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handoutMasterIdLst>
    <p:handoutMasterId r:id="rId66"/>
  </p:handoutMasterIdLst>
  <p:sldIdLst>
    <p:sldId id="717" r:id="rId2"/>
    <p:sldId id="719" r:id="rId3"/>
    <p:sldId id="3085" r:id="rId4"/>
    <p:sldId id="3143" r:id="rId5"/>
    <p:sldId id="3092" r:id="rId6"/>
    <p:sldId id="3104" r:id="rId7"/>
    <p:sldId id="3105" r:id="rId8"/>
    <p:sldId id="3107" r:id="rId9"/>
    <p:sldId id="3108" r:id="rId10"/>
    <p:sldId id="3106" r:id="rId11"/>
    <p:sldId id="2702" r:id="rId12"/>
    <p:sldId id="2711" r:id="rId13"/>
    <p:sldId id="2712" r:id="rId14"/>
    <p:sldId id="893" r:id="rId15"/>
    <p:sldId id="2713" r:id="rId16"/>
    <p:sldId id="2714" r:id="rId17"/>
    <p:sldId id="809" r:id="rId18"/>
    <p:sldId id="3087" r:id="rId19"/>
    <p:sldId id="3274" r:id="rId20"/>
    <p:sldId id="3275" r:id="rId21"/>
    <p:sldId id="3276" r:id="rId22"/>
    <p:sldId id="1373" r:id="rId23"/>
    <p:sldId id="1283" r:id="rId24"/>
    <p:sldId id="1368" r:id="rId25"/>
    <p:sldId id="1367" r:id="rId26"/>
    <p:sldId id="1285" r:id="rId27"/>
    <p:sldId id="1286" r:id="rId28"/>
    <p:sldId id="1287" r:id="rId29"/>
    <p:sldId id="1376" r:id="rId30"/>
    <p:sldId id="802" r:id="rId31"/>
    <p:sldId id="1377" r:id="rId32"/>
    <p:sldId id="1378" r:id="rId33"/>
    <p:sldId id="1379" r:id="rId34"/>
    <p:sldId id="1380" r:id="rId35"/>
    <p:sldId id="1381" r:id="rId36"/>
    <p:sldId id="1375" r:id="rId37"/>
    <p:sldId id="1392" r:id="rId38"/>
    <p:sldId id="1393" r:id="rId39"/>
    <p:sldId id="1394" r:id="rId40"/>
    <p:sldId id="3004" r:id="rId41"/>
    <p:sldId id="3095" r:id="rId42"/>
    <p:sldId id="3003" r:id="rId43"/>
    <p:sldId id="3005" r:id="rId44"/>
    <p:sldId id="1382" r:id="rId45"/>
    <p:sldId id="1345" r:id="rId46"/>
    <p:sldId id="1333" r:id="rId47"/>
    <p:sldId id="782" r:id="rId48"/>
    <p:sldId id="3110" r:id="rId49"/>
    <p:sldId id="3112" r:id="rId50"/>
    <p:sldId id="3098" r:id="rId51"/>
    <p:sldId id="3097" r:id="rId52"/>
    <p:sldId id="2718" r:id="rId53"/>
    <p:sldId id="2719" r:id="rId54"/>
    <p:sldId id="2720" r:id="rId55"/>
    <p:sldId id="2721" r:id="rId56"/>
    <p:sldId id="758" r:id="rId57"/>
    <p:sldId id="3096" r:id="rId58"/>
    <p:sldId id="3089" r:id="rId59"/>
    <p:sldId id="3084" r:id="rId60"/>
    <p:sldId id="3088" r:id="rId61"/>
    <p:sldId id="3083" r:id="rId62"/>
    <p:sldId id="3091" r:id="rId63"/>
    <p:sldId id="1385" r:id="rId6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48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E6D6AF"/>
    <a:srgbClr val="FF6666"/>
    <a:srgbClr val="FFFBD2"/>
    <a:srgbClr val="33ACBD"/>
    <a:srgbClr val="FF66FF"/>
    <a:srgbClr val="66FFCC"/>
    <a:srgbClr val="595959"/>
    <a:srgbClr val="66FF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917"/>
    <p:restoredTop sz="96040" autoAdjust="0"/>
  </p:normalViewPr>
  <p:slideViewPr>
    <p:cSldViewPr snapToGrid="0" snapToObjects="1" showGuides="1">
      <p:cViewPr varScale="1">
        <p:scale>
          <a:sx n="190" d="100"/>
          <a:sy n="190" d="100"/>
        </p:scale>
        <p:origin x="1392" y="184"/>
      </p:cViewPr>
      <p:guideLst>
        <p:guide orient="horz"/>
        <p:guide pos="483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2019/3/20</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2019/3/20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28397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28</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28</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428719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69834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ハイパーバイザを使った「サーバー仮想化」が広く使われています。ハイパーバイザとは、仮想化を実現するソフトウェアのことで、物理的には一台のハードウェアであるにもかかわらず、複数の個別・独立したサーバーとして機能させることができま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「サーバー仮想化」による仮想マシンの使用目的は、「隔離されたアプリケーション実行環境」を作ることですが、同様の目的を実現する手段としてコンテナを使う方法があります。</a:t>
            </a:r>
          </a:p>
          <a:p>
            <a:r>
              <a:rPr kumimoji="1" lang="ja-JP" altLang="ja-JP" sz="1200" kern="1200" dirty="0">
                <a:solidFill>
                  <a:schemeClr val="tx1"/>
                </a:solidFill>
                <a:effectLst/>
                <a:latin typeface="+mn-lt"/>
                <a:ea typeface="+mn-ea"/>
                <a:cs typeface="+mn-cs"/>
              </a:rPr>
              <a:t>コンテナは仮想マシンとは異なり、ひとつの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上で複数のコンテナを動かすことができます。「サーバー仮想化」であれば、仮想マシンごとに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を稼働させる必要があり、これを実行させるために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やメモリ、ストレージなどを使う必要がありますが、コンテナでは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動かすだけです。そのためシステム資源のオーバーヘッド（仮想化のために割り当てられる資源や能力）が少なくてすみます。その結果、同じ性能のハードウェアであれば、仮想マシンより多くの数のコンテナを作ることができます。</a:t>
            </a:r>
          </a:p>
          <a:p>
            <a:r>
              <a:rPr kumimoji="1" lang="ja-JP" altLang="ja-JP" sz="1200" kern="1200" dirty="0">
                <a:solidFill>
                  <a:schemeClr val="tx1"/>
                </a:solidFill>
                <a:effectLst/>
                <a:latin typeface="+mn-lt"/>
                <a:ea typeface="+mn-ea"/>
                <a:cs typeface="+mn-cs"/>
              </a:rPr>
              <a:t>また、コンテナは、それを起動させるために仮想マシンと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但し、コンテナはどれも同じ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です。ハイパーバイザならそれより一段下のレベル、つまりハードウェアのサーバーと同じ振る舞いをする仮想マシンなので、仮想マシン毎に別々の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を稼働させることができる点が異なります。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また、開発〜テスト〜本番を異なるシステムで行う場合でも、上記のように異なるシステム環境でも稼働が保証されていることや起動が速いことで、そのプロセスを迅速に行うことができるようになります。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できるようになりました。その結果、ソフトウェアをインストール・設定する手間を大幅に削減できるようになったの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EMC VMware/Dell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Azure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Windows Server 2016</a:t>
            </a:r>
            <a:r>
              <a:rPr kumimoji="1" lang="ja-JP" altLang="ja-JP" sz="1200" kern="1200" dirty="0">
                <a:solidFill>
                  <a:schemeClr val="tx1"/>
                </a:solidFill>
                <a:effectLst/>
                <a:latin typeface="+mn-lt"/>
                <a:ea typeface="+mn-ea"/>
                <a:cs typeface="+mn-cs"/>
              </a:rPr>
              <a:t>で採用しており、「コンテナ管理ソフトウェア」として広く普及しています。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3971206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3248147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1705636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559299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53</a:t>
            </a:fld>
            <a:endParaRPr kumimoji="1" lang="ja-JP" altLang="en-US"/>
          </a:p>
        </p:txBody>
      </p:sp>
    </p:spTree>
    <p:extLst>
      <p:ext uri="{BB962C8B-B14F-4D97-AF65-F5344CB8AC3E}">
        <p14:creationId xmlns:p14="http://schemas.microsoft.com/office/powerpoint/2010/main" val="1076028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【図解】コレ１枚で分かるイベント・ドリブン方式</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ある業務で一連のサービス（特定の業務を処理するプログラム）を連結させて全体の処理を行う方式に、オーケストレーション（</a:t>
            </a:r>
            <a:r>
              <a:rPr kumimoji="1" lang="en-US" altLang="ja-JP" sz="1200" kern="1200" dirty="0">
                <a:solidFill>
                  <a:schemeClr val="tx1"/>
                </a:solidFill>
                <a:effectLst/>
                <a:latin typeface="+mn-lt"/>
                <a:ea typeface="+mn-ea"/>
                <a:cs typeface="+mn-cs"/>
              </a:rPr>
              <a:t>Orchestration</a:t>
            </a:r>
            <a:r>
              <a:rPr kumimoji="1" lang="ja-JP" altLang="ja-JP" sz="1200" kern="1200" dirty="0">
                <a:solidFill>
                  <a:schemeClr val="tx1"/>
                </a:solidFill>
                <a:effectLst/>
                <a:latin typeface="+mn-lt"/>
                <a:ea typeface="+mn-ea"/>
                <a:cs typeface="+mn-cs"/>
              </a:rPr>
              <a:t>）とコレオグラフィ（</a:t>
            </a:r>
            <a:r>
              <a:rPr kumimoji="1" lang="en-US" altLang="ja-JP" sz="1200" kern="1200" dirty="0">
                <a:solidFill>
                  <a:schemeClr val="tx1"/>
                </a:solidFill>
                <a:effectLst/>
                <a:latin typeface="+mn-lt"/>
                <a:ea typeface="+mn-ea"/>
                <a:cs typeface="+mn-cs"/>
              </a:rPr>
              <a:t>Choreography</a:t>
            </a:r>
            <a:r>
              <a:rPr kumimoji="1" lang="ja-JP" altLang="ja-JP" sz="1200" kern="1200" dirty="0">
                <a:solidFill>
                  <a:schemeClr val="tx1"/>
                </a:solidFill>
                <a:effectLst/>
                <a:latin typeface="+mn-lt"/>
                <a:ea typeface="+mn-ea"/>
                <a:cs typeface="+mn-cs"/>
              </a:rPr>
              <a:t>）があります。</a:t>
            </a:r>
          </a:p>
          <a:p>
            <a:r>
              <a:rPr kumimoji="1" lang="ja-JP" altLang="ja-JP" sz="1200" kern="1200" dirty="0">
                <a:solidFill>
                  <a:schemeClr val="tx1"/>
                </a:solidFill>
                <a:effectLst/>
                <a:latin typeface="+mn-lt"/>
                <a:ea typeface="+mn-ea"/>
                <a:cs typeface="+mn-cs"/>
              </a:rPr>
              <a:t>前者は、指揮者の指示に従って各演奏者が担当する楽器を演奏するように、全体の処理の流れを制御する指揮者にあたるプログラムが存在し、そこからのリクエストによってサービスを実行し、実行結果をレスポンスとして指揮者に返して処理を継続させる方式で、リクエスト・リプライ方式と呼ばれています。</a:t>
            </a:r>
          </a:p>
          <a:p>
            <a:r>
              <a:rPr kumimoji="1" lang="ja-JP" altLang="ja-JP" sz="1200" kern="1200" dirty="0">
                <a:solidFill>
                  <a:schemeClr val="tx1"/>
                </a:solidFill>
                <a:effectLst/>
                <a:latin typeface="+mn-lt"/>
                <a:ea typeface="+mn-ea"/>
                <a:cs typeface="+mn-cs"/>
              </a:rPr>
              <a:t>各サービスは、そのサービスを制御する指揮者が受けもっている特定の処理のためだけに利用され、他の指揮者が制御する別の処理を引き受けて実行することはありません。そのため処理が増えれば、指揮者のプログラムもその数必要となり、同時に多くのサービスが駆動されます。</a:t>
            </a:r>
          </a:p>
          <a:p>
            <a:r>
              <a:rPr kumimoji="1" lang="ja-JP" altLang="ja-JP" sz="1200" kern="1200" dirty="0">
                <a:solidFill>
                  <a:schemeClr val="tx1"/>
                </a:solidFill>
                <a:effectLst/>
                <a:latin typeface="+mn-lt"/>
                <a:ea typeface="+mn-ea"/>
                <a:cs typeface="+mn-cs"/>
              </a:rPr>
              <a:t>一方、後者は、演劇や踊りで演技者に予め振り付けが行われるように、個々のサービスに予め動作条件や次にどのサービスを起動させるかといった設定が与えられており、それに従って、各サービスが自律的に動作する方式です。</a:t>
            </a:r>
          </a:p>
          <a:p>
            <a:r>
              <a:rPr kumimoji="1" lang="ja-JP" altLang="ja-JP" sz="1200" kern="1200" dirty="0">
                <a:solidFill>
                  <a:schemeClr val="tx1"/>
                </a:solidFill>
                <a:effectLst/>
                <a:latin typeface="+mn-lt"/>
                <a:ea typeface="+mn-ea"/>
                <a:cs typeface="+mn-cs"/>
              </a:rPr>
              <a:t>この方式は、何らかのイベントの発生によって特定の業務処理サービスが駆動される場合が多く、イベント・ドリブン方式と呼ばれています。イベントには、「新規注文が入った」、「商品が入庫した」、「新規顧客が登録された」などがあります。</a:t>
            </a:r>
          </a:p>
          <a:p>
            <a:r>
              <a:rPr kumimoji="1" lang="ja-JP" altLang="ja-JP" sz="1200" kern="1200" dirty="0">
                <a:solidFill>
                  <a:schemeClr val="tx1"/>
                </a:solidFill>
                <a:effectLst/>
                <a:latin typeface="+mn-lt"/>
                <a:ea typeface="+mn-ea"/>
                <a:cs typeface="+mn-cs"/>
              </a:rPr>
              <a:t>リクエスト・リプライ方式は、指揮者が関知できないタイミングで行われた処理や、予期できないタイミングで発生したイベントを検知して対応することは難しく、処理ができなかったりタイミングが遅れたりといったことが起こります。一方、イベント・ドリブン方式では、イベントの発生時に次に続くサービスに即座に通知できますので、処理タイミングを遅らせることはありません。また、イベントが増えても、必要なサービスだけが起動されますので、システム資源の消費量は少なく、負荷の変動にも柔軟に対応できます。このサービスを先に紹介したマイクロサービスにしておけば、開発や運用を効率よく行うことができ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56</a:t>
            </a:fld>
            <a:endParaRPr kumimoji="1" lang="ja-JP" altLang="en-US"/>
          </a:p>
        </p:txBody>
      </p:sp>
    </p:spTree>
    <p:extLst>
      <p:ext uri="{BB962C8B-B14F-4D97-AF65-F5344CB8AC3E}">
        <p14:creationId xmlns:p14="http://schemas.microsoft.com/office/powerpoint/2010/main" val="1643206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3498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405584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3047195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2619792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現在の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業界の一つの課題として人月積算ビジネスが挙げられます。人月積算ビジネスとは、人月積算で金額を決めておきながら、瑕疵担保責任として</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事業者が完成責任を負わされるビジネス構造です。</a:t>
            </a:r>
          </a:p>
          <a:p>
            <a:r>
              <a:rPr kumimoji="1" lang="ja-JP" altLang="ja-JP" sz="1200" kern="1200" dirty="0">
                <a:solidFill>
                  <a:schemeClr val="tx1"/>
                </a:solidFill>
                <a:effectLst/>
                <a:latin typeface="+mn-lt"/>
                <a:ea typeface="+mn-ea"/>
                <a:cs typeface="+mn-cs"/>
              </a:rPr>
              <a:t>例えば、システムエンジニアが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万円とすると、システムを作るのに、</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ヶ月ほどかかるシステムであれば、エンジニアの見積もりとしては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人月、</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万円という見積もりになります。これは、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ヶ月で働くエンジニアの生産性が均一であることが大前提の積算システムなのです。</a:t>
            </a:r>
          </a:p>
          <a:p>
            <a:r>
              <a:rPr kumimoji="1" lang="ja-JP" altLang="ja-JP" sz="1200" kern="1200" dirty="0">
                <a:solidFill>
                  <a:schemeClr val="tx1"/>
                </a:solidFill>
                <a:effectLst/>
                <a:latin typeface="+mn-lt"/>
                <a:ea typeface="+mn-ea"/>
                <a:cs typeface="+mn-cs"/>
              </a:rPr>
              <a:t>ではなぜこんな価格算定方法になったのでしょうか。人月積算の歴史を紐解くとよくわかります。</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システム開発はメインフレームを販売し、そのハードウェア販売への対価をもらうビジネスでした。プロフェッショナルサービス（導入に関するエンジニアリング）は無償で提供され、メインフレームが持つテンプレートをそのまま使うのが主流で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年代になるとメインフレームのテンプレート以外でも</a:t>
            </a:r>
            <a:r>
              <a:rPr kumimoji="1" lang="en-US" altLang="ja-JP" sz="1200" kern="1200" dirty="0">
                <a:solidFill>
                  <a:schemeClr val="tx1"/>
                </a:solidFill>
                <a:effectLst/>
                <a:latin typeface="+mn-lt"/>
                <a:ea typeface="+mn-ea"/>
                <a:cs typeface="+mn-cs"/>
              </a:rPr>
              <a:t>COBOL</a:t>
            </a:r>
            <a:r>
              <a:rPr kumimoji="1" lang="ja-JP" altLang="ja-JP" sz="1200" kern="1200" dirty="0">
                <a:solidFill>
                  <a:schemeClr val="tx1"/>
                </a:solidFill>
                <a:effectLst/>
                <a:latin typeface="+mn-lt"/>
                <a:ea typeface="+mn-ea"/>
                <a:cs typeface="+mn-cs"/>
              </a:rPr>
              <a:t>などのプログラミング言語でアプリケーションを作るようになってゆきました。このころ、</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事業者がいまでも見積もりでよく使っているファンクションポイント法が登場します。</a:t>
            </a:r>
          </a:p>
          <a:p>
            <a:r>
              <a:rPr kumimoji="1" lang="ja-JP" altLang="ja-JP" sz="1200" kern="1200" dirty="0">
                <a:solidFill>
                  <a:schemeClr val="tx1"/>
                </a:solidFill>
                <a:effectLst/>
                <a:latin typeface="+mn-lt"/>
                <a:ea typeface="+mn-ea"/>
                <a:cs typeface="+mn-cs"/>
              </a:rPr>
              <a:t>ファンクションポイント法とは、</a:t>
            </a:r>
            <a:r>
              <a:rPr kumimoji="1" lang="en-US" altLang="ja-JP" sz="1200" kern="1200" dirty="0">
                <a:solidFill>
                  <a:schemeClr val="tx1"/>
                </a:solidFill>
                <a:effectLst/>
                <a:latin typeface="+mn-lt"/>
                <a:ea typeface="+mn-ea"/>
                <a:cs typeface="+mn-cs"/>
              </a:rPr>
              <a:t>1979</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のアレン・</a:t>
            </a:r>
            <a:r>
              <a:rPr kumimoji="1" lang="en-US" altLang="ja-JP" sz="1200" kern="1200" dirty="0">
                <a:solidFill>
                  <a:schemeClr val="tx1"/>
                </a:solidFill>
                <a:effectLst/>
                <a:latin typeface="+mn-lt"/>
                <a:ea typeface="+mn-ea"/>
                <a:cs typeface="+mn-cs"/>
              </a:rPr>
              <a:t>J</a:t>
            </a:r>
            <a:r>
              <a:rPr kumimoji="1" lang="ja-JP" altLang="ja-JP" sz="1200" kern="1200" dirty="0">
                <a:solidFill>
                  <a:schemeClr val="tx1"/>
                </a:solidFill>
                <a:effectLst/>
                <a:latin typeface="+mn-lt"/>
                <a:ea typeface="+mn-ea"/>
                <a:cs typeface="+mn-cs"/>
              </a:rPr>
              <a:t>・アルブレヒト（</a:t>
            </a:r>
            <a:r>
              <a:rPr kumimoji="1" lang="en-US" altLang="ja-JP" sz="1200" kern="1200" dirty="0" err="1">
                <a:solidFill>
                  <a:schemeClr val="tx1"/>
                </a:solidFill>
                <a:effectLst/>
                <a:latin typeface="+mn-lt"/>
                <a:ea typeface="+mn-ea"/>
                <a:cs typeface="+mn-cs"/>
              </a:rPr>
              <a:t>A.J.Albrecht</a:t>
            </a:r>
            <a:r>
              <a:rPr kumimoji="1" lang="ja-JP" altLang="ja-JP" sz="1200" kern="1200" dirty="0">
                <a:solidFill>
                  <a:schemeClr val="tx1"/>
                </a:solidFill>
                <a:effectLst/>
                <a:latin typeface="+mn-lt"/>
                <a:ea typeface="+mn-ea"/>
                <a:cs typeface="+mn-cs"/>
              </a:rPr>
              <a:t>）が考案したソフトウェアの規模を測定する手法の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つでソフトウェアがもつ機能数や複雑さによって重みづけした点数を付け、そのソフトウェアにおける合計点数から開発工数を見積する方法です。</a:t>
            </a:r>
          </a:p>
          <a:p>
            <a:r>
              <a:rPr kumimoji="1" lang="ja-JP" altLang="ja-JP" sz="1200" kern="1200" dirty="0">
                <a:solidFill>
                  <a:schemeClr val="tx1"/>
                </a:solidFill>
                <a:effectLst/>
                <a:latin typeface="+mn-lt"/>
                <a:ea typeface="+mn-ea"/>
                <a:cs typeface="+mn-cs"/>
              </a:rPr>
              <a:t>この方法は、上から順に一つ一つ書いていく、つまり「シーケンシャルにコードを入力する」ことを前提に考えられています。この場合は、１ヶ月間でコードを書く量は、だれがやってもほとんど差がありません。機能数や複雑さに点数をつけて見積もりを作ったとしても、妥当な工数が導き出せました。しかし、</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言語や</a:t>
            </a:r>
            <a:r>
              <a:rPr kumimoji="1" lang="en-US" altLang="ja-JP" sz="1200" kern="1200" dirty="0">
                <a:solidFill>
                  <a:schemeClr val="tx1"/>
                </a:solidFill>
                <a:effectLst/>
                <a:latin typeface="+mn-lt"/>
                <a:ea typeface="+mn-ea"/>
                <a:cs typeface="+mn-cs"/>
              </a:rPr>
              <a:t>Java</a:t>
            </a:r>
            <a:r>
              <a:rPr kumimoji="1" lang="ja-JP" altLang="ja-JP" sz="1200" kern="1200" dirty="0">
                <a:solidFill>
                  <a:schemeClr val="tx1"/>
                </a:solidFill>
                <a:effectLst/>
                <a:latin typeface="+mn-lt"/>
                <a:ea typeface="+mn-ea"/>
                <a:cs typeface="+mn-cs"/>
              </a:rPr>
              <a:t>言語に代表されるオブジェクト指向プログラミングやウェブアプリケーションが登場し、大規模システムに適用されるようになりました。この方法だと開発生産性が飛躍的アップする分、どのような設計をするかで、１ヶ月あたりのエンジニアの工数が大幅変わってきます。そのためファンクションポイント法だけでは見積もりができず、ファンクションポイント法をベースに、過去の経験と勘に基づく規模感を勘案し、それを山積みして算出する方法で見積もりを作るようになったのです。</a:t>
            </a:r>
          </a:p>
          <a:p>
            <a:r>
              <a:rPr kumimoji="1" lang="ja-JP" altLang="ja-JP" sz="1200" kern="1200" dirty="0">
                <a:solidFill>
                  <a:schemeClr val="tx1"/>
                </a:solidFill>
                <a:effectLst/>
                <a:latin typeface="+mn-lt"/>
                <a:ea typeface="+mn-ea"/>
                <a:cs typeface="+mn-cs"/>
              </a:rPr>
              <a:t>サーバーやストレージなどのインフラ側の見積もりも、技術が細分化されたので、知見のあるエンジニアの場合とそうでないエンジニアの場合では、１ヶ月で働くエンジニアの生産性が均一ではなくなりました。</a:t>
            </a:r>
          </a:p>
          <a:p>
            <a:r>
              <a:rPr kumimoji="1" lang="ja-JP" altLang="ja-JP" sz="1200" kern="1200" dirty="0">
                <a:solidFill>
                  <a:schemeClr val="tx1"/>
                </a:solidFill>
                <a:effectLst/>
                <a:latin typeface="+mn-lt"/>
                <a:ea typeface="+mn-ea"/>
                <a:cs typeface="+mn-cs"/>
              </a:rPr>
              <a:t>現在の見積もりは、過去の類似例を参考に期間を積む方式で作られているため、過去に経験のないものについては余裕分を上乗せし、見積金額を算出しています。しかし、未知の案件では、その余裕分さえも食いつぶし、赤字案件が増え続けました。赤字案件が増えるので、コンテンジェンシという名目でさらに余裕分を上乗せし、期間以上に見積もりをするようになったため、見積金額の積算根拠が曖昧になってしまいました。それは、顧客との信頼関係を悪化させるひとつの原因にもなっています。</a:t>
            </a:r>
          </a:p>
          <a:p>
            <a:r>
              <a:rPr kumimoji="1" lang="ja-JP" altLang="ja-JP" sz="1200" kern="1200" dirty="0">
                <a:solidFill>
                  <a:schemeClr val="tx1"/>
                </a:solidFill>
                <a:effectLst/>
                <a:latin typeface="+mn-lt"/>
                <a:ea typeface="+mn-ea"/>
                <a:cs typeface="+mn-cs"/>
              </a:rPr>
              <a:t>さてもう一つの問題は、瑕疵担保責任です。システムは、顧客と決めた仕様通りに納品しなければ、瑕疵担保責任として修正を義務づけられます。期間×人数で見積もっているので、これが増えれば、本来は、追加費用を支払ってもらわなくてはなりません。しかし、契約は、期間×人数で見積もった金額で請負契約となりますので、お客様の支払金額は原則として変更されません。加えて、この瑕疵担保責任があるため、「仕様書通りではない」ということになれば、仕事を受託した側は、検収・支払いが人質に取られているようなものですから、泣く泣く対応せざるを得ないのです。</a:t>
            </a:r>
          </a:p>
          <a:p>
            <a:r>
              <a:rPr kumimoji="1" lang="ja-JP" altLang="ja-JP" sz="1200" kern="1200" dirty="0">
                <a:solidFill>
                  <a:schemeClr val="tx1"/>
                </a:solidFill>
                <a:effectLst/>
                <a:latin typeface="+mn-lt"/>
                <a:ea typeface="+mn-ea"/>
                <a:cs typeface="+mn-cs"/>
              </a:rPr>
              <a:t>顧客側は、仕様を一度決めてもビジネスが変われば仕様を変更します。なぜならシステムはビジネスのための手段ですから、ビジネス環境が変われば仕様も変わるのは当然です。しかしシステム開発者側は、当初合意した仕様通りに作ることを目指しますので、根本的なゴールの不一致が起きています。</a:t>
            </a:r>
          </a:p>
          <a:p>
            <a:r>
              <a:rPr kumimoji="1" lang="ja-JP" altLang="ja-JP" sz="1200" kern="1200" dirty="0">
                <a:solidFill>
                  <a:schemeClr val="tx1"/>
                </a:solidFill>
                <a:effectLst/>
                <a:latin typeface="+mn-lt"/>
                <a:ea typeface="+mn-ea"/>
                <a:cs typeface="+mn-cs"/>
              </a:rPr>
              <a:t>このような事態に対処するため、</a:t>
            </a:r>
            <a:r>
              <a:rPr kumimoji="1" lang="en-US" altLang="ja-JP" sz="1200" kern="1200" dirty="0">
                <a:solidFill>
                  <a:schemeClr val="tx1"/>
                </a:solidFill>
                <a:effectLst/>
                <a:latin typeface="+mn-lt"/>
                <a:ea typeface="+mn-ea"/>
                <a:cs typeface="+mn-cs"/>
              </a:rPr>
              <a:t>COCOMO</a:t>
            </a:r>
            <a:r>
              <a:rPr kumimoji="1" lang="ja-JP" altLang="ja-JP" sz="1200" kern="1200" dirty="0">
                <a:solidFill>
                  <a:schemeClr val="tx1"/>
                </a:solidFill>
                <a:effectLst/>
                <a:latin typeface="+mn-lt"/>
                <a:ea typeface="+mn-ea"/>
                <a:cs typeface="+mn-cs"/>
              </a:rPr>
              <a:t>法や</a:t>
            </a:r>
            <a:r>
              <a:rPr kumimoji="1" lang="en-US" altLang="ja-JP" sz="1200" kern="1200" dirty="0" err="1">
                <a:solidFill>
                  <a:schemeClr val="tx1"/>
                </a:solidFill>
                <a:effectLst/>
                <a:latin typeface="+mn-lt"/>
                <a:ea typeface="+mn-ea"/>
                <a:cs typeface="+mn-cs"/>
              </a:rPr>
              <a:t>CoBRA</a:t>
            </a:r>
            <a:r>
              <a:rPr kumimoji="1" lang="ja-JP" altLang="ja-JP" sz="1200" kern="1200" dirty="0">
                <a:solidFill>
                  <a:schemeClr val="tx1"/>
                </a:solidFill>
                <a:effectLst/>
                <a:latin typeface="+mn-lt"/>
                <a:ea typeface="+mn-ea"/>
                <a:cs typeface="+mn-cs"/>
              </a:rPr>
              <a:t>法などの見積積算方式が考案されました。しかし、コストの算出根拠が難しく、ユーザーになかなか受け入れられていない状況です。</a:t>
            </a:r>
          </a:p>
          <a:p>
            <a:r>
              <a:rPr kumimoji="1" lang="ja-JP" altLang="ja-JP" sz="1200" kern="1200" dirty="0">
                <a:solidFill>
                  <a:schemeClr val="tx1"/>
                </a:solidFill>
                <a:effectLst/>
                <a:latin typeface="+mn-lt"/>
                <a:ea typeface="+mn-ea"/>
                <a:cs typeface="+mn-cs"/>
              </a:rPr>
              <a:t>このような人月積算の歴史から考えれば、人月積算ビジネスはすでに崩壊していると言えるでしょう。しかし、このシンプルな見積もり方法以上にわかりやすく、見かけ上の論理性を持つ見積もり算定方法がないため、人月積算ビジネスをつづけざるを得ない状況な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80682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79491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070011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8958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従来は、作るべきシステム要件を「すべて」決めてから開発をスタートする「ウォーターフォール開発」が主流でしたが、このようなやり方では対応できない事態も増えてきました。そこで、注目されているのがアジャイル開発です。</a:t>
            </a:r>
          </a:p>
          <a:p>
            <a:r>
              <a:rPr kumimoji="1" lang="ja-JP" altLang="ja-JP" sz="1200" kern="1200" dirty="0">
                <a:solidFill>
                  <a:schemeClr val="tx1"/>
                </a:solidFill>
                <a:effectLst/>
                <a:latin typeface="+mn-lt"/>
                <a:ea typeface="+mn-ea"/>
                <a:cs typeface="+mn-cs"/>
              </a:rPr>
              <a:t>ウォーターフォールは、「全部作る」を前提とし、ユーザーの要求がすべて決まらなければ開発に着手できません。「かならず使う」、「使いそうだ」、「将来使うかもしれない」など全てを考慮し、推測を交えて仕様を固めてゆきます。</a:t>
            </a:r>
          </a:p>
          <a:p>
            <a:r>
              <a:rPr kumimoji="1" lang="ja-JP" altLang="ja-JP" sz="1200" kern="1200" dirty="0">
                <a:solidFill>
                  <a:schemeClr val="tx1"/>
                </a:solidFill>
                <a:effectLst/>
                <a:latin typeface="+mn-lt"/>
                <a:ea typeface="+mn-ea"/>
                <a:cs typeface="+mn-cs"/>
              </a:rPr>
              <a:t>開発は、機能単位ですすめてゆきます。</a:t>
            </a:r>
            <a:r>
              <a:rPr kumimoji="1" lang="ja-JP" altLang="ja-JP" sz="1200" b="1" u="sng" kern="1200" dirty="0">
                <a:solidFill>
                  <a:schemeClr val="tx1"/>
                </a:solidFill>
                <a:effectLst/>
                <a:latin typeface="+mn-lt"/>
                <a:ea typeface="+mn-ea"/>
                <a:cs typeface="+mn-cs"/>
              </a:rPr>
              <a:t>機能</a:t>
            </a:r>
            <a:r>
              <a:rPr kumimoji="1" lang="ja-JP" altLang="ja-JP" sz="1200" kern="1200" dirty="0">
                <a:solidFill>
                  <a:schemeClr val="tx1"/>
                </a:solidFill>
                <a:effectLst/>
                <a:latin typeface="+mn-lt"/>
                <a:ea typeface="+mn-ea"/>
                <a:cs typeface="+mn-cs"/>
              </a:rPr>
              <a:t>とは、入力画面、帳票印刷、集計など、一連の業務処理を実現する部品です。これらを手分けして作り、あとでつなぎ合わせて処理の流れを作ります。そのため、全ての機能が完成しつなぎ合わせるまでは、現場に使ってもらうことはできません。また、作り始めると途中での変更は難しく、すべてを完成させることが優先されます。変更や品質はコードを全部書き終えた最後に確認し、対応しなければなりません。</a:t>
            </a:r>
          </a:p>
          <a:p>
            <a:r>
              <a:rPr kumimoji="1" lang="ja-JP" altLang="ja-JP" sz="1200" kern="1200" dirty="0">
                <a:solidFill>
                  <a:schemeClr val="tx1"/>
                </a:solidFill>
                <a:effectLst/>
                <a:latin typeface="+mn-lt"/>
                <a:ea typeface="+mn-ea"/>
                <a:cs typeface="+mn-cs"/>
              </a:rPr>
              <a:t>一方、アジャイル開発は、「全部作らない」を前提とします。これが、ウォーターフォール開発と本質的に異なる点です。アジャイル開発は、「業務上必要性が高い</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を選別し、優先順位を決め、本当に使う業務プロセスだけを作る」という考え方です。</a:t>
            </a:r>
          </a:p>
          <a:p>
            <a:r>
              <a:rPr kumimoji="1" lang="ja-JP" altLang="ja-JP" sz="1200" kern="1200" dirty="0">
                <a:solidFill>
                  <a:schemeClr val="tx1"/>
                </a:solidFill>
                <a:effectLst/>
                <a:latin typeface="+mn-lt"/>
                <a:ea typeface="+mn-ea"/>
                <a:cs typeface="+mn-cs"/>
              </a:rPr>
              <a:t>ここでいう</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とは、「出荷指示のボタンを押せば、倉庫に出荷伝票が印刷出力される」、「経費精算帳票にデータを入力すれば、経理部門にデータが受け渡される」といったひとつの完結した業務の流れです。これを「業務を遂行するうえで重要度が高い」順番で優先順位を決め、順次開発してゆきます。「必要かどうかわからない」、「あったほうがいいかもしれない」は作りません。</a:t>
            </a:r>
          </a:p>
          <a:p>
            <a:r>
              <a:rPr kumimoji="1" lang="ja-JP" altLang="ja-JP" sz="1200" kern="1200" dirty="0">
                <a:solidFill>
                  <a:schemeClr val="tx1"/>
                </a:solidFill>
                <a:effectLst/>
                <a:latin typeface="+mn-lt"/>
                <a:ea typeface="+mn-ea"/>
                <a:cs typeface="+mn-cs"/>
              </a:rPr>
              <a:t>ひとつの業務プロセスは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週間程度で開発できる規模とし、おおよその工数と期間の見通しを立てて開発を始めます。そして、「反復型の開発（</a:t>
            </a:r>
            <a:r>
              <a:rPr kumimoji="1" lang="en-US" altLang="ja-JP" sz="1200" kern="1200" dirty="0">
                <a:solidFill>
                  <a:schemeClr val="tx1"/>
                </a:solidFill>
                <a:effectLst/>
                <a:latin typeface="+mn-lt"/>
                <a:ea typeface="+mn-ea"/>
                <a:cs typeface="+mn-cs"/>
              </a:rPr>
              <a:t>Iterative Development</a:t>
            </a:r>
            <a:r>
              <a:rPr kumimoji="1" lang="ja-JP" altLang="ja-JP" sz="1200" kern="1200" dirty="0">
                <a:solidFill>
                  <a:schemeClr val="tx1"/>
                </a:solidFill>
                <a:effectLst/>
                <a:latin typeface="+mn-lt"/>
                <a:ea typeface="+mn-ea"/>
                <a:cs typeface="+mn-cs"/>
              </a:rPr>
              <a:t>）」や「継続的インテグレーション（</a:t>
            </a:r>
            <a:r>
              <a:rPr kumimoji="1" lang="en-US" altLang="ja-JP" sz="1200" kern="1200" dirty="0">
                <a:solidFill>
                  <a:schemeClr val="tx1"/>
                </a:solidFill>
                <a:effectLst/>
                <a:latin typeface="+mn-lt"/>
                <a:ea typeface="+mn-ea"/>
                <a:cs typeface="+mn-cs"/>
              </a:rPr>
              <a:t>Continuous Integration</a:t>
            </a:r>
            <a:r>
              <a:rPr kumimoji="1" lang="ja-JP" altLang="ja-JP" sz="1200" kern="1200" dirty="0">
                <a:solidFill>
                  <a:schemeClr val="tx1"/>
                </a:solidFill>
                <a:effectLst/>
                <a:latin typeface="+mn-lt"/>
                <a:ea typeface="+mn-ea"/>
                <a:cs typeface="+mn-cs"/>
              </a:rPr>
              <a:t>）」という手段を使い、ビジネス・ニーズに即応しようとします。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そもそもアジャイル開発が生まれるきっかけは、</a:t>
            </a:r>
            <a:r>
              <a:rPr kumimoji="1" lang="en-US" altLang="ja-JP" sz="1200" kern="1200" dirty="0">
                <a:solidFill>
                  <a:schemeClr val="tx1"/>
                </a:solidFill>
                <a:effectLst/>
                <a:latin typeface="+mn-lt"/>
                <a:ea typeface="+mn-ea"/>
                <a:cs typeface="+mn-cs"/>
              </a:rPr>
              <a:t>1986</a:t>
            </a:r>
            <a:r>
              <a:rPr kumimoji="1" lang="ja-JP" altLang="ja-JP" sz="1200" kern="1200" dirty="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a:solidFill>
                  <a:schemeClr val="tx1"/>
                </a:solidFill>
                <a:effectLst/>
                <a:latin typeface="+mn-lt"/>
                <a:ea typeface="+mn-ea"/>
                <a:cs typeface="+mn-cs"/>
              </a:rPr>
              <a:t>Jeff Sutherland</a:t>
            </a:r>
            <a:r>
              <a:rPr kumimoji="1" lang="ja-JP" altLang="ja-JP" sz="1200" kern="1200" dirty="0">
                <a:solidFill>
                  <a:schemeClr val="tx1"/>
                </a:solidFill>
                <a:effectLst/>
                <a:latin typeface="+mn-lt"/>
                <a:ea typeface="+mn-ea"/>
                <a:cs typeface="+mn-cs"/>
              </a:rPr>
              <a:t>）氏らが、システム開発への適用を考え、</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2746693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27</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r>
              <a:rPr kumimoji="1" lang="ja-JP" altLang="ja-JP" sz="1200" kern="1200" dirty="0">
                <a:solidFill>
                  <a:schemeClr val="tx1"/>
                </a:solidFill>
                <a:effectLst/>
                <a:latin typeface="+mn-lt"/>
                <a:ea typeface="+mn-ea"/>
                <a:cs typeface="+mn-cs"/>
              </a:rPr>
              <a:t>アジャイル開発のメリットは次のようなことです。</a:t>
            </a:r>
          </a:p>
          <a:p>
            <a:pPr lvl="0"/>
            <a:r>
              <a:rPr kumimoji="1" lang="ja-JP" altLang="ja-JP" sz="1200" kern="1200" dirty="0">
                <a:solidFill>
                  <a:schemeClr val="tx1"/>
                </a:solidFill>
                <a:effectLst/>
                <a:latin typeface="+mn-lt"/>
                <a:ea typeface="+mn-ea"/>
                <a:cs typeface="+mn-cs"/>
              </a:rPr>
              <a:t>全て完成しなくても、できあがった業務プロセスから順次現場でデモを行い、実際に操作しながら使い勝手を確認してもらえる。文字や図で描いた紙の仕様書から想像するのではなく、直感的に善し悪しを判断できるので、改善のためのフィードバックが的確、迅速にできる。</a:t>
            </a:r>
          </a:p>
          <a:p>
            <a:pPr lvl="0"/>
            <a:r>
              <a:rPr kumimoji="1" lang="ja-JP" altLang="ja-JP" sz="1200" kern="1200" dirty="0">
                <a:solidFill>
                  <a:schemeClr val="tx1"/>
                </a:solidFill>
                <a:effectLst/>
                <a:latin typeface="+mn-lt"/>
                <a:ea typeface="+mn-ea"/>
                <a:cs typeface="+mn-cs"/>
              </a:rPr>
              <a:t>ビジネス上重要なプロセスから完成させ、</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単位で継続的にユーザーにリリースし検証してもらう。リリースのたびに前リースの修正とテストを重ねてゆくので、重要なところほど早い段階から繰り返し検証されるので、バグは徹底して潰される。開発後期になるほど業務プロセスの重要度が低くなるので、問題が生じても全体への影響は少なく、全体として、高品質なシステムができあがる。</a:t>
            </a:r>
          </a:p>
          <a:p>
            <a:pPr lvl="0"/>
            <a:r>
              <a:rPr kumimoji="1" lang="ja-JP" altLang="ja-JP" sz="1200" kern="1200" dirty="0">
                <a:solidFill>
                  <a:schemeClr val="tx1"/>
                </a:solidFill>
                <a:effectLst/>
                <a:latin typeface="+mn-lt"/>
                <a:ea typeface="+mn-ea"/>
                <a:cs typeface="+mn-cs"/>
              </a:rPr>
              <a:t>業務プロセス単位で作っているので、仕様の凍結は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週間。途中で仕様や優先順位が変わっても、まだ着手していない業務プロセスであれば、入れ替えることができ、変更要求に柔軟に対応できる。</a:t>
            </a:r>
          </a:p>
          <a:p>
            <a:r>
              <a:rPr kumimoji="1" lang="ja-JP" altLang="ja-JP" sz="1200" kern="1200" dirty="0">
                <a:solidFill>
                  <a:schemeClr val="tx1"/>
                </a:solidFill>
                <a:effectLst/>
                <a:latin typeface="+mn-lt"/>
                <a:ea typeface="+mn-ea"/>
                <a:cs typeface="+mn-cs"/>
              </a:rPr>
              <a:t>結果として、短期間、高品質で変更容易な開発が実現するのです。そんなアジャイル開発の狙いを整理すれば、次の３つになるでしょう。</a:t>
            </a:r>
          </a:p>
          <a:p>
            <a:pPr lvl="0"/>
            <a:r>
              <a:rPr kumimoji="1" lang="ja-JP" altLang="ja-JP" sz="1200" kern="1200" dirty="0">
                <a:solidFill>
                  <a:schemeClr val="tx1"/>
                </a:solidFill>
                <a:effectLst/>
                <a:latin typeface="+mn-lt"/>
                <a:ea typeface="+mn-ea"/>
                <a:cs typeface="+mn-cs"/>
              </a:rPr>
              <a:t>予測できない未来を推測で決めず、本当に使うシステムだけを作ることでムダな開発投資をしない。</a:t>
            </a:r>
          </a:p>
          <a:p>
            <a:pPr lvl="0"/>
            <a:r>
              <a:rPr kumimoji="1" lang="ja-JP" altLang="ja-JP" sz="1200" kern="1200" dirty="0">
                <a:solidFill>
                  <a:schemeClr val="tx1"/>
                </a:solidFill>
                <a:effectLst/>
                <a:latin typeface="+mn-lt"/>
                <a:ea typeface="+mn-ea"/>
                <a:cs typeface="+mn-cs"/>
              </a:rPr>
              <a:t>動く「現物」で確認しながら、現場が納得して使えるシステムを実現する。</a:t>
            </a:r>
          </a:p>
          <a:p>
            <a:pPr lvl="0"/>
            <a:r>
              <a:rPr kumimoji="1" lang="ja-JP" altLang="ja-JP" sz="1200" kern="1200" dirty="0">
                <a:solidFill>
                  <a:schemeClr val="tx1"/>
                </a:solidFill>
                <a:effectLst/>
                <a:latin typeface="+mn-lt"/>
                <a:ea typeface="+mn-ea"/>
                <a:cs typeface="+mn-cs"/>
              </a:rPr>
              <a:t>納得できる予算と期間の中で最善の機能と最高の品質を実現する。</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と一体化したビジネス」への比重が高まる中、</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のビジネス・ニーズへの即応力はこれまでにも増して重要になります。その意味からもアジャイル開発は注目されているのです。</a:t>
            </a:r>
            <a:r>
              <a:rPr lang="ja-JP" altLang="ja-JP" dirty="0">
                <a:effectLst/>
              </a:rPr>
              <a:t> </a:t>
            </a:r>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27</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3540770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6.xml"/><Relationship Id="rId4" Type="http://schemas.openxmlformats.org/officeDocument/2006/relationships/image" Target="../media/image25.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6.tiff"/><Relationship Id="rId10" Type="http://schemas.openxmlformats.org/officeDocument/2006/relationships/image" Target="../media/image11.tiff"/><Relationship Id="rId4" Type="http://schemas.openxmlformats.org/officeDocument/2006/relationships/image" Target="../media/image5.tiff"/><Relationship Id="rId9" Type="http://schemas.openxmlformats.org/officeDocument/2006/relationships/image" Target="../media/image10.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6.xml"/><Relationship Id="rId4" Type="http://schemas.openxmlformats.org/officeDocument/2006/relationships/hyperlink" Target="https://12factor.net/j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5.tiff"/><Relationship Id="rId4" Type="http://schemas.openxmlformats.org/officeDocument/2006/relationships/image" Target="../media/image34.tif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7.tiff"/></Relationships>
</file>

<file path=ppt/slides/_rels/slide5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6.xml"/><Relationship Id="rId4" Type="http://schemas.openxmlformats.org/officeDocument/2006/relationships/hyperlink" Target="https://codezine.jp/article/detail/11055"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codezine.jp/article/detail/11055" TargetMode="External"/><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0.tiff"/><Relationship Id="rId7" Type="http://schemas.openxmlformats.org/officeDocument/2006/relationships/image" Target="../media/image44.tiff"/><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tiff"/></Relationships>
</file>

<file path=ppt/slides/_rels/slide6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6.xml"/><Relationship Id="rId4" Type="http://schemas.openxmlformats.org/officeDocument/2006/relationships/image" Target="../media/image48.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algn="ctr"/>
            <a:r>
              <a:rPr lang="ja-JP" altLang="en-US" sz="2400">
                <a:solidFill>
                  <a:srgbClr val="FFFFFF"/>
                </a:solidFill>
                <a:cs typeface="Arial"/>
              </a:rPr>
              <a:t>ビジネス・スピードの加速に対応する開発と運用</a:t>
            </a:r>
            <a:br>
              <a:rPr lang="en-US" altLang="ja-JP" sz="2400" dirty="0">
                <a:solidFill>
                  <a:srgbClr val="FFFFFF"/>
                </a:solidFill>
                <a:cs typeface="Arial"/>
              </a:rPr>
            </a:br>
            <a:r>
              <a:rPr lang="en-US" altLang="ja-JP" sz="2400" dirty="0">
                <a:solidFill>
                  <a:srgbClr val="FFFFFF"/>
                </a:solidFill>
                <a:cs typeface="Arial"/>
              </a:rPr>
              <a:t>Development &amp; Operation</a:t>
            </a: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a:latin typeface="Meiryo" panose="020B0604030504040204" pitchFamily="34" charset="-128"/>
                <a:ea typeface="Meiryo" panose="020B0604030504040204" pitchFamily="34" charset="-128"/>
              </a:rPr>
              <a:t>IT</a:t>
            </a:r>
            <a:r>
              <a:rPr kumimoji="1" lang="ja-JP" altLang="en-US" dirty="0">
                <a:latin typeface="Meiryo" panose="020B0604030504040204" pitchFamily="34" charset="-128"/>
                <a:ea typeface="Meiryo" panose="020B0604030504040204" pitchFamily="34" charset="-128"/>
              </a:rPr>
              <a:t>ソリューション塾</a:t>
            </a:r>
            <a:r>
              <a:rPr kumimoji="1" lang="ja-JP" altLang="en-US">
                <a:latin typeface="Meiryo" panose="020B0604030504040204" pitchFamily="34" charset="-128"/>
                <a:ea typeface="Meiryo" panose="020B0604030504040204" pitchFamily="34" charset="-128"/>
              </a:rPr>
              <a:t>・第</a:t>
            </a:r>
            <a:r>
              <a:rPr kumimoji="1" lang="en-US" altLang="ja-JP" dirty="0">
                <a:latin typeface="Meiryo" panose="020B0604030504040204" pitchFamily="34" charset="-128"/>
                <a:ea typeface="Meiryo" panose="020B0604030504040204" pitchFamily="34" charset="-128"/>
              </a:rPr>
              <a:t>30</a:t>
            </a:r>
            <a:r>
              <a:rPr kumimoji="1" lang="ja-JP" altLang="en-US">
                <a:latin typeface="Meiryo" panose="020B0604030504040204" pitchFamily="34" charset="-128"/>
                <a:ea typeface="Meiryo" panose="020B0604030504040204" pitchFamily="34" charset="-128"/>
              </a:rPr>
              <a:t>期</a:t>
            </a:r>
            <a:endParaRPr kumimoji="1" lang="en-US" altLang="ja-JP" dirty="0">
              <a:latin typeface="Meiryo" panose="020B0604030504040204" pitchFamily="34" charset="-128"/>
              <a:ea typeface="Meiryo" panose="020B0604030504040204" pitchFamily="34" charset="-128"/>
            </a:endParaRPr>
          </a:p>
          <a:p>
            <a:endParaRPr kumimoji="1" lang="en-US" altLang="ja-JP" dirty="0">
              <a:latin typeface="Meiryo" panose="020B0604030504040204" pitchFamily="34" charset="-128"/>
              <a:ea typeface="Meiryo" panose="020B0604030504040204" pitchFamily="34" charset="-128"/>
            </a:endParaRPr>
          </a:p>
          <a:p>
            <a:r>
              <a:rPr kumimoji="1" lang="en-US" altLang="ja-JP" dirty="0">
                <a:latin typeface="Meiryo" panose="020B0604030504040204" pitchFamily="34" charset="-128"/>
                <a:ea typeface="Meiryo" panose="020B0604030504040204" pitchFamily="34" charset="-128"/>
              </a:rPr>
              <a:t>2019</a:t>
            </a:r>
            <a:r>
              <a:rPr kumimoji="1" lang="ja-JP" altLang="en-US">
                <a:latin typeface="Meiryo" panose="020B0604030504040204" pitchFamily="34" charset="-128"/>
                <a:ea typeface="Meiryo" panose="020B0604030504040204" pitchFamily="34" charset="-128"/>
              </a:rPr>
              <a:t>年</a:t>
            </a:r>
            <a:r>
              <a:rPr lang="en-US" altLang="ja-JP" dirty="0">
                <a:latin typeface="Meiryo" panose="020B0604030504040204" pitchFamily="34" charset="-128"/>
                <a:ea typeface="Meiryo" panose="020B0604030504040204" pitchFamily="34" charset="-128"/>
              </a:rPr>
              <a:t>3</a:t>
            </a:r>
            <a:r>
              <a:rPr kumimoji="1" lang="ja-JP" altLang="en-US">
                <a:latin typeface="Meiryo" panose="020B0604030504040204" pitchFamily="34" charset="-128"/>
                <a:ea typeface="Meiryo" panose="020B0604030504040204" pitchFamily="34" charset="-128"/>
              </a:rPr>
              <a:t>月</a:t>
            </a:r>
            <a:r>
              <a:rPr lang="en-US" altLang="ja-JP" dirty="0">
                <a:latin typeface="Meiryo" panose="020B0604030504040204" pitchFamily="34" charset="-128"/>
                <a:ea typeface="Meiryo" panose="020B0604030504040204" pitchFamily="34" charset="-128"/>
              </a:rPr>
              <a:t>20</a:t>
            </a:r>
            <a:r>
              <a:rPr lang="ja-JP" altLang="en-US">
                <a:latin typeface="Meiryo" panose="020B0604030504040204" pitchFamily="34" charset="-128"/>
                <a:ea typeface="Meiryo" panose="020B0604030504040204" pitchFamily="34" charset="-128"/>
              </a:rPr>
              <a:t>日</a:t>
            </a:r>
            <a:endParaRPr kumimoji="1" lang="ja-JP" altLang="en-US"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4179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4AADD6-DB87-C94F-9647-A86C399DF957}"/>
              </a:ext>
            </a:extLst>
          </p:cNvPr>
          <p:cNvSpPr>
            <a:spLocks noGrp="1"/>
          </p:cNvSpPr>
          <p:nvPr>
            <p:ph type="title"/>
          </p:nvPr>
        </p:nvSpPr>
        <p:spPr/>
        <p:txBody>
          <a:bodyPr/>
          <a:lstStyle/>
          <a:p>
            <a:r>
              <a:rPr kumimoji="1" lang="en-US" altLang="ja-JP" dirty="0" err="1"/>
              <a:t>VeriSM</a:t>
            </a:r>
            <a:r>
              <a:rPr kumimoji="1" lang="ja-JP" altLang="en-US"/>
              <a:t>のサービス・サイクル</a:t>
            </a:r>
          </a:p>
        </p:txBody>
      </p:sp>
      <p:sp>
        <p:nvSpPr>
          <p:cNvPr id="3" name="スライド番号プレースホルダー 2">
            <a:extLst>
              <a:ext uri="{FF2B5EF4-FFF2-40B4-BE49-F238E27FC236}">
                <a16:creationId xmlns:a16="http://schemas.microsoft.com/office/drawing/2014/main" id="{CFE5C959-D225-E345-9D35-B2EE8E0B556A}"/>
              </a:ext>
            </a:extLst>
          </p:cNvPr>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5" name="六角形 4">
            <a:extLst>
              <a:ext uri="{FF2B5EF4-FFF2-40B4-BE49-F238E27FC236}">
                <a16:creationId xmlns:a16="http://schemas.microsoft.com/office/drawing/2014/main" id="{9BC1EFD2-4341-7540-827D-FA2C9D65E5CB}"/>
              </a:ext>
            </a:extLst>
          </p:cNvPr>
          <p:cNvSpPr/>
          <p:nvPr/>
        </p:nvSpPr>
        <p:spPr>
          <a:xfrm>
            <a:off x="4613167" y="1428852"/>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六角形 5">
            <a:extLst>
              <a:ext uri="{FF2B5EF4-FFF2-40B4-BE49-F238E27FC236}">
                <a16:creationId xmlns:a16="http://schemas.microsoft.com/office/drawing/2014/main" id="{0E9EC6B0-69D0-5E47-83FD-B4804925742F}"/>
              </a:ext>
            </a:extLst>
          </p:cNvPr>
          <p:cNvSpPr/>
          <p:nvPr/>
        </p:nvSpPr>
        <p:spPr>
          <a:xfrm>
            <a:off x="2860636" y="2590870"/>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六角形 6">
            <a:extLst>
              <a:ext uri="{FF2B5EF4-FFF2-40B4-BE49-F238E27FC236}">
                <a16:creationId xmlns:a16="http://schemas.microsoft.com/office/drawing/2014/main" id="{5F722D87-DB08-1B4E-A383-CE1DFA5BC0D1}"/>
              </a:ext>
            </a:extLst>
          </p:cNvPr>
          <p:cNvSpPr/>
          <p:nvPr/>
        </p:nvSpPr>
        <p:spPr>
          <a:xfrm>
            <a:off x="541557" y="2590870"/>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六角形 3">
            <a:extLst>
              <a:ext uri="{FF2B5EF4-FFF2-40B4-BE49-F238E27FC236}">
                <a16:creationId xmlns:a16="http://schemas.microsoft.com/office/drawing/2014/main" id="{2C2CA761-FC47-9342-9BFC-EB77C4CF7608}"/>
              </a:ext>
            </a:extLst>
          </p:cNvPr>
          <p:cNvSpPr/>
          <p:nvPr/>
        </p:nvSpPr>
        <p:spPr>
          <a:xfrm>
            <a:off x="4613167" y="3752888"/>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B5ADAB83-2290-6144-A2D6-8FBD1688FE7C}"/>
              </a:ext>
            </a:extLst>
          </p:cNvPr>
          <p:cNvSpPr/>
          <p:nvPr/>
        </p:nvSpPr>
        <p:spPr>
          <a:xfrm>
            <a:off x="893395" y="3275834"/>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定義</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Define</a:t>
            </a:r>
          </a:p>
        </p:txBody>
      </p:sp>
      <p:sp>
        <p:nvSpPr>
          <p:cNvPr id="9" name="正方形/長方形 8">
            <a:extLst>
              <a:ext uri="{FF2B5EF4-FFF2-40B4-BE49-F238E27FC236}">
                <a16:creationId xmlns:a16="http://schemas.microsoft.com/office/drawing/2014/main" id="{07061F2E-F1C2-E54E-BB53-56BFBE9046FD}"/>
              </a:ext>
            </a:extLst>
          </p:cNvPr>
          <p:cNvSpPr/>
          <p:nvPr/>
        </p:nvSpPr>
        <p:spPr>
          <a:xfrm>
            <a:off x="3212473" y="3275834"/>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制作</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Produce</a:t>
            </a:r>
          </a:p>
        </p:txBody>
      </p:sp>
      <p:sp>
        <p:nvSpPr>
          <p:cNvPr id="10" name="正方形/長方形 9">
            <a:extLst>
              <a:ext uri="{FF2B5EF4-FFF2-40B4-BE49-F238E27FC236}">
                <a16:creationId xmlns:a16="http://schemas.microsoft.com/office/drawing/2014/main" id="{816C1FEE-FF13-484C-A0C8-740EDCBE555D}"/>
              </a:ext>
            </a:extLst>
          </p:cNvPr>
          <p:cNvSpPr/>
          <p:nvPr/>
        </p:nvSpPr>
        <p:spPr>
          <a:xfrm>
            <a:off x="4965005" y="2320152"/>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提供</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Provide</a:t>
            </a:r>
          </a:p>
        </p:txBody>
      </p:sp>
      <p:sp>
        <p:nvSpPr>
          <p:cNvPr id="11" name="正方形/長方形 10">
            <a:extLst>
              <a:ext uri="{FF2B5EF4-FFF2-40B4-BE49-F238E27FC236}">
                <a16:creationId xmlns:a16="http://schemas.microsoft.com/office/drawing/2014/main" id="{951D0CB7-F1EE-A94A-AB41-7284FFDB47DE}"/>
              </a:ext>
            </a:extLst>
          </p:cNvPr>
          <p:cNvSpPr/>
          <p:nvPr/>
        </p:nvSpPr>
        <p:spPr>
          <a:xfrm>
            <a:off x="4965005" y="4439428"/>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反応</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err="1">
                <a:solidFill>
                  <a:srgbClr val="FFFFFF"/>
                </a:solidFill>
                <a:latin typeface="Meiryo" panose="020B0604030504040204" pitchFamily="34" charset="-128"/>
                <a:ea typeface="Meiryo" panose="020B0604030504040204" pitchFamily="34" charset="-128"/>
              </a:rPr>
              <a:t>Responce</a:t>
            </a:r>
            <a:endParaRPr lang="en-US" altLang="ja-JP" sz="2000" dirty="0">
              <a:solidFill>
                <a:srgbClr val="FFFFFF"/>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DBA5A3E0-0454-5B47-8DDD-9B7093D17885}"/>
              </a:ext>
            </a:extLst>
          </p:cNvPr>
          <p:cNvSpPr/>
          <p:nvPr/>
        </p:nvSpPr>
        <p:spPr>
          <a:xfrm>
            <a:off x="255878" y="821557"/>
            <a:ext cx="3878132" cy="523220"/>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プロセスでの活動やプロダクトやサービスの設計関連する結果（成果物）を明確に定義</a:t>
            </a:r>
          </a:p>
        </p:txBody>
      </p:sp>
      <p:sp>
        <p:nvSpPr>
          <p:cNvPr id="14" name="正方形/長方形 13">
            <a:extLst>
              <a:ext uri="{FF2B5EF4-FFF2-40B4-BE49-F238E27FC236}">
                <a16:creationId xmlns:a16="http://schemas.microsoft.com/office/drawing/2014/main" id="{959820AA-B1D1-D147-9EDC-088CAB559818}"/>
              </a:ext>
            </a:extLst>
          </p:cNvPr>
          <p:cNvSpPr/>
          <p:nvPr/>
        </p:nvSpPr>
        <p:spPr>
          <a:xfrm>
            <a:off x="321855" y="1285183"/>
            <a:ext cx="3698320" cy="1223412"/>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顧客の要望</a:t>
            </a:r>
            <a:r>
              <a:rPr lang="ja-JP" altLang="en-US" sz="1050">
                <a:solidFill>
                  <a:schemeClr val="accent3">
                    <a:lumMod val="50000"/>
                  </a:schemeClr>
                </a:solidFill>
                <a:latin typeface="Meiryo" panose="020B0604030504040204" pitchFamily="34" charset="-128"/>
                <a:ea typeface="Meiryo" panose="020B0604030504040204" pitchFamily="34" charset="-128"/>
              </a:rPr>
              <a:t>：ステアリングコミッティーによるビジネスケースの承認＆同意</a:t>
            </a:r>
          </a:p>
          <a:p>
            <a:r>
              <a:rPr lang="ja-JP" altLang="en-US" sz="1050" b="1" u="sng">
                <a:solidFill>
                  <a:schemeClr val="accent3">
                    <a:lumMod val="50000"/>
                  </a:schemeClr>
                </a:solidFill>
                <a:latin typeface="Meiryo" panose="020B0604030504040204" pitchFamily="34" charset="-128"/>
                <a:ea typeface="Meiryo" panose="020B0604030504040204" pitchFamily="34" charset="-128"/>
              </a:rPr>
              <a:t>要求される成果物</a:t>
            </a:r>
            <a:r>
              <a:rPr lang="ja-JP" altLang="en-US" sz="1050">
                <a:solidFill>
                  <a:schemeClr val="accent3">
                    <a:lumMod val="50000"/>
                  </a:schemeClr>
                </a:solidFill>
                <a:latin typeface="Meiryo" panose="020B0604030504040204" pitchFamily="34" charset="-128"/>
                <a:ea typeface="Meiryo" panose="020B0604030504040204" pitchFamily="34" charset="-128"/>
              </a:rPr>
              <a:t>：要求の収集整理と技術的検討</a:t>
            </a:r>
          </a:p>
          <a:p>
            <a:r>
              <a:rPr lang="ja-JP" altLang="en-US" sz="1050">
                <a:solidFill>
                  <a:schemeClr val="accent3">
                    <a:lumMod val="50000"/>
                  </a:schemeClr>
                </a:solidFill>
                <a:latin typeface="Meiryo" panose="020B0604030504040204" pitchFamily="34" charset="-128"/>
                <a:ea typeface="Meiryo" panose="020B0604030504040204" pitchFamily="34" charset="-128"/>
              </a:rPr>
              <a:t>ソリューション：構成要素のパフォーマンス仕様、調達方法、テスト仕様、計画立案</a:t>
            </a:r>
          </a:p>
          <a:p>
            <a:r>
              <a:rPr lang="ja-JP" altLang="en-US" sz="1050" b="1" u="sng">
                <a:solidFill>
                  <a:schemeClr val="accent3">
                    <a:lumMod val="50000"/>
                  </a:schemeClr>
                </a:solidFill>
                <a:latin typeface="Meiryo" panose="020B0604030504040204" pitchFamily="34" charset="-128"/>
                <a:ea typeface="Meiryo" panose="020B0604030504040204" pitchFamily="34" charset="-128"/>
              </a:rPr>
              <a:t>サービスブループリント</a:t>
            </a:r>
            <a:r>
              <a:rPr lang="ja-JP" altLang="en-US" sz="1050">
                <a:solidFill>
                  <a:schemeClr val="accent3">
                    <a:lumMod val="50000"/>
                  </a:schemeClr>
                </a:solidFill>
                <a:latin typeface="Meiryo" panose="020B0604030504040204" pitchFamily="34" charset="-128"/>
                <a:ea typeface="Meiryo" panose="020B0604030504040204" pitchFamily="34" charset="-128"/>
              </a:rPr>
              <a:t>：サービス・ソリューションの設計、調達方針、制作条件、パフォーマンス</a:t>
            </a:r>
          </a:p>
        </p:txBody>
      </p:sp>
      <p:sp>
        <p:nvSpPr>
          <p:cNvPr id="22" name="正方形/長方形 21">
            <a:extLst>
              <a:ext uri="{FF2B5EF4-FFF2-40B4-BE49-F238E27FC236}">
                <a16:creationId xmlns:a16="http://schemas.microsoft.com/office/drawing/2014/main" id="{8D5D7C77-37B9-DD43-B41E-89773BCB898D}"/>
              </a:ext>
            </a:extLst>
          </p:cNvPr>
          <p:cNvSpPr/>
          <p:nvPr/>
        </p:nvSpPr>
        <p:spPr>
          <a:xfrm>
            <a:off x="1701096" y="5093484"/>
            <a:ext cx="3061474" cy="738664"/>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サービス・ブループリントからサービスをコーディング、テスト、移行準備までの作業の実施</a:t>
            </a:r>
            <a:endParaRPr lang="zh-TW" altLang="en-US" sz="1400" dirty="0">
              <a:solidFill>
                <a:schemeClr val="accent3">
                  <a:lumMod val="50000"/>
                </a:schemeClr>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C9A7CA15-E469-CB44-8349-F1877AB2ABB8}"/>
              </a:ext>
            </a:extLst>
          </p:cNvPr>
          <p:cNvSpPr/>
          <p:nvPr/>
        </p:nvSpPr>
        <p:spPr>
          <a:xfrm>
            <a:off x="1701096" y="5803013"/>
            <a:ext cx="4123401" cy="577081"/>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ビルド</a:t>
            </a:r>
            <a:r>
              <a:rPr lang="ja-JP" altLang="en-US" sz="1050">
                <a:solidFill>
                  <a:schemeClr val="accent3">
                    <a:lumMod val="50000"/>
                  </a:schemeClr>
                </a:solidFill>
                <a:latin typeface="Meiryo" panose="020B0604030504040204" pitchFamily="34" charset="-128"/>
                <a:ea typeface="Meiryo" panose="020B0604030504040204" pitchFamily="34" charset="-128"/>
              </a:rPr>
              <a:t>：ブループリントから実装するサービスを作成</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テスト</a:t>
            </a:r>
            <a:r>
              <a:rPr lang="ja-JP" altLang="en-US" sz="1050">
                <a:solidFill>
                  <a:schemeClr val="accent3">
                    <a:lumMod val="50000"/>
                  </a:schemeClr>
                </a:solidFill>
                <a:latin typeface="Meiryo" panose="020B0604030504040204" pitchFamily="34" charset="-128"/>
                <a:ea typeface="Meiryo" panose="020B0604030504040204" pitchFamily="34" charset="-128"/>
              </a:rPr>
              <a:t>：テスト仕様に基づくテストの実行</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移行＆検証</a:t>
            </a:r>
            <a:r>
              <a:rPr lang="ja-JP" altLang="en-US" sz="1050">
                <a:solidFill>
                  <a:schemeClr val="accent3">
                    <a:lumMod val="50000"/>
                  </a:schemeClr>
                </a:solidFill>
                <a:latin typeface="Meiryo" panose="020B0604030504040204" pitchFamily="34" charset="-128"/>
                <a:ea typeface="Meiryo" panose="020B0604030504040204" pitchFamily="34" charset="-128"/>
              </a:rPr>
              <a:t>：リリース可能なモデルに整える、移行計画の確認</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4EE530B0-E2BB-2C42-B207-6BB5190EF8F0}"/>
              </a:ext>
            </a:extLst>
          </p:cNvPr>
          <p:cNvSpPr/>
          <p:nvPr/>
        </p:nvSpPr>
        <p:spPr>
          <a:xfrm>
            <a:off x="6548110" y="934964"/>
            <a:ext cx="2595890" cy="738664"/>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プロダクトやサービスはすでにパフォーマンスを含めて使用可能な状態になっている</a:t>
            </a:r>
          </a:p>
        </p:txBody>
      </p:sp>
      <p:sp>
        <p:nvSpPr>
          <p:cNvPr id="29" name="正方形/長方形 28">
            <a:extLst>
              <a:ext uri="{FF2B5EF4-FFF2-40B4-BE49-F238E27FC236}">
                <a16:creationId xmlns:a16="http://schemas.microsoft.com/office/drawing/2014/main" id="{3FEABB69-0B91-264F-8C6E-4B9EA1A1F270}"/>
              </a:ext>
            </a:extLst>
          </p:cNvPr>
          <p:cNvSpPr/>
          <p:nvPr/>
        </p:nvSpPr>
        <p:spPr>
          <a:xfrm>
            <a:off x="6932903" y="1680177"/>
            <a:ext cx="2058077" cy="1869743"/>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保護＆保全</a:t>
            </a:r>
            <a:r>
              <a:rPr lang="ja-JP" altLang="en-US" sz="1050">
                <a:solidFill>
                  <a:schemeClr val="accent3">
                    <a:lumMod val="50000"/>
                  </a:schemeClr>
                </a:solidFill>
                <a:latin typeface="Meiryo" panose="020B0604030504040204" pitchFamily="34" charset="-128"/>
                <a:ea typeface="Meiryo" panose="020B0604030504040204" pitchFamily="34" charset="-128"/>
              </a:rPr>
              <a:t>：ポリシー、セキュリティー、リスク、継続性の確保</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測定と保守</a:t>
            </a:r>
            <a:r>
              <a:rPr lang="ja-JP" altLang="en-US" sz="1050">
                <a:solidFill>
                  <a:schemeClr val="accent3">
                    <a:lumMod val="50000"/>
                  </a:schemeClr>
                </a:solidFill>
                <a:latin typeface="Meiryo" panose="020B0604030504040204" pitchFamily="34" charset="-128"/>
                <a:ea typeface="Meiryo" panose="020B0604030504040204" pitchFamily="34" charset="-128"/>
              </a:rPr>
              <a:t>：日々の運用でサービスパフォーマンスを継続的に測定し、合意された品質に対する結果をステークホルダーに報告</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改良＆カイゼン</a:t>
            </a:r>
            <a:r>
              <a:rPr lang="ja-JP" altLang="en-US" sz="1050">
                <a:solidFill>
                  <a:schemeClr val="accent3">
                    <a:lumMod val="50000"/>
                  </a:schemeClr>
                </a:solidFill>
                <a:latin typeface="Meiryo" panose="020B0604030504040204" pitchFamily="34" charset="-128"/>
                <a:ea typeface="Meiryo" panose="020B0604030504040204" pitchFamily="34" charset="-128"/>
              </a:rPr>
              <a:t>：最新のテクノロジー採用、調達方法の変更、社会秩序＆世論</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CE839A34-DD2E-1C42-92CC-6CF58C36A592}"/>
              </a:ext>
            </a:extLst>
          </p:cNvPr>
          <p:cNvSpPr/>
          <p:nvPr/>
        </p:nvSpPr>
        <p:spPr>
          <a:xfrm>
            <a:off x="6586736" y="4012051"/>
            <a:ext cx="2518638" cy="307777"/>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消費者との定常的な相互交流</a:t>
            </a:r>
          </a:p>
        </p:txBody>
      </p:sp>
      <p:sp>
        <p:nvSpPr>
          <p:cNvPr id="31" name="正方形/長方形 30">
            <a:extLst>
              <a:ext uri="{FF2B5EF4-FFF2-40B4-BE49-F238E27FC236}">
                <a16:creationId xmlns:a16="http://schemas.microsoft.com/office/drawing/2014/main" id="{CB808355-D414-2D45-9338-84D4A56F1B89}"/>
              </a:ext>
            </a:extLst>
          </p:cNvPr>
          <p:cNvSpPr/>
          <p:nvPr/>
        </p:nvSpPr>
        <p:spPr>
          <a:xfrm>
            <a:off x="6932246" y="4252517"/>
            <a:ext cx="2058077" cy="2031325"/>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記録</a:t>
            </a:r>
            <a:r>
              <a:rPr lang="ja-JP" altLang="en-US" sz="1050">
                <a:solidFill>
                  <a:schemeClr val="accent3">
                    <a:lumMod val="50000"/>
                  </a:schemeClr>
                </a:solidFill>
                <a:latin typeface="Meiryo" panose="020B0604030504040204" pitchFamily="34" charset="-128"/>
                <a:ea typeface="Meiryo" panose="020B0604030504040204" pitchFamily="34" charset="-128"/>
              </a:rPr>
              <a:t>：サービスデスク等が、サービスに対する問い合わせ、クレームや依頼事項（要望、課題／問題、調達元からの変更）等を受け付けて記録。これらはサービス改善のインプットとして活用。</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管理</a:t>
            </a:r>
            <a:r>
              <a:rPr lang="ja-JP" altLang="en-US" sz="1050">
                <a:solidFill>
                  <a:schemeClr val="accent3">
                    <a:lumMod val="50000"/>
                  </a:schemeClr>
                </a:solidFill>
                <a:latin typeface="Meiryo" panose="020B0604030504040204" pitchFamily="34" charset="-128"/>
                <a:ea typeface="Meiryo" panose="020B0604030504040204" pitchFamily="34" charset="-128"/>
              </a:rPr>
              <a:t>：問い合わせや依頼事項に透明性をもって対応。顧客には想定解決時間や現状のステータスなどを提示し、解決に向けてコミュニケーション</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40" name="下カーブ矢印 39">
            <a:extLst>
              <a:ext uri="{FF2B5EF4-FFF2-40B4-BE49-F238E27FC236}">
                <a16:creationId xmlns:a16="http://schemas.microsoft.com/office/drawing/2014/main" id="{A936B0C1-1C01-8F4C-BDC0-070F791E1818}"/>
              </a:ext>
            </a:extLst>
          </p:cNvPr>
          <p:cNvSpPr/>
          <p:nvPr/>
        </p:nvSpPr>
        <p:spPr>
          <a:xfrm rot="19872805">
            <a:off x="4147088" y="2371441"/>
            <a:ext cx="861098" cy="412811"/>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右矢印 40">
            <a:extLst>
              <a:ext uri="{FF2B5EF4-FFF2-40B4-BE49-F238E27FC236}">
                <a16:creationId xmlns:a16="http://schemas.microsoft.com/office/drawing/2014/main" id="{6E71E742-6607-1442-9574-B0367A24626A}"/>
              </a:ext>
            </a:extLst>
          </p:cNvPr>
          <p:cNvSpPr/>
          <p:nvPr/>
        </p:nvSpPr>
        <p:spPr>
          <a:xfrm>
            <a:off x="2510112" y="3394815"/>
            <a:ext cx="659852" cy="681487"/>
          </a:xfrm>
          <a:prstGeom prst="right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2" name="下カーブ矢印 41">
            <a:extLst>
              <a:ext uri="{FF2B5EF4-FFF2-40B4-BE49-F238E27FC236}">
                <a16:creationId xmlns:a16="http://schemas.microsoft.com/office/drawing/2014/main" id="{5D10B42D-EED7-6742-96DC-82C135747453}"/>
              </a:ext>
            </a:extLst>
          </p:cNvPr>
          <p:cNvSpPr/>
          <p:nvPr/>
        </p:nvSpPr>
        <p:spPr>
          <a:xfrm rot="5400000">
            <a:off x="6074688" y="3534865"/>
            <a:ext cx="857878" cy="428948"/>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下カーブ矢印 42">
            <a:extLst>
              <a:ext uri="{FF2B5EF4-FFF2-40B4-BE49-F238E27FC236}">
                <a16:creationId xmlns:a16="http://schemas.microsoft.com/office/drawing/2014/main" id="{23746C91-1BBD-A34A-965D-FDFD70AE1187}"/>
              </a:ext>
            </a:extLst>
          </p:cNvPr>
          <p:cNvSpPr/>
          <p:nvPr/>
        </p:nvSpPr>
        <p:spPr>
          <a:xfrm rot="12473360">
            <a:off x="4579956" y="3838566"/>
            <a:ext cx="903075" cy="443565"/>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69048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11F05-3BA9-FA47-8ADC-7CFB32296653}"/>
              </a:ext>
            </a:extLst>
          </p:cNvPr>
          <p:cNvSpPr>
            <a:spLocks noGrp="1"/>
          </p:cNvSpPr>
          <p:nvPr>
            <p:ph type="title"/>
          </p:nvPr>
        </p:nvSpPr>
        <p:spPr/>
        <p:txBody>
          <a:bodyPr/>
          <a:lstStyle/>
          <a:p>
            <a:r>
              <a:rPr kumimoji="1" lang="ja-JP" altLang="en-US"/>
              <a:t>イノベーションとスピードの融合</a:t>
            </a:r>
          </a:p>
        </p:txBody>
      </p:sp>
      <p:grpSp>
        <p:nvGrpSpPr>
          <p:cNvPr id="12" name="グループ化 11">
            <a:extLst>
              <a:ext uri="{FF2B5EF4-FFF2-40B4-BE49-F238E27FC236}">
                <a16:creationId xmlns:a16="http://schemas.microsoft.com/office/drawing/2014/main" id="{54776D5D-45AB-4F4A-B784-B08DC5C0263A}"/>
              </a:ext>
            </a:extLst>
          </p:cNvPr>
          <p:cNvGrpSpPr/>
          <p:nvPr/>
        </p:nvGrpSpPr>
        <p:grpSpPr>
          <a:xfrm>
            <a:off x="1149035" y="814792"/>
            <a:ext cx="6840760" cy="2686216"/>
            <a:chOff x="1149035" y="814792"/>
            <a:chExt cx="6840760" cy="2686216"/>
          </a:xfrm>
        </p:grpSpPr>
        <p:sp>
          <p:nvSpPr>
            <p:cNvPr id="4" name="正方形/長方形 3">
              <a:extLst>
                <a:ext uri="{FF2B5EF4-FFF2-40B4-BE49-F238E27FC236}">
                  <a16:creationId xmlns:a16="http://schemas.microsoft.com/office/drawing/2014/main" id="{DAF068C6-399F-034A-B8B2-F741F241B25E}"/>
                </a:ext>
              </a:extLst>
            </p:cNvPr>
            <p:cNvSpPr/>
            <p:nvPr/>
          </p:nvSpPr>
          <p:spPr>
            <a:xfrm>
              <a:off x="1149035" y="814792"/>
              <a:ext cx="6840760" cy="26862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30833EC-AA2E-7447-8384-96949EDAA807}"/>
                </a:ext>
              </a:extLst>
            </p:cNvPr>
            <p:cNvSpPr/>
            <p:nvPr/>
          </p:nvSpPr>
          <p:spPr>
            <a:xfrm>
              <a:off x="1331640" y="2228204"/>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197DCDE-B6E7-6A42-994E-6602F05D629F}"/>
                </a:ext>
              </a:extLst>
            </p:cNvPr>
            <p:cNvSpPr/>
            <p:nvPr/>
          </p:nvSpPr>
          <p:spPr>
            <a:xfrm>
              <a:off x="1331640" y="1268760"/>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5471073-53EC-804B-A7D5-F1A30038A181}"/>
                </a:ext>
              </a:extLst>
            </p:cNvPr>
            <p:cNvSpPr txBox="1"/>
            <p:nvPr/>
          </p:nvSpPr>
          <p:spPr>
            <a:xfrm>
              <a:off x="3787170" y="1329525"/>
              <a:ext cx="1569661"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デザイン思考</a:t>
              </a:r>
            </a:p>
          </p:txBody>
        </p:sp>
        <p:sp>
          <p:nvSpPr>
            <p:cNvPr id="15" name="テキスト ボックス 14">
              <a:extLst>
                <a:ext uri="{FF2B5EF4-FFF2-40B4-BE49-F238E27FC236}">
                  <a16:creationId xmlns:a16="http://schemas.microsoft.com/office/drawing/2014/main" id="{4728D1C3-5517-8E41-A8A7-F97FFF3E2886}"/>
                </a:ext>
              </a:extLst>
            </p:cNvPr>
            <p:cNvSpPr txBox="1"/>
            <p:nvPr/>
          </p:nvSpPr>
          <p:spPr>
            <a:xfrm>
              <a:off x="3232331" y="2320611"/>
              <a:ext cx="2723823"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リーン・スタートアップ</a:t>
              </a:r>
            </a:p>
          </p:txBody>
        </p:sp>
        <p:sp>
          <p:nvSpPr>
            <p:cNvPr id="16" name="テキスト ボックス 15">
              <a:extLst>
                <a:ext uri="{FF2B5EF4-FFF2-40B4-BE49-F238E27FC236}">
                  <a16:creationId xmlns:a16="http://schemas.microsoft.com/office/drawing/2014/main" id="{E118FAE5-D52D-AE4D-8E7E-04DA8795FDAC}"/>
                </a:ext>
              </a:extLst>
            </p:cNvPr>
            <p:cNvSpPr txBox="1"/>
            <p:nvPr/>
          </p:nvSpPr>
          <p:spPr>
            <a:xfrm>
              <a:off x="1437067" y="1724974"/>
              <a:ext cx="6264696" cy="307777"/>
            </a:xfrm>
            <a:prstGeom prst="rect">
              <a:avLst/>
            </a:prstGeom>
            <a:noFill/>
          </p:spPr>
          <p:txBody>
            <a:bodyPr wrap="square" rtlCol="0">
              <a:spAutoFit/>
            </a:bodyPr>
            <a:lstStyle/>
            <a:p>
              <a:pPr algn="ctr"/>
              <a:r>
                <a:rPr lang="ja-JP" altLang="en-US" sz="140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400" dirty="0">
                <a:solidFill>
                  <a:schemeClr val="bg1"/>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50E32D15-3183-424E-8B5B-6CD6CF98AC00}"/>
                </a:ext>
              </a:extLst>
            </p:cNvPr>
            <p:cNvSpPr txBox="1"/>
            <p:nvPr/>
          </p:nvSpPr>
          <p:spPr>
            <a:xfrm>
              <a:off x="1331640" y="2692392"/>
              <a:ext cx="6475551" cy="307777"/>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最小限の機能に絞って</a:t>
              </a:r>
              <a:r>
                <a:rPr lang="ja-JP" altLang="en-US" sz="1400" dirty="0">
                  <a:solidFill>
                    <a:schemeClr val="bg1"/>
                  </a:solidFill>
                  <a:latin typeface="Meiryo" charset="-128"/>
                  <a:ea typeface="Meiryo" charset="-128"/>
                  <a:cs typeface="Meiryo" charset="-128"/>
                </a:rPr>
                <a:t>短期間で開発しフィードバックをうけて完成度を高める</a:t>
              </a:r>
              <a:endParaRPr lang="en-US" altLang="ja-JP" sz="1400" dirty="0">
                <a:solidFill>
                  <a:schemeClr val="bg1"/>
                </a:solidFill>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3E2A6EF8-5A96-7D47-9D01-224EB9CBFA8A}"/>
                </a:ext>
              </a:extLst>
            </p:cNvPr>
            <p:cNvSpPr txBox="1"/>
            <p:nvPr/>
          </p:nvSpPr>
          <p:spPr>
            <a:xfrm>
              <a:off x="2940784" y="836712"/>
              <a:ext cx="3262432"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イノベーションの創発</a:t>
              </a:r>
              <a:endParaRPr kumimoji="1" lang="ja-JP" altLang="en-US" sz="2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1" name="下矢印 30">
              <a:extLst>
                <a:ext uri="{FF2B5EF4-FFF2-40B4-BE49-F238E27FC236}">
                  <a16:creationId xmlns:a16="http://schemas.microsoft.com/office/drawing/2014/main" id="{EE471EFE-B9E8-5242-AB48-F5BA1C3BD110}"/>
                </a:ext>
              </a:extLst>
            </p:cNvPr>
            <p:cNvSpPr/>
            <p:nvPr/>
          </p:nvSpPr>
          <p:spPr>
            <a:xfrm>
              <a:off x="4195499" y="2020717"/>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グループ化 12">
            <a:extLst>
              <a:ext uri="{FF2B5EF4-FFF2-40B4-BE49-F238E27FC236}">
                <a16:creationId xmlns:a16="http://schemas.microsoft.com/office/drawing/2014/main" id="{EB756471-3FC3-6741-B009-E157E7AAD29D}"/>
              </a:ext>
            </a:extLst>
          </p:cNvPr>
          <p:cNvGrpSpPr/>
          <p:nvPr/>
        </p:nvGrpSpPr>
        <p:grpSpPr>
          <a:xfrm>
            <a:off x="1151620" y="3057330"/>
            <a:ext cx="6840760" cy="3540022"/>
            <a:chOff x="1151620" y="3057330"/>
            <a:chExt cx="6840760" cy="3540022"/>
          </a:xfrm>
        </p:grpSpPr>
        <p:sp>
          <p:nvSpPr>
            <p:cNvPr id="5" name="正方形/長方形 4">
              <a:extLst>
                <a:ext uri="{FF2B5EF4-FFF2-40B4-BE49-F238E27FC236}">
                  <a16:creationId xmlns:a16="http://schemas.microsoft.com/office/drawing/2014/main" id="{829A03FF-5C73-2645-A70D-DD670AFF9168}"/>
                </a:ext>
              </a:extLst>
            </p:cNvPr>
            <p:cNvSpPr/>
            <p:nvPr/>
          </p:nvSpPr>
          <p:spPr>
            <a:xfrm>
              <a:off x="1151620" y="3839128"/>
              <a:ext cx="6840760" cy="268621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6F1C48C-330E-204C-8C5F-DAA2CCCE36A7}"/>
                </a:ext>
              </a:extLst>
            </p:cNvPr>
            <p:cNvSpPr/>
            <p:nvPr/>
          </p:nvSpPr>
          <p:spPr>
            <a:xfrm>
              <a:off x="3187845" y="4253350"/>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7711AFE-C5DE-FC49-BC3E-1A9278945E37}"/>
                </a:ext>
              </a:extLst>
            </p:cNvPr>
            <p:cNvSpPr/>
            <p:nvPr/>
          </p:nvSpPr>
          <p:spPr>
            <a:xfrm>
              <a:off x="3187845" y="5207926"/>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13BD22E-810B-6242-A1C8-CDB3569E3AF0}"/>
                </a:ext>
              </a:extLst>
            </p:cNvPr>
            <p:cNvSpPr/>
            <p:nvPr/>
          </p:nvSpPr>
          <p:spPr>
            <a:xfrm>
              <a:off x="1331640"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08F2A2C8-F8E7-A844-96AB-F2B9F49B50D1}"/>
                </a:ext>
              </a:extLst>
            </p:cNvPr>
            <p:cNvSpPr/>
            <p:nvPr/>
          </p:nvSpPr>
          <p:spPr>
            <a:xfrm>
              <a:off x="6141342"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0F791D9F-D5EA-F84B-8A3F-C30E39A54FC4}"/>
                </a:ext>
              </a:extLst>
            </p:cNvPr>
            <p:cNvSpPr txBox="1"/>
            <p:nvPr/>
          </p:nvSpPr>
          <p:spPr>
            <a:xfrm>
              <a:off x="3693995" y="4317753"/>
              <a:ext cx="180049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アジャイル開発</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87D4B7AB-1F95-B149-98D6-2E07475FEFF1}"/>
                </a:ext>
              </a:extLst>
            </p:cNvPr>
            <p:cNvSpPr txBox="1"/>
            <p:nvPr/>
          </p:nvSpPr>
          <p:spPr>
            <a:xfrm>
              <a:off x="4011410" y="5225724"/>
              <a:ext cx="1116011"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DevOps</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F85598B5-0A0F-B349-B5D4-4D7C5FBCCDE9}"/>
                </a:ext>
              </a:extLst>
            </p:cNvPr>
            <p:cNvSpPr txBox="1"/>
            <p:nvPr/>
          </p:nvSpPr>
          <p:spPr>
            <a:xfrm>
              <a:off x="3187844" y="4594314"/>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ビジネスの成果に貢献するシステムを、バグフリーで変更にも柔軟に開発する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1" name="テキスト ボックス 20">
              <a:extLst>
                <a:ext uri="{FF2B5EF4-FFF2-40B4-BE49-F238E27FC236}">
                  <a16:creationId xmlns:a16="http://schemas.microsoft.com/office/drawing/2014/main" id="{6C58E181-6066-3541-877D-7B43AE6D16AA}"/>
                </a:ext>
              </a:extLst>
            </p:cNvPr>
            <p:cNvSpPr txBox="1"/>
            <p:nvPr/>
          </p:nvSpPr>
          <p:spPr>
            <a:xfrm>
              <a:off x="3187845" y="5585421"/>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a:extLst>
                <a:ext uri="{FF2B5EF4-FFF2-40B4-BE49-F238E27FC236}">
                  <a16:creationId xmlns:a16="http://schemas.microsoft.com/office/drawing/2014/main" id="{9C37CBFE-DED7-7B4A-B843-979BCE76DE69}"/>
                </a:ext>
              </a:extLst>
            </p:cNvPr>
            <p:cNvSpPr txBox="1"/>
            <p:nvPr/>
          </p:nvSpPr>
          <p:spPr>
            <a:xfrm>
              <a:off x="6459541" y="4331411"/>
              <a:ext cx="1029449" cy="369332"/>
            </a:xfrm>
            <a:prstGeom prst="rect">
              <a:avLst/>
            </a:prstGeom>
            <a:noFill/>
          </p:spPr>
          <p:txBody>
            <a:bodyPr wrap="none" rtlCol="0">
              <a:spAutoFit/>
            </a:bodyPr>
            <a:lstStyle/>
            <a:p>
              <a:pPr algn="ctr"/>
              <a:r>
                <a:rPr kumimoji="1" lang="en-US" altLang="ja-JP" b="1" dirty="0" err="1">
                  <a:solidFill>
                    <a:schemeClr val="bg1"/>
                  </a:solidFill>
                  <a:latin typeface="Meiryo" panose="020B0604030504040204" pitchFamily="34" charset="-128"/>
                  <a:ea typeface="Meiryo" panose="020B0604030504040204" pitchFamily="34" charset="-128"/>
                </a:rPr>
                <a:t>VeriSM</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FBA9780-5D44-064E-90EE-721037BEE351}"/>
                </a:ext>
              </a:extLst>
            </p:cNvPr>
            <p:cNvSpPr txBox="1"/>
            <p:nvPr/>
          </p:nvSpPr>
          <p:spPr>
            <a:xfrm>
              <a:off x="1610565" y="4317753"/>
              <a:ext cx="110799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B921F0D-BB20-B64E-8306-BFF4AF716966}"/>
                </a:ext>
              </a:extLst>
            </p:cNvPr>
            <p:cNvSpPr txBox="1"/>
            <p:nvPr/>
          </p:nvSpPr>
          <p:spPr>
            <a:xfrm>
              <a:off x="6370517" y="4907275"/>
              <a:ext cx="1436673" cy="738664"/>
            </a:xfrm>
            <a:prstGeom prst="rect">
              <a:avLst/>
            </a:prstGeom>
            <a:noFill/>
          </p:spPr>
          <p:txBody>
            <a:bodyPr wrap="square" rtlCol="0">
              <a:spAutoFit/>
            </a:bodyPr>
            <a:lstStyle/>
            <a:p>
              <a:r>
                <a:rPr lang="en-US" altLang="ja-JP" sz="1050" dirty="0">
                  <a:solidFill>
                    <a:schemeClr val="bg1"/>
                  </a:solidFill>
                  <a:latin typeface="Meiryo" panose="020B0604030504040204" pitchFamily="34" charset="-128"/>
                  <a:ea typeface="Meiryo" panose="020B0604030504040204" pitchFamily="34" charset="-128"/>
                  <a:cs typeface="Meiryo" charset="-128"/>
                </a:rPr>
                <a:t>IT</a:t>
              </a:r>
              <a:r>
                <a:rPr lang="ja-JP" altLang="en-US" sz="1050">
                  <a:solidFill>
                    <a:schemeClr val="bg1"/>
                  </a:solidFill>
                  <a:latin typeface="Meiryo" panose="020B0604030504040204" pitchFamily="34" charset="-128"/>
                  <a:ea typeface="Meiryo" panose="020B0604030504040204" pitchFamily="34" charset="-128"/>
                  <a:cs typeface="Meiryo" charset="-128"/>
                </a:rPr>
                <a:t>とビジネスを同期化させ、ビジネス・スピードを向上させる取り組み。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a:extLst>
                <a:ext uri="{FF2B5EF4-FFF2-40B4-BE49-F238E27FC236}">
                  <a16:creationId xmlns:a16="http://schemas.microsoft.com/office/drawing/2014/main" id="{6F87538C-7738-DE4D-92B0-36E60694E9D7}"/>
                </a:ext>
              </a:extLst>
            </p:cNvPr>
            <p:cNvSpPr txBox="1"/>
            <p:nvPr/>
          </p:nvSpPr>
          <p:spPr>
            <a:xfrm>
              <a:off x="1331639" y="4907275"/>
              <a:ext cx="1386923" cy="738664"/>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cs typeface="Meiryo" charset="-128"/>
                </a:rPr>
                <a:t>オンデマンドで必要なシステムの機能や性能を手に入れるための仕組み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pic>
          <p:nvPicPr>
            <p:cNvPr id="26" name="図 25">
              <a:extLst>
                <a:ext uri="{FF2B5EF4-FFF2-40B4-BE49-F238E27FC236}">
                  <a16:creationId xmlns:a16="http://schemas.microsoft.com/office/drawing/2014/main" id="{97ABDEEA-A56B-674B-86A3-1D9E6021287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659051" y="4826695"/>
              <a:ext cx="752804" cy="752804"/>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54CBFBC3-C48C-1647-B82D-DC68E1FBDE0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617714" y="4836461"/>
              <a:ext cx="752804" cy="752804"/>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9A6CE9AC-64C0-1948-9439-7DEDB179C364}"/>
                </a:ext>
              </a:extLst>
            </p:cNvPr>
            <p:cNvSpPr txBox="1"/>
            <p:nvPr/>
          </p:nvSpPr>
          <p:spPr>
            <a:xfrm>
              <a:off x="3270802" y="6135687"/>
              <a:ext cx="2646878"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ビジネスへの実装</a:t>
              </a:r>
              <a:endParaRPr kumimoji="1" lang="ja-JP" altLang="en-US" sz="2400" b="1" dirty="0">
                <a:solidFill>
                  <a:srgbClr val="0070C0"/>
                </a:solidFill>
                <a:latin typeface="Meiryo" panose="020B0604030504040204" pitchFamily="34" charset="-128"/>
                <a:ea typeface="Meiryo" panose="020B0604030504040204" pitchFamily="34" charset="-128"/>
              </a:endParaRPr>
            </a:p>
          </p:txBody>
        </p:sp>
        <p:sp>
          <p:nvSpPr>
            <p:cNvPr id="30" name="下矢印 29">
              <a:extLst>
                <a:ext uri="{FF2B5EF4-FFF2-40B4-BE49-F238E27FC236}">
                  <a16:creationId xmlns:a16="http://schemas.microsoft.com/office/drawing/2014/main" id="{65746504-1257-5246-BB85-B2FC6EAA8001}"/>
                </a:ext>
              </a:extLst>
            </p:cNvPr>
            <p:cNvSpPr/>
            <p:nvPr/>
          </p:nvSpPr>
          <p:spPr>
            <a:xfrm>
              <a:off x="4170786" y="5003458"/>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3DF7E985-1417-4C41-B85D-77171714F1C2}"/>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3983621" y="3057330"/>
              <a:ext cx="1171587" cy="117158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458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早期の仕様確定がムダを減らすという迷信</a:t>
            </a:r>
            <a:endParaRPr kumimoji="1" lang="ja-JP" altLang="en-US" dirty="0">
              <a:latin typeface="メイリオ" panose="020B0604030504040204" pitchFamily="50" charset="-128"/>
              <a:ea typeface="メイリオ" panose="020B0604030504040204" pitchFamily="50" charset="-128"/>
            </a:endParaRPr>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152753" y="1445122"/>
            <a:ext cx="8786564" cy="4501679"/>
            <a:chOff x="2612" y="511"/>
            <a:chExt cx="3215" cy="1816"/>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12" y="511"/>
              <a:ext cx="2853" cy="1816"/>
              <a:chOff x="2567" y="556"/>
              <a:chExt cx="2853" cy="1816"/>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621"/>
                <a:chOff x="2608" y="572"/>
                <a:chExt cx="2767" cy="1621"/>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0</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04" y="2069"/>
                  <a:ext cx="226"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3</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54"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6</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93"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9</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37"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12</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25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50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99" y="1026"/>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75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100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9525">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18" y="2235"/>
                <a:ext cx="726"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567" y="573"/>
                <a:ext cx="158"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491" y="556"/>
                <a:ext cx="1225"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999"/>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400" dirty="0">
                  <a:solidFill>
                    <a:srgbClr val="0052FF"/>
                  </a:solidFill>
                  <a:latin typeface="Meiryo" panose="020B0604030504040204" pitchFamily="34" charset="-128"/>
                  <a:ea typeface="Meiryo" panose="020B0604030504040204" pitchFamily="34" charset="-128"/>
                </a:rPr>
                <a:t>24</a:t>
              </a:r>
              <a:r>
                <a:rPr lang="ja-JP" altLang="en-US" sz="1400" dirty="0">
                  <a:solidFill>
                    <a:srgbClr val="0052FF"/>
                  </a:solidFill>
                  <a:latin typeface="Meiryo" panose="020B0604030504040204" pitchFamily="34" charset="-128"/>
                  <a:ea typeface="Meiryo" panose="020B0604030504040204" pitchFamily="34" charset="-128"/>
                </a:rPr>
                <a:t>ヶ月後に</a:t>
              </a:r>
              <a:endParaRPr lang="en-US" altLang="ja-JP" sz="1400" dirty="0">
                <a:solidFill>
                  <a:srgbClr val="0052FF"/>
                </a:solidFill>
                <a:latin typeface="Meiryo" panose="020B0604030504040204" pitchFamily="34" charset="-128"/>
                <a:ea typeface="Meiryo" panose="020B0604030504040204" pitchFamily="34" charset="-128"/>
              </a:endParaRPr>
            </a:p>
            <a:p>
              <a:r>
                <a:rPr lang="en-US" altLang="ja-JP" sz="1400" dirty="0">
                  <a:solidFill>
                    <a:srgbClr val="0052FF"/>
                  </a:solidFill>
                  <a:latin typeface="Meiryo" panose="020B0604030504040204" pitchFamily="34" charset="-128"/>
                  <a:ea typeface="Meiryo" panose="020B0604030504040204" pitchFamily="34" charset="-128"/>
                </a:rPr>
                <a:t>25</a:t>
              </a:r>
              <a:r>
                <a:rPr lang="ja-JP" altLang="en-US" sz="1400" dirty="0">
                  <a:solidFill>
                    <a:srgbClr val="0052FF"/>
                  </a:solidFill>
                  <a:latin typeface="Meiryo" panose="020B0604030504040204" pitchFamily="34" charset="-128"/>
                  <a:ea typeface="Meiryo" panose="020B0604030504040204" pitchFamily="34" charset="-128"/>
                </a:rPr>
                <a:t>％程度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16" y="908"/>
              <a:ext cx="589"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38" y="1336"/>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400">
                  <a:solidFill>
                    <a:srgbClr val="FF0000"/>
                  </a:solidFill>
                  <a:latin typeface="Meiryo" panose="020B0604030504040204" pitchFamily="34" charset="-128"/>
                  <a:ea typeface="Meiryo" panose="020B0604030504040204" pitchFamily="34" charset="-128"/>
                </a:rPr>
                <a:t>変化が</a:t>
              </a:r>
              <a:endParaRPr lang="en-US" altLang="ja-JP" sz="1400" dirty="0">
                <a:solidFill>
                  <a:srgbClr val="FF0000"/>
                </a:solidFill>
                <a:latin typeface="Meiryo" panose="020B0604030504040204" pitchFamily="34" charset="-128"/>
                <a:ea typeface="Meiryo" panose="020B0604030504040204" pitchFamily="34" charset="-128"/>
              </a:endParaRPr>
            </a:p>
            <a:p>
              <a:r>
                <a:rPr lang="ja-JP" altLang="en-US" sz="1400">
                  <a:solidFill>
                    <a:srgbClr val="FF0000"/>
                  </a:solidFill>
                  <a:latin typeface="Meiryo" panose="020B0604030504040204" pitchFamily="34" charset="-128"/>
                  <a:ea typeface="Meiryo" panose="020B0604030504040204" pitchFamily="34" charset="-128"/>
                </a:rPr>
                <a:t>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85540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システム企画</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要件定義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基本設計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cs typeface="Meiryo" charset="-128"/>
              </a:rPr>
              <a:t>詳細設計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プログラミング</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6" name="テキスト ボックス 5"/>
          <p:cNvSpPr txBox="1"/>
          <p:nvPr/>
        </p:nvSpPr>
        <p:spPr>
          <a:xfrm>
            <a:off x="648683" y="1853621"/>
            <a:ext cx="678391" cy="369332"/>
          </a:xfrm>
          <a:prstGeom prst="rect">
            <a:avLst/>
          </a:prstGeom>
          <a:noFill/>
        </p:spPr>
        <p:txBody>
          <a:bodyPr wrap="none" rtlCol="0">
            <a:spAutoFit/>
          </a:bodyPr>
          <a:lstStyle/>
          <a:p>
            <a:r>
              <a:rPr kumimoji="1" lang="en-US" altLang="ja-JP">
                <a:latin typeface="Meiryo" panose="020B0604030504040204" pitchFamily="34" charset="-128"/>
                <a:ea typeface="Meiryo" panose="020B0604030504040204" pitchFamily="34" charset="-128"/>
              </a:rPr>
              <a:t>4.0x</a:t>
            </a:r>
            <a:endParaRPr kumimoji="1" lang="ja-JP" altLang="en-US" dirty="0">
              <a:latin typeface="Meiryo" panose="020B0604030504040204" pitchFamily="34" charset="-128"/>
              <a:ea typeface="Meiryo" panose="020B0604030504040204" pitchFamily="34" charset="-128"/>
            </a:endParaRPr>
          </a:p>
        </p:txBody>
      </p:sp>
      <p:sp>
        <p:nvSpPr>
          <p:cNvPr id="21" name="テキスト ボックス 20"/>
          <p:cNvSpPr txBox="1"/>
          <p:nvPr/>
        </p:nvSpPr>
        <p:spPr>
          <a:xfrm>
            <a:off x="648683" y="268126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2</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2" name="テキスト ボックス 21"/>
          <p:cNvSpPr txBox="1"/>
          <p:nvPr/>
        </p:nvSpPr>
        <p:spPr>
          <a:xfrm>
            <a:off x="648683" y="3521246"/>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1</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3" name="テキスト ボックス 22"/>
          <p:cNvSpPr txBox="1"/>
          <p:nvPr/>
        </p:nvSpPr>
        <p:spPr>
          <a:xfrm>
            <a:off x="647553" y="435335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sp>
        <p:nvSpPr>
          <p:cNvPr id="24" name="テキスト ボックス 23"/>
          <p:cNvSpPr txBox="1"/>
          <p:nvPr/>
        </p:nvSpPr>
        <p:spPr>
          <a:xfrm>
            <a:off x="552467" y="5165273"/>
            <a:ext cx="821059"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0.25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cxnSp>
        <p:nvCxnSpPr>
          <p:cNvPr id="9" name="直線コネクタ 8"/>
          <p:cNvCxnSpPr>
            <a:stCxn id="22" idx="3"/>
          </p:cNvCxnSpPr>
          <p:nvPr/>
        </p:nvCxnSpPr>
        <p:spPr>
          <a:xfrm>
            <a:off x="1327074" y="3705912"/>
            <a:ext cx="705637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7" name="テキスト ボックス 26"/>
          <p:cNvSpPr txBox="1"/>
          <p:nvPr/>
        </p:nvSpPr>
        <p:spPr>
          <a:xfrm>
            <a:off x="1232632"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初期の</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9" name="テキスト ボックス 28"/>
          <p:cNvSpPr txBox="1"/>
          <p:nvPr/>
        </p:nvSpPr>
        <p:spPr>
          <a:xfrm>
            <a:off x="2482290"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承認された</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4929327" y="5409262"/>
            <a:ext cx="800219" cy="276999"/>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cs typeface="Meiryo" charset="-128"/>
              </a:rPr>
              <a:t>設計仕様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1" name="テキスト ボックス 30"/>
          <p:cNvSpPr txBox="1"/>
          <p:nvPr/>
        </p:nvSpPr>
        <p:spPr>
          <a:xfrm>
            <a:off x="6427081" y="5409262"/>
            <a:ext cx="800219"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詳細設計</a:t>
            </a:r>
          </a:p>
        </p:txBody>
      </p:sp>
      <p:sp>
        <p:nvSpPr>
          <p:cNvPr id="32" name="テキスト ボックス 31"/>
          <p:cNvSpPr txBox="1"/>
          <p:nvPr/>
        </p:nvSpPr>
        <p:spPr>
          <a:xfrm>
            <a:off x="7503315" y="5409262"/>
            <a:ext cx="1107996"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cs typeface="Meiryo" charset="-128"/>
              </a:rPr>
              <a:t>検収された</a:t>
            </a:r>
            <a:endParaRPr kumimoji="1" lang="en-US" altLang="ja-JP" sz="1200" dirty="0">
              <a:latin typeface="Meiryo" panose="020B0604030504040204" pitchFamily="34" charset="-128"/>
              <a:ea typeface="Meiryo" panose="020B0604030504040204" pitchFamily="34" charset="-128"/>
              <a:cs typeface="Meiryo" charset="-128"/>
            </a:endParaRPr>
          </a:p>
          <a:p>
            <a:pPr algn="r"/>
            <a:r>
              <a:rPr kumimoji="1" lang="ja-JP" altLang="en-US" sz="1200" dirty="0">
                <a:latin typeface="Meiryo" panose="020B0604030504040204" pitchFamily="34" charset="-128"/>
                <a:ea typeface="Meiryo" panose="020B0604030504040204" pitchFamily="34" charset="-128"/>
                <a:cs typeface="Meiryo" charset="-128"/>
              </a:rPr>
              <a:t>ソフトウエア</a:t>
            </a:r>
          </a:p>
        </p:txBody>
      </p:sp>
      <p:sp>
        <p:nvSpPr>
          <p:cNvPr id="33" name="テキスト ボックス 32"/>
          <p:cNvSpPr txBox="1"/>
          <p:nvPr/>
        </p:nvSpPr>
        <p:spPr>
          <a:xfrm>
            <a:off x="3740607" y="5409262"/>
            <a:ext cx="800219" cy="276999"/>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要求仕様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8" name="テキスト ボックス 27"/>
          <p:cNvSpPr txBox="1"/>
          <p:nvPr/>
        </p:nvSpPr>
        <p:spPr>
          <a:xfrm>
            <a:off x="301689" y="1794328"/>
            <a:ext cx="400110" cy="1528624"/>
          </a:xfrm>
          <a:prstGeom prst="rect">
            <a:avLst/>
          </a:prstGeom>
          <a:noFill/>
        </p:spPr>
        <p:txBody>
          <a:bodyPr vert="eaVert" wrap="none" rtlCol="0">
            <a:spAutoFit/>
          </a:bodyPr>
          <a:lstStyle/>
          <a:p>
            <a:r>
              <a:rPr kumimoji="1" lang="ja-JP" altLang="en-US" sz="1400">
                <a:latin typeface="Meiryo" panose="020B0604030504040204" pitchFamily="34" charset="-128"/>
                <a:ea typeface="Meiryo" panose="020B0604030504040204" pitchFamily="34" charset="-128"/>
                <a:cs typeface="Meiryo" charset="-128"/>
              </a:rPr>
              <a:t>見積金額の変動幅</a:t>
            </a:r>
          </a:p>
        </p:txBody>
      </p:sp>
      <p:sp>
        <p:nvSpPr>
          <p:cNvPr id="34" name="テキスト ボックス 33"/>
          <p:cNvSpPr txBox="1"/>
          <p:nvPr/>
        </p:nvSpPr>
        <p:spPr>
          <a:xfrm>
            <a:off x="1186016" y="1211606"/>
            <a:ext cx="1723550"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プロジェクトフェーズ</a:t>
            </a:r>
          </a:p>
        </p:txBody>
      </p:sp>
      <p:sp>
        <p:nvSpPr>
          <p:cNvPr id="35" name="正方形/長方形 34"/>
          <p:cNvSpPr/>
          <p:nvPr/>
        </p:nvSpPr>
        <p:spPr>
          <a:xfrm>
            <a:off x="3276801" y="5984315"/>
            <a:ext cx="5469767"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cs typeface="Meiryo" charset="-128"/>
              </a:rPr>
              <a:t>スティーブ・マコネル著「ソフトウェア見積り 人月の暗黙知を解き明かす」</a:t>
            </a:r>
            <a:endParaRPr lang="ja-JP" altLang="en-US" sz="1200">
              <a:latin typeface="Meiryo" panose="020B0604030504040204" pitchFamily="34" charset="-128"/>
              <a:ea typeface="Meiryo" panose="020B0604030504040204" pitchFamily="34"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latin typeface="Meiryo" panose="020B0604030504040204" pitchFamily="34" charset="-128"/>
                <a:ea typeface="Meiryo" panose="020B0604030504040204" pitchFamily="34" charset="-128"/>
              </a:rPr>
              <a:t>　倍の振れ幅</a:t>
            </a:r>
            <a:endParaRPr kumimoji="1" lang="ja-JP" altLang="en-US" dirty="0">
              <a:latin typeface="Meiryo" panose="020B0604030504040204" pitchFamily="34" charset="-128"/>
              <a:ea typeface="Meiryo" panose="020B0604030504040204" pitchFamily="34" charset="-128"/>
            </a:endParaRPr>
          </a:p>
        </p:txBody>
      </p:sp>
      <p:sp>
        <p:nvSpPr>
          <p:cNvPr id="37" name="テキスト ボックス 36"/>
          <p:cNvSpPr txBox="1"/>
          <p:nvPr/>
        </p:nvSpPr>
        <p:spPr>
          <a:xfrm>
            <a:off x="1483686" y="2903614"/>
            <a:ext cx="470000" cy="369332"/>
          </a:xfrm>
          <a:prstGeom prst="rect">
            <a:avLst/>
          </a:prstGeom>
          <a:noFill/>
        </p:spPr>
        <p:txBody>
          <a:bodyPr wrap="none" rtlCol="0">
            <a:spAutoFit/>
          </a:bodyPr>
          <a:lstStyle/>
          <a:p>
            <a:r>
              <a:rPr kumimoji="1" lang="en-US" altLang="ja-JP">
                <a:solidFill>
                  <a:schemeClr val="bg1"/>
                </a:solidFill>
                <a:latin typeface="Meiryo" panose="020B0604030504040204" pitchFamily="34" charset="-128"/>
                <a:ea typeface="Meiryo" panose="020B0604030504040204" pitchFamily="34" charset="-128"/>
              </a:rPr>
              <a:t>16</a:t>
            </a:r>
            <a:endParaRPr kumimoji="1" lang="ja-JP" altLang="en-US"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60656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根拠なき「工数見積」と顧客との信頼関係の崩壊</a:t>
            </a:r>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a:solidFill>
                  <a:srgbClr val="0432FF"/>
                </a:solidFill>
                <a:latin typeface="Meiryo" panose="020B0604030504040204" pitchFamily="34" charset="-128"/>
                <a:ea typeface="Meiryo" panose="020B0604030504040204" pitchFamily="34" charset="-128"/>
                <a:cs typeface="Meiryo" charset="-128"/>
              </a:rPr>
              <a:t>手続き型プログラミング</a:t>
            </a:r>
            <a:endParaRPr kumimoji="1" lang="en-US" altLang="ja-JP" b="1" dirty="0">
              <a:solidFill>
                <a:srgbClr val="0432FF"/>
              </a:solidFill>
              <a:latin typeface="Meiryo" panose="020B0604030504040204" pitchFamily="34" charset="-128"/>
              <a:ea typeface="Meiryo" panose="020B0604030504040204" pitchFamily="34" charset="-128"/>
              <a:cs typeface="Meiryo" charset="-128"/>
            </a:endParaRPr>
          </a:p>
          <a:p>
            <a:pPr algn="ctr"/>
            <a:r>
              <a:rPr lang="en-US" altLang="ja-JP" dirty="0">
                <a:solidFill>
                  <a:srgbClr val="0432FF"/>
                </a:solidFill>
                <a:latin typeface="Meiryo" panose="020B0604030504040204" pitchFamily="34" charset="-128"/>
                <a:ea typeface="Meiryo" panose="020B0604030504040204" pitchFamily="34" charset="-128"/>
                <a:cs typeface="Meiryo" charset="-128"/>
              </a:rPr>
              <a:t>COBOL</a:t>
            </a:r>
            <a:r>
              <a:rPr lang="ja-JP" altLang="en-US" dirty="0">
                <a:solidFill>
                  <a:srgbClr val="0432FF"/>
                </a:solidFill>
                <a:latin typeface="Meiryo" panose="020B0604030504040204" pitchFamily="34" charset="-128"/>
                <a:ea typeface="Meiryo" panose="020B0604030504040204" pitchFamily="34" charset="-128"/>
                <a:cs typeface="Meiryo" charset="-128"/>
              </a:rPr>
              <a:t>や</a:t>
            </a:r>
            <a:r>
              <a:rPr lang="en-US" altLang="ja-JP" dirty="0">
                <a:solidFill>
                  <a:srgbClr val="0432FF"/>
                </a:solidFill>
                <a:latin typeface="Meiryo" panose="020B0604030504040204" pitchFamily="34" charset="-128"/>
                <a:ea typeface="Meiryo" panose="020B0604030504040204" pitchFamily="34" charset="-128"/>
                <a:cs typeface="Meiryo" charset="-128"/>
              </a:rPr>
              <a:t>PL/I</a:t>
            </a:r>
            <a:r>
              <a:rPr lang="ja-JP" altLang="en-US" dirty="0">
                <a:solidFill>
                  <a:srgbClr val="0432FF"/>
                </a:solidFill>
                <a:latin typeface="Meiryo" panose="020B0604030504040204" pitchFamily="34" charset="-128"/>
                <a:ea typeface="Meiryo" panose="020B0604030504040204" pitchFamily="34" charset="-128"/>
                <a:cs typeface="Meiryo" charset="-128"/>
              </a:rPr>
              <a:t>など</a:t>
            </a:r>
            <a:endParaRPr kumimoji="1" lang="ja-JP" altLang="en-US" dirty="0">
              <a:solidFill>
                <a:srgbClr val="0432FF"/>
              </a:solidFill>
              <a:latin typeface="Meiryo" panose="020B0604030504040204" pitchFamily="34" charset="-128"/>
              <a:ea typeface="Meiryo" panose="020B0604030504040204" pitchFamily="34" charset="-128"/>
              <a:cs typeface="Meiryo" charset="-128"/>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a:solidFill>
                  <a:schemeClr val="accent6">
                    <a:lumMod val="75000"/>
                  </a:schemeClr>
                </a:solidFill>
                <a:latin typeface="Meiryo" panose="020B0604030504040204" pitchFamily="34" charset="-128"/>
                <a:ea typeface="Meiryo" panose="020B0604030504040204" pitchFamily="34" charset="-128"/>
                <a:cs typeface="Meiryo" charset="-128"/>
              </a:rPr>
              <a:t>オブジェクト指向プログラミング</a:t>
            </a:r>
            <a:endParaRPr kumimoji="1" lang="en-US" altLang="ja-JP" b="1" dirty="0">
              <a:solidFill>
                <a:schemeClr val="accent6">
                  <a:lumMod val="75000"/>
                </a:schemeClr>
              </a:solidFill>
              <a:latin typeface="Meiryo" panose="020B0604030504040204" pitchFamily="34" charset="-128"/>
              <a:ea typeface="Meiryo" panose="020B0604030504040204" pitchFamily="34" charset="-128"/>
              <a:cs typeface="Meiryo" charset="-128"/>
            </a:endParaRPr>
          </a:p>
          <a:p>
            <a:pPr algn="ct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Java</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や</a:t>
            </a: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C++</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など</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シーケンシャル・コーディング</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上から順に書いてゆく</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１ヶ月に</a:t>
            </a:r>
            <a:r>
              <a:rPr lang="ja-JP" altLang="en-US" sz="1200" dirty="0">
                <a:solidFill>
                  <a:srgbClr val="FFFFFF"/>
                </a:solidFill>
                <a:latin typeface="Meiryo" panose="020B0604030504040204" pitchFamily="34" charset="-128"/>
                <a:ea typeface="Meiryo" panose="020B0604030504040204" pitchFamily="34" charset="-128"/>
                <a:cs typeface="Meiryo" charset="-128"/>
              </a:rPr>
              <a:t>書けるステップ数は誰がやっても同じ</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工数算定の根拠／基準が明確でぶれが少ない</a:t>
            </a: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ファンクション・ポイント法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シーケンシャル・コーディングを前提</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機能数や複雑さに応じて点数化</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点数→ステップ数→工数の一致</a:t>
            </a: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Meiryo" charset="-128"/>
              </a:rPr>
              <a:t>妥当な工数が算定可能</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開発生産性の</a:t>
            </a:r>
            <a:r>
              <a:rPr kumimoji="1" lang="ja-JP" altLang="en-US" sz="1600" b="1">
                <a:solidFill>
                  <a:srgbClr val="FFFFFF"/>
                </a:solidFill>
                <a:latin typeface="Meiryo" panose="020B0604030504040204" pitchFamily="34" charset="-128"/>
                <a:ea typeface="Meiryo" panose="020B0604030504040204" pitchFamily="34" charset="-128"/>
                <a:cs typeface="Meiryo" charset="-128"/>
              </a:rPr>
              <a:t>飛躍的向上</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Meiryo" charset="-128"/>
              </a:rPr>
              <a:t>設計次第／エンジニアのスキル次第で</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工数が大幅に変動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a:solidFill>
                  <a:srgbClr val="FFFFFF"/>
                </a:solidFill>
                <a:latin typeface="Meiryo" panose="020B0604030504040204" pitchFamily="34" charset="-128"/>
                <a:ea typeface="Meiryo" panose="020B0604030504040204" pitchFamily="34" charset="-128"/>
                <a:cs typeface="Meiryo" charset="-128"/>
              </a:rPr>
              <a:t>KKD</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Keiken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Kan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Dokyo</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過去の経験と勘にもとづく規模感</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過去に経験が無い場合は類似例を元に推計</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赤字案件が増えコンティンジェンシを上乗せ</a:t>
            </a: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見積工数の積算根拠</a:t>
            </a:r>
            <a:r>
              <a:rPr lang="ja-JP" altLang="en-US" sz="2000" dirty="0">
                <a:solidFill>
                  <a:srgbClr val="FFFFFF"/>
                </a:solidFill>
                <a:latin typeface="Meiryo" panose="020B0604030504040204" pitchFamily="34" charset="-128"/>
                <a:ea typeface="Meiryo" panose="020B0604030504040204" pitchFamily="34" charset="-128"/>
                <a:cs typeface="Meiryo" charset="-128"/>
              </a:rPr>
              <a:t>が曖昧</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顧客との信頼関係を醸成</a:t>
            </a: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顧客との信頼関係が崩壊</a:t>
            </a: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利益確保と予測が可能</a:t>
            </a: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a:t>
            </a:r>
            <a:r>
              <a:rPr kumimoji="1" lang="ja-JP" altLang="en-US" sz="2000">
                <a:solidFill>
                  <a:srgbClr val="FFFFFF"/>
                </a:solidFill>
                <a:latin typeface="Meiryo" panose="020B0604030504040204" pitchFamily="34" charset="-128"/>
                <a:ea typeface="Meiryo" panose="020B0604030504040204" pitchFamily="34" charset="-128"/>
                <a:cs typeface="Meiryo" charset="-128"/>
              </a:rPr>
              <a:t>確保と予測が困難</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瑕疵担保</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責任</a:t>
            </a:r>
          </a:p>
        </p:txBody>
      </p:sp>
    </p:spTree>
    <p:extLst>
      <p:ext uri="{BB962C8B-B14F-4D97-AF65-F5344CB8AC3E}">
        <p14:creationId xmlns:p14="http://schemas.microsoft.com/office/powerpoint/2010/main" val="4279080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944527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早期の仕様確定がムダを減らすというのは迷信</a:t>
            </a:r>
            <a:endParaRPr kumimoji="1" lang="ja-JP" altLang="en-US" dirty="0">
              <a:latin typeface="メイリオ" panose="020B0604030504040204" pitchFamily="50" charset="-128"/>
              <a:ea typeface="メイリオ" panose="020B0604030504040204" pitchFamily="50" charset="-128"/>
            </a:endParaRPr>
          </a:p>
        </p:txBody>
      </p:sp>
      <p:pic>
        <p:nvPicPr>
          <p:cNvPr id="4" name="図 3" descr="stand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541898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latin typeface="メイリオ" panose="020B0604030504040204" pitchFamily="50" charset="-128"/>
                <a:ea typeface="メイリオ" panose="020B0604030504040204" pitchFamily="50" charset="-128"/>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panose="020B0604030504040204" pitchFamily="50" charset="-128"/>
                <a:ea typeface="メイリオ" panose="020B0604030504040204" pitchFamily="50" charset="-128"/>
                <a:cs typeface="メイリオ"/>
              </a:rPr>
              <a:t>ほとんど／決して使われていない：</a:t>
            </a:r>
            <a:r>
              <a:rPr lang="en-US" altLang="ja-JP" sz="2000" dirty="0">
                <a:solidFill>
                  <a:srgbClr val="FF6600"/>
                </a:solidFill>
                <a:latin typeface="メイリオ" panose="020B0604030504040204" pitchFamily="50" charset="-128"/>
                <a:ea typeface="メイリオ" panose="020B0604030504040204" pitchFamily="50" charset="-128"/>
                <a:cs typeface="メイリオ"/>
              </a:rPr>
              <a:t> </a:t>
            </a:r>
            <a:r>
              <a:rPr lang="en-US" altLang="ja-JP" sz="2800" b="1" dirty="0">
                <a:solidFill>
                  <a:srgbClr val="FF0000"/>
                </a:solidFill>
                <a:latin typeface="メイリオ" panose="020B0604030504040204" pitchFamily="50" charset="-128"/>
                <a:ea typeface="メイリオ" panose="020B0604030504040204" pitchFamily="50" charset="-128"/>
                <a:cs typeface="メイリオ"/>
              </a:rPr>
              <a:t>64</a:t>
            </a:r>
            <a:r>
              <a:rPr lang="en-US" altLang="ja-JP" sz="2000" dirty="0">
                <a:solidFill>
                  <a:srgbClr val="FF0000"/>
                </a:solidFill>
                <a:latin typeface="メイリオ" panose="020B0604030504040204" pitchFamily="50" charset="-128"/>
                <a:ea typeface="メイリオ" panose="020B0604030504040204" pitchFamily="50" charset="-128"/>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panose="020B0604030504040204" pitchFamily="50" charset="-128"/>
                <a:ea typeface="メイリオ" panose="020B0604030504040204" pitchFamily="50" charset="-128"/>
                <a:cs typeface="メイリオ"/>
              </a:rPr>
              <a:t>常に／しばしば使われている：</a:t>
            </a:r>
            <a:r>
              <a:rPr lang="en-US" altLang="ja-JP" sz="2000" dirty="0">
                <a:solidFill>
                  <a:srgbClr val="0000FF"/>
                </a:solidFill>
                <a:latin typeface="メイリオ" panose="020B0604030504040204" pitchFamily="50" charset="-128"/>
                <a:ea typeface="メイリオ" panose="020B0604030504040204" pitchFamily="50" charset="-128"/>
                <a:cs typeface="メイリオ"/>
              </a:rPr>
              <a:t> </a:t>
            </a:r>
            <a:r>
              <a:rPr lang="en-US" altLang="ja-JP" sz="2800" b="1" dirty="0">
                <a:solidFill>
                  <a:srgbClr val="000090"/>
                </a:solidFill>
                <a:latin typeface="メイリオ" panose="020B0604030504040204" pitchFamily="50" charset="-128"/>
                <a:ea typeface="メイリオ" panose="020B0604030504040204" pitchFamily="50" charset="-128"/>
                <a:cs typeface="メイリオ"/>
              </a:rPr>
              <a:t>20</a:t>
            </a:r>
            <a:r>
              <a:rPr lang="en-US" altLang="ja-JP" sz="2000" dirty="0">
                <a:solidFill>
                  <a:srgbClr val="0000FF"/>
                </a:solidFill>
                <a:latin typeface="メイリオ" panose="020B0604030504040204" pitchFamily="50" charset="-128"/>
                <a:ea typeface="メイリオ" panose="020B0604030504040204" pitchFamily="50" charset="-128"/>
                <a:cs typeface="メイリオ"/>
              </a:rPr>
              <a:t>%</a:t>
            </a:r>
          </a:p>
        </p:txBody>
      </p:sp>
    </p:spTree>
    <p:extLst>
      <p:ext uri="{BB962C8B-B14F-4D97-AF65-F5344CB8AC3E}">
        <p14:creationId xmlns:p14="http://schemas.microsoft.com/office/powerpoint/2010/main" val="893152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アジャイル開発</a:t>
            </a:r>
            <a:endParaRPr lang="en-US" altLang="ja-JP" sz="2400" dirty="0">
              <a:solidFill>
                <a:srgbClr val="FFFFFF"/>
              </a:solidFill>
              <a:effectLst/>
              <a:latin typeface="メイリオ"/>
              <a:ea typeface="メイリオ"/>
              <a:cs typeface="メイリオ"/>
            </a:endParaRPr>
          </a:p>
          <a:p>
            <a:pPr algn="r"/>
            <a:r>
              <a:rPr lang="ja-JP" altLang="en-US" dirty="0">
                <a:solidFill>
                  <a:srgbClr val="FFFFFF"/>
                </a:solidFill>
                <a:latin typeface="メイリオ"/>
                <a:ea typeface="メイリオ"/>
                <a:cs typeface="メイリオ"/>
              </a:rPr>
              <a:t>変更に柔軟・ビジネス成果に直結</a:t>
            </a:r>
            <a:endParaRPr lang="en-US" altLang="ja-JP" dirty="0">
              <a:solidFill>
                <a:srgbClr val="FFFFFF"/>
              </a:solidFill>
              <a:latin typeface="メイリオ"/>
              <a:ea typeface="メイリオ"/>
              <a:cs typeface="メイリオ"/>
            </a:endParaRPr>
          </a:p>
          <a:p>
            <a:pPr algn="r"/>
            <a:r>
              <a:rPr lang="en-US" altLang="ja-JP" dirty="0">
                <a:solidFill>
                  <a:srgbClr val="FFFFFF"/>
                </a:solidFill>
                <a:latin typeface="メイリオ"/>
                <a:ea typeface="メイリオ"/>
                <a:cs typeface="メイリオ"/>
              </a:rPr>
              <a:t>&amp; </a:t>
            </a:r>
            <a:r>
              <a:rPr lang="ja-JP" altLang="en-US">
                <a:solidFill>
                  <a:srgbClr val="FFFFFF"/>
                </a:solidFill>
                <a:latin typeface="メイリオ"/>
                <a:ea typeface="メイリオ"/>
                <a:cs typeface="メイリオ"/>
              </a:rPr>
              <a:t>バグフリー</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115037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a:duotone>
              <a:schemeClr val="accent1">
                <a:shade val="45000"/>
                <a:satMod val="135000"/>
              </a:schemeClr>
              <a:prstClr val="white"/>
            </a:duotone>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a:stretch>
            <a:fillRect/>
          </a:stretch>
        </p:blipFill>
        <p:spPr>
          <a:xfrm>
            <a:off x="2508397" y="5029086"/>
            <a:ext cx="280572" cy="280572"/>
          </a:xfrm>
          <a:prstGeom prst="rect">
            <a:avLst/>
          </a:prstGeom>
        </p:spPr>
      </p:pic>
      <p:pic>
        <p:nvPicPr>
          <p:cNvPr id="43" name="図 42"/>
          <p:cNvPicPr>
            <a:picLocks noChangeAspect="1"/>
          </p:cNvPicPr>
          <p:nvPr/>
        </p:nvPicPr>
        <p:blipFill>
          <a:blip r:embed="rId2"/>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2">
            <a:duotone>
              <a:schemeClr val="accent6">
                <a:shade val="45000"/>
                <a:satMod val="135000"/>
              </a:schemeClr>
              <a:prstClr val="white"/>
            </a:duotone>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3928836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sp>
        <p:nvSpPr>
          <p:cNvPr id="4" name="テキスト ボックス 3">
            <a:extLst>
              <a:ext uri="{FF2B5EF4-FFF2-40B4-BE49-F238E27FC236}">
                <a16:creationId xmlns:a16="http://schemas.microsoft.com/office/drawing/2014/main" id="{135E95C7-8B3E-5F4E-AB72-EF567F928F10}"/>
              </a:ext>
            </a:extLst>
          </p:cNvPr>
          <p:cNvSpPr txBox="1"/>
          <p:nvPr/>
        </p:nvSpPr>
        <p:spPr>
          <a:xfrm>
            <a:off x="369896" y="1926360"/>
            <a:ext cx="3935693" cy="1477328"/>
          </a:xfrm>
          <a:prstGeom prst="rect">
            <a:avLst/>
          </a:prstGeom>
          <a:noFill/>
        </p:spPr>
        <p:txBody>
          <a:bodyPr wrap="none" rtlCol="0">
            <a:spAutoFit/>
          </a:bodyPr>
          <a:lstStyle/>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用意された</a:t>
            </a:r>
            <a:r>
              <a:rPr kumimoji="1" lang="ja-JP" altLang="en-US">
                <a:solidFill>
                  <a:schemeClr val="accent3">
                    <a:lumMod val="75000"/>
                  </a:schemeClr>
                </a:solidFill>
                <a:latin typeface="Meiryo" panose="020B0604030504040204" pitchFamily="34" charset="-128"/>
                <a:ea typeface="Meiryo" panose="020B0604030504040204" pitchFamily="34" charset="-128"/>
              </a:rPr>
              <a:t>プロセスやツール</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全てを網羅したドキュメント</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お互いの妥協点を探る契約交渉</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一度決めた仕様や計画に従うこと</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システムを納品すること</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F180980-ED39-6446-883D-FC1847A8949E}"/>
              </a:ext>
            </a:extLst>
          </p:cNvPr>
          <p:cNvSpPr txBox="1"/>
          <p:nvPr/>
        </p:nvSpPr>
        <p:spPr>
          <a:xfrm>
            <a:off x="398751" y="1025590"/>
            <a:ext cx="3877985"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計画通りに完成させること</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3418" y="3585575"/>
            <a:ext cx="1996124" cy="1833429"/>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E6856CBA-8866-0247-B571-F0E58EFA196F}"/>
              </a:ext>
            </a:extLst>
          </p:cNvPr>
          <p:cNvSpPr txBox="1"/>
          <p:nvPr/>
        </p:nvSpPr>
        <p:spPr>
          <a:xfrm>
            <a:off x="443783" y="5768236"/>
            <a:ext cx="3775393"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「計画通り」</a:t>
            </a:r>
            <a:r>
              <a:rPr kumimoji="1" lang="ja-JP" altLang="en-US" sz="2000">
                <a:solidFill>
                  <a:schemeClr val="accent3">
                    <a:lumMod val="75000"/>
                  </a:schemeClr>
                </a:solidFill>
                <a:latin typeface="Meiryo" panose="020B0604030504040204" pitchFamily="34" charset="-128"/>
                <a:ea typeface="Meiryo" panose="020B0604030504040204" pitchFamily="34" charset="-128"/>
              </a:rPr>
              <a:t>が</a:t>
            </a:r>
            <a:r>
              <a:rPr kumimoji="1" lang="ja-JP" altLang="en-US" sz="2000" b="1">
                <a:solidFill>
                  <a:schemeClr val="accent3">
                    <a:lumMod val="75000"/>
                  </a:schemeClr>
                </a:solidFill>
                <a:latin typeface="Meiryo" panose="020B0604030504040204" pitchFamily="34" charset="-128"/>
                <a:ea typeface="Meiryo" panose="020B0604030504040204" pitchFamily="34" charset="-128"/>
              </a:rPr>
              <a:t>正義</a:t>
            </a:r>
            <a:r>
              <a:rPr kumimoji="1" lang="ja-JP" altLang="en-US" sz="2000">
                <a:solidFill>
                  <a:schemeClr val="accent3">
                    <a:lumMod val="75000"/>
                  </a:schemeClr>
                </a:solidFill>
                <a:latin typeface="Meiryo" panose="020B0604030504040204" pitchFamily="34" charset="-128"/>
                <a:ea typeface="Meiryo" panose="020B0604030504040204" pitchFamily="34" charset="-128"/>
              </a:rPr>
              <a:t>という</a:t>
            </a:r>
            <a:r>
              <a:rPr kumimoji="1" lang="ja-JP" altLang="en-US" sz="2000" b="1">
                <a:solidFill>
                  <a:schemeClr val="accent3">
                    <a:lumMod val="75000"/>
                  </a:schemeClr>
                </a:solidFill>
                <a:latin typeface="Meiryo" panose="020B0604030504040204" pitchFamily="34" charset="-128"/>
                <a:ea typeface="Meiryo" panose="020B0604030504040204" pitchFamily="34" charset="-128"/>
              </a:rPr>
              <a:t>信念</a:t>
            </a:r>
          </a:p>
        </p:txBody>
      </p:sp>
      <p:grpSp>
        <p:nvGrpSpPr>
          <p:cNvPr id="13" name="グループ化 12">
            <a:extLst>
              <a:ext uri="{FF2B5EF4-FFF2-40B4-BE49-F238E27FC236}">
                <a16:creationId xmlns:a16="http://schemas.microsoft.com/office/drawing/2014/main" id="{97EA88D5-B057-0A4F-9DFA-4A2F676675F8}"/>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13CBB7D-D99D-804F-B28F-13AEC639F820}"/>
                </a:ext>
              </a:extLst>
            </p:cNvPr>
            <p:cNvSpPr txBox="1"/>
            <p:nvPr/>
          </p:nvSpPr>
          <p:spPr>
            <a:xfrm>
              <a:off x="5069242" y="1926360"/>
              <a:ext cx="3474028" cy="1477328"/>
            </a:xfrm>
            <a:prstGeom prst="rect">
              <a:avLst/>
            </a:prstGeom>
            <a:noFill/>
          </p:spPr>
          <p:txBody>
            <a:bodyPr wrap="non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自律的な判断と行動</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実際に使う動くソフトウェア</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顧客との対話と協調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変更や変化への柔軟な対応</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dirty="0">
                  <a:solidFill>
                    <a:srgbClr val="0070C0"/>
                  </a:solidFill>
                  <a:latin typeface="Meiryo" panose="020B0604030504040204" pitchFamily="34" charset="-128"/>
                  <a:ea typeface="Meiryo" panose="020B0604030504040204" pitchFamily="34" charset="-128"/>
                </a:rPr>
                <a:t>IT</a:t>
              </a:r>
              <a:r>
                <a:rPr kumimoji="1" lang="ja-JP" altLang="en-US">
                  <a:solidFill>
                    <a:srgbClr val="0070C0"/>
                  </a:solidFill>
                  <a:latin typeface="Meiryo" panose="020B0604030504040204" pitchFamily="34" charset="-128"/>
                  <a:ea typeface="Meiryo" panose="020B0604030504040204" pitchFamily="34" charset="-128"/>
                </a:rPr>
                <a:t>サービスを提供すること</a:t>
              </a:r>
            </a:p>
          </p:txBody>
        </p:sp>
        <p:sp>
          <p:nvSpPr>
            <p:cNvPr id="6" name="テキスト ボックス 5">
              <a:extLst>
                <a:ext uri="{FF2B5EF4-FFF2-40B4-BE49-F238E27FC236}">
                  <a16:creationId xmlns:a16="http://schemas.microsoft.com/office/drawing/2014/main" id="{79F0C75E-16A2-1641-8FFE-BC2729CF41EB}"/>
                </a:ext>
              </a:extLst>
            </p:cNvPr>
            <p:cNvSpPr txBox="1"/>
            <p:nvPr/>
          </p:nvSpPr>
          <p:spPr>
            <a:xfrm>
              <a:off x="4867264" y="1025590"/>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ビジネスを成功させること</a:t>
              </a: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1932" y="3591133"/>
              <a:ext cx="2008650" cy="1827871"/>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A5EC8A62-5207-CB4C-B63F-68A8D9390CE6}"/>
                </a:ext>
              </a:extLst>
            </p:cNvPr>
            <p:cNvSpPr txBox="1"/>
            <p:nvPr/>
          </p:nvSpPr>
          <p:spPr>
            <a:xfrm>
              <a:off x="4918559" y="5761973"/>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「計画通り」</a:t>
              </a:r>
              <a:r>
                <a:rPr kumimoji="1" lang="ja-JP" altLang="en-US" sz="2000">
                  <a:solidFill>
                    <a:srgbClr val="0070C0"/>
                  </a:solidFill>
                  <a:latin typeface="Meiryo" panose="020B0604030504040204" pitchFamily="34" charset="-128"/>
                  <a:ea typeface="Meiryo" panose="020B0604030504040204" pitchFamily="34" charset="-128"/>
                </a:rPr>
                <a:t>は</a:t>
              </a:r>
              <a:r>
                <a:rPr kumimoji="1" lang="ja-JP" altLang="en-US" sz="2000" b="1">
                  <a:solidFill>
                    <a:srgbClr val="0070C0"/>
                  </a:solidFill>
                  <a:latin typeface="Meiryo" panose="020B0604030504040204" pitchFamily="34" charset="-128"/>
                  <a:ea typeface="Meiryo" panose="020B0604030504040204" pitchFamily="34" charset="-128"/>
                </a:rPr>
                <a:t>無理</a:t>
              </a:r>
              <a:r>
                <a:rPr kumimoji="1" lang="ja-JP" altLang="en-US" sz="2000">
                  <a:solidFill>
                    <a:srgbClr val="0070C0"/>
                  </a:solidFill>
                  <a:latin typeface="Meiryo" panose="020B0604030504040204" pitchFamily="34" charset="-128"/>
                  <a:ea typeface="Meiryo" panose="020B0604030504040204" pitchFamily="34" charset="-128"/>
                </a:rPr>
                <a:t>という</a:t>
              </a:r>
              <a:r>
                <a:rPr kumimoji="1" lang="ja-JP" altLang="en-US" sz="2000" b="1">
                  <a:solidFill>
                    <a:srgbClr val="0070C0"/>
                  </a:solidFill>
                  <a:latin typeface="Meiryo" panose="020B0604030504040204" pitchFamily="34" charset="-128"/>
                  <a:ea typeface="Meiryo" panose="020B0604030504040204" pitchFamily="34" charset="-128"/>
                </a:rPr>
                <a:t>現実</a:t>
              </a:r>
            </a:p>
          </p:txBody>
        </p:sp>
      </p:grpSp>
    </p:spTree>
    <p:extLst>
      <p:ext uri="{BB962C8B-B14F-4D97-AF65-F5344CB8AC3E}">
        <p14:creationId xmlns:p14="http://schemas.microsoft.com/office/powerpoint/2010/main" val="133275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これからの開発と運用</a:t>
            </a:r>
            <a:endParaRPr lang="en-US" altLang="ja-JP" sz="2400" dirty="0">
              <a:solidFill>
                <a:srgbClr val="FFFFFF"/>
              </a:solidFill>
              <a:effectLst/>
              <a:latin typeface="メイリオ"/>
              <a:ea typeface="メイリオ"/>
              <a:cs typeface="メイリオ"/>
            </a:endParaRPr>
          </a:p>
          <a:p>
            <a:pPr algn="r"/>
            <a:r>
              <a:rPr lang="ja-JP" altLang="en-US" sz="2400" dirty="0">
                <a:solidFill>
                  <a:srgbClr val="FFFFFF"/>
                </a:solidFill>
                <a:latin typeface="メイリオ"/>
                <a:ea typeface="メイリオ"/>
                <a:cs typeface="メイリオ"/>
              </a:rPr>
              <a:t>その背景</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8670331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400" y="899449"/>
            <a:ext cx="932711" cy="856690"/>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88B2FD0D-0359-C547-930A-238F0713BAED}"/>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5036" y="899449"/>
              <a:ext cx="938564" cy="854093"/>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09204960-A98B-EB48-AD6E-2D3F0F3755F7}"/>
                </a:ext>
              </a:extLst>
            </p:cNvPr>
            <p:cNvSpPr txBox="1"/>
            <p:nvPr/>
          </p:nvSpPr>
          <p:spPr>
            <a:xfrm>
              <a:off x="4752441" y="1983556"/>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ユーザーと開発者はプロジェクトを通して、日々一緒に働く</a:t>
              </a:r>
            </a:p>
          </p:txBody>
        </p:sp>
        <p:sp>
          <p:nvSpPr>
            <p:cNvPr id="14" name="テキスト ボックス 13">
              <a:extLst>
                <a:ext uri="{FF2B5EF4-FFF2-40B4-BE49-F238E27FC236}">
                  <a16:creationId xmlns:a16="http://schemas.microsoft.com/office/drawing/2014/main" id="{08DBAD53-8043-6B44-86AD-83A5C50C8E23}"/>
                </a:ext>
              </a:extLst>
            </p:cNvPr>
            <p:cNvSpPr txBox="1"/>
            <p:nvPr/>
          </p:nvSpPr>
          <p:spPr>
            <a:xfrm>
              <a:off x="4752441" y="2486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ユーザの満足を優先し価値あるソフトウェアを早く継続的に提供する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D76ED99-31E6-704C-BB35-39F62E97ECBE}"/>
                </a:ext>
              </a:extLst>
            </p:cNvPr>
            <p:cNvSpPr txBox="1"/>
            <p:nvPr/>
          </p:nvSpPr>
          <p:spPr>
            <a:xfrm>
              <a:off x="4752441" y="2992185"/>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要求の変更はたとえ開発の後期であっても歓迎する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BC512E0-1C3F-8343-B56F-B8581850EB38}"/>
                </a:ext>
              </a:extLst>
            </p:cNvPr>
            <p:cNvSpPr txBox="1"/>
            <p:nvPr/>
          </p:nvSpPr>
          <p:spPr>
            <a:xfrm>
              <a:off x="4752441" y="3307289"/>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動くソフトウェアをできるだけ短い間隔（</a:t>
              </a:r>
              <a:r>
                <a:rPr lang="en-US" altLang="ja-JP" sz="1200" dirty="0">
                  <a:solidFill>
                    <a:schemeClr val="accent3">
                      <a:lumMod val="75000"/>
                    </a:schemeClr>
                  </a:solidFill>
                  <a:latin typeface="Meiryo" panose="020B0604030504040204" pitchFamily="34" charset="-128"/>
                  <a:ea typeface="Meiryo" panose="020B0604030504040204" pitchFamily="34" charset="-128"/>
                </a:rPr>
                <a:t> 2〜3</a:t>
              </a:r>
              <a:r>
                <a:rPr lang="ja-JP" altLang="en-US" sz="1200">
                  <a:solidFill>
                    <a:schemeClr val="accent3">
                      <a:lumMod val="75000"/>
                    </a:schemeClr>
                  </a:solidFill>
                  <a:latin typeface="Meiryo" panose="020B0604030504040204" pitchFamily="34" charset="-128"/>
                  <a:ea typeface="Meiryo" panose="020B0604030504040204" pitchFamily="34" charset="-128"/>
                </a:rPr>
                <a:t>週間あるいは</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a:solidFill>
                    <a:schemeClr val="accent3">
                      <a:lumMod val="75000"/>
                    </a:schemeClr>
                  </a:solidFill>
                  <a:latin typeface="Meiryo" panose="020B0604030504040204" pitchFamily="34" charset="-128"/>
                  <a:ea typeface="Meiryo" panose="020B0604030504040204" pitchFamily="34" charset="-128"/>
                </a:rPr>
                <a:t>ヶ月）でリリースする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6996682-7A76-8340-8410-E45FD94AA639}"/>
                </a:ext>
              </a:extLst>
            </p:cNvPr>
            <p:cNvSpPr txBox="1"/>
            <p:nvPr/>
          </p:nvSpPr>
          <p:spPr>
            <a:xfrm>
              <a:off x="4752441" y="3800829"/>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動くソフトウェアこそ進捗の最も重要な尺度</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B7DE4C8-9895-5943-9C27-B2A415A3718B}"/>
                </a:ext>
              </a:extLst>
            </p:cNvPr>
            <p:cNvSpPr txBox="1"/>
            <p:nvPr/>
          </p:nvSpPr>
          <p:spPr>
            <a:xfrm>
              <a:off x="4752441" y="4115933"/>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3F58E62-3206-E84C-913D-95F10263AD80}"/>
                </a:ext>
              </a:extLst>
            </p:cNvPr>
            <p:cNvSpPr txBox="1"/>
            <p:nvPr/>
          </p:nvSpPr>
          <p:spPr>
            <a:xfrm>
              <a:off x="4752442" y="4609473"/>
              <a:ext cx="4024605"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シンプル（無駄なく作れる量）に作ることが基本</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B25DD2E-1C78-1643-97F1-7521399961AF}"/>
                </a:ext>
              </a:extLst>
            </p:cNvPr>
            <p:cNvSpPr txBox="1"/>
            <p:nvPr/>
          </p:nvSpPr>
          <p:spPr>
            <a:xfrm>
              <a:off x="4752443" y="4918347"/>
              <a:ext cx="4024605"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93273F0D-46D2-C24D-850F-B16FE12941F8}"/>
                </a:ext>
              </a:extLst>
            </p:cNvPr>
            <p:cNvSpPr txBox="1"/>
            <p:nvPr/>
          </p:nvSpPr>
          <p:spPr>
            <a:xfrm>
              <a:off x="4752444" y="5416266"/>
              <a:ext cx="4024605" cy="646331"/>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チームが最も効率を高めることができるかを定期的に振り返り、それに基づいて自分たちのやり方を最適に調整する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2C047F5-FCBC-8E45-9056-4EB4358D304E}"/>
                </a:ext>
              </a:extLst>
            </p:cNvPr>
            <p:cNvSpPr txBox="1"/>
            <p:nvPr/>
          </p:nvSpPr>
          <p:spPr>
            <a:xfrm>
              <a:off x="5646489" y="1208805"/>
              <a:ext cx="2236510" cy="400110"/>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アジャイルな思想</a:t>
              </a:r>
            </a:p>
          </p:txBody>
        </p:sp>
      </p:grpSp>
      <p:sp>
        <p:nvSpPr>
          <p:cNvPr id="34" name="テキスト ボックス 33">
            <a:extLst>
              <a:ext uri="{FF2B5EF4-FFF2-40B4-BE49-F238E27FC236}">
                <a16:creationId xmlns:a16="http://schemas.microsoft.com/office/drawing/2014/main" id="{8C8FEAE8-C47B-4C40-B9B9-B13131458C5B}"/>
              </a:ext>
            </a:extLst>
          </p:cNvPr>
          <p:cNvSpPr txBox="1"/>
          <p:nvPr/>
        </p:nvSpPr>
        <p:spPr>
          <a:xfrm>
            <a:off x="316482" y="2050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ユーザと開発者はいつもは別の場所にいてプロジェクトを通して定例ミーティングを行う</a:t>
            </a:r>
          </a:p>
        </p:txBody>
      </p:sp>
      <p:sp>
        <p:nvSpPr>
          <p:cNvPr id="35" name="テキスト ボックス 34">
            <a:extLst>
              <a:ext uri="{FF2B5EF4-FFF2-40B4-BE49-F238E27FC236}">
                <a16:creationId xmlns:a16="http://schemas.microsoft.com/office/drawing/2014/main" id="{21135F94-1BF0-C346-B4D8-AACB3309531E}"/>
              </a:ext>
            </a:extLst>
          </p:cNvPr>
          <p:cNvSpPr txBox="1"/>
          <p:nvPr/>
        </p:nvSpPr>
        <p:spPr>
          <a:xfrm>
            <a:off x="316482" y="2555818"/>
            <a:ext cx="4051649"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ユーザーの</a:t>
            </a:r>
            <a:r>
              <a:rPr kumimoji="1" lang="ja-JP" altLang="en-US" sz="1200">
                <a:solidFill>
                  <a:srgbClr val="0070C0"/>
                </a:solidFill>
                <a:latin typeface="Meiryo" panose="020B0604030504040204" pitchFamily="34" charset="-128"/>
                <a:ea typeface="Meiryo" panose="020B0604030504040204" pitchFamily="34" charset="-128"/>
              </a:rPr>
              <a:t>満足や価値のあるなしではなく、とにかくソフトウェアを提供する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90B79034-09C5-484C-894E-81710383FD63}"/>
              </a:ext>
            </a:extLst>
          </p:cNvPr>
          <p:cNvSpPr txBox="1"/>
          <p:nvPr/>
        </p:nvSpPr>
        <p:spPr>
          <a:xfrm>
            <a:off x="308725" y="3052283"/>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要求の変更を開発の後期に出すの勘弁して欲しい</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3B705533-0A0D-754D-BB0E-62B4874F8EEF}"/>
              </a:ext>
            </a:extLst>
          </p:cNvPr>
          <p:cNvSpPr txBox="1"/>
          <p:nvPr/>
        </p:nvSpPr>
        <p:spPr>
          <a:xfrm>
            <a:off x="308726" y="3364496"/>
            <a:ext cx="4144148"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パワポ、エクセル、ワードの仕様書を丁寧に清書して（</a:t>
            </a:r>
            <a:r>
              <a:rPr lang="en-US" altLang="ja-JP" sz="1200" dirty="0">
                <a:solidFill>
                  <a:srgbClr val="0070C0"/>
                </a:solidFill>
                <a:latin typeface="Meiryo" panose="020B0604030504040204" pitchFamily="34" charset="-128"/>
                <a:ea typeface="Meiryo" panose="020B0604030504040204" pitchFamily="34" charset="-128"/>
              </a:rPr>
              <a:t> 2〜3</a:t>
            </a:r>
            <a:r>
              <a:rPr lang="ja-JP" altLang="en-US" sz="1200">
                <a:solidFill>
                  <a:srgbClr val="0070C0"/>
                </a:solidFill>
                <a:latin typeface="Meiryo" panose="020B0604030504040204" pitchFamily="34" charset="-128"/>
                <a:ea typeface="Meiryo" panose="020B0604030504040204" pitchFamily="34" charset="-128"/>
              </a:rPr>
              <a:t>週間あるいは</a:t>
            </a:r>
            <a:r>
              <a:rPr lang="en-US" altLang="ja-JP" sz="1200" dirty="0">
                <a:solidFill>
                  <a:srgbClr val="0070C0"/>
                </a:solidFill>
                <a:latin typeface="Meiryo" panose="020B0604030504040204" pitchFamily="34" charset="-128"/>
                <a:ea typeface="Meiryo" panose="020B0604030504040204" pitchFamily="34" charset="-128"/>
              </a:rPr>
              <a:t>2〜3</a:t>
            </a:r>
            <a:r>
              <a:rPr lang="ja-JP" altLang="en-US" sz="1200">
                <a:solidFill>
                  <a:srgbClr val="0070C0"/>
                </a:solidFill>
                <a:latin typeface="Meiryo" panose="020B0604030504040204" pitchFamily="34" charset="-128"/>
                <a:ea typeface="Meiryo" panose="020B0604030504040204" pitchFamily="34" charset="-128"/>
              </a:rPr>
              <a:t>ヶ月）納品する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E4E8F4DE-4762-9746-8A2A-DBC4BE4509C4}"/>
              </a:ext>
            </a:extLst>
          </p:cNvPr>
          <p:cNvSpPr txBox="1"/>
          <p:nvPr/>
        </p:nvSpPr>
        <p:spPr>
          <a:xfrm>
            <a:off x="316482" y="3857803"/>
            <a:ext cx="4016849"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動くソフトウェアこそ進捗の最も重要な尺度</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9DB38D02-522F-954F-9916-FD13FA61C718}"/>
              </a:ext>
            </a:extLst>
          </p:cNvPr>
          <p:cNvSpPr txBox="1"/>
          <p:nvPr/>
        </p:nvSpPr>
        <p:spPr>
          <a:xfrm>
            <a:off x="308725" y="4176921"/>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5355ED4-100D-2C4C-8B89-7195AED7C5F8}"/>
              </a:ext>
            </a:extLst>
          </p:cNvPr>
          <p:cNvSpPr txBox="1"/>
          <p:nvPr/>
        </p:nvSpPr>
        <p:spPr>
          <a:xfrm>
            <a:off x="316482" y="4662611"/>
            <a:ext cx="4051649"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仕様書通り（間違っていようが）に作ることが基本</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B6F71805-E099-8840-B5BB-DC8AEE9A48D3}"/>
              </a:ext>
            </a:extLst>
          </p:cNvPr>
          <p:cNvSpPr txBox="1"/>
          <p:nvPr/>
        </p:nvSpPr>
        <p:spPr>
          <a:xfrm>
            <a:off x="316483" y="4975322"/>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85FCEBC-F880-ED41-8399-3B7E4636CECF}"/>
              </a:ext>
            </a:extLst>
          </p:cNvPr>
          <p:cNvSpPr txBox="1"/>
          <p:nvPr/>
        </p:nvSpPr>
        <p:spPr>
          <a:xfrm>
            <a:off x="316482" y="5416266"/>
            <a:ext cx="4051649" cy="646331"/>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チームがもっと稼働率を高めるように監視し、それに基づいて自分たちへの批判や不満を回避するために、念のため納期を厳しめに設定する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3944B8C5-F84B-034D-9959-3B0B9A5DF694}"/>
              </a:ext>
            </a:extLst>
          </p:cNvPr>
          <p:cNvSpPr txBox="1"/>
          <p:nvPr/>
        </p:nvSpPr>
        <p:spPr>
          <a:xfrm>
            <a:off x="1078656" y="1208805"/>
            <a:ext cx="3262432" cy="400110"/>
          </a:xfrm>
          <a:prstGeom prst="rect">
            <a:avLst/>
          </a:prstGeom>
          <a:noFill/>
        </p:spPr>
        <p:txBody>
          <a:bodyPr wrap="non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ウォーターフォールな思想</a:t>
            </a:r>
          </a:p>
        </p:txBody>
      </p:sp>
      <p:sp>
        <p:nvSpPr>
          <p:cNvPr id="44" name="正方形/長方形 43">
            <a:extLst>
              <a:ext uri="{FF2B5EF4-FFF2-40B4-BE49-F238E27FC236}">
                <a16:creationId xmlns:a16="http://schemas.microsoft.com/office/drawing/2014/main" id="{96F1F240-6461-DD46-84EF-C382F84F0A3C}"/>
              </a:ext>
            </a:extLst>
          </p:cNvPr>
          <p:cNvSpPr/>
          <p:nvPr/>
        </p:nvSpPr>
        <p:spPr>
          <a:xfrm>
            <a:off x="5585975" y="6394435"/>
            <a:ext cx="3382661" cy="246221"/>
          </a:xfrm>
          <a:prstGeom prst="rect">
            <a:avLst/>
          </a:prstGeom>
        </p:spPr>
        <p:txBody>
          <a:bodyPr wrap="square">
            <a:spAutoFit/>
          </a:bodyPr>
          <a:lstStyle/>
          <a:p>
            <a:pPr algn="r"/>
            <a:r>
              <a:rPr lang="ja-JP" altLang="en-US" sz="1000">
                <a:solidFill>
                  <a:schemeClr val="tx1">
                    <a:lumMod val="50000"/>
                    <a:lumOff val="50000"/>
                  </a:schemeClr>
                </a:solidFill>
              </a:rPr>
              <a:t>https://speakerdeck.com/kawaguti/flipped-agile-manifest</a:t>
            </a:r>
          </a:p>
        </p:txBody>
      </p:sp>
      <p:sp>
        <p:nvSpPr>
          <p:cNvPr id="45" name="正方形/長方形 44">
            <a:extLst>
              <a:ext uri="{FF2B5EF4-FFF2-40B4-BE49-F238E27FC236}">
                <a16:creationId xmlns:a16="http://schemas.microsoft.com/office/drawing/2014/main" id="{C0AD8695-5A21-E44D-8D24-0AB4B529AD92}"/>
              </a:ext>
            </a:extLst>
          </p:cNvPr>
          <p:cNvSpPr/>
          <p:nvPr/>
        </p:nvSpPr>
        <p:spPr>
          <a:xfrm>
            <a:off x="3200400" y="6402134"/>
            <a:ext cx="4572000" cy="246221"/>
          </a:xfrm>
          <a:prstGeom prst="rect">
            <a:avLst/>
          </a:prstGeom>
        </p:spPr>
        <p:txBody>
          <a:bodyPr>
            <a:spAutoFit/>
          </a:bodyPr>
          <a:lstStyle/>
          <a:p>
            <a:r>
              <a:rPr lang="en-US" altLang="ja-JP" sz="1000" b="1" dirty="0" err="1">
                <a:solidFill>
                  <a:schemeClr val="tx1">
                    <a:lumMod val="50000"/>
                    <a:lumOff val="50000"/>
                  </a:schemeClr>
                </a:solidFill>
                <a:latin typeface="Roboto Slab"/>
              </a:rPr>
              <a:t>Yasunobu</a:t>
            </a:r>
            <a:r>
              <a:rPr lang="en-US" altLang="ja-JP" sz="1000" b="1" dirty="0">
                <a:solidFill>
                  <a:schemeClr val="tx1">
                    <a:lumMod val="50000"/>
                    <a:lumOff val="50000"/>
                  </a:schemeClr>
                </a:solidFill>
                <a:latin typeface="Roboto Slab"/>
              </a:rPr>
              <a:t> Kawaguchi</a:t>
            </a:r>
            <a:r>
              <a:rPr lang="ja-JP" altLang="en-US" sz="1000" b="1">
                <a:solidFill>
                  <a:schemeClr val="tx1">
                    <a:lumMod val="50000"/>
                    <a:lumOff val="50000"/>
                  </a:schemeClr>
                </a:solidFill>
                <a:latin typeface="Roboto Slab"/>
              </a:rPr>
              <a:t>氏　資料を参考に作成</a:t>
            </a:r>
            <a:endParaRPr lang="ja-JP" altLang="en-US" sz="1000">
              <a:solidFill>
                <a:schemeClr val="tx1">
                  <a:lumMod val="50000"/>
                  <a:lumOff val="50000"/>
                </a:schemeClr>
              </a:solidFill>
            </a:endParaRPr>
          </a:p>
        </p:txBody>
      </p:sp>
    </p:spTree>
    <p:extLst>
      <p:ext uri="{BB962C8B-B14F-4D97-AF65-F5344CB8AC3E}">
        <p14:creationId xmlns:p14="http://schemas.microsoft.com/office/powerpoint/2010/main" val="227755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ACF15-731E-7B40-9C46-38E6750BE77C}"/>
              </a:ext>
            </a:extLst>
          </p:cNvPr>
          <p:cNvSpPr>
            <a:spLocks noGrp="1"/>
          </p:cNvSpPr>
          <p:nvPr>
            <p:ph type="title"/>
          </p:nvPr>
        </p:nvSpPr>
        <p:spPr/>
        <p:txBody>
          <a:bodyPr/>
          <a:lstStyle/>
          <a:p>
            <a:r>
              <a:rPr kumimoji="1" lang="ja-JP" altLang="en-US"/>
              <a:t>新しい関係</a:t>
            </a:r>
          </a:p>
        </p:txBody>
      </p:sp>
      <p:sp>
        <p:nvSpPr>
          <p:cNvPr id="3" name="正方形/長方形 2">
            <a:extLst>
              <a:ext uri="{FF2B5EF4-FFF2-40B4-BE49-F238E27FC236}">
                <a16:creationId xmlns:a16="http://schemas.microsoft.com/office/drawing/2014/main" id="{7B6328D2-CC0E-0743-B887-C4FE20567691}"/>
              </a:ext>
            </a:extLst>
          </p:cNvPr>
          <p:cNvSpPr/>
          <p:nvPr/>
        </p:nvSpPr>
        <p:spPr>
          <a:xfrm>
            <a:off x="254318" y="920663"/>
            <a:ext cx="8635364" cy="82671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ACFC388-9274-2042-A472-A79485B5F05E}"/>
              </a:ext>
            </a:extLst>
          </p:cNvPr>
          <p:cNvSpPr/>
          <p:nvPr/>
        </p:nvSpPr>
        <p:spPr>
          <a:xfrm>
            <a:off x="254318" y="1797486"/>
            <a:ext cx="8635364" cy="82671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B4414C9-6D22-AD4F-BDBB-7326198F2096}"/>
              </a:ext>
            </a:extLst>
          </p:cNvPr>
          <p:cNvSpPr/>
          <p:nvPr/>
        </p:nvSpPr>
        <p:spPr>
          <a:xfrm>
            <a:off x="254318" y="2674309"/>
            <a:ext cx="8635364" cy="82671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C7354819-4CAD-9D42-8725-34E5726A53B4}"/>
              </a:ext>
            </a:extLst>
          </p:cNvPr>
          <p:cNvSpPr/>
          <p:nvPr/>
        </p:nvSpPr>
        <p:spPr>
          <a:xfrm>
            <a:off x="1287047" y="1069413"/>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要望</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E96A7409-EF3D-0548-AD86-9214421D1748}"/>
              </a:ext>
            </a:extLst>
          </p:cNvPr>
          <p:cNvSpPr/>
          <p:nvPr/>
        </p:nvSpPr>
        <p:spPr>
          <a:xfrm>
            <a:off x="2248421" y="1952496"/>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企画</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AA59CBE6-632E-4A40-86B7-3748A6C8B907}"/>
              </a:ext>
            </a:extLst>
          </p:cNvPr>
          <p:cNvSpPr/>
          <p:nvPr/>
        </p:nvSpPr>
        <p:spPr>
          <a:xfrm>
            <a:off x="3216057" y="2835580"/>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要件定義</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仕様書</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84BFB1F7-50AB-D543-90C3-C91CB1122CE1}"/>
              </a:ext>
            </a:extLst>
          </p:cNvPr>
          <p:cNvSpPr/>
          <p:nvPr/>
        </p:nvSpPr>
        <p:spPr>
          <a:xfrm>
            <a:off x="4164903" y="2835581"/>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設計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開発</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221BA3B7-111D-EF46-B971-5EF53C94B5E3}"/>
              </a:ext>
            </a:extLst>
          </p:cNvPr>
          <p:cNvSpPr/>
          <p:nvPr/>
        </p:nvSpPr>
        <p:spPr>
          <a:xfrm>
            <a:off x="5113749" y="2835580"/>
            <a:ext cx="814193" cy="5041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納品</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2118D3FC-9A9B-CD45-AD1A-C2F7E97C802F}"/>
              </a:ext>
            </a:extLst>
          </p:cNvPr>
          <p:cNvSpPr/>
          <p:nvPr/>
        </p:nvSpPr>
        <p:spPr>
          <a:xfrm>
            <a:off x="5116882" y="1952492"/>
            <a:ext cx="814193" cy="5041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ホームベース 11">
            <a:extLst>
              <a:ext uri="{FF2B5EF4-FFF2-40B4-BE49-F238E27FC236}">
                <a16:creationId xmlns:a16="http://schemas.microsoft.com/office/drawing/2014/main" id="{B8DDC6F2-650F-0E4B-AA8A-C16127822B9A}"/>
              </a:ext>
            </a:extLst>
          </p:cNvPr>
          <p:cNvSpPr/>
          <p:nvPr/>
        </p:nvSpPr>
        <p:spPr>
          <a:xfrm>
            <a:off x="6469691" y="2848107"/>
            <a:ext cx="2229635" cy="21137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運用管理</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ホームベース 12">
            <a:extLst>
              <a:ext uri="{FF2B5EF4-FFF2-40B4-BE49-F238E27FC236}">
                <a16:creationId xmlns:a16="http://schemas.microsoft.com/office/drawing/2014/main" id="{C3F6EED8-3425-514F-A0F8-812E7665E1BA}"/>
              </a:ext>
            </a:extLst>
          </p:cNvPr>
          <p:cNvSpPr/>
          <p:nvPr/>
        </p:nvSpPr>
        <p:spPr>
          <a:xfrm>
            <a:off x="6469690" y="3128378"/>
            <a:ext cx="2229635" cy="211376"/>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保守</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 name="カギ線コネクタ 14">
            <a:extLst>
              <a:ext uri="{FF2B5EF4-FFF2-40B4-BE49-F238E27FC236}">
                <a16:creationId xmlns:a16="http://schemas.microsoft.com/office/drawing/2014/main" id="{A676FFED-C72A-A842-9691-F8D748E4F37A}"/>
              </a:ext>
            </a:extLst>
          </p:cNvPr>
          <p:cNvCxnSpPr>
            <a:cxnSpLocks/>
            <a:stCxn id="6" idx="3"/>
            <a:endCxn id="7" idx="0"/>
          </p:cNvCxnSpPr>
          <p:nvPr/>
        </p:nvCxnSpPr>
        <p:spPr>
          <a:xfrm>
            <a:off x="2101240" y="1321500"/>
            <a:ext cx="554278" cy="630996"/>
          </a:xfrm>
          <a:prstGeom prst="bent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カギ線コネクタ 17">
            <a:extLst>
              <a:ext uri="{FF2B5EF4-FFF2-40B4-BE49-F238E27FC236}">
                <a16:creationId xmlns:a16="http://schemas.microsoft.com/office/drawing/2014/main" id="{69D6ADBA-7112-7A4F-A7C8-AA086E473AAB}"/>
              </a:ext>
            </a:extLst>
          </p:cNvPr>
          <p:cNvCxnSpPr>
            <a:cxnSpLocks/>
            <a:stCxn id="7" idx="3"/>
            <a:endCxn id="8" idx="0"/>
          </p:cNvCxnSpPr>
          <p:nvPr/>
        </p:nvCxnSpPr>
        <p:spPr>
          <a:xfrm>
            <a:off x="3062614" y="2204583"/>
            <a:ext cx="560540" cy="630997"/>
          </a:xfrm>
          <a:prstGeom prst="bentConnector2">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B896B4F2-EB59-6A41-ABCB-0C4E4D28E323}"/>
              </a:ext>
            </a:extLst>
          </p:cNvPr>
          <p:cNvCxnSpPr>
            <a:stCxn id="10" idx="0"/>
            <a:endCxn id="11" idx="2"/>
          </p:cNvCxnSpPr>
          <p:nvPr/>
        </p:nvCxnSpPr>
        <p:spPr>
          <a:xfrm flipV="1">
            <a:off x="5520846" y="2456666"/>
            <a:ext cx="3133" cy="378914"/>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カギ線コネクタ 22">
            <a:extLst>
              <a:ext uri="{FF2B5EF4-FFF2-40B4-BE49-F238E27FC236}">
                <a16:creationId xmlns:a16="http://schemas.microsoft.com/office/drawing/2014/main" id="{849EFA35-DFB1-194D-83D1-D385808AD19A}"/>
              </a:ext>
            </a:extLst>
          </p:cNvPr>
          <p:cNvCxnSpPr>
            <a:cxnSpLocks/>
            <a:stCxn id="11" idx="3"/>
            <a:endCxn id="12" idx="1"/>
          </p:cNvCxnSpPr>
          <p:nvPr/>
        </p:nvCxnSpPr>
        <p:spPr>
          <a:xfrm>
            <a:off x="5931075" y="2204579"/>
            <a:ext cx="538616" cy="749216"/>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a:extLst>
              <a:ext uri="{FF2B5EF4-FFF2-40B4-BE49-F238E27FC236}">
                <a16:creationId xmlns:a16="http://schemas.microsoft.com/office/drawing/2014/main" id="{56B684F8-2470-B34D-8F7D-7A2A9F4BC206}"/>
              </a:ext>
            </a:extLst>
          </p:cNvPr>
          <p:cNvCxnSpPr>
            <a:cxnSpLocks/>
            <a:stCxn id="11" idx="3"/>
            <a:endCxn id="13" idx="1"/>
          </p:cNvCxnSpPr>
          <p:nvPr/>
        </p:nvCxnSpPr>
        <p:spPr>
          <a:xfrm>
            <a:off x="5931075" y="2204579"/>
            <a:ext cx="538615" cy="1029487"/>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5B7D4ECF-6C8C-D94B-9C85-759CD5D9FA53}"/>
              </a:ext>
            </a:extLst>
          </p:cNvPr>
          <p:cNvCxnSpPr>
            <a:cxnSpLocks/>
            <a:stCxn id="8" idx="3"/>
            <a:endCxn id="9" idx="1"/>
          </p:cNvCxnSpPr>
          <p:nvPr/>
        </p:nvCxnSpPr>
        <p:spPr>
          <a:xfrm>
            <a:off x="4030250" y="3087667"/>
            <a:ext cx="13465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C29B8117-6CC7-7646-A45D-4B2065DAC8EB}"/>
              </a:ext>
            </a:extLst>
          </p:cNvPr>
          <p:cNvCxnSpPr>
            <a:cxnSpLocks/>
            <a:stCxn id="9" idx="3"/>
            <a:endCxn id="10" idx="1"/>
          </p:cNvCxnSpPr>
          <p:nvPr/>
        </p:nvCxnSpPr>
        <p:spPr>
          <a:xfrm flipV="1">
            <a:off x="4979096" y="3087667"/>
            <a:ext cx="134653" cy="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CF88BECC-B00C-9A49-B009-AF5A7F0C8622}"/>
              </a:ext>
            </a:extLst>
          </p:cNvPr>
          <p:cNvSpPr txBox="1"/>
          <p:nvPr/>
        </p:nvSpPr>
        <p:spPr>
          <a:xfrm>
            <a:off x="380049" y="1079067"/>
            <a:ext cx="543739" cy="523220"/>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事業</a:t>
            </a:r>
            <a:endParaRPr kumimoji="1" lang="en-US" altLang="ja-JP" sz="1400" dirty="0">
              <a:solidFill>
                <a:srgbClr val="7030A0"/>
              </a:solidFill>
              <a:latin typeface="Meiryo" panose="020B0604030504040204" pitchFamily="34" charset="-128"/>
              <a:ea typeface="Meiryo" panose="020B0604030504040204" pitchFamily="34" charset="-128"/>
            </a:endParaRPr>
          </a:p>
          <a:p>
            <a:r>
              <a:rPr kumimoji="1" lang="ja-JP" altLang="en-US" sz="1400">
                <a:solidFill>
                  <a:srgbClr val="7030A0"/>
                </a:solidFill>
                <a:latin typeface="Meiryo" panose="020B0604030504040204" pitchFamily="34" charset="-128"/>
                <a:ea typeface="Meiryo" panose="020B0604030504040204" pitchFamily="34" charset="-128"/>
              </a:rPr>
              <a:t>部門</a:t>
            </a:r>
          </a:p>
        </p:txBody>
      </p:sp>
      <p:sp>
        <p:nvSpPr>
          <p:cNvPr id="79" name="テキスト ボックス 78">
            <a:extLst>
              <a:ext uri="{FF2B5EF4-FFF2-40B4-BE49-F238E27FC236}">
                <a16:creationId xmlns:a16="http://schemas.microsoft.com/office/drawing/2014/main" id="{EAEEC71F-90EB-7947-9FAB-6CD3982FCC3D}"/>
              </a:ext>
            </a:extLst>
          </p:cNvPr>
          <p:cNvSpPr txBox="1"/>
          <p:nvPr/>
        </p:nvSpPr>
        <p:spPr>
          <a:xfrm>
            <a:off x="380049" y="1942969"/>
            <a:ext cx="723275" cy="523220"/>
          </a:xfrm>
          <a:prstGeom prst="rect">
            <a:avLst/>
          </a:prstGeom>
          <a:noFill/>
        </p:spPr>
        <p:txBody>
          <a:bodyPr wrap="none" rtlCol="0">
            <a:spAutoFit/>
          </a:bodyPr>
          <a:lstStyle/>
          <a:p>
            <a:r>
              <a:rPr kumimoji="1" lang="ja-JP" altLang="en-US" sz="1400">
                <a:solidFill>
                  <a:srgbClr val="009051"/>
                </a:solidFill>
                <a:latin typeface="Meiryo" panose="020B0604030504040204" pitchFamily="34" charset="-128"/>
                <a:ea typeface="Meiryo" panose="020B0604030504040204" pitchFamily="34" charset="-128"/>
              </a:rPr>
              <a:t>情シス</a:t>
            </a:r>
            <a:endParaRPr kumimoji="1" lang="en-US" altLang="ja-JP" sz="1400" dirty="0">
              <a:solidFill>
                <a:srgbClr val="009051"/>
              </a:solidFill>
              <a:latin typeface="Meiryo" panose="020B0604030504040204" pitchFamily="34" charset="-128"/>
              <a:ea typeface="Meiryo" panose="020B0604030504040204" pitchFamily="34" charset="-128"/>
            </a:endParaRPr>
          </a:p>
          <a:p>
            <a:r>
              <a:rPr kumimoji="1" lang="ja-JP" altLang="en-US" sz="1400">
                <a:solidFill>
                  <a:srgbClr val="009051"/>
                </a:solidFill>
                <a:latin typeface="Meiryo" panose="020B0604030504040204" pitchFamily="34" charset="-128"/>
                <a:ea typeface="Meiryo" panose="020B0604030504040204" pitchFamily="34" charset="-128"/>
              </a:rPr>
              <a:t>部門</a:t>
            </a:r>
          </a:p>
        </p:txBody>
      </p:sp>
      <p:sp>
        <p:nvSpPr>
          <p:cNvPr id="80" name="テキスト ボックス 79">
            <a:extLst>
              <a:ext uri="{FF2B5EF4-FFF2-40B4-BE49-F238E27FC236}">
                <a16:creationId xmlns:a16="http://schemas.microsoft.com/office/drawing/2014/main" id="{D724FA49-A6CD-9841-BC3F-210D19F296A4}"/>
              </a:ext>
            </a:extLst>
          </p:cNvPr>
          <p:cNvSpPr txBox="1"/>
          <p:nvPr/>
        </p:nvSpPr>
        <p:spPr>
          <a:xfrm>
            <a:off x="380049" y="2826057"/>
            <a:ext cx="909223" cy="523220"/>
          </a:xfrm>
          <a:prstGeom prst="rect">
            <a:avLst/>
          </a:prstGeom>
          <a:noFill/>
        </p:spPr>
        <p:txBody>
          <a:bodyPr wrap="none" rtlCol="0">
            <a:spAutoFit/>
          </a:bodyPr>
          <a:lstStyle/>
          <a:p>
            <a:r>
              <a:rPr kumimoji="1" lang="en-US" altLang="ja-JP" sz="1400" dirty="0" err="1">
                <a:solidFill>
                  <a:srgbClr val="0432FF"/>
                </a:solidFill>
                <a:latin typeface="Meiryo" panose="020B0604030504040204" pitchFamily="34" charset="-128"/>
                <a:ea typeface="Meiryo" panose="020B0604030504040204" pitchFamily="34" charset="-128"/>
              </a:rPr>
              <a:t>SIer</a:t>
            </a:r>
            <a:endParaRPr kumimoji="1" lang="en-US" altLang="ja-JP" sz="1400" dirty="0">
              <a:solidFill>
                <a:srgbClr val="0432FF"/>
              </a:solidFill>
              <a:latin typeface="Meiryo" panose="020B0604030504040204" pitchFamily="34" charset="-128"/>
              <a:ea typeface="Meiryo" panose="020B0604030504040204" pitchFamily="34" charset="-128"/>
            </a:endParaRPr>
          </a:p>
          <a:p>
            <a:r>
              <a:rPr lang="en-US" altLang="ja-JP" sz="1400" dirty="0">
                <a:solidFill>
                  <a:srgbClr val="0432FF"/>
                </a:solidFill>
                <a:latin typeface="Meiryo" panose="020B0604030504040204" pitchFamily="34" charset="-128"/>
                <a:ea typeface="Meiryo" panose="020B0604030504040204" pitchFamily="34" charset="-128"/>
              </a:rPr>
              <a:t>IT</a:t>
            </a:r>
            <a:r>
              <a:rPr lang="ja-JP" altLang="en-US" sz="1400">
                <a:solidFill>
                  <a:srgbClr val="0432FF"/>
                </a:solidFill>
                <a:latin typeface="Meiryo" panose="020B0604030504040204" pitchFamily="34" charset="-128"/>
                <a:ea typeface="Meiryo" panose="020B0604030504040204" pitchFamily="34" charset="-128"/>
              </a:rPr>
              <a:t>事業者</a:t>
            </a:r>
            <a:endParaRPr kumimoji="1" lang="ja-JP" altLang="en-US" sz="1400">
              <a:solidFill>
                <a:srgbClr val="0432FF"/>
              </a:solidFill>
              <a:latin typeface="Meiryo" panose="020B0604030504040204" pitchFamily="34" charset="-128"/>
              <a:ea typeface="Meiryo" panose="020B0604030504040204" pitchFamily="34" charset="-128"/>
            </a:endParaRPr>
          </a:p>
        </p:txBody>
      </p:sp>
      <p:grpSp>
        <p:nvGrpSpPr>
          <p:cNvPr id="81" name="グループ化 80">
            <a:extLst>
              <a:ext uri="{FF2B5EF4-FFF2-40B4-BE49-F238E27FC236}">
                <a16:creationId xmlns:a16="http://schemas.microsoft.com/office/drawing/2014/main" id="{04D6E40A-0F8E-FF40-9CED-D7B446B9B8C2}"/>
              </a:ext>
            </a:extLst>
          </p:cNvPr>
          <p:cNvGrpSpPr/>
          <p:nvPr/>
        </p:nvGrpSpPr>
        <p:grpSpPr>
          <a:xfrm>
            <a:off x="254318" y="3377692"/>
            <a:ext cx="8635364" cy="2879421"/>
            <a:chOff x="254318" y="3377692"/>
            <a:chExt cx="8635364" cy="2879421"/>
          </a:xfrm>
        </p:grpSpPr>
        <p:grpSp>
          <p:nvGrpSpPr>
            <p:cNvPr id="82" name="グループ化 81">
              <a:extLst>
                <a:ext uri="{FF2B5EF4-FFF2-40B4-BE49-F238E27FC236}">
                  <a16:creationId xmlns:a16="http://schemas.microsoft.com/office/drawing/2014/main" id="{785A4BB7-101D-DF47-97F7-50405086E9E0}"/>
                </a:ext>
              </a:extLst>
            </p:cNvPr>
            <p:cNvGrpSpPr/>
            <p:nvPr/>
          </p:nvGrpSpPr>
          <p:grpSpPr>
            <a:xfrm>
              <a:off x="254318" y="3377692"/>
              <a:ext cx="8635364" cy="2879421"/>
              <a:chOff x="254318" y="3377692"/>
              <a:chExt cx="8635364" cy="2879421"/>
            </a:xfrm>
          </p:grpSpPr>
          <p:sp>
            <p:nvSpPr>
              <p:cNvPr id="102" name="正方形/長方形 101">
                <a:extLst>
                  <a:ext uri="{FF2B5EF4-FFF2-40B4-BE49-F238E27FC236}">
                    <a16:creationId xmlns:a16="http://schemas.microsoft.com/office/drawing/2014/main" id="{D0559AF8-2755-DF4E-B64E-F2CFD43C971F}"/>
                  </a:ext>
                </a:extLst>
              </p:cNvPr>
              <p:cNvSpPr/>
              <p:nvPr/>
            </p:nvSpPr>
            <p:spPr>
              <a:xfrm>
                <a:off x="254318" y="3676751"/>
                <a:ext cx="8635364" cy="826716"/>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051F1937-B15E-D842-85B7-16505579AF28}"/>
                  </a:ext>
                </a:extLst>
              </p:cNvPr>
              <p:cNvSpPr/>
              <p:nvPr/>
            </p:nvSpPr>
            <p:spPr>
              <a:xfrm>
                <a:off x="254318" y="4553574"/>
                <a:ext cx="8635364" cy="82671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C7FE414D-6793-324E-BB12-CD5E34AE09B9}"/>
                  </a:ext>
                </a:extLst>
              </p:cNvPr>
              <p:cNvSpPr/>
              <p:nvPr/>
            </p:nvSpPr>
            <p:spPr>
              <a:xfrm>
                <a:off x="254318" y="5430397"/>
                <a:ext cx="8635364" cy="82671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a:extLst>
                  <a:ext uri="{FF2B5EF4-FFF2-40B4-BE49-F238E27FC236}">
                    <a16:creationId xmlns:a16="http://schemas.microsoft.com/office/drawing/2014/main" id="{60CC9F83-DBD5-1A4F-B58B-F40934AA63CC}"/>
                  </a:ext>
                </a:extLst>
              </p:cNvPr>
              <p:cNvSpPr/>
              <p:nvPr/>
            </p:nvSpPr>
            <p:spPr>
              <a:xfrm>
                <a:off x="2248421" y="5740625"/>
                <a:ext cx="814193" cy="37400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提案</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提言</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6" name="ホームベース 105">
                <a:extLst>
                  <a:ext uri="{FF2B5EF4-FFF2-40B4-BE49-F238E27FC236}">
                    <a16:creationId xmlns:a16="http://schemas.microsoft.com/office/drawing/2014/main" id="{E45C1159-4DD2-3848-B065-8F7970456F8D}"/>
                  </a:ext>
                </a:extLst>
              </p:cNvPr>
              <p:cNvSpPr/>
              <p:nvPr/>
            </p:nvSpPr>
            <p:spPr>
              <a:xfrm>
                <a:off x="4565734" y="4913478"/>
                <a:ext cx="4171165" cy="299275"/>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開発と運用（</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DevOps</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7" name="正方形/長方形 106">
                <a:extLst>
                  <a:ext uri="{FF2B5EF4-FFF2-40B4-BE49-F238E27FC236}">
                    <a16:creationId xmlns:a16="http://schemas.microsoft.com/office/drawing/2014/main" id="{B3161128-3A21-5545-8409-81FA475174BD}"/>
                  </a:ext>
                </a:extLst>
              </p:cNvPr>
              <p:cNvSpPr/>
              <p:nvPr/>
            </p:nvSpPr>
            <p:spPr>
              <a:xfrm>
                <a:off x="2254684" y="3825499"/>
                <a:ext cx="814193" cy="17786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検討</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対話</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8" name="正方形/長方形 107">
                <a:extLst>
                  <a:ext uri="{FF2B5EF4-FFF2-40B4-BE49-F238E27FC236}">
                    <a16:creationId xmlns:a16="http://schemas.microsoft.com/office/drawing/2014/main" id="{433FA95E-3965-B54D-B11B-5667A05C538D}"/>
                  </a:ext>
                </a:extLst>
              </p:cNvPr>
              <p:cNvSpPr/>
              <p:nvPr/>
            </p:nvSpPr>
            <p:spPr>
              <a:xfrm>
                <a:off x="3216057" y="3825500"/>
                <a:ext cx="814193" cy="22891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決定</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合意</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9" name="直線矢印コネクタ 108">
                <a:extLst>
                  <a:ext uri="{FF2B5EF4-FFF2-40B4-BE49-F238E27FC236}">
                    <a16:creationId xmlns:a16="http://schemas.microsoft.com/office/drawing/2014/main" id="{430834B1-B3E5-5040-B95C-1DC4CD0225D1}"/>
                  </a:ext>
                </a:extLst>
              </p:cNvPr>
              <p:cNvCxnSpPr>
                <a:cxnSpLocks/>
                <a:stCxn id="105" idx="0"/>
                <a:endCxn id="107" idx="2"/>
              </p:cNvCxnSpPr>
              <p:nvPr/>
            </p:nvCxnSpPr>
            <p:spPr>
              <a:xfrm flipV="1">
                <a:off x="2655518" y="5604112"/>
                <a:ext cx="6263" cy="136513"/>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直線矢印コネクタ 109">
                <a:extLst>
                  <a:ext uri="{FF2B5EF4-FFF2-40B4-BE49-F238E27FC236}">
                    <a16:creationId xmlns:a16="http://schemas.microsoft.com/office/drawing/2014/main" id="{15D41A32-7CB5-504B-A76A-AB52B96DFDCE}"/>
                  </a:ext>
                </a:extLst>
              </p:cNvPr>
              <p:cNvCxnSpPr>
                <a:cxnSpLocks/>
                <a:endCxn id="105" idx="1"/>
              </p:cNvCxnSpPr>
              <p:nvPr/>
            </p:nvCxnSpPr>
            <p:spPr>
              <a:xfrm>
                <a:off x="2101240" y="5927627"/>
                <a:ext cx="147181"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直線矢印コネクタ 110">
                <a:extLst>
                  <a:ext uri="{FF2B5EF4-FFF2-40B4-BE49-F238E27FC236}">
                    <a16:creationId xmlns:a16="http://schemas.microsoft.com/office/drawing/2014/main" id="{A1059C50-59E2-3648-9844-3AD88B1FB870}"/>
                  </a:ext>
                </a:extLst>
              </p:cNvPr>
              <p:cNvCxnSpPr>
                <a:cxnSpLocks/>
                <a:endCxn id="108" idx="1"/>
              </p:cNvCxnSpPr>
              <p:nvPr/>
            </p:nvCxnSpPr>
            <p:spPr>
              <a:xfrm>
                <a:off x="3062614" y="4970064"/>
                <a:ext cx="153443"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12" name="正方形/長方形 111">
                <a:extLst>
                  <a:ext uri="{FF2B5EF4-FFF2-40B4-BE49-F238E27FC236}">
                    <a16:creationId xmlns:a16="http://schemas.microsoft.com/office/drawing/2014/main" id="{FDF8F9FE-73E6-A848-A96A-07396CB8C520}"/>
                  </a:ext>
                </a:extLst>
              </p:cNvPr>
              <p:cNvSpPr/>
              <p:nvPr/>
            </p:nvSpPr>
            <p:spPr>
              <a:xfrm>
                <a:off x="1287047" y="3825500"/>
                <a:ext cx="814193" cy="22891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要望</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対話</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ホームベース 112">
                <a:extLst>
                  <a:ext uri="{FF2B5EF4-FFF2-40B4-BE49-F238E27FC236}">
                    <a16:creationId xmlns:a16="http://schemas.microsoft.com/office/drawing/2014/main" id="{81D646C0-3029-234D-AD3D-039406A04CBE}"/>
                  </a:ext>
                </a:extLst>
              </p:cNvPr>
              <p:cNvSpPr/>
              <p:nvPr/>
            </p:nvSpPr>
            <p:spPr>
              <a:xfrm>
                <a:off x="4565734" y="5474233"/>
                <a:ext cx="4133589" cy="64039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内製化支援</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技術力＋労働力</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テキスト ボックス 113">
                <a:extLst>
                  <a:ext uri="{FF2B5EF4-FFF2-40B4-BE49-F238E27FC236}">
                    <a16:creationId xmlns:a16="http://schemas.microsoft.com/office/drawing/2014/main" id="{25F78573-3BC7-E04E-8329-680E46EF932F}"/>
                  </a:ext>
                </a:extLst>
              </p:cNvPr>
              <p:cNvSpPr txBox="1"/>
              <p:nvPr/>
            </p:nvSpPr>
            <p:spPr>
              <a:xfrm>
                <a:off x="380049" y="3875604"/>
                <a:ext cx="543739" cy="523220"/>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事業</a:t>
                </a:r>
                <a:endParaRPr kumimoji="1" lang="en-US" altLang="ja-JP" sz="1400" dirty="0">
                  <a:solidFill>
                    <a:srgbClr val="7030A0"/>
                  </a:solidFill>
                  <a:latin typeface="Meiryo" panose="020B0604030504040204" pitchFamily="34" charset="-128"/>
                  <a:ea typeface="Meiryo" panose="020B0604030504040204" pitchFamily="34" charset="-128"/>
                </a:endParaRPr>
              </a:p>
              <a:p>
                <a:r>
                  <a:rPr kumimoji="1" lang="ja-JP" altLang="en-US" sz="1400">
                    <a:solidFill>
                      <a:srgbClr val="7030A0"/>
                    </a:solidFill>
                    <a:latin typeface="Meiryo" panose="020B0604030504040204" pitchFamily="34" charset="-128"/>
                    <a:ea typeface="Meiryo" panose="020B0604030504040204" pitchFamily="34" charset="-128"/>
                  </a:rPr>
                  <a:t>部門</a:t>
                </a:r>
              </a:p>
            </p:txBody>
          </p:sp>
          <p:sp>
            <p:nvSpPr>
              <p:cNvPr id="115" name="テキスト ボックス 114">
                <a:extLst>
                  <a:ext uri="{FF2B5EF4-FFF2-40B4-BE49-F238E27FC236}">
                    <a16:creationId xmlns:a16="http://schemas.microsoft.com/office/drawing/2014/main" id="{ABECB7DF-4A90-5749-BECB-AFCC9F624DB0}"/>
                  </a:ext>
                </a:extLst>
              </p:cNvPr>
              <p:cNvSpPr txBox="1"/>
              <p:nvPr/>
            </p:nvSpPr>
            <p:spPr>
              <a:xfrm>
                <a:off x="380049" y="4848992"/>
                <a:ext cx="723275" cy="307777"/>
              </a:xfrm>
              <a:prstGeom prst="rect">
                <a:avLst/>
              </a:prstGeom>
              <a:noFill/>
            </p:spPr>
            <p:txBody>
              <a:bodyPr wrap="none" rtlCol="0">
                <a:spAutoFit/>
              </a:bodyPr>
              <a:lstStyle/>
              <a:p>
                <a:r>
                  <a:rPr kumimoji="1" lang="ja-JP" altLang="en-US" sz="1400">
                    <a:solidFill>
                      <a:srgbClr val="009051"/>
                    </a:solidFill>
                    <a:latin typeface="Meiryo" panose="020B0604030504040204" pitchFamily="34" charset="-128"/>
                    <a:ea typeface="Meiryo" panose="020B0604030504040204" pitchFamily="34" charset="-128"/>
                  </a:rPr>
                  <a:t>情シス</a:t>
                </a:r>
                <a:endParaRPr kumimoji="1" lang="en-US" altLang="ja-JP" sz="1400" dirty="0">
                  <a:solidFill>
                    <a:srgbClr val="009051"/>
                  </a:solidFill>
                  <a:latin typeface="Meiryo" panose="020B0604030504040204" pitchFamily="34" charset="-128"/>
                  <a:ea typeface="Meiryo" panose="020B0604030504040204" pitchFamily="34" charset="-128"/>
                </a:endParaRPr>
              </a:p>
            </p:txBody>
          </p:sp>
          <p:sp>
            <p:nvSpPr>
              <p:cNvPr id="116" name="テキスト ボックス 115">
                <a:extLst>
                  <a:ext uri="{FF2B5EF4-FFF2-40B4-BE49-F238E27FC236}">
                    <a16:creationId xmlns:a16="http://schemas.microsoft.com/office/drawing/2014/main" id="{79134FFE-C147-2B4A-A772-3724B7CD92E9}"/>
                  </a:ext>
                </a:extLst>
              </p:cNvPr>
              <p:cNvSpPr txBox="1"/>
              <p:nvPr/>
            </p:nvSpPr>
            <p:spPr>
              <a:xfrm>
                <a:off x="380049" y="5526977"/>
                <a:ext cx="909223" cy="523220"/>
              </a:xfrm>
              <a:prstGeom prst="rect">
                <a:avLst/>
              </a:prstGeom>
              <a:noFill/>
            </p:spPr>
            <p:txBody>
              <a:bodyPr wrap="none" rtlCol="0">
                <a:spAutoFit/>
              </a:bodyPr>
              <a:lstStyle/>
              <a:p>
                <a:r>
                  <a:rPr lang="en-US" altLang="ja-JP" sz="1400" dirty="0" err="1">
                    <a:solidFill>
                      <a:srgbClr val="0432FF"/>
                    </a:solidFill>
                    <a:latin typeface="Meiryo" panose="020B0604030504040204" pitchFamily="34" charset="-128"/>
                    <a:ea typeface="Meiryo" panose="020B0604030504040204" pitchFamily="34" charset="-128"/>
                  </a:rPr>
                  <a:t>Sier</a:t>
                </a:r>
                <a:endParaRPr lang="en-US" altLang="ja-JP" sz="1400" dirty="0">
                  <a:solidFill>
                    <a:srgbClr val="0432FF"/>
                  </a:solidFill>
                  <a:latin typeface="Meiryo" panose="020B0604030504040204" pitchFamily="34" charset="-128"/>
                  <a:ea typeface="Meiryo" panose="020B0604030504040204" pitchFamily="34" charset="-128"/>
                </a:endParaRPr>
              </a:p>
              <a:p>
                <a:r>
                  <a:rPr lang="en-US" altLang="ja-JP" sz="1400" dirty="0">
                    <a:solidFill>
                      <a:srgbClr val="0432FF"/>
                    </a:solidFill>
                    <a:latin typeface="Meiryo" panose="020B0604030504040204" pitchFamily="34" charset="-128"/>
                    <a:ea typeface="Meiryo" panose="020B0604030504040204" pitchFamily="34" charset="-128"/>
                  </a:rPr>
                  <a:t>IT</a:t>
                </a:r>
                <a:r>
                  <a:rPr lang="ja-JP" altLang="en-US" sz="1400">
                    <a:solidFill>
                      <a:srgbClr val="0432FF"/>
                    </a:solidFill>
                    <a:latin typeface="Meiryo" panose="020B0604030504040204" pitchFamily="34" charset="-128"/>
                    <a:ea typeface="Meiryo" panose="020B0604030504040204" pitchFamily="34" charset="-128"/>
                  </a:rPr>
                  <a:t>事業者</a:t>
                </a:r>
              </a:p>
            </p:txBody>
          </p:sp>
          <p:sp>
            <p:nvSpPr>
              <p:cNvPr id="117" name="下矢印 116">
                <a:extLst>
                  <a:ext uri="{FF2B5EF4-FFF2-40B4-BE49-F238E27FC236}">
                    <a16:creationId xmlns:a16="http://schemas.microsoft.com/office/drawing/2014/main" id="{F71156AC-1C40-5D4F-8FB9-188DD4640DCB}"/>
                  </a:ext>
                </a:extLst>
              </p:cNvPr>
              <p:cNvSpPr/>
              <p:nvPr/>
            </p:nvSpPr>
            <p:spPr>
              <a:xfrm>
                <a:off x="4017721" y="3377692"/>
                <a:ext cx="1096028" cy="263046"/>
              </a:xfrm>
              <a:prstGeom prst="downArrow">
                <a:avLst/>
              </a:prstGeom>
              <a:solidFill>
                <a:srgbClr val="E5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ホームベース 117">
                <a:extLst>
                  <a:ext uri="{FF2B5EF4-FFF2-40B4-BE49-F238E27FC236}">
                    <a16:creationId xmlns:a16="http://schemas.microsoft.com/office/drawing/2014/main" id="{4FECE000-B992-6547-9C69-62E7354892CE}"/>
                  </a:ext>
                </a:extLst>
              </p:cNvPr>
              <p:cNvSpPr/>
              <p:nvPr/>
            </p:nvSpPr>
            <p:spPr>
              <a:xfrm>
                <a:off x="4565735" y="3825499"/>
                <a:ext cx="4171165" cy="883085"/>
              </a:xfrm>
              <a:prstGeom prst="homePlate">
                <a:avLst>
                  <a:gd name="adj" fmla="val 1415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変更・追加への要望</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継続的対話</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19" name="図 118">
                <a:extLst>
                  <a:ext uri="{FF2B5EF4-FFF2-40B4-BE49-F238E27FC236}">
                    <a16:creationId xmlns:a16="http://schemas.microsoft.com/office/drawing/2014/main" id="{8FD27C26-BDF3-8D4E-9330-6F3F672E55C7}"/>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775330" y="4551594"/>
                <a:ext cx="411843" cy="413745"/>
              </a:xfrm>
              <a:prstGeom prst="rect">
                <a:avLst/>
              </a:prstGeom>
              <a:effectLst>
                <a:outerShdw blurRad="50800" dist="38100" dir="2700000" algn="tl" rotWithShape="0">
                  <a:prstClr val="black">
                    <a:alpha val="40000"/>
                  </a:prstClr>
                </a:outerShdw>
              </a:effectLst>
            </p:spPr>
          </p:pic>
          <p:pic>
            <p:nvPicPr>
              <p:cNvPr id="120" name="図 119">
                <a:extLst>
                  <a:ext uri="{FF2B5EF4-FFF2-40B4-BE49-F238E27FC236}">
                    <a16:creationId xmlns:a16="http://schemas.microsoft.com/office/drawing/2014/main" id="{ADF4F916-76F8-104E-B2DC-ABEEAC5E213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44624" y="4554225"/>
                <a:ext cx="411843" cy="413745"/>
              </a:xfrm>
              <a:prstGeom prst="rect">
                <a:avLst/>
              </a:prstGeom>
              <a:effectLst>
                <a:outerShdw blurRad="50800" dist="38100" dir="2700000" algn="tl" rotWithShape="0">
                  <a:prstClr val="black">
                    <a:alpha val="40000"/>
                  </a:prstClr>
                </a:outerShdw>
              </a:effectLst>
            </p:spPr>
          </p:pic>
          <p:pic>
            <p:nvPicPr>
              <p:cNvPr id="121" name="図 120">
                <a:extLst>
                  <a:ext uri="{FF2B5EF4-FFF2-40B4-BE49-F238E27FC236}">
                    <a16:creationId xmlns:a16="http://schemas.microsoft.com/office/drawing/2014/main" id="{9E10F398-87BD-3042-BF13-600C5E33B3A8}"/>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713918" y="4554227"/>
                <a:ext cx="411843" cy="413745"/>
              </a:xfrm>
              <a:prstGeom prst="rect">
                <a:avLst/>
              </a:prstGeom>
              <a:effectLst>
                <a:outerShdw blurRad="50800" dist="38100" dir="2700000" algn="tl" rotWithShape="0">
                  <a:prstClr val="black">
                    <a:alpha val="40000"/>
                  </a:prstClr>
                </a:outerShdw>
              </a:effectLst>
            </p:spPr>
          </p:pic>
          <p:pic>
            <p:nvPicPr>
              <p:cNvPr id="122" name="図 121">
                <a:extLst>
                  <a:ext uri="{FF2B5EF4-FFF2-40B4-BE49-F238E27FC236}">
                    <a16:creationId xmlns:a16="http://schemas.microsoft.com/office/drawing/2014/main" id="{0055FE86-E8DB-4B4A-870E-2DE53E4F589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183212" y="4551594"/>
                <a:ext cx="411843" cy="413745"/>
              </a:xfrm>
              <a:prstGeom prst="rect">
                <a:avLst/>
              </a:prstGeom>
              <a:effectLst>
                <a:outerShdw blurRad="50800" dist="38100" dir="2700000" algn="tl" rotWithShape="0">
                  <a:prstClr val="black">
                    <a:alpha val="40000"/>
                  </a:prstClr>
                </a:outerShdw>
              </a:effectLst>
            </p:spPr>
          </p:pic>
          <p:pic>
            <p:nvPicPr>
              <p:cNvPr id="123" name="図 122">
                <a:extLst>
                  <a:ext uri="{FF2B5EF4-FFF2-40B4-BE49-F238E27FC236}">
                    <a16:creationId xmlns:a16="http://schemas.microsoft.com/office/drawing/2014/main" id="{E6540689-18D1-474D-B1F1-9D3DE1B2F96B}"/>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652506" y="4551594"/>
                <a:ext cx="411843" cy="413745"/>
              </a:xfrm>
              <a:prstGeom prst="rect">
                <a:avLst/>
              </a:prstGeom>
              <a:effectLst>
                <a:outerShdw blurRad="50800" dist="38100" dir="2700000" algn="tl" rotWithShape="0">
                  <a:prstClr val="black">
                    <a:alpha val="40000"/>
                  </a:prstClr>
                </a:outerShdw>
              </a:effectLst>
            </p:spPr>
          </p:pic>
          <p:pic>
            <p:nvPicPr>
              <p:cNvPr id="124" name="図 123">
                <a:extLst>
                  <a:ext uri="{FF2B5EF4-FFF2-40B4-BE49-F238E27FC236}">
                    <a16:creationId xmlns:a16="http://schemas.microsoft.com/office/drawing/2014/main" id="{95BE4AAB-BE93-EE4C-96A8-4BDE08DFCD4E}"/>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121800" y="4554225"/>
                <a:ext cx="411843" cy="413745"/>
              </a:xfrm>
              <a:prstGeom prst="rect">
                <a:avLst/>
              </a:prstGeom>
              <a:effectLst>
                <a:outerShdw blurRad="50800" dist="38100" dir="2700000" algn="tl" rotWithShape="0">
                  <a:prstClr val="black">
                    <a:alpha val="40000"/>
                  </a:prstClr>
                </a:outerShdw>
              </a:effectLst>
            </p:spPr>
          </p:pic>
          <p:pic>
            <p:nvPicPr>
              <p:cNvPr id="125" name="図 124">
                <a:extLst>
                  <a:ext uri="{FF2B5EF4-FFF2-40B4-BE49-F238E27FC236}">
                    <a16:creationId xmlns:a16="http://schemas.microsoft.com/office/drawing/2014/main" id="{A61878EA-464A-C442-99C8-B0D8622BC6F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591094" y="4554227"/>
                <a:ext cx="411843" cy="413745"/>
              </a:xfrm>
              <a:prstGeom prst="rect">
                <a:avLst/>
              </a:prstGeom>
              <a:effectLst>
                <a:outerShdw blurRad="50800" dist="38100" dir="2700000" algn="tl" rotWithShape="0">
                  <a:prstClr val="black">
                    <a:alpha val="40000"/>
                  </a:prstClr>
                </a:outerShdw>
              </a:effectLst>
            </p:spPr>
          </p:pic>
          <p:pic>
            <p:nvPicPr>
              <p:cNvPr id="126" name="図 125">
                <a:extLst>
                  <a:ext uri="{FF2B5EF4-FFF2-40B4-BE49-F238E27FC236}">
                    <a16:creationId xmlns:a16="http://schemas.microsoft.com/office/drawing/2014/main" id="{5D7164D7-4870-0440-84CE-D6F6632C83F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060388" y="4551594"/>
                <a:ext cx="411843" cy="413745"/>
              </a:xfrm>
              <a:prstGeom prst="rect">
                <a:avLst/>
              </a:prstGeom>
              <a:effectLst>
                <a:outerShdw blurRad="50800" dist="38100" dir="2700000" algn="tl" rotWithShape="0">
                  <a:prstClr val="black">
                    <a:alpha val="40000"/>
                  </a:prstClr>
                </a:outerShdw>
              </a:effectLst>
            </p:spPr>
          </p:pic>
          <p:cxnSp>
            <p:nvCxnSpPr>
              <p:cNvPr id="127" name="カギ線コネクタ 126">
                <a:extLst>
                  <a:ext uri="{FF2B5EF4-FFF2-40B4-BE49-F238E27FC236}">
                    <a16:creationId xmlns:a16="http://schemas.microsoft.com/office/drawing/2014/main" id="{3D517DFD-F50C-2845-93FD-D033CCC68575}"/>
                  </a:ext>
                </a:extLst>
              </p:cNvPr>
              <p:cNvCxnSpPr>
                <a:cxnSpLocks/>
                <a:stCxn id="108" idx="3"/>
                <a:endCxn id="118" idx="1"/>
              </p:cNvCxnSpPr>
              <p:nvPr/>
            </p:nvCxnSpPr>
            <p:spPr>
              <a:xfrm flipV="1">
                <a:off x="4030250" y="4267042"/>
                <a:ext cx="535485" cy="703022"/>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カギ線コネクタ 127">
                <a:extLst>
                  <a:ext uri="{FF2B5EF4-FFF2-40B4-BE49-F238E27FC236}">
                    <a16:creationId xmlns:a16="http://schemas.microsoft.com/office/drawing/2014/main" id="{F2511AF8-534E-2B42-B821-373994ED33D8}"/>
                  </a:ext>
                </a:extLst>
              </p:cNvPr>
              <p:cNvCxnSpPr>
                <a:cxnSpLocks/>
                <a:stCxn id="108" idx="3"/>
                <a:endCxn id="106" idx="1"/>
              </p:cNvCxnSpPr>
              <p:nvPr/>
            </p:nvCxnSpPr>
            <p:spPr>
              <a:xfrm>
                <a:off x="4030250" y="4970064"/>
                <a:ext cx="535484" cy="93052"/>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カギ線コネクタ 128">
                <a:extLst>
                  <a:ext uri="{FF2B5EF4-FFF2-40B4-BE49-F238E27FC236}">
                    <a16:creationId xmlns:a16="http://schemas.microsoft.com/office/drawing/2014/main" id="{524A5231-EFBC-E946-93B7-5764591D69B7}"/>
                  </a:ext>
                </a:extLst>
              </p:cNvPr>
              <p:cNvCxnSpPr>
                <a:cxnSpLocks/>
                <a:stCxn id="108" idx="3"/>
                <a:endCxn id="113" idx="1"/>
              </p:cNvCxnSpPr>
              <p:nvPr/>
            </p:nvCxnSpPr>
            <p:spPr>
              <a:xfrm>
                <a:off x="4030250" y="4970064"/>
                <a:ext cx="535484" cy="824367"/>
              </a:xfrm>
              <a:prstGeom prst="bentConnector3">
                <a:avLst>
                  <a:gd name="adj1" fmla="val 50000"/>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83" name="図 82">
              <a:extLst>
                <a:ext uri="{FF2B5EF4-FFF2-40B4-BE49-F238E27FC236}">
                  <a16:creationId xmlns:a16="http://schemas.microsoft.com/office/drawing/2014/main" id="{109C0AD1-6DEB-8446-AF94-2AB111890D52}"/>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773174" y="5158912"/>
              <a:ext cx="411843" cy="413745"/>
            </a:xfrm>
            <a:prstGeom prst="rect">
              <a:avLst/>
            </a:prstGeom>
            <a:effectLst>
              <a:outerShdw blurRad="50800" dist="38100" dir="2700000" algn="tl" rotWithShape="0">
                <a:prstClr val="black">
                  <a:alpha val="40000"/>
                </a:prstClr>
              </a:outerShdw>
            </a:effectLst>
          </p:spPr>
        </p:pic>
        <p:pic>
          <p:nvPicPr>
            <p:cNvPr id="84" name="図 83">
              <a:extLst>
                <a:ext uri="{FF2B5EF4-FFF2-40B4-BE49-F238E27FC236}">
                  <a16:creationId xmlns:a16="http://schemas.microsoft.com/office/drawing/2014/main" id="{4BA37D26-F47F-3446-B932-583AAC23661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242468" y="5161543"/>
              <a:ext cx="411843" cy="413745"/>
            </a:xfrm>
            <a:prstGeom prst="rect">
              <a:avLst/>
            </a:prstGeom>
            <a:effectLst>
              <a:outerShdw blurRad="50800" dist="38100" dir="2700000" algn="tl" rotWithShape="0">
                <a:prstClr val="black">
                  <a:alpha val="40000"/>
                </a:prstClr>
              </a:outerShdw>
            </a:effectLst>
          </p:spPr>
        </p:pic>
        <p:pic>
          <p:nvPicPr>
            <p:cNvPr id="96" name="図 95">
              <a:extLst>
                <a:ext uri="{FF2B5EF4-FFF2-40B4-BE49-F238E27FC236}">
                  <a16:creationId xmlns:a16="http://schemas.microsoft.com/office/drawing/2014/main" id="{E7722465-C472-1C41-BB32-44D142815828}"/>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711762" y="5161545"/>
              <a:ext cx="411843" cy="413745"/>
            </a:xfrm>
            <a:prstGeom prst="rect">
              <a:avLst/>
            </a:prstGeom>
            <a:effectLst>
              <a:outerShdw blurRad="50800" dist="38100" dir="2700000" algn="tl" rotWithShape="0">
                <a:prstClr val="black">
                  <a:alpha val="40000"/>
                </a:prstClr>
              </a:outerShdw>
            </a:effectLst>
          </p:spPr>
        </p:pic>
        <p:pic>
          <p:nvPicPr>
            <p:cNvPr id="97" name="図 96">
              <a:extLst>
                <a:ext uri="{FF2B5EF4-FFF2-40B4-BE49-F238E27FC236}">
                  <a16:creationId xmlns:a16="http://schemas.microsoft.com/office/drawing/2014/main" id="{3F845BEB-CCB4-F945-9A2F-E92CCDB9E1E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181056" y="5158912"/>
              <a:ext cx="411843" cy="413745"/>
            </a:xfrm>
            <a:prstGeom prst="rect">
              <a:avLst/>
            </a:prstGeom>
            <a:effectLst>
              <a:outerShdw blurRad="50800" dist="38100" dir="2700000" algn="tl" rotWithShape="0">
                <a:prstClr val="black">
                  <a:alpha val="40000"/>
                </a:prstClr>
              </a:outerShdw>
            </a:effectLst>
          </p:spPr>
        </p:pic>
        <p:pic>
          <p:nvPicPr>
            <p:cNvPr id="98" name="図 97">
              <a:extLst>
                <a:ext uri="{FF2B5EF4-FFF2-40B4-BE49-F238E27FC236}">
                  <a16:creationId xmlns:a16="http://schemas.microsoft.com/office/drawing/2014/main" id="{655C96BB-A962-CA41-A2A7-F0284E662330}"/>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650350" y="5158912"/>
              <a:ext cx="411843" cy="413745"/>
            </a:xfrm>
            <a:prstGeom prst="rect">
              <a:avLst/>
            </a:prstGeom>
            <a:effectLst>
              <a:outerShdw blurRad="50800" dist="38100" dir="2700000" algn="tl" rotWithShape="0">
                <a:prstClr val="black">
                  <a:alpha val="40000"/>
                </a:prstClr>
              </a:outerShdw>
            </a:effectLst>
          </p:spPr>
        </p:pic>
        <p:pic>
          <p:nvPicPr>
            <p:cNvPr id="99" name="図 98">
              <a:extLst>
                <a:ext uri="{FF2B5EF4-FFF2-40B4-BE49-F238E27FC236}">
                  <a16:creationId xmlns:a16="http://schemas.microsoft.com/office/drawing/2014/main" id="{CA6F98D4-59F7-6349-9CC5-58D687356252}"/>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119644" y="5161543"/>
              <a:ext cx="411843" cy="413745"/>
            </a:xfrm>
            <a:prstGeom prst="rect">
              <a:avLst/>
            </a:prstGeom>
            <a:effectLst>
              <a:outerShdw blurRad="50800" dist="38100" dir="2700000" algn="tl" rotWithShape="0">
                <a:prstClr val="black">
                  <a:alpha val="40000"/>
                </a:prstClr>
              </a:outerShdw>
            </a:effectLst>
          </p:spPr>
        </p:pic>
        <p:pic>
          <p:nvPicPr>
            <p:cNvPr id="100" name="図 99">
              <a:extLst>
                <a:ext uri="{FF2B5EF4-FFF2-40B4-BE49-F238E27FC236}">
                  <a16:creationId xmlns:a16="http://schemas.microsoft.com/office/drawing/2014/main" id="{BD8B2806-66F6-E947-B1D5-4FC50D2BF49C}"/>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588938" y="5161545"/>
              <a:ext cx="411843" cy="413745"/>
            </a:xfrm>
            <a:prstGeom prst="rect">
              <a:avLst/>
            </a:prstGeom>
            <a:effectLst>
              <a:outerShdw blurRad="50800" dist="38100" dir="2700000" algn="tl" rotWithShape="0">
                <a:prstClr val="black">
                  <a:alpha val="40000"/>
                </a:prstClr>
              </a:outerShdw>
            </a:effectLst>
          </p:spPr>
        </p:pic>
        <p:pic>
          <p:nvPicPr>
            <p:cNvPr id="101" name="図 100">
              <a:extLst>
                <a:ext uri="{FF2B5EF4-FFF2-40B4-BE49-F238E27FC236}">
                  <a16:creationId xmlns:a16="http://schemas.microsoft.com/office/drawing/2014/main" id="{311BD925-FC3F-7249-BC05-2FE4B0CD8616}"/>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058232" y="5158912"/>
              <a:ext cx="411843" cy="41374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582858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開発と運用</a:t>
            </a:r>
            <a:r>
              <a:rPr kumimoji="1" lang="en-US" altLang="ja-JP" dirty="0"/>
              <a:t>:</a:t>
            </a:r>
            <a:r>
              <a:rPr kumimoji="1" lang="ja-JP" altLang="en-US" dirty="0"/>
              <a:t>従来の方式とこれからの方式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7" name="正方形/長方形 6"/>
          <p:cNvSpPr/>
          <p:nvPr/>
        </p:nvSpPr>
        <p:spPr>
          <a:xfrm>
            <a:off x="440627" y="100485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価値観</a:t>
            </a:r>
          </a:p>
        </p:txBody>
      </p:sp>
      <p:sp>
        <p:nvSpPr>
          <p:cNvPr id="8" name="正方形/長方形 7"/>
          <p:cNvSpPr/>
          <p:nvPr/>
        </p:nvSpPr>
        <p:spPr>
          <a:xfrm>
            <a:off x="440627" y="127151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スピード</a:t>
            </a:r>
          </a:p>
        </p:txBody>
      </p:sp>
      <p:sp>
        <p:nvSpPr>
          <p:cNvPr id="9" name="正方形/長方形 8"/>
          <p:cNvSpPr/>
          <p:nvPr/>
        </p:nvSpPr>
        <p:spPr>
          <a:xfrm>
            <a:off x="440627" y="153817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a:t>
            </a:r>
          </a:p>
        </p:txBody>
      </p:sp>
      <p:sp>
        <p:nvSpPr>
          <p:cNvPr id="10" name="正方形/長方形 9"/>
          <p:cNvSpPr/>
          <p:nvPr/>
        </p:nvSpPr>
        <p:spPr>
          <a:xfrm>
            <a:off x="440627" y="180942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時間の使い方</a:t>
            </a:r>
          </a:p>
        </p:txBody>
      </p:sp>
      <p:sp>
        <p:nvSpPr>
          <p:cNvPr id="11" name="正方形/長方形 10"/>
          <p:cNvSpPr/>
          <p:nvPr/>
        </p:nvSpPr>
        <p:spPr>
          <a:xfrm>
            <a:off x="440627" y="206920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a:t>
            </a:r>
          </a:p>
        </p:txBody>
      </p:sp>
      <p:sp>
        <p:nvSpPr>
          <p:cNvPr id="12" name="正方形/長方形 11"/>
          <p:cNvSpPr/>
          <p:nvPr/>
        </p:nvSpPr>
        <p:spPr>
          <a:xfrm>
            <a:off x="440627" y="233645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a:t>
            </a:r>
          </a:p>
        </p:txBody>
      </p:sp>
      <p:sp>
        <p:nvSpPr>
          <p:cNvPr id="13" name="正方形/長方形 12"/>
          <p:cNvSpPr/>
          <p:nvPr/>
        </p:nvSpPr>
        <p:spPr>
          <a:xfrm>
            <a:off x="440627" y="259358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リスク</a:t>
            </a:r>
          </a:p>
        </p:txBody>
      </p:sp>
      <p:sp>
        <p:nvSpPr>
          <p:cNvPr id="14" name="正方形/長方形 13"/>
          <p:cNvSpPr/>
          <p:nvPr/>
        </p:nvSpPr>
        <p:spPr>
          <a:xfrm>
            <a:off x="440627" y="2863661"/>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役割</a:t>
            </a:r>
          </a:p>
        </p:txBody>
      </p:sp>
      <p:sp>
        <p:nvSpPr>
          <p:cNvPr id="15" name="正方形/長方形 14"/>
          <p:cNvSpPr/>
          <p:nvPr/>
        </p:nvSpPr>
        <p:spPr>
          <a:xfrm>
            <a:off x="440627" y="313152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進捗管理</a:t>
            </a:r>
          </a:p>
        </p:txBody>
      </p:sp>
      <p:sp>
        <p:nvSpPr>
          <p:cNvPr id="16" name="正方形/長方形 15"/>
          <p:cNvSpPr/>
          <p:nvPr/>
        </p:nvSpPr>
        <p:spPr>
          <a:xfrm>
            <a:off x="440627" y="33963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見える化</a:t>
            </a:r>
          </a:p>
        </p:txBody>
      </p:sp>
      <p:sp>
        <p:nvSpPr>
          <p:cNvPr id="17" name="正方形/長方形 16"/>
          <p:cNvSpPr/>
          <p:nvPr/>
        </p:nvSpPr>
        <p:spPr>
          <a:xfrm>
            <a:off x="440627" y="3664234"/>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評価基準</a:t>
            </a:r>
          </a:p>
        </p:txBody>
      </p:sp>
      <p:sp>
        <p:nvSpPr>
          <p:cNvPr id="18" name="正方形/長方形 17"/>
          <p:cNvSpPr/>
          <p:nvPr/>
        </p:nvSpPr>
        <p:spPr>
          <a:xfrm>
            <a:off x="440627" y="393381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要求</a:t>
            </a:r>
          </a:p>
        </p:txBody>
      </p:sp>
      <p:sp>
        <p:nvSpPr>
          <p:cNvPr id="19" name="正方形/長方形 18"/>
          <p:cNvSpPr/>
          <p:nvPr/>
        </p:nvSpPr>
        <p:spPr>
          <a:xfrm>
            <a:off x="440627" y="420295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設計</a:t>
            </a:r>
          </a:p>
        </p:txBody>
      </p:sp>
      <p:sp>
        <p:nvSpPr>
          <p:cNvPr id="22" name="正方形/長方形 21"/>
          <p:cNvSpPr/>
          <p:nvPr/>
        </p:nvSpPr>
        <p:spPr>
          <a:xfrm>
            <a:off x="440627" y="474558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コード</a:t>
            </a:r>
          </a:p>
        </p:txBody>
      </p:sp>
      <p:sp>
        <p:nvSpPr>
          <p:cNvPr id="23" name="正方形/長方形 22"/>
          <p:cNvSpPr/>
          <p:nvPr/>
        </p:nvSpPr>
        <p:spPr>
          <a:xfrm>
            <a:off x="440627" y="4475561"/>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開発</a:t>
            </a:r>
            <a:endParaRPr lang="ja-JP" altLang="en-US" sz="900" dirty="0">
              <a:solidFill>
                <a:schemeClr val="bg1"/>
              </a:solidFill>
              <a:latin typeface="Meiryo" charset="-128"/>
              <a:ea typeface="Meiryo" charset="-128"/>
              <a:cs typeface="Meiryo" charset="-128"/>
            </a:endParaRPr>
          </a:p>
        </p:txBody>
      </p:sp>
      <p:sp>
        <p:nvSpPr>
          <p:cNvPr id="24" name="正方形/長方形 23"/>
          <p:cNvSpPr/>
          <p:nvPr/>
        </p:nvSpPr>
        <p:spPr>
          <a:xfrm>
            <a:off x="440627" y="501795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品質</a:t>
            </a:r>
          </a:p>
        </p:txBody>
      </p:sp>
      <p:sp>
        <p:nvSpPr>
          <p:cNvPr id="25" name="正方形/長方形 24"/>
          <p:cNvSpPr/>
          <p:nvPr/>
        </p:nvSpPr>
        <p:spPr>
          <a:xfrm>
            <a:off x="440627" y="528863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ドキュメント</a:t>
            </a:r>
          </a:p>
        </p:txBody>
      </p:sp>
      <p:sp>
        <p:nvSpPr>
          <p:cNvPr id="26" name="正方形/長方形 25"/>
          <p:cNvSpPr/>
          <p:nvPr/>
        </p:nvSpPr>
        <p:spPr>
          <a:xfrm>
            <a:off x="440627" y="5550092"/>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デプロイ&amp;リリース</a:t>
            </a:r>
          </a:p>
        </p:txBody>
      </p:sp>
      <p:sp>
        <p:nvSpPr>
          <p:cNvPr id="27" name="正方形/長方形 26"/>
          <p:cNvSpPr/>
          <p:nvPr/>
        </p:nvSpPr>
        <p:spPr>
          <a:xfrm>
            <a:off x="440627" y="5811975"/>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運用</a:t>
            </a:r>
          </a:p>
        </p:txBody>
      </p:sp>
      <p:sp>
        <p:nvSpPr>
          <p:cNvPr id="28" name="正方形/長方形 27"/>
          <p:cNvSpPr/>
          <p:nvPr/>
        </p:nvSpPr>
        <p:spPr>
          <a:xfrm>
            <a:off x="440627" y="60815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運用管理</a:t>
            </a:r>
            <a:endParaRPr lang="en-US" altLang="ja-JP" sz="900" dirty="0">
              <a:solidFill>
                <a:schemeClr val="bg1"/>
              </a:solidFill>
              <a:latin typeface="Meiryo" charset="-128"/>
              <a:ea typeface="Meiryo" charset="-128"/>
              <a:cs typeface="Meiryo" charset="-128"/>
            </a:endParaRPr>
          </a:p>
        </p:txBody>
      </p:sp>
      <p:sp>
        <p:nvSpPr>
          <p:cNvPr id="29" name="正方形/長方形 28"/>
          <p:cNvSpPr/>
          <p:nvPr/>
        </p:nvSpPr>
        <p:spPr>
          <a:xfrm>
            <a:off x="440627" y="6351131"/>
            <a:ext cx="1251053" cy="246221"/>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リーダーシップ</a:t>
            </a:r>
            <a:endParaRPr lang="ja-JP" altLang="en-US" sz="900" dirty="0">
              <a:solidFill>
                <a:schemeClr val="bg1"/>
              </a:solidFill>
              <a:latin typeface="Meiryo" charset="-128"/>
              <a:ea typeface="Meiryo" charset="-128"/>
              <a:cs typeface="Meiryo" charset="-128"/>
            </a:endParaRPr>
          </a:p>
        </p:txBody>
      </p:sp>
      <p:sp>
        <p:nvSpPr>
          <p:cNvPr id="30" name="正方形/長方形 29"/>
          <p:cNvSpPr/>
          <p:nvPr/>
        </p:nvSpPr>
        <p:spPr>
          <a:xfrm>
            <a:off x="1763688" y="100485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a:t>
            </a:r>
          </a:p>
        </p:txBody>
      </p:sp>
      <p:sp>
        <p:nvSpPr>
          <p:cNvPr id="31" name="正方形/長方形 30"/>
          <p:cNvSpPr/>
          <p:nvPr/>
        </p:nvSpPr>
        <p:spPr>
          <a:xfrm>
            <a:off x="1763688" y="127151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遅い</a:t>
            </a:r>
          </a:p>
        </p:txBody>
      </p:sp>
      <p:sp>
        <p:nvSpPr>
          <p:cNvPr id="32" name="正方形/長方形 31"/>
          <p:cNvSpPr/>
          <p:nvPr/>
        </p:nvSpPr>
        <p:spPr>
          <a:xfrm>
            <a:off x="1763688" y="153817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働き方仕事はまとめた方が効率が良い</a:t>
            </a:r>
          </a:p>
        </p:txBody>
      </p:sp>
      <p:sp>
        <p:nvSpPr>
          <p:cNvPr id="33" name="正方形/長方形 32"/>
          <p:cNvSpPr/>
          <p:nvPr/>
        </p:nvSpPr>
        <p:spPr>
          <a:xfrm>
            <a:off x="1763688" y="180942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残業を認める仕事の目的を達するまでの時間</a:t>
            </a:r>
            <a:endParaRPr lang="en-US" altLang="ja-JP" sz="900" dirty="0">
              <a:solidFill>
                <a:schemeClr val="bg1"/>
              </a:solidFill>
              <a:latin typeface="Meiryo" charset="-128"/>
              <a:ea typeface="Meiryo" charset="-128"/>
              <a:cs typeface="Meiryo" charset="-128"/>
            </a:endParaRPr>
          </a:p>
        </p:txBody>
      </p:sp>
      <p:sp>
        <p:nvSpPr>
          <p:cNvPr id="34" name="正方形/長方形 33"/>
          <p:cNvSpPr/>
          <p:nvPr/>
        </p:nvSpPr>
        <p:spPr>
          <a:xfrm>
            <a:off x="1763688" y="206920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計画重視、全期間にわたる計画立案（計画通りことは運ぶ）</a:t>
            </a:r>
          </a:p>
        </p:txBody>
      </p:sp>
      <p:sp>
        <p:nvSpPr>
          <p:cNvPr id="35" name="正方形/長方形 34"/>
          <p:cNvSpPr/>
          <p:nvPr/>
        </p:nvSpPr>
        <p:spPr>
          <a:xfrm>
            <a:off x="1763688" y="233645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しっかりと計画を立て、理論的に進める</a:t>
            </a:r>
          </a:p>
        </p:txBody>
      </p:sp>
      <p:sp>
        <p:nvSpPr>
          <p:cNvPr id="36" name="正方形/長方形 35"/>
          <p:cNvSpPr/>
          <p:nvPr/>
        </p:nvSpPr>
        <p:spPr>
          <a:xfrm>
            <a:off x="1763688" y="259358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プロジェクト後半に増大 </a:t>
            </a:r>
          </a:p>
        </p:txBody>
      </p:sp>
      <p:sp>
        <p:nvSpPr>
          <p:cNvPr id="37" name="正方形/長方形 36"/>
          <p:cNvSpPr/>
          <p:nvPr/>
        </p:nvSpPr>
        <p:spPr>
          <a:xfrm>
            <a:off x="1763688" y="28636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専門家による分業</a:t>
            </a:r>
          </a:p>
        </p:txBody>
      </p:sp>
      <p:sp>
        <p:nvSpPr>
          <p:cNvPr id="38" name="正方形/長方形 37"/>
          <p:cNvSpPr/>
          <p:nvPr/>
        </p:nvSpPr>
        <p:spPr>
          <a:xfrm>
            <a:off x="1763688" y="313152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管理指標</a:t>
            </a:r>
          </a:p>
        </p:txBody>
      </p:sp>
      <p:sp>
        <p:nvSpPr>
          <p:cNvPr id="39" name="正方形/長方形 38"/>
          <p:cNvSpPr/>
          <p:nvPr/>
        </p:nvSpPr>
        <p:spPr>
          <a:xfrm>
            <a:off x="1763688" y="339635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作業が終わらないと見えない</a:t>
            </a:r>
          </a:p>
        </p:txBody>
      </p:sp>
      <p:sp>
        <p:nvSpPr>
          <p:cNvPr id="40" name="正方形/長方形 39"/>
          <p:cNvSpPr/>
          <p:nvPr/>
        </p:nvSpPr>
        <p:spPr>
          <a:xfrm>
            <a:off x="1763688" y="3664234"/>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計画に対して</a:t>
            </a:r>
          </a:p>
        </p:txBody>
      </p:sp>
      <p:sp>
        <p:nvSpPr>
          <p:cNvPr id="41" name="正方形/長方形 40"/>
          <p:cNvSpPr/>
          <p:nvPr/>
        </p:nvSpPr>
        <p:spPr>
          <a:xfrm>
            <a:off x="1763688" y="393381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管理可能、</a:t>
            </a:r>
            <a:r>
              <a:rPr lang="en-US" altLang="ja-JP" sz="900" dirty="0">
                <a:solidFill>
                  <a:schemeClr val="bg1"/>
                </a:solidFill>
                <a:latin typeface="Meiryo" charset="-128"/>
                <a:ea typeface="Meiryo" charset="-128"/>
                <a:cs typeface="Meiryo" charset="-128"/>
              </a:rPr>
              <a:t>100%</a:t>
            </a:r>
            <a:r>
              <a:rPr lang="ja-JP" altLang="en-US" sz="900" dirty="0">
                <a:solidFill>
                  <a:schemeClr val="bg1"/>
                </a:solidFill>
                <a:latin typeface="Meiryo" charset="-128"/>
                <a:ea typeface="Meiryo" charset="-128"/>
                <a:cs typeface="Meiryo" charset="-128"/>
              </a:rPr>
              <a:t>定義可能</a:t>
            </a:r>
          </a:p>
        </p:txBody>
      </p:sp>
      <p:sp>
        <p:nvSpPr>
          <p:cNvPr id="42" name="正方形/長方形 41"/>
          <p:cNvSpPr/>
          <p:nvPr/>
        </p:nvSpPr>
        <p:spPr>
          <a:xfrm>
            <a:off x="1763688" y="420295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機能中心設計</a:t>
            </a:r>
          </a:p>
        </p:txBody>
      </p:sp>
      <p:sp>
        <p:nvSpPr>
          <p:cNvPr id="43" name="正方形/長方形 42"/>
          <p:cNvSpPr/>
          <p:nvPr/>
        </p:nvSpPr>
        <p:spPr>
          <a:xfrm>
            <a:off x="1763688" y="474558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属人化する</a:t>
            </a:r>
          </a:p>
        </p:txBody>
      </p:sp>
      <p:sp>
        <p:nvSpPr>
          <p:cNvPr id="44" name="正方形/長方形 43"/>
          <p:cNvSpPr/>
          <p:nvPr/>
        </p:nvSpPr>
        <p:spPr>
          <a:xfrm>
            <a:off x="1763688" y="44755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基本は個人（専門家）</a:t>
            </a:r>
          </a:p>
        </p:txBody>
      </p:sp>
      <p:sp>
        <p:nvSpPr>
          <p:cNvPr id="45" name="正方形/長方形 44"/>
          <p:cNvSpPr/>
          <p:nvPr/>
        </p:nvSpPr>
        <p:spPr>
          <a:xfrm>
            <a:off x="1763688" y="501795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管理強化（当たり前品質）</a:t>
            </a:r>
          </a:p>
        </p:txBody>
      </p:sp>
      <p:sp>
        <p:nvSpPr>
          <p:cNvPr id="46" name="正方形/長方形 45"/>
          <p:cNvSpPr/>
          <p:nvPr/>
        </p:nvSpPr>
        <p:spPr>
          <a:xfrm>
            <a:off x="1763688" y="528863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多種多様、管理基準</a:t>
            </a:r>
          </a:p>
        </p:txBody>
      </p:sp>
      <p:sp>
        <p:nvSpPr>
          <p:cNvPr id="47" name="正方形/長方形 46"/>
          <p:cNvSpPr/>
          <p:nvPr/>
        </p:nvSpPr>
        <p:spPr>
          <a:xfrm>
            <a:off x="1763688" y="5550092"/>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半自動</a:t>
            </a:r>
          </a:p>
        </p:txBody>
      </p:sp>
      <p:sp>
        <p:nvSpPr>
          <p:cNvPr id="48" name="正方形/長方形 47"/>
          <p:cNvSpPr/>
          <p:nvPr/>
        </p:nvSpPr>
        <p:spPr>
          <a:xfrm>
            <a:off x="1763688" y="5811975"/>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分離独立</a:t>
            </a:r>
          </a:p>
        </p:txBody>
      </p:sp>
      <p:sp>
        <p:nvSpPr>
          <p:cNvPr id="49" name="正方形/長方形 48"/>
          <p:cNvSpPr/>
          <p:nvPr/>
        </p:nvSpPr>
        <p:spPr>
          <a:xfrm>
            <a:off x="1763688" y="6081553"/>
            <a:ext cx="3456384" cy="253916"/>
          </a:xfrm>
          <a:prstGeom prst="rect">
            <a:avLst/>
          </a:prstGeom>
          <a:solidFill>
            <a:srgbClr val="0070C0"/>
          </a:solidFill>
        </p:spPr>
        <p:txBody>
          <a:bodyPr wrap="none" anchor="ctr">
            <a:noAutofit/>
          </a:bodyPr>
          <a:lstStyle/>
          <a:p>
            <a:pPr algn="r"/>
            <a:r>
              <a:rPr lang="en-US" altLang="ja-JP" sz="900" dirty="0">
                <a:solidFill>
                  <a:schemeClr val="bg1"/>
                </a:solidFill>
                <a:latin typeface="Meiryo" charset="-128"/>
                <a:ea typeface="Meiryo" charset="-128"/>
                <a:cs typeface="Meiryo" charset="-128"/>
              </a:rPr>
              <a:t>ITIL</a:t>
            </a:r>
          </a:p>
        </p:txBody>
      </p:sp>
      <p:sp>
        <p:nvSpPr>
          <p:cNvPr id="50" name="正方形/長方形 49"/>
          <p:cNvSpPr/>
          <p:nvPr/>
        </p:nvSpPr>
        <p:spPr>
          <a:xfrm>
            <a:off x="1763688" y="6351131"/>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統率型（指示</a:t>
            </a:r>
            <a:r>
              <a:rPr lang="en-US" altLang="ja-JP" sz="900" dirty="0">
                <a:solidFill>
                  <a:schemeClr val="bg1"/>
                </a:solidFill>
                <a:latin typeface="Meiryo" charset="-128"/>
                <a:ea typeface="Meiryo" charset="-128"/>
                <a:cs typeface="Meiryo" charset="-128"/>
              </a:rPr>
              <a:t>&amp;</a:t>
            </a:r>
            <a:r>
              <a:rPr lang="ja-JP" altLang="en-US" sz="900" dirty="0">
                <a:solidFill>
                  <a:schemeClr val="bg1"/>
                </a:solidFill>
                <a:latin typeface="Meiryo" charset="-128"/>
                <a:ea typeface="Meiryo" charset="-128"/>
                <a:cs typeface="Meiryo" charset="-128"/>
              </a:rPr>
              <a:t>命令）</a:t>
            </a:r>
          </a:p>
        </p:txBody>
      </p:sp>
      <p:sp>
        <p:nvSpPr>
          <p:cNvPr id="51" name="正方形/長方形 50"/>
          <p:cNvSpPr/>
          <p:nvPr/>
        </p:nvSpPr>
        <p:spPr>
          <a:xfrm>
            <a:off x="2117144" y="758629"/>
            <a:ext cx="2749471" cy="246221"/>
          </a:xfrm>
          <a:prstGeom prst="rect">
            <a:avLst/>
          </a:prstGeom>
        </p:spPr>
        <p:txBody>
          <a:bodyPr wrap="none">
            <a:spAutoFit/>
          </a:bodyPr>
          <a:lstStyle/>
          <a:p>
            <a:pPr algn="r"/>
            <a:r>
              <a:rPr lang="ja-JP" altLang="en-US" sz="1000" b="1" dirty="0">
                <a:solidFill>
                  <a:srgbClr val="0070C0"/>
                </a:solidFill>
                <a:latin typeface="Meiryo" charset="-128"/>
                <a:ea typeface="Meiryo" charset="-128"/>
                <a:cs typeface="Meiryo" charset="-128"/>
              </a:rPr>
              <a:t>ウォーターフォールを中心とした従来の方式</a:t>
            </a:r>
          </a:p>
        </p:txBody>
      </p:sp>
      <p:sp>
        <p:nvSpPr>
          <p:cNvPr id="52" name="正方形/長方形 51"/>
          <p:cNvSpPr/>
          <p:nvPr/>
        </p:nvSpPr>
        <p:spPr>
          <a:xfrm>
            <a:off x="5292080" y="100485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リソース重視、適応性重視</a:t>
            </a:r>
          </a:p>
        </p:txBody>
      </p:sp>
      <p:sp>
        <p:nvSpPr>
          <p:cNvPr id="53" name="正方形/長方形 52"/>
          <p:cNvSpPr/>
          <p:nvPr/>
        </p:nvSpPr>
        <p:spPr>
          <a:xfrm>
            <a:off x="5292080" y="127151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早い</a:t>
            </a:r>
          </a:p>
        </p:txBody>
      </p:sp>
      <p:sp>
        <p:nvSpPr>
          <p:cNvPr id="54" name="正方形/長方形 53"/>
          <p:cNvSpPr/>
          <p:nvPr/>
        </p:nvSpPr>
        <p:spPr>
          <a:xfrm>
            <a:off x="5292080" y="153817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仕事は</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つ筒こなした方が効率が良い、残業は認めない</a:t>
            </a:r>
          </a:p>
        </p:txBody>
      </p:sp>
      <p:sp>
        <p:nvSpPr>
          <p:cNvPr id="55" name="正方形/長方形 54"/>
          <p:cNvSpPr/>
          <p:nvPr/>
        </p:nvSpPr>
        <p:spPr>
          <a:xfrm>
            <a:off x="5292080" y="180942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区切られた時間内で仕事の目的を達成（タイムボックス）</a:t>
            </a:r>
            <a:endParaRPr lang="en-US" altLang="ja-JP" sz="900" dirty="0">
              <a:solidFill>
                <a:schemeClr val="bg1"/>
              </a:solidFill>
              <a:latin typeface="Meiryo" charset="-128"/>
              <a:ea typeface="Meiryo" charset="-128"/>
              <a:cs typeface="Meiryo" charset="-128"/>
            </a:endParaRPr>
          </a:p>
        </p:txBody>
      </p:sp>
      <p:sp>
        <p:nvSpPr>
          <p:cNvPr id="56" name="正方形/長方形 55"/>
          <p:cNvSpPr/>
          <p:nvPr/>
        </p:nvSpPr>
        <p:spPr>
          <a:xfrm>
            <a:off x="5292080" y="206920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計画作り重視、朝令暮改、詳細</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か月（計画通り事は運ばない）</a:t>
            </a:r>
          </a:p>
        </p:txBody>
      </p:sp>
      <p:sp>
        <p:nvSpPr>
          <p:cNvPr id="57" name="正方形/長方形 56"/>
          <p:cNvSpPr/>
          <p:nvPr/>
        </p:nvSpPr>
        <p:spPr>
          <a:xfrm>
            <a:off x="5292080" y="233645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フィードバック重視、反復的（イタラティブ）に進める</a:t>
            </a:r>
          </a:p>
        </p:txBody>
      </p:sp>
      <p:sp>
        <p:nvSpPr>
          <p:cNvPr id="58" name="正方形/長方形 57"/>
          <p:cNvSpPr/>
          <p:nvPr/>
        </p:nvSpPr>
        <p:spPr>
          <a:xfrm>
            <a:off x="5292080" y="259358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プロジェクト広前半に増大 </a:t>
            </a:r>
          </a:p>
        </p:txBody>
      </p:sp>
      <p:sp>
        <p:nvSpPr>
          <p:cNvPr id="59" name="正方形/長方形 58"/>
          <p:cNvSpPr/>
          <p:nvPr/>
        </p:nvSpPr>
        <p:spPr>
          <a:xfrm>
            <a:off x="5292080" y="28636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多能工型（Ｔ型人材）</a:t>
            </a:r>
          </a:p>
        </p:txBody>
      </p:sp>
      <p:sp>
        <p:nvSpPr>
          <p:cNvPr id="60" name="正方形/長方形 59"/>
          <p:cNvSpPr/>
          <p:nvPr/>
        </p:nvSpPr>
        <p:spPr>
          <a:xfrm>
            <a:off x="5292080" y="313152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現地・現物管理（動くプログラムのみ）</a:t>
            </a:r>
          </a:p>
        </p:txBody>
      </p:sp>
      <p:sp>
        <p:nvSpPr>
          <p:cNvPr id="61" name="正方形/長方形 60"/>
          <p:cNvSpPr/>
          <p:nvPr/>
        </p:nvSpPr>
        <p:spPr>
          <a:xfrm>
            <a:off x="5292080" y="33963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ほぼいつでも見える（徹底した透明性）</a:t>
            </a:r>
          </a:p>
        </p:txBody>
      </p:sp>
      <p:sp>
        <p:nvSpPr>
          <p:cNvPr id="62" name="正方形/長方形 61"/>
          <p:cNvSpPr/>
          <p:nvPr/>
        </p:nvSpPr>
        <p:spPr>
          <a:xfrm>
            <a:off x="5292080" y="3664234"/>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ビジネス価値（ビジネスの成果）に対して</a:t>
            </a:r>
          </a:p>
        </p:txBody>
      </p:sp>
      <p:sp>
        <p:nvSpPr>
          <p:cNvPr id="63" name="正方形/長方形 62"/>
          <p:cNvSpPr/>
          <p:nvPr/>
        </p:nvSpPr>
        <p:spPr>
          <a:xfrm>
            <a:off x="5292080" y="393381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管理不能、定義不能（標的は動くが前提）</a:t>
            </a:r>
          </a:p>
        </p:txBody>
      </p:sp>
      <p:sp>
        <p:nvSpPr>
          <p:cNvPr id="64" name="正方形/長方形 63"/>
          <p:cNvSpPr/>
          <p:nvPr/>
        </p:nvSpPr>
        <p:spPr>
          <a:xfrm>
            <a:off x="5292080" y="420295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プロセス中心設計</a:t>
            </a:r>
          </a:p>
        </p:txBody>
      </p:sp>
      <p:sp>
        <p:nvSpPr>
          <p:cNvPr id="65" name="正方形/長方形 64"/>
          <p:cNvSpPr/>
          <p:nvPr/>
        </p:nvSpPr>
        <p:spPr>
          <a:xfrm>
            <a:off x="5292080" y="474558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属人化排除</a:t>
            </a:r>
          </a:p>
        </p:txBody>
      </p:sp>
      <p:sp>
        <p:nvSpPr>
          <p:cNvPr id="66" name="正方形/長方形 65"/>
          <p:cNvSpPr/>
          <p:nvPr/>
        </p:nvSpPr>
        <p:spPr>
          <a:xfrm>
            <a:off x="5292080" y="44755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チームの連帯責任</a:t>
            </a:r>
          </a:p>
        </p:txBody>
      </p:sp>
      <p:sp>
        <p:nvSpPr>
          <p:cNvPr id="67" name="正方形/長方形 66"/>
          <p:cNvSpPr/>
          <p:nvPr/>
        </p:nvSpPr>
        <p:spPr>
          <a:xfrm>
            <a:off x="5292080" y="501795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向上の可能性あり（魅力的な品質）</a:t>
            </a:r>
          </a:p>
        </p:txBody>
      </p:sp>
      <p:sp>
        <p:nvSpPr>
          <p:cNvPr id="68" name="正方形/長方形 67"/>
          <p:cNvSpPr/>
          <p:nvPr/>
        </p:nvSpPr>
        <p:spPr>
          <a:xfrm>
            <a:off x="5292080" y="5288638"/>
            <a:ext cx="3456384" cy="246221"/>
          </a:xfrm>
          <a:prstGeom prst="rect">
            <a:avLst/>
          </a:prstGeom>
          <a:solidFill>
            <a:schemeClr val="accent3">
              <a:lumMod val="75000"/>
            </a:schemeClr>
          </a:solidFill>
        </p:spPr>
        <p:txBody>
          <a:bodyPr wrap="none" anchor="ctr">
            <a:noAutofit/>
          </a:bodyPr>
          <a:lstStyle/>
          <a:p>
            <a:pPr algn="r"/>
            <a:r>
              <a:rPr lang="en-US" altLang="ja-JP" sz="900" dirty="0">
                <a:solidFill>
                  <a:schemeClr val="bg1"/>
                </a:solidFill>
                <a:latin typeface="Meiryo" charset="-128"/>
                <a:ea typeface="Meiryo" charset="-128"/>
                <a:cs typeface="Meiryo" charset="-128"/>
              </a:rPr>
              <a:t>MRI</a:t>
            </a:r>
            <a:r>
              <a:rPr lang="ja-JP" altLang="en-US" sz="900" dirty="0">
                <a:solidFill>
                  <a:schemeClr val="bg1"/>
                </a:solidFill>
                <a:latin typeface="Meiryo" charset="-128"/>
                <a:ea typeface="Meiryo" charset="-128"/>
                <a:cs typeface="Meiryo" charset="-128"/>
              </a:rPr>
              <a:t>（必要最低限）、使用目的の明確化</a:t>
            </a:r>
          </a:p>
        </p:txBody>
      </p:sp>
      <p:sp>
        <p:nvSpPr>
          <p:cNvPr id="69" name="正方形/長方形 68"/>
          <p:cNvSpPr/>
          <p:nvPr/>
        </p:nvSpPr>
        <p:spPr>
          <a:xfrm>
            <a:off x="5292080" y="5550092"/>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自動（ディプロ医メント･パイプライン）</a:t>
            </a:r>
          </a:p>
        </p:txBody>
      </p:sp>
      <p:sp>
        <p:nvSpPr>
          <p:cNvPr id="70" name="正方形/長方形 69"/>
          <p:cNvSpPr/>
          <p:nvPr/>
        </p:nvSpPr>
        <p:spPr>
          <a:xfrm>
            <a:off x="5292080" y="5811975"/>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オペレーションの一体化</a:t>
            </a:r>
          </a:p>
        </p:txBody>
      </p:sp>
      <p:sp>
        <p:nvSpPr>
          <p:cNvPr id="71" name="正方形/長方形 70"/>
          <p:cNvSpPr/>
          <p:nvPr/>
        </p:nvSpPr>
        <p:spPr>
          <a:xfrm>
            <a:off x="5292080" y="60815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計量化したサービス管理</a:t>
            </a:r>
            <a:r>
              <a:rPr lang="en-US" altLang="ja-JP" sz="900" dirty="0">
                <a:solidFill>
                  <a:schemeClr val="bg1"/>
                </a:solidFill>
                <a:latin typeface="Meiryo" charset="-128"/>
                <a:ea typeface="Meiryo" charset="-128"/>
                <a:cs typeface="Meiryo" charset="-128"/>
              </a:rPr>
              <a:t> &amp; ISO20000</a:t>
            </a:r>
          </a:p>
        </p:txBody>
      </p:sp>
      <p:sp>
        <p:nvSpPr>
          <p:cNvPr id="72" name="正方形/長方形 71"/>
          <p:cNvSpPr/>
          <p:nvPr/>
        </p:nvSpPr>
        <p:spPr>
          <a:xfrm>
            <a:off x="5292080" y="6351131"/>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侍従型（サーバント・リーダーシップ／ファシリテーション）</a:t>
            </a:r>
          </a:p>
        </p:txBody>
      </p:sp>
      <p:sp>
        <p:nvSpPr>
          <p:cNvPr id="73" name="正方形/長方形 72"/>
          <p:cNvSpPr/>
          <p:nvPr/>
        </p:nvSpPr>
        <p:spPr>
          <a:xfrm>
            <a:off x="5502066" y="758628"/>
            <a:ext cx="2988319" cy="246221"/>
          </a:xfrm>
          <a:prstGeom prst="rect">
            <a:avLst/>
          </a:prstGeom>
        </p:spPr>
        <p:txBody>
          <a:bodyPr wrap="none">
            <a:spAutoFit/>
          </a:bodyPr>
          <a:lstStyle/>
          <a:p>
            <a:pPr algn="r"/>
            <a:r>
              <a:rPr lang="ja-JP" altLang="en-US" sz="1000" b="1" dirty="0">
                <a:solidFill>
                  <a:schemeClr val="accent3">
                    <a:lumMod val="75000"/>
                  </a:schemeClr>
                </a:solidFill>
                <a:latin typeface="Meiryo" charset="-128"/>
                <a:ea typeface="Meiryo" charset="-128"/>
                <a:cs typeface="Meiryo" charset="-128"/>
              </a:rPr>
              <a:t>アジャイル開発</a:t>
            </a:r>
            <a:r>
              <a:rPr lang="en-US" altLang="ja-JP" sz="1000" b="1" dirty="0">
                <a:solidFill>
                  <a:schemeClr val="accent3">
                    <a:lumMod val="75000"/>
                  </a:schemeClr>
                </a:solidFill>
                <a:latin typeface="Meiryo" charset="-128"/>
                <a:ea typeface="Meiryo" charset="-128"/>
                <a:cs typeface="Meiryo" charset="-128"/>
              </a:rPr>
              <a:t>&amp;DevOps</a:t>
            </a:r>
            <a:r>
              <a:rPr lang="ja-JP" altLang="en-US" sz="1000" b="1" dirty="0">
                <a:solidFill>
                  <a:schemeClr val="accent3">
                    <a:lumMod val="75000"/>
                  </a:schemeClr>
                </a:solidFill>
                <a:latin typeface="Meiryo" charset="-128"/>
                <a:ea typeface="Meiryo" charset="-128"/>
                <a:cs typeface="Meiryo" charset="-128"/>
              </a:rPr>
              <a:t>によるこれからの方式</a:t>
            </a:r>
          </a:p>
        </p:txBody>
      </p:sp>
    </p:spTree>
    <p:extLst>
      <p:ext uri="{BB962C8B-B14F-4D97-AF65-F5344CB8AC3E}">
        <p14:creationId xmlns:p14="http://schemas.microsoft.com/office/powerpoint/2010/main" val="798232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10700" y="2085284"/>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395536" y="4365104"/>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要件定義</a:t>
            </a:r>
          </a:p>
        </p:txBody>
      </p:sp>
      <p:sp>
        <p:nvSpPr>
          <p:cNvPr id="12" name="正方形/長方形 11"/>
          <p:cNvSpPr/>
          <p:nvPr/>
        </p:nvSpPr>
        <p:spPr>
          <a:xfrm>
            <a:off x="2267744" y="2079033"/>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テスト</a:t>
            </a:r>
            <a:endParaRPr kumimoji="1" lang="en-US" altLang="ja-JP" sz="2800" dirty="0">
              <a:solidFill>
                <a:srgbClr val="FFFFFF"/>
              </a:solidFill>
              <a:latin typeface="Meiryo" charset="-128"/>
              <a:ea typeface="Meiryo" charset="-128"/>
              <a:cs typeface="Meiryo" charset="-128"/>
            </a:endParaRPr>
          </a:p>
        </p:txBody>
      </p:sp>
      <p:sp>
        <p:nvSpPr>
          <p:cNvPr id="17" name="ストライプ矢印 16"/>
          <p:cNvSpPr/>
          <p:nvPr/>
        </p:nvSpPr>
        <p:spPr>
          <a:xfrm rot="16200000">
            <a:off x="5585021" y="160971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650360" y="3767622"/>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653986" y="369561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657612" y="3620509"/>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674329" y="354540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657612" y="346781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655701" y="339813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659327" y="332612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662953" y="3251023"/>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679670" y="317591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662953" y="3098330"/>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570490" y="2737402"/>
            <a:ext cx="1569660" cy="276999"/>
          </a:xfrm>
          <a:prstGeom prst="rect">
            <a:avLst/>
          </a:prstGeom>
          <a:noFill/>
        </p:spPr>
        <p:txBody>
          <a:bodyPr wrap="none" rtlCol="0">
            <a:spAutoFit/>
          </a:bodyPr>
          <a:lstStyle/>
          <a:p>
            <a:r>
              <a:rPr kumimoji="1" lang="ja-JP" altLang="en-US" sz="1200">
                <a:latin typeface="Meiryo" charset="-128"/>
                <a:ea typeface="Meiryo" charset="-128"/>
                <a:cs typeface="Meiryo" charset="-128"/>
              </a:rPr>
              <a:t>膨大なドキュメント</a:t>
            </a:r>
          </a:p>
        </p:txBody>
      </p:sp>
      <p:sp>
        <p:nvSpPr>
          <p:cNvPr id="32" name="ストライプ矢印 31"/>
          <p:cNvSpPr/>
          <p:nvPr/>
        </p:nvSpPr>
        <p:spPr>
          <a:xfrm rot="16200000">
            <a:off x="1096775" y="3962914"/>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016242" y="867518"/>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動くソフトウェア</a:t>
              </a:r>
            </a:p>
          </p:txBody>
        </p:sp>
        <p:pic>
          <p:nvPicPr>
            <p:cNvPr id="34" name="図 33"/>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521283" y="3537717"/>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180828" y="1273249"/>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5834147" y="1991502"/>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580112" y="5013175"/>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保守</a:t>
            </a:r>
          </a:p>
        </p:txBody>
      </p:sp>
      <p:sp>
        <p:nvSpPr>
          <p:cNvPr id="44" name="テキスト ボックス 43"/>
          <p:cNvSpPr txBox="1"/>
          <p:nvPr/>
        </p:nvSpPr>
        <p:spPr>
          <a:xfrm>
            <a:off x="5830308" y="2638584"/>
            <a:ext cx="1082348"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5931400" y="3134242"/>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242008" y="344007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552616" y="372574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37244" y="2206399"/>
            <a:ext cx="1441420"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6809321" y="2768202"/>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065266" y="3340284"/>
            <a:ext cx="902811"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納期遅延</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785816" y="5846703"/>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
        <p:nvSpPr>
          <p:cNvPr id="56" name="四角形吹き出し 55"/>
          <p:cNvSpPr/>
          <p:nvPr/>
        </p:nvSpPr>
        <p:spPr>
          <a:xfrm>
            <a:off x="6838747" y="987136"/>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ユーザーは</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279574" y="941297"/>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522803" y="951516"/>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118273" y="2029177"/>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19244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ローチャート: 論理積ゲート 15"/>
          <p:cNvSpPr/>
          <p:nvPr/>
        </p:nvSpPr>
        <p:spPr>
          <a:xfrm rot="16200000">
            <a:off x="678312" y="4575905"/>
            <a:ext cx="785970" cy="1224133"/>
          </a:xfrm>
          <a:prstGeom prst="flowChartDelay">
            <a:avLst/>
          </a:prstGeom>
          <a:solidFill>
            <a:schemeClr val="accent1">
              <a:lumMod val="20000"/>
              <a:lumOff val="80000"/>
            </a:schemeClr>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アジャイル開発の進め方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pic>
        <p:nvPicPr>
          <p:cNvPr id="7" name="図 6"/>
          <p:cNvPicPr>
            <a:picLocks noChangeAspect="1"/>
          </p:cNvPicPr>
          <p:nvPr/>
        </p:nvPicPr>
        <p:blipFill>
          <a:blip r:embed="rId2"/>
          <a:stretch>
            <a:fillRect/>
          </a:stretch>
        </p:blipFill>
        <p:spPr>
          <a:xfrm>
            <a:off x="2115412" y="2490731"/>
            <a:ext cx="6372200" cy="3674573"/>
          </a:xfrm>
          <a:prstGeom prst="rect">
            <a:avLst/>
          </a:prstGeom>
        </p:spPr>
      </p:pic>
      <p:sp>
        <p:nvSpPr>
          <p:cNvPr id="9" name="円柱 8"/>
          <p:cNvSpPr/>
          <p:nvPr/>
        </p:nvSpPr>
        <p:spPr>
          <a:xfrm rot="5400000">
            <a:off x="5196000" y="2189636"/>
            <a:ext cx="211021" cy="6372200"/>
          </a:xfrm>
          <a:prstGeom prst="can">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750319" y="4906060"/>
            <a:ext cx="641952" cy="648072"/>
          </a:xfrm>
          <a:prstGeom prst="flowChartDelay">
            <a:avLst/>
          </a:prstGeom>
          <a:solidFill>
            <a:schemeClr val="accent5">
              <a:lumMod val="20000"/>
              <a:lumOff val="8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p:cNvSpPr/>
          <p:nvPr/>
        </p:nvSpPr>
        <p:spPr>
          <a:xfrm rot="5400000">
            <a:off x="4989594" y="2037603"/>
            <a:ext cx="641955" cy="6385183"/>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963283" y="5259980"/>
            <a:ext cx="216024" cy="216024"/>
          </a:xfrm>
          <a:prstGeom prst="flowChartDelay">
            <a:avLst/>
          </a:prstGeom>
          <a:solidFill>
            <a:schemeClr val="accent5">
              <a:lumMod val="40000"/>
              <a:lumOff val="6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柱 16"/>
          <p:cNvSpPr/>
          <p:nvPr/>
        </p:nvSpPr>
        <p:spPr>
          <a:xfrm rot="5400000">
            <a:off x="4870288" y="1952993"/>
            <a:ext cx="839793" cy="642595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a:alphaModFix amt="70000"/>
          </a:blip>
          <a:stretch>
            <a:fillRect/>
          </a:stretch>
        </p:blipFill>
        <p:spPr>
          <a:xfrm>
            <a:off x="2123728" y="2490730"/>
            <a:ext cx="6372200" cy="3674573"/>
          </a:xfrm>
          <a:prstGeom prst="rect">
            <a:avLst/>
          </a:prstGeom>
        </p:spPr>
      </p:pic>
      <p:sp>
        <p:nvSpPr>
          <p:cNvPr id="18" name="テキスト ボックス 17"/>
          <p:cNvSpPr txBox="1"/>
          <p:nvPr/>
        </p:nvSpPr>
        <p:spPr>
          <a:xfrm>
            <a:off x="457200" y="1294038"/>
            <a:ext cx="6768752" cy="369332"/>
          </a:xfrm>
          <a:prstGeom prst="rect">
            <a:avLst/>
          </a:prstGeom>
          <a:noFill/>
        </p:spPr>
        <p:txBody>
          <a:bodyPr wrap="square" rtlCol="0">
            <a:spAutoFit/>
          </a:bodyPr>
          <a:lstStyle/>
          <a:p>
            <a:r>
              <a:rPr kumimoji="1" lang="en-US" altLang="ja-JP">
                <a:solidFill>
                  <a:srgbClr val="AB7A79"/>
                </a:solidFill>
                <a:latin typeface="Meiryo" charset="-128"/>
                <a:ea typeface="Meiryo" charset="-128"/>
                <a:cs typeface="Meiryo" charset="-128"/>
              </a:rPr>
              <a:t>1.</a:t>
            </a:r>
            <a:r>
              <a:rPr kumimoji="1" lang="ja-JP" altLang="en-US" dirty="0">
                <a:solidFill>
                  <a:srgbClr val="AB7A79"/>
                </a:solidFill>
                <a:latin typeface="Meiryo" charset="-128"/>
                <a:ea typeface="Meiryo" charset="-128"/>
                <a:cs typeface="Meiryo" charset="-128"/>
              </a:rPr>
              <a:t>まずは人が通れるほどのトンネルを貫通させる。</a:t>
            </a:r>
          </a:p>
        </p:txBody>
      </p:sp>
      <p:sp>
        <p:nvSpPr>
          <p:cNvPr id="19" name="テキスト ボックス 18"/>
          <p:cNvSpPr txBox="1"/>
          <p:nvPr/>
        </p:nvSpPr>
        <p:spPr>
          <a:xfrm>
            <a:off x="457200" y="1673056"/>
            <a:ext cx="6768752" cy="369332"/>
          </a:xfrm>
          <a:prstGeom prst="rect">
            <a:avLst/>
          </a:prstGeom>
          <a:noFill/>
        </p:spPr>
        <p:txBody>
          <a:bodyPr wrap="square" rtlCol="0">
            <a:spAutoFit/>
          </a:bodyPr>
          <a:lstStyle/>
          <a:p>
            <a:r>
              <a:rPr kumimoji="1" lang="en-US" altLang="ja-JP" dirty="0">
                <a:solidFill>
                  <a:schemeClr val="accent6">
                    <a:lumMod val="50000"/>
                  </a:schemeClr>
                </a:solidFill>
                <a:latin typeface="Meiryo" charset="-128"/>
                <a:ea typeface="Meiryo" charset="-128"/>
                <a:cs typeface="Meiryo" charset="-128"/>
              </a:rPr>
              <a:t>2.</a:t>
            </a:r>
            <a:r>
              <a:rPr kumimoji="1" lang="ja-JP" altLang="en-US" dirty="0">
                <a:solidFill>
                  <a:schemeClr val="accent6">
                    <a:lumMod val="50000"/>
                  </a:schemeClr>
                </a:solidFill>
                <a:latin typeface="Meiryo" charset="-128"/>
                <a:ea typeface="Meiryo" charset="-128"/>
                <a:cs typeface="Meiryo" charset="-128"/>
              </a:rPr>
              <a:t>大きな工事機械が入れるように拡げてゆく。</a:t>
            </a:r>
          </a:p>
        </p:txBody>
      </p:sp>
      <p:sp>
        <p:nvSpPr>
          <p:cNvPr id="20" name="テキスト ボックス 19"/>
          <p:cNvSpPr txBox="1"/>
          <p:nvPr/>
        </p:nvSpPr>
        <p:spPr>
          <a:xfrm>
            <a:off x="457200" y="2086703"/>
            <a:ext cx="6768752" cy="369332"/>
          </a:xfrm>
          <a:prstGeom prst="rect">
            <a:avLst/>
          </a:prstGeom>
          <a:noFill/>
        </p:spPr>
        <p:txBody>
          <a:bodyPr wrap="square" rtlCol="0">
            <a:spAutoFit/>
          </a:bodyPr>
          <a:lstStyle/>
          <a:p>
            <a:r>
              <a:rPr kumimoji="1" lang="en-US" altLang="ja-JP" dirty="0">
                <a:solidFill>
                  <a:srgbClr val="7030A0"/>
                </a:solidFill>
                <a:latin typeface="Meiryo" charset="-128"/>
                <a:ea typeface="Meiryo" charset="-128"/>
                <a:cs typeface="Meiryo" charset="-128"/>
              </a:rPr>
              <a:t>3.</a:t>
            </a:r>
            <a:r>
              <a:rPr kumimoji="1" lang="ja-JP" altLang="en-US" dirty="0">
                <a:solidFill>
                  <a:srgbClr val="7030A0"/>
                </a:solidFill>
                <a:latin typeface="Meiryo" charset="-128"/>
                <a:ea typeface="Meiryo" charset="-128"/>
                <a:cs typeface="Meiryo" charset="-128"/>
              </a:rPr>
              <a:t>二車線の道路に拡張し、設備を整備する。</a:t>
            </a:r>
          </a:p>
        </p:txBody>
      </p:sp>
    </p:spTree>
    <p:extLst>
      <p:ext uri="{BB962C8B-B14F-4D97-AF65-F5344CB8AC3E}">
        <p14:creationId xmlns:p14="http://schemas.microsoft.com/office/powerpoint/2010/main" val="14580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animBg="1"/>
      <p:bldP spid="15" grpId="0" animBg="1"/>
      <p:bldP spid="17" grpId="0" animBg="1"/>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リソース</a:t>
            </a: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55" name="図 54"/>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04" name="図 103"/>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40" name="図 13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70" name="図 16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動くソフトウェア</a:t>
            </a:r>
            <a:endParaRPr kumimoji="1" lang="en-US" altLang="ja-JP" sz="1600" b="1"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を作り続けるれば</a:t>
            </a: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ユーザーはずっと本気</a:t>
            </a: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Tree>
    <p:extLst>
      <p:ext uri="{BB962C8B-B14F-4D97-AF65-F5344CB8AC3E}">
        <p14:creationId xmlns:p14="http://schemas.microsoft.com/office/powerpoint/2010/main" val="827068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ウォーターフォール開発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最初に要件をあらかじめ</a:t>
            </a:r>
            <a:endParaRPr lang="en-US" altLang="ja-JP" sz="1200" dirty="0">
              <a:solidFill>
                <a:srgbClr val="FFFFFF"/>
              </a:solidFill>
              <a:effectLst/>
            </a:endParaRPr>
          </a:p>
          <a:p>
            <a:pPr algn="ctr">
              <a:spcBef>
                <a:spcPct val="20000"/>
              </a:spcBef>
            </a:pPr>
            <a:r>
              <a:rPr lang="ja-JP" altLang="en-US" sz="1200" dirty="0">
                <a:solidFill>
                  <a:srgbClr val="FFFFFF"/>
                </a:solidFill>
                <a:effectLst/>
              </a:rPr>
              <a:t>全て決めてから開発</a:t>
            </a:r>
            <a:endParaRPr kumimoji="0" lang="ja-JP" altLang="en-US" sz="1200" b="0" i="0" u="none" strike="noStrike" cap="none" normalizeH="0" baseline="0" dirty="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設計</a:t>
            </a:r>
            <a:endParaRPr kumimoji="0" lang="en-US" altLang="ja-JP" sz="1000" b="0" i="0" u="none" strike="noStrike" cap="none" normalizeH="0" baseline="0" dirty="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rPr>
              <a:t>コーディング</a:t>
            </a:r>
            <a:endParaRPr kumimoji="0" lang="en-US" altLang="ja-JP" sz="8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単体テスト</a:t>
            </a:r>
            <a:endParaRPr kumimoji="0" lang="ja-JP" altLang="en-US" sz="1000" b="0" i="0" u="none" strike="noStrike" cap="none" normalizeH="0" baseline="0" dirty="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開発とアジャイル開発（３）</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a:solidFill>
                  <a:srgbClr val="0000FF"/>
                </a:solidFill>
                <a:effectLst/>
              </a:rPr>
              <a:t>反復</a:t>
            </a:r>
            <a:r>
              <a:rPr lang="ja-JP" altLang="en-US" sz="1200" dirty="0">
                <a:solidFill>
                  <a:srgbClr val="0000FF"/>
                </a:solidFill>
                <a:effectLst/>
              </a:rPr>
              <a:t>（イテレーション）</a:t>
            </a:r>
            <a:r>
              <a:rPr lang="en-US" altLang="ja-JP" sz="1200" dirty="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a:solidFill>
                  <a:srgbClr val="FF8000"/>
                </a:solidFill>
                <a:latin typeface="Meiryo" charset="-128"/>
                <a:ea typeface="Meiryo" charset="-128"/>
                <a:cs typeface="Meiryo" charset="-128"/>
              </a:rPr>
              <a:t>C</a:t>
            </a:r>
            <a:r>
              <a:rPr kumimoji="1" lang="en-US" altLang="ja-JP" sz="1200" dirty="0">
                <a:solidFill>
                  <a:srgbClr val="FF8000"/>
                </a:solidFill>
                <a:latin typeface="Meiryo" charset="-128"/>
                <a:ea typeface="Meiryo" charset="-128"/>
                <a:cs typeface="Meiryo" charset="-128"/>
              </a:rPr>
              <a:t>ontinues </a:t>
            </a:r>
            <a:r>
              <a:rPr kumimoji="1" lang="en-US" altLang="ja-JP" sz="1200" b="1" u="sng" dirty="0">
                <a:solidFill>
                  <a:srgbClr val="FF8000"/>
                </a:solidFill>
                <a:latin typeface="Meiryo" charset="-128"/>
                <a:ea typeface="Meiryo" charset="-128"/>
                <a:cs typeface="Meiryo" charset="-128"/>
              </a:rPr>
              <a:t>I</a:t>
            </a:r>
            <a:r>
              <a:rPr kumimoji="1" lang="en-US" altLang="ja-JP" sz="1200" dirty="0">
                <a:solidFill>
                  <a:srgbClr val="FF8000"/>
                </a:solidFill>
                <a:latin typeface="Meiryo" charset="-128"/>
                <a:ea typeface="Meiryo" charset="-128"/>
                <a:cs typeface="Meiryo" charset="-128"/>
              </a:rPr>
              <a:t>ntegration</a:t>
            </a:r>
          </a:p>
          <a:p>
            <a:pPr algn="ctr"/>
            <a:r>
              <a:rPr lang="ja-JP" altLang="en-US" b="1" dirty="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76869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開発とアジャイル開発（５）</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〇</a:t>
            </a: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１　ビジネス価値　</a:t>
            </a:r>
            <a:r>
              <a:rPr lang="en-US" altLang="ja-JP" sz="1400" dirty="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２　ビジネス価値　</a:t>
            </a:r>
            <a:r>
              <a:rPr lang="en-US" altLang="ja-JP" sz="1400" dirty="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３　ビジネス価値　</a:t>
            </a:r>
            <a:r>
              <a:rPr lang="en-US" altLang="ja-JP" sz="1400" dirty="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４　ビジネス価値　Ｘ</a:t>
            </a: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：仮説を検証することができる最低限のプロダクト）」かつ、ビジネス価値の高い機能・プロセスを優先して開発する。</a:t>
            </a:r>
          </a:p>
        </p:txBody>
      </p:sp>
    </p:spTree>
    <p:extLst>
      <p:ext uri="{BB962C8B-B14F-4D97-AF65-F5344CB8AC3E}">
        <p14:creationId xmlns:p14="http://schemas.microsoft.com/office/powerpoint/2010/main" val="301634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75779" name="タイトル 1"/>
          <p:cNvSpPr>
            <a:spLocks noGrp="1"/>
          </p:cNvSpPr>
          <p:nvPr>
            <p:ph type="title" idx="4294967295"/>
          </p:nvPr>
        </p:nvSpPr>
        <p:spPr>
          <a:xfrm>
            <a:off x="444500" y="323850"/>
            <a:ext cx="8893175"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開発とアジャイル開発（６）</a:t>
            </a: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a:solidFill>
                  <a:srgbClr val="FFFFFF"/>
                </a:solidFill>
                <a:effectLst/>
                <a:latin typeface="メイリオ"/>
                <a:ea typeface="メイリオ"/>
                <a:cs typeface="メイリオ"/>
              </a:rPr>
              <a:t>バリュー</a:t>
            </a:r>
            <a:endParaRPr kumimoji="1" lang="en-US" altLang="ja-JP" sz="1400" dirty="0">
              <a:solidFill>
                <a:srgbClr val="FFFFFF"/>
              </a:solidFill>
              <a:effectLst/>
              <a:latin typeface="メイリオ"/>
              <a:ea typeface="メイリオ"/>
              <a:cs typeface="メイリオ"/>
            </a:endParaRPr>
          </a:p>
          <a:p>
            <a:pPr algn="ctr"/>
            <a:r>
              <a:rPr lang="ja-JP" altLang="en-US" sz="1400" dirty="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a:solidFill>
                  <a:srgbClr val="008000"/>
                </a:solidFill>
                <a:effectLst/>
                <a:latin typeface="メイリオ"/>
                <a:ea typeface="メイリオ"/>
                <a:cs typeface="メイリオ"/>
              </a:rPr>
              <a:t>アジャイル</a:t>
            </a: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a:solidFill>
                  <a:srgbClr val="FF6600"/>
                </a:solidFill>
                <a:effectLst/>
                <a:latin typeface="メイリオ"/>
                <a:ea typeface="メイリオ"/>
                <a:cs typeface="メイリオ"/>
              </a:rPr>
              <a:t>実現仕様</a:t>
            </a: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a:solidFill>
                  <a:srgbClr val="0000FF"/>
                </a:solidFill>
                <a:effectLst/>
                <a:latin typeface="メイリオ"/>
                <a:ea typeface="メイリオ"/>
                <a:cs typeface="メイリオ"/>
              </a:rPr>
              <a:t>ウオーターフォール</a:t>
            </a: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a:solidFill>
                  <a:srgbClr val="0000FF"/>
                </a:solidFill>
                <a:effectLst/>
                <a:latin typeface="メイリオ"/>
                <a:ea typeface="メイリオ"/>
                <a:cs typeface="メイリオ"/>
              </a:rPr>
              <a:t>要求仕様</a:t>
            </a: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a:solidFill>
                  <a:schemeClr val="accent5">
                    <a:lumMod val="50000"/>
                  </a:schemeClr>
                </a:solidFill>
                <a:latin typeface="メイリオ"/>
                <a:ea typeface="メイリオ"/>
                <a:cs typeface="メイリオ"/>
              </a:rPr>
              <a:t>要件</a:t>
            </a: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a:solidFill>
                  <a:srgbClr val="215968"/>
                </a:solidFill>
                <a:latin typeface="メイリオ"/>
                <a:ea typeface="メイリオ"/>
                <a:cs typeface="メイリオ"/>
              </a:rPr>
              <a:t>設計</a:t>
            </a: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a:solidFill>
                  <a:schemeClr val="bg1"/>
                </a:solidFill>
                <a:latin typeface="メイリオ"/>
                <a:ea typeface="メイリオ"/>
                <a:cs typeface="メイリオ"/>
              </a:rPr>
              <a:t>コーディング</a:t>
            </a:r>
            <a:endParaRPr kumimoji="1" lang="en-US" altLang="ja-JP" sz="600" dirty="0">
              <a:solidFill>
                <a:schemeClr val="bg1"/>
              </a:solidFill>
              <a:latin typeface="メイリオ"/>
              <a:ea typeface="メイリオ"/>
              <a:cs typeface="メイリオ"/>
            </a:endParaRPr>
          </a:p>
          <a:p>
            <a:pPr algn="ctr"/>
            <a:r>
              <a:rPr lang="ja-JP" altLang="en-US" sz="600" dirty="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a:solidFill>
                  <a:schemeClr val="bg1"/>
                </a:solidFill>
                <a:latin typeface="メイリオ"/>
                <a:ea typeface="メイリオ"/>
                <a:cs typeface="メイリオ"/>
              </a:rPr>
              <a:t>結合テスト</a:t>
            </a: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前提条件</a:t>
            </a: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原理的に</a:t>
            </a:r>
            <a:endParaRPr kumimoji="1" lang="en-US" altLang="ja-JP" sz="1200" dirty="0">
              <a:solidFill>
                <a:srgbClr val="FFFFFF"/>
              </a:solidFill>
              <a:latin typeface="メイリオ"/>
              <a:ea typeface="メイリオ"/>
              <a:cs typeface="メイリオ"/>
            </a:endParaRPr>
          </a:p>
          <a:p>
            <a:r>
              <a:rPr lang="ja-JP" altLang="en-US" sz="1200" dirty="0">
                <a:solidFill>
                  <a:srgbClr val="FFFFFF"/>
                </a:solidFill>
                <a:latin typeface="メイリオ"/>
                <a:ea typeface="メイリオ"/>
                <a:cs typeface="メイリオ"/>
              </a:rPr>
              <a:t>不良が起きない</a:t>
            </a:r>
            <a:endParaRPr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納期が守られる</a:t>
            </a: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コストと納期を守ること</a:t>
            </a: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機能と品質を実現すること</a:t>
            </a: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21097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516" y="881231"/>
            <a:ext cx="8712968" cy="15432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215516" y="2549384"/>
            <a:ext cx="8712968" cy="19625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215516" y="4636843"/>
            <a:ext cx="8712968" cy="18164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アジャイル開発の目的・理念・手法</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4" name="正方形/長方形 3"/>
          <p:cNvSpPr/>
          <p:nvPr/>
        </p:nvSpPr>
        <p:spPr>
          <a:xfrm>
            <a:off x="521125" y="1342901"/>
            <a:ext cx="8047523" cy="1015663"/>
          </a:xfrm>
          <a:prstGeom prst="rect">
            <a:avLst/>
          </a:prstGeom>
        </p:spPr>
        <p:txBody>
          <a:bodyPr wrap="square">
            <a:spAutoFit/>
          </a:bodyPr>
          <a:lstStyle/>
          <a:p>
            <a:r>
              <a:rPr lang="ja-JP" altLang="en-US" dirty="0">
                <a:solidFill>
                  <a:schemeClr val="bg1"/>
                </a:solidFill>
                <a:latin typeface="Meiryo" charset="-128"/>
                <a:ea typeface="Meiryo" charset="-128"/>
                <a:cs typeface="Meiryo" charset="-128"/>
              </a:rPr>
              <a:t>高品質で無駄がなく、変更要求に対応できるきるソフトウエアを作成する為</a:t>
            </a:r>
            <a:endParaRPr lang="en-US" altLang="ja-JP"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適切な一連の手順に従う</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高い協調と自律的なプロジェクト関係者によって実施される</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イタラティブ</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反復</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周期)、インクリメンタル（順次増加部分を積み上げていく</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方式</a:t>
            </a:r>
            <a:endParaRPr lang="en-US" altLang="ja-JP" sz="1400" dirty="0">
              <a:solidFill>
                <a:schemeClr val="bg1"/>
              </a:solidFill>
              <a:latin typeface="Meiryo" charset="-128"/>
              <a:ea typeface="Meiryo" charset="-128"/>
              <a:cs typeface="Meiryo" charset="-128"/>
            </a:endParaRPr>
          </a:p>
        </p:txBody>
      </p:sp>
      <p:sp>
        <p:nvSpPr>
          <p:cNvPr id="5" name="正方形/長方形 4"/>
          <p:cNvSpPr/>
          <p:nvPr/>
        </p:nvSpPr>
        <p:spPr>
          <a:xfrm>
            <a:off x="333980" y="2942237"/>
            <a:ext cx="8476040" cy="1569660"/>
          </a:xfrm>
          <a:prstGeom prst="rect">
            <a:avLst/>
          </a:prstGeom>
        </p:spPr>
        <p:txBody>
          <a:bodyPr wrap="square">
            <a:spAutoFit/>
          </a:bodyPr>
          <a:lstStyle/>
          <a:p>
            <a:pPr marL="171450" indent="-171450">
              <a:buFont typeface="Wingdings" charset="2"/>
              <a:buChar char="n"/>
            </a:pPr>
            <a:r>
              <a:rPr lang="ja-JP" altLang="en-US" sz="1200" dirty="0">
                <a:solidFill>
                  <a:schemeClr val="bg1"/>
                </a:solidFill>
                <a:latin typeface="Meiryo" charset="-128"/>
                <a:ea typeface="Meiryo" charset="-128"/>
                <a:cs typeface="Meiryo" charset="-128"/>
              </a:rPr>
              <a:t>ダイナミックシステムズ開発技法(Dynamic Systems Development Method)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Dane Faulknerほか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アダプティブソフトウェア開発(Adaptive Software Development)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Jim Highsmith</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クリスタルメソッド(Crystal Methods)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Alistair Cockburn)</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スクラム(Scrum)</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 Schwaber、Jeff Sutherland</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エクストリームプログラミング</a:t>
            </a:r>
            <a:r>
              <a:rPr lang="en-US" altLang="ja-JP" sz="1200" dirty="0">
                <a:solidFill>
                  <a:schemeClr val="bg1"/>
                </a:solidFill>
                <a:latin typeface="Meiryo" charset="-128"/>
                <a:ea typeface="Meiryo" charset="-128"/>
                <a:cs typeface="Meiryo" charset="-128"/>
              </a:rPr>
              <a:t>(XP/</a:t>
            </a:r>
            <a:r>
              <a:rPr lang="en-US" altLang="ja-JP" sz="1200" dirty="0" err="1">
                <a:solidFill>
                  <a:schemeClr val="bg1"/>
                </a:solidFill>
                <a:latin typeface="Meiryo" charset="-128"/>
                <a:ea typeface="Meiryo" charset="-128"/>
                <a:cs typeface="Meiryo" charset="-128"/>
              </a:rPr>
              <a:t>eXtreme</a:t>
            </a:r>
            <a:r>
              <a:rPr lang="en-US" altLang="ja-JP" sz="1200" dirty="0">
                <a:solidFill>
                  <a:schemeClr val="bg1"/>
                </a:solidFill>
                <a:latin typeface="Meiryo" charset="-128"/>
                <a:ea typeface="Meiryo" charset="-128"/>
                <a:cs typeface="Meiryo" charset="-128"/>
              </a:rPr>
              <a:t> Programing)</a:t>
            </a:r>
            <a:r>
              <a:rPr lang="ja-JP" altLang="en-US" sz="1200" dirty="0">
                <a:solidFill>
                  <a:schemeClr val="bg1"/>
                </a:solidFill>
                <a:latin typeface="Meiryo" charset="-128"/>
                <a:ea typeface="Meiryo" charset="-128"/>
                <a:cs typeface="Meiryo" charset="-128"/>
              </a:rPr>
              <a: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Kent Beck、Eric Gammaほか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リーンソフトウェア開発(Lean Software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Tom and Mary Poppendieck</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フィーチャ駆動開発(Feature-Driven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Peter Code、Jeff DeLuca</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アジャイル統一プロセス(Agile Unified Process)</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Scott Ambler</a:t>
            </a:r>
          </a:p>
        </p:txBody>
      </p:sp>
      <p:sp>
        <p:nvSpPr>
          <p:cNvPr id="6" name="正方形/長方形 5"/>
          <p:cNvSpPr/>
          <p:nvPr/>
        </p:nvSpPr>
        <p:spPr>
          <a:xfrm>
            <a:off x="754328" y="5094647"/>
            <a:ext cx="7581115" cy="1323439"/>
          </a:xfrm>
          <a:prstGeom prst="rect">
            <a:avLst/>
          </a:prstGeom>
        </p:spPr>
        <p:txBody>
          <a:bodyPr wrap="square">
            <a:spAutoFit/>
          </a:bodyPr>
          <a:lstStyle/>
          <a:p>
            <a:pPr marL="285750" indent="-285750">
              <a:buFont typeface="Wingdings" charset="2"/>
              <a:buChar char="l"/>
            </a:pPr>
            <a:r>
              <a:rPr lang="ja-JP" altLang="en-US" sz="1600" dirty="0">
                <a:solidFill>
                  <a:schemeClr val="bg1"/>
                </a:solidFill>
                <a:latin typeface="Meiryo" charset="-128"/>
                <a:ea typeface="Meiryo" charset="-128"/>
                <a:cs typeface="Meiryo" charset="-128"/>
              </a:rPr>
              <a:t>反復(周期)的(Iterative)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定期的なリリース</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漸進的(Incremental)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徐々に機能を増加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適応主義(Adaptive)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変化に対応(即応)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自律的(Self-Organized)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学習する組織</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多能工(Cell Production)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一人多役(SE、プログラマー、テスター)</a:t>
            </a:r>
          </a:p>
        </p:txBody>
      </p:sp>
      <p:sp>
        <p:nvSpPr>
          <p:cNvPr id="10" name="テキスト ボックス 9"/>
          <p:cNvSpPr txBox="1"/>
          <p:nvPr/>
        </p:nvSpPr>
        <p:spPr>
          <a:xfrm>
            <a:off x="3838466" y="956633"/>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目的と理念</a:t>
            </a:r>
          </a:p>
        </p:txBody>
      </p:sp>
      <p:sp>
        <p:nvSpPr>
          <p:cNvPr id="11" name="テキスト ボックス 10"/>
          <p:cNvSpPr txBox="1"/>
          <p:nvPr/>
        </p:nvSpPr>
        <p:spPr>
          <a:xfrm>
            <a:off x="4094948" y="2614810"/>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手　法</a:t>
            </a:r>
          </a:p>
        </p:txBody>
      </p:sp>
      <p:sp>
        <p:nvSpPr>
          <p:cNvPr id="12" name="テキスト ボックス 11"/>
          <p:cNvSpPr txBox="1"/>
          <p:nvPr/>
        </p:nvSpPr>
        <p:spPr>
          <a:xfrm>
            <a:off x="3710229" y="4704695"/>
            <a:ext cx="172354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共通する要素</a:t>
            </a:r>
          </a:p>
        </p:txBody>
      </p:sp>
    </p:spTree>
    <p:extLst>
      <p:ext uri="{BB962C8B-B14F-4D97-AF65-F5344CB8AC3E}">
        <p14:creationId xmlns:p14="http://schemas.microsoft.com/office/powerpoint/2010/main" val="2740731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4FF9A309-1CFF-794D-8E8F-F381745C25EA}"/>
              </a:ext>
            </a:extLst>
          </p:cNvPr>
          <p:cNvSpPr>
            <a:spLocks noGrp="1"/>
          </p:cNvSpPr>
          <p:nvPr>
            <p:ph type="title"/>
          </p:nvPr>
        </p:nvSpPr>
        <p:spPr/>
        <p:txBody>
          <a:bodyPr/>
          <a:lstStyle/>
          <a:p>
            <a:r>
              <a:rPr kumimoji="1" lang="ja-JP" altLang="en-US"/>
              <a:t>これからの開発と運用のあるべき姿</a:t>
            </a:r>
          </a:p>
        </p:txBody>
      </p:sp>
      <p:sp>
        <p:nvSpPr>
          <p:cNvPr id="2" name="スライド番号プレースホルダー 1">
            <a:extLst>
              <a:ext uri="{FF2B5EF4-FFF2-40B4-BE49-F238E27FC236}">
                <a16:creationId xmlns:a16="http://schemas.microsoft.com/office/drawing/2014/main" id="{A14DA88E-ADFC-DD44-94A0-3B1B5C001E2A}"/>
              </a:ext>
            </a:extLst>
          </p:cNvPr>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3" name="正方形/長方形 2">
            <a:extLst>
              <a:ext uri="{FF2B5EF4-FFF2-40B4-BE49-F238E27FC236}">
                <a16:creationId xmlns:a16="http://schemas.microsoft.com/office/drawing/2014/main" id="{63BA55F0-9760-A84B-BF55-86F23F42DA22}"/>
              </a:ext>
            </a:extLst>
          </p:cNvPr>
          <p:cNvSpPr/>
          <p:nvPr/>
        </p:nvSpPr>
        <p:spPr>
          <a:xfrm>
            <a:off x="840756" y="1147600"/>
            <a:ext cx="3099141" cy="40726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02EE891-1553-6E4E-9BD0-B41CD0ED8CEB}"/>
              </a:ext>
            </a:extLst>
          </p:cNvPr>
          <p:cNvSpPr/>
          <p:nvPr/>
        </p:nvSpPr>
        <p:spPr>
          <a:xfrm>
            <a:off x="1043271" y="3632833"/>
            <a:ext cx="2681832" cy="129278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D0F95726-17D4-CA4B-BFF9-2491CA4CA428}"/>
              </a:ext>
            </a:extLst>
          </p:cNvPr>
          <p:cNvSpPr txBox="1"/>
          <p:nvPr/>
        </p:nvSpPr>
        <p:spPr>
          <a:xfrm>
            <a:off x="1429968" y="1288748"/>
            <a:ext cx="1920718"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業務</a:t>
            </a:r>
            <a:r>
              <a:rPr lang="en-US" altLang="ja-JP" sz="2800" b="1" dirty="0">
                <a:solidFill>
                  <a:schemeClr val="bg1"/>
                </a:solidFill>
                <a:latin typeface="Meiryo" panose="020B0604030504040204" pitchFamily="34" charset="-128"/>
                <a:ea typeface="Meiryo" panose="020B0604030504040204" pitchFamily="34" charset="-128"/>
              </a:rPr>
              <a:t>=</a:t>
            </a:r>
            <a:r>
              <a:rPr lang="ja-JP" altLang="en-US" sz="2800" b="1">
                <a:solidFill>
                  <a:schemeClr val="bg1"/>
                </a:solidFill>
                <a:latin typeface="Meiryo" panose="020B0604030504040204" pitchFamily="34" charset="-128"/>
                <a:ea typeface="Meiryo" panose="020B0604030504040204" pitchFamily="34" charset="-128"/>
              </a:rPr>
              <a:t>本業</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EFC5E66-6B3E-7E40-A8A2-9AF53283E7B1}"/>
              </a:ext>
            </a:extLst>
          </p:cNvPr>
          <p:cNvSpPr txBox="1"/>
          <p:nvPr/>
        </p:nvSpPr>
        <p:spPr>
          <a:xfrm>
            <a:off x="1066886" y="1801710"/>
            <a:ext cx="2646878"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社員（人間）が本業を担い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事業の拡大や競争力を強化</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売上や利益の増大をめざす</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277D669D-5AB8-F94D-938F-389DFD891C10}"/>
              </a:ext>
            </a:extLst>
          </p:cNvPr>
          <p:cNvSpPr txBox="1"/>
          <p:nvPr/>
        </p:nvSpPr>
        <p:spPr>
          <a:xfrm>
            <a:off x="1063643" y="4609842"/>
            <a:ext cx="267893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品質向上</a:t>
            </a:r>
            <a:r>
              <a:rPr kumimoji="1"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コスト削減</a:t>
            </a:r>
            <a:r>
              <a:rPr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納期短縮</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180D0F7-2BED-1844-B524-B68A4CFB012F}"/>
              </a:ext>
            </a:extLst>
          </p:cNvPr>
          <p:cNvSpPr txBox="1"/>
          <p:nvPr/>
        </p:nvSpPr>
        <p:spPr>
          <a:xfrm>
            <a:off x="1543251" y="3686844"/>
            <a:ext cx="1681871" cy="523220"/>
          </a:xfrm>
          <a:prstGeom prst="rect">
            <a:avLst/>
          </a:prstGeom>
          <a:noFill/>
        </p:spPr>
        <p:txBody>
          <a:bodyPr wrap="none" rtlCol="0">
            <a:spAutoFit/>
          </a:bodyPr>
          <a:lstStyle/>
          <a:p>
            <a:pPr algn="ctr"/>
            <a:r>
              <a:rPr lang="en-US" altLang="ja-JP" sz="2800" b="1" dirty="0">
                <a:solidFill>
                  <a:schemeClr val="bg1"/>
                </a:solidFill>
                <a:latin typeface="Meiryo" panose="020B0604030504040204" pitchFamily="34" charset="-128"/>
                <a:ea typeface="Meiryo" panose="020B0604030504040204" pitchFamily="34" charset="-128"/>
              </a:rPr>
              <a:t>IT</a:t>
            </a:r>
            <a:r>
              <a:rPr lang="ja-JP" altLang="en-US" sz="2800" b="1">
                <a:solidFill>
                  <a:schemeClr val="bg1"/>
                </a:solidFill>
                <a:latin typeface="Meiryo" panose="020B0604030504040204" pitchFamily="34" charset="-128"/>
                <a:ea typeface="Meiryo" panose="020B0604030504040204" pitchFamily="34" charset="-128"/>
              </a:rPr>
              <a:t>＝支援</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5BD2EC0-5548-3C49-ABBA-BF73ABE46AAD}"/>
              </a:ext>
            </a:extLst>
          </p:cNvPr>
          <p:cNvSpPr txBox="1"/>
          <p:nvPr/>
        </p:nvSpPr>
        <p:spPr>
          <a:xfrm>
            <a:off x="1124868" y="4138045"/>
            <a:ext cx="2518639"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標準化された業務プロセスを</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現場に使わせ、徹底させる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2" name="上矢印 11">
            <a:extLst>
              <a:ext uri="{FF2B5EF4-FFF2-40B4-BE49-F238E27FC236}">
                <a16:creationId xmlns:a16="http://schemas.microsoft.com/office/drawing/2014/main" id="{3BC4FE8C-4DDE-2D4D-B9B7-79FEF8AE7413}"/>
              </a:ext>
            </a:extLst>
          </p:cNvPr>
          <p:cNvSpPr/>
          <p:nvPr/>
        </p:nvSpPr>
        <p:spPr>
          <a:xfrm>
            <a:off x="1950334" y="2896499"/>
            <a:ext cx="405036" cy="472542"/>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48310F0B-D169-6243-9F67-703ADD656934}"/>
              </a:ext>
            </a:extLst>
          </p:cNvPr>
          <p:cNvSpPr/>
          <p:nvPr/>
        </p:nvSpPr>
        <p:spPr>
          <a:xfrm rot="10800000">
            <a:off x="2372847" y="2883953"/>
            <a:ext cx="405036" cy="472542"/>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D30E68B-B4B4-4845-991F-E216DFD7B474}"/>
              </a:ext>
            </a:extLst>
          </p:cNvPr>
          <p:cNvSpPr txBox="1"/>
          <p:nvPr/>
        </p:nvSpPr>
        <p:spPr>
          <a:xfrm>
            <a:off x="813765" y="5350520"/>
            <a:ext cx="3118161"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chemeClr val="tx1">
                    <a:lumMod val="50000"/>
                    <a:lumOff val="50000"/>
                  </a:schemeClr>
                </a:solidFill>
                <a:latin typeface="Meiryo" panose="020B0604030504040204" pitchFamily="34" charset="-128"/>
                <a:ea typeface="Meiryo" panose="020B0604030504040204" pitchFamily="34" charset="-128"/>
              </a:rPr>
              <a:t>＝支援＝コスト</a:t>
            </a:r>
            <a:endParaRPr kumimoji="1" lang="ja-JP" altLang="en-US" sz="28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5553CFC-5644-9944-92C5-356E99F881F1}"/>
              </a:ext>
            </a:extLst>
          </p:cNvPr>
          <p:cNvSpPr txBox="1"/>
          <p:nvPr/>
        </p:nvSpPr>
        <p:spPr>
          <a:xfrm>
            <a:off x="1209107" y="5730088"/>
            <a:ext cx="2262159" cy="369332"/>
          </a:xfrm>
          <a:prstGeom prst="rect">
            <a:avLst/>
          </a:prstGeom>
          <a:noFill/>
        </p:spPr>
        <p:txBody>
          <a:bodyPr wrap="none" rtlCol="0">
            <a:spAutoFit/>
          </a:bodyPr>
          <a:lstStyle/>
          <a:p>
            <a:pPr algn="ctr"/>
            <a:r>
              <a:rPr lang="ja-JP" altLang="en-US">
                <a:solidFill>
                  <a:schemeClr val="tx1">
                    <a:lumMod val="50000"/>
                    <a:lumOff val="50000"/>
                  </a:schemeClr>
                </a:solidFill>
                <a:latin typeface="Meiryo" panose="020B0604030504040204" pitchFamily="34" charset="-128"/>
                <a:ea typeface="Meiryo" panose="020B0604030504040204" pitchFamily="34" charset="-128"/>
              </a:rPr>
              <a:t>コストの削減→外注</a:t>
            </a:r>
            <a:endParaRPr kumimoji="1" lang="ja-JP" altLang="en-US">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B085E68F-02BF-294F-8D93-0DBC8E461CFB}"/>
              </a:ext>
            </a:extLst>
          </p:cNvPr>
          <p:cNvSpPr txBox="1"/>
          <p:nvPr/>
        </p:nvSpPr>
        <p:spPr>
          <a:xfrm>
            <a:off x="785922" y="6075422"/>
            <a:ext cx="3108543" cy="276999"/>
          </a:xfrm>
          <a:prstGeom prst="rect">
            <a:avLst/>
          </a:prstGeom>
          <a:noFill/>
        </p:spPr>
        <p:txBody>
          <a:bodyPr wrap="none" rtlCol="0">
            <a:spAutoFit/>
          </a:bodyPr>
          <a:lstStyle/>
          <a:p>
            <a:pPr algn="ctr"/>
            <a:r>
              <a:rPr lang="ja-JP" altLang="en-US" sz="1200">
                <a:solidFill>
                  <a:schemeClr val="tx1">
                    <a:lumMod val="50000"/>
                    <a:lumOff val="50000"/>
                  </a:schemeClr>
                </a:solidFill>
                <a:latin typeface="Meiryo" panose="020B0604030504040204" pitchFamily="34" charset="-128"/>
                <a:ea typeface="Meiryo" panose="020B0604030504040204" pitchFamily="34" charset="-128"/>
              </a:rPr>
              <a:t>情シスの要請に応えシステムの構築と運用</a:t>
            </a:r>
            <a:endParaRPr kumimoji="1" lang="ja-JP" altLang="en-US" sz="12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5370E933-E9E6-144F-B671-0484A59ABC7A}"/>
              </a:ext>
            </a:extLst>
          </p:cNvPr>
          <p:cNvSpPr txBox="1"/>
          <p:nvPr/>
        </p:nvSpPr>
        <p:spPr>
          <a:xfrm>
            <a:off x="619800" y="787813"/>
            <a:ext cx="3506088" cy="307777"/>
          </a:xfrm>
          <a:prstGeom prst="rect">
            <a:avLst/>
          </a:prstGeom>
          <a:noFill/>
        </p:spPr>
        <p:txBody>
          <a:bodyPr wrap="none" rtlCol="0">
            <a:spAutoFit/>
          </a:bodyPr>
          <a:lstStyle/>
          <a:p>
            <a:pPr algn="ctr"/>
            <a:r>
              <a:rPr lang="ja-JP" altLang="en-US" sz="1400" b="1">
                <a:solidFill>
                  <a:schemeClr val="tx1">
                    <a:lumMod val="50000"/>
                    <a:lumOff val="50000"/>
                  </a:schemeClr>
                </a:solidFill>
                <a:latin typeface="Meiryo" panose="020B0604030504040204" pitchFamily="34" charset="-128"/>
                <a:ea typeface="Meiryo" panose="020B0604030504040204" pitchFamily="34" charset="-128"/>
              </a:rPr>
              <a:t>デジタル･トランスフォーメーション以前</a:t>
            </a:r>
            <a:endParaRPr kumimoji="1" lang="ja-JP" altLang="en-US" sz="14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29AE738D-353F-7542-B008-0F82170E13CD}"/>
              </a:ext>
            </a:extLst>
          </p:cNvPr>
          <p:cNvSpPr txBox="1"/>
          <p:nvPr/>
        </p:nvSpPr>
        <p:spPr>
          <a:xfrm>
            <a:off x="401209" y="6343925"/>
            <a:ext cx="3877985" cy="276999"/>
          </a:xfrm>
          <a:prstGeom prst="rect">
            <a:avLst/>
          </a:prstGeom>
          <a:noFill/>
        </p:spPr>
        <p:txBody>
          <a:bodyPr wrap="none" rtlCol="0">
            <a:spAutoFit/>
          </a:bodyPr>
          <a:lstStyle/>
          <a:p>
            <a:pPr algn="ctr"/>
            <a:r>
              <a:rPr lang="ja-JP" altLang="en-US" sz="1200">
                <a:solidFill>
                  <a:schemeClr val="tx1">
                    <a:lumMod val="50000"/>
                    <a:lumOff val="50000"/>
                  </a:schemeClr>
                </a:solidFill>
                <a:latin typeface="Meiryo" panose="020B0604030504040204" pitchFamily="34" charset="-128"/>
                <a:ea typeface="Meiryo" panose="020B0604030504040204" pitchFamily="34" charset="-128"/>
              </a:rPr>
              <a:t>徹底した管理と統制＝自社所有とウォーターフォール</a:t>
            </a:r>
            <a:endParaRPr kumimoji="1" lang="ja-JP" altLang="en-US" sz="1200">
              <a:solidFill>
                <a:schemeClr val="tx1">
                  <a:lumMod val="50000"/>
                  <a:lumOff val="50000"/>
                </a:schemeClr>
              </a:solidFill>
              <a:latin typeface="Meiryo" panose="020B0604030504040204" pitchFamily="34" charset="-128"/>
              <a:ea typeface="Meiryo" panose="020B0604030504040204" pitchFamily="34" charset="-128"/>
            </a:endParaRPr>
          </a:p>
        </p:txBody>
      </p:sp>
      <p:grpSp>
        <p:nvGrpSpPr>
          <p:cNvPr id="39" name="グループ化 38">
            <a:extLst>
              <a:ext uri="{FF2B5EF4-FFF2-40B4-BE49-F238E27FC236}">
                <a16:creationId xmlns:a16="http://schemas.microsoft.com/office/drawing/2014/main" id="{6626843C-0B24-5A40-9129-ACC9530DFE6B}"/>
              </a:ext>
            </a:extLst>
          </p:cNvPr>
          <p:cNvGrpSpPr/>
          <p:nvPr/>
        </p:nvGrpSpPr>
        <p:grpSpPr>
          <a:xfrm>
            <a:off x="4200847" y="775606"/>
            <a:ext cx="4576156" cy="5845317"/>
            <a:chOff x="4200847" y="775606"/>
            <a:chExt cx="4576156" cy="5845317"/>
          </a:xfrm>
        </p:grpSpPr>
        <p:sp>
          <p:nvSpPr>
            <p:cNvPr id="4" name="正方形/長方形 3">
              <a:extLst>
                <a:ext uri="{FF2B5EF4-FFF2-40B4-BE49-F238E27FC236}">
                  <a16:creationId xmlns:a16="http://schemas.microsoft.com/office/drawing/2014/main" id="{C6266D09-B658-6943-90BA-DD7554041274}"/>
                </a:ext>
              </a:extLst>
            </p:cNvPr>
            <p:cNvSpPr/>
            <p:nvPr/>
          </p:nvSpPr>
          <p:spPr>
            <a:xfrm>
              <a:off x="5204103" y="1147600"/>
              <a:ext cx="3099141" cy="40726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1503B10-C4C4-8642-8CAC-0A36C5C8488E}"/>
                </a:ext>
              </a:extLst>
            </p:cNvPr>
            <p:cNvSpPr/>
            <p:nvPr/>
          </p:nvSpPr>
          <p:spPr>
            <a:xfrm>
              <a:off x="5197967" y="114760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420112BB-576A-3640-B28E-0B665329D035}"/>
                </a:ext>
              </a:extLst>
            </p:cNvPr>
            <p:cNvSpPr/>
            <p:nvPr/>
          </p:nvSpPr>
          <p:spPr>
            <a:xfrm>
              <a:off x="7266106" y="114760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292144D4-196B-7A48-A1CC-3A1E74E77366}"/>
                </a:ext>
              </a:extLst>
            </p:cNvPr>
            <p:cNvSpPr/>
            <p:nvPr/>
          </p:nvSpPr>
          <p:spPr>
            <a:xfrm>
              <a:off x="6241241" y="216576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3DC08399-E2CD-3848-A1AE-141E7926A963}"/>
                </a:ext>
              </a:extLst>
            </p:cNvPr>
            <p:cNvSpPr/>
            <p:nvPr/>
          </p:nvSpPr>
          <p:spPr>
            <a:xfrm>
              <a:off x="5197967" y="318392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E262EB8E-40BE-E743-838A-5AF0F072EEE8}"/>
                </a:ext>
              </a:extLst>
            </p:cNvPr>
            <p:cNvSpPr/>
            <p:nvPr/>
          </p:nvSpPr>
          <p:spPr>
            <a:xfrm>
              <a:off x="7266106" y="318392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20C4E50E-3ECF-B849-8DD3-A53B8F340308}"/>
                </a:ext>
              </a:extLst>
            </p:cNvPr>
            <p:cNvSpPr/>
            <p:nvPr/>
          </p:nvSpPr>
          <p:spPr>
            <a:xfrm>
              <a:off x="6241241" y="420208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93600AEA-AE81-834B-AF6B-3852D68BF45F}"/>
                </a:ext>
              </a:extLst>
            </p:cNvPr>
            <p:cNvSpPr txBox="1"/>
            <p:nvPr/>
          </p:nvSpPr>
          <p:spPr>
            <a:xfrm>
              <a:off x="5249826" y="1288748"/>
              <a:ext cx="3118161" cy="954107"/>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業務と</a:t>
              </a:r>
              <a:r>
                <a:rPr lang="en-US" altLang="ja-JP" sz="2800" b="1" dirty="0">
                  <a:solidFill>
                    <a:schemeClr val="bg1"/>
                  </a:solidFill>
                  <a:latin typeface="Meiryo" panose="020B0604030504040204" pitchFamily="34" charset="-128"/>
                  <a:ea typeface="Meiryo" panose="020B0604030504040204" pitchFamily="34" charset="-128"/>
                </a:rPr>
                <a:t>IT</a:t>
              </a:r>
              <a:r>
                <a:rPr lang="ja-JP" altLang="en-US" sz="2800" b="1">
                  <a:solidFill>
                    <a:schemeClr val="bg1"/>
                  </a:solidFill>
                  <a:latin typeface="Meiryo" panose="020B0604030504040204" pitchFamily="34" charset="-128"/>
                  <a:ea typeface="Meiryo" panose="020B0604030504040204" pitchFamily="34" charset="-128"/>
                </a:rPr>
                <a:t>の一体化</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2800" b="1">
                  <a:solidFill>
                    <a:schemeClr val="bg1"/>
                  </a:solidFill>
                  <a:latin typeface="Meiryo" panose="020B0604030504040204" pitchFamily="34" charset="-128"/>
                  <a:ea typeface="Meiryo" panose="020B0604030504040204" pitchFamily="34" charset="-128"/>
                </a:rPr>
                <a:t>＝本業</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326E493-FD15-B44F-8F5B-7C05E17271E8}"/>
                </a:ext>
              </a:extLst>
            </p:cNvPr>
            <p:cNvSpPr txBox="1"/>
            <p:nvPr/>
          </p:nvSpPr>
          <p:spPr>
            <a:xfrm>
              <a:off x="5320567" y="3307048"/>
              <a:ext cx="2860078" cy="830997"/>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により業務プロセスを構築</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業務と</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が渾然一体となって</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事業を遂行し、成果を最適化</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EB58C96-14B5-164A-894D-3095A15F5C58}"/>
                </a:ext>
              </a:extLst>
            </p:cNvPr>
            <p:cNvSpPr/>
            <p:nvPr/>
          </p:nvSpPr>
          <p:spPr>
            <a:xfrm>
              <a:off x="5165596" y="2365983"/>
              <a:ext cx="3170020" cy="646331"/>
            </a:xfrm>
            <a:prstGeom prst="rect">
              <a:avLst/>
            </a:prstGeom>
          </p:spPr>
          <p:txBody>
            <a:bodyPr wrap="square">
              <a:spAutoFit/>
            </a:bodyPr>
            <a:lstStyle/>
            <a:p>
              <a:pPr algn="ctr"/>
              <a:r>
                <a:rPr lang="ja-JP" altLang="ja-JP" b="1">
                  <a:solidFill>
                    <a:schemeClr val="bg1"/>
                  </a:solidFill>
                  <a:latin typeface="Meiryo" panose="020B0604030504040204" pitchFamily="34" charset="-128"/>
                  <a:ea typeface="Meiryo" panose="020B0604030504040204" pitchFamily="34" charset="-128"/>
                </a:rPr>
                <a:t>業務が</a:t>
              </a:r>
              <a:r>
                <a:rPr lang="en-US" altLang="ja-JP" b="1" dirty="0">
                  <a:solidFill>
                    <a:schemeClr val="bg1"/>
                  </a:solidFill>
                  <a:latin typeface="Meiryo" panose="020B0604030504040204" pitchFamily="34" charset="-128"/>
                  <a:ea typeface="Meiryo" panose="020B0604030504040204" pitchFamily="34" charset="-128"/>
                </a:rPr>
                <a:t>IT</a:t>
              </a:r>
              <a:r>
                <a:rPr lang="ja-JP" altLang="ja-JP" b="1">
                  <a:solidFill>
                    <a:schemeClr val="bg1"/>
                  </a:solidFill>
                  <a:latin typeface="Meiryo" panose="020B0604030504040204" pitchFamily="34" charset="-128"/>
                  <a:ea typeface="Meiryo" panose="020B0604030504040204" pitchFamily="34" charset="-128"/>
                </a:rPr>
                <a:t>へ</a:t>
              </a:r>
              <a:r>
                <a:rPr lang="en-US" altLang="ja-JP" b="1" dirty="0">
                  <a:solidFill>
                    <a:schemeClr val="bg1"/>
                  </a:solidFill>
                  <a:latin typeface="Meiryo" panose="020B0604030504040204" pitchFamily="34" charset="-128"/>
                  <a:ea typeface="Meiryo" panose="020B0604030504040204" pitchFamily="34" charset="-128"/>
                </a:rPr>
                <a:t>IT</a:t>
              </a:r>
              <a:r>
                <a:rPr lang="ja-JP" altLang="ja-JP" b="1">
                  <a:solidFill>
                    <a:schemeClr val="bg1"/>
                  </a:solidFill>
                  <a:latin typeface="Meiryo" panose="020B0604030504040204" pitchFamily="34" charset="-128"/>
                  <a:ea typeface="Meiryo" panose="020B0604030504040204" pitchFamily="34" charset="-128"/>
                </a:rPr>
                <a:t>が業務へと</a:t>
              </a:r>
              <a:endParaRPr lang="en-US" altLang="ja-JP" b="1" dirty="0">
                <a:solidFill>
                  <a:schemeClr val="bg1"/>
                </a:solidFill>
                <a:latin typeface="Meiryo" panose="020B0604030504040204" pitchFamily="34" charset="-128"/>
                <a:ea typeface="Meiryo" panose="020B0604030504040204" pitchFamily="34" charset="-128"/>
              </a:endParaRPr>
            </a:p>
            <a:p>
              <a:pPr algn="ctr"/>
              <a:r>
                <a:rPr lang="ja-JP" altLang="ja-JP" b="1">
                  <a:solidFill>
                    <a:schemeClr val="bg1"/>
                  </a:solidFill>
                  <a:latin typeface="Meiryo" panose="020B0604030504040204" pitchFamily="34" charset="-128"/>
                  <a:ea typeface="Meiryo" panose="020B0604030504040204" pitchFamily="34" charset="-128"/>
                </a:rPr>
                <a:t>シームレスに変換される状態</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D0286CE-011A-EB43-BBB2-C91F0C49F586}"/>
                </a:ext>
              </a:extLst>
            </p:cNvPr>
            <p:cNvSpPr txBox="1"/>
            <p:nvPr/>
          </p:nvSpPr>
          <p:spPr>
            <a:xfrm>
              <a:off x="5225989" y="4551256"/>
              <a:ext cx="3049233" cy="400110"/>
            </a:xfrm>
            <a:prstGeom prst="rect">
              <a:avLst/>
            </a:prstGeom>
            <a:noFill/>
          </p:spPr>
          <p:txBody>
            <a:bodyPr wrap="none" rtlCol="0">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IT</a:t>
              </a:r>
              <a:r>
                <a:rPr lang="ja-JP" altLang="en-US" sz="2000" b="1">
                  <a:solidFill>
                    <a:schemeClr val="bg1"/>
                  </a:solidFill>
                  <a:latin typeface="Meiryo" panose="020B0604030504040204" pitchFamily="34" charset="-128"/>
                  <a:ea typeface="Meiryo" panose="020B0604030504040204" pitchFamily="34" charset="-128"/>
                </a:rPr>
                <a:t>＝本業を実現する要件</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94680AE8-947E-5441-AB37-229434A9E0AB}"/>
                </a:ext>
              </a:extLst>
            </p:cNvPr>
            <p:cNvSpPr txBox="1"/>
            <p:nvPr/>
          </p:nvSpPr>
          <p:spPr>
            <a:xfrm>
              <a:off x="5380266" y="5350520"/>
              <a:ext cx="2759089"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rgbClr val="0070C0"/>
                  </a:solidFill>
                  <a:latin typeface="Meiryo" panose="020B0604030504040204" pitchFamily="34" charset="-128"/>
                  <a:ea typeface="Meiryo" panose="020B0604030504040204" pitchFamily="34" charset="-128"/>
                </a:rPr>
                <a:t>＝本業＝投資</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4E914593-F6DC-AD4A-821E-5BDE5CCF519C}"/>
                </a:ext>
              </a:extLst>
            </p:cNvPr>
            <p:cNvSpPr txBox="1"/>
            <p:nvPr/>
          </p:nvSpPr>
          <p:spPr>
            <a:xfrm>
              <a:off x="5249825" y="5730088"/>
              <a:ext cx="2954656" cy="369332"/>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投資対効果の最大化→内製</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E7ED0DA8-3DB3-D646-A226-08449B18A27B}"/>
                </a:ext>
              </a:extLst>
            </p:cNvPr>
            <p:cNvSpPr txBox="1"/>
            <p:nvPr/>
          </p:nvSpPr>
          <p:spPr>
            <a:xfrm>
              <a:off x="4942055" y="6075422"/>
              <a:ext cx="3570208" cy="276999"/>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業務現場にジャストインタイムでサービスを提供</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9B4C1310-8D72-F44B-90A3-0C63A75AC4B7}"/>
                </a:ext>
              </a:extLst>
            </p:cNvPr>
            <p:cNvSpPr txBox="1"/>
            <p:nvPr/>
          </p:nvSpPr>
          <p:spPr>
            <a:xfrm>
              <a:off x="4974108" y="775606"/>
              <a:ext cx="3506088" cy="307777"/>
            </a:xfrm>
            <a:prstGeom prst="rect">
              <a:avLst/>
            </a:prstGeom>
            <a:noFill/>
          </p:spPr>
          <p:txBody>
            <a:bodyPr wrap="none" rtlCol="0">
              <a:spAutoFit/>
            </a:bodyPr>
            <a:lstStyle/>
            <a:p>
              <a:pPr algn="ctr"/>
              <a:r>
                <a:rPr lang="ja-JP" altLang="en-US" sz="1400" b="1">
                  <a:solidFill>
                    <a:srgbClr val="0070C0"/>
                  </a:solidFill>
                  <a:latin typeface="Meiryo" panose="020B0604030504040204" pitchFamily="34" charset="-128"/>
                  <a:ea typeface="Meiryo" panose="020B0604030504040204" pitchFamily="34" charset="-128"/>
                </a:rPr>
                <a:t>デジタル･トランスフォーメーション以降</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4E481F31-7E61-4B4D-961F-6673EF550A1D}"/>
                </a:ext>
              </a:extLst>
            </p:cNvPr>
            <p:cNvSpPr txBox="1"/>
            <p:nvPr/>
          </p:nvSpPr>
          <p:spPr>
            <a:xfrm>
              <a:off x="4860546" y="6343924"/>
              <a:ext cx="3916457" cy="276999"/>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迅速なサービス提供＝クラウド･アジャイル・</a:t>
              </a:r>
              <a:r>
                <a:rPr lang="en-US" altLang="ja-JP" sz="1200" dirty="0">
                  <a:solidFill>
                    <a:srgbClr val="0070C0"/>
                  </a:solidFill>
                  <a:latin typeface="Meiryo" panose="020B0604030504040204" pitchFamily="34" charset="-128"/>
                  <a:ea typeface="Meiryo" panose="020B0604030504040204" pitchFamily="34" charset="-128"/>
                </a:rPr>
                <a:t>DevOps</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8" name="右矢印 37">
              <a:extLst>
                <a:ext uri="{FF2B5EF4-FFF2-40B4-BE49-F238E27FC236}">
                  <a16:creationId xmlns:a16="http://schemas.microsoft.com/office/drawing/2014/main" id="{ADE4D862-6788-BE44-8500-E54EF4A2EEF3}"/>
                </a:ext>
              </a:extLst>
            </p:cNvPr>
            <p:cNvSpPr/>
            <p:nvPr/>
          </p:nvSpPr>
          <p:spPr>
            <a:xfrm>
              <a:off x="4200847" y="2307782"/>
              <a:ext cx="758049" cy="1752275"/>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82107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dirty="0"/>
              <a:t>自律型の組織で変化への柔軟性を担保する</a:t>
            </a:r>
          </a:p>
        </p:txBody>
      </p:sp>
      <p:sp>
        <p:nvSpPr>
          <p:cNvPr id="3" name="スライド番号プレースホルダー 2"/>
          <p:cNvSpPr>
            <a:spLocks noGrp="1"/>
          </p:cNvSpPr>
          <p:nvPr>
            <p:ph type="sldNum" sz="quarter" idx="12"/>
          </p:nvPr>
        </p:nvSpPr>
        <p:spPr>
          <a:xfrm>
            <a:off x="6932246" y="6665343"/>
            <a:ext cx="2133600" cy="217800"/>
          </a:xfrm>
        </p:spPr>
        <p:txBody>
          <a:bodyPr/>
          <a:lstStyle/>
          <a:p>
            <a:fld id="{8FF8CC5D-A65D-5946-99B5-645367A967AD}" type="slidenum">
              <a:rPr kumimoji="1" lang="ja-JP" altLang="en-US" smtClean="0"/>
              <a:t>30</a:t>
            </a:fld>
            <a:endParaRPr kumimoji="1" lang="ja-JP" altLang="en-US"/>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さまざまな専門性を持った人がチームを組み、最初から最後まで一緒に働く。</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人とチームを重視し、彼らが自律的に働ける環境を与えることでブレークスルーが起こりやすくなり、同時に製品化までの時間が短くなる。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リーダーは、自律するチームの障害を取り除くことが仕事であり管理しない。</a:t>
            </a: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日本で行われている</a:t>
            </a:r>
            <a:endParaRPr lang="en-US" altLang="ja-JP" sz="1000" dirty="0">
              <a:latin typeface="Meiryo" charset="-128"/>
              <a:ea typeface="Meiryo" charset="-128"/>
              <a:cs typeface="Meiryo" charset="-128"/>
            </a:endParaRPr>
          </a:p>
          <a:p>
            <a:r>
              <a:rPr lang="ja-JP" altLang="en-US" sz="1000" b="1" u="sng" dirty="0">
                <a:latin typeface="Meiryo" charset="-128"/>
                <a:ea typeface="Meiryo" charset="-128"/>
                <a:cs typeface="Meiryo" charset="-128"/>
              </a:rPr>
              <a:t>新製品開発</a:t>
            </a:r>
            <a:r>
              <a:rPr lang="ja-JP" altLang="en-US" sz="1000" b="1" dirty="0">
                <a:latin typeface="Meiryo" charset="-128"/>
                <a:ea typeface="Meiryo" charset="-128"/>
                <a:cs typeface="Meiryo" charset="-128"/>
              </a:rPr>
              <a:t>のプロセス</a:t>
            </a:r>
            <a:r>
              <a:rPr lang="ja-JP" altLang="en-US" sz="1000" dirty="0">
                <a:latin typeface="Meiryo" charset="-128"/>
                <a:ea typeface="Meiryo" charset="-128"/>
                <a:cs typeface="Meiryo" charset="-128"/>
              </a:rPr>
              <a:t>を</a:t>
            </a:r>
            <a:endParaRPr lang="en-US" altLang="ja-JP" sz="1000" dirty="0">
              <a:latin typeface="Meiryo" charset="-128"/>
              <a:ea typeface="Meiryo" charset="-128"/>
              <a:cs typeface="Meiryo" charset="-128"/>
            </a:endParaRPr>
          </a:p>
          <a:p>
            <a:r>
              <a:rPr lang="ja-JP" altLang="en-US" sz="1000" dirty="0">
                <a:latin typeface="Meiryo" charset="-128"/>
                <a:ea typeface="Meiryo" charset="-128"/>
                <a:cs typeface="Meiryo" charset="-128"/>
              </a:rPr>
              <a:t>米国のやり方と比較した論文</a:t>
            </a:r>
            <a:endParaRPr lang="en-US" altLang="ja-JP" sz="1000" dirty="0">
              <a:latin typeface="Meiryo" charset="-128"/>
              <a:ea typeface="Meiryo" charset="-128"/>
              <a:cs typeface="Meiryo" charset="-128"/>
            </a:endParaRPr>
          </a:p>
          <a:p>
            <a:r>
              <a:rPr lang="en-US" altLang="ja-JP" sz="800" dirty="0">
                <a:latin typeface="Meiryo" charset="-128"/>
                <a:ea typeface="Meiryo" charset="-128"/>
                <a:cs typeface="Meiryo" charset="-128"/>
              </a:rPr>
              <a:t>1986,Harvard 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a:solidFill>
                  <a:schemeClr val="bg1"/>
                </a:solidFill>
                <a:latin typeface="Meiryo" charset="-128"/>
                <a:ea typeface="Meiryo" charset="-128"/>
                <a:cs typeface="Meiryo" charset="-128"/>
              </a:rPr>
              <a:t>Scrum</a:t>
            </a:r>
            <a:r>
              <a:rPr kumimoji="1" lang="ja-JP" altLang="en-US" sz="2800" dirty="0">
                <a:solidFill>
                  <a:schemeClr val="bg1"/>
                </a:solidFill>
                <a:latin typeface="Meiryo" charset="-128"/>
                <a:ea typeface="Meiryo" charset="-128"/>
                <a:cs typeface="Meiryo" charset="-128"/>
              </a:rPr>
              <a:t>（</a:t>
            </a:r>
            <a:r>
              <a:rPr lang="ja-JP" altLang="en-US" sz="2800" dirty="0">
                <a:solidFill>
                  <a:schemeClr val="bg1"/>
                </a:solidFill>
                <a:latin typeface="Meiryo" charset="-128"/>
                <a:ea typeface="Meiryo" charset="-128"/>
                <a:cs typeface="Meiryo" charset="-128"/>
              </a:rPr>
              <a:t>スクラム</a:t>
            </a:r>
            <a:r>
              <a:rPr kumimoji="1" lang="ja-JP" altLang="en-US" sz="3200" dirty="0">
                <a:solidFill>
                  <a:schemeClr val="bg1"/>
                </a:solidFill>
                <a:latin typeface="Meiryo" charset="-128"/>
                <a:ea typeface="Meiryo" charset="-128"/>
                <a:cs typeface="Meiryo" charset="-128"/>
              </a:rPr>
              <a:t>）</a:t>
            </a:r>
          </a:p>
        </p:txBody>
      </p:sp>
      <p:grpSp>
        <p:nvGrpSpPr>
          <p:cNvPr id="17" name="図形グループ 16"/>
          <p:cNvGrpSpPr/>
          <p:nvPr/>
        </p:nvGrpSpPr>
        <p:grpSpPr>
          <a:xfrm>
            <a:off x="4160336" y="3217270"/>
            <a:ext cx="4774808" cy="3372409"/>
            <a:chOff x="4160336" y="3217270"/>
            <a:chExt cx="4774808"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a:stretch>
              <a:fillRect/>
            </a:stretch>
          </p:blipFill>
          <p:spPr>
            <a:xfrm>
              <a:off x="4258747" y="4766137"/>
              <a:ext cx="4645836" cy="1823542"/>
            </a:xfrm>
            <a:prstGeom prst="rect">
              <a:avLst/>
            </a:prstGeom>
          </p:spPr>
        </p:pic>
        <p:sp>
          <p:nvSpPr>
            <p:cNvPr id="10" name="テキスト ボックス 9"/>
            <p:cNvSpPr txBox="1"/>
            <p:nvPr/>
          </p:nvSpPr>
          <p:spPr>
            <a:xfrm>
              <a:off x="4228186" y="4766137"/>
              <a:ext cx="2465034" cy="461665"/>
            </a:xfrm>
            <a:prstGeom prst="rect">
              <a:avLst/>
            </a:prstGeom>
            <a:noFill/>
          </p:spPr>
          <p:txBody>
            <a:bodyPr wrap="none" rtlCol="0">
              <a:spAutoFit/>
            </a:bodyPr>
            <a:lstStyle/>
            <a:p>
              <a:r>
                <a:rPr kumimoji="1" lang="en-US" altLang="ja-JP" sz="1200" dirty="0">
                  <a:solidFill>
                    <a:schemeClr val="tx1">
                      <a:lumMod val="65000"/>
                      <a:lumOff val="35000"/>
                    </a:schemeClr>
                  </a:solidFill>
                  <a:latin typeface="Meiryo" charset="-128"/>
                  <a:ea typeface="Meiryo" charset="-128"/>
                  <a:cs typeface="Meiryo" charset="-128"/>
                </a:rPr>
                <a:t>1990</a:t>
              </a:r>
              <a:r>
                <a:rPr kumimoji="1" lang="ja-JP" altLang="en-US" sz="1200" dirty="0">
                  <a:solidFill>
                    <a:schemeClr val="tx1">
                      <a:lumMod val="65000"/>
                      <a:lumOff val="35000"/>
                    </a:schemeClr>
                  </a:solidFill>
                  <a:latin typeface="Meiryo" charset="-128"/>
                  <a:ea typeface="Meiryo" charset="-128"/>
                  <a:cs typeface="Meiryo" charset="-128"/>
                </a:rPr>
                <a:t>年代、</a:t>
              </a:r>
              <a:r>
                <a:rPr kumimoji="1" lang="en-US" altLang="ja-JP" sz="1200" dirty="0">
                  <a:solidFill>
                    <a:schemeClr val="tx1">
                      <a:lumMod val="65000"/>
                      <a:lumOff val="35000"/>
                    </a:schemeClr>
                  </a:solidFill>
                  <a:latin typeface="Meiryo" charset="-128"/>
                  <a:ea typeface="Meiryo" charset="-128"/>
                  <a:cs typeface="Meiryo" charset="-128"/>
                </a:rPr>
                <a:t>Jeff Sutherland</a:t>
              </a:r>
              <a:r>
                <a:rPr kumimoji="1" lang="ja-JP" altLang="en-US" sz="1200" dirty="0">
                  <a:solidFill>
                    <a:schemeClr val="tx1">
                      <a:lumMod val="65000"/>
                      <a:lumOff val="35000"/>
                    </a:schemeClr>
                  </a:solidFill>
                  <a:latin typeface="Meiryo" charset="-128"/>
                  <a:ea typeface="Meiryo" charset="-128"/>
                  <a:cs typeface="Meiryo" charset="-128"/>
                </a:rPr>
                <a:t>らが</a:t>
              </a:r>
              <a:endParaRPr kumimoji="1" lang="en-US" altLang="ja-JP" sz="1200" dirty="0">
                <a:solidFill>
                  <a:schemeClr val="tx1">
                    <a:lumMod val="65000"/>
                    <a:lumOff val="35000"/>
                  </a:schemeClr>
                </a:solidFill>
                <a:latin typeface="Meiryo" charset="-128"/>
                <a:ea typeface="Meiryo" charset="-128"/>
                <a:cs typeface="Meiryo" charset="-128"/>
              </a:endParaRPr>
            </a:p>
            <a:p>
              <a:r>
                <a:rPr kumimoji="1" lang="ja-JP" altLang="en-US" sz="1200" dirty="0">
                  <a:solidFill>
                    <a:schemeClr val="tx1">
                      <a:lumMod val="65000"/>
                      <a:lumOff val="35000"/>
                    </a:schemeClr>
                  </a:solidFill>
                  <a:latin typeface="Meiryo" charset="-128"/>
                  <a:ea typeface="Meiryo" charset="-128"/>
                  <a:cs typeface="Meiryo" charset="-128"/>
                </a:rPr>
                <a:t>ソフトウェア開発のに適用</a:t>
              </a:r>
            </a:p>
          </p:txBody>
        </p:sp>
        <p:sp>
          <p:nvSpPr>
            <p:cNvPr id="14" name="テキスト ボックス 13"/>
            <p:cNvSpPr txBox="1"/>
            <p:nvPr/>
          </p:nvSpPr>
          <p:spPr>
            <a:xfrm>
              <a:off x="7314187" y="4766137"/>
              <a:ext cx="1620957" cy="338554"/>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アジャイル開発</a:t>
              </a: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a:solidFill>
                  <a:srgbClr val="0432FF"/>
                </a:solidFill>
                <a:latin typeface="Meiryo" charset="-128"/>
                <a:ea typeface="Meiryo" charset="-128"/>
                <a:cs typeface="Meiryo" charset="-128"/>
              </a:rPr>
              <a:t>不安定</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高い自由裁量と困難なゴールを持つ</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自己組織化</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情報ゼロから相互交流し自律的に仕組みを作る</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全員多能工</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分業を共有しメンバーがプロジェクトの責任を自覚する</a:t>
            </a: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a:solidFill>
                  <a:schemeClr val="accent6">
                    <a:lumMod val="75000"/>
                  </a:schemeClr>
                </a:solidFill>
                <a:latin typeface="Meiryo" charset="-128"/>
                <a:ea typeface="Meiryo" charset="-128"/>
                <a:cs typeface="Meiryo" charset="-128"/>
              </a:rPr>
              <a:t>イノベーションを</a:t>
            </a:r>
            <a:endParaRPr kumimoji="1" lang="en-US" altLang="ja-JP" sz="2800" b="1" dirty="0">
              <a:solidFill>
                <a:schemeClr val="accent6">
                  <a:lumMod val="75000"/>
                </a:schemeClr>
              </a:solidFill>
              <a:latin typeface="Meiryo" charset="-128"/>
              <a:ea typeface="Meiryo" charset="-128"/>
              <a:cs typeface="Meiryo" charset="-128"/>
            </a:endParaRPr>
          </a:p>
          <a:p>
            <a:pPr algn="ctr"/>
            <a:r>
              <a:rPr kumimoji="1" lang="ja-JP" altLang="en-US" sz="2800" b="1" dirty="0">
                <a:solidFill>
                  <a:schemeClr val="accent6">
                    <a:lumMod val="75000"/>
                  </a:schemeClr>
                </a:solidFill>
                <a:latin typeface="Meiryo" charset="-128"/>
                <a:ea typeface="Meiryo" charset="-128"/>
                <a:cs typeface="Meiryo" charset="-128"/>
              </a:rPr>
              <a:t>生みだす方法論</a:t>
            </a:r>
          </a:p>
        </p:txBody>
      </p:sp>
    </p:spTree>
    <p:extLst>
      <p:ext uri="{BB962C8B-B14F-4D97-AF65-F5344CB8AC3E}">
        <p14:creationId xmlns:p14="http://schemas.microsoft.com/office/powerpoint/2010/main" val="277235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スクラム：</a:t>
            </a:r>
            <a:r>
              <a:rPr lang="ja-JP" altLang="en-US" dirty="0"/>
              <a:t>特徴・</a:t>
            </a:r>
            <a:r>
              <a:rPr lang="en-US" altLang="ja-JP" dirty="0"/>
              <a:t>3</a:t>
            </a:r>
            <a:r>
              <a:rPr lang="ja-JP" altLang="en-US" dirty="0"/>
              <a:t>本の柱・基本的考え方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323528" y="1154121"/>
            <a:ext cx="8496944" cy="5047536"/>
          </a:xfrm>
          <a:prstGeom prst="rect">
            <a:avLst/>
          </a:prstGeom>
        </p:spPr>
        <p:txBody>
          <a:bodyPr wrap="square">
            <a:spAutoFit/>
          </a:bodyPr>
          <a:lstStyle/>
          <a:p>
            <a:r>
              <a:rPr lang="ja-JP" altLang="en-US" dirty="0">
                <a:latin typeface="Meiryo" charset="-128"/>
                <a:ea typeface="Meiryo" charset="-128"/>
                <a:cs typeface="Meiryo" charset="-128"/>
              </a:rPr>
              <a:t>システム開発のフレームワーク（</a:t>
            </a:r>
            <a:r>
              <a:rPr lang="en-US" altLang="ja-JP" dirty="0">
                <a:latin typeface="Meiryo" charset="-128"/>
                <a:ea typeface="Meiryo" charset="-128"/>
                <a:cs typeface="Meiryo" charset="-128"/>
              </a:rPr>
              <a:t>1995</a:t>
            </a:r>
            <a:r>
              <a:rPr lang="ja-JP" altLang="en-US" dirty="0">
                <a:latin typeface="Meiryo" charset="-128"/>
                <a:ea typeface="Meiryo" charset="-128"/>
                <a:cs typeface="Meiryo" charset="-128"/>
              </a:rPr>
              <a:t>）／ Ken Schwaber &amp; Jeff Sutherland</a:t>
            </a:r>
            <a:endParaRPr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特徴</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軽量</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理解しやすい（シンプル）</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会得するのは比較的難しい</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三本の柱</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Transparency （透明性）</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Inspection （視察、検査）</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Adaptation （適応、順応、改作）</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基本的考え方</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タイム・ボックス（Time Box）</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時間を区切って、その時間内に目的を果たす仕事を行う仕事の仕方</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機能横断的な固定化されたチーム</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チーム内で役割分担を決めず、全員が必要な仕事をこなす多能工（T型人間のチームでできるだけチームメ ンバーを固定化した方がよい</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持続可能なペース </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徹夜や残業を排除して安定した持続可能な一定のペースで開発し、定期的にリリースを行う</a:t>
            </a:r>
          </a:p>
        </p:txBody>
      </p:sp>
    </p:spTree>
    <p:extLst>
      <p:ext uri="{BB962C8B-B14F-4D97-AF65-F5344CB8AC3E}">
        <p14:creationId xmlns:p14="http://schemas.microsoft.com/office/powerpoint/2010/main" val="2968670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正方形/長方形 180"/>
          <p:cNvSpPr/>
          <p:nvPr/>
        </p:nvSpPr>
        <p:spPr>
          <a:xfrm>
            <a:off x="310264" y="4946644"/>
            <a:ext cx="8592954" cy="1595274"/>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台形 179"/>
          <p:cNvSpPr/>
          <p:nvPr/>
        </p:nvSpPr>
        <p:spPr>
          <a:xfrm>
            <a:off x="310264" y="2787106"/>
            <a:ext cx="8593366" cy="2162620"/>
          </a:xfrm>
          <a:custGeom>
            <a:avLst/>
            <a:gdLst>
              <a:gd name="connsiteX0" fmla="*/ 0 w 8592954"/>
              <a:gd name="connsiteY0" fmla="*/ 2078821 h 2078821"/>
              <a:gd name="connsiteX1" fmla="*/ 519705 w 8592954"/>
              <a:gd name="connsiteY1" fmla="*/ 0 h 2078821"/>
              <a:gd name="connsiteX2" fmla="*/ 8073249 w 8592954"/>
              <a:gd name="connsiteY2" fmla="*/ 0 h 2078821"/>
              <a:gd name="connsiteX3" fmla="*/ 8592954 w 8592954"/>
              <a:gd name="connsiteY3" fmla="*/ 2078821 h 2078821"/>
              <a:gd name="connsiteX4" fmla="*/ 0 w 8592954"/>
              <a:gd name="connsiteY4" fmla="*/ 2078821 h 2078821"/>
              <a:gd name="connsiteX0" fmla="*/ 0 w 8592954"/>
              <a:gd name="connsiteY0" fmla="*/ 2095599 h 2095599"/>
              <a:gd name="connsiteX1" fmla="*/ 3145459 w 8592954"/>
              <a:gd name="connsiteY1" fmla="*/ 0 h 2095599"/>
              <a:gd name="connsiteX2" fmla="*/ 8073249 w 8592954"/>
              <a:gd name="connsiteY2" fmla="*/ 16778 h 2095599"/>
              <a:gd name="connsiteX3" fmla="*/ 8592954 w 8592954"/>
              <a:gd name="connsiteY3" fmla="*/ 2095599 h 2095599"/>
              <a:gd name="connsiteX4" fmla="*/ 0 w 8592954"/>
              <a:gd name="connsiteY4" fmla="*/ 2095599 h 2095599"/>
              <a:gd name="connsiteX0" fmla="*/ 0 w 8593366"/>
              <a:gd name="connsiteY0" fmla="*/ 2095599 h 2095599"/>
              <a:gd name="connsiteX1" fmla="*/ 3145459 w 8593366"/>
              <a:gd name="connsiteY1" fmla="*/ 0 h 2095599"/>
              <a:gd name="connsiteX2" fmla="*/ 8593366 w 8593366"/>
              <a:gd name="connsiteY2" fmla="*/ 25167 h 2095599"/>
              <a:gd name="connsiteX3" fmla="*/ 8592954 w 8593366"/>
              <a:gd name="connsiteY3" fmla="*/ 2095599 h 2095599"/>
              <a:gd name="connsiteX4" fmla="*/ 0 w 8593366"/>
              <a:gd name="connsiteY4" fmla="*/ 2095599 h 2095599"/>
              <a:gd name="connsiteX0" fmla="*/ 0 w 8593366"/>
              <a:gd name="connsiteY0" fmla="*/ 2095599 h 2095599"/>
              <a:gd name="connsiteX1" fmla="*/ 3145459 w 8593366"/>
              <a:gd name="connsiteY1" fmla="*/ 0 h 2095599"/>
              <a:gd name="connsiteX2" fmla="*/ 8593366 w 8593366"/>
              <a:gd name="connsiteY2" fmla="*/ 8389 h 2095599"/>
              <a:gd name="connsiteX3" fmla="*/ 8592954 w 8593366"/>
              <a:gd name="connsiteY3" fmla="*/ 2095599 h 2095599"/>
              <a:gd name="connsiteX4" fmla="*/ 0 w 8593366"/>
              <a:gd name="connsiteY4" fmla="*/ 2095599 h 209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366" h="2095599">
                <a:moveTo>
                  <a:pt x="0" y="2095599"/>
                </a:moveTo>
                <a:lnTo>
                  <a:pt x="3145459" y="0"/>
                </a:lnTo>
                <a:lnTo>
                  <a:pt x="8593366" y="8389"/>
                </a:lnTo>
                <a:cubicBezTo>
                  <a:pt x="8593229" y="698533"/>
                  <a:pt x="8593091" y="1405455"/>
                  <a:pt x="8592954" y="2095599"/>
                </a:cubicBezTo>
                <a:lnTo>
                  <a:pt x="0" y="2095599"/>
                </a:lnTo>
                <a:close/>
              </a:path>
            </a:pathLst>
          </a:cu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スクラム・プロセス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ホームベース 3"/>
          <p:cNvSpPr/>
          <p:nvPr/>
        </p:nvSpPr>
        <p:spPr>
          <a:xfrm>
            <a:off x="6636696"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4</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5" name="ホームベース 4"/>
          <p:cNvSpPr/>
          <p:nvPr/>
        </p:nvSpPr>
        <p:spPr>
          <a:xfrm>
            <a:off x="4512839"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3</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6" name="ホームベース 5"/>
          <p:cNvSpPr/>
          <p:nvPr/>
        </p:nvSpPr>
        <p:spPr>
          <a:xfrm>
            <a:off x="2411343"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2</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7" name="ホームベース 6"/>
          <p:cNvSpPr/>
          <p:nvPr/>
        </p:nvSpPr>
        <p:spPr>
          <a:xfrm>
            <a:off x="323111"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1</a:t>
            </a:r>
          </a:p>
          <a:p>
            <a:pPr algn="ctr"/>
            <a:r>
              <a:rPr kumimoji="1"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endParaRPr kumimoji="1" lang="ja-JP" altLang="en-US" sz="1200" dirty="0">
              <a:solidFill>
                <a:srgbClr val="FFFFFF"/>
              </a:solidFill>
              <a:latin typeface="Meiryo" charset="-128"/>
              <a:ea typeface="Meiryo" charset="-128"/>
              <a:cs typeface="Meiryo" charset="-128"/>
            </a:endParaRPr>
          </a:p>
        </p:txBody>
      </p:sp>
      <p:sp>
        <p:nvSpPr>
          <p:cNvPr id="8" name="上矢印吹き出し 7"/>
          <p:cNvSpPr/>
          <p:nvPr/>
        </p:nvSpPr>
        <p:spPr>
          <a:xfrm>
            <a:off x="200241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9" name="上矢印吹き出し 8"/>
          <p:cNvSpPr/>
          <p:nvPr/>
        </p:nvSpPr>
        <p:spPr>
          <a:xfrm>
            <a:off x="4090646"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0" name="上矢印吹き出し 9"/>
          <p:cNvSpPr/>
          <p:nvPr/>
        </p:nvSpPr>
        <p:spPr>
          <a:xfrm>
            <a:off x="6192142"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1" name="上矢印吹き出し 10"/>
          <p:cNvSpPr/>
          <p:nvPr/>
        </p:nvSpPr>
        <p:spPr>
          <a:xfrm>
            <a:off x="828037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pic>
        <p:nvPicPr>
          <p:cNvPr id="14" name="図 13"/>
          <p:cNvPicPr>
            <a:picLocks noChangeAspect="1"/>
          </p:cNvPicPr>
          <p:nvPr/>
        </p:nvPicPr>
        <p:blipFill>
          <a:blip r:embed="rId2">
            <a:clrChange>
              <a:clrFrom>
                <a:srgbClr val="FFFFFF"/>
              </a:clrFrom>
              <a:clrTo>
                <a:srgbClr val="FFFFFF">
                  <a:alpha val="0"/>
                </a:srgbClr>
              </a:clrTo>
            </a:clrChange>
          </a:blip>
          <a:stretch>
            <a:fillRect/>
          </a:stretch>
        </p:blipFill>
        <p:spPr>
          <a:xfrm>
            <a:off x="6816732" y="908720"/>
            <a:ext cx="465598" cy="493335"/>
          </a:xfrm>
          <a:prstGeom prst="rect">
            <a:avLst/>
          </a:prstGeom>
        </p:spPr>
      </p:pic>
      <p:grpSp>
        <p:nvGrpSpPr>
          <p:cNvPr id="18" name="図形グループ 17"/>
          <p:cNvGrpSpPr/>
          <p:nvPr/>
        </p:nvGrpSpPr>
        <p:grpSpPr>
          <a:xfrm>
            <a:off x="310264" y="1047311"/>
            <a:ext cx="231924" cy="471366"/>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2" name="テキスト ボックス 21"/>
          <p:cNvSpPr txBox="1"/>
          <p:nvPr/>
        </p:nvSpPr>
        <p:spPr>
          <a:xfrm>
            <a:off x="542188" y="1252949"/>
            <a:ext cx="2492990" cy="369332"/>
          </a:xfrm>
          <a:prstGeom prst="rect">
            <a:avLst/>
          </a:prstGeom>
          <a:noFill/>
        </p:spPr>
        <p:txBody>
          <a:bodyPr wrap="none" rtlCol="0">
            <a:spAutoFit/>
          </a:bodyPr>
          <a:lstStyle/>
          <a:p>
            <a:r>
              <a:rPr kumimoji="1" lang="ja-JP" altLang="en-US">
                <a:latin typeface="Meiryo" charset="-128"/>
                <a:ea typeface="Meiryo" charset="-128"/>
                <a:cs typeface="Meiryo" charset="-128"/>
              </a:rPr>
              <a:t>プロダクト・オーナー</a:t>
            </a:r>
          </a:p>
        </p:txBody>
      </p:sp>
      <p:sp>
        <p:nvSpPr>
          <p:cNvPr id="23" name="正方形/長方形 22"/>
          <p:cNvSpPr/>
          <p:nvPr/>
        </p:nvSpPr>
        <p:spPr>
          <a:xfrm>
            <a:off x="310264" y="178045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プロダクト・バックログ</a:t>
            </a:r>
            <a:endParaRPr kumimoji="1"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kumimoji="1" lang="ja-JP" altLang="en-US" sz="800" dirty="0">
              <a:solidFill>
                <a:schemeClr val="tx1"/>
              </a:solidFill>
              <a:latin typeface="Meiryo" charset="-128"/>
              <a:ea typeface="Meiryo" charset="-128"/>
              <a:cs typeface="Meiryo" charset="-128"/>
            </a:endParaRPr>
          </a:p>
        </p:txBody>
      </p:sp>
      <p:sp>
        <p:nvSpPr>
          <p:cNvPr id="24" name="正方形/長方形 23"/>
          <p:cNvSpPr/>
          <p:nvPr/>
        </p:nvSpPr>
        <p:spPr>
          <a:xfrm>
            <a:off x="1810297" y="178479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スプリント･プラン</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イテレーション毎の</a:t>
            </a:r>
            <a:endParaRPr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内容区分</a:t>
            </a:r>
            <a:endParaRPr lang="en-US" altLang="ja-JP" sz="800" dirty="0">
              <a:solidFill>
                <a:schemeClr val="tx1"/>
              </a:solidFill>
              <a:latin typeface="Meiryo" charset="-128"/>
              <a:ea typeface="Meiryo" charset="-128"/>
              <a:cs typeface="Meiryo" charset="-128"/>
            </a:endParaRPr>
          </a:p>
          <a:p>
            <a:pPr algn="ct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a:p>
            <a:pPr algn="ctr"/>
            <a:r>
              <a:rPr lang="en-US" altLang="ja-JP" sz="800" dirty="0">
                <a:solidFill>
                  <a:schemeClr val="tx1"/>
                </a:solidFill>
                <a:latin typeface="Meiryo" charset="-128"/>
                <a:ea typeface="Meiryo" charset="-128"/>
                <a:cs typeface="Meiryo" charset="-128"/>
              </a:rPr>
              <a:t>2</a:t>
            </a:r>
            <a:r>
              <a:rPr lang="ja-JP" altLang="en-US" sz="800" dirty="0">
                <a:solidFill>
                  <a:schemeClr val="tx1"/>
                </a:solidFill>
                <a:latin typeface="Meiryo" charset="-128"/>
                <a:ea typeface="Meiryo" charset="-128"/>
                <a:cs typeface="Meiryo" charset="-128"/>
              </a:rPr>
              <a:t>時間程度の単位</a:t>
            </a: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p:txBody>
      </p:sp>
      <p:grpSp>
        <p:nvGrpSpPr>
          <p:cNvPr id="25" name="図形グループ 24"/>
          <p:cNvGrpSpPr/>
          <p:nvPr/>
        </p:nvGrpSpPr>
        <p:grpSpPr>
          <a:xfrm>
            <a:off x="3461337" y="1047311"/>
            <a:ext cx="231924" cy="471366"/>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テキスト ボックス 27"/>
          <p:cNvSpPr txBox="1"/>
          <p:nvPr/>
        </p:nvSpPr>
        <p:spPr>
          <a:xfrm>
            <a:off x="3693261" y="1252949"/>
            <a:ext cx="2146742" cy="369332"/>
          </a:xfrm>
          <a:prstGeom prst="rect">
            <a:avLst/>
          </a:prstGeom>
          <a:noFill/>
        </p:spPr>
        <p:txBody>
          <a:bodyPr wrap="none" rtlCol="0">
            <a:spAutoFit/>
          </a:bodyPr>
          <a:lstStyle/>
          <a:p>
            <a:r>
              <a:rPr kumimoji="1" lang="ja-JP" altLang="en-US" dirty="0">
                <a:latin typeface="Meiryo" charset="-128"/>
                <a:ea typeface="Meiryo" charset="-128"/>
                <a:cs typeface="Meiryo" charset="-128"/>
              </a:rPr>
              <a:t>スクラム･マスター</a:t>
            </a:r>
          </a:p>
        </p:txBody>
      </p:sp>
      <p:sp>
        <p:nvSpPr>
          <p:cNvPr id="29" name="正方形/長方形 28"/>
          <p:cNvSpPr/>
          <p:nvPr/>
        </p:nvSpPr>
        <p:spPr>
          <a:xfrm>
            <a:off x="3461337" y="1780453"/>
            <a:ext cx="1309408" cy="10088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タスク･リスト</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スプリント・バックログ</a:t>
            </a:r>
            <a:endParaRPr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lang="ja-JP" altLang="en-US" sz="800" dirty="0">
              <a:solidFill>
                <a:schemeClr val="tx1"/>
              </a:solidFill>
              <a:latin typeface="Meiryo" charset="-128"/>
              <a:ea typeface="Meiryo" charset="-128"/>
              <a:cs typeface="Meiryo" charset="-128"/>
            </a:endParaRPr>
          </a:p>
        </p:txBody>
      </p:sp>
      <p:grpSp>
        <p:nvGrpSpPr>
          <p:cNvPr id="30" name="図形グループ 29"/>
          <p:cNvGrpSpPr/>
          <p:nvPr/>
        </p:nvGrpSpPr>
        <p:grpSpPr>
          <a:xfrm>
            <a:off x="6700770" y="1047311"/>
            <a:ext cx="231924" cy="471366"/>
            <a:chOff x="1946324" y="4125162"/>
            <a:chExt cx="969964" cy="2007872"/>
          </a:xfrm>
        </p:grpSpPr>
        <p:sp>
          <p:nvSpPr>
            <p:cNvPr id="31" name="円/楕円 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6959746" y="1046377"/>
            <a:ext cx="231924" cy="471366"/>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テキスト ボックス 35"/>
          <p:cNvSpPr txBox="1"/>
          <p:nvPr/>
        </p:nvSpPr>
        <p:spPr>
          <a:xfrm>
            <a:off x="7282330" y="1252636"/>
            <a:ext cx="1338828" cy="369332"/>
          </a:xfrm>
          <a:prstGeom prst="rect">
            <a:avLst/>
          </a:prstGeom>
          <a:noFill/>
        </p:spPr>
        <p:txBody>
          <a:bodyPr wrap="none" rtlCol="0">
            <a:spAutoFit/>
          </a:bodyPr>
          <a:lstStyle/>
          <a:p>
            <a:r>
              <a:rPr kumimoji="1" lang="ja-JP" altLang="en-US" dirty="0">
                <a:latin typeface="Meiryo" charset="-128"/>
                <a:ea typeface="Meiryo" charset="-128"/>
                <a:cs typeface="Meiryo" charset="-128"/>
              </a:rPr>
              <a:t>開発チーム</a:t>
            </a:r>
          </a:p>
        </p:txBody>
      </p:sp>
      <p:grpSp>
        <p:nvGrpSpPr>
          <p:cNvPr id="38" name="図形グループ 37"/>
          <p:cNvGrpSpPr/>
          <p:nvPr/>
        </p:nvGrpSpPr>
        <p:grpSpPr>
          <a:xfrm>
            <a:off x="6704306" y="1703020"/>
            <a:ext cx="231924" cy="471366"/>
            <a:chOff x="1946324" y="4125162"/>
            <a:chExt cx="969964" cy="2007872"/>
          </a:xfrm>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8671294" y="1779497"/>
            <a:ext cx="231924" cy="471366"/>
            <a:chOff x="1946324" y="4125162"/>
            <a:chExt cx="969964" cy="2007872"/>
          </a:xfrm>
        </p:grpSpPr>
        <p:sp>
          <p:nvSpPr>
            <p:cNvPr id="42" name="円/楕円 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6700770" y="2321434"/>
            <a:ext cx="231924" cy="471366"/>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8671294" y="2355984"/>
            <a:ext cx="231924" cy="471366"/>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6764437" y="5025091"/>
            <a:ext cx="1950588" cy="1404348"/>
            <a:chOff x="7501938" y="1797271"/>
            <a:chExt cx="1318534" cy="1008832"/>
          </a:xfrm>
        </p:grpSpPr>
        <p:sp>
          <p:nvSpPr>
            <p:cNvPr id="51" name="正方形/長方形 50"/>
            <p:cNvSpPr/>
            <p:nvPr/>
          </p:nvSpPr>
          <p:spPr>
            <a:xfrm>
              <a:off x="7501938" y="1797271"/>
              <a:ext cx="1309408" cy="10088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rgbClr val="FFFFFF"/>
                </a:solidFill>
                <a:latin typeface="Meiryo" charset="-128"/>
                <a:ea typeface="Meiryo" charset="-128"/>
                <a:cs typeface="Meiryo" charset="-128"/>
              </a:endParaRPr>
            </a:p>
          </p:txBody>
        </p:sp>
        <p:cxnSp>
          <p:nvCxnSpPr>
            <p:cNvPr id="53" name="直線コネクタ 52"/>
            <p:cNvCxnSpPr/>
            <p:nvPr/>
          </p:nvCxnSpPr>
          <p:spPr>
            <a:xfrm>
              <a:off x="7631966" y="1919173"/>
              <a:ext cx="1003078" cy="7460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5" name="フリーフォーム 54"/>
            <p:cNvSpPr/>
            <p:nvPr/>
          </p:nvSpPr>
          <p:spPr>
            <a:xfrm>
              <a:off x="7631966" y="1919173"/>
              <a:ext cx="1026055" cy="749580"/>
            </a:xfrm>
            <a:custGeom>
              <a:avLst/>
              <a:gdLst>
                <a:gd name="connsiteX0" fmla="*/ 0 w 880844"/>
                <a:gd name="connsiteY0" fmla="*/ 0 h 864066"/>
                <a:gd name="connsiteX1" fmla="*/ 302004 w 880844"/>
                <a:gd name="connsiteY1" fmla="*/ 67112 h 864066"/>
                <a:gd name="connsiteX2" fmla="*/ 377505 w 880844"/>
                <a:gd name="connsiteY2" fmla="*/ 151001 h 864066"/>
                <a:gd name="connsiteX3" fmla="*/ 461395 w 880844"/>
                <a:gd name="connsiteY3" fmla="*/ 293614 h 864066"/>
                <a:gd name="connsiteX4" fmla="*/ 587230 w 880844"/>
                <a:gd name="connsiteY4" fmla="*/ 369115 h 864066"/>
                <a:gd name="connsiteX5" fmla="*/ 746620 w 880844"/>
                <a:gd name="connsiteY5" fmla="*/ 427838 h 864066"/>
                <a:gd name="connsiteX6" fmla="*/ 780176 w 880844"/>
                <a:gd name="connsiteY6" fmla="*/ 578840 h 864066"/>
                <a:gd name="connsiteX7" fmla="*/ 796954 w 880844"/>
                <a:gd name="connsiteY7" fmla="*/ 805343 h 864066"/>
                <a:gd name="connsiteX8" fmla="*/ 880844 w 880844"/>
                <a:gd name="connsiteY8" fmla="*/ 864066 h 86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844" h="864066">
                  <a:moveTo>
                    <a:pt x="0" y="0"/>
                  </a:moveTo>
                  <a:lnTo>
                    <a:pt x="302004" y="67112"/>
                  </a:lnTo>
                  <a:lnTo>
                    <a:pt x="377505" y="151001"/>
                  </a:lnTo>
                  <a:lnTo>
                    <a:pt x="461395" y="293614"/>
                  </a:lnTo>
                  <a:lnTo>
                    <a:pt x="587230" y="369115"/>
                  </a:lnTo>
                  <a:lnTo>
                    <a:pt x="746620" y="427838"/>
                  </a:lnTo>
                  <a:lnTo>
                    <a:pt x="780176" y="578840"/>
                  </a:lnTo>
                  <a:lnTo>
                    <a:pt x="796954" y="805343"/>
                  </a:lnTo>
                  <a:lnTo>
                    <a:pt x="880844" y="864066"/>
                  </a:lnTo>
                </a:path>
              </a:pathLst>
            </a:custGeom>
            <a:noFill/>
            <a:ln>
              <a:solidFill>
                <a:schemeClr val="tx2">
                  <a:lumMod val="60000"/>
                  <a:lumOff val="4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7" name="直線コネクタ 56"/>
            <p:cNvCxnSpPr/>
            <p:nvPr/>
          </p:nvCxnSpPr>
          <p:spPr>
            <a:xfrm flipH="1">
              <a:off x="7631966" y="1891342"/>
              <a:ext cx="2" cy="816977"/>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H="1" flipV="1">
              <a:off x="7631966" y="2697334"/>
              <a:ext cx="1026055" cy="10985"/>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8020253" y="1826144"/>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バーンダウン</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チャート</a:t>
              </a:r>
            </a:p>
          </p:txBody>
        </p:sp>
      </p:grpSp>
      <p:sp>
        <p:nvSpPr>
          <p:cNvPr id="65" name="右矢印 64"/>
          <p:cNvSpPr/>
          <p:nvPr/>
        </p:nvSpPr>
        <p:spPr>
          <a:xfrm>
            <a:off x="1590689" y="2040155"/>
            <a:ext cx="245055" cy="504056"/>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矢印 65"/>
          <p:cNvSpPr/>
          <p:nvPr/>
        </p:nvSpPr>
        <p:spPr>
          <a:xfrm>
            <a:off x="3090722" y="2035302"/>
            <a:ext cx="417268" cy="504056"/>
          </a:xfrm>
          <a:prstGeom prst="rightArrow">
            <a:avLst>
              <a:gd name="adj1" fmla="val 50000"/>
              <a:gd name="adj2" fmla="val 2788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右矢印 67"/>
          <p:cNvSpPr/>
          <p:nvPr/>
        </p:nvSpPr>
        <p:spPr>
          <a:xfrm>
            <a:off x="4750399" y="2046780"/>
            <a:ext cx="1878491" cy="504056"/>
          </a:xfrm>
          <a:prstGeom prst="rightArrow">
            <a:avLst>
              <a:gd name="adj1" fmla="val 50000"/>
              <a:gd name="adj2" fmla="val 27885"/>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環状矢印 66"/>
          <p:cNvSpPr/>
          <p:nvPr/>
        </p:nvSpPr>
        <p:spPr>
          <a:xfrm>
            <a:off x="4967786" y="1789827"/>
            <a:ext cx="1380641" cy="1025650"/>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5227038" y="2059824"/>
            <a:ext cx="902811" cy="523220"/>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デイリー</a:t>
            </a:r>
            <a:endParaRPr kumimoji="1" lang="en-US" altLang="ja-JP" sz="1400" dirty="0">
              <a:solidFill>
                <a:schemeClr val="accent3">
                  <a:lumMod val="50000"/>
                </a:schemeClr>
              </a:solidFill>
              <a:latin typeface="Meiryo" charset="-128"/>
              <a:ea typeface="Meiryo" charset="-128"/>
              <a:cs typeface="Meiryo" charset="-128"/>
            </a:endParaRPr>
          </a:p>
          <a:p>
            <a:pPr algn="ctr"/>
            <a:r>
              <a:rPr kumimoji="1" lang="ja-JP" altLang="en-US" sz="1400" dirty="0">
                <a:solidFill>
                  <a:schemeClr val="accent3">
                    <a:lumMod val="50000"/>
                  </a:schemeClr>
                </a:solidFill>
                <a:latin typeface="Meiryo" charset="-128"/>
                <a:ea typeface="Meiryo" charset="-128"/>
                <a:cs typeface="Meiryo" charset="-128"/>
              </a:rPr>
              <a:t>スクラム</a:t>
            </a:r>
          </a:p>
        </p:txBody>
      </p:sp>
      <p:grpSp>
        <p:nvGrpSpPr>
          <p:cNvPr id="71" name="図形グループ 70"/>
          <p:cNvGrpSpPr/>
          <p:nvPr/>
        </p:nvGrpSpPr>
        <p:grpSpPr>
          <a:xfrm>
            <a:off x="6959746" y="2040598"/>
            <a:ext cx="231924" cy="471366"/>
            <a:chOff x="1946324" y="4125162"/>
            <a:chExt cx="969964" cy="2007872"/>
          </a:xfrm>
        </p:grpSpPr>
        <p:sp>
          <p:nvSpPr>
            <p:cNvPr id="72" name="円/楕円 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8413418" y="2037533"/>
            <a:ext cx="231924" cy="471366"/>
            <a:chOff x="1946324" y="4125162"/>
            <a:chExt cx="969964" cy="2007872"/>
          </a:xfrm>
        </p:grpSpPr>
        <p:sp>
          <p:nvSpPr>
            <p:cNvPr id="75" name="円/楕円 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テキスト ボックス 82"/>
          <p:cNvSpPr txBox="1"/>
          <p:nvPr/>
        </p:nvSpPr>
        <p:spPr>
          <a:xfrm>
            <a:off x="7124849" y="2106235"/>
            <a:ext cx="1338828" cy="400110"/>
          </a:xfrm>
          <a:prstGeom prst="rect">
            <a:avLst/>
          </a:prstGeom>
          <a:noFill/>
        </p:spPr>
        <p:txBody>
          <a:bodyPr wrap="none" rtlCol="0">
            <a:spAutoFit/>
          </a:bodyPr>
          <a:lstStyle/>
          <a:p>
            <a:pPr algn="ctr"/>
            <a:r>
              <a:rPr lang="ja-JP" altLang="en-US" sz="1000" dirty="0">
                <a:solidFill>
                  <a:schemeClr val="accent3">
                    <a:lumMod val="50000"/>
                  </a:schemeClr>
                </a:solidFill>
                <a:latin typeface="Meiryo" charset="-128"/>
                <a:ea typeface="Meiryo" charset="-128"/>
                <a:cs typeface="Meiryo" charset="-128"/>
              </a:rPr>
              <a:t>開発・テスト</a:t>
            </a:r>
            <a:endParaRPr lang="en-US" altLang="ja-JP" sz="1000" dirty="0">
              <a:solidFill>
                <a:schemeClr val="accent3">
                  <a:lumMod val="50000"/>
                </a:schemeClr>
              </a:solidFill>
              <a:latin typeface="Meiryo" charset="-128"/>
              <a:ea typeface="Meiryo" charset="-128"/>
              <a:cs typeface="Meiryo" charset="-128"/>
            </a:endParaRPr>
          </a:p>
          <a:p>
            <a:pPr algn="ctr"/>
            <a:r>
              <a:rPr lang="ja-JP" altLang="en-US" sz="1000" dirty="0">
                <a:solidFill>
                  <a:schemeClr val="accent3">
                    <a:lumMod val="50000"/>
                  </a:schemeClr>
                </a:solidFill>
                <a:latin typeface="Meiryo" charset="-128"/>
                <a:ea typeface="Meiryo" charset="-128"/>
                <a:cs typeface="Meiryo" charset="-128"/>
              </a:rPr>
              <a:t>インテグレーション</a:t>
            </a:r>
            <a:endParaRPr kumimoji="1" lang="ja-JP" altLang="en-US" sz="1000" dirty="0">
              <a:solidFill>
                <a:schemeClr val="accent3">
                  <a:lumMod val="50000"/>
                </a:schemeClr>
              </a:solidFill>
              <a:latin typeface="Meiryo" charset="-128"/>
              <a:ea typeface="Meiryo" charset="-128"/>
              <a:cs typeface="Meiryo" charset="-128"/>
            </a:endParaRPr>
          </a:p>
        </p:txBody>
      </p:sp>
      <p:sp>
        <p:nvSpPr>
          <p:cNvPr id="84" name="正方形/長方形 83"/>
          <p:cNvSpPr/>
          <p:nvPr/>
        </p:nvSpPr>
        <p:spPr>
          <a:xfrm>
            <a:off x="430640" y="5015760"/>
            <a:ext cx="802432" cy="142245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1233072" y="5013176"/>
            <a:ext cx="802432" cy="142245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2041376" y="5013176"/>
            <a:ext cx="802432" cy="142245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4211960" y="5030787"/>
            <a:ext cx="1349022" cy="6936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4211960" y="5724403"/>
            <a:ext cx="1355465" cy="726253"/>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5554854" y="5028203"/>
            <a:ext cx="1070274" cy="142245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30640" y="5059510"/>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To Do</a:t>
            </a:r>
            <a:endParaRPr kumimoji="1" lang="ja-JP" altLang="en-US" sz="1000" dirty="0">
              <a:latin typeface="Meiryo" charset="-128"/>
              <a:ea typeface="Meiryo" charset="-128"/>
              <a:cs typeface="Meiryo" charset="-128"/>
            </a:endParaRPr>
          </a:p>
        </p:txBody>
      </p:sp>
      <p:sp>
        <p:nvSpPr>
          <p:cNvPr id="93" name="テキスト ボックス 92"/>
          <p:cNvSpPr txBox="1"/>
          <p:nvPr/>
        </p:nvSpPr>
        <p:spPr>
          <a:xfrm>
            <a:off x="1239823" y="5056926"/>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On Going</a:t>
            </a:r>
            <a:endParaRPr kumimoji="1" lang="ja-JP" altLang="en-US" sz="1000" dirty="0">
              <a:latin typeface="Meiryo" charset="-128"/>
              <a:ea typeface="Meiryo" charset="-128"/>
              <a:cs typeface="Meiryo" charset="-128"/>
            </a:endParaRPr>
          </a:p>
        </p:txBody>
      </p:sp>
      <p:sp>
        <p:nvSpPr>
          <p:cNvPr id="94" name="テキスト ボックス 93"/>
          <p:cNvSpPr txBox="1"/>
          <p:nvPr/>
        </p:nvSpPr>
        <p:spPr>
          <a:xfrm>
            <a:off x="2035504" y="5059510"/>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Done</a:t>
            </a:r>
            <a:endParaRPr kumimoji="1" lang="ja-JP" altLang="en-US" sz="1000" dirty="0">
              <a:latin typeface="Meiryo" charset="-128"/>
              <a:ea typeface="Meiryo" charset="-128"/>
              <a:cs typeface="Meiryo" charset="-128"/>
            </a:endParaRPr>
          </a:p>
        </p:txBody>
      </p:sp>
      <p:sp>
        <p:nvSpPr>
          <p:cNvPr id="95" name="テキスト ボックス 94"/>
          <p:cNvSpPr txBox="1"/>
          <p:nvPr/>
        </p:nvSpPr>
        <p:spPr>
          <a:xfrm>
            <a:off x="448525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Keep</a:t>
            </a:r>
            <a:endParaRPr kumimoji="1" lang="ja-JP" altLang="en-US" sz="1000" dirty="0">
              <a:latin typeface="Meiryo" charset="-128"/>
              <a:ea typeface="Meiryo" charset="-128"/>
              <a:cs typeface="Meiryo" charset="-128"/>
            </a:endParaRPr>
          </a:p>
        </p:txBody>
      </p:sp>
      <p:sp>
        <p:nvSpPr>
          <p:cNvPr id="96" name="テキスト ボックス 95"/>
          <p:cNvSpPr txBox="1"/>
          <p:nvPr/>
        </p:nvSpPr>
        <p:spPr>
          <a:xfrm>
            <a:off x="4493379" y="5764557"/>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Problem</a:t>
            </a:r>
            <a:endParaRPr kumimoji="1" lang="ja-JP" altLang="en-US" sz="1000" dirty="0">
              <a:latin typeface="Meiryo" charset="-128"/>
              <a:ea typeface="Meiryo" charset="-128"/>
              <a:cs typeface="Meiryo" charset="-128"/>
            </a:endParaRPr>
          </a:p>
        </p:txBody>
      </p:sp>
      <p:sp>
        <p:nvSpPr>
          <p:cNvPr id="97" name="テキスト ボックス 96"/>
          <p:cNvSpPr txBox="1"/>
          <p:nvPr/>
        </p:nvSpPr>
        <p:spPr>
          <a:xfrm>
            <a:off x="568877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Try</a:t>
            </a:r>
            <a:endParaRPr kumimoji="1" lang="ja-JP" altLang="en-US" sz="1000" dirty="0">
              <a:latin typeface="Meiryo" charset="-128"/>
              <a:ea typeface="Meiryo" charset="-128"/>
              <a:cs typeface="Meiryo" charset="-128"/>
            </a:endParaRPr>
          </a:p>
        </p:txBody>
      </p:sp>
      <p:sp>
        <p:nvSpPr>
          <p:cNvPr id="98" name="テキスト ボックス 97"/>
          <p:cNvSpPr txBox="1"/>
          <p:nvPr/>
        </p:nvSpPr>
        <p:spPr>
          <a:xfrm>
            <a:off x="4558132" y="4726731"/>
            <a:ext cx="3890809" cy="246221"/>
          </a:xfrm>
          <a:prstGeom prst="rect">
            <a:avLst/>
          </a:prstGeom>
          <a:noFill/>
        </p:spPr>
        <p:txBody>
          <a:bodyPr wrap="none" rtlCol="0">
            <a:spAutoFit/>
          </a:bodyPr>
          <a:lstStyle/>
          <a:p>
            <a:pPr algn="ctr"/>
            <a:r>
              <a:rPr kumimoji="1" lang="ja-JP" altLang="en-US" sz="1000" dirty="0">
                <a:solidFill>
                  <a:schemeClr val="accent3">
                    <a:lumMod val="50000"/>
                  </a:schemeClr>
                </a:solidFill>
                <a:latin typeface="Meiryo" charset="-128"/>
                <a:ea typeface="Meiryo" charset="-128"/>
                <a:cs typeface="Meiryo" charset="-128"/>
              </a:rPr>
              <a:t>スタンドアップミーティング</a:t>
            </a:r>
            <a:r>
              <a:rPr kumimoji="1" lang="en-US" altLang="ja-JP" sz="1000" dirty="0">
                <a:solidFill>
                  <a:schemeClr val="accent3">
                    <a:lumMod val="50000"/>
                  </a:schemeClr>
                </a:solidFill>
                <a:latin typeface="Meiryo" charset="-128"/>
                <a:ea typeface="Meiryo" charset="-128"/>
                <a:cs typeface="Meiryo" charset="-128"/>
              </a:rPr>
              <a:t> </a:t>
            </a:r>
            <a:r>
              <a:rPr lang="en-US" altLang="ja-JP" sz="1000" dirty="0">
                <a:solidFill>
                  <a:schemeClr val="accent3">
                    <a:lumMod val="50000"/>
                  </a:schemeClr>
                </a:solidFill>
                <a:latin typeface="Meiryo" charset="-128"/>
                <a:ea typeface="Meiryo" charset="-128"/>
                <a:cs typeface="Meiryo" charset="-128"/>
              </a:rPr>
              <a:t>&amp; </a:t>
            </a:r>
            <a:r>
              <a:rPr lang="ja-JP" altLang="en-US" sz="1000" dirty="0">
                <a:solidFill>
                  <a:schemeClr val="accent3">
                    <a:lumMod val="50000"/>
                  </a:schemeClr>
                </a:solidFill>
                <a:latin typeface="Meiryo" charset="-128"/>
                <a:ea typeface="Meiryo" charset="-128"/>
                <a:cs typeface="Meiryo" charset="-128"/>
              </a:rPr>
              <a:t>スプリント･レビュー・</a:t>
            </a:r>
            <a:r>
              <a:rPr kumimoji="1" lang="ja-JP" altLang="en-US" sz="1000" dirty="0">
                <a:solidFill>
                  <a:schemeClr val="accent3">
                    <a:lumMod val="50000"/>
                  </a:schemeClr>
                </a:solidFill>
                <a:latin typeface="Meiryo" charset="-128"/>
                <a:ea typeface="Meiryo" charset="-128"/>
                <a:cs typeface="Meiryo" charset="-128"/>
              </a:rPr>
              <a:t>振り返り</a:t>
            </a:r>
          </a:p>
        </p:txBody>
      </p:sp>
      <p:sp>
        <p:nvSpPr>
          <p:cNvPr id="99" name="メモ 98"/>
          <p:cNvSpPr/>
          <p:nvPr/>
        </p:nvSpPr>
        <p:spPr>
          <a:xfrm>
            <a:off x="49380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メモ 101"/>
          <p:cNvSpPr/>
          <p:nvPr/>
        </p:nvSpPr>
        <p:spPr>
          <a:xfrm>
            <a:off x="64468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メモ 102"/>
          <p:cNvSpPr/>
          <p:nvPr/>
        </p:nvSpPr>
        <p:spPr>
          <a:xfrm>
            <a:off x="80314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メモ 103"/>
          <p:cNvSpPr/>
          <p:nvPr/>
        </p:nvSpPr>
        <p:spPr>
          <a:xfrm>
            <a:off x="96159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メモ 104"/>
          <p:cNvSpPr/>
          <p:nvPr/>
        </p:nvSpPr>
        <p:spPr>
          <a:xfrm>
            <a:off x="49061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メモ 105"/>
          <p:cNvSpPr/>
          <p:nvPr/>
        </p:nvSpPr>
        <p:spPr>
          <a:xfrm>
            <a:off x="64149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メモ 106"/>
          <p:cNvSpPr/>
          <p:nvPr/>
        </p:nvSpPr>
        <p:spPr>
          <a:xfrm>
            <a:off x="79995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メモ 107"/>
          <p:cNvSpPr/>
          <p:nvPr/>
        </p:nvSpPr>
        <p:spPr>
          <a:xfrm>
            <a:off x="95840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メモ 108"/>
          <p:cNvSpPr/>
          <p:nvPr/>
        </p:nvSpPr>
        <p:spPr>
          <a:xfrm>
            <a:off x="490612"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メモ 109"/>
          <p:cNvSpPr/>
          <p:nvPr/>
        </p:nvSpPr>
        <p:spPr>
          <a:xfrm>
            <a:off x="641497"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メモ 112"/>
          <p:cNvSpPr/>
          <p:nvPr/>
        </p:nvSpPr>
        <p:spPr>
          <a:xfrm>
            <a:off x="217278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メモ 113"/>
          <p:cNvSpPr/>
          <p:nvPr/>
        </p:nvSpPr>
        <p:spPr>
          <a:xfrm>
            <a:off x="232367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メモ 114"/>
          <p:cNvSpPr/>
          <p:nvPr/>
        </p:nvSpPr>
        <p:spPr>
          <a:xfrm>
            <a:off x="248212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メモ 115"/>
          <p:cNvSpPr/>
          <p:nvPr/>
        </p:nvSpPr>
        <p:spPr>
          <a:xfrm>
            <a:off x="264058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メモ 116"/>
          <p:cNvSpPr/>
          <p:nvPr/>
        </p:nvSpPr>
        <p:spPr>
          <a:xfrm>
            <a:off x="134078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メモ 117"/>
          <p:cNvSpPr/>
          <p:nvPr/>
        </p:nvSpPr>
        <p:spPr>
          <a:xfrm>
            <a:off x="149166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メモ 118"/>
          <p:cNvSpPr/>
          <p:nvPr/>
        </p:nvSpPr>
        <p:spPr>
          <a:xfrm>
            <a:off x="165012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メモ 119"/>
          <p:cNvSpPr/>
          <p:nvPr/>
        </p:nvSpPr>
        <p:spPr>
          <a:xfrm>
            <a:off x="180857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メモ 120"/>
          <p:cNvSpPr/>
          <p:nvPr/>
        </p:nvSpPr>
        <p:spPr>
          <a:xfrm>
            <a:off x="1340783"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メモ 121"/>
          <p:cNvSpPr/>
          <p:nvPr/>
        </p:nvSpPr>
        <p:spPr>
          <a:xfrm>
            <a:off x="1491668"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メモ 122"/>
          <p:cNvSpPr/>
          <p:nvPr/>
        </p:nvSpPr>
        <p:spPr>
          <a:xfrm>
            <a:off x="216959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メモ 123"/>
          <p:cNvSpPr/>
          <p:nvPr/>
        </p:nvSpPr>
        <p:spPr>
          <a:xfrm>
            <a:off x="2320478"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メモ 124"/>
          <p:cNvSpPr/>
          <p:nvPr/>
        </p:nvSpPr>
        <p:spPr>
          <a:xfrm>
            <a:off x="247893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メモ 126"/>
          <p:cNvSpPr/>
          <p:nvPr/>
        </p:nvSpPr>
        <p:spPr>
          <a:xfrm>
            <a:off x="1650980"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メモ 127"/>
          <p:cNvSpPr/>
          <p:nvPr/>
        </p:nvSpPr>
        <p:spPr>
          <a:xfrm>
            <a:off x="218395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メモ 128"/>
          <p:cNvSpPr/>
          <p:nvPr/>
        </p:nvSpPr>
        <p:spPr>
          <a:xfrm>
            <a:off x="233483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メモ 129"/>
          <p:cNvSpPr/>
          <p:nvPr/>
        </p:nvSpPr>
        <p:spPr>
          <a:xfrm>
            <a:off x="249329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メモ 130"/>
          <p:cNvSpPr/>
          <p:nvPr/>
        </p:nvSpPr>
        <p:spPr>
          <a:xfrm>
            <a:off x="265174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メモ 131"/>
          <p:cNvSpPr/>
          <p:nvPr/>
        </p:nvSpPr>
        <p:spPr>
          <a:xfrm>
            <a:off x="218076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メモ 132"/>
          <p:cNvSpPr/>
          <p:nvPr/>
        </p:nvSpPr>
        <p:spPr>
          <a:xfrm>
            <a:off x="233164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メモ 133"/>
          <p:cNvSpPr/>
          <p:nvPr/>
        </p:nvSpPr>
        <p:spPr>
          <a:xfrm>
            <a:off x="249010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メモ 134"/>
          <p:cNvSpPr/>
          <p:nvPr/>
        </p:nvSpPr>
        <p:spPr>
          <a:xfrm>
            <a:off x="264855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メモ 135"/>
          <p:cNvSpPr/>
          <p:nvPr/>
        </p:nvSpPr>
        <p:spPr>
          <a:xfrm>
            <a:off x="442776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メモ 136"/>
          <p:cNvSpPr/>
          <p:nvPr/>
        </p:nvSpPr>
        <p:spPr>
          <a:xfrm>
            <a:off x="457864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メモ 137"/>
          <p:cNvSpPr/>
          <p:nvPr/>
        </p:nvSpPr>
        <p:spPr>
          <a:xfrm>
            <a:off x="473710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メモ 138"/>
          <p:cNvSpPr/>
          <p:nvPr/>
        </p:nvSpPr>
        <p:spPr>
          <a:xfrm>
            <a:off x="489555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メモ 139"/>
          <p:cNvSpPr/>
          <p:nvPr/>
        </p:nvSpPr>
        <p:spPr>
          <a:xfrm>
            <a:off x="4427761"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メモ 140"/>
          <p:cNvSpPr/>
          <p:nvPr/>
        </p:nvSpPr>
        <p:spPr>
          <a:xfrm>
            <a:off x="4578646"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メモ 141"/>
          <p:cNvSpPr/>
          <p:nvPr/>
        </p:nvSpPr>
        <p:spPr>
          <a:xfrm>
            <a:off x="5057211"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メモ 142"/>
          <p:cNvSpPr/>
          <p:nvPr/>
        </p:nvSpPr>
        <p:spPr>
          <a:xfrm>
            <a:off x="5208096"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メモ 143"/>
          <p:cNvSpPr/>
          <p:nvPr/>
        </p:nvSpPr>
        <p:spPr>
          <a:xfrm>
            <a:off x="443273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メモ 144"/>
          <p:cNvSpPr/>
          <p:nvPr/>
        </p:nvSpPr>
        <p:spPr>
          <a:xfrm>
            <a:off x="458362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メモ 145"/>
          <p:cNvSpPr/>
          <p:nvPr/>
        </p:nvSpPr>
        <p:spPr>
          <a:xfrm>
            <a:off x="474207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メモ 146"/>
          <p:cNvSpPr/>
          <p:nvPr/>
        </p:nvSpPr>
        <p:spPr>
          <a:xfrm>
            <a:off x="490053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メモ 147"/>
          <p:cNvSpPr/>
          <p:nvPr/>
        </p:nvSpPr>
        <p:spPr>
          <a:xfrm>
            <a:off x="4432739" y="619364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メモ 149"/>
          <p:cNvSpPr/>
          <p:nvPr/>
        </p:nvSpPr>
        <p:spPr>
          <a:xfrm>
            <a:off x="5062189"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メモ 150"/>
          <p:cNvSpPr/>
          <p:nvPr/>
        </p:nvSpPr>
        <p:spPr>
          <a:xfrm>
            <a:off x="5213074"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メモ 151"/>
          <p:cNvSpPr/>
          <p:nvPr/>
        </p:nvSpPr>
        <p:spPr>
          <a:xfrm>
            <a:off x="564931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メモ 152"/>
          <p:cNvSpPr/>
          <p:nvPr/>
        </p:nvSpPr>
        <p:spPr>
          <a:xfrm>
            <a:off x="580020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メモ 153"/>
          <p:cNvSpPr/>
          <p:nvPr/>
        </p:nvSpPr>
        <p:spPr>
          <a:xfrm>
            <a:off x="595865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メモ 154"/>
          <p:cNvSpPr/>
          <p:nvPr/>
        </p:nvSpPr>
        <p:spPr>
          <a:xfrm>
            <a:off x="611711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メモ 155"/>
          <p:cNvSpPr/>
          <p:nvPr/>
        </p:nvSpPr>
        <p:spPr>
          <a:xfrm>
            <a:off x="6278766"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メモ 156"/>
          <p:cNvSpPr/>
          <p:nvPr/>
        </p:nvSpPr>
        <p:spPr>
          <a:xfrm>
            <a:off x="6429651"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メモ 157"/>
          <p:cNvSpPr/>
          <p:nvPr/>
        </p:nvSpPr>
        <p:spPr>
          <a:xfrm>
            <a:off x="564931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メモ 158"/>
          <p:cNvSpPr/>
          <p:nvPr/>
        </p:nvSpPr>
        <p:spPr>
          <a:xfrm>
            <a:off x="580020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メモ 159"/>
          <p:cNvSpPr/>
          <p:nvPr/>
        </p:nvSpPr>
        <p:spPr>
          <a:xfrm>
            <a:off x="595865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メモ 160"/>
          <p:cNvSpPr/>
          <p:nvPr/>
        </p:nvSpPr>
        <p:spPr>
          <a:xfrm>
            <a:off x="611711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メモ 161"/>
          <p:cNvSpPr/>
          <p:nvPr/>
        </p:nvSpPr>
        <p:spPr>
          <a:xfrm>
            <a:off x="6278766"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メモ 162"/>
          <p:cNvSpPr/>
          <p:nvPr/>
        </p:nvSpPr>
        <p:spPr>
          <a:xfrm>
            <a:off x="6429651"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メモ 163"/>
          <p:cNvSpPr/>
          <p:nvPr/>
        </p:nvSpPr>
        <p:spPr>
          <a:xfrm>
            <a:off x="564674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メモ 164"/>
          <p:cNvSpPr/>
          <p:nvPr/>
        </p:nvSpPr>
        <p:spPr>
          <a:xfrm>
            <a:off x="579763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メモ 165"/>
          <p:cNvSpPr/>
          <p:nvPr/>
        </p:nvSpPr>
        <p:spPr>
          <a:xfrm>
            <a:off x="595608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メモ 166"/>
          <p:cNvSpPr/>
          <p:nvPr/>
        </p:nvSpPr>
        <p:spPr>
          <a:xfrm>
            <a:off x="611454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メモ 167"/>
          <p:cNvSpPr/>
          <p:nvPr/>
        </p:nvSpPr>
        <p:spPr>
          <a:xfrm>
            <a:off x="6276196"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メモ 168"/>
          <p:cNvSpPr/>
          <p:nvPr/>
        </p:nvSpPr>
        <p:spPr>
          <a:xfrm>
            <a:off x="6427081"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メモ 169"/>
          <p:cNvSpPr/>
          <p:nvPr/>
        </p:nvSpPr>
        <p:spPr>
          <a:xfrm>
            <a:off x="564674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メモ 170"/>
          <p:cNvSpPr/>
          <p:nvPr/>
        </p:nvSpPr>
        <p:spPr>
          <a:xfrm>
            <a:off x="579763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メモ 171"/>
          <p:cNvSpPr/>
          <p:nvPr/>
        </p:nvSpPr>
        <p:spPr>
          <a:xfrm>
            <a:off x="595608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メモ 172"/>
          <p:cNvSpPr/>
          <p:nvPr/>
        </p:nvSpPr>
        <p:spPr>
          <a:xfrm>
            <a:off x="611454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右矢印 176"/>
          <p:cNvSpPr/>
          <p:nvPr/>
        </p:nvSpPr>
        <p:spPr>
          <a:xfrm>
            <a:off x="2975217" y="5462344"/>
            <a:ext cx="1115429" cy="504056"/>
          </a:xfrm>
          <a:prstGeom prst="rightArrow">
            <a:avLst>
              <a:gd name="adj1" fmla="val 50000"/>
              <a:gd name="adj2" fmla="val 36206"/>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23706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526" y="3365621"/>
            <a:ext cx="8496946" cy="30265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23528" y="830054"/>
            <a:ext cx="8496944" cy="209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プロダクト・オーナー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p:cNvSpPr/>
          <p:nvPr/>
        </p:nvSpPr>
        <p:spPr>
          <a:xfrm>
            <a:off x="683568" y="965041"/>
            <a:ext cx="7776864" cy="5386090"/>
          </a:xfrm>
          <a:prstGeom prst="rect">
            <a:avLst/>
          </a:prstGeom>
        </p:spPr>
        <p:txBody>
          <a:bodyPr wrap="square">
            <a:spAutoFit/>
          </a:bodyPr>
          <a:lstStyle/>
          <a:p>
            <a:r>
              <a:rPr lang="ja-JP" altLang="en-US" b="1" dirty="0">
                <a:solidFill>
                  <a:schemeClr val="bg1"/>
                </a:solidFill>
                <a:latin typeface="Meiryo" charset="-128"/>
                <a:ea typeface="Meiryo" charset="-128"/>
                <a:cs typeface="Meiryo" charset="-128"/>
              </a:rPr>
              <a:t>ミッションと責任</a:t>
            </a:r>
            <a:endParaRPr lang="en-US" altLang="ja-JP" b="1"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プロダクトの完成図と方向性を示す</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プロダクトに必要な機能の詳細を決める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リリースの内容と日程を決める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市場価値に基づくプロダクト･パックログの優先順位を決める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スプリント毎に優先順位を変更できる権限を持つ</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プロダクトの収益性</a:t>
            </a:r>
            <a:r>
              <a:rPr lang="en-US" altLang="ja-JP" sz="1600" dirty="0">
                <a:solidFill>
                  <a:schemeClr val="bg1"/>
                </a:solidFill>
                <a:latin typeface="Meiryo" charset="-128"/>
                <a:ea typeface="Meiryo" charset="-128"/>
                <a:cs typeface="Meiryo" charset="-128"/>
              </a:rPr>
              <a:t>(ROI)</a:t>
            </a:r>
            <a:r>
              <a:rPr lang="ja-JP" altLang="en-US" sz="1600" dirty="0">
                <a:solidFill>
                  <a:schemeClr val="bg1"/>
                </a:solidFill>
                <a:latin typeface="Meiryo" charset="-128"/>
                <a:ea typeface="Meiryo" charset="-128"/>
                <a:cs typeface="Meiryo" charset="-128"/>
              </a:rPr>
              <a:t>の責任を持つ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endParaRPr lang="en-US" altLang="ja-JP" sz="1600" dirty="0">
              <a:solidFill>
                <a:schemeClr val="bg1"/>
              </a:solidFill>
              <a:latin typeface="Meiryo" charset="-128"/>
              <a:ea typeface="Meiryo" charset="-128"/>
              <a:cs typeface="Meiryo" charset="-128"/>
            </a:endParaRPr>
          </a:p>
          <a:p>
            <a:endParaRPr lang="ja-JP" altLang="en-US" dirty="0">
              <a:solidFill>
                <a:schemeClr val="bg1"/>
              </a:solidFill>
              <a:latin typeface="Meiryo" charset="-128"/>
              <a:ea typeface="Meiryo" charset="-128"/>
              <a:cs typeface="Meiryo" charset="-128"/>
            </a:endParaRPr>
          </a:p>
          <a:p>
            <a:endParaRPr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プロダクト･オーナーが行う事</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プロダクトのビジョンを作成し、関係者に示し、共有する</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対象プロダクトのビジネス要求</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ビジネス環境</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エピック、ユーザーストーリーの確定とペルソナの作成</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ユーザーストーリー毎の受け入れ基準の承認 </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プロダクト・バックログの優先順位付けとプロジェクト期間中の維持管理</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開発チームへのユーザーストーリーの説明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開発チームの</a:t>
            </a:r>
            <a:r>
              <a:rPr lang="en-US" altLang="ja-JP" sz="1600" dirty="0">
                <a:solidFill>
                  <a:schemeClr val="bg1"/>
                </a:solidFill>
                <a:latin typeface="Meiryo" charset="-128"/>
                <a:ea typeface="Meiryo" charset="-128"/>
                <a:cs typeface="Meiryo" charset="-128"/>
              </a:rPr>
              <a:t>DoD(</a:t>
            </a:r>
            <a:r>
              <a:rPr lang="ja-JP" altLang="en-US" sz="1600" dirty="0">
                <a:solidFill>
                  <a:schemeClr val="bg1"/>
                </a:solidFill>
                <a:latin typeface="Meiryo" charset="-128"/>
                <a:ea typeface="Meiryo" charset="-128"/>
                <a:cs typeface="Meiryo" charset="-128"/>
              </a:rPr>
              <a:t>完了の定義</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作成の支援</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リリース計画の承認 </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稼働環境の定義</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en-US" altLang="ja-JP" sz="1600" dirty="0">
                <a:solidFill>
                  <a:schemeClr val="bg1"/>
                </a:solidFill>
                <a:latin typeface="Meiryo" charset="-128"/>
                <a:ea typeface="Meiryo" charset="-128"/>
                <a:cs typeface="Meiryo" charset="-128"/>
              </a:rPr>
              <a:t>EOL(</a:t>
            </a:r>
            <a:r>
              <a:rPr lang="ja-JP" altLang="en-US" sz="1600" dirty="0">
                <a:solidFill>
                  <a:schemeClr val="bg1"/>
                </a:solidFill>
                <a:latin typeface="Meiryo" charset="-128"/>
                <a:ea typeface="Meiryo" charset="-128"/>
                <a:cs typeface="Meiryo" charset="-128"/>
              </a:rPr>
              <a:t>プロダクトの終焉</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条件の設定 </a:t>
            </a:r>
            <a:endParaRPr lang="ja-JP" altLang="en-US" sz="1600" dirty="0">
              <a:solidFill>
                <a:schemeClr val="bg1"/>
              </a:solidFill>
              <a:effectLst/>
              <a:latin typeface="Meiryo" charset="-128"/>
              <a:ea typeface="Meiryo" charset="-128"/>
              <a:cs typeface="Meiryo" charset="-128"/>
            </a:endParaRPr>
          </a:p>
        </p:txBody>
      </p:sp>
      <p:sp>
        <p:nvSpPr>
          <p:cNvPr id="7" name="上矢印 6"/>
          <p:cNvSpPr/>
          <p:nvPr/>
        </p:nvSpPr>
        <p:spPr>
          <a:xfrm>
            <a:off x="3698903" y="2852738"/>
            <a:ext cx="1746193" cy="5340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71864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23528" y="4256047"/>
            <a:ext cx="4176464" cy="12611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644008" y="4256046"/>
            <a:ext cx="4176464" cy="126118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323528" y="1303718"/>
            <a:ext cx="8496944" cy="158417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スクラム・マスター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5" name="正方形/長方形 4"/>
          <p:cNvSpPr/>
          <p:nvPr/>
        </p:nvSpPr>
        <p:spPr>
          <a:xfrm>
            <a:off x="483711" y="1436007"/>
            <a:ext cx="8176577" cy="1323439"/>
          </a:xfrm>
          <a:prstGeom prst="rect">
            <a:avLst/>
          </a:prstGeom>
        </p:spPr>
        <p:txBody>
          <a:bodyPr wrap="square">
            <a:spAutoFit/>
          </a:bodyPr>
          <a:lstStyle/>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チームの機能や効率化を支援する </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チームが最大パフォーマンスを発揮できる環境を作る</a:t>
            </a:r>
            <a:br>
              <a:rPr lang="en-US" altLang="ja-JP" sz="2000" dirty="0">
                <a:solidFill>
                  <a:schemeClr val="bg1"/>
                </a:solidFill>
                <a:latin typeface="Meiryo" charset="-128"/>
                <a:ea typeface="Meiryo" charset="-128"/>
                <a:cs typeface="Meiryo" charset="-128"/>
              </a:rPr>
            </a:br>
            <a:r>
              <a:rPr lang="ja-JP" altLang="en-US" sz="2000" dirty="0">
                <a:solidFill>
                  <a:schemeClr val="bg1"/>
                </a:solidFill>
                <a:latin typeface="Meiryo" charset="-128"/>
                <a:ea typeface="Meiryo" charset="-128"/>
                <a:cs typeface="Meiryo" charset="-128"/>
              </a:rPr>
              <a:t>＝　妨害からチームを守る</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チームがスクラム・プロセス通りに作業を実施できる様に支援する</a:t>
            </a:r>
            <a:endParaRPr lang="en-US" altLang="ja-JP" sz="2000" dirty="0">
              <a:solidFill>
                <a:schemeClr val="bg1"/>
              </a:solidFill>
              <a:latin typeface="Meiryo" charset="-128"/>
              <a:ea typeface="Meiryo" charset="-128"/>
              <a:cs typeface="Meiryo" charset="-128"/>
            </a:endParaRPr>
          </a:p>
        </p:txBody>
      </p:sp>
      <p:sp>
        <p:nvSpPr>
          <p:cNvPr id="6" name="正方形/長方形 5"/>
          <p:cNvSpPr/>
          <p:nvPr/>
        </p:nvSpPr>
        <p:spPr>
          <a:xfrm>
            <a:off x="476000" y="4432275"/>
            <a:ext cx="3871519"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チームに気付きを与える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チームの自律を支援する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チームの能力をユーザーに売り込む</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プロジェクト関係者間の信頼感を醸成する</a:t>
            </a:r>
            <a:endParaRPr lang="en-US" altLang="ja-JP" sz="1400" dirty="0">
              <a:solidFill>
                <a:schemeClr val="bg1"/>
              </a:solidFill>
              <a:latin typeface="Meiryo" charset="-128"/>
              <a:ea typeface="Meiryo" charset="-128"/>
              <a:cs typeface="Meiryo" charset="-128"/>
            </a:endParaRPr>
          </a:p>
        </p:txBody>
      </p:sp>
      <p:sp>
        <p:nvSpPr>
          <p:cNvPr id="7" name="正方形/長方形 6"/>
          <p:cNvSpPr/>
          <p:nvPr/>
        </p:nvSpPr>
        <p:spPr>
          <a:xfrm>
            <a:off x="5186172" y="4432276"/>
            <a:ext cx="3092135"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お客様(ユーザー)第一の思想</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ジャスト・イン・タイムの徹底 </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カイゼン活動の促進</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チームのモチベーションの向上</a:t>
            </a:r>
          </a:p>
        </p:txBody>
      </p:sp>
      <p:grpSp>
        <p:nvGrpSpPr>
          <p:cNvPr id="12" name="図形グループ 11"/>
          <p:cNvGrpSpPr/>
          <p:nvPr/>
        </p:nvGrpSpPr>
        <p:grpSpPr>
          <a:xfrm>
            <a:off x="3086342" y="3367713"/>
            <a:ext cx="231924" cy="471366"/>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3438730" y="3506349"/>
            <a:ext cx="2800767"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スクラム･マスター</a:t>
            </a:r>
          </a:p>
        </p:txBody>
      </p:sp>
      <p:sp>
        <p:nvSpPr>
          <p:cNvPr id="9" name="上矢印 8"/>
          <p:cNvSpPr/>
          <p:nvPr/>
        </p:nvSpPr>
        <p:spPr>
          <a:xfrm>
            <a:off x="1889700" y="3037945"/>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p:cNvSpPr/>
          <p:nvPr/>
        </p:nvSpPr>
        <p:spPr>
          <a:xfrm>
            <a:off x="6210180" y="3056433"/>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94196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スクラム：</a:t>
            </a:r>
            <a:r>
              <a:rPr kumimoji="1" lang="ja-JP" altLang="en-US" dirty="0"/>
              <a:t>開発チーム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179512" y="1026590"/>
            <a:ext cx="8784976" cy="5324535"/>
          </a:xfrm>
          <a:prstGeom prst="rect">
            <a:avLst/>
          </a:prstGeom>
        </p:spPr>
        <p:txBody>
          <a:bodyPr wrap="square">
            <a:spAutoFit/>
          </a:bodyPr>
          <a:lstStyle/>
          <a:p>
            <a:pPr marL="360000" indent="-342900">
              <a:spcBef>
                <a:spcPts val="600"/>
              </a:spcBef>
              <a:buFont typeface="Wingdings" charset="2"/>
              <a:buChar char="l"/>
            </a:pPr>
            <a:r>
              <a:rPr lang="ja-JP" altLang="en-US" sz="2000" b="1" dirty="0">
                <a:latin typeface="Meiryo" charset="-128"/>
                <a:ea typeface="Meiryo" charset="-128"/>
                <a:cs typeface="Meiryo" charset="-128"/>
              </a:rPr>
              <a:t>自己組織的なチーム</a:t>
            </a:r>
            <a:r>
              <a:rPr lang="ja-JP" altLang="en-US" sz="2000" dirty="0">
                <a:latin typeface="Meiryo" charset="-128"/>
                <a:ea typeface="Meiryo" charset="-128"/>
                <a:cs typeface="Meiryo" charset="-128"/>
              </a:rPr>
              <a:t>である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自律性</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メンバーが自ら日々の仕事を管理する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自己超越</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常に目標を達成するように自らを追い込み、常に自身のプラクティスを改善する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相互交換作用</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機能横断的かつ定めた役割がない</a:t>
            </a:r>
            <a:endParaRPr lang="en-US" altLang="ja-JP" sz="16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目標にコミット</a:t>
            </a:r>
            <a:r>
              <a:rPr lang="ja-JP" altLang="en-US" sz="2000" dirty="0">
                <a:latin typeface="Meiryo" charset="-128"/>
                <a:ea typeface="Meiryo" charset="-128"/>
                <a:cs typeface="Meiryo" charset="-128"/>
              </a:rPr>
              <a:t>する義務がある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チームはスプリント計画ミーティングでコミットした目標を達成する責 任を持つ</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目標達成につながるならば</a:t>
            </a:r>
            <a:r>
              <a:rPr lang="ja-JP" altLang="en-US" sz="2000" b="1" dirty="0">
                <a:latin typeface="Meiryo" charset="-128"/>
                <a:ea typeface="Meiryo" charset="-128"/>
                <a:cs typeface="Meiryo" charset="-128"/>
              </a:rPr>
              <a:t>方法を限定しない</a:t>
            </a:r>
            <a:endParaRPr lang="en-US" altLang="ja-JP" sz="2000" b="1"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チームは全ての決断を下す権限、必要なことを何でも行う権限、あらゆる障害の除去を依頼する権限を持つ </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争議は</a:t>
            </a:r>
            <a:r>
              <a:rPr lang="ja-JP" altLang="en-US" sz="2000" b="1" dirty="0">
                <a:latin typeface="Meiryo" charset="-128"/>
                <a:ea typeface="Meiryo" charset="-128"/>
                <a:cs typeface="Meiryo" charset="-128"/>
              </a:rPr>
              <a:t>チーム内で解決</a:t>
            </a:r>
            <a:r>
              <a:rPr lang="ja-JP" altLang="en-US" sz="2000" dirty="0">
                <a:latin typeface="Meiryo" charset="-128"/>
                <a:ea typeface="Meiryo" charset="-128"/>
                <a:cs typeface="Meiryo" charset="-128"/>
              </a:rPr>
              <a:t>する</a:t>
            </a:r>
            <a:endParaRPr lang="en-US" altLang="ja-JP" sz="20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作業規約</a:t>
            </a:r>
            <a:r>
              <a:rPr lang="ja-JP" altLang="en-US" sz="2000" dirty="0">
                <a:latin typeface="Meiryo" charset="-128"/>
                <a:ea typeface="Meiryo" charset="-128"/>
                <a:cs typeface="Meiryo" charset="-128"/>
              </a:rPr>
              <a:t>を作る</a:t>
            </a:r>
          </a:p>
        </p:txBody>
      </p:sp>
    </p:spTree>
    <p:extLst>
      <p:ext uri="{BB962C8B-B14F-4D97-AF65-F5344CB8AC3E}">
        <p14:creationId xmlns:p14="http://schemas.microsoft.com/office/powerpoint/2010/main" val="3249679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エクストリーム･プログラミング（</a:t>
            </a:r>
            <a:r>
              <a:rPr kumimoji="1" lang="en-US" altLang="ja-JP" dirty="0"/>
              <a:t>XP</a:t>
            </a:r>
            <a:r>
              <a:rPr kumimoji="1" lang="ja-JP" altLang="en-US" dirty="0"/>
              <a:t>）</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正方形/長方形 3"/>
          <p:cNvSpPr/>
          <p:nvPr/>
        </p:nvSpPr>
        <p:spPr>
          <a:xfrm>
            <a:off x="128833" y="1484784"/>
            <a:ext cx="8886334" cy="4955203"/>
          </a:xfrm>
          <a:prstGeom prst="rect">
            <a:avLst/>
          </a:prstGeom>
        </p:spPr>
        <p:txBody>
          <a:bodyPr wrap="square">
            <a:spAutoFit/>
          </a:bodyPr>
          <a:lstStyle/>
          <a:p>
            <a:pPr marL="342900" indent="-342900">
              <a:buFont typeface="Wingdings" charset="2"/>
              <a:buChar char="l"/>
            </a:pPr>
            <a:r>
              <a:rPr lang="ja-JP" altLang="en-US" sz="2000" dirty="0">
                <a:latin typeface="Meiryo" charset="-128"/>
                <a:ea typeface="Meiryo" charset="-128"/>
                <a:cs typeface="Meiryo" charset="-128"/>
              </a:rPr>
              <a:t>テスト駆動開発（</a:t>
            </a:r>
            <a:r>
              <a:rPr lang="en-US" altLang="ja-JP" sz="2000" dirty="0">
                <a:latin typeface="Meiryo" charset="-128"/>
                <a:ea typeface="Meiryo" charset="-128"/>
                <a:cs typeface="Meiryo" charset="-128"/>
              </a:rPr>
              <a:t>Test-Driven Development</a:t>
            </a:r>
            <a:r>
              <a:rPr lang="ja-JP" altLang="en-US" sz="2000" dirty="0">
                <a:latin typeface="Meiryo" charset="-128"/>
                <a:ea typeface="Meiryo" charset="-128"/>
                <a:cs typeface="Meiryo" charset="-128"/>
              </a:rPr>
              <a:t>：TDD）＝テストファースト・プログラミング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実装する機能をテストするプログラムを書く</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コードを書いてテストする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デザインを見直す</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信号が青になる（テスト・コードが成功する）まで繰り返す</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リファクタリング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完成したコードの見直し（実装された機能を変えずに、コードをシンプルに、見やすくする）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任意の作業（全員が行う</a:t>
            </a:r>
            <a:r>
              <a:rPr lang="en-US" altLang="ja-JP" dirty="0">
                <a:latin typeface="Meiryo" charset="-128"/>
                <a:ea typeface="Meiryo" charset="-128"/>
                <a:cs typeface="Meiryo" charset="-128"/>
              </a:rPr>
              <a:t>&amp;</a:t>
            </a:r>
            <a:r>
              <a:rPr lang="ja-JP" altLang="en-US" dirty="0">
                <a:latin typeface="Meiryo" charset="-128"/>
                <a:ea typeface="Meiryo" charset="-128"/>
                <a:cs typeface="Meiryo" charset="-128"/>
              </a:rPr>
              <a:t>時間が空いたら行う）</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ペアプログラミング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ドライバー（コードを書く人）</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ナビゲーター（コードをチェックする人、ナビゲーションをする人） </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この役割を1日の中でペア間で、途中で交代する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ペアの組み合わせを毎日替える</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10分間ビルド</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自動的にシステム全体をビルドして、全てのテストを10分以内に実行させる</a:t>
            </a:r>
          </a:p>
        </p:txBody>
      </p:sp>
      <p:sp>
        <p:nvSpPr>
          <p:cNvPr id="5" name="正方形/長方形 4"/>
          <p:cNvSpPr/>
          <p:nvPr/>
        </p:nvSpPr>
        <p:spPr>
          <a:xfrm>
            <a:off x="107504" y="1052736"/>
            <a:ext cx="5569089" cy="369332"/>
          </a:xfrm>
          <a:prstGeom prst="rect">
            <a:avLst/>
          </a:prstGeom>
        </p:spPr>
        <p:txBody>
          <a:bodyPr wrap="none">
            <a:spAutoFit/>
          </a:bodyPr>
          <a:lstStyle/>
          <a:p>
            <a:r>
              <a:rPr lang="ja-JP" altLang="en-US" dirty="0">
                <a:latin typeface="Meiryo" charset="-128"/>
                <a:ea typeface="Meiryo" charset="-128"/>
                <a:cs typeface="Meiryo" charset="-128"/>
              </a:rPr>
              <a:t>Kent Beck（1999年）によって提唱された開発手法</a:t>
            </a:r>
            <a:endParaRPr lang="en-US" altLang="ja-JP" dirty="0">
              <a:latin typeface="Meiryo" charset="-128"/>
              <a:ea typeface="Meiryo" charset="-128"/>
              <a:cs typeface="Meiryo" charset="-128"/>
            </a:endParaRPr>
          </a:p>
        </p:txBody>
      </p:sp>
    </p:spTree>
    <p:extLst>
      <p:ext uri="{BB962C8B-B14F-4D97-AF65-F5344CB8AC3E}">
        <p14:creationId xmlns:p14="http://schemas.microsoft.com/office/powerpoint/2010/main" val="2779654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7E7618-045D-4342-98C2-C2C5B56FC2BF}"/>
              </a:ext>
            </a:extLst>
          </p:cNvPr>
          <p:cNvSpPr>
            <a:spLocks noGrp="1"/>
          </p:cNvSpPr>
          <p:nvPr>
            <p:ph type="title"/>
          </p:nvPr>
        </p:nvSpPr>
        <p:spPr/>
        <p:txBody>
          <a:bodyPr/>
          <a:lstStyle/>
          <a:p>
            <a:r>
              <a:rPr kumimoji="1" lang="ja-JP" altLang="en-US"/>
              <a:t>アジャイル開発で品質が向上する理由</a:t>
            </a:r>
          </a:p>
        </p:txBody>
      </p:sp>
      <p:sp>
        <p:nvSpPr>
          <p:cNvPr id="3" name="スライド番号プレースホルダー 2">
            <a:extLst>
              <a:ext uri="{FF2B5EF4-FFF2-40B4-BE49-F238E27FC236}">
                <a16:creationId xmlns:a16="http://schemas.microsoft.com/office/drawing/2014/main" id="{CC93FBBC-2402-3D40-A974-7FD304C018FA}"/>
              </a:ext>
            </a:extLst>
          </p:cNvPr>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コンテンツ プレースホルダー 2">
            <a:extLst>
              <a:ext uri="{FF2B5EF4-FFF2-40B4-BE49-F238E27FC236}">
                <a16:creationId xmlns:a16="http://schemas.microsoft.com/office/drawing/2014/main" id="{7C0D2724-3451-2C43-8AF7-E84B06907D0C}"/>
              </a:ext>
            </a:extLst>
          </p:cNvPr>
          <p:cNvSpPr txBox="1">
            <a:spLocks/>
          </p:cNvSpPr>
          <p:nvPr/>
        </p:nvSpPr>
        <p:spPr>
          <a:xfrm>
            <a:off x="588132" y="1029398"/>
            <a:ext cx="8424936" cy="5616624"/>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ムダ取りの原則を徹底する。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作業に</a:t>
            </a:r>
            <a:r>
              <a:rPr lang="ja-JP" altLang="en-US" sz="1600">
                <a:solidFill>
                  <a:srgbClr val="FF0000"/>
                </a:solidFill>
                <a:latin typeface="Meiryo" panose="020B0604030504040204" pitchFamily="34" charset="-128"/>
                <a:ea typeface="Meiryo" panose="020B0604030504040204" pitchFamily="34" charset="-128"/>
              </a:rPr>
              <a:t>ムラ</a:t>
            </a:r>
            <a:r>
              <a:rPr lang="ja-JP" altLang="en-US" sz="1600">
                <a:latin typeface="Meiryo" panose="020B0604030504040204" pitchFamily="34" charset="-128"/>
                <a:ea typeface="Meiryo" panose="020B0604030504040204" pitchFamily="34" charset="-128"/>
              </a:rPr>
              <a:t>があるから、</a:t>
            </a:r>
            <a:r>
              <a:rPr lang="ja-JP" altLang="en-US" sz="1600">
                <a:solidFill>
                  <a:srgbClr val="FF0000"/>
                </a:solidFill>
                <a:latin typeface="Meiryo" panose="020B0604030504040204" pitchFamily="34" charset="-128"/>
                <a:ea typeface="Meiryo" panose="020B0604030504040204" pitchFamily="34" charset="-128"/>
              </a:rPr>
              <a:t>ムリ</a:t>
            </a:r>
            <a:r>
              <a:rPr lang="ja-JP" altLang="en-US" sz="1600">
                <a:latin typeface="Meiryo" panose="020B0604030504040204" pitchFamily="34" charset="-128"/>
                <a:ea typeface="Meiryo" panose="020B0604030504040204" pitchFamily="34" charset="-128"/>
              </a:rPr>
              <a:t>をするようになる。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solidFill>
                  <a:srgbClr val="FF0000"/>
                </a:solidFill>
                <a:latin typeface="Meiryo" panose="020B0604030504040204" pitchFamily="34" charset="-128"/>
                <a:ea typeface="Meiryo" panose="020B0604030504040204" pitchFamily="34" charset="-128"/>
              </a:rPr>
              <a:t>	</a:t>
            </a:r>
            <a:r>
              <a:rPr lang="ja-JP" altLang="en-US" sz="1600">
                <a:solidFill>
                  <a:srgbClr val="FF0000"/>
                </a:solidFill>
                <a:latin typeface="Meiryo" panose="020B0604030504040204" pitchFamily="34" charset="-128"/>
                <a:ea typeface="Meiryo" panose="020B0604030504040204" pitchFamily="34" charset="-128"/>
              </a:rPr>
              <a:t>ムリ</a:t>
            </a:r>
            <a:r>
              <a:rPr lang="ja-JP" altLang="en-US" sz="1600">
                <a:latin typeface="Meiryo" panose="020B0604030504040204" pitchFamily="34" charset="-128"/>
                <a:ea typeface="Meiryo" panose="020B0604030504040204" pitchFamily="34" charset="-128"/>
              </a:rPr>
              <a:t>な作業をした結果、</a:t>
            </a:r>
            <a:r>
              <a:rPr lang="ja-JP" altLang="en-US" sz="1600">
                <a:solidFill>
                  <a:srgbClr val="FF0000"/>
                </a:solidFill>
                <a:latin typeface="Meiryo" panose="020B0604030504040204" pitchFamily="34" charset="-128"/>
                <a:ea typeface="Meiryo" panose="020B0604030504040204" pitchFamily="34" charset="-128"/>
              </a:rPr>
              <a:t>ムダ</a:t>
            </a:r>
            <a:r>
              <a:rPr lang="ja-JP" altLang="en-US" sz="1600">
                <a:latin typeface="Meiryo" panose="020B0604030504040204" pitchFamily="34" charset="-128"/>
                <a:ea typeface="Meiryo" panose="020B0604030504040204" pitchFamily="34" charset="-128"/>
              </a:rPr>
              <a:t>が生じる。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ムラを防止するのは、一定の作業リズム（タクトタイム＝タイムボックス）</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タスクの粒度を小さくする。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作業手順（工程設計）を考えなければタスクは小さくできない。</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タスクが小さくなれば、ミスを容易に発見できる。手戻りも小さい。</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タスクを小さくするとムダが見えてくる。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正味（本来の価値を作り込む）作業、付帯（事前、事後の）作業、ムダな作業</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タスクを小さくすることで、整流化が容易になる。（ボトルネックの解消：　一個流し生産）</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全員での作業で透明性が高まる。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一人で抱え込む仕事がなくなる。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事前に他人の目が届く（チェック）</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トヨタ生産方式（ＴＰＳ）の自働化の思想をプロセスに組み込める。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不良作業をしない。不良品を流さない。不良品を受け取らない。（自工程完結）</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不良が起こったらラインストップをして、関係者全員が異常に気づく。（見える化）</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作業者（開発者）に直接フィードバックする仕組みが構築できる。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2100" dirty="0">
                <a:latin typeface="Meiryo" panose="020B0604030504040204" pitchFamily="34" charset="-128"/>
                <a:ea typeface="Meiryo" panose="020B0604030504040204" pitchFamily="34" charset="-128"/>
              </a:rPr>
              <a:t>	『</a:t>
            </a:r>
            <a:r>
              <a:rPr lang="ja-JP" altLang="en-US" sz="2100">
                <a:latin typeface="Meiryo" panose="020B0604030504040204" pitchFamily="34" charset="-128"/>
                <a:ea typeface="Meiryo" panose="020B0604030504040204" pitchFamily="34" charset="-128"/>
              </a:rPr>
              <a:t>擦り合わせ</a:t>
            </a:r>
            <a:r>
              <a:rPr lang="en-US" altLang="ja-JP" sz="2100" dirty="0">
                <a:latin typeface="Meiryo" panose="020B0604030504040204" pitchFamily="34" charset="-128"/>
                <a:ea typeface="Meiryo" panose="020B0604030504040204" pitchFamily="34" charset="-128"/>
              </a:rPr>
              <a:t>』</a:t>
            </a:r>
            <a:r>
              <a:rPr lang="ja-JP" altLang="en-US" sz="2100">
                <a:latin typeface="Meiryo" panose="020B0604030504040204" pitchFamily="34" charset="-128"/>
                <a:ea typeface="Meiryo" panose="020B0604030504040204" pitchFamily="34" charset="-128"/>
              </a:rPr>
              <a:t>をしながら作業が進む。</a:t>
            </a:r>
            <a:endParaRPr lang="ja-JP" altLang="en-US" sz="21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48478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0C3F76-5839-9547-8F67-3C39E9BF85BA}"/>
              </a:ext>
            </a:extLst>
          </p:cNvPr>
          <p:cNvSpPr>
            <a:spLocks noGrp="1"/>
          </p:cNvSpPr>
          <p:nvPr>
            <p:ph type="title"/>
          </p:nvPr>
        </p:nvSpPr>
        <p:spPr/>
        <p:txBody>
          <a:bodyPr/>
          <a:lstStyle/>
          <a:p>
            <a:r>
              <a:rPr lang="ja-JP" altLang="en-US"/>
              <a:t>アジャイル開発で品質が向上する理由</a:t>
            </a:r>
            <a:endParaRPr kumimoji="1" lang="ja-JP" altLang="en-US"/>
          </a:p>
        </p:txBody>
      </p:sp>
      <p:sp>
        <p:nvSpPr>
          <p:cNvPr id="3" name="スライド番号プレースホルダー 2">
            <a:extLst>
              <a:ext uri="{FF2B5EF4-FFF2-40B4-BE49-F238E27FC236}">
                <a16:creationId xmlns:a16="http://schemas.microsoft.com/office/drawing/2014/main" id="{5B2CCFE0-5561-284E-B2FA-79FD0B491C9B}"/>
              </a:ext>
            </a:extLst>
          </p:cNvPr>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a:extLst>
              <a:ext uri="{FF2B5EF4-FFF2-40B4-BE49-F238E27FC236}">
                <a16:creationId xmlns:a16="http://schemas.microsoft.com/office/drawing/2014/main" id="{C7D0C6AA-C3DD-F843-8BDC-14574D695AB8}"/>
              </a:ext>
            </a:extLst>
          </p:cNvPr>
          <p:cNvSpPr/>
          <p:nvPr/>
        </p:nvSpPr>
        <p:spPr>
          <a:xfrm>
            <a:off x="381963" y="1124856"/>
            <a:ext cx="8712968" cy="5112425"/>
          </a:xfrm>
          <a:prstGeom prst="rect">
            <a:avLst/>
          </a:prstGeom>
        </p:spPr>
        <p:txBody>
          <a:bodyPr wrap="square">
            <a:spAutoFit/>
          </a:bodyPr>
          <a:lstStyle/>
          <a:p>
            <a:pPr>
              <a:lnSpc>
                <a:spcPct val="90000"/>
              </a:lnSpc>
              <a:spcBef>
                <a:spcPts val="960"/>
              </a:spcBef>
              <a:buSzPts val="1600"/>
            </a:pPr>
            <a:r>
              <a:rPr lang="ja-JP" altLang="ja-JP">
                <a:solidFill>
                  <a:srgbClr val="000000"/>
                </a:solidFill>
                <a:latin typeface="Meiryo" panose="020B0604030504040204" pitchFamily="34" charset="-128"/>
                <a:ea typeface="Meiryo" panose="020B0604030504040204" pitchFamily="34" charset="-128"/>
              </a:rPr>
              <a:t>タスクの粒度を小さくすることはＴＰＳにおける小ロット化と同様</a:t>
            </a:r>
            <a:endParaRPr lang="ja-JP" altLang="ja-JP">
              <a:latin typeface="Meiryo" panose="020B0604030504040204" pitchFamily="34" charset="-128"/>
              <a:ea typeface="Meiryo" panose="020B0604030504040204" pitchFamily="34" charset="-128"/>
            </a:endParaRPr>
          </a:p>
          <a:p>
            <a:pPr marL="742950" indent="-285750">
              <a:lnSpc>
                <a:spcPct val="90000"/>
              </a:lnSpc>
              <a:spcBef>
                <a:spcPts val="960"/>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「流れ」を作り、負荷を平準化し、柔軟性を高める</a:t>
            </a:r>
            <a:endParaRPr lang="en-US" altLang="ja-JP" sz="1400" dirty="0">
              <a:solidFill>
                <a:srgbClr val="000000"/>
              </a:solidFill>
              <a:latin typeface="Meiryo" panose="020B0604030504040204" pitchFamily="34" charset="-128"/>
              <a:ea typeface="Meiryo" panose="020B0604030504040204" pitchFamily="34" charset="-128"/>
            </a:endParaRPr>
          </a:p>
          <a:p>
            <a:pPr marL="740664" indent="-283464">
              <a:lnSpc>
                <a:spcPct val="90000"/>
              </a:lnSpc>
              <a:spcBef>
                <a:spcPts val="960"/>
              </a:spcBef>
            </a:pPr>
            <a:endParaRPr lang="ja-JP" altLang="ja-JP" sz="1400">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r>
              <a:rPr lang="ja-JP" altLang="ja-JP">
                <a:solidFill>
                  <a:srgbClr val="000000"/>
                </a:solidFill>
                <a:latin typeface="Meiryo" panose="020B0604030504040204" pitchFamily="34" charset="-128"/>
                <a:ea typeface="Meiryo" panose="020B0604030504040204" pitchFamily="34" charset="-128"/>
              </a:rPr>
              <a:t>タスクの粒度は小さいほど良い</a:t>
            </a:r>
            <a:endParaRPr lang="ja-JP" altLang="ja-JP">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１日以内、理想は１時間</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責任を持って見積ができる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バグを作り込まない（簡単にテスト可能）</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他のペアと同期がとれる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ダイナミックなプロジェクト運営が可能となる（チーム編成の増減、分散開発など）</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タスクが小さくできないのは、作業対象の内容把握に問題が存在するのではないか？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タスクを小さく分割するという事は、作業指示書を作成する事。</a:t>
            </a:r>
            <a:endParaRPr lang="ja-JP" altLang="ja-JP" sz="1400">
              <a:effectLst/>
              <a:latin typeface="Meiryo" panose="020B0604030504040204" pitchFamily="34" charset="-128"/>
              <a:ea typeface="Meiryo" panose="020B0604030504040204" pitchFamily="34" charset="-128"/>
            </a:endParaRPr>
          </a:p>
        </p:txBody>
      </p:sp>
      <p:graphicFrame>
        <p:nvGraphicFramePr>
          <p:cNvPr id="5" name="表 4">
            <a:extLst>
              <a:ext uri="{FF2B5EF4-FFF2-40B4-BE49-F238E27FC236}">
                <a16:creationId xmlns:a16="http://schemas.microsoft.com/office/drawing/2014/main" id="{374968FB-9EB9-FA44-8DBD-F397C1AE22D4}"/>
              </a:ext>
            </a:extLst>
          </p:cNvPr>
          <p:cNvGraphicFramePr>
            <a:graphicFrameLocks noGrp="1"/>
          </p:cNvGraphicFramePr>
          <p:nvPr>
            <p:extLst/>
          </p:nvPr>
        </p:nvGraphicFramePr>
        <p:xfrm>
          <a:off x="4458172" y="2082368"/>
          <a:ext cx="3816424" cy="2448271"/>
        </p:xfrm>
        <a:graphic>
          <a:graphicData uri="http://schemas.openxmlformats.org/drawingml/2006/table">
            <a:tbl>
              <a:tblPr>
                <a:tableStyleId>{5C22544A-7EE6-4342-B048-85BDC9FD1C3A}</a:tableStyleId>
              </a:tblPr>
              <a:tblGrid>
                <a:gridCol w="1431818">
                  <a:extLst>
                    <a:ext uri="{9D8B030D-6E8A-4147-A177-3AD203B41FA5}">
                      <a16:colId xmlns:a16="http://schemas.microsoft.com/office/drawing/2014/main" val="20000"/>
                    </a:ext>
                  </a:extLst>
                </a:gridCol>
                <a:gridCol w="1137030">
                  <a:extLst>
                    <a:ext uri="{9D8B030D-6E8A-4147-A177-3AD203B41FA5}">
                      <a16:colId xmlns:a16="http://schemas.microsoft.com/office/drawing/2014/main" val="20001"/>
                    </a:ext>
                  </a:extLst>
                </a:gridCol>
                <a:gridCol w="1247576">
                  <a:extLst>
                    <a:ext uri="{9D8B030D-6E8A-4147-A177-3AD203B41FA5}">
                      <a16:colId xmlns:a16="http://schemas.microsoft.com/office/drawing/2014/main" val="20002"/>
                    </a:ext>
                  </a:extLst>
                </a:gridCol>
              </a:tblGrid>
              <a:tr h="478036">
                <a:tc>
                  <a:txBody>
                    <a:bodyPr/>
                    <a:lstStyle/>
                    <a:p>
                      <a:pPr algn="ctr" fontAlgn="ctr"/>
                      <a:r>
                        <a:rPr lang="en-US" sz="1100" u="none" strike="noStrike" dirty="0">
                          <a:effectLst/>
                        </a:rPr>
                        <a:t>Statements of Source code</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dirty="0">
                          <a:effectLst/>
                        </a:rPr>
                        <a:t>Test Cases</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dirty="0">
                          <a:effectLst/>
                        </a:rPr>
                        <a:t>Test Coverage</a:t>
                      </a:r>
                      <a:endParaRPr lang="en-US"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0"/>
                  </a:ext>
                </a:extLst>
              </a:tr>
              <a:tr h="245619">
                <a:tc>
                  <a:txBody>
                    <a:bodyPr/>
                    <a:lstStyle/>
                    <a:p>
                      <a:pPr algn="r" fontAlgn="ctr"/>
                      <a:r>
                        <a:rPr lang="en-US" altLang="ja-JP" sz="1100" u="none" strike="noStrike">
                          <a:effectLst/>
                        </a:rPr>
                        <a:t>1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1"/>
                  </a:ext>
                </a:extLst>
              </a:tr>
              <a:tr h="245619">
                <a:tc>
                  <a:txBody>
                    <a:bodyPr/>
                    <a:lstStyle/>
                    <a:p>
                      <a:pPr algn="r" fontAlgn="ctr"/>
                      <a:r>
                        <a:rPr lang="en-US" altLang="ja-JP" sz="1100" u="none" strike="noStrike">
                          <a:effectLst/>
                        </a:rPr>
                        <a:t>10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2"/>
                  </a:ext>
                </a:extLst>
              </a:tr>
              <a:tr h="245619">
                <a:tc>
                  <a:txBody>
                    <a:bodyPr/>
                    <a:lstStyle/>
                    <a:p>
                      <a:pPr algn="r" fontAlgn="ctr"/>
                      <a:r>
                        <a:rPr lang="en-US" altLang="ja-JP" sz="1100" u="none" strike="noStrike">
                          <a:effectLst/>
                        </a:rPr>
                        <a:t>100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95.00%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3"/>
                  </a:ext>
                </a:extLst>
              </a:tr>
              <a:tr h="245619">
                <a:tc>
                  <a:txBody>
                    <a:bodyPr/>
                    <a:lstStyle/>
                    <a:p>
                      <a:pPr algn="r" fontAlgn="ctr"/>
                      <a:r>
                        <a:rPr lang="en-US" altLang="ja-JP" sz="1100" u="none" strike="noStrike">
                          <a:effectLst/>
                        </a:rPr>
                        <a:t>1,000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4"/>
                  </a:ext>
                </a:extLst>
              </a:tr>
              <a:tr h="245619">
                <a:tc>
                  <a:txBody>
                    <a:bodyPr/>
                    <a:lstStyle/>
                    <a:p>
                      <a:pPr algn="r" fontAlgn="ctr"/>
                      <a:r>
                        <a:rPr lang="en-US" altLang="ja-JP" sz="1100" u="none" strike="noStrike">
                          <a:effectLst/>
                        </a:rPr>
                        <a:t>10,000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5"/>
                  </a:ext>
                </a:extLst>
              </a:tr>
              <a:tr h="245619">
                <a:tc>
                  <a:txBody>
                    <a:bodyPr/>
                    <a:lstStyle/>
                    <a:p>
                      <a:pPr algn="r" fontAlgn="ctr"/>
                      <a:r>
                        <a:rPr lang="en-US" altLang="ja-JP" sz="1100" u="none" strike="noStrike">
                          <a:effectLst/>
                        </a:rPr>
                        <a:t>100,000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6"/>
                  </a:ext>
                </a:extLst>
              </a:tr>
              <a:tr h="245619">
                <a:tc>
                  <a:txBody>
                    <a:bodyPr/>
                    <a:lstStyle/>
                    <a:p>
                      <a:pPr algn="r" fontAlgn="ctr"/>
                      <a:r>
                        <a:rPr lang="en-US" altLang="ja-JP" sz="1100" u="none" strike="noStrike" dirty="0">
                          <a:effectLst/>
                        </a:rPr>
                        <a:t>1,000,000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7"/>
                  </a:ext>
                </a:extLst>
              </a:tr>
              <a:tr h="250902">
                <a:tc>
                  <a:txBody>
                    <a:bodyPr/>
                    <a:lstStyle/>
                    <a:p>
                      <a:pPr algn="r" fontAlgn="ctr"/>
                      <a:r>
                        <a:rPr lang="en-US" altLang="ja-JP" sz="1100" u="none" strike="noStrike" dirty="0">
                          <a:effectLst/>
                        </a:rPr>
                        <a:t>10,000,000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350,000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8"/>
                  </a:ext>
                </a:extLst>
              </a:tr>
            </a:tbl>
          </a:graphicData>
        </a:graphic>
      </p:graphicFrame>
      <p:sp>
        <p:nvSpPr>
          <p:cNvPr id="6" name="テキスト ボックス 5">
            <a:extLst>
              <a:ext uri="{FF2B5EF4-FFF2-40B4-BE49-F238E27FC236}">
                <a16:creationId xmlns:a16="http://schemas.microsoft.com/office/drawing/2014/main" id="{B538982F-231B-C04F-8B74-17AC43386658}"/>
              </a:ext>
            </a:extLst>
          </p:cNvPr>
          <p:cNvSpPr txBox="1"/>
          <p:nvPr/>
        </p:nvSpPr>
        <p:spPr>
          <a:xfrm>
            <a:off x="4572000" y="4581128"/>
            <a:ext cx="3666703" cy="338554"/>
          </a:xfrm>
          <a:prstGeom prst="rect">
            <a:avLst/>
          </a:prstGeom>
          <a:noFill/>
        </p:spPr>
        <p:txBody>
          <a:bodyPr wrap="square" rtlCol="0">
            <a:spAutoFit/>
          </a:bodyPr>
          <a:lstStyle/>
          <a:p>
            <a:r>
              <a:rPr lang="en-US" altLang="ja-JP" sz="800" dirty="0">
                <a:solidFill>
                  <a:prstClr val="black"/>
                </a:solidFill>
                <a:latin typeface="Calibri"/>
                <a:ea typeface="ＭＳ Ｐゴシック" panose="020B0600070205080204" pitchFamily="50" charset="-128"/>
              </a:rPr>
              <a:t>Application size, Test Cases, and Test Coverage.</a:t>
            </a:r>
            <a:r>
              <a:rPr lang="ja-JP" altLang="en-US" sz="800">
                <a:solidFill>
                  <a:prstClr val="black"/>
                </a:solidFill>
                <a:latin typeface="Calibri"/>
                <a:ea typeface="ＭＳ Ｐゴシック" panose="020B0600070205080204" pitchFamily="50" charset="-128"/>
              </a:rPr>
              <a:t>　</a:t>
            </a:r>
            <a:r>
              <a:rPr lang="en-US" altLang="ja-JP" sz="800" dirty="0">
                <a:solidFill>
                  <a:prstClr val="black"/>
                </a:solidFill>
                <a:latin typeface="Calibri"/>
                <a:ea typeface="ＭＳ Ｐゴシック" panose="020B0600070205080204" pitchFamily="50" charset="-128"/>
              </a:rPr>
              <a:t>Logical source code  statements</a:t>
            </a:r>
          </a:p>
          <a:p>
            <a:pPr algn="r"/>
            <a:r>
              <a:rPr lang="en-US" altLang="ja-JP" sz="800" dirty="0">
                <a:solidFill>
                  <a:prstClr val="black"/>
                </a:solidFill>
                <a:latin typeface="Calibri"/>
                <a:ea typeface="ＭＳ Ｐゴシック" panose="020B0600070205080204" pitchFamily="50" charset="-128"/>
              </a:rPr>
              <a:t>By Caper Jones</a:t>
            </a:r>
            <a:endParaRPr lang="ja-JP" altLang="en-US" sz="8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390096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2A82A-70F7-1942-9601-B10A0A9506EE}"/>
              </a:ext>
            </a:extLst>
          </p:cNvPr>
          <p:cNvSpPr>
            <a:spLocks noGrp="1"/>
          </p:cNvSpPr>
          <p:nvPr>
            <p:ph type="title"/>
          </p:nvPr>
        </p:nvSpPr>
        <p:spPr/>
        <p:txBody>
          <a:bodyPr/>
          <a:lstStyle/>
          <a:p>
            <a:r>
              <a:rPr lang="en-US" altLang="ja-JP" dirty="0"/>
              <a:t>DoD (Definition of Done)</a:t>
            </a:r>
            <a:r>
              <a:rPr lang="ja-JP" altLang="en-US"/>
              <a:t>　完了の定義</a:t>
            </a:r>
            <a:endParaRPr kumimoji="1" lang="ja-JP" altLang="en-US"/>
          </a:p>
        </p:txBody>
      </p:sp>
      <p:sp>
        <p:nvSpPr>
          <p:cNvPr id="3" name="スライド番号プレースホルダー 2">
            <a:extLst>
              <a:ext uri="{FF2B5EF4-FFF2-40B4-BE49-F238E27FC236}">
                <a16:creationId xmlns:a16="http://schemas.microsoft.com/office/drawing/2014/main" id="{FB1A4C53-AF90-4B4D-AD29-C7BE13E484C1}"/>
              </a:ext>
            </a:extLst>
          </p:cNvPr>
          <p:cNvSpPr>
            <a:spLocks noGrp="1"/>
          </p:cNvSpPr>
          <p:nvPr>
            <p:ph type="sldNum" sz="quarter" idx="12"/>
          </p:nvPr>
        </p:nvSpPr>
        <p:spPr/>
        <p:txBody>
          <a:bodyPr/>
          <a:lstStyle/>
          <a:p>
            <a:fld id="{8FF8CC5D-A65D-5946-99B5-645367A967AD}" type="slidenum">
              <a:rPr kumimoji="1" lang="ja-JP" altLang="en-US" smtClean="0">
                <a:latin typeface="Meiryo" panose="020B0604030504040204" pitchFamily="34" charset="-128"/>
                <a:ea typeface="Meiryo" panose="020B0604030504040204" pitchFamily="34" charset="-128"/>
              </a:rPr>
              <a:t>39</a:t>
            </a:fld>
            <a:endParaRPr kumimoji="1" lang="ja-JP" altLang="en-US">
              <a:latin typeface="Meiryo" panose="020B0604030504040204" pitchFamily="34" charset="-128"/>
              <a:ea typeface="Meiryo" panose="020B0604030504040204" pitchFamily="34" charset="-128"/>
            </a:endParaRPr>
          </a:p>
        </p:txBody>
      </p:sp>
      <p:sp>
        <p:nvSpPr>
          <p:cNvPr id="5" name="コンテンツ プレースホルダー 2">
            <a:extLst>
              <a:ext uri="{FF2B5EF4-FFF2-40B4-BE49-F238E27FC236}">
                <a16:creationId xmlns:a16="http://schemas.microsoft.com/office/drawing/2014/main" id="{C472D50D-C17F-1643-A351-EECEB35A2BB3}"/>
              </a:ext>
            </a:extLst>
          </p:cNvPr>
          <p:cNvSpPr txBox="1">
            <a:spLocks/>
          </p:cNvSpPr>
          <p:nvPr/>
        </p:nvSpPr>
        <p:spPr>
          <a:xfrm>
            <a:off x="1403648" y="1196752"/>
            <a:ext cx="6563072" cy="1324744"/>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Ø"/>
            </a:pPr>
            <a:r>
              <a:rPr lang="ja-JP" altLang="en-US" sz="2000">
                <a:latin typeface="Meiryo" panose="020B0604030504040204" pitchFamily="34" charset="-128"/>
                <a:ea typeface="Meiryo" panose="020B0604030504040204" pitchFamily="34" charset="-128"/>
              </a:rPr>
              <a:t>各作業の完了基準</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閾値（標準値）を決める。</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作業経過、結果を計測する。</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自工程完結の基本的な姿勢（現場での意思決定）</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仁＝他人の努力を無駄にしない思いやり</a:t>
            </a:r>
            <a:endParaRPr lang="ja-JP" altLang="en-US" sz="2000" dirty="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2617AC5E-F221-4A43-9F64-76A0416AD61A}"/>
              </a:ext>
            </a:extLst>
          </p:cNvPr>
          <p:cNvSpPr/>
          <p:nvPr/>
        </p:nvSpPr>
        <p:spPr>
          <a:xfrm>
            <a:off x="1547664" y="4149080"/>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78AB0CD-0884-9545-ADB8-ADCE6213045B}"/>
              </a:ext>
            </a:extLst>
          </p:cNvPr>
          <p:cNvSpPr/>
          <p:nvPr/>
        </p:nvSpPr>
        <p:spPr>
          <a:xfrm>
            <a:off x="3203848" y="4149080"/>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42B63ED3-EA74-2640-89A8-27C361B787F3}"/>
              </a:ext>
            </a:extLst>
          </p:cNvPr>
          <p:cNvSpPr/>
          <p:nvPr/>
        </p:nvSpPr>
        <p:spPr>
          <a:xfrm>
            <a:off x="4860032" y="4135735"/>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9" name="フローチャート : 端子 12">
            <a:extLst>
              <a:ext uri="{FF2B5EF4-FFF2-40B4-BE49-F238E27FC236}">
                <a16:creationId xmlns:a16="http://schemas.microsoft.com/office/drawing/2014/main" id="{A36784BA-2A01-F44E-84C0-A80894F47AED}"/>
              </a:ext>
            </a:extLst>
          </p:cNvPr>
          <p:cNvSpPr/>
          <p:nvPr/>
        </p:nvSpPr>
        <p:spPr>
          <a:xfrm>
            <a:off x="588764" y="3429000"/>
            <a:ext cx="4896544" cy="432048"/>
          </a:xfrm>
          <a:prstGeom prst="flowChartTerminator">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panose="020B0604030504040204" pitchFamily="34" charset="-128"/>
                <a:ea typeface="Meiryo" panose="020B0604030504040204" pitchFamily="34" charset="-128"/>
              </a:rPr>
              <a:t>発生防止</a:t>
            </a:r>
          </a:p>
        </p:txBody>
      </p:sp>
      <p:sp>
        <p:nvSpPr>
          <p:cNvPr id="10" name="フローチャート : 端子 13">
            <a:extLst>
              <a:ext uri="{FF2B5EF4-FFF2-40B4-BE49-F238E27FC236}">
                <a16:creationId xmlns:a16="http://schemas.microsoft.com/office/drawing/2014/main" id="{4D893FE1-66D1-8E4F-ADF3-CC22F92DBC63}"/>
              </a:ext>
            </a:extLst>
          </p:cNvPr>
          <p:cNvSpPr/>
          <p:nvPr/>
        </p:nvSpPr>
        <p:spPr>
          <a:xfrm>
            <a:off x="588764" y="5476626"/>
            <a:ext cx="4896544" cy="432048"/>
          </a:xfrm>
          <a:prstGeom prst="flowChartTerminator">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panose="020B0604030504040204" pitchFamily="34" charset="-128"/>
                <a:ea typeface="Meiryo" panose="020B0604030504040204" pitchFamily="34" charset="-128"/>
              </a:rPr>
              <a:t>流出</a:t>
            </a:r>
            <a:r>
              <a:rPr kumimoji="1" lang="ja-JP" altLang="en-US" b="1" dirty="0">
                <a:latin typeface="Meiryo" panose="020B0604030504040204" pitchFamily="34" charset="-128"/>
                <a:ea typeface="Meiryo" panose="020B0604030504040204" pitchFamily="34" charset="-128"/>
              </a:rPr>
              <a:t>防止</a:t>
            </a:r>
          </a:p>
        </p:txBody>
      </p:sp>
      <p:sp>
        <p:nvSpPr>
          <p:cNvPr id="11" name="正方形/長方形 10">
            <a:extLst>
              <a:ext uri="{FF2B5EF4-FFF2-40B4-BE49-F238E27FC236}">
                <a16:creationId xmlns:a16="http://schemas.microsoft.com/office/drawing/2014/main" id="{C8E0778B-FEDF-4F48-9029-BACD494A8462}"/>
              </a:ext>
            </a:extLst>
          </p:cNvPr>
          <p:cNvSpPr/>
          <p:nvPr/>
        </p:nvSpPr>
        <p:spPr>
          <a:xfrm>
            <a:off x="755576"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2" name="正方形/長方形 11">
            <a:extLst>
              <a:ext uri="{FF2B5EF4-FFF2-40B4-BE49-F238E27FC236}">
                <a16:creationId xmlns:a16="http://schemas.microsoft.com/office/drawing/2014/main" id="{DE99B4F1-5072-804C-99D0-E1D7E7CDE0B5}"/>
              </a:ext>
            </a:extLst>
          </p:cNvPr>
          <p:cNvSpPr/>
          <p:nvPr/>
        </p:nvSpPr>
        <p:spPr>
          <a:xfrm>
            <a:off x="2411760"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3" name="正方形/長方形 12">
            <a:extLst>
              <a:ext uri="{FF2B5EF4-FFF2-40B4-BE49-F238E27FC236}">
                <a16:creationId xmlns:a16="http://schemas.microsoft.com/office/drawing/2014/main" id="{DF0D4C4B-C818-0D41-A516-DE938B7D3927}"/>
              </a:ext>
            </a:extLst>
          </p:cNvPr>
          <p:cNvSpPr/>
          <p:nvPr/>
        </p:nvSpPr>
        <p:spPr>
          <a:xfrm>
            <a:off x="4067944" y="4135735"/>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4" name="正方形/長方形 13">
            <a:extLst>
              <a:ext uri="{FF2B5EF4-FFF2-40B4-BE49-F238E27FC236}">
                <a16:creationId xmlns:a16="http://schemas.microsoft.com/office/drawing/2014/main" id="{339E0D25-C1F6-7B47-BBFB-EE1F4680745B}"/>
              </a:ext>
            </a:extLst>
          </p:cNvPr>
          <p:cNvSpPr/>
          <p:nvPr/>
        </p:nvSpPr>
        <p:spPr>
          <a:xfrm>
            <a:off x="5784676" y="4163553"/>
            <a:ext cx="1152128"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 name="円/楕円 14">
            <a:extLst>
              <a:ext uri="{FF2B5EF4-FFF2-40B4-BE49-F238E27FC236}">
                <a16:creationId xmlns:a16="http://schemas.microsoft.com/office/drawing/2014/main" id="{09C1CA2C-5360-904D-9521-15F330ED86E2}"/>
              </a:ext>
            </a:extLst>
          </p:cNvPr>
          <p:cNvSpPr/>
          <p:nvPr/>
        </p:nvSpPr>
        <p:spPr>
          <a:xfrm>
            <a:off x="7451078" y="4176898"/>
            <a:ext cx="1008112" cy="6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納入</a:t>
            </a:r>
          </a:p>
        </p:txBody>
      </p:sp>
      <p:sp>
        <p:nvSpPr>
          <p:cNvPr id="16" name="右矢印 15">
            <a:extLst>
              <a:ext uri="{FF2B5EF4-FFF2-40B4-BE49-F238E27FC236}">
                <a16:creationId xmlns:a16="http://schemas.microsoft.com/office/drawing/2014/main" id="{26550E2F-714D-6F44-AEEE-7D047E57E2E4}"/>
              </a:ext>
            </a:extLst>
          </p:cNvPr>
          <p:cNvSpPr/>
          <p:nvPr/>
        </p:nvSpPr>
        <p:spPr>
          <a:xfrm>
            <a:off x="1982031"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7" name="右矢印 16">
            <a:extLst>
              <a:ext uri="{FF2B5EF4-FFF2-40B4-BE49-F238E27FC236}">
                <a16:creationId xmlns:a16="http://schemas.microsoft.com/office/drawing/2014/main" id="{AED9215B-77DD-EA45-BD32-7D652A68E526}"/>
              </a:ext>
            </a:extLst>
          </p:cNvPr>
          <p:cNvSpPr/>
          <p:nvPr/>
        </p:nvSpPr>
        <p:spPr>
          <a:xfrm>
            <a:off x="3644478"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8" name="右矢印 17">
            <a:extLst>
              <a:ext uri="{FF2B5EF4-FFF2-40B4-BE49-F238E27FC236}">
                <a16:creationId xmlns:a16="http://schemas.microsoft.com/office/drawing/2014/main" id="{34CB4176-133A-6B4F-8ABC-F0DEF103AAA8}"/>
              </a:ext>
            </a:extLst>
          </p:cNvPr>
          <p:cNvSpPr/>
          <p:nvPr/>
        </p:nvSpPr>
        <p:spPr>
          <a:xfrm>
            <a:off x="5305288" y="4315755"/>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9" name="右矢印 18">
            <a:extLst>
              <a:ext uri="{FF2B5EF4-FFF2-40B4-BE49-F238E27FC236}">
                <a16:creationId xmlns:a16="http://schemas.microsoft.com/office/drawing/2014/main" id="{CA23B32B-F3AF-AD43-8C57-F9ACC63F1C8E}"/>
              </a:ext>
            </a:extLst>
          </p:cNvPr>
          <p:cNvSpPr/>
          <p:nvPr/>
        </p:nvSpPr>
        <p:spPr>
          <a:xfrm>
            <a:off x="7061943" y="4343573"/>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7DA4ABAA-1D49-3647-8489-00C7CEA3F57A}"/>
              </a:ext>
            </a:extLst>
          </p:cNvPr>
          <p:cNvSpPr/>
          <p:nvPr/>
        </p:nvSpPr>
        <p:spPr>
          <a:xfrm>
            <a:off x="755576" y="4797152"/>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sp>
        <p:nvSpPr>
          <p:cNvPr id="21" name="正方形/長方形 20">
            <a:extLst>
              <a:ext uri="{FF2B5EF4-FFF2-40B4-BE49-F238E27FC236}">
                <a16:creationId xmlns:a16="http://schemas.microsoft.com/office/drawing/2014/main" id="{CACF86FA-9480-F44C-870F-1A497C7B6A8C}"/>
              </a:ext>
            </a:extLst>
          </p:cNvPr>
          <p:cNvSpPr/>
          <p:nvPr/>
        </p:nvSpPr>
        <p:spPr>
          <a:xfrm>
            <a:off x="2411760" y="4811625"/>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sp>
        <p:nvSpPr>
          <p:cNvPr id="22" name="正方形/長方形 21">
            <a:extLst>
              <a:ext uri="{FF2B5EF4-FFF2-40B4-BE49-F238E27FC236}">
                <a16:creationId xmlns:a16="http://schemas.microsoft.com/office/drawing/2014/main" id="{13E0990F-835C-A540-BFC5-90BC0E2E1D80}"/>
              </a:ext>
            </a:extLst>
          </p:cNvPr>
          <p:cNvSpPr/>
          <p:nvPr/>
        </p:nvSpPr>
        <p:spPr>
          <a:xfrm>
            <a:off x="4067944" y="4811625"/>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cxnSp>
        <p:nvCxnSpPr>
          <p:cNvPr id="23" name="直線矢印コネクタ 22">
            <a:extLst>
              <a:ext uri="{FF2B5EF4-FFF2-40B4-BE49-F238E27FC236}">
                <a16:creationId xmlns:a16="http://schemas.microsoft.com/office/drawing/2014/main" id="{048CFE04-0168-6E44-BBE4-0AE77CBAE5C1}"/>
              </a:ext>
            </a:extLst>
          </p:cNvPr>
          <p:cNvCxnSpPr/>
          <p:nvPr/>
        </p:nvCxnSpPr>
        <p:spPr>
          <a:xfrm>
            <a:off x="755576" y="3789040"/>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4F034B15-C554-674E-9FA4-C76620E0D7EE}"/>
              </a:ext>
            </a:extLst>
          </p:cNvPr>
          <p:cNvCxnSpPr/>
          <p:nvPr/>
        </p:nvCxnSpPr>
        <p:spPr>
          <a:xfrm>
            <a:off x="2411760" y="3803513"/>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CD1AE014-0275-CE49-AFD0-5250C71733A3}"/>
              </a:ext>
            </a:extLst>
          </p:cNvPr>
          <p:cNvCxnSpPr/>
          <p:nvPr/>
        </p:nvCxnSpPr>
        <p:spPr>
          <a:xfrm>
            <a:off x="4067944" y="3775695"/>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A332AB5B-573E-9748-801F-4B32934111FD}"/>
              </a:ext>
            </a:extLst>
          </p:cNvPr>
          <p:cNvCxnSpPr/>
          <p:nvPr/>
        </p:nvCxnSpPr>
        <p:spPr>
          <a:xfrm flipV="1">
            <a:off x="1151620" y="5085184"/>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65BC5F66-5CAF-6F42-82B9-B8452CD3FCF8}"/>
              </a:ext>
            </a:extLst>
          </p:cNvPr>
          <p:cNvCxnSpPr/>
          <p:nvPr/>
        </p:nvCxnSpPr>
        <p:spPr>
          <a:xfrm flipV="1">
            <a:off x="2768799"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5A41E016-8E9A-5746-8C27-3C9EC5BA034D}"/>
              </a:ext>
            </a:extLst>
          </p:cNvPr>
          <p:cNvCxnSpPr/>
          <p:nvPr/>
        </p:nvCxnSpPr>
        <p:spPr>
          <a:xfrm flipV="1">
            <a:off x="4463988"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円形吹き出し 32">
            <a:extLst>
              <a:ext uri="{FF2B5EF4-FFF2-40B4-BE49-F238E27FC236}">
                <a16:creationId xmlns:a16="http://schemas.microsoft.com/office/drawing/2014/main" id="{DE0A19E5-9595-0B4C-9343-B6DFE729BDB1}"/>
              </a:ext>
            </a:extLst>
          </p:cNvPr>
          <p:cNvSpPr/>
          <p:nvPr/>
        </p:nvSpPr>
        <p:spPr>
          <a:xfrm>
            <a:off x="6360740" y="5445224"/>
            <a:ext cx="1594394" cy="463450"/>
          </a:xfrm>
          <a:prstGeom prst="wedgeEllipseCallout">
            <a:avLst>
              <a:gd name="adj1" fmla="val -147005"/>
              <a:gd name="adj2" fmla="val -134803"/>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accent6">
                    <a:lumMod val="75000"/>
                  </a:schemeClr>
                </a:solidFill>
                <a:latin typeface="Meiryo" panose="020B0604030504040204" pitchFamily="34" charset="-128"/>
                <a:ea typeface="Meiryo" panose="020B0604030504040204" pitchFamily="34" charset="-128"/>
              </a:rPr>
              <a:t>DoD</a:t>
            </a:r>
            <a:endParaRPr kumimoji="1" lang="ja-JP" altLang="en-US" b="1" dirty="0">
              <a:solidFill>
                <a:schemeClr val="accent6">
                  <a:lumMod val="75000"/>
                </a:schemeClr>
              </a:solidFill>
              <a:latin typeface="Meiryo" panose="020B0604030504040204" pitchFamily="34" charset="-128"/>
              <a:ea typeface="Meiryo" panose="020B0604030504040204" pitchFamily="34" charset="-128"/>
            </a:endParaRPr>
          </a:p>
        </p:txBody>
      </p:sp>
      <p:sp>
        <p:nvSpPr>
          <p:cNvPr id="34" name="乗算記号 33">
            <a:extLst>
              <a:ext uri="{FF2B5EF4-FFF2-40B4-BE49-F238E27FC236}">
                <a16:creationId xmlns:a16="http://schemas.microsoft.com/office/drawing/2014/main" id="{3A690FF0-B4FE-1E47-A574-EC3C86053BA7}"/>
              </a:ext>
            </a:extLst>
          </p:cNvPr>
          <p:cNvSpPr/>
          <p:nvPr/>
        </p:nvSpPr>
        <p:spPr>
          <a:xfrm>
            <a:off x="1377127" y="407707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乗算記号 34">
            <a:extLst>
              <a:ext uri="{FF2B5EF4-FFF2-40B4-BE49-F238E27FC236}">
                <a16:creationId xmlns:a16="http://schemas.microsoft.com/office/drawing/2014/main" id="{BE1B89DA-4314-A24A-B75A-06B377E80BF6}"/>
              </a:ext>
            </a:extLst>
          </p:cNvPr>
          <p:cNvSpPr/>
          <p:nvPr/>
        </p:nvSpPr>
        <p:spPr>
          <a:xfrm>
            <a:off x="3032121" y="407707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乗算記号 35">
            <a:extLst>
              <a:ext uri="{FF2B5EF4-FFF2-40B4-BE49-F238E27FC236}">
                <a16:creationId xmlns:a16="http://schemas.microsoft.com/office/drawing/2014/main" id="{CA8EF60C-F14C-A544-A6C6-80308CA09F85}"/>
              </a:ext>
            </a:extLst>
          </p:cNvPr>
          <p:cNvSpPr/>
          <p:nvPr/>
        </p:nvSpPr>
        <p:spPr>
          <a:xfrm>
            <a:off x="4700384" y="407196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乗算記号 36">
            <a:extLst>
              <a:ext uri="{FF2B5EF4-FFF2-40B4-BE49-F238E27FC236}">
                <a16:creationId xmlns:a16="http://schemas.microsoft.com/office/drawing/2014/main" id="{00EF0BA2-5F7A-6D47-9419-0052A252D015}"/>
              </a:ext>
            </a:extLst>
          </p:cNvPr>
          <p:cNvSpPr/>
          <p:nvPr/>
        </p:nvSpPr>
        <p:spPr>
          <a:xfrm>
            <a:off x="6028358" y="407196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67947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変わるビジネスと</a:t>
            </a:r>
            <a:r>
              <a:rPr lang="en-US" altLang="ja-JP" dirty="0"/>
              <a:t>IT</a:t>
            </a:r>
            <a:r>
              <a:rPr lang="ja-JP" altLang="en-US"/>
              <a:t>の関係</a:t>
            </a:r>
            <a:endParaRPr kumimoji="1" lang="ja-JP" altLang="en-US" dirty="0"/>
          </a:p>
        </p:txBody>
      </p:sp>
      <p:sp>
        <p:nvSpPr>
          <p:cNvPr id="34" name="ストライプ矢印 33">
            <a:extLst>
              <a:ext uri="{FF2B5EF4-FFF2-40B4-BE49-F238E27FC236}">
                <a16:creationId xmlns:a16="http://schemas.microsoft.com/office/drawing/2014/main" id="{C4D4911D-94FC-4647-BB2D-142F3A0211CB}"/>
              </a:ext>
            </a:extLst>
          </p:cNvPr>
          <p:cNvSpPr/>
          <p:nvPr/>
        </p:nvSpPr>
        <p:spPr>
          <a:xfrm>
            <a:off x="587738"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a:t>
            </a:r>
            <a:r>
              <a:rPr lang="ja-JP" altLang="en-US" sz="20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ストライプ矢印 35">
            <a:extLst>
              <a:ext uri="{FF2B5EF4-FFF2-40B4-BE49-F238E27FC236}">
                <a16:creationId xmlns:a16="http://schemas.microsoft.com/office/drawing/2014/main" id="{E3C63147-DC5E-1340-AC3C-0C3C28F96D74}"/>
              </a:ext>
            </a:extLst>
          </p:cNvPr>
          <p:cNvSpPr/>
          <p:nvPr/>
        </p:nvSpPr>
        <p:spPr>
          <a:xfrm>
            <a:off x="4599783"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96136A6B-E3F3-1F42-B2A9-5F0DC089EB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76929" y="1024900"/>
            <a:ext cx="1370744" cy="125902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3BEB0CF-72A7-0742-A163-E214C2F5C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38" y="978181"/>
            <a:ext cx="1152004" cy="1259021"/>
          </a:xfrm>
          <a:prstGeom prst="rect">
            <a:avLst/>
          </a:prstGeom>
        </p:spPr>
      </p:pic>
      <p:grpSp>
        <p:nvGrpSpPr>
          <p:cNvPr id="4" name="グループ化 3">
            <a:extLst>
              <a:ext uri="{FF2B5EF4-FFF2-40B4-BE49-F238E27FC236}">
                <a16:creationId xmlns:a16="http://schemas.microsoft.com/office/drawing/2014/main" id="{BD3AEB4F-E083-884D-85D3-B3043FC6C9B4}"/>
              </a:ext>
            </a:extLst>
          </p:cNvPr>
          <p:cNvGrpSpPr/>
          <p:nvPr/>
        </p:nvGrpSpPr>
        <p:grpSpPr>
          <a:xfrm>
            <a:off x="540779" y="3138175"/>
            <a:ext cx="8055691" cy="3270014"/>
            <a:chOff x="540779" y="3138175"/>
            <a:chExt cx="8055691" cy="3270014"/>
          </a:xfrm>
        </p:grpSpPr>
        <p:sp>
          <p:nvSpPr>
            <p:cNvPr id="35" name="下矢印 34">
              <a:extLst>
                <a:ext uri="{FF2B5EF4-FFF2-40B4-BE49-F238E27FC236}">
                  <a16:creationId xmlns:a16="http://schemas.microsoft.com/office/drawing/2014/main" id="{F5C2431D-8AC5-4443-80DC-0A52296D0A88}"/>
                </a:ext>
              </a:extLst>
            </p:cNvPr>
            <p:cNvSpPr/>
            <p:nvPr/>
          </p:nvSpPr>
          <p:spPr>
            <a:xfrm>
              <a:off x="3402195" y="3138175"/>
              <a:ext cx="2339603" cy="900680"/>
            </a:xfrm>
            <a:prstGeom prst="downArrow">
              <a:avLst>
                <a:gd name="adj1" fmla="val 50000"/>
                <a:gd name="adj2" fmla="val 7086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540779" y="3583860"/>
              <a:ext cx="8055691" cy="369332"/>
            </a:xfrm>
            <a:prstGeom prst="rect">
              <a:avLst/>
            </a:prstGeom>
            <a:noFill/>
          </p:spPr>
          <p:txBody>
            <a:bodyPr wrap="squar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少ない生産量（工数）で</a:t>
              </a:r>
              <a:r>
                <a:rPr lang="ja-JP" altLang="en-US">
                  <a:solidFill>
                    <a:schemeClr val="accent6">
                      <a:lumMod val="50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3001" y="4064223"/>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2295" y="4064223"/>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1589" y="4066854"/>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90883" y="4066856"/>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60177" y="4064223"/>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9471" y="4064223"/>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98765" y="4066854"/>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8059" y="4066856"/>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337353" y="4064223"/>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806647" y="4064223"/>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75941" y="4066854"/>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45235" y="4066856"/>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14529" y="4064223"/>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3823" y="4064223"/>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153117" y="4066854"/>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2411" y="4066856"/>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091705" y="4064223"/>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1478845" y="4621331"/>
              <a:ext cx="6186309"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p:txBody>
        </p:sp>
        <p:pic>
          <p:nvPicPr>
            <p:cNvPr id="39" name="図 38">
              <a:extLst>
                <a:ext uri="{FF2B5EF4-FFF2-40B4-BE49-F238E27FC236}">
                  <a16:creationId xmlns:a16="http://schemas.microsoft.com/office/drawing/2014/main" id="{73F684F4-ACDB-7541-88EB-77EF13F4D5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6407" y="4905614"/>
              <a:ext cx="1651182" cy="1502575"/>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43597CAE-788E-2E4F-807D-B5B962076C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4628" y="4882821"/>
              <a:ext cx="961634" cy="1045254"/>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6BE39E8-B7B3-144B-89C6-AC6A0FE6C4A7}"/>
                </a:ext>
              </a:extLst>
            </p:cNvPr>
            <p:cNvPicPr>
              <a:picLocks noChangeAspect="1"/>
            </p:cNvPicPr>
            <p:nvPr/>
          </p:nvPicPr>
          <p:blipFill>
            <a:blip r:embed="rId8"/>
            <a:stretch>
              <a:fillRect/>
            </a:stretch>
          </p:blipFill>
          <p:spPr>
            <a:xfrm>
              <a:off x="587738" y="4904511"/>
              <a:ext cx="1098299" cy="1098299"/>
            </a:xfrm>
            <a:prstGeom prst="rect">
              <a:avLst/>
            </a:prstGeom>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7F9E1A9-6577-454A-99FF-113899E59E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5050" y="4882821"/>
              <a:ext cx="1114389" cy="1119989"/>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4247CF3D-221C-EC49-9FE2-0D26BB95CD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5323" y="4978909"/>
              <a:ext cx="835266" cy="949166"/>
            </a:xfrm>
            <a:prstGeom prst="rect">
              <a:avLst/>
            </a:prstGeom>
            <a:effectLst>
              <a:outerShdw blurRad="50800" dist="38100" dir="2700000" algn="tl" rotWithShape="0">
                <a:prstClr val="black">
                  <a:alpha val="40000"/>
                </a:prstClr>
              </a:outerShdw>
            </a:effectLst>
          </p:spPr>
        </p:pic>
      </p:grpSp>
      <p:pic>
        <p:nvPicPr>
          <p:cNvPr id="47" name="図 46">
            <a:extLst>
              <a:ext uri="{FF2B5EF4-FFF2-40B4-BE49-F238E27FC236}">
                <a16:creationId xmlns:a16="http://schemas.microsoft.com/office/drawing/2014/main" id="{1585BD0C-3048-5345-86D9-2860EE0CA4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19" y="1027533"/>
            <a:ext cx="1370744" cy="1259021"/>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89E7201-38AE-B94F-946C-5341FEB07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82329" y="1028248"/>
            <a:ext cx="1370744" cy="1259021"/>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84E3921A-1D95-F549-9D3E-A2F5B6B2F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78601" y="1033740"/>
            <a:ext cx="1370744" cy="125902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80EF1BD5-FDB8-4740-B34D-3CA2206055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67948" y="1024900"/>
            <a:ext cx="1370744" cy="12590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749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Meiryo" panose="020B0604030504040204" pitchFamily="34" charset="-128"/>
                <a:ea typeface="Meiryo" panose="020B0604030504040204" pitchFamily="34" charset="-128"/>
                <a:cs typeface="Arial" pitchFamily="34" charset="0"/>
              </a:rPr>
              <a:t>DevOps</a:t>
            </a:r>
          </a:p>
          <a:p>
            <a:pPr algn="r"/>
            <a:r>
              <a:rPr lang="en-US" altLang="ja-JP" sz="1600" dirty="0">
                <a:solidFill>
                  <a:schemeClr val="bg1"/>
                </a:solidFill>
                <a:latin typeface="Meiryo" panose="020B0604030504040204" pitchFamily="34" charset="-128"/>
                <a:ea typeface="Meiryo" panose="020B0604030504040204" pitchFamily="34" charset="-128"/>
                <a:cs typeface="Arial" pitchFamily="34" charset="0"/>
              </a:rPr>
              <a:t>Development &amp; Operation  </a:t>
            </a:r>
            <a:endParaRPr lang="ja-JP" altLang="en-US" sz="16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65911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F0F61C9D-AAF3-C746-B26F-D8B8DA2C7CE5}"/>
              </a:ext>
            </a:extLst>
          </p:cNvPr>
          <p:cNvSpPr/>
          <p:nvPr/>
        </p:nvSpPr>
        <p:spPr>
          <a:xfrm>
            <a:off x="2522398" y="4467678"/>
            <a:ext cx="6032712" cy="2052794"/>
          </a:xfrm>
          <a:prstGeom prst="rect">
            <a:avLst/>
          </a:prstGeom>
          <a:solidFill>
            <a:srgbClr val="E6D6A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正方形/長方形 2">
            <a:extLst>
              <a:ext uri="{FF2B5EF4-FFF2-40B4-BE49-F238E27FC236}">
                <a16:creationId xmlns:a16="http://schemas.microsoft.com/office/drawing/2014/main" id="{8C66A254-1E29-7A4A-8E2F-F35E2D2B41DA}"/>
              </a:ext>
            </a:extLst>
          </p:cNvPr>
          <p:cNvSpPr/>
          <p:nvPr/>
        </p:nvSpPr>
        <p:spPr>
          <a:xfrm>
            <a:off x="1029040" y="2528408"/>
            <a:ext cx="1749021" cy="77325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ビジネス</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 name="正方形/長方形 3">
            <a:extLst>
              <a:ext uri="{FF2B5EF4-FFF2-40B4-BE49-F238E27FC236}">
                <a16:creationId xmlns:a16="http://schemas.microsoft.com/office/drawing/2014/main" id="{5F4A781B-F188-D540-85D8-CA757E0ACB5C}"/>
              </a:ext>
            </a:extLst>
          </p:cNvPr>
          <p:cNvSpPr/>
          <p:nvPr/>
        </p:nvSpPr>
        <p:spPr>
          <a:xfrm>
            <a:off x="3917565" y="2528408"/>
            <a:ext cx="1749021" cy="77325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開発</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4E03DAA1-C8B6-0C42-8E1D-6955A4554C9C}"/>
              </a:ext>
            </a:extLst>
          </p:cNvPr>
          <p:cNvSpPr/>
          <p:nvPr/>
        </p:nvSpPr>
        <p:spPr>
          <a:xfrm>
            <a:off x="6806090" y="2528407"/>
            <a:ext cx="1749021" cy="77325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右矢印 5">
            <a:extLst>
              <a:ext uri="{FF2B5EF4-FFF2-40B4-BE49-F238E27FC236}">
                <a16:creationId xmlns:a16="http://schemas.microsoft.com/office/drawing/2014/main" id="{F7C69146-F93C-0F45-AA4E-339C593929BB}"/>
              </a:ext>
            </a:extLst>
          </p:cNvPr>
          <p:cNvSpPr/>
          <p:nvPr/>
        </p:nvSpPr>
        <p:spPr>
          <a:xfrm>
            <a:off x="2951982" y="2645007"/>
            <a:ext cx="791662" cy="54004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右矢印 6">
            <a:extLst>
              <a:ext uri="{FF2B5EF4-FFF2-40B4-BE49-F238E27FC236}">
                <a16:creationId xmlns:a16="http://schemas.microsoft.com/office/drawing/2014/main" id="{EFA57B32-9A41-694A-AD06-85AE2918AD77}"/>
              </a:ext>
            </a:extLst>
          </p:cNvPr>
          <p:cNvSpPr/>
          <p:nvPr/>
        </p:nvSpPr>
        <p:spPr>
          <a:xfrm>
            <a:off x="5817920" y="2657281"/>
            <a:ext cx="791662" cy="54004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三角形 7">
            <a:extLst>
              <a:ext uri="{FF2B5EF4-FFF2-40B4-BE49-F238E27FC236}">
                <a16:creationId xmlns:a16="http://schemas.microsoft.com/office/drawing/2014/main" id="{1031ED11-AEB8-3541-8F98-9079618A8175}"/>
              </a:ext>
            </a:extLst>
          </p:cNvPr>
          <p:cNvSpPr/>
          <p:nvPr/>
        </p:nvSpPr>
        <p:spPr>
          <a:xfrm>
            <a:off x="2522398" y="3292457"/>
            <a:ext cx="1675378" cy="1116918"/>
          </a:xfrm>
          <a:prstGeom prs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C4873C5A-3F21-EF47-90BB-3E6993BD6AAB}"/>
              </a:ext>
            </a:extLst>
          </p:cNvPr>
          <p:cNvSpPr txBox="1"/>
          <p:nvPr/>
        </p:nvSpPr>
        <p:spPr>
          <a:xfrm>
            <a:off x="2729145" y="4101598"/>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アジャイル開発</a:t>
            </a:r>
          </a:p>
        </p:txBody>
      </p:sp>
      <p:sp>
        <p:nvSpPr>
          <p:cNvPr id="11" name="三角形 10">
            <a:extLst>
              <a:ext uri="{FF2B5EF4-FFF2-40B4-BE49-F238E27FC236}">
                <a16:creationId xmlns:a16="http://schemas.microsoft.com/office/drawing/2014/main" id="{5A36B1C4-7BB3-8440-A082-B5F7F28741A2}"/>
              </a:ext>
            </a:extLst>
          </p:cNvPr>
          <p:cNvSpPr/>
          <p:nvPr/>
        </p:nvSpPr>
        <p:spPr>
          <a:xfrm>
            <a:off x="5382199" y="3292457"/>
            <a:ext cx="1675378" cy="1116918"/>
          </a:xfrm>
          <a:prstGeom prs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テキスト ボックス 11">
            <a:extLst>
              <a:ext uri="{FF2B5EF4-FFF2-40B4-BE49-F238E27FC236}">
                <a16:creationId xmlns:a16="http://schemas.microsoft.com/office/drawing/2014/main" id="{B33784D6-5B64-0344-BC52-828CF9A174A1}"/>
              </a:ext>
            </a:extLst>
          </p:cNvPr>
          <p:cNvSpPr txBox="1"/>
          <p:nvPr/>
        </p:nvSpPr>
        <p:spPr>
          <a:xfrm>
            <a:off x="5839015" y="4101598"/>
            <a:ext cx="761747" cy="276999"/>
          </a:xfrm>
          <a:prstGeom prst="rect">
            <a:avLst/>
          </a:prstGeom>
          <a:noFill/>
        </p:spPr>
        <p:txBody>
          <a:bodyPr wrap="non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DevOps</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F31F1EEB-1D00-F143-830E-E96E0E3CD9EE}"/>
              </a:ext>
            </a:extLst>
          </p:cNvPr>
          <p:cNvSpPr/>
          <p:nvPr/>
        </p:nvSpPr>
        <p:spPr>
          <a:xfrm>
            <a:off x="2671992" y="4580113"/>
            <a:ext cx="2994594" cy="5707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アプリケーション開発環境</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マイクロ･サービス、ルールエンジン、</a:t>
            </a:r>
            <a:r>
              <a:rPr lang="en-US" altLang="ja-JP" sz="800" dirty="0">
                <a:solidFill>
                  <a:srgbClr val="FFFFFF"/>
                </a:solidFill>
                <a:latin typeface="Meiryo" panose="020B0604030504040204" pitchFamily="34" charset="-128"/>
                <a:ea typeface="Meiryo" panose="020B0604030504040204" pitchFamily="34" charset="-128"/>
                <a:cs typeface="ＭＳ Ｐゴシック"/>
              </a:rPr>
              <a:t>AI</a:t>
            </a:r>
            <a:r>
              <a:rPr lang="ja-JP" altLang="en-US" sz="800">
                <a:solidFill>
                  <a:srgbClr val="FFFFFF"/>
                </a:solidFill>
                <a:latin typeface="Meiryo" panose="020B0604030504040204" pitchFamily="34" charset="-128"/>
                <a:ea typeface="Meiryo" panose="020B0604030504040204" pitchFamily="34" charset="-128"/>
                <a:cs typeface="ＭＳ Ｐゴシック"/>
              </a:rPr>
              <a:t>、</a:t>
            </a:r>
            <a:r>
              <a:rPr lang="en-US" altLang="ja-JP" sz="800" dirty="0">
                <a:solidFill>
                  <a:srgbClr val="FFFFFF"/>
                </a:solidFill>
                <a:latin typeface="Meiryo" panose="020B0604030504040204" pitchFamily="34" charset="-128"/>
                <a:ea typeface="Meiryo" panose="020B0604030504040204" pitchFamily="34" charset="-128"/>
                <a:cs typeface="ＭＳ Ｐゴシック"/>
              </a:rPr>
              <a:t>API</a:t>
            </a:r>
            <a:r>
              <a:rPr lang="ja-JP" altLang="en-US" sz="800">
                <a:solidFill>
                  <a:srgbClr val="FFFFFF"/>
                </a:solidFill>
                <a:latin typeface="Meiryo" panose="020B0604030504040204" pitchFamily="34" charset="-128"/>
                <a:ea typeface="Meiryo" panose="020B0604030504040204" pitchFamily="34" charset="-128"/>
                <a:cs typeface="ＭＳ Ｐゴシック"/>
              </a:rPr>
              <a:t>など</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0C743C82-086B-E543-8343-6DAF739CBBE5}"/>
              </a:ext>
            </a:extLst>
          </p:cNvPr>
          <p:cNvSpPr/>
          <p:nvPr/>
        </p:nvSpPr>
        <p:spPr>
          <a:xfrm>
            <a:off x="5425158" y="5842706"/>
            <a:ext cx="2986615" cy="5707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インフラストラクチャー</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IaaS</a:t>
            </a:r>
            <a:r>
              <a:rPr lang="ja-JP" altLang="en-US" sz="800">
                <a:solidFill>
                  <a:srgbClr val="FFFFFF"/>
                </a:solidFill>
                <a:latin typeface="Meiryo" panose="020B0604030504040204" pitchFamily="34" charset="-128"/>
                <a:ea typeface="Meiryo" panose="020B0604030504040204" pitchFamily="34" charset="-128"/>
                <a:cs typeface="ＭＳ Ｐゴシック"/>
              </a:rPr>
              <a:t>などのクラウド</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B06B7B95-EA43-8D47-997B-FFB589ACAB35}"/>
              </a:ext>
            </a:extLst>
          </p:cNvPr>
          <p:cNvSpPr/>
          <p:nvPr/>
        </p:nvSpPr>
        <p:spPr>
          <a:xfrm>
            <a:off x="4050760" y="5204998"/>
            <a:ext cx="3006818" cy="5707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アプリケーション実行環境</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コンテナ・オーケストレーション・ツール</a:t>
            </a: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サーバーレス・</a:t>
            </a:r>
            <a:r>
              <a:rPr lang="en-US" altLang="ja-JP" sz="800" dirty="0" err="1">
                <a:solidFill>
                  <a:srgbClr val="FFFFFF"/>
                </a:solidFill>
                <a:latin typeface="Meiryo" panose="020B0604030504040204" pitchFamily="34" charset="-128"/>
                <a:ea typeface="Meiryo" panose="020B0604030504040204" pitchFamily="34" charset="-128"/>
                <a:cs typeface="ＭＳ Ｐゴシック"/>
              </a:rPr>
              <a:t>FaaS</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FE3ADD44-819F-0D43-AC10-0AF5ACA964FC}"/>
              </a:ext>
            </a:extLst>
          </p:cNvPr>
          <p:cNvSpPr txBox="1"/>
          <p:nvPr/>
        </p:nvSpPr>
        <p:spPr>
          <a:xfrm>
            <a:off x="6997908" y="4580113"/>
            <a:ext cx="1415772" cy="461665"/>
          </a:xfrm>
          <a:prstGeom prst="rect">
            <a:avLst/>
          </a:prstGeom>
          <a:noFill/>
        </p:spPr>
        <p:txBody>
          <a:bodyPr wrap="none" rtlCol="0">
            <a:spAutoFit/>
          </a:bodyPr>
          <a:lstStyle/>
          <a:p>
            <a:r>
              <a:rPr kumimoji="1" lang="ja-JP" altLang="en-US" sz="2400">
                <a:solidFill>
                  <a:schemeClr val="accent6">
                    <a:lumMod val="50000"/>
                  </a:schemeClr>
                </a:solidFill>
                <a:latin typeface="Meiryo" panose="020B0604030504040204" pitchFamily="34" charset="-128"/>
                <a:ea typeface="Meiryo" panose="020B0604030504040204" pitchFamily="34" charset="-128"/>
              </a:rPr>
              <a:t>運用管理</a:t>
            </a:r>
          </a:p>
        </p:txBody>
      </p:sp>
      <p:sp>
        <p:nvSpPr>
          <p:cNvPr id="19" name="テキスト ボックス 18">
            <a:extLst>
              <a:ext uri="{FF2B5EF4-FFF2-40B4-BE49-F238E27FC236}">
                <a16:creationId xmlns:a16="http://schemas.microsoft.com/office/drawing/2014/main" id="{11BD17E6-4AD9-444D-85AD-38A34EA7F279}"/>
              </a:ext>
            </a:extLst>
          </p:cNvPr>
          <p:cNvSpPr txBox="1"/>
          <p:nvPr/>
        </p:nvSpPr>
        <p:spPr>
          <a:xfrm>
            <a:off x="3468792" y="5897238"/>
            <a:ext cx="1870448" cy="461665"/>
          </a:xfrm>
          <a:prstGeom prst="rect">
            <a:avLst/>
          </a:prstGeom>
          <a:noFill/>
        </p:spPr>
        <p:txBody>
          <a:bodyPr wrap="none" rtlCol="0">
            <a:spAutoFit/>
          </a:bodyPr>
          <a:lstStyle/>
          <a:p>
            <a:pPr algn="r"/>
            <a:r>
              <a:rPr kumimoji="1" lang="en-US" altLang="ja-JP" sz="1200" dirty="0">
                <a:solidFill>
                  <a:schemeClr val="accent6">
                    <a:lumMod val="50000"/>
                  </a:schemeClr>
                </a:solidFill>
                <a:latin typeface="Meiryo" panose="020B0604030504040204" pitchFamily="34" charset="-128"/>
                <a:ea typeface="Meiryo" panose="020B0604030504040204" pitchFamily="34" charset="-128"/>
              </a:rPr>
              <a:t>Infrastructure as Code</a:t>
            </a:r>
          </a:p>
          <a:p>
            <a:pPr algn="r"/>
            <a:r>
              <a:rPr lang="ja-JP" altLang="en-US" sz="1200">
                <a:solidFill>
                  <a:schemeClr val="accent6">
                    <a:lumMod val="50000"/>
                  </a:schemeClr>
                </a:solidFill>
                <a:latin typeface="Meiryo" panose="020B0604030504040204" pitchFamily="34" charset="-128"/>
                <a:ea typeface="Meiryo" panose="020B0604030504040204" pitchFamily="34" charset="-128"/>
              </a:rPr>
              <a:t>運用の自動化</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09E0BB52-34C3-C741-9E39-1DC26F610710}"/>
              </a:ext>
            </a:extLst>
          </p:cNvPr>
          <p:cNvSpPr txBox="1"/>
          <p:nvPr/>
        </p:nvSpPr>
        <p:spPr>
          <a:xfrm>
            <a:off x="7042192" y="5406396"/>
            <a:ext cx="1396536" cy="400110"/>
          </a:xfrm>
          <a:prstGeom prst="rect">
            <a:avLst/>
          </a:prstGeom>
          <a:noFill/>
        </p:spPr>
        <p:txBody>
          <a:bodyPr wrap="none" rtlCol="0">
            <a:spAutoFit/>
          </a:bodyPr>
          <a:lstStyle/>
          <a:p>
            <a:pPr algn="r"/>
            <a:r>
              <a:rPr kumimoji="1" lang="en-US" altLang="ja-JP" sz="1200" dirty="0">
                <a:solidFill>
                  <a:schemeClr val="accent6">
                    <a:lumMod val="50000"/>
                  </a:schemeClr>
                </a:solidFill>
                <a:latin typeface="Meiryo" panose="020B0604030504040204" pitchFamily="34" charset="-128"/>
                <a:ea typeface="Meiryo" panose="020B0604030504040204" pitchFamily="34" charset="-128"/>
              </a:rPr>
              <a:t>SRE</a:t>
            </a:r>
          </a:p>
          <a:p>
            <a:pPr algn="r"/>
            <a:r>
              <a:rPr lang="en-US" altLang="ja-JP" sz="800" dirty="0">
                <a:solidFill>
                  <a:schemeClr val="accent6">
                    <a:lumMod val="50000"/>
                  </a:schemeClr>
                </a:solidFill>
                <a:latin typeface="Meiryo" panose="020B0604030504040204" pitchFamily="34" charset="-128"/>
                <a:ea typeface="Meiryo" panose="020B0604030504040204" pitchFamily="34" charset="-128"/>
              </a:rPr>
              <a:t>Site Reliability Engineer </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23" name="ホームベース 22">
            <a:extLst>
              <a:ext uri="{FF2B5EF4-FFF2-40B4-BE49-F238E27FC236}">
                <a16:creationId xmlns:a16="http://schemas.microsoft.com/office/drawing/2014/main" id="{E51D3F23-2F9C-E34D-B1FD-22E72CF43F10}"/>
              </a:ext>
            </a:extLst>
          </p:cNvPr>
          <p:cNvSpPr/>
          <p:nvPr/>
        </p:nvSpPr>
        <p:spPr>
          <a:xfrm>
            <a:off x="1024864" y="3359962"/>
            <a:ext cx="1569089" cy="653579"/>
          </a:xfrm>
          <a:prstGeom prst="homePlate">
            <a:avLst>
              <a:gd name="adj" fmla="val 3136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66F6ABB8-E3C9-E34E-937D-F8701C71D623}"/>
              </a:ext>
            </a:extLst>
          </p:cNvPr>
          <p:cNvSpPr txBox="1"/>
          <p:nvPr/>
        </p:nvSpPr>
        <p:spPr>
          <a:xfrm>
            <a:off x="971704" y="3426628"/>
            <a:ext cx="1483098" cy="523220"/>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アイデアの創発</a:t>
            </a:r>
            <a:endParaRPr kumimoji="1" lang="en-US" altLang="ja-JP" sz="1200" dirty="0">
              <a:solidFill>
                <a:schemeClr val="bg1"/>
              </a:solidFill>
              <a:latin typeface="Meiryo" panose="020B0604030504040204" pitchFamily="34" charset="-128"/>
              <a:ea typeface="Meiryo" panose="020B0604030504040204" pitchFamily="34" charset="-128"/>
            </a:endParaRPr>
          </a:p>
          <a:p>
            <a:pPr marL="269875" indent="-134938">
              <a:buFont typeface="Wingdings" pitchFamily="2" charset="2"/>
              <a:buChar char="Ø"/>
            </a:pPr>
            <a:r>
              <a:rPr kumimoji="1" lang="ja-JP" altLang="en-US" sz="800">
                <a:solidFill>
                  <a:schemeClr val="bg1"/>
                </a:solidFill>
                <a:latin typeface="Meiryo" panose="020B0604030504040204" pitchFamily="34" charset="-128"/>
                <a:ea typeface="Meiryo" panose="020B0604030504040204" pitchFamily="34" charset="-128"/>
              </a:rPr>
              <a:t>デザイン思考</a:t>
            </a:r>
            <a:endParaRPr kumimoji="1" lang="en-US" altLang="ja-JP" sz="800" dirty="0">
              <a:solidFill>
                <a:schemeClr val="bg1"/>
              </a:solidFill>
              <a:latin typeface="Meiryo" panose="020B0604030504040204" pitchFamily="34" charset="-128"/>
              <a:ea typeface="Meiryo" panose="020B0604030504040204" pitchFamily="34" charset="-128"/>
            </a:endParaRPr>
          </a:p>
          <a:p>
            <a:pPr marL="269875" indent="-134938">
              <a:buFont typeface="Wingdings" pitchFamily="2" charset="2"/>
              <a:buChar char="Ø"/>
            </a:pPr>
            <a:r>
              <a:rPr lang="ja-JP" altLang="en-US" sz="800">
                <a:solidFill>
                  <a:schemeClr val="bg1"/>
                </a:solidFill>
                <a:latin typeface="Meiryo" panose="020B0604030504040204" pitchFamily="34" charset="-128"/>
                <a:ea typeface="Meiryo" panose="020B0604030504040204" pitchFamily="34" charset="-128"/>
              </a:rPr>
              <a:t>リーンスタートアップ</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5" name="上カーブ矢印 24">
            <a:extLst>
              <a:ext uri="{FF2B5EF4-FFF2-40B4-BE49-F238E27FC236}">
                <a16:creationId xmlns:a16="http://schemas.microsoft.com/office/drawing/2014/main" id="{61A173ED-7F5C-C044-8A83-6AC2724199F8}"/>
              </a:ext>
            </a:extLst>
          </p:cNvPr>
          <p:cNvSpPr/>
          <p:nvPr/>
        </p:nvSpPr>
        <p:spPr>
          <a:xfrm rot="10800000">
            <a:off x="971704" y="936532"/>
            <a:ext cx="7530246" cy="901393"/>
          </a:xfrm>
          <a:prstGeom prst="curved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FF2A84FA-9117-004D-B556-BEC5E39966BB}"/>
              </a:ext>
            </a:extLst>
          </p:cNvPr>
          <p:cNvSpPr txBox="1"/>
          <p:nvPr/>
        </p:nvSpPr>
        <p:spPr>
          <a:xfrm>
            <a:off x="2271826" y="1364538"/>
            <a:ext cx="5032147" cy="369332"/>
          </a:xfrm>
          <a:prstGeom prst="rect">
            <a:avLst/>
          </a:prstGeom>
          <a:noFill/>
        </p:spPr>
        <p:txBody>
          <a:bodyPr wrap="none" rtlCol="0">
            <a:spAutoFit/>
          </a:bodyPr>
          <a:lstStyle/>
          <a:p>
            <a:pPr algn="ctr"/>
            <a:r>
              <a:rPr kumimoji="1" lang="ja-JP" altLang="en-US">
                <a:solidFill>
                  <a:srgbClr val="FF6666"/>
                </a:solidFill>
                <a:latin typeface="Meiryo" panose="020B0604030504040204" pitchFamily="34" charset="-128"/>
                <a:ea typeface="Meiryo" panose="020B0604030504040204" pitchFamily="34" charset="-128"/>
              </a:rPr>
              <a:t>トライ･アンド･エラーのサイクルを高速で回す</a:t>
            </a:r>
          </a:p>
        </p:txBody>
      </p:sp>
      <p:sp>
        <p:nvSpPr>
          <p:cNvPr id="27" name="右矢印 26">
            <a:extLst>
              <a:ext uri="{FF2B5EF4-FFF2-40B4-BE49-F238E27FC236}">
                <a16:creationId xmlns:a16="http://schemas.microsoft.com/office/drawing/2014/main" id="{54AEF392-97AE-B041-83B4-6E0C33062AE7}"/>
              </a:ext>
            </a:extLst>
          </p:cNvPr>
          <p:cNvSpPr/>
          <p:nvPr/>
        </p:nvSpPr>
        <p:spPr>
          <a:xfrm>
            <a:off x="1024864" y="1859485"/>
            <a:ext cx="7530246" cy="40503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8" name="タイトル 27">
            <a:extLst>
              <a:ext uri="{FF2B5EF4-FFF2-40B4-BE49-F238E27FC236}">
                <a16:creationId xmlns:a16="http://schemas.microsoft.com/office/drawing/2014/main" id="{8207B47A-831B-F746-8A90-5E2F6FDB4075}"/>
              </a:ext>
            </a:extLst>
          </p:cNvPr>
          <p:cNvSpPr>
            <a:spLocks noGrp="1"/>
          </p:cNvSpPr>
          <p:nvPr>
            <p:ph type="title"/>
          </p:nvPr>
        </p:nvSpPr>
        <p:spPr/>
        <p:txBody>
          <a:bodyPr/>
          <a:lstStyle/>
          <a:p>
            <a:r>
              <a:rPr kumimoji="1" lang="ja-JP" altLang="en-US"/>
              <a:t>ビジネス･スピードを加速する方法</a:t>
            </a:r>
          </a:p>
        </p:txBody>
      </p:sp>
    </p:spTree>
    <p:extLst>
      <p:ext uri="{BB962C8B-B14F-4D97-AF65-F5344CB8AC3E}">
        <p14:creationId xmlns:p14="http://schemas.microsoft.com/office/powerpoint/2010/main" val="139743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DevOps</a:t>
            </a:r>
            <a:r>
              <a:rPr kumimoji="1" lang="ja-JP" altLang="en-US" dirty="0"/>
              <a:t>とは</a:t>
            </a:r>
          </a:p>
        </p:txBody>
      </p:sp>
      <p:sp>
        <p:nvSpPr>
          <p:cNvPr id="4" name="正方形/長方形 3"/>
          <p:cNvSpPr/>
          <p:nvPr/>
        </p:nvSpPr>
        <p:spPr>
          <a:xfrm>
            <a:off x="653826" y="4244445"/>
            <a:ext cx="1224136" cy="22322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開発</a:t>
            </a:r>
          </a:p>
        </p:txBody>
      </p:sp>
      <p:sp>
        <p:nvSpPr>
          <p:cNvPr id="5" name="正方形/長方形 4"/>
          <p:cNvSpPr/>
          <p:nvPr/>
        </p:nvSpPr>
        <p:spPr>
          <a:xfrm>
            <a:off x="2623805" y="4244445"/>
            <a:ext cx="1224136" cy="22322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運用</a:t>
            </a:r>
          </a:p>
        </p:txBody>
      </p:sp>
      <p:sp>
        <p:nvSpPr>
          <p:cNvPr id="6" name="下カーブ矢印 5"/>
          <p:cNvSpPr/>
          <p:nvPr/>
        </p:nvSpPr>
        <p:spPr>
          <a:xfrm>
            <a:off x="1172398" y="4244445"/>
            <a:ext cx="2304256" cy="864096"/>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panose="020B0604030504040204" pitchFamily="34" charset="-128"/>
              <a:ea typeface="Meiryo" panose="020B0604030504040204" pitchFamily="34" charset="-128"/>
            </a:endParaRPr>
          </a:p>
        </p:txBody>
      </p:sp>
      <p:sp>
        <p:nvSpPr>
          <p:cNvPr id="7" name="下カーブ矢印 6"/>
          <p:cNvSpPr/>
          <p:nvPr/>
        </p:nvSpPr>
        <p:spPr>
          <a:xfrm rot="10800000">
            <a:off x="1100390" y="5612597"/>
            <a:ext cx="2304256" cy="864096"/>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panose="020B0604030504040204" pitchFamily="34" charset="-128"/>
              <a:ea typeface="Meiryo" panose="020B0604030504040204" pitchFamily="34" charset="-128"/>
            </a:endParaRPr>
          </a:p>
        </p:txBody>
      </p:sp>
      <p:sp>
        <p:nvSpPr>
          <p:cNvPr id="8" name="正方形/長方形 7"/>
          <p:cNvSpPr/>
          <p:nvPr/>
        </p:nvSpPr>
        <p:spPr>
          <a:xfrm>
            <a:off x="740350" y="6044645"/>
            <a:ext cx="3024336" cy="288032"/>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a:solidFill>
                  <a:schemeClr val="accent6">
                    <a:lumMod val="75000"/>
                  </a:schemeClr>
                </a:solidFill>
                <a:latin typeface="Meiryo" panose="020B0604030504040204" pitchFamily="34" charset="-128"/>
                <a:ea typeface="Meiryo" panose="020B0604030504040204" pitchFamily="34" charset="-128"/>
              </a:rPr>
              <a:t>DevOps</a:t>
            </a:r>
            <a:r>
              <a:rPr kumimoji="1" lang="ja-JP" altLang="en-US" sz="1600" dirty="0">
                <a:solidFill>
                  <a:schemeClr val="accent6">
                    <a:lumMod val="75000"/>
                  </a:schemeClr>
                </a:solidFill>
                <a:latin typeface="Meiryo" panose="020B0604030504040204" pitchFamily="34" charset="-128"/>
                <a:ea typeface="Meiryo" panose="020B0604030504040204" pitchFamily="34" charset="-128"/>
              </a:rPr>
              <a:t>ツール</a:t>
            </a:r>
          </a:p>
        </p:txBody>
      </p:sp>
      <p:sp>
        <p:nvSpPr>
          <p:cNvPr id="9" name="正方形/長方形 8"/>
          <p:cNvSpPr/>
          <p:nvPr/>
        </p:nvSpPr>
        <p:spPr>
          <a:xfrm>
            <a:off x="740350" y="4388461"/>
            <a:ext cx="3024336" cy="288032"/>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accent6">
                    <a:lumMod val="75000"/>
                  </a:schemeClr>
                </a:solidFill>
                <a:latin typeface="Meiryo" panose="020B0604030504040204" pitchFamily="34" charset="-128"/>
                <a:ea typeface="Meiryo" panose="020B0604030504040204" pitchFamily="34" charset="-128"/>
              </a:rPr>
              <a:t>開発と運用の一体運営</a:t>
            </a:r>
          </a:p>
        </p:txBody>
      </p:sp>
      <p:cxnSp>
        <p:nvCxnSpPr>
          <p:cNvPr id="10" name="直線矢印コネクタ 9"/>
          <p:cNvCxnSpPr/>
          <p:nvPr/>
        </p:nvCxnSpPr>
        <p:spPr>
          <a:xfrm flipV="1">
            <a:off x="5204846" y="1384370"/>
            <a:ext cx="0" cy="1656184"/>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5204846" y="3040554"/>
            <a:ext cx="324036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2" name="フリーフォーム 11"/>
          <p:cNvSpPr/>
          <p:nvPr/>
        </p:nvSpPr>
        <p:spPr>
          <a:xfrm>
            <a:off x="5209696" y="1435797"/>
            <a:ext cx="3179805" cy="1606378"/>
          </a:xfrm>
          <a:custGeom>
            <a:avLst/>
            <a:gdLst>
              <a:gd name="connsiteX0" fmla="*/ 0 w 3179805"/>
              <a:gd name="connsiteY0" fmla="*/ 1606378 h 1606378"/>
              <a:gd name="connsiteX1" fmla="*/ 1416908 w 3179805"/>
              <a:gd name="connsiteY1" fmla="*/ 560173 h 1606378"/>
              <a:gd name="connsiteX2" fmla="*/ 1416908 w 3179805"/>
              <a:gd name="connsiteY2" fmla="*/ 864973 h 1606378"/>
              <a:gd name="connsiteX3" fmla="*/ 2677297 w 3179805"/>
              <a:gd name="connsiteY3" fmla="*/ 57664 h 1606378"/>
              <a:gd name="connsiteX4" fmla="*/ 2677297 w 3179805"/>
              <a:gd name="connsiteY4" fmla="*/ 321275 h 1606378"/>
              <a:gd name="connsiteX5" fmla="*/ 3179805 w 3179805"/>
              <a:gd name="connsiteY5" fmla="*/ 0 h 160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9805" h="1606378">
                <a:moveTo>
                  <a:pt x="0" y="1606378"/>
                </a:moveTo>
                <a:lnTo>
                  <a:pt x="1416908" y="560173"/>
                </a:lnTo>
                <a:lnTo>
                  <a:pt x="1416908" y="864973"/>
                </a:lnTo>
                <a:lnTo>
                  <a:pt x="2677297" y="57664"/>
                </a:lnTo>
                <a:lnTo>
                  <a:pt x="2677297" y="321275"/>
                </a:lnTo>
                <a:lnTo>
                  <a:pt x="3179805"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13" name="直線矢印コネクタ 12"/>
          <p:cNvCxnSpPr/>
          <p:nvPr/>
        </p:nvCxnSpPr>
        <p:spPr>
          <a:xfrm flipV="1">
            <a:off x="5200960" y="4493786"/>
            <a:ext cx="0" cy="1656184"/>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200960" y="6149970"/>
            <a:ext cx="324036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5" name="フリーフォーム 14"/>
          <p:cNvSpPr/>
          <p:nvPr/>
        </p:nvSpPr>
        <p:spPr>
          <a:xfrm>
            <a:off x="5217934" y="4601170"/>
            <a:ext cx="3097427" cy="1556951"/>
          </a:xfrm>
          <a:custGeom>
            <a:avLst/>
            <a:gdLst>
              <a:gd name="connsiteX0" fmla="*/ 0 w 3097427"/>
              <a:gd name="connsiteY0" fmla="*/ 1556951 h 1556951"/>
              <a:gd name="connsiteX1" fmla="*/ 749643 w 3097427"/>
              <a:gd name="connsiteY1" fmla="*/ 1046205 h 1556951"/>
              <a:gd name="connsiteX2" fmla="*/ 757881 w 3097427"/>
              <a:gd name="connsiteY2" fmla="*/ 1186249 h 1556951"/>
              <a:gd name="connsiteX3" fmla="*/ 939113 w 3097427"/>
              <a:gd name="connsiteY3" fmla="*/ 947351 h 1556951"/>
              <a:gd name="connsiteX4" fmla="*/ 947351 w 3097427"/>
              <a:gd name="connsiteY4" fmla="*/ 1054443 h 1556951"/>
              <a:gd name="connsiteX5" fmla="*/ 1145059 w 3097427"/>
              <a:gd name="connsiteY5" fmla="*/ 832022 h 1556951"/>
              <a:gd name="connsiteX6" fmla="*/ 1145059 w 3097427"/>
              <a:gd name="connsiteY6" fmla="*/ 939113 h 1556951"/>
              <a:gd name="connsiteX7" fmla="*/ 1351005 w 3097427"/>
              <a:gd name="connsiteY7" fmla="*/ 741405 h 1556951"/>
              <a:gd name="connsiteX8" fmla="*/ 1351005 w 3097427"/>
              <a:gd name="connsiteY8" fmla="*/ 856735 h 1556951"/>
              <a:gd name="connsiteX9" fmla="*/ 1565189 w 3097427"/>
              <a:gd name="connsiteY9" fmla="*/ 609600 h 1556951"/>
              <a:gd name="connsiteX10" fmla="*/ 1565189 w 3097427"/>
              <a:gd name="connsiteY10" fmla="*/ 766119 h 1556951"/>
              <a:gd name="connsiteX11" fmla="*/ 1837037 w 3097427"/>
              <a:gd name="connsiteY11" fmla="*/ 494270 h 1556951"/>
              <a:gd name="connsiteX12" fmla="*/ 1845275 w 3097427"/>
              <a:gd name="connsiteY12" fmla="*/ 634313 h 1556951"/>
              <a:gd name="connsiteX13" fmla="*/ 2117124 w 3097427"/>
              <a:gd name="connsiteY13" fmla="*/ 370703 h 1556951"/>
              <a:gd name="connsiteX14" fmla="*/ 2117124 w 3097427"/>
              <a:gd name="connsiteY14" fmla="*/ 527222 h 1556951"/>
              <a:gd name="connsiteX15" fmla="*/ 2405448 w 3097427"/>
              <a:gd name="connsiteY15" fmla="*/ 247135 h 1556951"/>
              <a:gd name="connsiteX16" fmla="*/ 2405448 w 3097427"/>
              <a:gd name="connsiteY16" fmla="*/ 378941 h 1556951"/>
              <a:gd name="connsiteX17" fmla="*/ 2726724 w 3097427"/>
              <a:gd name="connsiteY17" fmla="*/ 115330 h 1556951"/>
              <a:gd name="connsiteX18" fmla="*/ 2718486 w 3097427"/>
              <a:gd name="connsiteY18" fmla="*/ 271849 h 1556951"/>
              <a:gd name="connsiteX19" fmla="*/ 3097427 w 3097427"/>
              <a:gd name="connsiteY19" fmla="*/ 0 h 15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97427" h="1556951">
                <a:moveTo>
                  <a:pt x="0" y="1556951"/>
                </a:moveTo>
                <a:lnTo>
                  <a:pt x="749643" y="1046205"/>
                </a:lnTo>
                <a:lnTo>
                  <a:pt x="757881" y="1186249"/>
                </a:lnTo>
                <a:lnTo>
                  <a:pt x="939113" y="947351"/>
                </a:lnTo>
                <a:lnTo>
                  <a:pt x="947351" y="1054443"/>
                </a:lnTo>
                <a:lnTo>
                  <a:pt x="1145059" y="832022"/>
                </a:lnTo>
                <a:lnTo>
                  <a:pt x="1145059" y="939113"/>
                </a:lnTo>
                <a:lnTo>
                  <a:pt x="1351005" y="741405"/>
                </a:lnTo>
                <a:lnTo>
                  <a:pt x="1351005" y="856735"/>
                </a:lnTo>
                <a:lnTo>
                  <a:pt x="1565189" y="609600"/>
                </a:lnTo>
                <a:lnTo>
                  <a:pt x="1565189" y="766119"/>
                </a:lnTo>
                <a:lnTo>
                  <a:pt x="1837037" y="494270"/>
                </a:lnTo>
                <a:lnTo>
                  <a:pt x="1845275" y="634313"/>
                </a:lnTo>
                <a:lnTo>
                  <a:pt x="2117124" y="370703"/>
                </a:lnTo>
                <a:lnTo>
                  <a:pt x="2117124" y="527222"/>
                </a:lnTo>
                <a:lnTo>
                  <a:pt x="2405448" y="247135"/>
                </a:lnTo>
                <a:lnTo>
                  <a:pt x="2405448" y="378941"/>
                </a:lnTo>
                <a:lnTo>
                  <a:pt x="2726724" y="115330"/>
                </a:lnTo>
                <a:lnTo>
                  <a:pt x="2718486" y="271849"/>
                </a:lnTo>
                <a:lnTo>
                  <a:pt x="309742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6" name="テキスト ボックス 15"/>
          <p:cNvSpPr txBox="1"/>
          <p:nvPr/>
        </p:nvSpPr>
        <p:spPr>
          <a:xfrm>
            <a:off x="4894768" y="1015038"/>
            <a:ext cx="646331" cy="369332"/>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機能</a:t>
            </a:r>
          </a:p>
        </p:txBody>
      </p:sp>
      <p:sp>
        <p:nvSpPr>
          <p:cNvPr id="17" name="テキスト ボックス 16"/>
          <p:cNvSpPr txBox="1"/>
          <p:nvPr/>
        </p:nvSpPr>
        <p:spPr>
          <a:xfrm>
            <a:off x="4877794" y="4152658"/>
            <a:ext cx="646331" cy="369332"/>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機能</a:t>
            </a:r>
          </a:p>
        </p:txBody>
      </p:sp>
      <p:sp>
        <p:nvSpPr>
          <p:cNvPr id="18" name="テキスト ボックス 17"/>
          <p:cNvSpPr txBox="1"/>
          <p:nvPr/>
        </p:nvSpPr>
        <p:spPr>
          <a:xfrm>
            <a:off x="6521135" y="2392482"/>
            <a:ext cx="2031325" cy="523220"/>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リリースのサイクルが長い</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800" dirty="0">
                <a:solidFill>
                  <a:srgbClr val="FF0000"/>
                </a:solidFill>
                <a:latin typeface="Meiryo" panose="020B0604030504040204" pitchFamily="34" charset="-128"/>
                <a:ea typeface="Meiryo" panose="020B0604030504040204" pitchFamily="34" charset="-128"/>
              </a:rPr>
              <a:t>＝バグ修正や機能追加に時間がかかる</a:t>
            </a:r>
            <a:endParaRPr lang="en-US" altLang="ja-JP" sz="800" dirty="0">
              <a:solidFill>
                <a:srgbClr val="FF0000"/>
              </a:solidFill>
              <a:latin typeface="Meiryo" panose="020B0604030504040204" pitchFamily="34" charset="-128"/>
              <a:ea typeface="Meiryo" panose="020B0604030504040204" pitchFamily="34" charset="-128"/>
            </a:endParaRPr>
          </a:p>
          <a:p>
            <a:r>
              <a:rPr kumimoji="1" lang="ja-JP" altLang="en-US" sz="800" dirty="0">
                <a:solidFill>
                  <a:srgbClr val="FF0000"/>
                </a:solidFill>
                <a:latin typeface="Meiryo" panose="020B0604030504040204" pitchFamily="34" charset="-128"/>
                <a:ea typeface="Meiryo" panose="020B0604030504040204" pitchFamily="34" charset="-128"/>
              </a:rPr>
              <a:t>＝ユーザの満足度が下がる</a:t>
            </a:r>
          </a:p>
        </p:txBody>
      </p:sp>
      <p:cxnSp>
        <p:nvCxnSpPr>
          <p:cNvPr id="19" name="直線コネクタ 18"/>
          <p:cNvCxnSpPr/>
          <p:nvPr/>
        </p:nvCxnSpPr>
        <p:spPr>
          <a:xfrm flipV="1">
            <a:off x="6645006" y="1888426"/>
            <a:ext cx="1314546" cy="10196"/>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212958" y="5634901"/>
            <a:ext cx="2339102" cy="523220"/>
          </a:xfrm>
          <a:prstGeom prst="rect">
            <a:avLst/>
          </a:prstGeom>
          <a:noFill/>
        </p:spPr>
        <p:txBody>
          <a:bodyPr wrap="none" rtlCol="0">
            <a:spAutoFit/>
          </a:bodyPr>
          <a:lstStyle/>
          <a:p>
            <a:r>
              <a:rPr kumimoji="1" lang="ja-JP" altLang="en-US" sz="1200" dirty="0">
                <a:solidFill>
                  <a:srgbClr val="0000FF"/>
                </a:solidFill>
                <a:latin typeface="Meiryo" panose="020B0604030504040204" pitchFamily="34" charset="-128"/>
                <a:ea typeface="Meiryo" panose="020B0604030504040204" pitchFamily="34" charset="-128"/>
              </a:rPr>
              <a:t>リリースのサイクルが短い</a:t>
            </a:r>
            <a:endParaRPr kumimoji="1" lang="en-US" altLang="ja-JP" sz="1200" dirty="0">
              <a:solidFill>
                <a:srgbClr val="0000FF"/>
              </a:solidFill>
              <a:latin typeface="Meiryo" panose="020B0604030504040204" pitchFamily="34" charset="-128"/>
              <a:ea typeface="Meiryo" panose="020B0604030504040204" pitchFamily="34" charset="-128"/>
            </a:endParaRPr>
          </a:p>
          <a:p>
            <a:r>
              <a:rPr lang="ja-JP" altLang="en-US" sz="800" dirty="0">
                <a:solidFill>
                  <a:srgbClr val="0000FF"/>
                </a:solidFill>
                <a:latin typeface="Meiryo" panose="020B0604030504040204" pitchFamily="34" charset="-128"/>
                <a:ea typeface="Meiryo" panose="020B0604030504040204" pitchFamily="34" charset="-128"/>
              </a:rPr>
              <a:t>＝不具合はすぐ修正され機能もすぐ追加される</a:t>
            </a:r>
            <a:endParaRPr lang="en-US" altLang="ja-JP" sz="800" dirty="0">
              <a:solidFill>
                <a:srgbClr val="0000FF"/>
              </a:solidFill>
              <a:latin typeface="Meiryo" panose="020B0604030504040204" pitchFamily="34" charset="-128"/>
              <a:ea typeface="Meiryo" panose="020B0604030504040204" pitchFamily="34" charset="-128"/>
            </a:endParaRPr>
          </a:p>
          <a:p>
            <a:r>
              <a:rPr kumimoji="1" lang="ja-JP" altLang="en-US" sz="800" dirty="0">
                <a:solidFill>
                  <a:srgbClr val="0000FF"/>
                </a:solidFill>
                <a:latin typeface="Meiryo" panose="020B0604030504040204" pitchFamily="34" charset="-128"/>
                <a:ea typeface="Meiryo" panose="020B0604030504040204" pitchFamily="34" charset="-128"/>
              </a:rPr>
              <a:t>＝</a:t>
            </a:r>
            <a:r>
              <a:rPr lang="ja-JP" altLang="en-US" sz="800" dirty="0">
                <a:solidFill>
                  <a:srgbClr val="0000FF"/>
                </a:solidFill>
                <a:latin typeface="Meiryo" panose="020B0604030504040204" pitchFamily="34" charset="-128"/>
                <a:ea typeface="Meiryo" panose="020B0604030504040204" pitchFamily="34" charset="-128"/>
              </a:rPr>
              <a:t>ユーザーの</a:t>
            </a:r>
            <a:r>
              <a:rPr kumimoji="1" lang="ja-JP" altLang="en-US" sz="800" dirty="0">
                <a:solidFill>
                  <a:srgbClr val="0000FF"/>
                </a:solidFill>
                <a:latin typeface="Meiryo" panose="020B0604030504040204" pitchFamily="34" charset="-128"/>
                <a:ea typeface="Meiryo" panose="020B0604030504040204" pitchFamily="34" charset="-128"/>
              </a:rPr>
              <a:t>満足度が上がる</a:t>
            </a:r>
          </a:p>
        </p:txBody>
      </p:sp>
      <p:cxnSp>
        <p:nvCxnSpPr>
          <p:cNvPr id="21" name="直線コネクタ 20"/>
          <p:cNvCxnSpPr/>
          <p:nvPr/>
        </p:nvCxnSpPr>
        <p:spPr>
          <a:xfrm>
            <a:off x="5924926" y="5468581"/>
            <a:ext cx="216024" cy="0"/>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flipV="1">
            <a:off x="5852918" y="5612597"/>
            <a:ext cx="1" cy="504056"/>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5348862" y="4604485"/>
            <a:ext cx="2185214" cy="461665"/>
          </a:xfrm>
          <a:prstGeom prst="rect">
            <a:avLst/>
          </a:prstGeom>
          <a:noFill/>
        </p:spPr>
        <p:txBody>
          <a:bodyPr wrap="none" rtlCol="0">
            <a:spAutoFit/>
          </a:bodyPr>
          <a:lstStyle/>
          <a:p>
            <a:r>
              <a:rPr lang="ja-JP" altLang="en-US" sz="1200" dirty="0">
                <a:solidFill>
                  <a:srgbClr val="0000FF"/>
                </a:solidFill>
                <a:latin typeface="Meiryo" panose="020B0604030504040204" pitchFamily="34" charset="-128"/>
                <a:ea typeface="Meiryo" panose="020B0604030504040204" pitchFamily="34" charset="-128"/>
              </a:rPr>
              <a:t>最初は少ない機能だが、</a:t>
            </a:r>
            <a:endParaRPr lang="en-US" altLang="ja-JP" sz="1200" dirty="0">
              <a:solidFill>
                <a:srgbClr val="0000FF"/>
              </a:solidFill>
              <a:latin typeface="Meiryo" panose="020B0604030504040204" pitchFamily="34" charset="-128"/>
              <a:ea typeface="Meiryo" panose="020B0604030504040204" pitchFamily="34" charset="-128"/>
            </a:endParaRPr>
          </a:p>
          <a:p>
            <a:r>
              <a:rPr lang="ja-JP" altLang="en-US" sz="1200" dirty="0">
                <a:solidFill>
                  <a:srgbClr val="0000FF"/>
                </a:solidFill>
                <a:latin typeface="Meiryo" panose="020B0604030504040204" pitchFamily="34" charset="-128"/>
                <a:ea typeface="Meiryo" panose="020B0604030504040204" pitchFamily="34" charset="-128"/>
              </a:rPr>
              <a:t>すぐにメリットを享受できる</a:t>
            </a:r>
            <a:endParaRPr kumimoji="1" lang="ja-JP" altLang="en-US" sz="1200" dirty="0">
              <a:solidFill>
                <a:srgbClr val="0000FF"/>
              </a:solidFill>
              <a:latin typeface="Meiryo" panose="020B0604030504040204" pitchFamily="34" charset="-128"/>
              <a:ea typeface="Meiryo" panose="020B0604030504040204" pitchFamily="34" charset="-128"/>
            </a:endParaRPr>
          </a:p>
        </p:txBody>
      </p:sp>
      <p:cxnSp>
        <p:nvCxnSpPr>
          <p:cNvPr id="24" name="直線コネクタ 23"/>
          <p:cNvCxnSpPr/>
          <p:nvPr/>
        </p:nvCxnSpPr>
        <p:spPr>
          <a:xfrm flipV="1">
            <a:off x="6500990" y="1960434"/>
            <a:ext cx="1" cy="1080120"/>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348862" y="1384370"/>
            <a:ext cx="2031325"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全ての機能が完成するまで</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利用できない</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26" name="正方形/長方形 25"/>
          <p:cNvSpPr/>
          <p:nvPr/>
        </p:nvSpPr>
        <p:spPr>
          <a:xfrm>
            <a:off x="668342" y="880314"/>
            <a:ext cx="1224136" cy="22322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開発</a:t>
            </a:r>
          </a:p>
        </p:txBody>
      </p:sp>
      <p:sp>
        <p:nvSpPr>
          <p:cNvPr id="27" name="正方形/長方形 26"/>
          <p:cNvSpPr/>
          <p:nvPr/>
        </p:nvSpPr>
        <p:spPr>
          <a:xfrm>
            <a:off x="2623805" y="880314"/>
            <a:ext cx="1224136" cy="22322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運用</a:t>
            </a:r>
          </a:p>
        </p:txBody>
      </p:sp>
      <p:sp>
        <p:nvSpPr>
          <p:cNvPr id="28" name="右矢印 27"/>
          <p:cNvSpPr/>
          <p:nvPr/>
        </p:nvSpPr>
        <p:spPr>
          <a:xfrm>
            <a:off x="1611103" y="1449250"/>
            <a:ext cx="656641" cy="1093811"/>
          </a:xfrm>
          <a:prstGeom prst="rightArrow">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eiryo" panose="020B0604030504040204" pitchFamily="34" charset="-128"/>
                <a:ea typeface="Meiryo" panose="020B0604030504040204" pitchFamily="34" charset="-128"/>
              </a:rPr>
              <a:t>迅速対応</a:t>
            </a:r>
          </a:p>
        </p:txBody>
      </p:sp>
      <p:sp>
        <p:nvSpPr>
          <p:cNvPr id="29" name="左矢印 28"/>
          <p:cNvSpPr/>
          <p:nvPr/>
        </p:nvSpPr>
        <p:spPr>
          <a:xfrm>
            <a:off x="2263693" y="1435797"/>
            <a:ext cx="652123" cy="1093811"/>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eiryo" panose="020B0604030504040204" pitchFamily="34" charset="-128"/>
                <a:ea typeface="Meiryo" panose="020B0604030504040204" pitchFamily="34" charset="-128"/>
              </a:rPr>
              <a:t>安定稼働</a:t>
            </a:r>
          </a:p>
        </p:txBody>
      </p:sp>
      <p:sp>
        <p:nvSpPr>
          <p:cNvPr id="30" name="テキスト ボックス 29">
            <a:extLst>
              <a:ext uri="{FF2B5EF4-FFF2-40B4-BE49-F238E27FC236}">
                <a16:creationId xmlns:a16="http://schemas.microsoft.com/office/drawing/2014/main" id="{AADB3B34-D127-4745-8DC6-81C0A8C47CD5}"/>
              </a:ext>
            </a:extLst>
          </p:cNvPr>
          <p:cNvSpPr txBox="1"/>
          <p:nvPr/>
        </p:nvSpPr>
        <p:spPr>
          <a:xfrm>
            <a:off x="7959243" y="3115687"/>
            <a:ext cx="646331"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時間</a:t>
            </a:r>
            <a:endParaRPr kumimoji="1" lang="ja-JP" altLang="en-US" dirty="0">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E8CADF9D-0D12-BD49-B752-6E37E3219623}"/>
              </a:ext>
            </a:extLst>
          </p:cNvPr>
          <p:cNvSpPr txBox="1"/>
          <p:nvPr/>
        </p:nvSpPr>
        <p:spPr>
          <a:xfrm>
            <a:off x="7905729" y="6225298"/>
            <a:ext cx="646331"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時間</a:t>
            </a:r>
            <a:endParaRPr kumimoji="1" lang="ja-JP" altLang="en-US" dirty="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C4A7B4B3-7269-794D-A8FE-87A8522637CF}"/>
              </a:ext>
            </a:extLst>
          </p:cNvPr>
          <p:cNvSpPr txBox="1"/>
          <p:nvPr/>
        </p:nvSpPr>
        <p:spPr>
          <a:xfrm>
            <a:off x="901764" y="3394835"/>
            <a:ext cx="7340471" cy="646331"/>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開発部門と運用部門が協力してビジネス・リスクを低減し、</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加速するビジネス・スピードに即応できるようにするための取り組み</a:t>
            </a:r>
          </a:p>
        </p:txBody>
      </p:sp>
    </p:spTree>
    <p:extLst>
      <p:ext uri="{BB962C8B-B14F-4D97-AF65-F5344CB8AC3E}">
        <p14:creationId xmlns:p14="http://schemas.microsoft.com/office/powerpoint/2010/main" val="12192036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DE7941A3-A131-0847-9542-F43FF49ABD6B}"/>
              </a:ext>
            </a:extLst>
          </p:cNvPr>
          <p:cNvSpPr/>
          <p:nvPr/>
        </p:nvSpPr>
        <p:spPr bwMode="auto">
          <a:xfrm>
            <a:off x="4717664" y="778476"/>
            <a:ext cx="3771428" cy="5659394"/>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62" name="正方形/長方形 61">
            <a:extLst>
              <a:ext uri="{FF2B5EF4-FFF2-40B4-BE49-F238E27FC236}">
                <a16:creationId xmlns:a16="http://schemas.microsoft.com/office/drawing/2014/main" id="{B04C8914-8787-D748-A71A-188C9CED75F4}"/>
              </a:ext>
            </a:extLst>
          </p:cNvPr>
          <p:cNvSpPr/>
          <p:nvPr/>
        </p:nvSpPr>
        <p:spPr bwMode="auto">
          <a:xfrm>
            <a:off x="646113" y="778476"/>
            <a:ext cx="3771428" cy="5659394"/>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a:t>前提となる</a:t>
            </a:r>
            <a:r>
              <a:rPr kumimoji="1" lang="en-US" altLang="ja-JP" dirty="0"/>
              <a:t>Infrastructure as Code</a:t>
            </a:r>
            <a:endParaRPr kumimoji="1" lang="ja-JP" altLang="en-US" dirty="0"/>
          </a:p>
        </p:txBody>
      </p:sp>
      <p:sp>
        <p:nvSpPr>
          <p:cNvPr id="9" name="角丸四角形 8"/>
          <p:cNvSpPr/>
          <p:nvPr/>
        </p:nvSpPr>
        <p:spPr bwMode="auto">
          <a:xfrm>
            <a:off x="1857632" y="1434623"/>
            <a:ext cx="2133600" cy="609600"/>
          </a:xfrm>
          <a:prstGeom prst="roundRect">
            <a:avLst>
              <a:gd name="adj" fmla="val 0"/>
            </a:avLst>
          </a:prstGeom>
          <a:solidFill>
            <a:schemeClr val="tx2">
              <a:lumMod val="60000"/>
              <a:lumOff val="40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charset="-128"/>
                <a:ea typeface="Meiryo" charset="-128"/>
                <a:cs typeface="Meiryo" charset="-128"/>
              </a:rPr>
              <a:t>業務処理ロジック</a:t>
            </a:r>
            <a:r>
              <a:rPr kumimoji="0" lang="ja-JP" altLang="en-US" sz="1400" dirty="0">
                <a:solidFill>
                  <a:srgbClr val="FFFFFF"/>
                </a:solidFill>
                <a:latin typeface="Meiryo" charset="-128"/>
                <a:ea typeface="Meiryo" charset="-128"/>
                <a:cs typeface="Meiryo" charset="-128"/>
              </a:rPr>
              <a:t>の</a:t>
            </a:r>
            <a:endParaRPr kumimoji="0" lang="en-US" altLang="ja-JP" sz="1400" dirty="0">
              <a:solidFill>
                <a:srgbClr val="FFFFFF"/>
              </a:solidFill>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rgbClr val="FFFFFF"/>
                </a:solidFill>
                <a:effectLst/>
                <a:latin typeface="Meiryo" charset="-128"/>
                <a:ea typeface="Meiryo" charset="-128"/>
                <a:cs typeface="Meiryo" charset="-128"/>
              </a:rPr>
              <a:t>プログラミング</a:t>
            </a:r>
            <a:endParaRPr kumimoji="0" lang="en-US" altLang="ja-JP" sz="1800" b="0" i="0" u="none" strike="noStrike" cap="none" normalizeH="0" baseline="0" dirty="0">
              <a:ln>
                <a:noFill/>
              </a:ln>
              <a:solidFill>
                <a:srgbClr val="FFFFFF"/>
              </a:solidFill>
              <a:effectLst/>
              <a:latin typeface="Meiryo" charset="-128"/>
              <a:ea typeface="Meiryo" charset="-128"/>
              <a:cs typeface="Meiryo" charset="-128"/>
            </a:endParaRPr>
          </a:p>
        </p:txBody>
      </p:sp>
      <p:sp>
        <p:nvSpPr>
          <p:cNvPr id="10" name="角丸四角形 9"/>
          <p:cNvSpPr/>
          <p:nvPr/>
        </p:nvSpPr>
        <p:spPr bwMode="auto">
          <a:xfrm>
            <a:off x="5152768" y="1434623"/>
            <a:ext cx="2133600" cy="609600"/>
          </a:xfrm>
          <a:prstGeom prst="roundRect">
            <a:avLst>
              <a:gd name="adj" fmla="val 0"/>
            </a:avLst>
          </a:prstGeom>
          <a:solidFill>
            <a:schemeClr val="tx2">
              <a:lumMod val="60000"/>
              <a:lumOff val="40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業務処理ロジック</a:t>
            </a:r>
            <a:r>
              <a:rPr kumimoji="0" lang="ja-JP" altLang="en-US" sz="1400" dirty="0">
                <a:solidFill>
                  <a:schemeClr val="bg1"/>
                </a:solidFill>
                <a:effectLst/>
                <a:latin typeface="Meiryo" charset="-128"/>
                <a:ea typeface="Meiryo" charset="-128"/>
                <a:cs typeface="Meiryo" charset="-128"/>
              </a:rPr>
              <a:t>の</a:t>
            </a:r>
            <a:endParaRPr kumimoji="0" lang="en-US" altLang="ja-JP" sz="1400" dirty="0">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chemeClr val="bg1"/>
                </a:solidFill>
                <a:effectLst/>
                <a:latin typeface="Meiryo" charset="-128"/>
                <a:ea typeface="Meiryo" charset="-128"/>
                <a:cs typeface="Meiryo" charset="-128"/>
              </a:rPr>
              <a:t>プログラミング</a:t>
            </a:r>
            <a:endParaRPr kumimoji="0" lang="en-US" altLang="ja-JP" sz="1800" b="0" i="0" u="none" strike="noStrike" cap="none" normalizeH="0" baseline="0" dirty="0">
              <a:ln>
                <a:noFill/>
              </a:ln>
              <a:solidFill>
                <a:schemeClr val="bg1"/>
              </a:solidFill>
              <a:effectLst/>
              <a:latin typeface="Meiryo" charset="-128"/>
              <a:ea typeface="Meiryo" charset="-128"/>
              <a:cs typeface="Meiryo" charset="-128"/>
            </a:endParaRPr>
          </a:p>
        </p:txBody>
      </p:sp>
      <p:sp>
        <p:nvSpPr>
          <p:cNvPr id="15" name="角丸四角形 14"/>
          <p:cNvSpPr/>
          <p:nvPr/>
        </p:nvSpPr>
        <p:spPr bwMode="auto">
          <a:xfrm>
            <a:off x="5152768" y="2952389"/>
            <a:ext cx="2133600" cy="609600"/>
          </a:xfrm>
          <a:prstGeom prst="roundRect">
            <a:avLst>
              <a:gd name="adj" fmla="val 0"/>
            </a:avLst>
          </a:prstGeom>
          <a:solidFill>
            <a:schemeClr val="tx2">
              <a:lumMod val="60000"/>
              <a:lumOff val="40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dirty="0">
                <a:solidFill>
                  <a:schemeClr val="bg1"/>
                </a:solidFill>
                <a:effectLst/>
                <a:latin typeface="Meiryo" charset="-128"/>
                <a:ea typeface="Meiryo" charset="-128"/>
                <a:cs typeface="Meiryo" charset="-128"/>
              </a:rPr>
              <a:t>運用手順の</a:t>
            </a:r>
            <a:endParaRPr kumimoji="0" lang="en-US" altLang="ja-JP" sz="1400" dirty="0">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chemeClr val="bg1"/>
                </a:solidFill>
                <a:effectLst/>
                <a:latin typeface="Meiryo" charset="-128"/>
                <a:ea typeface="Meiryo" charset="-128"/>
                <a:cs typeface="Meiryo" charset="-128"/>
              </a:rPr>
              <a:t>プログラミング</a:t>
            </a:r>
            <a:endParaRPr kumimoji="0" lang="en-US" altLang="ja-JP" sz="1800" b="0" i="0" u="none" strike="noStrike" cap="none" normalizeH="0" baseline="0" dirty="0">
              <a:ln>
                <a:noFill/>
              </a:ln>
              <a:solidFill>
                <a:schemeClr val="bg1"/>
              </a:solidFill>
              <a:effectLst/>
              <a:latin typeface="Meiryo" charset="-128"/>
              <a:ea typeface="Meiryo" charset="-128"/>
              <a:cs typeface="Meiryo" charset="-128"/>
            </a:endParaRPr>
          </a:p>
        </p:txBody>
      </p:sp>
      <p:sp>
        <p:nvSpPr>
          <p:cNvPr id="16" name="角丸四角形 15"/>
          <p:cNvSpPr/>
          <p:nvPr/>
        </p:nvSpPr>
        <p:spPr bwMode="auto">
          <a:xfrm>
            <a:off x="5152768" y="4470155"/>
            <a:ext cx="2133600" cy="609600"/>
          </a:xfrm>
          <a:prstGeom prst="roundRect">
            <a:avLst>
              <a:gd name="adj" fmla="val 0"/>
            </a:avLst>
          </a:prstGeom>
          <a:solidFill>
            <a:schemeClr val="tx2">
              <a:lumMod val="60000"/>
              <a:lumOff val="40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dirty="0">
                <a:solidFill>
                  <a:schemeClr val="bg1"/>
                </a:solidFill>
                <a:effectLst/>
                <a:latin typeface="Meiryo" charset="-128"/>
                <a:ea typeface="Meiryo" charset="-128"/>
                <a:cs typeface="Meiryo" charset="-128"/>
              </a:rPr>
              <a:t>システム構成の</a:t>
            </a:r>
            <a:endParaRPr kumimoji="0" lang="en-US" altLang="ja-JP" sz="1400" dirty="0">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chemeClr val="bg1"/>
                </a:solidFill>
                <a:effectLst/>
                <a:latin typeface="Meiryo" charset="-128"/>
                <a:ea typeface="Meiryo" charset="-128"/>
                <a:cs typeface="Meiryo" charset="-128"/>
              </a:rPr>
              <a:t>プログラミング</a:t>
            </a:r>
            <a:endParaRPr kumimoji="0" lang="en-US" altLang="ja-JP" sz="1800" b="0" i="0" u="none" strike="noStrike" cap="none" normalizeH="0" baseline="0" dirty="0">
              <a:ln>
                <a:noFill/>
              </a:ln>
              <a:solidFill>
                <a:schemeClr val="bg1"/>
              </a:solidFill>
              <a:effectLst/>
              <a:latin typeface="Meiryo" charset="-128"/>
              <a:ea typeface="Meiryo" charset="-128"/>
              <a:cs typeface="Meiryo" charset="-128"/>
            </a:endParaRPr>
          </a:p>
        </p:txBody>
      </p:sp>
      <p:sp>
        <p:nvSpPr>
          <p:cNvPr id="46" name="フローチャート: 書類 45">
            <a:extLst>
              <a:ext uri="{FF2B5EF4-FFF2-40B4-BE49-F238E27FC236}">
                <a16:creationId xmlns:a16="http://schemas.microsoft.com/office/drawing/2014/main" id="{769AF0A3-A4B6-6747-A227-A41C0DAE3617}"/>
              </a:ext>
            </a:extLst>
          </p:cNvPr>
          <p:cNvSpPr/>
          <p:nvPr/>
        </p:nvSpPr>
        <p:spPr bwMode="auto">
          <a:xfrm>
            <a:off x="1857632" y="2952389"/>
            <a:ext cx="2133600" cy="609600"/>
          </a:xfrm>
          <a:prstGeom prst="flowChartDocument">
            <a:avLst/>
          </a:prstGeom>
          <a:solidFill>
            <a:schemeClr val="tx1">
              <a:lumMod val="50000"/>
              <a:lumOff val="50000"/>
            </a:schemeClr>
          </a:solidFill>
          <a:ln>
            <a:noFill/>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日本語などの自然言語で</a:t>
            </a:r>
            <a:endParaRPr kumimoji="0" lang="en-US" altLang="ja-JP" sz="12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運用手順書の作成</a:t>
            </a:r>
          </a:p>
        </p:txBody>
      </p:sp>
      <p:sp>
        <p:nvSpPr>
          <p:cNvPr id="51" name="角丸四角形 50">
            <a:extLst>
              <a:ext uri="{FF2B5EF4-FFF2-40B4-BE49-F238E27FC236}">
                <a16:creationId xmlns:a16="http://schemas.microsoft.com/office/drawing/2014/main" id="{BC423C92-04BA-7B4B-A9A3-7A9B3D30694A}"/>
              </a:ext>
            </a:extLst>
          </p:cNvPr>
          <p:cNvSpPr/>
          <p:nvPr/>
        </p:nvSpPr>
        <p:spPr bwMode="auto">
          <a:xfrm>
            <a:off x="6876532" y="3472248"/>
            <a:ext cx="1365421" cy="543823"/>
          </a:xfrm>
          <a:prstGeom prst="roundRect">
            <a:avLst>
              <a:gd name="adj" fmla="val 0"/>
            </a:avLst>
          </a:prstGeom>
          <a:solidFill>
            <a:schemeClr val="accent3">
              <a:lumMod val="75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400" fontAlgn="base">
              <a:spcAft>
                <a:spcPct val="0"/>
              </a:spcAft>
            </a:pPr>
            <a:r>
              <a:rPr kumimoji="0" lang="ja-JP" altLang="en-US" sz="1400">
                <a:solidFill>
                  <a:schemeClr val="bg1"/>
                </a:solidFill>
                <a:latin typeface="Meiryo" charset="-128"/>
                <a:ea typeface="Meiryo" charset="-128"/>
                <a:cs typeface="Meiryo" charset="-128"/>
              </a:rPr>
              <a:t>運用管理の</a:t>
            </a:r>
            <a:endParaRPr kumimoji="0" lang="en-US" altLang="ja-JP" sz="1400" dirty="0">
              <a:solidFill>
                <a:schemeClr val="bg1"/>
              </a:solidFill>
              <a:latin typeface="Meiryo" charset="-128"/>
              <a:ea typeface="Meiryo" charset="-128"/>
              <a:cs typeface="Meiryo" charset="-128"/>
            </a:endParaRPr>
          </a:p>
          <a:p>
            <a:pPr algn="ctr" defTabSz="914400" fontAlgn="base">
              <a:spcAft>
                <a:spcPct val="0"/>
              </a:spcAft>
            </a:pPr>
            <a:r>
              <a:rPr kumimoji="0" lang="ja-JP" altLang="en-US" sz="1400">
                <a:solidFill>
                  <a:schemeClr val="bg1"/>
                </a:solidFill>
                <a:latin typeface="Meiryo" charset="-128"/>
                <a:ea typeface="Meiryo" charset="-128"/>
                <a:cs typeface="Meiryo" charset="-128"/>
              </a:rPr>
              <a:t>自動化</a:t>
            </a:r>
            <a:endParaRPr kumimoji="0" lang="en-US" altLang="ja-JP" sz="1400" dirty="0">
              <a:solidFill>
                <a:schemeClr val="bg1"/>
              </a:solidFill>
              <a:latin typeface="Meiryo" charset="-128"/>
              <a:ea typeface="Meiryo" charset="-128"/>
              <a:cs typeface="Meiryo" charset="-128"/>
            </a:endParaRPr>
          </a:p>
        </p:txBody>
      </p:sp>
      <p:sp>
        <p:nvSpPr>
          <p:cNvPr id="52" name="角丸四角形 51">
            <a:extLst>
              <a:ext uri="{FF2B5EF4-FFF2-40B4-BE49-F238E27FC236}">
                <a16:creationId xmlns:a16="http://schemas.microsoft.com/office/drawing/2014/main" id="{D9B2DAD4-6A71-A143-AA4A-524203C2079F}"/>
              </a:ext>
            </a:extLst>
          </p:cNvPr>
          <p:cNvSpPr/>
          <p:nvPr/>
        </p:nvSpPr>
        <p:spPr bwMode="auto">
          <a:xfrm>
            <a:off x="902047" y="3472247"/>
            <a:ext cx="1365421" cy="543823"/>
          </a:xfrm>
          <a:prstGeom prst="roundRect">
            <a:avLst>
              <a:gd name="adj" fmla="val 0"/>
            </a:avLst>
          </a:prstGeom>
          <a:solidFill>
            <a:schemeClr val="bg2">
              <a:lumMod val="50000"/>
            </a:schemeClr>
          </a:solidFill>
          <a:ln>
            <a:noFill/>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人手</a:t>
            </a:r>
            <a:r>
              <a:rPr kumimoji="0" lang="ja-JP" altLang="en-US" sz="1400" b="0" i="0" u="none" strike="noStrike" cap="none" normalizeH="0" baseline="0">
                <a:ln>
                  <a:noFill/>
                </a:ln>
                <a:solidFill>
                  <a:schemeClr val="bg1"/>
                </a:solidFill>
                <a:effectLst/>
                <a:latin typeface="Meiryo" charset="-128"/>
                <a:ea typeface="Meiryo" charset="-128"/>
                <a:cs typeface="Meiryo" charset="-128"/>
              </a:rPr>
              <a:t>による</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運用管理</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p:txBody>
      </p:sp>
      <p:sp>
        <p:nvSpPr>
          <p:cNvPr id="53" name="角丸四角形 52">
            <a:extLst>
              <a:ext uri="{FF2B5EF4-FFF2-40B4-BE49-F238E27FC236}">
                <a16:creationId xmlns:a16="http://schemas.microsoft.com/office/drawing/2014/main" id="{C691F75A-6804-A145-804D-188D7737F738}"/>
              </a:ext>
            </a:extLst>
          </p:cNvPr>
          <p:cNvSpPr/>
          <p:nvPr/>
        </p:nvSpPr>
        <p:spPr bwMode="auto">
          <a:xfrm>
            <a:off x="6876532" y="4924237"/>
            <a:ext cx="1365421" cy="543823"/>
          </a:xfrm>
          <a:prstGeom prst="roundRect">
            <a:avLst>
              <a:gd name="adj" fmla="val 0"/>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システム構成</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の</a:t>
            </a:r>
            <a:r>
              <a:rPr kumimoji="0" lang="ja-JP" altLang="en-US" sz="1400">
                <a:solidFill>
                  <a:schemeClr val="bg1"/>
                </a:solidFill>
                <a:effectLst/>
                <a:latin typeface="Meiryo" charset="-128"/>
                <a:ea typeface="Meiryo" charset="-128"/>
                <a:cs typeface="Meiryo" charset="-128"/>
              </a:rPr>
              <a:t>自動化</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p:txBody>
      </p:sp>
      <p:sp>
        <p:nvSpPr>
          <p:cNvPr id="55" name="フローチャート: 書類 54">
            <a:extLst>
              <a:ext uri="{FF2B5EF4-FFF2-40B4-BE49-F238E27FC236}">
                <a16:creationId xmlns:a16="http://schemas.microsoft.com/office/drawing/2014/main" id="{35F8669B-6871-834A-B580-D258AE1DA5C8}"/>
              </a:ext>
            </a:extLst>
          </p:cNvPr>
          <p:cNvSpPr/>
          <p:nvPr/>
        </p:nvSpPr>
        <p:spPr bwMode="auto">
          <a:xfrm>
            <a:off x="1857632" y="4470155"/>
            <a:ext cx="2133600" cy="609600"/>
          </a:xfrm>
          <a:prstGeom prst="flowChartDocument">
            <a:avLst/>
          </a:prstGeom>
          <a:solidFill>
            <a:schemeClr val="tx1">
              <a:lumMod val="50000"/>
              <a:lumOff val="50000"/>
            </a:schemeClr>
          </a:solidFill>
          <a:ln>
            <a:noFill/>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日本語などの自然言語で</a:t>
            </a:r>
            <a:endParaRPr kumimoji="0" lang="en-US" altLang="ja-JP" sz="12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a:ln>
                  <a:noFill/>
                </a:ln>
                <a:solidFill>
                  <a:schemeClr val="bg1"/>
                </a:solidFill>
                <a:effectLst/>
                <a:latin typeface="Meiryo" charset="-128"/>
                <a:ea typeface="Meiryo" charset="-128"/>
                <a:cs typeface="Meiryo" charset="-128"/>
              </a:rPr>
              <a:t>システム構成図作成</a:t>
            </a:r>
            <a:endParaRPr kumimoji="0" lang="ja-JP" altLang="en-US" sz="1600" b="0" i="0" u="none" strike="noStrike" cap="none" normalizeH="0" baseline="0" dirty="0">
              <a:ln>
                <a:noFill/>
              </a:ln>
              <a:solidFill>
                <a:schemeClr val="bg1"/>
              </a:solidFill>
              <a:effectLst/>
              <a:latin typeface="Meiryo" charset="-128"/>
              <a:ea typeface="Meiryo" charset="-128"/>
              <a:cs typeface="Meiryo" charset="-128"/>
            </a:endParaRPr>
          </a:p>
        </p:txBody>
      </p:sp>
      <p:sp>
        <p:nvSpPr>
          <p:cNvPr id="56" name="角丸四角形 55">
            <a:extLst>
              <a:ext uri="{FF2B5EF4-FFF2-40B4-BE49-F238E27FC236}">
                <a16:creationId xmlns:a16="http://schemas.microsoft.com/office/drawing/2014/main" id="{9C57EB77-1448-B649-96E2-882195498BC7}"/>
              </a:ext>
            </a:extLst>
          </p:cNvPr>
          <p:cNvSpPr/>
          <p:nvPr/>
        </p:nvSpPr>
        <p:spPr bwMode="auto">
          <a:xfrm>
            <a:off x="902047" y="4924237"/>
            <a:ext cx="1365421" cy="543823"/>
          </a:xfrm>
          <a:prstGeom prst="roundRect">
            <a:avLst>
              <a:gd name="adj" fmla="val 0"/>
            </a:avLst>
          </a:prstGeom>
          <a:solidFill>
            <a:schemeClr val="bg2">
              <a:lumMod val="50000"/>
            </a:schemeClr>
          </a:solidFill>
          <a:ln>
            <a:noFill/>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人手</a:t>
            </a:r>
            <a:r>
              <a:rPr kumimoji="0" lang="ja-JP" altLang="en-US" sz="1400" b="0" i="0" u="none" strike="noStrike" cap="none" normalizeH="0" baseline="0">
                <a:ln>
                  <a:noFill/>
                </a:ln>
                <a:solidFill>
                  <a:schemeClr val="bg1"/>
                </a:solidFill>
                <a:effectLst/>
                <a:latin typeface="Meiryo" charset="-128"/>
                <a:ea typeface="Meiryo" charset="-128"/>
                <a:cs typeface="Meiryo" charset="-128"/>
              </a:rPr>
              <a:t>による</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システム構築</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p:txBody>
      </p:sp>
      <p:sp>
        <p:nvSpPr>
          <p:cNvPr id="7" name="下矢印 6">
            <a:extLst>
              <a:ext uri="{FF2B5EF4-FFF2-40B4-BE49-F238E27FC236}">
                <a16:creationId xmlns:a16="http://schemas.microsoft.com/office/drawing/2014/main" id="{846472DC-C951-834E-8DB7-BB5EF8F77AED}"/>
              </a:ext>
            </a:extLst>
          </p:cNvPr>
          <p:cNvSpPr/>
          <p:nvPr/>
        </p:nvSpPr>
        <p:spPr>
          <a:xfrm>
            <a:off x="2624780" y="2121424"/>
            <a:ext cx="599303" cy="7537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下矢印 56">
            <a:extLst>
              <a:ext uri="{FF2B5EF4-FFF2-40B4-BE49-F238E27FC236}">
                <a16:creationId xmlns:a16="http://schemas.microsoft.com/office/drawing/2014/main" id="{6B912147-713C-3544-80DF-1786731A614F}"/>
              </a:ext>
            </a:extLst>
          </p:cNvPr>
          <p:cNvSpPr/>
          <p:nvPr/>
        </p:nvSpPr>
        <p:spPr>
          <a:xfrm>
            <a:off x="2618602" y="3616592"/>
            <a:ext cx="599303" cy="7537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下矢印 57">
            <a:extLst>
              <a:ext uri="{FF2B5EF4-FFF2-40B4-BE49-F238E27FC236}">
                <a16:creationId xmlns:a16="http://schemas.microsoft.com/office/drawing/2014/main" id="{89BD370C-7A62-2240-B8D4-FC45F5C49FD0}"/>
              </a:ext>
            </a:extLst>
          </p:cNvPr>
          <p:cNvSpPr/>
          <p:nvPr/>
        </p:nvSpPr>
        <p:spPr>
          <a:xfrm>
            <a:off x="5920947" y="2121424"/>
            <a:ext cx="599303" cy="7537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下矢印 58">
            <a:extLst>
              <a:ext uri="{FF2B5EF4-FFF2-40B4-BE49-F238E27FC236}">
                <a16:creationId xmlns:a16="http://schemas.microsoft.com/office/drawing/2014/main" id="{81D680D1-28B7-084C-81FC-77E775B2FD5A}"/>
              </a:ext>
            </a:extLst>
          </p:cNvPr>
          <p:cNvSpPr/>
          <p:nvPr/>
        </p:nvSpPr>
        <p:spPr>
          <a:xfrm>
            <a:off x="5920947" y="3616592"/>
            <a:ext cx="599303" cy="7537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テキスト ボックス 63">
            <a:extLst>
              <a:ext uri="{FF2B5EF4-FFF2-40B4-BE49-F238E27FC236}">
                <a16:creationId xmlns:a16="http://schemas.microsoft.com/office/drawing/2014/main" id="{9C5D4B1A-E44A-F342-84FC-9598E4A18E52}"/>
              </a:ext>
            </a:extLst>
          </p:cNvPr>
          <p:cNvSpPr txBox="1"/>
          <p:nvPr/>
        </p:nvSpPr>
        <p:spPr>
          <a:xfrm>
            <a:off x="1670052" y="873158"/>
            <a:ext cx="1723549" cy="461665"/>
          </a:xfrm>
          <a:prstGeom prst="rect">
            <a:avLst/>
          </a:prstGeom>
          <a:noFill/>
          <a:ln>
            <a:noFill/>
          </a:ln>
        </p:spPr>
        <p:txBody>
          <a:bodyPr vert="horz" wrap="none" rtlCol="0">
            <a:spAutoFit/>
          </a:bodyPr>
          <a:lstStyle/>
          <a:p>
            <a:pPr algn="ctr"/>
            <a:r>
              <a:rPr lang="ja-JP" altLang="en-US" sz="2400">
                <a:solidFill>
                  <a:schemeClr val="accent6">
                    <a:lumMod val="50000"/>
                  </a:schemeClr>
                </a:solidFill>
                <a:effectLst/>
                <a:latin typeface="Meiryo" charset="-128"/>
                <a:ea typeface="Meiryo" charset="-128"/>
                <a:cs typeface="Meiryo" charset="-128"/>
              </a:rPr>
              <a:t>従来の手順</a:t>
            </a:r>
            <a:endParaRPr kumimoji="1" lang="ja-JP" altLang="en-US" sz="2400" dirty="0">
              <a:solidFill>
                <a:schemeClr val="accent6">
                  <a:lumMod val="50000"/>
                </a:schemeClr>
              </a:solidFill>
              <a:effectLst/>
              <a:latin typeface="Meiryo" charset="-128"/>
              <a:ea typeface="Meiryo" charset="-128"/>
              <a:cs typeface="Meiryo" charset="-128"/>
            </a:endParaRPr>
          </a:p>
        </p:txBody>
      </p:sp>
      <p:sp>
        <p:nvSpPr>
          <p:cNvPr id="65" name="テキスト ボックス 64">
            <a:extLst>
              <a:ext uri="{FF2B5EF4-FFF2-40B4-BE49-F238E27FC236}">
                <a16:creationId xmlns:a16="http://schemas.microsoft.com/office/drawing/2014/main" id="{BB741E7B-BB58-024D-B0DB-932BF8636F41}"/>
              </a:ext>
            </a:extLst>
          </p:cNvPr>
          <p:cNvSpPr txBox="1"/>
          <p:nvPr/>
        </p:nvSpPr>
        <p:spPr>
          <a:xfrm>
            <a:off x="5433827" y="873157"/>
            <a:ext cx="2339102" cy="461665"/>
          </a:xfrm>
          <a:prstGeom prst="rect">
            <a:avLst/>
          </a:prstGeom>
          <a:noFill/>
          <a:ln>
            <a:noFill/>
          </a:ln>
        </p:spPr>
        <p:txBody>
          <a:bodyPr vert="horz" wrap="none" rtlCol="0">
            <a:spAutoFit/>
          </a:bodyPr>
          <a:lstStyle/>
          <a:p>
            <a:pPr algn="ctr"/>
            <a:r>
              <a:rPr lang="ja-JP" altLang="en-US" sz="2400">
                <a:solidFill>
                  <a:schemeClr val="accent3">
                    <a:lumMod val="75000"/>
                  </a:schemeClr>
                </a:solidFill>
                <a:effectLst/>
                <a:latin typeface="Meiryo" charset="-128"/>
                <a:ea typeface="Meiryo" charset="-128"/>
                <a:cs typeface="Meiryo" charset="-128"/>
              </a:rPr>
              <a:t>これからの手順</a:t>
            </a:r>
            <a:endParaRPr kumimoji="1" lang="ja-JP" altLang="en-US" sz="2400" dirty="0">
              <a:solidFill>
                <a:schemeClr val="accent3">
                  <a:lumMod val="75000"/>
                </a:schemeClr>
              </a:solidFill>
              <a:effectLst/>
              <a:latin typeface="Meiryo" charset="-128"/>
              <a:ea typeface="Meiryo" charset="-128"/>
              <a:cs typeface="Meiryo" charset="-128"/>
            </a:endParaRPr>
          </a:p>
        </p:txBody>
      </p:sp>
      <p:pic>
        <p:nvPicPr>
          <p:cNvPr id="66" name="Picture 13" descr="Traditional-Servers.png">
            <a:extLst>
              <a:ext uri="{FF2B5EF4-FFF2-40B4-BE49-F238E27FC236}">
                <a16:creationId xmlns:a16="http://schemas.microsoft.com/office/drawing/2014/main" id="{45F857CE-949C-FC45-A2FE-A713C69235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9832" y="3799103"/>
            <a:ext cx="533400" cy="533400"/>
          </a:xfrm>
          <a:prstGeom prst="rect">
            <a:avLst/>
          </a:prstGeom>
          <a:effectLst>
            <a:outerShdw blurRad="50800" dist="38100" dir="2700000" algn="tl" rotWithShape="0">
              <a:prstClr val="black">
                <a:alpha val="40000"/>
              </a:prstClr>
            </a:outerShdw>
          </a:effectLst>
        </p:spPr>
      </p:pic>
      <p:pic>
        <p:nvPicPr>
          <p:cNvPr id="67" name="Picture 13" descr="Traditional-Servers.png">
            <a:extLst>
              <a:ext uri="{FF2B5EF4-FFF2-40B4-BE49-F238E27FC236}">
                <a16:creationId xmlns:a16="http://schemas.microsoft.com/office/drawing/2014/main" id="{1790BFDA-2713-DF49-9B45-905040E970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9832" y="5270193"/>
            <a:ext cx="533400" cy="533400"/>
          </a:xfrm>
          <a:prstGeom prst="rect">
            <a:avLst/>
          </a:prstGeom>
          <a:effectLst>
            <a:outerShdw blurRad="50800" dist="38100" dir="2700000" algn="tl" rotWithShape="0">
              <a:prstClr val="black">
                <a:alpha val="40000"/>
              </a:prstClr>
            </a:outerShdw>
          </a:effectLst>
        </p:spPr>
      </p:pic>
      <p:grpSp>
        <p:nvGrpSpPr>
          <p:cNvPr id="68" name="図形グループ 399">
            <a:extLst>
              <a:ext uri="{FF2B5EF4-FFF2-40B4-BE49-F238E27FC236}">
                <a16:creationId xmlns:a16="http://schemas.microsoft.com/office/drawing/2014/main" id="{17A23D01-3460-4C43-AE39-BA3D26321ADD}"/>
              </a:ext>
            </a:extLst>
          </p:cNvPr>
          <p:cNvGrpSpPr/>
          <p:nvPr/>
        </p:nvGrpSpPr>
        <p:grpSpPr>
          <a:xfrm>
            <a:off x="2047276" y="3882170"/>
            <a:ext cx="370254" cy="367267"/>
            <a:chOff x="2667295" y="1059799"/>
            <a:chExt cx="681672" cy="722281"/>
          </a:xfrm>
        </p:grpSpPr>
        <p:sp>
          <p:nvSpPr>
            <p:cNvPr id="69" name="角丸四角形 68">
              <a:extLst>
                <a:ext uri="{FF2B5EF4-FFF2-40B4-BE49-F238E27FC236}">
                  <a16:creationId xmlns:a16="http://schemas.microsoft.com/office/drawing/2014/main" id="{94CFDD26-7476-284D-AE80-6989928C6B81}"/>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70" name="図 69">
              <a:extLst>
                <a:ext uri="{FF2B5EF4-FFF2-40B4-BE49-F238E27FC236}">
                  <a16:creationId xmlns:a16="http://schemas.microsoft.com/office/drawing/2014/main" id="{5C0B1D0E-09A3-5947-9648-712C8925685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71" name="図形グループ 402">
            <a:extLst>
              <a:ext uri="{FF2B5EF4-FFF2-40B4-BE49-F238E27FC236}">
                <a16:creationId xmlns:a16="http://schemas.microsoft.com/office/drawing/2014/main" id="{3BAFAAED-C4C9-EC47-87C0-CDC100C46605}"/>
              </a:ext>
            </a:extLst>
          </p:cNvPr>
          <p:cNvGrpSpPr/>
          <p:nvPr/>
        </p:nvGrpSpPr>
        <p:grpSpPr>
          <a:xfrm>
            <a:off x="2142549" y="3962488"/>
            <a:ext cx="150692" cy="345180"/>
            <a:chOff x="360577" y="6805427"/>
            <a:chExt cx="969965" cy="2007877"/>
          </a:xfrm>
        </p:grpSpPr>
        <p:sp>
          <p:nvSpPr>
            <p:cNvPr id="72" name="円/楕円 71">
              <a:extLst>
                <a:ext uri="{FF2B5EF4-FFF2-40B4-BE49-F238E27FC236}">
                  <a16:creationId xmlns:a16="http://schemas.microsoft.com/office/drawing/2014/main" id="{870A2E9E-F6A4-FA40-AED0-F84BF4FB6BDC}"/>
                </a:ext>
              </a:extLst>
            </p:cNvPr>
            <p:cNvSpPr/>
            <p:nvPr/>
          </p:nvSpPr>
          <p:spPr>
            <a:xfrm>
              <a:off x="360577" y="6805427"/>
              <a:ext cx="969964" cy="92075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a:extLst>
                <a:ext uri="{FF2B5EF4-FFF2-40B4-BE49-F238E27FC236}">
                  <a16:creationId xmlns:a16="http://schemas.microsoft.com/office/drawing/2014/main" id="{0E0283A0-547B-3049-804E-D9B5E20F89DC}"/>
                </a:ext>
              </a:extLst>
            </p:cNvPr>
            <p:cNvSpPr/>
            <p:nvPr/>
          </p:nvSpPr>
          <p:spPr>
            <a:xfrm rot="16200000">
              <a:off x="301999" y="7784762"/>
              <a:ext cx="1087121"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399">
            <a:extLst>
              <a:ext uri="{FF2B5EF4-FFF2-40B4-BE49-F238E27FC236}">
                <a16:creationId xmlns:a16="http://schemas.microsoft.com/office/drawing/2014/main" id="{CCD12D4E-1C68-ED4C-9440-96AF95054161}"/>
              </a:ext>
            </a:extLst>
          </p:cNvPr>
          <p:cNvGrpSpPr/>
          <p:nvPr/>
        </p:nvGrpSpPr>
        <p:grpSpPr>
          <a:xfrm>
            <a:off x="2064576" y="5350203"/>
            <a:ext cx="370254" cy="367267"/>
            <a:chOff x="2667295" y="1059799"/>
            <a:chExt cx="681672" cy="722281"/>
          </a:xfrm>
        </p:grpSpPr>
        <p:sp>
          <p:nvSpPr>
            <p:cNvPr id="75" name="角丸四角形 74">
              <a:extLst>
                <a:ext uri="{FF2B5EF4-FFF2-40B4-BE49-F238E27FC236}">
                  <a16:creationId xmlns:a16="http://schemas.microsoft.com/office/drawing/2014/main" id="{D5CE1119-39CB-244E-B538-10F974703FE4}"/>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76" name="図 75">
              <a:extLst>
                <a:ext uri="{FF2B5EF4-FFF2-40B4-BE49-F238E27FC236}">
                  <a16:creationId xmlns:a16="http://schemas.microsoft.com/office/drawing/2014/main" id="{40844DFA-EF6D-AF47-A4D8-B6698D82412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77" name="図形グループ 402">
            <a:extLst>
              <a:ext uri="{FF2B5EF4-FFF2-40B4-BE49-F238E27FC236}">
                <a16:creationId xmlns:a16="http://schemas.microsoft.com/office/drawing/2014/main" id="{91DFB37E-DC22-294E-8CEF-AC44A9EA6E5B}"/>
              </a:ext>
            </a:extLst>
          </p:cNvPr>
          <p:cNvGrpSpPr/>
          <p:nvPr/>
        </p:nvGrpSpPr>
        <p:grpSpPr>
          <a:xfrm>
            <a:off x="2159849" y="5430521"/>
            <a:ext cx="150692" cy="345180"/>
            <a:chOff x="360577" y="6805427"/>
            <a:chExt cx="969965" cy="2007877"/>
          </a:xfrm>
        </p:grpSpPr>
        <p:sp>
          <p:nvSpPr>
            <p:cNvPr id="78" name="円/楕円 77">
              <a:extLst>
                <a:ext uri="{FF2B5EF4-FFF2-40B4-BE49-F238E27FC236}">
                  <a16:creationId xmlns:a16="http://schemas.microsoft.com/office/drawing/2014/main" id="{56914B3F-A333-764D-B314-FA8C48A98141}"/>
                </a:ext>
              </a:extLst>
            </p:cNvPr>
            <p:cNvSpPr/>
            <p:nvPr/>
          </p:nvSpPr>
          <p:spPr>
            <a:xfrm>
              <a:off x="360577" y="6805427"/>
              <a:ext cx="969964" cy="92075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論理積ゲート 78">
              <a:extLst>
                <a:ext uri="{FF2B5EF4-FFF2-40B4-BE49-F238E27FC236}">
                  <a16:creationId xmlns:a16="http://schemas.microsoft.com/office/drawing/2014/main" id="{53EA4D74-A749-C347-9C4B-117072E31EAB}"/>
                </a:ext>
              </a:extLst>
            </p:cNvPr>
            <p:cNvSpPr/>
            <p:nvPr/>
          </p:nvSpPr>
          <p:spPr>
            <a:xfrm rot="16200000">
              <a:off x="301999" y="7784762"/>
              <a:ext cx="1087121"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 name="テキスト ボックス 7">
            <a:extLst>
              <a:ext uri="{FF2B5EF4-FFF2-40B4-BE49-F238E27FC236}">
                <a16:creationId xmlns:a16="http://schemas.microsoft.com/office/drawing/2014/main" id="{FE88B751-E8BA-0F49-B61B-7BAB866EDE9B}"/>
              </a:ext>
            </a:extLst>
          </p:cNvPr>
          <p:cNvSpPr txBox="1"/>
          <p:nvPr/>
        </p:nvSpPr>
        <p:spPr>
          <a:xfrm>
            <a:off x="679396" y="5941952"/>
            <a:ext cx="3704860" cy="523220"/>
          </a:xfrm>
          <a:prstGeom prst="rect">
            <a:avLst/>
          </a:prstGeom>
          <a:noFill/>
        </p:spPr>
        <p:txBody>
          <a:bodyPr wrap="none" rtlCol="0">
            <a:spAutoFit/>
          </a:bodyPr>
          <a:lstStyle/>
          <a:p>
            <a:pPr marL="285750" indent="-285750">
              <a:buFont typeface="Wingdings" pitchFamily="2" charset="2"/>
              <a:buChar char="l"/>
            </a:pPr>
            <a:r>
              <a:rPr kumimoji="1" lang="ja-JP" altLang="en-US" sz="1400" dirty="0">
                <a:solidFill>
                  <a:schemeClr val="accent6">
                    <a:lumMod val="50000"/>
                  </a:schemeClr>
                </a:solidFill>
                <a:latin typeface="Meiryo" panose="020B0604030504040204" pitchFamily="34" charset="-128"/>
                <a:ea typeface="Meiryo" panose="020B0604030504040204" pitchFamily="34" charset="-128"/>
              </a:rPr>
              <a:t>属人化による「暗黙知」化</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dirty="0">
                <a:solidFill>
                  <a:schemeClr val="accent6">
                    <a:lumMod val="50000"/>
                  </a:schemeClr>
                </a:solidFill>
                <a:latin typeface="Meiryo" panose="020B0604030504040204" pitchFamily="34" charset="-128"/>
                <a:ea typeface="Meiryo" panose="020B0604030504040204" pitchFamily="34" charset="-128"/>
              </a:rPr>
              <a:t>人手の介在によるミスやスピードの制約</a:t>
            </a:r>
            <a:endParaRPr kumimoji="1" lang="ja-JP" altLang="en-US" sz="1400" dirty="0">
              <a:solidFill>
                <a:schemeClr val="accent6">
                  <a:lumMod val="50000"/>
                </a:schemeClr>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F64FE46B-5367-FA48-9994-54BEEC63790C}"/>
              </a:ext>
            </a:extLst>
          </p:cNvPr>
          <p:cNvSpPr txBox="1"/>
          <p:nvPr/>
        </p:nvSpPr>
        <p:spPr>
          <a:xfrm>
            <a:off x="4757402" y="5937792"/>
            <a:ext cx="3704860" cy="523220"/>
          </a:xfrm>
          <a:prstGeom prst="rect">
            <a:avLst/>
          </a:prstGeom>
          <a:noFill/>
        </p:spPr>
        <p:txBody>
          <a:bodyPr wrap="none" rtlCol="0">
            <a:spAutoFit/>
          </a:bodyPr>
          <a:lstStyle/>
          <a:p>
            <a:pPr marL="285750" indent="-285750">
              <a:buFont typeface="Wingdings" pitchFamily="2" charset="2"/>
              <a:buChar char="l"/>
            </a:pPr>
            <a:r>
              <a:rPr kumimoji="1" lang="ja-JP" altLang="en-US" sz="1400">
                <a:solidFill>
                  <a:schemeClr val="accent3">
                    <a:lumMod val="75000"/>
                  </a:schemeClr>
                </a:solidFill>
                <a:latin typeface="Meiryo" panose="020B0604030504040204" pitchFamily="34" charset="-128"/>
                <a:ea typeface="Meiryo" panose="020B0604030504040204" pitchFamily="34" charset="-128"/>
              </a:rPr>
              <a:t>全手順のコード化によるノウハウの継承</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開発</a:t>
            </a:r>
            <a:r>
              <a:rPr lang="en-US" altLang="ja-JP" sz="1400" dirty="0">
                <a:solidFill>
                  <a:schemeClr val="accent3">
                    <a:lumMod val="75000"/>
                  </a:schemeClr>
                </a:solidFill>
                <a:latin typeface="Meiryo" panose="020B0604030504040204" pitchFamily="34" charset="-128"/>
                <a:ea typeface="Meiryo" panose="020B0604030504040204" pitchFamily="34" charset="-128"/>
              </a:rPr>
              <a:t>〜</a:t>
            </a:r>
            <a:r>
              <a:rPr lang="ja-JP" altLang="en-US" sz="1400">
                <a:solidFill>
                  <a:schemeClr val="accent3">
                    <a:lumMod val="75000"/>
                  </a:schemeClr>
                </a:solidFill>
                <a:latin typeface="Meiryo" panose="020B0604030504040204" pitchFamily="34" charset="-128"/>
                <a:ea typeface="Meiryo" panose="020B0604030504040204" pitchFamily="34" charset="-128"/>
              </a:rPr>
              <a:t>本番の高速化と変更の俊敏性</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0812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サーバー仮想化とコンテナ</a:t>
            </a:r>
          </a:p>
        </p:txBody>
      </p:sp>
      <p:sp>
        <p:nvSpPr>
          <p:cNvPr id="4" name="正方形/長方形 3"/>
          <p:cNvSpPr/>
          <p:nvPr/>
        </p:nvSpPr>
        <p:spPr>
          <a:xfrm>
            <a:off x="644945"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763478" y="1267280"/>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15879"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992077" y="2202681"/>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 name="テキスト ボックス 7"/>
          <p:cNvSpPr txBox="1"/>
          <p:nvPr/>
        </p:nvSpPr>
        <p:spPr>
          <a:xfrm>
            <a:off x="1832750"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9" name="テキスト ボックス 8"/>
          <p:cNvSpPr txBox="1"/>
          <p:nvPr/>
        </p:nvSpPr>
        <p:spPr>
          <a:xfrm>
            <a:off x="1636955" y="3145067"/>
            <a:ext cx="1826141"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ハイパーバイザー</a:t>
            </a:r>
          </a:p>
        </p:txBody>
      </p:sp>
      <p:sp>
        <p:nvSpPr>
          <p:cNvPr id="10" name="テキスト ボックス 9"/>
          <p:cNvSpPr txBox="1"/>
          <p:nvPr/>
        </p:nvSpPr>
        <p:spPr>
          <a:xfrm>
            <a:off x="959115"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16" name="正方形/長方形 15"/>
          <p:cNvSpPr/>
          <p:nvPr/>
        </p:nvSpPr>
        <p:spPr>
          <a:xfrm>
            <a:off x="992077"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992077"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18" name="正方形/長方形 17"/>
          <p:cNvSpPr/>
          <p:nvPr/>
        </p:nvSpPr>
        <p:spPr>
          <a:xfrm>
            <a:off x="2020575"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096773" y="2202681"/>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20" name="テキスト ボックス 19"/>
          <p:cNvSpPr txBox="1"/>
          <p:nvPr/>
        </p:nvSpPr>
        <p:spPr>
          <a:xfrm>
            <a:off x="2063811"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1" name="正方形/長方形 20"/>
          <p:cNvSpPr/>
          <p:nvPr/>
        </p:nvSpPr>
        <p:spPr>
          <a:xfrm>
            <a:off x="2096773"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2" name="正方形/長方形 21"/>
          <p:cNvSpPr/>
          <p:nvPr/>
        </p:nvSpPr>
        <p:spPr>
          <a:xfrm>
            <a:off x="2096773"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23" name="正方形/長方形 22"/>
          <p:cNvSpPr/>
          <p:nvPr/>
        </p:nvSpPr>
        <p:spPr>
          <a:xfrm>
            <a:off x="3127930"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3204128" y="2202681"/>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25" name="テキスト ボックス 24"/>
          <p:cNvSpPr txBox="1"/>
          <p:nvPr/>
        </p:nvSpPr>
        <p:spPr>
          <a:xfrm>
            <a:off x="3171166"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6" name="正方形/長方形 25"/>
          <p:cNvSpPr/>
          <p:nvPr/>
        </p:nvSpPr>
        <p:spPr>
          <a:xfrm>
            <a:off x="3204128"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3204128"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74" name="テキスト ボックス 73"/>
          <p:cNvSpPr txBox="1"/>
          <p:nvPr/>
        </p:nvSpPr>
        <p:spPr>
          <a:xfrm>
            <a:off x="1463585" y="766438"/>
            <a:ext cx="1980029" cy="400110"/>
          </a:xfrm>
          <a:prstGeom prst="rect">
            <a:avLst/>
          </a:prstGeom>
          <a:noFill/>
        </p:spPr>
        <p:txBody>
          <a:bodyPr wrap="none" rtlCol="0">
            <a:spAutoFit/>
          </a:bodyPr>
          <a:lstStyle/>
          <a:p>
            <a:pPr algn="ctr"/>
            <a:r>
              <a:rPr kumimoji="1" lang="ja-JP" altLang="en-US" sz="2000" b="1" dirty="0">
                <a:solidFill>
                  <a:srgbClr val="3366FF"/>
                </a:solidFill>
                <a:latin typeface="Meiryo" charset="-128"/>
                <a:ea typeface="Meiryo" charset="-128"/>
                <a:cs typeface="Meiryo" charset="-128"/>
              </a:rPr>
              <a:t>サーバー仮想化</a:t>
            </a:r>
          </a:p>
        </p:txBody>
      </p:sp>
      <p:sp>
        <p:nvSpPr>
          <p:cNvPr id="28" name="正方形/長方形 27"/>
          <p:cNvSpPr/>
          <p:nvPr/>
        </p:nvSpPr>
        <p:spPr>
          <a:xfrm>
            <a:off x="4734344"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4852877" y="1326910"/>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5005278" y="1225310"/>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テキスト ボックス 31"/>
          <p:cNvSpPr txBox="1"/>
          <p:nvPr/>
        </p:nvSpPr>
        <p:spPr>
          <a:xfrm>
            <a:off x="5922149"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33" name="テキスト ボックス 32"/>
          <p:cNvSpPr txBox="1"/>
          <p:nvPr/>
        </p:nvSpPr>
        <p:spPr>
          <a:xfrm>
            <a:off x="5315986" y="2691501"/>
            <a:ext cx="2646878"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コンテナ管理ソフトウエア</a:t>
            </a:r>
          </a:p>
        </p:txBody>
      </p:sp>
      <p:sp>
        <p:nvSpPr>
          <p:cNvPr id="47" name="テキスト ボックス 46"/>
          <p:cNvSpPr txBox="1"/>
          <p:nvPr/>
        </p:nvSpPr>
        <p:spPr>
          <a:xfrm>
            <a:off x="6403622" y="3057512"/>
            <a:ext cx="471604" cy="338554"/>
          </a:xfrm>
          <a:prstGeom prst="rect">
            <a:avLst/>
          </a:prstGeom>
          <a:noFill/>
        </p:spPr>
        <p:txBody>
          <a:bodyPr wrap="none" rtlCol="0">
            <a:spAutoFit/>
          </a:bodyPr>
          <a:lstStyle/>
          <a:p>
            <a:pPr algn="ctr"/>
            <a:r>
              <a:rPr kumimoji="1" lang="en-US" altLang="ja-JP" sz="1600">
                <a:solidFill>
                  <a:srgbClr val="FFFFFF"/>
                </a:solidFill>
                <a:latin typeface="Meiryo" charset="-128"/>
                <a:ea typeface="Meiryo" charset="-128"/>
                <a:cs typeface="Meiryo" charset="-128"/>
              </a:rPr>
              <a:t>OS</a:t>
            </a:r>
          </a:p>
        </p:txBody>
      </p:sp>
      <p:sp>
        <p:nvSpPr>
          <p:cNvPr id="48" name="正方形/長方形 47"/>
          <p:cNvSpPr/>
          <p:nvPr/>
        </p:nvSpPr>
        <p:spPr>
          <a:xfrm>
            <a:off x="513671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6186581"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0" name="正方形/長方形 49"/>
          <p:cNvSpPr/>
          <p:nvPr/>
        </p:nvSpPr>
        <p:spPr>
          <a:xfrm>
            <a:off x="723644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5213849"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2" name="正方形/長方形 51"/>
          <p:cNvSpPr/>
          <p:nvPr/>
        </p:nvSpPr>
        <p:spPr>
          <a:xfrm>
            <a:off x="5213849"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7" name="正方形/長方形 56"/>
          <p:cNvSpPr/>
          <p:nvPr/>
        </p:nvSpPr>
        <p:spPr>
          <a:xfrm>
            <a:off x="6246783"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8" name="正方形/長方形 57"/>
          <p:cNvSpPr/>
          <p:nvPr/>
        </p:nvSpPr>
        <p:spPr>
          <a:xfrm>
            <a:off x="6246783"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9" name="正方形/長方形 58"/>
          <p:cNvSpPr/>
          <p:nvPr/>
        </p:nvSpPr>
        <p:spPr>
          <a:xfrm>
            <a:off x="7312032" y="1756571"/>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60" name="正方形/長方形 59"/>
          <p:cNvSpPr/>
          <p:nvPr/>
        </p:nvSpPr>
        <p:spPr>
          <a:xfrm>
            <a:off x="7302431" y="1225309"/>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61" name="テキスト ボックス 60"/>
          <p:cNvSpPr txBox="1"/>
          <p:nvPr/>
        </p:nvSpPr>
        <p:spPr>
          <a:xfrm>
            <a:off x="5239099"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2" name="テキスト ボックス 61"/>
          <p:cNvSpPr txBox="1"/>
          <p:nvPr/>
        </p:nvSpPr>
        <p:spPr>
          <a:xfrm>
            <a:off x="6287013"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3" name="テキスト ボックス 62"/>
          <p:cNvSpPr txBox="1"/>
          <p:nvPr/>
        </p:nvSpPr>
        <p:spPr>
          <a:xfrm>
            <a:off x="7349636"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75" name="テキスト ボックス 74"/>
          <p:cNvSpPr txBox="1"/>
          <p:nvPr/>
        </p:nvSpPr>
        <p:spPr>
          <a:xfrm>
            <a:off x="6001531" y="766438"/>
            <a:ext cx="1210588" cy="400110"/>
          </a:xfrm>
          <a:prstGeom prst="rect">
            <a:avLst/>
          </a:prstGeom>
          <a:noFill/>
        </p:spPr>
        <p:txBody>
          <a:bodyPr wrap="none" rtlCol="0">
            <a:spAutoFit/>
          </a:bodyPr>
          <a:lstStyle/>
          <a:p>
            <a:pPr algn="ctr"/>
            <a:r>
              <a:rPr kumimoji="1" lang="ja-JP" altLang="en-US" sz="2000" b="1" dirty="0">
                <a:solidFill>
                  <a:srgbClr val="FF6600"/>
                </a:solidFill>
                <a:latin typeface="Meiryo" charset="-128"/>
                <a:ea typeface="Meiryo" charset="-128"/>
                <a:cs typeface="Meiryo" charset="-128"/>
              </a:rPr>
              <a:t>コンテナ</a:t>
            </a:r>
          </a:p>
        </p:txBody>
      </p:sp>
      <p:sp>
        <p:nvSpPr>
          <p:cNvPr id="76" name="正方形/長方形 75"/>
          <p:cNvSpPr/>
          <p:nvPr/>
        </p:nvSpPr>
        <p:spPr>
          <a:xfrm>
            <a:off x="5213849" y="2062423"/>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79" name="正方形/長方形 78"/>
          <p:cNvSpPr/>
          <p:nvPr/>
        </p:nvSpPr>
        <p:spPr>
          <a:xfrm>
            <a:off x="106680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0" name="正方形/長方形 79"/>
          <p:cNvSpPr/>
          <p:nvPr/>
        </p:nvSpPr>
        <p:spPr>
          <a:xfrm>
            <a:off x="1047773" y="2704612"/>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2" name="正方形/長方形 81"/>
          <p:cNvSpPr/>
          <p:nvPr/>
        </p:nvSpPr>
        <p:spPr>
          <a:xfrm>
            <a:off x="2155128"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4" name="正方形/長方形 83"/>
          <p:cNvSpPr/>
          <p:nvPr/>
        </p:nvSpPr>
        <p:spPr>
          <a:xfrm>
            <a:off x="3276435"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5" name="正方形/長方形 84"/>
          <p:cNvSpPr/>
          <p:nvPr/>
        </p:nvSpPr>
        <p:spPr>
          <a:xfrm>
            <a:off x="5136715" y="3361557"/>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カーネル</a:t>
            </a:r>
          </a:p>
        </p:txBody>
      </p:sp>
      <p:sp>
        <p:nvSpPr>
          <p:cNvPr id="86" name="正方形/長方形 85"/>
          <p:cNvSpPr/>
          <p:nvPr/>
        </p:nvSpPr>
        <p:spPr>
          <a:xfrm>
            <a:off x="2153968"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7" name="正方形/長方形 86"/>
          <p:cNvSpPr/>
          <p:nvPr/>
        </p:nvSpPr>
        <p:spPr>
          <a:xfrm>
            <a:off x="325904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8" name="正方形/長方形 87"/>
          <p:cNvSpPr/>
          <p:nvPr/>
        </p:nvSpPr>
        <p:spPr>
          <a:xfrm>
            <a:off x="6246783" y="2068626"/>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89" name="正方形/長方形 88"/>
          <p:cNvSpPr/>
          <p:nvPr/>
        </p:nvSpPr>
        <p:spPr>
          <a:xfrm>
            <a:off x="7316024" y="207549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15" name="正方形/長方形 14"/>
          <p:cNvSpPr/>
          <p:nvPr/>
        </p:nvSpPr>
        <p:spPr>
          <a:xfrm>
            <a:off x="644944" y="4192178"/>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1200" kern="100">
                <a:solidFill>
                  <a:schemeClr val="bg1"/>
                </a:solidFill>
                <a:latin typeface="Meiryo" charset="-128"/>
                <a:ea typeface="Meiryo" charset="-128"/>
                <a:cs typeface="Meiryo" charset="-128"/>
              </a:rPr>
              <a:t>隔離</a:t>
            </a:r>
            <a:r>
              <a:rPr lang="ja-JP" altLang="ja-JP" sz="1200" kern="100" dirty="0">
                <a:solidFill>
                  <a:schemeClr val="bg1"/>
                </a:solidFill>
                <a:latin typeface="Meiryo" charset="-128"/>
                <a:ea typeface="Meiryo" charset="-128"/>
                <a:cs typeface="Meiryo" charset="-128"/>
              </a:rPr>
              <a:t>されたアプリケーション実行環境を</a:t>
            </a:r>
            <a:r>
              <a:rPr lang="ja-JP" altLang="ja-JP" sz="1200" kern="100">
                <a:solidFill>
                  <a:schemeClr val="bg1"/>
                </a:solidFill>
                <a:latin typeface="Meiryo" charset="-128"/>
                <a:ea typeface="Meiryo" charset="-128"/>
                <a:cs typeface="Meiryo" charset="-128"/>
              </a:rPr>
              <a:t>提供する</a:t>
            </a:r>
            <a:endParaRPr lang="ja-JP" altLang="ja-JP" sz="1200" kern="100" dirty="0">
              <a:solidFill>
                <a:schemeClr val="bg1"/>
              </a:solidFill>
              <a:latin typeface="Meiryo" charset="-128"/>
              <a:ea typeface="Meiryo" charset="-128"/>
              <a:cs typeface="Meiryo" charset="-128"/>
            </a:endParaRPr>
          </a:p>
        </p:txBody>
      </p:sp>
      <p:sp>
        <p:nvSpPr>
          <p:cNvPr id="77" name="正方形/長方形 76"/>
          <p:cNvSpPr/>
          <p:nvPr/>
        </p:nvSpPr>
        <p:spPr>
          <a:xfrm>
            <a:off x="644945" y="4771926"/>
            <a:ext cx="3776134" cy="1238308"/>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endParaRPr kumimoji="0" lang="ja-JP" altLang="ja-JP" sz="1600" dirty="0">
              <a:solidFill>
                <a:schemeClr val="bg1"/>
              </a:solidFill>
              <a:latin typeface="Meiryo" charset="-128"/>
              <a:ea typeface="Meiryo" charset="-128"/>
              <a:cs typeface="Meiryo" charset="-128"/>
            </a:endParaRPr>
          </a:p>
        </p:txBody>
      </p:sp>
      <p:sp>
        <p:nvSpPr>
          <p:cNvPr id="78" name="正方形/長方形 77"/>
          <p:cNvSpPr/>
          <p:nvPr/>
        </p:nvSpPr>
        <p:spPr>
          <a:xfrm>
            <a:off x="4734344" y="4771926"/>
            <a:ext cx="3776134" cy="12383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endParaRPr lang="ja-JP" altLang="ja-JP" sz="1600" kern="100" dirty="0">
              <a:solidFill>
                <a:schemeClr val="bg1"/>
              </a:solidFill>
              <a:latin typeface="Meiryo" charset="-128"/>
              <a:ea typeface="Meiryo" charset="-128"/>
              <a:cs typeface="Meiryo" charset="-128"/>
            </a:endParaRPr>
          </a:p>
        </p:txBody>
      </p:sp>
      <p:sp>
        <p:nvSpPr>
          <p:cNvPr id="64" name="正方形/長方形 63"/>
          <p:cNvSpPr/>
          <p:nvPr/>
        </p:nvSpPr>
        <p:spPr>
          <a:xfrm>
            <a:off x="639233" y="4477588"/>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en-US" sz="1200" kern="100" dirty="0">
                <a:solidFill>
                  <a:schemeClr val="bg1"/>
                </a:solidFill>
                <a:latin typeface="Meiryo" charset="-128"/>
                <a:ea typeface="Meiryo" charset="-128"/>
                <a:cs typeface="Meiryo" charset="-128"/>
              </a:rPr>
              <a:t>実行イメージのスナップショットをパッケージとしてファイルにして保存できる</a:t>
            </a:r>
            <a:endParaRPr lang="ja-JP" altLang="ja-JP" sz="1200" kern="100" dirty="0">
              <a:solidFill>
                <a:schemeClr val="bg1"/>
              </a:solidFill>
              <a:latin typeface="Meiryo" charset="-128"/>
              <a:ea typeface="Meiryo" charset="-128"/>
              <a:cs typeface="Meiryo" charset="-128"/>
            </a:endParaRPr>
          </a:p>
        </p:txBody>
      </p:sp>
      <p:sp>
        <p:nvSpPr>
          <p:cNvPr id="65" name="テキスト ボックス 64"/>
          <p:cNvSpPr txBox="1"/>
          <p:nvPr/>
        </p:nvSpPr>
        <p:spPr>
          <a:xfrm>
            <a:off x="965622" y="4807269"/>
            <a:ext cx="3169457" cy="461665"/>
          </a:xfrm>
          <a:prstGeom prst="rect">
            <a:avLst/>
          </a:prstGeom>
          <a:noFill/>
        </p:spPr>
        <p:txBody>
          <a:bodyPr wrap="none" rtlCol="0">
            <a:spAutoFit/>
          </a:bodyPr>
          <a:lstStyle/>
          <a:p>
            <a:pPr algn="ctr"/>
            <a:r>
              <a:rPr kumimoji="1" lang="ja-JP" altLang="en-US" sz="1200" b="1" u="sng" dirty="0">
                <a:solidFill>
                  <a:srgbClr val="FFFFFF"/>
                </a:solidFill>
                <a:latin typeface="Meiryo" charset="-128"/>
                <a:ea typeface="Meiryo" charset="-128"/>
                <a:cs typeface="Meiryo" charset="-128"/>
              </a:rPr>
              <a:t>アプリケーションに加えて仮想マシン・</a:t>
            </a:r>
            <a:r>
              <a:rPr kumimoji="1" lang="en-US" altLang="ja-JP" sz="1200" b="1" u="sng" dirty="0">
                <a:solidFill>
                  <a:srgbClr val="FFFFFF"/>
                </a:solidFill>
                <a:latin typeface="Meiryo" charset="-128"/>
                <a:ea typeface="Meiryo" charset="-128"/>
                <a:cs typeface="Meiryo" charset="-128"/>
              </a:rPr>
              <a:t>OS</a:t>
            </a:r>
          </a:p>
          <a:p>
            <a:pPr algn="ctr"/>
            <a:r>
              <a:rPr kumimoji="1" lang="ja-JP" altLang="en-US" sz="1200" dirty="0">
                <a:solidFill>
                  <a:srgbClr val="FFFFFF"/>
                </a:solidFill>
                <a:latin typeface="Meiryo" charset="-128"/>
                <a:ea typeface="Meiryo" charset="-128"/>
                <a:cs typeface="Meiryo" charset="-128"/>
              </a:rPr>
              <a:t>の実行イメージを持つ必要がある</a:t>
            </a:r>
          </a:p>
        </p:txBody>
      </p:sp>
      <p:sp>
        <p:nvSpPr>
          <p:cNvPr id="66" name="テキスト ボックス 65"/>
          <p:cNvSpPr txBox="1"/>
          <p:nvPr/>
        </p:nvSpPr>
        <p:spPr>
          <a:xfrm>
            <a:off x="5384461" y="4807268"/>
            <a:ext cx="2492990" cy="461665"/>
          </a:xfrm>
          <a:prstGeom prst="rect">
            <a:avLst/>
          </a:prstGeom>
          <a:noFill/>
        </p:spPr>
        <p:txBody>
          <a:bodyPr wrap="none" rtlCol="0">
            <a:spAutoFit/>
          </a:bodyPr>
          <a:lstStyle/>
          <a:p>
            <a:pPr algn="ctr"/>
            <a:r>
              <a:rPr kumimoji="1" lang="ja-JP" altLang="en-US" sz="1200" b="1" u="sng" dirty="0">
                <a:solidFill>
                  <a:srgbClr val="FFFFFF"/>
                </a:solidFill>
                <a:latin typeface="Meiryo" charset="-128"/>
                <a:ea typeface="Meiryo" charset="-128"/>
                <a:cs typeface="Meiryo" charset="-128"/>
              </a:rPr>
              <a:t>アプリケーションと</a:t>
            </a:r>
            <a:r>
              <a:rPr kumimoji="1" lang="en-US" altLang="ja-JP" sz="1200" b="1" u="sng" dirty="0">
                <a:solidFill>
                  <a:srgbClr val="FFFFFF"/>
                </a:solidFill>
                <a:latin typeface="Meiryo" charset="-128"/>
                <a:ea typeface="Meiryo" charset="-128"/>
                <a:cs typeface="Meiryo" charset="-128"/>
              </a:rPr>
              <a:t>OS</a:t>
            </a:r>
            <a:r>
              <a:rPr kumimoji="1" lang="ja-JP" altLang="en-US" sz="1200" b="1" u="sng" dirty="0">
                <a:solidFill>
                  <a:srgbClr val="FFFFFF"/>
                </a:solidFill>
                <a:latin typeface="Meiryo" charset="-128"/>
                <a:ea typeface="Meiryo" charset="-128"/>
                <a:cs typeface="Meiryo" charset="-128"/>
              </a:rPr>
              <a:t>の一部</a:t>
            </a:r>
            <a:endParaRPr kumimoji="1" lang="en-US" altLang="ja-JP" sz="1200" b="1" u="sng"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の実行イメージを持つ必要がある</a:t>
            </a:r>
          </a:p>
        </p:txBody>
      </p:sp>
      <p:sp>
        <p:nvSpPr>
          <p:cNvPr id="67" name="正方形/長方形 66"/>
          <p:cNvSpPr/>
          <p:nvPr/>
        </p:nvSpPr>
        <p:spPr>
          <a:xfrm>
            <a:off x="764401" y="5257201"/>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デプロイするサイズ</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大きい</a:t>
            </a:r>
          </a:p>
        </p:txBody>
      </p:sp>
      <p:sp>
        <p:nvSpPr>
          <p:cNvPr id="68" name="正方形/長方形 67"/>
          <p:cNvSpPr/>
          <p:nvPr/>
        </p:nvSpPr>
        <p:spPr>
          <a:xfrm>
            <a:off x="1952999" y="5254092"/>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起動・停止時間</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遅い</a:t>
            </a:r>
          </a:p>
        </p:txBody>
      </p:sp>
      <p:sp>
        <p:nvSpPr>
          <p:cNvPr id="69" name="正方形/長方形 68"/>
          <p:cNvSpPr/>
          <p:nvPr/>
        </p:nvSpPr>
        <p:spPr>
          <a:xfrm>
            <a:off x="4853800" y="5257201"/>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デプロイするサイズ</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小さい</a:t>
            </a:r>
          </a:p>
        </p:txBody>
      </p:sp>
      <p:sp>
        <p:nvSpPr>
          <p:cNvPr id="70" name="正方形/長方形 69"/>
          <p:cNvSpPr/>
          <p:nvPr/>
        </p:nvSpPr>
        <p:spPr>
          <a:xfrm>
            <a:off x="6045147" y="5256452"/>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起動・停止時間</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早い</a:t>
            </a:r>
          </a:p>
        </p:txBody>
      </p:sp>
      <p:sp>
        <p:nvSpPr>
          <p:cNvPr id="71" name="正方形/長方形 70"/>
          <p:cNvSpPr/>
          <p:nvPr/>
        </p:nvSpPr>
        <p:spPr>
          <a:xfrm>
            <a:off x="3141848" y="5254092"/>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異なる</a:t>
            </a:r>
            <a:r>
              <a:rPr lang="en-US" altLang="ja-JP" sz="800" dirty="0">
                <a:solidFill>
                  <a:srgbClr val="FFFFFF"/>
                </a:solidFill>
                <a:latin typeface="Meiryo" charset="-128"/>
                <a:ea typeface="Meiryo" charset="-128"/>
                <a:cs typeface="Meiryo" charset="-128"/>
              </a:rPr>
              <a:t>OS</a:t>
            </a:r>
          </a:p>
          <a:p>
            <a:pPr algn="ctr"/>
            <a:r>
              <a:rPr lang="ja-JP" altLang="en-US" sz="1200" dirty="0">
                <a:solidFill>
                  <a:srgbClr val="FFFFFF"/>
                </a:solidFill>
                <a:latin typeface="Meiryo" charset="-128"/>
                <a:ea typeface="Meiryo" charset="-128"/>
                <a:cs typeface="Meiryo" charset="-128"/>
              </a:rPr>
              <a:t>可</a:t>
            </a:r>
            <a:endParaRPr lang="en-US" altLang="ja-JP" sz="1200" dirty="0">
              <a:solidFill>
                <a:srgbClr val="FFFFFF"/>
              </a:solidFill>
              <a:latin typeface="Meiryo" charset="-128"/>
              <a:ea typeface="Meiryo" charset="-128"/>
              <a:cs typeface="Meiryo" charset="-128"/>
            </a:endParaRPr>
          </a:p>
        </p:txBody>
      </p:sp>
      <p:sp>
        <p:nvSpPr>
          <p:cNvPr id="72" name="正方形/長方形 71"/>
          <p:cNvSpPr/>
          <p:nvPr/>
        </p:nvSpPr>
        <p:spPr>
          <a:xfrm>
            <a:off x="7236446" y="5259176"/>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異なる</a:t>
            </a:r>
            <a:r>
              <a:rPr lang="en-US" altLang="ja-JP" sz="800" dirty="0">
                <a:solidFill>
                  <a:srgbClr val="FFFFFF"/>
                </a:solidFill>
                <a:latin typeface="Meiryo" charset="-128"/>
                <a:ea typeface="Meiryo" charset="-128"/>
                <a:cs typeface="Meiryo" charset="-128"/>
              </a:rPr>
              <a:t>OS</a:t>
            </a:r>
          </a:p>
          <a:p>
            <a:pPr algn="ctr"/>
            <a:r>
              <a:rPr lang="ja-JP" altLang="en-US" sz="1200" dirty="0">
                <a:solidFill>
                  <a:srgbClr val="FFFFFF"/>
                </a:solidFill>
                <a:latin typeface="Meiryo" charset="-128"/>
                <a:ea typeface="Meiryo" charset="-128"/>
                <a:cs typeface="Meiryo" charset="-128"/>
              </a:rPr>
              <a:t>不可</a:t>
            </a:r>
          </a:p>
        </p:txBody>
      </p:sp>
      <p:sp>
        <p:nvSpPr>
          <p:cNvPr id="73" name="正方形/長方形 72"/>
          <p:cNvSpPr/>
          <p:nvPr/>
        </p:nvSpPr>
        <p:spPr>
          <a:xfrm>
            <a:off x="763478" y="5663017"/>
            <a:ext cx="3538396" cy="28616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メモリーやディスクの消費量が大きい</a:t>
            </a:r>
            <a:r>
              <a:rPr lang="en-US" altLang="ja-JP" sz="900" dirty="0">
                <a:solidFill>
                  <a:srgbClr val="FFFFFF"/>
                </a:solidFill>
                <a:latin typeface="Meiryo" charset="-128"/>
                <a:ea typeface="Meiryo" charset="-128"/>
                <a:cs typeface="Meiryo" charset="-128"/>
              </a:rPr>
              <a:t> = </a:t>
            </a:r>
            <a:r>
              <a:rPr lang="ja-JP" altLang="en-US" sz="900" b="1" dirty="0">
                <a:solidFill>
                  <a:srgbClr val="FFFFFF"/>
                </a:solidFill>
                <a:latin typeface="Meiryo" charset="-128"/>
                <a:ea typeface="Meiryo" charset="-128"/>
                <a:cs typeface="Meiryo" charset="-128"/>
              </a:rPr>
              <a:t>リソース効率が悪い</a:t>
            </a:r>
          </a:p>
        </p:txBody>
      </p:sp>
      <p:sp>
        <p:nvSpPr>
          <p:cNvPr id="83" name="正方形/長方形 82"/>
          <p:cNvSpPr/>
          <p:nvPr/>
        </p:nvSpPr>
        <p:spPr>
          <a:xfrm>
            <a:off x="4852877" y="5663017"/>
            <a:ext cx="3538396" cy="2861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メモリーやディスクの消費量が大きい</a:t>
            </a:r>
            <a:r>
              <a:rPr lang="en-US" altLang="ja-JP" sz="900" dirty="0">
                <a:solidFill>
                  <a:srgbClr val="FFFFFF"/>
                </a:solidFill>
                <a:latin typeface="Meiryo" charset="-128"/>
                <a:ea typeface="Meiryo" charset="-128"/>
                <a:cs typeface="Meiryo" charset="-128"/>
              </a:rPr>
              <a:t> = </a:t>
            </a:r>
            <a:r>
              <a:rPr lang="ja-JP" altLang="en-US" sz="900" b="1" dirty="0">
                <a:solidFill>
                  <a:srgbClr val="FFFFFF"/>
                </a:solidFill>
                <a:latin typeface="Meiryo" charset="-128"/>
                <a:ea typeface="Meiryo" charset="-128"/>
                <a:cs typeface="Meiryo" charset="-128"/>
              </a:rPr>
              <a:t>リソース効率が良い</a:t>
            </a:r>
          </a:p>
        </p:txBody>
      </p:sp>
      <p:sp>
        <p:nvSpPr>
          <p:cNvPr id="90" name="角丸四角形 89"/>
          <p:cNvSpPr/>
          <p:nvPr/>
        </p:nvSpPr>
        <p:spPr bwMode="auto">
          <a:xfrm>
            <a:off x="639233" y="6070755"/>
            <a:ext cx="3776134" cy="50315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a:ln>
                  <a:noFill/>
                </a:ln>
                <a:solidFill>
                  <a:schemeClr val="bg1"/>
                </a:solidFill>
                <a:effectLst/>
                <a:latin typeface="Meiryo" charset="-128"/>
                <a:ea typeface="Meiryo" charset="-128"/>
                <a:cs typeface="Meiryo" charset="-128"/>
              </a:rPr>
              <a:t>構成の自由度が高い</a:t>
            </a:r>
            <a:endParaRPr kumimoji="0" lang="en-US" altLang="ja-JP" sz="1600" b="0" i="0" u="none" strike="noStrike" cap="none" normalizeH="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dirty="0">
                <a:solidFill>
                  <a:schemeClr val="bg1"/>
                </a:solidFill>
                <a:latin typeface="Meiryo" charset="-128"/>
                <a:ea typeface="Meiryo" charset="-128"/>
                <a:cs typeface="Meiryo" charset="-128"/>
              </a:rPr>
              <a:t>異なる</a:t>
            </a:r>
            <a:r>
              <a:rPr kumimoji="0" lang="en-US" altLang="ja-JP" sz="900" dirty="0">
                <a:solidFill>
                  <a:schemeClr val="bg1"/>
                </a:solidFill>
                <a:latin typeface="Meiryo" charset="-128"/>
                <a:ea typeface="Meiryo" charset="-128"/>
                <a:cs typeface="Meiryo" charset="-128"/>
              </a:rPr>
              <a:t>OS</a:t>
            </a:r>
            <a:r>
              <a:rPr kumimoji="0" lang="ja-JP" altLang="en-US" sz="900" dirty="0">
                <a:solidFill>
                  <a:schemeClr val="bg1"/>
                </a:solidFill>
                <a:latin typeface="Meiryo" charset="-128"/>
                <a:ea typeface="Meiryo" charset="-128"/>
                <a:cs typeface="Meiryo" charset="-128"/>
              </a:rPr>
              <a:t>・マシン構成を必要とする場合など</a:t>
            </a: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91" name="角丸四角形 90"/>
          <p:cNvSpPr/>
          <p:nvPr/>
        </p:nvSpPr>
        <p:spPr bwMode="auto">
          <a:xfrm>
            <a:off x="4734344" y="6070284"/>
            <a:ext cx="3776134" cy="503156"/>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a:ln>
                  <a:noFill/>
                </a:ln>
                <a:solidFill>
                  <a:schemeClr val="bg1"/>
                </a:solidFill>
                <a:effectLst/>
                <a:latin typeface="Meiryo" charset="-128"/>
                <a:ea typeface="Meiryo" charset="-128"/>
                <a:cs typeface="Meiryo" charset="-128"/>
              </a:rPr>
              <a:t>軽量で可搬性が高い</a:t>
            </a:r>
            <a:endParaRPr kumimoji="0" lang="en-US" altLang="ja-JP" sz="1600" b="0" i="0" u="none" strike="noStrike" cap="none" normalizeH="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dirty="0">
                <a:ln>
                  <a:noFill/>
                </a:ln>
                <a:solidFill>
                  <a:schemeClr val="bg1"/>
                </a:solidFill>
                <a:effectLst/>
                <a:latin typeface="Meiryo" charset="-128"/>
                <a:ea typeface="Meiryo" charset="-128"/>
                <a:cs typeface="Meiryo" charset="-128"/>
              </a:rPr>
              <a:t>実行環境への依存が少なく異なる実行環境で稼働させる場合など</a:t>
            </a:r>
          </a:p>
        </p:txBody>
      </p:sp>
    </p:spTree>
    <p:extLst>
      <p:ext uri="{BB962C8B-B14F-4D97-AF65-F5344CB8AC3E}">
        <p14:creationId xmlns:p14="http://schemas.microsoft.com/office/powerpoint/2010/main" val="61040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仮想マシンとコンテナの稼働効率</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3631521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a:t>DevOps</a:t>
            </a:r>
            <a:r>
              <a:rPr kumimoji="1" lang="ja-JP" altLang="en-US" dirty="0"/>
              <a:t>と</a:t>
            </a:r>
            <a:r>
              <a:rPr lang="ja-JP" altLang="en-US" dirty="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pPr algn="ctr"/>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ハイパーバイザー</a:t>
            </a: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a:solidFill>
                  <a:srgbClr val="FF6666"/>
                </a:solidFill>
                <a:latin typeface="メイリオ"/>
                <a:ea typeface="メイリオ"/>
                <a:cs typeface="メイリオ"/>
              </a:rPr>
              <a:t>そのまま本番で動かしたい（動作保証）</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kumimoji="1" lang="ja-JP" altLang="en-US" sz="1400" dirty="0">
                <a:solidFill>
                  <a:srgbClr val="FF6666"/>
                </a:solidFill>
                <a:latin typeface="メイリオ"/>
                <a:ea typeface="メイリオ"/>
                <a:cs typeface="メイリオ"/>
              </a:rPr>
              <a:t>開発から本番以降への時間を短くしたい</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lang="ja-JP" altLang="en-US" sz="1400" dirty="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仮想マシン</a:t>
            </a: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a:solidFill>
                  <a:srgbClr val="008000"/>
                </a:solidFill>
                <a:latin typeface="メイリオ"/>
                <a:ea typeface="メイリオ"/>
                <a:cs typeface="メイリオ"/>
              </a:rPr>
              <a:t>仮想化環境</a:t>
            </a: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rgbClr val="FFFFFF"/>
                </a:solidFill>
                <a:latin typeface="ＭＳ Ｐゴシック"/>
                <a:ea typeface="ＭＳ Ｐゴシック"/>
                <a:cs typeface="ＭＳ Ｐゴシック"/>
              </a:rPr>
              <a:t>動作</a:t>
            </a:r>
            <a:r>
              <a:rPr kumimoji="1" lang="ja-JP" altLang="en-US" sz="800" dirty="0">
                <a:solidFill>
                  <a:srgbClr val="FFFFFF"/>
                </a:solidFill>
                <a:latin typeface="ＭＳ Ｐゴシック"/>
                <a:ea typeface="ＭＳ Ｐゴシック"/>
                <a:cs typeface="ＭＳ Ｐゴシック"/>
              </a:rPr>
              <a:t>保証</a:t>
            </a:r>
          </a:p>
        </p:txBody>
      </p:sp>
      <p:sp>
        <p:nvSpPr>
          <p:cNvPr id="2" name="ホームベース 1"/>
          <p:cNvSpPr/>
          <p:nvPr/>
        </p:nvSpPr>
        <p:spPr>
          <a:xfrm>
            <a:off x="2803304" y="4810693"/>
            <a:ext cx="3769259" cy="48793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メイリオ"/>
                <a:ea typeface="メイリオ"/>
                <a:cs typeface="メイリオ"/>
              </a:rPr>
              <a:t>インフラ</a:t>
            </a:r>
            <a:r>
              <a:rPr lang="ja-JP" altLang="en-US" dirty="0">
                <a:solidFill>
                  <a:srgbClr val="FFFFFF"/>
                </a:solidFill>
                <a:latin typeface="メイリオ"/>
                <a:ea typeface="メイリオ"/>
                <a:cs typeface="メイリオ"/>
              </a:rPr>
              <a:t>や</a:t>
            </a:r>
            <a:r>
              <a:rPr lang="en-US" altLang="ja-JP" dirty="0">
                <a:solidFill>
                  <a:srgbClr val="FFFFFF"/>
                </a:solidFill>
                <a:latin typeface="メイリオ"/>
                <a:ea typeface="メイリオ"/>
                <a:cs typeface="メイリオ"/>
              </a:rPr>
              <a:t>OS</a:t>
            </a:r>
            <a:r>
              <a:rPr lang="ja-JP" altLang="en-US" dirty="0">
                <a:solidFill>
                  <a:srgbClr val="FFFFFF"/>
                </a:solidFill>
                <a:latin typeface="メイリオ"/>
                <a:ea typeface="メイリオ"/>
                <a:cs typeface="メイリオ"/>
              </a:rPr>
              <a:t>の違いを吸収</a:t>
            </a:r>
            <a:endParaRPr lang="en-US" altLang="ja-JP" dirty="0">
              <a:solidFill>
                <a:srgbClr val="FFFFFF"/>
              </a:solidFill>
              <a:latin typeface="メイリオ"/>
              <a:ea typeface="メイリオ"/>
              <a:cs typeface="メイリオ"/>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14674" y="3425798"/>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83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a:t>DevOps</a:t>
            </a:r>
            <a:r>
              <a:rPr kumimoji="1" lang="ja-JP" altLang="en-US" dirty="0"/>
              <a:t>と</a:t>
            </a:r>
            <a:r>
              <a:rPr lang="ja-JP" altLang="en-US" dirty="0"/>
              <a:t>コンテナ管理ソフトウエア</a:t>
            </a:r>
            <a:endParaRPr kumimoji="1" lang="ja-JP" altLang="en-US" dirty="0"/>
          </a:p>
        </p:txBody>
      </p:sp>
      <p:sp>
        <p:nvSpPr>
          <p:cNvPr id="31" name="正方形/長方形 30"/>
          <p:cNvSpPr/>
          <p:nvPr/>
        </p:nvSpPr>
        <p:spPr>
          <a:xfrm>
            <a:off x="6701649" y="4436723"/>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701649" y="4902632"/>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701649" y="414970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5" name="上下矢印 34"/>
          <p:cNvSpPr/>
          <p:nvPr/>
        </p:nvSpPr>
        <p:spPr>
          <a:xfrm>
            <a:off x="8140171" y="424781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621633" y="4436723"/>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52" name="正方形/長方形 51"/>
          <p:cNvSpPr/>
          <p:nvPr/>
        </p:nvSpPr>
        <p:spPr>
          <a:xfrm>
            <a:off x="3621633" y="4902632"/>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53" name="正方形/長方形 52"/>
          <p:cNvSpPr/>
          <p:nvPr/>
        </p:nvSpPr>
        <p:spPr>
          <a:xfrm>
            <a:off x="3621633" y="414970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5" name="上下矢印 54"/>
          <p:cNvSpPr/>
          <p:nvPr/>
        </p:nvSpPr>
        <p:spPr>
          <a:xfrm>
            <a:off x="5060155" y="424781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541617" y="4443073"/>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60" name="正方形/長方形 59"/>
          <p:cNvSpPr/>
          <p:nvPr/>
        </p:nvSpPr>
        <p:spPr>
          <a:xfrm>
            <a:off x="541617" y="4908982"/>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61" name="正方形/長方形 60"/>
          <p:cNvSpPr/>
          <p:nvPr/>
        </p:nvSpPr>
        <p:spPr>
          <a:xfrm>
            <a:off x="541617" y="415605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grpSp>
        <p:nvGrpSpPr>
          <p:cNvPr id="2" name="グループ化 1">
            <a:extLst>
              <a:ext uri="{FF2B5EF4-FFF2-40B4-BE49-F238E27FC236}">
                <a16:creationId xmlns:a16="http://schemas.microsoft.com/office/drawing/2014/main" id="{F91AD9EE-83BE-004D-9CEF-51E4C9F3115E}"/>
              </a:ext>
            </a:extLst>
          </p:cNvPr>
          <p:cNvGrpSpPr/>
          <p:nvPr/>
        </p:nvGrpSpPr>
        <p:grpSpPr>
          <a:xfrm>
            <a:off x="437280" y="2836691"/>
            <a:ext cx="2148528" cy="1256294"/>
            <a:chOff x="437280" y="2836691"/>
            <a:chExt cx="2148528" cy="1256294"/>
          </a:xfrm>
        </p:grpSpPr>
        <p:sp>
          <p:nvSpPr>
            <p:cNvPr id="56" name="正方形/長方形 55"/>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58" name="正方形/長方形 57"/>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62" name="テキスト ボックス 61"/>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63" name="上下矢印 62"/>
          <p:cNvSpPr/>
          <p:nvPr/>
        </p:nvSpPr>
        <p:spPr>
          <a:xfrm>
            <a:off x="1980139" y="425416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pic>
        <p:nvPicPr>
          <p:cNvPr id="6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34075" y="1183942"/>
            <a:ext cx="811765" cy="6283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6" name="テキスト ボックス 65"/>
          <p:cNvSpPr txBox="1"/>
          <p:nvPr/>
        </p:nvSpPr>
        <p:spPr>
          <a:xfrm>
            <a:off x="6466186" y="1256380"/>
            <a:ext cx="1611531" cy="461665"/>
          </a:xfrm>
          <a:prstGeom prst="rect">
            <a:avLst/>
          </a:prstGeom>
          <a:noFill/>
        </p:spPr>
        <p:txBody>
          <a:bodyPr wrap="none" rtlCol="0">
            <a:spAutoFit/>
          </a:bodyPr>
          <a:lstStyle/>
          <a:p>
            <a:r>
              <a:rPr kumimoji="1" lang="en-US" altLang="ja-JP" sz="1200" dirty="0" err="1">
                <a:solidFill>
                  <a:srgbClr val="FF6600"/>
                </a:solidFill>
                <a:latin typeface="メイリオ"/>
                <a:ea typeface="メイリオ"/>
                <a:cs typeface="メイリオ"/>
              </a:rPr>
              <a:t>Build,Ship</a:t>
            </a:r>
            <a:r>
              <a:rPr kumimoji="1" lang="en-US" altLang="ja-JP" sz="1200" dirty="0">
                <a:solidFill>
                  <a:srgbClr val="FF6600"/>
                </a:solidFill>
                <a:latin typeface="メイリオ"/>
                <a:ea typeface="メイリオ"/>
                <a:cs typeface="メイリオ"/>
              </a:rPr>
              <a:t> and Run</a:t>
            </a:r>
          </a:p>
          <a:p>
            <a:r>
              <a:rPr lang="en-US" altLang="ja-JP" sz="1200" dirty="0">
                <a:solidFill>
                  <a:srgbClr val="FF6600"/>
                </a:solidFill>
                <a:latin typeface="メイリオ"/>
                <a:ea typeface="メイリオ"/>
                <a:cs typeface="メイリオ"/>
              </a:rPr>
              <a:t>Any </a:t>
            </a:r>
            <a:r>
              <a:rPr lang="en-US" altLang="ja-JP" sz="1200" dirty="0" err="1">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1183942"/>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chemeClr val="bg1"/>
                </a:solidFill>
                <a:latin typeface="Meiryo" charset="-128"/>
                <a:ea typeface="Meiryo" charset="-128"/>
                <a:cs typeface="Meiryo" charset="-128"/>
              </a:rPr>
              <a:t>アプリケーション開発者は、</a:t>
            </a:r>
            <a:r>
              <a:rPr kumimoji="1" lang="en-US" altLang="ja-JP" sz="1400" dirty="0">
                <a:solidFill>
                  <a:schemeClr val="bg1"/>
                </a:solidFill>
                <a:latin typeface="Meiryo" charset="-128"/>
                <a:ea typeface="Meiryo" charset="-128"/>
                <a:cs typeface="Meiryo" charset="-128"/>
              </a:rPr>
              <a:t>OS</a:t>
            </a:r>
            <a:r>
              <a:rPr kumimoji="1" lang="ja-JP" altLang="en-US" sz="1400" dirty="0">
                <a:solidFill>
                  <a:schemeClr val="bg1"/>
                </a:solidFill>
                <a:latin typeface="Meiryo" charset="-128"/>
                <a:ea typeface="Meiryo" charset="-128"/>
                <a:cs typeface="Meiryo" charset="-128"/>
              </a:rPr>
              <a:t>やインフラを意識することなくアプリケーションを開発し、どこでも実行できるようになる</a:t>
            </a:r>
          </a:p>
        </p:txBody>
      </p:sp>
      <p:sp>
        <p:nvSpPr>
          <p:cNvPr id="68" name="テキスト ボックス 67"/>
          <p:cNvSpPr txBox="1"/>
          <p:nvPr/>
        </p:nvSpPr>
        <p:spPr>
          <a:xfrm>
            <a:off x="437280" y="2323575"/>
            <a:ext cx="8249695" cy="369332"/>
          </a:xfrm>
          <a:prstGeom prst="rect">
            <a:avLst/>
          </a:prstGeom>
          <a:noFill/>
        </p:spPr>
        <p:txBody>
          <a:bodyPr wrap="square" rtlCol="0">
            <a:spAutoFit/>
          </a:bodyPr>
          <a:lstStyle/>
          <a:p>
            <a:pPr algn="ctr"/>
            <a:r>
              <a:rPr kumimoji="1" lang="ja-JP" altLang="en-US" b="1" dirty="0">
                <a:solidFill>
                  <a:schemeClr val="accent6">
                    <a:lumMod val="75000"/>
                  </a:schemeClr>
                </a:solidFill>
                <a:latin typeface="メイリオ"/>
                <a:ea typeface="メイリオ"/>
                <a:cs typeface="メイリオ"/>
              </a:rPr>
              <a:t>開発しテストが完了した</a:t>
            </a:r>
            <a:r>
              <a:rPr kumimoji="1" lang="ja-JP" altLang="en-US" b="1">
                <a:solidFill>
                  <a:schemeClr val="accent6">
                    <a:lumMod val="75000"/>
                  </a:schemeClr>
                </a:solidFill>
                <a:latin typeface="メイリオ"/>
                <a:ea typeface="メイリオ"/>
                <a:cs typeface="メイリオ"/>
              </a:rPr>
              <a:t>アプリは、すぐ</a:t>
            </a:r>
            <a:r>
              <a:rPr kumimoji="1" lang="ja-JP" altLang="en-US" b="1" dirty="0">
                <a:solidFill>
                  <a:schemeClr val="accent6">
                    <a:lumMod val="75000"/>
                  </a:schemeClr>
                </a:solidFill>
                <a:latin typeface="メイリオ"/>
                <a:ea typeface="メイリオ"/>
                <a:cs typeface="メイリオ"/>
              </a:rPr>
              <a:t>に本番環境で実行させることができる</a:t>
            </a:r>
          </a:p>
        </p:txBody>
      </p:sp>
      <p:sp>
        <p:nvSpPr>
          <p:cNvPr id="15" name="テキスト ボックス 14"/>
          <p:cNvSpPr txBox="1"/>
          <p:nvPr/>
        </p:nvSpPr>
        <p:spPr>
          <a:xfrm>
            <a:off x="7175224" y="6052146"/>
            <a:ext cx="1005403" cy="338554"/>
          </a:xfrm>
          <a:prstGeom prst="rect">
            <a:avLst/>
          </a:prstGeom>
          <a:noFill/>
        </p:spPr>
        <p:txBody>
          <a:bodyPr wrap="none" rtlCol="0">
            <a:spAutoFit/>
          </a:bodyPr>
          <a:lstStyle/>
          <a:p>
            <a:pPr algn="ctr"/>
            <a:r>
              <a:rPr kumimoji="1" lang="ja-JP" altLang="en-US" sz="1600">
                <a:solidFill>
                  <a:srgbClr val="00B050"/>
                </a:solidFill>
                <a:latin typeface="Meiryo" charset="-128"/>
                <a:ea typeface="Meiryo" charset="-128"/>
                <a:cs typeface="Meiryo" charset="-128"/>
              </a:rPr>
              <a:t>本番環境</a:t>
            </a:r>
          </a:p>
        </p:txBody>
      </p:sp>
      <p:sp>
        <p:nvSpPr>
          <p:cNvPr id="69" name="テキスト ボックス 68"/>
          <p:cNvSpPr txBox="1"/>
          <p:nvPr/>
        </p:nvSpPr>
        <p:spPr>
          <a:xfrm>
            <a:off x="3986265" y="6052146"/>
            <a:ext cx="1210589"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1015707" y="6055528"/>
            <a:ext cx="1005403"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charset="-128"/>
                <a:ea typeface="Meiryo" charset="-128"/>
                <a:cs typeface="Meiryo" charset="-128"/>
              </a:rPr>
              <a:t>開発環境</a:t>
            </a:r>
            <a:endParaRPr kumimoji="1" lang="ja-JP" altLang="en-US" sz="1600" dirty="0">
              <a:solidFill>
                <a:schemeClr val="accent3">
                  <a:lumMod val="75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18027" y="4145479"/>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23544" y="4139129"/>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00998" y="4153981"/>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8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4.07407E-6 L 0.33472 -0.00069 " pathEditMode="relative" rAng="0" ptsTypes="AA">
                                      <p:cBhvr>
                                        <p:cTn id="6" dur="2000" fill="hold"/>
                                        <p:tgtEl>
                                          <p:spTgt spid="2"/>
                                        </p:tgtEl>
                                        <p:attrNameLst>
                                          <p:attrName>ppt_x</p:attrName>
                                          <p:attrName>ppt_y</p:attrName>
                                        </p:attrNameLst>
                                      </p:cBhvr>
                                      <p:rCtr x="16753" y="16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33472 -0.00324 L 0.67257 -0.00416 " pathEditMode="relative" rAng="0" ptsTypes="AA">
                                      <p:cBhvr>
                                        <p:cTn id="10" dur="2000" fill="hold"/>
                                        <p:tgtEl>
                                          <p:spTgt spid="2"/>
                                        </p:tgtEl>
                                        <p:attrNameLst>
                                          <p:attrName>ppt_x</p:attrName>
                                          <p:attrName>ppt_y</p:attrName>
                                        </p:attrNameLst>
                                      </p:cBhvr>
                                      <p:rCtr x="1689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正方形/長方形 83">
            <a:extLst>
              <a:ext uri="{FF2B5EF4-FFF2-40B4-BE49-F238E27FC236}">
                <a16:creationId xmlns:a16="http://schemas.microsoft.com/office/drawing/2014/main" id="{5BC3343B-77FE-144A-8F26-27DF9B099567}"/>
              </a:ext>
            </a:extLst>
          </p:cNvPr>
          <p:cNvSpPr/>
          <p:nvPr/>
        </p:nvSpPr>
        <p:spPr>
          <a:xfrm>
            <a:off x="3422683" y="217480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510213" y="217480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302741" y="217480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E9A04408-6C10-A748-BCE9-B01D116E6852}"/>
              </a:ext>
            </a:extLst>
          </p:cNvPr>
          <p:cNvSpPr/>
          <p:nvPr/>
        </p:nvSpPr>
        <p:spPr>
          <a:xfrm>
            <a:off x="510726"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sp>
        <p:nvSpPr>
          <p:cNvPr id="45" name="タイトル 44"/>
          <p:cNvSpPr>
            <a:spLocks noGrp="1"/>
          </p:cNvSpPr>
          <p:nvPr>
            <p:ph type="title"/>
          </p:nvPr>
        </p:nvSpPr>
        <p:spPr/>
        <p:txBody>
          <a:bodyPr/>
          <a:lstStyle/>
          <a:p>
            <a:r>
              <a:rPr lang="ja-JP" altLang="en-US"/>
              <a:t>コンテナとハイブリッド・クラウド／マルチ・クラウド</a:t>
            </a:r>
            <a:endParaRPr kumimoji="1" lang="ja-JP" altLang="en-US" dirty="0"/>
          </a:p>
        </p:txBody>
      </p:sp>
      <p:sp>
        <p:nvSpPr>
          <p:cNvPr id="33" name="正方形/長方形 32"/>
          <p:cNvSpPr/>
          <p:nvPr/>
        </p:nvSpPr>
        <p:spPr>
          <a:xfrm>
            <a:off x="6676936" y="388409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3" name="正方形/長方形 52"/>
          <p:cNvSpPr/>
          <p:nvPr/>
        </p:nvSpPr>
        <p:spPr>
          <a:xfrm>
            <a:off x="3596920" y="388409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61" name="正方形/長方形 60"/>
          <p:cNvSpPr/>
          <p:nvPr/>
        </p:nvSpPr>
        <p:spPr>
          <a:xfrm>
            <a:off x="516904" y="389044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15" name="テキスト ボックス 14"/>
          <p:cNvSpPr txBox="1"/>
          <p:nvPr/>
        </p:nvSpPr>
        <p:spPr>
          <a:xfrm>
            <a:off x="6808587" y="492156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8491" y="492156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191302" y="4924949"/>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5096" y="3879874"/>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60613" y="3873524"/>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38067" y="3888376"/>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 name="図 29">
            <a:extLst>
              <a:ext uri="{FF2B5EF4-FFF2-40B4-BE49-F238E27FC236}">
                <a16:creationId xmlns:a16="http://schemas.microsoft.com/office/drawing/2014/main" id="{5514B790-201C-CC4C-9E96-55AD6E66630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06812" y="4316709"/>
            <a:ext cx="802751" cy="350535"/>
          </a:xfrm>
          <a:prstGeom prst="rect">
            <a:avLst/>
          </a:prstGeom>
        </p:spPr>
      </p:pic>
      <p:sp>
        <p:nvSpPr>
          <p:cNvPr id="36" name="正方形/長方形 35">
            <a:extLst>
              <a:ext uri="{FF2B5EF4-FFF2-40B4-BE49-F238E27FC236}">
                <a16:creationId xmlns:a16="http://schemas.microsoft.com/office/drawing/2014/main" id="{763BD859-4A89-7E42-90FB-CBA3BDA0FF55}"/>
              </a:ext>
            </a:extLst>
          </p:cNvPr>
          <p:cNvSpPr/>
          <p:nvPr/>
        </p:nvSpPr>
        <p:spPr>
          <a:xfrm>
            <a:off x="3596920"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pic>
        <p:nvPicPr>
          <p:cNvPr id="37" name="図 36">
            <a:extLst>
              <a:ext uri="{FF2B5EF4-FFF2-40B4-BE49-F238E27FC236}">
                <a16:creationId xmlns:a16="http://schemas.microsoft.com/office/drawing/2014/main" id="{48463C88-2AC1-CB46-9263-3A64DC4BA12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93006" y="4316709"/>
            <a:ext cx="802751" cy="350535"/>
          </a:xfrm>
          <a:prstGeom prst="rect">
            <a:avLst/>
          </a:prstGeom>
        </p:spPr>
      </p:pic>
      <p:sp>
        <p:nvSpPr>
          <p:cNvPr id="38" name="正方形/長方形 37">
            <a:extLst>
              <a:ext uri="{FF2B5EF4-FFF2-40B4-BE49-F238E27FC236}">
                <a16:creationId xmlns:a16="http://schemas.microsoft.com/office/drawing/2014/main" id="{3E967BDF-09E3-D94C-B010-38C81D617919}"/>
              </a:ext>
            </a:extLst>
          </p:cNvPr>
          <p:cNvSpPr/>
          <p:nvPr/>
        </p:nvSpPr>
        <p:spPr>
          <a:xfrm>
            <a:off x="6676936"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pic>
        <p:nvPicPr>
          <p:cNvPr id="39" name="図 38">
            <a:extLst>
              <a:ext uri="{FF2B5EF4-FFF2-40B4-BE49-F238E27FC236}">
                <a16:creationId xmlns:a16="http://schemas.microsoft.com/office/drawing/2014/main" id="{3E194E3D-F898-F545-8A8A-C3FAFF0D6B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73022" y="4316709"/>
            <a:ext cx="802751" cy="350535"/>
          </a:xfrm>
          <a:prstGeom prst="rect">
            <a:avLst/>
          </a:prstGeom>
        </p:spPr>
      </p:pic>
      <p:grpSp>
        <p:nvGrpSpPr>
          <p:cNvPr id="40" name="グループ化 39">
            <a:extLst>
              <a:ext uri="{FF2B5EF4-FFF2-40B4-BE49-F238E27FC236}">
                <a16:creationId xmlns:a16="http://schemas.microsoft.com/office/drawing/2014/main" id="{32D44F17-8D2D-774F-8B8E-D376FECE4EB8}"/>
              </a:ext>
            </a:extLst>
          </p:cNvPr>
          <p:cNvGrpSpPr/>
          <p:nvPr/>
        </p:nvGrpSpPr>
        <p:grpSpPr>
          <a:xfrm>
            <a:off x="3497736" y="253075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7736" y="252679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7736" y="252283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Tree>
    <p:extLst>
      <p:ext uri="{BB962C8B-B14F-4D97-AF65-F5344CB8AC3E}">
        <p14:creationId xmlns:p14="http://schemas.microsoft.com/office/powerpoint/2010/main" val="277212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3.7037E-6 L -0.33733 -3.7037E-6 " pathEditMode="relative" rAng="0" ptsTypes="AA">
                                      <p:cBhvr>
                                        <p:cTn id="6" dur="2000" fill="hold"/>
                                        <p:tgtEl>
                                          <p:spTgt spid="46"/>
                                        </p:tgtEl>
                                        <p:attrNameLst>
                                          <p:attrName>ppt_x</p:attrName>
                                          <p:attrName>ppt_y</p:attrName>
                                        </p:attrNameLst>
                                      </p:cBhvr>
                                      <p:rCtr x="-16875" y="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 0.0007 L 0.34063 0.00509 " pathEditMode="relative" rAng="0" ptsTypes="AA">
                                      <p:cBhvr>
                                        <p:cTn id="10" dur="2000" fill="hold"/>
                                        <p:tgtEl>
                                          <p:spTgt spid="54"/>
                                        </p:tgtEl>
                                        <p:attrNameLst>
                                          <p:attrName>ppt_x</p:attrName>
                                          <p:attrName>ppt_y</p:attrName>
                                        </p:attrNameLst>
                                      </p:cBhvr>
                                      <p:rCtr x="17031"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Docker</a:t>
            </a:r>
            <a:r>
              <a:rPr kumimoji="1" lang="ja-JP" altLang="en-US" dirty="0"/>
              <a:t>と</a:t>
            </a:r>
            <a:r>
              <a:rPr kumimoji="1" lang="en-US" altLang="ja-JP" dirty="0"/>
              <a:t>Kubernetes </a:t>
            </a:r>
            <a:r>
              <a:rPr kumimoji="1" lang="ja-JP" altLang="en-US" dirty="0"/>
              <a:t>の関係</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4" name="正方形/長方形 3"/>
          <p:cNvSpPr/>
          <p:nvPr/>
        </p:nvSpPr>
        <p:spPr>
          <a:xfrm>
            <a:off x="539552" y="1240091"/>
            <a:ext cx="8064896" cy="462989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54150" y="1408431"/>
            <a:ext cx="3672408" cy="32660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6178" y="2231602"/>
            <a:ext cx="3168352" cy="1323439"/>
          </a:xfrm>
          <a:prstGeom prst="rect">
            <a:avLst/>
          </a:prstGeom>
        </p:spPr>
        <p:txBody>
          <a:bodyPr wrap="square">
            <a:spAutoFit/>
          </a:bodyPr>
          <a:lstStyle/>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コンテナの作成</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コンテナの実行</a:t>
            </a:r>
            <a:r>
              <a:rPr lang="en-US" altLang="ja-JP" sz="1600" dirty="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コンテナ内でファイルシステムとして使われるイメージの作成および管理　など</a:t>
            </a:r>
            <a:endParaRPr lang="en-US" altLang="ja-JP" sz="1600" dirty="0">
              <a:solidFill>
                <a:schemeClr val="bg1"/>
              </a:solidFill>
              <a:latin typeface="Meiryo" charset="-128"/>
              <a:ea typeface="Meiryo" charset="-128"/>
              <a:cs typeface="Meiryo" charset="-128"/>
            </a:endParaRPr>
          </a:p>
        </p:txBody>
      </p:sp>
      <p:sp>
        <p:nvSpPr>
          <p:cNvPr id="8" name="正方形/長方形 7"/>
          <p:cNvSpPr/>
          <p:nvPr/>
        </p:nvSpPr>
        <p:spPr>
          <a:xfrm>
            <a:off x="4572000" y="2397756"/>
            <a:ext cx="3963292" cy="1384995"/>
          </a:xfrm>
          <a:prstGeom prst="rect">
            <a:avLst/>
          </a:prstGeom>
        </p:spPr>
        <p:txBody>
          <a:bodyPr wrap="square">
            <a:spAutoFit/>
          </a:bodyPr>
          <a:lstStyle/>
          <a:p>
            <a:pPr marL="285750" indent="-285750">
              <a:buFont typeface="Wingdings" charset="2"/>
              <a:buChar char="ü"/>
            </a:pPr>
            <a:r>
              <a:rPr lang="ja-JP" altLang="en-US" sz="1400" dirty="0">
                <a:solidFill>
                  <a:srgbClr val="0070C0"/>
                </a:solidFill>
                <a:latin typeface="Meiryo" charset="-128"/>
                <a:ea typeface="Meiryo" charset="-128"/>
                <a:cs typeface="Meiryo" charset="-128"/>
              </a:rPr>
              <a:t>関連するコンテナのグルーピング</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コンテナに割り振られる</a:t>
            </a:r>
            <a:r>
              <a:rPr lang="en-US" altLang="ja-JP" sz="1400" dirty="0">
                <a:solidFill>
                  <a:srgbClr val="0070C0"/>
                </a:solidFill>
                <a:latin typeface="Meiryo" charset="-128"/>
                <a:ea typeface="Meiryo" charset="-128"/>
                <a:cs typeface="Meiryo" charset="-128"/>
              </a:rPr>
              <a:t>IP</a:t>
            </a:r>
            <a:r>
              <a:rPr lang="ja-JP" altLang="en-US" sz="1400" dirty="0">
                <a:solidFill>
                  <a:srgbClr val="0070C0"/>
                </a:solidFill>
                <a:latin typeface="Meiryo" charset="-128"/>
                <a:ea typeface="Meiryo" charset="-128"/>
                <a:cs typeface="Meiryo" charset="-128"/>
              </a:rPr>
              <a:t>アドレスの管理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コンテナ間ネットワークルーティング管理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複数のコンテナを利用した負荷分散</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コンテナに割り当てるストレージの管理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コンテナの監視　など</a:t>
            </a:r>
            <a:endParaRPr lang="ja-JP" altLang="en-US" sz="1400" b="0" i="0" dirty="0">
              <a:solidFill>
                <a:srgbClr val="0070C0"/>
              </a:solidFill>
              <a:effectLst/>
              <a:latin typeface="Meiryo" charset="-128"/>
              <a:ea typeface="Meiryo" charset="-128"/>
              <a:cs typeface="Meiryo" charset="-128"/>
            </a:endParaRPr>
          </a:p>
        </p:txBody>
      </p:sp>
      <p:pic>
        <p:nvPicPr>
          <p:cNvPr id="9" name="図 8"/>
          <p:cNvPicPr>
            <a:picLocks noChangeAspect="1"/>
          </p:cNvPicPr>
          <p:nvPr/>
        </p:nvPicPr>
        <p:blipFill>
          <a:blip r:embed="rId2">
            <a:clrChange>
              <a:clrFrom>
                <a:srgbClr val="FFFFFF"/>
              </a:clrFrom>
              <a:clrTo>
                <a:srgbClr val="FFFFFF">
                  <a:alpha val="0"/>
                </a:srgbClr>
              </a:clrTo>
            </a:clrChange>
          </a:blip>
          <a:stretch>
            <a:fillRect/>
          </a:stretch>
        </p:blipFill>
        <p:spPr>
          <a:xfrm>
            <a:off x="4671510" y="1438712"/>
            <a:ext cx="2196546" cy="959158"/>
          </a:xfrm>
          <a:prstGeom prst="rect">
            <a:avLst/>
          </a:prstGeom>
        </p:spPr>
      </p:pic>
      <p:pic>
        <p:nvPicPr>
          <p:cNvPr id="10" name="図 9"/>
          <p:cNvPicPr>
            <a:picLocks noChangeAspect="1"/>
          </p:cNvPicPr>
          <p:nvPr/>
        </p:nvPicPr>
        <p:blipFill>
          <a:blip r:embed="rId3"/>
          <a:stretch>
            <a:fillRect/>
          </a:stretch>
        </p:blipFill>
        <p:spPr>
          <a:xfrm>
            <a:off x="999102" y="1371103"/>
            <a:ext cx="1930303" cy="1094702"/>
          </a:xfrm>
          <a:prstGeom prst="rect">
            <a:avLst/>
          </a:prstGeom>
        </p:spPr>
      </p:pic>
      <p:sp>
        <p:nvSpPr>
          <p:cNvPr id="12" name="正方形/長方形 11"/>
          <p:cNvSpPr/>
          <p:nvPr/>
        </p:nvSpPr>
        <p:spPr>
          <a:xfrm>
            <a:off x="1056646" y="3719077"/>
            <a:ext cx="3067416" cy="577081"/>
          </a:xfrm>
          <a:prstGeom prst="rect">
            <a:avLst/>
          </a:prstGeom>
        </p:spPr>
        <p:txBody>
          <a:bodyPr wrap="square">
            <a:spAutoFit/>
          </a:bodyPr>
          <a:lstStyle/>
          <a:p>
            <a:r>
              <a:rPr lang="ja-JP" altLang="en-US" sz="1050" dirty="0">
                <a:solidFill>
                  <a:schemeClr val="bg1"/>
                </a:solidFill>
                <a:latin typeface="Meiryo" charset="-128"/>
                <a:ea typeface="Meiryo" charset="-128"/>
                <a:cs typeface="Meiryo" charset="-128"/>
              </a:rPr>
              <a:t>ネットワークのルーティングや複数コンテナの連携、複数台のサーバーを対象にコンテナを横断的に管理する機能などは提供されていない。</a:t>
            </a:r>
          </a:p>
        </p:txBody>
      </p:sp>
      <p:sp>
        <p:nvSpPr>
          <p:cNvPr id="13" name="正方形/長方形 12"/>
          <p:cNvSpPr/>
          <p:nvPr/>
        </p:nvSpPr>
        <p:spPr>
          <a:xfrm>
            <a:off x="827584" y="5287353"/>
            <a:ext cx="7488832" cy="307777"/>
          </a:xfrm>
          <a:prstGeom prst="rect">
            <a:avLst/>
          </a:prstGeom>
        </p:spPr>
        <p:txBody>
          <a:bodyPr wrap="square">
            <a:spAutoFit/>
          </a:bodyPr>
          <a:lstStyle/>
          <a:p>
            <a:pPr algn="ctr"/>
            <a:r>
              <a:rPr lang="ja-JP" altLang="en-US" sz="1400" dirty="0">
                <a:solidFill>
                  <a:srgbClr val="0070C0"/>
                </a:solidFill>
                <a:latin typeface="Meiryo" charset="-128"/>
                <a:ea typeface="Meiryo" charset="-128"/>
                <a:cs typeface="Meiryo" charset="-128"/>
              </a:rPr>
              <a:t>クラスタ環境で</a:t>
            </a:r>
            <a:r>
              <a:rPr lang="en-US" altLang="ja-JP" sz="1400" dirty="0">
                <a:solidFill>
                  <a:srgbClr val="0070C0"/>
                </a:solidFill>
                <a:latin typeface="Meiryo" charset="-128"/>
                <a:ea typeface="Meiryo" charset="-128"/>
                <a:cs typeface="Meiryo" charset="-128"/>
              </a:rPr>
              <a:t>Docker</a:t>
            </a:r>
            <a:r>
              <a:rPr lang="ja-JP" altLang="en-US" sz="1400" dirty="0">
                <a:solidFill>
                  <a:srgbClr val="0070C0"/>
                </a:solidFill>
                <a:latin typeface="Meiryo" charset="-128"/>
                <a:ea typeface="Meiryo" charset="-128"/>
                <a:cs typeface="Meiryo" charset="-128"/>
              </a:rPr>
              <a:t>を利用する場合は別途何らかの管理手法を用意する必要がある。</a:t>
            </a:r>
            <a:endParaRPr lang="en-US" altLang="ja-JP" sz="1400" dirty="0">
              <a:solidFill>
                <a:srgbClr val="0070C0"/>
              </a:solidFill>
              <a:latin typeface="Meiryo" charset="-128"/>
              <a:ea typeface="Meiryo" charset="-128"/>
              <a:cs typeface="Meiryo" charset="-128"/>
            </a:endParaRPr>
          </a:p>
        </p:txBody>
      </p:sp>
      <p:sp>
        <p:nvSpPr>
          <p:cNvPr id="14" name="正方形/長方形 13"/>
          <p:cNvSpPr/>
          <p:nvPr/>
        </p:nvSpPr>
        <p:spPr>
          <a:xfrm>
            <a:off x="999102" y="3592369"/>
            <a:ext cx="3175428" cy="785843"/>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73704" y="4940415"/>
            <a:ext cx="7603620" cy="338554"/>
          </a:xfrm>
          <a:prstGeom prst="rect">
            <a:avLst/>
          </a:prstGeom>
        </p:spPr>
        <p:txBody>
          <a:bodyPr wrap="square">
            <a:spAutoFit/>
          </a:bodyPr>
          <a:lstStyle/>
          <a:p>
            <a:pPr algn="ctr"/>
            <a:r>
              <a:rPr lang="en-US" altLang="ja-JP" sz="1600" dirty="0">
                <a:solidFill>
                  <a:srgbClr val="0432FF"/>
                </a:solidFill>
                <a:latin typeface="Meiryo" charset="-128"/>
                <a:ea typeface="Meiryo" charset="-128"/>
                <a:cs typeface="Meiryo" charset="-128"/>
              </a:rPr>
              <a:t>Docker</a:t>
            </a:r>
            <a:r>
              <a:rPr lang="ja-JP" altLang="en-US" sz="1600" dirty="0">
                <a:solidFill>
                  <a:srgbClr val="0432FF"/>
                </a:solidFill>
                <a:latin typeface="Meiryo" charset="-128"/>
                <a:ea typeface="Meiryo" charset="-128"/>
                <a:cs typeface="Meiryo" charset="-128"/>
              </a:rPr>
              <a:t>と連携して利用できるデプロイ</a:t>
            </a:r>
            <a:r>
              <a:rPr lang="en-US" altLang="ja-JP" sz="1600" dirty="0">
                <a:solidFill>
                  <a:srgbClr val="0432FF"/>
                </a:solidFill>
                <a:latin typeface="Meiryo" charset="-128"/>
                <a:ea typeface="Meiryo" charset="-128"/>
                <a:cs typeface="Meiryo" charset="-128"/>
              </a:rPr>
              <a:t>/</a:t>
            </a:r>
            <a:r>
              <a:rPr lang="ja-JP" altLang="en-US" sz="1600" dirty="0">
                <a:solidFill>
                  <a:srgbClr val="0432FF"/>
                </a:solidFill>
                <a:latin typeface="Meiryo" charset="-128"/>
                <a:ea typeface="Meiryo" charset="-128"/>
                <a:cs typeface="Meiryo" charset="-128"/>
              </a:rPr>
              <a:t>オーケストレーションツールのひとつ</a:t>
            </a:r>
          </a:p>
        </p:txBody>
      </p:sp>
      <p:sp>
        <p:nvSpPr>
          <p:cNvPr id="17" name="テキスト ボックス 16"/>
          <p:cNvSpPr txBox="1"/>
          <p:nvPr/>
        </p:nvSpPr>
        <p:spPr>
          <a:xfrm>
            <a:off x="6203830" y="1999873"/>
            <a:ext cx="816442" cy="276999"/>
          </a:xfrm>
          <a:prstGeom prst="rect">
            <a:avLst/>
          </a:prstGeom>
          <a:noFill/>
        </p:spPr>
        <p:txBody>
          <a:bodyPr wrap="none" rtlCol="0">
            <a:spAutoFit/>
          </a:bodyPr>
          <a:lstStyle/>
          <a:p>
            <a:r>
              <a:rPr kumimoji="1" lang="en-US" altLang="ja-JP" sz="1200"/>
              <a:t>By Google</a:t>
            </a:r>
            <a:endParaRPr kumimoji="1" lang="ja-JP" altLang="en-US" sz="1200" dirty="0"/>
          </a:p>
        </p:txBody>
      </p:sp>
      <p:sp>
        <p:nvSpPr>
          <p:cNvPr id="18" name="テキスト ボックス 17"/>
          <p:cNvSpPr txBox="1"/>
          <p:nvPr/>
        </p:nvSpPr>
        <p:spPr>
          <a:xfrm>
            <a:off x="4579491" y="3877799"/>
            <a:ext cx="3948309" cy="461665"/>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Manage a cluster of Linux containers as a single system to accelerate Dev and simplify Ops.</a:t>
            </a:r>
            <a:endParaRPr kumimoji="1" lang="ja-JP" altLang="en-US" sz="1200" dirty="0">
              <a:solidFill>
                <a:srgbClr val="0432FF"/>
              </a:solidFill>
              <a:latin typeface="Meiryo" charset="-128"/>
              <a:ea typeface="Meiryo" charset="-128"/>
              <a:cs typeface="Meiryo" charset="-128"/>
            </a:endParaRPr>
          </a:p>
        </p:txBody>
      </p:sp>
      <p:sp>
        <p:nvSpPr>
          <p:cNvPr id="19" name="正方形/長方形 18"/>
          <p:cNvSpPr/>
          <p:nvPr/>
        </p:nvSpPr>
        <p:spPr>
          <a:xfrm>
            <a:off x="4582056" y="4345804"/>
            <a:ext cx="3945744" cy="430887"/>
          </a:xfrm>
          <a:prstGeom prst="rect">
            <a:avLst/>
          </a:prstGeom>
        </p:spPr>
        <p:txBody>
          <a:bodyPr wrap="square">
            <a:spAutoFit/>
          </a:bodyPr>
          <a:lstStyle/>
          <a:p>
            <a:r>
              <a:rPr lang="ja-JP" altLang="ja-JP" sz="1100" dirty="0">
                <a:solidFill>
                  <a:srgbClr val="0432FF"/>
                </a:solidFill>
                <a:latin typeface="Meiryo" charset="-128"/>
                <a:ea typeface="Meiryo" charset="-128"/>
                <a:cs typeface="Meiryo" charset="-128"/>
              </a:rPr>
              <a:t>Linuxコンテナのクラスタを単一のシステムとして</a:t>
            </a:r>
            <a:r>
              <a:rPr lang="ja-JP" altLang="ja-JP" sz="1100">
                <a:solidFill>
                  <a:srgbClr val="0432FF"/>
                </a:solidFill>
                <a:latin typeface="Meiryo" charset="-128"/>
                <a:ea typeface="Meiryo" charset="-128"/>
                <a:cs typeface="Meiryo" charset="-128"/>
              </a:rPr>
              <a:t>管理し</a:t>
            </a:r>
            <a:r>
              <a:rPr lang="ja-JP" altLang="en-US" sz="1100">
                <a:solidFill>
                  <a:srgbClr val="0432FF"/>
                </a:solidFill>
                <a:latin typeface="Meiryo" charset="-128"/>
                <a:ea typeface="Meiryo" charset="-128"/>
                <a:cs typeface="Meiryo" charset="-128"/>
              </a:rPr>
              <a:t>て</a:t>
            </a:r>
            <a:r>
              <a:rPr lang="ja-JP" altLang="ja-JP" sz="1100">
                <a:solidFill>
                  <a:srgbClr val="0432FF"/>
                </a:solidFill>
                <a:latin typeface="Meiryo" charset="-128"/>
                <a:ea typeface="Meiryo" charset="-128"/>
                <a:cs typeface="Meiryo" charset="-128"/>
              </a:rPr>
              <a:t>開発</a:t>
            </a:r>
            <a:r>
              <a:rPr lang="ja-JP" altLang="ja-JP" sz="1100" dirty="0">
                <a:solidFill>
                  <a:srgbClr val="0432FF"/>
                </a:solidFill>
                <a:latin typeface="Meiryo" charset="-128"/>
                <a:ea typeface="Meiryo" charset="-128"/>
                <a:cs typeface="Meiryo" charset="-128"/>
              </a:rPr>
              <a:t>を加速し、</a:t>
            </a:r>
            <a:r>
              <a:rPr lang="ja-JP" altLang="en-US" sz="1100" dirty="0">
                <a:solidFill>
                  <a:srgbClr val="0432FF"/>
                </a:solidFill>
                <a:latin typeface="Meiryo" charset="-128"/>
                <a:ea typeface="Meiryo" charset="-128"/>
                <a:cs typeface="Meiryo" charset="-128"/>
              </a:rPr>
              <a:t>運用</a:t>
            </a:r>
            <a:r>
              <a:rPr lang="ja-JP" altLang="ja-JP" sz="1100" dirty="0">
                <a:solidFill>
                  <a:srgbClr val="0432FF"/>
                </a:solidFill>
                <a:latin typeface="Meiryo" charset="-128"/>
                <a:ea typeface="Meiryo" charset="-128"/>
                <a:cs typeface="Meiryo" charset="-128"/>
              </a:rPr>
              <a:t>を簡素化します。</a:t>
            </a:r>
            <a:endParaRPr lang="ja-JP" altLang="en-US" sz="1100" dirty="0">
              <a:solidFill>
                <a:srgbClr val="0432FF"/>
              </a:solidFill>
              <a:latin typeface="Meiryo" charset="-128"/>
              <a:ea typeface="Meiryo" charset="-128"/>
              <a:cs typeface="Meiryo" charset="-128"/>
            </a:endParaRPr>
          </a:p>
        </p:txBody>
      </p:sp>
      <p:cxnSp>
        <p:nvCxnSpPr>
          <p:cNvPr id="21" name="直線コネクタ 20"/>
          <p:cNvCxnSpPr/>
          <p:nvPr/>
        </p:nvCxnSpPr>
        <p:spPr>
          <a:xfrm>
            <a:off x="4671510" y="4339464"/>
            <a:ext cx="3705814"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3" name="正方形/長方形 22"/>
          <p:cNvSpPr/>
          <p:nvPr/>
        </p:nvSpPr>
        <p:spPr>
          <a:xfrm>
            <a:off x="5796136" y="6007510"/>
            <a:ext cx="2870264" cy="369332"/>
          </a:xfrm>
          <a:prstGeom prst="rect">
            <a:avLst/>
          </a:prstGeom>
        </p:spPr>
        <p:txBody>
          <a:bodyPr wrap="square">
            <a:spAutoFit/>
          </a:bodyPr>
          <a:lstStyle/>
          <a:p>
            <a:r>
              <a:rPr lang="ja-JP" altLang="en-US" sz="900" dirty="0">
                <a:solidFill>
                  <a:srgbClr val="4A4A4A"/>
                </a:solidFill>
                <a:latin typeface="Meiryo" charset="-128"/>
                <a:ea typeface="Meiryo" charset="-128"/>
                <a:cs typeface="Meiryo" charset="-128"/>
              </a:rPr>
              <a:t>意味：ギリシャ語で「人生の道標」</a:t>
            </a:r>
            <a:br>
              <a:rPr lang="ja-JP" altLang="en-US" sz="900">
                <a:latin typeface="Meiryo" charset="-128"/>
                <a:ea typeface="Meiryo" charset="-128"/>
                <a:cs typeface="Meiryo" charset="-128"/>
              </a:rPr>
            </a:br>
            <a:r>
              <a:rPr lang="ja-JP" altLang="en-US" sz="900">
                <a:solidFill>
                  <a:srgbClr val="4A4A4A"/>
                </a:solidFill>
                <a:latin typeface="Meiryo" charset="-128"/>
                <a:ea typeface="Meiryo" charset="-128"/>
                <a:cs typeface="Meiryo" charset="-128"/>
              </a:rPr>
              <a:t>読み方</a:t>
            </a:r>
            <a:r>
              <a:rPr lang="ja-JP" altLang="en-US" sz="900" dirty="0">
                <a:solidFill>
                  <a:srgbClr val="4A4A4A"/>
                </a:solidFill>
                <a:latin typeface="Meiryo" charset="-128"/>
                <a:ea typeface="Meiryo" charset="-128"/>
                <a:cs typeface="Meiryo" charset="-128"/>
              </a:rPr>
              <a:t>：クーベルネイテス（</a:t>
            </a:r>
            <a:r>
              <a:rPr lang="en-US" altLang="ja-JP" sz="900" dirty="0" err="1">
                <a:solidFill>
                  <a:srgbClr val="4A4A4A"/>
                </a:solidFill>
                <a:latin typeface="Meiryo" charset="-128"/>
                <a:ea typeface="Meiryo" charset="-128"/>
                <a:cs typeface="Meiryo" charset="-128"/>
              </a:rPr>
              <a:t>koo</a:t>
            </a:r>
            <a:r>
              <a:rPr lang="en-US" altLang="ja-JP" sz="900" dirty="0">
                <a:solidFill>
                  <a:srgbClr val="4A4A4A"/>
                </a:solidFill>
                <a:latin typeface="Meiryo" charset="-128"/>
                <a:ea typeface="Meiryo" charset="-128"/>
                <a:cs typeface="Meiryo" charset="-128"/>
              </a:rPr>
              <a:t>-</a:t>
            </a:r>
            <a:r>
              <a:rPr lang="en-US" altLang="ja-JP" sz="900" dirty="0" err="1">
                <a:solidFill>
                  <a:srgbClr val="4A4A4A"/>
                </a:solidFill>
                <a:latin typeface="Meiryo" charset="-128"/>
                <a:ea typeface="Meiryo" charset="-128"/>
                <a:cs typeface="Meiryo" charset="-128"/>
              </a:rPr>
              <a:t>ber</a:t>
            </a:r>
            <a:r>
              <a:rPr lang="en-US" altLang="ja-JP" sz="900" dirty="0">
                <a:solidFill>
                  <a:srgbClr val="4A4A4A"/>
                </a:solidFill>
                <a:latin typeface="Meiryo" charset="-128"/>
                <a:ea typeface="Meiryo" charset="-128"/>
                <a:cs typeface="Meiryo" charset="-128"/>
              </a:rPr>
              <a:t>-nay'-</a:t>
            </a:r>
            <a:r>
              <a:rPr lang="en-US" altLang="ja-JP" sz="900" dirty="0" err="1">
                <a:solidFill>
                  <a:srgbClr val="4A4A4A"/>
                </a:solidFill>
                <a:latin typeface="Meiryo" charset="-128"/>
                <a:ea typeface="Meiryo" charset="-128"/>
                <a:cs typeface="Meiryo" charset="-128"/>
              </a:rPr>
              <a:t>tace</a:t>
            </a:r>
            <a:r>
              <a:rPr lang="ja-JP" altLang="en-US" sz="900" dirty="0">
                <a:solidFill>
                  <a:srgbClr val="4A4A4A"/>
                </a:solidFill>
                <a:latin typeface="Meiryo" charset="-128"/>
                <a:ea typeface="Meiryo" charset="-128"/>
                <a:cs typeface="Meiryo" charset="-128"/>
              </a:rPr>
              <a:t>）</a:t>
            </a:r>
            <a:endParaRPr lang="ja-JP" altLang="en-US" sz="900" dirty="0">
              <a:latin typeface="Meiryo" charset="-128"/>
              <a:ea typeface="Meiryo" charset="-128"/>
              <a:cs typeface="Meiryo" charset="-128"/>
            </a:endParaRPr>
          </a:p>
        </p:txBody>
      </p:sp>
    </p:spTree>
    <p:extLst>
      <p:ext uri="{BB962C8B-B14F-4D97-AF65-F5344CB8AC3E}">
        <p14:creationId xmlns:p14="http://schemas.microsoft.com/office/powerpoint/2010/main" val="1778204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a:extLst>
              <a:ext uri="{FF2B5EF4-FFF2-40B4-BE49-F238E27FC236}">
                <a16:creationId xmlns:a16="http://schemas.microsoft.com/office/drawing/2014/main" id="{830A961F-4509-D445-BA82-64509F2789BA}"/>
              </a:ext>
            </a:extLst>
          </p:cNvPr>
          <p:cNvSpPr/>
          <p:nvPr/>
        </p:nvSpPr>
        <p:spPr>
          <a:xfrm>
            <a:off x="515501" y="2215426"/>
            <a:ext cx="8119135" cy="4259017"/>
          </a:xfrm>
          <a:custGeom>
            <a:avLst/>
            <a:gdLst>
              <a:gd name="connsiteX0" fmla="*/ 3700558 w 8119135"/>
              <a:gd name="connsiteY0" fmla="*/ 0 h 4259017"/>
              <a:gd name="connsiteX1" fmla="*/ 8119135 w 8119135"/>
              <a:gd name="connsiteY1" fmla="*/ 12273 h 4259017"/>
              <a:gd name="connsiteX2" fmla="*/ 8100725 w 8119135"/>
              <a:gd name="connsiteY2" fmla="*/ 4252880 h 4259017"/>
              <a:gd name="connsiteX3" fmla="*/ 0 w 8119135"/>
              <a:gd name="connsiteY3" fmla="*/ 4259017 h 4259017"/>
              <a:gd name="connsiteX4" fmla="*/ 6137 w 8119135"/>
              <a:gd name="connsiteY4" fmla="*/ 546185 h 4259017"/>
              <a:gd name="connsiteX5" fmla="*/ 3700558 w 8119135"/>
              <a:gd name="connsiteY5" fmla="*/ 0 h 425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9135" h="4259017">
                <a:moveTo>
                  <a:pt x="3700558" y="0"/>
                </a:moveTo>
                <a:lnTo>
                  <a:pt x="8119135" y="12273"/>
                </a:lnTo>
                <a:cubicBezTo>
                  <a:pt x="8112998" y="1425809"/>
                  <a:pt x="8106862" y="2839344"/>
                  <a:pt x="8100725" y="4252880"/>
                </a:cubicBezTo>
                <a:lnTo>
                  <a:pt x="0" y="4259017"/>
                </a:lnTo>
                <a:cubicBezTo>
                  <a:pt x="2046" y="3021406"/>
                  <a:pt x="4091" y="1783796"/>
                  <a:pt x="6137" y="546185"/>
                </a:cubicBezTo>
                <a:lnTo>
                  <a:pt x="3700558" y="0"/>
                </a:lnTo>
                <a:close/>
              </a:path>
            </a:pathLst>
          </a:cu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差し迫る</a:t>
            </a:r>
            <a:r>
              <a:rPr kumimoji="1" lang="en-US" altLang="ja-JP" dirty="0"/>
              <a:t>SI/SES</a:t>
            </a:r>
            <a:r>
              <a:rPr kumimoji="1" lang="ja-JP" altLang="en-US"/>
              <a:t>事業の限界</a:t>
            </a:r>
            <a:endParaRPr kumimoji="1" lang="ja-JP" altLang="en-US" dirty="0"/>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613691" y="2826843"/>
            <a:ext cx="7916618"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613691" y="4039301"/>
            <a:ext cx="7916618"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継続的デリバリーを実現</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613691" y="5251759"/>
            <a:ext cx="7916618"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a16="http://schemas.microsoft.com/office/drawing/2014/main" id="{09CB6E49-6771-BF49-AD60-94952BDADF3F}"/>
              </a:ext>
            </a:extLst>
          </p:cNvPr>
          <p:cNvGrpSpPr/>
          <p:nvPr/>
        </p:nvGrpSpPr>
        <p:grpSpPr>
          <a:xfrm>
            <a:off x="4216059" y="1110917"/>
            <a:ext cx="4506436" cy="1104644"/>
            <a:chOff x="4216059" y="1110917"/>
            <a:chExt cx="4506436" cy="1104644"/>
          </a:xfrm>
        </p:grpSpPr>
        <p:sp>
          <p:nvSpPr>
            <p:cNvPr id="30" name="正方形/長方形 29">
              <a:extLst>
                <a:ext uri="{FF2B5EF4-FFF2-40B4-BE49-F238E27FC236}">
                  <a16:creationId xmlns:a16="http://schemas.microsoft.com/office/drawing/2014/main" id="{92045F32-1C7F-C140-9035-CA70179AD2BC}"/>
                </a:ext>
              </a:extLst>
            </p:cNvPr>
            <p:cNvSpPr/>
            <p:nvPr/>
          </p:nvSpPr>
          <p:spPr>
            <a:xfrm>
              <a:off x="4216059" y="1110917"/>
              <a:ext cx="4413213" cy="110464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3" name="テキスト ボックス 32">
              <a:extLst>
                <a:ext uri="{FF2B5EF4-FFF2-40B4-BE49-F238E27FC236}">
                  <a16:creationId xmlns:a16="http://schemas.microsoft.com/office/drawing/2014/main" id="{5A180B50-EF77-B746-8F53-31D2CB1CF743}"/>
                </a:ext>
              </a:extLst>
            </p:cNvPr>
            <p:cNvSpPr txBox="1"/>
            <p:nvPr/>
          </p:nvSpPr>
          <p:spPr>
            <a:xfrm>
              <a:off x="4572000" y="1211145"/>
              <a:ext cx="4150495" cy="923330"/>
            </a:xfrm>
            <a:prstGeom prst="rect">
              <a:avLst/>
            </a:prstGeom>
            <a:noFill/>
          </p:spPr>
          <p:txBody>
            <a:bodyPr wrap="none" rtlCol="0">
              <a:spAutoFit/>
            </a:bodyPr>
            <a:lstStyle/>
            <a:p>
              <a:r>
                <a:rPr kumimoji="1" lang="en-US" altLang="ja-JP" b="1" dirty="0">
                  <a:solidFill>
                    <a:srgbClr val="C00000"/>
                  </a:solidFill>
                  <a:latin typeface="Meiryo" panose="020B0604030504040204" pitchFamily="34" charset="-128"/>
                  <a:ea typeface="Meiryo" panose="020B0604030504040204" pitchFamily="34" charset="-128"/>
                </a:rPr>
                <a:t>SI/SES</a:t>
              </a:r>
              <a:r>
                <a:rPr kumimoji="1" lang="ja-JP" altLang="en-US" b="1">
                  <a:solidFill>
                    <a:srgbClr val="C00000"/>
                  </a:solidFill>
                  <a:latin typeface="Meiryo" panose="020B0604030504040204" pitchFamily="34" charset="-128"/>
                  <a:ea typeface="Meiryo" panose="020B0604030504040204" pitchFamily="34" charset="-128"/>
                </a:rPr>
                <a:t>事業の収益モデルが限界</a:t>
              </a:r>
              <a:endParaRPr kumimoji="1" lang="en-US" altLang="ja-JP" b="1"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rgbClr val="C00000"/>
                  </a:solidFill>
                  <a:latin typeface="Meiryo" panose="020B0604030504040204" pitchFamily="34" charset="-128"/>
                  <a:ea typeface="Meiryo" panose="020B0604030504040204" pitchFamily="34" charset="-128"/>
                </a:rPr>
                <a:t>技術力を伴わない工数ビジネスは利益が出なくなる</a:t>
              </a:r>
              <a:endParaRPr lang="en-US" altLang="ja-JP" sz="12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rgbClr val="C00000"/>
                  </a:solidFill>
                  <a:latin typeface="Meiryo" panose="020B0604030504040204" pitchFamily="34" charset="-128"/>
                  <a:ea typeface="Meiryo" panose="020B0604030504040204" pitchFamily="34" charset="-128"/>
                </a:rPr>
                <a:t>物販は収益を下支えできなくなる</a:t>
              </a:r>
              <a:endParaRPr kumimoji="1" lang="en-US" altLang="ja-JP" sz="12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rgbClr val="C00000"/>
                  </a:solidFill>
                  <a:latin typeface="Meiryo" panose="020B0604030504040204" pitchFamily="34" charset="-128"/>
                  <a:ea typeface="Meiryo" panose="020B0604030504040204" pitchFamily="34" charset="-128"/>
                </a:rPr>
                <a:t>何も手を打たなければ優秀な人材の流出が拡大する</a:t>
              </a:r>
              <a:endParaRPr kumimoji="1" lang="ja-JP" altLang="en-US" sz="1200">
                <a:solidFill>
                  <a:srgbClr val="C00000"/>
                </a:solidFill>
                <a:latin typeface="Meiryo" panose="020B0604030504040204" pitchFamily="34" charset="-128"/>
                <a:ea typeface="Meiryo" panose="020B0604030504040204" pitchFamily="34" charset="-128"/>
              </a:endParaRPr>
            </a:p>
          </p:txBody>
        </p:sp>
      </p:grpSp>
      <p:sp>
        <p:nvSpPr>
          <p:cNvPr id="2" name="ホームベース 1">
            <a:extLst>
              <a:ext uri="{FF2B5EF4-FFF2-40B4-BE49-F238E27FC236}">
                <a16:creationId xmlns:a16="http://schemas.microsoft.com/office/drawing/2014/main" id="{D47B7AA0-3B5B-0545-A994-92987323FCBF}"/>
              </a:ext>
            </a:extLst>
          </p:cNvPr>
          <p:cNvSpPr/>
          <p:nvPr/>
        </p:nvSpPr>
        <p:spPr>
          <a:xfrm>
            <a:off x="514731" y="1110917"/>
            <a:ext cx="4057269" cy="1104644"/>
          </a:xfrm>
          <a:prstGeom prst="homePlat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A0A0C964-BCF0-D948-8874-3FDC8F36C44D}"/>
              </a:ext>
            </a:extLst>
          </p:cNvPr>
          <p:cNvSpPr txBox="1"/>
          <p:nvPr/>
        </p:nvSpPr>
        <p:spPr>
          <a:xfrm>
            <a:off x="693980" y="1211145"/>
            <a:ext cx="3223959" cy="923330"/>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事業会社における</a:t>
            </a:r>
            <a:r>
              <a:rPr kumimoji="1"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の本業化</a:t>
            </a:r>
            <a:endParaRPr kumimoji="1" lang="en-US" altLang="ja-JP"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外注対象の限定と内製化の拡大</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ウォーターフォール型開発の限界</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の評価基準がコストから投資へ転換</a:t>
            </a:r>
            <a:endParaRPr kumimoji="1" lang="ja-JP" altLang="en-US" sz="12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7917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515788B3-58E5-914E-9E78-B53807E46F66}"/>
              </a:ext>
            </a:extLst>
          </p:cNvPr>
          <p:cNvSpPr/>
          <p:nvPr/>
        </p:nvSpPr>
        <p:spPr>
          <a:xfrm>
            <a:off x="1955266" y="1042988"/>
            <a:ext cx="5233466" cy="5256584"/>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904B44F-CC6D-F540-B989-568CE91C85B2}"/>
              </a:ext>
            </a:extLst>
          </p:cNvPr>
          <p:cNvSpPr>
            <a:spLocks noGrp="1"/>
          </p:cNvSpPr>
          <p:nvPr>
            <p:ph type="title"/>
          </p:nvPr>
        </p:nvSpPr>
        <p:spPr/>
        <p:txBody>
          <a:bodyPr/>
          <a:lstStyle/>
          <a:p>
            <a:r>
              <a:rPr kumimoji="1" lang="en-US" altLang="ja-JP" dirty="0"/>
              <a:t>Twelve Factors</a:t>
            </a:r>
            <a:r>
              <a:rPr lang="ja-JP" altLang="en-US"/>
              <a:t>と</a:t>
            </a:r>
            <a:r>
              <a:rPr kumimoji="1" lang="ja-JP" altLang="en-US"/>
              <a:t>の関係</a:t>
            </a:r>
          </a:p>
        </p:txBody>
      </p:sp>
      <p:sp>
        <p:nvSpPr>
          <p:cNvPr id="3" name="スライド番号プレースホルダー 2">
            <a:extLst>
              <a:ext uri="{FF2B5EF4-FFF2-40B4-BE49-F238E27FC236}">
                <a16:creationId xmlns:a16="http://schemas.microsoft.com/office/drawing/2014/main" id="{D520C198-D651-1F4B-B462-FE8B2ABB3314}"/>
              </a:ext>
            </a:extLst>
          </p:cNvPr>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sp>
        <p:nvSpPr>
          <p:cNvPr id="5" name="正方形/長方形 4">
            <a:extLst>
              <a:ext uri="{FF2B5EF4-FFF2-40B4-BE49-F238E27FC236}">
                <a16:creationId xmlns:a16="http://schemas.microsoft.com/office/drawing/2014/main" id="{285A31E5-FE40-4E44-B793-638AAB81FE8C}"/>
              </a:ext>
            </a:extLst>
          </p:cNvPr>
          <p:cNvSpPr/>
          <p:nvPr/>
        </p:nvSpPr>
        <p:spPr>
          <a:xfrm>
            <a:off x="2051720" y="1461615"/>
            <a:ext cx="5233466" cy="4662815"/>
          </a:xfrm>
          <a:prstGeom prst="rect">
            <a:avLst/>
          </a:prstGeom>
        </p:spPr>
        <p:txBody>
          <a:bodyPr wrap="square">
            <a:spAutoFit/>
          </a:bodyPr>
          <a:lstStyle/>
          <a:p>
            <a:r>
              <a:rPr lang="en-US" altLang="ja-JP" sz="1400" b="1" dirty="0">
                <a:solidFill>
                  <a:srgbClr val="0432FF"/>
                </a:solidFill>
                <a:latin typeface="Meiryo" panose="020B0604030504040204" pitchFamily="34" charset="-128"/>
                <a:ea typeface="Meiryo" panose="020B0604030504040204" pitchFamily="34" charset="-128"/>
              </a:rPr>
              <a:t>Ⅰ</a:t>
            </a:r>
            <a:r>
              <a:rPr lang="ja-JP" altLang="en-US" sz="1400" b="1">
                <a:solidFill>
                  <a:srgbClr val="0432FF"/>
                </a:solidFill>
                <a:latin typeface="Meiryo" panose="020B0604030504040204" pitchFamily="34" charset="-128"/>
                <a:ea typeface="Meiryo" panose="020B0604030504040204" pitchFamily="34" charset="-128"/>
              </a:rPr>
              <a:t>. コードベース</a:t>
            </a:r>
          </a:p>
          <a:p>
            <a:r>
              <a:rPr lang="ja-JP" altLang="en-US" sz="1050">
                <a:latin typeface="Meiryo" panose="020B0604030504040204" pitchFamily="34" charset="-128"/>
                <a:ea typeface="Meiryo" panose="020B0604030504040204" pitchFamily="34" charset="-128"/>
              </a:rPr>
              <a:t>　バージョン管理されている1つのコードベースと複数のデプロイ</a:t>
            </a:r>
          </a:p>
          <a:p>
            <a:r>
              <a:rPr lang="en-US" altLang="ja-JP" sz="1400" b="1" dirty="0">
                <a:solidFill>
                  <a:schemeClr val="accent6">
                    <a:lumMod val="75000"/>
                  </a:schemeClr>
                </a:solidFill>
                <a:latin typeface="Meiryo" panose="020B0604030504040204" pitchFamily="34" charset="-128"/>
                <a:ea typeface="Meiryo" panose="020B0604030504040204" pitchFamily="34" charset="-128"/>
              </a:rPr>
              <a:t>Ⅱ</a:t>
            </a:r>
            <a:r>
              <a:rPr lang="ja-JP" altLang="en-US" sz="1400" b="1">
                <a:solidFill>
                  <a:schemeClr val="accent6">
                    <a:lumMod val="75000"/>
                  </a:schemeClr>
                </a:solidFill>
                <a:latin typeface="Meiryo" panose="020B0604030504040204" pitchFamily="34" charset="-128"/>
                <a:ea typeface="Meiryo" panose="020B0604030504040204" pitchFamily="34" charset="-128"/>
              </a:rPr>
              <a:t>. 依存関係</a:t>
            </a:r>
          </a:p>
          <a:p>
            <a:r>
              <a:rPr lang="ja-JP" altLang="en-US" sz="1050">
                <a:latin typeface="Meiryo" panose="020B0604030504040204" pitchFamily="34" charset="-128"/>
                <a:ea typeface="Meiryo" panose="020B0604030504040204" pitchFamily="34" charset="-128"/>
              </a:rPr>
              <a:t>　依存関係を明示的に宣言し分離する</a:t>
            </a:r>
          </a:p>
          <a:p>
            <a:r>
              <a:rPr lang="en-US" altLang="ja-JP" sz="1400" b="1" dirty="0">
                <a:solidFill>
                  <a:srgbClr val="0432FF"/>
                </a:solidFill>
                <a:latin typeface="Meiryo" panose="020B0604030504040204" pitchFamily="34" charset="-128"/>
                <a:ea typeface="Meiryo" panose="020B0604030504040204" pitchFamily="34" charset="-128"/>
              </a:rPr>
              <a:t>Ⅲ</a:t>
            </a:r>
            <a:r>
              <a:rPr lang="ja-JP" altLang="en-US" sz="1400" b="1">
                <a:solidFill>
                  <a:srgbClr val="0432FF"/>
                </a:solidFill>
                <a:latin typeface="Meiryo" panose="020B0604030504040204" pitchFamily="34" charset="-128"/>
                <a:ea typeface="Meiryo" panose="020B0604030504040204" pitchFamily="34" charset="-128"/>
              </a:rPr>
              <a:t>. 設定</a:t>
            </a:r>
          </a:p>
          <a:p>
            <a:r>
              <a:rPr lang="ja-JP" altLang="en-US" sz="1050">
                <a:latin typeface="Meiryo" panose="020B0604030504040204" pitchFamily="34" charset="-128"/>
                <a:ea typeface="Meiryo" panose="020B0604030504040204" pitchFamily="34" charset="-128"/>
              </a:rPr>
              <a:t>　設定を環境変数に格納する</a:t>
            </a:r>
          </a:p>
          <a:p>
            <a:r>
              <a:rPr lang="en-US" altLang="ja-JP" sz="1400" b="1" dirty="0">
                <a:solidFill>
                  <a:srgbClr val="0432FF"/>
                </a:solidFill>
                <a:latin typeface="Meiryo" panose="020B0604030504040204" pitchFamily="34" charset="-128"/>
                <a:ea typeface="Meiryo" panose="020B0604030504040204" pitchFamily="34" charset="-128"/>
              </a:rPr>
              <a:t>Ⅳ</a:t>
            </a:r>
            <a:r>
              <a:rPr lang="ja-JP" altLang="en-US" sz="1400" b="1">
                <a:solidFill>
                  <a:srgbClr val="0432FF"/>
                </a:solidFill>
                <a:latin typeface="Meiryo" panose="020B0604030504040204" pitchFamily="34" charset="-128"/>
                <a:ea typeface="Meiryo" panose="020B0604030504040204" pitchFamily="34" charset="-128"/>
              </a:rPr>
              <a:t>. バックエンドサービス</a:t>
            </a:r>
          </a:p>
          <a:p>
            <a:r>
              <a:rPr lang="ja-JP" altLang="en-US" sz="1050">
                <a:latin typeface="Meiryo" panose="020B0604030504040204" pitchFamily="34" charset="-128"/>
                <a:ea typeface="Meiryo" panose="020B0604030504040204" pitchFamily="34" charset="-128"/>
              </a:rPr>
              <a:t>　バックエンドサービスをアタッチされたリソースとして扱う</a:t>
            </a:r>
          </a:p>
          <a:p>
            <a:r>
              <a:rPr lang="en-US" altLang="ja-JP" sz="1400" b="1" dirty="0">
                <a:solidFill>
                  <a:srgbClr val="0432FF"/>
                </a:solidFill>
                <a:latin typeface="Meiryo" panose="020B0604030504040204" pitchFamily="34" charset="-128"/>
                <a:ea typeface="Meiryo" panose="020B0604030504040204" pitchFamily="34" charset="-128"/>
              </a:rPr>
              <a:t>Ⅴ</a:t>
            </a:r>
            <a:r>
              <a:rPr lang="ja-JP" altLang="en-US" sz="1400" b="1">
                <a:solidFill>
                  <a:srgbClr val="0432FF"/>
                </a:solidFill>
                <a:latin typeface="Meiryo" panose="020B0604030504040204" pitchFamily="34" charset="-128"/>
                <a:ea typeface="Meiryo" panose="020B0604030504040204" pitchFamily="34" charset="-128"/>
              </a:rPr>
              <a:t>. ビルド、リリース、実行</a:t>
            </a:r>
          </a:p>
          <a:p>
            <a:r>
              <a:rPr lang="ja-JP" altLang="en-US" sz="1050">
                <a:latin typeface="Meiryo" panose="020B0604030504040204" pitchFamily="34" charset="-128"/>
                <a:ea typeface="Meiryo" panose="020B0604030504040204" pitchFamily="34" charset="-128"/>
              </a:rPr>
              <a:t>　ビルド、リリース、実行の3つのステージを厳密に分離する</a:t>
            </a:r>
          </a:p>
          <a:p>
            <a:r>
              <a:rPr lang="en-US" altLang="ja-JP" sz="1400" b="1" dirty="0">
                <a:solidFill>
                  <a:srgbClr val="0432FF"/>
                </a:solidFill>
                <a:latin typeface="Meiryo" panose="020B0604030504040204" pitchFamily="34" charset="-128"/>
                <a:ea typeface="Meiryo" panose="020B0604030504040204" pitchFamily="34" charset="-128"/>
              </a:rPr>
              <a:t>Ⅵ</a:t>
            </a:r>
            <a:r>
              <a:rPr lang="ja-JP" altLang="en-US" sz="1400" b="1">
                <a:solidFill>
                  <a:srgbClr val="0432FF"/>
                </a:solidFill>
                <a:latin typeface="Meiryo" panose="020B0604030504040204" pitchFamily="34" charset="-128"/>
                <a:ea typeface="Meiryo" panose="020B0604030504040204" pitchFamily="34" charset="-128"/>
              </a:rPr>
              <a:t>. プロセス</a:t>
            </a:r>
          </a:p>
          <a:p>
            <a:r>
              <a:rPr lang="ja-JP" altLang="en-US" sz="1050">
                <a:latin typeface="Meiryo" panose="020B0604030504040204" pitchFamily="34" charset="-128"/>
                <a:ea typeface="Meiryo" panose="020B0604030504040204" pitchFamily="34" charset="-128"/>
              </a:rPr>
              <a:t>　アプリケーションを1つもしくは複数のステートレスなプロセスとして実行する</a:t>
            </a:r>
          </a:p>
          <a:p>
            <a:r>
              <a:rPr lang="en-US" altLang="ja-JP" sz="1400" b="1" dirty="0">
                <a:solidFill>
                  <a:srgbClr val="0432FF"/>
                </a:solidFill>
                <a:latin typeface="Meiryo" panose="020B0604030504040204" pitchFamily="34" charset="-128"/>
                <a:ea typeface="Meiryo" panose="020B0604030504040204" pitchFamily="34" charset="-128"/>
              </a:rPr>
              <a:t>Ⅶ</a:t>
            </a:r>
            <a:r>
              <a:rPr lang="ja-JP" altLang="en-US" sz="1400" b="1">
                <a:solidFill>
                  <a:srgbClr val="0432FF"/>
                </a:solidFill>
                <a:latin typeface="Meiryo" panose="020B0604030504040204" pitchFamily="34" charset="-128"/>
                <a:ea typeface="Meiryo" panose="020B0604030504040204" pitchFamily="34" charset="-128"/>
              </a:rPr>
              <a:t>. ポートバインディング</a:t>
            </a:r>
          </a:p>
          <a:p>
            <a:r>
              <a:rPr lang="ja-JP" altLang="en-US" sz="1050">
                <a:latin typeface="Meiryo" panose="020B0604030504040204" pitchFamily="34" charset="-128"/>
                <a:ea typeface="Meiryo" panose="020B0604030504040204" pitchFamily="34" charset="-128"/>
              </a:rPr>
              <a:t>　ポートバインディングを通してサービスを公開する</a:t>
            </a:r>
          </a:p>
          <a:p>
            <a:r>
              <a:rPr lang="en-US" altLang="ja-JP" sz="1400" b="1" dirty="0">
                <a:solidFill>
                  <a:srgbClr val="0432FF"/>
                </a:solidFill>
                <a:latin typeface="Meiryo" panose="020B0604030504040204" pitchFamily="34" charset="-128"/>
                <a:ea typeface="Meiryo" panose="020B0604030504040204" pitchFamily="34" charset="-128"/>
              </a:rPr>
              <a:t>Ⅷ</a:t>
            </a:r>
            <a:r>
              <a:rPr lang="ja-JP" altLang="en-US" sz="1400" b="1">
                <a:solidFill>
                  <a:srgbClr val="0432FF"/>
                </a:solidFill>
                <a:latin typeface="Meiryo" panose="020B0604030504040204" pitchFamily="34" charset="-128"/>
                <a:ea typeface="Meiryo" panose="020B0604030504040204" pitchFamily="34" charset="-128"/>
              </a:rPr>
              <a:t>. 並行性</a:t>
            </a:r>
          </a:p>
          <a:p>
            <a:r>
              <a:rPr lang="ja-JP" altLang="en-US" sz="1050">
                <a:latin typeface="Meiryo" panose="020B0604030504040204" pitchFamily="34" charset="-128"/>
                <a:ea typeface="Meiryo" panose="020B0604030504040204" pitchFamily="34" charset="-128"/>
              </a:rPr>
              <a:t>　プロセスモデルによってスケールアウトする</a:t>
            </a:r>
          </a:p>
          <a:p>
            <a:r>
              <a:rPr lang="en-US" altLang="ja-JP" sz="1400" b="1" dirty="0">
                <a:solidFill>
                  <a:schemeClr val="accent6">
                    <a:lumMod val="75000"/>
                  </a:schemeClr>
                </a:solidFill>
                <a:latin typeface="Meiryo" panose="020B0604030504040204" pitchFamily="34" charset="-128"/>
                <a:ea typeface="Meiryo" panose="020B0604030504040204" pitchFamily="34" charset="-128"/>
              </a:rPr>
              <a:t>Ⅸ</a:t>
            </a:r>
            <a:r>
              <a:rPr lang="ja-JP" altLang="en-US" sz="1400" b="1">
                <a:solidFill>
                  <a:schemeClr val="accent6">
                    <a:lumMod val="75000"/>
                  </a:schemeClr>
                </a:solidFill>
                <a:latin typeface="Meiryo" panose="020B0604030504040204" pitchFamily="34" charset="-128"/>
                <a:ea typeface="Meiryo" panose="020B0604030504040204" pitchFamily="34" charset="-128"/>
              </a:rPr>
              <a:t>. 廃棄容易性</a:t>
            </a:r>
          </a:p>
          <a:p>
            <a:r>
              <a:rPr lang="ja-JP" altLang="en-US" sz="1050">
                <a:latin typeface="Meiryo" panose="020B0604030504040204" pitchFamily="34" charset="-128"/>
                <a:ea typeface="Meiryo" panose="020B0604030504040204" pitchFamily="34" charset="-128"/>
              </a:rPr>
              <a:t>　高速な起動とグレースフルシャットダウンで堅牢性を最大化する</a:t>
            </a:r>
          </a:p>
          <a:p>
            <a:r>
              <a:rPr lang="en-US" altLang="ja-JP" sz="1400" b="1" dirty="0">
                <a:solidFill>
                  <a:srgbClr val="0432FF"/>
                </a:solidFill>
                <a:latin typeface="Meiryo" panose="020B0604030504040204" pitchFamily="34" charset="-128"/>
                <a:ea typeface="Meiryo" panose="020B0604030504040204" pitchFamily="34" charset="-128"/>
              </a:rPr>
              <a:t>Ⅹ</a:t>
            </a:r>
            <a:r>
              <a:rPr lang="ja-JP" altLang="en-US" sz="1400" b="1">
                <a:solidFill>
                  <a:srgbClr val="0432FF"/>
                </a:solidFill>
                <a:latin typeface="Meiryo" panose="020B0604030504040204" pitchFamily="34" charset="-128"/>
                <a:ea typeface="Meiryo" panose="020B0604030504040204" pitchFamily="34" charset="-128"/>
              </a:rPr>
              <a:t>. 開発/本番一致</a:t>
            </a:r>
          </a:p>
          <a:p>
            <a:r>
              <a:rPr lang="ja-JP" altLang="en-US" sz="1050">
                <a:latin typeface="Meiryo" panose="020B0604030504040204" pitchFamily="34" charset="-128"/>
                <a:ea typeface="Meiryo" panose="020B0604030504040204" pitchFamily="34" charset="-128"/>
              </a:rPr>
              <a:t>　開発、ステージング、本番環境をできるだけ一致させた状態を保つ</a:t>
            </a:r>
          </a:p>
          <a:p>
            <a:r>
              <a:rPr lang="en-US" altLang="ja-JP" sz="1400" b="1" dirty="0">
                <a:solidFill>
                  <a:srgbClr val="0432FF"/>
                </a:solidFill>
                <a:latin typeface="Meiryo" panose="020B0604030504040204" pitchFamily="34" charset="-128"/>
                <a:ea typeface="Meiryo" panose="020B0604030504040204" pitchFamily="34" charset="-128"/>
              </a:rPr>
              <a:t>Ⅺ</a:t>
            </a:r>
            <a:r>
              <a:rPr lang="ja-JP" altLang="en-US" sz="1400" b="1">
                <a:solidFill>
                  <a:srgbClr val="0432FF"/>
                </a:solidFill>
                <a:latin typeface="Meiryo" panose="020B0604030504040204" pitchFamily="34" charset="-128"/>
                <a:ea typeface="Meiryo" panose="020B0604030504040204" pitchFamily="34" charset="-128"/>
              </a:rPr>
              <a:t>. ログ</a:t>
            </a:r>
          </a:p>
          <a:p>
            <a:r>
              <a:rPr lang="ja-JP" altLang="en-US" sz="1050">
                <a:latin typeface="Meiryo" panose="020B0604030504040204" pitchFamily="34" charset="-128"/>
                <a:ea typeface="Meiryo" panose="020B0604030504040204" pitchFamily="34" charset="-128"/>
              </a:rPr>
              <a:t>　ログをイベントストリームとして扱う</a:t>
            </a:r>
          </a:p>
          <a:p>
            <a:r>
              <a:rPr lang="en-US" altLang="ja-JP" sz="1400" b="1" dirty="0">
                <a:solidFill>
                  <a:srgbClr val="0432FF"/>
                </a:solidFill>
                <a:latin typeface="Meiryo" panose="020B0604030504040204" pitchFamily="34" charset="-128"/>
                <a:ea typeface="Meiryo" panose="020B0604030504040204" pitchFamily="34" charset="-128"/>
              </a:rPr>
              <a:t>Ⅻ</a:t>
            </a:r>
            <a:r>
              <a:rPr lang="ja-JP" altLang="en-US" sz="1400" b="1">
                <a:solidFill>
                  <a:srgbClr val="0432FF"/>
                </a:solidFill>
                <a:latin typeface="Meiryo" panose="020B0604030504040204" pitchFamily="34" charset="-128"/>
                <a:ea typeface="Meiryo" panose="020B0604030504040204" pitchFamily="34" charset="-128"/>
              </a:rPr>
              <a:t>. 管理プロセス</a:t>
            </a:r>
          </a:p>
          <a:p>
            <a:r>
              <a:rPr lang="ja-JP" altLang="en-US" sz="1050">
                <a:latin typeface="Meiryo" panose="020B0604030504040204" pitchFamily="34" charset="-128"/>
                <a:ea typeface="Meiryo" panose="020B0604030504040204" pitchFamily="34" charset="-128"/>
              </a:rPr>
              <a:t>　管理タスクを1回限りのプロセスとして実行する</a:t>
            </a:r>
          </a:p>
        </p:txBody>
      </p:sp>
      <p:sp>
        <p:nvSpPr>
          <p:cNvPr id="7" name="正方形/長方形 6">
            <a:extLst>
              <a:ext uri="{FF2B5EF4-FFF2-40B4-BE49-F238E27FC236}">
                <a16:creationId xmlns:a16="http://schemas.microsoft.com/office/drawing/2014/main" id="{DD84C1C5-A8C4-7A42-8A3E-D9049F711949}"/>
              </a:ext>
            </a:extLst>
          </p:cNvPr>
          <p:cNvSpPr/>
          <p:nvPr/>
        </p:nvSpPr>
        <p:spPr>
          <a:xfrm>
            <a:off x="1619672" y="1109485"/>
            <a:ext cx="5904656" cy="307777"/>
          </a:xfrm>
          <a:prstGeom prst="rect">
            <a:avLst/>
          </a:prstGeom>
        </p:spPr>
        <p:txBody>
          <a:bodyPr wrap="square">
            <a:spAutoFit/>
          </a:bodyPr>
          <a:lstStyle/>
          <a:p>
            <a:pPr algn="ctr"/>
            <a:r>
              <a:rPr lang="ja-JP" altLang="en-US" sz="1400" b="1" u="sng">
                <a:solidFill>
                  <a:srgbClr val="953735"/>
                </a:solidFill>
                <a:latin typeface="Meiryo" panose="020B0604030504040204" pitchFamily="34" charset="-128"/>
                <a:ea typeface="Meiryo" panose="020B0604030504040204" pitchFamily="34" charset="-128"/>
              </a:rPr>
              <a:t>アジリティーの高い</a:t>
            </a:r>
            <a:r>
              <a:rPr lang="en-US" altLang="ja-JP" sz="1400" b="1" u="sng" dirty="0">
                <a:solidFill>
                  <a:srgbClr val="953735"/>
                </a:solidFill>
                <a:latin typeface="Meiryo" panose="020B0604030504040204" pitchFamily="34" charset="-128"/>
                <a:ea typeface="Meiryo" panose="020B0604030504040204" pitchFamily="34" charset="-128"/>
              </a:rPr>
              <a:t>Web</a:t>
            </a:r>
            <a:r>
              <a:rPr lang="ja-JP" altLang="en-US" sz="1400" b="1" u="sng">
                <a:solidFill>
                  <a:srgbClr val="953735"/>
                </a:solidFill>
                <a:latin typeface="Meiryo" panose="020B0604030504040204" pitchFamily="34" charset="-128"/>
                <a:ea typeface="Meiryo" panose="020B0604030504040204" pitchFamily="34" charset="-128"/>
              </a:rPr>
              <a:t>サービスを構築するための方法論</a:t>
            </a:r>
            <a:endParaRPr lang="ja-JP" altLang="en-US" sz="1400" b="1" u="sng">
              <a:solidFill>
                <a:srgbClr val="953735"/>
              </a:solidFill>
            </a:endParaRPr>
          </a:p>
        </p:txBody>
      </p:sp>
      <p:sp>
        <p:nvSpPr>
          <p:cNvPr id="12" name="正方形/長方形 11">
            <a:extLst>
              <a:ext uri="{FF2B5EF4-FFF2-40B4-BE49-F238E27FC236}">
                <a16:creationId xmlns:a16="http://schemas.microsoft.com/office/drawing/2014/main" id="{88FA8D9C-791B-CE41-99BD-FD6C8612B21F}"/>
              </a:ext>
            </a:extLst>
          </p:cNvPr>
          <p:cNvSpPr/>
          <p:nvPr/>
        </p:nvSpPr>
        <p:spPr>
          <a:xfrm>
            <a:off x="323528" y="3212976"/>
            <a:ext cx="1440160" cy="4320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コンテナ</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663DB58-E2CD-E345-A5C9-5AEC556D4D76}"/>
              </a:ext>
            </a:extLst>
          </p:cNvPr>
          <p:cNvSpPr/>
          <p:nvPr/>
        </p:nvSpPr>
        <p:spPr>
          <a:xfrm>
            <a:off x="7431367" y="3185975"/>
            <a:ext cx="1440160" cy="43204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b="1" dirty="0">
                <a:solidFill>
                  <a:srgbClr val="FFFFFF"/>
                </a:solidFill>
                <a:latin typeface="Meiryo" panose="020B0604030504040204" pitchFamily="34" charset="-128"/>
                <a:ea typeface="Meiryo" panose="020B0604030504040204" pitchFamily="34" charset="-128"/>
                <a:cs typeface="ＭＳ Ｐゴシック"/>
              </a:rPr>
              <a:t>Kubernetes</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 name="図 13">
            <a:extLst>
              <a:ext uri="{FF2B5EF4-FFF2-40B4-BE49-F238E27FC236}">
                <a16:creationId xmlns:a16="http://schemas.microsoft.com/office/drawing/2014/main" id="{24517C27-B95C-3743-975E-491F1BA90B9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73743" y="3622727"/>
            <a:ext cx="1326649" cy="579302"/>
          </a:xfrm>
          <a:prstGeom prst="rect">
            <a:avLst/>
          </a:prstGeom>
        </p:spPr>
      </p:pic>
      <p:pic>
        <p:nvPicPr>
          <p:cNvPr id="15" name="図 14">
            <a:extLst>
              <a:ext uri="{FF2B5EF4-FFF2-40B4-BE49-F238E27FC236}">
                <a16:creationId xmlns:a16="http://schemas.microsoft.com/office/drawing/2014/main" id="{039BB139-E71F-7D44-89B5-F4F69F8B4484}"/>
              </a:ext>
            </a:extLst>
          </p:cNvPr>
          <p:cNvPicPr>
            <a:picLocks noChangeAspect="1"/>
          </p:cNvPicPr>
          <p:nvPr/>
        </p:nvPicPr>
        <p:blipFill>
          <a:blip r:embed="rId3"/>
          <a:stretch>
            <a:fillRect/>
          </a:stretch>
        </p:blipFill>
        <p:spPr>
          <a:xfrm>
            <a:off x="323528" y="3509395"/>
            <a:ext cx="1421169" cy="805965"/>
          </a:xfrm>
          <a:prstGeom prst="rect">
            <a:avLst/>
          </a:prstGeom>
        </p:spPr>
      </p:pic>
      <p:sp>
        <p:nvSpPr>
          <p:cNvPr id="16" name="正方形/長方形 15">
            <a:extLst>
              <a:ext uri="{FF2B5EF4-FFF2-40B4-BE49-F238E27FC236}">
                <a16:creationId xmlns:a16="http://schemas.microsoft.com/office/drawing/2014/main" id="{EB718C30-31BF-AB42-90CF-6AAF305CAC2F}"/>
              </a:ext>
            </a:extLst>
          </p:cNvPr>
          <p:cNvSpPr/>
          <p:nvPr/>
        </p:nvSpPr>
        <p:spPr>
          <a:xfrm>
            <a:off x="6464054" y="252496"/>
            <a:ext cx="2384755" cy="369332"/>
          </a:xfrm>
          <a:prstGeom prst="rect">
            <a:avLst/>
          </a:prstGeom>
        </p:spPr>
        <p:txBody>
          <a:bodyPr wrap="none">
            <a:spAutoFit/>
          </a:bodyPr>
          <a:lstStyle/>
          <a:p>
            <a:r>
              <a:rPr lang="en-US" altLang="ja-JP" dirty="0">
                <a:hlinkClick r:id="rId4"/>
              </a:rPr>
              <a:t>https://12factor.net/ja/</a:t>
            </a:r>
            <a:endParaRPr lang="ja-JP" altLang="en-US"/>
          </a:p>
        </p:txBody>
      </p:sp>
    </p:spTree>
    <p:extLst>
      <p:ext uri="{BB962C8B-B14F-4D97-AF65-F5344CB8AC3E}">
        <p14:creationId xmlns:p14="http://schemas.microsoft.com/office/powerpoint/2010/main" val="3675347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598EEC91-F511-9449-9FC1-5356A0D4F29A}"/>
              </a:ext>
            </a:extLst>
          </p:cNvPr>
          <p:cNvSpPr/>
          <p:nvPr/>
        </p:nvSpPr>
        <p:spPr>
          <a:xfrm>
            <a:off x="3725019" y="1006080"/>
            <a:ext cx="3060612" cy="110846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59" name="正方形/長方形 58">
            <a:extLst>
              <a:ext uri="{FF2B5EF4-FFF2-40B4-BE49-F238E27FC236}">
                <a16:creationId xmlns:a16="http://schemas.microsoft.com/office/drawing/2014/main" id="{0875728A-F990-114F-8F52-ED3AAAE62B74}"/>
              </a:ext>
            </a:extLst>
          </p:cNvPr>
          <p:cNvSpPr/>
          <p:nvPr/>
        </p:nvSpPr>
        <p:spPr>
          <a:xfrm>
            <a:off x="3792758" y="1108622"/>
            <a:ext cx="1328120" cy="523220"/>
          </a:xfrm>
          <a:prstGeom prst="rect">
            <a:avLst/>
          </a:prstGeom>
        </p:spPr>
        <p:txBody>
          <a:bodyPr wrap="none">
            <a:spAutoFit/>
          </a:bodyPr>
          <a:lstStyle/>
          <a:p>
            <a:r>
              <a:rPr lang="en-US" altLang="ja-JP" sz="1400" b="1" dirty="0">
                <a:solidFill>
                  <a:srgbClr val="0432FF"/>
                </a:solidFill>
                <a:latin typeface="Meiryo" panose="020B0604030504040204" pitchFamily="34" charset="-128"/>
                <a:ea typeface="Meiryo" panose="020B0604030504040204" pitchFamily="34" charset="-128"/>
              </a:rPr>
              <a:t>Kubernetes </a:t>
            </a:r>
          </a:p>
          <a:p>
            <a:r>
              <a:rPr lang="en-US" altLang="ja-JP" sz="1400" b="1" dirty="0">
                <a:solidFill>
                  <a:srgbClr val="0432FF"/>
                </a:solidFill>
                <a:latin typeface="Meiryo" panose="020B0604030504040204" pitchFamily="34" charset="-128"/>
                <a:ea typeface="Meiryo" panose="020B0604030504040204" pitchFamily="34" charset="-128"/>
              </a:rPr>
              <a:t>Master</a:t>
            </a:r>
            <a:endParaRPr lang="ja-JP" altLang="en-US" sz="1400" b="1">
              <a:solidFill>
                <a:srgbClr val="0432FF"/>
              </a:solidFill>
              <a:latin typeface="Meiryo" panose="020B0604030504040204" pitchFamily="34" charset="-128"/>
              <a:ea typeface="Meiryo" panose="020B0604030504040204" pitchFamily="34" charset="-128"/>
            </a:endParaRPr>
          </a:p>
        </p:txBody>
      </p:sp>
      <p:sp>
        <p:nvSpPr>
          <p:cNvPr id="60" name="正方形/長方形 59">
            <a:extLst>
              <a:ext uri="{FF2B5EF4-FFF2-40B4-BE49-F238E27FC236}">
                <a16:creationId xmlns:a16="http://schemas.microsoft.com/office/drawing/2014/main" id="{FD5BBC5F-F0EB-354A-9EBD-7F6487985E9D}"/>
              </a:ext>
            </a:extLst>
          </p:cNvPr>
          <p:cNvSpPr/>
          <p:nvPr/>
        </p:nvSpPr>
        <p:spPr>
          <a:xfrm>
            <a:off x="5048337" y="1087050"/>
            <a:ext cx="1727219" cy="1015663"/>
          </a:xfrm>
          <a:prstGeom prst="rect">
            <a:avLst/>
          </a:prstGeom>
        </p:spPr>
        <p:txBody>
          <a:bodyPr wrap="square">
            <a:spAutoFit/>
          </a:bodyPr>
          <a:lstStyle/>
          <a:p>
            <a:r>
              <a:rPr lang="ja-JP" altLang="en-US" sz="1200">
                <a:solidFill>
                  <a:srgbClr val="0432FF"/>
                </a:solidFill>
                <a:latin typeface="-apple-system"/>
              </a:rPr>
              <a:t>全体のコンテナの稼働状況などを把握し、運用管理者が指定したように、コンテナ配置、削除などを指示</a:t>
            </a:r>
            <a:endParaRPr lang="ja-JP" altLang="en-US" sz="1200" i="0">
              <a:solidFill>
                <a:srgbClr val="0432FF"/>
              </a:solidFill>
              <a:effectLst/>
              <a:latin typeface="-apple-system"/>
            </a:endParaRPr>
          </a:p>
        </p:txBody>
      </p:sp>
      <p:sp>
        <p:nvSpPr>
          <p:cNvPr id="67" name="正方形/長方形 66">
            <a:extLst>
              <a:ext uri="{FF2B5EF4-FFF2-40B4-BE49-F238E27FC236}">
                <a16:creationId xmlns:a16="http://schemas.microsoft.com/office/drawing/2014/main" id="{9E281EE9-B560-6A4A-975F-B9E5FF1B2DB2}"/>
              </a:ext>
            </a:extLst>
          </p:cNvPr>
          <p:cNvSpPr/>
          <p:nvPr/>
        </p:nvSpPr>
        <p:spPr>
          <a:xfrm>
            <a:off x="325759" y="2740309"/>
            <a:ext cx="8492482" cy="3688993"/>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3" name="正方形/長方形 32">
            <a:extLst>
              <a:ext uri="{FF2B5EF4-FFF2-40B4-BE49-F238E27FC236}">
                <a16:creationId xmlns:a16="http://schemas.microsoft.com/office/drawing/2014/main" id="{EEF3CDA0-1597-0E4D-AE1D-26F8C268089D}"/>
              </a:ext>
            </a:extLst>
          </p:cNvPr>
          <p:cNvSpPr/>
          <p:nvPr/>
        </p:nvSpPr>
        <p:spPr>
          <a:xfrm>
            <a:off x="457199" y="3284984"/>
            <a:ext cx="3754761"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4" name="正方形/長方形 33">
            <a:extLst>
              <a:ext uri="{FF2B5EF4-FFF2-40B4-BE49-F238E27FC236}">
                <a16:creationId xmlns:a16="http://schemas.microsoft.com/office/drawing/2014/main" id="{242B599C-B067-AF4F-9BC9-3E25917A10FB}"/>
              </a:ext>
            </a:extLst>
          </p:cNvPr>
          <p:cNvSpPr/>
          <p:nvPr/>
        </p:nvSpPr>
        <p:spPr>
          <a:xfrm>
            <a:off x="4365012" y="3284984"/>
            <a:ext cx="2715154"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3597D942-58DF-FC48-BFDC-FC76445DB314}"/>
              </a:ext>
            </a:extLst>
          </p:cNvPr>
          <p:cNvSpPr/>
          <p:nvPr/>
        </p:nvSpPr>
        <p:spPr>
          <a:xfrm>
            <a:off x="4545925" y="4103244"/>
            <a:ext cx="2360246"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A629E136-C17F-2347-982D-D4AB7A0D3354}"/>
              </a:ext>
            </a:extLst>
          </p:cNvPr>
          <p:cNvSpPr/>
          <p:nvPr/>
        </p:nvSpPr>
        <p:spPr>
          <a:xfrm>
            <a:off x="2916990" y="4102970"/>
            <a:ext cx="1142026" cy="17300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56E56FBA-320B-A04F-A108-2E34F34DF9E5}"/>
              </a:ext>
            </a:extLst>
          </p:cNvPr>
          <p:cNvSpPr/>
          <p:nvPr/>
        </p:nvSpPr>
        <p:spPr>
          <a:xfrm>
            <a:off x="611560" y="4103244"/>
            <a:ext cx="2268738"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2" name="タイトル 1">
            <a:extLst>
              <a:ext uri="{FF2B5EF4-FFF2-40B4-BE49-F238E27FC236}">
                <a16:creationId xmlns:a16="http://schemas.microsoft.com/office/drawing/2014/main" id="{B3EE2DFA-F01E-884A-981C-17DDF71AF4D9}"/>
              </a:ext>
            </a:extLst>
          </p:cNvPr>
          <p:cNvSpPr>
            <a:spLocks noGrp="1"/>
          </p:cNvSpPr>
          <p:nvPr>
            <p:ph type="title"/>
          </p:nvPr>
        </p:nvSpPr>
        <p:spPr/>
        <p:txBody>
          <a:bodyPr/>
          <a:lstStyle/>
          <a:p>
            <a:r>
              <a:rPr kumimoji="1" lang="en-US" altLang="ja-JP" dirty="0"/>
              <a:t>Kubernetes </a:t>
            </a:r>
            <a:r>
              <a:rPr kumimoji="1" lang="ja-JP" altLang="en-US"/>
              <a:t>の全体構造</a:t>
            </a:r>
          </a:p>
        </p:txBody>
      </p:sp>
      <p:sp>
        <p:nvSpPr>
          <p:cNvPr id="3" name="スライド番号プレースホルダー 2">
            <a:extLst>
              <a:ext uri="{FF2B5EF4-FFF2-40B4-BE49-F238E27FC236}">
                <a16:creationId xmlns:a16="http://schemas.microsoft.com/office/drawing/2014/main" id="{5747BCA7-6576-EE47-AF75-186FBAC1647D}"/>
              </a:ext>
            </a:extLst>
          </p:cNvPr>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grpSp>
        <p:nvGrpSpPr>
          <p:cNvPr id="5" name="グループ化 4">
            <a:extLst>
              <a:ext uri="{FF2B5EF4-FFF2-40B4-BE49-F238E27FC236}">
                <a16:creationId xmlns:a16="http://schemas.microsoft.com/office/drawing/2014/main" id="{F333CB05-5D35-004E-B92B-B775F80DF437}"/>
              </a:ext>
            </a:extLst>
          </p:cNvPr>
          <p:cNvGrpSpPr/>
          <p:nvPr/>
        </p:nvGrpSpPr>
        <p:grpSpPr>
          <a:xfrm>
            <a:off x="685699" y="4672982"/>
            <a:ext cx="1001407" cy="1085943"/>
            <a:chOff x="7224066" y="1930587"/>
            <a:chExt cx="1001407" cy="1085943"/>
          </a:xfrm>
        </p:grpSpPr>
        <p:sp>
          <p:nvSpPr>
            <p:cNvPr id="6" name="正方形/長方形 5">
              <a:extLst>
                <a:ext uri="{FF2B5EF4-FFF2-40B4-BE49-F238E27FC236}">
                  <a16:creationId xmlns:a16="http://schemas.microsoft.com/office/drawing/2014/main" id="{73C05DB6-36BA-6B4B-8296-66546399C540}"/>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テキスト ボックス 6">
              <a:extLst>
                <a:ext uri="{FF2B5EF4-FFF2-40B4-BE49-F238E27FC236}">
                  <a16:creationId xmlns:a16="http://schemas.microsoft.com/office/drawing/2014/main" id="{DA468B69-969A-174C-BA2E-0D1758EEC5EC}"/>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8" name="正方形/長方形 7">
              <a:extLst>
                <a:ext uri="{FF2B5EF4-FFF2-40B4-BE49-F238E27FC236}">
                  <a16:creationId xmlns:a16="http://schemas.microsoft.com/office/drawing/2014/main" id="{2C21629E-D1A8-704B-BD58-BFFC00C3D486}"/>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F4DF49BC-108E-5C4B-9DC9-66BF9F12EC20}"/>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10" name="グループ化 9">
            <a:extLst>
              <a:ext uri="{FF2B5EF4-FFF2-40B4-BE49-F238E27FC236}">
                <a16:creationId xmlns:a16="http://schemas.microsoft.com/office/drawing/2014/main" id="{970F7B0E-0620-C244-8014-117143CE92A9}"/>
              </a:ext>
            </a:extLst>
          </p:cNvPr>
          <p:cNvGrpSpPr/>
          <p:nvPr/>
        </p:nvGrpSpPr>
        <p:grpSpPr>
          <a:xfrm>
            <a:off x="1798628" y="4672982"/>
            <a:ext cx="1001407" cy="1085943"/>
            <a:chOff x="7224066" y="1930587"/>
            <a:chExt cx="1001407" cy="1085943"/>
          </a:xfrm>
        </p:grpSpPr>
        <p:sp>
          <p:nvSpPr>
            <p:cNvPr id="11" name="正方形/長方形 10">
              <a:extLst>
                <a:ext uri="{FF2B5EF4-FFF2-40B4-BE49-F238E27FC236}">
                  <a16:creationId xmlns:a16="http://schemas.microsoft.com/office/drawing/2014/main" id="{57E33212-B813-9245-A9A3-D11114B2B28C}"/>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B414DF1F-4EDE-B442-976E-F546E456EF27}"/>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13" name="正方形/長方形 12">
              <a:extLst>
                <a:ext uri="{FF2B5EF4-FFF2-40B4-BE49-F238E27FC236}">
                  <a16:creationId xmlns:a16="http://schemas.microsoft.com/office/drawing/2014/main" id="{06A376ED-CB10-6F4F-A0F4-508A9612C339}"/>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E8F5F5CF-9347-D145-BABE-C9B1B5F810AC}"/>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15" name="グループ化 14">
            <a:extLst>
              <a:ext uri="{FF2B5EF4-FFF2-40B4-BE49-F238E27FC236}">
                <a16:creationId xmlns:a16="http://schemas.microsoft.com/office/drawing/2014/main" id="{3D65F1C9-B271-154D-B50B-D520C41C1E7B}"/>
              </a:ext>
            </a:extLst>
          </p:cNvPr>
          <p:cNvGrpSpPr/>
          <p:nvPr/>
        </p:nvGrpSpPr>
        <p:grpSpPr>
          <a:xfrm>
            <a:off x="2997252" y="4672982"/>
            <a:ext cx="1001407" cy="1085943"/>
            <a:chOff x="7224066" y="1930587"/>
            <a:chExt cx="1001407" cy="1085943"/>
          </a:xfrm>
        </p:grpSpPr>
        <p:sp>
          <p:nvSpPr>
            <p:cNvPr id="16" name="正方形/長方形 15">
              <a:extLst>
                <a:ext uri="{FF2B5EF4-FFF2-40B4-BE49-F238E27FC236}">
                  <a16:creationId xmlns:a16="http://schemas.microsoft.com/office/drawing/2014/main" id="{C5B1262E-B8A2-2A4B-8592-A1CD40E0DAEB}"/>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A0223ACA-0088-2A4D-AA15-361B563D9392}"/>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18" name="正方形/長方形 17">
              <a:extLst>
                <a:ext uri="{FF2B5EF4-FFF2-40B4-BE49-F238E27FC236}">
                  <a16:creationId xmlns:a16="http://schemas.microsoft.com/office/drawing/2014/main" id="{43DDCE59-9E1A-E746-BD17-56CE1875C54A}"/>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E3BF374D-F8C6-324B-AAD0-4BDC33D08FEE}"/>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20" name="グループ化 19">
            <a:extLst>
              <a:ext uri="{FF2B5EF4-FFF2-40B4-BE49-F238E27FC236}">
                <a16:creationId xmlns:a16="http://schemas.microsoft.com/office/drawing/2014/main" id="{1C5BED09-4660-2F48-8145-A2995428336B}"/>
              </a:ext>
            </a:extLst>
          </p:cNvPr>
          <p:cNvGrpSpPr/>
          <p:nvPr/>
        </p:nvGrpSpPr>
        <p:grpSpPr>
          <a:xfrm>
            <a:off x="5773677" y="4663864"/>
            <a:ext cx="1001407" cy="1085943"/>
            <a:chOff x="7224066" y="1930587"/>
            <a:chExt cx="1001407" cy="1085943"/>
          </a:xfrm>
        </p:grpSpPr>
        <p:sp>
          <p:nvSpPr>
            <p:cNvPr id="21" name="正方形/長方形 20">
              <a:extLst>
                <a:ext uri="{FF2B5EF4-FFF2-40B4-BE49-F238E27FC236}">
                  <a16:creationId xmlns:a16="http://schemas.microsoft.com/office/drawing/2014/main" id="{2B7B6BBB-6552-CF4A-A055-5CC6C3C54AE5}"/>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51A93A2D-7209-3545-BD2E-35C2B155ACB2}"/>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23" name="正方形/長方形 22">
              <a:extLst>
                <a:ext uri="{FF2B5EF4-FFF2-40B4-BE49-F238E27FC236}">
                  <a16:creationId xmlns:a16="http://schemas.microsoft.com/office/drawing/2014/main" id="{CB053C92-4B47-A642-9F9C-218C8EB23950}"/>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88ABB013-FF1A-1B41-9460-CE462E50AB10}"/>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25" name="グループ化 24">
            <a:extLst>
              <a:ext uri="{FF2B5EF4-FFF2-40B4-BE49-F238E27FC236}">
                <a16:creationId xmlns:a16="http://schemas.microsoft.com/office/drawing/2014/main" id="{36D92302-B75E-CD44-B34D-0A630505CD6D}"/>
              </a:ext>
            </a:extLst>
          </p:cNvPr>
          <p:cNvGrpSpPr/>
          <p:nvPr/>
        </p:nvGrpSpPr>
        <p:grpSpPr>
          <a:xfrm>
            <a:off x="4644009" y="4663864"/>
            <a:ext cx="1001407" cy="1085943"/>
            <a:chOff x="7224066" y="1930587"/>
            <a:chExt cx="1001407" cy="1085943"/>
          </a:xfrm>
        </p:grpSpPr>
        <p:sp>
          <p:nvSpPr>
            <p:cNvPr id="26" name="正方形/長方形 25">
              <a:extLst>
                <a:ext uri="{FF2B5EF4-FFF2-40B4-BE49-F238E27FC236}">
                  <a16:creationId xmlns:a16="http://schemas.microsoft.com/office/drawing/2014/main" id="{8585C9DB-1633-8E40-8154-0B22D7322343}"/>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 name="テキスト ボックス 26">
              <a:extLst>
                <a:ext uri="{FF2B5EF4-FFF2-40B4-BE49-F238E27FC236}">
                  <a16:creationId xmlns:a16="http://schemas.microsoft.com/office/drawing/2014/main" id="{34030B99-3489-7E4F-A87C-CD3DCF536E61}"/>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28" name="正方形/長方形 27">
              <a:extLst>
                <a:ext uri="{FF2B5EF4-FFF2-40B4-BE49-F238E27FC236}">
                  <a16:creationId xmlns:a16="http://schemas.microsoft.com/office/drawing/2014/main" id="{99670C68-1E9F-9740-BCAB-1F670262D192}"/>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644F535A-03AF-C046-9984-70DF58285D14}"/>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sp>
        <p:nvSpPr>
          <p:cNvPr id="35" name="正方形/長方形 34">
            <a:extLst>
              <a:ext uri="{FF2B5EF4-FFF2-40B4-BE49-F238E27FC236}">
                <a16:creationId xmlns:a16="http://schemas.microsoft.com/office/drawing/2014/main" id="{55DEE738-7D3D-8149-B8AE-274ABB4E39A5}"/>
              </a:ext>
            </a:extLst>
          </p:cNvPr>
          <p:cNvSpPr/>
          <p:nvPr/>
        </p:nvSpPr>
        <p:spPr>
          <a:xfrm>
            <a:off x="7233217" y="3284984"/>
            <a:ext cx="1453584"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45C52D95-C6EB-2E40-8D78-632FAFD8C42F}"/>
              </a:ext>
            </a:extLst>
          </p:cNvPr>
          <p:cNvSpPr/>
          <p:nvPr/>
        </p:nvSpPr>
        <p:spPr>
          <a:xfrm>
            <a:off x="7368848" y="4103244"/>
            <a:ext cx="1182321"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grpSp>
        <p:nvGrpSpPr>
          <p:cNvPr id="42" name="グループ化 41">
            <a:extLst>
              <a:ext uri="{FF2B5EF4-FFF2-40B4-BE49-F238E27FC236}">
                <a16:creationId xmlns:a16="http://schemas.microsoft.com/office/drawing/2014/main" id="{F2219096-F3C8-3F41-A637-1D97F8884D42}"/>
              </a:ext>
            </a:extLst>
          </p:cNvPr>
          <p:cNvGrpSpPr/>
          <p:nvPr/>
        </p:nvGrpSpPr>
        <p:grpSpPr>
          <a:xfrm>
            <a:off x="7456894" y="4672982"/>
            <a:ext cx="1001407" cy="1085943"/>
            <a:chOff x="7224066" y="1930587"/>
            <a:chExt cx="1001407" cy="1085943"/>
          </a:xfrm>
        </p:grpSpPr>
        <p:sp>
          <p:nvSpPr>
            <p:cNvPr id="43" name="正方形/長方形 42">
              <a:extLst>
                <a:ext uri="{FF2B5EF4-FFF2-40B4-BE49-F238E27FC236}">
                  <a16:creationId xmlns:a16="http://schemas.microsoft.com/office/drawing/2014/main" id="{5CC004EB-A8F0-D84E-B668-4F24082AF586}"/>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4" name="テキスト ボックス 43">
              <a:extLst>
                <a:ext uri="{FF2B5EF4-FFF2-40B4-BE49-F238E27FC236}">
                  <a16:creationId xmlns:a16="http://schemas.microsoft.com/office/drawing/2014/main" id="{37235230-D58E-0C48-BD15-346C62983FC6}"/>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45" name="正方形/長方形 44">
              <a:extLst>
                <a:ext uri="{FF2B5EF4-FFF2-40B4-BE49-F238E27FC236}">
                  <a16:creationId xmlns:a16="http://schemas.microsoft.com/office/drawing/2014/main" id="{AA6E4D6E-5BC0-8F4B-B289-0C1488C6A290}"/>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46" name="正方形/長方形 45">
              <a:extLst>
                <a:ext uri="{FF2B5EF4-FFF2-40B4-BE49-F238E27FC236}">
                  <a16:creationId xmlns:a16="http://schemas.microsoft.com/office/drawing/2014/main" id="{2953D614-BBDF-6348-B35C-45BEDA0E7A82}"/>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sp>
        <p:nvSpPr>
          <p:cNvPr id="47" name="正方形/長方形 46">
            <a:extLst>
              <a:ext uri="{FF2B5EF4-FFF2-40B4-BE49-F238E27FC236}">
                <a16:creationId xmlns:a16="http://schemas.microsoft.com/office/drawing/2014/main" id="{1DDE040C-3D0F-894A-812A-0CAF7403D322}"/>
              </a:ext>
            </a:extLst>
          </p:cNvPr>
          <p:cNvSpPr/>
          <p:nvPr/>
        </p:nvSpPr>
        <p:spPr>
          <a:xfrm>
            <a:off x="604772"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366A8BF8-3263-AE48-A978-90174E14FD5B}"/>
              </a:ext>
            </a:extLst>
          </p:cNvPr>
          <p:cNvSpPr/>
          <p:nvPr/>
        </p:nvSpPr>
        <p:spPr>
          <a:xfrm>
            <a:off x="7334986"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49" name="正方形/長方形 48">
            <a:extLst>
              <a:ext uri="{FF2B5EF4-FFF2-40B4-BE49-F238E27FC236}">
                <a16:creationId xmlns:a16="http://schemas.microsoft.com/office/drawing/2014/main" id="{DADE82CC-F813-6D44-BCDA-6E3214974AD3}"/>
              </a:ext>
            </a:extLst>
          </p:cNvPr>
          <p:cNvSpPr/>
          <p:nvPr/>
        </p:nvSpPr>
        <p:spPr>
          <a:xfrm>
            <a:off x="4462669"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0" name="正方形/長方形 49">
            <a:extLst>
              <a:ext uri="{FF2B5EF4-FFF2-40B4-BE49-F238E27FC236}">
                <a16:creationId xmlns:a16="http://schemas.microsoft.com/office/drawing/2014/main" id="{CF45A441-2A8F-D449-9535-D2EF80D807A4}"/>
              </a:ext>
            </a:extLst>
          </p:cNvPr>
          <p:cNvSpPr/>
          <p:nvPr/>
        </p:nvSpPr>
        <p:spPr>
          <a:xfrm>
            <a:off x="7329722" y="4145263"/>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1" name="正方形/長方形 50">
            <a:extLst>
              <a:ext uri="{FF2B5EF4-FFF2-40B4-BE49-F238E27FC236}">
                <a16:creationId xmlns:a16="http://schemas.microsoft.com/office/drawing/2014/main" id="{37AA5324-4E06-B34B-BEC6-094FC2C0FCC9}"/>
              </a:ext>
            </a:extLst>
          </p:cNvPr>
          <p:cNvSpPr/>
          <p:nvPr/>
        </p:nvSpPr>
        <p:spPr>
          <a:xfrm>
            <a:off x="4531096" y="4133509"/>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2" name="正方形/長方形 51">
            <a:extLst>
              <a:ext uri="{FF2B5EF4-FFF2-40B4-BE49-F238E27FC236}">
                <a16:creationId xmlns:a16="http://schemas.microsoft.com/office/drawing/2014/main" id="{B6672685-7DCF-7A4C-826B-592238E7921D}"/>
              </a:ext>
            </a:extLst>
          </p:cNvPr>
          <p:cNvSpPr/>
          <p:nvPr/>
        </p:nvSpPr>
        <p:spPr>
          <a:xfrm>
            <a:off x="582601" y="4133509"/>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3" name="正方形/長方形 52">
            <a:extLst>
              <a:ext uri="{FF2B5EF4-FFF2-40B4-BE49-F238E27FC236}">
                <a16:creationId xmlns:a16="http://schemas.microsoft.com/office/drawing/2014/main" id="{0464891D-E1FA-7B46-A0C4-1C7B982D0670}"/>
              </a:ext>
            </a:extLst>
          </p:cNvPr>
          <p:cNvSpPr/>
          <p:nvPr/>
        </p:nvSpPr>
        <p:spPr>
          <a:xfrm>
            <a:off x="2878541" y="4123570"/>
            <a:ext cx="1328120" cy="523220"/>
          </a:xfrm>
          <a:prstGeom prst="rect">
            <a:avLst/>
          </a:prstGeom>
          <a:noFill/>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pic>
        <p:nvPicPr>
          <p:cNvPr id="58" name="図 57">
            <a:extLst>
              <a:ext uri="{FF2B5EF4-FFF2-40B4-BE49-F238E27FC236}">
                <a16:creationId xmlns:a16="http://schemas.microsoft.com/office/drawing/2014/main" id="{05DD57FF-ACB9-0641-8569-CB38E4FB7425}"/>
              </a:ext>
            </a:extLst>
          </p:cNvPr>
          <p:cNvPicPr>
            <a:picLocks noChangeAspect="1"/>
          </p:cNvPicPr>
          <p:nvPr/>
        </p:nvPicPr>
        <p:blipFill>
          <a:blip r:embed="rId3"/>
          <a:stretch>
            <a:fillRect/>
          </a:stretch>
        </p:blipFill>
        <p:spPr>
          <a:xfrm>
            <a:off x="7014923" y="984834"/>
            <a:ext cx="1564349" cy="683099"/>
          </a:xfrm>
          <a:prstGeom prst="rect">
            <a:avLst/>
          </a:prstGeom>
        </p:spPr>
      </p:pic>
      <p:sp>
        <p:nvSpPr>
          <p:cNvPr id="61" name="正方形/長方形 60">
            <a:extLst>
              <a:ext uri="{FF2B5EF4-FFF2-40B4-BE49-F238E27FC236}">
                <a16:creationId xmlns:a16="http://schemas.microsoft.com/office/drawing/2014/main" id="{F701E591-7E4D-7047-B8A3-EEB2FEFB5679}"/>
              </a:ext>
            </a:extLst>
          </p:cNvPr>
          <p:cNvSpPr/>
          <p:nvPr/>
        </p:nvSpPr>
        <p:spPr>
          <a:xfrm>
            <a:off x="624891" y="5919684"/>
            <a:ext cx="3434125"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2" name="正方形/長方形 61">
            <a:extLst>
              <a:ext uri="{FF2B5EF4-FFF2-40B4-BE49-F238E27FC236}">
                <a16:creationId xmlns:a16="http://schemas.microsoft.com/office/drawing/2014/main" id="{483CD21D-D4CF-8247-A3C8-895CCE12ACBB}"/>
              </a:ext>
            </a:extLst>
          </p:cNvPr>
          <p:cNvSpPr/>
          <p:nvPr/>
        </p:nvSpPr>
        <p:spPr>
          <a:xfrm>
            <a:off x="4531096" y="5919684"/>
            <a:ext cx="2375075"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3" name="正方形/長方形 62">
            <a:extLst>
              <a:ext uri="{FF2B5EF4-FFF2-40B4-BE49-F238E27FC236}">
                <a16:creationId xmlns:a16="http://schemas.microsoft.com/office/drawing/2014/main" id="{1ED49CB2-6F59-B940-AA2E-2994076A3E13}"/>
              </a:ext>
            </a:extLst>
          </p:cNvPr>
          <p:cNvSpPr/>
          <p:nvPr/>
        </p:nvSpPr>
        <p:spPr>
          <a:xfrm>
            <a:off x="7368848" y="5919684"/>
            <a:ext cx="1182321"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4" name="正方形/長方形 63">
            <a:extLst>
              <a:ext uri="{FF2B5EF4-FFF2-40B4-BE49-F238E27FC236}">
                <a16:creationId xmlns:a16="http://schemas.microsoft.com/office/drawing/2014/main" id="{624C587B-2536-0742-8C08-6E0A703B4C34}"/>
              </a:ext>
            </a:extLst>
          </p:cNvPr>
          <p:cNvSpPr/>
          <p:nvPr/>
        </p:nvSpPr>
        <p:spPr>
          <a:xfrm>
            <a:off x="1472804" y="5895958"/>
            <a:ext cx="1723549" cy="276999"/>
          </a:xfrm>
          <a:prstGeom prst="rect">
            <a:avLst/>
          </a:prstGeom>
        </p:spPr>
        <p:txBody>
          <a:bodyPr wrap="none">
            <a:spAutoFit/>
          </a:bodyPr>
          <a:lstStyle/>
          <a:p>
            <a:pPr algn="ctr"/>
            <a:r>
              <a:rPr lang="ja-JP" altLang="en-US" sz="1200">
                <a:solidFill>
                  <a:srgbClr val="FFFFFF"/>
                </a:solidFill>
                <a:latin typeface="Meiryo" charset="-128"/>
                <a:ea typeface="Meiryo" charset="-128"/>
                <a:cs typeface="Meiryo" charset="-128"/>
              </a:rPr>
              <a:t>コンテナ管理システム</a:t>
            </a:r>
            <a:endParaRPr lang="ja-JP" altLang="en-US" sz="12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B54C4919-3539-D744-9F55-E586BA32BD54}"/>
              </a:ext>
            </a:extLst>
          </p:cNvPr>
          <p:cNvSpPr/>
          <p:nvPr/>
        </p:nvSpPr>
        <p:spPr>
          <a:xfrm>
            <a:off x="2467677" y="3381112"/>
            <a:ext cx="1727219" cy="646331"/>
          </a:xfrm>
          <a:prstGeom prst="rect">
            <a:avLst/>
          </a:prstGeom>
        </p:spPr>
        <p:txBody>
          <a:bodyPr wrap="square">
            <a:spAutoFit/>
          </a:bodyPr>
          <a:lstStyle/>
          <a:p>
            <a:r>
              <a:rPr lang="ja-JP" altLang="en-US" sz="1200" i="0">
                <a:solidFill>
                  <a:schemeClr val="bg1"/>
                </a:solidFill>
                <a:effectLst/>
                <a:latin typeface="-apple-system"/>
              </a:rPr>
              <a:t>コンテナ管理システムが稼働しているマシン／サーバーの単位</a:t>
            </a:r>
          </a:p>
        </p:txBody>
      </p:sp>
      <p:sp>
        <p:nvSpPr>
          <p:cNvPr id="66" name="正方形/長方形 65">
            <a:extLst>
              <a:ext uri="{FF2B5EF4-FFF2-40B4-BE49-F238E27FC236}">
                <a16:creationId xmlns:a16="http://schemas.microsoft.com/office/drawing/2014/main" id="{C6F1B9DE-A988-134D-BC32-CD181BF6CE39}"/>
              </a:ext>
            </a:extLst>
          </p:cNvPr>
          <p:cNvSpPr/>
          <p:nvPr/>
        </p:nvSpPr>
        <p:spPr>
          <a:xfrm>
            <a:off x="1770336" y="4127627"/>
            <a:ext cx="1177778" cy="461665"/>
          </a:xfrm>
          <a:prstGeom prst="rect">
            <a:avLst/>
          </a:prstGeom>
        </p:spPr>
        <p:txBody>
          <a:bodyPr wrap="square">
            <a:spAutoFit/>
          </a:bodyPr>
          <a:lstStyle/>
          <a:p>
            <a:r>
              <a:rPr lang="ja-JP" altLang="en-US" sz="1200" i="0">
                <a:solidFill>
                  <a:schemeClr val="bg1"/>
                </a:solidFill>
                <a:effectLst/>
                <a:latin typeface="-apple-system"/>
              </a:rPr>
              <a:t>コンテナの</a:t>
            </a:r>
            <a:endParaRPr lang="en-US" altLang="ja-JP" sz="1200" i="0" dirty="0">
              <a:solidFill>
                <a:schemeClr val="bg1"/>
              </a:solidFill>
              <a:effectLst/>
              <a:latin typeface="-apple-system"/>
            </a:endParaRPr>
          </a:p>
          <a:p>
            <a:r>
              <a:rPr lang="ja-JP" altLang="en-US" sz="1200" i="0">
                <a:solidFill>
                  <a:schemeClr val="bg1"/>
                </a:solidFill>
                <a:effectLst/>
                <a:latin typeface="-apple-system"/>
              </a:rPr>
              <a:t>まとまりの単位</a:t>
            </a:r>
          </a:p>
        </p:txBody>
      </p:sp>
      <p:sp>
        <p:nvSpPr>
          <p:cNvPr id="68" name="正方形/長方形 67">
            <a:extLst>
              <a:ext uri="{FF2B5EF4-FFF2-40B4-BE49-F238E27FC236}">
                <a16:creationId xmlns:a16="http://schemas.microsoft.com/office/drawing/2014/main" id="{D5EDFB7E-89F4-F045-85DB-8C5F1D106E4B}"/>
              </a:ext>
            </a:extLst>
          </p:cNvPr>
          <p:cNvSpPr/>
          <p:nvPr/>
        </p:nvSpPr>
        <p:spPr>
          <a:xfrm>
            <a:off x="425690" y="2798431"/>
            <a:ext cx="1268809" cy="523220"/>
          </a:xfrm>
          <a:prstGeom prst="rect">
            <a:avLst/>
          </a:prstGeom>
        </p:spPr>
        <p:txBody>
          <a:bodyPr wrap="none">
            <a:spAutoFit/>
          </a:bodyPr>
          <a:lstStyle/>
          <a:p>
            <a:r>
              <a:rPr lang="en-US" altLang="ja-JP" sz="1400" b="1" dirty="0">
                <a:solidFill>
                  <a:srgbClr val="0432FF"/>
                </a:solidFill>
                <a:latin typeface="Meiryo" panose="020B0604030504040204" pitchFamily="34" charset="-128"/>
                <a:ea typeface="Meiryo" panose="020B0604030504040204" pitchFamily="34" charset="-128"/>
              </a:rPr>
              <a:t>Kubernetes</a:t>
            </a:r>
          </a:p>
          <a:p>
            <a:r>
              <a:rPr lang="en-US" altLang="ja-JP" sz="1400" b="1" dirty="0">
                <a:solidFill>
                  <a:srgbClr val="0432FF"/>
                </a:solidFill>
                <a:latin typeface="Meiryo" panose="020B0604030504040204" pitchFamily="34" charset="-128"/>
                <a:ea typeface="Meiryo" panose="020B0604030504040204" pitchFamily="34" charset="-128"/>
              </a:rPr>
              <a:t>Cluster</a:t>
            </a:r>
            <a:endParaRPr lang="ja-JP" altLang="en-US" sz="1400" b="1">
              <a:solidFill>
                <a:srgbClr val="0432FF"/>
              </a:solidFill>
              <a:latin typeface="Meiryo" panose="020B0604030504040204" pitchFamily="34" charset="-128"/>
              <a:ea typeface="Meiryo" panose="020B0604030504040204" pitchFamily="34" charset="-128"/>
            </a:endParaRPr>
          </a:p>
        </p:txBody>
      </p:sp>
      <p:cxnSp>
        <p:nvCxnSpPr>
          <p:cNvPr id="70" name="カギ線コネクタ 69">
            <a:extLst>
              <a:ext uri="{FF2B5EF4-FFF2-40B4-BE49-F238E27FC236}">
                <a16:creationId xmlns:a16="http://schemas.microsoft.com/office/drawing/2014/main" id="{500AF953-C9E5-8741-AA9B-7727FFCF971E}"/>
              </a:ext>
            </a:extLst>
          </p:cNvPr>
          <p:cNvCxnSpPr>
            <a:stCxn id="55" idx="2"/>
            <a:endCxn id="33" idx="0"/>
          </p:cNvCxnSpPr>
          <p:nvPr/>
        </p:nvCxnSpPr>
        <p:spPr>
          <a:xfrm rot="5400000">
            <a:off x="3209736" y="1239394"/>
            <a:ext cx="1170435" cy="2920745"/>
          </a:xfrm>
          <a:prstGeom prst="bentConnector3">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カギ線コネクタ 71">
            <a:extLst>
              <a:ext uri="{FF2B5EF4-FFF2-40B4-BE49-F238E27FC236}">
                <a16:creationId xmlns:a16="http://schemas.microsoft.com/office/drawing/2014/main" id="{49B9364B-E2FD-9E4F-9269-D5D7DE0D0124}"/>
              </a:ext>
            </a:extLst>
          </p:cNvPr>
          <p:cNvCxnSpPr>
            <a:cxnSpLocks/>
            <a:stCxn id="55" idx="2"/>
            <a:endCxn id="34" idx="0"/>
          </p:cNvCxnSpPr>
          <p:nvPr/>
        </p:nvCxnSpPr>
        <p:spPr>
          <a:xfrm rot="16200000" flipH="1">
            <a:off x="4903740" y="2466134"/>
            <a:ext cx="1170435" cy="467264"/>
          </a:xfrm>
          <a:prstGeom prst="bentConnector3">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カギ線コネクタ 74">
            <a:extLst>
              <a:ext uri="{FF2B5EF4-FFF2-40B4-BE49-F238E27FC236}">
                <a16:creationId xmlns:a16="http://schemas.microsoft.com/office/drawing/2014/main" id="{3A0CB543-C5B7-3249-96BD-A5132403D9B6}"/>
              </a:ext>
            </a:extLst>
          </p:cNvPr>
          <p:cNvCxnSpPr>
            <a:cxnSpLocks/>
            <a:stCxn id="55" idx="2"/>
            <a:endCxn id="35" idx="0"/>
          </p:cNvCxnSpPr>
          <p:nvPr/>
        </p:nvCxnSpPr>
        <p:spPr>
          <a:xfrm rot="16200000" flipH="1">
            <a:off x="6022450" y="1347424"/>
            <a:ext cx="1170435" cy="2704684"/>
          </a:xfrm>
          <a:prstGeom prst="bentConnector3">
            <a:avLst>
              <a:gd name="adj1" fmla="val 50000"/>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正方形/長方形 77">
            <a:extLst>
              <a:ext uri="{FF2B5EF4-FFF2-40B4-BE49-F238E27FC236}">
                <a16:creationId xmlns:a16="http://schemas.microsoft.com/office/drawing/2014/main" id="{8F851D19-4372-294C-93AB-290F34231273}"/>
              </a:ext>
            </a:extLst>
          </p:cNvPr>
          <p:cNvSpPr/>
          <p:nvPr/>
        </p:nvSpPr>
        <p:spPr>
          <a:xfrm>
            <a:off x="2467677" y="2874147"/>
            <a:ext cx="1727219" cy="276999"/>
          </a:xfrm>
          <a:prstGeom prst="rect">
            <a:avLst/>
          </a:prstGeom>
        </p:spPr>
        <p:txBody>
          <a:bodyPr wrap="square">
            <a:spAutoFit/>
          </a:bodyPr>
          <a:lstStyle/>
          <a:p>
            <a:r>
              <a:rPr lang="en-US" altLang="ja-JP" sz="1200" i="0" dirty="0">
                <a:solidFill>
                  <a:srgbClr val="0432FF"/>
                </a:solidFill>
                <a:effectLst/>
                <a:latin typeface="-apple-system"/>
              </a:rPr>
              <a:t>Node</a:t>
            </a:r>
            <a:r>
              <a:rPr lang="ja-JP" altLang="en-US" sz="1200" i="0">
                <a:solidFill>
                  <a:srgbClr val="0432FF"/>
                </a:solidFill>
                <a:effectLst/>
                <a:latin typeface="-apple-system"/>
              </a:rPr>
              <a:t>の集まりの単位</a:t>
            </a:r>
          </a:p>
        </p:txBody>
      </p:sp>
      <p:sp>
        <p:nvSpPr>
          <p:cNvPr id="79" name="正方形/長方形 78">
            <a:extLst>
              <a:ext uri="{FF2B5EF4-FFF2-40B4-BE49-F238E27FC236}">
                <a16:creationId xmlns:a16="http://schemas.microsoft.com/office/drawing/2014/main" id="{DA35E26C-6C4C-E642-A25D-9880BC250DAE}"/>
              </a:ext>
            </a:extLst>
          </p:cNvPr>
          <p:cNvSpPr/>
          <p:nvPr/>
        </p:nvSpPr>
        <p:spPr>
          <a:xfrm>
            <a:off x="614315" y="3874940"/>
            <a:ext cx="1581421" cy="215444"/>
          </a:xfrm>
          <a:prstGeom prst="rect">
            <a:avLst/>
          </a:prstGeom>
        </p:spPr>
        <p:txBody>
          <a:bodyPr wrap="square">
            <a:spAutoFit/>
          </a:bodyPr>
          <a:lstStyle/>
          <a:p>
            <a:r>
              <a:rPr lang="ja-JP" altLang="en-US" sz="800" i="0">
                <a:solidFill>
                  <a:schemeClr val="bg1"/>
                </a:solidFill>
                <a:effectLst/>
                <a:latin typeface="-apple-system"/>
              </a:rPr>
              <a:t>物理マシン</a:t>
            </a:r>
            <a:r>
              <a:rPr lang="ja-JP" altLang="en-US" sz="800">
                <a:solidFill>
                  <a:schemeClr val="bg1"/>
                </a:solidFill>
                <a:latin typeface="-apple-system"/>
              </a:rPr>
              <a:t>／仮想マシン</a:t>
            </a:r>
            <a:endParaRPr lang="ja-JP" altLang="en-US" sz="800" i="0">
              <a:solidFill>
                <a:schemeClr val="bg1"/>
              </a:solidFill>
              <a:effectLst/>
              <a:latin typeface="-apple-system"/>
            </a:endParaRPr>
          </a:p>
        </p:txBody>
      </p:sp>
      <p:pic>
        <p:nvPicPr>
          <p:cNvPr id="81" name="図 80">
            <a:extLst>
              <a:ext uri="{FF2B5EF4-FFF2-40B4-BE49-F238E27FC236}">
                <a16:creationId xmlns:a16="http://schemas.microsoft.com/office/drawing/2014/main" id="{7B57FA21-5F26-F14E-B2A6-549C19FD7475}"/>
              </a:ext>
            </a:extLst>
          </p:cNvPr>
          <p:cNvPicPr>
            <a:picLocks noChangeAspect="1"/>
          </p:cNvPicPr>
          <p:nvPr/>
        </p:nvPicPr>
        <p:blipFill>
          <a:blip r:embed="rId4"/>
          <a:stretch>
            <a:fillRect/>
          </a:stretch>
        </p:blipFill>
        <p:spPr>
          <a:xfrm>
            <a:off x="1403648" y="1008488"/>
            <a:ext cx="2094625" cy="1664902"/>
          </a:xfrm>
          <a:prstGeom prst="rect">
            <a:avLst/>
          </a:prstGeom>
        </p:spPr>
      </p:pic>
      <p:sp>
        <p:nvSpPr>
          <p:cNvPr id="82" name="正方形/長方形 81">
            <a:extLst>
              <a:ext uri="{FF2B5EF4-FFF2-40B4-BE49-F238E27FC236}">
                <a16:creationId xmlns:a16="http://schemas.microsoft.com/office/drawing/2014/main" id="{C9C7E32B-FB37-7340-B45C-C256F05D892F}"/>
              </a:ext>
            </a:extLst>
          </p:cNvPr>
          <p:cNvSpPr/>
          <p:nvPr/>
        </p:nvSpPr>
        <p:spPr>
          <a:xfrm>
            <a:off x="1648950" y="1436239"/>
            <a:ext cx="1577382" cy="1077218"/>
          </a:xfrm>
          <a:prstGeom prst="rect">
            <a:avLst/>
          </a:prstGeom>
        </p:spPr>
        <p:txBody>
          <a:bodyPr wrap="square">
            <a:spAutoFit/>
          </a:bodyPr>
          <a:lstStyle/>
          <a:p>
            <a:pPr marL="171450" indent="-171450">
              <a:buFont typeface="Wingdings" pitchFamily="2" charset="2"/>
              <a:buChar char="Ø"/>
            </a:pPr>
            <a:r>
              <a:rPr lang="en-US" altLang="ja-JP" sz="800" dirty="0" err="1">
                <a:solidFill>
                  <a:srgbClr val="0432FF"/>
                </a:solidFill>
                <a:latin typeface="Meiryo" panose="020B0604030504040204" pitchFamily="34" charset="-128"/>
                <a:ea typeface="Meiryo" panose="020B0604030504040204" pitchFamily="34" charset="-128"/>
              </a:rPr>
              <a:t>yaml</a:t>
            </a:r>
            <a:r>
              <a:rPr lang="ja-JP" altLang="en-US" sz="800">
                <a:solidFill>
                  <a:srgbClr val="0432FF"/>
                </a:solidFill>
                <a:latin typeface="Meiryo" panose="020B0604030504040204" pitchFamily="34" charset="-128"/>
                <a:ea typeface="Meiryo" panose="020B0604030504040204" pitchFamily="34" charset="-128"/>
              </a:rPr>
              <a:t>形式記載された設定ファイル</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b="1" dirty="0" err="1">
                <a:solidFill>
                  <a:srgbClr val="0432FF"/>
                </a:solidFill>
                <a:latin typeface="Meiryo" panose="020B0604030504040204" pitchFamily="34" charset="-128"/>
                <a:ea typeface="Meiryo" panose="020B0604030504040204" pitchFamily="34" charset="-128"/>
              </a:rPr>
              <a:t>kubectl</a:t>
            </a:r>
            <a:r>
              <a:rPr lang="ja-JP" altLang="en-US" sz="800">
                <a:solidFill>
                  <a:srgbClr val="0432FF"/>
                </a:solidFill>
                <a:latin typeface="Meiryo" panose="020B0604030504040204" pitchFamily="34" charset="-128"/>
                <a:ea typeface="Meiryo" panose="020B0604030504040204" pitchFamily="34" charset="-128"/>
              </a:rPr>
              <a:t>コマンドを使って、設定を</a:t>
            </a:r>
            <a:r>
              <a:rPr lang="en-US" altLang="ja-JP" sz="800" dirty="0">
                <a:solidFill>
                  <a:srgbClr val="0432FF"/>
                </a:solidFill>
                <a:latin typeface="Meiryo" panose="020B0604030504040204" pitchFamily="34" charset="-128"/>
                <a:ea typeface="Meiryo" panose="020B0604030504040204" pitchFamily="34" charset="-128"/>
              </a:rPr>
              <a:t>Kubernetes Master</a:t>
            </a:r>
            <a:r>
              <a:rPr lang="ja-JP" altLang="en-US" sz="800">
                <a:solidFill>
                  <a:srgbClr val="0432FF"/>
                </a:solidFill>
                <a:latin typeface="Meiryo" panose="020B0604030504040204" pitchFamily="34" charset="-128"/>
                <a:ea typeface="Meiryo" panose="020B0604030504040204" pitchFamily="34" charset="-128"/>
              </a:rPr>
              <a:t>に反映</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432FF"/>
                </a:solidFill>
                <a:latin typeface="Meiryo" panose="020B0604030504040204" pitchFamily="34" charset="-128"/>
                <a:ea typeface="Meiryo" panose="020B0604030504040204" pitchFamily="34" charset="-128"/>
              </a:rPr>
              <a:t>Kubernetes Master</a:t>
            </a:r>
            <a:r>
              <a:rPr lang="ja-JP" altLang="en-US" sz="800">
                <a:solidFill>
                  <a:srgbClr val="0432FF"/>
                </a:solidFill>
                <a:latin typeface="Meiryo" panose="020B0604030504040204" pitchFamily="34" charset="-128"/>
                <a:ea typeface="Meiryo" panose="020B0604030504040204" pitchFamily="34" charset="-128"/>
              </a:rPr>
              <a:t>は反映された内容を元に、</a:t>
            </a:r>
            <a:r>
              <a:rPr lang="en-US" altLang="ja-JP" sz="800" dirty="0">
                <a:solidFill>
                  <a:srgbClr val="0432FF"/>
                </a:solidFill>
                <a:latin typeface="Meiryo" panose="020B0604030504040204" pitchFamily="34" charset="-128"/>
                <a:ea typeface="Meiryo" panose="020B0604030504040204" pitchFamily="34" charset="-128"/>
              </a:rPr>
              <a:t>Node</a:t>
            </a:r>
            <a:r>
              <a:rPr lang="ja-JP" altLang="en-US" sz="800">
                <a:solidFill>
                  <a:srgbClr val="0432FF"/>
                </a:solidFill>
                <a:latin typeface="Meiryo" panose="020B0604030504040204" pitchFamily="34" charset="-128"/>
                <a:ea typeface="Meiryo" panose="020B0604030504040204" pitchFamily="34" charset="-128"/>
              </a:rPr>
              <a:t>や</a:t>
            </a:r>
            <a:r>
              <a:rPr lang="en-US" altLang="ja-JP" sz="800" dirty="0">
                <a:solidFill>
                  <a:srgbClr val="0432FF"/>
                </a:solidFill>
                <a:latin typeface="Meiryo" panose="020B0604030504040204" pitchFamily="34" charset="-128"/>
                <a:ea typeface="Meiryo" panose="020B0604030504040204" pitchFamily="34" charset="-128"/>
              </a:rPr>
              <a:t>Pod</a:t>
            </a:r>
            <a:r>
              <a:rPr lang="ja-JP" altLang="en-US" sz="800">
                <a:solidFill>
                  <a:srgbClr val="0432FF"/>
                </a:solidFill>
                <a:latin typeface="Meiryo" panose="020B0604030504040204" pitchFamily="34" charset="-128"/>
                <a:ea typeface="Meiryo" panose="020B0604030504040204" pitchFamily="34" charset="-128"/>
              </a:rPr>
              <a:t>を操作</a:t>
            </a:r>
          </a:p>
        </p:txBody>
      </p:sp>
      <p:sp>
        <p:nvSpPr>
          <p:cNvPr id="83" name="正方形/長方形 82">
            <a:extLst>
              <a:ext uri="{FF2B5EF4-FFF2-40B4-BE49-F238E27FC236}">
                <a16:creationId xmlns:a16="http://schemas.microsoft.com/office/drawing/2014/main" id="{9850B4DC-0961-864A-95C4-B92C677188CF}"/>
              </a:ext>
            </a:extLst>
          </p:cNvPr>
          <p:cNvSpPr/>
          <p:nvPr/>
        </p:nvSpPr>
        <p:spPr>
          <a:xfrm>
            <a:off x="1619672" y="1160368"/>
            <a:ext cx="1261884" cy="276999"/>
          </a:xfrm>
          <a:prstGeom prst="rect">
            <a:avLst/>
          </a:prstGeom>
        </p:spPr>
        <p:txBody>
          <a:bodyPr wrap="none">
            <a:spAutoFit/>
          </a:bodyPr>
          <a:lstStyle/>
          <a:p>
            <a:r>
              <a:rPr lang="ja-JP" altLang="en-US" sz="1200" b="1">
                <a:solidFill>
                  <a:srgbClr val="0432FF"/>
                </a:solidFill>
                <a:latin typeface="Meiryo" panose="020B0604030504040204" pitchFamily="34" charset="-128"/>
                <a:ea typeface="Meiryo" panose="020B0604030504040204" pitchFamily="34" charset="-128"/>
              </a:rPr>
              <a:t>マニュフェスト</a:t>
            </a:r>
            <a:endParaRPr lang="ja-JP" altLang="en-US" sz="1200">
              <a:solidFill>
                <a:srgbClr val="0432FF"/>
              </a:solidFill>
              <a:latin typeface="Meiryo" panose="020B0604030504040204" pitchFamily="34" charset="-128"/>
              <a:ea typeface="Meiryo" panose="020B0604030504040204" pitchFamily="34" charset="-128"/>
            </a:endParaRPr>
          </a:p>
        </p:txBody>
      </p:sp>
      <p:pic>
        <p:nvPicPr>
          <p:cNvPr id="80" name="図 79">
            <a:extLst>
              <a:ext uri="{FF2B5EF4-FFF2-40B4-BE49-F238E27FC236}">
                <a16:creationId xmlns:a16="http://schemas.microsoft.com/office/drawing/2014/main" id="{A8E96978-E96D-DE47-B60D-567FC21AF515}"/>
              </a:ext>
            </a:extLst>
          </p:cNvPr>
          <p:cNvPicPr>
            <a:picLocks noChangeAspect="1"/>
          </p:cNvPicPr>
          <p:nvPr/>
        </p:nvPicPr>
        <p:blipFill>
          <a:blip r:embed="rId5"/>
          <a:stretch>
            <a:fillRect/>
          </a:stretch>
        </p:blipFill>
        <p:spPr>
          <a:xfrm>
            <a:off x="366060" y="1207475"/>
            <a:ext cx="1419423" cy="1312967"/>
          </a:xfrm>
          <a:prstGeom prst="rect">
            <a:avLst/>
          </a:prstGeom>
        </p:spPr>
      </p:pic>
      <p:sp>
        <p:nvSpPr>
          <p:cNvPr id="87" name="右矢印 86">
            <a:extLst>
              <a:ext uri="{FF2B5EF4-FFF2-40B4-BE49-F238E27FC236}">
                <a16:creationId xmlns:a16="http://schemas.microsoft.com/office/drawing/2014/main" id="{BE50D83E-A8A7-3C4A-A829-65D3A6358A81}"/>
              </a:ext>
            </a:extLst>
          </p:cNvPr>
          <p:cNvSpPr/>
          <p:nvPr/>
        </p:nvSpPr>
        <p:spPr>
          <a:xfrm>
            <a:off x="3150303" y="1338522"/>
            <a:ext cx="633075" cy="443584"/>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9F0F9B43-C0BA-D649-BBA7-0FA37054F0C2}"/>
              </a:ext>
            </a:extLst>
          </p:cNvPr>
          <p:cNvSpPr/>
          <p:nvPr/>
        </p:nvSpPr>
        <p:spPr>
          <a:xfrm>
            <a:off x="6967947" y="1684622"/>
            <a:ext cx="2097899" cy="507831"/>
          </a:xfrm>
          <a:prstGeom prst="rect">
            <a:avLst/>
          </a:prstGeom>
        </p:spPr>
        <p:txBody>
          <a:bodyPr wrap="square">
            <a:spAutoFit/>
          </a:bodyPr>
          <a:lstStyle/>
          <a:p>
            <a:r>
              <a:rPr lang="ja-JP" altLang="en-US" sz="900" dirty="0">
                <a:solidFill>
                  <a:srgbClr val="0432FF"/>
                </a:solidFill>
                <a:latin typeface="Meiryo" charset="-128"/>
                <a:ea typeface="Meiryo" charset="-128"/>
                <a:cs typeface="Meiryo" charset="-128"/>
              </a:rPr>
              <a:t>意味：ギリシャ語で「人生の道標」</a:t>
            </a:r>
            <a:br>
              <a:rPr lang="ja-JP" altLang="en-US" sz="900">
                <a:solidFill>
                  <a:srgbClr val="0432FF"/>
                </a:solidFill>
                <a:latin typeface="Meiryo" charset="-128"/>
                <a:ea typeface="Meiryo" charset="-128"/>
                <a:cs typeface="Meiryo" charset="-128"/>
              </a:rPr>
            </a:br>
            <a:r>
              <a:rPr lang="ja-JP" altLang="en-US" sz="900">
                <a:solidFill>
                  <a:srgbClr val="0432FF"/>
                </a:solidFill>
                <a:latin typeface="Meiryo" charset="-128"/>
                <a:ea typeface="Meiryo" charset="-128"/>
                <a:cs typeface="Meiryo" charset="-128"/>
              </a:rPr>
              <a:t>読み方：クーベルネイテス</a:t>
            </a:r>
            <a:endParaRPr lang="en-US" altLang="ja-JP" sz="900" dirty="0">
              <a:solidFill>
                <a:srgbClr val="0432FF"/>
              </a:solidFill>
              <a:latin typeface="Meiryo" charset="-128"/>
              <a:ea typeface="Meiryo" charset="-128"/>
              <a:cs typeface="Meiryo" charset="-128"/>
            </a:endParaRPr>
          </a:p>
          <a:p>
            <a:r>
              <a:rPr lang="ja-JP" altLang="en-US" sz="900">
                <a:solidFill>
                  <a:srgbClr val="0432FF"/>
                </a:solidFill>
                <a:latin typeface="Meiryo" charset="-128"/>
                <a:ea typeface="Meiryo" charset="-128"/>
                <a:cs typeface="Meiryo" charset="-128"/>
              </a:rPr>
              <a:t>略称：</a:t>
            </a:r>
            <a:r>
              <a:rPr lang="en-US" altLang="ja-JP" sz="900" dirty="0">
                <a:solidFill>
                  <a:srgbClr val="0432FF"/>
                </a:solidFill>
                <a:latin typeface="Meiryo" charset="-128"/>
                <a:ea typeface="Meiryo" charset="-128"/>
                <a:cs typeface="Meiryo" charset="-128"/>
              </a:rPr>
              <a:t>K8s</a:t>
            </a:r>
          </a:p>
        </p:txBody>
      </p:sp>
    </p:spTree>
    <p:extLst>
      <p:ext uri="{BB962C8B-B14F-4D97-AF65-F5344CB8AC3E}">
        <p14:creationId xmlns:p14="http://schemas.microsoft.com/office/powerpoint/2010/main" val="1969138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084168" y="2102547"/>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29943" y="2200926"/>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a:t>マイクロサービス・アーキテクチャ</a:t>
            </a:r>
            <a:r>
              <a:rPr kumimoji="1" lang="ja-JP" altLang="en-US" sz="2400"/>
              <a:t>（</a:t>
            </a:r>
            <a:r>
              <a:rPr kumimoji="1" lang="en-US" altLang="ja-JP" sz="2400" dirty="0"/>
              <a:t>Micro Service</a:t>
            </a:r>
            <a:r>
              <a:rPr kumimoji="1" lang="ja-JP" altLang="en-US" sz="2400" dirty="0"/>
              <a:t>）</a:t>
            </a:r>
          </a:p>
        </p:txBody>
      </p:sp>
      <p:sp>
        <p:nvSpPr>
          <p:cNvPr id="4" name="正方形/長方形 3"/>
          <p:cNvSpPr/>
          <p:nvPr/>
        </p:nvSpPr>
        <p:spPr>
          <a:xfrm>
            <a:off x="871262" y="2102547"/>
            <a:ext cx="3250704" cy="2445769"/>
          </a:xfrm>
          <a:prstGeom prst="rect">
            <a:avLst/>
          </a:prstGeom>
          <a:solidFill>
            <a:srgbClr val="A9A58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90261" y="2196151"/>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09260" y="2289755"/>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22309" y="263691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222309" y="303973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222309" y="344255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222309" y="3841984"/>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222309" y="4241416"/>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09260"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09586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02564"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22309" y="1868998"/>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15613" y="1866020"/>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496614" y="1868998"/>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09260" y="4939737"/>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284002" y="4752807"/>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986062" y="3027376"/>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67623" y="372759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30816" y="372700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61991" y="4656220"/>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497571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62326"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69022"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488767" y="1868998"/>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682071" y="1866020"/>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36296" y="1868998"/>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69022" y="5181758"/>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4975718" y="2289704"/>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682071" y="3033959"/>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380311" y="4237238"/>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4977486" y="4249770"/>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06142" y="2619631"/>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687703" y="3357303"/>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06142" y="3357303"/>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687703" y="4057526"/>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682071" y="4056931"/>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392494" y="405693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593023" y="4986147"/>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792620" y="4058060"/>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67890" y="305545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120505" y="862399"/>
            <a:ext cx="2646879" cy="338554"/>
          </a:xfrm>
          <a:prstGeom prst="rect">
            <a:avLst/>
          </a:prstGeom>
          <a:noFill/>
        </p:spPr>
        <p:txBody>
          <a:bodyPr wrap="none" rtlCol="0">
            <a:spAutoFit/>
          </a:bodyPr>
          <a:lstStyle/>
          <a:p>
            <a:pPr algn="ctr"/>
            <a:r>
              <a:rPr lang="ja-JP" altLang="en-US" sz="1600" b="1">
                <a:solidFill>
                  <a:schemeClr val="bg2">
                    <a:lumMod val="50000"/>
                  </a:schemeClr>
                </a:solidFill>
                <a:latin typeface="Meiryo" charset="-128"/>
                <a:ea typeface="Meiryo" charset="-128"/>
                <a:cs typeface="Meiryo" charset="-128"/>
              </a:rPr>
              <a:t>モノリス型</a:t>
            </a:r>
            <a:r>
              <a:rPr lang="ja-JP" altLang="en-US" sz="1600">
                <a:solidFill>
                  <a:schemeClr val="bg2">
                    <a:lumMod val="50000"/>
                  </a:schemeClr>
                </a:solidFill>
                <a:latin typeface="Meiryo" charset="-128"/>
                <a:ea typeface="Meiryo" charset="-128"/>
                <a:cs typeface="Meiryo" charset="-128"/>
              </a:rPr>
              <a:t>アーキテクチャ</a:t>
            </a:r>
            <a:endParaRPr kumimoji="1" lang="ja-JP" altLang="en-US" sz="16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967601" y="862377"/>
            <a:ext cx="3467616" cy="338554"/>
          </a:xfrm>
          <a:prstGeom prst="rect">
            <a:avLst/>
          </a:prstGeom>
          <a:noFill/>
        </p:spPr>
        <p:txBody>
          <a:bodyPr wrap="none" rtlCol="0">
            <a:spAutoFit/>
          </a:bodyPr>
          <a:lstStyle/>
          <a:p>
            <a:pPr algn="ctr"/>
            <a:r>
              <a:rPr lang="ja-JP" altLang="en-US" sz="1600" b="1">
                <a:solidFill>
                  <a:schemeClr val="accent6">
                    <a:lumMod val="75000"/>
                  </a:schemeClr>
                </a:solidFill>
                <a:latin typeface="Meiryo" charset="-128"/>
                <a:ea typeface="Meiryo" charset="-128"/>
                <a:cs typeface="Meiryo" charset="-128"/>
              </a:rPr>
              <a:t>マイクロサービス</a:t>
            </a:r>
            <a:r>
              <a:rPr lang="ja-JP" altLang="en-US" sz="1600">
                <a:solidFill>
                  <a:schemeClr val="accent6">
                    <a:lumMod val="75000"/>
                  </a:schemeClr>
                </a:solidFill>
                <a:latin typeface="Meiryo" charset="-128"/>
                <a:ea typeface="Meiryo" charset="-128"/>
                <a:cs typeface="Meiryo" charset="-128"/>
              </a:rPr>
              <a:t>型アーキテクチャ</a:t>
            </a:r>
            <a:endParaRPr kumimoji="1" lang="ja-JP" altLang="en-US" sz="16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68344" y="5218799"/>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146506" y="1105860"/>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12" name="テキスト ボックス 11">
            <a:extLst>
              <a:ext uri="{FF2B5EF4-FFF2-40B4-BE49-F238E27FC236}">
                <a16:creationId xmlns:a16="http://schemas.microsoft.com/office/drawing/2014/main" id="{83D7A440-EDD7-FF45-A62D-6D5D0BCCD385}"/>
              </a:ext>
            </a:extLst>
          </p:cNvPr>
          <p:cNvSpPr txBox="1"/>
          <p:nvPr/>
        </p:nvSpPr>
        <p:spPr>
          <a:xfrm>
            <a:off x="4591179" y="5828229"/>
            <a:ext cx="4288353" cy="584775"/>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複数の独立した機能（マイクロサービス）を</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組み合わせることでひとつの処理を実現する</a:t>
            </a:r>
          </a:p>
        </p:txBody>
      </p:sp>
      <p:sp>
        <p:nvSpPr>
          <p:cNvPr id="55" name="テキスト ボックス 54">
            <a:extLst>
              <a:ext uri="{FF2B5EF4-FFF2-40B4-BE49-F238E27FC236}">
                <a16:creationId xmlns:a16="http://schemas.microsoft.com/office/drawing/2014/main" id="{1A014876-7283-F74F-9E68-921B45BD1BD0}"/>
              </a:ext>
            </a:extLst>
          </p:cNvPr>
          <p:cNvSpPr txBox="1"/>
          <p:nvPr/>
        </p:nvSpPr>
        <p:spPr>
          <a:xfrm>
            <a:off x="1092174" y="5828229"/>
            <a:ext cx="2646878" cy="584775"/>
          </a:xfrm>
          <a:prstGeom prst="rect">
            <a:avLst/>
          </a:prstGeom>
          <a:noFill/>
        </p:spPr>
        <p:txBody>
          <a:bodyPr wrap="none" rtlCol="0">
            <a:spAutoFit/>
          </a:bodyPr>
          <a:lstStyle/>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大きな単一の機能によって</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ひとつの処理を実現する</a:t>
            </a:r>
          </a:p>
        </p:txBody>
      </p:sp>
      <p:sp>
        <p:nvSpPr>
          <p:cNvPr id="56" name="テキスト ボックス 55">
            <a:extLst>
              <a:ext uri="{FF2B5EF4-FFF2-40B4-BE49-F238E27FC236}">
                <a16:creationId xmlns:a16="http://schemas.microsoft.com/office/drawing/2014/main" id="{AB35B97F-A3CE-3545-B192-69F3A6CBECCF}"/>
              </a:ext>
            </a:extLst>
          </p:cNvPr>
          <p:cNvSpPr txBox="1"/>
          <p:nvPr/>
        </p:nvSpPr>
        <p:spPr>
          <a:xfrm>
            <a:off x="2832361" y="2353632"/>
            <a:ext cx="1082348"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単一の機能</a:t>
            </a:r>
          </a:p>
        </p:txBody>
      </p:sp>
      <p:sp>
        <p:nvSpPr>
          <p:cNvPr id="57" name="テキスト ボックス 56">
            <a:extLst>
              <a:ext uri="{FF2B5EF4-FFF2-40B4-BE49-F238E27FC236}">
                <a16:creationId xmlns:a16="http://schemas.microsoft.com/office/drawing/2014/main" id="{D4D95506-3F5E-0145-ADC1-96B9E21E64B3}"/>
              </a:ext>
            </a:extLst>
          </p:cNvPr>
          <p:cNvSpPr txBox="1"/>
          <p:nvPr/>
        </p:nvSpPr>
        <p:spPr>
          <a:xfrm>
            <a:off x="7392035" y="2739933"/>
            <a:ext cx="1107996"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独立した機能</a:t>
            </a:r>
          </a:p>
        </p:txBody>
      </p:sp>
      <p:cxnSp>
        <p:nvCxnSpPr>
          <p:cNvPr id="19" name="直線矢印コネクタ 18">
            <a:extLst>
              <a:ext uri="{FF2B5EF4-FFF2-40B4-BE49-F238E27FC236}">
                <a16:creationId xmlns:a16="http://schemas.microsoft.com/office/drawing/2014/main" id="{145C471F-8B35-8543-B76A-39D4371C0C1B}"/>
              </a:ext>
            </a:extLst>
          </p:cNvPr>
          <p:cNvCxnSpPr>
            <a:cxnSpLocks/>
            <a:stCxn id="57" idx="2"/>
          </p:cNvCxnSpPr>
          <p:nvPr/>
        </p:nvCxnSpPr>
        <p:spPr>
          <a:xfrm flipH="1">
            <a:off x="7907315" y="3016932"/>
            <a:ext cx="38718" cy="744183"/>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74601CF4-1FE6-EC4B-86FF-E60EB43A14B3}"/>
              </a:ext>
            </a:extLst>
          </p:cNvPr>
          <p:cNvCxnSpPr>
            <a:cxnSpLocks/>
          </p:cNvCxnSpPr>
          <p:nvPr/>
        </p:nvCxnSpPr>
        <p:spPr>
          <a:xfrm flipH="1" flipV="1">
            <a:off x="7279975" y="2676497"/>
            <a:ext cx="410209" cy="78165"/>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12AA4DD4-FB8B-BE49-8CB5-FB4F8670A42F}"/>
              </a:ext>
            </a:extLst>
          </p:cNvPr>
          <p:cNvSpPr txBox="1"/>
          <p:nvPr/>
        </p:nvSpPr>
        <p:spPr>
          <a:xfrm>
            <a:off x="812980" y="2544755"/>
            <a:ext cx="400110" cy="2067234"/>
          </a:xfrm>
          <a:prstGeom prst="rect">
            <a:avLst/>
          </a:prstGeom>
          <a:noFill/>
        </p:spPr>
        <p:txBody>
          <a:bodyPr vert="eaVert"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内部は複数の機能で構成</a:t>
            </a:r>
          </a:p>
        </p:txBody>
      </p:sp>
    </p:spTree>
    <p:extLst>
      <p:ext uri="{BB962C8B-B14F-4D97-AF65-F5344CB8AC3E}">
        <p14:creationId xmlns:p14="http://schemas.microsoft.com/office/powerpoint/2010/main" val="141345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084168" y="2102547"/>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29943" y="2200926"/>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a:t>マイクロサービス・アーキテクチャ</a:t>
            </a:r>
            <a:r>
              <a:rPr lang="ja-JP" altLang="en-US" sz="2400"/>
              <a:t>（</a:t>
            </a:r>
            <a:r>
              <a:rPr kumimoji="1" lang="en-US" altLang="ja-JP" sz="2400" dirty="0"/>
              <a:t>Micro Service</a:t>
            </a:r>
            <a:r>
              <a:rPr kumimoji="1" lang="ja-JP" altLang="en-US" sz="2400" dirty="0"/>
              <a:t>）</a:t>
            </a:r>
          </a:p>
        </p:txBody>
      </p:sp>
      <p:sp>
        <p:nvSpPr>
          <p:cNvPr id="4" name="正方形/長方形 3"/>
          <p:cNvSpPr/>
          <p:nvPr/>
        </p:nvSpPr>
        <p:spPr>
          <a:xfrm>
            <a:off x="871262" y="2102547"/>
            <a:ext cx="3250704" cy="2445769"/>
          </a:xfrm>
          <a:prstGeom prst="rect">
            <a:avLst/>
          </a:prstGeom>
          <a:solidFill>
            <a:srgbClr val="A9A58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90261" y="2196151"/>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09260" y="2289755"/>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22309" y="263691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222309" y="303973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222309" y="344255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222309" y="3841984"/>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222309" y="4241416"/>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09260"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09586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02564"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22309" y="1868998"/>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15613" y="1866020"/>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496614" y="1868998"/>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09260" y="4939737"/>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284002" y="4752807"/>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986062" y="3027376"/>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67623" y="372759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30816" y="372700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61991" y="4656220"/>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497571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62326"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69022"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488767" y="1868998"/>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682071" y="1866020"/>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36296" y="1868998"/>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69022" y="5181758"/>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4975718" y="2289704"/>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682071" y="3033959"/>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380311" y="4237238"/>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4977486" y="4249770"/>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06142" y="2619631"/>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687703" y="3357303"/>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06142" y="3357303"/>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687703" y="4057526"/>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682071" y="4056931"/>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392494" y="405693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593023" y="4986147"/>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792620" y="4058060"/>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67890" y="305545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120505" y="862399"/>
            <a:ext cx="2646879" cy="338554"/>
          </a:xfrm>
          <a:prstGeom prst="rect">
            <a:avLst/>
          </a:prstGeom>
          <a:noFill/>
        </p:spPr>
        <p:txBody>
          <a:bodyPr wrap="none" rtlCol="0">
            <a:spAutoFit/>
          </a:bodyPr>
          <a:lstStyle/>
          <a:p>
            <a:pPr algn="ctr"/>
            <a:r>
              <a:rPr lang="ja-JP" altLang="en-US" sz="1600" b="1">
                <a:solidFill>
                  <a:schemeClr val="bg2">
                    <a:lumMod val="50000"/>
                  </a:schemeClr>
                </a:solidFill>
                <a:latin typeface="Meiryo" charset="-128"/>
                <a:ea typeface="Meiryo" charset="-128"/>
                <a:cs typeface="Meiryo" charset="-128"/>
              </a:rPr>
              <a:t>モノリス型</a:t>
            </a:r>
            <a:r>
              <a:rPr lang="ja-JP" altLang="en-US" sz="1600">
                <a:solidFill>
                  <a:schemeClr val="bg2">
                    <a:lumMod val="50000"/>
                  </a:schemeClr>
                </a:solidFill>
                <a:latin typeface="Meiryo" charset="-128"/>
                <a:ea typeface="Meiryo" charset="-128"/>
                <a:cs typeface="Meiryo" charset="-128"/>
              </a:rPr>
              <a:t>アーキテクチャ</a:t>
            </a:r>
            <a:endParaRPr kumimoji="1" lang="ja-JP" altLang="en-US" sz="16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967601" y="862377"/>
            <a:ext cx="3467616" cy="338554"/>
          </a:xfrm>
          <a:prstGeom prst="rect">
            <a:avLst/>
          </a:prstGeom>
          <a:noFill/>
        </p:spPr>
        <p:txBody>
          <a:bodyPr wrap="none" rtlCol="0">
            <a:spAutoFit/>
          </a:bodyPr>
          <a:lstStyle/>
          <a:p>
            <a:pPr algn="ctr"/>
            <a:r>
              <a:rPr lang="ja-JP" altLang="en-US" sz="1600" b="1">
                <a:solidFill>
                  <a:schemeClr val="accent6">
                    <a:lumMod val="75000"/>
                  </a:schemeClr>
                </a:solidFill>
                <a:latin typeface="Meiryo" charset="-128"/>
                <a:ea typeface="Meiryo" charset="-128"/>
                <a:cs typeface="Meiryo" charset="-128"/>
              </a:rPr>
              <a:t>マイクロサービス</a:t>
            </a:r>
            <a:r>
              <a:rPr lang="ja-JP" altLang="en-US" sz="1600">
                <a:solidFill>
                  <a:schemeClr val="accent6">
                    <a:lumMod val="75000"/>
                  </a:schemeClr>
                </a:solidFill>
                <a:latin typeface="Meiryo" charset="-128"/>
                <a:ea typeface="Meiryo" charset="-128"/>
                <a:cs typeface="Meiryo" charset="-128"/>
              </a:rPr>
              <a:t>型アーキテクチャ</a:t>
            </a:r>
            <a:endParaRPr kumimoji="1" lang="ja-JP" altLang="en-US" sz="16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68344" y="5218799"/>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119257" y="1106635"/>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56" name="テキスト ボックス 55">
            <a:extLst>
              <a:ext uri="{FF2B5EF4-FFF2-40B4-BE49-F238E27FC236}">
                <a16:creationId xmlns:a16="http://schemas.microsoft.com/office/drawing/2014/main" id="{AB35B97F-A3CE-3545-B192-69F3A6CBECCF}"/>
              </a:ext>
            </a:extLst>
          </p:cNvPr>
          <p:cNvSpPr txBox="1"/>
          <p:nvPr/>
        </p:nvSpPr>
        <p:spPr>
          <a:xfrm>
            <a:off x="2832361" y="2353632"/>
            <a:ext cx="1082348"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単一の機能</a:t>
            </a:r>
          </a:p>
        </p:txBody>
      </p:sp>
      <p:sp>
        <p:nvSpPr>
          <p:cNvPr id="57" name="テキスト ボックス 56">
            <a:extLst>
              <a:ext uri="{FF2B5EF4-FFF2-40B4-BE49-F238E27FC236}">
                <a16:creationId xmlns:a16="http://schemas.microsoft.com/office/drawing/2014/main" id="{D4D95506-3F5E-0145-ADC1-96B9E21E64B3}"/>
              </a:ext>
            </a:extLst>
          </p:cNvPr>
          <p:cNvSpPr txBox="1"/>
          <p:nvPr/>
        </p:nvSpPr>
        <p:spPr>
          <a:xfrm>
            <a:off x="7392035" y="2739933"/>
            <a:ext cx="1107996"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独立した機能</a:t>
            </a:r>
          </a:p>
        </p:txBody>
      </p:sp>
      <p:cxnSp>
        <p:nvCxnSpPr>
          <p:cNvPr id="19" name="直線矢印コネクタ 18">
            <a:extLst>
              <a:ext uri="{FF2B5EF4-FFF2-40B4-BE49-F238E27FC236}">
                <a16:creationId xmlns:a16="http://schemas.microsoft.com/office/drawing/2014/main" id="{145C471F-8B35-8543-B76A-39D4371C0C1B}"/>
              </a:ext>
            </a:extLst>
          </p:cNvPr>
          <p:cNvCxnSpPr>
            <a:cxnSpLocks/>
            <a:stCxn id="57" idx="2"/>
          </p:cNvCxnSpPr>
          <p:nvPr/>
        </p:nvCxnSpPr>
        <p:spPr>
          <a:xfrm flipH="1">
            <a:off x="7907315" y="3016932"/>
            <a:ext cx="38718" cy="744183"/>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74601CF4-1FE6-EC4B-86FF-E60EB43A14B3}"/>
              </a:ext>
            </a:extLst>
          </p:cNvPr>
          <p:cNvCxnSpPr>
            <a:cxnSpLocks/>
          </p:cNvCxnSpPr>
          <p:nvPr/>
        </p:nvCxnSpPr>
        <p:spPr>
          <a:xfrm flipH="1" flipV="1">
            <a:off x="7279975" y="2676497"/>
            <a:ext cx="410209" cy="78165"/>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12AA4DD4-FB8B-BE49-8CB5-FB4F8670A42F}"/>
              </a:ext>
            </a:extLst>
          </p:cNvPr>
          <p:cNvSpPr txBox="1"/>
          <p:nvPr/>
        </p:nvSpPr>
        <p:spPr>
          <a:xfrm>
            <a:off x="812980" y="2544755"/>
            <a:ext cx="400110" cy="2067234"/>
          </a:xfrm>
          <a:prstGeom prst="rect">
            <a:avLst/>
          </a:prstGeom>
          <a:noFill/>
        </p:spPr>
        <p:txBody>
          <a:bodyPr vert="eaVert"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内部は複数の機能で構成</a:t>
            </a:r>
          </a:p>
        </p:txBody>
      </p:sp>
      <p:pic>
        <p:nvPicPr>
          <p:cNvPr id="16" name="図 15">
            <a:extLst>
              <a:ext uri="{FF2B5EF4-FFF2-40B4-BE49-F238E27FC236}">
                <a16:creationId xmlns:a16="http://schemas.microsoft.com/office/drawing/2014/main" id="{47F8AA64-EF7C-FE4B-BA86-E2392AEF00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4412" y="3998546"/>
            <a:ext cx="778407" cy="921191"/>
          </a:xfrm>
          <a:prstGeom prst="rect">
            <a:avLst/>
          </a:prstGeom>
        </p:spPr>
      </p:pic>
      <p:pic>
        <p:nvPicPr>
          <p:cNvPr id="58" name="図 57">
            <a:extLst>
              <a:ext uri="{FF2B5EF4-FFF2-40B4-BE49-F238E27FC236}">
                <a16:creationId xmlns:a16="http://schemas.microsoft.com/office/drawing/2014/main" id="{D65EC69F-7939-0C44-8DEB-F1573A9EEB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5054" y="2321069"/>
            <a:ext cx="436097" cy="516091"/>
          </a:xfrm>
          <a:prstGeom prst="rect">
            <a:avLst/>
          </a:prstGeom>
        </p:spPr>
      </p:pic>
      <p:pic>
        <p:nvPicPr>
          <p:cNvPr id="59" name="図 58">
            <a:extLst>
              <a:ext uri="{FF2B5EF4-FFF2-40B4-BE49-F238E27FC236}">
                <a16:creationId xmlns:a16="http://schemas.microsoft.com/office/drawing/2014/main" id="{2B391D00-4763-D64F-9681-2E225FC870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0590" y="3062401"/>
            <a:ext cx="436097" cy="516091"/>
          </a:xfrm>
          <a:prstGeom prst="rect">
            <a:avLst/>
          </a:prstGeom>
        </p:spPr>
      </p:pic>
      <p:pic>
        <p:nvPicPr>
          <p:cNvPr id="60" name="図 59">
            <a:extLst>
              <a:ext uri="{FF2B5EF4-FFF2-40B4-BE49-F238E27FC236}">
                <a16:creationId xmlns:a16="http://schemas.microsoft.com/office/drawing/2014/main" id="{3B68D96F-7300-1C4D-9B27-1E2F33EE7A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5053" y="3770736"/>
            <a:ext cx="436097" cy="516091"/>
          </a:xfrm>
          <a:prstGeom prst="rect">
            <a:avLst/>
          </a:prstGeom>
        </p:spPr>
      </p:pic>
      <p:pic>
        <p:nvPicPr>
          <p:cNvPr id="61" name="図 60">
            <a:extLst>
              <a:ext uri="{FF2B5EF4-FFF2-40B4-BE49-F238E27FC236}">
                <a16:creationId xmlns:a16="http://schemas.microsoft.com/office/drawing/2014/main" id="{BF541647-E16E-B242-94EE-FBB92AC649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74577" y="3775664"/>
            <a:ext cx="436097" cy="516091"/>
          </a:xfrm>
          <a:prstGeom prst="rect">
            <a:avLst/>
          </a:prstGeom>
        </p:spPr>
      </p:pic>
      <p:pic>
        <p:nvPicPr>
          <p:cNvPr id="62" name="図 61">
            <a:extLst>
              <a:ext uri="{FF2B5EF4-FFF2-40B4-BE49-F238E27FC236}">
                <a16:creationId xmlns:a16="http://schemas.microsoft.com/office/drawing/2014/main" id="{2EE927E7-3606-AD4C-A3CB-CC5F2E789A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98945" y="4702708"/>
            <a:ext cx="436097" cy="516091"/>
          </a:xfrm>
          <a:prstGeom prst="rect">
            <a:avLst/>
          </a:prstGeom>
        </p:spPr>
      </p:pic>
      <p:pic>
        <p:nvPicPr>
          <p:cNvPr id="69" name="図 68">
            <a:extLst>
              <a:ext uri="{FF2B5EF4-FFF2-40B4-BE49-F238E27FC236}">
                <a16:creationId xmlns:a16="http://schemas.microsoft.com/office/drawing/2014/main" id="{EB45C34B-6EAE-0449-B8D9-7C4583743C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6055" y="2231059"/>
            <a:ext cx="436097" cy="516091"/>
          </a:xfrm>
          <a:prstGeom prst="rect">
            <a:avLst/>
          </a:prstGeom>
        </p:spPr>
      </p:pic>
      <p:pic>
        <p:nvPicPr>
          <p:cNvPr id="70" name="図 69">
            <a:extLst>
              <a:ext uri="{FF2B5EF4-FFF2-40B4-BE49-F238E27FC236}">
                <a16:creationId xmlns:a16="http://schemas.microsoft.com/office/drawing/2014/main" id="{3169CDC4-7055-E04B-8D03-E1D0549934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18182" y="2126852"/>
            <a:ext cx="436097" cy="516091"/>
          </a:xfrm>
          <a:prstGeom prst="rect">
            <a:avLst/>
          </a:prstGeom>
        </p:spPr>
      </p:pic>
      <p:sp>
        <p:nvSpPr>
          <p:cNvPr id="72" name="テキスト ボックス 71">
            <a:extLst>
              <a:ext uri="{FF2B5EF4-FFF2-40B4-BE49-F238E27FC236}">
                <a16:creationId xmlns:a16="http://schemas.microsoft.com/office/drawing/2014/main" id="{B56C1CD7-FE87-594F-88EE-AA72A3EE1CA9}"/>
              </a:ext>
            </a:extLst>
          </p:cNvPr>
          <p:cNvSpPr txBox="1"/>
          <p:nvPr/>
        </p:nvSpPr>
        <p:spPr>
          <a:xfrm>
            <a:off x="4898962" y="5828229"/>
            <a:ext cx="3672800" cy="338554"/>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マイクロサービス単位でマシンが必要</a:t>
            </a:r>
          </a:p>
        </p:txBody>
      </p:sp>
      <p:sp>
        <p:nvSpPr>
          <p:cNvPr id="73" name="テキスト ボックス 72">
            <a:extLst>
              <a:ext uri="{FF2B5EF4-FFF2-40B4-BE49-F238E27FC236}">
                <a16:creationId xmlns:a16="http://schemas.microsoft.com/office/drawing/2014/main" id="{BF4536B0-556A-EE4D-AF4E-F18803CA47DA}"/>
              </a:ext>
            </a:extLst>
          </p:cNvPr>
          <p:cNvSpPr txBox="1"/>
          <p:nvPr/>
        </p:nvSpPr>
        <p:spPr>
          <a:xfrm>
            <a:off x="989583" y="5828229"/>
            <a:ext cx="2852063"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各機能の単位でマシンが必要</a:t>
            </a:r>
          </a:p>
        </p:txBody>
      </p:sp>
      <p:sp>
        <p:nvSpPr>
          <p:cNvPr id="74" name="テキスト ボックス 73">
            <a:extLst>
              <a:ext uri="{FF2B5EF4-FFF2-40B4-BE49-F238E27FC236}">
                <a16:creationId xmlns:a16="http://schemas.microsoft.com/office/drawing/2014/main" id="{0A95F4D4-5897-D446-8D9F-3EB21AD5E643}"/>
              </a:ext>
            </a:extLst>
          </p:cNvPr>
          <p:cNvSpPr txBox="1"/>
          <p:nvPr/>
        </p:nvSpPr>
        <p:spPr>
          <a:xfrm>
            <a:off x="2561691" y="6253736"/>
            <a:ext cx="6288901" cy="307777"/>
          </a:xfrm>
          <a:prstGeom prst="rect">
            <a:avLst/>
          </a:prstGeom>
          <a:noFill/>
        </p:spPr>
        <p:txBody>
          <a:bodyPr wrap="none" rtlCol="0">
            <a:spAutoFit/>
          </a:bodyPr>
          <a:lstStyle/>
          <a:p>
            <a:r>
              <a:rPr lang="ja-JP" altLang="en-US" sz="1400">
                <a:solidFill>
                  <a:schemeClr val="tx1">
                    <a:lumMod val="50000"/>
                    <a:lumOff val="50000"/>
                  </a:schemeClr>
                </a:solidFill>
                <a:latin typeface="Meiryo" charset="-128"/>
                <a:ea typeface="Meiryo" charset="-128"/>
                <a:cs typeface="Meiryo" charset="-128"/>
              </a:rPr>
              <a:t>＊</a:t>
            </a:r>
            <a:r>
              <a:rPr kumimoji="1" lang="ja-JP" altLang="en-US" sz="1400">
                <a:solidFill>
                  <a:schemeClr val="tx1">
                    <a:lumMod val="50000"/>
                    <a:lumOff val="50000"/>
                  </a:schemeClr>
                </a:solidFill>
                <a:latin typeface="Meiryo" charset="-128"/>
                <a:ea typeface="Meiryo" charset="-128"/>
                <a:cs typeface="Meiryo" charset="-128"/>
              </a:rPr>
              <a:t>「マシン」とは物理マシンだけではなく仮想マシンやコンテナも含む。</a:t>
            </a:r>
            <a:endParaRPr kumimoji="1" lang="ja-JP" altLang="en-US" sz="14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694236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正方形/長方形 136">
            <a:extLst>
              <a:ext uri="{FF2B5EF4-FFF2-40B4-BE49-F238E27FC236}">
                <a16:creationId xmlns:a16="http://schemas.microsoft.com/office/drawing/2014/main" id="{8B670BAB-11D1-064C-A2B4-3ACEF59C29AC}"/>
              </a:ext>
            </a:extLst>
          </p:cNvPr>
          <p:cNvSpPr/>
          <p:nvPr/>
        </p:nvSpPr>
        <p:spPr>
          <a:xfrm>
            <a:off x="8405708" y="1415647"/>
            <a:ext cx="571182" cy="329927"/>
          </a:xfrm>
          <a:prstGeom prst="rect">
            <a:avLst/>
          </a:prstGeom>
          <a:solidFill>
            <a:schemeClr val="accent6">
              <a:lumMod val="50000"/>
            </a:schemeClr>
          </a:solidFill>
          <a:ln>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F722994E-7BE0-B641-9FCC-3A2F788B66E8}"/>
              </a:ext>
            </a:extLst>
          </p:cNvPr>
          <p:cNvSpPr/>
          <p:nvPr/>
        </p:nvSpPr>
        <p:spPr>
          <a:xfrm>
            <a:off x="8370348" y="1488243"/>
            <a:ext cx="571182" cy="329927"/>
          </a:xfrm>
          <a:prstGeom prst="rect">
            <a:avLst/>
          </a:prstGeom>
          <a:solidFill>
            <a:schemeClr val="accent6">
              <a:lumMod val="75000"/>
            </a:schemeClr>
          </a:solidFill>
          <a:ln>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D07B3D95-1645-FF42-8038-06F2F2B4F07B}"/>
              </a:ext>
            </a:extLst>
          </p:cNvPr>
          <p:cNvSpPr/>
          <p:nvPr/>
        </p:nvSpPr>
        <p:spPr>
          <a:xfrm>
            <a:off x="4865723" y="1301741"/>
            <a:ext cx="2054393" cy="1008112"/>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F688DBE8-FF3D-D14E-A57D-F846C2B824F8}"/>
              </a:ext>
            </a:extLst>
          </p:cNvPr>
          <p:cNvSpPr/>
          <p:nvPr/>
        </p:nvSpPr>
        <p:spPr>
          <a:xfrm>
            <a:off x="4823843" y="1357582"/>
            <a:ext cx="2054393" cy="100811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0E28D28-2772-9F45-A46B-4D671A632B1A}"/>
              </a:ext>
            </a:extLst>
          </p:cNvPr>
          <p:cNvSpPr>
            <a:spLocks noGrp="1"/>
          </p:cNvSpPr>
          <p:nvPr>
            <p:ph type="title"/>
          </p:nvPr>
        </p:nvSpPr>
        <p:spPr/>
        <p:txBody>
          <a:bodyPr/>
          <a:lstStyle/>
          <a:p>
            <a:r>
              <a:rPr kumimoji="1" lang="ja-JP" altLang="en-US"/>
              <a:t>マイクロサービス・アーキテクチャの</a:t>
            </a:r>
            <a:r>
              <a:rPr kumimoji="1" lang="en-US" altLang="ja-JP" dirty="0"/>
              <a:t>6</a:t>
            </a:r>
            <a:r>
              <a:rPr kumimoji="1" lang="ja-JP" altLang="en-US"/>
              <a:t>つのメリット</a:t>
            </a:r>
          </a:p>
        </p:txBody>
      </p:sp>
      <p:sp>
        <p:nvSpPr>
          <p:cNvPr id="4" name="正方形/長方形 3">
            <a:extLst>
              <a:ext uri="{FF2B5EF4-FFF2-40B4-BE49-F238E27FC236}">
                <a16:creationId xmlns:a16="http://schemas.microsoft.com/office/drawing/2014/main" id="{B5D3FB23-167D-9D4D-BA24-86628707C6D7}"/>
              </a:ext>
            </a:extLst>
          </p:cNvPr>
          <p:cNvSpPr/>
          <p:nvPr/>
        </p:nvSpPr>
        <p:spPr>
          <a:xfrm>
            <a:off x="219615" y="140551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B2871BA-F948-424E-915B-1891513A8DDC}"/>
              </a:ext>
            </a:extLst>
          </p:cNvPr>
          <p:cNvSpPr/>
          <p:nvPr/>
        </p:nvSpPr>
        <p:spPr>
          <a:xfrm>
            <a:off x="329792" y="15645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5B0F8B91-51B7-614B-A9D9-6958D46A8E4F}"/>
              </a:ext>
            </a:extLst>
          </p:cNvPr>
          <p:cNvSpPr/>
          <p:nvPr/>
        </p:nvSpPr>
        <p:spPr>
          <a:xfrm>
            <a:off x="977864"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27464B22-5F6A-124B-89EB-6FD1A7D41D09}"/>
              </a:ext>
            </a:extLst>
          </p:cNvPr>
          <p:cNvSpPr/>
          <p:nvPr/>
        </p:nvSpPr>
        <p:spPr>
          <a:xfrm>
            <a:off x="1630818"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DB314C6A-90E9-F941-9775-3BCE09AE8BBA}"/>
              </a:ext>
            </a:extLst>
          </p:cNvPr>
          <p:cNvSpPr/>
          <p:nvPr/>
        </p:nvSpPr>
        <p:spPr>
          <a:xfrm>
            <a:off x="329792" y="194557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86242088-01D9-9D45-95D1-E2B95408BF06}"/>
              </a:ext>
            </a:extLst>
          </p:cNvPr>
          <p:cNvSpPr/>
          <p:nvPr/>
        </p:nvSpPr>
        <p:spPr>
          <a:xfrm>
            <a:off x="986180" y="1959958"/>
            <a:ext cx="571182" cy="329927"/>
          </a:xfrm>
          <a:prstGeom prst="rect">
            <a:avLst/>
          </a:prstGeom>
          <a:solidFill>
            <a:srgbClr val="FF0000"/>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修正</a:t>
            </a:r>
            <a:endParaRPr kumimoji="1" lang="ja-JP" altLang="en-US" sz="10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7080EDCF-4382-1244-8DBF-E2DFA65A2817}"/>
              </a:ext>
            </a:extLst>
          </p:cNvPr>
          <p:cNvSpPr/>
          <p:nvPr/>
        </p:nvSpPr>
        <p:spPr>
          <a:xfrm>
            <a:off x="1630818"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E37C3FF8-C2D9-DF48-B584-2FBE0AAB21D7}"/>
              </a:ext>
            </a:extLst>
          </p:cNvPr>
          <p:cNvSpPr/>
          <p:nvPr/>
        </p:nvSpPr>
        <p:spPr>
          <a:xfrm>
            <a:off x="2449493"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D49B2DBE-B3E9-8B4A-A96E-4F0E3F4355F7}"/>
              </a:ext>
            </a:extLst>
          </p:cNvPr>
          <p:cNvSpPr/>
          <p:nvPr/>
        </p:nvSpPr>
        <p:spPr>
          <a:xfrm>
            <a:off x="3113686"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4B68D5F6-18DC-2D44-8D79-BC79B3A3CF38}"/>
              </a:ext>
            </a:extLst>
          </p:cNvPr>
          <p:cNvSpPr/>
          <p:nvPr/>
        </p:nvSpPr>
        <p:spPr>
          <a:xfrm>
            <a:off x="3780375"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782573F-5E96-B547-89A4-8C9CDA6BC193}"/>
              </a:ext>
            </a:extLst>
          </p:cNvPr>
          <p:cNvSpPr/>
          <p:nvPr/>
        </p:nvSpPr>
        <p:spPr>
          <a:xfrm>
            <a:off x="2449493"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C3316701-2CA4-1F4F-A8CF-DEA2759B609A}"/>
              </a:ext>
            </a:extLst>
          </p:cNvPr>
          <p:cNvSpPr/>
          <p:nvPr/>
        </p:nvSpPr>
        <p:spPr>
          <a:xfrm>
            <a:off x="3118842" y="2042438"/>
            <a:ext cx="571182" cy="329927"/>
          </a:xfrm>
          <a:prstGeom prst="rect">
            <a:avLst/>
          </a:prstGeom>
          <a:solidFill>
            <a:srgbClr val="FF0000"/>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修正</a:t>
            </a:r>
            <a:endParaRPr kumimoji="1" lang="ja-JP" altLang="en-US" sz="10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4773D632-6BBD-8F4D-9742-EC50744BE1CF}"/>
              </a:ext>
            </a:extLst>
          </p:cNvPr>
          <p:cNvSpPr/>
          <p:nvPr/>
        </p:nvSpPr>
        <p:spPr>
          <a:xfrm>
            <a:off x="3780375"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F2031DFA-7205-8343-A150-E7A0EC62A879}"/>
              </a:ext>
            </a:extLst>
          </p:cNvPr>
          <p:cNvSpPr txBox="1"/>
          <p:nvPr/>
        </p:nvSpPr>
        <p:spPr>
          <a:xfrm>
            <a:off x="448812" y="2455004"/>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リリースの同期は必須</a:t>
            </a:r>
          </a:p>
        </p:txBody>
      </p:sp>
      <p:sp>
        <p:nvSpPr>
          <p:cNvPr id="19" name="テキスト ボックス 18">
            <a:extLst>
              <a:ext uri="{FF2B5EF4-FFF2-40B4-BE49-F238E27FC236}">
                <a16:creationId xmlns:a16="http://schemas.microsoft.com/office/drawing/2014/main" id="{548B545B-E223-F440-BF07-0149234A8CE7}"/>
              </a:ext>
            </a:extLst>
          </p:cNvPr>
          <p:cNvSpPr txBox="1"/>
          <p:nvPr/>
        </p:nvSpPr>
        <p:spPr>
          <a:xfrm>
            <a:off x="2565458" y="2449687"/>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個別にリリース可能</a:t>
            </a:r>
          </a:p>
        </p:txBody>
      </p:sp>
      <p:sp>
        <p:nvSpPr>
          <p:cNvPr id="20" name="正方形/長方形 19">
            <a:extLst>
              <a:ext uri="{FF2B5EF4-FFF2-40B4-BE49-F238E27FC236}">
                <a16:creationId xmlns:a16="http://schemas.microsoft.com/office/drawing/2014/main" id="{59728A5A-FE2F-744B-8EBF-43B874FC25CA}"/>
              </a:ext>
            </a:extLst>
          </p:cNvPr>
          <p:cNvSpPr/>
          <p:nvPr/>
        </p:nvSpPr>
        <p:spPr>
          <a:xfrm>
            <a:off x="219614" y="3171766"/>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C614A8C-A0D0-D64E-9AF8-D88A59A7B46E}"/>
              </a:ext>
            </a:extLst>
          </p:cNvPr>
          <p:cNvSpPr/>
          <p:nvPr/>
        </p:nvSpPr>
        <p:spPr>
          <a:xfrm>
            <a:off x="329792" y="330096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67F82172-BD7C-6744-A4E2-1B8FAF3AFE5F}"/>
              </a:ext>
            </a:extLst>
          </p:cNvPr>
          <p:cNvSpPr/>
          <p:nvPr/>
        </p:nvSpPr>
        <p:spPr>
          <a:xfrm>
            <a:off x="977864" y="330095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A1C6B824-1C83-CE45-B42C-F8BE9EBFD067}"/>
              </a:ext>
            </a:extLst>
          </p:cNvPr>
          <p:cNvSpPr/>
          <p:nvPr/>
        </p:nvSpPr>
        <p:spPr>
          <a:xfrm>
            <a:off x="1630818" y="330095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F5893F4E-0648-E945-89EA-2925CF4B3CD6}"/>
              </a:ext>
            </a:extLst>
          </p:cNvPr>
          <p:cNvSpPr/>
          <p:nvPr/>
        </p:nvSpPr>
        <p:spPr>
          <a:xfrm>
            <a:off x="329792" y="368194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85BC9753-8CF4-E243-B74D-5CFD596DD94C}"/>
              </a:ext>
            </a:extLst>
          </p:cNvPr>
          <p:cNvSpPr/>
          <p:nvPr/>
        </p:nvSpPr>
        <p:spPr>
          <a:xfrm>
            <a:off x="977864" y="368194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CA506808-4F32-5A4B-8416-34E8065FA29D}"/>
              </a:ext>
            </a:extLst>
          </p:cNvPr>
          <p:cNvSpPr/>
          <p:nvPr/>
        </p:nvSpPr>
        <p:spPr>
          <a:xfrm>
            <a:off x="1630818" y="368194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F173DB03-12B3-3E44-8AAB-E354B168425E}"/>
              </a:ext>
            </a:extLst>
          </p:cNvPr>
          <p:cNvSpPr/>
          <p:nvPr/>
        </p:nvSpPr>
        <p:spPr>
          <a:xfrm>
            <a:off x="2449493" y="330095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6388C353-A4BB-6147-98DE-C1A5BFE082D8}"/>
              </a:ext>
            </a:extLst>
          </p:cNvPr>
          <p:cNvSpPr/>
          <p:nvPr/>
        </p:nvSpPr>
        <p:spPr>
          <a:xfrm>
            <a:off x="3113686" y="330095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Ruby</a:t>
            </a:r>
            <a:endParaRPr lang="ja-JP" altLang="en-US" sz="10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6089107F-3F1D-0449-82CC-CF9D3A8CC13A}"/>
              </a:ext>
            </a:extLst>
          </p:cNvPr>
          <p:cNvSpPr/>
          <p:nvPr/>
        </p:nvSpPr>
        <p:spPr>
          <a:xfrm>
            <a:off x="3783513" y="329913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err="1">
                <a:solidFill>
                  <a:srgbClr val="FFFFFF"/>
                </a:solidFill>
                <a:latin typeface="Meiryo" charset="-128"/>
                <a:ea typeface="Meiryo" charset="-128"/>
                <a:cs typeface="Meiryo" charset="-128"/>
              </a:rPr>
              <a:t>php</a:t>
            </a:r>
            <a:endParaRPr lang="ja-JP" altLang="en-US"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9A6BB481-7FC5-5349-91E9-061B792B5D83}"/>
              </a:ext>
            </a:extLst>
          </p:cNvPr>
          <p:cNvSpPr/>
          <p:nvPr/>
        </p:nvSpPr>
        <p:spPr>
          <a:xfrm>
            <a:off x="2449493" y="368194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C++</a:t>
            </a:r>
            <a:endParaRPr lang="ja-JP" altLang="en-US"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D7A3E031-EB37-9C40-866C-475CDF62BC2D}"/>
              </a:ext>
            </a:extLst>
          </p:cNvPr>
          <p:cNvSpPr/>
          <p:nvPr/>
        </p:nvSpPr>
        <p:spPr>
          <a:xfrm>
            <a:off x="3113686" y="368194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 Script</a:t>
            </a:r>
            <a:endParaRPr kumimoji="1" lang="ja-JP" altLang="en-US" sz="1000"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A74C41FF-B76A-3748-BB3E-7675CAEE50C8}"/>
              </a:ext>
            </a:extLst>
          </p:cNvPr>
          <p:cNvSpPr/>
          <p:nvPr/>
        </p:nvSpPr>
        <p:spPr>
          <a:xfrm>
            <a:off x="3783513" y="368011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C#</a:t>
            </a:r>
            <a:endParaRPr lang="ja-JP" altLang="en-US" sz="1000" dirty="0">
              <a:solidFill>
                <a:srgbClr val="FFFFFF"/>
              </a:solidFill>
              <a:latin typeface="Meiryo" charset="-128"/>
              <a:ea typeface="Meiryo" charset="-128"/>
              <a:cs typeface="Meiryo" charset="-128"/>
            </a:endParaRPr>
          </a:p>
        </p:txBody>
      </p:sp>
      <p:sp>
        <p:nvSpPr>
          <p:cNvPr id="33" name="テキスト ボックス 32">
            <a:extLst>
              <a:ext uri="{FF2B5EF4-FFF2-40B4-BE49-F238E27FC236}">
                <a16:creationId xmlns:a16="http://schemas.microsoft.com/office/drawing/2014/main" id="{C887E10F-FC92-4741-8351-D0E4FEDE8B6B}"/>
              </a:ext>
            </a:extLst>
          </p:cNvPr>
          <p:cNvSpPr txBox="1"/>
          <p:nvPr/>
        </p:nvSpPr>
        <p:spPr>
          <a:xfrm>
            <a:off x="807884" y="4191372"/>
            <a:ext cx="1002483"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言語は統一</a:t>
            </a:r>
          </a:p>
        </p:txBody>
      </p:sp>
      <p:sp>
        <p:nvSpPr>
          <p:cNvPr id="34" name="テキスト ボックス 33">
            <a:extLst>
              <a:ext uri="{FF2B5EF4-FFF2-40B4-BE49-F238E27FC236}">
                <a16:creationId xmlns:a16="http://schemas.microsoft.com/office/drawing/2014/main" id="{CD9530FB-F46A-7240-AD5B-2FE9BF696922}"/>
              </a:ext>
            </a:extLst>
          </p:cNvPr>
          <p:cNvSpPr txBox="1"/>
          <p:nvPr/>
        </p:nvSpPr>
        <p:spPr>
          <a:xfrm>
            <a:off x="2414696" y="4190461"/>
            <a:ext cx="1969162"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機能にふさわしい言語を選択</a:t>
            </a:r>
          </a:p>
        </p:txBody>
      </p:sp>
      <p:sp>
        <p:nvSpPr>
          <p:cNvPr id="35" name="正方形/長方形 34">
            <a:extLst>
              <a:ext uri="{FF2B5EF4-FFF2-40B4-BE49-F238E27FC236}">
                <a16:creationId xmlns:a16="http://schemas.microsoft.com/office/drawing/2014/main" id="{AB34479A-A40F-2C42-97CA-DD255562DB50}"/>
              </a:ext>
            </a:extLst>
          </p:cNvPr>
          <p:cNvSpPr/>
          <p:nvPr/>
        </p:nvSpPr>
        <p:spPr>
          <a:xfrm>
            <a:off x="219613" y="4961175"/>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3E8E3BEF-58B5-B64D-AD59-3BD7A8D415D7}"/>
              </a:ext>
            </a:extLst>
          </p:cNvPr>
          <p:cNvSpPr/>
          <p:nvPr/>
        </p:nvSpPr>
        <p:spPr>
          <a:xfrm>
            <a:off x="329792" y="5105191"/>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0000"/>
                </a:solidFill>
                <a:latin typeface="Meiryo" charset="-128"/>
                <a:ea typeface="Meiryo" charset="-128"/>
                <a:cs typeface="Meiryo" charset="-128"/>
              </a:rPr>
              <a:t>影響</a:t>
            </a:r>
            <a:r>
              <a:rPr lang="ja-JP" altLang="en-US" sz="1000">
                <a:solidFill>
                  <a:srgbClr val="FF0000"/>
                </a:solidFill>
                <a:latin typeface="Meiryo" charset="-128"/>
                <a:ea typeface="Meiryo" charset="-128"/>
                <a:cs typeface="Meiryo" charset="-128"/>
              </a:rPr>
              <a:t>？</a:t>
            </a:r>
            <a:endParaRPr kumimoji="1" lang="ja-JP" altLang="en-US" sz="1000" dirty="0">
              <a:solidFill>
                <a:srgbClr val="FF0000"/>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A278A184-3634-1847-A2C8-7441F7650880}"/>
              </a:ext>
            </a:extLst>
          </p:cNvPr>
          <p:cNvSpPr/>
          <p:nvPr/>
        </p:nvSpPr>
        <p:spPr>
          <a:xfrm>
            <a:off x="977864" y="5105190"/>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286F8813-0C71-FE44-BC10-FE953AC55971}"/>
              </a:ext>
            </a:extLst>
          </p:cNvPr>
          <p:cNvSpPr/>
          <p:nvPr/>
        </p:nvSpPr>
        <p:spPr>
          <a:xfrm>
            <a:off x="1630818" y="5105190"/>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F340F67B-1760-4C47-B673-47FCE3A79DA2}"/>
              </a:ext>
            </a:extLst>
          </p:cNvPr>
          <p:cNvSpPr/>
          <p:nvPr/>
        </p:nvSpPr>
        <p:spPr>
          <a:xfrm>
            <a:off x="329792" y="5486175"/>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4F1B1CDC-24F7-6044-BF6D-4028525C7900}"/>
              </a:ext>
            </a:extLst>
          </p:cNvPr>
          <p:cNvSpPr/>
          <p:nvPr/>
        </p:nvSpPr>
        <p:spPr>
          <a:xfrm>
            <a:off x="977864" y="5486174"/>
            <a:ext cx="571182" cy="329927"/>
          </a:xfrm>
          <a:prstGeom prst="rect">
            <a:avLst/>
          </a:prstGeom>
          <a:solidFill>
            <a:schemeClr val="accent2">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変更</a:t>
            </a:r>
            <a:endParaRPr kumimoji="1" lang="ja-JP" altLang="en-US" sz="1000" dirty="0">
              <a:solidFill>
                <a:srgbClr val="FFFFFF"/>
              </a:solidFill>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13BA0F42-E4A3-314F-87B7-9C1A597E7E35}"/>
              </a:ext>
            </a:extLst>
          </p:cNvPr>
          <p:cNvSpPr/>
          <p:nvPr/>
        </p:nvSpPr>
        <p:spPr>
          <a:xfrm>
            <a:off x="1630818" y="5486174"/>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BA6C18E1-EF31-E545-851B-888AA07EDD24}"/>
              </a:ext>
            </a:extLst>
          </p:cNvPr>
          <p:cNvSpPr txBox="1"/>
          <p:nvPr/>
        </p:nvSpPr>
        <p:spPr>
          <a:xfrm>
            <a:off x="179512" y="5995603"/>
            <a:ext cx="2166504"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一部機能変更・全体テスト</a:t>
            </a:r>
          </a:p>
        </p:txBody>
      </p:sp>
      <p:sp>
        <p:nvSpPr>
          <p:cNvPr id="49" name="テキスト ボックス 48">
            <a:extLst>
              <a:ext uri="{FF2B5EF4-FFF2-40B4-BE49-F238E27FC236}">
                <a16:creationId xmlns:a16="http://schemas.microsoft.com/office/drawing/2014/main" id="{AD70FFDF-BD60-AC42-A379-86D111A22461}"/>
              </a:ext>
            </a:extLst>
          </p:cNvPr>
          <p:cNvSpPr txBox="1"/>
          <p:nvPr/>
        </p:nvSpPr>
        <p:spPr>
          <a:xfrm>
            <a:off x="2165214" y="5992516"/>
            <a:ext cx="2437703"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一部機能変更・対象機能のみテスト</a:t>
            </a:r>
          </a:p>
        </p:txBody>
      </p:sp>
      <p:cxnSp>
        <p:nvCxnSpPr>
          <p:cNvPr id="54" name="直線矢印コネクタ 53">
            <a:extLst>
              <a:ext uri="{FF2B5EF4-FFF2-40B4-BE49-F238E27FC236}">
                <a16:creationId xmlns:a16="http://schemas.microsoft.com/office/drawing/2014/main" id="{CB7E66EA-E631-7142-8974-B49E459EC438}"/>
              </a:ext>
            </a:extLst>
          </p:cNvPr>
          <p:cNvCxnSpPr>
            <a:cxnSpLocks/>
          </p:cNvCxnSpPr>
          <p:nvPr/>
        </p:nvCxnSpPr>
        <p:spPr>
          <a:xfrm>
            <a:off x="776860" y="5262510"/>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EA1FB4E6-9545-E549-8B74-97A48366FFE9}"/>
              </a:ext>
            </a:extLst>
          </p:cNvPr>
          <p:cNvCxnSpPr>
            <a:cxnSpLocks/>
          </p:cNvCxnSpPr>
          <p:nvPr/>
        </p:nvCxnSpPr>
        <p:spPr>
          <a:xfrm flipV="1">
            <a:off x="1244560" y="5294773"/>
            <a:ext cx="0" cy="288032"/>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a:extLst>
              <a:ext uri="{FF2B5EF4-FFF2-40B4-BE49-F238E27FC236}">
                <a16:creationId xmlns:a16="http://schemas.microsoft.com/office/drawing/2014/main" id="{92EA5C1E-43C0-9E4B-84A0-0623D2701E43}"/>
              </a:ext>
            </a:extLst>
          </p:cNvPr>
          <p:cNvCxnSpPr>
            <a:cxnSpLocks/>
          </p:cNvCxnSpPr>
          <p:nvPr/>
        </p:nvCxnSpPr>
        <p:spPr>
          <a:xfrm flipH="1" flipV="1">
            <a:off x="848868" y="5342245"/>
            <a:ext cx="216024" cy="19308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1E35B664-2FEF-C64A-835A-D81DDCF56D50}"/>
              </a:ext>
            </a:extLst>
          </p:cNvPr>
          <p:cNvCxnSpPr>
            <a:cxnSpLocks/>
          </p:cNvCxnSpPr>
          <p:nvPr/>
        </p:nvCxnSpPr>
        <p:spPr>
          <a:xfrm flipV="1">
            <a:off x="1601087" y="5345930"/>
            <a:ext cx="216024" cy="19308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7" name="直線矢印コネクタ 106">
            <a:extLst>
              <a:ext uri="{FF2B5EF4-FFF2-40B4-BE49-F238E27FC236}">
                <a16:creationId xmlns:a16="http://schemas.microsoft.com/office/drawing/2014/main" id="{1D47DABB-9FD5-5441-9AF7-AFC251D01E84}"/>
              </a:ext>
            </a:extLst>
          </p:cNvPr>
          <p:cNvCxnSpPr>
            <a:cxnSpLocks/>
          </p:cNvCxnSpPr>
          <p:nvPr/>
        </p:nvCxnSpPr>
        <p:spPr>
          <a:xfrm>
            <a:off x="1421067" y="5262510"/>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8" name="直線矢印コネクタ 107">
            <a:extLst>
              <a:ext uri="{FF2B5EF4-FFF2-40B4-BE49-F238E27FC236}">
                <a16:creationId xmlns:a16="http://schemas.microsoft.com/office/drawing/2014/main" id="{A139FCD9-5945-9743-9D3F-D22E9F2FC1B8}"/>
              </a:ext>
            </a:extLst>
          </p:cNvPr>
          <p:cNvCxnSpPr>
            <a:cxnSpLocks/>
          </p:cNvCxnSpPr>
          <p:nvPr/>
        </p:nvCxnSpPr>
        <p:spPr>
          <a:xfrm>
            <a:off x="783840" y="5653399"/>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a:extLst>
              <a:ext uri="{FF2B5EF4-FFF2-40B4-BE49-F238E27FC236}">
                <a16:creationId xmlns:a16="http://schemas.microsoft.com/office/drawing/2014/main" id="{C6CB571A-03CF-B743-A1C0-002A0759D68B}"/>
              </a:ext>
            </a:extLst>
          </p:cNvPr>
          <p:cNvCxnSpPr>
            <a:cxnSpLocks/>
          </p:cNvCxnSpPr>
          <p:nvPr/>
        </p:nvCxnSpPr>
        <p:spPr>
          <a:xfrm>
            <a:off x="1428047" y="5653399"/>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3" name="正方形/長方形 112">
            <a:extLst>
              <a:ext uri="{FF2B5EF4-FFF2-40B4-BE49-F238E27FC236}">
                <a16:creationId xmlns:a16="http://schemas.microsoft.com/office/drawing/2014/main" id="{219378D8-E248-3C49-B80F-7B9132B760E9}"/>
              </a:ext>
            </a:extLst>
          </p:cNvPr>
          <p:cNvSpPr/>
          <p:nvPr/>
        </p:nvSpPr>
        <p:spPr>
          <a:xfrm>
            <a:off x="2449493" y="510745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14" name="正方形/長方形 113">
            <a:extLst>
              <a:ext uri="{FF2B5EF4-FFF2-40B4-BE49-F238E27FC236}">
                <a16:creationId xmlns:a16="http://schemas.microsoft.com/office/drawing/2014/main" id="{D0985C94-5E40-9E4C-9C83-7238523B01A8}"/>
              </a:ext>
            </a:extLst>
          </p:cNvPr>
          <p:cNvSpPr/>
          <p:nvPr/>
        </p:nvSpPr>
        <p:spPr>
          <a:xfrm>
            <a:off x="3113686" y="510745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5" name="正方形/長方形 114">
            <a:extLst>
              <a:ext uri="{FF2B5EF4-FFF2-40B4-BE49-F238E27FC236}">
                <a16:creationId xmlns:a16="http://schemas.microsoft.com/office/drawing/2014/main" id="{458DA5B7-96B8-B64A-8A16-83F007F330D7}"/>
              </a:ext>
            </a:extLst>
          </p:cNvPr>
          <p:cNvSpPr/>
          <p:nvPr/>
        </p:nvSpPr>
        <p:spPr>
          <a:xfrm>
            <a:off x="3783513" y="510562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6" name="正方形/長方形 115">
            <a:extLst>
              <a:ext uri="{FF2B5EF4-FFF2-40B4-BE49-F238E27FC236}">
                <a16:creationId xmlns:a16="http://schemas.microsoft.com/office/drawing/2014/main" id="{2702A0ED-4DFE-074F-91DD-B1EDF09A184A}"/>
              </a:ext>
            </a:extLst>
          </p:cNvPr>
          <p:cNvSpPr/>
          <p:nvPr/>
        </p:nvSpPr>
        <p:spPr>
          <a:xfrm>
            <a:off x="2449493" y="548843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5F89707-2903-884D-906F-BECD55C890DC}"/>
              </a:ext>
            </a:extLst>
          </p:cNvPr>
          <p:cNvSpPr/>
          <p:nvPr/>
        </p:nvSpPr>
        <p:spPr>
          <a:xfrm>
            <a:off x="3113686" y="5488435"/>
            <a:ext cx="571182" cy="329927"/>
          </a:xfrm>
          <a:prstGeom prst="rect">
            <a:avLst/>
          </a:prstGeom>
          <a:solidFill>
            <a:schemeClr val="accent2">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変更</a:t>
            </a:r>
            <a:endParaRPr kumimoji="1" lang="ja-JP" altLang="en-US" sz="1000" dirty="0">
              <a:solidFill>
                <a:srgbClr val="FFFFFF"/>
              </a:solidFill>
              <a:latin typeface="Meiryo" charset="-128"/>
              <a:ea typeface="Meiryo" charset="-128"/>
              <a:cs typeface="Meiryo" charset="-128"/>
            </a:endParaRPr>
          </a:p>
        </p:txBody>
      </p:sp>
      <p:sp>
        <p:nvSpPr>
          <p:cNvPr id="118" name="正方形/長方形 117">
            <a:extLst>
              <a:ext uri="{FF2B5EF4-FFF2-40B4-BE49-F238E27FC236}">
                <a16:creationId xmlns:a16="http://schemas.microsoft.com/office/drawing/2014/main" id="{09DB3FCC-5786-4F47-B5FF-C1464D7DDB85}"/>
              </a:ext>
            </a:extLst>
          </p:cNvPr>
          <p:cNvSpPr/>
          <p:nvPr/>
        </p:nvSpPr>
        <p:spPr>
          <a:xfrm>
            <a:off x="3783513" y="5486610"/>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B0EF132A-64B7-2F47-9B28-DEB1D02192DC}"/>
              </a:ext>
            </a:extLst>
          </p:cNvPr>
          <p:cNvSpPr/>
          <p:nvPr/>
        </p:nvSpPr>
        <p:spPr>
          <a:xfrm>
            <a:off x="4788024" y="140551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A766E8F8-39B8-3449-A07A-1ACD60C23BF4}"/>
              </a:ext>
            </a:extLst>
          </p:cNvPr>
          <p:cNvSpPr/>
          <p:nvPr/>
        </p:nvSpPr>
        <p:spPr>
          <a:xfrm>
            <a:off x="4898201" y="15645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1" name="正方形/長方形 120">
            <a:extLst>
              <a:ext uri="{FF2B5EF4-FFF2-40B4-BE49-F238E27FC236}">
                <a16:creationId xmlns:a16="http://schemas.microsoft.com/office/drawing/2014/main" id="{08091C7F-76EC-BB4F-BF4A-FD3D2B684F26}"/>
              </a:ext>
            </a:extLst>
          </p:cNvPr>
          <p:cNvSpPr/>
          <p:nvPr/>
        </p:nvSpPr>
        <p:spPr>
          <a:xfrm>
            <a:off x="5546273"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2" name="正方形/長方形 121">
            <a:extLst>
              <a:ext uri="{FF2B5EF4-FFF2-40B4-BE49-F238E27FC236}">
                <a16:creationId xmlns:a16="http://schemas.microsoft.com/office/drawing/2014/main" id="{1A1464DC-639D-1249-805A-BBD4E4341E94}"/>
              </a:ext>
            </a:extLst>
          </p:cNvPr>
          <p:cNvSpPr/>
          <p:nvPr/>
        </p:nvSpPr>
        <p:spPr>
          <a:xfrm>
            <a:off x="6199227"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3" name="正方形/長方形 122">
            <a:extLst>
              <a:ext uri="{FF2B5EF4-FFF2-40B4-BE49-F238E27FC236}">
                <a16:creationId xmlns:a16="http://schemas.microsoft.com/office/drawing/2014/main" id="{25E2610F-3B95-9148-B2F0-9C081CB6A0BE}"/>
              </a:ext>
            </a:extLst>
          </p:cNvPr>
          <p:cNvSpPr/>
          <p:nvPr/>
        </p:nvSpPr>
        <p:spPr>
          <a:xfrm>
            <a:off x="4898201" y="194557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4" name="正方形/長方形 123">
            <a:extLst>
              <a:ext uri="{FF2B5EF4-FFF2-40B4-BE49-F238E27FC236}">
                <a16:creationId xmlns:a16="http://schemas.microsoft.com/office/drawing/2014/main" id="{F08C3D20-675B-364D-8EA6-5FFFF30FB8A6}"/>
              </a:ext>
            </a:extLst>
          </p:cNvPr>
          <p:cNvSpPr/>
          <p:nvPr/>
        </p:nvSpPr>
        <p:spPr>
          <a:xfrm>
            <a:off x="5546273"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6AB40FDA-E864-CB42-88D6-4C827DCBFAC5}"/>
              </a:ext>
            </a:extLst>
          </p:cNvPr>
          <p:cNvSpPr/>
          <p:nvPr/>
        </p:nvSpPr>
        <p:spPr>
          <a:xfrm>
            <a:off x="6199227"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6" name="正方形/長方形 125">
            <a:extLst>
              <a:ext uri="{FF2B5EF4-FFF2-40B4-BE49-F238E27FC236}">
                <a16:creationId xmlns:a16="http://schemas.microsoft.com/office/drawing/2014/main" id="{540430BC-CE6B-8346-9715-93FA9A0ACE19}"/>
              </a:ext>
            </a:extLst>
          </p:cNvPr>
          <p:cNvSpPr/>
          <p:nvPr/>
        </p:nvSpPr>
        <p:spPr>
          <a:xfrm>
            <a:off x="7017902"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EB9B39E4-9F23-4A4B-9293-9D56F5A40E6C}"/>
              </a:ext>
            </a:extLst>
          </p:cNvPr>
          <p:cNvSpPr/>
          <p:nvPr/>
        </p:nvSpPr>
        <p:spPr>
          <a:xfrm>
            <a:off x="7682095"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8" name="正方形/長方形 127">
            <a:extLst>
              <a:ext uri="{FF2B5EF4-FFF2-40B4-BE49-F238E27FC236}">
                <a16:creationId xmlns:a16="http://schemas.microsoft.com/office/drawing/2014/main" id="{DC90EC0D-649F-D745-9CD1-C9BF67A4D2CC}"/>
              </a:ext>
            </a:extLst>
          </p:cNvPr>
          <p:cNvSpPr/>
          <p:nvPr/>
        </p:nvSpPr>
        <p:spPr>
          <a:xfrm>
            <a:off x="8351268" y="1564591"/>
            <a:ext cx="571182" cy="329927"/>
          </a:xfrm>
          <a:prstGeom prst="rect">
            <a:avLst/>
          </a:prstGeom>
          <a:solidFill>
            <a:schemeClr val="accent6"/>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9" name="正方形/長方形 128">
            <a:extLst>
              <a:ext uri="{FF2B5EF4-FFF2-40B4-BE49-F238E27FC236}">
                <a16:creationId xmlns:a16="http://schemas.microsoft.com/office/drawing/2014/main" id="{10AAA36A-4398-7D49-987E-43C45ED8078C}"/>
              </a:ext>
            </a:extLst>
          </p:cNvPr>
          <p:cNvSpPr/>
          <p:nvPr/>
        </p:nvSpPr>
        <p:spPr>
          <a:xfrm>
            <a:off x="7017902"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0" name="正方形/長方形 129">
            <a:extLst>
              <a:ext uri="{FF2B5EF4-FFF2-40B4-BE49-F238E27FC236}">
                <a16:creationId xmlns:a16="http://schemas.microsoft.com/office/drawing/2014/main" id="{9A302992-E61D-A44A-9B5D-474F81198D67}"/>
              </a:ext>
            </a:extLst>
          </p:cNvPr>
          <p:cNvSpPr/>
          <p:nvPr/>
        </p:nvSpPr>
        <p:spPr>
          <a:xfrm>
            <a:off x="7682095"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1" name="正方形/長方形 130">
            <a:extLst>
              <a:ext uri="{FF2B5EF4-FFF2-40B4-BE49-F238E27FC236}">
                <a16:creationId xmlns:a16="http://schemas.microsoft.com/office/drawing/2014/main" id="{878DFFCA-CE05-DE4D-B825-396E1D3DC17E}"/>
              </a:ext>
            </a:extLst>
          </p:cNvPr>
          <p:cNvSpPr/>
          <p:nvPr/>
        </p:nvSpPr>
        <p:spPr>
          <a:xfrm>
            <a:off x="8351268"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2" name="テキスト ボックス 131">
            <a:extLst>
              <a:ext uri="{FF2B5EF4-FFF2-40B4-BE49-F238E27FC236}">
                <a16:creationId xmlns:a16="http://schemas.microsoft.com/office/drawing/2014/main" id="{654A5FD8-C1B6-A44F-B19E-B9EA01A64F17}"/>
              </a:ext>
            </a:extLst>
          </p:cNvPr>
          <p:cNvSpPr txBox="1"/>
          <p:nvPr/>
        </p:nvSpPr>
        <p:spPr>
          <a:xfrm>
            <a:off x="5017221" y="2455004"/>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全体で拡張</a:t>
            </a:r>
          </a:p>
        </p:txBody>
      </p:sp>
      <p:sp>
        <p:nvSpPr>
          <p:cNvPr id="133" name="テキスト ボックス 132">
            <a:extLst>
              <a:ext uri="{FF2B5EF4-FFF2-40B4-BE49-F238E27FC236}">
                <a16:creationId xmlns:a16="http://schemas.microsoft.com/office/drawing/2014/main" id="{7814A2BC-4717-7846-89E4-1F5985C5EBA2}"/>
              </a:ext>
            </a:extLst>
          </p:cNvPr>
          <p:cNvSpPr txBox="1"/>
          <p:nvPr/>
        </p:nvSpPr>
        <p:spPr>
          <a:xfrm>
            <a:off x="7133867" y="2449687"/>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個別に拡張</a:t>
            </a:r>
          </a:p>
        </p:txBody>
      </p:sp>
      <p:pic>
        <p:nvPicPr>
          <p:cNvPr id="138" name="図 137">
            <a:extLst>
              <a:ext uri="{FF2B5EF4-FFF2-40B4-BE49-F238E27FC236}">
                <a16:creationId xmlns:a16="http://schemas.microsoft.com/office/drawing/2014/main" id="{298D4726-CA69-C246-9148-197AE2FD18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0238" y="2105270"/>
            <a:ext cx="436097" cy="516091"/>
          </a:xfrm>
          <a:prstGeom prst="rect">
            <a:avLst/>
          </a:prstGeom>
        </p:spPr>
      </p:pic>
      <p:pic>
        <p:nvPicPr>
          <p:cNvPr id="141" name="図 140">
            <a:extLst>
              <a:ext uri="{FF2B5EF4-FFF2-40B4-BE49-F238E27FC236}">
                <a16:creationId xmlns:a16="http://schemas.microsoft.com/office/drawing/2014/main" id="{E3B18862-C318-C548-BE43-08B3FE5E52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32892" y="1653207"/>
            <a:ext cx="303287" cy="358920"/>
          </a:xfrm>
          <a:prstGeom prst="rect">
            <a:avLst/>
          </a:prstGeom>
        </p:spPr>
      </p:pic>
      <p:sp>
        <p:nvSpPr>
          <p:cNvPr id="142" name="正方形/長方形 141">
            <a:extLst>
              <a:ext uri="{FF2B5EF4-FFF2-40B4-BE49-F238E27FC236}">
                <a16:creationId xmlns:a16="http://schemas.microsoft.com/office/drawing/2014/main" id="{ED690AB2-C3E2-734D-925E-F2CCA0154CEF}"/>
              </a:ext>
            </a:extLst>
          </p:cNvPr>
          <p:cNvSpPr/>
          <p:nvPr/>
        </p:nvSpPr>
        <p:spPr>
          <a:xfrm>
            <a:off x="4788024" y="3140968"/>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39C13139-5E09-554D-84E0-0D0B913FEC64}"/>
              </a:ext>
            </a:extLst>
          </p:cNvPr>
          <p:cNvSpPr/>
          <p:nvPr/>
        </p:nvSpPr>
        <p:spPr>
          <a:xfrm>
            <a:off x="4898201" y="330004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kumimoji="1" lang="ja-JP" altLang="en-US" sz="1000" dirty="0">
              <a:solidFill>
                <a:srgbClr val="FFFFFF"/>
              </a:solidFill>
              <a:latin typeface="Meiryo" charset="-128"/>
              <a:ea typeface="Meiryo" charset="-128"/>
              <a:cs typeface="Meiryo" charset="-128"/>
            </a:endParaRPr>
          </a:p>
        </p:txBody>
      </p:sp>
      <p:sp>
        <p:nvSpPr>
          <p:cNvPr id="144" name="正方形/長方形 143">
            <a:extLst>
              <a:ext uri="{FF2B5EF4-FFF2-40B4-BE49-F238E27FC236}">
                <a16:creationId xmlns:a16="http://schemas.microsoft.com/office/drawing/2014/main" id="{279D13F5-BB4A-DD46-8B2B-C1B6EA71BDD2}"/>
              </a:ext>
            </a:extLst>
          </p:cNvPr>
          <p:cNvSpPr/>
          <p:nvPr/>
        </p:nvSpPr>
        <p:spPr>
          <a:xfrm>
            <a:off x="5546273" y="330004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5" name="正方形/長方形 144">
            <a:extLst>
              <a:ext uri="{FF2B5EF4-FFF2-40B4-BE49-F238E27FC236}">
                <a16:creationId xmlns:a16="http://schemas.microsoft.com/office/drawing/2014/main" id="{765E5E27-47BD-C846-A9E7-F696284611E8}"/>
              </a:ext>
            </a:extLst>
          </p:cNvPr>
          <p:cNvSpPr/>
          <p:nvPr/>
        </p:nvSpPr>
        <p:spPr>
          <a:xfrm>
            <a:off x="6199227" y="330004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7781BFA8-E6EF-4A43-8FCA-8778009E19C7}"/>
              </a:ext>
            </a:extLst>
          </p:cNvPr>
          <p:cNvSpPr/>
          <p:nvPr/>
        </p:nvSpPr>
        <p:spPr>
          <a:xfrm>
            <a:off x="4898201" y="368103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7" name="正方形/長方形 146">
            <a:extLst>
              <a:ext uri="{FF2B5EF4-FFF2-40B4-BE49-F238E27FC236}">
                <a16:creationId xmlns:a16="http://schemas.microsoft.com/office/drawing/2014/main" id="{1222C30D-C5C1-1842-A386-D3AE49624124}"/>
              </a:ext>
            </a:extLst>
          </p:cNvPr>
          <p:cNvSpPr/>
          <p:nvPr/>
        </p:nvSpPr>
        <p:spPr>
          <a:xfrm>
            <a:off x="5546273" y="3681032"/>
            <a:ext cx="571182" cy="329927"/>
          </a:xfrm>
          <a:prstGeom prst="rect">
            <a:avLst/>
          </a:prstGeom>
          <a:solidFill>
            <a:srgbClr val="FF0000"/>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障害</a:t>
            </a:r>
            <a:endParaRPr kumimoji="1" lang="ja-JP" altLang="en-US" sz="1000" dirty="0">
              <a:solidFill>
                <a:srgbClr val="FFFFFF"/>
              </a:solidFill>
              <a:latin typeface="Meiryo" charset="-128"/>
              <a:ea typeface="Meiryo" charset="-128"/>
              <a:cs typeface="Meiryo" charset="-128"/>
            </a:endParaRPr>
          </a:p>
        </p:txBody>
      </p:sp>
      <p:sp>
        <p:nvSpPr>
          <p:cNvPr id="148" name="正方形/長方形 147">
            <a:extLst>
              <a:ext uri="{FF2B5EF4-FFF2-40B4-BE49-F238E27FC236}">
                <a16:creationId xmlns:a16="http://schemas.microsoft.com/office/drawing/2014/main" id="{725D32FE-0852-C14A-AB0B-46BAF17495EF}"/>
              </a:ext>
            </a:extLst>
          </p:cNvPr>
          <p:cNvSpPr/>
          <p:nvPr/>
        </p:nvSpPr>
        <p:spPr>
          <a:xfrm>
            <a:off x="6199227" y="368103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9" name="正方形/長方形 148">
            <a:extLst>
              <a:ext uri="{FF2B5EF4-FFF2-40B4-BE49-F238E27FC236}">
                <a16:creationId xmlns:a16="http://schemas.microsoft.com/office/drawing/2014/main" id="{7D3023CC-DBC3-CB41-88C5-CD51FB2774A4}"/>
              </a:ext>
            </a:extLst>
          </p:cNvPr>
          <p:cNvSpPr/>
          <p:nvPr/>
        </p:nvSpPr>
        <p:spPr>
          <a:xfrm>
            <a:off x="7017902"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正常</a:t>
            </a:r>
            <a:endParaRPr kumimoji="1" lang="ja-JP" altLang="en-US" sz="1000" dirty="0">
              <a:solidFill>
                <a:srgbClr val="FFFFFF"/>
              </a:solidFill>
              <a:latin typeface="Meiryo" charset="-128"/>
              <a:ea typeface="Meiryo" charset="-128"/>
              <a:cs typeface="Meiryo" charset="-128"/>
            </a:endParaRPr>
          </a:p>
        </p:txBody>
      </p:sp>
      <p:sp>
        <p:nvSpPr>
          <p:cNvPr id="150" name="正方形/長方形 149">
            <a:extLst>
              <a:ext uri="{FF2B5EF4-FFF2-40B4-BE49-F238E27FC236}">
                <a16:creationId xmlns:a16="http://schemas.microsoft.com/office/drawing/2014/main" id="{51439D1B-3EE0-1F43-B3C9-C020D44525FE}"/>
              </a:ext>
            </a:extLst>
          </p:cNvPr>
          <p:cNvSpPr/>
          <p:nvPr/>
        </p:nvSpPr>
        <p:spPr>
          <a:xfrm>
            <a:off x="7682095"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1" name="正方形/長方形 150">
            <a:extLst>
              <a:ext uri="{FF2B5EF4-FFF2-40B4-BE49-F238E27FC236}">
                <a16:creationId xmlns:a16="http://schemas.microsoft.com/office/drawing/2014/main" id="{A527EB6E-C2BB-6442-9A58-6781F6E9344B}"/>
              </a:ext>
            </a:extLst>
          </p:cNvPr>
          <p:cNvSpPr/>
          <p:nvPr/>
        </p:nvSpPr>
        <p:spPr>
          <a:xfrm>
            <a:off x="8351268"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13CA7581-FC40-7F44-BCE3-27F248ABF6BD}"/>
              </a:ext>
            </a:extLst>
          </p:cNvPr>
          <p:cNvSpPr/>
          <p:nvPr/>
        </p:nvSpPr>
        <p:spPr>
          <a:xfrm>
            <a:off x="7017902" y="368103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3" name="正方形/長方形 152">
            <a:extLst>
              <a:ext uri="{FF2B5EF4-FFF2-40B4-BE49-F238E27FC236}">
                <a16:creationId xmlns:a16="http://schemas.microsoft.com/office/drawing/2014/main" id="{67A8490D-0023-EF4D-A37C-7E68936B7D7C}"/>
              </a:ext>
            </a:extLst>
          </p:cNvPr>
          <p:cNvSpPr/>
          <p:nvPr/>
        </p:nvSpPr>
        <p:spPr>
          <a:xfrm>
            <a:off x="7682095" y="3681032"/>
            <a:ext cx="571182" cy="329927"/>
          </a:xfrm>
          <a:prstGeom prst="rect">
            <a:avLst/>
          </a:prstGeom>
          <a:solidFill>
            <a:srgbClr val="FF0000"/>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障害</a:t>
            </a:r>
            <a:endParaRPr kumimoji="1" lang="ja-JP" altLang="en-US" sz="1000" dirty="0">
              <a:solidFill>
                <a:srgbClr val="FFFFFF"/>
              </a:solidFill>
              <a:latin typeface="Meiryo" charset="-128"/>
              <a:ea typeface="Meiryo" charset="-128"/>
              <a:cs typeface="Meiryo" charset="-128"/>
            </a:endParaRPr>
          </a:p>
        </p:txBody>
      </p:sp>
      <p:sp>
        <p:nvSpPr>
          <p:cNvPr id="154" name="正方形/長方形 153">
            <a:extLst>
              <a:ext uri="{FF2B5EF4-FFF2-40B4-BE49-F238E27FC236}">
                <a16:creationId xmlns:a16="http://schemas.microsoft.com/office/drawing/2014/main" id="{0D3C5D91-CD1C-734B-A144-A05C96CD0207}"/>
              </a:ext>
            </a:extLst>
          </p:cNvPr>
          <p:cNvSpPr/>
          <p:nvPr/>
        </p:nvSpPr>
        <p:spPr>
          <a:xfrm>
            <a:off x="8351268" y="368103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5" name="テキスト ボックス 154">
            <a:extLst>
              <a:ext uri="{FF2B5EF4-FFF2-40B4-BE49-F238E27FC236}">
                <a16:creationId xmlns:a16="http://schemas.microsoft.com/office/drawing/2014/main" id="{E6B37D0B-D570-F64C-B5D6-C4C00724D8EE}"/>
              </a:ext>
            </a:extLst>
          </p:cNvPr>
          <p:cNvSpPr txBox="1"/>
          <p:nvPr/>
        </p:nvSpPr>
        <p:spPr>
          <a:xfrm>
            <a:off x="5017221" y="4190461"/>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一部障害で全体停止</a:t>
            </a:r>
          </a:p>
        </p:txBody>
      </p:sp>
      <p:sp>
        <p:nvSpPr>
          <p:cNvPr id="156" name="テキスト ボックス 155">
            <a:extLst>
              <a:ext uri="{FF2B5EF4-FFF2-40B4-BE49-F238E27FC236}">
                <a16:creationId xmlns:a16="http://schemas.microsoft.com/office/drawing/2014/main" id="{B307445D-C669-1E48-956B-8CCA0608A263}"/>
              </a:ext>
            </a:extLst>
          </p:cNvPr>
          <p:cNvSpPr txBox="1"/>
          <p:nvPr/>
        </p:nvSpPr>
        <p:spPr>
          <a:xfrm>
            <a:off x="7006179" y="4178967"/>
            <a:ext cx="1923014"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一部障害でも正常箇所は稼働</a:t>
            </a:r>
          </a:p>
        </p:txBody>
      </p:sp>
      <p:sp>
        <p:nvSpPr>
          <p:cNvPr id="157" name="乗算記号 156">
            <a:extLst>
              <a:ext uri="{FF2B5EF4-FFF2-40B4-BE49-F238E27FC236}">
                <a16:creationId xmlns:a16="http://schemas.microsoft.com/office/drawing/2014/main" id="{A381BBE8-22A8-AD4F-ABE1-DA8199152999}"/>
              </a:ext>
            </a:extLst>
          </p:cNvPr>
          <p:cNvSpPr/>
          <p:nvPr/>
        </p:nvSpPr>
        <p:spPr>
          <a:xfrm>
            <a:off x="5076262" y="3085767"/>
            <a:ext cx="1590323" cy="1453462"/>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乗算記号 157">
            <a:extLst>
              <a:ext uri="{FF2B5EF4-FFF2-40B4-BE49-F238E27FC236}">
                <a16:creationId xmlns:a16="http://schemas.microsoft.com/office/drawing/2014/main" id="{C071DE3F-7DE6-0942-8675-2E6BB3059AF2}"/>
              </a:ext>
            </a:extLst>
          </p:cNvPr>
          <p:cNvSpPr/>
          <p:nvPr/>
        </p:nvSpPr>
        <p:spPr>
          <a:xfrm>
            <a:off x="7562989" y="3438794"/>
            <a:ext cx="785248" cy="814402"/>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正方形/長方形 158">
            <a:extLst>
              <a:ext uri="{FF2B5EF4-FFF2-40B4-BE49-F238E27FC236}">
                <a16:creationId xmlns:a16="http://schemas.microsoft.com/office/drawing/2014/main" id="{FDAF7883-651F-1E49-8760-96C33EEBD673}"/>
              </a:ext>
            </a:extLst>
          </p:cNvPr>
          <p:cNvSpPr/>
          <p:nvPr/>
        </p:nvSpPr>
        <p:spPr>
          <a:xfrm>
            <a:off x="4826516" y="4947129"/>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60" name="正方形/長方形 159">
            <a:extLst>
              <a:ext uri="{FF2B5EF4-FFF2-40B4-BE49-F238E27FC236}">
                <a16:creationId xmlns:a16="http://schemas.microsoft.com/office/drawing/2014/main" id="{3005061F-2ACA-A14E-9516-9700885CE084}"/>
              </a:ext>
            </a:extLst>
          </p:cNvPr>
          <p:cNvSpPr/>
          <p:nvPr/>
        </p:nvSpPr>
        <p:spPr>
          <a:xfrm>
            <a:off x="4936693" y="510621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1" name="正方形/長方形 160">
            <a:extLst>
              <a:ext uri="{FF2B5EF4-FFF2-40B4-BE49-F238E27FC236}">
                <a16:creationId xmlns:a16="http://schemas.microsoft.com/office/drawing/2014/main" id="{3E4A3663-8D48-AA46-B0F7-D49B22281615}"/>
              </a:ext>
            </a:extLst>
          </p:cNvPr>
          <p:cNvSpPr/>
          <p:nvPr/>
        </p:nvSpPr>
        <p:spPr>
          <a:xfrm>
            <a:off x="5584765" y="510620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2" name="正方形/長方形 161">
            <a:extLst>
              <a:ext uri="{FF2B5EF4-FFF2-40B4-BE49-F238E27FC236}">
                <a16:creationId xmlns:a16="http://schemas.microsoft.com/office/drawing/2014/main" id="{CA707CC9-0DD1-9A46-8458-CEEA959D61F7}"/>
              </a:ext>
            </a:extLst>
          </p:cNvPr>
          <p:cNvSpPr/>
          <p:nvPr/>
        </p:nvSpPr>
        <p:spPr>
          <a:xfrm>
            <a:off x="6237719" y="510620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3" name="正方形/長方形 162">
            <a:extLst>
              <a:ext uri="{FF2B5EF4-FFF2-40B4-BE49-F238E27FC236}">
                <a16:creationId xmlns:a16="http://schemas.microsoft.com/office/drawing/2014/main" id="{3322087E-20C5-934A-8DEF-E48BCEE886A5}"/>
              </a:ext>
            </a:extLst>
          </p:cNvPr>
          <p:cNvSpPr/>
          <p:nvPr/>
        </p:nvSpPr>
        <p:spPr>
          <a:xfrm>
            <a:off x="4936693" y="548719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1C892595-2703-2A4D-97FF-A5DB4568B068}"/>
              </a:ext>
            </a:extLst>
          </p:cNvPr>
          <p:cNvSpPr/>
          <p:nvPr/>
        </p:nvSpPr>
        <p:spPr>
          <a:xfrm>
            <a:off x="5584765" y="5487193"/>
            <a:ext cx="571182" cy="329927"/>
          </a:xfrm>
          <a:prstGeom prst="rect">
            <a:avLst/>
          </a:prstGeom>
          <a:solidFill>
            <a:schemeClr val="tx2">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流用</a:t>
            </a:r>
            <a:endParaRPr kumimoji="1" lang="ja-JP" altLang="en-US" sz="1000" dirty="0">
              <a:solidFill>
                <a:srgbClr val="FFFFFF"/>
              </a:solidFill>
              <a:latin typeface="Meiryo" charset="-128"/>
              <a:ea typeface="Meiryo" charset="-128"/>
              <a:cs typeface="Meiryo" charset="-128"/>
            </a:endParaRPr>
          </a:p>
        </p:txBody>
      </p:sp>
      <p:sp>
        <p:nvSpPr>
          <p:cNvPr id="165" name="正方形/長方形 164">
            <a:extLst>
              <a:ext uri="{FF2B5EF4-FFF2-40B4-BE49-F238E27FC236}">
                <a16:creationId xmlns:a16="http://schemas.microsoft.com/office/drawing/2014/main" id="{FD4D76C3-6009-BF47-87AF-67711D3E6DFA}"/>
              </a:ext>
            </a:extLst>
          </p:cNvPr>
          <p:cNvSpPr/>
          <p:nvPr/>
        </p:nvSpPr>
        <p:spPr>
          <a:xfrm>
            <a:off x="6237719" y="548719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6" name="正方形/長方形 165">
            <a:extLst>
              <a:ext uri="{FF2B5EF4-FFF2-40B4-BE49-F238E27FC236}">
                <a16:creationId xmlns:a16="http://schemas.microsoft.com/office/drawing/2014/main" id="{6D7B4993-E7D5-3D43-81F0-DFB3724547CF}"/>
              </a:ext>
            </a:extLst>
          </p:cNvPr>
          <p:cNvSpPr/>
          <p:nvPr/>
        </p:nvSpPr>
        <p:spPr>
          <a:xfrm>
            <a:off x="7056394"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7" name="正方形/長方形 166">
            <a:extLst>
              <a:ext uri="{FF2B5EF4-FFF2-40B4-BE49-F238E27FC236}">
                <a16:creationId xmlns:a16="http://schemas.microsoft.com/office/drawing/2014/main" id="{14242B55-282B-8A40-A3EE-C9EB7DE5DC3E}"/>
              </a:ext>
            </a:extLst>
          </p:cNvPr>
          <p:cNvSpPr/>
          <p:nvPr/>
        </p:nvSpPr>
        <p:spPr>
          <a:xfrm>
            <a:off x="7720587"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8" name="正方形/長方形 167">
            <a:extLst>
              <a:ext uri="{FF2B5EF4-FFF2-40B4-BE49-F238E27FC236}">
                <a16:creationId xmlns:a16="http://schemas.microsoft.com/office/drawing/2014/main" id="{60F7D032-B23C-9844-BF70-EE50671E4F14}"/>
              </a:ext>
            </a:extLst>
          </p:cNvPr>
          <p:cNvSpPr/>
          <p:nvPr/>
        </p:nvSpPr>
        <p:spPr>
          <a:xfrm>
            <a:off x="8389760"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9" name="正方形/長方形 168">
            <a:extLst>
              <a:ext uri="{FF2B5EF4-FFF2-40B4-BE49-F238E27FC236}">
                <a16:creationId xmlns:a16="http://schemas.microsoft.com/office/drawing/2014/main" id="{86809904-7977-B143-A96F-3F4000D493F4}"/>
              </a:ext>
            </a:extLst>
          </p:cNvPr>
          <p:cNvSpPr/>
          <p:nvPr/>
        </p:nvSpPr>
        <p:spPr>
          <a:xfrm>
            <a:off x="7056394" y="548719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0" name="正方形/長方形 169">
            <a:extLst>
              <a:ext uri="{FF2B5EF4-FFF2-40B4-BE49-F238E27FC236}">
                <a16:creationId xmlns:a16="http://schemas.microsoft.com/office/drawing/2014/main" id="{8DDA9C3D-710C-414D-8614-9FD7D7229E90}"/>
              </a:ext>
            </a:extLst>
          </p:cNvPr>
          <p:cNvSpPr/>
          <p:nvPr/>
        </p:nvSpPr>
        <p:spPr>
          <a:xfrm>
            <a:off x="7720587" y="5487193"/>
            <a:ext cx="571182" cy="329927"/>
          </a:xfrm>
          <a:prstGeom prst="rect">
            <a:avLst/>
          </a:prstGeom>
          <a:solidFill>
            <a:schemeClr val="tx2">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流用</a:t>
            </a:r>
            <a:endParaRPr kumimoji="1" lang="ja-JP" altLang="en-US" sz="1000" dirty="0">
              <a:solidFill>
                <a:srgbClr val="FFFFFF"/>
              </a:solidFill>
              <a:latin typeface="Meiryo" charset="-128"/>
              <a:ea typeface="Meiryo" charset="-128"/>
              <a:cs typeface="Meiryo" charset="-128"/>
            </a:endParaRPr>
          </a:p>
        </p:txBody>
      </p:sp>
      <p:sp>
        <p:nvSpPr>
          <p:cNvPr id="171" name="正方形/長方形 170">
            <a:extLst>
              <a:ext uri="{FF2B5EF4-FFF2-40B4-BE49-F238E27FC236}">
                <a16:creationId xmlns:a16="http://schemas.microsoft.com/office/drawing/2014/main" id="{E0236EBB-2C1A-744A-AFDC-065AF9C01BCF}"/>
              </a:ext>
            </a:extLst>
          </p:cNvPr>
          <p:cNvSpPr/>
          <p:nvPr/>
        </p:nvSpPr>
        <p:spPr>
          <a:xfrm>
            <a:off x="8389760" y="548719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2" name="テキスト ボックス 171">
            <a:extLst>
              <a:ext uri="{FF2B5EF4-FFF2-40B4-BE49-F238E27FC236}">
                <a16:creationId xmlns:a16="http://schemas.microsoft.com/office/drawing/2014/main" id="{E4AEA6E4-4E44-5947-B7C7-DF8753D3611A}"/>
              </a:ext>
            </a:extLst>
          </p:cNvPr>
          <p:cNvSpPr txBox="1"/>
          <p:nvPr/>
        </p:nvSpPr>
        <p:spPr>
          <a:xfrm>
            <a:off x="5055713" y="5996622"/>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特定の機能流用は困難</a:t>
            </a:r>
          </a:p>
        </p:txBody>
      </p:sp>
      <p:sp>
        <p:nvSpPr>
          <p:cNvPr id="173" name="テキスト ボックス 172">
            <a:extLst>
              <a:ext uri="{FF2B5EF4-FFF2-40B4-BE49-F238E27FC236}">
                <a16:creationId xmlns:a16="http://schemas.microsoft.com/office/drawing/2014/main" id="{C5ECCB9F-6D0F-8245-9D8D-79E1DEE41F6B}"/>
              </a:ext>
            </a:extLst>
          </p:cNvPr>
          <p:cNvSpPr txBox="1"/>
          <p:nvPr/>
        </p:nvSpPr>
        <p:spPr>
          <a:xfrm>
            <a:off x="7172359" y="5991305"/>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特定機能の流用は容易</a:t>
            </a:r>
          </a:p>
        </p:txBody>
      </p:sp>
      <p:cxnSp>
        <p:nvCxnSpPr>
          <p:cNvPr id="174" name="直線矢印コネクタ 173">
            <a:extLst>
              <a:ext uri="{FF2B5EF4-FFF2-40B4-BE49-F238E27FC236}">
                <a16:creationId xmlns:a16="http://schemas.microsoft.com/office/drawing/2014/main" id="{AA4B9C37-76FA-8B4B-AD47-8A6B768F8673}"/>
              </a:ext>
            </a:extLst>
          </p:cNvPr>
          <p:cNvCxnSpPr>
            <a:cxnSpLocks/>
          </p:cNvCxnSpPr>
          <p:nvPr/>
        </p:nvCxnSpPr>
        <p:spPr>
          <a:xfrm>
            <a:off x="5379293" y="5262510"/>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838F0E3A-E637-1F43-9680-20015CFC34E1}"/>
              </a:ext>
            </a:extLst>
          </p:cNvPr>
          <p:cNvCxnSpPr>
            <a:cxnSpLocks/>
          </p:cNvCxnSpPr>
          <p:nvPr/>
        </p:nvCxnSpPr>
        <p:spPr>
          <a:xfrm flipV="1">
            <a:off x="5846993" y="5294773"/>
            <a:ext cx="0" cy="288032"/>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6" name="直線矢印コネクタ 175">
            <a:extLst>
              <a:ext uri="{FF2B5EF4-FFF2-40B4-BE49-F238E27FC236}">
                <a16:creationId xmlns:a16="http://schemas.microsoft.com/office/drawing/2014/main" id="{4E080FBE-CBD4-274E-B186-BBCFDE9D5DEA}"/>
              </a:ext>
            </a:extLst>
          </p:cNvPr>
          <p:cNvCxnSpPr>
            <a:cxnSpLocks/>
          </p:cNvCxnSpPr>
          <p:nvPr/>
        </p:nvCxnSpPr>
        <p:spPr>
          <a:xfrm flipH="1" flipV="1">
            <a:off x="5451301" y="5342245"/>
            <a:ext cx="216024" cy="1930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7" name="直線矢印コネクタ 176">
            <a:extLst>
              <a:ext uri="{FF2B5EF4-FFF2-40B4-BE49-F238E27FC236}">
                <a16:creationId xmlns:a16="http://schemas.microsoft.com/office/drawing/2014/main" id="{2FA25D5C-3856-F44F-9EBA-2F064E6EC0C3}"/>
              </a:ext>
            </a:extLst>
          </p:cNvPr>
          <p:cNvCxnSpPr>
            <a:cxnSpLocks/>
          </p:cNvCxnSpPr>
          <p:nvPr/>
        </p:nvCxnSpPr>
        <p:spPr>
          <a:xfrm flipV="1">
            <a:off x="6203520" y="5345930"/>
            <a:ext cx="216024" cy="1930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8" name="直線矢印コネクタ 177">
            <a:extLst>
              <a:ext uri="{FF2B5EF4-FFF2-40B4-BE49-F238E27FC236}">
                <a16:creationId xmlns:a16="http://schemas.microsoft.com/office/drawing/2014/main" id="{5E403984-161A-FF45-84E5-ABB98DE39DBB}"/>
              </a:ext>
            </a:extLst>
          </p:cNvPr>
          <p:cNvCxnSpPr>
            <a:cxnSpLocks/>
          </p:cNvCxnSpPr>
          <p:nvPr/>
        </p:nvCxnSpPr>
        <p:spPr>
          <a:xfrm>
            <a:off x="6023500" y="5262510"/>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9" name="直線矢印コネクタ 178">
            <a:extLst>
              <a:ext uri="{FF2B5EF4-FFF2-40B4-BE49-F238E27FC236}">
                <a16:creationId xmlns:a16="http://schemas.microsoft.com/office/drawing/2014/main" id="{4EBBED78-794B-D14B-97DB-7A90B409347B}"/>
              </a:ext>
            </a:extLst>
          </p:cNvPr>
          <p:cNvCxnSpPr>
            <a:cxnSpLocks/>
          </p:cNvCxnSpPr>
          <p:nvPr/>
        </p:nvCxnSpPr>
        <p:spPr>
          <a:xfrm>
            <a:off x="5386273" y="5653399"/>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0" name="直線矢印コネクタ 179">
            <a:extLst>
              <a:ext uri="{FF2B5EF4-FFF2-40B4-BE49-F238E27FC236}">
                <a16:creationId xmlns:a16="http://schemas.microsoft.com/office/drawing/2014/main" id="{041C5333-8541-CE44-9BEC-777B5DC20D2D}"/>
              </a:ext>
            </a:extLst>
          </p:cNvPr>
          <p:cNvCxnSpPr>
            <a:cxnSpLocks/>
          </p:cNvCxnSpPr>
          <p:nvPr/>
        </p:nvCxnSpPr>
        <p:spPr>
          <a:xfrm>
            <a:off x="6030480" y="5653399"/>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1" name="テキスト ボックス 180">
            <a:extLst>
              <a:ext uri="{FF2B5EF4-FFF2-40B4-BE49-F238E27FC236}">
                <a16:creationId xmlns:a16="http://schemas.microsoft.com/office/drawing/2014/main" id="{793562FC-3CCE-074B-87EF-B5E003831378}"/>
              </a:ext>
            </a:extLst>
          </p:cNvPr>
          <p:cNvSpPr txBox="1"/>
          <p:nvPr/>
        </p:nvSpPr>
        <p:spPr>
          <a:xfrm>
            <a:off x="110866" y="976374"/>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１．機能の独立性</a:t>
            </a:r>
          </a:p>
        </p:txBody>
      </p:sp>
      <p:sp>
        <p:nvSpPr>
          <p:cNvPr id="182" name="テキスト ボックス 181">
            <a:extLst>
              <a:ext uri="{FF2B5EF4-FFF2-40B4-BE49-F238E27FC236}">
                <a16:creationId xmlns:a16="http://schemas.microsoft.com/office/drawing/2014/main" id="{B86E924F-AB3E-0D4C-985F-4A2FEBB220B5}"/>
              </a:ext>
            </a:extLst>
          </p:cNvPr>
          <p:cNvSpPr txBox="1"/>
          <p:nvPr/>
        </p:nvSpPr>
        <p:spPr>
          <a:xfrm>
            <a:off x="110866" y="2868575"/>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２．言語の独立性</a:t>
            </a:r>
          </a:p>
        </p:txBody>
      </p:sp>
      <p:sp>
        <p:nvSpPr>
          <p:cNvPr id="183" name="テキスト ボックス 182">
            <a:extLst>
              <a:ext uri="{FF2B5EF4-FFF2-40B4-BE49-F238E27FC236}">
                <a16:creationId xmlns:a16="http://schemas.microsoft.com/office/drawing/2014/main" id="{A5904821-8A59-F146-B044-A07FE9FD6B19}"/>
              </a:ext>
            </a:extLst>
          </p:cNvPr>
          <p:cNvSpPr txBox="1"/>
          <p:nvPr/>
        </p:nvSpPr>
        <p:spPr>
          <a:xfrm>
            <a:off x="110866" y="4653136"/>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３．保守の容易性</a:t>
            </a:r>
          </a:p>
        </p:txBody>
      </p:sp>
      <p:sp>
        <p:nvSpPr>
          <p:cNvPr id="184" name="テキスト ボックス 183">
            <a:extLst>
              <a:ext uri="{FF2B5EF4-FFF2-40B4-BE49-F238E27FC236}">
                <a16:creationId xmlns:a16="http://schemas.microsoft.com/office/drawing/2014/main" id="{DE58C2B3-FD7D-6C4C-890E-3EED4DCAA523}"/>
              </a:ext>
            </a:extLst>
          </p:cNvPr>
          <p:cNvSpPr txBox="1"/>
          <p:nvPr/>
        </p:nvSpPr>
        <p:spPr>
          <a:xfrm>
            <a:off x="4692026" y="982158"/>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４．拡張の柔軟性</a:t>
            </a:r>
          </a:p>
        </p:txBody>
      </p:sp>
      <p:sp>
        <p:nvSpPr>
          <p:cNvPr id="185" name="テキスト ボックス 184">
            <a:extLst>
              <a:ext uri="{FF2B5EF4-FFF2-40B4-BE49-F238E27FC236}">
                <a16:creationId xmlns:a16="http://schemas.microsoft.com/office/drawing/2014/main" id="{E770E525-302E-624B-9BF5-F6106E5F9EDC}"/>
              </a:ext>
            </a:extLst>
          </p:cNvPr>
          <p:cNvSpPr txBox="1"/>
          <p:nvPr/>
        </p:nvSpPr>
        <p:spPr>
          <a:xfrm>
            <a:off x="4692026" y="2866488"/>
            <a:ext cx="2262158" cy="369332"/>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５</a:t>
            </a:r>
            <a:r>
              <a:rPr kumimoji="1" lang="ja-JP" altLang="en-US">
                <a:solidFill>
                  <a:schemeClr val="accent6">
                    <a:lumMod val="50000"/>
                  </a:schemeClr>
                </a:solidFill>
                <a:latin typeface="Meiryo" panose="020B0604030504040204" pitchFamily="34" charset="-128"/>
                <a:ea typeface="Meiryo" panose="020B0604030504040204" pitchFamily="34" charset="-128"/>
              </a:rPr>
              <a:t>．障害時の可用性</a:t>
            </a:r>
          </a:p>
        </p:txBody>
      </p:sp>
      <p:sp>
        <p:nvSpPr>
          <p:cNvPr id="186" name="テキスト ボックス 185">
            <a:extLst>
              <a:ext uri="{FF2B5EF4-FFF2-40B4-BE49-F238E27FC236}">
                <a16:creationId xmlns:a16="http://schemas.microsoft.com/office/drawing/2014/main" id="{1C09E629-A067-D748-A27B-3E67C98E71D0}"/>
              </a:ext>
            </a:extLst>
          </p:cNvPr>
          <p:cNvSpPr txBox="1"/>
          <p:nvPr/>
        </p:nvSpPr>
        <p:spPr>
          <a:xfrm>
            <a:off x="4692026" y="4656535"/>
            <a:ext cx="2262158" cy="369332"/>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６</a:t>
            </a:r>
            <a:r>
              <a:rPr kumimoji="1" lang="ja-JP" altLang="en-US">
                <a:solidFill>
                  <a:schemeClr val="accent6">
                    <a:lumMod val="50000"/>
                  </a:schemeClr>
                </a:solidFill>
                <a:latin typeface="Meiryo" panose="020B0604030504040204" pitchFamily="34" charset="-128"/>
                <a:ea typeface="Meiryo" panose="020B0604030504040204" pitchFamily="34" charset="-128"/>
              </a:rPr>
              <a:t>．再利用の容易性</a:t>
            </a:r>
          </a:p>
        </p:txBody>
      </p:sp>
      <p:sp>
        <p:nvSpPr>
          <p:cNvPr id="187" name="上矢印 186">
            <a:extLst>
              <a:ext uri="{FF2B5EF4-FFF2-40B4-BE49-F238E27FC236}">
                <a16:creationId xmlns:a16="http://schemas.microsoft.com/office/drawing/2014/main" id="{A97A2361-6E24-BD48-BAD8-90643A7452F6}"/>
              </a:ext>
            </a:extLst>
          </p:cNvPr>
          <p:cNvSpPr/>
          <p:nvPr/>
        </p:nvSpPr>
        <p:spPr>
          <a:xfrm>
            <a:off x="3260433" y="1931880"/>
            <a:ext cx="277688" cy="14401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上矢印 187">
            <a:extLst>
              <a:ext uri="{FF2B5EF4-FFF2-40B4-BE49-F238E27FC236}">
                <a16:creationId xmlns:a16="http://schemas.microsoft.com/office/drawing/2014/main" id="{92933DE5-C960-FB45-BF13-C69E26E84F35}"/>
              </a:ext>
            </a:extLst>
          </p:cNvPr>
          <p:cNvSpPr/>
          <p:nvPr/>
        </p:nvSpPr>
        <p:spPr>
          <a:xfrm>
            <a:off x="927856" y="1324568"/>
            <a:ext cx="689295" cy="16354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a:extLst>
              <a:ext uri="{FF2B5EF4-FFF2-40B4-BE49-F238E27FC236}">
                <a16:creationId xmlns:a16="http://schemas.microsoft.com/office/drawing/2014/main" id="{AC38494F-2DC7-E64A-A393-D21BFBA36B63}"/>
              </a:ext>
            </a:extLst>
          </p:cNvPr>
          <p:cNvSpPr/>
          <p:nvPr/>
        </p:nvSpPr>
        <p:spPr>
          <a:xfrm>
            <a:off x="3301159" y="6479756"/>
            <a:ext cx="5796136" cy="215444"/>
          </a:xfrm>
          <a:prstGeom prst="rect">
            <a:avLst/>
          </a:prstGeom>
        </p:spPr>
        <p:txBody>
          <a:bodyPr wrap="square">
            <a:spAutoFit/>
          </a:bodyPr>
          <a:lstStyle/>
          <a:p>
            <a:pPr algn="r"/>
            <a:r>
              <a:rPr lang="ja-JP" altLang="en-US" sz="800">
                <a:solidFill>
                  <a:schemeClr val="bg1">
                    <a:lumMod val="50000"/>
                  </a:schemeClr>
                </a:solidFill>
                <a:latin typeface="メイリオ" panose="020B0604030504040204" pitchFamily="34" charset="-128"/>
                <a:ea typeface="メイリオ" panose="020B0604030504040204" pitchFamily="34" charset="-128"/>
              </a:rPr>
              <a:t>「</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4"/>
              </a:rPr>
              <a:t>これなら分かる！ マイクロサービス（入門編）～モノリスと比較した特徴、利点と課題（</a:t>
            </a:r>
            <a:r>
              <a:rPr lang="en-US" altLang="ja-JP" sz="800" dirty="0" err="1">
                <a:solidFill>
                  <a:schemeClr val="bg1">
                    <a:lumMod val="50000"/>
                  </a:schemeClr>
                </a:solidFill>
                <a:latin typeface="メイリオ" panose="020B0604030504040204" pitchFamily="34" charset="-128"/>
                <a:ea typeface="メイリオ" panose="020B0604030504040204" pitchFamily="34" charset="-128"/>
                <a:hlinkClick r:id="rId4"/>
              </a:rPr>
              <a:t>CodeZin</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4"/>
              </a:rPr>
              <a:t>）</a:t>
            </a:r>
            <a:r>
              <a:rPr lang="ja-JP" altLang="en-US" sz="800">
                <a:solidFill>
                  <a:schemeClr val="bg1">
                    <a:lumMod val="50000"/>
                  </a:schemeClr>
                </a:solidFill>
                <a:latin typeface="メイリオ" panose="020B0604030504040204" pitchFamily="34" charset="-128"/>
                <a:ea typeface="メイリオ" panose="020B0604030504040204" pitchFamily="34" charset="-128"/>
              </a:rPr>
              <a:t>」を参考に作成</a:t>
            </a:r>
            <a:endParaRPr lang="ja-JP" altLang="en-US" sz="800" i="0">
              <a:solidFill>
                <a:schemeClr val="bg1">
                  <a:lumMod val="50000"/>
                </a:schemeClr>
              </a:solidFill>
              <a:effectLs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528749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39843D-9A84-CE4E-846D-CB893F9AF3C2}"/>
              </a:ext>
            </a:extLst>
          </p:cNvPr>
          <p:cNvSpPr>
            <a:spLocks noGrp="1"/>
          </p:cNvSpPr>
          <p:nvPr>
            <p:ph type="title"/>
          </p:nvPr>
        </p:nvSpPr>
        <p:spPr/>
        <p:txBody>
          <a:bodyPr/>
          <a:lstStyle/>
          <a:p>
            <a:r>
              <a:rPr lang="ja-JP" altLang="en-US"/>
              <a:t>マイクロサービス・アーキテクチャの</a:t>
            </a:r>
            <a:r>
              <a:rPr lang="en-US" altLang="ja-JP" dirty="0"/>
              <a:t>3</a:t>
            </a:r>
            <a:r>
              <a:rPr lang="ja-JP" altLang="en-US"/>
              <a:t>つの課題</a:t>
            </a:r>
            <a:endParaRPr kumimoji="1" lang="ja-JP" altLang="en-US"/>
          </a:p>
        </p:txBody>
      </p:sp>
      <p:sp>
        <p:nvSpPr>
          <p:cNvPr id="4" name="正方形/長方形 3">
            <a:extLst>
              <a:ext uri="{FF2B5EF4-FFF2-40B4-BE49-F238E27FC236}">
                <a16:creationId xmlns:a16="http://schemas.microsoft.com/office/drawing/2014/main" id="{F316313A-5A14-E441-B85A-C89128497630}"/>
              </a:ext>
            </a:extLst>
          </p:cNvPr>
          <p:cNvSpPr/>
          <p:nvPr/>
        </p:nvSpPr>
        <p:spPr>
          <a:xfrm>
            <a:off x="219615" y="1258227"/>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5A41582-E2D6-1349-B02C-176798407CB7}"/>
              </a:ext>
            </a:extLst>
          </p:cNvPr>
          <p:cNvSpPr/>
          <p:nvPr/>
        </p:nvSpPr>
        <p:spPr>
          <a:xfrm>
            <a:off x="329792" y="141730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52A65EA4-8A82-4842-A36C-EDD1C7CA1F15}"/>
              </a:ext>
            </a:extLst>
          </p:cNvPr>
          <p:cNvSpPr/>
          <p:nvPr/>
        </p:nvSpPr>
        <p:spPr>
          <a:xfrm>
            <a:off x="977864" y="141730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6A1D249A-DFB8-1149-BBC5-F4697E5CF8CE}"/>
              </a:ext>
            </a:extLst>
          </p:cNvPr>
          <p:cNvSpPr/>
          <p:nvPr/>
        </p:nvSpPr>
        <p:spPr>
          <a:xfrm>
            <a:off x="1630818" y="141730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DD08588B-CA20-5244-B087-715C3972989E}"/>
              </a:ext>
            </a:extLst>
          </p:cNvPr>
          <p:cNvSpPr/>
          <p:nvPr/>
        </p:nvSpPr>
        <p:spPr>
          <a:xfrm>
            <a:off x="329792" y="17982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AE8E4289-D2A0-444C-A63C-945A9A005C83}"/>
              </a:ext>
            </a:extLst>
          </p:cNvPr>
          <p:cNvSpPr/>
          <p:nvPr/>
        </p:nvSpPr>
        <p:spPr>
          <a:xfrm>
            <a:off x="986180" y="181267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FC37F155-27E1-8043-A018-4FB69F767D15}"/>
              </a:ext>
            </a:extLst>
          </p:cNvPr>
          <p:cNvSpPr/>
          <p:nvPr/>
        </p:nvSpPr>
        <p:spPr>
          <a:xfrm>
            <a:off x="1630818" y="17982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E9FA4FB3-3594-D34B-8337-3C4631C9BEDE}"/>
              </a:ext>
            </a:extLst>
          </p:cNvPr>
          <p:cNvSpPr/>
          <p:nvPr/>
        </p:nvSpPr>
        <p:spPr>
          <a:xfrm>
            <a:off x="2416642" y="127075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0948B463-1402-184A-913B-54F5A8EE7785}"/>
              </a:ext>
            </a:extLst>
          </p:cNvPr>
          <p:cNvSpPr/>
          <p:nvPr/>
        </p:nvSpPr>
        <p:spPr>
          <a:xfrm>
            <a:off x="3113686" y="127075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32067E4D-8F1C-E24E-B4CE-9310358B7738}"/>
              </a:ext>
            </a:extLst>
          </p:cNvPr>
          <p:cNvSpPr/>
          <p:nvPr/>
        </p:nvSpPr>
        <p:spPr>
          <a:xfrm>
            <a:off x="3810730" y="126347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FFF92EB2-CF22-A44E-B395-F92215A53938}"/>
              </a:ext>
            </a:extLst>
          </p:cNvPr>
          <p:cNvSpPr/>
          <p:nvPr/>
        </p:nvSpPr>
        <p:spPr>
          <a:xfrm>
            <a:off x="2416642" y="192870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58D90F18-2032-E343-A43B-1D4A73A24A29}"/>
              </a:ext>
            </a:extLst>
          </p:cNvPr>
          <p:cNvSpPr/>
          <p:nvPr/>
        </p:nvSpPr>
        <p:spPr>
          <a:xfrm>
            <a:off x="3113686" y="192141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0D6C8CDE-8FC5-BE4E-94EC-207C37FB25A2}"/>
              </a:ext>
            </a:extLst>
          </p:cNvPr>
          <p:cNvSpPr/>
          <p:nvPr/>
        </p:nvSpPr>
        <p:spPr>
          <a:xfrm>
            <a:off x="3810730" y="192141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9730520A-C643-A040-AE5E-3D5778FA22DF}"/>
              </a:ext>
            </a:extLst>
          </p:cNvPr>
          <p:cNvSpPr txBox="1"/>
          <p:nvPr/>
        </p:nvSpPr>
        <p:spPr>
          <a:xfrm>
            <a:off x="219613" y="2307720"/>
            <a:ext cx="2054393"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機能間で通信は発生しない</a:t>
            </a:r>
          </a:p>
        </p:txBody>
      </p:sp>
      <p:sp>
        <p:nvSpPr>
          <p:cNvPr id="18" name="テキスト ボックス 17">
            <a:extLst>
              <a:ext uri="{FF2B5EF4-FFF2-40B4-BE49-F238E27FC236}">
                <a16:creationId xmlns:a16="http://schemas.microsoft.com/office/drawing/2014/main" id="{C46F1341-8338-0E4F-A93B-7359B989B649}"/>
              </a:ext>
            </a:extLst>
          </p:cNvPr>
          <p:cNvSpPr txBox="1"/>
          <p:nvPr/>
        </p:nvSpPr>
        <p:spPr>
          <a:xfrm>
            <a:off x="2565458" y="2302403"/>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機能間で通信が行われる</a:t>
            </a:r>
          </a:p>
        </p:txBody>
      </p:sp>
      <p:sp>
        <p:nvSpPr>
          <p:cNvPr id="19" name="正方形/長方形 18">
            <a:extLst>
              <a:ext uri="{FF2B5EF4-FFF2-40B4-BE49-F238E27FC236}">
                <a16:creationId xmlns:a16="http://schemas.microsoft.com/office/drawing/2014/main" id="{48901452-D38B-4E48-8E86-74E2A9751873}"/>
              </a:ext>
            </a:extLst>
          </p:cNvPr>
          <p:cNvSpPr/>
          <p:nvPr/>
        </p:nvSpPr>
        <p:spPr>
          <a:xfrm>
            <a:off x="219614" y="3002919"/>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1D55D8A8-3B58-EC4F-86DA-76FD0EC31E43}"/>
              </a:ext>
            </a:extLst>
          </p:cNvPr>
          <p:cNvSpPr/>
          <p:nvPr/>
        </p:nvSpPr>
        <p:spPr>
          <a:xfrm>
            <a:off x="329792" y="313211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DF909899-F0D5-6C4A-A624-5FC928DF506B}"/>
              </a:ext>
            </a:extLst>
          </p:cNvPr>
          <p:cNvSpPr/>
          <p:nvPr/>
        </p:nvSpPr>
        <p:spPr>
          <a:xfrm>
            <a:off x="977864" y="313211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879AB4AC-EBFE-7648-82CD-8D53A41CF967}"/>
              </a:ext>
            </a:extLst>
          </p:cNvPr>
          <p:cNvSpPr/>
          <p:nvPr/>
        </p:nvSpPr>
        <p:spPr>
          <a:xfrm>
            <a:off x="1630818" y="313211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0B950889-338B-C041-A418-DE974A017814}"/>
              </a:ext>
            </a:extLst>
          </p:cNvPr>
          <p:cNvSpPr/>
          <p:nvPr/>
        </p:nvSpPr>
        <p:spPr>
          <a:xfrm>
            <a:off x="329792" y="351309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56EC974E-4DCF-1044-83FD-6B795E664409}"/>
              </a:ext>
            </a:extLst>
          </p:cNvPr>
          <p:cNvSpPr/>
          <p:nvPr/>
        </p:nvSpPr>
        <p:spPr>
          <a:xfrm>
            <a:off x="977864" y="351309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2AFB14E9-E28A-2A48-B1D7-67BC3CBF5901}"/>
              </a:ext>
            </a:extLst>
          </p:cNvPr>
          <p:cNvSpPr/>
          <p:nvPr/>
        </p:nvSpPr>
        <p:spPr>
          <a:xfrm>
            <a:off x="1630818" y="351309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88981815-2E51-F641-81FD-555AC83CF803}"/>
              </a:ext>
            </a:extLst>
          </p:cNvPr>
          <p:cNvSpPr/>
          <p:nvPr/>
        </p:nvSpPr>
        <p:spPr>
          <a:xfrm>
            <a:off x="2449493" y="313211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D734A814-0773-DE4C-9551-F94B6311011B}"/>
              </a:ext>
            </a:extLst>
          </p:cNvPr>
          <p:cNvSpPr/>
          <p:nvPr/>
        </p:nvSpPr>
        <p:spPr>
          <a:xfrm>
            <a:off x="3113686" y="313211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C4A0A443-A197-5E4F-8544-A2E13FF6539C}"/>
              </a:ext>
            </a:extLst>
          </p:cNvPr>
          <p:cNvSpPr/>
          <p:nvPr/>
        </p:nvSpPr>
        <p:spPr>
          <a:xfrm>
            <a:off x="3783513" y="313028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784521A3-333A-174F-B1C1-8F2AD7F68D56}"/>
              </a:ext>
            </a:extLst>
          </p:cNvPr>
          <p:cNvSpPr/>
          <p:nvPr/>
        </p:nvSpPr>
        <p:spPr>
          <a:xfrm>
            <a:off x="2449493" y="351309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0AF97062-C2FF-344A-87EC-03CD371D01E4}"/>
              </a:ext>
            </a:extLst>
          </p:cNvPr>
          <p:cNvSpPr/>
          <p:nvPr/>
        </p:nvSpPr>
        <p:spPr>
          <a:xfrm>
            <a:off x="3113686" y="351309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F5507EB5-185C-CB44-88FF-12FB961F9468}"/>
              </a:ext>
            </a:extLst>
          </p:cNvPr>
          <p:cNvSpPr/>
          <p:nvPr/>
        </p:nvSpPr>
        <p:spPr>
          <a:xfrm>
            <a:off x="3783513" y="351127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32" name="テキスト ボックス 31">
            <a:extLst>
              <a:ext uri="{FF2B5EF4-FFF2-40B4-BE49-F238E27FC236}">
                <a16:creationId xmlns:a16="http://schemas.microsoft.com/office/drawing/2014/main" id="{58B87339-A43B-7F4A-9C21-BA5FF6F5CB40}"/>
              </a:ext>
            </a:extLst>
          </p:cNvPr>
          <p:cNvSpPr txBox="1"/>
          <p:nvPr/>
        </p:nvSpPr>
        <p:spPr>
          <a:xfrm>
            <a:off x="56138" y="4021614"/>
            <a:ext cx="2404146" cy="415498"/>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全体をひとつのチームで行うので</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人の入替えやノウハウ共有が容易</a:t>
            </a:r>
          </a:p>
        </p:txBody>
      </p:sp>
      <p:sp>
        <p:nvSpPr>
          <p:cNvPr id="33" name="テキスト ボックス 32">
            <a:extLst>
              <a:ext uri="{FF2B5EF4-FFF2-40B4-BE49-F238E27FC236}">
                <a16:creationId xmlns:a16="http://schemas.microsoft.com/office/drawing/2014/main" id="{47EF4C7A-5A64-804B-9179-F5104210A00A}"/>
              </a:ext>
            </a:extLst>
          </p:cNvPr>
          <p:cNvSpPr txBox="1"/>
          <p:nvPr/>
        </p:nvSpPr>
        <p:spPr>
          <a:xfrm>
            <a:off x="2201999" y="4021614"/>
            <a:ext cx="2400917" cy="415498"/>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各機能個別に組織が分かれるの</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人の</a:t>
            </a:r>
            <a:r>
              <a:rPr kumimoji="1" lang="ja-JP" altLang="en-US" sz="1050">
                <a:solidFill>
                  <a:schemeClr val="accent6">
                    <a:lumMod val="50000"/>
                  </a:schemeClr>
                </a:solidFill>
                <a:latin typeface="Meiryo" panose="020B0604030504040204" pitchFamily="34" charset="-128"/>
                <a:ea typeface="Meiryo" panose="020B0604030504040204" pitchFamily="34" charset="-128"/>
              </a:rPr>
              <a:t>入替えやノウハウ共有が困難</a:t>
            </a:r>
          </a:p>
        </p:txBody>
      </p:sp>
      <p:sp>
        <p:nvSpPr>
          <p:cNvPr id="34" name="正方形/長方形 33">
            <a:extLst>
              <a:ext uri="{FF2B5EF4-FFF2-40B4-BE49-F238E27FC236}">
                <a16:creationId xmlns:a16="http://schemas.microsoft.com/office/drawing/2014/main" id="{EB861965-A8AA-3949-977C-4D19434ED338}"/>
              </a:ext>
            </a:extLst>
          </p:cNvPr>
          <p:cNvSpPr/>
          <p:nvPr/>
        </p:nvSpPr>
        <p:spPr>
          <a:xfrm>
            <a:off x="219613" y="488292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1CD4FFE2-0B5D-E341-9BDF-759DB5E33D65}"/>
              </a:ext>
            </a:extLst>
          </p:cNvPr>
          <p:cNvSpPr/>
          <p:nvPr/>
        </p:nvSpPr>
        <p:spPr>
          <a:xfrm>
            <a:off x="329791" y="5026937"/>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0000"/>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CD8B7326-2FAF-784F-9642-AFC257EC78A6}"/>
              </a:ext>
            </a:extLst>
          </p:cNvPr>
          <p:cNvSpPr/>
          <p:nvPr/>
        </p:nvSpPr>
        <p:spPr>
          <a:xfrm>
            <a:off x="977864" y="502693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602B90A1-68E7-E74C-8219-6D69ECDABC11}"/>
              </a:ext>
            </a:extLst>
          </p:cNvPr>
          <p:cNvSpPr/>
          <p:nvPr/>
        </p:nvSpPr>
        <p:spPr>
          <a:xfrm>
            <a:off x="1630818" y="502693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EEBF31A9-1CF8-E74D-BD1E-F2C6257FAC3B}"/>
              </a:ext>
            </a:extLst>
          </p:cNvPr>
          <p:cNvSpPr/>
          <p:nvPr/>
        </p:nvSpPr>
        <p:spPr>
          <a:xfrm>
            <a:off x="329791" y="5407921"/>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9427D863-8346-7C4F-847C-55B15C859C95}"/>
              </a:ext>
            </a:extLst>
          </p:cNvPr>
          <p:cNvSpPr/>
          <p:nvPr/>
        </p:nvSpPr>
        <p:spPr>
          <a:xfrm>
            <a:off x="977864" y="540792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00E67159-BAED-E142-804E-7642BE6F23A5}"/>
              </a:ext>
            </a:extLst>
          </p:cNvPr>
          <p:cNvSpPr/>
          <p:nvPr/>
        </p:nvSpPr>
        <p:spPr>
          <a:xfrm>
            <a:off x="1630818" y="540792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41" name="テキスト ボックス 40">
            <a:extLst>
              <a:ext uri="{FF2B5EF4-FFF2-40B4-BE49-F238E27FC236}">
                <a16:creationId xmlns:a16="http://schemas.microsoft.com/office/drawing/2014/main" id="{58A336C7-EDB9-0A4E-A1A8-4A296F1C0C57}"/>
              </a:ext>
            </a:extLst>
          </p:cNvPr>
          <p:cNvSpPr txBox="1"/>
          <p:nvPr/>
        </p:nvSpPr>
        <p:spPr>
          <a:xfrm>
            <a:off x="179512" y="5949280"/>
            <a:ext cx="2166504" cy="415498"/>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過剰分割の影響は内部に留まる</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050">
                <a:solidFill>
                  <a:schemeClr val="accent3">
                    <a:lumMod val="75000"/>
                  </a:schemeClr>
                </a:solidFill>
                <a:latin typeface="Meiryo" panose="020B0604030504040204" pitchFamily="34" charset="-128"/>
                <a:ea typeface="Meiryo" panose="020B0604030504040204" pitchFamily="34" charset="-128"/>
              </a:rPr>
              <a:t>一貫したユーザー体験を提供</a:t>
            </a:r>
            <a:endParaRPr kumimoji="1" lang="ja-JP" altLang="en-US" sz="1050">
              <a:solidFill>
                <a:schemeClr val="accent3">
                  <a:lumMod val="75000"/>
                </a:schemeClr>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504600B-FB20-AA41-8B04-36F98CBCD6CC}"/>
              </a:ext>
            </a:extLst>
          </p:cNvPr>
          <p:cNvSpPr txBox="1"/>
          <p:nvPr/>
        </p:nvSpPr>
        <p:spPr>
          <a:xfrm>
            <a:off x="2108696" y="5953583"/>
            <a:ext cx="2622810" cy="415498"/>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過剰分割はパフォーマンスを劣化</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機能別に異なるユーザー体験のリスク</a:t>
            </a:r>
            <a:endParaRPr kumimoji="1" lang="ja-JP" altLang="en-US" sz="1050">
              <a:solidFill>
                <a:schemeClr val="accent6">
                  <a:lumMod val="50000"/>
                </a:schemeClr>
              </a:solidFill>
              <a:latin typeface="Meiryo" panose="020B0604030504040204" pitchFamily="34" charset="-128"/>
              <a:ea typeface="Meiryo" panose="020B0604030504040204" pitchFamily="34" charset="-128"/>
            </a:endParaRPr>
          </a:p>
        </p:txBody>
      </p:sp>
      <p:sp>
        <p:nvSpPr>
          <p:cNvPr id="50" name="正方形/長方形 49">
            <a:extLst>
              <a:ext uri="{FF2B5EF4-FFF2-40B4-BE49-F238E27FC236}">
                <a16:creationId xmlns:a16="http://schemas.microsoft.com/office/drawing/2014/main" id="{592736F5-D7F8-0645-BCDD-FFFF3AD13C14}"/>
              </a:ext>
            </a:extLst>
          </p:cNvPr>
          <p:cNvSpPr/>
          <p:nvPr/>
        </p:nvSpPr>
        <p:spPr>
          <a:xfrm>
            <a:off x="2449494" y="4904569"/>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DFC30E6D-CEFF-5B4A-B3A2-7C50C23053A5}"/>
              </a:ext>
            </a:extLst>
          </p:cNvPr>
          <p:cNvSpPr/>
          <p:nvPr/>
        </p:nvSpPr>
        <p:spPr>
          <a:xfrm>
            <a:off x="3113686" y="490456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DD632336-1A69-2B46-A87C-8A927979C9D1}"/>
              </a:ext>
            </a:extLst>
          </p:cNvPr>
          <p:cNvSpPr/>
          <p:nvPr/>
        </p:nvSpPr>
        <p:spPr>
          <a:xfrm>
            <a:off x="3783513" y="490274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36EBFBAB-6A6C-7842-9E6F-B1362507EA41}"/>
              </a:ext>
            </a:extLst>
          </p:cNvPr>
          <p:cNvSpPr/>
          <p:nvPr/>
        </p:nvSpPr>
        <p:spPr>
          <a:xfrm>
            <a:off x="2448708" y="5556314"/>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1998BEE8-876D-8047-BE4D-D91A4BD36F5C}"/>
              </a:ext>
            </a:extLst>
          </p:cNvPr>
          <p:cNvSpPr/>
          <p:nvPr/>
        </p:nvSpPr>
        <p:spPr>
          <a:xfrm>
            <a:off x="3112900" y="555631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5" name="正方形/長方形 54">
            <a:extLst>
              <a:ext uri="{FF2B5EF4-FFF2-40B4-BE49-F238E27FC236}">
                <a16:creationId xmlns:a16="http://schemas.microsoft.com/office/drawing/2014/main" id="{8AD93E4C-4E6D-6447-AF0B-57EAB00AA304}"/>
              </a:ext>
            </a:extLst>
          </p:cNvPr>
          <p:cNvSpPr/>
          <p:nvPr/>
        </p:nvSpPr>
        <p:spPr>
          <a:xfrm>
            <a:off x="3782727" y="555448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6" name="テキスト ボックス 55">
            <a:extLst>
              <a:ext uri="{FF2B5EF4-FFF2-40B4-BE49-F238E27FC236}">
                <a16:creationId xmlns:a16="http://schemas.microsoft.com/office/drawing/2014/main" id="{FF17315C-75C0-EA4B-82B0-4C06F414DA8E}"/>
              </a:ext>
            </a:extLst>
          </p:cNvPr>
          <p:cNvSpPr txBox="1"/>
          <p:nvPr/>
        </p:nvSpPr>
        <p:spPr>
          <a:xfrm>
            <a:off x="110866" y="884592"/>
            <a:ext cx="5493812"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１．機能間の通信によりパフォーマンスが出にくい</a:t>
            </a:r>
          </a:p>
        </p:txBody>
      </p:sp>
      <p:sp>
        <p:nvSpPr>
          <p:cNvPr id="57" name="テキスト ボックス 56">
            <a:extLst>
              <a:ext uri="{FF2B5EF4-FFF2-40B4-BE49-F238E27FC236}">
                <a16:creationId xmlns:a16="http://schemas.microsoft.com/office/drawing/2014/main" id="{18BE16A0-865A-9946-804E-3D5772C27CB5}"/>
              </a:ext>
            </a:extLst>
          </p:cNvPr>
          <p:cNvSpPr txBox="1"/>
          <p:nvPr/>
        </p:nvSpPr>
        <p:spPr>
          <a:xfrm>
            <a:off x="108529" y="2634721"/>
            <a:ext cx="8528297" cy="369332"/>
          </a:xfrm>
          <a:prstGeom prst="rect">
            <a:avLst/>
          </a:prstGeom>
          <a:noFill/>
        </p:spPr>
        <p:txBody>
          <a:bodyPr wrap="none" rtlCol="0">
            <a:spAutoFit/>
          </a:bodyPr>
          <a:lstStyle>
            <a:defPPr>
              <a:defRPr lang="ja-JP"/>
            </a:defPPr>
            <a:lvl1pPr>
              <a:defRPr>
                <a:solidFill>
                  <a:schemeClr val="accent6">
                    <a:lumMod val="50000"/>
                  </a:schemeClr>
                </a:solidFill>
                <a:latin typeface="Meiryo" panose="020B0604030504040204" pitchFamily="34" charset="-128"/>
                <a:ea typeface="Meiryo" panose="020B0604030504040204" pitchFamily="34" charset="-128"/>
              </a:defRPr>
            </a:lvl1pPr>
          </a:lstStyle>
          <a:p>
            <a:r>
              <a:rPr lang="ja-JP" altLang="en-US"/>
              <a:t>２．人の入れ替えやノウハウの共有が難しく”人”や”知見” の活用効率が低くなる</a:t>
            </a:r>
          </a:p>
        </p:txBody>
      </p:sp>
      <p:sp>
        <p:nvSpPr>
          <p:cNvPr id="58" name="テキスト ボックス 57">
            <a:extLst>
              <a:ext uri="{FF2B5EF4-FFF2-40B4-BE49-F238E27FC236}">
                <a16:creationId xmlns:a16="http://schemas.microsoft.com/office/drawing/2014/main" id="{D5DE2A89-DFF8-0C40-A4B0-BFF3E2F3256E}"/>
              </a:ext>
            </a:extLst>
          </p:cNvPr>
          <p:cNvSpPr txBox="1"/>
          <p:nvPr/>
        </p:nvSpPr>
        <p:spPr>
          <a:xfrm>
            <a:off x="112491" y="4507255"/>
            <a:ext cx="7340471"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３．プログラム構造次第でパフォーマンスやユーサー体験に悪影響</a:t>
            </a:r>
          </a:p>
        </p:txBody>
      </p:sp>
      <p:pic>
        <p:nvPicPr>
          <p:cNvPr id="63" name="図 62">
            <a:extLst>
              <a:ext uri="{FF2B5EF4-FFF2-40B4-BE49-F238E27FC236}">
                <a16:creationId xmlns:a16="http://schemas.microsoft.com/office/drawing/2014/main" id="{1110E4A2-D550-6B45-8E0B-57B0EFAC135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37505" y="1601503"/>
            <a:ext cx="329456" cy="329456"/>
          </a:xfrm>
          <a:prstGeom prst="rect">
            <a:avLst/>
          </a:prstGeom>
        </p:spPr>
      </p:pic>
      <p:pic>
        <p:nvPicPr>
          <p:cNvPr id="64" name="図 63">
            <a:extLst>
              <a:ext uri="{FF2B5EF4-FFF2-40B4-BE49-F238E27FC236}">
                <a16:creationId xmlns:a16="http://schemas.microsoft.com/office/drawing/2014/main" id="{3BB7E350-CD12-DB4A-B5A6-BFF0A09F6BD5}"/>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28541" y="1608483"/>
            <a:ext cx="329456" cy="329456"/>
          </a:xfrm>
          <a:prstGeom prst="rect">
            <a:avLst/>
          </a:prstGeom>
        </p:spPr>
      </p:pic>
      <p:pic>
        <p:nvPicPr>
          <p:cNvPr id="65" name="図 64">
            <a:extLst>
              <a:ext uri="{FF2B5EF4-FFF2-40B4-BE49-F238E27FC236}">
                <a16:creationId xmlns:a16="http://schemas.microsoft.com/office/drawing/2014/main" id="{6C5A2C76-A624-654F-B7DC-FF9C8A1F380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40516" y="1615463"/>
            <a:ext cx="329456" cy="329456"/>
          </a:xfrm>
          <a:prstGeom prst="rect">
            <a:avLst/>
          </a:prstGeom>
        </p:spPr>
      </p:pic>
      <p:pic>
        <p:nvPicPr>
          <p:cNvPr id="66" name="図 65">
            <a:extLst>
              <a:ext uri="{FF2B5EF4-FFF2-40B4-BE49-F238E27FC236}">
                <a16:creationId xmlns:a16="http://schemas.microsoft.com/office/drawing/2014/main" id="{51173417-7EED-AF4A-8762-967E6A1CAEE3}"/>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86513" y="1301356"/>
            <a:ext cx="329456" cy="329456"/>
          </a:xfrm>
          <a:prstGeom prst="rect">
            <a:avLst/>
          </a:prstGeom>
        </p:spPr>
      </p:pic>
      <p:pic>
        <p:nvPicPr>
          <p:cNvPr id="67" name="図 66">
            <a:extLst>
              <a:ext uri="{FF2B5EF4-FFF2-40B4-BE49-F238E27FC236}">
                <a16:creationId xmlns:a16="http://schemas.microsoft.com/office/drawing/2014/main" id="{BC070C6F-4F9F-BC46-B972-2067ADC9C5BB}"/>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91074" y="1301356"/>
            <a:ext cx="329456" cy="329456"/>
          </a:xfrm>
          <a:prstGeom prst="rect">
            <a:avLst/>
          </a:prstGeom>
        </p:spPr>
      </p:pic>
      <p:pic>
        <p:nvPicPr>
          <p:cNvPr id="68" name="図 67">
            <a:extLst>
              <a:ext uri="{FF2B5EF4-FFF2-40B4-BE49-F238E27FC236}">
                <a16:creationId xmlns:a16="http://schemas.microsoft.com/office/drawing/2014/main" id="{86037328-7309-0846-B892-5078E3300866}"/>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86513" y="1943748"/>
            <a:ext cx="329456" cy="329456"/>
          </a:xfrm>
          <a:prstGeom prst="rect">
            <a:avLst/>
          </a:prstGeom>
        </p:spPr>
      </p:pic>
      <p:pic>
        <p:nvPicPr>
          <p:cNvPr id="69" name="図 68">
            <a:extLst>
              <a:ext uri="{FF2B5EF4-FFF2-40B4-BE49-F238E27FC236}">
                <a16:creationId xmlns:a16="http://schemas.microsoft.com/office/drawing/2014/main" id="{22B9A0FE-E4BB-314E-832C-A86DA370C164}"/>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91074" y="1943748"/>
            <a:ext cx="329456" cy="329456"/>
          </a:xfrm>
          <a:prstGeom prst="rect">
            <a:avLst/>
          </a:prstGeom>
        </p:spPr>
      </p:pic>
      <p:grpSp>
        <p:nvGrpSpPr>
          <p:cNvPr id="72" name="図形グループ 28">
            <a:extLst>
              <a:ext uri="{FF2B5EF4-FFF2-40B4-BE49-F238E27FC236}">
                <a16:creationId xmlns:a16="http://schemas.microsoft.com/office/drawing/2014/main" id="{7C2FBEDE-1C6B-B345-B598-73B7BC1B40A1}"/>
              </a:ext>
            </a:extLst>
          </p:cNvPr>
          <p:cNvGrpSpPr/>
          <p:nvPr/>
        </p:nvGrpSpPr>
        <p:grpSpPr>
          <a:xfrm>
            <a:off x="2653248" y="3182684"/>
            <a:ext cx="118552" cy="240204"/>
            <a:chOff x="1946324" y="4125162"/>
            <a:chExt cx="969964" cy="2007872"/>
          </a:xfrm>
          <a:solidFill>
            <a:schemeClr val="bg1"/>
          </a:solidFill>
        </p:grpSpPr>
        <p:sp>
          <p:nvSpPr>
            <p:cNvPr id="73" name="円/楕円 72">
              <a:extLst>
                <a:ext uri="{FF2B5EF4-FFF2-40B4-BE49-F238E27FC236}">
                  <a16:creationId xmlns:a16="http://schemas.microsoft.com/office/drawing/2014/main" id="{294461DB-8BB0-954B-97EC-832F0EB96C85}"/>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4" name="フローチャート: 論理積ゲート 73">
              <a:extLst>
                <a:ext uri="{FF2B5EF4-FFF2-40B4-BE49-F238E27FC236}">
                  <a16:creationId xmlns:a16="http://schemas.microsoft.com/office/drawing/2014/main" id="{6B77AAD0-7FF4-CD4A-ADA2-A85E55CFF072}"/>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77" name="図形グループ 28">
            <a:extLst>
              <a:ext uri="{FF2B5EF4-FFF2-40B4-BE49-F238E27FC236}">
                <a16:creationId xmlns:a16="http://schemas.microsoft.com/office/drawing/2014/main" id="{26B17C39-FC93-9843-967D-DA324E948178}"/>
              </a:ext>
            </a:extLst>
          </p:cNvPr>
          <p:cNvGrpSpPr/>
          <p:nvPr/>
        </p:nvGrpSpPr>
        <p:grpSpPr>
          <a:xfrm>
            <a:off x="3342818" y="3182684"/>
            <a:ext cx="118552" cy="240204"/>
            <a:chOff x="1946324" y="4125162"/>
            <a:chExt cx="969964" cy="2007872"/>
          </a:xfrm>
          <a:solidFill>
            <a:schemeClr val="bg1"/>
          </a:solidFill>
        </p:grpSpPr>
        <p:sp>
          <p:nvSpPr>
            <p:cNvPr id="78" name="円/楕円 77">
              <a:extLst>
                <a:ext uri="{FF2B5EF4-FFF2-40B4-BE49-F238E27FC236}">
                  <a16:creationId xmlns:a16="http://schemas.microsoft.com/office/drawing/2014/main" id="{5EB61744-AC33-9F40-AFC7-A94E9D0CC04F}"/>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9" name="フローチャート: 論理積ゲート 78">
              <a:extLst>
                <a:ext uri="{FF2B5EF4-FFF2-40B4-BE49-F238E27FC236}">
                  <a16:creationId xmlns:a16="http://schemas.microsoft.com/office/drawing/2014/main" id="{E9CB7909-FC34-BF41-A484-B89B688990C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0" name="図形グループ 28">
            <a:extLst>
              <a:ext uri="{FF2B5EF4-FFF2-40B4-BE49-F238E27FC236}">
                <a16:creationId xmlns:a16="http://schemas.microsoft.com/office/drawing/2014/main" id="{10B5A1E0-D6A2-784E-94A7-00E19EF48FE6}"/>
              </a:ext>
            </a:extLst>
          </p:cNvPr>
          <p:cNvGrpSpPr/>
          <p:nvPr/>
        </p:nvGrpSpPr>
        <p:grpSpPr>
          <a:xfrm>
            <a:off x="4021358" y="3182684"/>
            <a:ext cx="118552" cy="240204"/>
            <a:chOff x="1946324" y="4125162"/>
            <a:chExt cx="969964" cy="2007872"/>
          </a:xfrm>
          <a:solidFill>
            <a:schemeClr val="bg1"/>
          </a:solidFill>
        </p:grpSpPr>
        <p:sp>
          <p:nvSpPr>
            <p:cNvPr id="81" name="円/楕円 80">
              <a:extLst>
                <a:ext uri="{FF2B5EF4-FFF2-40B4-BE49-F238E27FC236}">
                  <a16:creationId xmlns:a16="http://schemas.microsoft.com/office/drawing/2014/main" id="{DC17EE83-FA9D-9C47-8477-9748CD864EAA}"/>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13423D35-FDE7-1F48-B577-302AD40F2D5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3" name="図形グループ 28">
            <a:extLst>
              <a:ext uri="{FF2B5EF4-FFF2-40B4-BE49-F238E27FC236}">
                <a16:creationId xmlns:a16="http://schemas.microsoft.com/office/drawing/2014/main" id="{85116083-B80B-5948-A7B6-51A91D1489A6}"/>
              </a:ext>
            </a:extLst>
          </p:cNvPr>
          <p:cNvGrpSpPr/>
          <p:nvPr/>
        </p:nvGrpSpPr>
        <p:grpSpPr>
          <a:xfrm>
            <a:off x="2639288" y="3545652"/>
            <a:ext cx="118552" cy="240204"/>
            <a:chOff x="1946324" y="4125162"/>
            <a:chExt cx="969964" cy="2007872"/>
          </a:xfrm>
          <a:solidFill>
            <a:schemeClr val="bg1"/>
          </a:solidFill>
        </p:grpSpPr>
        <p:sp>
          <p:nvSpPr>
            <p:cNvPr id="84" name="円/楕円 83">
              <a:extLst>
                <a:ext uri="{FF2B5EF4-FFF2-40B4-BE49-F238E27FC236}">
                  <a16:creationId xmlns:a16="http://schemas.microsoft.com/office/drawing/2014/main" id="{97ABF99C-850B-824A-995D-86B8885A8EF1}"/>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5" name="フローチャート: 論理積ゲート 84">
              <a:extLst>
                <a:ext uri="{FF2B5EF4-FFF2-40B4-BE49-F238E27FC236}">
                  <a16:creationId xmlns:a16="http://schemas.microsoft.com/office/drawing/2014/main" id="{F8F90794-7EB6-9E4C-8FD5-0D753070E530}"/>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6" name="図形グループ 28">
            <a:extLst>
              <a:ext uri="{FF2B5EF4-FFF2-40B4-BE49-F238E27FC236}">
                <a16:creationId xmlns:a16="http://schemas.microsoft.com/office/drawing/2014/main" id="{6EC831A6-4139-614D-A849-E89E3858F15B}"/>
              </a:ext>
            </a:extLst>
          </p:cNvPr>
          <p:cNvGrpSpPr/>
          <p:nvPr/>
        </p:nvGrpSpPr>
        <p:grpSpPr>
          <a:xfrm>
            <a:off x="3328858" y="3545652"/>
            <a:ext cx="118552" cy="240204"/>
            <a:chOff x="1946324" y="4125162"/>
            <a:chExt cx="969964" cy="2007872"/>
          </a:xfrm>
          <a:solidFill>
            <a:schemeClr val="bg1"/>
          </a:solidFill>
        </p:grpSpPr>
        <p:sp>
          <p:nvSpPr>
            <p:cNvPr id="87" name="円/楕円 86">
              <a:extLst>
                <a:ext uri="{FF2B5EF4-FFF2-40B4-BE49-F238E27FC236}">
                  <a16:creationId xmlns:a16="http://schemas.microsoft.com/office/drawing/2014/main" id="{2770E10E-F539-D945-8348-979EF0235A7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8" name="フローチャート: 論理積ゲート 87">
              <a:extLst>
                <a:ext uri="{FF2B5EF4-FFF2-40B4-BE49-F238E27FC236}">
                  <a16:creationId xmlns:a16="http://schemas.microsoft.com/office/drawing/2014/main" id="{ACF0ECE1-C6C7-194C-B15E-4F4B149DC1E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9" name="図形グループ 28">
            <a:extLst>
              <a:ext uri="{FF2B5EF4-FFF2-40B4-BE49-F238E27FC236}">
                <a16:creationId xmlns:a16="http://schemas.microsoft.com/office/drawing/2014/main" id="{0FA840A6-E412-AF45-85D8-7A9DAE99660D}"/>
              </a:ext>
            </a:extLst>
          </p:cNvPr>
          <p:cNvGrpSpPr/>
          <p:nvPr/>
        </p:nvGrpSpPr>
        <p:grpSpPr>
          <a:xfrm>
            <a:off x="4007398" y="3545652"/>
            <a:ext cx="118552" cy="240204"/>
            <a:chOff x="1946324" y="4125162"/>
            <a:chExt cx="969964" cy="2007872"/>
          </a:xfrm>
          <a:solidFill>
            <a:schemeClr val="bg1"/>
          </a:solidFill>
        </p:grpSpPr>
        <p:sp>
          <p:nvSpPr>
            <p:cNvPr id="90" name="円/楕円 89">
              <a:extLst>
                <a:ext uri="{FF2B5EF4-FFF2-40B4-BE49-F238E27FC236}">
                  <a16:creationId xmlns:a16="http://schemas.microsoft.com/office/drawing/2014/main" id="{67D3B4DB-FDEB-3F46-AE22-EFEC0EBDD8F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1" name="フローチャート: 論理積ゲート 90">
              <a:extLst>
                <a:ext uri="{FF2B5EF4-FFF2-40B4-BE49-F238E27FC236}">
                  <a16:creationId xmlns:a16="http://schemas.microsoft.com/office/drawing/2014/main" id="{54544F5D-B2D4-AC4E-9BB6-DAE503AA4F8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2" name="図形グループ 28">
            <a:extLst>
              <a:ext uri="{FF2B5EF4-FFF2-40B4-BE49-F238E27FC236}">
                <a16:creationId xmlns:a16="http://schemas.microsoft.com/office/drawing/2014/main" id="{6863509F-7172-1141-B3A7-1CB55F9FB67C}"/>
              </a:ext>
            </a:extLst>
          </p:cNvPr>
          <p:cNvGrpSpPr/>
          <p:nvPr/>
        </p:nvGrpSpPr>
        <p:grpSpPr>
          <a:xfrm>
            <a:off x="677865" y="3357188"/>
            <a:ext cx="118552" cy="240204"/>
            <a:chOff x="1946324" y="4125162"/>
            <a:chExt cx="969964" cy="2007872"/>
          </a:xfrm>
          <a:solidFill>
            <a:schemeClr val="bg1"/>
          </a:solidFill>
        </p:grpSpPr>
        <p:sp>
          <p:nvSpPr>
            <p:cNvPr id="93" name="円/楕円 92">
              <a:extLst>
                <a:ext uri="{FF2B5EF4-FFF2-40B4-BE49-F238E27FC236}">
                  <a16:creationId xmlns:a16="http://schemas.microsoft.com/office/drawing/2014/main" id="{6C7BB3B8-0217-4543-87E6-40FB4765D382}"/>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4" name="フローチャート: 論理積ゲート 93">
              <a:extLst>
                <a:ext uri="{FF2B5EF4-FFF2-40B4-BE49-F238E27FC236}">
                  <a16:creationId xmlns:a16="http://schemas.microsoft.com/office/drawing/2014/main" id="{0484A3D9-7762-5A46-9918-1A2CD3F62E20}"/>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5" name="図形グループ 28">
            <a:extLst>
              <a:ext uri="{FF2B5EF4-FFF2-40B4-BE49-F238E27FC236}">
                <a16:creationId xmlns:a16="http://schemas.microsoft.com/office/drawing/2014/main" id="{4111AF19-F60A-FF44-9CD7-6CCB105E2E56}"/>
              </a:ext>
            </a:extLst>
          </p:cNvPr>
          <p:cNvGrpSpPr/>
          <p:nvPr/>
        </p:nvGrpSpPr>
        <p:grpSpPr>
          <a:xfrm>
            <a:off x="1724532" y="3357188"/>
            <a:ext cx="118552" cy="240204"/>
            <a:chOff x="1946324" y="4125162"/>
            <a:chExt cx="969964" cy="2007872"/>
          </a:xfrm>
          <a:solidFill>
            <a:schemeClr val="bg1"/>
          </a:solidFill>
        </p:grpSpPr>
        <p:sp>
          <p:nvSpPr>
            <p:cNvPr id="96" name="円/楕円 95">
              <a:extLst>
                <a:ext uri="{FF2B5EF4-FFF2-40B4-BE49-F238E27FC236}">
                  <a16:creationId xmlns:a16="http://schemas.microsoft.com/office/drawing/2014/main" id="{68E75B60-904E-9D4C-BB9E-15EAE59CD00D}"/>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7" name="フローチャート: 論理積ゲート 96">
              <a:extLst>
                <a:ext uri="{FF2B5EF4-FFF2-40B4-BE49-F238E27FC236}">
                  <a16:creationId xmlns:a16="http://schemas.microsoft.com/office/drawing/2014/main" id="{D1CF3AA2-3B8C-CE4D-9AAF-C30B88CDCAB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8" name="図形グループ 28">
            <a:extLst>
              <a:ext uri="{FF2B5EF4-FFF2-40B4-BE49-F238E27FC236}">
                <a16:creationId xmlns:a16="http://schemas.microsoft.com/office/drawing/2014/main" id="{BC0A6AF1-0EBD-6642-8AD3-F874B39300D8}"/>
              </a:ext>
            </a:extLst>
          </p:cNvPr>
          <p:cNvGrpSpPr/>
          <p:nvPr/>
        </p:nvGrpSpPr>
        <p:grpSpPr>
          <a:xfrm>
            <a:off x="1191956" y="3719467"/>
            <a:ext cx="118552" cy="240204"/>
            <a:chOff x="1946324" y="4125162"/>
            <a:chExt cx="969964" cy="2007872"/>
          </a:xfrm>
          <a:solidFill>
            <a:schemeClr val="bg1"/>
          </a:solidFill>
        </p:grpSpPr>
        <p:sp>
          <p:nvSpPr>
            <p:cNvPr id="99" name="円/楕円 98">
              <a:extLst>
                <a:ext uri="{FF2B5EF4-FFF2-40B4-BE49-F238E27FC236}">
                  <a16:creationId xmlns:a16="http://schemas.microsoft.com/office/drawing/2014/main" id="{4C5DEFFA-65F3-724A-865E-0BC2375638F8}"/>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0" name="フローチャート: 論理積ゲート 99">
              <a:extLst>
                <a:ext uri="{FF2B5EF4-FFF2-40B4-BE49-F238E27FC236}">
                  <a16:creationId xmlns:a16="http://schemas.microsoft.com/office/drawing/2014/main" id="{B57A423F-22F4-284D-8163-5D984225761A}"/>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101" name="図形グループ 28">
            <a:extLst>
              <a:ext uri="{FF2B5EF4-FFF2-40B4-BE49-F238E27FC236}">
                <a16:creationId xmlns:a16="http://schemas.microsoft.com/office/drawing/2014/main" id="{631EF72B-A45D-8341-B096-FF6453D99202}"/>
              </a:ext>
            </a:extLst>
          </p:cNvPr>
          <p:cNvGrpSpPr/>
          <p:nvPr/>
        </p:nvGrpSpPr>
        <p:grpSpPr>
          <a:xfrm>
            <a:off x="1198936" y="3035412"/>
            <a:ext cx="118552" cy="240204"/>
            <a:chOff x="1946324" y="4125162"/>
            <a:chExt cx="969964" cy="2007872"/>
          </a:xfrm>
          <a:solidFill>
            <a:schemeClr val="bg1"/>
          </a:solidFill>
        </p:grpSpPr>
        <p:sp>
          <p:nvSpPr>
            <p:cNvPr id="102" name="円/楕円 101">
              <a:extLst>
                <a:ext uri="{FF2B5EF4-FFF2-40B4-BE49-F238E27FC236}">
                  <a16:creationId xmlns:a16="http://schemas.microsoft.com/office/drawing/2014/main" id="{877387D9-10E3-424E-8EA8-65F4F524CB93}"/>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3" name="フローチャート: 論理積ゲート 102">
              <a:extLst>
                <a:ext uri="{FF2B5EF4-FFF2-40B4-BE49-F238E27FC236}">
                  <a16:creationId xmlns:a16="http://schemas.microsoft.com/office/drawing/2014/main" id="{F081B0AB-D81B-4443-9557-4D126A319098}"/>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04" name="左カーブ矢印 103">
            <a:extLst>
              <a:ext uri="{FF2B5EF4-FFF2-40B4-BE49-F238E27FC236}">
                <a16:creationId xmlns:a16="http://schemas.microsoft.com/office/drawing/2014/main" id="{F64135B3-7919-974D-9259-4A16772124E1}"/>
              </a:ext>
            </a:extLst>
          </p:cNvPr>
          <p:cNvSpPr/>
          <p:nvPr/>
        </p:nvSpPr>
        <p:spPr>
          <a:xfrm>
            <a:off x="1446655" y="3250233"/>
            <a:ext cx="216024" cy="510818"/>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左カーブ矢印 104">
            <a:extLst>
              <a:ext uri="{FF2B5EF4-FFF2-40B4-BE49-F238E27FC236}">
                <a16:creationId xmlns:a16="http://schemas.microsoft.com/office/drawing/2014/main" id="{29E5FAD0-C5D8-E446-BB8C-AAFB2977BC94}"/>
              </a:ext>
            </a:extLst>
          </p:cNvPr>
          <p:cNvSpPr/>
          <p:nvPr/>
        </p:nvSpPr>
        <p:spPr>
          <a:xfrm rot="10800000">
            <a:off x="866737" y="3213647"/>
            <a:ext cx="216024" cy="510818"/>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204E1D68-5479-CC4D-A4A3-74FCDA5084C6}"/>
              </a:ext>
            </a:extLst>
          </p:cNvPr>
          <p:cNvSpPr/>
          <p:nvPr/>
        </p:nvSpPr>
        <p:spPr>
          <a:xfrm>
            <a:off x="653023" y="5026936"/>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0000"/>
              </a:solidFill>
              <a:latin typeface="Meiryo" charset="-128"/>
              <a:ea typeface="Meiryo" charset="-128"/>
              <a:cs typeface="Meiryo" charset="-128"/>
            </a:endParaRPr>
          </a:p>
        </p:txBody>
      </p:sp>
      <p:sp>
        <p:nvSpPr>
          <p:cNvPr id="107" name="正方形/長方形 106">
            <a:extLst>
              <a:ext uri="{FF2B5EF4-FFF2-40B4-BE49-F238E27FC236}">
                <a16:creationId xmlns:a16="http://schemas.microsoft.com/office/drawing/2014/main" id="{4F86C589-969F-6C43-AAD2-5455EA004BDC}"/>
              </a:ext>
            </a:extLst>
          </p:cNvPr>
          <p:cNvSpPr/>
          <p:nvPr/>
        </p:nvSpPr>
        <p:spPr>
          <a:xfrm>
            <a:off x="653023" y="5407920"/>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108" name="正方形/長方形 107">
            <a:extLst>
              <a:ext uri="{FF2B5EF4-FFF2-40B4-BE49-F238E27FC236}">
                <a16:creationId xmlns:a16="http://schemas.microsoft.com/office/drawing/2014/main" id="{C70A9FDE-4862-C540-8DDF-FFD6D3D7E04A}"/>
              </a:ext>
            </a:extLst>
          </p:cNvPr>
          <p:cNvSpPr/>
          <p:nvPr/>
        </p:nvSpPr>
        <p:spPr>
          <a:xfrm>
            <a:off x="2779708" y="4902308"/>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28C4D80B-BC3C-2E4F-A19D-C2559B5EBAC7}"/>
              </a:ext>
            </a:extLst>
          </p:cNvPr>
          <p:cNvSpPr/>
          <p:nvPr/>
        </p:nvSpPr>
        <p:spPr>
          <a:xfrm>
            <a:off x="2778922" y="5554053"/>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pic>
        <p:nvPicPr>
          <p:cNvPr id="110" name="図 109">
            <a:extLst>
              <a:ext uri="{FF2B5EF4-FFF2-40B4-BE49-F238E27FC236}">
                <a16:creationId xmlns:a16="http://schemas.microsoft.com/office/drawing/2014/main" id="{C4C4D8F5-D542-2B49-A943-385902D0F2B9}"/>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70524" y="4926008"/>
            <a:ext cx="329456" cy="329456"/>
          </a:xfrm>
          <a:prstGeom prst="rect">
            <a:avLst/>
          </a:prstGeom>
        </p:spPr>
      </p:pic>
      <p:pic>
        <p:nvPicPr>
          <p:cNvPr id="111" name="図 110">
            <a:extLst>
              <a:ext uri="{FF2B5EF4-FFF2-40B4-BE49-F238E27FC236}">
                <a16:creationId xmlns:a16="http://schemas.microsoft.com/office/drawing/2014/main" id="{9A78C084-CDD9-2A41-94E3-6E5F34003684}"/>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905222" y="5575492"/>
            <a:ext cx="329456" cy="329456"/>
          </a:xfrm>
          <a:prstGeom prst="rect">
            <a:avLst/>
          </a:prstGeom>
        </p:spPr>
      </p:pic>
      <p:pic>
        <p:nvPicPr>
          <p:cNvPr id="112" name="図 111">
            <a:extLst>
              <a:ext uri="{FF2B5EF4-FFF2-40B4-BE49-F238E27FC236}">
                <a16:creationId xmlns:a16="http://schemas.microsoft.com/office/drawing/2014/main" id="{607D32C5-9CF6-DD42-A62F-A25A38813E85}"/>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70032" y="5582981"/>
            <a:ext cx="329456" cy="329456"/>
          </a:xfrm>
          <a:prstGeom prst="rect">
            <a:avLst/>
          </a:prstGeom>
        </p:spPr>
      </p:pic>
      <p:pic>
        <p:nvPicPr>
          <p:cNvPr id="113" name="図 112">
            <a:extLst>
              <a:ext uri="{FF2B5EF4-FFF2-40B4-BE49-F238E27FC236}">
                <a16:creationId xmlns:a16="http://schemas.microsoft.com/office/drawing/2014/main" id="{8C80FFAB-1DCD-E74A-8286-306B55436A5C}"/>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96589" y="4931425"/>
            <a:ext cx="329456" cy="329456"/>
          </a:xfrm>
          <a:prstGeom prst="rect">
            <a:avLst/>
          </a:prstGeom>
        </p:spPr>
      </p:pic>
      <p:pic>
        <p:nvPicPr>
          <p:cNvPr id="114" name="図 113">
            <a:extLst>
              <a:ext uri="{FF2B5EF4-FFF2-40B4-BE49-F238E27FC236}">
                <a16:creationId xmlns:a16="http://schemas.microsoft.com/office/drawing/2014/main" id="{A92D948D-17F9-F546-B7B4-B9254F03D367}"/>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25194" y="5244518"/>
            <a:ext cx="329456" cy="329456"/>
          </a:xfrm>
          <a:prstGeom prst="rect">
            <a:avLst/>
          </a:prstGeom>
        </p:spPr>
      </p:pic>
      <p:pic>
        <p:nvPicPr>
          <p:cNvPr id="115" name="図 114">
            <a:extLst>
              <a:ext uri="{FF2B5EF4-FFF2-40B4-BE49-F238E27FC236}">
                <a16:creationId xmlns:a16="http://schemas.microsoft.com/office/drawing/2014/main" id="{D244B0C9-B726-D24B-88C9-D64F8D1E4BFE}"/>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71314" y="5577282"/>
            <a:ext cx="329456" cy="329456"/>
          </a:xfrm>
          <a:prstGeom prst="rect">
            <a:avLst/>
          </a:prstGeom>
        </p:spPr>
      </p:pic>
      <p:pic>
        <p:nvPicPr>
          <p:cNvPr id="116" name="図 115">
            <a:extLst>
              <a:ext uri="{FF2B5EF4-FFF2-40B4-BE49-F238E27FC236}">
                <a16:creationId xmlns:a16="http://schemas.microsoft.com/office/drawing/2014/main" id="{28B26197-CA38-8D44-A5F9-B22BCD0755CD}"/>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69118" y="4947584"/>
            <a:ext cx="329456" cy="329456"/>
          </a:xfrm>
          <a:prstGeom prst="rect">
            <a:avLst/>
          </a:prstGeom>
        </p:spPr>
      </p:pic>
      <p:pic>
        <p:nvPicPr>
          <p:cNvPr id="117" name="図 116">
            <a:extLst>
              <a:ext uri="{FF2B5EF4-FFF2-40B4-BE49-F238E27FC236}">
                <a16:creationId xmlns:a16="http://schemas.microsoft.com/office/drawing/2014/main" id="{DF45F216-69FA-F64C-824D-2202470E44A3}"/>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396540" y="5244518"/>
            <a:ext cx="329456" cy="329456"/>
          </a:xfrm>
          <a:prstGeom prst="rect">
            <a:avLst/>
          </a:prstGeom>
        </p:spPr>
      </p:pic>
      <p:pic>
        <p:nvPicPr>
          <p:cNvPr id="118" name="図 117">
            <a:extLst>
              <a:ext uri="{FF2B5EF4-FFF2-40B4-BE49-F238E27FC236}">
                <a16:creationId xmlns:a16="http://schemas.microsoft.com/office/drawing/2014/main" id="{418335C7-4520-734C-9AE4-AFBCE364EEF8}"/>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31861" y="5265251"/>
            <a:ext cx="329456" cy="329456"/>
          </a:xfrm>
          <a:prstGeom prst="rect">
            <a:avLst/>
          </a:prstGeom>
        </p:spPr>
      </p:pic>
      <p:pic>
        <p:nvPicPr>
          <p:cNvPr id="119" name="図 118">
            <a:extLst>
              <a:ext uri="{FF2B5EF4-FFF2-40B4-BE49-F238E27FC236}">
                <a16:creationId xmlns:a16="http://schemas.microsoft.com/office/drawing/2014/main" id="{01DE2D0D-BB3A-784A-A231-46EDF4627647}"/>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55373" y="5244310"/>
            <a:ext cx="329456" cy="329456"/>
          </a:xfrm>
          <a:prstGeom prst="rect">
            <a:avLst/>
          </a:prstGeom>
        </p:spPr>
      </p:pic>
      <p:sp>
        <p:nvSpPr>
          <p:cNvPr id="120" name="正方形/長方形 119">
            <a:extLst>
              <a:ext uri="{FF2B5EF4-FFF2-40B4-BE49-F238E27FC236}">
                <a16:creationId xmlns:a16="http://schemas.microsoft.com/office/drawing/2014/main" id="{25023B85-0F9B-644C-925D-6BEC9496877B}"/>
              </a:ext>
            </a:extLst>
          </p:cNvPr>
          <p:cNvSpPr/>
          <p:nvPr/>
        </p:nvSpPr>
        <p:spPr>
          <a:xfrm>
            <a:off x="4488744" y="1174965"/>
            <a:ext cx="4514312" cy="1384995"/>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通信により組み合わせるという仕組みから、パフォーマンスを出しにくい。</a:t>
            </a: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性能向上のため各機能間は非同期通信とし、機能をまたがったトランザクション保証はしないため、正常終了した後に後続処理がエラーとなることも想定した設計が必要。</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個人ユーザー向けの決済処理のような再試行が難しい業務の場合は、実装が難しい。</a:t>
            </a:r>
            <a:endParaRPr lang="ja-JP" altLang="en-US" sz="1200" b="0" i="0">
              <a:solidFill>
                <a:srgbClr val="333333"/>
              </a:solidFill>
              <a:effectLst/>
              <a:latin typeface="メイリオ" panose="020B0604030504040204" pitchFamily="34" charset="-128"/>
              <a:ea typeface="メイリオ" panose="020B0604030504040204" pitchFamily="34" charset="-128"/>
            </a:endParaRPr>
          </a:p>
        </p:txBody>
      </p:sp>
      <p:sp>
        <p:nvSpPr>
          <p:cNvPr id="121" name="正方形/長方形 120">
            <a:extLst>
              <a:ext uri="{FF2B5EF4-FFF2-40B4-BE49-F238E27FC236}">
                <a16:creationId xmlns:a16="http://schemas.microsoft.com/office/drawing/2014/main" id="{F8746C25-8CC1-F14F-99E9-1CD532D58F44}"/>
              </a:ext>
            </a:extLst>
          </p:cNvPr>
          <p:cNvSpPr/>
          <p:nvPr/>
        </p:nvSpPr>
        <p:spPr>
          <a:xfrm>
            <a:off x="4488744" y="3006321"/>
            <a:ext cx="4514312" cy="1200329"/>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マイクロサービスを適用したアプリケーションを作るには、個々の機能と同じように独立し完結した組織でなければならないが、それができる保証はない。</a:t>
            </a: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チームごとに独自文化が形成されチーム間でスキルの共用が難しい。</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文化の違いから人的ローテーションも難しくなる。</a:t>
            </a:r>
            <a:endParaRPr lang="en-US" altLang="ja-JP" sz="1200" dirty="0">
              <a:solidFill>
                <a:srgbClr val="333333"/>
              </a:solidFill>
              <a:latin typeface="メイリオ" panose="020B0604030504040204" pitchFamily="34" charset="-128"/>
              <a:ea typeface="メイリオ" panose="020B0604030504040204" pitchFamily="34" charset="-128"/>
            </a:endParaRPr>
          </a:p>
        </p:txBody>
      </p:sp>
      <p:sp>
        <p:nvSpPr>
          <p:cNvPr id="122" name="正方形/長方形 121">
            <a:extLst>
              <a:ext uri="{FF2B5EF4-FFF2-40B4-BE49-F238E27FC236}">
                <a16:creationId xmlns:a16="http://schemas.microsoft.com/office/drawing/2014/main" id="{F3DE9E89-0A0A-B24E-A361-D80C7416410F}"/>
              </a:ext>
            </a:extLst>
          </p:cNvPr>
          <p:cNvSpPr/>
          <p:nvPr/>
        </p:nvSpPr>
        <p:spPr>
          <a:xfrm>
            <a:off x="4488744" y="4904510"/>
            <a:ext cx="4572000" cy="1200329"/>
          </a:xfrm>
          <a:prstGeom prst="rect">
            <a:avLst/>
          </a:prstGeom>
        </p:spPr>
        <p:txBody>
          <a:bodyPr>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マイクロサービスの利点を生かすには、機能の境界を適切に設定することが必須となるが、分ける範囲を誤れば機能間の通信が大量に発生する。</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分けるべきであった機能を一つにしてしまえば保守性や再利用性などのメリットが満たせない。</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独自性がすぎるとユーザー体験がちぐはぐになってしまう。</a:t>
            </a:r>
            <a:endParaRPr lang="ja-JP" altLang="en-US" sz="1200" b="0" i="0">
              <a:solidFill>
                <a:srgbClr val="333333"/>
              </a:solidFill>
              <a:effectLst/>
              <a:latin typeface="メイリオ" panose="020B0604030504040204" pitchFamily="34" charset="-128"/>
              <a:ea typeface="メイリオ" panose="020B0604030504040204" pitchFamily="34" charset="-128"/>
            </a:endParaRPr>
          </a:p>
        </p:txBody>
      </p:sp>
      <p:sp>
        <p:nvSpPr>
          <p:cNvPr id="123" name="正方形/長方形 122">
            <a:extLst>
              <a:ext uri="{FF2B5EF4-FFF2-40B4-BE49-F238E27FC236}">
                <a16:creationId xmlns:a16="http://schemas.microsoft.com/office/drawing/2014/main" id="{8401471F-6597-3541-96E3-45171B846E87}"/>
              </a:ext>
            </a:extLst>
          </p:cNvPr>
          <p:cNvSpPr/>
          <p:nvPr/>
        </p:nvSpPr>
        <p:spPr>
          <a:xfrm>
            <a:off x="3301159" y="6479756"/>
            <a:ext cx="5796136" cy="215444"/>
          </a:xfrm>
          <a:prstGeom prst="rect">
            <a:avLst/>
          </a:prstGeom>
        </p:spPr>
        <p:txBody>
          <a:bodyPr wrap="square">
            <a:spAutoFit/>
          </a:bodyPr>
          <a:lstStyle/>
          <a:p>
            <a:pPr algn="r"/>
            <a:r>
              <a:rPr lang="ja-JP" altLang="en-US" sz="800">
                <a:solidFill>
                  <a:schemeClr val="bg1">
                    <a:lumMod val="50000"/>
                  </a:schemeClr>
                </a:solidFill>
                <a:latin typeface="メイリオ" panose="020B0604030504040204" pitchFamily="34" charset="-128"/>
                <a:ea typeface="メイリオ" panose="020B0604030504040204" pitchFamily="34" charset="-128"/>
              </a:rPr>
              <a:t>「</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3"/>
              </a:rPr>
              <a:t>これなら分かる！ マイクロサービス（入門編）～モノリスと比較した特徴、利点と課題（</a:t>
            </a:r>
            <a:r>
              <a:rPr lang="en-US" altLang="ja-JP" sz="800" dirty="0" err="1">
                <a:solidFill>
                  <a:schemeClr val="bg1">
                    <a:lumMod val="50000"/>
                  </a:schemeClr>
                </a:solidFill>
                <a:latin typeface="メイリオ" panose="020B0604030504040204" pitchFamily="34" charset="-128"/>
                <a:ea typeface="メイリオ" panose="020B0604030504040204" pitchFamily="34" charset="-128"/>
                <a:hlinkClick r:id="rId3"/>
              </a:rPr>
              <a:t>CodeZin</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3"/>
              </a:rPr>
              <a:t>）</a:t>
            </a:r>
            <a:r>
              <a:rPr lang="ja-JP" altLang="en-US" sz="800">
                <a:solidFill>
                  <a:schemeClr val="bg1">
                    <a:lumMod val="50000"/>
                  </a:schemeClr>
                </a:solidFill>
                <a:latin typeface="メイリオ" panose="020B0604030504040204" pitchFamily="34" charset="-128"/>
                <a:ea typeface="メイリオ" panose="020B0604030504040204" pitchFamily="34" charset="-128"/>
              </a:rPr>
              <a:t>」を参考に作成</a:t>
            </a:r>
            <a:endParaRPr lang="ja-JP" altLang="en-US" sz="800" i="0">
              <a:solidFill>
                <a:schemeClr val="bg1">
                  <a:lumMod val="50000"/>
                </a:schemeClr>
              </a:solidFill>
              <a:effectLs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1932250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右矢印 135"/>
          <p:cNvSpPr/>
          <p:nvPr/>
        </p:nvSpPr>
        <p:spPr>
          <a:xfrm>
            <a:off x="944807" y="2513723"/>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5" name="右矢印 134"/>
          <p:cNvSpPr/>
          <p:nvPr/>
        </p:nvSpPr>
        <p:spPr>
          <a:xfrm>
            <a:off x="932284" y="2448088"/>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イベント・ドリブンとコレオグラフィ</a:t>
            </a:r>
            <a:endParaRPr kumimoji="1" lang="ja-JP" altLang="en-US" dirty="0"/>
          </a:p>
        </p:txBody>
      </p:sp>
      <p:sp>
        <p:nvSpPr>
          <p:cNvPr id="3" name="スライド番号プレースホルダー 2"/>
          <p:cNvSpPr>
            <a:spLocks noGrp="1"/>
          </p:cNvSpPr>
          <p:nvPr>
            <p:ph type="sldNum" sz="quarter" idx="12"/>
          </p:nvPr>
        </p:nvSpPr>
        <p:spPr>
          <a:xfrm>
            <a:off x="6932246" y="6955616"/>
            <a:ext cx="2133600" cy="217800"/>
          </a:xfrm>
        </p:spPr>
        <p:txBody>
          <a:bodyPr/>
          <a:lstStyle/>
          <a:p>
            <a:fld id="{8FF8CC5D-A65D-5946-99B5-645367A967AD}" type="slidenum">
              <a:rPr kumimoji="1" lang="ja-JP" altLang="en-US" smtClean="0"/>
              <a:t>56</a:t>
            </a:fld>
            <a:endParaRPr kumimoji="1" lang="ja-JP" altLang="en-US"/>
          </a:p>
        </p:txBody>
      </p:sp>
      <p:sp>
        <p:nvSpPr>
          <p:cNvPr id="122" name="テキスト ボックス 121"/>
          <p:cNvSpPr txBox="1"/>
          <p:nvPr/>
        </p:nvSpPr>
        <p:spPr>
          <a:xfrm>
            <a:off x="623225" y="904475"/>
            <a:ext cx="3641446" cy="307777"/>
          </a:xfrm>
          <a:prstGeom prst="rect">
            <a:avLst/>
          </a:prstGeom>
          <a:noFill/>
        </p:spPr>
        <p:txBody>
          <a:bodyPr wrap="none" rtlCol="0">
            <a:spAutoFit/>
          </a:bodyPr>
          <a:lstStyle/>
          <a:p>
            <a:pPr algn="ctr"/>
            <a:r>
              <a:rPr lang="ja-JP" altLang="en-US" sz="1400" b="1" dirty="0">
                <a:solidFill>
                  <a:schemeClr val="bg2">
                    <a:lumMod val="50000"/>
                  </a:schemeClr>
                </a:solidFill>
                <a:latin typeface="Meiryo" charset="-128"/>
                <a:ea typeface="Meiryo" charset="-128"/>
                <a:cs typeface="Meiryo" charset="-128"/>
              </a:rPr>
              <a:t>オーケストレーション（</a:t>
            </a:r>
            <a:r>
              <a:rPr lang="en-US" altLang="ja-JP" sz="1400" b="1" dirty="0">
                <a:solidFill>
                  <a:schemeClr val="bg2">
                    <a:lumMod val="50000"/>
                  </a:schemeClr>
                </a:solidFill>
                <a:latin typeface="Meiryo" charset="-128"/>
                <a:ea typeface="Meiryo" charset="-128"/>
                <a:cs typeface="Meiryo" charset="-128"/>
              </a:rPr>
              <a:t>Orchestration</a:t>
            </a:r>
            <a:r>
              <a:rPr lang="ja-JP" altLang="en-US" sz="1400" b="1" dirty="0">
                <a:solidFill>
                  <a:schemeClr val="bg2">
                    <a:lumMod val="50000"/>
                  </a:schemeClr>
                </a:solidFill>
                <a:latin typeface="Meiryo" charset="-128"/>
                <a:ea typeface="Meiryo" charset="-128"/>
                <a:cs typeface="Meiryo" charset="-128"/>
              </a:rPr>
              <a:t>）</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5130662" y="904453"/>
            <a:ext cx="3141502" cy="307777"/>
          </a:xfrm>
          <a:prstGeom prst="rect">
            <a:avLst/>
          </a:prstGeom>
          <a:noFill/>
        </p:spPr>
        <p:txBody>
          <a:bodyPr wrap="none" rtlCol="0">
            <a:spAutoFit/>
          </a:bodyPr>
          <a:lstStyle/>
          <a:p>
            <a:pPr algn="ctr"/>
            <a:r>
              <a:rPr lang="ja-JP" altLang="en-US" sz="1400" b="1" dirty="0">
                <a:solidFill>
                  <a:schemeClr val="accent6">
                    <a:lumMod val="75000"/>
                  </a:schemeClr>
                </a:solidFill>
                <a:latin typeface="Meiryo" charset="-128"/>
                <a:ea typeface="Meiryo" charset="-128"/>
                <a:cs typeface="Meiryo" charset="-128"/>
              </a:rPr>
              <a:t>コレオグラフィ（</a:t>
            </a:r>
            <a:r>
              <a:rPr lang="en-US" altLang="ja-JP" sz="1400" b="1" dirty="0">
                <a:solidFill>
                  <a:schemeClr val="accent6">
                    <a:lumMod val="75000"/>
                  </a:schemeClr>
                </a:solidFill>
                <a:latin typeface="Meiryo" charset="-128"/>
                <a:ea typeface="Meiryo" charset="-128"/>
                <a:cs typeface="Meiryo" charset="-128"/>
              </a:rPr>
              <a:t>Choreography</a:t>
            </a:r>
            <a:r>
              <a:rPr lang="ja-JP" altLang="en-US" sz="1400" b="1" dirty="0">
                <a:solidFill>
                  <a:schemeClr val="accent6">
                    <a:lumMod val="75000"/>
                  </a:schemeClr>
                </a:solidFill>
                <a:latin typeface="Meiryo" charset="-128"/>
                <a:ea typeface="Meiryo" charset="-128"/>
                <a:cs typeface="Meiryo" charset="-128"/>
              </a:rPr>
              <a:t>）</a:t>
            </a:r>
            <a:endParaRPr kumimoji="1" lang="ja-JP" altLang="en-US" sz="1400" dirty="0">
              <a:solidFill>
                <a:schemeClr val="accent6">
                  <a:lumMod val="75000"/>
                </a:schemeClr>
              </a:solidFill>
              <a:latin typeface="Meiryo" charset="-128"/>
              <a:ea typeface="Meiryo" charset="-128"/>
              <a:cs typeface="Meiryo" charset="-128"/>
            </a:endParaRPr>
          </a:p>
        </p:txBody>
      </p:sp>
      <p:sp>
        <p:nvSpPr>
          <p:cNvPr id="12" name="右矢印 11"/>
          <p:cNvSpPr/>
          <p:nvPr/>
        </p:nvSpPr>
        <p:spPr>
          <a:xfrm>
            <a:off x="911824" y="2377225"/>
            <a:ext cx="3084112" cy="64807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オーケストレーション・プログラム</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1259632"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カギ線コネクタ 19"/>
          <p:cNvCxnSpPr>
            <a:endCxn id="16" idx="1"/>
          </p:cNvCxnSpPr>
          <p:nvPr/>
        </p:nvCxnSpPr>
        <p:spPr>
          <a:xfrm rot="16200000" flipH="1">
            <a:off x="818426"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66" name="カギ線コネクタ 65"/>
          <p:cNvCxnSpPr>
            <a:stCxn id="16" idx="3"/>
          </p:cNvCxnSpPr>
          <p:nvPr/>
        </p:nvCxnSpPr>
        <p:spPr>
          <a:xfrm flipV="1">
            <a:off x="1691680"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071567"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カギ線コネクタ 69"/>
          <p:cNvCxnSpPr>
            <a:endCxn id="69" idx="1"/>
          </p:cNvCxnSpPr>
          <p:nvPr/>
        </p:nvCxnSpPr>
        <p:spPr>
          <a:xfrm rot="16200000" flipH="1">
            <a:off x="1630361"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2" name="カギ線コネクタ 71"/>
          <p:cNvCxnSpPr>
            <a:stCxn id="69" idx="3"/>
          </p:cNvCxnSpPr>
          <p:nvPr/>
        </p:nvCxnSpPr>
        <p:spPr>
          <a:xfrm flipV="1">
            <a:off x="2503615"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73" name="角丸四角形 72"/>
          <p:cNvSpPr/>
          <p:nvPr/>
        </p:nvSpPr>
        <p:spPr>
          <a:xfrm>
            <a:off x="2883502" y="3453113"/>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カギ線コネクタ 73"/>
          <p:cNvCxnSpPr>
            <a:endCxn id="73" idx="1"/>
          </p:cNvCxnSpPr>
          <p:nvPr/>
        </p:nvCxnSpPr>
        <p:spPr>
          <a:xfrm rot="16200000" flipH="1">
            <a:off x="2442296" y="3155923"/>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73" idx="3"/>
          </p:cNvCxnSpPr>
          <p:nvPr/>
        </p:nvCxnSpPr>
        <p:spPr>
          <a:xfrm flipV="1">
            <a:off x="3315550" y="2858733"/>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080721" y="3039836"/>
            <a:ext cx="276999" cy="477054"/>
          </a:xfrm>
          <a:prstGeom prst="rect">
            <a:avLst/>
          </a:prstGeom>
          <a:noFill/>
        </p:spPr>
        <p:txBody>
          <a:bodyPr vert="eaVert" wrap="none" rtlCol="0">
            <a:spAutoFit/>
          </a:bodyPr>
          <a:lstStyle/>
          <a:p>
            <a:r>
              <a:rPr kumimoji="1" lang="ja-JP" altLang="en-US" sz="600" dirty="0">
                <a:solidFill>
                  <a:srgbClr val="953735"/>
                </a:solidFill>
                <a:latin typeface="Meiryo" charset="-128"/>
                <a:ea typeface="Meiryo" charset="-128"/>
                <a:cs typeface="Meiryo" charset="-128"/>
              </a:rPr>
              <a:t>リクエスト</a:t>
            </a:r>
          </a:p>
        </p:txBody>
      </p:sp>
      <p:sp>
        <p:nvSpPr>
          <p:cNvPr id="77" name="テキスト ボックス 76"/>
          <p:cNvSpPr txBox="1"/>
          <p:nvPr/>
        </p:nvSpPr>
        <p:spPr>
          <a:xfrm>
            <a:off x="1636937" y="3078308"/>
            <a:ext cx="276999" cy="400110"/>
          </a:xfrm>
          <a:prstGeom prst="rect">
            <a:avLst/>
          </a:prstGeom>
          <a:noFill/>
        </p:spPr>
        <p:txBody>
          <a:bodyPr vert="eaVert" wrap="none" rtlCol="0">
            <a:spAutoFit/>
          </a:bodyPr>
          <a:lstStyle/>
          <a:p>
            <a:r>
              <a:rPr kumimoji="1" lang="ja-JP" altLang="en-US" sz="600">
                <a:solidFill>
                  <a:srgbClr val="0432FF"/>
                </a:solidFill>
                <a:latin typeface="Meiryo" charset="-128"/>
                <a:ea typeface="Meiryo" charset="-128"/>
                <a:cs typeface="Meiryo" charset="-128"/>
              </a:rPr>
              <a:t>リプライ</a:t>
            </a:r>
            <a:endParaRPr kumimoji="1" lang="ja-JP" altLang="en-US" sz="600" dirty="0">
              <a:solidFill>
                <a:srgbClr val="0432FF"/>
              </a:solidFill>
              <a:latin typeface="Meiryo" charset="-128"/>
              <a:ea typeface="Meiryo" charset="-128"/>
              <a:cs typeface="Meiryo" charset="-128"/>
            </a:endParaRPr>
          </a:p>
        </p:txBody>
      </p:sp>
      <p:sp>
        <p:nvSpPr>
          <p:cNvPr id="79" name="角丸四角形 78"/>
          <p:cNvSpPr/>
          <p:nvPr/>
        </p:nvSpPr>
        <p:spPr>
          <a:xfrm>
            <a:off x="5244185"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111924"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p:cNvSpPr/>
          <p:nvPr/>
        </p:nvSpPr>
        <p:spPr>
          <a:xfrm>
            <a:off x="6985943"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p:cNvSpPr/>
          <p:nvPr/>
        </p:nvSpPr>
        <p:spPr>
          <a:xfrm>
            <a:off x="7859962"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p:cNvSpPr/>
          <p:nvPr/>
        </p:nvSpPr>
        <p:spPr>
          <a:xfrm>
            <a:off x="6124514"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7840116" y="344474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矢印コネクタ 46"/>
          <p:cNvCxnSpPr>
            <a:stCxn id="79" idx="3"/>
            <a:endCxn id="80" idx="1"/>
          </p:cNvCxnSpPr>
          <p:nvPr/>
        </p:nvCxnSpPr>
        <p:spPr>
          <a:xfrm>
            <a:off x="5676233" y="2714671"/>
            <a:ext cx="43569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80" idx="3"/>
            <a:endCxn id="81" idx="1"/>
          </p:cNvCxnSpPr>
          <p:nvPr/>
        </p:nvCxnSpPr>
        <p:spPr>
          <a:xfrm>
            <a:off x="6543972"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79" idx="3"/>
            <a:endCxn id="83" idx="1"/>
          </p:cNvCxnSpPr>
          <p:nvPr/>
        </p:nvCxnSpPr>
        <p:spPr>
          <a:xfrm>
            <a:off x="5676233" y="2714671"/>
            <a:ext cx="448281" cy="431732"/>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a:stCxn id="81" idx="3"/>
            <a:endCxn id="114" idx="1"/>
          </p:cNvCxnSpPr>
          <p:nvPr/>
        </p:nvCxnSpPr>
        <p:spPr>
          <a:xfrm>
            <a:off x="7417991" y="2714671"/>
            <a:ext cx="441971" cy="395591"/>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106" idx="3"/>
            <a:endCxn id="84" idx="1"/>
          </p:cNvCxnSpPr>
          <p:nvPr/>
        </p:nvCxnSpPr>
        <p:spPr>
          <a:xfrm>
            <a:off x="7420658" y="3146403"/>
            <a:ext cx="419458" cy="442358"/>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98" name="角丸四角形 97"/>
          <p:cNvSpPr/>
          <p:nvPr/>
        </p:nvSpPr>
        <p:spPr>
          <a:xfrm>
            <a:off x="6985943" y="3453113"/>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矢印コネクタ 99"/>
          <p:cNvCxnSpPr>
            <a:stCxn id="83" idx="3"/>
            <a:endCxn id="98" idx="1"/>
          </p:cNvCxnSpPr>
          <p:nvPr/>
        </p:nvCxnSpPr>
        <p:spPr>
          <a:xfrm>
            <a:off x="6556562" y="3146403"/>
            <a:ext cx="429381" cy="450726"/>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6" name="角丸四角形 105"/>
          <p:cNvSpPr/>
          <p:nvPr/>
        </p:nvSpPr>
        <p:spPr>
          <a:xfrm>
            <a:off x="6988610"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矢印コネクタ 108"/>
          <p:cNvCxnSpPr>
            <a:stCxn id="83" idx="3"/>
            <a:endCxn id="106" idx="1"/>
          </p:cNvCxnSpPr>
          <p:nvPr/>
        </p:nvCxnSpPr>
        <p:spPr>
          <a:xfrm>
            <a:off x="6556562" y="3146403"/>
            <a:ext cx="432048"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14" name="角丸四角形 113"/>
          <p:cNvSpPr/>
          <p:nvPr/>
        </p:nvSpPr>
        <p:spPr>
          <a:xfrm>
            <a:off x="7859962" y="296624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a:stCxn id="81" idx="3"/>
            <a:endCxn id="82" idx="1"/>
          </p:cNvCxnSpPr>
          <p:nvPr/>
        </p:nvCxnSpPr>
        <p:spPr>
          <a:xfrm>
            <a:off x="7417991"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075546" y="3743947"/>
            <a:ext cx="800219" cy="276999"/>
          </a:xfrm>
          <a:prstGeom prst="rect">
            <a:avLst/>
          </a:prstGeom>
          <a:noFill/>
        </p:spPr>
        <p:txBody>
          <a:bodyPr wrap="none" rtlCol="0">
            <a:spAutoFit/>
          </a:bodyPr>
          <a:lstStyle/>
          <a:p>
            <a:pPr algn="ctr"/>
            <a:r>
              <a:rPr lang="ja-JP" altLang="en-US" sz="800" dirty="0">
                <a:solidFill>
                  <a:srgbClr val="0070C0"/>
                </a:solidFill>
                <a:latin typeface="Meiryo" charset="-128"/>
                <a:ea typeface="Meiryo" charset="-128"/>
                <a:cs typeface="Meiryo" charset="-128"/>
              </a:rPr>
              <a:t>サービス</a:t>
            </a:r>
            <a:endParaRPr lang="en-US" altLang="ja-JP" sz="800" dirty="0">
              <a:solidFill>
                <a:srgbClr val="0070C0"/>
              </a:solidFill>
              <a:latin typeface="Meiryo" charset="-128"/>
              <a:ea typeface="Meiryo" charset="-128"/>
              <a:cs typeface="Meiryo" charset="-128"/>
            </a:endParaRPr>
          </a:p>
          <a:p>
            <a:pPr algn="ctr"/>
            <a:r>
              <a:rPr lang="ja-JP" altLang="en-US" sz="400" dirty="0">
                <a:solidFill>
                  <a:srgbClr val="0070C0"/>
                </a:solidFill>
                <a:latin typeface="Meiryo" charset="-128"/>
                <a:ea typeface="Meiryo" charset="-128"/>
                <a:cs typeface="Meiryo" charset="-128"/>
              </a:rPr>
              <a:t>（アプリケーション機能）</a:t>
            </a:r>
            <a:endParaRPr kumimoji="1" lang="ja-JP" altLang="en-US" sz="400" dirty="0">
              <a:solidFill>
                <a:srgbClr val="0070C0"/>
              </a:solidFill>
              <a:latin typeface="Meiryo" charset="-128"/>
              <a:ea typeface="Meiryo" charset="-128"/>
              <a:cs typeface="Meiryo" charset="-128"/>
            </a:endParaRPr>
          </a:p>
        </p:txBody>
      </p:sp>
      <p:sp>
        <p:nvSpPr>
          <p:cNvPr id="132" name="テキスト ボックス 131"/>
          <p:cNvSpPr txBox="1"/>
          <p:nvPr/>
        </p:nvSpPr>
        <p:spPr>
          <a:xfrm>
            <a:off x="7656030" y="3725013"/>
            <a:ext cx="800219" cy="276999"/>
          </a:xfrm>
          <a:prstGeom prst="rect">
            <a:avLst/>
          </a:prstGeom>
          <a:noFill/>
        </p:spPr>
        <p:txBody>
          <a:bodyPr wrap="none" rtlCol="0">
            <a:spAutoFit/>
          </a:bodyPr>
          <a:lstStyle/>
          <a:p>
            <a:pPr algn="ctr"/>
            <a:r>
              <a:rPr lang="ja-JP" altLang="en-US" sz="800" dirty="0">
                <a:solidFill>
                  <a:srgbClr val="0432FF"/>
                </a:solidFill>
                <a:latin typeface="Meiryo" charset="-128"/>
                <a:ea typeface="Meiryo" charset="-128"/>
                <a:cs typeface="Meiryo" charset="-128"/>
              </a:rPr>
              <a:t>サービス</a:t>
            </a:r>
            <a:endParaRPr lang="en-US" altLang="ja-JP" sz="800" dirty="0">
              <a:solidFill>
                <a:srgbClr val="0432FF"/>
              </a:solidFill>
              <a:latin typeface="Meiryo" charset="-128"/>
              <a:ea typeface="Meiryo" charset="-128"/>
              <a:cs typeface="Meiryo" charset="-128"/>
            </a:endParaRPr>
          </a:p>
          <a:p>
            <a:pPr algn="ctr"/>
            <a:r>
              <a:rPr lang="ja-JP" altLang="en-US" sz="400" dirty="0">
                <a:solidFill>
                  <a:srgbClr val="0432FF"/>
                </a:solidFill>
                <a:latin typeface="Meiryo" charset="-128"/>
                <a:ea typeface="Meiryo" charset="-128"/>
                <a:cs typeface="Meiryo" charset="-128"/>
              </a:rPr>
              <a:t>（アプリケーション機能）</a:t>
            </a:r>
            <a:endParaRPr kumimoji="1" lang="ja-JP" altLang="en-US" sz="400" dirty="0">
              <a:solidFill>
                <a:srgbClr val="0432FF"/>
              </a:solidFill>
              <a:latin typeface="Meiryo" charset="-128"/>
              <a:ea typeface="Meiryo" charset="-128"/>
              <a:cs typeface="Meiryo" charset="-128"/>
            </a:endParaRPr>
          </a:p>
        </p:txBody>
      </p:sp>
      <p:sp>
        <p:nvSpPr>
          <p:cNvPr id="104" name="正方形/長方形 103"/>
          <p:cNvSpPr/>
          <p:nvPr/>
        </p:nvSpPr>
        <p:spPr>
          <a:xfrm>
            <a:off x="623225" y="1441224"/>
            <a:ext cx="3641446" cy="738664"/>
          </a:xfrm>
          <a:prstGeom prst="rect">
            <a:avLst/>
          </a:prstGeom>
        </p:spPr>
        <p:txBody>
          <a:bodyPr wrap="square">
            <a:spAutoFit/>
          </a:bodyPr>
          <a:lstStyle/>
          <a:p>
            <a:r>
              <a:rPr lang="ja-JP" altLang="en-US" sz="1050" dirty="0">
                <a:solidFill>
                  <a:schemeClr val="accent3">
                    <a:lumMod val="50000"/>
                  </a:schemeClr>
                </a:solidFill>
                <a:latin typeface="Meiryo" charset="-128"/>
                <a:ea typeface="Meiryo" charset="-128"/>
                <a:cs typeface="Meiryo" charset="-128"/>
              </a:rPr>
              <a:t>全体の処理の流れを制御する指揮者にあたるプログラムが存在し、指揮者からのリクエストによってサービスを実行し、実行結果をレスポンスとして指揮者に返して処理を継続させるプログラム実行方式。</a:t>
            </a:r>
          </a:p>
        </p:txBody>
      </p:sp>
      <p:sp>
        <p:nvSpPr>
          <p:cNvPr id="105" name="正方形/長方形 104"/>
          <p:cNvSpPr/>
          <p:nvPr/>
        </p:nvSpPr>
        <p:spPr>
          <a:xfrm>
            <a:off x="4912095" y="1437123"/>
            <a:ext cx="3578635" cy="738664"/>
          </a:xfrm>
          <a:prstGeom prst="rect">
            <a:avLst/>
          </a:prstGeom>
        </p:spPr>
        <p:txBody>
          <a:bodyPr wrap="square">
            <a:spAutoFit/>
          </a:bodyPr>
          <a:lstStyle/>
          <a:p>
            <a:r>
              <a:rPr lang="ja-JP" altLang="en-US" sz="1050" dirty="0">
                <a:solidFill>
                  <a:schemeClr val="accent6">
                    <a:lumMod val="75000"/>
                  </a:schemeClr>
                </a:solidFill>
                <a:latin typeface="Meiryo" charset="-128"/>
                <a:ea typeface="Meiryo" charset="-128"/>
                <a:cs typeface="Meiryo" charset="-128"/>
              </a:rPr>
              <a:t>全体の処理の流れやサービスの呼び出しを制御する指揮者は存在せず、個々のサービスに予め与えられた動作条件や次にどのサービスを起動させるかといった</a:t>
            </a:r>
            <a:r>
              <a:rPr lang="ja-JP" altLang="en-US" sz="1050" b="1" dirty="0">
                <a:solidFill>
                  <a:schemeClr val="accent6">
                    <a:lumMod val="75000"/>
                  </a:schemeClr>
                </a:solidFill>
                <a:latin typeface="Meiryo" charset="-128"/>
                <a:ea typeface="Meiryo" charset="-128"/>
                <a:cs typeface="Meiryo" charset="-128"/>
              </a:rPr>
              <a:t>振り付け</a:t>
            </a:r>
            <a:r>
              <a:rPr lang="ja-JP" altLang="en-US" sz="1050" dirty="0">
                <a:solidFill>
                  <a:schemeClr val="accent6">
                    <a:lumMod val="75000"/>
                  </a:schemeClr>
                </a:solidFill>
                <a:latin typeface="Meiryo" charset="-128"/>
                <a:ea typeface="Meiryo" charset="-128"/>
                <a:cs typeface="Meiryo" charset="-128"/>
              </a:rPr>
              <a:t>に従って自律的に動作させるプログラム実行方式。</a:t>
            </a:r>
          </a:p>
        </p:txBody>
      </p:sp>
      <p:sp>
        <p:nvSpPr>
          <p:cNvPr id="133" name="テキスト ボックス 132"/>
          <p:cNvSpPr txBox="1"/>
          <p:nvPr/>
        </p:nvSpPr>
        <p:spPr>
          <a:xfrm>
            <a:off x="625108" y="1129690"/>
            <a:ext cx="1518364" cy="215444"/>
          </a:xfrm>
          <a:prstGeom prst="rect">
            <a:avLst/>
          </a:prstGeom>
          <a:noFill/>
        </p:spPr>
        <p:txBody>
          <a:bodyPr wrap="none" rtlCol="0">
            <a:spAutoFit/>
          </a:bodyPr>
          <a:lstStyle/>
          <a:p>
            <a:r>
              <a:rPr kumimoji="1" lang="ja-JP" altLang="en-US" sz="800" dirty="0">
                <a:solidFill>
                  <a:schemeClr val="bg2">
                    <a:lumMod val="50000"/>
                  </a:schemeClr>
                </a:solidFill>
                <a:latin typeface="Meiryo" charset="-128"/>
                <a:ea typeface="Meiryo" charset="-128"/>
                <a:cs typeface="Meiryo" charset="-128"/>
              </a:rPr>
              <a:t>指揮者の</a:t>
            </a:r>
            <a:r>
              <a:rPr kumimoji="1" lang="ja-JP" altLang="en-US" sz="800">
                <a:solidFill>
                  <a:schemeClr val="bg2">
                    <a:lumMod val="50000"/>
                  </a:schemeClr>
                </a:solidFill>
                <a:latin typeface="Meiryo" charset="-128"/>
                <a:ea typeface="Meiryo" charset="-128"/>
                <a:cs typeface="Meiryo" charset="-128"/>
              </a:rPr>
              <a:t>指示に従う演奏方式</a:t>
            </a:r>
            <a:endParaRPr kumimoji="1" lang="ja-JP" altLang="en-US" sz="800" dirty="0">
              <a:solidFill>
                <a:schemeClr val="bg2">
                  <a:lumMod val="50000"/>
                </a:schemeClr>
              </a:solidFill>
              <a:latin typeface="Meiryo" charset="-128"/>
              <a:ea typeface="Meiryo" charset="-128"/>
              <a:cs typeface="Meiryo" charset="-128"/>
            </a:endParaRPr>
          </a:p>
        </p:txBody>
      </p:sp>
      <p:sp>
        <p:nvSpPr>
          <p:cNvPr id="134" name="テキスト ボックス 133"/>
          <p:cNvSpPr txBox="1"/>
          <p:nvPr/>
        </p:nvSpPr>
        <p:spPr>
          <a:xfrm>
            <a:off x="5162680" y="1129430"/>
            <a:ext cx="1415772" cy="215444"/>
          </a:xfrm>
          <a:prstGeom prst="rect">
            <a:avLst/>
          </a:prstGeom>
          <a:noFill/>
        </p:spPr>
        <p:txBody>
          <a:bodyPr wrap="none" rtlCol="0">
            <a:spAutoFit/>
          </a:bodyPr>
          <a:lstStyle/>
          <a:p>
            <a:r>
              <a:rPr kumimoji="1" lang="ja-JP" altLang="en-US" sz="800">
                <a:solidFill>
                  <a:schemeClr val="accent6">
                    <a:lumMod val="75000"/>
                  </a:schemeClr>
                </a:solidFill>
                <a:latin typeface="Meiryo" charset="-128"/>
                <a:ea typeface="Meiryo" charset="-128"/>
                <a:cs typeface="Meiryo" charset="-128"/>
              </a:rPr>
              <a:t>演劇や踊りなどの振り付け</a:t>
            </a:r>
            <a:endParaRPr kumimoji="1" lang="ja-JP" altLang="en-US" sz="800" dirty="0">
              <a:solidFill>
                <a:schemeClr val="accent6">
                  <a:lumMod val="75000"/>
                </a:schemeClr>
              </a:solidFill>
              <a:latin typeface="Meiryo" charset="-128"/>
              <a:ea typeface="Meiryo" charset="-128"/>
              <a:cs typeface="Meiryo" charset="-128"/>
            </a:endParaRPr>
          </a:p>
        </p:txBody>
      </p:sp>
      <p:sp>
        <p:nvSpPr>
          <p:cNvPr id="107" name="正方形/長方形 106"/>
          <p:cNvSpPr/>
          <p:nvPr/>
        </p:nvSpPr>
        <p:spPr>
          <a:xfrm>
            <a:off x="633157" y="4077072"/>
            <a:ext cx="3641446" cy="1500411"/>
          </a:xfrm>
          <a:prstGeom prst="rect">
            <a:avLst/>
          </a:prstGeom>
        </p:spPr>
        <p:txBody>
          <a:bodyPr wrap="square">
            <a:spAutoFit/>
          </a:bodyPr>
          <a:lstStyle/>
          <a:p>
            <a:r>
              <a:rPr lang="ja-JP" altLang="en-US" sz="1100" b="1" dirty="0">
                <a:solidFill>
                  <a:schemeClr val="accent3">
                    <a:lumMod val="50000"/>
                  </a:schemeClr>
                </a:solidFill>
                <a:latin typeface="Meiryo" charset="-128"/>
                <a:ea typeface="Meiryo" charset="-128"/>
                <a:cs typeface="Meiryo" charset="-128"/>
              </a:rPr>
              <a:t>リクエスト・リプライ方式で実行されるのが一般的</a:t>
            </a:r>
            <a:endParaRPr lang="en-US" altLang="ja-JP" sz="110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endParaRPr lang="en-US" altLang="ja-JP" sz="105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利用する全てのサービスは、指揮者であるプログラムが処理の順序や得られた結果に続く処理を制御。</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各サービスは、そのサービスを制御する指揮者が行っている同一の処理のためだけに利用され、他の指揮者が制御する別の処理を引き受けて実行することはない。</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サブルーチン・コールやメソッド・インボケーション（呼び出し）と同様の考え方。</a:t>
            </a:r>
          </a:p>
        </p:txBody>
      </p:sp>
      <p:sp>
        <p:nvSpPr>
          <p:cNvPr id="108" name="正方形/長方形 107"/>
          <p:cNvSpPr/>
          <p:nvPr/>
        </p:nvSpPr>
        <p:spPr>
          <a:xfrm>
            <a:off x="4915967" y="4077072"/>
            <a:ext cx="3574763" cy="1492716"/>
          </a:xfrm>
          <a:prstGeom prst="rect">
            <a:avLst/>
          </a:prstGeom>
        </p:spPr>
        <p:txBody>
          <a:bodyPr wrap="square">
            <a:spAutoFit/>
          </a:bodyPr>
          <a:lstStyle/>
          <a:p>
            <a:r>
              <a:rPr lang="ja-JP" altLang="en-US" sz="1100" b="1" dirty="0">
                <a:solidFill>
                  <a:schemeClr val="accent6">
                    <a:lumMod val="75000"/>
                  </a:schemeClr>
                </a:solidFill>
                <a:latin typeface="Meiryo" charset="-128"/>
                <a:ea typeface="Meiryo" charset="-128"/>
                <a:cs typeface="Meiryo" charset="-128"/>
              </a:rPr>
              <a:t>イベント・ドリブン方式に向いている</a:t>
            </a:r>
            <a:endParaRPr lang="en-US" altLang="ja-JP" sz="1100" b="1" dirty="0">
              <a:solidFill>
                <a:schemeClr val="accent6">
                  <a:lumMod val="75000"/>
                </a:schemeClr>
              </a:solidFill>
              <a:latin typeface="Meiryo" charset="-128"/>
              <a:ea typeface="Meiryo" charset="-128"/>
              <a:cs typeface="Meiryo" charset="-128"/>
            </a:endParaRPr>
          </a:p>
          <a:p>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イベントの発生によって特定の業務処理サービスが駆動される方式。 イベントの例</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新規に注文が入った</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倉庫に商品が入庫した</a:t>
            </a: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新規顧客が登録された　など</a:t>
            </a:r>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発生したイベントを他のサービスに通知することで</a:t>
            </a:r>
            <a:r>
              <a:rPr lang="en-US" altLang="ja-JP" sz="1000" dirty="0">
                <a:solidFill>
                  <a:schemeClr val="accent6">
                    <a:lumMod val="75000"/>
                  </a:schemeClr>
                </a:solidFill>
                <a:latin typeface="Meiryo" charset="-128"/>
                <a:ea typeface="Meiryo" charset="-128"/>
                <a:cs typeface="Meiryo" charset="-128"/>
              </a:rPr>
              <a:t>､</a:t>
            </a:r>
            <a:r>
              <a:rPr lang="ja-JP" altLang="en-US" sz="1000" dirty="0">
                <a:solidFill>
                  <a:schemeClr val="accent6">
                    <a:lumMod val="75000"/>
                  </a:schemeClr>
                </a:solidFill>
                <a:latin typeface="Meiryo" charset="-128"/>
                <a:ea typeface="Meiryo" charset="-128"/>
                <a:cs typeface="Meiryo" charset="-128"/>
              </a:rPr>
              <a:t>必要な処理を継続的に実行させる。</a:t>
            </a:r>
            <a:endParaRPr lang="ja-JP" altLang="en-US" sz="1000" dirty="0">
              <a:solidFill>
                <a:schemeClr val="accent6">
                  <a:lumMod val="75000"/>
                </a:schemeClr>
              </a:solidFill>
              <a:effectLst/>
              <a:latin typeface="Meiryo" charset="-128"/>
              <a:ea typeface="Meiryo" charset="-128"/>
              <a:cs typeface="Meiryo" charset="-128"/>
            </a:endParaRPr>
          </a:p>
        </p:txBody>
      </p:sp>
      <p:sp>
        <p:nvSpPr>
          <p:cNvPr id="45" name="テキスト ボックス 44"/>
          <p:cNvSpPr txBox="1"/>
          <p:nvPr/>
        </p:nvSpPr>
        <p:spPr>
          <a:xfrm>
            <a:off x="4912095" y="5789712"/>
            <a:ext cx="3908377" cy="738664"/>
          </a:xfrm>
          <a:prstGeom prst="rect">
            <a:avLst/>
          </a:prstGeom>
          <a:noFill/>
          <a:ln>
            <a:solidFill>
              <a:schemeClr val="accent6">
                <a:lumMod val="50000"/>
              </a:schemeClr>
            </a:solidFill>
            <a:prstDash val="sysDot"/>
          </a:ln>
        </p:spPr>
        <p:txBody>
          <a:bodyPr wrap="square" rtlCol="0">
            <a:spAutoFit/>
          </a:bodyPr>
          <a:lstStyle/>
          <a:p>
            <a:r>
              <a:rPr lang="en-US" altLang="ja-JP" sz="1400" b="1" dirty="0" err="1">
                <a:solidFill>
                  <a:schemeClr val="accent6">
                    <a:lumMod val="75000"/>
                  </a:schemeClr>
                </a:solidFill>
                <a:latin typeface="Meiryo" charset="-128"/>
                <a:ea typeface="Meiryo" charset="-128"/>
                <a:cs typeface="Meiryo" charset="-128"/>
              </a:rPr>
              <a:t>FaaS</a:t>
            </a:r>
            <a:r>
              <a:rPr lang="ja-JP" altLang="en-US" sz="1400" b="1" dirty="0">
                <a:solidFill>
                  <a:schemeClr val="accent6">
                    <a:lumMod val="75000"/>
                  </a:schemeClr>
                </a:solidFill>
                <a:latin typeface="Meiryo" charset="-128"/>
                <a:ea typeface="Meiryo" charset="-128"/>
                <a:cs typeface="Meiryo" charset="-128"/>
              </a:rPr>
              <a:t>：</a:t>
            </a:r>
            <a:r>
              <a:rPr lang="en-US" altLang="ja-JP" sz="1400" b="1" dirty="0">
                <a:solidFill>
                  <a:schemeClr val="accent6">
                    <a:lumMod val="75000"/>
                  </a:schemeClr>
                </a:solidFill>
                <a:latin typeface="Meiryo" charset="-128"/>
                <a:ea typeface="Meiryo" charset="-128"/>
                <a:cs typeface="Meiryo" charset="-128"/>
              </a:rPr>
              <a:t>Function as a Service</a:t>
            </a:r>
            <a:endParaRPr lang="en-US" altLang="ja-JP" sz="1000" dirty="0">
              <a:solidFill>
                <a:schemeClr val="accent6">
                  <a:lumMod val="75000"/>
                </a:schemeClr>
              </a:solidFill>
              <a:latin typeface="Meiryo" charset="-128"/>
              <a:ea typeface="Meiryo" charset="-128"/>
              <a:cs typeface="Meiryo" charset="-128"/>
            </a:endParaRPr>
          </a:p>
          <a:p>
            <a:r>
              <a:rPr lang="ja-JP" altLang="en-US" sz="1000" dirty="0">
                <a:solidFill>
                  <a:schemeClr val="accent6">
                    <a:lumMod val="75000"/>
                  </a:schemeClr>
                </a:solidFill>
                <a:latin typeface="Meiryo" charset="-128"/>
                <a:ea typeface="Meiryo" charset="-128"/>
                <a:cs typeface="Meiryo" charset="-128"/>
              </a:rPr>
              <a:t>イベントドリブン方式でアプリケーションを実行させることができるクラウドサービス</a:t>
            </a:r>
            <a:endParaRPr lang="en-US" altLang="ja-JP" sz="1000" dirty="0">
              <a:solidFill>
                <a:schemeClr val="accent6">
                  <a:lumMod val="75000"/>
                </a:schemeClr>
              </a:solidFill>
              <a:latin typeface="Meiryo" charset="-128"/>
              <a:ea typeface="Meiryo" charset="-128"/>
              <a:cs typeface="Meiryo" charset="-128"/>
            </a:endParaRPr>
          </a:p>
          <a:p>
            <a:r>
              <a:rPr lang="en-US" altLang="ja-JP" sz="800" dirty="0">
                <a:solidFill>
                  <a:schemeClr val="accent6">
                    <a:lumMod val="75000"/>
                  </a:schemeClr>
                </a:solidFill>
                <a:latin typeface="Meiryo" charset="-128"/>
                <a:ea typeface="Meiryo" charset="-128"/>
                <a:cs typeface="Meiryo" charset="-128"/>
              </a:rPr>
              <a:t>AWS</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Lambda</a:t>
            </a:r>
            <a:r>
              <a:rPr lang="ja-JP" altLang="en-US" sz="800" dirty="0">
                <a:solidFill>
                  <a:schemeClr val="accent6">
                    <a:lumMod val="75000"/>
                  </a:schemeClr>
                </a:solidFill>
                <a:latin typeface="Meiryo" charset="-128"/>
                <a:ea typeface="Meiryo" charset="-128"/>
                <a:cs typeface="Meiryo" charset="-128"/>
              </a:rPr>
              <a:t>、</a:t>
            </a:r>
            <a:r>
              <a:rPr lang="en-US" altLang="ja-JP" sz="800" dirty="0">
                <a:solidFill>
                  <a:schemeClr val="accent6">
                    <a:lumMod val="75000"/>
                  </a:schemeClr>
                </a:solidFill>
                <a:latin typeface="Meiryo" charset="-128"/>
                <a:ea typeface="Meiryo" charset="-128"/>
                <a:cs typeface="Meiryo" charset="-128"/>
              </a:rPr>
              <a:t>Microsoft</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Azure Functions</a:t>
            </a:r>
            <a:r>
              <a:rPr lang="ja-JP" altLang="en-US" sz="800" dirty="0">
                <a:solidFill>
                  <a:schemeClr val="accent6">
                    <a:lumMod val="75000"/>
                  </a:schemeClr>
                </a:solidFill>
                <a:latin typeface="Meiryo" charset="-128"/>
                <a:ea typeface="Meiryo" charset="-128"/>
                <a:cs typeface="Meiryo" charset="-128"/>
              </a:rPr>
              <a:t>、</a:t>
            </a:r>
            <a:r>
              <a:rPr lang="en-US" altLang="ja-JP" sz="800" dirty="0">
                <a:solidFill>
                  <a:schemeClr val="accent6">
                    <a:lumMod val="75000"/>
                  </a:schemeClr>
                </a:solidFill>
                <a:latin typeface="Meiryo" charset="-128"/>
                <a:ea typeface="Meiryo" charset="-128"/>
                <a:cs typeface="Meiryo" charset="-128"/>
              </a:rPr>
              <a:t>Google</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Cloud Functions</a:t>
            </a:r>
            <a:r>
              <a:rPr lang="ja-JP" altLang="en-US" sz="800" dirty="0">
                <a:solidFill>
                  <a:schemeClr val="accent6">
                    <a:lumMod val="75000"/>
                  </a:schemeClr>
                </a:solidFill>
                <a:latin typeface="Meiryo" charset="-128"/>
                <a:ea typeface="Meiryo" charset="-128"/>
                <a:cs typeface="Meiryo" charset="-128"/>
              </a:rPr>
              <a:t>など</a:t>
            </a:r>
            <a:r>
              <a:rPr lang="en-US" altLang="ja-JP" sz="800" dirty="0">
                <a:solidFill>
                  <a:schemeClr val="accent6">
                    <a:lumMod val="75000"/>
                  </a:schemeClr>
                </a:solidFill>
                <a:latin typeface="Meiryo" charset="-128"/>
                <a:ea typeface="Meiryo" charset="-128"/>
                <a:cs typeface="Meiryo" charset="-128"/>
              </a:rPr>
              <a:t> </a:t>
            </a:r>
            <a:endParaRPr kumimoji="1" lang="ja-JP" altLang="en-US"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596411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8C4007BF-4952-8645-B698-EEFAD0653B49}"/>
              </a:ext>
            </a:extLst>
          </p:cNvPr>
          <p:cNvSpPr/>
          <p:nvPr/>
        </p:nvSpPr>
        <p:spPr>
          <a:xfrm>
            <a:off x="6235589" y="2211754"/>
            <a:ext cx="1275991" cy="900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Version 1.3</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3CDC3420-9772-324C-B25C-ACF89901DB0C}"/>
              </a:ext>
            </a:extLst>
          </p:cNvPr>
          <p:cNvSpPr/>
          <p:nvPr/>
        </p:nvSpPr>
        <p:spPr>
          <a:xfrm>
            <a:off x="508571" y="2211754"/>
            <a:ext cx="1275991" cy="90059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Version 2.0</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F1BD803-D399-CB47-B066-A397B764186B}"/>
              </a:ext>
            </a:extLst>
          </p:cNvPr>
          <p:cNvSpPr/>
          <p:nvPr/>
        </p:nvSpPr>
        <p:spPr>
          <a:xfrm>
            <a:off x="2417459" y="2211754"/>
            <a:ext cx="1275991" cy="900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Version 1.5</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BCEE654A-81FE-5D44-93B1-E07054213C0D}"/>
              </a:ext>
            </a:extLst>
          </p:cNvPr>
          <p:cNvSpPr/>
          <p:nvPr/>
        </p:nvSpPr>
        <p:spPr>
          <a:xfrm>
            <a:off x="4326524" y="2211754"/>
            <a:ext cx="1275991" cy="900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Version 1.4</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上矢印 33">
            <a:extLst>
              <a:ext uri="{FF2B5EF4-FFF2-40B4-BE49-F238E27FC236}">
                <a16:creationId xmlns:a16="http://schemas.microsoft.com/office/drawing/2014/main" id="{A342EF8E-FC32-A244-8F7F-7E4CFDB9BFED}"/>
              </a:ext>
            </a:extLst>
          </p:cNvPr>
          <p:cNvSpPr/>
          <p:nvPr/>
        </p:nvSpPr>
        <p:spPr>
          <a:xfrm>
            <a:off x="959754" y="3050045"/>
            <a:ext cx="386967" cy="149595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a:extLst>
              <a:ext uri="{FF2B5EF4-FFF2-40B4-BE49-F238E27FC236}">
                <a16:creationId xmlns:a16="http://schemas.microsoft.com/office/drawing/2014/main" id="{DDD3F4F3-CBFE-854F-97C6-59A3AB8D8656}"/>
              </a:ext>
            </a:extLst>
          </p:cNvPr>
          <p:cNvSpPr/>
          <p:nvPr/>
        </p:nvSpPr>
        <p:spPr>
          <a:xfrm>
            <a:off x="2861970" y="3050044"/>
            <a:ext cx="386967" cy="149595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矢印 35">
            <a:extLst>
              <a:ext uri="{FF2B5EF4-FFF2-40B4-BE49-F238E27FC236}">
                <a16:creationId xmlns:a16="http://schemas.microsoft.com/office/drawing/2014/main" id="{E372B217-8B38-0C4F-9556-396914FB772F}"/>
              </a:ext>
            </a:extLst>
          </p:cNvPr>
          <p:cNvSpPr/>
          <p:nvPr/>
        </p:nvSpPr>
        <p:spPr>
          <a:xfrm>
            <a:off x="4758194" y="3050044"/>
            <a:ext cx="386967" cy="149595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F90C6225-612B-4641-BB77-9550F653CA2C}"/>
              </a:ext>
            </a:extLst>
          </p:cNvPr>
          <p:cNvSpPr/>
          <p:nvPr/>
        </p:nvSpPr>
        <p:spPr>
          <a:xfrm>
            <a:off x="246001" y="3244573"/>
            <a:ext cx="7538148" cy="900592"/>
          </a:xfrm>
          <a:prstGeom prst="rect">
            <a:avLst/>
          </a:prstGeom>
          <a:solidFill>
            <a:srgbClr val="E6D6AF">
              <a:alpha val="5607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9776D4F6-DDC5-F748-A10A-D5B4C0D52CA8}"/>
              </a:ext>
            </a:extLst>
          </p:cNvPr>
          <p:cNvSpPr>
            <a:spLocks noGrp="1"/>
          </p:cNvSpPr>
          <p:nvPr>
            <p:ph type="title"/>
          </p:nvPr>
        </p:nvSpPr>
        <p:spPr/>
        <p:txBody>
          <a:bodyPr/>
          <a:lstStyle/>
          <a:p>
            <a:r>
              <a:rPr kumimoji="1" lang="ja-JP" altLang="en-US"/>
              <a:t>エンジニアの役割分担</a:t>
            </a:r>
          </a:p>
        </p:txBody>
      </p:sp>
      <p:sp>
        <p:nvSpPr>
          <p:cNvPr id="3" name="スライド番号プレースホルダー 2">
            <a:extLst>
              <a:ext uri="{FF2B5EF4-FFF2-40B4-BE49-F238E27FC236}">
                <a16:creationId xmlns:a16="http://schemas.microsoft.com/office/drawing/2014/main" id="{D9C71E9C-827F-6746-BAB6-8360FBBB38BE}"/>
              </a:ext>
            </a:extLst>
          </p:cNvPr>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pic>
        <p:nvPicPr>
          <p:cNvPr id="4" name="図 3">
            <a:extLst>
              <a:ext uri="{FF2B5EF4-FFF2-40B4-BE49-F238E27FC236}">
                <a16:creationId xmlns:a16="http://schemas.microsoft.com/office/drawing/2014/main" id="{280DD2E8-AA00-074E-A027-DF5517DBD2C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9241" y="4581411"/>
            <a:ext cx="587995" cy="623024"/>
          </a:xfrm>
          <a:prstGeom prst="rect">
            <a:avLst/>
          </a:prstGeom>
        </p:spPr>
      </p:pic>
      <p:grpSp>
        <p:nvGrpSpPr>
          <p:cNvPr id="5" name="図形グループ 32">
            <a:extLst>
              <a:ext uri="{FF2B5EF4-FFF2-40B4-BE49-F238E27FC236}">
                <a16:creationId xmlns:a16="http://schemas.microsoft.com/office/drawing/2014/main" id="{4336D74A-5A0A-5D42-AD90-5CAFD793484E}"/>
              </a:ext>
            </a:extLst>
          </p:cNvPr>
          <p:cNvGrpSpPr/>
          <p:nvPr/>
        </p:nvGrpSpPr>
        <p:grpSpPr>
          <a:xfrm>
            <a:off x="779873" y="4704072"/>
            <a:ext cx="269695" cy="595280"/>
            <a:chOff x="1946324" y="4125162"/>
            <a:chExt cx="969964" cy="2007872"/>
          </a:xfrm>
        </p:grpSpPr>
        <p:sp>
          <p:nvSpPr>
            <p:cNvPr id="6" name="円/楕円 5">
              <a:extLst>
                <a:ext uri="{FF2B5EF4-FFF2-40B4-BE49-F238E27FC236}">
                  <a16:creationId xmlns:a16="http://schemas.microsoft.com/office/drawing/2014/main" id="{45A357EE-83A2-1948-883E-A4CDEDE3A32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a:extLst>
                <a:ext uri="{FF2B5EF4-FFF2-40B4-BE49-F238E27FC236}">
                  <a16:creationId xmlns:a16="http://schemas.microsoft.com/office/drawing/2014/main" id="{5090B6DD-A7B5-1942-BF8A-0BCF561B363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6" name="図 15">
            <a:extLst>
              <a:ext uri="{FF2B5EF4-FFF2-40B4-BE49-F238E27FC236}">
                <a16:creationId xmlns:a16="http://schemas.microsoft.com/office/drawing/2014/main" id="{E5511039-21D8-0C4A-9326-6B38FD18E51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36827" y="4581411"/>
            <a:ext cx="587995" cy="623024"/>
          </a:xfrm>
          <a:prstGeom prst="rect">
            <a:avLst/>
          </a:prstGeom>
        </p:spPr>
      </p:pic>
      <p:grpSp>
        <p:nvGrpSpPr>
          <p:cNvPr id="17" name="図形グループ 32">
            <a:extLst>
              <a:ext uri="{FF2B5EF4-FFF2-40B4-BE49-F238E27FC236}">
                <a16:creationId xmlns:a16="http://schemas.microsoft.com/office/drawing/2014/main" id="{3790DC89-6A11-474B-9714-73FEF64CFF2C}"/>
              </a:ext>
            </a:extLst>
          </p:cNvPr>
          <p:cNvGrpSpPr/>
          <p:nvPr/>
        </p:nvGrpSpPr>
        <p:grpSpPr>
          <a:xfrm>
            <a:off x="2657459" y="4704072"/>
            <a:ext cx="269695" cy="595280"/>
            <a:chOff x="1946324" y="4125162"/>
            <a:chExt cx="969964" cy="2007872"/>
          </a:xfrm>
        </p:grpSpPr>
        <p:sp>
          <p:nvSpPr>
            <p:cNvPr id="18" name="円/楕円 17">
              <a:extLst>
                <a:ext uri="{FF2B5EF4-FFF2-40B4-BE49-F238E27FC236}">
                  <a16:creationId xmlns:a16="http://schemas.microsoft.com/office/drawing/2014/main" id="{F82728FB-1EFF-944B-B5C0-1EC79A7B4DA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a:extLst>
                <a:ext uri="{FF2B5EF4-FFF2-40B4-BE49-F238E27FC236}">
                  <a16:creationId xmlns:a16="http://schemas.microsoft.com/office/drawing/2014/main" id="{77F2BC79-B206-D742-9ED4-16D33F77860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0" name="図 19">
            <a:extLst>
              <a:ext uri="{FF2B5EF4-FFF2-40B4-BE49-F238E27FC236}">
                <a16:creationId xmlns:a16="http://schemas.microsoft.com/office/drawing/2014/main" id="{64D0DADA-A1B3-5C4F-8B52-734D8A056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57681" y="4569137"/>
            <a:ext cx="587995" cy="623024"/>
          </a:xfrm>
          <a:prstGeom prst="rect">
            <a:avLst/>
          </a:prstGeom>
        </p:spPr>
      </p:pic>
      <p:grpSp>
        <p:nvGrpSpPr>
          <p:cNvPr id="21" name="図形グループ 32">
            <a:extLst>
              <a:ext uri="{FF2B5EF4-FFF2-40B4-BE49-F238E27FC236}">
                <a16:creationId xmlns:a16="http://schemas.microsoft.com/office/drawing/2014/main" id="{3E5AAD07-5102-BF48-9383-0E1F6B7EAA87}"/>
              </a:ext>
            </a:extLst>
          </p:cNvPr>
          <p:cNvGrpSpPr/>
          <p:nvPr/>
        </p:nvGrpSpPr>
        <p:grpSpPr>
          <a:xfrm>
            <a:off x="4578313" y="4691798"/>
            <a:ext cx="269695" cy="595280"/>
            <a:chOff x="1946324" y="4125162"/>
            <a:chExt cx="969964" cy="2007872"/>
          </a:xfrm>
        </p:grpSpPr>
        <p:sp>
          <p:nvSpPr>
            <p:cNvPr id="22" name="円/楕円 21">
              <a:extLst>
                <a:ext uri="{FF2B5EF4-FFF2-40B4-BE49-F238E27FC236}">
                  <a16:creationId xmlns:a16="http://schemas.microsoft.com/office/drawing/2014/main" id="{4FCF196D-6E46-0243-966F-023F41AF5C5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a:extLst>
                <a:ext uri="{FF2B5EF4-FFF2-40B4-BE49-F238E27FC236}">
                  <a16:creationId xmlns:a16="http://schemas.microsoft.com/office/drawing/2014/main" id="{B243958F-56C6-3F42-BDC4-4B99969C817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正方形/長方形 27">
            <a:extLst>
              <a:ext uri="{FF2B5EF4-FFF2-40B4-BE49-F238E27FC236}">
                <a16:creationId xmlns:a16="http://schemas.microsoft.com/office/drawing/2014/main" id="{93117444-4966-1541-AAAD-71E92E12E675}"/>
              </a:ext>
            </a:extLst>
          </p:cNvPr>
          <p:cNvSpPr/>
          <p:nvPr/>
        </p:nvSpPr>
        <p:spPr>
          <a:xfrm>
            <a:off x="508572" y="3409744"/>
            <a:ext cx="1275991" cy="576870"/>
          </a:xfrm>
          <a:prstGeom prst="rect">
            <a:avLst/>
          </a:prstGeom>
          <a:solidFill>
            <a:srgbClr val="7F7F7F">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正方形/長方形 28">
            <a:extLst>
              <a:ext uri="{FF2B5EF4-FFF2-40B4-BE49-F238E27FC236}">
                <a16:creationId xmlns:a16="http://schemas.microsoft.com/office/drawing/2014/main" id="{CEBCAD7D-6CB0-3B4A-908E-06012F7A4136}"/>
              </a:ext>
            </a:extLst>
          </p:cNvPr>
          <p:cNvSpPr/>
          <p:nvPr/>
        </p:nvSpPr>
        <p:spPr>
          <a:xfrm>
            <a:off x="2417459" y="3409744"/>
            <a:ext cx="1275991" cy="576870"/>
          </a:xfrm>
          <a:prstGeom prst="rect">
            <a:avLst/>
          </a:prstGeom>
          <a:solidFill>
            <a:srgbClr val="7F7F7F">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a:extLst>
              <a:ext uri="{FF2B5EF4-FFF2-40B4-BE49-F238E27FC236}">
                <a16:creationId xmlns:a16="http://schemas.microsoft.com/office/drawing/2014/main" id="{7AD43AA7-44D0-0C42-A167-D88B91968880}"/>
              </a:ext>
            </a:extLst>
          </p:cNvPr>
          <p:cNvSpPr/>
          <p:nvPr/>
        </p:nvSpPr>
        <p:spPr>
          <a:xfrm>
            <a:off x="4326525" y="3409744"/>
            <a:ext cx="1275991" cy="576870"/>
          </a:xfrm>
          <a:prstGeom prst="rect">
            <a:avLst/>
          </a:prstGeom>
          <a:solidFill>
            <a:srgbClr val="7F7F7F">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正方形/長方形 30">
            <a:extLst>
              <a:ext uri="{FF2B5EF4-FFF2-40B4-BE49-F238E27FC236}">
                <a16:creationId xmlns:a16="http://schemas.microsoft.com/office/drawing/2014/main" id="{F9706918-0B0E-894B-BD27-051DE57DB06F}"/>
              </a:ext>
            </a:extLst>
          </p:cNvPr>
          <p:cNvSpPr/>
          <p:nvPr/>
        </p:nvSpPr>
        <p:spPr>
          <a:xfrm>
            <a:off x="6235589" y="3409744"/>
            <a:ext cx="1275991" cy="576870"/>
          </a:xfrm>
          <a:prstGeom prst="rect">
            <a:avLst/>
          </a:prstGeom>
          <a:solidFill>
            <a:srgbClr val="7F7F7F">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8D6D0C96-BBB8-D144-96B5-B9E24A1CDA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123047" y="3409744"/>
            <a:ext cx="587995" cy="623024"/>
          </a:xfrm>
          <a:prstGeom prst="rect">
            <a:avLst/>
          </a:prstGeom>
        </p:spPr>
      </p:pic>
      <p:grpSp>
        <p:nvGrpSpPr>
          <p:cNvPr id="39" name="図形グループ 32">
            <a:extLst>
              <a:ext uri="{FF2B5EF4-FFF2-40B4-BE49-F238E27FC236}">
                <a16:creationId xmlns:a16="http://schemas.microsoft.com/office/drawing/2014/main" id="{FBF5B488-650D-CC4C-8278-F21883C13A8D}"/>
              </a:ext>
            </a:extLst>
          </p:cNvPr>
          <p:cNvGrpSpPr/>
          <p:nvPr/>
        </p:nvGrpSpPr>
        <p:grpSpPr>
          <a:xfrm>
            <a:off x="8500714" y="3549885"/>
            <a:ext cx="269695" cy="595280"/>
            <a:chOff x="1946324" y="4125162"/>
            <a:chExt cx="969964" cy="2007872"/>
          </a:xfrm>
        </p:grpSpPr>
        <p:sp>
          <p:nvSpPr>
            <p:cNvPr id="40" name="円/楕円 39">
              <a:extLst>
                <a:ext uri="{FF2B5EF4-FFF2-40B4-BE49-F238E27FC236}">
                  <a16:creationId xmlns:a16="http://schemas.microsoft.com/office/drawing/2014/main" id="{A3160AD9-F96C-E944-958B-EA123B2647B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a:extLst>
                <a:ext uri="{FF2B5EF4-FFF2-40B4-BE49-F238E27FC236}">
                  <a16:creationId xmlns:a16="http://schemas.microsoft.com/office/drawing/2014/main" id="{70C647E3-71CE-C949-9F54-4A81E6BBF3B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2" name="左矢印 41">
            <a:extLst>
              <a:ext uri="{FF2B5EF4-FFF2-40B4-BE49-F238E27FC236}">
                <a16:creationId xmlns:a16="http://schemas.microsoft.com/office/drawing/2014/main" id="{17D89F5D-9FEB-3947-B7C1-47BCA0D59CE1}"/>
              </a:ext>
            </a:extLst>
          </p:cNvPr>
          <p:cNvSpPr/>
          <p:nvPr/>
        </p:nvSpPr>
        <p:spPr>
          <a:xfrm>
            <a:off x="7714099" y="3443255"/>
            <a:ext cx="379436" cy="503227"/>
          </a:xfrm>
          <a:prstGeom prst="lef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25537354-A065-B546-817F-DB5D8088245B}"/>
              </a:ext>
            </a:extLst>
          </p:cNvPr>
          <p:cNvSpPr txBox="1"/>
          <p:nvPr/>
        </p:nvSpPr>
        <p:spPr>
          <a:xfrm>
            <a:off x="589621" y="5327096"/>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開発</a:t>
            </a:r>
            <a:r>
              <a:rPr lang="ja-JP" altLang="en-US" sz="1050">
                <a:latin typeface="Meiryo" panose="020B0604030504040204" pitchFamily="34" charset="-128"/>
                <a:ea typeface="Meiryo" panose="020B0604030504040204" pitchFamily="34" charset="-128"/>
              </a:rPr>
              <a:t>エンジニア</a:t>
            </a:r>
            <a:endParaRPr kumimoji="1" lang="en-US" altLang="ja-JP" sz="1050" dirty="0">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CDF2D4D7-377F-7A49-AF59-04204E634587}"/>
              </a:ext>
            </a:extLst>
          </p:cNvPr>
          <p:cNvSpPr txBox="1"/>
          <p:nvPr/>
        </p:nvSpPr>
        <p:spPr>
          <a:xfrm>
            <a:off x="2467208" y="5327096"/>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開発</a:t>
            </a:r>
            <a:r>
              <a:rPr lang="ja-JP" altLang="en-US" sz="1050">
                <a:latin typeface="Meiryo" panose="020B0604030504040204" pitchFamily="34" charset="-128"/>
                <a:ea typeface="Meiryo" panose="020B0604030504040204" pitchFamily="34" charset="-128"/>
              </a:rPr>
              <a:t>エンジニア</a:t>
            </a:r>
            <a:endParaRPr kumimoji="1" lang="en-US" altLang="ja-JP" sz="1050" dirty="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86767891-401A-084F-8601-7D38C8E65F97}"/>
              </a:ext>
            </a:extLst>
          </p:cNvPr>
          <p:cNvSpPr txBox="1"/>
          <p:nvPr/>
        </p:nvSpPr>
        <p:spPr>
          <a:xfrm>
            <a:off x="8266689" y="4254220"/>
            <a:ext cx="444353" cy="253916"/>
          </a:xfrm>
          <a:prstGeom prst="rect">
            <a:avLst/>
          </a:prstGeom>
          <a:noFill/>
        </p:spPr>
        <p:txBody>
          <a:bodyPr wrap="none" rtlCol="0">
            <a:spAutoFit/>
          </a:bodyPr>
          <a:lstStyle/>
          <a:p>
            <a:pPr algn="ctr"/>
            <a:r>
              <a:rPr lang="en-US" altLang="ja-JP" sz="1050" dirty="0">
                <a:latin typeface="Meiryo" panose="020B0604030504040204" pitchFamily="34" charset="-128"/>
                <a:ea typeface="Meiryo" panose="020B0604030504040204" pitchFamily="34" charset="-128"/>
              </a:rPr>
              <a:t>SRE</a:t>
            </a:r>
            <a:endParaRPr kumimoji="1" lang="en-US" altLang="ja-JP" sz="1050" dirty="0">
              <a:latin typeface="Meiryo" panose="020B0604030504040204" pitchFamily="34" charset="-128"/>
              <a:ea typeface="Meiryo" panose="020B0604030504040204" pitchFamily="34" charset="-128"/>
            </a:endParaRPr>
          </a:p>
        </p:txBody>
      </p:sp>
      <p:sp>
        <p:nvSpPr>
          <p:cNvPr id="47" name="屈折矢印 46">
            <a:extLst>
              <a:ext uri="{FF2B5EF4-FFF2-40B4-BE49-F238E27FC236}">
                <a16:creationId xmlns:a16="http://schemas.microsoft.com/office/drawing/2014/main" id="{4BC1E44C-2D36-C94A-B69F-F3BE8C214A67}"/>
              </a:ext>
            </a:extLst>
          </p:cNvPr>
          <p:cNvSpPr/>
          <p:nvPr/>
        </p:nvSpPr>
        <p:spPr>
          <a:xfrm rot="16200000">
            <a:off x="7577296" y="2399582"/>
            <a:ext cx="844776" cy="1110344"/>
          </a:xfrm>
          <a:prstGeom prst="ben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C1CAAB31-99AB-1742-9D06-213D78E68B0D}"/>
              </a:ext>
            </a:extLst>
          </p:cNvPr>
          <p:cNvSpPr txBox="1"/>
          <p:nvPr/>
        </p:nvSpPr>
        <p:spPr>
          <a:xfrm>
            <a:off x="4253409" y="5327096"/>
            <a:ext cx="1396536"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テスト・</a:t>
            </a:r>
            <a:r>
              <a:rPr lang="ja-JP" altLang="en-US" sz="1050">
                <a:latin typeface="Meiryo" panose="020B0604030504040204" pitchFamily="34" charset="-128"/>
                <a:ea typeface="Meiryo" panose="020B0604030504040204" pitchFamily="34" charset="-128"/>
              </a:rPr>
              <a:t>エンジニア</a:t>
            </a:r>
            <a:endParaRPr kumimoji="1" lang="en-US" altLang="ja-JP" sz="1050" dirty="0">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B98FCF10-028C-7945-B21A-19651F647659}"/>
              </a:ext>
            </a:extLst>
          </p:cNvPr>
          <p:cNvSpPr txBox="1"/>
          <p:nvPr/>
        </p:nvSpPr>
        <p:spPr>
          <a:xfrm>
            <a:off x="457200" y="1529149"/>
            <a:ext cx="5795176" cy="369332"/>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マイクロ･サービス</a:t>
            </a:r>
            <a:r>
              <a:rPr kumimoji="1" lang="en-US" altLang="ja-JP" dirty="0">
                <a:solidFill>
                  <a:srgbClr val="0070C0"/>
                </a:solidFill>
                <a:latin typeface="Meiryo" panose="020B0604030504040204" pitchFamily="34" charset="-128"/>
                <a:ea typeface="Meiryo" panose="020B0604030504040204" pitchFamily="34" charset="-128"/>
              </a:rPr>
              <a:t>×</a:t>
            </a:r>
            <a:r>
              <a:rPr kumimoji="1" lang="ja-JP" altLang="en-US">
                <a:solidFill>
                  <a:srgbClr val="0070C0"/>
                </a:solidFill>
                <a:latin typeface="Meiryo" panose="020B0604030504040204" pitchFamily="34" charset="-128"/>
                <a:ea typeface="Meiryo" panose="020B0604030504040204" pitchFamily="34" charset="-128"/>
              </a:rPr>
              <a:t>コンテナによる独立したプロセス</a:t>
            </a:r>
          </a:p>
        </p:txBody>
      </p:sp>
      <p:sp>
        <p:nvSpPr>
          <p:cNvPr id="51" name="テキスト ボックス 50">
            <a:extLst>
              <a:ext uri="{FF2B5EF4-FFF2-40B4-BE49-F238E27FC236}">
                <a16:creationId xmlns:a16="http://schemas.microsoft.com/office/drawing/2014/main" id="{E2B97642-E580-B148-AB7A-FC27E380F185}"/>
              </a:ext>
            </a:extLst>
          </p:cNvPr>
          <p:cNvSpPr txBox="1"/>
          <p:nvPr/>
        </p:nvSpPr>
        <p:spPr>
          <a:xfrm>
            <a:off x="6137598" y="4581411"/>
            <a:ext cx="2723823" cy="646331"/>
          </a:xfrm>
          <a:prstGeom prst="rect">
            <a:avLst/>
          </a:prstGeom>
          <a:noFill/>
        </p:spPr>
        <p:txBody>
          <a:bodyPr wrap="none" rtlCol="0">
            <a:spAutoFit/>
          </a:bodyPr>
          <a:lstStyle/>
          <a:p>
            <a:pPr algn="r"/>
            <a:r>
              <a:rPr kumimoji="1" lang="ja-JP" altLang="en-US">
                <a:solidFill>
                  <a:srgbClr val="7030A0"/>
                </a:solidFill>
                <a:latin typeface="Meiryo" panose="020B0604030504040204" pitchFamily="34" charset="-128"/>
                <a:ea typeface="Meiryo" panose="020B0604030504040204" pitchFamily="34" charset="-128"/>
              </a:rPr>
              <a:t>クラウド･ベースでの</a:t>
            </a:r>
            <a:endParaRPr kumimoji="1" lang="en-US" altLang="ja-JP" dirty="0">
              <a:solidFill>
                <a:srgbClr val="7030A0"/>
              </a:solidFill>
              <a:latin typeface="Meiryo" panose="020B0604030504040204" pitchFamily="34" charset="-128"/>
              <a:ea typeface="Meiryo" panose="020B0604030504040204" pitchFamily="34" charset="-128"/>
            </a:endParaRPr>
          </a:p>
          <a:p>
            <a:pPr algn="r"/>
            <a:r>
              <a:rPr lang="ja-JP" altLang="en-US">
                <a:solidFill>
                  <a:srgbClr val="7030A0"/>
                </a:solidFill>
                <a:latin typeface="Meiryo" panose="020B0604030504040204" pitchFamily="34" charset="-128"/>
                <a:ea typeface="Meiryo" panose="020B0604030504040204" pitchFamily="34" charset="-128"/>
              </a:rPr>
              <a:t>組織横断的な仕組み作り</a:t>
            </a:r>
            <a:endParaRPr kumimoji="1" lang="ja-JP" altLang="en-US">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16922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サーバーレスと</a:t>
            </a:r>
            <a:r>
              <a:rPr lang="en-US" altLang="ja-JP" sz="2400" dirty="0" err="1">
                <a:solidFill>
                  <a:schemeClr val="bg1"/>
                </a:solidFill>
                <a:latin typeface="Meiryo" panose="020B0604030504040204" pitchFamily="34" charset="-128"/>
                <a:ea typeface="Meiryo" panose="020B0604030504040204" pitchFamily="34" charset="-128"/>
                <a:cs typeface="Arial" pitchFamily="34" charset="0"/>
              </a:rPr>
              <a:t>FaaS</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en-US" altLang="ja-JP" sz="1600" dirty="0">
                <a:solidFill>
                  <a:schemeClr val="bg1"/>
                </a:solidFill>
                <a:latin typeface="Meiryo" panose="020B0604030504040204" pitchFamily="34" charset="-128"/>
                <a:ea typeface="Meiryo" panose="020B0604030504040204" pitchFamily="34" charset="-128"/>
                <a:cs typeface="Arial" pitchFamily="34" charset="0"/>
              </a:rPr>
              <a:t>Serverless &amp; Function as a Service</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97756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427030" y="980728"/>
            <a:ext cx="8609466"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582728" y="980728"/>
            <a:ext cx="1443734" cy="1307703"/>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4" name="正方形/長方形 63"/>
          <p:cNvSpPr/>
          <p:nvPr/>
        </p:nvSpPr>
        <p:spPr>
          <a:xfrm>
            <a:off x="105921" y="985029"/>
            <a:ext cx="327383" cy="5256584"/>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490504" y="3610996"/>
            <a:ext cx="1378600" cy="1301885"/>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9" name="正方形/長方形 58"/>
          <p:cNvSpPr/>
          <p:nvPr/>
        </p:nvSpPr>
        <p:spPr>
          <a:xfrm>
            <a:off x="2051720" y="4865184"/>
            <a:ext cx="6974742" cy="1631356"/>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6270882" y="5651384"/>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532575" y="5656336"/>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）の位置付け</a:t>
            </a:r>
            <a:r>
              <a:rPr kumimoji="1" lang="en-US" altLang="ja-JP" dirty="0"/>
              <a:t> </a:t>
            </a:r>
            <a:endParaRPr kumimoji="1" lang="ja-JP" altLang="en-US" dirty="0"/>
          </a:p>
        </p:txBody>
      </p:sp>
      <p:sp>
        <p:nvSpPr>
          <p:cNvPr id="4" name="正方形/長方形 3"/>
          <p:cNvSpPr/>
          <p:nvPr/>
        </p:nvSpPr>
        <p:spPr>
          <a:xfrm>
            <a:off x="4898320" y="5663824"/>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7" name="正方形/長方形 6"/>
          <p:cNvSpPr/>
          <p:nvPr/>
        </p:nvSpPr>
        <p:spPr>
          <a:xfrm>
            <a:off x="752195" y="5652447"/>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8" name="正方形/長方形 7"/>
          <p:cNvSpPr/>
          <p:nvPr/>
        </p:nvSpPr>
        <p:spPr>
          <a:xfrm>
            <a:off x="752195" y="5011690"/>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15" name="正方形/長方形 14"/>
          <p:cNvSpPr/>
          <p:nvPr/>
        </p:nvSpPr>
        <p:spPr>
          <a:xfrm>
            <a:off x="3532576" y="5015579"/>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22" name="正方形/長方形 21"/>
          <p:cNvSpPr/>
          <p:nvPr/>
        </p:nvSpPr>
        <p:spPr>
          <a:xfrm>
            <a:off x="4898321"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29" name="正方形/長方形 28"/>
          <p:cNvSpPr/>
          <p:nvPr/>
        </p:nvSpPr>
        <p:spPr>
          <a:xfrm>
            <a:off x="6270882"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63" name="正方形/長方形 62"/>
          <p:cNvSpPr/>
          <p:nvPr/>
        </p:nvSpPr>
        <p:spPr>
          <a:xfrm>
            <a:off x="105920" y="6211205"/>
            <a:ext cx="1945799" cy="285335"/>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823553" y="2261865"/>
            <a:ext cx="4202909" cy="2625864"/>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1" name="正方形/長方形 60"/>
          <p:cNvSpPr/>
          <p:nvPr/>
        </p:nvSpPr>
        <p:spPr>
          <a:xfrm>
            <a:off x="6221936" y="1394391"/>
            <a:ext cx="1355474" cy="940292"/>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1" name="正方形/長方形 10"/>
          <p:cNvSpPr/>
          <p:nvPr/>
        </p:nvSpPr>
        <p:spPr>
          <a:xfrm>
            <a:off x="752191" y="3030858"/>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752195" y="1059429"/>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532575" y="3678318"/>
            <a:ext cx="1240308"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532572" y="3034747"/>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532576" y="1063318"/>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25" name="正方形/長方形 24"/>
          <p:cNvSpPr/>
          <p:nvPr/>
        </p:nvSpPr>
        <p:spPr>
          <a:xfrm>
            <a:off x="4898317"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4898321"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6270882" y="3693444"/>
            <a:ext cx="1240308"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32" name="正方形/長方形 31"/>
          <p:cNvSpPr/>
          <p:nvPr/>
        </p:nvSpPr>
        <p:spPr>
          <a:xfrm>
            <a:off x="6270878"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34" name="正方形/長方形 33"/>
          <p:cNvSpPr/>
          <p:nvPr/>
        </p:nvSpPr>
        <p:spPr>
          <a:xfrm>
            <a:off x="6270882"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752198" y="435810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6" name="正方形/長方形 55"/>
          <p:cNvSpPr/>
          <p:nvPr/>
        </p:nvSpPr>
        <p:spPr>
          <a:xfrm>
            <a:off x="3532575" y="4349557"/>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7" name="正方形/長方形 56"/>
          <p:cNvSpPr/>
          <p:nvPr/>
        </p:nvSpPr>
        <p:spPr>
          <a:xfrm>
            <a:off x="4898317" y="4350036"/>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8" name="正方形/長方形 57"/>
          <p:cNvSpPr/>
          <p:nvPr/>
        </p:nvSpPr>
        <p:spPr>
          <a:xfrm>
            <a:off x="6270882" y="436213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67" name="テキスト ボックス 66"/>
          <p:cNvSpPr txBox="1"/>
          <p:nvPr/>
        </p:nvSpPr>
        <p:spPr>
          <a:xfrm>
            <a:off x="999311" y="767010"/>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511538" y="772562"/>
            <a:ext cx="555794"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endParaRPr kumimoji="1" lang="ja-JP" altLang="en-US" sz="1200" b="1" dirty="0">
              <a:solidFill>
                <a:srgbClr val="7030A0"/>
              </a:solidFill>
              <a:latin typeface="Meiryo" charset="-128"/>
              <a:ea typeface="Meiryo" charset="-128"/>
              <a:cs typeface="Meiryo" charset="-128"/>
            </a:endParaRPr>
          </a:p>
        </p:txBody>
      </p:sp>
      <p:sp>
        <p:nvSpPr>
          <p:cNvPr id="69" name="テキスト ボックス 68"/>
          <p:cNvSpPr txBox="1"/>
          <p:nvPr/>
        </p:nvSpPr>
        <p:spPr>
          <a:xfrm>
            <a:off x="3911579" y="739554"/>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253864" y="739554"/>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676610" y="731552"/>
            <a:ext cx="570542" cy="276999"/>
          </a:xfrm>
          <a:prstGeom prst="rect">
            <a:avLst/>
          </a:prstGeom>
          <a:noFill/>
        </p:spPr>
        <p:txBody>
          <a:bodyPr wrap="none" rtlCol="0">
            <a:spAutoFit/>
          </a:bodyPr>
          <a:lstStyle/>
          <a:p>
            <a:pPr algn="ctr"/>
            <a:r>
              <a:rPr lang="en-US" altLang="ja-JP" sz="1200" b="1" dirty="0" err="1">
                <a:solidFill>
                  <a:schemeClr val="accent6">
                    <a:lumMod val="75000"/>
                  </a:schemeClr>
                </a:solidFill>
                <a:latin typeface="Meiryo" charset="-128"/>
                <a:ea typeface="Meiryo" charset="-128"/>
                <a:cs typeface="Meiryo" charset="-128"/>
              </a:rPr>
              <a:t>F</a:t>
            </a:r>
            <a:r>
              <a:rPr kumimoji="1" lang="en-US" altLang="ja-JP" sz="1200" b="1" dirty="0" err="1">
                <a:solidFill>
                  <a:schemeClr val="accent6">
                    <a:lumMod val="75000"/>
                  </a:schemeClr>
                </a:solidFill>
                <a:latin typeface="Meiryo" charset="-128"/>
                <a:ea typeface="Meiryo" charset="-128"/>
                <a:cs typeface="Meiryo" charset="-128"/>
              </a:rPr>
              <a:t>aaS</a:t>
            </a:r>
            <a:endParaRPr kumimoji="1" lang="ja-JP" altLang="en-US" sz="1200" b="1" dirty="0">
              <a:solidFill>
                <a:schemeClr val="accent6">
                  <a:lumMod val="75000"/>
                </a:schemeClr>
              </a:solidFill>
              <a:latin typeface="Meiryo" charset="-128"/>
              <a:ea typeface="Meiryo" charset="-128"/>
              <a:cs typeface="Meiryo" charset="-128"/>
            </a:endParaRPr>
          </a:p>
        </p:txBody>
      </p:sp>
      <p:sp>
        <p:nvSpPr>
          <p:cNvPr id="72" name="テキスト ボックス 71"/>
          <p:cNvSpPr txBox="1"/>
          <p:nvPr/>
        </p:nvSpPr>
        <p:spPr>
          <a:xfrm>
            <a:off x="380745" y="2316629"/>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ユーザー企業が管理</a:t>
            </a:r>
          </a:p>
        </p:txBody>
      </p:sp>
      <p:sp>
        <p:nvSpPr>
          <p:cNvPr id="73" name="テキスト ボックス 72"/>
          <p:cNvSpPr txBox="1"/>
          <p:nvPr/>
        </p:nvSpPr>
        <p:spPr>
          <a:xfrm>
            <a:off x="35369" y="2057401"/>
            <a:ext cx="430887" cy="2964914"/>
          </a:xfrm>
          <a:prstGeom prst="rect">
            <a:avLst/>
          </a:prstGeom>
          <a:noFill/>
        </p:spPr>
        <p:txBody>
          <a:bodyPr vert="eaVert" wrap="none" rtlCol="0">
            <a:spAutoFit/>
          </a:bodyPr>
          <a:lstStyle/>
          <a:p>
            <a:r>
              <a:rPr kumimoji="1" lang="ja-JP" altLang="en-US" sz="1600" dirty="0">
                <a:solidFill>
                  <a:schemeClr val="accent2">
                    <a:lumMod val="50000"/>
                  </a:schemeClr>
                </a:solidFill>
                <a:latin typeface="Meiryo" charset="-128"/>
                <a:ea typeface="Meiryo" charset="-128"/>
                <a:cs typeface="Meiryo" charset="-128"/>
              </a:rPr>
              <a:t>クラウドサービス事業者が管理</a:t>
            </a:r>
          </a:p>
        </p:txBody>
      </p:sp>
      <p:sp>
        <p:nvSpPr>
          <p:cNvPr id="47" name="正方形/長方形 46">
            <a:extLst>
              <a:ext uri="{FF2B5EF4-FFF2-40B4-BE49-F238E27FC236}">
                <a16:creationId xmlns:a16="http://schemas.microsoft.com/office/drawing/2014/main" id="{81A54E8C-050F-EB4D-A5A6-67BC968D17FC}"/>
              </a:ext>
            </a:extLst>
          </p:cNvPr>
          <p:cNvSpPr/>
          <p:nvPr/>
        </p:nvSpPr>
        <p:spPr>
          <a:xfrm>
            <a:off x="752191" y="2361033"/>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48" name="正方形/長方形 47">
            <a:extLst>
              <a:ext uri="{FF2B5EF4-FFF2-40B4-BE49-F238E27FC236}">
                <a16:creationId xmlns:a16="http://schemas.microsoft.com/office/drawing/2014/main" id="{E9631D94-C023-7649-A36A-6B25240BBEAE}"/>
              </a:ext>
            </a:extLst>
          </p:cNvPr>
          <p:cNvSpPr/>
          <p:nvPr/>
        </p:nvSpPr>
        <p:spPr>
          <a:xfrm>
            <a:off x="3532572" y="2364922"/>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49" name="正方形/長方形 48">
            <a:extLst>
              <a:ext uri="{FF2B5EF4-FFF2-40B4-BE49-F238E27FC236}">
                <a16:creationId xmlns:a16="http://schemas.microsoft.com/office/drawing/2014/main" id="{859A9E1B-CC39-DB48-B1C5-E96CF7AB8C04}"/>
              </a:ext>
            </a:extLst>
          </p:cNvPr>
          <p:cNvSpPr/>
          <p:nvPr/>
        </p:nvSpPr>
        <p:spPr>
          <a:xfrm>
            <a:off x="4898317"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50" name="正方形/長方形 49">
            <a:extLst>
              <a:ext uri="{FF2B5EF4-FFF2-40B4-BE49-F238E27FC236}">
                <a16:creationId xmlns:a16="http://schemas.microsoft.com/office/drawing/2014/main" id="{12ACC0A7-E181-464A-B1A1-3C41ADE3B189}"/>
              </a:ext>
            </a:extLst>
          </p:cNvPr>
          <p:cNvSpPr/>
          <p:nvPr/>
        </p:nvSpPr>
        <p:spPr>
          <a:xfrm>
            <a:off x="6270878"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6B5E3353-F522-9F4C-BBB2-C4CB97AD2E6A}"/>
              </a:ext>
            </a:extLst>
          </p:cNvPr>
          <p:cNvSpPr/>
          <p:nvPr/>
        </p:nvSpPr>
        <p:spPr>
          <a:xfrm>
            <a:off x="740899" y="173408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57E29FE0-6592-9843-8BFE-9347DF8935B4}"/>
              </a:ext>
            </a:extLst>
          </p:cNvPr>
          <p:cNvSpPr/>
          <p:nvPr/>
        </p:nvSpPr>
        <p:spPr>
          <a:xfrm>
            <a:off x="3532572" y="171412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FD51EF18-9CCD-F348-BDB7-C53BE0B2A926}"/>
              </a:ext>
            </a:extLst>
          </p:cNvPr>
          <p:cNvSpPr/>
          <p:nvPr/>
        </p:nvSpPr>
        <p:spPr>
          <a:xfrm>
            <a:off x="4898317" y="1734386"/>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4ADE3D91-95C0-D743-9694-3DA4ABC50396}"/>
              </a:ext>
            </a:extLst>
          </p:cNvPr>
          <p:cNvSpPr/>
          <p:nvPr/>
        </p:nvSpPr>
        <p:spPr>
          <a:xfrm>
            <a:off x="6282178" y="1735079"/>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9FFE1063-214B-D542-B9D1-599A9588A6B3}"/>
              </a:ext>
            </a:extLst>
          </p:cNvPr>
          <p:cNvSpPr/>
          <p:nvPr/>
        </p:nvSpPr>
        <p:spPr>
          <a:xfrm>
            <a:off x="2144465" y="5015579"/>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74" name="正方形/長方形 73">
            <a:extLst>
              <a:ext uri="{FF2B5EF4-FFF2-40B4-BE49-F238E27FC236}">
                <a16:creationId xmlns:a16="http://schemas.microsoft.com/office/drawing/2014/main" id="{213D760C-31DC-E44F-B1A0-4BB2D6E1513C}"/>
              </a:ext>
            </a:extLst>
          </p:cNvPr>
          <p:cNvSpPr/>
          <p:nvPr/>
        </p:nvSpPr>
        <p:spPr>
          <a:xfrm>
            <a:off x="4898317" y="3685794"/>
            <a:ext cx="1240308" cy="468208"/>
          </a:xfrm>
          <a:prstGeom prst="rect">
            <a:avLst/>
          </a:prstGeom>
          <a:solidFill>
            <a:schemeClr val="accent6">
              <a:lumMod val="75000"/>
            </a:schemeClr>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75" name="正方形/長方形 74">
            <a:extLst>
              <a:ext uri="{FF2B5EF4-FFF2-40B4-BE49-F238E27FC236}">
                <a16:creationId xmlns:a16="http://schemas.microsoft.com/office/drawing/2014/main" id="{417FA96F-A18A-4442-9DF1-32C3FF3B1B6E}"/>
              </a:ext>
            </a:extLst>
          </p:cNvPr>
          <p:cNvSpPr/>
          <p:nvPr/>
        </p:nvSpPr>
        <p:spPr>
          <a:xfrm>
            <a:off x="2144461" y="3034747"/>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78" name="正方形/長方形 77">
            <a:extLst>
              <a:ext uri="{FF2B5EF4-FFF2-40B4-BE49-F238E27FC236}">
                <a16:creationId xmlns:a16="http://schemas.microsoft.com/office/drawing/2014/main" id="{276D0B40-4CF4-0841-BEE6-21DA0AFB73E5}"/>
              </a:ext>
            </a:extLst>
          </p:cNvPr>
          <p:cNvSpPr/>
          <p:nvPr/>
        </p:nvSpPr>
        <p:spPr>
          <a:xfrm>
            <a:off x="2144465" y="1063318"/>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79" name="正方形/長方形 78">
            <a:extLst>
              <a:ext uri="{FF2B5EF4-FFF2-40B4-BE49-F238E27FC236}">
                <a16:creationId xmlns:a16="http://schemas.microsoft.com/office/drawing/2014/main" id="{C976C054-C54B-C94D-960E-40D3C781BE9C}"/>
              </a:ext>
            </a:extLst>
          </p:cNvPr>
          <p:cNvSpPr/>
          <p:nvPr/>
        </p:nvSpPr>
        <p:spPr>
          <a:xfrm>
            <a:off x="2144464" y="4349557"/>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0" name="正方形/長方形 79">
            <a:extLst>
              <a:ext uri="{FF2B5EF4-FFF2-40B4-BE49-F238E27FC236}">
                <a16:creationId xmlns:a16="http://schemas.microsoft.com/office/drawing/2014/main" id="{94AAE031-FCB2-CC4B-9785-E8DCD43BE641}"/>
              </a:ext>
            </a:extLst>
          </p:cNvPr>
          <p:cNvSpPr/>
          <p:nvPr/>
        </p:nvSpPr>
        <p:spPr>
          <a:xfrm>
            <a:off x="2144461" y="2364922"/>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81" name="正方形/長方形 80">
            <a:extLst>
              <a:ext uri="{FF2B5EF4-FFF2-40B4-BE49-F238E27FC236}">
                <a16:creationId xmlns:a16="http://schemas.microsoft.com/office/drawing/2014/main" id="{22F9B15F-3BD2-D84E-B3C3-3EE5B9586B09}"/>
              </a:ext>
            </a:extLst>
          </p:cNvPr>
          <p:cNvSpPr/>
          <p:nvPr/>
        </p:nvSpPr>
        <p:spPr>
          <a:xfrm>
            <a:off x="2144461" y="171412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82" name="正方形/長方形 81">
            <a:extLst>
              <a:ext uri="{FF2B5EF4-FFF2-40B4-BE49-F238E27FC236}">
                <a16:creationId xmlns:a16="http://schemas.microsoft.com/office/drawing/2014/main" id="{ABA98CD4-26D3-9342-9C9A-DAA16F17F1DF}"/>
              </a:ext>
            </a:extLst>
          </p:cNvPr>
          <p:cNvSpPr/>
          <p:nvPr/>
        </p:nvSpPr>
        <p:spPr>
          <a:xfrm>
            <a:off x="2144460" y="5659569"/>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652173" y="5651384"/>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652173"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652173" y="3693444"/>
            <a:ext cx="1240308" cy="468208"/>
          </a:xfrm>
          <a:prstGeom prst="rect">
            <a:avLst/>
          </a:prstGeom>
          <a:solidFill>
            <a:schemeClr val="accent6">
              <a:lumMod val="75000"/>
            </a:schemeClr>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652169"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652173"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652173" y="436213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008893" y="744508"/>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652169"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91" name="正方形/長方形 90">
            <a:extLst>
              <a:ext uri="{FF2B5EF4-FFF2-40B4-BE49-F238E27FC236}">
                <a16:creationId xmlns:a16="http://schemas.microsoft.com/office/drawing/2014/main" id="{EE440A03-DA90-674E-AF31-BA1088AFF404}"/>
              </a:ext>
            </a:extLst>
          </p:cNvPr>
          <p:cNvSpPr/>
          <p:nvPr/>
        </p:nvSpPr>
        <p:spPr>
          <a:xfrm>
            <a:off x="7663469" y="1735079"/>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cxnSp>
        <p:nvCxnSpPr>
          <p:cNvPr id="6" name="直線コネクタ 5">
            <a:extLst>
              <a:ext uri="{FF2B5EF4-FFF2-40B4-BE49-F238E27FC236}">
                <a16:creationId xmlns:a16="http://schemas.microsoft.com/office/drawing/2014/main" id="{FE9DCDD9-786C-174F-9B7B-2B41CB182249}"/>
              </a:ext>
            </a:extLst>
          </p:cNvPr>
          <p:cNvCxnSpPr>
            <a:cxnSpLocks/>
          </p:cNvCxnSpPr>
          <p:nvPr/>
        </p:nvCxnSpPr>
        <p:spPr>
          <a:xfrm>
            <a:off x="6270878" y="1370354"/>
            <a:ext cx="1240308"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B9AC6554-4787-2442-8F99-973010C0CF62}"/>
              </a:ext>
            </a:extLst>
          </p:cNvPr>
          <p:cNvSpPr txBox="1"/>
          <p:nvPr/>
        </p:nvSpPr>
        <p:spPr>
          <a:xfrm>
            <a:off x="6576507" y="1348099"/>
            <a:ext cx="646331" cy="230832"/>
          </a:xfrm>
          <a:prstGeom prst="rect">
            <a:avLst/>
          </a:prstGeom>
          <a:noFill/>
        </p:spPr>
        <p:txBody>
          <a:bodyPr wrap="none" rtlCol="0">
            <a:spAutoFit/>
          </a:bodyPr>
          <a:lstStyle/>
          <a:p>
            <a:r>
              <a:rPr kumimoji="1" lang="ja-JP" altLang="en-US" sz="900">
                <a:solidFill>
                  <a:schemeClr val="bg1"/>
                </a:solidFill>
                <a:latin typeface="Meiryo" panose="020B0604030504040204" pitchFamily="34" charset="-128"/>
                <a:ea typeface="Meiryo" panose="020B0604030504040204" pitchFamily="34" charset="-128"/>
              </a:rPr>
              <a:t>連携機能</a:t>
            </a:r>
          </a:p>
        </p:txBody>
      </p:sp>
      <p:sp>
        <p:nvSpPr>
          <p:cNvPr id="12" name="テキスト ボックス 11">
            <a:extLst>
              <a:ext uri="{FF2B5EF4-FFF2-40B4-BE49-F238E27FC236}">
                <a16:creationId xmlns:a16="http://schemas.microsoft.com/office/drawing/2014/main" id="{AC5A32C8-707E-544A-B4F3-2C1CE388E067}"/>
              </a:ext>
            </a:extLst>
          </p:cNvPr>
          <p:cNvSpPr txBox="1"/>
          <p:nvPr/>
        </p:nvSpPr>
        <p:spPr>
          <a:xfrm>
            <a:off x="3523421" y="6224594"/>
            <a:ext cx="130356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Container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3" name="テキスト ボックス 92">
            <a:extLst>
              <a:ext uri="{FF2B5EF4-FFF2-40B4-BE49-F238E27FC236}">
                <a16:creationId xmlns:a16="http://schemas.microsoft.com/office/drawing/2014/main" id="{FE1331C7-44A2-0849-BED0-A52AAC5F3048}"/>
              </a:ext>
            </a:extLst>
          </p:cNvPr>
          <p:cNvSpPr txBox="1"/>
          <p:nvPr/>
        </p:nvSpPr>
        <p:spPr>
          <a:xfrm>
            <a:off x="6337859" y="6224594"/>
            <a:ext cx="1249060"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Function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4" name="テキスト ボックス 93">
            <a:extLst>
              <a:ext uri="{FF2B5EF4-FFF2-40B4-BE49-F238E27FC236}">
                <a16:creationId xmlns:a16="http://schemas.microsoft.com/office/drawing/2014/main" id="{13D9471E-0230-C348-83D5-967CD43CCA84}"/>
              </a:ext>
            </a:extLst>
          </p:cNvPr>
          <p:cNvSpPr txBox="1"/>
          <p:nvPr/>
        </p:nvSpPr>
        <p:spPr>
          <a:xfrm>
            <a:off x="2041956" y="6224594"/>
            <a:ext cx="151195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Infrastructure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5" name="テキスト ボックス 94">
            <a:extLst>
              <a:ext uri="{FF2B5EF4-FFF2-40B4-BE49-F238E27FC236}">
                <a16:creationId xmlns:a16="http://schemas.microsoft.com/office/drawing/2014/main" id="{F7E8E832-18BE-BF41-992F-59B664B905E4}"/>
              </a:ext>
            </a:extLst>
          </p:cNvPr>
          <p:cNvSpPr txBox="1"/>
          <p:nvPr/>
        </p:nvSpPr>
        <p:spPr>
          <a:xfrm>
            <a:off x="4965404" y="6230953"/>
            <a:ext cx="123944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Platform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CB452CEA-BEAE-6D43-85EE-B3802F93E34F}"/>
              </a:ext>
            </a:extLst>
          </p:cNvPr>
          <p:cNvSpPr txBox="1"/>
          <p:nvPr/>
        </p:nvSpPr>
        <p:spPr>
          <a:xfrm>
            <a:off x="7676837" y="6224594"/>
            <a:ext cx="1265091"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Software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13934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0C422813-9E29-5040-A555-C930C312526C}"/>
              </a:ext>
            </a:extLst>
          </p:cNvPr>
          <p:cNvSpPr/>
          <p:nvPr/>
        </p:nvSpPr>
        <p:spPr>
          <a:xfrm>
            <a:off x="412228" y="5258963"/>
            <a:ext cx="8319541" cy="1214168"/>
          </a:xfrm>
          <a:prstGeom prst="rect">
            <a:avLst/>
          </a:prstGeom>
          <a:solidFill>
            <a:schemeClr val="bg1"/>
          </a:solidFill>
          <a:ln w="38100">
            <a:solidFill>
              <a:srgbClr val="005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8AEDA8B-52B5-0A45-8D9D-BE18CDCB37ED}"/>
              </a:ext>
            </a:extLst>
          </p:cNvPr>
          <p:cNvSpPr/>
          <p:nvPr/>
        </p:nvSpPr>
        <p:spPr>
          <a:xfrm>
            <a:off x="412229" y="857364"/>
            <a:ext cx="8319541" cy="91440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2788D3C-3F37-D642-81F2-0D3C688376DA}"/>
              </a:ext>
            </a:extLst>
          </p:cNvPr>
          <p:cNvSpPr>
            <a:spLocks noGrp="1"/>
          </p:cNvSpPr>
          <p:nvPr>
            <p:ph type="title"/>
          </p:nvPr>
        </p:nvSpPr>
        <p:spPr/>
        <p:txBody>
          <a:bodyPr/>
          <a:lstStyle/>
          <a:p>
            <a:r>
              <a:rPr kumimoji="1" lang="en-US" altLang="ja-JP" dirty="0" err="1"/>
              <a:t>VeriSM</a:t>
            </a:r>
            <a:r>
              <a:rPr kumimoji="1" lang="ja-JP" altLang="en-US"/>
              <a:t>とは何か</a:t>
            </a:r>
          </a:p>
        </p:txBody>
      </p:sp>
      <p:sp>
        <p:nvSpPr>
          <p:cNvPr id="3" name="スライド番号プレースホルダー 2">
            <a:extLst>
              <a:ext uri="{FF2B5EF4-FFF2-40B4-BE49-F238E27FC236}">
                <a16:creationId xmlns:a16="http://schemas.microsoft.com/office/drawing/2014/main" id="{1BB22D6F-2024-BD46-A9C2-81BFD907DD2B}"/>
              </a:ext>
            </a:extLst>
          </p:cNvPr>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4" name="図 3">
            <a:extLst>
              <a:ext uri="{FF2B5EF4-FFF2-40B4-BE49-F238E27FC236}">
                <a16:creationId xmlns:a16="http://schemas.microsoft.com/office/drawing/2014/main" id="{7D9DA60A-3265-B14A-8000-B655E52105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6851" y="5282178"/>
            <a:ext cx="2720714" cy="1167740"/>
          </a:xfrm>
          <a:prstGeom prst="rect">
            <a:avLst/>
          </a:prstGeom>
        </p:spPr>
      </p:pic>
      <p:sp>
        <p:nvSpPr>
          <p:cNvPr id="6" name="正方形/長方形 5">
            <a:extLst>
              <a:ext uri="{FF2B5EF4-FFF2-40B4-BE49-F238E27FC236}">
                <a16:creationId xmlns:a16="http://schemas.microsoft.com/office/drawing/2014/main" id="{2C8E8251-616B-2A4A-92DA-89DB7ABEED7A}"/>
              </a:ext>
            </a:extLst>
          </p:cNvPr>
          <p:cNvSpPr/>
          <p:nvPr/>
        </p:nvSpPr>
        <p:spPr>
          <a:xfrm>
            <a:off x="2811291" y="5404381"/>
            <a:ext cx="2526547" cy="923330"/>
          </a:xfrm>
          <a:prstGeom prst="rect">
            <a:avLst/>
          </a:prstGeom>
        </p:spPr>
        <p:txBody>
          <a:bodyPr wrap="square">
            <a:spAutoFit/>
          </a:bodyPr>
          <a:lstStyle/>
          <a:p>
            <a:r>
              <a:rPr lang="ja-JP" altLang="en-US" sz="900" b="1">
                <a:solidFill>
                  <a:schemeClr val="accent6">
                    <a:lumMod val="75000"/>
                  </a:schemeClr>
                </a:solidFill>
                <a:latin typeface="Meiryo" panose="020B0604030504040204" pitchFamily="34" charset="-128"/>
                <a:ea typeface="Meiryo" panose="020B0604030504040204" pitchFamily="34" charset="-128"/>
              </a:rPr>
              <a:t>V</a:t>
            </a:r>
            <a:r>
              <a:rPr lang="ja-JP" altLang="en-US" sz="900">
                <a:solidFill>
                  <a:schemeClr val="accent6">
                    <a:lumMod val="75000"/>
                  </a:schemeClr>
                </a:solidFill>
                <a:latin typeface="Meiryo" panose="020B0604030504040204" pitchFamily="34" charset="-128"/>
                <a:ea typeface="Meiryo" panose="020B0604030504040204" pitchFamily="34" charset="-128"/>
              </a:rPr>
              <a:t>alue-driven (価値主導）</a:t>
            </a:r>
          </a:p>
          <a:p>
            <a:r>
              <a:rPr lang="ja-JP" altLang="en-US" sz="900" b="1">
                <a:solidFill>
                  <a:schemeClr val="accent6">
                    <a:lumMod val="75000"/>
                  </a:schemeClr>
                </a:solidFill>
                <a:latin typeface="Meiryo" panose="020B0604030504040204" pitchFamily="34" charset="-128"/>
                <a:ea typeface="Meiryo" panose="020B0604030504040204" pitchFamily="34" charset="-128"/>
              </a:rPr>
              <a:t>E</a:t>
            </a:r>
            <a:r>
              <a:rPr lang="ja-JP" altLang="en-US" sz="900">
                <a:solidFill>
                  <a:schemeClr val="accent6">
                    <a:lumMod val="75000"/>
                  </a:schemeClr>
                </a:solidFill>
                <a:latin typeface="Meiryo" panose="020B0604030504040204" pitchFamily="34" charset="-128"/>
                <a:ea typeface="Meiryo" panose="020B0604030504040204" pitchFamily="34" charset="-128"/>
              </a:rPr>
              <a:t>volving（発展、展開する）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R</a:t>
            </a:r>
            <a:r>
              <a:rPr lang="ja-JP" altLang="en-US" sz="900">
                <a:solidFill>
                  <a:schemeClr val="accent6">
                    <a:lumMod val="75000"/>
                  </a:schemeClr>
                </a:solidFill>
                <a:latin typeface="Meiryo" panose="020B0604030504040204" pitchFamily="34" charset="-128"/>
                <a:ea typeface="Meiryo" panose="020B0604030504040204" pitchFamily="34" charset="-128"/>
              </a:rPr>
              <a:t>esponsive（敏感に反応する）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I</a:t>
            </a:r>
            <a:r>
              <a:rPr lang="ja-JP" altLang="en-US" sz="900">
                <a:solidFill>
                  <a:schemeClr val="accent6">
                    <a:lumMod val="75000"/>
                  </a:schemeClr>
                </a:solidFill>
                <a:latin typeface="Meiryo" panose="020B0604030504040204" pitchFamily="34" charset="-128"/>
                <a:ea typeface="Meiryo" panose="020B0604030504040204" pitchFamily="34" charset="-128"/>
              </a:rPr>
              <a:t>ntegrated（統合、結合された）</a:t>
            </a:r>
          </a:p>
          <a:p>
            <a:r>
              <a:rPr lang="ja-JP" altLang="en-US" sz="900" b="1">
                <a:solidFill>
                  <a:srgbClr val="0070C0"/>
                </a:solidFill>
                <a:latin typeface="Meiryo" panose="020B0604030504040204" pitchFamily="34" charset="-128"/>
                <a:ea typeface="Meiryo" panose="020B0604030504040204" pitchFamily="34" charset="-128"/>
              </a:rPr>
              <a:t>S</a:t>
            </a:r>
            <a:r>
              <a:rPr lang="ja-JP" altLang="en-US" sz="900">
                <a:solidFill>
                  <a:srgbClr val="0070C0"/>
                </a:solidFill>
                <a:latin typeface="Meiryo" panose="020B0604030504040204" pitchFamily="34" charset="-128"/>
                <a:ea typeface="Meiryo" panose="020B0604030504040204" pitchFamily="34" charset="-128"/>
              </a:rPr>
              <a:t>ervice（サービス）</a:t>
            </a:r>
          </a:p>
          <a:p>
            <a:r>
              <a:rPr lang="ja-JP" altLang="en-US" sz="900" b="1">
                <a:solidFill>
                  <a:srgbClr val="0070C0"/>
                </a:solidFill>
                <a:latin typeface="Meiryo" panose="020B0604030504040204" pitchFamily="34" charset="-128"/>
                <a:ea typeface="Meiryo" panose="020B0604030504040204" pitchFamily="34" charset="-128"/>
              </a:rPr>
              <a:t>M</a:t>
            </a:r>
            <a:r>
              <a:rPr lang="ja-JP" altLang="en-US" sz="900">
                <a:solidFill>
                  <a:srgbClr val="0070C0"/>
                </a:solidFill>
                <a:latin typeface="Meiryo" panose="020B0604030504040204" pitchFamily="34" charset="-128"/>
                <a:ea typeface="Meiryo" panose="020B0604030504040204" pitchFamily="34" charset="-128"/>
              </a:rPr>
              <a:t>anagement（マネジメント）</a:t>
            </a:r>
          </a:p>
        </p:txBody>
      </p:sp>
      <p:sp>
        <p:nvSpPr>
          <p:cNvPr id="8" name="正方形/長方形 7">
            <a:extLst>
              <a:ext uri="{FF2B5EF4-FFF2-40B4-BE49-F238E27FC236}">
                <a16:creationId xmlns:a16="http://schemas.microsoft.com/office/drawing/2014/main" id="{8953EDA0-8BEC-524E-BC00-63E8960C5887}"/>
              </a:ext>
            </a:extLst>
          </p:cNvPr>
          <p:cNvSpPr/>
          <p:nvPr/>
        </p:nvSpPr>
        <p:spPr>
          <a:xfrm>
            <a:off x="412229" y="992186"/>
            <a:ext cx="8319541" cy="677108"/>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デジタル・トランスフォーメーションとは、全てのビジネスをサービス化すること</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en-US" altLang="ja-JP" sz="2200" b="1" dirty="0">
                <a:solidFill>
                  <a:schemeClr val="bg1"/>
                </a:solidFill>
                <a:latin typeface="Meiryo" panose="020B0604030504040204" pitchFamily="34" charset="-128"/>
                <a:ea typeface="Meiryo" panose="020B0604030504040204" pitchFamily="34" charset="-128"/>
              </a:rPr>
              <a:t>IT</a:t>
            </a:r>
            <a:r>
              <a:rPr lang="ja-JP" altLang="en-US" sz="2200" b="1">
                <a:solidFill>
                  <a:schemeClr val="bg1"/>
                </a:solidFill>
                <a:latin typeface="Meiryo" panose="020B0604030504040204" pitchFamily="34" charset="-128"/>
                <a:ea typeface="Meiryo" panose="020B0604030504040204" pitchFamily="34" charset="-128"/>
              </a:rPr>
              <a:t>だけでなく企業レベルでサービス管理に取り組むことが必要</a:t>
            </a:r>
          </a:p>
        </p:txBody>
      </p:sp>
      <p:sp>
        <p:nvSpPr>
          <p:cNvPr id="9" name="正方形/長方形 8">
            <a:extLst>
              <a:ext uri="{FF2B5EF4-FFF2-40B4-BE49-F238E27FC236}">
                <a16:creationId xmlns:a16="http://schemas.microsoft.com/office/drawing/2014/main" id="{BCD992C5-2558-3544-97EF-48EAC2F6C441}"/>
              </a:ext>
            </a:extLst>
          </p:cNvPr>
          <p:cNvSpPr/>
          <p:nvPr/>
        </p:nvSpPr>
        <p:spPr>
          <a:xfrm>
            <a:off x="2751330" y="1886073"/>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a:extLst>
              <a:ext uri="{FF2B5EF4-FFF2-40B4-BE49-F238E27FC236}">
                <a16:creationId xmlns:a16="http://schemas.microsoft.com/office/drawing/2014/main" id="{F4DD2D93-8C26-DB46-AB81-E1F6EE50E152}"/>
              </a:ext>
            </a:extLst>
          </p:cNvPr>
          <p:cNvSpPr/>
          <p:nvPr/>
        </p:nvSpPr>
        <p:spPr>
          <a:xfrm>
            <a:off x="412228" y="1886072"/>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413BE539-46C8-3A4C-91B4-39BAEE28AAB3}"/>
              </a:ext>
            </a:extLst>
          </p:cNvPr>
          <p:cNvSpPr txBox="1"/>
          <p:nvPr/>
        </p:nvSpPr>
        <p:spPr>
          <a:xfrm>
            <a:off x="412228" y="2180324"/>
            <a:ext cx="2181070" cy="523220"/>
          </a:xfrm>
          <a:prstGeom prst="rect">
            <a:avLst/>
          </a:prstGeom>
          <a:noFill/>
        </p:spPr>
        <p:txBody>
          <a:bodyPr wrap="squar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全てのビジネスが</a:t>
            </a:r>
            <a:endParaRPr kumimoji="1" lang="en-US" altLang="ja-JP" sz="1400" b="1" dirty="0">
              <a:solidFill>
                <a:schemeClr val="bg1"/>
              </a:solidFill>
              <a:latin typeface="Meiryo" panose="020B0604030504040204" pitchFamily="34" charset="-128"/>
              <a:ea typeface="Meiryo" panose="020B0604030504040204" pitchFamily="34" charset="-128"/>
            </a:endParaRPr>
          </a:p>
          <a:p>
            <a:pPr algn="r"/>
            <a:r>
              <a:rPr kumimoji="1" lang="ja-JP" altLang="en-US" sz="1400" b="1">
                <a:solidFill>
                  <a:schemeClr val="bg1"/>
                </a:solidFill>
                <a:latin typeface="Meiryo" panose="020B0604030504040204" pitchFamily="34" charset="-128"/>
                <a:ea typeface="Meiryo" panose="020B0604030504040204" pitchFamily="34" charset="-128"/>
              </a:rPr>
              <a:t>サービス化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EFB8AECC-721F-7F4F-B1E9-5B0EB4264FEE}"/>
              </a:ext>
            </a:extLst>
          </p:cNvPr>
          <p:cNvSpPr/>
          <p:nvPr/>
        </p:nvSpPr>
        <p:spPr>
          <a:xfrm>
            <a:off x="2811290" y="1948602"/>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デジタル・トランスフォーメーションを実現するには、業種や業態によらず、すべての企業や組織が、</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や</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、クラウド・ネイティブなどの最新</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を活かしたサービスを提供するプロバイダーになることが必要とされる。</a:t>
            </a:r>
          </a:p>
        </p:txBody>
      </p:sp>
      <p:sp>
        <p:nvSpPr>
          <p:cNvPr id="13" name="正方形/長方形 12">
            <a:extLst>
              <a:ext uri="{FF2B5EF4-FFF2-40B4-BE49-F238E27FC236}">
                <a16:creationId xmlns:a16="http://schemas.microsoft.com/office/drawing/2014/main" id="{FDA6B1D3-F8C1-2C49-B24B-9596792F124D}"/>
              </a:ext>
            </a:extLst>
          </p:cNvPr>
          <p:cNvSpPr/>
          <p:nvPr/>
        </p:nvSpPr>
        <p:spPr>
          <a:xfrm>
            <a:off x="2751330" y="2995706"/>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60C452F7-0C30-824E-AFBA-F99091E0BBD4}"/>
              </a:ext>
            </a:extLst>
          </p:cNvPr>
          <p:cNvSpPr/>
          <p:nvPr/>
        </p:nvSpPr>
        <p:spPr>
          <a:xfrm>
            <a:off x="412228" y="2995705"/>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30073860-2117-5F43-82AD-3304E2725CA5}"/>
              </a:ext>
            </a:extLst>
          </p:cNvPr>
          <p:cNvSpPr txBox="1"/>
          <p:nvPr/>
        </p:nvSpPr>
        <p:spPr>
          <a:xfrm>
            <a:off x="443551" y="3179355"/>
            <a:ext cx="2339102" cy="738664"/>
          </a:xfrm>
          <a:prstGeom prst="rect">
            <a:avLst/>
          </a:prstGeom>
          <a:noFill/>
        </p:spPr>
        <p:txBody>
          <a:bodyPr wrap="none" rtlCol="0">
            <a:spAutoFit/>
          </a:bodyPr>
          <a:lstStyle/>
          <a:p>
            <a:r>
              <a:rPr lang="en-US" altLang="ja-JP" sz="1400" b="1" dirty="0">
                <a:solidFill>
                  <a:schemeClr val="bg1"/>
                </a:solidFill>
                <a:latin typeface="Meiryo" panose="020B0604030504040204" pitchFamily="34" charset="-128"/>
                <a:ea typeface="Meiryo" panose="020B0604030504040204" pitchFamily="34" charset="-128"/>
              </a:rPr>
              <a:t>IT</a:t>
            </a:r>
            <a:r>
              <a:rPr lang="ja-JP" altLang="en-US" sz="1400" b="1">
                <a:solidFill>
                  <a:schemeClr val="bg1"/>
                </a:solidFill>
                <a:latin typeface="Meiryo" panose="020B0604030504040204" pitchFamily="34" charset="-128"/>
                <a:ea typeface="Meiryo" panose="020B0604030504040204" pitchFamily="34" charset="-128"/>
              </a:rPr>
              <a:t>サービス管理</a:t>
            </a:r>
            <a:r>
              <a:rPr lang="ja-JP" altLang="en-US" sz="1000" b="1">
                <a:solidFill>
                  <a:schemeClr val="bg1"/>
                </a:solidFill>
                <a:latin typeface="Meiryo" panose="020B0604030504040204" pitchFamily="34" charset="-128"/>
                <a:ea typeface="Meiryo" panose="020B0604030504040204" pitchFamily="34" charset="-128"/>
              </a:rPr>
              <a:t>から</a:t>
            </a:r>
            <a:endParaRPr lang="en-US" altLang="ja-JP" sz="10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企業レベル</a:t>
            </a:r>
            <a:r>
              <a:rPr lang="ja-JP" altLang="en-US" sz="1000" b="1">
                <a:solidFill>
                  <a:schemeClr val="bg1"/>
                </a:solidFill>
                <a:latin typeface="Meiryo" panose="020B0604030504040204" pitchFamily="34" charset="-128"/>
                <a:ea typeface="Meiryo" panose="020B0604030504040204" pitchFamily="34" charset="-128"/>
              </a:rPr>
              <a:t>の</a:t>
            </a:r>
            <a:r>
              <a:rPr lang="ja-JP" altLang="en-US" sz="1400" b="1">
                <a:solidFill>
                  <a:schemeClr val="bg1"/>
                </a:solidFill>
                <a:latin typeface="Meiryo" panose="020B0604030504040204" pitchFamily="34" charset="-128"/>
                <a:ea typeface="Meiryo" panose="020B0604030504040204" pitchFamily="34" charset="-128"/>
              </a:rPr>
              <a:t>サービス管理</a:t>
            </a:r>
            <a:endParaRPr lang="en-US" altLang="ja-JP" sz="1400" b="1" dirty="0">
              <a:solidFill>
                <a:schemeClr val="bg1"/>
              </a:solidFill>
              <a:latin typeface="Meiryo" panose="020B0604030504040204" pitchFamily="34" charset="-128"/>
              <a:ea typeface="Meiryo" panose="020B0604030504040204" pitchFamily="34" charset="-128"/>
            </a:endParaRPr>
          </a:p>
          <a:p>
            <a:r>
              <a:rPr lang="ja-JP" altLang="en-US" sz="1000" b="1">
                <a:solidFill>
                  <a:schemeClr val="bg1"/>
                </a:solidFill>
                <a:latin typeface="Meiryo" panose="020B0604030504040204" pitchFamily="34" charset="-128"/>
                <a:ea typeface="Meiryo" panose="020B0604030504040204" pitchFamily="34" charset="-128"/>
              </a:rPr>
              <a:t>が</a:t>
            </a:r>
            <a:r>
              <a:rPr lang="ja-JP" altLang="en-US" sz="1400" b="1">
                <a:solidFill>
                  <a:schemeClr val="bg1"/>
                </a:solidFill>
                <a:latin typeface="Meiryo" panose="020B0604030504040204" pitchFamily="34" charset="-128"/>
                <a:ea typeface="Meiryo" panose="020B0604030504040204" pitchFamily="34" charset="-128"/>
              </a:rPr>
              <a:t>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07E86CC9-8441-E049-9A5A-7EB633C72C48}"/>
              </a:ext>
            </a:extLst>
          </p:cNvPr>
          <p:cNvSpPr/>
          <p:nvPr/>
        </p:nvSpPr>
        <p:spPr>
          <a:xfrm>
            <a:off x="2811290" y="3058235"/>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全てのビジネスをサービス化すると企業レベルでサービスを管理することが必要となる。</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サービス管理のフレームワークである</a:t>
            </a:r>
            <a:r>
              <a:rPr lang="en-US" altLang="ja-JP" sz="1400" dirty="0">
                <a:solidFill>
                  <a:schemeClr val="bg1"/>
                </a:solidFill>
                <a:latin typeface="Meiryo" panose="020B0604030504040204" pitchFamily="34" charset="-128"/>
                <a:ea typeface="Meiryo" panose="020B0604030504040204" pitchFamily="34" charset="-128"/>
              </a:rPr>
              <a:t>ITIL</a:t>
            </a:r>
            <a:r>
              <a:rPr lang="ja-JP" altLang="en-US" sz="1400">
                <a:solidFill>
                  <a:schemeClr val="bg1"/>
                </a:solidFill>
                <a:latin typeface="Meiryo" panose="020B0604030504040204" pitchFamily="34" charset="-128"/>
                <a:ea typeface="Meiryo" panose="020B0604030504040204" pitchFamily="34" charset="-128"/>
              </a:rPr>
              <a:t>では不十分でビジネス部門も含めた企業レベルのサービス管理としての</a:t>
            </a:r>
            <a:r>
              <a:rPr lang="en-US" altLang="ja-JP" sz="1400" dirty="0">
                <a:solidFill>
                  <a:schemeClr val="bg1"/>
                </a:solidFill>
                <a:latin typeface="Meiryo" panose="020B0604030504040204" pitchFamily="34" charset="-128"/>
                <a:ea typeface="Meiryo" panose="020B0604030504040204" pitchFamily="34" charset="-128"/>
              </a:rPr>
              <a:t>SIAM</a:t>
            </a:r>
            <a:r>
              <a:rPr lang="ja-JP" altLang="en-US" sz="1400">
                <a:solidFill>
                  <a:schemeClr val="bg1"/>
                </a:solidFill>
                <a:latin typeface="Meiryo" panose="020B0604030504040204" pitchFamily="34" charset="-128"/>
                <a:ea typeface="Meiryo" panose="020B0604030504040204" pitchFamily="34" charset="-128"/>
              </a:rPr>
              <a:t>、アジャイル開発や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などを組み合わせる必要がある。</a:t>
            </a:r>
          </a:p>
        </p:txBody>
      </p:sp>
      <p:sp>
        <p:nvSpPr>
          <p:cNvPr id="17" name="正方形/長方形 16">
            <a:extLst>
              <a:ext uri="{FF2B5EF4-FFF2-40B4-BE49-F238E27FC236}">
                <a16:creationId xmlns:a16="http://schemas.microsoft.com/office/drawing/2014/main" id="{10358E0E-A3F9-6A41-B702-266314FC2AE7}"/>
              </a:ext>
            </a:extLst>
          </p:cNvPr>
          <p:cNvSpPr/>
          <p:nvPr/>
        </p:nvSpPr>
        <p:spPr>
          <a:xfrm>
            <a:off x="2751330" y="4105338"/>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a:extLst>
              <a:ext uri="{FF2B5EF4-FFF2-40B4-BE49-F238E27FC236}">
                <a16:creationId xmlns:a16="http://schemas.microsoft.com/office/drawing/2014/main" id="{B6230667-DE86-3444-8078-1A948EC10100}"/>
              </a:ext>
            </a:extLst>
          </p:cNvPr>
          <p:cNvSpPr/>
          <p:nvPr/>
        </p:nvSpPr>
        <p:spPr>
          <a:xfrm>
            <a:off x="412228" y="4105337"/>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396C9542-C413-BB47-8911-FE816EE98B7B}"/>
              </a:ext>
            </a:extLst>
          </p:cNvPr>
          <p:cNvSpPr txBox="1"/>
          <p:nvPr/>
        </p:nvSpPr>
        <p:spPr>
          <a:xfrm>
            <a:off x="443551" y="4311472"/>
            <a:ext cx="2339102" cy="738664"/>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全ての企業が利用可能な</a:t>
            </a:r>
            <a:endParaRPr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400" b="1">
                <a:solidFill>
                  <a:schemeClr val="bg1"/>
                </a:solidFill>
                <a:latin typeface="Meiryo" panose="020B0604030504040204" pitchFamily="34" charset="-128"/>
                <a:ea typeface="Meiryo" panose="020B0604030504040204" pitchFamily="34" charset="-128"/>
              </a:rPr>
              <a:t>テーラーメイドアプローチ</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が必要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E76F4A84-229F-6B42-B5F6-3BAE302098CC}"/>
              </a:ext>
            </a:extLst>
          </p:cNvPr>
          <p:cNvSpPr/>
          <p:nvPr/>
        </p:nvSpPr>
        <p:spPr>
          <a:xfrm>
            <a:off x="2811290" y="4178990"/>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サービスの種類、ビジネスにおける優先事項、業界の制約、組織の規模、文化、人の能力・スキルなどに相違がある前提で、オーダーメイド可能なサービス管理のアプローチを提供する必要がある。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などはその実現手段となる。</a:t>
            </a:r>
          </a:p>
        </p:txBody>
      </p:sp>
      <p:sp>
        <p:nvSpPr>
          <p:cNvPr id="21" name="正方形/長方形 20">
            <a:extLst>
              <a:ext uri="{FF2B5EF4-FFF2-40B4-BE49-F238E27FC236}">
                <a16:creationId xmlns:a16="http://schemas.microsoft.com/office/drawing/2014/main" id="{D9D5D897-F3E7-6844-BC46-4A4D8CB8C497}"/>
              </a:ext>
            </a:extLst>
          </p:cNvPr>
          <p:cNvSpPr/>
          <p:nvPr/>
        </p:nvSpPr>
        <p:spPr>
          <a:xfrm>
            <a:off x="4981549" y="5520757"/>
            <a:ext cx="3397954" cy="800219"/>
          </a:xfrm>
          <a:prstGeom prst="rect">
            <a:avLst/>
          </a:prstGeom>
        </p:spPr>
        <p:txBody>
          <a:bodyPr wrap="square">
            <a:spAutoFit/>
          </a:bodyPr>
          <a:lstStyle/>
          <a:p>
            <a:pPr algn="dist"/>
            <a:r>
              <a:rPr lang="ja-JP" altLang="en-US" sz="1400">
                <a:solidFill>
                  <a:srgbClr val="0052FF"/>
                </a:solidFill>
                <a:latin typeface="Meiryo" panose="020B0604030504040204" pitchFamily="34" charset="-128"/>
                <a:ea typeface="Meiryo" panose="020B0604030504040204" pitchFamily="34" charset="-128"/>
              </a:rPr>
              <a:t>企業レベルでサービス管理を行うための</a:t>
            </a:r>
            <a:endParaRPr lang="en-US" altLang="ja-JP" sz="1400" dirty="0">
              <a:solidFill>
                <a:srgbClr val="0052FF"/>
              </a:solidFill>
              <a:latin typeface="Meiryo" panose="020B0604030504040204" pitchFamily="34" charset="-128"/>
              <a:ea typeface="Meiryo" panose="020B0604030504040204" pitchFamily="34" charset="-128"/>
            </a:endParaRPr>
          </a:p>
          <a:p>
            <a:pPr algn="dist"/>
            <a:r>
              <a:rPr lang="ja-JP" altLang="en-US" sz="3200" b="1">
                <a:solidFill>
                  <a:srgbClr val="0052FF"/>
                </a:solidFill>
                <a:latin typeface="Meiryo" panose="020B0604030504040204" pitchFamily="34" charset="-128"/>
                <a:ea typeface="Meiryo" panose="020B0604030504040204" pitchFamily="34" charset="-128"/>
              </a:rPr>
              <a:t>運用モデル</a:t>
            </a:r>
          </a:p>
        </p:txBody>
      </p:sp>
    </p:spTree>
    <p:extLst>
      <p:ext uri="{BB962C8B-B14F-4D97-AF65-F5344CB8AC3E}">
        <p14:creationId xmlns:p14="http://schemas.microsoft.com/office/powerpoint/2010/main" val="29151999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サーバーレスの仕組み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clrChange>
              <a:clrFrom>
                <a:srgbClr val="FFFFFF"/>
              </a:clrFrom>
              <a:clrTo>
                <a:srgbClr val="FFFFFF">
                  <a:alpha val="0"/>
                </a:srgbClr>
              </a:clrTo>
            </a:clrChange>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異常</a:t>
            </a:r>
            <a:r>
              <a:rPr lang="ja-JP" altLang="en-US" sz="80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a:clrChange>
              <a:clrFrom>
                <a:srgbClr val="FFFFFF"/>
              </a:clrFrom>
              <a:clrTo>
                <a:srgbClr val="FFFFFF">
                  <a:alpha val="0"/>
                </a:srgbClr>
              </a:clrTo>
            </a:clrChange>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a:clrChange>
              <a:clrFrom>
                <a:srgbClr val="FFFFFF"/>
              </a:clrFrom>
              <a:clrTo>
                <a:srgbClr val="FFFFFF">
                  <a:alpha val="0"/>
                </a:srgbClr>
              </a:clrTo>
            </a:clrChange>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998256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E2096BE-5029-E543-9460-C157102BC4A1}"/>
              </a:ext>
            </a:extLst>
          </p:cNvPr>
          <p:cNvSpPr/>
          <p:nvPr/>
        </p:nvSpPr>
        <p:spPr>
          <a:xfrm>
            <a:off x="611559" y="1090995"/>
            <a:ext cx="7920880" cy="22211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10753FD-B977-9D46-B4A0-A818F22037C5}"/>
              </a:ext>
            </a:extLst>
          </p:cNvPr>
          <p:cNvSpPr>
            <a:spLocks noGrp="1"/>
          </p:cNvSpPr>
          <p:nvPr>
            <p:ph type="title"/>
          </p:nvPr>
        </p:nvSpPr>
        <p:spPr/>
        <p:txBody>
          <a:bodyPr/>
          <a:lstStyle/>
          <a:p>
            <a:r>
              <a:rPr lang="ja-JP" altLang="en-US"/>
              <a:t>なぜ、サーバーレスなのか</a:t>
            </a:r>
          </a:p>
        </p:txBody>
      </p:sp>
      <p:pic>
        <p:nvPicPr>
          <p:cNvPr id="4" name="図 3">
            <a:extLst>
              <a:ext uri="{FF2B5EF4-FFF2-40B4-BE49-F238E27FC236}">
                <a16:creationId xmlns:a16="http://schemas.microsoft.com/office/drawing/2014/main" id="{975D1085-AA78-0D4C-B5E3-3A78BDF5C4BD}"/>
              </a:ext>
            </a:extLst>
          </p:cNvPr>
          <p:cNvPicPr>
            <a:picLocks noChangeAspect="1"/>
          </p:cNvPicPr>
          <p:nvPr/>
        </p:nvPicPr>
        <p:blipFill>
          <a:blip r:embed="rId2"/>
          <a:stretch>
            <a:fillRect/>
          </a:stretch>
        </p:blipFill>
        <p:spPr>
          <a:xfrm>
            <a:off x="3484602" y="4294079"/>
            <a:ext cx="2195736" cy="900815"/>
          </a:xfrm>
          <a:prstGeom prst="rect">
            <a:avLst/>
          </a:prstGeom>
        </p:spPr>
      </p:pic>
      <p:pic>
        <p:nvPicPr>
          <p:cNvPr id="6" name="図 5">
            <a:extLst>
              <a:ext uri="{FF2B5EF4-FFF2-40B4-BE49-F238E27FC236}">
                <a16:creationId xmlns:a16="http://schemas.microsoft.com/office/drawing/2014/main" id="{EC4F9B16-A76C-6F49-8D40-26801F9BB09E}"/>
              </a:ext>
            </a:extLst>
          </p:cNvPr>
          <p:cNvPicPr>
            <a:picLocks noChangeAspect="1"/>
          </p:cNvPicPr>
          <p:nvPr/>
        </p:nvPicPr>
        <p:blipFill>
          <a:blip r:embed="rId3"/>
          <a:stretch>
            <a:fillRect/>
          </a:stretch>
        </p:blipFill>
        <p:spPr>
          <a:xfrm>
            <a:off x="1270102" y="4221088"/>
            <a:ext cx="1442132" cy="1081599"/>
          </a:xfrm>
          <a:prstGeom prst="rect">
            <a:avLst/>
          </a:prstGeom>
        </p:spPr>
      </p:pic>
      <p:pic>
        <p:nvPicPr>
          <p:cNvPr id="7" name="図 6">
            <a:extLst>
              <a:ext uri="{FF2B5EF4-FFF2-40B4-BE49-F238E27FC236}">
                <a16:creationId xmlns:a16="http://schemas.microsoft.com/office/drawing/2014/main" id="{2415A778-8D8C-3D4F-A9EA-E707E00C3AA1}"/>
              </a:ext>
            </a:extLst>
          </p:cNvPr>
          <p:cNvPicPr>
            <a:picLocks noChangeAspect="1"/>
          </p:cNvPicPr>
          <p:nvPr/>
        </p:nvPicPr>
        <p:blipFill>
          <a:blip r:embed="rId4"/>
          <a:stretch>
            <a:fillRect/>
          </a:stretch>
        </p:blipFill>
        <p:spPr>
          <a:xfrm>
            <a:off x="6083405" y="4317467"/>
            <a:ext cx="1717096" cy="900815"/>
          </a:xfrm>
          <a:prstGeom prst="rect">
            <a:avLst/>
          </a:prstGeom>
        </p:spPr>
      </p:pic>
      <p:sp>
        <p:nvSpPr>
          <p:cNvPr id="8" name="テキスト ボックス 7">
            <a:extLst>
              <a:ext uri="{FF2B5EF4-FFF2-40B4-BE49-F238E27FC236}">
                <a16:creationId xmlns:a16="http://schemas.microsoft.com/office/drawing/2014/main" id="{64416FF7-0BB8-C642-99AB-5A0EC24A56FD}"/>
              </a:ext>
            </a:extLst>
          </p:cNvPr>
          <p:cNvSpPr txBox="1"/>
          <p:nvPr/>
        </p:nvSpPr>
        <p:spPr>
          <a:xfrm>
            <a:off x="2310940" y="4706382"/>
            <a:ext cx="920445" cy="307777"/>
          </a:xfrm>
          <a:prstGeom prst="rect">
            <a:avLst/>
          </a:prstGeom>
          <a:noFill/>
        </p:spPr>
        <p:txBody>
          <a:bodyPr wrap="none" rtlCol="0">
            <a:spAutoFit/>
          </a:bodyPr>
          <a:lstStyle/>
          <a:p>
            <a:r>
              <a:rPr kumimoji="1" lang="en-US" altLang="ja-JP" sz="1400" dirty="0">
                <a:solidFill>
                  <a:srgbClr val="33ACBD"/>
                </a:solidFill>
                <a:latin typeface="Abadi" panose="020F0502020204030204" pitchFamily="34" charset="0"/>
                <a:cs typeface="Abadi" panose="020F0502020204030204" pitchFamily="34" charset="0"/>
              </a:rPr>
              <a:t>Functions</a:t>
            </a:r>
            <a:endParaRPr kumimoji="1" lang="ja-JP" altLang="en-US" sz="1400">
              <a:solidFill>
                <a:srgbClr val="33ACBD"/>
              </a:solidFill>
              <a:latin typeface="Abadi" panose="020F0502020204030204" pitchFamily="34" charset="0"/>
              <a:cs typeface="Abadi" panose="020F0502020204030204" pitchFamily="34" charset="0"/>
            </a:endParaRPr>
          </a:p>
        </p:txBody>
      </p:sp>
      <p:sp>
        <p:nvSpPr>
          <p:cNvPr id="9" name="テキスト ボックス 8">
            <a:extLst>
              <a:ext uri="{FF2B5EF4-FFF2-40B4-BE49-F238E27FC236}">
                <a16:creationId xmlns:a16="http://schemas.microsoft.com/office/drawing/2014/main" id="{D4137426-F816-ED4C-B573-9E25286D1673}"/>
              </a:ext>
            </a:extLst>
          </p:cNvPr>
          <p:cNvSpPr txBox="1"/>
          <p:nvPr/>
        </p:nvSpPr>
        <p:spPr>
          <a:xfrm>
            <a:off x="760699" y="1271341"/>
            <a:ext cx="7622600"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開発者は他社と差別化できるビジネスロジックに集中したいのに</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付加価値を生み出さない作業で負担を強いられる。</a:t>
            </a:r>
          </a:p>
        </p:txBody>
      </p:sp>
      <p:sp>
        <p:nvSpPr>
          <p:cNvPr id="10" name="テキスト ボックス 9">
            <a:extLst>
              <a:ext uri="{FF2B5EF4-FFF2-40B4-BE49-F238E27FC236}">
                <a16:creationId xmlns:a16="http://schemas.microsoft.com/office/drawing/2014/main" id="{4EBF6761-96DB-684D-8487-8BBCADF2E034}"/>
              </a:ext>
            </a:extLst>
          </p:cNvPr>
          <p:cNvSpPr txBox="1"/>
          <p:nvPr/>
        </p:nvSpPr>
        <p:spPr>
          <a:xfrm>
            <a:off x="1043607" y="2087605"/>
            <a:ext cx="3140603" cy="1077218"/>
          </a:xfrm>
          <a:prstGeom prst="rect">
            <a:avLst/>
          </a:prstGeom>
          <a:noFill/>
        </p:spPr>
        <p:txBody>
          <a:bodyPr wrap="non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ミドルウェアの設定</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インフラの構築</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セキュリティ・パッチの適用</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キャパシティ・プランニング</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2CC17FAF-F39D-6A4A-8D43-0B88923A3D4C}"/>
              </a:ext>
            </a:extLst>
          </p:cNvPr>
          <p:cNvSpPr/>
          <p:nvPr/>
        </p:nvSpPr>
        <p:spPr>
          <a:xfrm>
            <a:off x="4860031" y="2084424"/>
            <a:ext cx="3621732" cy="1077218"/>
          </a:xfrm>
          <a:prstGeom prst="rect">
            <a:avLst/>
          </a:prstGeom>
        </p:spPr>
        <p:txBody>
          <a:bodyPr wrap="square">
            <a:spAutoFit/>
          </a:bodyPr>
          <a:lstStyle/>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モニタリング</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システムの冗長化</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アプリケーションの認証・認可</a:t>
            </a:r>
          </a:p>
          <a:p>
            <a:pPr marL="285750" indent="-285750">
              <a:buFont typeface="Wingdings" pitchFamily="2" charset="2"/>
              <a:buChar char="ü"/>
            </a:pPr>
            <a:r>
              <a:rPr lang="en-US" altLang="ja-JP" sz="1600" dirty="0">
                <a:solidFill>
                  <a:schemeClr val="bg1"/>
                </a:solidFill>
                <a:latin typeface="Meiryo" panose="020B0604030504040204" pitchFamily="34" charset="-128"/>
                <a:ea typeface="Meiryo" panose="020B0604030504040204" pitchFamily="34" charset="-128"/>
              </a:rPr>
              <a:t>API</a:t>
            </a:r>
            <a:r>
              <a:rPr lang="ja-JP" altLang="en-US" sz="1600">
                <a:solidFill>
                  <a:schemeClr val="bg1"/>
                </a:solidFill>
                <a:latin typeface="Meiryo" panose="020B0604030504040204" pitchFamily="34" charset="-128"/>
                <a:ea typeface="Meiryo" panose="020B0604030504040204" pitchFamily="34" charset="-128"/>
              </a:rPr>
              <a:t>スロットリング</a:t>
            </a:r>
          </a:p>
        </p:txBody>
      </p:sp>
      <p:sp>
        <p:nvSpPr>
          <p:cNvPr id="13" name="正方形/長方形 12">
            <a:extLst>
              <a:ext uri="{FF2B5EF4-FFF2-40B4-BE49-F238E27FC236}">
                <a16:creationId xmlns:a16="http://schemas.microsoft.com/office/drawing/2014/main" id="{520305C7-78A1-6542-BC81-E1D49B9D3555}"/>
              </a:ext>
            </a:extLst>
          </p:cNvPr>
          <p:cNvSpPr/>
          <p:nvPr/>
        </p:nvSpPr>
        <p:spPr>
          <a:xfrm>
            <a:off x="611560" y="3728446"/>
            <a:ext cx="7920880" cy="1944216"/>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50CE69E-9BF4-DB4D-B966-1D42711C4369}"/>
              </a:ext>
            </a:extLst>
          </p:cNvPr>
          <p:cNvSpPr txBox="1"/>
          <p:nvPr/>
        </p:nvSpPr>
        <p:spPr>
          <a:xfrm>
            <a:off x="2156164" y="3843171"/>
            <a:ext cx="4852611" cy="523220"/>
          </a:xfrm>
          <a:prstGeom prst="rect">
            <a:avLst/>
          </a:prstGeom>
          <a:noFill/>
        </p:spPr>
        <p:txBody>
          <a:bodyPr wrap="none" rtlCol="0">
            <a:spAutoFit/>
          </a:bodyPr>
          <a:lstStyle/>
          <a:p>
            <a:pPr algn="ctr"/>
            <a:r>
              <a:rPr kumimoji="1" lang="ja-JP" altLang="en-US" sz="2800">
                <a:solidFill>
                  <a:srgbClr val="0070C0"/>
                </a:solidFill>
                <a:latin typeface="Meiryo" panose="020B0604030504040204" pitchFamily="34" charset="-128"/>
                <a:ea typeface="Meiryo" panose="020B0604030504040204" pitchFamily="34" charset="-128"/>
              </a:rPr>
              <a:t>上記の負担から開発者を解放</a:t>
            </a:r>
          </a:p>
        </p:txBody>
      </p:sp>
      <p:sp>
        <p:nvSpPr>
          <p:cNvPr id="15" name="テキスト ボックス 14">
            <a:extLst>
              <a:ext uri="{FF2B5EF4-FFF2-40B4-BE49-F238E27FC236}">
                <a16:creationId xmlns:a16="http://schemas.microsoft.com/office/drawing/2014/main" id="{BF6211FB-C236-F548-AECD-73496CD7A14A}"/>
              </a:ext>
            </a:extLst>
          </p:cNvPr>
          <p:cNvSpPr txBox="1"/>
          <p:nvPr/>
        </p:nvSpPr>
        <p:spPr>
          <a:xfrm>
            <a:off x="2341263" y="5210552"/>
            <a:ext cx="4461478"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コスト削減</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マイクロ・サービス化</a:t>
            </a:r>
          </a:p>
        </p:txBody>
      </p:sp>
      <p:sp>
        <p:nvSpPr>
          <p:cNvPr id="16" name="正方形/長方形 15">
            <a:extLst>
              <a:ext uri="{FF2B5EF4-FFF2-40B4-BE49-F238E27FC236}">
                <a16:creationId xmlns:a16="http://schemas.microsoft.com/office/drawing/2014/main" id="{652A026B-0090-1C4F-A2C3-69941237FE4A}"/>
              </a:ext>
            </a:extLst>
          </p:cNvPr>
          <p:cNvSpPr/>
          <p:nvPr/>
        </p:nvSpPr>
        <p:spPr>
          <a:xfrm>
            <a:off x="611560" y="5722827"/>
            <a:ext cx="7920880" cy="448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Meiryo" panose="020B0604030504040204" pitchFamily="34" charset="-128"/>
                <a:ea typeface="Meiryo" panose="020B0604030504040204" pitchFamily="34" charset="-128"/>
                <a:cs typeface="ＭＳ Ｐゴシック"/>
              </a:rPr>
              <a:t>アジャイル開発や</a:t>
            </a:r>
            <a:r>
              <a:rPr kumimoji="1" lang="en-US" altLang="ja-JP" sz="2000" dirty="0">
                <a:solidFill>
                  <a:schemeClr val="bg1"/>
                </a:solidFill>
                <a:latin typeface="Meiryo" panose="020B0604030504040204" pitchFamily="34" charset="-128"/>
                <a:ea typeface="Meiryo" panose="020B0604030504040204" pitchFamily="34" charset="-128"/>
                <a:cs typeface="ＭＳ Ｐゴシック"/>
              </a:rPr>
              <a:t>DevOps</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85351441-AC3E-6F47-B3E0-190C95990C22}"/>
              </a:ext>
            </a:extLst>
          </p:cNvPr>
          <p:cNvSpPr/>
          <p:nvPr/>
        </p:nvSpPr>
        <p:spPr>
          <a:xfrm>
            <a:off x="3995935" y="3380750"/>
            <a:ext cx="1152128" cy="299446"/>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7455998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947308-3D5C-C34B-A784-6F8354A61F75}"/>
              </a:ext>
            </a:extLst>
          </p:cNvPr>
          <p:cNvSpPr>
            <a:spLocks noGrp="1"/>
          </p:cNvSpPr>
          <p:nvPr>
            <p:ph type="title"/>
          </p:nvPr>
        </p:nvSpPr>
        <p:spPr/>
        <p:txBody>
          <a:bodyPr/>
          <a:lstStyle/>
          <a:p>
            <a:r>
              <a:rPr lang="ja-JP" altLang="en-US"/>
              <a:t>開発の自動化とは</a:t>
            </a:r>
          </a:p>
        </p:txBody>
      </p:sp>
      <p:sp>
        <p:nvSpPr>
          <p:cNvPr id="4" name="ホームベース 3">
            <a:extLst>
              <a:ext uri="{FF2B5EF4-FFF2-40B4-BE49-F238E27FC236}">
                <a16:creationId xmlns:a16="http://schemas.microsoft.com/office/drawing/2014/main" id="{0B4665D2-0B77-B64C-A42C-CC2A237130B3}"/>
              </a:ext>
            </a:extLst>
          </p:cNvPr>
          <p:cNvSpPr/>
          <p:nvPr/>
        </p:nvSpPr>
        <p:spPr>
          <a:xfrm>
            <a:off x="457200" y="902127"/>
            <a:ext cx="4581205"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AI</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による自動プログラミング</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ホームベース 4">
            <a:extLst>
              <a:ext uri="{FF2B5EF4-FFF2-40B4-BE49-F238E27FC236}">
                <a16:creationId xmlns:a16="http://schemas.microsoft.com/office/drawing/2014/main" id="{51928A82-4ADB-B343-B31B-A6F0224C25DE}"/>
              </a:ext>
            </a:extLst>
          </p:cNvPr>
          <p:cNvSpPr/>
          <p:nvPr/>
        </p:nvSpPr>
        <p:spPr>
          <a:xfrm>
            <a:off x="457199" y="5830068"/>
            <a:ext cx="4581205" cy="509364"/>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人手によるプログラミング</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ストライプ矢印 5">
            <a:extLst>
              <a:ext uri="{FF2B5EF4-FFF2-40B4-BE49-F238E27FC236}">
                <a16:creationId xmlns:a16="http://schemas.microsoft.com/office/drawing/2014/main" id="{CD0ACA18-792D-174C-B896-F9CD74A694BC}"/>
              </a:ext>
            </a:extLst>
          </p:cNvPr>
          <p:cNvSpPr/>
          <p:nvPr/>
        </p:nvSpPr>
        <p:spPr>
          <a:xfrm rot="16200000">
            <a:off x="-1093674" y="3343310"/>
            <a:ext cx="4332205" cy="555392"/>
          </a:xfrm>
          <a:prstGeom prst="stripedRightArrow">
            <a:avLst>
              <a:gd name="adj1" fmla="val 52210"/>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 name="グループ化 28">
            <a:extLst>
              <a:ext uri="{FF2B5EF4-FFF2-40B4-BE49-F238E27FC236}">
                <a16:creationId xmlns:a16="http://schemas.microsoft.com/office/drawing/2014/main" id="{1FD9D848-102C-EC46-95F3-F49D7CBC0039}"/>
              </a:ext>
            </a:extLst>
          </p:cNvPr>
          <p:cNvGrpSpPr/>
          <p:nvPr/>
        </p:nvGrpSpPr>
        <p:grpSpPr>
          <a:xfrm>
            <a:off x="1534228" y="1682822"/>
            <a:ext cx="6897890" cy="3875915"/>
            <a:chOff x="1534228" y="1682822"/>
            <a:chExt cx="6897890" cy="3875915"/>
          </a:xfrm>
        </p:grpSpPr>
        <p:sp>
          <p:nvSpPr>
            <p:cNvPr id="27" name="正方形/長方形 26">
              <a:extLst>
                <a:ext uri="{FF2B5EF4-FFF2-40B4-BE49-F238E27FC236}">
                  <a16:creationId xmlns:a16="http://schemas.microsoft.com/office/drawing/2014/main" id="{C2854AF9-33E9-954A-99EF-5F677FE79AEA}"/>
                </a:ext>
              </a:extLst>
            </p:cNvPr>
            <p:cNvSpPr/>
            <p:nvPr/>
          </p:nvSpPr>
          <p:spPr>
            <a:xfrm>
              <a:off x="3264837" y="1682822"/>
              <a:ext cx="5167281" cy="38759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8" name="正方形/長方形 7">
              <a:extLst>
                <a:ext uri="{FF2B5EF4-FFF2-40B4-BE49-F238E27FC236}">
                  <a16:creationId xmlns:a16="http://schemas.microsoft.com/office/drawing/2014/main" id="{1F4E4566-0DEC-4B48-A444-08E4DC55CB62}"/>
                </a:ext>
              </a:extLst>
            </p:cNvPr>
            <p:cNvSpPr/>
            <p:nvPr/>
          </p:nvSpPr>
          <p:spPr>
            <a:xfrm>
              <a:off x="1546502" y="4900555"/>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フレームワーク</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095F189C-C857-8C4C-824E-2B18234558D7}"/>
                </a:ext>
              </a:extLst>
            </p:cNvPr>
            <p:cNvSpPr/>
            <p:nvPr/>
          </p:nvSpPr>
          <p:spPr>
            <a:xfrm>
              <a:off x="1546502" y="4326753"/>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超高速開発ツール</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1BDF6100-1CA9-C84E-BD3C-A868F6E1A219}"/>
                </a:ext>
              </a:extLst>
            </p:cNvPr>
            <p:cNvSpPr/>
            <p:nvPr/>
          </p:nvSpPr>
          <p:spPr>
            <a:xfrm>
              <a:off x="1546502" y="3752951"/>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BRMS</a:t>
              </a:r>
              <a:r>
                <a:rPr kumimoji="1" lang="ja-JP" altLang="en-US" sz="800">
                  <a:solidFill>
                    <a:srgbClr val="FFFFFF"/>
                  </a:solidFill>
                  <a:latin typeface="Meiryo" panose="020B0604030504040204" pitchFamily="34" charset="-128"/>
                  <a:ea typeface="Meiryo" panose="020B0604030504040204" pitchFamily="34" charset="-128"/>
                  <a:cs typeface="ＭＳ Ｐゴシック"/>
                </a:rPr>
                <a:t>（</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Business Rule Management System</a:t>
              </a:r>
              <a:r>
                <a:rPr kumimoji="1" lang="ja-JP" altLang="en-US" sz="8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0E50E4D6-D1F6-AB42-BCC9-033C7E8598DD}"/>
                </a:ext>
              </a:extLst>
            </p:cNvPr>
            <p:cNvSpPr/>
            <p:nvPr/>
          </p:nvSpPr>
          <p:spPr>
            <a:xfrm>
              <a:off x="1546502" y="3179149"/>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サーバーレス／</a:t>
              </a:r>
              <a:r>
                <a:rPr kumimoji="1" lang="en-US" altLang="ja-JP" dirty="0" err="1">
                  <a:solidFill>
                    <a:srgbClr val="FFFFFF"/>
                  </a:solidFill>
                  <a:latin typeface="Meiryo" panose="020B0604030504040204" pitchFamily="34" charset="-128"/>
                  <a:ea typeface="Meiryo" panose="020B0604030504040204" pitchFamily="34" charset="-128"/>
                  <a:cs typeface="ＭＳ Ｐゴシック"/>
                </a:rPr>
                <a:t>FaaS</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469AB41C-2D79-004C-BDF1-B69FDE942A5A}"/>
                </a:ext>
              </a:extLst>
            </p:cNvPr>
            <p:cNvSpPr/>
            <p:nvPr/>
          </p:nvSpPr>
          <p:spPr>
            <a:xfrm>
              <a:off x="1534228" y="2031545"/>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SaaS</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E648C2F8-2821-3140-BCB7-828392783537}"/>
                </a:ext>
              </a:extLst>
            </p:cNvPr>
            <p:cNvSpPr/>
            <p:nvPr/>
          </p:nvSpPr>
          <p:spPr>
            <a:xfrm>
              <a:off x="1534228" y="2608421"/>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API</a:t>
              </a:r>
              <a:r>
                <a:rPr kumimoji="1" lang="ja-JP" altLang="en-US">
                  <a:solidFill>
                    <a:srgbClr val="FFFFFF"/>
                  </a:solidFill>
                  <a:latin typeface="Meiryo" panose="020B0604030504040204" pitchFamily="34" charset="-128"/>
                  <a:ea typeface="Meiryo" panose="020B0604030504040204" pitchFamily="34" charset="-128"/>
                  <a:cs typeface="ＭＳ Ｐゴシック"/>
                </a:rPr>
                <a:t>／</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PaaS</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テキスト ボックス 13">
              <a:extLst>
                <a:ext uri="{FF2B5EF4-FFF2-40B4-BE49-F238E27FC236}">
                  <a16:creationId xmlns:a16="http://schemas.microsoft.com/office/drawing/2014/main" id="{357AECF0-8A27-E848-B5DA-B4CE443C855F}"/>
                </a:ext>
              </a:extLst>
            </p:cNvPr>
            <p:cNvSpPr txBox="1"/>
            <p:nvPr/>
          </p:nvSpPr>
          <p:spPr>
            <a:xfrm>
              <a:off x="3781244" y="1747188"/>
              <a:ext cx="4134465" cy="307777"/>
            </a:xfrm>
            <a:prstGeom prst="rect">
              <a:avLst/>
            </a:prstGeom>
            <a:noFill/>
          </p:spPr>
          <p:txBody>
            <a:bodyPr wrap="none" rtlCol="0">
              <a:spAutoFit/>
            </a:bodyPr>
            <a:lstStyle/>
            <a:p>
              <a:pPr algn="ctr"/>
              <a:r>
                <a:rPr lang="ja-JP" altLang="en-US" sz="1400">
                  <a:solidFill>
                    <a:srgbClr val="0070C0"/>
                  </a:solidFill>
                  <a:latin typeface="Meiryo" panose="020B0604030504040204" pitchFamily="34" charset="-128"/>
                  <a:ea typeface="Meiryo" panose="020B0604030504040204" pitchFamily="34" charset="-128"/>
                </a:rPr>
                <a:t>業務現場にジャストインタイムで</a:t>
              </a:r>
              <a:r>
                <a:rPr lang="ja-JP" altLang="en-US" sz="1400" b="1">
                  <a:solidFill>
                    <a:srgbClr val="0070C0"/>
                  </a:solidFill>
                  <a:latin typeface="Meiryo" panose="020B0604030504040204" pitchFamily="34" charset="-128"/>
                  <a:ea typeface="Meiryo" panose="020B0604030504040204" pitchFamily="34" charset="-128"/>
                </a:rPr>
                <a:t>サービスを提供</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DB84B27-6C9A-8744-8653-9716364D1D16}"/>
                </a:ext>
              </a:extLst>
            </p:cNvPr>
            <p:cNvSpPr/>
            <p:nvPr/>
          </p:nvSpPr>
          <p:spPr>
            <a:xfrm>
              <a:off x="5074454" y="2033078"/>
              <a:ext cx="3204241" cy="101691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7" name="テキスト ボックス 16">
              <a:extLst>
                <a:ext uri="{FF2B5EF4-FFF2-40B4-BE49-F238E27FC236}">
                  <a16:creationId xmlns:a16="http://schemas.microsoft.com/office/drawing/2014/main" id="{4DDAE48C-A0DC-114B-8C77-BA01E24DF6DB}"/>
                </a:ext>
              </a:extLst>
            </p:cNvPr>
            <p:cNvSpPr txBox="1"/>
            <p:nvPr/>
          </p:nvSpPr>
          <p:spPr>
            <a:xfrm>
              <a:off x="5268175" y="2217485"/>
              <a:ext cx="2816797"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pPr algn="ctr"/>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8AE95DC-1DB1-194A-8EA8-0DE5CCAE705E}"/>
                </a:ext>
              </a:extLst>
            </p:cNvPr>
            <p:cNvSpPr/>
            <p:nvPr/>
          </p:nvSpPr>
          <p:spPr>
            <a:xfrm>
              <a:off x="5074454" y="3179370"/>
              <a:ext cx="3204241" cy="10169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1" name="テキスト ボックス 20">
              <a:extLst>
                <a:ext uri="{FF2B5EF4-FFF2-40B4-BE49-F238E27FC236}">
                  <a16:creationId xmlns:a16="http://schemas.microsoft.com/office/drawing/2014/main" id="{64F123A5-11F7-1B4E-86AD-60F71B9546CD}"/>
                </a:ext>
              </a:extLst>
            </p:cNvPr>
            <p:cNvSpPr txBox="1"/>
            <p:nvPr/>
          </p:nvSpPr>
          <p:spPr>
            <a:xfrm>
              <a:off x="5453321" y="3360941"/>
              <a:ext cx="2446504" cy="738664"/>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DevOps</a:t>
              </a:r>
            </a:p>
            <a:p>
              <a:pPr algn="ctr"/>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CC3AB8C5-0A08-A94D-8710-57835F18EB90}"/>
                </a:ext>
              </a:extLst>
            </p:cNvPr>
            <p:cNvSpPr/>
            <p:nvPr/>
          </p:nvSpPr>
          <p:spPr>
            <a:xfrm>
              <a:off x="5074454" y="4326753"/>
              <a:ext cx="3204241" cy="101691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CFCE7708-BB00-6D4A-83F1-77BAF4FD2EB6}"/>
                </a:ext>
              </a:extLst>
            </p:cNvPr>
            <p:cNvSpPr txBox="1"/>
            <p:nvPr/>
          </p:nvSpPr>
          <p:spPr>
            <a:xfrm>
              <a:off x="5832431" y="4496656"/>
              <a:ext cx="1688283"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grpSp>
      <p:sp>
        <p:nvSpPr>
          <p:cNvPr id="28" name="テキスト ボックス 27">
            <a:extLst>
              <a:ext uri="{FF2B5EF4-FFF2-40B4-BE49-F238E27FC236}">
                <a16:creationId xmlns:a16="http://schemas.microsoft.com/office/drawing/2014/main" id="{4BE79A95-D6E5-E34B-BAC1-C27F7E06144E}"/>
              </a:ext>
            </a:extLst>
          </p:cNvPr>
          <p:cNvSpPr txBox="1"/>
          <p:nvPr/>
        </p:nvSpPr>
        <p:spPr>
          <a:xfrm>
            <a:off x="5086728" y="1003527"/>
            <a:ext cx="3416320" cy="369332"/>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機械学習を使ったシステム開発</a:t>
            </a:r>
            <a:endParaRPr kumimoji="1" lang="ja-JP" altLang="en-US">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030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49825B8B-40D2-FE4E-9A2C-A33FB43DC625}"/>
              </a:ext>
            </a:extLst>
          </p:cNvPr>
          <p:cNvSpPr/>
          <p:nvPr/>
        </p:nvSpPr>
        <p:spPr>
          <a:xfrm>
            <a:off x="809398" y="5113505"/>
            <a:ext cx="3240360" cy="8004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3384E121-0623-BF49-B746-837383270E2C}"/>
              </a:ext>
            </a:extLst>
          </p:cNvPr>
          <p:cNvSpPr/>
          <p:nvPr/>
        </p:nvSpPr>
        <p:spPr>
          <a:xfrm>
            <a:off x="5099602" y="3810698"/>
            <a:ext cx="3240360" cy="21033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DEEB6D15-5413-8948-962F-392FD650D257}"/>
              </a:ext>
            </a:extLst>
          </p:cNvPr>
          <p:cNvSpPr/>
          <p:nvPr/>
        </p:nvSpPr>
        <p:spPr>
          <a:xfrm>
            <a:off x="5099602" y="832479"/>
            <a:ext cx="3240360" cy="29357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5A8D75D4-5376-6243-B81F-EFB81D8BFCDF}"/>
              </a:ext>
            </a:extLst>
          </p:cNvPr>
          <p:cNvSpPr/>
          <p:nvPr/>
        </p:nvSpPr>
        <p:spPr>
          <a:xfrm>
            <a:off x="796987" y="833358"/>
            <a:ext cx="3240360" cy="4226971"/>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ABFDB4F2-AF15-0140-BCB5-9DD7E89B7CE6}"/>
              </a:ext>
            </a:extLst>
          </p:cNvPr>
          <p:cNvSpPr>
            <a:spLocks noGrp="1"/>
          </p:cNvSpPr>
          <p:nvPr>
            <p:ph type="title"/>
          </p:nvPr>
        </p:nvSpPr>
        <p:spPr/>
        <p:txBody>
          <a:bodyPr/>
          <a:lstStyle/>
          <a:p>
            <a:r>
              <a:rPr lang="ja-JP" altLang="en-US"/>
              <a:t>機械学習を使ったシステム開発</a:t>
            </a:r>
            <a:endParaRPr lang="ja-JP" altLang="en-US" dirty="0"/>
          </a:p>
        </p:txBody>
      </p:sp>
      <p:sp>
        <p:nvSpPr>
          <p:cNvPr id="4" name="正方形/長方形 3">
            <a:extLst>
              <a:ext uri="{FF2B5EF4-FFF2-40B4-BE49-F238E27FC236}">
                <a16:creationId xmlns:a16="http://schemas.microsoft.com/office/drawing/2014/main" id="{DE38F971-E2AA-8D43-A788-AA1D19FCD015}"/>
              </a:ext>
            </a:extLst>
          </p:cNvPr>
          <p:cNvSpPr/>
          <p:nvPr/>
        </p:nvSpPr>
        <p:spPr>
          <a:xfrm>
            <a:off x="1115616" y="2379104"/>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アルゴリズムの発見</a:t>
            </a:r>
          </a:p>
        </p:txBody>
      </p:sp>
      <p:sp>
        <p:nvSpPr>
          <p:cNvPr id="5" name="正方形/長方形 4">
            <a:extLst>
              <a:ext uri="{FF2B5EF4-FFF2-40B4-BE49-F238E27FC236}">
                <a16:creationId xmlns:a16="http://schemas.microsoft.com/office/drawing/2014/main" id="{0F5FBCC6-F84B-3A41-A69E-FD465DB69ACA}"/>
              </a:ext>
            </a:extLst>
          </p:cNvPr>
          <p:cNvSpPr/>
          <p:nvPr/>
        </p:nvSpPr>
        <p:spPr>
          <a:xfrm>
            <a:off x="1115616" y="2813381"/>
            <a:ext cx="1224136"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データ構造</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の設計</a:t>
            </a:r>
          </a:p>
        </p:txBody>
      </p:sp>
      <p:sp>
        <p:nvSpPr>
          <p:cNvPr id="6" name="正方形/長方形 5">
            <a:extLst>
              <a:ext uri="{FF2B5EF4-FFF2-40B4-BE49-F238E27FC236}">
                <a16:creationId xmlns:a16="http://schemas.microsoft.com/office/drawing/2014/main" id="{89853893-D4C4-8540-9F9C-924F8ECBD8AE}"/>
              </a:ext>
            </a:extLst>
          </p:cNvPr>
          <p:cNvSpPr/>
          <p:nvPr/>
        </p:nvSpPr>
        <p:spPr>
          <a:xfrm>
            <a:off x="2483768" y="2811916"/>
            <a:ext cx="1224136"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処理フロー</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050" dirty="0">
                <a:solidFill>
                  <a:srgbClr val="FFFFFF"/>
                </a:solidFill>
                <a:latin typeface="Meiryo" panose="020B0604030504040204" pitchFamily="34" charset="-128"/>
                <a:ea typeface="Meiryo" panose="020B0604030504040204" pitchFamily="34" charset="-128"/>
                <a:cs typeface="ＭＳ Ｐゴシック"/>
              </a:rPr>
              <a:t>の設計</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6911545-00A3-7E44-BBEF-CA78C18D92BE}"/>
              </a:ext>
            </a:extLst>
          </p:cNvPr>
          <p:cNvSpPr/>
          <p:nvPr/>
        </p:nvSpPr>
        <p:spPr>
          <a:xfrm>
            <a:off x="1115616" y="4110443"/>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プログラミング</a:t>
            </a:r>
          </a:p>
        </p:txBody>
      </p:sp>
      <p:sp>
        <p:nvSpPr>
          <p:cNvPr id="8" name="正方形/長方形 7">
            <a:extLst>
              <a:ext uri="{FF2B5EF4-FFF2-40B4-BE49-F238E27FC236}">
                <a16:creationId xmlns:a16="http://schemas.microsoft.com/office/drawing/2014/main" id="{7208F20D-814D-F843-ACE2-4BF8E32CFA7D}"/>
              </a:ext>
            </a:extLst>
          </p:cNvPr>
          <p:cNvSpPr/>
          <p:nvPr/>
        </p:nvSpPr>
        <p:spPr>
          <a:xfrm>
            <a:off x="1115616" y="5382990"/>
            <a:ext cx="2592288" cy="36004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演算</a:t>
            </a:r>
          </a:p>
        </p:txBody>
      </p:sp>
      <p:sp>
        <p:nvSpPr>
          <p:cNvPr id="9" name="正方形/長方形 8">
            <a:extLst>
              <a:ext uri="{FF2B5EF4-FFF2-40B4-BE49-F238E27FC236}">
                <a16:creationId xmlns:a16="http://schemas.microsoft.com/office/drawing/2014/main" id="{FBFACBE9-6893-1142-B9D4-49FADF9E6E3D}"/>
              </a:ext>
            </a:extLst>
          </p:cNvPr>
          <p:cNvSpPr/>
          <p:nvPr/>
        </p:nvSpPr>
        <p:spPr>
          <a:xfrm>
            <a:off x="1120756" y="1792839"/>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要件定義</a:t>
            </a:r>
          </a:p>
        </p:txBody>
      </p:sp>
      <p:sp>
        <p:nvSpPr>
          <p:cNvPr id="11" name="正方形/長方形 10">
            <a:extLst>
              <a:ext uri="{FF2B5EF4-FFF2-40B4-BE49-F238E27FC236}">
                <a16:creationId xmlns:a16="http://schemas.microsoft.com/office/drawing/2014/main" id="{D105D4FF-D99C-9D4C-A624-554B8FA5CEDF}"/>
              </a:ext>
            </a:extLst>
          </p:cNvPr>
          <p:cNvSpPr/>
          <p:nvPr/>
        </p:nvSpPr>
        <p:spPr>
          <a:xfrm>
            <a:off x="5396797" y="2384830"/>
            <a:ext cx="1267214" cy="7905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学習データ</a:t>
            </a:r>
            <a:endParaRPr kumimoji="1" lang="en-US" altLang="ja-JP" sz="11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の準備</a:t>
            </a:r>
          </a:p>
        </p:txBody>
      </p:sp>
      <p:sp>
        <p:nvSpPr>
          <p:cNvPr id="12" name="正方形/長方形 11">
            <a:extLst>
              <a:ext uri="{FF2B5EF4-FFF2-40B4-BE49-F238E27FC236}">
                <a16:creationId xmlns:a16="http://schemas.microsoft.com/office/drawing/2014/main" id="{48C51B10-267B-3544-8E25-69E2F8741F3B}"/>
              </a:ext>
            </a:extLst>
          </p:cNvPr>
          <p:cNvSpPr/>
          <p:nvPr/>
        </p:nvSpPr>
        <p:spPr>
          <a:xfrm>
            <a:off x="6809999" y="2388648"/>
            <a:ext cx="1182358" cy="7905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学習モデル</a:t>
            </a:r>
            <a:endParaRPr kumimoji="1" lang="en-US" altLang="ja-JP" sz="11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の選択</a:t>
            </a:r>
          </a:p>
        </p:txBody>
      </p:sp>
      <p:sp>
        <p:nvSpPr>
          <p:cNvPr id="13" name="正方形/長方形 12">
            <a:extLst>
              <a:ext uri="{FF2B5EF4-FFF2-40B4-BE49-F238E27FC236}">
                <a16:creationId xmlns:a16="http://schemas.microsoft.com/office/drawing/2014/main" id="{88A7F6E6-731F-FC42-A8A5-259098365E3D}"/>
              </a:ext>
            </a:extLst>
          </p:cNvPr>
          <p:cNvSpPr/>
          <p:nvPr/>
        </p:nvSpPr>
        <p:spPr>
          <a:xfrm>
            <a:off x="5406758" y="5382990"/>
            <a:ext cx="2592288"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推論エンジンによる推論</a:t>
            </a:r>
          </a:p>
        </p:txBody>
      </p:sp>
      <p:sp>
        <p:nvSpPr>
          <p:cNvPr id="15" name="正方形/長方形 14">
            <a:extLst>
              <a:ext uri="{FF2B5EF4-FFF2-40B4-BE49-F238E27FC236}">
                <a16:creationId xmlns:a16="http://schemas.microsoft.com/office/drawing/2014/main" id="{B13553A7-A6D6-EB48-875A-3CE7FC73AEDE}"/>
              </a:ext>
            </a:extLst>
          </p:cNvPr>
          <p:cNvSpPr/>
          <p:nvPr/>
        </p:nvSpPr>
        <p:spPr>
          <a:xfrm>
            <a:off x="5405209" y="1789129"/>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要件定義</a:t>
            </a:r>
          </a:p>
        </p:txBody>
      </p:sp>
      <p:sp>
        <p:nvSpPr>
          <p:cNvPr id="16" name="正方形/長方形 15">
            <a:extLst>
              <a:ext uri="{FF2B5EF4-FFF2-40B4-BE49-F238E27FC236}">
                <a16:creationId xmlns:a16="http://schemas.microsoft.com/office/drawing/2014/main" id="{9D21362F-AC39-854A-B42C-8EC8452E6B1D}"/>
              </a:ext>
            </a:extLst>
          </p:cNvPr>
          <p:cNvSpPr/>
          <p:nvPr/>
        </p:nvSpPr>
        <p:spPr>
          <a:xfrm>
            <a:off x="5400069" y="4110443"/>
            <a:ext cx="2592288"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学習モデルによる学習</a:t>
            </a:r>
          </a:p>
        </p:txBody>
      </p:sp>
      <p:grpSp>
        <p:nvGrpSpPr>
          <p:cNvPr id="21" name="グループ化 20">
            <a:extLst>
              <a:ext uri="{FF2B5EF4-FFF2-40B4-BE49-F238E27FC236}">
                <a16:creationId xmlns:a16="http://schemas.microsoft.com/office/drawing/2014/main" id="{05B818BD-AD92-0342-B9DC-E6F97394EF51}"/>
              </a:ext>
            </a:extLst>
          </p:cNvPr>
          <p:cNvGrpSpPr/>
          <p:nvPr/>
        </p:nvGrpSpPr>
        <p:grpSpPr>
          <a:xfrm flipH="1">
            <a:off x="6071508" y="4514691"/>
            <a:ext cx="1285102" cy="853932"/>
            <a:chOff x="5419309" y="2405471"/>
            <a:chExt cx="1949752" cy="2242649"/>
          </a:xfrm>
          <a:solidFill>
            <a:schemeClr val="accent3">
              <a:lumMod val="60000"/>
              <a:lumOff val="40000"/>
            </a:schemeClr>
          </a:solidFill>
        </p:grpSpPr>
        <p:grpSp>
          <p:nvGrpSpPr>
            <p:cNvPr id="22" name="グループ化 21">
              <a:extLst>
                <a:ext uri="{FF2B5EF4-FFF2-40B4-BE49-F238E27FC236}">
                  <a16:creationId xmlns:a16="http://schemas.microsoft.com/office/drawing/2014/main" id="{DD29716F-D9DB-0F4E-9528-D2168A4522F0}"/>
                </a:ext>
              </a:extLst>
            </p:cNvPr>
            <p:cNvGrpSpPr/>
            <p:nvPr/>
          </p:nvGrpSpPr>
          <p:grpSpPr>
            <a:xfrm>
              <a:off x="5740410" y="2802320"/>
              <a:ext cx="1285102" cy="1458386"/>
              <a:chOff x="2125187" y="2577919"/>
              <a:chExt cx="1285102" cy="1458386"/>
            </a:xfrm>
            <a:grpFill/>
          </p:grpSpPr>
          <p:sp>
            <p:nvSpPr>
              <p:cNvPr id="32" name="上カーブ矢印 31">
                <a:extLst>
                  <a:ext uri="{FF2B5EF4-FFF2-40B4-BE49-F238E27FC236}">
                    <a16:creationId xmlns:a16="http://schemas.microsoft.com/office/drawing/2014/main" id="{3ECEBD94-94D8-B843-98E1-897CA6B7095F}"/>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上カーブ矢印 32">
                <a:extLst>
                  <a:ext uri="{FF2B5EF4-FFF2-40B4-BE49-F238E27FC236}">
                    <a16:creationId xmlns:a16="http://schemas.microsoft.com/office/drawing/2014/main" id="{A20BFAAC-7A7F-D543-83B0-0FAEAD64AC7F}"/>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3" name="グループ化 22">
              <a:extLst>
                <a:ext uri="{FF2B5EF4-FFF2-40B4-BE49-F238E27FC236}">
                  <a16:creationId xmlns:a16="http://schemas.microsoft.com/office/drawing/2014/main" id="{EA89E185-32B2-2244-AAC7-CA0EBDFF96CD}"/>
                </a:ext>
              </a:extLst>
            </p:cNvPr>
            <p:cNvGrpSpPr/>
            <p:nvPr/>
          </p:nvGrpSpPr>
          <p:grpSpPr>
            <a:xfrm>
              <a:off x="5937770" y="3023312"/>
              <a:ext cx="913525" cy="999636"/>
              <a:chOff x="2125187" y="2577919"/>
              <a:chExt cx="1285102" cy="1458386"/>
            </a:xfrm>
            <a:grpFill/>
          </p:grpSpPr>
          <p:sp>
            <p:nvSpPr>
              <p:cNvPr id="30" name="上カーブ矢印 29">
                <a:extLst>
                  <a:ext uri="{FF2B5EF4-FFF2-40B4-BE49-F238E27FC236}">
                    <a16:creationId xmlns:a16="http://schemas.microsoft.com/office/drawing/2014/main" id="{FAC3D55F-AD8B-4D4B-B004-288DA0B85FD9}"/>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上カーブ矢印 30">
                <a:extLst>
                  <a:ext uri="{FF2B5EF4-FFF2-40B4-BE49-F238E27FC236}">
                    <a16:creationId xmlns:a16="http://schemas.microsoft.com/office/drawing/2014/main" id="{AE902AAB-CA14-1547-A31A-0495EA2AE492}"/>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4" name="グループ化 23">
              <a:extLst>
                <a:ext uri="{FF2B5EF4-FFF2-40B4-BE49-F238E27FC236}">
                  <a16:creationId xmlns:a16="http://schemas.microsoft.com/office/drawing/2014/main" id="{15231737-1891-114F-9AD4-D63E91712E56}"/>
                </a:ext>
              </a:extLst>
            </p:cNvPr>
            <p:cNvGrpSpPr/>
            <p:nvPr/>
          </p:nvGrpSpPr>
          <p:grpSpPr>
            <a:xfrm>
              <a:off x="6110871" y="3200635"/>
              <a:ext cx="543520" cy="632796"/>
              <a:chOff x="2125187" y="2577919"/>
              <a:chExt cx="1285102" cy="1458386"/>
            </a:xfrm>
            <a:grpFill/>
          </p:grpSpPr>
          <p:sp>
            <p:nvSpPr>
              <p:cNvPr id="28" name="上カーブ矢印 27">
                <a:extLst>
                  <a:ext uri="{FF2B5EF4-FFF2-40B4-BE49-F238E27FC236}">
                    <a16:creationId xmlns:a16="http://schemas.microsoft.com/office/drawing/2014/main" id="{E1755D12-8256-E04D-8198-14516561EA13}"/>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上カーブ矢印 28">
                <a:extLst>
                  <a:ext uri="{FF2B5EF4-FFF2-40B4-BE49-F238E27FC236}">
                    <a16:creationId xmlns:a16="http://schemas.microsoft.com/office/drawing/2014/main" id="{FDF980A4-AC72-644C-8098-BB64C9674ADA}"/>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5" name="グループ化 24">
              <a:extLst>
                <a:ext uri="{FF2B5EF4-FFF2-40B4-BE49-F238E27FC236}">
                  <a16:creationId xmlns:a16="http://schemas.microsoft.com/office/drawing/2014/main" id="{AE762557-9FCC-474A-8403-152CB15DFF5A}"/>
                </a:ext>
              </a:extLst>
            </p:cNvPr>
            <p:cNvGrpSpPr/>
            <p:nvPr/>
          </p:nvGrpSpPr>
          <p:grpSpPr>
            <a:xfrm>
              <a:off x="5419309" y="2405471"/>
              <a:ext cx="1949752" cy="2242649"/>
              <a:chOff x="2125187" y="2577919"/>
              <a:chExt cx="1285102" cy="1458386"/>
            </a:xfrm>
            <a:grpFill/>
          </p:grpSpPr>
          <p:sp>
            <p:nvSpPr>
              <p:cNvPr id="26" name="上カーブ矢印 25">
                <a:extLst>
                  <a:ext uri="{FF2B5EF4-FFF2-40B4-BE49-F238E27FC236}">
                    <a16:creationId xmlns:a16="http://schemas.microsoft.com/office/drawing/2014/main" id="{B57C2E59-BD94-534B-8375-6B6B429DE4BB}"/>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上カーブ矢印 26">
                <a:extLst>
                  <a:ext uri="{FF2B5EF4-FFF2-40B4-BE49-F238E27FC236}">
                    <a16:creationId xmlns:a16="http://schemas.microsoft.com/office/drawing/2014/main" id="{CDC17F32-4314-3547-8546-C0966D1A8794}"/>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grpSp>
        <p:nvGrpSpPr>
          <p:cNvPr id="34" name="グループ化 33">
            <a:extLst>
              <a:ext uri="{FF2B5EF4-FFF2-40B4-BE49-F238E27FC236}">
                <a16:creationId xmlns:a16="http://schemas.microsoft.com/office/drawing/2014/main" id="{58F458F9-4CC8-534D-B79C-DCA429295E0D}"/>
              </a:ext>
            </a:extLst>
          </p:cNvPr>
          <p:cNvGrpSpPr/>
          <p:nvPr/>
        </p:nvGrpSpPr>
        <p:grpSpPr>
          <a:xfrm>
            <a:off x="1769209" y="3210284"/>
            <a:ext cx="1285102" cy="899730"/>
            <a:chOff x="2125187" y="2577919"/>
            <a:chExt cx="1285102" cy="1458386"/>
          </a:xfrm>
          <a:solidFill>
            <a:srgbClr val="92D050"/>
          </a:solidFill>
        </p:grpSpPr>
        <p:sp>
          <p:nvSpPr>
            <p:cNvPr id="35" name="上カーブ矢印 34">
              <a:extLst>
                <a:ext uri="{FF2B5EF4-FFF2-40B4-BE49-F238E27FC236}">
                  <a16:creationId xmlns:a16="http://schemas.microsoft.com/office/drawing/2014/main" id="{A7800E15-65DB-234E-A37A-46F24E4FC206}"/>
                </a:ext>
              </a:extLst>
            </p:cNvPr>
            <p:cNvSpPr/>
            <p:nvPr/>
          </p:nvSpPr>
          <p:spPr>
            <a:xfrm rot="16200000">
              <a:off x="2421420" y="2936943"/>
              <a:ext cx="1347893" cy="629845"/>
            </a:xfrm>
            <a:prstGeom prst="curvedUpArrow">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上カーブ矢印 35">
              <a:extLst>
                <a:ext uri="{FF2B5EF4-FFF2-40B4-BE49-F238E27FC236}">
                  <a16:creationId xmlns:a16="http://schemas.microsoft.com/office/drawing/2014/main" id="{0BDE4F94-45A1-854E-A11C-411467B03804}"/>
                </a:ext>
              </a:extLst>
            </p:cNvPr>
            <p:cNvSpPr/>
            <p:nvPr/>
          </p:nvSpPr>
          <p:spPr>
            <a:xfrm rot="5400000">
              <a:off x="1766163" y="3047436"/>
              <a:ext cx="1347893" cy="629845"/>
            </a:xfrm>
            <a:prstGeom prst="curvedUpArrow">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7" name="グループ化 36">
            <a:extLst>
              <a:ext uri="{FF2B5EF4-FFF2-40B4-BE49-F238E27FC236}">
                <a16:creationId xmlns:a16="http://schemas.microsoft.com/office/drawing/2014/main" id="{3E4A2B75-4479-4A48-B37C-A60AD916C208}"/>
              </a:ext>
            </a:extLst>
          </p:cNvPr>
          <p:cNvGrpSpPr/>
          <p:nvPr/>
        </p:nvGrpSpPr>
        <p:grpSpPr>
          <a:xfrm>
            <a:off x="6071508" y="3207383"/>
            <a:ext cx="1285102" cy="899730"/>
            <a:chOff x="2125187" y="2577919"/>
            <a:chExt cx="1285102" cy="1458386"/>
          </a:xfrm>
          <a:solidFill>
            <a:schemeClr val="accent3">
              <a:lumMod val="60000"/>
              <a:lumOff val="40000"/>
            </a:schemeClr>
          </a:solidFill>
        </p:grpSpPr>
        <p:sp>
          <p:nvSpPr>
            <p:cNvPr id="38" name="上カーブ矢印 37">
              <a:extLst>
                <a:ext uri="{FF2B5EF4-FFF2-40B4-BE49-F238E27FC236}">
                  <a16:creationId xmlns:a16="http://schemas.microsoft.com/office/drawing/2014/main" id="{06598090-57EE-6B48-AFAC-148D644F486E}"/>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上カーブ矢印 38">
              <a:extLst>
                <a:ext uri="{FF2B5EF4-FFF2-40B4-BE49-F238E27FC236}">
                  <a16:creationId xmlns:a16="http://schemas.microsoft.com/office/drawing/2014/main" id="{C603270C-E3E7-8F4B-BE82-062A4B823775}"/>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40" name="テキスト ボックス 39">
            <a:extLst>
              <a:ext uri="{FF2B5EF4-FFF2-40B4-BE49-F238E27FC236}">
                <a16:creationId xmlns:a16="http://schemas.microsoft.com/office/drawing/2014/main" id="{7C3B91F4-DF87-F44F-8798-BA33AE1F93AB}"/>
              </a:ext>
            </a:extLst>
          </p:cNvPr>
          <p:cNvSpPr txBox="1"/>
          <p:nvPr/>
        </p:nvSpPr>
        <p:spPr>
          <a:xfrm>
            <a:off x="1923284" y="3549503"/>
            <a:ext cx="987771" cy="215444"/>
          </a:xfrm>
          <a:prstGeom prst="rect">
            <a:avLst/>
          </a:prstGeom>
          <a:noFill/>
        </p:spPr>
        <p:txBody>
          <a:bodyPr wrap="none" rtlCol="0">
            <a:spAutoFit/>
          </a:bodyPr>
          <a:lstStyle/>
          <a:p>
            <a:pPr algn="ctr"/>
            <a:r>
              <a:rPr lang="ja-JP" altLang="en-US" sz="800" b="1" dirty="0">
                <a:solidFill>
                  <a:srgbClr val="0432FF"/>
                </a:solidFill>
                <a:latin typeface="Meiryo" panose="020B0604030504040204" pitchFamily="34" charset="-128"/>
                <a:ea typeface="Meiryo" panose="020B0604030504040204" pitchFamily="34" charset="-128"/>
              </a:rPr>
              <a:t>デバッグ</a:t>
            </a:r>
            <a:r>
              <a:rPr lang="en-US" altLang="ja-JP" sz="800" b="1" dirty="0">
                <a:solidFill>
                  <a:srgbClr val="0432FF"/>
                </a:solidFill>
                <a:latin typeface="Meiryo" panose="020B0604030504040204" pitchFamily="34" charset="-128"/>
                <a:ea typeface="Meiryo" panose="020B0604030504040204" pitchFamily="34" charset="-128"/>
              </a:rPr>
              <a:t>&amp;</a:t>
            </a:r>
            <a:r>
              <a:rPr lang="ja-JP" altLang="en-US" sz="800" b="1" dirty="0">
                <a:solidFill>
                  <a:srgbClr val="0432FF"/>
                </a:solidFill>
                <a:latin typeface="Meiryo" panose="020B0604030504040204" pitchFamily="34" charset="-128"/>
                <a:ea typeface="Meiryo" panose="020B0604030504040204" pitchFamily="34" charset="-128"/>
              </a:rPr>
              <a:t>テスト</a:t>
            </a:r>
            <a:endParaRPr kumimoji="1" lang="ja-JP" altLang="en-US" sz="800" b="1" dirty="0">
              <a:solidFill>
                <a:srgbClr val="0432FF"/>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49CC7E42-0444-5547-9DAD-64BA14CB33C5}"/>
              </a:ext>
            </a:extLst>
          </p:cNvPr>
          <p:cNvSpPr txBox="1"/>
          <p:nvPr/>
        </p:nvSpPr>
        <p:spPr>
          <a:xfrm>
            <a:off x="6128115" y="3556076"/>
            <a:ext cx="1183336" cy="215444"/>
          </a:xfrm>
          <a:prstGeom prst="rect">
            <a:avLst/>
          </a:prstGeom>
          <a:noFill/>
        </p:spPr>
        <p:txBody>
          <a:bodyPr wrap="none" rtlCol="0">
            <a:spAutoFit/>
          </a:bodyPr>
          <a:lstStyle/>
          <a:p>
            <a:pPr algn="ctr"/>
            <a:r>
              <a:rPr lang="ja-JP" altLang="en-US" sz="800" b="1" dirty="0">
                <a:solidFill>
                  <a:schemeClr val="accent3">
                    <a:lumMod val="50000"/>
                  </a:schemeClr>
                </a:solidFill>
                <a:latin typeface="Meiryo" panose="020B0604030504040204" pitchFamily="34" charset="-128"/>
                <a:ea typeface="Meiryo" panose="020B0604030504040204" pitchFamily="34" charset="-128"/>
              </a:rPr>
              <a:t>チューニング</a:t>
            </a:r>
            <a:r>
              <a:rPr lang="en-US" altLang="ja-JP" sz="800" b="1" dirty="0">
                <a:solidFill>
                  <a:schemeClr val="accent3">
                    <a:lumMod val="50000"/>
                  </a:schemeClr>
                </a:solidFill>
                <a:latin typeface="Meiryo" panose="020B0604030504040204" pitchFamily="34" charset="-128"/>
                <a:ea typeface="Meiryo" panose="020B0604030504040204" pitchFamily="34" charset="-128"/>
              </a:rPr>
              <a:t>&amp;</a:t>
            </a:r>
            <a:r>
              <a:rPr lang="ja-JP" altLang="en-US" sz="800" b="1" dirty="0">
                <a:solidFill>
                  <a:schemeClr val="accent3">
                    <a:lumMod val="50000"/>
                  </a:schemeClr>
                </a:solidFill>
                <a:latin typeface="Meiryo" panose="020B0604030504040204" pitchFamily="34" charset="-128"/>
                <a:ea typeface="Meiryo" panose="020B0604030504040204" pitchFamily="34" charset="-128"/>
              </a:rPr>
              <a:t>テスト</a:t>
            </a:r>
            <a:endParaRPr kumimoji="1" lang="ja-JP" altLang="en-US" sz="800" b="1" dirty="0">
              <a:solidFill>
                <a:schemeClr val="accent3">
                  <a:lumMod val="50000"/>
                </a:schemeClr>
              </a:solidFill>
              <a:latin typeface="Meiryo" panose="020B0604030504040204" pitchFamily="34" charset="-128"/>
              <a:ea typeface="Meiryo" panose="020B0604030504040204" pitchFamily="34" charset="-128"/>
            </a:endParaRPr>
          </a:p>
        </p:txBody>
      </p:sp>
      <p:sp>
        <p:nvSpPr>
          <p:cNvPr id="42" name="フローチャート: 磁気ディスク 41">
            <a:extLst>
              <a:ext uri="{FF2B5EF4-FFF2-40B4-BE49-F238E27FC236}">
                <a16:creationId xmlns:a16="http://schemas.microsoft.com/office/drawing/2014/main" id="{BC7ED510-A225-AA4E-A359-2C36EAA05CA9}"/>
              </a:ext>
            </a:extLst>
          </p:cNvPr>
          <p:cNvSpPr/>
          <p:nvPr/>
        </p:nvSpPr>
        <p:spPr>
          <a:xfrm>
            <a:off x="5414571" y="3487565"/>
            <a:ext cx="561780" cy="550274"/>
          </a:xfrm>
          <a:prstGeom prst="flowChartMagneticDisk">
            <a:avLst/>
          </a:prstGeom>
          <a:solidFill>
            <a:srgbClr val="009051"/>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8" name="グループ化 47">
            <a:extLst>
              <a:ext uri="{FF2B5EF4-FFF2-40B4-BE49-F238E27FC236}">
                <a16:creationId xmlns:a16="http://schemas.microsoft.com/office/drawing/2014/main" id="{D1A80F93-C6C6-3B42-9CDA-2939072E3FF7}"/>
              </a:ext>
            </a:extLst>
          </p:cNvPr>
          <p:cNvGrpSpPr/>
          <p:nvPr/>
        </p:nvGrpSpPr>
        <p:grpSpPr>
          <a:xfrm flipH="1">
            <a:off x="1769209" y="4509608"/>
            <a:ext cx="1285102" cy="853932"/>
            <a:chOff x="2125187" y="2577919"/>
            <a:chExt cx="1285102" cy="1458386"/>
          </a:xfrm>
          <a:solidFill>
            <a:schemeClr val="tx2">
              <a:lumMod val="40000"/>
              <a:lumOff val="60000"/>
            </a:schemeClr>
          </a:solidFill>
        </p:grpSpPr>
        <p:sp>
          <p:nvSpPr>
            <p:cNvPr id="49" name="上カーブ矢印 48">
              <a:extLst>
                <a:ext uri="{FF2B5EF4-FFF2-40B4-BE49-F238E27FC236}">
                  <a16:creationId xmlns:a16="http://schemas.microsoft.com/office/drawing/2014/main" id="{367BDD9E-9E58-6B4C-8C17-4F8A08D28622}"/>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上カーブ矢印 49">
              <a:extLst>
                <a:ext uri="{FF2B5EF4-FFF2-40B4-BE49-F238E27FC236}">
                  <a16:creationId xmlns:a16="http://schemas.microsoft.com/office/drawing/2014/main" id="{89969871-5A7C-8B46-BD68-B9DB15D05A88}"/>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57" name="テキスト ボックス 56">
            <a:extLst>
              <a:ext uri="{FF2B5EF4-FFF2-40B4-BE49-F238E27FC236}">
                <a16:creationId xmlns:a16="http://schemas.microsoft.com/office/drawing/2014/main" id="{BC5717FB-99D5-C940-8454-DDBC22C104AB}"/>
              </a:ext>
            </a:extLst>
          </p:cNvPr>
          <p:cNvSpPr txBox="1"/>
          <p:nvPr/>
        </p:nvSpPr>
        <p:spPr>
          <a:xfrm>
            <a:off x="2210830" y="4835719"/>
            <a:ext cx="389850" cy="215444"/>
          </a:xfrm>
          <a:prstGeom prst="rect">
            <a:avLst/>
          </a:prstGeom>
          <a:noFill/>
        </p:spPr>
        <p:txBody>
          <a:bodyPr wrap="none" rtlCol="0">
            <a:spAutoFit/>
          </a:bodyPr>
          <a:lstStyle/>
          <a:p>
            <a:pPr algn="ctr"/>
            <a:r>
              <a:rPr lang="ja-JP" altLang="en-US" sz="800" b="1" dirty="0">
                <a:solidFill>
                  <a:srgbClr val="0432FF"/>
                </a:solidFill>
                <a:latin typeface="Meiryo" panose="020B0604030504040204" pitchFamily="34" charset="-128"/>
                <a:ea typeface="Meiryo" panose="020B0604030504040204" pitchFamily="34" charset="-128"/>
              </a:rPr>
              <a:t>保守</a:t>
            </a:r>
            <a:endParaRPr kumimoji="1" lang="ja-JP" altLang="en-US" sz="800" b="1" dirty="0">
              <a:solidFill>
                <a:srgbClr val="0432FF"/>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306D0350-0CB7-704F-B16A-612C8A1F9C70}"/>
              </a:ext>
            </a:extLst>
          </p:cNvPr>
          <p:cNvSpPr txBox="1"/>
          <p:nvPr/>
        </p:nvSpPr>
        <p:spPr>
          <a:xfrm>
            <a:off x="6250305" y="4812715"/>
            <a:ext cx="902811" cy="215444"/>
          </a:xfrm>
          <a:prstGeom prst="rect">
            <a:avLst/>
          </a:prstGeom>
          <a:noFill/>
        </p:spPr>
        <p:txBody>
          <a:bodyPr wrap="none" rtlCol="0">
            <a:spAutoFit/>
          </a:bodyPr>
          <a:lstStyle/>
          <a:p>
            <a:pPr algn="ctr"/>
            <a:r>
              <a:rPr kumimoji="1" lang="ja-JP" altLang="en-US" sz="800" b="1" dirty="0">
                <a:solidFill>
                  <a:schemeClr val="accent3">
                    <a:lumMod val="50000"/>
                  </a:schemeClr>
                </a:solidFill>
                <a:latin typeface="Meiryo" panose="020B0604030504040204" pitchFamily="34" charset="-128"/>
                <a:ea typeface="Meiryo" panose="020B0604030504040204" pitchFamily="34" charset="-128"/>
              </a:rPr>
              <a:t>フィードバック</a:t>
            </a:r>
          </a:p>
        </p:txBody>
      </p:sp>
      <p:grpSp>
        <p:nvGrpSpPr>
          <p:cNvPr id="61" name="グループ化 60">
            <a:extLst>
              <a:ext uri="{FF2B5EF4-FFF2-40B4-BE49-F238E27FC236}">
                <a16:creationId xmlns:a16="http://schemas.microsoft.com/office/drawing/2014/main" id="{42E1F661-281A-5443-8B7A-0503A6F81273}"/>
              </a:ext>
            </a:extLst>
          </p:cNvPr>
          <p:cNvGrpSpPr/>
          <p:nvPr/>
        </p:nvGrpSpPr>
        <p:grpSpPr>
          <a:xfrm>
            <a:off x="2276630" y="5972083"/>
            <a:ext cx="281077" cy="544796"/>
            <a:chOff x="1691680" y="4759477"/>
            <a:chExt cx="492436" cy="1068123"/>
          </a:xfrm>
        </p:grpSpPr>
        <p:sp>
          <p:nvSpPr>
            <p:cNvPr id="59" name="円/楕円 58">
              <a:extLst>
                <a:ext uri="{FF2B5EF4-FFF2-40B4-BE49-F238E27FC236}">
                  <a16:creationId xmlns:a16="http://schemas.microsoft.com/office/drawing/2014/main" id="{2EA32EA2-BA8C-5648-9FF2-54C3951F9B91}"/>
                </a:ext>
              </a:extLst>
            </p:cNvPr>
            <p:cNvSpPr/>
            <p:nvPr/>
          </p:nvSpPr>
          <p:spPr>
            <a:xfrm>
              <a:off x="1691680" y="4759477"/>
              <a:ext cx="492435" cy="48980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フローチャート: 論理積ゲート 59">
              <a:extLst>
                <a:ext uri="{FF2B5EF4-FFF2-40B4-BE49-F238E27FC236}">
                  <a16:creationId xmlns:a16="http://schemas.microsoft.com/office/drawing/2014/main" id="{077CF92E-77E6-4E44-A6CB-A7853BF1BCC7}"/>
                </a:ext>
              </a:extLst>
            </p:cNvPr>
            <p:cNvSpPr/>
            <p:nvPr/>
          </p:nvSpPr>
          <p:spPr>
            <a:xfrm rot="16200000">
              <a:off x="1648742" y="5292225"/>
              <a:ext cx="578314" cy="492435"/>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2" name="曲折矢印 61">
            <a:extLst>
              <a:ext uri="{FF2B5EF4-FFF2-40B4-BE49-F238E27FC236}">
                <a16:creationId xmlns:a16="http://schemas.microsoft.com/office/drawing/2014/main" id="{5833AE49-0928-0246-8A6E-0CC00FE476B9}"/>
              </a:ext>
            </a:extLst>
          </p:cNvPr>
          <p:cNvSpPr/>
          <p:nvPr/>
        </p:nvSpPr>
        <p:spPr>
          <a:xfrm rot="10800000">
            <a:off x="2626328" y="5815286"/>
            <a:ext cx="504056" cy="576064"/>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曲折矢印 62">
            <a:extLst>
              <a:ext uri="{FF2B5EF4-FFF2-40B4-BE49-F238E27FC236}">
                <a16:creationId xmlns:a16="http://schemas.microsoft.com/office/drawing/2014/main" id="{DDC07C26-DD98-A94E-8D2F-F5B6BC550B2C}"/>
              </a:ext>
            </a:extLst>
          </p:cNvPr>
          <p:cNvSpPr/>
          <p:nvPr/>
        </p:nvSpPr>
        <p:spPr>
          <a:xfrm rot="16200000">
            <a:off x="1635613" y="5799345"/>
            <a:ext cx="533629" cy="565510"/>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4" name="グループ化 63">
            <a:extLst>
              <a:ext uri="{FF2B5EF4-FFF2-40B4-BE49-F238E27FC236}">
                <a16:creationId xmlns:a16="http://schemas.microsoft.com/office/drawing/2014/main" id="{C5FF8386-1C17-2C45-99F6-8104C5B73C0E}"/>
              </a:ext>
            </a:extLst>
          </p:cNvPr>
          <p:cNvGrpSpPr/>
          <p:nvPr/>
        </p:nvGrpSpPr>
        <p:grpSpPr>
          <a:xfrm>
            <a:off x="6577593" y="5972083"/>
            <a:ext cx="281077" cy="544796"/>
            <a:chOff x="1691680" y="4759477"/>
            <a:chExt cx="492436" cy="1068123"/>
          </a:xfrm>
        </p:grpSpPr>
        <p:sp>
          <p:nvSpPr>
            <p:cNvPr id="65" name="円/楕円 64">
              <a:extLst>
                <a:ext uri="{FF2B5EF4-FFF2-40B4-BE49-F238E27FC236}">
                  <a16:creationId xmlns:a16="http://schemas.microsoft.com/office/drawing/2014/main" id="{63BD31EE-AF1F-9C41-BFD3-4FB792BD9E5A}"/>
                </a:ext>
              </a:extLst>
            </p:cNvPr>
            <p:cNvSpPr/>
            <p:nvPr/>
          </p:nvSpPr>
          <p:spPr>
            <a:xfrm>
              <a:off x="1691680" y="4759477"/>
              <a:ext cx="492435" cy="48980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a:extLst>
                <a:ext uri="{FF2B5EF4-FFF2-40B4-BE49-F238E27FC236}">
                  <a16:creationId xmlns:a16="http://schemas.microsoft.com/office/drawing/2014/main" id="{EDA43996-DAE7-2043-8972-368E14F1973C}"/>
                </a:ext>
              </a:extLst>
            </p:cNvPr>
            <p:cNvSpPr/>
            <p:nvPr/>
          </p:nvSpPr>
          <p:spPr>
            <a:xfrm rot="16200000">
              <a:off x="1648742" y="5292225"/>
              <a:ext cx="578314" cy="492435"/>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7" name="曲折矢印 66">
            <a:extLst>
              <a:ext uri="{FF2B5EF4-FFF2-40B4-BE49-F238E27FC236}">
                <a16:creationId xmlns:a16="http://schemas.microsoft.com/office/drawing/2014/main" id="{15BB9451-1B60-7241-A19A-1CDE1ADBA3EB}"/>
              </a:ext>
            </a:extLst>
          </p:cNvPr>
          <p:cNvSpPr/>
          <p:nvPr/>
        </p:nvSpPr>
        <p:spPr>
          <a:xfrm rot="10800000">
            <a:off x="6927291" y="5815286"/>
            <a:ext cx="504056" cy="576064"/>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曲折矢印 67">
            <a:extLst>
              <a:ext uri="{FF2B5EF4-FFF2-40B4-BE49-F238E27FC236}">
                <a16:creationId xmlns:a16="http://schemas.microsoft.com/office/drawing/2014/main" id="{01F6A6C4-5C53-7444-9974-ADF84007EEB3}"/>
              </a:ext>
            </a:extLst>
          </p:cNvPr>
          <p:cNvSpPr/>
          <p:nvPr/>
        </p:nvSpPr>
        <p:spPr>
          <a:xfrm rot="16200000">
            <a:off x="5936576" y="5799345"/>
            <a:ext cx="533629" cy="565510"/>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下矢印 68">
            <a:extLst>
              <a:ext uri="{FF2B5EF4-FFF2-40B4-BE49-F238E27FC236}">
                <a16:creationId xmlns:a16="http://schemas.microsoft.com/office/drawing/2014/main" id="{088DC692-03DB-4043-99FD-3C9B58482862}"/>
              </a:ext>
            </a:extLst>
          </p:cNvPr>
          <p:cNvSpPr/>
          <p:nvPr/>
        </p:nvSpPr>
        <p:spPr>
          <a:xfrm>
            <a:off x="2129596" y="2195529"/>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0" name="下矢印 69">
            <a:extLst>
              <a:ext uri="{FF2B5EF4-FFF2-40B4-BE49-F238E27FC236}">
                <a16:creationId xmlns:a16="http://schemas.microsoft.com/office/drawing/2014/main" id="{8CA698F2-1671-6643-BAF2-9E0CA5B77F75}"/>
              </a:ext>
            </a:extLst>
          </p:cNvPr>
          <p:cNvSpPr/>
          <p:nvPr/>
        </p:nvSpPr>
        <p:spPr>
          <a:xfrm>
            <a:off x="6430827" y="2192399"/>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テキスト ボックス 70">
            <a:extLst>
              <a:ext uri="{FF2B5EF4-FFF2-40B4-BE49-F238E27FC236}">
                <a16:creationId xmlns:a16="http://schemas.microsoft.com/office/drawing/2014/main" id="{615F6F8C-F0BD-E149-8646-FDD8B56B8DF7}"/>
              </a:ext>
            </a:extLst>
          </p:cNvPr>
          <p:cNvSpPr txBox="1"/>
          <p:nvPr/>
        </p:nvSpPr>
        <p:spPr>
          <a:xfrm>
            <a:off x="1359546" y="6364409"/>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サービス要求</a:t>
            </a:r>
          </a:p>
        </p:txBody>
      </p:sp>
      <p:sp>
        <p:nvSpPr>
          <p:cNvPr id="72" name="テキスト ボックス 71">
            <a:extLst>
              <a:ext uri="{FF2B5EF4-FFF2-40B4-BE49-F238E27FC236}">
                <a16:creationId xmlns:a16="http://schemas.microsoft.com/office/drawing/2014/main" id="{44757951-CA42-254A-AAA2-5B7C8199744D}"/>
              </a:ext>
            </a:extLst>
          </p:cNvPr>
          <p:cNvSpPr txBox="1"/>
          <p:nvPr/>
        </p:nvSpPr>
        <p:spPr>
          <a:xfrm>
            <a:off x="2534059" y="6364883"/>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サービス提供</a:t>
            </a:r>
          </a:p>
        </p:txBody>
      </p:sp>
      <p:sp>
        <p:nvSpPr>
          <p:cNvPr id="77" name="テキスト ボックス 76">
            <a:extLst>
              <a:ext uri="{FF2B5EF4-FFF2-40B4-BE49-F238E27FC236}">
                <a16:creationId xmlns:a16="http://schemas.microsoft.com/office/drawing/2014/main" id="{B3296EA1-206B-8740-8667-77EC93C5A861}"/>
              </a:ext>
            </a:extLst>
          </p:cNvPr>
          <p:cNvSpPr txBox="1"/>
          <p:nvPr/>
        </p:nvSpPr>
        <p:spPr>
          <a:xfrm>
            <a:off x="5668979" y="6367117"/>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サービス要求</a:t>
            </a:r>
          </a:p>
        </p:txBody>
      </p:sp>
      <p:sp>
        <p:nvSpPr>
          <p:cNvPr id="78" name="テキスト ボックス 77">
            <a:extLst>
              <a:ext uri="{FF2B5EF4-FFF2-40B4-BE49-F238E27FC236}">
                <a16:creationId xmlns:a16="http://schemas.microsoft.com/office/drawing/2014/main" id="{06B479BB-342F-CB4F-8875-6AC9DF051ED7}"/>
              </a:ext>
            </a:extLst>
          </p:cNvPr>
          <p:cNvSpPr txBox="1"/>
          <p:nvPr/>
        </p:nvSpPr>
        <p:spPr>
          <a:xfrm>
            <a:off x="6826633" y="6363530"/>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サービス提供</a:t>
            </a:r>
          </a:p>
        </p:txBody>
      </p:sp>
      <p:sp>
        <p:nvSpPr>
          <p:cNvPr id="79" name="テキスト ボックス 78">
            <a:extLst>
              <a:ext uri="{FF2B5EF4-FFF2-40B4-BE49-F238E27FC236}">
                <a16:creationId xmlns:a16="http://schemas.microsoft.com/office/drawing/2014/main" id="{909C504E-12D9-2C4B-A82B-7937DC37827F}"/>
              </a:ext>
            </a:extLst>
          </p:cNvPr>
          <p:cNvSpPr txBox="1"/>
          <p:nvPr/>
        </p:nvSpPr>
        <p:spPr>
          <a:xfrm>
            <a:off x="5449239" y="3675526"/>
            <a:ext cx="492443" cy="338554"/>
          </a:xfrm>
          <a:prstGeom prst="rect">
            <a:avLst/>
          </a:prstGeom>
          <a:noFill/>
        </p:spPr>
        <p:txBody>
          <a:bodyPr wrap="none" rtlCol="0">
            <a:spAutoFit/>
          </a:bodyPr>
          <a:lstStyle/>
          <a:p>
            <a:pPr algn="ctr"/>
            <a:r>
              <a:rPr kumimoji="1" lang="ja-JP" altLang="en-US" sz="800" dirty="0">
                <a:solidFill>
                  <a:schemeClr val="bg1"/>
                </a:solidFill>
                <a:latin typeface="Meiryo" panose="020B0604030504040204" pitchFamily="34" charset="-128"/>
                <a:ea typeface="Meiryo" panose="020B0604030504040204" pitchFamily="34" charset="-128"/>
              </a:rPr>
              <a:t>学　習</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dirty="0">
                <a:solidFill>
                  <a:schemeClr val="bg1"/>
                </a:solidFill>
                <a:latin typeface="Meiryo" panose="020B0604030504040204" pitchFamily="34" charset="-128"/>
                <a:ea typeface="Meiryo" panose="020B0604030504040204" pitchFamily="34" charset="-128"/>
              </a:rPr>
              <a:t>データ</a:t>
            </a:r>
          </a:p>
        </p:txBody>
      </p:sp>
      <p:sp>
        <p:nvSpPr>
          <p:cNvPr id="80" name="正方形/長方形 79">
            <a:extLst>
              <a:ext uri="{FF2B5EF4-FFF2-40B4-BE49-F238E27FC236}">
                <a16:creationId xmlns:a16="http://schemas.microsoft.com/office/drawing/2014/main" id="{C3BC9C68-471A-E04C-A2CB-1F8C86B676C6}"/>
              </a:ext>
            </a:extLst>
          </p:cNvPr>
          <p:cNvSpPr/>
          <p:nvPr/>
        </p:nvSpPr>
        <p:spPr>
          <a:xfrm>
            <a:off x="1115616" y="1206472"/>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ビジネス課題の明確化</a:t>
            </a:r>
            <a:r>
              <a:rPr lang="ja-JP" altLang="en-US" sz="105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システム企画</a:t>
            </a:r>
          </a:p>
        </p:txBody>
      </p:sp>
      <p:sp>
        <p:nvSpPr>
          <p:cNvPr id="81" name="正方形/長方形 80">
            <a:extLst>
              <a:ext uri="{FF2B5EF4-FFF2-40B4-BE49-F238E27FC236}">
                <a16:creationId xmlns:a16="http://schemas.microsoft.com/office/drawing/2014/main" id="{BA09882D-6C45-EF45-84E4-4B7FCCCB80FF}"/>
              </a:ext>
            </a:extLst>
          </p:cNvPr>
          <p:cNvSpPr/>
          <p:nvPr/>
        </p:nvSpPr>
        <p:spPr>
          <a:xfrm>
            <a:off x="5406758" y="1206018"/>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ビジネス課題の明確化・システム企画</a:t>
            </a:r>
          </a:p>
        </p:txBody>
      </p:sp>
      <p:sp>
        <p:nvSpPr>
          <p:cNvPr id="82" name="下矢印 81">
            <a:extLst>
              <a:ext uri="{FF2B5EF4-FFF2-40B4-BE49-F238E27FC236}">
                <a16:creationId xmlns:a16="http://schemas.microsoft.com/office/drawing/2014/main" id="{5DCDAAA7-7559-E549-A422-FE9CB503214F}"/>
              </a:ext>
            </a:extLst>
          </p:cNvPr>
          <p:cNvSpPr/>
          <p:nvPr/>
        </p:nvSpPr>
        <p:spPr>
          <a:xfrm>
            <a:off x="2118451" y="1604839"/>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下矢印 82">
            <a:extLst>
              <a:ext uri="{FF2B5EF4-FFF2-40B4-BE49-F238E27FC236}">
                <a16:creationId xmlns:a16="http://schemas.microsoft.com/office/drawing/2014/main" id="{D31E66DB-0564-484F-9573-64FD2D59C779}"/>
              </a:ext>
            </a:extLst>
          </p:cNvPr>
          <p:cNvSpPr/>
          <p:nvPr/>
        </p:nvSpPr>
        <p:spPr>
          <a:xfrm>
            <a:off x="6432478" y="1602225"/>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4" name="グループ化 83">
            <a:extLst>
              <a:ext uri="{FF2B5EF4-FFF2-40B4-BE49-F238E27FC236}">
                <a16:creationId xmlns:a16="http://schemas.microsoft.com/office/drawing/2014/main" id="{43B1F32D-CBB5-9749-BAC5-5C4CAE553A61}"/>
              </a:ext>
            </a:extLst>
          </p:cNvPr>
          <p:cNvGrpSpPr/>
          <p:nvPr/>
        </p:nvGrpSpPr>
        <p:grpSpPr>
          <a:xfrm>
            <a:off x="4431461" y="1955117"/>
            <a:ext cx="281077" cy="544796"/>
            <a:chOff x="1691680" y="4759477"/>
            <a:chExt cx="492436" cy="1068123"/>
          </a:xfrm>
        </p:grpSpPr>
        <p:sp>
          <p:nvSpPr>
            <p:cNvPr id="85" name="円/楕円 84">
              <a:extLst>
                <a:ext uri="{FF2B5EF4-FFF2-40B4-BE49-F238E27FC236}">
                  <a16:creationId xmlns:a16="http://schemas.microsoft.com/office/drawing/2014/main" id="{DC4A227C-2202-754A-A9A3-9264CE766847}"/>
                </a:ext>
              </a:extLst>
            </p:cNvPr>
            <p:cNvSpPr/>
            <p:nvPr/>
          </p:nvSpPr>
          <p:spPr>
            <a:xfrm>
              <a:off x="1691680" y="4759477"/>
              <a:ext cx="492435" cy="48980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フローチャート: 論理積ゲート 85">
              <a:extLst>
                <a:ext uri="{FF2B5EF4-FFF2-40B4-BE49-F238E27FC236}">
                  <a16:creationId xmlns:a16="http://schemas.microsoft.com/office/drawing/2014/main" id="{0EB5AB1F-7AF5-6642-BEBC-77557684383B}"/>
                </a:ext>
              </a:extLst>
            </p:cNvPr>
            <p:cNvSpPr/>
            <p:nvPr/>
          </p:nvSpPr>
          <p:spPr>
            <a:xfrm rot="16200000">
              <a:off x="1648742" y="5292225"/>
              <a:ext cx="578314" cy="492435"/>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pic>
        <p:nvPicPr>
          <p:cNvPr id="87" name="図 86">
            <a:extLst>
              <a:ext uri="{FF2B5EF4-FFF2-40B4-BE49-F238E27FC236}">
                <a16:creationId xmlns:a16="http://schemas.microsoft.com/office/drawing/2014/main" id="{C4C842B7-2991-F840-A5EA-6F512CFC949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71263" y="5185128"/>
            <a:ext cx="658811" cy="658811"/>
          </a:xfrm>
          <a:prstGeom prst="rect">
            <a:avLst/>
          </a:prstGeom>
          <a:effectLst>
            <a:outerShdw blurRad="50800" dist="38100" dir="2700000" algn="tl" rotWithShape="0">
              <a:prstClr val="black">
                <a:alpha val="40000"/>
              </a:prstClr>
            </a:outerShdw>
          </a:effectLst>
        </p:spPr>
      </p:pic>
      <p:cxnSp>
        <p:nvCxnSpPr>
          <p:cNvPr id="89" name="直線矢印コネクタ 88">
            <a:extLst>
              <a:ext uri="{FF2B5EF4-FFF2-40B4-BE49-F238E27FC236}">
                <a16:creationId xmlns:a16="http://schemas.microsoft.com/office/drawing/2014/main" id="{9E5523A8-1B47-E74B-BA95-E9621D90A66A}"/>
              </a:ext>
            </a:extLst>
          </p:cNvPr>
          <p:cNvCxnSpPr>
            <a:cxnSpLocks/>
          </p:cNvCxnSpPr>
          <p:nvPr/>
        </p:nvCxnSpPr>
        <p:spPr>
          <a:xfrm>
            <a:off x="4712537" y="2231494"/>
            <a:ext cx="363519" cy="0"/>
          </a:xfrm>
          <a:prstGeom prst="straightConnector1">
            <a:avLst/>
          </a:prstGeom>
          <a:ln>
            <a:solidFill>
              <a:srgbClr val="AB7A79"/>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3DFD112E-171F-7043-B6FD-E0831FA3338E}"/>
              </a:ext>
            </a:extLst>
          </p:cNvPr>
          <p:cNvCxnSpPr>
            <a:cxnSpLocks/>
          </p:cNvCxnSpPr>
          <p:nvPr/>
        </p:nvCxnSpPr>
        <p:spPr>
          <a:xfrm flipH="1" flipV="1">
            <a:off x="4049758" y="5512969"/>
            <a:ext cx="289171" cy="782"/>
          </a:xfrm>
          <a:prstGeom prst="straightConnector1">
            <a:avLst/>
          </a:prstGeom>
          <a:ln>
            <a:solidFill>
              <a:schemeClr val="accent2">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a:extLst>
              <a:ext uri="{FF2B5EF4-FFF2-40B4-BE49-F238E27FC236}">
                <a16:creationId xmlns:a16="http://schemas.microsoft.com/office/drawing/2014/main" id="{4FDB5674-8A34-4540-BCEF-AAC37723EA90}"/>
              </a:ext>
            </a:extLst>
          </p:cNvPr>
          <p:cNvCxnSpPr>
            <a:cxnSpLocks/>
          </p:cNvCxnSpPr>
          <p:nvPr/>
        </p:nvCxnSpPr>
        <p:spPr>
          <a:xfrm flipH="1">
            <a:off x="4095498" y="2231494"/>
            <a:ext cx="363519" cy="0"/>
          </a:xfrm>
          <a:prstGeom prst="straightConnector1">
            <a:avLst/>
          </a:prstGeom>
          <a:ln>
            <a:solidFill>
              <a:srgbClr val="AB7A79"/>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a:extLst>
              <a:ext uri="{FF2B5EF4-FFF2-40B4-BE49-F238E27FC236}">
                <a16:creationId xmlns:a16="http://schemas.microsoft.com/office/drawing/2014/main" id="{E88C4586-6AFC-544F-A433-F7F62984CF2B}"/>
              </a:ext>
            </a:extLst>
          </p:cNvPr>
          <p:cNvCxnSpPr>
            <a:cxnSpLocks/>
          </p:cNvCxnSpPr>
          <p:nvPr/>
        </p:nvCxnSpPr>
        <p:spPr>
          <a:xfrm flipV="1">
            <a:off x="4843388" y="5501467"/>
            <a:ext cx="289171" cy="782"/>
          </a:xfrm>
          <a:prstGeom prst="straightConnector1">
            <a:avLst/>
          </a:prstGeom>
          <a:ln>
            <a:solidFill>
              <a:schemeClr val="accent2">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3" name="右カーブ矢印 102">
            <a:extLst>
              <a:ext uri="{FF2B5EF4-FFF2-40B4-BE49-F238E27FC236}">
                <a16:creationId xmlns:a16="http://schemas.microsoft.com/office/drawing/2014/main" id="{1335E3DA-BA85-8744-8948-4C25DE5702ED}"/>
              </a:ext>
            </a:extLst>
          </p:cNvPr>
          <p:cNvSpPr/>
          <p:nvPr/>
        </p:nvSpPr>
        <p:spPr>
          <a:xfrm>
            <a:off x="620755" y="4928287"/>
            <a:ext cx="315946" cy="549081"/>
          </a:xfrm>
          <a:prstGeom prst="curved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テキスト ボックス 103">
            <a:extLst>
              <a:ext uri="{FF2B5EF4-FFF2-40B4-BE49-F238E27FC236}">
                <a16:creationId xmlns:a16="http://schemas.microsoft.com/office/drawing/2014/main" id="{9356599F-6C61-3A4D-8FC4-36413BF1E8EA}"/>
              </a:ext>
            </a:extLst>
          </p:cNvPr>
          <p:cNvSpPr txBox="1"/>
          <p:nvPr/>
        </p:nvSpPr>
        <p:spPr>
          <a:xfrm>
            <a:off x="798498" y="5065130"/>
            <a:ext cx="902811" cy="338554"/>
          </a:xfrm>
          <a:prstGeom prst="rect">
            <a:avLst/>
          </a:prstGeom>
          <a:noFill/>
        </p:spPr>
        <p:txBody>
          <a:bodyPr wrap="none" rtlCol="0">
            <a:spAutoFit/>
          </a:bodyPr>
          <a:lstStyle/>
          <a:p>
            <a:r>
              <a:rPr lang="ja-JP" altLang="en-US" sz="800" b="1" dirty="0">
                <a:solidFill>
                  <a:schemeClr val="accent6">
                    <a:lumMod val="75000"/>
                  </a:schemeClr>
                </a:solidFill>
                <a:latin typeface="Meiryo" panose="020B0604030504040204" pitchFamily="34" charset="-128"/>
                <a:ea typeface="Meiryo" panose="020B0604030504040204" pitchFamily="34" charset="-128"/>
              </a:rPr>
              <a:t>本番環境への</a:t>
            </a:r>
            <a:endParaRPr lang="en-US" altLang="ja-JP" sz="800" b="1" dirty="0">
              <a:solidFill>
                <a:schemeClr val="accent6">
                  <a:lumMod val="75000"/>
                </a:schemeClr>
              </a:solidFill>
              <a:latin typeface="Meiryo" panose="020B0604030504040204" pitchFamily="34" charset="-128"/>
              <a:ea typeface="Meiryo" panose="020B0604030504040204" pitchFamily="34" charset="-128"/>
            </a:endParaRPr>
          </a:p>
          <a:p>
            <a:r>
              <a:rPr lang="ja-JP" altLang="en-US" sz="800" b="1" dirty="0">
                <a:solidFill>
                  <a:schemeClr val="accent6">
                    <a:lumMod val="75000"/>
                  </a:schemeClr>
                </a:solidFill>
                <a:latin typeface="Meiryo" panose="020B0604030504040204" pitchFamily="34" charset="-128"/>
                <a:ea typeface="Meiryo" panose="020B0604030504040204" pitchFamily="34" charset="-128"/>
              </a:rPr>
              <a:t>デプロイメント</a:t>
            </a:r>
            <a:endParaRPr kumimoji="1" lang="ja-JP" altLang="en-US" sz="800" b="1" dirty="0">
              <a:solidFill>
                <a:schemeClr val="accent6">
                  <a:lumMod val="75000"/>
                </a:schemeClr>
              </a:solidFill>
              <a:latin typeface="Meiryo" panose="020B0604030504040204" pitchFamily="34" charset="-128"/>
              <a:ea typeface="Meiryo" panose="020B0604030504040204" pitchFamily="34" charset="-128"/>
            </a:endParaRPr>
          </a:p>
        </p:txBody>
      </p:sp>
      <p:sp>
        <p:nvSpPr>
          <p:cNvPr id="105" name="右カーブ矢印 104">
            <a:extLst>
              <a:ext uri="{FF2B5EF4-FFF2-40B4-BE49-F238E27FC236}">
                <a16:creationId xmlns:a16="http://schemas.microsoft.com/office/drawing/2014/main" id="{D449D85D-5E5D-F748-B7C5-90B5D6F4395B}"/>
              </a:ext>
            </a:extLst>
          </p:cNvPr>
          <p:cNvSpPr/>
          <p:nvPr/>
        </p:nvSpPr>
        <p:spPr>
          <a:xfrm flipH="1">
            <a:off x="8202813" y="4917335"/>
            <a:ext cx="315946" cy="549081"/>
          </a:xfrm>
          <a:prstGeom prst="curved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テキスト ボックス 105">
            <a:extLst>
              <a:ext uri="{FF2B5EF4-FFF2-40B4-BE49-F238E27FC236}">
                <a16:creationId xmlns:a16="http://schemas.microsoft.com/office/drawing/2014/main" id="{5FEA880C-09B6-0B45-8258-DA2AB062C881}"/>
              </a:ext>
            </a:extLst>
          </p:cNvPr>
          <p:cNvSpPr txBox="1"/>
          <p:nvPr/>
        </p:nvSpPr>
        <p:spPr>
          <a:xfrm>
            <a:off x="7365364" y="5007209"/>
            <a:ext cx="992579" cy="369332"/>
          </a:xfrm>
          <a:prstGeom prst="rect">
            <a:avLst/>
          </a:prstGeom>
          <a:noFill/>
        </p:spPr>
        <p:txBody>
          <a:bodyPr wrap="none" rtlCol="0">
            <a:spAutoFit/>
          </a:bodyPr>
          <a:lstStyle/>
          <a:p>
            <a:pPr algn="r"/>
            <a:r>
              <a:rPr lang="ja-JP" altLang="en-US" sz="900" b="1" dirty="0">
                <a:solidFill>
                  <a:schemeClr val="accent6">
                    <a:lumMod val="75000"/>
                  </a:schemeClr>
                </a:solidFill>
                <a:latin typeface="Meiryo" panose="020B0604030504040204" pitchFamily="34" charset="-128"/>
                <a:ea typeface="Meiryo" panose="020B0604030504040204" pitchFamily="34" charset="-128"/>
              </a:rPr>
              <a:t>本番環境への</a:t>
            </a:r>
            <a:endParaRPr lang="en-US" altLang="ja-JP" sz="900"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900" b="1" dirty="0">
                <a:solidFill>
                  <a:schemeClr val="accent6">
                    <a:lumMod val="75000"/>
                  </a:schemeClr>
                </a:solidFill>
                <a:latin typeface="Meiryo" panose="020B0604030504040204" pitchFamily="34" charset="-128"/>
                <a:ea typeface="Meiryo" panose="020B0604030504040204" pitchFamily="34" charset="-128"/>
              </a:rPr>
              <a:t>デプロイメント</a:t>
            </a:r>
            <a:endParaRPr kumimoji="1" lang="ja-JP" altLang="en-US" sz="900" b="1" dirty="0">
              <a:solidFill>
                <a:schemeClr val="accent6">
                  <a:lumMod val="75000"/>
                </a:schemeClr>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BF72810E-BD41-394C-9950-155CB5B1D83F}"/>
              </a:ext>
            </a:extLst>
          </p:cNvPr>
          <p:cNvSpPr txBox="1"/>
          <p:nvPr/>
        </p:nvSpPr>
        <p:spPr>
          <a:xfrm>
            <a:off x="1196051" y="868223"/>
            <a:ext cx="2441695" cy="338554"/>
          </a:xfrm>
          <a:prstGeom prst="rect">
            <a:avLst/>
          </a:prstGeom>
          <a:noFill/>
        </p:spPr>
        <p:txBody>
          <a:bodyPr wrap="none" rtlCol="0">
            <a:spAutoFit/>
          </a:bodyPr>
          <a:lstStyle/>
          <a:p>
            <a:pPr algn="ctr"/>
            <a:r>
              <a:rPr kumimoji="1" lang="ja-JP" altLang="en-US" sz="1600" dirty="0">
                <a:solidFill>
                  <a:srgbClr val="0070C0"/>
                </a:solidFill>
                <a:latin typeface="Meiryo" panose="020B0604030504040204" pitchFamily="34" charset="-128"/>
                <a:ea typeface="Meiryo" panose="020B0604030504040204" pitchFamily="34" charset="-128"/>
              </a:rPr>
              <a:t>これまでのシステム開発</a:t>
            </a:r>
          </a:p>
        </p:txBody>
      </p:sp>
      <p:sp>
        <p:nvSpPr>
          <p:cNvPr id="108" name="テキスト ボックス 107">
            <a:extLst>
              <a:ext uri="{FF2B5EF4-FFF2-40B4-BE49-F238E27FC236}">
                <a16:creationId xmlns:a16="http://schemas.microsoft.com/office/drawing/2014/main" id="{3EAB774F-63C5-2B41-9494-06E5F9E23F3B}"/>
              </a:ext>
            </a:extLst>
          </p:cNvPr>
          <p:cNvSpPr txBox="1"/>
          <p:nvPr/>
        </p:nvSpPr>
        <p:spPr>
          <a:xfrm>
            <a:off x="5475367" y="874453"/>
            <a:ext cx="2441695" cy="338554"/>
          </a:xfrm>
          <a:prstGeom prst="rect">
            <a:avLst/>
          </a:prstGeom>
          <a:noFill/>
        </p:spPr>
        <p:txBody>
          <a:bodyPr wrap="none" rtlCol="0">
            <a:spAutoFit/>
          </a:bodyPr>
          <a:lstStyle/>
          <a:p>
            <a:pPr algn="ctr"/>
            <a:r>
              <a:rPr kumimoji="1" lang="ja-JP" altLang="en-US" sz="1600" dirty="0">
                <a:solidFill>
                  <a:srgbClr val="00B050"/>
                </a:solidFill>
                <a:latin typeface="Meiryo" panose="020B0604030504040204" pitchFamily="34" charset="-128"/>
                <a:ea typeface="Meiryo" panose="020B0604030504040204" pitchFamily="34" charset="-128"/>
              </a:rPr>
              <a:t>これからのシステム開発</a:t>
            </a:r>
          </a:p>
        </p:txBody>
      </p:sp>
      <p:cxnSp>
        <p:nvCxnSpPr>
          <p:cNvPr id="110" name="曲線コネクタ 109">
            <a:extLst>
              <a:ext uri="{FF2B5EF4-FFF2-40B4-BE49-F238E27FC236}">
                <a16:creationId xmlns:a16="http://schemas.microsoft.com/office/drawing/2014/main" id="{4D8A486C-0A21-894E-B941-F43AFA267D7F}"/>
              </a:ext>
            </a:extLst>
          </p:cNvPr>
          <p:cNvCxnSpPr>
            <a:cxnSpLocks/>
            <a:stCxn id="11" idx="2"/>
            <a:endCxn id="42" idx="1"/>
          </p:cNvCxnSpPr>
          <p:nvPr/>
        </p:nvCxnSpPr>
        <p:spPr>
          <a:xfrm rot="5400000">
            <a:off x="5706849" y="3164010"/>
            <a:ext cx="312168" cy="334943"/>
          </a:xfrm>
          <a:prstGeom prst="curvedConnector3">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17" name="下矢印 116">
            <a:extLst>
              <a:ext uri="{FF2B5EF4-FFF2-40B4-BE49-F238E27FC236}">
                <a16:creationId xmlns:a16="http://schemas.microsoft.com/office/drawing/2014/main" id="{A6755512-EC15-7A43-801A-3EFEE3008CFE}"/>
              </a:ext>
            </a:extLst>
          </p:cNvPr>
          <p:cNvSpPr/>
          <p:nvPr/>
        </p:nvSpPr>
        <p:spPr>
          <a:xfrm>
            <a:off x="5604580" y="3998585"/>
            <a:ext cx="181759" cy="14182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矢印コネクタ 122">
            <a:extLst>
              <a:ext uri="{FF2B5EF4-FFF2-40B4-BE49-F238E27FC236}">
                <a16:creationId xmlns:a16="http://schemas.microsoft.com/office/drawing/2014/main" id="{C4F69AFE-1881-8D4C-A47D-69F79B3F3E9D}"/>
              </a:ext>
            </a:extLst>
          </p:cNvPr>
          <p:cNvCxnSpPr>
            <a:cxnSpLocks/>
          </p:cNvCxnSpPr>
          <p:nvPr/>
        </p:nvCxnSpPr>
        <p:spPr>
          <a:xfrm>
            <a:off x="7596336" y="3197936"/>
            <a:ext cx="0" cy="942477"/>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610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8E3D88-E69E-5746-AE1F-2582B19A0739}"/>
              </a:ext>
            </a:extLst>
          </p:cNvPr>
          <p:cNvSpPr>
            <a:spLocks noGrp="1"/>
          </p:cNvSpPr>
          <p:nvPr>
            <p:ph type="title"/>
          </p:nvPr>
        </p:nvSpPr>
        <p:spPr/>
        <p:txBody>
          <a:bodyPr/>
          <a:lstStyle/>
          <a:p>
            <a:r>
              <a:rPr lang="en-US" altLang="ja-JP" dirty="0" err="1"/>
              <a:t>VeriSM</a:t>
            </a:r>
            <a:r>
              <a:rPr lang="ja-JP" altLang="en-US"/>
              <a:t>モデル</a:t>
            </a:r>
            <a:endParaRPr kumimoji="1" lang="ja-JP" altLang="en-US"/>
          </a:p>
        </p:txBody>
      </p:sp>
      <p:sp>
        <p:nvSpPr>
          <p:cNvPr id="3" name="スライド番号プレースホルダー 2">
            <a:extLst>
              <a:ext uri="{FF2B5EF4-FFF2-40B4-BE49-F238E27FC236}">
                <a16:creationId xmlns:a16="http://schemas.microsoft.com/office/drawing/2014/main" id="{72678939-CD9D-3C47-B4C7-2FBC459448AC}"/>
              </a:ext>
            </a:extLst>
          </p:cNvPr>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5" name="円/楕円 4">
            <a:extLst>
              <a:ext uri="{FF2B5EF4-FFF2-40B4-BE49-F238E27FC236}">
                <a16:creationId xmlns:a16="http://schemas.microsoft.com/office/drawing/2014/main" id="{E38BA102-A0F3-8A40-8119-DA9F1C4CEBA2}"/>
              </a:ext>
            </a:extLst>
          </p:cNvPr>
          <p:cNvSpPr/>
          <p:nvPr/>
        </p:nvSpPr>
        <p:spPr>
          <a:xfrm>
            <a:off x="3766747" y="861312"/>
            <a:ext cx="5026318" cy="5027535"/>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21F110CC-D780-A240-8B60-25DB5415FEBF}"/>
              </a:ext>
            </a:extLst>
          </p:cNvPr>
          <p:cNvSpPr/>
          <p:nvPr/>
        </p:nvSpPr>
        <p:spPr>
          <a:xfrm>
            <a:off x="4562349" y="1636220"/>
            <a:ext cx="3476876" cy="34777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1FADB4CD-D138-EC41-BF6A-C8B72C80C684}"/>
              </a:ext>
            </a:extLst>
          </p:cNvPr>
          <p:cNvSpPr/>
          <p:nvPr/>
        </p:nvSpPr>
        <p:spPr>
          <a:xfrm>
            <a:off x="5367510" y="2443817"/>
            <a:ext cx="1866555" cy="1867007"/>
          </a:xfrm>
          <a:prstGeom prst="ellipse">
            <a:avLst/>
          </a:prstGeom>
          <a:pattFill prst="lgGrid">
            <a:fgClr>
              <a:schemeClr val="bg1">
                <a:lumMod val="50000"/>
              </a:schemeClr>
            </a:fgClr>
            <a:bgClr>
              <a:srgbClr val="002060"/>
            </a:bgClr>
          </a:patt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C5D13479-D96C-DC4A-8AD4-27A40217ABD2}"/>
              </a:ext>
            </a:extLst>
          </p:cNvPr>
          <p:cNvSpPr/>
          <p:nvPr/>
        </p:nvSpPr>
        <p:spPr>
          <a:xfrm>
            <a:off x="4364543" y="1155559"/>
            <a:ext cx="3892629" cy="338554"/>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ガバナンス</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25341E6-8A85-8940-A63D-33AD4EA68236}"/>
              </a:ext>
            </a:extLst>
          </p:cNvPr>
          <p:cNvSpPr/>
          <p:nvPr/>
        </p:nvSpPr>
        <p:spPr>
          <a:xfrm>
            <a:off x="4364543" y="1668908"/>
            <a:ext cx="3892629"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マネージメント</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原則</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C16D3248-300D-D54B-A090-FFC0660E4C8C}"/>
              </a:ext>
            </a:extLst>
          </p:cNvPr>
          <p:cNvSpPr/>
          <p:nvPr/>
        </p:nvSpPr>
        <p:spPr>
          <a:xfrm>
            <a:off x="5472612" y="3742574"/>
            <a:ext cx="1676490" cy="584775"/>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マネージメント</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メッシュ</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六角形 10">
            <a:extLst>
              <a:ext uri="{FF2B5EF4-FFF2-40B4-BE49-F238E27FC236}">
                <a16:creationId xmlns:a16="http://schemas.microsoft.com/office/drawing/2014/main" id="{F44BA868-510A-D84A-84C4-523BE3D781DC}"/>
              </a:ext>
            </a:extLst>
          </p:cNvPr>
          <p:cNvSpPr/>
          <p:nvPr/>
        </p:nvSpPr>
        <p:spPr>
          <a:xfrm>
            <a:off x="6545829" y="3067780"/>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六角形 11">
            <a:extLst>
              <a:ext uri="{FF2B5EF4-FFF2-40B4-BE49-F238E27FC236}">
                <a16:creationId xmlns:a16="http://schemas.microsoft.com/office/drawing/2014/main" id="{AC57D24C-EB17-324A-9890-D0A1B99264FE}"/>
              </a:ext>
            </a:extLst>
          </p:cNvPr>
          <p:cNvSpPr/>
          <p:nvPr/>
        </p:nvSpPr>
        <p:spPr>
          <a:xfrm>
            <a:off x="7010753" y="2760481"/>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六角形 12">
            <a:extLst>
              <a:ext uri="{FF2B5EF4-FFF2-40B4-BE49-F238E27FC236}">
                <a16:creationId xmlns:a16="http://schemas.microsoft.com/office/drawing/2014/main" id="{5555CDD9-4A4E-6447-949E-88D61D08D838}"/>
              </a:ext>
            </a:extLst>
          </p:cNvPr>
          <p:cNvSpPr/>
          <p:nvPr/>
        </p:nvSpPr>
        <p:spPr>
          <a:xfrm>
            <a:off x="7010753" y="3382573"/>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六角形 13">
            <a:extLst>
              <a:ext uri="{FF2B5EF4-FFF2-40B4-BE49-F238E27FC236}">
                <a16:creationId xmlns:a16="http://schemas.microsoft.com/office/drawing/2014/main" id="{013B3EB8-BE58-B84E-B3F0-8E043343EF28}"/>
              </a:ext>
            </a:extLst>
          </p:cNvPr>
          <p:cNvSpPr/>
          <p:nvPr/>
        </p:nvSpPr>
        <p:spPr>
          <a:xfrm>
            <a:off x="5929388" y="3075274"/>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9DEFDEBA-65F1-CB4E-88F3-BE1E36BCFD4B}"/>
              </a:ext>
            </a:extLst>
          </p:cNvPr>
          <p:cNvSpPr/>
          <p:nvPr/>
        </p:nvSpPr>
        <p:spPr>
          <a:xfrm>
            <a:off x="3923776" y="3113479"/>
            <a:ext cx="962854" cy="538185"/>
          </a:xfrm>
          <a:prstGeom prst="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1E90EA97-6634-F748-AE49-806B2719A31E}"/>
              </a:ext>
            </a:extLst>
          </p:cNvPr>
          <p:cNvSpPr/>
          <p:nvPr/>
        </p:nvSpPr>
        <p:spPr>
          <a:xfrm>
            <a:off x="7774236" y="3113479"/>
            <a:ext cx="912957" cy="538185"/>
          </a:xfrm>
          <a:prstGeom prst="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7" name="正方形/長方形 16">
            <a:extLst>
              <a:ext uri="{FF2B5EF4-FFF2-40B4-BE49-F238E27FC236}">
                <a16:creationId xmlns:a16="http://schemas.microsoft.com/office/drawing/2014/main" id="{D9A4249C-4829-D042-8D90-07CE95EAE308}"/>
              </a:ext>
            </a:extLst>
          </p:cNvPr>
          <p:cNvSpPr/>
          <p:nvPr/>
        </p:nvSpPr>
        <p:spPr>
          <a:xfrm>
            <a:off x="3923776" y="3139850"/>
            <a:ext cx="861726" cy="523220"/>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顧客</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a:solidFill>
                  <a:srgbClr val="FFFFFF"/>
                </a:solidFill>
                <a:latin typeface="Meiryo" panose="020B0604030504040204" pitchFamily="34" charset="-128"/>
                <a:ea typeface="Meiryo" panose="020B0604030504040204" pitchFamily="34" charset="-128"/>
              </a:rPr>
              <a:t>の要望</a:t>
            </a:r>
            <a:endParaRPr lang="ja-JP" altLang="en-US" sz="1400" dirty="0">
              <a:solidFill>
                <a:srgbClr val="FFFFFF"/>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D0F9E26A-5C54-EA4E-A65C-A0188102A7E5}"/>
              </a:ext>
            </a:extLst>
          </p:cNvPr>
          <p:cNvSpPr/>
          <p:nvPr/>
        </p:nvSpPr>
        <p:spPr>
          <a:xfrm>
            <a:off x="7668363" y="3220777"/>
            <a:ext cx="1124702" cy="43088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顧客</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800">
                <a:solidFill>
                  <a:srgbClr val="FFFFFF"/>
                </a:solidFill>
                <a:latin typeface="Meiryo" panose="020B0604030504040204" pitchFamily="34" charset="-128"/>
                <a:ea typeface="Meiryo" panose="020B0604030504040204" pitchFamily="34" charset="-128"/>
              </a:rPr>
              <a:t>検証・評価・改善</a:t>
            </a:r>
            <a:endParaRPr lang="ja-JP" altLang="en-US" sz="800" dirty="0">
              <a:solidFill>
                <a:srgbClr val="FFFF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2A222F90-A456-514E-9E06-462EFA82A891}"/>
              </a:ext>
            </a:extLst>
          </p:cNvPr>
          <p:cNvSpPr/>
          <p:nvPr/>
        </p:nvSpPr>
        <p:spPr>
          <a:xfrm>
            <a:off x="5919900" y="3247572"/>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定義</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71373AFD-8FF8-8640-814C-839CA6A042D3}"/>
              </a:ext>
            </a:extLst>
          </p:cNvPr>
          <p:cNvSpPr/>
          <p:nvPr/>
        </p:nvSpPr>
        <p:spPr>
          <a:xfrm>
            <a:off x="4317553" y="5910852"/>
            <a:ext cx="3986607" cy="738664"/>
          </a:xfrm>
          <a:prstGeom prst="rect">
            <a:avLst/>
          </a:prstGeom>
        </p:spPr>
        <p:txBody>
          <a:bodyPr wrap="square">
            <a:spAutoFit/>
          </a:bodyPr>
          <a:lstStyle/>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定義：</a:t>
            </a:r>
            <a:r>
              <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SIAM</a:t>
            </a: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の追加</a:t>
            </a:r>
            <a:endPar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制作：アジャイル</a:t>
            </a:r>
            <a:endPar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制作、提供、反応のサイクルを回す／</a:t>
            </a:r>
            <a:r>
              <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DevOps</a:t>
            </a:r>
          </a:p>
        </p:txBody>
      </p:sp>
      <p:sp>
        <p:nvSpPr>
          <p:cNvPr id="24" name="正方形/長方形 23">
            <a:extLst>
              <a:ext uri="{FF2B5EF4-FFF2-40B4-BE49-F238E27FC236}">
                <a16:creationId xmlns:a16="http://schemas.microsoft.com/office/drawing/2014/main" id="{1D8EF749-EBE0-FF40-A32C-A1F9354D0E59}"/>
              </a:ext>
            </a:extLst>
          </p:cNvPr>
          <p:cNvSpPr/>
          <p:nvPr/>
        </p:nvSpPr>
        <p:spPr>
          <a:xfrm>
            <a:off x="293860" y="909337"/>
            <a:ext cx="3430125" cy="830997"/>
          </a:xfrm>
          <a:prstGeom prst="rect">
            <a:avLst/>
          </a:prstGeom>
          <a:ln w="12700">
            <a:solidFill>
              <a:schemeClr val="tx1"/>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企業を統治・統制するための仕組みを確立する。</a:t>
            </a:r>
            <a:r>
              <a:rPr lang="en-US" altLang="ja-JP" sz="12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COBIT5</a:t>
            </a:r>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がベース。加えて、情報開示のあり方や、監査役や社外取締役を含む取締役会など会社の機関のあり方等を定義。</a:t>
            </a:r>
          </a:p>
        </p:txBody>
      </p:sp>
      <p:sp>
        <p:nvSpPr>
          <p:cNvPr id="25" name="正方形/長方形 24">
            <a:extLst>
              <a:ext uri="{FF2B5EF4-FFF2-40B4-BE49-F238E27FC236}">
                <a16:creationId xmlns:a16="http://schemas.microsoft.com/office/drawing/2014/main" id="{A86D8375-566B-784A-8C1A-20E77C7F106C}"/>
              </a:ext>
            </a:extLst>
          </p:cNvPr>
          <p:cNvSpPr/>
          <p:nvPr/>
        </p:nvSpPr>
        <p:spPr>
          <a:xfrm>
            <a:off x="290375" y="2183877"/>
            <a:ext cx="3391460" cy="1015663"/>
          </a:xfrm>
          <a:prstGeom prst="rect">
            <a:avLst/>
          </a:prstGeom>
          <a:ln w="12700">
            <a:solidFill>
              <a:schemeClr val="tx1"/>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全体として厳守しなければならない原則を定義。すべてのサービスはこの原則に従って提供される。例えば、セキュリティ方針、法的な制限、財務的なルール、知的所有権、就業規則などITだけでなく企業全体を範囲に検討する。</a:t>
            </a:r>
          </a:p>
        </p:txBody>
      </p:sp>
      <p:sp>
        <p:nvSpPr>
          <p:cNvPr id="26" name="正方形/長方形 25">
            <a:extLst>
              <a:ext uri="{FF2B5EF4-FFF2-40B4-BE49-F238E27FC236}">
                <a16:creationId xmlns:a16="http://schemas.microsoft.com/office/drawing/2014/main" id="{E1564867-CA10-514F-B156-7B58BD6EC05B}"/>
              </a:ext>
            </a:extLst>
          </p:cNvPr>
          <p:cNvSpPr/>
          <p:nvPr/>
        </p:nvSpPr>
        <p:spPr>
          <a:xfrm>
            <a:off x="290375" y="3644900"/>
            <a:ext cx="3380546" cy="2846933"/>
          </a:xfrm>
          <a:prstGeom prst="rect">
            <a:avLst/>
          </a:prstGeom>
          <a:ln w="12700">
            <a:solidFill>
              <a:schemeClr val="tx2"/>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どうサービスを管理していくかを検討する領域。企業の環境、リソース、利用するテクノロジー、管理手法の最適な組合せを検討</a:t>
            </a:r>
          </a:p>
          <a:p>
            <a:pPr defTabSz="914400"/>
            <a:endParaRPr lang="en-US" altLang="ja-JP" sz="8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企業環境</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組織文化（保守的、リスク嗜好、サービスカルチャーなど）、競合他社（サービス比較、自社の市場ポジションなど）、法律の制約（内部統制や金融庁ガイドライン等）、サービス提供のプロセス、KPI、ツール（既存のサービス管理の仕組み）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リソース</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人（配置、採用、人材育成、スキル等）</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予算、資産、納期、ナレッジ、その他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革新的テクノロジー</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コンテナ、IoT、ビッグデータ、クラウド、自動化、その他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管理手法</a:t>
            </a:r>
            <a:endParaRPr lang="en-US" altLang="ja-JP" sz="900" b="1" u="sng"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ITIL、COBIT5、CMMI-SVC、IT4IT、ISO/IEC20000,、ISO/IEC27001、DevOps、 Agile、 Lean、Project &amp; Portfolio Management、SIAM、その他</a:t>
            </a:r>
          </a:p>
        </p:txBody>
      </p:sp>
      <p:sp>
        <p:nvSpPr>
          <p:cNvPr id="27" name="下カーブ矢印 26">
            <a:extLst>
              <a:ext uri="{FF2B5EF4-FFF2-40B4-BE49-F238E27FC236}">
                <a16:creationId xmlns:a16="http://schemas.microsoft.com/office/drawing/2014/main" id="{D5FBF8FC-7D52-EB4E-BDB0-102C57FD3F5E}"/>
              </a:ext>
            </a:extLst>
          </p:cNvPr>
          <p:cNvSpPr/>
          <p:nvPr/>
        </p:nvSpPr>
        <p:spPr>
          <a:xfrm rot="18878480">
            <a:off x="6744544" y="2959858"/>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D09500A8-65D4-B84F-8D01-A0C1C7FFF74A}"/>
              </a:ext>
            </a:extLst>
          </p:cNvPr>
          <p:cNvSpPr/>
          <p:nvPr/>
        </p:nvSpPr>
        <p:spPr>
          <a:xfrm>
            <a:off x="6542370" y="3247572"/>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制作</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E9641BA4-85A2-8043-B5C7-FE11B229478B}"/>
              </a:ext>
            </a:extLst>
          </p:cNvPr>
          <p:cNvSpPr/>
          <p:nvPr/>
        </p:nvSpPr>
        <p:spPr>
          <a:xfrm>
            <a:off x="7022055" y="2955263"/>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提供</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AD5A4E35-E705-4446-8CF4-4040012E450D}"/>
              </a:ext>
            </a:extLst>
          </p:cNvPr>
          <p:cNvSpPr/>
          <p:nvPr/>
        </p:nvSpPr>
        <p:spPr>
          <a:xfrm>
            <a:off x="7022055" y="3577354"/>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反応</a:t>
            </a:r>
            <a:endParaRPr lang="en-US" altLang="ja-JP" sz="1400" dirty="0">
              <a:solidFill>
                <a:srgbClr val="FFFFFF"/>
              </a:solidFill>
              <a:latin typeface="Meiryo" panose="020B0604030504040204" pitchFamily="34" charset="-128"/>
              <a:ea typeface="Meiryo" panose="020B0604030504040204" pitchFamily="34" charset="-128"/>
            </a:endParaRPr>
          </a:p>
        </p:txBody>
      </p:sp>
      <p:cxnSp>
        <p:nvCxnSpPr>
          <p:cNvPr id="30" name="直線矢印コネクタ 29">
            <a:extLst>
              <a:ext uri="{FF2B5EF4-FFF2-40B4-BE49-F238E27FC236}">
                <a16:creationId xmlns:a16="http://schemas.microsoft.com/office/drawing/2014/main" id="{BFD31D9E-073A-2D4E-A102-897099964417}"/>
              </a:ext>
            </a:extLst>
          </p:cNvPr>
          <p:cNvCxnSpPr>
            <a:cxnSpLocks/>
            <a:stCxn id="24" idx="3"/>
          </p:cNvCxnSpPr>
          <p:nvPr/>
        </p:nvCxnSpPr>
        <p:spPr>
          <a:xfrm>
            <a:off x="3723985" y="1324836"/>
            <a:ext cx="1852356"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B248C6E0-3C2F-624D-9F23-56EB210FC4D7}"/>
              </a:ext>
            </a:extLst>
          </p:cNvPr>
          <p:cNvCxnSpPr>
            <a:cxnSpLocks/>
            <a:stCxn id="25" idx="3"/>
          </p:cNvCxnSpPr>
          <p:nvPr/>
        </p:nvCxnSpPr>
        <p:spPr>
          <a:xfrm flipV="1">
            <a:off x="3681835" y="2125610"/>
            <a:ext cx="1705865" cy="566099"/>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2CCDF537-4467-F243-9319-6A36C44B6209}"/>
              </a:ext>
            </a:extLst>
          </p:cNvPr>
          <p:cNvCxnSpPr>
            <a:cxnSpLocks/>
            <a:stCxn id="26" idx="3"/>
          </p:cNvCxnSpPr>
          <p:nvPr/>
        </p:nvCxnSpPr>
        <p:spPr>
          <a:xfrm flipV="1">
            <a:off x="3670921" y="4023709"/>
            <a:ext cx="1940817" cy="104465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39" name="右矢印 38">
            <a:extLst>
              <a:ext uri="{FF2B5EF4-FFF2-40B4-BE49-F238E27FC236}">
                <a16:creationId xmlns:a16="http://schemas.microsoft.com/office/drawing/2014/main" id="{89B1BB38-E913-C847-A054-94913BD4D261}"/>
              </a:ext>
            </a:extLst>
          </p:cNvPr>
          <p:cNvSpPr/>
          <p:nvPr/>
        </p:nvSpPr>
        <p:spPr>
          <a:xfrm>
            <a:off x="6445868" y="3297525"/>
            <a:ext cx="197239" cy="155105"/>
          </a:xfrm>
          <a:prstGeom prst="right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0" name="下カーブ矢印 39">
            <a:extLst>
              <a:ext uri="{FF2B5EF4-FFF2-40B4-BE49-F238E27FC236}">
                <a16:creationId xmlns:a16="http://schemas.microsoft.com/office/drawing/2014/main" id="{56FCAED5-09E9-9840-BBFB-FFD01D4C1AE8}"/>
              </a:ext>
            </a:extLst>
          </p:cNvPr>
          <p:cNvSpPr/>
          <p:nvPr/>
        </p:nvSpPr>
        <p:spPr>
          <a:xfrm rot="5400000">
            <a:off x="7362509" y="3296140"/>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下カーブ矢印 40">
            <a:extLst>
              <a:ext uri="{FF2B5EF4-FFF2-40B4-BE49-F238E27FC236}">
                <a16:creationId xmlns:a16="http://schemas.microsoft.com/office/drawing/2014/main" id="{CF4DFD13-F01B-C848-A3FF-3323C88AB8CB}"/>
              </a:ext>
            </a:extLst>
          </p:cNvPr>
          <p:cNvSpPr/>
          <p:nvPr/>
        </p:nvSpPr>
        <p:spPr>
          <a:xfrm rot="13468975">
            <a:off x="6720798" y="3556299"/>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3" name="Picture 2">
            <a:extLst>
              <a:ext uri="{FF2B5EF4-FFF2-40B4-BE49-F238E27FC236}">
                <a16:creationId xmlns:a16="http://schemas.microsoft.com/office/drawing/2014/main" id="{77BC6FA8-E0CC-6B4B-96C1-B0A83EF7F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225" y="747551"/>
            <a:ext cx="1061899" cy="1061899"/>
          </a:xfrm>
          <a:prstGeom prst="rect">
            <a:avLst/>
          </a:prstGeom>
        </p:spPr>
      </p:pic>
    </p:spTree>
    <p:extLst>
      <p:ext uri="{BB962C8B-B14F-4D97-AF65-F5344CB8AC3E}">
        <p14:creationId xmlns:p14="http://schemas.microsoft.com/office/powerpoint/2010/main" val="412864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E0A33-4D64-8447-BC54-D15B210DCD39}"/>
              </a:ext>
            </a:extLst>
          </p:cNvPr>
          <p:cNvSpPr>
            <a:spLocks noGrp="1"/>
          </p:cNvSpPr>
          <p:nvPr>
            <p:ph type="title"/>
          </p:nvPr>
        </p:nvSpPr>
        <p:spPr>
          <a:xfrm>
            <a:off x="457200" y="274638"/>
            <a:ext cx="8686800" cy="416221"/>
          </a:xfrm>
        </p:spPr>
        <p:txBody>
          <a:bodyPr/>
          <a:lstStyle/>
          <a:p>
            <a:r>
              <a:rPr kumimoji="1" lang="ja-JP" altLang="en-US"/>
              <a:t>ガバナンスとサービスマネージメント原則の関係</a:t>
            </a:r>
          </a:p>
        </p:txBody>
      </p:sp>
      <p:sp>
        <p:nvSpPr>
          <p:cNvPr id="3" name="スライド番号プレースホルダー 2">
            <a:extLst>
              <a:ext uri="{FF2B5EF4-FFF2-40B4-BE49-F238E27FC236}">
                <a16:creationId xmlns:a16="http://schemas.microsoft.com/office/drawing/2014/main" id="{9A8C53E7-3BCC-664F-9E4E-71FF732025BD}"/>
              </a:ext>
            </a:extLst>
          </p:cNvPr>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テキスト ボックス 2">
            <a:extLst>
              <a:ext uri="{FF2B5EF4-FFF2-40B4-BE49-F238E27FC236}">
                <a16:creationId xmlns:a16="http://schemas.microsoft.com/office/drawing/2014/main" id="{B981B4B8-8628-4A5D-A790-38CBE9BFFB60}"/>
              </a:ext>
            </a:extLst>
          </p:cNvPr>
          <p:cNvSpPr txBox="1"/>
          <p:nvPr/>
        </p:nvSpPr>
        <p:spPr>
          <a:xfrm>
            <a:off x="750624" y="1199663"/>
            <a:ext cx="4487185" cy="166199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ガバナンス </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基本</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は、透明性</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(Transparency)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説明</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責任</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(Accountability)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機敏</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に反応</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(Responsiveness)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効果的</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、効率的</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(Effectiveness and Efficiency)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公平</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、非排他的</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(Equitable and inclusive)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誰</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でも参加</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(Participatory)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持続</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可能</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(Sustainability)</a:t>
            </a:r>
          </a:p>
        </p:txBody>
      </p:sp>
      <p:sp>
        <p:nvSpPr>
          <p:cNvPr id="5" name="四角形: 角を丸くする 3">
            <a:extLst>
              <a:ext uri="{FF2B5EF4-FFF2-40B4-BE49-F238E27FC236}">
                <a16:creationId xmlns:a16="http://schemas.microsoft.com/office/drawing/2014/main" id="{53FAB3DF-FAC6-4194-8E01-D5A62F950799}"/>
              </a:ext>
            </a:extLst>
          </p:cNvPr>
          <p:cNvSpPr/>
          <p:nvPr/>
        </p:nvSpPr>
        <p:spPr>
          <a:xfrm>
            <a:off x="4113546"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ビジョン</a:t>
            </a:r>
          </a:p>
        </p:txBody>
      </p:sp>
      <p:sp>
        <p:nvSpPr>
          <p:cNvPr id="6" name="四角形: 角を丸くする 4">
            <a:extLst>
              <a:ext uri="{FF2B5EF4-FFF2-40B4-BE49-F238E27FC236}">
                <a16:creationId xmlns:a16="http://schemas.microsoft.com/office/drawing/2014/main" id="{439E410E-C586-485C-B3EA-BF3189F45B48}"/>
              </a:ext>
            </a:extLst>
          </p:cNvPr>
          <p:cNvSpPr/>
          <p:nvPr/>
        </p:nvSpPr>
        <p:spPr>
          <a:xfrm>
            <a:off x="5168587"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戦略</a:t>
            </a:r>
          </a:p>
        </p:txBody>
      </p:sp>
      <p:sp>
        <p:nvSpPr>
          <p:cNvPr id="7" name="四角形: 角を丸くする 5">
            <a:extLst>
              <a:ext uri="{FF2B5EF4-FFF2-40B4-BE49-F238E27FC236}">
                <a16:creationId xmlns:a16="http://schemas.microsoft.com/office/drawing/2014/main" id="{BC029851-5BB2-4ADF-A42A-01F323388892}"/>
              </a:ext>
            </a:extLst>
          </p:cNvPr>
          <p:cNvSpPr/>
          <p:nvPr/>
        </p:nvSpPr>
        <p:spPr>
          <a:xfrm>
            <a:off x="7301304" y="1218396"/>
            <a:ext cx="1395484"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コンプライアンス</a:t>
            </a:r>
          </a:p>
        </p:txBody>
      </p:sp>
      <p:sp>
        <p:nvSpPr>
          <p:cNvPr id="8" name="四角形: 角を丸くする 6">
            <a:extLst>
              <a:ext uri="{FF2B5EF4-FFF2-40B4-BE49-F238E27FC236}">
                <a16:creationId xmlns:a16="http://schemas.microsoft.com/office/drawing/2014/main" id="{240A37D8-657F-4C75-B910-5472FC85D5A8}"/>
              </a:ext>
            </a:extLst>
          </p:cNvPr>
          <p:cNvSpPr/>
          <p:nvPr/>
        </p:nvSpPr>
        <p:spPr>
          <a:xfrm>
            <a:off x="5505979" y="5219746"/>
            <a:ext cx="2014143" cy="715978"/>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方針展開</a:t>
            </a:r>
          </a:p>
        </p:txBody>
      </p:sp>
      <p:sp>
        <p:nvSpPr>
          <p:cNvPr id="9" name="四角形: 角を丸くする 7">
            <a:extLst>
              <a:ext uri="{FF2B5EF4-FFF2-40B4-BE49-F238E27FC236}">
                <a16:creationId xmlns:a16="http://schemas.microsoft.com/office/drawing/2014/main" id="{CEA65DFF-B597-4503-8BCF-C4B8A0CBE3C9}"/>
              </a:ext>
            </a:extLst>
          </p:cNvPr>
          <p:cNvSpPr/>
          <p:nvPr/>
        </p:nvSpPr>
        <p:spPr>
          <a:xfrm>
            <a:off x="5505978" y="2928922"/>
            <a:ext cx="2014144" cy="715978"/>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行動指針</a:t>
            </a:r>
          </a:p>
        </p:txBody>
      </p:sp>
      <p:cxnSp>
        <p:nvCxnSpPr>
          <p:cNvPr id="10" name="直線矢印コネクタ 9">
            <a:extLst>
              <a:ext uri="{FF2B5EF4-FFF2-40B4-BE49-F238E27FC236}">
                <a16:creationId xmlns:a16="http://schemas.microsoft.com/office/drawing/2014/main" id="{0B6A43D5-9A05-4289-AC98-5B5F86D07878}"/>
              </a:ext>
            </a:extLst>
          </p:cNvPr>
          <p:cNvCxnSpPr>
            <a:cxnSpLocks/>
            <a:stCxn id="6" idx="2"/>
            <a:endCxn id="9" idx="0"/>
          </p:cNvCxnSpPr>
          <p:nvPr/>
        </p:nvCxnSpPr>
        <p:spPr>
          <a:xfrm>
            <a:off x="5673555" y="1643442"/>
            <a:ext cx="839495"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1793A1FC-8D7F-4775-84ED-1368C148300E}"/>
              </a:ext>
            </a:extLst>
          </p:cNvPr>
          <p:cNvCxnSpPr>
            <a:cxnSpLocks/>
            <a:stCxn id="5" idx="2"/>
            <a:endCxn id="9" idx="0"/>
          </p:cNvCxnSpPr>
          <p:nvPr/>
        </p:nvCxnSpPr>
        <p:spPr>
          <a:xfrm>
            <a:off x="4618514" y="1643442"/>
            <a:ext cx="1894536"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374334D0-5147-4766-A247-92A7DEEE5564}"/>
              </a:ext>
            </a:extLst>
          </p:cNvPr>
          <p:cNvCxnSpPr>
            <a:stCxn id="7" idx="2"/>
            <a:endCxn id="7" idx="2"/>
          </p:cNvCxnSpPr>
          <p:nvPr/>
        </p:nvCxnSpPr>
        <p:spPr>
          <a:xfrm>
            <a:off x="7999046" y="1643442"/>
            <a:ext cx="0" cy="0"/>
          </a:xfrm>
          <a:prstGeom prst="straightConnector1">
            <a:avLst/>
          </a:prstGeom>
          <a:ln>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F7BD8E7-E907-4D26-BB9F-3C042FF70E41}"/>
              </a:ext>
            </a:extLst>
          </p:cNvPr>
          <p:cNvCxnSpPr>
            <a:cxnSpLocks/>
            <a:stCxn id="7" idx="2"/>
            <a:endCxn id="9" idx="0"/>
          </p:cNvCxnSpPr>
          <p:nvPr/>
        </p:nvCxnSpPr>
        <p:spPr>
          <a:xfrm flipH="1">
            <a:off x="6513050" y="1643442"/>
            <a:ext cx="1485996"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F207F88-3B4E-48CF-A5E7-B3B144B3C40A}"/>
              </a:ext>
            </a:extLst>
          </p:cNvPr>
          <p:cNvCxnSpPr>
            <a:cxnSpLocks/>
            <a:stCxn id="9" idx="2"/>
            <a:endCxn id="8" idx="0"/>
          </p:cNvCxnSpPr>
          <p:nvPr/>
        </p:nvCxnSpPr>
        <p:spPr>
          <a:xfrm>
            <a:off x="6513050" y="3644900"/>
            <a:ext cx="1" cy="1574846"/>
          </a:xfrm>
          <a:prstGeom prst="straightConnector1">
            <a:avLst/>
          </a:prstGeom>
          <a:ln w="76200">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四角形: 角を丸くする 32">
            <a:extLst>
              <a:ext uri="{FF2B5EF4-FFF2-40B4-BE49-F238E27FC236}">
                <a16:creationId xmlns:a16="http://schemas.microsoft.com/office/drawing/2014/main" id="{95B21EF3-48C8-4034-8DD7-3B167EF5394D}"/>
              </a:ext>
            </a:extLst>
          </p:cNvPr>
          <p:cNvSpPr/>
          <p:nvPr/>
        </p:nvSpPr>
        <p:spPr>
          <a:xfrm>
            <a:off x="6220765"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企業文化</a:t>
            </a:r>
          </a:p>
        </p:txBody>
      </p:sp>
      <p:cxnSp>
        <p:nvCxnSpPr>
          <p:cNvPr id="16" name="直線矢印コネクタ 15">
            <a:extLst>
              <a:ext uri="{FF2B5EF4-FFF2-40B4-BE49-F238E27FC236}">
                <a16:creationId xmlns:a16="http://schemas.microsoft.com/office/drawing/2014/main" id="{BF056D6A-EF14-46F1-9632-5D6D9BF82B2C}"/>
              </a:ext>
            </a:extLst>
          </p:cNvPr>
          <p:cNvCxnSpPr>
            <a:cxnSpLocks/>
            <a:stCxn id="15" idx="2"/>
            <a:endCxn id="9" idx="0"/>
          </p:cNvCxnSpPr>
          <p:nvPr/>
        </p:nvCxnSpPr>
        <p:spPr>
          <a:xfrm flipH="1">
            <a:off x="6513050" y="1643442"/>
            <a:ext cx="212683"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2">
            <a:extLst>
              <a:ext uri="{FF2B5EF4-FFF2-40B4-BE49-F238E27FC236}">
                <a16:creationId xmlns:a16="http://schemas.microsoft.com/office/drawing/2014/main" id="{03419C76-AC9D-8B40-B5F5-714B035B8FCC}"/>
              </a:ext>
            </a:extLst>
          </p:cNvPr>
          <p:cNvSpPr txBox="1"/>
          <p:nvPr/>
        </p:nvSpPr>
        <p:spPr>
          <a:xfrm>
            <a:off x="750624" y="4457161"/>
            <a:ext cx="5593079" cy="129266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サービスマネジメント原則</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サービスとは</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消費者（顧客）</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の明らかになった要望を満たす</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こと</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ITSM</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が開発し成熟させてきたサービスマネジメントの概念や手法の活用</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BSM(Business Service Management)</a:t>
            </a: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ESM(Enterprise Service Management)</a:t>
            </a:r>
          </a:p>
          <a:p>
            <a:pPr marL="312738" lvl="1" indent="-168275">
              <a:buFont typeface="Wingdings" pitchFamily="2" charset="2"/>
              <a:buChar char="Ø"/>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全て</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の製品（プロダクト）とサービスに</a:t>
            </a: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適用される</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80204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17855-7B09-DC42-B3CD-878CA4379DFB}"/>
              </a:ext>
            </a:extLst>
          </p:cNvPr>
          <p:cNvSpPr>
            <a:spLocks noGrp="1"/>
          </p:cNvSpPr>
          <p:nvPr>
            <p:ph type="title"/>
          </p:nvPr>
        </p:nvSpPr>
        <p:spPr/>
        <p:txBody>
          <a:bodyPr/>
          <a:lstStyle/>
          <a:p>
            <a:r>
              <a:rPr kumimoji="1" lang="ja-JP" altLang="en-US"/>
              <a:t>マネージメント・メッシュとは</a:t>
            </a:r>
          </a:p>
        </p:txBody>
      </p:sp>
      <p:sp>
        <p:nvSpPr>
          <p:cNvPr id="3" name="スライド番号プレースホルダー 2">
            <a:extLst>
              <a:ext uri="{FF2B5EF4-FFF2-40B4-BE49-F238E27FC236}">
                <a16:creationId xmlns:a16="http://schemas.microsoft.com/office/drawing/2014/main" id="{C42AD9A8-39C7-7544-87D5-BF1A7FF751DA}"/>
              </a:ext>
            </a:extLst>
          </p:cNvPr>
          <p:cNvSpPr>
            <a:spLocks noGrp="1"/>
          </p:cNvSpPr>
          <p:nvPr>
            <p:ph type="sldNum" sz="quarter" idx="12"/>
          </p:nvPr>
        </p:nvSpPr>
        <p:spPr>
          <a:xfrm>
            <a:off x="6940412" y="6647532"/>
            <a:ext cx="2133600" cy="217800"/>
          </a:xfrm>
        </p:spPr>
        <p:txBody>
          <a:bodyPr/>
          <a:lstStyle/>
          <a:p>
            <a:fld id="{8FF8CC5D-A65D-5946-99B5-645367A967AD}" type="slidenum">
              <a:rPr kumimoji="1" lang="ja-JP" altLang="en-US" smtClean="0"/>
              <a:t>9</a:t>
            </a:fld>
            <a:endParaRPr kumimoji="1" lang="ja-JP" altLang="en-US"/>
          </a:p>
        </p:txBody>
      </p:sp>
      <p:grpSp>
        <p:nvGrpSpPr>
          <p:cNvPr id="4" name="グループ化 3">
            <a:extLst>
              <a:ext uri="{FF2B5EF4-FFF2-40B4-BE49-F238E27FC236}">
                <a16:creationId xmlns:a16="http://schemas.microsoft.com/office/drawing/2014/main" id="{002B84A5-9EC5-424B-B792-6FF333DEB5FC}"/>
              </a:ext>
            </a:extLst>
          </p:cNvPr>
          <p:cNvGrpSpPr/>
          <p:nvPr/>
        </p:nvGrpSpPr>
        <p:grpSpPr>
          <a:xfrm>
            <a:off x="2278250" y="1480359"/>
            <a:ext cx="4587499" cy="4329081"/>
            <a:chOff x="6336224" y="3385840"/>
            <a:chExt cx="4233620" cy="3398065"/>
          </a:xfrm>
          <a:effectLst>
            <a:outerShdw blurRad="50800" dist="38100" dir="2700000" algn="tl" rotWithShape="0">
              <a:prstClr val="black">
                <a:alpha val="40000"/>
              </a:prstClr>
            </a:outerShdw>
          </a:effectLst>
        </p:grpSpPr>
        <p:sp>
          <p:nvSpPr>
            <p:cNvPr id="5" name="正方形/長方形 4">
              <a:extLst>
                <a:ext uri="{FF2B5EF4-FFF2-40B4-BE49-F238E27FC236}">
                  <a16:creationId xmlns:a16="http://schemas.microsoft.com/office/drawing/2014/main" id="{509F8C56-D6BD-3C4E-9397-F1FD4D50D1A4}"/>
                </a:ext>
              </a:extLst>
            </p:cNvPr>
            <p:cNvSpPr/>
            <p:nvPr/>
          </p:nvSpPr>
          <p:spPr>
            <a:xfrm rot="5400000">
              <a:off x="6377611" y="4992108"/>
              <a:ext cx="3377877"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83962FBE-E2B2-FE4A-B146-D524FDEFA21A}"/>
                </a:ext>
              </a:extLst>
            </p:cNvPr>
            <p:cNvSpPr/>
            <p:nvPr/>
          </p:nvSpPr>
          <p:spPr>
            <a:xfrm rot="5400000">
              <a:off x="8303336" y="4982015"/>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F7E231E5-0981-7B4D-ACDD-B14B67F296F9}"/>
                </a:ext>
              </a:extLst>
            </p:cNvPr>
            <p:cNvSpPr/>
            <p:nvPr/>
          </p:nvSpPr>
          <p:spPr>
            <a:xfrm>
              <a:off x="6336224" y="4015353"/>
              <a:ext cx="4233619"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A18C27F-2867-D843-A1AB-463CB4490CB0}"/>
                </a:ext>
              </a:extLst>
            </p:cNvPr>
            <p:cNvSpPr/>
            <p:nvPr/>
          </p:nvSpPr>
          <p:spPr>
            <a:xfrm>
              <a:off x="6336224" y="5563430"/>
              <a:ext cx="4233618"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8FC4F67-5437-6D4A-A865-394A87D1E411}"/>
                </a:ext>
              </a:extLst>
            </p:cNvPr>
            <p:cNvSpPr/>
            <p:nvPr/>
          </p:nvSpPr>
          <p:spPr>
            <a:xfrm rot="5400000">
              <a:off x="5420322" y="4982016"/>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F7723ED2-90BC-0048-A4F7-DF645414FD31}"/>
                </a:ext>
              </a:extLst>
            </p:cNvPr>
            <p:cNvSpPr/>
            <p:nvPr/>
          </p:nvSpPr>
          <p:spPr>
            <a:xfrm rot="5400000">
              <a:off x="7336462" y="4982016"/>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1013A27-53DC-6B46-AFB6-C2A1BA60FB62}"/>
                </a:ext>
              </a:extLst>
            </p:cNvPr>
            <p:cNvSpPr/>
            <p:nvPr/>
          </p:nvSpPr>
          <p:spPr>
            <a:xfrm>
              <a:off x="6336224" y="4770471"/>
              <a:ext cx="4233619"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8454B7AD-A26B-9945-A360-60A149890C04}"/>
                </a:ext>
              </a:extLst>
            </p:cNvPr>
            <p:cNvSpPr/>
            <p:nvPr/>
          </p:nvSpPr>
          <p:spPr>
            <a:xfrm>
              <a:off x="6336224" y="6299806"/>
              <a:ext cx="4233618"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F0E2F31-198F-E046-B19A-36935444F618}"/>
                </a:ext>
              </a:extLst>
            </p:cNvPr>
            <p:cNvSpPr/>
            <p:nvPr/>
          </p:nvSpPr>
          <p:spPr>
            <a:xfrm rot="5400000">
              <a:off x="6846131" y="4982016"/>
              <a:ext cx="3398062"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576912FF-EA52-C74F-BADE-91A96D61C274}"/>
                </a:ext>
              </a:extLst>
            </p:cNvPr>
            <p:cNvSpPr/>
            <p:nvPr/>
          </p:nvSpPr>
          <p:spPr>
            <a:xfrm>
              <a:off x="6336224" y="4381354"/>
              <a:ext cx="4233620"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87630518-2DD7-604F-94BC-A44E3912D2BA}"/>
                </a:ext>
              </a:extLst>
            </p:cNvPr>
            <p:cNvSpPr/>
            <p:nvPr/>
          </p:nvSpPr>
          <p:spPr>
            <a:xfrm>
              <a:off x="6336224" y="3676973"/>
              <a:ext cx="4233620"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4E3B6EF9-C47C-AA42-98C3-AE8EF8FB75B1}"/>
                </a:ext>
              </a:extLst>
            </p:cNvPr>
            <p:cNvSpPr/>
            <p:nvPr/>
          </p:nvSpPr>
          <p:spPr>
            <a:xfrm>
              <a:off x="6336224" y="5931618"/>
              <a:ext cx="4233619"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444FD0A-01EA-C841-8526-6D40E050F44F}"/>
                </a:ext>
              </a:extLst>
            </p:cNvPr>
            <p:cNvSpPr/>
            <p:nvPr/>
          </p:nvSpPr>
          <p:spPr>
            <a:xfrm>
              <a:off x="6336225" y="5195242"/>
              <a:ext cx="4233618"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EE6547EF-882A-5F4B-AC98-A5940935096C}"/>
                </a:ext>
              </a:extLst>
            </p:cNvPr>
            <p:cNvSpPr/>
            <p:nvPr/>
          </p:nvSpPr>
          <p:spPr>
            <a:xfrm rot="5400000">
              <a:off x="5890899" y="4982016"/>
              <a:ext cx="3398063"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3BD862EA-41CE-0947-A1B9-EBCEE0D1E740}"/>
                </a:ext>
              </a:extLst>
            </p:cNvPr>
            <p:cNvSpPr/>
            <p:nvPr/>
          </p:nvSpPr>
          <p:spPr>
            <a:xfrm rot="5400000">
              <a:off x="7803368" y="4982016"/>
              <a:ext cx="3398064"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grpSp>
      <p:sp>
        <p:nvSpPr>
          <p:cNvPr id="20" name="テキスト ボックス 19">
            <a:extLst>
              <a:ext uri="{FF2B5EF4-FFF2-40B4-BE49-F238E27FC236}">
                <a16:creationId xmlns:a16="http://schemas.microsoft.com/office/drawing/2014/main" id="{28650149-6109-C54F-856F-5314DD5B721C}"/>
              </a:ext>
            </a:extLst>
          </p:cNvPr>
          <p:cNvSpPr txBox="1"/>
          <p:nvPr/>
        </p:nvSpPr>
        <p:spPr>
          <a:xfrm>
            <a:off x="3109106" y="5896977"/>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SIAM</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6307F43-178B-9F47-8095-06AE27A77AC9}"/>
              </a:ext>
            </a:extLst>
          </p:cNvPr>
          <p:cNvSpPr txBox="1"/>
          <p:nvPr/>
        </p:nvSpPr>
        <p:spPr>
          <a:xfrm>
            <a:off x="5378556" y="5900883"/>
            <a:ext cx="18343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ISO/IEC20000</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AB39E666-051E-904F-B76D-75A4C9AC7D14}"/>
              </a:ext>
            </a:extLst>
          </p:cNvPr>
          <p:cNvSpPr txBox="1"/>
          <p:nvPr/>
        </p:nvSpPr>
        <p:spPr>
          <a:xfrm>
            <a:off x="3827392" y="5900260"/>
            <a:ext cx="16742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COBIT,CMMI</a:t>
            </a:r>
            <a:r>
              <a:rPr lang="en-US" altLang="ja-JP" sz="1200" dirty="0">
                <a:solidFill>
                  <a:srgbClr val="FF6666"/>
                </a:solidFill>
                <a:latin typeface="Meiryo" panose="020B0604030504040204" pitchFamily="34" charset="-128"/>
                <a:ea typeface="Meiryo" panose="020B0604030504040204" pitchFamily="34" charset="-128"/>
              </a:rPr>
              <a:t>,</a:t>
            </a: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IT4IT</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12BCB342-40E7-4141-B4AC-D5712D7AFC55}"/>
              </a:ext>
            </a:extLst>
          </p:cNvPr>
          <p:cNvSpPr txBox="1"/>
          <p:nvPr/>
        </p:nvSpPr>
        <p:spPr>
          <a:xfrm>
            <a:off x="6865747" y="1859378"/>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コンテナー</a:t>
            </a:r>
          </a:p>
        </p:txBody>
      </p:sp>
      <p:sp>
        <p:nvSpPr>
          <p:cNvPr id="24" name="テキスト ボックス 23">
            <a:extLst>
              <a:ext uri="{FF2B5EF4-FFF2-40B4-BE49-F238E27FC236}">
                <a16:creationId xmlns:a16="http://schemas.microsoft.com/office/drawing/2014/main" id="{33855A70-0E60-F644-B2EB-AFDDDFE85559}"/>
              </a:ext>
            </a:extLst>
          </p:cNvPr>
          <p:cNvSpPr txBox="1"/>
          <p:nvPr/>
        </p:nvSpPr>
        <p:spPr>
          <a:xfrm>
            <a:off x="6865746" y="2721481"/>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IoT</a:t>
            </a:r>
            <a:endPar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34ADD4ED-7CE1-184F-957C-173239CA48D8}"/>
              </a:ext>
            </a:extLst>
          </p:cNvPr>
          <p:cNvSpPr txBox="1"/>
          <p:nvPr/>
        </p:nvSpPr>
        <p:spPr>
          <a:xfrm>
            <a:off x="6865746" y="3785508"/>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AI</a:t>
            </a:r>
            <a:endPar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49972D9E-464A-E74B-8B85-B70AE5B9E93B}"/>
              </a:ext>
            </a:extLst>
          </p:cNvPr>
          <p:cNvSpPr txBox="1"/>
          <p:nvPr/>
        </p:nvSpPr>
        <p:spPr>
          <a:xfrm>
            <a:off x="6891181" y="4691281"/>
            <a:ext cx="196452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ブロックチェーン</a:t>
            </a:r>
          </a:p>
        </p:txBody>
      </p:sp>
      <p:sp>
        <p:nvSpPr>
          <p:cNvPr id="27" name="テキスト ボックス 26">
            <a:extLst>
              <a:ext uri="{FF2B5EF4-FFF2-40B4-BE49-F238E27FC236}">
                <a16:creationId xmlns:a16="http://schemas.microsoft.com/office/drawing/2014/main" id="{D5F4CDA8-86A2-2347-B31A-BAB54F9195BC}"/>
              </a:ext>
            </a:extLst>
          </p:cNvPr>
          <p:cNvSpPr txBox="1"/>
          <p:nvPr/>
        </p:nvSpPr>
        <p:spPr>
          <a:xfrm>
            <a:off x="1150457" y="2277162"/>
            <a:ext cx="112779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企業文化</a:t>
            </a:r>
          </a:p>
        </p:txBody>
      </p:sp>
      <p:sp>
        <p:nvSpPr>
          <p:cNvPr id="28" name="テキスト ボックス 27">
            <a:extLst>
              <a:ext uri="{FF2B5EF4-FFF2-40B4-BE49-F238E27FC236}">
                <a16:creationId xmlns:a16="http://schemas.microsoft.com/office/drawing/2014/main" id="{FA1E81B4-AC8F-BB4C-8694-0276A32128F7}"/>
              </a:ext>
            </a:extLst>
          </p:cNvPr>
          <p:cNvSpPr txBox="1"/>
          <p:nvPr/>
        </p:nvSpPr>
        <p:spPr>
          <a:xfrm>
            <a:off x="935311" y="3200532"/>
            <a:ext cx="13429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競合状況</a:t>
            </a:r>
          </a:p>
        </p:txBody>
      </p:sp>
      <p:sp>
        <p:nvSpPr>
          <p:cNvPr id="29" name="テキスト ボックス 28">
            <a:extLst>
              <a:ext uri="{FF2B5EF4-FFF2-40B4-BE49-F238E27FC236}">
                <a16:creationId xmlns:a16="http://schemas.microsoft.com/office/drawing/2014/main" id="{6A1AF321-DADD-0240-BC30-B6DC9380C1CD}"/>
              </a:ext>
            </a:extLst>
          </p:cNvPr>
          <p:cNvSpPr txBox="1"/>
          <p:nvPr/>
        </p:nvSpPr>
        <p:spPr>
          <a:xfrm>
            <a:off x="1110522" y="4241983"/>
            <a:ext cx="11671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法規制</a:t>
            </a:r>
          </a:p>
        </p:txBody>
      </p:sp>
      <p:sp>
        <p:nvSpPr>
          <p:cNvPr id="30" name="テキスト ボックス 29">
            <a:extLst>
              <a:ext uri="{FF2B5EF4-FFF2-40B4-BE49-F238E27FC236}">
                <a16:creationId xmlns:a16="http://schemas.microsoft.com/office/drawing/2014/main" id="{0F4ACAA2-1BB9-A549-8A12-ACF8FC3C46D3}"/>
              </a:ext>
            </a:extLst>
          </p:cNvPr>
          <p:cNvSpPr txBox="1"/>
          <p:nvPr/>
        </p:nvSpPr>
        <p:spPr>
          <a:xfrm>
            <a:off x="730441" y="5094877"/>
            <a:ext cx="1547187"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プロセス</a:t>
            </a:r>
            <a:endParaRPr kumimoji="1" lang="en-US" altLang="ja-JP"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ビジネスモデル</a:t>
            </a:r>
            <a:endParaRPr kumimoji="1" lang="en-US" altLang="ja-JP" sz="10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392CB36-5408-0444-B532-A76181A31131}"/>
              </a:ext>
            </a:extLst>
          </p:cNvPr>
          <p:cNvSpPr txBox="1"/>
          <p:nvPr/>
        </p:nvSpPr>
        <p:spPr>
          <a:xfrm>
            <a:off x="2436574" y="1228606"/>
            <a:ext cx="13585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人（人工）</a:t>
            </a:r>
          </a:p>
        </p:txBody>
      </p:sp>
      <p:sp>
        <p:nvSpPr>
          <p:cNvPr id="32" name="テキスト ボックス 31">
            <a:extLst>
              <a:ext uri="{FF2B5EF4-FFF2-40B4-BE49-F238E27FC236}">
                <a16:creationId xmlns:a16="http://schemas.microsoft.com/office/drawing/2014/main" id="{F0A96D7D-50B0-E84E-B659-5975F908F0D6}"/>
              </a:ext>
            </a:extLst>
          </p:cNvPr>
          <p:cNvSpPr txBox="1"/>
          <p:nvPr/>
        </p:nvSpPr>
        <p:spPr>
          <a:xfrm>
            <a:off x="3616829" y="1227416"/>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予算</a:t>
            </a:r>
          </a:p>
        </p:txBody>
      </p:sp>
      <p:sp>
        <p:nvSpPr>
          <p:cNvPr id="33" name="テキスト ボックス 32">
            <a:extLst>
              <a:ext uri="{FF2B5EF4-FFF2-40B4-BE49-F238E27FC236}">
                <a16:creationId xmlns:a16="http://schemas.microsoft.com/office/drawing/2014/main" id="{26F02ACD-9BDA-A545-89C6-C10BD01281CE}"/>
              </a:ext>
            </a:extLst>
          </p:cNvPr>
          <p:cNvSpPr txBox="1"/>
          <p:nvPr/>
        </p:nvSpPr>
        <p:spPr>
          <a:xfrm>
            <a:off x="4680910" y="1235417"/>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期間</a:t>
            </a:r>
          </a:p>
        </p:txBody>
      </p:sp>
      <p:sp>
        <p:nvSpPr>
          <p:cNvPr id="34" name="テキスト ボックス 33">
            <a:extLst>
              <a:ext uri="{FF2B5EF4-FFF2-40B4-BE49-F238E27FC236}">
                <a16:creationId xmlns:a16="http://schemas.microsoft.com/office/drawing/2014/main" id="{CF6FAA05-A14B-1849-AC9F-22D35EEF6A0F}"/>
              </a:ext>
            </a:extLst>
          </p:cNvPr>
          <p:cNvSpPr txBox="1"/>
          <p:nvPr/>
        </p:nvSpPr>
        <p:spPr>
          <a:xfrm>
            <a:off x="5508960" y="1228039"/>
            <a:ext cx="15089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知識・経験</a:t>
            </a:r>
          </a:p>
        </p:txBody>
      </p:sp>
      <p:sp>
        <p:nvSpPr>
          <p:cNvPr id="35" name="テキスト ボックス 34">
            <a:extLst>
              <a:ext uri="{FF2B5EF4-FFF2-40B4-BE49-F238E27FC236}">
                <a16:creationId xmlns:a16="http://schemas.microsoft.com/office/drawing/2014/main" id="{0AFE7A38-6A19-C046-BDDD-270A34E232CB}"/>
              </a:ext>
            </a:extLst>
          </p:cNvPr>
          <p:cNvSpPr txBox="1"/>
          <p:nvPr/>
        </p:nvSpPr>
        <p:spPr>
          <a:xfrm>
            <a:off x="3647087" y="6175431"/>
            <a:ext cx="20815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6666"/>
                </a:solidFill>
                <a:effectLst/>
                <a:uLnTx/>
                <a:uFillTx/>
                <a:latin typeface="Meiryo" panose="020B0604030504040204" pitchFamily="34" charset="-128"/>
                <a:ea typeface="Meiryo" panose="020B0604030504040204" pitchFamily="34" charset="-128"/>
              </a:rPr>
              <a:t>管理</a:t>
            </a:r>
            <a:r>
              <a:rPr kumimoji="1" lang="ja-JP" altLang="en-US" sz="1600" b="1"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手法</a:t>
            </a:r>
          </a:p>
        </p:txBody>
      </p:sp>
      <p:sp>
        <p:nvSpPr>
          <p:cNvPr id="36" name="テキスト ボックス 35">
            <a:extLst>
              <a:ext uri="{FF2B5EF4-FFF2-40B4-BE49-F238E27FC236}">
                <a16:creationId xmlns:a16="http://schemas.microsoft.com/office/drawing/2014/main" id="{9DE31090-1CAF-1940-9337-CB26086FED4E}"/>
              </a:ext>
            </a:extLst>
          </p:cNvPr>
          <p:cNvSpPr txBox="1"/>
          <p:nvPr/>
        </p:nvSpPr>
        <p:spPr>
          <a:xfrm>
            <a:off x="7495459" y="1997877"/>
            <a:ext cx="430887" cy="3020378"/>
          </a:xfrm>
          <a:prstGeom prst="rect">
            <a:avLst/>
          </a:prstGeom>
          <a:noFill/>
        </p:spPr>
        <p:txBody>
          <a:bodyPr vert="eaVert" wrap="square" rtlCol="0">
            <a:spAutoFit/>
          </a:bodyPr>
          <a:lstStyle/>
          <a:p>
            <a:pPr lvl="0" algn="ctr" defTabSz="914400">
              <a:defRPr/>
            </a:pPr>
            <a:r>
              <a:rPr lang="ja-JP" altLang="en-US" sz="1600" b="1">
                <a:solidFill>
                  <a:srgbClr val="0070C0"/>
                </a:solidFill>
                <a:latin typeface="Meiryo" panose="020B0604030504040204" pitchFamily="34" charset="-128"/>
                <a:ea typeface="Meiryo" panose="020B0604030504040204" pitchFamily="34" charset="-128"/>
              </a:rPr>
              <a:t>革新的テクノロジー</a:t>
            </a:r>
            <a:endParaRPr kumimoji="1" lang="ja-JP" altLang="en-US" sz="1600" b="1"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278C0ABC-7799-EC40-AE8A-EB74258A43A1}"/>
              </a:ext>
            </a:extLst>
          </p:cNvPr>
          <p:cNvSpPr txBox="1"/>
          <p:nvPr/>
        </p:nvSpPr>
        <p:spPr>
          <a:xfrm>
            <a:off x="4146158" y="976333"/>
            <a:ext cx="12742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リソース</a:t>
            </a:r>
          </a:p>
        </p:txBody>
      </p:sp>
      <p:sp>
        <p:nvSpPr>
          <p:cNvPr id="38" name="テキスト ボックス 37">
            <a:extLst>
              <a:ext uri="{FF2B5EF4-FFF2-40B4-BE49-F238E27FC236}">
                <a16:creationId xmlns:a16="http://schemas.microsoft.com/office/drawing/2014/main" id="{6529AC6D-1CBA-5148-83E5-F083F533C36A}"/>
              </a:ext>
            </a:extLst>
          </p:cNvPr>
          <p:cNvSpPr txBox="1"/>
          <p:nvPr/>
        </p:nvSpPr>
        <p:spPr>
          <a:xfrm>
            <a:off x="1073147" y="2776591"/>
            <a:ext cx="430887" cy="148065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chemeClr val="accent6">
                    <a:lumMod val="75000"/>
                  </a:schemeClr>
                </a:solidFill>
                <a:effectLst/>
                <a:uLnTx/>
                <a:uFillTx/>
                <a:latin typeface="Meiryo" panose="020B0604030504040204" pitchFamily="34" charset="-128"/>
                <a:ea typeface="Meiryo" panose="020B0604030504040204" pitchFamily="34" charset="-128"/>
              </a:rPr>
              <a:t>企業環境</a:t>
            </a:r>
            <a:endParaRPr kumimoji="1" lang="ja-JP" altLang="en-US" sz="1600" b="1"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52963500"/>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8813</TotalTime>
  <Words>11133</Words>
  <Application>Microsoft Macintosh PowerPoint</Application>
  <PresentationFormat>画面に合わせる (4:3)</PresentationFormat>
  <Paragraphs>1770</Paragraphs>
  <Slides>63</Slides>
  <Notes>19</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63</vt:i4>
      </vt:variant>
    </vt:vector>
  </HeadingPairs>
  <TitlesOfParts>
    <vt:vector size="77" baseType="lpstr">
      <vt:lpstr>-apple-system</vt:lpstr>
      <vt:lpstr>HGMaruGothicMPRO</vt:lpstr>
      <vt:lpstr>MS PGothic</vt:lpstr>
      <vt:lpstr>MS PGothic</vt:lpstr>
      <vt:lpstr>Roboto Slab</vt:lpstr>
      <vt:lpstr>メイリオ</vt:lpstr>
      <vt:lpstr>メイリオ</vt:lpstr>
      <vt:lpstr>Abadi</vt:lpstr>
      <vt:lpstr>American Typewriter</vt:lpstr>
      <vt:lpstr>Arial</vt:lpstr>
      <vt:lpstr>Calibri</vt:lpstr>
      <vt:lpstr>Times New Roman</vt:lpstr>
      <vt:lpstr>Wingdings</vt:lpstr>
      <vt:lpstr>NC標準テンプレート</vt:lpstr>
      <vt:lpstr>ビジネス・スピードの加速に対応する開発と運用 Development &amp; Operation</vt:lpstr>
      <vt:lpstr>PowerPoint プレゼンテーション</vt:lpstr>
      <vt:lpstr>これからの開発と運用のあるべき姿</vt:lpstr>
      <vt:lpstr>変わるビジネスとITの関係</vt:lpstr>
      <vt:lpstr>差し迫るSI/SES事業の限界</vt:lpstr>
      <vt:lpstr>VeriSMとは何か</vt:lpstr>
      <vt:lpstr>VeriSMモデル</vt:lpstr>
      <vt:lpstr>ガバナンスとサービスマネージメント原則の関係</vt:lpstr>
      <vt:lpstr>マネージメント・メッシュとは</vt:lpstr>
      <vt:lpstr>VeriSMのサービス・サイクル</vt:lpstr>
      <vt:lpstr>イノベーションとスピードの融合</vt:lpstr>
      <vt:lpstr>早期の仕様確定がムダを減らすという迷信</vt:lpstr>
      <vt:lpstr>不確実性のコーン</vt:lpstr>
      <vt:lpstr>根拠なき「工数見積」と顧客との信頼関係の崩壊</vt:lpstr>
      <vt:lpstr>システム開発の理想と現実</vt:lpstr>
      <vt:lpstr>早期の仕様確定がムダを減らすというのは迷信</vt:lpstr>
      <vt:lpstr>PowerPoint プレゼンテーション</vt:lpstr>
      <vt:lpstr>アジャイル開発の基本構造</vt:lpstr>
      <vt:lpstr>ウォーターフォールとアジャイルの違い</vt:lpstr>
      <vt:lpstr>ウォーターフォールとアジャイルの違い</vt:lpstr>
      <vt:lpstr>新しい関係</vt:lpstr>
      <vt:lpstr>開発と運用:従来の方式とこれからの方式</vt:lpstr>
      <vt:lpstr>ウォーターフォール開発とアジャイル開発（１）</vt:lpstr>
      <vt:lpstr>アジャイル開発の進め方</vt:lpstr>
      <vt:lpstr>ウォーターフォール開発とアジャイル開発（２）</vt:lpstr>
      <vt:lpstr>ウォーターフォール開発とアジャイル開発（３）</vt:lpstr>
      <vt:lpstr>ウォーターフォール開発とアジャイル開発（５）</vt:lpstr>
      <vt:lpstr>ウォーターフォール開発とアジャイル開発（６）</vt:lpstr>
      <vt:lpstr>アジャイル開発の目的・理念・手法</vt:lpstr>
      <vt:lpstr>自律型の組織で変化への柔軟性を担保する</vt:lpstr>
      <vt:lpstr>スクラム：特徴・3本の柱・基本的考え方</vt:lpstr>
      <vt:lpstr>スクラム：スクラム・プロセス</vt:lpstr>
      <vt:lpstr>スクラム：プロダクト・オーナー</vt:lpstr>
      <vt:lpstr>スクラム：スクラム・マスター</vt:lpstr>
      <vt:lpstr>スクラム：開発チーム</vt:lpstr>
      <vt:lpstr>エクストリーム･プログラミング（XP）</vt:lpstr>
      <vt:lpstr>アジャイル開発で品質が向上する理由</vt:lpstr>
      <vt:lpstr>アジャイル開発で品質が向上する理由</vt:lpstr>
      <vt:lpstr>DoD (Definition of Done)　完了の定義</vt:lpstr>
      <vt:lpstr>PowerPoint プレゼンテーション</vt:lpstr>
      <vt:lpstr>ビジネス･スピードを加速する方法</vt:lpstr>
      <vt:lpstr>DevOpsとは</vt:lpstr>
      <vt:lpstr>前提となるInfrastructure as Code</vt:lpstr>
      <vt:lpstr>サーバー仮想化とコンテナ</vt:lpstr>
      <vt:lpstr>仮想マシンとコンテナの稼働効率</vt:lpstr>
      <vt:lpstr>DevOpsとコンテナ管理ソフトウエア</vt:lpstr>
      <vt:lpstr>DevOpsとコンテナ管理ソフトウエア</vt:lpstr>
      <vt:lpstr>コンテナとハイブリッド・クラウド／マルチ・クラウド</vt:lpstr>
      <vt:lpstr>DockerとKubernetes の関係</vt:lpstr>
      <vt:lpstr>Twelve Factorsとの関係</vt:lpstr>
      <vt:lpstr>Kubernetes の全体構造</vt:lpstr>
      <vt:lpstr>マイクロサービス・アーキテクチャ（Micro Service）</vt:lpstr>
      <vt:lpstr>マイクロサービス・アーキテクチャ（Micro Service）</vt:lpstr>
      <vt:lpstr>マイクロサービス・アーキテクチャの6つのメリット</vt:lpstr>
      <vt:lpstr>マイクロサービス・アーキテクチャの3つの課題</vt:lpstr>
      <vt:lpstr>イベント・ドリブンとコレオグラフィ</vt:lpstr>
      <vt:lpstr>エンジニアの役割分担</vt:lpstr>
      <vt:lpstr>PowerPoint プレゼンテーション</vt:lpstr>
      <vt:lpstr>FaaS（Function as a Service）の位置付け </vt:lpstr>
      <vt:lpstr>サーバーレスの仕組み</vt:lpstr>
      <vt:lpstr>なぜ、サーバーレスなのか</vt:lpstr>
      <vt:lpstr>開発の自動化とは</vt:lpstr>
      <vt:lpstr>機械学習を使ったシステム開発</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437</cp:revision>
  <dcterms:created xsi:type="dcterms:W3CDTF">2014-04-30T01:58:06Z</dcterms:created>
  <dcterms:modified xsi:type="dcterms:W3CDTF">2019-03-20T08:55:55Z</dcterms:modified>
</cp:coreProperties>
</file>