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503" r:id="rId2"/>
    <p:sldId id="545" r:id="rId3"/>
    <p:sldId id="533" r:id="rId4"/>
    <p:sldId id="550" r:id="rId5"/>
    <p:sldId id="3074" r:id="rId6"/>
    <p:sldId id="3069" r:id="rId7"/>
    <p:sldId id="3068" r:id="rId8"/>
    <p:sldId id="3075" r:id="rId9"/>
    <p:sldId id="342" r:id="rId10"/>
    <p:sldId id="339" r:id="rId11"/>
    <p:sldId id="346" r:id="rId12"/>
    <p:sldId id="337" r:id="rId13"/>
    <p:sldId id="340" r:id="rId14"/>
    <p:sldId id="341" r:id="rId15"/>
    <p:sldId id="3067" r:id="rId16"/>
    <p:sldId id="758" r:id="rId17"/>
    <p:sldId id="3073" r:id="rId18"/>
    <p:sldId id="3072" r:id="rId19"/>
    <p:sldId id="3070"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CC0000"/>
    <a:srgbClr val="FF66FF"/>
    <a:srgbClr val="CC9900"/>
    <a:srgbClr val="FFFBD2"/>
    <a:srgbClr val="FFFFFF"/>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02" autoAdjust="0"/>
    <p:restoredTop sz="88594" autoAdjust="0"/>
  </p:normalViewPr>
  <p:slideViewPr>
    <p:cSldViewPr snapToGrid="0" snapToObjects="1" showGuides="1">
      <p:cViewPr varScale="1">
        <p:scale>
          <a:sx n="86" d="100"/>
          <a:sy n="86" d="100"/>
        </p:scale>
        <p:origin x="336" y="90"/>
      </p:cViewPr>
      <p:guideLst>
        <p:guide orient="horz"/>
        <p:guide pos="5760"/>
      </p:guideLst>
    </p:cSldViewPr>
  </p:slideViewPr>
  <p:notesTextViewPr>
    <p:cViewPr>
      <p:scale>
        <a:sx n="3" d="2"/>
        <a:sy n="3" d="2"/>
      </p:scale>
      <p:origin x="0" y="0"/>
    </p:cViewPr>
  </p:notesTextViewPr>
  <p:sorterViewPr>
    <p:cViewPr varScale="1">
      <p:scale>
        <a:sx n="1" d="1"/>
        <a:sy n="1" d="1"/>
      </p:scale>
      <p:origin x="0" y="-1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2019/3/20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2019/3/20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tmedia.co.jp/news/articles/1903/12/news063.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a.wikipedia.org/wiki/InfiniBan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odata.jp/product/memory/info/base/kikaku.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https://www.itmedia.co.jp/news/articles/1903/12/news063.html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53418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67266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https://www.hpcwire.com/2018/07/19/infiniband-still-tops-supercomputing/</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08364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https://ja.wikipedia.org/wiki/InfiniBand</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82494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https://www.iodata.jp/product/memory/info/base/kikaku.htm</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52795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クラウドによって大量のサーバーを並列処理させることが可能になり、サーバーに搭載されている</a:t>
            </a:r>
            <a:r>
              <a:rPr kumimoji="1" lang="en-US" altLang="ja-JP"/>
              <a:t>CPU</a:t>
            </a:r>
            <a:r>
              <a:rPr kumimoji="1" lang="ja-JP" altLang="en-US"/>
              <a:t>自身もマルチコア化されて、従来よりも並列処理環境が安価に実現できるようになっていますが、それでも処理能力はまったく足りません。そこで注目されたのが、</a:t>
            </a:r>
            <a:r>
              <a:rPr kumimoji="1" lang="en-US" altLang="ja-JP"/>
              <a:t>GPU</a:t>
            </a:r>
            <a:r>
              <a:rPr kumimoji="1" lang="ja-JP" altLang="en-US"/>
              <a:t>です。</a:t>
            </a:r>
            <a:endParaRPr kumimoji="1" lang="en-US" altLang="ja-JP"/>
          </a:p>
          <a:p>
            <a:r>
              <a:rPr kumimoji="1" lang="en-US" altLang="ja-JP"/>
              <a:t>http://videocardz.net/nvidia-tesla-p100/</a:t>
            </a:r>
          </a:p>
          <a:p>
            <a:endParaRPr kumimoji="1" lang="en-US" altLang="ja-JP"/>
          </a:p>
          <a:p>
            <a:r>
              <a:rPr kumimoji="1" lang="en-US" altLang="ja-JP"/>
              <a:t>GPU</a:t>
            </a:r>
            <a:r>
              <a:rPr kumimoji="1" lang="ja-JP" altLang="en-US"/>
              <a:t>は</a:t>
            </a:r>
            <a:r>
              <a:rPr kumimoji="1" lang="en-US" altLang="ja-JP"/>
              <a:t>3</a:t>
            </a:r>
            <a:r>
              <a:rPr kumimoji="1" lang="ja-JP" altLang="en-US"/>
              <a:t>次元グラフィックスを高速化するための専用プロセッサですが、現在最大のものは</a:t>
            </a:r>
            <a:r>
              <a:rPr kumimoji="1" lang="en-US" altLang="ja-JP"/>
              <a:t>1</a:t>
            </a:r>
            <a:r>
              <a:rPr kumimoji="1" lang="ja-JP" altLang="en-US"/>
              <a:t>チップに</a:t>
            </a:r>
            <a:r>
              <a:rPr kumimoji="1" lang="en-US" altLang="ja-JP"/>
              <a:t>3000</a:t>
            </a:r>
            <a:r>
              <a:rPr kumimoji="1" lang="ja-JP" altLang="en-US"/>
              <a:t>個以上の演算器を集積してます。これは複雑な形状を持つ</a:t>
            </a:r>
            <a:r>
              <a:rPr kumimoji="1" lang="en-US" altLang="ja-JP"/>
              <a:t>3</a:t>
            </a:r>
            <a:r>
              <a:rPr kumimoji="1" lang="ja-JP" altLang="en-US"/>
              <a:t>次元モデルを高速に座標変換し、描画するために使われるものですが、これらの処理をプログラムし直すことでニューラルネットワーク処理に応用できることがわかったのです。</a:t>
            </a:r>
            <a:endParaRPr kumimoji="1" lang="en-US" altLang="ja-JP"/>
          </a:p>
          <a:p>
            <a:endParaRPr kumimoji="1" lang="en-US" altLang="ja-JP"/>
          </a:p>
          <a:p>
            <a:r>
              <a:rPr kumimoji="1" lang="en-US" altLang="ja-JP"/>
              <a:t>http://www.gdep.jp/page/view/248</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81803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http://www.fujitsu.com/jp/about/businesspolicy/tech/k/whatis/network/</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420585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facebook.com/FujitsuSPARC/posts/%E3%81%BF%E3%81%AA%E3%81%95%E3%81%BE%E3%81%AE%E7%96%91%E5%95%8F%E3%81%AB%E3%81%8A%E7%AD%94%E3%81%88%E3%81%97%E3%81%BE%E3%81%99%E3%82%B9%E3%83%BC%E3%83%91%E3%83%BC%E3%82%B3%E3%83%B3%E3%83%94%E3%83%A5%E3%83%BC%E3%82%BF%E4%BA%AC%E3%81%AE%E3%82%A4%E3%83%B3%E3%82%BF%E3%83%BC%E3%82%B3%E3%83%8D%E3%82%AF%E3%83%88%E3%81%A7%E3%81%82%E3%82%8Btofu%E3%81%A8sparc-m10%E3%81%AE%E9%AB%98%E9%80%9F%E3%82%A4%E3%83%B3%E3%82%BF%E3%83%BC%E3%82%B3%E3%83%8D%E3%82%AF%E3%83%88%E3%81%AF%E5%90%8C%E3%81%98%E3%82%82%E3%81%AE-infiniband%E3%81%A8s/494354654016776/</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399212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https://www.electronicdesign.com/blog/scalable-vector-extensions-expand-armv8-scope</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271868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tif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mj-lt"/>
                <a:ea typeface="+mj-ea"/>
                <a:cs typeface="Arial"/>
              </a:rPr>
              <a:t>NVIDIA</a:t>
            </a:r>
            <a:r>
              <a:rPr lang="ja-JP" altLang="en-US" sz="2800" dirty="0">
                <a:solidFill>
                  <a:srgbClr val="FFFFFF"/>
                </a:solidFill>
                <a:effectLst/>
                <a:latin typeface="+mj-lt"/>
                <a:ea typeface="+mj-ea"/>
                <a:cs typeface="Arial"/>
              </a:rPr>
              <a:t>と</a:t>
            </a:r>
            <a:r>
              <a:rPr lang="en-US" altLang="ja-JP" sz="2800" dirty="0">
                <a:solidFill>
                  <a:srgbClr val="FFFFFF"/>
                </a:solidFill>
                <a:effectLst/>
                <a:latin typeface="+mj-lt"/>
                <a:ea typeface="+mj-ea"/>
                <a:cs typeface="Arial"/>
              </a:rPr>
              <a:t>Mellanox</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onet.ne.jp/~quimica/fig/ch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96752"/>
            <a:ext cx="3644307" cy="254386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a:t>スーパーコンピュータの適用分野</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895" y="1124744"/>
            <a:ext cx="3173338" cy="21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4990" y="2808656"/>
            <a:ext cx="3661468" cy="274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52740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ãæ§é è§£æãã®ç»åæ¤ç´¢çµæ">
            <a:extLst>
              <a:ext uri="{FF2B5EF4-FFF2-40B4-BE49-F238E27FC236}">
                <a16:creationId xmlns:a16="http://schemas.microsoft.com/office/drawing/2014/main" id="{54333021-CD59-4F45-A891-EF2C5D03F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479" y="4181707"/>
            <a:ext cx="3195970" cy="219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3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数値予報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4811241" cy="48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6381328"/>
            <a:ext cx="4572000" cy="276999"/>
          </a:xfrm>
          <a:prstGeom prst="rect">
            <a:avLst/>
          </a:prstGeom>
        </p:spPr>
        <p:txBody>
          <a:bodyPr>
            <a:spAutoFit/>
          </a:bodyPr>
          <a:lstStyle/>
          <a:p>
            <a:r>
              <a:rPr lang="en-US" altLang="ja-JP" sz="1200"/>
              <a:t>http://www.jma.go.jp/jma/kishou/know/whitep/1-3-1.html</a:t>
            </a:r>
            <a:endParaRPr lang="ja-JP" altLang="en-US" sz="1200"/>
          </a:p>
        </p:txBody>
      </p:sp>
      <p:sp>
        <p:nvSpPr>
          <p:cNvPr id="4" name="正方形/長方形 3"/>
          <p:cNvSpPr/>
          <p:nvPr/>
        </p:nvSpPr>
        <p:spPr>
          <a:xfrm>
            <a:off x="5364088" y="2413337"/>
            <a:ext cx="3528392" cy="2246769"/>
          </a:xfrm>
          <a:prstGeom prst="rect">
            <a:avLst/>
          </a:prstGeom>
        </p:spPr>
        <p:txBody>
          <a:bodyPr wrap="square">
            <a:spAutoFit/>
          </a:bodyPr>
          <a:lstStyle/>
          <a:p>
            <a:r>
              <a:rPr lang="ja-JP" altLang="en-US" sz="2000"/>
              <a:t>規則正しく並んだ格子で大気を細かく覆い、そのひとつひとつの格子点の気圧、気温、風などの値を世界中から送られてくる観測データを使って求め、これをもとに未来の気象状況の推移をコンピュータで計算</a:t>
            </a:r>
          </a:p>
        </p:txBody>
      </p:sp>
    </p:spTree>
    <p:extLst>
      <p:ext uri="{BB962C8B-B14F-4D97-AF65-F5344CB8AC3E}">
        <p14:creationId xmlns:p14="http://schemas.microsoft.com/office/powerpoint/2010/main" val="125958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ベクトルプロセッサに向く演算＝行列演算</a:t>
            </a:r>
          </a:p>
        </p:txBody>
      </p:sp>
      <p:pic>
        <p:nvPicPr>
          <p:cNvPr id="1026" name="Picture 2" descr="gyorets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124744"/>
            <a:ext cx="29908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22963"/>
            <a:ext cx="3528392" cy="174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11560" y="4365104"/>
            <a:ext cx="4453463" cy="954107"/>
          </a:xfrm>
          <a:prstGeom prst="rect">
            <a:avLst/>
          </a:prstGeom>
          <a:noFill/>
        </p:spPr>
        <p:txBody>
          <a:bodyPr wrap="none" rtlCol="0">
            <a:spAutoFit/>
          </a:bodyPr>
          <a:lstStyle/>
          <a:p>
            <a:r>
              <a:rPr kumimoji="1" lang="ja-JP" altLang="en-US" sz="2800" dirty="0">
                <a:solidFill>
                  <a:schemeClr val="accent1"/>
                </a:solidFill>
              </a:rPr>
              <a:t>データが</a:t>
            </a:r>
            <a:r>
              <a:rPr kumimoji="1" lang="ja-JP" altLang="en-US" sz="2800" dirty="0">
                <a:solidFill>
                  <a:srgbClr val="C00000"/>
                </a:solidFill>
              </a:rPr>
              <a:t>連続</a:t>
            </a:r>
            <a:r>
              <a:rPr kumimoji="1" lang="ja-JP" altLang="en-US" sz="2800" dirty="0">
                <a:solidFill>
                  <a:schemeClr val="accent1"/>
                </a:solidFill>
              </a:rPr>
              <a:t>している</a:t>
            </a:r>
            <a:endParaRPr kumimoji="1" lang="en-US" altLang="ja-JP" sz="2800" dirty="0">
              <a:solidFill>
                <a:schemeClr val="accent1"/>
              </a:solidFill>
            </a:endParaRPr>
          </a:p>
          <a:p>
            <a:r>
              <a:rPr lang="ja-JP" altLang="en-US" sz="2800" dirty="0">
                <a:solidFill>
                  <a:schemeClr val="accent1"/>
                </a:solidFill>
              </a:rPr>
              <a:t>個々の演算に</a:t>
            </a:r>
            <a:r>
              <a:rPr lang="ja-JP" altLang="en-US" sz="2800" dirty="0">
                <a:solidFill>
                  <a:srgbClr val="C00000"/>
                </a:solidFill>
              </a:rPr>
              <a:t>依存性が無い</a:t>
            </a:r>
            <a:endParaRPr kumimoji="1" lang="ja-JP" altLang="en-US" sz="2800" dirty="0">
              <a:solidFill>
                <a:srgbClr val="C00000"/>
              </a:solidFill>
            </a:endParaRPr>
          </a:p>
        </p:txBody>
      </p:sp>
      <p:sp>
        <p:nvSpPr>
          <p:cNvPr id="7" name="テキスト ボックス 6"/>
          <p:cNvSpPr txBox="1"/>
          <p:nvPr/>
        </p:nvSpPr>
        <p:spPr>
          <a:xfrm>
            <a:off x="5049676" y="4580547"/>
            <a:ext cx="3390672" cy="523220"/>
          </a:xfrm>
          <a:prstGeom prst="rect">
            <a:avLst/>
          </a:prstGeom>
          <a:noFill/>
        </p:spPr>
        <p:txBody>
          <a:bodyPr wrap="none" rtlCol="0">
            <a:spAutoFit/>
          </a:bodyPr>
          <a:lstStyle/>
          <a:p>
            <a:r>
              <a:rPr kumimoji="1" lang="ja-JP" altLang="en-US" sz="2800">
                <a:solidFill>
                  <a:srgbClr val="C00000"/>
                </a:solidFill>
              </a:rPr>
              <a:t>→ベクトル処理に向く</a:t>
            </a:r>
            <a:endParaRPr kumimoji="1" lang="en-US" altLang="ja-JP" sz="2800">
              <a:solidFill>
                <a:srgbClr val="C00000"/>
              </a:solidFill>
            </a:endParaRPr>
          </a:p>
        </p:txBody>
      </p:sp>
      <p:sp>
        <p:nvSpPr>
          <p:cNvPr id="4" name="角丸四角形 3"/>
          <p:cNvSpPr/>
          <p:nvPr/>
        </p:nvSpPr>
        <p:spPr>
          <a:xfrm>
            <a:off x="719572" y="5517232"/>
            <a:ext cx="7704856" cy="864096"/>
          </a:xfrm>
          <a:prstGeom prst="roundRect">
            <a:avLst/>
          </a:prstGeom>
          <a:solidFill>
            <a:schemeClr val="accent1">
              <a:lumMod val="50000"/>
            </a:schemeClr>
          </a:solidFill>
          <a:scene3d>
            <a:camera prst="orthographicFront"/>
            <a:lightRig rig="threePt" dir="t"/>
          </a:scene3d>
          <a:sp3d>
            <a:bevelT/>
          </a:sp3d>
        </p:spPr>
        <p:txBody>
          <a:bodyPr rtlCol="0" anchor="ctr">
            <a:normAutofit fontScale="92500"/>
          </a:bodyPr>
          <a:lstStyle/>
          <a:p>
            <a:pPr algn="ctr"/>
            <a:r>
              <a:rPr kumimoji="1" lang="ja-JP" altLang="en-US" sz="2000">
                <a:solidFill>
                  <a:schemeClr val="bg1"/>
                </a:solidFill>
              </a:rPr>
              <a:t>「データが分散している」「演算が他の演算結果に依存している」</a:t>
            </a:r>
            <a:endParaRPr kumimoji="1" lang="en-US" altLang="ja-JP" sz="2000">
              <a:solidFill>
                <a:schemeClr val="bg1"/>
              </a:solidFill>
            </a:endParaRPr>
          </a:p>
          <a:p>
            <a:pPr algn="ctr"/>
            <a:r>
              <a:rPr kumimoji="1" lang="ja-JP" altLang="en-US" sz="2000">
                <a:solidFill>
                  <a:schemeClr val="bg1"/>
                </a:solidFill>
              </a:rPr>
              <a:t>場合にはベクトル化に向かない（＝スカラ処理）</a:t>
            </a:r>
          </a:p>
        </p:txBody>
      </p:sp>
    </p:spTree>
    <p:extLst>
      <p:ext uri="{BB962C8B-B14F-4D97-AF65-F5344CB8AC3E}">
        <p14:creationId xmlns:p14="http://schemas.microsoft.com/office/powerpoint/2010/main" val="209343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9" name="直線矢印コネクタ 148"/>
          <p:cNvCxnSpPr>
            <a:stCxn id="130" idx="1"/>
          </p:cNvCxnSpPr>
          <p:nvPr/>
        </p:nvCxnSpPr>
        <p:spPr bwMode="auto">
          <a:xfrm flipH="1">
            <a:off x="2397284" y="4406128"/>
            <a:ext cx="2173932" cy="0"/>
          </a:xfrm>
          <a:prstGeom prst="straightConnector1">
            <a:avLst/>
          </a:prstGeom>
          <a:solidFill>
            <a:schemeClr val="bg1"/>
          </a:solidFill>
          <a:ln w="63500" cap="rnd" cmpd="sng" algn="ctr">
            <a:solidFill>
              <a:schemeClr val="tx2"/>
            </a:solidFill>
            <a:prstDash val="solid"/>
            <a:round/>
            <a:headEnd type="none" w="med" len="med"/>
            <a:tailEnd type="arrow"/>
          </a:ln>
          <a:effectLst/>
        </p:spPr>
      </p:cxnSp>
      <p:cxnSp>
        <p:nvCxnSpPr>
          <p:cNvPr id="152" name="直線矢印コネクタ 151"/>
          <p:cNvCxnSpPr>
            <a:stCxn id="131" idx="1"/>
            <a:endCxn id="133" idx="3"/>
          </p:cNvCxnSpPr>
          <p:nvPr/>
        </p:nvCxnSpPr>
        <p:spPr bwMode="auto">
          <a:xfrm flipH="1">
            <a:off x="2384099" y="5006330"/>
            <a:ext cx="2187117" cy="0"/>
          </a:xfrm>
          <a:prstGeom prst="straightConnector1">
            <a:avLst/>
          </a:prstGeom>
          <a:solidFill>
            <a:schemeClr val="bg1"/>
          </a:solidFill>
          <a:ln w="63500" cap="rnd" cmpd="sng" algn="ctr">
            <a:solidFill>
              <a:schemeClr val="accent2"/>
            </a:solidFill>
            <a:prstDash val="solid"/>
            <a:round/>
            <a:headEnd type="none" w="med" len="med"/>
            <a:tailEnd type="arrow"/>
          </a:ln>
          <a:effectLst/>
        </p:spPr>
      </p:cxnSp>
      <p:cxnSp>
        <p:nvCxnSpPr>
          <p:cNvPr id="153" name="直線矢印コネクタ 152"/>
          <p:cNvCxnSpPr>
            <a:stCxn id="132" idx="1"/>
          </p:cNvCxnSpPr>
          <p:nvPr/>
        </p:nvCxnSpPr>
        <p:spPr bwMode="auto">
          <a:xfrm flipH="1">
            <a:off x="2384099" y="5582394"/>
            <a:ext cx="2187117" cy="0"/>
          </a:xfrm>
          <a:prstGeom prst="straightConnector1">
            <a:avLst/>
          </a:prstGeom>
          <a:solidFill>
            <a:schemeClr val="bg1"/>
          </a:solidFill>
          <a:ln w="63500" cap="rnd" cmpd="sng" algn="ctr">
            <a:solidFill>
              <a:schemeClr val="accent3">
                <a:lumMod val="50000"/>
              </a:schemeClr>
            </a:solidFill>
            <a:prstDash val="solid"/>
            <a:round/>
            <a:headEnd type="none" w="med" len="med"/>
            <a:tailEnd type="arrow"/>
          </a:ln>
          <a:effectLst/>
        </p:spPr>
      </p:cxnSp>
      <p:sp>
        <p:nvSpPr>
          <p:cNvPr id="2" name="タイトル 1"/>
          <p:cNvSpPr>
            <a:spLocks noGrp="1"/>
          </p:cNvSpPr>
          <p:nvPr>
            <p:ph type="title"/>
          </p:nvPr>
        </p:nvSpPr>
        <p:spPr/>
        <p:txBody>
          <a:bodyPr/>
          <a:lstStyle/>
          <a:p>
            <a:r>
              <a:rPr kumimoji="1" lang="ja-JP" altLang="en-US"/>
              <a:t>スカラープロセッサとベクトルプロセッサ</a:t>
            </a:r>
          </a:p>
        </p:txBody>
      </p:sp>
      <p:sp>
        <p:nvSpPr>
          <p:cNvPr id="3" name="正方形/長方形 2"/>
          <p:cNvSpPr/>
          <p:nvPr/>
        </p:nvSpPr>
        <p:spPr>
          <a:xfrm>
            <a:off x="3347080"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4" name="正方形/長方形 3"/>
          <p:cNvSpPr/>
          <p:nvPr/>
        </p:nvSpPr>
        <p:spPr>
          <a:xfrm>
            <a:off x="5003264"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7" name="正方形/長方形 6"/>
          <p:cNvSpPr/>
          <p:nvPr/>
        </p:nvSpPr>
        <p:spPr>
          <a:xfrm>
            <a:off x="6299800"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 name="正方形/長方形 9"/>
          <p:cNvSpPr/>
          <p:nvPr/>
        </p:nvSpPr>
        <p:spPr>
          <a:xfrm>
            <a:off x="7595944" y="140635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3" name="正方形/長方形 12"/>
          <p:cNvSpPr/>
          <p:nvPr/>
        </p:nvSpPr>
        <p:spPr>
          <a:xfrm>
            <a:off x="3847011"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5" name="正方形/長方形 14"/>
          <p:cNvSpPr/>
          <p:nvPr/>
        </p:nvSpPr>
        <p:spPr>
          <a:xfrm>
            <a:off x="5435312"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8" name="正方形/長方形 17"/>
          <p:cNvSpPr/>
          <p:nvPr/>
        </p:nvSpPr>
        <p:spPr>
          <a:xfrm>
            <a:off x="6731848"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1" name="正方形/長方形 20"/>
          <p:cNvSpPr/>
          <p:nvPr/>
        </p:nvSpPr>
        <p:spPr>
          <a:xfrm>
            <a:off x="8027992" y="200655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3" name="正方形/長方形 22"/>
          <p:cNvSpPr/>
          <p:nvPr/>
        </p:nvSpPr>
        <p:spPr>
          <a:xfrm>
            <a:off x="4355192"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6" name="正方形/長方形 25"/>
          <p:cNvSpPr/>
          <p:nvPr/>
        </p:nvSpPr>
        <p:spPr>
          <a:xfrm>
            <a:off x="5867360"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9" name="正方形/長方形 28"/>
          <p:cNvSpPr/>
          <p:nvPr/>
        </p:nvSpPr>
        <p:spPr>
          <a:xfrm>
            <a:off x="7163896"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2" name="正方形/長方形 31"/>
          <p:cNvSpPr/>
          <p:nvPr/>
        </p:nvSpPr>
        <p:spPr>
          <a:xfrm>
            <a:off x="8460432" y="258261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pic>
        <p:nvPicPr>
          <p:cNvPr id="2120"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84" y="129332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3" name="正方形/長方形 102"/>
          <p:cNvSpPr/>
          <p:nvPr/>
        </p:nvSpPr>
        <p:spPr>
          <a:xfrm>
            <a:off x="5003264"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4" name="正方形/長方形 103"/>
          <p:cNvSpPr/>
          <p:nvPr/>
        </p:nvSpPr>
        <p:spPr>
          <a:xfrm>
            <a:off x="543531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5" name="正方形/長方形 104"/>
          <p:cNvSpPr/>
          <p:nvPr/>
        </p:nvSpPr>
        <p:spPr>
          <a:xfrm>
            <a:off x="5867360"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6" name="正方形/長方形 105"/>
          <p:cNvSpPr/>
          <p:nvPr/>
        </p:nvSpPr>
        <p:spPr>
          <a:xfrm>
            <a:off x="6299800"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7" name="正方形/長方形 106"/>
          <p:cNvSpPr/>
          <p:nvPr/>
        </p:nvSpPr>
        <p:spPr>
          <a:xfrm>
            <a:off x="6731848"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8" name="正方形/長方形 107"/>
          <p:cNvSpPr/>
          <p:nvPr/>
        </p:nvSpPr>
        <p:spPr>
          <a:xfrm>
            <a:off x="7163896"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9" name="正方形/長方形 108"/>
          <p:cNvSpPr/>
          <p:nvPr/>
        </p:nvSpPr>
        <p:spPr>
          <a:xfrm>
            <a:off x="7595944"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0" name="正方形/長方形 109"/>
          <p:cNvSpPr/>
          <p:nvPr/>
        </p:nvSpPr>
        <p:spPr>
          <a:xfrm>
            <a:off x="802799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1" name="正方形/長方形 110"/>
          <p:cNvSpPr/>
          <p:nvPr/>
        </p:nvSpPr>
        <p:spPr>
          <a:xfrm>
            <a:off x="8460432"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2" name="正方形/長方形 111"/>
          <p:cNvSpPr/>
          <p:nvPr/>
        </p:nvSpPr>
        <p:spPr>
          <a:xfrm>
            <a:off x="5003264"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3" name="正方形/長方形 112"/>
          <p:cNvSpPr/>
          <p:nvPr/>
        </p:nvSpPr>
        <p:spPr>
          <a:xfrm>
            <a:off x="543531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4" name="正方形/長方形 113"/>
          <p:cNvSpPr/>
          <p:nvPr/>
        </p:nvSpPr>
        <p:spPr>
          <a:xfrm>
            <a:off x="5867360"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5" name="正方形/長方形 114"/>
          <p:cNvSpPr/>
          <p:nvPr/>
        </p:nvSpPr>
        <p:spPr>
          <a:xfrm>
            <a:off x="6299800"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6" name="正方形/長方形 115"/>
          <p:cNvSpPr/>
          <p:nvPr/>
        </p:nvSpPr>
        <p:spPr>
          <a:xfrm>
            <a:off x="6731848"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7" name="正方形/長方形 116"/>
          <p:cNvSpPr/>
          <p:nvPr/>
        </p:nvSpPr>
        <p:spPr>
          <a:xfrm>
            <a:off x="7163896"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8" name="正方形/長方形 117"/>
          <p:cNvSpPr/>
          <p:nvPr/>
        </p:nvSpPr>
        <p:spPr>
          <a:xfrm>
            <a:off x="7595944"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19" name="正方形/長方形 118"/>
          <p:cNvSpPr/>
          <p:nvPr/>
        </p:nvSpPr>
        <p:spPr>
          <a:xfrm>
            <a:off x="802799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20" name="正方形/長方形 119"/>
          <p:cNvSpPr/>
          <p:nvPr/>
        </p:nvSpPr>
        <p:spPr>
          <a:xfrm>
            <a:off x="8460432"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21" name="正方形/長方形 120"/>
          <p:cNvSpPr/>
          <p:nvPr/>
        </p:nvSpPr>
        <p:spPr>
          <a:xfrm>
            <a:off x="5003264"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2" name="正方形/長方形 121"/>
          <p:cNvSpPr/>
          <p:nvPr/>
        </p:nvSpPr>
        <p:spPr>
          <a:xfrm>
            <a:off x="543531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3" name="正方形/長方形 122"/>
          <p:cNvSpPr/>
          <p:nvPr/>
        </p:nvSpPr>
        <p:spPr>
          <a:xfrm>
            <a:off x="5867360"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4" name="正方形/長方形 123"/>
          <p:cNvSpPr/>
          <p:nvPr/>
        </p:nvSpPr>
        <p:spPr>
          <a:xfrm>
            <a:off x="6299800"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5" name="正方形/長方形 124"/>
          <p:cNvSpPr/>
          <p:nvPr/>
        </p:nvSpPr>
        <p:spPr>
          <a:xfrm>
            <a:off x="6731848"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6" name="正方形/長方形 125"/>
          <p:cNvSpPr/>
          <p:nvPr/>
        </p:nvSpPr>
        <p:spPr>
          <a:xfrm>
            <a:off x="7163896"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7" name="正方形/長方形 126"/>
          <p:cNvSpPr/>
          <p:nvPr/>
        </p:nvSpPr>
        <p:spPr>
          <a:xfrm>
            <a:off x="7595944"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8" name="正方形/長方形 127"/>
          <p:cNvSpPr/>
          <p:nvPr/>
        </p:nvSpPr>
        <p:spPr>
          <a:xfrm>
            <a:off x="802799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29" name="正方形/長方形 128"/>
          <p:cNvSpPr/>
          <p:nvPr/>
        </p:nvSpPr>
        <p:spPr>
          <a:xfrm>
            <a:off x="8460432"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130" name="正方形/長方形 129"/>
          <p:cNvSpPr/>
          <p:nvPr/>
        </p:nvSpPr>
        <p:spPr>
          <a:xfrm>
            <a:off x="4571216" y="4262112"/>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31" name="正方形/長方形 130"/>
          <p:cNvSpPr/>
          <p:nvPr/>
        </p:nvSpPr>
        <p:spPr>
          <a:xfrm>
            <a:off x="4571216" y="4862314"/>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32" name="正方形/長方形 131"/>
          <p:cNvSpPr/>
          <p:nvPr/>
        </p:nvSpPr>
        <p:spPr>
          <a:xfrm>
            <a:off x="4571216" y="5438378"/>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pic>
        <p:nvPicPr>
          <p:cNvPr id="133"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99" y="4149080"/>
            <a:ext cx="17145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2088" name="直線コネクタ 2087"/>
          <p:cNvCxnSpPr>
            <a:stCxn id="3" idx="1"/>
          </p:cNvCxnSpPr>
          <p:nvPr/>
        </p:nvCxnSpPr>
        <p:spPr bwMode="auto">
          <a:xfrm flipH="1">
            <a:off x="1978928" y="1550368"/>
            <a:ext cx="1368152" cy="0"/>
          </a:xfrm>
          <a:prstGeom prst="line">
            <a:avLst/>
          </a:prstGeom>
          <a:solidFill>
            <a:schemeClr val="bg1"/>
          </a:solidFill>
          <a:ln w="38100" cap="rnd" cmpd="sng" algn="ctr">
            <a:solidFill>
              <a:schemeClr val="tx2"/>
            </a:solidFill>
            <a:prstDash val="solid"/>
            <a:round/>
            <a:headEnd type="none" w="med" len="med"/>
            <a:tailEnd type="none" w="med" len="med"/>
          </a:ln>
          <a:effectLst/>
        </p:spPr>
      </p:cxnSp>
      <p:cxnSp>
        <p:nvCxnSpPr>
          <p:cNvPr id="2090" name="直線矢印コネクタ 2089"/>
          <p:cNvCxnSpPr/>
          <p:nvPr/>
        </p:nvCxnSpPr>
        <p:spPr bwMode="auto">
          <a:xfrm>
            <a:off x="1978928" y="1550368"/>
            <a:ext cx="0" cy="294456"/>
          </a:xfrm>
          <a:prstGeom prst="straightConnector1">
            <a:avLst/>
          </a:prstGeom>
          <a:solidFill>
            <a:schemeClr val="bg1"/>
          </a:solidFill>
          <a:ln w="38100" cap="rnd" cmpd="sng" algn="ctr">
            <a:solidFill>
              <a:schemeClr val="tx2"/>
            </a:solidFill>
            <a:prstDash val="solid"/>
            <a:round/>
            <a:headEnd type="none" w="med" len="med"/>
            <a:tailEnd type="arrow"/>
          </a:ln>
          <a:effectLst/>
        </p:spPr>
      </p:cxnSp>
      <p:cxnSp>
        <p:nvCxnSpPr>
          <p:cNvPr id="141" name="直線矢印コネクタ 140"/>
          <p:cNvCxnSpPr>
            <a:stCxn id="13" idx="1"/>
          </p:cNvCxnSpPr>
          <p:nvPr/>
        </p:nvCxnSpPr>
        <p:spPr bwMode="auto">
          <a:xfrm flipH="1">
            <a:off x="2266960" y="2150570"/>
            <a:ext cx="1580051" cy="0"/>
          </a:xfrm>
          <a:prstGeom prst="straightConnector1">
            <a:avLst/>
          </a:prstGeom>
          <a:solidFill>
            <a:schemeClr val="bg1"/>
          </a:solidFill>
          <a:ln w="38100" cap="rnd" cmpd="sng" algn="ctr">
            <a:solidFill>
              <a:schemeClr val="accent2"/>
            </a:solidFill>
            <a:prstDash val="solid"/>
            <a:round/>
            <a:headEnd type="none" w="med" len="med"/>
            <a:tailEnd type="arrow"/>
          </a:ln>
          <a:effectLst/>
        </p:spPr>
      </p:cxnSp>
      <p:cxnSp>
        <p:nvCxnSpPr>
          <p:cNvPr id="146" name="直線矢印コネクタ 145"/>
          <p:cNvCxnSpPr>
            <a:stCxn id="23" idx="1"/>
          </p:cNvCxnSpPr>
          <p:nvPr/>
        </p:nvCxnSpPr>
        <p:spPr bwMode="auto">
          <a:xfrm flipH="1">
            <a:off x="1978928" y="2726634"/>
            <a:ext cx="2376264" cy="0"/>
          </a:xfrm>
          <a:prstGeom prst="straightConnector1">
            <a:avLst/>
          </a:prstGeom>
          <a:solidFill>
            <a:schemeClr val="bg1"/>
          </a:solidFill>
          <a:ln w="38100" cap="rnd" cmpd="sng" algn="ctr">
            <a:solidFill>
              <a:schemeClr val="accent3">
                <a:lumMod val="50000"/>
              </a:schemeClr>
            </a:solidFill>
            <a:prstDash val="solid"/>
            <a:round/>
            <a:headEnd type="none" w="med" len="med"/>
            <a:tailEnd type="arrow"/>
          </a:ln>
          <a:effectLst/>
        </p:spPr>
      </p:cxnSp>
      <p:sp>
        <p:nvSpPr>
          <p:cNvPr id="158" name="正方形/長方形 157"/>
          <p:cNvSpPr/>
          <p:nvPr/>
        </p:nvSpPr>
        <p:spPr>
          <a:xfrm>
            <a:off x="1310825" y="337207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59" name="正方形/長方形 158"/>
          <p:cNvSpPr/>
          <p:nvPr/>
        </p:nvSpPr>
        <p:spPr>
          <a:xfrm>
            <a:off x="611560"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0" name="正方形/長方形 159"/>
          <p:cNvSpPr/>
          <p:nvPr/>
        </p:nvSpPr>
        <p:spPr>
          <a:xfrm>
            <a:off x="104360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1" name="正方形/長方形 160"/>
          <p:cNvSpPr/>
          <p:nvPr/>
        </p:nvSpPr>
        <p:spPr>
          <a:xfrm>
            <a:off x="1475656"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2" name="正方形/長方形 161"/>
          <p:cNvSpPr/>
          <p:nvPr/>
        </p:nvSpPr>
        <p:spPr>
          <a:xfrm>
            <a:off x="1908096"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3" name="正方形/長方形 162"/>
          <p:cNvSpPr/>
          <p:nvPr/>
        </p:nvSpPr>
        <p:spPr>
          <a:xfrm>
            <a:off x="2340144"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4" name="正方形/長方形 163"/>
          <p:cNvSpPr/>
          <p:nvPr/>
        </p:nvSpPr>
        <p:spPr>
          <a:xfrm>
            <a:off x="2772192"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5" name="正方形/長方形 164"/>
          <p:cNvSpPr/>
          <p:nvPr/>
        </p:nvSpPr>
        <p:spPr>
          <a:xfrm>
            <a:off x="3204240"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6" name="正方形/長方形 165"/>
          <p:cNvSpPr/>
          <p:nvPr/>
        </p:nvSpPr>
        <p:spPr>
          <a:xfrm>
            <a:off x="363628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7" name="正方形/長方形 166"/>
          <p:cNvSpPr/>
          <p:nvPr/>
        </p:nvSpPr>
        <p:spPr>
          <a:xfrm>
            <a:off x="4068728"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sp>
        <p:nvSpPr>
          <p:cNvPr id="168" name="正方形/長方形 167"/>
          <p:cNvSpPr/>
          <p:nvPr/>
        </p:nvSpPr>
        <p:spPr>
          <a:xfrm>
            <a:off x="179512" y="608645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169" name="直線矢印コネクタ 168"/>
          <p:cNvCxnSpPr/>
          <p:nvPr/>
        </p:nvCxnSpPr>
        <p:spPr bwMode="auto">
          <a:xfrm>
            <a:off x="1526849" y="3007820"/>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170" name="直線矢印コネクタ 169"/>
          <p:cNvCxnSpPr/>
          <p:nvPr/>
        </p:nvCxnSpPr>
        <p:spPr bwMode="auto">
          <a:xfrm>
            <a:off x="1335787" y="571635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sp>
        <p:nvSpPr>
          <p:cNvPr id="5" name="テキスト ボックス 4">
            <a:extLst>
              <a:ext uri="{FF2B5EF4-FFF2-40B4-BE49-F238E27FC236}">
                <a16:creationId xmlns:a16="http://schemas.microsoft.com/office/drawing/2014/main" id="{4F702AF8-E974-4D7B-BB5F-4C9315252FB7}"/>
              </a:ext>
            </a:extLst>
          </p:cNvPr>
          <p:cNvSpPr txBox="1"/>
          <p:nvPr/>
        </p:nvSpPr>
        <p:spPr>
          <a:xfrm>
            <a:off x="494349" y="1070517"/>
            <a:ext cx="1107996" cy="369332"/>
          </a:xfrm>
          <a:prstGeom prst="rect">
            <a:avLst/>
          </a:prstGeom>
          <a:noFill/>
        </p:spPr>
        <p:txBody>
          <a:bodyPr wrap="none" rtlCol="0">
            <a:spAutoFit/>
          </a:bodyPr>
          <a:lstStyle/>
          <a:p>
            <a:r>
              <a:rPr kumimoji="1" lang="ja-JP" altLang="en-US" dirty="0"/>
              <a:t>スカラー</a:t>
            </a:r>
          </a:p>
        </p:txBody>
      </p:sp>
      <p:sp>
        <p:nvSpPr>
          <p:cNvPr id="68" name="テキスト ボックス 67">
            <a:extLst>
              <a:ext uri="{FF2B5EF4-FFF2-40B4-BE49-F238E27FC236}">
                <a16:creationId xmlns:a16="http://schemas.microsoft.com/office/drawing/2014/main" id="{99CBD2D5-7518-4252-B046-4CDAF82E0F74}"/>
              </a:ext>
            </a:extLst>
          </p:cNvPr>
          <p:cNvSpPr txBox="1"/>
          <p:nvPr/>
        </p:nvSpPr>
        <p:spPr>
          <a:xfrm>
            <a:off x="489610" y="3964414"/>
            <a:ext cx="1107996" cy="369332"/>
          </a:xfrm>
          <a:prstGeom prst="rect">
            <a:avLst/>
          </a:prstGeom>
          <a:noFill/>
        </p:spPr>
        <p:txBody>
          <a:bodyPr wrap="none" rtlCol="0">
            <a:spAutoFit/>
          </a:bodyPr>
          <a:lstStyle/>
          <a:p>
            <a:r>
              <a:rPr kumimoji="1" lang="ja-JP" altLang="en-US" dirty="0"/>
              <a:t>ベクトル</a:t>
            </a:r>
          </a:p>
        </p:txBody>
      </p:sp>
    </p:spTree>
    <p:extLst>
      <p:ext uri="{BB962C8B-B14F-4D97-AF65-F5344CB8AC3E}">
        <p14:creationId xmlns:p14="http://schemas.microsoft.com/office/powerpoint/2010/main" val="3269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2120"/>
                                        </p:tgtEl>
                                        <p:attrNameLst>
                                          <p:attrName>style.visibility</p:attrName>
                                        </p:attrNameLst>
                                      </p:cBhvr>
                                      <p:to>
                                        <p:strVal val="visible"/>
                                      </p:to>
                                    </p:set>
                                    <p:animEffect transition="in" filter="fade">
                                      <p:cBhvr>
                                        <p:cTn id="46" dur="500"/>
                                        <p:tgtEl>
                                          <p:spTgt spid="2120"/>
                                        </p:tgtEl>
                                      </p:cBhvr>
                                    </p:animEffect>
                                  </p:childTnLst>
                                </p:cTn>
                              </p:par>
                              <p:par>
                                <p:cTn id="47" presetID="10" presetClass="entr" presetSubtype="0" fill="hold" nodeType="withEffect">
                                  <p:stCondLst>
                                    <p:cond delay="0"/>
                                  </p:stCondLst>
                                  <p:childTnLst>
                                    <p:set>
                                      <p:cBhvr>
                                        <p:cTn id="48" dur="1" fill="hold">
                                          <p:stCondLst>
                                            <p:cond delay="0"/>
                                          </p:stCondLst>
                                        </p:cTn>
                                        <p:tgtEl>
                                          <p:spTgt spid="2088"/>
                                        </p:tgtEl>
                                        <p:attrNameLst>
                                          <p:attrName>style.visibility</p:attrName>
                                        </p:attrNameLst>
                                      </p:cBhvr>
                                      <p:to>
                                        <p:strVal val="visible"/>
                                      </p:to>
                                    </p:set>
                                    <p:animEffect transition="in" filter="fade">
                                      <p:cBhvr>
                                        <p:cTn id="49" dur="500"/>
                                        <p:tgtEl>
                                          <p:spTgt spid="2088"/>
                                        </p:tgtEl>
                                      </p:cBhvr>
                                    </p:animEffect>
                                  </p:childTnLst>
                                </p:cTn>
                              </p:par>
                              <p:par>
                                <p:cTn id="50" presetID="10" presetClass="entr" presetSubtype="0" fill="hold" nodeType="withEffect">
                                  <p:stCondLst>
                                    <p:cond delay="0"/>
                                  </p:stCondLst>
                                  <p:childTnLst>
                                    <p:set>
                                      <p:cBhvr>
                                        <p:cTn id="51" dur="1" fill="hold">
                                          <p:stCondLst>
                                            <p:cond delay="0"/>
                                          </p:stCondLst>
                                        </p:cTn>
                                        <p:tgtEl>
                                          <p:spTgt spid="2090"/>
                                        </p:tgtEl>
                                        <p:attrNameLst>
                                          <p:attrName>style.visibility</p:attrName>
                                        </p:attrNameLst>
                                      </p:cBhvr>
                                      <p:to>
                                        <p:strVal val="visible"/>
                                      </p:to>
                                    </p:set>
                                    <p:animEffect transition="in" filter="fade">
                                      <p:cBhvr>
                                        <p:cTn id="52" dur="500"/>
                                        <p:tgtEl>
                                          <p:spTgt spid="2090"/>
                                        </p:tgtEl>
                                      </p:cBhvr>
                                    </p:animEffect>
                                  </p:childTnLst>
                                </p:cTn>
                              </p:par>
                              <p:par>
                                <p:cTn id="53" presetID="10" presetClass="entr" presetSubtype="0" fill="hold" nodeType="with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fade">
                                      <p:cBhvr>
                                        <p:cTn id="55" dur="500"/>
                                        <p:tgtEl>
                                          <p:spTgt spid="141"/>
                                        </p:tgtEl>
                                      </p:cBhvr>
                                    </p:animEffect>
                                  </p:childTnLst>
                                </p:cTn>
                              </p:par>
                              <p:par>
                                <p:cTn id="56" presetID="10" presetClass="entr" presetSubtype="0" fill="hold"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transition="in" filter="fade">
                                      <p:cBhvr>
                                        <p:cTn id="58" dur="500"/>
                                        <p:tgtEl>
                                          <p:spTgt spid="1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animEffect transition="in" filter="fade">
                                      <p:cBhvr>
                                        <p:cTn id="61" dur="500"/>
                                        <p:tgtEl>
                                          <p:spTgt spid="158"/>
                                        </p:tgtEl>
                                      </p:cBhvr>
                                    </p:animEffect>
                                  </p:childTnLst>
                                </p:cTn>
                              </p:par>
                              <p:par>
                                <p:cTn id="62" presetID="10" presetClass="entr" presetSubtype="0" fill="hold" nodeType="withEffect">
                                  <p:stCondLst>
                                    <p:cond delay="0"/>
                                  </p:stCondLst>
                                  <p:childTnLst>
                                    <p:set>
                                      <p:cBhvr>
                                        <p:cTn id="63" dur="1" fill="hold">
                                          <p:stCondLst>
                                            <p:cond delay="0"/>
                                          </p:stCondLst>
                                        </p:cTn>
                                        <p:tgtEl>
                                          <p:spTgt spid="169"/>
                                        </p:tgtEl>
                                        <p:attrNameLst>
                                          <p:attrName>style.visibility</p:attrName>
                                        </p:attrNameLst>
                                      </p:cBhvr>
                                      <p:to>
                                        <p:strVal val="visible"/>
                                      </p:to>
                                    </p:set>
                                    <p:animEffect transition="in" filter="fade">
                                      <p:cBhvr>
                                        <p:cTn id="64" dur="500"/>
                                        <p:tgtEl>
                                          <p:spTgt spid="16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childTnLst>
                                </p:cTn>
                              </p:par>
                              <p:par>
                                <p:cTn id="70" presetID="10" presetClass="entr" presetSubtype="0" fill="hold" nodeType="withEffect">
                                  <p:stCondLst>
                                    <p:cond delay="0"/>
                                  </p:stCondLst>
                                  <p:childTnLst>
                                    <p:set>
                                      <p:cBhvr>
                                        <p:cTn id="71" dur="1" fill="hold">
                                          <p:stCondLst>
                                            <p:cond delay="0"/>
                                          </p:stCondLst>
                                        </p:cTn>
                                        <p:tgtEl>
                                          <p:spTgt spid="149"/>
                                        </p:tgtEl>
                                        <p:attrNameLst>
                                          <p:attrName>style.visibility</p:attrName>
                                        </p:attrNameLst>
                                      </p:cBhvr>
                                      <p:to>
                                        <p:strVal val="visible"/>
                                      </p:to>
                                    </p:set>
                                    <p:animEffect transition="in" filter="fade">
                                      <p:cBhvr>
                                        <p:cTn id="72" dur="500"/>
                                        <p:tgtEl>
                                          <p:spTgt spid="149"/>
                                        </p:tgtEl>
                                      </p:cBhvr>
                                    </p:animEffect>
                                  </p:childTnLst>
                                </p:cTn>
                              </p:par>
                              <p:par>
                                <p:cTn id="73" presetID="10" presetClass="entr" presetSubtype="0"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fade">
                                      <p:cBhvr>
                                        <p:cTn id="75" dur="500"/>
                                        <p:tgtEl>
                                          <p:spTgt spid="152"/>
                                        </p:tgtEl>
                                      </p:cBhvr>
                                    </p:animEffect>
                                  </p:childTnLst>
                                </p:cTn>
                              </p:par>
                              <p:par>
                                <p:cTn id="76" presetID="10" presetClass="entr" presetSubtype="0" fill="hold" nodeType="withEffect">
                                  <p:stCondLst>
                                    <p:cond delay="0"/>
                                  </p:stCondLst>
                                  <p:childTnLst>
                                    <p:set>
                                      <p:cBhvr>
                                        <p:cTn id="77" dur="1" fill="hold">
                                          <p:stCondLst>
                                            <p:cond delay="0"/>
                                          </p:stCondLst>
                                        </p:cTn>
                                        <p:tgtEl>
                                          <p:spTgt spid="153"/>
                                        </p:tgtEl>
                                        <p:attrNameLst>
                                          <p:attrName>style.visibility</p:attrName>
                                        </p:attrNameLst>
                                      </p:cBhvr>
                                      <p:to>
                                        <p:strVal val="visible"/>
                                      </p:to>
                                    </p:set>
                                    <p:animEffect transition="in" filter="fade">
                                      <p:cBhvr>
                                        <p:cTn id="78" dur="500"/>
                                        <p:tgtEl>
                                          <p:spTgt spid="1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500"/>
                                        <p:tgtEl>
                                          <p:spTgt spid="10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animEffect transition="in" filter="fade">
                                      <p:cBhvr>
                                        <p:cTn id="87" dur="500"/>
                                        <p:tgtEl>
                                          <p:spTgt spid="10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500"/>
                                        <p:tgtEl>
                                          <p:spTgt spid="10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fade">
                                      <p:cBhvr>
                                        <p:cTn id="93" dur="500"/>
                                        <p:tgtEl>
                                          <p:spTgt spid="10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500"/>
                                        <p:tgtEl>
                                          <p:spTgt spid="10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500"/>
                                        <p:tgtEl>
                                          <p:spTgt spid="10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fade">
                                      <p:cBhvr>
                                        <p:cTn id="105" dur="500"/>
                                        <p:tgtEl>
                                          <p:spTgt spid="11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fade">
                                      <p:cBhvr>
                                        <p:cTn id="108" dur="500"/>
                                        <p:tgtEl>
                                          <p:spTgt spid="11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fade">
                                      <p:cBhvr>
                                        <p:cTn id="111" dur="500"/>
                                        <p:tgtEl>
                                          <p:spTgt spid="11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500"/>
                                        <p:tgtEl>
                                          <p:spTgt spid="1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6"/>
                                        </p:tgtEl>
                                        <p:attrNameLst>
                                          <p:attrName>style.visibility</p:attrName>
                                        </p:attrNameLst>
                                      </p:cBhvr>
                                      <p:to>
                                        <p:strVal val="visible"/>
                                      </p:to>
                                    </p:set>
                                    <p:animEffect transition="in" filter="fade">
                                      <p:cBhvr>
                                        <p:cTn id="120" dur="500"/>
                                        <p:tgtEl>
                                          <p:spTgt spid="11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7"/>
                                        </p:tgtEl>
                                        <p:attrNameLst>
                                          <p:attrName>style.visibility</p:attrName>
                                        </p:attrNameLst>
                                      </p:cBhvr>
                                      <p:to>
                                        <p:strVal val="visible"/>
                                      </p:to>
                                    </p:set>
                                    <p:animEffect transition="in" filter="fade">
                                      <p:cBhvr>
                                        <p:cTn id="123" dur="500"/>
                                        <p:tgtEl>
                                          <p:spTgt spid="11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8"/>
                                        </p:tgtEl>
                                        <p:attrNameLst>
                                          <p:attrName>style.visibility</p:attrName>
                                        </p:attrNameLst>
                                      </p:cBhvr>
                                      <p:to>
                                        <p:strVal val="visible"/>
                                      </p:to>
                                    </p:set>
                                    <p:animEffect transition="in" filter="fade">
                                      <p:cBhvr>
                                        <p:cTn id="126" dur="500"/>
                                        <p:tgtEl>
                                          <p:spTgt spid="11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500"/>
                                        <p:tgtEl>
                                          <p:spTgt spid="11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0"/>
                                        </p:tgtEl>
                                        <p:attrNameLst>
                                          <p:attrName>style.visibility</p:attrName>
                                        </p:attrNameLst>
                                      </p:cBhvr>
                                      <p:to>
                                        <p:strVal val="visible"/>
                                      </p:to>
                                    </p:set>
                                    <p:animEffect transition="in" filter="fade">
                                      <p:cBhvr>
                                        <p:cTn id="132" dur="500"/>
                                        <p:tgtEl>
                                          <p:spTgt spid="12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fade">
                                      <p:cBhvr>
                                        <p:cTn id="135" dur="500"/>
                                        <p:tgtEl>
                                          <p:spTgt spid="12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fade">
                                      <p:cBhvr>
                                        <p:cTn id="138" dur="500"/>
                                        <p:tgtEl>
                                          <p:spTgt spid="12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23"/>
                                        </p:tgtEl>
                                        <p:attrNameLst>
                                          <p:attrName>style.visibility</p:attrName>
                                        </p:attrNameLst>
                                      </p:cBhvr>
                                      <p:to>
                                        <p:strVal val="visible"/>
                                      </p:to>
                                    </p:set>
                                    <p:animEffect transition="in" filter="fade">
                                      <p:cBhvr>
                                        <p:cTn id="141" dur="500"/>
                                        <p:tgtEl>
                                          <p:spTgt spid="12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24"/>
                                        </p:tgtEl>
                                        <p:attrNameLst>
                                          <p:attrName>style.visibility</p:attrName>
                                        </p:attrNameLst>
                                      </p:cBhvr>
                                      <p:to>
                                        <p:strVal val="visible"/>
                                      </p:to>
                                    </p:set>
                                    <p:animEffect transition="in" filter="fade">
                                      <p:cBhvr>
                                        <p:cTn id="144" dur="500"/>
                                        <p:tgtEl>
                                          <p:spTgt spid="124"/>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25"/>
                                        </p:tgtEl>
                                        <p:attrNameLst>
                                          <p:attrName>style.visibility</p:attrName>
                                        </p:attrNameLst>
                                      </p:cBhvr>
                                      <p:to>
                                        <p:strVal val="visible"/>
                                      </p:to>
                                    </p:set>
                                    <p:animEffect transition="in" filter="fade">
                                      <p:cBhvr>
                                        <p:cTn id="147" dur="500"/>
                                        <p:tgtEl>
                                          <p:spTgt spid="12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26"/>
                                        </p:tgtEl>
                                        <p:attrNameLst>
                                          <p:attrName>style.visibility</p:attrName>
                                        </p:attrNameLst>
                                      </p:cBhvr>
                                      <p:to>
                                        <p:strVal val="visible"/>
                                      </p:to>
                                    </p:set>
                                    <p:animEffect transition="in" filter="fade">
                                      <p:cBhvr>
                                        <p:cTn id="150" dur="500"/>
                                        <p:tgtEl>
                                          <p:spTgt spid="12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fade">
                                      <p:cBhvr>
                                        <p:cTn id="153" dur="500"/>
                                        <p:tgtEl>
                                          <p:spTgt spid="12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28"/>
                                        </p:tgtEl>
                                        <p:attrNameLst>
                                          <p:attrName>style.visibility</p:attrName>
                                        </p:attrNameLst>
                                      </p:cBhvr>
                                      <p:to>
                                        <p:strVal val="visible"/>
                                      </p:to>
                                    </p:set>
                                    <p:animEffect transition="in" filter="fade">
                                      <p:cBhvr>
                                        <p:cTn id="156" dur="500"/>
                                        <p:tgtEl>
                                          <p:spTgt spid="1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29"/>
                                        </p:tgtEl>
                                        <p:attrNameLst>
                                          <p:attrName>style.visibility</p:attrName>
                                        </p:attrNameLst>
                                      </p:cBhvr>
                                      <p:to>
                                        <p:strVal val="visible"/>
                                      </p:to>
                                    </p:set>
                                    <p:animEffect transition="in" filter="fade">
                                      <p:cBhvr>
                                        <p:cTn id="159" dur="500"/>
                                        <p:tgtEl>
                                          <p:spTgt spid="12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0"/>
                                        </p:tgtEl>
                                        <p:attrNameLst>
                                          <p:attrName>style.visibility</p:attrName>
                                        </p:attrNameLst>
                                      </p:cBhvr>
                                      <p:to>
                                        <p:strVal val="visible"/>
                                      </p:to>
                                    </p:set>
                                    <p:animEffect transition="in" filter="fade">
                                      <p:cBhvr>
                                        <p:cTn id="162" dur="500"/>
                                        <p:tgtEl>
                                          <p:spTgt spid="13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1"/>
                                        </p:tgtEl>
                                        <p:attrNameLst>
                                          <p:attrName>style.visibility</p:attrName>
                                        </p:attrNameLst>
                                      </p:cBhvr>
                                      <p:to>
                                        <p:strVal val="visible"/>
                                      </p:to>
                                    </p:set>
                                    <p:animEffect transition="in" filter="fade">
                                      <p:cBhvr>
                                        <p:cTn id="165" dur="500"/>
                                        <p:tgtEl>
                                          <p:spTgt spid="13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2"/>
                                        </p:tgtEl>
                                        <p:attrNameLst>
                                          <p:attrName>style.visibility</p:attrName>
                                        </p:attrNameLst>
                                      </p:cBhvr>
                                      <p:to>
                                        <p:strVal val="visible"/>
                                      </p:to>
                                    </p:set>
                                    <p:animEffect transition="in" filter="fade">
                                      <p:cBhvr>
                                        <p:cTn id="168" dur="500"/>
                                        <p:tgtEl>
                                          <p:spTgt spid="132"/>
                                        </p:tgtEl>
                                      </p:cBhvr>
                                    </p:animEffect>
                                  </p:childTnLst>
                                </p:cTn>
                              </p:par>
                              <p:par>
                                <p:cTn id="169" presetID="10" presetClass="entr" presetSubtype="0" fill="hold" nodeType="withEffect">
                                  <p:stCondLst>
                                    <p:cond delay="0"/>
                                  </p:stCondLst>
                                  <p:childTnLst>
                                    <p:set>
                                      <p:cBhvr>
                                        <p:cTn id="170" dur="1" fill="hold">
                                          <p:stCondLst>
                                            <p:cond delay="0"/>
                                          </p:stCondLst>
                                        </p:cTn>
                                        <p:tgtEl>
                                          <p:spTgt spid="133"/>
                                        </p:tgtEl>
                                        <p:attrNameLst>
                                          <p:attrName>style.visibility</p:attrName>
                                        </p:attrNameLst>
                                      </p:cBhvr>
                                      <p:to>
                                        <p:strVal val="visible"/>
                                      </p:to>
                                    </p:set>
                                    <p:animEffect transition="in" filter="fade">
                                      <p:cBhvr>
                                        <p:cTn id="171" dur="500"/>
                                        <p:tgtEl>
                                          <p:spTgt spid="133"/>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59"/>
                                        </p:tgtEl>
                                        <p:attrNameLst>
                                          <p:attrName>style.visibility</p:attrName>
                                        </p:attrNameLst>
                                      </p:cBhvr>
                                      <p:to>
                                        <p:strVal val="visible"/>
                                      </p:to>
                                    </p:set>
                                    <p:animEffect transition="in" filter="fade">
                                      <p:cBhvr>
                                        <p:cTn id="174" dur="500"/>
                                        <p:tgtEl>
                                          <p:spTgt spid="15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60"/>
                                        </p:tgtEl>
                                        <p:attrNameLst>
                                          <p:attrName>style.visibility</p:attrName>
                                        </p:attrNameLst>
                                      </p:cBhvr>
                                      <p:to>
                                        <p:strVal val="visible"/>
                                      </p:to>
                                    </p:set>
                                    <p:animEffect transition="in" filter="fade">
                                      <p:cBhvr>
                                        <p:cTn id="177" dur="500"/>
                                        <p:tgtEl>
                                          <p:spTgt spid="160"/>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61"/>
                                        </p:tgtEl>
                                        <p:attrNameLst>
                                          <p:attrName>style.visibility</p:attrName>
                                        </p:attrNameLst>
                                      </p:cBhvr>
                                      <p:to>
                                        <p:strVal val="visible"/>
                                      </p:to>
                                    </p:set>
                                    <p:animEffect transition="in" filter="fade">
                                      <p:cBhvr>
                                        <p:cTn id="180" dur="500"/>
                                        <p:tgtEl>
                                          <p:spTgt spid="16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62"/>
                                        </p:tgtEl>
                                        <p:attrNameLst>
                                          <p:attrName>style.visibility</p:attrName>
                                        </p:attrNameLst>
                                      </p:cBhvr>
                                      <p:to>
                                        <p:strVal val="visible"/>
                                      </p:to>
                                    </p:set>
                                    <p:animEffect transition="in" filter="fade">
                                      <p:cBhvr>
                                        <p:cTn id="183" dur="500"/>
                                        <p:tgtEl>
                                          <p:spTgt spid="162"/>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63"/>
                                        </p:tgtEl>
                                        <p:attrNameLst>
                                          <p:attrName>style.visibility</p:attrName>
                                        </p:attrNameLst>
                                      </p:cBhvr>
                                      <p:to>
                                        <p:strVal val="visible"/>
                                      </p:to>
                                    </p:set>
                                    <p:animEffect transition="in" filter="fade">
                                      <p:cBhvr>
                                        <p:cTn id="186" dur="500"/>
                                        <p:tgtEl>
                                          <p:spTgt spid="16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64"/>
                                        </p:tgtEl>
                                        <p:attrNameLst>
                                          <p:attrName>style.visibility</p:attrName>
                                        </p:attrNameLst>
                                      </p:cBhvr>
                                      <p:to>
                                        <p:strVal val="visible"/>
                                      </p:to>
                                    </p:set>
                                    <p:animEffect transition="in" filter="fade">
                                      <p:cBhvr>
                                        <p:cTn id="189" dur="500"/>
                                        <p:tgtEl>
                                          <p:spTgt spid="16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65"/>
                                        </p:tgtEl>
                                        <p:attrNameLst>
                                          <p:attrName>style.visibility</p:attrName>
                                        </p:attrNameLst>
                                      </p:cBhvr>
                                      <p:to>
                                        <p:strVal val="visible"/>
                                      </p:to>
                                    </p:set>
                                    <p:animEffect transition="in" filter="fade">
                                      <p:cBhvr>
                                        <p:cTn id="192" dur="500"/>
                                        <p:tgtEl>
                                          <p:spTgt spid="16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66"/>
                                        </p:tgtEl>
                                        <p:attrNameLst>
                                          <p:attrName>style.visibility</p:attrName>
                                        </p:attrNameLst>
                                      </p:cBhvr>
                                      <p:to>
                                        <p:strVal val="visible"/>
                                      </p:to>
                                    </p:set>
                                    <p:animEffect transition="in" filter="fade">
                                      <p:cBhvr>
                                        <p:cTn id="195" dur="500"/>
                                        <p:tgtEl>
                                          <p:spTgt spid="16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67"/>
                                        </p:tgtEl>
                                        <p:attrNameLst>
                                          <p:attrName>style.visibility</p:attrName>
                                        </p:attrNameLst>
                                      </p:cBhvr>
                                      <p:to>
                                        <p:strVal val="visible"/>
                                      </p:to>
                                    </p:set>
                                    <p:animEffect transition="in" filter="fade">
                                      <p:cBhvr>
                                        <p:cTn id="198" dur="500"/>
                                        <p:tgtEl>
                                          <p:spTgt spid="16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68"/>
                                        </p:tgtEl>
                                        <p:attrNameLst>
                                          <p:attrName>style.visibility</p:attrName>
                                        </p:attrNameLst>
                                      </p:cBhvr>
                                      <p:to>
                                        <p:strVal val="visible"/>
                                      </p:to>
                                    </p:set>
                                    <p:animEffect transition="in" filter="fade">
                                      <p:cBhvr>
                                        <p:cTn id="201" dur="500"/>
                                        <p:tgtEl>
                                          <p:spTgt spid="168"/>
                                        </p:tgtEl>
                                      </p:cBhvr>
                                    </p:animEffect>
                                  </p:childTnLst>
                                </p:cTn>
                              </p:par>
                              <p:par>
                                <p:cTn id="202" presetID="10" presetClass="entr" presetSubtype="0" fill="hold" nodeType="withEffect">
                                  <p:stCondLst>
                                    <p:cond delay="0"/>
                                  </p:stCondLst>
                                  <p:childTnLst>
                                    <p:set>
                                      <p:cBhvr>
                                        <p:cTn id="203" dur="1" fill="hold">
                                          <p:stCondLst>
                                            <p:cond delay="0"/>
                                          </p:stCondLst>
                                        </p:cTn>
                                        <p:tgtEl>
                                          <p:spTgt spid="170"/>
                                        </p:tgtEl>
                                        <p:attrNameLst>
                                          <p:attrName>style.visibility</p:attrName>
                                        </p:attrNameLst>
                                      </p:cBhvr>
                                      <p:to>
                                        <p:strVal val="visible"/>
                                      </p:to>
                                    </p:set>
                                    <p:animEffect transition="in" filter="fade">
                                      <p:cBhvr>
                                        <p:cTn id="204"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0" grpId="0" animBg="1"/>
      <p:bldP spid="13" grpId="0" animBg="1"/>
      <p:bldP spid="15" grpId="0" animBg="1"/>
      <p:bldP spid="18" grpId="0" animBg="1"/>
      <p:bldP spid="21" grpId="0" animBg="1"/>
      <p:bldP spid="23" grpId="0" animBg="1"/>
      <p:bldP spid="26" grpId="0" animBg="1"/>
      <p:bldP spid="29" grpId="0" animBg="1"/>
      <p:bldP spid="3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5"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ベクトルからパラレル</a:t>
            </a:r>
            <a:r>
              <a:rPr lang="en-US" altLang="ja-JP" dirty="0"/>
              <a:t>/</a:t>
            </a:r>
            <a:r>
              <a:rPr lang="ja-JP" altLang="en-US" dirty="0"/>
              <a:t>マッシブ・パラレルへ</a:t>
            </a:r>
            <a:endParaRPr kumimoji="1" lang="ja-JP" altLang="en-US" dirty="0"/>
          </a:p>
        </p:txBody>
      </p:sp>
      <p:sp>
        <p:nvSpPr>
          <p:cNvPr id="3" name="正方形/長方形 2"/>
          <p:cNvSpPr/>
          <p:nvPr/>
        </p:nvSpPr>
        <p:spPr>
          <a:xfrm>
            <a:off x="1114832"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4" name="正方形/長方形 3"/>
          <p:cNvSpPr/>
          <p:nvPr/>
        </p:nvSpPr>
        <p:spPr>
          <a:xfrm>
            <a:off x="1546880"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5" name="正方形/長方形 4"/>
          <p:cNvSpPr/>
          <p:nvPr/>
        </p:nvSpPr>
        <p:spPr>
          <a:xfrm>
            <a:off x="1978928"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6" name="正方形/長方形 5"/>
          <p:cNvSpPr/>
          <p:nvPr/>
        </p:nvSpPr>
        <p:spPr>
          <a:xfrm>
            <a:off x="2410976"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7" name="正方形/長方形 6"/>
          <p:cNvSpPr/>
          <p:nvPr/>
        </p:nvSpPr>
        <p:spPr>
          <a:xfrm>
            <a:off x="2843416"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8" name="正方形/長方形 7"/>
          <p:cNvSpPr/>
          <p:nvPr/>
        </p:nvSpPr>
        <p:spPr>
          <a:xfrm>
            <a:off x="3275464"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9" name="正方形/長方形 8"/>
          <p:cNvSpPr/>
          <p:nvPr/>
        </p:nvSpPr>
        <p:spPr>
          <a:xfrm>
            <a:off x="3707512"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0" name="正方形/長方形 9"/>
          <p:cNvSpPr/>
          <p:nvPr/>
        </p:nvSpPr>
        <p:spPr>
          <a:xfrm>
            <a:off x="4139560"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1" name="正方形/長方形 10"/>
          <p:cNvSpPr/>
          <p:nvPr/>
        </p:nvSpPr>
        <p:spPr>
          <a:xfrm>
            <a:off x="4571608"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2" name="正方形/長方形 11"/>
          <p:cNvSpPr/>
          <p:nvPr/>
        </p:nvSpPr>
        <p:spPr>
          <a:xfrm>
            <a:off x="5004048" y="1460646"/>
            <a:ext cx="432048" cy="288032"/>
          </a:xfrm>
          <a:prstGeom prst="rect">
            <a:avLst/>
          </a:prstGeom>
          <a:solidFill>
            <a:schemeClr val="tx2">
              <a:lumMod val="60000"/>
              <a:lumOff val="40000"/>
            </a:schemeClr>
          </a:solidFill>
          <a:ln w="19050">
            <a:solidFill>
              <a:schemeClr val="tx2"/>
            </a:solidFill>
          </a:ln>
        </p:spPr>
        <p:txBody>
          <a:bodyPr rtlCol="0" anchor="ctr">
            <a:normAutofit/>
          </a:bodyPr>
          <a:lstStyle/>
          <a:p>
            <a:pPr algn="ctr"/>
            <a:endParaRPr kumimoji="1" lang="ja-JP" altLang="en-US" sz="1100"/>
          </a:p>
        </p:txBody>
      </p:sp>
      <p:sp>
        <p:nvSpPr>
          <p:cNvPr id="13" name="正方形/長方形 12"/>
          <p:cNvSpPr/>
          <p:nvPr/>
        </p:nvSpPr>
        <p:spPr>
          <a:xfrm>
            <a:off x="1114832"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4" name="正方形/長方形 13"/>
          <p:cNvSpPr/>
          <p:nvPr/>
        </p:nvSpPr>
        <p:spPr>
          <a:xfrm>
            <a:off x="1546880"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5" name="正方形/長方形 14"/>
          <p:cNvSpPr/>
          <p:nvPr/>
        </p:nvSpPr>
        <p:spPr>
          <a:xfrm>
            <a:off x="1978928"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6" name="正方形/長方形 15"/>
          <p:cNvSpPr/>
          <p:nvPr/>
        </p:nvSpPr>
        <p:spPr>
          <a:xfrm>
            <a:off x="2410976"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7" name="正方形/長方形 16"/>
          <p:cNvSpPr/>
          <p:nvPr/>
        </p:nvSpPr>
        <p:spPr>
          <a:xfrm>
            <a:off x="2843416"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8" name="正方形/長方形 17"/>
          <p:cNvSpPr/>
          <p:nvPr/>
        </p:nvSpPr>
        <p:spPr>
          <a:xfrm>
            <a:off x="3275464"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19" name="正方形/長方形 18"/>
          <p:cNvSpPr/>
          <p:nvPr/>
        </p:nvSpPr>
        <p:spPr>
          <a:xfrm>
            <a:off x="3707512"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0" name="正方形/長方形 19"/>
          <p:cNvSpPr/>
          <p:nvPr/>
        </p:nvSpPr>
        <p:spPr>
          <a:xfrm>
            <a:off x="4139560"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1" name="正方形/長方形 20"/>
          <p:cNvSpPr/>
          <p:nvPr/>
        </p:nvSpPr>
        <p:spPr>
          <a:xfrm>
            <a:off x="4571608"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2" name="正方形/長方形 21"/>
          <p:cNvSpPr/>
          <p:nvPr/>
        </p:nvSpPr>
        <p:spPr>
          <a:xfrm>
            <a:off x="5004048" y="2060848"/>
            <a:ext cx="432048" cy="288032"/>
          </a:xfrm>
          <a:prstGeom prst="rect">
            <a:avLst/>
          </a:prstGeom>
          <a:solidFill>
            <a:schemeClr val="accent2">
              <a:lumMod val="40000"/>
              <a:lumOff val="60000"/>
            </a:schemeClr>
          </a:solidFill>
          <a:ln w="19050">
            <a:solidFill>
              <a:schemeClr val="accent2"/>
            </a:solidFill>
          </a:ln>
        </p:spPr>
        <p:txBody>
          <a:bodyPr rtlCol="0" anchor="ctr">
            <a:normAutofit/>
          </a:bodyPr>
          <a:lstStyle/>
          <a:p>
            <a:pPr algn="ctr"/>
            <a:endParaRPr kumimoji="1" lang="ja-JP" altLang="en-US" sz="1100"/>
          </a:p>
        </p:txBody>
      </p:sp>
      <p:sp>
        <p:nvSpPr>
          <p:cNvPr id="23" name="正方形/長方形 22"/>
          <p:cNvSpPr/>
          <p:nvPr/>
        </p:nvSpPr>
        <p:spPr>
          <a:xfrm>
            <a:off x="1114832"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4" name="正方形/長方形 23"/>
          <p:cNvSpPr/>
          <p:nvPr/>
        </p:nvSpPr>
        <p:spPr>
          <a:xfrm>
            <a:off x="1546880"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5" name="正方形/長方形 24"/>
          <p:cNvSpPr/>
          <p:nvPr/>
        </p:nvSpPr>
        <p:spPr>
          <a:xfrm>
            <a:off x="1978928"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6" name="正方形/長方形 25"/>
          <p:cNvSpPr/>
          <p:nvPr/>
        </p:nvSpPr>
        <p:spPr>
          <a:xfrm>
            <a:off x="2410976"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7" name="正方形/長方形 26"/>
          <p:cNvSpPr/>
          <p:nvPr/>
        </p:nvSpPr>
        <p:spPr>
          <a:xfrm>
            <a:off x="2843416"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8" name="正方形/長方形 27"/>
          <p:cNvSpPr/>
          <p:nvPr/>
        </p:nvSpPr>
        <p:spPr>
          <a:xfrm>
            <a:off x="3275464"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29" name="正方形/長方形 28"/>
          <p:cNvSpPr/>
          <p:nvPr/>
        </p:nvSpPr>
        <p:spPr>
          <a:xfrm>
            <a:off x="3707512"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0" name="正方形/長方形 29"/>
          <p:cNvSpPr/>
          <p:nvPr/>
        </p:nvSpPr>
        <p:spPr>
          <a:xfrm>
            <a:off x="4139560"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1" name="正方形/長方形 30"/>
          <p:cNvSpPr/>
          <p:nvPr/>
        </p:nvSpPr>
        <p:spPr>
          <a:xfrm>
            <a:off x="4571608"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sp>
        <p:nvSpPr>
          <p:cNvPr id="32" name="正方形/長方形 31"/>
          <p:cNvSpPr/>
          <p:nvPr/>
        </p:nvSpPr>
        <p:spPr>
          <a:xfrm>
            <a:off x="5004048" y="2636912"/>
            <a:ext cx="432048" cy="288032"/>
          </a:xfrm>
          <a:prstGeom prst="rect">
            <a:avLst/>
          </a:prstGeom>
          <a:solidFill>
            <a:schemeClr val="accent3"/>
          </a:solidFill>
          <a:ln w="19050">
            <a:solidFill>
              <a:schemeClr val="accent3">
                <a:lumMod val="50000"/>
              </a:schemeClr>
            </a:solidFill>
          </a:ln>
        </p:spPr>
        <p:txBody>
          <a:bodyPr rtlCol="0" anchor="ctr">
            <a:normAutofit/>
          </a:bodyPr>
          <a:lstStyle/>
          <a:p>
            <a:pPr algn="ctr"/>
            <a:endParaRPr kumimoji="1" lang="ja-JP" altLang="en-US" sz="1100"/>
          </a:p>
        </p:txBody>
      </p:sp>
      <p:pic>
        <p:nvPicPr>
          <p:cNvPr id="33"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9" y="3664457"/>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p:cNvSpPr/>
          <p:nvPr/>
        </p:nvSpPr>
        <p:spPr>
          <a:xfrm>
            <a:off x="1114832" y="4636312"/>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39" name="直線矢印コネクタ 38"/>
          <p:cNvCxnSpPr/>
          <p:nvPr/>
        </p:nvCxnSpPr>
        <p:spPr bwMode="auto">
          <a:xfrm>
            <a:off x="1330856" y="427206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40"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707" y="3667131"/>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1546880" y="4638986"/>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42" name="直線矢印コネクタ 41"/>
          <p:cNvCxnSpPr/>
          <p:nvPr/>
        </p:nvCxnSpPr>
        <p:spPr bwMode="auto">
          <a:xfrm>
            <a:off x="1762904" y="427473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43"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147" y="3664457"/>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1979320" y="4636312"/>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45" name="直線矢印コネクタ 44"/>
          <p:cNvCxnSpPr/>
          <p:nvPr/>
        </p:nvCxnSpPr>
        <p:spPr bwMode="auto">
          <a:xfrm>
            <a:off x="2195344" y="427206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46"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6195" y="3667131"/>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p:cNvSpPr/>
          <p:nvPr/>
        </p:nvSpPr>
        <p:spPr>
          <a:xfrm>
            <a:off x="2411368" y="4638986"/>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48" name="直線矢印コネクタ 47"/>
          <p:cNvCxnSpPr/>
          <p:nvPr/>
        </p:nvCxnSpPr>
        <p:spPr bwMode="auto">
          <a:xfrm>
            <a:off x="2627392" y="427473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49"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851" y="3672841"/>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50" name="正方形/長方形 49"/>
          <p:cNvSpPr/>
          <p:nvPr/>
        </p:nvSpPr>
        <p:spPr>
          <a:xfrm>
            <a:off x="2843024" y="4644696"/>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51" name="直線矢印コネクタ 50"/>
          <p:cNvCxnSpPr/>
          <p:nvPr/>
        </p:nvCxnSpPr>
        <p:spPr bwMode="auto">
          <a:xfrm>
            <a:off x="3059048" y="428044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52"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899" y="3675515"/>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p:cNvSpPr/>
          <p:nvPr/>
        </p:nvSpPr>
        <p:spPr>
          <a:xfrm>
            <a:off x="3275072" y="464737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54" name="直線矢印コネクタ 53"/>
          <p:cNvCxnSpPr/>
          <p:nvPr/>
        </p:nvCxnSpPr>
        <p:spPr bwMode="auto">
          <a:xfrm>
            <a:off x="3491096" y="4283120"/>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55"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339" y="3672841"/>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56" name="正方形/長方形 55"/>
          <p:cNvSpPr/>
          <p:nvPr/>
        </p:nvSpPr>
        <p:spPr>
          <a:xfrm>
            <a:off x="3707512" y="4644696"/>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57" name="直線矢印コネクタ 56"/>
          <p:cNvCxnSpPr/>
          <p:nvPr/>
        </p:nvCxnSpPr>
        <p:spPr bwMode="auto">
          <a:xfrm>
            <a:off x="3923536" y="428044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58"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387" y="3675515"/>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4139560" y="464737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60" name="直線矢印コネクタ 59"/>
          <p:cNvCxnSpPr/>
          <p:nvPr/>
        </p:nvCxnSpPr>
        <p:spPr bwMode="auto">
          <a:xfrm>
            <a:off x="4355584" y="4283120"/>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61"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079" y="3672841"/>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4573252" y="4644696"/>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63" name="直線矢印コネクタ 62"/>
          <p:cNvCxnSpPr/>
          <p:nvPr/>
        </p:nvCxnSpPr>
        <p:spPr bwMode="auto">
          <a:xfrm>
            <a:off x="4789276" y="428044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pic>
        <p:nvPicPr>
          <p:cNvPr id="64" name="Picture 72" descr="C:\Users\Shoji\AppData\Local\Microsoft\Windows\Temporary Internet Files\Content.IE5\EGS409HB\MC9004339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0127" y="3675515"/>
            <a:ext cx="482394" cy="482394"/>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5005300" y="4647370"/>
            <a:ext cx="432048" cy="288032"/>
          </a:xfrm>
          <a:prstGeom prst="rect">
            <a:avLst/>
          </a:prstGeom>
          <a:solidFill>
            <a:schemeClr val="accent6"/>
          </a:solidFill>
          <a:ln w="19050">
            <a:solidFill>
              <a:schemeClr val="accent6">
                <a:lumMod val="50000"/>
              </a:schemeClr>
            </a:solidFill>
          </a:ln>
        </p:spPr>
        <p:txBody>
          <a:bodyPr rtlCol="0" anchor="ctr">
            <a:normAutofit/>
          </a:bodyPr>
          <a:lstStyle/>
          <a:p>
            <a:pPr algn="ctr"/>
            <a:endParaRPr kumimoji="1" lang="ja-JP" altLang="en-US" sz="1100"/>
          </a:p>
        </p:txBody>
      </p:sp>
      <p:cxnSp>
        <p:nvCxnSpPr>
          <p:cNvPr id="66" name="直線矢印コネクタ 65"/>
          <p:cNvCxnSpPr/>
          <p:nvPr/>
        </p:nvCxnSpPr>
        <p:spPr bwMode="auto">
          <a:xfrm>
            <a:off x="5221324" y="4283120"/>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67" name="直線矢印コネクタ 66"/>
          <p:cNvCxnSpPr/>
          <p:nvPr/>
        </p:nvCxnSpPr>
        <p:spPr bwMode="auto">
          <a:xfrm>
            <a:off x="1330856" y="3213958"/>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68" name="直線矢印コネクタ 67"/>
          <p:cNvCxnSpPr/>
          <p:nvPr/>
        </p:nvCxnSpPr>
        <p:spPr bwMode="auto">
          <a:xfrm>
            <a:off x="1762904" y="321663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69" name="直線矢印コネクタ 68"/>
          <p:cNvCxnSpPr/>
          <p:nvPr/>
        </p:nvCxnSpPr>
        <p:spPr bwMode="auto">
          <a:xfrm>
            <a:off x="2195344" y="3213958"/>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0" name="直線矢印コネクタ 69"/>
          <p:cNvCxnSpPr/>
          <p:nvPr/>
        </p:nvCxnSpPr>
        <p:spPr bwMode="auto">
          <a:xfrm>
            <a:off x="2627392" y="321663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1" name="直線矢印コネクタ 70"/>
          <p:cNvCxnSpPr/>
          <p:nvPr/>
        </p:nvCxnSpPr>
        <p:spPr bwMode="auto">
          <a:xfrm>
            <a:off x="3059048" y="322234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2" name="直線矢印コネクタ 71"/>
          <p:cNvCxnSpPr/>
          <p:nvPr/>
        </p:nvCxnSpPr>
        <p:spPr bwMode="auto">
          <a:xfrm>
            <a:off x="3491096" y="322501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3" name="直線矢印コネクタ 72"/>
          <p:cNvCxnSpPr/>
          <p:nvPr/>
        </p:nvCxnSpPr>
        <p:spPr bwMode="auto">
          <a:xfrm>
            <a:off x="3923536" y="322234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4" name="直線矢印コネクタ 73"/>
          <p:cNvCxnSpPr/>
          <p:nvPr/>
        </p:nvCxnSpPr>
        <p:spPr bwMode="auto">
          <a:xfrm>
            <a:off x="4355584" y="322501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5" name="直線矢印コネクタ 74"/>
          <p:cNvCxnSpPr/>
          <p:nvPr/>
        </p:nvCxnSpPr>
        <p:spPr bwMode="auto">
          <a:xfrm>
            <a:off x="4789276" y="3222342"/>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cxnSp>
        <p:nvCxnSpPr>
          <p:cNvPr id="76" name="直線矢印コネクタ 75"/>
          <p:cNvCxnSpPr/>
          <p:nvPr/>
        </p:nvCxnSpPr>
        <p:spPr bwMode="auto">
          <a:xfrm>
            <a:off x="5221324" y="3225016"/>
            <a:ext cx="0" cy="294456"/>
          </a:xfrm>
          <a:prstGeom prst="straightConnector1">
            <a:avLst/>
          </a:prstGeom>
          <a:solidFill>
            <a:schemeClr val="bg1"/>
          </a:solidFill>
          <a:ln w="38100" cap="rnd" cmpd="sng" algn="ctr">
            <a:solidFill>
              <a:schemeClr val="accent6">
                <a:lumMod val="50000"/>
              </a:schemeClr>
            </a:solidFill>
            <a:prstDash val="solid"/>
            <a:round/>
            <a:headEnd type="none" w="med" len="med"/>
            <a:tailEnd type="arrow"/>
          </a:ln>
          <a:effectLst/>
        </p:spPr>
      </p:cxnSp>
      <p:sp>
        <p:nvSpPr>
          <p:cNvPr id="77" name="角丸四角形 76"/>
          <p:cNvSpPr/>
          <p:nvPr/>
        </p:nvSpPr>
        <p:spPr>
          <a:xfrm>
            <a:off x="899592" y="5301208"/>
            <a:ext cx="7704856" cy="1008112"/>
          </a:xfrm>
          <a:prstGeom prst="roundRect">
            <a:avLst/>
          </a:prstGeom>
          <a:solidFill>
            <a:schemeClr val="accent1">
              <a:lumMod val="50000"/>
            </a:schemeClr>
          </a:solidFill>
          <a:scene3d>
            <a:camera prst="orthographicFront"/>
            <a:lightRig rig="threePt" dir="t"/>
          </a:scene3d>
          <a:sp3d>
            <a:bevelT/>
          </a:sp3d>
        </p:spPr>
        <p:txBody>
          <a:bodyPr rtlCol="0" anchor="ctr">
            <a:noAutofit/>
          </a:bodyPr>
          <a:lstStyle/>
          <a:p>
            <a:r>
              <a:rPr lang="ja-JP" altLang="en-US" sz="2000">
                <a:solidFill>
                  <a:schemeClr val="bg1"/>
                </a:solidFill>
              </a:rPr>
              <a:t>　ベクトルプロセッサは開発費用が高くつく</a:t>
            </a:r>
          </a:p>
          <a:p>
            <a:r>
              <a:rPr lang="ja-JP" altLang="en-US" sz="2000">
                <a:solidFill>
                  <a:schemeClr val="bg1"/>
                </a:solidFill>
              </a:rPr>
              <a:t>　→安価な汎用プロセッサを数十万～数百万台並列に動作させる</a:t>
            </a:r>
          </a:p>
        </p:txBody>
      </p:sp>
      <p:sp>
        <p:nvSpPr>
          <p:cNvPr id="78" name="テキスト ボックス 77"/>
          <p:cNvSpPr txBox="1"/>
          <p:nvPr/>
        </p:nvSpPr>
        <p:spPr>
          <a:xfrm>
            <a:off x="6012160" y="2492896"/>
            <a:ext cx="2880320" cy="1384995"/>
          </a:xfrm>
          <a:prstGeom prst="rect">
            <a:avLst/>
          </a:prstGeom>
          <a:noFill/>
        </p:spPr>
        <p:txBody>
          <a:bodyPr wrap="square" rtlCol="0">
            <a:spAutoFit/>
          </a:bodyPr>
          <a:lstStyle/>
          <a:p>
            <a:r>
              <a:rPr kumimoji="1" lang="ja-JP" altLang="en-US" sz="2800" dirty="0">
                <a:solidFill>
                  <a:schemeClr val="accent1"/>
                </a:solidFill>
              </a:rPr>
              <a:t>ベクトル処理に向くデータはパラレルにも向く</a:t>
            </a:r>
          </a:p>
        </p:txBody>
      </p:sp>
    </p:spTree>
    <p:extLst>
      <p:ext uri="{BB962C8B-B14F-4D97-AF65-F5344CB8AC3E}">
        <p14:creationId xmlns:p14="http://schemas.microsoft.com/office/powerpoint/2010/main" val="2239808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5B27B-A326-4A45-88B6-E155F33956FD}"/>
              </a:ext>
            </a:extLst>
          </p:cNvPr>
          <p:cNvPicPr>
            <a:picLocks noChangeAspect="1"/>
          </p:cNvPicPr>
          <p:nvPr/>
        </p:nvPicPr>
        <p:blipFill>
          <a:blip r:embed="rId2"/>
          <a:stretch>
            <a:fillRect/>
          </a:stretch>
        </p:blipFill>
        <p:spPr>
          <a:xfrm>
            <a:off x="457200" y="894080"/>
            <a:ext cx="4420538" cy="5584613"/>
          </a:xfrm>
          <a:prstGeom prst="rect">
            <a:avLst/>
          </a:prstGeom>
        </p:spPr>
      </p:pic>
      <p:sp>
        <p:nvSpPr>
          <p:cNvPr id="2" name="タイトル 1">
            <a:extLst>
              <a:ext uri="{FF2B5EF4-FFF2-40B4-BE49-F238E27FC236}">
                <a16:creationId xmlns:a16="http://schemas.microsoft.com/office/drawing/2014/main" id="{706177D1-DC23-4CA1-BC0B-2862BCC99725}"/>
              </a:ext>
            </a:extLst>
          </p:cNvPr>
          <p:cNvSpPr>
            <a:spLocks noGrp="1"/>
          </p:cNvSpPr>
          <p:nvPr>
            <p:ph type="title"/>
          </p:nvPr>
        </p:nvSpPr>
        <p:spPr/>
        <p:txBody>
          <a:bodyPr/>
          <a:lstStyle/>
          <a:p>
            <a:r>
              <a:rPr kumimoji="1" lang="ja-JP" altLang="en-US" dirty="0"/>
              <a:t>ベクトルからパラレルへ</a:t>
            </a:r>
          </a:p>
        </p:txBody>
      </p:sp>
      <p:pic>
        <p:nvPicPr>
          <p:cNvPr id="2050" name="Picture 2" descr="ãã¹ã¼ãã¼ã³ã³ãã¥ã¼ã¿ãã®ç»åæ¤ç´¢çµæ">
            <a:extLst>
              <a:ext uri="{FF2B5EF4-FFF2-40B4-BE49-F238E27FC236}">
                <a16:creationId xmlns:a16="http://schemas.microsoft.com/office/drawing/2014/main" id="{152CC6C4-817A-4DB2-A500-209B21409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315" y="3725862"/>
            <a:ext cx="6572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3FD0FAD-28C1-4AB0-8036-6BE221E42DE5}"/>
              </a:ext>
            </a:extLst>
          </p:cNvPr>
          <p:cNvSpPr/>
          <p:nvPr/>
        </p:nvSpPr>
        <p:spPr>
          <a:xfrm>
            <a:off x="5037030" y="894080"/>
            <a:ext cx="3674533" cy="799253"/>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chemeClr val="bg1"/>
                </a:solidFill>
                <a:latin typeface="+mj-lt"/>
                <a:ea typeface="+mj-ea"/>
                <a:cs typeface="ＭＳ Ｐゴシック"/>
              </a:rPr>
              <a:t>ベクトル型</a:t>
            </a:r>
          </a:p>
        </p:txBody>
      </p:sp>
      <p:sp>
        <p:nvSpPr>
          <p:cNvPr id="6" name="正方形/長方形 5">
            <a:extLst>
              <a:ext uri="{FF2B5EF4-FFF2-40B4-BE49-F238E27FC236}">
                <a16:creationId xmlns:a16="http://schemas.microsoft.com/office/drawing/2014/main" id="{C4412CB1-AF93-45FE-A9E3-B5C2DBBD3D89}"/>
              </a:ext>
            </a:extLst>
          </p:cNvPr>
          <p:cNvSpPr/>
          <p:nvPr/>
        </p:nvSpPr>
        <p:spPr>
          <a:xfrm>
            <a:off x="5037032" y="2629747"/>
            <a:ext cx="3674533" cy="799253"/>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chemeClr val="bg1"/>
                </a:solidFill>
                <a:latin typeface="+mj-lt"/>
                <a:ea typeface="+mj-ea"/>
                <a:cs typeface="ＭＳ Ｐゴシック"/>
              </a:rPr>
              <a:t>マッシブ・パラレル</a:t>
            </a:r>
          </a:p>
        </p:txBody>
      </p:sp>
      <p:sp>
        <p:nvSpPr>
          <p:cNvPr id="5" name="矢印: 下 4">
            <a:extLst>
              <a:ext uri="{FF2B5EF4-FFF2-40B4-BE49-F238E27FC236}">
                <a16:creationId xmlns:a16="http://schemas.microsoft.com/office/drawing/2014/main" id="{3561B2C3-DCC0-450A-867C-73B5EB4191F5}"/>
              </a:ext>
            </a:extLst>
          </p:cNvPr>
          <p:cNvSpPr/>
          <p:nvPr/>
        </p:nvSpPr>
        <p:spPr>
          <a:xfrm>
            <a:off x="5682191" y="1788160"/>
            <a:ext cx="2384213" cy="751840"/>
          </a:xfrm>
          <a:prstGeom prst="downArrow">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800">
              <a:solidFill>
                <a:schemeClr val="bg1"/>
              </a:solidFill>
              <a:latin typeface="+mj-lt"/>
              <a:ea typeface="+mj-ea"/>
              <a:cs typeface="ＭＳ Ｐゴシック"/>
            </a:endParaRPr>
          </a:p>
        </p:txBody>
      </p:sp>
    </p:spTree>
    <p:extLst>
      <p:ext uri="{BB962C8B-B14F-4D97-AF65-F5344CB8AC3E}">
        <p14:creationId xmlns:p14="http://schemas.microsoft.com/office/powerpoint/2010/main" val="219652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255713" y="2223855"/>
            <a:ext cx="3289300" cy="2463800"/>
          </a:xfrm>
          <a:prstGeom prst="rect">
            <a:avLst/>
          </a:prstGeom>
        </p:spPr>
      </p:pic>
      <p:pic>
        <p:nvPicPr>
          <p:cNvPr id="6" name="図 5"/>
          <p:cNvPicPr>
            <a:picLocks noChangeAspect="1"/>
          </p:cNvPicPr>
          <p:nvPr/>
        </p:nvPicPr>
        <p:blipFill>
          <a:blip r:embed="rId4"/>
          <a:stretch>
            <a:fillRect/>
          </a:stretch>
        </p:blipFill>
        <p:spPr>
          <a:xfrm>
            <a:off x="4833144" y="2223855"/>
            <a:ext cx="3289300" cy="2463800"/>
          </a:xfrm>
          <a:prstGeom prst="rect">
            <a:avLst/>
          </a:prstGeom>
        </p:spPr>
      </p:pic>
      <p:sp>
        <p:nvSpPr>
          <p:cNvPr id="2" name="タイトル 1"/>
          <p:cNvSpPr>
            <a:spLocks noGrp="1"/>
          </p:cNvSpPr>
          <p:nvPr>
            <p:ph type="title"/>
          </p:nvPr>
        </p:nvSpPr>
        <p:spPr/>
        <p:txBody>
          <a:bodyPr/>
          <a:lstStyle/>
          <a:p>
            <a:r>
              <a:rPr kumimoji="1" lang="en-US" altLang="ja-JP" dirty="0"/>
              <a:t>GPU</a:t>
            </a:r>
            <a:r>
              <a:rPr kumimoji="1" lang="ja-JP" altLang="en-US" dirty="0"/>
              <a:t>の内部はマッシブ・パラレル型</a:t>
            </a:r>
          </a:p>
        </p:txBody>
      </p:sp>
      <p:pic>
        <p:nvPicPr>
          <p:cNvPr id="3" name="図 2"/>
          <p:cNvPicPr>
            <a:picLocks noChangeAspect="1"/>
          </p:cNvPicPr>
          <p:nvPr/>
        </p:nvPicPr>
        <p:blipFill>
          <a:blip r:embed="rId5"/>
          <a:stretch>
            <a:fillRect/>
          </a:stretch>
        </p:blipFill>
        <p:spPr>
          <a:xfrm>
            <a:off x="209550" y="879844"/>
            <a:ext cx="8201025" cy="5114940"/>
          </a:xfrm>
          <a:prstGeom prst="rect">
            <a:avLst/>
          </a:prstGeom>
        </p:spPr>
      </p:pic>
      <p:pic>
        <p:nvPicPr>
          <p:cNvPr id="4" name="図 3"/>
          <p:cNvPicPr>
            <a:picLocks noChangeAspect="1"/>
          </p:cNvPicPr>
          <p:nvPr/>
        </p:nvPicPr>
        <p:blipFill>
          <a:blip r:embed="rId6"/>
          <a:stretch>
            <a:fillRect/>
          </a:stretch>
        </p:blipFill>
        <p:spPr>
          <a:xfrm>
            <a:off x="876300" y="1700212"/>
            <a:ext cx="8096250" cy="4772025"/>
          </a:xfrm>
          <a:prstGeom prst="rect">
            <a:avLst/>
          </a:prstGeom>
        </p:spPr>
      </p:pic>
      <p:sp>
        <p:nvSpPr>
          <p:cNvPr id="7" name="正方形/長方形 6"/>
          <p:cNvSpPr/>
          <p:nvPr/>
        </p:nvSpPr>
        <p:spPr>
          <a:xfrm>
            <a:off x="2734147" y="3277354"/>
            <a:ext cx="4155540" cy="130369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mn-ea"/>
                <a:cs typeface="ＭＳ Ｐゴシック"/>
              </a:rPr>
              <a:t>1</a:t>
            </a:r>
            <a:r>
              <a:rPr kumimoji="1" lang="ja-JP" altLang="en-US" sz="2000" dirty="0">
                <a:solidFill>
                  <a:srgbClr val="FFFFFF"/>
                </a:solidFill>
                <a:latin typeface="+mn-ea"/>
                <a:cs typeface="ＭＳ Ｐゴシック"/>
              </a:rPr>
              <a:t>チップに</a:t>
            </a:r>
            <a:r>
              <a:rPr kumimoji="1" lang="en-US" altLang="ja-JP" sz="2000" dirty="0">
                <a:solidFill>
                  <a:srgbClr val="FFFFFF"/>
                </a:solidFill>
                <a:latin typeface="+mn-ea"/>
                <a:cs typeface="ＭＳ Ｐゴシック"/>
              </a:rPr>
              <a:t>4,000</a:t>
            </a:r>
            <a:r>
              <a:rPr kumimoji="1" lang="ja-JP" altLang="en-US" sz="2000" dirty="0">
                <a:solidFill>
                  <a:srgbClr val="FFFFFF"/>
                </a:solidFill>
                <a:latin typeface="+mn-ea"/>
                <a:cs typeface="ＭＳ Ｐゴシック"/>
              </a:rPr>
              <a:t>個以上の</a:t>
            </a:r>
            <a:endParaRPr kumimoji="1" lang="en-US" altLang="ja-JP" sz="2000" dirty="0">
              <a:solidFill>
                <a:srgbClr val="FFFFFF"/>
              </a:solidFill>
              <a:latin typeface="+mn-ea"/>
              <a:cs typeface="ＭＳ Ｐゴシック"/>
            </a:endParaRPr>
          </a:p>
          <a:p>
            <a:pPr algn="ctr"/>
            <a:r>
              <a:rPr kumimoji="1" lang="en-US" altLang="ja-JP" sz="2000" dirty="0">
                <a:solidFill>
                  <a:srgbClr val="FFFFFF"/>
                </a:solidFill>
                <a:latin typeface="+mn-ea"/>
                <a:cs typeface="ＭＳ Ｐゴシック"/>
              </a:rPr>
              <a:t>CUDA</a:t>
            </a:r>
            <a:r>
              <a:rPr kumimoji="1" lang="ja-JP" altLang="en-US" sz="2000" dirty="0">
                <a:solidFill>
                  <a:srgbClr val="FFFFFF"/>
                </a:solidFill>
                <a:latin typeface="+mn-ea"/>
                <a:cs typeface="ＭＳ Ｐゴシック"/>
              </a:rPr>
              <a:t>コア（演算器）</a:t>
            </a:r>
          </a:p>
        </p:txBody>
      </p:sp>
    </p:spTree>
    <p:extLst>
      <p:ext uri="{BB962C8B-B14F-4D97-AF65-F5344CB8AC3E}">
        <p14:creationId xmlns:p14="http://schemas.microsoft.com/office/powerpoint/2010/main" val="6131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6D838-28E3-4E17-8295-DA7F0DD00431}"/>
              </a:ext>
            </a:extLst>
          </p:cNvPr>
          <p:cNvSpPr>
            <a:spLocks noGrp="1"/>
          </p:cNvSpPr>
          <p:nvPr>
            <p:ph type="title"/>
          </p:nvPr>
        </p:nvSpPr>
        <p:spPr/>
        <p:txBody>
          <a:bodyPr/>
          <a:lstStyle/>
          <a:p>
            <a:r>
              <a:rPr kumimoji="1" lang="ja-JP" altLang="en-US" dirty="0"/>
              <a:t>富士通が開発した</a:t>
            </a:r>
            <a:r>
              <a:rPr kumimoji="1" lang="en-US" altLang="ja-JP" dirty="0"/>
              <a:t>Tofu</a:t>
            </a:r>
            <a:r>
              <a:rPr kumimoji="1" lang="ja-JP" altLang="en-US" dirty="0"/>
              <a:t>インターコネクト</a:t>
            </a:r>
          </a:p>
        </p:txBody>
      </p:sp>
      <p:pic>
        <p:nvPicPr>
          <p:cNvPr id="3" name="図 2">
            <a:extLst>
              <a:ext uri="{FF2B5EF4-FFF2-40B4-BE49-F238E27FC236}">
                <a16:creationId xmlns:a16="http://schemas.microsoft.com/office/drawing/2014/main" id="{D2960138-19C8-4338-A62F-6B2A383A610D}"/>
              </a:ext>
            </a:extLst>
          </p:cNvPr>
          <p:cNvPicPr>
            <a:picLocks noChangeAspect="1"/>
          </p:cNvPicPr>
          <p:nvPr/>
        </p:nvPicPr>
        <p:blipFill>
          <a:blip r:embed="rId3"/>
          <a:stretch>
            <a:fillRect/>
          </a:stretch>
        </p:blipFill>
        <p:spPr>
          <a:xfrm>
            <a:off x="189570" y="983726"/>
            <a:ext cx="8764859" cy="5200835"/>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34D23420-CE36-4EB8-A521-3B2563D967ED}"/>
              </a:ext>
            </a:extLst>
          </p:cNvPr>
          <p:cNvPicPr>
            <a:picLocks noChangeAspect="1"/>
          </p:cNvPicPr>
          <p:nvPr/>
        </p:nvPicPr>
        <p:blipFill>
          <a:blip r:embed="rId4"/>
          <a:stretch>
            <a:fillRect/>
          </a:stretch>
        </p:blipFill>
        <p:spPr>
          <a:xfrm>
            <a:off x="2241516" y="1091818"/>
            <a:ext cx="5118168" cy="49846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3475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D020B-7E7F-4B1D-AC42-338E831CAD09}"/>
              </a:ext>
            </a:extLst>
          </p:cNvPr>
          <p:cNvSpPr>
            <a:spLocks noGrp="1"/>
          </p:cNvSpPr>
          <p:nvPr>
            <p:ph type="title"/>
          </p:nvPr>
        </p:nvSpPr>
        <p:spPr/>
        <p:txBody>
          <a:bodyPr/>
          <a:lstStyle/>
          <a:p>
            <a:r>
              <a:rPr kumimoji="1" lang="en-US" altLang="ja-JP" dirty="0"/>
              <a:t>Tofu</a:t>
            </a:r>
            <a:r>
              <a:rPr kumimoji="1" lang="ja-JP" altLang="en-US" dirty="0"/>
              <a:t>と</a:t>
            </a:r>
            <a:r>
              <a:rPr kumimoji="1" lang="en-US" altLang="ja-JP" dirty="0" err="1"/>
              <a:t>Infiniband</a:t>
            </a:r>
            <a:endParaRPr kumimoji="1" lang="ja-JP" altLang="en-US" dirty="0"/>
          </a:p>
        </p:txBody>
      </p:sp>
      <p:pic>
        <p:nvPicPr>
          <p:cNvPr id="3" name="図 2">
            <a:extLst>
              <a:ext uri="{FF2B5EF4-FFF2-40B4-BE49-F238E27FC236}">
                <a16:creationId xmlns:a16="http://schemas.microsoft.com/office/drawing/2014/main" id="{63F2B5F7-540D-4A68-8BBE-E051E5F9CF3F}"/>
              </a:ext>
            </a:extLst>
          </p:cNvPr>
          <p:cNvPicPr>
            <a:picLocks noChangeAspect="1"/>
          </p:cNvPicPr>
          <p:nvPr/>
        </p:nvPicPr>
        <p:blipFill>
          <a:blip r:embed="rId3"/>
          <a:stretch>
            <a:fillRect/>
          </a:stretch>
        </p:blipFill>
        <p:spPr>
          <a:xfrm>
            <a:off x="551985" y="855018"/>
            <a:ext cx="8040029" cy="5620436"/>
          </a:xfrm>
          <a:prstGeom prst="rect">
            <a:avLst/>
          </a:prstGeom>
        </p:spPr>
      </p:pic>
      <p:sp>
        <p:nvSpPr>
          <p:cNvPr id="4" name="正方形/長方形 3">
            <a:extLst>
              <a:ext uri="{FF2B5EF4-FFF2-40B4-BE49-F238E27FC236}">
                <a16:creationId xmlns:a16="http://schemas.microsoft.com/office/drawing/2014/main" id="{64F8CCC0-AFDC-4809-AA18-C47A73B88528}"/>
              </a:ext>
            </a:extLst>
          </p:cNvPr>
          <p:cNvSpPr/>
          <p:nvPr/>
        </p:nvSpPr>
        <p:spPr>
          <a:xfrm>
            <a:off x="2074128" y="1594628"/>
            <a:ext cx="6846849" cy="2531326"/>
          </a:xfrm>
          <a:prstGeom prst="rect">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t"/>
          <a:lstStyle/>
          <a:p>
            <a:r>
              <a:rPr lang="en-US" altLang="ja-JP" dirty="0">
                <a:solidFill>
                  <a:schemeClr val="bg1"/>
                </a:solidFill>
              </a:rPr>
              <a:t>InfiniBand</a:t>
            </a:r>
            <a:r>
              <a:rPr lang="ja-JP" altLang="en-US" dirty="0">
                <a:solidFill>
                  <a:schemeClr val="bg1"/>
                </a:solidFill>
              </a:rPr>
              <a:t>と、</a:t>
            </a:r>
            <a:r>
              <a:rPr lang="en-US" altLang="ja-JP" dirty="0">
                <a:solidFill>
                  <a:schemeClr val="bg1"/>
                </a:solidFill>
              </a:rPr>
              <a:t>SPARCM10</a:t>
            </a:r>
            <a:r>
              <a:rPr lang="ja-JP" altLang="en-US" dirty="0">
                <a:solidFill>
                  <a:schemeClr val="bg1"/>
                </a:solidFill>
              </a:rPr>
              <a:t>の高速インターコネクトの違いは、プロトコルにあります。どちらのプロトコルも、スーパーコンピューティングやエンタープライズサーバ向けに開発されているため、広帯域・低レイテンシ・高い</a:t>
            </a:r>
            <a:r>
              <a:rPr lang="en-US" altLang="ja-JP" dirty="0">
                <a:solidFill>
                  <a:schemeClr val="bg1"/>
                </a:solidFill>
              </a:rPr>
              <a:t>RAS</a:t>
            </a:r>
            <a:r>
              <a:rPr lang="ja-JP" altLang="en-US" dirty="0">
                <a:solidFill>
                  <a:schemeClr val="bg1"/>
                </a:solidFill>
              </a:rPr>
              <a:t>が実現されています。</a:t>
            </a:r>
            <a:r>
              <a:rPr lang="en-US" altLang="ja-JP" dirty="0">
                <a:solidFill>
                  <a:schemeClr val="bg1"/>
                </a:solidFill>
              </a:rPr>
              <a:t>SPARC M10</a:t>
            </a:r>
            <a:r>
              <a:rPr lang="ja-JP" altLang="en-US" dirty="0">
                <a:solidFill>
                  <a:schemeClr val="bg1"/>
                </a:solidFill>
              </a:rPr>
              <a:t>では、 </a:t>
            </a:r>
            <a:r>
              <a:rPr lang="en-US" altLang="ja-JP" dirty="0">
                <a:solidFill>
                  <a:schemeClr val="bg1"/>
                </a:solidFill>
              </a:rPr>
              <a:t>CMI(Coherent Memory Interconnect)</a:t>
            </a:r>
            <a:r>
              <a:rPr lang="ja-JP" altLang="en-US" dirty="0">
                <a:solidFill>
                  <a:schemeClr val="bg1"/>
                </a:solidFill>
              </a:rPr>
              <a:t>というシステム間のメモリ共有を可能にするため、</a:t>
            </a:r>
            <a:r>
              <a:rPr lang="en-US" altLang="ja-JP" dirty="0">
                <a:solidFill>
                  <a:srgbClr val="C00000"/>
                </a:solidFill>
              </a:rPr>
              <a:t>InfiniBand</a:t>
            </a:r>
            <a:r>
              <a:rPr lang="ja-JP" altLang="en-US" dirty="0">
                <a:solidFill>
                  <a:srgbClr val="C00000"/>
                </a:solidFill>
              </a:rPr>
              <a:t>以上の低レイテンシを実現</a:t>
            </a:r>
            <a:r>
              <a:rPr lang="ja-JP" altLang="en-US" dirty="0">
                <a:solidFill>
                  <a:schemeClr val="bg1"/>
                </a:solidFill>
              </a:rPr>
              <a:t>し、富士通がメインフレーム開発で脈々と受け継いできた</a:t>
            </a:r>
            <a:r>
              <a:rPr lang="en-US" altLang="ja-JP" dirty="0">
                <a:solidFill>
                  <a:schemeClr val="bg1"/>
                </a:solidFill>
              </a:rPr>
              <a:t>RAS</a:t>
            </a:r>
            <a:r>
              <a:rPr lang="ja-JP" altLang="en-US" dirty="0">
                <a:solidFill>
                  <a:schemeClr val="bg1"/>
                </a:solidFill>
              </a:rPr>
              <a:t>（信頼性</a:t>
            </a:r>
            <a:r>
              <a:rPr lang="en-US" altLang="ja-JP" dirty="0">
                <a:solidFill>
                  <a:schemeClr val="bg1"/>
                </a:solidFill>
              </a:rPr>
              <a:t>/</a:t>
            </a:r>
            <a:r>
              <a:rPr lang="ja-JP" altLang="en-US" dirty="0">
                <a:solidFill>
                  <a:schemeClr val="bg1"/>
                </a:solidFill>
              </a:rPr>
              <a:t>可用性</a:t>
            </a:r>
            <a:r>
              <a:rPr lang="en-US" altLang="ja-JP" dirty="0">
                <a:solidFill>
                  <a:schemeClr val="bg1"/>
                </a:solidFill>
              </a:rPr>
              <a:t>/</a:t>
            </a:r>
            <a:r>
              <a:rPr lang="ja-JP" altLang="en-US" dirty="0">
                <a:solidFill>
                  <a:schemeClr val="bg1"/>
                </a:solidFill>
              </a:rPr>
              <a:t>保守 性）性能の向上を実現したプロトコルを開発しました。</a:t>
            </a:r>
            <a:br>
              <a:rPr lang="ja-JP" altLang="en-US" dirty="0">
                <a:solidFill>
                  <a:schemeClr val="bg1"/>
                </a:solidFill>
              </a:rPr>
            </a:br>
            <a:br>
              <a:rPr lang="ja-JP" altLang="en-US" dirty="0">
                <a:solidFill>
                  <a:schemeClr val="bg1"/>
                </a:solidFill>
              </a:rPr>
            </a:br>
            <a:br>
              <a:rPr lang="ja-JP" altLang="en-US" dirty="0">
                <a:solidFill>
                  <a:schemeClr val="bg1"/>
                </a:solidFill>
              </a:rPr>
            </a:br>
            <a:br>
              <a:rPr lang="ja-JP" altLang="en-US" dirty="0">
                <a:solidFill>
                  <a:schemeClr val="bg1"/>
                </a:solidFill>
              </a:rPr>
            </a:br>
            <a:endParaRPr kumimoji="1" lang="ja-JP" altLang="en-US" sz="2800" dirty="0">
              <a:solidFill>
                <a:schemeClr val="bg1"/>
              </a:solidFill>
              <a:latin typeface="+mj-lt"/>
              <a:ea typeface="+mj-ea"/>
              <a:cs typeface="ＭＳ Ｐゴシック"/>
            </a:endParaRPr>
          </a:p>
        </p:txBody>
      </p:sp>
      <p:sp>
        <p:nvSpPr>
          <p:cNvPr id="5" name="正方形/長方形 4">
            <a:extLst>
              <a:ext uri="{FF2B5EF4-FFF2-40B4-BE49-F238E27FC236}">
                <a16:creationId xmlns:a16="http://schemas.microsoft.com/office/drawing/2014/main" id="{A237F300-B7B9-4F2F-B78C-FEA8F1AF022D}"/>
              </a:ext>
            </a:extLst>
          </p:cNvPr>
          <p:cNvSpPr/>
          <p:nvPr/>
        </p:nvSpPr>
        <p:spPr>
          <a:xfrm>
            <a:off x="2074127" y="4226474"/>
            <a:ext cx="6846849" cy="1505253"/>
          </a:xfrm>
          <a:prstGeom prst="rect">
            <a:avLst/>
          </a:prstGeom>
          <a:solidFill>
            <a:schemeClr val="accent5"/>
          </a:solidFill>
          <a:ln>
            <a:solidFill>
              <a:schemeClr val="accent5"/>
            </a:solidFill>
          </a:ln>
          <a:effectLst/>
        </p:spPr>
        <p:style>
          <a:lnRef idx="2">
            <a:schemeClr val="dk1"/>
          </a:lnRef>
          <a:fillRef idx="1">
            <a:schemeClr val="lt1"/>
          </a:fillRef>
          <a:effectRef idx="0">
            <a:schemeClr val="dk1"/>
          </a:effectRef>
          <a:fontRef idx="minor">
            <a:schemeClr val="dk1"/>
          </a:fontRef>
        </p:style>
        <p:txBody>
          <a:bodyPr rtlCol="0" anchor="t"/>
          <a:lstStyle/>
          <a:p>
            <a:r>
              <a:rPr lang="ja-JP" altLang="en-US" dirty="0">
                <a:solidFill>
                  <a:schemeClr val="bg1"/>
                </a:solidFill>
              </a:rPr>
              <a:t>「京」 の</a:t>
            </a:r>
            <a:r>
              <a:rPr lang="en-US" altLang="ja-JP" dirty="0">
                <a:solidFill>
                  <a:schemeClr val="bg1"/>
                </a:solidFill>
              </a:rPr>
              <a:t>Tofu</a:t>
            </a:r>
            <a:r>
              <a:rPr lang="ja-JP" altLang="en-US" dirty="0">
                <a:solidFill>
                  <a:schemeClr val="bg1"/>
                </a:solidFill>
              </a:rPr>
              <a:t>はスーパーコンピューティング用途のため、</a:t>
            </a:r>
            <a:r>
              <a:rPr lang="en-US" altLang="ja-JP" dirty="0">
                <a:solidFill>
                  <a:schemeClr val="bg1"/>
                </a:solidFill>
              </a:rPr>
              <a:t>SPARC M10</a:t>
            </a:r>
            <a:r>
              <a:rPr lang="ja-JP" altLang="en-US" dirty="0">
                <a:solidFill>
                  <a:schemeClr val="bg1"/>
                </a:solidFill>
              </a:rPr>
              <a:t>の高速インターコネクトはビジネス用途のため、双方が最適化され、開発されています。そのため、インターコネクト自体は同じものではありませんが、ノウハウとして技術が蓄積・継承されています。</a:t>
            </a:r>
            <a:br>
              <a:rPr lang="ja-JP" altLang="en-US" dirty="0">
                <a:solidFill>
                  <a:schemeClr val="bg1"/>
                </a:solidFill>
              </a:rPr>
            </a:br>
            <a:br>
              <a:rPr lang="ja-JP" altLang="en-US" dirty="0">
                <a:solidFill>
                  <a:schemeClr val="bg1"/>
                </a:solidFill>
              </a:rPr>
            </a:br>
            <a:br>
              <a:rPr lang="ja-JP" altLang="en-US" dirty="0">
                <a:solidFill>
                  <a:schemeClr val="bg1"/>
                </a:solidFill>
              </a:rPr>
            </a:br>
            <a:endParaRPr kumimoji="1" lang="ja-JP" altLang="en-US" sz="2800" dirty="0">
              <a:solidFill>
                <a:schemeClr val="bg1"/>
              </a:solidFill>
              <a:latin typeface="+mj-lt"/>
              <a:ea typeface="+mj-ea"/>
              <a:cs typeface="ＭＳ Ｐゴシック"/>
            </a:endParaRPr>
          </a:p>
        </p:txBody>
      </p:sp>
    </p:spTree>
    <p:extLst>
      <p:ext uri="{BB962C8B-B14F-4D97-AF65-F5344CB8AC3E}">
        <p14:creationId xmlns:p14="http://schemas.microsoft.com/office/powerpoint/2010/main" val="14506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EC538-B42A-4819-BA61-B6DB7995BE77}"/>
              </a:ext>
            </a:extLst>
          </p:cNvPr>
          <p:cNvSpPr>
            <a:spLocks noGrp="1"/>
          </p:cNvSpPr>
          <p:nvPr>
            <p:ph type="title"/>
          </p:nvPr>
        </p:nvSpPr>
        <p:spPr/>
        <p:txBody>
          <a:bodyPr/>
          <a:lstStyle/>
          <a:p>
            <a:r>
              <a:rPr kumimoji="1" lang="en-US" altLang="ja-JP" dirty="0"/>
              <a:t>Arm</a:t>
            </a:r>
            <a:r>
              <a:rPr kumimoji="1" lang="ja-JP" altLang="en-US" dirty="0"/>
              <a:t>と富士通が共同開発した</a:t>
            </a:r>
            <a:r>
              <a:rPr kumimoji="1" lang="en-US" altLang="ja-JP" dirty="0"/>
              <a:t>SVE</a:t>
            </a:r>
            <a:endParaRPr kumimoji="1" lang="ja-JP" altLang="en-US" dirty="0"/>
          </a:p>
        </p:txBody>
      </p:sp>
      <p:pic>
        <p:nvPicPr>
          <p:cNvPr id="3" name="図 2">
            <a:extLst>
              <a:ext uri="{FF2B5EF4-FFF2-40B4-BE49-F238E27FC236}">
                <a16:creationId xmlns:a16="http://schemas.microsoft.com/office/drawing/2014/main" id="{328A8220-00BE-44BE-9DAE-444ABA158A24}"/>
              </a:ext>
            </a:extLst>
          </p:cNvPr>
          <p:cNvPicPr>
            <a:picLocks noChangeAspect="1"/>
          </p:cNvPicPr>
          <p:nvPr/>
        </p:nvPicPr>
        <p:blipFill>
          <a:blip r:embed="rId3"/>
          <a:stretch>
            <a:fillRect/>
          </a:stretch>
        </p:blipFill>
        <p:spPr>
          <a:xfrm>
            <a:off x="920556" y="1006324"/>
            <a:ext cx="7302887" cy="5342088"/>
          </a:xfrm>
          <a:prstGeom prst="rect">
            <a:avLst/>
          </a:prstGeom>
        </p:spPr>
      </p:pic>
    </p:spTree>
    <p:extLst>
      <p:ext uri="{BB962C8B-B14F-4D97-AF65-F5344CB8AC3E}">
        <p14:creationId xmlns:p14="http://schemas.microsoft.com/office/powerpoint/2010/main" val="27593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A5ED4-F148-41CF-9665-6950B512535F}"/>
              </a:ext>
            </a:extLst>
          </p:cNvPr>
          <p:cNvSpPr>
            <a:spLocks noGrp="1"/>
          </p:cNvSpPr>
          <p:nvPr>
            <p:ph type="title"/>
          </p:nvPr>
        </p:nvSpPr>
        <p:spPr/>
        <p:txBody>
          <a:bodyPr/>
          <a:lstStyle/>
          <a:p>
            <a:r>
              <a:rPr kumimoji="1" lang="en-US" altLang="ja-JP" dirty="0"/>
              <a:t>NVIDIA</a:t>
            </a:r>
            <a:r>
              <a:rPr kumimoji="1" lang="ja-JP" altLang="en-US" dirty="0"/>
              <a:t>が</a:t>
            </a:r>
            <a:r>
              <a:rPr kumimoji="1" lang="en-US" altLang="ja-JP" dirty="0"/>
              <a:t>Mellanox</a:t>
            </a:r>
            <a:r>
              <a:rPr kumimoji="1" lang="ja-JP" altLang="en-US" dirty="0"/>
              <a:t>を買収</a:t>
            </a:r>
          </a:p>
        </p:txBody>
      </p:sp>
      <p:pic>
        <p:nvPicPr>
          <p:cNvPr id="4" name="図 3">
            <a:extLst>
              <a:ext uri="{FF2B5EF4-FFF2-40B4-BE49-F238E27FC236}">
                <a16:creationId xmlns:a16="http://schemas.microsoft.com/office/drawing/2014/main" id="{1DAFCD0A-6511-4DDB-B816-4C60978326D8}"/>
              </a:ext>
            </a:extLst>
          </p:cNvPr>
          <p:cNvPicPr>
            <a:picLocks noChangeAspect="1"/>
          </p:cNvPicPr>
          <p:nvPr/>
        </p:nvPicPr>
        <p:blipFill>
          <a:blip r:embed="rId3"/>
          <a:stretch>
            <a:fillRect/>
          </a:stretch>
        </p:blipFill>
        <p:spPr>
          <a:xfrm>
            <a:off x="370840" y="865518"/>
            <a:ext cx="8402320" cy="5634989"/>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030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ADB60-720B-4B95-8481-5BFD08BC5C73}"/>
              </a:ext>
            </a:extLst>
          </p:cNvPr>
          <p:cNvSpPr>
            <a:spLocks noGrp="1"/>
          </p:cNvSpPr>
          <p:nvPr>
            <p:ph type="title"/>
          </p:nvPr>
        </p:nvSpPr>
        <p:spPr/>
        <p:txBody>
          <a:bodyPr/>
          <a:lstStyle/>
          <a:p>
            <a:r>
              <a:rPr kumimoji="1" lang="en-US" altLang="ja-JP" dirty="0"/>
              <a:t>NVIDIA</a:t>
            </a:r>
            <a:r>
              <a:rPr kumimoji="1" lang="ja-JP" altLang="en-US" dirty="0" err="1"/>
              <a:t>、</a:t>
            </a:r>
            <a:r>
              <a:rPr kumimoji="1" lang="en-US" altLang="ja-JP" dirty="0"/>
              <a:t>Mellanox</a:t>
            </a:r>
            <a:r>
              <a:rPr kumimoji="1" lang="ja-JP" altLang="en-US" dirty="0"/>
              <a:t>とは</a:t>
            </a:r>
          </a:p>
        </p:txBody>
      </p:sp>
      <p:pic>
        <p:nvPicPr>
          <p:cNvPr id="6" name="図 5">
            <a:extLst>
              <a:ext uri="{FF2B5EF4-FFF2-40B4-BE49-F238E27FC236}">
                <a16:creationId xmlns:a16="http://schemas.microsoft.com/office/drawing/2014/main" id="{E233A2BB-E913-480F-8C5C-D90CB9FABA68}"/>
              </a:ext>
            </a:extLst>
          </p:cNvPr>
          <p:cNvPicPr>
            <a:picLocks noChangeAspect="1"/>
          </p:cNvPicPr>
          <p:nvPr/>
        </p:nvPicPr>
        <p:blipFill>
          <a:blip r:embed="rId3"/>
          <a:stretch>
            <a:fillRect/>
          </a:stretch>
        </p:blipFill>
        <p:spPr>
          <a:xfrm>
            <a:off x="621348" y="951336"/>
            <a:ext cx="3652984" cy="1175491"/>
          </a:xfrm>
          <a:prstGeom prst="rect">
            <a:avLst/>
          </a:prstGeom>
        </p:spPr>
      </p:pic>
      <p:pic>
        <p:nvPicPr>
          <p:cNvPr id="3" name="図 2">
            <a:extLst>
              <a:ext uri="{FF2B5EF4-FFF2-40B4-BE49-F238E27FC236}">
                <a16:creationId xmlns:a16="http://schemas.microsoft.com/office/drawing/2014/main" id="{384C02B4-ECA3-4988-BC07-79CFAB59B5C3}"/>
              </a:ext>
            </a:extLst>
          </p:cNvPr>
          <p:cNvPicPr>
            <a:picLocks noChangeAspect="1"/>
          </p:cNvPicPr>
          <p:nvPr/>
        </p:nvPicPr>
        <p:blipFill>
          <a:blip r:embed="rId4"/>
          <a:stretch>
            <a:fillRect/>
          </a:stretch>
        </p:blipFill>
        <p:spPr>
          <a:xfrm>
            <a:off x="5505536" y="1296405"/>
            <a:ext cx="2381250" cy="485775"/>
          </a:xfrm>
          <a:prstGeom prst="rect">
            <a:avLst/>
          </a:prstGeom>
        </p:spPr>
      </p:pic>
      <p:sp>
        <p:nvSpPr>
          <p:cNvPr id="4" name="正方形/長方形 3">
            <a:extLst>
              <a:ext uri="{FF2B5EF4-FFF2-40B4-BE49-F238E27FC236}">
                <a16:creationId xmlns:a16="http://schemas.microsoft.com/office/drawing/2014/main" id="{9CE05E81-4A62-4C3A-8795-8BF9F045E86F}"/>
              </a:ext>
            </a:extLst>
          </p:cNvPr>
          <p:cNvSpPr/>
          <p:nvPr/>
        </p:nvSpPr>
        <p:spPr>
          <a:xfrm>
            <a:off x="621349" y="2575932"/>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GPU/GPGPU</a:t>
            </a:r>
            <a:endParaRPr kumimoji="1" lang="ja-JP" altLang="en-US" sz="2000" dirty="0">
              <a:solidFill>
                <a:schemeClr val="bg1"/>
              </a:solidFill>
              <a:latin typeface="+mj-lt"/>
              <a:ea typeface="+mj-ea"/>
              <a:cs typeface="ＭＳ Ｐゴシック"/>
            </a:endParaRPr>
          </a:p>
        </p:txBody>
      </p:sp>
      <p:sp>
        <p:nvSpPr>
          <p:cNvPr id="7" name="正方形/長方形 6">
            <a:extLst>
              <a:ext uri="{FF2B5EF4-FFF2-40B4-BE49-F238E27FC236}">
                <a16:creationId xmlns:a16="http://schemas.microsoft.com/office/drawing/2014/main" id="{C1ED9323-EF1D-428B-AE02-61B23E9B81F5}"/>
              </a:ext>
            </a:extLst>
          </p:cNvPr>
          <p:cNvSpPr/>
          <p:nvPr/>
        </p:nvSpPr>
        <p:spPr>
          <a:xfrm>
            <a:off x="4869669" y="2575931"/>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インターコネクト</a:t>
            </a:r>
          </a:p>
        </p:txBody>
      </p:sp>
      <p:sp>
        <p:nvSpPr>
          <p:cNvPr id="8" name="正方形/長方形 7">
            <a:extLst>
              <a:ext uri="{FF2B5EF4-FFF2-40B4-BE49-F238E27FC236}">
                <a16:creationId xmlns:a16="http://schemas.microsoft.com/office/drawing/2014/main" id="{70AA430E-0ED7-49EC-B2D8-0E33732D0DF6}"/>
              </a:ext>
            </a:extLst>
          </p:cNvPr>
          <p:cNvSpPr/>
          <p:nvPr/>
        </p:nvSpPr>
        <p:spPr>
          <a:xfrm>
            <a:off x="621349" y="3144553"/>
            <a:ext cx="3652984" cy="416221"/>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ゲーム</a:t>
            </a:r>
          </a:p>
        </p:txBody>
      </p:sp>
      <p:sp>
        <p:nvSpPr>
          <p:cNvPr id="9" name="正方形/長方形 8">
            <a:extLst>
              <a:ext uri="{FF2B5EF4-FFF2-40B4-BE49-F238E27FC236}">
                <a16:creationId xmlns:a16="http://schemas.microsoft.com/office/drawing/2014/main" id="{3B21F3D1-61A8-4FC0-9874-554DBB98CA06}"/>
              </a:ext>
            </a:extLst>
          </p:cNvPr>
          <p:cNvSpPr/>
          <p:nvPr/>
        </p:nvSpPr>
        <p:spPr>
          <a:xfrm>
            <a:off x="4869669" y="3144552"/>
            <a:ext cx="3652984" cy="416221"/>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InfiniBand</a:t>
            </a:r>
            <a:endParaRPr kumimoji="1" lang="ja-JP" altLang="en-US" sz="2000" dirty="0">
              <a:solidFill>
                <a:schemeClr val="bg1"/>
              </a:solidFill>
              <a:latin typeface="+mj-lt"/>
              <a:ea typeface="+mj-ea"/>
              <a:cs typeface="ＭＳ Ｐゴシック"/>
            </a:endParaRPr>
          </a:p>
        </p:txBody>
      </p:sp>
      <p:sp>
        <p:nvSpPr>
          <p:cNvPr id="10" name="正方形/長方形 9">
            <a:extLst>
              <a:ext uri="{FF2B5EF4-FFF2-40B4-BE49-F238E27FC236}">
                <a16:creationId xmlns:a16="http://schemas.microsoft.com/office/drawing/2014/main" id="{A4C1373F-1347-4633-9DAF-2F20B5F5640F}"/>
              </a:ext>
            </a:extLst>
          </p:cNvPr>
          <p:cNvSpPr/>
          <p:nvPr/>
        </p:nvSpPr>
        <p:spPr>
          <a:xfrm>
            <a:off x="4869669" y="3713173"/>
            <a:ext cx="3652984" cy="416221"/>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ギガネットイーサネット</a:t>
            </a:r>
          </a:p>
        </p:txBody>
      </p:sp>
      <p:sp>
        <p:nvSpPr>
          <p:cNvPr id="11" name="正方形/長方形 10">
            <a:extLst>
              <a:ext uri="{FF2B5EF4-FFF2-40B4-BE49-F238E27FC236}">
                <a16:creationId xmlns:a16="http://schemas.microsoft.com/office/drawing/2014/main" id="{CFC77009-E6AB-492E-9D9E-12C7CEED3D5A}"/>
              </a:ext>
            </a:extLst>
          </p:cNvPr>
          <p:cNvSpPr/>
          <p:nvPr/>
        </p:nvSpPr>
        <p:spPr>
          <a:xfrm>
            <a:off x="621349" y="3713174"/>
            <a:ext cx="3652984" cy="416221"/>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機械学習</a:t>
            </a:r>
            <a:r>
              <a:rPr kumimoji="1" lang="en-US" altLang="ja-JP" sz="2000" dirty="0">
                <a:solidFill>
                  <a:schemeClr val="bg1"/>
                </a:solidFill>
                <a:latin typeface="+mj-lt"/>
                <a:ea typeface="+mj-ea"/>
                <a:cs typeface="ＭＳ Ｐゴシック"/>
              </a:rPr>
              <a:t>/</a:t>
            </a:r>
            <a:r>
              <a:rPr kumimoji="1" lang="ja-JP" altLang="en-US" sz="2000" dirty="0">
                <a:solidFill>
                  <a:schemeClr val="bg1"/>
                </a:solidFill>
                <a:latin typeface="+mj-lt"/>
                <a:ea typeface="+mj-ea"/>
                <a:cs typeface="ＭＳ Ｐゴシック"/>
              </a:rPr>
              <a:t>データセンター</a:t>
            </a:r>
          </a:p>
        </p:txBody>
      </p:sp>
      <p:sp>
        <p:nvSpPr>
          <p:cNvPr id="12" name="正方形/長方形 11">
            <a:extLst>
              <a:ext uri="{FF2B5EF4-FFF2-40B4-BE49-F238E27FC236}">
                <a16:creationId xmlns:a16="http://schemas.microsoft.com/office/drawing/2014/main" id="{9E43792C-F5EE-4A6A-A4D2-8BDAD5165B3E}"/>
              </a:ext>
            </a:extLst>
          </p:cNvPr>
          <p:cNvSpPr/>
          <p:nvPr/>
        </p:nvSpPr>
        <p:spPr>
          <a:xfrm>
            <a:off x="4869669" y="4281794"/>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本社：イスラエル</a:t>
            </a:r>
          </a:p>
        </p:txBody>
      </p:sp>
      <p:sp>
        <p:nvSpPr>
          <p:cNvPr id="13" name="正方形/長方形 12">
            <a:extLst>
              <a:ext uri="{FF2B5EF4-FFF2-40B4-BE49-F238E27FC236}">
                <a16:creationId xmlns:a16="http://schemas.microsoft.com/office/drawing/2014/main" id="{CAFFE5BA-03C2-45CF-A16E-0B7C19E25F58}"/>
              </a:ext>
            </a:extLst>
          </p:cNvPr>
          <p:cNvSpPr/>
          <p:nvPr/>
        </p:nvSpPr>
        <p:spPr>
          <a:xfrm>
            <a:off x="621349" y="4281795"/>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本社：カリフォルニア</a:t>
            </a:r>
          </a:p>
        </p:txBody>
      </p:sp>
      <p:sp>
        <p:nvSpPr>
          <p:cNvPr id="14" name="正方形/長方形 13">
            <a:extLst>
              <a:ext uri="{FF2B5EF4-FFF2-40B4-BE49-F238E27FC236}">
                <a16:creationId xmlns:a16="http://schemas.microsoft.com/office/drawing/2014/main" id="{3A0A6A5D-1FEB-4960-AC96-AAB2681E7586}"/>
              </a:ext>
            </a:extLst>
          </p:cNvPr>
          <p:cNvSpPr/>
          <p:nvPr/>
        </p:nvSpPr>
        <p:spPr>
          <a:xfrm>
            <a:off x="4869669" y="4850415"/>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売上高</a:t>
            </a:r>
            <a:r>
              <a:rPr kumimoji="1" lang="en-US" altLang="ja-JP" sz="2000" dirty="0">
                <a:solidFill>
                  <a:schemeClr val="bg1"/>
                </a:solidFill>
                <a:latin typeface="+mj-lt"/>
                <a:ea typeface="+mj-ea"/>
                <a:cs typeface="ＭＳ Ｐゴシック"/>
              </a:rPr>
              <a:t>10</a:t>
            </a:r>
            <a:r>
              <a:rPr kumimoji="1" lang="ja-JP" altLang="en-US" sz="2000" dirty="0">
                <a:solidFill>
                  <a:schemeClr val="bg1"/>
                </a:solidFill>
                <a:latin typeface="+mj-lt"/>
                <a:ea typeface="+mj-ea"/>
                <a:cs typeface="ＭＳ Ｐゴシック"/>
              </a:rPr>
              <a:t>億ドル</a:t>
            </a:r>
            <a:r>
              <a:rPr kumimoji="1" lang="en-US" altLang="ja-JP" sz="2000" dirty="0">
                <a:solidFill>
                  <a:schemeClr val="bg1"/>
                </a:solidFill>
                <a:latin typeface="+mj-lt"/>
                <a:ea typeface="+mj-ea"/>
                <a:cs typeface="ＭＳ Ｐゴシック"/>
              </a:rPr>
              <a:t>/</a:t>
            </a:r>
            <a:r>
              <a:rPr kumimoji="1" lang="ja-JP" altLang="en-US" sz="2000" dirty="0">
                <a:solidFill>
                  <a:schemeClr val="bg1"/>
                </a:solidFill>
                <a:latin typeface="+mj-lt"/>
                <a:ea typeface="+mj-ea"/>
                <a:cs typeface="ＭＳ Ｐゴシック"/>
              </a:rPr>
              <a:t>年</a:t>
            </a:r>
            <a:r>
              <a:rPr kumimoji="1" lang="en-US" altLang="ja-JP" sz="2000" dirty="0">
                <a:solidFill>
                  <a:schemeClr val="bg1"/>
                </a:solidFill>
                <a:latin typeface="+mj-lt"/>
                <a:ea typeface="+mj-ea"/>
                <a:cs typeface="ＭＳ Ｐゴシック"/>
              </a:rPr>
              <a:t>?</a:t>
            </a:r>
            <a:endParaRPr kumimoji="1" lang="ja-JP" altLang="en-US" sz="2000" dirty="0">
              <a:solidFill>
                <a:schemeClr val="bg1"/>
              </a:solidFill>
              <a:latin typeface="+mj-lt"/>
              <a:ea typeface="+mj-ea"/>
              <a:cs typeface="ＭＳ Ｐゴシック"/>
            </a:endParaRPr>
          </a:p>
        </p:txBody>
      </p:sp>
      <p:sp>
        <p:nvSpPr>
          <p:cNvPr id="15" name="正方形/長方形 14">
            <a:extLst>
              <a:ext uri="{FF2B5EF4-FFF2-40B4-BE49-F238E27FC236}">
                <a16:creationId xmlns:a16="http://schemas.microsoft.com/office/drawing/2014/main" id="{D92B466B-80EE-4AFC-850B-62130FB760FB}"/>
              </a:ext>
            </a:extLst>
          </p:cNvPr>
          <p:cNvSpPr/>
          <p:nvPr/>
        </p:nvSpPr>
        <p:spPr>
          <a:xfrm>
            <a:off x="4869669" y="5419036"/>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latin typeface="+mj-lt"/>
                <a:ea typeface="+mj-ea"/>
                <a:cs typeface="ＭＳ Ｐゴシック"/>
              </a:rPr>
              <a:t>Intel</a:t>
            </a:r>
            <a:r>
              <a:rPr kumimoji="1" lang="ja-JP" altLang="en-US" sz="2000" dirty="0" err="1">
                <a:solidFill>
                  <a:schemeClr val="bg1"/>
                </a:solidFill>
                <a:latin typeface="+mj-lt"/>
                <a:ea typeface="+mj-ea"/>
                <a:cs typeface="ＭＳ Ｐゴシック"/>
              </a:rPr>
              <a:t>、</a:t>
            </a:r>
            <a:r>
              <a:rPr kumimoji="1" lang="en-US" altLang="ja-JP" sz="2000" dirty="0">
                <a:solidFill>
                  <a:schemeClr val="bg1"/>
                </a:solidFill>
                <a:latin typeface="+mj-lt"/>
                <a:ea typeface="+mj-ea"/>
                <a:cs typeface="ＭＳ Ｐゴシック"/>
              </a:rPr>
              <a:t>Microsoft</a:t>
            </a:r>
            <a:r>
              <a:rPr kumimoji="1" lang="ja-JP" altLang="en-US" sz="2000" dirty="0">
                <a:solidFill>
                  <a:schemeClr val="bg1"/>
                </a:solidFill>
                <a:latin typeface="+mj-lt"/>
                <a:ea typeface="+mj-ea"/>
                <a:cs typeface="ＭＳ Ｐゴシック"/>
              </a:rPr>
              <a:t>も買収に名乗</a:t>
            </a:r>
          </a:p>
        </p:txBody>
      </p:sp>
      <p:sp>
        <p:nvSpPr>
          <p:cNvPr id="16" name="正方形/長方形 15">
            <a:extLst>
              <a:ext uri="{FF2B5EF4-FFF2-40B4-BE49-F238E27FC236}">
                <a16:creationId xmlns:a16="http://schemas.microsoft.com/office/drawing/2014/main" id="{B4AFAF82-3226-4619-AD1E-6FB48834B859}"/>
              </a:ext>
            </a:extLst>
          </p:cNvPr>
          <p:cNvSpPr/>
          <p:nvPr/>
        </p:nvSpPr>
        <p:spPr>
          <a:xfrm>
            <a:off x="621347" y="4902789"/>
            <a:ext cx="3652984" cy="416221"/>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latin typeface="+mj-lt"/>
                <a:ea typeface="+mj-ea"/>
                <a:cs typeface="ＭＳ Ｐゴシック"/>
              </a:rPr>
              <a:t>売上高</a:t>
            </a:r>
            <a:r>
              <a:rPr kumimoji="1" lang="en-US" altLang="ja-JP" sz="2000" dirty="0">
                <a:solidFill>
                  <a:schemeClr val="bg1"/>
                </a:solidFill>
                <a:latin typeface="+mj-lt"/>
                <a:ea typeface="+mj-ea"/>
                <a:cs typeface="ＭＳ Ｐゴシック"/>
              </a:rPr>
              <a:t>100</a:t>
            </a:r>
            <a:r>
              <a:rPr kumimoji="1" lang="ja-JP" altLang="en-US" sz="2000" dirty="0">
                <a:solidFill>
                  <a:schemeClr val="bg1"/>
                </a:solidFill>
                <a:latin typeface="+mj-lt"/>
                <a:ea typeface="+mj-ea"/>
                <a:cs typeface="ＭＳ Ｐゴシック"/>
              </a:rPr>
              <a:t>億ドル</a:t>
            </a:r>
            <a:r>
              <a:rPr kumimoji="1" lang="en-US" altLang="ja-JP" sz="2000" dirty="0">
                <a:solidFill>
                  <a:schemeClr val="bg1"/>
                </a:solidFill>
                <a:latin typeface="+mj-lt"/>
                <a:ea typeface="+mj-ea"/>
                <a:cs typeface="ＭＳ Ｐゴシック"/>
              </a:rPr>
              <a:t>/</a:t>
            </a:r>
            <a:r>
              <a:rPr kumimoji="1" lang="ja-JP" altLang="en-US" sz="2000" dirty="0">
                <a:solidFill>
                  <a:schemeClr val="bg1"/>
                </a:solidFill>
                <a:latin typeface="+mj-lt"/>
                <a:ea typeface="+mj-ea"/>
                <a:cs typeface="ＭＳ Ｐゴシック"/>
              </a:rPr>
              <a:t>年</a:t>
            </a:r>
            <a:r>
              <a:rPr kumimoji="1" lang="en-US" altLang="ja-JP" sz="2000" dirty="0">
                <a:solidFill>
                  <a:schemeClr val="bg1"/>
                </a:solidFill>
                <a:latin typeface="+mj-lt"/>
                <a:ea typeface="+mj-ea"/>
                <a:cs typeface="ＭＳ Ｐゴシック"/>
              </a:rPr>
              <a:t>?</a:t>
            </a:r>
            <a:endParaRPr kumimoji="1" lang="ja-JP" altLang="en-US" sz="2000" dirty="0">
              <a:solidFill>
                <a:schemeClr val="bg1"/>
              </a:solidFill>
              <a:latin typeface="+mj-lt"/>
              <a:ea typeface="+mj-ea"/>
              <a:cs typeface="ＭＳ Ｐゴシック"/>
            </a:endParaRPr>
          </a:p>
        </p:txBody>
      </p:sp>
    </p:spTree>
    <p:extLst>
      <p:ext uri="{BB962C8B-B14F-4D97-AF65-F5344CB8AC3E}">
        <p14:creationId xmlns:p14="http://schemas.microsoft.com/office/powerpoint/2010/main" val="5050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A9FB98A1-1B8C-4AAC-95D9-0A5871C9AD12}"/>
              </a:ext>
            </a:extLst>
          </p:cNvPr>
          <p:cNvSpPr/>
          <p:nvPr/>
        </p:nvSpPr>
        <p:spPr>
          <a:xfrm>
            <a:off x="457200" y="3523785"/>
            <a:ext cx="8497229" cy="2832410"/>
          </a:xfrm>
          <a:prstGeom prst="roundRect">
            <a:avLst>
              <a:gd name="adj" fmla="val 3446"/>
            </a:avLst>
          </a:prstGeom>
          <a:noFill/>
          <a:ln>
            <a:solidFill>
              <a:schemeClr val="tx1">
                <a:lumMod val="50000"/>
                <a:lumOff val="50000"/>
              </a:schemeClr>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2" name="タイトル 1">
            <a:extLst>
              <a:ext uri="{FF2B5EF4-FFF2-40B4-BE49-F238E27FC236}">
                <a16:creationId xmlns:a16="http://schemas.microsoft.com/office/drawing/2014/main" id="{6C11AAFE-ABB9-40A1-A86C-8ED66A1582CB}"/>
              </a:ext>
            </a:extLst>
          </p:cNvPr>
          <p:cNvSpPr>
            <a:spLocks noGrp="1"/>
          </p:cNvSpPr>
          <p:nvPr>
            <p:ph type="title"/>
          </p:nvPr>
        </p:nvSpPr>
        <p:spPr/>
        <p:txBody>
          <a:bodyPr/>
          <a:lstStyle/>
          <a:p>
            <a:r>
              <a:rPr kumimoji="1" lang="ja-JP" altLang="en-US" dirty="0"/>
              <a:t>データ転送を高速に行うインターコネクト</a:t>
            </a:r>
          </a:p>
        </p:txBody>
      </p:sp>
      <p:pic>
        <p:nvPicPr>
          <p:cNvPr id="3" name="グラフィックス 2">
            <a:extLst>
              <a:ext uri="{FF2B5EF4-FFF2-40B4-BE49-F238E27FC236}">
                <a16:creationId xmlns:a16="http://schemas.microsoft.com/office/drawing/2014/main" id="{684C093F-6AFD-4A9B-96A9-C6ECE713E2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2229" y="4096756"/>
            <a:ext cx="838200" cy="838200"/>
          </a:xfrm>
          <a:prstGeom prst="rect">
            <a:avLst/>
          </a:prstGeom>
        </p:spPr>
      </p:pic>
      <p:pic>
        <p:nvPicPr>
          <p:cNvPr id="4" name="グラフィックス 3">
            <a:extLst>
              <a:ext uri="{FF2B5EF4-FFF2-40B4-BE49-F238E27FC236}">
                <a16:creationId xmlns:a16="http://schemas.microsoft.com/office/drawing/2014/main" id="{33BA2B58-F68A-4362-967B-275BCDE051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743" y="4096756"/>
            <a:ext cx="838200" cy="838200"/>
          </a:xfrm>
          <a:prstGeom prst="rect">
            <a:avLst/>
          </a:prstGeom>
        </p:spPr>
      </p:pic>
      <p:pic>
        <p:nvPicPr>
          <p:cNvPr id="5" name="グラフィックス 4">
            <a:extLst>
              <a:ext uri="{FF2B5EF4-FFF2-40B4-BE49-F238E27FC236}">
                <a16:creationId xmlns:a16="http://schemas.microsoft.com/office/drawing/2014/main" id="{8C3236CF-1F67-486F-B4F2-013B6EC4AB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3490" y="4096756"/>
            <a:ext cx="838200" cy="838200"/>
          </a:xfrm>
          <a:prstGeom prst="rect">
            <a:avLst/>
          </a:prstGeom>
        </p:spPr>
      </p:pic>
      <p:sp>
        <p:nvSpPr>
          <p:cNvPr id="16" name="テキスト ボックス 15">
            <a:extLst>
              <a:ext uri="{FF2B5EF4-FFF2-40B4-BE49-F238E27FC236}">
                <a16:creationId xmlns:a16="http://schemas.microsoft.com/office/drawing/2014/main" id="{DA67A99D-3969-4AAA-81F7-113059785FC7}"/>
              </a:ext>
            </a:extLst>
          </p:cNvPr>
          <p:cNvSpPr txBox="1"/>
          <p:nvPr/>
        </p:nvSpPr>
        <p:spPr>
          <a:xfrm>
            <a:off x="1391751" y="5088120"/>
            <a:ext cx="659155" cy="369332"/>
          </a:xfrm>
          <a:prstGeom prst="rect">
            <a:avLst/>
          </a:prstGeom>
          <a:noFill/>
        </p:spPr>
        <p:txBody>
          <a:bodyPr wrap="none" rtlCol="0">
            <a:spAutoFit/>
          </a:bodyPr>
          <a:lstStyle/>
          <a:p>
            <a:pPr algn="ctr"/>
            <a:r>
              <a:rPr kumimoji="1" lang="en-US" altLang="ja-JP" dirty="0"/>
              <a:t>CPU</a:t>
            </a:r>
            <a:endParaRPr kumimoji="1" lang="ja-JP" altLang="en-US" dirty="0"/>
          </a:p>
        </p:txBody>
      </p:sp>
      <p:sp>
        <p:nvSpPr>
          <p:cNvPr id="18" name="テキスト ボックス 17">
            <a:extLst>
              <a:ext uri="{FF2B5EF4-FFF2-40B4-BE49-F238E27FC236}">
                <a16:creationId xmlns:a16="http://schemas.microsoft.com/office/drawing/2014/main" id="{6E90D54E-5EE0-4AA5-B384-F437C3566BF9}"/>
              </a:ext>
            </a:extLst>
          </p:cNvPr>
          <p:cNvSpPr txBox="1"/>
          <p:nvPr/>
        </p:nvSpPr>
        <p:spPr>
          <a:xfrm>
            <a:off x="4583210" y="5088120"/>
            <a:ext cx="878767" cy="369332"/>
          </a:xfrm>
          <a:prstGeom prst="rect">
            <a:avLst/>
          </a:prstGeom>
          <a:noFill/>
        </p:spPr>
        <p:txBody>
          <a:bodyPr wrap="none" rtlCol="0">
            <a:spAutoFit/>
          </a:bodyPr>
          <a:lstStyle/>
          <a:p>
            <a:pPr algn="ctr"/>
            <a:r>
              <a:rPr kumimoji="1" lang="en-US" altLang="ja-JP" dirty="0"/>
              <a:t>DRAM</a:t>
            </a:r>
            <a:endParaRPr kumimoji="1" lang="ja-JP" altLang="en-US" dirty="0"/>
          </a:p>
        </p:txBody>
      </p:sp>
      <p:sp>
        <p:nvSpPr>
          <p:cNvPr id="19" name="テキスト ボックス 18">
            <a:extLst>
              <a:ext uri="{FF2B5EF4-FFF2-40B4-BE49-F238E27FC236}">
                <a16:creationId xmlns:a16="http://schemas.microsoft.com/office/drawing/2014/main" id="{F202C62B-D66D-431E-AB45-72F60CF9BF2C}"/>
              </a:ext>
            </a:extLst>
          </p:cNvPr>
          <p:cNvSpPr txBox="1"/>
          <p:nvPr/>
        </p:nvSpPr>
        <p:spPr>
          <a:xfrm>
            <a:off x="7925442" y="5091322"/>
            <a:ext cx="684803" cy="369332"/>
          </a:xfrm>
          <a:prstGeom prst="rect">
            <a:avLst/>
          </a:prstGeom>
          <a:noFill/>
        </p:spPr>
        <p:txBody>
          <a:bodyPr wrap="none" rtlCol="0">
            <a:spAutoFit/>
          </a:bodyPr>
          <a:lstStyle/>
          <a:p>
            <a:pPr algn="ctr"/>
            <a:r>
              <a:rPr kumimoji="1" lang="en-US" altLang="ja-JP" dirty="0"/>
              <a:t>HDD</a:t>
            </a:r>
            <a:endParaRPr kumimoji="1" lang="ja-JP" altLang="en-US" dirty="0"/>
          </a:p>
        </p:txBody>
      </p:sp>
      <p:cxnSp>
        <p:nvCxnSpPr>
          <p:cNvPr id="7" name="コネクタ: カギ線 6">
            <a:extLst>
              <a:ext uri="{FF2B5EF4-FFF2-40B4-BE49-F238E27FC236}">
                <a16:creationId xmlns:a16="http://schemas.microsoft.com/office/drawing/2014/main" id="{7D3B9069-BE76-4F65-8A08-12FB81B65E0D}"/>
              </a:ext>
            </a:extLst>
          </p:cNvPr>
          <p:cNvCxnSpPr>
            <a:cxnSpLocks/>
            <a:stCxn id="36" idx="5"/>
            <a:endCxn id="25" idx="3"/>
          </p:cNvCxnSpPr>
          <p:nvPr/>
        </p:nvCxnSpPr>
        <p:spPr>
          <a:xfrm rot="5400000">
            <a:off x="5228914" y="4026526"/>
            <a:ext cx="1042231" cy="2556779"/>
          </a:xfrm>
          <a:prstGeom prst="bentConnector2">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コネクタ: カギ線 8">
            <a:extLst>
              <a:ext uri="{FF2B5EF4-FFF2-40B4-BE49-F238E27FC236}">
                <a16:creationId xmlns:a16="http://schemas.microsoft.com/office/drawing/2014/main" id="{F96AD316-BE2F-4186-B048-655B92733A1D}"/>
              </a:ext>
            </a:extLst>
          </p:cNvPr>
          <p:cNvCxnSpPr>
            <a:cxnSpLocks/>
            <a:stCxn id="38" idx="5"/>
            <a:endCxn id="25" idx="0"/>
          </p:cNvCxnSpPr>
          <p:nvPr/>
        </p:nvCxnSpPr>
        <p:spPr>
          <a:xfrm rot="16200000" flipH="1">
            <a:off x="2934191" y="5112284"/>
            <a:ext cx="739741" cy="82772"/>
          </a:xfrm>
          <a:prstGeom prst="bentConnector3">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正方形/長方形 24">
            <a:extLst>
              <a:ext uri="{FF2B5EF4-FFF2-40B4-BE49-F238E27FC236}">
                <a16:creationId xmlns:a16="http://schemas.microsoft.com/office/drawing/2014/main" id="{2AB5FF9F-D049-4044-915A-5DE6F1405EA6}"/>
              </a:ext>
            </a:extLst>
          </p:cNvPr>
          <p:cNvSpPr/>
          <p:nvPr/>
        </p:nvSpPr>
        <p:spPr>
          <a:xfrm>
            <a:off x="2219255" y="5523541"/>
            <a:ext cx="2252384" cy="604979"/>
          </a:xfrm>
          <a:prstGeom prst="rect">
            <a:avLst/>
          </a:prstGeom>
          <a:solidFill>
            <a:srgbClr val="C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latin typeface="+mj-lt"/>
                <a:ea typeface="+mj-ea"/>
                <a:cs typeface="ＭＳ Ｐゴシック"/>
              </a:rPr>
              <a:t>インターコネクト</a:t>
            </a:r>
          </a:p>
        </p:txBody>
      </p:sp>
      <p:sp>
        <p:nvSpPr>
          <p:cNvPr id="34" name="四角形: 角を丸くする 33">
            <a:extLst>
              <a:ext uri="{FF2B5EF4-FFF2-40B4-BE49-F238E27FC236}">
                <a16:creationId xmlns:a16="http://schemas.microsoft.com/office/drawing/2014/main" id="{7CCB91B7-BABD-4595-878D-2C6583B81F88}"/>
              </a:ext>
            </a:extLst>
          </p:cNvPr>
          <p:cNvSpPr/>
          <p:nvPr/>
        </p:nvSpPr>
        <p:spPr>
          <a:xfrm>
            <a:off x="457057" y="1005951"/>
            <a:ext cx="8497229" cy="1684664"/>
          </a:xfrm>
          <a:prstGeom prst="roundRect">
            <a:avLst>
              <a:gd name="adj" fmla="val 6220"/>
            </a:avLst>
          </a:prstGeom>
          <a:noFill/>
          <a:ln>
            <a:solidFill>
              <a:schemeClr val="tx1">
                <a:lumMod val="50000"/>
                <a:lumOff val="50000"/>
              </a:schemeClr>
            </a:solidFill>
            <a:prstDash val="sysDot"/>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36" name="矢印: 左右 35">
            <a:extLst>
              <a:ext uri="{FF2B5EF4-FFF2-40B4-BE49-F238E27FC236}">
                <a16:creationId xmlns:a16="http://schemas.microsoft.com/office/drawing/2014/main" id="{3D656BE7-90FE-4BDF-8AA9-D4F18B3A70DE}"/>
              </a:ext>
            </a:extLst>
          </p:cNvPr>
          <p:cNvSpPr/>
          <p:nvPr/>
        </p:nvSpPr>
        <p:spPr>
          <a:xfrm>
            <a:off x="6556917" y="3890755"/>
            <a:ext cx="943001" cy="1250203"/>
          </a:xfrm>
          <a:prstGeom prst="leftRightArrow">
            <a:avLst>
              <a:gd name="adj1" fmla="val 42864"/>
              <a:gd name="adj2" fmla="val 28715"/>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38" name="矢印: 左右 37">
            <a:extLst>
              <a:ext uri="{FF2B5EF4-FFF2-40B4-BE49-F238E27FC236}">
                <a16:creationId xmlns:a16="http://schemas.microsoft.com/office/drawing/2014/main" id="{102DFFA4-FEDC-43A3-BD50-38CE2C4FDD36}"/>
              </a:ext>
            </a:extLst>
          </p:cNvPr>
          <p:cNvSpPr/>
          <p:nvPr/>
        </p:nvSpPr>
        <p:spPr>
          <a:xfrm>
            <a:off x="2791174" y="3890755"/>
            <a:ext cx="943001" cy="1250203"/>
          </a:xfrm>
          <a:prstGeom prst="leftRightArrow">
            <a:avLst>
              <a:gd name="adj1" fmla="val 42864"/>
              <a:gd name="adj2" fmla="val 28715"/>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pic>
        <p:nvPicPr>
          <p:cNvPr id="40" name="グラフィックス 39">
            <a:extLst>
              <a:ext uri="{FF2B5EF4-FFF2-40B4-BE49-F238E27FC236}">
                <a16:creationId xmlns:a16="http://schemas.microsoft.com/office/drawing/2014/main" id="{64739ABA-6012-4DDF-A21D-47A806E60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0984" y="1435874"/>
            <a:ext cx="838200" cy="838200"/>
          </a:xfrm>
          <a:prstGeom prst="rect">
            <a:avLst/>
          </a:prstGeom>
        </p:spPr>
      </p:pic>
      <p:pic>
        <p:nvPicPr>
          <p:cNvPr id="41" name="グラフィックス 40">
            <a:extLst>
              <a:ext uri="{FF2B5EF4-FFF2-40B4-BE49-F238E27FC236}">
                <a16:creationId xmlns:a16="http://schemas.microsoft.com/office/drawing/2014/main" id="{204B8DCC-77A5-446F-B8E8-9F9A4E0C09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7498" y="1435874"/>
            <a:ext cx="838200" cy="838200"/>
          </a:xfrm>
          <a:prstGeom prst="rect">
            <a:avLst/>
          </a:prstGeom>
        </p:spPr>
      </p:pic>
      <p:pic>
        <p:nvPicPr>
          <p:cNvPr id="42" name="グラフィックス 41">
            <a:extLst>
              <a:ext uri="{FF2B5EF4-FFF2-40B4-BE49-F238E27FC236}">
                <a16:creationId xmlns:a16="http://schemas.microsoft.com/office/drawing/2014/main" id="{D365CCD1-3ECF-4CD2-A623-397BE26A35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52245" y="1435874"/>
            <a:ext cx="838200" cy="838200"/>
          </a:xfrm>
          <a:prstGeom prst="rect">
            <a:avLst/>
          </a:prstGeom>
        </p:spPr>
      </p:pic>
      <p:sp>
        <p:nvSpPr>
          <p:cNvPr id="43" name="矢印: 左右 42">
            <a:extLst>
              <a:ext uri="{FF2B5EF4-FFF2-40B4-BE49-F238E27FC236}">
                <a16:creationId xmlns:a16="http://schemas.microsoft.com/office/drawing/2014/main" id="{C07A9013-BD3D-4803-8518-F2D8FDB35A3B}"/>
              </a:ext>
            </a:extLst>
          </p:cNvPr>
          <p:cNvSpPr/>
          <p:nvPr/>
        </p:nvSpPr>
        <p:spPr>
          <a:xfrm>
            <a:off x="6505672" y="1229873"/>
            <a:ext cx="943001" cy="1250203"/>
          </a:xfrm>
          <a:prstGeom prst="leftRightArrow">
            <a:avLst>
              <a:gd name="adj1" fmla="val 42864"/>
              <a:gd name="adj2" fmla="val 28715"/>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44" name="矢印: 左右 43">
            <a:extLst>
              <a:ext uri="{FF2B5EF4-FFF2-40B4-BE49-F238E27FC236}">
                <a16:creationId xmlns:a16="http://schemas.microsoft.com/office/drawing/2014/main" id="{2A91F03C-CF7E-46B1-A6D7-0AC6D816A6AC}"/>
              </a:ext>
            </a:extLst>
          </p:cNvPr>
          <p:cNvSpPr/>
          <p:nvPr/>
        </p:nvSpPr>
        <p:spPr>
          <a:xfrm>
            <a:off x="2739929" y="1229873"/>
            <a:ext cx="943001" cy="1250203"/>
          </a:xfrm>
          <a:prstGeom prst="leftRightArrow">
            <a:avLst>
              <a:gd name="adj1" fmla="val 42864"/>
              <a:gd name="adj2" fmla="val 28715"/>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sp>
        <p:nvSpPr>
          <p:cNvPr id="45" name="矢印: 左右 44">
            <a:extLst>
              <a:ext uri="{FF2B5EF4-FFF2-40B4-BE49-F238E27FC236}">
                <a16:creationId xmlns:a16="http://schemas.microsoft.com/office/drawing/2014/main" id="{E2ADDCD8-11E8-415E-883D-8ECC5A786AAD}"/>
              </a:ext>
            </a:extLst>
          </p:cNvPr>
          <p:cNvSpPr/>
          <p:nvPr/>
        </p:nvSpPr>
        <p:spPr>
          <a:xfrm rot="16200000">
            <a:off x="4652887" y="2485440"/>
            <a:ext cx="636915" cy="1250203"/>
          </a:xfrm>
          <a:prstGeom prst="leftRightArrow">
            <a:avLst>
              <a:gd name="adj1" fmla="val 42864"/>
              <a:gd name="adj2" fmla="val 28715"/>
            </a:avLst>
          </a:prstGeom>
          <a:solidFill>
            <a:schemeClr val="tx1">
              <a:lumMod val="50000"/>
              <a:lumOff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j-lt"/>
              <a:ea typeface="+mj-ea"/>
              <a:cs typeface="ＭＳ Ｐゴシック"/>
            </a:endParaRPr>
          </a:p>
        </p:txBody>
      </p:sp>
      <p:cxnSp>
        <p:nvCxnSpPr>
          <p:cNvPr id="47" name="コネクタ: カギ線 46">
            <a:extLst>
              <a:ext uri="{FF2B5EF4-FFF2-40B4-BE49-F238E27FC236}">
                <a16:creationId xmlns:a16="http://schemas.microsoft.com/office/drawing/2014/main" id="{16F63CC0-EB4A-4802-A167-7554C9758CF3}"/>
              </a:ext>
            </a:extLst>
          </p:cNvPr>
          <p:cNvCxnSpPr>
            <a:cxnSpLocks/>
            <a:stCxn id="45" idx="1"/>
          </p:cNvCxnSpPr>
          <p:nvPr/>
        </p:nvCxnSpPr>
        <p:spPr>
          <a:xfrm rot="10800000" flipV="1">
            <a:off x="3902485" y="3110541"/>
            <a:ext cx="800917" cy="2413000"/>
          </a:xfrm>
          <a:prstGeom prst="bentConnector2">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75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2"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par>
                          <p:cTn id="68" fill="hold">
                            <p:stCondLst>
                              <p:cond delay="1000"/>
                            </p:stCondLst>
                            <p:childTnLst>
                              <p:par>
                                <p:cTn id="69" presetID="22" presetClass="entr" presetSubtype="1"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6" grpId="0"/>
      <p:bldP spid="18" grpId="0"/>
      <p:bldP spid="19" grpId="0"/>
      <p:bldP spid="25" grpId="0" animBg="1"/>
      <p:bldP spid="34" grpId="0" animBg="1"/>
      <p:bldP spid="36" grpId="0" animBg="1"/>
      <p:bldP spid="38"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CD6E4-8B55-4B89-9B97-41CF1D97BDAC}"/>
              </a:ext>
            </a:extLst>
          </p:cNvPr>
          <p:cNvSpPr>
            <a:spLocks noGrp="1"/>
          </p:cNvSpPr>
          <p:nvPr>
            <p:ph type="title"/>
          </p:nvPr>
        </p:nvSpPr>
        <p:spPr/>
        <p:txBody>
          <a:bodyPr/>
          <a:lstStyle/>
          <a:p>
            <a:r>
              <a:rPr kumimoji="1" lang="ja-JP" altLang="en-US" dirty="0"/>
              <a:t>スパコンで圧倒的なシェアを持つ</a:t>
            </a:r>
            <a:r>
              <a:rPr kumimoji="1" lang="en-US" altLang="ja-JP" dirty="0" err="1"/>
              <a:t>Infiniband</a:t>
            </a:r>
            <a:endParaRPr kumimoji="1" lang="ja-JP" altLang="en-US" dirty="0"/>
          </a:p>
        </p:txBody>
      </p:sp>
      <p:pic>
        <p:nvPicPr>
          <p:cNvPr id="3" name="図 2">
            <a:extLst>
              <a:ext uri="{FF2B5EF4-FFF2-40B4-BE49-F238E27FC236}">
                <a16:creationId xmlns:a16="http://schemas.microsoft.com/office/drawing/2014/main" id="{840DA0FD-F837-4088-9E99-D9324C33F9AF}"/>
              </a:ext>
            </a:extLst>
          </p:cNvPr>
          <p:cNvPicPr>
            <a:picLocks noChangeAspect="1"/>
          </p:cNvPicPr>
          <p:nvPr/>
        </p:nvPicPr>
        <p:blipFill>
          <a:blip r:embed="rId3"/>
          <a:stretch>
            <a:fillRect/>
          </a:stretch>
        </p:blipFill>
        <p:spPr>
          <a:xfrm>
            <a:off x="876300" y="991297"/>
            <a:ext cx="7391400" cy="527685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496CAE92-D5C7-459F-957B-A073B20DCE7F}"/>
              </a:ext>
            </a:extLst>
          </p:cNvPr>
          <p:cNvPicPr>
            <a:picLocks noChangeAspect="1"/>
          </p:cNvPicPr>
          <p:nvPr/>
        </p:nvPicPr>
        <p:blipFill>
          <a:blip r:embed="rId4"/>
          <a:stretch>
            <a:fillRect/>
          </a:stretch>
        </p:blipFill>
        <p:spPr>
          <a:xfrm>
            <a:off x="285750" y="1115122"/>
            <a:ext cx="8572500" cy="5029200"/>
          </a:xfrm>
          <a:prstGeom prst="rect">
            <a:avLst/>
          </a:prstGeom>
          <a:ln>
            <a:solidFill>
              <a:schemeClr val="tx1">
                <a:lumMod val="50000"/>
                <a:lumOff val="50000"/>
              </a:schemeClr>
            </a:solidFill>
          </a:ln>
        </p:spPr>
      </p:pic>
    </p:spTree>
    <p:extLst>
      <p:ext uri="{BB962C8B-B14F-4D97-AF65-F5344CB8AC3E}">
        <p14:creationId xmlns:p14="http://schemas.microsoft.com/office/powerpoint/2010/main" val="19876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533F9-9162-4DD4-997E-78752CF5CEBB}"/>
              </a:ext>
            </a:extLst>
          </p:cNvPr>
          <p:cNvSpPr>
            <a:spLocks noGrp="1"/>
          </p:cNvSpPr>
          <p:nvPr>
            <p:ph type="title"/>
          </p:nvPr>
        </p:nvSpPr>
        <p:spPr/>
        <p:txBody>
          <a:bodyPr/>
          <a:lstStyle/>
          <a:p>
            <a:r>
              <a:rPr kumimoji="1" lang="en-US" altLang="ja-JP" dirty="0"/>
              <a:t>InfiniBand</a:t>
            </a:r>
            <a:r>
              <a:rPr kumimoji="1" lang="ja-JP" altLang="en-US" dirty="0"/>
              <a:t>の転送速度</a:t>
            </a:r>
          </a:p>
        </p:txBody>
      </p:sp>
      <p:pic>
        <p:nvPicPr>
          <p:cNvPr id="3" name="図 2">
            <a:extLst>
              <a:ext uri="{FF2B5EF4-FFF2-40B4-BE49-F238E27FC236}">
                <a16:creationId xmlns:a16="http://schemas.microsoft.com/office/drawing/2014/main" id="{1EAF84C3-000B-4AC3-A513-1408B08970F1}"/>
              </a:ext>
            </a:extLst>
          </p:cNvPr>
          <p:cNvPicPr>
            <a:picLocks noChangeAspect="1"/>
          </p:cNvPicPr>
          <p:nvPr/>
        </p:nvPicPr>
        <p:blipFill>
          <a:blip r:embed="rId3"/>
          <a:stretch>
            <a:fillRect/>
          </a:stretch>
        </p:blipFill>
        <p:spPr>
          <a:xfrm>
            <a:off x="709612" y="927311"/>
            <a:ext cx="7724775" cy="5314950"/>
          </a:xfrm>
          <a:prstGeom prst="rect">
            <a:avLst/>
          </a:prstGeom>
        </p:spPr>
      </p:pic>
    </p:spTree>
    <p:extLst>
      <p:ext uri="{BB962C8B-B14F-4D97-AF65-F5344CB8AC3E}">
        <p14:creationId xmlns:p14="http://schemas.microsoft.com/office/powerpoint/2010/main" val="317421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ACF95-08E2-4040-B706-E0AF79BF5A84}"/>
              </a:ext>
            </a:extLst>
          </p:cNvPr>
          <p:cNvSpPr>
            <a:spLocks noGrp="1"/>
          </p:cNvSpPr>
          <p:nvPr>
            <p:ph type="title"/>
          </p:nvPr>
        </p:nvSpPr>
        <p:spPr/>
        <p:txBody>
          <a:bodyPr/>
          <a:lstStyle/>
          <a:p>
            <a:r>
              <a:rPr kumimoji="1" lang="en-US" altLang="ja-JP" dirty="0"/>
              <a:t>PC</a:t>
            </a:r>
            <a:r>
              <a:rPr kumimoji="1" lang="ja-JP" altLang="en-US" dirty="0"/>
              <a:t>のメモリバスの転送速度</a:t>
            </a:r>
          </a:p>
        </p:txBody>
      </p:sp>
      <p:pic>
        <p:nvPicPr>
          <p:cNvPr id="3" name="図 2">
            <a:extLst>
              <a:ext uri="{FF2B5EF4-FFF2-40B4-BE49-F238E27FC236}">
                <a16:creationId xmlns:a16="http://schemas.microsoft.com/office/drawing/2014/main" id="{3ACFC11C-58A9-4D6A-BC9C-8C91189F68F8}"/>
              </a:ext>
            </a:extLst>
          </p:cNvPr>
          <p:cNvPicPr>
            <a:picLocks noChangeAspect="1"/>
          </p:cNvPicPr>
          <p:nvPr/>
        </p:nvPicPr>
        <p:blipFill>
          <a:blip r:embed="rId3"/>
          <a:stretch>
            <a:fillRect/>
          </a:stretch>
        </p:blipFill>
        <p:spPr>
          <a:xfrm>
            <a:off x="1204912" y="1438275"/>
            <a:ext cx="6734175" cy="3981450"/>
          </a:xfrm>
          <a:prstGeom prst="rect">
            <a:avLst/>
          </a:prstGeom>
        </p:spPr>
      </p:pic>
    </p:spTree>
    <p:extLst>
      <p:ext uri="{BB962C8B-B14F-4D97-AF65-F5344CB8AC3E}">
        <p14:creationId xmlns:p14="http://schemas.microsoft.com/office/powerpoint/2010/main" val="17010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BCC61-D41B-49B0-89A3-47DB87CC530F}"/>
              </a:ext>
            </a:extLst>
          </p:cNvPr>
          <p:cNvSpPr>
            <a:spLocks noGrp="1"/>
          </p:cNvSpPr>
          <p:nvPr>
            <p:ph type="title"/>
          </p:nvPr>
        </p:nvSpPr>
        <p:spPr/>
        <p:txBody>
          <a:bodyPr/>
          <a:lstStyle/>
          <a:p>
            <a:r>
              <a:rPr kumimoji="1" lang="en-US" altLang="ja-JP" dirty="0"/>
              <a:t>IBM</a:t>
            </a:r>
            <a:r>
              <a:rPr kumimoji="1" lang="ja-JP" altLang="en-US" dirty="0"/>
              <a:t>の</a:t>
            </a:r>
            <a:r>
              <a:rPr kumimoji="1" lang="en-US" altLang="ja-JP" dirty="0"/>
              <a:t>Summit</a:t>
            </a:r>
            <a:r>
              <a:rPr kumimoji="1" lang="ja-JP" altLang="en-US" dirty="0"/>
              <a:t>開発で協業</a:t>
            </a:r>
          </a:p>
        </p:txBody>
      </p:sp>
      <p:pic>
        <p:nvPicPr>
          <p:cNvPr id="3" name="図 2">
            <a:extLst>
              <a:ext uri="{FF2B5EF4-FFF2-40B4-BE49-F238E27FC236}">
                <a16:creationId xmlns:a16="http://schemas.microsoft.com/office/drawing/2014/main" id="{0DEAED0D-ED57-4BC7-A71E-A866343B385B}"/>
              </a:ext>
            </a:extLst>
          </p:cNvPr>
          <p:cNvPicPr>
            <a:picLocks noChangeAspect="1"/>
          </p:cNvPicPr>
          <p:nvPr/>
        </p:nvPicPr>
        <p:blipFill>
          <a:blip r:embed="rId2"/>
          <a:stretch>
            <a:fillRect/>
          </a:stretch>
        </p:blipFill>
        <p:spPr>
          <a:xfrm>
            <a:off x="289931" y="1183422"/>
            <a:ext cx="8564137" cy="4817327"/>
          </a:xfrm>
          <a:prstGeom prst="rect">
            <a:avLst/>
          </a:prstGeom>
        </p:spPr>
      </p:pic>
    </p:spTree>
    <p:extLst>
      <p:ext uri="{BB962C8B-B14F-4D97-AF65-F5344CB8AC3E}">
        <p14:creationId xmlns:p14="http://schemas.microsoft.com/office/powerpoint/2010/main" val="177868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初期のスーパーコンピュータ</a:t>
            </a:r>
          </a:p>
        </p:txBody>
      </p:sp>
      <p:sp>
        <p:nvSpPr>
          <p:cNvPr id="34" name="テキスト ボックス 33"/>
          <p:cNvSpPr txBox="1"/>
          <p:nvPr/>
        </p:nvSpPr>
        <p:spPr>
          <a:xfrm>
            <a:off x="1291700" y="5499882"/>
            <a:ext cx="6946133" cy="923330"/>
          </a:xfrm>
          <a:prstGeom prst="rect">
            <a:avLst/>
          </a:prstGeom>
          <a:noFill/>
        </p:spPr>
        <p:txBody>
          <a:bodyPr wrap="none" rtlCol="0">
            <a:spAutoFit/>
          </a:bodyPr>
          <a:lstStyle/>
          <a:p>
            <a:pPr algn="ctr"/>
            <a:r>
              <a:rPr kumimoji="1" lang="ja-JP" altLang="en-US" dirty="0">
                <a:latin typeface="+mj-ea"/>
                <a:ea typeface="+mj-ea"/>
              </a:rPr>
              <a:t>スーパーコンピュータ＝高速なコンピュータ</a:t>
            </a:r>
            <a:endParaRPr kumimoji="1" lang="en-US" altLang="ja-JP" dirty="0">
              <a:latin typeface="+mj-ea"/>
              <a:ea typeface="+mj-ea"/>
            </a:endParaRPr>
          </a:p>
          <a:p>
            <a:pPr algn="ctr"/>
            <a:r>
              <a:rPr lang="en-US" altLang="ja-JP" dirty="0">
                <a:latin typeface="+mj-ea"/>
                <a:ea typeface="+mj-ea"/>
              </a:rPr>
              <a:t>1970</a:t>
            </a:r>
            <a:r>
              <a:rPr lang="ja-JP" altLang="en-US" dirty="0">
                <a:latin typeface="+mj-ea"/>
                <a:ea typeface="+mj-ea"/>
              </a:rPr>
              <a:t>年台において、</a:t>
            </a:r>
            <a:r>
              <a:rPr lang="en-US" altLang="ja-JP" dirty="0">
                <a:latin typeface="+mj-ea"/>
                <a:ea typeface="+mj-ea"/>
              </a:rPr>
              <a:t>CRAY-1</a:t>
            </a:r>
            <a:r>
              <a:rPr lang="ja-JP" altLang="en-US" dirty="0">
                <a:latin typeface="+mj-ea"/>
                <a:ea typeface="+mj-ea"/>
              </a:rPr>
              <a:t>がベクトルプロセッサを搭載し、</a:t>
            </a:r>
            <a:endParaRPr lang="en-US" altLang="ja-JP" dirty="0">
              <a:latin typeface="+mj-ea"/>
              <a:ea typeface="+mj-ea"/>
            </a:endParaRPr>
          </a:p>
          <a:p>
            <a:pPr algn="ctr"/>
            <a:r>
              <a:rPr kumimoji="1" lang="ja-JP" altLang="en-US" dirty="0">
                <a:latin typeface="+mj-ea"/>
                <a:ea typeface="+mj-ea"/>
              </a:rPr>
              <a:t>スーパーコンピュータの代名詞となった</a:t>
            </a:r>
          </a:p>
        </p:txBody>
      </p:sp>
      <p:pic>
        <p:nvPicPr>
          <p:cNvPr id="5" name="図 4">
            <a:extLst>
              <a:ext uri="{FF2B5EF4-FFF2-40B4-BE49-F238E27FC236}">
                <a16:creationId xmlns:a16="http://schemas.microsoft.com/office/drawing/2014/main" id="{1D1E4704-577E-48C4-806E-C19D2A9D1637}"/>
              </a:ext>
            </a:extLst>
          </p:cNvPr>
          <p:cNvPicPr>
            <a:picLocks noChangeAspect="1"/>
          </p:cNvPicPr>
          <p:nvPr/>
        </p:nvPicPr>
        <p:blipFill>
          <a:blip r:embed="rId2"/>
          <a:stretch>
            <a:fillRect/>
          </a:stretch>
        </p:blipFill>
        <p:spPr>
          <a:xfrm>
            <a:off x="1763688" y="909383"/>
            <a:ext cx="5715000" cy="4371975"/>
          </a:xfrm>
          <a:prstGeom prst="rect">
            <a:avLst/>
          </a:prstGeom>
        </p:spPr>
      </p:pic>
    </p:spTree>
    <p:extLst>
      <p:ext uri="{BB962C8B-B14F-4D97-AF65-F5344CB8AC3E}">
        <p14:creationId xmlns:p14="http://schemas.microsoft.com/office/powerpoint/2010/main" val="6438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kumimoji="1" sz="2000" dirty="0" smtClean="0">
            <a:solidFill>
              <a:schemeClr val="bg1"/>
            </a:solidFill>
            <a:latin typeface="+mj-lt"/>
            <a:ea typeface="+mj-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5650</TotalTime>
  <Words>942</Words>
  <Application>Microsoft Office PowerPoint</Application>
  <PresentationFormat>画面に合わせる (4:3)</PresentationFormat>
  <Paragraphs>80</Paragraphs>
  <Slides>19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American Typewriter</vt:lpstr>
      <vt:lpstr>HG丸ｺﾞｼｯｸM-PRO</vt:lpstr>
      <vt:lpstr>Arial</vt:lpstr>
      <vt:lpstr>Calibri</vt:lpstr>
      <vt:lpstr>Century Gothic</vt:lpstr>
      <vt:lpstr>NC標準テンプレート</vt:lpstr>
      <vt:lpstr>PowerPoint プレゼンテーション</vt:lpstr>
      <vt:lpstr>NVIDIAがMellanoxを買収</vt:lpstr>
      <vt:lpstr>NVIDIA、Mellanoxとは</vt:lpstr>
      <vt:lpstr>データ転送を高速に行うインターコネクト</vt:lpstr>
      <vt:lpstr>スパコンで圧倒的なシェアを持つInfiniband</vt:lpstr>
      <vt:lpstr>InfiniBandの転送速度</vt:lpstr>
      <vt:lpstr>PCのメモリバスの転送速度</vt:lpstr>
      <vt:lpstr>IBMのSummit開発で協業</vt:lpstr>
      <vt:lpstr>初期のスーパーコンピュータ</vt:lpstr>
      <vt:lpstr>スーパーコンピュータの適用分野</vt:lpstr>
      <vt:lpstr>数値予報</vt:lpstr>
      <vt:lpstr>ベクトルプロセッサに向く演算＝行列演算</vt:lpstr>
      <vt:lpstr>スカラープロセッサとベクトルプロセッサ</vt:lpstr>
      <vt:lpstr>ベクトルからパラレル/マッシブ・パラレルへ</vt:lpstr>
      <vt:lpstr>ベクトルからパラレルへ</vt:lpstr>
      <vt:lpstr>GPUの内部はマッシブ・パラレル型</vt:lpstr>
      <vt:lpstr>富士通が開発したTofuインターコネクト</vt:lpstr>
      <vt:lpstr>TofuとInfiniband</vt:lpstr>
      <vt:lpstr>Armと富士通が共同開発したSVE</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808</cp:revision>
  <dcterms:created xsi:type="dcterms:W3CDTF">2014-04-30T01:58:06Z</dcterms:created>
  <dcterms:modified xsi:type="dcterms:W3CDTF">2019-03-20T07:06:51Z</dcterms:modified>
</cp:coreProperties>
</file>