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03" r:id="rId2"/>
    <p:sldId id="3059" r:id="rId3"/>
    <p:sldId id="3058" r:id="rId4"/>
    <p:sldId id="691" r:id="rId5"/>
    <p:sldId id="2691" r:id="rId6"/>
    <p:sldId id="3056" r:id="rId7"/>
    <p:sldId id="689" r:id="rId8"/>
    <p:sldId id="683" r:id="rId9"/>
    <p:sldId id="687" r:id="rId10"/>
    <p:sldId id="3057" r:id="rId11"/>
    <p:sldId id="3055" r:id="rId12"/>
    <p:sldId id="686" r:id="rId13"/>
    <p:sldId id="550" r:id="rId14"/>
    <p:sldId id="694" r:id="rId1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9"/>
    <p:restoredTop sz="95742" autoAdjust="0"/>
  </p:normalViewPr>
  <p:slideViewPr>
    <p:cSldViewPr snapToGrid="0" snapToObjects="1" showGuides="1">
      <p:cViewPr>
        <p:scale>
          <a:sx n="100" d="100"/>
          <a:sy n="100" d="100"/>
        </p:scale>
        <p:origin x="360" y="-66"/>
      </p:cViewPr>
      <p:guideLst>
        <p:guide orient="horz"/>
        <p:guide pos="57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2019/4/17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2019/4/17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apan.cnet.com/article/3513545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List_of_mergers_and_acquisitions_by_Faceboo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loud.watch.impress.co.jp/docs/event/1180301.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pan.zdnet.com/article/3513552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tmarkit.co.jp/ait/articles/1904/08/news014.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ublickey1.jp/blog/19/kuberenetesdiceindeed.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2.eecs.berkeley.edu/Pubs/TechRpts/2019/EECS-2019-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oops.connpass.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ch.nikkeibp.co.jp/atcl/nxt/column/18/00263/04190000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a:t>
            </a:fld>
            <a:endParaRPr kumimoji="1" lang="ja-JP" altLang="en-US"/>
          </a:p>
        </p:txBody>
      </p:sp>
    </p:spTree>
    <p:extLst>
      <p:ext uri="{BB962C8B-B14F-4D97-AF65-F5344CB8AC3E}">
        <p14:creationId xmlns:p14="http://schemas.microsoft.com/office/powerpoint/2010/main" val="21395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https://www.publickey1.jp/blog/19/redismongodbkafkaaws.html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372778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https://japan.cnet.com/article/35135453/</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405685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6083" name="ノート プレースホルダ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latin typeface="Calibri" charset="0"/>
                <a:ea typeface="ＭＳ Ｐゴシック" charset="0"/>
              </a:rPr>
              <a:t>ところで、主要なブラウザーには系統があるのをご存じでしょうか？ここで、ブラウザの心臓部ともいえるエンジンについて見ていきます。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ブラウザエンジンとは、</a:t>
            </a:r>
            <a:r>
              <a:rPr lang="en-US" altLang="ja-JP" dirty="0">
                <a:latin typeface="Calibri" charset="0"/>
                <a:ea typeface="ＭＳ Ｐゴシック" charset="0"/>
              </a:rPr>
              <a:t>HTML</a:t>
            </a:r>
            <a:r>
              <a:rPr lang="ja-JP" altLang="en-US" dirty="0">
                <a:latin typeface="Calibri" charset="0"/>
                <a:ea typeface="ＭＳ Ｐゴシック" charset="0"/>
              </a:rPr>
              <a:t>を読み込んで分法を解釈し、画面上にレイアウトするブラウザの心臓部です。実はブラウザによってこの部分が違うため、レイアウトが一部崩れたり、見た目が変わったりするのです。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現代の</a:t>
            </a:r>
            <a:r>
              <a:rPr lang="en-US" altLang="ja-JP" dirty="0">
                <a:latin typeface="Calibri" charset="0"/>
                <a:ea typeface="ＭＳ Ｐゴシック" charset="0"/>
              </a:rPr>
              <a:t>Web</a:t>
            </a:r>
            <a:r>
              <a:rPr lang="ja-JP" altLang="en-US" dirty="0">
                <a:latin typeface="Calibri" charset="0"/>
                <a:ea typeface="ＭＳ Ｐゴシック" charset="0"/>
              </a:rPr>
              <a:t>ブラウザの祖先と言えるのが</a:t>
            </a:r>
            <a:r>
              <a:rPr lang="en-US" altLang="ja-JP" dirty="0">
                <a:latin typeface="Calibri" charset="0"/>
                <a:ea typeface="ＭＳ Ｐゴシック" charset="0"/>
              </a:rPr>
              <a:t>NCSA Mosaic</a:t>
            </a:r>
            <a:r>
              <a:rPr lang="ja-JP" altLang="en-US" dirty="0">
                <a:latin typeface="Calibri" charset="0"/>
                <a:ea typeface="ＭＳ Ｐゴシック" charset="0"/>
              </a:rPr>
              <a:t>です。米国立スーパーコンピュータ応用研究所（</a:t>
            </a:r>
            <a:r>
              <a:rPr lang="en-US" altLang="ja-JP" dirty="0">
                <a:latin typeface="Calibri" charset="0"/>
                <a:ea typeface="ＭＳ Ｐゴシック" charset="0"/>
              </a:rPr>
              <a:t>NCSA</a:t>
            </a:r>
            <a:r>
              <a:rPr lang="ja-JP" altLang="en-US" dirty="0">
                <a:latin typeface="Calibri" charset="0"/>
                <a:ea typeface="ＭＳ Ｐゴシック" charset="0"/>
              </a:rPr>
              <a:t>）が</a:t>
            </a:r>
            <a:r>
              <a:rPr lang="en-US" altLang="ja-JP" dirty="0">
                <a:latin typeface="Calibri" charset="0"/>
                <a:ea typeface="ＭＳ Ｐゴシック" charset="0"/>
              </a:rPr>
              <a:t>1993</a:t>
            </a:r>
            <a:r>
              <a:rPr lang="ja-JP" altLang="en-US" dirty="0">
                <a:latin typeface="Calibri" charset="0"/>
                <a:ea typeface="ＭＳ Ｐゴシック" charset="0"/>
              </a:rPr>
              <a:t>年にリリースしました。</a:t>
            </a:r>
            <a:endParaRPr lang="en-US" altLang="ja-JP" dirty="0">
              <a:latin typeface="Calibri" charset="0"/>
              <a:ea typeface="ＭＳ Ｐゴシック" charset="0"/>
            </a:endParaRPr>
          </a:p>
          <a:p>
            <a:r>
              <a:rPr lang="ja-JP" altLang="en-US" dirty="0">
                <a:latin typeface="Calibri" charset="0"/>
                <a:ea typeface="ＭＳ Ｐゴシック" charset="0"/>
              </a:rPr>
              <a:t>この</a:t>
            </a:r>
            <a:r>
              <a:rPr lang="en-US" altLang="ja-JP" dirty="0">
                <a:latin typeface="Calibri" charset="0"/>
                <a:ea typeface="ＭＳ Ｐゴシック" charset="0"/>
              </a:rPr>
              <a:t>Mosaic</a:t>
            </a:r>
            <a:r>
              <a:rPr lang="ja-JP" altLang="en-US" dirty="0">
                <a:latin typeface="Calibri" charset="0"/>
                <a:ea typeface="ＭＳ Ｐゴシック" charset="0"/>
              </a:rPr>
              <a:t>から派生したのが、</a:t>
            </a:r>
            <a:r>
              <a:rPr lang="en-US" altLang="ja-JP" dirty="0" err="1">
                <a:latin typeface="Calibri" charset="0"/>
                <a:ea typeface="ＭＳ Ｐゴシック" charset="0"/>
              </a:rPr>
              <a:t>NetScape</a:t>
            </a:r>
            <a:r>
              <a:rPr lang="ja-JP" altLang="en-US" dirty="0">
                <a:latin typeface="Calibri" charset="0"/>
                <a:ea typeface="ＭＳ Ｐゴシック" charset="0"/>
              </a:rPr>
              <a:t>と</a:t>
            </a:r>
            <a:r>
              <a:rPr lang="en-US" altLang="ja-JP" dirty="0">
                <a:latin typeface="Calibri" charset="0"/>
                <a:ea typeface="ＭＳ Ｐゴシック" charset="0"/>
              </a:rPr>
              <a:t>Internet Explorer</a:t>
            </a:r>
            <a:r>
              <a:rPr lang="ja-JP" altLang="en-US" dirty="0">
                <a:latin typeface="Calibri" charset="0"/>
                <a:ea typeface="ＭＳ Ｐゴシック" charset="0"/>
              </a:rPr>
              <a:t>です。いわば兄弟のようなものです。</a:t>
            </a:r>
            <a:r>
              <a:rPr lang="en-US" altLang="ja-JP" dirty="0">
                <a:latin typeface="Calibri" charset="0"/>
                <a:ea typeface="ＭＳ Ｐゴシック" charset="0"/>
              </a:rPr>
              <a:t>IE</a:t>
            </a:r>
            <a:r>
              <a:rPr lang="ja-JP" altLang="en-US" dirty="0">
                <a:latin typeface="Calibri" charset="0"/>
                <a:ea typeface="ＭＳ Ｐゴシック" charset="0"/>
              </a:rPr>
              <a:t>は</a:t>
            </a:r>
            <a:r>
              <a:rPr lang="en-US" altLang="ja-JP" dirty="0">
                <a:latin typeface="Calibri" charset="0"/>
                <a:ea typeface="ＭＳ Ｐゴシック" charset="0"/>
              </a:rPr>
              <a:t>95</a:t>
            </a:r>
            <a:r>
              <a:rPr lang="ja-JP" altLang="en-US" dirty="0">
                <a:latin typeface="Calibri" charset="0"/>
                <a:ea typeface="ＭＳ Ｐゴシック" charset="0"/>
              </a:rPr>
              <a:t>年にリリースされた</a:t>
            </a:r>
            <a:r>
              <a:rPr lang="en-US" altLang="ja-JP" dirty="0">
                <a:latin typeface="Calibri" charset="0"/>
                <a:ea typeface="ＭＳ Ｐゴシック" charset="0"/>
              </a:rPr>
              <a:t>Windows95</a:t>
            </a:r>
            <a:r>
              <a:rPr lang="ja-JP" altLang="en-US" dirty="0">
                <a:latin typeface="Calibri" charset="0"/>
                <a:ea typeface="ＭＳ Ｐゴシック" charset="0"/>
              </a:rPr>
              <a:t>にバンドルされ、インターネット時代を牽引しました。その後</a:t>
            </a:r>
            <a:r>
              <a:rPr lang="en-US" altLang="ja-JP" dirty="0">
                <a:latin typeface="Calibri" charset="0"/>
                <a:ea typeface="ＭＳ Ｐゴシック" charset="0"/>
              </a:rPr>
              <a:t>IE</a:t>
            </a:r>
            <a:r>
              <a:rPr lang="ja-JP" altLang="en-US" dirty="0">
                <a:latin typeface="Calibri" charset="0"/>
                <a:ea typeface="ＭＳ Ｐゴシック" charset="0"/>
              </a:rPr>
              <a:t>のエンジンは、</a:t>
            </a:r>
            <a:r>
              <a:rPr lang="en-US" altLang="ja-JP" dirty="0">
                <a:latin typeface="Calibri" charset="0"/>
                <a:ea typeface="ＭＳ Ｐゴシック" charset="0"/>
              </a:rPr>
              <a:t>IE4</a:t>
            </a:r>
            <a:r>
              <a:rPr lang="ja-JP" altLang="en-US" dirty="0">
                <a:latin typeface="Calibri" charset="0"/>
                <a:ea typeface="ＭＳ Ｐゴシック" charset="0"/>
              </a:rPr>
              <a:t>で自社開発の</a:t>
            </a:r>
            <a:r>
              <a:rPr lang="en-US" altLang="ja-JP" dirty="0">
                <a:latin typeface="Calibri" charset="0"/>
                <a:ea typeface="ＭＳ Ｐゴシック" charset="0"/>
              </a:rPr>
              <a:t>Trident</a:t>
            </a:r>
            <a:r>
              <a:rPr lang="ja-JP" altLang="en-US" dirty="0">
                <a:latin typeface="Calibri" charset="0"/>
                <a:ea typeface="ＭＳ Ｐゴシック" charset="0"/>
              </a:rPr>
              <a:t>に置き換わりました。</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NetScape</a:t>
            </a:r>
            <a:r>
              <a:rPr lang="ja-JP" altLang="en-US" dirty="0">
                <a:latin typeface="Calibri" charset="0"/>
                <a:ea typeface="ＭＳ Ｐゴシック" charset="0"/>
              </a:rPr>
              <a:t>の開発には、</a:t>
            </a:r>
            <a:r>
              <a:rPr lang="en-US" altLang="ja-JP" dirty="0">
                <a:latin typeface="Calibri" charset="0"/>
                <a:ea typeface="ＭＳ Ｐゴシック" charset="0"/>
              </a:rPr>
              <a:t>Mosaic</a:t>
            </a:r>
            <a:r>
              <a:rPr lang="ja-JP" altLang="en-US" dirty="0">
                <a:latin typeface="Calibri" charset="0"/>
                <a:ea typeface="ＭＳ Ｐゴシック" charset="0"/>
              </a:rPr>
              <a:t>の開発者が参画しており、</a:t>
            </a:r>
            <a:r>
              <a:rPr lang="en-US" altLang="ja-JP" dirty="0">
                <a:latin typeface="Calibri" charset="0"/>
                <a:ea typeface="ＭＳ Ｐゴシック" charset="0"/>
              </a:rPr>
              <a:t>Mosaic</a:t>
            </a:r>
            <a:r>
              <a:rPr lang="ja-JP" altLang="en-US" dirty="0">
                <a:latin typeface="Calibri" charset="0"/>
                <a:ea typeface="ＭＳ Ｐゴシック" charset="0"/>
              </a:rPr>
              <a:t>の直系と言えます。</a:t>
            </a:r>
            <a:r>
              <a:rPr lang="en-US" altLang="ja-JP" dirty="0">
                <a:latin typeface="Calibri" charset="0"/>
                <a:ea typeface="ＭＳ Ｐゴシック" charset="0"/>
              </a:rPr>
              <a:t>1994</a:t>
            </a:r>
            <a:r>
              <a:rPr lang="ja-JP" altLang="en-US" dirty="0">
                <a:latin typeface="Calibri" charset="0"/>
                <a:ea typeface="ＭＳ Ｐゴシック" charset="0"/>
              </a:rPr>
              <a:t>年に</a:t>
            </a:r>
            <a:r>
              <a:rPr lang="en-US" altLang="ja-JP" dirty="0" err="1">
                <a:latin typeface="Calibri" charset="0"/>
                <a:ea typeface="ＭＳ Ｐゴシック" charset="0"/>
              </a:rPr>
              <a:t>NetScape</a:t>
            </a:r>
            <a:r>
              <a:rPr lang="en-US" altLang="ja-JP" dirty="0">
                <a:latin typeface="Calibri" charset="0"/>
                <a:ea typeface="ＭＳ Ｐゴシック" charset="0"/>
              </a:rPr>
              <a:t> Navigator</a:t>
            </a:r>
            <a:r>
              <a:rPr lang="ja-JP" altLang="en-US" dirty="0" err="1">
                <a:latin typeface="Calibri" charset="0"/>
                <a:ea typeface="ＭＳ Ｐゴシック" charset="0"/>
              </a:rPr>
              <a:t>がリ</a:t>
            </a:r>
            <a:r>
              <a:rPr lang="ja-JP" altLang="en-US" dirty="0">
                <a:latin typeface="Calibri" charset="0"/>
                <a:ea typeface="ＭＳ Ｐゴシック" charset="0"/>
              </a:rPr>
              <a:t>リースされ、</a:t>
            </a:r>
            <a:r>
              <a:rPr lang="en-US" altLang="ja-JP" dirty="0">
                <a:latin typeface="Calibri" charset="0"/>
                <a:ea typeface="ＭＳ Ｐゴシック" charset="0"/>
              </a:rPr>
              <a:t>Windwos95</a:t>
            </a:r>
            <a:r>
              <a:rPr lang="ja-JP" altLang="en-US" dirty="0">
                <a:latin typeface="Calibri" charset="0"/>
                <a:ea typeface="ＭＳ Ｐゴシック" charset="0"/>
              </a:rPr>
              <a:t>がリリースされるまでは圧倒的なシェアを誇っていました。その後、</a:t>
            </a:r>
            <a:r>
              <a:rPr lang="en-US" altLang="ja-JP" dirty="0" err="1">
                <a:latin typeface="Calibri" charset="0"/>
                <a:ea typeface="ＭＳ Ｐゴシック" charset="0"/>
              </a:rPr>
              <a:t>NetScape</a:t>
            </a:r>
            <a:r>
              <a:rPr lang="ja-JP" altLang="en-US" dirty="0">
                <a:latin typeface="Calibri" charset="0"/>
                <a:ea typeface="ＭＳ Ｐゴシック" charset="0"/>
              </a:rPr>
              <a:t>と</a:t>
            </a:r>
            <a:r>
              <a:rPr lang="en-US" altLang="ja-JP" dirty="0">
                <a:latin typeface="Calibri" charset="0"/>
                <a:ea typeface="ＭＳ Ｐゴシック" charset="0"/>
              </a:rPr>
              <a:t>IE</a:t>
            </a:r>
            <a:r>
              <a:rPr lang="ja-JP" altLang="en-US" dirty="0">
                <a:latin typeface="Calibri" charset="0"/>
                <a:ea typeface="ＭＳ Ｐゴシック" charset="0"/>
              </a:rPr>
              <a:t>の熾烈な闘いが始まりましたが、</a:t>
            </a:r>
            <a:r>
              <a:rPr lang="en-US" altLang="ja-JP" dirty="0">
                <a:latin typeface="Calibri" charset="0"/>
                <a:ea typeface="ＭＳ Ｐゴシック" charset="0"/>
              </a:rPr>
              <a:t>Windows95</a:t>
            </a:r>
            <a:r>
              <a:rPr lang="ja-JP" altLang="en-US" dirty="0">
                <a:latin typeface="Calibri" charset="0"/>
                <a:ea typeface="ＭＳ Ｐゴシック" charset="0"/>
              </a:rPr>
              <a:t>の普及と共に有料の</a:t>
            </a:r>
            <a:r>
              <a:rPr lang="en-US" altLang="ja-JP" dirty="0" err="1">
                <a:latin typeface="Calibri" charset="0"/>
                <a:ea typeface="ＭＳ Ｐゴシック" charset="0"/>
              </a:rPr>
              <a:t>NetScape</a:t>
            </a:r>
            <a:r>
              <a:rPr lang="ja-JP" altLang="en-US" dirty="0">
                <a:latin typeface="Calibri" charset="0"/>
                <a:ea typeface="ＭＳ Ｐゴシック" charset="0"/>
              </a:rPr>
              <a:t>は旗色が悪くなり、</a:t>
            </a:r>
            <a:r>
              <a:rPr lang="en-US" altLang="ja-JP" dirty="0">
                <a:latin typeface="Calibri" charset="0"/>
                <a:ea typeface="ＭＳ Ｐゴシック" charset="0"/>
              </a:rPr>
              <a:t>2000</a:t>
            </a:r>
            <a:r>
              <a:rPr lang="ja-JP" altLang="en-US" dirty="0">
                <a:latin typeface="Calibri" charset="0"/>
                <a:ea typeface="ＭＳ Ｐゴシック" charset="0"/>
              </a:rPr>
              <a:t>年までには</a:t>
            </a:r>
            <a:r>
              <a:rPr lang="en-US" altLang="ja-JP" dirty="0">
                <a:latin typeface="Calibri" charset="0"/>
                <a:ea typeface="ＭＳ Ｐゴシック" charset="0"/>
              </a:rPr>
              <a:t>Windows</a:t>
            </a:r>
            <a:r>
              <a:rPr lang="ja-JP" altLang="en-US" dirty="0">
                <a:latin typeface="Calibri" charset="0"/>
                <a:ea typeface="ＭＳ Ｐゴシック" charset="0"/>
              </a:rPr>
              <a:t>の圧倒的なシェアと共に、ブラウザ戦争も</a:t>
            </a:r>
            <a:r>
              <a:rPr lang="en-US" altLang="ja-JP" dirty="0">
                <a:latin typeface="Calibri" charset="0"/>
                <a:ea typeface="ＭＳ Ｐゴシック" charset="0"/>
              </a:rPr>
              <a:t>IE</a:t>
            </a:r>
            <a:r>
              <a:rPr lang="ja-JP" altLang="en-US" dirty="0">
                <a:latin typeface="Calibri" charset="0"/>
                <a:ea typeface="ＭＳ Ｐゴシック" charset="0"/>
              </a:rPr>
              <a:t>の圧勝で幕を閉じます。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この間に行われた</a:t>
            </a:r>
            <a:r>
              <a:rPr lang="en-US" altLang="ja-JP" dirty="0">
                <a:latin typeface="Calibri" charset="0"/>
                <a:ea typeface="ＭＳ Ｐゴシック" charset="0"/>
              </a:rPr>
              <a:t>IE</a:t>
            </a:r>
            <a:r>
              <a:rPr lang="ja-JP" altLang="en-US" dirty="0">
                <a:latin typeface="Calibri" charset="0"/>
                <a:ea typeface="ＭＳ Ｐゴシック" charset="0"/>
              </a:rPr>
              <a:t>と</a:t>
            </a:r>
            <a:r>
              <a:rPr lang="en-US" altLang="ja-JP" dirty="0" err="1">
                <a:latin typeface="Calibri" charset="0"/>
                <a:ea typeface="ＭＳ Ｐゴシック" charset="0"/>
              </a:rPr>
              <a:t>NetScape</a:t>
            </a:r>
            <a:r>
              <a:rPr lang="ja-JP" altLang="en-US" dirty="0">
                <a:latin typeface="Calibri" charset="0"/>
                <a:ea typeface="ＭＳ Ｐゴシック" charset="0"/>
              </a:rPr>
              <a:t>の機能強化競争が、独自仕様の横行やブラウザ間の互換性を損なった原因とも言われています。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NetScape</a:t>
            </a:r>
            <a:r>
              <a:rPr lang="ja-JP" altLang="en-US" dirty="0">
                <a:latin typeface="Calibri" charset="0"/>
                <a:ea typeface="ＭＳ Ｐゴシック" charset="0"/>
              </a:rPr>
              <a:t>は</a:t>
            </a:r>
            <a:r>
              <a:rPr lang="en-US" altLang="ja-JP" dirty="0">
                <a:latin typeface="Calibri" charset="0"/>
                <a:ea typeface="ＭＳ Ｐゴシック" charset="0"/>
              </a:rPr>
              <a:t>1998</a:t>
            </a:r>
            <a:r>
              <a:rPr lang="ja-JP" altLang="en-US" dirty="0">
                <a:latin typeface="Calibri" charset="0"/>
                <a:ea typeface="ＭＳ Ｐゴシック" charset="0"/>
              </a:rPr>
              <a:t>年にコースを公開しましたがシェアの低下は止まらず、</a:t>
            </a:r>
            <a:r>
              <a:rPr lang="en-US" altLang="ja-JP" dirty="0">
                <a:latin typeface="Calibri" charset="0"/>
                <a:ea typeface="ＭＳ Ｐゴシック" charset="0"/>
              </a:rPr>
              <a:t>2002</a:t>
            </a:r>
            <a:r>
              <a:rPr lang="ja-JP" altLang="en-US" dirty="0">
                <a:latin typeface="Calibri" charset="0"/>
                <a:ea typeface="ＭＳ Ｐゴシック" charset="0"/>
              </a:rPr>
              <a:t>年に開発を停止しました。一方で公開されたソースコードをベースにして</a:t>
            </a:r>
            <a:r>
              <a:rPr lang="en-US" altLang="ja-JP" dirty="0">
                <a:latin typeface="Calibri" charset="0"/>
                <a:ea typeface="ＭＳ Ｐゴシック" charset="0"/>
              </a:rPr>
              <a:t>Mozilla Firefox</a:t>
            </a:r>
            <a:r>
              <a:rPr lang="ja-JP" altLang="en-US" dirty="0">
                <a:latin typeface="Calibri" charset="0"/>
                <a:ea typeface="ＭＳ Ｐゴシック" charset="0"/>
              </a:rPr>
              <a:t>の開発が行われており、現在に至っています。</a:t>
            </a:r>
            <a:r>
              <a:rPr lang="en-US" altLang="ja-JP" dirty="0">
                <a:latin typeface="Calibri" charset="0"/>
                <a:ea typeface="ＭＳ Ｐゴシック" charset="0"/>
              </a:rPr>
              <a:t>Firefox</a:t>
            </a:r>
            <a:r>
              <a:rPr lang="ja-JP" altLang="en-US" dirty="0">
                <a:latin typeface="Calibri" charset="0"/>
                <a:ea typeface="ＭＳ Ｐゴシック" charset="0"/>
              </a:rPr>
              <a:t>のエンジンは</a:t>
            </a:r>
            <a:r>
              <a:rPr lang="en-US" altLang="ja-JP" dirty="0" err="1">
                <a:latin typeface="Calibri" charset="0"/>
                <a:ea typeface="ＭＳ Ｐゴシック" charset="0"/>
              </a:rPr>
              <a:t>NetScape</a:t>
            </a:r>
            <a:r>
              <a:rPr lang="ja-JP" altLang="en-US" dirty="0">
                <a:latin typeface="Calibri" charset="0"/>
                <a:ea typeface="ＭＳ Ｐゴシック" charset="0"/>
              </a:rPr>
              <a:t>が開発した</a:t>
            </a:r>
            <a:r>
              <a:rPr lang="en-US" altLang="ja-JP" dirty="0">
                <a:latin typeface="Calibri" charset="0"/>
                <a:ea typeface="ＭＳ Ｐゴシック" charset="0"/>
              </a:rPr>
              <a:t>Gecko</a:t>
            </a:r>
            <a:r>
              <a:rPr lang="ja-JP" altLang="en-US" dirty="0">
                <a:latin typeface="Calibri" charset="0"/>
                <a:ea typeface="ＭＳ Ｐゴシック" charset="0"/>
              </a:rPr>
              <a:t>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このように、同じ祖先から出発した</a:t>
            </a:r>
            <a:r>
              <a:rPr lang="en-US" altLang="ja-JP" dirty="0">
                <a:latin typeface="Calibri" charset="0"/>
                <a:ea typeface="ＭＳ Ｐゴシック" charset="0"/>
              </a:rPr>
              <a:t>2</a:t>
            </a:r>
            <a:r>
              <a:rPr lang="ja-JP" altLang="en-US" dirty="0">
                <a:latin typeface="Calibri" charset="0"/>
                <a:ea typeface="ＭＳ Ｐゴシック" charset="0"/>
              </a:rPr>
              <a:t>大ブラウザは様々な経緯を経てまったく違うエンジンをベースとするものになっています。このほかにも様々なブラウザがありますが、独自のエンジンを持つもの、</a:t>
            </a:r>
            <a:r>
              <a:rPr lang="en-US" altLang="ja-JP" dirty="0">
                <a:latin typeface="Calibri" charset="0"/>
                <a:ea typeface="ＭＳ Ｐゴシック" charset="0"/>
              </a:rPr>
              <a:t>IE</a:t>
            </a:r>
            <a:r>
              <a:rPr lang="ja-JP" altLang="en-US" dirty="0">
                <a:latin typeface="Calibri" charset="0"/>
                <a:ea typeface="ＭＳ Ｐゴシック" charset="0"/>
              </a:rPr>
              <a:t>のエンジンを流用しているものなど様々です。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そこに、第</a:t>
            </a:r>
            <a:r>
              <a:rPr lang="en-US" altLang="ja-JP" dirty="0">
                <a:latin typeface="Calibri" charset="0"/>
                <a:ea typeface="ＭＳ Ｐゴシック" charset="0"/>
              </a:rPr>
              <a:t>3</a:t>
            </a:r>
            <a:r>
              <a:rPr lang="ja-JP" altLang="en-US" dirty="0">
                <a:latin typeface="Calibri" charset="0"/>
                <a:ea typeface="ＭＳ Ｐゴシック" charset="0"/>
              </a:rPr>
              <a:t>の勢力が登場します。オープンソースのブラウザエンジンおよび</a:t>
            </a:r>
            <a:r>
              <a:rPr lang="en-US" altLang="ja-JP" dirty="0">
                <a:latin typeface="Calibri" charset="0"/>
                <a:ea typeface="ＭＳ Ｐゴシック" charset="0"/>
              </a:rPr>
              <a:t>JavaScript</a:t>
            </a:r>
            <a:r>
              <a:rPr lang="ja-JP" altLang="en-US" dirty="0">
                <a:latin typeface="Calibri" charset="0"/>
                <a:ea typeface="ＭＳ Ｐゴシック" charset="0"/>
              </a:rPr>
              <a:t>エンジンである</a:t>
            </a:r>
            <a:r>
              <a:rPr lang="en-US" altLang="ja-JP" dirty="0">
                <a:latin typeface="Calibri" charset="0"/>
                <a:ea typeface="ＭＳ Ｐゴシック" charset="0"/>
              </a:rPr>
              <a:t>KHTML</a:t>
            </a:r>
            <a:r>
              <a:rPr lang="ja-JP" altLang="en-US" dirty="0">
                <a:latin typeface="Calibri" charset="0"/>
                <a:ea typeface="ＭＳ Ｐゴシック" charset="0"/>
              </a:rPr>
              <a:t>と</a:t>
            </a:r>
            <a:r>
              <a:rPr lang="en-US" altLang="ja-JP" dirty="0">
                <a:latin typeface="Calibri" charset="0"/>
                <a:ea typeface="ＭＳ Ｐゴシック" charset="0"/>
              </a:rPr>
              <a:t>KJS</a:t>
            </a:r>
            <a:r>
              <a:rPr lang="ja-JP" altLang="en-US" dirty="0">
                <a:latin typeface="Calibri" charset="0"/>
                <a:ea typeface="ＭＳ Ｐゴシック" charset="0"/>
              </a:rPr>
              <a:t>をベースに</a:t>
            </a:r>
            <a:r>
              <a:rPr lang="en-US" altLang="ja-JP" dirty="0">
                <a:latin typeface="Calibri" charset="0"/>
                <a:ea typeface="ＭＳ Ｐゴシック" charset="0"/>
              </a:rPr>
              <a:t>Apple</a:t>
            </a:r>
            <a:r>
              <a:rPr lang="ja-JP" altLang="en-US" dirty="0">
                <a:latin typeface="Calibri" charset="0"/>
                <a:ea typeface="ＭＳ Ｐゴシック" charset="0"/>
              </a:rPr>
              <a:t>が開発した</a:t>
            </a:r>
            <a:r>
              <a:rPr lang="en-US" altLang="ja-JP" dirty="0" err="1">
                <a:latin typeface="Calibri" charset="0"/>
                <a:ea typeface="ＭＳ Ｐゴシック" charset="0"/>
              </a:rPr>
              <a:t>Webkit</a:t>
            </a:r>
            <a:r>
              <a:rPr lang="ja-JP" altLang="en-US" dirty="0">
                <a:latin typeface="Calibri" charset="0"/>
                <a:ea typeface="ＭＳ Ｐゴシック" charset="0"/>
              </a:rPr>
              <a:t>です。ソースも公開されています。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en-US" altLang="ja-JP" dirty="0" err="1">
                <a:latin typeface="Calibri" charset="0"/>
                <a:ea typeface="ＭＳ Ｐゴシック" charset="0"/>
              </a:rPr>
              <a:t>Webkit</a:t>
            </a:r>
            <a:r>
              <a:rPr lang="ja-JP" altLang="en-US" dirty="0">
                <a:latin typeface="Calibri" charset="0"/>
                <a:ea typeface="ＭＳ Ｐゴシック" charset="0"/>
              </a:rPr>
              <a:t>は、</a:t>
            </a:r>
            <a:r>
              <a:rPr lang="en-US" altLang="ja-JP" dirty="0">
                <a:latin typeface="Calibri" charset="0"/>
                <a:ea typeface="ＭＳ Ｐゴシック" charset="0"/>
              </a:rPr>
              <a:t>Macintosh</a:t>
            </a:r>
            <a:r>
              <a:rPr lang="ja-JP" altLang="en-US" dirty="0">
                <a:latin typeface="Calibri" charset="0"/>
                <a:ea typeface="ＭＳ Ｐゴシック" charset="0"/>
              </a:rPr>
              <a:t>の標準ブラウザである</a:t>
            </a:r>
            <a:r>
              <a:rPr lang="en-US" altLang="ja-JP" dirty="0">
                <a:latin typeface="Calibri" charset="0"/>
                <a:ea typeface="ＭＳ Ｐゴシック" charset="0"/>
              </a:rPr>
              <a:t>Safari</a:t>
            </a:r>
            <a:r>
              <a:rPr lang="ja-JP" altLang="en-US" dirty="0">
                <a:latin typeface="Calibri" charset="0"/>
                <a:ea typeface="ＭＳ Ｐゴシック" charset="0"/>
              </a:rPr>
              <a:t>のエンジンとなっているほか、</a:t>
            </a:r>
            <a:r>
              <a:rPr lang="en-US" altLang="ja-JP" dirty="0">
                <a:latin typeface="Calibri" charset="0"/>
                <a:ea typeface="ＭＳ Ｐゴシック" charset="0"/>
              </a:rPr>
              <a:t>iPhone/iPad</a:t>
            </a:r>
            <a:r>
              <a:rPr lang="ja-JP" altLang="en-US" dirty="0">
                <a:latin typeface="Calibri" charset="0"/>
                <a:ea typeface="ＭＳ Ｐゴシック" charset="0"/>
              </a:rPr>
              <a:t>の</a:t>
            </a:r>
            <a:r>
              <a:rPr lang="en-US" altLang="ja-JP" dirty="0">
                <a:latin typeface="Calibri" charset="0"/>
                <a:ea typeface="ＭＳ Ｐゴシック" charset="0"/>
              </a:rPr>
              <a:t>Safari </a:t>
            </a:r>
            <a:r>
              <a:rPr lang="ja-JP" altLang="en-US" dirty="0" err="1">
                <a:latin typeface="Calibri" charset="0"/>
                <a:ea typeface="ＭＳ Ｐゴシック" charset="0"/>
              </a:rPr>
              <a:t>にも</a:t>
            </a:r>
            <a:r>
              <a:rPr lang="ja-JP" altLang="en-US" dirty="0">
                <a:latin typeface="Calibri" charset="0"/>
                <a:ea typeface="ＭＳ Ｐゴシック" charset="0"/>
              </a:rPr>
              <a:t>使われています。</a:t>
            </a:r>
            <a:r>
              <a:rPr lang="en-US" altLang="ja-JP" dirty="0" err="1">
                <a:latin typeface="Calibri" charset="0"/>
                <a:ea typeface="ＭＳ Ｐゴシック" charset="0"/>
              </a:rPr>
              <a:t>Webkit</a:t>
            </a:r>
            <a:r>
              <a:rPr lang="ja-JP" altLang="en-US" dirty="0">
                <a:latin typeface="Calibri" charset="0"/>
                <a:ea typeface="ＭＳ Ｐゴシック" charset="0"/>
              </a:rPr>
              <a:t>の特徴は、オープンであることに加え、</a:t>
            </a:r>
            <a:r>
              <a:rPr lang="en-US" altLang="ja-JP" dirty="0">
                <a:latin typeface="Calibri" charset="0"/>
                <a:ea typeface="ＭＳ Ｐゴシック" charset="0"/>
              </a:rPr>
              <a:t>JavaScript</a:t>
            </a:r>
            <a:r>
              <a:rPr lang="ja-JP" altLang="en-US" dirty="0">
                <a:latin typeface="Calibri" charset="0"/>
                <a:ea typeface="ＭＳ Ｐゴシック" charset="0"/>
              </a:rPr>
              <a:t>の実行速度が速く、</a:t>
            </a:r>
            <a:r>
              <a:rPr lang="en-US" altLang="ja-JP" dirty="0">
                <a:latin typeface="Calibri" charset="0"/>
                <a:ea typeface="ＭＳ Ｐゴシック" charset="0"/>
              </a:rPr>
              <a:t>Ajax</a:t>
            </a:r>
            <a:r>
              <a:rPr lang="ja-JP" altLang="en-US" dirty="0">
                <a:latin typeface="Calibri" charset="0"/>
                <a:ea typeface="ＭＳ Ｐゴシック" charset="0"/>
              </a:rPr>
              <a:t>を高速に実行できること、</a:t>
            </a:r>
            <a:r>
              <a:rPr lang="en-US" altLang="ja-JP" dirty="0">
                <a:latin typeface="Calibri" charset="0"/>
                <a:ea typeface="ＭＳ Ｐゴシック" charset="0"/>
              </a:rPr>
              <a:t>HTML5</a:t>
            </a:r>
            <a:r>
              <a:rPr lang="ja-JP" altLang="en-US" dirty="0">
                <a:latin typeface="Calibri" charset="0"/>
                <a:ea typeface="ＭＳ Ｐゴシック" charset="0"/>
              </a:rPr>
              <a:t>にいち早く対応していること、モバイルにも対応していることなどです。（</a:t>
            </a:r>
            <a:r>
              <a:rPr lang="en-US" altLang="ja-JP" dirty="0">
                <a:latin typeface="Calibri" charset="0"/>
                <a:ea typeface="ＭＳ Ｐゴシック" charset="0"/>
              </a:rPr>
              <a:t>Apple</a:t>
            </a:r>
            <a:r>
              <a:rPr lang="ja-JP" altLang="en-US" dirty="0">
                <a:latin typeface="Calibri" charset="0"/>
                <a:ea typeface="ＭＳ Ｐゴシック" charset="0"/>
              </a:rPr>
              <a:t>は</a:t>
            </a:r>
            <a:r>
              <a:rPr lang="en-US" altLang="ja-JP" dirty="0">
                <a:latin typeface="Calibri" charset="0"/>
                <a:ea typeface="ＭＳ Ｐゴシック" charset="0"/>
              </a:rPr>
              <a:t>WHAT WG</a:t>
            </a:r>
            <a:r>
              <a:rPr lang="ja-JP" altLang="en-US" dirty="0">
                <a:latin typeface="Calibri" charset="0"/>
                <a:ea typeface="ＭＳ Ｐゴシック" charset="0"/>
              </a:rPr>
              <a:t>の初期メンバーです）</a:t>
            </a:r>
            <a:endParaRPr lang="en-US" altLang="ja-JP" dirty="0">
              <a:latin typeface="Calibri" charset="0"/>
              <a:ea typeface="ＭＳ Ｐゴシック" charset="0"/>
            </a:endParaRPr>
          </a:p>
          <a:p>
            <a:r>
              <a:rPr lang="ja-JP" altLang="en-US" dirty="0">
                <a:latin typeface="Calibri" charset="0"/>
                <a:ea typeface="ＭＳ Ｐゴシック" charset="0"/>
              </a:rPr>
              <a:t>このため、様々な企業が</a:t>
            </a:r>
            <a:r>
              <a:rPr lang="en-US" altLang="ja-JP" dirty="0" err="1">
                <a:latin typeface="Calibri" charset="0"/>
                <a:ea typeface="ＭＳ Ｐゴシック" charset="0"/>
              </a:rPr>
              <a:t>Webkit</a:t>
            </a:r>
            <a:r>
              <a:rPr lang="ja-JP" altLang="en-US" dirty="0">
                <a:latin typeface="Calibri" charset="0"/>
                <a:ea typeface="ＭＳ Ｐゴシック" charset="0"/>
              </a:rPr>
              <a:t>をベースにして自社でバイス用のブラウザを開発しています。</a:t>
            </a:r>
            <a:r>
              <a:rPr lang="en-US" altLang="ja-JP" dirty="0">
                <a:latin typeface="Calibri" charset="0"/>
                <a:ea typeface="ＭＳ Ｐゴシック" charset="0"/>
              </a:rPr>
              <a:t>Google</a:t>
            </a:r>
            <a:r>
              <a:rPr lang="ja-JP" altLang="en-US" dirty="0">
                <a:latin typeface="Calibri" charset="0"/>
                <a:ea typeface="ＭＳ Ｐゴシック" charset="0"/>
              </a:rPr>
              <a:t>の</a:t>
            </a:r>
            <a:r>
              <a:rPr lang="en-US" altLang="ja-JP" dirty="0">
                <a:latin typeface="Calibri" charset="0"/>
                <a:ea typeface="ＭＳ Ｐゴシック" charset="0"/>
              </a:rPr>
              <a:t>Chrome</a:t>
            </a:r>
            <a:r>
              <a:rPr lang="ja-JP" altLang="en-US" dirty="0">
                <a:latin typeface="Calibri" charset="0"/>
                <a:ea typeface="ＭＳ Ｐゴシック" charset="0"/>
              </a:rPr>
              <a:t>も、</a:t>
            </a:r>
            <a:r>
              <a:rPr lang="en-US" altLang="ja-JP" dirty="0" err="1">
                <a:latin typeface="Calibri" charset="0"/>
                <a:ea typeface="ＭＳ Ｐゴシック" charset="0"/>
              </a:rPr>
              <a:t>Webkit</a:t>
            </a:r>
            <a:r>
              <a:rPr lang="ja-JP" altLang="en-US" dirty="0">
                <a:latin typeface="Calibri" charset="0"/>
                <a:ea typeface="ＭＳ Ｐゴシック" charset="0"/>
              </a:rPr>
              <a:t>ベースです。（</a:t>
            </a:r>
            <a:r>
              <a:rPr lang="en-US" altLang="ja-JP" dirty="0">
                <a:latin typeface="Calibri" charset="0"/>
                <a:ea typeface="ＭＳ Ｐゴシック" charset="0"/>
              </a:rPr>
              <a:t>Google</a:t>
            </a:r>
            <a:r>
              <a:rPr lang="ja-JP" altLang="en-US" dirty="0">
                <a:latin typeface="Calibri" charset="0"/>
                <a:ea typeface="ＭＳ Ｐゴシック" charset="0"/>
              </a:rPr>
              <a:t>は</a:t>
            </a:r>
            <a:r>
              <a:rPr lang="en-US" altLang="ja-JP" dirty="0">
                <a:latin typeface="Calibri" charset="0"/>
                <a:ea typeface="ＭＳ Ｐゴシック" charset="0"/>
              </a:rPr>
              <a:t>2013</a:t>
            </a:r>
            <a:r>
              <a:rPr lang="ja-JP" altLang="en-US" dirty="0">
                <a:latin typeface="Calibri" charset="0"/>
                <a:ea typeface="ＭＳ Ｐゴシック" charset="0"/>
              </a:rPr>
              <a:t>年、</a:t>
            </a:r>
            <a:r>
              <a:rPr lang="en-US" altLang="ja-JP" dirty="0" err="1">
                <a:latin typeface="Calibri" charset="0"/>
                <a:ea typeface="ＭＳ Ｐゴシック" charset="0"/>
              </a:rPr>
              <a:t>Webkit</a:t>
            </a:r>
            <a:r>
              <a:rPr lang="ja-JP" altLang="en-US" dirty="0">
                <a:latin typeface="Calibri" charset="0"/>
                <a:ea typeface="ＭＳ Ｐゴシック" charset="0"/>
              </a:rPr>
              <a:t>をフォークして新しいエンジンを開発すると表明しました）</a:t>
            </a:r>
            <a:r>
              <a:rPr lang="en-US" altLang="ja-JP" dirty="0">
                <a:latin typeface="Calibri" charset="0"/>
                <a:ea typeface="ＭＳ Ｐゴシック" charset="0"/>
              </a:rPr>
              <a:t>Nokia</a:t>
            </a:r>
            <a:r>
              <a:rPr lang="ja-JP" altLang="en-US" dirty="0">
                <a:latin typeface="Calibri" charset="0"/>
                <a:ea typeface="ＭＳ Ｐゴシック" charset="0"/>
              </a:rPr>
              <a:t>も</a:t>
            </a:r>
            <a:r>
              <a:rPr lang="en-US" altLang="ja-JP" dirty="0" err="1">
                <a:latin typeface="Calibri" charset="0"/>
                <a:ea typeface="ＭＳ Ｐゴシック" charset="0"/>
              </a:rPr>
              <a:t>Webkit</a:t>
            </a:r>
            <a:r>
              <a:rPr lang="ja-JP" altLang="en-US" dirty="0">
                <a:latin typeface="Calibri" charset="0"/>
                <a:ea typeface="ＭＳ Ｐゴシック" charset="0"/>
              </a:rPr>
              <a:t>の開発に参画していましたが、</a:t>
            </a:r>
            <a:r>
              <a:rPr lang="en-US" altLang="ja-JP" dirty="0">
                <a:latin typeface="Calibri" charset="0"/>
                <a:ea typeface="ＭＳ Ｐゴシック" charset="0"/>
              </a:rPr>
              <a:t>Microsoft</a:t>
            </a:r>
            <a:r>
              <a:rPr lang="ja-JP" altLang="en-US" dirty="0">
                <a:latin typeface="Calibri" charset="0"/>
                <a:ea typeface="ＭＳ Ｐゴシック" charset="0"/>
              </a:rPr>
              <a:t>との提携を機に</a:t>
            </a:r>
            <a:r>
              <a:rPr lang="en-US" altLang="ja-JP" dirty="0">
                <a:latin typeface="Calibri" charset="0"/>
                <a:ea typeface="ＭＳ Ｐゴシック" charset="0"/>
              </a:rPr>
              <a:t>IE</a:t>
            </a:r>
            <a:r>
              <a:rPr lang="ja-JP" altLang="en-US" dirty="0">
                <a:latin typeface="Calibri" charset="0"/>
                <a:ea typeface="ＭＳ Ｐゴシック" charset="0"/>
              </a:rPr>
              <a:t>のサポートに転換しました。</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この</a:t>
            </a:r>
            <a:r>
              <a:rPr lang="en-US" altLang="ja-JP" dirty="0" err="1">
                <a:latin typeface="Calibri" charset="0"/>
                <a:ea typeface="ＭＳ Ｐゴシック" charset="0"/>
              </a:rPr>
              <a:t>Webkit</a:t>
            </a:r>
            <a:r>
              <a:rPr lang="ja-JP" altLang="en-US" dirty="0">
                <a:latin typeface="Calibri" charset="0"/>
                <a:ea typeface="ＭＳ Ｐゴシック" charset="0"/>
              </a:rPr>
              <a:t>をサポートすることのメリットは、簡単に高速な</a:t>
            </a:r>
            <a:r>
              <a:rPr lang="en-US" altLang="ja-JP" dirty="0">
                <a:latin typeface="Calibri" charset="0"/>
                <a:ea typeface="ＭＳ Ｐゴシック" charset="0"/>
              </a:rPr>
              <a:t>Web</a:t>
            </a:r>
            <a:r>
              <a:rPr lang="ja-JP" altLang="en-US" dirty="0">
                <a:latin typeface="Calibri" charset="0"/>
                <a:ea typeface="ＭＳ Ｐゴシック" charset="0"/>
              </a:rPr>
              <a:t>ブラウザを開発できることと、他との互換性が保たれることです。ごらんのように、現在、モバイルデバイス用のブラウザは、ほぼ</a:t>
            </a:r>
            <a:r>
              <a:rPr lang="en-US" altLang="ja-JP" dirty="0" err="1">
                <a:latin typeface="Calibri" charset="0"/>
                <a:ea typeface="ＭＳ Ｐゴシック" charset="0"/>
              </a:rPr>
              <a:t>Webkit</a:t>
            </a:r>
            <a:r>
              <a:rPr lang="ja-JP" altLang="en-US" dirty="0">
                <a:latin typeface="Calibri" charset="0"/>
                <a:ea typeface="ＭＳ Ｐゴシック" charset="0"/>
              </a:rPr>
              <a:t>ベースとなっており、コンテンツの互換性を考えると、これからも</a:t>
            </a:r>
            <a:r>
              <a:rPr lang="en-US" altLang="ja-JP" dirty="0" err="1">
                <a:latin typeface="Calibri" charset="0"/>
                <a:ea typeface="ＭＳ Ｐゴシック" charset="0"/>
              </a:rPr>
              <a:t>Webkit</a:t>
            </a:r>
            <a:r>
              <a:rPr lang="ja-JP" altLang="en-US" dirty="0">
                <a:latin typeface="Calibri" charset="0"/>
                <a:ea typeface="ＭＳ Ｐゴシック" charset="0"/>
              </a:rPr>
              <a:t>が主流になるのではないかと考えられます。</a:t>
            </a:r>
          </a:p>
          <a:p>
            <a:endParaRPr lang="en-US" altLang="ja-JP" dirty="0">
              <a:latin typeface="Calibri" charset="0"/>
              <a:ea typeface="ＭＳ Ｐゴシック" charset="0"/>
            </a:endParaRPr>
          </a:p>
          <a:p>
            <a:r>
              <a:rPr lang="ja-JP" altLang="en-US" dirty="0">
                <a:latin typeface="Calibri" charset="0"/>
                <a:ea typeface="ＭＳ Ｐゴシック" charset="0"/>
              </a:rPr>
              <a:t>ところが</a:t>
            </a:r>
            <a:r>
              <a:rPr lang="en-US" altLang="ja-JP" dirty="0">
                <a:latin typeface="Calibri" charset="0"/>
                <a:ea typeface="ＭＳ Ｐゴシック" charset="0"/>
              </a:rPr>
              <a:t>Google</a:t>
            </a:r>
            <a:r>
              <a:rPr lang="ja-JP" altLang="en-US" dirty="0">
                <a:latin typeface="Calibri" charset="0"/>
                <a:ea typeface="ＭＳ Ｐゴシック" charset="0"/>
              </a:rPr>
              <a:t>は</a:t>
            </a:r>
            <a:r>
              <a:rPr lang="en-US" altLang="ja-JP" dirty="0">
                <a:latin typeface="Calibri" charset="0"/>
                <a:ea typeface="ＭＳ Ｐゴシック" charset="0"/>
              </a:rPr>
              <a:t>2013</a:t>
            </a:r>
            <a:r>
              <a:rPr lang="ja-JP" altLang="en-US" dirty="0">
                <a:latin typeface="Calibri" charset="0"/>
                <a:ea typeface="ＭＳ Ｐゴシック" charset="0"/>
              </a:rPr>
              <a:t>年、</a:t>
            </a:r>
            <a:r>
              <a:rPr lang="en-US" altLang="ja-JP" dirty="0" err="1">
                <a:latin typeface="Calibri" charset="0"/>
                <a:ea typeface="ＭＳ Ｐゴシック" charset="0"/>
              </a:rPr>
              <a:t>Webkit</a:t>
            </a:r>
            <a:r>
              <a:rPr lang="ja-JP" altLang="en-US" dirty="0">
                <a:latin typeface="Calibri" charset="0"/>
                <a:ea typeface="ＭＳ Ｐゴシック" charset="0"/>
              </a:rPr>
              <a:t>をフォークし、</a:t>
            </a:r>
            <a:r>
              <a:rPr lang="en-US" altLang="ja-JP" dirty="0">
                <a:latin typeface="Calibri" charset="0"/>
                <a:ea typeface="ＭＳ Ｐゴシック" charset="0"/>
              </a:rPr>
              <a:t>Blink</a:t>
            </a:r>
            <a:r>
              <a:rPr lang="ja-JP" altLang="en-US" dirty="0">
                <a:latin typeface="Calibri" charset="0"/>
                <a:ea typeface="ＭＳ Ｐゴシック" charset="0"/>
              </a:rPr>
              <a:t>という独自のエンジンに移行しました。（フォークというのは、ソースコードを分岐させて、別の開発プロジェクトを立ち上げることです）</a:t>
            </a:r>
            <a:endParaRPr lang="en-US" altLang="ja-JP" dirty="0">
              <a:latin typeface="Calibri" charset="0"/>
              <a:ea typeface="ＭＳ Ｐゴシック" charset="0"/>
            </a:endParaRPr>
          </a:p>
          <a:p>
            <a:endParaRPr lang="en-US" altLang="ja-JP" dirty="0">
              <a:latin typeface="Calibri" charset="0"/>
              <a:ea typeface="ＭＳ Ｐゴシック" charset="0"/>
            </a:endParaRPr>
          </a:p>
          <a:p>
            <a:r>
              <a:rPr lang="ja-JP" altLang="en-US" dirty="0">
                <a:latin typeface="Calibri" charset="0"/>
                <a:ea typeface="ＭＳ Ｐゴシック" charset="0"/>
              </a:rPr>
              <a:t>技術的な制限事項が理由とされていますが、</a:t>
            </a:r>
            <a:r>
              <a:rPr lang="en-US" altLang="ja-JP" dirty="0">
                <a:latin typeface="Calibri" charset="0"/>
                <a:ea typeface="ＭＳ Ｐゴシック" charset="0"/>
              </a:rPr>
              <a:t>HTML5</a:t>
            </a:r>
            <a:r>
              <a:rPr lang="ja-JP" altLang="en-US" dirty="0" err="1">
                <a:latin typeface="Calibri" charset="0"/>
                <a:ea typeface="ＭＳ Ｐゴシック" charset="0"/>
              </a:rPr>
              <a:t>への</a:t>
            </a:r>
            <a:r>
              <a:rPr lang="ja-JP" altLang="en-US" dirty="0">
                <a:latin typeface="Calibri" charset="0"/>
                <a:ea typeface="ＭＳ Ｐゴシック" charset="0"/>
              </a:rPr>
              <a:t>熱意を失ったかに見える</a:t>
            </a:r>
            <a:r>
              <a:rPr lang="en-US" altLang="ja-JP" dirty="0">
                <a:latin typeface="Calibri" charset="0"/>
                <a:ea typeface="ＭＳ Ｐゴシック" charset="0"/>
              </a:rPr>
              <a:t>Apple</a:t>
            </a:r>
            <a:r>
              <a:rPr lang="ja-JP" altLang="en-US" dirty="0">
                <a:latin typeface="Calibri" charset="0"/>
                <a:ea typeface="ＭＳ Ｐゴシック" charset="0"/>
              </a:rPr>
              <a:t>から離れて、</a:t>
            </a:r>
            <a:r>
              <a:rPr lang="en-US" altLang="ja-JP" dirty="0">
                <a:latin typeface="Calibri" charset="0"/>
                <a:ea typeface="ＭＳ Ｐゴシック" charset="0"/>
              </a:rPr>
              <a:t>Google</a:t>
            </a:r>
            <a:r>
              <a:rPr lang="ja-JP" altLang="en-US" dirty="0">
                <a:latin typeface="Calibri" charset="0"/>
                <a:ea typeface="ＭＳ Ｐゴシック" charset="0"/>
              </a:rPr>
              <a:t>が独自の道を選択したということかもしれません。</a:t>
            </a:r>
            <a:endParaRPr lang="en-US" altLang="ja-JP" dirty="0">
              <a:latin typeface="Calibri" charset="0"/>
              <a:ea typeface="ＭＳ Ｐゴシック" charset="0"/>
            </a:endParaRPr>
          </a:p>
          <a:p>
            <a:r>
              <a:rPr lang="en-US" altLang="ja-JP" dirty="0">
                <a:latin typeface="Calibri" charset="0"/>
                <a:ea typeface="ＭＳ Ｐゴシック" charset="0"/>
              </a:rPr>
              <a:t>Microsoft</a:t>
            </a:r>
            <a:r>
              <a:rPr lang="ja-JP" altLang="en-US" dirty="0">
                <a:latin typeface="Calibri" charset="0"/>
                <a:ea typeface="ＭＳ Ｐゴシック" charset="0"/>
              </a:rPr>
              <a:t>はこれまでの独自</a:t>
            </a:r>
            <a:r>
              <a:rPr lang="en-US" altLang="ja-JP" dirty="0">
                <a:latin typeface="Calibri" charset="0"/>
                <a:ea typeface="ＭＳ Ｐゴシック" charset="0"/>
              </a:rPr>
              <a:t>HTML</a:t>
            </a:r>
            <a:r>
              <a:rPr lang="ja-JP" altLang="en-US" dirty="0">
                <a:latin typeface="Calibri" charset="0"/>
                <a:ea typeface="ＭＳ Ｐゴシック" charset="0"/>
              </a:rPr>
              <a:t>をサポートする</a:t>
            </a:r>
            <a:r>
              <a:rPr lang="en-US" altLang="ja-JP" dirty="0">
                <a:latin typeface="Calibri" charset="0"/>
                <a:ea typeface="ＭＳ Ｐゴシック" charset="0"/>
              </a:rPr>
              <a:t>Trident</a:t>
            </a:r>
            <a:r>
              <a:rPr lang="ja-JP" altLang="en-US" dirty="0">
                <a:latin typeface="Calibri" charset="0"/>
                <a:ea typeface="ＭＳ Ｐゴシック" charset="0"/>
              </a:rPr>
              <a:t>をフォークさせて</a:t>
            </a:r>
            <a:r>
              <a:rPr lang="en-US" altLang="ja-JP" dirty="0">
                <a:latin typeface="Calibri" charset="0"/>
                <a:ea typeface="ＭＳ Ｐゴシック" charset="0"/>
              </a:rPr>
              <a:t>Edge</a:t>
            </a:r>
            <a:r>
              <a:rPr lang="ja-JP" altLang="en-US" dirty="0">
                <a:latin typeface="Calibri" charset="0"/>
                <a:ea typeface="ＭＳ Ｐゴシック" charset="0"/>
              </a:rPr>
              <a:t>を開発しました。</a:t>
            </a:r>
            <a:r>
              <a:rPr lang="en-US" altLang="ja-JP" dirty="0">
                <a:latin typeface="Calibri" charset="0"/>
                <a:ea typeface="ＭＳ Ｐゴシック" charset="0"/>
              </a:rPr>
              <a:t>HTML5</a:t>
            </a:r>
            <a:r>
              <a:rPr lang="ja-JP" altLang="en-US" dirty="0">
                <a:latin typeface="Calibri" charset="0"/>
                <a:ea typeface="ＭＳ Ｐゴシック" charset="0"/>
              </a:rPr>
              <a:t>など</a:t>
            </a:r>
            <a:r>
              <a:rPr lang="en-US" altLang="ja-JP" dirty="0">
                <a:latin typeface="Calibri" charset="0"/>
                <a:ea typeface="ＭＳ Ｐゴシック" charset="0"/>
              </a:rPr>
              <a:t>Web</a:t>
            </a:r>
            <a:r>
              <a:rPr lang="ja-JP" altLang="en-US" dirty="0">
                <a:latin typeface="Calibri" charset="0"/>
                <a:ea typeface="ＭＳ Ｐゴシック" charset="0"/>
              </a:rPr>
              <a:t>標準への対応と高速化が狙いです。</a:t>
            </a:r>
            <a:r>
              <a:rPr lang="en-US" altLang="ja-JP" dirty="0">
                <a:latin typeface="Calibri" charset="0"/>
                <a:ea typeface="ＭＳ Ｐゴシック" charset="0"/>
              </a:rPr>
              <a:t>Edge</a:t>
            </a:r>
            <a:r>
              <a:rPr lang="ja-JP" altLang="en-US" dirty="0">
                <a:latin typeface="Calibri" charset="0"/>
                <a:ea typeface="ＭＳ Ｐゴシック" charset="0"/>
              </a:rPr>
              <a:t>は今後あらゆるデバイスで</a:t>
            </a:r>
            <a:r>
              <a:rPr lang="en-US" altLang="ja-JP" dirty="0">
                <a:latin typeface="Calibri" charset="0"/>
                <a:ea typeface="ＭＳ Ｐゴシック" charset="0"/>
              </a:rPr>
              <a:t>Microsoft</a:t>
            </a:r>
            <a:r>
              <a:rPr lang="ja-JP" altLang="en-US" dirty="0">
                <a:latin typeface="Calibri" charset="0"/>
                <a:ea typeface="ＭＳ Ｐゴシック" charset="0"/>
              </a:rPr>
              <a:t>の標準ブラウザとなっていくでしょう。</a:t>
            </a:r>
            <a:endParaRPr lang="en-US" altLang="ja-JP" dirty="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13</a:t>
            </a:fld>
            <a:endParaRPr lang="ja-JP" altLang="en-US"/>
          </a:p>
        </p:txBody>
      </p:sp>
    </p:spTree>
    <p:extLst>
      <p:ext uri="{BB962C8B-B14F-4D97-AF65-F5344CB8AC3E}">
        <p14:creationId xmlns:p14="http://schemas.microsoft.com/office/powerpoint/2010/main" val="231133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https://en.wikipedia.org/wiki/List_of_mergers_and_acquisitions_by_Facebook</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382129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https://dime.jp/genre/689228/2/</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24414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https://www.orangeitems.com/entry/2019/04/04/212117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114741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https://cloud.watch.impress.co.jp/docs/event/1180301.html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40649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http://www.itmedia.co.jp/news/articles/1810/29/news050.html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400397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https://japan.zdnet.com/article/35135525/</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418974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https://www.atmarkit.co.jp/ait/articles/1904/08/news014.html</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hlinkClick r:id="rId4"/>
              </a:rPr>
              <a:t>https://www.publickey1.jp/blog/19/kuberenetesdiceindeed.html</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428745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https://www2.eecs.berkeley.edu/Pubs/TechRpts/2019/EECS-2019-3.pdf</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8112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https://noops.connpass.com/</a:t>
            </a:r>
            <a:endParaRPr lang="en-US" altLang="ja-JP" dirty="0"/>
          </a:p>
          <a:p>
            <a:r>
              <a:rPr lang="en-US" altLang="ja-JP" dirty="0">
                <a:hlinkClick r:id="rId4"/>
              </a:rPr>
              <a:t>https://tech.nikkeibp.co.jp/atcl/nxt/column/18/00263/041900001/</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2089433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457200" y="311709"/>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173892"/>
            <a:ext cx="8229600" cy="495227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864541"/>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864541"/>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アップデート</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D98490-9027-4EA8-9A3B-317274425F7B}"/>
              </a:ext>
            </a:extLst>
          </p:cNvPr>
          <p:cNvSpPr>
            <a:spLocks noGrp="1"/>
          </p:cNvSpPr>
          <p:nvPr>
            <p:ph type="title"/>
          </p:nvPr>
        </p:nvSpPr>
        <p:spPr/>
        <p:txBody>
          <a:bodyPr/>
          <a:lstStyle/>
          <a:p>
            <a:r>
              <a:rPr kumimoji="1" lang="en-US" altLang="ja-JP" dirty="0"/>
              <a:t>OSS</a:t>
            </a:r>
            <a:r>
              <a:rPr kumimoji="1" lang="ja-JP" altLang="en-US" dirty="0"/>
              <a:t>との提携</a:t>
            </a:r>
          </a:p>
        </p:txBody>
      </p:sp>
      <p:pic>
        <p:nvPicPr>
          <p:cNvPr id="3" name="図 2">
            <a:extLst>
              <a:ext uri="{FF2B5EF4-FFF2-40B4-BE49-F238E27FC236}">
                <a16:creationId xmlns:a16="http://schemas.microsoft.com/office/drawing/2014/main" id="{DA875683-1396-4217-AE6C-CF8262588F6A}"/>
              </a:ext>
            </a:extLst>
          </p:cNvPr>
          <p:cNvPicPr>
            <a:picLocks noChangeAspect="1"/>
          </p:cNvPicPr>
          <p:nvPr/>
        </p:nvPicPr>
        <p:blipFill>
          <a:blip r:embed="rId2"/>
          <a:stretch>
            <a:fillRect/>
          </a:stretch>
        </p:blipFill>
        <p:spPr>
          <a:xfrm>
            <a:off x="457200" y="1225973"/>
            <a:ext cx="4052461" cy="4917440"/>
          </a:xfrm>
          <a:prstGeom prst="rect">
            <a:avLst/>
          </a:prstGeom>
          <a:ln>
            <a:solidFill>
              <a:schemeClr val="tx1">
                <a:lumMod val="50000"/>
                <a:lumOff val="50000"/>
              </a:schemeClr>
            </a:solidFill>
          </a:ln>
        </p:spPr>
      </p:pic>
      <p:sp>
        <p:nvSpPr>
          <p:cNvPr id="4" name="正方形/長方形 3">
            <a:extLst>
              <a:ext uri="{FF2B5EF4-FFF2-40B4-BE49-F238E27FC236}">
                <a16:creationId xmlns:a16="http://schemas.microsoft.com/office/drawing/2014/main" id="{848C5EFE-2E95-45E0-B69D-969D63CD3CA5}"/>
              </a:ext>
            </a:extLst>
          </p:cNvPr>
          <p:cNvSpPr/>
          <p:nvPr/>
        </p:nvSpPr>
        <p:spPr>
          <a:xfrm>
            <a:off x="4700692" y="1225973"/>
            <a:ext cx="3986108" cy="751839"/>
          </a:xfrm>
          <a:prstGeom prst="rect">
            <a:avLst/>
          </a:prstGeom>
          <a:solidFill>
            <a:schemeClr val="tx2"/>
          </a:solidFill>
          <a:ln>
            <a:noFill/>
          </a:ln>
        </p:spPr>
        <p:txBody>
          <a:bodyPr rtlCol="0" anchor="ctr">
            <a:noAutofit/>
          </a:bodyPr>
          <a:lstStyle/>
          <a:p>
            <a:r>
              <a:rPr lang="ja-JP" altLang="en-US" sz="1600" dirty="0">
                <a:solidFill>
                  <a:schemeClr val="bg1"/>
                </a:solidFill>
              </a:rPr>
              <a:t>オープンソースのデータマネジメントとアナリティクスのトップ企業多数と提携</a:t>
            </a:r>
            <a:endParaRPr kumimoji="1" lang="ja-JP" altLang="en-US" sz="1600" dirty="0">
              <a:solidFill>
                <a:schemeClr val="bg1"/>
              </a:solidFill>
            </a:endParaRPr>
          </a:p>
        </p:txBody>
      </p:sp>
      <p:sp>
        <p:nvSpPr>
          <p:cNvPr id="5" name="正方形/長方形 4">
            <a:extLst>
              <a:ext uri="{FF2B5EF4-FFF2-40B4-BE49-F238E27FC236}">
                <a16:creationId xmlns:a16="http://schemas.microsoft.com/office/drawing/2014/main" id="{45277306-82F3-408B-9562-5A8740017F44}"/>
              </a:ext>
            </a:extLst>
          </p:cNvPr>
          <p:cNvSpPr/>
          <p:nvPr/>
        </p:nvSpPr>
        <p:spPr>
          <a:xfrm>
            <a:off x="4700692" y="2096346"/>
            <a:ext cx="3986107" cy="1337734"/>
          </a:xfrm>
          <a:prstGeom prst="rect">
            <a:avLst/>
          </a:prstGeom>
          <a:solidFill>
            <a:schemeClr val="tx2"/>
          </a:solidFill>
          <a:ln>
            <a:noFill/>
          </a:ln>
        </p:spPr>
        <p:txBody>
          <a:bodyPr rtlCol="0" anchor="ctr">
            <a:noAutofit/>
          </a:bodyPr>
          <a:lstStyle/>
          <a:p>
            <a:r>
              <a:rPr lang="ja-JP" altLang="en-US" sz="1600" dirty="0">
                <a:solidFill>
                  <a:schemeClr val="bg1"/>
                </a:solidFill>
              </a:rPr>
              <a:t>パートナー企業には、</a:t>
            </a:r>
            <a:r>
              <a:rPr lang="en-US" altLang="ja-JP" sz="1600" dirty="0">
                <a:solidFill>
                  <a:schemeClr val="bg1"/>
                </a:solidFill>
              </a:rPr>
              <a:t>Confluent</a:t>
            </a:r>
            <a:r>
              <a:rPr lang="ja-JP" altLang="en-US" sz="1600" dirty="0" err="1">
                <a:solidFill>
                  <a:schemeClr val="bg1"/>
                </a:solidFill>
              </a:rPr>
              <a:t>、</a:t>
            </a:r>
            <a:r>
              <a:rPr lang="en-US" altLang="ja-JP" sz="1600" dirty="0">
                <a:solidFill>
                  <a:schemeClr val="bg1"/>
                </a:solidFill>
              </a:rPr>
              <a:t>DataStax</a:t>
            </a:r>
            <a:r>
              <a:rPr lang="ja-JP" altLang="en-US" sz="1600" dirty="0" err="1">
                <a:solidFill>
                  <a:schemeClr val="bg1"/>
                </a:solidFill>
              </a:rPr>
              <a:t>、</a:t>
            </a:r>
            <a:r>
              <a:rPr lang="en-US" altLang="ja-JP" sz="1600" dirty="0">
                <a:solidFill>
                  <a:schemeClr val="bg1"/>
                </a:solidFill>
              </a:rPr>
              <a:t>Elastic</a:t>
            </a:r>
            <a:r>
              <a:rPr lang="ja-JP" altLang="en-US" sz="1600" dirty="0" err="1">
                <a:solidFill>
                  <a:schemeClr val="bg1"/>
                </a:solidFill>
              </a:rPr>
              <a:t>、</a:t>
            </a:r>
            <a:r>
              <a:rPr lang="en-US" altLang="ja-JP" sz="1600" dirty="0" err="1">
                <a:solidFill>
                  <a:schemeClr val="bg1"/>
                </a:solidFill>
              </a:rPr>
              <a:t>InfluxData</a:t>
            </a:r>
            <a:r>
              <a:rPr lang="ja-JP" altLang="en-US" sz="1600" dirty="0" err="1">
                <a:solidFill>
                  <a:schemeClr val="bg1"/>
                </a:solidFill>
              </a:rPr>
              <a:t>、</a:t>
            </a:r>
            <a:r>
              <a:rPr lang="en-US" altLang="ja-JP" sz="1600" dirty="0">
                <a:solidFill>
                  <a:schemeClr val="bg1"/>
                </a:solidFill>
              </a:rPr>
              <a:t>MongoDB</a:t>
            </a:r>
            <a:r>
              <a:rPr lang="ja-JP" altLang="en-US" sz="1600" dirty="0" err="1">
                <a:solidFill>
                  <a:schemeClr val="bg1"/>
                </a:solidFill>
              </a:rPr>
              <a:t>、</a:t>
            </a:r>
            <a:r>
              <a:rPr lang="en-US" altLang="ja-JP" sz="1600" dirty="0">
                <a:solidFill>
                  <a:schemeClr val="bg1"/>
                </a:solidFill>
              </a:rPr>
              <a:t>Neo4j</a:t>
            </a:r>
            <a:r>
              <a:rPr lang="ja-JP" altLang="en-US" sz="1600" dirty="0" err="1">
                <a:solidFill>
                  <a:schemeClr val="bg1"/>
                </a:solidFill>
              </a:rPr>
              <a:t>、</a:t>
            </a:r>
            <a:r>
              <a:rPr lang="en-US" altLang="ja-JP" sz="1600" dirty="0">
                <a:solidFill>
                  <a:schemeClr val="bg1"/>
                </a:solidFill>
              </a:rPr>
              <a:t>Redis Labs</a:t>
            </a:r>
            <a:r>
              <a:rPr lang="ja-JP" altLang="en-US" sz="1600" dirty="0">
                <a:solidFill>
                  <a:schemeClr val="bg1"/>
                </a:solidFill>
              </a:rPr>
              <a:t>が含まれている</a:t>
            </a:r>
            <a:endParaRPr kumimoji="1" lang="ja-JP" altLang="en-US" sz="1600" dirty="0">
              <a:solidFill>
                <a:schemeClr val="bg1"/>
              </a:solidFill>
            </a:endParaRPr>
          </a:p>
        </p:txBody>
      </p:sp>
      <p:sp>
        <p:nvSpPr>
          <p:cNvPr id="6" name="正方形/長方形 5">
            <a:extLst>
              <a:ext uri="{FF2B5EF4-FFF2-40B4-BE49-F238E27FC236}">
                <a16:creationId xmlns:a16="http://schemas.microsoft.com/office/drawing/2014/main" id="{2C4DD590-9350-4E73-AC24-24DB1D85E419}"/>
              </a:ext>
            </a:extLst>
          </p:cNvPr>
          <p:cNvSpPr/>
          <p:nvPr/>
        </p:nvSpPr>
        <p:spPr>
          <a:xfrm>
            <a:off x="4700693" y="3547534"/>
            <a:ext cx="3986108" cy="1332654"/>
          </a:xfrm>
          <a:prstGeom prst="rect">
            <a:avLst/>
          </a:prstGeom>
          <a:solidFill>
            <a:schemeClr val="tx2"/>
          </a:solidFill>
          <a:ln>
            <a:noFill/>
          </a:ln>
        </p:spPr>
        <p:txBody>
          <a:bodyPr rtlCol="0" anchor="ctr">
            <a:noAutofit/>
          </a:bodyPr>
          <a:lstStyle/>
          <a:p>
            <a:r>
              <a:rPr lang="ja-JP" altLang="en-US" sz="1600" dirty="0">
                <a:solidFill>
                  <a:schemeClr val="bg1"/>
                </a:solidFill>
              </a:rPr>
              <a:t>これらは、</a:t>
            </a:r>
            <a:r>
              <a:rPr lang="en-US" altLang="ja-JP" sz="1600" dirty="0">
                <a:solidFill>
                  <a:schemeClr val="bg1"/>
                </a:solidFill>
              </a:rPr>
              <a:t>AWS</a:t>
            </a:r>
            <a:r>
              <a:rPr lang="ja-JP" altLang="en-US" sz="1600" dirty="0">
                <a:solidFill>
                  <a:schemeClr val="bg1"/>
                </a:solidFill>
              </a:rPr>
              <a:t>の姿勢に反発してライセンスの条項を改正して</a:t>
            </a:r>
            <a:r>
              <a:rPr lang="en-US" altLang="ja-JP" sz="1600" dirty="0">
                <a:solidFill>
                  <a:schemeClr val="bg1"/>
                </a:solidFill>
              </a:rPr>
              <a:t>AWS</a:t>
            </a:r>
            <a:r>
              <a:rPr lang="ja-JP" altLang="en-US" sz="1600" dirty="0">
                <a:solidFill>
                  <a:schemeClr val="bg1"/>
                </a:solidFill>
              </a:rPr>
              <a:t>のタダ乗りを防ごうとしている企業</a:t>
            </a:r>
            <a:endParaRPr kumimoji="1" lang="ja-JP" altLang="en-US" sz="1600" dirty="0">
              <a:solidFill>
                <a:schemeClr val="bg1"/>
              </a:solidFill>
            </a:endParaRPr>
          </a:p>
        </p:txBody>
      </p:sp>
      <p:sp>
        <p:nvSpPr>
          <p:cNvPr id="7" name="正方形/長方形 6">
            <a:extLst>
              <a:ext uri="{FF2B5EF4-FFF2-40B4-BE49-F238E27FC236}">
                <a16:creationId xmlns:a16="http://schemas.microsoft.com/office/drawing/2014/main" id="{E17AD357-7BAB-482F-B939-C03CBEC60148}"/>
              </a:ext>
            </a:extLst>
          </p:cNvPr>
          <p:cNvSpPr/>
          <p:nvPr/>
        </p:nvSpPr>
        <p:spPr>
          <a:xfrm>
            <a:off x="4700692" y="5003802"/>
            <a:ext cx="3986107" cy="1139611"/>
          </a:xfrm>
          <a:prstGeom prst="rect">
            <a:avLst/>
          </a:prstGeom>
          <a:solidFill>
            <a:schemeClr val="tx2"/>
          </a:solidFill>
          <a:ln>
            <a:noFill/>
          </a:ln>
        </p:spPr>
        <p:txBody>
          <a:bodyPr rtlCol="0" anchor="ctr">
            <a:noAutofit/>
          </a:bodyPr>
          <a:lstStyle/>
          <a:p>
            <a:r>
              <a:rPr lang="ja-JP" altLang="en-US" sz="1600" dirty="0">
                <a:solidFill>
                  <a:schemeClr val="bg1"/>
                </a:solidFill>
              </a:rPr>
              <a:t>今回、オープンソース・コンピューティングをめぐる</a:t>
            </a:r>
            <a:r>
              <a:rPr lang="en-US" altLang="ja-JP" sz="1600" dirty="0">
                <a:solidFill>
                  <a:schemeClr val="bg1"/>
                </a:solidFill>
              </a:rPr>
              <a:t>Google</a:t>
            </a:r>
            <a:r>
              <a:rPr lang="ja-JP" altLang="en-US" sz="1600" dirty="0">
                <a:solidFill>
                  <a:schemeClr val="bg1"/>
                </a:solidFill>
              </a:rPr>
              <a:t>の方向は</a:t>
            </a:r>
            <a:r>
              <a:rPr lang="en-US" altLang="ja-JP" sz="1600" dirty="0">
                <a:solidFill>
                  <a:schemeClr val="bg1"/>
                </a:solidFill>
              </a:rPr>
              <a:t>Amazon</a:t>
            </a:r>
            <a:r>
              <a:rPr lang="ja-JP" altLang="en-US" sz="1600" dirty="0">
                <a:solidFill>
                  <a:schemeClr val="bg1"/>
                </a:solidFill>
              </a:rPr>
              <a:t>とまったく異なることが鮮明になった</a:t>
            </a:r>
            <a:endParaRPr kumimoji="1" lang="ja-JP" altLang="en-US" sz="1600" dirty="0">
              <a:solidFill>
                <a:schemeClr val="bg1"/>
              </a:solidFill>
            </a:endParaRPr>
          </a:p>
        </p:txBody>
      </p:sp>
    </p:spTree>
    <p:extLst>
      <p:ext uri="{BB962C8B-B14F-4D97-AF65-F5344CB8AC3E}">
        <p14:creationId xmlns:p14="http://schemas.microsoft.com/office/powerpoint/2010/main" val="415623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B45C3-FB8B-48B1-A38A-BBF9BC8B1F9C}"/>
              </a:ext>
            </a:extLst>
          </p:cNvPr>
          <p:cNvSpPr>
            <a:spLocks noGrp="1"/>
          </p:cNvSpPr>
          <p:nvPr>
            <p:ph type="title"/>
          </p:nvPr>
        </p:nvSpPr>
        <p:spPr/>
        <p:txBody>
          <a:bodyPr/>
          <a:lstStyle/>
          <a:p>
            <a:r>
              <a:rPr kumimoji="1" lang="en-US" altLang="ja-JP" dirty="0"/>
              <a:t>OSS</a:t>
            </a:r>
            <a:r>
              <a:rPr kumimoji="1" lang="ja-JP" altLang="en-US" dirty="0"/>
              <a:t>コミュニティとクラウドベンダの確執</a:t>
            </a:r>
          </a:p>
        </p:txBody>
      </p:sp>
      <p:pic>
        <p:nvPicPr>
          <p:cNvPr id="3" name="図 2">
            <a:extLst>
              <a:ext uri="{FF2B5EF4-FFF2-40B4-BE49-F238E27FC236}">
                <a16:creationId xmlns:a16="http://schemas.microsoft.com/office/drawing/2014/main" id="{DDB056FD-139C-4F51-88D9-1AF96100BAEC}"/>
              </a:ext>
            </a:extLst>
          </p:cNvPr>
          <p:cNvPicPr>
            <a:picLocks noChangeAspect="1"/>
          </p:cNvPicPr>
          <p:nvPr/>
        </p:nvPicPr>
        <p:blipFill>
          <a:blip r:embed="rId3"/>
          <a:stretch>
            <a:fillRect/>
          </a:stretch>
        </p:blipFill>
        <p:spPr>
          <a:xfrm>
            <a:off x="242887" y="934402"/>
            <a:ext cx="8658225" cy="5476875"/>
          </a:xfrm>
          <a:prstGeom prst="rect">
            <a:avLst/>
          </a:prstGeom>
          <a:ln>
            <a:solidFill>
              <a:schemeClr val="tx1">
                <a:lumMod val="50000"/>
                <a:lumOff val="50000"/>
              </a:schemeClr>
            </a:solidFill>
          </a:ln>
        </p:spPr>
      </p:pic>
    </p:spTree>
    <p:extLst>
      <p:ext uri="{BB962C8B-B14F-4D97-AF65-F5344CB8AC3E}">
        <p14:creationId xmlns:p14="http://schemas.microsoft.com/office/powerpoint/2010/main" val="328858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D45984-75FD-4CF7-AEDF-C0681FBF517F}"/>
              </a:ext>
            </a:extLst>
          </p:cNvPr>
          <p:cNvSpPr>
            <a:spLocks noGrp="1"/>
          </p:cNvSpPr>
          <p:nvPr>
            <p:ph type="title"/>
          </p:nvPr>
        </p:nvSpPr>
        <p:spPr/>
        <p:txBody>
          <a:bodyPr/>
          <a:lstStyle/>
          <a:p>
            <a:r>
              <a:rPr kumimoji="1" lang="en-US" altLang="ja-JP" dirty="0"/>
              <a:t>Chromium</a:t>
            </a:r>
            <a:r>
              <a:rPr kumimoji="1" lang="ja-JP" altLang="en-US" dirty="0"/>
              <a:t>ベースの</a:t>
            </a:r>
            <a:r>
              <a:rPr kumimoji="1" lang="en-US" altLang="ja-JP" dirty="0"/>
              <a:t>Edge</a:t>
            </a:r>
            <a:endParaRPr kumimoji="1" lang="ja-JP" altLang="en-US" dirty="0"/>
          </a:p>
        </p:txBody>
      </p:sp>
      <p:pic>
        <p:nvPicPr>
          <p:cNvPr id="3" name="図 2">
            <a:extLst>
              <a:ext uri="{FF2B5EF4-FFF2-40B4-BE49-F238E27FC236}">
                <a16:creationId xmlns:a16="http://schemas.microsoft.com/office/drawing/2014/main" id="{964C5AE5-F437-47C0-9841-BBED7CB464B6}"/>
              </a:ext>
            </a:extLst>
          </p:cNvPr>
          <p:cNvPicPr>
            <a:picLocks noChangeAspect="1"/>
          </p:cNvPicPr>
          <p:nvPr/>
        </p:nvPicPr>
        <p:blipFill>
          <a:blip r:embed="rId3"/>
          <a:stretch>
            <a:fillRect/>
          </a:stretch>
        </p:blipFill>
        <p:spPr>
          <a:xfrm>
            <a:off x="623887" y="1037483"/>
            <a:ext cx="7896225" cy="5419725"/>
          </a:xfrm>
          <a:prstGeom prst="rect">
            <a:avLst/>
          </a:prstGeom>
          <a:ln>
            <a:solidFill>
              <a:schemeClr val="tx1">
                <a:lumMod val="50000"/>
                <a:lumOff val="50000"/>
              </a:schemeClr>
            </a:solidFill>
          </a:ln>
        </p:spPr>
      </p:pic>
    </p:spTree>
    <p:extLst>
      <p:ext uri="{BB962C8B-B14F-4D97-AF65-F5344CB8AC3E}">
        <p14:creationId xmlns:p14="http://schemas.microsoft.com/office/powerpoint/2010/main" val="101623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ja-JP" altLang="en-US" dirty="0">
                <a:latin typeface="Arial" charset="0"/>
                <a:ea typeface="ＭＳ Ｐゴシック" charset="0"/>
              </a:rPr>
              <a:t>ブラウザの系譜</a:t>
            </a: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xmlns="">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xmlns="">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Mosaic</a:t>
            </a:r>
            <a:endParaRPr kumimoji="0" lang="ja-JP" altLang="en-US" sz="1400" b="0" i="0" u="none" strike="noStrike" cap="none" normalizeH="0" dirty="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KHTML/KJS</a:t>
            </a:r>
            <a:endParaRPr kumimoji="0" lang="ja-JP" altLang="en-US" sz="1400" b="0" i="0" u="none" strike="noStrike" cap="none" normalizeH="0" dirty="0">
              <a:ln>
                <a:noFill/>
              </a:ln>
              <a:solidFill>
                <a:schemeClr val="bg1"/>
              </a:solidFill>
              <a:effectLst/>
              <a:latin typeface="+mn-lt"/>
              <a:ea typeface="+mn-ea"/>
            </a:endParaRPr>
          </a:p>
        </p:txBody>
      </p:sp>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Gecko</a:t>
            </a:r>
            <a:endParaRPr kumimoji="0" lang="ja-JP" altLang="en-US" sz="1400" b="0" i="0" u="none" strike="noStrike" cap="none" normalizeH="0" dirty="0">
              <a:ln>
                <a:noFill/>
              </a:ln>
              <a:solidFill>
                <a:schemeClr val="bg1"/>
              </a:solidFill>
              <a:effectLst/>
              <a:latin typeface="+mn-lt"/>
              <a:ea typeface="+mn-ea"/>
            </a:endParaRPr>
          </a:p>
        </p:txBody>
      </p:sp>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2754439" y="2474923"/>
            <a:ext cx="1403400" cy="42141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Firefox</a:t>
            </a:r>
            <a:endParaRPr kumimoji="0" lang="ja-JP" altLang="en-US" sz="1400" b="0" i="0" u="none" strike="noStrike" cap="none" normalizeH="0" dirty="0">
              <a:ln>
                <a:noFill/>
              </a:ln>
              <a:solidFill>
                <a:schemeClr val="bg1"/>
              </a:solidFill>
              <a:effectLst/>
              <a:latin typeface="+mn-lt"/>
              <a:ea typeface="+mn-ea"/>
            </a:endParaRPr>
          </a:p>
        </p:txBody>
      </p:sp>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Blackberry</a:t>
            </a:r>
            <a:endParaRPr kumimoji="0" lang="ja-JP" altLang="en-US" sz="1400" b="0" i="0" u="none" strike="noStrike" cap="none" normalizeH="0" dirty="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Palm</a:t>
            </a:r>
            <a:endParaRPr kumimoji="0" lang="ja-JP" altLang="en-US" sz="1400" b="0" i="0" u="none" strike="noStrike" cap="none" normalizeH="0" dirty="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Adobe AIR</a:t>
            </a:r>
            <a:endParaRPr kumimoji="0" lang="ja-JP" altLang="en-US" sz="1400" b="0" i="0" u="none" strike="noStrike" cap="none" normalizeH="0" dirty="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Chrome</a:t>
            </a:r>
            <a:endParaRPr kumimoji="0" lang="ja-JP" altLang="en-US" sz="1400" b="0" i="0" u="none" strike="noStrike" cap="none" normalizeH="0" dirty="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Android</a:t>
            </a:r>
            <a:endParaRPr kumimoji="0" lang="ja-JP" altLang="en-US" sz="1400" b="0" i="0" u="none" strike="noStrike" cap="none" normalizeH="0" dirty="0">
              <a:ln>
                <a:noFill/>
              </a:ln>
              <a:solidFill>
                <a:schemeClr val="bg1"/>
              </a:solidFill>
              <a:effectLst/>
              <a:latin typeface="+mn-lt"/>
              <a:ea typeface="+mn-ea"/>
            </a:endParaRPr>
          </a:p>
        </p:txBody>
      </p:sp>
      <p:sp>
        <p:nvSpPr>
          <p:cNvPr id="55" name="正方形/長方形 54"/>
          <p:cNvSpPr/>
          <p:nvPr/>
        </p:nvSpPr>
        <p:spPr bwMode="auto">
          <a:xfrm>
            <a:off x="6228669" y="4559824"/>
            <a:ext cx="1403400" cy="42141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Safari</a:t>
            </a:r>
            <a:endParaRPr kumimoji="0" lang="ja-JP" altLang="en-US" sz="1400" b="0" i="0" u="none" strike="noStrike" cap="none" normalizeH="0" dirty="0">
              <a:ln>
                <a:noFill/>
              </a:ln>
              <a:solidFill>
                <a:schemeClr val="bg1"/>
              </a:solidFill>
              <a:effectLst/>
              <a:latin typeface="+mn-lt"/>
              <a:ea typeface="+mn-ea"/>
            </a:endParaRPr>
          </a:p>
        </p:txBody>
      </p:sp>
      <p:sp>
        <p:nvSpPr>
          <p:cNvPr id="37" name="正方形/長方形 36"/>
          <p:cNvSpPr/>
          <p:nvPr/>
        </p:nvSpPr>
        <p:spPr bwMode="auto">
          <a:xfrm>
            <a:off x="6025216" y="5406565"/>
            <a:ext cx="1403400" cy="536937"/>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Webkit</a:t>
            </a:r>
            <a:endParaRPr kumimoji="0" lang="en-US" altLang="ja-JP" sz="1400"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(Apple)</a:t>
            </a:r>
            <a:endParaRPr kumimoji="0" lang="ja-JP" altLang="en-US" sz="1400" b="0" i="0" u="none" strike="noStrike" cap="none" normalizeH="0" dirty="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58" name="右矢印 37"/>
          <p:cNvSpPr>
            <a:spLocks noChangeArrowheads="1"/>
          </p:cNvSpPr>
          <p:nvPr/>
        </p:nvSpPr>
        <p:spPr bwMode="auto">
          <a:xfrm rot="19154128">
            <a:off x="2760489" y="2421739"/>
            <a:ext cx="4525440"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lgn="ctr">
              <a:spcBef>
                <a:spcPct val="20000"/>
              </a:spcBef>
              <a:defRPr/>
            </a:pPr>
            <a:endParaRPr kumimoji="0" lang="ja-JP" altLang="en-US" sz="1400" dirty="0">
              <a:solidFill>
                <a:srgbClr val="484848"/>
              </a:solidFill>
              <a:latin typeface="Century Gothic" pitchFamily="34" charset="0"/>
              <a:ea typeface="HG丸ｺﾞｼｯｸM-PRO" pitchFamily="50" charset="-128"/>
              <a:cs typeface="+mn-cs"/>
            </a:endParaRPr>
          </a:p>
        </p:txBody>
      </p:sp>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Internet Explorer</a:t>
            </a:r>
            <a:endParaRPr kumimoji="0" lang="ja-JP" altLang="en-US" sz="1400" b="0" i="0" u="none" strike="noStrike" cap="none" normalizeH="0" dirty="0">
              <a:ln>
                <a:noFill/>
              </a:ln>
              <a:solidFill>
                <a:schemeClr val="bg1"/>
              </a:solidFill>
              <a:effectLst/>
              <a:latin typeface="+mn-lt"/>
              <a:ea typeface="+mn-ea"/>
            </a:endParaRPr>
          </a:p>
        </p:txBody>
      </p:sp>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a:ln>
                  <a:noFill/>
                </a:ln>
                <a:solidFill>
                  <a:schemeClr val="bg1"/>
                </a:solidFill>
                <a:effectLst/>
                <a:latin typeface="+mn-lt"/>
                <a:ea typeface="+mn-ea"/>
              </a:rPr>
              <a:t>NetScape</a:t>
            </a:r>
            <a:endParaRPr kumimoji="0" lang="ja-JP" altLang="en-US" sz="1400" b="0" i="0" u="none" strike="noStrike" cap="none" normalizeH="0" dirty="0">
              <a:ln>
                <a:noFill/>
              </a:ln>
              <a:solidFill>
                <a:schemeClr val="bg1"/>
              </a:solidFill>
              <a:effectLst/>
              <a:latin typeface="+mn-lt"/>
              <a:ea typeface="+mn-ea"/>
            </a:endParaRPr>
          </a:p>
        </p:txBody>
      </p:sp>
      <p:sp>
        <p:nvSpPr>
          <p:cNvPr id="40" name="正方形/長方形 39"/>
          <p:cNvSpPr/>
          <p:nvPr/>
        </p:nvSpPr>
        <p:spPr bwMode="auto">
          <a:xfrm>
            <a:off x="4435499" y="4304761"/>
            <a:ext cx="1403400" cy="4214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Trident</a:t>
            </a:r>
            <a:br>
              <a:rPr kumimoji="0" lang="en-US" altLang="ja-JP" sz="1400" b="0" i="0" u="none" strike="noStrike" cap="none" normalizeH="0" dirty="0">
                <a:ln>
                  <a:noFill/>
                </a:ln>
                <a:solidFill>
                  <a:schemeClr val="bg1"/>
                </a:solidFill>
                <a:effectLst/>
                <a:latin typeface="+mn-lt"/>
                <a:ea typeface="+mn-ea"/>
              </a:rPr>
            </a:br>
            <a:r>
              <a:rPr kumimoji="0" lang="en-US" altLang="ja-JP" sz="1400" b="0" i="0" u="none" strike="noStrike" cap="none" normalizeH="0" dirty="0">
                <a:ln>
                  <a:noFill/>
                </a:ln>
                <a:solidFill>
                  <a:schemeClr val="bg1"/>
                </a:solidFill>
                <a:effectLst/>
                <a:latin typeface="+mn-lt"/>
                <a:ea typeface="+mn-ea"/>
              </a:rPr>
              <a:t>(MSHTML)</a:t>
            </a:r>
            <a:endParaRPr kumimoji="0" lang="ja-JP" altLang="en-US" sz="1400" b="0" i="0" u="none" strike="noStrike" cap="none" normalizeH="0" dirty="0">
              <a:ln>
                <a:noFill/>
              </a:ln>
              <a:solidFill>
                <a:schemeClr val="bg1"/>
              </a:solidFill>
              <a:effectLst/>
              <a:latin typeface="+mn-lt"/>
              <a:ea typeface="+mn-ea"/>
            </a:endParaRPr>
          </a:p>
        </p:txBody>
      </p:sp>
      <p:sp>
        <p:nvSpPr>
          <p:cNvPr id="59" name="右矢印 37"/>
          <p:cNvSpPr>
            <a:spLocks noChangeArrowheads="1"/>
          </p:cNvSpPr>
          <p:nvPr/>
        </p:nvSpPr>
        <p:spPr bwMode="auto">
          <a:xfrm rot="10800000">
            <a:off x="3733801" y="4196740"/>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60" name="右矢印 37"/>
          <p:cNvSpPr>
            <a:spLocks noChangeArrowheads="1"/>
          </p:cNvSpPr>
          <p:nvPr/>
        </p:nvSpPr>
        <p:spPr bwMode="auto">
          <a:xfrm>
            <a:off x="7470036" y="5348803"/>
            <a:ext cx="213803"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61" name="正方形/長方形 60"/>
          <p:cNvSpPr/>
          <p:nvPr/>
        </p:nvSpPr>
        <p:spPr bwMode="auto">
          <a:xfrm>
            <a:off x="7714128" y="5406566"/>
            <a:ext cx="1233079" cy="536936"/>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Blink</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(Google)</a:t>
            </a:r>
            <a:endParaRPr kumimoji="0" lang="ja-JP" altLang="en-US" sz="1400" b="0" i="0" u="none" strike="noStrike" cap="none" normalizeH="0" dirty="0">
              <a:ln>
                <a:noFill/>
              </a:ln>
              <a:solidFill>
                <a:schemeClr val="bg1"/>
              </a:solidFill>
              <a:effectLst/>
              <a:latin typeface="+mn-lt"/>
              <a:ea typeface="+mn-ea"/>
            </a:endParaRPr>
          </a:p>
        </p:txBody>
      </p:sp>
      <p:cxnSp>
        <p:nvCxnSpPr>
          <p:cNvPr id="5" name="カギ線コネクタ 4"/>
          <p:cNvCxnSpPr>
            <a:stCxn id="54" idx="3"/>
            <a:endCxn id="61" idx="0"/>
          </p:cNvCxnSpPr>
          <p:nvPr/>
        </p:nvCxnSpPr>
        <p:spPr bwMode="auto">
          <a:xfrm>
            <a:off x="7979053" y="3736138"/>
            <a:ext cx="351615" cy="1670428"/>
          </a:xfrm>
          <a:prstGeom prst="bentConnector2">
            <a:avLst/>
          </a:prstGeom>
          <a:solidFill>
            <a:schemeClr val="bg1"/>
          </a:solidFill>
          <a:ln w="38100" cap="flat" cmpd="sng" algn="ctr">
            <a:solidFill>
              <a:srgbClr val="FF3300"/>
            </a:solidFill>
            <a:prstDash val="solid"/>
            <a:round/>
            <a:headEnd type="none" w="med" len="med"/>
            <a:tailEnd type="arrow"/>
          </a:ln>
          <a:effectLst/>
        </p:spPr>
      </p:cxnSp>
      <p:cxnSp>
        <p:nvCxnSpPr>
          <p:cNvPr id="10" name="カギ線コネクタ 9"/>
          <p:cNvCxnSpPr>
            <a:stCxn id="53" idx="3"/>
            <a:endCxn id="61" idx="0"/>
          </p:cNvCxnSpPr>
          <p:nvPr/>
        </p:nvCxnSpPr>
        <p:spPr bwMode="auto">
          <a:xfrm>
            <a:off x="7803524" y="4253334"/>
            <a:ext cx="527144" cy="1153232"/>
          </a:xfrm>
          <a:prstGeom prst="bentConnector2">
            <a:avLst/>
          </a:prstGeom>
          <a:solidFill>
            <a:schemeClr val="bg1"/>
          </a:solidFill>
          <a:ln w="38100" cap="flat" cmpd="sng" algn="ctr">
            <a:solidFill>
              <a:srgbClr val="FF3300"/>
            </a:solidFill>
            <a:prstDash val="solid"/>
            <a:round/>
            <a:headEnd type="none" w="med" len="med"/>
            <a:tailEnd type="arrow"/>
          </a:ln>
          <a:effectLst/>
        </p:spPr>
      </p:cxnSp>
      <p:sp>
        <p:nvSpPr>
          <p:cNvPr id="46" name="正方形/長方形 45"/>
          <p:cNvSpPr/>
          <p:nvPr/>
        </p:nvSpPr>
        <p:spPr bwMode="auto">
          <a:xfrm>
            <a:off x="5176773" y="1842777"/>
            <a:ext cx="1403400" cy="421412"/>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Edge</a:t>
            </a:r>
            <a:endParaRPr kumimoji="0" lang="ja-JP" altLang="en-US" sz="1400" b="0" i="0" u="none" strike="noStrike" cap="none" normalizeH="0" dirty="0">
              <a:ln>
                <a:noFill/>
              </a:ln>
              <a:solidFill>
                <a:schemeClr val="bg1"/>
              </a:solidFill>
              <a:effectLst/>
              <a:latin typeface="+mn-lt"/>
              <a:ea typeface="+mn-ea"/>
            </a:endParaRPr>
          </a:p>
        </p:txBody>
      </p:sp>
      <p:sp>
        <p:nvSpPr>
          <p:cNvPr id="47" name="正方形/長方形 46">
            <a:extLst>
              <a:ext uri="{FF2B5EF4-FFF2-40B4-BE49-F238E27FC236}">
                <a16:creationId xmlns:a16="http://schemas.microsoft.com/office/drawing/2014/main" id="{B0CF3394-95ED-41DF-AC54-B8BEF3752449}"/>
              </a:ext>
            </a:extLst>
          </p:cNvPr>
          <p:cNvSpPr/>
          <p:nvPr/>
        </p:nvSpPr>
        <p:spPr bwMode="auto">
          <a:xfrm>
            <a:off x="5211637" y="3000662"/>
            <a:ext cx="1403400" cy="421412"/>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a:ln>
                  <a:noFill/>
                </a:ln>
                <a:solidFill>
                  <a:schemeClr val="bg1"/>
                </a:solidFill>
                <a:effectLst/>
                <a:latin typeface="+mn-lt"/>
                <a:ea typeface="+mn-ea"/>
              </a:rPr>
              <a:t>Edge HTML</a:t>
            </a:r>
            <a:endParaRPr kumimoji="0" lang="ja-JP" altLang="en-US" sz="1400" b="0" i="0" u="none" strike="noStrike" cap="none" normalizeH="0" dirty="0">
              <a:ln>
                <a:noFill/>
              </a:ln>
              <a:solidFill>
                <a:schemeClr val="bg1"/>
              </a:solidFill>
              <a:effectLst/>
              <a:latin typeface="+mn-lt"/>
              <a:ea typeface="+mn-ea"/>
            </a:endParaRPr>
          </a:p>
        </p:txBody>
      </p:sp>
      <p:sp>
        <p:nvSpPr>
          <p:cNvPr id="48" name="右矢印 37">
            <a:extLst>
              <a:ext uri="{FF2B5EF4-FFF2-40B4-BE49-F238E27FC236}">
                <a16:creationId xmlns:a16="http://schemas.microsoft.com/office/drawing/2014/main" id="{13FB260C-AAAC-4195-B6DA-59E5F5FA813C}"/>
              </a:ext>
            </a:extLst>
          </p:cNvPr>
          <p:cNvSpPr>
            <a:spLocks noChangeArrowheads="1"/>
          </p:cNvSpPr>
          <p:nvPr/>
        </p:nvSpPr>
        <p:spPr bwMode="auto">
          <a:xfrm rot="14073902">
            <a:off x="5648878" y="2280955"/>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 name="テキスト ボックス 2">
            <a:extLst>
              <a:ext uri="{FF2B5EF4-FFF2-40B4-BE49-F238E27FC236}">
                <a16:creationId xmlns:a16="http://schemas.microsoft.com/office/drawing/2014/main" id="{A1F1020D-125A-47A7-AFDF-64FA510CA981}"/>
              </a:ext>
            </a:extLst>
          </p:cNvPr>
          <p:cNvSpPr txBox="1"/>
          <p:nvPr/>
        </p:nvSpPr>
        <p:spPr>
          <a:xfrm>
            <a:off x="8363830" y="4122529"/>
            <a:ext cx="748923" cy="261610"/>
          </a:xfrm>
          <a:prstGeom prst="rect">
            <a:avLst/>
          </a:prstGeom>
          <a:noFill/>
        </p:spPr>
        <p:txBody>
          <a:bodyPr wrap="none" rtlCol="0">
            <a:spAutoFit/>
          </a:bodyPr>
          <a:lstStyle/>
          <a:p>
            <a:r>
              <a:rPr kumimoji="1" lang="ja-JP" altLang="en-US" sz="1050" dirty="0"/>
              <a:t>フォーク</a:t>
            </a:r>
          </a:p>
        </p:txBody>
      </p:sp>
    </p:spTree>
    <p:extLst>
      <p:ext uri="{BB962C8B-B14F-4D97-AF65-F5344CB8AC3E}">
        <p14:creationId xmlns:p14="http://schemas.microsoft.com/office/powerpoint/2010/main" val="135820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2DAD51-0698-45CC-8E3A-1EEE7F8084ED}"/>
              </a:ext>
            </a:extLst>
          </p:cNvPr>
          <p:cNvSpPr>
            <a:spLocks noGrp="1"/>
          </p:cNvSpPr>
          <p:nvPr>
            <p:ph type="title"/>
          </p:nvPr>
        </p:nvSpPr>
        <p:spPr/>
        <p:txBody>
          <a:bodyPr/>
          <a:lstStyle/>
          <a:p>
            <a:r>
              <a:rPr lang="en-US" altLang="ja-JP" dirty="0"/>
              <a:t>List of mergers and acquisitions by Facebook</a:t>
            </a:r>
            <a:endParaRPr kumimoji="1" lang="ja-JP" altLang="en-US" dirty="0"/>
          </a:p>
        </p:txBody>
      </p:sp>
      <p:pic>
        <p:nvPicPr>
          <p:cNvPr id="3" name="図 2">
            <a:extLst>
              <a:ext uri="{FF2B5EF4-FFF2-40B4-BE49-F238E27FC236}">
                <a16:creationId xmlns:a16="http://schemas.microsoft.com/office/drawing/2014/main" id="{8BDEF526-463A-46CD-B44E-5077A6B9478F}"/>
              </a:ext>
            </a:extLst>
          </p:cNvPr>
          <p:cNvPicPr>
            <a:picLocks noChangeAspect="1"/>
          </p:cNvPicPr>
          <p:nvPr/>
        </p:nvPicPr>
        <p:blipFill>
          <a:blip r:embed="rId3"/>
          <a:stretch>
            <a:fillRect/>
          </a:stretch>
        </p:blipFill>
        <p:spPr>
          <a:xfrm>
            <a:off x="226907" y="1107128"/>
            <a:ext cx="8459893" cy="4462755"/>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54264C1C-78A5-4748-BCB0-211099661D62}"/>
              </a:ext>
            </a:extLst>
          </p:cNvPr>
          <p:cNvPicPr>
            <a:picLocks noChangeAspect="1"/>
          </p:cNvPicPr>
          <p:nvPr/>
        </p:nvPicPr>
        <p:blipFill>
          <a:blip r:embed="rId4"/>
          <a:stretch>
            <a:fillRect/>
          </a:stretch>
        </p:blipFill>
        <p:spPr>
          <a:xfrm>
            <a:off x="772160" y="2854753"/>
            <a:ext cx="8243147" cy="3403421"/>
          </a:xfrm>
          <a:prstGeom prst="rect">
            <a:avLst/>
          </a:prstGeom>
        </p:spPr>
      </p:pic>
    </p:spTree>
    <p:extLst>
      <p:ext uri="{BB962C8B-B14F-4D97-AF65-F5344CB8AC3E}">
        <p14:creationId xmlns:p14="http://schemas.microsoft.com/office/powerpoint/2010/main" val="31226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FD104-0765-481A-B274-A40E5D03B937}"/>
              </a:ext>
            </a:extLst>
          </p:cNvPr>
          <p:cNvSpPr>
            <a:spLocks noGrp="1"/>
          </p:cNvSpPr>
          <p:nvPr>
            <p:ph type="title"/>
          </p:nvPr>
        </p:nvSpPr>
        <p:spPr/>
        <p:txBody>
          <a:bodyPr/>
          <a:lstStyle/>
          <a:p>
            <a:r>
              <a:rPr kumimoji="1" lang="ja-JP" altLang="en-US" dirty="0"/>
              <a:t>プライバシー保護を訴える</a:t>
            </a:r>
            <a:r>
              <a:rPr kumimoji="1" lang="en-US" altLang="ja-JP" dirty="0"/>
              <a:t>Apple</a:t>
            </a:r>
            <a:endParaRPr kumimoji="1" lang="ja-JP" altLang="en-US" dirty="0"/>
          </a:p>
        </p:txBody>
      </p:sp>
      <p:pic>
        <p:nvPicPr>
          <p:cNvPr id="3" name="図 2">
            <a:extLst>
              <a:ext uri="{FF2B5EF4-FFF2-40B4-BE49-F238E27FC236}">
                <a16:creationId xmlns:a16="http://schemas.microsoft.com/office/drawing/2014/main" id="{9DF5A596-87BD-4B7B-884D-E5E13AE0BBEC}"/>
              </a:ext>
            </a:extLst>
          </p:cNvPr>
          <p:cNvPicPr>
            <a:picLocks noChangeAspect="1"/>
          </p:cNvPicPr>
          <p:nvPr/>
        </p:nvPicPr>
        <p:blipFill>
          <a:blip r:embed="rId3"/>
          <a:stretch>
            <a:fillRect/>
          </a:stretch>
        </p:blipFill>
        <p:spPr>
          <a:xfrm>
            <a:off x="1016793" y="1146524"/>
            <a:ext cx="7110413" cy="5399767"/>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9614E4A7-27CC-4674-9F36-C2B31E49682E}"/>
              </a:ext>
            </a:extLst>
          </p:cNvPr>
          <p:cNvPicPr>
            <a:picLocks noChangeAspect="1"/>
          </p:cNvPicPr>
          <p:nvPr/>
        </p:nvPicPr>
        <p:blipFill>
          <a:blip r:embed="rId4"/>
          <a:stretch>
            <a:fillRect/>
          </a:stretch>
        </p:blipFill>
        <p:spPr>
          <a:xfrm>
            <a:off x="221456" y="1399633"/>
            <a:ext cx="7748588" cy="4311843"/>
          </a:xfrm>
          <a:prstGeom prst="rect">
            <a:avLst/>
          </a:prstGeom>
        </p:spPr>
      </p:pic>
      <p:pic>
        <p:nvPicPr>
          <p:cNvPr id="8" name="図 7">
            <a:extLst>
              <a:ext uri="{FF2B5EF4-FFF2-40B4-BE49-F238E27FC236}">
                <a16:creationId xmlns:a16="http://schemas.microsoft.com/office/drawing/2014/main" id="{D1E79A70-5020-4C05-9BE0-DCA52470919C}"/>
              </a:ext>
            </a:extLst>
          </p:cNvPr>
          <p:cNvPicPr>
            <a:picLocks noChangeAspect="1"/>
          </p:cNvPicPr>
          <p:nvPr/>
        </p:nvPicPr>
        <p:blipFill>
          <a:blip r:embed="rId5"/>
          <a:stretch>
            <a:fillRect/>
          </a:stretch>
        </p:blipFill>
        <p:spPr>
          <a:xfrm>
            <a:off x="1173956" y="1868790"/>
            <a:ext cx="7748588" cy="4502812"/>
          </a:xfrm>
          <a:prstGeom prst="rect">
            <a:avLst/>
          </a:prstGeom>
        </p:spPr>
      </p:pic>
    </p:spTree>
    <p:extLst>
      <p:ext uri="{BB962C8B-B14F-4D97-AF65-F5344CB8AC3E}">
        <p14:creationId xmlns:p14="http://schemas.microsoft.com/office/powerpoint/2010/main" val="22599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50905-2FF5-4763-AAD7-157009EB9B73}"/>
              </a:ext>
            </a:extLst>
          </p:cNvPr>
          <p:cNvSpPr>
            <a:spLocks noGrp="1"/>
          </p:cNvSpPr>
          <p:nvPr>
            <p:ph type="title"/>
          </p:nvPr>
        </p:nvSpPr>
        <p:spPr/>
        <p:txBody>
          <a:bodyPr/>
          <a:lstStyle/>
          <a:p>
            <a:r>
              <a:rPr kumimoji="1" lang="en-US" altLang="ja-JP" dirty="0"/>
              <a:t>Oracle</a:t>
            </a:r>
            <a:r>
              <a:rPr kumimoji="1" lang="ja-JP" altLang="en-US" dirty="0"/>
              <a:t>が国内データセンターを間もなく開設</a:t>
            </a:r>
          </a:p>
        </p:txBody>
      </p:sp>
      <p:pic>
        <p:nvPicPr>
          <p:cNvPr id="3" name="図 2">
            <a:extLst>
              <a:ext uri="{FF2B5EF4-FFF2-40B4-BE49-F238E27FC236}">
                <a16:creationId xmlns:a16="http://schemas.microsoft.com/office/drawing/2014/main" id="{ACE669E6-CA6E-4131-BD1F-53E60950E65F}"/>
              </a:ext>
            </a:extLst>
          </p:cNvPr>
          <p:cNvPicPr>
            <a:picLocks noChangeAspect="1"/>
          </p:cNvPicPr>
          <p:nvPr/>
        </p:nvPicPr>
        <p:blipFill>
          <a:blip r:embed="rId3"/>
          <a:stretch>
            <a:fillRect/>
          </a:stretch>
        </p:blipFill>
        <p:spPr>
          <a:xfrm>
            <a:off x="457200" y="1092122"/>
            <a:ext cx="8229600" cy="5187048"/>
          </a:xfrm>
          <a:prstGeom prst="rect">
            <a:avLst/>
          </a:prstGeom>
          <a:ln>
            <a:solidFill>
              <a:schemeClr val="tx1">
                <a:lumMod val="50000"/>
                <a:lumOff val="50000"/>
              </a:schemeClr>
            </a:solidFill>
          </a:ln>
        </p:spPr>
      </p:pic>
    </p:spTree>
    <p:extLst>
      <p:ext uri="{BB962C8B-B14F-4D97-AF65-F5344CB8AC3E}">
        <p14:creationId xmlns:p14="http://schemas.microsoft.com/office/powerpoint/2010/main" val="27815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7A1419-130B-495D-8214-962B6C2011E1}"/>
              </a:ext>
            </a:extLst>
          </p:cNvPr>
          <p:cNvSpPr>
            <a:spLocks noGrp="1"/>
          </p:cNvSpPr>
          <p:nvPr>
            <p:ph type="title"/>
          </p:nvPr>
        </p:nvSpPr>
        <p:spPr/>
        <p:txBody>
          <a:bodyPr/>
          <a:lstStyle/>
          <a:p>
            <a:r>
              <a:rPr kumimoji="1" lang="en-US" altLang="ja-JP" dirty="0"/>
              <a:t>Google</a:t>
            </a:r>
            <a:r>
              <a:rPr kumimoji="1" lang="ja-JP" altLang="en-US" dirty="0"/>
              <a:t>が</a:t>
            </a:r>
            <a:r>
              <a:rPr kumimoji="1" lang="en-US" altLang="ja-JP" dirty="0"/>
              <a:t>Anthos</a:t>
            </a:r>
            <a:r>
              <a:rPr kumimoji="1" lang="ja-JP" altLang="en-US" dirty="0"/>
              <a:t>を発表</a:t>
            </a:r>
          </a:p>
        </p:txBody>
      </p:sp>
      <p:pic>
        <p:nvPicPr>
          <p:cNvPr id="3" name="図 2">
            <a:extLst>
              <a:ext uri="{FF2B5EF4-FFF2-40B4-BE49-F238E27FC236}">
                <a16:creationId xmlns:a16="http://schemas.microsoft.com/office/drawing/2014/main" id="{67AC91AB-0F7E-46EC-B6A1-7EE14F5991BE}"/>
              </a:ext>
            </a:extLst>
          </p:cNvPr>
          <p:cNvPicPr>
            <a:picLocks noChangeAspect="1"/>
          </p:cNvPicPr>
          <p:nvPr/>
        </p:nvPicPr>
        <p:blipFill>
          <a:blip r:embed="rId3"/>
          <a:stretch>
            <a:fillRect/>
          </a:stretch>
        </p:blipFill>
        <p:spPr>
          <a:xfrm>
            <a:off x="457200" y="1405890"/>
            <a:ext cx="6372225" cy="4533900"/>
          </a:xfrm>
          <a:prstGeom prst="rect">
            <a:avLst/>
          </a:prstGeom>
          <a:ln>
            <a:solidFill>
              <a:schemeClr val="tx1">
                <a:lumMod val="50000"/>
                <a:lumOff val="50000"/>
              </a:schemeClr>
            </a:solidFill>
          </a:ln>
        </p:spPr>
      </p:pic>
      <p:sp>
        <p:nvSpPr>
          <p:cNvPr id="4" name="正方形/長方形 3">
            <a:extLst>
              <a:ext uri="{FF2B5EF4-FFF2-40B4-BE49-F238E27FC236}">
                <a16:creationId xmlns:a16="http://schemas.microsoft.com/office/drawing/2014/main" id="{91694250-A2D1-4ECC-9428-46E6297410FB}"/>
              </a:ext>
            </a:extLst>
          </p:cNvPr>
          <p:cNvSpPr/>
          <p:nvPr/>
        </p:nvSpPr>
        <p:spPr>
          <a:xfrm>
            <a:off x="4443306" y="1405890"/>
            <a:ext cx="4114800" cy="799253"/>
          </a:xfrm>
          <a:prstGeom prst="rect">
            <a:avLst/>
          </a:prstGeom>
          <a:solidFill>
            <a:schemeClr val="tx2"/>
          </a:solidFill>
          <a:ln>
            <a:noFill/>
          </a:ln>
        </p:spPr>
        <p:txBody>
          <a:bodyPr rtlCol="0" anchor="ctr">
            <a:noAutofit/>
          </a:bodyPr>
          <a:lstStyle/>
          <a:p>
            <a:r>
              <a:rPr lang="ja-JP" altLang="en-US" sz="1600" dirty="0">
                <a:solidFill>
                  <a:schemeClr val="bg1"/>
                </a:solidFill>
              </a:rPr>
              <a:t>ハイブリッドクラウド／マルチクラウド</a:t>
            </a:r>
            <a:endParaRPr lang="en-US" altLang="ja-JP" sz="1600" dirty="0">
              <a:solidFill>
                <a:schemeClr val="bg1"/>
              </a:solidFill>
            </a:endParaRPr>
          </a:p>
          <a:p>
            <a:r>
              <a:rPr lang="ja-JP" altLang="en-US" sz="1600" dirty="0">
                <a:solidFill>
                  <a:schemeClr val="bg1"/>
                </a:solidFill>
              </a:rPr>
              <a:t>プラットフォーム</a:t>
            </a:r>
            <a:endParaRPr kumimoji="1" lang="ja-JP" altLang="en-US" sz="1600" dirty="0">
              <a:solidFill>
                <a:schemeClr val="bg1"/>
              </a:solidFill>
            </a:endParaRPr>
          </a:p>
        </p:txBody>
      </p:sp>
      <p:sp>
        <p:nvSpPr>
          <p:cNvPr id="5" name="正方形/長方形 4">
            <a:extLst>
              <a:ext uri="{FF2B5EF4-FFF2-40B4-BE49-F238E27FC236}">
                <a16:creationId xmlns:a16="http://schemas.microsoft.com/office/drawing/2014/main" id="{24049526-0187-43FA-BDA3-C2B081918253}"/>
              </a:ext>
            </a:extLst>
          </p:cNvPr>
          <p:cNvSpPr/>
          <p:nvPr/>
        </p:nvSpPr>
        <p:spPr>
          <a:xfrm>
            <a:off x="4443306" y="2289810"/>
            <a:ext cx="4114800" cy="1139190"/>
          </a:xfrm>
          <a:prstGeom prst="rect">
            <a:avLst/>
          </a:prstGeom>
          <a:solidFill>
            <a:schemeClr val="tx2"/>
          </a:solidFill>
          <a:ln>
            <a:noFill/>
          </a:ln>
        </p:spPr>
        <p:txBody>
          <a:bodyPr rtlCol="0" anchor="ctr">
            <a:noAutofit/>
          </a:bodyPr>
          <a:lstStyle/>
          <a:p>
            <a:r>
              <a:rPr lang="en-US" altLang="ja-JP" sz="1600" dirty="0">
                <a:solidFill>
                  <a:schemeClr val="bg1"/>
                </a:solidFill>
              </a:rPr>
              <a:t>Google Kubernetes Engine</a:t>
            </a:r>
            <a:r>
              <a:rPr lang="ja-JP" altLang="en-US" sz="1600" dirty="0">
                <a:solidFill>
                  <a:schemeClr val="bg1"/>
                </a:solidFill>
              </a:rPr>
              <a:t>（</a:t>
            </a:r>
            <a:r>
              <a:rPr lang="en-US" altLang="ja-JP" sz="1600" dirty="0">
                <a:solidFill>
                  <a:schemeClr val="bg1"/>
                </a:solidFill>
              </a:rPr>
              <a:t>GKE</a:t>
            </a:r>
            <a:r>
              <a:rPr lang="ja-JP" altLang="en-US" sz="1600" dirty="0">
                <a:solidFill>
                  <a:schemeClr val="bg1"/>
                </a:solidFill>
              </a:rPr>
              <a:t>）およびそのオンプレミス版の</a:t>
            </a:r>
            <a:r>
              <a:rPr lang="en-US" altLang="ja-JP" sz="1600" dirty="0">
                <a:solidFill>
                  <a:schemeClr val="bg1"/>
                </a:solidFill>
              </a:rPr>
              <a:t>GKE On-Prem</a:t>
            </a:r>
            <a:r>
              <a:rPr lang="ja-JP" altLang="en-US" sz="1600" dirty="0" err="1">
                <a:solidFill>
                  <a:schemeClr val="bg1"/>
                </a:solidFill>
              </a:rPr>
              <a:t>、</a:t>
            </a:r>
            <a:r>
              <a:rPr lang="ja-JP" altLang="en-US" sz="1600" dirty="0">
                <a:solidFill>
                  <a:schemeClr val="bg1"/>
                </a:solidFill>
              </a:rPr>
              <a:t>さらには他社のクラウドまでわたって</a:t>
            </a:r>
            <a:r>
              <a:rPr lang="en-US" altLang="ja-JP" sz="1600" dirty="0">
                <a:solidFill>
                  <a:schemeClr val="bg1"/>
                </a:solidFill>
              </a:rPr>
              <a:t>Kubernetes</a:t>
            </a:r>
            <a:r>
              <a:rPr lang="ja-JP" altLang="en-US" sz="1600" dirty="0">
                <a:solidFill>
                  <a:schemeClr val="bg1"/>
                </a:solidFill>
              </a:rPr>
              <a:t>クラスタを統合的に管理</a:t>
            </a:r>
            <a:endParaRPr kumimoji="1" lang="ja-JP" altLang="en-US" sz="1600" dirty="0">
              <a:solidFill>
                <a:schemeClr val="bg1"/>
              </a:solidFill>
            </a:endParaRPr>
          </a:p>
        </p:txBody>
      </p:sp>
      <p:sp>
        <p:nvSpPr>
          <p:cNvPr id="7" name="正方形/長方形 6">
            <a:extLst>
              <a:ext uri="{FF2B5EF4-FFF2-40B4-BE49-F238E27FC236}">
                <a16:creationId xmlns:a16="http://schemas.microsoft.com/office/drawing/2014/main" id="{57DA9FB2-2CAA-4A86-AB19-222EC8B37BBD}"/>
              </a:ext>
            </a:extLst>
          </p:cNvPr>
          <p:cNvSpPr/>
          <p:nvPr/>
        </p:nvSpPr>
        <p:spPr>
          <a:xfrm>
            <a:off x="4443306" y="3513667"/>
            <a:ext cx="4114800" cy="799253"/>
          </a:xfrm>
          <a:prstGeom prst="rect">
            <a:avLst/>
          </a:prstGeom>
          <a:solidFill>
            <a:schemeClr val="tx2"/>
          </a:solidFill>
          <a:ln>
            <a:noFill/>
          </a:ln>
        </p:spPr>
        <p:txBody>
          <a:bodyPr rtlCol="0" anchor="ctr">
            <a:noAutofit/>
          </a:bodyPr>
          <a:lstStyle/>
          <a:p>
            <a:r>
              <a:rPr lang="ja-JP" altLang="en-US" sz="1600" dirty="0">
                <a:solidFill>
                  <a:schemeClr val="bg1"/>
                </a:solidFill>
              </a:rPr>
              <a:t>「</a:t>
            </a:r>
            <a:r>
              <a:rPr lang="en-US" altLang="ja-JP" sz="1600" dirty="0">
                <a:solidFill>
                  <a:schemeClr val="bg1"/>
                </a:solidFill>
              </a:rPr>
              <a:t>GKE</a:t>
            </a:r>
            <a:r>
              <a:rPr lang="ja-JP" altLang="en-US" sz="1600" dirty="0">
                <a:solidFill>
                  <a:schemeClr val="bg1"/>
                </a:solidFill>
              </a:rPr>
              <a:t>を中心とした、コンテナでサービスするところに必要なプロダクトの集合体」</a:t>
            </a:r>
            <a:endParaRPr kumimoji="1" lang="ja-JP" altLang="en-US" sz="1600" dirty="0">
              <a:solidFill>
                <a:schemeClr val="bg1"/>
              </a:solidFill>
            </a:endParaRPr>
          </a:p>
        </p:txBody>
      </p:sp>
      <p:sp>
        <p:nvSpPr>
          <p:cNvPr id="8" name="正方形/長方形 7">
            <a:extLst>
              <a:ext uri="{FF2B5EF4-FFF2-40B4-BE49-F238E27FC236}">
                <a16:creationId xmlns:a16="http://schemas.microsoft.com/office/drawing/2014/main" id="{27E6C5D8-7C1F-481A-B258-4A2E01EADDC7}"/>
              </a:ext>
            </a:extLst>
          </p:cNvPr>
          <p:cNvSpPr/>
          <p:nvPr/>
        </p:nvSpPr>
        <p:spPr>
          <a:xfrm>
            <a:off x="4443306" y="4397588"/>
            <a:ext cx="4114800" cy="1542202"/>
          </a:xfrm>
          <a:prstGeom prst="rect">
            <a:avLst/>
          </a:prstGeom>
          <a:solidFill>
            <a:schemeClr val="tx2"/>
          </a:solidFill>
          <a:ln>
            <a:noFill/>
          </a:ln>
        </p:spPr>
        <p:txBody>
          <a:bodyPr rtlCol="0" anchor="ctr">
            <a:noAutofit/>
          </a:bodyPr>
          <a:lstStyle/>
          <a:p>
            <a:r>
              <a:rPr lang="ja-JP" altLang="en-US" sz="1600" dirty="0">
                <a:solidFill>
                  <a:schemeClr val="bg1"/>
                </a:solidFill>
              </a:rPr>
              <a:t>オンプレミスを含むハイブリッドクラウドプラットフォームであるため、ハイパーコンバージドインフラ（</a:t>
            </a:r>
            <a:r>
              <a:rPr lang="en-US" altLang="ja-JP" sz="1600" dirty="0">
                <a:solidFill>
                  <a:schemeClr val="bg1"/>
                </a:solidFill>
              </a:rPr>
              <a:t>HCI</a:t>
            </a:r>
            <a:r>
              <a:rPr lang="ja-JP" altLang="en-US" sz="1600" dirty="0">
                <a:solidFill>
                  <a:schemeClr val="bg1"/>
                </a:solidFill>
              </a:rPr>
              <a:t>）や、ネットワークセキュリティ、ユーザー企業のシステム構築など、さまざまな分野のパートナーとエコシステムを組むことができる</a:t>
            </a:r>
            <a:endParaRPr kumimoji="1" lang="ja-JP" altLang="en-US" sz="1600" dirty="0">
              <a:solidFill>
                <a:schemeClr val="bg1"/>
              </a:solidFill>
            </a:endParaRPr>
          </a:p>
        </p:txBody>
      </p:sp>
    </p:spTree>
    <p:extLst>
      <p:ext uri="{BB962C8B-B14F-4D97-AF65-F5344CB8AC3E}">
        <p14:creationId xmlns:p14="http://schemas.microsoft.com/office/powerpoint/2010/main" val="293103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957F1CD-3EF5-4F37-BB0A-1C8A418D2BF6}"/>
              </a:ext>
            </a:extLst>
          </p:cNvPr>
          <p:cNvSpPr>
            <a:spLocks noGrp="1"/>
          </p:cNvSpPr>
          <p:nvPr>
            <p:ph type="title"/>
          </p:nvPr>
        </p:nvSpPr>
        <p:spPr/>
        <p:txBody>
          <a:bodyPr/>
          <a:lstStyle/>
          <a:p>
            <a:r>
              <a:rPr kumimoji="1" lang="en-US" altLang="ja-JP" dirty="0"/>
              <a:t>IBM</a:t>
            </a:r>
            <a:r>
              <a:rPr kumimoji="1" lang="ja-JP" altLang="en-US" dirty="0"/>
              <a:t>が</a:t>
            </a:r>
            <a:r>
              <a:rPr kumimoji="1" lang="en-US" altLang="ja-JP" dirty="0"/>
              <a:t>RedHat</a:t>
            </a:r>
            <a:r>
              <a:rPr kumimoji="1" lang="ja-JP" altLang="en-US" dirty="0"/>
              <a:t>を買収（</a:t>
            </a:r>
            <a:r>
              <a:rPr kumimoji="1" lang="en-US" altLang="ja-JP" dirty="0"/>
              <a:t>2018</a:t>
            </a:r>
            <a:r>
              <a:rPr kumimoji="1" lang="ja-JP" altLang="en-US" dirty="0"/>
              <a:t>年</a:t>
            </a:r>
            <a:r>
              <a:rPr kumimoji="1" lang="en-US" altLang="ja-JP" dirty="0"/>
              <a:t>10</a:t>
            </a:r>
            <a:r>
              <a:rPr kumimoji="1" lang="ja-JP" altLang="en-US" dirty="0"/>
              <a:t>月）</a:t>
            </a:r>
          </a:p>
        </p:txBody>
      </p:sp>
      <p:pic>
        <p:nvPicPr>
          <p:cNvPr id="5" name="図 4">
            <a:extLst>
              <a:ext uri="{FF2B5EF4-FFF2-40B4-BE49-F238E27FC236}">
                <a16:creationId xmlns:a16="http://schemas.microsoft.com/office/drawing/2014/main" id="{EF6A66BA-D099-4279-BCB5-4A4F0F9F6006}"/>
              </a:ext>
            </a:extLst>
          </p:cNvPr>
          <p:cNvPicPr>
            <a:picLocks noChangeAspect="1"/>
          </p:cNvPicPr>
          <p:nvPr/>
        </p:nvPicPr>
        <p:blipFill>
          <a:blip r:embed="rId3"/>
          <a:stretch>
            <a:fillRect/>
          </a:stretch>
        </p:blipFill>
        <p:spPr>
          <a:xfrm>
            <a:off x="384464" y="970251"/>
            <a:ext cx="5123141" cy="4254435"/>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B9219244-230B-44B2-9FED-271969FEBEB3}"/>
              </a:ext>
            </a:extLst>
          </p:cNvPr>
          <p:cNvSpPr/>
          <p:nvPr/>
        </p:nvSpPr>
        <p:spPr>
          <a:xfrm>
            <a:off x="384464" y="5300663"/>
            <a:ext cx="5123141" cy="1014413"/>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この買収により、両社は「クラウドへのオープンなアプローチを提供し、複数のクラウドにわたる前例のないセキュリティと可搬性を実現」し、</a:t>
            </a:r>
            <a:r>
              <a:rPr lang="en-US" altLang="ja-JP" sz="1400" dirty="0">
                <a:solidFill>
                  <a:srgbClr val="FFFFFF"/>
                </a:solidFill>
                <a:latin typeface="ＭＳ Ｐゴシック"/>
                <a:ea typeface="ＭＳ Ｐゴシック"/>
                <a:cs typeface="ＭＳ Ｐゴシック"/>
              </a:rPr>
              <a:t>IBM</a:t>
            </a:r>
            <a:r>
              <a:rPr lang="ja-JP" altLang="en-US" sz="1400" dirty="0">
                <a:solidFill>
                  <a:srgbClr val="FFFFFF"/>
                </a:solidFill>
                <a:latin typeface="ＭＳ Ｐゴシック"/>
                <a:ea typeface="ＭＳ Ｐゴシック"/>
                <a:cs typeface="ＭＳ Ｐゴシック"/>
              </a:rPr>
              <a:t>を「</a:t>
            </a:r>
            <a:r>
              <a:rPr lang="en-US" altLang="ja-JP" sz="1400" dirty="0">
                <a:solidFill>
                  <a:srgbClr val="FFFFFF"/>
                </a:solidFill>
                <a:latin typeface="ＭＳ Ｐゴシック"/>
                <a:ea typeface="ＭＳ Ｐゴシック"/>
                <a:cs typeface="ＭＳ Ｐゴシック"/>
              </a:rPr>
              <a:t>1</a:t>
            </a:r>
            <a:r>
              <a:rPr lang="ja-JP" altLang="en-US" sz="1400" dirty="0">
                <a:solidFill>
                  <a:srgbClr val="FFFFFF"/>
                </a:solidFill>
                <a:latin typeface="ＭＳ Ｐゴシック"/>
                <a:ea typeface="ＭＳ Ｐゴシック"/>
                <a:cs typeface="ＭＳ Ｐゴシック"/>
              </a:rPr>
              <a:t>兆ドル規模の成長市場であるハイブリッドクラウドのトッププロバイダーにする」としている。</a:t>
            </a:r>
            <a:endParaRPr kumimoji="1" lang="ja-JP" altLang="en-US" sz="1400" dirty="0">
              <a:solidFill>
                <a:srgbClr val="FFFFFF"/>
              </a:solidFill>
              <a:latin typeface="ＭＳ Ｐゴシック"/>
              <a:ea typeface="ＭＳ Ｐゴシック"/>
              <a:cs typeface="ＭＳ Ｐゴシック"/>
            </a:endParaRPr>
          </a:p>
        </p:txBody>
      </p:sp>
      <p:sp>
        <p:nvSpPr>
          <p:cNvPr id="2" name="正方形/長方形 1">
            <a:extLst>
              <a:ext uri="{FF2B5EF4-FFF2-40B4-BE49-F238E27FC236}">
                <a16:creationId xmlns:a16="http://schemas.microsoft.com/office/drawing/2014/main" id="{D3651C7B-9E27-482B-AD12-33C5630F1AA5}"/>
              </a:ext>
            </a:extLst>
          </p:cNvPr>
          <p:cNvSpPr/>
          <p:nvPr/>
        </p:nvSpPr>
        <p:spPr>
          <a:xfrm>
            <a:off x="5590309" y="970252"/>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IBM</a:t>
            </a:r>
            <a:r>
              <a:rPr kumimoji="1" lang="ja-JP" altLang="en-US" sz="2000" dirty="0">
                <a:solidFill>
                  <a:srgbClr val="FFFFFF"/>
                </a:solidFill>
                <a:latin typeface="ＭＳ Ｐゴシック"/>
                <a:ea typeface="ＭＳ Ｐゴシック"/>
                <a:cs typeface="ＭＳ Ｐゴシック"/>
              </a:rPr>
              <a:t>のクラウド事業立ち上がりの遅れを取り戻す</a:t>
            </a:r>
          </a:p>
        </p:txBody>
      </p:sp>
      <p:sp>
        <p:nvSpPr>
          <p:cNvPr id="7" name="正方形/長方形 6">
            <a:extLst>
              <a:ext uri="{FF2B5EF4-FFF2-40B4-BE49-F238E27FC236}">
                <a16:creationId xmlns:a16="http://schemas.microsoft.com/office/drawing/2014/main" id="{3007853E-CBDE-4B2A-A281-EF635262617F}"/>
              </a:ext>
            </a:extLst>
          </p:cNvPr>
          <p:cNvSpPr/>
          <p:nvPr/>
        </p:nvSpPr>
        <p:spPr>
          <a:xfrm>
            <a:off x="5590308" y="2052855"/>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OpenShift</a:t>
            </a:r>
            <a:r>
              <a:rPr kumimoji="1" lang="ja-JP" altLang="en-US" sz="2000" dirty="0">
                <a:solidFill>
                  <a:srgbClr val="FFFFFF"/>
                </a:solidFill>
                <a:latin typeface="ＭＳ Ｐゴシック"/>
                <a:ea typeface="ＭＳ Ｐゴシック"/>
                <a:cs typeface="ＭＳ Ｐゴシック"/>
              </a:rPr>
              <a:t>をマルチ</a:t>
            </a:r>
            <a:r>
              <a:rPr kumimoji="1" lang="en-US" altLang="ja-JP" sz="2000" dirty="0">
                <a:solidFill>
                  <a:srgbClr val="FFFFFF"/>
                </a:solidFill>
                <a:latin typeface="ＭＳ Ｐゴシック"/>
                <a:ea typeface="ＭＳ Ｐゴシック"/>
                <a:cs typeface="ＭＳ Ｐゴシック"/>
              </a:rPr>
              <a:t>/</a:t>
            </a:r>
            <a:r>
              <a:rPr kumimoji="1" lang="ja-JP" altLang="en-US" sz="2000" dirty="0">
                <a:solidFill>
                  <a:srgbClr val="FFFFFF"/>
                </a:solidFill>
                <a:latin typeface="ＭＳ Ｐゴシック"/>
                <a:ea typeface="ＭＳ Ｐゴシック"/>
                <a:cs typeface="ＭＳ Ｐゴシック"/>
              </a:rPr>
              <a:t>ハイブリッドクラウドの核とする</a:t>
            </a:r>
          </a:p>
        </p:txBody>
      </p:sp>
      <p:sp>
        <p:nvSpPr>
          <p:cNvPr id="8" name="正方形/長方形 7">
            <a:extLst>
              <a:ext uri="{FF2B5EF4-FFF2-40B4-BE49-F238E27FC236}">
                <a16:creationId xmlns:a16="http://schemas.microsoft.com/office/drawing/2014/main" id="{5A99CC8E-7540-4BF7-913C-B1F0FEAE6CBE}"/>
              </a:ext>
            </a:extLst>
          </p:cNvPr>
          <p:cNvSpPr/>
          <p:nvPr/>
        </p:nvSpPr>
        <p:spPr>
          <a:xfrm>
            <a:off x="5590309" y="3135458"/>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IBM</a:t>
            </a:r>
            <a:r>
              <a:rPr lang="ja-JP" altLang="en-US" sz="2000" dirty="0">
                <a:solidFill>
                  <a:srgbClr val="FFFFFF"/>
                </a:solidFill>
                <a:latin typeface="ＭＳ Ｐゴシック"/>
                <a:ea typeface="ＭＳ Ｐゴシック"/>
                <a:cs typeface="ＭＳ Ｐゴシック"/>
              </a:rPr>
              <a:t>の業績が長期的に低迷している</a:t>
            </a:r>
          </a:p>
        </p:txBody>
      </p:sp>
      <p:sp>
        <p:nvSpPr>
          <p:cNvPr id="9" name="正方形/長方形 8">
            <a:extLst>
              <a:ext uri="{FF2B5EF4-FFF2-40B4-BE49-F238E27FC236}">
                <a16:creationId xmlns:a16="http://schemas.microsoft.com/office/drawing/2014/main" id="{631C801F-8789-4DF6-942D-EE117C1A8DAC}"/>
              </a:ext>
            </a:extLst>
          </p:cNvPr>
          <p:cNvSpPr/>
          <p:nvPr/>
        </p:nvSpPr>
        <p:spPr>
          <a:xfrm>
            <a:off x="5590309" y="4218061"/>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RedHat</a:t>
            </a:r>
            <a:r>
              <a:rPr lang="ja-JP" altLang="en-US" sz="2000" dirty="0">
                <a:solidFill>
                  <a:srgbClr val="FFFFFF"/>
                </a:solidFill>
                <a:latin typeface="ＭＳ Ｐゴシック"/>
                <a:ea typeface="ＭＳ Ｐゴシック"/>
                <a:cs typeface="ＭＳ Ｐゴシック"/>
              </a:rPr>
              <a:t>の年間</a:t>
            </a:r>
            <a:r>
              <a:rPr lang="en-US" altLang="ja-JP" sz="2000" dirty="0">
                <a:solidFill>
                  <a:srgbClr val="FFFFFF"/>
                </a:solidFill>
                <a:latin typeface="ＭＳ Ｐゴシック"/>
                <a:ea typeface="ＭＳ Ｐゴシック"/>
                <a:cs typeface="ＭＳ Ｐゴシック"/>
              </a:rPr>
              <a:t>30</a:t>
            </a:r>
            <a:r>
              <a:rPr lang="ja-JP" altLang="en-US" sz="2000" dirty="0">
                <a:solidFill>
                  <a:srgbClr val="FFFFFF"/>
                </a:solidFill>
                <a:latin typeface="ＭＳ Ｐゴシック"/>
                <a:ea typeface="ＭＳ Ｐゴシック"/>
                <a:cs typeface="ＭＳ Ｐゴシック"/>
              </a:rPr>
              <a:t>億ドルの売り上げにも魅力</a:t>
            </a:r>
          </a:p>
        </p:txBody>
      </p:sp>
      <p:sp>
        <p:nvSpPr>
          <p:cNvPr id="10" name="正方形/長方形 9">
            <a:extLst>
              <a:ext uri="{FF2B5EF4-FFF2-40B4-BE49-F238E27FC236}">
                <a16:creationId xmlns:a16="http://schemas.microsoft.com/office/drawing/2014/main" id="{95131EEF-EE92-4401-A358-9B2FAC38EFF3}"/>
              </a:ext>
            </a:extLst>
          </p:cNvPr>
          <p:cNvSpPr/>
          <p:nvPr/>
        </p:nvSpPr>
        <p:spPr>
          <a:xfrm>
            <a:off x="5590307" y="5300664"/>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RedHat</a:t>
            </a:r>
            <a:r>
              <a:rPr lang="ja-JP" altLang="en-US" sz="2000" dirty="0">
                <a:solidFill>
                  <a:srgbClr val="FFFFFF"/>
                </a:solidFill>
                <a:latin typeface="ＭＳ Ｐゴシック"/>
                <a:ea typeface="ＭＳ Ｐゴシック"/>
                <a:cs typeface="ＭＳ Ｐゴシック"/>
              </a:rPr>
              <a:t>も株価が低迷</a:t>
            </a:r>
            <a:endParaRPr lang="en-US" altLang="ja-JP" sz="2000" dirty="0">
              <a:solidFill>
                <a:srgbClr val="FFFFFF"/>
              </a:solidFill>
              <a:latin typeface="ＭＳ Ｐゴシック"/>
              <a:ea typeface="ＭＳ Ｐゴシック"/>
              <a:cs typeface="ＭＳ Ｐゴシック"/>
            </a:endParaRPr>
          </a:p>
          <a:p>
            <a:pPr algn="ctr"/>
            <a:r>
              <a:rPr lang="ja-JP" altLang="en-US" sz="2000" dirty="0">
                <a:solidFill>
                  <a:srgbClr val="FFFFFF"/>
                </a:solidFill>
                <a:latin typeface="ＭＳ Ｐゴシック"/>
                <a:ea typeface="ＭＳ Ｐゴシック"/>
                <a:cs typeface="ＭＳ Ｐゴシック"/>
              </a:rPr>
              <a:t>（成長の鈍化）</a:t>
            </a:r>
          </a:p>
        </p:txBody>
      </p:sp>
    </p:spTree>
    <p:extLst>
      <p:ext uri="{BB962C8B-B14F-4D97-AF65-F5344CB8AC3E}">
        <p14:creationId xmlns:p14="http://schemas.microsoft.com/office/powerpoint/2010/main" val="189185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0E0822-0CDF-4CF1-AC87-5C78C9C7DC12}"/>
              </a:ext>
            </a:extLst>
          </p:cNvPr>
          <p:cNvSpPr>
            <a:spLocks noGrp="1"/>
          </p:cNvSpPr>
          <p:nvPr>
            <p:ph type="title"/>
          </p:nvPr>
        </p:nvSpPr>
        <p:spPr/>
        <p:txBody>
          <a:bodyPr/>
          <a:lstStyle/>
          <a:p>
            <a:r>
              <a:rPr kumimoji="1" lang="en-US" altLang="ja-JP" dirty="0"/>
              <a:t>Cloud Run</a:t>
            </a:r>
            <a:endParaRPr kumimoji="1" lang="ja-JP" altLang="en-US" dirty="0"/>
          </a:p>
        </p:txBody>
      </p:sp>
      <p:pic>
        <p:nvPicPr>
          <p:cNvPr id="3" name="図 2">
            <a:extLst>
              <a:ext uri="{FF2B5EF4-FFF2-40B4-BE49-F238E27FC236}">
                <a16:creationId xmlns:a16="http://schemas.microsoft.com/office/drawing/2014/main" id="{8B2CDBCB-4DC3-4266-90CB-50C4367E12FC}"/>
              </a:ext>
            </a:extLst>
          </p:cNvPr>
          <p:cNvPicPr>
            <a:picLocks noChangeAspect="1"/>
          </p:cNvPicPr>
          <p:nvPr/>
        </p:nvPicPr>
        <p:blipFill>
          <a:blip r:embed="rId3"/>
          <a:stretch>
            <a:fillRect/>
          </a:stretch>
        </p:blipFill>
        <p:spPr>
          <a:xfrm>
            <a:off x="1581150" y="1066059"/>
            <a:ext cx="6438900" cy="5362575"/>
          </a:xfrm>
          <a:prstGeom prst="rect">
            <a:avLst/>
          </a:prstGeom>
          <a:ln>
            <a:solidFill>
              <a:schemeClr val="tx1">
                <a:lumMod val="50000"/>
                <a:lumOff val="50000"/>
              </a:schemeClr>
            </a:solidFill>
          </a:ln>
        </p:spPr>
      </p:pic>
    </p:spTree>
    <p:extLst>
      <p:ext uri="{BB962C8B-B14F-4D97-AF65-F5344CB8AC3E}">
        <p14:creationId xmlns:p14="http://schemas.microsoft.com/office/powerpoint/2010/main" val="318336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59A5A-1943-4CE7-8A4D-B5B0A1189AA4}"/>
              </a:ext>
            </a:extLst>
          </p:cNvPr>
          <p:cNvSpPr>
            <a:spLocks noGrp="1"/>
          </p:cNvSpPr>
          <p:nvPr>
            <p:ph type="title"/>
          </p:nvPr>
        </p:nvSpPr>
        <p:spPr/>
        <p:txBody>
          <a:bodyPr/>
          <a:lstStyle/>
          <a:p>
            <a:r>
              <a:rPr kumimoji="1" lang="ja-JP" altLang="en-US" dirty="0"/>
              <a:t>鍵を握る</a:t>
            </a:r>
            <a:r>
              <a:rPr kumimoji="1" lang="en-US" altLang="ja-JP" dirty="0" err="1"/>
              <a:t>Kubernates</a:t>
            </a:r>
            <a:endParaRPr kumimoji="1" lang="ja-JP" altLang="en-US" dirty="0"/>
          </a:p>
        </p:txBody>
      </p:sp>
      <p:pic>
        <p:nvPicPr>
          <p:cNvPr id="3" name="図 2">
            <a:extLst>
              <a:ext uri="{FF2B5EF4-FFF2-40B4-BE49-F238E27FC236}">
                <a16:creationId xmlns:a16="http://schemas.microsoft.com/office/drawing/2014/main" id="{85417BCA-4237-49E2-8958-7E0C300A8BFB}"/>
              </a:ext>
            </a:extLst>
          </p:cNvPr>
          <p:cNvPicPr>
            <a:picLocks noChangeAspect="1"/>
          </p:cNvPicPr>
          <p:nvPr/>
        </p:nvPicPr>
        <p:blipFill>
          <a:blip r:embed="rId3"/>
          <a:stretch>
            <a:fillRect/>
          </a:stretch>
        </p:blipFill>
        <p:spPr>
          <a:xfrm>
            <a:off x="457200" y="1121621"/>
            <a:ext cx="6229350" cy="3829050"/>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B7D31BB2-16AE-4919-9CCD-6F7A19067918}"/>
              </a:ext>
            </a:extLst>
          </p:cNvPr>
          <p:cNvPicPr>
            <a:picLocks noChangeAspect="1"/>
          </p:cNvPicPr>
          <p:nvPr/>
        </p:nvPicPr>
        <p:blipFill>
          <a:blip r:embed="rId4"/>
          <a:stretch>
            <a:fillRect/>
          </a:stretch>
        </p:blipFill>
        <p:spPr>
          <a:xfrm>
            <a:off x="4250267" y="1359611"/>
            <a:ext cx="4268205" cy="5186680"/>
          </a:xfrm>
          <a:prstGeom prst="rect">
            <a:avLst/>
          </a:prstGeom>
          <a:ln>
            <a:solidFill>
              <a:schemeClr val="tx1">
                <a:lumMod val="50000"/>
                <a:lumOff val="50000"/>
              </a:schemeClr>
            </a:solidFill>
          </a:ln>
        </p:spPr>
      </p:pic>
    </p:spTree>
    <p:extLst>
      <p:ext uri="{BB962C8B-B14F-4D97-AF65-F5344CB8AC3E}">
        <p14:creationId xmlns:p14="http://schemas.microsoft.com/office/powerpoint/2010/main" val="286102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044FFF-59DD-4C28-8074-BD43A8975D05}"/>
              </a:ext>
            </a:extLst>
          </p:cNvPr>
          <p:cNvSpPr>
            <a:spLocks noGrp="1"/>
          </p:cNvSpPr>
          <p:nvPr>
            <p:ph type="title"/>
          </p:nvPr>
        </p:nvSpPr>
        <p:spPr/>
        <p:txBody>
          <a:bodyPr/>
          <a:lstStyle/>
          <a:p>
            <a:r>
              <a:rPr kumimoji="1" lang="en-US" altLang="ja-JP" dirty="0" err="1"/>
              <a:t>Kubernates</a:t>
            </a:r>
            <a:r>
              <a:rPr kumimoji="1" lang="ja-JP" altLang="en-US" dirty="0"/>
              <a:t>は「サーバーフル」のための技術</a:t>
            </a:r>
          </a:p>
        </p:txBody>
      </p:sp>
      <p:pic>
        <p:nvPicPr>
          <p:cNvPr id="7" name="図 6">
            <a:extLst>
              <a:ext uri="{FF2B5EF4-FFF2-40B4-BE49-F238E27FC236}">
                <a16:creationId xmlns:a16="http://schemas.microsoft.com/office/drawing/2014/main" id="{86BDE8A6-8156-4ABF-A78A-C1C9B0F0F923}"/>
              </a:ext>
            </a:extLst>
          </p:cNvPr>
          <p:cNvPicPr>
            <a:picLocks noChangeAspect="1"/>
          </p:cNvPicPr>
          <p:nvPr/>
        </p:nvPicPr>
        <p:blipFill>
          <a:blip r:embed="rId3"/>
          <a:stretch>
            <a:fillRect/>
          </a:stretch>
        </p:blipFill>
        <p:spPr>
          <a:xfrm>
            <a:off x="1536858" y="2305684"/>
            <a:ext cx="6070283" cy="2786014"/>
          </a:xfrm>
          <a:prstGeom prst="rect">
            <a:avLst/>
          </a:prstGeom>
          <a:ln>
            <a:solidFill>
              <a:schemeClr val="tx1">
                <a:lumMod val="50000"/>
                <a:lumOff val="50000"/>
              </a:schemeClr>
            </a:solidFill>
          </a:ln>
        </p:spPr>
      </p:pic>
      <p:sp>
        <p:nvSpPr>
          <p:cNvPr id="3" name="正方形/長方形 2">
            <a:extLst>
              <a:ext uri="{FF2B5EF4-FFF2-40B4-BE49-F238E27FC236}">
                <a16:creationId xmlns:a16="http://schemas.microsoft.com/office/drawing/2014/main" id="{DD618D05-7811-4DA4-85C5-0B590B1E30D6}"/>
              </a:ext>
            </a:extLst>
          </p:cNvPr>
          <p:cNvSpPr/>
          <p:nvPr/>
        </p:nvSpPr>
        <p:spPr>
          <a:xfrm>
            <a:off x="4800600" y="961813"/>
            <a:ext cx="3886201" cy="1781387"/>
          </a:xfrm>
          <a:prstGeom prst="rect">
            <a:avLst/>
          </a:prstGeom>
          <a:solidFill>
            <a:schemeClr val="accent1"/>
          </a:solidFill>
          <a:ln>
            <a:noFill/>
          </a:ln>
        </p:spPr>
        <p:txBody>
          <a:bodyPr rtlCol="0" anchor="ctr">
            <a:noAutofit/>
          </a:bodyPr>
          <a:lstStyle/>
          <a:p>
            <a:r>
              <a:rPr lang="en-US" altLang="ja-JP" sz="1400" dirty="0">
                <a:solidFill>
                  <a:schemeClr val="bg1"/>
                </a:solidFill>
              </a:rPr>
              <a:t>“Unlike serverless computing, Kubernetes is a technology that simplifies management of </a:t>
            </a:r>
            <a:r>
              <a:rPr lang="en-US" altLang="ja-JP" sz="1400" dirty="0" err="1">
                <a:solidFill>
                  <a:schemeClr val="bg1"/>
                </a:solidFill>
              </a:rPr>
              <a:t>serverful</a:t>
            </a:r>
            <a:r>
              <a:rPr lang="en-US" altLang="ja-JP" sz="1400" dirty="0">
                <a:solidFill>
                  <a:schemeClr val="bg1"/>
                </a:solidFill>
              </a:rPr>
              <a:t> computing.”</a:t>
            </a:r>
          </a:p>
          <a:p>
            <a:endParaRPr lang="en-US" altLang="ja-JP" sz="1400" dirty="0">
              <a:solidFill>
                <a:schemeClr val="bg1"/>
              </a:solidFill>
            </a:endParaRPr>
          </a:p>
          <a:p>
            <a:r>
              <a:rPr kumimoji="1" lang="ja-JP" altLang="en-US" sz="1400" dirty="0">
                <a:solidFill>
                  <a:schemeClr val="bg1"/>
                </a:solidFill>
              </a:rPr>
              <a:t>「サーバーレスコンピューティングとは異なり、</a:t>
            </a:r>
            <a:r>
              <a:rPr kumimoji="1" lang="en-US" altLang="ja-JP" sz="1400" dirty="0">
                <a:solidFill>
                  <a:schemeClr val="bg1"/>
                </a:solidFill>
              </a:rPr>
              <a:t>Kubernetes</a:t>
            </a:r>
            <a:r>
              <a:rPr kumimoji="1" lang="ja-JP" altLang="en-US" sz="1400" dirty="0">
                <a:solidFill>
                  <a:schemeClr val="bg1"/>
                </a:solidFill>
              </a:rPr>
              <a:t>はサーバーフルコンピューティングの管理を簡素化する技術だ。」</a:t>
            </a:r>
          </a:p>
        </p:txBody>
      </p:sp>
      <p:pic>
        <p:nvPicPr>
          <p:cNvPr id="5" name="図 4">
            <a:extLst>
              <a:ext uri="{FF2B5EF4-FFF2-40B4-BE49-F238E27FC236}">
                <a16:creationId xmlns:a16="http://schemas.microsoft.com/office/drawing/2014/main" id="{0FEEF2FD-5881-4CFF-87DF-6A6B6FFEA547}"/>
              </a:ext>
            </a:extLst>
          </p:cNvPr>
          <p:cNvPicPr>
            <a:picLocks noChangeAspect="1"/>
          </p:cNvPicPr>
          <p:nvPr/>
        </p:nvPicPr>
        <p:blipFill>
          <a:blip r:embed="rId4"/>
          <a:stretch>
            <a:fillRect/>
          </a:stretch>
        </p:blipFill>
        <p:spPr>
          <a:xfrm>
            <a:off x="457199" y="961813"/>
            <a:ext cx="4223173" cy="5473756"/>
          </a:xfrm>
          <a:prstGeom prst="rect">
            <a:avLst/>
          </a:prstGeom>
          <a:ln>
            <a:solidFill>
              <a:schemeClr val="tx1">
                <a:lumMod val="50000"/>
                <a:lumOff val="50000"/>
              </a:schemeClr>
            </a:solidFill>
          </a:ln>
        </p:spPr>
      </p:pic>
      <p:sp>
        <p:nvSpPr>
          <p:cNvPr id="8" name="正方形/長方形 7">
            <a:extLst>
              <a:ext uri="{FF2B5EF4-FFF2-40B4-BE49-F238E27FC236}">
                <a16:creationId xmlns:a16="http://schemas.microsoft.com/office/drawing/2014/main" id="{C220E358-1D09-47EB-8821-4D662A0528A7}"/>
              </a:ext>
            </a:extLst>
          </p:cNvPr>
          <p:cNvSpPr/>
          <p:nvPr/>
        </p:nvSpPr>
        <p:spPr>
          <a:xfrm>
            <a:off x="4800600" y="2977083"/>
            <a:ext cx="3886202" cy="1330912"/>
          </a:xfrm>
          <a:prstGeom prst="rect">
            <a:avLst/>
          </a:prstGeom>
          <a:solidFill>
            <a:schemeClr val="accent1"/>
          </a:solidFill>
          <a:ln>
            <a:noFill/>
          </a:ln>
        </p:spPr>
        <p:txBody>
          <a:bodyPr rtlCol="0" anchor="ctr">
            <a:noAutofit/>
          </a:bodyPr>
          <a:lstStyle/>
          <a:p>
            <a:r>
              <a:rPr lang="en-US" altLang="ja-JP" sz="1400" dirty="0">
                <a:solidFill>
                  <a:schemeClr val="bg1"/>
                </a:solidFill>
              </a:rPr>
              <a:t>“We predict that serverless use will skyrocket.”</a:t>
            </a:r>
          </a:p>
          <a:p>
            <a:endParaRPr lang="en-US" altLang="ja-JP" sz="1400" dirty="0">
              <a:solidFill>
                <a:schemeClr val="bg1"/>
              </a:solidFill>
            </a:endParaRPr>
          </a:p>
          <a:p>
            <a:r>
              <a:rPr lang="ja-JP" altLang="en-US" sz="1400" dirty="0">
                <a:solidFill>
                  <a:schemeClr val="bg1"/>
                </a:solidFill>
              </a:rPr>
              <a:t>「私たちは、サーバーレスの利用が急増すると予測しています。</a:t>
            </a:r>
            <a:r>
              <a:rPr kumimoji="1" lang="ja-JP" altLang="en-US" sz="1400" dirty="0">
                <a:solidFill>
                  <a:schemeClr val="bg1"/>
                </a:solidFill>
              </a:rPr>
              <a:t>」</a:t>
            </a:r>
          </a:p>
        </p:txBody>
      </p:sp>
      <p:sp>
        <p:nvSpPr>
          <p:cNvPr id="9" name="正方形/長方形 8">
            <a:extLst>
              <a:ext uri="{FF2B5EF4-FFF2-40B4-BE49-F238E27FC236}">
                <a16:creationId xmlns:a16="http://schemas.microsoft.com/office/drawing/2014/main" id="{BAC6EADA-2D65-41F2-8171-6FEFAAC6F23C}"/>
              </a:ext>
            </a:extLst>
          </p:cNvPr>
          <p:cNvSpPr/>
          <p:nvPr/>
        </p:nvSpPr>
        <p:spPr>
          <a:xfrm>
            <a:off x="4800600" y="4541878"/>
            <a:ext cx="3886202" cy="1893692"/>
          </a:xfrm>
          <a:prstGeom prst="rect">
            <a:avLst/>
          </a:prstGeom>
          <a:solidFill>
            <a:schemeClr val="accent1"/>
          </a:solidFill>
          <a:ln>
            <a:noFill/>
          </a:ln>
        </p:spPr>
        <p:txBody>
          <a:bodyPr rtlCol="0" anchor="ctr">
            <a:noAutofit/>
          </a:bodyPr>
          <a:lstStyle/>
          <a:p>
            <a:r>
              <a:rPr lang="en-US" altLang="ja-JP" sz="1400" dirty="0">
                <a:solidFill>
                  <a:schemeClr val="bg1"/>
                </a:solidFill>
              </a:rPr>
              <a:t>“Serverless computing will become the default computing paradigm of the Cloud Era”</a:t>
            </a:r>
          </a:p>
          <a:p>
            <a:endParaRPr lang="en-US" altLang="ja-JP" sz="1400" dirty="0">
              <a:solidFill>
                <a:schemeClr val="bg1"/>
              </a:solidFill>
            </a:endParaRPr>
          </a:p>
          <a:p>
            <a:r>
              <a:rPr lang="ja-JP" altLang="en-US" sz="1400" dirty="0">
                <a:solidFill>
                  <a:schemeClr val="bg1"/>
                </a:solidFill>
              </a:rPr>
              <a:t>「サーバーレスコンピューティングは、クラウド時代のデフォルトのコンピューティングパラダイムとなるでしょう。</a:t>
            </a:r>
            <a:r>
              <a:rPr kumimoji="1" lang="ja-JP" altLang="en-US" sz="1400" dirty="0">
                <a:solidFill>
                  <a:schemeClr val="bg1"/>
                </a:solidFill>
              </a:rPr>
              <a:t>」</a:t>
            </a:r>
          </a:p>
        </p:txBody>
      </p:sp>
    </p:spTree>
    <p:extLst>
      <p:ext uri="{BB962C8B-B14F-4D97-AF65-F5344CB8AC3E}">
        <p14:creationId xmlns:p14="http://schemas.microsoft.com/office/powerpoint/2010/main" val="243253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D46E0-ABCF-4B1A-8E75-894F418C1385}"/>
              </a:ext>
            </a:extLst>
          </p:cNvPr>
          <p:cNvSpPr>
            <a:spLocks noGrp="1"/>
          </p:cNvSpPr>
          <p:nvPr>
            <p:ph type="title"/>
          </p:nvPr>
        </p:nvSpPr>
        <p:spPr/>
        <p:txBody>
          <a:bodyPr/>
          <a:lstStyle/>
          <a:p>
            <a:r>
              <a:rPr kumimoji="1" lang="en-US" altLang="ja-JP" dirty="0"/>
              <a:t>DevOps</a:t>
            </a:r>
            <a:r>
              <a:rPr kumimoji="1" lang="ja-JP" altLang="en-US" dirty="0"/>
              <a:t>から</a:t>
            </a:r>
            <a:r>
              <a:rPr kumimoji="1" lang="en-US" altLang="ja-JP" dirty="0" err="1"/>
              <a:t>NoOps</a:t>
            </a:r>
            <a:r>
              <a:rPr kumimoji="1" lang="ja-JP" altLang="en-US" dirty="0"/>
              <a:t>へ</a:t>
            </a:r>
          </a:p>
        </p:txBody>
      </p:sp>
      <p:pic>
        <p:nvPicPr>
          <p:cNvPr id="4" name="図 3">
            <a:extLst>
              <a:ext uri="{FF2B5EF4-FFF2-40B4-BE49-F238E27FC236}">
                <a16:creationId xmlns:a16="http://schemas.microsoft.com/office/drawing/2014/main" id="{87ECDF7A-0875-4FE7-A04B-9694A59496D7}"/>
              </a:ext>
            </a:extLst>
          </p:cNvPr>
          <p:cNvPicPr>
            <a:picLocks noChangeAspect="1"/>
          </p:cNvPicPr>
          <p:nvPr/>
        </p:nvPicPr>
        <p:blipFill>
          <a:blip r:embed="rId3"/>
          <a:stretch>
            <a:fillRect/>
          </a:stretch>
        </p:blipFill>
        <p:spPr>
          <a:xfrm>
            <a:off x="457200" y="916824"/>
            <a:ext cx="7373978" cy="5710882"/>
          </a:xfrm>
          <a:prstGeom prst="rect">
            <a:avLst/>
          </a:prstGeom>
        </p:spPr>
      </p:pic>
      <p:pic>
        <p:nvPicPr>
          <p:cNvPr id="5" name="図 4">
            <a:extLst>
              <a:ext uri="{FF2B5EF4-FFF2-40B4-BE49-F238E27FC236}">
                <a16:creationId xmlns:a16="http://schemas.microsoft.com/office/drawing/2014/main" id="{107E26D4-6A6B-43B5-8E61-FA40975D24DC}"/>
              </a:ext>
            </a:extLst>
          </p:cNvPr>
          <p:cNvPicPr>
            <a:picLocks noChangeAspect="1"/>
          </p:cNvPicPr>
          <p:nvPr/>
        </p:nvPicPr>
        <p:blipFill>
          <a:blip r:embed="rId4"/>
          <a:stretch>
            <a:fillRect/>
          </a:stretch>
        </p:blipFill>
        <p:spPr>
          <a:xfrm>
            <a:off x="2390775" y="1095740"/>
            <a:ext cx="6296025" cy="5353050"/>
          </a:xfrm>
          <a:prstGeom prst="rect">
            <a:avLst/>
          </a:prstGeom>
          <a:ln>
            <a:solidFill>
              <a:schemeClr val="tx1">
                <a:lumMod val="50000"/>
                <a:lumOff val="50000"/>
              </a:schemeClr>
            </a:solidFill>
          </a:ln>
        </p:spPr>
      </p:pic>
    </p:spTree>
    <p:extLst>
      <p:ext uri="{BB962C8B-B14F-4D97-AF65-F5344CB8AC3E}">
        <p14:creationId xmlns:p14="http://schemas.microsoft.com/office/powerpoint/2010/main" val="390506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tx2"/>
          </a:solidFill>
        </a:ln>
      </a:spPr>
      <a:bodyPr rtlCol="0" anchor="ctr">
        <a:noAutofit/>
      </a:bodyPr>
      <a:lstStyle>
        <a:defPPr>
          <a:defRPr sz="1600">
            <a:solidFill>
              <a:schemeClr val="bg1"/>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6779</TotalTime>
  <Words>1469</Words>
  <Application>Microsoft Office PowerPoint</Application>
  <PresentationFormat>画面に合わせる (4:3)</PresentationFormat>
  <Paragraphs>116</Paragraphs>
  <Slides>14</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ＭＳ Ｐゴシック</vt:lpstr>
      <vt:lpstr>Arial</vt:lpstr>
      <vt:lpstr>Calibri</vt:lpstr>
      <vt:lpstr>Century Gothic</vt:lpstr>
      <vt:lpstr>NC標準テンプレート</vt:lpstr>
      <vt:lpstr>PowerPoint プレゼンテーション</vt:lpstr>
      <vt:lpstr>プライバシー保護を訴えるApple</vt:lpstr>
      <vt:lpstr>Oracleが国内データセンターを間もなく開設</vt:lpstr>
      <vt:lpstr>GoogleがAnthosを発表</vt:lpstr>
      <vt:lpstr>IBMがRedHatを買収（2018年10月）</vt:lpstr>
      <vt:lpstr>Cloud Run</vt:lpstr>
      <vt:lpstr>鍵を握るKubernates</vt:lpstr>
      <vt:lpstr>Kubernatesは「サーバーフル」のための技術</vt:lpstr>
      <vt:lpstr>DevOpsからNoOpsへ</vt:lpstr>
      <vt:lpstr>OSSとの提携</vt:lpstr>
      <vt:lpstr>OSSコミュニティとクラウドベンダの確執</vt:lpstr>
      <vt:lpstr>ChromiumベースのEdge</vt:lpstr>
      <vt:lpstr>ブラウザの系譜</vt:lpstr>
      <vt:lpstr>List of mergers and acquisitions by Facebook</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710</cp:revision>
  <dcterms:created xsi:type="dcterms:W3CDTF">2014-04-30T01:58:06Z</dcterms:created>
  <dcterms:modified xsi:type="dcterms:W3CDTF">2019-04-17T05:48:04Z</dcterms:modified>
</cp:coreProperties>
</file>