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1201" r:id="rId2"/>
    <p:sldId id="3290" r:id="rId3"/>
    <p:sldId id="3291" r:id="rId4"/>
    <p:sldId id="3014" r:id="rId5"/>
    <p:sldId id="3015" r:id="rId6"/>
    <p:sldId id="3016" r:id="rId7"/>
    <p:sldId id="3111" r:id="rId8"/>
    <p:sldId id="2589" r:id="rId9"/>
    <p:sldId id="1323" r:id="rId10"/>
    <p:sldId id="3043" r:id="rId11"/>
    <p:sldId id="3270" r:id="rId12"/>
    <p:sldId id="3332" r:id="rId13"/>
    <p:sldId id="3020" r:id="rId14"/>
    <p:sldId id="3021" r:id="rId15"/>
    <p:sldId id="3022" r:id="rId16"/>
    <p:sldId id="3024" r:id="rId17"/>
    <p:sldId id="3308" r:id="rId18"/>
    <p:sldId id="3311" r:id="rId19"/>
    <p:sldId id="3152" r:id="rId20"/>
    <p:sldId id="3033" r:id="rId21"/>
    <p:sldId id="3097" r:id="rId22"/>
    <p:sldId id="3306" r:id="rId23"/>
    <p:sldId id="3181" r:id="rId24"/>
    <p:sldId id="3028" r:id="rId25"/>
    <p:sldId id="3338" r:id="rId26"/>
    <p:sldId id="259" r:id="rId27"/>
    <p:sldId id="3347" r:id="rId28"/>
    <p:sldId id="3172" r:id="rId29"/>
    <p:sldId id="3143" r:id="rId30"/>
    <p:sldId id="3039" r:id="rId31"/>
    <p:sldId id="3312" r:id="rId32"/>
    <p:sldId id="3041" r:id="rId33"/>
    <p:sldId id="3277" r:id="rId34"/>
    <p:sldId id="3184" r:id="rId35"/>
    <p:sldId id="3293" r:id="rId36"/>
    <p:sldId id="3316" r:id="rId37"/>
    <p:sldId id="1357" r:id="rId38"/>
    <p:sldId id="682" r:id="rId39"/>
    <p:sldId id="3276" r:id="rId40"/>
    <p:sldId id="3186" r:id="rId41"/>
    <p:sldId id="715" r:id="rId4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6666"/>
    <a:srgbClr val="D6D6D6"/>
    <a:srgbClr val="FFFD78"/>
    <a:srgbClr val="E46C0A"/>
    <a:srgbClr val="77933C"/>
    <a:srgbClr val="93CDDD"/>
    <a:srgbClr val="275690"/>
    <a:srgbClr val="37609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03"/>
    <p:restoredTop sz="94181" autoAdjust="0"/>
  </p:normalViewPr>
  <p:slideViewPr>
    <p:cSldViewPr snapToObjects="1" showGuides="1">
      <p:cViewPr varScale="1">
        <p:scale>
          <a:sx n="124" d="100"/>
          <a:sy n="124" d="100"/>
        </p:scale>
        <p:origin x="2152" y="168"/>
      </p:cViewPr>
      <p:guideLst>
        <p:guide orient="horz" pos="2704"/>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2019/5/22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2019/5/22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etcommerce.co.jp/blog/2019/01/26/1352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1875597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942594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67282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0648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358627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3913898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1" kern="1200">
                <a:solidFill>
                  <a:schemeClr val="tx1"/>
                </a:solidFill>
                <a:effectLst/>
                <a:latin typeface="+mn-lt"/>
                <a:ea typeface="+mn-ea"/>
                <a:cs typeface="+mn-cs"/>
              </a:rPr>
              <a:t>「お客様と一緒に、新しいビジネスを立ち上げること」</a:t>
            </a:r>
            <a:endParaRPr lang="ja-JP" altLang="en-US">
              <a:effectLst/>
            </a:endParaRPr>
          </a:p>
          <a:p>
            <a:pPr fontAlgn="base"/>
            <a:r>
              <a:rPr kumimoji="1" lang="ja-JP" altLang="en-US" sz="1200" b="1" kern="1200">
                <a:solidFill>
                  <a:schemeClr val="tx1"/>
                </a:solidFill>
                <a:effectLst/>
                <a:latin typeface="+mn-lt"/>
                <a:ea typeface="+mn-ea"/>
                <a:cs typeface="+mn-cs"/>
              </a:rPr>
              <a:t>「これまでにない市場をパートナー企業とともに創ること」</a:t>
            </a:r>
            <a:endParaRPr lang="ja-JP" altLang="en-US">
              <a:effectLst/>
            </a:endParaRPr>
          </a:p>
          <a:p>
            <a:pPr fontAlgn="base"/>
            <a:r>
              <a:rPr kumimoji="1" lang="ja-JP" altLang="en-US" sz="1200" b="1" kern="1200">
                <a:solidFill>
                  <a:schemeClr val="tx1"/>
                </a:solidFill>
                <a:effectLst/>
                <a:latin typeface="+mn-lt"/>
                <a:ea typeface="+mn-ea"/>
                <a:cs typeface="+mn-cs"/>
              </a:rPr>
              <a:t>「お客様の新規事業を自分たちの技術で支援すること」</a:t>
            </a:r>
            <a:endParaRPr lang="ja-JP" altLang="en-US">
              <a:effectLst/>
            </a:endParaRPr>
          </a:p>
          <a:p>
            <a:pPr fontAlgn="base"/>
            <a:r>
              <a:rPr kumimoji="1" lang="ja-JP" altLang="en-US" sz="1200" b="0" i="0" kern="1200">
                <a:solidFill>
                  <a:schemeClr val="tx1"/>
                </a:solidFill>
                <a:effectLst/>
                <a:latin typeface="+mn-lt"/>
                <a:ea typeface="+mn-ea"/>
                <a:cs typeface="+mn-cs"/>
              </a:rPr>
              <a:t>「共創」が大流行だ。そんな「共創」について尋ねると、人それぞれに様々な解釈が寄せられるが、どうやって実現するかについて語られることは少ない。</a:t>
            </a:r>
          </a:p>
          <a:p>
            <a:pPr fontAlgn="base"/>
            <a:r>
              <a:rPr kumimoji="1" lang="ja-JP" altLang="en-US" sz="1200" b="0" i="0" kern="120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で提起した概念と言われている。企業が、様々なステークホルダーと協働して共に新たな価値を創造するという概念「</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」の日本語訳だ。</a:t>
            </a:r>
          </a:p>
          <a:p>
            <a:pPr fontAlgn="base"/>
            <a:r>
              <a:rPr kumimoji="1" lang="ja-JP" altLang="en-US" sz="1200" b="0" i="0" kern="1200">
                <a:solidFill>
                  <a:schemeClr val="tx1"/>
                </a:solidFill>
                <a:effectLst/>
                <a:latin typeface="+mn-lt"/>
                <a:ea typeface="+mn-ea"/>
                <a:cs typeface="+mn-cs"/>
              </a:rPr>
              <a:t>「デジタル・トランスフォーメーション」あるいは、「攻めの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」や「ビジネスのデジタル化」という言葉が社会正義のごとく語られ、事業部門や経営者がこれまで以上の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活用を迫られている。何とかしなければいけない、でも何をすればいいか分からない。そんなお客様に、「何が課題か教えてもらえれば、その解決策を提案します」といっても、相手を困らせてしまうだけだ。</a:t>
            </a:r>
          </a:p>
          <a:p>
            <a:pPr fontAlgn="base"/>
            <a:r>
              <a:rPr kumimoji="1" lang="ja-JP" altLang="en-US" sz="1200" b="0" i="0" kern="1200">
                <a:solidFill>
                  <a:schemeClr val="tx1"/>
                </a:solidFill>
                <a:effectLst/>
                <a:latin typeface="+mn-lt"/>
                <a:ea typeface="+mn-ea"/>
                <a:cs typeface="+mn-cs"/>
              </a:rPr>
              <a:t>そんな、お客様との関係を転換し、一緒になって新しいビジネス価値を創り出してゆきましょうとの想いから、「共創」という言葉を掲げることは、意味のあることだが、それを「お題目」としないためには、具体的な施策に結びつけてゆかなくてはならない。しかし、現実には、言葉だけが一人歩きしているようにも感じられる。「共創」を経営方針に掲げることは何も悪いことではないが、具体的な施策に結びつけなければ、現場は混乱するだけだ。</a:t>
            </a:r>
          </a:p>
          <a:p>
            <a:pPr fontAlgn="base"/>
            <a:r>
              <a:rPr kumimoji="1" lang="ja-JP" altLang="en-US" sz="1200" b="0" i="0" kern="1200">
                <a:solidFill>
                  <a:schemeClr val="tx1"/>
                </a:solidFill>
                <a:effectLst/>
                <a:latin typeface="+mn-lt"/>
                <a:ea typeface="+mn-ea"/>
                <a:cs typeface="+mn-cs"/>
              </a:rPr>
              <a:t>ではどうすればいいのだろう。私は、「技術の共有」、「価値の共有」、「体験の共有」という３つの関係をお客様との間に築くことではないかと考えている。</a:t>
            </a:r>
          </a:p>
          <a:p>
            <a:pPr fontAlgn="base"/>
            <a:r>
              <a:rPr kumimoji="1" lang="ja-JP" altLang="en-US" sz="1200" b="1" i="0" kern="1200">
                <a:solidFill>
                  <a:schemeClr val="tx1"/>
                </a:solidFill>
                <a:effectLst/>
                <a:latin typeface="+mn-lt"/>
                <a:ea typeface="+mn-ea"/>
                <a:cs typeface="+mn-cs"/>
              </a:rPr>
              <a:t>技術の共有</a:t>
            </a:r>
          </a:p>
          <a:p>
            <a:pPr fontAlgn="base"/>
            <a:r>
              <a:rPr kumimoji="1" lang="ja-JP" altLang="en-US" sz="1200" b="0" i="0" kern="1200">
                <a:solidFill>
                  <a:schemeClr val="tx1"/>
                </a:solidFill>
                <a:effectLst/>
                <a:latin typeface="+mn-lt"/>
                <a:ea typeface="+mn-ea"/>
                <a:cs typeface="+mn-cs"/>
              </a:rPr>
              <a:t>お客様にはできない圧倒的な技術力を提供することだ。</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を武器に事業の差別化や競争優位の実現を目指すお客様は、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の内製化に舵を切る。だからといって、高い技術力を持つ人材が揃っている訳ではない。だからそれを補う需要が生まれてくる。</a:t>
            </a:r>
          </a:p>
          <a:p>
            <a:pPr fontAlgn="base"/>
            <a:r>
              <a:rPr kumimoji="1" lang="ja-JP" altLang="en-US" sz="1200" b="0" i="0" kern="1200">
                <a:solidFill>
                  <a:schemeClr val="tx1"/>
                </a:solidFill>
                <a:effectLst/>
                <a:latin typeface="+mn-lt"/>
                <a:ea typeface="+mn-ea"/>
                <a:cs typeface="+mn-cs"/>
              </a:rPr>
              <a:t>「技術力」とは、少ない手間で最大のパフォーマンスを発揮できる力のことを言う。例えば、実現したい機能を可能な限り少ないステップ数でコーディングできる力やクラウドを駆使してシステム運用できる環境を１日にいくつも構築できる力などのことだ。ビジネス・テーマが決まれば、</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を駆使し、これらを実装したビジネス・プロセスをデザインできる力も必要とされるだろう。お客様はそんな「共創」のパートナーを求めている。</a:t>
            </a:r>
          </a:p>
          <a:p>
            <a:pPr fontAlgn="base"/>
            <a:r>
              <a:rPr kumimoji="1" lang="ja-JP" altLang="en-US" sz="1200" b="1" i="0" kern="1200">
                <a:solidFill>
                  <a:schemeClr val="tx1"/>
                </a:solidFill>
                <a:effectLst/>
                <a:latin typeface="+mn-lt"/>
                <a:ea typeface="+mn-ea"/>
                <a:cs typeface="+mn-cs"/>
              </a:rPr>
              <a:t>価値の共有</a:t>
            </a:r>
          </a:p>
          <a:p>
            <a:pPr fontAlgn="base"/>
            <a:r>
              <a:rPr kumimoji="1" lang="ja-JP" altLang="en-US" sz="1200" b="0" i="0" kern="1200">
                <a:solidFill>
                  <a:schemeClr val="tx1"/>
                </a:solidFill>
                <a:effectLst/>
                <a:latin typeface="+mn-lt"/>
                <a:ea typeface="+mn-ea"/>
                <a:cs typeface="+mn-cs"/>
              </a:rPr>
              <a:t>誠実に理を尽くして課題を紐解き、一緒になってこの取り組みを成功させたいというパッションを示すことだ。お客様と同じビジネスの価値を共有してこそ、お互いの信頼関係は育まれる。</a:t>
            </a:r>
          </a:p>
          <a:p>
            <a:pPr fontAlgn="base"/>
            <a:r>
              <a:rPr kumimoji="1" lang="ja-JP" altLang="en-US" sz="1200" b="0" i="0" kern="1200">
                <a:solidFill>
                  <a:schemeClr val="tx1"/>
                </a:solidFill>
                <a:effectLst/>
                <a:latin typeface="+mn-lt"/>
                <a:ea typeface="+mn-ea"/>
                <a:cs typeface="+mn-cs"/>
              </a:rPr>
              <a:t>お客様からすれば、信頼して任せられる相手でなければ、自分たちの一大事を一緒にやろうとは思わない。そう思ってもらえる人格がなければ「共創」のパートナーとして、受け入れてはもらえない。</a:t>
            </a:r>
          </a:p>
          <a:p>
            <a:pPr fontAlgn="base"/>
            <a:r>
              <a:rPr kumimoji="1" lang="ja-JP" altLang="en-US" sz="1200" b="1" i="0" kern="1200">
                <a:solidFill>
                  <a:schemeClr val="tx1"/>
                </a:solidFill>
                <a:effectLst/>
                <a:latin typeface="+mn-lt"/>
                <a:ea typeface="+mn-ea"/>
                <a:cs typeface="+mn-cs"/>
              </a:rPr>
              <a:t>体験の共有</a:t>
            </a:r>
          </a:p>
          <a:p>
            <a:pPr fontAlgn="base"/>
            <a:r>
              <a:rPr kumimoji="1" lang="ja-JP" altLang="en-US" sz="1200" b="0" i="0" u="none" strike="noStrike" kern="1200">
                <a:solidFill>
                  <a:schemeClr val="tx1"/>
                </a:solidFill>
                <a:effectLst/>
                <a:latin typeface="+mn-lt"/>
                <a:ea typeface="+mn-ea"/>
                <a:cs typeface="+mn-cs"/>
                <a:hlinkClick r:id="rId3"/>
              </a:rPr>
              <a:t>先週のブログ</a:t>
            </a:r>
            <a:r>
              <a:rPr kumimoji="1" lang="ja-JP" altLang="en-US" sz="1200" b="0" i="0" kern="1200">
                <a:solidFill>
                  <a:schemeClr val="tx1"/>
                </a:solidFill>
                <a:effectLst/>
                <a:latin typeface="+mn-lt"/>
                <a:ea typeface="+mn-ea"/>
                <a:cs typeface="+mn-cs"/>
              </a:rPr>
              <a:t>で、クラウド</a:t>
            </a:r>
            <a:r>
              <a:rPr kumimoji="1" lang="en-US" altLang="ja-JP" sz="1200" b="0" i="0" kern="1200" dirty="0" err="1">
                <a:solidFill>
                  <a:schemeClr val="tx1"/>
                </a:solidFill>
                <a:effectLst/>
                <a:latin typeface="+mn-lt"/>
                <a:ea typeface="+mn-ea"/>
                <a:cs typeface="+mn-cs"/>
              </a:rPr>
              <a:t>SIer</a:t>
            </a:r>
            <a:r>
              <a:rPr kumimoji="1" lang="ja-JP" altLang="en-US" sz="1200" b="0" i="0" kern="1200">
                <a:solidFill>
                  <a:schemeClr val="tx1"/>
                </a:solidFill>
                <a:effectLst/>
                <a:latin typeface="+mn-lt"/>
                <a:ea typeface="+mn-ea"/>
                <a:cs typeface="+mn-cs"/>
              </a:rPr>
              <a:t>の実践ノウハウを紹介したが、まさにあのような取り組みを自ら実践して体験的に共有し、ノウハウをお客様に埋め込むことだ。</a:t>
            </a:r>
          </a:p>
          <a:p>
            <a:pPr fontAlgn="base"/>
            <a:r>
              <a:rPr kumimoji="1" lang="ja-JP" altLang="en-US" sz="1200" b="0" i="0" kern="1200">
                <a:solidFill>
                  <a:schemeClr val="tx1"/>
                </a:solidFill>
                <a:effectLst/>
                <a:latin typeface="+mn-lt"/>
                <a:ea typeface="+mn-ea"/>
                <a:cs typeface="+mn-cs"/>
              </a:rPr>
              <a:t>不確実性に対処することが、企業の成長や生き残りには必須の要件になった。アジャイル開発や</a:t>
            </a:r>
            <a:r>
              <a:rPr kumimoji="1" lang="en-US" altLang="ja-JP" sz="1200" b="0" i="0" kern="1200" dirty="0">
                <a:solidFill>
                  <a:schemeClr val="tx1"/>
                </a:solidFill>
                <a:effectLst/>
                <a:latin typeface="+mn-lt"/>
                <a:ea typeface="+mn-ea"/>
                <a:cs typeface="+mn-cs"/>
              </a:rPr>
              <a:t>DevOps</a:t>
            </a:r>
            <a:r>
              <a:rPr kumimoji="1" lang="ja-JP" altLang="en-US" sz="1200" b="0" i="0" kern="1200">
                <a:solidFill>
                  <a:schemeClr val="tx1"/>
                </a:solidFill>
                <a:effectLst/>
                <a:latin typeface="+mn-lt"/>
                <a:ea typeface="+mn-ea"/>
                <a:cs typeface="+mn-cs"/>
              </a:rPr>
              <a:t>、クラウドが当たり前となり、コンテナやマイクロ・サービス、サーバーレスなどがこれほどまでに注目されるようになったのも、まさにこのような背景があるからだ。これを使いこなし、お客様に体験させ、お客様の常識にしてもらうことが、「共創」を生みだす原動力となる。そんな体験を提供することが、「共創」のパートナーの役割だ。</a:t>
            </a:r>
          </a:p>
          <a:p>
            <a:pPr fontAlgn="base"/>
            <a:r>
              <a:rPr kumimoji="1" lang="ja-JP" altLang="en-US" sz="1200" b="0" i="0" kern="1200">
                <a:solidFill>
                  <a:schemeClr val="tx1"/>
                </a:solidFill>
                <a:effectLst/>
                <a:latin typeface="+mn-lt"/>
                <a:ea typeface="+mn-ea"/>
                <a:cs typeface="+mn-cs"/>
              </a:rPr>
              <a:t>このような</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つの共有をリードして、「この人たちと一緒に取り組みたいと」と相手を惚れさせることだ。</a:t>
            </a:r>
          </a:p>
          <a:p>
            <a:pPr fontAlgn="base"/>
            <a:r>
              <a:rPr kumimoji="1" lang="ja-JP" altLang="en-US" sz="1200" b="1" i="0" kern="1200">
                <a:solidFill>
                  <a:schemeClr val="tx1"/>
                </a:solidFill>
                <a:effectLst/>
                <a:latin typeface="+mn-lt"/>
                <a:ea typeface="+mn-ea"/>
                <a:cs typeface="+mn-cs"/>
              </a:rPr>
              <a:t>これからの</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文化を自らの模範を通してお客様に感染させること</a:t>
            </a:r>
            <a:endParaRPr kumimoji="1" lang="ja-JP" altLang="en-US" sz="1200" b="0" i="0" kern="1200">
              <a:solidFill>
                <a:schemeClr val="tx1"/>
              </a:solidFill>
              <a:effectLst/>
              <a:latin typeface="+mn-lt"/>
              <a:ea typeface="+mn-ea"/>
              <a:cs typeface="+mn-cs"/>
            </a:endParaRPr>
          </a:p>
          <a:p>
            <a:pPr fontAlgn="base"/>
            <a:r>
              <a:rPr kumimoji="1" lang="ja-JP" altLang="en-US" sz="1200" b="0" i="0" kern="1200">
                <a:solidFill>
                  <a:schemeClr val="tx1"/>
                </a:solidFill>
                <a:effectLst/>
                <a:latin typeface="+mn-lt"/>
                <a:ea typeface="+mn-ea"/>
                <a:cs typeface="+mn-cs"/>
              </a:rPr>
              <a:t>これが「共創」の実践であると考えてはどうだろう。</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4135387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2615059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50587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236124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980773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91761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873645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326371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4117549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
    <p:spTree>
      <p:nvGrpSpPr>
        <p:cNvPr id="1" name=""/>
        <p:cNvGrpSpPr/>
        <p:nvPr/>
      </p:nvGrpSpPr>
      <p:grpSpPr>
        <a:xfrm>
          <a:off x="0" y="0"/>
          <a:ext cx="0" cy="0"/>
          <a:chOff x="0" y="0"/>
          <a:chExt cx="0" cy="0"/>
        </a:xfrm>
      </p:grpSpPr>
      <p:sp>
        <p:nvSpPr>
          <p:cNvPr id="21" name="Shape 21"/>
          <p:cNvSpPr/>
          <p:nvPr/>
        </p:nvSpPr>
        <p:spPr>
          <a:xfrm>
            <a:off x="6855768" y="6669919"/>
            <a:ext cx="2303859" cy="187524"/>
          </a:xfrm>
          <a:prstGeom prst="rect">
            <a:avLst/>
          </a:prstGeom>
          <a:solidFill>
            <a:srgbClr val="FF8D00"/>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2" name="Shape 22"/>
          <p:cNvSpPr/>
          <p:nvPr/>
        </p:nvSpPr>
        <p:spPr>
          <a:xfrm>
            <a:off x="6875859" y="6672712"/>
            <a:ext cx="2286000" cy="1875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marR="0" algn="ctr">
              <a:spcBef>
                <a:spcPts val="0"/>
              </a:spcBef>
              <a:buClr>
                <a:srgbClr val="000000"/>
              </a:buClr>
              <a:defRPr sz="1000" b="0">
                <a:uFill>
                  <a:solidFill>
                    <a:srgbClr val="FFFFFF"/>
                  </a:solidFill>
                </a:uFill>
                <a:latin typeface="Helvetica Neue"/>
                <a:ea typeface="Helvetica Neue"/>
                <a:cs typeface="Helvetica Neue"/>
                <a:sym typeface="Helvetica Neue"/>
              </a:defRPr>
            </a:lvl1pPr>
          </a:lstStyle>
          <a:p>
            <a:pPr lvl="0">
              <a:defRPr sz="1800">
                <a:solidFill>
                  <a:srgbClr val="000000"/>
                </a:solidFill>
                <a:uFillTx/>
              </a:defRPr>
            </a:pPr>
            <a:r>
              <a:rPr sz="703">
                <a:solidFill>
                  <a:srgbClr val="FFFFFF"/>
                </a:solidFill>
                <a:uFill>
                  <a:solidFill>
                    <a:srgbClr val="FFFFFF"/>
                  </a:solidFill>
                </a:uFill>
              </a:rPr>
              <a:t>Copyright (C) DeNA Co.,Ltd. All Rights Reserved.</a:t>
            </a:r>
          </a:p>
        </p:txBody>
      </p:sp>
      <p:sp>
        <p:nvSpPr>
          <p:cNvPr id="23" name="Shape 23"/>
          <p:cNvSpPr/>
          <p:nvPr/>
        </p:nvSpPr>
        <p:spPr>
          <a:xfrm>
            <a:off x="4572000" y="6670477"/>
            <a:ext cx="2286000" cy="188640"/>
          </a:xfrm>
          <a:prstGeom prst="rect">
            <a:avLst/>
          </a:prstGeom>
          <a:solidFill>
            <a:srgbClr val="6BC6C4"/>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4" name="Shape 24"/>
          <p:cNvSpPr/>
          <p:nvPr/>
        </p:nvSpPr>
        <p:spPr>
          <a:xfrm>
            <a:off x="2286000" y="6670477"/>
            <a:ext cx="2286000" cy="188640"/>
          </a:xfrm>
          <a:prstGeom prst="rect">
            <a:avLst/>
          </a:prstGeom>
          <a:solidFill>
            <a:srgbClr val="E52763"/>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5" name="Shape 25"/>
          <p:cNvSpPr/>
          <p:nvPr/>
        </p:nvSpPr>
        <p:spPr>
          <a:xfrm>
            <a:off x="0" y="6670477"/>
            <a:ext cx="2286000" cy="188640"/>
          </a:xfrm>
          <a:prstGeom prst="rect">
            <a:avLst/>
          </a:prstGeom>
          <a:solidFill>
            <a:srgbClr val="FED03C"/>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pic>
        <p:nvPicPr>
          <p:cNvPr id="26" name="dena_ppt_logo.png"/>
          <p:cNvPicPr/>
          <p:nvPr/>
        </p:nvPicPr>
        <p:blipFill>
          <a:blip r:embed="rId2" cstate="print">
            <a:extLst>
              <a:ext uri="{28A0092B-C50C-407E-A947-70E740481C1C}">
                <a14:useLocalDpi xmlns:a14="http://schemas.microsoft.com/office/drawing/2010/main"/>
              </a:ext>
            </a:extLst>
          </a:blip>
          <a:stretch>
            <a:fillRect/>
          </a:stretch>
        </p:blipFill>
        <p:spPr>
          <a:xfrm>
            <a:off x="75903" y="6702846"/>
            <a:ext cx="303609" cy="126132"/>
          </a:xfrm>
          <a:prstGeom prst="rect">
            <a:avLst/>
          </a:prstGeom>
          <a:ln w="12700">
            <a:miter lim="400000"/>
          </a:ln>
        </p:spPr>
      </p:pic>
      <p:sp>
        <p:nvSpPr>
          <p:cNvPr id="28" name="Shape 28"/>
          <p:cNvSpPr>
            <a:spLocks noGrp="1"/>
          </p:cNvSpPr>
          <p:nvPr>
            <p:ph type="sldNum" sz="quarter" idx="2"/>
          </p:nvPr>
        </p:nvSpPr>
        <p:spPr>
          <a:xfrm>
            <a:off x="8986056" y="6467328"/>
            <a:ext cx="162304" cy="129843"/>
          </a:xfrm>
          <a:prstGeom prst="rect">
            <a:avLst/>
          </a:prstGeom>
        </p:spPr>
        <p:txBody>
          <a:bodyPr wrap="none" lIns="0" tIns="0" rIns="0" bIns="0"/>
          <a:lstStyle>
            <a:lvl1pPr defTabSz="410671">
              <a:spcBef>
                <a:spcPts val="844"/>
              </a:spcBef>
              <a:buClr>
                <a:srgbClr val="929292"/>
              </a:buClr>
              <a:buFont typeface="Thonburi"/>
              <a:defRPr sz="844" b="1">
                <a:solidFill>
                  <a:srgbClr val="5D5D5D"/>
                </a:solidFill>
                <a:uFill>
                  <a:solidFill/>
                </a:uFill>
                <a:latin typeface="Helvetica Neue"/>
                <a:ea typeface="Helvetica Neue"/>
                <a:cs typeface="Helvetica Neue"/>
                <a:sym typeface="Helvetica Neue"/>
              </a:defRPr>
            </a:lvl1pPr>
          </a:lstStyle>
          <a:p>
            <a:pPr lvl="0"/>
            <a:fld id="{86CB4B4D-7CA3-9044-876B-883B54F8677D}" type="slidenum">
              <a:t>‹#›</a:t>
            </a:fld>
            <a:endParaRPr/>
          </a:p>
        </p:txBody>
      </p:sp>
      <p:sp>
        <p:nvSpPr>
          <p:cNvPr id="29" name="Shape 29"/>
          <p:cNvSpPr>
            <a:spLocks noGrp="1"/>
          </p:cNvSpPr>
          <p:nvPr>
            <p:ph type="title"/>
          </p:nvPr>
        </p:nvSpPr>
        <p:spPr>
          <a:xfrm>
            <a:off x="285750" y="1117"/>
            <a:ext cx="7715251" cy="650451"/>
          </a:xfrm>
          <a:prstGeom prst="rect">
            <a:avLst/>
          </a:prstGeom>
        </p:spPr>
        <p:txBody>
          <a:bodyPr lIns="50788" tIns="50788" rIns="50788" bIns="50788" anchor="ctr"/>
          <a:lstStyle>
            <a:lvl1pPr marL="28568" marR="28568">
              <a:lnSpc>
                <a:spcPct val="50000"/>
              </a:lnSpc>
              <a:buClr>
                <a:srgbClr val="929292"/>
              </a:buClr>
              <a:buFont typeface="Calibri"/>
              <a:defRPr sz="2601" b="1">
                <a:uFill>
                  <a:solidFill/>
                </a:uFill>
                <a:latin typeface="+mn-lt"/>
                <a:ea typeface="+mn-ea"/>
                <a:cs typeface="+mn-cs"/>
                <a:sym typeface="ヒラギノ角ゴ Pro W3"/>
              </a:defRPr>
            </a:lvl1pPr>
          </a:lstStyle>
          <a:p>
            <a:pPr lvl="0">
              <a:defRPr sz="1800" b="0">
                <a:uFillTx/>
              </a:defRPr>
            </a:pPr>
            <a:r>
              <a:rPr sz="2601" b="1">
                <a:uFill>
                  <a:solidFill/>
                </a:uFill>
              </a:rPr>
              <a:t>タイトルテキスト</a:t>
            </a:r>
          </a:p>
        </p:txBody>
      </p:sp>
      <p:sp>
        <p:nvSpPr>
          <p:cNvPr id="30" name="Shape 30"/>
          <p:cNvSpPr>
            <a:spLocks noGrp="1"/>
          </p:cNvSpPr>
          <p:nvPr>
            <p:ph type="body" idx="1"/>
          </p:nvPr>
        </p:nvSpPr>
        <p:spPr>
          <a:xfrm>
            <a:off x="290215" y="857250"/>
            <a:ext cx="8572500" cy="5429250"/>
          </a:xfrm>
          <a:prstGeom prst="rect">
            <a:avLst/>
          </a:prstGeom>
        </p:spPr>
        <p:txBody>
          <a:bodyPr lIns="0" tIns="0" rIns="0" bIns="0"/>
          <a:lstStyle>
            <a:lvl1pPr marL="0" marR="28568" indent="0">
              <a:spcBef>
                <a:spcPts val="1266"/>
              </a:spcBef>
              <a:buClrTx/>
              <a:buSzTx/>
              <a:buFontTx/>
              <a:buNone/>
              <a:defRPr sz="2601" b="1">
                <a:uFill>
                  <a:solidFill/>
                </a:uFill>
                <a:latin typeface="+mn-lt"/>
                <a:ea typeface="+mn-ea"/>
                <a:cs typeface="+mn-cs"/>
                <a:sym typeface="ヒラギノ角ゴ Pro W3"/>
              </a:defRPr>
            </a:lvl1pPr>
            <a:lvl2pPr marL="571367" marR="28568" indent="-285683">
              <a:spcBef>
                <a:spcPts val="1266"/>
              </a:spcBef>
              <a:buClrTx/>
              <a:buSzPct val="100000"/>
              <a:buFontTx/>
              <a:buChar char="•"/>
              <a:defRPr sz="2039">
                <a:uFill>
                  <a:solidFill/>
                </a:uFill>
                <a:latin typeface="+mn-lt"/>
                <a:ea typeface="+mn-ea"/>
                <a:cs typeface="+mn-cs"/>
                <a:sym typeface="ヒラギノ角ゴ Pro W3"/>
              </a:defRPr>
            </a:lvl2pPr>
            <a:lvl3pPr marL="857052" marR="28568" indent="-285683">
              <a:spcBef>
                <a:spcPts val="1266"/>
              </a:spcBef>
              <a:buClrTx/>
              <a:buSzPct val="100000"/>
              <a:buFontTx/>
              <a:buChar char="-"/>
              <a:defRPr sz="2039">
                <a:uFill>
                  <a:solidFill/>
                </a:uFill>
                <a:latin typeface="+mn-lt"/>
                <a:ea typeface="+mn-ea"/>
                <a:cs typeface="+mn-cs"/>
                <a:sym typeface="ヒラギノ角ゴ Pro W3"/>
              </a:defRPr>
            </a:lvl3pPr>
            <a:lvl4pPr marL="1142736" marR="28568" indent="-285683">
              <a:spcBef>
                <a:spcPts val="1266"/>
              </a:spcBef>
              <a:buClr>
                <a:srgbClr val="5D5D5D"/>
              </a:buClr>
              <a:buSzPct val="100000"/>
              <a:buFont typeface="Thonburi"/>
              <a:buChar char="*"/>
              <a:defRPr sz="1687">
                <a:uFill>
                  <a:solidFill/>
                </a:uFill>
                <a:latin typeface="+mn-lt"/>
                <a:ea typeface="+mn-ea"/>
                <a:cs typeface="+mn-cs"/>
                <a:sym typeface="ヒラギノ角ゴ Pro W3"/>
              </a:defRPr>
            </a:lvl4pPr>
            <a:lvl5pPr marL="1428419" marR="28568" indent="-285683">
              <a:spcBef>
                <a:spcPts val="1266"/>
              </a:spcBef>
              <a:buClr>
                <a:srgbClr val="5D5D5D"/>
              </a:buClr>
              <a:buSzPct val="100000"/>
              <a:buFontTx/>
              <a:buChar char="•"/>
              <a:defRPr sz="1687">
                <a:uFill>
                  <a:solidFill/>
                </a:uFill>
                <a:latin typeface="+mn-lt"/>
                <a:ea typeface="+mn-ea"/>
                <a:cs typeface="+mn-cs"/>
                <a:sym typeface="ヒラギノ角ゴ Pro W3"/>
              </a:defRPr>
            </a:lvl5pPr>
          </a:lstStyle>
          <a:p>
            <a:pPr lvl="0">
              <a:defRPr sz="1800" b="0">
                <a:uFillTx/>
              </a:defRPr>
            </a:pPr>
            <a:r>
              <a:rPr sz="2601" b="1">
                <a:uFill>
                  <a:solidFill/>
                </a:uFill>
              </a:rPr>
              <a:t>本文レベル1</a:t>
            </a:r>
          </a:p>
          <a:p>
            <a:pPr lvl="1">
              <a:defRPr sz="1800">
                <a:uFillTx/>
              </a:defRPr>
            </a:pPr>
            <a:r>
              <a:rPr sz="2039">
                <a:uFill>
                  <a:solidFill/>
                </a:uFill>
              </a:rPr>
              <a:t>本文レベル2</a:t>
            </a:r>
          </a:p>
          <a:p>
            <a:pPr lvl="2">
              <a:defRPr sz="1800">
                <a:uFillTx/>
              </a:defRPr>
            </a:pPr>
            <a:r>
              <a:rPr sz="2039">
                <a:uFill>
                  <a:solidFill/>
                </a:uFill>
              </a:rPr>
              <a:t>本文レベル3</a:t>
            </a:r>
          </a:p>
          <a:p>
            <a:pPr lvl="3">
              <a:defRPr sz="1800">
                <a:uFillTx/>
              </a:defRPr>
            </a:pPr>
            <a:r>
              <a:rPr sz="1687">
                <a:uFill>
                  <a:solidFill/>
                </a:uFill>
              </a:rPr>
              <a:t>本文レベル4</a:t>
            </a:r>
          </a:p>
          <a:p>
            <a:pPr lvl="4">
              <a:defRPr sz="1800">
                <a:uFillTx/>
              </a:defRPr>
            </a:pPr>
            <a:r>
              <a:rPr sz="1687">
                <a:uFill>
                  <a:solidFill/>
                </a:uFill>
              </a:rPr>
              <a:t>本文レベル 5</a:t>
            </a:r>
          </a:p>
        </p:txBody>
      </p:sp>
      <p:sp>
        <p:nvSpPr>
          <p:cNvPr id="31" name="Shape 31"/>
          <p:cNvSpPr/>
          <p:nvPr/>
        </p:nvSpPr>
        <p:spPr>
          <a:xfrm>
            <a:off x="50632" y="644319"/>
            <a:ext cx="9027494" cy="1"/>
          </a:xfrm>
          <a:prstGeom prst="line">
            <a:avLst/>
          </a:prstGeom>
          <a:blipFill>
            <a:blip r:embed="rId3"/>
          </a:blipFill>
          <a:ln w="38100">
            <a:solidFill>
              <a:srgbClr val="DC0451"/>
            </a:solidFill>
            <a:round/>
          </a:ln>
        </p:spPr>
        <p:txBody>
          <a:bodyPr lIns="45711" tIns="45711" rIns="45711" bIns="45711"/>
          <a:lstStyle/>
          <a:p>
            <a:pPr marR="0" lvl="0" defTabSz="321395">
              <a:spcBef>
                <a:spcPts val="0"/>
              </a:spcBef>
              <a:buClrTx/>
              <a:buFontTx/>
              <a:defRPr b="0">
                <a:solidFill>
                  <a:srgbClr val="000000"/>
                </a:solidFill>
                <a:uFillTx/>
                <a:latin typeface="Helvetica"/>
                <a:ea typeface="Helvetica"/>
                <a:cs typeface="Helvetica"/>
                <a:sym typeface="Helvetica"/>
              </a:defRPr>
            </a:pPr>
            <a:endParaRPr sz="1266"/>
          </a:p>
        </p:txBody>
      </p:sp>
    </p:spTree>
    <p:extLst>
      <p:ext uri="{BB962C8B-B14F-4D97-AF65-F5344CB8AC3E}">
        <p14:creationId xmlns:p14="http://schemas.microsoft.com/office/powerpoint/2010/main" val="16091613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61.tiff"/><Relationship Id="rId13" Type="http://schemas.openxmlformats.org/officeDocument/2006/relationships/image" Target="../media/image66.tiff"/><Relationship Id="rId3" Type="http://schemas.openxmlformats.org/officeDocument/2006/relationships/image" Target="../media/image56.tiff"/><Relationship Id="rId7" Type="http://schemas.openxmlformats.org/officeDocument/2006/relationships/image" Target="../media/image60.tiff"/><Relationship Id="rId12" Type="http://schemas.openxmlformats.org/officeDocument/2006/relationships/image" Target="../media/image65.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9.tiff"/><Relationship Id="rId11" Type="http://schemas.openxmlformats.org/officeDocument/2006/relationships/image" Target="../media/image64.tiff"/><Relationship Id="rId5" Type="http://schemas.openxmlformats.org/officeDocument/2006/relationships/image" Target="../media/image58.tiff"/><Relationship Id="rId15" Type="http://schemas.openxmlformats.org/officeDocument/2006/relationships/image" Target="../media/image68.tiff"/><Relationship Id="rId10" Type="http://schemas.openxmlformats.org/officeDocument/2006/relationships/image" Target="../media/image63.tiff"/><Relationship Id="rId4" Type="http://schemas.openxmlformats.org/officeDocument/2006/relationships/image" Target="../media/image57.tiff"/><Relationship Id="rId9" Type="http://schemas.openxmlformats.org/officeDocument/2006/relationships/image" Target="../media/image62.tiff"/><Relationship Id="rId14" Type="http://schemas.openxmlformats.org/officeDocument/2006/relationships/image" Target="../media/image67.tiff"/></Relationships>
</file>

<file path=ppt/slides/_rels/slide2.xml.rels><?xml version="1.0" encoding="UTF-8" standalone="yes"?>
<Relationships xmlns="http://schemas.openxmlformats.org/package/2006/relationships"><Relationship Id="rId3" Type="http://schemas.openxmlformats.org/officeDocument/2006/relationships/hyperlink" Target="https://youtu.be/NrmMk1Myrxc"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https://images-na.ssl-images-amazon.com/images/I/D1OxQp+XthS.mp4.mp4" TargetMode="Externa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8" Type="http://schemas.openxmlformats.org/officeDocument/2006/relationships/image" Target="../media/image75.tiff"/><Relationship Id="rId13" Type="http://schemas.openxmlformats.org/officeDocument/2006/relationships/image" Target="../media/image80.tiff"/><Relationship Id="rId3" Type="http://schemas.openxmlformats.org/officeDocument/2006/relationships/image" Target="../media/image70.tiff"/><Relationship Id="rId7" Type="http://schemas.openxmlformats.org/officeDocument/2006/relationships/image" Target="../media/image74.tiff"/><Relationship Id="rId12" Type="http://schemas.openxmlformats.org/officeDocument/2006/relationships/image" Target="../media/image79.tiff"/><Relationship Id="rId2" Type="http://schemas.openxmlformats.org/officeDocument/2006/relationships/image" Target="../media/image69.tiff"/><Relationship Id="rId1" Type="http://schemas.openxmlformats.org/officeDocument/2006/relationships/slideLayout" Target="../slideLayouts/slideLayout6.xml"/><Relationship Id="rId6" Type="http://schemas.openxmlformats.org/officeDocument/2006/relationships/image" Target="../media/image73.tiff"/><Relationship Id="rId11" Type="http://schemas.openxmlformats.org/officeDocument/2006/relationships/image" Target="../media/image78.tiff"/><Relationship Id="rId5" Type="http://schemas.openxmlformats.org/officeDocument/2006/relationships/image" Target="../media/image72.tiff"/><Relationship Id="rId15" Type="http://schemas.openxmlformats.org/officeDocument/2006/relationships/image" Target="../media/image82.tiff"/><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tiff"/><Relationship Id="rId14" Type="http://schemas.openxmlformats.org/officeDocument/2006/relationships/image" Target="../media/image81.tiff"/></Relationships>
</file>

<file path=ppt/slides/_rels/slide21.xml.rels><?xml version="1.0" encoding="UTF-8" standalone="yes"?>
<Relationships xmlns="http://schemas.openxmlformats.org/package/2006/relationships"><Relationship Id="rId8" Type="http://schemas.openxmlformats.org/officeDocument/2006/relationships/image" Target="../media/image89.tiff"/><Relationship Id="rId13" Type="http://schemas.openxmlformats.org/officeDocument/2006/relationships/image" Target="../media/image94.tiff"/><Relationship Id="rId3" Type="http://schemas.openxmlformats.org/officeDocument/2006/relationships/image" Target="../media/image84.tiff"/><Relationship Id="rId7" Type="http://schemas.openxmlformats.org/officeDocument/2006/relationships/image" Target="../media/image88.tiff"/><Relationship Id="rId12" Type="http://schemas.openxmlformats.org/officeDocument/2006/relationships/image" Target="../media/image93.tiff"/><Relationship Id="rId2" Type="http://schemas.openxmlformats.org/officeDocument/2006/relationships/image" Target="../media/image83.tiff"/><Relationship Id="rId1" Type="http://schemas.openxmlformats.org/officeDocument/2006/relationships/slideLayout" Target="../slideLayouts/slideLayout6.xml"/><Relationship Id="rId6" Type="http://schemas.openxmlformats.org/officeDocument/2006/relationships/image" Target="../media/image87.tiff"/><Relationship Id="rId11" Type="http://schemas.openxmlformats.org/officeDocument/2006/relationships/image" Target="../media/image92.tiff"/><Relationship Id="rId5" Type="http://schemas.openxmlformats.org/officeDocument/2006/relationships/image" Target="../media/image86.tiff"/><Relationship Id="rId10" Type="http://schemas.openxmlformats.org/officeDocument/2006/relationships/image" Target="../media/image91.tiff"/><Relationship Id="rId4" Type="http://schemas.openxmlformats.org/officeDocument/2006/relationships/image" Target="../media/image85.tiff"/><Relationship Id="rId9" Type="http://schemas.openxmlformats.org/officeDocument/2006/relationships/image" Target="../media/image90.tiff"/></Relationships>
</file>

<file path=ppt/slides/_rels/slide22.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tiff"/><Relationship Id="rId1" Type="http://schemas.openxmlformats.org/officeDocument/2006/relationships/slideLayout" Target="../slideLayouts/slideLayout6.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s>
</file>

<file path=ppt/slides/_rels/slide25.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2.tiff"/><Relationship Id="rId13" Type="http://schemas.openxmlformats.org/officeDocument/2006/relationships/image" Target="../media/image67.tiff"/><Relationship Id="rId3" Type="http://schemas.openxmlformats.org/officeDocument/2006/relationships/image" Target="../media/image57.tiff"/><Relationship Id="rId7" Type="http://schemas.openxmlformats.org/officeDocument/2006/relationships/image" Target="../media/image61.tiff"/><Relationship Id="rId12" Type="http://schemas.openxmlformats.org/officeDocument/2006/relationships/image" Target="../media/image66.tiff"/><Relationship Id="rId2" Type="http://schemas.openxmlformats.org/officeDocument/2006/relationships/image" Target="../media/image56.tiff"/><Relationship Id="rId1" Type="http://schemas.openxmlformats.org/officeDocument/2006/relationships/slideLayout" Target="../slideLayouts/slideLayout6.xml"/><Relationship Id="rId6" Type="http://schemas.openxmlformats.org/officeDocument/2006/relationships/image" Target="../media/image60.tiff"/><Relationship Id="rId11" Type="http://schemas.openxmlformats.org/officeDocument/2006/relationships/image" Target="../media/image65.tiff"/><Relationship Id="rId5" Type="http://schemas.openxmlformats.org/officeDocument/2006/relationships/image" Target="../media/image59.tiff"/><Relationship Id="rId10" Type="http://schemas.openxmlformats.org/officeDocument/2006/relationships/image" Target="../media/image64.tiff"/><Relationship Id="rId4" Type="http://schemas.openxmlformats.org/officeDocument/2006/relationships/image" Target="../media/image58.tiff"/><Relationship Id="rId9" Type="http://schemas.openxmlformats.org/officeDocument/2006/relationships/image" Target="../media/image63.tiff"/><Relationship Id="rId14" Type="http://schemas.openxmlformats.org/officeDocument/2006/relationships/image" Target="../media/image68.tiff"/></Relationships>
</file>

<file path=ppt/slides/_rels/slide27.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image" Target="../media/image59.tiff"/><Relationship Id="rId1" Type="http://schemas.openxmlformats.org/officeDocument/2006/relationships/slideLayout" Target="../slideLayouts/slideLayout6.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tiff"/></Relationships>
</file>

<file path=ppt/slides/_rels/slide28.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4.tiff"/></Relationships>
</file>

<file path=ppt/slides/_rels/slide29.xml.rels><?xml version="1.0" encoding="UTF-8" standalone="yes"?>
<Relationships xmlns="http://schemas.openxmlformats.org/package/2006/relationships"><Relationship Id="rId8" Type="http://schemas.openxmlformats.org/officeDocument/2006/relationships/image" Target="../media/image103.tiff"/><Relationship Id="rId3" Type="http://schemas.openxmlformats.org/officeDocument/2006/relationships/image" Target="../media/image105.tiff"/><Relationship Id="rId7" Type="http://schemas.openxmlformats.org/officeDocument/2006/relationships/image" Target="../media/image109.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8.tiff"/><Relationship Id="rId5" Type="http://schemas.openxmlformats.org/officeDocument/2006/relationships/image" Target="../media/image107.tiff"/><Relationship Id="rId10" Type="http://schemas.openxmlformats.org/officeDocument/2006/relationships/image" Target="../media/image111.tiff"/><Relationship Id="rId4" Type="http://schemas.openxmlformats.org/officeDocument/2006/relationships/image" Target="../media/image106.tiff"/><Relationship Id="rId9" Type="http://schemas.openxmlformats.org/officeDocument/2006/relationships/image" Target="../media/image110.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YdXSnw819mY"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6.xml"/><Relationship Id="rId4" Type="http://schemas.openxmlformats.org/officeDocument/2006/relationships/image" Target="../media/image114.tiff"/></Relationships>
</file>

<file path=ppt/slides/_rels/slide35.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9.tiff"/><Relationship Id="rId7"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1.tiff"/><Relationship Id="rId10" Type="http://schemas.openxmlformats.org/officeDocument/2006/relationships/image" Target="../media/image18.tiff"/><Relationship Id="rId4" Type="http://schemas.openxmlformats.org/officeDocument/2006/relationships/image" Target="../media/image10.png"/><Relationship Id="rId9" Type="http://schemas.openxmlformats.org/officeDocument/2006/relationships/image" Target="../media/image17.tiff"/></Relationships>
</file>

<file path=ppt/slides/_rels/slide7.xml.rels><?xml version="1.0" encoding="UTF-8" standalone="yes"?>
<Relationships xmlns="http://schemas.openxmlformats.org/package/2006/relationships"><Relationship Id="rId8" Type="http://schemas.openxmlformats.org/officeDocument/2006/relationships/image" Target="../media/image25.tiff"/><Relationship Id="rId13" Type="http://schemas.openxmlformats.org/officeDocument/2006/relationships/image" Target="../media/image30.tiff"/><Relationship Id="rId3" Type="http://schemas.openxmlformats.org/officeDocument/2006/relationships/image" Target="../media/image20.tiff"/><Relationship Id="rId7" Type="http://schemas.openxmlformats.org/officeDocument/2006/relationships/image" Target="../media/image24.png"/><Relationship Id="rId12" Type="http://schemas.openxmlformats.org/officeDocument/2006/relationships/image" Target="../media/image29.tiff"/><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tiff"/><Relationship Id="rId10" Type="http://schemas.openxmlformats.org/officeDocument/2006/relationships/image" Target="../media/image27.tiff"/><Relationship Id="rId4" Type="http://schemas.openxmlformats.org/officeDocument/2006/relationships/image" Target="../media/image21.tiff"/><Relationship Id="rId9" Type="http://schemas.openxmlformats.org/officeDocument/2006/relationships/image" Target="../media/image26.tiff"/></Relationships>
</file>

<file path=ppt/slides/_rels/slide8.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tiff"/><Relationship Id="rId18" Type="http://schemas.openxmlformats.org/officeDocument/2006/relationships/image" Target="../media/image47.tiff"/><Relationship Id="rId3" Type="http://schemas.openxmlformats.org/officeDocument/2006/relationships/image" Target="../media/image32.tiff"/><Relationship Id="rId7" Type="http://schemas.openxmlformats.org/officeDocument/2006/relationships/image" Target="../media/image36.tiff"/><Relationship Id="rId12" Type="http://schemas.openxmlformats.org/officeDocument/2006/relationships/image" Target="../media/image41.tiff"/><Relationship Id="rId17" Type="http://schemas.openxmlformats.org/officeDocument/2006/relationships/image" Target="../media/image46.tiff"/><Relationship Id="rId2" Type="http://schemas.openxmlformats.org/officeDocument/2006/relationships/image" Target="../media/image31.tiff"/><Relationship Id="rId16" Type="http://schemas.openxmlformats.org/officeDocument/2006/relationships/image" Target="../media/image45.tiff"/><Relationship Id="rId1" Type="http://schemas.openxmlformats.org/officeDocument/2006/relationships/slideLayout" Target="../slideLayouts/slideLayout6.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tiff"/><Relationship Id="rId15" Type="http://schemas.openxmlformats.org/officeDocument/2006/relationships/image" Target="../media/image44.tiff"/><Relationship Id="rId10" Type="http://schemas.openxmlformats.org/officeDocument/2006/relationships/image" Target="../media/image39.tiff"/><Relationship Id="rId4" Type="http://schemas.openxmlformats.org/officeDocument/2006/relationships/image" Target="../media/image33.tiff"/><Relationship Id="rId9" Type="http://schemas.openxmlformats.org/officeDocument/2006/relationships/image" Target="../media/image38.tiff"/><Relationship Id="rId14" Type="http://schemas.openxmlformats.org/officeDocument/2006/relationships/image" Target="../media/image43.tiff"/></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a:t>デジタル・トランスフォーメーションの本質</a:t>
            </a:r>
            <a:br>
              <a:rPr lang="en-US" altLang="ja-JP" sz="2800" dirty="0"/>
            </a:br>
            <a:r>
              <a:rPr lang="ja-JP" altLang="en-US" sz="2800"/>
              <a:t>と「共創」戦略</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31</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2019</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5</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22</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ビジネスの大変革を迫る</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デジタル</a:t>
            </a:r>
            <a:r>
              <a:rPr lang="ja-JP" altLang="en-US" sz="2800" dirty="0">
                <a:solidFill>
                  <a:srgbClr val="FFFFFF"/>
                </a:solidFill>
                <a:latin typeface="Meiryo" panose="020B0604030504040204" pitchFamily="34" charset="-128"/>
                <a:ea typeface="Meiryo" panose="020B0604030504040204" pitchFamily="34" charset="-128"/>
                <a:cs typeface="Arial"/>
              </a:rPr>
              <a:t>・トランスフォーメーション</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en-US" altLang="ja-JP" sz="2000" dirty="0">
                <a:solidFill>
                  <a:srgbClr val="FFFFFF"/>
                </a:solidFill>
                <a:effectLst/>
                <a:latin typeface="Meiryo" panose="020B0604030504040204" pitchFamily="34" charset="-128"/>
                <a:ea typeface="Meiryo" panose="020B0604030504040204" pitchFamily="34" charset="-128"/>
                <a:cs typeface="Arial"/>
              </a:rPr>
              <a:t>Digital Transformation / DX</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54417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r>
              <a:rPr kumimoji="1" lang="en-US" altLang="ja-JP" dirty="0"/>
              <a:t> </a:t>
            </a:r>
            <a:r>
              <a:rPr kumimoji="1" lang="ja-JP" altLang="en-US"/>
              <a:t>（１）</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B8CFB3F-DF9F-C543-9AA8-079A36DD7BB8}"/>
              </a:ext>
            </a:extLst>
          </p:cNvPr>
          <p:cNvGrpSpPr/>
          <p:nvPr/>
        </p:nvGrpSpPr>
        <p:grpSpPr>
          <a:xfrm>
            <a:off x="5027211" y="1747323"/>
            <a:ext cx="3561617" cy="3975050"/>
            <a:chOff x="5027211" y="1747323"/>
            <a:chExt cx="3561617" cy="3975050"/>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19095"/>
              <a:ext cx="2449286" cy="738664"/>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エコシステムが容易に形成</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イノベーションが加速する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49" y="2371353"/>
              <a:ext cx="1107064" cy="1419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7211" y="3791182"/>
              <a:ext cx="1108702" cy="129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395730"/>
              <a:ext cx="1107063" cy="132922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7731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3FFD018-7BED-2A45-9939-42800FA51A8E}"/>
              </a:ext>
            </a:extLst>
          </p:cNvPr>
          <p:cNvSpPr/>
          <p:nvPr/>
        </p:nvSpPr>
        <p:spPr>
          <a:xfrm>
            <a:off x="344466" y="1196236"/>
            <a:ext cx="8430016" cy="464715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デジタルとフィジカル（２）</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28553" y="2830533"/>
            <a:ext cx="182813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324366" y="2830532"/>
            <a:ext cx="1828139"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709087" y="3196983"/>
            <a:ext cx="146706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フィジカル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Physical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633142" y="3196983"/>
            <a:ext cx="121058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20180" y="1611265"/>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賢くなる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Intelligent</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20179" y="2954948"/>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つながる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Connected</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20179" y="4318421"/>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変化に即応する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Dynamic</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 name="直線矢印コネクタ 29">
            <a:extLst>
              <a:ext uri="{FF2B5EF4-FFF2-40B4-BE49-F238E27FC236}">
                <a16:creationId xmlns:a16="http://schemas.microsoft.com/office/drawing/2014/main" id="{C9D323A8-F2F3-FD43-A2B9-6EE4DC31C57D}"/>
              </a:ext>
            </a:extLst>
          </p:cNvPr>
          <p:cNvCxnSpPr>
            <a:cxnSpLocks/>
            <a:stCxn id="5" idx="3"/>
            <a:endCxn id="20" idx="1"/>
          </p:cNvCxnSpPr>
          <p:nvPr/>
        </p:nvCxnSpPr>
        <p:spPr>
          <a:xfrm flipV="1">
            <a:off x="5152505" y="2245212"/>
            <a:ext cx="967675" cy="1343680"/>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967CA8F-AE3E-CD40-9B06-F417D3A88A0A}"/>
              </a:ext>
            </a:extLst>
          </p:cNvPr>
          <p:cNvCxnSpPr>
            <a:cxnSpLocks/>
            <a:stCxn id="5" idx="3"/>
            <a:endCxn id="21" idx="1"/>
          </p:cNvCxnSpPr>
          <p:nvPr/>
        </p:nvCxnSpPr>
        <p:spPr>
          <a:xfrm>
            <a:off x="5152505" y="3588892"/>
            <a:ext cx="967674" cy="3"/>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13BA8C3-29DB-8445-8803-34A14AD3BABC}"/>
              </a:ext>
            </a:extLst>
          </p:cNvPr>
          <p:cNvCxnSpPr>
            <a:cxnSpLocks/>
            <a:stCxn id="5" idx="3"/>
            <a:endCxn id="22" idx="1"/>
          </p:cNvCxnSpPr>
          <p:nvPr/>
        </p:nvCxnSpPr>
        <p:spPr>
          <a:xfrm>
            <a:off x="5152505" y="3588892"/>
            <a:ext cx="967674" cy="1363476"/>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下カーブ矢印 49">
            <a:extLst>
              <a:ext uri="{FF2B5EF4-FFF2-40B4-BE49-F238E27FC236}">
                <a16:creationId xmlns:a16="http://schemas.microsoft.com/office/drawing/2014/main" id="{75437120-990A-6B48-BEFD-47576C1546F6}"/>
              </a:ext>
            </a:extLst>
          </p:cNvPr>
          <p:cNvSpPr/>
          <p:nvPr/>
        </p:nvSpPr>
        <p:spPr>
          <a:xfrm rot="10800000">
            <a:off x="2092802" y="3648716"/>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2217369" y="2955133"/>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2541638" y="3444882"/>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F813924-9CC0-9442-A4D0-A85601514D71}"/>
              </a:ext>
            </a:extLst>
          </p:cNvPr>
          <p:cNvSpPr txBox="1"/>
          <p:nvPr/>
        </p:nvSpPr>
        <p:spPr>
          <a:xfrm>
            <a:off x="514160" y="1611070"/>
            <a:ext cx="5109091" cy="830997"/>
          </a:xfrm>
          <a:prstGeom prst="rect">
            <a:avLst/>
          </a:prstGeom>
          <a:noFill/>
        </p:spPr>
        <p:txBody>
          <a:bodyPr wrap="none" rtlCol="0">
            <a:spAutoFit/>
          </a:bodyPr>
          <a:lstStyle/>
          <a:p>
            <a:r>
              <a:rPr kumimoji="1" lang="ja-JP" altLang="en-US" sz="1600" b="1">
                <a:solidFill>
                  <a:schemeClr val="accent3">
                    <a:lumMod val="75000"/>
                  </a:schemeClr>
                </a:solidFill>
                <a:latin typeface="Meiryo" panose="020B0604030504040204" pitchFamily="34" charset="-128"/>
                <a:ea typeface="Meiryo" panose="020B0604030504040204" pitchFamily="34" charset="-128"/>
              </a:rPr>
              <a:t>フィジカル</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な世界での</a:t>
            </a:r>
            <a:r>
              <a:rPr kumimoji="1" lang="ja-JP" altLang="en-US" sz="1600" b="1">
                <a:solidFill>
                  <a:schemeClr val="accent3">
                    <a:lumMod val="75000"/>
                  </a:schemeClr>
                </a:solidFill>
                <a:latin typeface="Meiryo" panose="020B0604030504040204" pitchFamily="34" charset="-128"/>
                <a:ea typeface="Meiryo" panose="020B0604030504040204" pitchFamily="34" charset="-128"/>
              </a:rPr>
              <a:t>ものごと</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や</a:t>
            </a:r>
            <a:r>
              <a:rPr kumimoji="1" lang="ja-JP" altLang="en-US" sz="1600" b="1">
                <a:solidFill>
                  <a:schemeClr val="accent3">
                    <a:lumMod val="75000"/>
                  </a:schemeClr>
                </a:solidFill>
                <a:latin typeface="Meiryo" panose="020B0604030504040204" pitchFamily="34" charset="-128"/>
                <a:ea typeface="Meiryo" panose="020B0604030504040204" pitchFamily="34" charset="-128"/>
              </a:rPr>
              <a:t>できごと</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を</a:t>
            </a:r>
            <a:endParaRPr kumimoji="1" lang="en-US" altLang="ja-JP" sz="1600" dirty="0">
              <a:solidFill>
                <a:schemeClr val="tx1">
                  <a:lumMod val="50000"/>
                  <a:lumOff val="50000"/>
                </a:schemeClr>
              </a:solidFill>
              <a:latin typeface="Meiryo" panose="020B0604030504040204" pitchFamily="34" charset="-128"/>
              <a:ea typeface="Meiryo" panose="020B0604030504040204" pitchFamily="34" charset="-128"/>
            </a:endParaRPr>
          </a:p>
          <a:p>
            <a:r>
              <a:rPr kumimoji="1" lang="ja-JP" altLang="en-US" sz="1600" b="1">
                <a:solidFill>
                  <a:srgbClr val="0070C0"/>
                </a:solidFill>
                <a:latin typeface="Meiryo" panose="020B0604030504040204" pitchFamily="34" charset="-128"/>
                <a:ea typeface="Meiryo" panose="020B0604030504040204" pitchFamily="34" charset="-128"/>
              </a:rPr>
              <a:t>デジタル</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に</a:t>
            </a:r>
            <a:r>
              <a:rPr kumimoji="1" lang="ja-JP" altLang="en-US" sz="1600" b="1">
                <a:solidFill>
                  <a:srgbClr val="0070C0"/>
                </a:solidFill>
                <a:latin typeface="Meiryo" panose="020B0604030504040204" pitchFamily="34" charset="-128"/>
                <a:ea typeface="Meiryo" panose="020B0604030504040204" pitchFamily="34" charset="-128"/>
              </a:rPr>
              <a:t>変換</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してその</a:t>
            </a:r>
            <a:r>
              <a:rPr kumimoji="1" lang="ja-JP" altLang="en-US" sz="1600" b="1">
                <a:solidFill>
                  <a:srgbClr val="0070C0"/>
                </a:solidFill>
                <a:latin typeface="Meiryo" panose="020B0604030504040204" pitchFamily="34" charset="-128"/>
                <a:ea typeface="Meiryo" panose="020B0604030504040204" pitchFamily="34" charset="-128"/>
              </a:rPr>
              <a:t>価値</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を</a:t>
            </a:r>
            <a:r>
              <a:rPr lang="ja-JP" altLang="en-US" sz="1600">
                <a:solidFill>
                  <a:schemeClr val="tx1">
                    <a:lumMod val="50000"/>
                    <a:lumOff val="50000"/>
                  </a:schemeClr>
                </a:solidFill>
                <a:latin typeface="Meiryo" panose="020B0604030504040204" pitchFamily="34" charset="-128"/>
                <a:ea typeface="Meiryo" panose="020B0604030504040204" pitchFamily="34" charset="-128"/>
              </a:rPr>
              <a:t>生みだし</a:t>
            </a:r>
            <a:endParaRPr lang="en-US" altLang="ja-JP" sz="1600" dirty="0">
              <a:solidFill>
                <a:schemeClr val="tx1">
                  <a:lumMod val="50000"/>
                  <a:lumOff val="50000"/>
                </a:schemeClr>
              </a:solidFill>
              <a:latin typeface="Meiryo" panose="020B0604030504040204" pitchFamily="34" charset="-128"/>
              <a:ea typeface="Meiryo" panose="020B0604030504040204" pitchFamily="34" charset="-128"/>
            </a:endParaRPr>
          </a:p>
          <a:p>
            <a:r>
              <a:rPr lang="ja-JP" altLang="en-US" sz="1600">
                <a:solidFill>
                  <a:schemeClr val="tx1">
                    <a:lumMod val="50000"/>
                    <a:lumOff val="50000"/>
                  </a:schemeClr>
                </a:solidFill>
                <a:latin typeface="Meiryo" panose="020B0604030504040204" pitchFamily="34" charset="-128"/>
                <a:ea typeface="Meiryo" panose="020B0604030504040204" pitchFamily="34" charset="-128"/>
              </a:rPr>
              <a:t>再び</a:t>
            </a:r>
            <a:r>
              <a:rPr lang="ja-JP" altLang="en-US" sz="1600" b="1">
                <a:solidFill>
                  <a:schemeClr val="accent3">
                    <a:lumMod val="75000"/>
                  </a:schemeClr>
                </a:solidFill>
                <a:latin typeface="Meiryo" panose="020B0604030504040204" pitchFamily="34" charset="-128"/>
                <a:ea typeface="Meiryo" panose="020B0604030504040204" pitchFamily="34" charset="-128"/>
              </a:rPr>
              <a:t>フィジカル</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に</a:t>
            </a:r>
            <a:r>
              <a:rPr lang="ja-JP" altLang="en-US" sz="1600" b="1">
                <a:solidFill>
                  <a:schemeClr val="accent3">
                    <a:lumMod val="75000"/>
                  </a:schemeClr>
                </a:solidFill>
                <a:latin typeface="Meiryo" panose="020B0604030504040204" pitchFamily="34" charset="-128"/>
                <a:ea typeface="Meiryo" panose="020B0604030504040204" pitchFamily="34" charset="-128"/>
              </a:rPr>
              <a:t>変換</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して</a:t>
            </a:r>
            <a:r>
              <a:rPr lang="ja-JP" altLang="en-US" sz="1600" b="1">
                <a:solidFill>
                  <a:srgbClr val="0070C0"/>
                </a:solidFill>
                <a:latin typeface="Meiryo" panose="020B0604030504040204" pitchFamily="34" charset="-128"/>
                <a:ea typeface="Meiryo" panose="020B0604030504040204" pitchFamily="34" charset="-128"/>
              </a:rPr>
              <a:t>デジタル</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の</a:t>
            </a:r>
            <a:r>
              <a:rPr lang="ja-JP" altLang="en-US" sz="1600" b="1">
                <a:solidFill>
                  <a:srgbClr val="0070C0"/>
                </a:solidFill>
                <a:latin typeface="Meiryo" panose="020B0604030504040204" pitchFamily="34" charset="-128"/>
                <a:ea typeface="Meiryo" panose="020B0604030504040204" pitchFamily="34" charset="-128"/>
              </a:rPr>
              <a:t>価値</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を取り込む</a:t>
            </a:r>
            <a:endParaRPr kumimoji="1" lang="ja-JP" altLang="en-US" sz="160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209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コンピュータ利用の</a:t>
            </a:r>
            <a:r>
              <a:rPr kumimoji="1" lang="ja-JP" altLang="en-US" sz="2700" dirty="0">
                <a:latin typeface="Meiryo" panose="020B0604030504040204" pitchFamily="34" charset="-128"/>
                <a:ea typeface="Meiryo" panose="020B0604030504040204" pitchFamily="34" charset="-128"/>
              </a:rPr>
              <a:t>歴史</a:t>
            </a:r>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Meiryo" panose="020B0604030504040204" pitchFamily="34" charset="-128"/>
                <a:ea typeface="Meiryo" panose="020B0604030504040204" pitchFamily="34" charset="-128"/>
                <a:cs typeface="メイリオ"/>
              </a:rPr>
              <a:t>1960</a:t>
            </a:r>
            <a:r>
              <a:rPr lang="ja-JP" altLang="en-US" sz="2800" dirty="0">
                <a:solidFill>
                  <a:schemeClr val="accent5">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5">
                  <a:lumMod val="75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5">
                    <a:lumMod val="75000"/>
                  </a:schemeClr>
                </a:solidFill>
                <a:latin typeface="Meiryo" panose="020B0604030504040204" pitchFamily="34" charset="-128"/>
                <a:ea typeface="Meiryo" panose="020B0604030504040204" pitchFamily="34" charset="-128"/>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Meiryo" panose="020B0604030504040204" pitchFamily="34" charset="-128"/>
                <a:ea typeface="Meiryo" panose="020B0604030504040204" pitchFamily="34" charset="-128"/>
                <a:cs typeface="メイリオ"/>
              </a:rPr>
              <a:t>1970</a:t>
            </a:r>
            <a:r>
              <a:rPr lang="ja-JP" altLang="en-US" sz="2800" dirty="0">
                <a:solidFill>
                  <a:schemeClr val="accent1">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75000"/>
                </a:schemeClr>
              </a:solidFill>
              <a:latin typeface="Meiryo" panose="020B0604030504040204" pitchFamily="34" charset="-128"/>
              <a:ea typeface="Meiryo" panose="020B0604030504040204" pitchFamily="34" charset="-128"/>
              <a:cs typeface="メイリオ"/>
            </a:endParaRPr>
          </a:p>
          <a:p>
            <a:r>
              <a:rPr lang="ja-JP" altLang="en-US" sz="1000" dirty="0">
                <a:solidFill>
                  <a:schemeClr val="accent1">
                    <a:lumMod val="75000"/>
                  </a:schemeClr>
                </a:solidFill>
                <a:latin typeface="Meiryo" panose="020B0604030504040204" pitchFamily="34" charset="-128"/>
                <a:ea typeface="Meiryo" panose="020B0604030504040204" pitchFamily="34" charset="-128"/>
                <a:cs typeface="メイリオ"/>
              </a:rPr>
              <a:t>事務処理・工場生産の自動化</a:t>
            </a:r>
            <a:endParaRPr kumimoji="1" lang="ja-JP" altLang="en-US" sz="1000" dirty="0">
              <a:solidFill>
                <a:schemeClr val="accent1">
                  <a:lumMod val="75000"/>
                </a:schemeClr>
              </a:solidFill>
              <a:latin typeface="Meiryo" panose="020B0604030504040204" pitchFamily="34" charset="-128"/>
              <a:ea typeface="Meiryo" panose="020B0604030504040204" pitchFamily="34" charset="-128"/>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Meiryo" panose="020B0604030504040204" pitchFamily="34" charset="-128"/>
                <a:ea typeface="Meiryo" panose="020B0604030504040204" pitchFamily="34" charset="-128"/>
                <a:cs typeface="メイリオ"/>
              </a:rPr>
              <a:t>1980</a:t>
            </a:r>
            <a:r>
              <a:rPr lang="ja-JP" altLang="en-US" sz="2800" dirty="0">
                <a:solidFill>
                  <a:schemeClr val="accent1">
                    <a:lumMod val="50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50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小型コンピュータ・</a:t>
            </a:r>
            <a:r>
              <a:rPr kumimoji="1" lang="en-US" altLang="ja-JP" sz="1000" dirty="0">
                <a:solidFill>
                  <a:schemeClr val="accent1">
                    <a:lumMod val="50000"/>
                  </a:schemeClr>
                </a:solidFill>
                <a:latin typeface="Meiryo" panose="020B0604030504040204" pitchFamily="34" charset="-128"/>
                <a:ea typeface="Meiryo" panose="020B0604030504040204" pitchFamily="34" charset="-128"/>
                <a:cs typeface="メイリオ"/>
              </a:rPr>
              <a:t>PC</a:t>
            </a:r>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Meiryo" panose="020B0604030504040204" pitchFamily="34" charset="-128"/>
                <a:ea typeface="Meiryo" panose="020B0604030504040204" pitchFamily="34" charset="-128"/>
                <a:cs typeface="メイリオ"/>
              </a:rPr>
              <a:t>1990</a:t>
            </a:r>
            <a:r>
              <a:rPr lang="ja-JP" altLang="en-US" sz="2800" dirty="0">
                <a:solidFill>
                  <a:srgbClr val="000090"/>
                </a:solidFill>
                <a:latin typeface="Meiryo" panose="020B0604030504040204" pitchFamily="34" charset="-128"/>
                <a:ea typeface="Meiryo" panose="020B0604030504040204" pitchFamily="34" charset="-128"/>
                <a:cs typeface="メイリオ"/>
              </a:rPr>
              <a:t>年代</a:t>
            </a:r>
            <a:endParaRPr lang="en-US" altLang="ja-JP" sz="2800" dirty="0">
              <a:solidFill>
                <a:srgbClr val="000090"/>
              </a:solidFill>
              <a:latin typeface="Meiryo" panose="020B0604030504040204" pitchFamily="34" charset="-128"/>
              <a:ea typeface="Meiryo" panose="020B0604030504040204" pitchFamily="34" charset="-128"/>
              <a:cs typeface="メイリオ"/>
            </a:endParaRPr>
          </a:p>
          <a:p>
            <a:r>
              <a:rPr kumimoji="1" lang="ja-JP" altLang="en-US" sz="1000" dirty="0">
                <a:solidFill>
                  <a:srgbClr val="000090"/>
                </a:solidFill>
                <a:latin typeface="Meiryo" panose="020B0604030504040204" pitchFamily="34" charset="-128"/>
                <a:ea typeface="Meiryo" panose="020B0604030504040204" pitchFamily="34" charset="-128"/>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Meiryo" panose="020B0604030504040204" pitchFamily="34" charset="-128"/>
                <a:ea typeface="Meiryo" panose="020B0604030504040204" pitchFamily="34" charset="-128"/>
                <a:cs typeface="メイリオ"/>
              </a:rPr>
              <a:t>2000</a:t>
            </a:r>
            <a:r>
              <a:rPr lang="ja-JP" altLang="en-US" sz="2800" dirty="0">
                <a:solidFill>
                  <a:srgbClr val="0000FF"/>
                </a:solidFill>
                <a:latin typeface="Meiryo" panose="020B0604030504040204" pitchFamily="34" charset="-128"/>
                <a:ea typeface="Meiryo" panose="020B0604030504040204" pitchFamily="34" charset="-128"/>
                <a:cs typeface="メイリオ"/>
              </a:rPr>
              <a:t>年代</a:t>
            </a:r>
            <a:endParaRPr lang="en-US" altLang="ja-JP" sz="2800" dirty="0">
              <a:solidFill>
                <a:srgbClr val="0000FF"/>
              </a:solidFill>
              <a:latin typeface="Meiryo" panose="020B0604030504040204" pitchFamily="34" charset="-128"/>
              <a:ea typeface="Meiryo" panose="020B0604030504040204" pitchFamily="34" charset="-128"/>
              <a:cs typeface="メイリオ"/>
            </a:endParaRPr>
          </a:p>
          <a:p>
            <a:r>
              <a:rPr lang="ja-JP" altLang="en-US" sz="1000" dirty="0">
                <a:solidFill>
                  <a:srgbClr val="0000FF"/>
                </a:solidFill>
                <a:latin typeface="Meiryo" panose="020B0604030504040204" pitchFamily="34" charset="-128"/>
                <a:ea typeface="Meiryo" panose="020B0604030504040204" pitchFamily="34" charset="-128"/>
                <a:cs typeface="メイリオ"/>
              </a:rPr>
              <a:t>ソーシャル、モバイルの登場</a:t>
            </a:r>
            <a:endParaRPr kumimoji="1" lang="ja-JP" altLang="en-US" sz="1000" dirty="0">
              <a:solidFill>
                <a:srgbClr val="0000FF"/>
              </a:solidFill>
              <a:latin typeface="Meiryo" panose="020B0604030504040204" pitchFamily="34" charset="-128"/>
              <a:ea typeface="Meiryo" panose="020B0604030504040204" pitchFamily="34" charset="-128"/>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Meiryo" panose="020B0604030504040204" pitchFamily="34" charset="-128"/>
                <a:ea typeface="Meiryo" panose="020B0604030504040204" pitchFamily="34" charset="-128"/>
                <a:cs typeface="メイリオ"/>
              </a:rPr>
              <a:t>201X</a:t>
            </a:r>
            <a:r>
              <a:rPr lang="ja-JP" altLang="en-US" sz="2800" dirty="0">
                <a:solidFill>
                  <a:srgbClr val="3366FF"/>
                </a:solidFill>
                <a:latin typeface="Meiryo" panose="020B0604030504040204" pitchFamily="34" charset="-128"/>
                <a:ea typeface="Meiryo" panose="020B0604030504040204" pitchFamily="34" charset="-128"/>
                <a:cs typeface="メイリオ"/>
              </a:rPr>
              <a:t>年</a:t>
            </a:r>
            <a:r>
              <a:rPr lang="en-US" altLang="ja-JP" sz="2800" dirty="0">
                <a:solidFill>
                  <a:srgbClr val="3366FF"/>
                </a:solidFill>
                <a:latin typeface="Meiryo" panose="020B0604030504040204" pitchFamily="34" charset="-128"/>
                <a:ea typeface="Meiryo" panose="020B0604030504040204" pitchFamily="34" charset="-128"/>
                <a:cs typeface="メイリオ"/>
              </a:rPr>
              <a:t>〜</a:t>
            </a:r>
          </a:p>
          <a:p>
            <a:r>
              <a:rPr lang="en-US" altLang="ja-JP" sz="1000" dirty="0" err="1">
                <a:solidFill>
                  <a:srgbClr val="3366FF"/>
                </a:solidFill>
                <a:latin typeface="Meiryo" panose="020B0604030504040204" pitchFamily="34" charset="-128"/>
                <a:ea typeface="Meiryo" panose="020B0604030504040204" pitchFamily="34" charset="-128"/>
                <a:cs typeface="メイリオ"/>
              </a:rPr>
              <a:t>IoT</a:t>
            </a:r>
            <a:r>
              <a:rPr lang="ja-JP" altLang="en-US" sz="1000" dirty="0">
                <a:solidFill>
                  <a:srgbClr val="3366FF"/>
                </a:solidFill>
                <a:latin typeface="Meiryo" panose="020B0604030504040204" pitchFamily="34" charset="-128"/>
                <a:ea typeface="Meiryo" panose="020B0604030504040204" pitchFamily="34" charset="-128"/>
                <a:cs typeface="メイリオ"/>
              </a:rPr>
              <a:t>・アナリティクスの進化</a:t>
            </a:r>
            <a:endParaRPr lang="en-US" altLang="ja-JP" sz="1000" dirty="0">
              <a:solidFill>
                <a:srgbClr val="3366FF"/>
              </a:solidFill>
              <a:latin typeface="Meiryo" panose="020B0604030504040204" pitchFamily="34" charset="-128"/>
              <a:ea typeface="Meiryo" panose="020B0604030504040204" pitchFamily="34" charset="-128"/>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カリキュレーション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ルーチンワーク</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ワークフロー</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コラボレーション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アクティビティ</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cs typeface="メイリオ"/>
              </a:rPr>
              <a:t>日常生活や社会活動</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エンゲージメント</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ヒトとヒトのつながり</a:t>
            </a:r>
          </a:p>
        </p:txBody>
      </p:sp>
    </p:spTree>
    <p:extLst>
      <p:ext uri="{BB962C8B-B14F-4D97-AF65-F5344CB8AC3E}">
        <p14:creationId xmlns:p14="http://schemas.microsoft.com/office/powerpoint/2010/main" val="1384678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8450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94613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13865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3"/>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0F31198D-F62C-E54F-ABFC-688D05C71038}"/>
              </a:ext>
            </a:extLst>
          </p:cNvPr>
          <p:cNvSpPr/>
          <p:nvPr/>
        </p:nvSpPr>
        <p:spPr>
          <a:xfrm>
            <a:off x="3209175"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8640471-9B52-4C4E-A9D7-E3A337F51E39}"/>
              </a:ext>
            </a:extLst>
          </p:cNvPr>
          <p:cNvSpPr/>
          <p:nvPr/>
        </p:nvSpPr>
        <p:spPr>
          <a:xfrm>
            <a:off x="6041539"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F1F6F3F-C61F-CE4E-A560-14B6DFBF9991}"/>
              </a:ext>
            </a:extLst>
          </p:cNvPr>
          <p:cNvSpPr/>
          <p:nvPr/>
        </p:nvSpPr>
        <p:spPr>
          <a:xfrm>
            <a:off x="380398" y="1471221"/>
            <a:ext cx="8390378"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上矢印 11">
            <a:extLst>
              <a:ext uri="{FF2B5EF4-FFF2-40B4-BE49-F238E27FC236}">
                <a16:creationId xmlns:a16="http://schemas.microsoft.com/office/drawing/2014/main" id="{E39F1730-E7A1-A84A-A6FC-9CA44BD88275}"/>
              </a:ext>
            </a:extLst>
          </p:cNvPr>
          <p:cNvSpPr/>
          <p:nvPr/>
        </p:nvSpPr>
        <p:spPr>
          <a:xfrm rot="10800000">
            <a:off x="4346062" y="1319322"/>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93B0458A-5A38-074C-8C5B-056AD0AB5B11}"/>
              </a:ext>
            </a:extLst>
          </p:cNvPr>
          <p:cNvSpPr/>
          <p:nvPr/>
        </p:nvSpPr>
        <p:spPr>
          <a:xfrm rot="10800000">
            <a:off x="1527923"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C4158FCC-0A0C-5548-8949-9E6332F9655B}"/>
              </a:ext>
            </a:extLst>
          </p:cNvPr>
          <p:cNvSpPr/>
          <p:nvPr/>
        </p:nvSpPr>
        <p:spPr>
          <a:xfrm rot="10800000">
            <a:off x="7178426"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5BADB4D6-71CD-9C47-9559-2310C5E9AB6C}"/>
              </a:ext>
            </a:extLst>
          </p:cNvPr>
          <p:cNvGrpSpPr/>
          <p:nvPr/>
        </p:nvGrpSpPr>
        <p:grpSpPr>
          <a:xfrm>
            <a:off x="379445" y="1877050"/>
            <a:ext cx="8390378" cy="1100112"/>
            <a:chOff x="379445" y="1877050"/>
            <a:chExt cx="8390378" cy="1100112"/>
          </a:xfrm>
        </p:grpSpPr>
        <p:sp>
          <p:nvSpPr>
            <p:cNvPr id="10" name="正方形/長方形 9">
              <a:extLst>
                <a:ext uri="{FF2B5EF4-FFF2-40B4-BE49-F238E27FC236}">
                  <a16:creationId xmlns:a16="http://schemas.microsoft.com/office/drawing/2014/main" id="{110D031D-5603-364C-B2B3-2364C64FE95D}"/>
                </a:ext>
              </a:extLst>
            </p:cNvPr>
            <p:cNvSpPr/>
            <p:nvPr/>
          </p:nvSpPr>
          <p:spPr>
            <a:xfrm>
              <a:off x="379445" y="2053832"/>
              <a:ext cx="8390378" cy="92333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ビジネス・スピードを圧倒的に早くするしか</a:t>
              </a:r>
              <a:endParaRPr kumimoji="1" lang="en-US" altLang="ja-JP" sz="2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400" b="1">
                  <a:solidFill>
                    <a:srgbClr val="FFFFFF"/>
                  </a:solidFill>
                  <a:latin typeface="Meiryo" panose="020B0604030504040204" pitchFamily="34" charset="-128"/>
                  <a:ea typeface="Meiryo" panose="020B0604030504040204" pitchFamily="34" charset="-128"/>
                  <a:cs typeface="ＭＳ Ｐゴシック"/>
                </a:rPr>
                <a:t>対処する術はない</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上矢印 14">
              <a:extLst>
                <a:ext uri="{FF2B5EF4-FFF2-40B4-BE49-F238E27FC236}">
                  <a16:creationId xmlns:a16="http://schemas.microsoft.com/office/drawing/2014/main" id="{22693ADE-7EA5-5642-A507-03070A6217CA}"/>
                </a:ext>
              </a:extLst>
            </p:cNvPr>
            <p:cNvSpPr/>
            <p:nvPr/>
          </p:nvSpPr>
          <p:spPr>
            <a:xfrm>
              <a:off x="4360972" y="187705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206E583-8A76-334E-9BB8-1C533A3611AE}"/>
                </a:ext>
              </a:extLst>
            </p:cNvPr>
            <p:cNvSpPr/>
            <p:nvPr/>
          </p:nvSpPr>
          <p:spPr>
            <a:xfrm>
              <a:off x="597391"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8A3F428-9E33-D54C-8A01-8241C3BFCDA8}"/>
                </a:ext>
              </a:extLst>
            </p:cNvPr>
            <p:cNvSpPr/>
            <p:nvPr/>
          </p:nvSpPr>
          <p:spPr>
            <a:xfrm>
              <a:off x="3303153"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7F9EC19-3055-E14D-A80F-362E52F62776}"/>
                </a:ext>
              </a:extLst>
            </p:cNvPr>
            <p:cNvSpPr/>
            <p:nvPr/>
          </p:nvSpPr>
          <p:spPr>
            <a:xfrm>
              <a:off x="6008915" y="330549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B54E8A8-B7F2-574B-A05C-D671AF7997D1}"/>
                </a:ext>
              </a:extLst>
            </p:cNvPr>
            <p:cNvSpPr txBox="1"/>
            <p:nvPr/>
          </p:nvSpPr>
          <p:spPr>
            <a:xfrm>
              <a:off x="501166" y="5057701"/>
              <a:ext cx="8135560" cy="400110"/>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r>
                <a:rPr lang="ja-JP" altLang="en-US" sz="2000" b="1">
                  <a:solidFill>
                    <a:schemeClr val="bg1"/>
                  </a:solidFill>
                  <a:latin typeface="Meiryo" panose="020B0604030504040204" pitchFamily="34" charset="-128"/>
                  <a:ea typeface="Meiryo" panose="020B0604030504040204" pitchFamily="34" charset="-128"/>
                </a:rPr>
                <a:t>して、</a:t>
              </a: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6" name="正方形/長方形 25">
              <a:extLst>
                <a:ext uri="{FF2B5EF4-FFF2-40B4-BE49-F238E27FC236}">
                  <a16:creationId xmlns:a16="http://schemas.microsoft.com/office/drawing/2014/main" id="{A7D24BD5-BD97-CE47-846B-FA02914942EF}"/>
                </a:ext>
              </a:extLst>
            </p:cNvPr>
            <p:cNvSpPr/>
            <p:nvPr/>
          </p:nvSpPr>
          <p:spPr>
            <a:xfrm>
              <a:off x="330315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7BD53CC-959E-0E4A-9963-D5D6704EB0EF}"/>
                </a:ext>
              </a:extLst>
            </p:cNvPr>
            <p:cNvSpPr/>
            <p:nvPr/>
          </p:nvSpPr>
          <p:spPr>
            <a:xfrm>
              <a:off x="59739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77CA8493-DD0C-7E45-AE97-13D1ABE98A7C}"/>
                </a:ext>
              </a:extLst>
            </p:cNvPr>
            <p:cNvSpPr/>
            <p:nvPr/>
          </p:nvSpPr>
          <p:spPr>
            <a:xfrm>
              <a:off x="6008915" y="399086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grpSp>
    </p:spTree>
    <p:extLst>
      <p:ext uri="{BB962C8B-B14F-4D97-AF65-F5344CB8AC3E}">
        <p14:creationId xmlns:p14="http://schemas.microsoft.com/office/powerpoint/2010/main" val="184713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2"/>
            <a:ext cx="8390378" cy="1991299"/>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grpSp>
      <p:sp>
        <p:nvSpPr>
          <p:cNvPr id="25" name="テキスト ボックス 24">
            <a:extLst>
              <a:ext uri="{FF2B5EF4-FFF2-40B4-BE49-F238E27FC236}">
                <a16:creationId xmlns:a16="http://schemas.microsoft.com/office/drawing/2014/main" id="{66A9BDD2-B24C-2C4B-A713-A17AAA34303B}"/>
              </a:ext>
            </a:extLst>
          </p:cNvPr>
          <p:cNvSpPr txBox="1"/>
          <p:nvPr/>
        </p:nvSpPr>
        <p:spPr>
          <a:xfrm>
            <a:off x="501166" y="5057701"/>
            <a:ext cx="8135560" cy="400110"/>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r>
              <a:rPr lang="ja-JP" altLang="en-US" sz="2000" b="1">
                <a:solidFill>
                  <a:schemeClr val="bg1"/>
                </a:solidFill>
                <a:latin typeface="Meiryo" panose="020B0604030504040204" pitchFamily="34" charset="-128"/>
                <a:ea typeface="Meiryo" panose="020B0604030504040204" pitchFamily="34" charset="-128"/>
              </a:rPr>
              <a:t>して、</a:t>
            </a: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31" name="正方形/長方形 30">
            <a:extLst>
              <a:ext uri="{FF2B5EF4-FFF2-40B4-BE49-F238E27FC236}">
                <a16:creationId xmlns:a16="http://schemas.microsoft.com/office/drawing/2014/main" id="{91CDAFED-5800-124E-9485-9FB3A08F7FBA}"/>
              </a:ext>
            </a:extLst>
          </p:cNvPr>
          <p:cNvSpPr/>
          <p:nvPr/>
        </p:nvSpPr>
        <p:spPr>
          <a:xfrm>
            <a:off x="589471" y="1599278"/>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lang="ja-JP" altLang="en-US" sz="1400">
                <a:solidFill>
                  <a:srgbClr val="FFFFFF"/>
                </a:solidFill>
                <a:latin typeface="Meiryo" panose="020B0604030504040204" pitchFamily="34" charset="-128"/>
                <a:ea typeface="Meiryo" panose="020B0604030504040204" pitchFamily="34" charset="-128"/>
                <a:cs typeface="ＭＳ Ｐゴシック"/>
              </a:rPr>
              <a:t>や</a:t>
            </a:r>
            <a:r>
              <a:rPr lang="en-US" altLang="ja-JP" sz="1400" dirty="0">
                <a:solidFill>
                  <a:srgbClr val="FFFFFF"/>
                </a:solidFill>
                <a:latin typeface="Meiryo" panose="020B0604030504040204" pitchFamily="34" charset="-128"/>
                <a:ea typeface="Meiryo" panose="020B0604030504040204" pitchFamily="34" charset="-128"/>
                <a:cs typeface="ＭＳ Ｐゴシック"/>
              </a:rPr>
              <a:t>AI</a:t>
            </a:r>
            <a:r>
              <a:rPr lang="ja-JP" altLang="en-US" sz="1400">
                <a:solidFill>
                  <a:srgbClr val="FFFFFF"/>
                </a:solidFill>
                <a:latin typeface="Meiryo" panose="020B0604030504040204" pitchFamily="34" charset="-128"/>
                <a:ea typeface="Meiryo" panose="020B0604030504040204" pitchFamily="34" charset="-128"/>
                <a:cs typeface="ＭＳ Ｐゴシック"/>
              </a:rPr>
              <a:t>など</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最新</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IT</a:t>
            </a:r>
            <a:r>
              <a:rPr lang="ja-JP" altLang="en-US" sz="1400">
                <a:solidFill>
                  <a:srgbClr val="FFFFFF"/>
                </a:solidFill>
                <a:latin typeface="Meiryo" panose="020B0604030504040204" pitchFamily="34" charset="-128"/>
                <a:ea typeface="Meiryo" panose="020B0604030504040204" pitchFamily="34" charset="-128"/>
                <a:cs typeface="ＭＳ Ｐゴシック"/>
              </a:rPr>
              <a:t>活用</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俊敏対応のための</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内製化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12BE1C38-A69B-4346-969C-5FDDB2B0D32B}"/>
              </a:ext>
            </a:extLst>
          </p:cNvPr>
          <p:cNvSpPr/>
          <p:nvPr/>
        </p:nvSpPr>
        <p:spPr>
          <a:xfrm>
            <a:off x="3303524" y="1605631"/>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組織の役割や働き方</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業績管理の変革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DE4E6274-6709-2B42-ABD2-A38083952C8D}"/>
              </a:ext>
            </a:extLst>
          </p:cNvPr>
          <p:cNvSpPr/>
          <p:nvPr/>
        </p:nvSpPr>
        <p:spPr>
          <a:xfrm>
            <a:off x="5995629" y="1607094"/>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経営目標の設定や</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意志決定方法の変革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テキスト ボックス 34">
            <a:extLst>
              <a:ext uri="{FF2B5EF4-FFF2-40B4-BE49-F238E27FC236}">
                <a16:creationId xmlns:a16="http://schemas.microsoft.com/office/drawing/2014/main" id="{AFB7826A-2AC7-FD49-B976-2F713AB9B9AE}"/>
              </a:ext>
            </a:extLst>
          </p:cNvPr>
          <p:cNvSpPr txBox="1"/>
          <p:nvPr/>
        </p:nvSpPr>
        <p:spPr>
          <a:xfrm>
            <a:off x="632460" y="1121081"/>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grpSp>
        <p:nvGrpSpPr>
          <p:cNvPr id="42" name="グループ化 41">
            <a:extLst>
              <a:ext uri="{FF2B5EF4-FFF2-40B4-BE49-F238E27FC236}">
                <a16:creationId xmlns:a16="http://schemas.microsoft.com/office/drawing/2014/main" id="{693DB1CB-FAAA-4F40-A04A-396E0C3DEAA2}"/>
              </a:ext>
            </a:extLst>
          </p:cNvPr>
          <p:cNvGrpSpPr/>
          <p:nvPr/>
        </p:nvGrpSpPr>
        <p:grpSpPr>
          <a:xfrm>
            <a:off x="1664560" y="2186742"/>
            <a:ext cx="5795425" cy="749295"/>
            <a:chOff x="1664560" y="2186742"/>
            <a:chExt cx="5795425" cy="749295"/>
          </a:xfrm>
        </p:grpSpPr>
        <p:sp>
          <p:nvSpPr>
            <p:cNvPr id="29" name="正方形/長方形 28">
              <a:extLst>
                <a:ext uri="{FF2B5EF4-FFF2-40B4-BE49-F238E27FC236}">
                  <a16:creationId xmlns:a16="http://schemas.microsoft.com/office/drawing/2014/main" id="{A788F472-1267-F549-81C5-B994CD85826D}"/>
                </a:ext>
              </a:extLst>
            </p:cNvPr>
            <p:cNvSpPr/>
            <p:nvPr/>
          </p:nvSpPr>
          <p:spPr>
            <a:xfrm>
              <a:off x="1664560" y="2186742"/>
              <a:ext cx="4048819" cy="738664"/>
            </a:xfrm>
            <a:prstGeom prst="rect">
              <a:avLst/>
            </a:prstGeom>
          </p:spPr>
          <p:txBody>
            <a:bodyPr wrap="square">
              <a:spAutoFit/>
            </a:bodyPr>
            <a:lstStyle/>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販売実績の報告を日次からリアルタイムへ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労働時間の把握を月次からリアルタイムへ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意志決定サイクルを短縮し、一部自動化へ</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458D9721-C713-E743-9E90-F55A27490007}"/>
                </a:ext>
              </a:extLst>
            </p:cNvPr>
            <p:cNvSpPr/>
            <p:nvPr/>
          </p:nvSpPr>
          <p:spPr>
            <a:xfrm>
              <a:off x="5938253" y="2197373"/>
              <a:ext cx="1521732" cy="738664"/>
            </a:xfrm>
            <a:prstGeom prst="rect">
              <a:avLst/>
            </a:prstGeom>
          </p:spPr>
          <p:txBody>
            <a:bodyPr wrap="square">
              <a:spAutoFit/>
            </a:bodyPr>
            <a:lstStyle/>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データ主導</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デジタル化</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アジャイル</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5" name="右矢印 4">
              <a:extLst>
                <a:ext uri="{FF2B5EF4-FFF2-40B4-BE49-F238E27FC236}">
                  <a16:creationId xmlns:a16="http://schemas.microsoft.com/office/drawing/2014/main" id="{B8990FDF-90E2-474B-B3CD-3A48ECF431A5}"/>
                </a:ext>
              </a:extLst>
            </p:cNvPr>
            <p:cNvSpPr/>
            <p:nvPr/>
          </p:nvSpPr>
          <p:spPr>
            <a:xfrm rot="10800000">
              <a:off x="5588057" y="2346982"/>
              <a:ext cx="317771" cy="440987"/>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正方形/長方形 35">
            <a:extLst>
              <a:ext uri="{FF2B5EF4-FFF2-40B4-BE49-F238E27FC236}">
                <a16:creationId xmlns:a16="http://schemas.microsoft.com/office/drawing/2014/main" id="{B568B379-3C8A-2343-AA06-C50361FA5709}"/>
              </a:ext>
            </a:extLst>
          </p:cNvPr>
          <p:cNvSpPr/>
          <p:nvPr/>
        </p:nvSpPr>
        <p:spPr>
          <a:xfrm>
            <a:off x="597391"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2127EA4A-5644-9A4E-A5C9-BF4EB9CFE223}"/>
              </a:ext>
            </a:extLst>
          </p:cNvPr>
          <p:cNvSpPr/>
          <p:nvPr/>
        </p:nvSpPr>
        <p:spPr>
          <a:xfrm>
            <a:off x="3303153"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7115ED17-2538-8F4E-AA19-02C2CA7D9624}"/>
              </a:ext>
            </a:extLst>
          </p:cNvPr>
          <p:cNvSpPr/>
          <p:nvPr/>
        </p:nvSpPr>
        <p:spPr>
          <a:xfrm>
            <a:off x="6008915" y="330549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A5E17034-1283-A14E-B2B3-5BD0F3866FD5}"/>
              </a:ext>
            </a:extLst>
          </p:cNvPr>
          <p:cNvSpPr/>
          <p:nvPr/>
        </p:nvSpPr>
        <p:spPr>
          <a:xfrm>
            <a:off x="330315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68866ECA-7502-F24F-A99F-15E4E32DC94B}"/>
              </a:ext>
            </a:extLst>
          </p:cNvPr>
          <p:cNvSpPr/>
          <p:nvPr/>
        </p:nvSpPr>
        <p:spPr>
          <a:xfrm>
            <a:off x="59739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41" name="正方形/長方形 40">
            <a:extLst>
              <a:ext uri="{FF2B5EF4-FFF2-40B4-BE49-F238E27FC236}">
                <a16:creationId xmlns:a16="http://schemas.microsoft.com/office/drawing/2014/main" id="{18A6AE50-82B6-E940-AE12-314F9946ABF2}"/>
              </a:ext>
            </a:extLst>
          </p:cNvPr>
          <p:cNvSpPr/>
          <p:nvPr/>
        </p:nvSpPr>
        <p:spPr>
          <a:xfrm>
            <a:off x="6008915" y="399086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sp>
        <p:nvSpPr>
          <p:cNvPr id="16" name="四角形吹き出し 15">
            <a:extLst>
              <a:ext uri="{FF2B5EF4-FFF2-40B4-BE49-F238E27FC236}">
                <a16:creationId xmlns:a16="http://schemas.microsoft.com/office/drawing/2014/main" id="{1FD37954-1DBA-FC46-906C-2B0CD7A26016}"/>
              </a:ext>
            </a:extLst>
          </p:cNvPr>
          <p:cNvSpPr/>
          <p:nvPr/>
        </p:nvSpPr>
        <p:spPr>
          <a:xfrm>
            <a:off x="7380052" y="2425430"/>
            <a:ext cx="1666672" cy="654996"/>
          </a:xfrm>
          <a:prstGeom prst="wedgeRectCallout">
            <a:avLst>
              <a:gd name="adj1" fmla="val -39079"/>
              <a:gd name="adj2" fmla="val -8205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bg1"/>
                </a:solidFill>
                <a:latin typeface="Meiryo" panose="020B0604030504040204" pitchFamily="34" charset="-128"/>
                <a:ea typeface="Meiryo" panose="020B0604030504040204" pitchFamily="34" charset="-128"/>
                <a:cs typeface="ＭＳ Ｐゴシック"/>
              </a:rPr>
              <a:t>IoT</a:t>
            </a:r>
            <a:r>
              <a:rPr lang="ja-JP" altLang="en-US" sz="1200">
                <a:solidFill>
                  <a:schemeClr val="bg1"/>
                </a:solidFill>
                <a:latin typeface="Meiryo" panose="020B0604030504040204" pitchFamily="34" charset="-128"/>
                <a:ea typeface="Meiryo" panose="020B0604030504040204" pitchFamily="34" charset="-128"/>
                <a:cs typeface="ＭＳ Ｐゴシック"/>
              </a:rPr>
              <a:t>や</a:t>
            </a:r>
            <a:r>
              <a:rPr lang="en-US" altLang="ja-JP" sz="1200" dirty="0">
                <a:solidFill>
                  <a:schemeClr val="bg1"/>
                </a:solidFill>
                <a:latin typeface="Meiryo" panose="020B0604030504040204" pitchFamily="34" charset="-128"/>
                <a:ea typeface="Meiryo" panose="020B0604030504040204" pitchFamily="34" charset="-128"/>
                <a:cs typeface="ＭＳ Ｐゴシック"/>
              </a:rPr>
              <a:t>AI</a:t>
            </a:r>
            <a:r>
              <a:rPr lang="ja-JP" altLang="en-US" sz="1200">
                <a:solidFill>
                  <a:schemeClr val="bg1"/>
                </a:solidFill>
                <a:latin typeface="Meiryo" panose="020B0604030504040204" pitchFamily="34" charset="-128"/>
                <a:ea typeface="Meiryo" panose="020B0604030504040204" pitchFamily="34" charset="-128"/>
                <a:cs typeface="ＭＳ Ｐゴシック"/>
              </a:rPr>
              <a:t>を駆使して</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chemeClr val="bg1"/>
                </a:solidFill>
                <a:latin typeface="Meiryo" panose="020B0604030504040204" pitchFamily="34" charset="-128"/>
                <a:ea typeface="Meiryo" panose="020B0604030504040204" pitchFamily="34" charset="-128"/>
                <a:cs typeface="ＭＳ Ｐゴシック"/>
              </a:rPr>
              <a:t>新しいビジネスをはじめることではない</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0341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animEffect transition="in" filter="fade">
                                      <p:cBhvr>
                                        <p:cTn id="22" dur="500"/>
                                        <p:tgtEl>
                                          <p:spTgt spid="3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3" grpId="0" animBg="1"/>
      <p:bldP spid="34" grpId="0" animBg="1"/>
      <p:bldP spid="35"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a:solidFill>
                  <a:schemeClr val="bg1"/>
                </a:solidFill>
                <a:latin typeface="Meiryo" panose="020B0604030504040204" pitchFamily="34" charset="-128"/>
                <a:ea typeface="Meiryo" panose="020B0604030504040204" pitchFamily="34" charset="-128"/>
                <a:cs typeface="Meiryo" charset="-128"/>
              </a:rPr>
              <a:t>進化し続けるテクノロジーであり、その結果、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803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EC53C-59B4-204C-98CE-448A08CDB6F3}"/>
              </a:ext>
            </a:extLst>
          </p:cNvPr>
          <p:cNvSpPr>
            <a:spLocks noGrp="1"/>
          </p:cNvSpPr>
          <p:nvPr>
            <p:ph type="title"/>
          </p:nvPr>
        </p:nvSpPr>
        <p:spPr/>
        <p:txBody>
          <a:bodyPr/>
          <a:lstStyle/>
          <a:p>
            <a:r>
              <a:rPr lang="ja-JP" altLang="en-US"/>
              <a:t>２つの動画を見て考えて欲しいこと</a:t>
            </a:r>
            <a:endParaRPr kumimoji="1" lang="ja-JP" altLang="en-US"/>
          </a:p>
        </p:txBody>
      </p:sp>
      <p:sp>
        <p:nvSpPr>
          <p:cNvPr id="3" name="正方形/長方形 2">
            <a:extLst>
              <a:ext uri="{FF2B5EF4-FFF2-40B4-BE49-F238E27FC236}">
                <a16:creationId xmlns:a16="http://schemas.microsoft.com/office/drawing/2014/main" id="{CEBCE75B-6C3C-2A4F-97ED-BF947968A759}"/>
              </a:ext>
            </a:extLst>
          </p:cNvPr>
          <p:cNvSpPr/>
          <p:nvPr/>
        </p:nvSpPr>
        <p:spPr>
          <a:xfrm>
            <a:off x="854841" y="1365014"/>
            <a:ext cx="3408155" cy="338554"/>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無人のスーパー・マーケット</a:t>
            </a:r>
          </a:p>
        </p:txBody>
      </p:sp>
      <p:sp>
        <p:nvSpPr>
          <p:cNvPr id="4" name="正方形/長方形 3">
            <a:extLst>
              <a:ext uri="{FF2B5EF4-FFF2-40B4-BE49-F238E27FC236}">
                <a16:creationId xmlns:a16="http://schemas.microsoft.com/office/drawing/2014/main" id="{9A0069B4-D9B6-ED45-9FD1-11AE39059A24}"/>
              </a:ext>
            </a:extLst>
          </p:cNvPr>
          <p:cNvSpPr/>
          <p:nvPr/>
        </p:nvSpPr>
        <p:spPr>
          <a:xfrm>
            <a:off x="4185719" y="1349625"/>
            <a:ext cx="4817941" cy="338554"/>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音声で機械を操作し、サービスを利用</a:t>
            </a:r>
          </a:p>
        </p:txBody>
      </p:sp>
      <p:pic>
        <p:nvPicPr>
          <p:cNvPr id="5" name="図 4">
            <a:hlinkClick r:id="rId3"/>
            <a:extLst>
              <a:ext uri="{FF2B5EF4-FFF2-40B4-BE49-F238E27FC236}">
                <a16:creationId xmlns:a16="http://schemas.microsoft.com/office/drawing/2014/main" id="{3EE8F3BE-7200-C04A-8940-D20F24A45B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8869" y="1693772"/>
            <a:ext cx="3604152" cy="2027335"/>
          </a:xfrm>
          <a:prstGeom prst="rect">
            <a:avLst/>
          </a:prstGeom>
          <a:ln>
            <a:noFill/>
          </a:ln>
          <a:effectLst>
            <a:outerShdw blurRad="292100" dist="139700" dir="2700000" algn="tl" rotWithShape="0">
              <a:srgbClr val="333333">
                <a:alpha val="65000"/>
              </a:srgbClr>
            </a:outerShdw>
          </a:effectLst>
        </p:spPr>
      </p:pic>
      <p:pic>
        <p:nvPicPr>
          <p:cNvPr id="6" name="図 5">
            <a:hlinkClick r:id="rId5"/>
            <a:extLst>
              <a:ext uri="{FF2B5EF4-FFF2-40B4-BE49-F238E27FC236}">
                <a16:creationId xmlns:a16="http://schemas.microsoft.com/office/drawing/2014/main" id="{461F01C2-58E5-0942-BC2F-4C5B16717F2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40642" y="1704796"/>
            <a:ext cx="3744512" cy="2027335"/>
          </a:xfrm>
          <a:prstGeom prst="rect">
            <a:avLst/>
          </a:prstGeom>
          <a:ln>
            <a:noFill/>
          </a:ln>
          <a:effectLst>
            <a:outerShdw blurRad="292100" dist="139700" dir="2700000" algn="tl" rotWithShape="0">
              <a:srgbClr val="333333">
                <a:alpha val="65000"/>
              </a:srgbClr>
            </a:outerShdw>
          </a:effectLst>
        </p:spPr>
      </p:pic>
      <p:sp>
        <p:nvSpPr>
          <p:cNvPr id="7" name="テキスト ボックス 6">
            <a:extLst>
              <a:ext uri="{FF2B5EF4-FFF2-40B4-BE49-F238E27FC236}">
                <a16:creationId xmlns:a16="http://schemas.microsoft.com/office/drawing/2014/main" id="{BD55F09B-3AD5-C747-9711-1BCD35C55B1F}"/>
              </a:ext>
            </a:extLst>
          </p:cNvPr>
          <p:cNvSpPr txBox="1"/>
          <p:nvPr/>
        </p:nvSpPr>
        <p:spPr>
          <a:xfrm>
            <a:off x="602573" y="3944581"/>
            <a:ext cx="7826310" cy="461665"/>
          </a:xfrm>
          <a:prstGeom prst="rect">
            <a:avLst/>
          </a:prstGeom>
          <a:noFill/>
        </p:spPr>
        <p:txBody>
          <a:bodyPr wrap="none" rtlCol="0">
            <a:spAutoFit/>
          </a:bodyPr>
          <a:lstStyle/>
          <a:p>
            <a:pPr algn="ctr"/>
            <a:r>
              <a:rPr kumimoji="1" lang="ja-JP" altLang="en-US" sz="2400">
                <a:solidFill>
                  <a:schemeClr val="accent6">
                    <a:lumMod val="75000"/>
                  </a:schemeClr>
                </a:solidFill>
                <a:latin typeface="Meiryo" panose="020B0604030504040204" pitchFamily="34" charset="-128"/>
                <a:ea typeface="Meiryo" panose="020B0604030504040204" pitchFamily="34" charset="-128"/>
              </a:rPr>
              <a:t>この２つのサービスに共通する</a:t>
            </a:r>
            <a:r>
              <a:rPr kumimoji="1" lang="en-US" altLang="ja-JP" sz="2400" dirty="0">
                <a:solidFill>
                  <a:schemeClr val="accent6">
                    <a:lumMod val="75000"/>
                  </a:schemeClr>
                </a:solidFill>
                <a:latin typeface="Meiryo" panose="020B0604030504040204" pitchFamily="34" charset="-128"/>
                <a:ea typeface="Meiryo" panose="020B0604030504040204" pitchFamily="34" charset="-128"/>
              </a:rPr>
              <a:t>amazon</a:t>
            </a:r>
            <a:r>
              <a:rPr kumimoji="1" lang="ja-JP" altLang="en-US" sz="2400">
                <a:solidFill>
                  <a:schemeClr val="accent6">
                    <a:lumMod val="75000"/>
                  </a:schemeClr>
                </a:solidFill>
                <a:latin typeface="Meiryo" panose="020B0604030504040204" pitchFamily="34" charset="-128"/>
                <a:ea typeface="Meiryo" panose="020B0604030504040204" pitchFamily="34" charset="-128"/>
              </a:rPr>
              <a:t>の戦略は何か？</a:t>
            </a:r>
            <a:endParaRPr kumimoji="1" lang="en-US" altLang="ja-JP" sz="2400" dirty="0">
              <a:solidFill>
                <a:schemeClr val="accent6">
                  <a:lumMod val="75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59F9006-B7D7-DB49-8B3D-53B6CBB5E166}"/>
              </a:ext>
            </a:extLst>
          </p:cNvPr>
          <p:cNvSpPr txBox="1"/>
          <p:nvPr/>
        </p:nvSpPr>
        <p:spPr>
          <a:xfrm>
            <a:off x="219090" y="4406246"/>
            <a:ext cx="8698110" cy="1200329"/>
          </a:xfrm>
          <a:prstGeom prst="rect">
            <a:avLst/>
          </a:prstGeom>
          <a:noFill/>
        </p:spPr>
        <p:txBody>
          <a:bodyPr wrap="square" rtlCol="0">
            <a:spAutoFit/>
          </a:bodyPr>
          <a:lstStyle/>
          <a:p>
            <a:r>
              <a:rPr kumimoji="1" lang="en-US" altLang="ja-JP" sz="2400" dirty="0">
                <a:solidFill>
                  <a:schemeClr val="accent6">
                    <a:lumMod val="75000"/>
                  </a:schemeClr>
                </a:solidFill>
                <a:latin typeface="Meiryo" panose="020B0604030504040204" pitchFamily="34" charset="-128"/>
                <a:ea typeface="Meiryo" panose="020B0604030504040204" pitchFamily="34" charset="-128"/>
              </a:rPr>
              <a:t>1.</a:t>
            </a:r>
          </a:p>
          <a:p>
            <a:r>
              <a:rPr lang="en-US" altLang="ja-JP" sz="2400" dirty="0">
                <a:solidFill>
                  <a:schemeClr val="accent6">
                    <a:lumMod val="75000"/>
                  </a:schemeClr>
                </a:solidFill>
                <a:latin typeface="Meiryo" panose="020B0604030504040204" pitchFamily="34" charset="-128"/>
                <a:ea typeface="Meiryo" panose="020B0604030504040204" pitchFamily="34" charset="-128"/>
              </a:rPr>
              <a:t>2.</a:t>
            </a:r>
          </a:p>
          <a:p>
            <a:r>
              <a:rPr kumimoji="1" lang="en-US" altLang="ja-JP" sz="2400" dirty="0">
                <a:solidFill>
                  <a:schemeClr val="accent6">
                    <a:lumMod val="75000"/>
                  </a:schemeClr>
                </a:solidFill>
                <a:latin typeface="Meiryo" panose="020B0604030504040204" pitchFamily="34" charset="-128"/>
                <a:ea typeface="Meiryo" panose="020B0604030504040204" pitchFamily="34" charset="-128"/>
              </a:rPr>
              <a:t>3.</a:t>
            </a:r>
          </a:p>
        </p:txBody>
      </p:sp>
    </p:spTree>
    <p:extLst>
      <p:ext uri="{BB962C8B-B14F-4D97-AF65-F5344CB8AC3E}">
        <p14:creationId xmlns:p14="http://schemas.microsoft.com/office/powerpoint/2010/main" val="466213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60696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427334" y="5430013"/>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既存製品の付加価値を高める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業務の</a:t>
            </a:r>
            <a:r>
              <a:rPr kumimoji="1" lang="ja-JP" altLang="en-US">
                <a:solidFill>
                  <a:srgbClr val="0070C0"/>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経営や事業の在り方を変革し</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a:solidFill>
                  <a:schemeClr val="accent6">
                    <a:lumMod val="75000"/>
                  </a:schemeClr>
                </a:solidFill>
                <a:latin typeface="Meiryo" panose="020B0604030504040204" pitchFamily="34" charset="-128"/>
                <a:ea typeface="Meiryo" panose="020B0604030504040204" pitchFamily="34" charset="-128"/>
              </a:rPr>
              <a:t>ビジネス･スピードを加速する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デジタライゼーション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Digitalization</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6">
                    <a:lumMod val="75000"/>
                  </a:schemeClr>
                </a:solidFill>
                <a:latin typeface="Meiryo" panose="020B0604030504040204" pitchFamily="34" charset="-128"/>
                <a:ea typeface="Meiryo" panose="020B0604030504040204" pitchFamily="34" charset="-128"/>
              </a:rPr>
              <a:t>Digital Transformation</a:t>
            </a:r>
            <a:endParaRPr kumimoji="1" lang="ja-JP" altLang="en-US" sz="24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0688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sp>
        <p:nvSpPr>
          <p:cNvPr id="3" name="スライド番号プレースホルダー 2">
            <a:extLst>
              <a:ext uri="{FF2B5EF4-FFF2-40B4-BE49-F238E27FC236}">
                <a16:creationId xmlns:a16="http://schemas.microsoft.com/office/drawing/2014/main" id="{6C5DFA07-879D-164E-BA18-8B3B9152E19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a:t>
            </a:fld>
            <a:endParaRPr kumimoji="1" lang="ja-JP" altLang="en-US"/>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035038" y="3255782"/>
            <a:ext cx="1338828" cy="646331"/>
          </a:xfrm>
          <a:prstGeom prst="rect">
            <a:avLst/>
          </a:prstGeom>
          <a:noFill/>
        </p:spPr>
        <p:txBody>
          <a:bodyPr wrap="none" rtlCol="0">
            <a:spAutoFit/>
          </a:bodyPr>
          <a:lstStyle/>
          <a:p>
            <a:pPr algn="r"/>
            <a:r>
              <a:rPr kumimoji="1" lang="ja-JP" altLang="en-US">
                <a:solidFill>
                  <a:schemeClr val="accent3">
                    <a:lumMod val="75000"/>
                  </a:schemeClr>
                </a:solidFill>
                <a:latin typeface="Meiryo" panose="020B0604030504040204" pitchFamily="34" charset="-128"/>
                <a:ea typeface="Meiryo" panose="020B0604030504040204" pitchFamily="34" charset="-128"/>
              </a:rPr>
              <a:t>従来型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255782"/>
            <a:ext cx="1338828"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デジタルな</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アプローチ</a:t>
            </a: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2962964" y="4073652"/>
            <a:ext cx="3236784" cy="553998"/>
          </a:xfrm>
          <a:prstGeom prst="rect">
            <a:avLst/>
          </a:prstGeom>
          <a:solidFill>
            <a:srgbClr val="FFFFFF">
              <a:alpha val="57647"/>
            </a:srgbClr>
          </a:solidFill>
        </p:spPr>
        <p:txBody>
          <a:bodyPr wrap="none" rtlCol="0">
            <a:spAutoFit/>
          </a:bodyPr>
          <a:lstStyle/>
          <a:p>
            <a:pPr algn="ctr"/>
            <a:r>
              <a:rPr lang="ja-JP" altLang="en-US" sz="1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デジタル・トランスフォーメーション</a:t>
            </a:r>
            <a:endParaRPr lang="en-US" altLang="ja-JP" sz="1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sz="16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Transformation / DX</a:t>
            </a:r>
            <a:endParaRPr kumimoji="1" lang="ja-JP" altLang="en-US" sz="16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3848AACB-B37C-4044-B79B-F613B7F7ACD0}"/>
              </a:ext>
            </a:extLst>
          </p:cNvPr>
          <p:cNvSpPr txBox="1"/>
          <p:nvPr/>
        </p:nvSpPr>
        <p:spPr>
          <a:xfrm>
            <a:off x="386114" y="1064726"/>
            <a:ext cx="2236510" cy="1015663"/>
          </a:xfrm>
          <a:prstGeom prst="rect">
            <a:avLst/>
          </a:prstGeom>
          <a:noFill/>
        </p:spPr>
        <p:txBody>
          <a:bodyPr wrap="none" rtlCol="0">
            <a:spAutoFit/>
          </a:bodyPr>
          <a:lstStyle/>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データを駆使して</a:t>
            </a:r>
            <a:endParaRPr kumimoji="1"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リアルタイムで</a:t>
            </a:r>
            <a:endParaRPr kumimoji="1"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ビジネスを最適化</a:t>
            </a:r>
            <a:endPar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810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p:bldP spid="54" grpId="0" animBg="1"/>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59" y="5753465"/>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6" name="図 5" descr="標識 が含まれている画像&#10;&#10;自動的に生成された説明">
            <a:extLst>
              <a:ext uri="{FF2B5EF4-FFF2-40B4-BE49-F238E27FC236}">
                <a16:creationId xmlns:a16="http://schemas.microsoft.com/office/drawing/2014/main" id="{DC60658C-23CE-DF4E-953D-7D0A54D5C6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9787" y="1794443"/>
            <a:ext cx="6164424" cy="3878168"/>
          </a:xfrm>
          <a:prstGeom prst="rect">
            <a:avLst/>
          </a:prstGeom>
        </p:spPr>
      </p:pic>
    </p:spTree>
    <p:extLst>
      <p:ext uri="{BB962C8B-B14F-4D97-AF65-F5344CB8AC3E}">
        <p14:creationId xmlns:p14="http://schemas.microsoft.com/office/powerpoint/2010/main" val="367619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デジタル・トランスフォーメーションの実際</a:t>
            </a: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2001002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312606" y="21538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en-US" sz="2800"/>
              <a:t>「破壊者」は何を破壊するのか</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5728" y="2340639"/>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9881" y="2340640"/>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36245" y="2481789"/>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79209" y="2809554"/>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1211387" y="1178518"/>
            <a:ext cx="4339650" cy="646331"/>
          </a:xfrm>
          <a:prstGeom prst="rect">
            <a:avLst/>
          </a:prstGeom>
          <a:noFill/>
        </p:spPr>
        <p:txBody>
          <a:bodyPr wrap="none" rtlCol="0">
            <a:spAutoFit/>
          </a:bodyPr>
          <a:lstStyle/>
          <a:p>
            <a:pPr algn="ctr"/>
            <a:r>
              <a:rPr kumimoji="1" lang="ja-JP" altLang="en-US" sz="3600" dirty="0">
                <a:solidFill>
                  <a:srgbClr val="FF0000"/>
                </a:solidFill>
                <a:latin typeface="Meiryo" panose="020B0604030504040204" pitchFamily="34" charset="-128"/>
                <a:ea typeface="Meiryo" panose="020B0604030504040204" pitchFamily="34" charset="-128"/>
              </a:rPr>
              <a:t>業界</a:t>
            </a:r>
            <a:r>
              <a:rPr kumimoji="1" lang="ja-JP" altLang="en-US" sz="3600">
                <a:solidFill>
                  <a:srgbClr val="FF0000"/>
                </a:solidFill>
                <a:latin typeface="Meiryo" panose="020B0604030504040204" pitchFamily="34" charset="-128"/>
                <a:ea typeface="Meiryo" panose="020B0604030504040204" pitchFamily="34" charset="-128"/>
              </a:rPr>
              <a:t>を越えた破壊者</a:t>
            </a:r>
            <a:endParaRPr kumimoji="1" lang="ja-JP" altLang="en-US" sz="3600" dirty="0">
              <a:solidFill>
                <a:srgbClr val="FF0000"/>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318745" y="5033151"/>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35728" y="3741512"/>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37647" y="4456334"/>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65763" y="1852770"/>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pic>
        <p:nvPicPr>
          <p:cNvPr id="4" name="図 3">
            <a:extLst>
              <a:ext uri="{FF2B5EF4-FFF2-40B4-BE49-F238E27FC236}">
                <a16:creationId xmlns:a16="http://schemas.microsoft.com/office/drawing/2014/main" id="{7CB769AA-7940-474E-83BB-D4BA68A519F5}"/>
              </a:ext>
            </a:extLst>
          </p:cNvPr>
          <p:cNvPicPr>
            <a:picLocks noChangeAspect="1"/>
          </p:cNvPicPr>
          <p:nvPr/>
        </p:nvPicPr>
        <p:blipFill>
          <a:blip r:embed="rId3"/>
          <a:stretch>
            <a:fillRect/>
          </a:stretch>
        </p:blipFill>
        <p:spPr>
          <a:xfrm>
            <a:off x="5543445" y="983925"/>
            <a:ext cx="2164827" cy="1753510"/>
          </a:xfrm>
          <a:prstGeom prst="rect">
            <a:avLst/>
          </a:prstGeom>
        </p:spPr>
      </p:pic>
    </p:spTree>
    <p:extLst>
      <p:ext uri="{BB962C8B-B14F-4D97-AF65-F5344CB8AC3E}">
        <p14:creationId xmlns:p14="http://schemas.microsoft.com/office/powerpoint/2010/main" val="976871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C280E62-B9A9-0246-94A4-C9787526F774}"/>
              </a:ext>
            </a:extLst>
          </p:cNvPr>
          <p:cNvSpPr/>
          <p:nvPr/>
        </p:nvSpPr>
        <p:spPr>
          <a:xfrm>
            <a:off x="323776" y="3610369"/>
            <a:ext cx="4051708" cy="143469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23776" y="5181372"/>
            <a:ext cx="4051708" cy="935748"/>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14" name="正方形/長方形 13">
            <a:extLst>
              <a:ext uri="{FF2B5EF4-FFF2-40B4-BE49-F238E27FC236}">
                <a16:creationId xmlns:a16="http://schemas.microsoft.com/office/drawing/2014/main" id="{19386B93-42A6-904A-92F9-9742D941AE43}"/>
              </a:ext>
            </a:extLst>
          </p:cNvPr>
          <p:cNvSpPr/>
          <p:nvPr/>
        </p:nvSpPr>
        <p:spPr>
          <a:xfrm>
            <a:off x="323776" y="2160940"/>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CCA88EE6-89D2-3544-AD9F-33B2DE040747}"/>
              </a:ext>
            </a:extLst>
          </p:cNvPr>
          <p:cNvSpPr/>
          <p:nvPr/>
        </p:nvSpPr>
        <p:spPr>
          <a:xfrm>
            <a:off x="3045995" y="2160940"/>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3E0CC736-D43C-5F4F-B2D0-6AFE55508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592" y="2260548"/>
            <a:ext cx="769414" cy="769414"/>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95BCFDD-2BCA-3947-989D-6DCFF9EF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824" y="2260664"/>
            <a:ext cx="666181" cy="666181"/>
          </a:xfrm>
          <a:prstGeom prst="rect">
            <a:avLst/>
          </a:prstGeom>
          <a:ln>
            <a:no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8FDA857-EE78-EF49-9AD6-30AA1B4076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204" y="2255444"/>
            <a:ext cx="963412" cy="753388"/>
          </a:xfrm>
          <a:prstGeom prst="rect">
            <a:avLst/>
          </a:prstGeom>
          <a:ln>
            <a:noFill/>
          </a:ln>
          <a:effectLst>
            <a:outerShdw blurRad="50800" dist="38100" dir="2700000" algn="tl" rotWithShape="0">
              <a:prstClr val="black">
                <a:alpha val="40000"/>
              </a:prstClr>
            </a:outerShdw>
          </a:effectLst>
        </p:spPr>
      </p:pic>
      <p:sp>
        <p:nvSpPr>
          <p:cNvPr id="19" name="左矢印 18">
            <a:extLst>
              <a:ext uri="{FF2B5EF4-FFF2-40B4-BE49-F238E27FC236}">
                <a16:creationId xmlns:a16="http://schemas.microsoft.com/office/drawing/2014/main" id="{07A65223-D710-5B45-BDCC-B928EC382A25}"/>
              </a:ext>
            </a:extLst>
          </p:cNvPr>
          <p:cNvSpPr/>
          <p:nvPr/>
        </p:nvSpPr>
        <p:spPr>
          <a:xfrm>
            <a:off x="2562115" y="2308597"/>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CAAA75-AE9F-234C-9382-A8C883CABE94}"/>
              </a:ext>
            </a:extLst>
          </p:cNvPr>
          <p:cNvSpPr txBox="1"/>
          <p:nvPr/>
        </p:nvSpPr>
        <p:spPr>
          <a:xfrm>
            <a:off x="2629250" y="2474528"/>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21" name="正方形/長方形 20">
            <a:extLst>
              <a:ext uri="{FF2B5EF4-FFF2-40B4-BE49-F238E27FC236}">
                <a16:creationId xmlns:a16="http://schemas.microsoft.com/office/drawing/2014/main" id="{678A1C04-1A43-6E46-9533-9B4950F6B9D4}"/>
              </a:ext>
            </a:extLst>
          </p:cNvPr>
          <p:cNvSpPr/>
          <p:nvPr/>
        </p:nvSpPr>
        <p:spPr>
          <a:xfrm>
            <a:off x="355459" y="1833925"/>
            <a:ext cx="4091185" cy="338554"/>
          </a:xfrm>
          <a:prstGeom prst="rect">
            <a:avLst/>
          </a:prstGeom>
        </p:spPr>
        <p:txBody>
          <a:bodyPr wrap="none">
            <a:spAutoFit/>
          </a:bodyPr>
          <a:lstStyle/>
          <a:p>
            <a:pPr algn="ct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人間主体でビジネスを動かし</a:t>
            </a:r>
            <a:r>
              <a:rPr lang="en-US" altLang="ja-JP" sz="16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が支援する</a:t>
            </a:r>
            <a:endPar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1" name="正方形/長方形 40">
            <a:extLst>
              <a:ext uri="{FF2B5EF4-FFF2-40B4-BE49-F238E27FC236}">
                <a16:creationId xmlns:a16="http://schemas.microsoft.com/office/drawing/2014/main" id="{D3C8406D-71F4-C441-96FE-FE1052F20114}"/>
              </a:ext>
            </a:extLst>
          </p:cNvPr>
          <p:cNvSpPr/>
          <p:nvPr/>
        </p:nvSpPr>
        <p:spPr>
          <a:xfrm>
            <a:off x="542858" y="3190050"/>
            <a:ext cx="3467616" cy="338554"/>
          </a:xfrm>
          <a:prstGeom prst="rect">
            <a:avLst/>
          </a:prstGeom>
        </p:spPr>
        <p:txBody>
          <a:bodyPr wrap="none">
            <a:spAutoFit/>
          </a:bodyPr>
          <a:lstStyle/>
          <a:p>
            <a:pPr algn="ctr"/>
            <a:r>
              <a:rPr lang="ja-JP" altLang="en-US" sz="1600">
                <a:solidFill>
                  <a:schemeClr val="accent2">
                    <a:lumMod val="75000"/>
                  </a:schemeClr>
                </a:solidFill>
                <a:latin typeface="Meiryo" panose="020B0604030504040204" pitchFamily="34" charset="-128"/>
                <a:ea typeface="Meiryo" panose="020B0604030504040204" pitchFamily="34" charset="-128"/>
                <a:cs typeface="Meiryo" charset="-128"/>
              </a:rPr>
              <a:t>生産性向上・コスト削減・期間短縮</a:t>
            </a:r>
            <a:endPar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3" name="正方形/長方形 42">
            <a:extLst>
              <a:ext uri="{FF2B5EF4-FFF2-40B4-BE49-F238E27FC236}">
                <a16:creationId xmlns:a16="http://schemas.microsoft.com/office/drawing/2014/main" id="{B71F2018-5BBB-3142-B058-C6A32C5068EF}"/>
              </a:ext>
            </a:extLst>
          </p:cNvPr>
          <p:cNvSpPr/>
          <p:nvPr/>
        </p:nvSpPr>
        <p:spPr>
          <a:xfrm>
            <a:off x="1215498" y="4396253"/>
            <a:ext cx="2124299"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安定</a:t>
            </a:r>
            <a:r>
              <a:rPr lang="en-US" altLang="ja-JP" sz="1400" dirty="0">
                <a:solidFill>
                  <a:schemeClr val="accent2">
                    <a:lumMod val="75000"/>
                  </a:schemeClr>
                </a:solidFill>
                <a:latin typeface="Meiryo" panose="020B0604030504040204" pitchFamily="34" charset="-128"/>
                <a:ea typeface="Meiryo" panose="020B0604030504040204" pitchFamily="34" charset="-128"/>
                <a:cs typeface="Meiryo" charset="-128"/>
              </a:rPr>
              <a:t>×</a:t>
            </a: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高品質の徹底追求</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5" name="正方形/長方形 44">
            <a:extLst>
              <a:ext uri="{FF2B5EF4-FFF2-40B4-BE49-F238E27FC236}">
                <a16:creationId xmlns:a16="http://schemas.microsoft.com/office/drawing/2014/main" id="{C3425F4C-3FD6-3B40-A39A-1F53337847E9}"/>
              </a:ext>
            </a:extLst>
          </p:cNvPr>
          <p:cNvSpPr/>
          <p:nvPr/>
        </p:nvSpPr>
        <p:spPr>
          <a:xfrm>
            <a:off x="530834" y="3801676"/>
            <a:ext cx="3491660" cy="353943"/>
          </a:xfrm>
          <a:prstGeom prst="rect">
            <a:avLst/>
          </a:prstGeom>
        </p:spPr>
        <p:txBody>
          <a:bodyPr wrap="none">
            <a:spAutoFit/>
          </a:bodyPr>
          <a:lstStyle/>
          <a:p>
            <a:pPr algn="ctr"/>
            <a:r>
              <a:rPr lang="en-US" altLang="ja-JP" sz="17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700" b="1">
                <a:solidFill>
                  <a:schemeClr val="accent2">
                    <a:lumMod val="75000"/>
                  </a:schemeClr>
                </a:solidFill>
                <a:latin typeface="Meiryo" panose="020B0604030504040204" pitchFamily="34" charset="-128"/>
                <a:ea typeface="Meiryo" panose="020B0604030504040204" pitchFamily="34" charset="-128"/>
                <a:cs typeface="Meiryo" charset="-128"/>
              </a:rPr>
              <a:t>はコスト、削減することが正義</a:t>
            </a:r>
            <a:endParaRPr lang="ja-JP" altLang="en-US" sz="17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7" name="正方形/長方形 46">
            <a:extLst>
              <a:ext uri="{FF2B5EF4-FFF2-40B4-BE49-F238E27FC236}">
                <a16:creationId xmlns:a16="http://schemas.microsoft.com/office/drawing/2014/main" id="{AD8648E8-9DED-174C-999D-4C3FFA16E737}"/>
              </a:ext>
            </a:extLst>
          </p:cNvPr>
          <p:cNvSpPr/>
          <p:nvPr/>
        </p:nvSpPr>
        <p:spPr>
          <a:xfrm>
            <a:off x="927577" y="4646139"/>
            <a:ext cx="2698175"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コスト削減の手段としての外注</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9" name="正方形/長方形 48">
            <a:extLst>
              <a:ext uri="{FF2B5EF4-FFF2-40B4-BE49-F238E27FC236}">
                <a16:creationId xmlns:a16="http://schemas.microsoft.com/office/drawing/2014/main" id="{FB9F2410-C67A-714B-8018-4AA6875BA71C}"/>
              </a:ext>
            </a:extLst>
          </p:cNvPr>
          <p:cNvSpPr/>
          <p:nvPr/>
        </p:nvSpPr>
        <p:spPr>
          <a:xfrm>
            <a:off x="833291" y="4178715"/>
            <a:ext cx="2877711"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常にコスト削減の圧力に晒される</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871738" y="5301270"/>
            <a:ext cx="3054041"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仕様書通り</a:t>
            </a:r>
            <a:r>
              <a:rPr lang="en-US" altLang="ja-JP" sz="2000" dirty="0">
                <a:solidFill>
                  <a:schemeClr val="bg1"/>
                </a:solidFill>
                <a:latin typeface="Meiryo" panose="020B0604030504040204" pitchFamily="34" charset="-128"/>
                <a:ea typeface="Meiryo" panose="020B0604030504040204" pitchFamily="34" charset="-128"/>
                <a:cs typeface="Meiryo" charset="-128"/>
              </a:rPr>
              <a:t>QCD</a:t>
            </a:r>
            <a:r>
              <a:rPr lang="ja-JP" altLang="en-US" sz="2000">
                <a:solidFill>
                  <a:schemeClr val="bg1"/>
                </a:solidFill>
                <a:latin typeface="Meiryo" panose="020B0604030504040204" pitchFamily="34" charset="-128"/>
                <a:ea typeface="Meiryo" panose="020B0604030504040204" pitchFamily="34" charset="-128"/>
                <a:cs typeface="Meiryo" charset="-128"/>
              </a:rPr>
              <a:t>を守って</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情報システム完成させる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8E58D6CE-D1FC-0542-92E3-2EA2C40CF724}"/>
              </a:ext>
            </a:extLst>
          </p:cNvPr>
          <p:cNvSpPr txBox="1"/>
          <p:nvPr/>
        </p:nvSpPr>
        <p:spPr>
          <a:xfrm>
            <a:off x="203838" y="1095278"/>
            <a:ext cx="2962093" cy="769441"/>
          </a:xfrm>
          <a:prstGeom prst="rect">
            <a:avLst/>
          </a:prstGeom>
          <a:noFill/>
        </p:spPr>
        <p:txBody>
          <a:bodyPr wrap="none" rtlCol="0">
            <a:spAutoFit/>
          </a:bodyPr>
          <a:lstStyle/>
          <a:p>
            <a:r>
              <a:rPr kumimoji="1" lang="en-US" altLang="ja-JP" sz="4400" dirty="0">
                <a:solidFill>
                  <a:srgbClr val="953735"/>
                </a:solidFill>
                <a:latin typeface="Meiryo" panose="020B0604030504040204" pitchFamily="34" charset="-128"/>
                <a:ea typeface="Meiryo" panose="020B0604030504040204" pitchFamily="34" charset="-128"/>
              </a:rPr>
              <a:t>Before DX</a:t>
            </a:r>
            <a:endParaRPr kumimoji="1" lang="ja-JP" altLang="en-US" sz="4400">
              <a:solidFill>
                <a:srgbClr val="953735"/>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165931" y="1592424"/>
            <a:ext cx="1209553"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B6E9A06D-AE93-254A-AEFC-340AC941624D}"/>
              </a:ext>
            </a:extLst>
          </p:cNvPr>
          <p:cNvGrpSpPr/>
          <p:nvPr/>
        </p:nvGrpSpPr>
        <p:grpSpPr>
          <a:xfrm>
            <a:off x="4649105" y="1095278"/>
            <a:ext cx="4338405" cy="5027809"/>
            <a:chOff x="4649105" y="1095278"/>
            <a:chExt cx="4338405" cy="5027809"/>
          </a:xfrm>
        </p:grpSpPr>
        <p:sp>
          <p:nvSpPr>
            <p:cNvPr id="58" name="正方形/長方形 57">
              <a:extLst>
                <a:ext uri="{FF2B5EF4-FFF2-40B4-BE49-F238E27FC236}">
                  <a16:creationId xmlns:a16="http://schemas.microsoft.com/office/drawing/2014/main" id="{5D922871-61B9-4946-B854-D9C9F49EF192}"/>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44" name="正方形/長方形 43">
              <a:extLst>
                <a:ext uri="{FF2B5EF4-FFF2-40B4-BE49-F238E27FC236}">
                  <a16:creationId xmlns:a16="http://schemas.microsoft.com/office/drawing/2014/main" id="{4D437A2C-8C94-4D49-B026-968254A16913}"/>
                </a:ext>
              </a:extLst>
            </p:cNvPr>
            <p:cNvSpPr/>
            <p:nvPr/>
          </p:nvSpPr>
          <p:spPr>
            <a:xfrm>
              <a:off x="5770570" y="4395158"/>
              <a:ext cx="1944763"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柔軟</a:t>
              </a:r>
              <a:r>
                <a:rPr lang="en-US" altLang="ja-JP" sz="1400" dirty="0">
                  <a:solidFill>
                    <a:srgbClr val="0070C0"/>
                  </a:solidFill>
                  <a:latin typeface="Meiryo" panose="020B0604030504040204" pitchFamily="34" charset="-128"/>
                  <a:ea typeface="Meiryo" panose="020B0604030504040204" pitchFamily="34" charset="-128"/>
                  <a:cs typeface="Meiryo" charset="-128"/>
                </a:rPr>
                <a:t>×</a:t>
              </a:r>
              <a:r>
                <a:rPr lang="ja-JP" altLang="en-US" sz="1400">
                  <a:solidFill>
                    <a:srgbClr val="0070C0"/>
                  </a:solidFill>
                  <a:latin typeface="Meiryo" panose="020B0604030504040204" pitchFamily="34" charset="-128"/>
                  <a:ea typeface="Meiryo" panose="020B0604030504040204" pitchFamily="34" charset="-128"/>
                  <a:cs typeface="Meiryo" charset="-128"/>
                </a:rPr>
                <a:t>迅速と試行錯誤</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46" name="正方形/長方形 45">
              <a:extLst>
                <a:ext uri="{FF2B5EF4-FFF2-40B4-BE49-F238E27FC236}">
                  <a16:creationId xmlns:a16="http://schemas.microsoft.com/office/drawing/2014/main" id="{9E1B9DEE-4109-9A48-BF4F-F35A9F2E7F8E}"/>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a:solidFill>
                    <a:srgbClr val="0070C0"/>
                  </a:solidFill>
                  <a:latin typeface="Meiryo" panose="020B0604030504040204" pitchFamily="34" charset="-128"/>
                  <a:ea typeface="Meiryo" panose="020B0604030504040204" pitchFamily="34" charset="-128"/>
                  <a:cs typeface="Meiryo" charset="-128"/>
                </a:rPr>
                <a:t>は競争力の源泉、投資対効果で評価</a:t>
              </a:r>
              <a:endParaRPr lang="ja-JP" altLang="en-US" sz="1700" b="1" dirty="0">
                <a:solidFill>
                  <a:srgbClr val="0070C0"/>
                </a:solidFill>
                <a:latin typeface="Meiryo" panose="020B0604030504040204" pitchFamily="34" charset="-128"/>
                <a:ea typeface="Meiryo" panose="020B0604030504040204" pitchFamily="34" charset="-128"/>
                <a:cs typeface="Meiryo"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5663168" y="4646139"/>
              <a:ext cx="2159566"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競争力の源泉として内製</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50" name="正方形/長方形 49">
              <a:extLst>
                <a:ext uri="{FF2B5EF4-FFF2-40B4-BE49-F238E27FC236}">
                  <a16:creationId xmlns:a16="http://schemas.microsoft.com/office/drawing/2014/main" id="{4DCA272B-F119-B445-95B8-2E2C1B8E1E10}"/>
                </a:ext>
              </a:extLst>
            </p:cNvPr>
            <p:cNvSpPr/>
            <p:nvPr/>
          </p:nvSpPr>
          <p:spPr>
            <a:xfrm>
              <a:off x="5095294" y="4154008"/>
              <a:ext cx="3416320"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ビジネスに貢献できれば投資は拡大する</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8672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3A3F3A-B3B2-AF41-9217-C2306D481866}"/>
              </a:ext>
            </a:extLst>
          </p:cNvPr>
          <p:cNvSpPr>
            <a:spLocks noGrp="1"/>
          </p:cNvSpPr>
          <p:nvPr>
            <p:ph type="title"/>
          </p:nvPr>
        </p:nvSpPr>
        <p:spPr/>
        <p:txBody>
          <a:bodyPr/>
          <a:lstStyle/>
          <a:p>
            <a:r>
              <a:rPr kumimoji="1" lang="en-US" altLang="ja-JP" dirty="0"/>
              <a:t>DX</a:t>
            </a:r>
            <a:r>
              <a:rPr lang="ja-JP" altLang="en-US"/>
              <a:t>事業とは何をすることか</a:t>
            </a:r>
            <a:endParaRPr kumimoji="1" lang="ja-JP" altLang="en-US"/>
          </a:p>
        </p:txBody>
      </p:sp>
      <p:sp>
        <p:nvSpPr>
          <p:cNvPr id="4" name="正方形/長方形 3">
            <a:extLst>
              <a:ext uri="{FF2B5EF4-FFF2-40B4-BE49-F238E27FC236}">
                <a16:creationId xmlns:a16="http://schemas.microsoft.com/office/drawing/2014/main" id="{2912D956-61A4-0A48-A24E-516FD272379C}"/>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7D3BA303-902C-4C42-A72F-AE88759DA52C}"/>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E6A82ED8-DC51-2F49-9559-3FA326776EAB}"/>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0DCDB4BB-1D61-D045-8EFA-CF436481ACA5}"/>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95A1880-AD61-ED4A-8BEF-867ACFAC4A61}"/>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EC0327A5-9CD8-2140-BA9F-9F2B74991BAE}"/>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DCADC576-55B2-FC49-9164-F3D24356E8E0}"/>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675FC552-173A-5D45-B380-57571FBBB01A}"/>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445A6E1-EB4C-204E-A9BE-09C889AA9A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44D3A91A-8A2B-CC44-8AE2-0262FC6D55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3C5EE171-8D7D-EC40-A40F-7FD53B592B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84144467-A934-CD4A-AC55-4106F4F095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7B65A550-45C5-E449-82E8-03738A6648C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7229EDEB-D668-D54B-91A3-170468B4450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7D864AAB-8ECC-B848-99C9-78A133375A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A9CEEA7E-1063-FA4B-AC20-6103D7240E5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FCF1BB5-459A-7F47-BACC-CBFFB127C9E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149F6E29-7FA3-E146-8F35-57BA349835B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963A093B-C6B2-2049-A568-595CA5492319}"/>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23" name="正方形/長方形 22">
            <a:extLst>
              <a:ext uri="{FF2B5EF4-FFF2-40B4-BE49-F238E27FC236}">
                <a16:creationId xmlns:a16="http://schemas.microsoft.com/office/drawing/2014/main" id="{B3C761D4-9705-6B45-94DE-405C432A51A0}"/>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24" name="正方形/長方形 23">
            <a:extLst>
              <a:ext uri="{FF2B5EF4-FFF2-40B4-BE49-F238E27FC236}">
                <a16:creationId xmlns:a16="http://schemas.microsoft.com/office/drawing/2014/main" id="{4828A33B-4231-474A-BB18-8D224F5D899B}"/>
              </a:ext>
            </a:extLst>
          </p:cNvPr>
          <p:cNvSpPr/>
          <p:nvPr/>
        </p:nvSpPr>
        <p:spPr>
          <a:xfrm>
            <a:off x="5770570" y="4395158"/>
            <a:ext cx="1944763"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柔軟</a:t>
            </a:r>
            <a:r>
              <a:rPr lang="en-US" altLang="ja-JP" sz="1400" dirty="0">
                <a:solidFill>
                  <a:srgbClr val="0070C0"/>
                </a:solidFill>
                <a:latin typeface="Meiryo" panose="020B0604030504040204" pitchFamily="34" charset="-128"/>
                <a:ea typeface="Meiryo" panose="020B0604030504040204" pitchFamily="34" charset="-128"/>
                <a:cs typeface="Meiryo" charset="-128"/>
              </a:rPr>
              <a:t>×</a:t>
            </a:r>
            <a:r>
              <a:rPr lang="ja-JP" altLang="en-US" sz="1400">
                <a:solidFill>
                  <a:srgbClr val="0070C0"/>
                </a:solidFill>
                <a:latin typeface="Meiryo" panose="020B0604030504040204" pitchFamily="34" charset="-128"/>
                <a:ea typeface="Meiryo" panose="020B0604030504040204" pitchFamily="34" charset="-128"/>
                <a:cs typeface="Meiryo" charset="-128"/>
              </a:rPr>
              <a:t>迅速と試行錯誤</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4ABB2376-855E-614D-A919-19C211BB3DF3}"/>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a:solidFill>
                  <a:srgbClr val="0070C0"/>
                </a:solidFill>
                <a:latin typeface="Meiryo" panose="020B0604030504040204" pitchFamily="34" charset="-128"/>
                <a:ea typeface="Meiryo" panose="020B0604030504040204" pitchFamily="34" charset="-128"/>
                <a:cs typeface="Meiryo" charset="-128"/>
              </a:rPr>
              <a:t>は競争力の源泉、投資対効果で評価</a:t>
            </a:r>
            <a:endParaRPr lang="ja-JP" altLang="en-US" sz="1700" b="1" dirty="0">
              <a:solidFill>
                <a:srgbClr val="0070C0"/>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6F2BCDD2-D4CB-554A-B8D0-E8F71A7AD400}"/>
              </a:ext>
            </a:extLst>
          </p:cNvPr>
          <p:cNvSpPr/>
          <p:nvPr/>
        </p:nvSpPr>
        <p:spPr>
          <a:xfrm>
            <a:off x="5663168" y="4646139"/>
            <a:ext cx="2159566"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競争力の源泉として内製</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6C3D674B-E0D6-1640-AC45-736CF27896AC}"/>
              </a:ext>
            </a:extLst>
          </p:cNvPr>
          <p:cNvSpPr/>
          <p:nvPr/>
        </p:nvSpPr>
        <p:spPr>
          <a:xfrm>
            <a:off x="5095294" y="4154008"/>
            <a:ext cx="3416320"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ビジネスに貢献できれば投資は拡大する</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28" name="正方形/長方形 27">
            <a:extLst>
              <a:ext uri="{FF2B5EF4-FFF2-40B4-BE49-F238E27FC236}">
                <a16:creationId xmlns:a16="http://schemas.microsoft.com/office/drawing/2014/main" id="{A88F13CD-3C49-884B-BBF0-D9FDA04EE5C5}"/>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29" name="テキスト ボックス 28">
            <a:extLst>
              <a:ext uri="{FF2B5EF4-FFF2-40B4-BE49-F238E27FC236}">
                <a16:creationId xmlns:a16="http://schemas.microsoft.com/office/drawing/2014/main" id="{9475B7E7-E3B7-514D-AC9F-E91417BE5997}"/>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30" name="直線コネクタ 29">
            <a:extLst>
              <a:ext uri="{FF2B5EF4-FFF2-40B4-BE49-F238E27FC236}">
                <a16:creationId xmlns:a16="http://schemas.microsoft.com/office/drawing/2014/main" id="{BBEAFAEC-442A-6D40-9D75-C428A55E06FA}"/>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1AD13B29-5085-9A46-AB2C-D47808DE5333}"/>
              </a:ext>
            </a:extLst>
          </p:cNvPr>
          <p:cNvSpPr txBox="1"/>
          <p:nvPr/>
        </p:nvSpPr>
        <p:spPr>
          <a:xfrm>
            <a:off x="213845" y="1095278"/>
            <a:ext cx="4488991" cy="892552"/>
          </a:xfrm>
          <a:prstGeom prst="rect">
            <a:avLst/>
          </a:prstGeom>
          <a:noFill/>
        </p:spPr>
        <p:txBody>
          <a:bodyPr wrap="square" rtlCol="0">
            <a:spAutoFit/>
          </a:bodyPr>
          <a:lstStyle/>
          <a:p>
            <a:r>
              <a:rPr kumimoji="1" lang="en-US" altLang="ja-JP" b="1" dirty="0">
                <a:solidFill>
                  <a:srgbClr val="0432FF"/>
                </a:solidFill>
                <a:latin typeface="Meiryo" panose="020B0604030504040204" pitchFamily="34" charset="-128"/>
                <a:ea typeface="Meiryo" panose="020B0604030504040204" pitchFamily="34" charset="-128"/>
              </a:rPr>
              <a:t>DX</a:t>
            </a:r>
            <a:r>
              <a:rPr kumimoji="1" lang="ja-JP" altLang="en-US" b="1">
                <a:solidFill>
                  <a:srgbClr val="0432FF"/>
                </a:solidFill>
                <a:latin typeface="Meiryo" panose="020B0604030504040204" pitchFamily="34" charset="-128"/>
                <a:ea typeface="Meiryo" panose="020B0604030504040204" pitchFamily="34" charset="-128"/>
              </a:rPr>
              <a:t>の実現：コアコンピタンスの強化</a:t>
            </a:r>
            <a:endParaRPr kumimoji="1" lang="en-US" altLang="ja-JP" b="1" dirty="0">
              <a:solidFill>
                <a:srgbClr val="0432FF"/>
              </a:solidFill>
              <a:latin typeface="Meiryo" panose="020B0604030504040204" pitchFamily="34" charset="-128"/>
              <a:ea typeface="Meiryo" panose="020B0604030504040204" pitchFamily="34" charset="-128"/>
            </a:endParaRPr>
          </a:p>
          <a:p>
            <a:pPr lvl="1"/>
            <a:r>
              <a:rPr lang="ja-JP" altLang="en-US" sz="1600">
                <a:solidFill>
                  <a:srgbClr val="0070C0"/>
                </a:solidFill>
                <a:latin typeface="Meiryo" panose="020B0604030504040204" pitchFamily="34" charset="-128"/>
                <a:ea typeface="Meiryo" panose="020B0604030504040204" pitchFamily="34" charset="-128"/>
              </a:rPr>
              <a:t>デジタル・テクノロジーを駆使して</a:t>
            </a:r>
            <a:endParaRPr lang="en-US" altLang="ja-JP" sz="1600" dirty="0">
              <a:solidFill>
                <a:srgbClr val="0070C0"/>
              </a:solidFill>
              <a:latin typeface="Meiryo" panose="020B0604030504040204" pitchFamily="34" charset="-128"/>
              <a:ea typeface="Meiryo" panose="020B0604030504040204" pitchFamily="34" charset="-128"/>
            </a:endParaRPr>
          </a:p>
          <a:p>
            <a:pPr lvl="1"/>
            <a:r>
              <a:rPr lang="ja-JP" altLang="en-US" sz="1600">
                <a:solidFill>
                  <a:srgbClr val="0070C0"/>
                </a:solidFill>
                <a:latin typeface="Meiryo" panose="020B0604030504040204" pitchFamily="34" charset="-128"/>
                <a:ea typeface="Meiryo" panose="020B0604030504040204" pitchFamily="34" charset="-128"/>
              </a:rPr>
              <a:t>事業の差別化を実現すること</a:t>
            </a:r>
            <a:endParaRPr kumimoji="1" lang="ja-JP" altLang="en-US" sz="160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4E1F1A0B-42DB-4B4F-9AB3-474412F8662B}"/>
              </a:ext>
            </a:extLst>
          </p:cNvPr>
          <p:cNvSpPr txBox="1"/>
          <p:nvPr/>
        </p:nvSpPr>
        <p:spPr>
          <a:xfrm>
            <a:off x="213845" y="2047731"/>
            <a:ext cx="4498204" cy="892552"/>
          </a:xfrm>
          <a:prstGeom prst="rect">
            <a:avLst/>
          </a:prstGeom>
          <a:noFill/>
        </p:spPr>
        <p:txBody>
          <a:bodyPr wrap="square" rtlCol="0">
            <a:spAutoFit/>
          </a:bodyPr>
          <a:lstStyle/>
          <a:p>
            <a:r>
              <a:rPr kumimoji="1" lang="en-US" altLang="ja-JP" b="1" dirty="0">
                <a:solidFill>
                  <a:srgbClr val="0432FF"/>
                </a:solidFill>
                <a:latin typeface="Meiryo" panose="020B0604030504040204" pitchFamily="34" charset="-128"/>
                <a:ea typeface="Meiryo" panose="020B0604030504040204" pitchFamily="34" charset="-128"/>
              </a:rPr>
              <a:t>IT</a:t>
            </a:r>
            <a:r>
              <a:rPr lang="ja-JP" altLang="en-US" b="1">
                <a:solidFill>
                  <a:srgbClr val="0432FF"/>
                </a:solidFill>
                <a:latin typeface="Meiryo" panose="020B0604030504040204" pitchFamily="34" charset="-128"/>
                <a:ea typeface="Meiryo" panose="020B0604030504040204" pitchFamily="34" charset="-128"/>
              </a:rPr>
              <a:t>への係わり方</a:t>
            </a:r>
            <a:r>
              <a:rPr kumimoji="1" lang="ja-JP" altLang="en-US" b="1">
                <a:solidFill>
                  <a:srgbClr val="0432FF"/>
                </a:solidFill>
                <a:latin typeface="Meiryo" panose="020B0604030504040204" pitchFamily="34" charset="-128"/>
                <a:ea typeface="Meiryo" panose="020B0604030504040204" pitchFamily="34" charset="-128"/>
              </a:rPr>
              <a:t>：内製化の推進</a:t>
            </a:r>
            <a:endParaRPr kumimoji="1" lang="en-US" altLang="ja-JP" b="1" dirty="0">
              <a:solidFill>
                <a:srgbClr val="0432FF"/>
              </a:solidFill>
              <a:latin typeface="Meiryo" panose="020B0604030504040204" pitchFamily="34" charset="-128"/>
              <a:ea typeface="Meiryo" panose="020B0604030504040204" pitchFamily="34" charset="-128"/>
            </a:endParaRPr>
          </a:p>
          <a:p>
            <a:pPr lvl="1"/>
            <a:r>
              <a:rPr lang="ja-JP" altLang="en-US" sz="1600">
                <a:solidFill>
                  <a:srgbClr val="0070C0"/>
                </a:solidFill>
                <a:latin typeface="Meiryo" panose="020B0604030504040204" pitchFamily="34" charset="-128"/>
                <a:ea typeface="Meiryo" panose="020B0604030504040204" pitchFamily="34" charset="-128"/>
              </a:rPr>
              <a:t>自分たちのノウハウやスキルとして</a:t>
            </a:r>
            <a:endParaRPr lang="en-US" altLang="ja-JP" sz="1600" dirty="0">
              <a:solidFill>
                <a:srgbClr val="0070C0"/>
              </a:solidFill>
              <a:latin typeface="Meiryo" panose="020B0604030504040204" pitchFamily="34" charset="-128"/>
              <a:ea typeface="Meiryo" panose="020B0604030504040204" pitchFamily="34" charset="-128"/>
            </a:endParaRPr>
          </a:p>
          <a:p>
            <a:pPr lvl="1"/>
            <a:r>
              <a:rPr lang="ja-JP" altLang="en-US" sz="1600">
                <a:solidFill>
                  <a:srgbClr val="0070C0"/>
                </a:solidFill>
                <a:latin typeface="Meiryo" panose="020B0604030504040204" pitchFamily="34" charset="-128"/>
                <a:ea typeface="Meiryo" panose="020B0604030504040204" pitchFamily="34" charset="-128"/>
              </a:rPr>
              <a:t>蓄積（製品やサービス開発と同等）</a:t>
            </a:r>
            <a:endParaRPr lang="en-US" altLang="ja-JP" sz="1600" dirty="0">
              <a:solidFill>
                <a:srgbClr val="0070C0"/>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B01B9D4-55C1-3748-B460-E639D36F0B60}"/>
              </a:ext>
            </a:extLst>
          </p:cNvPr>
          <p:cNvSpPr txBox="1"/>
          <p:nvPr/>
        </p:nvSpPr>
        <p:spPr>
          <a:xfrm>
            <a:off x="202244" y="2976691"/>
            <a:ext cx="4498204" cy="1107996"/>
          </a:xfrm>
          <a:prstGeom prst="rect">
            <a:avLst/>
          </a:prstGeom>
          <a:noFill/>
        </p:spPr>
        <p:txBody>
          <a:bodyPr wrap="square" rtlCol="0">
            <a:spAutoFit/>
          </a:bodyPr>
          <a:lstStyle/>
          <a:p>
            <a:r>
              <a:rPr kumimoji="1" lang="en-US" altLang="ja-JP" b="1" dirty="0" err="1">
                <a:solidFill>
                  <a:srgbClr val="0432FF"/>
                </a:solidFill>
                <a:latin typeface="Meiryo" panose="020B0604030504040204" pitchFamily="34" charset="-128"/>
                <a:ea typeface="Meiryo" panose="020B0604030504040204" pitchFamily="34" charset="-128"/>
              </a:rPr>
              <a:t>SIer</a:t>
            </a:r>
            <a:r>
              <a:rPr kumimoji="1" lang="ja-JP" altLang="en-US" b="1">
                <a:solidFill>
                  <a:srgbClr val="0432FF"/>
                </a:solidFill>
                <a:latin typeface="Meiryo" panose="020B0604030504040204" pitchFamily="34" charset="-128"/>
                <a:ea typeface="Meiryo" panose="020B0604030504040204" pitchFamily="34" charset="-128"/>
              </a:rPr>
              <a:t>の</a:t>
            </a:r>
            <a:r>
              <a:rPr kumimoji="1" lang="en-US" altLang="ja-JP" b="1" dirty="0">
                <a:solidFill>
                  <a:srgbClr val="0432FF"/>
                </a:solidFill>
                <a:latin typeface="Meiryo" panose="020B0604030504040204" pitchFamily="34" charset="-128"/>
                <a:ea typeface="Meiryo" panose="020B0604030504040204" pitchFamily="34" charset="-128"/>
              </a:rPr>
              <a:t>DX</a:t>
            </a:r>
            <a:r>
              <a:rPr kumimoji="1" lang="ja-JP" altLang="en-US" b="1">
                <a:solidFill>
                  <a:srgbClr val="0432FF"/>
                </a:solidFill>
                <a:latin typeface="Meiryo" panose="020B0604030504040204" pitchFamily="34" charset="-128"/>
                <a:ea typeface="Meiryo" panose="020B0604030504040204" pitchFamily="34" charset="-128"/>
              </a:rPr>
              <a:t>事業：お客様の内製化支援</a:t>
            </a:r>
            <a:endParaRPr kumimoji="1" lang="en-US" altLang="ja-JP" b="1" dirty="0">
              <a:solidFill>
                <a:srgbClr val="0432FF"/>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600">
                <a:solidFill>
                  <a:srgbClr val="0070C0"/>
                </a:solidFill>
                <a:latin typeface="Meiryo" panose="020B0604030504040204" pitchFamily="34" charset="-128"/>
                <a:ea typeface="Meiryo" panose="020B0604030504040204" pitchFamily="34" charset="-128"/>
              </a:rPr>
              <a:t>内製化スキルのトランスファー</a:t>
            </a:r>
            <a:endParaRPr lang="en-US" altLang="ja-JP" sz="1600" dirty="0">
              <a:solidFill>
                <a:srgbClr val="0070C0"/>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600">
                <a:solidFill>
                  <a:srgbClr val="0070C0"/>
                </a:solidFill>
                <a:latin typeface="Meiryo" panose="020B0604030504040204" pitchFamily="34" charset="-128"/>
                <a:ea typeface="Meiryo" panose="020B0604030504040204" pitchFamily="34" charset="-128"/>
              </a:rPr>
              <a:t>サービスやツールの提供</a:t>
            </a:r>
            <a:endParaRPr lang="en-US" altLang="ja-JP" sz="1600" dirty="0">
              <a:solidFill>
                <a:srgbClr val="0070C0"/>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600">
                <a:solidFill>
                  <a:srgbClr val="0070C0"/>
                </a:solidFill>
                <a:latin typeface="Meiryo" panose="020B0604030504040204" pitchFamily="34" charset="-128"/>
                <a:ea typeface="Meiryo" panose="020B0604030504040204" pitchFamily="34" charset="-128"/>
              </a:rPr>
              <a:t>専門的なスキルやノウハウの提供</a:t>
            </a:r>
            <a:endParaRPr lang="en-US" altLang="ja-JP" sz="1600" dirty="0">
              <a:solidFill>
                <a:srgbClr val="0070C0"/>
              </a:solidFill>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1C79B202-D7CC-7348-ACAF-0016913C16B6}"/>
              </a:ext>
            </a:extLst>
          </p:cNvPr>
          <p:cNvSpPr/>
          <p:nvPr/>
        </p:nvSpPr>
        <p:spPr>
          <a:xfrm rot="5400000">
            <a:off x="2148522" y="3701698"/>
            <a:ext cx="334807"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2B446E03-5ECA-884C-B9C2-7B424161F481}"/>
              </a:ext>
            </a:extLst>
          </p:cNvPr>
          <p:cNvSpPr txBox="1"/>
          <p:nvPr/>
        </p:nvSpPr>
        <p:spPr>
          <a:xfrm>
            <a:off x="83009" y="4548774"/>
            <a:ext cx="4488991" cy="369332"/>
          </a:xfrm>
          <a:prstGeom prst="rect">
            <a:avLst/>
          </a:prstGeom>
          <a:noFill/>
        </p:spPr>
        <p:txBody>
          <a:bodyPr wrap="square" rtlCol="0">
            <a:spAutoFit/>
          </a:bodyPr>
          <a:lstStyle/>
          <a:p>
            <a:pPr algn="ctr"/>
            <a:r>
              <a:rPr lang="ja-JP" altLang="en-US" b="1">
                <a:solidFill>
                  <a:schemeClr val="accent6">
                    <a:lumMod val="75000"/>
                  </a:schemeClr>
                </a:solidFill>
                <a:latin typeface="Meiryo" panose="020B0604030504040204" pitchFamily="34" charset="-128"/>
                <a:ea typeface="Meiryo" panose="020B0604030504040204" pitchFamily="34" charset="-128"/>
              </a:rPr>
              <a:t>自らの模範</a:t>
            </a:r>
            <a:r>
              <a:rPr lang="ja-JP" altLang="en-US" b="1">
                <a:solidFill>
                  <a:srgbClr val="0070C0"/>
                </a:solidFill>
                <a:latin typeface="Meiryo" panose="020B0604030504040204" pitchFamily="34" charset="-128"/>
                <a:ea typeface="Meiryo" panose="020B0604030504040204" pitchFamily="34" charset="-128"/>
              </a:rPr>
              <a:t>を通して</a:t>
            </a:r>
            <a:r>
              <a:rPr kumimoji="1" lang="ja-JP" altLang="en-US" b="1">
                <a:solidFill>
                  <a:srgbClr val="0070C0"/>
                </a:solidFill>
                <a:latin typeface="Meiryo" panose="020B0604030504040204" pitchFamily="34" charset="-128"/>
                <a:ea typeface="Meiryo" panose="020B0604030504040204" pitchFamily="34" charset="-128"/>
              </a:rPr>
              <a:t>お客様に</a:t>
            </a:r>
            <a:r>
              <a:rPr kumimoji="1" lang="ja-JP" altLang="en-US" b="1">
                <a:solidFill>
                  <a:schemeClr val="accent6">
                    <a:lumMod val="75000"/>
                  </a:schemeClr>
                </a:solidFill>
                <a:latin typeface="Meiryo" panose="020B0604030504040204" pitchFamily="34" charset="-128"/>
                <a:ea typeface="Meiryo" panose="020B0604030504040204" pitchFamily="34" charset="-128"/>
              </a:rPr>
              <a:t>感染</a:t>
            </a:r>
            <a:r>
              <a:rPr kumimoji="1" lang="ja-JP" altLang="en-US" b="1">
                <a:solidFill>
                  <a:srgbClr val="0070C0"/>
                </a:solidFill>
                <a:latin typeface="Meiryo" panose="020B0604030504040204" pitchFamily="34" charset="-128"/>
                <a:ea typeface="Meiryo" panose="020B0604030504040204" pitchFamily="34" charset="-128"/>
              </a:rPr>
              <a:t>させる</a:t>
            </a:r>
            <a:endParaRPr kumimoji="1" lang="en-US" altLang="ja-JP" b="1"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21CE15EF-5D08-1C42-9291-3E8FCBD2003D}"/>
              </a:ext>
            </a:extLst>
          </p:cNvPr>
          <p:cNvSpPr txBox="1"/>
          <p:nvPr/>
        </p:nvSpPr>
        <p:spPr>
          <a:xfrm>
            <a:off x="71431" y="5637352"/>
            <a:ext cx="4488991" cy="707886"/>
          </a:xfrm>
          <a:prstGeom prst="rect">
            <a:avLst/>
          </a:prstGeom>
          <a:noFill/>
        </p:spPr>
        <p:txBody>
          <a:bodyPr wrap="squar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自分たちの</a:t>
            </a: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DX</a:t>
            </a:r>
            <a:r>
              <a:rPr kumimoji="1" lang="ja-JP" altLang="en-US" sz="2000" b="1">
                <a:solidFill>
                  <a:schemeClr val="accent6">
                    <a:lumMod val="75000"/>
                  </a:schemeClr>
                </a:solidFill>
                <a:latin typeface="Meiryo" panose="020B0604030504040204" pitchFamily="34" charset="-128"/>
                <a:ea typeface="Meiryo" panose="020B0604030504040204" pitchFamily="34" charset="-128"/>
              </a:rPr>
              <a:t>体験のノウハウを</a:t>
            </a:r>
            <a:endParaRPr kumimoji="1"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お客様に提供すること</a:t>
            </a:r>
            <a:endParaRPr kumimoji="1" lang="en-US" altLang="ja-JP" sz="2000" b="1" dirty="0">
              <a:solidFill>
                <a:schemeClr val="accent6">
                  <a:lumMod val="75000"/>
                </a:schemeClr>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02C3DF6B-DDFE-914F-8DD1-E4F78294CC94}"/>
              </a:ext>
            </a:extLst>
          </p:cNvPr>
          <p:cNvSpPr txBox="1"/>
          <p:nvPr/>
        </p:nvSpPr>
        <p:spPr>
          <a:xfrm>
            <a:off x="83009" y="4953916"/>
            <a:ext cx="4488991" cy="769441"/>
          </a:xfrm>
          <a:prstGeom prst="rect">
            <a:avLst/>
          </a:prstGeom>
          <a:noFill/>
        </p:spPr>
        <p:txBody>
          <a:bodyPr wrap="square" rtlCol="0">
            <a:spAutoFit/>
          </a:bodyPr>
          <a:lstStyle/>
          <a:p>
            <a:pPr algn="ctr"/>
            <a:r>
              <a:rPr kumimoji="1" lang="ja-JP" altLang="en-US" sz="4400" b="1">
                <a:solidFill>
                  <a:srgbClr val="0432FF"/>
                </a:solidFill>
                <a:latin typeface="Meiryo" panose="020B0604030504040204" pitchFamily="34" charset="-128"/>
                <a:ea typeface="Meiryo" panose="020B0604030504040204" pitchFamily="34" charset="-128"/>
              </a:rPr>
              <a:t>共創</a:t>
            </a:r>
            <a:endParaRPr kumimoji="1" lang="en-US" altLang="ja-JP" sz="4400" b="1" dirty="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01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ppt_y</p:attrName>
                                        </p:attrNameLst>
                                      </p:cBhvr>
                                      <p:tavLst>
                                        <p:tav tm="0">
                                          <p:val>
                                            <p:strVal val="#ppt_y-#ppt_h*1.125000"/>
                                          </p:val>
                                        </p:tav>
                                        <p:tav tm="100000">
                                          <p:val>
                                            <p:strVal val="#ppt_y"/>
                                          </p:val>
                                        </p:tav>
                                      </p:tavLst>
                                    </p:anim>
                                    <p:animEffect transition="in" filter="wipe(down)">
                                      <p:cBhvr>
                                        <p:cTn id="8" dur="500"/>
                                        <p:tgtEl>
                                          <p:spTgt spid="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p:tgtEl>
                                          <p:spTgt spid="33"/>
                                        </p:tgtEl>
                                        <p:attrNameLst>
                                          <p:attrName>ppt_y</p:attrName>
                                        </p:attrNameLst>
                                      </p:cBhvr>
                                      <p:tavLst>
                                        <p:tav tm="0">
                                          <p:val>
                                            <p:strVal val="#ppt_y-#ppt_h*1.125000"/>
                                          </p:val>
                                        </p:tav>
                                        <p:tav tm="100000">
                                          <p:val>
                                            <p:strVal val="#ppt_y"/>
                                          </p:val>
                                        </p:tav>
                                      </p:tavLst>
                                    </p:anim>
                                    <p:animEffect transition="in" filter="wipe(down)">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p:tgtEl>
                                          <p:spTgt spid="36"/>
                                        </p:tgtEl>
                                        <p:attrNameLst>
                                          <p:attrName>ppt_y</p:attrName>
                                        </p:attrNameLst>
                                      </p:cBhvr>
                                      <p:tavLst>
                                        <p:tav tm="0">
                                          <p:val>
                                            <p:strVal val="#ppt_y-#ppt_h*1.125000"/>
                                          </p:val>
                                        </p:tav>
                                        <p:tav tm="100000">
                                          <p:val>
                                            <p:strVal val="#ppt_y"/>
                                          </p:val>
                                        </p:tav>
                                      </p:tavLst>
                                    </p:anim>
                                    <p:animEffect transition="in" filter="wipe(down)">
                                      <p:cBhvr>
                                        <p:cTn id="20" dur="500"/>
                                        <p:tgtEl>
                                          <p:spTgt spid="36"/>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ppt_y</p:attrName>
                                        </p:attrNameLst>
                                      </p:cBhvr>
                                      <p:tavLst>
                                        <p:tav tm="0">
                                          <p:val>
                                            <p:strVal val="#ppt_y-#ppt_h*1.125000"/>
                                          </p:val>
                                        </p:tav>
                                        <p:tav tm="100000">
                                          <p:val>
                                            <p:strVal val="#ppt_y"/>
                                          </p:val>
                                        </p:tav>
                                      </p:tavLst>
                                    </p:anim>
                                    <p:animEffect transition="in" filter="wipe(down)">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1"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animBg="1"/>
      <p:bldP spid="37" grpId="0"/>
      <p:bldP spid="38" grpId="0"/>
      <p:bldP spid="3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81195" y="1101271"/>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81195" y="1860136"/>
            <a:ext cx="7981610" cy="144303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88395" y="3532301"/>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54401" y="1686523"/>
            <a:ext cx="849600" cy="25018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25193" y="3532301"/>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5" y="5055178"/>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909926" y="3205120"/>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8396" y="5843815"/>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A74510-9E4D-C14D-9E85-FA81298F31F0}"/>
              </a:ext>
            </a:extLst>
          </p:cNvPr>
          <p:cNvSpPr/>
          <p:nvPr/>
        </p:nvSpPr>
        <p:spPr>
          <a:xfrm>
            <a:off x="7168970" y="1996262"/>
            <a:ext cx="1107996"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デジタル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pic>
        <p:nvPicPr>
          <p:cNvPr id="21" name="図 20">
            <a:extLst>
              <a:ext uri="{FF2B5EF4-FFF2-40B4-BE49-F238E27FC236}">
                <a16:creationId xmlns:a16="http://schemas.microsoft.com/office/drawing/2014/main" id="{A366167E-ADCC-D544-B9D5-16F667538D68}"/>
              </a:ext>
            </a:extLst>
          </p:cNvPr>
          <p:cNvPicPr>
            <a:picLocks noChangeAspect="1"/>
          </p:cNvPicPr>
          <p:nvPr/>
        </p:nvPicPr>
        <p:blipFill>
          <a:blip r:embed="rId3"/>
          <a:stretch>
            <a:fillRect/>
          </a:stretch>
        </p:blipFill>
        <p:spPr>
          <a:xfrm>
            <a:off x="1072537" y="2331962"/>
            <a:ext cx="844881" cy="844881"/>
          </a:xfrm>
          <a:prstGeom prst="rect">
            <a:avLst/>
          </a:prstGeom>
          <a:ln>
            <a:no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7FD04D9-457D-E240-83AA-0ED6405350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19372" y="2303684"/>
            <a:ext cx="1007192" cy="901436"/>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51B561F8-B8D9-EA47-BD4B-57C47A31934C}"/>
              </a:ext>
            </a:extLst>
          </p:cNvPr>
          <p:cNvSpPr/>
          <p:nvPr/>
        </p:nvSpPr>
        <p:spPr>
          <a:xfrm>
            <a:off x="825564" y="2015900"/>
            <a:ext cx="1338829"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フィジカル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D75B7894-FF9F-A543-BE1C-561650CEA828}"/>
              </a:ext>
            </a:extLst>
          </p:cNvPr>
          <p:cNvSpPr/>
          <p:nvPr/>
        </p:nvSpPr>
        <p:spPr>
          <a:xfrm>
            <a:off x="1917418" y="2394771"/>
            <a:ext cx="2262158" cy="615553"/>
          </a:xfrm>
          <a:prstGeom prst="rect">
            <a:avLst/>
          </a:prstGeom>
        </p:spPr>
        <p:txBody>
          <a:bodyPr wrap="none">
            <a:spAutoFit/>
          </a:bodyPr>
          <a:lstStyle/>
          <a:p>
            <a:r>
              <a:rPr lang="ja-JP" altLang="en-US" sz="1600">
                <a:solidFill>
                  <a:srgbClr val="FFFFFF"/>
                </a:solidFill>
                <a:latin typeface="Meiryo" panose="020B0604030504040204" pitchFamily="34" charset="-128"/>
                <a:ea typeface="Meiryo" panose="020B0604030504040204" pitchFamily="34" charset="-128"/>
                <a:cs typeface="Meiryo" charset="-128"/>
              </a:rPr>
              <a:t>人間主導で展開される</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E9D4BD7A-3158-864E-8393-6FCB226D1F6B}"/>
              </a:ext>
            </a:extLst>
          </p:cNvPr>
          <p:cNvSpPr/>
          <p:nvPr/>
        </p:nvSpPr>
        <p:spPr>
          <a:xfrm>
            <a:off x="4978826" y="2388442"/>
            <a:ext cx="2262158" cy="615553"/>
          </a:xfrm>
          <a:prstGeom prst="rect">
            <a:avLst/>
          </a:prstGeom>
        </p:spPr>
        <p:txBody>
          <a:bodyPr wrap="none">
            <a:spAutoFit/>
          </a:bodyPr>
          <a:lstStyle/>
          <a:p>
            <a:pPr algn="r"/>
            <a:r>
              <a:rPr lang="ja-JP" altLang="en-US" sz="1600">
                <a:solidFill>
                  <a:srgbClr val="FFFFFF"/>
                </a:solidFill>
                <a:latin typeface="Meiryo" panose="020B0604030504040204" pitchFamily="34" charset="-128"/>
                <a:ea typeface="Meiryo" panose="020B0604030504040204" pitchFamily="34" charset="-128"/>
                <a:cs typeface="Meiryo" charset="-128"/>
              </a:rPr>
              <a:t>人間と</a:t>
            </a:r>
            <a:r>
              <a:rPr lang="en-US" altLang="ja-JP" sz="1600" dirty="0">
                <a:solidFill>
                  <a:srgbClr val="FFFFFF"/>
                </a:solidFill>
                <a:latin typeface="Meiryo" panose="020B0604030504040204" pitchFamily="34" charset="-128"/>
                <a:ea typeface="Meiryo" panose="020B0604030504040204" pitchFamily="34" charset="-128"/>
                <a:cs typeface="Meiryo" charset="-128"/>
              </a:rPr>
              <a:t>IT</a:t>
            </a:r>
            <a:r>
              <a:rPr lang="ja-JP" altLang="en-US" sz="1600">
                <a:solidFill>
                  <a:srgbClr val="FFFFFF"/>
                </a:solidFill>
                <a:latin typeface="Meiryo" panose="020B0604030504040204" pitchFamily="34" charset="-128"/>
                <a:ea typeface="Meiryo" panose="020B0604030504040204" pitchFamily="34" charset="-128"/>
                <a:cs typeface="Meiryo" charset="-128"/>
              </a:rPr>
              <a:t>が一体化した</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algn="r"/>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8" name="右矢印 7">
            <a:extLst>
              <a:ext uri="{FF2B5EF4-FFF2-40B4-BE49-F238E27FC236}">
                <a16:creationId xmlns:a16="http://schemas.microsoft.com/office/drawing/2014/main" id="{D44757CA-A157-B742-871B-537CD3ACD99B}"/>
              </a:ext>
            </a:extLst>
          </p:cNvPr>
          <p:cNvSpPr/>
          <p:nvPr/>
        </p:nvSpPr>
        <p:spPr>
          <a:xfrm>
            <a:off x="4294233" y="2297576"/>
            <a:ext cx="569935" cy="78207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32A5CDD-499A-1441-AA95-2ED79BFB19F3}"/>
              </a:ext>
            </a:extLst>
          </p:cNvPr>
          <p:cNvSpPr/>
          <p:nvPr/>
        </p:nvSpPr>
        <p:spPr>
          <a:xfrm>
            <a:off x="2937179" y="1983090"/>
            <a:ext cx="3262433" cy="338554"/>
          </a:xfrm>
          <a:prstGeom prst="rect">
            <a:avLst/>
          </a:prstGeom>
        </p:spPr>
        <p:txBody>
          <a:bodyPr wrap="non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lang="ja-JP" altLang="en-US"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下カーブ矢印 27">
            <a:extLst>
              <a:ext uri="{FF2B5EF4-FFF2-40B4-BE49-F238E27FC236}">
                <a16:creationId xmlns:a16="http://schemas.microsoft.com/office/drawing/2014/main" id="{BF1A3476-E6CF-DC49-9DBD-AA87460893F4}"/>
              </a:ext>
            </a:extLst>
          </p:cNvPr>
          <p:cNvSpPr/>
          <p:nvPr/>
        </p:nvSpPr>
        <p:spPr>
          <a:xfrm rot="10800000">
            <a:off x="3789323" y="4439913"/>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8971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597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EC53C-59B4-204C-98CE-448A08CDB6F3}"/>
              </a:ext>
            </a:extLst>
          </p:cNvPr>
          <p:cNvSpPr>
            <a:spLocks noGrp="1"/>
          </p:cNvSpPr>
          <p:nvPr>
            <p:ph type="title"/>
          </p:nvPr>
        </p:nvSpPr>
        <p:spPr/>
        <p:txBody>
          <a:bodyPr/>
          <a:lstStyle/>
          <a:p>
            <a:r>
              <a:rPr lang="ja-JP" altLang="en-US"/>
              <a:t>この動画を見て考えて欲しいこと</a:t>
            </a:r>
            <a:endParaRPr kumimoji="1" lang="ja-JP" altLang="en-US"/>
          </a:p>
        </p:txBody>
      </p:sp>
      <p:sp>
        <p:nvSpPr>
          <p:cNvPr id="4" name="正方形/長方形 3">
            <a:extLst>
              <a:ext uri="{FF2B5EF4-FFF2-40B4-BE49-F238E27FC236}">
                <a16:creationId xmlns:a16="http://schemas.microsoft.com/office/drawing/2014/main" id="{9A0069B4-D9B6-ED45-9FD1-11AE39059A24}"/>
              </a:ext>
            </a:extLst>
          </p:cNvPr>
          <p:cNvSpPr/>
          <p:nvPr/>
        </p:nvSpPr>
        <p:spPr>
          <a:xfrm>
            <a:off x="2163029" y="1064463"/>
            <a:ext cx="4817941" cy="338554"/>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日産と</a:t>
            </a:r>
            <a:r>
              <a:rPr lang="en-US" altLang="ja-JP" sz="1600" dirty="0" err="1">
                <a:solidFill>
                  <a:srgbClr val="0070C0"/>
                </a:solidFill>
                <a:latin typeface="Meiryo" panose="020B0604030504040204" pitchFamily="34" charset="-128"/>
                <a:ea typeface="Meiryo" panose="020B0604030504040204" pitchFamily="34" charset="-128"/>
              </a:rPr>
              <a:t>DeNA</a:t>
            </a:r>
            <a:r>
              <a:rPr lang="ja-JP" altLang="en-US" sz="1600">
                <a:solidFill>
                  <a:srgbClr val="0070C0"/>
                </a:solidFill>
                <a:latin typeface="Meiryo" panose="020B0604030504040204" pitchFamily="34" charset="-128"/>
                <a:ea typeface="Meiryo" panose="020B0604030504040204" pitchFamily="34" charset="-128"/>
              </a:rPr>
              <a:t>が仕掛ける移動サービス</a:t>
            </a:r>
          </a:p>
        </p:txBody>
      </p:sp>
      <p:sp>
        <p:nvSpPr>
          <p:cNvPr id="7" name="テキスト ボックス 6">
            <a:extLst>
              <a:ext uri="{FF2B5EF4-FFF2-40B4-BE49-F238E27FC236}">
                <a16:creationId xmlns:a16="http://schemas.microsoft.com/office/drawing/2014/main" id="{BD55F09B-3AD5-C747-9711-1BCD35C55B1F}"/>
              </a:ext>
            </a:extLst>
          </p:cNvPr>
          <p:cNvSpPr txBox="1"/>
          <p:nvPr/>
        </p:nvSpPr>
        <p:spPr>
          <a:xfrm>
            <a:off x="1248022" y="4445869"/>
            <a:ext cx="6647974" cy="461665"/>
          </a:xfrm>
          <a:prstGeom prst="rect">
            <a:avLst/>
          </a:prstGeom>
          <a:noFill/>
        </p:spPr>
        <p:txBody>
          <a:bodyPr wrap="none" rtlCol="0">
            <a:spAutoFit/>
          </a:bodyPr>
          <a:lstStyle/>
          <a:p>
            <a:pPr algn="ctr"/>
            <a:r>
              <a:rPr lang="ja-JP" altLang="en-US" sz="2400">
                <a:solidFill>
                  <a:schemeClr val="accent6">
                    <a:lumMod val="75000"/>
                  </a:schemeClr>
                </a:solidFill>
                <a:latin typeface="Meiryo" panose="020B0604030504040204" pitchFamily="34" charset="-128"/>
                <a:ea typeface="Meiryo" panose="020B0604030504040204" pitchFamily="34" charset="-128"/>
              </a:rPr>
              <a:t>このサービスはどうやって</a:t>
            </a:r>
            <a:r>
              <a:rPr kumimoji="1" lang="ja-JP" altLang="en-US" sz="2400">
                <a:solidFill>
                  <a:schemeClr val="accent6">
                    <a:lumMod val="75000"/>
                  </a:schemeClr>
                </a:solidFill>
                <a:latin typeface="Meiryo" panose="020B0604030504040204" pitchFamily="34" charset="-128"/>
                <a:ea typeface="Meiryo" panose="020B0604030504040204" pitchFamily="34" charset="-128"/>
              </a:rPr>
              <a:t>収益を上げるのか？</a:t>
            </a:r>
            <a:endParaRPr kumimoji="1" lang="en-US" altLang="ja-JP" sz="2400" dirty="0">
              <a:solidFill>
                <a:schemeClr val="accent6">
                  <a:lumMod val="75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59F9006-B7D7-DB49-8B3D-53B6CBB5E166}"/>
              </a:ext>
            </a:extLst>
          </p:cNvPr>
          <p:cNvSpPr txBox="1"/>
          <p:nvPr/>
        </p:nvSpPr>
        <p:spPr>
          <a:xfrm>
            <a:off x="828877" y="5109811"/>
            <a:ext cx="7486244" cy="1015663"/>
          </a:xfrm>
          <a:prstGeom prst="rect">
            <a:avLst/>
          </a:prstGeom>
          <a:noFill/>
        </p:spPr>
        <p:txBody>
          <a:bodyPr wrap="square" rtlCol="0">
            <a:spAutoFit/>
          </a:bodyPr>
          <a:lstStyle/>
          <a:p>
            <a:r>
              <a:rPr kumimoji="1" lang="en-US" altLang="ja-JP" sz="2000" dirty="0">
                <a:solidFill>
                  <a:schemeClr val="accent6">
                    <a:lumMod val="75000"/>
                  </a:schemeClr>
                </a:solidFill>
                <a:latin typeface="Meiryo" panose="020B0604030504040204" pitchFamily="34" charset="-128"/>
                <a:ea typeface="Meiryo" panose="020B0604030504040204" pitchFamily="34" charset="-128"/>
              </a:rPr>
              <a:t>1.</a:t>
            </a:r>
          </a:p>
          <a:p>
            <a:r>
              <a:rPr kumimoji="1" lang="en-US" altLang="ja-JP" sz="2000" dirty="0">
                <a:solidFill>
                  <a:schemeClr val="accent6">
                    <a:lumMod val="75000"/>
                  </a:schemeClr>
                </a:solidFill>
                <a:latin typeface="Meiryo" panose="020B0604030504040204" pitchFamily="34" charset="-128"/>
                <a:ea typeface="Meiryo" panose="020B0604030504040204" pitchFamily="34" charset="-128"/>
              </a:rPr>
              <a:t>2.</a:t>
            </a:r>
          </a:p>
          <a:p>
            <a:r>
              <a:rPr kumimoji="1" lang="en-US" altLang="ja-JP" sz="2000" dirty="0">
                <a:solidFill>
                  <a:schemeClr val="accent6">
                    <a:lumMod val="75000"/>
                  </a:schemeClr>
                </a:solidFill>
                <a:latin typeface="Meiryo" panose="020B0604030504040204" pitchFamily="34" charset="-128"/>
                <a:ea typeface="Meiryo" panose="020B0604030504040204" pitchFamily="34" charset="-128"/>
              </a:rPr>
              <a:t>3.</a:t>
            </a:r>
          </a:p>
        </p:txBody>
      </p:sp>
      <p:pic>
        <p:nvPicPr>
          <p:cNvPr id="9" name="図 8">
            <a:hlinkClick r:id="rId2"/>
            <a:extLst>
              <a:ext uri="{FF2B5EF4-FFF2-40B4-BE49-F238E27FC236}">
                <a16:creationId xmlns:a16="http://schemas.microsoft.com/office/drawing/2014/main" id="{C7054776-7A21-8D41-8388-B04592B2FA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7622" y="1403017"/>
            <a:ext cx="4628756" cy="28474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8567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4607131" y="3122038"/>
            <a:ext cx="4239233" cy="27185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3" name="正方形/長方形 42"/>
          <p:cNvSpPr/>
          <p:nvPr/>
        </p:nvSpPr>
        <p:spPr>
          <a:xfrm>
            <a:off x="294466" y="3122039"/>
            <a:ext cx="4242401" cy="27185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5" name="正方形/長方形 44"/>
          <p:cNvSpPr/>
          <p:nvPr/>
        </p:nvSpPr>
        <p:spPr>
          <a:xfrm>
            <a:off x="431259" y="3211442"/>
            <a:ext cx="8281481" cy="9559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7" y="914594"/>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1999" y="914596"/>
            <a:ext cx="4277532"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7" y="1108326"/>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5" y="1109815"/>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7" y="1569991"/>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7" y="2132939"/>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1" y="1569990"/>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799" y="2128166"/>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0" y="914596"/>
            <a:ext cx="2081942" cy="2088681"/>
          </a:xfrm>
          <a:prstGeom prst="ellipse">
            <a:avLst/>
          </a:prstGeom>
          <a:solidFill>
            <a:srgbClr val="FF6666">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7" y="1451057"/>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4" name="正方形/長方形 43"/>
          <p:cNvSpPr/>
          <p:nvPr/>
        </p:nvSpPr>
        <p:spPr>
          <a:xfrm>
            <a:off x="1038160" y="3317166"/>
            <a:ext cx="7064510" cy="4120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6" name="正方形/長方形 45"/>
          <p:cNvSpPr/>
          <p:nvPr/>
        </p:nvSpPr>
        <p:spPr>
          <a:xfrm>
            <a:off x="431259" y="4253845"/>
            <a:ext cx="8281481" cy="4097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51" name="正方形/長方形 50"/>
          <p:cNvSpPr/>
          <p:nvPr/>
        </p:nvSpPr>
        <p:spPr>
          <a:xfrm>
            <a:off x="3390444" y="3321889"/>
            <a:ext cx="2359941"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データ</a:t>
            </a:r>
            <a:r>
              <a:rPr lang="en-US" altLang="ja-JP" sz="2000" dirty="0">
                <a:solidFill>
                  <a:srgbClr val="FFFFFF"/>
                </a:solidFill>
                <a:latin typeface="Meiryo" charset="-128"/>
                <a:ea typeface="Meiryo" charset="-128"/>
                <a:cs typeface="Meiryo" charset="-128"/>
              </a:rPr>
              <a:t> × </a:t>
            </a:r>
            <a:r>
              <a:rPr lang="ja-JP" altLang="en-US" sz="2000">
                <a:solidFill>
                  <a:srgbClr val="FFFFFF"/>
                </a:solidFill>
                <a:latin typeface="Meiryo" charset="-128"/>
                <a:ea typeface="Meiryo" charset="-128"/>
                <a:cs typeface="Meiryo" charset="-128"/>
              </a:rPr>
              <a:t>機械学習</a:t>
            </a:r>
            <a:endParaRPr lang="ja-JP" altLang="en-US" sz="2000" dirty="0">
              <a:solidFill>
                <a:srgbClr val="FFFFFF"/>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311627" y="4793810"/>
            <a:ext cx="4242400"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
        <p:nvSpPr>
          <p:cNvPr id="4" name="正方形/長方形 3">
            <a:extLst>
              <a:ext uri="{FF2B5EF4-FFF2-40B4-BE49-F238E27FC236}">
                <a16:creationId xmlns:a16="http://schemas.microsoft.com/office/drawing/2014/main" id="{8E10818D-DFDA-1E42-9D19-A75D993CF446}"/>
              </a:ext>
            </a:extLst>
          </p:cNvPr>
          <p:cNvSpPr/>
          <p:nvPr/>
        </p:nvSpPr>
        <p:spPr>
          <a:xfrm>
            <a:off x="2294148" y="3791988"/>
            <a:ext cx="4572000" cy="400110"/>
          </a:xfrm>
          <a:prstGeom prst="rect">
            <a:avLst/>
          </a:prstGeom>
        </p:spPr>
        <p:txBody>
          <a:bodyPr>
            <a:spAutoFit/>
          </a:bodyPr>
          <a:lstStyle/>
          <a:p>
            <a:pPr algn="ctr"/>
            <a:r>
              <a:rPr lang="en-US" altLang="ja-JP" sz="2000" dirty="0">
                <a:solidFill>
                  <a:srgbClr val="FFFFFF"/>
                </a:solidFill>
                <a:latin typeface="Meiryo" charset="-128"/>
                <a:ea typeface="Meiryo" charset="-128"/>
                <a:cs typeface="Meiryo" charset="-128"/>
              </a:rPr>
              <a:t>IoT</a:t>
            </a:r>
            <a:endParaRPr lang="ja-JP" altLang="en-US" sz="2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807B564F-84D4-794D-822E-A64F7F2C2A6F}"/>
              </a:ext>
            </a:extLst>
          </p:cNvPr>
          <p:cNvSpPr/>
          <p:nvPr/>
        </p:nvSpPr>
        <p:spPr>
          <a:xfrm>
            <a:off x="4593139" y="4793810"/>
            <a:ext cx="4239232"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エッジ・コンピューティング</a:t>
            </a:r>
            <a:endParaRPr lang="ja-JP" altLang="en-US" sz="2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C77118E1-802A-F84E-803F-C4CEC4F85050}"/>
              </a:ext>
            </a:extLst>
          </p:cNvPr>
          <p:cNvSpPr/>
          <p:nvPr/>
        </p:nvSpPr>
        <p:spPr>
          <a:xfrm>
            <a:off x="3409816" y="4282310"/>
            <a:ext cx="2357440" cy="369332"/>
          </a:xfrm>
          <a:prstGeom prst="rect">
            <a:avLst/>
          </a:prstGeom>
        </p:spPr>
        <p:txBody>
          <a:bodyPr wrap="none">
            <a:spAutoFit/>
          </a:bodyPr>
          <a:lstStyle/>
          <a:p>
            <a:pPr algn="ctr"/>
            <a:r>
              <a:rPr lang="en-US" altLang="ja-JP" dirty="0">
                <a:solidFill>
                  <a:srgbClr val="FFFFFF"/>
                </a:solidFill>
                <a:latin typeface="Meiryo" charset="-128"/>
                <a:ea typeface="Meiryo" charset="-128"/>
                <a:cs typeface="Meiryo" charset="-128"/>
              </a:rPr>
              <a:t>DX</a:t>
            </a:r>
            <a:r>
              <a:rPr lang="ja-JP" altLang="en-US">
                <a:solidFill>
                  <a:srgbClr val="FFFFFF"/>
                </a:solidFill>
                <a:latin typeface="Meiryo" charset="-128"/>
                <a:ea typeface="Meiryo" charset="-128"/>
                <a:cs typeface="Meiryo" charset="-128"/>
              </a:rPr>
              <a:t>プラットフォーム</a:t>
            </a:r>
            <a:endParaRPr lang="ja-JP" altLang="en-US"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D00472F-567C-7E4C-B189-6B54F99D7F77}"/>
              </a:ext>
            </a:extLst>
          </p:cNvPr>
          <p:cNvSpPr/>
          <p:nvPr/>
        </p:nvSpPr>
        <p:spPr>
          <a:xfrm>
            <a:off x="440137" y="5273959"/>
            <a:ext cx="8281481" cy="40979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5</a:t>
            </a:r>
            <a:r>
              <a:rPr kumimoji="1" lang="en-US" altLang="ja-JP" sz="2000" dirty="0">
                <a:solidFill>
                  <a:srgbClr val="FFFFFF"/>
                </a:solidFill>
                <a:latin typeface="Meiryo" charset="-128"/>
                <a:ea typeface="Meiryo" charset="-128"/>
                <a:cs typeface="Meiryo" charset="-128"/>
              </a:rPr>
              <a:t>G</a:t>
            </a: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5</a:t>
            </a:r>
            <a:r>
              <a:rPr kumimoji="1" lang="ja-JP" altLang="en-US" sz="2000">
                <a:solidFill>
                  <a:srgbClr val="FFFFFF"/>
                </a:solidFill>
                <a:latin typeface="Meiryo" charset="-128"/>
                <a:ea typeface="Meiryo" charset="-128"/>
                <a:cs typeface="Meiryo" charset="-128"/>
              </a:rPr>
              <a:t>世代通信網）</a:t>
            </a:r>
            <a:endParaRPr kumimoji="1" lang="ja-JP" altLang="en-US" sz="2000" dirty="0">
              <a:solidFill>
                <a:srgbClr val="FFFFFF"/>
              </a:solidFill>
              <a:latin typeface="Meiryo" charset="-128"/>
              <a:ea typeface="Meiryo" charset="-128"/>
              <a:cs typeface="Meiryo" charset="-128"/>
            </a:endParaRPr>
          </a:p>
        </p:txBody>
      </p:sp>
      <p:sp>
        <p:nvSpPr>
          <p:cNvPr id="42" name="正方形/長方形 41">
            <a:extLst>
              <a:ext uri="{FF2B5EF4-FFF2-40B4-BE49-F238E27FC236}">
                <a16:creationId xmlns:a16="http://schemas.microsoft.com/office/drawing/2014/main" id="{868A0384-7D50-D14A-922A-8804A45EE9C6}"/>
              </a:ext>
            </a:extLst>
          </p:cNvPr>
          <p:cNvSpPr/>
          <p:nvPr/>
        </p:nvSpPr>
        <p:spPr>
          <a:xfrm>
            <a:off x="284495" y="5935440"/>
            <a:ext cx="8561869" cy="40979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charset="-128"/>
                <a:ea typeface="Meiryo" charset="-128"/>
                <a:cs typeface="Meiryo" charset="-128"/>
              </a:rPr>
              <a:t>アジャイル開発</a:t>
            </a:r>
            <a:r>
              <a:rPr lang="en-US" altLang="ja-JP" sz="2000" dirty="0">
                <a:solidFill>
                  <a:srgbClr val="FFFFFF"/>
                </a:solidFill>
                <a:latin typeface="Meiryo" charset="-128"/>
                <a:ea typeface="Meiryo" charset="-128"/>
                <a:cs typeface="Meiryo" charset="-128"/>
              </a:rPr>
              <a:t> × DevOps</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467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
                                          </p:val>
                                        </p:tav>
                                        <p:tav tm="100000">
                                          <p:val>
                                            <p:strVal val="#ppt_w"/>
                                          </p:val>
                                        </p:tav>
                                      </p:tavLst>
                                    </p:anim>
                                    <p:anim calcmode="lin" valueType="num">
                                      <p:cBhvr>
                                        <p:cTn id="33" dur="500" fill="hold"/>
                                        <p:tgtEl>
                                          <p:spTgt spid="51"/>
                                        </p:tgtEl>
                                        <p:attrNameLst>
                                          <p:attrName>ppt_h</p:attrName>
                                        </p:attrNameLst>
                                      </p:cBhvr>
                                      <p:tavLst>
                                        <p:tav tm="0">
                                          <p:val>
                                            <p:fltVal val="0"/>
                                          </p:val>
                                        </p:tav>
                                        <p:tav tm="100000">
                                          <p:val>
                                            <p:strVal val="#ppt_h"/>
                                          </p:val>
                                        </p:tav>
                                      </p:tavLst>
                                    </p:anim>
                                    <p:animEffect transition="in" filter="fade">
                                      <p:cBhvr>
                                        <p:cTn id="34" dur="500"/>
                                        <p:tgtEl>
                                          <p:spTgt spid="5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Effect transition="in" filter="fade">
                                      <p:cBhvr>
                                        <p:cTn id="59" dur="500"/>
                                        <p:tgtEl>
                                          <p:spTgt spid="4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3" grpId="0" animBg="1"/>
      <p:bldP spid="45" grpId="0" animBg="1"/>
      <p:bldP spid="44" grpId="0" animBg="1"/>
      <p:bldP spid="46" grpId="0" animBg="1"/>
      <p:bldP spid="51" grpId="0"/>
      <p:bldP spid="3" grpId="0"/>
      <p:bldP spid="4" grpId="0"/>
      <p:bldP spid="27" grpId="0"/>
      <p:bldP spid="6" grpId="0"/>
      <p:bldP spid="41"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12A41A-116E-9B45-8DC0-D3F5E284B10E}"/>
              </a:ext>
            </a:extLst>
          </p:cNvPr>
          <p:cNvSpPr/>
          <p:nvPr/>
        </p:nvSpPr>
        <p:spPr>
          <a:xfrm>
            <a:off x="395592" y="979251"/>
            <a:ext cx="8294452" cy="1822315"/>
          </a:xfrm>
          <a:prstGeom prst="rect">
            <a:avLst/>
          </a:prstGeom>
          <a:solidFill>
            <a:srgbClr val="00B0F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6E5428BF-2EF5-8E43-B5A3-05A3AF49E6CE}"/>
              </a:ext>
            </a:extLst>
          </p:cNvPr>
          <p:cNvSpPr/>
          <p:nvPr/>
        </p:nvSpPr>
        <p:spPr>
          <a:xfrm>
            <a:off x="395592" y="2795059"/>
            <a:ext cx="8294452" cy="1822315"/>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4B372DDD-949C-144B-8B3F-2BAE49134700}"/>
              </a:ext>
            </a:extLst>
          </p:cNvPr>
          <p:cNvSpPr/>
          <p:nvPr/>
        </p:nvSpPr>
        <p:spPr>
          <a:xfrm>
            <a:off x="395592" y="4610867"/>
            <a:ext cx="8294452" cy="1822315"/>
          </a:xfrm>
          <a:prstGeom prst="rect">
            <a:avLst/>
          </a:prstGeom>
          <a:solidFill>
            <a:srgbClr val="FFC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6800ADD-9274-3944-8513-18792FE7095B}"/>
              </a:ext>
            </a:extLst>
          </p:cNvPr>
          <p:cNvSpPr>
            <a:spLocks noGrp="1"/>
          </p:cNvSpPr>
          <p:nvPr>
            <p:ph type="title"/>
          </p:nvPr>
        </p:nvSpPr>
        <p:spPr/>
        <p:txBody>
          <a:bodyPr/>
          <a:lstStyle/>
          <a:p>
            <a:r>
              <a:rPr kumimoji="1" lang="ja-JP" altLang="en-US"/>
              <a:t>システム・アーキテクチャーの変遷</a:t>
            </a:r>
          </a:p>
        </p:txBody>
      </p:sp>
      <p:sp>
        <p:nvSpPr>
          <p:cNvPr id="3" name="フリーフォーム 2">
            <a:extLst>
              <a:ext uri="{FF2B5EF4-FFF2-40B4-BE49-F238E27FC236}">
                <a16:creationId xmlns:a16="http://schemas.microsoft.com/office/drawing/2014/main" id="{47E0BA0F-C358-9840-8063-20AEA1ED90C5}"/>
              </a:ext>
            </a:extLst>
          </p:cNvPr>
          <p:cNvSpPr/>
          <p:nvPr/>
        </p:nvSpPr>
        <p:spPr>
          <a:xfrm>
            <a:off x="1841759" y="1835698"/>
            <a:ext cx="6472137" cy="3712072"/>
          </a:xfrm>
          <a:custGeom>
            <a:avLst/>
            <a:gdLst>
              <a:gd name="connsiteX0" fmla="*/ 0 w 6348920"/>
              <a:gd name="connsiteY0" fmla="*/ 1797397 h 4431884"/>
              <a:gd name="connsiteX1" fmla="*/ 1374843 w 6348920"/>
              <a:gd name="connsiteY1" fmla="*/ 59388 h 4431884"/>
              <a:gd name="connsiteX2" fmla="*/ 2937754 w 6348920"/>
              <a:gd name="connsiteY2" fmla="*/ 3716988 h 4431884"/>
              <a:gd name="connsiteX3" fmla="*/ 6348920 w 6348920"/>
              <a:gd name="connsiteY3" fmla="*/ 4430350 h 4431884"/>
              <a:gd name="connsiteX0" fmla="*/ 0 w 6348920"/>
              <a:gd name="connsiteY0" fmla="*/ 1803687 h 4451441"/>
              <a:gd name="connsiteX1" fmla="*/ 1374843 w 6348920"/>
              <a:gd name="connsiteY1" fmla="*/ 65678 h 4451441"/>
              <a:gd name="connsiteX2" fmla="*/ 3913007 w 6348920"/>
              <a:gd name="connsiteY2" fmla="*/ 3851822 h 4451441"/>
              <a:gd name="connsiteX3" fmla="*/ 6348920 w 6348920"/>
              <a:gd name="connsiteY3" fmla="*/ 4436640 h 4451441"/>
              <a:gd name="connsiteX0" fmla="*/ 0 w 6348920"/>
              <a:gd name="connsiteY0" fmla="*/ 1803687 h 4439080"/>
              <a:gd name="connsiteX1" fmla="*/ 1374843 w 6348920"/>
              <a:gd name="connsiteY1" fmla="*/ 65678 h 4439080"/>
              <a:gd name="connsiteX2" fmla="*/ 3913007 w 6348920"/>
              <a:gd name="connsiteY2" fmla="*/ 3851822 h 4439080"/>
              <a:gd name="connsiteX3" fmla="*/ 6348920 w 6348920"/>
              <a:gd name="connsiteY3" fmla="*/ 4436640 h 4439080"/>
              <a:gd name="connsiteX0" fmla="*/ 0 w 6348920"/>
              <a:gd name="connsiteY0" fmla="*/ 1803687 h 4438328"/>
              <a:gd name="connsiteX1" fmla="*/ 1374843 w 6348920"/>
              <a:gd name="connsiteY1" fmla="*/ 65678 h 4438328"/>
              <a:gd name="connsiteX2" fmla="*/ 3913007 w 6348920"/>
              <a:gd name="connsiteY2" fmla="*/ 3851822 h 4438328"/>
              <a:gd name="connsiteX3" fmla="*/ 6348920 w 6348920"/>
              <a:gd name="connsiteY3" fmla="*/ 4436640 h 4438328"/>
              <a:gd name="connsiteX0" fmla="*/ 0 w 6348920"/>
              <a:gd name="connsiteY0" fmla="*/ 1813573 h 4485742"/>
              <a:gd name="connsiteX1" fmla="*/ 1374843 w 6348920"/>
              <a:gd name="connsiteY1" fmla="*/ 75564 h 4485742"/>
              <a:gd name="connsiteX2" fmla="*/ 4551136 w 6348920"/>
              <a:gd name="connsiteY2" fmla="*/ 4057586 h 4485742"/>
              <a:gd name="connsiteX3" fmla="*/ 6348920 w 6348920"/>
              <a:gd name="connsiteY3" fmla="*/ 4446526 h 4485742"/>
              <a:gd name="connsiteX0" fmla="*/ 0 w 6348920"/>
              <a:gd name="connsiteY0" fmla="*/ 1813573 h 4469007"/>
              <a:gd name="connsiteX1" fmla="*/ 1374843 w 6348920"/>
              <a:gd name="connsiteY1" fmla="*/ 75564 h 4469007"/>
              <a:gd name="connsiteX2" fmla="*/ 4551136 w 6348920"/>
              <a:gd name="connsiteY2" fmla="*/ 4057586 h 4469007"/>
              <a:gd name="connsiteX3" fmla="*/ 6348920 w 6348920"/>
              <a:gd name="connsiteY3" fmla="*/ 4446526 h 4469007"/>
              <a:gd name="connsiteX0" fmla="*/ 0 w 6348920"/>
              <a:gd name="connsiteY0" fmla="*/ 1813573 h 4447729"/>
              <a:gd name="connsiteX1" fmla="*/ 1374843 w 6348920"/>
              <a:gd name="connsiteY1" fmla="*/ 75564 h 4447729"/>
              <a:gd name="connsiteX2" fmla="*/ 4551136 w 6348920"/>
              <a:gd name="connsiteY2" fmla="*/ 4057586 h 4447729"/>
              <a:gd name="connsiteX3" fmla="*/ 6348920 w 6348920"/>
              <a:gd name="connsiteY3" fmla="*/ 4446526 h 4447729"/>
              <a:gd name="connsiteX0" fmla="*/ 0 w 6348920"/>
              <a:gd name="connsiteY0" fmla="*/ 1813573 h 4505131"/>
              <a:gd name="connsiteX1" fmla="*/ 1374843 w 6348920"/>
              <a:gd name="connsiteY1" fmla="*/ 75564 h 4505131"/>
              <a:gd name="connsiteX2" fmla="*/ 4551136 w 6348920"/>
              <a:gd name="connsiteY2" fmla="*/ 4057586 h 4505131"/>
              <a:gd name="connsiteX3" fmla="*/ 6348920 w 6348920"/>
              <a:gd name="connsiteY3" fmla="*/ 4446526 h 4505131"/>
              <a:gd name="connsiteX0" fmla="*/ 0 w 6348920"/>
              <a:gd name="connsiteY0" fmla="*/ 1813573 h 4493237"/>
              <a:gd name="connsiteX1" fmla="*/ 1374843 w 6348920"/>
              <a:gd name="connsiteY1" fmla="*/ 75564 h 4493237"/>
              <a:gd name="connsiteX2" fmla="*/ 4551136 w 6348920"/>
              <a:gd name="connsiteY2" fmla="*/ 4057586 h 4493237"/>
              <a:gd name="connsiteX3" fmla="*/ 6348920 w 6348920"/>
              <a:gd name="connsiteY3" fmla="*/ 4446526 h 4493237"/>
              <a:gd name="connsiteX0" fmla="*/ 0 w 6348920"/>
              <a:gd name="connsiteY0" fmla="*/ 1801875 h 4436132"/>
              <a:gd name="connsiteX1" fmla="*/ 1374843 w 6348920"/>
              <a:gd name="connsiteY1" fmla="*/ 63866 h 4436132"/>
              <a:gd name="connsiteX2" fmla="*/ 4322373 w 6348920"/>
              <a:gd name="connsiteY2" fmla="*/ 3813284 h 4436132"/>
              <a:gd name="connsiteX3" fmla="*/ 6348920 w 6348920"/>
              <a:gd name="connsiteY3" fmla="*/ 4434828 h 4436132"/>
              <a:gd name="connsiteX0" fmla="*/ 0 w 6348920"/>
              <a:gd name="connsiteY0" fmla="*/ 1801875 h 4435299"/>
              <a:gd name="connsiteX1" fmla="*/ 1374843 w 6348920"/>
              <a:gd name="connsiteY1" fmla="*/ 63866 h 4435299"/>
              <a:gd name="connsiteX2" fmla="*/ 4322373 w 6348920"/>
              <a:gd name="connsiteY2" fmla="*/ 3813284 h 4435299"/>
              <a:gd name="connsiteX3" fmla="*/ 6348920 w 6348920"/>
              <a:gd name="connsiteY3" fmla="*/ 4434828 h 4435299"/>
              <a:gd name="connsiteX0" fmla="*/ 0 w 6348920"/>
              <a:gd name="connsiteY0" fmla="*/ 1808009 h 4445001"/>
              <a:gd name="connsiteX1" fmla="*/ 1374843 w 6348920"/>
              <a:gd name="connsiteY1" fmla="*/ 70000 h 4445001"/>
              <a:gd name="connsiteX2" fmla="*/ 4292273 w 6348920"/>
              <a:gd name="connsiteY2" fmla="*/ 3942626 h 4445001"/>
              <a:gd name="connsiteX3" fmla="*/ 6348920 w 6348920"/>
              <a:gd name="connsiteY3" fmla="*/ 4440962 h 4445001"/>
              <a:gd name="connsiteX0" fmla="*/ 0 w 6348920"/>
              <a:gd name="connsiteY0" fmla="*/ 1811478 h 4459066"/>
              <a:gd name="connsiteX1" fmla="*/ 1374843 w 6348920"/>
              <a:gd name="connsiteY1" fmla="*/ 73469 h 4459066"/>
              <a:gd name="connsiteX2" fmla="*/ 4292273 w 6348920"/>
              <a:gd name="connsiteY2" fmla="*/ 4014544 h 4459066"/>
              <a:gd name="connsiteX3" fmla="*/ 6348920 w 6348920"/>
              <a:gd name="connsiteY3" fmla="*/ 4444431 h 4459066"/>
            </a:gdLst>
            <a:ahLst/>
            <a:cxnLst>
              <a:cxn ang="0">
                <a:pos x="connsiteX0" y="connsiteY0"/>
              </a:cxn>
              <a:cxn ang="0">
                <a:pos x="connsiteX1" y="connsiteY1"/>
              </a:cxn>
              <a:cxn ang="0">
                <a:pos x="connsiteX2" y="connsiteY2"/>
              </a:cxn>
              <a:cxn ang="0">
                <a:pos x="connsiteX3" y="connsiteY3"/>
              </a:cxn>
            </a:cxnLst>
            <a:rect l="l" t="t" r="r" b="b"/>
            <a:pathLst>
              <a:path w="6348920" h="4459066">
                <a:moveTo>
                  <a:pt x="0" y="1811478"/>
                </a:moveTo>
                <a:cubicBezTo>
                  <a:pt x="442608" y="782507"/>
                  <a:pt x="659464" y="-293709"/>
                  <a:pt x="1374843" y="73469"/>
                </a:cubicBezTo>
                <a:cubicBezTo>
                  <a:pt x="2090222" y="440647"/>
                  <a:pt x="3559580" y="3463561"/>
                  <a:pt x="4292273" y="4014544"/>
                </a:cubicBezTo>
                <a:cubicBezTo>
                  <a:pt x="5024966" y="4565527"/>
                  <a:pt x="5057843" y="4451997"/>
                  <a:pt x="6348920" y="4444431"/>
                </a:cubicBezTo>
              </a:path>
            </a:pathLst>
          </a:custGeom>
          <a:ln w="11112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tx1"/>
              </a:solidFill>
            </a:endParaRPr>
          </a:p>
        </p:txBody>
      </p:sp>
      <p:cxnSp>
        <p:nvCxnSpPr>
          <p:cNvPr id="5" name="直線矢印コネクタ 4">
            <a:extLst>
              <a:ext uri="{FF2B5EF4-FFF2-40B4-BE49-F238E27FC236}">
                <a16:creationId xmlns:a16="http://schemas.microsoft.com/office/drawing/2014/main" id="{8DB3B6D7-6E92-4844-8530-E93B561C6F2B}"/>
              </a:ext>
            </a:extLst>
          </p:cNvPr>
          <p:cNvCxnSpPr>
            <a:cxnSpLocks/>
          </p:cNvCxnSpPr>
          <p:nvPr/>
        </p:nvCxnSpPr>
        <p:spPr>
          <a:xfrm>
            <a:off x="3007087" y="1835698"/>
            <a:ext cx="5306809" cy="0"/>
          </a:xfrm>
          <a:prstGeom prst="straightConnector1">
            <a:avLst/>
          </a:prstGeom>
          <a:ln w="11112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フリーフォーム 10">
            <a:extLst>
              <a:ext uri="{FF2B5EF4-FFF2-40B4-BE49-F238E27FC236}">
                <a16:creationId xmlns:a16="http://schemas.microsoft.com/office/drawing/2014/main" id="{D84A5937-1527-624B-8DCE-65C0DBD4A8C7}"/>
              </a:ext>
            </a:extLst>
          </p:cNvPr>
          <p:cNvSpPr/>
          <p:nvPr/>
        </p:nvSpPr>
        <p:spPr>
          <a:xfrm>
            <a:off x="4191511" y="2801566"/>
            <a:ext cx="4122385" cy="923889"/>
          </a:xfrm>
          <a:custGeom>
            <a:avLst/>
            <a:gdLst>
              <a:gd name="connsiteX0" fmla="*/ 0 w 4448782"/>
              <a:gd name="connsiteY0" fmla="*/ 0 h 690785"/>
              <a:gd name="connsiteX1" fmla="*/ 1316476 w 4448782"/>
              <a:gd name="connsiteY1" fmla="*/ 596630 h 690785"/>
              <a:gd name="connsiteX2" fmla="*/ 4448782 w 4448782"/>
              <a:gd name="connsiteY2" fmla="*/ 680936 h 690785"/>
              <a:gd name="connsiteX0" fmla="*/ 0 w 4653155"/>
              <a:gd name="connsiteY0" fmla="*/ 0 h 715395"/>
              <a:gd name="connsiteX1" fmla="*/ 1520849 w 4653155"/>
              <a:gd name="connsiteY1" fmla="*/ 620316 h 715395"/>
              <a:gd name="connsiteX2" fmla="*/ 4653155 w 4653155"/>
              <a:gd name="connsiteY2" fmla="*/ 704622 h 715395"/>
            </a:gdLst>
            <a:ahLst/>
            <a:cxnLst>
              <a:cxn ang="0">
                <a:pos x="connsiteX0" y="connsiteY0"/>
              </a:cxn>
              <a:cxn ang="0">
                <a:pos x="connsiteX1" y="connsiteY1"/>
              </a:cxn>
              <a:cxn ang="0">
                <a:pos x="connsiteX2" y="connsiteY2"/>
              </a:cxn>
            </a:cxnLst>
            <a:rect l="l" t="t" r="r" b="b"/>
            <a:pathLst>
              <a:path w="4653155" h="715395">
                <a:moveTo>
                  <a:pt x="0" y="0"/>
                </a:moveTo>
                <a:cubicBezTo>
                  <a:pt x="287506" y="241570"/>
                  <a:pt x="745323" y="502879"/>
                  <a:pt x="1520849" y="620316"/>
                </a:cubicBezTo>
                <a:cubicBezTo>
                  <a:pt x="2296375" y="737753"/>
                  <a:pt x="3457734" y="719213"/>
                  <a:pt x="4653155" y="704622"/>
                </a:cubicBezTo>
              </a:path>
            </a:pathLst>
          </a:custGeom>
          <a:ln w="11112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F8579CF-6ED6-9D46-8FDE-C49EDCF3E9DD}"/>
              </a:ext>
            </a:extLst>
          </p:cNvPr>
          <p:cNvSpPr txBox="1"/>
          <p:nvPr/>
        </p:nvSpPr>
        <p:spPr>
          <a:xfrm>
            <a:off x="395592" y="1120285"/>
            <a:ext cx="2492990"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パブリック・クラウド</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90239D-1089-4C4A-9B93-B9FCDD5A06A5}"/>
              </a:ext>
            </a:extLst>
          </p:cNvPr>
          <p:cNvSpPr txBox="1"/>
          <p:nvPr/>
        </p:nvSpPr>
        <p:spPr>
          <a:xfrm>
            <a:off x="395592" y="4194878"/>
            <a:ext cx="1569660"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オンプレミス</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5F14CEF-695C-DA48-B2F3-59BED1B88CF4}"/>
              </a:ext>
            </a:extLst>
          </p:cNvPr>
          <p:cNvSpPr txBox="1"/>
          <p:nvPr/>
        </p:nvSpPr>
        <p:spPr>
          <a:xfrm>
            <a:off x="401729" y="6054363"/>
            <a:ext cx="877163"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エッジ</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1" name="角丸四角形 20">
            <a:extLst>
              <a:ext uri="{FF2B5EF4-FFF2-40B4-BE49-F238E27FC236}">
                <a16:creationId xmlns:a16="http://schemas.microsoft.com/office/drawing/2014/main" id="{EFFA4008-9F3E-DC48-8BD1-508DF9F1B9A9}"/>
              </a:ext>
            </a:extLst>
          </p:cNvPr>
          <p:cNvSpPr/>
          <p:nvPr/>
        </p:nvSpPr>
        <p:spPr>
          <a:xfrm>
            <a:off x="640689" y="2883242"/>
            <a:ext cx="2402139" cy="760535"/>
          </a:xfrm>
          <a:prstGeom prst="roundRect">
            <a:avLst/>
          </a:prstGeom>
          <a:solidFill>
            <a:srgbClr val="0432FF">
              <a:alpha val="3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サイロ・システム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角丸四角形 22">
            <a:extLst>
              <a:ext uri="{FF2B5EF4-FFF2-40B4-BE49-F238E27FC236}">
                <a16:creationId xmlns:a16="http://schemas.microsoft.com/office/drawing/2014/main" id="{1271BE83-3273-B840-9024-533A4FA75647}"/>
              </a:ext>
            </a:extLst>
          </p:cNvPr>
          <p:cNvSpPr/>
          <p:nvPr/>
        </p:nvSpPr>
        <p:spPr>
          <a:xfrm>
            <a:off x="3370930" y="1536431"/>
            <a:ext cx="2402139" cy="2384135"/>
          </a:xfrm>
          <a:prstGeom prst="roundRect">
            <a:avLst>
              <a:gd name="adj" fmla="val 7401"/>
            </a:avLst>
          </a:prstGeom>
          <a:solidFill>
            <a:srgbClr val="0432FF">
              <a:alpha val="3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chemeClr val="bg1"/>
                </a:solidFill>
                <a:latin typeface="Meiryo" panose="020B0604030504040204" pitchFamily="34" charset="-128"/>
                <a:ea typeface="Meiryo" panose="020B0604030504040204" pitchFamily="34" charset="-128"/>
              </a:rPr>
              <a:t>ハイブリッド・クラウド</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ja-JP" altLang="en-US" sz="1400">
              <a:solidFill>
                <a:schemeClr val="bg1"/>
              </a:solidFill>
              <a:latin typeface="Meiryo" panose="020B0604030504040204" pitchFamily="34" charset="-128"/>
              <a:ea typeface="Meiryo" panose="020B0604030504040204" pitchFamily="34" charset="-128"/>
            </a:endParaRPr>
          </a:p>
        </p:txBody>
      </p:sp>
      <p:sp>
        <p:nvSpPr>
          <p:cNvPr id="24" name="角丸四角形 23">
            <a:extLst>
              <a:ext uri="{FF2B5EF4-FFF2-40B4-BE49-F238E27FC236}">
                <a16:creationId xmlns:a16="http://schemas.microsoft.com/office/drawing/2014/main" id="{EBD9F0D4-D8D9-EC47-A60B-DE54576C8872}"/>
              </a:ext>
            </a:extLst>
          </p:cNvPr>
          <p:cNvSpPr/>
          <p:nvPr/>
        </p:nvSpPr>
        <p:spPr>
          <a:xfrm>
            <a:off x="6101172" y="1536431"/>
            <a:ext cx="2402139" cy="4266503"/>
          </a:xfrm>
          <a:prstGeom prst="roundRect">
            <a:avLst>
              <a:gd name="adj" fmla="val 7401"/>
            </a:avLst>
          </a:prstGeom>
          <a:solidFill>
            <a:srgbClr val="0432FF">
              <a:alpha val="3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rPr>
              <a:t>3</a:t>
            </a:r>
            <a:r>
              <a:rPr lang="ja-JP" altLang="en-US" sz="1400" b="1">
                <a:solidFill>
                  <a:schemeClr val="bg1"/>
                </a:solidFill>
                <a:latin typeface="Meiryo" panose="020B0604030504040204" pitchFamily="34" charset="-128"/>
                <a:ea typeface="Meiryo" panose="020B0604030504040204" pitchFamily="34" charset="-128"/>
              </a:rPr>
              <a:t>層アーキテクチャー</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ja-JP" altLang="en-US" sz="1400">
              <a:solidFill>
                <a:schemeClr val="bg1"/>
              </a:solidFill>
              <a:latin typeface="Meiryo" panose="020B0604030504040204" pitchFamily="34" charset="-128"/>
              <a:ea typeface="Meiryo" panose="020B0604030504040204" pitchFamily="34" charset="-128"/>
            </a:endParaRPr>
          </a:p>
        </p:txBody>
      </p:sp>
      <p:sp>
        <p:nvSpPr>
          <p:cNvPr id="25" name="ホームベース 24">
            <a:extLst>
              <a:ext uri="{FF2B5EF4-FFF2-40B4-BE49-F238E27FC236}">
                <a16:creationId xmlns:a16="http://schemas.microsoft.com/office/drawing/2014/main" id="{F38B8F52-9D4D-034A-917A-15C9E8AC3606}"/>
              </a:ext>
            </a:extLst>
          </p:cNvPr>
          <p:cNvSpPr/>
          <p:nvPr/>
        </p:nvSpPr>
        <p:spPr>
          <a:xfrm>
            <a:off x="3370930" y="4027273"/>
            <a:ext cx="4605434" cy="483075"/>
          </a:xfrm>
          <a:prstGeom prst="homePlate">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5CC5864D-C6CE-4842-9245-02947F665950}"/>
              </a:ext>
            </a:extLst>
          </p:cNvPr>
          <p:cNvSpPr/>
          <p:nvPr/>
        </p:nvSpPr>
        <p:spPr>
          <a:xfrm>
            <a:off x="3357948" y="4071073"/>
            <a:ext cx="4605434" cy="461665"/>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クラウド・テクノロジーをベースとしたシステム</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Microsoft Azure Stack</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lang="en-US" altLang="ja-JP" sz="1000" dirty="0">
                <a:solidFill>
                  <a:srgbClr val="FFFFFF"/>
                </a:solidFill>
                <a:latin typeface="Meiryo" panose="020B0604030504040204" pitchFamily="34" charset="-128"/>
                <a:ea typeface="Meiryo" panose="020B0604030504040204" pitchFamily="34" charset="-128"/>
                <a:cs typeface="ＭＳ Ｐゴシック"/>
              </a:rPr>
              <a:t>Amazon Outposts</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lang="en-US" altLang="ja-JP" sz="1000" dirty="0">
                <a:solidFill>
                  <a:srgbClr val="FFFFFF"/>
                </a:solidFill>
                <a:latin typeface="Meiryo" panose="020B0604030504040204" pitchFamily="34" charset="-128"/>
                <a:ea typeface="Meiryo" panose="020B0604030504040204" pitchFamily="34" charset="-128"/>
                <a:cs typeface="ＭＳ Ｐゴシック"/>
              </a:rPr>
              <a:t>Google GKE-</a:t>
            </a:r>
            <a:r>
              <a:rPr lang="en-US" altLang="ja-JP" sz="1000" dirty="0" err="1">
                <a:solidFill>
                  <a:srgbClr val="FFFFFF"/>
                </a:solidFill>
                <a:latin typeface="Meiryo" panose="020B0604030504040204" pitchFamily="34" charset="-128"/>
                <a:ea typeface="Meiryo" panose="020B0604030504040204" pitchFamily="34" charset="-128"/>
                <a:cs typeface="ＭＳ Ｐゴシック"/>
              </a:rPr>
              <a:t>Onpem</a:t>
            </a:r>
            <a:r>
              <a:rPr lang="ja-JP" altLang="en-US" sz="1000">
                <a:solidFill>
                  <a:srgbClr val="FFFFFF"/>
                </a:solidFill>
                <a:latin typeface="Meiryo" panose="020B0604030504040204" pitchFamily="34" charset="-128"/>
                <a:ea typeface="Meiryo" panose="020B0604030504040204" pitchFamily="34" charset="-128"/>
                <a:cs typeface="ＭＳ Ｐゴシック"/>
              </a:rPr>
              <a:t>など</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ホームベース 26">
            <a:extLst>
              <a:ext uri="{FF2B5EF4-FFF2-40B4-BE49-F238E27FC236}">
                <a16:creationId xmlns:a16="http://schemas.microsoft.com/office/drawing/2014/main" id="{385D2AF6-ECD5-EA4B-9F23-3247AC10F9DF}"/>
              </a:ext>
            </a:extLst>
          </p:cNvPr>
          <p:cNvSpPr/>
          <p:nvPr/>
        </p:nvSpPr>
        <p:spPr>
          <a:xfrm>
            <a:off x="6101172" y="5860663"/>
            <a:ext cx="2459821" cy="483075"/>
          </a:xfrm>
          <a:prstGeom prst="homePlate">
            <a:avLst/>
          </a:prstGeom>
          <a:solidFill>
            <a:srgbClr val="00B05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12033064-0850-A743-A0D5-EC8E556E8179}"/>
              </a:ext>
            </a:extLst>
          </p:cNvPr>
          <p:cNvSpPr/>
          <p:nvPr/>
        </p:nvSpPr>
        <p:spPr>
          <a:xfrm>
            <a:off x="5959139" y="5906588"/>
            <a:ext cx="2743886" cy="461665"/>
          </a:xfrm>
          <a:prstGeom prst="rect">
            <a:avLst/>
          </a:prstGeom>
        </p:spPr>
        <p:txBody>
          <a:bodyPr wrap="square">
            <a:spAutoFit/>
          </a:bodyPr>
          <a:lstStyle/>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CPU</a:t>
            </a:r>
            <a:r>
              <a:rPr lang="ja-JP" altLang="en-US" sz="1200">
                <a:solidFill>
                  <a:srgbClr val="FFFFFF"/>
                </a:solidFill>
                <a:latin typeface="Meiryo" panose="020B0604030504040204" pitchFamily="34" charset="-128"/>
                <a:ea typeface="Meiryo" panose="020B0604030504040204" pitchFamily="34" charset="-128"/>
                <a:cs typeface="ＭＳ Ｐゴシック"/>
              </a:rPr>
              <a:t>の高性能化</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+AI</a:t>
            </a:r>
            <a:r>
              <a:rPr lang="ja-JP" altLang="en-US" sz="1200">
                <a:solidFill>
                  <a:srgbClr val="FFFFFF"/>
                </a:solidFill>
                <a:latin typeface="Meiryo" panose="020B0604030504040204" pitchFamily="34" charset="-128"/>
                <a:ea typeface="Meiryo" panose="020B0604030504040204" pitchFamily="34" charset="-128"/>
                <a:cs typeface="ＭＳ Ｐゴシック"/>
              </a:rPr>
              <a:t>機能（機械学習）</a:t>
            </a: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ホームベース 18">
            <a:extLst>
              <a:ext uri="{FF2B5EF4-FFF2-40B4-BE49-F238E27FC236}">
                <a16:creationId xmlns:a16="http://schemas.microsoft.com/office/drawing/2014/main" id="{29677F49-3568-4243-A3D4-3F9EA7FDBDD6}"/>
              </a:ext>
            </a:extLst>
          </p:cNvPr>
          <p:cNvSpPr/>
          <p:nvPr/>
        </p:nvSpPr>
        <p:spPr>
          <a:xfrm>
            <a:off x="653351" y="3663756"/>
            <a:ext cx="2459821" cy="483075"/>
          </a:xfrm>
          <a:prstGeom prst="homePlate">
            <a:avLst/>
          </a:prstGeom>
          <a:solidFill>
            <a:schemeClr val="accent4">
              <a:lumMod val="50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D825E13-B039-804D-838D-AD6B99251DE4}"/>
              </a:ext>
            </a:extLst>
          </p:cNvPr>
          <p:cNvSpPr/>
          <p:nvPr/>
        </p:nvSpPr>
        <p:spPr>
          <a:xfrm>
            <a:off x="595669" y="3697674"/>
            <a:ext cx="2459821" cy="461665"/>
          </a:xfrm>
          <a:prstGeom prst="rect">
            <a:avLst/>
          </a:prstGeom>
        </p:spPr>
        <p:txBody>
          <a:bodyPr wrap="square">
            <a:spAutoFit/>
          </a:bodyP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仮想マシン化による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システム資源の集約</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519171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11" name="正方形/長方形 10"/>
          <p:cNvSpPr/>
          <p:nvPr/>
        </p:nvSpPr>
        <p:spPr>
          <a:xfrm>
            <a:off x="497869" y="1847722"/>
            <a:ext cx="1964271" cy="37634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50491"/>
            <a:ext cx="1964271" cy="37575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47721"/>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50491"/>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21737"/>
            <a:ext cx="1487908" cy="369332"/>
          </a:xfrm>
          <a:prstGeom prst="rect">
            <a:avLst/>
          </a:prstGeom>
          <a:no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52514"/>
            <a:ext cx="1779654" cy="307777"/>
          </a:xfrm>
          <a:prstGeom prst="rect">
            <a:avLst/>
          </a:prstGeom>
          <a:no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21737"/>
            <a:ext cx="1667444" cy="369332"/>
          </a:xfrm>
          <a:prstGeom prst="rect">
            <a:avLst/>
          </a:prstGeom>
          <a:no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21737"/>
            <a:ext cx="909031" cy="369332"/>
          </a:xfrm>
          <a:prstGeom prst="rect">
            <a:avLst/>
          </a:prstGeom>
          <a:no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481554"/>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481554"/>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481553"/>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481553"/>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887324"/>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883721"/>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886490"/>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23313"/>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05346"/>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07978"/>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23313"/>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97869" y="1233432"/>
            <a:ext cx="8136974"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597840" y="2001256"/>
            <a:ext cx="45153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5" y="2001256"/>
            <a:ext cx="4526785"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B0F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1031431" y="2176602"/>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782068" y="2161288"/>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185070"/>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
        <p:nvSpPr>
          <p:cNvPr id="31" name="正方形/長方形 30">
            <a:extLst>
              <a:ext uri="{FF2B5EF4-FFF2-40B4-BE49-F238E27FC236}">
                <a16:creationId xmlns:a16="http://schemas.microsoft.com/office/drawing/2014/main" id="{132142C7-CDB1-5245-B4FD-8092F3151C1F}"/>
              </a:ext>
            </a:extLst>
          </p:cNvPr>
          <p:cNvSpPr/>
          <p:nvPr/>
        </p:nvSpPr>
        <p:spPr>
          <a:xfrm>
            <a:off x="497869" y="5690064"/>
            <a:ext cx="8136974" cy="64336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AA95F517-460B-0240-8DB6-C15F8031DE4A}"/>
              </a:ext>
            </a:extLst>
          </p:cNvPr>
          <p:cNvSpPr txBox="1"/>
          <p:nvPr/>
        </p:nvSpPr>
        <p:spPr>
          <a:xfrm>
            <a:off x="632460" y="5800730"/>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38401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B1C81-F36D-9E42-B641-00C5B6A58B4A}"/>
              </a:ext>
            </a:extLst>
          </p:cNvPr>
          <p:cNvSpPr>
            <a:spLocks noGrp="1"/>
          </p:cNvSpPr>
          <p:nvPr>
            <p:ph type="title"/>
          </p:nvPr>
        </p:nvSpPr>
        <p:spPr/>
        <p:txBody>
          <a:bodyPr/>
          <a:lstStyle/>
          <a:p>
            <a:r>
              <a:rPr kumimoji="1" lang="en-US" altLang="ja-JP" dirty="0"/>
              <a:t>DX</a:t>
            </a:r>
            <a:r>
              <a:rPr kumimoji="1" lang="ja-JP" altLang="en-US"/>
              <a:t>のシステム実装</a:t>
            </a:r>
          </a:p>
        </p:txBody>
      </p:sp>
      <p:sp>
        <p:nvSpPr>
          <p:cNvPr id="3" name="正方形/長方形 2">
            <a:extLst>
              <a:ext uri="{FF2B5EF4-FFF2-40B4-BE49-F238E27FC236}">
                <a16:creationId xmlns:a16="http://schemas.microsoft.com/office/drawing/2014/main" id="{D6E0F1FB-9E8B-C24A-BCDE-0174652E1A37}"/>
              </a:ext>
            </a:extLst>
          </p:cNvPr>
          <p:cNvSpPr/>
          <p:nvPr/>
        </p:nvSpPr>
        <p:spPr bwMode="auto">
          <a:xfrm>
            <a:off x="742566" y="2698159"/>
            <a:ext cx="7658867" cy="1806554"/>
          </a:xfrm>
          <a:prstGeom prst="rect">
            <a:avLst/>
          </a:prstGeom>
          <a:solidFill>
            <a:schemeClr val="accent6">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5D95517B-34F2-9741-B54B-282577DAD832}"/>
              </a:ext>
            </a:extLst>
          </p:cNvPr>
          <p:cNvSpPr/>
          <p:nvPr/>
        </p:nvSpPr>
        <p:spPr bwMode="auto">
          <a:xfrm>
            <a:off x="742566" y="1035055"/>
            <a:ext cx="7658867" cy="1597131"/>
          </a:xfrm>
          <a:prstGeom prst="rect">
            <a:avLst/>
          </a:prstGeom>
          <a:solidFill>
            <a:schemeClr val="accent3">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5958F3C4-A6D8-3240-9787-64AC347C3CDA}"/>
              </a:ext>
            </a:extLst>
          </p:cNvPr>
          <p:cNvSpPr/>
          <p:nvPr/>
        </p:nvSpPr>
        <p:spPr bwMode="auto">
          <a:xfrm>
            <a:off x="742566" y="4584923"/>
            <a:ext cx="7658867" cy="1597131"/>
          </a:xfrm>
          <a:prstGeom prst="rect">
            <a:avLst/>
          </a:prstGeom>
          <a:solidFill>
            <a:schemeClr val="accent5">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6" name="ホームベース 5">
            <a:extLst>
              <a:ext uri="{FF2B5EF4-FFF2-40B4-BE49-F238E27FC236}">
                <a16:creationId xmlns:a16="http://schemas.microsoft.com/office/drawing/2014/main" id="{19C53976-9E37-8244-9A6C-2A7B8478A0BF}"/>
              </a:ext>
            </a:extLst>
          </p:cNvPr>
          <p:cNvSpPr/>
          <p:nvPr/>
        </p:nvSpPr>
        <p:spPr bwMode="auto">
          <a:xfrm rot="5400000">
            <a:off x="953570" y="1644481"/>
            <a:ext cx="1567770"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7" name="ホームベース 6">
            <a:extLst>
              <a:ext uri="{FF2B5EF4-FFF2-40B4-BE49-F238E27FC236}">
                <a16:creationId xmlns:a16="http://schemas.microsoft.com/office/drawing/2014/main" id="{C3E6C91B-9C43-6B48-9E3B-DE2A9645A620}"/>
              </a:ext>
            </a:extLst>
          </p:cNvPr>
          <p:cNvSpPr/>
          <p:nvPr/>
        </p:nvSpPr>
        <p:spPr bwMode="auto">
          <a:xfrm rot="5400000">
            <a:off x="2370842" y="1636873"/>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8" name="ホームベース 7">
            <a:extLst>
              <a:ext uri="{FF2B5EF4-FFF2-40B4-BE49-F238E27FC236}">
                <a16:creationId xmlns:a16="http://schemas.microsoft.com/office/drawing/2014/main" id="{E40B450C-281F-BF4F-9C95-93A24244071B}"/>
              </a:ext>
            </a:extLst>
          </p:cNvPr>
          <p:cNvSpPr/>
          <p:nvPr/>
        </p:nvSpPr>
        <p:spPr bwMode="auto">
          <a:xfrm rot="5400000">
            <a:off x="3777271"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71B0109D-4B99-BA49-AAB6-D9D8DFCA5886}"/>
              </a:ext>
            </a:extLst>
          </p:cNvPr>
          <p:cNvSpPr/>
          <p:nvPr/>
        </p:nvSpPr>
        <p:spPr bwMode="auto">
          <a:xfrm rot="5400000">
            <a:off x="5205384"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0" name="ホームベース 9">
            <a:extLst>
              <a:ext uri="{FF2B5EF4-FFF2-40B4-BE49-F238E27FC236}">
                <a16:creationId xmlns:a16="http://schemas.microsoft.com/office/drawing/2014/main" id="{4799C7F3-098B-3447-9475-C100490E8A92}"/>
              </a:ext>
            </a:extLst>
          </p:cNvPr>
          <p:cNvSpPr/>
          <p:nvPr/>
        </p:nvSpPr>
        <p:spPr bwMode="auto">
          <a:xfrm rot="5400000">
            <a:off x="6622660"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1A1B1DC5-C746-C948-B186-CAEC820D3B54}"/>
              </a:ext>
            </a:extLst>
          </p:cNvPr>
          <p:cNvSpPr/>
          <p:nvPr/>
        </p:nvSpPr>
        <p:spPr bwMode="auto">
          <a:xfrm>
            <a:off x="1081162" y="4771718"/>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生産管理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E55359F2-1FCC-C143-A031-A022CBD8E676}"/>
              </a:ext>
            </a:extLst>
          </p:cNvPr>
          <p:cNvSpPr/>
          <p:nvPr/>
        </p:nvSpPr>
        <p:spPr bwMode="auto">
          <a:xfrm>
            <a:off x="5854616" y="4771717"/>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販売管理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5FD28E-C4D7-3A4B-848F-4D38E537A865}"/>
              </a:ext>
            </a:extLst>
          </p:cNvPr>
          <p:cNvSpPr/>
          <p:nvPr/>
        </p:nvSpPr>
        <p:spPr bwMode="auto">
          <a:xfrm>
            <a:off x="1081161" y="5368914"/>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会計管理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7F46D8A2-14EA-C547-81E1-466EF321F3E4}"/>
              </a:ext>
            </a:extLst>
          </p:cNvPr>
          <p:cNvSpPr/>
          <p:nvPr/>
        </p:nvSpPr>
        <p:spPr bwMode="auto">
          <a:xfrm>
            <a:off x="5854616" y="5368915"/>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人事管理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6" name="フローチャート: 磁気ディスク 15">
            <a:extLst>
              <a:ext uri="{FF2B5EF4-FFF2-40B4-BE49-F238E27FC236}">
                <a16:creationId xmlns:a16="http://schemas.microsoft.com/office/drawing/2014/main" id="{0FA3ACAF-7383-864D-BC25-E4EB2559DB88}"/>
              </a:ext>
            </a:extLst>
          </p:cNvPr>
          <p:cNvSpPr/>
          <p:nvPr/>
        </p:nvSpPr>
        <p:spPr bwMode="auto">
          <a:xfrm>
            <a:off x="3140389" y="4771717"/>
            <a:ext cx="2863220" cy="1006454"/>
          </a:xfrm>
          <a:prstGeom prst="flowChartMagneticDisk">
            <a:avLst/>
          </a:prstGeom>
          <a:solidFill>
            <a:schemeClr val="accent4">
              <a:lumMod val="60000"/>
              <a:lumOff val="40000"/>
            </a:schemeClr>
          </a:solidFill>
          <a:ln>
            <a:solidFill>
              <a:schemeClr val="bg1">
                <a:lumMod val="8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A25BBED-D0E6-7540-A499-A2F76AF22108}"/>
              </a:ext>
            </a:extLst>
          </p:cNvPr>
          <p:cNvSpPr/>
          <p:nvPr/>
        </p:nvSpPr>
        <p:spPr bwMode="auto">
          <a:xfrm>
            <a:off x="1081161" y="3127519"/>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アプリケーション連携</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283CF8-1CE9-A845-8D87-E317F5805D27}"/>
              </a:ext>
            </a:extLst>
          </p:cNvPr>
          <p:cNvSpPr/>
          <p:nvPr/>
        </p:nvSpPr>
        <p:spPr bwMode="auto">
          <a:xfrm>
            <a:off x="2847528" y="3130970"/>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ストリーミング処理</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5CAC45A-7230-AC45-A4F3-D561850803B6}"/>
              </a:ext>
            </a:extLst>
          </p:cNvPr>
          <p:cNvSpPr/>
          <p:nvPr/>
        </p:nvSpPr>
        <p:spPr bwMode="auto">
          <a:xfrm>
            <a:off x="4613895" y="3127519"/>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324C6BD-C77F-AA42-817C-8E29B8A9BBDF}"/>
              </a:ext>
            </a:extLst>
          </p:cNvPr>
          <p:cNvSpPr/>
          <p:nvPr/>
        </p:nvSpPr>
        <p:spPr bwMode="auto">
          <a:xfrm>
            <a:off x="6380261" y="3129284"/>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個人認証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73F7823B-ABA7-B44D-9F74-B2D97F98448D}"/>
              </a:ext>
            </a:extLst>
          </p:cNvPr>
          <p:cNvSpPr/>
          <p:nvPr/>
        </p:nvSpPr>
        <p:spPr bwMode="auto">
          <a:xfrm>
            <a:off x="1081160"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機械学習</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BD464B60-E416-C042-B7AE-910DA7633564}"/>
              </a:ext>
            </a:extLst>
          </p:cNvPr>
          <p:cNvSpPr/>
          <p:nvPr/>
        </p:nvSpPr>
        <p:spPr bwMode="auto">
          <a:xfrm>
            <a:off x="2847528"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ビジュアライズ</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3957A02C-0C3D-8B41-A18C-4ED36E1CD528}"/>
              </a:ext>
            </a:extLst>
          </p:cNvPr>
          <p:cNvSpPr/>
          <p:nvPr/>
        </p:nvSpPr>
        <p:spPr bwMode="auto">
          <a:xfrm>
            <a:off x="4613895" y="385622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0495EE61-CCB9-314E-AA23-C3CE9529033E}"/>
              </a:ext>
            </a:extLst>
          </p:cNvPr>
          <p:cNvSpPr/>
          <p:nvPr/>
        </p:nvSpPr>
        <p:spPr bwMode="auto">
          <a:xfrm>
            <a:off x="6380261"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6EEA3AA4-A2D6-AD49-B372-C4D674564626}"/>
              </a:ext>
            </a:extLst>
          </p:cNvPr>
          <p:cNvSpPr txBox="1"/>
          <p:nvPr/>
        </p:nvSpPr>
        <p:spPr>
          <a:xfrm>
            <a:off x="2885063" y="1079534"/>
            <a:ext cx="3363026" cy="468000"/>
          </a:xfrm>
          <a:prstGeom prst="rect">
            <a:avLst/>
          </a:prstGeom>
          <a:noFill/>
          <a:effectLst/>
        </p:spPr>
        <p:txBody>
          <a:bodyPr wrap="none" rtlCol="0" anchor="ctr">
            <a:noAutofit/>
          </a:bodyPr>
          <a:lstStyle/>
          <a:p>
            <a:pPr algn="ctr"/>
            <a:r>
              <a:rPr kumimoji="1" lang="ja-JP" altLang="en-US" sz="2000" b="1">
                <a:solidFill>
                  <a:srgbClr val="00B050"/>
                </a:solidFill>
                <a:latin typeface="Meiryo" panose="020B0604030504040204" pitchFamily="34" charset="-128"/>
                <a:ea typeface="Meiryo" panose="020B0604030504040204" pitchFamily="34" charset="-128"/>
              </a:rPr>
              <a:t>アプリケーション</a:t>
            </a:r>
            <a:endParaRPr kumimoji="1" lang="ja-JP" altLang="en-US" sz="2000" b="1" dirty="0">
              <a:solidFill>
                <a:srgbClr val="00B05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FA3B9BD-4B1B-A941-965C-C21BFA177FB9}"/>
              </a:ext>
            </a:extLst>
          </p:cNvPr>
          <p:cNvSpPr txBox="1"/>
          <p:nvPr/>
        </p:nvSpPr>
        <p:spPr>
          <a:xfrm>
            <a:off x="2915032" y="3467308"/>
            <a:ext cx="3363026" cy="468000"/>
          </a:xfrm>
          <a:prstGeom prst="rect">
            <a:avLst/>
          </a:prstGeom>
          <a:noFill/>
          <a:effectLst/>
        </p:spPr>
        <p:txBody>
          <a:bodyPr wrap="none" rtlCol="0" anchor="ctr">
            <a:noAutofit/>
          </a:bodyPr>
          <a:lstStyle/>
          <a:p>
            <a:pPr algn="ctr"/>
            <a:r>
              <a:rPr kumimoji="1" lang="en-US" altLang="ja-JP" sz="2000" b="1" dirty="0">
                <a:solidFill>
                  <a:srgbClr val="0070C0"/>
                </a:solidFill>
                <a:latin typeface="Meiryo" panose="020B0604030504040204" pitchFamily="34" charset="-128"/>
                <a:ea typeface="Meiryo" panose="020B0604030504040204" pitchFamily="34" charset="-128"/>
              </a:rPr>
              <a:t>DX</a:t>
            </a:r>
            <a:r>
              <a:rPr kumimoji="1" lang="ja-JP" altLang="en-US" sz="2000" b="1">
                <a:solidFill>
                  <a:srgbClr val="0070C0"/>
                </a:solidFill>
                <a:latin typeface="Meiryo" panose="020B0604030504040204" pitchFamily="34" charset="-128"/>
                <a:ea typeface="Meiryo" panose="020B0604030504040204" pitchFamily="34" charset="-128"/>
              </a:rPr>
              <a:t>プラットフォーム</a:t>
            </a:r>
            <a:endParaRPr kumimoji="1" lang="ja-JP" altLang="en-US" sz="2000" b="1" dirty="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593726B-DA8F-B24A-BF78-CB6C1D3D108B}"/>
              </a:ext>
            </a:extLst>
          </p:cNvPr>
          <p:cNvSpPr txBox="1"/>
          <p:nvPr/>
        </p:nvSpPr>
        <p:spPr>
          <a:xfrm>
            <a:off x="2890484" y="5794264"/>
            <a:ext cx="3363026" cy="468000"/>
          </a:xfrm>
          <a:prstGeom prst="rect">
            <a:avLst/>
          </a:prstGeom>
          <a:noFill/>
          <a:effectLst/>
        </p:spPr>
        <p:txBody>
          <a:bodyPr wrap="none" rtlCol="0" anchor="ctr">
            <a:noAutofit/>
          </a:bodyPr>
          <a:lstStyle/>
          <a:p>
            <a:pPr algn="ctr"/>
            <a:r>
              <a:rPr kumimoji="1" lang="en-US" altLang="ja-JP" sz="2000" b="1" dirty="0">
                <a:solidFill>
                  <a:srgbClr val="7030A0"/>
                </a:solidFill>
                <a:latin typeface="Meiryo" panose="020B0604030504040204" pitchFamily="34" charset="-128"/>
                <a:ea typeface="Meiryo" panose="020B0604030504040204" pitchFamily="34" charset="-128"/>
              </a:rPr>
              <a:t>ERP</a:t>
            </a:r>
            <a:r>
              <a:rPr kumimoji="1" lang="ja-JP" altLang="en-US" sz="2000" b="1">
                <a:solidFill>
                  <a:srgbClr val="7030A0"/>
                </a:solidFill>
                <a:latin typeface="Meiryo" panose="020B0604030504040204" pitchFamily="34" charset="-128"/>
                <a:ea typeface="Meiryo" panose="020B0604030504040204" pitchFamily="34" charset="-128"/>
              </a:rPr>
              <a:t>システム</a:t>
            </a:r>
            <a:endParaRPr kumimoji="1" lang="ja-JP" altLang="en-US" sz="2000" b="1" dirty="0">
              <a:solidFill>
                <a:srgbClr val="7030A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2F57B265-8BBE-E847-A7AA-FE46C5E04B79}"/>
              </a:ext>
            </a:extLst>
          </p:cNvPr>
          <p:cNvSpPr txBox="1"/>
          <p:nvPr/>
        </p:nvSpPr>
        <p:spPr>
          <a:xfrm>
            <a:off x="1081155" y="1978767"/>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生産工程管理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機械制御</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4F4610A-78FF-B14B-AACD-AA78974A9CAC}"/>
              </a:ext>
            </a:extLst>
          </p:cNvPr>
          <p:cNvSpPr txBox="1"/>
          <p:nvPr/>
        </p:nvSpPr>
        <p:spPr>
          <a:xfrm>
            <a:off x="2503852"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交通管制</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自動運転</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1BEDDB33-D8FD-D843-BBAA-0468EBCAF09E}"/>
              </a:ext>
            </a:extLst>
          </p:cNvPr>
          <p:cNvSpPr txBox="1"/>
          <p:nvPr/>
        </p:nvSpPr>
        <p:spPr>
          <a:xfrm>
            <a:off x="3910281"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物流管理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自動倉庫</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B44436E-9783-5A40-B82D-2E8F26F8B8ED}"/>
              </a:ext>
            </a:extLst>
          </p:cNvPr>
          <p:cNvSpPr txBox="1"/>
          <p:nvPr/>
        </p:nvSpPr>
        <p:spPr>
          <a:xfrm>
            <a:off x="6750248" y="1978044"/>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85BC9435-AE0D-1241-B263-6507C58A8CB9}"/>
              </a:ext>
            </a:extLst>
          </p:cNvPr>
          <p:cNvSpPr txBox="1"/>
          <p:nvPr/>
        </p:nvSpPr>
        <p:spPr>
          <a:xfrm>
            <a:off x="5332973"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店舗管理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在庫管理</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4" name="上矢印 33">
            <a:extLst>
              <a:ext uri="{FF2B5EF4-FFF2-40B4-BE49-F238E27FC236}">
                <a16:creationId xmlns:a16="http://schemas.microsoft.com/office/drawing/2014/main" id="{94B3A5C5-A9C7-6D4C-B72D-B457757B7AD1}"/>
              </a:ext>
            </a:extLst>
          </p:cNvPr>
          <p:cNvSpPr/>
          <p:nvPr/>
        </p:nvSpPr>
        <p:spPr>
          <a:xfrm>
            <a:off x="3967312" y="4383456"/>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上矢印 34">
            <a:extLst>
              <a:ext uri="{FF2B5EF4-FFF2-40B4-BE49-F238E27FC236}">
                <a16:creationId xmlns:a16="http://schemas.microsoft.com/office/drawing/2014/main" id="{416B2CCA-3EF4-D34F-9C62-61AB99D30DDA}"/>
              </a:ext>
            </a:extLst>
          </p:cNvPr>
          <p:cNvSpPr/>
          <p:nvPr/>
        </p:nvSpPr>
        <p:spPr>
          <a:xfrm rot="10800000">
            <a:off x="4572000" y="4391503"/>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テキスト ボックス 35">
            <a:extLst>
              <a:ext uri="{FF2B5EF4-FFF2-40B4-BE49-F238E27FC236}">
                <a16:creationId xmlns:a16="http://schemas.microsoft.com/office/drawing/2014/main" id="{98803070-AE51-B540-8798-AED443017007}"/>
              </a:ext>
            </a:extLst>
          </p:cNvPr>
          <p:cNvSpPr txBox="1"/>
          <p:nvPr/>
        </p:nvSpPr>
        <p:spPr>
          <a:xfrm>
            <a:off x="2890487" y="5206730"/>
            <a:ext cx="3363026" cy="468000"/>
          </a:xfrm>
          <a:prstGeom prst="rect">
            <a:avLst/>
          </a:prstGeom>
          <a:noFill/>
          <a:effectLst/>
        </p:spPr>
        <p:txBody>
          <a:bodyPr wrap="none" rtlCol="0" anchor="ctr">
            <a:no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統合データベース</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8233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p:txBody>
          <a:bodyPr/>
          <a:lstStyle/>
          <a:p>
            <a:r>
              <a:rPr kumimoji="1" lang="en-US" altLang="ja-JP" dirty="0"/>
              <a:t>DX</a:t>
            </a:r>
            <a:r>
              <a:rPr kumimoji="1" lang="ja-JP" altLang="en-US"/>
              <a:t>案件の獲得にソリューション営業は通用しない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4"/>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5611660"/>
            <a:ext cx="5585232" cy="794962"/>
            <a:chOff x="1779384" y="5611660"/>
            <a:chExt cx="5585232" cy="794962"/>
          </a:xfrm>
        </p:grpSpPr>
        <p:sp>
          <p:nvSpPr>
            <p:cNvPr id="18" name="正方形/長方形 17">
              <a:extLst>
                <a:ext uri="{FF2B5EF4-FFF2-40B4-BE49-F238E27FC236}">
                  <a16:creationId xmlns:a16="http://schemas.microsoft.com/office/drawing/2014/main" id="{F1F86538-A07E-BB4D-8329-03AD39363FEA}"/>
                </a:ext>
              </a:extLst>
            </p:cNvPr>
            <p:cNvSpPr/>
            <p:nvPr/>
          </p:nvSpPr>
          <p:spPr>
            <a:xfrm>
              <a:off x="4687982"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0E44B51-01D9-774F-BE23-CDE36F7476E1}"/>
                </a:ext>
              </a:extLst>
            </p:cNvPr>
            <p:cNvSpPr txBox="1"/>
            <p:nvPr/>
          </p:nvSpPr>
          <p:spPr>
            <a:xfrm>
              <a:off x="5219026" y="5660264"/>
              <a:ext cx="1614545" cy="746358"/>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共創</a:t>
              </a:r>
              <a:endParaRPr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技術</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価値</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体験の共有</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2CB34077-DC51-3F4B-B9B2-DE9A8D52129C}"/>
                </a:ext>
              </a:extLst>
            </p:cNvPr>
            <p:cNvSpPr/>
            <p:nvPr/>
          </p:nvSpPr>
          <p:spPr>
            <a:xfrm>
              <a:off x="4173573" y="5611660"/>
              <a:ext cx="820454" cy="78914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テキスト ボックス 19">
            <a:extLst>
              <a:ext uri="{FF2B5EF4-FFF2-40B4-BE49-F238E27FC236}">
                <a16:creationId xmlns:a16="http://schemas.microsoft.com/office/drawing/2014/main" id="{EF37E662-7B64-B740-902B-A04761D6CBE4}"/>
              </a:ext>
            </a:extLst>
          </p:cNvPr>
          <p:cNvSpPr txBox="1"/>
          <p:nvPr/>
        </p:nvSpPr>
        <p:spPr>
          <a:xfrm>
            <a:off x="417657" y="4759663"/>
            <a:ext cx="8308686" cy="707886"/>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お客様は、課題やテーマについての正解を教えて欲しいのではない。</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kumimoji="1" lang="ja-JP" altLang="en-US" sz="2000">
                <a:solidFill>
                  <a:srgbClr val="0070C0"/>
                </a:solidFill>
                <a:latin typeface="Meiryo" panose="020B0604030504040204" pitchFamily="34" charset="-128"/>
                <a:ea typeface="Meiryo" panose="020B0604030504040204" pitchFamily="34" charset="-128"/>
              </a:rPr>
              <a:t>自分たちは</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b="1">
                <a:solidFill>
                  <a:srgbClr val="0070C0"/>
                </a:solidFill>
                <a:latin typeface="Meiryo" panose="020B0604030504040204" pitchFamily="34" charset="-128"/>
                <a:ea typeface="Meiryo" panose="020B0604030504040204" pitchFamily="34" charset="-128"/>
              </a:rPr>
              <a:t>何をすべきか＝課題やテーマ</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そのものを教えて欲しい。</a:t>
            </a:r>
          </a:p>
        </p:txBody>
      </p:sp>
      <p:sp>
        <p:nvSpPr>
          <p:cNvPr id="23" name="四角形吹き出し 22">
            <a:extLst>
              <a:ext uri="{FF2B5EF4-FFF2-40B4-BE49-F238E27FC236}">
                <a16:creationId xmlns:a16="http://schemas.microsoft.com/office/drawing/2014/main" id="{783C3263-5774-2A48-84A5-8F6227CC2F99}"/>
              </a:ext>
            </a:extLst>
          </p:cNvPr>
          <p:cNvSpPr/>
          <p:nvPr/>
        </p:nvSpPr>
        <p:spPr>
          <a:xfrm>
            <a:off x="5954255" y="3565277"/>
            <a:ext cx="2421583" cy="569135"/>
          </a:xfrm>
          <a:prstGeom prst="wedgeRectCallout">
            <a:avLst>
              <a:gd name="adj1" fmla="val -50260"/>
              <a:gd name="adj2" fmla="val 151143"/>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課題やテーマが分かれば正解は機械（</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）が教えてくれる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689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A98C10-F7DA-D547-9FA8-04BDD3AF2B64}"/>
              </a:ext>
            </a:extLst>
          </p:cNvPr>
          <p:cNvSpPr>
            <a:spLocks noGrp="1"/>
          </p:cNvSpPr>
          <p:nvPr>
            <p:ph type="title"/>
          </p:nvPr>
        </p:nvSpPr>
        <p:spPr/>
        <p:txBody>
          <a:bodyPr/>
          <a:lstStyle/>
          <a:p>
            <a:r>
              <a:rPr kumimoji="1" lang="ja-JP" altLang="en-US"/>
              <a:t>「提言」をきっかけに案件を創る</a:t>
            </a:r>
          </a:p>
        </p:txBody>
      </p:sp>
      <p:pic>
        <p:nvPicPr>
          <p:cNvPr id="13" name="図 12">
            <a:extLst>
              <a:ext uri="{FF2B5EF4-FFF2-40B4-BE49-F238E27FC236}">
                <a16:creationId xmlns:a16="http://schemas.microsoft.com/office/drawing/2014/main" id="{24EB9204-E6A6-D54A-A5BF-3E941CDD3943}"/>
              </a:ext>
            </a:extLst>
          </p:cNvPr>
          <p:cNvPicPr>
            <a:picLocks noChangeAspect="1"/>
          </p:cNvPicPr>
          <p:nvPr/>
        </p:nvPicPr>
        <p:blipFill>
          <a:blip r:embed="rId2"/>
          <a:stretch>
            <a:fillRect/>
          </a:stretch>
        </p:blipFill>
        <p:spPr>
          <a:xfrm>
            <a:off x="317747" y="967796"/>
            <a:ext cx="3856078" cy="3229465"/>
          </a:xfrm>
          <a:prstGeom prst="rect">
            <a:avLst/>
          </a:prstGeom>
        </p:spPr>
      </p:pic>
      <p:sp>
        <p:nvSpPr>
          <p:cNvPr id="14" name="テキスト ボックス 13">
            <a:extLst>
              <a:ext uri="{FF2B5EF4-FFF2-40B4-BE49-F238E27FC236}">
                <a16:creationId xmlns:a16="http://schemas.microsoft.com/office/drawing/2014/main" id="{D47EB6BB-C1F8-214A-BBB4-8E21B4C618D0}"/>
              </a:ext>
            </a:extLst>
          </p:cNvPr>
          <p:cNvSpPr txBox="1"/>
          <p:nvPr/>
        </p:nvSpPr>
        <p:spPr>
          <a:xfrm>
            <a:off x="3917781" y="1052691"/>
            <a:ext cx="474418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お客様の</a:t>
            </a:r>
            <a:r>
              <a:rPr kumimoji="1" lang="ja-JP" altLang="en-US" sz="2000" b="1">
                <a:solidFill>
                  <a:schemeClr val="accent6">
                    <a:lumMod val="75000"/>
                  </a:schemeClr>
                </a:solidFill>
                <a:latin typeface="Meiryo" panose="020B0604030504040204" pitchFamily="34" charset="-128"/>
                <a:ea typeface="Meiryo" panose="020B0604030504040204" pitchFamily="34" charset="-128"/>
              </a:rPr>
              <a:t>あるべき姿</a:t>
            </a:r>
            <a:r>
              <a:rPr kumimoji="1" lang="ja-JP" altLang="en-US" sz="2000">
                <a:solidFill>
                  <a:srgbClr val="0070C0"/>
                </a:solidFill>
                <a:latin typeface="Meiryo" panose="020B0604030504040204" pitchFamily="34" charset="-128"/>
                <a:ea typeface="Meiryo" panose="020B0604030504040204" pitchFamily="34" charset="-128"/>
              </a:rPr>
              <a:t>を描き</a:t>
            </a:r>
            <a:r>
              <a:rPr kumimoji="1" lang="en-US" altLang="ja-JP" sz="2000" dirty="0">
                <a:solidFill>
                  <a:srgbClr val="0070C0"/>
                </a:solidFill>
                <a:latin typeface="Meiryo" panose="020B0604030504040204" pitchFamily="34" charset="-128"/>
                <a:ea typeface="Meiryo" panose="020B0604030504040204" pitchFamily="34" charset="-128"/>
              </a:rPr>
              <a:t> </a:t>
            </a:r>
          </a:p>
          <a:p>
            <a:pPr algn="r"/>
            <a:r>
              <a:rPr lang="ja-JP" altLang="en-US" sz="2000">
                <a:solidFill>
                  <a:srgbClr val="0070C0"/>
                </a:solidFill>
                <a:latin typeface="Meiryo" panose="020B0604030504040204" pitchFamily="34" charset="-128"/>
                <a:ea typeface="Meiryo" panose="020B0604030504040204" pitchFamily="34" charset="-128"/>
              </a:rPr>
              <a:t>そこに至る</a:t>
            </a:r>
            <a:r>
              <a:rPr lang="ja-JP" altLang="en-US" sz="2000" b="1">
                <a:solidFill>
                  <a:schemeClr val="accent6">
                    <a:lumMod val="75000"/>
                  </a:schemeClr>
                </a:solidFill>
                <a:latin typeface="Meiryo" panose="020B0604030504040204" pitchFamily="34" charset="-128"/>
                <a:ea typeface="Meiryo" panose="020B0604030504040204" pitchFamily="34" charset="-128"/>
              </a:rPr>
              <a:t>道筋／地図</a:t>
            </a:r>
            <a:r>
              <a:rPr lang="ja-JP" altLang="en-US" sz="2000">
                <a:solidFill>
                  <a:srgbClr val="0070C0"/>
                </a:solidFill>
                <a:latin typeface="Meiryo" panose="020B0604030504040204" pitchFamily="34" charset="-128"/>
                <a:ea typeface="Meiryo" panose="020B0604030504040204" pitchFamily="34" charset="-128"/>
              </a:rPr>
              <a:t>を示すこと</a:t>
            </a:r>
            <a:endParaRPr lang="en-US" altLang="ja-JP" sz="2000"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EBB4CE7-E02F-E944-87C5-A62B8107652C}"/>
              </a:ext>
            </a:extLst>
          </p:cNvPr>
          <p:cNvSpPr txBox="1"/>
          <p:nvPr/>
        </p:nvSpPr>
        <p:spPr>
          <a:xfrm>
            <a:off x="4553150" y="3134410"/>
            <a:ext cx="4108818" cy="646331"/>
          </a:xfrm>
          <a:prstGeom prst="rect">
            <a:avLst/>
          </a:prstGeom>
          <a:noFill/>
        </p:spPr>
        <p:txBody>
          <a:bodyPr wrap="none" rtlCol="0">
            <a:spAutoFit/>
          </a:bodyPr>
          <a:lstStyle/>
          <a:p>
            <a:pPr algn="r"/>
            <a:r>
              <a:rPr lang="ja-JP" altLang="en-US">
                <a:solidFill>
                  <a:srgbClr val="0070C0"/>
                </a:solidFill>
                <a:latin typeface="Meiryo" panose="020B0604030504040204" pitchFamily="34" charset="-128"/>
                <a:ea typeface="Meiryo" panose="020B0604030504040204" pitchFamily="34" charset="-128"/>
              </a:rPr>
              <a:t>お客様から</a:t>
            </a:r>
            <a:r>
              <a:rPr lang="ja-JP" altLang="en-US" b="1">
                <a:solidFill>
                  <a:schemeClr val="accent6">
                    <a:lumMod val="75000"/>
                  </a:schemeClr>
                </a:solidFill>
                <a:latin typeface="Meiryo" panose="020B0604030504040204" pitchFamily="34" charset="-128"/>
                <a:ea typeface="Meiryo" panose="020B0604030504040204" pitchFamily="34" charset="-128"/>
              </a:rPr>
              <a:t>ぜひ、そうなりたい！</a:t>
            </a:r>
            <a:r>
              <a:rPr lang="ja-JP" altLang="en-US">
                <a:solidFill>
                  <a:srgbClr val="0070C0"/>
                </a:solidFill>
                <a:latin typeface="Meiryo" panose="020B0604030504040204" pitchFamily="34" charset="-128"/>
                <a:ea typeface="Meiryo" panose="020B0604030504040204" pitchFamily="34" charset="-128"/>
              </a:rPr>
              <a:t>や</a:t>
            </a:r>
            <a:endParaRPr lang="en-US" altLang="ja-JP" dirty="0">
              <a:solidFill>
                <a:srgbClr val="0070C0"/>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ぜひ、お願いしたい！</a:t>
            </a:r>
            <a:r>
              <a:rPr lang="ja-JP" altLang="en-US">
                <a:solidFill>
                  <a:srgbClr val="0070C0"/>
                </a:solidFill>
                <a:latin typeface="Meiryo" panose="020B0604030504040204" pitchFamily="34" charset="-128"/>
                <a:ea typeface="Meiryo" panose="020B0604030504040204" pitchFamily="34" charset="-128"/>
              </a:rPr>
              <a:t>を引き出すこと</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328095E6-F857-9B4F-A32A-A3567A45C1D8}"/>
              </a:ext>
            </a:extLst>
          </p:cNvPr>
          <p:cNvSpPr txBox="1"/>
          <p:nvPr/>
        </p:nvSpPr>
        <p:spPr>
          <a:xfrm>
            <a:off x="3917781" y="2093550"/>
            <a:ext cx="474418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お客様の現実に真摯に向き合い</a:t>
            </a:r>
            <a:endParaRPr lang="en-US" altLang="ja-JP" sz="2000" dirty="0">
              <a:solidFill>
                <a:srgbClr val="0070C0"/>
              </a:solidFill>
              <a:latin typeface="Meiryo" panose="020B0604030504040204" pitchFamily="34" charset="-128"/>
              <a:ea typeface="Meiryo" panose="020B0604030504040204" pitchFamily="34" charset="-128"/>
            </a:endParaRPr>
          </a:p>
          <a:p>
            <a:pPr algn="r"/>
            <a:r>
              <a:rPr lang="ja-JP" altLang="en-US" sz="2000" b="1">
                <a:solidFill>
                  <a:schemeClr val="accent6">
                    <a:lumMod val="75000"/>
                  </a:schemeClr>
                </a:solidFill>
                <a:latin typeface="Meiryo" panose="020B0604030504040204" pitchFamily="34" charset="-128"/>
                <a:ea typeface="Meiryo" panose="020B0604030504040204" pitchFamily="34" charset="-128"/>
              </a:rPr>
              <a:t>共感</a:t>
            </a:r>
            <a:r>
              <a:rPr lang="ja-JP" altLang="en-US" sz="2000">
                <a:solidFill>
                  <a:srgbClr val="0070C0"/>
                </a:solidFill>
                <a:latin typeface="Meiryo" panose="020B0604030504040204" pitchFamily="34" charset="-128"/>
                <a:ea typeface="Meiryo" panose="020B0604030504040204" pitchFamily="34" charset="-128"/>
              </a:rPr>
              <a:t>し</a:t>
            </a:r>
            <a:r>
              <a:rPr lang="ja-JP" altLang="en-US" sz="2000" b="1">
                <a:solidFill>
                  <a:schemeClr val="accent6">
                    <a:lumMod val="75000"/>
                  </a:schemeClr>
                </a:solidFill>
                <a:latin typeface="Meiryo" panose="020B0604030504040204" pitchFamily="34" charset="-128"/>
                <a:ea typeface="Meiryo" panose="020B0604030504040204" pitchFamily="34" charset="-128"/>
              </a:rPr>
              <a:t>対話</a:t>
            </a:r>
            <a:r>
              <a:rPr lang="ja-JP" altLang="en-US" sz="2000">
                <a:solidFill>
                  <a:srgbClr val="0070C0"/>
                </a:solidFill>
                <a:latin typeface="Meiryo" panose="020B0604030504040204" pitchFamily="34" charset="-128"/>
                <a:ea typeface="Meiryo" panose="020B0604030504040204" pitchFamily="34" charset="-128"/>
              </a:rPr>
              <a:t>し</a:t>
            </a:r>
            <a:r>
              <a:rPr lang="ja-JP" altLang="en-US" sz="2000" b="1">
                <a:solidFill>
                  <a:schemeClr val="accent6">
                    <a:lumMod val="75000"/>
                  </a:schemeClr>
                </a:solidFill>
                <a:latin typeface="Meiryo" panose="020B0604030504040204" pitchFamily="34" charset="-128"/>
                <a:ea typeface="Meiryo" panose="020B0604030504040204" pitchFamily="34" charset="-128"/>
              </a:rPr>
              <a:t>議論</a:t>
            </a:r>
            <a:r>
              <a:rPr lang="ja-JP" altLang="en-US" sz="2000">
                <a:solidFill>
                  <a:srgbClr val="0070C0"/>
                </a:solidFill>
                <a:latin typeface="Meiryo" panose="020B0604030504040204" pitchFamily="34" charset="-128"/>
                <a:ea typeface="Meiryo" panose="020B0604030504040204" pitchFamily="34" charset="-128"/>
              </a:rPr>
              <a:t>して</a:t>
            </a:r>
            <a:r>
              <a:rPr lang="ja-JP" altLang="en-US" sz="2000" b="1">
                <a:solidFill>
                  <a:schemeClr val="accent6">
                    <a:lumMod val="75000"/>
                  </a:schemeClr>
                </a:solidFill>
                <a:latin typeface="Meiryo" panose="020B0604030504040204" pitchFamily="34" charset="-128"/>
                <a:ea typeface="Meiryo" panose="020B0604030504040204" pitchFamily="34" charset="-128"/>
              </a:rPr>
              <a:t>合意</a:t>
            </a:r>
            <a:r>
              <a:rPr lang="ja-JP" altLang="en-US" sz="2000">
                <a:solidFill>
                  <a:srgbClr val="0070C0"/>
                </a:solidFill>
                <a:latin typeface="Meiryo" panose="020B0604030504040204" pitchFamily="34" charset="-128"/>
                <a:ea typeface="Meiryo" panose="020B0604030504040204" pitchFamily="34" charset="-128"/>
              </a:rPr>
              <a:t>すること</a:t>
            </a:r>
            <a:endParaRPr lang="en-US" altLang="ja-JP" sz="2000" dirty="0">
              <a:solidFill>
                <a:srgbClr val="0070C0"/>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8CB91A66-BDAE-0644-8CFC-3E4C1A2B487C}"/>
              </a:ext>
            </a:extLst>
          </p:cNvPr>
          <p:cNvSpPr txBox="1"/>
          <p:nvPr/>
        </p:nvSpPr>
        <p:spPr>
          <a:xfrm>
            <a:off x="3398988" y="4973308"/>
            <a:ext cx="5262980" cy="1508105"/>
          </a:xfrm>
          <a:prstGeom prst="rect">
            <a:avLst/>
          </a:prstGeom>
          <a:noFill/>
        </p:spPr>
        <p:txBody>
          <a:bodyPr wrap="none" rtlCol="0">
            <a:spAutoFit/>
          </a:bodyPr>
          <a:lstStyle/>
          <a:p>
            <a:pPr algn="r"/>
            <a:r>
              <a:rPr lang="ja-JP" altLang="en-US" sz="2800">
                <a:solidFill>
                  <a:srgbClr val="0070C0"/>
                </a:solidFill>
                <a:latin typeface="Meiryo" panose="020B0604030504040204" pitchFamily="34" charset="-128"/>
                <a:ea typeface="Meiryo" panose="020B0604030504040204" pitchFamily="34" charset="-128"/>
              </a:rPr>
              <a:t>お客様の</a:t>
            </a:r>
            <a:endParaRPr lang="en-US" altLang="ja-JP" sz="2800" dirty="0">
              <a:solidFill>
                <a:srgbClr val="0070C0"/>
              </a:solidFill>
              <a:latin typeface="Meiryo" panose="020B0604030504040204" pitchFamily="34" charset="-128"/>
              <a:ea typeface="Meiryo" panose="020B0604030504040204" pitchFamily="34" charset="-128"/>
            </a:endParaRPr>
          </a:p>
          <a:p>
            <a:pPr algn="r"/>
            <a:r>
              <a:rPr lang="ja-JP" altLang="en-US" sz="3600" b="1">
                <a:solidFill>
                  <a:schemeClr val="accent6">
                    <a:lumMod val="75000"/>
                  </a:schemeClr>
                </a:solidFill>
                <a:latin typeface="Meiryo" panose="020B0604030504040204" pitchFamily="34" charset="-128"/>
                <a:ea typeface="Meiryo" panose="020B0604030504040204" pitchFamily="34" charset="-128"/>
              </a:rPr>
              <a:t>「共創」への期待と意欲</a:t>
            </a:r>
            <a:endParaRPr lang="en-US" altLang="ja-JP" sz="36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2800">
                <a:solidFill>
                  <a:srgbClr val="0070C0"/>
                </a:solidFill>
                <a:latin typeface="Meiryo" panose="020B0604030504040204" pitchFamily="34" charset="-128"/>
                <a:ea typeface="Meiryo" panose="020B0604030504040204" pitchFamily="34" charset="-128"/>
              </a:rPr>
              <a:t>を引き出す</a:t>
            </a:r>
            <a:endParaRPr lang="en-US" altLang="ja-JP" sz="2800" dirty="0">
              <a:solidFill>
                <a:srgbClr val="0070C0"/>
              </a:solidFill>
              <a:latin typeface="Meiryo" panose="020B0604030504040204" pitchFamily="34" charset="-128"/>
              <a:ea typeface="Meiryo" panose="020B0604030504040204" pitchFamily="34" charset="-128"/>
            </a:endParaRPr>
          </a:p>
        </p:txBody>
      </p:sp>
      <p:sp>
        <p:nvSpPr>
          <p:cNvPr id="5" name="下矢印 4">
            <a:extLst>
              <a:ext uri="{FF2B5EF4-FFF2-40B4-BE49-F238E27FC236}">
                <a16:creationId xmlns:a16="http://schemas.microsoft.com/office/drawing/2014/main" id="{8DCB36F9-F6A0-8B44-B29B-E89898E6794C}"/>
              </a:ext>
            </a:extLst>
          </p:cNvPr>
          <p:cNvSpPr/>
          <p:nvPr/>
        </p:nvSpPr>
        <p:spPr>
          <a:xfrm>
            <a:off x="5680188" y="4112954"/>
            <a:ext cx="1854741" cy="5771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06783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AF355-C088-5242-849C-4B6623CE6DB4}"/>
              </a:ext>
            </a:extLst>
          </p:cNvPr>
          <p:cNvSpPr>
            <a:spLocks noGrp="1"/>
          </p:cNvSpPr>
          <p:nvPr>
            <p:ph type="title"/>
          </p:nvPr>
        </p:nvSpPr>
        <p:spPr/>
        <p:txBody>
          <a:bodyPr/>
          <a:lstStyle/>
          <a:p>
            <a:r>
              <a:rPr kumimoji="1" lang="ja-JP" altLang="en-US"/>
              <a:t>「共創」の実践</a:t>
            </a:r>
          </a:p>
        </p:txBody>
      </p:sp>
      <p:sp>
        <p:nvSpPr>
          <p:cNvPr id="3" name="円/楕円 2">
            <a:extLst>
              <a:ext uri="{FF2B5EF4-FFF2-40B4-BE49-F238E27FC236}">
                <a16:creationId xmlns:a16="http://schemas.microsoft.com/office/drawing/2014/main" id="{84AFD60C-3F8A-7D4F-B647-13142FE0B756}"/>
              </a:ext>
            </a:extLst>
          </p:cNvPr>
          <p:cNvSpPr/>
          <p:nvPr/>
        </p:nvSpPr>
        <p:spPr>
          <a:xfrm>
            <a:off x="2241037" y="1675796"/>
            <a:ext cx="2739740" cy="273627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9D95AC6D-8F97-954A-A98D-4D5216C95994}"/>
              </a:ext>
            </a:extLst>
          </p:cNvPr>
          <p:cNvSpPr txBox="1"/>
          <p:nvPr/>
        </p:nvSpPr>
        <p:spPr>
          <a:xfrm>
            <a:off x="2749132" y="2660629"/>
            <a:ext cx="1723549" cy="1015663"/>
          </a:xfrm>
          <a:prstGeom prst="rect">
            <a:avLst/>
          </a:prstGeom>
          <a:noFill/>
        </p:spPr>
        <p:txBody>
          <a:bodyPr wrap="none" rtlCol="0">
            <a:spAutoFit/>
          </a:bodyPr>
          <a:lstStyle/>
          <a:p>
            <a:pPr algn="ctr"/>
            <a:r>
              <a:rPr kumimoji="1" lang="ja-JP" altLang="en-US" sz="6000" b="1">
                <a:solidFill>
                  <a:schemeClr val="bg1"/>
                </a:solidFill>
                <a:latin typeface="Meiryo" panose="020B0604030504040204" pitchFamily="34" charset="-128"/>
                <a:ea typeface="Meiryo" panose="020B0604030504040204" pitchFamily="34" charset="-128"/>
              </a:rPr>
              <a:t>共創</a:t>
            </a:r>
          </a:p>
        </p:txBody>
      </p:sp>
      <p:sp>
        <p:nvSpPr>
          <p:cNvPr id="5" name="正方形/長方形 4">
            <a:extLst>
              <a:ext uri="{FF2B5EF4-FFF2-40B4-BE49-F238E27FC236}">
                <a16:creationId xmlns:a16="http://schemas.microsoft.com/office/drawing/2014/main" id="{D96A707A-374A-DD49-8851-3A0E3F9A38E1}"/>
              </a:ext>
            </a:extLst>
          </p:cNvPr>
          <p:cNvSpPr/>
          <p:nvPr/>
        </p:nvSpPr>
        <p:spPr>
          <a:xfrm>
            <a:off x="395904" y="397256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体験の共有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DC5AC70A-2B99-7F4E-9AD1-5119C4A222D7}"/>
              </a:ext>
            </a:extLst>
          </p:cNvPr>
          <p:cNvSpPr/>
          <p:nvPr/>
        </p:nvSpPr>
        <p:spPr>
          <a:xfrm>
            <a:off x="395904" y="1568954"/>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技術の共有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9F5DC3C-96C0-464F-BAAB-1A65328F4C8C}"/>
              </a:ext>
            </a:extLst>
          </p:cNvPr>
          <p:cNvSpPr/>
          <p:nvPr/>
        </p:nvSpPr>
        <p:spPr>
          <a:xfrm>
            <a:off x="395904" y="280857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価値の共有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8A015F4-2451-9D4C-837D-30D9DFFD8A30}"/>
              </a:ext>
            </a:extLst>
          </p:cNvPr>
          <p:cNvSpPr txBox="1"/>
          <p:nvPr/>
        </p:nvSpPr>
        <p:spPr>
          <a:xfrm>
            <a:off x="332708" y="2198229"/>
            <a:ext cx="2046341"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圧倒的な技術力</a:t>
            </a:r>
          </a:p>
        </p:txBody>
      </p:sp>
      <p:sp>
        <p:nvSpPr>
          <p:cNvPr id="11" name="テキスト ボックス 10">
            <a:extLst>
              <a:ext uri="{FF2B5EF4-FFF2-40B4-BE49-F238E27FC236}">
                <a16:creationId xmlns:a16="http://schemas.microsoft.com/office/drawing/2014/main" id="{B610F531-DB00-8947-99CC-40944773C69B}"/>
              </a:ext>
            </a:extLst>
          </p:cNvPr>
          <p:cNvSpPr txBox="1"/>
          <p:nvPr/>
        </p:nvSpPr>
        <p:spPr>
          <a:xfrm>
            <a:off x="332708" y="3426013"/>
            <a:ext cx="2739740"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信頼される人格</a:t>
            </a:r>
          </a:p>
        </p:txBody>
      </p:sp>
      <p:sp>
        <p:nvSpPr>
          <p:cNvPr id="12" name="テキスト ボックス 11">
            <a:extLst>
              <a:ext uri="{FF2B5EF4-FFF2-40B4-BE49-F238E27FC236}">
                <a16:creationId xmlns:a16="http://schemas.microsoft.com/office/drawing/2014/main" id="{955571A6-C8C6-CB48-A6B3-F4E5CB584433}"/>
              </a:ext>
            </a:extLst>
          </p:cNvPr>
          <p:cNvSpPr txBox="1"/>
          <p:nvPr/>
        </p:nvSpPr>
        <p:spPr>
          <a:xfrm>
            <a:off x="332708" y="4596752"/>
            <a:ext cx="3724222" cy="400110"/>
          </a:xfrm>
          <a:prstGeom prst="rect">
            <a:avLst/>
          </a:prstGeom>
          <a:noFill/>
        </p:spPr>
        <p:txBody>
          <a:bodyPr wrap="square" rtlCol="0">
            <a:spAutoFit/>
          </a:bodyPr>
          <a:lstStyle/>
          <a:p>
            <a:r>
              <a:rPr lang="ja-JP" altLang="en-US" sz="2000" b="1">
                <a:solidFill>
                  <a:srgbClr val="0070C0"/>
                </a:solidFill>
                <a:latin typeface="Meiryo" panose="020B0604030504040204" pitchFamily="34" charset="-128"/>
                <a:ea typeface="Meiryo" panose="020B0604030504040204" pitchFamily="34" charset="-128"/>
              </a:rPr>
              <a:t>模範でリードする</a:t>
            </a:r>
            <a:endParaRPr lang="en-US" altLang="ja-JP" sz="20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0B489A2-6107-7246-8B76-0D68D03EED1A}"/>
              </a:ext>
            </a:extLst>
          </p:cNvPr>
          <p:cNvGrpSpPr/>
          <p:nvPr/>
        </p:nvGrpSpPr>
        <p:grpSpPr>
          <a:xfrm>
            <a:off x="4839376" y="2574895"/>
            <a:ext cx="4185218" cy="1027729"/>
            <a:chOff x="4737068" y="2214669"/>
            <a:chExt cx="4185218" cy="1027729"/>
          </a:xfrm>
        </p:grpSpPr>
        <p:sp>
          <p:nvSpPr>
            <p:cNvPr id="8" name="テキスト ボックス 7">
              <a:extLst>
                <a:ext uri="{FF2B5EF4-FFF2-40B4-BE49-F238E27FC236}">
                  <a16:creationId xmlns:a16="http://schemas.microsoft.com/office/drawing/2014/main" id="{B6040F33-955F-7F41-99FE-3C4F28F92679}"/>
                </a:ext>
              </a:extLst>
            </p:cNvPr>
            <p:cNvSpPr txBox="1"/>
            <p:nvPr/>
          </p:nvSpPr>
          <p:spPr>
            <a:xfrm>
              <a:off x="5319589" y="2319087"/>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056C9EE9-EA51-DC4C-9052-D1889CCB6DCD}"/>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C9D18511-34E4-B943-8D23-2D5FC3DB6D26}"/>
              </a:ext>
            </a:extLst>
          </p:cNvPr>
          <p:cNvSpPr txBox="1"/>
          <p:nvPr/>
        </p:nvSpPr>
        <p:spPr>
          <a:xfrm>
            <a:off x="68752" y="5544851"/>
            <a:ext cx="9006496" cy="400110"/>
          </a:xfrm>
          <a:prstGeom prst="rect">
            <a:avLst/>
          </a:prstGeom>
          <a:noFill/>
        </p:spPr>
        <p:txBody>
          <a:bodyPr wrap="squar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改革を生みだす仕事の仕方を</a:t>
            </a:r>
            <a:r>
              <a:rPr lang="ja-JP" altLang="en-US" sz="2000" b="1">
                <a:solidFill>
                  <a:schemeClr val="accent6">
                    <a:lumMod val="75000"/>
                  </a:schemeClr>
                </a:solidFill>
                <a:latin typeface="Meiryo" panose="020B0604030504040204" pitchFamily="34" charset="-128"/>
                <a:ea typeface="Meiryo" panose="020B0604030504040204" pitchFamily="34" charset="-128"/>
              </a:rPr>
              <a:t>自らの模範</a:t>
            </a:r>
            <a:r>
              <a:rPr lang="ja-JP" altLang="en-US" sz="2000" b="1">
                <a:solidFill>
                  <a:srgbClr val="0070C0"/>
                </a:solidFill>
                <a:latin typeface="Meiryo" panose="020B0604030504040204" pitchFamily="34" charset="-128"/>
                <a:ea typeface="Meiryo" panose="020B0604030504040204" pitchFamily="34" charset="-128"/>
              </a:rPr>
              <a:t>を通して</a:t>
            </a:r>
            <a:r>
              <a:rPr kumimoji="1" lang="ja-JP" altLang="en-US" sz="2000" b="1">
                <a:solidFill>
                  <a:srgbClr val="0070C0"/>
                </a:solidFill>
                <a:latin typeface="Meiryo" panose="020B0604030504040204" pitchFamily="34" charset="-128"/>
                <a:ea typeface="Meiryo" panose="020B0604030504040204" pitchFamily="34" charset="-128"/>
              </a:rPr>
              <a:t>お客様に</a:t>
            </a:r>
            <a:r>
              <a:rPr kumimoji="1" lang="ja-JP" altLang="en-US" sz="2000" b="1">
                <a:solidFill>
                  <a:schemeClr val="accent6">
                    <a:lumMod val="75000"/>
                  </a:schemeClr>
                </a:solidFill>
                <a:latin typeface="Meiryo" panose="020B0604030504040204" pitchFamily="34" charset="-128"/>
                <a:ea typeface="Meiryo" panose="020B0604030504040204" pitchFamily="34" charset="-128"/>
              </a:rPr>
              <a:t>感染</a:t>
            </a:r>
            <a:r>
              <a:rPr kumimoji="1" lang="ja-JP" altLang="en-US" sz="2000" b="1">
                <a:solidFill>
                  <a:srgbClr val="0070C0"/>
                </a:solidFill>
                <a:latin typeface="Meiryo" panose="020B0604030504040204" pitchFamily="34" charset="-128"/>
                <a:ea typeface="Meiryo" panose="020B0604030504040204" pitchFamily="34" charset="-128"/>
              </a:rPr>
              <a:t>させる</a:t>
            </a:r>
            <a:endParaRPr kumimoji="1" lang="en-US" altLang="ja-JP" sz="20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598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新しい常識を実践している企業</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37</a:t>
            </a:fld>
            <a:endParaRPr kumimoji="1" lang="ja-JP" altLang="en-US"/>
          </a:p>
        </p:txBody>
      </p:sp>
      <p:sp>
        <p:nvSpPr>
          <p:cNvPr id="4" name="正方形/長方形 3"/>
          <p:cNvSpPr/>
          <p:nvPr/>
        </p:nvSpPr>
        <p:spPr>
          <a:xfrm>
            <a:off x="350658" y="1556792"/>
            <a:ext cx="8442684" cy="4462760"/>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a:solidFill>
                  <a:srgbClr val="4B4B4B"/>
                </a:solidFill>
                <a:latin typeface="Meiryo" charset="-128"/>
                <a:ea typeface="Meiryo" charset="-128"/>
                <a:cs typeface="Meiryo" charset="-128"/>
              </a:rPr>
              <a:t>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a:t>
            </a:r>
            <a:r>
              <a:rPr lang="ja-JP" altLang="en-US" sz="2000" b="1">
                <a:solidFill>
                  <a:srgbClr val="4B4B4B"/>
                </a:solidFill>
                <a:latin typeface="Meiryo" charset="-128"/>
                <a:ea typeface="Meiryo" charset="-128"/>
                <a:cs typeface="Meiryo" charset="-128"/>
              </a:rPr>
              <a:t>ファイルサーバを使っていない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メールを使わない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a:solidFill>
                  <a:srgbClr val="4B4B4B"/>
                </a:solidFill>
                <a:latin typeface="Meiryo" charset="-128"/>
                <a:ea typeface="Meiryo" charset="-128"/>
                <a:cs typeface="Meiryo" charset="-128"/>
              </a:rPr>
              <a:t>や</a:t>
            </a:r>
            <a:r>
              <a:rPr lang="en-US" altLang="ja-JP" dirty="0">
                <a:solidFill>
                  <a:srgbClr val="4B4B4B"/>
                </a:solidFill>
                <a:latin typeface="Meiryo" charset="-128"/>
                <a:ea typeface="Meiryo" charset="-128"/>
                <a:cs typeface="Meiryo" charset="-128"/>
              </a:rPr>
              <a:t>Teams</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a:t>
            </a:r>
            <a:r>
              <a:rPr lang="ja-JP" altLang="en-US" sz="2000" b="1">
                <a:solidFill>
                  <a:srgbClr val="4B4B4B"/>
                </a:solidFill>
                <a:latin typeface="Meiryo" charset="-128"/>
                <a:ea typeface="Meiryo" charset="-128"/>
                <a:cs typeface="Meiryo" charset="-128"/>
              </a:rPr>
              <a:t>管理を使わない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Redmine/</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a:solidFill>
                  <a:srgbClr val="4B4B4B"/>
                </a:solidFill>
                <a:latin typeface="Meiryo" charset="-128"/>
                <a:ea typeface="Meiryo" charset="-128"/>
                <a:cs typeface="Meiryo" charset="-128"/>
              </a:rPr>
              <a:t>を使っている</a:t>
            </a: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自前のソースコード</a:t>
            </a:r>
            <a:r>
              <a:rPr lang="ja-JP" altLang="en-US" sz="2000" b="1" dirty="0">
                <a:solidFill>
                  <a:srgbClr val="4B4B4B"/>
                </a:solidFill>
                <a:latin typeface="Meiryo" charset="-128"/>
                <a:ea typeface="Meiryo" charset="-128"/>
                <a:cs typeface="Meiryo" charset="-128"/>
              </a:rPr>
              <a:t>管理</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a:t>
            </a:r>
            <a:r>
              <a:rPr lang="ja-JP" altLang="en-US" sz="2000" b="1">
                <a:solidFill>
                  <a:srgbClr val="4B4B4B"/>
                </a:solidFill>
                <a:latin typeface="Meiryo" charset="-128"/>
                <a:ea typeface="Meiryo" charset="-128"/>
                <a:cs typeface="Meiryo" charset="-128"/>
              </a:rPr>
              <a:t>”仕事ができる</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a:t>
            </a:r>
            <a:r>
              <a:rPr lang="ja-JP" altLang="en-US">
                <a:solidFill>
                  <a:srgbClr val="4B4B4B"/>
                </a:solidFill>
                <a:latin typeface="Meiryo" charset="-128"/>
                <a:ea typeface="Meiryo" charset="-128"/>
                <a:cs typeface="Meiryo" charset="-128"/>
              </a:rPr>
              <a:t>決まり事はない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3184558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bwMode="auto">
          <a:xfrm>
            <a:off x="217766" y="112747"/>
            <a:ext cx="7189549" cy="4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342" tIns="79411" rIns="40342" bIns="20171" numCol="1" anchor="ctr" anchorCtr="0" compatLnSpc="1">
            <a:prstTxWarp prst="textNoShape">
              <a:avLst/>
            </a:prstTxWarp>
            <a:noAutofit/>
          </a:bodyPr>
          <a:lstStyle>
            <a:lvl1pPr algn="l" rtl="0" eaLnBrk="0" fontAlgn="t" hangingPunct="0">
              <a:spcBef>
                <a:spcPct val="0"/>
              </a:spcBef>
              <a:spcAft>
                <a:spcPct val="0"/>
              </a:spcAft>
              <a:defRPr kumimoji="1" sz="2000" b="1">
                <a:solidFill>
                  <a:schemeClr val="tx1"/>
                </a:solidFill>
                <a:latin typeface="+mj-lt"/>
                <a:ea typeface="+mj-ea"/>
                <a:cs typeface="メイリオ" pitchFamily="50" charset="-128"/>
                <a:sym typeface="ヒラギノ角ゴ Pro W3" pitchFamily="-84" charset="-128"/>
              </a:defRPr>
            </a:lvl1pPr>
            <a:lvl2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2pPr>
            <a:lvl3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3pPr>
            <a:lvl4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4pPr>
            <a:lvl5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5pPr>
            <a:lvl6pPr marL="286927"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6pPr>
            <a:lvl7pPr marL="573856"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7pPr>
            <a:lvl8pPr marL="860785"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8pPr>
            <a:lvl9pPr marL="1147713"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9pPr>
          </a:lstStyle>
          <a:p>
            <a:pPr defTabSz="642789"/>
            <a:r>
              <a:rPr lang="ja-JP" altLang="en-US" sz="2531">
                <a:solidFill>
                  <a:srgbClr val="000000"/>
                </a:solidFill>
                <a:latin typeface="メイリオ" panose="020B0604030504040204" pitchFamily="50" charset="-128"/>
                <a:ea typeface="メイリオ" panose="020B0604030504040204" pitchFamily="50" charset="-128"/>
              </a:rPr>
              <a:t>参考資料</a:t>
            </a:r>
            <a:r>
              <a:rPr lang="en-US" altLang="ja-JP" sz="2531" dirty="0">
                <a:solidFill>
                  <a:srgbClr val="000000"/>
                </a:solidFill>
                <a:latin typeface="メイリオ" panose="020B0604030504040204" pitchFamily="50" charset="-128"/>
                <a:ea typeface="メイリオ" panose="020B0604030504040204" pitchFamily="50" charset="-128"/>
              </a:rPr>
              <a:t>: </a:t>
            </a:r>
            <a:r>
              <a:rPr lang="en-US" altLang="ja-JP" sz="2531" dirty="0" err="1">
                <a:solidFill>
                  <a:srgbClr val="000000"/>
                </a:solidFill>
                <a:latin typeface="メイリオ" panose="020B0604030504040204" pitchFamily="50" charset="-128"/>
                <a:ea typeface="メイリオ" panose="020B0604030504040204" pitchFamily="50" charset="-128"/>
              </a:rPr>
              <a:t>DeNA</a:t>
            </a:r>
            <a:r>
              <a:rPr lang="en-US" altLang="ja-JP" sz="2531">
                <a:solidFill>
                  <a:srgbClr val="000000"/>
                </a:solidFill>
                <a:latin typeface="メイリオ" panose="020B0604030504040204" pitchFamily="50" charset="-128"/>
                <a:ea typeface="メイリオ" panose="020B0604030504040204" pitchFamily="50" charset="-128"/>
              </a:rPr>
              <a:t> </a:t>
            </a:r>
            <a:r>
              <a:rPr lang="ja-JP" altLang="en-US" sz="2531">
                <a:solidFill>
                  <a:srgbClr val="000000"/>
                </a:solidFill>
                <a:latin typeface="メイリオ" panose="020B0604030504040204" pitchFamily="50" charset="-128"/>
                <a:ea typeface="メイリオ" panose="020B0604030504040204" pitchFamily="50" charset="-128"/>
              </a:rPr>
              <a:t>全社</a:t>
            </a:r>
            <a:r>
              <a:rPr lang="ja-JP" altLang="en-US" sz="2531" dirty="0">
                <a:solidFill>
                  <a:srgbClr val="000000"/>
                </a:solidFill>
                <a:latin typeface="メイリオ" panose="020B0604030504040204" pitchFamily="50" charset="-128"/>
                <a:ea typeface="メイリオ" panose="020B0604030504040204" pitchFamily="50" charset="-128"/>
              </a:rPr>
              <a:t>システム構成</a:t>
            </a:r>
            <a:endParaRPr lang="ja-JP" altLang="en-US" sz="2531" b="0" dirty="0">
              <a:solidFill>
                <a:srgbClr val="000000"/>
              </a:solidFill>
              <a:latin typeface="メイリオ" panose="020B0604030504040204" pitchFamily="50" charset="-128"/>
              <a:ea typeface="メイリオ" panose="020B0604030504040204"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91" y="745577"/>
            <a:ext cx="3325866" cy="5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135" y="1426916"/>
            <a:ext cx="8708468" cy="51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70659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ACF15-731E-7B40-9C46-38E6750BE77C}"/>
              </a:ext>
            </a:extLst>
          </p:cNvPr>
          <p:cNvSpPr>
            <a:spLocks noGrp="1"/>
          </p:cNvSpPr>
          <p:nvPr>
            <p:ph type="title"/>
          </p:nvPr>
        </p:nvSpPr>
        <p:spPr/>
        <p:txBody>
          <a:bodyPr/>
          <a:lstStyle/>
          <a:p>
            <a:r>
              <a:rPr kumimoji="1" lang="ja-JP" altLang="en-US"/>
              <a:t>新しいお客様との関係</a:t>
            </a:r>
          </a:p>
        </p:txBody>
      </p:sp>
      <p:sp>
        <p:nvSpPr>
          <p:cNvPr id="3" name="正方形/長方形 2">
            <a:extLst>
              <a:ext uri="{FF2B5EF4-FFF2-40B4-BE49-F238E27FC236}">
                <a16:creationId xmlns:a16="http://schemas.microsoft.com/office/drawing/2014/main" id="{7B6328D2-CC0E-0743-B887-C4FE20567691}"/>
              </a:ext>
            </a:extLst>
          </p:cNvPr>
          <p:cNvSpPr/>
          <p:nvPr/>
        </p:nvSpPr>
        <p:spPr>
          <a:xfrm>
            <a:off x="254318" y="920663"/>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CFC388-9274-2042-A472-A79485B5F05E}"/>
              </a:ext>
            </a:extLst>
          </p:cNvPr>
          <p:cNvSpPr/>
          <p:nvPr/>
        </p:nvSpPr>
        <p:spPr>
          <a:xfrm>
            <a:off x="254318" y="1797486"/>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B4414C9-6D22-AD4F-BDBB-7326198F2096}"/>
              </a:ext>
            </a:extLst>
          </p:cNvPr>
          <p:cNvSpPr/>
          <p:nvPr/>
        </p:nvSpPr>
        <p:spPr>
          <a:xfrm>
            <a:off x="254318" y="2674309"/>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7354819-4CAD-9D42-8725-34E5726A53B4}"/>
              </a:ext>
            </a:extLst>
          </p:cNvPr>
          <p:cNvSpPr/>
          <p:nvPr/>
        </p:nvSpPr>
        <p:spPr>
          <a:xfrm>
            <a:off x="1287047" y="1069413"/>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6A7409-EF3D-0548-AD86-9214421D1748}"/>
              </a:ext>
            </a:extLst>
          </p:cNvPr>
          <p:cNvSpPr/>
          <p:nvPr/>
        </p:nvSpPr>
        <p:spPr>
          <a:xfrm>
            <a:off x="2248421" y="1952496"/>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企画</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A59CBE6-632E-4A40-86B7-3748A6C8B907}"/>
              </a:ext>
            </a:extLst>
          </p:cNvPr>
          <p:cNvSpPr/>
          <p:nvPr/>
        </p:nvSpPr>
        <p:spPr>
          <a:xfrm>
            <a:off x="3216057"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要件定義</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仕様書</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4BFB1F7-50AB-D543-90C3-C91CB1122CE1}"/>
              </a:ext>
            </a:extLst>
          </p:cNvPr>
          <p:cNvSpPr/>
          <p:nvPr/>
        </p:nvSpPr>
        <p:spPr>
          <a:xfrm>
            <a:off x="4164903" y="2835581"/>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21BA3B7-111D-EF46-B971-5EF53C94B5E3}"/>
              </a:ext>
            </a:extLst>
          </p:cNvPr>
          <p:cNvSpPr/>
          <p:nvPr/>
        </p:nvSpPr>
        <p:spPr>
          <a:xfrm>
            <a:off x="5113749"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納品</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2118D3FC-9A9B-CD45-AD1A-C2F7E97C802F}"/>
              </a:ext>
            </a:extLst>
          </p:cNvPr>
          <p:cNvSpPr/>
          <p:nvPr/>
        </p:nvSpPr>
        <p:spPr>
          <a:xfrm>
            <a:off x="5116882" y="1952492"/>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B8DDC6F2-650F-0E4B-AA8A-C16127822B9A}"/>
              </a:ext>
            </a:extLst>
          </p:cNvPr>
          <p:cNvSpPr/>
          <p:nvPr/>
        </p:nvSpPr>
        <p:spPr>
          <a:xfrm>
            <a:off x="6469691" y="2848107"/>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C3F6EED8-3425-514F-A0F8-812E7665E1BA}"/>
              </a:ext>
            </a:extLst>
          </p:cNvPr>
          <p:cNvSpPr/>
          <p:nvPr/>
        </p:nvSpPr>
        <p:spPr>
          <a:xfrm>
            <a:off x="6469690" y="3128378"/>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保守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カギ線コネクタ 14">
            <a:extLst>
              <a:ext uri="{FF2B5EF4-FFF2-40B4-BE49-F238E27FC236}">
                <a16:creationId xmlns:a16="http://schemas.microsoft.com/office/drawing/2014/main" id="{A676FFED-C72A-A842-9691-F8D748E4F37A}"/>
              </a:ext>
            </a:extLst>
          </p:cNvPr>
          <p:cNvCxnSpPr>
            <a:cxnSpLocks/>
            <a:stCxn id="6" idx="3"/>
            <a:endCxn id="7" idx="0"/>
          </p:cNvCxnSpPr>
          <p:nvPr/>
        </p:nvCxnSpPr>
        <p:spPr>
          <a:xfrm>
            <a:off x="2101240" y="1321500"/>
            <a:ext cx="554278" cy="630996"/>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カギ線コネクタ 17">
            <a:extLst>
              <a:ext uri="{FF2B5EF4-FFF2-40B4-BE49-F238E27FC236}">
                <a16:creationId xmlns:a16="http://schemas.microsoft.com/office/drawing/2014/main" id="{69D6ADBA-7112-7A4F-A7C8-AA086E473AAB}"/>
              </a:ext>
            </a:extLst>
          </p:cNvPr>
          <p:cNvCxnSpPr>
            <a:cxnSpLocks/>
            <a:stCxn id="7" idx="3"/>
            <a:endCxn id="8" idx="0"/>
          </p:cNvCxnSpPr>
          <p:nvPr/>
        </p:nvCxnSpPr>
        <p:spPr>
          <a:xfrm>
            <a:off x="3062614" y="2204583"/>
            <a:ext cx="560540" cy="630997"/>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B896B4F2-EB59-6A41-ABCB-0C4E4D28E323}"/>
              </a:ext>
            </a:extLst>
          </p:cNvPr>
          <p:cNvCxnSpPr>
            <a:stCxn id="10" idx="0"/>
            <a:endCxn id="11" idx="2"/>
          </p:cNvCxnSpPr>
          <p:nvPr/>
        </p:nvCxnSpPr>
        <p:spPr>
          <a:xfrm flipV="1">
            <a:off x="5520846" y="2456666"/>
            <a:ext cx="3133" cy="378914"/>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カギ線コネクタ 22">
            <a:extLst>
              <a:ext uri="{FF2B5EF4-FFF2-40B4-BE49-F238E27FC236}">
                <a16:creationId xmlns:a16="http://schemas.microsoft.com/office/drawing/2014/main" id="{849EFA35-DFB1-194D-83D1-D385808AD19A}"/>
              </a:ext>
            </a:extLst>
          </p:cNvPr>
          <p:cNvCxnSpPr>
            <a:cxnSpLocks/>
            <a:stCxn id="11" idx="3"/>
            <a:endCxn id="12" idx="1"/>
          </p:cNvCxnSpPr>
          <p:nvPr/>
        </p:nvCxnSpPr>
        <p:spPr>
          <a:xfrm>
            <a:off x="5931075" y="2204579"/>
            <a:ext cx="538616" cy="749216"/>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56B684F8-2470-B34D-8F7D-7A2A9F4BC206}"/>
              </a:ext>
            </a:extLst>
          </p:cNvPr>
          <p:cNvCxnSpPr>
            <a:cxnSpLocks/>
            <a:stCxn id="11" idx="3"/>
            <a:endCxn id="13" idx="1"/>
          </p:cNvCxnSpPr>
          <p:nvPr/>
        </p:nvCxnSpPr>
        <p:spPr>
          <a:xfrm>
            <a:off x="5931075" y="2204579"/>
            <a:ext cx="538615" cy="102948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5B7D4ECF-6C8C-D94B-9C85-759CD5D9FA53}"/>
              </a:ext>
            </a:extLst>
          </p:cNvPr>
          <p:cNvCxnSpPr>
            <a:cxnSpLocks/>
            <a:stCxn id="8" idx="3"/>
            <a:endCxn id="9" idx="1"/>
          </p:cNvCxnSpPr>
          <p:nvPr/>
        </p:nvCxnSpPr>
        <p:spPr>
          <a:xfrm>
            <a:off x="4030250"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29B8117-6CC7-7646-A45D-4B2065DAC8EB}"/>
              </a:ext>
            </a:extLst>
          </p:cNvPr>
          <p:cNvCxnSpPr>
            <a:cxnSpLocks/>
            <a:stCxn id="9" idx="3"/>
            <a:endCxn id="10" idx="1"/>
          </p:cNvCxnSpPr>
          <p:nvPr/>
        </p:nvCxnSpPr>
        <p:spPr>
          <a:xfrm flipV="1">
            <a:off x="4979096"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CF88BECC-B00C-9A49-B009-AF5A7F0C8622}"/>
              </a:ext>
            </a:extLst>
          </p:cNvPr>
          <p:cNvSpPr txBox="1"/>
          <p:nvPr/>
        </p:nvSpPr>
        <p:spPr>
          <a:xfrm>
            <a:off x="380049" y="1079067"/>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79" name="テキスト ボックス 78">
            <a:extLst>
              <a:ext uri="{FF2B5EF4-FFF2-40B4-BE49-F238E27FC236}">
                <a16:creationId xmlns:a16="http://schemas.microsoft.com/office/drawing/2014/main" id="{EAEEC71F-90EB-7947-9FAB-6CD3982FCC3D}"/>
              </a:ext>
            </a:extLst>
          </p:cNvPr>
          <p:cNvSpPr txBox="1"/>
          <p:nvPr/>
        </p:nvSpPr>
        <p:spPr>
          <a:xfrm>
            <a:off x="380049" y="1942969"/>
            <a:ext cx="723275" cy="523220"/>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a:p>
            <a:r>
              <a:rPr kumimoji="1" lang="ja-JP" altLang="en-US" sz="1400">
                <a:solidFill>
                  <a:srgbClr val="009051"/>
                </a:solidFill>
                <a:latin typeface="Meiryo" panose="020B0604030504040204" pitchFamily="34" charset="-128"/>
                <a:ea typeface="Meiryo" panose="020B0604030504040204" pitchFamily="34" charset="-128"/>
              </a:rPr>
              <a:t>部門</a:t>
            </a:r>
          </a:p>
        </p:txBody>
      </p:sp>
      <p:sp>
        <p:nvSpPr>
          <p:cNvPr id="80" name="テキスト ボックス 79">
            <a:extLst>
              <a:ext uri="{FF2B5EF4-FFF2-40B4-BE49-F238E27FC236}">
                <a16:creationId xmlns:a16="http://schemas.microsoft.com/office/drawing/2014/main" id="{D724FA49-A6CD-9841-BC3F-210D19F296A4}"/>
              </a:ext>
            </a:extLst>
          </p:cNvPr>
          <p:cNvSpPr txBox="1"/>
          <p:nvPr/>
        </p:nvSpPr>
        <p:spPr>
          <a:xfrm>
            <a:off x="380049" y="2826057"/>
            <a:ext cx="909223" cy="523220"/>
          </a:xfrm>
          <a:prstGeom prst="rect">
            <a:avLst/>
          </a:prstGeom>
          <a:noFill/>
        </p:spPr>
        <p:txBody>
          <a:bodyPr wrap="none" rtlCol="0">
            <a:spAutoFit/>
          </a:bodyPr>
          <a:lstStyle/>
          <a:p>
            <a:r>
              <a:rPr kumimoji="1" lang="en-US" altLang="ja-JP" sz="1400" dirty="0" err="1">
                <a:solidFill>
                  <a:srgbClr val="0432FF"/>
                </a:solidFill>
                <a:latin typeface="Meiryo" panose="020B0604030504040204" pitchFamily="34" charset="-128"/>
                <a:ea typeface="Meiryo" panose="020B0604030504040204" pitchFamily="34" charset="-128"/>
              </a:rPr>
              <a:t>SIer</a:t>
            </a:r>
            <a:endParaRPr kumimoji="1"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endParaRPr kumimoji="1" lang="ja-JP" altLang="en-US" sz="1400">
              <a:solidFill>
                <a:srgbClr val="0432FF"/>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F760BD72-E319-A04D-9594-6C3D89E786C5}"/>
              </a:ext>
            </a:extLst>
          </p:cNvPr>
          <p:cNvSpPr/>
          <p:nvPr/>
        </p:nvSpPr>
        <p:spPr>
          <a:xfrm>
            <a:off x="254318" y="3836313"/>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A69BCA5B-06E1-124C-87D7-71B3759891AF}"/>
              </a:ext>
            </a:extLst>
          </p:cNvPr>
          <p:cNvSpPr/>
          <p:nvPr/>
        </p:nvSpPr>
        <p:spPr>
          <a:xfrm>
            <a:off x="254318" y="4713136"/>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008140E9-88BC-3C44-A276-EEB8C645BEF8}"/>
              </a:ext>
            </a:extLst>
          </p:cNvPr>
          <p:cNvSpPr/>
          <p:nvPr/>
        </p:nvSpPr>
        <p:spPr>
          <a:xfrm>
            <a:off x="254318" y="5589959"/>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E406E875-852C-9C47-BEE6-56AC2FC9C68D}"/>
              </a:ext>
            </a:extLst>
          </p:cNvPr>
          <p:cNvSpPr/>
          <p:nvPr/>
        </p:nvSpPr>
        <p:spPr>
          <a:xfrm>
            <a:off x="2248421" y="4868146"/>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提案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ホームベース 42">
            <a:extLst>
              <a:ext uri="{FF2B5EF4-FFF2-40B4-BE49-F238E27FC236}">
                <a16:creationId xmlns:a16="http://schemas.microsoft.com/office/drawing/2014/main" id="{61785BCF-AFD2-5F45-A965-13DB46C7AD7B}"/>
              </a:ext>
            </a:extLst>
          </p:cNvPr>
          <p:cNvSpPr/>
          <p:nvPr/>
        </p:nvSpPr>
        <p:spPr>
          <a:xfrm>
            <a:off x="4565734" y="5076173"/>
            <a:ext cx="4171165" cy="299275"/>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開発と運用（アジャイル開発と</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正方形/長方形 55">
            <a:extLst>
              <a:ext uri="{FF2B5EF4-FFF2-40B4-BE49-F238E27FC236}">
                <a16:creationId xmlns:a16="http://schemas.microsoft.com/office/drawing/2014/main" id="{5EC6151E-E79D-C248-9499-185516034247}"/>
              </a:ext>
            </a:extLst>
          </p:cNvPr>
          <p:cNvSpPr/>
          <p:nvPr/>
        </p:nvSpPr>
        <p:spPr>
          <a:xfrm>
            <a:off x="2254684" y="3985062"/>
            <a:ext cx="814193" cy="50417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正方形/長方形 57">
            <a:extLst>
              <a:ext uri="{FF2B5EF4-FFF2-40B4-BE49-F238E27FC236}">
                <a16:creationId xmlns:a16="http://schemas.microsoft.com/office/drawing/2014/main" id="{6B1CEACB-4BD2-B448-B3D7-968733FF9341}"/>
              </a:ext>
            </a:extLst>
          </p:cNvPr>
          <p:cNvSpPr/>
          <p:nvPr/>
        </p:nvSpPr>
        <p:spPr>
          <a:xfrm>
            <a:off x="3216057" y="3985062"/>
            <a:ext cx="814193" cy="50417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決定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合意</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9" name="カギ線コネクタ 58">
            <a:extLst>
              <a:ext uri="{FF2B5EF4-FFF2-40B4-BE49-F238E27FC236}">
                <a16:creationId xmlns:a16="http://schemas.microsoft.com/office/drawing/2014/main" id="{334297D9-A474-734C-B00D-D0742A6B74C9}"/>
              </a:ext>
            </a:extLst>
          </p:cNvPr>
          <p:cNvCxnSpPr>
            <a:cxnSpLocks/>
            <a:stCxn id="58" idx="3"/>
            <a:endCxn id="43" idx="1"/>
          </p:cNvCxnSpPr>
          <p:nvPr/>
        </p:nvCxnSpPr>
        <p:spPr>
          <a:xfrm>
            <a:off x="4030250" y="4237149"/>
            <a:ext cx="535484" cy="98866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A0656E90-5B19-4E40-8508-FDD9614CFDC6}"/>
              </a:ext>
            </a:extLst>
          </p:cNvPr>
          <p:cNvCxnSpPr>
            <a:cxnSpLocks/>
            <a:stCxn id="42" idx="0"/>
            <a:endCxn id="56" idx="2"/>
          </p:cNvCxnSpPr>
          <p:nvPr/>
        </p:nvCxnSpPr>
        <p:spPr>
          <a:xfrm flipV="1">
            <a:off x="2655518" y="4489235"/>
            <a:ext cx="6263" cy="37891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D21B5E8A-F46C-2947-A9A4-6E6B76DCA21A}"/>
              </a:ext>
            </a:extLst>
          </p:cNvPr>
          <p:cNvCxnSpPr>
            <a:cxnSpLocks/>
            <a:endCxn id="42" idx="1"/>
          </p:cNvCxnSpPr>
          <p:nvPr/>
        </p:nvCxnSpPr>
        <p:spPr>
          <a:xfrm>
            <a:off x="2079651" y="5120233"/>
            <a:ext cx="16877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B40D70BC-C145-CD4F-901F-40AF2059CD9B}"/>
              </a:ext>
            </a:extLst>
          </p:cNvPr>
          <p:cNvCxnSpPr>
            <a:cxnSpLocks/>
            <a:stCxn id="56" idx="3"/>
            <a:endCxn id="58" idx="1"/>
          </p:cNvCxnSpPr>
          <p:nvPr/>
        </p:nvCxnSpPr>
        <p:spPr>
          <a:xfrm>
            <a:off x="3068877" y="4237149"/>
            <a:ext cx="14718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正方形/長方形 40">
            <a:extLst>
              <a:ext uri="{FF2B5EF4-FFF2-40B4-BE49-F238E27FC236}">
                <a16:creationId xmlns:a16="http://schemas.microsoft.com/office/drawing/2014/main" id="{655EB4C1-EE85-B247-B8BD-2225A7E94E5D}"/>
              </a:ext>
            </a:extLst>
          </p:cNvPr>
          <p:cNvSpPr/>
          <p:nvPr/>
        </p:nvSpPr>
        <p:spPr>
          <a:xfrm>
            <a:off x="1287047" y="3985062"/>
            <a:ext cx="814193" cy="138725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ホームベース 76">
            <a:extLst>
              <a:ext uri="{FF2B5EF4-FFF2-40B4-BE49-F238E27FC236}">
                <a16:creationId xmlns:a16="http://schemas.microsoft.com/office/drawing/2014/main" id="{852DEB1E-80BC-A249-B0A6-DC026ADFEBA2}"/>
              </a:ext>
            </a:extLst>
          </p:cNvPr>
          <p:cNvSpPr/>
          <p:nvPr/>
        </p:nvSpPr>
        <p:spPr>
          <a:xfrm>
            <a:off x="4572000" y="5770016"/>
            <a:ext cx="4127323" cy="50417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内製化支援</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技術力＋労働力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テキスト ボックス 80">
            <a:extLst>
              <a:ext uri="{FF2B5EF4-FFF2-40B4-BE49-F238E27FC236}">
                <a16:creationId xmlns:a16="http://schemas.microsoft.com/office/drawing/2014/main" id="{603DFEED-450F-2F47-B68C-F82136A8B5EF}"/>
              </a:ext>
            </a:extLst>
          </p:cNvPr>
          <p:cNvSpPr txBox="1"/>
          <p:nvPr/>
        </p:nvSpPr>
        <p:spPr>
          <a:xfrm>
            <a:off x="380049" y="4035166"/>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82" name="テキスト ボックス 81">
            <a:extLst>
              <a:ext uri="{FF2B5EF4-FFF2-40B4-BE49-F238E27FC236}">
                <a16:creationId xmlns:a16="http://schemas.microsoft.com/office/drawing/2014/main" id="{BD1BED93-6C25-BB4B-A1DC-5BF48AE8B384}"/>
              </a:ext>
            </a:extLst>
          </p:cNvPr>
          <p:cNvSpPr txBox="1"/>
          <p:nvPr/>
        </p:nvSpPr>
        <p:spPr>
          <a:xfrm>
            <a:off x="380049" y="4899068"/>
            <a:ext cx="723275" cy="523220"/>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a:p>
            <a:r>
              <a:rPr kumimoji="1" lang="ja-JP" altLang="en-US" sz="1400">
                <a:solidFill>
                  <a:srgbClr val="009051"/>
                </a:solidFill>
                <a:latin typeface="Meiryo" panose="020B0604030504040204" pitchFamily="34" charset="-128"/>
                <a:ea typeface="Meiryo" panose="020B0604030504040204" pitchFamily="34" charset="-128"/>
              </a:rPr>
              <a:t>部門</a:t>
            </a:r>
          </a:p>
        </p:txBody>
      </p:sp>
      <p:sp>
        <p:nvSpPr>
          <p:cNvPr id="83" name="テキスト ボックス 82">
            <a:extLst>
              <a:ext uri="{FF2B5EF4-FFF2-40B4-BE49-F238E27FC236}">
                <a16:creationId xmlns:a16="http://schemas.microsoft.com/office/drawing/2014/main" id="{109F4FB9-AFD6-664E-B2F3-BF2CED5A3CC1}"/>
              </a:ext>
            </a:extLst>
          </p:cNvPr>
          <p:cNvSpPr txBox="1"/>
          <p:nvPr/>
        </p:nvSpPr>
        <p:spPr>
          <a:xfrm>
            <a:off x="380049" y="5782156"/>
            <a:ext cx="909223" cy="523220"/>
          </a:xfrm>
          <a:prstGeom prst="rect">
            <a:avLst/>
          </a:prstGeom>
          <a:noFill/>
        </p:spPr>
        <p:txBody>
          <a:bodyPr wrap="none" rtlCol="0">
            <a:spAutoFit/>
          </a:bodyPr>
          <a:lstStyle/>
          <a:p>
            <a:r>
              <a:rPr kumimoji="1" lang="en-US" altLang="ja-JP" sz="1400" dirty="0" err="1">
                <a:solidFill>
                  <a:srgbClr val="0432FF"/>
                </a:solidFill>
                <a:latin typeface="Meiryo" panose="020B0604030504040204" pitchFamily="34" charset="-128"/>
                <a:ea typeface="Meiryo" panose="020B0604030504040204" pitchFamily="34" charset="-128"/>
              </a:rPr>
              <a:t>SIer</a:t>
            </a:r>
            <a:endParaRPr kumimoji="1"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endParaRPr kumimoji="1" lang="ja-JP" altLang="en-US" sz="1400">
              <a:solidFill>
                <a:srgbClr val="0432FF"/>
              </a:solidFill>
              <a:latin typeface="Meiryo" panose="020B0604030504040204" pitchFamily="34" charset="-128"/>
              <a:ea typeface="Meiryo" panose="020B0604030504040204" pitchFamily="34" charset="-128"/>
            </a:endParaRPr>
          </a:p>
        </p:txBody>
      </p:sp>
      <p:sp>
        <p:nvSpPr>
          <p:cNvPr id="84" name="下矢印 83">
            <a:extLst>
              <a:ext uri="{FF2B5EF4-FFF2-40B4-BE49-F238E27FC236}">
                <a16:creationId xmlns:a16="http://schemas.microsoft.com/office/drawing/2014/main" id="{50C8EEDC-49BF-4244-B774-88D81271852E}"/>
              </a:ext>
            </a:extLst>
          </p:cNvPr>
          <p:cNvSpPr/>
          <p:nvPr/>
        </p:nvSpPr>
        <p:spPr>
          <a:xfrm>
            <a:off x="4017721" y="3537254"/>
            <a:ext cx="1096028" cy="26304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ホームベース 43">
            <a:extLst>
              <a:ext uri="{FF2B5EF4-FFF2-40B4-BE49-F238E27FC236}">
                <a16:creationId xmlns:a16="http://schemas.microsoft.com/office/drawing/2014/main" id="{882D9C57-6BF2-A040-83EF-233F8821AC1A}"/>
              </a:ext>
            </a:extLst>
          </p:cNvPr>
          <p:cNvSpPr/>
          <p:nvPr/>
        </p:nvSpPr>
        <p:spPr>
          <a:xfrm>
            <a:off x="4565735" y="3985061"/>
            <a:ext cx="4171165" cy="883085"/>
          </a:xfrm>
          <a:prstGeom prst="homePlate">
            <a:avLst>
              <a:gd name="adj" fmla="val 1415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変更・追加への要望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継続的対話</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a:extLst>
              <a:ext uri="{FF2B5EF4-FFF2-40B4-BE49-F238E27FC236}">
                <a16:creationId xmlns:a16="http://schemas.microsoft.com/office/drawing/2014/main" id="{6A829E56-CA3E-BC4D-BF50-27D6E8EE383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775330" y="4711156"/>
            <a:ext cx="411843" cy="413745"/>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C4538296-BA04-0945-A2EF-7391535123B3}"/>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244624" y="4713787"/>
            <a:ext cx="411843" cy="413745"/>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6D5BBEAF-604D-B240-BBD3-A27FE1FEE424}"/>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713918" y="4713789"/>
            <a:ext cx="411843" cy="413745"/>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4A665F1F-4FA6-3741-A4EF-FBC222ED81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183212" y="4711156"/>
            <a:ext cx="411843" cy="413745"/>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CFAAECF-7345-374E-ADC7-DA327121D873}"/>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652506" y="4711156"/>
            <a:ext cx="411843" cy="41374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E9EE184C-9DE7-6D42-84DD-BE80B7E11954}"/>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121800" y="4713787"/>
            <a:ext cx="411843" cy="413745"/>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0C1F51B6-273F-214E-860E-6CE5B60D609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591094" y="4713789"/>
            <a:ext cx="411843" cy="41374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E46855C8-82E1-E749-84A4-2CD8668B43AB}"/>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060388" y="4711156"/>
            <a:ext cx="411843" cy="413745"/>
          </a:xfrm>
          <a:prstGeom prst="rect">
            <a:avLst/>
          </a:prstGeom>
          <a:effectLst>
            <a:outerShdw blurRad="50800" dist="38100" dir="2700000" algn="tl" rotWithShape="0">
              <a:prstClr val="black">
                <a:alpha val="40000"/>
              </a:prstClr>
            </a:outerShdw>
          </a:effectLst>
        </p:spPr>
      </p:pic>
      <p:cxnSp>
        <p:nvCxnSpPr>
          <p:cNvPr id="57" name="直線矢印コネクタ 56">
            <a:extLst>
              <a:ext uri="{FF2B5EF4-FFF2-40B4-BE49-F238E27FC236}">
                <a16:creationId xmlns:a16="http://schemas.microsoft.com/office/drawing/2014/main" id="{F4676155-FA32-5C47-BC0F-2C236B7B545A}"/>
              </a:ext>
            </a:extLst>
          </p:cNvPr>
          <p:cNvCxnSpPr>
            <a:cxnSpLocks/>
            <a:endCxn id="41" idx="2"/>
          </p:cNvCxnSpPr>
          <p:nvPr/>
        </p:nvCxnSpPr>
        <p:spPr>
          <a:xfrm flipV="1">
            <a:off x="1694144" y="5372315"/>
            <a:ext cx="0" cy="41627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8C55E9C0-2A8E-AE4B-898C-C732F97FC2B6}"/>
              </a:ext>
            </a:extLst>
          </p:cNvPr>
          <p:cNvCxnSpPr>
            <a:cxnSpLocks/>
          </p:cNvCxnSpPr>
          <p:nvPr/>
        </p:nvCxnSpPr>
        <p:spPr>
          <a:xfrm flipV="1">
            <a:off x="2660424" y="5372315"/>
            <a:ext cx="0" cy="41627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7D429A15-C3D6-C140-8AC0-EEB81784DE0B}"/>
              </a:ext>
            </a:extLst>
          </p:cNvPr>
          <p:cNvSpPr/>
          <p:nvPr/>
        </p:nvSpPr>
        <p:spPr>
          <a:xfrm>
            <a:off x="1287047" y="5765413"/>
            <a:ext cx="1775567"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提言</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1" name="図 60">
            <a:extLst>
              <a:ext uri="{FF2B5EF4-FFF2-40B4-BE49-F238E27FC236}">
                <a16:creationId xmlns:a16="http://schemas.microsoft.com/office/drawing/2014/main" id="{3AB19D28-8208-F444-98EE-54DE28274AD3}"/>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775330" y="5356717"/>
            <a:ext cx="411843" cy="413745"/>
          </a:xfrm>
          <a:prstGeom prst="rect">
            <a:avLst/>
          </a:prstGeom>
          <a:effectLst>
            <a:outerShdw blurRad="50800" dist="38100" dir="2700000" algn="tl" rotWithShape="0">
              <a:prstClr val="black">
                <a:alpha val="40000"/>
              </a:prstClr>
            </a:outerShdw>
          </a:effectLst>
        </p:spPr>
      </p:pic>
      <p:pic>
        <p:nvPicPr>
          <p:cNvPr id="62" name="図 61">
            <a:extLst>
              <a:ext uri="{FF2B5EF4-FFF2-40B4-BE49-F238E27FC236}">
                <a16:creationId xmlns:a16="http://schemas.microsoft.com/office/drawing/2014/main" id="{2C6543E4-537C-1744-AADD-0B2465D6657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244624" y="5359348"/>
            <a:ext cx="411843" cy="413745"/>
          </a:xfrm>
          <a:prstGeom prst="rect">
            <a:avLst/>
          </a:prstGeom>
          <a:effectLst>
            <a:outerShdw blurRad="50800" dist="38100" dir="2700000" algn="tl" rotWithShape="0">
              <a:prstClr val="black">
                <a:alpha val="40000"/>
              </a:prstClr>
            </a:outerShdw>
          </a:effectLst>
        </p:spPr>
      </p:pic>
      <p:pic>
        <p:nvPicPr>
          <p:cNvPr id="63" name="図 62">
            <a:extLst>
              <a:ext uri="{FF2B5EF4-FFF2-40B4-BE49-F238E27FC236}">
                <a16:creationId xmlns:a16="http://schemas.microsoft.com/office/drawing/2014/main" id="{58A605F0-D5D1-E541-8ADA-929B29472D2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713918" y="5359350"/>
            <a:ext cx="411843" cy="413745"/>
          </a:xfrm>
          <a:prstGeom prst="rect">
            <a:avLst/>
          </a:prstGeom>
          <a:effectLst>
            <a:outerShdw blurRad="50800" dist="38100" dir="2700000" algn="tl" rotWithShape="0">
              <a:prstClr val="black">
                <a:alpha val="40000"/>
              </a:prstClr>
            </a:outerShdw>
          </a:effectLst>
        </p:spPr>
      </p:pic>
      <p:pic>
        <p:nvPicPr>
          <p:cNvPr id="65" name="図 64">
            <a:extLst>
              <a:ext uri="{FF2B5EF4-FFF2-40B4-BE49-F238E27FC236}">
                <a16:creationId xmlns:a16="http://schemas.microsoft.com/office/drawing/2014/main" id="{C52B299B-195C-9944-8CBE-1A7BAACC414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183212" y="5356717"/>
            <a:ext cx="411843" cy="413745"/>
          </a:xfrm>
          <a:prstGeom prst="rect">
            <a:avLst/>
          </a:prstGeom>
          <a:effectLst>
            <a:outerShdw blurRad="50800" dist="38100" dir="2700000" algn="tl" rotWithShape="0">
              <a:prstClr val="black">
                <a:alpha val="40000"/>
              </a:prstClr>
            </a:outerShdw>
          </a:effectLst>
        </p:spPr>
      </p:pic>
      <p:pic>
        <p:nvPicPr>
          <p:cNvPr id="66" name="図 65">
            <a:extLst>
              <a:ext uri="{FF2B5EF4-FFF2-40B4-BE49-F238E27FC236}">
                <a16:creationId xmlns:a16="http://schemas.microsoft.com/office/drawing/2014/main" id="{9905D62C-FB19-CD4B-B7F3-25C180314AA3}"/>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652506" y="5356717"/>
            <a:ext cx="411843" cy="413745"/>
          </a:xfrm>
          <a:prstGeom prst="rect">
            <a:avLst/>
          </a:prstGeom>
          <a:effectLst>
            <a:outerShdw blurRad="50800" dist="38100" dir="2700000" algn="tl" rotWithShape="0">
              <a:prstClr val="black">
                <a:alpha val="40000"/>
              </a:prstClr>
            </a:outerShdw>
          </a:effectLst>
        </p:spPr>
      </p:pic>
      <p:pic>
        <p:nvPicPr>
          <p:cNvPr id="68" name="図 67">
            <a:extLst>
              <a:ext uri="{FF2B5EF4-FFF2-40B4-BE49-F238E27FC236}">
                <a16:creationId xmlns:a16="http://schemas.microsoft.com/office/drawing/2014/main" id="{64F115EA-8426-4540-89E8-0FA827C764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121800" y="5359348"/>
            <a:ext cx="411843" cy="413745"/>
          </a:xfrm>
          <a:prstGeom prst="rect">
            <a:avLst/>
          </a:prstGeom>
          <a:effectLst>
            <a:outerShdw blurRad="50800" dist="38100" dir="2700000" algn="tl" rotWithShape="0">
              <a:prstClr val="black">
                <a:alpha val="40000"/>
              </a:prstClr>
            </a:outerShdw>
          </a:effectLst>
        </p:spPr>
      </p:pic>
      <p:pic>
        <p:nvPicPr>
          <p:cNvPr id="69" name="図 68">
            <a:extLst>
              <a:ext uri="{FF2B5EF4-FFF2-40B4-BE49-F238E27FC236}">
                <a16:creationId xmlns:a16="http://schemas.microsoft.com/office/drawing/2014/main" id="{58362CF8-5EC9-1047-88B6-7ECABC4365A3}"/>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591094" y="5359350"/>
            <a:ext cx="411843" cy="413745"/>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31F60E0C-BFB6-214B-BEB5-1FA9ECFBD38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060388" y="5356717"/>
            <a:ext cx="411843" cy="4137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3271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最新トレンドを理解するために</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おさえておきたい</a:t>
            </a:r>
            <a:r>
              <a:rPr lang="en-US" altLang="ja-JP" sz="2800" dirty="0">
                <a:solidFill>
                  <a:srgbClr val="FFFFFF"/>
                </a:solidFill>
                <a:effectLst/>
                <a:latin typeface="Meiryo" panose="020B0604030504040204" pitchFamily="34" charset="-128"/>
                <a:ea typeface="Meiryo" panose="020B0604030504040204" pitchFamily="34" charset="-128"/>
                <a:cs typeface="Arial"/>
              </a:rPr>
              <a:t>IT</a:t>
            </a:r>
            <a:r>
              <a:rPr lang="ja-JP" altLang="en-US" sz="2800">
                <a:solidFill>
                  <a:srgbClr val="FFFFFF"/>
                </a:solidFill>
                <a:effectLst/>
                <a:latin typeface="Meiryo" panose="020B0604030504040204" pitchFamily="34" charset="-128"/>
                <a:ea typeface="Meiryo" panose="020B0604030504040204" pitchFamily="34" charset="-128"/>
                <a:cs typeface="Arial"/>
              </a:rPr>
              <a:t>の歴史と基礎知識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1679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B49FEF18-DD8A-B740-97CD-6170CCCBF147}"/>
              </a:ext>
            </a:extLst>
          </p:cNvPr>
          <p:cNvSpPr/>
          <p:nvPr/>
        </p:nvSpPr>
        <p:spPr>
          <a:xfrm>
            <a:off x="765761" y="768542"/>
            <a:ext cx="7623859" cy="171504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C54242BC-B484-B346-94AF-DDCE8C1BC521}"/>
              </a:ext>
            </a:extLst>
          </p:cNvPr>
          <p:cNvSpPr>
            <a:spLocks noGrp="1"/>
          </p:cNvSpPr>
          <p:nvPr>
            <p:ph type="title"/>
          </p:nvPr>
        </p:nvSpPr>
        <p:spPr/>
        <p:txBody>
          <a:bodyPr/>
          <a:lstStyle/>
          <a:p>
            <a:r>
              <a:rPr kumimoji="1" lang="en-US" altLang="ja-JP" dirty="0"/>
              <a:t>DX</a:t>
            </a:r>
            <a:r>
              <a:rPr kumimoji="1" lang="ja-JP" altLang="en-US"/>
              <a:t>を取り巻く２つの環境</a:t>
            </a:r>
          </a:p>
        </p:txBody>
      </p:sp>
      <p:sp>
        <p:nvSpPr>
          <p:cNvPr id="4" name="正方形/長方形 3">
            <a:extLst>
              <a:ext uri="{FF2B5EF4-FFF2-40B4-BE49-F238E27FC236}">
                <a16:creationId xmlns:a16="http://schemas.microsoft.com/office/drawing/2014/main" id="{E2FBC342-E7C1-ED40-A6C8-A075DE48930E}"/>
              </a:ext>
            </a:extLst>
          </p:cNvPr>
          <p:cNvSpPr/>
          <p:nvPr/>
        </p:nvSpPr>
        <p:spPr>
          <a:xfrm>
            <a:off x="1395412"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90BD979D-FC3B-654F-B38C-467FD89F30FB}"/>
              </a:ext>
            </a:extLst>
          </p:cNvPr>
          <p:cNvSpPr/>
          <p:nvPr/>
        </p:nvSpPr>
        <p:spPr>
          <a:xfrm>
            <a:off x="3531393"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534DA5DA-A2DE-5043-ACBA-A6CF56C7615D}"/>
              </a:ext>
            </a:extLst>
          </p:cNvPr>
          <p:cNvSpPr/>
          <p:nvPr/>
        </p:nvSpPr>
        <p:spPr>
          <a:xfrm>
            <a:off x="5667374"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61DC41E-C7DB-E84F-81C9-E5602F6C484A}"/>
              </a:ext>
            </a:extLst>
          </p:cNvPr>
          <p:cNvSpPr/>
          <p:nvPr/>
        </p:nvSpPr>
        <p:spPr>
          <a:xfrm>
            <a:off x="1396365" y="1305752"/>
            <a:ext cx="6351270"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F8462D20-273A-8744-97DB-052850253481}"/>
              </a:ext>
            </a:extLst>
          </p:cNvPr>
          <p:cNvSpPr/>
          <p:nvPr/>
        </p:nvSpPr>
        <p:spPr>
          <a:xfrm>
            <a:off x="1395412" y="1888364"/>
            <a:ext cx="6351270" cy="5372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事業継続の条件：</a:t>
            </a: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変化への即応力を持つこと</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E36A82A1-A3EF-2F46-867D-94BF7438559D}"/>
              </a:ext>
            </a:extLst>
          </p:cNvPr>
          <p:cNvSpPr txBox="1"/>
          <p:nvPr/>
        </p:nvSpPr>
        <p:spPr>
          <a:xfrm>
            <a:off x="877073" y="887400"/>
            <a:ext cx="461665" cy="1477328"/>
          </a:xfrm>
          <a:prstGeom prst="rect">
            <a:avLst/>
          </a:prstGeom>
          <a:noFill/>
        </p:spPr>
        <p:txBody>
          <a:bodyPr vert="eaVert" wrap="none" rtlCol="0">
            <a:spAutoFit/>
          </a:bodyPr>
          <a:lstStyle/>
          <a:p>
            <a:pPr algn="ctr"/>
            <a:r>
              <a:rPr kumimoji="1" lang="ja-JP" altLang="en-US">
                <a:solidFill>
                  <a:srgbClr val="C00000"/>
                </a:solidFill>
                <a:latin typeface="Meiryo" panose="020B0604030504040204" pitchFamily="34" charset="-128"/>
                <a:ea typeface="Meiryo" panose="020B0604030504040204" pitchFamily="34" charset="-128"/>
              </a:rPr>
              <a:t>ビジネス環境</a:t>
            </a:r>
          </a:p>
        </p:txBody>
      </p:sp>
      <p:grpSp>
        <p:nvGrpSpPr>
          <p:cNvPr id="28" name="グループ化 27">
            <a:extLst>
              <a:ext uri="{FF2B5EF4-FFF2-40B4-BE49-F238E27FC236}">
                <a16:creationId xmlns:a16="http://schemas.microsoft.com/office/drawing/2014/main" id="{9F0DC357-3295-D949-83BE-193059CA4828}"/>
              </a:ext>
            </a:extLst>
          </p:cNvPr>
          <p:cNvGrpSpPr/>
          <p:nvPr/>
        </p:nvGrpSpPr>
        <p:grpSpPr>
          <a:xfrm>
            <a:off x="765761" y="5282640"/>
            <a:ext cx="7623859" cy="1303338"/>
            <a:chOff x="765761" y="5282640"/>
            <a:chExt cx="7623859" cy="1303338"/>
          </a:xfrm>
        </p:grpSpPr>
        <p:sp>
          <p:nvSpPr>
            <p:cNvPr id="22" name="正方形/長方形 21">
              <a:extLst>
                <a:ext uri="{FF2B5EF4-FFF2-40B4-BE49-F238E27FC236}">
                  <a16:creationId xmlns:a16="http://schemas.microsoft.com/office/drawing/2014/main" id="{73DD0DC2-0F25-2F41-BB71-977303FA2965}"/>
                </a:ext>
              </a:extLst>
            </p:cNvPr>
            <p:cNvSpPr/>
            <p:nvPr/>
          </p:nvSpPr>
          <p:spPr>
            <a:xfrm>
              <a:off x="765761" y="5282640"/>
              <a:ext cx="7623859" cy="13033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D78AD87E-06BC-7945-B36B-8A8F7D41BFEC}"/>
                </a:ext>
              </a:extLst>
            </p:cNvPr>
            <p:cNvSpPr/>
            <p:nvPr/>
          </p:nvSpPr>
          <p:spPr>
            <a:xfrm>
              <a:off x="1395412" y="5344874"/>
              <a:ext cx="6349365" cy="5372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アジャイル開発と</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47662AFA-A4CC-004C-B076-8E3668F3B7CA}"/>
                </a:ext>
              </a:extLst>
            </p:cNvPr>
            <p:cNvSpPr/>
            <p:nvPr/>
          </p:nvSpPr>
          <p:spPr>
            <a:xfrm>
              <a:off x="1395411" y="5946551"/>
              <a:ext cx="6349365" cy="53721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クラウド</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コンテナ</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 × Kubernetes / SaaS × PaaS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1C50AE70-9363-0449-B967-8A713D4512F0}"/>
                </a:ext>
              </a:extLst>
            </p:cNvPr>
            <p:cNvSpPr txBox="1"/>
            <p:nvPr/>
          </p:nvSpPr>
          <p:spPr>
            <a:xfrm>
              <a:off x="873090" y="5426477"/>
              <a:ext cx="461665" cy="1015663"/>
            </a:xfrm>
            <a:prstGeom prst="rect">
              <a:avLst/>
            </a:prstGeom>
            <a:noFill/>
          </p:spPr>
          <p:txBody>
            <a:bodyPr vert="eaVert" wrap="none" rtlCol="0">
              <a:spAutoFit/>
            </a:bodyPr>
            <a:lstStyle/>
            <a:p>
              <a:pPr algn="ctr"/>
              <a:r>
                <a:rPr lang="ja-JP" altLang="en-US">
                  <a:solidFill>
                    <a:srgbClr val="00B050"/>
                  </a:solidFill>
                  <a:latin typeface="Meiryo" panose="020B0604030504040204" pitchFamily="34" charset="-128"/>
                  <a:ea typeface="Meiryo" panose="020B0604030504040204" pitchFamily="34" charset="-128"/>
                </a:rPr>
                <a:t>ＩＴ環境</a:t>
              </a:r>
              <a:endParaRPr kumimoji="1" lang="ja-JP" altLang="en-US">
                <a:solidFill>
                  <a:srgbClr val="00B050"/>
                </a:solidFill>
                <a:latin typeface="Meiryo" panose="020B0604030504040204" pitchFamily="34" charset="-128"/>
                <a:ea typeface="Meiryo" panose="020B0604030504040204" pitchFamily="34" charset="-128"/>
              </a:endParaRPr>
            </a:p>
          </p:txBody>
        </p:sp>
      </p:grpSp>
      <p:sp>
        <p:nvSpPr>
          <p:cNvPr id="31" name="上矢印 30">
            <a:extLst>
              <a:ext uri="{FF2B5EF4-FFF2-40B4-BE49-F238E27FC236}">
                <a16:creationId xmlns:a16="http://schemas.microsoft.com/office/drawing/2014/main" id="{D28EC9C7-98A8-7D4B-898C-3F4E1C46C4D6}"/>
              </a:ext>
            </a:extLst>
          </p:cNvPr>
          <p:cNvSpPr/>
          <p:nvPr/>
        </p:nvSpPr>
        <p:spPr>
          <a:xfrm rot="10800000">
            <a:off x="4349233" y="115064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E799A316-7A50-1647-828D-19BB9A06C327}"/>
              </a:ext>
            </a:extLst>
          </p:cNvPr>
          <p:cNvSpPr/>
          <p:nvPr/>
        </p:nvSpPr>
        <p:spPr>
          <a:xfrm rot="10800000">
            <a:off x="2213252" y="113960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81421C6D-B605-A64E-B2C2-3318AC3B2A84}"/>
              </a:ext>
            </a:extLst>
          </p:cNvPr>
          <p:cNvSpPr/>
          <p:nvPr/>
        </p:nvSpPr>
        <p:spPr>
          <a:xfrm rot="10800000">
            <a:off x="6487594" y="1150649"/>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E3FCF722-4DDB-BB4B-83E3-6A937598E619}"/>
              </a:ext>
            </a:extLst>
          </p:cNvPr>
          <p:cNvSpPr/>
          <p:nvPr/>
        </p:nvSpPr>
        <p:spPr>
          <a:xfrm rot="10800000">
            <a:off x="4350340" y="1711581"/>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02489EC4-41DF-6442-9E27-ADD9EC665187}"/>
              </a:ext>
            </a:extLst>
          </p:cNvPr>
          <p:cNvGrpSpPr/>
          <p:nvPr/>
        </p:nvGrpSpPr>
        <p:grpSpPr>
          <a:xfrm>
            <a:off x="765761" y="2528990"/>
            <a:ext cx="7623859" cy="2713668"/>
            <a:chOff x="765761" y="2528990"/>
            <a:chExt cx="7623859" cy="2713668"/>
          </a:xfrm>
        </p:grpSpPr>
        <p:sp>
          <p:nvSpPr>
            <p:cNvPr id="21" name="正方形/長方形 20">
              <a:extLst>
                <a:ext uri="{FF2B5EF4-FFF2-40B4-BE49-F238E27FC236}">
                  <a16:creationId xmlns:a16="http://schemas.microsoft.com/office/drawing/2014/main" id="{59F4F83B-FBA4-DB45-863A-FAE1A9649CCE}"/>
                </a:ext>
              </a:extLst>
            </p:cNvPr>
            <p:cNvSpPr/>
            <p:nvPr/>
          </p:nvSpPr>
          <p:spPr>
            <a:xfrm>
              <a:off x="765761" y="2528990"/>
              <a:ext cx="7623859" cy="2713668"/>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a:extLst>
                <a:ext uri="{FF2B5EF4-FFF2-40B4-BE49-F238E27FC236}">
                  <a16:creationId xmlns:a16="http://schemas.microsoft.com/office/drawing/2014/main" id="{0B33BE4D-D784-E84F-81AD-F68B22ABE060}"/>
                </a:ext>
              </a:extLst>
            </p:cNvPr>
            <p:cNvSpPr/>
            <p:nvPr/>
          </p:nvSpPr>
          <p:spPr>
            <a:xfrm>
              <a:off x="4660695" y="3615738"/>
              <a:ext cx="3093294"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ERP×BPR/BPM</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1F9B536-4462-A442-A6C4-F6CBF7B07527}"/>
                </a:ext>
              </a:extLst>
            </p:cNvPr>
            <p:cNvSpPr/>
            <p:nvPr/>
          </p:nvSpPr>
          <p:spPr>
            <a:xfrm>
              <a:off x="1395412"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意志決定の迅速化</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9E094F9-8E90-054D-9AB4-1C4DC026636A}"/>
                </a:ext>
              </a:extLst>
            </p:cNvPr>
            <p:cNvSpPr/>
            <p:nvPr/>
          </p:nvSpPr>
          <p:spPr>
            <a:xfrm>
              <a:off x="4662486"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ビジネス・プロセスのデジタル化</a:t>
              </a:r>
              <a:endParaRPr kumimoji="1" lang="ja-JP" altLang="en-US" sz="1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760841B9-30D1-E44E-9426-3CFCD9F17620}"/>
                </a:ext>
              </a:extLst>
            </p:cNvPr>
            <p:cNvSpPr/>
            <p:nvPr/>
          </p:nvSpPr>
          <p:spPr>
            <a:xfrm>
              <a:off x="1395412"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見える化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AF56FA33-9D06-1E4F-B24C-51FC8E594EC1}"/>
                </a:ext>
              </a:extLst>
            </p:cNvPr>
            <p:cNvSpPr/>
            <p:nvPr/>
          </p:nvSpPr>
          <p:spPr>
            <a:xfrm>
              <a:off x="4662486"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最適化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E7DC4B3-5993-F345-9242-32CBA840E6CD}"/>
                </a:ext>
              </a:extLst>
            </p:cNvPr>
            <p:cNvSpPr/>
            <p:nvPr/>
          </p:nvSpPr>
          <p:spPr>
            <a:xfrm>
              <a:off x="1390012" y="3610448"/>
              <a:ext cx="3093295"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機械学習</a:t>
              </a: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データサイエンス</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44978A17-BA00-3249-8B09-99E19EF83F4E}"/>
                </a:ext>
              </a:extLst>
            </p:cNvPr>
            <p:cNvSpPr/>
            <p:nvPr/>
          </p:nvSpPr>
          <p:spPr>
            <a:xfrm>
              <a:off x="1390013" y="4664797"/>
              <a:ext cx="6349365" cy="45672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ビジネスの現場からのデータ収集</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251B5216-1B29-024E-9931-59C266B1CEBE}"/>
                </a:ext>
              </a:extLst>
            </p:cNvPr>
            <p:cNvSpPr txBox="1"/>
            <p:nvPr/>
          </p:nvSpPr>
          <p:spPr>
            <a:xfrm>
              <a:off x="873090" y="2808677"/>
              <a:ext cx="461665" cy="2169825"/>
            </a:xfrm>
            <a:prstGeom prst="rect">
              <a:avLst/>
            </a:prstGeom>
            <a:noFill/>
          </p:spPr>
          <p:txBody>
            <a:bodyPr vert="eaVert" wrap="none" rtlCol="0">
              <a:spAutoFit/>
            </a:bodyPr>
            <a:lstStyle/>
            <a:p>
              <a:pPr algn="ctr"/>
              <a:r>
                <a:rPr lang="ja-JP" altLang="en-US">
                  <a:solidFill>
                    <a:schemeClr val="tx2">
                      <a:lumMod val="75000"/>
                    </a:schemeClr>
                  </a:solidFill>
                  <a:latin typeface="Meiryo" panose="020B0604030504040204" pitchFamily="34" charset="-128"/>
                  <a:ea typeface="Meiryo" panose="020B0604030504040204" pitchFamily="34" charset="-128"/>
                </a:rPr>
                <a:t>ＤＸ</a:t>
              </a:r>
              <a:r>
                <a:rPr kumimoji="1" lang="ja-JP" altLang="en-US">
                  <a:solidFill>
                    <a:schemeClr val="tx2">
                      <a:lumMod val="75000"/>
                    </a:schemeClr>
                  </a:solidFill>
                  <a:latin typeface="Meiryo" panose="020B0604030504040204" pitchFamily="34" charset="-128"/>
                  <a:ea typeface="Meiryo" panose="020B0604030504040204" pitchFamily="34" charset="-128"/>
                </a:rPr>
                <a:t>を支える仕組み</a:t>
              </a:r>
            </a:p>
          </p:txBody>
        </p:sp>
        <p:sp>
          <p:nvSpPr>
            <p:cNvPr id="23" name="下カーブ矢印 22">
              <a:extLst>
                <a:ext uri="{FF2B5EF4-FFF2-40B4-BE49-F238E27FC236}">
                  <a16:creationId xmlns:a16="http://schemas.microsoft.com/office/drawing/2014/main" id="{92991C45-6BF5-3F4D-88F7-844059E848F1}"/>
                </a:ext>
              </a:extLst>
            </p:cNvPr>
            <p:cNvSpPr/>
            <p:nvPr/>
          </p:nvSpPr>
          <p:spPr>
            <a:xfrm>
              <a:off x="4490355" y="3662253"/>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カーブ矢印 23">
              <a:extLst>
                <a:ext uri="{FF2B5EF4-FFF2-40B4-BE49-F238E27FC236}">
                  <a16:creationId xmlns:a16="http://schemas.microsoft.com/office/drawing/2014/main" id="{F529F020-9E81-CC41-8805-DAAAD18CAA01}"/>
                </a:ext>
              </a:extLst>
            </p:cNvPr>
            <p:cNvSpPr/>
            <p:nvPr/>
          </p:nvSpPr>
          <p:spPr>
            <a:xfrm rot="10800000">
              <a:off x="4346574" y="3850924"/>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45A71135-1FB0-0642-BD7D-44A33EB6955E}"/>
                </a:ext>
              </a:extLst>
            </p:cNvPr>
            <p:cNvSpPr/>
            <p:nvPr/>
          </p:nvSpPr>
          <p:spPr>
            <a:xfrm>
              <a:off x="1390012" y="4133158"/>
              <a:ext cx="6349365" cy="45672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プラットフォーム</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上矢印 24">
              <a:extLst>
                <a:ext uri="{FF2B5EF4-FFF2-40B4-BE49-F238E27FC236}">
                  <a16:creationId xmlns:a16="http://schemas.microsoft.com/office/drawing/2014/main" id="{BEEE4F14-16D4-0144-BC2A-3B4A9991C5ED}"/>
                </a:ext>
              </a:extLst>
            </p:cNvPr>
            <p:cNvSpPr/>
            <p:nvPr/>
          </p:nvSpPr>
          <p:spPr>
            <a:xfrm>
              <a:off x="4363172" y="4506045"/>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矢印 25">
              <a:extLst>
                <a:ext uri="{FF2B5EF4-FFF2-40B4-BE49-F238E27FC236}">
                  <a16:creationId xmlns:a16="http://schemas.microsoft.com/office/drawing/2014/main" id="{0F37D5A3-0C63-9242-994F-3A8B37A2A495}"/>
                </a:ext>
              </a:extLst>
            </p:cNvPr>
            <p:cNvSpPr/>
            <p:nvPr/>
          </p:nvSpPr>
          <p:spPr>
            <a:xfrm>
              <a:off x="2712019" y="398297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B6486468-D5DB-3243-ACA2-4399BD1D7033}"/>
                </a:ext>
              </a:extLst>
            </p:cNvPr>
            <p:cNvSpPr/>
            <p:nvPr/>
          </p:nvSpPr>
          <p:spPr>
            <a:xfrm>
              <a:off x="5981699" y="3981398"/>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a:extLst>
                <a:ext uri="{FF2B5EF4-FFF2-40B4-BE49-F238E27FC236}">
                  <a16:creationId xmlns:a16="http://schemas.microsoft.com/office/drawing/2014/main" id="{0287DE36-C0F8-1C45-B41E-7CB66E2B72BE}"/>
                </a:ext>
              </a:extLst>
            </p:cNvPr>
            <p:cNvSpPr/>
            <p:nvPr/>
          </p:nvSpPr>
          <p:spPr>
            <a:xfrm>
              <a:off x="2712019" y="3433104"/>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a:extLst>
                <a:ext uri="{FF2B5EF4-FFF2-40B4-BE49-F238E27FC236}">
                  <a16:creationId xmlns:a16="http://schemas.microsoft.com/office/drawing/2014/main" id="{01818079-7B55-AA46-92CC-597A0499C139}"/>
                </a:ext>
              </a:extLst>
            </p:cNvPr>
            <p:cNvSpPr/>
            <p:nvPr/>
          </p:nvSpPr>
          <p:spPr>
            <a:xfrm>
              <a:off x="5969570" y="3424552"/>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a:extLst>
                <a:ext uri="{FF2B5EF4-FFF2-40B4-BE49-F238E27FC236}">
                  <a16:creationId xmlns:a16="http://schemas.microsoft.com/office/drawing/2014/main" id="{A09A2581-0EFB-D445-BCAA-98342FB8BBE1}"/>
                </a:ext>
              </a:extLst>
            </p:cNvPr>
            <p:cNvSpPr/>
            <p:nvPr/>
          </p:nvSpPr>
          <p:spPr>
            <a:xfrm>
              <a:off x="2719387" y="2910579"/>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a:extLst>
                <a:ext uri="{FF2B5EF4-FFF2-40B4-BE49-F238E27FC236}">
                  <a16:creationId xmlns:a16="http://schemas.microsoft.com/office/drawing/2014/main" id="{F50F6CE2-8800-5145-9B7D-ED007519AB8B}"/>
                </a:ext>
              </a:extLst>
            </p:cNvPr>
            <p:cNvSpPr/>
            <p:nvPr/>
          </p:nvSpPr>
          <p:spPr>
            <a:xfrm>
              <a:off x="5976938" y="290202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テキスト ボックス 29">
            <a:extLst>
              <a:ext uri="{FF2B5EF4-FFF2-40B4-BE49-F238E27FC236}">
                <a16:creationId xmlns:a16="http://schemas.microsoft.com/office/drawing/2014/main" id="{895725F9-FEA8-1A49-9194-7FD1213E0D97}"/>
              </a:ext>
            </a:extLst>
          </p:cNvPr>
          <p:cNvSpPr txBox="1"/>
          <p:nvPr/>
        </p:nvSpPr>
        <p:spPr>
          <a:xfrm>
            <a:off x="7863005" y="1219872"/>
            <a:ext cx="492443" cy="4708981"/>
          </a:xfrm>
          <a:prstGeom prst="rect">
            <a:avLst/>
          </a:prstGeom>
          <a:noFill/>
        </p:spPr>
        <p:txBody>
          <a:bodyPr vert="eaVert" wrap="none" rtlCol="0">
            <a:spAutoFit/>
          </a:bodyPr>
          <a:lstStyle/>
          <a:p>
            <a:pPr algn="ctr"/>
            <a:r>
              <a:rPr lang="ja-JP" altLang="en-US" sz="2000">
                <a:solidFill>
                  <a:srgbClr val="C00000"/>
                </a:solidFill>
                <a:latin typeface="Meiryo" panose="020B0604030504040204" pitchFamily="34" charset="-128"/>
                <a:ea typeface="Meiryo" panose="020B0604030504040204" pitchFamily="34" charset="-128"/>
              </a:rPr>
              <a:t>変化に俊敏に対応できる企業文化・体質</a:t>
            </a:r>
            <a:endParaRPr kumimoji="1" lang="ja-JP" altLang="en-US" sz="200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9396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コンピューターとは何か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テキスト ボックス 8"/>
          <p:cNvSpPr txBox="1"/>
          <p:nvPr/>
        </p:nvSpPr>
        <p:spPr>
          <a:xfrm>
            <a:off x="5206467" y="909908"/>
            <a:ext cx="1677062"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Calculator</a:t>
            </a:r>
            <a:endParaRPr kumimoji="1" lang="ja-JP" altLang="en-US" sz="2400" dirty="0">
              <a:latin typeface="Meiryo" panose="020B0604030504040204" pitchFamily="34" charset="-128"/>
              <a:ea typeface="Meiryo" panose="020B0604030504040204" pitchFamily="34" charset="-128"/>
            </a:endParaRPr>
          </a:p>
        </p:txBody>
      </p:sp>
      <p:sp>
        <p:nvSpPr>
          <p:cNvPr id="10" name="テキスト ボックス 9"/>
          <p:cNvSpPr txBox="1"/>
          <p:nvPr/>
        </p:nvSpPr>
        <p:spPr>
          <a:xfrm>
            <a:off x="5209288" y="3660359"/>
            <a:ext cx="1669048"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Computer</a:t>
            </a:r>
            <a:endParaRPr kumimoji="1" lang="ja-JP" altLang="en-US" sz="2400"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演算するための道具</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7120170" y="909908"/>
            <a:ext cx="1545616"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Calculate</a:t>
            </a:r>
            <a:endParaRPr kumimoji="1" lang="ja-JP" altLang="en-US" sz="2400" dirty="0">
              <a:latin typeface="Meiryo" panose="020B0604030504040204" pitchFamily="34" charset="-128"/>
              <a:ea typeface="Meiryo" panose="020B0604030504040204" pitchFamily="34" charset="-128"/>
            </a:endParaRPr>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7121772" y="3649438"/>
            <a:ext cx="1542410"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a:t>
            </a:r>
            <a:endParaRPr kumimoji="1" lang="ja-JP" altLang="en-US" sz="2400" dirty="0">
              <a:latin typeface="Meiryo" panose="020B0604030504040204" pitchFamily="34" charset="-128"/>
              <a:ea typeface="Meiryo" panose="020B0604030504040204" pitchFamily="34" charset="-128"/>
            </a:endParaRPr>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複数の演算を組み合わせ</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複数演算</a:t>
            </a:r>
            <a:r>
              <a:rPr lang="ja-JP" altLang="en-US" sz="1050" dirty="0">
                <a:latin typeface="Meiryo" panose="020B0604030504040204" pitchFamily="34" charset="-128"/>
                <a:ea typeface="Meiryo" panose="020B0604030504040204" pitchFamily="34" charset="-128"/>
                <a:cs typeface="Meiryo" charset="-128"/>
              </a:rPr>
              <a:t>の</a:t>
            </a:r>
            <a:r>
              <a:rPr kumimoji="1" lang="ja-JP" altLang="en-US" sz="1050" dirty="0">
                <a:latin typeface="Meiryo" panose="020B0604030504040204" pitchFamily="34" charset="-128"/>
                <a:ea typeface="Meiryo" panose="020B0604030504040204" pitchFamily="34" charset="-128"/>
                <a:cs typeface="Meiryo" charset="-128"/>
              </a:rPr>
              <a:t>組み合わせを</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panose="020B0604030504040204" pitchFamily="34" charset="-128"/>
                <a:ea typeface="Meiryo" panose="020B0604030504040204" pitchFamily="34" charset="-128"/>
                <a:cs typeface="Meiryo" charset="-128"/>
              </a:rPr>
              <a:t>複数演算の組み合わせを</a:t>
            </a:r>
            <a:endParaRPr kumimoji="1" lang="en-US" altLang="ja-JP" sz="800" dirty="0">
              <a:latin typeface="Meiryo" panose="020B0604030504040204" pitchFamily="34" charset="-128"/>
              <a:ea typeface="Meiryo" panose="020B0604030504040204" pitchFamily="34" charset="-128"/>
              <a:cs typeface="Meiryo" charset="-128"/>
            </a:endParaRPr>
          </a:p>
          <a:p>
            <a:pPr algn="ctr"/>
            <a:r>
              <a:rPr kumimoji="1" lang="ja-JP" altLang="en-US" sz="800" dirty="0">
                <a:latin typeface="Meiryo" panose="020B0604030504040204" pitchFamily="34" charset="-128"/>
                <a:ea typeface="Meiryo" panose="020B0604030504040204" pitchFamily="34"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06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0AB80BE-8474-8543-8E3D-CA5A18D5A242}"/>
              </a:ext>
            </a:extLst>
          </p:cNvPr>
          <p:cNvSpPr/>
          <p:nvPr/>
        </p:nvSpPr>
        <p:spPr>
          <a:xfrm>
            <a:off x="4860032" y="897599"/>
            <a:ext cx="3907524" cy="549009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量子コンピュータとは何か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pic>
        <p:nvPicPr>
          <p:cNvPr id="11" name="図 10">
            <a:extLst>
              <a:ext uri="{FF2B5EF4-FFF2-40B4-BE49-F238E27FC236}">
                <a16:creationId xmlns:a16="http://schemas.microsoft.com/office/drawing/2014/main" id="{02D2C3A1-2F98-354E-AEDA-9CFB60AD3080}"/>
              </a:ext>
            </a:extLst>
          </p:cNvPr>
          <p:cNvPicPr>
            <a:picLocks noChangeAspect="1"/>
          </p:cNvPicPr>
          <p:nvPr/>
        </p:nvPicPr>
        <p:blipFill>
          <a:blip r:embed="rId7"/>
          <a:stretch>
            <a:fillRect/>
          </a:stretch>
        </p:blipFill>
        <p:spPr>
          <a:xfrm>
            <a:off x="5152903" y="1074671"/>
            <a:ext cx="1644186" cy="1471546"/>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839A5879-4ACC-044D-93FF-A863B2F17356}"/>
              </a:ext>
            </a:extLst>
          </p:cNvPr>
          <p:cNvSpPr txBox="1"/>
          <p:nvPr/>
        </p:nvSpPr>
        <p:spPr>
          <a:xfrm>
            <a:off x="4932040" y="2518577"/>
            <a:ext cx="2031325"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データ量と</a:t>
            </a:r>
            <a:r>
              <a:rPr lang="ja-JP" altLang="en-US" sz="1600">
                <a:solidFill>
                  <a:srgbClr val="FF0000"/>
                </a:solidFill>
                <a:latin typeface="Meiryo" panose="020B0604030504040204" pitchFamily="34" charset="-128"/>
                <a:ea typeface="Meiryo" panose="020B0604030504040204" pitchFamily="34" charset="-128"/>
              </a:rPr>
              <a:t>計算需要</a:t>
            </a:r>
            <a:endParaRPr lang="en-US" altLang="ja-JP" sz="1600" dirty="0">
              <a:solidFill>
                <a:srgbClr val="FF0000"/>
              </a:solidFill>
              <a:latin typeface="Meiryo" panose="020B0604030504040204" pitchFamily="34" charset="-128"/>
              <a:ea typeface="Meiryo" panose="020B0604030504040204" pitchFamily="34" charset="-128"/>
            </a:endParaRPr>
          </a:p>
          <a:p>
            <a:pPr algn="ctr"/>
            <a:r>
              <a:rPr lang="ja-JP" altLang="en-US" sz="1600">
                <a:solidFill>
                  <a:srgbClr val="FF0000"/>
                </a:solidFill>
                <a:latin typeface="Meiryo" panose="020B0604030504040204" pitchFamily="34" charset="-128"/>
                <a:ea typeface="Meiryo" panose="020B0604030504040204" pitchFamily="34" charset="-128"/>
              </a:rPr>
              <a:t>の爆発的増大</a:t>
            </a:r>
            <a:endParaRPr kumimoji="1" lang="ja-JP" altLang="en-US" sz="1600">
              <a:solidFill>
                <a:srgbClr val="FF0000"/>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A61102BE-2842-8447-B279-1205583CC995}"/>
              </a:ext>
            </a:extLst>
          </p:cNvPr>
          <p:cNvPicPr>
            <a:picLocks noChangeAspect="1"/>
          </p:cNvPicPr>
          <p:nvPr/>
        </p:nvPicPr>
        <p:blipFill>
          <a:blip r:embed="rId8"/>
          <a:stretch>
            <a:fillRect/>
          </a:stretch>
        </p:blipFill>
        <p:spPr>
          <a:xfrm>
            <a:off x="6873145" y="1091930"/>
            <a:ext cx="1654083" cy="1426647"/>
          </a:xfrm>
          <a:prstGeom prst="rect">
            <a:avLst/>
          </a:prstGeom>
        </p:spPr>
      </p:pic>
      <p:sp>
        <p:nvSpPr>
          <p:cNvPr id="20" name="テキスト ボックス 19">
            <a:extLst>
              <a:ext uri="{FF2B5EF4-FFF2-40B4-BE49-F238E27FC236}">
                <a16:creationId xmlns:a16="http://schemas.microsoft.com/office/drawing/2014/main" id="{8A1E961D-80AE-6D40-AE52-C920A15B3246}"/>
              </a:ext>
            </a:extLst>
          </p:cNvPr>
          <p:cNvSpPr txBox="1"/>
          <p:nvPr/>
        </p:nvSpPr>
        <p:spPr>
          <a:xfrm>
            <a:off x="6992301" y="2521814"/>
            <a:ext cx="1415772"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ムーアの法則</a:t>
            </a:r>
            <a:endParaRPr kumimoji="1" lang="en-US" altLang="ja-JP" sz="1600" dirty="0">
              <a:solidFill>
                <a:srgbClr val="FF0000"/>
              </a:solidFill>
              <a:latin typeface="Meiryo" panose="020B0604030504040204" pitchFamily="34" charset="-128"/>
              <a:ea typeface="Meiryo" panose="020B0604030504040204" pitchFamily="34" charset="-128"/>
            </a:endParaRPr>
          </a:p>
          <a:p>
            <a:pPr algn="ctr"/>
            <a:r>
              <a:rPr kumimoji="1" lang="ja-JP" altLang="en-US" sz="1600">
                <a:solidFill>
                  <a:srgbClr val="FF0000"/>
                </a:solidFill>
                <a:latin typeface="Meiryo" panose="020B0604030504040204" pitchFamily="34" charset="-128"/>
                <a:ea typeface="Meiryo" panose="020B0604030504040204" pitchFamily="34" charset="-128"/>
              </a:rPr>
              <a:t>の限界</a:t>
            </a:r>
          </a:p>
        </p:txBody>
      </p:sp>
      <p:grpSp>
        <p:nvGrpSpPr>
          <p:cNvPr id="18" name="グループ化 17">
            <a:extLst>
              <a:ext uri="{FF2B5EF4-FFF2-40B4-BE49-F238E27FC236}">
                <a16:creationId xmlns:a16="http://schemas.microsoft.com/office/drawing/2014/main" id="{E26807F7-C0E8-F14D-8F39-DE9471800AE2}"/>
              </a:ext>
            </a:extLst>
          </p:cNvPr>
          <p:cNvGrpSpPr/>
          <p:nvPr/>
        </p:nvGrpSpPr>
        <p:grpSpPr>
          <a:xfrm>
            <a:off x="5172364" y="3169765"/>
            <a:ext cx="3479820" cy="3174154"/>
            <a:chOff x="5172364" y="3169765"/>
            <a:chExt cx="3479820" cy="3174154"/>
          </a:xfrm>
        </p:grpSpPr>
        <p:sp>
          <p:nvSpPr>
            <p:cNvPr id="38" name="テキスト ボックス 37"/>
            <p:cNvSpPr txBox="1"/>
            <p:nvPr/>
          </p:nvSpPr>
          <p:spPr>
            <a:xfrm>
              <a:off x="5246391" y="5759144"/>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pic>
          <p:nvPicPr>
            <p:cNvPr id="3" name="図 2">
              <a:extLst>
                <a:ext uri="{FF2B5EF4-FFF2-40B4-BE49-F238E27FC236}">
                  <a16:creationId xmlns:a16="http://schemas.microsoft.com/office/drawing/2014/main" id="{4D4FFD04-A021-C944-83C2-D2153001BBB7}"/>
                </a:ext>
              </a:extLst>
            </p:cNvPr>
            <p:cNvPicPr>
              <a:picLocks noChangeAspect="1"/>
            </p:cNvPicPr>
            <p:nvPr/>
          </p:nvPicPr>
          <p:blipFill>
            <a:blip r:embed="rId9"/>
            <a:stretch>
              <a:fillRect/>
            </a:stretch>
          </p:blipFill>
          <p:spPr>
            <a:xfrm>
              <a:off x="6682810" y="3663950"/>
              <a:ext cx="1969374" cy="205143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22C3CB6E-780C-FE46-9F00-B526DC9E95BD}"/>
                </a:ext>
              </a:extLst>
            </p:cNvPr>
            <p:cNvPicPr>
              <a:picLocks noChangeAspect="1"/>
            </p:cNvPicPr>
            <p:nvPr/>
          </p:nvPicPr>
          <p:blipFill>
            <a:blip r:embed="rId10"/>
            <a:stretch>
              <a:fillRect/>
            </a:stretch>
          </p:blipFill>
          <p:spPr>
            <a:xfrm>
              <a:off x="5172364" y="3681010"/>
              <a:ext cx="1489408" cy="1489408"/>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4A1F10E2-F7DD-004F-98AD-37649B7996C5}"/>
                </a:ext>
              </a:extLst>
            </p:cNvPr>
            <p:cNvSpPr txBox="1"/>
            <p:nvPr/>
          </p:nvSpPr>
          <p:spPr>
            <a:xfrm>
              <a:off x="5309721" y="5191164"/>
              <a:ext cx="1210588"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微細な世界</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の物理現象</a:t>
              </a:r>
            </a:p>
          </p:txBody>
        </p:sp>
        <p:sp>
          <p:nvSpPr>
            <p:cNvPr id="17" name="三角形 16">
              <a:extLst>
                <a:ext uri="{FF2B5EF4-FFF2-40B4-BE49-F238E27FC236}">
                  <a16:creationId xmlns:a16="http://schemas.microsoft.com/office/drawing/2014/main" id="{CD6931DE-B99B-AF4C-A709-ADD91AFD7329}"/>
                </a:ext>
              </a:extLst>
            </p:cNvPr>
            <p:cNvSpPr/>
            <p:nvPr/>
          </p:nvSpPr>
          <p:spPr>
            <a:xfrm flipV="1">
              <a:off x="6234621" y="3169765"/>
              <a:ext cx="1158346" cy="279207"/>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DDCA84FB-2AC0-4049-B9B0-328ECF12BFB8}"/>
                </a:ext>
              </a:extLst>
            </p:cNvPr>
            <p:cNvSpPr txBox="1"/>
            <p:nvPr/>
          </p:nvSpPr>
          <p:spPr>
            <a:xfrm>
              <a:off x="6963746" y="5078104"/>
              <a:ext cx="800219" cy="46166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量子</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コンピュータ</a:t>
              </a:r>
            </a:p>
          </p:txBody>
        </p:sp>
      </p:grpSp>
    </p:spTree>
    <p:extLst>
      <p:ext uri="{BB962C8B-B14F-4D97-AF65-F5344CB8AC3E}">
        <p14:creationId xmlns:p14="http://schemas.microsoft.com/office/powerpoint/2010/main" val="154543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直線矢印コネクタ 89">
            <a:extLst>
              <a:ext uri="{FF2B5EF4-FFF2-40B4-BE49-F238E27FC236}">
                <a16:creationId xmlns:a16="http://schemas.microsoft.com/office/drawing/2014/main" id="{3080F509-5596-B148-A35A-FF6760B09FE8}"/>
              </a:ext>
            </a:extLst>
          </p:cNvPr>
          <p:cNvCxnSpPr>
            <a:cxnSpLocks/>
            <a:stCxn id="7" idx="3"/>
            <a:endCxn id="87" idx="1"/>
          </p:cNvCxnSpPr>
          <p:nvPr/>
        </p:nvCxnSpPr>
        <p:spPr>
          <a:xfrm flipV="1">
            <a:off x="3960095" y="3164978"/>
            <a:ext cx="1496675" cy="665398"/>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正方形/長方形 76">
            <a:extLst>
              <a:ext uri="{FF2B5EF4-FFF2-40B4-BE49-F238E27FC236}">
                <a16:creationId xmlns:a16="http://schemas.microsoft.com/office/drawing/2014/main" id="{ED1083C6-AB9E-7643-A07D-21D7B5FEE44B}"/>
              </a:ext>
            </a:extLst>
          </p:cNvPr>
          <p:cNvSpPr/>
          <p:nvPr/>
        </p:nvSpPr>
        <p:spPr>
          <a:xfrm>
            <a:off x="7438435" y="4485413"/>
            <a:ext cx="1458668" cy="126599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338F3A8C-6446-E84B-AFC8-9BAFA3C998D8}"/>
              </a:ext>
            </a:extLst>
          </p:cNvPr>
          <p:cNvSpPr/>
          <p:nvPr/>
        </p:nvSpPr>
        <p:spPr>
          <a:xfrm>
            <a:off x="7419201" y="846487"/>
            <a:ext cx="1458668" cy="261536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3BAF318-3498-5844-9458-AA22E0C13491}"/>
              </a:ext>
            </a:extLst>
          </p:cNvPr>
          <p:cNvSpPr>
            <a:spLocks noGrp="1"/>
          </p:cNvSpPr>
          <p:nvPr>
            <p:ph type="title"/>
          </p:nvPr>
        </p:nvSpPr>
        <p:spPr/>
        <p:txBody>
          <a:bodyPr/>
          <a:lstStyle/>
          <a:p>
            <a:r>
              <a:rPr kumimoji="1" lang="ja-JP" altLang="en-US"/>
              <a:t>近代コンピュータ発展の歴史</a:t>
            </a:r>
          </a:p>
        </p:txBody>
      </p:sp>
      <p:sp>
        <p:nvSpPr>
          <p:cNvPr id="3" name="スライド番号プレースホルダー 2">
            <a:extLst>
              <a:ext uri="{FF2B5EF4-FFF2-40B4-BE49-F238E27FC236}">
                <a16:creationId xmlns:a16="http://schemas.microsoft.com/office/drawing/2014/main" id="{A5F9C0E4-681F-F346-8E45-79FE4B51BDA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a:t>
            </a:fld>
            <a:endParaRPr kumimoji="1" lang="ja-JP" altLang="en-US"/>
          </a:p>
        </p:txBody>
      </p:sp>
      <p:pic>
        <p:nvPicPr>
          <p:cNvPr id="4" name="図 3">
            <a:extLst>
              <a:ext uri="{FF2B5EF4-FFF2-40B4-BE49-F238E27FC236}">
                <a16:creationId xmlns:a16="http://schemas.microsoft.com/office/drawing/2014/main" id="{2991D8E3-E162-674E-A7C8-A72D78731A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910" y="3276950"/>
            <a:ext cx="1546410" cy="1112743"/>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32943FC9-2A27-1F43-9996-1492EB14FE9A}"/>
              </a:ext>
            </a:extLst>
          </p:cNvPr>
          <p:cNvSpPr/>
          <p:nvPr/>
        </p:nvSpPr>
        <p:spPr>
          <a:xfrm>
            <a:off x="174394" y="4470709"/>
            <a:ext cx="1654379" cy="338554"/>
          </a:xfrm>
          <a:prstGeom prst="rect">
            <a:avLst/>
          </a:prstGeom>
        </p:spPr>
        <p:txBody>
          <a:bodyPr wrap="square">
            <a:spAutoFit/>
          </a:bodyPr>
          <a:lstStyle/>
          <a:p>
            <a:r>
              <a:rPr lang="ja-JP" altLang="en-US" sz="800">
                <a:latin typeface="Meiryo" charset="-128"/>
                <a:ea typeface="Meiryo" charset="-128"/>
                <a:cs typeface="Meiryo" charset="-128"/>
              </a:rPr>
              <a:t>コンピュータの原理を数学的に定式化し動作原理モデルを設計</a:t>
            </a:r>
            <a:endParaRPr lang="en-US" altLang="ja-JP" sz="800" dirty="0">
              <a:latin typeface="Meiryo" charset="-128"/>
              <a:ea typeface="Meiryo" charset="-128"/>
              <a:cs typeface="Meiryo" charset="-128"/>
            </a:endParaRPr>
          </a:p>
        </p:txBody>
      </p:sp>
      <p:pic>
        <p:nvPicPr>
          <p:cNvPr id="7" name="図 6">
            <a:extLst>
              <a:ext uri="{FF2B5EF4-FFF2-40B4-BE49-F238E27FC236}">
                <a16:creationId xmlns:a16="http://schemas.microsoft.com/office/drawing/2014/main" id="{51B426EB-3235-5E48-8F4F-84EF592FDD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3408" y="3271058"/>
            <a:ext cx="826687" cy="1118635"/>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9E1D978F-0B68-724A-AA9F-6F8769CF1C36}"/>
              </a:ext>
            </a:extLst>
          </p:cNvPr>
          <p:cNvSpPr txBox="1"/>
          <p:nvPr/>
        </p:nvSpPr>
        <p:spPr>
          <a:xfrm>
            <a:off x="2327443" y="4470709"/>
            <a:ext cx="1611927" cy="338554"/>
          </a:xfrm>
          <a:prstGeom prst="rect">
            <a:avLst/>
          </a:prstGeom>
          <a:noFill/>
        </p:spPr>
        <p:txBody>
          <a:bodyPr wrap="square" rtlCol="0">
            <a:spAutoFit/>
          </a:bodyPr>
          <a:lstStyle/>
          <a:p>
            <a:r>
              <a:rPr lang="ja-JP" altLang="en-US" sz="800">
                <a:latin typeface="Meiryo" charset="-128"/>
                <a:ea typeface="Meiryo" charset="-128"/>
                <a:cs typeface="Meiryo" charset="-128"/>
              </a:rPr>
              <a:t>電子</a:t>
            </a:r>
            <a:r>
              <a:rPr lang="ja-JP" altLang="en-US" sz="800" dirty="0">
                <a:latin typeface="Meiryo" charset="-128"/>
                <a:ea typeface="Meiryo" charset="-128"/>
                <a:cs typeface="Meiryo" charset="-128"/>
              </a:rPr>
              <a:t>回路でチューリング</a:t>
            </a:r>
            <a:r>
              <a:rPr lang="ja-JP" altLang="en-US" sz="800">
                <a:latin typeface="Meiryo" charset="-128"/>
                <a:ea typeface="Meiryo" charset="-128"/>
                <a:cs typeface="Meiryo" charset="-128"/>
              </a:rPr>
              <a:t>・マシンを作るための原理を設計</a:t>
            </a:r>
            <a:endParaRPr lang="en-US" altLang="ja-JP" sz="800" dirty="0">
              <a:latin typeface="Meiryo" charset="-128"/>
              <a:ea typeface="Meiryo" charset="-128"/>
              <a:cs typeface="Meiryo" charset="-128"/>
            </a:endParaRPr>
          </a:p>
        </p:txBody>
      </p:sp>
      <p:pic>
        <p:nvPicPr>
          <p:cNvPr id="6" name="図 5">
            <a:extLst>
              <a:ext uri="{FF2B5EF4-FFF2-40B4-BE49-F238E27FC236}">
                <a16:creationId xmlns:a16="http://schemas.microsoft.com/office/drawing/2014/main" id="{0C1A1C4A-136A-1F4B-B1CD-E7B9EF51B8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56030" y="3271058"/>
            <a:ext cx="853103" cy="1112743"/>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272FDF42-BF39-1448-8833-56E555C59549}"/>
              </a:ext>
            </a:extLst>
          </p:cNvPr>
          <p:cNvSpPr txBox="1"/>
          <p:nvPr/>
        </p:nvSpPr>
        <p:spPr>
          <a:xfrm>
            <a:off x="2194689" y="3049907"/>
            <a:ext cx="1877437"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ノイマン型コンピュータ</a:t>
            </a:r>
          </a:p>
        </p:txBody>
      </p:sp>
      <p:sp>
        <p:nvSpPr>
          <p:cNvPr id="10" name="テキスト ボックス 9">
            <a:extLst>
              <a:ext uri="{FF2B5EF4-FFF2-40B4-BE49-F238E27FC236}">
                <a16:creationId xmlns:a16="http://schemas.microsoft.com/office/drawing/2014/main" id="{411B9460-B352-A546-B48D-903DD53920A7}"/>
              </a:ext>
            </a:extLst>
          </p:cNvPr>
          <p:cNvSpPr txBox="1"/>
          <p:nvPr/>
        </p:nvSpPr>
        <p:spPr>
          <a:xfrm>
            <a:off x="174394" y="3026335"/>
            <a:ext cx="1723549"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チューリング・マシン</a:t>
            </a:r>
          </a:p>
        </p:txBody>
      </p:sp>
      <p:pic>
        <p:nvPicPr>
          <p:cNvPr id="11" name="図 10">
            <a:extLst>
              <a:ext uri="{FF2B5EF4-FFF2-40B4-BE49-F238E27FC236}">
                <a16:creationId xmlns:a16="http://schemas.microsoft.com/office/drawing/2014/main" id="{4ED7F467-C289-CA4B-9C55-703CFD989A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9274" y="1230652"/>
            <a:ext cx="1043712" cy="587088"/>
          </a:xfrm>
          <a:prstGeom prst="rect">
            <a:avLst/>
          </a:prstGeom>
        </p:spPr>
      </p:pic>
      <p:pic>
        <p:nvPicPr>
          <p:cNvPr id="12" name="図 11">
            <a:extLst>
              <a:ext uri="{FF2B5EF4-FFF2-40B4-BE49-F238E27FC236}">
                <a16:creationId xmlns:a16="http://schemas.microsoft.com/office/drawing/2014/main" id="{465031ED-DEA1-5D42-927C-33E61109CF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1544" y="2300511"/>
            <a:ext cx="1001259" cy="964547"/>
          </a:xfrm>
          <a:prstGeom prst="rect">
            <a:avLst/>
          </a:prstGeom>
        </p:spPr>
      </p:pic>
      <p:pic>
        <p:nvPicPr>
          <p:cNvPr id="19" name="図 18">
            <a:extLst>
              <a:ext uri="{FF2B5EF4-FFF2-40B4-BE49-F238E27FC236}">
                <a16:creationId xmlns:a16="http://schemas.microsoft.com/office/drawing/2014/main" id="{AF98DBF9-30C4-CD4E-930A-FD4012D75F2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69776" y="5143499"/>
            <a:ext cx="475795" cy="467996"/>
          </a:xfrm>
          <a:prstGeom prst="rect">
            <a:avLst/>
          </a:prstGeom>
        </p:spPr>
      </p:pic>
      <p:cxnSp>
        <p:nvCxnSpPr>
          <p:cNvPr id="21" name="直線矢印コネクタ 20">
            <a:extLst>
              <a:ext uri="{FF2B5EF4-FFF2-40B4-BE49-F238E27FC236}">
                <a16:creationId xmlns:a16="http://schemas.microsoft.com/office/drawing/2014/main" id="{4D0E1202-28F9-7E43-B3ED-8FF37D153BDD}"/>
              </a:ext>
            </a:extLst>
          </p:cNvPr>
          <p:cNvCxnSpPr>
            <a:stCxn id="4" idx="3"/>
            <a:endCxn id="6" idx="1"/>
          </p:cNvCxnSpPr>
          <p:nvPr/>
        </p:nvCxnSpPr>
        <p:spPr>
          <a:xfrm flipV="1">
            <a:off x="1786320" y="3827430"/>
            <a:ext cx="569710" cy="589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7832447E-4E94-8B41-A193-5BFD74D9DF53}"/>
              </a:ext>
            </a:extLst>
          </p:cNvPr>
          <p:cNvCxnSpPr>
            <a:cxnSpLocks/>
            <a:endCxn id="11" idx="1"/>
          </p:cNvCxnSpPr>
          <p:nvPr/>
        </p:nvCxnSpPr>
        <p:spPr>
          <a:xfrm flipV="1">
            <a:off x="1277218" y="1524196"/>
            <a:ext cx="6352056" cy="1485845"/>
          </a:xfrm>
          <a:prstGeom prst="straightConnector1">
            <a:avLst/>
          </a:prstGeom>
          <a:ln>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EF359A1A-79E9-3A42-A16F-A3B0C7662F58}"/>
              </a:ext>
            </a:extLst>
          </p:cNvPr>
          <p:cNvCxnSpPr>
            <a:cxnSpLocks/>
            <a:stCxn id="7" idx="3"/>
            <a:endCxn id="13" idx="1"/>
          </p:cNvCxnSpPr>
          <p:nvPr/>
        </p:nvCxnSpPr>
        <p:spPr>
          <a:xfrm>
            <a:off x="3960095" y="3830376"/>
            <a:ext cx="457351" cy="2946"/>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a:extLst>
              <a:ext uri="{FF2B5EF4-FFF2-40B4-BE49-F238E27FC236}">
                <a16:creationId xmlns:a16="http://schemas.microsoft.com/office/drawing/2014/main" id="{582C6997-A895-7C40-A18B-55700F9960D2}"/>
              </a:ext>
            </a:extLst>
          </p:cNvPr>
          <p:cNvSpPr txBox="1"/>
          <p:nvPr/>
        </p:nvSpPr>
        <p:spPr>
          <a:xfrm>
            <a:off x="7438435" y="1890594"/>
            <a:ext cx="1425390" cy="430887"/>
          </a:xfrm>
          <a:prstGeom prst="rect">
            <a:avLst/>
          </a:prstGeom>
          <a:noFill/>
        </p:spPr>
        <p:txBody>
          <a:bodyPr wrap="none" rtlCol="0">
            <a:spAutoFit/>
          </a:bodyPr>
          <a:lstStyle/>
          <a:p>
            <a:pPr algn="ctr"/>
            <a:r>
              <a:rPr lang="ja-JP" altLang="en-US" sz="1200" b="1">
                <a:solidFill>
                  <a:schemeClr val="accent3">
                    <a:lumMod val="75000"/>
                  </a:schemeClr>
                </a:solidFill>
                <a:latin typeface="Meiryo" panose="020B0604030504040204" pitchFamily="34" charset="-128"/>
                <a:ea typeface="Meiryo" panose="020B0604030504040204" pitchFamily="34" charset="-128"/>
              </a:rPr>
              <a:t>量子コンピュータ</a:t>
            </a:r>
            <a:endParaRPr lang="en-US" altLang="ja-JP" sz="12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sz="1000" dirty="0">
                <a:solidFill>
                  <a:schemeClr val="accent3">
                    <a:lumMod val="75000"/>
                  </a:schemeClr>
                </a:solidFill>
                <a:latin typeface="Meiryo" panose="020B0604030504040204" pitchFamily="34" charset="-128"/>
                <a:ea typeface="Meiryo" panose="020B0604030504040204" pitchFamily="34" charset="-128"/>
              </a:rPr>
              <a:t>Quantum Computer</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77F603DA-7DC4-0349-95FF-1CFEB61067C8}"/>
              </a:ext>
            </a:extLst>
          </p:cNvPr>
          <p:cNvSpPr txBox="1"/>
          <p:nvPr/>
        </p:nvSpPr>
        <p:spPr>
          <a:xfrm>
            <a:off x="7607361" y="960182"/>
            <a:ext cx="1082348" cy="246221"/>
          </a:xfrm>
          <a:prstGeom prst="rect">
            <a:avLst/>
          </a:prstGeom>
          <a:noFill/>
        </p:spPr>
        <p:txBody>
          <a:bodyPr wrap="none" rtlCol="0">
            <a:spAutoFit/>
          </a:bodyPr>
          <a:lstStyle/>
          <a:p>
            <a:pPr algn="ctr"/>
            <a:r>
              <a:rPr lang="ja-JP" altLang="en-US" sz="1000">
                <a:solidFill>
                  <a:schemeClr val="accent3">
                    <a:lumMod val="75000"/>
                  </a:schemeClr>
                </a:solidFill>
                <a:latin typeface="Meiryo" panose="020B0604030504040204" pitchFamily="34" charset="-128"/>
                <a:ea typeface="Meiryo" panose="020B0604030504040204" pitchFamily="34" charset="-128"/>
              </a:rPr>
              <a:t>量子ゲート方式</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C16CAA4-F31F-3D40-869B-32D0740B4520}"/>
              </a:ext>
            </a:extLst>
          </p:cNvPr>
          <p:cNvSpPr txBox="1"/>
          <p:nvPr/>
        </p:nvSpPr>
        <p:spPr>
          <a:xfrm>
            <a:off x="7428640" y="3205484"/>
            <a:ext cx="1467068" cy="246221"/>
          </a:xfrm>
          <a:prstGeom prst="rect">
            <a:avLst/>
          </a:prstGeom>
          <a:noFill/>
        </p:spPr>
        <p:txBody>
          <a:bodyPr wrap="none" rtlCol="0">
            <a:spAutoFit/>
          </a:bodyPr>
          <a:lstStyle/>
          <a:p>
            <a:pPr algn="ctr"/>
            <a:r>
              <a:rPr lang="ja-JP" altLang="en-US" sz="1000">
                <a:solidFill>
                  <a:schemeClr val="accent3">
                    <a:lumMod val="75000"/>
                  </a:schemeClr>
                </a:solidFill>
                <a:latin typeface="Meiryo" panose="020B0604030504040204" pitchFamily="34" charset="-128"/>
                <a:ea typeface="Meiryo" panose="020B0604030504040204" pitchFamily="34" charset="-128"/>
              </a:rPr>
              <a:t>量子アニーリング方式</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cxnSp>
        <p:nvCxnSpPr>
          <p:cNvPr id="38" name="直線矢印コネクタ 37">
            <a:extLst>
              <a:ext uri="{FF2B5EF4-FFF2-40B4-BE49-F238E27FC236}">
                <a16:creationId xmlns:a16="http://schemas.microsoft.com/office/drawing/2014/main" id="{A1FEF09F-62D4-9B45-A9C9-64D162AC8BA8}"/>
              </a:ext>
            </a:extLst>
          </p:cNvPr>
          <p:cNvCxnSpPr>
            <a:cxnSpLocks/>
            <a:stCxn id="7" idx="3"/>
            <a:endCxn id="15" idx="1"/>
          </p:cNvCxnSpPr>
          <p:nvPr/>
        </p:nvCxnSpPr>
        <p:spPr>
          <a:xfrm>
            <a:off x="3960095" y="3830376"/>
            <a:ext cx="1663932" cy="553425"/>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88184F82-E545-8441-9FFC-0AA0ED8F8C92}"/>
              </a:ext>
            </a:extLst>
          </p:cNvPr>
          <p:cNvCxnSpPr>
            <a:cxnSpLocks/>
            <a:stCxn id="7" idx="3"/>
            <a:endCxn id="16" idx="1"/>
          </p:cNvCxnSpPr>
          <p:nvPr/>
        </p:nvCxnSpPr>
        <p:spPr>
          <a:xfrm>
            <a:off x="3960095" y="3830376"/>
            <a:ext cx="2156408" cy="1170196"/>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C094539D-FF59-DC49-8C51-34D14B7AF274}"/>
              </a:ext>
            </a:extLst>
          </p:cNvPr>
          <p:cNvCxnSpPr>
            <a:cxnSpLocks/>
            <a:stCxn id="7" idx="3"/>
            <a:endCxn id="17" idx="1"/>
          </p:cNvCxnSpPr>
          <p:nvPr/>
        </p:nvCxnSpPr>
        <p:spPr>
          <a:xfrm>
            <a:off x="3960095" y="3830376"/>
            <a:ext cx="2934557" cy="1820538"/>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D6C2AF16-1A54-EA42-8168-DA40F6DA9356}"/>
              </a:ext>
            </a:extLst>
          </p:cNvPr>
          <p:cNvCxnSpPr>
            <a:cxnSpLocks/>
            <a:stCxn id="7" idx="3"/>
            <a:endCxn id="18" idx="1"/>
          </p:cNvCxnSpPr>
          <p:nvPr/>
        </p:nvCxnSpPr>
        <p:spPr>
          <a:xfrm>
            <a:off x="3960095" y="3830376"/>
            <a:ext cx="3607179" cy="2604034"/>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図 12">
            <a:extLst>
              <a:ext uri="{FF2B5EF4-FFF2-40B4-BE49-F238E27FC236}">
                <a16:creationId xmlns:a16="http://schemas.microsoft.com/office/drawing/2014/main" id="{E176C3BB-5253-B848-84A0-BCAB8182B392}"/>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7446" y="3461847"/>
            <a:ext cx="990600" cy="742950"/>
          </a:xfrm>
          <a:prstGeom prst="rect">
            <a:avLst/>
          </a:prstGeom>
        </p:spPr>
      </p:pic>
      <p:pic>
        <p:nvPicPr>
          <p:cNvPr id="15" name="図 14">
            <a:extLst>
              <a:ext uri="{FF2B5EF4-FFF2-40B4-BE49-F238E27FC236}">
                <a16:creationId xmlns:a16="http://schemas.microsoft.com/office/drawing/2014/main" id="{34065E32-2991-5F43-B523-A90ECBB9C898}"/>
              </a:ext>
            </a:extLst>
          </p:cNvPr>
          <p:cNvPicPr>
            <a:picLocks noChangeAspect="1"/>
          </p:cNvPicPr>
          <p:nvPr/>
        </p:nvPicPr>
        <p:blipFill>
          <a:blip r:embed="rId9" cstate="print">
            <a:clrChange>
              <a:clrFrom>
                <a:srgbClr val="FBF9FA"/>
              </a:clrFrom>
              <a:clrTo>
                <a:srgbClr val="FBF9FA">
                  <a:alpha val="0"/>
                </a:srgbClr>
              </a:clrTo>
            </a:clrChange>
            <a:extLst>
              <a:ext uri="{28A0092B-C50C-407E-A947-70E740481C1C}">
                <a14:useLocalDpi xmlns:a14="http://schemas.microsoft.com/office/drawing/2010/main"/>
              </a:ext>
            </a:extLst>
          </a:blip>
          <a:stretch>
            <a:fillRect/>
          </a:stretch>
        </p:blipFill>
        <p:spPr>
          <a:xfrm>
            <a:off x="5624027" y="4042606"/>
            <a:ext cx="467390" cy="682389"/>
          </a:xfrm>
          <a:prstGeom prst="rect">
            <a:avLst/>
          </a:prstGeom>
        </p:spPr>
      </p:pic>
      <p:pic>
        <p:nvPicPr>
          <p:cNvPr id="16" name="図 15">
            <a:extLst>
              <a:ext uri="{FF2B5EF4-FFF2-40B4-BE49-F238E27FC236}">
                <a16:creationId xmlns:a16="http://schemas.microsoft.com/office/drawing/2014/main" id="{FCDD59C8-5497-2C4C-9A2B-B3A646011D55}"/>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116503" y="4767375"/>
            <a:ext cx="701379" cy="466393"/>
          </a:xfrm>
          <a:prstGeom prst="rect">
            <a:avLst/>
          </a:prstGeom>
        </p:spPr>
      </p:pic>
      <p:pic>
        <p:nvPicPr>
          <p:cNvPr id="17" name="図 16">
            <a:extLst>
              <a:ext uri="{FF2B5EF4-FFF2-40B4-BE49-F238E27FC236}">
                <a16:creationId xmlns:a16="http://schemas.microsoft.com/office/drawing/2014/main" id="{967BA2BB-0AA0-8741-89E6-DAC1B31BDD6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94652" y="5453969"/>
            <a:ext cx="234365" cy="393890"/>
          </a:xfrm>
          <a:prstGeom prst="rect">
            <a:avLst/>
          </a:prstGeom>
        </p:spPr>
      </p:pic>
      <p:pic>
        <p:nvPicPr>
          <p:cNvPr id="18" name="図 17">
            <a:extLst>
              <a:ext uri="{FF2B5EF4-FFF2-40B4-BE49-F238E27FC236}">
                <a16:creationId xmlns:a16="http://schemas.microsoft.com/office/drawing/2014/main" id="{B2E206AC-A31B-2F49-90A9-6C8984E29FA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67274" y="6277839"/>
            <a:ext cx="320722" cy="313141"/>
          </a:xfrm>
          <a:prstGeom prst="rect">
            <a:avLst/>
          </a:prstGeom>
          <a:ln w="12700">
            <a:noFill/>
          </a:ln>
        </p:spPr>
      </p:pic>
      <p:sp>
        <p:nvSpPr>
          <p:cNvPr id="59" name="テキスト ボックス 58">
            <a:extLst>
              <a:ext uri="{FF2B5EF4-FFF2-40B4-BE49-F238E27FC236}">
                <a16:creationId xmlns:a16="http://schemas.microsoft.com/office/drawing/2014/main" id="{E025E63C-AF9F-FE4A-B102-F105C886E63E}"/>
              </a:ext>
            </a:extLst>
          </p:cNvPr>
          <p:cNvSpPr txBox="1"/>
          <p:nvPr/>
        </p:nvSpPr>
        <p:spPr>
          <a:xfrm>
            <a:off x="4404372" y="3336391"/>
            <a:ext cx="902811"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メインフレーム</a:t>
            </a:r>
          </a:p>
        </p:txBody>
      </p:sp>
      <p:sp>
        <p:nvSpPr>
          <p:cNvPr id="60" name="テキスト ボックス 59">
            <a:extLst>
              <a:ext uri="{FF2B5EF4-FFF2-40B4-BE49-F238E27FC236}">
                <a16:creationId xmlns:a16="http://schemas.microsoft.com/office/drawing/2014/main" id="{D2F72A2E-C020-564A-8DA5-981A6165691C}"/>
              </a:ext>
            </a:extLst>
          </p:cNvPr>
          <p:cNvSpPr txBox="1"/>
          <p:nvPr/>
        </p:nvSpPr>
        <p:spPr>
          <a:xfrm>
            <a:off x="5343036" y="3827162"/>
            <a:ext cx="1005403"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ミニコンピュータ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BE74049-F222-6D42-AA25-66F0BBE76338}"/>
              </a:ext>
            </a:extLst>
          </p:cNvPr>
          <p:cNvSpPr txBox="1"/>
          <p:nvPr/>
        </p:nvSpPr>
        <p:spPr>
          <a:xfrm>
            <a:off x="6077099" y="4587566"/>
            <a:ext cx="1107997"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パーソナルピュータ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CD168BFD-73AD-DE4C-8EC9-1D2187EA28E2}"/>
              </a:ext>
            </a:extLst>
          </p:cNvPr>
          <p:cNvSpPr txBox="1"/>
          <p:nvPr/>
        </p:nvSpPr>
        <p:spPr>
          <a:xfrm>
            <a:off x="6573735" y="5271887"/>
            <a:ext cx="902811"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スマートフォン</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81487602-E7F3-0A41-ACE9-28582871B803}"/>
              </a:ext>
            </a:extLst>
          </p:cNvPr>
          <p:cNvSpPr txBox="1"/>
          <p:nvPr/>
        </p:nvSpPr>
        <p:spPr>
          <a:xfrm>
            <a:off x="7428640" y="6015390"/>
            <a:ext cx="707245" cy="33855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IoT/</a:t>
            </a:r>
            <a:r>
              <a:rPr kumimoji="1" lang="ja-JP" altLang="en-US" sz="800">
                <a:solidFill>
                  <a:srgbClr val="0070C0"/>
                </a:solidFill>
                <a:latin typeface="Meiryo" panose="020B0604030504040204" pitchFamily="34" charset="-128"/>
                <a:ea typeface="Meiryo" panose="020B0604030504040204" pitchFamily="34" charset="-128"/>
              </a:rPr>
              <a:t>エッジ</a:t>
            </a:r>
            <a:endParaRPr lang="en-US" altLang="ja-JP" sz="800" dirty="0">
              <a:solidFill>
                <a:srgbClr val="0070C0"/>
              </a:solidFill>
              <a:latin typeface="Meiryo" panose="020B0604030504040204" pitchFamily="34" charset="-128"/>
              <a:ea typeface="Meiryo" panose="020B0604030504040204" pitchFamily="34" charset="-128"/>
            </a:endParaRPr>
          </a:p>
          <a:p>
            <a:pPr algn="ctr"/>
            <a:r>
              <a:rPr kumimoji="1" lang="ja-JP" altLang="en-US" sz="800">
                <a:solidFill>
                  <a:srgbClr val="0070C0"/>
                </a:solidFill>
                <a:latin typeface="Meiryo" panose="020B0604030504040204" pitchFamily="34" charset="-128"/>
                <a:ea typeface="Meiryo" panose="020B0604030504040204" pitchFamily="34" charset="-128"/>
              </a:rPr>
              <a:t>デバイス</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AF873522-96B1-6E41-97F3-AF78FF203697}"/>
              </a:ext>
            </a:extLst>
          </p:cNvPr>
          <p:cNvSpPr txBox="1"/>
          <p:nvPr/>
        </p:nvSpPr>
        <p:spPr>
          <a:xfrm>
            <a:off x="7552764" y="4795270"/>
            <a:ext cx="1261884" cy="338554"/>
          </a:xfrm>
          <a:prstGeom prst="rect">
            <a:avLst/>
          </a:prstGeom>
          <a:noFill/>
        </p:spPr>
        <p:txBody>
          <a:bodyPr wrap="none" rtlCol="0">
            <a:spAutoFit/>
          </a:bodyPr>
          <a:lstStyle/>
          <a:p>
            <a:pPr algn="ctr"/>
            <a:r>
              <a:rPr kumimoji="1" lang="ja-JP" altLang="en-US" sz="800">
                <a:solidFill>
                  <a:schemeClr val="accent4"/>
                </a:solidFill>
                <a:latin typeface="Meiryo" panose="020B0604030504040204" pitchFamily="34" charset="-128"/>
                <a:ea typeface="Meiryo" panose="020B0604030504040204" pitchFamily="34" charset="-128"/>
              </a:rPr>
              <a:t>ニューロ･モーフィック</a:t>
            </a:r>
            <a:endParaRPr kumimoji="1" lang="en-US" altLang="ja-JP" sz="800" dirty="0">
              <a:solidFill>
                <a:schemeClr val="accent4"/>
              </a:solidFill>
              <a:latin typeface="Meiryo" panose="020B0604030504040204" pitchFamily="34" charset="-128"/>
              <a:ea typeface="Meiryo" panose="020B0604030504040204" pitchFamily="34" charset="-128"/>
            </a:endParaRPr>
          </a:p>
          <a:p>
            <a:pPr algn="ctr"/>
            <a:r>
              <a:rPr lang="ja-JP" altLang="en-US" sz="800">
                <a:solidFill>
                  <a:schemeClr val="accent4"/>
                </a:solidFill>
                <a:latin typeface="Meiryo" panose="020B0604030504040204" pitchFamily="34" charset="-128"/>
                <a:ea typeface="Meiryo" panose="020B0604030504040204" pitchFamily="34" charset="-128"/>
              </a:rPr>
              <a:t>コンピュータ</a:t>
            </a:r>
            <a:endParaRPr kumimoji="1" lang="en-US" altLang="ja-JP" sz="800" dirty="0">
              <a:solidFill>
                <a:schemeClr val="accent4"/>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3C13123B-F07B-8147-9B8C-580F959A3E61}"/>
              </a:ext>
            </a:extLst>
          </p:cNvPr>
          <p:cNvSpPr txBox="1"/>
          <p:nvPr/>
        </p:nvSpPr>
        <p:spPr>
          <a:xfrm>
            <a:off x="4386533" y="3195612"/>
            <a:ext cx="748923"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1950</a:t>
            </a:r>
            <a:r>
              <a:rPr kumimoji="1" lang="ja-JP" altLang="en-US" sz="800">
                <a:solidFill>
                  <a:srgbClr val="0070C0"/>
                </a:solidFill>
                <a:latin typeface="Meiryo" panose="020B0604030504040204" pitchFamily="34" charset="-128"/>
                <a:ea typeface="Meiryo" panose="020B0604030504040204" pitchFamily="34" charset="-128"/>
              </a:rPr>
              <a:t>年代</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861F42DD-C319-FB44-B250-F74ED75A0E8F}"/>
              </a:ext>
            </a:extLst>
          </p:cNvPr>
          <p:cNvSpPr txBox="1"/>
          <p:nvPr/>
        </p:nvSpPr>
        <p:spPr>
          <a:xfrm>
            <a:off x="5341558" y="3685555"/>
            <a:ext cx="954107"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1970</a:t>
            </a:r>
            <a:r>
              <a:rPr kumimoji="1" lang="ja-JP" altLang="en-US" sz="800">
                <a:solidFill>
                  <a:srgbClr val="0070C0"/>
                </a:solidFill>
                <a:latin typeface="Meiryo" panose="020B0604030504040204" pitchFamily="34" charset="-128"/>
                <a:ea typeface="Meiryo" panose="020B0604030504040204" pitchFamily="34" charset="-128"/>
              </a:rPr>
              <a:t>年代前半</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E7A58A14-E165-CA41-B227-64E9A3415982}"/>
              </a:ext>
            </a:extLst>
          </p:cNvPr>
          <p:cNvSpPr txBox="1"/>
          <p:nvPr/>
        </p:nvSpPr>
        <p:spPr>
          <a:xfrm>
            <a:off x="6071714" y="4449829"/>
            <a:ext cx="954107"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1970</a:t>
            </a:r>
            <a:r>
              <a:rPr kumimoji="1" lang="ja-JP" altLang="en-US" sz="800">
                <a:solidFill>
                  <a:srgbClr val="0070C0"/>
                </a:solidFill>
                <a:latin typeface="Meiryo" panose="020B0604030504040204" pitchFamily="34" charset="-128"/>
                <a:ea typeface="Meiryo" panose="020B0604030504040204" pitchFamily="34" charset="-128"/>
              </a:rPr>
              <a:t>年代後半</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61C790DC-FFF5-B341-A059-0E6413C22270}"/>
              </a:ext>
            </a:extLst>
          </p:cNvPr>
          <p:cNvSpPr txBox="1"/>
          <p:nvPr/>
        </p:nvSpPr>
        <p:spPr>
          <a:xfrm>
            <a:off x="6636731" y="5161503"/>
            <a:ext cx="646331" cy="215444"/>
          </a:xfrm>
          <a:prstGeom prst="rect">
            <a:avLst/>
          </a:prstGeom>
          <a:noFill/>
        </p:spPr>
        <p:txBody>
          <a:bodyPr wrap="none" rtlCol="0">
            <a:spAutoFit/>
          </a:bodyPr>
          <a:lstStyle/>
          <a:p>
            <a:pPr algn="ctr"/>
            <a:r>
              <a:rPr lang="en-US" altLang="ja-JP" sz="800" dirty="0">
                <a:solidFill>
                  <a:srgbClr val="0070C0"/>
                </a:solidFill>
                <a:latin typeface="Meiryo" panose="020B0604030504040204" pitchFamily="34" charset="-128"/>
                <a:ea typeface="Meiryo" panose="020B0604030504040204" pitchFamily="34" charset="-128"/>
              </a:rPr>
              <a:t>2007</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AE6EE568-D99E-394B-A4A7-C14BBD6574D4}"/>
              </a:ext>
            </a:extLst>
          </p:cNvPr>
          <p:cNvSpPr txBox="1"/>
          <p:nvPr/>
        </p:nvSpPr>
        <p:spPr>
          <a:xfrm>
            <a:off x="7443674" y="5888791"/>
            <a:ext cx="646331" cy="215444"/>
          </a:xfrm>
          <a:prstGeom prst="rect">
            <a:avLst/>
          </a:prstGeom>
          <a:noFill/>
        </p:spPr>
        <p:txBody>
          <a:bodyPr wrap="none" rtlCol="0">
            <a:spAutoFit/>
          </a:bodyPr>
          <a:lstStyle/>
          <a:p>
            <a:pPr algn="ctr"/>
            <a:r>
              <a:rPr lang="en-US" altLang="ja-JP" sz="800" dirty="0">
                <a:solidFill>
                  <a:srgbClr val="0070C0"/>
                </a:solidFill>
                <a:latin typeface="Meiryo" panose="020B0604030504040204" pitchFamily="34" charset="-128"/>
                <a:ea typeface="Meiryo" panose="020B0604030504040204" pitchFamily="34" charset="-128"/>
              </a:rPr>
              <a:t>2000</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6" name="テキスト ボックス 75">
            <a:extLst>
              <a:ext uri="{FF2B5EF4-FFF2-40B4-BE49-F238E27FC236}">
                <a16:creationId xmlns:a16="http://schemas.microsoft.com/office/drawing/2014/main" id="{D1B7571F-F77B-214B-B15B-3228AB86E57D}"/>
              </a:ext>
            </a:extLst>
          </p:cNvPr>
          <p:cNvSpPr txBox="1"/>
          <p:nvPr/>
        </p:nvSpPr>
        <p:spPr>
          <a:xfrm>
            <a:off x="7539425" y="4657363"/>
            <a:ext cx="646331" cy="215444"/>
          </a:xfrm>
          <a:prstGeom prst="rect">
            <a:avLst/>
          </a:prstGeom>
          <a:noFill/>
        </p:spPr>
        <p:txBody>
          <a:bodyPr wrap="none" rtlCol="0">
            <a:spAutoFit/>
          </a:bodyPr>
          <a:lstStyle/>
          <a:p>
            <a:pPr algn="ctr"/>
            <a:r>
              <a:rPr lang="en-US" altLang="ja-JP" sz="800" dirty="0">
                <a:solidFill>
                  <a:schemeClr val="accent4"/>
                </a:solidFill>
                <a:latin typeface="Meiryo" panose="020B0604030504040204" pitchFamily="34" charset="-128"/>
                <a:ea typeface="Meiryo" panose="020B0604030504040204" pitchFamily="34" charset="-128"/>
              </a:rPr>
              <a:t>2010</a:t>
            </a:r>
            <a:r>
              <a:rPr kumimoji="1" lang="ja-JP" altLang="en-US" sz="800">
                <a:solidFill>
                  <a:schemeClr val="accent4"/>
                </a:solidFill>
                <a:latin typeface="Meiryo" panose="020B0604030504040204" pitchFamily="34" charset="-128"/>
                <a:ea typeface="Meiryo" panose="020B0604030504040204" pitchFamily="34" charset="-128"/>
              </a:rPr>
              <a:t>年</a:t>
            </a:r>
            <a:r>
              <a:rPr kumimoji="1" lang="en-US" altLang="ja-JP" sz="800" dirty="0">
                <a:solidFill>
                  <a:schemeClr val="accent4"/>
                </a:solidFill>
                <a:latin typeface="Meiryo" panose="020B0604030504040204" pitchFamily="34" charset="-128"/>
                <a:ea typeface="Meiryo" panose="020B0604030504040204" pitchFamily="34" charset="-128"/>
              </a:rPr>
              <a:t>〜</a:t>
            </a:r>
            <a:endParaRPr kumimoji="1" lang="ja-JP" altLang="en-US" sz="800">
              <a:solidFill>
                <a:schemeClr val="accent4"/>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CE86A734-5DD4-CB45-956A-277EA84008D9}"/>
              </a:ext>
            </a:extLst>
          </p:cNvPr>
          <p:cNvSpPr txBox="1"/>
          <p:nvPr/>
        </p:nvSpPr>
        <p:spPr>
          <a:xfrm>
            <a:off x="173993" y="2844381"/>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1936</a:t>
            </a:r>
            <a:r>
              <a:rPr kumimoji="1" lang="ja-JP" altLang="en-US" sz="1200" dirty="0">
                <a:latin typeface="Meiryo" charset="-128"/>
                <a:ea typeface="Meiryo" charset="-128"/>
                <a:cs typeface="Meiryo" charset="-128"/>
              </a:rPr>
              <a:t>年</a:t>
            </a:r>
          </a:p>
        </p:txBody>
      </p:sp>
      <p:sp>
        <p:nvSpPr>
          <p:cNvPr id="83" name="テキスト ボックス 82">
            <a:extLst>
              <a:ext uri="{FF2B5EF4-FFF2-40B4-BE49-F238E27FC236}">
                <a16:creationId xmlns:a16="http://schemas.microsoft.com/office/drawing/2014/main" id="{CEB0A560-4B80-AA45-BC9C-42989FCB625A}"/>
              </a:ext>
            </a:extLst>
          </p:cNvPr>
          <p:cNvSpPr txBox="1"/>
          <p:nvPr/>
        </p:nvSpPr>
        <p:spPr>
          <a:xfrm>
            <a:off x="2209168" y="2844380"/>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1945</a:t>
            </a:r>
            <a:r>
              <a:rPr kumimoji="1" lang="ja-JP" altLang="en-US" sz="1200" dirty="0">
                <a:latin typeface="Meiryo" charset="-128"/>
                <a:ea typeface="Meiryo" charset="-128"/>
                <a:cs typeface="Meiryo" charset="-128"/>
              </a:rPr>
              <a:t>年</a:t>
            </a:r>
          </a:p>
        </p:txBody>
      </p:sp>
      <p:pic>
        <p:nvPicPr>
          <p:cNvPr id="87" name="図 86">
            <a:extLst>
              <a:ext uri="{FF2B5EF4-FFF2-40B4-BE49-F238E27FC236}">
                <a16:creationId xmlns:a16="http://schemas.microsoft.com/office/drawing/2014/main" id="{0F75032F-0B01-A74F-9339-A8D7DD17438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56770" y="2785258"/>
            <a:ext cx="723275" cy="759439"/>
          </a:xfrm>
          <a:prstGeom prst="rect">
            <a:avLst/>
          </a:prstGeom>
        </p:spPr>
      </p:pic>
      <p:sp>
        <p:nvSpPr>
          <p:cNvPr id="88" name="テキスト ボックス 87">
            <a:extLst>
              <a:ext uri="{FF2B5EF4-FFF2-40B4-BE49-F238E27FC236}">
                <a16:creationId xmlns:a16="http://schemas.microsoft.com/office/drawing/2014/main" id="{F5DCFDE5-0027-0845-A61F-C0E008BFAB03}"/>
              </a:ext>
            </a:extLst>
          </p:cNvPr>
          <p:cNvSpPr txBox="1"/>
          <p:nvPr/>
        </p:nvSpPr>
        <p:spPr>
          <a:xfrm>
            <a:off x="5175503" y="2598864"/>
            <a:ext cx="1313180"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スーパー・コンピュータ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20CAC335-3DB6-CD4E-AE79-A003B817A934}"/>
              </a:ext>
            </a:extLst>
          </p:cNvPr>
          <p:cNvSpPr txBox="1"/>
          <p:nvPr/>
        </p:nvSpPr>
        <p:spPr>
          <a:xfrm>
            <a:off x="5143233" y="2472863"/>
            <a:ext cx="646331"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1976</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55448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04416D2-3031-784D-8F51-43C024CEBB09}"/>
              </a:ext>
            </a:extLst>
          </p:cNvPr>
          <p:cNvSpPr>
            <a:spLocks noGrp="1"/>
          </p:cNvSpPr>
          <p:nvPr>
            <p:ph type="title"/>
          </p:nvPr>
        </p:nvSpPr>
        <p:spPr>
          <a:xfrm>
            <a:off x="230400" y="266400"/>
            <a:ext cx="8686800" cy="416221"/>
          </a:xfrm>
        </p:spPr>
        <p:txBody>
          <a:bodyPr lIns="0" rIns="0"/>
          <a:lstStyle/>
          <a:p>
            <a:r>
              <a:rPr kumimoji="1" lang="ja-JP" altLang="en-US" sz="2700" dirty="0"/>
              <a:t>コンピュータの構成と種類</a:t>
            </a:r>
          </a:p>
        </p:txBody>
      </p:sp>
      <p:pic>
        <p:nvPicPr>
          <p:cNvPr id="16" name="図 15">
            <a:extLst>
              <a:ext uri="{FF2B5EF4-FFF2-40B4-BE49-F238E27FC236}">
                <a16:creationId xmlns:a16="http://schemas.microsoft.com/office/drawing/2014/main" id="{109F1C86-E7A2-734A-BD6A-2251EB127E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1149" y="985563"/>
            <a:ext cx="1731910" cy="1615006"/>
          </a:xfrm>
          <a:prstGeom prst="rect">
            <a:avLst/>
          </a:prstGeom>
        </p:spPr>
      </p:pic>
      <p:pic>
        <p:nvPicPr>
          <p:cNvPr id="17" name="図 16">
            <a:extLst>
              <a:ext uri="{FF2B5EF4-FFF2-40B4-BE49-F238E27FC236}">
                <a16:creationId xmlns:a16="http://schemas.microsoft.com/office/drawing/2014/main" id="{653D9E29-82BB-134C-BF9F-9A2433F61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756163" y="3438391"/>
            <a:ext cx="921263" cy="859077"/>
          </a:xfrm>
          <a:prstGeom prst="rect">
            <a:avLst/>
          </a:prstGeom>
        </p:spPr>
      </p:pic>
      <p:pic>
        <p:nvPicPr>
          <p:cNvPr id="18" name="図 17">
            <a:extLst>
              <a:ext uri="{FF2B5EF4-FFF2-40B4-BE49-F238E27FC236}">
                <a16:creationId xmlns:a16="http://schemas.microsoft.com/office/drawing/2014/main" id="{83776116-4988-F344-A7E3-AB46410156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6745" y="3182665"/>
            <a:ext cx="485736" cy="649814"/>
          </a:xfrm>
          <a:prstGeom prst="rect">
            <a:avLst/>
          </a:prstGeom>
        </p:spPr>
      </p:pic>
      <p:pic>
        <p:nvPicPr>
          <p:cNvPr id="19" name="図 18">
            <a:extLst>
              <a:ext uri="{FF2B5EF4-FFF2-40B4-BE49-F238E27FC236}">
                <a16:creationId xmlns:a16="http://schemas.microsoft.com/office/drawing/2014/main" id="{AEA6C098-41B3-694B-88F0-98A248FFE3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5746" y="4684247"/>
            <a:ext cx="458052" cy="458052"/>
          </a:xfrm>
          <a:prstGeom prst="rect">
            <a:avLst/>
          </a:prstGeom>
        </p:spPr>
      </p:pic>
      <p:pic>
        <p:nvPicPr>
          <p:cNvPr id="20" name="図 19">
            <a:extLst>
              <a:ext uri="{FF2B5EF4-FFF2-40B4-BE49-F238E27FC236}">
                <a16:creationId xmlns:a16="http://schemas.microsoft.com/office/drawing/2014/main" id="{4AC4A703-6AAE-8D4A-9C14-7095CB5A15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9251" y="5552378"/>
            <a:ext cx="1083464" cy="804171"/>
          </a:xfrm>
          <a:prstGeom prst="rect">
            <a:avLst/>
          </a:prstGeom>
        </p:spPr>
      </p:pic>
      <p:pic>
        <p:nvPicPr>
          <p:cNvPr id="21" name="図 20">
            <a:extLst>
              <a:ext uri="{FF2B5EF4-FFF2-40B4-BE49-F238E27FC236}">
                <a16:creationId xmlns:a16="http://schemas.microsoft.com/office/drawing/2014/main" id="{102D59E3-6133-B042-9A77-50451AA5F8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1149" y="5338564"/>
            <a:ext cx="573777" cy="573777"/>
          </a:xfrm>
          <a:prstGeom prst="rect">
            <a:avLst/>
          </a:prstGeom>
        </p:spPr>
      </p:pic>
      <p:pic>
        <p:nvPicPr>
          <p:cNvPr id="22" name="図 21">
            <a:extLst>
              <a:ext uri="{FF2B5EF4-FFF2-40B4-BE49-F238E27FC236}">
                <a16:creationId xmlns:a16="http://schemas.microsoft.com/office/drawing/2014/main" id="{10FA4A35-63E3-E342-A87D-657ED7A4DF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6846" y="5144091"/>
            <a:ext cx="533365" cy="481362"/>
          </a:xfrm>
          <a:prstGeom prst="rect">
            <a:avLst/>
          </a:prstGeom>
        </p:spPr>
      </p:pic>
      <p:pic>
        <p:nvPicPr>
          <p:cNvPr id="23" name="図 22">
            <a:extLst>
              <a:ext uri="{FF2B5EF4-FFF2-40B4-BE49-F238E27FC236}">
                <a16:creationId xmlns:a16="http://schemas.microsoft.com/office/drawing/2014/main" id="{B25A102D-8E9C-EB41-A0FE-E3D943E2CD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1698" y="4642196"/>
            <a:ext cx="1133310" cy="1085144"/>
          </a:xfrm>
          <a:prstGeom prst="rect">
            <a:avLst/>
          </a:prstGeom>
        </p:spPr>
      </p:pic>
      <p:sp>
        <p:nvSpPr>
          <p:cNvPr id="24" name="テキスト ボックス 23">
            <a:extLst>
              <a:ext uri="{FF2B5EF4-FFF2-40B4-BE49-F238E27FC236}">
                <a16:creationId xmlns:a16="http://schemas.microsoft.com/office/drawing/2014/main" id="{00B9A0ED-94F5-E244-917C-2F1A16A3CA30}"/>
              </a:ext>
            </a:extLst>
          </p:cNvPr>
          <p:cNvSpPr txBox="1"/>
          <p:nvPr/>
        </p:nvSpPr>
        <p:spPr>
          <a:xfrm>
            <a:off x="5676289" y="1137635"/>
            <a:ext cx="2723823"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サーバー・コンピュータ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データセンターなどの専用設備に設置</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複数のユーザーが共用</a:t>
            </a:r>
          </a:p>
        </p:txBody>
      </p:sp>
      <p:sp>
        <p:nvSpPr>
          <p:cNvPr id="25" name="テキスト ボックス 24">
            <a:extLst>
              <a:ext uri="{FF2B5EF4-FFF2-40B4-BE49-F238E27FC236}">
                <a16:creationId xmlns:a16="http://schemas.microsoft.com/office/drawing/2014/main" id="{E573652D-2D77-5147-AB45-853CE1C50648}"/>
              </a:ext>
            </a:extLst>
          </p:cNvPr>
          <p:cNvSpPr txBox="1"/>
          <p:nvPr/>
        </p:nvSpPr>
        <p:spPr>
          <a:xfrm>
            <a:off x="5692270" y="2838638"/>
            <a:ext cx="3185487"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クライアント・コンピュータ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個人が所有する、あるいは交代で利用する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個人ユーザーが一時点で占有して使用する</a:t>
            </a:r>
          </a:p>
        </p:txBody>
      </p:sp>
      <p:pic>
        <p:nvPicPr>
          <p:cNvPr id="26" name="図 25">
            <a:extLst>
              <a:ext uri="{FF2B5EF4-FFF2-40B4-BE49-F238E27FC236}">
                <a16:creationId xmlns:a16="http://schemas.microsoft.com/office/drawing/2014/main" id="{0B28F033-D8C9-5047-BD4A-6DE5F67B61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7016" y="3369259"/>
            <a:ext cx="818501" cy="924860"/>
          </a:xfrm>
          <a:prstGeom prst="rect">
            <a:avLst/>
          </a:prstGeom>
        </p:spPr>
      </p:pic>
      <p:pic>
        <p:nvPicPr>
          <p:cNvPr id="27" name="図 26">
            <a:extLst>
              <a:ext uri="{FF2B5EF4-FFF2-40B4-BE49-F238E27FC236}">
                <a16:creationId xmlns:a16="http://schemas.microsoft.com/office/drawing/2014/main" id="{AFD38C0D-C340-394A-98A7-0A3DA6DC83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70649" y="2830879"/>
            <a:ext cx="580434" cy="583572"/>
          </a:xfrm>
          <a:prstGeom prst="rect">
            <a:avLst/>
          </a:prstGeom>
        </p:spPr>
      </p:pic>
      <p:sp>
        <p:nvSpPr>
          <p:cNvPr id="28" name="テキスト ボックス 27">
            <a:extLst>
              <a:ext uri="{FF2B5EF4-FFF2-40B4-BE49-F238E27FC236}">
                <a16:creationId xmlns:a16="http://schemas.microsoft.com/office/drawing/2014/main" id="{24AF80FE-CFE6-7F40-AD05-4FE022135B09}"/>
              </a:ext>
            </a:extLst>
          </p:cNvPr>
          <p:cNvSpPr txBox="1"/>
          <p:nvPr/>
        </p:nvSpPr>
        <p:spPr>
          <a:xfrm>
            <a:off x="5676289" y="4627518"/>
            <a:ext cx="2749471"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組み込みコンピュータ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モノの中に組み込まれている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それぞれのモノの機能や性能を実現している</a:t>
            </a:r>
          </a:p>
        </p:txBody>
      </p:sp>
      <p:sp>
        <p:nvSpPr>
          <p:cNvPr id="37" name="三角形 36">
            <a:extLst>
              <a:ext uri="{FF2B5EF4-FFF2-40B4-BE49-F238E27FC236}">
                <a16:creationId xmlns:a16="http://schemas.microsoft.com/office/drawing/2014/main" id="{2F0D9B0B-2707-C740-9D6D-573B6AE26436}"/>
              </a:ext>
            </a:extLst>
          </p:cNvPr>
          <p:cNvSpPr/>
          <p:nvPr/>
        </p:nvSpPr>
        <p:spPr>
          <a:xfrm rot="5400000">
            <a:off x="1124361" y="2920219"/>
            <a:ext cx="4550323" cy="1148351"/>
          </a:xfrm>
          <a:prstGeom prst="triangle">
            <a:avLst>
              <a:gd name="adj" fmla="val 13063"/>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CF7B9963-8749-D740-9DC1-C5D2C5D8B0A5}"/>
              </a:ext>
            </a:extLst>
          </p:cNvPr>
          <p:cNvSpPr/>
          <p:nvPr/>
        </p:nvSpPr>
        <p:spPr>
          <a:xfrm rot="5400000">
            <a:off x="1136282" y="2941570"/>
            <a:ext cx="4550323" cy="1148351"/>
          </a:xfrm>
          <a:prstGeom prst="triangle">
            <a:avLst>
              <a:gd name="adj" fmla="val 52987"/>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三角形 38">
            <a:extLst>
              <a:ext uri="{FF2B5EF4-FFF2-40B4-BE49-F238E27FC236}">
                <a16:creationId xmlns:a16="http://schemas.microsoft.com/office/drawing/2014/main" id="{8B7F3956-DC4D-474E-9823-5BFE108FE488}"/>
              </a:ext>
            </a:extLst>
          </p:cNvPr>
          <p:cNvSpPr/>
          <p:nvPr/>
        </p:nvSpPr>
        <p:spPr>
          <a:xfrm rot="5400000">
            <a:off x="1124047" y="2941570"/>
            <a:ext cx="4550323" cy="1148351"/>
          </a:xfrm>
          <a:prstGeom prst="triangle">
            <a:avLst>
              <a:gd name="adj" fmla="val 87322"/>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996D60E-1F00-0244-ADF5-31B4639A7317}"/>
              </a:ext>
            </a:extLst>
          </p:cNvPr>
          <p:cNvSpPr/>
          <p:nvPr/>
        </p:nvSpPr>
        <p:spPr>
          <a:xfrm>
            <a:off x="457200" y="1217181"/>
            <a:ext cx="2361696" cy="455237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7302011-43E1-4040-9191-D135C868AAC8}"/>
              </a:ext>
            </a:extLst>
          </p:cNvPr>
          <p:cNvSpPr/>
          <p:nvPr/>
        </p:nvSpPr>
        <p:spPr>
          <a:xfrm>
            <a:off x="563174" y="1693330"/>
            <a:ext cx="2149748" cy="21883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0BD6CE73-B099-0D4E-8BC6-66E132C9A109}"/>
              </a:ext>
            </a:extLst>
          </p:cNvPr>
          <p:cNvSpPr/>
          <p:nvPr/>
        </p:nvSpPr>
        <p:spPr>
          <a:xfrm>
            <a:off x="563174" y="3948270"/>
            <a:ext cx="2149748" cy="163188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9047162-C56B-3347-AFF1-F7B5861CF7FC}"/>
              </a:ext>
            </a:extLst>
          </p:cNvPr>
          <p:cNvSpPr txBox="1"/>
          <p:nvPr/>
        </p:nvSpPr>
        <p:spPr>
          <a:xfrm>
            <a:off x="776273" y="1856831"/>
            <a:ext cx="1723549" cy="400110"/>
          </a:xfrm>
          <a:prstGeom prst="rect">
            <a:avLst/>
          </a:prstGeom>
          <a:noFill/>
        </p:spPr>
        <p:txBody>
          <a:bodyPr wrap="none" rtlCol="0">
            <a:spAutoFit/>
          </a:bodyPr>
          <a:lstStyle/>
          <a:p>
            <a:pPr algn="ctr"/>
            <a:r>
              <a:rPr kumimoji="1" lang="ja-JP" altLang="en-US" sz="2000">
                <a:solidFill>
                  <a:srgbClr val="0432FF"/>
                </a:solidFill>
                <a:latin typeface="Meiryo" panose="020B0604030504040204" pitchFamily="34" charset="-128"/>
                <a:ea typeface="Meiryo" panose="020B0604030504040204" pitchFamily="34" charset="-128"/>
              </a:rPr>
              <a:t>ソフトウェア</a:t>
            </a:r>
          </a:p>
        </p:txBody>
      </p:sp>
      <p:sp>
        <p:nvSpPr>
          <p:cNvPr id="13" name="テキスト ボックス 12">
            <a:extLst>
              <a:ext uri="{FF2B5EF4-FFF2-40B4-BE49-F238E27FC236}">
                <a16:creationId xmlns:a16="http://schemas.microsoft.com/office/drawing/2014/main" id="{321C0653-CE29-3844-8029-E6F2063B4E8A}"/>
              </a:ext>
            </a:extLst>
          </p:cNvPr>
          <p:cNvSpPr txBox="1"/>
          <p:nvPr/>
        </p:nvSpPr>
        <p:spPr>
          <a:xfrm>
            <a:off x="596725" y="2287194"/>
            <a:ext cx="1502334" cy="138499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ゲーム</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ブラウザー</a:t>
            </a:r>
            <a:endParaRPr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ワープロ</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データベース</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通信制御</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認証管理</a:t>
            </a:r>
            <a:endParaRPr lang="en-US" altLang="ja-JP" sz="1200" dirty="0">
              <a:solidFill>
                <a:srgbClr val="0432FF"/>
              </a:solidFill>
              <a:latin typeface="Meiryo" panose="020B0604030504040204" pitchFamily="34" charset="-128"/>
              <a:ea typeface="Meiryo" panose="020B0604030504040204" pitchFamily="34" charset="-128"/>
            </a:endParaRPr>
          </a:p>
          <a:p>
            <a:r>
              <a:rPr kumimoji="1" lang="en-US" altLang="ja-JP" sz="1200" dirty="0">
                <a:solidFill>
                  <a:srgbClr val="0432FF"/>
                </a:solidFill>
                <a:latin typeface="Meiryo" panose="020B0604030504040204" pitchFamily="34" charset="-128"/>
                <a:ea typeface="Meiryo" panose="020B0604030504040204" pitchFamily="34" charset="-128"/>
              </a:rPr>
              <a:t>OS</a:t>
            </a:r>
            <a:r>
              <a:rPr kumimoji="1" lang="ja-JP" altLang="en-US" sz="800">
                <a:solidFill>
                  <a:srgbClr val="0432FF"/>
                </a:solidFill>
                <a:latin typeface="Meiryo" panose="020B0604030504040204" pitchFamily="34" charset="-128"/>
                <a:ea typeface="Meiryo" panose="020B0604030504040204" pitchFamily="34" charset="-128"/>
              </a:rPr>
              <a:t>（</a:t>
            </a:r>
            <a:r>
              <a:rPr kumimoji="1" lang="en-US" altLang="ja-JP" sz="800" dirty="0">
                <a:solidFill>
                  <a:srgbClr val="0432FF"/>
                </a:solidFill>
                <a:latin typeface="Meiryo" panose="020B0604030504040204" pitchFamily="34" charset="-128"/>
                <a:ea typeface="Meiryo" panose="020B0604030504040204" pitchFamily="34" charset="-128"/>
              </a:rPr>
              <a:t>Operating System</a:t>
            </a:r>
            <a:r>
              <a:rPr kumimoji="1" lang="ja-JP" altLang="en-US" sz="800">
                <a:solidFill>
                  <a:srgbClr val="0432FF"/>
                </a:solidFill>
                <a:latin typeface="Meiryo" panose="020B0604030504040204" pitchFamily="34" charset="-128"/>
                <a:ea typeface="Meiryo" panose="020B0604030504040204" pitchFamily="34" charset="-128"/>
              </a:rPr>
              <a:t>）</a:t>
            </a:r>
          </a:p>
        </p:txBody>
      </p:sp>
      <p:sp>
        <p:nvSpPr>
          <p:cNvPr id="14" name="テキスト ボックス 13">
            <a:extLst>
              <a:ext uri="{FF2B5EF4-FFF2-40B4-BE49-F238E27FC236}">
                <a16:creationId xmlns:a16="http://schemas.microsoft.com/office/drawing/2014/main" id="{FC56B564-E560-7E4B-A49D-E3E9FAA8D74D}"/>
              </a:ext>
            </a:extLst>
          </p:cNvPr>
          <p:cNvSpPr txBox="1"/>
          <p:nvPr/>
        </p:nvSpPr>
        <p:spPr>
          <a:xfrm>
            <a:off x="758106" y="4097413"/>
            <a:ext cx="172354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ハードウェア</a:t>
            </a:r>
          </a:p>
        </p:txBody>
      </p:sp>
      <p:sp>
        <p:nvSpPr>
          <p:cNvPr id="15" name="テキスト ボックス 14">
            <a:extLst>
              <a:ext uri="{FF2B5EF4-FFF2-40B4-BE49-F238E27FC236}">
                <a16:creationId xmlns:a16="http://schemas.microsoft.com/office/drawing/2014/main" id="{D1EF0FAD-26BA-6D44-8EAB-5507D7C6233A}"/>
              </a:ext>
            </a:extLst>
          </p:cNvPr>
          <p:cNvSpPr txBox="1"/>
          <p:nvPr/>
        </p:nvSpPr>
        <p:spPr>
          <a:xfrm>
            <a:off x="593756" y="4428140"/>
            <a:ext cx="1774845" cy="1015663"/>
          </a:xfrm>
          <a:prstGeom prst="rect">
            <a:avLst/>
          </a:prstGeom>
          <a:noFill/>
        </p:spPr>
        <p:txBody>
          <a:bodyPr wrap="none" rtlCol="0">
            <a:spAutoFit/>
          </a:bodyPr>
          <a:lstStyle/>
          <a:p>
            <a:r>
              <a:rPr lang="en-US" altLang="ja-JP" sz="1200" dirty="0">
                <a:solidFill>
                  <a:schemeClr val="accent6">
                    <a:lumMod val="75000"/>
                  </a:schemeClr>
                </a:solidFill>
                <a:latin typeface="Meiryo" panose="020B0604030504040204" pitchFamily="34" charset="-128"/>
                <a:ea typeface="Meiryo" panose="020B0604030504040204" pitchFamily="34" charset="-128"/>
              </a:rPr>
              <a:t>CPU</a:t>
            </a:r>
            <a:r>
              <a:rPr lang="ja-JP" altLang="en-US" sz="800">
                <a:solidFill>
                  <a:schemeClr val="accent6">
                    <a:lumMod val="75000"/>
                  </a:schemeClr>
                </a:solidFill>
                <a:latin typeface="Meiryo" panose="020B0604030504040204" pitchFamily="34" charset="-128"/>
                <a:ea typeface="Meiryo" panose="020B0604030504040204" pitchFamily="34" charset="-128"/>
              </a:rPr>
              <a:t>（中央演算処理装置）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メモリー</a:t>
            </a:r>
            <a:r>
              <a:rPr lang="ja-JP" altLang="en-US" sz="800">
                <a:solidFill>
                  <a:schemeClr val="accent6">
                    <a:lumMod val="75000"/>
                  </a:schemeClr>
                </a:solidFill>
                <a:latin typeface="Meiryo" panose="020B0604030504040204" pitchFamily="34" charset="-128"/>
                <a:ea typeface="Meiryo" panose="020B0604030504040204" pitchFamily="34" charset="-128"/>
              </a:rPr>
              <a:t>（主記憶装置）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ストレージ</a:t>
            </a:r>
            <a:r>
              <a:rPr lang="ja-JP" altLang="en-US" sz="800">
                <a:solidFill>
                  <a:schemeClr val="accent6">
                    <a:lumMod val="75000"/>
                  </a:schemeClr>
                </a:solidFill>
                <a:latin typeface="Meiryo" panose="020B0604030504040204" pitchFamily="34" charset="-128"/>
                <a:ea typeface="Meiryo" panose="020B0604030504040204" pitchFamily="34" charset="-128"/>
              </a:rPr>
              <a:t>（補助記憶装置）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ネットワーク機器</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電源装置</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FF284570-36F0-924C-B1A4-EC88854ED8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55431" y="4340675"/>
            <a:ext cx="504972" cy="435538"/>
          </a:xfrm>
          <a:prstGeom prst="rect">
            <a:avLst/>
          </a:prstGeom>
        </p:spPr>
      </p:pic>
      <p:pic>
        <p:nvPicPr>
          <p:cNvPr id="30" name="図 29">
            <a:extLst>
              <a:ext uri="{FF2B5EF4-FFF2-40B4-BE49-F238E27FC236}">
                <a16:creationId xmlns:a16="http://schemas.microsoft.com/office/drawing/2014/main" id="{3A9F917A-4680-934A-B603-EDCBAF42C2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18893" y="5143054"/>
            <a:ext cx="504437" cy="445166"/>
          </a:xfrm>
          <a:prstGeom prst="rect">
            <a:avLst/>
          </a:prstGeom>
        </p:spPr>
      </p:pic>
      <p:pic>
        <p:nvPicPr>
          <p:cNvPr id="31" name="図 30">
            <a:extLst>
              <a:ext uri="{FF2B5EF4-FFF2-40B4-BE49-F238E27FC236}">
                <a16:creationId xmlns:a16="http://schemas.microsoft.com/office/drawing/2014/main" id="{FFF7BAB1-E094-E642-91A6-CFA5D583EC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83661" y="4784669"/>
            <a:ext cx="439669" cy="400099"/>
          </a:xfrm>
          <a:prstGeom prst="rect">
            <a:avLst/>
          </a:prstGeom>
        </p:spPr>
      </p:pic>
      <p:pic>
        <p:nvPicPr>
          <p:cNvPr id="32" name="図 31">
            <a:extLst>
              <a:ext uri="{FF2B5EF4-FFF2-40B4-BE49-F238E27FC236}">
                <a16:creationId xmlns:a16="http://schemas.microsoft.com/office/drawing/2014/main" id="{8A0C4CCE-AF27-1F45-A268-188516E278D0}"/>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14271" y="3038286"/>
            <a:ext cx="860681" cy="860681"/>
          </a:xfrm>
          <a:prstGeom prst="rect">
            <a:avLst/>
          </a:prstGeom>
        </p:spPr>
      </p:pic>
      <p:pic>
        <p:nvPicPr>
          <p:cNvPr id="33" name="図 32">
            <a:extLst>
              <a:ext uri="{FF2B5EF4-FFF2-40B4-BE49-F238E27FC236}">
                <a16:creationId xmlns:a16="http://schemas.microsoft.com/office/drawing/2014/main" id="{3742B2F0-819D-2846-89E2-1F356276100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21728" y="2260582"/>
            <a:ext cx="599547" cy="436778"/>
          </a:xfrm>
          <a:prstGeom prst="rect">
            <a:avLst/>
          </a:prstGeom>
        </p:spPr>
      </p:pic>
      <p:pic>
        <p:nvPicPr>
          <p:cNvPr id="35" name="図 34">
            <a:extLst>
              <a:ext uri="{FF2B5EF4-FFF2-40B4-BE49-F238E27FC236}">
                <a16:creationId xmlns:a16="http://schemas.microsoft.com/office/drawing/2014/main" id="{954E61F1-9C30-3F44-8F69-6AFF6592E81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7749" y="2777129"/>
            <a:ext cx="807504" cy="423702"/>
          </a:xfrm>
          <a:prstGeom prst="rect">
            <a:avLst/>
          </a:prstGeom>
        </p:spPr>
      </p:pic>
      <p:sp>
        <p:nvSpPr>
          <p:cNvPr id="36" name="テキスト ボックス 35">
            <a:extLst>
              <a:ext uri="{FF2B5EF4-FFF2-40B4-BE49-F238E27FC236}">
                <a16:creationId xmlns:a16="http://schemas.microsoft.com/office/drawing/2014/main" id="{C1B70B11-C1E7-B24E-BFC4-E2B7F80B4692}"/>
              </a:ext>
            </a:extLst>
          </p:cNvPr>
          <p:cNvSpPr txBox="1"/>
          <p:nvPr/>
        </p:nvSpPr>
        <p:spPr>
          <a:xfrm>
            <a:off x="776273" y="1307165"/>
            <a:ext cx="1723549"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コンピュータ</a:t>
            </a:r>
          </a:p>
        </p:txBody>
      </p:sp>
      <p:pic>
        <p:nvPicPr>
          <p:cNvPr id="40" name="図 39">
            <a:extLst>
              <a:ext uri="{FF2B5EF4-FFF2-40B4-BE49-F238E27FC236}">
                <a16:creationId xmlns:a16="http://schemas.microsoft.com/office/drawing/2014/main" id="{26E83846-45F8-2240-89C8-19E2CC1497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65750" y="2827360"/>
            <a:ext cx="630436" cy="630436"/>
          </a:xfrm>
          <a:prstGeom prst="rect">
            <a:avLst/>
          </a:prstGeom>
        </p:spPr>
      </p:pic>
    </p:spTree>
    <p:extLst>
      <p:ext uri="{BB962C8B-B14F-4D97-AF65-F5344CB8AC3E}">
        <p14:creationId xmlns:p14="http://schemas.microsoft.com/office/powerpoint/2010/main" val="39352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情報システムの構造</a:t>
            </a:r>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485612672"/>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27088</TotalTime>
  <Words>7092</Words>
  <Application>Microsoft Macintosh PowerPoint</Application>
  <PresentationFormat>画面に合わせる (4:3)</PresentationFormat>
  <Paragraphs>818</Paragraphs>
  <Slides>41</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41</vt:i4>
      </vt:variant>
    </vt:vector>
  </HeadingPairs>
  <TitlesOfParts>
    <vt:vector size="52" baseType="lpstr">
      <vt:lpstr>ＭＳ Ｐゴシック</vt:lpstr>
      <vt:lpstr>メイリオ</vt:lpstr>
      <vt:lpstr>メイリオ</vt:lpstr>
      <vt:lpstr>American Typewriter</vt:lpstr>
      <vt:lpstr>Arial</vt:lpstr>
      <vt:lpstr>Calibri</vt:lpstr>
      <vt:lpstr>Helvetica</vt:lpstr>
      <vt:lpstr>Helvetica Neue</vt:lpstr>
      <vt:lpstr>Thonburi</vt:lpstr>
      <vt:lpstr>Wingdings</vt:lpstr>
      <vt:lpstr>NC標準テンプレート</vt:lpstr>
      <vt:lpstr>デジタル・トランスフォーメーションの本質 と「共創」戦略</vt:lpstr>
      <vt:lpstr>２つの動画を見て考えて欲しいこと</vt:lpstr>
      <vt:lpstr>この動画を見て考えて欲しいこと</vt:lpstr>
      <vt:lpstr>PowerPoint プレゼンテーション</vt:lpstr>
      <vt:lpstr>コンピューターとは何か</vt:lpstr>
      <vt:lpstr>量子コンピュータとは何か</vt:lpstr>
      <vt:lpstr>近代コンピュータ発展の歴史</vt:lpstr>
      <vt:lpstr>コンピュータの構成と種類</vt:lpstr>
      <vt:lpstr>情報システムの構造</vt:lpstr>
      <vt:lpstr>PowerPoint プレゼンテーション</vt:lpstr>
      <vt:lpstr>デジタルとフィジカル （１）</vt:lpstr>
      <vt:lpstr>デジタルとフィジカル（２）</vt:lpstr>
      <vt:lpstr>コンピュータ利用の歴史</vt:lpstr>
      <vt:lpstr>インターネットに接続されるデバイス数の推移</vt:lpstr>
      <vt:lpstr>コレ1枚でわかる最新のITトレンド</vt:lpstr>
      <vt:lpstr>デジタル・トランスフォーメーションとCPS</vt:lpstr>
      <vt:lpstr>デジタル･トランスフォーメーションとは何か</vt:lpstr>
      <vt:lpstr>デジタル･トランスフォーメーションとは何か</vt:lpstr>
      <vt:lpstr>デジタル・トランスフォーメーションの3つのフェーズ</vt:lpstr>
      <vt:lpstr>アマゾンのデジタル・トランスフォーメーション</vt:lpstr>
      <vt:lpstr>デジタライゼーションとデジタル・トランスフォーメーション</vt:lpstr>
      <vt:lpstr>デジタル・トランスフォーメーションとの関係</vt:lpstr>
      <vt:lpstr>デジタル･トランスフォーメーションの実現とは</vt:lpstr>
      <vt:lpstr>デジタル・トランスフォーメーションの実際</vt:lpstr>
      <vt:lpstr>「破壊者」は何を破壊するのか</vt:lpstr>
      <vt:lpstr>デジタル・トランスフォーメーションのBefore/After</vt:lpstr>
      <vt:lpstr>DX事業とは何をすることか</vt:lpstr>
      <vt:lpstr>デジタル・トランスフォーメーションへの２つの対応</vt:lpstr>
      <vt:lpstr>変わるビジネスとITの関係</vt:lpstr>
      <vt:lpstr>DXを支えるテクノロジー 　</vt:lpstr>
      <vt:lpstr>システム・アーキテクチャーの変遷</vt:lpstr>
      <vt:lpstr>DXを実現する4つの手法と考え方</vt:lpstr>
      <vt:lpstr>DXのシステム実装</vt:lpstr>
      <vt:lpstr>DX案件の獲得にソリューション営業は通用しない</vt:lpstr>
      <vt:lpstr>「提言」をきっかけに案件を創る</vt:lpstr>
      <vt:lpstr>「共創」の実践</vt:lpstr>
      <vt:lpstr>新しい常識を実践している企業</vt:lpstr>
      <vt:lpstr>PowerPoint プレゼンテーション</vt:lpstr>
      <vt:lpstr>新しいお客様との関係</vt:lpstr>
      <vt:lpstr>DXを取り巻く２つの環境</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990</cp:revision>
  <cp:lastPrinted>2016-03-03T01:04:41Z</cp:lastPrinted>
  <dcterms:created xsi:type="dcterms:W3CDTF">2014-04-30T01:58:06Z</dcterms:created>
  <dcterms:modified xsi:type="dcterms:W3CDTF">2019-05-22T05:41:47Z</dcterms:modified>
</cp:coreProperties>
</file>