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03" r:id="rId2"/>
    <p:sldId id="552" r:id="rId3"/>
    <p:sldId id="554" r:id="rId4"/>
    <p:sldId id="517" r:id="rId5"/>
    <p:sldId id="504" r:id="rId6"/>
    <p:sldId id="524" r:id="rId7"/>
    <p:sldId id="525" r:id="rId8"/>
    <p:sldId id="518" r:id="rId9"/>
    <p:sldId id="529" r:id="rId10"/>
    <p:sldId id="548" r:id="rId11"/>
    <p:sldId id="511" r:id="rId12"/>
    <p:sldId id="512" r:id="rId13"/>
    <p:sldId id="521" r:id="rId14"/>
    <p:sldId id="551" r:id="rId15"/>
    <p:sldId id="542" r:id="rId16"/>
    <p:sldId id="549" r:id="rId17"/>
    <p:sldId id="531" r:id="rId18"/>
    <p:sldId id="544" r:id="rId19"/>
    <p:sldId id="540" r:id="rId20"/>
    <p:sldId id="541" r:id="rId21"/>
    <p:sldId id="545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CC0000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1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218" y="90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2019/5/22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2019/5/22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apan.zdnet.com/article/35136328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apan.zdnet.com/article/35124683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z-journal.jp/2016/08/post_16133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z.news.mynavi.jp/articles/-/105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bit.jp/article/cont1/33530#&amp;gid=null&amp;pid=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https://japan.zdnet.com/article/35136328/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27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https://japan.zdnet.com/article/35127055/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23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https://pc.watch.impress.co.jp/docs/news/1139081.html</a:t>
            </a:r>
          </a:p>
          <a:p>
            <a:r>
              <a:rPr kumimoji="1" lang="en-US" altLang="ja-JP" dirty="0"/>
              <a:t>https://japan.zdnet.com/article/35130948/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751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https://weekly.ascii.jp/elem/000/000/418/418330/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717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147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http://marketing.itmedia.co.jp/mm/articles/1901/15/news129.html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21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https://japan.zdnet.com/article/35124683/</a:t>
            </a:r>
            <a:endParaRPr lang="en-US" altLang="ja-JP" dirty="0"/>
          </a:p>
          <a:p>
            <a:r>
              <a:rPr kumimoji="1" lang="en-US" altLang="ja-JP" dirty="0"/>
              <a:t>https://www.atmarkit.co.jp/ait/articles/1808/30/news045.html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1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https://www.arm.com/company/-/media/arm-com/company/Investors/Quarterly%20Results%20-%20PDFs/Arm_SB_Q1_2017_Roadshow_Slides_Final.pdf?la=en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https://cdn.softbank.jp/corp/set/data/irinfo/presentations/results/pdf/2017/softbank_presentation_2017_004.pdf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35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www.nikkei.com</a:t>
            </a:r>
            <a:r>
              <a:rPr kumimoji="1" lang="en-US" altLang="ja-JP" dirty="0"/>
              <a:t>/article/DGXLASDZ18H39_Y6A710C1000000/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5</a:t>
            </a:r>
            <a:r>
              <a:rPr kumimoji="1" lang="ja-JP" altLang="en-US" dirty="0"/>
              <a:t>年後には年間出荷数が</a:t>
            </a:r>
            <a:r>
              <a:rPr kumimoji="1" lang="en-US" altLang="ja-JP" dirty="0"/>
              <a:t>710</a:t>
            </a:r>
            <a:r>
              <a:rPr kumimoji="1" lang="ja-JP" altLang="en-US" dirty="0"/>
              <a:t>億個に達すると予想</a:t>
            </a:r>
            <a:endParaRPr kumimoji="1" lang="en-US" altLang="ja-JP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hlinkClick r:id="rId3"/>
              </a:rPr>
              <a:t>https://biz-journal.jp/2016/08/post_16133.html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080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9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8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/>
              <a:t>eetimes.jp</a:t>
            </a:r>
            <a:r>
              <a:rPr kumimoji="1" lang="en-US" altLang="ja-JP" dirty="0"/>
              <a:t>/</a:t>
            </a:r>
            <a:r>
              <a:rPr kumimoji="1" lang="en-US" altLang="ja-JP" dirty="0" err="1"/>
              <a:t>ee</a:t>
            </a:r>
            <a:r>
              <a:rPr kumimoji="1" lang="en-US" altLang="ja-JP" dirty="0"/>
              <a:t>/articles/1607/19/news112.html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82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http://d.hatena.ne.jp/losttechnology/20171026/1508526353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11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https://biz.news.mynavi.jp/articles/-/1054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3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https://www.sbbit.jp/article/cont1/33530#&amp;gid=null&amp;pid=1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39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sv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Arm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569C3-38AC-476F-AF5C-1EA6116E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が狙う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つの</a:t>
            </a:r>
            <a:r>
              <a:rPr kumimoji="1" lang="ja-JP" altLang="en-US" dirty="0"/>
              <a:t>分野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FF9E3E-06DB-4597-A554-A20F68BAEE8E}"/>
              </a:ext>
            </a:extLst>
          </p:cNvPr>
          <p:cNvSpPr/>
          <p:nvPr/>
        </p:nvSpPr>
        <p:spPr bwMode="auto">
          <a:xfrm>
            <a:off x="457201" y="1268559"/>
            <a:ext cx="2706130" cy="155520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IoT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1A3E4C8-B3C6-4E06-B549-FAF4E78DB823}"/>
              </a:ext>
            </a:extLst>
          </p:cNvPr>
          <p:cNvSpPr/>
          <p:nvPr/>
        </p:nvSpPr>
        <p:spPr bwMode="auto">
          <a:xfrm>
            <a:off x="457200" y="2879771"/>
            <a:ext cx="2706130" cy="15552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AI/HPC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D19F80-BD92-4151-9DBF-B456F2DA812D}"/>
              </a:ext>
            </a:extLst>
          </p:cNvPr>
          <p:cNvSpPr/>
          <p:nvPr/>
        </p:nvSpPr>
        <p:spPr bwMode="auto">
          <a:xfrm>
            <a:off x="457200" y="4490983"/>
            <a:ext cx="2706130" cy="155520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Platform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4D2153-E433-4970-A789-8AEB86D2C9E8}"/>
              </a:ext>
            </a:extLst>
          </p:cNvPr>
          <p:cNvSpPr/>
          <p:nvPr/>
        </p:nvSpPr>
        <p:spPr bwMode="auto">
          <a:xfrm>
            <a:off x="3274543" y="1268558"/>
            <a:ext cx="5412258" cy="487969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強固なエコシステム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D0B9E1-8D8E-4149-A785-E5C2E06F6618}"/>
              </a:ext>
            </a:extLst>
          </p:cNvPr>
          <p:cNvSpPr/>
          <p:nvPr/>
        </p:nvSpPr>
        <p:spPr bwMode="auto">
          <a:xfrm>
            <a:off x="3274543" y="1802177"/>
            <a:ext cx="5412258" cy="487969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デバイスメーカーとの深い関係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05F92E8-1DC2-408D-A8C0-E1C281BCA604}"/>
              </a:ext>
            </a:extLst>
          </p:cNvPr>
          <p:cNvSpPr/>
          <p:nvPr/>
        </p:nvSpPr>
        <p:spPr bwMode="auto">
          <a:xfrm>
            <a:off x="3274543" y="2339248"/>
            <a:ext cx="5412258" cy="487969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altLang="ja-JP" sz="2400" dirty="0">
                <a:solidFill>
                  <a:schemeClr val="bg1"/>
                </a:solidFill>
              </a:rPr>
              <a:t>IoT</a:t>
            </a:r>
            <a:r>
              <a:rPr kumimoji="0" lang="ja-JP" altLang="en-US" sz="2400" dirty="0">
                <a:solidFill>
                  <a:schemeClr val="bg1"/>
                </a:solidFill>
              </a:rPr>
              <a:t>プラットフォームの提供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75A203E-AAF2-46F1-B1F9-21909931F00A}"/>
              </a:ext>
            </a:extLst>
          </p:cNvPr>
          <p:cNvSpPr/>
          <p:nvPr/>
        </p:nvSpPr>
        <p:spPr bwMode="auto">
          <a:xfrm>
            <a:off x="3274543" y="2876319"/>
            <a:ext cx="5412258" cy="48796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エッジでの</a:t>
            </a: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AI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処理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BD9218-C4A5-4C71-9AD7-F34427E55A5C}"/>
              </a:ext>
            </a:extLst>
          </p:cNvPr>
          <p:cNvSpPr/>
          <p:nvPr/>
        </p:nvSpPr>
        <p:spPr bwMode="auto">
          <a:xfrm>
            <a:off x="3274543" y="3409938"/>
            <a:ext cx="5412258" cy="48796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</a:rPr>
              <a:t>サーバー向け</a:t>
            </a:r>
            <a:r>
              <a:rPr kumimoji="0" lang="en-US" altLang="ja-JP" sz="2400" dirty="0">
                <a:solidFill>
                  <a:schemeClr val="bg1"/>
                </a:solidFill>
              </a:rPr>
              <a:t>IP</a:t>
            </a:r>
            <a:r>
              <a:rPr kumimoji="0" lang="ja-JP" altLang="en-US" sz="2400" dirty="0">
                <a:solidFill>
                  <a:schemeClr val="bg1"/>
                </a:solidFill>
              </a:rPr>
              <a:t>「</a:t>
            </a:r>
            <a:r>
              <a:rPr kumimoji="0" lang="en-US" altLang="ja-JP" sz="2400" dirty="0" err="1">
                <a:solidFill>
                  <a:schemeClr val="bg1"/>
                </a:solidFill>
              </a:rPr>
              <a:t>Neoverse</a:t>
            </a:r>
            <a:r>
              <a:rPr kumimoji="0" lang="ja-JP" altLang="en-US" sz="2400" dirty="0">
                <a:solidFill>
                  <a:schemeClr val="bg1"/>
                </a:solidFill>
              </a:rPr>
              <a:t>」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027C1A-A8D7-4DF7-B10C-56DE7AE106BB}"/>
              </a:ext>
            </a:extLst>
          </p:cNvPr>
          <p:cNvSpPr/>
          <p:nvPr/>
        </p:nvSpPr>
        <p:spPr bwMode="auto">
          <a:xfrm>
            <a:off x="3274543" y="3947009"/>
            <a:ext cx="5412258" cy="48796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</a:rPr>
              <a:t>スパコン用拡張「</a:t>
            </a:r>
            <a:r>
              <a:rPr kumimoji="0" lang="en-US" altLang="ja-JP" sz="2400" dirty="0">
                <a:solidFill>
                  <a:schemeClr val="bg1"/>
                </a:solidFill>
              </a:rPr>
              <a:t>SVE</a:t>
            </a:r>
            <a:r>
              <a:rPr kumimoji="0" lang="ja-JP" altLang="en-US" sz="2400" dirty="0">
                <a:solidFill>
                  <a:schemeClr val="bg1"/>
                </a:solidFill>
              </a:rPr>
              <a:t>」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FE8F797-810B-40C0-BEC5-2082772945D7}"/>
              </a:ext>
            </a:extLst>
          </p:cNvPr>
          <p:cNvSpPr/>
          <p:nvPr/>
        </p:nvSpPr>
        <p:spPr bwMode="auto">
          <a:xfrm>
            <a:off x="3274543" y="4490983"/>
            <a:ext cx="5412258" cy="4879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データの収集と活用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C2C07E-A7A0-468D-9E89-BF38008514D7}"/>
              </a:ext>
            </a:extLst>
          </p:cNvPr>
          <p:cNvSpPr/>
          <p:nvPr/>
        </p:nvSpPr>
        <p:spPr bwMode="auto">
          <a:xfrm>
            <a:off x="3274543" y="5024602"/>
            <a:ext cx="5412258" cy="4879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IoT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プラットフォームへの統合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71745F8-C7D4-4762-BE14-58584DCCBB31}"/>
              </a:ext>
            </a:extLst>
          </p:cNvPr>
          <p:cNvSpPr/>
          <p:nvPr/>
        </p:nvSpPr>
        <p:spPr bwMode="auto">
          <a:xfrm>
            <a:off x="3274543" y="5561673"/>
            <a:ext cx="5412258" cy="4879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GAFA</a:t>
            </a:r>
            <a:r>
              <a:rPr kumimoji="0" lang="ja-JP" altLang="en-US" sz="24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への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対抗</a:t>
            </a:r>
          </a:p>
        </p:txBody>
      </p:sp>
    </p:spTree>
    <p:extLst>
      <p:ext uri="{BB962C8B-B14F-4D97-AF65-F5344CB8AC3E}">
        <p14:creationId xmlns:p14="http://schemas.microsoft.com/office/powerpoint/2010/main" val="21897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</a:t>
            </a:r>
            <a:r>
              <a:rPr kumimoji="1" lang="en-US" altLang="ja-JP" dirty="0"/>
              <a:t>IoT</a:t>
            </a:r>
            <a:r>
              <a:rPr kumimoji="1" lang="ja-JP" altLang="en-US" dirty="0"/>
              <a:t>の勝者」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02" y="908720"/>
            <a:ext cx="6124550" cy="44967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89" y="1180852"/>
            <a:ext cx="5834988" cy="2536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89" y="3717032"/>
            <a:ext cx="5834988" cy="26937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13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グループ化 106"/>
          <p:cNvGrpSpPr/>
          <p:nvPr/>
        </p:nvGrpSpPr>
        <p:grpSpPr>
          <a:xfrm>
            <a:off x="323528" y="977790"/>
            <a:ext cx="7213600" cy="860659"/>
            <a:chOff x="323528" y="977790"/>
            <a:chExt cx="7213600" cy="860659"/>
          </a:xfrm>
        </p:grpSpPr>
        <p:sp>
          <p:nvSpPr>
            <p:cNvPr id="7" name="正方形/長方形 6"/>
            <p:cNvSpPr/>
            <p:nvPr/>
          </p:nvSpPr>
          <p:spPr>
            <a:xfrm>
              <a:off x="323528" y="977790"/>
              <a:ext cx="7213600" cy="860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8" name="図形グループ 33"/>
            <p:cNvGrpSpPr/>
            <p:nvPr/>
          </p:nvGrpSpPr>
          <p:grpSpPr>
            <a:xfrm>
              <a:off x="488194" y="1052694"/>
              <a:ext cx="317500" cy="157483"/>
              <a:chOff x="6769100" y="1390650"/>
              <a:chExt cx="317500" cy="157483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1" name="直線コネクタ 10"/>
              <p:cNvCxnSpPr>
                <a:stCxn id="10" idx="6"/>
                <a:endCxn id="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37"/>
            <p:cNvGrpSpPr/>
            <p:nvPr/>
          </p:nvGrpSpPr>
          <p:grpSpPr>
            <a:xfrm>
              <a:off x="488194" y="1246156"/>
              <a:ext cx="317500" cy="157483"/>
              <a:chOff x="6769100" y="1390650"/>
              <a:chExt cx="317500" cy="157483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5" name="直線コネクタ 14"/>
              <p:cNvCxnSpPr>
                <a:stCxn id="14" idx="6"/>
                <a:endCxn id="1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図形グループ 41"/>
            <p:cNvGrpSpPr/>
            <p:nvPr/>
          </p:nvGrpSpPr>
          <p:grpSpPr>
            <a:xfrm>
              <a:off x="488194" y="1427749"/>
              <a:ext cx="317500" cy="157483"/>
              <a:chOff x="6769100" y="1390650"/>
              <a:chExt cx="317500" cy="157483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9" name="直線コネクタ 18"/>
              <p:cNvCxnSpPr>
                <a:stCxn id="18" idx="6"/>
                <a:endCxn id="1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図形グループ 49"/>
            <p:cNvGrpSpPr/>
            <p:nvPr/>
          </p:nvGrpSpPr>
          <p:grpSpPr>
            <a:xfrm>
              <a:off x="488194" y="1603437"/>
              <a:ext cx="317500" cy="157483"/>
              <a:chOff x="6769100" y="1390650"/>
              <a:chExt cx="317500" cy="157483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3" name="直線コネクタ 22"/>
              <p:cNvCxnSpPr>
                <a:stCxn id="22" idx="6"/>
                <a:endCxn id="2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図形グループ 53"/>
            <p:cNvGrpSpPr/>
            <p:nvPr/>
          </p:nvGrpSpPr>
          <p:grpSpPr>
            <a:xfrm>
              <a:off x="858448" y="1055235"/>
              <a:ext cx="317500" cy="157483"/>
              <a:chOff x="6769100" y="1390650"/>
              <a:chExt cx="317500" cy="157483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7" name="直線コネクタ 26"/>
              <p:cNvCxnSpPr>
                <a:stCxn id="26" idx="6"/>
                <a:endCxn id="2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図形グループ 57"/>
            <p:cNvGrpSpPr/>
            <p:nvPr/>
          </p:nvGrpSpPr>
          <p:grpSpPr>
            <a:xfrm>
              <a:off x="858448" y="1248697"/>
              <a:ext cx="317500" cy="157483"/>
              <a:chOff x="6769100" y="1390650"/>
              <a:chExt cx="317500" cy="157483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1" name="直線コネクタ 30"/>
              <p:cNvCxnSpPr>
                <a:stCxn id="30" idx="6"/>
                <a:endCxn id="2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61"/>
            <p:cNvGrpSpPr/>
            <p:nvPr/>
          </p:nvGrpSpPr>
          <p:grpSpPr>
            <a:xfrm>
              <a:off x="858448" y="1430290"/>
              <a:ext cx="317500" cy="157483"/>
              <a:chOff x="6769100" y="1390650"/>
              <a:chExt cx="317500" cy="15748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5" name="直線コネクタ 34"/>
              <p:cNvCxnSpPr>
                <a:stCxn id="34" idx="6"/>
                <a:endCxn id="3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図形グループ 69"/>
            <p:cNvGrpSpPr/>
            <p:nvPr/>
          </p:nvGrpSpPr>
          <p:grpSpPr>
            <a:xfrm>
              <a:off x="858448" y="1605978"/>
              <a:ext cx="317500" cy="157483"/>
              <a:chOff x="6769100" y="1390650"/>
              <a:chExt cx="317500" cy="157483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9" name="直線コネクタ 38"/>
              <p:cNvCxnSpPr>
                <a:stCxn id="38" idx="6"/>
                <a:endCxn id="3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図形グループ 73"/>
            <p:cNvGrpSpPr/>
            <p:nvPr/>
          </p:nvGrpSpPr>
          <p:grpSpPr>
            <a:xfrm>
              <a:off x="1233098" y="1057776"/>
              <a:ext cx="317500" cy="157483"/>
              <a:chOff x="6769100" y="1390650"/>
              <a:chExt cx="317500" cy="157483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3" name="直線コネクタ 42"/>
              <p:cNvCxnSpPr>
                <a:stCxn id="42" idx="6"/>
                <a:endCxn id="4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図形グループ 77"/>
            <p:cNvGrpSpPr/>
            <p:nvPr/>
          </p:nvGrpSpPr>
          <p:grpSpPr>
            <a:xfrm>
              <a:off x="1233098" y="1251238"/>
              <a:ext cx="317500" cy="157483"/>
              <a:chOff x="6769100" y="1390650"/>
              <a:chExt cx="317500" cy="157483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7" name="直線コネクタ 46"/>
              <p:cNvCxnSpPr>
                <a:stCxn id="46" idx="6"/>
                <a:endCxn id="4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図形グループ 81"/>
            <p:cNvGrpSpPr/>
            <p:nvPr/>
          </p:nvGrpSpPr>
          <p:grpSpPr>
            <a:xfrm>
              <a:off x="1233098" y="1432831"/>
              <a:ext cx="317500" cy="157483"/>
              <a:chOff x="6769100" y="1390650"/>
              <a:chExt cx="317500" cy="157483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1" name="直線コネクタ 50"/>
              <p:cNvCxnSpPr>
                <a:stCxn id="50" idx="6"/>
                <a:endCxn id="4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図形グループ 89"/>
            <p:cNvGrpSpPr/>
            <p:nvPr/>
          </p:nvGrpSpPr>
          <p:grpSpPr>
            <a:xfrm>
              <a:off x="1233098" y="1608519"/>
              <a:ext cx="317500" cy="157483"/>
              <a:chOff x="6769100" y="1390650"/>
              <a:chExt cx="317500" cy="157483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5" name="直線コネクタ 54"/>
              <p:cNvCxnSpPr>
                <a:stCxn id="54" idx="6"/>
                <a:endCxn id="5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1850538" y="11947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サーバー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Intel</a:t>
            </a:r>
            <a:r>
              <a:rPr kumimoji="1" lang="ja-JP" altLang="en-US" dirty="0"/>
              <a:t>が省電力</a:t>
            </a:r>
            <a:r>
              <a:rPr kumimoji="1" lang="en-US" altLang="ja-JP" dirty="0"/>
              <a:t>CPU</a:t>
            </a:r>
            <a:r>
              <a:rPr kumimoji="1" lang="ja-JP" altLang="en-US" dirty="0"/>
              <a:t>から撤退</a:t>
            </a: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3528" y="1897558"/>
            <a:ext cx="7213600" cy="860659"/>
            <a:chOff x="323528" y="1894719"/>
            <a:chExt cx="7213600" cy="860659"/>
          </a:xfrm>
        </p:grpSpPr>
        <p:sp>
          <p:nvSpPr>
            <p:cNvPr id="3" name="正方形/長方形 2"/>
            <p:cNvSpPr/>
            <p:nvPr/>
          </p:nvSpPr>
          <p:spPr>
            <a:xfrm>
              <a:off x="323528" y="1894719"/>
              <a:ext cx="7213600" cy="860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4" name="図形グループ 144"/>
            <p:cNvGrpSpPr/>
            <p:nvPr/>
          </p:nvGrpSpPr>
          <p:grpSpPr>
            <a:xfrm>
              <a:off x="663852" y="1973658"/>
              <a:ext cx="806939" cy="688305"/>
              <a:chOff x="758730" y="3198675"/>
              <a:chExt cx="806939" cy="688305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1253932" y="3267470"/>
                <a:ext cx="311737" cy="579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812214" y="3198675"/>
                <a:ext cx="566762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7" name="角丸四角形 66"/>
              <p:cNvSpPr/>
              <p:nvPr/>
            </p:nvSpPr>
            <p:spPr>
              <a:xfrm>
                <a:off x="904780" y="3269865"/>
                <a:ext cx="396383" cy="30345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台形 67"/>
              <p:cNvSpPr/>
              <p:nvPr/>
            </p:nvSpPr>
            <p:spPr>
              <a:xfrm>
                <a:off x="758730" y="3706005"/>
                <a:ext cx="702795" cy="18097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>
            <a:xfrm>
              <a:off x="1850538" y="2112580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デスクトップ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323528" y="2817326"/>
            <a:ext cx="7213600" cy="860659"/>
            <a:chOff x="323528" y="2827063"/>
            <a:chExt cx="7213600" cy="860659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2827063"/>
              <a:ext cx="7213600" cy="8606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9" name="図形グループ 157"/>
            <p:cNvGrpSpPr/>
            <p:nvPr/>
          </p:nvGrpSpPr>
          <p:grpSpPr>
            <a:xfrm>
              <a:off x="676472" y="2898223"/>
              <a:ext cx="681672" cy="722281"/>
              <a:chOff x="2667295" y="1059799"/>
              <a:chExt cx="681672" cy="722281"/>
            </a:xfrm>
          </p:grpSpPr>
          <p:sp>
            <p:nvSpPr>
              <p:cNvPr id="70" name="角丸四角形 69"/>
              <p:cNvSpPr/>
              <p:nvPr/>
            </p:nvSpPr>
            <p:spPr>
              <a:xfrm>
                <a:off x="2699145" y="1129234"/>
                <a:ext cx="624522" cy="406400"/>
              </a:xfrm>
              <a:prstGeom prst="roundRect">
                <a:avLst>
                  <a:gd name="adj" fmla="val 687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67295" y="1059799"/>
                <a:ext cx="681672" cy="722281"/>
              </a:xfrm>
              <a:prstGeom prst="rect">
                <a:avLst/>
              </a:prstGeom>
            </p:spPr>
          </p:pic>
        </p:grpSp>
        <p:sp>
          <p:nvSpPr>
            <p:cNvPr id="86" name="テキスト ボックス 85"/>
            <p:cNvSpPr txBox="1"/>
            <p:nvPr/>
          </p:nvSpPr>
          <p:spPr>
            <a:xfrm>
              <a:off x="1850538" y="3058730"/>
              <a:ext cx="119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ノート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23528" y="4656862"/>
            <a:ext cx="7213600" cy="860659"/>
            <a:chOff x="323528" y="4670523"/>
            <a:chExt cx="7213600" cy="860659"/>
          </a:xfrm>
        </p:grpSpPr>
        <p:sp>
          <p:nvSpPr>
            <p:cNvPr id="6" name="正方形/長方形 5"/>
            <p:cNvSpPr/>
            <p:nvPr/>
          </p:nvSpPr>
          <p:spPr>
            <a:xfrm>
              <a:off x="323528" y="4670523"/>
              <a:ext cx="7213600" cy="8606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56" name="図形グループ 136"/>
            <p:cNvGrpSpPr/>
            <p:nvPr/>
          </p:nvGrpSpPr>
          <p:grpSpPr>
            <a:xfrm>
              <a:off x="689686" y="4931948"/>
              <a:ext cx="161020" cy="300733"/>
              <a:chOff x="5118100" y="4941610"/>
              <a:chExt cx="190500" cy="405090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5156200" y="4941610"/>
                <a:ext cx="107950" cy="844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5156200" y="5184777"/>
                <a:ext cx="107950" cy="1619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5118100" y="5026028"/>
                <a:ext cx="190500" cy="1587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60" name="図形グループ 140"/>
            <p:cNvGrpSpPr/>
            <p:nvPr/>
          </p:nvGrpSpPr>
          <p:grpSpPr>
            <a:xfrm>
              <a:off x="955397" y="5013337"/>
              <a:ext cx="441102" cy="177800"/>
              <a:chOff x="4715098" y="3962400"/>
              <a:chExt cx="441102" cy="177800"/>
            </a:xfrm>
          </p:grpSpPr>
          <p:sp>
            <p:nvSpPr>
              <p:cNvPr id="61" name="角丸四角形 60"/>
              <p:cNvSpPr/>
              <p:nvPr/>
            </p:nvSpPr>
            <p:spPr>
              <a:xfrm>
                <a:off x="4715098" y="3962400"/>
                <a:ext cx="441102" cy="5809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735624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4950049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830248" y="48858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ウェアラブル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23528" y="3737094"/>
            <a:ext cx="7213600" cy="860659"/>
            <a:chOff x="323528" y="3751133"/>
            <a:chExt cx="7213600" cy="860659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3751133"/>
              <a:ext cx="7213600" cy="860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72" name="図形グループ 161"/>
            <p:cNvGrpSpPr/>
            <p:nvPr/>
          </p:nvGrpSpPr>
          <p:grpSpPr>
            <a:xfrm>
              <a:off x="627724" y="3798849"/>
              <a:ext cx="679541" cy="593816"/>
              <a:chOff x="-62676" y="3965594"/>
              <a:chExt cx="679541" cy="59381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-37276" y="4051300"/>
                <a:ext cx="627392" cy="48906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62676" y="3965594"/>
                <a:ext cx="679541" cy="593816"/>
              </a:xfrm>
              <a:prstGeom prst="rect">
                <a:avLst/>
              </a:prstGeom>
            </p:spPr>
          </p:pic>
        </p:grpSp>
        <p:grpSp>
          <p:nvGrpSpPr>
            <p:cNvPr id="75" name="図形グループ 151"/>
            <p:cNvGrpSpPr/>
            <p:nvPr/>
          </p:nvGrpSpPr>
          <p:grpSpPr>
            <a:xfrm>
              <a:off x="1115319" y="4013048"/>
              <a:ext cx="341289" cy="550466"/>
              <a:chOff x="1140657" y="4229811"/>
              <a:chExt cx="341289" cy="550466"/>
            </a:xfrm>
          </p:grpSpPr>
          <p:sp>
            <p:nvSpPr>
              <p:cNvPr id="76" name="角丸四角形 75"/>
              <p:cNvSpPr/>
              <p:nvPr/>
            </p:nvSpPr>
            <p:spPr>
              <a:xfrm flipH="1">
                <a:off x="1170206" y="4324018"/>
                <a:ext cx="264893" cy="394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0657" y="4229811"/>
                <a:ext cx="341289" cy="550466"/>
              </a:xfrm>
              <a:prstGeom prst="rect">
                <a:avLst/>
              </a:prstGeom>
            </p:spPr>
          </p:pic>
        </p:grpSp>
        <p:sp>
          <p:nvSpPr>
            <p:cNvPr id="88" name="テキスト ボックス 87"/>
            <p:cNvSpPr txBox="1"/>
            <p:nvPr/>
          </p:nvSpPr>
          <p:spPr>
            <a:xfrm>
              <a:off x="1830248" y="38852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タブレット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スマートフォン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323528" y="5576629"/>
            <a:ext cx="7213600" cy="860659"/>
            <a:chOff x="323528" y="5576629"/>
            <a:chExt cx="7213600" cy="860659"/>
          </a:xfrm>
        </p:grpSpPr>
        <p:sp>
          <p:nvSpPr>
            <p:cNvPr id="78" name="正方形/長方形 77"/>
            <p:cNvSpPr/>
            <p:nvPr/>
          </p:nvSpPr>
          <p:spPr>
            <a:xfrm>
              <a:off x="323528" y="5576629"/>
              <a:ext cx="7213600" cy="8606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79" name="図 78" descr="imgr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3" y="5756911"/>
              <a:ext cx="886302" cy="608311"/>
            </a:xfrm>
            <a:prstGeom prst="rect">
              <a:avLst/>
            </a:prstGeom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1830248" y="582562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FFFFFF"/>
                  </a:solidFill>
                  <a:latin typeface="+mn-lt"/>
                  <a:ea typeface="+mn-ea"/>
                </a:rPr>
                <a:t>IoT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3" name="角丸四角形 92"/>
          <p:cNvSpPr/>
          <p:nvPr/>
        </p:nvSpPr>
        <p:spPr bwMode="auto">
          <a:xfrm>
            <a:off x="7668344" y="977790"/>
            <a:ext cx="1368152" cy="2247324"/>
          </a:xfrm>
          <a:prstGeom prst="roundRect">
            <a:avLst>
              <a:gd name="adj" fmla="val 11248"/>
            </a:avLst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4" name="角丸四角形 93"/>
          <p:cNvSpPr/>
          <p:nvPr/>
        </p:nvSpPr>
        <p:spPr bwMode="auto">
          <a:xfrm>
            <a:off x="7668344" y="3364321"/>
            <a:ext cx="1368152" cy="3072967"/>
          </a:xfrm>
          <a:prstGeom prst="roundRect">
            <a:avLst>
              <a:gd name="adj" fmla="val 8687"/>
            </a:avLst>
          </a:prstGeom>
          <a:solidFill>
            <a:srgbClr val="FF666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小型</a:t>
            </a:r>
            <a:endParaRPr kumimoji="0" lang="en-US" altLang="ja-JP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762070" y="1105943"/>
            <a:ext cx="1263355" cy="283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5876297" y="3798849"/>
            <a:ext cx="1263355" cy="76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81" name="上下矢印 80"/>
          <p:cNvSpPr/>
          <p:nvPr/>
        </p:nvSpPr>
        <p:spPr>
          <a:xfrm>
            <a:off x="5574812" y="1105943"/>
            <a:ext cx="1851025" cy="5152523"/>
          </a:xfrm>
          <a:prstGeom prst="upDownArrow">
            <a:avLst>
              <a:gd name="adj1" fmla="val 71955"/>
              <a:gd name="adj2" fmla="val 2714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2" name="図 81" descr="arm-logo-limited-use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6" y="3941705"/>
            <a:ext cx="1229298" cy="508110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 bwMode="auto">
          <a:xfrm>
            <a:off x="5885675" y="1485326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64bit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3482488" y="1105943"/>
            <a:ext cx="1841500" cy="5169015"/>
          </a:xfrm>
          <a:prstGeom prst="downArrow">
            <a:avLst>
              <a:gd name="adj1" fmla="val 71379"/>
              <a:gd name="adj2" fmla="val 285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3" name="図 82" descr="imgre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7" y="1772816"/>
            <a:ext cx="1165981" cy="1165981"/>
          </a:xfrm>
          <a:prstGeom prst="rect">
            <a:avLst/>
          </a:prstGeom>
        </p:spPr>
      </p:pic>
      <p:sp>
        <p:nvSpPr>
          <p:cNvPr id="96" name="角丸四角形 95"/>
          <p:cNvSpPr/>
          <p:nvPr/>
        </p:nvSpPr>
        <p:spPr bwMode="auto">
          <a:xfrm>
            <a:off x="3796127" y="3437084"/>
            <a:ext cx="1229298" cy="1370739"/>
          </a:xfrm>
          <a:prstGeom prst="roundRect">
            <a:avLst>
              <a:gd name="adj" fmla="val 8935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Atom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3791967" y="4853270"/>
            <a:ext cx="1229298" cy="1096009"/>
          </a:xfrm>
          <a:prstGeom prst="roundRect">
            <a:avLst>
              <a:gd name="adj" fmla="val 8796"/>
            </a:avLst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Quark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1" name="正方形/長方形 90"/>
          <p:cNvSpPr/>
          <p:nvPr/>
        </p:nvSpPr>
        <p:spPr>
          <a:xfrm rot="2021291">
            <a:off x="3577229" y="3810019"/>
            <a:ext cx="16321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</a:t>
            </a:r>
            <a:endParaRPr lang="ja-JP" alt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9" name="角丸四角形 94"/>
          <p:cNvSpPr/>
          <p:nvPr/>
        </p:nvSpPr>
        <p:spPr bwMode="auto">
          <a:xfrm>
            <a:off x="5880921" y="1019662"/>
            <a:ext cx="1229298" cy="409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スパコン</a:t>
            </a:r>
          </a:p>
        </p:txBody>
      </p:sp>
    </p:spTree>
    <p:extLst>
      <p:ext uri="{BB962C8B-B14F-4D97-AF65-F5344CB8AC3E}">
        <p14:creationId xmlns:p14="http://schemas.microsoft.com/office/powerpoint/2010/main" val="20652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99" grpId="0" animBg="1"/>
      <p:bldP spid="81" grpId="0" animBg="1"/>
      <p:bldP spid="95" grpId="0" animBg="1"/>
      <p:bldP spid="80" grpId="0" animBg="1"/>
      <p:bldP spid="96" grpId="0" animBg="1"/>
      <p:bldP spid="97" grpId="0" animBg="1"/>
      <p:bldP spid="91" grpId="0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矢印: 二方向 25">
            <a:extLst>
              <a:ext uri="{FF2B5EF4-FFF2-40B4-BE49-F238E27FC236}">
                <a16:creationId xmlns:a16="http://schemas.microsoft.com/office/drawing/2014/main" id="{92121A9B-7960-4CC6-AA19-8ECE42986DAD}"/>
              </a:ext>
            </a:extLst>
          </p:cNvPr>
          <p:cNvSpPr/>
          <p:nvPr/>
        </p:nvSpPr>
        <p:spPr>
          <a:xfrm rot="5400000">
            <a:off x="1548662" y="2406557"/>
            <a:ext cx="2499497" cy="2311501"/>
          </a:xfrm>
          <a:prstGeom prst="leftUpArrow">
            <a:avLst>
              <a:gd name="adj1" fmla="val 12170"/>
              <a:gd name="adj2" fmla="val 12972"/>
              <a:gd name="adj3" fmla="val 15912"/>
            </a:avLst>
          </a:prstGeom>
          <a:solidFill>
            <a:srgbClr val="33ACB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765CFD-C0F5-4173-92BC-EAC3A832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すべての情報が</a:t>
            </a:r>
            <a:r>
              <a:rPr kumimoji="1" lang="en-US" altLang="ja-JP"/>
              <a:t>ARM</a:t>
            </a:r>
            <a:r>
              <a:rPr kumimoji="1" lang="ja-JP" altLang="en-US"/>
              <a:t>に集まる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7477EDED-70AA-4ED3-A7C8-ACB08F774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997" y="1033590"/>
            <a:ext cx="3106501" cy="95584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5443B2-1FD3-4EEF-82F8-94B00413C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313" y="2488085"/>
            <a:ext cx="4648200" cy="4010025"/>
          </a:xfrm>
          <a:prstGeom prst="rect">
            <a:avLst/>
          </a:prstGeom>
        </p:spPr>
      </p:pic>
      <p:sp>
        <p:nvSpPr>
          <p:cNvPr id="11" name="矢印: 二方向 10">
            <a:extLst>
              <a:ext uri="{FF2B5EF4-FFF2-40B4-BE49-F238E27FC236}">
                <a16:creationId xmlns:a16="http://schemas.microsoft.com/office/drawing/2014/main" id="{F6E686D4-7CE7-4430-92CF-C3898201AFD3}"/>
              </a:ext>
            </a:extLst>
          </p:cNvPr>
          <p:cNvSpPr/>
          <p:nvPr/>
        </p:nvSpPr>
        <p:spPr>
          <a:xfrm flipV="1">
            <a:off x="4063314" y="1227696"/>
            <a:ext cx="2646406" cy="1210962"/>
          </a:xfrm>
          <a:prstGeom prst="leftUpArrow">
            <a:avLst/>
          </a:prstGeom>
          <a:solidFill>
            <a:srgbClr val="33ACBD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9C5927C-5D90-4E41-9995-F4D84FEEE8E0}"/>
              </a:ext>
            </a:extLst>
          </p:cNvPr>
          <p:cNvGrpSpPr/>
          <p:nvPr/>
        </p:nvGrpSpPr>
        <p:grpSpPr>
          <a:xfrm>
            <a:off x="397997" y="3620018"/>
            <a:ext cx="3089189" cy="2335428"/>
            <a:chOff x="397998" y="3305432"/>
            <a:chExt cx="3089189" cy="2335428"/>
          </a:xfrm>
        </p:grpSpPr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476375EB-8868-4F13-AAAD-8E965D24078F}"/>
                </a:ext>
              </a:extLst>
            </p:cNvPr>
            <p:cNvSpPr/>
            <p:nvPr/>
          </p:nvSpPr>
          <p:spPr>
            <a:xfrm>
              <a:off x="397998" y="3305432"/>
              <a:ext cx="3089189" cy="2335428"/>
            </a:xfrm>
            <a:prstGeom prst="roundRect">
              <a:avLst>
                <a:gd name="adj" fmla="val 10847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kumimoji="1" lang="ja-JP" altLang="en-US" sz="2800">
                  <a:solidFill>
                    <a:schemeClr val="accent5"/>
                  </a:solidFill>
                  <a:latin typeface="+mj-lt"/>
                  <a:ea typeface="+mj-ea"/>
                  <a:cs typeface="ＭＳ Ｐゴシック"/>
                </a:rPr>
                <a:t>パートナー</a:t>
              </a:r>
            </a:p>
          </p:txBody>
        </p:sp>
        <p:pic>
          <p:nvPicPr>
            <p:cNvPr id="32" name="Picture 36" descr="http://www.romeinformation.it/wp-content/uploads/2013/05/apple-nuovo-iphone-5s.jpg">
              <a:extLst>
                <a:ext uri="{FF2B5EF4-FFF2-40B4-BE49-F238E27FC236}">
                  <a16:creationId xmlns:a16="http://schemas.microsoft.com/office/drawing/2014/main" id="{EB8250DA-ED38-48EF-A1BC-C7A957A84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423" y="3962947"/>
              <a:ext cx="680266" cy="510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710850F3-0AB1-4587-AB0D-A0ED9C87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8467" y="4812056"/>
              <a:ext cx="1372123" cy="487614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A18275D7-BD06-4C02-8DE1-B27F5E7E9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8467" y="4473146"/>
              <a:ext cx="1379129" cy="338910"/>
            </a:xfrm>
            <a:prstGeom prst="rect">
              <a:avLst/>
            </a:prstGeom>
          </p:spPr>
        </p:pic>
        <p:pic>
          <p:nvPicPr>
            <p:cNvPr id="35" name="Picture 2" descr="http://www.ktl-corp.co.jp/devbiz/images/ti.jpg">
              <a:extLst>
                <a:ext uri="{FF2B5EF4-FFF2-40B4-BE49-F238E27FC236}">
                  <a16:creationId xmlns:a16="http://schemas.microsoft.com/office/drawing/2014/main" id="{C719F55A-D7CE-4899-B6C8-38A16712D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67" y="3898074"/>
              <a:ext cx="1437680" cy="57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FDAFCBE-4C3F-4FC6-89B2-90C971D78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0925" y="4449629"/>
              <a:ext cx="766764" cy="509336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9B25B38B-FF84-47C0-BB41-BA5EDBF58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0644" y="4958965"/>
              <a:ext cx="807045" cy="340705"/>
            </a:xfrm>
            <a:prstGeom prst="rect">
              <a:avLst/>
            </a:prstGeom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0AAD646E-F3AF-4C34-B73A-0153E51510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6362" y="1633537"/>
            <a:ext cx="6391275" cy="35909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76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E3B4B-0CE7-4F6E-B147-1E8AA3FE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乱立する </a:t>
            </a:r>
            <a:r>
              <a:rPr kumimoji="1" lang="en-US" altLang="ja-JP" dirty="0"/>
              <a:t>IoT </a:t>
            </a:r>
            <a:r>
              <a:rPr kumimoji="1" lang="ja-JP" altLang="en-US" dirty="0"/>
              <a:t>プラットフォーム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CD61CC-95DC-4840-A7A1-4510FC3A8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66" y="766762"/>
            <a:ext cx="7755467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6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6E3239C-0776-4397-ACAB-C7603505F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51740"/>
            <a:ext cx="3086100" cy="11525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0EAEBC9-2302-4884-A5FE-3DB97C3F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 Pelion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E1A66B-CD1B-41BF-A3F1-3D7A3055F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694" y="1813319"/>
            <a:ext cx="6583380" cy="42852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574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46AE3-94EC-45A8-9A8B-5DAEFBA9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サーバー</a:t>
            </a:r>
            <a:r>
              <a:rPr kumimoji="1" lang="en-US" altLang="ja-JP" dirty="0"/>
              <a:t>/</a:t>
            </a:r>
            <a:r>
              <a:rPr kumimoji="1" lang="ja-JP" altLang="en-US" dirty="0"/>
              <a:t>スパコンでの</a:t>
            </a:r>
            <a:r>
              <a:rPr kumimoji="1" lang="en-US" altLang="ja-JP" dirty="0"/>
              <a:t>Arm</a:t>
            </a:r>
            <a:r>
              <a:rPr kumimoji="1" lang="ja-JP" altLang="en-US" dirty="0"/>
              <a:t>採用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6E2D590-F5D6-4D40-AE6D-8901043F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99254"/>
            <a:ext cx="5265028" cy="54452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43E4BA-0495-4845-A68D-C3E54ECEC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27" y="1453144"/>
            <a:ext cx="4878705" cy="49812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7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8D956-AD4B-447A-BE35-4070876D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の</a:t>
            </a:r>
            <a:r>
              <a:rPr kumimoji="1" lang="en-US" altLang="ja-JP" dirty="0"/>
              <a:t>AI</a:t>
            </a:r>
            <a:r>
              <a:rPr kumimoji="1" lang="ja-JP" altLang="en-US" dirty="0"/>
              <a:t>向け</a:t>
            </a:r>
            <a:r>
              <a:rPr kumimoji="1" lang="en-US" altLang="ja-JP" dirty="0"/>
              <a:t>IP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595545-E1AC-4784-A57C-A89F8D85E00F}"/>
              </a:ext>
            </a:extLst>
          </p:cNvPr>
          <p:cNvSpPr/>
          <p:nvPr/>
        </p:nvSpPr>
        <p:spPr>
          <a:xfrm>
            <a:off x="457200" y="1015522"/>
            <a:ext cx="2781300" cy="142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DynamIQ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D7C3B9C-1409-4F7D-97A6-0DFC4C90B194}"/>
              </a:ext>
            </a:extLst>
          </p:cNvPr>
          <p:cNvSpPr/>
          <p:nvPr/>
        </p:nvSpPr>
        <p:spPr>
          <a:xfrm>
            <a:off x="457200" y="2590800"/>
            <a:ext cx="2781300" cy="142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ML</a:t>
            </a: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（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Machine Learning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8CB872-E84E-452E-9C14-06899B98BB26}"/>
              </a:ext>
            </a:extLst>
          </p:cNvPr>
          <p:cNvSpPr/>
          <p:nvPr/>
        </p:nvSpPr>
        <p:spPr>
          <a:xfrm>
            <a:off x="457200" y="4166078"/>
            <a:ext cx="2781300" cy="14228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OD</a:t>
            </a:r>
          </a:p>
          <a:p>
            <a:pPr algn="ctr"/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（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Object Detection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329E974-A6FC-4563-8340-2682180619CB}"/>
              </a:ext>
            </a:extLst>
          </p:cNvPr>
          <p:cNvSpPr/>
          <p:nvPr/>
        </p:nvSpPr>
        <p:spPr>
          <a:xfrm>
            <a:off x="3390900" y="1015522"/>
            <a:ext cx="5295900" cy="1422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2017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年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3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月発表</a:t>
            </a:r>
            <a:endParaRPr kumimoji="1"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CPU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クラスタの規模を最大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8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コアに拡張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ヘテロジニアスマルチコア構成が可能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AI/ML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「にも」有効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6B08A7-5932-441C-BF3C-E9A07E31A4BF}"/>
              </a:ext>
            </a:extLst>
          </p:cNvPr>
          <p:cNvSpPr/>
          <p:nvPr/>
        </p:nvSpPr>
        <p:spPr>
          <a:xfrm>
            <a:off x="3390900" y="2590800"/>
            <a:ext cx="5295900" cy="1422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モバイルデバイス上での機械学習を高速化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毎秒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4.6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兆回以上の演算（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4.6TOPs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）が可能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65CAB6-8A39-4E48-820B-2D9837D7B7EC}"/>
              </a:ext>
            </a:extLst>
          </p:cNvPr>
          <p:cNvSpPr/>
          <p:nvPr/>
        </p:nvSpPr>
        <p:spPr>
          <a:xfrm>
            <a:off x="3390900" y="4166078"/>
            <a:ext cx="5295900" cy="14228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画像認識に特化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60 fps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（フレーム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/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秒）のフル</a:t>
            </a:r>
            <a:r>
              <a:rPr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HD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映像をリアルタイムに検知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監視カメラなどへの応用（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IoT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）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1CEA814-4914-4C3F-AEFF-EA1AC2683773}"/>
              </a:ext>
            </a:extLst>
          </p:cNvPr>
          <p:cNvSpPr/>
          <p:nvPr/>
        </p:nvSpPr>
        <p:spPr>
          <a:xfrm>
            <a:off x="457200" y="5741356"/>
            <a:ext cx="8229600" cy="678494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ML</a:t>
            </a:r>
            <a:r>
              <a:rPr kumimoji="1"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と</a:t>
            </a:r>
            <a:r>
              <a:rPr kumimoji="1" lang="en-US" altLang="ja-JP">
                <a:solidFill>
                  <a:srgbClr val="FFFFFF"/>
                </a:solidFill>
                <a:latin typeface="+mn-ea"/>
                <a:cs typeface="ＭＳ Ｐゴシック"/>
              </a:rPr>
              <a:t>Arm OD</a:t>
            </a:r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を組み合わせることで</a:t>
            </a:r>
            <a:endParaRPr lang="en-US" altLang="ja-JP">
              <a:solidFill>
                <a:srgbClr val="FFFFFF"/>
              </a:solidFill>
              <a:latin typeface="+mn-ea"/>
              <a:cs typeface="ＭＳ Ｐゴシック"/>
            </a:endParaRPr>
          </a:p>
          <a:p>
            <a:pPr algn="ctr"/>
            <a:r>
              <a:rPr lang="ja-JP" altLang="en-US">
                <a:solidFill>
                  <a:srgbClr val="FFFFFF"/>
                </a:solidFill>
                <a:latin typeface="+mn-ea"/>
                <a:cs typeface="ＭＳ Ｐゴシック"/>
              </a:rPr>
              <a:t>高性能かつ電力効率の高い人物検出・認識ソリューションを実現</a:t>
            </a:r>
            <a:endParaRPr kumimoji="1" lang="ja-JP" altLang="en-US" dirty="0">
              <a:solidFill>
                <a:srgbClr val="FFFFFF"/>
              </a:solidFill>
              <a:latin typeface="+mn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1282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F4E47B-27DA-4D0D-93CF-C4C503BB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が</a:t>
            </a:r>
            <a:r>
              <a:rPr kumimoji="1" lang="en-US" altLang="ja-JP" dirty="0"/>
              <a:t>CDP</a:t>
            </a:r>
            <a:r>
              <a:rPr kumimoji="1" lang="ja-JP" altLang="en-US" dirty="0"/>
              <a:t>のトレジャーデータを買収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0A13CB-37D9-492F-96CD-37D66F706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932521"/>
            <a:ext cx="6991350" cy="4457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8CA0DA0-3663-49BA-B92D-FD13985B9C47}"/>
              </a:ext>
            </a:extLst>
          </p:cNvPr>
          <p:cNvSpPr/>
          <p:nvPr/>
        </p:nvSpPr>
        <p:spPr>
          <a:xfrm>
            <a:off x="1076325" y="5553307"/>
            <a:ext cx="6991350" cy="82519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「デジタルディスラプターに対抗しうるデータ分析基盤をエンタープライズ企業に提供していく」</a:t>
            </a:r>
            <a:endParaRPr kumimoji="1" lang="ja-JP" altLang="en-US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07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74497-E81D-42AD-B6F6-0E483E00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CDP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Customer Data Platform</a:t>
            </a:r>
            <a:r>
              <a:rPr kumimoji="1" lang="ja-JP" altLang="en-US" dirty="0"/>
              <a:t>）とは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0DA24B2-DD14-4747-B95A-D75A3CEC560D}"/>
              </a:ext>
            </a:extLst>
          </p:cNvPr>
          <p:cNvSpPr/>
          <p:nvPr/>
        </p:nvSpPr>
        <p:spPr>
          <a:xfrm>
            <a:off x="356182" y="5662814"/>
            <a:ext cx="8431636" cy="654435"/>
          </a:xfrm>
          <a:prstGeom prst="rect">
            <a:avLst/>
          </a:prstGeom>
          <a:solidFill>
            <a:srgbClr val="FF666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様々なチャネルからの情報を単一の顧客情報に統合し、マーケティングに活かすためのデジタルマーケティングツールおよびサービス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BCBEBC96-C041-4A41-ABF2-9E6A33F5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6329" y="4727343"/>
            <a:ext cx="718414" cy="718414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D88CDA11-A374-4693-ABB5-41CF44344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3957" y="4968087"/>
            <a:ext cx="236923" cy="236923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A0E4DB5E-88E6-4388-B384-22747794B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8827" y="4764935"/>
            <a:ext cx="654435" cy="654435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5EF767FF-CEB7-4C2A-BB44-01BFA70E56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80094" y="4873189"/>
            <a:ext cx="426720" cy="42672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BA3869E9-5582-4587-A2C0-5ADC52112E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89430" y="3638971"/>
            <a:ext cx="924791" cy="924791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38C7AD4-9742-419A-BEAA-922F372FBA82}"/>
              </a:ext>
            </a:extLst>
          </p:cNvPr>
          <p:cNvCxnSpPr>
            <a:cxnSpLocks/>
          </p:cNvCxnSpPr>
          <p:nvPr/>
        </p:nvCxnSpPr>
        <p:spPr>
          <a:xfrm flipV="1">
            <a:off x="2045547" y="4321385"/>
            <a:ext cx="440266" cy="41622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7F6C6AB-6A2E-400F-A87C-1C2AF0989F6D}"/>
              </a:ext>
            </a:extLst>
          </p:cNvPr>
          <p:cNvCxnSpPr>
            <a:cxnSpLocks/>
          </p:cNvCxnSpPr>
          <p:nvPr/>
        </p:nvCxnSpPr>
        <p:spPr>
          <a:xfrm flipH="1" flipV="1">
            <a:off x="3244427" y="4450079"/>
            <a:ext cx="249530" cy="31485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E64BFC8-4046-449E-B7F8-ECD74BC304BD}"/>
              </a:ext>
            </a:extLst>
          </p:cNvPr>
          <p:cNvSpPr/>
          <p:nvPr/>
        </p:nvSpPr>
        <p:spPr>
          <a:xfrm>
            <a:off x="356182" y="2397616"/>
            <a:ext cx="8431636" cy="6544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CDP</a:t>
            </a:r>
            <a:r>
              <a:rPr lang="ja-JP" altLang="en-US" sz="36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（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Customer Data Platform</a:t>
            </a:r>
            <a:r>
              <a:rPr lang="ja-JP" altLang="en-US" sz="36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）</a:t>
            </a:r>
            <a:endParaRPr kumimoji="1" lang="ja-JP" altLang="en-US" sz="36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9576510-5808-40AD-8290-A16638588873}"/>
              </a:ext>
            </a:extLst>
          </p:cNvPr>
          <p:cNvCxnSpPr>
            <a:cxnSpLocks/>
          </p:cNvCxnSpPr>
          <p:nvPr/>
        </p:nvCxnSpPr>
        <p:spPr>
          <a:xfrm flipH="1" flipV="1">
            <a:off x="2943013" y="3250732"/>
            <a:ext cx="3387" cy="40978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5DB2A8F-180F-470D-9B06-CCC861069F9F}"/>
              </a:ext>
            </a:extLst>
          </p:cNvPr>
          <p:cNvCxnSpPr>
            <a:cxnSpLocks/>
          </p:cNvCxnSpPr>
          <p:nvPr/>
        </p:nvCxnSpPr>
        <p:spPr>
          <a:xfrm flipV="1">
            <a:off x="5190067" y="3246534"/>
            <a:ext cx="0" cy="55654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16A43A9-2A9B-4A99-BE3B-E2AC33BE28C5}"/>
              </a:ext>
            </a:extLst>
          </p:cNvPr>
          <p:cNvCxnSpPr>
            <a:cxnSpLocks/>
          </p:cNvCxnSpPr>
          <p:nvPr/>
        </p:nvCxnSpPr>
        <p:spPr>
          <a:xfrm flipH="1" flipV="1">
            <a:off x="7026044" y="3249103"/>
            <a:ext cx="2" cy="1434491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90DC31-C71B-4EBE-8D98-6752812036D1}"/>
              </a:ext>
            </a:extLst>
          </p:cNvPr>
          <p:cNvSpPr txBox="1"/>
          <p:nvPr/>
        </p:nvSpPr>
        <p:spPr>
          <a:xfrm>
            <a:off x="7055388" y="388976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/>
                </a:solidFill>
              </a:rPr>
              <a:t>POS</a:t>
            </a:r>
            <a:r>
              <a:rPr kumimoji="1" lang="ja-JP" altLang="en-US" dirty="0">
                <a:solidFill>
                  <a:schemeClr val="accent5"/>
                </a:solidFill>
              </a:rPr>
              <a:t>データ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6ACDF3A-7578-4B63-9DB5-4BFA99BFE450}"/>
              </a:ext>
            </a:extLst>
          </p:cNvPr>
          <p:cNvSpPr/>
          <p:nvPr/>
        </p:nvSpPr>
        <p:spPr>
          <a:xfrm>
            <a:off x="356182" y="1062655"/>
            <a:ext cx="8431636" cy="65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顧客行動</a:t>
            </a:r>
          </a:p>
        </p:txBody>
      </p:sp>
      <p:sp>
        <p:nvSpPr>
          <p:cNvPr id="30" name="矢印: 上 29">
            <a:extLst>
              <a:ext uri="{FF2B5EF4-FFF2-40B4-BE49-F238E27FC236}">
                <a16:creationId xmlns:a16="http://schemas.microsoft.com/office/drawing/2014/main" id="{70555872-E4C3-4EAA-8835-DE4F7DB3E87D}"/>
              </a:ext>
            </a:extLst>
          </p:cNvPr>
          <p:cNvSpPr/>
          <p:nvPr/>
        </p:nvSpPr>
        <p:spPr>
          <a:xfrm>
            <a:off x="3149600" y="1789911"/>
            <a:ext cx="2844800" cy="524974"/>
          </a:xfrm>
          <a:prstGeom prst="up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bg1"/>
              </a:solidFill>
            </a:endParaRPr>
          </a:p>
        </p:txBody>
      </p:sp>
      <p:pic>
        <p:nvPicPr>
          <p:cNvPr id="32" name="グラフィックス 31">
            <a:extLst>
              <a:ext uri="{FF2B5EF4-FFF2-40B4-BE49-F238E27FC236}">
                <a16:creationId xmlns:a16="http://schemas.microsoft.com/office/drawing/2014/main" id="{90791EA3-74C3-445F-AFD2-B548A38890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41899" y="3860758"/>
            <a:ext cx="496336" cy="496336"/>
          </a:xfrm>
          <a:prstGeom prst="rect">
            <a:avLst/>
          </a:prstGeom>
        </p:spPr>
      </p:pic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8C9F9A75-CEE2-4642-A60D-AECA46C73FDF}"/>
              </a:ext>
            </a:extLst>
          </p:cNvPr>
          <p:cNvCxnSpPr>
            <a:cxnSpLocks/>
          </p:cNvCxnSpPr>
          <p:nvPr/>
        </p:nvCxnSpPr>
        <p:spPr>
          <a:xfrm flipH="1" flipV="1">
            <a:off x="5190067" y="4439394"/>
            <a:ext cx="3387" cy="40978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4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8" grpId="0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84132-F588-4D98-8965-8CA79CDF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Docker + Arm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317BBC-0686-4AD5-95D0-B46375BE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996950"/>
            <a:ext cx="6467475" cy="5334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5353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EAEBC9-2302-4884-A5FE-3DB97C3F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 Retail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F2DBE5-0738-4BF0-AA97-186C81AF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53" y="1155616"/>
            <a:ext cx="7647093" cy="48900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212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F57CC-D895-417A-97B3-6A49879C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Pelion</a:t>
            </a:r>
            <a:r>
              <a:rPr kumimoji="1" lang="ja-JP" altLang="en-US" dirty="0"/>
              <a:t>が目指す「打倒</a:t>
            </a:r>
            <a:r>
              <a:rPr kumimoji="1" lang="en-US" altLang="ja-JP" dirty="0"/>
              <a:t>GAFA</a:t>
            </a:r>
            <a:r>
              <a:rPr kumimoji="1" lang="ja-JP" altLang="en-US" dirty="0"/>
              <a:t>」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5E7411-0381-4C57-BA8D-A70AD1D0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99457"/>
            <a:ext cx="8572500" cy="412194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CB58840-0B0B-49BA-9726-9ECF81BC3267}"/>
              </a:ext>
            </a:extLst>
          </p:cNvPr>
          <p:cNvSpPr/>
          <p:nvPr/>
        </p:nvSpPr>
        <p:spPr>
          <a:xfrm>
            <a:off x="457200" y="5627370"/>
            <a:ext cx="8401050" cy="7110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デバイスからデータまで一貫して管理できる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IoT</a:t>
            </a:r>
            <a:r>
              <a:rPr lang="ja-JP" altLang="en-US" sz="2000" dirty="0">
                <a:solidFill>
                  <a:schemeClr val="bg1"/>
                </a:solidFill>
                <a:latin typeface="+mj-lt"/>
                <a:ea typeface="+mj-ea"/>
                <a:cs typeface="ＭＳ Ｐゴシック"/>
              </a:rPr>
              <a:t>プラットフォーム</a:t>
            </a:r>
            <a:endParaRPr kumimoji="1" lang="ja-JP" altLang="en-US" sz="2000" dirty="0">
              <a:solidFill>
                <a:schemeClr val="bg1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906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2CC45-A7C0-45E8-9E38-7E095B74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VMware</a:t>
            </a:r>
            <a:r>
              <a:rPr kumimoji="1" lang="ja-JP" altLang="en-US" dirty="0"/>
              <a:t>が</a:t>
            </a:r>
            <a:r>
              <a:rPr kumimoji="1" lang="en-US" altLang="ja-JP" dirty="0"/>
              <a:t>Arm</a:t>
            </a:r>
            <a:r>
              <a:rPr kumimoji="1" lang="ja-JP" altLang="en-US" dirty="0"/>
              <a:t>に対応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1939F7-0C29-4369-A7A8-9788AF988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72351"/>
            <a:ext cx="6448425" cy="46672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F3B2AE-B2EA-453B-B313-1391C8E41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493" y="1605311"/>
            <a:ext cx="6496050" cy="4762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690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</p:spPr>
        <p:txBody>
          <a:bodyPr/>
          <a:lstStyle/>
          <a:p>
            <a:r>
              <a:rPr kumimoji="1" lang="en-US" altLang="ja-JP"/>
              <a:t>ARM</a:t>
            </a:r>
            <a:r>
              <a:rPr kumimoji="1" lang="ja-JP" altLang="en-US"/>
              <a:t>とは</a:t>
            </a:r>
          </a:p>
        </p:txBody>
      </p:sp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D9979D58-7052-47C0-A95C-D6D69D83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7799" y="3362322"/>
            <a:ext cx="2706130" cy="83265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417554A-9D14-4703-85A0-EBC75DBE44F0}"/>
              </a:ext>
            </a:extLst>
          </p:cNvPr>
          <p:cNvSpPr/>
          <p:nvPr/>
        </p:nvSpPr>
        <p:spPr bwMode="auto">
          <a:xfrm>
            <a:off x="444842" y="1246006"/>
            <a:ext cx="2706130" cy="155520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マイクロプロセッサの開発を行う</a:t>
            </a:r>
            <a:br>
              <a:rPr kumimoji="0" lang="en-US" altLang="ja-JP" sz="2400" dirty="0">
                <a:solidFill>
                  <a:schemeClr val="bg1"/>
                </a:solidFill>
              </a:rPr>
            </a:b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イギリスの企業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EAC965-7938-41BE-94DB-118AAA50EB06}"/>
              </a:ext>
            </a:extLst>
          </p:cNvPr>
          <p:cNvSpPr/>
          <p:nvPr/>
        </p:nvSpPr>
        <p:spPr bwMode="auto">
          <a:xfrm>
            <a:off x="3267799" y="1246006"/>
            <a:ext cx="2706130" cy="4373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>
                <a:solidFill>
                  <a:schemeClr val="bg1"/>
                </a:solidFill>
                <a:latin typeface="+mn-lt"/>
                <a:ea typeface="+mn-ea"/>
              </a:rPr>
              <a:t>小型・低価格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405898-D934-41FA-9BC6-AABCE2759F56}"/>
              </a:ext>
            </a:extLst>
          </p:cNvPr>
          <p:cNvSpPr/>
          <p:nvPr/>
        </p:nvSpPr>
        <p:spPr bwMode="auto">
          <a:xfrm>
            <a:off x="3267799" y="1804958"/>
            <a:ext cx="2706130" cy="4373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CFD1772-99B4-480D-9958-5CCD4A6FB141}"/>
              </a:ext>
            </a:extLst>
          </p:cNvPr>
          <p:cNvSpPr/>
          <p:nvPr/>
        </p:nvSpPr>
        <p:spPr bwMode="auto">
          <a:xfrm>
            <a:off x="3267799" y="2363910"/>
            <a:ext cx="2706130" cy="4373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>
                <a:solidFill>
                  <a:schemeClr val="bg1"/>
                </a:solidFill>
                <a:latin typeface="+mn-lt"/>
                <a:ea typeface="+mn-ea"/>
              </a:rPr>
              <a:t>省電力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E3D2045-69E3-4597-B95B-E92E29157A8E}"/>
              </a:ext>
            </a:extLst>
          </p:cNvPr>
          <p:cNvSpPr/>
          <p:nvPr/>
        </p:nvSpPr>
        <p:spPr bwMode="auto">
          <a:xfrm>
            <a:off x="6083642" y="1246006"/>
            <a:ext cx="2706130" cy="1555207"/>
          </a:xfrm>
          <a:prstGeom prst="rect">
            <a:avLst/>
          </a:prstGeom>
          <a:solidFill>
            <a:srgbClr val="CC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スマートフォンの</a:t>
            </a: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95%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が</a:t>
            </a: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が設計したチップを搭載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D874DE-DC2B-45E1-B685-207831A416D0}"/>
              </a:ext>
            </a:extLst>
          </p:cNvPr>
          <p:cNvSpPr/>
          <p:nvPr/>
        </p:nvSpPr>
        <p:spPr bwMode="auto">
          <a:xfrm>
            <a:off x="444842" y="4661220"/>
            <a:ext cx="2706130" cy="155520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創業は</a:t>
            </a: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1990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年</a:t>
            </a:r>
            <a:endParaRPr kumimoji="0" lang="en-US" altLang="ja-JP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（</a:t>
            </a: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Apple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が関与）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38F5D6-AB5D-415A-8A8B-9E41F01444B1}"/>
              </a:ext>
            </a:extLst>
          </p:cNvPr>
          <p:cNvSpPr/>
          <p:nvPr/>
        </p:nvSpPr>
        <p:spPr bwMode="auto">
          <a:xfrm>
            <a:off x="6083643" y="2953613"/>
            <a:ext cx="2706130" cy="155520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自社で工場を</a:t>
            </a:r>
            <a:b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</a:b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持たず、</a:t>
            </a:r>
            <a:b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</a:b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334D964-9267-422C-BE47-1228F2246691}"/>
              </a:ext>
            </a:extLst>
          </p:cNvPr>
          <p:cNvSpPr/>
          <p:nvPr/>
        </p:nvSpPr>
        <p:spPr bwMode="auto">
          <a:xfrm>
            <a:off x="6083643" y="4661220"/>
            <a:ext cx="2706130" cy="155520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altLang="ja-JP" sz="2400" dirty="0">
                <a:solidFill>
                  <a:schemeClr val="bg1"/>
                </a:solidFill>
              </a:rPr>
              <a:t>2017</a:t>
            </a:r>
            <a:r>
              <a:rPr kumimoji="0" lang="ja-JP" altLang="en-US" sz="2400" dirty="0">
                <a:solidFill>
                  <a:schemeClr val="bg1"/>
                </a:solidFill>
              </a:rPr>
              <a:t>年度までに</a:t>
            </a:r>
            <a:br>
              <a:rPr kumimoji="0" lang="en-US" altLang="ja-JP" sz="2400" dirty="0">
                <a:solidFill>
                  <a:schemeClr val="bg1"/>
                </a:solidFill>
              </a:rPr>
            </a:br>
            <a:r>
              <a:rPr kumimoji="0" lang="en-US" altLang="ja-JP" sz="2400" dirty="0">
                <a:solidFill>
                  <a:schemeClr val="bg1"/>
                </a:solidFill>
              </a:rPr>
              <a:t>1,200</a:t>
            </a:r>
            <a:r>
              <a:rPr kumimoji="0" lang="ja-JP" altLang="en-US" sz="2400" dirty="0">
                <a:solidFill>
                  <a:schemeClr val="bg1"/>
                </a:solidFill>
              </a:rPr>
              <a:t>億個の</a:t>
            </a:r>
            <a:br>
              <a:rPr kumimoji="0" lang="en-US" altLang="ja-JP" sz="2400" dirty="0">
                <a:solidFill>
                  <a:schemeClr val="bg1"/>
                </a:solidFill>
              </a:rPr>
            </a:br>
            <a:r>
              <a:rPr kumimoji="0" lang="ja-JP" altLang="en-US" sz="2400" dirty="0">
                <a:solidFill>
                  <a:schemeClr val="bg1"/>
                </a:solidFill>
              </a:rPr>
              <a:t>チップを出荷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102B7B9-D959-4AEB-9D13-FB6F32EF298C}"/>
              </a:ext>
            </a:extLst>
          </p:cNvPr>
          <p:cNvSpPr/>
          <p:nvPr/>
        </p:nvSpPr>
        <p:spPr bwMode="auto">
          <a:xfrm>
            <a:off x="457200" y="2953613"/>
            <a:ext cx="2706130" cy="155520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ja-JP" altLang="en-US" sz="2400" dirty="0">
                <a:solidFill>
                  <a:schemeClr val="bg1"/>
                </a:solidFill>
              </a:rPr>
              <a:t>世界中に</a:t>
            </a:r>
            <a:r>
              <a:rPr kumimoji="0" lang="en-US" altLang="ja-JP" sz="2400" dirty="0">
                <a:solidFill>
                  <a:schemeClr val="bg1"/>
                </a:solidFill>
              </a:rPr>
              <a:t>1,400</a:t>
            </a:r>
            <a:r>
              <a:rPr kumimoji="0" lang="ja-JP" altLang="en-US" sz="2400" dirty="0">
                <a:solidFill>
                  <a:schemeClr val="bg1"/>
                </a:solidFill>
              </a:rPr>
              <a:t>社以上のパートナー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7F75787-A2CA-41D1-8FDC-ED0884960C52}"/>
              </a:ext>
            </a:extLst>
          </p:cNvPr>
          <p:cNvSpPr/>
          <p:nvPr/>
        </p:nvSpPr>
        <p:spPr bwMode="auto">
          <a:xfrm>
            <a:off x="3267799" y="4661220"/>
            <a:ext cx="2706130" cy="1555207"/>
          </a:xfrm>
          <a:prstGeom prst="rect">
            <a:avLst/>
          </a:prstGeom>
          <a:solidFill>
            <a:srgbClr val="CC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chemeClr val="bg1"/>
                </a:solidFill>
              </a:rPr>
              <a:t>2016</a:t>
            </a:r>
            <a:r>
              <a:rPr kumimoji="0" lang="ja-JP" altLang="en-US" sz="2800" dirty="0">
                <a:solidFill>
                  <a:schemeClr val="bg1"/>
                </a:solidFill>
              </a:rPr>
              <a:t>年</a:t>
            </a:r>
            <a:endParaRPr kumimoji="0" lang="en-US" altLang="ja-JP" sz="2800" dirty="0">
              <a:solidFill>
                <a:schemeClr val="bg1"/>
              </a:solidFill>
            </a:endParaRP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0" lang="ja-JP" altLang="en-US" sz="2800" dirty="0">
                <a:solidFill>
                  <a:schemeClr val="bg1"/>
                </a:solidFill>
              </a:rPr>
              <a:t>ソフトバンクが</a:t>
            </a:r>
            <a:br>
              <a:rPr kumimoji="0" lang="en-US" altLang="ja-JP" sz="2800" dirty="0">
                <a:solidFill>
                  <a:schemeClr val="bg1"/>
                </a:solidFill>
              </a:rPr>
            </a:br>
            <a:r>
              <a:rPr kumimoji="0" lang="en-US" altLang="ja-JP" sz="2800" dirty="0">
                <a:solidFill>
                  <a:schemeClr val="bg1"/>
                </a:solidFill>
              </a:rPr>
              <a:t>Arm</a:t>
            </a:r>
            <a:r>
              <a:rPr kumimoji="0" lang="ja-JP" altLang="en-US" sz="2800" dirty="0">
                <a:solidFill>
                  <a:schemeClr val="bg1"/>
                </a:solidFill>
              </a:rPr>
              <a:t>を買収</a:t>
            </a:r>
          </a:p>
        </p:txBody>
      </p:sp>
    </p:spTree>
    <p:extLst>
      <p:ext uri="{BB962C8B-B14F-4D97-AF65-F5344CB8AC3E}">
        <p14:creationId xmlns:p14="http://schemas.microsoft.com/office/powerpoint/2010/main" val="33339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Softbank</a:t>
            </a:r>
            <a:r>
              <a:rPr kumimoji="1" lang="ja-JP" altLang="en-US"/>
              <a:t>が</a:t>
            </a:r>
            <a:r>
              <a:rPr kumimoji="1" lang="en-US" altLang="ja-JP"/>
              <a:t>ARM</a:t>
            </a:r>
            <a:r>
              <a:rPr kumimoji="1" lang="ja-JP" altLang="en-US"/>
              <a:t>を買収 </a:t>
            </a:r>
            <a:r>
              <a:rPr kumimoji="1" lang="en-US" altLang="ja-JP"/>
              <a:t>(2016.7.18)</a:t>
            </a:r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9886"/>
            <a:ext cx="8222350" cy="50422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5D9A52-6AF7-4742-A8F9-A84EBC43C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851" y="944478"/>
            <a:ext cx="4121048" cy="53530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80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BF04A6B-AD8F-48C1-ABC2-7725688D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05" y="4970379"/>
            <a:ext cx="1340677" cy="12691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13BE09F-697F-434F-98A9-3685E02E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SoC</a:t>
            </a:r>
            <a:r>
              <a:rPr kumimoji="1" lang="ja-JP" altLang="en-US"/>
              <a:t>設計の部品を提供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789F72-3112-42CE-90BE-B00AC5F8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44" y="2188175"/>
            <a:ext cx="3819525" cy="22098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A57DEED-CD49-44E7-9D8B-946BBD980F59}"/>
              </a:ext>
            </a:extLst>
          </p:cNvPr>
          <p:cNvSpPr/>
          <p:nvPr/>
        </p:nvSpPr>
        <p:spPr bwMode="auto">
          <a:xfrm>
            <a:off x="573944" y="1065404"/>
            <a:ext cx="8014001" cy="874608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SoC</a:t>
            </a: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 (System-on-Chip)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一つのチップ上に</a:t>
            </a:r>
            <a:r>
              <a:rPr kumimoji="0" lang="en-US" altLang="ja-JP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、</a:t>
            </a:r>
            <a:r>
              <a:rPr kumimoji="0" lang="en-US" altLang="ja-JP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GPU</a:t>
            </a:r>
            <a:r>
              <a:rPr kumimoji="0" lang="ja-JP" alt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、メモリなどを搭載し、小型化・省電力化を実現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5E4E3B4-66DA-4984-87EE-D214E829A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92233"/>
            <a:ext cx="2762250" cy="16478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049CCA8-E2D4-4C86-B41B-705ED11A0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752" y="4834323"/>
            <a:ext cx="1641900" cy="1605735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95278D-F92C-4F9E-924D-8CB76A08B01F}"/>
              </a:ext>
            </a:extLst>
          </p:cNvPr>
          <p:cNvSpPr/>
          <p:nvPr/>
        </p:nvSpPr>
        <p:spPr bwMode="auto">
          <a:xfrm>
            <a:off x="4393469" y="2242260"/>
            <a:ext cx="4194476" cy="56928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提供のコアで</a:t>
            </a:r>
            <a:r>
              <a:rPr kumimoji="0" lang="en-US" altLang="ja-JP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SoC</a:t>
            </a: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を設計</a:t>
            </a:r>
            <a:endParaRPr kumimoji="0" lang="ja-JP" altLang="en-US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1B629BE-C120-469D-8FC6-84F0175AE4F0}"/>
              </a:ext>
            </a:extLst>
          </p:cNvPr>
          <p:cNvSpPr/>
          <p:nvPr/>
        </p:nvSpPr>
        <p:spPr bwMode="auto">
          <a:xfrm>
            <a:off x="4393469" y="3035475"/>
            <a:ext cx="4194476" cy="56928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パートナーが自社でカスタマイズして高性能化</a:t>
            </a:r>
            <a:endParaRPr kumimoji="0" lang="ja-JP" altLang="en-US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3771C2D-E1B3-4611-8098-0B4C129459D1}"/>
              </a:ext>
            </a:extLst>
          </p:cNvPr>
          <p:cNvSpPr/>
          <p:nvPr/>
        </p:nvSpPr>
        <p:spPr bwMode="auto">
          <a:xfrm>
            <a:off x="4393469" y="3828690"/>
            <a:ext cx="4194476" cy="569285"/>
          </a:xfrm>
          <a:prstGeom prst="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パートナー独自の機能を追加</a:t>
            </a:r>
            <a:endParaRPr kumimoji="0" lang="ja-JP" altLang="en-US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7D8D80A-DAC4-4C9B-A1B6-B85398B3D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548" y="4915802"/>
            <a:ext cx="1927397" cy="1334901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 bwMode="auto">
          <a:xfrm>
            <a:off x="917527" y="5215166"/>
            <a:ext cx="7326833" cy="67234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dirty="0">
                <a:solidFill>
                  <a:schemeClr val="bg1"/>
                </a:solidFill>
                <a:latin typeface="+mj-ea"/>
                <a:ea typeface="+mj-ea"/>
              </a:rPr>
              <a:t>簡単に開発することができる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234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A50DB25-0E3B-44D6-8276-A01D47A99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5" y="883227"/>
            <a:ext cx="2689197" cy="25457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Apple</a:t>
            </a:r>
            <a:r>
              <a:rPr kumimoji="1" lang="ja-JP" altLang="en-US" dirty="0"/>
              <a:t> </a:t>
            </a:r>
            <a:r>
              <a:rPr kumimoji="1" lang="en-US" altLang="ja-JP" dirty="0"/>
              <a:t>A12</a:t>
            </a:r>
            <a:r>
              <a:rPr kumimoji="1" lang="ja-JP" altLang="en-US" dirty="0"/>
              <a:t> </a:t>
            </a:r>
            <a:r>
              <a:rPr kumimoji="1" lang="en-US" altLang="ja-JP" dirty="0"/>
              <a:t>Bionic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C9CDF9-403E-4DFD-A10B-1F5A43528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88" y="2827984"/>
            <a:ext cx="6798326" cy="349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矢印: 上向き折線 20">
            <a:extLst>
              <a:ext uri="{FF2B5EF4-FFF2-40B4-BE49-F238E27FC236}">
                <a16:creationId xmlns:a16="http://schemas.microsoft.com/office/drawing/2014/main" id="{9FDE9250-1E1F-4FD2-A55F-46316FFED5CB}"/>
              </a:ext>
            </a:extLst>
          </p:cNvPr>
          <p:cNvSpPr/>
          <p:nvPr/>
        </p:nvSpPr>
        <p:spPr>
          <a:xfrm rot="5400000" flipV="1">
            <a:off x="4583868" y="2901163"/>
            <a:ext cx="2504047" cy="3947156"/>
          </a:xfrm>
          <a:prstGeom prst="bentUpArrow">
            <a:avLst>
              <a:gd name="adj1" fmla="val 12521"/>
              <a:gd name="adj2" fmla="val 11797"/>
              <a:gd name="adj3" fmla="val 1127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>
              <a:solidFill>
                <a:schemeClr val="accent5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765CFD-C0F5-4173-92BC-EAC3A832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ARM</a:t>
            </a:r>
            <a:r>
              <a:rPr kumimoji="1" lang="ja-JP" altLang="en-US"/>
              <a:t>のビジネスモデル</a:t>
            </a:r>
          </a:p>
        </p:txBody>
      </p: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7477EDED-70AA-4ED3-A7C8-ACB08F774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475" y="1688500"/>
            <a:ext cx="2076580" cy="638948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21D11408-D44A-4AF4-8232-5B47EA5612C5}"/>
              </a:ext>
            </a:extLst>
          </p:cNvPr>
          <p:cNvSpPr/>
          <p:nvPr/>
        </p:nvSpPr>
        <p:spPr>
          <a:xfrm>
            <a:off x="3249827" y="1157160"/>
            <a:ext cx="2038865" cy="53134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設計情報 </a:t>
            </a:r>
            <a:r>
              <a:rPr kumimoji="1" lang="en-US" altLang="ja-JP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(IP)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6" name="矢印: 左 5">
            <a:extLst>
              <a:ext uri="{FF2B5EF4-FFF2-40B4-BE49-F238E27FC236}">
                <a16:creationId xmlns:a16="http://schemas.microsoft.com/office/drawing/2014/main" id="{79212A0F-8E0D-4F0E-B2A2-C5047C0410CD}"/>
              </a:ext>
            </a:extLst>
          </p:cNvPr>
          <p:cNvSpPr/>
          <p:nvPr/>
        </p:nvSpPr>
        <p:spPr>
          <a:xfrm>
            <a:off x="3249827" y="1688500"/>
            <a:ext cx="2038865" cy="5313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ライセンス料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EC38DA19-8115-4197-A4CB-F893E8BDB3DB}"/>
              </a:ext>
            </a:extLst>
          </p:cNvPr>
          <p:cNvSpPr/>
          <p:nvPr/>
        </p:nvSpPr>
        <p:spPr>
          <a:xfrm>
            <a:off x="3249827" y="2219840"/>
            <a:ext cx="2038865" cy="53134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ロイヤリティ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8258F020-F1FE-49B5-A946-FEA2FABBA263}"/>
              </a:ext>
            </a:extLst>
          </p:cNvPr>
          <p:cNvSpPr/>
          <p:nvPr/>
        </p:nvSpPr>
        <p:spPr>
          <a:xfrm>
            <a:off x="3249827" y="2751180"/>
            <a:ext cx="2038865" cy="531340"/>
          </a:xfrm>
          <a:prstGeom prst="right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開発ツール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27D3CF2-32B2-4B73-898C-039BF185AAC9}"/>
              </a:ext>
            </a:extLst>
          </p:cNvPr>
          <p:cNvSpPr/>
          <p:nvPr/>
        </p:nvSpPr>
        <p:spPr>
          <a:xfrm>
            <a:off x="6647934" y="5404321"/>
            <a:ext cx="2051223" cy="883079"/>
          </a:xfrm>
          <a:prstGeom prst="roundRect">
            <a:avLst>
              <a:gd name="adj" fmla="val 221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ファウンダリ</a:t>
            </a:r>
            <a:endParaRPr kumimoji="1" lang="en-US" altLang="ja-JP" sz="160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  <a:p>
            <a:pPr algn="ctr"/>
            <a:r>
              <a:rPr kumimoji="1" lang="en-US" altLang="ja-JP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(</a:t>
            </a:r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半導体製造会社</a:t>
            </a:r>
            <a:r>
              <a:rPr kumimoji="1" lang="en-US" altLang="ja-JP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)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CFD8FF2-CADB-4F8D-919E-15E423E26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94" y="3622717"/>
            <a:ext cx="3088754" cy="2664683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0D8098A-7E44-41D7-BFA1-79819D43B41A}"/>
              </a:ext>
            </a:extLst>
          </p:cNvPr>
          <p:cNvSpPr/>
          <p:nvPr/>
        </p:nvSpPr>
        <p:spPr>
          <a:xfrm>
            <a:off x="5597612" y="1157160"/>
            <a:ext cx="3089189" cy="2335428"/>
          </a:xfrm>
          <a:prstGeom prst="roundRect">
            <a:avLst>
              <a:gd name="adj" fmla="val 10847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2800">
                <a:solidFill>
                  <a:schemeClr val="accent5"/>
                </a:solidFill>
                <a:latin typeface="+mj-lt"/>
                <a:ea typeface="+mj-ea"/>
                <a:cs typeface="ＭＳ Ｐゴシック"/>
              </a:rPr>
              <a:t>パートナー</a:t>
            </a:r>
          </a:p>
        </p:txBody>
      </p:sp>
      <p:pic>
        <p:nvPicPr>
          <p:cNvPr id="14" name="Picture 36" descr="http://www.romeinformation.it/wp-content/uploads/2013/05/apple-nuovo-iphone-5s.jpg">
            <a:extLst>
              <a:ext uri="{FF2B5EF4-FFF2-40B4-BE49-F238E27FC236}">
                <a16:creationId xmlns:a16="http://schemas.microsoft.com/office/drawing/2014/main" id="{35AC9801-912E-4591-A0F9-B8969BAA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37" y="1814675"/>
            <a:ext cx="680266" cy="5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E5E15F2-994F-4109-8D5B-CBE506112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081" y="2663784"/>
            <a:ext cx="1372123" cy="4876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9ED0D6C-49A6-461D-BC84-3559D659C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8081" y="2324874"/>
            <a:ext cx="1379129" cy="338910"/>
          </a:xfrm>
          <a:prstGeom prst="rect">
            <a:avLst/>
          </a:prstGeom>
        </p:spPr>
      </p:pic>
      <p:pic>
        <p:nvPicPr>
          <p:cNvPr id="17" name="Picture 2" descr="http://www.ktl-corp.co.jp/devbiz/images/ti.jpg">
            <a:extLst>
              <a:ext uri="{FF2B5EF4-FFF2-40B4-BE49-F238E27FC236}">
                <a16:creationId xmlns:a16="http://schemas.microsoft.com/office/drawing/2014/main" id="{28B9E23D-8122-4993-AD49-A3B2B585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81" y="1749802"/>
            <a:ext cx="1437680" cy="5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FD4B8F3-5DDE-440E-B4F0-FF7CDA3795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0539" y="2301357"/>
            <a:ext cx="766764" cy="50933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6717605A-B01B-4279-8CD7-486985C055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0258" y="2810693"/>
            <a:ext cx="807045" cy="340705"/>
          </a:xfrm>
          <a:prstGeom prst="rect">
            <a:avLst/>
          </a:prstGeom>
        </p:spPr>
      </p:pic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8A4F21DA-C735-41CC-A71D-41F2ED169C7A}"/>
              </a:ext>
            </a:extLst>
          </p:cNvPr>
          <p:cNvSpPr/>
          <p:nvPr/>
        </p:nvSpPr>
        <p:spPr>
          <a:xfrm>
            <a:off x="5597611" y="3696860"/>
            <a:ext cx="3101546" cy="1431195"/>
          </a:xfrm>
          <a:prstGeom prst="roundRect">
            <a:avLst>
              <a:gd name="adj" fmla="val 15042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ja-JP" altLang="en-US" sz="110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100">
                <a:solidFill>
                  <a:schemeClr val="bg1"/>
                </a:solidFill>
              </a:rPr>
              <a:t>IBM</a:t>
            </a:r>
            <a:r>
              <a:rPr lang="ja-JP" altLang="en-US" sz="1100">
                <a:solidFill>
                  <a:schemeClr val="bg1"/>
                </a:solidFill>
              </a:rPr>
              <a:t>、テキサス・インスツルメンツ、任天堂、フィリップス、</a:t>
            </a:r>
            <a:r>
              <a:rPr lang="en-US" altLang="ja-JP" sz="1100">
                <a:solidFill>
                  <a:schemeClr val="bg1"/>
                </a:solidFill>
              </a:rPr>
              <a:t>Atmel</a:t>
            </a:r>
            <a:r>
              <a:rPr lang="ja-JP" altLang="en-US" sz="1100">
                <a:solidFill>
                  <a:schemeClr val="bg1"/>
                </a:solidFill>
              </a:rPr>
              <a:t>、シャープ、サムスン電子、</a:t>
            </a:r>
            <a:r>
              <a:rPr lang="en-US" altLang="ja-JP" sz="1100">
                <a:solidFill>
                  <a:schemeClr val="bg1"/>
                </a:solidFill>
              </a:rPr>
              <a:t>ST</a:t>
            </a:r>
            <a:r>
              <a:rPr lang="ja-JP" altLang="en-US" sz="1100">
                <a:solidFill>
                  <a:schemeClr val="bg1"/>
                </a:solidFill>
              </a:rPr>
              <a:t>マイクロエレクトロニクス、アナログ・デバイセズ、パナソニック、クアルコム他、世界中の</a:t>
            </a:r>
            <a:r>
              <a:rPr lang="en-US" altLang="ja-JP" sz="1100">
                <a:solidFill>
                  <a:schemeClr val="bg1"/>
                </a:solidFill>
              </a:rPr>
              <a:t>1,400</a:t>
            </a:r>
            <a:r>
              <a:rPr lang="ja-JP" altLang="en-US" sz="1100">
                <a:solidFill>
                  <a:schemeClr val="bg1"/>
                </a:solidFill>
              </a:rPr>
              <a:t>社以上とライセンス契約（</a:t>
            </a:r>
            <a:r>
              <a:rPr lang="en-US" altLang="ja-JP" sz="1100">
                <a:solidFill>
                  <a:schemeClr val="bg1"/>
                </a:solidFill>
              </a:rPr>
              <a:t>Intel</a:t>
            </a:r>
            <a:r>
              <a:rPr lang="ja-JP" altLang="en-US" sz="1100">
                <a:solidFill>
                  <a:schemeClr val="bg1"/>
                </a:solidFill>
              </a:rPr>
              <a:t>も</a:t>
            </a:r>
            <a:r>
              <a:rPr lang="en-US" altLang="ja-JP" sz="1100">
                <a:solidFill>
                  <a:schemeClr val="bg1"/>
                </a:solidFill>
              </a:rPr>
              <a:t>!</a:t>
            </a:r>
            <a:r>
              <a:rPr lang="ja-JP" altLang="en-US" sz="1100">
                <a:solidFill>
                  <a:schemeClr val="bg1"/>
                </a:solidFill>
              </a:rPr>
              <a:t>）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2D5BD9F-3967-4386-8C9C-F3ADBB4F86F6}"/>
              </a:ext>
            </a:extLst>
          </p:cNvPr>
          <p:cNvSpPr/>
          <p:nvPr/>
        </p:nvSpPr>
        <p:spPr>
          <a:xfrm>
            <a:off x="4366053" y="5390334"/>
            <a:ext cx="2051223" cy="883079"/>
          </a:xfrm>
          <a:prstGeom prst="roundRect">
            <a:avLst>
              <a:gd name="adj" fmla="val 221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rgbClr val="FFFFFF"/>
                </a:solidFill>
                <a:latin typeface="+mj-lt"/>
                <a:ea typeface="+mj-ea"/>
                <a:cs typeface="ＭＳ Ｐゴシック"/>
              </a:rPr>
              <a:t>メーカー</a:t>
            </a:r>
            <a:endParaRPr kumimoji="1" lang="ja-JP" altLang="en-US" sz="1600" dirty="0">
              <a:solidFill>
                <a:srgbClr val="FFFFFF"/>
              </a:solidFill>
              <a:latin typeface="+mj-lt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32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ja-JP" sz="24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itchFamily="34" charset="0"/>
              </a:rPr>
              <a:t>Arm</a:t>
            </a:r>
            <a:r>
              <a:rPr lang="ja-JP" altLang="en-US" sz="2400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itchFamily="50" charset="-128"/>
                <a:cs typeface="Arial" pitchFamily="34" charset="0"/>
              </a:rPr>
              <a:t>の戦略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280056"/>
      </p:ext>
    </p:extLst>
  </p:cSld>
  <p:clrMapOvr>
    <a:masterClrMapping/>
  </p:clrMapOvr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5530</TotalTime>
  <Words>840</Words>
  <Application>Microsoft Office PowerPoint</Application>
  <PresentationFormat>画面に合わせる (4:3)</PresentationFormat>
  <Paragraphs>133</Paragraphs>
  <Slides>21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American Typewriter</vt:lpstr>
      <vt:lpstr>HG丸ｺﾞｼｯｸM-PRO</vt:lpstr>
      <vt:lpstr>ＭＳ Ｐゴシック</vt:lpstr>
      <vt:lpstr>Arial</vt:lpstr>
      <vt:lpstr>Arial Black</vt:lpstr>
      <vt:lpstr>Calibri</vt:lpstr>
      <vt:lpstr>Century Gothic</vt:lpstr>
      <vt:lpstr>NC標準テンプレート</vt:lpstr>
      <vt:lpstr>PowerPoint プレゼンテーション</vt:lpstr>
      <vt:lpstr>Docker + Arm</vt:lpstr>
      <vt:lpstr>VMwareがArmに対応</vt:lpstr>
      <vt:lpstr>ARMとは</vt:lpstr>
      <vt:lpstr>SoftbankがARMを買収 (2016.7.18)</vt:lpstr>
      <vt:lpstr>SoC設計の部品を提供</vt:lpstr>
      <vt:lpstr>Apple A12 Bionic</vt:lpstr>
      <vt:lpstr>ARMのビジネスモデル</vt:lpstr>
      <vt:lpstr>PowerPoint プレゼンテーション</vt:lpstr>
      <vt:lpstr>Armが狙う3つの分野</vt:lpstr>
      <vt:lpstr>「IoTの勝者」</vt:lpstr>
      <vt:lpstr>Intelが省電力CPUから撤退</vt:lpstr>
      <vt:lpstr>すべての情報がARMに集まる</vt:lpstr>
      <vt:lpstr>乱立する IoT プラットフォーム</vt:lpstr>
      <vt:lpstr>Arm Pelion</vt:lpstr>
      <vt:lpstr>サーバー/スパコンでのArm採用</vt:lpstr>
      <vt:lpstr>ARMのAI向けIP</vt:lpstr>
      <vt:lpstr>ArmがCDPのトレジャーデータを買収</vt:lpstr>
      <vt:lpstr>CDP（Customer Data Platform）とは</vt:lpstr>
      <vt:lpstr>Arm Retail</vt:lpstr>
      <vt:lpstr>Pelionが目指す「打倒GAFA」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章司 大越</cp:lastModifiedBy>
  <cp:revision>772</cp:revision>
  <dcterms:created xsi:type="dcterms:W3CDTF">2014-04-30T01:58:06Z</dcterms:created>
  <dcterms:modified xsi:type="dcterms:W3CDTF">2019-05-22T06:11:13Z</dcterms:modified>
</cp:coreProperties>
</file>