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3112" r:id="rId3"/>
    <p:sldId id="545" r:id="rId4"/>
    <p:sldId id="3111" r:id="rId5"/>
    <p:sldId id="339" r:id="rId6"/>
    <p:sldId id="342" r:id="rId7"/>
    <p:sldId id="340" r:id="rId8"/>
    <p:sldId id="337" r:id="rId9"/>
    <p:sldId id="346" r:id="rId10"/>
    <p:sldId id="341" r:id="rId11"/>
    <p:sldId id="3067" r:id="rId12"/>
    <p:sldId id="3070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CC0000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88594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576" y="48"/>
      </p:cViewPr>
      <p:guideLst>
        <p:guide orient="horz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zmodo.jp/2019/05/huawei-arm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apanese.engadget.com/2019/05/27/arm-ip-ai-6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media.co.jp/news/articles/1905/23/news104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https://www.gizmodo.jp/2019/05/huawei-arm.html</a:t>
            </a:r>
            <a:endParaRPr lang="en-US" altLang="ja-JP" dirty="0">
              <a:hlinkClick r:id="rId4"/>
            </a:endParaRPr>
          </a:p>
          <a:p>
            <a:r>
              <a:rPr lang="en-US" altLang="ja-JP" dirty="0">
                <a:hlinkClick r:id="rId4"/>
              </a:rPr>
              <a:t>https://japanese.engadget.com/2019/05/27/arm-ip-ai-60/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4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https://www.itmedia.co.jp/news/articles/1905/23/news104.html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1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Cray-1</a:t>
            </a:r>
            <a:r>
              <a:rPr kumimoji="1" lang="ja-JP" altLang="en-US" dirty="0"/>
              <a:t>の発表は</a:t>
            </a:r>
            <a:r>
              <a:rPr kumimoji="1" lang="en-US" altLang="ja-JP" dirty="0"/>
              <a:t>1975</a:t>
            </a:r>
            <a:r>
              <a:rPr kumimoji="1" lang="ja-JP" altLang="en-US" dirty="0"/>
              <a:t>年</a:t>
            </a:r>
            <a:endParaRPr kumimoji="1" lang="en-US" altLang="ja-JP" dirty="0"/>
          </a:p>
          <a:p>
            <a:r>
              <a:rPr kumimoji="1" lang="ja-JP" altLang="en-US" dirty="0"/>
              <a:t>シーモア・クレイ博士は</a:t>
            </a:r>
            <a:r>
              <a:rPr kumimoji="1" lang="en-US" altLang="ja-JP" dirty="0"/>
              <a:t>CDC</a:t>
            </a:r>
            <a:r>
              <a:rPr kumimoji="1" lang="ja-JP" altLang="en-US" dirty="0"/>
              <a:t>で</a:t>
            </a:r>
            <a:r>
              <a:rPr kumimoji="1" lang="en-US" altLang="ja-JP" dirty="0"/>
              <a:t>8600</a:t>
            </a:r>
            <a:r>
              <a:rPr kumimoji="1" lang="ja-JP" altLang="en-US" dirty="0"/>
              <a:t>の開発に従事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9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同じ命令しか実行できない（</a:t>
            </a:r>
            <a:r>
              <a:rPr kumimoji="1" lang="en-US" altLang="ja-JP" dirty="0"/>
              <a:t>SIMD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en-US" altLang="ja-JP" dirty="0"/>
              <a:t>Cray-1</a:t>
            </a:r>
            <a:r>
              <a:rPr kumimoji="1" lang="ja-JP" altLang="en-US" dirty="0"/>
              <a:t>のベクトルレジスタは</a:t>
            </a:r>
            <a:r>
              <a:rPr kumimoji="1" lang="en-US" altLang="ja-JP" dirty="0"/>
              <a:t>64bitx64wordx8</a:t>
            </a:r>
            <a:r>
              <a:rPr kumimoji="1" lang="ja-JP" altLang="en-US" dirty="0"/>
              <a:t>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1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https://www.electronicdesign.com/blog/scalable-vector-extensions-expand-armv8-scope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13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err="1">
                <a:solidFill>
                  <a:srgbClr val="FFFFFF"/>
                </a:solidFill>
                <a:effectLst/>
                <a:latin typeface="+mj-lt"/>
                <a:ea typeface="+mj-ea"/>
                <a:cs typeface="Arial"/>
              </a:rPr>
              <a:t>SuperComputer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ベクトルからパラレル</a:t>
            </a:r>
            <a:r>
              <a:rPr lang="en-US" altLang="ja-JP" dirty="0"/>
              <a:t>/</a:t>
            </a:r>
            <a:r>
              <a:rPr lang="ja-JP" altLang="en-US" dirty="0"/>
              <a:t>マッシブ・パラレルへ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114832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4" name="正方形/長方形 3"/>
          <p:cNvSpPr/>
          <p:nvPr/>
        </p:nvSpPr>
        <p:spPr>
          <a:xfrm>
            <a:off x="1546880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5" name="正方形/長方形 4"/>
          <p:cNvSpPr/>
          <p:nvPr/>
        </p:nvSpPr>
        <p:spPr>
          <a:xfrm>
            <a:off x="1978928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6" name="正方形/長方形 5"/>
          <p:cNvSpPr/>
          <p:nvPr/>
        </p:nvSpPr>
        <p:spPr>
          <a:xfrm>
            <a:off x="2410976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7" name="正方形/長方形 6"/>
          <p:cNvSpPr/>
          <p:nvPr/>
        </p:nvSpPr>
        <p:spPr>
          <a:xfrm>
            <a:off x="2843416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8" name="正方形/長方形 7"/>
          <p:cNvSpPr/>
          <p:nvPr/>
        </p:nvSpPr>
        <p:spPr>
          <a:xfrm>
            <a:off x="3275464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9" name="正方形/長方形 8"/>
          <p:cNvSpPr/>
          <p:nvPr/>
        </p:nvSpPr>
        <p:spPr>
          <a:xfrm>
            <a:off x="3707512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" name="正方形/長方形 9"/>
          <p:cNvSpPr/>
          <p:nvPr/>
        </p:nvSpPr>
        <p:spPr>
          <a:xfrm>
            <a:off x="4139560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" name="正方形/長方形 10"/>
          <p:cNvSpPr/>
          <p:nvPr/>
        </p:nvSpPr>
        <p:spPr>
          <a:xfrm>
            <a:off x="4571608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" name="正方形/長方形 11"/>
          <p:cNvSpPr/>
          <p:nvPr/>
        </p:nvSpPr>
        <p:spPr>
          <a:xfrm>
            <a:off x="5004048" y="1460646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3" name="正方形/長方形 12"/>
          <p:cNvSpPr/>
          <p:nvPr/>
        </p:nvSpPr>
        <p:spPr>
          <a:xfrm>
            <a:off x="1114832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4" name="正方形/長方形 13"/>
          <p:cNvSpPr/>
          <p:nvPr/>
        </p:nvSpPr>
        <p:spPr>
          <a:xfrm>
            <a:off x="1546880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5" name="正方形/長方形 14"/>
          <p:cNvSpPr/>
          <p:nvPr/>
        </p:nvSpPr>
        <p:spPr>
          <a:xfrm>
            <a:off x="1978928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" name="正方形/長方形 15"/>
          <p:cNvSpPr/>
          <p:nvPr/>
        </p:nvSpPr>
        <p:spPr>
          <a:xfrm>
            <a:off x="2410976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7" name="正方形/長方形 16"/>
          <p:cNvSpPr/>
          <p:nvPr/>
        </p:nvSpPr>
        <p:spPr>
          <a:xfrm>
            <a:off x="2843416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8" name="正方形/長方形 17"/>
          <p:cNvSpPr/>
          <p:nvPr/>
        </p:nvSpPr>
        <p:spPr>
          <a:xfrm>
            <a:off x="3275464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9" name="正方形/長方形 18"/>
          <p:cNvSpPr/>
          <p:nvPr/>
        </p:nvSpPr>
        <p:spPr>
          <a:xfrm>
            <a:off x="3707512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0" name="正方形/長方形 19"/>
          <p:cNvSpPr/>
          <p:nvPr/>
        </p:nvSpPr>
        <p:spPr>
          <a:xfrm>
            <a:off x="4139560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1" name="正方形/長方形 20"/>
          <p:cNvSpPr/>
          <p:nvPr/>
        </p:nvSpPr>
        <p:spPr>
          <a:xfrm>
            <a:off x="4571608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2" name="正方形/長方形 21"/>
          <p:cNvSpPr/>
          <p:nvPr/>
        </p:nvSpPr>
        <p:spPr>
          <a:xfrm>
            <a:off x="5004048" y="2060848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3" name="正方形/長方形 22"/>
          <p:cNvSpPr/>
          <p:nvPr/>
        </p:nvSpPr>
        <p:spPr>
          <a:xfrm>
            <a:off x="1114832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4" name="正方形/長方形 23"/>
          <p:cNvSpPr/>
          <p:nvPr/>
        </p:nvSpPr>
        <p:spPr>
          <a:xfrm>
            <a:off x="1546880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5" name="正方形/長方形 24"/>
          <p:cNvSpPr/>
          <p:nvPr/>
        </p:nvSpPr>
        <p:spPr>
          <a:xfrm>
            <a:off x="1978928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6" name="正方形/長方形 25"/>
          <p:cNvSpPr/>
          <p:nvPr/>
        </p:nvSpPr>
        <p:spPr>
          <a:xfrm>
            <a:off x="2410976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7" name="正方形/長方形 26"/>
          <p:cNvSpPr/>
          <p:nvPr/>
        </p:nvSpPr>
        <p:spPr>
          <a:xfrm>
            <a:off x="2843416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8" name="正方形/長方形 27"/>
          <p:cNvSpPr/>
          <p:nvPr/>
        </p:nvSpPr>
        <p:spPr>
          <a:xfrm>
            <a:off x="3275464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9" name="正方形/長方形 28"/>
          <p:cNvSpPr/>
          <p:nvPr/>
        </p:nvSpPr>
        <p:spPr>
          <a:xfrm>
            <a:off x="3707512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30" name="正方形/長方形 29"/>
          <p:cNvSpPr/>
          <p:nvPr/>
        </p:nvSpPr>
        <p:spPr>
          <a:xfrm>
            <a:off x="4139560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31" name="正方形/長方形 30"/>
          <p:cNvSpPr/>
          <p:nvPr/>
        </p:nvSpPr>
        <p:spPr>
          <a:xfrm>
            <a:off x="4571608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32" name="正方形/長方形 31"/>
          <p:cNvSpPr/>
          <p:nvPr/>
        </p:nvSpPr>
        <p:spPr>
          <a:xfrm>
            <a:off x="5004048" y="2636912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pic>
        <p:nvPicPr>
          <p:cNvPr id="33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" y="3664457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1114832" y="4636312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39" name="直線矢印コネクタ 38"/>
          <p:cNvCxnSpPr/>
          <p:nvPr/>
        </p:nvCxnSpPr>
        <p:spPr bwMode="auto">
          <a:xfrm>
            <a:off x="1330856" y="427206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7" y="3667131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1546880" y="4638986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42" name="直線矢印コネクタ 41"/>
          <p:cNvCxnSpPr/>
          <p:nvPr/>
        </p:nvCxnSpPr>
        <p:spPr bwMode="auto">
          <a:xfrm>
            <a:off x="1762904" y="427473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3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47" y="3664457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1979320" y="4636312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45" name="直線矢印コネクタ 44"/>
          <p:cNvCxnSpPr/>
          <p:nvPr/>
        </p:nvCxnSpPr>
        <p:spPr bwMode="auto">
          <a:xfrm>
            <a:off x="2195344" y="427206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95" y="3667131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正方形/長方形 46"/>
          <p:cNvSpPr/>
          <p:nvPr/>
        </p:nvSpPr>
        <p:spPr>
          <a:xfrm>
            <a:off x="2411368" y="4638986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48" name="直線矢印コネクタ 47"/>
          <p:cNvCxnSpPr/>
          <p:nvPr/>
        </p:nvCxnSpPr>
        <p:spPr bwMode="auto">
          <a:xfrm>
            <a:off x="2627392" y="427473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51" y="3672841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正方形/長方形 49"/>
          <p:cNvSpPr/>
          <p:nvPr/>
        </p:nvSpPr>
        <p:spPr>
          <a:xfrm>
            <a:off x="2843024" y="4644696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51" name="直線矢印コネクタ 50"/>
          <p:cNvCxnSpPr/>
          <p:nvPr/>
        </p:nvCxnSpPr>
        <p:spPr bwMode="auto">
          <a:xfrm>
            <a:off x="3059048" y="428044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2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99" y="3675515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/>
          <p:cNvSpPr/>
          <p:nvPr/>
        </p:nvSpPr>
        <p:spPr>
          <a:xfrm>
            <a:off x="3275072" y="464737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54" name="直線矢印コネクタ 53"/>
          <p:cNvCxnSpPr/>
          <p:nvPr/>
        </p:nvCxnSpPr>
        <p:spPr bwMode="auto">
          <a:xfrm>
            <a:off x="3491096" y="4283120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39" y="3672841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正方形/長方形 55"/>
          <p:cNvSpPr/>
          <p:nvPr/>
        </p:nvSpPr>
        <p:spPr>
          <a:xfrm>
            <a:off x="3707512" y="4644696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57" name="直線矢印コネクタ 56"/>
          <p:cNvCxnSpPr/>
          <p:nvPr/>
        </p:nvCxnSpPr>
        <p:spPr bwMode="auto">
          <a:xfrm>
            <a:off x="3923536" y="428044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87" y="3675515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139560" y="464737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60" name="直線矢印コネクタ 59"/>
          <p:cNvCxnSpPr/>
          <p:nvPr/>
        </p:nvCxnSpPr>
        <p:spPr bwMode="auto">
          <a:xfrm>
            <a:off x="4355584" y="4283120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79" y="3672841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正方形/長方形 61"/>
          <p:cNvSpPr/>
          <p:nvPr/>
        </p:nvSpPr>
        <p:spPr>
          <a:xfrm>
            <a:off x="4573252" y="4644696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63" name="直線矢印コネクタ 62"/>
          <p:cNvCxnSpPr/>
          <p:nvPr/>
        </p:nvCxnSpPr>
        <p:spPr bwMode="auto">
          <a:xfrm>
            <a:off x="4789276" y="428044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7" y="3675515"/>
            <a:ext cx="482394" cy="4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正方形/長方形 64"/>
          <p:cNvSpPr/>
          <p:nvPr/>
        </p:nvSpPr>
        <p:spPr>
          <a:xfrm>
            <a:off x="5005300" y="464737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66" name="直線矢印コネクタ 65"/>
          <p:cNvCxnSpPr/>
          <p:nvPr/>
        </p:nvCxnSpPr>
        <p:spPr bwMode="auto">
          <a:xfrm>
            <a:off x="5221324" y="4283120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直線矢印コネクタ 66"/>
          <p:cNvCxnSpPr/>
          <p:nvPr/>
        </p:nvCxnSpPr>
        <p:spPr bwMode="auto">
          <a:xfrm>
            <a:off x="1330856" y="3213958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>
            <a:off x="1762904" y="321663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直線矢印コネクタ 68"/>
          <p:cNvCxnSpPr/>
          <p:nvPr/>
        </p:nvCxnSpPr>
        <p:spPr bwMode="auto">
          <a:xfrm>
            <a:off x="2195344" y="3213958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直線矢印コネクタ 69"/>
          <p:cNvCxnSpPr/>
          <p:nvPr/>
        </p:nvCxnSpPr>
        <p:spPr bwMode="auto">
          <a:xfrm>
            <a:off x="2627392" y="321663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直線矢印コネクタ 70"/>
          <p:cNvCxnSpPr/>
          <p:nvPr/>
        </p:nvCxnSpPr>
        <p:spPr bwMode="auto">
          <a:xfrm>
            <a:off x="3059048" y="322234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直線矢印コネクタ 71"/>
          <p:cNvCxnSpPr/>
          <p:nvPr/>
        </p:nvCxnSpPr>
        <p:spPr bwMode="auto">
          <a:xfrm>
            <a:off x="3491096" y="322501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直線矢印コネクタ 72"/>
          <p:cNvCxnSpPr/>
          <p:nvPr/>
        </p:nvCxnSpPr>
        <p:spPr bwMode="auto">
          <a:xfrm>
            <a:off x="3923536" y="322234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直線矢印コネクタ 73"/>
          <p:cNvCxnSpPr/>
          <p:nvPr/>
        </p:nvCxnSpPr>
        <p:spPr bwMode="auto">
          <a:xfrm>
            <a:off x="4355584" y="322501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直線矢印コネクタ 74"/>
          <p:cNvCxnSpPr/>
          <p:nvPr/>
        </p:nvCxnSpPr>
        <p:spPr bwMode="auto">
          <a:xfrm>
            <a:off x="4789276" y="322234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直線矢印コネクタ 75"/>
          <p:cNvCxnSpPr/>
          <p:nvPr/>
        </p:nvCxnSpPr>
        <p:spPr bwMode="auto">
          <a:xfrm>
            <a:off x="5221324" y="3225016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角丸四角形 76"/>
          <p:cNvSpPr/>
          <p:nvPr/>
        </p:nvSpPr>
        <p:spPr>
          <a:xfrm>
            <a:off x="899592" y="5301208"/>
            <a:ext cx="7704856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　ベクトルプロセッサは開発費用が高くつく</a:t>
            </a:r>
          </a:p>
          <a:p>
            <a:r>
              <a:rPr lang="ja-JP" altLang="en-US" sz="2000">
                <a:solidFill>
                  <a:schemeClr val="bg1"/>
                </a:solidFill>
              </a:rPr>
              <a:t>　→安価な汎用プロセッサを数十万～数百万台並列に動作させる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012160" y="249289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ベクトル処理に向くデータはパラレルにも向く</a:t>
            </a:r>
          </a:p>
        </p:txBody>
      </p:sp>
    </p:spTree>
    <p:extLst>
      <p:ext uri="{BB962C8B-B14F-4D97-AF65-F5344CB8AC3E}">
        <p14:creationId xmlns:p14="http://schemas.microsoft.com/office/powerpoint/2010/main" val="22398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F5B27B-A326-4A45-88B6-E155F339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94080"/>
            <a:ext cx="4420538" cy="558461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06177D1-DC23-4CA1-BC0B-2862BCC9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ベクトルからパラレルへ</a:t>
            </a:r>
          </a:p>
        </p:txBody>
      </p:sp>
      <p:pic>
        <p:nvPicPr>
          <p:cNvPr id="2050" name="Picture 2" descr="ãã¹ã¼ãã¼ã³ã³ãã¥ã¼ã¿ãã®ç»åæ¤ç´¢çµæ">
            <a:extLst>
              <a:ext uri="{FF2B5EF4-FFF2-40B4-BE49-F238E27FC236}">
                <a16:creationId xmlns:a16="http://schemas.microsoft.com/office/drawing/2014/main" id="{152CC6C4-817A-4DB2-A500-209B2140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15" y="3725862"/>
            <a:ext cx="6572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FD0FAD-28C1-4AB0-8036-6BE221E42DE5}"/>
              </a:ext>
            </a:extLst>
          </p:cNvPr>
          <p:cNvSpPr/>
          <p:nvPr/>
        </p:nvSpPr>
        <p:spPr>
          <a:xfrm>
            <a:off x="5037030" y="894080"/>
            <a:ext cx="3674533" cy="7992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ベクトル型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412CB1-AF93-45FE-A9E3-B5C2DBBD3D89}"/>
              </a:ext>
            </a:extLst>
          </p:cNvPr>
          <p:cNvSpPr/>
          <p:nvPr/>
        </p:nvSpPr>
        <p:spPr>
          <a:xfrm>
            <a:off x="5037032" y="2629747"/>
            <a:ext cx="3674533" cy="7992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マッシブ・パラレル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561B2C3-DCC0-450A-867C-73B5EB4191F5}"/>
              </a:ext>
            </a:extLst>
          </p:cNvPr>
          <p:cNvSpPr/>
          <p:nvPr/>
        </p:nvSpPr>
        <p:spPr>
          <a:xfrm>
            <a:off x="5682191" y="1788160"/>
            <a:ext cx="2384213" cy="751840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280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65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FEC538-B42A-4819-BA61-B6DB7995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と富士通が共同開発した</a:t>
            </a:r>
            <a:r>
              <a:rPr kumimoji="1" lang="en-US" altLang="ja-JP" dirty="0"/>
              <a:t>SVE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8A8220-00BE-44BE-9DAE-444ABA15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6324"/>
            <a:ext cx="7302887" cy="534208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58A863-F770-4811-B2C3-4C32DC65620A}"/>
              </a:ext>
            </a:extLst>
          </p:cNvPr>
          <p:cNvSpPr/>
          <p:nvPr/>
        </p:nvSpPr>
        <p:spPr>
          <a:xfrm>
            <a:off x="4464050" y="1006324"/>
            <a:ext cx="4222750" cy="1168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Scalable Vector Extensions</a:t>
            </a:r>
          </a:p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= 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ベクトル長可変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9AC41B-E10B-4B35-B0A3-FE5D39E96199}"/>
              </a:ext>
            </a:extLst>
          </p:cNvPr>
          <p:cNvSpPr/>
          <p:nvPr/>
        </p:nvSpPr>
        <p:spPr>
          <a:xfrm>
            <a:off x="4464050" y="2278705"/>
            <a:ext cx="4222750" cy="1168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ベクトル長</a:t>
            </a:r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128-2048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ビットを</a:t>
            </a:r>
            <a:endParaRPr kumimoji="1" lang="en-US" altLang="ja-JP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サポート（</a:t>
            </a:r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128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ビット単位）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9D0C0B-38AB-4973-A680-FED59BCA0BA8}"/>
              </a:ext>
            </a:extLst>
          </p:cNvPr>
          <p:cNvSpPr/>
          <p:nvPr/>
        </p:nvSpPr>
        <p:spPr>
          <a:xfrm>
            <a:off x="4464050" y="3551086"/>
            <a:ext cx="4222750" cy="1168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異なるベクトル長を同じバイナリ（再コンパイル不要）でサポート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CE7EF8-C3A5-4CA9-BDAC-0C2BEADB8766}"/>
              </a:ext>
            </a:extLst>
          </p:cNvPr>
          <p:cNvSpPr/>
          <p:nvPr/>
        </p:nvSpPr>
        <p:spPr>
          <a:xfrm>
            <a:off x="4464050" y="5180012"/>
            <a:ext cx="4222750" cy="1168400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IoT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からスパコンまで対応できる</a:t>
            </a:r>
            <a:endParaRPr kumimoji="1" lang="en-US" altLang="ja-JP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汎用のベクトルアーキテクチャ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724D22E7-004F-4723-8890-30B87DA2BFC2}"/>
              </a:ext>
            </a:extLst>
          </p:cNvPr>
          <p:cNvSpPr/>
          <p:nvPr/>
        </p:nvSpPr>
        <p:spPr>
          <a:xfrm>
            <a:off x="5146675" y="4787900"/>
            <a:ext cx="2857500" cy="317500"/>
          </a:xfrm>
          <a:prstGeom prst="downArrow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93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7B07D4-A513-4A23-B31D-54BE3C6A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に関するニュース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D4062E-6FF7-4FE8-88D0-216CA7B2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47712"/>
            <a:ext cx="6761943" cy="5835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9231DDD-446B-4D5D-A241-844F4BA72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0" y="1449928"/>
            <a:ext cx="7010400" cy="46603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28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A5ED4-F148-41CF-9665-6950B512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スパコン「京」後継機、名称は「富岳」に決定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CFF100-32C1-4499-A662-13B71813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6" y="788668"/>
            <a:ext cx="6969984" cy="58026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EC9847-A1DC-4875-8152-A021CE844781}"/>
              </a:ext>
            </a:extLst>
          </p:cNvPr>
          <p:cNvSpPr/>
          <p:nvPr/>
        </p:nvSpPr>
        <p:spPr>
          <a:xfrm>
            <a:off x="4660900" y="1405907"/>
            <a:ext cx="4087084" cy="15188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CPU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に富士通の</a:t>
            </a:r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A64FX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を採用</a:t>
            </a:r>
            <a:endParaRPr kumimoji="1" lang="en-US" altLang="ja-JP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（</a:t>
            </a:r>
            <a:r>
              <a:rPr kumimoji="1"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Armv8-A+SVE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A3B332A-1757-4DD8-97BD-50F0D9485113}"/>
              </a:ext>
            </a:extLst>
          </p:cNvPr>
          <p:cNvSpPr/>
          <p:nvPr/>
        </p:nvSpPr>
        <p:spPr>
          <a:xfrm>
            <a:off x="4660900" y="3031507"/>
            <a:ext cx="4087084" cy="15188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倍精度（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64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ビット）、単精度（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32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ビット）、半精度（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16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ビット）の</a:t>
            </a:r>
            <a:r>
              <a:rPr lang="ja-JP" altLang="en-US" sz="2000" dirty="0">
                <a:solidFill>
                  <a:schemeClr val="bg1"/>
                </a:solidFill>
                <a:cs typeface="ＭＳ Ｐゴシック"/>
              </a:rPr>
              <a:t>浮動小数点演算をサポート</a:t>
            </a:r>
            <a:endParaRPr kumimoji="1" lang="ja-JP" altLang="en-US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15DEA2-2420-4EC4-A020-9A1F4BCE4760}"/>
              </a:ext>
            </a:extLst>
          </p:cNvPr>
          <p:cNvSpPr/>
          <p:nvPr/>
        </p:nvSpPr>
        <p:spPr>
          <a:xfrm>
            <a:off x="4660900" y="4657108"/>
            <a:ext cx="4087084" cy="15188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CPU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と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CPU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の間は、独自のネットワーク（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Tofu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インターコネクト）で直結し、並列性能を向上</a:t>
            </a:r>
            <a:endParaRPr kumimoji="1" lang="ja-JP" altLang="en-US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03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3080F509-5596-B148-A35A-FF6760B09FE8}"/>
              </a:ext>
            </a:extLst>
          </p:cNvPr>
          <p:cNvCxnSpPr>
            <a:cxnSpLocks/>
            <a:stCxn id="7" idx="3"/>
            <a:endCxn id="87" idx="1"/>
          </p:cNvCxnSpPr>
          <p:nvPr/>
        </p:nvCxnSpPr>
        <p:spPr>
          <a:xfrm flipV="1">
            <a:off x="3960095" y="3164978"/>
            <a:ext cx="1496675" cy="665398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D1083C6-AB9E-7643-A07D-21D7B5FEE44B}"/>
              </a:ext>
            </a:extLst>
          </p:cNvPr>
          <p:cNvSpPr/>
          <p:nvPr/>
        </p:nvSpPr>
        <p:spPr>
          <a:xfrm>
            <a:off x="7438435" y="4485413"/>
            <a:ext cx="1458668" cy="1265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38F3A8C-6446-E84B-AFC8-9BAFA3C998D8}"/>
              </a:ext>
            </a:extLst>
          </p:cNvPr>
          <p:cNvSpPr/>
          <p:nvPr/>
        </p:nvSpPr>
        <p:spPr>
          <a:xfrm>
            <a:off x="7419201" y="846487"/>
            <a:ext cx="1458668" cy="2615360"/>
          </a:xfrm>
          <a:prstGeom prst="rect">
            <a:avLst/>
          </a:prstGeom>
          <a:solidFill>
            <a:srgbClr val="FFFE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BAF318-3498-5844-9458-AA22E0C1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近代コンピュータ発展の歴史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F9C0E4-681F-F346-8E45-79FE4B51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kern="1200">
                <a:solidFill>
                  <a:schemeClr val="bg1"/>
                </a:solidFill>
                <a:latin typeface="American Typewriter"/>
                <a:ea typeface="+mn-ea"/>
                <a:cs typeface="American Typewriter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F8CC5D-A65D-5946-99B5-645367A967AD}" type="slidenum">
              <a:rPr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91D8E3-E162-674E-A7C8-A72D7873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0" y="3276950"/>
            <a:ext cx="1546410" cy="1112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943FC9-2A27-1F43-9996-1492EB14FE9A}"/>
              </a:ext>
            </a:extLst>
          </p:cNvPr>
          <p:cNvSpPr/>
          <p:nvPr/>
        </p:nvSpPr>
        <p:spPr>
          <a:xfrm>
            <a:off x="174394" y="4470709"/>
            <a:ext cx="1654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>
                <a:latin typeface="Meiryo" charset="-128"/>
                <a:ea typeface="Meiryo" charset="-128"/>
                <a:cs typeface="Meiryo" charset="-128"/>
              </a:rPr>
              <a:t>コンピュータの原理を数学的に定式化し動作原理モデルを設計</a:t>
            </a:r>
            <a:endParaRPr lang="en-US" altLang="ja-JP" sz="8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B426EB-3235-5E48-8F4F-84EF592FD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08" y="3271058"/>
            <a:ext cx="826687" cy="11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1D978F-0B68-724A-AA9F-6F8769CF1C36}"/>
              </a:ext>
            </a:extLst>
          </p:cNvPr>
          <p:cNvSpPr txBox="1"/>
          <p:nvPr/>
        </p:nvSpPr>
        <p:spPr>
          <a:xfrm>
            <a:off x="2327443" y="4470709"/>
            <a:ext cx="161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>
                <a:latin typeface="Meiryo" charset="-128"/>
                <a:ea typeface="Meiryo" charset="-128"/>
                <a:cs typeface="Meiryo" charset="-128"/>
              </a:rPr>
              <a:t>電子</a:t>
            </a:r>
            <a:r>
              <a:rPr lang="ja-JP" altLang="en-US" sz="800" dirty="0">
                <a:latin typeface="Meiryo" charset="-128"/>
                <a:ea typeface="Meiryo" charset="-128"/>
                <a:cs typeface="Meiryo" charset="-128"/>
              </a:rPr>
              <a:t>回路でチューリング</a:t>
            </a:r>
            <a:r>
              <a:rPr lang="ja-JP" altLang="en-US" sz="800">
                <a:latin typeface="Meiryo" charset="-128"/>
                <a:ea typeface="Meiryo" charset="-128"/>
                <a:cs typeface="Meiryo" charset="-128"/>
              </a:rPr>
              <a:t>・マシンを作るための原理を設計</a:t>
            </a:r>
            <a:endParaRPr lang="en-US" altLang="ja-JP" sz="8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1A1C4A-136A-1F4B-B1CD-E7B9EF51B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30" y="3271058"/>
            <a:ext cx="853103" cy="1112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2FDF42-BF39-1448-8833-56E555C59549}"/>
              </a:ext>
            </a:extLst>
          </p:cNvPr>
          <p:cNvSpPr txBox="1"/>
          <p:nvPr/>
        </p:nvSpPr>
        <p:spPr>
          <a:xfrm>
            <a:off x="2194689" y="3049907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>
                <a:latin typeface="Meiryo" panose="020B0604030504040204" pitchFamily="34" charset="-128"/>
                <a:ea typeface="Meiryo" panose="020B0604030504040204" pitchFamily="34" charset="-128"/>
              </a:rPr>
              <a:t>ノイマン型コンピュータ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1B9460-B352-A546-B48D-903DD53920A7}"/>
              </a:ext>
            </a:extLst>
          </p:cNvPr>
          <p:cNvSpPr txBox="1"/>
          <p:nvPr/>
        </p:nvSpPr>
        <p:spPr>
          <a:xfrm>
            <a:off x="174394" y="302633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>
                <a:latin typeface="Meiryo" panose="020B0604030504040204" pitchFamily="34" charset="-128"/>
                <a:ea typeface="Meiryo" panose="020B0604030504040204" pitchFamily="34" charset="-128"/>
              </a:rPr>
              <a:t>チューリング・マシン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ED7F467-C289-CA4B-9C55-703CFD989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74" y="1230652"/>
            <a:ext cx="1043712" cy="5870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65031ED-DEA1-5D42-927C-33E61109CF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544" y="2300511"/>
            <a:ext cx="1001259" cy="96454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F98DBF9-30C4-CD4E-930A-FD4012D75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76" y="5143499"/>
            <a:ext cx="475795" cy="467996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D0E1202-28F9-7E43-B3ED-8FF37D153BDD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1786320" y="3827430"/>
            <a:ext cx="569710" cy="58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832447E-4E94-8B41-A193-5BFD74D9DF5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277218" y="1524196"/>
            <a:ext cx="6352056" cy="14858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F359A1A-79E9-3A42-A16F-A3B0C7662F58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3960095" y="3830376"/>
            <a:ext cx="457351" cy="2946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82C6997-A895-7C40-A18B-55700F9960D2}"/>
              </a:ext>
            </a:extLst>
          </p:cNvPr>
          <p:cNvSpPr txBox="1"/>
          <p:nvPr/>
        </p:nvSpPr>
        <p:spPr>
          <a:xfrm>
            <a:off x="7438435" y="1890594"/>
            <a:ext cx="1425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accent3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量子コンピュータ</a:t>
            </a:r>
            <a:endParaRPr lang="en-US" altLang="ja-JP" sz="1200" b="1" dirty="0">
              <a:solidFill>
                <a:schemeClr val="accent3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en-US" altLang="ja-JP" sz="1000" dirty="0">
                <a:solidFill>
                  <a:schemeClr val="accent3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Quantum Computer</a:t>
            </a:r>
            <a:endParaRPr kumimoji="1" lang="ja-JP" altLang="en-US" sz="1000">
              <a:solidFill>
                <a:schemeClr val="accent3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7F603DA-7DC4-0349-95FF-1CFEB61067C8}"/>
              </a:ext>
            </a:extLst>
          </p:cNvPr>
          <p:cNvSpPr txBox="1"/>
          <p:nvPr/>
        </p:nvSpPr>
        <p:spPr>
          <a:xfrm>
            <a:off x="7607361" y="960182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>
                <a:solidFill>
                  <a:schemeClr val="accent3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量子ゲート方式</a:t>
            </a:r>
            <a:endParaRPr kumimoji="1" lang="ja-JP" altLang="en-US" sz="1000">
              <a:solidFill>
                <a:schemeClr val="accent3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C16CAA4-F31F-3D40-869B-32D0740B4520}"/>
              </a:ext>
            </a:extLst>
          </p:cNvPr>
          <p:cNvSpPr txBox="1"/>
          <p:nvPr/>
        </p:nvSpPr>
        <p:spPr>
          <a:xfrm>
            <a:off x="7428640" y="3205484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>
                <a:solidFill>
                  <a:schemeClr val="accent3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量子アニーリング方式</a:t>
            </a:r>
            <a:endParaRPr kumimoji="1" lang="ja-JP" altLang="en-US" sz="1000">
              <a:solidFill>
                <a:schemeClr val="accent3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A1FEF09F-62D4-9B45-A9C9-64D162AC8BA8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960095" y="3830376"/>
            <a:ext cx="1663932" cy="553425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8184F82-E545-8441-9FFC-0AA0ED8F8C92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3960095" y="3830376"/>
            <a:ext cx="2156408" cy="1170196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094539D-FF59-DC49-8C51-34D14B7AF274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>
            <a:off x="3960095" y="3830376"/>
            <a:ext cx="2934557" cy="1820538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D6C2AF16-1A54-EA42-8168-DA40F6DA9356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3960095" y="3830376"/>
            <a:ext cx="3607179" cy="2604034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E176C3BB-5253-B848-84A0-BCAB8182B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446" y="3461847"/>
            <a:ext cx="990600" cy="7429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4065E32-2991-5F43-B523-A90ECBB9C8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027" y="4042606"/>
            <a:ext cx="467390" cy="6823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CDD59C8-5497-2C4C-9A2B-B3A646011D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03" y="4767375"/>
            <a:ext cx="701379" cy="46639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67BA2BB-0AA0-8741-89E6-DAC1B31BDD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652" y="5453969"/>
            <a:ext cx="234365" cy="3938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2E206AC-A31B-2F49-90A9-6C8984E29F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74" y="6277839"/>
            <a:ext cx="320722" cy="313141"/>
          </a:xfrm>
          <a:prstGeom prst="rect">
            <a:avLst/>
          </a:prstGeom>
          <a:ln w="12700">
            <a:noFill/>
          </a:ln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025E63C-AF9F-FE4A-B102-F105C886E63E}"/>
              </a:ext>
            </a:extLst>
          </p:cNvPr>
          <p:cNvSpPr txBox="1"/>
          <p:nvPr/>
        </p:nvSpPr>
        <p:spPr>
          <a:xfrm>
            <a:off x="4404372" y="3336391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メインフレーム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2F72A2E-C020-564A-8DA5-981A6165691C}"/>
              </a:ext>
            </a:extLst>
          </p:cNvPr>
          <p:cNvSpPr txBox="1"/>
          <p:nvPr/>
        </p:nvSpPr>
        <p:spPr>
          <a:xfrm>
            <a:off x="5343036" y="3827162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ミニコンピュータ</a:t>
            </a:r>
            <a:endParaRPr kumimoji="1" lang="en-US" altLang="ja-JP" sz="8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BE74049-F222-6D42-AA25-66F0BBE76338}"/>
              </a:ext>
            </a:extLst>
          </p:cNvPr>
          <p:cNvSpPr txBox="1"/>
          <p:nvPr/>
        </p:nvSpPr>
        <p:spPr>
          <a:xfrm>
            <a:off x="6077099" y="4587566"/>
            <a:ext cx="11079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パーソナルピュータ</a:t>
            </a:r>
            <a:endParaRPr kumimoji="1" lang="en-US" altLang="ja-JP" sz="8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D168BFD-73AD-DE4C-8EC9-1D2187EA28E2}"/>
              </a:ext>
            </a:extLst>
          </p:cNvPr>
          <p:cNvSpPr txBox="1"/>
          <p:nvPr/>
        </p:nvSpPr>
        <p:spPr>
          <a:xfrm>
            <a:off x="6573735" y="5271887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スマートフォン</a:t>
            </a:r>
            <a:endParaRPr kumimoji="1" lang="en-US" altLang="ja-JP" sz="8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1487602-E7F3-0A41-ACE9-28582871B803}"/>
              </a:ext>
            </a:extLst>
          </p:cNvPr>
          <p:cNvSpPr txBox="1"/>
          <p:nvPr/>
        </p:nvSpPr>
        <p:spPr>
          <a:xfrm>
            <a:off x="7428640" y="6015390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IoT/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エッジ</a:t>
            </a:r>
            <a:endParaRPr lang="en-US" altLang="ja-JP" sz="8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デバイス</a:t>
            </a:r>
            <a:endParaRPr kumimoji="1" lang="en-US" altLang="ja-JP" sz="8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F873522-96B1-6E41-97F3-AF78FF203697}"/>
              </a:ext>
            </a:extLst>
          </p:cNvPr>
          <p:cNvSpPr txBox="1"/>
          <p:nvPr/>
        </p:nvSpPr>
        <p:spPr>
          <a:xfrm>
            <a:off x="7552764" y="4795270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ニューロ･モーフィック</a:t>
            </a:r>
            <a:endParaRPr kumimoji="1" lang="en-US" altLang="ja-JP" sz="800" dirty="0">
              <a:solidFill>
                <a:schemeClr val="accent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80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コンピュータ</a:t>
            </a:r>
            <a:endParaRPr kumimoji="1" lang="en-US" altLang="ja-JP" sz="800" dirty="0">
              <a:solidFill>
                <a:schemeClr val="accent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C13123B-F07B-8147-9B8C-580F959A3E61}"/>
              </a:ext>
            </a:extLst>
          </p:cNvPr>
          <p:cNvSpPr txBox="1"/>
          <p:nvPr/>
        </p:nvSpPr>
        <p:spPr>
          <a:xfrm>
            <a:off x="4386533" y="3195612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1950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年代</a:t>
            </a:r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61F42DD-C319-FB44-B250-F74ED75A0E8F}"/>
              </a:ext>
            </a:extLst>
          </p:cNvPr>
          <p:cNvSpPr txBox="1"/>
          <p:nvPr/>
        </p:nvSpPr>
        <p:spPr>
          <a:xfrm>
            <a:off x="5341558" y="3685555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1970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年代前半</a:t>
            </a:r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7A58A14-E165-CA41-B227-64E9A3415982}"/>
              </a:ext>
            </a:extLst>
          </p:cNvPr>
          <p:cNvSpPr txBox="1"/>
          <p:nvPr/>
        </p:nvSpPr>
        <p:spPr>
          <a:xfrm>
            <a:off x="6071714" y="4449829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1970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年代後半</a:t>
            </a:r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1C790DC-FFF5-B341-A059-0E6413C22270}"/>
              </a:ext>
            </a:extLst>
          </p:cNvPr>
          <p:cNvSpPr txBox="1"/>
          <p:nvPr/>
        </p:nvSpPr>
        <p:spPr>
          <a:xfrm>
            <a:off x="6636731" y="5161503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2007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E6EE568-D99E-394B-A4A7-C14BBD6574D4}"/>
              </a:ext>
            </a:extLst>
          </p:cNvPr>
          <p:cNvSpPr txBox="1"/>
          <p:nvPr/>
        </p:nvSpPr>
        <p:spPr>
          <a:xfrm>
            <a:off x="7443674" y="5888791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2000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1B7571F-F77B-214B-B15B-3228AB86E57D}"/>
              </a:ext>
            </a:extLst>
          </p:cNvPr>
          <p:cNvSpPr txBox="1"/>
          <p:nvPr/>
        </p:nvSpPr>
        <p:spPr>
          <a:xfrm>
            <a:off x="7539425" y="4657363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2010</a:t>
            </a:r>
            <a:r>
              <a:rPr kumimoji="1" lang="ja-JP" altLang="en-US" sz="80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kumimoji="1" lang="en-US" altLang="ja-JP" sz="800" dirty="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chemeClr val="accent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E86A734-5DD4-CB45-956A-277EA84008D9}"/>
              </a:ext>
            </a:extLst>
          </p:cNvPr>
          <p:cNvSpPr txBox="1"/>
          <p:nvPr/>
        </p:nvSpPr>
        <p:spPr>
          <a:xfrm>
            <a:off x="173993" y="284438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" charset="-128"/>
                <a:ea typeface="Meiryo" charset="-128"/>
                <a:cs typeface="Meiryo" charset="-128"/>
              </a:rPr>
              <a:t>1936</a:t>
            </a:r>
            <a:r>
              <a:rPr kumimoji="1" lang="ja-JP" altLang="en-US" sz="1200" dirty="0">
                <a:latin typeface="Meiryo" charset="-128"/>
                <a:ea typeface="Meiryo" charset="-128"/>
                <a:cs typeface="Meiryo" charset="-128"/>
              </a:rPr>
              <a:t>年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0A560-4B80-AA45-BC9C-42989FCB625A}"/>
              </a:ext>
            </a:extLst>
          </p:cNvPr>
          <p:cNvSpPr txBox="1"/>
          <p:nvPr/>
        </p:nvSpPr>
        <p:spPr>
          <a:xfrm>
            <a:off x="2209168" y="284438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" charset="-128"/>
                <a:ea typeface="Meiryo" charset="-128"/>
                <a:cs typeface="Meiryo" charset="-128"/>
              </a:rPr>
              <a:t>1945</a:t>
            </a:r>
            <a:r>
              <a:rPr kumimoji="1" lang="ja-JP" altLang="en-US" sz="1200" dirty="0">
                <a:latin typeface="Meiryo" charset="-128"/>
                <a:ea typeface="Meiryo" charset="-128"/>
                <a:cs typeface="Meiryo" charset="-128"/>
              </a:rPr>
              <a:t>年</a:t>
            </a: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0F75032F-0B01-A74F-9339-A8D7DD1743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770" y="2785258"/>
            <a:ext cx="723275" cy="759439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5DCFDE5-0027-0845-A61F-C0E008BFAB03}"/>
              </a:ext>
            </a:extLst>
          </p:cNvPr>
          <p:cNvSpPr txBox="1"/>
          <p:nvPr/>
        </p:nvSpPr>
        <p:spPr>
          <a:xfrm>
            <a:off x="5175503" y="2598864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スーパー・コンピュータ</a:t>
            </a:r>
            <a:endParaRPr kumimoji="1" lang="en-US" altLang="ja-JP" sz="8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0CAC335-3DB6-CD4E-AE79-A003B817A934}"/>
              </a:ext>
            </a:extLst>
          </p:cNvPr>
          <p:cNvSpPr txBox="1"/>
          <p:nvPr/>
        </p:nvSpPr>
        <p:spPr>
          <a:xfrm>
            <a:off x="5143233" y="2472863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1976</a:t>
            </a:r>
            <a:r>
              <a:rPr kumimoji="1" lang="ja-JP" altLang="en-US" sz="80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kumimoji="1" lang="en-US" altLang="ja-JP" sz="8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kumimoji="1" lang="ja-JP" altLang="en-US" sz="80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44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onet.ne.jp/~quimica/fig/ch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44307" cy="25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大量のデータ処理への要望（シミュレーション）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95" y="1124744"/>
            <a:ext cx="3173338" cy="21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90" y="2808656"/>
            <a:ext cx="3661468" cy="27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740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ãæ§é è§£æãã®ç»åæ¤ç´¢çµæ">
            <a:extLst>
              <a:ext uri="{FF2B5EF4-FFF2-40B4-BE49-F238E27FC236}">
                <a16:creationId xmlns:a16="http://schemas.microsoft.com/office/drawing/2014/main" id="{54333021-CD59-4F45-A891-EF2C5D03F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79" y="4181707"/>
            <a:ext cx="3195970" cy="21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3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スーパーコンピュータの誕生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91700" y="5499882"/>
            <a:ext cx="6946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スーパーコンピュータ＝高速なコンピュータ</a:t>
            </a:r>
            <a:endParaRPr kumimoji="1" lang="en-US" altLang="ja-JP" dirty="0">
              <a:latin typeface="+mj-ea"/>
              <a:ea typeface="+mj-ea"/>
            </a:endParaRPr>
          </a:p>
          <a:p>
            <a:pPr algn="ctr"/>
            <a:r>
              <a:rPr lang="en-US" altLang="ja-JP" dirty="0">
                <a:latin typeface="+mj-ea"/>
                <a:ea typeface="+mj-ea"/>
              </a:rPr>
              <a:t>1970</a:t>
            </a:r>
            <a:r>
              <a:rPr lang="ja-JP" altLang="en-US" dirty="0">
                <a:latin typeface="+mj-ea"/>
                <a:ea typeface="+mj-ea"/>
              </a:rPr>
              <a:t>年台において、</a:t>
            </a:r>
            <a:r>
              <a:rPr lang="en-US" altLang="ja-JP" dirty="0">
                <a:latin typeface="+mj-ea"/>
                <a:ea typeface="+mj-ea"/>
              </a:rPr>
              <a:t>CRAY-1</a:t>
            </a:r>
            <a:r>
              <a:rPr lang="ja-JP" altLang="en-US" dirty="0">
                <a:latin typeface="+mj-ea"/>
                <a:ea typeface="+mj-ea"/>
              </a:rPr>
              <a:t>がベクトルプロセッサを搭載し、</a:t>
            </a:r>
            <a:endParaRPr lang="en-US" altLang="ja-JP" dirty="0">
              <a:latin typeface="+mj-ea"/>
              <a:ea typeface="+mj-ea"/>
            </a:endParaRPr>
          </a:p>
          <a:p>
            <a:pPr algn="ctr"/>
            <a:r>
              <a:rPr kumimoji="1" lang="ja-JP" altLang="en-US" dirty="0">
                <a:latin typeface="+mj-ea"/>
                <a:ea typeface="+mj-ea"/>
              </a:rPr>
              <a:t>スーパーコンピュータの代名詞となった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1E4704-577E-48C4-806E-C19D2A9D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09383"/>
            <a:ext cx="57150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直線矢印コネクタ 148"/>
          <p:cNvCxnSpPr>
            <a:stCxn id="130" idx="1"/>
          </p:cNvCxnSpPr>
          <p:nvPr/>
        </p:nvCxnSpPr>
        <p:spPr bwMode="auto">
          <a:xfrm flipH="1">
            <a:off x="2397284" y="4406128"/>
            <a:ext cx="2173932" cy="0"/>
          </a:xfrm>
          <a:prstGeom prst="straightConnector1">
            <a:avLst/>
          </a:prstGeom>
          <a:solidFill>
            <a:schemeClr val="bg1"/>
          </a:solidFill>
          <a:ln w="63500" cap="rnd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直線矢印コネクタ 151"/>
          <p:cNvCxnSpPr>
            <a:stCxn id="131" idx="1"/>
            <a:endCxn id="133" idx="3"/>
          </p:cNvCxnSpPr>
          <p:nvPr/>
        </p:nvCxnSpPr>
        <p:spPr bwMode="auto">
          <a:xfrm flipH="1">
            <a:off x="2384099" y="5006330"/>
            <a:ext cx="2187117" cy="0"/>
          </a:xfrm>
          <a:prstGeom prst="straightConnector1">
            <a:avLst/>
          </a:prstGeom>
          <a:solidFill>
            <a:schemeClr val="bg1"/>
          </a:solidFill>
          <a:ln w="6350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直線矢印コネクタ 152"/>
          <p:cNvCxnSpPr>
            <a:stCxn id="132" idx="1"/>
          </p:cNvCxnSpPr>
          <p:nvPr/>
        </p:nvCxnSpPr>
        <p:spPr bwMode="auto">
          <a:xfrm flipH="1">
            <a:off x="2384099" y="5582394"/>
            <a:ext cx="2187117" cy="0"/>
          </a:xfrm>
          <a:prstGeom prst="straightConnector1">
            <a:avLst/>
          </a:prstGeom>
          <a:solidFill>
            <a:schemeClr val="bg1"/>
          </a:solidFill>
          <a:ln w="63500" cap="rnd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スカラープロセッサとベクトルプロセッサ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347080" y="140635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4" name="正方形/長方形 3"/>
          <p:cNvSpPr/>
          <p:nvPr/>
        </p:nvSpPr>
        <p:spPr>
          <a:xfrm>
            <a:off x="5003264" y="140635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7" name="正方形/長方形 6"/>
          <p:cNvSpPr/>
          <p:nvPr/>
        </p:nvSpPr>
        <p:spPr>
          <a:xfrm>
            <a:off x="6299800" y="140635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" name="正方形/長方形 9"/>
          <p:cNvSpPr/>
          <p:nvPr/>
        </p:nvSpPr>
        <p:spPr>
          <a:xfrm>
            <a:off x="7595944" y="140635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3" name="正方形/長方形 12"/>
          <p:cNvSpPr/>
          <p:nvPr/>
        </p:nvSpPr>
        <p:spPr>
          <a:xfrm>
            <a:off x="3847011" y="200655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5" name="正方形/長方形 14"/>
          <p:cNvSpPr/>
          <p:nvPr/>
        </p:nvSpPr>
        <p:spPr>
          <a:xfrm>
            <a:off x="5435312" y="200655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8" name="正方形/長方形 17"/>
          <p:cNvSpPr/>
          <p:nvPr/>
        </p:nvSpPr>
        <p:spPr>
          <a:xfrm>
            <a:off x="6731848" y="200655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1" name="正方形/長方形 20"/>
          <p:cNvSpPr/>
          <p:nvPr/>
        </p:nvSpPr>
        <p:spPr>
          <a:xfrm>
            <a:off x="8027992" y="200655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3" name="正方形/長方形 22"/>
          <p:cNvSpPr/>
          <p:nvPr/>
        </p:nvSpPr>
        <p:spPr>
          <a:xfrm>
            <a:off x="4355192" y="258261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6" name="正方形/長方形 25"/>
          <p:cNvSpPr/>
          <p:nvPr/>
        </p:nvSpPr>
        <p:spPr>
          <a:xfrm>
            <a:off x="5867360" y="258261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29" name="正方形/長方形 28"/>
          <p:cNvSpPr/>
          <p:nvPr/>
        </p:nvSpPr>
        <p:spPr>
          <a:xfrm>
            <a:off x="7163896" y="258261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32" name="正方形/長方形 31"/>
          <p:cNvSpPr/>
          <p:nvPr/>
        </p:nvSpPr>
        <p:spPr>
          <a:xfrm>
            <a:off x="8460432" y="258261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pic>
        <p:nvPicPr>
          <p:cNvPr id="2120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4" y="12933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正方形/長方形 102"/>
          <p:cNvSpPr/>
          <p:nvPr/>
        </p:nvSpPr>
        <p:spPr>
          <a:xfrm>
            <a:off x="5003264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4" name="正方形/長方形 103"/>
          <p:cNvSpPr/>
          <p:nvPr/>
        </p:nvSpPr>
        <p:spPr>
          <a:xfrm>
            <a:off x="5435312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5" name="正方形/長方形 104"/>
          <p:cNvSpPr/>
          <p:nvPr/>
        </p:nvSpPr>
        <p:spPr>
          <a:xfrm>
            <a:off x="5867360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6" name="正方形/長方形 105"/>
          <p:cNvSpPr/>
          <p:nvPr/>
        </p:nvSpPr>
        <p:spPr>
          <a:xfrm>
            <a:off x="6299800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7" name="正方形/長方形 106"/>
          <p:cNvSpPr/>
          <p:nvPr/>
        </p:nvSpPr>
        <p:spPr>
          <a:xfrm>
            <a:off x="6731848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8" name="正方形/長方形 107"/>
          <p:cNvSpPr/>
          <p:nvPr/>
        </p:nvSpPr>
        <p:spPr>
          <a:xfrm>
            <a:off x="7163896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09" name="正方形/長方形 108"/>
          <p:cNvSpPr/>
          <p:nvPr/>
        </p:nvSpPr>
        <p:spPr>
          <a:xfrm>
            <a:off x="7595944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0" name="正方形/長方形 109"/>
          <p:cNvSpPr/>
          <p:nvPr/>
        </p:nvSpPr>
        <p:spPr>
          <a:xfrm>
            <a:off x="8027992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1" name="正方形/長方形 110"/>
          <p:cNvSpPr/>
          <p:nvPr/>
        </p:nvSpPr>
        <p:spPr>
          <a:xfrm>
            <a:off x="8460432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2" name="正方形/長方形 111"/>
          <p:cNvSpPr/>
          <p:nvPr/>
        </p:nvSpPr>
        <p:spPr>
          <a:xfrm>
            <a:off x="5003264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3" name="正方形/長方形 112"/>
          <p:cNvSpPr/>
          <p:nvPr/>
        </p:nvSpPr>
        <p:spPr>
          <a:xfrm>
            <a:off x="5435312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4" name="正方形/長方形 113"/>
          <p:cNvSpPr/>
          <p:nvPr/>
        </p:nvSpPr>
        <p:spPr>
          <a:xfrm>
            <a:off x="5867360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5" name="正方形/長方形 114"/>
          <p:cNvSpPr/>
          <p:nvPr/>
        </p:nvSpPr>
        <p:spPr>
          <a:xfrm>
            <a:off x="6299800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6" name="正方形/長方形 115"/>
          <p:cNvSpPr/>
          <p:nvPr/>
        </p:nvSpPr>
        <p:spPr>
          <a:xfrm>
            <a:off x="6731848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7" name="正方形/長方形 116"/>
          <p:cNvSpPr/>
          <p:nvPr/>
        </p:nvSpPr>
        <p:spPr>
          <a:xfrm>
            <a:off x="7163896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8" name="正方形/長方形 117"/>
          <p:cNvSpPr/>
          <p:nvPr/>
        </p:nvSpPr>
        <p:spPr>
          <a:xfrm>
            <a:off x="7595944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19" name="正方形/長方形 118"/>
          <p:cNvSpPr/>
          <p:nvPr/>
        </p:nvSpPr>
        <p:spPr>
          <a:xfrm>
            <a:off x="8027992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0" name="正方形/長方形 119"/>
          <p:cNvSpPr/>
          <p:nvPr/>
        </p:nvSpPr>
        <p:spPr>
          <a:xfrm>
            <a:off x="8460432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1" name="正方形/長方形 120"/>
          <p:cNvSpPr/>
          <p:nvPr/>
        </p:nvSpPr>
        <p:spPr>
          <a:xfrm>
            <a:off x="5003264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2" name="正方形/長方形 121"/>
          <p:cNvSpPr/>
          <p:nvPr/>
        </p:nvSpPr>
        <p:spPr>
          <a:xfrm>
            <a:off x="5435312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3" name="正方形/長方形 122"/>
          <p:cNvSpPr/>
          <p:nvPr/>
        </p:nvSpPr>
        <p:spPr>
          <a:xfrm>
            <a:off x="5867360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4" name="正方形/長方形 123"/>
          <p:cNvSpPr/>
          <p:nvPr/>
        </p:nvSpPr>
        <p:spPr>
          <a:xfrm>
            <a:off x="6299800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5" name="正方形/長方形 124"/>
          <p:cNvSpPr/>
          <p:nvPr/>
        </p:nvSpPr>
        <p:spPr>
          <a:xfrm>
            <a:off x="6731848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6" name="正方形/長方形 125"/>
          <p:cNvSpPr/>
          <p:nvPr/>
        </p:nvSpPr>
        <p:spPr>
          <a:xfrm>
            <a:off x="7163896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7" name="正方形/長方形 126"/>
          <p:cNvSpPr/>
          <p:nvPr/>
        </p:nvSpPr>
        <p:spPr>
          <a:xfrm>
            <a:off x="7595944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8" name="正方形/長方形 127"/>
          <p:cNvSpPr/>
          <p:nvPr/>
        </p:nvSpPr>
        <p:spPr>
          <a:xfrm>
            <a:off x="8027992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29" name="正方形/長方形 128"/>
          <p:cNvSpPr/>
          <p:nvPr/>
        </p:nvSpPr>
        <p:spPr>
          <a:xfrm>
            <a:off x="8460432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30" name="正方形/長方形 129"/>
          <p:cNvSpPr/>
          <p:nvPr/>
        </p:nvSpPr>
        <p:spPr>
          <a:xfrm>
            <a:off x="4571216" y="4262112"/>
            <a:ext cx="43204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31" name="正方形/長方形 130"/>
          <p:cNvSpPr/>
          <p:nvPr/>
        </p:nvSpPr>
        <p:spPr>
          <a:xfrm>
            <a:off x="4571216" y="4862314"/>
            <a:ext cx="43204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32" name="正方形/長方形 131"/>
          <p:cNvSpPr/>
          <p:nvPr/>
        </p:nvSpPr>
        <p:spPr>
          <a:xfrm>
            <a:off x="4571216" y="5438378"/>
            <a:ext cx="432048" cy="28803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pic>
        <p:nvPicPr>
          <p:cNvPr id="133" name="Picture 72" descr="C:\Users\Shoji\AppData\Local\Microsoft\Windows\Temporary Internet Files\Content.IE5\EGS409HB\MC9004339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9" y="414908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8" name="直線コネクタ 2087"/>
          <p:cNvCxnSpPr>
            <a:stCxn id="3" idx="1"/>
          </p:cNvCxnSpPr>
          <p:nvPr/>
        </p:nvCxnSpPr>
        <p:spPr bwMode="auto">
          <a:xfrm flipH="1">
            <a:off x="1978928" y="1550368"/>
            <a:ext cx="1368152" cy="0"/>
          </a:xfrm>
          <a:prstGeom prst="line">
            <a:avLst/>
          </a:prstGeom>
          <a:solidFill>
            <a:schemeClr val="bg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0" name="直線矢印コネクタ 2089"/>
          <p:cNvCxnSpPr/>
          <p:nvPr/>
        </p:nvCxnSpPr>
        <p:spPr bwMode="auto">
          <a:xfrm>
            <a:off x="1978928" y="1550368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直線矢印コネクタ 140"/>
          <p:cNvCxnSpPr>
            <a:stCxn id="13" idx="1"/>
          </p:cNvCxnSpPr>
          <p:nvPr/>
        </p:nvCxnSpPr>
        <p:spPr bwMode="auto">
          <a:xfrm flipH="1">
            <a:off x="2266960" y="2150570"/>
            <a:ext cx="1580051" cy="0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直線矢印コネクタ 145"/>
          <p:cNvCxnSpPr>
            <a:stCxn id="23" idx="1"/>
          </p:cNvCxnSpPr>
          <p:nvPr/>
        </p:nvCxnSpPr>
        <p:spPr bwMode="auto">
          <a:xfrm flipH="1">
            <a:off x="1978928" y="2726634"/>
            <a:ext cx="2376264" cy="0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正方形/長方形 157"/>
          <p:cNvSpPr/>
          <p:nvPr/>
        </p:nvSpPr>
        <p:spPr>
          <a:xfrm>
            <a:off x="1310825" y="337207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59" name="正方形/長方形 158"/>
          <p:cNvSpPr/>
          <p:nvPr/>
        </p:nvSpPr>
        <p:spPr>
          <a:xfrm>
            <a:off x="611560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0" name="正方形/長方形 159"/>
          <p:cNvSpPr/>
          <p:nvPr/>
        </p:nvSpPr>
        <p:spPr>
          <a:xfrm>
            <a:off x="1043608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1" name="正方形/長方形 160"/>
          <p:cNvSpPr/>
          <p:nvPr/>
        </p:nvSpPr>
        <p:spPr>
          <a:xfrm>
            <a:off x="1475656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2" name="正方形/長方形 161"/>
          <p:cNvSpPr/>
          <p:nvPr/>
        </p:nvSpPr>
        <p:spPr>
          <a:xfrm>
            <a:off x="1908096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3" name="正方形/長方形 162"/>
          <p:cNvSpPr/>
          <p:nvPr/>
        </p:nvSpPr>
        <p:spPr>
          <a:xfrm>
            <a:off x="2340144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4" name="正方形/長方形 163"/>
          <p:cNvSpPr/>
          <p:nvPr/>
        </p:nvSpPr>
        <p:spPr>
          <a:xfrm>
            <a:off x="2772192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5" name="正方形/長方形 164"/>
          <p:cNvSpPr/>
          <p:nvPr/>
        </p:nvSpPr>
        <p:spPr>
          <a:xfrm>
            <a:off x="3204240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6" name="正方形/長方形 165"/>
          <p:cNvSpPr/>
          <p:nvPr/>
        </p:nvSpPr>
        <p:spPr>
          <a:xfrm>
            <a:off x="3636288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7" name="正方形/長方形 166"/>
          <p:cNvSpPr/>
          <p:nvPr/>
        </p:nvSpPr>
        <p:spPr>
          <a:xfrm>
            <a:off x="4068728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sp>
        <p:nvSpPr>
          <p:cNvPr id="168" name="正方形/長方形 167"/>
          <p:cNvSpPr/>
          <p:nvPr/>
        </p:nvSpPr>
        <p:spPr>
          <a:xfrm>
            <a:off x="179512" y="6086450"/>
            <a:ext cx="432048" cy="2880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rmAutofit/>
          </a:bodyPr>
          <a:lstStyle/>
          <a:p>
            <a:pPr algn="ctr"/>
            <a:endParaRPr kumimoji="1" lang="ja-JP" altLang="en-US" sz="1100"/>
          </a:p>
        </p:txBody>
      </p:sp>
      <p:cxnSp>
        <p:nvCxnSpPr>
          <p:cNvPr id="169" name="直線矢印コネクタ 168"/>
          <p:cNvCxnSpPr/>
          <p:nvPr/>
        </p:nvCxnSpPr>
        <p:spPr bwMode="auto">
          <a:xfrm>
            <a:off x="1526849" y="3007820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直線矢印コネクタ 169"/>
          <p:cNvCxnSpPr/>
          <p:nvPr/>
        </p:nvCxnSpPr>
        <p:spPr bwMode="auto">
          <a:xfrm>
            <a:off x="1335787" y="5716352"/>
            <a:ext cx="0" cy="294456"/>
          </a:xfrm>
          <a:prstGeom prst="straightConnector1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702AF8-E974-4D7B-BB5F-4C9315252FB7}"/>
              </a:ext>
            </a:extLst>
          </p:cNvPr>
          <p:cNvSpPr txBox="1"/>
          <p:nvPr/>
        </p:nvSpPr>
        <p:spPr>
          <a:xfrm>
            <a:off x="494349" y="10705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スカラー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9CBD2D5-7518-4252-B046-4CDAF82E0F74}"/>
              </a:ext>
            </a:extLst>
          </p:cNvPr>
          <p:cNvSpPr txBox="1"/>
          <p:nvPr/>
        </p:nvSpPr>
        <p:spPr>
          <a:xfrm>
            <a:off x="489610" y="39644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ベクトル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758A28-251E-4238-925B-B4DD20763E7D}"/>
              </a:ext>
            </a:extLst>
          </p:cNvPr>
          <p:cNvSpPr txBox="1"/>
          <p:nvPr/>
        </p:nvSpPr>
        <p:spPr>
          <a:xfrm>
            <a:off x="4698464" y="6031984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6666"/>
                </a:solidFill>
              </a:rPr>
              <a:t>SIMD</a:t>
            </a:r>
            <a:r>
              <a:rPr kumimoji="1" lang="ja-JP" altLang="en-US" dirty="0">
                <a:solidFill>
                  <a:srgbClr val="FF6666"/>
                </a:solidFill>
              </a:rPr>
              <a:t>（</a:t>
            </a:r>
            <a:r>
              <a:rPr kumimoji="1" lang="en-US" altLang="ja-JP" dirty="0">
                <a:solidFill>
                  <a:srgbClr val="FF6666"/>
                </a:solidFill>
              </a:rPr>
              <a:t>Single Instruction Multiple Data</a:t>
            </a:r>
            <a:r>
              <a:rPr kumimoji="1" lang="ja-JP" altLang="en-US" dirty="0">
                <a:solidFill>
                  <a:srgbClr val="FF6666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69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3" grpId="0" animBg="1"/>
      <p:bldP spid="15" grpId="0" animBg="1"/>
      <p:bldP spid="18" grpId="0" animBg="1"/>
      <p:bldP spid="21" grpId="0" animBg="1"/>
      <p:bldP spid="23" grpId="0" animBg="1"/>
      <p:bldP spid="26" grpId="0" animBg="1"/>
      <p:bldP spid="29" grpId="0" animBg="1"/>
      <p:bldP spid="3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5" grpId="0"/>
      <p:bldP spid="6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ベクトルプロセッサに向く演算＝行列演算</a:t>
            </a:r>
          </a:p>
        </p:txBody>
      </p:sp>
      <p:pic>
        <p:nvPicPr>
          <p:cNvPr id="1026" name="Picture 2" descr="gyoret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29908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2963"/>
            <a:ext cx="3528392" cy="17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4365104"/>
            <a:ext cx="4453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データが</a:t>
            </a:r>
            <a:r>
              <a:rPr kumimoji="1" lang="ja-JP" altLang="en-US" sz="2800" dirty="0">
                <a:solidFill>
                  <a:srgbClr val="C00000"/>
                </a:solidFill>
              </a:rPr>
              <a:t>連続</a:t>
            </a:r>
            <a:r>
              <a:rPr kumimoji="1" lang="ja-JP" altLang="en-US" sz="2800" dirty="0">
                <a:solidFill>
                  <a:schemeClr val="accent1"/>
                </a:solidFill>
              </a:rPr>
              <a:t>している</a:t>
            </a:r>
            <a:endParaRPr kumimoji="1" lang="en-US" altLang="ja-JP" sz="2800" dirty="0">
              <a:solidFill>
                <a:schemeClr val="accent1"/>
              </a:solidFill>
            </a:endParaRPr>
          </a:p>
          <a:p>
            <a:r>
              <a:rPr lang="ja-JP" altLang="en-US" sz="2800" dirty="0">
                <a:solidFill>
                  <a:schemeClr val="accent1"/>
                </a:solidFill>
              </a:rPr>
              <a:t>個々の演算に</a:t>
            </a:r>
            <a:r>
              <a:rPr lang="ja-JP" altLang="en-US" sz="2800" dirty="0">
                <a:solidFill>
                  <a:srgbClr val="C00000"/>
                </a:solidFill>
              </a:rPr>
              <a:t>依存性が無い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49676" y="4580547"/>
            <a:ext cx="339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C00000"/>
                </a:solidFill>
              </a:rPr>
              <a:t>→ベクトル処理に向く</a:t>
            </a:r>
            <a:endParaRPr kumimoji="1" lang="en-US" altLang="ja-JP" sz="2800">
              <a:solidFill>
                <a:srgbClr val="C00000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719572" y="5517232"/>
            <a:ext cx="770485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92500"/>
          </a:bodyPr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「データが分散している」「演算が他の演算結果に依存している」</a:t>
            </a:r>
            <a:endParaRPr kumimoji="1" lang="en-US" altLang="ja-JP" sz="200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場合にはベクトル化に向かない（＝スカラ処理）</a:t>
            </a:r>
          </a:p>
        </p:txBody>
      </p:sp>
    </p:spTree>
    <p:extLst>
      <p:ext uri="{BB962C8B-B14F-4D97-AF65-F5344CB8AC3E}">
        <p14:creationId xmlns:p14="http://schemas.microsoft.com/office/powerpoint/2010/main" val="209343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数値予報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811241" cy="48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5536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/>
              <a:t>http://www.jma.go.jp/jma/kishou/know/whitep/1-3-1.html</a:t>
            </a:r>
            <a:endParaRPr lang="ja-JP" altLang="en-US" sz="1200"/>
          </a:p>
        </p:txBody>
      </p:sp>
      <p:sp>
        <p:nvSpPr>
          <p:cNvPr id="4" name="正方形/長方形 3"/>
          <p:cNvSpPr/>
          <p:nvPr/>
        </p:nvSpPr>
        <p:spPr>
          <a:xfrm>
            <a:off x="5364088" y="2413337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/>
              <a:t>規則正しく並んだ格子で大気を細かく覆い、そのひとつひとつの格子点の気圧、気温、風などの値を世界中から送られてくる観測データを使って求め、これをもとに未来の気象状況の推移をコンピュータで計算</a:t>
            </a:r>
          </a:p>
        </p:txBody>
      </p:sp>
    </p:spTree>
    <p:extLst>
      <p:ext uri="{BB962C8B-B14F-4D97-AF65-F5344CB8AC3E}">
        <p14:creationId xmlns:p14="http://schemas.microsoft.com/office/powerpoint/2010/main" val="1259582838"/>
      </p:ext>
    </p:extLst>
  </p:cSld>
  <p:clrMapOvr>
    <a:masterClrMapping/>
  </p:clrMapOvr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kumimoji="1" sz="2000" dirty="0" smtClean="0">
            <a:solidFill>
              <a:schemeClr val="bg1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5725</TotalTime>
  <Words>518</Words>
  <Application>Microsoft Office PowerPoint</Application>
  <PresentationFormat>画面に合わせる (4:3)</PresentationFormat>
  <Paragraphs>84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American Typewriter</vt:lpstr>
      <vt:lpstr>HG丸ｺﾞｼｯｸM-PRO</vt:lpstr>
      <vt:lpstr>ＭＳ Ｐゴシック</vt:lpstr>
      <vt:lpstr>Meiryo</vt:lpstr>
      <vt:lpstr>Arial</vt:lpstr>
      <vt:lpstr>Calibri</vt:lpstr>
      <vt:lpstr>Century Gothic</vt:lpstr>
      <vt:lpstr>NC標準テンプレート</vt:lpstr>
      <vt:lpstr>PowerPoint プレゼンテーション</vt:lpstr>
      <vt:lpstr>ARMに関するニュース</vt:lpstr>
      <vt:lpstr>スパコン「京」後継機、名称は「富岳」に決定</vt:lpstr>
      <vt:lpstr>近代コンピュータ発展の歴史</vt:lpstr>
      <vt:lpstr>大量のデータ処理への要望（シミュレーション）</vt:lpstr>
      <vt:lpstr>スーパーコンピュータの誕生</vt:lpstr>
      <vt:lpstr>スカラープロセッサとベクトルプロセッサ</vt:lpstr>
      <vt:lpstr>ベクトルプロセッサに向く演算＝行列演算</vt:lpstr>
      <vt:lpstr>数値予報</vt:lpstr>
      <vt:lpstr>ベクトルからパラレル/マッシブ・パラレルへ</vt:lpstr>
      <vt:lpstr>ベクトルからパラレルへ</vt:lpstr>
      <vt:lpstr>Armと富士通が共同開発したSVE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章司 大越</cp:lastModifiedBy>
  <cp:revision>817</cp:revision>
  <dcterms:created xsi:type="dcterms:W3CDTF">2014-04-30T01:58:06Z</dcterms:created>
  <dcterms:modified xsi:type="dcterms:W3CDTF">2019-05-29T01:04:46Z</dcterms:modified>
</cp:coreProperties>
</file>