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1201" r:id="rId2"/>
    <p:sldId id="758" r:id="rId3"/>
    <p:sldId id="2659" r:id="rId4"/>
    <p:sldId id="3024" r:id="rId5"/>
    <p:sldId id="1309" r:id="rId6"/>
    <p:sldId id="2588" r:id="rId7"/>
    <p:sldId id="1311" r:id="rId8"/>
    <p:sldId id="991" r:id="rId9"/>
    <p:sldId id="1356" r:id="rId10"/>
    <p:sldId id="1111" r:id="rId11"/>
    <p:sldId id="1227" r:id="rId12"/>
    <p:sldId id="1231" r:id="rId13"/>
    <p:sldId id="1099" r:id="rId14"/>
    <p:sldId id="1348" r:id="rId15"/>
    <p:sldId id="3048" r:id="rId16"/>
    <p:sldId id="2958" r:id="rId17"/>
    <p:sldId id="3051" r:id="rId18"/>
    <p:sldId id="2623" r:id="rId19"/>
    <p:sldId id="1145" r:id="rId20"/>
    <p:sldId id="2658" r:id="rId21"/>
    <p:sldId id="3052" r:id="rId22"/>
    <p:sldId id="3327" r:id="rId23"/>
    <p:sldId id="3053" r:id="rId24"/>
    <p:sldId id="761" r:id="rId25"/>
    <p:sldId id="862" r:id="rId26"/>
    <p:sldId id="1347" r:id="rId27"/>
    <p:sldId id="1354" r:id="rId28"/>
    <p:sldId id="1310" r:id="rId29"/>
    <p:sldId id="1301" r:id="rId30"/>
    <p:sldId id="1352" r:id="rId31"/>
    <p:sldId id="4390" r:id="rId32"/>
    <p:sldId id="4391" r:id="rId33"/>
    <p:sldId id="1303" r:id="rId34"/>
    <p:sldId id="1302" r:id="rId35"/>
    <p:sldId id="1339" r:id="rId36"/>
    <p:sldId id="1343" r:id="rId37"/>
    <p:sldId id="1307" r:id="rId38"/>
    <p:sldId id="1322" r:id="rId39"/>
    <p:sldId id="1338" r:id="rId40"/>
    <p:sldId id="2959" r:id="rId41"/>
    <p:sldId id="2960" r:id="rId42"/>
    <p:sldId id="3049" r:id="rId43"/>
    <p:sldId id="1345" r:id="rId44"/>
    <p:sldId id="1308" r:id="rId45"/>
    <p:sldId id="1083" r:id="rId46"/>
    <p:sldId id="1336" r:id="rId47"/>
    <p:sldId id="3328" r:id="rId48"/>
    <p:sldId id="3192" r:id="rId49"/>
    <p:sldId id="3002" r:id="rId50"/>
    <p:sldId id="2970" r:id="rId51"/>
    <p:sldId id="2948" r:id="rId52"/>
    <p:sldId id="3329" r:id="rId53"/>
    <p:sldId id="1349" r:id="rId54"/>
    <p:sldId id="715" r:id="rId5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933C"/>
    <a:srgbClr val="93CDDD"/>
    <a:srgbClr val="E46C0A"/>
    <a:srgbClr val="275690"/>
    <a:srgbClr val="FFFD78"/>
    <a:srgbClr val="D6D6D6"/>
    <a:srgbClr val="FF6666"/>
    <a:srgbClr val="376092"/>
    <a:srgbClr val="00B0F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84"/>
    <p:restoredTop sz="84270" autoAdjust="0"/>
  </p:normalViewPr>
  <p:slideViewPr>
    <p:cSldViewPr snapToObjects="1" showGuides="1">
      <p:cViewPr varScale="1">
        <p:scale>
          <a:sx n="99" d="100"/>
          <a:sy n="99" d="100"/>
        </p:scale>
        <p:origin x="2336" y="176"/>
      </p:cViewPr>
      <p:guideLst>
        <p:guide orient="horz" pos="527"/>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2019/6/5</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2019/6/5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「通信ネットワークの価値は、接続するシステムの数の二乗に比例する」</a:t>
            </a:r>
          </a:p>
          <a:p>
            <a:endParaRPr kumimoji="1" lang="ja-JP" altLang="en-US" dirty="0"/>
          </a:p>
          <a:p>
            <a:r>
              <a:rPr kumimoji="1" lang="ja-JP" altLang="en-US" dirty="0"/>
              <a:t>イーサネットを発明したロバート・メトカーフ氏は、</a:t>
            </a:r>
            <a:r>
              <a:rPr kumimoji="1" lang="en-US" altLang="ja-JP" dirty="0"/>
              <a:t>1995</a:t>
            </a:r>
            <a:r>
              <a:rPr kumimoji="1" lang="ja-JP" altLang="en-US" dirty="0"/>
              <a:t>年、「メトカーフの法則」として知られる経験則を提唱した。</a:t>
            </a:r>
          </a:p>
          <a:p>
            <a:endParaRPr kumimoji="1" lang="ja-JP" altLang="en-US" dirty="0"/>
          </a:p>
          <a:p>
            <a:r>
              <a:rPr kumimoji="1" lang="ja-JP" altLang="en-US" dirty="0"/>
              <a:t>電話機が二台しかなければ、やり取りされる情報や用途はたいしたものではない。しかし、それが、数万台になり、数億台になり、今では携帯電話を含めて</a:t>
            </a:r>
            <a:r>
              <a:rPr kumimoji="1" lang="en-US" altLang="ja-JP" dirty="0"/>
              <a:t>70</a:t>
            </a:r>
            <a:r>
              <a:rPr kumimoji="1" lang="ja-JP" altLang="en-US" dirty="0"/>
              <a:t>億台の電話が世界中でつながっている。世界人口を超える数だ。その価値の大きさは言うまでもないだろう。</a:t>
            </a:r>
          </a:p>
          <a:p>
            <a:endParaRPr kumimoji="1" lang="ja-JP" altLang="en-US" dirty="0"/>
          </a:p>
          <a:p>
            <a:r>
              <a:rPr kumimoji="1" lang="en-US" altLang="ja-JP" dirty="0"/>
              <a:t>M2M</a:t>
            </a:r>
            <a:r>
              <a:rPr kumimoji="1" lang="ja-JP" altLang="en-US" dirty="0"/>
              <a:t>と</a:t>
            </a:r>
            <a:r>
              <a:rPr kumimoji="1" lang="en-US" altLang="ja-JP" dirty="0" err="1"/>
              <a:t>IoT</a:t>
            </a:r>
            <a:r>
              <a:rPr kumimoji="1" lang="ja-JP" altLang="en-US" dirty="0"/>
              <a:t>の本質的な違いは、ネットワークにつながる機器の数の圧倒的な違いにある。</a:t>
            </a:r>
          </a:p>
          <a:p>
            <a:endParaRPr kumimoji="1" lang="ja-JP" altLang="en-US" dirty="0"/>
          </a:p>
          <a:p>
            <a:r>
              <a:rPr kumimoji="1" lang="ja-JP" altLang="en-US" dirty="0"/>
              <a:t>機械と機械が人間を介することなくコミュニケーションを取る仕組みである</a:t>
            </a:r>
            <a:r>
              <a:rPr kumimoji="1" lang="en-US" altLang="ja-JP" dirty="0"/>
              <a:t>M2M</a:t>
            </a:r>
            <a:r>
              <a:rPr kumimoji="1" lang="ja-JP" altLang="en-US" dirty="0"/>
              <a:t>は、</a:t>
            </a:r>
            <a:r>
              <a:rPr kumimoji="1" lang="en-US" altLang="ja-JP" dirty="0" err="1"/>
              <a:t>IoT</a:t>
            </a:r>
            <a:r>
              <a:rPr kumimoji="1" lang="ja-JP" altLang="en-US" dirty="0"/>
              <a:t>と言う言葉が使われる以前から使われ、実用もされていた。しかし、その多くは、工場内の工作機械や鉄道や道路などの監視や制御といった目的で使われ、閉じたネットワークの中で運用されていた。そのため、ひとつひとつのネットワークは孤立し、そのひとつのネットワークのなかで接続するシステムの数は必ずしも多くはない。</a:t>
            </a:r>
          </a:p>
          <a:p>
            <a:endParaRPr kumimoji="1" lang="ja-JP" altLang="en-US" dirty="0"/>
          </a:p>
          <a:p>
            <a:r>
              <a:rPr kumimoji="1" lang="ja-JP" altLang="en-US" dirty="0"/>
              <a:t>ガートナーによれば、</a:t>
            </a:r>
            <a:r>
              <a:rPr kumimoji="1" lang="en-US" altLang="ja-JP" dirty="0"/>
              <a:t>2009</a:t>
            </a:r>
            <a:r>
              <a:rPr kumimoji="1" lang="ja-JP" altLang="en-US" dirty="0"/>
              <a:t>年時点でインターネットにつながっていたモノの数は約</a:t>
            </a:r>
            <a:r>
              <a:rPr kumimoji="1" lang="en-US" altLang="ja-JP" dirty="0"/>
              <a:t>25</a:t>
            </a:r>
            <a:r>
              <a:rPr kumimoji="1" lang="ja-JP" altLang="en-US" dirty="0"/>
              <a:t>億個。これが、</a:t>
            </a:r>
            <a:r>
              <a:rPr kumimoji="1" lang="en-US" altLang="ja-JP" dirty="0"/>
              <a:t>2020</a:t>
            </a:r>
            <a:r>
              <a:rPr kumimoji="1" lang="ja-JP" altLang="en-US" dirty="0"/>
              <a:t>年には</a:t>
            </a:r>
            <a:r>
              <a:rPr kumimoji="1" lang="en-US" altLang="ja-JP" dirty="0"/>
              <a:t>300</a:t>
            </a:r>
            <a:r>
              <a:rPr kumimoji="1" lang="ja-JP" altLang="en-US" dirty="0"/>
              <a:t>億個以上に増えると予測する。個数で</a:t>
            </a:r>
            <a:r>
              <a:rPr kumimoji="1" lang="en-US" altLang="ja-JP" dirty="0"/>
              <a:t>12</a:t>
            </a:r>
            <a:r>
              <a:rPr kumimoji="1" lang="ja-JP" altLang="en-US" dirty="0"/>
              <a:t>倍、メトカーフの法則に従えば、その価値は</a:t>
            </a:r>
            <a:r>
              <a:rPr kumimoji="1" lang="en-US" altLang="ja-JP" dirty="0"/>
              <a:t>144</a:t>
            </a:r>
            <a:r>
              <a:rPr kumimoji="1" lang="ja-JP" altLang="en-US" dirty="0"/>
              <a:t>倍になる。この巨大な「接続数」こそが、</a:t>
            </a:r>
            <a:r>
              <a:rPr kumimoji="1" lang="en-US" altLang="ja-JP" dirty="0"/>
              <a:t>M2M</a:t>
            </a:r>
            <a:r>
              <a:rPr kumimoji="1" lang="ja-JP" altLang="en-US" dirty="0"/>
              <a:t>と</a:t>
            </a:r>
            <a:r>
              <a:rPr kumimoji="1" lang="en-US" altLang="ja-JP" dirty="0" err="1"/>
              <a:t>IoT</a:t>
            </a:r>
            <a:r>
              <a:rPr kumimoji="1" lang="ja-JP" altLang="en-US" dirty="0"/>
              <a:t>を区別する根本的な違いだ。</a:t>
            </a:r>
          </a:p>
          <a:p>
            <a:endParaRPr kumimoji="1" lang="ja-JP" altLang="en-US" dirty="0"/>
          </a:p>
          <a:p>
            <a:r>
              <a:rPr kumimoji="1" lang="en-US" altLang="ja-JP" dirty="0"/>
              <a:t>“Internet of Things” </a:t>
            </a:r>
            <a:r>
              <a:rPr kumimoji="1" lang="ja-JP" altLang="en-US" dirty="0"/>
              <a:t>という言葉は、</a:t>
            </a:r>
            <a:r>
              <a:rPr kumimoji="1" lang="en-US" altLang="ja-JP" dirty="0"/>
              <a:t>1999</a:t>
            </a:r>
            <a:r>
              <a:rPr kumimoji="1" lang="ja-JP" altLang="en-US" dirty="0"/>
              <a:t>年、</a:t>
            </a:r>
            <a:r>
              <a:rPr kumimoji="1" lang="en-US" altLang="ja-JP" dirty="0"/>
              <a:t>Kevin Ashton </a:t>
            </a:r>
            <a:r>
              <a:rPr kumimoji="1" lang="ja-JP" altLang="en-US" dirty="0"/>
              <a:t>によって提案された言葉だ。まさに、</a:t>
            </a:r>
            <a:r>
              <a:rPr kumimoji="1" lang="en-US" altLang="ja-JP" dirty="0"/>
              <a:t>M2M</a:t>
            </a:r>
            <a:r>
              <a:rPr kumimoji="1" lang="ja-JP" altLang="en-US" dirty="0"/>
              <a:t>の時代とは桁違いに膨大な数のモノがインターネットというオープンで巨大なネットワークでつながる。そこにこれまでに無い大きな価値を生みだされる。</a:t>
            </a:r>
            <a:endParaRPr kumimoji="1" lang="en-US" altLang="ja-JP" dirty="0"/>
          </a:p>
          <a:p>
            <a:endParaRPr kumimoji="1" lang="en-US" altLang="ja-JP" dirty="0"/>
          </a:p>
          <a:p>
            <a:r>
              <a:rPr kumimoji="1" lang="ja-JP" altLang="en-US" dirty="0"/>
              <a:t>かつて、機械と機械がつながることで、最初にめざしたことは、機械の状態やその周辺の状況をデータとして取得し「可視化」することだった。可視化されたデータは、次に機械の「制御」へと役割を拡げてゆく。このような過程を経てデータはその量を拡大し、これを解析することで「最適化」へと役割を拡げてゆく。</a:t>
            </a:r>
          </a:p>
          <a:p>
            <a:endParaRPr kumimoji="1" lang="ja-JP" altLang="en-US" dirty="0"/>
          </a:p>
          <a:p>
            <a:r>
              <a:rPr kumimoji="1" lang="ja-JP" altLang="en-US" dirty="0"/>
              <a:t>データを取り出すために機械に組み込まれていたセンサーは、工場や公共の機械や設備、交通機関などだけではなく、モノへと適用領域を広げてゆく。それを牽引したのがインターネットと携帯電話網だ。これらネットワークにかかわるコスト低下と普遍化、さらにセンサーや通信を制御する機器のコスト低下と小型化、高性能化は、多くのモノへの適用とネットワークへの接続を容易にしてゆく。結果として、ネットワークにつながるデバイスの数は急速に拡大し、そこから生みだされるデータは、ビックデータとなる。</a:t>
            </a:r>
          </a:p>
          <a:p>
            <a:endParaRPr kumimoji="1" lang="ja-JP" altLang="en-US" dirty="0"/>
          </a:p>
          <a:p>
            <a:r>
              <a:rPr kumimoji="1" lang="ja-JP" altLang="en-US" dirty="0"/>
              <a:t>並行して、データを解析するテクノロジーも進化を遂げる。</a:t>
            </a:r>
            <a:r>
              <a:rPr kumimoji="1" lang="en-US" altLang="ja-JP" dirty="0" err="1"/>
              <a:t>Hadoop</a:t>
            </a:r>
            <a:r>
              <a:rPr kumimoji="1" lang="ja-JP" altLang="en-US" dirty="0"/>
              <a:t>の登場により、大規模データの処理コストは大きく下がり、ビッグデータを取り扱えるようになった。これは、ビッグデータを使った機械学習を可能にし、人工知能の実用性を急速に高めた。さらに、人間の脳の中で行われている高度な知的活動を模倣したディープ・ラーニングといわれるアルゴリズムの登場により、その用途はさらに幅を拡げようとしている。</a:t>
            </a:r>
          </a:p>
          <a:p>
            <a:endParaRPr kumimoji="1" lang="ja-JP" altLang="en-US" dirty="0"/>
          </a:p>
          <a:p>
            <a:r>
              <a:rPr kumimoji="1" lang="en-US" altLang="ja-JP" dirty="0" err="1"/>
              <a:t>IoT</a:t>
            </a:r>
            <a:r>
              <a:rPr kumimoji="1" lang="ja-JP" altLang="en-US" dirty="0"/>
              <a:t>はビッグデータを生みだし、人工知能を使ったアナリティクスによって、その価値をさらに高めようとしている。これにより、</a:t>
            </a:r>
            <a:r>
              <a:rPr kumimoji="1" lang="en-US" altLang="ja-JP" dirty="0"/>
              <a:t>M2M</a:t>
            </a:r>
            <a:r>
              <a:rPr kumimoji="1" lang="ja-JP" altLang="en-US" dirty="0"/>
              <a:t>の時代から始まった産業機械や社会インフラなどの限られた用途だけではなく、私たち個人の日常や生活にも大きな価値を生みだそうとしている。</a:t>
            </a:r>
          </a:p>
          <a:p>
            <a:endParaRPr kumimoji="1" lang="ja-JP" altLang="en-US" dirty="0"/>
          </a:p>
          <a:p>
            <a:r>
              <a:rPr kumimoji="1" lang="en-US" altLang="ja-JP" dirty="0" err="1"/>
              <a:t>IoT</a:t>
            </a:r>
            <a:r>
              <a:rPr kumimoji="1" lang="ja-JP" altLang="en-US" dirty="0"/>
              <a:t>は、いま、そんな進化の途上にある。</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3076268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モノのサービス化の本質は、モノを使用する現場とものづくりの現場を直結・連係させることにあります。決して、サブスクリプションや従量課金で儲けるビジネス・モデルの話しではありません。</a:t>
            </a:r>
          </a:p>
          <a:p>
            <a:r>
              <a:rPr kumimoji="1" lang="ja-JP" altLang="ja-JP" sz="1200" kern="1200" dirty="0">
                <a:solidFill>
                  <a:schemeClr val="tx1"/>
                </a:solidFill>
                <a:effectLst/>
                <a:latin typeface="+mn-lt"/>
                <a:ea typeface="+mn-ea"/>
                <a:cs typeface="+mn-cs"/>
              </a:rPr>
              <a:t>現場の変化やニーズをいち早くものづくりの現場に反映し、現場に成果をフィードバックする仕組みともいえるでしょう。そのためには人間の意志や操作にかかわらずセンサーによって現場のデータをリアルタイムに送り出し、分析・活用する仕組みであ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は不可欠です。</a:t>
            </a:r>
          </a:p>
          <a:p>
            <a:r>
              <a:rPr kumimoji="1" lang="ja-JP" altLang="ja-JP" sz="1200" kern="1200" dirty="0">
                <a:solidFill>
                  <a:schemeClr val="tx1"/>
                </a:solidFill>
                <a:effectLst/>
                <a:latin typeface="+mn-lt"/>
                <a:ea typeface="+mn-ea"/>
                <a:cs typeface="+mn-cs"/>
              </a:rPr>
              <a:t>また、「モノのサービス化」は「モノのソフトウェア化」を前提とします。いまモノは徹底してシンプルに作る方向に向かっています。そうすればコストは安くなりトラブルは少なく、メンテナンスにかかる手間やコストも減らすことができます。そのかわり機能や性能はモノに組み込まれたソフトウェアによって実現しようというわけです。これがモノのソフトウェア化です。</a:t>
            </a:r>
          </a:p>
          <a:p>
            <a:r>
              <a:rPr kumimoji="1" lang="ja-JP" altLang="ja-JP" sz="1200" kern="1200" dirty="0">
                <a:solidFill>
                  <a:schemeClr val="tx1"/>
                </a:solidFill>
                <a:effectLst/>
                <a:latin typeface="+mn-lt"/>
                <a:ea typeface="+mn-ea"/>
                <a:cs typeface="+mn-cs"/>
              </a:rPr>
              <a:t>モノがソフトウェアによって機能や性能を実現できる割合が大きくなれば、ものづくりの現場はネットワークを介して、これをアップデートすることで、即座にものを使う現場に介入できます。つまり、</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現場での不具合を直ちに捉え、ソフトウェアを変更することで即座に修理できるようになるのです。また、使われ方のデータを解析して現場のニーズを捉え、ソフトウェアを変更することで、お客様が買った後でも、使用の現場で機能や性能の改善を図ることができるのです。</a:t>
            </a:r>
          </a:p>
          <a:p>
            <a:r>
              <a:rPr kumimoji="1" lang="ja-JP" altLang="ja-JP" sz="1200" kern="1200" dirty="0">
                <a:solidFill>
                  <a:schemeClr val="tx1"/>
                </a:solidFill>
                <a:effectLst/>
                <a:latin typeface="+mn-lt"/>
                <a:ea typeface="+mn-ea"/>
                <a:cs typeface="+mn-cs"/>
              </a:rPr>
              <a:t>このような仕組みがモノのサービス化の本質です。つまり、ハードウェア×ソフトウェア×サービスが、一体となってモノの価値を生みだすのです。これを収益面で支えるためには「モノ＝ハードウェア×ソフトウェア」を一括で売却してしまっては、それに続くサービスの価値を提供し続けることが難しくなります。そこで、「モノ＝ハードウェア×ソフトウェア×サービス」を一体として捉え、その全体の価値に対する対価としてサブスクリプションや従量課金という収益モデルが必要となるのです。</a:t>
            </a:r>
          </a:p>
          <a:p>
            <a:r>
              <a:rPr kumimoji="1" lang="ja-JP" altLang="ja-JP" sz="1200" kern="1200" dirty="0">
                <a:solidFill>
                  <a:schemeClr val="tx1"/>
                </a:solidFill>
                <a:effectLst/>
                <a:latin typeface="+mn-lt"/>
                <a:ea typeface="+mn-ea"/>
                <a:cs typeface="+mn-cs"/>
              </a:rPr>
              <a:t>見方を変えればマーケティングとものづくりの一体化ともいえるでしょう。また、お客様のビジネス成果に直接貢献できるものづくりでもあります。</a:t>
            </a:r>
          </a:p>
          <a:p>
            <a:r>
              <a:rPr kumimoji="1" lang="ja-JP" altLang="ja-JP" sz="1200" kern="1200">
                <a:solidFill>
                  <a:schemeClr val="tx1"/>
                </a:solidFill>
                <a:effectLst/>
                <a:latin typeface="+mn-lt"/>
                <a:ea typeface="+mn-ea"/>
                <a:cs typeface="+mn-cs"/>
              </a:rPr>
              <a:t>モノのサービス化は、モノをサービスのようにレンタルで使用しサブスクリプションや従量課金で収益をあげるビジネス･モデルと捉えるのは一面的です。ここに説明した本質があってこそ、モノのサービス化は、その真価をお客様に届けることができるの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3078429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253999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についての定義は、必ずしも定まったものはありません。そもそも</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という言葉を最初に使ったのは、</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年、商品や荷物に付ける無線タグの標準化団体「</a:t>
            </a:r>
            <a:r>
              <a:rPr kumimoji="1" lang="en-US" altLang="ja-JP" sz="1200" kern="1200" dirty="0">
                <a:solidFill>
                  <a:schemeClr val="tx1"/>
                </a:solidFill>
                <a:effectLst/>
                <a:latin typeface="+mn-lt"/>
                <a:ea typeface="+mn-ea"/>
                <a:cs typeface="+mn-cs"/>
              </a:rPr>
              <a:t>Auto-ID</a:t>
            </a:r>
            <a:r>
              <a:rPr kumimoji="1" lang="ja-JP" altLang="ja-JP" sz="1200" kern="1200" dirty="0">
                <a:solidFill>
                  <a:schemeClr val="tx1"/>
                </a:solidFill>
                <a:effectLst/>
                <a:latin typeface="+mn-lt"/>
                <a:ea typeface="+mn-ea"/>
                <a:cs typeface="+mn-cs"/>
              </a:rPr>
              <a:t>」の創設者の一人である</a:t>
            </a:r>
            <a:r>
              <a:rPr kumimoji="1" lang="en-US" altLang="ja-JP" sz="1200" kern="1200" dirty="0">
                <a:solidFill>
                  <a:schemeClr val="tx1"/>
                </a:solidFill>
                <a:effectLst/>
                <a:latin typeface="+mn-lt"/>
                <a:ea typeface="+mn-ea"/>
                <a:cs typeface="+mn-cs"/>
              </a:rPr>
              <a:t>Kevin Ashton</a:t>
            </a:r>
            <a:r>
              <a:rPr kumimoji="1" lang="ja-JP" altLang="ja-JP" sz="1200" kern="1200" dirty="0">
                <a:solidFill>
                  <a:schemeClr val="tx1"/>
                </a:solidFill>
                <a:effectLst/>
                <a:latin typeface="+mn-lt"/>
                <a:ea typeface="+mn-ea"/>
                <a:cs typeface="+mn-cs"/>
              </a:rPr>
              <a:t>氏だとされています。彼は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無線タグを付したモノがセンサーとコンピュータを介してインターネットに接続される仕組み」と定義していますが、無線タグ普及の取り組みの延長線上での解釈と言えるでしょう。しかし、いまでは、より広い意味で使われることが増えています。</a:t>
            </a:r>
          </a:p>
          <a:p>
            <a:r>
              <a:rPr kumimoji="1" lang="ja-JP" altLang="ja-JP" sz="1200" kern="1200" dirty="0">
                <a:solidFill>
                  <a:schemeClr val="tx1"/>
                </a:solidFill>
                <a:effectLst/>
                <a:latin typeface="+mn-lt"/>
                <a:ea typeface="+mn-ea"/>
                <a:cs typeface="+mn-cs"/>
              </a:rPr>
              <a:t>ひとつは、「</a:t>
            </a:r>
            <a:r>
              <a:rPr kumimoji="1" lang="ja-JP" altLang="ja-JP" sz="1200" b="1" u="sng" kern="1200" dirty="0">
                <a:solidFill>
                  <a:schemeClr val="tx1"/>
                </a:solidFill>
                <a:effectLst/>
                <a:latin typeface="+mn-lt"/>
                <a:ea typeface="+mn-ea"/>
                <a:cs typeface="+mn-cs"/>
              </a:rPr>
              <a:t>現実世界の出来事をデジタル・データに変換しネットに送り出す機器や仕組み</a:t>
            </a:r>
            <a:r>
              <a:rPr kumimoji="1" lang="ja-JP" altLang="ja-JP" sz="1200" kern="1200" dirty="0">
                <a:solidFill>
                  <a:schemeClr val="tx1"/>
                </a:solidFill>
                <a:effectLst/>
                <a:latin typeface="+mn-lt"/>
                <a:ea typeface="+mn-ea"/>
                <a:cs typeface="+mn-cs"/>
              </a:rPr>
              <a:t>」です。モノに組み込まれたセンサーが、モノ自体やその周辺の状態や変化を読み取りネットワークに送り出す技術、その技術が組み込まれた機器、またはこれを実現するための通信やデータ管理のサービスを言う場合です。</a:t>
            </a:r>
          </a:p>
          <a:p>
            <a:r>
              <a:rPr kumimoji="1" lang="ja-JP" altLang="ja-JP" sz="1200" kern="1200" dirty="0">
                <a:solidFill>
                  <a:schemeClr val="tx1"/>
                </a:solidFill>
                <a:effectLst/>
                <a:latin typeface="+mn-lt"/>
                <a:ea typeface="+mn-ea"/>
                <a:cs typeface="+mn-cs"/>
              </a:rPr>
              <a:t>もうひとつは、「</a:t>
            </a:r>
            <a:r>
              <a:rPr kumimoji="1" lang="ja-JP" altLang="ja-JP" sz="1200" b="1" u="sng" kern="1200" dirty="0">
                <a:solidFill>
                  <a:schemeClr val="tx1"/>
                </a:solidFill>
                <a:effectLst/>
                <a:latin typeface="+mn-lt"/>
                <a:ea typeface="+mn-ea"/>
                <a:cs typeface="+mn-cs"/>
              </a:rPr>
              <a:t>データで現実世界を捉え、そのデータから規則性や最適解を見つけ出し、それを使って現実世界をよりよく動かす仕組み</a:t>
            </a:r>
            <a:r>
              <a:rPr kumimoji="1" lang="ja-JP" altLang="ja-JP" sz="1200" kern="1200" dirty="0">
                <a:solidFill>
                  <a:schemeClr val="tx1"/>
                </a:solidFill>
                <a:effectLst/>
                <a:latin typeface="+mn-lt"/>
                <a:ea typeface="+mn-ea"/>
                <a:cs typeface="+mn-cs"/>
              </a:rPr>
              <a:t>」です。モノに組み込まれたセンサーから送り出された現実世界のデータを、サイバー世界の機械学習で分析し規則性や最適な答えを見つけ出し、それを使って機器を制御し、人にアドバイスを与えるなどして現実世界を動かします。その動きを再びセンサーで読み取りネットに送り出す、この一連の仕組みを言う場合です。</a:t>
            </a:r>
          </a:p>
          <a:p>
            <a:r>
              <a:rPr kumimoji="1" lang="ja-JP" altLang="ja-JP" sz="1200" kern="1200" dirty="0">
                <a:solidFill>
                  <a:schemeClr val="tx1"/>
                </a:solidFill>
                <a:effectLst/>
                <a:latin typeface="+mn-lt"/>
                <a:ea typeface="+mn-ea"/>
                <a:cs typeface="+mn-cs"/>
              </a:rPr>
              <a:t>前者は、手段に重点を置いた解釈で、後者はデータの使われ方やデータを使って価値を生みだす全体の仕組みに重点を置いた解釈です。後者は</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（サイバー・フィジカル・システム）とも言われています。</a:t>
            </a:r>
          </a:p>
          <a:p>
            <a:r>
              <a:rPr kumimoji="1" lang="ja-JP" altLang="ja-JP" sz="1200" kern="1200" dirty="0">
                <a:solidFill>
                  <a:schemeClr val="tx1"/>
                </a:solidFill>
                <a:effectLst/>
                <a:latin typeface="+mn-lt"/>
                <a:ea typeface="+mn-ea"/>
                <a:cs typeface="+mn-cs"/>
              </a:rPr>
              <a:t>いずれかひとつが正しいというのではありません。必要に応じて使い分けられています。ただ、これらを曖昧なままに使われていることもあり、受け取る側が整理して解釈しなければ、その意図を正しくくみ取れないこともあります。</a:t>
            </a:r>
          </a:p>
          <a:p>
            <a:r>
              <a:rPr kumimoji="1" lang="ja-JP" altLang="ja-JP" sz="1200" kern="1200" dirty="0">
                <a:solidFill>
                  <a:schemeClr val="tx1"/>
                </a:solidFill>
                <a:effectLst/>
                <a:latin typeface="+mn-lt"/>
                <a:ea typeface="+mn-ea"/>
                <a:cs typeface="+mn-cs"/>
              </a:rPr>
              <a:t>また、このような仕組みは、モノだけではなく人を含むあらゆる出来事がインターネットに接続しデータを生みだす仕組みと言う意味から、</a:t>
            </a:r>
            <a:r>
              <a:rPr kumimoji="1" lang="en-US" altLang="ja-JP" sz="1200" kern="1200" dirty="0">
                <a:solidFill>
                  <a:schemeClr val="tx1"/>
                </a:solidFill>
                <a:effectLst/>
                <a:latin typeface="+mn-lt"/>
                <a:ea typeface="+mn-ea"/>
                <a:cs typeface="+mn-cs"/>
              </a:rPr>
              <a:t>IoE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Everything</a:t>
            </a:r>
            <a:r>
              <a:rPr kumimoji="1" lang="ja-JP" altLang="ja-JP" sz="1200" kern="1200" dirty="0">
                <a:solidFill>
                  <a:schemeClr val="tx1"/>
                </a:solidFill>
                <a:effectLst/>
                <a:latin typeface="+mn-lt"/>
                <a:ea typeface="+mn-ea"/>
                <a:cs typeface="+mn-cs"/>
              </a:rPr>
              <a:t>）という言葉が使われることもあります。元々</a:t>
            </a:r>
            <a:r>
              <a:rPr kumimoji="1" lang="en-US" altLang="ja-JP" sz="1200" kern="1200" dirty="0">
                <a:solidFill>
                  <a:schemeClr val="tx1"/>
                </a:solidFill>
                <a:effectLst/>
                <a:latin typeface="+mn-lt"/>
                <a:ea typeface="+mn-ea"/>
                <a:cs typeface="+mn-cs"/>
              </a:rPr>
              <a:t>Cisco Systems</a:t>
            </a:r>
            <a:r>
              <a:rPr kumimoji="1" lang="ja-JP" altLang="ja-JP" sz="1200" kern="1200" dirty="0">
                <a:solidFill>
                  <a:schemeClr val="tx1"/>
                </a:solidFill>
                <a:effectLst/>
                <a:latin typeface="+mn-lt"/>
                <a:ea typeface="+mn-ea"/>
                <a:cs typeface="+mn-cs"/>
              </a:rPr>
              <a:t>が提唱した概念ですが、これもまた</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のひとつの解釈と言えるかもしれません。</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338782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a:t>
            </a:r>
            <a:r>
              <a:rPr kumimoji="1" lang="ja-JP" altLang="ja-JP" sz="1200" kern="1200">
                <a:solidFill>
                  <a:schemeClr val="tx1"/>
                </a:solidFill>
                <a:effectLst/>
                <a:latin typeface="+mn-lt"/>
                <a:ea typeface="+mn-ea"/>
                <a:cs typeface="+mn-cs"/>
              </a:rPr>
              <a:t>として</a:t>
            </a:r>
            <a:r>
              <a:rPr kumimoji="1" lang="ja-JP" altLang="en-US" sz="1200" kern="1200">
                <a:solidFill>
                  <a:schemeClr val="tx1"/>
                </a:solidFill>
                <a:effectLst/>
                <a:latin typeface="+mn-lt"/>
                <a:ea typeface="+mn-ea"/>
                <a:cs typeface="+mn-cs"/>
              </a:rPr>
              <a:t>の</a:t>
            </a:r>
            <a:r>
              <a:rPr kumimoji="1" lang="ja-JP" altLang="ja-JP" sz="1200" kern="1200">
                <a:solidFill>
                  <a:schemeClr val="tx1"/>
                </a:solidFill>
                <a:effectLst/>
                <a:latin typeface="+mn-lt"/>
                <a:ea typeface="+mn-ea"/>
                <a:cs typeface="+mn-cs"/>
              </a:rPr>
              <a:t>モノ</a:t>
            </a:r>
            <a:r>
              <a:rPr kumimoji="1" lang="ja-JP" altLang="ja-JP" sz="1200" kern="1200" dirty="0">
                <a:solidFill>
                  <a:schemeClr val="tx1"/>
                </a:solidFill>
                <a:effectLst/>
                <a:latin typeface="+mn-lt"/>
                <a:ea typeface="+mn-ea"/>
                <a:cs typeface="+mn-cs"/>
              </a:rPr>
              <a:t>」を提供するビジネスが実現します。</a:t>
            </a:r>
          </a:p>
          <a:p>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また、現場で変更が生じた場合には、サービス・センターが遠隔から設計データを変更し建設機械の作業指示データを書き換えてもくれます。</a:t>
            </a:r>
          </a:p>
          <a:p>
            <a:r>
              <a:rPr kumimoji="1" lang="ja-JP" altLang="ja-JP" sz="1200" kern="1200" dirty="0">
                <a:solidFill>
                  <a:schemeClr val="tx1"/>
                </a:solidFill>
                <a:effectLst/>
                <a:latin typeface="+mn-lt"/>
                <a:ea typeface="+mn-ea"/>
                <a:cs typeface="+mn-cs"/>
              </a:rPr>
              <a:t>これらは、モノ単体としてみれば、これまでも売られていた商品であり、決して目新しいものではありません。むしろ成熟した商品として、機能や性能だけでは決定的な差別化を生みだしにくいとも言えるでしょう。そこにセンサーが組み込まれネットにつながることで、モノそのものではなく、モノを含むサービス全体が新たな価値を生みだすことで、新たな差別化を可能にしたと言えるでしょう。</a:t>
            </a:r>
          </a:p>
          <a:p>
            <a:r>
              <a:rPr kumimoji="1" lang="ja-JP" altLang="ja-JP" sz="1200" kern="1200" dirty="0">
                <a:solidFill>
                  <a:schemeClr val="tx1"/>
                </a:solidFill>
                <a:effectLst/>
                <a:latin typeface="+mn-lt"/>
                <a:ea typeface="+mn-ea"/>
                <a:cs typeface="+mn-cs"/>
              </a:rPr>
              <a:t>「サービスとしてのモノ」は、モノに新たな価値を与え、新たな競争力の源泉になる可能性を与えてくれるのです。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2462269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570706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月、トヨタは、ラスベガスで開催された「</a:t>
            </a:r>
            <a:r>
              <a:rPr kumimoji="1" lang="en-US" altLang="ja-JP" sz="1200" kern="1200" dirty="0">
                <a:solidFill>
                  <a:schemeClr val="tx1"/>
                </a:solidFill>
                <a:effectLst/>
                <a:latin typeface="+mn-lt"/>
                <a:ea typeface="+mn-ea"/>
                <a:cs typeface="+mn-cs"/>
              </a:rPr>
              <a:t>CES</a:t>
            </a:r>
            <a:r>
              <a:rPr kumimoji="1" lang="ja-JP" altLang="ja-JP" sz="1200" kern="1200">
                <a:solidFill>
                  <a:schemeClr val="tx1"/>
                </a:solidFill>
                <a:effectLst/>
                <a:latin typeface="+mn-lt"/>
                <a:ea typeface="+mn-ea"/>
                <a:cs typeface="+mn-cs"/>
              </a:rPr>
              <a:t>（コンシューマー・エレクトロニクス・ショー）</a:t>
            </a:r>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」で、独自の</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Mobility as a Service</a:t>
            </a:r>
            <a:r>
              <a:rPr kumimoji="1" lang="ja-JP" altLang="ja-JP" sz="1200" kern="120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e-Palette Concept</a:t>
            </a:r>
            <a:r>
              <a:rPr kumimoji="1" lang="ja-JP" altLang="ja-JP" sz="1200" kern="1200">
                <a:solidFill>
                  <a:schemeClr val="tx1"/>
                </a:solidFill>
                <a:effectLst/>
                <a:latin typeface="+mn-lt"/>
                <a:ea typeface="+mn-ea"/>
                <a:cs typeface="+mn-cs"/>
              </a:rPr>
              <a:t>」を発表した。移動する手段である自動車を売るのではなく、移動そのものを売ろうというわけだ。そして、自らを自動車はメーカーから「モビリティ･カンパニー」へ転換する旨を宣言した。</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年に一度の変革期」と言われるほどに、いま自動車業界は大きな変化の節目に立たされている。それは、</a:t>
            </a:r>
            <a:r>
              <a:rPr kumimoji="1" lang="en-US" altLang="ja-JP" sz="1200" kern="1200" dirty="0">
                <a:solidFill>
                  <a:schemeClr val="tx1"/>
                </a:solidFill>
                <a:effectLst/>
                <a:latin typeface="+mn-lt"/>
                <a:ea typeface="+mn-ea"/>
                <a:cs typeface="+mn-cs"/>
              </a:rPr>
              <a:t>CASE</a:t>
            </a:r>
            <a:r>
              <a:rPr kumimoji="1" lang="ja-JP" altLang="ja-JP" sz="1200" kern="1200">
                <a:solidFill>
                  <a:schemeClr val="tx1"/>
                </a:solidFill>
                <a:effectLst/>
                <a:latin typeface="+mn-lt"/>
                <a:ea typeface="+mn-ea"/>
                <a:cs typeface="+mn-cs"/>
              </a:rPr>
              <a:t>の波が押し寄せているからだ。</a:t>
            </a:r>
            <a:r>
              <a:rPr kumimoji="1" lang="en-US" altLang="ja-JP" sz="1200" kern="1200" dirty="0">
                <a:solidFill>
                  <a:schemeClr val="tx1"/>
                </a:solidFill>
                <a:effectLst/>
                <a:latin typeface="+mn-lt"/>
                <a:ea typeface="+mn-ea"/>
                <a:cs typeface="+mn-cs"/>
              </a:rPr>
              <a:t>CASE</a:t>
            </a:r>
            <a:r>
              <a:rPr kumimoji="1" lang="ja-JP" altLang="ja-JP" sz="1200" kern="120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Connected</a:t>
            </a:r>
            <a:r>
              <a:rPr kumimoji="1" lang="ja-JP" altLang="ja-JP" sz="1200" kern="1200">
                <a:solidFill>
                  <a:schemeClr val="tx1"/>
                </a:solidFill>
                <a:effectLst/>
                <a:latin typeface="+mn-lt"/>
                <a:ea typeface="+mn-ea"/>
                <a:cs typeface="+mn-cs"/>
              </a:rPr>
              <a:t>（つながる）、</a:t>
            </a:r>
            <a:r>
              <a:rPr kumimoji="1" lang="en-US" altLang="ja-JP" sz="1200" kern="1200" dirty="0">
                <a:solidFill>
                  <a:schemeClr val="tx1"/>
                </a:solidFill>
                <a:effectLst/>
                <a:latin typeface="+mn-lt"/>
                <a:ea typeface="+mn-ea"/>
                <a:cs typeface="+mn-cs"/>
              </a:rPr>
              <a:t>Autonomous</a:t>
            </a:r>
            <a:r>
              <a:rPr kumimoji="1" lang="ja-JP" altLang="ja-JP" sz="1200" kern="1200">
                <a:solidFill>
                  <a:schemeClr val="tx1"/>
                </a:solidFill>
                <a:effectLst/>
                <a:latin typeface="+mn-lt"/>
                <a:ea typeface="+mn-ea"/>
                <a:cs typeface="+mn-cs"/>
              </a:rPr>
              <a:t>（自律走行）、</a:t>
            </a:r>
            <a:r>
              <a:rPr kumimoji="1" lang="en-US" altLang="ja-JP" sz="1200" kern="1200" dirty="0">
                <a:solidFill>
                  <a:schemeClr val="tx1"/>
                </a:solidFill>
                <a:effectLst/>
                <a:latin typeface="+mn-lt"/>
                <a:ea typeface="+mn-ea"/>
                <a:cs typeface="+mn-cs"/>
              </a:rPr>
              <a:t>Shared</a:t>
            </a:r>
            <a:r>
              <a:rPr kumimoji="1" lang="ja-JP" altLang="ja-JP" sz="1200" kern="1200">
                <a:solidFill>
                  <a:schemeClr val="tx1"/>
                </a:solidFill>
                <a:effectLst/>
                <a:latin typeface="+mn-lt"/>
                <a:ea typeface="+mn-ea"/>
                <a:cs typeface="+mn-cs"/>
              </a:rPr>
              <a:t>（共有）、</a:t>
            </a:r>
            <a:r>
              <a:rPr kumimoji="1" lang="en-US" altLang="ja-JP" sz="1200" kern="1200" dirty="0">
                <a:solidFill>
                  <a:schemeClr val="tx1"/>
                </a:solidFill>
                <a:effectLst/>
                <a:latin typeface="+mn-lt"/>
                <a:ea typeface="+mn-ea"/>
                <a:cs typeface="+mn-cs"/>
              </a:rPr>
              <a:t>Electric</a:t>
            </a:r>
            <a:r>
              <a:rPr kumimoji="1" lang="ja-JP" altLang="ja-JP" sz="1200" kern="1200">
                <a:solidFill>
                  <a:schemeClr val="tx1"/>
                </a:solidFill>
                <a:effectLst/>
                <a:latin typeface="+mn-lt"/>
                <a:ea typeface="+mn-ea"/>
                <a:cs typeface="+mn-cs"/>
              </a:rPr>
              <a:t>（電動）を意味する言葉だ。人と車が、あるいは車同士が、さらには信号機や道路上に設置されたセンサーが繋がり、お互いの情報を共有し、周囲の状況に合わせた自動運転が実現しようとしている。そんな車がインターネットにつながれば、それぞれの稼働状況をリアルタイムで共有することができる。ならば空いている時間をお互いに融通し合えば、いまほど沢山の車はいらず、移動手段として車をスマートフォンから呼び出せば、直ぐにでも迎えに来てくれる。さらに給油は充電へと変わり人手を介する必要がなくなれば、ますます移動をサービスとして提供するコストも下がり、管理も容易になる。つまり車が売れない時代を迎えつつあるのだ。</a:t>
            </a:r>
          </a:p>
          <a:p>
            <a:r>
              <a:rPr kumimoji="1" lang="ja-JP" altLang="ja-JP" sz="1200" kern="1200">
                <a:solidFill>
                  <a:schemeClr val="tx1"/>
                </a:solidFill>
                <a:effectLst/>
                <a:latin typeface="+mn-lt"/>
                <a:ea typeface="+mn-ea"/>
                <a:cs typeface="+mn-cs"/>
              </a:rPr>
              <a:t>「移動」はなにも車だけで実現している訳ではない。バスや鉄道などの公共交通機関、さらには、自転車のシェア･サービスなども移動の手段も加わりつつある。</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は、これらあらゆる交通手段を統合し、「移動」者にとっての最適な手段の組合せを提供しよういうサービスだ。それは単にスマートフォンで最適な手段の組合せをルート検索するだけではない。手配や予約、支払いも含め、さらには月額定額（サブスクリプション）を支払えば、乗り放題のサービスも提供される。そんな移動体験を総合的に提供するプラットフォーム・サービスが</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ということになる。</a:t>
            </a:r>
          </a:p>
          <a:p>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の先駆的取り組みのひとつがフィンランドのヘルシンキに本社を置く</a:t>
            </a:r>
            <a:r>
              <a:rPr kumimoji="1" lang="en-US" altLang="ja-JP" sz="1200" kern="1200" dirty="0" err="1">
                <a:solidFill>
                  <a:schemeClr val="tx1"/>
                </a:solidFill>
                <a:effectLst/>
                <a:latin typeface="+mn-lt"/>
                <a:ea typeface="+mn-ea"/>
                <a:cs typeface="+mn-cs"/>
              </a:rPr>
              <a:t>MaaS</a:t>
            </a:r>
            <a:r>
              <a:rPr kumimoji="1" lang="en-US" altLang="ja-JP" sz="1200" kern="1200" dirty="0">
                <a:solidFill>
                  <a:schemeClr val="tx1"/>
                </a:solidFill>
                <a:effectLst/>
                <a:latin typeface="+mn-lt"/>
                <a:ea typeface="+mn-ea"/>
                <a:cs typeface="+mn-cs"/>
              </a:rPr>
              <a:t> Global</a:t>
            </a:r>
            <a:r>
              <a:rPr kumimoji="1" lang="ja-JP" altLang="ja-JP" sz="1200" kern="1200">
                <a:solidFill>
                  <a:schemeClr val="tx1"/>
                </a:solidFill>
                <a:effectLst/>
                <a:latin typeface="+mn-lt"/>
                <a:ea typeface="+mn-ea"/>
                <a:cs typeface="+mn-cs"/>
              </a:rPr>
              <a:t>社のサブスクリプション型サービス「</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（ウィム）」だ。このサービスは、地元ヘルシンキのほか、ベルギーのアントワープ、イギリスのウエストミッドランドで正式にサービスを展開している。</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の会員数は、</a:t>
            </a:r>
            <a:r>
              <a:rPr kumimoji="1" lang="en-US" altLang="ja-JP" sz="1200" kern="1200" dirty="0" err="1">
                <a:solidFill>
                  <a:schemeClr val="tx1"/>
                </a:solidFill>
                <a:effectLst/>
                <a:latin typeface="+mn-lt"/>
                <a:ea typeface="+mn-ea"/>
                <a:cs typeface="+mn-cs"/>
              </a:rPr>
              <a:t>MaaS</a:t>
            </a:r>
            <a:r>
              <a:rPr kumimoji="1" lang="en-US" altLang="ja-JP" sz="1200" kern="1200" dirty="0">
                <a:solidFill>
                  <a:schemeClr val="tx1"/>
                </a:solidFill>
                <a:effectLst/>
                <a:latin typeface="+mn-lt"/>
                <a:ea typeface="+mn-ea"/>
                <a:cs typeface="+mn-cs"/>
              </a:rPr>
              <a:t> Global</a:t>
            </a:r>
            <a:r>
              <a:rPr kumimoji="1" lang="ja-JP" altLang="ja-JP" sz="1200" kern="1200">
                <a:solidFill>
                  <a:schemeClr val="tx1"/>
                </a:solidFill>
                <a:effectLst/>
                <a:latin typeface="+mn-lt"/>
                <a:ea typeface="+mn-ea"/>
                <a:cs typeface="+mn-cs"/>
              </a:rPr>
              <a:t>本社があるヘルシンキでは、</a:t>
            </a:r>
            <a:r>
              <a:rPr kumimoji="1" lang="en-US" altLang="ja-JP" sz="1200" kern="1200" dirty="0">
                <a:solidFill>
                  <a:schemeClr val="tx1"/>
                </a:solidFill>
                <a:effectLst/>
                <a:latin typeface="+mn-lt"/>
                <a:ea typeface="+mn-ea"/>
                <a:cs typeface="+mn-cs"/>
              </a:rPr>
              <a:t>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月現在</a:t>
            </a:r>
            <a:r>
              <a:rPr kumimoji="1" lang="en-US" altLang="ja-JP" sz="1200" kern="1200" dirty="0">
                <a:solidFill>
                  <a:schemeClr val="tx1"/>
                </a:solidFill>
                <a:effectLst/>
                <a:latin typeface="+mn-lt"/>
                <a:ea typeface="+mn-ea"/>
                <a:cs typeface="+mn-cs"/>
              </a:rPr>
              <a:t>6</a:t>
            </a:r>
            <a:r>
              <a:rPr kumimoji="1" lang="ja-JP" altLang="ja-JP" sz="1200" kern="1200">
                <a:solidFill>
                  <a:schemeClr val="tx1"/>
                </a:solidFill>
                <a:effectLst/>
                <a:latin typeface="+mn-lt"/>
                <a:ea typeface="+mn-ea"/>
                <a:cs typeface="+mn-cs"/>
              </a:rPr>
              <a:t>万人で、ヘルシンキの人口</a:t>
            </a:r>
            <a:r>
              <a:rPr kumimoji="1" lang="en-US" altLang="ja-JP" sz="1200" kern="1200" dirty="0">
                <a:solidFill>
                  <a:schemeClr val="tx1"/>
                </a:solidFill>
                <a:effectLst/>
                <a:latin typeface="+mn-lt"/>
                <a:ea typeface="+mn-ea"/>
                <a:cs typeface="+mn-cs"/>
              </a:rPr>
              <a:t>63</a:t>
            </a:r>
            <a:r>
              <a:rPr kumimoji="1" lang="ja-JP" altLang="ja-JP" sz="1200" kern="1200">
                <a:solidFill>
                  <a:schemeClr val="tx1"/>
                </a:solidFill>
                <a:effectLst/>
                <a:latin typeface="+mn-lt"/>
                <a:ea typeface="+mn-ea"/>
                <a:cs typeface="+mn-cs"/>
              </a:rPr>
              <a:t>万人の約</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割が</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ユーザーとなっている。</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アプリ経由のヘルシンキでの移動回数は、</a:t>
            </a:r>
            <a:r>
              <a:rPr kumimoji="1" lang="en-US" altLang="ja-JP" sz="1200" kern="1200" dirty="0">
                <a:solidFill>
                  <a:schemeClr val="tx1"/>
                </a:solidFill>
                <a:effectLst/>
                <a:latin typeface="+mn-lt"/>
                <a:ea typeface="+mn-ea"/>
                <a:cs typeface="+mn-cs"/>
              </a:rPr>
              <a:t>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月時点で</a:t>
            </a:r>
            <a:r>
              <a:rPr kumimoji="1" lang="en-US" altLang="ja-JP" sz="1200" kern="1200" dirty="0">
                <a:solidFill>
                  <a:schemeClr val="tx1"/>
                </a:solidFill>
                <a:effectLst/>
                <a:latin typeface="+mn-lt"/>
                <a:ea typeface="+mn-ea"/>
                <a:cs typeface="+mn-cs"/>
              </a:rPr>
              <a:t>150</a:t>
            </a:r>
            <a:r>
              <a:rPr kumimoji="1" lang="ja-JP" altLang="ja-JP" sz="1200" kern="1200">
                <a:solidFill>
                  <a:schemeClr val="tx1"/>
                </a:solidFill>
                <a:effectLst/>
                <a:latin typeface="+mn-lt"/>
                <a:ea typeface="+mn-ea"/>
                <a:cs typeface="+mn-cs"/>
              </a:rPr>
              <a:t>万回、利用者が選択する交通手段の割合は</a:t>
            </a:r>
            <a:r>
              <a:rPr kumimoji="1" lang="en-US" altLang="ja-JP" sz="1200" kern="1200" dirty="0">
                <a:solidFill>
                  <a:schemeClr val="tx1"/>
                </a:solidFill>
                <a:effectLst/>
                <a:latin typeface="+mn-lt"/>
                <a:ea typeface="+mn-ea"/>
                <a:cs typeface="+mn-cs"/>
              </a:rPr>
              <a:t>90%</a:t>
            </a:r>
            <a:r>
              <a:rPr kumimoji="1" lang="ja-JP" altLang="ja-JP" sz="1200" kern="1200">
                <a:solidFill>
                  <a:schemeClr val="tx1"/>
                </a:solidFill>
                <a:effectLst/>
                <a:latin typeface="+mn-lt"/>
                <a:ea typeface="+mn-ea"/>
                <a:cs typeface="+mn-cs"/>
              </a:rPr>
              <a:t>が公共交通で、残りが自転車やクルマなどの他の移動手段になっているそうだ。サービスの普及に伴い、都市部での自家用車の流入が減っているという。これは交通渋滞や大気汚染が解消し移動時間も短縮することにつながると期待されている。</a:t>
            </a:r>
          </a:p>
          <a:p>
            <a:r>
              <a:rPr kumimoji="1" lang="ja-JP" altLang="ja-JP" sz="1200" kern="1200">
                <a:solidFill>
                  <a:schemeClr val="tx1"/>
                </a:solidFill>
                <a:effectLst/>
                <a:latin typeface="+mn-lt"/>
                <a:ea typeface="+mn-ea"/>
                <a:cs typeface="+mn-cs"/>
              </a:rPr>
              <a:t>高齢化社会を迎える我が国でも、</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が普及すれば移動の手段を持たない高齢者が容易に移動できるようになるだろう。また、過疎化が進み公共の移動手段が大きなコストとなるところでも移動手段を提供できるようになると期待されている。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232037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月、トヨタは、ラスベガスで開催された「</a:t>
            </a:r>
            <a:r>
              <a:rPr kumimoji="1" lang="en-US" altLang="ja-JP" sz="1200" kern="1200" dirty="0">
                <a:solidFill>
                  <a:schemeClr val="tx1"/>
                </a:solidFill>
                <a:effectLst/>
                <a:latin typeface="+mn-lt"/>
                <a:ea typeface="+mn-ea"/>
                <a:cs typeface="+mn-cs"/>
              </a:rPr>
              <a:t>CES</a:t>
            </a:r>
            <a:r>
              <a:rPr kumimoji="1" lang="ja-JP" altLang="ja-JP" sz="1200" kern="1200">
                <a:solidFill>
                  <a:schemeClr val="tx1"/>
                </a:solidFill>
                <a:effectLst/>
                <a:latin typeface="+mn-lt"/>
                <a:ea typeface="+mn-ea"/>
                <a:cs typeface="+mn-cs"/>
              </a:rPr>
              <a:t>（コンシューマー・エレクトロニクス・ショー）</a:t>
            </a:r>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」で、独自の</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Mobility as a Service</a:t>
            </a:r>
            <a:r>
              <a:rPr kumimoji="1" lang="ja-JP" altLang="ja-JP" sz="1200" kern="120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e-Palette Concept</a:t>
            </a:r>
            <a:r>
              <a:rPr kumimoji="1" lang="ja-JP" altLang="ja-JP" sz="1200" kern="1200">
                <a:solidFill>
                  <a:schemeClr val="tx1"/>
                </a:solidFill>
                <a:effectLst/>
                <a:latin typeface="+mn-lt"/>
                <a:ea typeface="+mn-ea"/>
                <a:cs typeface="+mn-cs"/>
              </a:rPr>
              <a:t>」を発表した。移動する手段である自動車を売るのではなく、移動そのものを売ろうというわけだ。そして、自らを自動車はメーカーから「モビリティ･カンパニー」へ転換する旨を宣言した。</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年に一度の変革期」と言われるほどに、いま自動車業界は大きな変化の節目に立たされている。それは、</a:t>
            </a:r>
            <a:r>
              <a:rPr kumimoji="1" lang="en-US" altLang="ja-JP" sz="1200" kern="1200" dirty="0">
                <a:solidFill>
                  <a:schemeClr val="tx1"/>
                </a:solidFill>
                <a:effectLst/>
                <a:latin typeface="+mn-lt"/>
                <a:ea typeface="+mn-ea"/>
                <a:cs typeface="+mn-cs"/>
              </a:rPr>
              <a:t>CASE</a:t>
            </a:r>
            <a:r>
              <a:rPr kumimoji="1" lang="ja-JP" altLang="ja-JP" sz="1200" kern="1200">
                <a:solidFill>
                  <a:schemeClr val="tx1"/>
                </a:solidFill>
                <a:effectLst/>
                <a:latin typeface="+mn-lt"/>
                <a:ea typeface="+mn-ea"/>
                <a:cs typeface="+mn-cs"/>
              </a:rPr>
              <a:t>の波が押し寄せているからだ。</a:t>
            </a:r>
            <a:r>
              <a:rPr kumimoji="1" lang="en-US" altLang="ja-JP" sz="1200" kern="1200" dirty="0">
                <a:solidFill>
                  <a:schemeClr val="tx1"/>
                </a:solidFill>
                <a:effectLst/>
                <a:latin typeface="+mn-lt"/>
                <a:ea typeface="+mn-ea"/>
                <a:cs typeface="+mn-cs"/>
              </a:rPr>
              <a:t>CASE</a:t>
            </a:r>
            <a:r>
              <a:rPr kumimoji="1" lang="ja-JP" altLang="ja-JP" sz="1200" kern="120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Connected</a:t>
            </a:r>
            <a:r>
              <a:rPr kumimoji="1" lang="ja-JP" altLang="ja-JP" sz="1200" kern="1200">
                <a:solidFill>
                  <a:schemeClr val="tx1"/>
                </a:solidFill>
                <a:effectLst/>
                <a:latin typeface="+mn-lt"/>
                <a:ea typeface="+mn-ea"/>
                <a:cs typeface="+mn-cs"/>
              </a:rPr>
              <a:t>（つながる）、</a:t>
            </a:r>
            <a:r>
              <a:rPr kumimoji="1" lang="en-US" altLang="ja-JP" sz="1200" kern="1200" dirty="0">
                <a:solidFill>
                  <a:schemeClr val="tx1"/>
                </a:solidFill>
                <a:effectLst/>
                <a:latin typeface="+mn-lt"/>
                <a:ea typeface="+mn-ea"/>
                <a:cs typeface="+mn-cs"/>
              </a:rPr>
              <a:t>Autonomous</a:t>
            </a:r>
            <a:r>
              <a:rPr kumimoji="1" lang="ja-JP" altLang="ja-JP" sz="1200" kern="1200">
                <a:solidFill>
                  <a:schemeClr val="tx1"/>
                </a:solidFill>
                <a:effectLst/>
                <a:latin typeface="+mn-lt"/>
                <a:ea typeface="+mn-ea"/>
                <a:cs typeface="+mn-cs"/>
              </a:rPr>
              <a:t>（自律走行）、</a:t>
            </a:r>
            <a:r>
              <a:rPr kumimoji="1" lang="en-US" altLang="ja-JP" sz="1200" kern="1200" dirty="0">
                <a:solidFill>
                  <a:schemeClr val="tx1"/>
                </a:solidFill>
                <a:effectLst/>
                <a:latin typeface="+mn-lt"/>
                <a:ea typeface="+mn-ea"/>
                <a:cs typeface="+mn-cs"/>
              </a:rPr>
              <a:t>Shared</a:t>
            </a:r>
            <a:r>
              <a:rPr kumimoji="1" lang="ja-JP" altLang="ja-JP" sz="1200" kern="1200">
                <a:solidFill>
                  <a:schemeClr val="tx1"/>
                </a:solidFill>
                <a:effectLst/>
                <a:latin typeface="+mn-lt"/>
                <a:ea typeface="+mn-ea"/>
                <a:cs typeface="+mn-cs"/>
              </a:rPr>
              <a:t>（共有）、</a:t>
            </a:r>
            <a:r>
              <a:rPr kumimoji="1" lang="en-US" altLang="ja-JP" sz="1200" kern="1200" dirty="0">
                <a:solidFill>
                  <a:schemeClr val="tx1"/>
                </a:solidFill>
                <a:effectLst/>
                <a:latin typeface="+mn-lt"/>
                <a:ea typeface="+mn-ea"/>
                <a:cs typeface="+mn-cs"/>
              </a:rPr>
              <a:t>Electric</a:t>
            </a:r>
            <a:r>
              <a:rPr kumimoji="1" lang="ja-JP" altLang="ja-JP" sz="1200" kern="1200">
                <a:solidFill>
                  <a:schemeClr val="tx1"/>
                </a:solidFill>
                <a:effectLst/>
                <a:latin typeface="+mn-lt"/>
                <a:ea typeface="+mn-ea"/>
                <a:cs typeface="+mn-cs"/>
              </a:rPr>
              <a:t>（電動）を意味する言葉だ。人と車が、あるいは車同士が、さらには信号機や道路上に設置されたセンサーが繋がり、お互いの情報を共有し、周囲の状況に合わせた自動運転が実現しようとしている。そんな車がインターネットにつながれば、それぞれの稼働状況をリアルタイムで共有することができる。ならば空いている時間をお互いに融通し合えば、いまほど沢山の車はいらず、移動手段として車をスマートフォンから呼び出せば、直ぐにでも迎えに来てくれる。さらに給油は充電へと変わり人手を介する必要がなくなれば、ますます移動をサービスとして提供するコストも下がり、管理も容易になる。つまり車が売れない時代を迎えつつあるのだ。</a:t>
            </a:r>
          </a:p>
          <a:p>
            <a:r>
              <a:rPr kumimoji="1" lang="ja-JP" altLang="ja-JP" sz="1200" kern="1200">
                <a:solidFill>
                  <a:schemeClr val="tx1"/>
                </a:solidFill>
                <a:effectLst/>
                <a:latin typeface="+mn-lt"/>
                <a:ea typeface="+mn-ea"/>
                <a:cs typeface="+mn-cs"/>
              </a:rPr>
              <a:t>「移動」はなにも車だけで実現している訳ではない。バスや鉄道などの公共交通機関、さらには、自転車のシェア･サービスなども移動の手段も加わりつつある。</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は、これらあらゆる交通手段を統合し、「移動」者にとっての最適な手段の組合せを提供しよういうサービスだ。それは単にスマートフォンで最適な手段の組合せをルート検索するだけではない。手配や予約、支払いも含め、さらには月額定額（サブスクリプション）を支払えば、乗り放題のサービスも提供される。そんな移動体験を総合的に提供するプラットフォーム・サービスが</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ということになる。</a:t>
            </a:r>
          </a:p>
          <a:p>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の先駆的取り組みのひとつがフィンランドのヘルシンキに本社を置く</a:t>
            </a:r>
            <a:r>
              <a:rPr kumimoji="1" lang="en-US" altLang="ja-JP" sz="1200" kern="1200" dirty="0" err="1">
                <a:solidFill>
                  <a:schemeClr val="tx1"/>
                </a:solidFill>
                <a:effectLst/>
                <a:latin typeface="+mn-lt"/>
                <a:ea typeface="+mn-ea"/>
                <a:cs typeface="+mn-cs"/>
              </a:rPr>
              <a:t>MaaS</a:t>
            </a:r>
            <a:r>
              <a:rPr kumimoji="1" lang="en-US" altLang="ja-JP" sz="1200" kern="1200" dirty="0">
                <a:solidFill>
                  <a:schemeClr val="tx1"/>
                </a:solidFill>
                <a:effectLst/>
                <a:latin typeface="+mn-lt"/>
                <a:ea typeface="+mn-ea"/>
                <a:cs typeface="+mn-cs"/>
              </a:rPr>
              <a:t> Global</a:t>
            </a:r>
            <a:r>
              <a:rPr kumimoji="1" lang="ja-JP" altLang="ja-JP" sz="1200" kern="1200">
                <a:solidFill>
                  <a:schemeClr val="tx1"/>
                </a:solidFill>
                <a:effectLst/>
                <a:latin typeface="+mn-lt"/>
                <a:ea typeface="+mn-ea"/>
                <a:cs typeface="+mn-cs"/>
              </a:rPr>
              <a:t>社のサブスクリプション型サービス「</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（ウィム）」だ。このサービスは、地元ヘルシンキのほか、ベルギーのアントワープ、イギリスのウエストミッドランドで正式にサービスを展開している。</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の会員数は、</a:t>
            </a:r>
            <a:r>
              <a:rPr kumimoji="1" lang="en-US" altLang="ja-JP" sz="1200" kern="1200" dirty="0" err="1">
                <a:solidFill>
                  <a:schemeClr val="tx1"/>
                </a:solidFill>
                <a:effectLst/>
                <a:latin typeface="+mn-lt"/>
                <a:ea typeface="+mn-ea"/>
                <a:cs typeface="+mn-cs"/>
              </a:rPr>
              <a:t>MaaS</a:t>
            </a:r>
            <a:r>
              <a:rPr kumimoji="1" lang="en-US" altLang="ja-JP" sz="1200" kern="1200" dirty="0">
                <a:solidFill>
                  <a:schemeClr val="tx1"/>
                </a:solidFill>
                <a:effectLst/>
                <a:latin typeface="+mn-lt"/>
                <a:ea typeface="+mn-ea"/>
                <a:cs typeface="+mn-cs"/>
              </a:rPr>
              <a:t> Global</a:t>
            </a:r>
            <a:r>
              <a:rPr kumimoji="1" lang="ja-JP" altLang="ja-JP" sz="1200" kern="1200">
                <a:solidFill>
                  <a:schemeClr val="tx1"/>
                </a:solidFill>
                <a:effectLst/>
                <a:latin typeface="+mn-lt"/>
                <a:ea typeface="+mn-ea"/>
                <a:cs typeface="+mn-cs"/>
              </a:rPr>
              <a:t>本社があるヘルシンキでは、</a:t>
            </a:r>
            <a:r>
              <a:rPr kumimoji="1" lang="en-US" altLang="ja-JP" sz="1200" kern="1200" dirty="0">
                <a:solidFill>
                  <a:schemeClr val="tx1"/>
                </a:solidFill>
                <a:effectLst/>
                <a:latin typeface="+mn-lt"/>
                <a:ea typeface="+mn-ea"/>
                <a:cs typeface="+mn-cs"/>
              </a:rPr>
              <a:t>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月現在</a:t>
            </a:r>
            <a:r>
              <a:rPr kumimoji="1" lang="en-US" altLang="ja-JP" sz="1200" kern="1200" dirty="0">
                <a:solidFill>
                  <a:schemeClr val="tx1"/>
                </a:solidFill>
                <a:effectLst/>
                <a:latin typeface="+mn-lt"/>
                <a:ea typeface="+mn-ea"/>
                <a:cs typeface="+mn-cs"/>
              </a:rPr>
              <a:t>6</a:t>
            </a:r>
            <a:r>
              <a:rPr kumimoji="1" lang="ja-JP" altLang="ja-JP" sz="1200" kern="1200">
                <a:solidFill>
                  <a:schemeClr val="tx1"/>
                </a:solidFill>
                <a:effectLst/>
                <a:latin typeface="+mn-lt"/>
                <a:ea typeface="+mn-ea"/>
                <a:cs typeface="+mn-cs"/>
              </a:rPr>
              <a:t>万人で、ヘルシンキの人口</a:t>
            </a:r>
            <a:r>
              <a:rPr kumimoji="1" lang="en-US" altLang="ja-JP" sz="1200" kern="1200" dirty="0">
                <a:solidFill>
                  <a:schemeClr val="tx1"/>
                </a:solidFill>
                <a:effectLst/>
                <a:latin typeface="+mn-lt"/>
                <a:ea typeface="+mn-ea"/>
                <a:cs typeface="+mn-cs"/>
              </a:rPr>
              <a:t>63</a:t>
            </a:r>
            <a:r>
              <a:rPr kumimoji="1" lang="ja-JP" altLang="ja-JP" sz="1200" kern="1200">
                <a:solidFill>
                  <a:schemeClr val="tx1"/>
                </a:solidFill>
                <a:effectLst/>
                <a:latin typeface="+mn-lt"/>
                <a:ea typeface="+mn-ea"/>
                <a:cs typeface="+mn-cs"/>
              </a:rPr>
              <a:t>万人の約</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割が</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ユーザーとなっている。</a:t>
            </a:r>
            <a:r>
              <a:rPr kumimoji="1" lang="en-US" altLang="ja-JP" sz="1200" kern="1200" dirty="0">
                <a:solidFill>
                  <a:schemeClr val="tx1"/>
                </a:solidFill>
                <a:effectLst/>
                <a:latin typeface="+mn-lt"/>
                <a:ea typeface="+mn-ea"/>
                <a:cs typeface="+mn-cs"/>
              </a:rPr>
              <a:t>Whim</a:t>
            </a:r>
            <a:r>
              <a:rPr kumimoji="1" lang="ja-JP" altLang="ja-JP" sz="1200" kern="1200">
                <a:solidFill>
                  <a:schemeClr val="tx1"/>
                </a:solidFill>
                <a:effectLst/>
                <a:latin typeface="+mn-lt"/>
                <a:ea typeface="+mn-ea"/>
                <a:cs typeface="+mn-cs"/>
              </a:rPr>
              <a:t>アプリ経由のヘルシンキでの移動回数は、</a:t>
            </a:r>
            <a:r>
              <a:rPr kumimoji="1" lang="en-US" altLang="ja-JP" sz="1200" kern="1200" dirty="0">
                <a:solidFill>
                  <a:schemeClr val="tx1"/>
                </a:solidFill>
                <a:effectLst/>
                <a:latin typeface="+mn-lt"/>
                <a:ea typeface="+mn-ea"/>
                <a:cs typeface="+mn-cs"/>
              </a:rPr>
              <a:t>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月時点で</a:t>
            </a:r>
            <a:r>
              <a:rPr kumimoji="1" lang="en-US" altLang="ja-JP" sz="1200" kern="1200" dirty="0">
                <a:solidFill>
                  <a:schemeClr val="tx1"/>
                </a:solidFill>
                <a:effectLst/>
                <a:latin typeface="+mn-lt"/>
                <a:ea typeface="+mn-ea"/>
                <a:cs typeface="+mn-cs"/>
              </a:rPr>
              <a:t>150</a:t>
            </a:r>
            <a:r>
              <a:rPr kumimoji="1" lang="ja-JP" altLang="ja-JP" sz="1200" kern="1200">
                <a:solidFill>
                  <a:schemeClr val="tx1"/>
                </a:solidFill>
                <a:effectLst/>
                <a:latin typeface="+mn-lt"/>
                <a:ea typeface="+mn-ea"/>
                <a:cs typeface="+mn-cs"/>
              </a:rPr>
              <a:t>万回、利用者が選択する交通手段の割合は</a:t>
            </a:r>
            <a:r>
              <a:rPr kumimoji="1" lang="en-US" altLang="ja-JP" sz="1200" kern="1200" dirty="0">
                <a:solidFill>
                  <a:schemeClr val="tx1"/>
                </a:solidFill>
                <a:effectLst/>
                <a:latin typeface="+mn-lt"/>
                <a:ea typeface="+mn-ea"/>
                <a:cs typeface="+mn-cs"/>
              </a:rPr>
              <a:t>90%</a:t>
            </a:r>
            <a:r>
              <a:rPr kumimoji="1" lang="ja-JP" altLang="ja-JP" sz="1200" kern="1200">
                <a:solidFill>
                  <a:schemeClr val="tx1"/>
                </a:solidFill>
                <a:effectLst/>
                <a:latin typeface="+mn-lt"/>
                <a:ea typeface="+mn-ea"/>
                <a:cs typeface="+mn-cs"/>
              </a:rPr>
              <a:t>が公共交通で、残りが自転車やクルマなどの他の移動手段になっているそうだ。サービスの普及に伴い、都市部での自家用車の流入が減っているという。これは交通渋滞や大気汚染が解消し移動時間も短縮することにつながると期待されている。</a:t>
            </a:r>
          </a:p>
          <a:p>
            <a:r>
              <a:rPr kumimoji="1" lang="ja-JP" altLang="ja-JP" sz="1200" kern="1200">
                <a:solidFill>
                  <a:schemeClr val="tx1"/>
                </a:solidFill>
                <a:effectLst/>
                <a:latin typeface="+mn-lt"/>
                <a:ea typeface="+mn-ea"/>
                <a:cs typeface="+mn-cs"/>
              </a:rPr>
              <a:t>高齢化社会を迎える我が国でも、</a:t>
            </a:r>
            <a:r>
              <a:rPr kumimoji="1" lang="en-US" altLang="ja-JP" sz="1200" kern="1200" dirty="0" err="1">
                <a:solidFill>
                  <a:schemeClr val="tx1"/>
                </a:solidFill>
                <a:effectLst/>
                <a:latin typeface="+mn-lt"/>
                <a:ea typeface="+mn-ea"/>
                <a:cs typeface="+mn-cs"/>
              </a:rPr>
              <a:t>MaaS</a:t>
            </a:r>
            <a:r>
              <a:rPr kumimoji="1" lang="ja-JP" altLang="ja-JP" sz="1200" kern="1200">
                <a:solidFill>
                  <a:schemeClr val="tx1"/>
                </a:solidFill>
                <a:effectLst/>
                <a:latin typeface="+mn-lt"/>
                <a:ea typeface="+mn-ea"/>
                <a:cs typeface="+mn-cs"/>
              </a:rPr>
              <a:t>が普及すれば移動の手段を持たない高齢者が容易に移動できるようになるだろう。また、過疎化が進み公共の移動手段が大きなコストとなるところでも移動手段を提供できるようになると期待されている。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3880513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941001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の機能や役割には、その特性に応じた</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つの段階があります。</a:t>
            </a:r>
          </a:p>
          <a:p>
            <a:r>
              <a:rPr kumimoji="1" lang="ja-JP" altLang="ja-JP" sz="1200" kern="1200" dirty="0">
                <a:solidFill>
                  <a:schemeClr val="tx1"/>
                </a:solidFill>
                <a:effectLst/>
                <a:latin typeface="+mn-lt"/>
                <a:ea typeface="+mn-ea"/>
                <a:cs typeface="+mn-cs"/>
              </a:rPr>
              <a:t>【監視】センサーを使い、モノやその周囲についての状態や変化を監視することができます。遠隔地からの機器の監視、マーケティングや製品設計のためのデータの収集などに役立ちます。例えば、医療機器の状況を常に監視し、消耗品がなくなればすぐに補充したり、建設機械の稼働状況などを監視し、故障や不具合が生じたら直ちにサービス員を急行させたりすることができます。</a:t>
            </a:r>
          </a:p>
          <a:p>
            <a:r>
              <a:rPr kumimoji="1" lang="ja-JP" altLang="ja-JP" sz="1200" kern="1200" dirty="0">
                <a:solidFill>
                  <a:schemeClr val="tx1"/>
                </a:solidFill>
                <a:effectLst/>
                <a:latin typeface="+mn-lt"/>
                <a:ea typeface="+mn-ea"/>
                <a:cs typeface="+mn-cs"/>
              </a:rPr>
              <a:t>【制御】通信を介して外部から制御できます。ソフトウェアによってモノの状況や周囲の環境が変化すれば、それに応じて遠隔から制御できます。例えば、人が玄関に近づくとその動きを感知し監視カメラを起動、その映像をスマートフォンに送り、それを見て玄関の鍵を開いたり、不在であれば遠隔地から音声で応対したりといったことができるようになります。また、家に帰る前にスマートフォンからエアコンのスイッチを入れておくこともできます。</a:t>
            </a:r>
          </a:p>
          <a:p>
            <a:r>
              <a:rPr kumimoji="1" lang="ja-JP" altLang="ja-JP" sz="1200" kern="1200" dirty="0">
                <a:solidFill>
                  <a:schemeClr val="tx1"/>
                </a:solidFill>
                <a:effectLst/>
                <a:latin typeface="+mn-lt"/>
                <a:ea typeface="+mn-ea"/>
                <a:cs typeface="+mn-cs"/>
              </a:rPr>
              <a:t>【最適化】監視と制御の機能を組み合わせ、モノの状態や動きを最適に保つことができます。それには、取得・蓄積されたデータを解析し、人間が与えた条件や基準に基づき最適な状態を見つけ、その状態になるように制御します。例えば風力発電で、風力や風向きに応じて最も発電効果が高まるように、風車のブレード確度を調節することができます。</a:t>
            </a:r>
          </a:p>
          <a:p>
            <a:r>
              <a:rPr kumimoji="1" lang="ja-JP" altLang="ja-JP" sz="1200" kern="1200" dirty="0">
                <a:solidFill>
                  <a:schemeClr val="tx1"/>
                </a:solidFill>
                <a:effectLst/>
                <a:latin typeface="+mn-lt"/>
                <a:ea typeface="+mn-ea"/>
                <a:cs typeface="+mn-cs"/>
              </a:rPr>
              <a:t>【自律化】モノ自身や周囲の状況や変化を継続的に監視し、その時々の最適な状態をリアルタイムで判断し、モノを自動で制御することができます。必ずしも人間が基準や条件を与えなくても、あるいは未知の状況に対しても自律的に最適な状態を見つけ、自ら判断し動作します。また、お互いを通信機能で連係させ、それぞれの状況を共有し全体として最適な動作をさせるように協調制御できます。例えば、部屋の形状や家具の配置、床の汚れ具合を探りながら部屋を清掃するロボット、周囲の道路状況や走行車両、人の動きや標識などをリアルタイムで捉え自動運転する自動車などがあります。さらにその自動運転車が他の自動車や信号機と状況を共有することで、スピードを協調して制御することで渋滞を解消し、信号待ちを無くすことができます。</a:t>
            </a:r>
          </a:p>
          <a:p>
            <a:br>
              <a:rPr kumimoji="1" lang="en-US" altLang="ja-JP" sz="1200" kern="1200" dirty="0">
                <a:solidFill>
                  <a:schemeClr val="tx1"/>
                </a:solidFill>
                <a:effectLst/>
                <a:latin typeface="+mn-lt"/>
                <a:ea typeface="+mn-ea"/>
                <a:cs typeface="+mn-cs"/>
              </a:rPr>
            </a:b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3567766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の三層構造</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は、データを収拾してネットワークに送り出す「</a:t>
            </a:r>
            <a:r>
              <a:rPr kumimoji="1" lang="ja-JP" altLang="ja-JP" sz="1200" b="1" kern="1200" dirty="0">
                <a:solidFill>
                  <a:schemeClr val="tx1"/>
                </a:solidFill>
                <a:effectLst/>
                <a:latin typeface="+mn-lt"/>
                <a:ea typeface="+mn-ea"/>
                <a:cs typeface="+mn-cs"/>
              </a:rPr>
              <a:t>デバイス（＝モノ）層</a:t>
            </a:r>
            <a:r>
              <a:rPr kumimoji="1" lang="ja-JP" altLang="ja-JP" sz="1200" kern="1200" dirty="0">
                <a:solidFill>
                  <a:schemeClr val="tx1"/>
                </a:solidFill>
                <a:effectLst/>
                <a:latin typeface="+mn-lt"/>
                <a:ea typeface="+mn-ea"/>
                <a:cs typeface="+mn-cs"/>
              </a:rPr>
              <a:t>」、そのデータを収拾・集約しクラウドにデータを送ったり、すぐに結果を返さなければならない処理を行ったりする「</a:t>
            </a:r>
            <a:r>
              <a:rPr kumimoji="1" lang="ja-JP" altLang="ja-JP" sz="1200" b="1" kern="1200" dirty="0">
                <a:solidFill>
                  <a:schemeClr val="tx1"/>
                </a:solidFill>
                <a:effectLst/>
                <a:latin typeface="+mn-lt"/>
                <a:ea typeface="+mn-ea"/>
                <a:cs typeface="+mn-cs"/>
              </a:rPr>
              <a:t>エッジ・コンピューティング／フォグ・コンピューティング層</a:t>
            </a:r>
            <a:r>
              <a:rPr kumimoji="1" lang="ja-JP" altLang="ja-JP" sz="1200" kern="1200" dirty="0">
                <a:solidFill>
                  <a:schemeClr val="tx1"/>
                </a:solidFill>
                <a:effectLst/>
                <a:latin typeface="+mn-lt"/>
                <a:ea typeface="+mn-ea"/>
                <a:cs typeface="+mn-cs"/>
              </a:rPr>
              <a:t>」、集められた膨大データを解析し、アプリケーションを実行、再びモノへとフィードバックする「</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」に大別することができます。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デバイス層</a:t>
            </a:r>
            <a:r>
              <a:rPr kumimoji="1" lang="ja-JP" altLang="ja-JP" sz="1200" kern="1200" dirty="0">
                <a:solidFill>
                  <a:schemeClr val="tx1"/>
                </a:solidFill>
                <a:effectLst/>
                <a:latin typeface="+mn-lt"/>
                <a:ea typeface="+mn-ea"/>
                <a:cs typeface="+mn-cs"/>
              </a:rPr>
              <a:t>」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r>
              <a:rPr kumimoji="1" lang="ja-JP" altLang="ja-JP" sz="1200" b="1" kern="1200" dirty="0">
                <a:solidFill>
                  <a:schemeClr val="tx1"/>
                </a:solidFill>
                <a:effectLst/>
                <a:latin typeface="+mn-lt"/>
                <a:ea typeface="+mn-ea"/>
                <a:cs typeface="+mn-cs"/>
              </a:rPr>
              <a:t>エッジ・コンピューティング層</a:t>
            </a:r>
            <a:r>
              <a:rPr kumimoji="1" lang="ja-JP" altLang="ja-JP" sz="1200" kern="1200" dirty="0">
                <a:solidFill>
                  <a:schemeClr val="tx1"/>
                </a:solidFill>
                <a:effectLst/>
                <a:latin typeface="+mn-lt"/>
                <a:ea typeface="+mn-ea"/>
                <a:cs typeface="+mn-cs"/>
              </a:rPr>
              <a:t>」と呼ばれています。</a:t>
            </a:r>
          </a:p>
          <a:p>
            <a:r>
              <a:rPr kumimoji="1" lang="ja-JP" altLang="ja-JP" sz="1200" kern="1200" dirty="0">
                <a:solidFill>
                  <a:schemeClr val="tx1"/>
                </a:solidFill>
                <a:effectLst/>
                <a:latin typeface="+mn-lt"/>
                <a:ea typeface="+mn-ea"/>
                <a:cs typeface="+mn-cs"/>
              </a:rPr>
              <a:t>このような仕組みが必要になるのは、モノの数が莫大なものになると次のような問題が起こるからです。</a:t>
            </a:r>
          </a:p>
          <a:p>
            <a:r>
              <a:rPr kumimoji="1" lang="ja-JP" altLang="ja-JP" sz="1200" kern="1200" dirty="0">
                <a:solidFill>
                  <a:schemeClr val="tx1"/>
                </a:solidFill>
                <a:effectLst/>
                <a:latin typeface="+mn-lt"/>
                <a:ea typeface="+mn-ea"/>
                <a:cs typeface="+mn-cs"/>
              </a:rPr>
              <a:t>【通信料の増大】個々のモノに対する回線確保の費用や使用料が高額になってしまう</a:t>
            </a:r>
          </a:p>
          <a:p>
            <a:r>
              <a:rPr kumimoji="1" lang="ja-JP" altLang="ja-JP" sz="1200" kern="1200" dirty="0">
                <a:solidFill>
                  <a:schemeClr val="tx1"/>
                </a:solidFill>
                <a:effectLst/>
                <a:latin typeface="+mn-lt"/>
                <a:ea typeface="+mn-ea"/>
                <a:cs typeface="+mn-cs"/>
              </a:rPr>
              <a:t>【ネットワーク負荷の増大】送り出されるデータが膨大になりネットワークの負荷が高まり、スループットが低下してしまう</a:t>
            </a:r>
          </a:p>
          <a:p>
            <a:r>
              <a:rPr kumimoji="1" lang="ja-JP" altLang="ja-JP" sz="1200" kern="1200" dirty="0">
                <a:solidFill>
                  <a:schemeClr val="tx1"/>
                </a:solidFill>
                <a:effectLst/>
                <a:latin typeface="+mn-lt"/>
                <a:ea typeface="+mn-ea"/>
                <a:cs typeface="+mn-cs"/>
              </a:rPr>
              <a:t>【セキュリティ困難】機密性の高いデータが公開のネットワークに流れてしまう</a:t>
            </a:r>
          </a:p>
          <a:p>
            <a:r>
              <a:rPr kumimoji="1" lang="ja-JP" altLang="ja-JP" sz="1200" kern="1200" dirty="0">
                <a:solidFill>
                  <a:schemeClr val="tx1"/>
                </a:solidFill>
                <a:effectLst/>
                <a:latin typeface="+mn-lt"/>
                <a:ea typeface="+mn-ea"/>
                <a:cs typeface="+mn-cs"/>
              </a:rPr>
              <a:t>【高遅延】モノとクラウドの間に地理的距離が存在するためネットワーク遅延が大きい</a:t>
            </a:r>
          </a:p>
          <a:p>
            <a:r>
              <a:rPr kumimoji="1" lang="ja-JP" altLang="ja-JP" sz="1200" kern="1200" dirty="0">
                <a:solidFill>
                  <a:schemeClr val="tx1"/>
                </a:solidFill>
                <a:effectLst/>
                <a:latin typeface="+mn-lt"/>
                <a:ea typeface="+mn-ea"/>
                <a:cs typeface="+mn-cs"/>
              </a:rPr>
              <a:t>特にネットワーク負荷の増大や高遅延は、自動運転や医療、製造現場などの即応性が求められる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アプリケーションを実現するうえで大きな障害となります。例えば、このようなアプリケーションの場合、モノやその周辺の変化に即応してモノを制御したり、管理者や利用者にすぐに情報を提供したりといった対応が必要になります。それらを全てインターネットを介してクラウドにデータを送り、そのフィードバックを受け取ろうとすると、負荷の高さや遅延によってスループットが低下してタイミングを逸し、事故を引き起こす可能性もあります。そこで、モノの置かれている周辺で分散処理をさせ、直ちに処理させる必要があるのです。</a:t>
            </a:r>
          </a:p>
          <a:p>
            <a:r>
              <a:rPr kumimoji="1" lang="ja-JP" altLang="ja-JP" sz="1200" kern="1200" dirty="0">
                <a:solidFill>
                  <a:schemeClr val="tx1"/>
                </a:solidFill>
                <a:effectLst/>
                <a:latin typeface="+mn-lt"/>
                <a:ea typeface="+mn-ea"/>
                <a:cs typeface="+mn-cs"/>
              </a:rPr>
              <a:t>このような目的のためにモノの周辺に置かれるコンピューターでの処理は、クラウド（雲）よりも地面に近いところで行われることから「</a:t>
            </a:r>
            <a:r>
              <a:rPr kumimoji="1" lang="ja-JP" altLang="ja-JP" sz="1200" b="1" kern="1200" dirty="0">
                <a:solidFill>
                  <a:schemeClr val="tx1"/>
                </a:solidFill>
                <a:effectLst/>
                <a:latin typeface="+mn-lt"/>
                <a:ea typeface="+mn-ea"/>
                <a:cs typeface="+mn-cs"/>
              </a:rPr>
              <a:t>フォグ（霧）コンピューティング</a:t>
            </a:r>
            <a:r>
              <a:rPr kumimoji="1" lang="ja-JP" altLang="ja-JP" sz="1200" kern="1200" dirty="0">
                <a:solidFill>
                  <a:schemeClr val="tx1"/>
                </a:solidFill>
                <a:effectLst/>
                <a:latin typeface="+mn-lt"/>
                <a:ea typeface="+mn-ea"/>
                <a:cs typeface="+mn-cs"/>
              </a:rPr>
              <a:t>」と呼ばれることもあります。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は、これらデバイス層やエッジ・コンピューティング／フォグ・コンピューティング層から送られてきたデータを分析し、アプリケーションで利用します。その結果は、再び「モノ」の制御や使用者・管理者への情報提供というカタチでフィードバックされ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の様々なアプリケーションは、このような三層構造によって構築されてゆくと考えられています。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279671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262469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の三層構造</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データを収拾してネットワークに送り出す「スマート・デバイス層」、そのデータを収拾・集約しクラウドにデータを送ったり、すぐに結果を返さなければならない処理を行ったりする「エッジ・コンピューティング層」、集められた膨大データを解析し、アプリケーションを実行、再びモノへとフィードバックする「クラウド・コンピューティング層」に大別することができます。</a:t>
            </a:r>
          </a:p>
          <a:p>
            <a:r>
              <a:rPr kumimoji="1" lang="ja-JP" altLang="ja-JP" sz="1200" kern="1200" dirty="0">
                <a:solidFill>
                  <a:schemeClr val="tx1"/>
                </a:solidFill>
                <a:effectLst/>
                <a:latin typeface="+mn-lt"/>
                <a:ea typeface="+mn-ea"/>
                <a:cs typeface="+mn-cs"/>
              </a:rPr>
              <a:t>「スマート・デバイス層」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p>
          <a:p>
            <a:r>
              <a:rPr kumimoji="1" lang="ja-JP" altLang="ja-JP" sz="1200" kern="1200" dirty="0">
                <a:solidFill>
                  <a:schemeClr val="tx1"/>
                </a:solidFill>
                <a:effectLst/>
                <a:latin typeface="+mn-lt"/>
                <a:ea typeface="+mn-ea"/>
                <a:cs typeface="+mn-cs"/>
              </a:rPr>
              <a:t>このような仕組みが必要になるのは、モノの数が莫大なものになると次のような問題が起こるからです。</a:t>
            </a:r>
          </a:p>
          <a:p>
            <a:r>
              <a:rPr kumimoji="1" lang="ja-JP" altLang="ja-JP" sz="1200" kern="1200" dirty="0">
                <a:solidFill>
                  <a:schemeClr val="tx1"/>
                </a:solidFill>
                <a:effectLst/>
                <a:latin typeface="+mn-lt"/>
                <a:ea typeface="+mn-ea"/>
                <a:cs typeface="+mn-cs"/>
              </a:rPr>
              <a:t>個々のモノに対する回線を確保するために相当のコストがかかる</a:t>
            </a:r>
          </a:p>
          <a:p>
            <a:r>
              <a:rPr kumimoji="1" lang="ja-JP" altLang="ja-JP" sz="1200" kern="1200" dirty="0">
                <a:solidFill>
                  <a:schemeClr val="tx1"/>
                </a:solidFill>
                <a:effectLst/>
                <a:latin typeface="+mn-lt"/>
                <a:ea typeface="+mn-ea"/>
                <a:cs typeface="+mn-cs"/>
              </a:rPr>
              <a:t>送り出されるデータが膨大になりネットワークの負荷が高まってしまう</a:t>
            </a:r>
          </a:p>
          <a:p>
            <a:r>
              <a:rPr kumimoji="1" lang="ja-JP" altLang="ja-JP" sz="1200" kern="1200" dirty="0">
                <a:solidFill>
                  <a:schemeClr val="tx1"/>
                </a:solidFill>
                <a:effectLst/>
                <a:latin typeface="+mn-lt"/>
                <a:ea typeface="+mn-ea"/>
                <a:cs typeface="+mn-cs"/>
              </a:rPr>
              <a:t>モノの監視や制御に負荷がかかり、クラウド集中では処理しきれない</a:t>
            </a:r>
          </a:p>
          <a:p>
            <a:r>
              <a:rPr kumimoji="1" lang="ja-JP" altLang="ja-JP" sz="1200" kern="1200" dirty="0">
                <a:solidFill>
                  <a:schemeClr val="tx1"/>
                </a:solidFill>
                <a:effectLst/>
                <a:latin typeface="+mn-lt"/>
                <a:ea typeface="+mn-ea"/>
                <a:cs typeface="+mn-cs"/>
              </a:rPr>
              <a:t>以上の問題に加え、時にはモノやその周辺の変化に即応してモノを制御したり、管理者や利用者にすぐに情報を提供したりといった対応も必要になりますが、インターネットを介してクラウドにデータを送り、そのフィードバックを受け取ろうとすると、距離が離れていることもあってどうしても大きな遅延が生じてタイミングを逸する可能性もあります。そこで、モノの置かれている周辺で分散処理をさせ、これらの問題を解決しようというわけです。</a:t>
            </a:r>
          </a:p>
          <a:p>
            <a:r>
              <a:rPr kumimoji="1" lang="ja-JP" altLang="ja-JP" sz="1200" kern="1200" dirty="0">
                <a:solidFill>
                  <a:schemeClr val="tx1"/>
                </a:solidFill>
                <a:effectLst/>
                <a:latin typeface="+mn-lt"/>
                <a:ea typeface="+mn-ea"/>
                <a:cs typeface="+mn-cs"/>
              </a:rPr>
              <a:t>クラウド（雲）よりも地面に近いモノの周辺に置かれることから「フォグ（霧）コンピューティング」と呼ばれることもあります。</a:t>
            </a:r>
          </a:p>
          <a:p>
            <a:r>
              <a:rPr kumimoji="1" lang="ja-JP" altLang="ja-JP" sz="1200" kern="1200" dirty="0">
                <a:solidFill>
                  <a:schemeClr val="tx1"/>
                </a:solidFill>
                <a:effectLst/>
                <a:latin typeface="+mn-lt"/>
                <a:ea typeface="+mn-ea"/>
                <a:cs typeface="+mn-cs"/>
              </a:rPr>
              <a:t>「クラウド・コンピューティング層」は、これらスマート・デバイス層やエッジ・コンピューティング層から送られてきたデータを分析し、アプリケーションで利用します。その結果は、再び「モノ」の制御や使用者・管理者への情報提供というカタチでフィードバックされ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の様々なアプリケーションは、このような三層構造によって構築されてゆくと考えられています。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375193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年代、コンピュータ利用が始まった当初、順次処理するバッチ処理による利用が一般的でした。</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タイプライター端末やディスプレイ端末から直接利用するタイムシェアリング方式へと発展してゆきます。これらはデータ入力と出力のみを受け持ち、データの処理や保管は全てひとつのコンピュータで集中処理されていました。また、端末とコンピュータをつなぐ通信回線は低速で、やり取りできるデータもテキストに限られてい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ミニ・コンピュータ（ミニコン）やオフィス・コンピュータ（オフコン）、そしてパーソナル・コンピュータ（パソコン）といった小型で安価なものが登場し、部門や個人でも購入できるようになり、大規模なデータの処理や保管は共同利用の大型コンピュータ、部門固有の業務や個人で完結する業務は小型のコンピュータを使う分散処理が拡がりを見せ始めます。ただ、通信回線は低速で、扱えるデータはテキストが主流でした。そこで、テキスト主体の業務処理は共同利用のコンピュータ（サーバー）を使い、結果の表示や加工、編集、画像の処理はパソコン（クライアント）を使う「クライアント・サーバ方式」が登場します。</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年代インターネットが登場し、</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頃からクラウド・コンピューティングの萌芽が見え始めます。その後インターネットは、高速・広帯域な回線を利用できるようになり、扱えるデータも音声や動画へと拡大してゆきます。また端末類もスマートフォンやタブレットなどが加わり、利用者も適用業務も拡大します。</a:t>
            </a:r>
          </a:p>
          <a:p>
            <a:r>
              <a:rPr kumimoji="1" lang="ja-JP" altLang="ja-JP" sz="1200" kern="1200" dirty="0">
                <a:solidFill>
                  <a:schemeClr val="tx1"/>
                </a:solidFill>
                <a:effectLst/>
                <a:latin typeface="+mn-lt"/>
                <a:ea typeface="+mn-ea"/>
                <a:cs typeface="+mn-cs"/>
              </a:rPr>
              <a:t>インターネットにつながるデバイスは、自動車や家電製品、ビルの設備や日用品にまで拡がり、そこに組み込まれたコンピュータとセンサーが大量のデータを送り出すようになろうとしています。このような仕組み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／モノのインターネット）と呼ばれています。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は膨大な数となり、そこから大量のデータが通信回線に送り出されるようになります。そのため回線の帯域を圧迫してしまう可能性が出てきました。そこで、デバイスの周辺や通信経路上にサーバーを配置し中間処理して必要なデータのみを回線に送り出す「エッジ・コンピューティング」が必要となります。「エッジ・コンピューティング」のサーバ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デバイスの周辺に配置されることから、「クラウド（空の上の雲）・コンピューティング」と対比して、「フォグ（地上に漂う霧）・コンピューティング」とも呼ばれています。</a:t>
            </a:r>
          </a:p>
          <a:p>
            <a:r>
              <a:rPr kumimoji="1" lang="ja-JP" altLang="ja-JP" sz="1200" kern="1200" dirty="0">
                <a:solidFill>
                  <a:schemeClr val="tx1"/>
                </a:solidFill>
                <a:effectLst/>
                <a:latin typeface="+mn-lt"/>
                <a:ea typeface="+mn-ea"/>
                <a:cs typeface="+mn-cs"/>
              </a:rPr>
              <a:t>このように見てゆくと、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の仕組みは、クラウド、エッジ、デバイスの３階層にコンピュータを配置する構成を取ることになります。言うなれば、超分散コンピューティングを生みだそうとしているとも言えそうです。</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1602714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a:t>相関図の見かた</a:t>
            </a:r>
            <a:endParaRPr kumimoji="1" lang="en-US" altLang="ja-JP" dirty="0"/>
          </a:p>
          <a:p>
            <a:r>
              <a:rPr kumimoji="1" lang="ja-JP" altLang="en-US" dirty="0"/>
              <a:t>黒枠→</a:t>
            </a:r>
            <a:r>
              <a:rPr kumimoji="1" lang="en-US" altLang="ja-JP" dirty="0"/>
              <a:t>IT</a:t>
            </a:r>
            <a:r>
              <a:rPr kumimoji="1" lang="ja-JP" altLang="en-US" dirty="0"/>
              <a:t>系ベンダ（一般）</a:t>
            </a:r>
            <a:endParaRPr kumimoji="1" lang="en-US" altLang="ja-JP" dirty="0"/>
          </a:p>
          <a:p>
            <a:r>
              <a:rPr kumimoji="1" lang="ja-JP" altLang="en-US" dirty="0"/>
              <a:t>二重枠緑→ユーザー系ベンダ（本業は製造業）</a:t>
            </a:r>
            <a:endParaRPr kumimoji="1" lang="en-US" altLang="ja-JP" dirty="0"/>
          </a:p>
          <a:p>
            <a:r>
              <a:rPr kumimoji="1" lang="ja-JP" altLang="en-US" dirty="0"/>
              <a:t>破線枠→通信系ベンダ（通信事業者系）</a:t>
            </a:r>
            <a:endParaRPr kumimoji="1" lang="en-US" altLang="ja-JP" dirty="0"/>
          </a:p>
          <a:p>
            <a:r>
              <a:rPr kumimoji="1" lang="ja-JP" altLang="en-US" dirty="0"/>
              <a:t>赤枠→エコシステムを持つユーザー系ベンダ（有力ベンダ：</a:t>
            </a:r>
            <a:r>
              <a:rPr kumimoji="1" lang="en-US" altLang="ja-JP" dirty="0"/>
              <a:t>GE</a:t>
            </a:r>
            <a:r>
              <a:rPr kumimoji="1" lang="ja-JP" altLang="en-US" dirty="0"/>
              <a:t>デジタル、シーメンス、ファナック、三菱電機）</a:t>
            </a:r>
            <a:r>
              <a:rPr kumimoji="1" lang="en-US" altLang="ja-JP" dirty="0"/>
              <a:t>※</a:t>
            </a:r>
            <a:r>
              <a:rPr kumimoji="1" lang="ja-JP" altLang="en-US" dirty="0"/>
              <a:t>エコシステム：コンペ企業を含むコミュニティを主導</a:t>
            </a:r>
            <a:endParaRPr kumimoji="1" lang="en-US" altLang="ja-JP" dirty="0"/>
          </a:p>
          <a:p>
            <a:r>
              <a:rPr kumimoji="1" lang="ja-JP" altLang="en-US" dirty="0"/>
              <a:t>色付きベンダ→独自の強みを持ち複数ベンダと提携する有力１０ベンダ（</a:t>
            </a:r>
            <a:r>
              <a:rPr kumimoji="1" lang="en-US" altLang="ja-JP" dirty="0"/>
              <a:t>GE</a:t>
            </a:r>
            <a:r>
              <a:rPr kumimoji="1" lang="ja-JP" altLang="en-US" dirty="0"/>
              <a:t>デジタル、シーメンス、</a:t>
            </a:r>
            <a:r>
              <a:rPr kumimoji="1" lang="en-US" altLang="ja-JP" dirty="0"/>
              <a:t>SAP</a:t>
            </a:r>
            <a:r>
              <a:rPr kumimoji="1" lang="ja-JP" altLang="en-US" dirty="0" err="1"/>
              <a:t>、</a:t>
            </a:r>
            <a:r>
              <a:rPr kumimoji="1" lang="en-US" altLang="ja-JP" dirty="0"/>
              <a:t>AWS</a:t>
            </a:r>
            <a:r>
              <a:rPr kumimoji="1" lang="ja-JP" altLang="en-US" dirty="0" err="1"/>
              <a:t>、</a:t>
            </a:r>
            <a:r>
              <a:rPr kumimoji="1" lang="ja-JP" altLang="en-US" dirty="0"/>
              <a:t>マイクロソフト、</a:t>
            </a:r>
            <a:r>
              <a:rPr kumimoji="1" lang="en-US" altLang="ja-JP" dirty="0"/>
              <a:t>PTC</a:t>
            </a:r>
            <a:r>
              <a:rPr kumimoji="1" lang="ja-JP" altLang="en-US" dirty="0" err="1"/>
              <a:t>、</a:t>
            </a:r>
            <a:r>
              <a:rPr kumimoji="1" lang="en-US" altLang="ja-JP" dirty="0"/>
              <a:t>IBM</a:t>
            </a:r>
            <a:r>
              <a:rPr kumimoji="1" lang="ja-JP" altLang="en-US" dirty="0" err="1"/>
              <a:t>、</a:t>
            </a:r>
            <a:r>
              <a:rPr kumimoji="1" lang="en-US" altLang="ja-JP" dirty="0"/>
              <a:t>Cisco</a:t>
            </a:r>
            <a:r>
              <a:rPr kumimoji="1" lang="ja-JP" altLang="en-US" dirty="0" err="1"/>
              <a:t>、</a:t>
            </a:r>
            <a:r>
              <a:rPr kumimoji="1" lang="en-US" altLang="ja-JP" dirty="0" err="1"/>
              <a:t>Hauwei</a:t>
            </a:r>
            <a:r>
              <a:rPr kumimoji="1" lang="ja-JP" altLang="en-US" dirty="0" err="1"/>
              <a:t>、</a:t>
            </a:r>
            <a:r>
              <a:rPr kumimoji="1" lang="ja-JP" altLang="en-US" dirty="0"/>
              <a:t>ファナック）</a:t>
            </a:r>
          </a:p>
        </p:txBody>
      </p:sp>
    </p:spTree>
    <p:extLst>
      <p:ext uri="{BB962C8B-B14F-4D97-AF65-F5344CB8AC3E}">
        <p14:creationId xmlns:p14="http://schemas.microsoft.com/office/powerpoint/2010/main" val="4140492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Predix</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”FIELD system”</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（産業のインターネット）」、そしてドイツでは「インダストリー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次産業革命）」という取り組みがすすんでいます。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」では、ゼネラル・エレクトリック（</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）を中心にインテル、シスコシステムズ、</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社が中核となって産業界での連係組織「</a:t>
            </a:r>
            <a:r>
              <a:rPr kumimoji="1" lang="en-US" altLang="ja-JP" sz="1200" kern="1200" dirty="0">
                <a:solidFill>
                  <a:schemeClr val="tx1"/>
                </a:solidFill>
                <a:effectLst/>
                <a:latin typeface="+mn-lt"/>
                <a:ea typeface="+mn-ea"/>
                <a:cs typeface="+mn-cs"/>
              </a:rPr>
              <a:t>Industrial Internet Consortium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IIC</a:t>
            </a:r>
            <a:r>
              <a:rPr kumimoji="1" lang="ja-JP" altLang="ja-JP" sz="1200" kern="1200" dirty="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つの領域としています。</a:t>
            </a:r>
          </a:p>
          <a:p>
            <a:r>
              <a:rPr kumimoji="1" lang="ja-JP" altLang="ja-JP" sz="1200" kern="1200" dirty="0">
                <a:solidFill>
                  <a:schemeClr val="tx1"/>
                </a:solidFill>
                <a:effectLst/>
                <a:latin typeface="+mn-lt"/>
                <a:ea typeface="+mn-ea"/>
                <a:cs typeface="+mn-cs"/>
              </a:rPr>
              <a:t>一方、「インダストリー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a:solidFill>
                  <a:schemeClr val="tx1"/>
                </a:solidFill>
                <a:effectLst/>
                <a:latin typeface="+mn-lt"/>
                <a:ea typeface="+mn-ea"/>
                <a:cs typeface="+mn-cs"/>
              </a:rPr>
              <a:t>さて、</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を先導する</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」というソフトウェア基盤を開発、ひろく提供をはじめています。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a:solidFill>
                  <a:schemeClr val="tx1"/>
                </a:solidFill>
                <a:effectLst/>
                <a:latin typeface="+mn-lt"/>
                <a:ea typeface="+mn-ea"/>
                <a:cs typeface="+mn-cs"/>
              </a:rPr>
              <a:t>オープンソースソフトウェア（</a:t>
            </a:r>
            <a:r>
              <a:rPr kumimoji="1" lang="en-US" altLang="ja-JP" sz="1200" kern="1200" dirty="0">
                <a:solidFill>
                  <a:schemeClr val="tx1"/>
                </a:solidFill>
                <a:effectLst/>
                <a:latin typeface="+mn-lt"/>
                <a:ea typeface="+mn-ea"/>
                <a:cs typeface="+mn-cs"/>
              </a:rPr>
              <a:t>OSS</a:t>
            </a:r>
            <a:r>
              <a:rPr kumimoji="1" lang="ja-JP" altLang="ja-JP" sz="1200" kern="1200" dirty="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の普及を支えています。</a:t>
            </a:r>
          </a:p>
          <a:p>
            <a:r>
              <a:rPr kumimoji="1" lang="ja-JP" altLang="ja-JP" sz="1200" kern="1200" dirty="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」を発表しています。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と異なり工場内に特化したソフトウェア基盤として作られています。</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ミドルウェア」を中核に、ファナックとシスコが開発した故障予知システム「</a:t>
            </a:r>
            <a:r>
              <a:rPr kumimoji="1" lang="en-US" altLang="ja-JP" sz="1200" kern="1200" dirty="0">
                <a:solidFill>
                  <a:schemeClr val="tx1"/>
                </a:solidFill>
                <a:effectLst/>
                <a:latin typeface="+mn-lt"/>
                <a:ea typeface="+mn-ea"/>
                <a:cs typeface="+mn-cs"/>
              </a:rPr>
              <a:t>ZDT</a:t>
            </a:r>
            <a:r>
              <a:rPr kumimoji="1" lang="ja-JP" altLang="ja-JP" sz="1200" kern="1200" dirty="0">
                <a:solidFill>
                  <a:schemeClr val="tx1"/>
                </a:solidFill>
                <a:effectLst/>
                <a:latin typeface="+mn-lt"/>
                <a:ea typeface="+mn-ea"/>
                <a:cs typeface="+mn-cs"/>
              </a:rPr>
              <a:t>」、ファナックが開発した品質情報管理システム「</a:t>
            </a:r>
            <a:r>
              <a:rPr kumimoji="1" lang="en-US" altLang="ja-JP" sz="1200" kern="1200" dirty="0" err="1">
                <a:solidFill>
                  <a:schemeClr val="tx1"/>
                </a:solidFill>
                <a:effectLst/>
                <a:latin typeface="+mn-lt"/>
                <a:ea typeface="+mn-ea"/>
                <a:cs typeface="+mn-cs"/>
              </a:rPr>
              <a:t>LINKi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Preferred Networks</a:t>
            </a:r>
            <a:r>
              <a:rPr kumimoji="1" lang="ja-JP" altLang="ja-JP" sz="1200" kern="1200" dirty="0">
                <a:solidFill>
                  <a:schemeClr val="tx1"/>
                </a:solidFill>
                <a:effectLst/>
                <a:latin typeface="+mn-lt"/>
                <a:ea typeface="+mn-ea"/>
                <a:cs typeface="+mn-cs"/>
              </a:rPr>
              <a:t>が開発した機械学習を使ったアプリケーション基盤「</a:t>
            </a:r>
            <a:r>
              <a:rPr kumimoji="1" lang="en-US" altLang="ja-JP" sz="1200" kern="1200" dirty="0" err="1">
                <a:solidFill>
                  <a:schemeClr val="tx1"/>
                </a:solidFill>
                <a:effectLst/>
                <a:latin typeface="+mn-lt"/>
                <a:ea typeface="+mn-ea"/>
                <a:cs typeface="+mn-cs"/>
              </a:rPr>
              <a:t>DIMo</a:t>
            </a:r>
            <a:r>
              <a:rPr kumimoji="1" lang="ja-JP" altLang="ja-JP" sz="1200" kern="1200" dirty="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681072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Predix</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”FIELD system”</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（産業のインターネット）」、そしてドイツでは「インダストリー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次産業革命）」という取り組みがすすんでいます。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」では、ゼネラル・エレクトリック（</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）を中心にインテル、シスコシステムズ、</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社が中核となって産業界での連係組織「</a:t>
            </a:r>
            <a:r>
              <a:rPr kumimoji="1" lang="en-US" altLang="ja-JP" sz="1200" kern="1200" dirty="0">
                <a:solidFill>
                  <a:schemeClr val="tx1"/>
                </a:solidFill>
                <a:effectLst/>
                <a:latin typeface="+mn-lt"/>
                <a:ea typeface="+mn-ea"/>
                <a:cs typeface="+mn-cs"/>
              </a:rPr>
              <a:t>Industrial Internet Consortium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IIC</a:t>
            </a:r>
            <a:r>
              <a:rPr kumimoji="1" lang="ja-JP" altLang="ja-JP" sz="1200" kern="1200" dirty="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つの領域としています。</a:t>
            </a:r>
          </a:p>
          <a:p>
            <a:r>
              <a:rPr kumimoji="1" lang="ja-JP" altLang="ja-JP" sz="1200" kern="1200" dirty="0">
                <a:solidFill>
                  <a:schemeClr val="tx1"/>
                </a:solidFill>
                <a:effectLst/>
                <a:latin typeface="+mn-lt"/>
                <a:ea typeface="+mn-ea"/>
                <a:cs typeface="+mn-cs"/>
              </a:rPr>
              <a:t>一方、「インダストリー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a:solidFill>
                  <a:schemeClr val="tx1"/>
                </a:solidFill>
                <a:effectLst/>
                <a:latin typeface="+mn-lt"/>
                <a:ea typeface="+mn-ea"/>
                <a:cs typeface="+mn-cs"/>
              </a:rPr>
              <a:t>さて、</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を先導する</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」というソフトウェア基盤を開発、ひろく提供をはじめています。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a:solidFill>
                  <a:schemeClr val="tx1"/>
                </a:solidFill>
                <a:effectLst/>
                <a:latin typeface="+mn-lt"/>
                <a:ea typeface="+mn-ea"/>
                <a:cs typeface="+mn-cs"/>
              </a:rPr>
              <a:t>オープンソースソフトウェア（</a:t>
            </a:r>
            <a:r>
              <a:rPr kumimoji="1" lang="en-US" altLang="ja-JP" sz="1200" kern="1200" dirty="0">
                <a:solidFill>
                  <a:schemeClr val="tx1"/>
                </a:solidFill>
                <a:effectLst/>
                <a:latin typeface="+mn-lt"/>
                <a:ea typeface="+mn-ea"/>
                <a:cs typeface="+mn-cs"/>
              </a:rPr>
              <a:t>OSS</a:t>
            </a:r>
            <a:r>
              <a:rPr kumimoji="1" lang="ja-JP" altLang="ja-JP" sz="1200" kern="1200" dirty="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の普及を支えています。</a:t>
            </a:r>
          </a:p>
          <a:p>
            <a:r>
              <a:rPr kumimoji="1" lang="ja-JP" altLang="ja-JP" sz="1200" kern="1200" dirty="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」を発表しています。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と異なり工場内に特化したソフトウェア基盤として作られています。</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ミドルウェア」を中核に、ファナックとシスコが開発した故障予知システム「</a:t>
            </a:r>
            <a:r>
              <a:rPr kumimoji="1" lang="en-US" altLang="ja-JP" sz="1200" kern="1200" dirty="0">
                <a:solidFill>
                  <a:schemeClr val="tx1"/>
                </a:solidFill>
                <a:effectLst/>
                <a:latin typeface="+mn-lt"/>
                <a:ea typeface="+mn-ea"/>
                <a:cs typeface="+mn-cs"/>
              </a:rPr>
              <a:t>ZDT</a:t>
            </a:r>
            <a:r>
              <a:rPr kumimoji="1" lang="ja-JP" altLang="ja-JP" sz="1200" kern="1200" dirty="0">
                <a:solidFill>
                  <a:schemeClr val="tx1"/>
                </a:solidFill>
                <a:effectLst/>
                <a:latin typeface="+mn-lt"/>
                <a:ea typeface="+mn-ea"/>
                <a:cs typeface="+mn-cs"/>
              </a:rPr>
              <a:t>」、ファナックが開発した品質情報管理システム「</a:t>
            </a:r>
            <a:r>
              <a:rPr kumimoji="1" lang="en-US" altLang="ja-JP" sz="1200" kern="1200" dirty="0" err="1">
                <a:solidFill>
                  <a:schemeClr val="tx1"/>
                </a:solidFill>
                <a:effectLst/>
                <a:latin typeface="+mn-lt"/>
                <a:ea typeface="+mn-ea"/>
                <a:cs typeface="+mn-cs"/>
              </a:rPr>
              <a:t>LINKi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Preferred Networks</a:t>
            </a:r>
            <a:r>
              <a:rPr kumimoji="1" lang="ja-JP" altLang="ja-JP" sz="1200" kern="1200" dirty="0">
                <a:solidFill>
                  <a:schemeClr val="tx1"/>
                </a:solidFill>
                <a:effectLst/>
                <a:latin typeface="+mn-lt"/>
                <a:ea typeface="+mn-ea"/>
                <a:cs typeface="+mn-cs"/>
              </a:rPr>
              <a:t>が開発した機械学習を使ったアプリケーション基盤「</a:t>
            </a:r>
            <a:r>
              <a:rPr kumimoji="1" lang="en-US" altLang="ja-JP" sz="1200" kern="1200" dirty="0" err="1">
                <a:solidFill>
                  <a:schemeClr val="tx1"/>
                </a:solidFill>
                <a:effectLst/>
                <a:latin typeface="+mn-lt"/>
                <a:ea typeface="+mn-ea"/>
                <a:cs typeface="+mn-cs"/>
              </a:rPr>
              <a:t>DIMo</a:t>
            </a:r>
            <a:r>
              <a:rPr kumimoji="1" lang="ja-JP" altLang="ja-JP" sz="1200" kern="1200" dirty="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4135663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166943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世代移動体通信方式」すなわち</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は現在の</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に続く次世代のモバイル通信として、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年頃の利用開始を目指し開発が進められています。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年代までの「</a:t>
            </a:r>
            <a:r>
              <a:rPr kumimoji="1" lang="en-US" altLang="ja-JP" sz="1200" kern="1200" dirty="0">
                <a:solidFill>
                  <a:schemeClr val="tx1"/>
                </a:solidFill>
                <a:effectLst/>
                <a:latin typeface="+mn-lt"/>
                <a:ea typeface="+mn-ea"/>
                <a:cs typeface="+mn-cs"/>
              </a:rPr>
              <a:t>1G</a:t>
            </a:r>
            <a:r>
              <a:rPr kumimoji="1" lang="ja-JP" altLang="ja-JP" sz="120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年代の「</a:t>
            </a:r>
            <a:r>
              <a:rPr kumimoji="1" lang="en-US" altLang="ja-JP" sz="1200" kern="1200" dirty="0">
                <a:solidFill>
                  <a:schemeClr val="tx1"/>
                </a:solidFill>
                <a:effectLst/>
                <a:latin typeface="+mn-lt"/>
                <a:ea typeface="+mn-ea"/>
                <a:cs typeface="+mn-cs"/>
              </a:rPr>
              <a:t>2G</a:t>
            </a:r>
            <a:r>
              <a:rPr kumimoji="1" lang="ja-JP" altLang="ja-JP" sz="120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3G</a:t>
            </a:r>
            <a:r>
              <a:rPr kumimoji="1" lang="ja-JP" altLang="ja-JP" sz="120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までの機能や性能をさらに高めることに加え、新たに「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」への対応が期待されています。</a:t>
            </a:r>
          </a:p>
          <a:p>
            <a:r>
              <a:rPr kumimoji="1" lang="ja-JP" altLang="ja-JP" sz="1200" kern="1200" dirty="0">
                <a:solidFill>
                  <a:schemeClr val="tx1"/>
                </a:solidFill>
                <a:effectLst/>
                <a:latin typeface="+mn-lt"/>
                <a:ea typeface="+mn-ea"/>
                <a:cs typeface="+mn-cs"/>
              </a:rPr>
              <a:t>このような需要に応えるため、</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a:solidFill>
                  <a:schemeClr val="tx1"/>
                </a:solidFill>
                <a:effectLst/>
                <a:latin typeface="+mn-lt"/>
                <a:ea typeface="+mn-ea"/>
                <a:cs typeface="+mn-cs"/>
              </a:rPr>
              <a:t>「高速・大容量データ通信」とは、現在の</a:t>
            </a:r>
            <a:r>
              <a:rPr kumimoji="1" lang="en-US" altLang="ja-JP" sz="1200" kern="1200" dirty="0">
                <a:solidFill>
                  <a:schemeClr val="tx1"/>
                </a:solidFill>
                <a:effectLst/>
                <a:latin typeface="+mn-lt"/>
                <a:ea typeface="+mn-ea"/>
                <a:cs typeface="+mn-cs"/>
              </a:rPr>
              <a:t>LTE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倍の高速化・大容量化したデータ通信で、</a:t>
            </a:r>
            <a:r>
              <a:rPr kumimoji="1" lang="en-US" altLang="ja-JP" sz="1200" kern="1200" dirty="0">
                <a:solidFill>
                  <a:schemeClr val="tx1"/>
                </a:solidFill>
                <a:effectLst/>
                <a:latin typeface="+mn-lt"/>
                <a:ea typeface="+mn-ea"/>
                <a:cs typeface="+mn-cs"/>
              </a:rPr>
              <a:t>10G</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20Gbps</a:t>
            </a:r>
            <a:r>
              <a:rPr kumimoji="1" lang="ja-JP" altLang="ja-JP" sz="120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a:solidFill>
                  <a:schemeClr val="tx1"/>
                </a:solidFill>
                <a:effectLst/>
                <a:latin typeface="+mn-lt"/>
                <a:ea typeface="+mn-ea"/>
                <a:cs typeface="+mn-cs"/>
              </a:rPr>
              <a:t>100Mbps</a:t>
            </a:r>
            <a:r>
              <a:rPr kumimoji="1" lang="ja-JP" altLang="ja-JP" sz="1200" kern="1200" dirty="0">
                <a:solidFill>
                  <a:schemeClr val="tx1"/>
                </a:solidFill>
                <a:effectLst/>
                <a:latin typeface="+mn-lt"/>
                <a:ea typeface="+mn-ea"/>
                <a:cs typeface="+mn-cs"/>
              </a:rPr>
              <a:t>程度の高速通信が可能となります。</a:t>
            </a:r>
          </a:p>
          <a:p>
            <a:r>
              <a:rPr kumimoji="1" lang="ja-JP" altLang="ja-JP" sz="1200" kern="1200" dirty="0">
                <a:solidFill>
                  <a:schemeClr val="tx1"/>
                </a:solidFill>
                <a:effectLst/>
                <a:latin typeface="+mn-lt"/>
                <a:ea typeface="+mn-ea"/>
                <a:cs typeface="+mn-cs"/>
              </a:rPr>
              <a:t>「大量端末の接続」とは、現在の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倍といった端末数への対応や省電力性能の実現をめざします。</a:t>
            </a:r>
          </a:p>
          <a:p>
            <a:r>
              <a:rPr kumimoji="1" lang="ja-JP" altLang="ja-JP" sz="120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は、こうした異なる要件をすべて</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の中核的技術の１つとして位置付けられています。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さらに企業や組織が独自のネットワークを</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3753720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世代移動体通信方式」すなわち</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は現在の</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に続く次世代のモバイル通信として、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年頃の利用開始を目指し開発が進められています。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年代までの「</a:t>
            </a:r>
            <a:r>
              <a:rPr kumimoji="1" lang="en-US" altLang="ja-JP" sz="1200" kern="1200" dirty="0">
                <a:solidFill>
                  <a:schemeClr val="tx1"/>
                </a:solidFill>
                <a:effectLst/>
                <a:latin typeface="+mn-lt"/>
                <a:ea typeface="+mn-ea"/>
                <a:cs typeface="+mn-cs"/>
              </a:rPr>
              <a:t>1G</a:t>
            </a:r>
            <a:r>
              <a:rPr kumimoji="1" lang="ja-JP" altLang="ja-JP" sz="120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年代の「</a:t>
            </a:r>
            <a:r>
              <a:rPr kumimoji="1" lang="en-US" altLang="ja-JP" sz="1200" kern="1200" dirty="0">
                <a:solidFill>
                  <a:schemeClr val="tx1"/>
                </a:solidFill>
                <a:effectLst/>
                <a:latin typeface="+mn-lt"/>
                <a:ea typeface="+mn-ea"/>
                <a:cs typeface="+mn-cs"/>
              </a:rPr>
              <a:t>2G</a:t>
            </a:r>
            <a:r>
              <a:rPr kumimoji="1" lang="ja-JP" altLang="ja-JP" sz="120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3G</a:t>
            </a:r>
            <a:r>
              <a:rPr kumimoji="1" lang="ja-JP" altLang="ja-JP" sz="120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までの機能や性能をさらに高めることに加え、新たに「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」への対応が期待されています。</a:t>
            </a:r>
          </a:p>
          <a:p>
            <a:r>
              <a:rPr kumimoji="1" lang="ja-JP" altLang="ja-JP" sz="1200" kern="1200" dirty="0">
                <a:solidFill>
                  <a:schemeClr val="tx1"/>
                </a:solidFill>
                <a:effectLst/>
                <a:latin typeface="+mn-lt"/>
                <a:ea typeface="+mn-ea"/>
                <a:cs typeface="+mn-cs"/>
              </a:rPr>
              <a:t>このような需要に応えるため、</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a:solidFill>
                  <a:schemeClr val="tx1"/>
                </a:solidFill>
                <a:effectLst/>
                <a:latin typeface="+mn-lt"/>
                <a:ea typeface="+mn-ea"/>
                <a:cs typeface="+mn-cs"/>
              </a:rPr>
              <a:t>「高速・大容量データ通信」とは、現在の</a:t>
            </a:r>
            <a:r>
              <a:rPr kumimoji="1" lang="en-US" altLang="ja-JP" sz="1200" kern="1200" dirty="0">
                <a:solidFill>
                  <a:schemeClr val="tx1"/>
                </a:solidFill>
                <a:effectLst/>
                <a:latin typeface="+mn-lt"/>
                <a:ea typeface="+mn-ea"/>
                <a:cs typeface="+mn-cs"/>
              </a:rPr>
              <a:t>LTE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倍の高速化・大容量化したデータ通信で、</a:t>
            </a:r>
            <a:r>
              <a:rPr kumimoji="1" lang="en-US" altLang="ja-JP" sz="1200" kern="1200" dirty="0">
                <a:solidFill>
                  <a:schemeClr val="tx1"/>
                </a:solidFill>
                <a:effectLst/>
                <a:latin typeface="+mn-lt"/>
                <a:ea typeface="+mn-ea"/>
                <a:cs typeface="+mn-cs"/>
              </a:rPr>
              <a:t>10G</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20Gbps</a:t>
            </a:r>
            <a:r>
              <a:rPr kumimoji="1" lang="ja-JP" altLang="ja-JP" sz="120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a:solidFill>
                  <a:schemeClr val="tx1"/>
                </a:solidFill>
                <a:effectLst/>
                <a:latin typeface="+mn-lt"/>
                <a:ea typeface="+mn-ea"/>
                <a:cs typeface="+mn-cs"/>
              </a:rPr>
              <a:t>100Mbps</a:t>
            </a:r>
            <a:r>
              <a:rPr kumimoji="1" lang="ja-JP" altLang="ja-JP" sz="1200" kern="1200" dirty="0">
                <a:solidFill>
                  <a:schemeClr val="tx1"/>
                </a:solidFill>
                <a:effectLst/>
                <a:latin typeface="+mn-lt"/>
                <a:ea typeface="+mn-ea"/>
                <a:cs typeface="+mn-cs"/>
              </a:rPr>
              <a:t>程度の高速通信が可能となります。</a:t>
            </a:r>
          </a:p>
          <a:p>
            <a:r>
              <a:rPr kumimoji="1" lang="ja-JP" altLang="ja-JP" sz="1200" kern="1200" dirty="0">
                <a:solidFill>
                  <a:schemeClr val="tx1"/>
                </a:solidFill>
                <a:effectLst/>
                <a:latin typeface="+mn-lt"/>
                <a:ea typeface="+mn-ea"/>
                <a:cs typeface="+mn-cs"/>
              </a:rPr>
              <a:t>「大量端末の接続」とは、現在の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倍といった端末数への対応や省電力性能の実現をめざします。</a:t>
            </a:r>
          </a:p>
          <a:p>
            <a:r>
              <a:rPr kumimoji="1" lang="ja-JP" altLang="ja-JP" sz="120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は、こうした異なる要件をすべて</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の中核的技術の１つとして位置付けられています。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さらに企業や組織が独自のネットワークを</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2742279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1039522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世代移動体通信方式」すなわち</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は現在の</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に続く次世代のモバイル通信として、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年頃の利用開始を目指し開発が進められています。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年代までの「</a:t>
            </a:r>
            <a:r>
              <a:rPr kumimoji="1" lang="en-US" altLang="ja-JP" sz="1200" kern="1200" dirty="0">
                <a:solidFill>
                  <a:schemeClr val="tx1"/>
                </a:solidFill>
                <a:effectLst/>
                <a:latin typeface="+mn-lt"/>
                <a:ea typeface="+mn-ea"/>
                <a:cs typeface="+mn-cs"/>
              </a:rPr>
              <a:t>1G</a:t>
            </a:r>
            <a:r>
              <a:rPr kumimoji="1" lang="ja-JP" altLang="ja-JP" sz="120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年代の「</a:t>
            </a:r>
            <a:r>
              <a:rPr kumimoji="1" lang="en-US" altLang="ja-JP" sz="1200" kern="1200" dirty="0">
                <a:solidFill>
                  <a:schemeClr val="tx1"/>
                </a:solidFill>
                <a:effectLst/>
                <a:latin typeface="+mn-lt"/>
                <a:ea typeface="+mn-ea"/>
                <a:cs typeface="+mn-cs"/>
              </a:rPr>
              <a:t>2G</a:t>
            </a:r>
            <a:r>
              <a:rPr kumimoji="1" lang="ja-JP" altLang="ja-JP" sz="120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3G</a:t>
            </a:r>
            <a:r>
              <a:rPr kumimoji="1" lang="ja-JP" altLang="ja-JP" sz="120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までの機能や性能をさらに高めることに加え、新たに「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」への対応が期待されています。</a:t>
            </a:r>
          </a:p>
          <a:p>
            <a:r>
              <a:rPr kumimoji="1" lang="ja-JP" altLang="ja-JP" sz="1200" kern="1200" dirty="0">
                <a:solidFill>
                  <a:schemeClr val="tx1"/>
                </a:solidFill>
                <a:effectLst/>
                <a:latin typeface="+mn-lt"/>
                <a:ea typeface="+mn-ea"/>
                <a:cs typeface="+mn-cs"/>
              </a:rPr>
              <a:t>このような需要に応えるため、</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a:solidFill>
                  <a:schemeClr val="tx1"/>
                </a:solidFill>
                <a:effectLst/>
                <a:latin typeface="+mn-lt"/>
                <a:ea typeface="+mn-ea"/>
                <a:cs typeface="+mn-cs"/>
              </a:rPr>
              <a:t>「高速・大容量データ通信」とは、現在の</a:t>
            </a:r>
            <a:r>
              <a:rPr kumimoji="1" lang="en-US" altLang="ja-JP" sz="1200" kern="1200" dirty="0">
                <a:solidFill>
                  <a:schemeClr val="tx1"/>
                </a:solidFill>
                <a:effectLst/>
                <a:latin typeface="+mn-lt"/>
                <a:ea typeface="+mn-ea"/>
                <a:cs typeface="+mn-cs"/>
              </a:rPr>
              <a:t>LTE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倍の高速化・大容量化したデータ通信で、</a:t>
            </a:r>
            <a:r>
              <a:rPr kumimoji="1" lang="en-US" altLang="ja-JP" sz="1200" kern="1200" dirty="0">
                <a:solidFill>
                  <a:schemeClr val="tx1"/>
                </a:solidFill>
                <a:effectLst/>
                <a:latin typeface="+mn-lt"/>
                <a:ea typeface="+mn-ea"/>
                <a:cs typeface="+mn-cs"/>
              </a:rPr>
              <a:t>10G</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20Gbps</a:t>
            </a:r>
            <a:r>
              <a:rPr kumimoji="1" lang="ja-JP" altLang="ja-JP" sz="120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a:solidFill>
                  <a:schemeClr val="tx1"/>
                </a:solidFill>
                <a:effectLst/>
                <a:latin typeface="+mn-lt"/>
                <a:ea typeface="+mn-ea"/>
                <a:cs typeface="+mn-cs"/>
              </a:rPr>
              <a:t>100Mbps</a:t>
            </a:r>
            <a:r>
              <a:rPr kumimoji="1" lang="ja-JP" altLang="ja-JP" sz="1200" kern="1200" dirty="0">
                <a:solidFill>
                  <a:schemeClr val="tx1"/>
                </a:solidFill>
                <a:effectLst/>
                <a:latin typeface="+mn-lt"/>
                <a:ea typeface="+mn-ea"/>
                <a:cs typeface="+mn-cs"/>
              </a:rPr>
              <a:t>程度の高速通信が可能となります。</a:t>
            </a:r>
          </a:p>
          <a:p>
            <a:r>
              <a:rPr kumimoji="1" lang="ja-JP" altLang="ja-JP" sz="1200" kern="1200" dirty="0">
                <a:solidFill>
                  <a:schemeClr val="tx1"/>
                </a:solidFill>
                <a:effectLst/>
                <a:latin typeface="+mn-lt"/>
                <a:ea typeface="+mn-ea"/>
                <a:cs typeface="+mn-cs"/>
              </a:rPr>
              <a:t>「大量端末の接続」とは、現在の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倍といった端末数への対応や省電力性能の実現をめざします。</a:t>
            </a:r>
          </a:p>
          <a:p>
            <a:r>
              <a:rPr kumimoji="1" lang="ja-JP" altLang="ja-JP" sz="120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は、こうした異なる要件をすべて</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の中核的技術の１つとして位置付けられています。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さらに企業や組織が独自のネットワークを</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1215511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についての定義は、必ずしも定まったものはありません。そもそも</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という言葉を最初に使ったのは、</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年、商品や荷物に付ける無線タグの標準化団体「</a:t>
            </a:r>
            <a:r>
              <a:rPr kumimoji="1" lang="en-US" altLang="ja-JP" sz="1200" kern="1200" dirty="0">
                <a:solidFill>
                  <a:schemeClr val="tx1"/>
                </a:solidFill>
                <a:effectLst/>
                <a:latin typeface="+mn-lt"/>
                <a:ea typeface="+mn-ea"/>
                <a:cs typeface="+mn-cs"/>
              </a:rPr>
              <a:t>Auto-ID</a:t>
            </a:r>
            <a:r>
              <a:rPr kumimoji="1" lang="ja-JP" altLang="ja-JP" sz="1200" kern="1200" dirty="0">
                <a:solidFill>
                  <a:schemeClr val="tx1"/>
                </a:solidFill>
                <a:effectLst/>
                <a:latin typeface="+mn-lt"/>
                <a:ea typeface="+mn-ea"/>
                <a:cs typeface="+mn-cs"/>
              </a:rPr>
              <a:t>」の創設者の一人である</a:t>
            </a:r>
            <a:r>
              <a:rPr kumimoji="1" lang="en-US" altLang="ja-JP" sz="1200" kern="1200" dirty="0">
                <a:solidFill>
                  <a:schemeClr val="tx1"/>
                </a:solidFill>
                <a:effectLst/>
                <a:latin typeface="+mn-lt"/>
                <a:ea typeface="+mn-ea"/>
                <a:cs typeface="+mn-cs"/>
              </a:rPr>
              <a:t>Kevin Ashton</a:t>
            </a:r>
            <a:r>
              <a:rPr kumimoji="1" lang="ja-JP" altLang="ja-JP" sz="1200" kern="1200" dirty="0">
                <a:solidFill>
                  <a:schemeClr val="tx1"/>
                </a:solidFill>
                <a:effectLst/>
                <a:latin typeface="+mn-lt"/>
                <a:ea typeface="+mn-ea"/>
                <a:cs typeface="+mn-cs"/>
              </a:rPr>
              <a:t>氏だとされています。彼は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無線タグを付したモノがセンサーとコンピュータを介してインターネットに接続される仕組み」と定義していますが、無線タグ普及の取り組みの延長線上での解釈と言えるでしょう。しかし、いまでは、より広い意味で使われることが増えています。</a:t>
            </a:r>
          </a:p>
          <a:p>
            <a:r>
              <a:rPr kumimoji="1" lang="ja-JP" altLang="ja-JP" sz="1200" kern="1200" dirty="0">
                <a:solidFill>
                  <a:schemeClr val="tx1"/>
                </a:solidFill>
                <a:effectLst/>
                <a:latin typeface="+mn-lt"/>
                <a:ea typeface="+mn-ea"/>
                <a:cs typeface="+mn-cs"/>
              </a:rPr>
              <a:t>ひとつは、「</a:t>
            </a:r>
            <a:r>
              <a:rPr kumimoji="1" lang="ja-JP" altLang="ja-JP" sz="1200" b="1" u="sng" kern="1200" dirty="0">
                <a:solidFill>
                  <a:schemeClr val="tx1"/>
                </a:solidFill>
                <a:effectLst/>
                <a:latin typeface="+mn-lt"/>
                <a:ea typeface="+mn-ea"/>
                <a:cs typeface="+mn-cs"/>
              </a:rPr>
              <a:t>現実世界の出来事をデジタル・データに変換しネットに送り出す機器や仕組み</a:t>
            </a:r>
            <a:r>
              <a:rPr kumimoji="1" lang="ja-JP" altLang="ja-JP" sz="1200" kern="1200" dirty="0">
                <a:solidFill>
                  <a:schemeClr val="tx1"/>
                </a:solidFill>
                <a:effectLst/>
                <a:latin typeface="+mn-lt"/>
                <a:ea typeface="+mn-ea"/>
                <a:cs typeface="+mn-cs"/>
              </a:rPr>
              <a:t>」です。モノに組み込まれたセンサーが、モノ自体やその周辺の状態や変化を読み取りネットワークに送り出す技術、その技術が組み込まれた機器、またはこれを実現するための通信やデータ管理のサービスを言う場合です。</a:t>
            </a:r>
          </a:p>
          <a:p>
            <a:r>
              <a:rPr kumimoji="1" lang="ja-JP" altLang="ja-JP" sz="1200" kern="1200" dirty="0">
                <a:solidFill>
                  <a:schemeClr val="tx1"/>
                </a:solidFill>
                <a:effectLst/>
                <a:latin typeface="+mn-lt"/>
                <a:ea typeface="+mn-ea"/>
                <a:cs typeface="+mn-cs"/>
              </a:rPr>
              <a:t>もうひとつは、「</a:t>
            </a:r>
            <a:r>
              <a:rPr kumimoji="1" lang="ja-JP" altLang="ja-JP" sz="1200" b="1" u="sng" kern="1200" dirty="0">
                <a:solidFill>
                  <a:schemeClr val="tx1"/>
                </a:solidFill>
                <a:effectLst/>
                <a:latin typeface="+mn-lt"/>
                <a:ea typeface="+mn-ea"/>
                <a:cs typeface="+mn-cs"/>
              </a:rPr>
              <a:t>データで現実世界を捉え、そのデータから規則性や最適解を見つけ出し、それを使って現実世界をよりよく動かす仕組み</a:t>
            </a:r>
            <a:r>
              <a:rPr kumimoji="1" lang="ja-JP" altLang="ja-JP" sz="1200" kern="1200" dirty="0">
                <a:solidFill>
                  <a:schemeClr val="tx1"/>
                </a:solidFill>
                <a:effectLst/>
                <a:latin typeface="+mn-lt"/>
                <a:ea typeface="+mn-ea"/>
                <a:cs typeface="+mn-cs"/>
              </a:rPr>
              <a:t>」です。モノに組み込まれたセンサーから送り出された現実世界のデータを、サイバー世界の機械学習で分析し規則性や最適な答えを見つけ出し、それを使って機器を制御し、人にアドバイスを与えるなどして現実世界を動かします。その動きを再びセンサーで読み取りネットに送り出す、この一連の仕組みを言う場合です。</a:t>
            </a:r>
          </a:p>
          <a:p>
            <a:r>
              <a:rPr kumimoji="1" lang="ja-JP" altLang="ja-JP" sz="1200" kern="1200" dirty="0">
                <a:solidFill>
                  <a:schemeClr val="tx1"/>
                </a:solidFill>
                <a:effectLst/>
                <a:latin typeface="+mn-lt"/>
                <a:ea typeface="+mn-ea"/>
                <a:cs typeface="+mn-cs"/>
              </a:rPr>
              <a:t>前者は、手段に重点を置いた解釈で、後者はデータの使われ方やデータを使って価値を生みだす全体の仕組みに重点を置いた解釈です。後者は</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（サイバー・フィジカル・システム）とも言われています。</a:t>
            </a:r>
          </a:p>
          <a:p>
            <a:r>
              <a:rPr kumimoji="1" lang="ja-JP" altLang="ja-JP" sz="1200" kern="1200" dirty="0">
                <a:solidFill>
                  <a:schemeClr val="tx1"/>
                </a:solidFill>
                <a:effectLst/>
                <a:latin typeface="+mn-lt"/>
                <a:ea typeface="+mn-ea"/>
                <a:cs typeface="+mn-cs"/>
              </a:rPr>
              <a:t>いずれかひとつが正しいというのではありません。必要に応じて使い分けられています。ただ、これらを曖昧なままに使われていることもあり、受け取る側が整理して解釈しなければ、その意図を正しくくみ取れないこともあります。</a:t>
            </a:r>
          </a:p>
          <a:p>
            <a:r>
              <a:rPr kumimoji="1" lang="ja-JP" altLang="ja-JP" sz="1200" kern="1200" dirty="0">
                <a:solidFill>
                  <a:schemeClr val="tx1"/>
                </a:solidFill>
                <a:effectLst/>
                <a:latin typeface="+mn-lt"/>
                <a:ea typeface="+mn-ea"/>
                <a:cs typeface="+mn-cs"/>
              </a:rPr>
              <a:t>また、このような仕組みは、モノだけではなく人を含むあらゆる出来事がインターネットに接続しデータを生みだす仕組みと言う意味から、</a:t>
            </a:r>
            <a:r>
              <a:rPr kumimoji="1" lang="en-US" altLang="ja-JP" sz="1200" kern="1200" dirty="0">
                <a:solidFill>
                  <a:schemeClr val="tx1"/>
                </a:solidFill>
                <a:effectLst/>
                <a:latin typeface="+mn-lt"/>
                <a:ea typeface="+mn-ea"/>
                <a:cs typeface="+mn-cs"/>
              </a:rPr>
              <a:t>IoE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Everything</a:t>
            </a:r>
            <a:r>
              <a:rPr kumimoji="1" lang="ja-JP" altLang="ja-JP" sz="1200" kern="1200" dirty="0">
                <a:solidFill>
                  <a:schemeClr val="tx1"/>
                </a:solidFill>
                <a:effectLst/>
                <a:latin typeface="+mn-lt"/>
                <a:ea typeface="+mn-ea"/>
                <a:cs typeface="+mn-cs"/>
              </a:rPr>
              <a:t>）という言葉が使われることもあります。元々</a:t>
            </a:r>
            <a:r>
              <a:rPr kumimoji="1" lang="en-US" altLang="ja-JP" sz="1200" kern="1200" dirty="0">
                <a:solidFill>
                  <a:schemeClr val="tx1"/>
                </a:solidFill>
                <a:effectLst/>
                <a:latin typeface="+mn-lt"/>
                <a:ea typeface="+mn-ea"/>
                <a:cs typeface="+mn-cs"/>
              </a:rPr>
              <a:t>Cisco Systems</a:t>
            </a:r>
            <a:r>
              <a:rPr kumimoji="1" lang="ja-JP" altLang="ja-JP" sz="1200" kern="1200" dirty="0">
                <a:solidFill>
                  <a:schemeClr val="tx1"/>
                </a:solidFill>
                <a:effectLst/>
                <a:latin typeface="+mn-lt"/>
                <a:ea typeface="+mn-ea"/>
                <a:cs typeface="+mn-cs"/>
              </a:rPr>
              <a:t>が提唱した概念ですが、これもまた</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のひとつの解釈と言えるかもしれません。</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868749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2508346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は、２つのパラダイムシフト（常識の転換）をもたらそうとしています。</a:t>
            </a:r>
          </a:p>
          <a:p>
            <a:r>
              <a:rPr kumimoji="1" lang="ja-JP" altLang="ja-JP" sz="1200" kern="1200" dirty="0">
                <a:solidFill>
                  <a:schemeClr val="tx1"/>
                </a:solidFill>
                <a:effectLst/>
                <a:latin typeface="+mn-lt"/>
                <a:ea typeface="+mn-ea"/>
                <a:cs typeface="+mn-cs"/>
              </a:rPr>
              <a:t>ひとつは、サイバー・フィジカル・システム社会の実現です。</a:t>
            </a:r>
          </a:p>
          <a:p>
            <a:r>
              <a:rPr kumimoji="1" lang="ja-JP" altLang="ja-JP" sz="1200" kern="1200" dirty="0">
                <a:solidFill>
                  <a:schemeClr val="tx1"/>
                </a:solidFill>
                <a:effectLst/>
                <a:latin typeface="+mn-lt"/>
                <a:ea typeface="+mn-ea"/>
                <a:cs typeface="+mn-cs"/>
              </a:rPr>
              <a:t>現実世界に埋め込まれ、ちりばめられたセンサーからのデジタル・データが生みだす「現実世界のデジタル・コピー（デジタル・ツイン）」を使って、</a:t>
            </a:r>
          </a:p>
          <a:p>
            <a:r>
              <a:rPr kumimoji="1" lang="ja-JP" altLang="ja-JP" sz="1200" kern="1200" dirty="0">
                <a:solidFill>
                  <a:schemeClr val="tx1"/>
                </a:solidFill>
                <a:effectLst/>
                <a:latin typeface="+mn-lt"/>
                <a:ea typeface="+mn-ea"/>
                <a:cs typeface="+mn-cs"/>
              </a:rPr>
              <a:t>過去の事実からその原因や因果関係を発見する</a:t>
            </a:r>
          </a:p>
          <a:p>
            <a:r>
              <a:rPr kumimoji="1" lang="ja-JP" altLang="ja-JP" sz="1200" kern="1200" dirty="0">
                <a:solidFill>
                  <a:schemeClr val="tx1"/>
                </a:solidFill>
                <a:effectLst/>
                <a:latin typeface="+mn-lt"/>
                <a:ea typeface="+mn-ea"/>
                <a:cs typeface="+mn-cs"/>
              </a:rPr>
              <a:t>現在の事実から最適な答えを見つけ出す</a:t>
            </a:r>
          </a:p>
          <a:p>
            <a:r>
              <a:rPr kumimoji="1" lang="ja-JP" altLang="ja-JP" sz="1200" kern="1200" dirty="0">
                <a:solidFill>
                  <a:schemeClr val="tx1"/>
                </a:solidFill>
                <a:effectLst/>
                <a:latin typeface="+mn-lt"/>
                <a:ea typeface="+mn-ea"/>
                <a:cs typeface="+mn-cs"/>
              </a:rPr>
              <a:t>過去から現在の事実を分析し未来の出来事を高い精度で予測する</a:t>
            </a:r>
          </a:p>
          <a:p>
            <a:r>
              <a:rPr kumimoji="1" lang="ja-JP" altLang="ja-JP" sz="1200" kern="1200" dirty="0">
                <a:solidFill>
                  <a:schemeClr val="tx1"/>
                </a:solidFill>
                <a:effectLst/>
                <a:latin typeface="+mn-lt"/>
                <a:ea typeface="+mn-ea"/>
                <a:cs typeface="+mn-cs"/>
              </a:rPr>
              <a:t>といったことをできるようにし、全体が協調、連携して、全体最適な社会基盤を造りあげようというパラダイムです。表現を変えれば、現実世界とサイバー世界が一体となって、リアルタイムに改善活動を繰り返し続ける社会基盤を作ろうというわけです。</a:t>
            </a:r>
          </a:p>
          <a:p>
            <a:r>
              <a:rPr kumimoji="1" lang="ja-JP" altLang="ja-JP" sz="1200" kern="1200" dirty="0">
                <a:solidFill>
                  <a:schemeClr val="tx1"/>
                </a:solidFill>
                <a:effectLst/>
                <a:latin typeface="+mn-lt"/>
                <a:ea typeface="+mn-ea"/>
                <a:cs typeface="+mn-cs"/>
              </a:rPr>
              <a:t>このような取り組みが必要になるのは、新興国における急速な人口増加と経済の進展に伴い、地球資源の加速度的な消費増大が進行していることがあげられます。この状況に対処し持続可能な世界を実現することが、いまや重要な社会課題になっています。そこで、サイバー・フィジカル・システムによって全体最適な社会基盤を作り、利便性を犠牲にすることなく資源消費の無駄を無くして効率的な社会やビジネスの仕組みを作ってゆこうというわけです。</a:t>
            </a:r>
          </a:p>
          <a:p>
            <a:r>
              <a:rPr kumimoji="1" lang="ja-JP" altLang="ja-JP" sz="1200" kern="1200" dirty="0">
                <a:solidFill>
                  <a:schemeClr val="tx1"/>
                </a:solidFill>
                <a:effectLst/>
                <a:latin typeface="+mn-lt"/>
                <a:ea typeface="+mn-ea"/>
                <a:cs typeface="+mn-cs"/>
              </a:rPr>
              <a:t>もうひとつは、「モノ」の価値の本質がハードウェアからサービスへとシフトすることです。</a:t>
            </a:r>
          </a:p>
          <a:p>
            <a:r>
              <a:rPr kumimoji="1" lang="ja-JP" altLang="ja-JP" sz="1200" kern="1200" dirty="0">
                <a:solidFill>
                  <a:schemeClr val="tx1"/>
                </a:solidFill>
                <a:effectLst/>
                <a:latin typeface="+mn-lt"/>
                <a:ea typeface="+mn-ea"/>
                <a:cs typeface="+mn-cs"/>
              </a:rPr>
              <a:t>モノをインターネットにつなぎ、クラウドと一体化することで、モノ単体ではできなかった価値を生みだそうというパラダイムとも言えるでしょう。</a:t>
            </a:r>
          </a:p>
          <a:p>
            <a:r>
              <a:rPr kumimoji="1" lang="ja-JP" altLang="ja-JP" sz="1200" kern="1200" dirty="0">
                <a:solidFill>
                  <a:schemeClr val="tx1"/>
                </a:solidFill>
                <a:effectLst/>
                <a:latin typeface="+mn-lt"/>
                <a:ea typeface="+mn-ea"/>
                <a:cs typeface="+mn-cs"/>
              </a:rPr>
              <a:t>モノはこれまで、「作って売ってしまえば終わり」が常識でした。これを「売ってからも継続的に関係を持ち続ける」という新しい常識へと変えることになります。そうなれば、</a:t>
            </a:r>
          </a:p>
          <a:p>
            <a:r>
              <a:rPr kumimoji="1" lang="ja-JP" altLang="ja-JP" sz="1200" kern="1200" dirty="0">
                <a:solidFill>
                  <a:schemeClr val="tx1"/>
                </a:solidFill>
                <a:effectLst/>
                <a:latin typeface="+mn-lt"/>
                <a:ea typeface="+mn-ea"/>
                <a:cs typeface="+mn-cs"/>
              </a:rPr>
              <a:t>モノそのものの魅力だけではなく、ものを売った後のサービスの魅力をも一体としてモノの価値と考える。つまり、モノの価値の本質を変えてしまう</a:t>
            </a:r>
          </a:p>
          <a:p>
            <a:r>
              <a:rPr kumimoji="1" lang="ja-JP" altLang="ja-JP" sz="1200" kern="1200" dirty="0">
                <a:solidFill>
                  <a:schemeClr val="tx1"/>
                </a:solidFill>
                <a:effectLst/>
                <a:latin typeface="+mn-lt"/>
                <a:ea typeface="+mn-ea"/>
                <a:cs typeface="+mn-cs"/>
              </a:rPr>
              <a:t>モノの利用状況がリアルタイムで正確に把握できるので、モノを売るビジネスからモノを貸し出し課金するビジネス、つまり「製造業のサービス業への転換」を可能にする。</a:t>
            </a:r>
          </a:p>
          <a:p>
            <a:r>
              <a:rPr kumimoji="1" lang="ja-JP" altLang="ja-JP" sz="1200" kern="1200" dirty="0">
                <a:solidFill>
                  <a:schemeClr val="tx1"/>
                </a:solidFill>
                <a:effectLst/>
                <a:latin typeface="+mn-lt"/>
                <a:ea typeface="+mn-ea"/>
                <a:cs typeface="+mn-cs"/>
              </a:rPr>
              <a:t>モノの価値の本質が変わりビジネスのありかたも大きく変わるかもしれません。このようなパラダイムもまた、利便性を高めつつ資源の消費や社会コストを引き下げてゆくことを可能にするのです取り組みと言えるでしょう。</a:t>
            </a:r>
          </a:p>
          <a:p>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は、こんな２つのパラダイムシフトを生みだそうとしているのです。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2628337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4177765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187102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538009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と「モノのサービス化」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a:solidFill>
                  <a:schemeClr val="tx1"/>
                </a:solidFill>
                <a:effectLst/>
                <a:latin typeface="+mn-lt"/>
                <a:ea typeface="+mn-ea"/>
                <a:cs typeface="+mn-cs"/>
              </a:rPr>
              <a:t>モノのサービス化の前提として、「モノの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化」がある。</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a:solidFill>
                  <a:schemeClr val="tx1"/>
                </a:solidFill>
                <a:effectLst/>
                <a:latin typeface="+mn-lt"/>
                <a:ea typeface="+mn-ea"/>
                <a:cs typeface="+mn-cs"/>
              </a:rPr>
              <a:t>PBL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Performance Based Logistics</a:t>
            </a:r>
            <a:r>
              <a:rPr kumimoji="1" lang="ja-JP" altLang="ja-JP" sz="1200" kern="1200" dirty="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1867227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4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eiryo" panose="020B0604030504040204" pitchFamily="34" charset="-128"/>
          <a:ea typeface="Meiryo" panose="020B0604030504040204" pitchFamily="34"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eiryo" panose="020B0604030504040204" pitchFamily="34" charset="-128"/>
          <a:ea typeface="Meiryo" panose="020B0604030504040204"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8.jp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1.tiff"/></Relationships>
</file>

<file path=ppt/slides/_rels/slide21.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tiff"/><Relationship Id="rId11" Type="http://schemas.openxmlformats.org/officeDocument/2006/relationships/image" Target="../media/image40.tiff"/><Relationship Id="rId5" Type="http://schemas.openxmlformats.org/officeDocument/2006/relationships/image" Target="../media/image34.tiff"/><Relationship Id="rId10" Type="http://schemas.openxmlformats.org/officeDocument/2006/relationships/image" Target="../media/image39.tiff"/><Relationship Id="rId4" Type="http://schemas.openxmlformats.org/officeDocument/2006/relationships/image" Target="../media/image33.tiff"/><Relationship Id="rId9" Type="http://schemas.openxmlformats.org/officeDocument/2006/relationships/image" Target="../media/image38.tiff"/></Relationships>
</file>

<file path=ppt/slides/_rels/slide22.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5.tiff"/><Relationship Id="rId11" Type="http://schemas.openxmlformats.org/officeDocument/2006/relationships/image" Target="../media/image40.tiff"/><Relationship Id="rId5" Type="http://schemas.openxmlformats.org/officeDocument/2006/relationships/image" Target="../media/image34.tiff"/><Relationship Id="rId10" Type="http://schemas.openxmlformats.org/officeDocument/2006/relationships/image" Target="../media/image39.tiff"/><Relationship Id="rId4" Type="http://schemas.openxmlformats.org/officeDocument/2006/relationships/image" Target="../media/image33.tiff"/><Relationship Id="rId9" Type="http://schemas.openxmlformats.org/officeDocument/2006/relationships/image" Target="../media/image3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tiff"/></Relationships>
</file>

<file path=ppt/slides/_rels/slide2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44.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tiff"/><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68.png"/><Relationship Id="rId18" Type="http://schemas.openxmlformats.org/officeDocument/2006/relationships/image" Target="../media/image73.jpeg"/><Relationship Id="rId3" Type="http://schemas.openxmlformats.org/officeDocument/2006/relationships/hyperlink" Target="http://www.sbbit.jp/article/cont1/33530" TargetMode="External"/><Relationship Id="rId7" Type="http://schemas.openxmlformats.org/officeDocument/2006/relationships/image" Target="../media/image62.jpeg"/><Relationship Id="rId12" Type="http://schemas.openxmlformats.org/officeDocument/2006/relationships/image" Target="../media/image67.jpeg"/><Relationship Id="rId17" Type="http://schemas.openxmlformats.org/officeDocument/2006/relationships/image" Target="../media/image72.png"/><Relationship Id="rId2" Type="http://schemas.openxmlformats.org/officeDocument/2006/relationships/notesSlide" Target="../notesSlides/notesSlide22.xml"/><Relationship Id="rId16" Type="http://schemas.openxmlformats.org/officeDocument/2006/relationships/image" Target="../media/image71.gif"/><Relationship Id="rId20"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61.gif"/><Relationship Id="rId11" Type="http://schemas.openxmlformats.org/officeDocument/2006/relationships/image" Target="../media/image66.jpeg"/><Relationship Id="rId5" Type="http://schemas.openxmlformats.org/officeDocument/2006/relationships/image" Target="../media/image60.gif"/><Relationship Id="rId15" Type="http://schemas.openxmlformats.org/officeDocument/2006/relationships/image" Target="../media/image70.jpeg"/><Relationship Id="rId10" Type="http://schemas.openxmlformats.org/officeDocument/2006/relationships/image" Target="../media/image65.jpeg"/><Relationship Id="rId19" Type="http://schemas.openxmlformats.org/officeDocument/2006/relationships/image" Target="../media/image74.jpeg"/><Relationship Id="rId4" Type="http://schemas.openxmlformats.org/officeDocument/2006/relationships/image" Target="../media/image59.png"/><Relationship Id="rId9" Type="http://schemas.openxmlformats.org/officeDocument/2006/relationships/image" Target="../media/image64.jpeg"/><Relationship Id="rId14"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84.tiff"/><Relationship Id="rId3" Type="http://schemas.openxmlformats.org/officeDocument/2006/relationships/image" Target="../media/image79.tiff"/><Relationship Id="rId7" Type="http://schemas.openxmlformats.org/officeDocument/2006/relationships/image" Target="../media/image83.tiff"/><Relationship Id="rId2" Type="http://schemas.openxmlformats.org/officeDocument/2006/relationships/image" Target="../media/image78.tiff"/><Relationship Id="rId1" Type="http://schemas.openxmlformats.org/officeDocument/2006/relationships/slideLayout" Target="../slideLayouts/slideLayout6.xml"/><Relationship Id="rId6" Type="http://schemas.openxmlformats.org/officeDocument/2006/relationships/image" Target="../media/image82.tiff"/><Relationship Id="rId5" Type="http://schemas.openxmlformats.org/officeDocument/2006/relationships/image" Target="../media/image81.tiff"/><Relationship Id="rId4" Type="http://schemas.openxmlformats.org/officeDocument/2006/relationships/image" Target="../media/image80.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89.tiff"/></Relationships>
</file>

<file path=ppt/slides/_rels/slide49.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96.tiff"/><Relationship Id="rId13" Type="http://schemas.openxmlformats.org/officeDocument/2006/relationships/image" Target="../media/image101.tiff"/><Relationship Id="rId3" Type="http://schemas.openxmlformats.org/officeDocument/2006/relationships/image" Target="../media/image91.tiff"/><Relationship Id="rId7" Type="http://schemas.openxmlformats.org/officeDocument/2006/relationships/image" Target="../media/image95.tiff"/><Relationship Id="rId12" Type="http://schemas.openxmlformats.org/officeDocument/2006/relationships/image" Target="../media/image100.tiff"/><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4.tiff"/><Relationship Id="rId11" Type="http://schemas.openxmlformats.org/officeDocument/2006/relationships/image" Target="../media/image99.tiff"/><Relationship Id="rId5" Type="http://schemas.openxmlformats.org/officeDocument/2006/relationships/image" Target="../media/image93.tiff"/><Relationship Id="rId10" Type="http://schemas.openxmlformats.org/officeDocument/2006/relationships/image" Target="../media/image98.tiff"/><Relationship Id="rId4" Type="http://schemas.openxmlformats.org/officeDocument/2006/relationships/image" Target="../media/image92.tiff"/><Relationship Id="rId9" Type="http://schemas.openxmlformats.org/officeDocument/2006/relationships/image" Target="../media/image97.tiff"/><Relationship Id="rId14" Type="http://schemas.openxmlformats.org/officeDocument/2006/relationships/image" Target="../media/image102.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107.tiff"/><Relationship Id="rId3" Type="http://schemas.openxmlformats.org/officeDocument/2006/relationships/image" Target="../media/image8.jpg"/><Relationship Id="rId7" Type="http://schemas.openxmlformats.org/officeDocument/2006/relationships/image" Target="../media/image106.tiff"/><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78.tiff"/><Relationship Id="rId5" Type="http://schemas.openxmlformats.org/officeDocument/2006/relationships/image" Target="../media/image105.tiff"/><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2800" dirty="0"/>
              <a:t>IoT/</a:t>
            </a:r>
            <a:r>
              <a:rPr lang="ja-JP" altLang="en-US" sz="2800"/>
              <a:t>モノのインターネット</a:t>
            </a:r>
            <a:br>
              <a:rPr lang="en-US" altLang="ja-JP" sz="2800" dirty="0"/>
            </a:br>
            <a:r>
              <a:rPr lang="en-US" altLang="ja-JP" sz="2000" dirty="0"/>
              <a:t>Internet of Things</a:t>
            </a:r>
            <a:endParaRPr kumimoji="1" lang="ja-JP" altLang="en-US" sz="2000" b="1" dirty="0">
              <a:latin typeface="Meiryo" panose="020B0604030504040204" pitchFamily="34" charset="-128"/>
              <a:ea typeface="Meiryo" panose="020B0604030504040204" pitchFamily="34"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ja-JP" altLang="en-US" sz="1400">
                <a:solidFill>
                  <a:schemeClr val="bg1">
                    <a:lumMod val="50000"/>
                  </a:schemeClr>
                </a:solidFill>
                <a:latin typeface="Meiryo" charset="-128"/>
                <a:ea typeface="Meiryo" charset="-128"/>
                <a:cs typeface="Meiryo" charset="-128"/>
              </a:rPr>
              <a:t>・第</a:t>
            </a:r>
            <a:r>
              <a:rPr lang="en-US" altLang="ja-JP" sz="1400" dirty="0">
                <a:solidFill>
                  <a:schemeClr val="bg1">
                    <a:lumMod val="50000"/>
                  </a:schemeClr>
                </a:solidFill>
                <a:latin typeface="Meiryo" charset="-128"/>
                <a:ea typeface="Meiryo" charset="-128"/>
                <a:cs typeface="Meiryo" charset="-128"/>
              </a:rPr>
              <a:t>31</a:t>
            </a:r>
            <a:r>
              <a:rPr lang="ja-JP" altLang="en-US" sz="1400">
                <a:solidFill>
                  <a:schemeClr val="bg1">
                    <a:lumMod val="50000"/>
                  </a:schemeClr>
                </a:solidFill>
                <a:latin typeface="Meiryo" charset="-128"/>
                <a:ea typeface="Meiryo" charset="-128"/>
                <a:cs typeface="Meiryo" charset="-128"/>
              </a:rPr>
              <a:t>期</a:t>
            </a:r>
            <a:endParaRPr lang="en-US" altLang="ja-JP" sz="1400" dirty="0">
              <a:solidFill>
                <a:schemeClr val="bg1">
                  <a:lumMod val="50000"/>
                </a:schemeClr>
              </a:solidFill>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2019</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6</a:t>
            </a:r>
            <a:r>
              <a:rPr kumimoji="1" lang="ja-JP" altLang="en-US">
                <a:latin typeface="Meiryo" charset="-128"/>
                <a:ea typeface="Meiryo" charset="-128"/>
                <a:cs typeface="Meiryo" charset="-128"/>
              </a:rPr>
              <a:t>月</a:t>
            </a:r>
            <a:r>
              <a:rPr lang="en-US" altLang="ja-JP" dirty="0">
                <a:latin typeface="Meiryo" charset="-128"/>
                <a:ea typeface="Meiryo" charset="-128"/>
                <a:cs typeface="Meiryo" charset="-128"/>
              </a:rPr>
              <a:t>5</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a:t>CPS</a:t>
            </a:r>
            <a:r>
              <a:rPr kumimoji="1" lang="ja-JP" altLang="en-US" dirty="0"/>
              <a:t>（</a:t>
            </a:r>
            <a:r>
              <a:rPr kumimoji="1" lang="en-US" altLang="ja-JP" dirty="0"/>
              <a:t>Cyber-Physical System</a:t>
            </a:r>
            <a:r>
              <a:rPr kumimoji="1" lang="ja-JP" altLang="en-US" dirty="0"/>
              <a:t>）の仕組み</a:t>
            </a:r>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10</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a:solidFill>
                  <a:srgbClr val="0000FF"/>
                </a:solidFill>
              </a:rPr>
              <a:t>電脳世界</a:t>
            </a:r>
            <a:endParaRPr lang="en-US" altLang="ja-JP" sz="2000" dirty="0">
              <a:solidFill>
                <a:srgbClr val="0000FF"/>
              </a:solidFill>
            </a:endParaRPr>
          </a:p>
          <a:p>
            <a:pPr algn="ctr"/>
            <a:r>
              <a:rPr lang="ja-JP" altLang="en-US" sz="1200" dirty="0">
                <a:solidFill>
                  <a:srgbClr val="0000FF"/>
                </a:solidFill>
              </a:rPr>
              <a:t>（</a:t>
            </a:r>
            <a:r>
              <a:rPr lang="en-US" altLang="ja-JP" sz="1200" dirty="0">
                <a:solidFill>
                  <a:srgbClr val="0000FF"/>
                </a:solidFill>
              </a:rPr>
              <a:t>Cyber World</a:t>
            </a:r>
            <a:r>
              <a:rPr lang="ja-JP" altLang="en-US" sz="1200" dirty="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a:solidFill>
                  <a:srgbClr val="008000"/>
                </a:solidFill>
              </a:rPr>
              <a:t>現実世界</a:t>
            </a:r>
            <a:endParaRPr kumimoji="1" lang="en-US" altLang="ja-JP" sz="2000" dirty="0">
              <a:solidFill>
                <a:srgbClr val="008000"/>
              </a:solidFill>
            </a:endParaRPr>
          </a:p>
          <a:p>
            <a:pPr algn="ctr"/>
            <a:r>
              <a:rPr kumimoji="1" lang="ja-JP" altLang="en-US" sz="1200" dirty="0">
                <a:solidFill>
                  <a:srgbClr val="008000"/>
                </a:solidFill>
              </a:rPr>
              <a:t>（</a:t>
            </a:r>
            <a:r>
              <a:rPr kumimoji="1" lang="en-US" altLang="ja-JP" sz="1200" dirty="0">
                <a:solidFill>
                  <a:srgbClr val="008000"/>
                </a:solidFill>
              </a:rPr>
              <a:t>Physical World</a:t>
            </a:r>
            <a:r>
              <a:rPr kumimoji="1" lang="ja-JP" altLang="en-US" sz="1200" dirty="0">
                <a:solidFill>
                  <a:srgbClr val="008000"/>
                </a:solidFill>
              </a:rPr>
              <a:t>）</a:t>
            </a: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人間</a:t>
            </a:r>
          </a:p>
        </p:txBody>
      </p:sp>
      <p:sp>
        <p:nvSpPr>
          <p:cNvPr id="70" name="角丸四角形 69"/>
          <p:cNvSpPr/>
          <p:nvPr/>
        </p:nvSpPr>
        <p:spPr bwMode="auto">
          <a:xfrm>
            <a:off x="2627784"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71" name="角丸四角形 70"/>
          <p:cNvSpPr/>
          <p:nvPr/>
        </p:nvSpPr>
        <p:spPr bwMode="auto">
          <a:xfrm>
            <a:off x="6084168"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72" name="角丸四角形 71"/>
          <p:cNvSpPr/>
          <p:nvPr/>
        </p:nvSpPr>
        <p:spPr bwMode="auto">
          <a:xfrm>
            <a:off x="7236296"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73" name="角丸四角形 72"/>
          <p:cNvSpPr/>
          <p:nvPr/>
        </p:nvSpPr>
        <p:spPr bwMode="auto">
          <a:xfrm>
            <a:off x="3779912"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121" name="図形グループ 120"/>
          <p:cNvGrpSpPr/>
          <p:nvPr/>
        </p:nvGrpSpPr>
        <p:grpSpPr>
          <a:xfrm>
            <a:off x="6169421" y="4430511"/>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4" name="図形グループ 123"/>
          <p:cNvGrpSpPr/>
          <p:nvPr/>
        </p:nvGrpSpPr>
        <p:grpSpPr>
          <a:xfrm>
            <a:off x="6656439" y="4549528"/>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97634" y="4487362"/>
            <a:ext cx="792088" cy="543647"/>
          </a:xfrm>
          <a:prstGeom prst="rect">
            <a:avLst/>
          </a:prstGeom>
        </p:spPr>
      </p:pic>
      <p:grpSp>
        <p:nvGrpSpPr>
          <p:cNvPr id="128" name="図形グループ 127"/>
          <p:cNvGrpSpPr/>
          <p:nvPr/>
        </p:nvGrpSpPr>
        <p:grpSpPr>
          <a:xfrm>
            <a:off x="4036628" y="448736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132" name="図形グループ 131"/>
          <p:cNvGrpSpPr/>
          <p:nvPr/>
        </p:nvGrpSpPr>
        <p:grpSpPr>
          <a:xfrm>
            <a:off x="7236296" y="448736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68096" y="455086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37605" y="4450604"/>
            <a:ext cx="328117" cy="587163"/>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555776" y="4298898"/>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正方形/長方形 295"/>
          <p:cNvSpPr/>
          <p:nvPr/>
        </p:nvSpPr>
        <p:spPr>
          <a:xfrm>
            <a:off x="3701997" y="4298898"/>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7" name="正方形/長方形 296"/>
          <p:cNvSpPr/>
          <p:nvPr/>
        </p:nvSpPr>
        <p:spPr>
          <a:xfrm>
            <a:off x="4849339" y="4304491"/>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正方形/長方形 298"/>
          <p:cNvSpPr/>
          <p:nvPr/>
        </p:nvSpPr>
        <p:spPr>
          <a:xfrm>
            <a:off x="5995560" y="4304491"/>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正方形/長方形 299"/>
          <p:cNvSpPr/>
          <p:nvPr/>
        </p:nvSpPr>
        <p:spPr>
          <a:xfrm>
            <a:off x="7152157" y="4293096"/>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1" name="角丸四角形 300"/>
          <p:cNvSpPr/>
          <p:nvPr/>
        </p:nvSpPr>
        <p:spPr bwMode="auto">
          <a:xfrm>
            <a:off x="4935789"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人間</a:t>
            </a:r>
          </a:p>
        </p:txBody>
      </p:sp>
      <p:sp>
        <p:nvSpPr>
          <p:cNvPr id="302" name="角丸四角形 301"/>
          <p:cNvSpPr/>
          <p:nvPr/>
        </p:nvSpPr>
        <p:spPr bwMode="auto">
          <a:xfrm>
            <a:off x="2627784"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303" name="角丸四角形 302"/>
          <p:cNvSpPr/>
          <p:nvPr/>
        </p:nvSpPr>
        <p:spPr bwMode="auto">
          <a:xfrm>
            <a:off x="6084168"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304" name="角丸四角形 303"/>
          <p:cNvSpPr/>
          <p:nvPr/>
        </p:nvSpPr>
        <p:spPr bwMode="auto">
          <a:xfrm>
            <a:off x="7236296"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305" name="角丸四角形 304"/>
          <p:cNvSpPr/>
          <p:nvPr/>
        </p:nvSpPr>
        <p:spPr bwMode="auto">
          <a:xfrm>
            <a:off x="3779912"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306" name="図形グループ 305"/>
          <p:cNvGrpSpPr/>
          <p:nvPr/>
        </p:nvGrpSpPr>
        <p:grpSpPr>
          <a:xfrm>
            <a:off x="6169421" y="2095555"/>
            <a:ext cx="679541" cy="593816"/>
            <a:chOff x="-62676" y="3965594"/>
            <a:chExt cx="679541" cy="593816"/>
          </a:xfrm>
        </p:grpSpPr>
        <p:sp>
          <p:nvSpPr>
            <p:cNvPr id="307" name="角丸四角形 306"/>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8" name="図 30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309" name="図形グループ 308"/>
          <p:cNvGrpSpPr/>
          <p:nvPr/>
        </p:nvGrpSpPr>
        <p:grpSpPr>
          <a:xfrm>
            <a:off x="6656439" y="2214572"/>
            <a:ext cx="341289" cy="550466"/>
            <a:chOff x="1140657" y="4229811"/>
            <a:chExt cx="341289" cy="550466"/>
          </a:xfrm>
        </p:grpSpPr>
        <p:sp>
          <p:nvSpPr>
            <p:cNvPr id="310" name="角丸四角形 30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1" name="図 3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312" name="図 311"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97634" y="2152406"/>
            <a:ext cx="792088" cy="543647"/>
          </a:xfrm>
          <a:prstGeom prst="rect">
            <a:avLst/>
          </a:prstGeom>
        </p:spPr>
      </p:pic>
      <p:grpSp>
        <p:nvGrpSpPr>
          <p:cNvPr id="313" name="図形グループ 312"/>
          <p:cNvGrpSpPr/>
          <p:nvPr/>
        </p:nvGrpSpPr>
        <p:grpSpPr>
          <a:xfrm>
            <a:off x="4036628" y="2152406"/>
            <a:ext cx="499492" cy="545661"/>
            <a:chOff x="4000500" y="1182650"/>
            <a:chExt cx="499492" cy="545661"/>
          </a:xfrm>
        </p:grpSpPr>
        <p:sp>
          <p:nvSpPr>
            <p:cNvPr id="314" name="角丸四角形 31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正方形/長方形 31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16" name="テキスト ボックス 315"/>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317" name="図形グループ 316"/>
          <p:cNvGrpSpPr/>
          <p:nvPr/>
        </p:nvGrpSpPr>
        <p:grpSpPr>
          <a:xfrm>
            <a:off x="7236296" y="2152406"/>
            <a:ext cx="499492" cy="545661"/>
            <a:chOff x="6373788" y="4940591"/>
            <a:chExt cx="499492" cy="545661"/>
          </a:xfrm>
        </p:grpSpPr>
        <p:sp>
          <p:nvSpPr>
            <p:cNvPr id="318" name="角丸四角形 31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9" name="円/楕円 31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角丸四角形 31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1" name="図形グループ 320"/>
          <p:cNvGrpSpPr/>
          <p:nvPr/>
        </p:nvGrpSpPr>
        <p:grpSpPr>
          <a:xfrm>
            <a:off x="7668096" y="2215906"/>
            <a:ext cx="499492" cy="445407"/>
            <a:chOff x="6805588" y="5004091"/>
            <a:chExt cx="499492" cy="445407"/>
          </a:xfrm>
        </p:grpSpPr>
        <p:sp>
          <p:nvSpPr>
            <p:cNvPr id="322" name="台形 321"/>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3" name="角丸四角形 322"/>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角丸四角形 323"/>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5" name="図形グループ 324"/>
          <p:cNvGrpSpPr/>
          <p:nvPr/>
        </p:nvGrpSpPr>
        <p:grpSpPr>
          <a:xfrm>
            <a:off x="5237605" y="2115648"/>
            <a:ext cx="328117" cy="587163"/>
            <a:chOff x="1946324" y="4125162"/>
            <a:chExt cx="969964" cy="2007872"/>
          </a:xfrm>
        </p:grpSpPr>
        <p:sp>
          <p:nvSpPr>
            <p:cNvPr id="326" name="円/楕円 3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フローチャート: 論理積ゲート 3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8" name="正方形/長方形 327"/>
          <p:cNvSpPr/>
          <p:nvPr/>
        </p:nvSpPr>
        <p:spPr>
          <a:xfrm>
            <a:off x="2555776" y="1963942"/>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正方形/長方形 328"/>
          <p:cNvSpPr/>
          <p:nvPr/>
        </p:nvSpPr>
        <p:spPr>
          <a:xfrm>
            <a:off x="3701997" y="1963942"/>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正方形/長方形 329"/>
          <p:cNvSpPr/>
          <p:nvPr/>
        </p:nvSpPr>
        <p:spPr>
          <a:xfrm>
            <a:off x="4849339" y="1969535"/>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正方形/長方形 330"/>
          <p:cNvSpPr/>
          <p:nvPr/>
        </p:nvSpPr>
        <p:spPr>
          <a:xfrm>
            <a:off x="5995560" y="1969535"/>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2" name="正方形/長方形 331"/>
          <p:cNvSpPr/>
          <p:nvPr/>
        </p:nvSpPr>
        <p:spPr>
          <a:xfrm>
            <a:off x="7152157" y="1958140"/>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テキスト ボックス 335"/>
          <p:cNvSpPr txBox="1"/>
          <p:nvPr/>
        </p:nvSpPr>
        <p:spPr>
          <a:xfrm>
            <a:off x="3164945" y="5720961"/>
            <a:ext cx="4493538" cy="677108"/>
          </a:xfrm>
          <a:prstGeom prst="rect">
            <a:avLst/>
          </a:prstGeom>
          <a:noFill/>
          <a:effectLst/>
        </p:spPr>
        <p:txBody>
          <a:bodyPr wrap="none" rtlCol="0">
            <a:spAutoFit/>
          </a:bodyPr>
          <a:lstStyle/>
          <a:p>
            <a:pPr algn="ctr"/>
            <a:r>
              <a:rPr lang="ja-JP" altLang="en-US" sz="2400" b="1" dirty="0">
                <a:solidFill>
                  <a:srgbClr val="00B050"/>
                </a:solidFill>
                <a:effectLst/>
                <a:latin typeface="Hiragino Kaku Gothic Pro W6" charset="-128"/>
                <a:ea typeface="Hiragino Kaku Gothic Pro W6" charset="-128"/>
                <a:cs typeface="Hiragino Kaku Gothic Pro W6" charset="-128"/>
              </a:rPr>
              <a:t>物理的・地理的障壁が存在する</a:t>
            </a:r>
            <a:endParaRPr lang="en-US" altLang="ja-JP" sz="2400" b="1" dirty="0">
              <a:solidFill>
                <a:srgbClr val="00B050"/>
              </a:solidFill>
              <a:effectLst/>
              <a:latin typeface="Hiragino Kaku Gothic Pro W6" charset="-128"/>
              <a:ea typeface="Hiragino Kaku Gothic Pro W6" charset="-128"/>
              <a:cs typeface="Hiragino Kaku Gothic Pro W6" charset="-128"/>
            </a:endParaRPr>
          </a:p>
          <a:p>
            <a:pPr algn="ctr"/>
            <a:r>
              <a:rPr lang="ja-JP" altLang="en-US" sz="1400" b="1" dirty="0">
                <a:solidFill>
                  <a:srgbClr val="00B050"/>
                </a:solidFill>
                <a:effectLst/>
                <a:latin typeface="Hiragino Kaku Gothic Pro W6" charset="-128"/>
                <a:ea typeface="Hiragino Kaku Gothic Pro W6" charset="-128"/>
                <a:cs typeface="Hiragino Kaku Gothic Pro W6" charset="-128"/>
              </a:rPr>
              <a:t>その連携や組み合わせは、様々な制約を受ける</a:t>
            </a:r>
            <a:endParaRPr kumimoji="1" lang="ja-JP" altLang="en-US" sz="1400" b="1" dirty="0">
              <a:solidFill>
                <a:srgbClr val="00B050"/>
              </a:solidFill>
              <a:effectLst/>
              <a:latin typeface="Hiragino Kaku Gothic Pro W6" charset="-128"/>
              <a:ea typeface="Hiragino Kaku Gothic Pro W6" charset="-128"/>
              <a:cs typeface="Hiragino Kaku Gothic Pro W6" charset="-128"/>
            </a:endParaRPr>
          </a:p>
        </p:txBody>
      </p:sp>
      <p:sp>
        <p:nvSpPr>
          <p:cNvPr id="337" name="テキスト ボックス 336"/>
          <p:cNvSpPr txBox="1"/>
          <p:nvPr/>
        </p:nvSpPr>
        <p:spPr>
          <a:xfrm>
            <a:off x="2988180" y="1014226"/>
            <a:ext cx="4801314" cy="677108"/>
          </a:xfrm>
          <a:prstGeom prst="rect">
            <a:avLst/>
          </a:prstGeom>
          <a:noFill/>
          <a:effectLst>
            <a:glow rad="228600">
              <a:schemeClr val="accent2">
                <a:satMod val="175000"/>
                <a:alpha val="40000"/>
              </a:schemeClr>
            </a:glow>
          </a:effectLst>
        </p:spPr>
        <p:txBody>
          <a:bodyPr wrap="none" rtlCol="0">
            <a:spAutoFit/>
          </a:bodyPr>
          <a:lstStyle/>
          <a:p>
            <a:pPr algn="ctr"/>
            <a:r>
              <a:rPr lang="ja-JP" altLang="en-US" sz="2400" b="1" dirty="0">
                <a:solidFill>
                  <a:srgbClr val="0432FF"/>
                </a:solidFill>
                <a:effectLst/>
                <a:latin typeface="Hiragino Kaku Gothic Pro W6" charset="-128"/>
                <a:ea typeface="Hiragino Kaku Gothic Pro W6" charset="-128"/>
                <a:cs typeface="Hiragino Kaku Gothic Pro W6" charset="-128"/>
              </a:rPr>
              <a:t>物理的・地理的障壁は存在しない</a:t>
            </a:r>
            <a:endParaRPr lang="en-US" altLang="ja-JP" sz="2400" b="1" dirty="0">
              <a:solidFill>
                <a:srgbClr val="0432FF"/>
              </a:solidFill>
              <a:effectLst/>
              <a:latin typeface="Hiragino Kaku Gothic Pro W6" charset="-128"/>
              <a:ea typeface="Hiragino Kaku Gothic Pro W6" charset="-128"/>
              <a:cs typeface="Hiragino Kaku Gothic Pro W6" charset="-128"/>
            </a:endParaRPr>
          </a:p>
          <a:p>
            <a:pPr algn="ctr"/>
            <a:r>
              <a:rPr lang="ja-JP" altLang="en-US" sz="1400" b="1" dirty="0">
                <a:solidFill>
                  <a:srgbClr val="0432FF"/>
                </a:solidFill>
                <a:effectLst/>
                <a:latin typeface="Hiragino Kaku Gothic Pro W6" charset="-128"/>
                <a:ea typeface="Hiragino Kaku Gothic Pro W6" charset="-128"/>
                <a:cs typeface="Hiragino Kaku Gothic Pro W6" charset="-128"/>
              </a:rPr>
              <a:t>あらゆるモノをつなげ、組み合わせることができる</a:t>
            </a:r>
            <a:endParaRPr kumimoji="1" lang="ja-JP" altLang="en-US" sz="1400" b="1" dirty="0">
              <a:solidFill>
                <a:srgbClr val="0432FF"/>
              </a:solidFill>
              <a:effectLst/>
              <a:latin typeface="Hiragino Kaku Gothic Pro W6" charset="-128"/>
              <a:ea typeface="Hiragino Kaku Gothic Pro W6" charset="-128"/>
              <a:cs typeface="Hiragino Kaku Gothic Pro W6" charset="-128"/>
            </a:endParaRPr>
          </a:p>
        </p:txBody>
      </p:sp>
      <p:cxnSp>
        <p:nvCxnSpPr>
          <p:cNvPr id="9" name="曲線コネクタ 8"/>
          <p:cNvCxnSpPr>
            <a:stCxn id="328" idx="0"/>
            <a:endCxn id="331" idx="0"/>
          </p:cNvCxnSpPr>
          <p:nvPr/>
        </p:nvCxnSpPr>
        <p:spPr>
          <a:xfrm rot="16200000" flipH="1">
            <a:off x="4812931" y="246846"/>
            <a:ext cx="5593" cy="3439784"/>
          </a:xfrm>
          <a:prstGeom prst="curvedConnector3">
            <a:avLst>
              <a:gd name="adj1" fmla="val -4844180"/>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8" name="曲線コネクタ 337"/>
          <p:cNvCxnSpPr>
            <a:stCxn id="330" idx="0"/>
            <a:endCxn id="332" idx="0"/>
          </p:cNvCxnSpPr>
          <p:nvPr/>
        </p:nvCxnSpPr>
        <p:spPr>
          <a:xfrm rot="5400000" flipH="1" flipV="1">
            <a:off x="6535111" y="812429"/>
            <a:ext cx="11395" cy="2302818"/>
          </a:xfrm>
          <a:prstGeom prst="curvedConnector3">
            <a:avLst>
              <a:gd name="adj1" fmla="val 2329048"/>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9" name="曲線コネクタ 338"/>
          <p:cNvCxnSpPr>
            <a:stCxn id="329" idx="0"/>
            <a:endCxn id="331" idx="0"/>
          </p:cNvCxnSpPr>
          <p:nvPr/>
        </p:nvCxnSpPr>
        <p:spPr>
          <a:xfrm rot="16200000" flipH="1">
            <a:off x="5386041" y="819957"/>
            <a:ext cx="5593" cy="2293563"/>
          </a:xfrm>
          <a:prstGeom prst="curvedConnector3">
            <a:avLst>
              <a:gd name="adj1" fmla="val -2876220"/>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1676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kumimoji="1" lang="ja-JP" altLang="en-US" dirty="0"/>
              <a:t>「モノ」のサービス化</a:t>
            </a:r>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pic>
        <p:nvPicPr>
          <p:cNvPr id="8" name="図 7">
            <a:extLst>
              <a:ext uri="{FF2B5EF4-FFF2-40B4-BE49-F238E27FC236}">
                <a16:creationId xmlns:a16="http://schemas.microsoft.com/office/drawing/2014/main" id="{200B889A-58B8-0C43-B616-FFD1ADD37B23}"/>
              </a:ext>
            </a:extLst>
          </p:cNvPr>
          <p:cNvPicPr>
            <a:picLocks noChangeAspect="1"/>
          </p:cNvPicPr>
          <p:nvPr/>
        </p:nvPicPr>
        <p:blipFill>
          <a:blip r:embed="rId3"/>
          <a:stretch>
            <a:fillRect/>
          </a:stretch>
        </p:blipFill>
        <p:spPr>
          <a:xfrm>
            <a:off x="1004806" y="2737920"/>
            <a:ext cx="1774749" cy="1739255"/>
          </a:xfrm>
          <a:prstGeom prst="rect">
            <a:avLst/>
          </a:prstGeom>
        </p:spPr>
      </p:pic>
      <p:pic>
        <p:nvPicPr>
          <p:cNvPr id="9" name="図 8">
            <a:extLst>
              <a:ext uri="{FF2B5EF4-FFF2-40B4-BE49-F238E27FC236}">
                <a16:creationId xmlns:a16="http://schemas.microsoft.com/office/drawing/2014/main" id="{1D76AFE3-2E8E-014B-93E2-390D6AC9B2E8}"/>
              </a:ext>
            </a:extLst>
          </p:cNvPr>
          <p:cNvPicPr>
            <a:picLocks noChangeAspect="1"/>
          </p:cNvPicPr>
          <p:nvPr/>
        </p:nvPicPr>
        <p:blipFill>
          <a:blip r:embed="rId4"/>
          <a:stretch>
            <a:fillRect/>
          </a:stretch>
        </p:blipFill>
        <p:spPr>
          <a:xfrm>
            <a:off x="3719801" y="2004036"/>
            <a:ext cx="1704398" cy="1346474"/>
          </a:xfrm>
          <a:prstGeom prst="rect">
            <a:avLst/>
          </a:prstGeom>
        </p:spPr>
      </p:pic>
      <p:pic>
        <p:nvPicPr>
          <p:cNvPr id="13" name="図 12">
            <a:extLst>
              <a:ext uri="{FF2B5EF4-FFF2-40B4-BE49-F238E27FC236}">
                <a16:creationId xmlns:a16="http://schemas.microsoft.com/office/drawing/2014/main" id="{122A5B1B-34E1-794E-8919-D193A9D8C0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11" name="図 10">
            <a:extLst>
              <a:ext uri="{FF2B5EF4-FFF2-40B4-BE49-F238E27FC236}">
                <a16:creationId xmlns:a16="http://schemas.microsoft.com/office/drawing/2014/main" id="{AB9ACC56-21F2-1F45-A60E-699CB14114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spTree>
    <p:extLst>
      <p:ext uri="{BB962C8B-B14F-4D97-AF65-F5344CB8AC3E}">
        <p14:creationId xmlns:p14="http://schemas.microsoft.com/office/powerpoint/2010/main" val="2625406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CFEE0260-E1E9-1D41-8A2C-E86CDFE0BE39}"/>
              </a:ext>
            </a:extLst>
          </p:cNvPr>
          <p:cNvPicPr>
            <a:picLocks noChangeAspect="1"/>
          </p:cNvPicPr>
          <p:nvPr/>
        </p:nvPicPr>
        <p:blipFill>
          <a:blip r:embed="rId3"/>
          <a:stretch>
            <a:fillRect/>
          </a:stretch>
        </p:blipFill>
        <p:spPr>
          <a:xfrm>
            <a:off x="1207013" y="4542957"/>
            <a:ext cx="2379543" cy="1612801"/>
          </a:xfrm>
          <a:prstGeom prst="rect">
            <a:avLst/>
          </a:prstGeom>
        </p:spPr>
      </p:pic>
      <p:pic>
        <p:nvPicPr>
          <p:cNvPr id="11" name="図 10">
            <a:extLst>
              <a:ext uri="{FF2B5EF4-FFF2-40B4-BE49-F238E27FC236}">
                <a16:creationId xmlns:a16="http://schemas.microsoft.com/office/drawing/2014/main" id="{4D5742E5-8F48-9945-8F1F-1F3857B89E1C}"/>
              </a:ext>
            </a:extLst>
          </p:cNvPr>
          <p:cNvPicPr>
            <a:picLocks noChangeAspect="1"/>
          </p:cNvPicPr>
          <p:nvPr/>
        </p:nvPicPr>
        <p:blipFill>
          <a:blip r:embed="rId4"/>
          <a:stretch>
            <a:fillRect/>
          </a:stretch>
        </p:blipFill>
        <p:spPr>
          <a:xfrm>
            <a:off x="3581435" y="4450249"/>
            <a:ext cx="2358487" cy="1834379"/>
          </a:xfrm>
          <a:prstGeom prst="rect">
            <a:avLst/>
          </a:prstGeom>
        </p:spPr>
      </p:pic>
      <p:pic>
        <p:nvPicPr>
          <p:cNvPr id="12" name="図 11">
            <a:extLst>
              <a:ext uri="{FF2B5EF4-FFF2-40B4-BE49-F238E27FC236}">
                <a16:creationId xmlns:a16="http://schemas.microsoft.com/office/drawing/2014/main" id="{1FAAC49E-7B1F-2E47-9527-24AAB8DA4FEB}"/>
              </a:ext>
            </a:extLst>
          </p:cNvPr>
          <p:cNvPicPr>
            <a:picLocks noChangeAspect="1"/>
          </p:cNvPicPr>
          <p:nvPr/>
        </p:nvPicPr>
        <p:blipFill>
          <a:blip r:embed="rId5"/>
          <a:stretch>
            <a:fillRect/>
          </a:stretch>
        </p:blipFill>
        <p:spPr>
          <a:xfrm>
            <a:off x="6070360" y="4442879"/>
            <a:ext cx="1842075" cy="1717735"/>
          </a:xfrm>
          <a:prstGeom prst="rect">
            <a:avLst/>
          </a:prstGeom>
        </p:spPr>
      </p:pic>
      <p:sp>
        <p:nvSpPr>
          <p:cNvPr id="2" name="タイトル 1"/>
          <p:cNvSpPr>
            <a:spLocks noGrp="1"/>
          </p:cNvSpPr>
          <p:nvPr>
            <p:ph type="title"/>
          </p:nvPr>
        </p:nvSpPr>
        <p:spPr/>
        <p:txBody>
          <a:bodyPr/>
          <a:lstStyle/>
          <a:p>
            <a:r>
              <a:rPr lang="ja-JP" altLang="en-US" dirty="0"/>
              <a:t>「モノ」のサービス化</a:t>
            </a:r>
            <a:endParaRPr kumimoji="1" lang="ja-JP" altLang="en-US" dirty="0"/>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自動車メーカー</a:t>
            </a: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航空機メーカー</a:t>
            </a: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工作機械メーカー</a:t>
            </a: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制御</a:t>
            </a:r>
            <a:r>
              <a:rPr kumimoji="1" lang="ja-JP" altLang="en-US" sz="1200" dirty="0">
                <a:solidFill>
                  <a:srgbClr val="FFFFFF"/>
                </a:solidFill>
                <a:latin typeface="ＭＳ Ｐゴシック"/>
                <a:ea typeface="ＭＳ Ｐゴシック"/>
                <a:cs typeface="ＭＳ Ｐゴシック"/>
              </a:rPr>
              <a:t>ソフトウェア</a:t>
            </a: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a:solidFill>
                  <a:srgbClr val="0000FF"/>
                </a:solidFill>
                <a:latin typeface="メイリオ"/>
                <a:ea typeface="メイリオ"/>
                <a:cs typeface="メイリオ"/>
              </a:rPr>
              <a:t>走行</a:t>
            </a:r>
            <a:r>
              <a:rPr lang="ja-JP" altLang="en-US" sz="800" b="1" dirty="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遠隔からの保守点検・修理、自律化機能による自己点検や修復、ソフトウェア更新による機能・性能・操作性の改善</a:t>
            </a: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インターネット</a:t>
            </a:r>
          </a:p>
        </p:txBody>
      </p:sp>
    </p:spTree>
    <p:extLst>
      <p:ext uri="{BB962C8B-B14F-4D97-AF65-F5344CB8AC3E}">
        <p14:creationId xmlns:p14="http://schemas.microsoft.com/office/powerpoint/2010/main" val="2591959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三角形 87"/>
          <p:cNvSpPr/>
          <p:nvPr/>
        </p:nvSpPr>
        <p:spPr>
          <a:xfrm rot="10800000">
            <a:off x="4854724" y="1206044"/>
            <a:ext cx="253305" cy="20639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p:cNvCxnSpPr/>
          <p:nvPr/>
        </p:nvCxnSpPr>
        <p:spPr>
          <a:xfrm>
            <a:off x="4980601" y="1412436"/>
            <a:ext cx="2267" cy="4104796"/>
          </a:xfrm>
          <a:prstGeom prst="line">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lang="ja-JP" altLang="en-US" dirty="0"/>
              <a:t>「モノ」のサービス化／</a:t>
            </a:r>
            <a:r>
              <a:rPr kumimoji="1" lang="ja-JP" altLang="en-US" dirty="0"/>
              <a:t>新たな価値関係の登場</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4" name="ホームベース 3"/>
          <p:cNvSpPr/>
          <p:nvPr/>
        </p:nvSpPr>
        <p:spPr>
          <a:xfrm>
            <a:off x="1615463" y="1755986"/>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solidFill>
                  <a:srgbClr val="FFFFFF"/>
                </a:solidFill>
                <a:latin typeface="Hiragino Kaku Gothic Pro W6" charset="-128"/>
                <a:ea typeface="Hiragino Kaku Gothic Pro W6" charset="-128"/>
                <a:cs typeface="Hiragino Kaku Gothic Pro W6" charset="-128"/>
              </a:rPr>
              <a:t>　　　価値を生産</a:t>
            </a:r>
          </a:p>
        </p:txBody>
      </p:sp>
      <p:sp>
        <p:nvSpPr>
          <p:cNvPr id="5" name="ホームベース 4"/>
          <p:cNvSpPr/>
          <p:nvPr/>
        </p:nvSpPr>
        <p:spPr>
          <a:xfrm>
            <a:off x="5076056" y="1728767"/>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solidFill>
                  <a:srgbClr val="FFFFFF"/>
                </a:solidFill>
                <a:latin typeface="Hiragino Kaku Gothic Pro W6" charset="-128"/>
                <a:ea typeface="Hiragino Kaku Gothic Pro W6" charset="-128"/>
                <a:cs typeface="Hiragino Kaku Gothic Pro W6" charset="-128"/>
              </a:rPr>
              <a:t>　　　　価値を消費</a:t>
            </a:r>
          </a:p>
        </p:txBody>
      </p:sp>
      <p:sp>
        <p:nvSpPr>
          <p:cNvPr id="6" name="左カーブ矢印 5"/>
          <p:cNvSpPr/>
          <p:nvPr/>
        </p:nvSpPr>
        <p:spPr>
          <a:xfrm rot="16200000">
            <a:off x="4795700" y="125470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左カーブ矢印 6"/>
          <p:cNvSpPr/>
          <p:nvPr/>
        </p:nvSpPr>
        <p:spPr>
          <a:xfrm rot="5400000">
            <a:off x="4748397" y="182297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7"/>
          <p:cNvGrpSpPr/>
          <p:nvPr/>
        </p:nvGrpSpPr>
        <p:grpSpPr>
          <a:xfrm>
            <a:off x="5888145" y="1824391"/>
            <a:ext cx="230909" cy="419498"/>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10"/>
          <p:cNvGrpSpPr/>
          <p:nvPr/>
        </p:nvGrpSpPr>
        <p:grpSpPr>
          <a:xfrm>
            <a:off x="2064616" y="1824391"/>
            <a:ext cx="419151" cy="480440"/>
            <a:chOff x="4732300" y="5435324"/>
            <a:chExt cx="669536" cy="1021093"/>
          </a:xfrm>
        </p:grpSpPr>
        <p:sp>
          <p:nvSpPr>
            <p:cNvPr id="12" name="正方形/長方形 1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直線コネクタ 1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9" name="ホームベース 28"/>
          <p:cNvSpPr/>
          <p:nvPr/>
        </p:nvSpPr>
        <p:spPr>
          <a:xfrm>
            <a:off x="1619672" y="3096918"/>
            <a:ext cx="6907962" cy="865933"/>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solidFill>
                  <a:srgbClr val="FFFFFF"/>
                </a:solidFill>
                <a:latin typeface="Hiragino Kaku Gothic Pro W6" charset="-128"/>
                <a:ea typeface="Hiragino Kaku Gothic Pro W6" charset="-128"/>
                <a:cs typeface="Hiragino Kaku Gothic Pro W6" charset="-128"/>
              </a:rPr>
              <a:t>　　　　価値を共創</a:t>
            </a:r>
          </a:p>
        </p:txBody>
      </p:sp>
      <p:sp>
        <p:nvSpPr>
          <p:cNvPr id="30" name="ホームベース 29"/>
          <p:cNvSpPr/>
          <p:nvPr/>
        </p:nvSpPr>
        <p:spPr>
          <a:xfrm>
            <a:off x="1614866" y="4393063"/>
            <a:ext cx="6907962" cy="86593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solidFill>
                  <a:srgbClr val="FFFFFF"/>
                </a:solidFill>
                <a:latin typeface="Hiragino Kaku Gothic Pro W6" charset="-128"/>
                <a:ea typeface="Hiragino Kaku Gothic Pro W6" charset="-128"/>
                <a:cs typeface="Hiragino Kaku Gothic Pro W6" charset="-128"/>
              </a:rPr>
              <a:t>　　　　価値を共創</a:t>
            </a:r>
          </a:p>
        </p:txBody>
      </p:sp>
      <p:grpSp>
        <p:nvGrpSpPr>
          <p:cNvPr id="33" name="図形グループ 32"/>
          <p:cNvGrpSpPr/>
          <p:nvPr/>
        </p:nvGrpSpPr>
        <p:grpSpPr>
          <a:xfrm>
            <a:off x="2120223" y="4710923"/>
            <a:ext cx="230909" cy="419498"/>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070345" y="3297541"/>
            <a:ext cx="418860" cy="465432"/>
            <a:chOff x="4732300" y="5435324"/>
            <a:chExt cx="669536" cy="1021093"/>
          </a:xfrm>
        </p:grpSpPr>
        <p:sp>
          <p:nvSpPr>
            <p:cNvPr id="37" name="正方形/長方形 36"/>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2" name="正方形/長方形 41"/>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6" name="正方形/長方形 45"/>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0" name="正方形/長方形 49"/>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504055" y="1932642"/>
            <a:ext cx="1005404" cy="338554"/>
          </a:xfrm>
          <a:prstGeom prst="rect">
            <a:avLst/>
          </a:prstGeom>
          <a:noFill/>
        </p:spPr>
        <p:txBody>
          <a:bodyPr wrap="none" rtlCol="0">
            <a:spAutoFit/>
          </a:bodyPr>
          <a:lstStyle/>
          <a:p>
            <a:pPr algn="ctr"/>
            <a:r>
              <a:rPr kumimoji="1" lang="ja-JP" altLang="en-US" sz="1600" b="1">
                <a:solidFill>
                  <a:srgbClr val="002060"/>
                </a:solidFill>
                <a:latin typeface="Hiragino Kaku Gothic Pro W6" charset="-128"/>
                <a:ea typeface="Hiragino Kaku Gothic Pro W6" charset="-128"/>
                <a:cs typeface="Hiragino Kaku Gothic Pro W6" charset="-128"/>
              </a:rPr>
              <a:t>交換価値</a:t>
            </a:r>
          </a:p>
        </p:txBody>
      </p:sp>
      <p:sp>
        <p:nvSpPr>
          <p:cNvPr id="70" name="左カーブ矢印 69"/>
          <p:cNvSpPr/>
          <p:nvPr/>
        </p:nvSpPr>
        <p:spPr>
          <a:xfrm rot="16200000">
            <a:off x="2580341" y="370450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左カーブ矢印 70"/>
          <p:cNvSpPr/>
          <p:nvPr/>
        </p:nvSpPr>
        <p:spPr>
          <a:xfrm rot="5400000">
            <a:off x="2540546" y="403947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カーブ矢印 71"/>
          <p:cNvSpPr/>
          <p:nvPr/>
        </p:nvSpPr>
        <p:spPr>
          <a:xfrm rot="16200000">
            <a:off x="3228346" y="370648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カーブ矢印 72"/>
          <p:cNvSpPr/>
          <p:nvPr/>
        </p:nvSpPr>
        <p:spPr>
          <a:xfrm rot="5400000">
            <a:off x="3188551" y="404145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左カーブ矢印 73"/>
          <p:cNvSpPr/>
          <p:nvPr/>
        </p:nvSpPr>
        <p:spPr>
          <a:xfrm rot="16200000">
            <a:off x="3886539" y="370768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左カーブ矢印 74"/>
          <p:cNvSpPr/>
          <p:nvPr/>
        </p:nvSpPr>
        <p:spPr>
          <a:xfrm rot="5400000">
            <a:off x="3846744" y="404265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左カーブ矢印 75"/>
          <p:cNvSpPr/>
          <p:nvPr/>
        </p:nvSpPr>
        <p:spPr>
          <a:xfrm rot="16200000">
            <a:off x="4534544" y="370966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左カーブ矢印 76"/>
          <p:cNvSpPr/>
          <p:nvPr/>
        </p:nvSpPr>
        <p:spPr>
          <a:xfrm rot="5400000">
            <a:off x="4494749" y="404463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左カーブ矢印 77"/>
          <p:cNvSpPr/>
          <p:nvPr/>
        </p:nvSpPr>
        <p:spPr>
          <a:xfrm rot="16200000">
            <a:off x="5190797" y="370701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左カーブ矢印 78"/>
          <p:cNvSpPr/>
          <p:nvPr/>
        </p:nvSpPr>
        <p:spPr>
          <a:xfrm rot="5400000">
            <a:off x="5151002" y="404198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左カーブ矢印 79"/>
          <p:cNvSpPr/>
          <p:nvPr/>
        </p:nvSpPr>
        <p:spPr>
          <a:xfrm rot="16200000">
            <a:off x="5838802" y="370899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左カーブ矢印 80"/>
          <p:cNvSpPr/>
          <p:nvPr/>
        </p:nvSpPr>
        <p:spPr>
          <a:xfrm rot="5400000">
            <a:off x="5799007" y="404396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左カーブ矢印 81"/>
          <p:cNvSpPr/>
          <p:nvPr/>
        </p:nvSpPr>
        <p:spPr>
          <a:xfrm rot="16200000">
            <a:off x="6496995" y="371018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カーブ矢印 82"/>
          <p:cNvSpPr/>
          <p:nvPr/>
        </p:nvSpPr>
        <p:spPr>
          <a:xfrm rot="5400000">
            <a:off x="6457200" y="404515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カーブ矢印 83"/>
          <p:cNvSpPr/>
          <p:nvPr/>
        </p:nvSpPr>
        <p:spPr>
          <a:xfrm rot="16200000">
            <a:off x="7145000" y="371217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カーブ矢印 84"/>
          <p:cNvSpPr/>
          <p:nvPr/>
        </p:nvSpPr>
        <p:spPr>
          <a:xfrm rot="5400000">
            <a:off x="7105205" y="404714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カーブ矢印 60"/>
          <p:cNvSpPr/>
          <p:nvPr/>
        </p:nvSpPr>
        <p:spPr>
          <a:xfrm rot="16200000">
            <a:off x="4782686" y="335274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カーブ矢印 61"/>
          <p:cNvSpPr/>
          <p:nvPr/>
        </p:nvSpPr>
        <p:spPr>
          <a:xfrm rot="5400000">
            <a:off x="4735383" y="392101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4504721" y="4054509"/>
            <a:ext cx="1005404" cy="338554"/>
          </a:xfrm>
          <a:prstGeom prst="rect">
            <a:avLst/>
          </a:prstGeom>
          <a:noFill/>
        </p:spPr>
        <p:txBody>
          <a:bodyPr wrap="none" rtlCol="0">
            <a:spAutoFit/>
          </a:bodyPr>
          <a:lstStyle/>
          <a:p>
            <a:pPr algn="ctr"/>
            <a:r>
              <a:rPr kumimoji="1" lang="ja-JP" altLang="en-US" sz="1600" b="1" dirty="0">
                <a:solidFill>
                  <a:srgbClr val="002060"/>
                </a:solidFill>
                <a:latin typeface="Hiragino Kaku Gothic Pro W6" charset="-128"/>
                <a:ea typeface="Hiragino Kaku Gothic Pro W6" charset="-128"/>
                <a:cs typeface="Hiragino Kaku Gothic Pro W6" charset="-128"/>
              </a:rPr>
              <a:t>交換価値</a:t>
            </a:r>
          </a:p>
        </p:txBody>
      </p:sp>
      <p:sp>
        <p:nvSpPr>
          <p:cNvPr id="86" name="左カーブ矢印 85"/>
          <p:cNvSpPr/>
          <p:nvPr/>
        </p:nvSpPr>
        <p:spPr>
          <a:xfrm rot="16200000">
            <a:off x="7803193" y="371632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カーブ矢印 86"/>
          <p:cNvSpPr/>
          <p:nvPr/>
        </p:nvSpPr>
        <p:spPr>
          <a:xfrm rot="5400000">
            <a:off x="7763398" y="405129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683590" y="836712"/>
            <a:ext cx="646331"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購買</a:t>
            </a:r>
            <a:endParaRPr kumimoji="1" lang="ja-JP" altLang="en-US" dirty="0">
              <a:latin typeface="Meiryo" charset="-128"/>
              <a:ea typeface="Meiryo" charset="-128"/>
              <a:cs typeface="Meiryo" charset="-128"/>
            </a:endParaRPr>
          </a:p>
        </p:txBody>
      </p:sp>
      <p:sp>
        <p:nvSpPr>
          <p:cNvPr id="93" name="左右矢印 92"/>
          <p:cNvSpPr/>
          <p:nvPr/>
        </p:nvSpPr>
        <p:spPr>
          <a:xfrm>
            <a:off x="1623174" y="3720851"/>
            <a:ext cx="6994388" cy="508648"/>
          </a:xfrm>
          <a:prstGeom prst="leftRightArrow">
            <a:avLst/>
          </a:prstGeom>
          <a:solidFill>
            <a:srgbClr val="7030A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ＭＳ Ｐゴシック"/>
                <a:ea typeface="ＭＳ Ｐゴシック"/>
                <a:cs typeface="ＭＳ Ｐゴシック"/>
              </a:rPr>
              <a:t>　　　　　　　　　　　　　　文脈価値</a:t>
            </a:r>
            <a:endParaRPr kumimoji="1" lang="ja-JP" altLang="en-US" sz="1200" dirty="0">
              <a:solidFill>
                <a:srgbClr val="FFFFFF"/>
              </a:solidFill>
              <a:latin typeface="ＭＳ Ｐゴシック"/>
              <a:ea typeface="ＭＳ Ｐゴシック"/>
              <a:cs typeface="ＭＳ Ｐゴシック"/>
            </a:endParaRPr>
          </a:p>
        </p:txBody>
      </p:sp>
      <p:sp>
        <p:nvSpPr>
          <p:cNvPr id="94" name="左右矢印 93"/>
          <p:cNvSpPr/>
          <p:nvPr/>
        </p:nvSpPr>
        <p:spPr>
          <a:xfrm>
            <a:off x="5004816" y="4172037"/>
            <a:ext cx="3612746" cy="508648"/>
          </a:xfrm>
          <a:prstGeom prst="leftRightArrow">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ＭＳ Ｐゴシック"/>
                <a:ea typeface="ＭＳ Ｐゴシック"/>
                <a:cs typeface="ＭＳ Ｐゴシック"/>
              </a:rPr>
              <a:t>　　　　　　　　　　　　</a:t>
            </a:r>
            <a:r>
              <a:rPr kumimoji="1" lang="ja-JP" altLang="en-US" sz="1200">
                <a:solidFill>
                  <a:srgbClr val="FFFFFF"/>
                </a:solidFill>
                <a:latin typeface="ＭＳ Ｐゴシック"/>
                <a:ea typeface="ＭＳ Ｐゴシック"/>
                <a:cs typeface="ＭＳ Ｐゴシック"/>
              </a:rPr>
              <a:t>　使用価値</a:t>
            </a: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p:cNvSpPr txBox="1"/>
          <p:nvPr/>
        </p:nvSpPr>
        <p:spPr>
          <a:xfrm>
            <a:off x="463816" y="1661443"/>
            <a:ext cx="1082348" cy="769441"/>
          </a:xfrm>
          <a:prstGeom prst="rect">
            <a:avLst/>
          </a:prstGeom>
          <a:noFill/>
        </p:spPr>
        <p:txBody>
          <a:bodyPr wrap="none" rtlCol="0">
            <a:spAutoFit/>
          </a:bodyPr>
          <a:lstStyle/>
          <a:p>
            <a:r>
              <a:rPr lang="ja-JP" altLang="en-US" sz="1600" b="1" dirty="0">
                <a:solidFill>
                  <a:schemeClr val="tx1">
                    <a:lumMod val="50000"/>
                    <a:lumOff val="50000"/>
                  </a:schemeClr>
                </a:solidFill>
                <a:latin typeface="Meiryo" charset="-128"/>
                <a:ea typeface="Meiryo" charset="-128"/>
                <a:cs typeface="Meiryo" charset="-128"/>
              </a:rPr>
              <a:t>グッズ</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a:solidFill>
                  <a:schemeClr val="tx1">
                    <a:lumMod val="50000"/>
                    <a:lumOff val="50000"/>
                  </a:schemeClr>
                </a:solidFill>
                <a:latin typeface="Meiryo" charset="-128"/>
                <a:ea typeface="Meiryo" charset="-128"/>
                <a:cs typeface="Meiryo" charset="-128"/>
              </a:rPr>
              <a:t>ドミナント</a:t>
            </a:r>
            <a:endParaRPr kumimoji="1" lang="en-US" altLang="ja-JP" sz="1400" dirty="0">
              <a:solidFill>
                <a:schemeClr val="tx1">
                  <a:lumMod val="50000"/>
                  <a:lumOff val="50000"/>
                </a:schemeClr>
              </a:solidFill>
              <a:latin typeface="Meiryo" charset="-128"/>
              <a:ea typeface="Meiryo" charset="-128"/>
              <a:cs typeface="Meiryo" charset="-128"/>
            </a:endParaRPr>
          </a:p>
          <a:p>
            <a:r>
              <a:rPr lang="ja-JP" altLang="en-US" sz="1400" dirty="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96" name="テキスト ボックス 95"/>
          <p:cNvSpPr txBox="1"/>
          <p:nvPr/>
        </p:nvSpPr>
        <p:spPr>
          <a:xfrm>
            <a:off x="457742" y="3782985"/>
            <a:ext cx="1082348" cy="769441"/>
          </a:xfrm>
          <a:prstGeom prst="rect">
            <a:avLst/>
          </a:prstGeom>
          <a:noFill/>
        </p:spPr>
        <p:txBody>
          <a:bodyPr wrap="none" rtlCol="0">
            <a:spAutoFit/>
          </a:bodyPr>
          <a:lstStyle/>
          <a:p>
            <a:r>
              <a:rPr lang="ja-JP" altLang="en-US" sz="1600" b="1" dirty="0">
                <a:solidFill>
                  <a:schemeClr val="tx1">
                    <a:lumMod val="50000"/>
                    <a:lumOff val="50000"/>
                  </a:schemeClr>
                </a:solidFill>
                <a:latin typeface="Meiryo" charset="-128"/>
                <a:ea typeface="Meiryo" charset="-128"/>
                <a:cs typeface="Meiryo" charset="-128"/>
              </a:rPr>
              <a:t>サービス</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a:solidFill>
                  <a:schemeClr val="tx1">
                    <a:lumMod val="50000"/>
                    <a:lumOff val="50000"/>
                  </a:schemeClr>
                </a:solidFill>
                <a:latin typeface="Meiryo" charset="-128"/>
                <a:ea typeface="Meiryo" charset="-128"/>
                <a:cs typeface="Meiryo" charset="-128"/>
              </a:rPr>
              <a:t>ドミナント</a:t>
            </a:r>
            <a:endParaRPr kumimoji="1" lang="en-US" altLang="ja-JP" sz="1400" dirty="0">
              <a:solidFill>
                <a:schemeClr val="tx1">
                  <a:lumMod val="50000"/>
                  <a:lumOff val="50000"/>
                </a:schemeClr>
              </a:solidFill>
              <a:latin typeface="Meiryo" charset="-128"/>
              <a:ea typeface="Meiryo" charset="-128"/>
              <a:cs typeface="Meiryo" charset="-128"/>
            </a:endParaRPr>
          </a:p>
          <a:p>
            <a:r>
              <a:rPr lang="ja-JP" altLang="en-US" sz="1400" dirty="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97" name="テキスト ボックス 96"/>
          <p:cNvSpPr txBox="1"/>
          <p:nvPr/>
        </p:nvSpPr>
        <p:spPr>
          <a:xfrm>
            <a:off x="1614866" y="5385605"/>
            <a:ext cx="2957134" cy="954107"/>
          </a:xfrm>
          <a:prstGeom prst="rect">
            <a:avLst/>
          </a:prstGeom>
          <a:noFill/>
        </p:spPr>
        <p:txBody>
          <a:bodyPr wrap="square" rtlCol="0">
            <a:spAutoFit/>
          </a:bodyPr>
          <a:lstStyle/>
          <a:p>
            <a:r>
              <a:rPr kumimoji="1" lang="en-US" altLang="ja-JP" sz="1400" dirty="0" err="1">
                <a:solidFill>
                  <a:schemeClr val="tx1">
                    <a:lumMod val="50000"/>
                    <a:lumOff val="50000"/>
                  </a:schemeClr>
                </a:solidFill>
                <a:latin typeface="Meiryo" charset="-128"/>
                <a:ea typeface="Meiryo" charset="-128"/>
                <a:cs typeface="Meiryo" charset="-128"/>
              </a:rPr>
              <a:t>IoT</a:t>
            </a:r>
            <a:r>
              <a:rPr kumimoji="1" lang="ja-JP" altLang="en-US" sz="1400" dirty="0">
                <a:solidFill>
                  <a:schemeClr val="tx1">
                    <a:lumMod val="50000"/>
                    <a:lumOff val="50000"/>
                  </a:schemeClr>
                </a:solidFill>
                <a:latin typeface="Meiryo" charset="-128"/>
                <a:ea typeface="Meiryo" charset="-128"/>
                <a:cs typeface="Meiryo" charset="-128"/>
              </a:rPr>
              <a:t>やデジタルマーケティング</a:t>
            </a:r>
            <a:r>
              <a:rPr lang="ja-JP" altLang="en-US" sz="1400" dirty="0">
                <a:solidFill>
                  <a:schemeClr val="tx1">
                    <a:lumMod val="50000"/>
                    <a:lumOff val="50000"/>
                  </a:schemeClr>
                </a:solidFill>
                <a:latin typeface="Meiryo" charset="-128"/>
                <a:ea typeface="Meiryo" charset="-128"/>
                <a:cs typeface="Meiryo" charset="-128"/>
              </a:rPr>
              <a:t>、ソーシャルメディアの活用により、購買以前から企業と顧客が価値を創り出す関係が築かれる。</a:t>
            </a:r>
            <a:endParaRPr kumimoji="1" lang="en-US" altLang="ja-JP" sz="1400" dirty="0">
              <a:solidFill>
                <a:schemeClr val="tx1">
                  <a:lumMod val="50000"/>
                  <a:lumOff val="50000"/>
                </a:schemeClr>
              </a:solidFill>
              <a:latin typeface="Meiryo" charset="-128"/>
              <a:ea typeface="Meiryo" charset="-128"/>
              <a:cs typeface="Meiryo" charset="-128"/>
            </a:endParaRPr>
          </a:p>
        </p:txBody>
      </p:sp>
      <p:sp>
        <p:nvSpPr>
          <p:cNvPr id="98" name="テキスト ボックス 97"/>
          <p:cNvSpPr txBox="1"/>
          <p:nvPr/>
        </p:nvSpPr>
        <p:spPr>
          <a:xfrm>
            <a:off x="5325681" y="5385605"/>
            <a:ext cx="2957134" cy="954107"/>
          </a:xfrm>
          <a:prstGeom prst="rect">
            <a:avLst/>
          </a:prstGeom>
          <a:noFill/>
        </p:spPr>
        <p:txBody>
          <a:bodyPr wrap="square" rtlCol="0">
            <a:spAutoFit/>
          </a:bodyPr>
          <a:lstStyle/>
          <a:p>
            <a:r>
              <a:rPr kumimoji="1" lang="en-US" altLang="ja-JP" sz="1400" dirty="0" err="1">
                <a:solidFill>
                  <a:srgbClr val="FF8000"/>
                </a:solidFill>
                <a:latin typeface="Meiryo" charset="-128"/>
                <a:ea typeface="Meiryo" charset="-128"/>
                <a:cs typeface="Meiryo" charset="-128"/>
              </a:rPr>
              <a:t>IoT</a:t>
            </a:r>
            <a:r>
              <a:rPr kumimoji="1" lang="ja-JP" altLang="en-US" sz="1400" dirty="0">
                <a:solidFill>
                  <a:srgbClr val="FF8000"/>
                </a:solidFill>
                <a:latin typeface="Meiryo" charset="-128"/>
                <a:ea typeface="Meiryo" charset="-128"/>
                <a:cs typeface="Meiryo" charset="-128"/>
              </a:rPr>
              <a:t>や</a:t>
            </a:r>
            <a:r>
              <a:rPr lang="ja-JP" altLang="en-US" sz="1400" dirty="0">
                <a:solidFill>
                  <a:srgbClr val="FF8000"/>
                </a:solidFill>
                <a:latin typeface="Meiryo" charset="-128"/>
                <a:ea typeface="Meiryo" charset="-128"/>
                <a:cs typeface="Meiryo" charset="-128"/>
              </a:rPr>
              <a:t>ソーシャルメディアの活用により、購買後も顧客との関係は継続され、企業からは新たな価値が提供され続ける。</a:t>
            </a:r>
            <a:endParaRPr kumimoji="1" lang="en-US" altLang="ja-JP" sz="1400" dirty="0">
              <a:solidFill>
                <a:srgbClr val="FF8000"/>
              </a:solidFill>
              <a:latin typeface="Meiryo" charset="-128"/>
              <a:ea typeface="Meiryo" charset="-128"/>
              <a:cs typeface="Meiryo" charset="-128"/>
            </a:endParaRPr>
          </a:p>
        </p:txBody>
      </p:sp>
      <p:sp>
        <p:nvSpPr>
          <p:cNvPr id="102" name="テキスト ボックス 101"/>
          <p:cNvSpPr txBox="1"/>
          <p:nvPr/>
        </p:nvSpPr>
        <p:spPr>
          <a:xfrm>
            <a:off x="5632156" y="3557004"/>
            <a:ext cx="2492990" cy="276999"/>
          </a:xfrm>
          <a:prstGeom prst="rect">
            <a:avLst/>
          </a:prstGeom>
          <a:noFill/>
        </p:spPr>
        <p:txBody>
          <a:bodyPr wrap="none" rtlCol="0">
            <a:spAutoFit/>
          </a:bodyPr>
          <a:lstStyle/>
          <a:p>
            <a:r>
              <a:rPr kumimoji="1" lang="ja-JP" altLang="en-US" sz="1200" dirty="0">
                <a:solidFill>
                  <a:srgbClr val="C00000"/>
                </a:solidFill>
                <a:latin typeface="Meiryo" charset="-128"/>
                <a:ea typeface="Meiryo" charset="-128"/>
                <a:cs typeface="Meiryo" charset="-128"/>
              </a:rPr>
              <a:t>顧客による使用情報の</a:t>
            </a:r>
            <a:r>
              <a:rPr kumimoji="1" lang="ja-JP" altLang="en-US" sz="1200">
                <a:solidFill>
                  <a:srgbClr val="C00000"/>
                </a:solidFill>
                <a:latin typeface="Meiryo" charset="-128"/>
                <a:ea typeface="Meiryo" charset="-128"/>
                <a:cs typeface="Meiryo" charset="-128"/>
              </a:rPr>
              <a:t>継続的入手</a:t>
            </a:r>
            <a:endParaRPr kumimoji="1" lang="ja-JP" altLang="en-US" sz="1200" dirty="0">
              <a:solidFill>
                <a:srgbClr val="C00000"/>
              </a:solidFill>
              <a:latin typeface="Meiryo" charset="-128"/>
              <a:ea typeface="Meiryo" charset="-128"/>
              <a:cs typeface="Meiryo" charset="-128"/>
            </a:endParaRPr>
          </a:p>
        </p:txBody>
      </p:sp>
      <p:sp>
        <p:nvSpPr>
          <p:cNvPr id="103" name="テキスト ボックス 102"/>
          <p:cNvSpPr txBox="1"/>
          <p:nvPr/>
        </p:nvSpPr>
        <p:spPr>
          <a:xfrm>
            <a:off x="5631148" y="4589025"/>
            <a:ext cx="2596154"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ソフトウェアの更新、</a:t>
            </a:r>
            <a:r>
              <a:rPr lang="ja-JP" altLang="en-US" sz="1200" dirty="0">
                <a:solidFill>
                  <a:schemeClr val="bg1"/>
                </a:solidFill>
                <a:latin typeface="Meiryo" charset="-128"/>
                <a:ea typeface="Meiryo" charset="-128"/>
                <a:cs typeface="Meiryo" charset="-128"/>
              </a:rPr>
              <a:t>新たなサービスの提供による価値の拡大</a:t>
            </a:r>
            <a:endParaRPr kumimoji="1" lang="ja-JP" altLang="en-US" sz="1200" dirty="0">
              <a:solidFill>
                <a:schemeClr val="bg1"/>
              </a:solidFill>
              <a:latin typeface="Meiryo" charset="-128"/>
              <a:ea typeface="Meiryo" charset="-128"/>
              <a:cs typeface="Meiryo" charset="-128"/>
            </a:endParaRPr>
          </a:p>
        </p:txBody>
      </p:sp>
      <p:sp>
        <p:nvSpPr>
          <p:cNvPr id="104" name="テキスト ボックス 103"/>
          <p:cNvSpPr txBox="1"/>
          <p:nvPr/>
        </p:nvSpPr>
        <p:spPr>
          <a:xfrm>
            <a:off x="5231142" y="6396478"/>
            <a:ext cx="3834704" cy="215444"/>
          </a:xfrm>
          <a:prstGeom prst="rect">
            <a:avLst/>
          </a:prstGeom>
          <a:noFill/>
        </p:spPr>
        <p:txBody>
          <a:bodyPr wrap="none" rtlCol="0">
            <a:spAutoFit/>
          </a:bodyPr>
          <a:lstStyle/>
          <a:p>
            <a:pPr algn="r"/>
            <a:r>
              <a:rPr kumimoji="1" lang="en-US" altLang="ja-JP" sz="800" dirty="0">
                <a:solidFill>
                  <a:schemeClr val="tx1">
                    <a:lumMod val="50000"/>
                    <a:lumOff val="50000"/>
                  </a:schemeClr>
                </a:solidFill>
                <a:latin typeface="Meiryo" charset="-128"/>
                <a:ea typeface="Meiryo" charset="-128"/>
                <a:cs typeface="Meiryo" charset="-128"/>
              </a:rPr>
              <a:t>January 2016 DAIAMOND</a:t>
            </a:r>
            <a:r>
              <a:rPr kumimoji="1" lang="ja-JP" altLang="en-US" sz="800" dirty="0">
                <a:solidFill>
                  <a:schemeClr val="tx1">
                    <a:lumMod val="50000"/>
                    <a:lumOff val="50000"/>
                  </a:schemeClr>
                </a:solidFill>
                <a:latin typeface="Meiryo" charset="-128"/>
                <a:ea typeface="Meiryo" charset="-128"/>
                <a:cs typeface="Meiryo" charset="-128"/>
              </a:rPr>
              <a:t>ハーバード・ビジネス・レビュー別冊を参考に作成</a:t>
            </a:r>
          </a:p>
        </p:txBody>
      </p:sp>
    </p:spTree>
    <p:extLst>
      <p:ext uri="{BB962C8B-B14F-4D97-AF65-F5344CB8AC3E}">
        <p14:creationId xmlns:p14="http://schemas.microsoft.com/office/powerpoint/2010/main" val="127406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ソフトウエア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モノのサービス化の本質</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開発</a:t>
            </a:r>
            <a:r>
              <a:rPr lang="ja-JP" altLang="en-US" dirty="0">
                <a:solidFill>
                  <a:srgbClr val="FFFFFF"/>
                </a:solidFill>
                <a:latin typeface="Meiryo" charset="-128"/>
                <a:ea typeface="Meiryo" charset="-128"/>
                <a:cs typeface="Meiryo" charset="-128"/>
              </a:rPr>
              <a:t>・</a:t>
            </a:r>
            <a:r>
              <a:rPr kumimoji="1" lang="ja-JP" altLang="en-US" dirty="0">
                <a:solidFill>
                  <a:srgbClr val="FFFFFF"/>
                </a:solidFill>
                <a:latin typeface="Meiryo" charset="-128"/>
                <a:ea typeface="Meiryo" charset="-128"/>
                <a:cs typeface="Meiryo" charset="-128"/>
              </a:rPr>
              <a:t>製造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15000"/>
            <a:ext cx="677108" cy="2144177"/>
          </a:xfrm>
          <a:prstGeom prst="rect">
            <a:avLst/>
          </a:prstGeom>
          <a:noFill/>
        </p:spPr>
        <p:txBody>
          <a:bodyPr vert="eaVert" wrap="none" rtlCol="0">
            <a:spAutoFit/>
          </a:bodyPr>
          <a:lstStyle/>
          <a:p>
            <a:pPr algn="ctr"/>
            <a:r>
              <a:rPr kumimoji="1" lang="ja-JP" altLang="en-US" sz="3200" b="1">
                <a:solidFill>
                  <a:schemeClr val="bg1"/>
                </a:solidFill>
                <a:latin typeface="Meiryo" charset="-128"/>
                <a:ea typeface="Meiryo" charset="-128"/>
                <a:cs typeface="Meiryo" charset="-128"/>
              </a:rPr>
              <a:t>直結</a:t>
            </a:r>
            <a:r>
              <a:rPr lang="ja-JP" altLang="en-US" sz="3200" b="1">
                <a:solidFill>
                  <a:schemeClr val="bg1"/>
                </a:solidFill>
                <a:latin typeface="Meiryo" charset="-128"/>
                <a:ea typeface="Meiryo" charset="-128"/>
                <a:cs typeface="Meiryo" charset="-128"/>
              </a:rPr>
              <a:t>・</a:t>
            </a:r>
            <a:r>
              <a:rPr kumimoji="1" lang="ja-JP" altLang="en-US" sz="3200" b="1">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70574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A31F3-A233-3D47-9641-B01D5513109D}"/>
              </a:ext>
            </a:extLst>
          </p:cNvPr>
          <p:cNvSpPr>
            <a:spLocks noGrp="1"/>
          </p:cNvSpPr>
          <p:nvPr>
            <p:ph type="title"/>
          </p:nvPr>
        </p:nvSpPr>
        <p:spPr/>
        <p:txBody>
          <a:bodyPr/>
          <a:lstStyle/>
          <a:p>
            <a:r>
              <a:rPr kumimoji="1" lang="ja-JP" altLang="en-US"/>
              <a:t>これからのビジネスの方向</a:t>
            </a:r>
          </a:p>
        </p:txBody>
      </p:sp>
      <p:sp>
        <p:nvSpPr>
          <p:cNvPr id="3" name="正方形/長方形 2">
            <a:extLst>
              <a:ext uri="{FF2B5EF4-FFF2-40B4-BE49-F238E27FC236}">
                <a16:creationId xmlns:a16="http://schemas.microsoft.com/office/drawing/2014/main" id="{3739D33C-CFB8-8D4D-8D5F-34066CBA8327}"/>
              </a:ext>
            </a:extLst>
          </p:cNvPr>
          <p:cNvSpPr/>
          <p:nvPr/>
        </p:nvSpPr>
        <p:spPr>
          <a:xfrm>
            <a:off x="3414093" y="1822066"/>
            <a:ext cx="2321078" cy="2494430"/>
          </a:xfrm>
          <a:prstGeom prst="rect">
            <a:avLst/>
          </a:prstGeom>
          <a:noFill/>
          <a:ln w="38100">
            <a:solidFill>
              <a:schemeClr val="bg1">
                <a:lumMod val="65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65000"/>
                  <a:lumOff val="35000"/>
                </a:schemeClr>
              </a:solidFill>
            </a:endParaRPr>
          </a:p>
        </p:txBody>
      </p:sp>
      <p:sp>
        <p:nvSpPr>
          <p:cNvPr id="4" name="正方形/長方形 3">
            <a:extLst>
              <a:ext uri="{FF2B5EF4-FFF2-40B4-BE49-F238E27FC236}">
                <a16:creationId xmlns:a16="http://schemas.microsoft.com/office/drawing/2014/main" id="{372D7B89-D0DA-6642-946D-C7A9C666F192}"/>
              </a:ext>
            </a:extLst>
          </p:cNvPr>
          <p:cNvSpPr/>
          <p:nvPr/>
        </p:nvSpPr>
        <p:spPr>
          <a:xfrm>
            <a:off x="3564931" y="2165801"/>
            <a:ext cx="1959468" cy="745477"/>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価値</a:t>
            </a:r>
          </a:p>
        </p:txBody>
      </p:sp>
      <p:sp>
        <p:nvSpPr>
          <p:cNvPr id="5" name="正方形/長方形 4">
            <a:extLst>
              <a:ext uri="{FF2B5EF4-FFF2-40B4-BE49-F238E27FC236}">
                <a16:creationId xmlns:a16="http://schemas.microsoft.com/office/drawing/2014/main" id="{4D4A593F-8055-F64C-A662-18AE89DC70A0}"/>
              </a:ext>
            </a:extLst>
          </p:cNvPr>
          <p:cNvSpPr/>
          <p:nvPr/>
        </p:nvSpPr>
        <p:spPr>
          <a:xfrm>
            <a:off x="3564931" y="3242473"/>
            <a:ext cx="1959468" cy="74547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モノ</a:t>
            </a:r>
          </a:p>
        </p:txBody>
      </p:sp>
      <p:sp>
        <p:nvSpPr>
          <p:cNvPr id="6" name="正方形/長方形 5">
            <a:extLst>
              <a:ext uri="{FF2B5EF4-FFF2-40B4-BE49-F238E27FC236}">
                <a16:creationId xmlns:a16="http://schemas.microsoft.com/office/drawing/2014/main" id="{6A1E79F8-1DBC-C642-8CFF-E3D8F3B29D5B}"/>
              </a:ext>
            </a:extLst>
          </p:cNvPr>
          <p:cNvSpPr/>
          <p:nvPr/>
        </p:nvSpPr>
        <p:spPr>
          <a:xfrm>
            <a:off x="6338828" y="1822066"/>
            <a:ext cx="2321077" cy="249443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a:solidFill>
                <a:schemeClr val="bg1">
                  <a:lumMod val="95000"/>
                </a:schemeClr>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97662FAB-5694-C641-B1E8-A605C72334EE}"/>
              </a:ext>
            </a:extLst>
          </p:cNvPr>
          <p:cNvSpPr/>
          <p:nvPr/>
        </p:nvSpPr>
        <p:spPr>
          <a:xfrm>
            <a:off x="6945367" y="3322823"/>
            <a:ext cx="1107997" cy="646331"/>
          </a:xfrm>
          <a:prstGeom prst="rect">
            <a:avLst/>
          </a:prstGeom>
        </p:spPr>
        <p:txBody>
          <a:bodyPr wrap="none">
            <a:spAutoFit/>
          </a:bodyPr>
          <a:lstStyle/>
          <a:p>
            <a:pPr algn="ctr"/>
            <a:r>
              <a:rPr lang="ja-JP" altLang="en-US" sz="3600">
                <a:solidFill>
                  <a:schemeClr val="bg1">
                    <a:lumMod val="95000"/>
                  </a:schemeClr>
                </a:solidFill>
                <a:latin typeface="Meiryo" panose="020B0604030504040204" pitchFamily="34" charset="-128"/>
                <a:ea typeface="Meiryo" panose="020B0604030504040204" pitchFamily="34" charset="-128"/>
              </a:rPr>
              <a:t>モノ</a:t>
            </a:r>
          </a:p>
        </p:txBody>
      </p:sp>
      <p:sp>
        <p:nvSpPr>
          <p:cNvPr id="8" name="正方形/長方形 7">
            <a:extLst>
              <a:ext uri="{FF2B5EF4-FFF2-40B4-BE49-F238E27FC236}">
                <a16:creationId xmlns:a16="http://schemas.microsoft.com/office/drawing/2014/main" id="{FE5A04D7-1B03-2847-9C83-7BB3DB931534}"/>
              </a:ext>
            </a:extLst>
          </p:cNvPr>
          <p:cNvSpPr/>
          <p:nvPr/>
        </p:nvSpPr>
        <p:spPr>
          <a:xfrm>
            <a:off x="6519631" y="2165800"/>
            <a:ext cx="1959468" cy="745477"/>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価値</a:t>
            </a:r>
          </a:p>
        </p:txBody>
      </p:sp>
      <p:sp>
        <p:nvSpPr>
          <p:cNvPr id="9" name="正方形/長方形 8">
            <a:extLst>
              <a:ext uri="{FF2B5EF4-FFF2-40B4-BE49-F238E27FC236}">
                <a16:creationId xmlns:a16="http://schemas.microsoft.com/office/drawing/2014/main" id="{FB619A05-5548-9B44-875D-B2E4259DE600}"/>
              </a:ext>
            </a:extLst>
          </p:cNvPr>
          <p:cNvSpPr/>
          <p:nvPr/>
        </p:nvSpPr>
        <p:spPr>
          <a:xfrm>
            <a:off x="491296" y="1822066"/>
            <a:ext cx="2316256" cy="249443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20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E6810935-BBD2-174D-8057-D16B367DE22E}"/>
              </a:ext>
            </a:extLst>
          </p:cNvPr>
          <p:cNvSpPr/>
          <p:nvPr/>
        </p:nvSpPr>
        <p:spPr>
          <a:xfrm>
            <a:off x="1095425" y="2215372"/>
            <a:ext cx="1107997" cy="646331"/>
          </a:xfrm>
          <a:prstGeom prst="rect">
            <a:avLst/>
          </a:prstGeom>
        </p:spPr>
        <p:txBody>
          <a:bodyPr wrap="none">
            <a:spAutoFit/>
          </a:bodyPr>
          <a:lstStyle/>
          <a:p>
            <a:pPr algn="ctr"/>
            <a:r>
              <a:rPr lang="ja-JP" altLang="en-US" sz="3600">
                <a:solidFill>
                  <a:schemeClr val="bg1">
                    <a:lumMod val="95000"/>
                  </a:schemeClr>
                </a:solidFill>
                <a:latin typeface="Meiryo" panose="020B0604030504040204" pitchFamily="34" charset="-128"/>
                <a:ea typeface="Meiryo" panose="020B0604030504040204" pitchFamily="34" charset="-128"/>
              </a:rPr>
              <a:t>価値</a:t>
            </a:r>
          </a:p>
        </p:txBody>
      </p:sp>
      <p:sp>
        <p:nvSpPr>
          <p:cNvPr id="11" name="正方形/長方形 10">
            <a:extLst>
              <a:ext uri="{FF2B5EF4-FFF2-40B4-BE49-F238E27FC236}">
                <a16:creationId xmlns:a16="http://schemas.microsoft.com/office/drawing/2014/main" id="{3C5A2FBB-E05D-7247-B0C7-BFF0B9B3CCD6}"/>
              </a:ext>
            </a:extLst>
          </p:cNvPr>
          <p:cNvSpPr/>
          <p:nvPr/>
        </p:nvSpPr>
        <p:spPr>
          <a:xfrm>
            <a:off x="669689" y="3242472"/>
            <a:ext cx="1959468" cy="74547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bg1">
                    <a:lumMod val="95000"/>
                  </a:schemeClr>
                </a:solidFill>
                <a:latin typeface="Meiryo" panose="020B0604030504040204" pitchFamily="34" charset="-128"/>
                <a:ea typeface="Meiryo" panose="020B0604030504040204" pitchFamily="34" charset="-128"/>
              </a:rPr>
              <a:t>モノ</a:t>
            </a:r>
          </a:p>
        </p:txBody>
      </p:sp>
      <p:sp>
        <p:nvSpPr>
          <p:cNvPr id="12" name="左矢印 11">
            <a:extLst>
              <a:ext uri="{FF2B5EF4-FFF2-40B4-BE49-F238E27FC236}">
                <a16:creationId xmlns:a16="http://schemas.microsoft.com/office/drawing/2014/main" id="{885ADCD3-AD61-474F-B525-85C72D283582}"/>
              </a:ext>
            </a:extLst>
          </p:cNvPr>
          <p:cNvSpPr/>
          <p:nvPr/>
        </p:nvSpPr>
        <p:spPr>
          <a:xfrm>
            <a:off x="2859326" y="2340683"/>
            <a:ext cx="410136" cy="1457194"/>
          </a:xfrm>
          <a:prstGeom prst="lef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65000"/>
                  <a:lumOff val="35000"/>
                </a:schemeClr>
              </a:solidFill>
            </a:endParaRPr>
          </a:p>
        </p:txBody>
      </p:sp>
      <p:sp>
        <p:nvSpPr>
          <p:cNvPr id="13" name="左矢印 12">
            <a:extLst>
              <a:ext uri="{FF2B5EF4-FFF2-40B4-BE49-F238E27FC236}">
                <a16:creationId xmlns:a16="http://schemas.microsoft.com/office/drawing/2014/main" id="{E7710F78-E085-6E40-9210-B9FFDFBADE8B}"/>
              </a:ext>
            </a:extLst>
          </p:cNvPr>
          <p:cNvSpPr/>
          <p:nvPr/>
        </p:nvSpPr>
        <p:spPr>
          <a:xfrm flipH="1">
            <a:off x="5879802" y="2794307"/>
            <a:ext cx="420390" cy="549945"/>
          </a:xfrm>
          <a:prstGeom prst="lef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65000"/>
                  <a:lumOff val="35000"/>
                </a:schemeClr>
              </a:solidFill>
            </a:endParaRPr>
          </a:p>
        </p:txBody>
      </p:sp>
      <p:sp>
        <p:nvSpPr>
          <p:cNvPr id="14" name="テキスト ボックス 13">
            <a:extLst>
              <a:ext uri="{FF2B5EF4-FFF2-40B4-BE49-F238E27FC236}">
                <a16:creationId xmlns:a16="http://schemas.microsoft.com/office/drawing/2014/main" id="{2B11B7BF-1959-3949-8207-8A83462D60E2}"/>
              </a:ext>
            </a:extLst>
          </p:cNvPr>
          <p:cNvSpPr txBox="1"/>
          <p:nvPr/>
        </p:nvSpPr>
        <p:spPr>
          <a:xfrm>
            <a:off x="3527483" y="1003867"/>
            <a:ext cx="2089034" cy="646331"/>
          </a:xfrm>
          <a:prstGeom prst="rect">
            <a:avLst/>
          </a:prstGeom>
          <a:noFill/>
        </p:spPr>
        <p:txBody>
          <a:bodyPr wrap="none" rtlCol="0">
            <a:spAutoFit/>
          </a:bodyPr>
          <a:lstStyle/>
          <a:p>
            <a:pPr algn="ctr"/>
            <a:r>
              <a:rPr kumimoji="1" lang="ja-JP" altLang="en-US" sz="3600">
                <a:solidFill>
                  <a:schemeClr val="tx1">
                    <a:lumMod val="65000"/>
                    <a:lumOff val="35000"/>
                  </a:schemeClr>
                </a:solidFill>
              </a:rPr>
              <a:t>プロダクト</a:t>
            </a:r>
          </a:p>
        </p:txBody>
      </p:sp>
      <p:sp>
        <p:nvSpPr>
          <p:cNvPr id="15" name="テキスト ボックス 14">
            <a:extLst>
              <a:ext uri="{FF2B5EF4-FFF2-40B4-BE49-F238E27FC236}">
                <a16:creationId xmlns:a16="http://schemas.microsoft.com/office/drawing/2014/main" id="{415B2F51-5F46-8641-A7AB-F7723D60CBDA}"/>
              </a:ext>
            </a:extLst>
          </p:cNvPr>
          <p:cNvSpPr txBox="1"/>
          <p:nvPr/>
        </p:nvSpPr>
        <p:spPr>
          <a:xfrm>
            <a:off x="564830" y="921484"/>
            <a:ext cx="2169184" cy="861774"/>
          </a:xfrm>
          <a:prstGeom prst="rect">
            <a:avLst/>
          </a:prstGeom>
          <a:noFill/>
        </p:spPr>
        <p:txBody>
          <a:bodyPr wrap="none" rtlCol="0">
            <a:spAutoFit/>
          </a:bodyPr>
          <a:lstStyle/>
          <a:p>
            <a:pPr algn="ctr"/>
            <a:r>
              <a:rPr kumimoji="1" lang="ja-JP" altLang="en-US" sz="3200">
                <a:solidFill>
                  <a:srgbClr val="0070C0"/>
                </a:solidFill>
              </a:rPr>
              <a:t>価値を買う</a:t>
            </a:r>
            <a:endParaRPr kumimoji="1" lang="en-US" altLang="ja-JP" sz="3200" dirty="0">
              <a:solidFill>
                <a:srgbClr val="0070C0"/>
              </a:solidFill>
            </a:endParaRPr>
          </a:p>
          <a:p>
            <a:pPr algn="ctr"/>
            <a:r>
              <a:rPr lang="ja-JP" altLang="en-US">
                <a:solidFill>
                  <a:srgbClr val="0070C0"/>
                </a:solidFill>
              </a:rPr>
              <a:t>モノを手段として使う</a:t>
            </a:r>
            <a:endParaRPr kumimoji="1" lang="ja-JP" altLang="en-US">
              <a:solidFill>
                <a:srgbClr val="0070C0"/>
              </a:solidFill>
            </a:endParaRPr>
          </a:p>
        </p:txBody>
      </p:sp>
      <p:sp>
        <p:nvSpPr>
          <p:cNvPr id="16" name="テキスト ボックス 15">
            <a:extLst>
              <a:ext uri="{FF2B5EF4-FFF2-40B4-BE49-F238E27FC236}">
                <a16:creationId xmlns:a16="http://schemas.microsoft.com/office/drawing/2014/main" id="{FE1FC4E4-B021-414D-AC5E-76DB2B4D47CD}"/>
              </a:ext>
            </a:extLst>
          </p:cNvPr>
          <p:cNvSpPr txBox="1"/>
          <p:nvPr/>
        </p:nvSpPr>
        <p:spPr>
          <a:xfrm>
            <a:off x="6526983" y="921483"/>
            <a:ext cx="1944763" cy="861774"/>
          </a:xfrm>
          <a:prstGeom prst="rect">
            <a:avLst/>
          </a:prstGeom>
          <a:noFill/>
        </p:spPr>
        <p:txBody>
          <a:bodyPr wrap="none" rtlCol="0">
            <a:spAutoFit/>
          </a:bodyPr>
          <a:lstStyle/>
          <a:p>
            <a:pPr algn="ctr"/>
            <a:r>
              <a:rPr kumimoji="1" lang="ja-JP" altLang="en-US" sz="3200">
                <a:solidFill>
                  <a:schemeClr val="accent3">
                    <a:lumMod val="75000"/>
                  </a:schemeClr>
                </a:solidFill>
              </a:rPr>
              <a:t>モノを買う</a:t>
            </a:r>
            <a:endParaRPr kumimoji="1" lang="en-US" altLang="ja-JP" sz="3200" dirty="0">
              <a:solidFill>
                <a:schemeClr val="accent3">
                  <a:lumMod val="75000"/>
                </a:schemeClr>
              </a:solidFill>
            </a:endParaRPr>
          </a:p>
          <a:p>
            <a:pPr algn="ctr"/>
            <a:r>
              <a:rPr lang="ja-JP" altLang="en-US">
                <a:solidFill>
                  <a:schemeClr val="accent3">
                    <a:lumMod val="75000"/>
                  </a:schemeClr>
                </a:solidFill>
              </a:rPr>
              <a:t>価値が提供される</a:t>
            </a:r>
            <a:endParaRPr kumimoji="1" lang="ja-JP" altLang="en-US">
              <a:solidFill>
                <a:schemeClr val="accent3">
                  <a:lumMod val="75000"/>
                </a:schemeClr>
              </a:solidFill>
            </a:endParaRPr>
          </a:p>
        </p:txBody>
      </p:sp>
      <p:sp>
        <p:nvSpPr>
          <p:cNvPr id="17" name="テキスト ボックス 16">
            <a:extLst>
              <a:ext uri="{FF2B5EF4-FFF2-40B4-BE49-F238E27FC236}">
                <a16:creationId xmlns:a16="http://schemas.microsoft.com/office/drawing/2014/main" id="{FD5B09CB-57AF-834B-A461-449AD9080C92}"/>
              </a:ext>
            </a:extLst>
          </p:cNvPr>
          <p:cNvSpPr txBox="1"/>
          <p:nvPr/>
        </p:nvSpPr>
        <p:spPr>
          <a:xfrm>
            <a:off x="457200" y="4818689"/>
            <a:ext cx="3589444"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rgbClr val="0070C0"/>
                </a:solidFill>
                <a:latin typeface="Meiryo" panose="020B0604030504040204" pitchFamily="34" charset="-128"/>
                <a:ea typeface="Meiryo" panose="020B0604030504040204" pitchFamily="34" charset="-128"/>
              </a:rPr>
              <a:t>デジタルテクノロジーを駆使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rgbClr val="0070C0"/>
                </a:solidFill>
                <a:latin typeface="Meiryo" panose="020B0604030504040204" pitchFamily="34" charset="-128"/>
                <a:ea typeface="Meiryo" panose="020B0604030504040204" pitchFamily="34" charset="-128"/>
              </a:rPr>
              <a:t>継続的な顧客との関係を維持</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rgbClr val="0070C0"/>
                </a:solidFill>
                <a:latin typeface="Meiryo" panose="020B0604030504040204" pitchFamily="34" charset="-128"/>
                <a:ea typeface="Meiryo" panose="020B0604030504040204" pitchFamily="34" charset="-128"/>
              </a:rPr>
              <a:t>顧客の体験を進化させ続ける</a:t>
            </a:r>
            <a:endParaRPr kumimoji="1" lang="en-US" altLang="ja-JP" dirty="0">
              <a:solidFill>
                <a:srgbClr val="0070C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6C455670-005B-7947-A314-B065F2BB79D4}"/>
              </a:ext>
            </a:extLst>
          </p:cNvPr>
          <p:cNvSpPr txBox="1"/>
          <p:nvPr/>
        </p:nvSpPr>
        <p:spPr>
          <a:xfrm>
            <a:off x="5291416" y="4818689"/>
            <a:ext cx="3474028"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モノ自体の機能と性能を極め</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3">
                    <a:lumMod val="75000"/>
                  </a:schemeClr>
                </a:solidFill>
                <a:latin typeface="Meiryo" panose="020B0604030504040204" pitchFamily="34" charset="-128"/>
                <a:ea typeface="Meiryo" panose="020B0604030504040204" pitchFamily="34" charset="-128"/>
              </a:rPr>
              <a:t>使いこなすための支援を継続</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3">
                    <a:lumMod val="75000"/>
                  </a:schemeClr>
                </a:solidFill>
                <a:latin typeface="Meiryo" panose="020B0604030504040204" pitchFamily="34" charset="-128"/>
                <a:ea typeface="Meiryo" panose="020B0604030504040204" pitchFamily="34" charset="-128"/>
              </a:rPr>
              <a:t>顧客体験をモノに合せ最適化</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06F54DD8-FBC2-D94D-B964-76B7E46237F7}"/>
              </a:ext>
            </a:extLst>
          </p:cNvPr>
          <p:cNvSpPr txBox="1"/>
          <p:nvPr/>
        </p:nvSpPr>
        <p:spPr>
          <a:xfrm>
            <a:off x="459505" y="5787324"/>
            <a:ext cx="3834704" cy="400110"/>
          </a:xfrm>
          <a:prstGeom prst="rect">
            <a:avLst/>
          </a:prstGeom>
          <a:noFill/>
        </p:spPr>
        <p:txBody>
          <a:bodyPr wrap="none" rtlCol="0">
            <a:spAutoFit/>
          </a:bodyPr>
          <a:lstStyle/>
          <a:p>
            <a:r>
              <a:rPr kumimoji="1" lang="ja-JP" altLang="en-US" sz="2000" b="1">
                <a:solidFill>
                  <a:srgbClr val="0070C0"/>
                </a:solidFill>
              </a:rPr>
              <a:t>価値＝サービス体験に対価を払う</a:t>
            </a:r>
            <a:endParaRPr kumimoji="1" lang="en-US" altLang="ja-JP" sz="2000" b="1" dirty="0">
              <a:solidFill>
                <a:srgbClr val="0070C0"/>
              </a:solidFill>
            </a:endParaRPr>
          </a:p>
        </p:txBody>
      </p:sp>
      <p:sp>
        <p:nvSpPr>
          <p:cNvPr id="20" name="テキスト ボックス 19">
            <a:extLst>
              <a:ext uri="{FF2B5EF4-FFF2-40B4-BE49-F238E27FC236}">
                <a16:creationId xmlns:a16="http://schemas.microsoft.com/office/drawing/2014/main" id="{E002282A-B8E9-F148-AB63-037F3EA26C16}"/>
              </a:ext>
            </a:extLst>
          </p:cNvPr>
          <p:cNvSpPr txBox="1"/>
          <p:nvPr/>
        </p:nvSpPr>
        <p:spPr>
          <a:xfrm>
            <a:off x="5217678" y="5787324"/>
            <a:ext cx="3547766" cy="400110"/>
          </a:xfrm>
          <a:prstGeom prst="rect">
            <a:avLst/>
          </a:prstGeom>
          <a:noFill/>
        </p:spPr>
        <p:txBody>
          <a:bodyPr wrap="none" rtlCol="0">
            <a:spAutoFit/>
          </a:bodyPr>
          <a:lstStyle/>
          <a:p>
            <a:r>
              <a:rPr kumimoji="1" lang="ja-JP" altLang="en-US" sz="2000" b="1">
                <a:solidFill>
                  <a:schemeClr val="accent3">
                    <a:lumMod val="75000"/>
                  </a:schemeClr>
                </a:solidFill>
              </a:rPr>
              <a:t>モノ＝機能や性能に対価を払う</a:t>
            </a:r>
            <a:endParaRPr kumimoji="1" lang="en-US" altLang="ja-JP" sz="2000" b="1" dirty="0">
              <a:solidFill>
                <a:schemeClr val="accent3">
                  <a:lumMod val="75000"/>
                </a:schemeClr>
              </a:solidFill>
            </a:endParaRPr>
          </a:p>
        </p:txBody>
      </p:sp>
    </p:spTree>
    <p:extLst>
      <p:ext uri="{BB962C8B-B14F-4D97-AF65-F5344CB8AC3E}">
        <p14:creationId xmlns:p14="http://schemas.microsoft.com/office/powerpoint/2010/main" val="3344984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7D8CF8-521E-A548-BB6C-44C7B814F6BB}"/>
              </a:ext>
            </a:extLst>
          </p:cNvPr>
          <p:cNvSpPr>
            <a:spLocks noGrp="1"/>
          </p:cNvSpPr>
          <p:nvPr>
            <p:ph type="title"/>
          </p:nvPr>
        </p:nvSpPr>
        <p:spPr/>
        <p:txBody>
          <a:bodyPr/>
          <a:lstStyle/>
          <a:p>
            <a:r>
              <a:rPr kumimoji="1" lang="ja-JP" altLang="en-US"/>
              <a:t>新規事業の選択肢とモノのサービス化</a:t>
            </a:r>
          </a:p>
        </p:txBody>
      </p:sp>
      <p:sp>
        <p:nvSpPr>
          <p:cNvPr id="3" name="スライド番号プレースホルダー 2">
            <a:extLst>
              <a:ext uri="{FF2B5EF4-FFF2-40B4-BE49-F238E27FC236}">
                <a16:creationId xmlns:a16="http://schemas.microsoft.com/office/drawing/2014/main" id="{745FFED4-9325-3945-A459-BD988414D360}"/>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5" name="正方形/長方形 4">
            <a:extLst>
              <a:ext uri="{FF2B5EF4-FFF2-40B4-BE49-F238E27FC236}">
                <a16:creationId xmlns:a16="http://schemas.microsoft.com/office/drawing/2014/main" id="{84AA7622-6BB3-874F-98D0-01986AF75AB4}"/>
              </a:ext>
            </a:extLst>
          </p:cNvPr>
          <p:cNvSpPr/>
          <p:nvPr/>
        </p:nvSpPr>
        <p:spPr>
          <a:xfrm>
            <a:off x="3372678" y="4147929"/>
            <a:ext cx="2398643" cy="21468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26F217C-3AE7-0448-8C38-CE50D5D55CF9}"/>
              </a:ext>
            </a:extLst>
          </p:cNvPr>
          <p:cNvSpPr/>
          <p:nvPr/>
        </p:nvSpPr>
        <p:spPr>
          <a:xfrm>
            <a:off x="3660912" y="4408006"/>
            <a:ext cx="1822174" cy="555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78053FC1-1BC9-9848-951D-498E97F3364C}"/>
              </a:ext>
            </a:extLst>
          </p:cNvPr>
          <p:cNvSpPr/>
          <p:nvPr/>
        </p:nvSpPr>
        <p:spPr>
          <a:xfrm>
            <a:off x="3660912" y="5499653"/>
            <a:ext cx="1822174" cy="5554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AA05E329-0A2F-764F-9E7C-F6F6CBF718DD}"/>
              </a:ext>
            </a:extLst>
          </p:cNvPr>
          <p:cNvSpPr txBox="1"/>
          <p:nvPr/>
        </p:nvSpPr>
        <p:spPr>
          <a:xfrm>
            <a:off x="3966705" y="5073411"/>
            <a:ext cx="1210589" cy="400110"/>
          </a:xfrm>
          <a:prstGeom prst="rect">
            <a:avLst/>
          </a:prstGeom>
          <a:noFill/>
        </p:spPr>
        <p:txBody>
          <a:bodyPr wrap="none" rtlCol="0">
            <a:spAutoFit/>
          </a:bodyPr>
          <a:lstStyle/>
          <a:p>
            <a:pPr algn="ctr"/>
            <a:r>
              <a:rPr lang="ja-JP" altLang="en-US" sz="2000">
                <a:solidFill>
                  <a:schemeClr val="accent6">
                    <a:lumMod val="50000"/>
                  </a:schemeClr>
                </a:solidFill>
                <a:latin typeface="Meiryo" panose="020B0604030504040204" pitchFamily="34" charset="-128"/>
                <a:ea typeface="Meiryo" panose="020B0604030504040204" pitchFamily="34" charset="-128"/>
              </a:rPr>
              <a:t>既存事業</a:t>
            </a:r>
            <a:endParaRPr kumimoji="1" lang="ja-JP" altLang="en-US" sz="2000">
              <a:solidFill>
                <a:schemeClr val="accent6">
                  <a:lumMod val="50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4B25208C-E3F6-D948-AED4-D2F0421D85BD}"/>
              </a:ext>
            </a:extLst>
          </p:cNvPr>
          <p:cNvSpPr txBox="1"/>
          <p:nvPr/>
        </p:nvSpPr>
        <p:spPr>
          <a:xfrm>
            <a:off x="755374" y="4617807"/>
            <a:ext cx="2329069" cy="584775"/>
          </a:xfrm>
          <a:prstGeom prst="rect">
            <a:avLst/>
          </a:prstGeom>
          <a:noFill/>
        </p:spPr>
        <p:txBody>
          <a:bodyPr wrap="square" rtlCol="0">
            <a:spAutoFit/>
          </a:bodyPr>
          <a:lstStyle/>
          <a:p>
            <a:r>
              <a:rPr kumimoji="1" lang="ja-JP" altLang="en-US" sz="1600">
                <a:solidFill>
                  <a:schemeClr val="accent6">
                    <a:lumMod val="50000"/>
                  </a:schemeClr>
                </a:solidFill>
                <a:latin typeface="Meiryo" panose="020B0604030504040204" pitchFamily="34" charset="-128"/>
                <a:ea typeface="Meiryo" panose="020B0604030504040204" pitchFamily="34" charset="-128"/>
              </a:rPr>
              <a:t>テクノロジーの進化</a:t>
            </a:r>
            <a:endParaRPr kumimoji="1" lang="en-US" altLang="ja-JP" sz="16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600">
                <a:solidFill>
                  <a:schemeClr val="accent6">
                    <a:lumMod val="50000"/>
                  </a:schemeClr>
                </a:solidFill>
                <a:latin typeface="Meiryo" panose="020B0604030504040204" pitchFamily="34" charset="-128"/>
                <a:ea typeface="Meiryo" panose="020B0604030504040204" pitchFamily="34" charset="-128"/>
              </a:rPr>
              <a:t>による代替手段の登場</a:t>
            </a:r>
          </a:p>
        </p:txBody>
      </p:sp>
      <p:sp>
        <p:nvSpPr>
          <p:cNvPr id="12" name="テキスト ボックス 11">
            <a:extLst>
              <a:ext uri="{FF2B5EF4-FFF2-40B4-BE49-F238E27FC236}">
                <a16:creationId xmlns:a16="http://schemas.microsoft.com/office/drawing/2014/main" id="{F3DBD401-BCF1-0846-90A6-A372FC37843D}"/>
              </a:ext>
            </a:extLst>
          </p:cNvPr>
          <p:cNvSpPr txBox="1"/>
          <p:nvPr/>
        </p:nvSpPr>
        <p:spPr>
          <a:xfrm>
            <a:off x="737816" y="5279119"/>
            <a:ext cx="2329069" cy="1015663"/>
          </a:xfrm>
          <a:prstGeom prst="rect">
            <a:avLst/>
          </a:prstGeom>
          <a:noFill/>
        </p:spPr>
        <p:txBody>
          <a:bodyPr wrap="square" rtlCol="0">
            <a:spAutoFit/>
          </a:bodyPr>
          <a:lstStyle/>
          <a:p>
            <a:r>
              <a:rPr kumimoji="1" lang="ja-JP" altLang="en-US" sz="2000">
                <a:solidFill>
                  <a:srgbClr val="C00000"/>
                </a:solidFill>
                <a:latin typeface="Meiryo" panose="020B0604030504040204" pitchFamily="34" charset="-128"/>
                <a:ea typeface="Meiryo" panose="020B0604030504040204" pitchFamily="34" charset="-128"/>
              </a:rPr>
              <a:t>価格破壊</a:t>
            </a:r>
            <a:endParaRPr kumimoji="1" lang="en-US" altLang="ja-JP" sz="2000" dirty="0">
              <a:solidFill>
                <a:srgbClr val="C00000"/>
              </a:solidFill>
              <a:latin typeface="Meiryo" panose="020B0604030504040204" pitchFamily="34" charset="-128"/>
              <a:ea typeface="Meiryo" panose="020B0604030504040204" pitchFamily="34" charset="-128"/>
            </a:endParaRPr>
          </a:p>
          <a:p>
            <a:r>
              <a:rPr lang="ja-JP" altLang="en-US" sz="2000">
                <a:solidFill>
                  <a:srgbClr val="C00000"/>
                </a:solidFill>
                <a:latin typeface="Meiryo" panose="020B0604030504040204" pitchFamily="34" charset="-128"/>
                <a:ea typeface="Meiryo" panose="020B0604030504040204" pitchFamily="34" charset="-128"/>
              </a:rPr>
              <a:t>利便性向上</a:t>
            </a:r>
            <a:endParaRPr lang="en-US" altLang="ja-JP" sz="2000" dirty="0">
              <a:solidFill>
                <a:srgbClr val="C00000"/>
              </a:solidFill>
              <a:latin typeface="Meiryo" panose="020B0604030504040204" pitchFamily="34" charset="-128"/>
              <a:ea typeface="Meiryo" panose="020B0604030504040204" pitchFamily="34" charset="-128"/>
            </a:endParaRPr>
          </a:p>
          <a:p>
            <a:r>
              <a:rPr kumimoji="1" lang="ja-JP" altLang="en-US" sz="2000">
                <a:solidFill>
                  <a:srgbClr val="C00000"/>
                </a:solidFill>
                <a:latin typeface="Meiryo" panose="020B0604030504040204" pitchFamily="34" charset="-128"/>
                <a:ea typeface="Meiryo" panose="020B0604030504040204" pitchFamily="34" charset="-128"/>
              </a:rPr>
              <a:t>参入障壁低下</a:t>
            </a:r>
          </a:p>
        </p:txBody>
      </p:sp>
      <p:sp>
        <p:nvSpPr>
          <p:cNvPr id="13" name="右矢印 12">
            <a:extLst>
              <a:ext uri="{FF2B5EF4-FFF2-40B4-BE49-F238E27FC236}">
                <a16:creationId xmlns:a16="http://schemas.microsoft.com/office/drawing/2014/main" id="{F63AC22F-23C9-464C-81BB-40EFB951CF9A}"/>
              </a:ext>
            </a:extLst>
          </p:cNvPr>
          <p:cNvSpPr/>
          <p:nvPr/>
        </p:nvSpPr>
        <p:spPr>
          <a:xfrm>
            <a:off x="2491409" y="5499653"/>
            <a:ext cx="1169503" cy="555486"/>
          </a:xfrm>
          <a:prstGeom prst="right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62ED57EF-75D7-594B-90EB-0720918ADE5A}"/>
              </a:ext>
            </a:extLst>
          </p:cNvPr>
          <p:cNvSpPr txBox="1"/>
          <p:nvPr/>
        </p:nvSpPr>
        <p:spPr>
          <a:xfrm>
            <a:off x="3248559" y="6319635"/>
            <a:ext cx="2646879" cy="338554"/>
          </a:xfrm>
          <a:prstGeom prst="rect">
            <a:avLst/>
          </a:prstGeom>
          <a:noFill/>
        </p:spPr>
        <p:txBody>
          <a:bodyPr wrap="none" rtlCol="0">
            <a:spAutoFit/>
          </a:bodyPr>
          <a:lstStyle/>
          <a:p>
            <a:pPr algn="ctr"/>
            <a:r>
              <a:rPr lang="ja-JP" altLang="en-US" sz="1600">
                <a:solidFill>
                  <a:schemeClr val="accent6">
                    <a:lumMod val="50000"/>
                  </a:schemeClr>
                </a:solidFill>
                <a:latin typeface="Meiryo" panose="020B0604030504040204" pitchFamily="34" charset="-128"/>
                <a:ea typeface="Meiryo" panose="020B0604030504040204" pitchFamily="34" charset="-128"/>
              </a:rPr>
              <a:t>価値を実現する手段を提供</a:t>
            </a:r>
            <a:endParaRPr kumimoji="1" lang="ja-JP" altLang="en-US" sz="1600">
              <a:solidFill>
                <a:schemeClr val="accent6">
                  <a:lumMod val="50000"/>
                </a:schemeClr>
              </a:solidFill>
              <a:latin typeface="Meiryo" panose="020B0604030504040204" pitchFamily="34" charset="-128"/>
              <a:ea typeface="Meiryo" panose="020B0604030504040204" pitchFamily="34" charset="-128"/>
            </a:endParaRPr>
          </a:p>
        </p:txBody>
      </p:sp>
      <p:grpSp>
        <p:nvGrpSpPr>
          <p:cNvPr id="41" name="グループ化 40">
            <a:extLst>
              <a:ext uri="{FF2B5EF4-FFF2-40B4-BE49-F238E27FC236}">
                <a16:creationId xmlns:a16="http://schemas.microsoft.com/office/drawing/2014/main" id="{10504055-10F7-4A4F-9357-55C38988CB97}"/>
              </a:ext>
            </a:extLst>
          </p:cNvPr>
          <p:cNvGrpSpPr/>
          <p:nvPr/>
        </p:nvGrpSpPr>
        <p:grpSpPr>
          <a:xfrm>
            <a:off x="343023" y="1022017"/>
            <a:ext cx="8374176" cy="3125912"/>
            <a:chOff x="343023" y="1022017"/>
            <a:chExt cx="8374176" cy="3125912"/>
          </a:xfrm>
        </p:grpSpPr>
        <p:sp>
          <p:nvSpPr>
            <p:cNvPr id="4" name="正方形/長方形 3">
              <a:extLst>
                <a:ext uri="{FF2B5EF4-FFF2-40B4-BE49-F238E27FC236}">
                  <a16:creationId xmlns:a16="http://schemas.microsoft.com/office/drawing/2014/main" id="{72329B38-C8F5-9442-B5C6-B8D2F1194746}"/>
                </a:ext>
              </a:extLst>
            </p:cNvPr>
            <p:cNvSpPr/>
            <p:nvPr/>
          </p:nvSpPr>
          <p:spPr>
            <a:xfrm>
              <a:off x="496956" y="1366392"/>
              <a:ext cx="2398643" cy="229262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46D901D-9C86-A94D-9354-BCB224D21031}"/>
                </a:ext>
              </a:extLst>
            </p:cNvPr>
            <p:cNvSpPr/>
            <p:nvPr/>
          </p:nvSpPr>
          <p:spPr>
            <a:xfrm>
              <a:off x="3372678" y="1366392"/>
              <a:ext cx="2398643" cy="229262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7B522FF-D57F-E342-A4F4-C2BAB2E970B6}"/>
                </a:ext>
              </a:extLst>
            </p:cNvPr>
            <p:cNvSpPr/>
            <p:nvPr/>
          </p:nvSpPr>
          <p:spPr>
            <a:xfrm>
              <a:off x="6248400" y="1366392"/>
              <a:ext cx="2398643" cy="229262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FBC719CA-5072-BF48-B1EB-86F6BD36AE98}"/>
                </a:ext>
              </a:extLst>
            </p:cNvPr>
            <p:cNvSpPr/>
            <p:nvPr/>
          </p:nvSpPr>
          <p:spPr>
            <a:xfrm>
              <a:off x="755374" y="1657642"/>
              <a:ext cx="1822174" cy="5554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2C95E501-C88C-E84F-B563-DAB34519C842}"/>
                </a:ext>
              </a:extLst>
            </p:cNvPr>
            <p:cNvSpPr/>
            <p:nvPr/>
          </p:nvSpPr>
          <p:spPr>
            <a:xfrm>
              <a:off x="755374" y="2749289"/>
              <a:ext cx="1822174" cy="5554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633CC73A-6081-4244-884B-E9D93E984D62}"/>
                </a:ext>
              </a:extLst>
            </p:cNvPr>
            <p:cNvSpPr txBox="1"/>
            <p:nvPr/>
          </p:nvSpPr>
          <p:spPr>
            <a:xfrm>
              <a:off x="1061168" y="2323047"/>
              <a:ext cx="1210588" cy="400110"/>
            </a:xfrm>
            <a:prstGeom prst="rect">
              <a:avLst/>
            </a:prstGeom>
            <a:noFill/>
          </p:spPr>
          <p:txBody>
            <a:bodyPr wrap="none" rtlCol="0">
              <a:spAutoFit/>
            </a:bodyPr>
            <a:lstStyle/>
            <a:p>
              <a:pPr algn="ctr"/>
              <a:r>
                <a:rPr lang="ja-JP" altLang="en-US" sz="2000">
                  <a:solidFill>
                    <a:srgbClr val="7030A0"/>
                  </a:solidFill>
                  <a:latin typeface="Meiryo" panose="020B0604030504040204" pitchFamily="34" charset="-128"/>
                  <a:ea typeface="Meiryo" panose="020B0604030504040204" pitchFamily="34" charset="-128"/>
                </a:rPr>
                <a:t>新規事業</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12BFF80A-EB94-B443-856E-2D7134BEF1D0}"/>
                </a:ext>
              </a:extLst>
            </p:cNvPr>
            <p:cNvSpPr/>
            <p:nvPr/>
          </p:nvSpPr>
          <p:spPr>
            <a:xfrm>
              <a:off x="3660912" y="1657642"/>
              <a:ext cx="1822174" cy="555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993119E-8889-954C-9DD3-8DBB59DD22DD}"/>
                </a:ext>
              </a:extLst>
            </p:cNvPr>
            <p:cNvSpPr/>
            <p:nvPr/>
          </p:nvSpPr>
          <p:spPr>
            <a:xfrm>
              <a:off x="3660912" y="2749289"/>
              <a:ext cx="1822174" cy="5554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9D5960E5-D5BC-A944-898D-4B7B254043F7}"/>
                </a:ext>
              </a:extLst>
            </p:cNvPr>
            <p:cNvSpPr txBox="1"/>
            <p:nvPr/>
          </p:nvSpPr>
          <p:spPr>
            <a:xfrm>
              <a:off x="3966706" y="2323047"/>
              <a:ext cx="1210588" cy="400110"/>
            </a:xfrm>
            <a:prstGeom prst="rect">
              <a:avLst/>
            </a:prstGeom>
            <a:noFill/>
          </p:spPr>
          <p:txBody>
            <a:bodyPr wrap="none" rtlCol="0">
              <a:spAutoFit/>
            </a:bodyPr>
            <a:lstStyle/>
            <a:p>
              <a:pPr algn="ctr"/>
              <a:r>
                <a:rPr lang="ja-JP" altLang="en-US" sz="2000">
                  <a:solidFill>
                    <a:srgbClr val="7030A0"/>
                  </a:solidFill>
                  <a:latin typeface="Meiryo" panose="020B0604030504040204" pitchFamily="34" charset="-128"/>
                  <a:ea typeface="Meiryo" panose="020B0604030504040204" pitchFamily="34" charset="-128"/>
                </a:rPr>
                <a:t>新規事業</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C7FD7AD2-EA87-EA44-8A92-088E65E540D4}"/>
                </a:ext>
              </a:extLst>
            </p:cNvPr>
            <p:cNvSpPr/>
            <p:nvPr/>
          </p:nvSpPr>
          <p:spPr>
            <a:xfrm>
              <a:off x="6536634" y="1657642"/>
              <a:ext cx="1822174" cy="5554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F6D8AFC6-46E7-034B-A3D0-E98440FCE21D}"/>
                </a:ext>
              </a:extLst>
            </p:cNvPr>
            <p:cNvSpPr/>
            <p:nvPr/>
          </p:nvSpPr>
          <p:spPr>
            <a:xfrm>
              <a:off x="6536634" y="2749289"/>
              <a:ext cx="1822174" cy="555486"/>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a:extLst>
                <a:ext uri="{FF2B5EF4-FFF2-40B4-BE49-F238E27FC236}">
                  <a16:creationId xmlns:a16="http://schemas.microsoft.com/office/drawing/2014/main" id="{F2C6EA70-9852-0947-B887-EADABC24C117}"/>
                </a:ext>
              </a:extLst>
            </p:cNvPr>
            <p:cNvSpPr txBox="1"/>
            <p:nvPr/>
          </p:nvSpPr>
          <p:spPr>
            <a:xfrm>
              <a:off x="6842428" y="2323047"/>
              <a:ext cx="1210588" cy="400110"/>
            </a:xfrm>
            <a:prstGeom prst="rect">
              <a:avLst/>
            </a:prstGeom>
            <a:noFill/>
          </p:spPr>
          <p:txBody>
            <a:bodyPr wrap="none" rtlCol="0">
              <a:spAutoFit/>
            </a:bodyPr>
            <a:lstStyle/>
            <a:p>
              <a:pPr algn="ctr"/>
              <a:r>
                <a:rPr lang="ja-JP" altLang="en-US" sz="2000">
                  <a:solidFill>
                    <a:srgbClr val="7030A0"/>
                  </a:solidFill>
                  <a:latin typeface="Meiryo" panose="020B0604030504040204" pitchFamily="34" charset="-128"/>
                  <a:ea typeface="Meiryo" panose="020B0604030504040204" pitchFamily="34" charset="-128"/>
                </a:rPr>
                <a:t>新規事業</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F542271-9844-6640-8823-66568B34FF34}"/>
                </a:ext>
              </a:extLst>
            </p:cNvPr>
            <p:cNvSpPr txBox="1"/>
            <p:nvPr/>
          </p:nvSpPr>
          <p:spPr>
            <a:xfrm>
              <a:off x="343023" y="1022017"/>
              <a:ext cx="2646878" cy="338554"/>
            </a:xfrm>
            <a:prstGeom prst="rect">
              <a:avLst/>
            </a:prstGeom>
            <a:noFill/>
          </p:spPr>
          <p:txBody>
            <a:bodyPr wrap="none" rtlCol="0">
              <a:spAutoFit/>
            </a:bodyPr>
            <a:lstStyle/>
            <a:p>
              <a:pPr algn="ctr"/>
              <a:r>
                <a:rPr kumimoji="1" lang="ja-JP" altLang="en-US" sz="1600">
                  <a:solidFill>
                    <a:srgbClr val="7030A0"/>
                  </a:solidFill>
                  <a:latin typeface="Meiryo" panose="020B0604030504040204" pitchFamily="34" charset="-128"/>
                  <a:ea typeface="Meiryo" panose="020B0604030504040204" pitchFamily="34" charset="-128"/>
                </a:rPr>
                <a:t>手段を変えず付加価値向上</a:t>
              </a:r>
            </a:p>
          </p:txBody>
        </p:sp>
        <p:sp>
          <p:nvSpPr>
            <p:cNvPr id="24" name="テキスト ボックス 23">
              <a:extLst>
                <a:ext uri="{FF2B5EF4-FFF2-40B4-BE49-F238E27FC236}">
                  <a16:creationId xmlns:a16="http://schemas.microsoft.com/office/drawing/2014/main" id="{2775422C-5DDA-B447-B68A-835E21AD0ABF}"/>
                </a:ext>
              </a:extLst>
            </p:cNvPr>
            <p:cNvSpPr txBox="1"/>
            <p:nvPr/>
          </p:nvSpPr>
          <p:spPr>
            <a:xfrm>
              <a:off x="3248565" y="1022017"/>
              <a:ext cx="2646878" cy="338554"/>
            </a:xfrm>
            <a:prstGeom prst="rect">
              <a:avLst/>
            </a:prstGeom>
            <a:noFill/>
          </p:spPr>
          <p:txBody>
            <a:bodyPr wrap="none" rtlCol="0">
              <a:spAutoFit/>
            </a:bodyPr>
            <a:lstStyle/>
            <a:p>
              <a:pPr algn="ctr"/>
              <a:r>
                <a:rPr kumimoji="1" lang="ja-JP" altLang="en-US" sz="1600">
                  <a:solidFill>
                    <a:srgbClr val="7030A0"/>
                  </a:solidFill>
                  <a:latin typeface="Meiryo" panose="020B0604030504040204" pitchFamily="34" charset="-128"/>
                  <a:ea typeface="Meiryo" panose="020B0604030504040204" pitchFamily="34" charset="-128"/>
                </a:rPr>
                <a:t>手段を刷新しコスパを改善</a:t>
              </a:r>
            </a:p>
          </p:txBody>
        </p:sp>
        <p:sp>
          <p:nvSpPr>
            <p:cNvPr id="25" name="テキスト ボックス 24">
              <a:extLst>
                <a:ext uri="{FF2B5EF4-FFF2-40B4-BE49-F238E27FC236}">
                  <a16:creationId xmlns:a16="http://schemas.microsoft.com/office/drawing/2014/main" id="{EDF78E1F-D682-2E4C-82CF-BB9B6C693DA4}"/>
                </a:ext>
              </a:extLst>
            </p:cNvPr>
            <p:cNvSpPr txBox="1"/>
            <p:nvPr/>
          </p:nvSpPr>
          <p:spPr>
            <a:xfrm>
              <a:off x="6070321" y="1022017"/>
              <a:ext cx="2646878" cy="338554"/>
            </a:xfrm>
            <a:prstGeom prst="rect">
              <a:avLst/>
            </a:prstGeom>
            <a:noFill/>
          </p:spPr>
          <p:txBody>
            <a:bodyPr wrap="none" rtlCol="0">
              <a:spAutoFit/>
            </a:bodyPr>
            <a:lstStyle/>
            <a:p>
              <a:pPr algn="ctr"/>
              <a:r>
                <a:rPr lang="ja-JP" altLang="en-US" sz="1600">
                  <a:solidFill>
                    <a:srgbClr val="7030A0"/>
                  </a:solidFill>
                  <a:latin typeface="Meiryo" panose="020B0604030504040204" pitchFamily="34" charset="-128"/>
                  <a:ea typeface="Meiryo" panose="020B0604030504040204" pitchFamily="34" charset="-128"/>
                </a:rPr>
                <a:t>価値を直接提供</a:t>
              </a:r>
              <a:r>
                <a:rPr lang="en-US" altLang="ja-JP" sz="1600" dirty="0">
                  <a:solidFill>
                    <a:srgbClr val="7030A0"/>
                  </a:solidFill>
                  <a:latin typeface="Meiryo" panose="020B0604030504040204" pitchFamily="34" charset="-128"/>
                  <a:ea typeface="Meiryo" panose="020B0604030504040204" pitchFamily="34" charset="-128"/>
                </a:rPr>
                <a:t>&amp;</a:t>
              </a:r>
              <a:r>
                <a:rPr lang="ja-JP" altLang="en-US" sz="1600">
                  <a:solidFill>
                    <a:srgbClr val="7030A0"/>
                  </a:solidFill>
                  <a:latin typeface="Meiryo" panose="020B0604030504040204" pitchFamily="34" charset="-128"/>
                  <a:ea typeface="Meiryo" panose="020B0604030504040204" pitchFamily="34" charset="-128"/>
                </a:rPr>
                <a:t>価値向上</a:t>
              </a:r>
              <a:endParaRPr kumimoji="1" lang="ja-JP" altLang="en-US" sz="1600">
                <a:solidFill>
                  <a:srgbClr val="7030A0"/>
                </a:solidFill>
                <a:latin typeface="Meiryo" panose="020B0604030504040204" pitchFamily="34" charset="-128"/>
                <a:ea typeface="Meiryo" panose="020B0604030504040204" pitchFamily="34" charset="-128"/>
              </a:endParaRPr>
            </a:p>
          </p:txBody>
        </p:sp>
        <p:cxnSp>
          <p:nvCxnSpPr>
            <p:cNvPr id="29" name="直線矢印コネクタ 28">
              <a:extLst>
                <a:ext uri="{FF2B5EF4-FFF2-40B4-BE49-F238E27FC236}">
                  <a16:creationId xmlns:a16="http://schemas.microsoft.com/office/drawing/2014/main" id="{E68806C4-5D73-BD41-AAC6-32870EEC87FC}"/>
                </a:ext>
              </a:extLst>
            </p:cNvPr>
            <p:cNvCxnSpPr>
              <a:stCxn id="5" idx="0"/>
              <a:endCxn id="4" idx="2"/>
            </p:cNvCxnSpPr>
            <p:nvPr/>
          </p:nvCxnSpPr>
          <p:spPr>
            <a:xfrm flipH="1" flipV="1">
              <a:off x="1696278" y="3659018"/>
              <a:ext cx="2875722" cy="488911"/>
            </a:xfrm>
            <a:prstGeom prst="straightConnector1">
              <a:avLst/>
            </a:prstGeom>
            <a:ln w="57150">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C752EA4F-4C12-AF4B-BEC0-68F7C2A72E96}"/>
                </a:ext>
              </a:extLst>
            </p:cNvPr>
            <p:cNvCxnSpPr>
              <a:cxnSpLocks/>
              <a:stCxn id="5" idx="0"/>
              <a:endCxn id="6" idx="2"/>
            </p:cNvCxnSpPr>
            <p:nvPr/>
          </p:nvCxnSpPr>
          <p:spPr>
            <a:xfrm flipV="1">
              <a:off x="4572000" y="3659018"/>
              <a:ext cx="0" cy="488911"/>
            </a:xfrm>
            <a:prstGeom prst="straightConnector1">
              <a:avLst/>
            </a:prstGeom>
            <a:ln w="57150">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6C2C8AD8-E53C-A542-B847-469E67C2158D}"/>
                </a:ext>
              </a:extLst>
            </p:cNvPr>
            <p:cNvCxnSpPr>
              <a:cxnSpLocks/>
              <a:stCxn id="5" idx="0"/>
              <a:endCxn id="7" idx="2"/>
            </p:cNvCxnSpPr>
            <p:nvPr/>
          </p:nvCxnSpPr>
          <p:spPr>
            <a:xfrm flipV="1">
              <a:off x="4572000" y="3659018"/>
              <a:ext cx="2875722" cy="488911"/>
            </a:xfrm>
            <a:prstGeom prst="straightConnector1">
              <a:avLst/>
            </a:prstGeom>
            <a:ln w="57150">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40" name="グループ化 39">
            <a:extLst>
              <a:ext uri="{FF2B5EF4-FFF2-40B4-BE49-F238E27FC236}">
                <a16:creationId xmlns:a16="http://schemas.microsoft.com/office/drawing/2014/main" id="{58AB4837-9B2F-824A-A08A-AD44972802E5}"/>
              </a:ext>
            </a:extLst>
          </p:cNvPr>
          <p:cNvGrpSpPr/>
          <p:nvPr/>
        </p:nvGrpSpPr>
        <p:grpSpPr>
          <a:xfrm>
            <a:off x="5895438" y="861390"/>
            <a:ext cx="3049779" cy="3546615"/>
            <a:chOff x="5895438" y="861390"/>
            <a:chExt cx="3049779" cy="3546615"/>
          </a:xfrm>
        </p:grpSpPr>
        <p:sp>
          <p:nvSpPr>
            <p:cNvPr id="38" name="正方形/長方形 37">
              <a:extLst>
                <a:ext uri="{FF2B5EF4-FFF2-40B4-BE49-F238E27FC236}">
                  <a16:creationId xmlns:a16="http://schemas.microsoft.com/office/drawing/2014/main" id="{AAB7AF19-1F81-954D-910C-11C24123E533}"/>
                </a:ext>
              </a:extLst>
            </p:cNvPr>
            <p:cNvSpPr/>
            <p:nvPr/>
          </p:nvSpPr>
          <p:spPr>
            <a:xfrm>
              <a:off x="5895438" y="861390"/>
              <a:ext cx="3049779" cy="3546615"/>
            </a:xfrm>
            <a:prstGeom prst="rect">
              <a:avLst/>
            </a:prstGeom>
            <a:noFill/>
            <a:ln w="38100">
              <a:solidFill>
                <a:srgbClr val="7030A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AB20B386-CF51-314B-97B6-3EBDC516FFD8}"/>
                </a:ext>
              </a:extLst>
            </p:cNvPr>
            <p:cNvSpPr txBox="1"/>
            <p:nvPr/>
          </p:nvSpPr>
          <p:spPr>
            <a:xfrm>
              <a:off x="6507256" y="3996326"/>
              <a:ext cx="1826142" cy="338554"/>
            </a:xfrm>
            <a:prstGeom prst="rect">
              <a:avLst/>
            </a:prstGeom>
            <a:noFill/>
          </p:spPr>
          <p:txBody>
            <a:bodyPr wrap="none" rtlCol="0">
              <a:spAutoFit/>
            </a:bodyPr>
            <a:lstStyle/>
            <a:p>
              <a:pPr algn="ctr"/>
              <a:r>
                <a:rPr lang="ja-JP" altLang="en-US" sz="1600" b="1">
                  <a:solidFill>
                    <a:srgbClr val="7030A0"/>
                  </a:solidFill>
                  <a:latin typeface="Meiryo" panose="020B0604030504040204" pitchFamily="34" charset="-128"/>
                  <a:ea typeface="Meiryo" panose="020B0604030504040204" pitchFamily="34" charset="-128"/>
                </a:rPr>
                <a:t>モノのサービス化</a:t>
              </a:r>
              <a:endParaRPr kumimoji="1" lang="ja-JP" altLang="en-US" sz="1600" b="1">
                <a:solidFill>
                  <a:srgbClr val="7030A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23435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ppt_x</p:attrName>
                                        </p:attrNameLst>
                                      </p:cBhvr>
                                      <p:tavLst>
                                        <p:tav tm="0">
                                          <p:val>
                                            <p:strVal val="#ppt_x-#ppt_w*1.125000"/>
                                          </p:val>
                                        </p:tav>
                                        <p:tav tm="100000">
                                          <p:val>
                                            <p:strVal val="#ppt_x"/>
                                          </p:val>
                                        </p:tav>
                                      </p:tavLst>
                                    </p:anim>
                                    <p:animEffect transition="in" filter="wipe(righ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4"/>
            <a:ext cx="8026822" cy="58064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a:solidFill>
                  <a:schemeClr val="tx1">
                    <a:lumMod val="50000"/>
                    <a:lumOff val="50000"/>
                  </a:schemeClr>
                </a:solidFill>
              </a:rPr>
              <a:t>テクノロジーの進化が求めるモノのサービス化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日常生活・社会活動</a:t>
            </a: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53" name="左右矢印 52">
            <a:extLst>
              <a:ext uri="{FF2B5EF4-FFF2-40B4-BE49-F238E27FC236}">
                <a16:creationId xmlns:a16="http://schemas.microsoft.com/office/drawing/2014/main" id="{33D727CC-A585-5E4C-AD02-D8296FCCA221}"/>
              </a:ext>
            </a:extLst>
          </p:cNvPr>
          <p:cNvSpPr/>
          <p:nvPr/>
        </p:nvSpPr>
        <p:spPr>
          <a:xfrm>
            <a:off x="3166810" y="5606330"/>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charset="-128"/>
                <a:ea typeface="Meiryo" charset="-128"/>
                <a:cs typeface="Meiryo" charset="-128"/>
              </a:rPr>
              <a:t>センサー＋デジタル化された</a:t>
            </a:r>
            <a:endParaRPr lang="en-US" altLang="ja-JP" sz="1050" dirty="0">
              <a:solidFill>
                <a:srgbClr val="FFFFFF"/>
              </a:solidFill>
              <a:latin typeface="Meiryo" charset="-128"/>
              <a:ea typeface="Meiryo" charset="-128"/>
              <a:cs typeface="Meiryo" charset="-128"/>
            </a:endParaRPr>
          </a:p>
          <a:p>
            <a:pPr algn="ctr"/>
            <a:r>
              <a:rPr lang="ja-JP" altLang="en-US" sz="1050">
                <a:solidFill>
                  <a:srgbClr val="FFFFFF"/>
                </a:solidFill>
                <a:latin typeface="Meiryo" charset="-128"/>
                <a:ea typeface="Meiryo" charset="-128"/>
                <a:cs typeface="Meiryo" charset="-128"/>
              </a:rPr>
              <a:t>顧客接点・プロセス</a:t>
            </a:r>
            <a:endParaRPr kumimoji="1" lang="ja-JP" altLang="en-US" sz="1050" dirty="0">
              <a:solidFill>
                <a:srgbClr val="FFFFFF"/>
              </a:solidFill>
              <a:latin typeface="Meiryo" charset="-128"/>
              <a:ea typeface="Meiryo" charset="-128"/>
              <a:cs typeface="Meiryo" charset="-128"/>
            </a:endParaRPr>
          </a:p>
        </p:txBody>
      </p:sp>
      <p:sp>
        <p:nvSpPr>
          <p:cNvPr id="54" name="左右矢印 53">
            <a:extLst>
              <a:ext uri="{FF2B5EF4-FFF2-40B4-BE49-F238E27FC236}">
                <a16:creationId xmlns:a16="http://schemas.microsoft.com/office/drawing/2014/main" id="{2509CBE0-7406-0B42-81D6-02093E9E5628}"/>
              </a:ext>
            </a:extLst>
          </p:cNvPr>
          <p:cNvSpPr/>
          <p:nvPr/>
        </p:nvSpPr>
        <p:spPr>
          <a:xfrm>
            <a:off x="1441534" y="2767708"/>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charset="-128"/>
                <a:ea typeface="Meiryo" charset="-128"/>
                <a:cs typeface="Meiryo" charset="-128"/>
              </a:rPr>
              <a:t>ビッグデータと機械学習</a:t>
            </a:r>
            <a:endParaRPr kumimoji="1" lang="ja-JP" altLang="en-US" sz="800" dirty="0">
              <a:solidFill>
                <a:srgbClr val="FFFFFF"/>
              </a:solidFill>
              <a:latin typeface="Meiryo" charset="-128"/>
              <a:ea typeface="Meiryo" charset="-128"/>
              <a:cs typeface="Meiryo" charset="-128"/>
            </a:endParaRPr>
          </a:p>
        </p:txBody>
      </p:sp>
      <p:sp>
        <p:nvSpPr>
          <p:cNvPr id="55" name="左右矢印 54">
            <a:extLst>
              <a:ext uri="{FF2B5EF4-FFF2-40B4-BE49-F238E27FC236}">
                <a16:creationId xmlns:a16="http://schemas.microsoft.com/office/drawing/2014/main" id="{D69AC754-DFE0-B141-A3C0-C92C9BDB8E97}"/>
              </a:ext>
            </a:extLst>
          </p:cNvPr>
          <p:cNvSpPr/>
          <p:nvPr/>
        </p:nvSpPr>
        <p:spPr>
          <a:xfrm>
            <a:off x="4901759" y="2761358"/>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charset="-128"/>
                <a:ea typeface="Meiryo" charset="-128"/>
                <a:cs typeface="Meiryo" charset="-128"/>
              </a:rPr>
              <a:t>クラウド･サービス</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882255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0DE5B1-BBC0-AA4E-918F-1ADB65FEE6C4}"/>
              </a:ext>
            </a:extLst>
          </p:cNvPr>
          <p:cNvSpPr>
            <a:spLocks noGrp="1"/>
          </p:cNvSpPr>
          <p:nvPr>
            <p:ph type="title"/>
          </p:nvPr>
        </p:nvSpPr>
        <p:spPr/>
        <p:txBody>
          <a:bodyPr/>
          <a:lstStyle/>
          <a:p>
            <a:r>
              <a:rPr kumimoji="1" lang="en-US" altLang="ja-JP" dirty="0"/>
              <a:t>IoT</a:t>
            </a:r>
            <a:r>
              <a:rPr kumimoji="1" lang="ja-JP" altLang="en-US"/>
              <a:t>のビジネス戦略</a:t>
            </a:r>
          </a:p>
        </p:txBody>
      </p:sp>
      <p:sp>
        <p:nvSpPr>
          <p:cNvPr id="3" name="スライド番号プレースホルダー 2">
            <a:extLst>
              <a:ext uri="{FF2B5EF4-FFF2-40B4-BE49-F238E27FC236}">
                <a16:creationId xmlns:a16="http://schemas.microsoft.com/office/drawing/2014/main" id="{96C928C9-0523-9B47-A059-D60603FA7FBA}"/>
              </a:ext>
            </a:extLst>
          </p:cNvPr>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a:extLst>
              <a:ext uri="{FF2B5EF4-FFF2-40B4-BE49-F238E27FC236}">
                <a16:creationId xmlns:a16="http://schemas.microsoft.com/office/drawing/2014/main" id="{92A55CAC-7D10-2B4B-8777-A5F304C36665}"/>
              </a:ext>
            </a:extLst>
          </p:cNvPr>
          <p:cNvSpPr/>
          <p:nvPr/>
        </p:nvSpPr>
        <p:spPr>
          <a:xfrm>
            <a:off x="680558" y="853547"/>
            <a:ext cx="7776864" cy="19639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E4941AD5-45D1-DA45-ABFF-E6142F599DEC}"/>
              </a:ext>
            </a:extLst>
          </p:cNvPr>
          <p:cNvSpPr/>
          <p:nvPr/>
        </p:nvSpPr>
        <p:spPr>
          <a:xfrm>
            <a:off x="689089" y="4925685"/>
            <a:ext cx="7776864" cy="144016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E26D074-1AA1-C74A-B954-78033C72EBA9}"/>
              </a:ext>
            </a:extLst>
          </p:cNvPr>
          <p:cNvSpPr/>
          <p:nvPr/>
        </p:nvSpPr>
        <p:spPr>
          <a:xfrm>
            <a:off x="689089" y="3170898"/>
            <a:ext cx="3810903" cy="14401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65DCFF4-B4E8-6A47-9F6F-BF29B22AB139}"/>
              </a:ext>
            </a:extLst>
          </p:cNvPr>
          <p:cNvSpPr/>
          <p:nvPr/>
        </p:nvSpPr>
        <p:spPr>
          <a:xfrm>
            <a:off x="4646519" y="3170898"/>
            <a:ext cx="3810903" cy="144016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87D26940-4766-EB44-A169-AA354075BAC4}"/>
              </a:ext>
            </a:extLst>
          </p:cNvPr>
          <p:cNvSpPr/>
          <p:nvPr/>
        </p:nvSpPr>
        <p:spPr>
          <a:xfrm>
            <a:off x="899592" y="3272820"/>
            <a:ext cx="3384376" cy="77364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魅力的な</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サービスやコンテンツ</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BFDA62A8-3BDC-FE4E-B20B-241F5C3180E2}"/>
              </a:ext>
            </a:extLst>
          </p:cNvPr>
          <p:cNvSpPr txBox="1"/>
          <p:nvPr/>
        </p:nvSpPr>
        <p:spPr>
          <a:xfrm>
            <a:off x="1810957" y="4165659"/>
            <a:ext cx="1720343" cy="400110"/>
          </a:xfrm>
          <a:prstGeom prst="rect">
            <a:avLst/>
          </a:prstGeom>
          <a:noFill/>
        </p:spPr>
        <p:txBody>
          <a:bodyPr wrap="none" rtlCol="0">
            <a:spAutoFit/>
          </a:bodyPr>
          <a:lstStyle/>
          <a:p>
            <a:pPr algn="ctr"/>
            <a:r>
              <a:rPr kumimoji="1" lang="ja-JP" altLang="en-US" sz="2000">
                <a:solidFill>
                  <a:srgbClr val="7030A0"/>
                </a:solidFill>
                <a:latin typeface="Meiryo" panose="020B0604030504040204" pitchFamily="34" charset="-128"/>
                <a:ea typeface="Meiryo" panose="020B0604030504040204" pitchFamily="34" charset="-128"/>
              </a:rPr>
              <a:t>優れた</a:t>
            </a:r>
            <a:r>
              <a:rPr kumimoji="1" lang="en-US" altLang="ja-JP" sz="2000" dirty="0">
                <a:solidFill>
                  <a:srgbClr val="7030A0"/>
                </a:solidFill>
                <a:latin typeface="Meiryo" panose="020B0604030504040204" pitchFamily="34" charset="-128"/>
                <a:ea typeface="Meiryo" panose="020B0604030504040204" pitchFamily="34" charset="-128"/>
              </a:rPr>
              <a:t>UI</a:t>
            </a:r>
            <a:r>
              <a:rPr lang="en-US" altLang="ja-JP" sz="2000" dirty="0">
                <a:solidFill>
                  <a:srgbClr val="7030A0"/>
                </a:solidFill>
                <a:latin typeface="Meiryo" panose="020B0604030504040204" pitchFamily="34" charset="-128"/>
                <a:ea typeface="Meiryo" panose="020B0604030504040204" pitchFamily="34" charset="-128"/>
              </a:rPr>
              <a:t>/</a:t>
            </a:r>
            <a:r>
              <a:rPr kumimoji="1" lang="en-US" altLang="ja-JP" sz="2000" dirty="0">
                <a:solidFill>
                  <a:srgbClr val="7030A0"/>
                </a:solidFill>
                <a:latin typeface="Meiryo" panose="020B0604030504040204" pitchFamily="34" charset="-128"/>
                <a:ea typeface="Meiryo" panose="020B0604030504040204" pitchFamily="34" charset="-128"/>
              </a:rPr>
              <a:t>UX</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C0246DC-F758-F248-A1EE-24B3B537C13B}"/>
              </a:ext>
            </a:extLst>
          </p:cNvPr>
          <p:cNvSpPr/>
          <p:nvPr/>
        </p:nvSpPr>
        <p:spPr>
          <a:xfrm>
            <a:off x="896707" y="5109352"/>
            <a:ext cx="7344566" cy="72836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利用者の増大</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a:extLst>
              <a:ext uri="{FF2B5EF4-FFF2-40B4-BE49-F238E27FC236}">
                <a16:creationId xmlns:a16="http://schemas.microsoft.com/office/drawing/2014/main" id="{2A847619-07BB-DF4E-8080-3DB82F4D9DD3}"/>
              </a:ext>
            </a:extLst>
          </p:cNvPr>
          <p:cNvSpPr txBox="1"/>
          <p:nvPr/>
        </p:nvSpPr>
        <p:spPr>
          <a:xfrm>
            <a:off x="2561584" y="5965735"/>
            <a:ext cx="4031873" cy="400110"/>
          </a:xfrm>
          <a:prstGeom prst="rect">
            <a:avLst/>
          </a:prstGeom>
          <a:noFill/>
        </p:spPr>
        <p:txBody>
          <a:bodyPr wrap="none" rtlCol="0">
            <a:spAutoFit/>
          </a:bodyPr>
          <a:lstStyle/>
          <a:p>
            <a:pPr algn="ctr"/>
            <a:r>
              <a:rPr kumimoji="1" lang="ja-JP" altLang="en-US" sz="2000">
                <a:solidFill>
                  <a:schemeClr val="accent3">
                    <a:lumMod val="75000"/>
                  </a:schemeClr>
                </a:solidFill>
                <a:latin typeface="Meiryo" panose="020B0604030504040204" pitchFamily="34" charset="-128"/>
                <a:ea typeface="Meiryo" panose="020B0604030504040204" pitchFamily="34" charset="-128"/>
              </a:rPr>
              <a:t>利用範囲の拡大や利用頻度の増大</a:t>
            </a:r>
          </a:p>
        </p:txBody>
      </p:sp>
      <p:sp>
        <p:nvSpPr>
          <p:cNvPr id="14" name="正方形/長方形 13">
            <a:extLst>
              <a:ext uri="{FF2B5EF4-FFF2-40B4-BE49-F238E27FC236}">
                <a16:creationId xmlns:a16="http://schemas.microsoft.com/office/drawing/2014/main" id="{265DFC7F-A6D2-C040-9F2B-D4F3F0779B9B}"/>
              </a:ext>
            </a:extLst>
          </p:cNvPr>
          <p:cNvSpPr/>
          <p:nvPr/>
        </p:nvSpPr>
        <p:spPr>
          <a:xfrm>
            <a:off x="4856897" y="3272516"/>
            <a:ext cx="3384376" cy="7736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分析・解釈</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BE4A8B67-95CF-1643-AEBD-E5A0357F3066}"/>
              </a:ext>
            </a:extLst>
          </p:cNvPr>
          <p:cNvSpPr txBox="1"/>
          <p:nvPr/>
        </p:nvSpPr>
        <p:spPr>
          <a:xfrm>
            <a:off x="5380566" y="4147782"/>
            <a:ext cx="2492990" cy="400110"/>
          </a:xfrm>
          <a:prstGeom prst="rect">
            <a:avLst/>
          </a:prstGeom>
          <a:noFill/>
        </p:spPr>
        <p:txBody>
          <a:bodyPr wrap="none" rtlCol="0">
            <a:spAutoFit/>
          </a:bodyPr>
          <a:lstStyle/>
          <a:p>
            <a:pPr algn="ctr"/>
            <a:r>
              <a:rPr kumimoji="1" lang="ja-JP" altLang="en-US" sz="2000">
                <a:solidFill>
                  <a:schemeClr val="accent2">
                    <a:lumMod val="75000"/>
                  </a:schemeClr>
                </a:solidFill>
                <a:latin typeface="Meiryo" panose="020B0604030504040204" pitchFamily="34" charset="-128"/>
                <a:ea typeface="Meiryo" panose="020B0604030504040204" pitchFamily="34" charset="-128"/>
              </a:rPr>
              <a:t>ビッグデータの収集</a:t>
            </a:r>
          </a:p>
        </p:txBody>
      </p:sp>
      <p:sp>
        <p:nvSpPr>
          <p:cNvPr id="16" name="正方形/長方形 15">
            <a:extLst>
              <a:ext uri="{FF2B5EF4-FFF2-40B4-BE49-F238E27FC236}">
                <a16:creationId xmlns:a16="http://schemas.microsoft.com/office/drawing/2014/main" id="{85C4092B-58C9-FD4B-919F-AD8D24FD6AEA}"/>
              </a:ext>
            </a:extLst>
          </p:cNvPr>
          <p:cNvSpPr/>
          <p:nvPr/>
        </p:nvSpPr>
        <p:spPr>
          <a:xfrm>
            <a:off x="2875359" y="1895345"/>
            <a:ext cx="3387261" cy="8166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戦術的最適化</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パーソナライズ・レコメンドなど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3E04528-D54E-CB47-88B2-49182727F1D3}"/>
              </a:ext>
            </a:extLst>
          </p:cNvPr>
          <p:cNvSpPr/>
          <p:nvPr/>
        </p:nvSpPr>
        <p:spPr>
          <a:xfrm>
            <a:off x="905925" y="1002821"/>
            <a:ext cx="7343190" cy="8166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戦略的最適化</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ビジネス開発・システム開発など</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下矢印 19">
            <a:extLst>
              <a:ext uri="{FF2B5EF4-FFF2-40B4-BE49-F238E27FC236}">
                <a16:creationId xmlns:a16="http://schemas.microsoft.com/office/drawing/2014/main" id="{A0371CFD-81BF-574D-BECE-4558118BC44B}"/>
              </a:ext>
            </a:extLst>
          </p:cNvPr>
          <p:cNvSpPr/>
          <p:nvPr/>
        </p:nvSpPr>
        <p:spPr>
          <a:xfrm>
            <a:off x="1786742" y="1556792"/>
            <a:ext cx="648072" cy="161410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a:extLst>
              <a:ext uri="{FF2B5EF4-FFF2-40B4-BE49-F238E27FC236}">
                <a16:creationId xmlns:a16="http://schemas.microsoft.com/office/drawing/2014/main" id="{774ED914-13B3-CD4B-987B-705973EB697A}"/>
              </a:ext>
            </a:extLst>
          </p:cNvPr>
          <p:cNvSpPr/>
          <p:nvPr/>
        </p:nvSpPr>
        <p:spPr>
          <a:xfrm rot="10800000">
            <a:off x="6627061" y="1549004"/>
            <a:ext cx="648072" cy="1614106"/>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下矢印 21">
            <a:extLst>
              <a:ext uri="{FF2B5EF4-FFF2-40B4-BE49-F238E27FC236}">
                <a16:creationId xmlns:a16="http://schemas.microsoft.com/office/drawing/2014/main" id="{58552AD6-0099-184E-9951-7AEFF883043A}"/>
              </a:ext>
            </a:extLst>
          </p:cNvPr>
          <p:cNvSpPr/>
          <p:nvPr/>
        </p:nvSpPr>
        <p:spPr>
          <a:xfrm>
            <a:off x="3207264" y="2583624"/>
            <a:ext cx="648072" cy="58475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a:extLst>
              <a:ext uri="{FF2B5EF4-FFF2-40B4-BE49-F238E27FC236}">
                <a16:creationId xmlns:a16="http://schemas.microsoft.com/office/drawing/2014/main" id="{F863BF63-6C9B-5E48-87DE-F6AF4774978F}"/>
              </a:ext>
            </a:extLst>
          </p:cNvPr>
          <p:cNvSpPr/>
          <p:nvPr/>
        </p:nvSpPr>
        <p:spPr>
          <a:xfrm rot="10800000">
            <a:off x="5206539" y="2583624"/>
            <a:ext cx="648072" cy="58475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a:extLst>
              <a:ext uri="{FF2B5EF4-FFF2-40B4-BE49-F238E27FC236}">
                <a16:creationId xmlns:a16="http://schemas.microsoft.com/office/drawing/2014/main" id="{80007ED8-54F8-D646-986B-AE0361929BBC}"/>
              </a:ext>
            </a:extLst>
          </p:cNvPr>
          <p:cNvSpPr/>
          <p:nvPr/>
        </p:nvSpPr>
        <p:spPr>
          <a:xfrm>
            <a:off x="2305221" y="4547892"/>
            <a:ext cx="648072" cy="561460"/>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下矢印 24">
            <a:extLst>
              <a:ext uri="{FF2B5EF4-FFF2-40B4-BE49-F238E27FC236}">
                <a16:creationId xmlns:a16="http://schemas.microsoft.com/office/drawing/2014/main" id="{EABD5407-619C-B14D-974B-7FD2C7210AE1}"/>
              </a:ext>
            </a:extLst>
          </p:cNvPr>
          <p:cNvSpPr/>
          <p:nvPr/>
        </p:nvSpPr>
        <p:spPr>
          <a:xfrm rot="10800000">
            <a:off x="6225049" y="4513995"/>
            <a:ext cx="648072" cy="56146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82292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サービスとしてのモノ</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コア・ビジネス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既存ビジネス</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蓄積されたノウハウ</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確実な顧客ベース</a:t>
            </a:r>
            <a:endParaRPr kumimoji="1" lang="en-US" altLang="ja-JP" sz="1400" dirty="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付加価値ビジネス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収益構造の多様化</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既存ノウハウの活用</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顧客ベースの囲い込み</a:t>
            </a:r>
            <a:endParaRPr kumimoji="1" lang="en-US" altLang="ja-JP" sz="1400" dirty="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新規ビジネス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顧客価値の拡大</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ノウハウの創出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顧客ベースの拡大</a:t>
            </a:r>
            <a:endParaRPr kumimoji="1" lang="en-US" altLang="ja-JP" sz="1400" dirty="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走行距離に応じた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出力</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時間に応じた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工事施工</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自動化</a:t>
            </a:r>
            <a:r>
              <a:rPr kumimoji="1" lang="ja-JP" altLang="en-US" sz="1600" dirty="0">
                <a:solidFill>
                  <a:schemeClr val="bg1"/>
                </a:solidFill>
                <a:latin typeface="Meiryo" charset="-128"/>
                <a:ea typeface="Meiryo" charset="-128"/>
                <a:cs typeface="Meiryo" charset="-128"/>
              </a:rPr>
              <a:t>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建設機械</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遠隔確認サービス</a:t>
            </a:r>
            <a:endParaRPr lang="en-US" altLang="ja-JP" sz="1600" dirty="0">
              <a:solidFill>
                <a:schemeClr val="bg1"/>
              </a:solidFill>
              <a:latin typeface="Meiryo" charset="-128"/>
              <a:ea typeface="Meiryo" charset="-128"/>
              <a:cs typeface="Meiryo" charset="-128"/>
            </a:endParaRPr>
          </a:p>
          <a:p>
            <a:pPr algn="ctr"/>
            <a:r>
              <a:rPr lang="en-US" altLang="ja-JP" sz="1600" dirty="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安全・省エネ</a:t>
            </a:r>
            <a:r>
              <a:rPr kumimoji="1" lang="ja-JP" altLang="en-US" sz="1600" dirty="0">
                <a:solidFill>
                  <a:schemeClr val="bg1"/>
                </a:solidFill>
                <a:latin typeface="Meiryo" charset="-128"/>
                <a:ea typeface="Meiryo" charset="-128"/>
                <a:cs typeface="Meiryo" charset="-128"/>
              </a:rPr>
              <a:t>運転</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燃料費節約</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48480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73617" y="934815"/>
            <a:ext cx="8077858" cy="4358175"/>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ホームベース 12"/>
          <p:cNvSpPr/>
          <p:nvPr/>
        </p:nvSpPr>
        <p:spPr>
          <a:xfrm>
            <a:off x="903215" y="1025072"/>
            <a:ext cx="7767750" cy="244986"/>
          </a:xfrm>
          <a:prstGeom prst="homePlat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統計解析</a:t>
            </a:r>
          </a:p>
        </p:txBody>
      </p:sp>
      <p:sp>
        <p:nvSpPr>
          <p:cNvPr id="14" name="ホームベース 13"/>
          <p:cNvSpPr/>
          <p:nvPr/>
        </p:nvSpPr>
        <p:spPr>
          <a:xfrm>
            <a:off x="4964046" y="1218482"/>
            <a:ext cx="3706919" cy="238541"/>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機械学習</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lstStyle/>
          <a:p>
            <a:r>
              <a:rPr kumimoji="1" lang="en-US" altLang="ja-JP" dirty="0"/>
              <a:t>IoT</a:t>
            </a:r>
            <a:r>
              <a:rPr kumimoji="1" lang="ja-JP" altLang="en-US" dirty="0"/>
              <a:t>の発展経緯と</a:t>
            </a:r>
            <a:r>
              <a:rPr kumimoji="1" lang="en-US" altLang="ja-JP" dirty="0"/>
              <a:t>CSP</a:t>
            </a:r>
            <a:r>
              <a:rPr kumimoji="1" lang="ja-JP" altLang="en-US" dirty="0"/>
              <a:t>（</a:t>
            </a:r>
            <a:r>
              <a:rPr kumimoji="1" lang="en-US" altLang="ja-JP" dirty="0"/>
              <a:t>Cyber-Physical Systems</a:t>
            </a:r>
            <a:r>
              <a:rPr kumimoji="1" lang="ja-JP" altLang="en-US" dirty="0"/>
              <a:t>）</a:t>
            </a:r>
          </a:p>
        </p:txBody>
      </p:sp>
      <p:sp>
        <p:nvSpPr>
          <p:cNvPr id="3" name="スライド番号プレースホルダー 2"/>
          <p:cNvSpPr>
            <a:spLocks noGrp="1"/>
          </p:cNvSpPr>
          <p:nvPr>
            <p:ph type="sldNum" sz="quarter" idx="12"/>
          </p:nvPr>
        </p:nvSpPr>
        <p:spPr>
          <a:xfrm>
            <a:off x="6932246" y="6657935"/>
            <a:ext cx="2133600" cy="217800"/>
          </a:xfrm>
        </p:spPr>
        <p:txBody>
          <a:bodyPr/>
          <a:lstStyle/>
          <a:p>
            <a:fld id="{8FF8CC5D-A65D-5946-99B5-645367A967AD}" type="slidenum">
              <a:rPr kumimoji="1" lang="ja-JP" altLang="en-US" smtClean="0"/>
              <a:t>2</a:t>
            </a:fld>
            <a:endParaRPr kumimoji="1" lang="ja-JP" altLang="en-US" dirty="0"/>
          </a:p>
        </p:txBody>
      </p:sp>
      <p:sp>
        <p:nvSpPr>
          <p:cNvPr id="5" name="正方形/長方形 4"/>
          <p:cNvSpPr/>
          <p:nvPr/>
        </p:nvSpPr>
        <p:spPr>
          <a:xfrm>
            <a:off x="709149" y="2185535"/>
            <a:ext cx="5905282" cy="337823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p:cNvSpPr/>
          <p:nvPr/>
        </p:nvSpPr>
        <p:spPr>
          <a:xfrm>
            <a:off x="644682" y="3400702"/>
            <a:ext cx="4525664" cy="23402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580215" y="4397096"/>
            <a:ext cx="2636746" cy="14634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右矢印 10"/>
          <p:cNvSpPr/>
          <p:nvPr/>
        </p:nvSpPr>
        <p:spPr>
          <a:xfrm rot="19853477">
            <a:off x="166481" y="2793495"/>
            <a:ext cx="8834358" cy="1729603"/>
          </a:xfrm>
          <a:custGeom>
            <a:avLst/>
            <a:gdLst>
              <a:gd name="connsiteX0" fmla="*/ 0 w 8394276"/>
              <a:gd name="connsiteY0" fmla="*/ 320757 h 1283026"/>
              <a:gd name="connsiteX1" fmla="*/ 7752763 w 8394276"/>
              <a:gd name="connsiteY1" fmla="*/ 320757 h 1283026"/>
              <a:gd name="connsiteX2" fmla="*/ 7752763 w 8394276"/>
              <a:gd name="connsiteY2" fmla="*/ 0 h 1283026"/>
              <a:gd name="connsiteX3" fmla="*/ 8394276 w 8394276"/>
              <a:gd name="connsiteY3" fmla="*/ 641513 h 1283026"/>
              <a:gd name="connsiteX4" fmla="*/ 7752763 w 8394276"/>
              <a:gd name="connsiteY4" fmla="*/ 1283026 h 1283026"/>
              <a:gd name="connsiteX5" fmla="*/ 7752763 w 8394276"/>
              <a:gd name="connsiteY5" fmla="*/ 962270 h 1283026"/>
              <a:gd name="connsiteX6" fmla="*/ 0 w 8394276"/>
              <a:gd name="connsiteY6" fmla="*/ 962270 h 1283026"/>
              <a:gd name="connsiteX7" fmla="*/ 0 w 8394276"/>
              <a:gd name="connsiteY7" fmla="*/ 320757 h 1283026"/>
              <a:gd name="connsiteX0" fmla="*/ 6513 w 8394276"/>
              <a:gd name="connsiteY0" fmla="*/ 633372 h 1283026"/>
              <a:gd name="connsiteX1" fmla="*/ 7752763 w 8394276"/>
              <a:gd name="connsiteY1" fmla="*/ 320757 h 1283026"/>
              <a:gd name="connsiteX2" fmla="*/ 7752763 w 8394276"/>
              <a:gd name="connsiteY2" fmla="*/ 0 h 1283026"/>
              <a:gd name="connsiteX3" fmla="*/ 8394276 w 8394276"/>
              <a:gd name="connsiteY3" fmla="*/ 641513 h 1283026"/>
              <a:gd name="connsiteX4" fmla="*/ 7752763 w 8394276"/>
              <a:gd name="connsiteY4" fmla="*/ 1283026 h 1283026"/>
              <a:gd name="connsiteX5" fmla="*/ 7752763 w 8394276"/>
              <a:gd name="connsiteY5" fmla="*/ 962270 h 1283026"/>
              <a:gd name="connsiteX6" fmla="*/ 0 w 8394276"/>
              <a:gd name="connsiteY6" fmla="*/ 962270 h 1283026"/>
              <a:gd name="connsiteX7" fmla="*/ 6513 w 8394276"/>
              <a:gd name="connsiteY7" fmla="*/ 633372 h 1283026"/>
              <a:gd name="connsiteX0" fmla="*/ 0 w 8387763"/>
              <a:gd name="connsiteY0" fmla="*/ 633372 h 1283026"/>
              <a:gd name="connsiteX1" fmla="*/ 7746250 w 8387763"/>
              <a:gd name="connsiteY1" fmla="*/ 320757 h 1283026"/>
              <a:gd name="connsiteX2" fmla="*/ 7746250 w 8387763"/>
              <a:gd name="connsiteY2" fmla="*/ 0 h 1283026"/>
              <a:gd name="connsiteX3" fmla="*/ 8387763 w 8387763"/>
              <a:gd name="connsiteY3" fmla="*/ 641513 h 1283026"/>
              <a:gd name="connsiteX4" fmla="*/ 7746250 w 8387763"/>
              <a:gd name="connsiteY4" fmla="*/ 1283026 h 1283026"/>
              <a:gd name="connsiteX5" fmla="*/ 7746250 w 8387763"/>
              <a:gd name="connsiteY5" fmla="*/ 962270 h 1283026"/>
              <a:gd name="connsiteX6" fmla="*/ 32564 w 8387763"/>
              <a:gd name="connsiteY6" fmla="*/ 636629 h 1283026"/>
              <a:gd name="connsiteX7" fmla="*/ 0 w 8387763"/>
              <a:gd name="connsiteY7" fmla="*/ 633372 h 12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7763" h="1283026">
                <a:moveTo>
                  <a:pt x="0" y="633372"/>
                </a:moveTo>
                <a:lnTo>
                  <a:pt x="7746250" y="320757"/>
                </a:lnTo>
                <a:lnTo>
                  <a:pt x="7746250" y="0"/>
                </a:lnTo>
                <a:lnTo>
                  <a:pt x="8387763" y="641513"/>
                </a:lnTo>
                <a:lnTo>
                  <a:pt x="7746250" y="1283026"/>
                </a:lnTo>
                <a:lnTo>
                  <a:pt x="7746250" y="962270"/>
                </a:lnTo>
                <a:lnTo>
                  <a:pt x="32564" y="636629"/>
                </a:lnTo>
                <a:lnTo>
                  <a:pt x="0" y="633372"/>
                </a:lnTo>
                <a:close/>
              </a:path>
            </a:pathLst>
          </a:custGeom>
          <a:solidFill>
            <a:schemeClr val="accent2">
              <a:lumMod val="75000"/>
              <a:alpha val="67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柱 11"/>
          <p:cNvSpPr/>
          <p:nvPr/>
        </p:nvSpPr>
        <p:spPr>
          <a:xfrm>
            <a:off x="4584808" y="2785105"/>
            <a:ext cx="1171076" cy="1177283"/>
          </a:xfrm>
          <a:prstGeom prst="can">
            <a:avLst/>
          </a:prstGeom>
          <a:solidFill>
            <a:srgbClr val="FFFBD2"/>
          </a:solidFill>
          <a:ln w="12700" cmpd="sng">
            <a:solidFill>
              <a:srgbClr val="FF66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800000"/>
                </a:solidFill>
                <a:latin typeface="Meiryo" panose="020B0604030504040204" pitchFamily="34" charset="-128"/>
                <a:ea typeface="Meiryo" panose="020B0604030504040204" pitchFamily="34" charset="-128"/>
                <a:cs typeface="ＭＳ Ｐゴシック"/>
              </a:rPr>
              <a:t>ビッグ</a:t>
            </a:r>
            <a:endParaRPr kumimoji="1" lang="en-US" altLang="ja-JP" sz="2000" dirty="0">
              <a:solidFill>
                <a:srgbClr val="800000"/>
              </a:solidFill>
              <a:latin typeface="Meiryo" panose="020B0604030504040204" pitchFamily="34" charset="-128"/>
              <a:ea typeface="Meiryo" panose="020B0604030504040204" pitchFamily="34" charset="-128"/>
              <a:cs typeface="ＭＳ Ｐゴシック"/>
            </a:endParaRPr>
          </a:p>
          <a:p>
            <a:pPr algn="ctr"/>
            <a:r>
              <a:rPr kumimoji="1" lang="ja-JP" altLang="en-US" sz="2000" dirty="0">
                <a:solidFill>
                  <a:srgbClr val="800000"/>
                </a:solidFill>
                <a:latin typeface="Meiryo" panose="020B0604030504040204" pitchFamily="34" charset="-128"/>
                <a:ea typeface="Meiryo" panose="020B0604030504040204" pitchFamily="34" charset="-128"/>
                <a:cs typeface="ＭＳ Ｐゴシック"/>
              </a:rPr>
              <a:t>データ</a:t>
            </a:r>
          </a:p>
        </p:txBody>
      </p:sp>
      <p:sp>
        <p:nvSpPr>
          <p:cNvPr id="15" name="テキスト ボックス 14"/>
          <p:cNvSpPr txBox="1"/>
          <p:nvPr/>
        </p:nvSpPr>
        <p:spPr>
          <a:xfrm>
            <a:off x="867100" y="4448432"/>
            <a:ext cx="1107996" cy="461665"/>
          </a:xfrm>
          <a:prstGeom prst="rect">
            <a:avLst/>
          </a:prstGeom>
          <a:noFill/>
        </p:spPr>
        <p:txBody>
          <a:bodyPr wrap="none" rtlCol="0">
            <a:spAutoFit/>
          </a:bodyPr>
          <a:lstStyle/>
          <a:p>
            <a:r>
              <a:rPr kumimoji="1" lang="ja-JP" altLang="en-US" sz="2400" dirty="0">
                <a:solidFill>
                  <a:schemeClr val="bg1"/>
                </a:solidFill>
                <a:latin typeface="Meiryo" panose="020B0604030504040204" pitchFamily="34" charset="-128"/>
                <a:ea typeface="Meiryo" panose="020B0604030504040204" pitchFamily="34" charset="-128"/>
              </a:rPr>
              <a:t>可視化</a:t>
            </a:r>
          </a:p>
        </p:txBody>
      </p:sp>
      <p:sp>
        <p:nvSpPr>
          <p:cNvPr id="16" name="テキスト ボックス 15"/>
          <p:cNvSpPr txBox="1"/>
          <p:nvPr/>
        </p:nvSpPr>
        <p:spPr>
          <a:xfrm>
            <a:off x="944645" y="3481382"/>
            <a:ext cx="1107996" cy="461665"/>
          </a:xfrm>
          <a:prstGeom prst="rect">
            <a:avLst/>
          </a:prstGeom>
          <a:noFill/>
        </p:spPr>
        <p:txBody>
          <a:bodyPr wrap="none" rtlCol="0">
            <a:spAutoFit/>
          </a:bodyPr>
          <a:lstStyle/>
          <a:p>
            <a:r>
              <a:rPr kumimoji="1" lang="ja-JP" altLang="en-US" sz="2400" dirty="0">
                <a:solidFill>
                  <a:schemeClr val="bg1"/>
                </a:solidFill>
                <a:latin typeface="Meiryo" panose="020B0604030504040204" pitchFamily="34" charset="-128"/>
                <a:ea typeface="Meiryo" panose="020B0604030504040204" pitchFamily="34" charset="-128"/>
              </a:rPr>
              <a:t>制　御</a:t>
            </a:r>
          </a:p>
        </p:txBody>
      </p:sp>
      <p:sp>
        <p:nvSpPr>
          <p:cNvPr id="17" name="テキスト ボックス 16"/>
          <p:cNvSpPr txBox="1"/>
          <p:nvPr/>
        </p:nvSpPr>
        <p:spPr>
          <a:xfrm>
            <a:off x="1022190" y="2581098"/>
            <a:ext cx="1107996" cy="461665"/>
          </a:xfrm>
          <a:prstGeom prst="rect">
            <a:avLst/>
          </a:prstGeom>
          <a:noFill/>
        </p:spPr>
        <p:txBody>
          <a:bodyPr wrap="none" rtlCol="0">
            <a:spAutoFit/>
          </a:bodyPr>
          <a:lstStyle/>
          <a:p>
            <a:r>
              <a:rPr kumimoji="1" lang="ja-JP" altLang="en-US" sz="2400" dirty="0">
                <a:solidFill>
                  <a:schemeClr val="bg1"/>
                </a:solidFill>
                <a:latin typeface="Meiryo" panose="020B0604030504040204" pitchFamily="34" charset="-128"/>
                <a:ea typeface="Meiryo" panose="020B0604030504040204" pitchFamily="34" charset="-128"/>
              </a:rPr>
              <a:t>最適化</a:t>
            </a:r>
          </a:p>
        </p:txBody>
      </p:sp>
      <p:sp>
        <p:nvSpPr>
          <p:cNvPr id="18" name="テキスト ボックス 17"/>
          <p:cNvSpPr txBox="1"/>
          <p:nvPr/>
        </p:nvSpPr>
        <p:spPr>
          <a:xfrm>
            <a:off x="1169155" y="1457023"/>
            <a:ext cx="1107996" cy="461665"/>
          </a:xfrm>
          <a:prstGeom prst="rect">
            <a:avLst/>
          </a:prstGeom>
          <a:noFill/>
        </p:spPr>
        <p:txBody>
          <a:bodyPr wrap="none" rtlCol="0">
            <a:spAutoFit/>
          </a:bodyPr>
          <a:lstStyle/>
          <a:p>
            <a:r>
              <a:rPr kumimoji="1" lang="ja-JP" altLang="en-US" sz="2400">
                <a:solidFill>
                  <a:schemeClr val="bg1"/>
                </a:solidFill>
                <a:latin typeface="Meiryo" panose="020B0604030504040204" pitchFamily="34" charset="-128"/>
                <a:ea typeface="Meiryo" panose="020B0604030504040204" pitchFamily="34" charset="-128"/>
              </a:rPr>
              <a:t>知能化</a:t>
            </a:r>
            <a:endParaRPr kumimoji="1" lang="ja-JP" altLang="en-US" sz="2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p:cNvSpPr txBox="1"/>
          <p:nvPr/>
        </p:nvSpPr>
        <p:spPr>
          <a:xfrm>
            <a:off x="5890340" y="2534886"/>
            <a:ext cx="681346" cy="461665"/>
          </a:xfrm>
          <a:prstGeom prst="rect">
            <a:avLst/>
          </a:prstGeom>
          <a:noFill/>
        </p:spPr>
        <p:txBody>
          <a:bodyPr wrap="none" rtlCol="0">
            <a:spAutoFit/>
          </a:bodyPr>
          <a:lstStyle/>
          <a:p>
            <a:r>
              <a:rPr kumimoji="1" lang="en-US" altLang="ja-JP" sz="2400" dirty="0" err="1">
                <a:solidFill>
                  <a:schemeClr val="bg1"/>
                </a:solidFill>
                <a:latin typeface="Meiryo" panose="020B0604030504040204" pitchFamily="34" charset="-128"/>
                <a:ea typeface="Meiryo" panose="020B0604030504040204" pitchFamily="34" charset="-128"/>
                <a:cs typeface="メイリオ"/>
              </a:rPr>
              <a:t>IoT</a:t>
            </a:r>
            <a:endParaRPr kumimoji="1" lang="ja-JP" altLang="en-US" sz="2400" dirty="0">
              <a:solidFill>
                <a:schemeClr val="bg1"/>
              </a:solidFill>
              <a:latin typeface="Meiryo" panose="020B0604030504040204" pitchFamily="34" charset="-128"/>
              <a:ea typeface="Meiryo" panose="020B0604030504040204" pitchFamily="34" charset="-128"/>
              <a:cs typeface="メイリオ"/>
            </a:endParaRPr>
          </a:p>
        </p:txBody>
      </p:sp>
      <p:sp>
        <p:nvSpPr>
          <p:cNvPr id="22" name="テキスト ボックス 21"/>
          <p:cNvSpPr txBox="1"/>
          <p:nvPr/>
        </p:nvSpPr>
        <p:spPr>
          <a:xfrm>
            <a:off x="3158940" y="4131690"/>
            <a:ext cx="594409" cy="307777"/>
          </a:xfrm>
          <a:prstGeom prst="rect">
            <a:avLst/>
          </a:prstGeom>
          <a:noFill/>
        </p:spPr>
        <p:txBody>
          <a:bodyPr wrap="none" rtlCol="0">
            <a:spAutoFit/>
          </a:bodyPr>
          <a:lstStyle/>
          <a:p>
            <a:r>
              <a:rPr kumimoji="1" lang="en-US" altLang="ja-JP" sz="1400" dirty="0">
                <a:solidFill>
                  <a:schemeClr val="bg1"/>
                </a:solidFill>
                <a:latin typeface="Meiryo" panose="020B0604030504040204" pitchFamily="34" charset="-128"/>
                <a:ea typeface="Meiryo" panose="020B0604030504040204" pitchFamily="34" charset="-128"/>
                <a:cs typeface="メイリオ"/>
              </a:rPr>
              <a:t>M2M</a:t>
            </a:r>
            <a:endParaRPr kumimoji="1" lang="ja-JP" altLang="en-US" sz="1400" dirty="0">
              <a:solidFill>
                <a:schemeClr val="bg1"/>
              </a:solidFill>
              <a:latin typeface="Meiryo" panose="020B0604030504040204" pitchFamily="34" charset="-128"/>
              <a:ea typeface="Meiryo" panose="020B0604030504040204" pitchFamily="34" charset="-128"/>
              <a:cs typeface="メイリオ"/>
            </a:endParaRPr>
          </a:p>
        </p:txBody>
      </p:sp>
      <p:sp>
        <p:nvSpPr>
          <p:cNvPr id="23" name="テキスト ボックス 22"/>
          <p:cNvSpPr txBox="1"/>
          <p:nvPr/>
        </p:nvSpPr>
        <p:spPr>
          <a:xfrm>
            <a:off x="580215" y="6329564"/>
            <a:ext cx="1172116" cy="307777"/>
          </a:xfrm>
          <a:prstGeom prst="rect">
            <a:avLst/>
          </a:prstGeom>
          <a:noFill/>
        </p:spPr>
        <p:txBody>
          <a:bodyPr wrap="none" rtlCol="0">
            <a:spAutoFit/>
          </a:bodyPr>
          <a:lstStyle/>
          <a:p>
            <a:r>
              <a:rPr kumimoji="1" lang="en-US" altLang="ja-JP" sz="1400" dirty="0">
                <a:solidFill>
                  <a:schemeClr val="tx1">
                    <a:lumMod val="50000"/>
                    <a:lumOff val="50000"/>
                  </a:schemeClr>
                </a:solidFill>
                <a:latin typeface="Meiryo" panose="020B0604030504040204" pitchFamily="34" charset="-128"/>
                <a:ea typeface="Meiryo" panose="020B0604030504040204" pitchFamily="34" charset="-128"/>
              </a:rPr>
              <a:t>2000</a:t>
            </a:r>
            <a:r>
              <a:rPr lang="ja-JP" altLang="en-US" sz="1400" dirty="0">
                <a:solidFill>
                  <a:schemeClr val="tx1">
                    <a:lumMod val="50000"/>
                    <a:lumOff val="50000"/>
                  </a:schemeClr>
                </a:solidFill>
                <a:latin typeface="Meiryo" panose="020B0604030504040204" pitchFamily="34" charset="-128"/>
                <a:ea typeface="Meiryo" panose="020B0604030504040204" pitchFamily="34" charset="-128"/>
              </a:rPr>
              <a:t>年代</a:t>
            </a:r>
            <a:r>
              <a:rPr lang="en-US" altLang="ja-JP" sz="1400" dirty="0">
                <a:solidFill>
                  <a:schemeClr val="tx1">
                    <a:lumMod val="50000"/>
                    <a:lumOff val="50000"/>
                  </a:schemeClr>
                </a:solidFill>
                <a:latin typeface="Meiryo" panose="020B0604030504040204" pitchFamily="34" charset="-128"/>
                <a:ea typeface="Meiryo" panose="020B0604030504040204" pitchFamily="34" charset="-128"/>
              </a:rPr>
              <a:t>〜</a:t>
            </a:r>
            <a:endParaRPr kumimoji="1" lang="ja-JP" altLang="en-US" sz="14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4" name="テキスト ボックス 23"/>
          <p:cNvSpPr txBox="1"/>
          <p:nvPr/>
        </p:nvSpPr>
        <p:spPr>
          <a:xfrm>
            <a:off x="4515014" y="6329564"/>
            <a:ext cx="992579" cy="307777"/>
          </a:xfrm>
          <a:prstGeom prst="rect">
            <a:avLst/>
          </a:prstGeom>
          <a:noFill/>
        </p:spPr>
        <p:txBody>
          <a:bodyPr wrap="none" rtlCol="0">
            <a:spAutoFit/>
          </a:bodyPr>
          <a:lstStyle/>
          <a:p>
            <a:r>
              <a:rPr kumimoji="1" lang="en-US" altLang="ja-JP" sz="1400" dirty="0">
                <a:solidFill>
                  <a:schemeClr val="tx1">
                    <a:lumMod val="50000"/>
                    <a:lumOff val="50000"/>
                  </a:schemeClr>
                </a:solidFill>
                <a:latin typeface="Meiryo" panose="020B0604030504040204" pitchFamily="34" charset="-128"/>
                <a:ea typeface="Meiryo" panose="020B0604030504040204" pitchFamily="34" charset="-128"/>
              </a:rPr>
              <a:t>2010</a:t>
            </a:r>
            <a:r>
              <a:rPr lang="ja-JP" altLang="en-US" sz="1400" dirty="0">
                <a:solidFill>
                  <a:schemeClr val="tx1">
                    <a:lumMod val="50000"/>
                    <a:lumOff val="50000"/>
                  </a:schemeClr>
                </a:solidFill>
                <a:latin typeface="Meiryo" panose="020B0604030504040204" pitchFamily="34" charset="-128"/>
                <a:ea typeface="Meiryo" panose="020B0604030504040204" pitchFamily="34" charset="-128"/>
              </a:rPr>
              <a:t>年</a:t>
            </a:r>
            <a:r>
              <a:rPr lang="en-US" altLang="ja-JP" sz="1400" dirty="0">
                <a:solidFill>
                  <a:schemeClr val="tx1">
                    <a:lumMod val="50000"/>
                    <a:lumOff val="50000"/>
                  </a:schemeClr>
                </a:solidFill>
                <a:latin typeface="Meiryo" panose="020B0604030504040204" pitchFamily="34" charset="-128"/>
                <a:ea typeface="Meiryo" panose="020B0604030504040204" pitchFamily="34" charset="-128"/>
              </a:rPr>
              <a:t>〜</a:t>
            </a:r>
            <a:endParaRPr kumimoji="1" lang="ja-JP" altLang="en-US" sz="14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7" name="直角三角形 26"/>
          <p:cNvSpPr/>
          <p:nvPr/>
        </p:nvSpPr>
        <p:spPr>
          <a:xfrm flipH="1">
            <a:off x="580215" y="5450476"/>
            <a:ext cx="8271260" cy="879087"/>
          </a:xfrm>
          <a:prstGeom prst="rtTriangl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直角三角形 27"/>
          <p:cNvSpPr/>
          <p:nvPr/>
        </p:nvSpPr>
        <p:spPr>
          <a:xfrm flipH="1">
            <a:off x="5170346" y="5717099"/>
            <a:ext cx="3681129" cy="612464"/>
          </a:xfrm>
          <a:prstGeom prst="rtTriangl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正方形/長方形 25"/>
          <p:cNvSpPr/>
          <p:nvPr/>
        </p:nvSpPr>
        <p:spPr>
          <a:xfrm>
            <a:off x="3390267" y="6008892"/>
            <a:ext cx="2339102" cy="307777"/>
          </a:xfrm>
          <a:prstGeom prst="rect">
            <a:avLst/>
          </a:prstGeom>
        </p:spPr>
        <p:txBody>
          <a:bodyPr wrap="none">
            <a:spAutoFit/>
          </a:bodyPr>
          <a:lstStyle/>
          <a:p>
            <a:pPr lvl="0"/>
            <a:r>
              <a:rPr lang="ja-JP" altLang="en-US" sz="1400" dirty="0">
                <a:solidFill>
                  <a:srgbClr val="FFFFFF"/>
                </a:solidFill>
                <a:latin typeface="Meiryo" panose="020B0604030504040204" pitchFamily="34" charset="-128"/>
                <a:ea typeface="Meiryo" panose="020B0604030504040204" pitchFamily="34" charset="-128"/>
                <a:cs typeface="ＭＳ Ｐゴシック"/>
              </a:rPr>
              <a:t>　産業機器・社会インフラ</a:t>
            </a:r>
          </a:p>
        </p:txBody>
      </p:sp>
      <p:sp>
        <p:nvSpPr>
          <p:cNvPr id="25" name="正方形/長方形 24"/>
          <p:cNvSpPr/>
          <p:nvPr/>
        </p:nvSpPr>
        <p:spPr>
          <a:xfrm>
            <a:off x="7495630" y="6009513"/>
            <a:ext cx="1261884" cy="307777"/>
          </a:xfrm>
          <a:prstGeom prst="rect">
            <a:avLst/>
          </a:prstGeom>
        </p:spPr>
        <p:txBody>
          <a:bodyPr wrap="none">
            <a:spAutoFit/>
          </a:bodyPr>
          <a:lstStyle/>
          <a:p>
            <a:pPr lvl="0"/>
            <a:r>
              <a:rPr lang="ja-JP" altLang="en-US" sz="1400" dirty="0">
                <a:solidFill>
                  <a:srgbClr val="FFFFFF"/>
                </a:solidFill>
                <a:latin typeface="Meiryo" panose="020B0604030504040204" pitchFamily="34" charset="-128"/>
                <a:ea typeface="Meiryo" panose="020B0604030504040204" pitchFamily="34" charset="-128"/>
                <a:cs typeface="ＭＳ Ｐゴシック"/>
              </a:rPr>
              <a:t>　個人・生活</a:t>
            </a:r>
          </a:p>
        </p:txBody>
      </p:sp>
      <p:grpSp>
        <p:nvGrpSpPr>
          <p:cNvPr id="29" name="図形グループ 28"/>
          <p:cNvGrpSpPr/>
          <p:nvPr/>
        </p:nvGrpSpPr>
        <p:grpSpPr>
          <a:xfrm>
            <a:off x="6571686" y="2027884"/>
            <a:ext cx="1338728" cy="1329409"/>
            <a:chOff x="7097509" y="2213922"/>
            <a:chExt cx="1338728" cy="1329409"/>
          </a:xfrm>
        </p:grpSpPr>
        <p:pic>
          <p:nvPicPr>
            <p:cNvPr id="30" name="図 29" descr="MC900431594.PNG"/>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7109087" y="2216181"/>
              <a:ext cx="1327150" cy="1327150"/>
            </a:xfrm>
            <a:prstGeom prst="rect">
              <a:avLst/>
            </a:prstGeom>
          </p:spPr>
        </p:pic>
        <p:grpSp>
          <p:nvGrpSpPr>
            <p:cNvPr id="31" name="図形グループ 30"/>
            <p:cNvGrpSpPr/>
            <p:nvPr/>
          </p:nvGrpSpPr>
          <p:grpSpPr>
            <a:xfrm>
              <a:off x="7315303" y="2610181"/>
              <a:ext cx="222193" cy="186213"/>
              <a:chOff x="758730" y="3198675"/>
              <a:chExt cx="806939" cy="688305"/>
            </a:xfrm>
          </p:grpSpPr>
          <p:sp>
            <p:nvSpPr>
              <p:cNvPr id="102" name="正方形/長方形 101"/>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3" name="角丸四角形 10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 name="角丸四角形 10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5" name="台形 10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2" name="図形グループ 31"/>
            <p:cNvGrpSpPr/>
            <p:nvPr/>
          </p:nvGrpSpPr>
          <p:grpSpPr>
            <a:xfrm>
              <a:off x="7514826" y="3247373"/>
              <a:ext cx="187701" cy="195404"/>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pic>
            <p:nvPicPr>
              <p:cNvPr id="101" name="図 10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7569398" y="3001293"/>
              <a:ext cx="93975" cy="148922"/>
              <a:chOff x="1140657" y="4229811"/>
              <a:chExt cx="341289" cy="550466"/>
            </a:xfrm>
          </p:grpSpPr>
          <p:sp>
            <p:nvSpPr>
              <p:cNvPr id="98" name="角丸四角形 9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99" name="図 9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34" name="図形グループ 33"/>
            <p:cNvGrpSpPr/>
            <p:nvPr/>
          </p:nvGrpSpPr>
          <p:grpSpPr>
            <a:xfrm>
              <a:off x="7889965" y="3150249"/>
              <a:ext cx="222193" cy="186213"/>
              <a:chOff x="758730" y="3198675"/>
              <a:chExt cx="806939" cy="688305"/>
            </a:xfrm>
          </p:grpSpPr>
          <p:sp>
            <p:nvSpPr>
              <p:cNvPr id="94" name="正方形/長方形 93"/>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5" name="角丸四角形 94"/>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角丸四角形 95"/>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台形 96"/>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5" name="図形グループ 34"/>
            <p:cNvGrpSpPr/>
            <p:nvPr/>
          </p:nvGrpSpPr>
          <p:grpSpPr>
            <a:xfrm>
              <a:off x="7097509" y="2720924"/>
              <a:ext cx="187701" cy="195404"/>
              <a:chOff x="2667295" y="1059799"/>
              <a:chExt cx="681672" cy="722281"/>
            </a:xfrm>
          </p:grpSpPr>
          <p:sp>
            <p:nvSpPr>
              <p:cNvPr id="92" name="角丸四角形 9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pic>
            <p:nvPicPr>
              <p:cNvPr id="93" name="図 9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6" name="図形グループ 35"/>
            <p:cNvGrpSpPr/>
            <p:nvPr/>
          </p:nvGrpSpPr>
          <p:grpSpPr>
            <a:xfrm>
              <a:off x="7573135" y="2464131"/>
              <a:ext cx="93975" cy="148922"/>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91" name="図 9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37" name="図形グループ 36"/>
            <p:cNvGrpSpPr/>
            <p:nvPr/>
          </p:nvGrpSpPr>
          <p:grpSpPr>
            <a:xfrm>
              <a:off x="7652383" y="2738912"/>
              <a:ext cx="222193" cy="186213"/>
              <a:chOff x="758730" y="3198675"/>
              <a:chExt cx="806939" cy="688305"/>
            </a:xfrm>
          </p:grpSpPr>
          <p:sp>
            <p:nvSpPr>
              <p:cNvPr id="86" name="正方形/長方形 85"/>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角丸四角形 8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8" name="角丸四角形 8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台形 8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8" name="図形グループ 37"/>
            <p:cNvGrpSpPr/>
            <p:nvPr/>
          </p:nvGrpSpPr>
          <p:grpSpPr>
            <a:xfrm>
              <a:off x="7989631" y="2562120"/>
              <a:ext cx="187701" cy="195404"/>
              <a:chOff x="2667295" y="1059799"/>
              <a:chExt cx="681672" cy="722281"/>
            </a:xfrm>
          </p:grpSpPr>
          <p:sp>
            <p:nvSpPr>
              <p:cNvPr id="84" name="角丸四角形 8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pic>
            <p:nvPicPr>
              <p:cNvPr id="85" name="図 8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8036135" y="2833938"/>
              <a:ext cx="93975" cy="148922"/>
              <a:chOff x="1140657" y="4229811"/>
              <a:chExt cx="341289" cy="550466"/>
            </a:xfrm>
          </p:grpSpPr>
          <p:sp>
            <p:nvSpPr>
              <p:cNvPr id="82" name="角丸四角形 8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83" name="図 8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40" name="図形グループ 39"/>
            <p:cNvGrpSpPr/>
            <p:nvPr/>
          </p:nvGrpSpPr>
          <p:grpSpPr>
            <a:xfrm>
              <a:off x="7212244" y="3057142"/>
              <a:ext cx="222193" cy="186213"/>
              <a:chOff x="758730" y="3198675"/>
              <a:chExt cx="806939" cy="688305"/>
            </a:xfrm>
          </p:grpSpPr>
          <p:sp>
            <p:nvSpPr>
              <p:cNvPr id="78" name="正方形/長方形 77"/>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角丸四角形 7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角丸四角形 7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台形 8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1" name="図形グループ 40"/>
            <p:cNvGrpSpPr/>
            <p:nvPr/>
          </p:nvGrpSpPr>
          <p:grpSpPr>
            <a:xfrm>
              <a:off x="7182590" y="2389419"/>
              <a:ext cx="187701" cy="195404"/>
              <a:chOff x="2667295" y="1059799"/>
              <a:chExt cx="681672" cy="722281"/>
            </a:xfrm>
          </p:grpSpPr>
          <p:sp>
            <p:nvSpPr>
              <p:cNvPr id="76" name="角丸四角形 7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pic>
            <p:nvPicPr>
              <p:cNvPr id="77" name="図 7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2" name="図形グループ 41"/>
            <p:cNvGrpSpPr/>
            <p:nvPr/>
          </p:nvGrpSpPr>
          <p:grpSpPr>
            <a:xfrm>
              <a:off x="7837517" y="2556433"/>
              <a:ext cx="93975" cy="148922"/>
              <a:chOff x="1140657" y="4229811"/>
              <a:chExt cx="341289" cy="550466"/>
            </a:xfrm>
          </p:grpSpPr>
          <p:sp>
            <p:nvSpPr>
              <p:cNvPr id="74" name="角丸四角形 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75" name="図 7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43" name="図形グループ 42"/>
            <p:cNvGrpSpPr/>
            <p:nvPr/>
          </p:nvGrpSpPr>
          <p:grpSpPr>
            <a:xfrm>
              <a:off x="7662312" y="2213922"/>
              <a:ext cx="222193" cy="186213"/>
              <a:chOff x="758730" y="3198675"/>
              <a:chExt cx="806939" cy="688305"/>
            </a:xfrm>
          </p:grpSpPr>
          <p:sp>
            <p:nvSpPr>
              <p:cNvPr id="70" name="正方形/長方形 69"/>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角丸四角形 7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角丸四角形 7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台形 7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4" name="図形グループ 43"/>
            <p:cNvGrpSpPr/>
            <p:nvPr/>
          </p:nvGrpSpPr>
          <p:grpSpPr>
            <a:xfrm>
              <a:off x="8218729" y="2893000"/>
              <a:ext cx="187701" cy="195404"/>
              <a:chOff x="2667295" y="1059799"/>
              <a:chExt cx="681672" cy="722281"/>
            </a:xfrm>
          </p:grpSpPr>
          <p:sp>
            <p:nvSpPr>
              <p:cNvPr id="68" name="角丸四角形 6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pic>
            <p:nvPicPr>
              <p:cNvPr id="69" name="図 6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8083122" y="2312361"/>
              <a:ext cx="93975" cy="148922"/>
              <a:chOff x="1140657" y="4229811"/>
              <a:chExt cx="341289" cy="550466"/>
            </a:xfrm>
          </p:grpSpPr>
          <p:sp>
            <p:nvSpPr>
              <p:cNvPr id="66" name="角丸四角形 6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7" name="図 6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46" name="図形グループ 45"/>
            <p:cNvGrpSpPr/>
            <p:nvPr/>
          </p:nvGrpSpPr>
          <p:grpSpPr>
            <a:xfrm>
              <a:off x="7384791" y="2283503"/>
              <a:ext cx="204690" cy="100289"/>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759272" y="3392632"/>
              <a:ext cx="204690" cy="100289"/>
              <a:chOff x="6769100" y="1390650"/>
              <a:chExt cx="317500" cy="157483"/>
            </a:xfrm>
          </p:grpSpPr>
          <p:sp>
            <p:nvSpPr>
              <p:cNvPr id="60" name="正方形/長方形 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円/楕円 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2" name="直線コネクタ 61"/>
              <p:cNvCxnSpPr>
                <a:stCxn id="61" idx="6"/>
                <a:endCxn id="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8186023" y="2492904"/>
              <a:ext cx="204690" cy="100289"/>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 name="図形グループ 48"/>
            <p:cNvGrpSpPr/>
            <p:nvPr/>
          </p:nvGrpSpPr>
          <p:grpSpPr>
            <a:xfrm>
              <a:off x="7292532" y="2897402"/>
              <a:ext cx="204690" cy="100289"/>
              <a:chOff x="6769100" y="1390650"/>
              <a:chExt cx="317500" cy="157483"/>
            </a:xfrm>
          </p:grpSpPr>
          <p:sp>
            <p:nvSpPr>
              <p:cNvPr id="54" name="正方形/長方形 5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円/楕円 5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6" name="直線コネクタ 55"/>
              <p:cNvCxnSpPr>
                <a:stCxn id="55" idx="6"/>
                <a:endCxn id="5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7731875" y="2969948"/>
              <a:ext cx="204690" cy="100289"/>
              <a:chOff x="6769100" y="1390650"/>
              <a:chExt cx="317500" cy="157483"/>
            </a:xfrm>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06" name="図形グループ 105"/>
          <p:cNvGrpSpPr/>
          <p:nvPr/>
        </p:nvGrpSpPr>
        <p:grpSpPr>
          <a:xfrm>
            <a:off x="2835045" y="2654195"/>
            <a:ext cx="1505233" cy="1343883"/>
            <a:chOff x="6017122" y="3683314"/>
            <a:chExt cx="1505233" cy="1343883"/>
          </a:xfrm>
        </p:grpSpPr>
        <p:cxnSp>
          <p:nvCxnSpPr>
            <p:cNvPr id="107" name="直線コネクタ 106"/>
            <p:cNvCxnSpPr>
              <a:stCxn id="108" idx="2"/>
              <a:endCxn id="150" idx="0"/>
            </p:cNvCxnSpPr>
            <p:nvPr/>
          </p:nvCxnSpPr>
          <p:spPr>
            <a:xfrm>
              <a:off x="6371335" y="4670434"/>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08" name="正方形/長方形 107"/>
            <p:cNvSpPr/>
            <p:nvPr/>
          </p:nvSpPr>
          <p:spPr>
            <a:xfrm>
              <a:off x="6260210" y="4462287"/>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コネクタ 108"/>
            <p:cNvCxnSpPr>
              <a:stCxn id="108" idx="2"/>
              <a:endCxn id="155" idx="0"/>
            </p:cNvCxnSpPr>
            <p:nvPr/>
          </p:nvCxnSpPr>
          <p:spPr>
            <a:xfrm>
              <a:off x="6371335" y="4670434"/>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0" name="直線コネクタ 109"/>
            <p:cNvCxnSpPr>
              <a:stCxn id="108" idx="2"/>
              <a:endCxn id="153" idx="0"/>
            </p:cNvCxnSpPr>
            <p:nvPr/>
          </p:nvCxnSpPr>
          <p:spPr>
            <a:xfrm flipH="1">
              <a:off x="6125984" y="4670434"/>
              <a:ext cx="245351" cy="18045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11" name="図形グループ 110"/>
            <p:cNvGrpSpPr/>
            <p:nvPr/>
          </p:nvGrpSpPr>
          <p:grpSpPr>
            <a:xfrm>
              <a:off x="6268489" y="4829013"/>
              <a:ext cx="222250" cy="196652"/>
              <a:chOff x="758730" y="3198675"/>
              <a:chExt cx="702795" cy="688305"/>
            </a:xfrm>
          </p:grpSpPr>
          <p:sp>
            <p:nvSpPr>
              <p:cNvPr id="155" name="角丸四角形 154"/>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6" name="角丸四角形 155"/>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7" name="台形 156"/>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12" name="図形グループ 111"/>
            <p:cNvGrpSpPr/>
            <p:nvPr/>
          </p:nvGrpSpPr>
          <p:grpSpPr>
            <a:xfrm>
              <a:off x="6017122" y="4830545"/>
              <a:ext cx="222250" cy="196652"/>
              <a:chOff x="758730" y="3198675"/>
              <a:chExt cx="702795" cy="688305"/>
            </a:xfrm>
          </p:grpSpPr>
          <p:sp>
            <p:nvSpPr>
              <p:cNvPr id="152" name="角丸四角形 15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3" name="角丸四角形 15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台形 15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13" name="図形グループ 112"/>
            <p:cNvGrpSpPr/>
            <p:nvPr/>
          </p:nvGrpSpPr>
          <p:grpSpPr>
            <a:xfrm>
              <a:off x="6514210" y="4829013"/>
              <a:ext cx="222250" cy="196652"/>
              <a:chOff x="758730" y="3198675"/>
              <a:chExt cx="702795" cy="688305"/>
            </a:xfrm>
          </p:grpSpPr>
          <p:sp>
            <p:nvSpPr>
              <p:cNvPr id="149" name="角丸四角形 14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0" name="角丸四角形 14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1" name="台形 15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cxnSp>
          <p:nvCxnSpPr>
            <p:cNvPr id="114" name="直線コネクタ 113"/>
            <p:cNvCxnSpPr>
              <a:stCxn id="115" idx="2"/>
              <a:endCxn id="141" idx="0"/>
            </p:cNvCxnSpPr>
            <p:nvPr/>
          </p:nvCxnSpPr>
          <p:spPr>
            <a:xfrm>
              <a:off x="7157230" y="4671966"/>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15" name="正方形/長方形 114"/>
            <p:cNvSpPr/>
            <p:nvPr/>
          </p:nvSpPr>
          <p:spPr>
            <a:xfrm>
              <a:off x="7046105" y="4463819"/>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6" name="直線コネクタ 115"/>
            <p:cNvCxnSpPr>
              <a:stCxn id="115" idx="2"/>
              <a:endCxn id="146" idx="0"/>
            </p:cNvCxnSpPr>
            <p:nvPr/>
          </p:nvCxnSpPr>
          <p:spPr>
            <a:xfrm>
              <a:off x="7157230" y="4671966"/>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115" idx="2"/>
              <a:endCxn id="144" idx="0"/>
            </p:cNvCxnSpPr>
            <p:nvPr/>
          </p:nvCxnSpPr>
          <p:spPr>
            <a:xfrm flipH="1">
              <a:off x="6907377" y="4671966"/>
              <a:ext cx="249853"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18" name="図形グループ 117"/>
            <p:cNvGrpSpPr/>
            <p:nvPr/>
          </p:nvGrpSpPr>
          <p:grpSpPr>
            <a:xfrm>
              <a:off x="7054384" y="4830545"/>
              <a:ext cx="222250" cy="196652"/>
              <a:chOff x="758730" y="3198675"/>
              <a:chExt cx="702795" cy="688305"/>
            </a:xfrm>
          </p:grpSpPr>
          <p:sp>
            <p:nvSpPr>
              <p:cNvPr id="146" name="角丸四角形 145"/>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7" name="角丸四角形 146"/>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8" name="台形 147"/>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19" name="図形グループ 118"/>
            <p:cNvGrpSpPr/>
            <p:nvPr/>
          </p:nvGrpSpPr>
          <p:grpSpPr>
            <a:xfrm>
              <a:off x="6798515" y="4830545"/>
              <a:ext cx="222250" cy="196652"/>
              <a:chOff x="758730" y="3198675"/>
              <a:chExt cx="702795" cy="688305"/>
            </a:xfrm>
          </p:grpSpPr>
          <p:sp>
            <p:nvSpPr>
              <p:cNvPr id="143" name="角丸四角形 14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4" name="角丸四角形 14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台形 14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0" name="図形グループ 119"/>
            <p:cNvGrpSpPr/>
            <p:nvPr/>
          </p:nvGrpSpPr>
          <p:grpSpPr>
            <a:xfrm>
              <a:off x="7300105" y="4830545"/>
              <a:ext cx="222250" cy="196652"/>
              <a:chOff x="758730" y="3198675"/>
              <a:chExt cx="702795" cy="688305"/>
            </a:xfrm>
          </p:grpSpPr>
          <p:sp>
            <p:nvSpPr>
              <p:cNvPr id="140" name="角丸四角形 13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角丸四角形 14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台形 14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cxnSp>
          <p:nvCxnSpPr>
            <p:cNvPr id="121" name="直線コネクタ 120"/>
            <p:cNvCxnSpPr>
              <a:stCxn id="122" idx="0"/>
              <a:endCxn id="133" idx="2"/>
            </p:cNvCxnSpPr>
            <p:nvPr/>
          </p:nvCxnSpPr>
          <p:spPr>
            <a:xfrm flipV="1">
              <a:off x="6779829" y="3879966"/>
              <a:ext cx="247226"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6668704" y="4066334"/>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3" name="直線コネクタ 122"/>
            <p:cNvCxnSpPr>
              <a:stCxn id="122" idx="0"/>
              <a:endCxn id="139" idx="2"/>
            </p:cNvCxnSpPr>
            <p:nvPr/>
          </p:nvCxnSpPr>
          <p:spPr>
            <a:xfrm flipV="1">
              <a:off x="6779829" y="3879966"/>
              <a:ext cx="1505"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4" name="直線コネクタ 123"/>
            <p:cNvCxnSpPr>
              <a:stCxn id="122" idx="0"/>
              <a:endCxn id="136" idx="2"/>
            </p:cNvCxnSpPr>
            <p:nvPr/>
          </p:nvCxnSpPr>
          <p:spPr>
            <a:xfrm flipH="1" flipV="1">
              <a:off x="6525465" y="3879966"/>
              <a:ext cx="254364"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25" name="図形グループ 124"/>
            <p:cNvGrpSpPr/>
            <p:nvPr/>
          </p:nvGrpSpPr>
          <p:grpSpPr>
            <a:xfrm>
              <a:off x="6670209" y="3683314"/>
              <a:ext cx="222250" cy="196652"/>
              <a:chOff x="758730" y="3198675"/>
              <a:chExt cx="702795" cy="688305"/>
            </a:xfrm>
          </p:grpSpPr>
          <p:sp>
            <p:nvSpPr>
              <p:cNvPr id="137" name="角丸四角形 13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角丸四角形 13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台形 13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6" name="図形グループ 125"/>
            <p:cNvGrpSpPr/>
            <p:nvPr/>
          </p:nvGrpSpPr>
          <p:grpSpPr>
            <a:xfrm>
              <a:off x="6414340" y="3683314"/>
              <a:ext cx="222250" cy="196652"/>
              <a:chOff x="758730" y="3198675"/>
              <a:chExt cx="702795" cy="688305"/>
            </a:xfrm>
          </p:grpSpPr>
          <p:sp>
            <p:nvSpPr>
              <p:cNvPr id="134" name="角丸四角形 13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角丸四角形 13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台形 13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7" name="図形グループ 126"/>
            <p:cNvGrpSpPr/>
            <p:nvPr/>
          </p:nvGrpSpPr>
          <p:grpSpPr>
            <a:xfrm>
              <a:off x="6915930" y="3683314"/>
              <a:ext cx="222250" cy="196652"/>
              <a:chOff x="758730" y="3198675"/>
              <a:chExt cx="702795" cy="688305"/>
            </a:xfrm>
          </p:grpSpPr>
          <p:sp>
            <p:nvSpPr>
              <p:cNvPr id="131" name="角丸四角形 13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2" name="角丸四角形 13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台形 13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cxnSp>
          <p:nvCxnSpPr>
            <p:cNvPr id="128" name="直線コネクタ 127"/>
            <p:cNvCxnSpPr>
              <a:stCxn id="122" idx="2"/>
              <a:endCxn id="108" idx="0"/>
            </p:cNvCxnSpPr>
            <p:nvPr/>
          </p:nvCxnSpPr>
          <p:spPr>
            <a:xfrm flipH="1">
              <a:off x="6371335" y="4274481"/>
              <a:ext cx="408494" cy="187806"/>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9" name="直線コネクタ 128"/>
            <p:cNvCxnSpPr>
              <a:stCxn id="115" idx="1"/>
              <a:endCxn id="108" idx="3"/>
            </p:cNvCxnSpPr>
            <p:nvPr/>
          </p:nvCxnSpPr>
          <p:spPr>
            <a:xfrm flipH="1" flipV="1">
              <a:off x="6482460" y="4566361"/>
              <a:ext cx="563645" cy="1532"/>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0" name="直線コネクタ 129"/>
            <p:cNvCxnSpPr>
              <a:stCxn id="115" idx="0"/>
              <a:endCxn id="122" idx="2"/>
            </p:cNvCxnSpPr>
            <p:nvPr/>
          </p:nvCxnSpPr>
          <p:spPr>
            <a:xfrm flipH="1" flipV="1">
              <a:off x="6779829" y="4274481"/>
              <a:ext cx="377401" cy="18933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grpSp>
        <p:nvGrpSpPr>
          <p:cNvPr id="158" name="図形グループ 157"/>
          <p:cNvGrpSpPr/>
          <p:nvPr/>
        </p:nvGrpSpPr>
        <p:grpSpPr>
          <a:xfrm>
            <a:off x="1975096" y="4910097"/>
            <a:ext cx="723840" cy="563378"/>
            <a:chOff x="5337235" y="5307395"/>
            <a:chExt cx="723840" cy="563378"/>
          </a:xfrm>
        </p:grpSpPr>
        <p:cxnSp>
          <p:nvCxnSpPr>
            <p:cNvPr id="159" name="直線コネクタ 158"/>
            <p:cNvCxnSpPr>
              <a:stCxn id="160" idx="2"/>
              <a:endCxn id="167" idx="0"/>
            </p:cNvCxnSpPr>
            <p:nvPr/>
          </p:nvCxnSpPr>
          <p:spPr>
            <a:xfrm>
              <a:off x="5695950" y="5515542"/>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60" name="正方形/長方形 159"/>
            <p:cNvSpPr/>
            <p:nvPr/>
          </p:nvSpPr>
          <p:spPr>
            <a:xfrm>
              <a:off x="5584825" y="5307395"/>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1" name="直線コネクタ 160"/>
            <p:cNvCxnSpPr>
              <a:stCxn id="160" idx="2"/>
              <a:endCxn id="172" idx="0"/>
            </p:cNvCxnSpPr>
            <p:nvPr/>
          </p:nvCxnSpPr>
          <p:spPr>
            <a:xfrm>
              <a:off x="5695950" y="5515542"/>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62" name="直線コネクタ 161"/>
            <p:cNvCxnSpPr>
              <a:stCxn id="160" idx="2"/>
              <a:endCxn id="170" idx="0"/>
            </p:cNvCxnSpPr>
            <p:nvPr/>
          </p:nvCxnSpPr>
          <p:spPr>
            <a:xfrm flipH="1">
              <a:off x="5446097" y="5515542"/>
              <a:ext cx="249853"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63" name="図形グループ 162"/>
            <p:cNvGrpSpPr/>
            <p:nvPr/>
          </p:nvGrpSpPr>
          <p:grpSpPr>
            <a:xfrm>
              <a:off x="5593104" y="5674121"/>
              <a:ext cx="222250" cy="196652"/>
              <a:chOff x="758730" y="3198675"/>
              <a:chExt cx="702795" cy="688305"/>
            </a:xfrm>
          </p:grpSpPr>
          <p:sp>
            <p:nvSpPr>
              <p:cNvPr id="172" name="角丸四角形 17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角丸四角形 17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台形 17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64" name="図形グループ 163"/>
            <p:cNvGrpSpPr/>
            <p:nvPr/>
          </p:nvGrpSpPr>
          <p:grpSpPr>
            <a:xfrm>
              <a:off x="5337235" y="5674121"/>
              <a:ext cx="222250" cy="196652"/>
              <a:chOff x="758730" y="3198675"/>
              <a:chExt cx="702795" cy="688305"/>
            </a:xfrm>
          </p:grpSpPr>
          <p:sp>
            <p:nvSpPr>
              <p:cNvPr id="169" name="角丸四角形 16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角丸四角形 16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台形 17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65" name="図形グループ 164"/>
            <p:cNvGrpSpPr/>
            <p:nvPr/>
          </p:nvGrpSpPr>
          <p:grpSpPr>
            <a:xfrm>
              <a:off x="5838825" y="5674121"/>
              <a:ext cx="222250" cy="196652"/>
              <a:chOff x="758730" y="3198675"/>
              <a:chExt cx="702795" cy="688305"/>
            </a:xfrm>
          </p:grpSpPr>
          <p:sp>
            <p:nvSpPr>
              <p:cNvPr id="166" name="角丸四角形 165"/>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7" name="角丸四角形 166"/>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8" name="台形 167"/>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sp>
        <p:nvSpPr>
          <p:cNvPr id="8" name="正方形/長方形 7"/>
          <p:cNvSpPr/>
          <p:nvPr/>
        </p:nvSpPr>
        <p:spPr>
          <a:xfrm>
            <a:off x="6644022" y="3641315"/>
            <a:ext cx="2241231" cy="1461939"/>
          </a:xfrm>
          <a:prstGeom prst="rect">
            <a:avLst/>
          </a:prstGeom>
        </p:spPr>
        <p:txBody>
          <a:bodyPr wrap="square">
            <a:spAutoFit/>
          </a:bodyPr>
          <a:lstStyle/>
          <a:p>
            <a:pPr algn="ctr"/>
            <a:r>
              <a:rPr lang="ja-JP" altLang="en-US" u="sng" dirty="0">
                <a:solidFill>
                  <a:srgbClr val="0000FF"/>
                </a:solidFill>
                <a:latin typeface="Meiryo" panose="020B0604030504040204" pitchFamily="34" charset="-128"/>
                <a:ea typeface="Meiryo" panose="020B0604030504040204" pitchFamily="34" charset="-128"/>
                <a:cs typeface="ＭＳ Ｐゴシック"/>
              </a:rPr>
              <a:t>メトカーフの法則</a:t>
            </a:r>
            <a:endParaRPr lang="en-US" altLang="ja-JP" u="sng" dirty="0">
              <a:solidFill>
                <a:srgbClr val="0000FF"/>
              </a:solidFill>
              <a:latin typeface="Meiryo" panose="020B0604030504040204" pitchFamily="34" charset="-128"/>
              <a:ea typeface="Meiryo" panose="020B0604030504040204" pitchFamily="34" charset="-128"/>
              <a:cs typeface="ＭＳ Ｐゴシック"/>
            </a:endParaRPr>
          </a:p>
          <a:p>
            <a:pPr algn="ctr"/>
            <a:r>
              <a:rPr lang="ja-JP" altLang="ja-JP" sz="1050" dirty="0">
                <a:solidFill>
                  <a:srgbClr val="0000FF"/>
                </a:solidFill>
                <a:latin typeface="Meiryo" panose="020B0604030504040204" pitchFamily="34" charset="-128"/>
                <a:ea typeface="Meiryo" panose="020B0604030504040204" pitchFamily="34" charset="-128"/>
              </a:rPr>
              <a:t>通信ネットワークの価値は、</a:t>
            </a:r>
            <a:endParaRPr lang="en-US" altLang="ja-JP" sz="1050" dirty="0">
              <a:solidFill>
                <a:srgbClr val="0000FF"/>
              </a:solidFill>
              <a:latin typeface="Meiryo" panose="020B0604030504040204" pitchFamily="34" charset="-128"/>
              <a:ea typeface="Meiryo" panose="020B0604030504040204" pitchFamily="34" charset="-128"/>
            </a:endParaRPr>
          </a:p>
          <a:p>
            <a:pPr algn="ctr"/>
            <a:r>
              <a:rPr lang="ja-JP" altLang="ja-JP" sz="1050" dirty="0">
                <a:solidFill>
                  <a:srgbClr val="0000FF"/>
                </a:solidFill>
                <a:latin typeface="Meiryo" panose="020B0604030504040204" pitchFamily="34" charset="-128"/>
                <a:ea typeface="Meiryo" panose="020B0604030504040204" pitchFamily="34" charset="-128"/>
              </a:rPr>
              <a:t>接続するシステムの数の</a:t>
            </a:r>
            <a:endParaRPr lang="en-US" altLang="ja-JP" sz="1050" dirty="0">
              <a:solidFill>
                <a:srgbClr val="0000FF"/>
              </a:solidFill>
              <a:latin typeface="Meiryo" panose="020B0604030504040204" pitchFamily="34" charset="-128"/>
              <a:ea typeface="Meiryo" panose="020B0604030504040204" pitchFamily="34" charset="-128"/>
            </a:endParaRPr>
          </a:p>
          <a:p>
            <a:pPr algn="ctr"/>
            <a:r>
              <a:rPr lang="ja-JP" altLang="ja-JP" sz="1050" dirty="0">
                <a:solidFill>
                  <a:srgbClr val="0000FF"/>
                </a:solidFill>
                <a:latin typeface="Meiryo" panose="020B0604030504040204" pitchFamily="34" charset="-128"/>
                <a:ea typeface="Meiryo" panose="020B0604030504040204" pitchFamily="34" charset="-128"/>
              </a:rPr>
              <a:t>二乗に比例する </a:t>
            </a:r>
            <a:endParaRPr lang="en-US" altLang="ja-JP" sz="1050" dirty="0">
              <a:solidFill>
                <a:srgbClr val="0000FF"/>
              </a:solidFill>
              <a:latin typeface="Meiryo" panose="020B0604030504040204" pitchFamily="34" charset="-128"/>
              <a:ea typeface="Meiryo" panose="020B0604030504040204" pitchFamily="34" charset="-128"/>
            </a:endParaRPr>
          </a:p>
          <a:p>
            <a:pPr algn="ctr"/>
            <a:endParaRPr lang="en-US" altLang="ja-JP" sz="1050" dirty="0">
              <a:solidFill>
                <a:srgbClr val="0000FF"/>
              </a:solidFill>
              <a:latin typeface="Meiryo" panose="020B0604030504040204" pitchFamily="34" charset="-128"/>
              <a:ea typeface="Meiryo" panose="020B0604030504040204" pitchFamily="34" charset="-128"/>
            </a:endParaRPr>
          </a:p>
          <a:p>
            <a:pPr algn="ctr"/>
            <a:endParaRPr lang="en-US" altLang="ja-JP" sz="1050" dirty="0">
              <a:solidFill>
                <a:srgbClr val="0000FF"/>
              </a:solidFill>
              <a:latin typeface="Meiryo" panose="020B0604030504040204" pitchFamily="34" charset="-128"/>
              <a:ea typeface="Meiryo" panose="020B0604030504040204" pitchFamily="34" charset="-128"/>
            </a:endParaRPr>
          </a:p>
          <a:p>
            <a:pPr algn="ctr"/>
            <a:r>
              <a:rPr lang="ja-JP" altLang="en-US" sz="800" dirty="0">
                <a:solidFill>
                  <a:srgbClr val="0000FF"/>
                </a:solidFill>
                <a:latin typeface="Meiryo" panose="020B0604030504040204" pitchFamily="34" charset="-128"/>
                <a:ea typeface="Meiryo" panose="020B0604030504040204" pitchFamily="34" charset="-128"/>
              </a:rPr>
              <a:t>ネットワークに接続するデバイスの数</a:t>
            </a:r>
            <a:endParaRPr lang="en-US" altLang="ja-JP" sz="800" dirty="0">
              <a:solidFill>
                <a:srgbClr val="0000FF"/>
              </a:solidFill>
              <a:latin typeface="Meiryo" panose="020B0604030504040204" pitchFamily="34" charset="-128"/>
              <a:ea typeface="Meiryo" panose="020B0604030504040204" pitchFamily="34" charset="-128"/>
            </a:endParaRPr>
          </a:p>
          <a:p>
            <a:pPr algn="ctr"/>
            <a:r>
              <a:rPr lang="en-US" altLang="ja-JP" sz="900" dirty="0">
                <a:solidFill>
                  <a:srgbClr val="0000FF"/>
                </a:solidFill>
                <a:latin typeface="Meiryo" panose="020B0604030504040204" pitchFamily="34" charset="-128"/>
                <a:ea typeface="Meiryo" panose="020B0604030504040204" pitchFamily="34" charset="-128"/>
                <a:cs typeface="ＭＳ Ｐゴシック"/>
              </a:rPr>
              <a:t>2009</a:t>
            </a:r>
            <a:r>
              <a:rPr lang="ja-JP" altLang="en-US" sz="900" dirty="0">
                <a:solidFill>
                  <a:srgbClr val="0000FF"/>
                </a:solidFill>
                <a:latin typeface="Meiryo" panose="020B0604030504040204" pitchFamily="34" charset="-128"/>
                <a:ea typeface="Meiryo" panose="020B0604030504040204" pitchFamily="34" charset="-128"/>
                <a:cs typeface="ＭＳ Ｐゴシック"/>
              </a:rPr>
              <a:t>年</a:t>
            </a:r>
            <a:r>
              <a:rPr lang="en-US" altLang="ja-JP" sz="900" dirty="0">
                <a:solidFill>
                  <a:srgbClr val="0000FF"/>
                </a:solidFill>
                <a:latin typeface="Meiryo" panose="020B0604030504040204" pitchFamily="34" charset="-128"/>
                <a:ea typeface="Meiryo" panose="020B0604030504040204" pitchFamily="34" charset="-128"/>
                <a:cs typeface="ＭＳ Ｐゴシック"/>
              </a:rPr>
              <a:t>:25</a:t>
            </a:r>
            <a:r>
              <a:rPr lang="ja-JP" altLang="en-US" sz="900" dirty="0">
                <a:solidFill>
                  <a:srgbClr val="0000FF"/>
                </a:solidFill>
                <a:latin typeface="Meiryo" panose="020B0604030504040204" pitchFamily="34" charset="-128"/>
                <a:ea typeface="Meiryo" panose="020B0604030504040204" pitchFamily="34" charset="-128"/>
                <a:cs typeface="ＭＳ Ｐゴシック"/>
              </a:rPr>
              <a:t>億個</a:t>
            </a:r>
            <a:r>
              <a:rPr lang="en-US" altLang="ja-JP" sz="900" dirty="0">
                <a:solidFill>
                  <a:srgbClr val="0000FF"/>
                </a:solidFill>
                <a:latin typeface="Meiryo" panose="020B0604030504040204" pitchFamily="34" charset="-128"/>
                <a:ea typeface="Meiryo" panose="020B0604030504040204" pitchFamily="34" charset="-128"/>
                <a:cs typeface="ＭＳ Ｐゴシック"/>
              </a:rPr>
              <a:t>→2020</a:t>
            </a:r>
            <a:r>
              <a:rPr lang="ja-JP" altLang="en-US" sz="900" dirty="0">
                <a:solidFill>
                  <a:srgbClr val="0000FF"/>
                </a:solidFill>
                <a:latin typeface="Meiryo" panose="020B0604030504040204" pitchFamily="34" charset="-128"/>
                <a:ea typeface="Meiryo" panose="020B0604030504040204" pitchFamily="34" charset="-128"/>
                <a:cs typeface="ＭＳ Ｐゴシック"/>
              </a:rPr>
              <a:t>年</a:t>
            </a:r>
            <a:r>
              <a:rPr lang="en-US" altLang="ja-JP" sz="900" dirty="0">
                <a:solidFill>
                  <a:srgbClr val="0000FF"/>
                </a:solidFill>
                <a:latin typeface="Meiryo" panose="020B0604030504040204" pitchFamily="34" charset="-128"/>
                <a:ea typeface="Meiryo" panose="020B0604030504040204" pitchFamily="34" charset="-128"/>
                <a:cs typeface="ＭＳ Ｐゴシック"/>
              </a:rPr>
              <a:t>:500</a:t>
            </a:r>
            <a:r>
              <a:rPr lang="ja-JP" altLang="en-US" sz="900" dirty="0">
                <a:solidFill>
                  <a:srgbClr val="0000FF"/>
                </a:solidFill>
                <a:latin typeface="Meiryo" panose="020B0604030504040204" pitchFamily="34" charset="-128"/>
                <a:ea typeface="Meiryo" panose="020B0604030504040204" pitchFamily="34" charset="-128"/>
                <a:cs typeface="ＭＳ Ｐゴシック"/>
              </a:rPr>
              <a:t>億個</a:t>
            </a:r>
            <a:endParaRPr lang="en-US" altLang="ja-JP" sz="900" dirty="0">
              <a:solidFill>
                <a:srgbClr val="0000FF"/>
              </a:solidFill>
              <a:latin typeface="Meiryo" panose="020B0604030504040204" pitchFamily="34" charset="-128"/>
              <a:ea typeface="Meiryo" panose="020B0604030504040204" pitchFamily="34" charset="-128"/>
              <a:cs typeface="ＭＳ Ｐゴシック"/>
            </a:endParaRPr>
          </a:p>
        </p:txBody>
      </p:sp>
      <p:sp>
        <p:nvSpPr>
          <p:cNvPr id="9" name="下矢印 8"/>
          <p:cNvSpPr/>
          <p:nvPr/>
        </p:nvSpPr>
        <p:spPr>
          <a:xfrm>
            <a:off x="7658669" y="4493512"/>
            <a:ext cx="281306" cy="228164"/>
          </a:xfrm>
          <a:prstGeom prst="downArrow">
            <a:avLst/>
          </a:prstGeom>
          <a:solidFill>
            <a:srgbClr val="0000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5" name="テキスト ボックス 174"/>
          <p:cNvSpPr txBox="1"/>
          <p:nvPr/>
        </p:nvSpPr>
        <p:spPr>
          <a:xfrm>
            <a:off x="7574316" y="1519190"/>
            <a:ext cx="770313" cy="461665"/>
          </a:xfrm>
          <a:prstGeom prst="rect">
            <a:avLst/>
          </a:prstGeom>
          <a:noFill/>
        </p:spPr>
        <p:txBody>
          <a:bodyPr wrap="none" rtlCol="0">
            <a:spAutoFit/>
          </a:bodyPr>
          <a:lstStyle/>
          <a:p>
            <a:r>
              <a:rPr kumimoji="1" lang="en-US" altLang="ja-JP" sz="2400" dirty="0">
                <a:solidFill>
                  <a:schemeClr val="bg1"/>
                </a:solidFill>
                <a:latin typeface="Meiryo" panose="020B0604030504040204" pitchFamily="34" charset="-128"/>
                <a:ea typeface="Meiryo" panose="020B0604030504040204" pitchFamily="34" charset="-128"/>
                <a:cs typeface="メイリオ"/>
              </a:rPr>
              <a:t>CPS</a:t>
            </a:r>
            <a:endParaRPr kumimoji="1" lang="ja-JP" altLang="en-US" sz="2400" dirty="0">
              <a:solidFill>
                <a:schemeClr val="bg1"/>
              </a:solidFill>
              <a:latin typeface="Meiryo" panose="020B0604030504040204" pitchFamily="34" charset="-128"/>
              <a:ea typeface="Meiryo" panose="020B0604030504040204" pitchFamily="34" charset="-128"/>
              <a:cs typeface="メイリオ"/>
            </a:endParaRPr>
          </a:p>
        </p:txBody>
      </p:sp>
      <p:sp>
        <p:nvSpPr>
          <p:cNvPr id="19" name="四角形吹き出し 18"/>
          <p:cNvSpPr/>
          <p:nvPr/>
        </p:nvSpPr>
        <p:spPr>
          <a:xfrm>
            <a:off x="5646870" y="5196839"/>
            <a:ext cx="1982064" cy="466998"/>
          </a:xfrm>
          <a:prstGeom prst="wedgeRectCallout">
            <a:avLst>
              <a:gd name="adj1" fmla="val 52237"/>
              <a:gd name="adj2" fmla="val -7968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bg1"/>
                </a:solidFill>
                <a:latin typeface="Meiryo" panose="020B0604030504040204" pitchFamily="34" charset="-128"/>
                <a:ea typeface="Meiryo" panose="020B0604030504040204" pitchFamily="34" charset="-128"/>
              </a:rPr>
              <a:t>クローズド戦略から</a:t>
            </a:r>
            <a:endParaRPr lang="en-US" altLang="ja-JP" sz="1100" dirty="0">
              <a:solidFill>
                <a:schemeClr val="bg1"/>
              </a:solidFill>
              <a:latin typeface="Meiryo" panose="020B0604030504040204" pitchFamily="34" charset="-128"/>
              <a:ea typeface="Meiryo" panose="020B0604030504040204" pitchFamily="34" charset="-128"/>
            </a:endParaRPr>
          </a:p>
          <a:p>
            <a:pPr algn="ctr"/>
            <a:r>
              <a:rPr lang="ja-JP" altLang="en-US" sz="1100" dirty="0">
                <a:solidFill>
                  <a:schemeClr val="bg1"/>
                </a:solidFill>
                <a:latin typeface="Meiryo" panose="020B0604030504040204" pitchFamily="34" charset="-128"/>
                <a:ea typeface="Meiryo" panose="020B0604030504040204" pitchFamily="34" charset="-128"/>
              </a:rPr>
              <a:t>オープン化戦略への転換</a:t>
            </a:r>
          </a:p>
        </p:txBody>
      </p:sp>
    </p:spTree>
    <p:extLst>
      <p:ext uri="{BB962C8B-B14F-4D97-AF65-F5344CB8AC3E}">
        <p14:creationId xmlns:p14="http://schemas.microsoft.com/office/powerpoint/2010/main" val="2841218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E1E90-C830-A44A-89B1-6A4B07C1FB58}"/>
              </a:ext>
            </a:extLst>
          </p:cNvPr>
          <p:cNvSpPr/>
          <p:nvPr/>
        </p:nvSpPr>
        <p:spPr>
          <a:xfrm>
            <a:off x="296561" y="930345"/>
            <a:ext cx="8513805" cy="48098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8B24452E-CD00-AD48-BE75-690EB58A4311}"/>
              </a:ext>
            </a:extLst>
          </p:cNvPr>
          <p:cNvPicPr>
            <a:picLocks noChangeAspect="1"/>
          </p:cNvPicPr>
          <p:nvPr/>
        </p:nvPicPr>
        <p:blipFill>
          <a:blip r:embed="rId3"/>
          <a:stretch>
            <a:fillRect/>
          </a:stretch>
        </p:blipFill>
        <p:spPr>
          <a:xfrm>
            <a:off x="3708861" y="1134803"/>
            <a:ext cx="4965148" cy="2569464"/>
          </a:xfrm>
          <a:prstGeom prst="rect">
            <a:avLst/>
          </a:prstGeom>
        </p:spPr>
      </p:pic>
      <p:sp>
        <p:nvSpPr>
          <p:cNvPr id="2" name="タイトル 1">
            <a:extLst>
              <a:ext uri="{FF2B5EF4-FFF2-40B4-BE49-F238E27FC236}">
                <a16:creationId xmlns:a16="http://schemas.microsoft.com/office/drawing/2014/main" id="{9513A341-C1EE-8C44-BB07-6AD49111FA9A}"/>
              </a:ext>
            </a:extLst>
          </p:cNvPr>
          <p:cNvSpPr>
            <a:spLocks noGrp="1"/>
          </p:cNvSpPr>
          <p:nvPr>
            <p:ph type="title"/>
          </p:nvPr>
        </p:nvSpPr>
        <p:spPr/>
        <p:txBody>
          <a:bodyPr/>
          <a:lstStyle/>
          <a:p>
            <a:r>
              <a:rPr kumimoji="1" lang="ja-JP" altLang="en-US"/>
              <a:t>モノのサービス化</a:t>
            </a:r>
          </a:p>
        </p:txBody>
      </p:sp>
      <p:sp>
        <p:nvSpPr>
          <p:cNvPr id="3" name="スライド番号プレースホルダー 2">
            <a:extLst>
              <a:ext uri="{FF2B5EF4-FFF2-40B4-BE49-F238E27FC236}">
                <a16:creationId xmlns:a16="http://schemas.microsoft.com/office/drawing/2014/main" id="{699A5523-10C4-144C-821C-B903EE68B453}"/>
              </a:ext>
            </a:extLst>
          </p:cNvPr>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pic>
        <p:nvPicPr>
          <p:cNvPr id="4" name="図 3">
            <a:extLst>
              <a:ext uri="{FF2B5EF4-FFF2-40B4-BE49-F238E27FC236}">
                <a16:creationId xmlns:a16="http://schemas.microsoft.com/office/drawing/2014/main" id="{30B51901-DE78-F746-B402-79B7E73FB774}"/>
              </a:ext>
            </a:extLst>
          </p:cNvPr>
          <p:cNvPicPr>
            <a:picLocks noChangeAspect="1"/>
          </p:cNvPicPr>
          <p:nvPr/>
        </p:nvPicPr>
        <p:blipFill>
          <a:blip r:embed="rId4"/>
          <a:stretch>
            <a:fillRect/>
          </a:stretch>
        </p:blipFill>
        <p:spPr>
          <a:xfrm>
            <a:off x="457200" y="1136206"/>
            <a:ext cx="4114800" cy="2569464"/>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B9AB54E2-9A5B-3646-9B23-9DA03F6EAD1B}"/>
              </a:ext>
            </a:extLst>
          </p:cNvPr>
          <p:cNvSpPr/>
          <p:nvPr/>
        </p:nvSpPr>
        <p:spPr>
          <a:xfrm>
            <a:off x="656366" y="3797269"/>
            <a:ext cx="3794437" cy="400110"/>
          </a:xfrm>
          <a:prstGeom prst="rect">
            <a:avLst/>
          </a:prstGeom>
        </p:spPr>
        <p:txBody>
          <a:bodyPr wrap="none">
            <a:spAutoFit/>
          </a:bodyPr>
          <a:lstStyle/>
          <a:p>
            <a:r>
              <a:rPr lang="en-US" altLang="ja-JP" sz="2000" b="1" dirty="0">
                <a:solidFill>
                  <a:schemeClr val="bg1"/>
                </a:solidFill>
              </a:rPr>
              <a:t>TOYOTA </a:t>
            </a:r>
            <a:r>
              <a:rPr lang="en-US" altLang="ja-JP" sz="2000" b="1" dirty="0" err="1">
                <a:solidFill>
                  <a:schemeClr val="bg1"/>
                </a:solidFill>
              </a:rPr>
              <a:t>MaaS</a:t>
            </a:r>
            <a:r>
              <a:rPr lang="en-US" altLang="ja-JP" sz="2000" b="1" dirty="0">
                <a:solidFill>
                  <a:schemeClr val="bg1"/>
                </a:solidFill>
              </a:rPr>
              <a:t> / </a:t>
            </a:r>
            <a:r>
              <a:rPr lang="ja-JP" altLang="en-US" sz="2000" b="1">
                <a:solidFill>
                  <a:schemeClr val="bg1"/>
                </a:solidFill>
              </a:rPr>
              <a:t>e-Palette Concept</a:t>
            </a:r>
          </a:p>
        </p:txBody>
      </p:sp>
      <p:sp>
        <p:nvSpPr>
          <p:cNvPr id="7" name="正方形/長方形 6">
            <a:extLst>
              <a:ext uri="{FF2B5EF4-FFF2-40B4-BE49-F238E27FC236}">
                <a16:creationId xmlns:a16="http://schemas.microsoft.com/office/drawing/2014/main" id="{B3E6CECA-977D-4641-A630-A0328FC9474D}"/>
              </a:ext>
            </a:extLst>
          </p:cNvPr>
          <p:cNvSpPr/>
          <p:nvPr/>
        </p:nvSpPr>
        <p:spPr>
          <a:xfrm>
            <a:off x="4957665" y="3794488"/>
            <a:ext cx="3479607" cy="400110"/>
          </a:xfrm>
          <a:prstGeom prst="rect">
            <a:avLst/>
          </a:prstGeom>
        </p:spPr>
        <p:txBody>
          <a:bodyPr wrap="none">
            <a:spAutoFit/>
          </a:bodyPr>
          <a:lstStyle/>
          <a:p>
            <a:pPr algn="ctr"/>
            <a:r>
              <a:rPr lang="en-US" altLang="ja-JP" sz="2000" b="1" dirty="0">
                <a:solidFill>
                  <a:schemeClr val="bg1"/>
                </a:solidFill>
              </a:rPr>
              <a:t>KOMATSU SMART construction</a:t>
            </a:r>
            <a:endParaRPr lang="ja-JP" altLang="en-US" sz="2000" b="1">
              <a:solidFill>
                <a:schemeClr val="bg1"/>
              </a:solidFill>
            </a:endParaRPr>
          </a:p>
        </p:txBody>
      </p:sp>
      <p:sp>
        <p:nvSpPr>
          <p:cNvPr id="8" name="正方形/長方形 7">
            <a:extLst>
              <a:ext uri="{FF2B5EF4-FFF2-40B4-BE49-F238E27FC236}">
                <a16:creationId xmlns:a16="http://schemas.microsoft.com/office/drawing/2014/main" id="{85208531-3434-C94A-9DA0-1F681D43791E}"/>
              </a:ext>
            </a:extLst>
          </p:cNvPr>
          <p:cNvSpPr/>
          <p:nvPr/>
        </p:nvSpPr>
        <p:spPr>
          <a:xfrm>
            <a:off x="4572000" y="4255721"/>
            <a:ext cx="4102009"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土木工事における作業の自動化と高度化を実現することに加え、前後工程も効率化して、工期の短縮に貢献できるパッケージ化したサービス</a:t>
            </a:r>
          </a:p>
        </p:txBody>
      </p:sp>
      <p:sp>
        <p:nvSpPr>
          <p:cNvPr id="9" name="正方形/長方形 8">
            <a:extLst>
              <a:ext uri="{FF2B5EF4-FFF2-40B4-BE49-F238E27FC236}">
                <a16:creationId xmlns:a16="http://schemas.microsoft.com/office/drawing/2014/main" id="{1C4B89A9-B3A1-D44B-929E-9638FB5BE308}"/>
              </a:ext>
            </a:extLst>
          </p:cNvPr>
          <p:cNvSpPr/>
          <p:nvPr/>
        </p:nvSpPr>
        <p:spPr>
          <a:xfrm>
            <a:off x="457200" y="4255721"/>
            <a:ext cx="4114800"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移動、物流、物販など多目的に活用できるモビリティサービス（</a:t>
            </a:r>
            <a:r>
              <a:rPr lang="en" altLang="ja-JP" sz="1400" dirty="0" err="1">
                <a:solidFill>
                  <a:schemeClr val="bg1"/>
                </a:solidFill>
                <a:latin typeface="Meiryo" panose="020B0604030504040204" pitchFamily="34" charset="-128"/>
                <a:ea typeface="Meiryo" panose="020B0604030504040204" pitchFamily="34" charset="-128"/>
              </a:rPr>
              <a:t>MaaS</a:t>
            </a:r>
            <a:r>
              <a:rPr lang="ja-JP" altLang="en" sz="140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と、これを実現する専用次世代電気自動車（</a:t>
            </a:r>
            <a:r>
              <a:rPr lang="en" altLang="ja-JP" sz="1400" dirty="0">
                <a:solidFill>
                  <a:schemeClr val="bg1"/>
                </a:solidFill>
                <a:latin typeface="Meiryo" panose="020B0604030504040204" pitchFamily="34" charset="-128"/>
                <a:ea typeface="Meiryo" panose="020B0604030504040204" pitchFamily="34" charset="-128"/>
              </a:rPr>
              <a:t>EV</a:t>
            </a:r>
            <a:r>
              <a:rPr lang="ja-JP" altLang="en" sz="1400">
                <a:solidFill>
                  <a:schemeClr val="bg1"/>
                </a:solidFill>
                <a:latin typeface="Meiryo" panose="020B0604030504040204" pitchFamily="34" charset="-128"/>
                <a:ea typeface="Meiryo" panose="020B0604030504040204" pitchFamily="34" charset="-128"/>
              </a:rPr>
              <a:t>）</a:t>
            </a:r>
            <a:endParaRPr lang="ja-JP" altLang="en-US" sz="140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6B44AD3F-8998-0243-9346-68741DD1D16C}"/>
              </a:ext>
            </a:extLst>
          </p:cNvPr>
          <p:cNvSpPr/>
          <p:nvPr/>
        </p:nvSpPr>
        <p:spPr>
          <a:xfrm>
            <a:off x="296562" y="5979730"/>
            <a:ext cx="8513805" cy="432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u="sng">
                <a:solidFill>
                  <a:srgbClr val="FFFFFF"/>
                </a:solidFill>
                <a:latin typeface="Meiryo" panose="020B0604030504040204" pitchFamily="34" charset="-128"/>
                <a:ea typeface="Meiryo" panose="020B0604030504040204" pitchFamily="34" charset="-128"/>
                <a:cs typeface="ＭＳ Ｐゴシック"/>
              </a:rPr>
              <a:t>モノを売り収益を得るビジネス</a:t>
            </a:r>
            <a:r>
              <a:rPr kumimoji="1" lang="ja-JP" altLang="en-US">
                <a:solidFill>
                  <a:srgbClr val="FFFFFF"/>
                </a:solidFill>
                <a:latin typeface="Meiryo" panose="020B0604030504040204" pitchFamily="34" charset="-128"/>
                <a:ea typeface="Meiryo" panose="020B0604030504040204" pitchFamily="34" charset="-128"/>
                <a:cs typeface="ＭＳ Ｐゴシック"/>
              </a:rPr>
              <a:t>。サービスはモノ売りビジネスを支援する手段</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8CD44D10-015A-3441-97FB-2F9338D994B9}"/>
              </a:ext>
            </a:extLst>
          </p:cNvPr>
          <p:cNvSpPr/>
          <p:nvPr/>
        </p:nvSpPr>
        <p:spPr>
          <a:xfrm>
            <a:off x="512803" y="5186948"/>
            <a:ext cx="8081319" cy="369332"/>
          </a:xfrm>
          <a:prstGeom prst="rect">
            <a:avLst/>
          </a:prstGeom>
        </p:spPr>
        <p:txBody>
          <a:bodyPr wrap="square">
            <a:spAutoFit/>
          </a:bodyPr>
          <a:lstStyle/>
          <a:p>
            <a:pPr algn="ctr"/>
            <a:r>
              <a:rPr lang="ja-JP" altLang="en-US" b="1" u="sng">
                <a:solidFill>
                  <a:srgbClr val="FFFFFF"/>
                </a:solidFill>
                <a:latin typeface="Meiryo" panose="020B0604030504040204" pitchFamily="34" charset="-128"/>
                <a:ea typeface="Meiryo" panose="020B0604030504040204" pitchFamily="34" charset="-128"/>
                <a:cs typeface="ＭＳ Ｐゴシック"/>
              </a:rPr>
              <a:t>サービスを提供し収益を得るビジネス</a:t>
            </a:r>
            <a:r>
              <a:rPr lang="ja-JP" altLang="en-US">
                <a:solidFill>
                  <a:srgbClr val="FFFFFF"/>
                </a:solidFill>
                <a:latin typeface="Meiryo" panose="020B0604030504040204" pitchFamily="34" charset="-128"/>
                <a:ea typeface="Meiryo" panose="020B0604030504040204" pitchFamily="34" charset="-128"/>
                <a:cs typeface="ＭＳ Ｐゴシック"/>
              </a:rPr>
              <a:t>。モノはサービスを実現なする手段</a:t>
            </a:r>
            <a:endParaRPr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上矢印 12">
            <a:extLst>
              <a:ext uri="{FF2B5EF4-FFF2-40B4-BE49-F238E27FC236}">
                <a16:creationId xmlns:a16="http://schemas.microsoft.com/office/drawing/2014/main" id="{21950CBB-CC2F-0C4D-B51D-23C670344F55}"/>
              </a:ext>
            </a:extLst>
          </p:cNvPr>
          <p:cNvSpPr/>
          <p:nvPr/>
        </p:nvSpPr>
        <p:spPr>
          <a:xfrm>
            <a:off x="3991232" y="5653110"/>
            <a:ext cx="1161535" cy="363747"/>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039694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円/楕円 79">
            <a:extLst>
              <a:ext uri="{FF2B5EF4-FFF2-40B4-BE49-F238E27FC236}">
                <a16:creationId xmlns:a16="http://schemas.microsoft.com/office/drawing/2014/main" id="{BEFA0D08-9C98-8743-8501-716D41737751}"/>
              </a:ext>
            </a:extLst>
          </p:cNvPr>
          <p:cNvSpPr/>
          <p:nvPr/>
        </p:nvSpPr>
        <p:spPr>
          <a:xfrm>
            <a:off x="5284442" y="1747460"/>
            <a:ext cx="3400083" cy="2972402"/>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1A08B83-AC78-F547-A3DE-B42C88B795D9}"/>
              </a:ext>
            </a:extLst>
          </p:cNvPr>
          <p:cNvSpPr>
            <a:spLocks noGrp="1"/>
          </p:cNvSpPr>
          <p:nvPr>
            <p:ph type="title"/>
          </p:nvPr>
        </p:nvSpPr>
        <p:spPr/>
        <p:txBody>
          <a:bodyPr/>
          <a:lstStyle/>
          <a:p>
            <a:r>
              <a:rPr kumimoji="1" lang="en-US" altLang="ja-JP" dirty="0" err="1"/>
              <a:t>MaaS</a:t>
            </a:r>
            <a:r>
              <a:rPr lang="ja-JP" altLang="en-US"/>
              <a:t>（</a:t>
            </a:r>
            <a:r>
              <a:rPr lang="en-US" altLang="ja-JP" dirty="0"/>
              <a:t>Mobility as a Service</a:t>
            </a:r>
            <a:r>
              <a:rPr lang="ja-JP" altLang="en-US"/>
              <a:t>）</a:t>
            </a:r>
            <a:endParaRPr kumimoji="1" lang="ja-JP" altLang="en-US"/>
          </a:p>
        </p:txBody>
      </p:sp>
      <p:sp>
        <p:nvSpPr>
          <p:cNvPr id="3" name="スライド番号プレースホルダー 2">
            <a:extLst>
              <a:ext uri="{FF2B5EF4-FFF2-40B4-BE49-F238E27FC236}">
                <a16:creationId xmlns:a16="http://schemas.microsoft.com/office/drawing/2014/main" id="{F33AE694-BD5D-5647-A2BE-F06703819AC8}"/>
              </a:ext>
            </a:extLst>
          </p:cNvPr>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pic>
        <p:nvPicPr>
          <p:cNvPr id="4" name="図 3">
            <a:extLst>
              <a:ext uri="{FF2B5EF4-FFF2-40B4-BE49-F238E27FC236}">
                <a16:creationId xmlns:a16="http://schemas.microsoft.com/office/drawing/2014/main" id="{A45A972B-D38E-E641-95B1-DE3D31D5601C}"/>
              </a:ext>
            </a:extLst>
          </p:cNvPr>
          <p:cNvPicPr>
            <a:picLocks noChangeAspect="1"/>
          </p:cNvPicPr>
          <p:nvPr/>
        </p:nvPicPr>
        <p:blipFill>
          <a:blip r:embed="rId3"/>
          <a:stretch>
            <a:fillRect/>
          </a:stretch>
        </p:blipFill>
        <p:spPr>
          <a:xfrm>
            <a:off x="399825" y="1487443"/>
            <a:ext cx="1016584" cy="648072"/>
          </a:xfrm>
          <a:prstGeom prst="rect">
            <a:avLst/>
          </a:prstGeom>
        </p:spPr>
      </p:pic>
      <p:pic>
        <p:nvPicPr>
          <p:cNvPr id="5" name="図 4">
            <a:extLst>
              <a:ext uri="{FF2B5EF4-FFF2-40B4-BE49-F238E27FC236}">
                <a16:creationId xmlns:a16="http://schemas.microsoft.com/office/drawing/2014/main" id="{62AE46B3-1519-E14A-BD1B-33822860CC8E}"/>
              </a:ext>
            </a:extLst>
          </p:cNvPr>
          <p:cNvPicPr>
            <a:picLocks noChangeAspect="1"/>
          </p:cNvPicPr>
          <p:nvPr/>
        </p:nvPicPr>
        <p:blipFill>
          <a:blip r:embed="rId4"/>
          <a:stretch>
            <a:fillRect/>
          </a:stretch>
        </p:blipFill>
        <p:spPr>
          <a:xfrm>
            <a:off x="2879065" y="1487443"/>
            <a:ext cx="996064" cy="648072"/>
          </a:xfrm>
          <a:prstGeom prst="rect">
            <a:avLst/>
          </a:prstGeom>
        </p:spPr>
      </p:pic>
      <p:pic>
        <p:nvPicPr>
          <p:cNvPr id="6" name="図 5">
            <a:extLst>
              <a:ext uri="{FF2B5EF4-FFF2-40B4-BE49-F238E27FC236}">
                <a16:creationId xmlns:a16="http://schemas.microsoft.com/office/drawing/2014/main" id="{E2181B88-BF5B-1643-938F-736FD203C512}"/>
              </a:ext>
            </a:extLst>
          </p:cNvPr>
          <p:cNvPicPr>
            <a:picLocks noChangeAspect="1"/>
          </p:cNvPicPr>
          <p:nvPr/>
        </p:nvPicPr>
        <p:blipFill>
          <a:blip r:embed="rId5"/>
          <a:stretch>
            <a:fillRect/>
          </a:stretch>
        </p:blipFill>
        <p:spPr>
          <a:xfrm>
            <a:off x="399825" y="2694468"/>
            <a:ext cx="1016584" cy="884428"/>
          </a:xfrm>
          <a:prstGeom prst="rect">
            <a:avLst/>
          </a:prstGeom>
        </p:spPr>
      </p:pic>
      <p:pic>
        <p:nvPicPr>
          <p:cNvPr id="7" name="図 6">
            <a:extLst>
              <a:ext uri="{FF2B5EF4-FFF2-40B4-BE49-F238E27FC236}">
                <a16:creationId xmlns:a16="http://schemas.microsoft.com/office/drawing/2014/main" id="{74933CBB-9C05-AF46-947B-ACE2C0032867}"/>
              </a:ext>
            </a:extLst>
          </p:cNvPr>
          <p:cNvPicPr>
            <a:picLocks noChangeAspect="1"/>
          </p:cNvPicPr>
          <p:nvPr/>
        </p:nvPicPr>
        <p:blipFill>
          <a:blip r:embed="rId6"/>
          <a:stretch>
            <a:fillRect/>
          </a:stretch>
        </p:blipFill>
        <p:spPr>
          <a:xfrm>
            <a:off x="1777437" y="1487443"/>
            <a:ext cx="740600" cy="648436"/>
          </a:xfrm>
          <a:prstGeom prst="rect">
            <a:avLst/>
          </a:prstGeom>
        </p:spPr>
      </p:pic>
      <p:pic>
        <p:nvPicPr>
          <p:cNvPr id="8" name="図 7">
            <a:extLst>
              <a:ext uri="{FF2B5EF4-FFF2-40B4-BE49-F238E27FC236}">
                <a16:creationId xmlns:a16="http://schemas.microsoft.com/office/drawing/2014/main" id="{F7917982-0891-4D4C-93F1-4BB507FF14BB}"/>
              </a:ext>
            </a:extLst>
          </p:cNvPr>
          <p:cNvPicPr>
            <a:picLocks noChangeAspect="1"/>
          </p:cNvPicPr>
          <p:nvPr/>
        </p:nvPicPr>
        <p:blipFill>
          <a:blip r:embed="rId7"/>
          <a:stretch>
            <a:fillRect/>
          </a:stretch>
        </p:blipFill>
        <p:spPr>
          <a:xfrm>
            <a:off x="2913112" y="2809693"/>
            <a:ext cx="968059" cy="653977"/>
          </a:xfrm>
          <a:prstGeom prst="rect">
            <a:avLst/>
          </a:prstGeom>
        </p:spPr>
      </p:pic>
      <p:pic>
        <p:nvPicPr>
          <p:cNvPr id="9" name="図 8">
            <a:extLst>
              <a:ext uri="{FF2B5EF4-FFF2-40B4-BE49-F238E27FC236}">
                <a16:creationId xmlns:a16="http://schemas.microsoft.com/office/drawing/2014/main" id="{8B64BEEC-396F-1D47-8D8A-1679629724EE}"/>
              </a:ext>
            </a:extLst>
          </p:cNvPr>
          <p:cNvPicPr>
            <a:picLocks noChangeAspect="1"/>
          </p:cNvPicPr>
          <p:nvPr/>
        </p:nvPicPr>
        <p:blipFill>
          <a:blip r:embed="rId8"/>
          <a:stretch>
            <a:fillRect/>
          </a:stretch>
        </p:blipFill>
        <p:spPr>
          <a:xfrm>
            <a:off x="1700699" y="4131129"/>
            <a:ext cx="894076" cy="786787"/>
          </a:xfrm>
          <a:prstGeom prst="rect">
            <a:avLst/>
          </a:prstGeom>
        </p:spPr>
      </p:pic>
      <p:pic>
        <p:nvPicPr>
          <p:cNvPr id="10" name="図 9">
            <a:extLst>
              <a:ext uri="{FF2B5EF4-FFF2-40B4-BE49-F238E27FC236}">
                <a16:creationId xmlns:a16="http://schemas.microsoft.com/office/drawing/2014/main" id="{CE18A573-E14F-1E47-A9A4-718BECC9EB12}"/>
              </a:ext>
            </a:extLst>
          </p:cNvPr>
          <p:cNvPicPr>
            <a:picLocks noChangeAspect="1"/>
          </p:cNvPicPr>
          <p:nvPr/>
        </p:nvPicPr>
        <p:blipFill>
          <a:blip r:embed="rId9"/>
          <a:stretch>
            <a:fillRect/>
          </a:stretch>
        </p:blipFill>
        <p:spPr>
          <a:xfrm flipH="1">
            <a:off x="2906380" y="4104330"/>
            <a:ext cx="950311" cy="715109"/>
          </a:xfrm>
          <a:prstGeom prst="rect">
            <a:avLst/>
          </a:prstGeom>
        </p:spPr>
      </p:pic>
      <p:pic>
        <p:nvPicPr>
          <p:cNvPr id="11" name="図 10">
            <a:extLst>
              <a:ext uri="{FF2B5EF4-FFF2-40B4-BE49-F238E27FC236}">
                <a16:creationId xmlns:a16="http://schemas.microsoft.com/office/drawing/2014/main" id="{32DC2E4B-724D-AF4E-A7E3-B510614E17AC}"/>
              </a:ext>
            </a:extLst>
          </p:cNvPr>
          <p:cNvPicPr>
            <a:picLocks noChangeAspect="1"/>
          </p:cNvPicPr>
          <p:nvPr/>
        </p:nvPicPr>
        <p:blipFill>
          <a:blip r:embed="rId10"/>
          <a:stretch>
            <a:fillRect/>
          </a:stretch>
        </p:blipFill>
        <p:spPr>
          <a:xfrm>
            <a:off x="373049" y="4026273"/>
            <a:ext cx="894076" cy="813609"/>
          </a:xfrm>
          <a:prstGeom prst="rect">
            <a:avLst/>
          </a:prstGeom>
        </p:spPr>
      </p:pic>
      <p:sp>
        <p:nvSpPr>
          <p:cNvPr id="12" name="テキスト ボックス 11">
            <a:extLst>
              <a:ext uri="{FF2B5EF4-FFF2-40B4-BE49-F238E27FC236}">
                <a16:creationId xmlns:a16="http://schemas.microsoft.com/office/drawing/2014/main" id="{9D624CDB-1E5D-F347-B082-12D6496DE35E}"/>
              </a:ext>
            </a:extLst>
          </p:cNvPr>
          <p:cNvSpPr txBox="1"/>
          <p:nvPr/>
        </p:nvSpPr>
        <p:spPr>
          <a:xfrm>
            <a:off x="636247" y="2143261"/>
            <a:ext cx="54373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電車</a:t>
            </a:r>
          </a:p>
        </p:txBody>
      </p:sp>
      <p:sp>
        <p:nvSpPr>
          <p:cNvPr id="13" name="テキスト ボックス 12">
            <a:extLst>
              <a:ext uri="{FF2B5EF4-FFF2-40B4-BE49-F238E27FC236}">
                <a16:creationId xmlns:a16="http://schemas.microsoft.com/office/drawing/2014/main" id="{3170E0F6-B8AC-F842-8916-970323E5C630}"/>
              </a:ext>
            </a:extLst>
          </p:cNvPr>
          <p:cNvSpPr txBox="1"/>
          <p:nvPr/>
        </p:nvSpPr>
        <p:spPr>
          <a:xfrm>
            <a:off x="1711353" y="2115096"/>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タクシー</a:t>
            </a:r>
          </a:p>
        </p:txBody>
      </p:sp>
      <p:sp>
        <p:nvSpPr>
          <p:cNvPr id="14" name="テキスト ボックス 13">
            <a:extLst>
              <a:ext uri="{FF2B5EF4-FFF2-40B4-BE49-F238E27FC236}">
                <a16:creationId xmlns:a16="http://schemas.microsoft.com/office/drawing/2014/main" id="{8E84F3D9-F3A9-E146-A086-0B9D1C140DA5}"/>
              </a:ext>
            </a:extLst>
          </p:cNvPr>
          <p:cNvSpPr txBox="1"/>
          <p:nvPr/>
        </p:nvSpPr>
        <p:spPr>
          <a:xfrm>
            <a:off x="3105226" y="2143261"/>
            <a:ext cx="543740"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バス</a:t>
            </a:r>
          </a:p>
        </p:txBody>
      </p:sp>
      <p:sp>
        <p:nvSpPr>
          <p:cNvPr id="15" name="テキスト ボックス 14">
            <a:extLst>
              <a:ext uri="{FF2B5EF4-FFF2-40B4-BE49-F238E27FC236}">
                <a16:creationId xmlns:a16="http://schemas.microsoft.com/office/drawing/2014/main" id="{FF854954-FC5B-9140-848D-5842C5F175A3}"/>
              </a:ext>
            </a:extLst>
          </p:cNvPr>
          <p:cNvSpPr txBox="1"/>
          <p:nvPr/>
        </p:nvSpPr>
        <p:spPr>
          <a:xfrm>
            <a:off x="2848506" y="3425007"/>
            <a:ext cx="108234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レンタカー</a:t>
            </a:r>
          </a:p>
        </p:txBody>
      </p:sp>
      <p:sp>
        <p:nvSpPr>
          <p:cNvPr id="16" name="テキスト ボックス 15">
            <a:extLst>
              <a:ext uri="{FF2B5EF4-FFF2-40B4-BE49-F238E27FC236}">
                <a16:creationId xmlns:a16="http://schemas.microsoft.com/office/drawing/2014/main" id="{7B115814-034E-4A42-A6FF-6ADA37B4A9EE}"/>
              </a:ext>
            </a:extLst>
          </p:cNvPr>
          <p:cNvSpPr txBox="1"/>
          <p:nvPr/>
        </p:nvSpPr>
        <p:spPr>
          <a:xfrm>
            <a:off x="456710" y="3433104"/>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自家用車</a:t>
            </a:r>
          </a:p>
        </p:txBody>
      </p:sp>
      <p:sp>
        <p:nvSpPr>
          <p:cNvPr id="17" name="テキスト ボックス 16">
            <a:extLst>
              <a:ext uri="{FF2B5EF4-FFF2-40B4-BE49-F238E27FC236}">
                <a16:creationId xmlns:a16="http://schemas.microsoft.com/office/drawing/2014/main" id="{8F0FFFCA-81A9-4C4F-ADD7-42E46E72E5BD}"/>
              </a:ext>
            </a:extLst>
          </p:cNvPr>
          <p:cNvSpPr txBox="1"/>
          <p:nvPr/>
        </p:nvSpPr>
        <p:spPr>
          <a:xfrm>
            <a:off x="264981" y="4848862"/>
            <a:ext cx="126188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配車サービス</a:t>
            </a:r>
          </a:p>
        </p:txBody>
      </p:sp>
      <p:sp>
        <p:nvSpPr>
          <p:cNvPr id="18" name="テキスト ボックス 17">
            <a:extLst>
              <a:ext uri="{FF2B5EF4-FFF2-40B4-BE49-F238E27FC236}">
                <a16:creationId xmlns:a16="http://schemas.microsoft.com/office/drawing/2014/main" id="{33E3106C-68AE-B04D-9478-F0CAC706A2DA}"/>
              </a:ext>
            </a:extLst>
          </p:cNvPr>
          <p:cNvSpPr txBox="1"/>
          <p:nvPr/>
        </p:nvSpPr>
        <p:spPr>
          <a:xfrm>
            <a:off x="1621586" y="4839882"/>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カーシェア</a:t>
            </a:r>
          </a:p>
        </p:txBody>
      </p:sp>
      <p:sp>
        <p:nvSpPr>
          <p:cNvPr id="19" name="テキスト ボックス 18">
            <a:extLst>
              <a:ext uri="{FF2B5EF4-FFF2-40B4-BE49-F238E27FC236}">
                <a16:creationId xmlns:a16="http://schemas.microsoft.com/office/drawing/2014/main" id="{2A1CF0E7-6526-714A-AA0C-6D34B9C53531}"/>
              </a:ext>
            </a:extLst>
          </p:cNvPr>
          <p:cNvSpPr txBox="1"/>
          <p:nvPr/>
        </p:nvSpPr>
        <p:spPr>
          <a:xfrm>
            <a:off x="2751018" y="4852074"/>
            <a:ext cx="1261884" cy="307777"/>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自転車</a:t>
            </a:r>
            <a:r>
              <a:rPr kumimoji="1" lang="ja-JP" altLang="en-US" sz="1400">
                <a:latin typeface="Meiryo" panose="020B0604030504040204" pitchFamily="34" charset="-128"/>
                <a:ea typeface="Meiryo" panose="020B0604030504040204" pitchFamily="34" charset="-128"/>
              </a:rPr>
              <a:t>シェア</a:t>
            </a:r>
          </a:p>
        </p:txBody>
      </p:sp>
      <p:grpSp>
        <p:nvGrpSpPr>
          <p:cNvPr id="20" name="図形グループ 47">
            <a:extLst>
              <a:ext uri="{FF2B5EF4-FFF2-40B4-BE49-F238E27FC236}">
                <a16:creationId xmlns:a16="http://schemas.microsoft.com/office/drawing/2014/main" id="{57A37786-1912-2648-AF2C-6275A6305A5D}"/>
              </a:ext>
            </a:extLst>
          </p:cNvPr>
          <p:cNvGrpSpPr/>
          <p:nvPr/>
        </p:nvGrpSpPr>
        <p:grpSpPr>
          <a:xfrm>
            <a:off x="1972719" y="2776103"/>
            <a:ext cx="380081" cy="786787"/>
            <a:chOff x="1946324" y="4125162"/>
            <a:chExt cx="969964" cy="2007872"/>
          </a:xfrm>
        </p:grpSpPr>
        <p:sp>
          <p:nvSpPr>
            <p:cNvPr id="21" name="円/楕円 20">
              <a:extLst>
                <a:ext uri="{FF2B5EF4-FFF2-40B4-BE49-F238E27FC236}">
                  <a16:creationId xmlns:a16="http://schemas.microsoft.com/office/drawing/2014/main" id="{D4D269AD-D523-2E49-8602-86C97926CEE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2" name="フローチャート: 論理積ゲート 21">
              <a:extLst>
                <a:ext uri="{FF2B5EF4-FFF2-40B4-BE49-F238E27FC236}">
                  <a16:creationId xmlns:a16="http://schemas.microsoft.com/office/drawing/2014/main" id="{6409302C-40AC-1F4A-8C74-166CACC5A58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cxnSp>
        <p:nvCxnSpPr>
          <p:cNvPr id="24" name="直線矢印コネクタ 23">
            <a:extLst>
              <a:ext uri="{FF2B5EF4-FFF2-40B4-BE49-F238E27FC236}">
                <a16:creationId xmlns:a16="http://schemas.microsoft.com/office/drawing/2014/main" id="{4C53C328-1E4A-5F48-856A-1443D35D72CF}"/>
              </a:ext>
            </a:extLst>
          </p:cNvPr>
          <p:cNvCxnSpPr/>
          <p:nvPr/>
        </p:nvCxnSpPr>
        <p:spPr>
          <a:xfrm flipH="1" flipV="1">
            <a:off x="1460520" y="2509810"/>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FE1C54A8-E685-A743-8E2D-12CEB90D49E5}"/>
              </a:ext>
            </a:extLst>
          </p:cNvPr>
          <p:cNvCxnSpPr/>
          <p:nvPr/>
        </p:nvCxnSpPr>
        <p:spPr>
          <a:xfrm flipH="1">
            <a:off x="1456345" y="3250580"/>
            <a:ext cx="400965" cy="0"/>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EFFDF741-5E1C-AB46-9697-0640F8A552AA}"/>
              </a:ext>
            </a:extLst>
          </p:cNvPr>
          <p:cNvCxnSpPr/>
          <p:nvPr/>
        </p:nvCxnSpPr>
        <p:spPr>
          <a:xfrm flipH="1">
            <a:off x="1514050" y="3586201"/>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3B5579C0-FDF0-F24B-A094-B667FE01CD42}"/>
              </a:ext>
            </a:extLst>
          </p:cNvPr>
          <p:cNvCxnSpPr/>
          <p:nvPr/>
        </p:nvCxnSpPr>
        <p:spPr>
          <a:xfrm flipV="1">
            <a:off x="2472383" y="2508592"/>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FD838715-3434-9248-8B42-9810C89D885A}"/>
              </a:ext>
            </a:extLst>
          </p:cNvPr>
          <p:cNvCxnSpPr/>
          <p:nvPr/>
        </p:nvCxnSpPr>
        <p:spPr>
          <a:xfrm>
            <a:off x="2468208" y="3249362"/>
            <a:ext cx="400965" cy="0"/>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7C86817B-97D8-5748-B772-A9A4985F5B66}"/>
              </a:ext>
            </a:extLst>
          </p:cNvPr>
          <p:cNvCxnSpPr/>
          <p:nvPr/>
        </p:nvCxnSpPr>
        <p:spPr>
          <a:xfrm>
            <a:off x="2525913" y="3584983"/>
            <a:ext cx="361028" cy="348828"/>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507F8AAC-5EEF-0842-856B-C99BA4C97EA8}"/>
              </a:ext>
            </a:extLst>
          </p:cNvPr>
          <p:cNvCxnSpPr/>
          <p:nvPr/>
        </p:nvCxnSpPr>
        <p:spPr>
          <a:xfrm flipV="1">
            <a:off x="2162759" y="2350113"/>
            <a:ext cx="0" cy="363632"/>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8A80126E-FC3E-A045-9A89-B32CD223A038}"/>
              </a:ext>
            </a:extLst>
          </p:cNvPr>
          <p:cNvCxnSpPr/>
          <p:nvPr/>
        </p:nvCxnSpPr>
        <p:spPr>
          <a:xfrm>
            <a:off x="2162759" y="3664563"/>
            <a:ext cx="0" cy="363632"/>
          </a:xfrm>
          <a:prstGeom prst="straightConnector1">
            <a:avLst/>
          </a:prstGeom>
          <a:ln w="381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50" name="図 49">
            <a:extLst>
              <a:ext uri="{FF2B5EF4-FFF2-40B4-BE49-F238E27FC236}">
                <a16:creationId xmlns:a16="http://schemas.microsoft.com/office/drawing/2014/main" id="{CA3F4CBA-F8F3-CE47-92C8-0BA3550AA0D4}"/>
              </a:ext>
            </a:extLst>
          </p:cNvPr>
          <p:cNvPicPr>
            <a:picLocks noChangeAspect="1"/>
          </p:cNvPicPr>
          <p:nvPr/>
        </p:nvPicPr>
        <p:blipFill>
          <a:blip r:embed="rId3"/>
          <a:stretch>
            <a:fillRect/>
          </a:stretch>
        </p:blipFill>
        <p:spPr>
          <a:xfrm>
            <a:off x="5237054" y="1487443"/>
            <a:ext cx="1016584" cy="648072"/>
          </a:xfrm>
          <a:prstGeom prst="rect">
            <a:avLst/>
          </a:prstGeom>
        </p:spPr>
      </p:pic>
      <p:pic>
        <p:nvPicPr>
          <p:cNvPr id="51" name="図 50">
            <a:extLst>
              <a:ext uri="{FF2B5EF4-FFF2-40B4-BE49-F238E27FC236}">
                <a16:creationId xmlns:a16="http://schemas.microsoft.com/office/drawing/2014/main" id="{EF039905-EF46-C144-9AF6-621C2394BD9B}"/>
              </a:ext>
            </a:extLst>
          </p:cNvPr>
          <p:cNvPicPr>
            <a:picLocks noChangeAspect="1"/>
          </p:cNvPicPr>
          <p:nvPr/>
        </p:nvPicPr>
        <p:blipFill>
          <a:blip r:embed="rId4"/>
          <a:stretch>
            <a:fillRect/>
          </a:stretch>
        </p:blipFill>
        <p:spPr>
          <a:xfrm>
            <a:off x="7716294" y="1487443"/>
            <a:ext cx="996064" cy="648072"/>
          </a:xfrm>
          <a:prstGeom prst="rect">
            <a:avLst/>
          </a:prstGeom>
        </p:spPr>
      </p:pic>
      <p:pic>
        <p:nvPicPr>
          <p:cNvPr id="52" name="図 51">
            <a:extLst>
              <a:ext uri="{FF2B5EF4-FFF2-40B4-BE49-F238E27FC236}">
                <a16:creationId xmlns:a16="http://schemas.microsoft.com/office/drawing/2014/main" id="{36CF4E89-6582-5341-BCE0-E8E6C2165CDA}"/>
              </a:ext>
            </a:extLst>
          </p:cNvPr>
          <p:cNvPicPr>
            <a:picLocks noChangeAspect="1"/>
          </p:cNvPicPr>
          <p:nvPr/>
        </p:nvPicPr>
        <p:blipFill>
          <a:blip r:embed="rId5"/>
          <a:stretch>
            <a:fillRect/>
          </a:stretch>
        </p:blipFill>
        <p:spPr>
          <a:xfrm>
            <a:off x="5237054" y="2694468"/>
            <a:ext cx="1016584" cy="884428"/>
          </a:xfrm>
          <a:prstGeom prst="rect">
            <a:avLst/>
          </a:prstGeom>
        </p:spPr>
      </p:pic>
      <p:pic>
        <p:nvPicPr>
          <p:cNvPr id="53" name="図 52">
            <a:extLst>
              <a:ext uri="{FF2B5EF4-FFF2-40B4-BE49-F238E27FC236}">
                <a16:creationId xmlns:a16="http://schemas.microsoft.com/office/drawing/2014/main" id="{99966ED9-D763-0647-B9C9-7F85269A8A41}"/>
              </a:ext>
            </a:extLst>
          </p:cNvPr>
          <p:cNvPicPr>
            <a:picLocks noChangeAspect="1"/>
          </p:cNvPicPr>
          <p:nvPr/>
        </p:nvPicPr>
        <p:blipFill>
          <a:blip r:embed="rId6"/>
          <a:stretch>
            <a:fillRect/>
          </a:stretch>
        </p:blipFill>
        <p:spPr>
          <a:xfrm>
            <a:off x="6614666" y="1487443"/>
            <a:ext cx="740600" cy="648436"/>
          </a:xfrm>
          <a:prstGeom prst="rect">
            <a:avLst/>
          </a:prstGeom>
        </p:spPr>
      </p:pic>
      <p:pic>
        <p:nvPicPr>
          <p:cNvPr id="54" name="図 53">
            <a:extLst>
              <a:ext uri="{FF2B5EF4-FFF2-40B4-BE49-F238E27FC236}">
                <a16:creationId xmlns:a16="http://schemas.microsoft.com/office/drawing/2014/main" id="{763C2F01-4B3F-D84F-973A-03D2C8A59B63}"/>
              </a:ext>
            </a:extLst>
          </p:cNvPr>
          <p:cNvPicPr>
            <a:picLocks noChangeAspect="1"/>
          </p:cNvPicPr>
          <p:nvPr/>
        </p:nvPicPr>
        <p:blipFill>
          <a:blip r:embed="rId7"/>
          <a:stretch>
            <a:fillRect/>
          </a:stretch>
        </p:blipFill>
        <p:spPr>
          <a:xfrm>
            <a:off x="7750341" y="2809693"/>
            <a:ext cx="968059" cy="653977"/>
          </a:xfrm>
          <a:prstGeom prst="rect">
            <a:avLst/>
          </a:prstGeom>
        </p:spPr>
      </p:pic>
      <p:pic>
        <p:nvPicPr>
          <p:cNvPr id="55" name="図 54">
            <a:extLst>
              <a:ext uri="{FF2B5EF4-FFF2-40B4-BE49-F238E27FC236}">
                <a16:creationId xmlns:a16="http://schemas.microsoft.com/office/drawing/2014/main" id="{CEDB245C-E2F8-3B41-992A-6B91F6A2DDFC}"/>
              </a:ext>
            </a:extLst>
          </p:cNvPr>
          <p:cNvPicPr>
            <a:picLocks noChangeAspect="1"/>
          </p:cNvPicPr>
          <p:nvPr/>
        </p:nvPicPr>
        <p:blipFill>
          <a:blip r:embed="rId8"/>
          <a:stretch>
            <a:fillRect/>
          </a:stretch>
        </p:blipFill>
        <p:spPr>
          <a:xfrm>
            <a:off x="6537928" y="4131129"/>
            <a:ext cx="894076" cy="786787"/>
          </a:xfrm>
          <a:prstGeom prst="rect">
            <a:avLst/>
          </a:prstGeom>
        </p:spPr>
      </p:pic>
      <p:pic>
        <p:nvPicPr>
          <p:cNvPr id="56" name="図 55">
            <a:extLst>
              <a:ext uri="{FF2B5EF4-FFF2-40B4-BE49-F238E27FC236}">
                <a16:creationId xmlns:a16="http://schemas.microsoft.com/office/drawing/2014/main" id="{8E263991-9D96-FB4C-9392-13C843ABD8E9}"/>
              </a:ext>
            </a:extLst>
          </p:cNvPr>
          <p:cNvPicPr>
            <a:picLocks noChangeAspect="1"/>
          </p:cNvPicPr>
          <p:nvPr/>
        </p:nvPicPr>
        <p:blipFill>
          <a:blip r:embed="rId9"/>
          <a:stretch>
            <a:fillRect/>
          </a:stretch>
        </p:blipFill>
        <p:spPr>
          <a:xfrm flipH="1">
            <a:off x="7743609" y="4104330"/>
            <a:ext cx="950311" cy="715109"/>
          </a:xfrm>
          <a:prstGeom prst="rect">
            <a:avLst/>
          </a:prstGeom>
        </p:spPr>
      </p:pic>
      <p:pic>
        <p:nvPicPr>
          <p:cNvPr id="57" name="図 56">
            <a:extLst>
              <a:ext uri="{FF2B5EF4-FFF2-40B4-BE49-F238E27FC236}">
                <a16:creationId xmlns:a16="http://schemas.microsoft.com/office/drawing/2014/main" id="{CE0A67A3-D5CF-184E-870D-7AAD427EE7B5}"/>
              </a:ext>
            </a:extLst>
          </p:cNvPr>
          <p:cNvPicPr>
            <a:picLocks noChangeAspect="1"/>
          </p:cNvPicPr>
          <p:nvPr/>
        </p:nvPicPr>
        <p:blipFill>
          <a:blip r:embed="rId10"/>
          <a:stretch>
            <a:fillRect/>
          </a:stretch>
        </p:blipFill>
        <p:spPr>
          <a:xfrm>
            <a:off x="5210278" y="4026273"/>
            <a:ext cx="894076" cy="813609"/>
          </a:xfrm>
          <a:prstGeom prst="rect">
            <a:avLst/>
          </a:prstGeom>
        </p:spPr>
      </p:pic>
      <p:sp>
        <p:nvSpPr>
          <p:cNvPr id="58" name="テキスト ボックス 57">
            <a:extLst>
              <a:ext uri="{FF2B5EF4-FFF2-40B4-BE49-F238E27FC236}">
                <a16:creationId xmlns:a16="http://schemas.microsoft.com/office/drawing/2014/main" id="{156C7A9A-48E7-FA48-9F1E-BDC7403DFBD0}"/>
              </a:ext>
            </a:extLst>
          </p:cNvPr>
          <p:cNvSpPr txBox="1"/>
          <p:nvPr/>
        </p:nvSpPr>
        <p:spPr>
          <a:xfrm>
            <a:off x="5473476" y="2143261"/>
            <a:ext cx="54373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電車</a:t>
            </a:r>
          </a:p>
        </p:txBody>
      </p:sp>
      <p:sp>
        <p:nvSpPr>
          <p:cNvPr id="59" name="テキスト ボックス 58">
            <a:extLst>
              <a:ext uri="{FF2B5EF4-FFF2-40B4-BE49-F238E27FC236}">
                <a16:creationId xmlns:a16="http://schemas.microsoft.com/office/drawing/2014/main" id="{2A2247E8-06DA-7849-B47B-2748975DF9E8}"/>
              </a:ext>
            </a:extLst>
          </p:cNvPr>
          <p:cNvSpPr txBox="1"/>
          <p:nvPr/>
        </p:nvSpPr>
        <p:spPr>
          <a:xfrm>
            <a:off x="6548582" y="2115096"/>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タクシー</a:t>
            </a:r>
          </a:p>
        </p:txBody>
      </p:sp>
      <p:sp>
        <p:nvSpPr>
          <p:cNvPr id="60" name="テキスト ボックス 59">
            <a:extLst>
              <a:ext uri="{FF2B5EF4-FFF2-40B4-BE49-F238E27FC236}">
                <a16:creationId xmlns:a16="http://schemas.microsoft.com/office/drawing/2014/main" id="{D4B7C0FC-E9F2-9E4E-869D-529C0E4A52AA}"/>
              </a:ext>
            </a:extLst>
          </p:cNvPr>
          <p:cNvSpPr txBox="1"/>
          <p:nvPr/>
        </p:nvSpPr>
        <p:spPr>
          <a:xfrm>
            <a:off x="7942455" y="2143261"/>
            <a:ext cx="543740"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バス</a:t>
            </a:r>
          </a:p>
        </p:txBody>
      </p:sp>
      <p:sp>
        <p:nvSpPr>
          <p:cNvPr id="61" name="テキスト ボックス 60">
            <a:extLst>
              <a:ext uri="{FF2B5EF4-FFF2-40B4-BE49-F238E27FC236}">
                <a16:creationId xmlns:a16="http://schemas.microsoft.com/office/drawing/2014/main" id="{120C87BE-4C15-AF48-A64A-C4F0D7522E67}"/>
              </a:ext>
            </a:extLst>
          </p:cNvPr>
          <p:cNvSpPr txBox="1"/>
          <p:nvPr/>
        </p:nvSpPr>
        <p:spPr>
          <a:xfrm>
            <a:off x="7685735" y="3425007"/>
            <a:ext cx="108234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レンタカー</a:t>
            </a:r>
          </a:p>
        </p:txBody>
      </p:sp>
      <p:sp>
        <p:nvSpPr>
          <p:cNvPr id="62" name="テキスト ボックス 61">
            <a:extLst>
              <a:ext uri="{FF2B5EF4-FFF2-40B4-BE49-F238E27FC236}">
                <a16:creationId xmlns:a16="http://schemas.microsoft.com/office/drawing/2014/main" id="{EF81666C-12A2-494E-BE6C-B7586B3BAE9D}"/>
              </a:ext>
            </a:extLst>
          </p:cNvPr>
          <p:cNvSpPr txBox="1"/>
          <p:nvPr/>
        </p:nvSpPr>
        <p:spPr>
          <a:xfrm>
            <a:off x="5293939" y="3433104"/>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自家用車</a:t>
            </a:r>
          </a:p>
        </p:txBody>
      </p:sp>
      <p:sp>
        <p:nvSpPr>
          <p:cNvPr id="63" name="テキスト ボックス 62">
            <a:extLst>
              <a:ext uri="{FF2B5EF4-FFF2-40B4-BE49-F238E27FC236}">
                <a16:creationId xmlns:a16="http://schemas.microsoft.com/office/drawing/2014/main" id="{526C88C3-D61A-4E42-9F5B-3D3EA3524604}"/>
              </a:ext>
            </a:extLst>
          </p:cNvPr>
          <p:cNvSpPr txBox="1"/>
          <p:nvPr/>
        </p:nvSpPr>
        <p:spPr>
          <a:xfrm>
            <a:off x="5102210" y="4848862"/>
            <a:ext cx="126188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配車サービス</a:t>
            </a:r>
          </a:p>
        </p:txBody>
      </p:sp>
      <p:sp>
        <p:nvSpPr>
          <p:cNvPr id="64" name="テキスト ボックス 63">
            <a:extLst>
              <a:ext uri="{FF2B5EF4-FFF2-40B4-BE49-F238E27FC236}">
                <a16:creationId xmlns:a16="http://schemas.microsoft.com/office/drawing/2014/main" id="{BB33CB7E-CB62-8D46-B6ED-F5BA94849F63}"/>
              </a:ext>
            </a:extLst>
          </p:cNvPr>
          <p:cNvSpPr txBox="1"/>
          <p:nvPr/>
        </p:nvSpPr>
        <p:spPr>
          <a:xfrm>
            <a:off x="6458815" y="4839882"/>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カーシェア</a:t>
            </a:r>
          </a:p>
        </p:txBody>
      </p:sp>
      <p:sp>
        <p:nvSpPr>
          <p:cNvPr id="65" name="テキスト ボックス 64">
            <a:extLst>
              <a:ext uri="{FF2B5EF4-FFF2-40B4-BE49-F238E27FC236}">
                <a16:creationId xmlns:a16="http://schemas.microsoft.com/office/drawing/2014/main" id="{AD5C2F27-8528-7D44-AE3E-C6A85C966CFE}"/>
              </a:ext>
            </a:extLst>
          </p:cNvPr>
          <p:cNvSpPr txBox="1"/>
          <p:nvPr/>
        </p:nvSpPr>
        <p:spPr>
          <a:xfrm>
            <a:off x="7588247" y="4852074"/>
            <a:ext cx="1261884" cy="307777"/>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自転車</a:t>
            </a:r>
            <a:r>
              <a:rPr kumimoji="1" lang="ja-JP" altLang="en-US" sz="1400">
                <a:latin typeface="Meiryo" panose="020B0604030504040204" pitchFamily="34" charset="-128"/>
                <a:ea typeface="Meiryo" panose="020B0604030504040204" pitchFamily="34" charset="-128"/>
              </a:rPr>
              <a:t>シェア</a:t>
            </a:r>
          </a:p>
        </p:txBody>
      </p:sp>
      <p:pic>
        <p:nvPicPr>
          <p:cNvPr id="78" name="図 77">
            <a:extLst>
              <a:ext uri="{FF2B5EF4-FFF2-40B4-BE49-F238E27FC236}">
                <a16:creationId xmlns:a16="http://schemas.microsoft.com/office/drawing/2014/main" id="{9EDF43E6-6BF2-CA49-AF81-843514C03EB5}"/>
              </a:ext>
            </a:extLst>
          </p:cNvPr>
          <p:cNvPicPr>
            <a:picLocks noChangeAspect="1"/>
          </p:cNvPicPr>
          <p:nvPr/>
        </p:nvPicPr>
        <p:blipFill>
          <a:blip r:embed="rId11"/>
          <a:stretch>
            <a:fillRect/>
          </a:stretch>
        </p:blipFill>
        <p:spPr>
          <a:xfrm>
            <a:off x="6341906" y="2632349"/>
            <a:ext cx="1280131" cy="1501936"/>
          </a:xfrm>
          <a:prstGeom prst="rect">
            <a:avLst/>
          </a:prstGeom>
        </p:spPr>
      </p:pic>
      <p:sp>
        <p:nvSpPr>
          <p:cNvPr id="79" name="テキスト ボックス 78">
            <a:extLst>
              <a:ext uri="{FF2B5EF4-FFF2-40B4-BE49-F238E27FC236}">
                <a16:creationId xmlns:a16="http://schemas.microsoft.com/office/drawing/2014/main" id="{2E0BD631-E5A6-974E-8D3C-FB757C458CD5}"/>
              </a:ext>
            </a:extLst>
          </p:cNvPr>
          <p:cNvSpPr txBox="1"/>
          <p:nvPr/>
        </p:nvSpPr>
        <p:spPr>
          <a:xfrm>
            <a:off x="6772122" y="3002591"/>
            <a:ext cx="551753" cy="307777"/>
          </a:xfrm>
          <a:prstGeom prst="rect">
            <a:avLst/>
          </a:prstGeom>
          <a:noFill/>
        </p:spPr>
        <p:txBody>
          <a:bodyPr wrap="none" rtlCol="0">
            <a:spAutoFit/>
          </a:bodyPr>
          <a:lstStyle/>
          <a:p>
            <a:pPr algn="ctr"/>
            <a:r>
              <a:rPr kumimoji="1" lang="en-US" altLang="ja-JP" sz="1400" b="1" dirty="0" err="1"/>
              <a:t>M</a:t>
            </a:r>
            <a:r>
              <a:rPr kumimoji="1" lang="en-US" altLang="ja-JP" sz="1000" b="1" dirty="0" err="1"/>
              <a:t>aa</a:t>
            </a:r>
            <a:r>
              <a:rPr kumimoji="1" lang="en-US" altLang="ja-JP" sz="1400" b="1" dirty="0" err="1"/>
              <a:t>S</a:t>
            </a:r>
            <a:endParaRPr kumimoji="1" lang="ja-JP" altLang="en-US" sz="1400" b="1"/>
          </a:p>
        </p:txBody>
      </p:sp>
      <p:sp>
        <p:nvSpPr>
          <p:cNvPr id="66" name="テキスト ボックス 65">
            <a:extLst>
              <a:ext uri="{FF2B5EF4-FFF2-40B4-BE49-F238E27FC236}">
                <a16:creationId xmlns:a16="http://schemas.microsoft.com/office/drawing/2014/main" id="{9C2F9558-80E4-3543-B7C1-02522C960665}"/>
              </a:ext>
            </a:extLst>
          </p:cNvPr>
          <p:cNvSpPr txBox="1"/>
          <p:nvPr/>
        </p:nvSpPr>
        <p:spPr>
          <a:xfrm>
            <a:off x="6690898" y="2426674"/>
            <a:ext cx="723275" cy="253916"/>
          </a:xfrm>
          <a:prstGeom prst="rect">
            <a:avLst/>
          </a:prstGeom>
          <a:noFill/>
        </p:spPr>
        <p:txBody>
          <a:bodyPr wrap="none" rtlCol="0">
            <a:spAutoFit/>
          </a:bodyPr>
          <a:lstStyle/>
          <a:p>
            <a:pPr algn="ctr"/>
            <a:r>
              <a:rPr lang="ja-JP" altLang="en-US" sz="1050">
                <a:solidFill>
                  <a:srgbClr val="0432FF"/>
                </a:solidFill>
                <a:latin typeface="Meiryo" panose="020B0604030504040204" pitchFamily="34" charset="-128"/>
                <a:ea typeface="Meiryo" panose="020B0604030504040204" pitchFamily="34" charset="-128"/>
              </a:rPr>
              <a:t>経路検索</a:t>
            </a:r>
            <a:endParaRPr kumimoji="1" lang="ja-JP" altLang="en-US" sz="1050">
              <a:solidFill>
                <a:srgbClr val="0432FF"/>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54415B31-FECA-8446-A125-2D191831AE80}"/>
              </a:ext>
            </a:extLst>
          </p:cNvPr>
          <p:cNvSpPr txBox="1"/>
          <p:nvPr/>
        </p:nvSpPr>
        <p:spPr>
          <a:xfrm>
            <a:off x="6825551" y="3293386"/>
            <a:ext cx="453970" cy="253916"/>
          </a:xfrm>
          <a:prstGeom prst="rect">
            <a:avLst/>
          </a:prstGeom>
          <a:noFill/>
        </p:spPr>
        <p:txBody>
          <a:bodyPr wrap="none" rtlCol="0">
            <a:spAutoFit/>
          </a:bodyPr>
          <a:lstStyle/>
          <a:p>
            <a:pPr algn="ctr"/>
            <a:r>
              <a:rPr kumimoji="1" lang="ja-JP" altLang="en-US" sz="1050">
                <a:solidFill>
                  <a:srgbClr val="0432FF"/>
                </a:solidFill>
                <a:latin typeface="Meiryo" panose="020B0604030504040204" pitchFamily="34" charset="-128"/>
                <a:ea typeface="Meiryo" panose="020B0604030504040204" pitchFamily="34" charset="-128"/>
              </a:rPr>
              <a:t>支払</a:t>
            </a:r>
          </a:p>
        </p:txBody>
      </p:sp>
      <p:sp>
        <p:nvSpPr>
          <p:cNvPr id="69" name="テキスト ボックス 68">
            <a:extLst>
              <a:ext uri="{FF2B5EF4-FFF2-40B4-BE49-F238E27FC236}">
                <a16:creationId xmlns:a16="http://schemas.microsoft.com/office/drawing/2014/main" id="{11EF7B6C-CAC8-DA4D-B909-29FAA7A46495}"/>
              </a:ext>
            </a:extLst>
          </p:cNvPr>
          <p:cNvSpPr txBox="1"/>
          <p:nvPr/>
        </p:nvSpPr>
        <p:spPr>
          <a:xfrm>
            <a:off x="6818700" y="2884283"/>
            <a:ext cx="453970" cy="253916"/>
          </a:xfrm>
          <a:prstGeom prst="rect">
            <a:avLst/>
          </a:prstGeom>
          <a:noFill/>
        </p:spPr>
        <p:txBody>
          <a:bodyPr wrap="none" rtlCol="0">
            <a:spAutoFit/>
          </a:bodyPr>
          <a:lstStyle/>
          <a:p>
            <a:pPr algn="ctr"/>
            <a:r>
              <a:rPr kumimoji="1" lang="ja-JP" altLang="en-US" sz="1050">
                <a:solidFill>
                  <a:srgbClr val="0432FF"/>
                </a:solidFill>
                <a:latin typeface="Meiryo" panose="020B0604030504040204" pitchFamily="34" charset="-128"/>
                <a:ea typeface="Meiryo" panose="020B0604030504040204" pitchFamily="34" charset="-128"/>
              </a:rPr>
              <a:t>予約</a:t>
            </a:r>
          </a:p>
        </p:txBody>
      </p:sp>
      <p:sp>
        <p:nvSpPr>
          <p:cNvPr id="70" name="テキスト ボックス 69">
            <a:extLst>
              <a:ext uri="{FF2B5EF4-FFF2-40B4-BE49-F238E27FC236}">
                <a16:creationId xmlns:a16="http://schemas.microsoft.com/office/drawing/2014/main" id="{9A00CB77-E6B2-1C48-90A4-064A33B03FF8}"/>
              </a:ext>
            </a:extLst>
          </p:cNvPr>
          <p:cNvSpPr txBox="1"/>
          <p:nvPr/>
        </p:nvSpPr>
        <p:spPr>
          <a:xfrm>
            <a:off x="6690899" y="3732784"/>
            <a:ext cx="723275" cy="253916"/>
          </a:xfrm>
          <a:prstGeom prst="rect">
            <a:avLst/>
          </a:prstGeom>
          <a:noFill/>
        </p:spPr>
        <p:txBody>
          <a:bodyPr wrap="none" rtlCol="0">
            <a:spAutoFit/>
          </a:bodyPr>
          <a:lstStyle/>
          <a:p>
            <a:pPr algn="ctr"/>
            <a:r>
              <a:rPr lang="ja-JP" altLang="en-US" sz="1050">
                <a:solidFill>
                  <a:srgbClr val="0432FF"/>
                </a:solidFill>
                <a:latin typeface="Meiryo" panose="020B0604030504040204" pitchFamily="34" charset="-128"/>
                <a:ea typeface="Meiryo" panose="020B0604030504040204" pitchFamily="34" charset="-128"/>
              </a:rPr>
              <a:t>配車手配</a:t>
            </a:r>
            <a:endParaRPr kumimoji="1" lang="ja-JP" altLang="en-US" sz="1050">
              <a:solidFill>
                <a:srgbClr val="0432FF"/>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CC8B2E51-6145-614E-9C5C-A3454F1BBDCE}"/>
              </a:ext>
            </a:extLst>
          </p:cNvPr>
          <p:cNvSpPr txBox="1"/>
          <p:nvPr/>
        </p:nvSpPr>
        <p:spPr>
          <a:xfrm>
            <a:off x="1652041" y="892215"/>
            <a:ext cx="1021433" cy="523220"/>
          </a:xfrm>
          <a:prstGeom prst="rect">
            <a:avLst/>
          </a:prstGeom>
          <a:noFill/>
        </p:spPr>
        <p:txBody>
          <a:bodyPr wrap="none" rtlCol="0">
            <a:spAutoFit/>
          </a:bodyPr>
          <a:lstStyle/>
          <a:p>
            <a:pPr algn="ctr"/>
            <a:r>
              <a:rPr lang="ja-JP" altLang="en-US" sz="2800" b="1">
                <a:solidFill>
                  <a:schemeClr val="tx1">
                    <a:lumMod val="50000"/>
                    <a:lumOff val="50000"/>
                  </a:schemeClr>
                </a:solidFill>
                <a:latin typeface="Meiryo" panose="020B0604030504040204" pitchFamily="34" charset="-128"/>
                <a:ea typeface="Meiryo" panose="020B0604030504040204" pitchFamily="34" charset="-128"/>
              </a:rPr>
              <a:t>現</a:t>
            </a:r>
            <a:r>
              <a:rPr lang="en-US" altLang="ja-JP" sz="2800" b="1" dirty="0">
                <a:solidFill>
                  <a:schemeClr val="tx1">
                    <a:lumMod val="50000"/>
                    <a:lumOff val="50000"/>
                  </a:schemeClr>
                </a:solidFill>
                <a:latin typeface="Meiryo" panose="020B0604030504040204" pitchFamily="34" charset="-128"/>
                <a:ea typeface="Meiryo" panose="020B0604030504040204" pitchFamily="34" charset="-128"/>
              </a:rPr>
              <a:t> </a:t>
            </a:r>
            <a:r>
              <a:rPr lang="ja-JP" altLang="en-US" sz="2800" b="1">
                <a:solidFill>
                  <a:schemeClr val="tx1">
                    <a:lumMod val="50000"/>
                    <a:lumOff val="50000"/>
                  </a:schemeClr>
                </a:solidFill>
                <a:latin typeface="Meiryo" panose="020B0604030504040204" pitchFamily="34" charset="-128"/>
                <a:ea typeface="Meiryo" panose="020B0604030504040204" pitchFamily="34" charset="-128"/>
              </a:rPr>
              <a:t>在</a:t>
            </a:r>
            <a:endParaRPr kumimoji="1" lang="ja-JP" altLang="en-US" sz="28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1DF792EC-9407-EF4E-AC9D-955633164839}"/>
              </a:ext>
            </a:extLst>
          </p:cNvPr>
          <p:cNvSpPr txBox="1"/>
          <p:nvPr/>
        </p:nvSpPr>
        <p:spPr>
          <a:xfrm>
            <a:off x="6379884" y="889774"/>
            <a:ext cx="1204176" cy="523220"/>
          </a:xfrm>
          <a:prstGeom prst="rect">
            <a:avLst/>
          </a:prstGeom>
          <a:noFill/>
        </p:spPr>
        <p:txBody>
          <a:bodyPr wrap="none" rtlCol="0">
            <a:spAutoFit/>
          </a:bodyPr>
          <a:lstStyle/>
          <a:p>
            <a:pPr algn="ctr"/>
            <a:r>
              <a:rPr lang="en-US" altLang="ja-JP" sz="2800" b="1" dirty="0" err="1">
                <a:solidFill>
                  <a:srgbClr val="0432FF"/>
                </a:solidFill>
                <a:latin typeface="Meiryo" panose="020B0604030504040204" pitchFamily="34" charset="-128"/>
                <a:ea typeface="Meiryo" panose="020B0604030504040204" pitchFamily="34" charset="-128"/>
              </a:rPr>
              <a:t>MaaS</a:t>
            </a:r>
            <a:endParaRPr kumimoji="1" lang="ja-JP" altLang="en-US" sz="2800" b="1">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54ABA438-0791-8547-8150-284B7CDACC7A}"/>
              </a:ext>
            </a:extLst>
          </p:cNvPr>
          <p:cNvSpPr txBox="1"/>
          <p:nvPr/>
        </p:nvSpPr>
        <p:spPr>
          <a:xfrm>
            <a:off x="5222108" y="5380494"/>
            <a:ext cx="3647152" cy="369332"/>
          </a:xfrm>
          <a:prstGeom prst="rect">
            <a:avLst/>
          </a:prstGeom>
          <a:noFill/>
        </p:spPr>
        <p:txBody>
          <a:bodyPr wrap="none" rtlCol="0">
            <a:spAutoFit/>
          </a:bodyPr>
          <a:lstStyle/>
          <a:p>
            <a:pPr algn="ctr"/>
            <a:r>
              <a:rPr lang="ja-JP" altLang="en-US">
                <a:solidFill>
                  <a:srgbClr val="0432FF"/>
                </a:solidFill>
                <a:latin typeface="Meiryo" panose="020B0604030504040204" pitchFamily="34" charset="-128"/>
                <a:ea typeface="Meiryo" panose="020B0604030504040204" pitchFamily="34" charset="-128"/>
              </a:rPr>
              <a:t>あなたのポケットに全ての交通を</a:t>
            </a:r>
            <a:endParaRPr kumimoji="1" lang="ja-JP" altLang="en-US">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691416C5-CF65-624D-AB75-B337D00EA45D}"/>
              </a:ext>
            </a:extLst>
          </p:cNvPr>
          <p:cNvSpPr txBox="1"/>
          <p:nvPr/>
        </p:nvSpPr>
        <p:spPr>
          <a:xfrm>
            <a:off x="800848" y="5380494"/>
            <a:ext cx="2723823" cy="369332"/>
          </a:xfrm>
          <a:prstGeom prst="rect">
            <a:avLst/>
          </a:prstGeom>
          <a:noFill/>
        </p:spPr>
        <p:txBody>
          <a:bodyPr wrap="none" rtlCol="0">
            <a:spAutoFit/>
          </a:bodyPr>
          <a:lstStyle/>
          <a:p>
            <a:pPr algn="ctr"/>
            <a:r>
              <a:rPr lang="ja-JP" altLang="en-US">
                <a:solidFill>
                  <a:schemeClr val="tx1">
                    <a:lumMod val="50000"/>
                    <a:lumOff val="50000"/>
                  </a:schemeClr>
                </a:solidFill>
                <a:latin typeface="Meiryo" panose="020B0604030504040204" pitchFamily="34" charset="-128"/>
                <a:ea typeface="Meiryo" panose="020B0604030504040204" pitchFamily="34" charset="-128"/>
              </a:rPr>
              <a:t>個人で所有・個別に手配</a:t>
            </a:r>
            <a:endParaRPr kumimoji="1" lang="ja-JP" altLang="en-US">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3" name="右矢印 22">
            <a:extLst>
              <a:ext uri="{FF2B5EF4-FFF2-40B4-BE49-F238E27FC236}">
                <a16:creationId xmlns:a16="http://schemas.microsoft.com/office/drawing/2014/main" id="{92863A70-7D3A-D145-AFCA-522267999982}"/>
              </a:ext>
            </a:extLst>
          </p:cNvPr>
          <p:cNvSpPr/>
          <p:nvPr/>
        </p:nvSpPr>
        <p:spPr>
          <a:xfrm>
            <a:off x="4241676" y="2564904"/>
            <a:ext cx="660648" cy="130146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ACFB1B7D-CC04-404E-A82A-6234D6A97D0C}"/>
              </a:ext>
            </a:extLst>
          </p:cNvPr>
          <p:cNvSpPr txBox="1"/>
          <p:nvPr/>
        </p:nvSpPr>
        <p:spPr>
          <a:xfrm>
            <a:off x="222091" y="5852494"/>
            <a:ext cx="8699818" cy="584775"/>
          </a:xfrm>
          <a:prstGeom prst="rect">
            <a:avLst/>
          </a:prstGeom>
          <a:noFill/>
        </p:spPr>
        <p:txBody>
          <a:bodyPr wrap="none" rtlCol="0">
            <a:spAutoFit/>
          </a:bodyPr>
          <a:lstStyle/>
          <a:p>
            <a:r>
              <a:rPr kumimoji="1" lang="ja-JP" altLang="en-US" sz="1600" b="1">
                <a:solidFill>
                  <a:srgbClr val="0432FF"/>
                </a:solidFill>
                <a:latin typeface="Meiryo" panose="020B0604030504040204" pitchFamily="34" charset="-128"/>
                <a:ea typeface="Meiryo" panose="020B0604030504040204" pitchFamily="34" charset="-128"/>
              </a:rPr>
              <a:t>手段の提供</a:t>
            </a:r>
            <a:r>
              <a:rPr kumimoji="1" lang="ja-JP" altLang="en-US" sz="1600">
                <a:solidFill>
                  <a:srgbClr val="0432FF"/>
                </a:solidFill>
                <a:latin typeface="Meiryo" panose="020B0604030504040204" pitchFamily="34" charset="-128"/>
                <a:ea typeface="Meiryo" panose="020B0604030504040204" pitchFamily="34" charset="-128"/>
              </a:rPr>
              <a:t>：マイカーの所有や個別の手配･予約ではできない最適化された「移動体験」提供</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b="1">
                <a:solidFill>
                  <a:srgbClr val="0432FF"/>
                </a:solidFill>
                <a:latin typeface="Meiryo" panose="020B0604030504040204" pitchFamily="34" charset="-128"/>
                <a:ea typeface="Meiryo" panose="020B0604030504040204" pitchFamily="34" charset="-128"/>
              </a:rPr>
              <a:t>価値の実現</a:t>
            </a:r>
            <a:r>
              <a:rPr lang="ja-JP" altLang="en-US" sz="1600">
                <a:solidFill>
                  <a:srgbClr val="0432FF"/>
                </a:solidFill>
                <a:latin typeface="Meiryo" panose="020B0604030504040204" pitchFamily="34" charset="-128"/>
                <a:ea typeface="Meiryo" panose="020B0604030504040204" pitchFamily="34" charset="-128"/>
              </a:rPr>
              <a:t>：マイカー利用を減らし環境負荷の低減や移動の利便性・効率化を実現</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30029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円/楕円 79">
            <a:extLst>
              <a:ext uri="{FF2B5EF4-FFF2-40B4-BE49-F238E27FC236}">
                <a16:creationId xmlns:a16="http://schemas.microsoft.com/office/drawing/2014/main" id="{BEFA0D08-9C98-8743-8501-716D41737751}"/>
              </a:ext>
            </a:extLst>
          </p:cNvPr>
          <p:cNvSpPr/>
          <p:nvPr/>
        </p:nvSpPr>
        <p:spPr>
          <a:xfrm>
            <a:off x="5284442" y="1747460"/>
            <a:ext cx="3400083" cy="2972402"/>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1A08B83-AC78-F547-A3DE-B42C88B795D9}"/>
              </a:ext>
            </a:extLst>
          </p:cNvPr>
          <p:cNvSpPr>
            <a:spLocks noGrp="1"/>
          </p:cNvSpPr>
          <p:nvPr>
            <p:ph type="title"/>
          </p:nvPr>
        </p:nvSpPr>
        <p:spPr/>
        <p:txBody>
          <a:bodyPr/>
          <a:lstStyle/>
          <a:p>
            <a:r>
              <a:rPr kumimoji="1" lang="en-US" altLang="ja-JP" dirty="0" err="1"/>
              <a:t>MaaS</a:t>
            </a:r>
            <a:r>
              <a:rPr lang="ja-JP" altLang="en-US"/>
              <a:t>（</a:t>
            </a:r>
            <a:r>
              <a:rPr lang="en-US" altLang="ja-JP" dirty="0"/>
              <a:t>Mobility as a Service</a:t>
            </a:r>
            <a:r>
              <a:rPr lang="ja-JP" altLang="en-US"/>
              <a:t>）</a:t>
            </a:r>
            <a:endParaRPr kumimoji="1" lang="ja-JP" altLang="en-US"/>
          </a:p>
        </p:txBody>
      </p:sp>
      <p:sp>
        <p:nvSpPr>
          <p:cNvPr id="3" name="スライド番号プレースホルダー 2">
            <a:extLst>
              <a:ext uri="{FF2B5EF4-FFF2-40B4-BE49-F238E27FC236}">
                <a16:creationId xmlns:a16="http://schemas.microsoft.com/office/drawing/2014/main" id="{F33AE694-BD5D-5647-A2BE-F06703819AC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22</a:t>
            </a:fld>
            <a:endParaRPr kumimoji="1" lang="ja-JP" altLang="en-US"/>
          </a:p>
        </p:txBody>
      </p:sp>
      <p:pic>
        <p:nvPicPr>
          <p:cNvPr id="50" name="図 49">
            <a:extLst>
              <a:ext uri="{FF2B5EF4-FFF2-40B4-BE49-F238E27FC236}">
                <a16:creationId xmlns:a16="http://schemas.microsoft.com/office/drawing/2014/main" id="{CA3F4CBA-F8F3-CE47-92C8-0BA3550AA0D4}"/>
              </a:ext>
            </a:extLst>
          </p:cNvPr>
          <p:cNvPicPr>
            <a:picLocks noChangeAspect="1"/>
          </p:cNvPicPr>
          <p:nvPr/>
        </p:nvPicPr>
        <p:blipFill>
          <a:blip r:embed="rId3"/>
          <a:stretch>
            <a:fillRect/>
          </a:stretch>
        </p:blipFill>
        <p:spPr>
          <a:xfrm>
            <a:off x="5237054" y="1487443"/>
            <a:ext cx="1016584" cy="648072"/>
          </a:xfrm>
          <a:prstGeom prst="rect">
            <a:avLst/>
          </a:prstGeom>
        </p:spPr>
      </p:pic>
      <p:pic>
        <p:nvPicPr>
          <p:cNvPr id="51" name="図 50">
            <a:extLst>
              <a:ext uri="{FF2B5EF4-FFF2-40B4-BE49-F238E27FC236}">
                <a16:creationId xmlns:a16="http://schemas.microsoft.com/office/drawing/2014/main" id="{EF039905-EF46-C144-9AF6-621C2394BD9B}"/>
              </a:ext>
            </a:extLst>
          </p:cNvPr>
          <p:cNvPicPr>
            <a:picLocks noChangeAspect="1"/>
          </p:cNvPicPr>
          <p:nvPr/>
        </p:nvPicPr>
        <p:blipFill>
          <a:blip r:embed="rId4"/>
          <a:stretch>
            <a:fillRect/>
          </a:stretch>
        </p:blipFill>
        <p:spPr>
          <a:xfrm>
            <a:off x="7716294" y="1487443"/>
            <a:ext cx="996064" cy="648072"/>
          </a:xfrm>
          <a:prstGeom prst="rect">
            <a:avLst/>
          </a:prstGeom>
        </p:spPr>
      </p:pic>
      <p:pic>
        <p:nvPicPr>
          <p:cNvPr id="52" name="図 51">
            <a:extLst>
              <a:ext uri="{FF2B5EF4-FFF2-40B4-BE49-F238E27FC236}">
                <a16:creationId xmlns:a16="http://schemas.microsoft.com/office/drawing/2014/main" id="{36CF4E89-6582-5341-BCE0-E8E6C2165CDA}"/>
              </a:ext>
            </a:extLst>
          </p:cNvPr>
          <p:cNvPicPr>
            <a:picLocks noChangeAspect="1"/>
          </p:cNvPicPr>
          <p:nvPr/>
        </p:nvPicPr>
        <p:blipFill>
          <a:blip r:embed="rId5"/>
          <a:stretch>
            <a:fillRect/>
          </a:stretch>
        </p:blipFill>
        <p:spPr>
          <a:xfrm>
            <a:off x="5237054" y="2694468"/>
            <a:ext cx="1016584" cy="884428"/>
          </a:xfrm>
          <a:prstGeom prst="rect">
            <a:avLst/>
          </a:prstGeom>
        </p:spPr>
      </p:pic>
      <p:pic>
        <p:nvPicPr>
          <p:cNvPr id="53" name="図 52">
            <a:extLst>
              <a:ext uri="{FF2B5EF4-FFF2-40B4-BE49-F238E27FC236}">
                <a16:creationId xmlns:a16="http://schemas.microsoft.com/office/drawing/2014/main" id="{99966ED9-D763-0647-B9C9-7F85269A8A41}"/>
              </a:ext>
            </a:extLst>
          </p:cNvPr>
          <p:cNvPicPr>
            <a:picLocks noChangeAspect="1"/>
          </p:cNvPicPr>
          <p:nvPr/>
        </p:nvPicPr>
        <p:blipFill>
          <a:blip r:embed="rId6"/>
          <a:stretch>
            <a:fillRect/>
          </a:stretch>
        </p:blipFill>
        <p:spPr>
          <a:xfrm>
            <a:off x="6614666" y="1487443"/>
            <a:ext cx="740600" cy="648436"/>
          </a:xfrm>
          <a:prstGeom prst="rect">
            <a:avLst/>
          </a:prstGeom>
        </p:spPr>
      </p:pic>
      <p:pic>
        <p:nvPicPr>
          <p:cNvPr id="54" name="図 53">
            <a:extLst>
              <a:ext uri="{FF2B5EF4-FFF2-40B4-BE49-F238E27FC236}">
                <a16:creationId xmlns:a16="http://schemas.microsoft.com/office/drawing/2014/main" id="{763C2F01-4B3F-D84F-973A-03D2C8A59B63}"/>
              </a:ext>
            </a:extLst>
          </p:cNvPr>
          <p:cNvPicPr>
            <a:picLocks noChangeAspect="1"/>
          </p:cNvPicPr>
          <p:nvPr/>
        </p:nvPicPr>
        <p:blipFill>
          <a:blip r:embed="rId7"/>
          <a:stretch>
            <a:fillRect/>
          </a:stretch>
        </p:blipFill>
        <p:spPr>
          <a:xfrm>
            <a:off x="7750341" y="2809693"/>
            <a:ext cx="968059" cy="653977"/>
          </a:xfrm>
          <a:prstGeom prst="rect">
            <a:avLst/>
          </a:prstGeom>
        </p:spPr>
      </p:pic>
      <p:pic>
        <p:nvPicPr>
          <p:cNvPr id="55" name="図 54">
            <a:extLst>
              <a:ext uri="{FF2B5EF4-FFF2-40B4-BE49-F238E27FC236}">
                <a16:creationId xmlns:a16="http://schemas.microsoft.com/office/drawing/2014/main" id="{CEDB245C-E2F8-3B41-992A-6B91F6A2DDFC}"/>
              </a:ext>
            </a:extLst>
          </p:cNvPr>
          <p:cNvPicPr>
            <a:picLocks noChangeAspect="1"/>
          </p:cNvPicPr>
          <p:nvPr/>
        </p:nvPicPr>
        <p:blipFill>
          <a:blip r:embed="rId8"/>
          <a:stretch>
            <a:fillRect/>
          </a:stretch>
        </p:blipFill>
        <p:spPr>
          <a:xfrm>
            <a:off x="6537928" y="4131129"/>
            <a:ext cx="894076" cy="786787"/>
          </a:xfrm>
          <a:prstGeom prst="rect">
            <a:avLst/>
          </a:prstGeom>
        </p:spPr>
      </p:pic>
      <p:pic>
        <p:nvPicPr>
          <p:cNvPr id="56" name="図 55">
            <a:extLst>
              <a:ext uri="{FF2B5EF4-FFF2-40B4-BE49-F238E27FC236}">
                <a16:creationId xmlns:a16="http://schemas.microsoft.com/office/drawing/2014/main" id="{8E263991-9D96-FB4C-9392-13C843ABD8E9}"/>
              </a:ext>
            </a:extLst>
          </p:cNvPr>
          <p:cNvPicPr>
            <a:picLocks noChangeAspect="1"/>
          </p:cNvPicPr>
          <p:nvPr/>
        </p:nvPicPr>
        <p:blipFill>
          <a:blip r:embed="rId9"/>
          <a:stretch>
            <a:fillRect/>
          </a:stretch>
        </p:blipFill>
        <p:spPr>
          <a:xfrm flipH="1">
            <a:off x="7743609" y="4104330"/>
            <a:ext cx="950311" cy="715109"/>
          </a:xfrm>
          <a:prstGeom prst="rect">
            <a:avLst/>
          </a:prstGeom>
        </p:spPr>
      </p:pic>
      <p:pic>
        <p:nvPicPr>
          <p:cNvPr id="57" name="図 56">
            <a:extLst>
              <a:ext uri="{FF2B5EF4-FFF2-40B4-BE49-F238E27FC236}">
                <a16:creationId xmlns:a16="http://schemas.microsoft.com/office/drawing/2014/main" id="{CE0A67A3-D5CF-184E-870D-7AAD427EE7B5}"/>
              </a:ext>
            </a:extLst>
          </p:cNvPr>
          <p:cNvPicPr>
            <a:picLocks noChangeAspect="1"/>
          </p:cNvPicPr>
          <p:nvPr/>
        </p:nvPicPr>
        <p:blipFill>
          <a:blip r:embed="rId10"/>
          <a:stretch>
            <a:fillRect/>
          </a:stretch>
        </p:blipFill>
        <p:spPr>
          <a:xfrm>
            <a:off x="5210278" y="4026273"/>
            <a:ext cx="894076" cy="813609"/>
          </a:xfrm>
          <a:prstGeom prst="rect">
            <a:avLst/>
          </a:prstGeom>
        </p:spPr>
      </p:pic>
      <p:sp>
        <p:nvSpPr>
          <p:cNvPr id="58" name="テキスト ボックス 57">
            <a:extLst>
              <a:ext uri="{FF2B5EF4-FFF2-40B4-BE49-F238E27FC236}">
                <a16:creationId xmlns:a16="http://schemas.microsoft.com/office/drawing/2014/main" id="{156C7A9A-48E7-FA48-9F1E-BDC7403DFBD0}"/>
              </a:ext>
            </a:extLst>
          </p:cNvPr>
          <p:cNvSpPr txBox="1"/>
          <p:nvPr/>
        </p:nvSpPr>
        <p:spPr>
          <a:xfrm>
            <a:off x="5473476" y="2143261"/>
            <a:ext cx="54373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電車</a:t>
            </a:r>
          </a:p>
        </p:txBody>
      </p:sp>
      <p:sp>
        <p:nvSpPr>
          <p:cNvPr id="59" name="テキスト ボックス 58">
            <a:extLst>
              <a:ext uri="{FF2B5EF4-FFF2-40B4-BE49-F238E27FC236}">
                <a16:creationId xmlns:a16="http://schemas.microsoft.com/office/drawing/2014/main" id="{2A2247E8-06DA-7849-B47B-2748975DF9E8}"/>
              </a:ext>
            </a:extLst>
          </p:cNvPr>
          <p:cNvSpPr txBox="1"/>
          <p:nvPr/>
        </p:nvSpPr>
        <p:spPr>
          <a:xfrm>
            <a:off x="6548582" y="2115096"/>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タクシー</a:t>
            </a:r>
          </a:p>
        </p:txBody>
      </p:sp>
      <p:sp>
        <p:nvSpPr>
          <p:cNvPr id="60" name="テキスト ボックス 59">
            <a:extLst>
              <a:ext uri="{FF2B5EF4-FFF2-40B4-BE49-F238E27FC236}">
                <a16:creationId xmlns:a16="http://schemas.microsoft.com/office/drawing/2014/main" id="{D4B7C0FC-E9F2-9E4E-869D-529C0E4A52AA}"/>
              </a:ext>
            </a:extLst>
          </p:cNvPr>
          <p:cNvSpPr txBox="1"/>
          <p:nvPr/>
        </p:nvSpPr>
        <p:spPr>
          <a:xfrm>
            <a:off x="7942455" y="2143261"/>
            <a:ext cx="543740"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バス</a:t>
            </a:r>
          </a:p>
        </p:txBody>
      </p:sp>
      <p:sp>
        <p:nvSpPr>
          <p:cNvPr id="61" name="テキスト ボックス 60">
            <a:extLst>
              <a:ext uri="{FF2B5EF4-FFF2-40B4-BE49-F238E27FC236}">
                <a16:creationId xmlns:a16="http://schemas.microsoft.com/office/drawing/2014/main" id="{120C87BE-4C15-AF48-A64A-C4F0D7522E67}"/>
              </a:ext>
            </a:extLst>
          </p:cNvPr>
          <p:cNvSpPr txBox="1"/>
          <p:nvPr/>
        </p:nvSpPr>
        <p:spPr>
          <a:xfrm>
            <a:off x="7685735" y="3425007"/>
            <a:ext cx="1082349"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レンタカー</a:t>
            </a:r>
          </a:p>
        </p:txBody>
      </p:sp>
      <p:sp>
        <p:nvSpPr>
          <p:cNvPr id="62" name="テキスト ボックス 61">
            <a:extLst>
              <a:ext uri="{FF2B5EF4-FFF2-40B4-BE49-F238E27FC236}">
                <a16:creationId xmlns:a16="http://schemas.microsoft.com/office/drawing/2014/main" id="{EF81666C-12A2-494E-BE6C-B7586B3BAE9D}"/>
              </a:ext>
            </a:extLst>
          </p:cNvPr>
          <p:cNvSpPr txBox="1"/>
          <p:nvPr/>
        </p:nvSpPr>
        <p:spPr>
          <a:xfrm>
            <a:off x="5293939" y="3433104"/>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自家用車</a:t>
            </a:r>
          </a:p>
        </p:txBody>
      </p:sp>
      <p:sp>
        <p:nvSpPr>
          <p:cNvPr id="63" name="テキスト ボックス 62">
            <a:extLst>
              <a:ext uri="{FF2B5EF4-FFF2-40B4-BE49-F238E27FC236}">
                <a16:creationId xmlns:a16="http://schemas.microsoft.com/office/drawing/2014/main" id="{526C88C3-D61A-4E42-9F5B-3D3EA3524604}"/>
              </a:ext>
            </a:extLst>
          </p:cNvPr>
          <p:cNvSpPr txBox="1"/>
          <p:nvPr/>
        </p:nvSpPr>
        <p:spPr>
          <a:xfrm>
            <a:off x="5102210" y="4848862"/>
            <a:ext cx="126188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配車サービス</a:t>
            </a:r>
          </a:p>
        </p:txBody>
      </p:sp>
      <p:sp>
        <p:nvSpPr>
          <p:cNvPr id="64" name="テキスト ボックス 63">
            <a:extLst>
              <a:ext uri="{FF2B5EF4-FFF2-40B4-BE49-F238E27FC236}">
                <a16:creationId xmlns:a16="http://schemas.microsoft.com/office/drawing/2014/main" id="{BB33CB7E-CB62-8D46-B6ED-F5BA94849F63}"/>
              </a:ext>
            </a:extLst>
          </p:cNvPr>
          <p:cNvSpPr txBox="1"/>
          <p:nvPr/>
        </p:nvSpPr>
        <p:spPr>
          <a:xfrm>
            <a:off x="6458815" y="4839882"/>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カーシェア</a:t>
            </a:r>
          </a:p>
        </p:txBody>
      </p:sp>
      <p:sp>
        <p:nvSpPr>
          <p:cNvPr id="65" name="テキスト ボックス 64">
            <a:extLst>
              <a:ext uri="{FF2B5EF4-FFF2-40B4-BE49-F238E27FC236}">
                <a16:creationId xmlns:a16="http://schemas.microsoft.com/office/drawing/2014/main" id="{AD5C2F27-8528-7D44-AE3E-C6A85C966CFE}"/>
              </a:ext>
            </a:extLst>
          </p:cNvPr>
          <p:cNvSpPr txBox="1"/>
          <p:nvPr/>
        </p:nvSpPr>
        <p:spPr>
          <a:xfrm>
            <a:off x="7588247" y="4852074"/>
            <a:ext cx="1261884" cy="307777"/>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自転車</a:t>
            </a:r>
            <a:r>
              <a:rPr kumimoji="1" lang="ja-JP" altLang="en-US" sz="1400">
                <a:latin typeface="Meiryo" panose="020B0604030504040204" pitchFamily="34" charset="-128"/>
                <a:ea typeface="Meiryo" panose="020B0604030504040204" pitchFamily="34" charset="-128"/>
              </a:rPr>
              <a:t>シェア</a:t>
            </a:r>
          </a:p>
        </p:txBody>
      </p:sp>
      <p:pic>
        <p:nvPicPr>
          <p:cNvPr id="78" name="図 77">
            <a:extLst>
              <a:ext uri="{FF2B5EF4-FFF2-40B4-BE49-F238E27FC236}">
                <a16:creationId xmlns:a16="http://schemas.microsoft.com/office/drawing/2014/main" id="{9EDF43E6-6BF2-CA49-AF81-843514C03EB5}"/>
              </a:ext>
            </a:extLst>
          </p:cNvPr>
          <p:cNvPicPr>
            <a:picLocks noChangeAspect="1"/>
          </p:cNvPicPr>
          <p:nvPr/>
        </p:nvPicPr>
        <p:blipFill>
          <a:blip r:embed="rId11"/>
          <a:stretch>
            <a:fillRect/>
          </a:stretch>
        </p:blipFill>
        <p:spPr>
          <a:xfrm>
            <a:off x="6341906" y="2632349"/>
            <a:ext cx="1280131" cy="1501936"/>
          </a:xfrm>
          <a:prstGeom prst="rect">
            <a:avLst/>
          </a:prstGeom>
        </p:spPr>
      </p:pic>
      <p:sp>
        <p:nvSpPr>
          <p:cNvPr id="79" name="テキスト ボックス 78">
            <a:extLst>
              <a:ext uri="{FF2B5EF4-FFF2-40B4-BE49-F238E27FC236}">
                <a16:creationId xmlns:a16="http://schemas.microsoft.com/office/drawing/2014/main" id="{2E0BD631-E5A6-974E-8D3C-FB757C458CD5}"/>
              </a:ext>
            </a:extLst>
          </p:cNvPr>
          <p:cNvSpPr txBox="1"/>
          <p:nvPr/>
        </p:nvSpPr>
        <p:spPr>
          <a:xfrm>
            <a:off x="6772122" y="3002591"/>
            <a:ext cx="551753" cy="307777"/>
          </a:xfrm>
          <a:prstGeom prst="rect">
            <a:avLst/>
          </a:prstGeom>
          <a:noFill/>
        </p:spPr>
        <p:txBody>
          <a:bodyPr wrap="none" rtlCol="0">
            <a:spAutoFit/>
          </a:bodyPr>
          <a:lstStyle/>
          <a:p>
            <a:pPr algn="ctr"/>
            <a:r>
              <a:rPr kumimoji="1" lang="en-US" altLang="ja-JP" sz="1400" b="1" dirty="0" err="1"/>
              <a:t>M</a:t>
            </a:r>
            <a:r>
              <a:rPr kumimoji="1" lang="en-US" altLang="ja-JP" sz="1000" b="1" dirty="0" err="1"/>
              <a:t>aa</a:t>
            </a:r>
            <a:r>
              <a:rPr kumimoji="1" lang="en-US" altLang="ja-JP" sz="1400" b="1" dirty="0" err="1"/>
              <a:t>S</a:t>
            </a:r>
            <a:endParaRPr kumimoji="1" lang="ja-JP" altLang="en-US" sz="1400" b="1"/>
          </a:p>
        </p:txBody>
      </p:sp>
      <p:sp>
        <p:nvSpPr>
          <p:cNvPr id="66" name="テキスト ボックス 65">
            <a:extLst>
              <a:ext uri="{FF2B5EF4-FFF2-40B4-BE49-F238E27FC236}">
                <a16:creationId xmlns:a16="http://schemas.microsoft.com/office/drawing/2014/main" id="{9C2F9558-80E4-3543-B7C1-02522C960665}"/>
              </a:ext>
            </a:extLst>
          </p:cNvPr>
          <p:cNvSpPr txBox="1"/>
          <p:nvPr/>
        </p:nvSpPr>
        <p:spPr>
          <a:xfrm>
            <a:off x="6690898" y="2426674"/>
            <a:ext cx="723275" cy="253916"/>
          </a:xfrm>
          <a:prstGeom prst="rect">
            <a:avLst/>
          </a:prstGeom>
          <a:noFill/>
        </p:spPr>
        <p:txBody>
          <a:bodyPr wrap="none" rtlCol="0">
            <a:spAutoFit/>
          </a:bodyPr>
          <a:lstStyle/>
          <a:p>
            <a:pPr algn="ctr"/>
            <a:r>
              <a:rPr lang="ja-JP" altLang="en-US" sz="1050">
                <a:solidFill>
                  <a:srgbClr val="0432FF"/>
                </a:solidFill>
                <a:latin typeface="Meiryo" panose="020B0604030504040204" pitchFamily="34" charset="-128"/>
                <a:ea typeface="Meiryo" panose="020B0604030504040204" pitchFamily="34" charset="-128"/>
              </a:rPr>
              <a:t>経路検索</a:t>
            </a:r>
            <a:endParaRPr kumimoji="1" lang="ja-JP" altLang="en-US" sz="1050">
              <a:solidFill>
                <a:srgbClr val="0432FF"/>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54415B31-FECA-8446-A125-2D191831AE80}"/>
              </a:ext>
            </a:extLst>
          </p:cNvPr>
          <p:cNvSpPr txBox="1"/>
          <p:nvPr/>
        </p:nvSpPr>
        <p:spPr>
          <a:xfrm>
            <a:off x="6825551" y="3293386"/>
            <a:ext cx="453970" cy="253916"/>
          </a:xfrm>
          <a:prstGeom prst="rect">
            <a:avLst/>
          </a:prstGeom>
          <a:noFill/>
        </p:spPr>
        <p:txBody>
          <a:bodyPr wrap="none" rtlCol="0">
            <a:spAutoFit/>
          </a:bodyPr>
          <a:lstStyle/>
          <a:p>
            <a:pPr algn="ctr"/>
            <a:r>
              <a:rPr kumimoji="1" lang="ja-JP" altLang="en-US" sz="1050">
                <a:solidFill>
                  <a:srgbClr val="0432FF"/>
                </a:solidFill>
                <a:latin typeface="Meiryo" panose="020B0604030504040204" pitchFamily="34" charset="-128"/>
                <a:ea typeface="Meiryo" panose="020B0604030504040204" pitchFamily="34" charset="-128"/>
              </a:rPr>
              <a:t>支払</a:t>
            </a:r>
          </a:p>
        </p:txBody>
      </p:sp>
      <p:sp>
        <p:nvSpPr>
          <p:cNvPr id="69" name="テキスト ボックス 68">
            <a:extLst>
              <a:ext uri="{FF2B5EF4-FFF2-40B4-BE49-F238E27FC236}">
                <a16:creationId xmlns:a16="http://schemas.microsoft.com/office/drawing/2014/main" id="{11EF7B6C-CAC8-DA4D-B909-29FAA7A46495}"/>
              </a:ext>
            </a:extLst>
          </p:cNvPr>
          <p:cNvSpPr txBox="1"/>
          <p:nvPr/>
        </p:nvSpPr>
        <p:spPr>
          <a:xfrm>
            <a:off x="6818700" y="2884283"/>
            <a:ext cx="453970" cy="253916"/>
          </a:xfrm>
          <a:prstGeom prst="rect">
            <a:avLst/>
          </a:prstGeom>
          <a:noFill/>
        </p:spPr>
        <p:txBody>
          <a:bodyPr wrap="none" rtlCol="0">
            <a:spAutoFit/>
          </a:bodyPr>
          <a:lstStyle/>
          <a:p>
            <a:pPr algn="ctr"/>
            <a:r>
              <a:rPr kumimoji="1" lang="ja-JP" altLang="en-US" sz="1050">
                <a:solidFill>
                  <a:srgbClr val="0432FF"/>
                </a:solidFill>
                <a:latin typeface="Meiryo" panose="020B0604030504040204" pitchFamily="34" charset="-128"/>
                <a:ea typeface="Meiryo" panose="020B0604030504040204" pitchFamily="34" charset="-128"/>
              </a:rPr>
              <a:t>予約</a:t>
            </a:r>
          </a:p>
        </p:txBody>
      </p:sp>
      <p:sp>
        <p:nvSpPr>
          <p:cNvPr id="70" name="テキスト ボックス 69">
            <a:extLst>
              <a:ext uri="{FF2B5EF4-FFF2-40B4-BE49-F238E27FC236}">
                <a16:creationId xmlns:a16="http://schemas.microsoft.com/office/drawing/2014/main" id="{9A00CB77-E6B2-1C48-90A4-064A33B03FF8}"/>
              </a:ext>
            </a:extLst>
          </p:cNvPr>
          <p:cNvSpPr txBox="1"/>
          <p:nvPr/>
        </p:nvSpPr>
        <p:spPr>
          <a:xfrm>
            <a:off x="6690899" y="3732784"/>
            <a:ext cx="723275" cy="253916"/>
          </a:xfrm>
          <a:prstGeom prst="rect">
            <a:avLst/>
          </a:prstGeom>
          <a:noFill/>
        </p:spPr>
        <p:txBody>
          <a:bodyPr wrap="none" rtlCol="0">
            <a:spAutoFit/>
          </a:bodyPr>
          <a:lstStyle/>
          <a:p>
            <a:pPr algn="ctr"/>
            <a:r>
              <a:rPr lang="ja-JP" altLang="en-US" sz="1050">
                <a:solidFill>
                  <a:srgbClr val="0432FF"/>
                </a:solidFill>
                <a:latin typeface="Meiryo" panose="020B0604030504040204" pitchFamily="34" charset="-128"/>
                <a:ea typeface="Meiryo" panose="020B0604030504040204" pitchFamily="34" charset="-128"/>
              </a:rPr>
              <a:t>配車手配</a:t>
            </a:r>
            <a:endParaRPr kumimoji="1" lang="ja-JP" altLang="en-US" sz="1050">
              <a:solidFill>
                <a:srgbClr val="0432FF"/>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1DF792EC-9407-EF4E-AC9D-955633164839}"/>
              </a:ext>
            </a:extLst>
          </p:cNvPr>
          <p:cNvSpPr txBox="1"/>
          <p:nvPr/>
        </p:nvSpPr>
        <p:spPr>
          <a:xfrm>
            <a:off x="6379884" y="889774"/>
            <a:ext cx="1204176" cy="523220"/>
          </a:xfrm>
          <a:prstGeom prst="rect">
            <a:avLst/>
          </a:prstGeom>
          <a:noFill/>
        </p:spPr>
        <p:txBody>
          <a:bodyPr wrap="none" rtlCol="0">
            <a:spAutoFit/>
          </a:bodyPr>
          <a:lstStyle/>
          <a:p>
            <a:pPr algn="ctr"/>
            <a:r>
              <a:rPr lang="en-US" altLang="ja-JP" sz="2800" b="1" dirty="0" err="1">
                <a:solidFill>
                  <a:srgbClr val="0432FF"/>
                </a:solidFill>
                <a:latin typeface="Meiryo" panose="020B0604030504040204" pitchFamily="34" charset="-128"/>
                <a:ea typeface="Meiryo" panose="020B0604030504040204" pitchFamily="34" charset="-128"/>
              </a:rPr>
              <a:t>MaaS</a:t>
            </a:r>
            <a:endParaRPr kumimoji="1" lang="ja-JP" altLang="en-US" sz="2800" b="1">
              <a:solidFill>
                <a:srgbClr val="0432FF"/>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5DE96430-4FFF-6B4B-8EC0-442E585B2E3B}"/>
              </a:ext>
            </a:extLst>
          </p:cNvPr>
          <p:cNvSpPr/>
          <p:nvPr/>
        </p:nvSpPr>
        <p:spPr>
          <a:xfrm>
            <a:off x="121835" y="850599"/>
            <a:ext cx="4572000" cy="2215991"/>
          </a:xfrm>
          <a:prstGeom prst="rect">
            <a:avLst/>
          </a:prstGeom>
        </p:spPr>
        <p:txBody>
          <a:bodyPr>
            <a:spAutoFit/>
          </a:bodyPr>
          <a:lstStyle/>
          <a:p>
            <a:pPr fontAlgn="base"/>
            <a:r>
              <a:rPr lang="ja-JP" altLang="en-US">
                <a:solidFill>
                  <a:srgbClr val="FF0000"/>
                </a:solidFill>
                <a:latin typeface="Hiragino Sans" panose="020B0400000000000000" pitchFamily="34" charset="-128"/>
                <a:ea typeface="Hiragino Sans" panose="020B0400000000000000" pitchFamily="34" charset="-128"/>
              </a:rPr>
              <a:t>交通についての悪しき悪循環</a:t>
            </a:r>
            <a:endParaRPr lang="en-US" altLang="ja-JP" dirty="0">
              <a:solidFill>
                <a:srgbClr val="FF0000"/>
              </a:solidFill>
              <a:latin typeface="Hiragino Sans" panose="020B0400000000000000" pitchFamily="34" charset="-128"/>
              <a:ea typeface="Hiragino Sans" panose="020B0400000000000000" pitchFamily="34" charset="-128"/>
            </a:endParaRPr>
          </a:p>
          <a:p>
            <a:pPr marL="285750" indent="-285750" fontAlgn="base">
              <a:buFont typeface="Wingdings" pitchFamily="2" charset="2"/>
              <a:buChar char="l"/>
            </a:pPr>
            <a:r>
              <a:rPr lang="ja-JP" altLang="en-US" sz="1200">
                <a:solidFill>
                  <a:srgbClr val="C00000"/>
                </a:solidFill>
                <a:latin typeface="Hiragino Sans" panose="020B0400000000000000" pitchFamily="34" charset="-128"/>
                <a:ea typeface="Hiragino Sans" panose="020B0400000000000000" pitchFamily="34" charset="-128"/>
              </a:rPr>
              <a:t>地方へ行くほどマイカーへの依存度が高くなる。</a:t>
            </a:r>
            <a:endParaRPr lang="en-US" altLang="ja-JP" sz="1200" dirty="0">
              <a:solidFill>
                <a:srgbClr val="C00000"/>
              </a:solidFill>
              <a:latin typeface="Hiragino Sans" panose="020B0400000000000000" pitchFamily="34" charset="-128"/>
              <a:ea typeface="Hiragino Sans" panose="020B0400000000000000" pitchFamily="34" charset="-128"/>
            </a:endParaRPr>
          </a:p>
          <a:p>
            <a:pPr marL="285750" indent="-285750" fontAlgn="base">
              <a:buFont typeface="Wingdings" pitchFamily="2" charset="2"/>
              <a:buChar char="l"/>
            </a:pPr>
            <a:r>
              <a:rPr lang="ja-JP" altLang="en-US" sz="1200">
                <a:solidFill>
                  <a:srgbClr val="C00000"/>
                </a:solidFill>
                <a:latin typeface="Hiragino Sans" panose="020B0400000000000000" pitchFamily="34" charset="-128"/>
                <a:ea typeface="Hiragino Sans" panose="020B0400000000000000" pitchFamily="34" charset="-128"/>
              </a:rPr>
              <a:t>自動車は移動手段としては便利だが、保有コストが高いわりには、稼働率は低い。</a:t>
            </a:r>
            <a:endParaRPr lang="en-US" altLang="ja-JP" sz="1200" dirty="0">
              <a:solidFill>
                <a:srgbClr val="C00000"/>
              </a:solidFill>
              <a:latin typeface="Hiragino Sans" panose="020B0400000000000000" pitchFamily="34" charset="-128"/>
              <a:ea typeface="Hiragino Sans" panose="020B0400000000000000" pitchFamily="34" charset="-128"/>
            </a:endParaRPr>
          </a:p>
          <a:p>
            <a:pPr marL="285750" indent="-285750" fontAlgn="base">
              <a:buFont typeface="Wingdings" pitchFamily="2" charset="2"/>
              <a:buChar char="l"/>
            </a:pPr>
            <a:r>
              <a:rPr lang="ja-JP" altLang="en-US" sz="1200">
                <a:solidFill>
                  <a:srgbClr val="C00000"/>
                </a:solidFill>
                <a:latin typeface="Hiragino Sans" panose="020B0400000000000000" pitchFamily="34" charset="-128"/>
                <a:ea typeface="Hiragino Sans" panose="020B0400000000000000" pitchFamily="34" charset="-128"/>
              </a:rPr>
              <a:t>大気汚染や渋滞による社会的ロス、交通事故の死亡者数は世界全体では年間</a:t>
            </a:r>
            <a:r>
              <a:rPr lang="en-US" altLang="ja-JP" sz="1200" dirty="0">
                <a:solidFill>
                  <a:srgbClr val="C00000"/>
                </a:solidFill>
                <a:latin typeface="Hiragino Sans" panose="020B0400000000000000" pitchFamily="34" charset="-128"/>
                <a:ea typeface="Hiragino Sans" panose="020B0400000000000000" pitchFamily="34" charset="-128"/>
              </a:rPr>
              <a:t>100</a:t>
            </a:r>
            <a:r>
              <a:rPr lang="ja-JP" altLang="en-US" sz="1200">
                <a:solidFill>
                  <a:srgbClr val="C00000"/>
                </a:solidFill>
                <a:latin typeface="Hiragino Sans" panose="020B0400000000000000" pitchFamily="34" charset="-128"/>
                <a:ea typeface="Hiragino Sans" panose="020B0400000000000000" pitchFamily="34" charset="-128"/>
              </a:rPr>
              <a:t>万人を超えている。</a:t>
            </a:r>
          </a:p>
          <a:p>
            <a:pPr marL="285750" indent="-285750" fontAlgn="base">
              <a:buFont typeface="Wingdings" pitchFamily="2" charset="2"/>
              <a:buChar char="l"/>
            </a:pPr>
            <a:r>
              <a:rPr lang="ja-JP" altLang="en-US" sz="1200">
                <a:solidFill>
                  <a:srgbClr val="C00000"/>
                </a:solidFill>
                <a:latin typeface="Hiragino Sans" panose="020B0400000000000000" pitchFamily="34" charset="-128"/>
                <a:ea typeface="Hiragino Sans" panose="020B0400000000000000" pitchFamily="34" charset="-128"/>
              </a:rPr>
              <a:t>公共の交通機関の運営が、マイカー保有により危機に瀕している。乗り合いバスの利用者は近年大きく減少しており、赤字で路線廃止に陥るケースが続いている。</a:t>
            </a:r>
            <a:endParaRPr lang="en-US" altLang="ja-JP" sz="1200" dirty="0">
              <a:solidFill>
                <a:srgbClr val="C00000"/>
              </a:solidFill>
              <a:latin typeface="Hiragino Sans" panose="020B0400000000000000" pitchFamily="34" charset="-128"/>
              <a:ea typeface="Hiragino Sans" panose="020B0400000000000000" pitchFamily="34" charset="-128"/>
            </a:endParaRPr>
          </a:p>
          <a:p>
            <a:pPr marL="285750" indent="-285750" fontAlgn="base">
              <a:buFont typeface="Wingdings" pitchFamily="2" charset="2"/>
              <a:buChar char="l"/>
            </a:pPr>
            <a:r>
              <a:rPr lang="ja-JP" altLang="en-US" sz="1200">
                <a:solidFill>
                  <a:srgbClr val="C00000"/>
                </a:solidFill>
                <a:latin typeface="Hiragino Sans" panose="020B0400000000000000" pitchFamily="34" charset="-128"/>
                <a:ea typeface="Hiragino Sans" panose="020B0400000000000000" pitchFamily="34" charset="-128"/>
              </a:rPr>
              <a:t>公共交通路線の廃止により、移動手段がますますマイカーに偏り、公共交通機関の運営をさらに苦しめている。</a:t>
            </a:r>
            <a:endParaRPr lang="ja-JP" altLang="en-US" sz="1200" b="0" i="0">
              <a:solidFill>
                <a:srgbClr val="C00000"/>
              </a:solidFill>
              <a:effectLst/>
              <a:latin typeface="Hiragino Sans" panose="020B0400000000000000" pitchFamily="34" charset="-128"/>
              <a:ea typeface="Hiragino Sans" panose="020B0400000000000000" pitchFamily="34" charset="-128"/>
            </a:endParaRPr>
          </a:p>
        </p:txBody>
      </p:sp>
      <p:sp>
        <p:nvSpPr>
          <p:cNvPr id="27" name="正方形/長方形 26">
            <a:extLst>
              <a:ext uri="{FF2B5EF4-FFF2-40B4-BE49-F238E27FC236}">
                <a16:creationId xmlns:a16="http://schemas.microsoft.com/office/drawing/2014/main" id="{AD5AA700-1907-B846-A3E8-A6815CB41BF3}"/>
              </a:ext>
            </a:extLst>
          </p:cNvPr>
          <p:cNvSpPr/>
          <p:nvPr/>
        </p:nvSpPr>
        <p:spPr>
          <a:xfrm>
            <a:off x="121835" y="3681766"/>
            <a:ext cx="4572000" cy="2585323"/>
          </a:xfrm>
          <a:prstGeom prst="rect">
            <a:avLst/>
          </a:prstGeom>
        </p:spPr>
        <p:txBody>
          <a:bodyPr>
            <a:spAutoFit/>
          </a:bodyPr>
          <a:lstStyle/>
          <a:p>
            <a:pPr fontAlgn="base"/>
            <a:r>
              <a:rPr lang="en-US" altLang="ja-JP" dirty="0" err="1">
                <a:solidFill>
                  <a:srgbClr val="0432FF"/>
                </a:solidFill>
                <a:latin typeface="Hiragino Sans" panose="020B0400000000000000" pitchFamily="34" charset="-128"/>
                <a:ea typeface="Hiragino Sans" panose="020B0400000000000000" pitchFamily="34" charset="-128"/>
              </a:rPr>
              <a:t>MaaS</a:t>
            </a:r>
            <a:r>
              <a:rPr lang="ja-JP" altLang="en-US">
                <a:solidFill>
                  <a:srgbClr val="0432FF"/>
                </a:solidFill>
                <a:latin typeface="Hiragino Sans" panose="020B0400000000000000" pitchFamily="34" charset="-128"/>
                <a:ea typeface="Hiragino Sans" panose="020B0400000000000000" pitchFamily="34" charset="-128"/>
              </a:rPr>
              <a:t>によって悪循環を解消</a:t>
            </a:r>
            <a:endParaRPr lang="en-US" altLang="ja-JP" dirty="0">
              <a:solidFill>
                <a:srgbClr val="0432FF"/>
              </a:solidFill>
              <a:latin typeface="Hiragino Sans" panose="020B0400000000000000" pitchFamily="34" charset="-128"/>
              <a:ea typeface="Hiragino Sans" panose="020B0400000000000000" pitchFamily="34" charset="-128"/>
            </a:endParaRPr>
          </a:p>
          <a:p>
            <a:pPr marL="171450" indent="-171450" fontAlgn="base">
              <a:buFont typeface="Wingdings" pitchFamily="2" charset="2"/>
              <a:buChar char="l"/>
            </a:pPr>
            <a:r>
              <a:rPr lang="ja-JP" altLang="en-US" sz="1200">
                <a:solidFill>
                  <a:srgbClr val="0070C0"/>
                </a:solidFill>
                <a:latin typeface="Hiragino Sans" panose="020B0400000000000000" pitchFamily="34" charset="-128"/>
                <a:ea typeface="Hiragino Sans" panose="020B0400000000000000" pitchFamily="34" charset="-128"/>
              </a:rPr>
              <a:t>公共交通が整備されると人々の流れが変わり、ガソリンや駐車場代に向けられていた支出が、公共交通に回るようになる。それによって地域全体が活性化する。</a:t>
            </a:r>
          </a:p>
          <a:p>
            <a:pPr marL="171450" indent="-171450" fontAlgn="base">
              <a:buFont typeface="Wingdings" pitchFamily="2" charset="2"/>
              <a:buChar char="l"/>
            </a:pPr>
            <a:r>
              <a:rPr lang="ja-JP" altLang="en-US" sz="1200">
                <a:solidFill>
                  <a:srgbClr val="0070C0"/>
                </a:solidFill>
                <a:latin typeface="Hiragino Sans" panose="020B0400000000000000" pitchFamily="34" charset="-128"/>
                <a:ea typeface="Hiragino Sans" panose="020B0400000000000000" pitchFamily="34" charset="-128"/>
              </a:rPr>
              <a:t>渋滞や交通事故の発生が減少すれば、社会全体のロスも低下、行動履歴をビッグデータとして把握できれば、道路や都市計画に活用できる。</a:t>
            </a:r>
          </a:p>
          <a:p>
            <a:pPr marL="171450" indent="-171450" fontAlgn="base">
              <a:buFont typeface="Wingdings" pitchFamily="2" charset="2"/>
              <a:buChar char="l"/>
            </a:pPr>
            <a:r>
              <a:rPr lang="ja-JP" altLang="en-US" sz="1200">
                <a:solidFill>
                  <a:srgbClr val="0070C0"/>
                </a:solidFill>
                <a:latin typeface="Hiragino Sans" panose="020B0400000000000000" pitchFamily="34" charset="-128"/>
                <a:ea typeface="Hiragino Sans" panose="020B0400000000000000" pitchFamily="34" charset="-128"/>
              </a:rPr>
              <a:t>高齢者や障害者などのハンディキャップを抱えた方々の移動が容易になる。</a:t>
            </a:r>
            <a:endParaRPr lang="en-US" altLang="ja-JP" sz="1200" dirty="0">
              <a:solidFill>
                <a:srgbClr val="0070C0"/>
              </a:solidFill>
              <a:latin typeface="Hiragino Sans" panose="020B0400000000000000" pitchFamily="34" charset="-128"/>
              <a:ea typeface="Hiragino Sans" panose="020B0400000000000000" pitchFamily="34" charset="-128"/>
            </a:endParaRPr>
          </a:p>
          <a:p>
            <a:pPr marL="171450" indent="-171450" fontAlgn="base">
              <a:buFont typeface="Wingdings" pitchFamily="2" charset="2"/>
              <a:buChar char="l"/>
            </a:pPr>
            <a:r>
              <a:rPr lang="ja-JP" altLang="en-US" sz="1200">
                <a:solidFill>
                  <a:srgbClr val="0070C0"/>
                </a:solidFill>
                <a:latin typeface="Hiragino Sans" panose="020B0400000000000000" pitchFamily="34" charset="-128"/>
                <a:ea typeface="Hiragino Sans" panose="020B0400000000000000" pitchFamily="34" charset="-128"/>
              </a:rPr>
              <a:t>運転ができるかできないかで住む場所が限定されるという不自由さがなくなる。</a:t>
            </a:r>
            <a:endParaRPr lang="en-US" altLang="ja-JP" sz="1200" dirty="0">
              <a:solidFill>
                <a:srgbClr val="0070C0"/>
              </a:solidFill>
              <a:latin typeface="Hiragino Sans" panose="020B0400000000000000" pitchFamily="34" charset="-128"/>
              <a:ea typeface="Hiragino Sans" panose="020B0400000000000000" pitchFamily="34" charset="-128"/>
            </a:endParaRPr>
          </a:p>
          <a:p>
            <a:pPr marL="171450" indent="-171450" fontAlgn="base">
              <a:buFont typeface="Wingdings" pitchFamily="2" charset="2"/>
              <a:buChar char="l"/>
            </a:pPr>
            <a:r>
              <a:rPr lang="ja-JP" altLang="en-US" sz="1200">
                <a:solidFill>
                  <a:srgbClr val="0070C0"/>
                </a:solidFill>
                <a:latin typeface="Hiragino Sans" panose="020B0400000000000000" pitchFamily="34" charset="-128"/>
                <a:ea typeface="Hiragino Sans" panose="020B0400000000000000" pitchFamily="34" charset="-128"/>
              </a:rPr>
              <a:t>マイカーに偏る今の社会が解消され、個人の暮らしは改善し、街の中心部も活性化して地域が抱える問題の多くが緩和する。</a:t>
            </a:r>
            <a:endParaRPr lang="ja-JP" altLang="en-US" sz="1200" b="0" i="0">
              <a:solidFill>
                <a:srgbClr val="0070C0"/>
              </a:solidFill>
              <a:effectLst/>
              <a:latin typeface="Hiragino Sans" panose="020B0400000000000000" pitchFamily="34" charset="-128"/>
              <a:ea typeface="Hiragino Sans" panose="020B0400000000000000" pitchFamily="34" charset="-128"/>
            </a:endParaRPr>
          </a:p>
        </p:txBody>
      </p:sp>
      <p:sp>
        <p:nvSpPr>
          <p:cNvPr id="75" name="テキスト ボックス 74">
            <a:extLst>
              <a:ext uri="{FF2B5EF4-FFF2-40B4-BE49-F238E27FC236}">
                <a16:creationId xmlns:a16="http://schemas.microsoft.com/office/drawing/2014/main" id="{C2AC1C87-CC25-7341-9098-3DC6BA55A42F}"/>
              </a:ext>
            </a:extLst>
          </p:cNvPr>
          <p:cNvSpPr txBox="1"/>
          <p:nvPr/>
        </p:nvSpPr>
        <p:spPr>
          <a:xfrm>
            <a:off x="4650462" y="5682314"/>
            <a:ext cx="4493538" cy="584775"/>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公共交通も含めた交通手段の多様化により、</a:t>
            </a:r>
            <a:endParaRPr lang="en-US" altLang="ja-JP" sz="1600" dirty="0">
              <a:solidFill>
                <a:srgbClr val="0432FF"/>
              </a:solidFill>
              <a:latin typeface="Meiryo" panose="020B0604030504040204" pitchFamily="34" charset="-128"/>
              <a:ea typeface="Meiryo" panose="020B0604030504040204" pitchFamily="34" charset="-128"/>
            </a:endParaRPr>
          </a:p>
          <a:p>
            <a:pPr algn="ctr"/>
            <a:r>
              <a:rPr kumimoji="1" lang="ja-JP" altLang="en-US" sz="1600">
                <a:solidFill>
                  <a:srgbClr val="0432FF"/>
                </a:solidFill>
                <a:latin typeface="Meiryo" panose="020B0604030504040204" pitchFamily="34" charset="-128"/>
                <a:ea typeface="Meiryo" panose="020B0604030504040204" pitchFamily="34" charset="-128"/>
              </a:rPr>
              <a:t>様々な社会的課題を解決できる可能性がある。</a:t>
            </a:r>
          </a:p>
        </p:txBody>
      </p:sp>
      <p:sp>
        <p:nvSpPr>
          <p:cNvPr id="33" name="下矢印 32">
            <a:extLst>
              <a:ext uri="{FF2B5EF4-FFF2-40B4-BE49-F238E27FC236}">
                <a16:creationId xmlns:a16="http://schemas.microsoft.com/office/drawing/2014/main" id="{34F75226-81DF-8045-9829-5D26A0C735E2}"/>
              </a:ext>
            </a:extLst>
          </p:cNvPr>
          <p:cNvSpPr/>
          <p:nvPr/>
        </p:nvSpPr>
        <p:spPr>
          <a:xfrm>
            <a:off x="1871330" y="3136681"/>
            <a:ext cx="951978" cy="41062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00278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19B87FF4-B0FE-EE47-85AF-0285DA4C8332}"/>
              </a:ext>
            </a:extLst>
          </p:cNvPr>
          <p:cNvSpPr/>
          <p:nvPr/>
        </p:nvSpPr>
        <p:spPr>
          <a:xfrm>
            <a:off x="160400" y="739713"/>
            <a:ext cx="8823200" cy="349361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3F3B843C-4C48-7D46-88DD-998C36BBA3A7}"/>
              </a:ext>
            </a:extLst>
          </p:cNvPr>
          <p:cNvSpPr>
            <a:spLocks noGrp="1"/>
          </p:cNvSpPr>
          <p:nvPr>
            <p:ph type="title"/>
          </p:nvPr>
        </p:nvSpPr>
        <p:spPr/>
        <p:txBody>
          <a:bodyPr/>
          <a:lstStyle/>
          <a:p>
            <a:r>
              <a:rPr kumimoji="1" lang="en-US" altLang="ja-JP" dirty="0" err="1"/>
              <a:t>MaaS</a:t>
            </a:r>
            <a:r>
              <a:rPr kumimoji="1" lang="ja-JP" altLang="en-US"/>
              <a:t>のレベル定義</a:t>
            </a:r>
          </a:p>
        </p:txBody>
      </p:sp>
      <p:sp>
        <p:nvSpPr>
          <p:cNvPr id="3" name="スライド番号プレースホルダー 2">
            <a:extLst>
              <a:ext uri="{FF2B5EF4-FFF2-40B4-BE49-F238E27FC236}">
                <a16:creationId xmlns:a16="http://schemas.microsoft.com/office/drawing/2014/main" id="{D3F20C96-4368-8546-8CDA-4F44BCC86F62}"/>
              </a:ext>
            </a:extLst>
          </p:cNvPr>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テキスト ボックス 3">
            <a:extLst>
              <a:ext uri="{FF2B5EF4-FFF2-40B4-BE49-F238E27FC236}">
                <a16:creationId xmlns:a16="http://schemas.microsoft.com/office/drawing/2014/main" id="{A54C9412-BD4B-3C41-A6E4-0D6A200F904C}"/>
              </a:ext>
            </a:extLst>
          </p:cNvPr>
          <p:cNvSpPr txBox="1"/>
          <p:nvPr/>
        </p:nvSpPr>
        <p:spPr>
          <a:xfrm>
            <a:off x="3199356" y="6491373"/>
            <a:ext cx="2031325" cy="215444"/>
          </a:xfrm>
          <a:prstGeom prst="rect">
            <a:avLst/>
          </a:prstGeom>
          <a:noFill/>
        </p:spPr>
        <p:txBody>
          <a:bodyPr wrap="none" rtlCol="0">
            <a:spAutoFit/>
          </a:bodyPr>
          <a:lstStyle/>
          <a:p>
            <a:pPr algn="ctr"/>
            <a:r>
              <a:rPr kumimoji="1" lang="ja-JP" altLang="en-US" sz="800">
                <a:solidFill>
                  <a:schemeClr val="tx1">
                    <a:lumMod val="50000"/>
                    <a:lumOff val="50000"/>
                  </a:schemeClr>
                </a:solidFill>
                <a:latin typeface="Meiryo" panose="020B0604030504040204" pitchFamily="34" charset="-128"/>
                <a:ea typeface="Meiryo" panose="020B0604030504040204" pitchFamily="34" charset="-128"/>
              </a:rPr>
              <a:t>スウェーデン・チャルマース大学の定義</a:t>
            </a:r>
          </a:p>
        </p:txBody>
      </p:sp>
      <p:sp>
        <p:nvSpPr>
          <p:cNvPr id="5" name="正方形/長方形 4">
            <a:extLst>
              <a:ext uri="{FF2B5EF4-FFF2-40B4-BE49-F238E27FC236}">
                <a16:creationId xmlns:a16="http://schemas.microsoft.com/office/drawing/2014/main" id="{4E35B329-F2B4-BE46-A38B-1DD9107BBE97}"/>
              </a:ext>
            </a:extLst>
          </p:cNvPr>
          <p:cNvSpPr/>
          <p:nvPr/>
        </p:nvSpPr>
        <p:spPr>
          <a:xfrm>
            <a:off x="1259632" y="843227"/>
            <a:ext cx="3888432"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社会全体目標の統合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s</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ocial </a:t>
            </a:r>
            <a:r>
              <a:rPr lang="en-US" altLang="ja-JP" sz="1400" dirty="0">
                <a:solidFill>
                  <a:srgbClr val="FFFFFF"/>
                </a:solidFill>
                <a:latin typeface="Meiryo" panose="020B0604030504040204" pitchFamily="34" charset="-128"/>
                <a:ea typeface="Meiryo" panose="020B0604030504040204" pitchFamily="34" charset="-128"/>
                <a:cs typeface="ＭＳ Ｐゴシック"/>
              </a:rPr>
              <a:t>s</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ocial</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スマートシティーのような上位の政策目標に統合された移動手段を実現するサービスを提供</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E656E860-8F5A-1F4F-8550-511F09A9B4A3}"/>
              </a:ext>
            </a:extLst>
          </p:cNvPr>
          <p:cNvSpPr/>
          <p:nvPr/>
        </p:nvSpPr>
        <p:spPr>
          <a:xfrm>
            <a:off x="1259632" y="1951530"/>
            <a:ext cx="3888432" cy="10801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提供するサービスの統合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the service offer</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予約や決済に加えて、サービス独自の料金体系を持ち、異なる移動手段をシームレスにつなぐサービスを提供</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BA5ACDE3-89B6-BA45-A609-E94EB75DA007}"/>
              </a:ext>
            </a:extLst>
          </p:cNvPr>
          <p:cNvSpPr/>
          <p:nvPr/>
        </p:nvSpPr>
        <p:spPr>
          <a:xfrm>
            <a:off x="1259632" y="3057047"/>
            <a:ext cx="3888432"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予約と支払いの統合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booking and payment</a:t>
            </a: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異なる移動手段をまとめて検索でき、予約や手配も行うことができる統合サービスを提供</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DE4D10D7-C25A-8E45-9931-F2705FA11B31}"/>
              </a:ext>
            </a:extLst>
          </p:cNvPr>
          <p:cNvSpPr/>
          <p:nvPr/>
        </p:nvSpPr>
        <p:spPr>
          <a:xfrm>
            <a:off x="1259632" y="4294724"/>
            <a:ext cx="3888432" cy="108012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情報の統合</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Integration of information</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異なる交通手段の情報を統合して提供</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F70825A7-F510-0747-97C7-77FF4FED7E02}"/>
              </a:ext>
            </a:extLst>
          </p:cNvPr>
          <p:cNvSpPr/>
          <p:nvPr/>
        </p:nvSpPr>
        <p:spPr>
          <a:xfrm>
            <a:off x="1263325" y="5411253"/>
            <a:ext cx="3888432" cy="108012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統合ない</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400" dirty="0">
                <a:solidFill>
                  <a:srgbClr val="FFFFFF"/>
                </a:solidFill>
                <a:latin typeface="Meiryo" panose="020B0604030504040204" pitchFamily="34" charset="-128"/>
                <a:ea typeface="Meiryo" panose="020B0604030504040204" pitchFamily="34" charset="-128"/>
                <a:cs typeface="ＭＳ Ｐゴシック"/>
              </a:rPr>
              <a:t>No integration</a:t>
            </a: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事業者個別に移動手段や附帯するサービスを提供</a:t>
            </a: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ホームベース 9">
            <a:extLst>
              <a:ext uri="{FF2B5EF4-FFF2-40B4-BE49-F238E27FC236}">
                <a16:creationId xmlns:a16="http://schemas.microsoft.com/office/drawing/2014/main" id="{A3E1AF18-6D82-364D-A704-1BE854C5E15C}"/>
              </a:ext>
            </a:extLst>
          </p:cNvPr>
          <p:cNvSpPr/>
          <p:nvPr/>
        </p:nvSpPr>
        <p:spPr>
          <a:xfrm>
            <a:off x="251520" y="834485"/>
            <a:ext cx="1080120" cy="1080121"/>
          </a:xfrm>
          <a:prstGeom prst="homePlate">
            <a:avLst>
              <a:gd name="adj" fmla="val 18254"/>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4</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ホームベース 10">
            <a:extLst>
              <a:ext uri="{FF2B5EF4-FFF2-40B4-BE49-F238E27FC236}">
                <a16:creationId xmlns:a16="http://schemas.microsoft.com/office/drawing/2014/main" id="{0F6C8941-AC89-CA42-A151-A9F08DF26735}"/>
              </a:ext>
            </a:extLst>
          </p:cNvPr>
          <p:cNvSpPr/>
          <p:nvPr/>
        </p:nvSpPr>
        <p:spPr>
          <a:xfrm>
            <a:off x="251520" y="1937144"/>
            <a:ext cx="1080120" cy="1080121"/>
          </a:xfrm>
          <a:prstGeom prst="homePlate">
            <a:avLst>
              <a:gd name="adj" fmla="val 18254"/>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3</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ホームベース 11">
            <a:extLst>
              <a:ext uri="{FF2B5EF4-FFF2-40B4-BE49-F238E27FC236}">
                <a16:creationId xmlns:a16="http://schemas.microsoft.com/office/drawing/2014/main" id="{AFDF3188-87F0-9941-A532-E2E8D2D5DBE1}"/>
              </a:ext>
            </a:extLst>
          </p:cNvPr>
          <p:cNvSpPr/>
          <p:nvPr/>
        </p:nvSpPr>
        <p:spPr>
          <a:xfrm>
            <a:off x="251520" y="3059973"/>
            <a:ext cx="1080120" cy="1080121"/>
          </a:xfrm>
          <a:prstGeom prst="homePlate">
            <a:avLst>
              <a:gd name="adj" fmla="val 18254"/>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2</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ホームベース 12">
            <a:extLst>
              <a:ext uri="{FF2B5EF4-FFF2-40B4-BE49-F238E27FC236}">
                <a16:creationId xmlns:a16="http://schemas.microsoft.com/office/drawing/2014/main" id="{876F84A5-0C74-7245-8317-107F8F7207C9}"/>
              </a:ext>
            </a:extLst>
          </p:cNvPr>
          <p:cNvSpPr/>
          <p:nvPr/>
        </p:nvSpPr>
        <p:spPr>
          <a:xfrm>
            <a:off x="251520" y="4308238"/>
            <a:ext cx="1080120" cy="1080121"/>
          </a:xfrm>
          <a:prstGeom prst="homePlate">
            <a:avLst>
              <a:gd name="adj" fmla="val 18254"/>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1</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ホームベース 13">
            <a:extLst>
              <a:ext uri="{FF2B5EF4-FFF2-40B4-BE49-F238E27FC236}">
                <a16:creationId xmlns:a16="http://schemas.microsoft.com/office/drawing/2014/main" id="{50FF322B-EB1B-EA4C-9EE0-32ABA03E6993}"/>
              </a:ext>
            </a:extLst>
          </p:cNvPr>
          <p:cNvSpPr/>
          <p:nvPr/>
        </p:nvSpPr>
        <p:spPr>
          <a:xfrm>
            <a:off x="251520" y="5417620"/>
            <a:ext cx="1080120" cy="1080121"/>
          </a:xfrm>
          <a:prstGeom prst="homePlate">
            <a:avLst>
              <a:gd name="adj" fmla="val 18254"/>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レベル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2800" dirty="0">
                <a:solidFill>
                  <a:srgbClr val="FFFFFF"/>
                </a:solidFill>
                <a:latin typeface="Meiryo" panose="020B0604030504040204" pitchFamily="34" charset="-128"/>
                <a:ea typeface="Meiryo" panose="020B0604030504040204" pitchFamily="34" charset="-128"/>
                <a:cs typeface="ＭＳ Ｐゴシック"/>
              </a:rPr>
              <a:t>0</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0F129AC6-E370-7D4D-AF54-52216AFCE15B}"/>
              </a:ext>
            </a:extLst>
          </p:cNvPr>
          <p:cNvSpPr txBox="1"/>
          <p:nvPr/>
        </p:nvSpPr>
        <p:spPr>
          <a:xfrm>
            <a:off x="5286033" y="5696070"/>
            <a:ext cx="3779813" cy="523220"/>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個別の交通事業者が提供する移動手段やカーシェア、自転車シェアなどのサービス</a:t>
            </a:r>
          </a:p>
        </p:txBody>
      </p:sp>
      <p:sp>
        <p:nvSpPr>
          <p:cNvPr id="16" name="テキスト ボックス 15">
            <a:extLst>
              <a:ext uri="{FF2B5EF4-FFF2-40B4-BE49-F238E27FC236}">
                <a16:creationId xmlns:a16="http://schemas.microsoft.com/office/drawing/2014/main" id="{F35925EE-B6E4-F042-AFCD-69643A20F565}"/>
              </a:ext>
            </a:extLst>
          </p:cNvPr>
          <p:cNvSpPr txBox="1"/>
          <p:nvPr/>
        </p:nvSpPr>
        <p:spPr>
          <a:xfrm>
            <a:off x="5230681" y="4465452"/>
            <a:ext cx="3779813" cy="738664"/>
          </a:xfrm>
          <a:prstGeom prst="rect">
            <a:avLst/>
          </a:prstGeom>
          <a:noFill/>
        </p:spPr>
        <p:txBody>
          <a:bodyPr wrap="square" rtlCol="0">
            <a:spAutoFit/>
          </a:bodyPr>
          <a:lstStyle/>
          <a:p>
            <a:r>
              <a:rPr kumimoji="1" lang="en-US" altLang="ja-JP" sz="1400" dirty="0">
                <a:solidFill>
                  <a:schemeClr val="tx1">
                    <a:lumMod val="50000"/>
                    <a:lumOff val="50000"/>
                  </a:schemeClr>
                </a:solidFill>
                <a:latin typeface="Meiryo" panose="020B0604030504040204" pitchFamily="34" charset="-128"/>
                <a:ea typeface="Meiryo" panose="020B0604030504040204" pitchFamily="34" charset="-128"/>
              </a:rPr>
              <a:t>Google Map</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a:t>
            </a:r>
            <a:r>
              <a:rPr kumimoji="1" lang="en-US" altLang="ja-JP" sz="1400" dirty="0">
                <a:solidFill>
                  <a:schemeClr val="tx1">
                    <a:lumMod val="50000"/>
                    <a:lumOff val="50000"/>
                  </a:schemeClr>
                </a:solidFill>
                <a:latin typeface="Meiryo" panose="020B0604030504040204" pitchFamily="34" charset="-128"/>
                <a:ea typeface="Meiryo" panose="020B0604030504040204" pitchFamily="34" charset="-128"/>
              </a:rPr>
              <a:t>NAVI TIME</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、乗り換え案内</a:t>
            </a:r>
            <a:r>
              <a:rPr kumimoji="1" lang="en-US" altLang="ja-JP" sz="1400" dirty="0" err="1">
                <a:solidFill>
                  <a:schemeClr val="tx1">
                    <a:lumMod val="50000"/>
                    <a:lumOff val="50000"/>
                  </a:schemeClr>
                </a:solidFill>
                <a:latin typeface="Meiryo" panose="020B0604030504040204" pitchFamily="34" charset="-128"/>
                <a:ea typeface="Meiryo" panose="020B0604030504040204" pitchFamily="34" charset="-128"/>
              </a:rPr>
              <a:t>Citymapper</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、シアトルの</a:t>
            </a:r>
            <a:r>
              <a:rPr kumimoji="1" lang="en-US" altLang="ja-JP" sz="1400" dirty="0" err="1">
                <a:solidFill>
                  <a:schemeClr val="tx1">
                    <a:lumMod val="50000"/>
                    <a:lumOff val="50000"/>
                  </a:schemeClr>
                </a:solidFill>
                <a:latin typeface="Meiryo" panose="020B0604030504040204" pitchFamily="34" charset="-128"/>
                <a:ea typeface="Meiryo" panose="020B0604030504040204" pitchFamily="34" charset="-128"/>
              </a:rPr>
              <a:t>TripGo</a:t>
            </a: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、などによるルートや所要時間、料金の検索など</a:t>
            </a:r>
          </a:p>
        </p:txBody>
      </p:sp>
      <p:sp>
        <p:nvSpPr>
          <p:cNvPr id="17" name="テキスト ボックス 16">
            <a:extLst>
              <a:ext uri="{FF2B5EF4-FFF2-40B4-BE49-F238E27FC236}">
                <a16:creationId xmlns:a16="http://schemas.microsoft.com/office/drawing/2014/main" id="{28CBE2C3-F8F8-3A48-BD2C-129A60EF947E}"/>
              </a:ext>
            </a:extLst>
          </p:cNvPr>
          <p:cNvSpPr txBox="1"/>
          <p:nvPr/>
        </p:nvSpPr>
        <p:spPr>
          <a:xfrm>
            <a:off x="5230681" y="3335497"/>
            <a:ext cx="3779813" cy="523220"/>
          </a:xfrm>
          <a:prstGeom prst="rect">
            <a:avLst/>
          </a:prstGeom>
          <a:noFill/>
        </p:spPr>
        <p:txBody>
          <a:bodyPr wrap="squar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ダイムラーの</a:t>
            </a:r>
            <a:r>
              <a:rPr lang="en" altLang="ja-JP" sz="1400" dirty="0" err="1">
                <a:solidFill>
                  <a:srgbClr val="0432FF"/>
                </a:solidFill>
                <a:latin typeface="Meiryo" panose="020B0604030504040204" pitchFamily="34" charset="-128"/>
                <a:ea typeface="Meiryo" panose="020B0604030504040204" pitchFamily="34" charset="-128"/>
              </a:rPr>
              <a:t>Moovel</a:t>
            </a:r>
            <a:r>
              <a:rPr lang="ja-JP" altLang="en-US" sz="1400">
                <a:solidFill>
                  <a:srgbClr val="0432FF"/>
                </a:solidFill>
                <a:latin typeface="Meiryo" panose="020B0604030504040204" pitchFamily="34" charset="-128"/>
                <a:ea typeface="Meiryo" panose="020B0604030504040204" pitchFamily="34" charset="-128"/>
              </a:rPr>
              <a:t>、ロサンジェルスの</a:t>
            </a:r>
            <a:r>
              <a:rPr lang="en-US" altLang="ja-JP" sz="1400" dirty="0">
                <a:solidFill>
                  <a:srgbClr val="0432FF"/>
                </a:solidFill>
                <a:latin typeface="Meiryo" panose="020B0604030504040204" pitchFamily="34" charset="-128"/>
                <a:ea typeface="Meiryo" panose="020B0604030504040204" pitchFamily="34" charset="-128"/>
              </a:rPr>
              <a:t>Go LA</a:t>
            </a:r>
            <a:r>
              <a:rPr kumimoji="1" lang="ja-JP" altLang="en-US" sz="1400">
                <a:solidFill>
                  <a:srgbClr val="0432FF"/>
                </a:solidFill>
                <a:latin typeface="Meiryo" panose="020B0604030504040204" pitchFamily="34" charset="-128"/>
                <a:ea typeface="Meiryo" panose="020B0604030504040204" pitchFamily="34" charset="-128"/>
              </a:rPr>
              <a:t>など</a:t>
            </a:r>
          </a:p>
        </p:txBody>
      </p:sp>
      <p:sp>
        <p:nvSpPr>
          <p:cNvPr id="18" name="テキスト ボックス 17">
            <a:extLst>
              <a:ext uri="{FF2B5EF4-FFF2-40B4-BE49-F238E27FC236}">
                <a16:creationId xmlns:a16="http://schemas.microsoft.com/office/drawing/2014/main" id="{BA6AC9FF-7376-0D4E-953D-A3462FE3FA32}"/>
              </a:ext>
            </a:extLst>
          </p:cNvPr>
          <p:cNvSpPr txBox="1"/>
          <p:nvPr/>
        </p:nvSpPr>
        <p:spPr>
          <a:xfrm>
            <a:off x="5203787" y="2253009"/>
            <a:ext cx="3779813" cy="523220"/>
          </a:xfrm>
          <a:prstGeom prst="rect">
            <a:avLst/>
          </a:prstGeom>
          <a:noFill/>
        </p:spPr>
        <p:txBody>
          <a:bodyPr wrap="squar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フィンランドの</a:t>
            </a:r>
            <a:r>
              <a:rPr kumimoji="1" lang="en-US" altLang="ja-JP" sz="1400" dirty="0">
                <a:solidFill>
                  <a:srgbClr val="0432FF"/>
                </a:solidFill>
                <a:latin typeface="Meiryo" panose="020B0604030504040204" pitchFamily="34" charset="-128"/>
                <a:ea typeface="Meiryo" panose="020B0604030504040204" pitchFamily="34" charset="-128"/>
              </a:rPr>
              <a:t>Whim</a:t>
            </a:r>
            <a:r>
              <a:rPr kumimoji="1" lang="ja-JP" altLang="en-US" sz="1400">
                <a:solidFill>
                  <a:srgbClr val="0432FF"/>
                </a:solidFill>
                <a:latin typeface="Meiryo" panose="020B0604030504040204" pitchFamily="34" charset="-128"/>
                <a:ea typeface="Meiryo" panose="020B0604030504040204" pitchFamily="34" charset="-128"/>
              </a:rPr>
              <a:t>、スイスの</a:t>
            </a:r>
            <a:r>
              <a:rPr kumimoji="1" lang="en-US" altLang="ja-JP" sz="1400" dirty="0">
                <a:solidFill>
                  <a:srgbClr val="0432FF"/>
                </a:solidFill>
                <a:latin typeface="Meiryo" panose="020B0604030504040204" pitchFamily="34" charset="-128"/>
                <a:ea typeface="Meiryo" panose="020B0604030504040204" pitchFamily="34" charset="-128"/>
              </a:rPr>
              <a:t>Green Class</a:t>
            </a:r>
            <a:r>
              <a:rPr kumimoji="1" lang="ja-JP" altLang="en-US" sz="1400">
                <a:solidFill>
                  <a:srgbClr val="0432FF"/>
                </a:solidFill>
                <a:latin typeface="Meiryo" panose="020B0604030504040204" pitchFamily="34" charset="-128"/>
                <a:ea typeface="Meiryo" panose="020B0604030504040204" pitchFamily="34" charset="-128"/>
              </a:rPr>
              <a:t>など</a:t>
            </a:r>
          </a:p>
        </p:txBody>
      </p:sp>
      <p:sp>
        <p:nvSpPr>
          <p:cNvPr id="19" name="テキスト ボックス 18">
            <a:extLst>
              <a:ext uri="{FF2B5EF4-FFF2-40B4-BE49-F238E27FC236}">
                <a16:creationId xmlns:a16="http://schemas.microsoft.com/office/drawing/2014/main" id="{53E230B4-3624-5340-9289-6623C73D1190}"/>
              </a:ext>
            </a:extLst>
          </p:cNvPr>
          <p:cNvSpPr txBox="1"/>
          <p:nvPr/>
        </p:nvSpPr>
        <p:spPr>
          <a:xfrm>
            <a:off x="5203787" y="1225887"/>
            <a:ext cx="3779813" cy="307777"/>
          </a:xfrm>
          <a:prstGeom prst="rect">
            <a:avLst/>
          </a:prstGeom>
          <a:noFill/>
        </p:spPr>
        <p:txBody>
          <a:bodyPr wrap="square" rtlCol="0">
            <a:spAutoFit/>
          </a:bodyPr>
          <a:lstStyle/>
          <a:p>
            <a:r>
              <a:rPr kumimoji="1" lang="ja-JP" altLang="en-US" sz="1400">
                <a:solidFill>
                  <a:srgbClr val="0432FF"/>
                </a:solidFill>
                <a:latin typeface="Meiryo" panose="020B0604030504040204" pitchFamily="34" charset="-128"/>
                <a:ea typeface="Meiryo" panose="020B0604030504040204" pitchFamily="34" charset="-128"/>
              </a:rPr>
              <a:t>該当するサービスがない</a:t>
            </a:r>
          </a:p>
        </p:txBody>
      </p:sp>
      <p:sp>
        <p:nvSpPr>
          <p:cNvPr id="21" name="テキスト ボックス 20">
            <a:extLst>
              <a:ext uri="{FF2B5EF4-FFF2-40B4-BE49-F238E27FC236}">
                <a16:creationId xmlns:a16="http://schemas.microsoft.com/office/drawing/2014/main" id="{6C59C233-0BC9-1149-9A5C-900B43F2D96D}"/>
              </a:ext>
            </a:extLst>
          </p:cNvPr>
          <p:cNvSpPr txBox="1"/>
          <p:nvPr/>
        </p:nvSpPr>
        <p:spPr>
          <a:xfrm>
            <a:off x="5910847" y="740310"/>
            <a:ext cx="2419480" cy="253916"/>
          </a:xfrm>
          <a:prstGeom prst="rect">
            <a:avLst/>
          </a:prstGeom>
          <a:noFill/>
        </p:spPr>
        <p:txBody>
          <a:bodyPr wrap="square" rtlCol="0">
            <a:spAutoFit/>
          </a:bodyPr>
          <a:lstStyle/>
          <a:p>
            <a:pPr algn="ctr"/>
            <a:r>
              <a:rPr kumimoji="1" lang="en-US" altLang="ja-JP" sz="1050" b="1" dirty="0" err="1">
                <a:solidFill>
                  <a:srgbClr val="0432FF"/>
                </a:solidFill>
                <a:latin typeface="Meiryo" panose="020B0604030504040204" pitchFamily="34" charset="-128"/>
                <a:ea typeface="Meiryo" panose="020B0604030504040204" pitchFamily="34" charset="-128"/>
              </a:rPr>
              <a:t>MaaS</a:t>
            </a:r>
            <a:r>
              <a:rPr kumimoji="1" lang="ja-JP" altLang="en-US" sz="1050" b="1">
                <a:solidFill>
                  <a:srgbClr val="0432FF"/>
                </a:solidFill>
                <a:latin typeface="Meiryo" panose="020B0604030504040204" pitchFamily="34" charset="-128"/>
                <a:ea typeface="Meiryo" panose="020B0604030504040204" pitchFamily="34" charset="-128"/>
              </a:rPr>
              <a:t>に相当するサービス</a:t>
            </a:r>
          </a:p>
        </p:txBody>
      </p:sp>
    </p:spTree>
    <p:extLst>
      <p:ext uri="{BB962C8B-B14F-4D97-AF65-F5344CB8AC3E}">
        <p14:creationId xmlns:p14="http://schemas.microsoft.com/office/powerpoint/2010/main" val="358358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Arial"/>
                <a:ea typeface="HGP創英角ｺﾞｼｯｸUB" pitchFamily="50" charset="-128"/>
                <a:cs typeface="Arial"/>
              </a:rPr>
              <a:t>IoT</a:t>
            </a:r>
            <a:r>
              <a:rPr lang="ja-JP" altLang="en-US" sz="2400" dirty="0">
                <a:solidFill>
                  <a:srgbClr val="FFFFFF"/>
                </a:solidFill>
                <a:effectLst/>
                <a:latin typeface="Arial"/>
                <a:ea typeface="HGP創英角ｺﾞｼｯｸUB" pitchFamily="50" charset="-128"/>
                <a:cs typeface="Arial"/>
              </a:rPr>
              <a:t>の仕組みと使われ方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28619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a:t>IoT</a:t>
            </a:r>
            <a:r>
              <a:rPr kumimoji="1" lang="ja-JP" altLang="en-US" dirty="0"/>
              <a:t>の機能と役割の</a:t>
            </a:r>
            <a:r>
              <a:rPr kumimoji="1" lang="en-US" altLang="ja-JP" dirty="0"/>
              <a:t>4</a:t>
            </a:r>
            <a:r>
              <a:rPr kumimoji="1" lang="ja-JP" altLang="en-US"/>
              <a:t>段階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モニタリング</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制御</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最適化</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センサーと外部データ</a:t>
            </a: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アナリティクス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a:t>
            </a:r>
            <a:r>
              <a:rPr lang="ja-JP" altLang="en-US" sz="1200">
                <a:solidFill>
                  <a:srgbClr val="FFFFFF"/>
                </a:solidFill>
                <a:latin typeface="メイリオ"/>
                <a:ea typeface="メイリオ"/>
                <a:cs typeface="メイリオ"/>
              </a:rPr>
              <a:t>知能（機械学習）</a:t>
            </a:r>
            <a:endParaRPr lang="ja-JP" altLang="en-US" sz="1200" dirty="0">
              <a:solidFill>
                <a:srgbClr val="FFFFFF"/>
              </a:solidFill>
              <a:latin typeface="メイリオ"/>
              <a:ea typeface="メイリオ"/>
              <a:cs typeface="メイリオ"/>
            </a:endParaRP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a:solidFill>
                  <a:srgbClr val="FFFFFF"/>
                </a:solidFill>
                <a:latin typeface="メイリオ"/>
                <a:ea typeface="メイリオ"/>
                <a:cs typeface="メイリオ"/>
              </a:rPr>
              <a:t>センサー、</a:t>
            </a:r>
            <a:r>
              <a:rPr kumimoji="1" lang="en-US" altLang="ja-JP" sz="1000" dirty="0">
                <a:solidFill>
                  <a:srgbClr val="FFFFFF"/>
                </a:solidFill>
                <a:latin typeface="メイリオ"/>
                <a:ea typeface="メイリオ"/>
                <a:cs typeface="メイリオ"/>
              </a:rPr>
              <a:t>CPU</a:t>
            </a:r>
            <a:r>
              <a:rPr kumimoji="1" lang="ja-JP" altLang="en-US" sz="1000" dirty="0">
                <a:solidFill>
                  <a:srgbClr val="FFFFFF"/>
                </a:solidFill>
                <a:latin typeface="メイリオ"/>
                <a:ea typeface="メイリオ"/>
                <a:cs typeface="メイリオ"/>
              </a:rPr>
              <a:t>、メモリーなどの小型化・低コスト化</a:t>
            </a: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ソフトウェアやクラウドの進化とネットワークの低コスト化</a:t>
            </a: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モデリングやシミュレーションのアルゴリズムの進化とビッグデータ</a:t>
            </a: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人工知能アルゴリズムの進化</a:t>
            </a: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a:solidFill>
                  <a:srgbClr val="0000FF"/>
                </a:solidFill>
                <a:latin typeface="メイリオ"/>
                <a:ea typeface="メイリオ"/>
                <a:cs typeface="メイリオ"/>
              </a:rPr>
              <a:t>製品への組み込み</a:t>
            </a:r>
          </a:p>
        </p:txBody>
      </p:sp>
      <p:pic>
        <p:nvPicPr>
          <p:cNvPr id="65" name="図 64" descr="radio-45967_640.pn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5574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4572000" y="3082087"/>
            <a:ext cx="4090576" cy="345456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A4D3E45A-DA9A-344E-8808-7288BF9FF09D}"/>
              </a:ext>
            </a:extLst>
          </p:cNvPr>
          <p:cNvSpPr/>
          <p:nvPr/>
        </p:nvSpPr>
        <p:spPr>
          <a:xfrm>
            <a:off x="4781325" y="5588450"/>
            <a:ext cx="3748603" cy="86706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IoT</a:t>
            </a:r>
            <a:r>
              <a:rPr lang="ja-JP" altLang="en-US"/>
              <a:t>の</a:t>
            </a:r>
            <a:r>
              <a:rPr lang="en-US" altLang="ja-JP" dirty="0"/>
              <a:t>3</a:t>
            </a:r>
            <a:r>
              <a:rPr lang="ja-JP" altLang="en-US"/>
              <a:t>層構造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pic>
        <p:nvPicPr>
          <p:cNvPr id="4" name="図 3"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1640" y="620688"/>
            <a:ext cx="2304256" cy="2000442"/>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1929199" y="1484784"/>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pic>
        <p:nvPicPr>
          <p:cNvPr id="6" name="図 5"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8104" y="620688"/>
            <a:ext cx="2304256" cy="2000442"/>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6101632" y="1484784"/>
            <a:ext cx="1107996"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クラウド</a:t>
            </a:r>
            <a:endParaRPr kumimoji="1" lang="ja-JP" altLang="en-US" b="1" dirty="0">
              <a:solidFill>
                <a:schemeClr val="bg1"/>
              </a:solidFill>
              <a:latin typeface="Meiryo" charset="-128"/>
              <a:ea typeface="Meiryo" charset="-128"/>
              <a:cs typeface="Meiryo" charset="-128"/>
            </a:endParaRPr>
          </a:p>
        </p:txBody>
      </p:sp>
      <p:pic>
        <p:nvPicPr>
          <p:cNvPr id="10" name="図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5090" y="5021114"/>
            <a:ext cx="1135959" cy="1135959"/>
          </a:xfrm>
          <a:prstGeom prst="rect">
            <a:avLst/>
          </a:prstGeom>
        </p:spPr>
      </p:pic>
      <p:pic>
        <p:nvPicPr>
          <p:cNvPr id="11" name="図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5218" y="5021116"/>
            <a:ext cx="1135959" cy="1135959"/>
          </a:xfrm>
          <a:prstGeom prst="rect">
            <a:avLst/>
          </a:prstGeom>
        </p:spPr>
      </p:pic>
      <p:pic>
        <p:nvPicPr>
          <p:cNvPr id="12" name="図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1177" y="5021115"/>
            <a:ext cx="1135959" cy="1135959"/>
          </a:xfrm>
          <a:prstGeom prst="rect">
            <a:avLst/>
          </a:prstGeom>
        </p:spPr>
      </p:pic>
      <p:pic>
        <p:nvPicPr>
          <p:cNvPr id="13" name="図 12"/>
          <p:cNvPicPr>
            <a:picLocks noChangeAspect="1"/>
          </p:cNvPicPr>
          <p:nvPr/>
        </p:nvPicPr>
        <p:blipFill>
          <a:blip r:embed="rId5">
            <a:clrChange>
              <a:clrFrom>
                <a:srgbClr val="FFFFFF"/>
              </a:clrFrom>
              <a:clrTo>
                <a:srgbClr val="FFFFFF">
                  <a:alpha val="0"/>
                </a:srgbClr>
              </a:clrTo>
            </a:clrChange>
          </a:blip>
          <a:stretch>
            <a:fillRect/>
          </a:stretch>
        </p:blipFill>
        <p:spPr>
          <a:xfrm>
            <a:off x="6187163" y="3610434"/>
            <a:ext cx="936929" cy="936929"/>
          </a:xfrm>
          <a:prstGeom prst="rect">
            <a:avLst/>
          </a:prstGeom>
        </p:spPr>
      </p:pic>
      <p:pic>
        <p:nvPicPr>
          <p:cNvPr id="14" name="図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37710" y="5021111"/>
            <a:ext cx="1135959" cy="1135959"/>
          </a:xfrm>
          <a:prstGeom prst="rect">
            <a:avLst/>
          </a:prstGeom>
        </p:spPr>
      </p:pic>
      <p:pic>
        <p:nvPicPr>
          <p:cNvPr id="15" name="図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7649" y="5021110"/>
            <a:ext cx="1135959" cy="1135959"/>
          </a:xfrm>
          <a:prstGeom prst="rect">
            <a:avLst/>
          </a:prstGeom>
        </p:spPr>
      </p:pic>
      <p:pic>
        <p:nvPicPr>
          <p:cNvPr id="16" name="図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0591" y="5021111"/>
            <a:ext cx="1135959" cy="1135959"/>
          </a:xfrm>
          <a:prstGeom prst="rect">
            <a:avLst/>
          </a:prstGeom>
        </p:spPr>
      </p:pic>
      <p:pic>
        <p:nvPicPr>
          <p:cNvPr id="17" name="図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2547" y="2585280"/>
            <a:ext cx="686166" cy="686166"/>
          </a:xfrm>
          <a:prstGeom prst="rect">
            <a:avLst/>
          </a:prstGeom>
        </p:spPr>
      </p:pic>
      <p:cxnSp>
        <p:nvCxnSpPr>
          <p:cNvPr id="20" name="直線矢印コネクタ 19"/>
          <p:cNvCxnSpPr>
            <a:stCxn id="10" idx="0"/>
          </p:cNvCxnSpPr>
          <p:nvPr/>
        </p:nvCxnSpPr>
        <p:spPr>
          <a:xfrm flipV="1">
            <a:off x="1353070" y="2178804"/>
            <a:ext cx="931807" cy="284231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1" idx="0"/>
          </p:cNvCxnSpPr>
          <p:nvPr/>
        </p:nvCxnSpPr>
        <p:spPr>
          <a:xfrm flipV="1">
            <a:off x="2483198" y="2178804"/>
            <a:ext cx="21429" cy="2842312"/>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12" idx="0"/>
          </p:cNvCxnSpPr>
          <p:nvPr/>
        </p:nvCxnSpPr>
        <p:spPr>
          <a:xfrm flipH="1" flipV="1">
            <a:off x="2687349" y="2196635"/>
            <a:ext cx="931808" cy="282448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V="1">
            <a:off x="6655627" y="2124323"/>
            <a:ext cx="0" cy="593889"/>
          </a:xfrm>
          <a:prstGeom prst="straightConnector1">
            <a:avLst/>
          </a:prstGeom>
          <a:ln w="57150">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3" idx="0"/>
          </p:cNvCxnSpPr>
          <p:nvPr/>
        </p:nvCxnSpPr>
        <p:spPr>
          <a:xfrm flipH="1" flipV="1">
            <a:off x="6655627" y="3128180"/>
            <a:ext cx="1" cy="482254"/>
          </a:xfrm>
          <a:prstGeom prst="straightConnector1">
            <a:avLst/>
          </a:prstGeom>
          <a:ln w="57150">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4" idx="0"/>
            <a:endCxn id="13" idx="2"/>
          </p:cNvCxnSpPr>
          <p:nvPr/>
        </p:nvCxnSpPr>
        <p:spPr>
          <a:xfrm flipV="1">
            <a:off x="5505690" y="4547363"/>
            <a:ext cx="1149938"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stCxn id="15" idx="0"/>
            <a:endCxn id="13" idx="2"/>
          </p:cNvCxnSpPr>
          <p:nvPr/>
        </p:nvCxnSpPr>
        <p:spPr>
          <a:xfrm flipH="1" flipV="1">
            <a:off x="6655628" y="4547363"/>
            <a:ext cx="1" cy="473747"/>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16" idx="0"/>
            <a:endCxn id="13" idx="2"/>
          </p:cNvCxnSpPr>
          <p:nvPr/>
        </p:nvCxnSpPr>
        <p:spPr>
          <a:xfrm flipH="1" flipV="1">
            <a:off x="6655628" y="4547363"/>
            <a:ext cx="1142943"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7114334" y="3685843"/>
            <a:ext cx="1261884" cy="253916"/>
          </a:xfrm>
          <a:prstGeom prst="rect">
            <a:avLst/>
          </a:prstGeom>
          <a:noFill/>
        </p:spPr>
        <p:txBody>
          <a:bodyPr wrap="none" rtlCol="0">
            <a:spAutoFit/>
          </a:bodyPr>
          <a:lstStyle/>
          <a:p>
            <a:r>
              <a:rPr kumimoji="1" lang="ja-JP" altLang="en-US" sz="1050" dirty="0">
                <a:latin typeface="Meiryo" charset="-128"/>
                <a:ea typeface="Meiryo" charset="-128"/>
                <a:cs typeface="Meiryo" charset="-128"/>
              </a:rPr>
              <a:t>エッジ</a:t>
            </a:r>
            <a:r>
              <a:rPr kumimoji="1" lang="ja-JP" altLang="en-US" sz="1050">
                <a:latin typeface="Meiryo" charset="-128"/>
                <a:ea typeface="Meiryo" charset="-128"/>
                <a:cs typeface="Meiryo" charset="-128"/>
              </a:rPr>
              <a:t>・サーバー</a:t>
            </a:r>
            <a:endParaRPr kumimoji="1" lang="en-US" altLang="ja-JP" sz="1050" dirty="0">
              <a:latin typeface="Meiryo" charset="-128"/>
              <a:ea typeface="Meiryo" charset="-128"/>
              <a:cs typeface="Meiryo" charset="-128"/>
            </a:endParaRPr>
          </a:p>
        </p:txBody>
      </p:sp>
      <p:sp>
        <p:nvSpPr>
          <p:cNvPr id="48" name="テキスト ボックス 47"/>
          <p:cNvSpPr txBox="1"/>
          <p:nvPr/>
        </p:nvSpPr>
        <p:spPr>
          <a:xfrm>
            <a:off x="7023213" y="2803017"/>
            <a:ext cx="992579" cy="253916"/>
          </a:xfrm>
          <a:prstGeom prst="rect">
            <a:avLst/>
          </a:prstGeom>
          <a:noFill/>
        </p:spPr>
        <p:txBody>
          <a:bodyPr wrap="none" rtlCol="0">
            <a:spAutoFit/>
          </a:bodyPr>
          <a:lstStyle/>
          <a:p>
            <a:r>
              <a:rPr kumimoji="1" lang="ja-JP" altLang="en-US" sz="1050">
                <a:latin typeface="Meiryo" charset="-128"/>
                <a:ea typeface="Meiryo" charset="-128"/>
                <a:cs typeface="Meiryo" charset="-128"/>
              </a:rPr>
              <a:t>ゲートウェイ</a:t>
            </a:r>
            <a:endParaRPr kumimoji="1" lang="ja-JP" altLang="en-US" sz="1050" dirty="0">
              <a:latin typeface="Meiryo" charset="-128"/>
              <a:ea typeface="Meiryo" charset="-128"/>
              <a:cs typeface="Meiryo" charset="-128"/>
            </a:endParaRPr>
          </a:p>
        </p:txBody>
      </p:sp>
      <p:sp>
        <p:nvSpPr>
          <p:cNvPr id="49" name="テキスト ボックス 48"/>
          <p:cNvSpPr txBox="1"/>
          <p:nvPr/>
        </p:nvSpPr>
        <p:spPr>
          <a:xfrm>
            <a:off x="6128881"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モノ</a:t>
            </a:r>
            <a:endParaRPr kumimoji="1" lang="ja-JP" altLang="en-US" sz="1050" dirty="0">
              <a:latin typeface="Meiryo" charset="-128"/>
              <a:ea typeface="Meiryo" charset="-128"/>
              <a:cs typeface="Meiryo" charset="-128"/>
            </a:endParaRPr>
          </a:p>
        </p:txBody>
      </p:sp>
      <p:sp>
        <p:nvSpPr>
          <p:cNvPr id="50" name="テキスト ボックス 49"/>
          <p:cNvSpPr txBox="1"/>
          <p:nvPr/>
        </p:nvSpPr>
        <p:spPr>
          <a:xfrm>
            <a:off x="1967165"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kumimoji="1" lang="en-US" altLang="ja-JP" sz="1050" dirty="0">
                <a:latin typeface="Meiryo" charset="-128"/>
                <a:ea typeface="Meiryo" charset="-128"/>
                <a:cs typeface="Meiryo" charset="-128"/>
              </a:rPr>
              <a:t>/</a:t>
            </a:r>
            <a:r>
              <a:rPr kumimoji="1" lang="ja-JP" altLang="en-US" sz="1050" dirty="0">
                <a:latin typeface="Meiryo" charset="-128"/>
                <a:ea typeface="Meiryo" charset="-128"/>
                <a:cs typeface="Meiryo" charset="-128"/>
              </a:rPr>
              <a:t>モノ</a:t>
            </a:r>
          </a:p>
        </p:txBody>
      </p:sp>
      <p:sp>
        <p:nvSpPr>
          <p:cNvPr id="51" name="四角形吹き出し 50"/>
          <p:cNvSpPr/>
          <p:nvPr/>
        </p:nvSpPr>
        <p:spPr>
          <a:xfrm>
            <a:off x="4717153" y="2160947"/>
            <a:ext cx="1249453" cy="381750"/>
          </a:xfrm>
          <a:prstGeom prst="wedgeRectCallout">
            <a:avLst>
              <a:gd name="adj1" fmla="val 75801"/>
              <a:gd name="adj2" fmla="val 35886"/>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通信料の削減</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最低限のデータを送受信</a:t>
            </a:r>
            <a:endParaRPr kumimoji="1" lang="ja-JP" altLang="en-US" sz="600" dirty="0">
              <a:solidFill>
                <a:srgbClr val="FFFFFF"/>
              </a:solidFill>
              <a:latin typeface="Meiryo" charset="-128"/>
              <a:ea typeface="Meiryo" charset="-128"/>
              <a:cs typeface="Meiryo" charset="-128"/>
            </a:endParaRPr>
          </a:p>
        </p:txBody>
      </p:sp>
      <p:sp>
        <p:nvSpPr>
          <p:cNvPr id="52" name="四角形吹き出し 51"/>
          <p:cNvSpPr/>
          <p:nvPr/>
        </p:nvSpPr>
        <p:spPr>
          <a:xfrm>
            <a:off x="4716016" y="3429000"/>
            <a:ext cx="1250443" cy="381750"/>
          </a:xfrm>
          <a:prstGeom prst="wedgeRectCallout">
            <a:avLst>
              <a:gd name="adj1" fmla="val 73168"/>
              <a:gd name="adj2" fmla="val 31791"/>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セキュリティ確保</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機密データをローカルに保持</a:t>
            </a:r>
            <a:endParaRPr kumimoji="1" lang="ja-JP" altLang="en-US" sz="600" dirty="0">
              <a:solidFill>
                <a:srgbClr val="FFFFFF"/>
              </a:solidFill>
              <a:latin typeface="Meiryo" charset="-128"/>
              <a:ea typeface="Meiryo" charset="-128"/>
              <a:cs typeface="Meiryo" charset="-128"/>
            </a:endParaRPr>
          </a:p>
        </p:txBody>
      </p:sp>
      <p:sp>
        <p:nvSpPr>
          <p:cNvPr id="53" name="四角形吹き出し 52"/>
          <p:cNvSpPr/>
          <p:nvPr/>
        </p:nvSpPr>
        <p:spPr>
          <a:xfrm>
            <a:off x="4716016" y="4348259"/>
            <a:ext cx="1250443" cy="381750"/>
          </a:xfrm>
          <a:prstGeom prst="wedgeRectCallout">
            <a:avLst>
              <a:gd name="adj1" fmla="val 71839"/>
              <a:gd name="adj2" fmla="val 33839"/>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低遅延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機器をリアルタイム制御</a:t>
            </a:r>
            <a:endParaRPr kumimoji="1" lang="ja-JP" altLang="en-US" sz="600" dirty="0">
              <a:solidFill>
                <a:srgbClr val="FFFFFF"/>
              </a:solidFill>
              <a:latin typeface="Meiryo" charset="-128"/>
              <a:ea typeface="Meiryo" charset="-128"/>
              <a:cs typeface="Meiryo" charset="-128"/>
            </a:endParaRPr>
          </a:p>
        </p:txBody>
      </p:sp>
      <p:sp>
        <p:nvSpPr>
          <p:cNvPr id="54" name="テキスト ボックス 53"/>
          <p:cNvSpPr txBox="1"/>
          <p:nvPr/>
        </p:nvSpPr>
        <p:spPr>
          <a:xfrm>
            <a:off x="4582199" y="3123514"/>
            <a:ext cx="1127232" cy="253916"/>
          </a:xfrm>
          <a:prstGeom prst="rect">
            <a:avLst/>
          </a:prstGeom>
          <a:noFill/>
        </p:spPr>
        <p:txBody>
          <a:bodyPr wrap="none" rtlCol="0">
            <a:spAutoFit/>
          </a:bodyPr>
          <a:lstStyle/>
          <a:p>
            <a:r>
              <a:rPr kumimoji="1" lang="ja-JP" altLang="en-US" sz="1050" dirty="0">
                <a:solidFill>
                  <a:schemeClr val="accent6">
                    <a:lumMod val="75000"/>
                  </a:schemeClr>
                </a:solidFill>
                <a:latin typeface="Meiryo" charset="-128"/>
                <a:ea typeface="Meiryo" charset="-128"/>
                <a:cs typeface="Meiryo" charset="-128"/>
              </a:rPr>
              <a:t>拠点内／</a:t>
            </a:r>
            <a:r>
              <a:rPr kumimoji="1" lang="ja-JP" altLang="en-US" sz="1050">
                <a:solidFill>
                  <a:schemeClr val="accent6">
                    <a:lumMod val="75000"/>
                  </a:schemeClr>
                </a:solidFill>
                <a:latin typeface="Meiryo" charset="-128"/>
                <a:ea typeface="Meiryo" charset="-128"/>
                <a:cs typeface="Meiryo" charset="-128"/>
              </a:rPr>
              <a:t>地域内</a:t>
            </a:r>
            <a:endParaRPr kumimoji="1" lang="ja-JP" altLang="en-US" sz="1050" dirty="0">
              <a:solidFill>
                <a:schemeClr val="accent6">
                  <a:lumMod val="75000"/>
                </a:schemeClr>
              </a:solidFill>
              <a:latin typeface="Meiryo" charset="-128"/>
              <a:ea typeface="Meiryo" charset="-128"/>
              <a:cs typeface="Meiryo" charset="-128"/>
            </a:endParaRPr>
          </a:p>
        </p:txBody>
      </p:sp>
      <p:sp>
        <p:nvSpPr>
          <p:cNvPr id="55" name="テキスト ボックス 54"/>
          <p:cNvSpPr txBox="1"/>
          <p:nvPr/>
        </p:nvSpPr>
        <p:spPr>
          <a:xfrm>
            <a:off x="6655627" y="2297898"/>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6" name="テキスト ボックス 55"/>
          <p:cNvSpPr txBox="1"/>
          <p:nvPr/>
        </p:nvSpPr>
        <p:spPr>
          <a:xfrm>
            <a:off x="1397978" y="2294309"/>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7" name="テキスト ボックス 56"/>
          <p:cNvSpPr txBox="1"/>
          <p:nvPr/>
        </p:nvSpPr>
        <p:spPr>
          <a:xfrm>
            <a:off x="7868242" y="1479799"/>
            <a:ext cx="825867" cy="400110"/>
          </a:xfrm>
          <a:prstGeom prst="rect">
            <a:avLst/>
          </a:prstGeom>
          <a:noFill/>
        </p:spPr>
        <p:txBody>
          <a:bodyPr wrap="none" rtlCol="0">
            <a:spAutoFit/>
          </a:bodyPr>
          <a:lstStyle/>
          <a:p>
            <a:r>
              <a:rPr kumimoji="1" lang="ja-JP" altLang="en-US" sz="1000" b="1" dirty="0">
                <a:solidFill>
                  <a:srgbClr val="0432FF"/>
                </a:solidFill>
                <a:latin typeface="メイリオ"/>
                <a:ea typeface="メイリオ"/>
                <a:cs typeface="メイリオ"/>
              </a:rPr>
              <a:t>データ活用</a:t>
            </a:r>
            <a:endParaRPr kumimoji="1" lang="en-US" altLang="ja-JP" sz="1000" b="1" dirty="0">
              <a:solidFill>
                <a:srgbClr val="0432FF"/>
              </a:solidFill>
              <a:latin typeface="メイリオ"/>
              <a:ea typeface="メイリオ"/>
              <a:cs typeface="メイリオ"/>
            </a:endParaRPr>
          </a:p>
          <a:p>
            <a:r>
              <a:rPr kumimoji="1" lang="ja-JP" altLang="en-US" sz="1000" b="1" dirty="0">
                <a:solidFill>
                  <a:srgbClr val="0432FF"/>
                </a:solidFill>
                <a:latin typeface="メイリオ"/>
                <a:ea typeface="メイリオ"/>
                <a:cs typeface="メイリオ"/>
              </a:rPr>
              <a:t>と</a:t>
            </a:r>
            <a:r>
              <a:rPr lang="ja-JP" altLang="en-US" sz="1000" b="1" dirty="0">
                <a:solidFill>
                  <a:srgbClr val="0432FF"/>
                </a:solidFill>
                <a:latin typeface="メイリオ"/>
                <a:ea typeface="メイリオ"/>
                <a:cs typeface="メイリオ"/>
              </a:rPr>
              <a:t>機能</a:t>
            </a:r>
            <a:r>
              <a:rPr kumimoji="1" lang="ja-JP" altLang="en-US" sz="1000" b="1" dirty="0">
                <a:solidFill>
                  <a:srgbClr val="0432FF"/>
                </a:solidFill>
                <a:latin typeface="メイリオ"/>
                <a:ea typeface="メイリオ"/>
                <a:cs typeface="メイリオ"/>
              </a:rPr>
              <a:t>連携</a:t>
            </a:r>
          </a:p>
        </p:txBody>
      </p:sp>
      <p:sp>
        <p:nvSpPr>
          <p:cNvPr id="58" name="テキスト ボックス 57"/>
          <p:cNvSpPr txBox="1"/>
          <p:nvPr/>
        </p:nvSpPr>
        <p:spPr>
          <a:xfrm>
            <a:off x="7094996" y="406841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データ集約</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と高速応答</a:t>
            </a:r>
            <a:endParaRPr kumimoji="1" lang="ja-JP" altLang="en-US" sz="1000" b="1" dirty="0">
              <a:solidFill>
                <a:schemeClr val="accent3">
                  <a:lumMod val="50000"/>
                </a:schemeClr>
              </a:solidFill>
              <a:latin typeface="メイリオ"/>
              <a:ea typeface="メイリオ"/>
              <a:cs typeface="メイリオ"/>
            </a:endParaRPr>
          </a:p>
        </p:txBody>
      </p:sp>
      <p:sp>
        <p:nvSpPr>
          <p:cNvPr id="59" name="テキスト ボックス 58"/>
          <p:cNvSpPr txBox="1"/>
          <p:nvPr/>
        </p:nvSpPr>
        <p:spPr>
          <a:xfrm>
            <a:off x="5762357" y="485574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データ収集</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と遠隔送信</a:t>
            </a:r>
            <a:endParaRPr kumimoji="1" lang="ja-JP" altLang="en-US" sz="1000" b="1" dirty="0">
              <a:solidFill>
                <a:schemeClr val="accent3">
                  <a:lumMod val="50000"/>
                </a:schemeClr>
              </a:solidFill>
              <a:latin typeface="メイリオ"/>
              <a:ea typeface="メイリオ"/>
              <a:cs typeface="メイリオ"/>
            </a:endParaRPr>
          </a:p>
        </p:txBody>
      </p:sp>
      <p:sp>
        <p:nvSpPr>
          <p:cNvPr id="60" name="テキスト ボックス 59"/>
          <p:cNvSpPr txBox="1"/>
          <p:nvPr/>
        </p:nvSpPr>
        <p:spPr>
          <a:xfrm>
            <a:off x="6732240" y="4853229"/>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データ受信</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と遠隔制御</a:t>
            </a:r>
            <a:endParaRPr kumimoji="1" lang="ja-JP" altLang="en-US" sz="1000" b="1" dirty="0">
              <a:solidFill>
                <a:schemeClr val="accent3">
                  <a:lumMod val="50000"/>
                </a:schemeClr>
              </a:solidFill>
              <a:latin typeface="メイリオ"/>
              <a:ea typeface="メイリオ"/>
              <a:cs typeface="メイリオ"/>
            </a:endParaRPr>
          </a:p>
        </p:txBody>
      </p:sp>
      <p:sp>
        <p:nvSpPr>
          <p:cNvPr id="63" name="四角形吹き出し 62"/>
          <p:cNvSpPr/>
          <p:nvPr/>
        </p:nvSpPr>
        <p:spPr>
          <a:xfrm>
            <a:off x="3170575" y="2160947"/>
            <a:ext cx="1249453" cy="381750"/>
          </a:xfrm>
          <a:prstGeom prst="wedgeRectCallout">
            <a:avLst>
              <a:gd name="adj1" fmla="val -76197"/>
              <a:gd name="adj2" fmla="val 3588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通信料の増大</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全データを送受信</a:t>
            </a:r>
            <a:endParaRPr kumimoji="1" lang="ja-JP" altLang="en-US" sz="600" dirty="0">
              <a:solidFill>
                <a:srgbClr val="FFFFFF"/>
              </a:solidFill>
              <a:latin typeface="Meiryo" charset="-128"/>
              <a:ea typeface="Meiryo" charset="-128"/>
              <a:cs typeface="Meiryo" charset="-128"/>
            </a:endParaRPr>
          </a:p>
        </p:txBody>
      </p:sp>
      <p:sp>
        <p:nvSpPr>
          <p:cNvPr id="64" name="四角形吹き出し 63"/>
          <p:cNvSpPr/>
          <p:nvPr/>
        </p:nvSpPr>
        <p:spPr>
          <a:xfrm>
            <a:off x="3169438" y="3432853"/>
            <a:ext cx="1250443" cy="381750"/>
          </a:xfrm>
          <a:prstGeom prst="wedgeRectCallout">
            <a:avLst>
              <a:gd name="adj1" fmla="val -73084"/>
              <a:gd name="adj2" fmla="val 39980"/>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セキュリティ困難</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機密データを送受信</a:t>
            </a:r>
            <a:endParaRPr kumimoji="1" lang="ja-JP" altLang="en-US" sz="600" dirty="0">
              <a:solidFill>
                <a:srgbClr val="FFFFFF"/>
              </a:solidFill>
              <a:latin typeface="Meiryo" charset="-128"/>
              <a:ea typeface="Meiryo" charset="-128"/>
              <a:cs typeface="Meiryo" charset="-128"/>
            </a:endParaRPr>
          </a:p>
        </p:txBody>
      </p:sp>
      <p:sp>
        <p:nvSpPr>
          <p:cNvPr id="65" name="四角形吹き出し 64"/>
          <p:cNvSpPr/>
          <p:nvPr/>
        </p:nvSpPr>
        <p:spPr>
          <a:xfrm>
            <a:off x="3169438" y="4348259"/>
            <a:ext cx="1250443" cy="381750"/>
          </a:xfrm>
          <a:prstGeom prst="wedgeRectCallout">
            <a:avLst>
              <a:gd name="adj1" fmla="val -70663"/>
              <a:gd name="adj2" fmla="val 37934"/>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高遅延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機器を遠隔制御</a:t>
            </a:r>
            <a:endParaRPr kumimoji="1" lang="ja-JP" altLang="en-US" sz="600" dirty="0">
              <a:solidFill>
                <a:srgbClr val="FFFFFF"/>
              </a:solidFill>
              <a:latin typeface="Meiryo" charset="-128"/>
              <a:ea typeface="Meiryo" charset="-128"/>
              <a:cs typeface="Meiryo" charset="-128"/>
            </a:endParaRPr>
          </a:p>
        </p:txBody>
      </p:sp>
      <p:sp>
        <p:nvSpPr>
          <p:cNvPr id="42" name="四角形吹き出し 41"/>
          <p:cNvSpPr/>
          <p:nvPr/>
        </p:nvSpPr>
        <p:spPr>
          <a:xfrm>
            <a:off x="4711397" y="2611349"/>
            <a:ext cx="1250443" cy="381750"/>
          </a:xfrm>
          <a:prstGeom prst="wedgeRectCallout">
            <a:avLst>
              <a:gd name="adj1" fmla="val 75418"/>
              <a:gd name="adj2" fmla="val -41910"/>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ネットワーク負荷低減</a:t>
            </a:r>
            <a:endParaRPr lang="en-US" altLang="ja-JP" sz="600" dirty="0">
              <a:solidFill>
                <a:srgbClr val="FFFFFF"/>
              </a:solidFill>
              <a:latin typeface="Meiryo" charset="-128"/>
              <a:ea typeface="Meiryo" charset="-128"/>
              <a:cs typeface="Meiryo" charset="-128"/>
            </a:endParaRPr>
          </a:p>
          <a:p>
            <a:pPr algn="ctr"/>
            <a:r>
              <a:rPr kumimoji="1" lang="ja-JP" altLang="en-US" sz="600" dirty="0">
                <a:solidFill>
                  <a:srgbClr val="FFFFFF"/>
                </a:solidFill>
                <a:latin typeface="Meiryo" charset="-128"/>
                <a:ea typeface="Meiryo" charset="-128"/>
                <a:cs typeface="Meiryo" charset="-128"/>
              </a:rPr>
              <a:t>スループット安定</a:t>
            </a:r>
          </a:p>
        </p:txBody>
      </p:sp>
      <p:sp>
        <p:nvSpPr>
          <p:cNvPr id="44" name="四角形吹き出し 43"/>
          <p:cNvSpPr/>
          <p:nvPr/>
        </p:nvSpPr>
        <p:spPr>
          <a:xfrm>
            <a:off x="3164819" y="2615202"/>
            <a:ext cx="1250443" cy="381750"/>
          </a:xfrm>
          <a:prstGeom prst="wedgeRectCallout">
            <a:avLst>
              <a:gd name="adj1" fmla="val -75334"/>
              <a:gd name="adj2" fmla="val -4477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ネットワーク負荷増大</a:t>
            </a:r>
            <a:r>
              <a:rPr lang="ja-JP" altLang="en-US" sz="600" dirty="0">
                <a:solidFill>
                  <a:srgbClr val="FFFFFF"/>
                </a:solidFill>
                <a:latin typeface="Meiryo" charset="-128"/>
                <a:ea typeface="Meiryo" charset="-128"/>
                <a:cs typeface="Meiryo" charset="-128"/>
              </a:rPr>
              <a:t>スループット低下</a:t>
            </a:r>
            <a:endParaRPr kumimoji="1" lang="ja-JP" altLang="en-US" sz="600" dirty="0">
              <a:solidFill>
                <a:srgbClr val="FFFFFF"/>
              </a:solidFill>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13B501B6-A2EB-D64B-A8F8-C7CF2AE59407}"/>
              </a:ext>
            </a:extLst>
          </p:cNvPr>
          <p:cNvSpPr txBox="1"/>
          <p:nvPr/>
        </p:nvSpPr>
        <p:spPr>
          <a:xfrm>
            <a:off x="7742743" y="6206745"/>
            <a:ext cx="825867" cy="246221"/>
          </a:xfrm>
          <a:prstGeom prst="rect">
            <a:avLst/>
          </a:prstGeom>
          <a:noFill/>
        </p:spPr>
        <p:txBody>
          <a:bodyPr wrap="none" rtlCol="0">
            <a:spAutoFit/>
          </a:bodyPr>
          <a:lstStyle/>
          <a:p>
            <a:r>
              <a:rPr kumimoji="1" lang="ja-JP" altLang="en-US" sz="1000" b="1">
                <a:solidFill>
                  <a:schemeClr val="accent3">
                    <a:lumMod val="50000"/>
                  </a:schemeClr>
                </a:solidFill>
                <a:latin typeface="Meiryo" panose="020B0604030504040204" pitchFamily="34" charset="-128"/>
                <a:ea typeface="Meiryo" panose="020B0604030504040204" pitchFamily="34" charset="-128"/>
              </a:rPr>
              <a:t>デバイス層</a:t>
            </a:r>
          </a:p>
        </p:txBody>
      </p:sp>
      <p:sp>
        <p:nvSpPr>
          <p:cNvPr id="46" name="テキスト ボックス 45">
            <a:extLst>
              <a:ext uri="{FF2B5EF4-FFF2-40B4-BE49-F238E27FC236}">
                <a16:creationId xmlns:a16="http://schemas.microsoft.com/office/drawing/2014/main" id="{2CFCDD10-B66F-D24C-BAFE-073E317E6BE2}"/>
              </a:ext>
            </a:extLst>
          </p:cNvPr>
          <p:cNvSpPr txBox="1"/>
          <p:nvPr/>
        </p:nvSpPr>
        <p:spPr>
          <a:xfrm>
            <a:off x="6751353" y="3286438"/>
            <a:ext cx="1980029" cy="246221"/>
          </a:xfrm>
          <a:prstGeom prst="rect">
            <a:avLst/>
          </a:prstGeom>
          <a:noFill/>
        </p:spPr>
        <p:txBody>
          <a:bodyPr wrap="none" rtlCol="0">
            <a:spAutoFit/>
          </a:bodyPr>
          <a:lstStyle/>
          <a:p>
            <a:r>
              <a:rPr kumimoji="1" lang="ja-JP" altLang="en-US" sz="1000" b="1">
                <a:solidFill>
                  <a:schemeClr val="accent6">
                    <a:lumMod val="50000"/>
                  </a:schemeClr>
                </a:solidFill>
                <a:latin typeface="Meiryo" panose="020B0604030504040204" pitchFamily="34" charset="-128"/>
                <a:ea typeface="Meiryo" panose="020B0604030504040204" pitchFamily="34" charset="-128"/>
              </a:rPr>
              <a:t>エッジ</a:t>
            </a:r>
            <a:r>
              <a:rPr lang="ja-JP" altLang="en-US" sz="1000" b="1">
                <a:solidFill>
                  <a:schemeClr val="accent6">
                    <a:lumMod val="50000"/>
                  </a:schemeClr>
                </a:solidFill>
                <a:latin typeface="Meiryo" panose="020B0604030504040204" pitchFamily="34" charset="-128"/>
                <a:ea typeface="Meiryo" panose="020B0604030504040204" pitchFamily="34" charset="-128"/>
              </a:rPr>
              <a:t>・コンピューティング層</a:t>
            </a:r>
            <a:endParaRPr kumimoji="1" lang="ja-JP" altLang="en-US" sz="1000" b="1">
              <a:solidFill>
                <a:schemeClr val="accent6">
                  <a:lumMod val="50000"/>
                </a:schemeClr>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72B00306-1B84-2F47-B745-8EA495CE6F0B}"/>
              </a:ext>
            </a:extLst>
          </p:cNvPr>
          <p:cNvSpPr txBox="1"/>
          <p:nvPr/>
        </p:nvSpPr>
        <p:spPr>
          <a:xfrm>
            <a:off x="6503972" y="923580"/>
            <a:ext cx="2108269" cy="246221"/>
          </a:xfrm>
          <a:prstGeom prst="rect">
            <a:avLst/>
          </a:prstGeom>
          <a:noFill/>
        </p:spPr>
        <p:txBody>
          <a:bodyPr wrap="none" rtlCol="0">
            <a:spAutoFit/>
          </a:bodyPr>
          <a:lstStyle/>
          <a:p>
            <a:r>
              <a:rPr kumimoji="1" lang="ja-JP" altLang="en-US" sz="1000" b="1">
                <a:solidFill>
                  <a:srgbClr val="0070C0"/>
                </a:solidFill>
                <a:latin typeface="Meiryo" panose="020B0604030504040204" pitchFamily="34" charset="-128"/>
                <a:ea typeface="Meiryo" panose="020B0604030504040204" pitchFamily="34" charset="-128"/>
              </a:rPr>
              <a:t>クラウド・</a:t>
            </a:r>
            <a:r>
              <a:rPr lang="ja-JP" altLang="en-US" sz="1000" b="1">
                <a:solidFill>
                  <a:srgbClr val="0070C0"/>
                </a:solidFill>
                <a:latin typeface="Meiryo" panose="020B0604030504040204" pitchFamily="34" charset="-128"/>
                <a:ea typeface="Meiryo" panose="020B0604030504040204" pitchFamily="34" charset="-128"/>
              </a:rPr>
              <a:t>コンピューティング層</a:t>
            </a:r>
            <a:endParaRPr kumimoji="1" lang="ja-JP" altLang="en-US" sz="1000" b="1">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63396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右矢印 34">
            <a:extLst>
              <a:ext uri="{FF2B5EF4-FFF2-40B4-BE49-F238E27FC236}">
                <a16:creationId xmlns:a16="http://schemas.microsoft.com/office/drawing/2014/main" id="{66C34C46-E698-D54C-B3AC-13DC07A211C0}"/>
              </a:ext>
            </a:extLst>
          </p:cNvPr>
          <p:cNvSpPr/>
          <p:nvPr/>
        </p:nvSpPr>
        <p:spPr>
          <a:xfrm>
            <a:off x="426369" y="5612568"/>
            <a:ext cx="8291264" cy="982025"/>
          </a:xfrm>
          <a:prstGeom prst="rightArrow">
            <a:avLst>
              <a:gd name="adj1" fmla="val 77143"/>
              <a:gd name="adj2" fmla="val 5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33963B46-9922-4C47-899E-E34F7A2B109E}"/>
              </a:ext>
            </a:extLst>
          </p:cNvPr>
          <p:cNvSpPr/>
          <p:nvPr/>
        </p:nvSpPr>
        <p:spPr>
          <a:xfrm>
            <a:off x="426368" y="4504394"/>
            <a:ext cx="8291264" cy="106645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D559817D-A780-0F4E-964E-D6BD551AB16A}"/>
              </a:ext>
            </a:extLst>
          </p:cNvPr>
          <p:cNvSpPr/>
          <p:nvPr/>
        </p:nvSpPr>
        <p:spPr>
          <a:xfrm>
            <a:off x="426368" y="921752"/>
            <a:ext cx="8291264" cy="193244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43B36E8B-209A-BB46-98F2-C9D7940564C9}"/>
              </a:ext>
            </a:extLst>
          </p:cNvPr>
          <p:cNvSpPr/>
          <p:nvPr/>
        </p:nvSpPr>
        <p:spPr>
          <a:xfrm>
            <a:off x="426368" y="2923994"/>
            <a:ext cx="8291264" cy="1473973"/>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3D242B3-4A32-BC44-9A20-3123AFD7C05E}"/>
              </a:ext>
            </a:extLst>
          </p:cNvPr>
          <p:cNvSpPr>
            <a:spLocks noGrp="1"/>
          </p:cNvSpPr>
          <p:nvPr>
            <p:ph type="title"/>
          </p:nvPr>
        </p:nvSpPr>
        <p:spPr/>
        <p:txBody>
          <a:bodyPr/>
          <a:lstStyle/>
          <a:p>
            <a:r>
              <a:rPr kumimoji="1" lang="ja-JP" altLang="en-US" dirty="0"/>
              <a:t>機能階層のシフト</a:t>
            </a:r>
          </a:p>
        </p:txBody>
      </p:sp>
      <p:sp>
        <p:nvSpPr>
          <p:cNvPr id="3" name="スライド番号プレースホルダー 2">
            <a:extLst>
              <a:ext uri="{FF2B5EF4-FFF2-40B4-BE49-F238E27FC236}">
                <a16:creationId xmlns:a16="http://schemas.microsoft.com/office/drawing/2014/main" id="{408B30FB-FC22-6A4E-807D-F1BAA122AE40}"/>
              </a:ext>
            </a:extLst>
          </p:cNvPr>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pic>
        <p:nvPicPr>
          <p:cNvPr id="4" name="図 3" descr="design_img_f_1133791_s.png">
            <a:extLst>
              <a:ext uri="{FF2B5EF4-FFF2-40B4-BE49-F238E27FC236}">
                <a16:creationId xmlns:a16="http://schemas.microsoft.com/office/drawing/2014/main" id="{07E848C3-90EA-B947-8B72-08D03D2669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0542" y="793029"/>
            <a:ext cx="2654211" cy="2304256"/>
          </a:xfrm>
          <a:prstGeom prst="rect">
            <a:avLst/>
          </a:prstGeom>
          <a:ln>
            <a:noFill/>
          </a:ln>
          <a:effectLst>
            <a:outerShdw blurRad="292100" dist="139700" dir="2700000" algn="tl" rotWithShape="0">
              <a:srgbClr val="333333">
                <a:alpha val="65000"/>
              </a:srgbClr>
            </a:outerShdw>
          </a:effectLst>
        </p:spPr>
      </p:pic>
      <p:pic>
        <p:nvPicPr>
          <p:cNvPr id="5" name="図 4">
            <a:extLst>
              <a:ext uri="{FF2B5EF4-FFF2-40B4-BE49-F238E27FC236}">
                <a16:creationId xmlns:a16="http://schemas.microsoft.com/office/drawing/2014/main" id="{A55DF9FF-B3C7-7C46-A6A0-2D83BA63437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9033" y="4773600"/>
            <a:ext cx="844304" cy="844304"/>
          </a:xfrm>
          <a:prstGeom prst="rect">
            <a:avLst/>
          </a:prstGeom>
        </p:spPr>
      </p:pic>
      <p:pic>
        <p:nvPicPr>
          <p:cNvPr id="6" name="図 5">
            <a:extLst>
              <a:ext uri="{FF2B5EF4-FFF2-40B4-BE49-F238E27FC236}">
                <a16:creationId xmlns:a16="http://schemas.microsoft.com/office/drawing/2014/main" id="{4AE0337B-4FC6-1E4D-95E0-4967A72132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93897" y="4761624"/>
            <a:ext cx="844304" cy="844304"/>
          </a:xfrm>
          <a:prstGeom prst="rect">
            <a:avLst/>
          </a:prstGeom>
        </p:spPr>
      </p:pic>
      <p:pic>
        <p:nvPicPr>
          <p:cNvPr id="7" name="図 6">
            <a:extLst>
              <a:ext uri="{FF2B5EF4-FFF2-40B4-BE49-F238E27FC236}">
                <a16:creationId xmlns:a16="http://schemas.microsoft.com/office/drawing/2014/main" id="{F2534358-E3F5-F045-8901-B479BC2A202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2327" y="4768264"/>
            <a:ext cx="844304" cy="844304"/>
          </a:xfrm>
          <a:prstGeom prst="rect">
            <a:avLst/>
          </a:prstGeom>
        </p:spPr>
      </p:pic>
      <p:pic>
        <p:nvPicPr>
          <p:cNvPr id="8" name="図 7">
            <a:extLst>
              <a:ext uri="{FF2B5EF4-FFF2-40B4-BE49-F238E27FC236}">
                <a16:creationId xmlns:a16="http://schemas.microsoft.com/office/drawing/2014/main" id="{9EF54FF5-2C63-DA44-B458-A57EB3A06C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8274" y="3311716"/>
            <a:ext cx="936929" cy="936929"/>
          </a:xfrm>
          <a:prstGeom prst="rect">
            <a:avLst/>
          </a:prstGeom>
        </p:spPr>
      </p:pic>
      <p:sp>
        <p:nvSpPr>
          <p:cNvPr id="9" name="正方形/長方形 8">
            <a:extLst>
              <a:ext uri="{FF2B5EF4-FFF2-40B4-BE49-F238E27FC236}">
                <a16:creationId xmlns:a16="http://schemas.microsoft.com/office/drawing/2014/main" id="{5CB50ED1-91AE-4541-A7BA-3FAFDD56677B}"/>
              </a:ext>
            </a:extLst>
          </p:cNvPr>
          <p:cNvSpPr/>
          <p:nvPr/>
        </p:nvSpPr>
        <p:spPr>
          <a:xfrm>
            <a:off x="4214641" y="4864809"/>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0" name="正方形/長方形 9">
            <a:extLst>
              <a:ext uri="{FF2B5EF4-FFF2-40B4-BE49-F238E27FC236}">
                <a16:creationId xmlns:a16="http://schemas.microsoft.com/office/drawing/2014/main" id="{D4BE43E6-4E2B-974E-88E4-7838D7E7E120}"/>
              </a:ext>
            </a:extLst>
          </p:cNvPr>
          <p:cNvSpPr/>
          <p:nvPr/>
        </p:nvSpPr>
        <p:spPr>
          <a:xfrm>
            <a:off x="4214641" y="3690464"/>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51C2C617-ADD8-0545-867F-FADFAE32015C}"/>
              </a:ext>
            </a:extLst>
          </p:cNvPr>
          <p:cNvSpPr/>
          <p:nvPr/>
        </p:nvSpPr>
        <p:spPr>
          <a:xfrm>
            <a:off x="4214641" y="3255058"/>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2" name="正方形/長方形 11">
            <a:extLst>
              <a:ext uri="{FF2B5EF4-FFF2-40B4-BE49-F238E27FC236}">
                <a16:creationId xmlns:a16="http://schemas.microsoft.com/office/drawing/2014/main" id="{B82B6A8C-A4C9-7E4F-B6E1-A0A1EF1C329D}"/>
              </a:ext>
            </a:extLst>
          </p:cNvPr>
          <p:cNvSpPr/>
          <p:nvPr/>
        </p:nvSpPr>
        <p:spPr>
          <a:xfrm>
            <a:off x="4207730" y="2363436"/>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CD5DA32-BDFD-8A4E-B343-663EB76BA688}"/>
              </a:ext>
            </a:extLst>
          </p:cNvPr>
          <p:cNvSpPr/>
          <p:nvPr/>
        </p:nvSpPr>
        <p:spPr>
          <a:xfrm>
            <a:off x="4214808" y="192696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30FD906E-240F-9C46-A2BE-6440D9AF6A54}"/>
              </a:ext>
            </a:extLst>
          </p:cNvPr>
          <p:cNvSpPr/>
          <p:nvPr/>
        </p:nvSpPr>
        <p:spPr>
          <a:xfrm>
            <a:off x="4214641" y="106009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4CE49F1C-AB55-0E45-981C-F718B2815FD3}"/>
              </a:ext>
            </a:extLst>
          </p:cNvPr>
          <p:cNvSpPr/>
          <p:nvPr/>
        </p:nvSpPr>
        <p:spPr>
          <a:xfrm>
            <a:off x="4208379" y="1490494"/>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520929E0-CB3F-A340-8F14-71F3E5C92D7B}"/>
              </a:ext>
            </a:extLst>
          </p:cNvPr>
          <p:cNvSpPr/>
          <p:nvPr/>
        </p:nvSpPr>
        <p:spPr>
          <a:xfrm>
            <a:off x="6573140" y="5059230"/>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7" name="正方形/長方形 16">
            <a:extLst>
              <a:ext uri="{FF2B5EF4-FFF2-40B4-BE49-F238E27FC236}">
                <a16:creationId xmlns:a16="http://schemas.microsoft.com/office/drawing/2014/main" id="{40C37839-B2E8-F84C-8C9C-B7ED17BFA456}"/>
              </a:ext>
            </a:extLst>
          </p:cNvPr>
          <p:cNvSpPr/>
          <p:nvPr/>
        </p:nvSpPr>
        <p:spPr>
          <a:xfrm>
            <a:off x="6588057" y="389188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6C056C78-DFED-E84D-A60C-A4A0E4277F6F}"/>
              </a:ext>
            </a:extLst>
          </p:cNvPr>
          <p:cNvSpPr/>
          <p:nvPr/>
        </p:nvSpPr>
        <p:spPr>
          <a:xfrm>
            <a:off x="6588224" y="346272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9" name="正方形/長方形 18">
            <a:extLst>
              <a:ext uri="{FF2B5EF4-FFF2-40B4-BE49-F238E27FC236}">
                <a16:creationId xmlns:a16="http://schemas.microsoft.com/office/drawing/2014/main" id="{8FC93D4A-427D-EA42-A30F-B0E6D50B6FE0}"/>
              </a:ext>
            </a:extLst>
          </p:cNvPr>
          <p:cNvSpPr/>
          <p:nvPr/>
        </p:nvSpPr>
        <p:spPr>
          <a:xfrm>
            <a:off x="6581628" y="3033567"/>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7315BD5C-7C7A-3747-AB1D-8B5488ACFC70}"/>
              </a:ext>
            </a:extLst>
          </p:cNvPr>
          <p:cNvSpPr/>
          <p:nvPr/>
        </p:nvSpPr>
        <p:spPr>
          <a:xfrm>
            <a:off x="6581628" y="2154641"/>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2DD53FDA-DAB4-AC4E-A426-FAF44916A0C4}"/>
              </a:ext>
            </a:extLst>
          </p:cNvPr>
          <p:cNvSpPr/>
          <p:nvPr/>
        </p:nvSpPr>
        <p:spPr>
          <a:xfrm>
            <a:off x="6581628" y="1297250"/>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1488B9D1-6AE6-344B-BB54-5019B382C3C7}"/>
              </a:ext>
            </a:extLst>
          </p:cNvPr>
          <p:cNvSpPr/>
          <p:nvPr/>
        </p:nvSpPr>
        <p:spPr>
          <a:xfrm>
            <a:off x="6581628" y="172642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58BAD949-5D32-384C-BD11-CFFB0D404462}"/>
              </a:ext>
            </a:extLst>
          </p:cNvPr>
          <p:cNvSpPr/>
          <p:nvPr/>
        </p:nvSpPr>
        <p:spPr>
          <a:xfrm>
            <a:off x="6573140" y="4627058"/>
            <a:ext cx="1584176" cy="38609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個別のモノ</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テキスト ボックス 24">
            <a:extLst>
              <a:ext uri="{FF2B5EF4-FFF2-40B4-BE49-F238E27FC236}">
                <a16:creationId xmlns:a16="http://schemas.microsoft.com/office/drawing/2014/main" id="{462200AF-B69C-7748-8D68-86B175BA7532}"/>
              </a:ext>
            </a:extLst>
          </p:cNvPr>
          <p:cNvSpPr txBox="1"/>
          <p:nvPr/>
        </p:nvSpPr>
        <p:spPr>
          <a:xfrm>
            <a:off x="1633648" y="1808708"/>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sp>
        <p:nvSpPr>
          <p:cNvPr id="29" name="テキスト ボックス 28">
            <a:extLst>
              <a:ext uri="{FF2B5EF4-FFF2-40B4-BE49-F238E27FC236}">
                <a16:creationId xmlns:a16="http://schemas.microsoft.com/office/drawing/2014/main" id="{BBCE0717-666C-3C4A-92D4-F5ADB69E2F7E}"/>
              </a:ext>
            </a:extLst>
          </p:cNvPr>
          <p:cNvSpPr txBox="1"/>
          <p:nvPr/>
        </p:nvSpPr>
        <p:spPr>
          <a:xfrm>
            <a:off x="1748158" y="2997526"/>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エッジ</a:t>
            </a:r>
          </a:p>
        </p:txBody>
      </p:sp>
      <p:sp>
        <p:nvSpPr>
          <p:cNvPr id="30" name="テキスト ボックス 29">
            <a:extLst>
              <a:ext uri="{FF2B5EF4-FFF2-40B4-BE49-F238E27FC236}">
                <a16:creationId xmlns:a16="http://schemas.microsoft.com/office/drawing/2014/main" id="{707F0595-DD30-A247-88AC-1338F0DD2A44}"/>
              </a:ext>
            </a:extLst>
          </p:cNvPr>
          <p:cNvSpPr txBox="1"/>
          <p:nvPr/>
        </p:nvSpPr>
        <p:spPr>
          <a:xfrm>
            <a:off x="1894666" y="4555624"/>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モノ</a:t>
            </a:r>
          </a:p>
        </p:txBody>
      </p:sp>
      <p:sp>
        <p:nvSpPr>
          <p:cNvPr id="31" name="テキスト ボックス 30">
            <a:extLst>
              <a:ext uri="{FF2B5EF4-FFF2-40B4-BE49-F238E27FC236}">
                <a16:creationId xmlns:a16="http://schemas.microsoft.com/office/drawing/2014/main" id="{4DD2D0CB-B229-614D-A444-8AA0F6324B29}"/>
              </a:ext>
            </a:extLst>
          </p:cNvPr>
          <p:cNvSpPr txBox="1"/>
          <p:nvPr/>
        </p:nvSpPr>
        <p:spPr>
          <a:xfrm>
            <a:off x="4332079" y="5811913"/>
            <a:ext cx="4051109" cy="646331"/>
          </a:xfrm>
          <a:prstGeom prst="rect">
            <a:avLst/>
          </a:prstGeom>
          <a:noFill/>
        </p:spPr>
        <p:txBody>
          <a:bodyPr wrap="none" rtlCol="0">
            <a:spAutoFit/>
          </a:bodyPr>
          <a:lstStyle/>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データ発生源に、できるだけ近いところで処理する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「深い分析」の前に、リアルタイムで処理・分析する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データの変化に追従して迅速にアクションを起こす</a:t>
            </a:r>
          </a:p>
        </p:txBody>
      </p:sp>
      <p:sp>
        <p:nvSpPr>
          <p:cNvPr id="32" name="右矢印 31">
            <a:extLst>
              <a:ext uri="{FF2B5EF4-FFF2-40B4-BE49-F238E27FC236}">
                <a16:creationId xmlns:a16="http://schemas.microsoft.com/office/drawing/2014/main" id="{468EF255-0826-6C40-84B0-C94B430548D5}"/>
              </a:ext>
            </a:extLst>
          </p:cNvPr>
          <p:cNvSpPr/>
          <p:nvPr/>
        </p:nvSpPr>
        <p:spPr>
          <a:xfrm>
            <a:off x="6010202" y="167475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3BF27D67-0E80-E048-B654-673A2CD6BA0A}"/>
              </a:ext>
            </a:extLst>
          </p:cNvPr>
          <p:cNvSpPr/>
          <p:nvPr/>
        </p:nvSpPr>
        <p:spPr>
          <a:xfrm>
            <a:off x="6012838" y="338266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85E28E8D-4C01-644E-AA69-1DC2CA87B8EC}"/>
              </a:ext>
            </a:extLst>
          </p:cNvPr>
          <p:cNvSpPr/>
          <p:nvPr/>
        </p:nvSpPr>
        <p:spPr>
          <a:xfrm>
            <a:off x="6005958" y="4826796"/>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C454D44B-7941-E34A-A250-03ABA6FC8EDA}"/>
              </a:ext>
            </a:extLst>
          </p:cNvPr>
          <p:cNvSpPr txBox="1"/>
          <p:nvPr/>
        </p:nvSpPr>
        <p:spPr>
          <a:xfrm>
            <a:off x="465294" y="5950412"/>
            <a:ext cx="3877985" cy="369332"/>
          </a:xfrm>
          <a:prstGeom prst="rect">
            <a:avLst/>
          </a:prstGeom>
          <a:noFill/>
        </p:spPr>
        <p:txBody>
          <a:bodyPr wrap="none" rtlCol="0">
            <a:spAutoFit/>
          </a:bodyPr>
          <a:lstStyle/>
          <a:p>
            <a:r>
              <a:rPr kumimoji="1" lang="ja-JP" altLang="en-US" dirty="0">
                <a:solidFill>
                  <a:schemeClr val="bg1"/>
                </a:solidFill>
                <a:latin typeface="Meiryo" panose="020B0604030504040204" pitchFamily="34" charset="-128"/>
                <a:ea typeface="Meiryo" panose="020B0604030504040204" pitchFamily="34" charset="-128"/>
              </a:rPr>
              <a:t>高度な機能をエッジやモノにシフト</a:t>
            </a:r>
          </a:p>
        </p:txBody>
      </p:sp>
      <p:cxnSp>
        <p:nvCxnSpPr>
          <p:cNvPr id="38" name="カギ線コネクタ 37">
            <a:extLst>
              <a:ext uri="{FF2B5EF4-FFF2-40B4-BE49-F238E27FC236}">
                <a16:creationId xmlns:a16="http://schemas.microsoft.com/office/drawing/2014/main" id="{A8315767-7FDC-1D4E-B274-5E40120D7959}"/>
              </a:ext>
            </a:extLst>
          </p:cNvPr>
          <p:cNvCxnSpPr>
            <a:cxnSpLocks/>
            <a:stCxn id="12" idx="3"/>
            <a:endCxn id="19" idx="1"/>
          </p:cNvCxnSpPr>
          <p:nvPr/>
        </p:nvCxnSpPr>
        <p:spPr>
          <a:xfrm>
            <a:off x="5791906" y="2556481"/>
            <a:ext cx="789722" cy="670131"/>
          </a:xfrm>
          <a:prstGeom prst="bentConnector3">
            <a:avLst>
              <a:gd name="adj1" fmla="val 59873"/>
            </a:avLst>
          </a:prstGeom>
          <a:ln w="12700">
            <a:solidFill>
              <a:srgbClr val="0070C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1" name="カギ線コネクタ 40">
            <a:extLst>
              <a:ext uri="{FF2B5EF4-FFF2-40B4-BE49-F238E27FC236}">
                <a16:creationId xmlns:a16="http://schemas.microsoft.com/office/drawing/2014/main" id="{5633A01D-BD0E-B34A-B18E-4AA26BBD25CF}"/>
              </a:ext>
            </a:extLst>
          </p:cNvPr>
          <p:cNvCxnSpPr>
            <a:cxnSpLocks/>
            <a:stCxn id="10" idx="3"/>
            <a:endCxn id="17" idx="1"/>
          </p:cNvCxnSpPr>
          <p:nvPr/>
        </p:nvCxnSpPr>
        <p:spPr>
          <a:xfrm>
            <a:off x="5798817" y="3883509"/>
            <a:ext cx="789240" cy="201423"/>
          </a:xfrm>
          <a:prstGeom prst="bentConnector3">
            <a:avLst>
              <a:gd name="adj1" fmla="val 6167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カギ線コネクタ 43">
            <a:extLst>
              <a:ext uri="{FF2B5EF4-FFF2-40B4-BE49-F238E27FC236}">
                <a16:creationId xmlns:a16="http://schemas.microsoft.com/office/drawing/2014/main" id="{CC976A50-7C5F-5949-B39A-6F9BDEEDD2E7}"/>
              </a:ext>
            </a:extLst>
          </p:cNvPr>
          <p:cNvCxnSpPr>
            <a:cxnSpLocks/>
            <a:stCxn id="10" idx="3"/>
            <a:endCxn id="24" idx="1"/>
          </p:cNvCxnSpPr>
          <p:nvPr/>
        </p:nvCxnSpPr>
        <p:spPr>
          <a:xfrm>
            <a:off x="5798817" y="3883509"/>
            <a:ext cx="774323" cy="936594"/>
          </a:xfrm>
          <a:prstGeom prst="bentConnector3">
            <a:avLst>
              <a:gd name="adj1" fmla="val 6281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1803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4572000" y="2738877"/>
            <a:ext cx="4248472" cy="220451"/>
          </a:xfrm>
          <a:prstGeom prst="roundRect">
            <a:avLst>
              <a:gd name="adj" fmla="val 5000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a:solidFill>
                  <a:srgbClr val="FFFFFF"/>
                </a:solidFill>
                <a:latin typeface="Meiryo" charset="-128"/>
                <a:ea typeface="Meiryo" charset="-128"/>
                <a:cs typeface="Meiryo" charset="-128"/>
              </a:rPr>
              <a:t>広域・広帯域通信</a:t>
            </a:r>
            <a:endParaRPr kumimoji="1" lang="ja-JP" altLang="en-US" sz="1050" dirty="0">
              <a:solidFill>
                <a:srgbClr val="FFFFFF"/>
              </a:solidFill>
              <a:latin typeface="Meiryo" charset="-128"/>
              <a:ea typeface="Meiryo" charset="-128"/>
              <a:cs typeface="Meiryo" charset="-128"/>
            </a:endParaRPr>
          </a:p>
        </p:txBody>
      </p:sp>
      <p:sp>
        <p:nvSpPr>
          <p:cNvPr id="454" name="角丸四角形 453"/>
          <p:cNvSpPr/>
          <p:nvPr/>
        </p:nvSpPr>
        <p:spPr>
          <a:xfrm>
            <a:off x="4572000" y="4637184"/>
            <a:ext cx="4248472" cy="220451"/>
          </a:xfrm>
          <a:prstGeom prst="roundRect">
            <a:avLst>
              <a:gd name="adj" fmla="val 5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50">
                <a:solidFill>
                  <a:srgbClr val="FFFFFF"/>
                </a:solidFill>
                <a:latin typeface="Meiryo" charset="-128"/>
                <a:ea typeface="Meiryo" charset="-128"/>
                <a:cs typeface="Meiryo" charset="-128"/>
              </a:rPr>
              <a:t>低消費電力・近接通信</a:t>
            </a:r>
            <a:endParaRPr kumimoji="1" lang="ja-JP" altLang="en-US" sz="1050" dirty="0">
              <a:solidFill>
                <a:srgbClr val="FFFFFF"/>
              </a:solidFill>
              <a:latin typeface="Meiryo" charset="-128"/>
              <a:ea typeface="Meiryo" charset="-128"/>
              <a:cs typeface="Meiryo" charset="-128"/>
            </a:endParaRPr>
          </a:p>
        </p:txBody>
      </p:sp>
      <p:sp>
        <p:nvSpPr>
          <p:cNvPr id="5" name="正方形/長方形 4"/>
          <p:cNvSpPr/>
          <p:nvPr/>
        </p:nvSpPr>
        <p:spPr bwMode="auto">
          <a:xfrm>
            <a:off x="4572000" y="4941168"/>
            <a:ext cx="4248472"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37" name="正方形/長方形 436"/>
          <p:cNvSpPr/>
          <p:nvPr/>
        </p:nvSpPr>
        <p:spPr bwMode="auto">
          <a:xfrm>
            <a:off x="6741602" y="4987493"/>
            <a:ext cx="1960697" cy="100994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3" name="正方形/長方形 2"/>
          <p:cNvSpPr/>
          <p:nvPr/>
        </p:nvSpPr>
        <p:spPr bwMode="auto">
          <a:xfrm>
            <a:off x="4572000" y="1124744"/>
            <a:ext cx="4248472" cy="1584176"/>
          </a:xfrm>
          <a:prstGeom prst="rect">
            <a:avLst/>
          </a:prstGeom>
          <a:solidFill>
            <a:srgbClr val="3366FF">
              <a:alpha val="70196"/>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t>IoT</a:t>
            </a:r>
            <a:r>
              <a:rPr lang="ja-JP" altLang="en-US" dirty="0"/>
              <a:t>の三層構造</a:t>
            </a:r>
            <a:endParaRPr kumimoji="1" lang="ja-JP" altLang="en-US" dirty="0"/>
          </a:p>
        </p:txBody>
      </p:sp>
      <p:sp>
        <p:nvSpPr>
          <p:cNvPr id="4" name="正方形/長方形 3"/>
          <p:cNvSpPr/>
          <p:nvPr/>
        </p:nvSpPr>
        <p:spPr bwMode="auto">
          <a:xfrm>
            <a:off x="4572000" y="2996952"/>
            <a:ext cx="4248472"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55" name="テキスト ボックス 54"/>
          <p:cNvSpPr txBox="1"/>
          <p:nvPr/>
        </p:nvSpPr>
        <p:spPr>
          <a:xfrm>
            <a:off x="4627738" y="1162067"/>
            <a:ext cx="1980029" cy="246221"/>
          </a:xfrm>
          <a:prstGeom prst="rect">
            <a:avLst/>
          </a:prstGeom>
          <a:noFill/>
        </p:spPr>
        <p:txBody>
          <a:bodyPr wrap="none" rtlCol="0">
            <a:spAutoFit/>
          </a:bodyPr>
          <a:lstStyle/>
          <a:p>
            <a:r>
              <a:rPr kumimoji="1" lang="ja-JP" altLang="en-US" sz="1000" dirty="0">
                <a:solidFill>
                  <a:schemeClr val="bg1"/>
                </a:solidFill>
                <a:latin typeface="メイリオ"/>
                <a:ea typeface="メイリオ"/>
                <a:cs typeface="メイリオ"/>
              </a:rPr>
              <a:t>クラウド</a:t>
            </a:r>
            <a:r>
              <a:rPr lang="ja-JP" altLang="en-US" sz="1000" dirty="0">
                <a:solidFill>
                  <a:schemeClr val="bg1"/>
                </a:solidFill>
                <a:latin typeface="メイリオ"/>
                <a:ea typeface="メイリオ"/>
                <a:cs typeface="メイリオ"/>
              </a:rPr>
              <a:t>・コンピューティング</a:t>
            </a:r>
            <a:endParaRPr kumimoji="1" lang="ja-JP" altLang="en-US" sz="1000" dirty="0">
              <a:solidFill>
                <a:schemeClr val="bg1"/>
              </a:solidFill>
              <a:latin typeface="メイリオ"/>
              <a:ea typeface="メイリオ"/>
              <a:cs typeface="メイリオ"/>
            </a:endParaRPr>
          </a:p>
        </p:txBody>
      </p:sp>
      <p:sp>
        <p:nvSpPr>
          <p:cNvPr id="56" name="テキスト ボックス 55"/>
          <p:cNvSpPr txBox="1"/>
          <p:nvPr/>
        </p:nvSpPr>
        <p:spPr>
          <a:xfrm>
            <a:off x="4627738" y="3034275"/>
            <a:ext cx="1851789" cy="400110"/>
          </a:xfrm>
          <a:prstGeom prst="rect">
            <a:avLst/>
          </a:prstGeom>
          <a:noFill/>
        </p:spPr>
        <p:txBody>
          <a:bodyPr wrap="none" rtlCol="0">
            <a:spAutoFit/>
          </a:bodyPr>
          <a:lstStyle/>
          <a:p>
            <a:r>
              <a:rPr lang="ja-JP" altLang="en-US" sz="1000" dirty="0">
                <a:solidFill>
                  <a:schemeClr val="bg1"/>
                </a:solidFill>
                <a:latin typeface="メイリオ"/>
                <a:ea typeface="メイリオ"/>
                <a:cs typeface="メイリオ"/>
              </a:rPr>
              <a:t>エッジ・コンピューティング</a:t>
            </a:r>
            <a:endParaRPr lang="en-US" altLang="ja-JP" sz="1000" dirty="0">
              <a:solidFill>
                <a:schemeClr val="bg1"/>
              </a:solidFill>
              <a:latin typeface="メイリオ"/>
              <a:ea typeface="メイリオ"/>
              <a:cs typeface="メイリオ"/>
            </a:endParaRPr>
          </a:p>
          <a:p>
            <a:r>
              <a:rPr lang="ja-JP" altLang="en-US" sz="1000" dirty="0">
                <a:solidFill>
                  <a:schemeClr val="bg1"/>
                </a:solidFill>
                <a:latin typeface="メイリオ"/>
                <a:ea typeface="メイリオ"/>
                <a:cs typeface="メイリオ"/>
              </a:rPr>
              <a:t>フォグ・コンピューティング</a:t>
            </a:r>
            <a:endParaRPr lang="en-US" altLang="ja-JP" sz="1000" dirty="0">
              <a:solidFill>
                <a:schemeClr val="bg1"/>
              </a:solidFill>
              <a:latin typeface="メイリオ"/>
              <a:ea typeface="メイリオ"/>
              <a:cs typeface="メイリオ"/>
            </a:endParaRPr>
          </a:p>
        </p:txBody>
      </p:sp>
      <p:sp>
        <p:nvSpPr>
          <p:cNvPr id="57" name="テキスト ボックス 56"/>
          <p:cNvSpPr txBox="1"/>
          <p:nvPr/>
        </p:nvSpPr>
        <p:spPr>
          <a:xfrm>
            <a:off x="4627738" y="5006221"/>
            <a:ext cx="697627" cy="246221"/>
          </a:xfrm>
          <a:prstGeom prst="rect">
            <a:avLst/>
          </a:prstGeom>
          <a:noFill/>
        </p:spPr>
        <p:txBody>
          <a:bodyPr wrap="none" rtlCol="0">
            <a:spAutoFit/>
          </a:bodyPr>
          <a:lstStyle/>
          <a:p>
            <a:r>
              <a:rPr lang="ja-JP" altLang="en-US" sz="1000" dirty="0">
                <a:solidFill>
                  <a:srgbClr val="0000FF"/>
                </a:solidFill>
                <a:latin typeface="メイリオ"/>
                <a:ea typeface="メイリオ"/>
                <a:cs typeface="メイリオ"/>
              </a:rPr>
              <a:t>デバイス</a:t>
            </a:r>
            <a:endParaRPr lang="en-US" altLang="ja-JP" sz="1000" dirty="0">
              <a:solidFill>
                <a:srgbClr val="0000FF"/>
              </a:solidFill>
              <a:latin typeface="メイリオ"/>
              <a:ea typeface="メイリオ"/>
              <a:cs typeface="メイリオ"/>
            </a:endParaRPr>
          </a:p>
        </p:txBody>
      </p:sp>
      <p:sp>
        <p:nvSpPr>
          <p:cNvPr id="332" name="正方形/長方形 331"/>
          <p:cNvSpPr/>
          <p:nvPr/>
        </p:nvSpPr>
        <p:spPr bwMode="auto">
          <a:xfrm>
            <a:off x="6736310" y="1194915"/>
            <a:ext cx="1960697" cy="1009949"/>
          </a:xfrm>
          <a:prstGeom prst="rect">
            <a:avLst/>
          </a:prstGeom>
          <a:solidFill>
            <a:srgbClr val="0432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333" name="正方形/長方形 332"/>
          <p:cNvSpPr/>
          <p:nvPr/>
        </p:nvSpPr>
        <p:spPr bwMode="auto">
          <a:xfrm>
            <a:off x="6444208" y="1370965"/>
            <a:ext cx="1960697" cy="1009949"/>
          </a:xfrm>
          <a:prstGeom prst="rect">
            <a:avLst/>
          </a:prstGeom>
          <a:solidFill>
            <a:srgbClr val="0432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334" name="正方形/長方形 333"/>
          <p:cNvSpPr/>
          <p:nvPr/>
        </p:nvSpPr>
        <p:spPr bwMode="auto">
          <a:xfrm>
            <a:off x="6152106" y="1626963"/>
            <a:ext cx="1960697" cy="1009949"/>
          </a:xfrm>
          <a:prstGeom prst="rect">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335" name="正方形/長方形 334"/>
          <p:cNvSpPr/>
          <p:nvPr/>
        </p:nvSpPr>
        <p:spPr bwMode="auto">
          <a:xfrm>
            <a:off x="6736310" y="3065228"/>
            <a:ext cx="1960697" cy="1009949"/>
          </a:xfrm>
          <a:prstGeom prst="rect">
            <a:avLst/>
          </a:prstGeom>
          <a:solidFill>
            <a:schemeClr val="accent3">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336" name="正方形/長方形 335"/>
          <p:cNvSpPr/>
          <p:nvPr/>
        </p:nvSpPr>
        <p:spPr bwMode="auto">
          <a:xfrm>
            <a:off x="6654026" y="3149045"/>
            <a:ext cx="1960697" cy="1009949"/>
          </a:xfrm>
          <a:prstGeom prst="rect">
            <a:avLst/>
          </a:prstGeom>
          <a:solidFill>
            <a:schemeClr val="accent3">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337" name="正方形/長方形 336"/>
          <p:cNvSpPr/>
          <p:nvPr/>
        </p:nvSpPr>
        <p:spPr bwMode="auto">
          <a:xfrm>
            <a:off x="6543429" y="3217321"/>
            <a:ext cx="1960697" cy="1009949"/>
          </a:xfrm>
          <a:prstGeom prst="rect">
            <a:avLst/>
          </a:prstGeom>
          <a:solidFill>
            <a:schemeClr val="accent3">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338" name="正方形/長方形 337"/>
          <p:cNvSpPr/>
          <p:nvPr/>
        </p:nvSpPr>
        <p:spPr bwMode="auto">
          <a:xfrm>
            <a:off x="6427727" y="3317531"/>
            <a:ext cx="1960697" cy="1009949"/>
          </a:xfrm>
          <a:prstGeom prst="rect">
            <a:avLst/>
          </a:prstGeom>
          <a:solidFill>
            <a:schemeClr val="accent3">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339" name="正方形/長方形 338"/>
          <p:cNvSpPr/>
          <p:nvPr/>
        </p:nvSpPr>
        <p:spPr bwMode="auto">
          <a:xfrm>
            <a:off x="6283711" y="3392779"/>
            <a:ext cx="1960697" cy="1009949"/>
          </a:xfrm>
          <a:prstGeom prst="rect">
            <a:avLst/>
          </a:prstGeom>
          <a:solidFill>
            <a:schemeClr val="accent3">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340" name="正方形/長方形 339"/>
          <p:cNvSpPr/>
          <p:nvPr/>
        </p:nvSpPr>
        <p:spPr bwMode="auto">
          <a:xfrm>
            <a:off x="6152106" y="3481979"/>
            <a:ext cx="1960697" cy="1009949"/>
          </a:xfrm>
          <a:prstGeom prst="rect">
            <a:avLst/>
          </a:prstGeom>
          <a:solidFill>
            <a:schemeClr val="accent3">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25" name="正方形/長方形 424"/>
          <p:cNvSpPr/>
          <p:nvPr/>
        </p:nvSpPr>
        <p:spPr bwMode="auto">
          <a:xfrm>
            <a:off x="6679062" y="5012907"/>
            <a:ext cx="1960697" cy="100994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26" name="正方形/長方形 425"/>
          <p:cNvSpPr/>
          <p:nvPr/>
        </p:nvSpPr>
        <p:spPr bwMode="auto">
          <a:xfrm>
            <a:off x="6621813" y="5048157"/>
            <a:ext cx="1960697" cy="100994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27" name="正方形/長方形 426"/>
          <p:cNvSpPr/>
          <p:nvPr/>
        </p:nvSpPr>
        <p:spPr bwMode="auto">
          <a:xfrm>
            <a:off x="6560081" y="5078532"/>
            <a:ext cx="1960697" cy="100994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28" name="正方形/長方形 427"/>
          <p:cNvSpPr/>
          <p:nvPr/>
        </p:nvSpPr>
        <p:spPr bwMode="auto">
          <a:xfrm>
            <a:off x="6509438" y="5118526"/>
            <a:ext cx="1960697" cy="100994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29" name="正方形/長方形 428"/>
          <p:cNvSpPr/>
          <p:nvPr/>
        </p:nvSpPr>
        <p:spPr bwMode="auto">
          <a:xfrm>
            <a:off x="6453857" y="5156152"/>
            <a:ext cx="1960697" cy="100994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30" name="正方形/長方形 429"/>
          <p:cNvSpPr/>
          <p:nvPr/>
        </p:nvSpPr>
        <p:spPr bwMode="auto">
          <a:xfrm>
            <a:off x="6407699" y="5190042"/>
            <a:ext cx="1960697" cy="100994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31" name="正方形/長方形 430"/>
          <p:cNvSpPr/>
          <p:nvPr/>
        </p:nvSpPr>
        <p:spPr bwMode="auto">
          <a:xfrm>
            <a:off x="6357122" y="5228281"/>
            <a:ext cx="1960697" cy="100994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32" name="正方形/長方形 431"/>
          <p:cNvSpPr/>
          <p:nvPr/>
        </p:nvSpPr>
        <p:spPr bwMode="auto">
          <a:xfrm>
            <a:off x="6307928" y="5268953"/>
            <a:ext cx="1960697" cy="100994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33" name="正方形/長方形 432"/>
          <p:cNvSpPr/>
          <p:nvPr/>
        </p:nvSpPr>
        <p:spPr bwMode="auto">
          <a:xfrm>
            <a:off x="6248646" y="5317994"/>
            <a:ext cx="1960697" cy="100994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34" name="正方形/長方形 433"/>
          <p:cNvSpPr/>
          <p:nvPr/>
        </p:nvSpPr>
        <p:spPr bwMode="auto">
          <a:xfrm>
            <a:off x="6200161" y="5351502"/>
            <a:ext cx="1960697" cy="100994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435" name="正方形/長方形 434"/>
          <p:cNvSpPr/>
          <p:nvPr/>
        </p:nvSpPr>
        <p:spPr bwMode="auto">
          <a:xfrm>
            <a:off x="6152106" y="5392174"/>
            <a:ext cx="1960697" cy="1009949"/>
          </a:xfrm>
          <a:prstGeom prst="rect">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7" name="下カーブ矢印 6"/>
          <p:cNvSpPr/>
          <p:nvPr/>
        </p:nvSpPr>
        <p:spPr>
          <a:xfrm>
            <a:off x="6576820" y="2595322"/>
            <a:ext cx="1209749" cy="571441"/>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8" name="下カーブ矢印 437"/>
          <p:cNvSpPr/>
          <p:nvPr/>
        </p:nvSpPr>
        <p:spPr>
          <a:xfrm rot="10800000">
            <a:off x="6802996" y="2996952"/>
            <a:ext cx="1209749" cy="571441"/>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9" name="下カーブ矢印 438"/>
          <p:cNvSpPr/>
          <p:nvPr/>
        </p:nvSpPr>
        <p:spPr>
          <a:xfrm>
            <a:off x="6582733" y="4541473"/>
            <a:ext cx="1209749" cy="571441"/>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0" name="下カーブ矢印 439"/>
          <p:cNvSpPr/>
          <p:nvPr/>
        </p:nvSpPr>
        <p:spPr>
          <a:xfrm rot="10800000">
            <a:off x="6808909" y="4943103"/>
            <a:ext cx="1209749" cy="571441"/>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3" name="正方形/長方形 442"/>
          <p:cNvSpPr/>
          <p:nvPr/>
        </p:nvSpPr>
        <p:spPr>
          <a:xfrm>
            <a:off x="7224873" y="3758860"/>
            <a:ext cx="630433" cy="455304"/>
          </a:xfrm>
          <a:prstGeom prst="rect">
            <a:avLst/>
          </a:prstGeom>
          <a:solidFill>
            <a:srgbClr val="7F7F7F"/>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人工知能</a:t>
            </a:r>
          </a:p>
        </p:txBody>
      </p:sp>
      <p:sp>
        <p:nvSpPr>
          <p:cNvPr id="446" name="フローチャート: 磁気ディスク 445"/>
          <p:cNvSpPr/>
          <p:nvPr/>
        </p:nvSpPr>
        <p:spPr>
          <a:xfrm>
            <a:off x="6461145" y="3760697"/>
            <a:ext cx="523255" cy="451861"/>
          </a:xfrm>
          <a:prstGeom prst="flowChartMagneticDisk">
            <a:avLst/>
          </a:prstGeom>
          <a:solidFill>
            <a:schemeClr val="tx1">
              <a:lumMod val="65000"/>
              <a:lumOff val="3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7" name="正方形/長方形 446"/>
          <p:cNvSpPr/>
          <p:nvPr/>
        </p:nvSpPr>
        <p:spPr>
          <a:xfrm>
            <a:off x="7216196" y="5669252"/>
            <a:ext cx="633563" cy="455304"/>
          </a:xfrm>
          <a:prstGeom prst="rect">
            <a:avLst/>
          </a:prstGeom>
          <a:solidFill>
            <a:srgbClr val="7F7F7F"/>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人工知能</a:t>
            </a:r>
            <a:endParaRPr kumimoji="1" lang="ja-JP" altLang="en-US" sz="800" dirty="0">
              <a:solidFill>
                <a:srgbClr val="FFFFFF"/>
              </a:solidFill>
              <a:latin typeface="Meiryo" charset="-128"/>
              <a:ea typeface="Meiryo" charset="-128"/>
              <a:cs typeface="Meiryo" charset="-128"/>
            </a:endParaRPr>
          </a:p>
        </p:txBody>
      </p:sp>
      <p:sp>
        <p:nvSpPr>
          <p:cNvPr id="449" name="正方形/長方形 448"/>
          <p:cNvSpPr/>
          <p:nvPr/>
        </p:nvSpPr>
        <p:spPr>
          <a:xfrm>
            <a:off x="7225696" y="1896133"/>
            <a:ext cx="629609" cy="455304"/>
          </a:xfrm>
          <a:prstGeom prst="rect">
            <a:avLst/>
          </a:prstGeom>
          <a:solidFill>
            <a:srgbClr val="7F7F7F"/>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人工知能</a:t>
            </a:r>
            <a:endParaRPr kumimoji="1" lang="ja-JP" altLang="en-US" sz="800" dirty="0">
              <a:solidFill>
                <a:srgbClr val="FFFFFF"/>
              </a:solidFill>
              <a:latin typeface="Meiryo" charset="-128"/>
              <a:ea typeface="Meiryo" charset="-128"/>
              <a:cs typeface="Meiryo" charset="-128"/>
            </a:endParaRPr>
          </a:p>
        </p:txBody>
      </p:sp>
      <p:sp>
        <p:nvSpPr>
          <p:cNvPr id="450" name="フローチャート: 磁気ディスク 449"/>
          <p:cNvSpPr/>
          <p:nvPr/>
        </p:nvSpPr>
        <p:spPr>
          <a:xfrm>
            <a:off x="6461968" y="1897970"/>
            <a:ext cx="523255" cy="451861"/>
          </a:xfrm>
          <a:prstGeom prst="flowChartMagneticDisk">
            <a:avLst/>
          </a:prstGeom>
          <a:solidFill>
            <a:schemeClr val="tx1">
              <a:lumMod val="65000"/>
              <a:lumOff val="3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 name="六角形 7"/>
          <p:cNvSpPr/>
          <p:nvPr/>
        </p:nvSpPr>
        <p:spPr>
          <a:xfrm>
            <a:off x="6441101" y="5669252"/>
            <a:ext cx="543300" cy="455304"/>
          </a:xfrm>
          <a:prstGeom prst="hexagon">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51" name="テキスト ボックス 450"/>
          <p:cNvSpPr txBox="1"/>
          <p:nvPr/>
        </p:nvSpPr>
        <p:spPr>
          <a:xfrm>
            <a:off x="6425254" y="5807586"/>
            <a:ext cx="595035" cy="215444"/>
          </a:xfrm>
          <a:prstGeom prst="rect">
            <a:avLst/>
          </a:prstGeom>
          <a:noFill/>
        </p:spPr>
        <p:txBody>
          <a:bodyPr wrap="none" rtlCol="0">
            <a:spAutoFit/>
          </a:bodyPr>
          <a:lstStyle/>
          <a:p>
            <a:r>
              <a:rPr lang="ja-JP" altLang="en-US" sz="800" dirty="0">
                <a:solidFill>
                  <a:schemeClr val="bg1"/>
                </a:solidFill>
                <a:latin typeface="メイリオ"/>
                <a:ea typeface="メイリオ"/>
                <a:cs typeface="メイリオ"/>
              </a:rPr>
              <a:t>センサー</a:t>
            </a:r>
            <a:endParaRPr lang="en-US" altLang="ja-JP" sz="800" dirty="0">
              <a:solidFill>
                <a:schemeClr val="bg1"/>
              </a:solidFill>
              <a:latin typeface="メイリオ"/>
              <a:ea typeface="メイリオ"/>
              <a:cs typeface="メイリオ"/>
            </a:endParaRPr>
          </a:p>
        </p:txBody>
      </p:sp>
      <p:sp>
        <p:nvSpPr>
          <p:cNvPr id="9" name="上矢印 8"/>
          <p:cNvSpPr/>
          <p:nvPr/>
        </p:nvSpPr>
        <p:spPr>
          <a:xfrm>
            <a:off x="3010981" y="1123316"/>
            <a:ext cx="1355270" cy="2593716"/>
          </a:xfrm>
          <a:prstGeom prst="upArrow">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2" name="上矢印 451"/>
          <p:cNvSpPr/>
          <p:nvPr/>
        </p:nvSpPr>
        <p:spPr>
          <a:xfrm rot="10800000">
            <a:off x="3017564" y="3831684"/>
            <a:ext cx="1355270" cy="2693659"/>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flipH="1">
            <a:off x="385201" y="2129080"/>
            <a:ext cx="3970715" cy="1015663"/>
          </a:xfrm>
          <a:prstGeom prst="rect">
            <a:avLst/>
          </a:prstGeom>
          <a:noFill/>
        </p:spPr>
        <p:txBody>
          <a:bodyPr wrap="square" rtlCol="0">
            <a:spAutoFit/>
          </a:bodyPr>
          <a:lstStyle/>
          <a:p>
            <a:pPr marL="342900" indent="-342900">
              <a:buFont typeface="Wingdings" charset="2"/>
              <a:buChar char="Ø"/>
            </a:pPr>
            <a:r>
              <a:rPr kumimoji="1" lang="ja-JP" altLang="en-US" sz="2000" dirty="0">
                <a:solidFill>
                  <a:srgbClr val="0432FF"/>
                </a:solidFill>
                <a:latin typeface="Meiryo" charset="-128"/>
                <a:ea typeface="Meiryo" charset="-128"/>
                <a:cs typeface="Meiryo" charset="-128"/>
              </a:rPr>
              <a:t>長期・戦略的なデータ活用</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Ø"/>
            </a:pPr>
            <a:r>
              <a:rPr lang="ja-JP" altLang="en-US" sz="2000" dirty="0">
                <a:solidFill>
                  <a:srgbClr val="0432FF"/>
                </a:solidFill>
                <a:latin typeface="Meiryo" charset="-128"/>
                <a:ea typeface="Meiryo" charset="-128"/>
                <a:cs typeface="Meiryo" charset="-128"/>
              </a:rPr>
              <a:t>オープンなサービス間連係</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Ø"/>
            </a:pPr>
            <a:r>
              <a:rPr lang="ja-JP" altLang="en-US" sz="2000" dirty="0">
                <a:solidFill>
                  <a:srgbClr val="0432FF"/>
                </a:solidFill>
                <a:latin typeface="Meiryo" charset="-128"/>
                <a:ea typeface="Meiryo" charset="-128"/>
                <a:cs typeface="Meiryo" charset="-128"/>
              </a:rPr>
              <a:t>サービス監視・全体最適化</a:t>
            </a:r>
            <a:endParaRPr kumimoji="1" lang="ja-JP" altLang="en-US" sz="2000" dirty="0">
              <a:solidFill>
                <a:srgbClr val="0432FF"/>
              </a:solidFill>
              <a:latin typeface="Meiryo" charset="-128"/>
              <a:ea typeface="Meiryo" charset="-128"/>
              <a:cs typeface="Meiryo" charset="-128"/>
            </a:endParaRPr>
          </a:p>
        </p:txBody>
      </p:sp>
      <p:sp>
        <p:nvSpPr>
          <p:cNvPr id="453" name="テキスト ボックス 452"/>
          <p:cNvSpPr txBox="1"/>
          <p:nvPr/>
        </p:nvSpPr>
        <p:spPr>
          <a:xfrm flipH="1">
            <a:off x="383943" y="4477597"/>
            <a:ext cx="3926254" cy="1015663"/>
          </a:xfrm>
          <a:prstGeom prst="rect">
            <a:avLst/>
          </a:prstGeom>
          <a:noFill/>
        </p:spPr>
        <p:txBody>
          <a:bodyPr wrap="square" rtlCol="0">
            <a:spAutoFit/>
          </a:bodyPr>
          <a:lstStyle/>
          <a:p>
            <a:pPr marL="342900" indent="-342900">
              <a:buFont typeface="Wingdings" charset="2"/>
              <a:buChar char="Ø"/>
            </a:pPr>
            <a:r>
              <a:rPr kumimoji="1" lang="ja-JP" altLang="en-US" sz="2000" dirty="0">
                <a:solidFill>
                  <a:schemeClr val="accent6">
                    <a:lumMod val="50000"/>
                  </a:schemeClr>
                </a:solidFill>
                <a:latin typeface="Meiryo" charset="-128"/>
                <a:ea typeface="Meiryo" charset="-128"/>
                <a:cs typeface="Meiryo" charset="-128"/>
              </a:rPr>
              <a:t>データ集約</a:t>
            </a:r>
            <a:r>
              <a:rPr kumimoji="1" lang="ja-JP" altLang="en-US" sz="900" dirty="0">
                <a:solidFill>
                  <a:schemeClr val="accent6">
                    <a:lumMod val="50000"/>
                  </a:schemeClr>
                </a:solidFill>
                <a:latin typeface="Meiryo" charset="-128"/>
                <a:ea typeface="Meiryo" charset="-128"/>
                <a:cs typeface="Meiryo" charset="-128"/>
              </a:rPr>
              <a:t>による</a:t>
            </a:r>
            <a:r>
              <a:rPr kumimoji="1" lang="ja-JP" altLang="en-US" sz="2000" dirty="0">
                <a:solidFill>
                  <a:schemeClr val="accent6">
                    <a:lumMod val="50000"/>
                  </a:schemeClr>
                </a:solidFill>
                <a:latin typeface="Meiryo" charset="-128"/>
                <a:ea typeface="Meiryo" charset="-128"/>
                <a:cs typeface="Meiryo" charset="-128"/>
              </a:rPr>
              <a:t>伝送効率向上</a:t>
            </a:r>
            <a:endParaRPr kumimoji="1" lang="en-US" altLang="ja-JP" sz="2000" dirty="0">
              <a:solidFill>
                <a:schemeClr val="accent6">
                  <a:lumMod val="50000"/>
                </a:schemeClr>
              </a:solidFill>
              <a:latin typeface="Meiryo" charset="-128"/>
              <a:ea typeface="Meiryo" charset="-128"/>
              <a:cs typeface="Meiryo" charset="-128"/>
            </a:endParaRPr>
          </a:p>
          <a:p>
            <a:pPr marL="342900" indent="-342900">
              <a:buFont typeface="Wingdings" charset="2"/>
              <a:buChar char="Ø"/>
            </a:pPr>
            <a:r>
              <a:rPr kumimoji="1" lang="ja-JP" altLang="en-US" sz="2000" dirty="0">
                <a:solidFill>
                  <a:schemeClr val="accent6">
                    <a:lumMod val="50000"/>
                  </a:schemeClr>
                </a:solidFill>
                <a:latin typeface="Meiryo" charset="-128"/>
                <a:ea typeface="Meiryo" charset="-128"/>
                <a:cs typeface="Meiryo" charset="-128"/>
              </a:rPr>
              <a:t>データの価値密度を濃縮</a:t>
            </a:r>
            <a:endParaRPr kumimoji="1" lang="en-US" altLang="ja-JP" sz="2000" dirty="0">
              <a:solidFill>
                <a:schemeClr val="accent6">
                  <a:lumMod val="50000"/>
                </a:schemeClr>
              </a:solidFill>
              <a:latin typeface="Meiryo" charset="-128"/>
              <a:ea typeface="Meiryo" charset="-128"/>
              <a:cs typeface="Meiryo" charset="-128"/>
            </a:endParaRPr>
          </a:p>
          <a:p>
            <a:pPr marL="342900" indent="-342900">
              <a:buFont typeface="Wingdings" charset="2"/>
              <a:buChar char="Ø"/>
            </a:pPr>
            <a:r>
              <a:rPr lang="ja-JP" altLang="en-US" sz="2000" dirty="0">
                <a:solidFill>
                  <a:schemeClr val="accent6">
                    <a:lumMod val="50000"/>
                  </a:schemeClr>
                </a:solidFill>
                <a:latin typeface="Meiryo" charset="-128"/>
                <a:ea typeface="Meiryo" charset="-128"/>
                <a:cs typeface="Meiryo" charset="-128"/>
              </a:rPr>
              <a:t>即時判断・高速応答</a:t>
            </a:r>
            <a:r>
              <a:rPr lang="ja-JP" altLang="en-US" sz="900" dirty="0">
                <a:solidFill>
                  <a:schemeClr val="accent6">
                    <a:lumMod val="50000"/>
                  </a:schemeClr>
                </a:solidFill>
                <a:latin typeface="Meiryo" charset="-128"/>
                <a:ea typeface="Meiryo" charset="-128"/>
                <a:cs typeface="Meiryo" charset="-128"/>
              </a:rPr>
              <a:t>への</a:t>
            </a:r>
            <a:r>
              <a:rPr lang="ja-JP" altLang="en-US" sz="2000" dirty="0">
                <a:solidFill>
                  <a:schemeClr val="accent6">
                    <a:lumMod val="50000"/>
                  </a:schemeClr>
                </a:solidFill>
                <a:latin typeface="Meiryo" charset="-128"/>
                <a:ea typeface="Meiryo" charset="-128"/>
                <a:cs typeface="Meiryo" charset="-128"/>
              </a:rPr>
              <a:t>対応</a:t>
            </a:r>
            <a:endParaRPr kumimoji="1" lang="ja-JP" altLang="en-US" sz="2000" dirty="0">
              <a:solidFill>
                <a:schemeClr val="accent6">
                  <a:lumMod val="50000"/>
                </a:schemeClr>
              </a:solidFill>
              <a:latin typeface="Meiryo" charset="-128"/>
              <a:ea typeface="Meiryo" charset="-128"/>
              <a:cs typeface="Meiryo" charset="-128"/>
            </a:endParaRPr>
          </a:p>
        </p:txBody>
      </p:sp>
      <p:sp>
        <p:nvSpPr>
          <p:cNvPr id="455" name="テキスト ボックス 454"/>
          <p:cNvSpPr txBox="1"/>
          <p:nvPr/>
        </p:nvSpPr>
        <p:spPr>
          <a:xfrm>
            <a:off x="4646017" y="1626963"/>
            <a:ext cx="1467068" cy="707886"/>
          </a:xfrm>
          <a:prstGeom prst="rect">
            <a:avLst/>
          </a:prstGeom>
          <a:noFill/>
        </p:spPr>
        <p:txBody>
          <a:bodyPr wrap="none" rtlCol="0">
            <a:spAutoFit/>
          </a:bodyPr>
          <a:lstStyle/>
          <a:p>
            <a:r>
              <a:rPr kumimoji="1" lang="ja-JP" altLang="en-US" sz="2000" dirty="0">
                <a:solidFill>
                  <a:schemeClr val="bg1"/>
                </a:solidFill>
                <a:latin typeface="メイリオ"/>
                <a:ea typeface="メイリオ"/>
                <a:cs typeface="メイリオ"/>
              </a:rPr>
              <a:t>データ活用</a:t>
            </a:r>
            <a:endParaRPr kumimoji="1" lang="en-US" altLang="ja-JP" sz="2000" dirty="0">
              <a:solidFill>
                <a:schemeClr val="bg1"/>
              </a:solidFill>
              <a:latin typeface="メイリオ"/>
              <a:ea typeface="メイリオ"/>
              <a:cs typeface="メイリオ"/>
            </a:endParaRPr>
          </a:p>
          <a:p>
            <a:r>
              <a:rPr kumimoji="1" lang="ja-JP" altLang="en-US" sz="2000" dirty="0">
                <a:solidFill>
                  <a:schemeClr val="bg1"/>
                </a:solidFill>
                <a:latin typeface="メイリオ"/>
                <a:ea typeface="メイリオ"/>
                <a:cs typeface="メイリオ"/>
              </a:rPr>
              <a:t>と</a:t>
            </a:r>
            <a:r>
              <a:rPr lang="ja-JP" altLang="en-US" sz="2000" dirty="0">
                <a:solidFill>
                  <a:schemeClr val="bg1"/>
                </a:solidFill>
                <a:latin typeface="メイリオ"/>
                <a:ea typeface="メイリオ"/>
                <a:cs typeface="メイリオ"/>
              </a:rPr>
              <a:t>機能</a:t>
            </a:r>
            <a:r>
              <a:rPr kumimoji="1" lang="ja-JP" altLang="en-US" sz="2000" dirty="0">
                <a:solidFill>
                  <a:schemeClr val="bg1"/>
                </a:solidFill>
                <a:latin typeface="メイリオ"/>
                <a:ea typeface="メイリオ"/>
                <a:cs typeface="メイリオ"/>
              </a:rPr>
              <a:t>連携</a:t>
            </a:r>
          </a:p>
        </p:txBody>
      </p:sp>
      <p:sp>
        <p:nvSpPr>
          <p:cNvPr id="456" name="テキスト ボックス 455"/>
          <p:cNvSpPr txBox="1"/>
          <p:nvPr/>
        </p:nvSpPr>
        <p:spPr>
          <a:xfrm>
            <a:off x="4646017" y="3571179"/>
            <a:ext cx="1467068" cy="707886"/>
          </a:xfrm>
          <a:prstGeom prst="rect">
            <a:avLst/>
          </a:prstGeom>
          <a:noFill/>
        </p:spPr>
        <p:txBody>
          <a:bodyPr wrap="none" rtlCol="0">
            <a:spAutoFit/>
          </a:bodyPr>
          <a:lstStyle/>
          <a:p>
            <a:r>
              <a:rPr lang="ja-JP" altLang="en-US" sz="2000" dirty="0">
                <a:solidFill>
                  <a:schemeClr val="bg1"/>
                </a:solidFill>
                <a:latin typeface="メイリオ"/>
                <a:ea typeface="メイリオ"/>
                <a:cs typeface="メイリオ"/>
              </a:rPr>
              <a:t>データ集約</a:t>
            </a:r>
            <a:endParaRPr lang="en-US" altLang="ja-JP" sz="2000" dirty="0">
              <a:solidFill>
                <a:schemeClr val="bg1"/>
              </a:solidFill>
              <a:latin typeface="メイリオ"/>
              <a:ea typeface="メイリオ"/>
              <a:cs typeface="メイリオ"/>
            </a:endParaRPr>
          </a:p>
          <a:p>
            <a:r>
              <a:rPr lang="ja-JP" altLang="en-US" sz="2000" dirty="0">
                <a:solidFill>
                  <a:schemeClr val="bg1"/>
                </a:solidFill>
                <a:latin typeface="メイリオ"/>
                <a:ea typeface="メイリオ"/>
                <a:cs typeface="メイリオ"/>
              </a:rPr>
              <a:t>と高速応答</a:t>
            </a:r>
            <a:endParaRPr kumimoji="1" lang="ja-JP" altLang="en-US" sz="2000" dirty="0">
              <a:solidFill>
                <a:schemeClr val="bg1"/>
              </a:solidFill>
              <a:latin typeface="メイリオ"/>
              <a:ea typeface="メイリオ"/>
              <a:cs typeface="メイリオ"/>
            </a:endParaRPr>
          </a:p>
        </p:txBody>
      </p:sp>
      <p:sp>
        <p:nvSpPr>
          <p:cNvPr id="457" name="テキスト ボックス 456"/>
          <p:cNvSpPr txBox="1"/>
          <p:nvPr/>
        </p:nvSpPr>
        <p:spPr>
          <a:xfrm>
            <a:off x="4646017" y="5371379"/>
            <a:ext cx="1467068" cy="707886"/>
          </a:xfrm>
          <a:prstGeom prst="rect">
            <a:avLst/>
          </a:prstGeom>
          <a:noFill/>
        </p:spPr>
        <p:txBody>
          <a:bodyPr wrap="none" rtlCol="0">
            <a:spAutoFit/>
          </a:bodyPr>
          <a:lstStyle/>
          <a:p>
            <a:r>
              <a:rPr lang="ja-JP" altLang="en-US" sz="2000" dirty="0">
                <a:solidFill>
                  <a:srgbClr val="0000FF"/>
                </a:solidFill>
                <a:latin typeface="メイリオ"/>
                <a:ea typeface="メイリオ"/>
                <a:cs typeface="メイリオ"/>
              </a:rPr>
              <a:t>データ収集</a:t>
            </a:r>
            <a:endParaRPr lang="en-US" altLang="ja-JP" sz="2000" dirty="0">
              <a:solidFill>
                <a:srgbClr val="0000FF"/>
              </a:solidFill>
              <a:latin typeface="メイリオ"/>
              <a:ea typeface="メイリオ"/>
              <a:cs typeface="メイリオ"/>
            </a:endParaRPr>
          </a:p>
          <a:p>
            <a:r>
              <a:rPr lang="ja-JP" altLang="en-US" sz="2000" dirty="0">
                <a:solidFill>
                  <a:srgbClr val="0000FF"/>
                </a:solidFill>
                <a:latin typeface="メイリオ"/>
                <a:ea typeface="メイリオ"/>
                <a:cs typeface="メイリオ"/>
              </a:rPr>
              <a:t>と遠隔送信</a:t>
            </a:r>
            <a:endParaRPr kumimoji="1" lang="ja-JP" altLang="en-US" sz="20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3865152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超分散の時代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4" name="正方形/長方形 3"/>
          <p:cNvSpPr/>
          <p:nvPr/>
        </p:nvSpPr>
        <p:spPr>
          <a:xfrm>
            <a:off x="179512" y="826964"/>
            <a:ext cx="2088232" cy="56886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411760" y="826964"/>
            <a:ext cx="2088232" cy="56886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44008" y="826964"/>
            <a:ext cx="2088232" cy="56886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876256" y="826964"/>
            <a:ext cx="2088232" cy="5688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29292" y="1527094"/>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418170" y="4372784"/>
            <a:ext cx="398531" cy="455164"/>
            <a:chOff x="565484" y="2886304"/>
            <a:chExt cx="398531" cy="455164"/>
          </a:xfrm>
        </p:grpSpPr>
        <p:grpSp>
          <p:nvGrpSpPr>
            <p:cNvPr id="10" name="図形グループ 9"/>
            <p:cNvGrpSpPr/>
            <p:nvPr/>
          </p:nvGrpSpPr>
          <p:grpSpPr>
            <a:xfrm>
              <a:off x="565484" y="2886304"/>
              <a:ext cx="398531" cy="387786"/>
              <a:chOff x="758730" y="3198675"/>
              <a:chExt cx="702795" cy="688305"/>
            </a:xfrm>
          </p:grpSpPr>
          <p:sp>
            <p:nvSpPr>
              <p:cNvPr id="14" name="角丸四角形 1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角丸四角形 1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台形 1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695604" y="2996289"/>
              <a:ext cx="150692" cy="345179"/>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 name="図形グループ 16"/>
          <p:cNvGrpSpPr/>
          <p:nvPr/>
        </p:nvGrpSpPr>
        <p:grpSpPr>
          <a:xfrm>
            <a:off x="1021838" y="4384873"/>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2" name="角丸四角形 2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台形 2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8"/>
            <p:cNvGrpSpPr/>
            <p:nvPr/>
          </p:nvGrpSpPr>
          <p:grpSpPr>
            <a:xfrm>
              <a:off x="695604" y="2996289"/>
              <a:ext cx="150692" cy="345179"/>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 name="図形グループ 24"/>
          <p:cNvGrpSpPr/>
          <p:nvPr/>
        </p:nvGrpSpPr>
        <p:grpSpPr>
          <a:xfrm>
            <a:off x="1660119" y="4384873"/>
            <a:ext cx="398531" cy="455164"/>
            <a:chOff x="565484" y="2886304"/>
            <a:chExt cx="398531" cy="455164"/>
          </a:xfrm>
        </p:grpSpPr>
        <p:grpSp>
          <p:nvGrpSpPr>
            <p:cNvPr id="26" name="図形グループ 25"/>
            <p:cNvGrpSpPr/>
            <p:nvPr/>
          </p:nvGrpSpPr>
          <p:grpSpPr>
            <a:xfrm>
              <a:off x="565484" y="2886304"/>
              <a:ext cx="398531" cy="387786"/>
              <a:chOff x="758730" y="3198675"/>
              <a:chExt cx="702795" cy="688305"/>
            </a:xfrm>
          </p:grpSpPr>
          <p:sp>
            <p:nvSpPr>
              <p:cNvPr id="30" name="角丸四角形 2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695604" y="2996289"/>
              <a:ext cx="150692" cy="345179"/>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37" name="正方形/長方形 36"/>
          <p:cNvSpPr/>
          <p:nvPr/>
        </p:nvSpPr>
        <p:spPr>
          <a:xfrm>
            <a:off x="2834301" y="379142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1154482" y="1644330"/>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2861541" y="1527093"/>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磁気ディスク 40"/>
          <p:cNvSpPr/>
          <p:nvPr/>
        </p:nvSpPr>
        <p:spPr>
          <a:xfrm>
            <a:off x="3380714" y="1639453"/>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 name="図形グループ 41"/>
          <p:cNvGrpSpPr/>
          <p:nvPr/>
        </p:nvGrpSpPr>
        <p:grpSpPr>
          <a:xfrm>
            <a:off x="2587927" y="4372784"/>
            <a:ext cx="398531" cy="455164"/>
            <a:chOff x="565484" y="2886304"/>
            <a:chExt cx="398531" cy="455164"/>
          </a:xfrm>
        </p:grpSpPr>
        <p:grpSp>
          <p:nvGrpSpPr>
            <p:cNvPr id="43" name="図形グループ 42"/>
            <p:cNvGrpSpPr/>
            <p:nvPr/>
          </p:nvGrpSpPr>
          <p:grpSpPr>
            <a:xfrm>
              <a:off x="565484" y="2886304"/>
              <a:ext cx="398531" cy="387786"/>
              <a:chOff x="758730" y="3198675"/>
              <a:chExt cx="702795" cy="688305"/>
            </a:xfrm>
          </p:grpSpPr>
          <p:sp>
            <p:nvSpPr>
              <p:cNvPr id="47" name="角丸四角形 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角丸四角形 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695604" y="2996289"/>
              <a:ext cx="150692" cy="345179"/>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0" name="図 4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0429" y="4385758"/>
            <a:ext cx="355327" cy="310502"/>
          </a:xfrm>
          <a:prstGeom prst="rect">
            <a:avLst/>
          </a:prstGeom>
        </p:spPr>
      </p:pic>
      <p:pic>
        <p:nvPicPr>
          <p:cNvPr id="51" name="図 5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3599" y="4416659"/>
            <a:ext cx="178457" cy="287834"/>
          </a:xfrm>
          <a:prstGeom prst="rect">
            <a:avLst/>
          </a:prstGeom>
        </p:spPr>
      </p:pic>
      <p:pic>
        <p:nvPicPr>
          <p:cNvPr id="52" name="図 5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9772" y="4385758"/>
            <a:ext cx="356441" cy="377675"/>
          </a:xfrm>
          <a:prstGeom prst="rect">
            <a:avLst/>
          </a:prstGeom>
        </p:spPr>
      </p:pic>
      <p:grpSp>
        <p:nvGrpSpPr>
          <p:cNvPr id="53" name="図形グループ 52"/>
          <p:cNvGrpSpPr/>
          <p:nvPr/>
        </p:nvGrpSpPr>
        <p:grpSpPr>
          <a:xfrm>
            <a:off x="3221849" y="4357179"/>
            <a:ext cx="464437" cy="446267"/>
            <a:chOff x="1084515" y="4732057"/>
            <a:chExt cx="960184" cy="932098"/>
          </a:xfrm>
        </p:grpSpPr>
        <p:grpSp>
          <p:nvGrpSpPr>
            <p:cNvPr id="54" name="図形グループ 53"/>
            <p:cNvGrpSpPr/>
            <p:nvPr/>
          </p:nvGrpSpPr>
          <p:grpSpPr>
            <a:xfrm>
              <a:off x="1084515" y="4879904"/>
              <a:ext cx="681672" cy="784251"/>
              <a:chOff x="2405315" y="4754508"/>
              <a:chExt cx="681672" cy="784251"/>
            </a:xfrm>
          </p:grpSpPr>
          <p:pic>
            <p:nvPicPr>
              <p:cNvPr id="59" name="図 5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60" name="正方形/長方形 59"/>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5" name="図 5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56" name="台形 55"/>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4828684" y="4387628"/>
            <a:ext cx="358537" cy="372942"/>
            <a:chOff x="2381979" y="4922695"/>
            <a:chExt cx="685680" cy="766399"/>
          </a:xfrm>
        </p:grpSpPr>
        <p:pic>
          <p:nvPicPr>
            <p:cNvPr id="62" name="図 6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63" name="角丸四角形 62"/>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3325438" y="4476989"/>
            <a:ext cx="151989" cy="345179"/>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4931957" y="4474662"/>
            <a:ext cx="151989" cy="345179"/>
            <a:chOff x="1946324" y="4125162"/>
            <a:chExt cx="969964" cy="2007872"/>
          </a:xfrm>
        </p:grpSpPr>
        <p:sp>
          <p:nvSpPr>
            <p:cNvPr id="68" name="円/楕円 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3901611" y="4357179"/>
            <a:ext cx="464437" cy="446267"/>
            <a:chOff x="1084515" y="4732057"/>
            <a:chExt cx="960184" cy="932098"/>
          </a:xfrm>
        </p:grpSpPr>
        <p:grpSp>
          <p:nvGrpSpPr>
            <p:cNvPr id="71" name="図形グループ 70"/>
            <p:cNvGrpSpPr/>
            <p:nvPr/>
          </p:nvGrpSpPr>
          <p:grpSpPr>
            <a:xfrm>
              <a:off x="1084515" y="4879904"/>
              <a:ext cx="681672" cy="784251"/>
              <a:chOff x="2405315" y="4754508"/>
              <a:chExt cx="681672" cy="784251"/>
            </a:xfrm>
          </p:grpSpPr>
          <p:pic>
            <p:nvPicPr>
              <p:cNvPr id="76" name="図 7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77" name="正方形/長方形 7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2" name="図 7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73" name="台形 7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角丸四角形 7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角丸四角形 7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4004405" y="4486509"/>
            <a:ext cx="151989"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77781" y="1321178"/>
            <a:ext cx="1820685" cy="1207996"/>
          </a:xfrm>
          <a:prstGeom prst="rect">
            <a:avLst/>
          </a:prstGeom>
        </p:spPr>
      </p:pic>
      <p:grpSp>
        <p:nvGrpSpPr>
          <p:cNvPr id="83" name="図形グループ 82"/>
          <p:cNvGrpSpPr/>
          <p:nvPr/>
        </p:nvGrpSpPr>
        <p:grpSpPr>
          <a:xfrm>
            <a:off x="5283259" y="4483380"/>
            <a:ext cx="151989" cy="345179"/>
            <a:chOff x="1946324" y="4125162"/>
            <a:chExt cx="969964" cy="2007872"/>
          </a:xfrm>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837331" y="4474502"/>
            <a:ext cx="151989"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6331997" y="4474502"/>
            <a:ext cx="151989" cy="345179"/>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2" name="図 9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10029" y="1321178"/>
            <a:ext cx="1820685" cy="1207996"/>
          </a:xfrm>
          <a:prstGeom prst="rect">
            <a:avLst/>
          </a:prstGeom>
        </p:spPr>
      </p:pic>
      <p:sp>
        <p:nvSpPr>
          <p:cNvPr id="93" name="正方形/長方形 92"/>
          <p:cNvSpPr/>
          <p:nvPr/>
        </p:nvSpPr>
        <p:spPr>
          <a:xfrm>
            <a:off x="7015342" y="3795702"/>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461974" y="3813453"/>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100"/>
          <p:cNvGrpSpPr/>
          <p:nvPr/>
        </p:nvGrpSpPr>
        <p:grpSpPr>
          <a:xfrm>
            <a:off x="7774482" y="4578833"/>
            <a:ext cx="324650" cy="265447"/>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4" name="図形グループ 103"/>
          <p:cNvGrpSpPr/>
          <p:nvPr/>
        </p:nvGrpSpPr>
        <p:grpSpPr>
          <a:xfrm>
            <a:off x="7741521" y="4399071"/>
            <a:ext cx="203710" cy="404575"/>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8" name="図形グループ 107"/>
          <p:cNvGrpSpPr/>
          <p:nvPr/>
        </p:nvGrpSpPr>
        <p:grpSpPr>
          <a:xfrm>
            <a:off x="8115666" y="4539886"/>
            <a:ext cx="269638" cy="317989"/>
            <a:chOff x="6373788" y="4940591"/>
            <a:chExt cx="499492" cy="545661"/>
          </a:xfrm>
        </p:grpSpPr>
        <p:sp>
          <p:nvSpPr>
            <p:cNvPr id="109" name="角丸四角形 108"/>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2" name="図 11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06913" y="4563591"/>
            <a:ext cx="393957" cy="393957"/>
          </a:xfrm>
          <a:prstGeom prst="rect">
            <a:avLst/>
          </a:prstGeom>
        </p:spPr>
      </p:pic>
      <p:pic>
        <p:nvPicPr>
          <p:cNvPr id="113" name="図 11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3280" y="4533597"/>
            <a:ext cx="421690" cy="421690"/>
          </a:xfrm>
          <a:prstGeom prst="rect">
            <a:avLst/>
          </a:prstGeom>
        </p:spPr>
      </p:pic>
      <p:pic>
        <p:nvPicPr>
          <p:cNvPr id="114" name="図 113"/>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0316" y="4256573"/>
            <a:ext cx="479373" cy="479373"/>
          </a:xfrm>
          <a:prstGeom prst="rect">
            <a:avLst/>
          </a:prstGeom>
        </p:spPr>
      </p:pic>
      <p:grpSp>
        <p:nvGrpSpPr>
          <p:cNvPr id="115" name="図形グループ 114"/>
          <p:cNvGrpSpPr/>
          <p:nvPr/>
        </p:nvGrpSpPr>
        <p:grpSpPr>
          <a:xfrm>
            <a:off x="8526292" y="4421216"/>
            <a:ext cx="351043" cy="416882"/>
            <a:chOff x="921147" y="2673903"/>
            <a:chExt cx="2035043" cy="2195257"/>
          </a:xfrm>
        </p:grpSpPr>
        <p:sp>
          <p:nvSpPr>
            <p:cNvPr id="116" name="台形 11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8" name="図形グループ 117"/>
            <p:cNvGrpSpPr/>
            <p:nvPr/>
          </p:nvGrpSpPr>
          <p:grpSpPr>
            <a:xfrm rot="18523230">
              <a:off x="289583" y="3305467"/>
              <a:ext cx="1602719" cy="339591"/>
              <a:chOff x="1084045" y="2295821"/>
              <a:chExt cx="1399064" cy="288032"/>
            </a:xfrm>
          </p:grpSpPr>
          <p:grpSp>
            <p:nvGrpSpPr>
              <p:cNvPr id="123" name="図形グループ 122"/>
              <p:cNvGrpSpPr/>
              <p:nvPr/>
            </p:nvGrpSpPr>
            <p:grpSpPr>
              <a:xfrm>
                <a:off x="1084045" y="2295821"/>
                <a:ext cx="1399064" cy="288032"/>
                <a:chOff x="531457" y="2456892"/>
                <a:chExt cx="1399064" cy="288032"/>
              </a:xfrm>
            </p:grpSpPr>
            <p:sp>
              <p:nvSpPr>
                <p:cNvPr id="125" name="正方形/長方形 12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円/楕円 12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9" name="円/楕円 11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台形 12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7994063" y="4412892"/>
            <a:ext cx="115615" cy="261494"/>
            <a:chOff x="5118100" y="4941610"/>
            <a:chExt cx="190500" cy="405090"/>
          </a:xfrm>
        </p:grpSpPr>
        <p:sp>
          <p:nvSpPr>
            <p:cNvPr id="98" name="正方形/長方形 9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9" name="角丸四角形 128"/>
          <p:cNvSpPr/>
          <p:nvPr/>
        </p:nvSpPr>
        <p:spPr>
          <a:xfrm>
            <a:off x="4782157" y="283661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インターネット</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専用ネットワーク</a:t>
            </a:r>
          </a:p>
        </p:txBody>
      </p:sp>
      <p:sp>
        <p:nvSpPr>
          <p:cNvPr id="130" name="角丸四角形 129"/>
          <p:cNvSpPr/>
          <p:nvPr/>
        </p:nvSpPr>
        <p:spPr>
          <a:xfrm>
            <a:off x="7014404" y="2825866"/>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インターネット</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8470088" y="2717215"/>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p:cNvSpPr/>
          <p:nvPr/>
        </p:nvSpPr>
        <p:spPr>
          <a:xfrm>
            <a:off x="2549739" y="282649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専用ネットワーク</a:t>
            </a:r>
          </a:p>
        </p:txBody>
      </p:sp>
      <p:cxnSp>
        <p:nvCxnSpPr>
          <p:cNvPr id="133" name="直線コネクタ 132"/>
          <p:cNvCxnSpPr>
            <a:stCxn id="8" idx="2"/>
            <a:endCxn id="14" idx="0"/>
          </p:cNvCxnSpPr>
          <p:nvPr/>
        </p:nvCxnSpPr>
        <p:spPr>
          <a:xfrm flipH="1">
            <a:off x="609195" y="2323261"/>
            <a:ext cx="614432" cy="204952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p:cNvCxnSpPr>
            <a:stCxn id="8" idx="2"/>
            <a:endCxn id="22" idx="0"/>
          </p:cNvCxnSpPr>
          <p:nvPr/>
        </p:nvCxnSpPr>
        <p:spPr>
          <a:xfrm flipH="1">
            <a:off x="1212863" y="2323261"/>
            <a:ext cx="10764"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8" idx="2"/>
            <a:endCxn id="30" idx="0"/>
          </p:cNvCxnSpPr>
          <p:nvPr/>
        </p:nvCxnSpPr>
        <p:spPr>
          <a:xfrm>
            <a:off x="1223627" y="2323261"/>
            <a:ext cx="627517"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40" idx="2"/>
            <a:endCxn id="131" idx="0"/>
          </p:cNvCxnSpPr>
          <p:nvPr/>
        </p:nvCxnSpPr>
        <p:spPr>
          <a:xfrm>
            <a:off x="3455876" y="2323260"/>
            <a:ext cx="2018" cy="50323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2"/>
            <a:endCxn id="37" idx="0"/>
          </p:cNvCxnSpPr>
          <p:nvPr/>
        </p:nvCxnSpPr>
        <p:spPr>
          <a:xfrm flipH="1">
            <a:off x="3068327" y="3406711"/>
            <a:ext cx="389567" cy="38471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a:stCxn id="131" idx="2"/>
            <a:endCxn id="72" idx="2"/>
          </p:cNvCxnSpPr>
          <p:nvPr/>
        </p:nvCxnSpPr>
        <p:spPr>
          <a:xfrm>
            <a:off x="3457894" y="3406711"/>
            <a:ext cx="609092" cy="95046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37" idx="2"/>
            <a:endCxn id="47" idx="0"/>
          </p:cNvCxnSpPr>
          <p:nvPr/>
        </p:nvCxnSpPr>
        <p:spPr>
          <a:xfrm flipH="1">
            <a:off x="2778952" y="4147035"/>
            <a:ext cx="289375" cy="225749"/>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37" idx="2"/>
            <a:endCxn id="55" idx="2"/>
          </p:cNvCxnSpPr>
          <p:nvPr/>
        </p:nvCxnSpPr>
        <p:spPr>
          <a:xfrm>
            <a:off x="3068327" y="4147035"/>
            <a:ext cx="318897" cy="210144"/>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endCxn id="129" idx="0"/>
          </p:cNvCxnSpPr>
          <p:nvPr/>
        </p:nvCxnSpPr>
        <p:spPr>
          <a:xfrm>
            <a:off x="5688123" y="2375538"/>
            <a:ext cx="2189" cy="46107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p:cNvCxnSpPr>
            <a:endCxn id="130" idx="0"/>
          </p:cNvCxnSpPr>
          <p:nvPr/>
        </p:nvCxnSpPr>
        <p:spPr>
          <a:xfrm>
            <a:off x="7920370" y="2375538"/>
            <a:ext cx="2189" cy="4503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直線コネクタ 166"/>
          <p:cNvCxnSpPr>
            <a:stCxn id="129" idx="2"/>
            <a:endCxn id="62" idx="0"/>
          </p:cNvCxnSpPr>
          <p:nvPr/>
        </p:nvCxnSpPr>
        <p:spPr>
          <a:xfrm flipH="1">
            <a:off x="5007953" y="3416831"/>
            <a:ext cx="682359" cy="970797"/>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p:cNvCxnSpPr>
            <a:stCxn id="129" idx="2"/>
            <a:endCxn id="51" idx="0"/>
          </p:cNvCxnSpPr>
          <p:nvPr/>
        </p:nvCxnSpPr>
        <p:spPr>
          <a:xfrm flipH="1">
            <a:off x="5482828" y="3416831"/>
            <a:ext cx="207484" cy="9998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5926202" y="378966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29" idx="2"/>
            <a:endCxn id="176" idx="0"/>
          </p:cNvCxnSpPr>
          <p:nvPr/>
        </p:nvCxnSpPr>
        <p:spPr>
          <a:xfrm>
            <a:off x="5690312" y="3416831"/>
            <a:ext cx="469916" cy="37283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a:stCxn id="50" idx="0"/>
            <a:endCxn id="176" idx="2"/>
          </p:cNvCxnSpPr>
          <p:nvPr/>
        </p:nvCxnSpPr>
        <p:spPr>
          <a:xfrm flipV="1">
            <a:off x="5908093" y="4145275"/>
            <a:ext cx="25213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52" idx="0"/>
            <a:endCxn id="176" idx="2"/>
          </p:cNvCxnSpPr>
          <p:nvPr/>
        </p:nvCxnSpPr>
        <p:spPr>
          <a:xfrm flipH="1" flipV="1">
            <a:off x="6160228" y="4145275"/>
            <a:ext cx="24776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93" idx="0"/>
            <a:endCxn id="130" idx="2"/>
          </p:cNvCxnSpPr>
          <p:nvPr/>
        </p:nvCxnSpPr>
        <p:spPr>
          <a:xfrm flipV="1">
            <a:off x="7194561" y="3406087"/>
            <a:ext cx="727998" cy="389615"/>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94" idx="0"/>
            <a:endCxn id="130" idx="2"/>
          </p:cNvCxnSpPr>
          <p:nvPr/>
        </p:nvCxnSpPr>
        <p:spPr>
          <a:xfrm flipH="1" flipV="1">
            <a:off x="7922559" y="3406087"/>
            <a:ext cx="718634" cy="40736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06" idx="0"/>
            <a:endCxn id="130" idx="2"/>
          </p:cNvCxnSpPr>
          <p:nvPr/>
        </p:nvCxnSpPr>
        <p:spPr>
          <a:xfrm flipV="1">
            <a:off x="7843376" y="3406087"/>
            <a:ext cx="79183" cy="992984"/>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endCxn id="93" idx="2"/>
          </p:cNvCxnSpPr>
          <p:nvPr/>
        </p:nvCxnSpPr>
        <p:spPr>
          <a:xfrm flipV="1">
            <a:off x="7194560" y="4147035"/>
            <a:ext cx="1" cy="26036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flipV="1">
            <a:off x="8649306" y="4164786"/>
            <a:ext cx="0" cy="249287"/>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7913194" y="3424927"/>
            <a:ext cx="292555" cy="101521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8" name="フローチャート: 磁気ディスク 207"/>
          <p:cNvSpPr/>
          <p:nvPr/>
        </p:nvSpPr>
        <p:spPr>
          <a:xfrm>
            <a:off x="314416" y="525510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フローチャート: 磁気ディスク 208"/>
          <p:cNvSpPr/>
          <p:nvPr/>
        </p:nvSpPr>
        <p:spPr>
          <a:xfrm>
            <a:off x="2580357"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0" name="フローチャート: 磁気ディスク 209"/>
          <p:cNvSpPr/>
          <p:nvPr/>
        </p:nvSpPr>
        <p:spPr>
          <a:xfrm>
            <a:off x="2788055" y="525377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1" name="フローチャート: 磁気ディスク 210"/>
          <p:cNvSpPr/>
          <p:nvPr/>
        </p:nvSpPr>
        <p:spPr>
          <a:xfrm>
            <a:off x="47434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2" name="フローチャート: 磁気ディスク 211"/>
          <p:cNvSpPr/>
          <p:nvPr/>
        </p:nvSpPr>
        <p:spPr>
          <a:xfrm>
            <a:off x="49412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3" name="フローチャート: 磁気ディスク 212"/>
          <p:cNvSpPr/>
          <p:nvPr/>
        </p:nvSpPr>
        <p:spPr>
          <a:xfrm>
            <a:off x="5143495"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4" name="フローチャート: 磁気ディスク 213"/>
          <p:cNvSpPr/>
          <p:nvPr/>
        </p:nvSpPr>
        <p:spPr>
          <a:xfrm>
            <a:off x="5344446"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5" name="フローチャート: 磁気ディスク 214"/>
          <p:cNvSpPr/>
          <p:nvPr/>
        </p:nvSpPr>
        <p:spPr>
          <a:xfrm>
            <a:off x="55435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6" name="フローチャート: 磁気ディスク 215"/>
          <p:cNvSpPr/>
          <p:nvPr/>
        </p:nvSpPr>
        <p:spPr>
          <a:xfrm>
            <a:off x="57413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7" name="フローチャート: 磁気ディスク 216"/>
          <p:cNvSpPr/>
          <p:nvPr/>
        </p:nvSpPr>
        <p:spPr>
          <a:xfrm>
            <a:off x="5943683"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8" name="フローチャート: 磁気ディスク 217"/>
          <p:cNvSpPr/>
          <p:nvPr/>
        </p:nvSpPr>
        <p:spPr>
          <a:xfrm>
            <a:off x="6144634"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9" name="フローチャート: 磁気ディスク 218"/>
          <p:cNvSpPr/>
          <p:nvPr/>
        </p:nvSpPr>
        <p:spPr>
          <a:xfrm>
            <a:off x="6334984"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0" name="フローチャート: 磁気ディスク 219"/>
          <p:cNvSpPr/>
          <p:nvPr/>
        </p:nvSpPr>
        <p:spPr>
          <a:xfrm>
            <a:off x="71140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1" name="フローチャート: 磁気ディスク 220"/>
          <p:cNvSpPr/>
          <p:nvPr/>
        </p:nvSpPr>
        <p:spPr>
          <a:xfrm>
            <a:off x="73118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2" name="フローチャート: 磁気ディスク 221"/>
          <p:cNvSpPr/>
          <p:nvPr/>
        </p:nvSpPr>
        <p:spPr>
          <a:xfrm>
            <a:off x="7514148"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3" name="フローチャート: 磁気ディスク 222"/>
          <p:cNvSpPr/>
          <p:nvPr/>
        </p:nvSpPr>
        <p:spPr>
          <a:xfrm>
            <a:off x="7715099"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4" name="フローチャート: 磁気ディスク 223"/>
          <p:cNvSpPr/>
          <p:nvPr/>
        </p:nvSpPr>
        <p:spPr>
          <a:xfrm>
            <a:off x="79142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5" name="フローチャート: 磁気ディスク 224"/>
          <p:cNvSpPr/>
          <p:nvPr/>
        </p:nvSpPr>
        <p:spPr>
          <a:xfrm>
            <a:off x="81120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6" name="フローチャート: 磁気ディスク 225"/>
          <p:cNvSpPr/>
          <p:nvPr/>
        </p:nvSpPr>
        <p:spPr>
          <a:xfrm>
            <a:off x="8314336"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7" name="フローチャート: 磁気ディスク 226"/>
          <p:cNvSpPr/>
          <p:nvPr/>
        </p:nvSpPr>
        <p:spPr>
          <a:xfrm>
            <a:off x="8515287"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8" name="フローチャート: 磁気ディスク 227"/>
          <p:cNvSpPr/>
          <p:nvPr/>
        </p:nvSpPr>
        <p:spPr>
          <a:xfrm>
            <a:off x="8705637"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9" name="フローチャート: 磁気ディスク 228"/>
          <p:cNvSpPr/>
          <p:nvPr/>
        </p:nvSpPr>
        <p:spPr>
          <a:xfrm>
            <a:off x="70318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0" name="フローチャート: 磁気ディスク 229"/>
          <p:cNvSpPr/>
          <p:nvPr/>
        </p:nvSpPr>
        <p:spPr>
          <a:xfrm>
            <a:off x="72296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1" name="フローチャート: 磁気ディスク 230"/>
          <p:cNvSpPr/>
          <p:nvPr/>
        </p:nvSpPr>
        <p:spPr>
          <a:xfrm>
            <a:off x="7431895"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2" name="フローチャート: 磁気ディスク 231"/>
          <p:cNvSpPr/>
          <p:nvPr/>
        </p:nvSpPr>
        <p:spPr>
          <a:xfrm>
            <a:off x="7632846"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3" name="フローチャート: 磁気ディスク 232"/>
          <p:cNvSpPr/>
          <p:nvPr/>
        </p:nvSpPr>
        <p:spPr>
          <a:xfrm>
            <a:off x="78319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4" name="フローチャート: 磁気ディスク 233"/>
          <p:cNvSpPr/>
          <p:nvPr/>
        </p:nvSpPr>
        <p:spPr>
          <a:xfrm>
            <a:off x="80297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5" name="フローチャート: 磁気ディスク 234"/>
          <p:cNvSpPr/>
          <p:nvPr/>
        </p:nvSpPr>
        <p:spPr>
          <a:xfrm>
            <a:off x="8232083"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6" name="フローチャート: 磁気ディスク 235"/>
          <p:cNvSpPr/>
          <p:nvPr/>
        </p:nvSpPr>
        <p:spPr>
          <a:xfrm>
            <a:off x="8433034"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p:cNvSpPr/>
          <p:nvPr/>
        </p:nvSpPr>
        <p:spPr>
          <a:xfrm>
            <a:off x="8623384"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8" name="フローチャート: 磁気ディスク 237"/>
          <p:cNvSpPr/>
          <p:nvPr/>
        </p:nvSpPr>
        <p:spPr>
          <a:xfrm>
            <a:off x="69482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9" name="フローチャート: 磁気ディスク 238"/>
          <p:cNvSpPr/>
          <p:nvPr/>
        </p:nvSpPr>
        <p:spPr>
          <a:xfrm>
            <a:off x="71460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0" name="フローチャート: 磁気ディスク 239"/>
          <p:cNvSpPr/>
          <p:nvPr/>
        </p:nvSpPr>
        <p:spPr>
          <a:xfrm>
            <a:off x="7348358"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1" name="フローチャート: 磁気ディスク 240"/>
          <p:cNvSpPr/>
          <p:nvPr/>
        </p:nvSpPr>
        <p:spPr>
          <a:xfrm>
            <a:off x="7549309"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2" name="フローチャート: 磁気ディスク 241"/>
          <p:cNvSpPr/>
          <p:nvPr/>
        </p:nvSpPr>
        <p:spPr>
          <a:xfrm>
            <a:off x="77484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3" name="フローチャート: 磁気ディスク 242"/>
          <p:cNvSpPr/>
          <p:nvPr/>
        </p:nvSpPr>
        <p:spPr>
          <a:xfrm>
            <a:off x="79462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4" name="フローチャート: 磁気ディスク 243"/>
          <p:cNvSpPr/>
          <p:nvPr/>
        </p:nvSpPr>
        <p:spPr>
          <a:xfrm>
            <a:off x="8148546"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5" name="フローチャート: 磁気ディスク 244"/>
          <p:cNvSpPr/>
          <p:nvPr/>
        </p:nvSpPr>
        <p:spPr>
          <a:xfrm>
            <a:off x="8349497"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6" name="フローチャート: 磁気ディスク 245"/>
          <p:cNvSpPr/>
          <p:nvPr/>
        </p:nvSpPr>
        <p:spPr>
          <a:xfrm>
            <a:off x="8539847"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7" name="テキスト ボックス 246"/>
          <p:cNvSpPr txBox="1"/>
          <p:nvPr/>
        </p:nvSpPr>
        <p:spPr>
          <a:xfrm>
            <a:off x="189338" y="5630587"/>
            <a:ext cx="595035"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テキスト</a:t>
            </a:r>
          </a:p>
        </p:txBody>
      </p:sp>
      <p:sp>
        <p:nvSpPr>
          <p:cNvPr id="248" name="テキスト ボックス 247"/>
          <p:cNvSpPr txBox="1"/>
          <p:nvPr/>
        </p:nvSpPr>
        <p:spPr>
          <a:xfrm>
            <a:off x="2371627" y="5620312"/>
            <a:ext cx="917239" cy="215444"/>
          </a:xfrm>
          <a:prstGeom prst="rect">
            <a:avLst/>
          </a:prstGeom>
          <a:noFill/>
        </p:spPr>
        <p:txBody>
          <a:bodyPr wrap="none" rtlCol="0">
            <a:spAutoFit/>
          </a:bodyPr>
          <a:lstStyle/>
          <a:p>
            <a:r>
              <a:rPr kumimoji="1" lang="ja-JP" altLang="en-US" sz="800">
                <a:solidFill>
                  <a:srgbClr val="953735"/>
                </a:solidFill>
                <a:latin typeface="Meiryo" charset="-128"/>
                <a:ea typeface="Meiryo" charset="-128"/>
                <a:cs typeface="Meiryo" charset="-128"/>
              </a:rPr>
              <a:t>テキスト</a:t>
            </a:r>
            <a:r>
              <a:rPr kumimoji="1" lang="en-US" altLang="ja-JP" sz="800" dirty="0">
                <a:solidFill>
                  <a:srgbClr val="953735"/>
                </a:solidFill>
                <a:latin typeface="Meiryo" charset="-128"/>
                <a:ea typeface="Meiryo" charset="-128"/>
                <a:cs typeface="Meiryo" charset="-128"/>
              </a:rPr>
              <a:t>+ </a:t>
            </a:r>
            <a:r>
              <a:rPr kumimoji="1" lang="ja-JP" altLang="en-US" sz="800" dirty="0">
                <a:solidFill>
                  <a:srgbClr val="953735"/>
                </a:solidFill>
                <a:latin typeface="Meiryo" charset="-128"/>
                <a:ea typeface="Meiryo" charset="-128"/>
                <a:cs typeface="Meiryo" charset="-128"/>
              </a:rPr>
              <a:t>画像</a:t>
            </a:r>
          </a:p>
        </p:txBody>
      </p:sp>
      <p:sp>
        <p:nvSpPr>
          <p:cNvPr id="249" name="テキスト ボックス 248"/>
          <p:cNvSpPr txBox="1"/>
          <p:nvPr/>
        </p:nvSpPr>
        <p:spPr>
          <a:xfrm>
            <a:off x="4556226" y="5632833"/>
            <a:ext cx="209223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マルチメディア</a:t>
            </a:r>
            <a:r>
              <a:rPr lang="ja-JP" altLang="en-US" sz="800">
                <a:solidFill>
                  <a:srgbClr val="009051"/>
                </a:solidFill>
                <a:latin typeface="Meiryo" charset="-128"/>
                <a:ea typeface="Meiryo" charset="-128"/>
                <a:cs typeface="Meiryo" charset="-128"/>
              </a:rPr>
              <a:t>（テキスト</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画像</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動画）</a:t>
            </a:r>
            <a:endParaRPr kumimoji="1" lang="ja-JP" altLang="en-US" sz="800" dirty="0">
              <a:solidFill>
                <a:srgbClr val="009051"/>
              </a:solidFill>
              <a:latin typeface="Meiryo" charset="-128"/>
              <a:ea typeface="Meiryo" charset="-128"/>
              <a:cs typeface="Meiryo" charset="-128"/>
            </a:endParaRPr>
          </a:p>
        </p:txBody>
      </p:sp>
      <p:sp>
        <p:nvSpPr>
          <p:cNvPr id="250" name="テキスト ボックス 249"/>
          <p:cNvSpPr txBox="1"/>
          <p:nvPr/>
        </p:nvSpPr>
        <p:spPr>
          <a:xfrm>
            <a:off x="6871163" y="5630587"/>
            <a:ext cx="1532792" cy="21544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マルチメディア　</a:t>
            </a:r>
            <a:r>
              <a:rPr kumimoji="1" lang="en-US" altLang="ja-JP" sz="800" dirty="0">
                <a:solidFill>
                  <a:srgbClr val="0432FF"/>
                </a:solidFill>
                <a:latin typeface="Meiryo" charset="-128"/>
                <a:ea typeface="Meiryo" charset="-128"/>
                <a:cs typeface="Meiryo" charset="-128"/>
              </a:rPr>
              <a:t>+ </a:t>
            </a:r>
            <a:r>
              <a:rPr kumimoji="1" lang="ja-JP" altLang="en-US" sz="800" dirty="0">
                <a:solidFill>
                  <a:srgbClr val="0432FF"/>
                </a:solidFill>
                <a:latin typeface="Meiryo" charset="-128"/>
                <a:ea typeface="Meiryo" charset="-128"/>
                <a:cs typeface="Meiryo" charset="-128"/>
              </a:rPr>
              <a:t>センサー</a:t>
            </a:r>
          </a:p>
        </p:txBody>
      </p:sp>
      <p:sp>
        <p:nvSpPr>
          <p:cNvPr id="251" name="テキスト ボックス 250"/>
          <p:cNvSpPr txBox="1"/>
          <p:nvPr/>
        </p:nvSpPr>
        <p:spPr>
          <a:xfrm>
            <a:off x="169246" y="6044448"/>
            <a:ext cx="2088232" cy="246221"/>
          </a:xfrm>
          <a:prstGeom prst="rect">
            <a:avLst/>
          </a:prstGeom>
          <a:noFill/>
        </p:spPr>
        <p:txBody>
          <a:bodyPr wrap="square" rtlCol="0">
            <a:spAutoFit/>
          </a:bodyPr>
          <a:lstStyle/>
          <a:p>
            <a:pPr algn="ctr"/>
            <a:r>
              <a:rPr kumimoji="1" lang="ja-JP" altLang="en-US" sz="1000" dirty="0">
                <a:solidFill>
                  <a:schemeClr val="accent6">
                    <a:lumMod val="50000"/>
                  </a:schemeClr>
                </a:solidFill>
                <a:latin typeface="Meiryo" charset="-128"/>
                <a:ea typeface="Meiryo" charset="-128"/>
                <a:cs typeface="Meiryo" charset="-128"/>
              </a:rPr>
              <a:t>全てのデータ保管・処理は集中</a:t>
            </a:r>
          </a:p>
        </p:txBody>
      </p:sp>
      <p:sp>
        <p:nvSpPr>
          <p:cNvPr id="252" name="テキスト ボックス 251"/>
          <p:cNvSpPr txBox="1"/>
          <p:nvPr/>
        </p:nvSpPr>
        <p:spPr>
          <a:xfrm>
            <a:off x="2411760" y="5967504"/>
            <a:ext cx="2088232" cy="400110"/>
          </a:xfrm>
          <a:prstGeom prst="rect">
            <a:avLst/>
          </a:prstGeom>
          <a:noFill/>
        </p:spPr>
        <p:txBody>
          <a:bodyPr wrap="square" rtlCol="0">
            <a:spAutoFit/>
          </a:bodyPr>
          <a:lstStyle/>
          <a:p>
            <a:pPr algn="ctr"/>
            <a:r>
              <a:rPr kumimoji="1" lang="ja-JP" altLang="en-US" sz="1000" dirty="0">
                <a:solidFill>
                  <a:srgbClr val="953735"/>
                </a:solidFill>
                <a:latin typeface="Meiryo" charset="-128"/>
                <a:ea typeface="Meiryo" charset="-128"/>
                <a:cs typeface="Meiryo" charset="-128"/>
              </a:rPr>
              <a:t>大規模なデータ保管・処理は集中</a:t>
            </a:r>
            <a:endParaRPr kumimoji="1" lang="en-US" altLang="ja-JP" sz="1000" dirty="0">
              <a:solidFill>
                <a:srgbClr val="953735"/>
              </a:solidFill>
              <a:latin typeface="Meiryo" charset="-128"/>
              <a:ea typeface="Meiryo" charset="-128"/>
              <a:cs typeface="Meiryo" charset="-128"/>
            </a:endParaRPr>
          </a:p>
          <a:p>
            <a:pPr algn="ctr"/>
            <a:r>
              <a:rPr lang="ja-JP" altLang="en-US" sz="1000" dirty="0">
                <a:solidFill>
                  <a:srgbClr val="953735"/>
                </a:solidFill>
                <a:latin typeface="Meiryo" charset="-128"/>
                <a:ea typeface="Meiryo" charset="-128"/>
                <a:cs typeface="Meiryo" charset="-128"/>
              </a:rPr>
              <a:t>小規模なデータ保管・処理は分散</a:t>
            </a:r>
            <a:endParaRPr lang="en-US" altLang="ja-JP" sz="1000" dirty="0">
              <a:solidFill>
                <a:srgbClr val="953735"/>
              </a:solidFill>
              <a:latin typeface="Meiryo" charset="-128"/>
              <a:ea typeface="Meiryo" charset="-128"/>
              <a:cs typeface="Meiryo" charset="-128"/>
            </a:endParaRPr>
          </a:p>
        </p:txBody>
      </p:sp>
      <p:sp>
        <p:nvSpPr>
          <p:cNvPr id="268" name="テキスト ボックス 267"/>
          <p:cNvSpPr txBox="1"/>
          <p:nvPr/>
        </p:nvSpPr>
        <p:spPr>
          <a:xfrm>
            <a:off x="4643508" y="5967265"/>
            <a:ext cx="2088232" cy="400110"/>
          </a:xfrm>
          <a:prstGeom prst="rect">
            <a:avLst/>
          </a:prstGeom>
          <a:noFill/>
        </p:spPr>
        <p:txBody>
          <a:bodyPr wrap="square" rtlCol="0">
            <a:spAutoFit/>
          </a:bodyPr>
          <a:lstStyle/>
          <a:p>
            <a:pPr algn="ctr"/>
            <a:r>
              <a:rPr kumimoji="1" lang="ja-JP" altLang="en-US" sz="1000" dirty="0">
                <a:solidFill>
                  <a:srgbClr val="009051"/>
                </a:solidFill>
                <a:latin typeface="Meiryo" charset="-128"/>
                <a:ea typeface="Meiryo" charset="-128"/>
                <a:cs typeface="Meiryo" charset="-128"/>
              </a:rPr>
              <a:t>大規模なデータ保管・処理は集中</a:t>
            </a:r>
            <a:endParaRPr kumimoji="1" lang="en-US" altLang="ja-JP" sz="1000" dirty="0">
              <a:solidFill>
                <a:srgbClr val="009051"/>
              </a:solidFill>
              <a:latin typeface="Meiryo" charset="-128"/>
              <a:ea typeface="Meiryo" charset="-128"/>
              <a:cs typeface="Meiryo" charset="-128"/>
            </a:endParaRPr>
          </a:p>
          <a:p>
            <a:pPr algn="ctr"/>
            <a:r>
              <a:rPr lang="ja-JP" altLang="en-US" sz="1000" dirty="0">
                <a:solidFill>
                  <a:srgbClr val="009051"/>
                </a:solidFill>
                <a:latin typeface="Meiryo" charset="-128"/>
                <a:ea typeface="Meiryo" charset="-128"/>
                <a:cs typeface="Meiryo" charset="-128"/>
              </a:rPr>
              <a:t>小規模なデータ保管・処理は分散</a:t>
            </a:r>
            <a:endParaRPr lang="en-US" altLang="ja-JP" sz="1000" dirty="0">
              <a:solidFill>
                <a:srgbClr val="009051"/>
              </a:solidFill>
              <a:latin typeface="Meiryo" charset="-128"/>
              <a:ea typeface="Meiryo" charset="-128"/>
              <a:cs typeface="Meiryo" charset="-128"/>
            </a:endParaRPr>
          </a:p>
        </p:txBody>
      </p:sp>
      <p:sp>
        <p:nvSpPr>
          <p:cNvPr id="269" name="テキスト ボックス 268"/>
          <p:cNvSpPr txBox="1"/>
          <p:nvPr/>
        </p:nvSpPr>
        <p:spPr>
          <a:xfrm>
            <a:off x="6869078" y="5899338"/>
            <a:ext cx="2088232" cy="553998"/>
          </a:xfrm>
          <a:prstGeom prst="rect">
            <a:avLst/>
          </a:prstGeom>
          <a:noFill/>
        </p:spPr>
        <p:txBody>
          <a:bodyPr wrap="square" rtlCol="0">
            <a:spAutoFit/>
          </a:bodyPr>
          <a:lstStyle/>
          <a:p>
            <a:pPr algn="ctr"/>
            <a:r>
              <a:rPr kumimoji="1" lang="ja-JP" altLang="en-US" sz="1000" dirty="0">
                <a:solidFill>
                  <a:srgbClr val="0432FF"/>
                </a:solidFill>
                <a:latin typeface="Meiryo" charset="-128"/>
                <a:ea typeface="Meiryo" charset="-128"/>
                <a:cs typeface="Meiryo" charset="-128"/>
              </a:rPr>
              <a:t>大規模なデータ保管・処理は集中</a:t>
            </a:r>
            <a:endParaRPr kumimoji="1"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小規模なデータ保管・処理は分散</a:t>
            </a:r>
            <a:endParaRPr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高速な処理・応答・制御は超分散</a:t>
            </a:r>
            <a:endParaRPr lang="en-US" altLang="ja-JP" sz="1000" dirty="0">
              <a:solidFill>
                <a:srgbClr val="0432FF"/>
              </a:solidFill>
              <a:latin typeface="Meiryo" charset="-128"/>
              <a:ea typeface="Meiryo" charset="-128"/>
              <a:cs typeface="Meiryo" charset="-128"/>
            </a:endParaRPr>
          </a:p>
        </p:txBody>
      </p:sp>
      <p:sp>
        <p:nvSpPr>
          <p:cNvPr id="270" name="テキスト ボックス 269"/>
          <p:cNvSpPr txBox="1"/>
          <p:nvPr/>
        </p:nvSpPr>
        <p:spPr>
          <a:xfrm>
            <a:off x="169246" y="1203539"/>
            <a:ext cx="2088231" cy="253916"/>
          </a:xfrm>
          <a:prstGeom prst="rect">
            <a:avLst/>
          </a:prstGeom>
          <a:noFill/>
        </p:spPr>
        <p:txBody>
          <a:bodyPr wrap="square" rtlCol="0">
            <a:spAutoFit/>
          </a:bodyPr>
          <a:lstStyle/>
          <a:p>
            <a:pPr algn="ctr"/>
            <a:r>
              <a:rPr kumimoji="1" lang="ja-JP" altLang="en-US" sz="1050" b="1" dirty="0">
                <a:solidFill>
                  <a:schemeClr val="accent6">
                    <a:lumMod val="50000"/>
                  </a:schemeClr>
                </a:solidFill>
                <a:latin typeface="Meiryo" charset="-128"/>
                <a:ea typeface="Meiryo" charset="-128"/>
                <a:cs typeface="Meiryo" charset="-128"/>
              </a:rPr>
              <a:t>集中コンピューティング</a:t>
            </a:r>
          </a:p>
        </p:txBody>
      </p:sp>
      <p:sp>
        <p:nvSpPr>
          <p:cNvPr id="271" name="テキスト ボックス 270"/>
          <p:cNvSpPr txBox="1"/>
          <p:nvPr/>
        </p:nvSpPr>
        <p:spPr>
          <a:xfrm>
            <a:off x="2418939" y="1203538"/>
            <a:ext cx="2088231" cy="253916"/>
          </a:xfrm>
          <a:prstGeom prst="rect">
            <a:avLst/>
          </a:prstGeom>
          <a:noFill/>
        </p:spPr>
        <p:txBody>
          <a:bodyPr wrap="square" rtlCol="0">
            <a:spAutoFit/>
          </a:bodyPr>
          <a:lstStyle/>
          <a:p>
            <a:pPr algn="ctr"/>
            <a:r>
              <a:rPr kumimoji="1" lang="ja-JP" altLang="en-US" sz="1050" b="1">
                <a:solidFill>
                  <a:srgbClr val="953735"/>
                </a:solidFill>
                <a:latin typeface="Meiryo" charset="-128"/>
                <a:ea typeface="Meiryo" charset="-128"/>
                <a:cs typeface="Meiryo" charset="-128"/>
              </a:rPr>
              <a:t>分散コンピューティング</a:t>
            </a:r>
            <a:endParaRPr kumimoji="1" lang="ja-JP" altLang="en-US" sz="1050" b="1" dirty="0">
              <a:solidFill>
                <a:srgbClr val="953735"/>
              </a:solidFill>
              <a:latin typeface="Meiryo" charset="-128"/>
              <a:ea typeface="Meiryo" charset="-128"/>
              <a:cs typeface="Meiryo" charset="-128"/>
            </a:endParaRPr>
          </a:p>
        </p:txBody>
      </p:sp>
      <p:sp>
        <p:nvSpPr>
          <p:cNvPr id="272" name="テキスト ボックス 271"/>
          <p:cNvSpPr txBox="1"/>
          <p:nvPr/>
        </p:nvSpPr>
        <p:spPr>
          <a:xfrm>
            <a:off x="4627581" y="1204368"/>
            <a:ext cx="2088231" cy="253916"/>
          </a:xfrm>
          <a:prstGeom prst="rect">
            <a:avLst/>
          </a:prstGeom>
          <a:noFill/>
        </p:spPr>
        <p:txBody>
          <a:bodyPr wrap="square" rtlCol="0">
            <a:spAutoFit/>
          </a:bodyPr>
          <a:lstStyle/>
          <a:p>
            <a:pPr algn="ctr"/>
            <a:r>
              <a:rPr kumimoji="1" lang="ja-JP" altLang="en-US" sz="1050" b="1" dirty="0">
                <a:solidFill>
                  <a:srgbClr val="009051"/>
                </a:solidFill>
                <a:latin typeface="Meiryo" charset="-128"/>
                <a:ea typeface="Meiryo" charset="-128"/>
                <a:cs typeface="Meiryo" charset="-128"/>
              </a:rPr>
              <a:t>クラウド・コンピューティング</a:t>
            </a:r>
          </a:p>
        </p:txBody>
      </p:sp>
      <p:sp>
        <p:nvSpPr>
          <p:cNvPr id="273" name="テキスト ボックス 272"/>
          <p:cNvSpPr txBox="1"/>
          <p:nvPr/>
        </p:nvSpPr>
        <p:spPr>
          <a:xfrm>
            <a:off x="6869079" y="1204609"/>
            <a:ext cx="2088231" cy="253916"/>
          </a:xfrm>
          <a:prstGeom prst="rect">
            <a:avLst/>
          </a:prstGeom>
          <a:noFill/>
        </p:spPr>
        <p:txBody>
          <a:bodyPr wrap="square" rtlCol="0">
            <a:spAutoFit/>
          </a:bodyPr>
          <a:lstStyle/>
          <a:p>
            <a:pPr algn="ctr"/>
            <a:r>
              <a:rPr kumimoji="1" lang="ja-JP" altLang="en-US" sz="1050" b="1">
                <a:solidFill>
                  <a:srgbClr val="0432FF"/>
                </a:solidFill>
                <a:latin typeface="Meiryo" charset="-128"/>
                <a:ea typeface="Meiryo" charset="-128"/>
                <a:cs typeface="Meiryo" charset="-128"/>
              </a:rPr>
              <a:t>超分散コンピューティング</a:t>
            </a:r>
            <a:endParaRPr kumimoji="1" lang="ja-JP" altLang="en-US" sz="1050" b="1" dirty="0">
              <a:solidFill>
                <a:srgbClr val="0432FF"/>
              </a:solidFill>
              <a:latin typeface="Meiryo" charset="-128"/>
              <a:ea typeface="Meiryo" charset="-128"/>
              <a:cs typeface="Meiryo" charset="-128"/>
            </a:endParaRPr>
          </a:p>
        </p:txBody>
      </p:sp>
      <p:sp>
        <p:nvSpPr>
          <p:cNvPr id="274" name="テキスト ボックス 273"/>
          <p:cNvSpPr txBox="1"/>
          <p:nvPr/>
        </p:nvSpPr>
        <p:spPr>
          <a:xfrm>
            <a:off x="7951261" y="2411200"/>
            <a:ext cx="902811" cy="338554"/>
          </a:xfrm>
          <a:prstGeom prst="rect">
            <a:avLst/>
          </a:prstGeom>
          <a:noFill/>
        </p:spPr>
        <p:txBody>
          <a:bodyPr wrap="none" rtlCol="0">
            <a:spAutoFit/>
          </a:bodyPr>
          <a:lstStyle/>
          <a:p>
            <a:r>
              <a:rPr kumimoji="1" lang="ja-JP" altLang="en-US" sz="800">
                <a:solidFill>
                  <a:srgbClr val="0432FF"/>
                </a:solidFill>
                <a:latin typeface="Meiryo" charset="-128"/>
                <a:ea typeface="Meiryo" charset="-128"/>
                <a:cs typeface="Meiryo" charset="-128"/>
              </a:rPr>
              <a:t>通信経</a:t>
            </a:r>
            <a:r>
              <a:rPr kumimoji="1" lang="ja-JP" altLang="en-US" sz="800" dirty="0">
                <a:solidFill>
                  <a:srgbClr val="0432FF"/>
                </a:solidFill>
                <a:latin typeface="Meiryo" charset="-128"/>
                <a:ea typeface="Meiryo" charset="-128"/>
                <a:cs typeface="Meiryo" charset="-128"/>
              </a:rPr>
              <a:t>路上の</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275" name="テキスト ボックス 274"/>
          <p:cNvSpPr txBox="1"/>
          <p:nvPr/>
        </p:nvSpPr>
        <p:spPr>
          <a:xfrm>
            <a:off x="2381419" y="3530084"/>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76" name="テキスト ボックス 275"/>
          <p:cNvSpPr txBox="1"/>
          <p:nvPr/>
        </p:nvSpPr>
        <p:spPr>
          <a:xfrm>
            <a:off x="5985919" y="3526568"/>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80" name="テキスト ボックス 279"/>
          <p:cNvSpPr txBox="1"/>
          <p:nvPr/>
        </p:nvSpPr>
        <p:spPr>
          <a:xfrm>
            <a:off x="6872162" y="3490319"/>
            <a:ext cx="902811" cy="33855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ローカル</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199" name="テキスト ボックス 198"/>
          <p:cNvSpPr txBox="1"/>
          <p:nvPr/>
        </p:nvSpPr>
        <p:spPr>
          <a:xfrm>
            <a:off x="166293" y="990691"/>
            <a:ext cx="2088231" cy="276999"/>
          </a:xfrm>
          <a:prstGeom prst="rect">
            <a:avLst/>
          </a:prstGeom>
          <a:noFill/>
        </p:spPr>
        <p:txBody>
          <a:bodyPr wrap="square" rtlCol="0">
            <a:spAutoFit/>
          </a:bodyPr>
          <a:lstStyle/>
          <a:p>
            <a:r>
              <a:rPr kumimoji="1" lang="en-US" altLang="ja-JP" sz="1200" dirty="0">
                <a:solidFill>
                  <a:schemeClr val="accent6">
                    <a:lumMod val="50000"/>
                  </a:schemeClr>
                </a:solidFill>
                <a:latin typeface="Meiryo" charset="-128"/>
                <a:ea typeface="Meiryo" charset="-128"/>
                <a:cs typeface="Meiryo" charset="-128"/>
              </a:rPr>
              <a:t>1960</a:t>
            </a:r>
            <a:r>
              <a:rPr kumimoji="1" lang="ja-JP" altLang="en-US" sz="1200" dirty="0">
                <a:solidFill>
                  <a:schemeClr val="accent6">
                    <a:lumMod val="50000"/>
                  </a:schemeClr>
                </a:solidFill>
                <a:latin typeface="Meiryo" charset="-128"/>
                <a:ea typeface="Meiryo" charset="-128"/>
                <a:cs typeface="Meiryo" charset="-128"/>
              </a:rPr>
              <a:t>年代</a:t>
            </a:r>
            <a:r>
              <a:rPr kumimoji="1" lang="en-US" altLang="ja-JP" sz="1200" dirty="0">
                <a:solidFill>
                  <a:schemeClr val="accent6">
                    <a:lumMod val="50000"/>
                  </a:schemeClr>
                </a:solidFill>
                <a:latin typeface="Meiryo" charset="-128"/>
                <a:ea typeface="Meiryo" charset="-128"/>
                <a:cs typeface="Meiryo" charset="-128"/>
              </a:rPr>
              <a:t>〜</a:t>
            </a:r>
            <a:endParaRPr kumimoji="1" lang="ja-JP" altLang="en-US" sz="1200" dirty="0">
              <a:solidFill>
                <a:schemeClr val="accent6">
                  <a:lumMod val="50000"/>
                </a:schemeClr>
              </a:solidFill>
              <a:latin typeface="Meiryo" charset="-128"/>
              <a:ea typeface="Meiryo" charset="-128"/>
              <a:cs typeface="Meiryo" charset="-128"/>
            </a:endParaRPr>
          </a:p>
        </p:txBody>
      </p:sp>
      <p:sp>
        <p:nvSpPr>
          <p:cNvPr id="200" name="テキスト ボックス 199"/>
          <p:cNvSpPr txBox="1"/>
          <p:nvPr/>
        </p:nvSpPr>
        <p:spPr>
          <a:xfrm>
            <a:off x="2415986" y="990690"/>
            <a:ext cx="2088231" cy="276999"/>
          </a:xfrm>
          <a:prstGeom prst="rect">
            <a:avLst/>
          </a:prstGeom>
          <a:noFill/>
        </p:spPr>
        <p:txBody>
          <a:bodyPr wrap="square" rtlCol="0">
            <a:spAutoFit/>
          </a:bodyPr>
          <a:lstStyle/>
          <a:p>
            <a:r>
              <a:rPr kumimoji="1" lang="en-US" altLang="ja-JP" sz="1200" dirty="0">
                <a:solidFill>
                  <a:srgbClr val="953735"/>
                </a:solidFill>
                <a:latin typeface="Meiryo" charset="-128"/>
                <a:ea typeface="Meiryo" charset="-128"/>
                <a:cs typeface="Meiryo" charset="-128"/>
              </a:rPr>
              <a:t>1980</a:t>
            </a:r>
            <a:r>
              <a:rPr kumimoji="1" lang="ja-JP" altLang="en-US" sz="1200" dirty="0">
                <a:solidFill>
                  <a:srgbClr val="953735"/>
                </a:solidFill>
                <a:latin typeface="Meiryo" charset="-128"/>
                <a:ea typeface="Meiryo" charset="-128"/>
                <a:cs typeface="Meiryo" charset="-128"/>
              </a:rPr>
              <a:t>年代</a:t>
            </a:r>
            <a:r>
              <a:rPr kumimoji="1" lang="en-US" altLang="ja-JP" sz="1200" dirty="0">
                <a:solidFill>
                  <a:srgbClr val="953735"/>
                </a:solidFill>
                <a:latin typeface="Meiryo" charset="-128"/>
                <a:ea typeface="Meiryo" charset="-128"/>
                <a:cs typeface="Meiryo" charset="-128"/>
              </a:rPr>
              <a:t>〜</a:t>
            </a:r>
            <a:endParaRPr kumimoji="1" lang="ja-JP" altLang="en-US" sz="1200" dirty="0">
              <a:solidFill>
                <a:srgbClr val="953735"/>
              </a:solidFill>
              <a:latin typeface="Meiryo" charset="-128"/>
              <a:ea typeface="Meiryo" charset="-128"/>
              <a:cs typeface="Meiryo" charset="-128"/>
            </a:endParaRPr>
          </a:p>
        </p:txBody>
      </p:sp>
      <p:sp>
        <p:nvSpPr>
          <p:cNvPr id="201" name="テキスト ボックス 200"/>
          <p:cNvSpPr txBox="1"/>
          <p:nvPr/>
        </p:nvSpPr>
        <p:spPr>
          <a:xfrm>
            <a:off x="4624628" y="991520"/>
            <a:ext cx="2088231" cy="276999"/>
          </a:xfrm>
          <a:prstGeom prst="rect">
            <a:avLst/>
          </a:prstGeom>
          <a:noFill/>
        </p:spPr>
        <p:txBody>
          <a:bodyPr wrap="square" rtlCol="0">
            <a:spAutoFit/>
          </a:bodyPr>
          <a:lstStyle/>
          <a:p>
            <a:r>
              <a:rPr kumimoji="1" lang="en-US" altLang="ja-JP" sz="1200" dirty="0">
                <a:solidFill>
                  <a:srgbClr val="009051"/>
                </a:solidFill>
                <a:latin typeface="Meiryo" charset="-128"/>
                <a:ea typeface="Meiryo" charset="-128"/>
                <a:cs typeface="Meiryo" charset="-128"/>
              </a:rPr>
              <a:t>2000</a:t>
            </a:r>
            <a:r>
              <a:rPr kumimoji="1" lang="ja-JP" altLang="en-US" sz="1200" dirty="0">
                <a:solidFill>
                  <a:srgbClr val="009051"/>
                </a:solidFill>
                <a:latin typeface="Meiryo" charset="-128"/>
                <a:ea typeface="Meiryo" charset="-128"/>
                <a:cs typeface="Meiryo" charset="-128"/>
              </a:rPr>
              <a:t>年代</a:t>
            </a:r>
            <a:r>
              <a:rPr kumimoji="1" lang="en-US" altLang="ja-JP" sz="1200" dirty="0">
                <a:solidFill>
                  <a:srgbClr val="009051"/>
                </a:solidFill>
                <a:latin typeface="Meiryo" charset="-128"/>
                <a:ea typeface="Meiryo" charset="-128"/>
                <a:cs typeface="Meiryo" charset="-128"/>
              </a:rPr>
              <a:t>〜</a:t>
            </a:r>
            <a:endParaRPr kumimoji="1" lang="ja-JP" altLang="en-US" sz="1200" dirty="0">
              <a:solidFill>
                <a:srgbClr val="009051"/>
              </a:solidFill>
              <a:latin typeface="Meiryo" charset="-128"/>
              <a:ea typeface="Meiryo" charset="-128"/>
              <a:cs typeface="Meiryo" charset="-128"/>
            </a:endParaRPr>
          </a:p>
        </p:txBody>
      </p:sp>
      <p:sp>
        <p:nvSpPr>
          <p:cNvPr id="203" name="テキスト ボックス 202"/>
          <p:cNvSpPr txBox="1"/>
          <p:nvPr/>
        </p:nvSpPr>
        <p:spPr>
          <a:xfrm>
            <a:off x="6866126" y="991761"/>
            <a:ext cx="2088231" cy="276999"/>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2015</a:t>
            </a:r>
            <a:r>
              <a:rPr kumimoji="1" lang="ja-JP" altLang="en-US" sz="1200" dirty="0">
                <a:solidFill>
                  <a:srgbClr val="0432FF"/>
                </a:solidFill>
                <a:latin typeface="Meiryo" charset="-128"/>
                <a:ea typeface="Meiryo" charset="-128"/>
                <a:cs typeface="Meiryo" charset="-128"/>
              </a:rPr>
              <a:t>年</a:t>
            </a:r>
            <a:r>
              <a:rPr kumimoji="1" lang="en-US" altLang="ja-JP" sz="1200" dirty="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sp>
        <p:nvSpPr>
          <p:cNvPr id="204" name="正方形/長方形 203"/>
          <p:cNvSpPr/>
          <p:nvPr/>
        </p:nvSpPr>
        <p:spPr>
          <a:xfrm>
            <a:off x="7325105" y="435869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7163656"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7556232"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8256158" y="4495880"/>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8752744" y="447761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7292146" y="4872492"/>
            <a:ext cx="1313180" cy="215444"/>
          </a:xfrm>
          <a:prstGeom prst="rect">
            <a:avLst/>
          </a:prstGeom>
          <a:noFill/>
        </p:spPr>
        <p:txBody>
          <a:bodyPr wrap="none" rtlCol="0">
            <a:spAutoFit/>
          </a:bodyPr>
          <a:lstStyle>
            <a:defPPr>
              <a:defRPr lang="ja-JP"/>
            </a:defPPr>
            <a:lvl1pPr>
              <a:defRPr sz="800">
                <a:solidFill>
                  <a:srgbClr val="0432FF"/>
                </a:solidFill>
                <a:latin typeface="Meiryo" charset="-128"/>
                <a:ea typeface="Meiryo" charset="-128"/>
                <a:cs typeface="Meiryo" charset="-128"/>
              </a:defRPr>
            </a:lvl1pPr>
          </a:lstStyle>
          <a:p>
            <a:r>
              <a:rPr lang="ja-JP" altLang="en-US"/>
              <a:t>組み込みコンピューター</a:t>
            </a:r>
            <a:endParaRPr lang="ja-JP" altLang="en-US" dirty="0"/>
          </a:p>
        </p:txBody>
      </p:sp>
    </p:spTree>
    <p:extLst>
      <p:ext uri="{BB962C8B-B14F-4D97-AF65-F5344CB8AC3E}">
        <p14:creationId xmlns:p14="http://schemas.microsoft.com/office/powerpoint/2010/main" val="3718125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p:txBody>
          <a:bodyPr/>
          <a:lstStyle/>
          <a:p>
            <a:r>
              <a:rPr kumimoji="1" lang="ja-JP" altLang="en-US"/>
              <a:t>インターネットに接続されるデバイス数の推移</a:t>
            </a:r>
          </a:p>
        </p:txBody>
      </p:sp>
      <p:sp>
        <p:nvSpPr>
          <p:cNvPr id="3" name="スライド番号プレースホルダー 2">
            <a:extLst>
              <a:ext uri="{FF2B5EF4-FFF2-40B4-BE49-F238E27FC236}">
                <a16:creationId xmlns:a16="http://schemas.microsoft.com/office/drawing/2014/main" id="{EEC429D5-F3B5-CF41-B99B-9C015D3AB287}"/>
              </a:ext>
            </a:extLst>
          </p:cNvPr>
          <p:cNvSpPr>
            <a:spLocks noGrp="1"/>
          </p:cNvSpPr>
          <p:nvPr>
            <p:ph type="sldNum" sz="quarter" idx="12"/>
          </p:nvPr>
        </p:nvSpPr>
        <p:spPr>
          <a:xfrm>
            <a:off x="6948264" y="6651702"/>
            <a:ext cx="2133600" cy="217800"/>
          </a:xfrm>
        </p:spPr>
        <p:txBody>
          <a:bodyPr/>
          <a:lstStyle/>
          <a:p>
            <a:fld id="{8FF8CC5D-A65D-5946-99B5-645367A967AD}" type="slidenum">
              <a:rPr kumimoji="1" lang="ja-JP" altLang="en-US" smtClean="0"/>
              <a:t>3</a:t>
            </a:fld>
            <a:endParaRPr kumimoji="1" lang="ja-JP" altLang="en-US"/>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92883"/>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92883"/>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92883"/>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95739"/>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95739"/>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95739"/>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88391"/>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74873"/>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83382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IoT</a:t>
            </a:r>
            <a:r>
              <a:rPr kumimoji="1" lang="ja-JP" altLang="en-US" dirty="0"/>
              <a:t>の開発や実行環境</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正方形/長方形 3"/>
          <p:cNvSpPr/>
          <p:nvPr/>
        </p:nvSpPr>
        <p:spPr>
          <a:xfrm>
            <a:off x="1943708" y="3039634"/>
            <a:ext cx="6336704" cy="30243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971600" y="1412776"/>
            <a:ext cx="6336704"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3008873" y="1658257"/>
            <a:ext cx="2262158"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変化する</a:t>
            </a:r>
            <a:endParaRPr kumimoji="1" lang="en-US" altLang="ja-JP" dirty="0">
              <a:solidFill>
                <a:schemeClr val="bg1"/>
              </a:solidFill>
              <a:latin typeface="Meiryo" charset="-128"/>
              <a:ea typeface="Meiryo" charset="-128"/>
              <a:cs typeface="Meiryo" charset="-128"/>
            </a:endParaRPr>
          </a:p>
          <a:p>
            <a:r>
              <a:rPr kumimoji="1" lang="ja-JP" altLang="en-US" b="1" dirty="0">
                <a:solidFill>
                  <a:schemeClr val="bg1"/>
                </a:solidFill>
                <a:latin typeface="Meiryo" charset="-128"/>
                <a:ea typeface="Meiryo" charset="-128"/>
                <a:cs typeface="Meiryo" charset="-128"/>
              </a:rPr>
              <a:t>現場のニーズや課題</a:t>
            </a:r>
          </a:p>
        </p:txBody>
      </p:sp>
      <p:sp>
        <p:nvSpPr>
          <p:cNvPr id="7" name="テキスト ボックス 6"/>
          <p:cNvSpPr txBox="1"/>
          <p:nvPr/>
        </p:nvSpPr>
        <p:spPr>
          <a:xfrm>
            <a:off x="5271031" y="2601778"/>
            <a:ext cx="156966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試行錯誤での</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解決策の発見</a:t>
            </a:r>
            <a:endParaRPr kumimoji="1" lang="ja-JP" altLang="en-US" b="1" dirty="0">
              <a:solidFill>
                <a:schemeClr val="bg1"/>
              </a:solidFill>
              <a:latin typeface="Meiryo" charset="-128"/>
              <a:ea typeface="Meiryo" charset="-128"/>
              <a:cs typeface="Meiryo" charset="-128"/>
            </a:endParaRPr>
          </a:p>
        </p:txBody>
      </p:sp>
      <p:sp>
        <p:nvSpPr>
          <p:cNvPr id="8" name="テキスト ボックス 7"/>
          <p:cNvSpPr txBox="1"/>
          <p:nvPr/>
        </p:nvSpPr>
        <p:spPr>
          <a:xfrm>
            <a:off x="1417293" y="3544529"/>
            <a:ext cx="249299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変化に柔軟な</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アプリケーション開発</a:t>
            </a:r>
            <a:endParaRPr kumimoji="1" lang="ja-JP" altLang="en-US" b="1" dirty="0">
              <a:solidFill>
                <a:schemeClr val="bg1"/>
              </a:solidFill>
              <a:latin typeface="Meiryo" charset="-128"/>
              <a:ea typeface="Meiryo" charset="-128"/>
              <a:cs typeface="Meiryo" charset="-128"/>
            </a:endParaRPr>
          </a:p>
        </p:txBody>
      </p:sp>
      <p:sp>
        <p:nvSpPr>
          <p:cNvPr id="10" name="曲折矢印 9"/>
          <p:cNvSpPr/>
          <p:nvPr/>
        </p:nvSpPr>
        <p:spPr>
          <a:xfrm rot="5400000">
            <a:off x="5540512" y="1733219"/>
            <a:ext cx="670217" cy="84914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p:cNvSpPr/>
          <p:nvPr/>
        </p:nvSpPr>
        <p:spPr>
          <a:xfrm rot="10800000">
            <a:off x="4067944" y="3320115"/>
            <a:ext cx="2088232" cy="612939"/>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p:cNvSpPr/>
          <p:nvPr/>
        </p:nvSpPr>
        <p:spPr>
          <a:xfrm>
            <a:off x="2142563" y="1822680"/>
            <a:ext cx="722728" cy="160465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2667848" y="2694110"/>
            <a:ext cx="2339102" cy="461665"/>
          </a:xfrm>
          <a:prstGeom prst="rect">
            <a:avLst/>
          </a:prstGeom>
          <a:noFill/>
        </p:spPr>
        <p:txBody>
          <a:bodyPr wrap="none" rtlCol="0">
            <a:spAutoFit/>
          </a:bodyPr>
          <a:lstStyle/>
          <a:p>
            <a:r>
              <a:rPr kumimoji="1" lang="ja-JP" altLang="en-US" sz="2400" b="1">
                <a:solidFill>
                  <a:schemeClr val="bg1"/>
                </a:solidFill>
                <a:latin typeface="Meiryo" charset="-128"/>
                <a:ea typeface="Meiryo" charset="-128"/>
                <a:cs typeface="Meiryo" charset="-128"/>
              </a:rPr>
              <a:t>アジャイル開発</a:t>
            </a:r>
            <a:endParaRPr kumimoji="1" lang="ja-JP" altLang="en-US" sz="2400" b="1" dirty="0">
              <a:solidFill>
                <a:schemeClr val="bg1"/>
              </a:solidFill>
              <a:latin typeface="Meiryo" charset="-128"/>
              <a:ea typeface="Meiryo" charset="-128"/>
              <a:cs typeface="Meiryo" charset="-128"/>
            </a:endParaRPr>
          </a:p>
        </p:txBody>
      </p:sp>
      <p:sp>
        <p:nvSpPr>
          <p:cNvPr id="14" name="テキスト ボックス 13"/>
          <p:cNvSpPr txBox="1"/>
          <p:nvPr/>
        </p:nvSpPr>
        <p:spPr>
          <a:xfrm>
            <a:off x="2272180" y="4638061"/>
            <a:ext cx="5679760" cy="738664"/>
          </a:xfrm>
          <a:prstGeom prst="rect">
            <a:avLst/>
          </a:prstGeom>
          <a:noFill/>
        </p:spPr>
        <p:txBody>
          <a:bodyPr wrap="none" rtlCol="0">
            <a:spAutoFit/>
          </a:bodyPr>
          <a:lstStyle/>
          <a:p>
            <a:pPr marL="285750" indent="-285750">
              <a:buFont typeface="Wingdings" charset="2"/>
              <a:buChar char="n"/>
            </a:pPr>
            <a:r>
              <a:rPr kumimoji="1" lang="ja-JP" altLang="en-US" sz="1400" dirty="0">
                <a:solidFill>
                  <a:schemeClr val="bg1"/>
                </a:solidFill>
                <a:latin typeface="Meiryo" charset="-128"/>
                <a:ea typeface="Meiryo" charset="-128"/>
                <a:cs typeface="Meiryo" charset="-128"/>
              </a:rPr>
              <a:t>データ量や処理能力の大きな変化に対応できるスケーラビリティ</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開発・実行環境の先進性や</a:t>
            </a:r>
            <a:r>
              <a:rPr kumimoji="1" lang="ja-JP" altLang="en-US" sz="1400" dirty="0">
                <a:solidFill>
                  <a:schemeClr val="bg1"/>
                </a:solidFill>
                <a:latin typeface="Meiryo" charset="-128"/>
                <a:ea typeface="Meiryo" charset="-128"/>
                <a:cs typeface="Meiryo" charset="-128"/>
              </a:rPr>
              <a:t>柔軟性、およびオープン性</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プラットフォームやアプリケーションの相互連携の容易さ</a:t>
            </a:r>
            <a:endParaRPr kumimoji="1" lang="ja-JP" altLang="en-US" sz="1400" dirty="0">
              <a:solidFill>
                <a:schemeClr val="bg1"/>
              </a:solidFill>
              <a:latin typeface="Meiryo" charset="-128"/>
              <a:ea typeface="Meiryo" charset="-128"/>
              <a:cs typeface="Meiryo" charset="-128"/>
            </a:endParaRPr>
          </a:p>
        </p:txBody>
      </p:sp>
      <p:sp>
        <p:nvSpPr>
          <p:cNvPr id="15" name="テキスト ボックス 14"/>
          <p:cNvSpPr txBox="1"/>
          <p:nvPr/>
        </p:nvSpPr>
        <p:spPr>
          <a:xfrm>
            <a:off x="2865291" y="5485108"/>
            <a:ext cx="4493538" cy="461665"/>
          </a:xfrm>
          <a:prstGeom prst="rect">
            <a:avLst/>
          </a:prstGeom>
          <a:noFill/>
        </p:spPr>
        <p:txBody>
          <a:bodyPr wrap="none" rtlCol="0">
            <a:spAutoFit/>
          </a:bodyPr>
          <a:lstStyle/>
          <a:p>
            <a:r>
              <a:rPr kumimoji="1" lang="ja-JP" altLang="en-US" sz="2400" b="1">
                <a:solidFill>
                  <a:schemeClr val="bg1"/>
                </a:solidFill>
                <a:latin typeface="Meiryo" charset="-128"/>
                <a:ea typeface="Meiryo" charset="-128"/>
                <a:cs typeface="Meiryo" charset="-128"/>
              </a:rPr>
              <a:t>クラウド･コンピューティング</a:t>
            </a:r>
            <a:endParaRPr kumimoji="1" lang="ja-JP" altLang="en-US" sz="2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939428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正方形/長方形 199"/>
          <p:cNvSpPr/>
          <p:nvPr/>
        </p:nvSpPr>
        <p:spPr>
          <a:xfrm>
            <a:off x="107504" y="5805967"/>
            <a:ext cx="6408712" cy="719377"/>
          </a:xfrm>
          <a:prstGeom prst="rect">
            <a:avLst/>
          </a:prstGeom>
          <a:solidFill>
            <a:schemeClr val="bg1">
              <a:lumMod val="95000"/>
              <a:alpha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正方形/長方形 203"/>
          <p:cNvSpPr/>
          <p:nvPr/>
        </p:nvSpPr>
        <p:spPr>
          <a:xfrm>
            <a:off x="4644008" y="910064"/>
            <a:ext cx="1401063" cy="3095703"/>
          </a:xfrm>
          <a:prstGeom prst="rect">
            <a:avLst/>
          </a:prstGeom>
          <a:solidFill>
            <a:schemeClr val="bg1">
              <a:lumMod val="95000"/>
              <a:alpha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正方形/長方形 207"/>
          <p:cNvSpPr/>
          <p:nvPr/>
        </p:nvSpPr>
        <p:spPr>
          <a:xfrm>
            <a:off x="6228184" y="910043"/>
            <a:ext cx="2736304" cy="4896643"/>
          </a:xfrm>
          <a:prstGeom prst="rect">
            <a:avLst/>
          </a:prstGeom>
          <a:solidFill>
            <a:schemeClr val="bg1">
              <a:lumMod val="95000"/>
              <a:alpha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正方形/長方形 208"/>
          <p:cNvSpPr/>
          <p:nvPr/>
        </p:nvSpPr>
        <p:spPr>
          <a:xfrm>
            <a:off x="2915816" y="910050"/>
            <a:ext cx="1471116" cy="4535878"/>
          </a:xfrm>
          <a:prstGeom prst="rect">
            <a:avLst/>
          </a:prstGeom>
          <a:solidFill>
            <a:schemeClr val="bg1">
              <a:lumMod val="95000"/>
              <a:alpha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正方形/長方形 210"/>
          <p:cNvSpPr/>
          <p:nvPr/>
        </p:nvSpPr>
        <p:spPr>
          <a:xfrm>
            <a:off x="323528" y="910050"/>
            <a:ext cx="2311753" cy="4535878"/>
          </a:xfrm>
          <a:prstGeom prst="rect">
            <a:avLst/>
          </a:prstGeom>
          <a:solidFill>
            <a:schemeClr val="bg1">
              <a:lumMod val="95000"/>
              <a:alpha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8" name="直線矢印コネクタ 377"/>
          <p:cNvCxnSpPr>
            <a:stCxn id="56" idx="3"/>
            <a:endCxn id="8" idx="1"/>
          </p:cNvCxnSpPr>
          <p:nvPr/>
        </p:nvCxnSpPr>
        <p:spPr bwMode="auto">
          <a:xfrm>
            <a:off x="1331392" y="1234178"/>
            <a:ext cx="288281" cy="1475445"/>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2" name="タイトル 1"/>
          <p:cNvSpPr>
            <a:spLocks noGrp="1"/>
          </p:cNvSpPr>
          <p:nvPr>
            <p:ph type="title"/>
          </p:nvPr>
        </p:nvSpPr>
        <p:spPr/>
        <p:txBody>
          <a:bodyPr/>
          <a:lstStyle/>
          <a:p>
            <a:r>
              <a:rPr kumimoji="1" lang="en-US" altLang="ja-JP" dirty="0"/>
              <a:t>IoT</a:t>
            </a:r>
            <a:r>
              <a:rPr kumimoji="1" lang="ja-JP" altLang="en-US"/>
              <a:t>プラットフォーム動向：主要ベンダー相関図</a:t>
            </a:r>
            <a:r>
              <a:rPr kumimoji="1" lang="ja-JP" altLang="en-US" sz="1800"/>
              <a:t>　</a:t>
            </a:r>
            <a:r>
              <a:rPr kumimoji="1" lang="en-US" altLang="ja-JP" sz="1800" dirty="0"/>
              <a:t>2019</a:t>
            </a:r>
            <a:r>
              <a:rPr kumimoji="1" lang="ja-JP" altLang="en-US" sz="1800" dirty="0"/>
              <a:t>年</a:t>
            </a:r>
            <a:r>
              <a:rPr kumimoji="1" lang="en-US" altLang="ja-JP" sz="1800" dirty="0"/>
              <a:t>1</a:t>
            </a:r>
            <a:r>
              <a:rPr kumimoji="1" lang="ja-JP" altLang="en-US" sz="1800" dirty="0"/>
              <a:t>月版　</a:t>
            </a:r>
            <a:br>
              <a:rPr kumimoji="1" lang="en-US" altLang="ja-JP" dirty="0"/>
            </a:br>
            <a:r>
              <a:rPr kumimoji="1" lang="en-US" altLang="ja-JP" sz="1200" dirty="0">
                <a:latin typeface="+mn-ea"/>
              </a:rPr>
              <a:t>※</a:t>
            </a:r>
            <a:r>
              <a:rPr kumimoji="1" lang="ja-JP" altLang="en-US" sz="1200" dirty="0">
                <a:latin typeface="+mn-ea"/>
              </a:rPr>
              <a:t>この図の読み方について：</a:t>
            </a:r>
            <a:r>
              <a:rPr kumimoji="1" lang="en-US" altLang="ja-JP" sz="1200" dirty="0">
                <a:latin typeface="+mn-ea"/>
                <a:hlinkClick r:id="rId3"/>
              </a:rPr>
              <a:t>http://www.sbbit.jp/article/cont1/33530</a:t>
            </a:r>
            <a:endParaRPr kumimoji="1" lang="ja-JP" altLang="en-US" sz="1200" dirty="0"/>
          </a:p>
        </p:txBody>
      </p:sp>
      <p:sp>
        <p:nvSpPr>
          <p:cNvPr id="21" name="正方形/長方形 20"/>
          <p:cNvSpPr/>
          <p:nvPr/>
        </p:nvSpPr>
        <p:spPr bwMode="auto">
          <a:xfrm>
            <a:off x="7740352" y="3646248"/>
            <a:ext cx="1079798" cy="288230"/>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デンソー</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DP-Factory IoT</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bwMode="auto">
          <a:xfrm>
            <a:off x="7740352" y="2926366"/>
            <a:ext cx="107979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セゾン情報</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 </a:t>
            </a:r>
          </a:p>
          <a:p>
            <a:pPr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HULFT IoT</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bwMode="auto">
          <a:xfrm>
            <a:off x="6300192" y="981431"/>
            <a:ext cx="1152128" cy="360040"/>
          </a:xfrm>
          <a:prstGeom prst="rect">
            <a:avLst/>
          </a:prstGeom>
          <a:solidFill>
            <a:srgbClr val="00FFFF"/>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コマツ</a:t>
            </a:r>
            <a:endParaRPr kumimoji="0"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LANDLOG</a:t>
            </a:r>
          </a:p>
        </p:txBody>
      </p:sp>
      <p:sp>
        <p:nvSpPr>
          <p:cNvPr id="25" name="正方形/長方形 24"/>
          <p:cNvSpPr/>
          <p:nvPr/>
        </p:nvSpPr>
        <p:spPr bwMode="auto">
          <a:xfrm>
            <a:off x="6300192" y="5446646"/>
            <a:ext cx="115212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i="0" u="none" strike="noStrike" cap="none" normalizeH="0" baseline="0" dirty="0" err="1">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b-en-g</a:t>
            </a:r>
            <a:endParaRPr kumimoji="0" lang="en-US" altLang="ja-JP"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err="1">
                <a:latin typeface="Meiryo UI" panose="020B0604030504040204" pitchFamily="50" charset="-128"/>
                <a:ea typeface="Meiryo UI" panose="020B0604030504040204" pitchFamily="50" charset="-128"/>
                <a:cs typeface="Meiryo UI" panose="020B0604030504040204" pitchFamily="50" charset="-128"/>
              </a:rPr>
              <a:t>b-en-g</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 IoT</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4" name="直線矢印コネクタ 73"/>
          <p:cNvCxnSpPr>
            <a:stCxn id="3" idx="1"/>
            <a:endCxn id="19" idx="3"/>
          </p:cNvCxnSpPr>
          <p:nvPr/>
        </p:nvCxnSpPr>
        <p:spPr bwMode="auto">
          <a:xfrm flipH="1" flipV="1">
            <a:off x="1331609" y="1666226"/>
            <a:ext cx="288064" cy="1583457"/>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80" name="直線矢印コネクタ 79"/>
          <p:cNvCxnSpPr>
            <a:stCxn id="3" idx="1"/>
            <a:endCxn id="18" idx="3"/>
          </p:cNvCxnSpPr>
          <p:nvPr/>
        </p:nvCxnSpPr>
        <p:spPr bwMode="auto">
          <a:xfrm flipH="1" flipV="1">
            <a:off x="1331609" y="3034378"/>
            <a:ext cx="288064" cy="215305"/>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83" name="直線矢印コネクタ 82"/>
          <p:cNvCxnSpPr>
            <a:stCxn id="20" idx="0"/>
            <a:endCxn id="18" idx="2"/>
          </p:cNvCxnSpPr>
          <p:nvPr/>
        </p:nvCxnSpPr>
        <p:spPr bwMode="auto">
          <a:xfrm flipV="1">
            <a:off x="863433" y="3214398"/>
            <a:ext cx="0" cy="216024"/>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89" name="直線矢印コネクタ 88"/>
          <p:cNvCxnSpPr>
            <a:stCxn id="9" idx="1"/>
            <a:endCxn id="20" idx="3"/>
          </p:cNvCxnSpPr>
          <p:nvPr/>
        </p:nvCxnSpPr>
        <p:spPr bwMode="auto">
          <a:xfrm flipH="1" flipV="1">
            <a:off x="1331609" y="3610083"/>
            <a:ext cx="288064" cy="143656"/>
          </a:xfrm>
          <a:prstGeom prst="straightConnector1">
            <a:avLst/>
          </a:prstGeom>
          <a:noFill/>
          <a:ln w="28575" cap="flat" cmpd="sng" algn="ctr">
            <a:solidFill>
              <a:srgbClr val="FFC000"/>
            </a:solidFill>
            <a:prstDash val="solid"/>
            <a:round/>
            <a:headEnd type="none" w="med" len="med"/>
            <a:tailEnd type="triangle" w="med" len="med"/>
          </a:ln>
          <a:effectLst>
            <a:outerShdw blurRad="50800" dist="38100" dir="2700000" algn="tl" rotWithShape="0">
              <a:prstClr val="black">
                <a:alpha val="40000"/>
              </a:prstClr>
            </a:outerShdw>
          </a:effectLst>
        </p:spPr>
      </p:cxnSp>
      <p:pic>
        <p:nvPicPr>
          <p:cNvPr id="99" name="図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872" y="772644"/>
            <a:ext cx="457994" cy="274797"/>
          </a:xfrm>
          <a:prstGeom prst="rect">
            <a:avLst/>
          </a:prstGeom>
        </p:spPr>
      </p:pic>
      <p:pic>
        <p:nvPicPr>
          <p:cNvPr id="100" name="図 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285" y="766027"/>
            <a:ext cx="433395" cy="288032"/>
          </a:xfrm>
          <a:prstGeom prst="rect">
            <a:avLst/>
          </a:prstGeom>
        </p:spPr>
      </p:pic>
      <p:sp>
        <p:nvSpPr>
          <p:cNvPr id="50" name="正方形/長方形 49"/>
          <p:cNvSpPr/>
          <p:nvPr/>
        </p:nvSpPr>
        <p:spPr bwMode="auto">
          <a:xfrm>
            <a:off x="7740674" y="2277575"/>
            <a:ext cx="107979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NTT</a:t>
            </a:r>
            <a:r>
              <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データイントラマート</a:t>
            </a:r>
            <a:endParaRPr kumimoji="0" lang="en-US" altLang="ja-JP"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IM-IoT</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bwMode="auto">
          <a:xfrm>
            <a:off x="1619672" y="1054158"/>
            <a:ext cx="936104" cy="360040"/>
          </a:xfrm>
          <a:prstGeom prst="rect">
            <a:avLst/>
          </a:prstGeom>
          <a:solidFill>
            <a:schemeClr val="bg1">
              <a:lumMod val="65000"/>
            </a:schemeClr>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シスコ</a:t>
            </a:r>
            <a:endParaRPr kumimoji="0" lang="en-US" altLang="ja-JP" sz="105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Cisco Kinetic</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2" name="直線矢印コネクタ 71"/>
          <p:cNvCxnSpPr>
            <a:stCxn id="10" idx="1"/>
            <a:endCxn id="26" idx="3"/>
          </p:cNvCxnSpPr>
          <p:nvPr/>
        </p:nvCxnSpPr>
        <p:spPr bwMode="auto">
          <a:xfrm flipH="1" flipV="1">
            <a:off x="2555776" y="1665507"/>
            <a:ext cx="504056" cy="1908931"/>
          </a:xfrm>
          <a:prstGeom prst="straightConnector1">
            <a:avLst/>
          </a:prstGeom>
          <a:noFill/>
          <a:ln w="28575" cap="flat" cmpd="sng" algn="ctr">
            <a:solidFill>
              <a:srgbClr val="7030A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75" name="直線矢印コネクタ 74"/>
          <p:cNvCxnSpPr>
            <a:stCxn id="11" idx="1"/>
            <a:endCxn id="26" idx="3"/>
          </p:cNvCxnSpPr>
          <p:nvPr/>
        </p:nvCxnSpPr>
        <p:spPr bwMode="auto">
          <a:xfrm flipH="1" flipV="1">
            <a:off x="2555776" y="1665507"/>
            <a:ext cx="504056" cy="2484995"/>
          </a:xfrm>
          <a:prstGeom prst="straightConnector1">
            <a:avLst/>
          </a:prstGeom>
          <a:noFill/>
          <a:ln w="28575" cap="flat" cmpd="sng" algn="ctr">
            <a:solidFill>
              <a:srgbClr val="7030A0"/>
            </a:solidFill>
            <a:prstDash val="solid"/>
            <a:round/>
            <a:headEnd type="triangle" w="med" len="med"/>
            <a:tailEnd type="none" w="med" len="med"/>
          </a:ln>
          <a:effectLst>
            <a:outerShdw blurRad="50800" dist="38100" dir="2700000" algn="tl" rotWithShape="0">
              <a:prstClr val="black">
                <a:alpha val="40000"/>
              </a:prstClr>
            </a:outerShdw>
          </a:effectLst>
        </p:spPr>
      </p:cxnSp>
      <p:sp>
        <p:nvSpPr>
          <p:cNvPr id="56" name="正方形/長方形 55"/>
          <p:cNvSpPr/>
          <p:nvPr/>
        </p:nvSpPr>
        <p:spPr bwMode="auto">
          <a:xfrm>
            <a:off x="395257" y="1054158"/>
            <a:ext cx="936135" cy="360040"/>
          </a:xfrm>
          <a:prstGeom prst="rect">
            <a:avLst/>
          </a:prstGeom>
          <a:solidFill>
            <a:schemeClr val="bg1"/>
          </a:solidFill>
          <a:ln w="28575"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50" b="1" dirty="0">
                <a:latin typeface="Meiryo UI" panose="020B0604030504040204" pitchFamily="50" charset="-128"/>
                <a:ea typeface="Meiryo UI" panose="020B0604030504040204" pitchFamily="50" charset="-128"/>
                <a:cs typeface="Meiryo UI" panose="020B0604030504040204" pitchFamily="50" charset="-128"/>
              </a:rPr>
              <a:t>AT&amp;T</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AT&amp;T IoT</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bwMode="auto">
          <a:xfrm>
            <a:off x="2123728" y="6097058"/>
            <a:ext cx="936104" cy="359321"/>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ダッソー</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3DEXPERIENCE</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6" name="直線矢印コネクタ 65"/>
          <p:cNvCxnSpPr>
            <a:stCxn id="63" idx="1"/>
            <a:endCxn id="57" idx="0"/>
          </p:cNvCxnSpPr>
          <p:nvPr/>
        </p:nvCxnSpPr>
        <p:spPr bwMode="auto">
          <a:xfrm flipH="1">
            <a:off x="3743908" y="3789743"/>
            <a:ext cx="1044115" cy="2315266"/>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pic>
        <p:nvPicPr>
          <p:cNvPr id="1028" name="Picture 4" descr="「国旗 フランス」の画像検索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5877991"/>
            <a:ext cx="288032" cy="192021"/>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直線矢印コネクタ 66"/>
          <p:cNvCxnSpPr>
            <a:stCxn id="57" idx="1"/>
            <a:endCxn id="65" idx="3"/>
          </p:cNvCxnSpPr>
          <p:nvPr/>
        </p:nvCxnSpPr>
        <p:spPr bwMode="auto">
          <a:xfrm flipH="1" flipV="1">
            <a:off x="3059832" y="6276719"/>
            <a:ext cx="216024" cy="7951"/>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pic>
        <p:nvPicPr>
          <p:cNvPr id="1030" name="Picture 6" descr="関連画像"/>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856" y="5877991"/>
            <a:ext cx="288032" cy="1800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関連画像"/>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6056" y="5877991"/>
            <a:ext cx="288032" cy="19490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矢印コネクタ 6"/>
          <p:cNvCxnSpPr>
            <a:stCxn id="15" idx="3"/>
            <a:endCxn id="82" idx="1"/>
          </p:cNvCxnSpPr>
          <p:nvPr/>
        </p:nvCxnSpPr>
        <p:spPr bwMode="auto">
          <a:xfrm>
            <a:off x="7452300" y="3430422"/>
            <a:ext cx="288052" cy="1440160"/>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82" name="正方形/長方形 81"/>
          <p:cNvSpPr/>
          <p:nvPr/>
        </p:nvSpPr>
        <p:spPr bwMode="auto">
          <a:xfrm>
            <a:off x="7740352" y="4726566"/>
            <a:ext cx="107979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日立ハイテク</a:t>
            </a:r>
            <a:endParaRPr kumimoji="0" lang="en-US" altLang="ja-JP"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lvl="0" algn="ctr" eaLnBrk="0" hangingPunct="0">
              <a:spcBef>
                <a:spcPct val="20000"/>
              </a:spcBef>
              <a:buClr>
                <a:srgbClr val="F48B00"/>
              </a:buClr>
            </a:pP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800" b="1"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Flutura</a:t>
            </a:r>
            <a:r>
              <a:rPr kumimoji="0" lang="en-US" altLang="ja-JP"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800" b="1"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Crebra</a:t>
            </a:r>
            <a:endParaRPr kumimoji="0"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4" name="直線矢印コネクタ 83"/>
          <p:cNvCxnSpPr>
            <a:stCxn id="9" idx="3"/>
            <a:endCxn id="69" idx="1"/>
          </p:cNvCxnSpPr>
          <p:nvPr/>
        </p:nvCxnSpPr>
        <p:spPr bwMode="auto">
          <a:xfrm>
            <a:off x="2555776" y="3753739"/>
            <a:ext cx="3744416" cy="756084"/>
          </a:xfrm>
          <a:prstGeom prst="straightConnector1">
            <a:avLst/>
          </a:prstGeom>
          <a:noFill/>
          <a:ln w="28575" cap="flat" cmpd="sng" algn="ctr">
            <a:solidFill>
              <a:srgbClr val="FFC000"/>
            </a:solidFill>
            <a:prstDash val="solid"/>
            <a:round/>
            <a:headEnd type="none" w="med" len="med"/>
            <a:tailEnd type="triangle" w="med" len="med"/>
          </a:ln>
          <a:effectLst>
            <a:outerShdw blurRad="50800" dist="38100" dir="2700000" algn="tl" rotWithShape="0">
              <a:prstClr val="black">
                <a:alpha val="40000"/>
              </a:prstClr>
            </a:outerShdw>
          </a:effectLst>
        </p:spPr>
      </p:cxnSp>
      <p:cxnSp>
        <p:nvCxnSpPr>
          <p:cNvPr id="150" name="直線矢印コネクタ 149"/>
          <p:cNvCxnSpPr>
            <a:stCxn id="16" idx="2"/>
            <a:endCxn id="102" idx="0"/>
          </p:cNvCxnSpPr>
          <p:nvPr/>
        </p:nvCxnSpPr>
        <p:spPr bwMode="auto">
          <a:xfrm>
            <a:off x="6876256" y="1774238"/>
            <a:ext cx="0" cy="144016"/>
          </a:xfrm>
          <a:prstGeom prst="straightConnector1">
            <a:avLst/>
          </a:prstGeom>
          <a:noFill/>
          <a:ln w="28575" cap="flat" cmpd="sng" algn="ctr">
            <a:solidFill>
              <a:srgbClr val="FFCCFF"/>
            </a:solidFill>
            <a:prstDash val="solid"/>
            <a:round/>
            <a:headEnd type="none" w="med" len="med"/>
            <a:tailEnd type="triangle" w="med" len="med"/>
          </a:ln>
          <a:effectLst>
            <a:outerShdw blurRad="50800" dist="38100" dir="2700000" algn="tl" rotWithShape="0">
              <a:prstClr val="black">
                <a:alpha val="40000"/>
              </a:prstClr>
            </a:outerShdw>
          </a:effectLst>
        </p:spPr>
      </p:cxnSp>
      <p:sp>
        <p:nvSpPr>
          <p:cNvPr id="85" name="正方形/長方形 84"/>
          <p:cNvSpPr/>
          <p:nvPr/>
        </p:nvSpPr>
        <p:spPr bwMode="auto">
          <a:xfrm>
            <a:off x="971600" y="6094015"/>
            <a:ext cx="1080120" cy="359321"/>
          </a:xfrm>
          <a:prstGeom prst="rect">
            <a:avLst/>
          </a:prstGeom>
          <a:solidFill>
            <a:schemeClr val="bg1"/>
          </a:solidFill>
          <a:ln w="2857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シュナイダーエレクトリック</a:t>
            </a:r>
            <a:endParaRPr kumimoji="0"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EcoStruxure</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4" name="直線矢印コネクタ 33"/>
          <p:cNvCxnSpPr>
            <a:stCxn id="11" idx="2"/>
            <a:endCxn id="27" idx="0"/>
          </p:cNvCxnSpPr>
          <p:nvPr/>
        </p:nvCxnSpPr>
        <p:spPr bwMode="auto">
          <a:xfrm>
            <a:off x="3635896" y="4366526"/>
            <a:ext cx="0" cy="144016"/>
          </a:xfrm>
          <a:prstGeom prst="straightConnector1">
            <a:avLst/>
          </a:prstGeom>
          <a:noFill/>
          <a:ln w="28575" cap="flat" cmpd="sng" algn="ctr">
            <a:solidFill>
              <a:srgbClr val="009999"/>
            </a:solidFill>
            <a:prstDash val="solid"/>
            <a:round/>
            <a:headEnd type="none" w="med" len="med"/>
            <a:tailEnd type="triangle" w="med" len="med"/>
          </a:ln>
          <a:effectLst/>
        </p:spPr>
      </p:cxnSp>
      <p:pic>
        <p:nvPicPr>
          <p:cNvPr id="81" name="Picture 8" descr="「国旗 中国」の画像検索結果"/>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6056" y="766965"/>
            <a:ext cx="428698" cy="2861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WISS」の画像検索結果"/>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3968" y="5877991"/>
            <a:ext cx="216024" cy="216024"/>
          </a:xfrm>
          <a:prstGeom prst="rect">
            <a:avLst/>
          </a:prstGeom>
          <a:noFill/>
          <a:extLst>
            <a:ext uri="{909E8E84-426E-40DD-AFC4-6F175D3DCCD1}">
              <a14:hiddenFill xmlns:a14="http://schemas.microsoft.com/office/drawing/2010/main">
                <a:solidFill>
                  <a:srgbClr val="FFFFFF"/>
                </a:solidFill>
              </a14:hiddenFill>
            </a:ext>
          </a:extLst>
        </p:spPr>
      </p:pic>
      <p:cxnSp>
        <p:nvCxnSpPr>
          <p:cNvPr id="273" name="直線矢印コネクタ 272"/>
          <p:cNvCxnSpPr>
            <a:stCxn id="551" idx="3"/>
            <a:endCxn id="144" idx="1"/>
          </p:cNvCxnSpPr>
          <p:nvPr/>
        </p:nvCxnSpPr>
        <p:spPr bwMode="auto">
          <a:xfrm>
            <a:off x="4218144" y="1234178"/>
            <a:ext cx="569880" cy="1763477"/>
          </a:xfrm>
          <a:prstGeom prst="straightConnector1">
            <a:avLst/>
          </a:prstGeom>
          <a:noFill/>
          <a:ln w="28575" cap="flat" cmpd="sng" algn="ctr">
            <a:solidFill>
              <a:srgbClr val="FF0000"/>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284" name="直線矢印コネクタ 283"/>
          <p:cNvCxnSpPr>
            <a:stCxn id="202" idx="1"/>
            <a:endCxn id="57" idx="0"/>
          </p:cNvCxnSpPr>
          <p:nvPr/>
        </p:nvCxnSpPr>
        <p:spPr bwMode="auto">
          <a:xfrm flipH="1">
            <a:off x="3743908" y="3429703"/>
            <a:ext cx="1044115" cy="2675306"/>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315" name="直線矢印コネクタ 314"/>
          <p:cNvCxnSpPr>
            <a:stCxn id="12" idx="1"/>
            <a:endCxn id="20" idx="3"/>
          </p:cNvCxnSpPr>
          <p:nvPr/>
        </p:nvCxnSpPr>
        <p:spPr bwMode="auto">
          <a:xfrm flipH="1">
            <a:off x="1331609" y="2962370"/>
            <a:ext cx="1728223" cy="647713"/>
          </a:xfrm>
          <a:prstGeom prst="straightConnector1">
            <a:avLst/>
          </a:prstGeom>
          <a:noFill/>
          <a:ln w="28575" cap="flat" cmpd="sng" algn="ctr">
            <a:solidFill>
              <a:srgbClr val="92D05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96" name="直線矢印コネクタ 95"/>
          <p:cNvCxnSpPr>
            <a:stCxn id="9" idx="1"/>
            <a:endCxn id="18" idx="3"/>
          </p:cNvCxnSpPr>
          <p:nvPr/>
        </p:nvCxnSpPr>
        <p:spPr bwMode="auto">
          <a:xfrm flipH="1" flipV="1">
            <a:off x="1331609" y="3034378"/>
            <a:ext cx="288064" cy="719361"/>
          </a:xfrm>
          <a:prstGeom prst="straightConnector1">
            <a:avLst/>
          </a:prstGeom>
          <a:noFill/>
          <a:ln w="28575" cap="flat" cmpd="sng" algn="ctr">
            <a:solidFill>
              <a:srgbClr val="FFC000"/>
            </a:solidFill>
            <a:prstDash val="solid"/>
            <a:round/>
            <a:headEnd type="none" w="med" len="med"/>
            <a:tailEnd type="triangle" w="med" len="med"/>
          </a:ln>
          <a:effectLst>
            <a:outerShdw blurRad="50800" dist="38100" dir="2700000" algn="tl" rotWithShape="0">
              <a:prstClr val="black">
                <a:alpha val="40000"/>
              </a:prstClr>
            </a:outerShdw>
          </a:effectLst>
        </p:spPr>
      </p:cxnSp>
      <p:cxnSp>
        <p:nvCxnSpPr>
          <p:cNvPr id="328" name="直線矢印コネクタ 327"/>
          <p:cNvCxnSpPr>
            <a:stCxn id="13" idx="1"/>
            <a:endCxn id="52" idx="3"/>
          </p:cNvCxnSpPr>
          <p:nvPr/>
        </p:nvCxnSpPr>
        <p:spPr bwMode="auto">
          <a:xfrm flipH="1" flipV="1">
            <a:off x="2555776" y="1234178"/>
            <a:ext cx="3744416" cy="1764196"/>
          </a:xfrm>
          <a:prstGeom prst="straightConnector1">
            <a:avLst/>
          </a:prstGeom>
          <a:noFill/>
          <a:ln w="28575" cap="flat" cmpd="sng" algn="ctr">
            <a:solidFill>
              <a:schemeClr val="bg1"/>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384" name="カギ線コネクタ 383"/>
          <p:cNvCxnSpPr/>
          <p:nvPr/>
        </p:nvCxnSpPr>
        <p:spPr bwMode="auto">
          <a:xfrm rot="10800000" flipV="1">
            <a:off x="323280" y="1198174"/>
            <a:ext cx="12700" cy="2448272"/>
          </a:xfrm>
          <a:prstGeom prst="bentConnector3">
            <a:avLst>
              <a:gd name="adj1" fmla="val 1239937"/>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73" name="正方形/長方形 72"/>
          <p:cNvSpPr/>
          <p:nvPr/>
        </p:nvSpPr>
        <p:spPr bwMode="auto">
          <a:xfrm>
            <a:off x="5076056" y="6094014"/>
            <a:ext cx="576064" cy="359321"/>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ノキア</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IMPACT</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正方形/長方形 85"/>
          <p:cNvSpPr/>
          <p:nvPr/>
        </p:nvSpPr>
        <p:spPr bwMode="auto">
          <a:xfrm>
            <a:off x="4283968" y="6094015"/>
            <a:ext cx="720080" cy="370315"/>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ABB</a:t>
            </a:r>
          </a:p>
          <a:p>
            <a:pPr algn="ctr" eaLnBrk="0" hangingPunct="0">
              <a:spcBef>
                <a:spcPct val="20000"/>
              </a:spcBef>
              <a:buClr>
                <a:srgbClr val="F48B00"/>
              </a:buClr>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ABB Ability</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p:cNvSpPr/>
          <p:nvPr/>
        </p:nvSpPr>
        <p:spPr bwMode="auto">
          <a:xfrm>
            <a:off x="3275856" y="6105009"/>
            <a:ext cx="936104" cy="359321"/>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エリクソン</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700" b="1" dirty="0">
                <a:latin typeface="Meiryo UI" panose="020B0604030504040204" pitchFamily="50" charset="-128"/>
                <a:ea typeface="Meiryo UI" panose="020B0604030504040204" pitchFamily="50" charset="-128"/>
                <a:cs typeface="Meiryo UI" panose="020B0604030504040204" pitchFamily="50" charset="-128"/>
              </a:rPr>
              <a:t>Device Connectivity</a:t>
            </a:r>
            <a:endParaRPr kumimoji="0"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68" name="直線矢印コネクタ 467"/>
          <p:cNvCxnSpPr>
            <a:stCxn id="12" idx="1"/>
            <a:endCxn id="26" idx="3"/>
          </p:cNvCxnSpPr>
          <p:nvPr/>
        </p:nvCxnSpPr>
        <p:spPr bwMode="auto">
          <a:xfrm flipH="1" flipV="1">
            <a:off x="2555776" y="1665507"/>
            <a:ext cx="504056" cy="1296863"/>
          </a:xfrm>
          <a:prstGeom prst="straightConnector1">
            <a:avLst/>
          </a:prstGeom>
          <a:noFill/>
          <a:ln w="28575" cap="flat" cmpd="sng" algn="ctr">
            <a:solidFill>
              <a:srgbClr val="7030A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270" name="直線矢印コネクタ 269"/>
          <p:cNvCxnSpPr>
            <a:stCxn id="205" idx="2"/>
            <a:endCxn id="8" idx="0"/>
          </p:cNvCxnSpPr>
          <p:nvPr/>
        </p:nvCxnSpPr>
        <p:spPr bwMode="auto">
          <a:xfrm>
            <a:off x="2087724" y="2349583"/>
            <a:ext cx="1" cy="144016"/>
          </a:xfrm>
          <a:prstGeom prst="straightConnector1">
            <a:avLst/>
          </a:prstGeom>
          <a:noFill/>
          <a:ln w="28575" cap="flat" cmpd="sng" algn="ctr">
            <a:solidFill>
              <a:srgbClr val="0000FF"/>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399" name="直線矢印コネクタ 398"/>
          <p:cNvCxnSpPr>
            <a:stCxn id="210" idx="1"/>
            <a:endCxn id="8" idx="3"/>
          </p:cNvCxnSpPr>
          <p:nvPr/>
        </p:nvCxnSpPr>
        <p:spPr bwMode="auto">
          <a:xfrm flipH="1">
            <a:off x="2555776" y="2530322"/>
            <a:ext cx="504056" cy="179301"/>
          </a:xfrm>
          <a:prstGeom prst="straightConnector1">
            <a:avLst/>
          </a:prstGeom>
          <a:noFill/>
          <a:ln w="28575" cap="flat" cmpd="sng" algn="ctr">
            <a:solidFill>
              <a:srgbClr val="0000FF"/>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70" name="直線矢印コネクタ 69"/>
          <p:cNvCxnSpPr>
            <a:stCxn id="3" idx="1"/>
            <a:endCxn id="20" idx="3"/>
          </p:cNvCxnSpPr>
          <p:nvPr/>
        </p:nvCxnSpPr>
        <p:spPr bwMode="auto">
          <a:xfrm flipH="1">
            <a:off x="1331609" y="3249683"/>
            <a:ext cx="288064" cy="360400"/>
          </a:xfrm>
          <a:prstGeom prst="straightConnector1">
            <a:avLst/>
          </a:prstGeom>
          <a:noFill/>
          <a:ln w="28575" cap="flat" cmpd="sng" algn="ctr">
            <a:solidFill>
              <a:srgbClr val="92D05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519" name="直線矢印コネクタ 518"/>
          <p:cNvCxnSpPr>
            <a:stCxn id="205" idx="3"/>
            <a:endCxn id="102" idx="1"/>
          </p:cNvCxnSpPr>
          <p:nvPr/>
        </p:nvCxnSpPr>
        <p:spPr bwMode="auto">
          <a:xfrm flipV="1">
            <a:off x="2555775" y="2098274"/>
            <a:ext cx="3744417" cy="71289"/>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523" name="直線矢印コネクタ 522"/>
          <p:cNvCxnSpPr>
            <a:stCxn id="52" idx="3"/>
            <a:endCxn id="102" idx="1"/>
          </p:cNvCxnSpPr>
          <p:nvPr/>
        </p:nvCxnSpPr>
        <p:spPr bwMode="auto">
          <a:xfrm>
            <a:off x="2555776" y="1234178"/>
            <a:ext cx="3744416" cy="864096"/>
          </a:xfrm>
          <a:prstGeom prst="straightConnector1">
            <a:avLst/>
          </a:prstGeom>
          <a:noFill/>
          <a:ln w="28575" cap="flat" cmpd="sng" algn="ctr">
            <a:solidFill>
              <a:schemeClr val="bg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526" name="直線矢印コネクタ 525"/>
          <p:cNvCxnSpPr>
            <a:stCxn id="21" idx="1"/>
            <a:endCxn id="102" idx="3"/>
          </p:cNvCxnSpPr>
          <p:nvPr/>
        </p:nvCxnSpPr>
        <p:spPr bwMode="auto">
          <a:xfrm flipH="1" flipV="1">
            <a:off x="7452320" y="2098274"/>
            <a:ext cx="288032" cy="1692089"/>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532" name="直線矢印コネクタ 531"/>
          <p:cNvCxnSpPr>
            <a:stCxn id="102" idx="2"/>
            <a:endCxn id="14" idx="0"/>
          </p:cNvCxnSpPr>
          <p:nvPr/>
        </p:nvCxnSpPr>
        <p:spPr bwMode="auto">
          <a:xfrm>
            <a:off x="6876256" y="2278294"/>
            <a:ext cx="0" cy="144016"/>
          </a:xfrm>
          <a:prstGeom prst="straightConnector1">
            <a:avLst/>
          </a:prstGeom>
          <a:noFill/>
          <a:ln w="28575" cap="flat" cmpd="sng" algn="ctr">
            <a:solidFill>
              <a:schemeClr val="tx1"/>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545" name="直線矢印コネクタ 544"/>
          <p:cNvCxnSpPr>
            <a:stCxn id="22" idx="1"/>
            <a:endCxn id="14" idx="3"/>
          </p:cNvCxnSpPr>
          <p:nvPr/>
        </p:nvCxnSpPr>
        <p:spPr bwMode="auto">
          <a:xfrm flipH="1" flipV="1">
            <a:off x="7452320" y="2566326"/>
            <a:ext cx="288032" cy="504056"/>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3079" name="直線矢印コネクタ 3078"/>
          <p:cNvCxnSpPr>
            <a:stCxn id="8" idx="2"/>
            <a:endCxn id="3" idx="0"/>
          </p:cNvCxnSpPr>
          <p:nvPr/>
        </p:nvCxnSpPr>
        <p:spPr bwMode="auto">
          <a:xfrm>
            <a:off x="2087725" y="2925647"/>
            <a:ext cx="0" cy="144016"/>
          </a:xfrm>
          <a:prstGeom prst="straightConnector1">
            <a:avLst/>
          </a:prstGeom>
          <a:noFill/>
          <a:ln w="28575" cap="flat" cmpd="sng" algn="ctr">
            <a:solidFill>
              <a:srgbClr val="0000FF"/>
            </a:solidFill>
            <a:prstDash val="solid"/>
            <a:round/>
            <a:headEnd type="none" w="med" len="med"/>
            <a:tailEnd type="triangle" w="med" len="med"/>
          </a:ln>
          <a:effectLst>
            <a:outerShdw blurRad="50800" dist="38100" dir="2700000" algn="tl" rotWithShape="0">
              <a:prstClr val="black">
                <a:alpha val="40000"/>
              </a:prstClr>
            </a:outerShdw>
          </a:effectLst>
        </p:spPr>
      </p:cxnSp>
      <p:cxnSp>
        <p:nvCxnSpPr>
          <p:cNvPr id="562" name="直線矢印コネクタ 561"/>
          <p:cNvCxnSpPr>
            <a:stCxn id="9" idx="1"/>
            <a:endCxn id="374" idx="3"/>
          </p:cNvCxnSpPr>
          <p:nvPr/>
        </p:nvCxnSpPr>
        <p:spPr bwMode="auto">
          <a:xfrm flipH="1">
            <a:off x="1331392" y="3753739"/>
            <a:ext cx="288281" cy="396044"/>
          </a:xfrm>
          <a:prstGeom prst="straightConnector1">
            <a:avLst/>
          </a:prstGeom>
          <a:noFill/>
          <a:ln w="28575" cap="flat" cmpd="sng" algn="ctr">
            <a:solidFill>
              <a:srgbClr val="FFC000"/>
            </a:solidFill>
            <a:prstDash val="solid"/>
            <a:round/>
            <a:headEnd type="none" w="med" len="med"/>
            <a:tailEnd type="triangle" w="med" len="med"/>
          </a:ln>
          <a:effectLst>
            <a:outerShdw blurRad="50800" dist="38100" dir="2700000" algn="tl" rotWithShape="0">
              <a:prstClr val="black">
                <a:alpha val="40000"/>
              </a:prstClr>
            </a:outerShdw>
          </a:effectLst>
        </p:spPr>
      </p:cxnSp>
      <p:cxnSp>
        <p:nvCxnSpPr>
          <p:cNvPr id="77" name="直線矢印コネクタ 76"/>
          <p:cNvCxnSpPr/>
          <p:nvPr/>
        </p:nvCxnSpPr>
        <p:spPr bwMode="auto">
          <a:xfrm flipV="1">
            <a:off x="1907704" y="1845527"/>
            <a:ext cx="1" cy="1224136"/>
          </a:xfrm>
          <a:prstGeom prst="straightConnector1">
            <a:avLst/>
          </a:prstGeom>
          <a:noFill/>
          <a:ln w="28575" cap="flat" cmpd="sng" algn="ctr">
            <a:solidFill>
              <a:srgbClr val="7030A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267" name="直線矢印コネクタ 266"/>
          <p:cNvCxnSpPr>
            <a:stCxn id="205" idx="1"/>
            <a:endCxn id="20" idx="3"/>
          </p:cNvCxnSpPr>
          <p:nvPr/>
        </p:nvCxnSpPr>
        <p:spPr bwMode="auto">
          <a:xfrm flipH="1">
            <a:off x="1331609" y="2169563"/>
            <a:ext cx="288063" cy="1440520"/>
          </a:xfrm>
          <a:prstGeom prst="straightConnector1">
            <a:avLst/>
          </a:prstGeom>
          <a:noFill/>
          <a:ln w="28575" cap="flat" cmpd="sng" algn="ctr">
            <a:solidFill>
              <a:srgbClr val="92D05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3098" name="直線矢印コネクタ 3097"/>
          <p:cNvCxnSpPr>
            <a:stCxn id="10" idx="1"/>
            <a:endCxn id="3" idx="3"/>
          </p:cNvCxnSpPr>
          <p:nvPr/>
        </p:nvCxnSpPr>
        <p:spPr bwMode="auto">
          <a:xfrm flipH="1" flipV="1">
            <a:off x="2555776" y="3249683"/>
            <a:ext cx="504056" cy="324755"/>
          </a:xfrm>
          <a:prstGeom prst="straightConnector1">
            <a:avLst/>
          </a:prstGeom>
          <a:noFill/>
          <a:ln w="28575" cap="flat" cmpd="sng" algn="ctr">
            <a:solidFill>
              <a:srgbClr val="002060"/>
            </a:solidFill>
            <a:prstDash val="solid"/>
            <a:round/>
            <a:headEnd type="none" w="med" len="med"/>
            <a:tailEnd type="triangle" w="med" len="med"/>
          </a:ln>
          <a:effectLst>
            <a:outerShdw blurRad="50800" dist="38100" dir="2700000" algn="tl" rotWithShape="0">
              <a:prstClr val="black">
                <a:alpha val="40000"/>
              </a:prstClr>
            </a:outerShdw>
          </a:effectLst>
        </p:spPr>
      </p:cxnSp>
      <p:sp>
        <p:nvSpPr>
          <p:cNvPr id="121" name="正方形/長方形 120"/>
          <p:cNvSpPr/>
          <p:nvPr/>
        </p:nvSpPr>
        <p:spPr bwMode="auto">
          <a:xfrm>
            <a:off x="7740352" y="4366526"/>
            <a:ext cx="1079798" cy="288032"/>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コニカミノルタ</a:t>
            </a:r>
            <a:endParaRPr kumimoji="0"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Workplace Hub</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76" name="直線矢印コネクタ 275"/>
          <p:cNvCxnSpPr>
            <a:stCxn id="210" idx="3"/>
            <a:endCxn id="144" idx="1"/>
          </p:cNvCxnSpPr>
          <p:nvPr/>
        </p:nvCxnSpPr>
        <p:spPr bwMode="auto">
          <a:xfrm>
            <a:off x="4211960" y="2530322"/>
            <a:ext cx="576064" cy="467333"/>
          </a:xfrm>
          <a:prstGeom prst="straightConnector1">
            <a:avLst/>
          </a:prstGeom>
          <a:noFill/>
          <a:ln w="28575" cap="flat" cmpd="sng" algn="ctr">
            <a:solidFill>
              <a:srgbClr val="FF0000"/>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174" name="直線矢印コネクタ 173"/>
          <p:cNvCxnSpPr>
            <a:stCxn id="128" idx="1"/>
            <a:endCxn id="8" idx="3"/>
          </p:cNvCxnSpPr>
          <p:nvPr/>
        </p:nvCxnSpPr>
        <p:spPr bwMode="auto">
          <a:xfrm flipH="1">
            <a:off x="2555776" y="2098373"/>
            <a:ext cx="504056" cy="611250"/>
          </a:xfrm>
          <a:prstGeom prst="straightConnector1">
            <a:avLst/>
          </a:prstGeom>
          <a:noFill/>
          <a:ln w="28575" cap="flat" cmpd="sng" algn="ctr">
            <a:solidFill>
              <a:srgbClr val="0000FF"/>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177" name="カギ線コネクタ 176"/>
          <p:cNvCxnSpPr>
            <a:stCxn id="128" idx="3"/>
            <a:endCxn id="10" idx="3"/>
          </p:cNvCxnSpPr>
          <p:nvPr/>
        </p:nvCxnSpPr>
        <p:spPr bwMode="auto">
          <a:xfrm>
            <a:off x="4211960" y="2098373"/>
            <a:ext cx="12700" cy="1476065"/>
          </a:xfrm>
          <a:prstGeom prst="bentConnector3">
            <a:avLst>
              <a:gd name="adj1" fmla="val 2302331"/>
            </a:avLst>
          </a:prstGeom>
          <a:noFill/>
          <a:ln w="28575" cap="flat" cmpd="sng" algn="ctr">
            <a:solidFill>
              <a:srgbClr val="002060"/>
            </a:solidFill>
            <a:prstDash val="solid"/>
            <a:round/>
            <a:headEnd type="triangle" w="med" len="med"/>
            <a:tailEnd type="none" w="med" len="med"/>
          </a:ln>
          <a:effectLst>
            <a:glow rad="63500">
              <a:schemeClr val="accent3">
                <a:satMod val="175000"/>
                <a:alpha val="40000"/>
              </a:schemeClr>
            </a:glow>
          </a:effectLst>
        </p:spPr>
      </p:cxnSp>
      <p:sp>
        <p:nvSpPr>
          <p:cNvPr id="146" name="正方形/長方形 145"/>
          <p:cNvSpPr/>
          <p:nvPr/>
        </p:nvSpPr>
        <p:spPr bwMode="auto">
          <a:xfrm>
            <a:off x="7740352" y="5085887"/>
            <a:ext cx="1080120"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横河電機</a:t>
            </a:r>
            <a:endParaRPr kumimoji="0"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800" b="1" dirty="0" err="1">
                <a:latin typeface="Meiryo UI" panose="020B0604030504040204" pitchFamily="50" charset="-128"/>
                <a:ea typeface="Meiryo UI" panose="020B0604030504040204" pitchFamily="50" charset="-128"/>
                <a:cs typeface="Meiryo UI" panose="020B0604030504040204" pitchFamily="50" charset="-128"/>
              </a:rPr>
              <a:t>IIoT</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 Architecture</a:t>
            </a:r>
          </a:p>
        </p:txBody>
      </p:sp>
      <p:cxnSp>
        <p:nvCxnSpPr>
          <p:cNvPr id="158" name="直線矢印コネクタ 157"/>
          <p:cNvCxnSpPr>
            <a:stCxn id="146" idx="1"/>
            <a:endCxn id="8" idx="3"/>
          </p:cNvCxnSpPr>
          <p:nvPr/>
        </p:nvCxnSpPr>
        <p:spPr bwMode="auto">
          <a:xfrm flipH="1" flipV="1">
            <a:off x="2555776" y="2709623"/>
            <a:ext cx="5184576" cy="2520280"/>
          </a:xfrm>
          <a:prstGeom prst="straightConnector1">
            <a:avLst/>
          </a:prstGeom>
          <a:noFill/>
          <a:ln w="28575" cap="flat" cmpd="sng" algn="ctr">
            <a:solidFill>
              <a:srgbClr val="0000FF"/>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169" name="直線矢印コネクタ 168"/>
          <p:cNvCxnSpPr>
            <a:stCxn id="10" idx="1"/>
            <a:endCxn id="8" idx="3"/>
          </p:cNvCxnSpPr>
          <p:nvPr/>
        </p:nvCxnSpPr>
        <p:spPr bwMode="auto">
          <a:xfrm flipH="1" flipV="1">
            <a:off x="2555776" y="2709623"/>
            <a:ext cx="504056" cy="864815"/>
          </a:xfrm>
          <a:prstGeom prst="straightConnector1">
            <a:avLst/>
          </a:prstGeom>
          <a:noFill/>
          <a:ln w="28575" cap="flat" cmpd="sng" algn="ctr">
            <a:solidFill>
              <a:srgbClr val="0000FF"/>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78" name="直線矢印コネクタ 77"/>
          <p:cNvCxnSpPr>
            <a:stCxn id="11" idx="1"/>
            <a:endCxn id="8" idx="3"/>
          </p:cNvCxnSpPr>
          <p:nvPr/>
        </p:nvCxnSpPr>
        <p:spPr bwMode="auto">
          <a:xfrm flipH="1" flipV="1">
            <a:off x="2555776" y="2709623"/>
            <a:ext cx="504056" cy="1440879"/>
          </a:xfrm>
          <a:prstGeom prst="straightConnector1">
            <a:avLst/>
          </a:prstGeom>
          <a:noFill/>
          <a:ln w="28575" cap="flat" cmpd="sng" algn="ctr">
            <a:solidFill>
              <a:srgbClr val="0000FF"/>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207" name="直線矢印コネクタ 206"/>
          <p:cNvCxnSpPr>
            <a:stCxn id="85" idx="0"/>
            <a:endCxn id="8" idx="2"/>
          </p:cNvCxnSpPr>
          <p:nvPr/>
        </p:nvCxnSpPr>
        <p:spPr bwMode="auto">
          <a:xfrm flipV="1">
            <a:off x="1511660" y="2925647"/>
            <a:ext cx="576065" cy="3168368"/>
          </a:xfrm>
          <a:prstGeom prst="straightConnector1">
            <a:avLst/>
          </a:prstGeom>
          <a:noFill/>
          <a:ln w="28575" cap="flat" cmpd="sng" algn="ctr">
            <a:solidFill>
              <a:srgbClr val="0000FF"/>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180" name="直線矢印コネクタ 179"/>
          <p:cNvCxnSpPr>
            <a:stCxn id="128" idx="1"/>
            <a:endCxn id="9" idx="3"/>
          </p:cNvCxnSpPr>
          <p:nvPr/>
        </p:nvCxnSpPr>
        <p:spPr bwMode="auto">
          <a:xfrm flipH="1">
            <a:off x="2555776" y="2098373"/>
            <a:ext cx="504056" cy="1655366"/>
          </a:xfrm>
          <a:prstGeom prst="straightConnector1">
            <a:avLst/>
          </a:prstGeom>
          <a:noFill/>
          <a:ln w="28575" cap="flat" cmpd="sng" algn="ctr">
            <a:solidFill>
              <a:srgbClr val="FFC00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465" name="直線矢印コネクタ 464"/>
          <p:cNvCxnSpPr>
            <a:stCxn id="12" idx="1"/>
            <a:endCxn id="9" idx="3"/>
          </p:cNvCxnSpPr>
          <p:nvPr/>
        </p:nvCxnSpPr>
        <p:spPr bwMode="auto">
          <a:xfrm flipH="1">
            <a:off x="2555776" y="2962370"/>
            <a:ext cx="504056" cy="791369"/>
          </a:xfrm>
          <a:prstGeom prst="straightConnector1">
            <a:avLst/>
          </a:prstGeom>
          <a:noFill/>
          <a:ln w="28575" cap="flat" cmpd="sng" algn="ctr">
            <a:solidFill>
              <a:srgbClr val="FFC00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571" name="直線矢印コネクタ 570"/>
          <p:cNvCxnSpPr>
            <a:stCxn id="10" idx="1"/>
            <a:endCxn id="9" idx="3"/>
          </p:cNvCxnSpPr>
          <p:nvPr/>
        </p:nvCxnSpPr>
        <p:spPr bwMode="auto">
          <a:xfrm flipH="1">
            <a:off x="2555776" y="3574438"/>
            <a:ext cx="504056" cy="179301"/>
          </a:xfrm>
          <a:prstGeom prst="straightConnector1">
            <a:avLst/>
          </a:prstGeom>
          <a:noFill/>
          <a:ln w="28575" cap="flat" cmpd="sng" algn="ctr">
            <a:solidFill>
              <a:srgbClr val="FFC000"/>
            </a:solidFill>
            <a:prstDash val="solid"/>
            <a:round/>
            <a:headEnd type="triangle" w="med" len="med"/>
            <a:tailEnd type="none" w="med" len="med"/>
          </a:ln>
          <a:effectLst>
            <a:outerShdw blurRad="50800" dist="38100" dir="2700000" algn="tl" rotWithShape="0">
              <a:prstClr val="black">
                <a:alpha val="40000"/>
              </a:prstClr>
            </a:outerShdw>
          </a:effectLst>
        </p:spPr>
      </p:cxnSp>
      <p:sp>
        <p:nvSpPr>
          <p:cNvPr id="155" name="正方形/長方形 154"/>
          <p:cNvSpPr/>
          <p:nvPr/>
        </p:nvSpPr>
        <p:spPr bwMode="auto">
          <a:xfrm>
            <a:off x="395505" y="1990262"/>
            <a:ext cx="936135" cy="360040"/>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ハネウェル</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700" b="1" dirty="0" err="1">
                <a:latin typeface="Meiryo UI" panose="020B0604030504040204" pitchFamily="50" charset="-128"/>
                <a:ea typeface="Meiryo UI" panose="020B0604030504040204" pitchFamily="50" charset="-128"/>
                <a:cs typeface="Meiryo UI" panose="020B0604030504040204" pitchFamily="50" charset="-128"/>
              </a:rPr>
              <a:t>Uniformance</a:t>
            </a:r>
            <a:r>
              <a:rPr kumimoji="0" lang="en-US" altLang="ja-JP" sz="700" b="1" dirty="0">
                <a:latin typeface="Meiryo UI" panose="020B0604030504040204" pitchFamily="50" charset="-128"/>
                <a:ea typeface="Meiryo UI" panose="020B0604030504040204" pitchFamily="50" charset="-128"/>
                <a:cs typeface="Meiryo UI" panose="020B0604030504040204" pitchFamily="50" charset="-128"/>
              </a:rPr>
              <a:t> Suite</a:t>
            </a:r>
            <a:endParaRPr kumimoji="0" lang="ja-JP" altLang="en-US" sz="7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6" name="直線矢印コネクタ 155"/>
          <p:cNvCxnSpPr>
            <a:stCxn id="155" idx="0"/>
            <a:endCxn id="26" idx="1"/>
          </p:cNvCxnSpPr>
          <p:nvPr/>
        </p:nvCxnSpPr>
        <p:spPr bwMode="auto">
          <a:xfrm flipV="1">
            <a:off x="863573" y="1665507"/>
            <a:ext cx="755851" cy="324755"/>
          </a:xfrm>
          <a:prstGeom prst="straightConnector1">
            <a:avLst/>
          </a:prstGeom>
          <a:noFill/>
          <a:ln w="28575" cap="flat" cmpd="sng" algn="ctr">
            <a:solidFill>
              <a:srgbClr val="7030A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160" name="直線矢印コネクタ 159"/>
          <p:cNvCxnSpPr>
            <a:stCxn id="155" idx="3"/>
            <a:endCxn id="144" idx="1"/>
          </p:cNvCxnSpPr>
          <p:nvPr/>
        </p:nvCxnSpPr>
        <p:spPr bwMode="auto">
          <a:xfrm>
            <a:off x="1331640" y="2170282"/>
            <a:ext cx="3456384" cy="827373"/>
          </a:xfrm>
          <a:prstGeom prst="straightConnector1">
            <a:avLst/>
          </a:prstGeom>
          <a:noFill/>
          <a:ln w="28575" cap="flat" cmpd="sng" algn="ctr">
            <a:solidFill>
              <a:srgbClr val="FF0000"/>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152" name="正方形/長方形 151"/>
          <p:cNvSpPr/>
          <p:nvPr/>
        </p:nvSpPr>
        <p:spPr bwMode="auto">
          <a:xfrm>
            <a:off x="8316738" y="6094734"/>
            <a:ext cx="719758" cy="359321"/>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サムソン</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ARTIK</a:t>
            </a:r>
          </a:p>
        </p:txBody>
      </p:sp>
      <p:pic>
        <p:nvPicPr>
          <p:cNvPr id="159" name="Picture 4" descr="「国旗 フランス」の画像検索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600" y="5877991"/>
            <a:ext cx="288032" cy="19202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韓国　国旗」の画像検索結果"/>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16738" y="5877991"/>
            <a:ext cx="261789" cy="18833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6" name="AutoShape 2" descr="「シンガポール　国旗」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AutoShape 4" descr="「シンガポール　国旗」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140" name="直線矢印コネクタ 139"/>
          <p:cNvCxnSpPr>
            <a:stCxn id="17" idx="1"/>
            <a:endCxn id="144" idx="3"/>
          </p:cNvCxnSpPr>
          <p:nvPr/>
        </p:nvCxnSpPr>
        <p:spPr bwMode="auto">
          <a:xfrm flipH="1" flipV="1">
            <a:off x="5868144" y="2997655"/>
            <a:ext cx="432048" cy="2232967"/>
          </a:xfrm>
          <a:prstGeom prst="straightConnector1">
            <a:avLst/>
          </a:prstGeom>
          <a:noFill/>
          <a:ln w="28575" cap="flat" cmpd="sng" algn="ctr">
            <a:solidFill>
              <a:srgbClr val="FF0000"/>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141" name="直線矢印コネクタ 140"/>
          <p:cNvCxnSpPr>
            <a:stCxn id="86" idx="1"/>
            <a:endCxn id="26" idx="3"/>
          </p:cNvCxnSpPr>
          <p:nvPr/>
        </p:nvCxnSpPr>
        <p:spPr bwMode="auto">
          <a:xfrm flipH="1" flipV="1">
            <a:off x="2555776" y="1665507"/>
            <a:ext cx="1728192" cy="4613666"/>
          </a:xfrm>
          <a:prstGeom prst="straightConnector1">
            <a:avLst/>
          </a:prstGeom>
          <a:noFill/>
          <a:ln w="28575" cap="flat" cmpd="sng" algn="ctr">
            <a:solidFill>
              <a:srgbClr val="7030A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148" name="直線矢印コネクタ 147"/>
          <p:cNvCxnSpPr>
            <a:stCxn id="3" idx="3"/>
            <a:endCxn id="491" idx="1"/>
          </p:cNvCxnSpPr>
          <p:nvPr/>
        </p:nvCxnSpPr>
        <p:spPr bwMode="auto">
          <a:xfrm flipV="1">
            <a:off x="2555776" y="2097555"/>
            <a:ext cx="2232248" cy="1152128"/>
          </a:xfrm>
          <a:prstGeom prst="straightConnector1">
            <a:avLst/>
          </a:prstGeom>
          <a:noFill/>
          <a:ln w="28575" cap="flat" cmpd="sng" algn="ctr">
            <a:solidFill>
              <a:srgbClr val="00B0F0"/>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149" name="直線矢印コネクタ 148"/>
          <p:cNvCxnSpPr>
            <a:stCxn id="3" idx="3"/>
            <a:endCxn id="144" idx="1"/>
          </p:cNvCxnSpPr>
          <p:nvPr/>
        </p:nvCxnSpPr>
        <p:spPr bwMode="auto">
          <a:xfrm flipV="1">
            <a:off x="2555776" y="2997655"/>
            <a:ext cx="2232248" cy="252028"/>
          </a:xfrm>
          <a:prstGeom prst="straightConnector1">
            <a:avLst/>
          </a:prstGeom>
          <a:noFill/>
          <a:ln w="28575" cap="flat" cmpd="sng" algn="ctr">
            <a:solidFill>
              <a:srgbClr val="00B0F0"/>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302" name="直線矢印コネクタ 301"/>
          <p:cNvCxnSpPr>
            <a:stCxn id="21" idx="1"/>
            <a:endCxn id="52" idx="3"/>
          </p:cNvCxnSpPr>
          <p:nvPr/>
        </p:nvCxnSpPr>
        <p:spPr bwMode="auto">
          <a:xfrm flipH="1" flipV="1">
            <a:off x="2555776" y="1234178"/>
            <a:ext cx="5184576" cy="2556185"/>
          </a:xfrm>
          <a:prstGeom prst="straightConnector1">
            <a:avLst/>
          </a:prstGeom>
          <a:noFill/>
          <a:ln w="28575" cap="flat" cmpd="sng" algn="ctr">
            <a:solidFill>
              <a:schemeClr val="bg1"/>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431" name="カギ線コネクタ 430"/>
          <p:cNvCxnSpPr>
            <a:stCxn id="320" idx="1"/>
            <a:endCxn id="10" idx="3"/>
          </p:cNvCxnSpPr>
          <p:nvPr/>
        </p:nvCxnSpPr>
        <p:spPr bwMode="auto">
          <a:xfrm rot="10800000" flipV="1">
            <a:off x="4211960" y="1413478"/>
            <a:ext cx="3528392" cy="2160959"/>
          </a:xfrm>
          <a:prstGeom prst="bentConnector3">
            <a:avLst>
              <a:gd name="adj1" fmla="val 50000"/>
            </a:avLst>
          </a:prstGeom>
          <a:noFill/>
          <a:ln w="28575" cap="flat" cmpd="sng" algn="ctr">
            <a:solidFill>
              <a:srgbClr val="002060"/>
            </a:solidFill>
            <a:prstDash val="solid"/>
            <a:round/>
            <a:headEnd type="triangle" w="med" len="med"/>
            <a:tailEnd type="none" w="med" len="med"/>
          </a:ln>
          <a:effectLst>
            <a:glow rad="63500">
              <a:schemeClr val="accent3">
                <a:satMod val="175000"/>
                <a:alpha val="40000"/>
              </a:schemeClr>
            </a:glow>
          </a:effectLst>
        </p:spPr>
      </p:cxnSp>
      <p:cxnSp>
        <p:nvCxnSpPr>
          <p:cNvPr id="536" name="カギ線コネクタ 535"/>
          <p:cNvCxnSpPr>
            <a:stCxn id="210" idx="3"/>
            <a:endCxn id="10" idx="3"/>
          </p:cNvCxnSpPr>
          <p:nvPr/>
        </p:nvCxnSpPr>
        <p:spPr bwMode="auto">
          <a:xfrm>
            <a:off x="4211960" y="2530322"/>
            <a:ext cx="12700" cy="1044116"/>
          </a:xfrm>
          <a:prstGeom prst="bentConnector3">
            <a:avLst>
              <a:gd name="adj1" fmla="val 2302323"/>
            </a:avLst>
          </a:prstGeom>
          <a:noFill/>
          <a:ln w="28575" cap="flat" cmpd="sng" algn="ctr">
            <a:solidFill>
              <a:srgbClr val="002060"/>
            </a:solidFill>
            <a:prstDash val="solid"/>
            <a:round/>
            <a:headEnd type="triangle" w="med" len="med"/>
            <a:tailEnd type="none" w="med" len="med"/>
          </a:ln>
          <a:effectLst>
            <a:glow rad="63500">
              <a:schemeClr val="accent3">
                <a:satMod val="175000"/>
                <a:alpha val="40000"/>
              </a:schemeClr>
            </a:glow>
          </a:effectLst>
        </p:spPr>
      </p:cxnSp>
      <p:cxnSp>
        <p:nvCxnSpPr>
          <p:cNvPr id="539" name="カギ線コネクタ 538"/>
          <p:cNvCxnSpPr>
            <a:stCxn id="102" idx="1"/>
            <a:endCxn id="10" idx="3"/>
          </p:cNvCxnSpPr>
          <p:nvPr/>
        </p:nvCxnSpPr>
        <p:spPr bwMode="auto">
          <a:xfrm rot="10800000" flipV="1">
            <a:off x="4211960" y="2098274"/>
            <a:ext cx="2088232" cy="1476164"/>
          </a:xfrm>
          <a:prstGeom prst="bentConnector3">
            <a:avLst>
              <a:gd name="adj1" fmla="val 15528"/>
            </a:avLst>
          </a:prstGeom>
          <a:noFill/>
          <a:ln w="28575" cap="flat" cmpd="sng" algn="ctr">
            <a:solidFill>
              <a:srgbClr val="002060"/>
            </a:solidFill>
            <a:prstDash val="solid"/>
            <a:round/>
            <a:headEnd type="triangle" w="med" len="med"/>
            <a:tailEnd type="none" w="med" len="med"/>
          </a:ln>
          <a:effectLst>
            <a:glow rad="63500">
              <a:schemeClr val="accent3">
                <a:satMod val="175000"/>
                <a:alpha val="40000"/>
              </a:schemeClr>
            </a:glow>
          </a:effectLst>
        </p:spPr>
      </p:cxnSp>
      <p:cxnSp>
        <p:nvCxnSpPr>
          <p:cNvPr id="544" name="直線矢印コネクタ 543"/>
          <p:cNvCxnSpPr>
            <a:stCxn id="3" idx="3"/>
            <a:endCxn id="17" idx="1"/>
          </p:cNvCxnSpPr>
          <p:nvPr/>
        </p:nvCxnSpPr>
        <p:spPr bwMode="auto">
          <a:xfrm>
            <a:off x="2555776" y="3249683"/>
            <a:ext cx="3744416" cy="1980939"/>
          </a:xfrm>
          <a:prstGeom prst="straightConnector1">
            <a:avLst/>
          </a:prstGeom>
          <a:noFill/>
          <a:ln w="28575" cap="flat" cmpd="sng" algn="ctr">
            <a:solidFill>
              <a:srgbClr val="00B0F0"/>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547" name="直線矢印コネクタ 546"/>
          <p:cNvCxnSpPr>
            <a:stCxn id="3" idx="3"/>
            <a:endCxn id="16" idx="1"/>
          </p:cNvCxnSpPr>
          <p:nvPr/>
        </p:nvCxnSpPr>
        <p:spPr bwMode="auto">
          <a:xfrm flipV="1">
            <a:off x="2555776" y="1630222"/>
            <a:ext cx="3744416" cy="1619461"/>
          </a:xfrm>
          <a:prstGeom prst="straightConnector1">
            <a:avLst/>
          </a:prstGeom>
          <a:noFill/>
          <a:ln w="28575" cap="flat" cmpd="sng" algn="ctr">
            <a:solidFill>
              <a:srgbClr val="00B0F0"/>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564" name="カギ線コネクタ 563"/>
          <p:cNvCxnSpPr>
            <a:stCxn id="202" idx="1"/>
            <a:endCxn id="10" idx="3"/>
          </p:cNvCxnSpPr>
          <p:nvPr/>
        </p:nvCxnSpPr>
        <p:spPr bwMode="auto">
          <a:xfrm rot="10800000" flipV="1">
            <a:off x="4211961" y="3429702"/>
            <a:ext cx="576063" cy="144735"/>
          </a:xfrm>
          <a:prstGeom prst="bentConnector3">
            <a:avLst>
              <a:gd name="adj1" fmla="val 50000"/>
            </a:avLst>
          </a:prstGeom>
          <a:noFill/>
          <a:ln w="28575" cap="flat" cmpd="sng" algn="ctr">
            <a:solidFill>
              <a:srgbClr val="002060"/>
            </a:solidFill>
            <a:prstDash val="solid"/>
            <a:round/>
            <a:headEnd type="triangle" w="med" len="med"/>
            <a:tailEnd type="none" w="med" len="med"/>
          </a:ln>
          <a:effectLst>
            <a:glow rad="63500">
              <a:schemeClr val="accent3">
                <a:satMod val="175000"/>
                <a:alpha val="40000"/>
              </a:schemeClr>
            </a:glow>
          </a:effectLst>
        </p:spPr>
      </p:cxnSp>
      <p:cxnSp>
        <p:nvCxnSpPr>
          <p:cNvPr id="87" name="直線矢印コネクタ 86"/>
          <p:cNvCxnSpPr>
            <a:stCxn id="12" idx="2"/>
            <a:endCxn id="10" idx="0"/>
          </p:cNvCxnSpPr>
          <p:nvPr/>
        </p:nvCxnSpPr>
        <p:spPr bwMode="auto">
          <a:xfrm>
            <a:off x="3635896" y="3142390"/>
            <a:ext cx="0" cy="216024"/>
          </a:xfrm>
          <a:prstGeom prst="straightConnector1">
            <a:avLst/>
          </a:prstGeom>
          <a:noFill/>
          <a:ln w="28575" cap="flat" cmpd="sng" algn="ctr">
            <a:solidFill>
              <a:srgbClr val="002060"/>
            </a:solidFill>
            <a:prstDash val="solid"/>
            <a:round/>
            <a:headEnd type="triangle" w="med" len="med"/>
            <a:tailEnd type="none" w="med" len="med"/>
          </a:ln>
          <a:effectLst>
            <a:glow rad="63500">
              <a:schemeClr val="bg1">
                <a:alpha val="40000"/>
              </a:schemeClr>
            </a:glow>
            <a:outerShdw blurRad="50800" dist="38100" dir="2700000" algn="tl" rotWithShape="0">
              <a:prstClr val="black">
                <a:alpha val="40000"/>
              </a:prstClr>
            </a:outerShdw>
          </a:effectLst>
        </p:spPr>
      </p:cxnSp>
      <p:cxnSp>
        <p:nvCxnSpPr>
          <p:cNvPr id="422" name="直線矢印コネクタ 421"/>
          <p:cNvCxnSpPr>
            <a:stCxn id="11" idx="0"/>
            <a:endCxn id="10" idx="2"/>
          </p:cNvCxnSpPr>
          <p:nvPr/>
        </p:nvCxnSpPr>
        <p:spPr bwMode="auto">
          <a:xfrm flipV="1">
            <a:off x="3635896" y="3790462"/>
            <a:ext cx="0" cy="144016"/>
          </a:xfrm>
          <a:prstGeom prst="straightConnector1">
            <a:avLst/>
          </a:prstGeom>
          <a:noFill/>
          <a:ln w="28575" cap="flat" cmpd="sng" algn="ctr">
            <a:solidFill>
              <a:srgbClr val="002060"/>
            </a:solidFill>
            <a:prstDash val="solid"/>
            <a:round/>
            <a:headEnd type="triangle" w="med" len="med"/>
            <a:tailEnd type="none" w="med" len="med"/>
          </a:ln>
          <a:effectLst>
            <a:glow rad="63500">
              <a:schemeClr val="bg1">
                <a:alpha val="40000"/>
              </a:schemeClr>
            </a:glow>
            <a:outerShdw blurRad="50800" dist="38100" dir="2700000" algn="tl" rotWithShape="0">
              <a:prstClr val="black">
                <a:alpha val="40000"/>
              </a:prstClr>
            </a:outerShdw>
          </a:effectLst>
        </p:spPr>
      </p:cxnSp>
      <p:cxnSp>
        <p:nvCxnSpPr>
          <p:cNvPr id="119" name="直線矢印コネクタ 118"/>
          <p:cNvCxnSpPr>
            <a:stCxn id="11" idx="3"/>
            <a:endCxn id="144" idx="1"/>
          </p:cNvCxnSpPr>
          <p:nvPr/>
        </p:nvCxnSpPr>
        <p:spPr bwMode="auto">
          <a:xfrm flipV="1">
            <a:off x="4211960" y="2997655"/>
            <a:ext cx="576064" cy="1152847"/>
          </a:xfrm>
          <a:prstGeom prst="straightConnector1">
            <a:avLst/>
          </a:prstGeom>
          <a:noFill/>
          <a:ln w="28575" cap="flat" cmpd="sng" algn="ctr">
            <a:solidFill>
              <a:srgbClr val="009999"/>
            </a:solidFill>
            <a:prstDash val="solid"/>
            <a:round/>
            <a:headEnd type="none" w="med" len="med"/>
            <a:tailEnd type="triangle" w="med" len="med"/>
          </a:ln>
          <a:effectLst/>
        </p:spPr>
      </p:cxnSp>
      <p:cxnSp>
        <p:nvCxnSpPr>
          <p:cNvPr id="151" name="直線矢印コネクタ 150"/>
          <p:cNvCxnSpPr>
            <a:stCxn id="21" idx="1"/>
            <a:endCxn id="17" idx="3"/>
          </p:cNvCxnSpPr>
          <p:nvPr/>
        </p:nvCxnSpPr>
        <p:spPr bwMode="auto">
          <a:xfrm flipH="1">
            <a:off x="7452320" y="3790363"/>
            <a:ext cx="288032" cy="1440259"/>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341" name="直線矢印コネクタ 340"/>
          <p:cNvCxnSpPr>
            <a:stCxn id="13" idx="3"/>
            <a:endCxn id="320" idx="1"/>
          </p:cNvCxnSpPr>
          <p:nvPr/>
        </p:nvCxnSpPr>
        <p:spPr bwMode="auto">
          <a:xfrm flipV="1">
            <a:off x="7452320" y="1413479"/>
            <a:ext cx="288032" cy="1584895"/>
          </a:xfrm>
          <a:prstGeom prst="straightConnector1">
            <a:avLst/>
          </a:prstGeom>
          <a:noFill/>
          <a:ln w="28575" cap="flat" cmpd="sng" algn="ctr">
            <a:solidFill>
              <a:schemeClr val="tx1"/>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622" name="直線矢印コネクタ 621"/>
          <p:cNvCxnSpPr>
            <a:stCxn id="11" idx="3"/>
            <a:endCxn id="122" idx="1"/>
          </p:cNvCxnSpPr>
          <p:nvPr/>
        </p:nvCxnSpPr>
        <p:spPr bwMode="auto">
          <a:xfrm>
            <a:off x="4211960" y="4150502"/>
            <a:ext cx="2088232" cy="719361"/>
          </a:xfrm>
          <a:prstGeom prst="straightConnector1">
            <a:avLst/>
          </a:prstGeom>
          <a:noFill/>
          <a:ln w="28575" cap="flat" cmpd="sng" algn="ctr">
            <a:solidFill>
              <a:srgbClr val="009999"/>
            </a:solidFill>
            <a:prstDash val="solid"/>
            <a:round/>
            <a:headEnd type="none" w="med" len="med"/>
            <a:tailEnd type="triangle" w="med" len="med"/>
          </a:ln>
          <a:effectLst/>
        </p:spPr>
      </p:cxnSp>
      <p:cxnSp>
        <p:nvCxnSpPr>
          <p:cNvPr id="153" name="直線矢印コネクタ 152"/>
          <p:cNvCxnSpPr>
            <a:stCxn id="15" idx="1"/>
            <a:endCxn id="52" idx="3"/>
          </p:cNvCxnSpPr>
          <p:nvPr/>
        </p:nvCxnSpPr>
        <p:spPr bwMode="auto">
          <a:xfrm flipH="1" flipV="1">
            <a:off x="2555776" y="1234178"/>
            <a:ext cx="3744416" cy="2196244"/>
          </a:xfrm>
          <a:prstGeom prst="straightConnector1">
            <a:avLst/>
          </a:prstGeom>
          <a:noFill/>
          <a:ln w="28575" cap="flat" cmpd="sng" algn="ctr">
            <a:solidFill>
              <a:schemeClr val="bg1"/>
            </a:solidFill>
            <a:prstDash val="solid"/>
            <a:round/>
            <a:headEnd type="triangle" w="med" len="med"/>
            <a:tailEnd type="none" w="med" len="med"/>
          </a:ln>
          <a:effectLst>
            <a:outerShdw blurRad="50800" dist="38100" dir="2700000" algn="tl" rotWithShape="0">
              <a:prstClr val="black">
                <a:alpha val="40000"/>
              </a:prstClr>
            </a:outerShdw>
          </a:effectLst>
        </p:spPr>
      </p:cxnSp>
      <p:sp>
        <p:nvSpPr>
          <p:cNvPr id="551" name="正方形/長方形 550"/>
          <p:cNvSpPr/>
          <p:nvPr/>
        </p:nvSpPr>
        <p:spPr bwMode="auto">
          <a:xfrm>
            <a:off x="3059832" y="1054158"/>
            <a:ext cx="1158312" cy="360040"/>
          </a:xfrm>
          <a:prstGeom prst="rect">
            <a:avLst/>
          </a:prstGeom>
          <a:solidFill>
            <a:schemeClr val="bg1"/>
          </a:solidFill>
          <a:ln w="28575"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ドイツテレコム</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Open Telecom Cloud</a:t>
            </a:r>
          </a:p>
        </p:txBody>
      </p:sp>
      <p:cxnSp>
        <p:nvCxnSpPr>
          <p:cNvPr id="157" name="カギ線コネクタ 156"/>
          <p:cNvCxnSpPr>
            <a:stCxn id="14" idx="1"/>
            <a:endCxn id="10" idx="3"/>
          </p:cNvCxnSpPr>
          <p:nvPr/>
        </p:nvCxnSpPr>
        <p:spPr bwMode="auto">
          <a:xfrm rot="10800000" flipV="1">
            <a:off x="4211960" y="2566326"/>
            <a:ext cx="2088232" cy="1008112"/>
          </a:xfrm>
          <a:prstGeom prst="bentConnector3">
            <a:avLst>
              <a:gd name="adj1" fmla="val 15528"/>
            </a:avLst>
          </a:prstGeom>
          <a:noFill/>
          <a:ln w="28575" cap="flat" cmpd="sng" algn="ctr">
            <a:solidFill>
              <a:srgbClr val="002060"/>
            </a:solidFill>
            <a:prstDash val="solid"/>
            <a:round/>
            <a:headEnd type="triangle" w="med" len="med"/>
            <a:tailEnd type="none" w="med" len="med"/>
          </a:ln>
          <a:effectLst>
            <a:glow rad="63500">
              <a:schemeClr val="accent3">
                <a:satMod val="175000"/>
                <a:alpha val="40000"/>
              </a:schemeClr>
            </a:glow>
          </a:effectLst>
        </p:spPr>
      </p:cxnSp>
      <p:cxnSp>
        <p:nvCxnSpPr>
          <p:cNvPr id="161" name="直線矢印コネクタ 160"/>
          <p:cNvCxnSpPr>
            <a:stCxn id="23" idx="1"/>
            <a:endCxn id="8" idx="3"/>
          </p:cNvCxnSpPr>
          <p:nvPr/>
        </p:nvCxnSpPr>
        <p:spPr bwMode="auto">
          <a:xfrm flipH="1">
            <a:off x="2555776" y="1161451"/>
            <a:ext cx="3744416" cy="1548172"/>
          </a:xfrm>
          <a:prstGeom prst="straightConnector1">
            <a:avLst/>
          </a:prstGeom>
          <a:noFill/>
          <a:ln w="28575" cap="flat" cmpd="sng" algn="ctr">
            <a:solidFill>
              <a:srgbClr val="0000FF"/>
            </a:solidFill>
            <a:prstDash val="solid"/>
            <a:round/>
            <a:headEnd type="triangle" w="med" len="med"/>
            <a:tailEnd type="none" w="med" len="med"/>
          </a:ln>
          <a:effectLst>
            <a:outerShdw blurRad="50800" dist="38100" dir="2700000" algn="tl" rotWithShape="0">
              <a:prstClr val="black">
                <a:alpha val="40000"/>
              </a:prstClr>
            </a:outerShdw>
          </a:effectLst>
        </p:spPr>
      </p:cxnSp>
      <p:sp>
        <p:nvSpPr>
          <p:cNvPr id="147" name="正方形/長方形 146"/>
          <p:cNvSpPr/>
          <p:nvPr/>
        </p:nvSpPr>
        <p:spPr bwMode="auto">
          <a:xfrm>
            <a:off x="7740352" y="1557495"/>
            <a:ext cx="1079798" cy="288032"/>
          </a:xfrm>
          <a:prstGeom prst="rect">
            <a:avLst/>
          </a:prstGeom>
          <a:solidFill>
            <a:schemeClr val="bg1"/>
          </a:solidFill>
          <a:ln w="28575"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NTT Com</a:t>
            </a:r>
          </a:p>
          <a:p>
            <a:pPr lvl="0" algn="ctr" eaLnBrk="0" hangingPunct="0">
              <a:spcBef>
                <a:spcPct val="20000"/>
              </a:spcBef>
              <a:buClr>
                <a:srgbClr val="F48B00"/>
              </a:buClr>
            </a:pP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Things/</a:t>
            </a:r>
            <a:r>
              <a:rPr kumimoji="0" lang="en-US" altLang="ja-JP" sz="800" b="1" dirty="0" err="1">
                <a:latin typeface="Meiryo UI" panose="020B0604030504040204" pitchFamily="50" charset="-128"/>
                <a:ea typeface="Meiryo UI" panose="020B0604030504040204" pitchFamily="50" charset="-128"/>
                <a:cs typeface="Meiryo UI" panose="020B0604030504040204" pitchFamily="50" charset="-128"/>
              </a:rPr>
              <a:t>SkyWay</a:t>
            </a:r>
            <a:endParaRPr kumimoji="0"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0" name="正方形/長方形 319"/>
          <p:cNvSpPr/>
          <p:nvPr/>
        </p:nvSpPr>
        <p:spPr bwMode="auto">
          <a:xfrm>
            <a:off x="7740352" y="1269463"/>
            <a:ext cx="1080120" cy="288032"/>
          </a:xfrm>
          <a:prstGeom prst="rect">
            <a:avLst/>
          </a:prstGeom>
          <a:solidFill>
            <a:schemeClr val="bg1"/>
          </a:solidFill>
          <a:ln w="28575"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NTT</a:t>
            </a: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グループ</a:t>
            </a:r>
            <a:endParaRPr kumimoji="0"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SAP</a:t>
            </a: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 NTT IoT</a:t>
            </a:r>
          </a:p>
        </p:txBody>
      </p:sp>
      <p:sp>
        <p:nvSpPr>
          <p:cNvPr id="182" name="正方形/長方形 181"/>
          <p:cNvSpPr/>
          <p:nvPr/>
        </p:nvSpPr>
        <p:spPr bwMode="auto">
          <a:xfrm>
            <a:off x="7740352" y="981431"/>
            <a:ext cx="1080120" cy="288032"/>
          </a:xfrm>
          <a:prstGeom prst="rect">
            <a:avLst/>
          </a:prstGeom>
          <a:solidFill>
            <a:schemeClr val="bg1"/>
          </a:solidFill>
          <a:ln w="28575"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NTT</a:t>
            </a: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ドコモ</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a:t>
            </a:r>
          </a:p>
          <a:p>
            <a:pPr algn="ctr" eaLnBrk="0" hangingPunct="0">
              <a:spcBef>
                <a:spcPct val="20000"/>
              </a:spcBef>
              <a:buClr>
                <a:srgbClr val="F48B00"/>
              </a:buClr>
            </a:pPr>
            <a:r>
              <a:rPr kumimoji="0" lang="en-US" altLang="ja-JP" sz="800" b="1" dirty="0" err="1">
                <a:latin typeface="Meiryo UI" panose="020B0604030504040204" pitchFamily="50" charset="-128"/>
                <a:ea typeface="Meiryo UI" panose="020B0604030504040204" pitchFamily="50" charset="-128"/>
                <a:cs typeface="Meiryo UI" panose="020B0604030504040204" pitchFamily="50" charset="-128"/>
              </a:rPr>
              <a:t>OPTiM</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 LANDLOG</a:t>
            </a:r>
          </a:p>
        </p:txBody>
      </p:sp>
      <p:cxnSp>
        <p:nvCxnSpPr>
          <p:cNvPr id="183" name="カギ線コネクタ 182"/>
          <p:cNvCxnSpPr>
            <a:stCxn id="23" idx="1"/>
            <a:endCxn id="10" idx="3"/>
          </p:cNvCxnSpPr>
          <p:nvPr/>
        </p:nvCxnSpPr>
        <p:spPr bwMode="auto">
          <a:xfrm rot="10800000" flipV="1">
            <a:off x="4211960" y="1161450"/>
            <a:ext cx="2088232" cy="2412987"/>
          </a:xfrm>
          <a:prstGeom prst="bentConnector3">
            <a:avLst>
              <a:gd name="adj1" fmla="val 50000"/>
            </a:avLst>
          </a:prstGeom>
          <a:noFill/>
          <a:ln w="28575" cap="flat" cmpd="sng" algn="ctr">
            <a:solidFill>
              <a:srgbClr val="002060"/>
            </a:solidFill>
            <a:prstDash val="solid"/>
            <a:round/>
            <a:headEnd type="triangle" w="med" len="med"/>
            <a:tailEnd type="none" w="med" len="med"/>
          </a:ln>
          <a:effectLst>
            <a:glow rad="63500">
              <a:schemeClr val="accent3">
                <a:satMod val="175000"/>
                <a:alpha val="40000"/>
              </a:schemeClr>
            </a:glow>
          </a:effectLst>
        </p:spPr>
      </p:cxnSp>
      <p:cxnSp>
        <p:nvCxnSpPr>
          <p:cNvPr id="186" name="直線矢印コネクタ 185"/>
          <p:cNvCxnSpPr>
            <a:stCxn id="23" idx="3"/>
            <a:endCxn id="182" idx="1"/>
          </p:cNvCxnSpPr>
          <p:nvPr/>
        </p:nvCxnSpPr>
        <p:spPr bwMode="auto">
          <a:xfrm flipV="1">
            <a:off x="7452320" y="1125447"/>
            <a:ext cx="288032" cy="36004"/>
          </a:xfrm>
          <a:prstGeom prst="straightConnector1">
            <a:avLst/>
          </a:prstGeom>
          <a:noFill/>
          <a:ln w="28575" cap="flat" cmpd="sng" algn="ctr">
            <a:solidFill>
              <a:srgbClr val="00FFFF"/>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206" name="正方形/長方形 205"/>
          <p:cNvSpPr/>
          <p:nvPr/>
        </p:nvSpPr>
        <p:spPr bwMode="auto">
          <a:xfrm>
            <a:off x="4788024" y="1054158"/>
            <a:ext cx="1080120" cy="360040"/>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lang="en-US" altLang="ja-JP" sz="900" b="1" dirty="0">
                <a:latin typeface="Meiryo UI" panose="020B0604030504040204" pitchFamily="50" charset="-128"/>
                <a:ea typeface="Meiryo UI" panose="020B0604030504040204" pitchFamily="50" charset="-128"/>
                <a:cs typeface="Meiryo UI" panose="020B0604030504040204" pitchFamily="50" charset="-128"/>
              </a:rPr>
              <a:t>ZTE</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ThingxCloud</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9" name="カギ線コネクタ 198"/>
          <p:cNvCxnSpPr>
            <a:stCxn id="15" idx="1"/>
            <a:endCxn id="10" idx="3"/>
          </p:cNvCxnSpPr>
          <p:nvPr/>
        </p:nvCxnSpPr>
        <p:spPr bwMode="auto">
          <a:xfrm rot="10800000" flipV="1">
            <a:off x="4211960" y="3430422"/>
            <a:ext cx="2088232" cy="144016"/>
          </a:xfrm>
          <a:prstGeom prst="bentConnector3">
            <a:avLst>
              <a:gd name="adj1" fmla="val 15670"/>
            </a:avLst>
          </a:prstGeom>
          <a:noFill/>
          <a:ln w="28575" cap="flat" cmpd="sng" algn="ctr">
            <a:solidFill>
              <a:srgbClr val="002060"/>
            </a:solidFill>
            <a:prstDash val="solid"/>
            <a:round/>
            <a:headEnd type="triangle" w="med" len="med"/>
            <a:tailEnd type="none" w="med" len="med"/>
          </a:ln>
          <a:effectLst>
            <a:glow rad="63500">
              <a:schemeClr val="accent3">
                <a:satMod val="175000"/>
                <a:alpha val="40000"/>
              </a:schemeClr>
            </a:glow>
          </a:effectLst>
        </p:spPr>
      </p:cxnSp>
      <p:cxnSp>
        <p:nvCxnSpPr>
          <p:cNvPr id="164" name="直線矢印コネクタ 163"/>
          <p:cNvCxnSpPr>
            <a:stCxn id="11" idx="3"/>
            <a:endCxn id="173" idx="1"/>
          </p:cNvCxnSpPr>
          <p:nvPr/>
        </p:nvCxnSpPr>
        <p:spPr bwMode="auto">
          <a:xfrm>
            <a:off x="4211960" y="4150502"/>
            <a:ext cx="2448272" cy="2123893"/>
          </a:xfrm>
          <a:prstGeom prst="straightConnector1">
            <a:avLst/>
          </a:prstGeom>
          <a:noFill/>
          <a:ln w="28575" cap="flat" cmpd="sng" algn="ctr">
            <a:solidFill>
              <a:srgbClr val="009999"/>
            </a:solidFill>
            <a:prstDash val="solid"/>
            <a:round/>
            <a:headEnd type="none" w="med" len="med"/>
            <a:tailEnd type="triangle" w="med" len="med"/>
          </a:ln>
          <a:effectLst/>
        </p:spPr>
      </p:cxnSp>
      <p:cxnSp>
        <p:nvCxnSpPr>
          <p:cNvPr id="162" name="直線矢印コネクタ 161"/>
          <p:cNvCxnSpPr>
            <a:stCxn id="102" idx="1"/>
            <a:endCxn id="19" idx="3"/>
          </p:cNvCxnSpPr>
          <p:nvPr/>
        </p:nvCxnSpPr>
        <p:spPr bwMode="auto">
          <a:xfrm flipH="1" flipV="1">
            <a:off x="1331609" y="1666226"/>
            <a:ext cx="4968583" cy="432048"/>
          </a:xfrm>
          <a:prstGeom prst="straightConnector1">
            <a:avLst/>
          </a:prstGeom>
          <a:noFill/>
          <a:ln w="28575" cap="flat" cmpd="sng" algn="ctr">
            <a:solidFill>
              <a:srgbClr val="FFCCFF"/>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8" name="正方形/長方形 7"/>
          <p:cNvSpPr/>
          <p:nvPr/>
        </p:nvSpPr>
        <p:spPr bwMode="auto">
          <a:xfrm>
            <a:off x="1619673" y="2493599"/>
            <a:ext cx="936103" cy="432048"/>
          </a:xfrm>
          <a:prstGeom prst="rect">
            <a:avLst/>
          </a:prstGeom>
          <a:solidFill>
            <a:srgbClr val="0000FF"/>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105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マイクロソフト</a:t>
            </a:r>
            <a:endParaRPr kumimoji="0" lang="en-US" altLang="ja-JP" sz="105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Azure IoT</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1" name="正方形/長方形 200"/>
          <p:cNvSpPr/>
          <p:nvPr/>
        </p:nvSpPr>
        <p:spPr bwMode="auto">
          <a:xfrm>
            <a:off x="4781567" y="2349583"/>
            <a:ext cx="1086577" cy="36004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テンセント</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QQ IoT</a:t>
            </a:r>
          </a:p>
        </p:txBody>
      </p:sp>
      <p:cxnSp>
        <p:nvCxnSpPr>
          <p:cNvPr id="533" name="カギ線コネクタ 532"/>
          <p:cNvCxnSpPr>
            <a:stCxn id="144" idx="2"/>
            <a:endCxn id="10" idx="3"/>
          </p:cNvCxnSpPr>
          <p:nvPr/>
        </p:nvCxnSpPr>
        <p:spPr bwMode="auto">
          <a:xfrm rot="5400000">
            <a:off x="4589643" y="2835996"/>
            <a:ext cx="360759" cy="1116124"/>
          </a:xfrm>
          <a:prstGeom prst="bentConnector2">
            <a:avLst/>
          </a:prstGeom>
          <a:noFill/>
          <a:ln w="28575" cap="flat" cmpd="sng" algn="ctr">
            <a:solidFill>
              <a:srgbClr val="002060"/>
            </a:solidFill>
            <a:prstDash val="solid"/>
            <a:round/>
            <a:headEnd type="triangle" w="med" len="med"/>
            <a:tailEnd type="none" w="med" len="med"/>
          </a:ln>
          <a:effectLst/>
        </p:spPr>
      </p:cxnSp>
      <p:cxnSp>
        <p:nvCxnSpPr>
          <p:cNvPr id="166" name="直線矢印コネクタ 165"/>
          <p:cNvCxnSpPr>
            <a:stCxn id="18" idx="3"/>
            <a:endCxn id="26" idx="1"/>
          </p:cNvCxnSpPr>
          <p:nvPr/>
        </p:nvCxnSpPr>
        <p:spPr bwMode="auto">
          <a:xfrm flipV="1">
            <a:off x="1331609" y="1665507"/>
            <a:ext cx="287815" cy="1368871"/>
          </a:xfrm>
          <a:prstGeom prst="straightConnector1">
            <a:avLst/>
          </a:prstGeom>
          <a:noFill/>
          <a:ln w="28575" cap="flat" cmpd="sng" algn="ctr">
            <a:solidFill>
              <a:srgbClr val="7030A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168" name="直線矢印コネクタ 167"/>
          <p:cNvCxnSpPr>
            <a:stCxn id="56" idx="3"/>
            <a:endCxn id="26" idx="1"/>
          </p:cNvCxnSpPr>
          <p:nvPr/>
        </p:nvCxnSpPr>
        <p:spPr bwMode="auto">
          <a:xfrm>
            <a:off x="1331392" y="1234178"/>
            <a:ext cx="288032" cy="431329"/>
          </a:xfrm>
          <a:prstGeom prst="straightConnector1">
            <a:avLst/>
          </a:prstGeom>
          <a:noFill/>
          <a:ln w="28575" cap="flat" cmpd="sng" algn="ctr">
            <a:solidFill>
              <a:srgbClr val="7030A0"/>
            </a:solidFill>
            <a:prstDash val="solid"/>
            <a:round/>
            <a:headEnd type="triangle" w="med" len="med"/>
            <a:tailEnd type="none" w="med" len="med"/>
          </a:ln>
          <a:effectLst>
            <a:outerShdw blurRad="50800" dist="38100" dir="2700000" algn="tl" rotWithShape="0">
              <a:prstClr val="black">
                <a:alpha val="40000"/>
              </a:prstClr>
            </a:outerShdw>
          </a:effectLst>
        </p:spPr>
      </p:cxnSp>
      <p:sp>
        <p:nvSpPr>
          <p:cNvPr id="19" name="正方形/長方形 18"/>
          <p:cNvSpPr/>
          <p:nvPr/>
        </p:nvSpPr>
        <p:spPr bwMode="auto">
          <a:xfrm>
            <a:off x="395257" y="1486206"/>
            <a:ext cx="936352" cy="36004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オラクル</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Oracle IoT</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4" name="直線矢印コネクタ 183"/>
          <p:cNvCxnSpPr>
            <a:stCxn id="9" idx="3"/>
            <a:endCxn id="25" idx="1"/>
          </p:cNvCxnSpPr>
          <p:nvPr/>
        </p:nvCxnSpPr>
        <p:spPr bwMode="auto">
          <a:xfrm>
            <a:off x="2555776" y="3753739"/>
            <a:ext cx="3744416" cy="1836923"/>
          </a:xfrm>
          <a:prstGeom prst="straightConnector1">
            <a:avLst/>
          </a:prstGeom>
          <a:noFill/>
          <a:ln w="28575" cap="flat" cmpd="sng" algn="ctr">
            <a:solidFill>
              <a:srgbClr val="FFC000"/>
            </a:solidFill>
            <a:prstDash val="solid"/>
            <a:round/>
            <a:headEnd type="none" w="med" len="med"/>
            <a:tailEnd type="triangle" w="med" len="med"/>
          </a:ln>
          <a:effectLst>
            <a:outerShdw blurRad="50800" dist="38100" dir="2700000" algn="tl" rotWithShape="0">
              <a:prstClr val="black">
                <a:alpha val="40000"/>
              </a:prstClr>
            </a:outerShdw>
          </a:effectLst>
        </p:spPr>
      </p:cxnSp>
      <p:pic>
        <p:nvPicPr>
          <p:cNvPr id="76" name="Picture 2" descr="「EU kokki」の画像検索結果"/>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2655" y="5517935"/>
            <a:ext cx="458775" cy="305850"/>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p:cNvSpPr/>
          <p:nvPr/>
        </p:nvSpPr>
        <p:spPr bwMode="auto">
          <a:xfrm>
            <a:off x="1619424" y="1485487"/>
            <a:ext cx="936352" cy="360040"/>
          </a:xfrm>
          <a:prstGeom prst="rect">
            <a:avLst/>
          </a:prstGeom>
          <a:solidFill>
            <a:srgbClr val="7030A0"/>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5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IBM</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Watson IoT</a:t>
            </a:r>
            <a:endParaRPr kumimoji="0" lang="ja-JP" altLang="en-US" sz="105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2" name="図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19672" y="1486206"/>
            <a:ext cx="216024" cy="216024"/>
          </a:xfrm>
          <a:prstGeom prst="rect">
            <a:avLst/>
          </a:prstGeom>
        </p:spPr>
      </p:pic>
      <p:sp>
        <p:nvSpPr>
          <p:cNvPr id="205" name="正方形/長方形 204"/>
          <p:cNvSpPr/>
          <p:nvPr/>
        </p:nvSpPr>
        <p:spPr bwMode="auto">
          <a:xfrm>
            <a:off x="1619672" y="1989543"/>
            <a:ext cx="936103" cy="36004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00" b="1" i="0" u="none" strike="noStrike" cap="none" normalizeH="0" baseline="0" dirty="0" err="1">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OSIsoft</a:t>
            </a:r>
            <a:endParaRPr kumimoji="0"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PI System</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72" name="Picture 2" descr="「国旗　ベトナム」の画像検索結果"/>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92690" y="5878710"/>
            <a:ext cx="255574" cy="170383"/>
          </a:xfrm>
          <a:prstGeom prst="rect">
            <a:avLst/>
          </a:prstGeom>
          <a:noFill/>
          <a:extLst>
            <a:ext uri="{909E8E84-426E-40DD-AFC4-6F175D3DCCD1}">
              <a14:hiddenFill xmlns:a14="http://schemas.microsoft.com/office/drawing/2010/main">
                <a:solidFill>
                  <a:srgbClr val="FFFFFF"/>
                </a:solidFill>
              </a14:hiddenFill>
            </a:ext>
          </a:extLst>
        </p:spPr>
      </p:pic>
      <p:sp>
        <p:nvSpPr>
          <p:cNvPr id="173" name="正方形/長方形 172"/>
          <p:cNvSpPr/>
          <p:nvPr/>
        </p:nvSpPr>
        <p:spPr bwMode="auto">
          <a:xfrm>
            <a:off x="6660232" y="6094734"/>
            <a:ext cx="720402" cy="359321"/>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FPT</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err="1">
                <a:latin typeface="Meiryo UI" panose="020B0604030504040204" pitchFamily="50" charset="-128"/>
                <a:ea typeface="Meiryo UI" panose="020B0604030504040204" pitchFamily="50" charset="-128"/>
                <a:cs typeface="Meiryo UI" panose="020B0604030504040204" pitchFamily="50" charset="-128"/>
              </a:rPr>
              <a:t>MindShpere</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75" name="Picture 6" descr="関連画像"/>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52642" y="5878710"/>
            <a:ext cx="263797" cy="1768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6" name="正方形/長方形 175"/>
          <p:cNvSpPr/>
          <p:nvPr/>
        </p:nvSpPr>
        <p:spPr bwMode="auto">
          <a:xfrm>
            <a:off x="7452964" y="6094734"/>
            <a:ext cx="791766" cy="359321"/>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SIMTech</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MCT Platform</a:t>
            </a:r>
          </a:p>
        </p:txBody>
      </p:sp>
      <p:sp>
        <p:nvSpPr>
          <p:cNvPr id="16" name="正方形/長方形 15"/>
          <p:cNvSpPr/>
          <p:nvPr/>
        </p:nvSpPr>
        <p:spPr bwMode="auto">
          <a:xfrm>
            <a:off x="6300192" y="1486206"/>
            <a:ext cx="115212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NEC</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WISE IoT/Predix</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87" name="正方形/長方形 186"/>
          <p:cNvSpPr/>
          <p:nvPr/>
        </p:nvSpPr>
        <p:spPr bwMode="auto">
          <a:xfrm>
            <a:off x="7740352" y="4006486"/>
            <a:ext cx="1079798" cy="288032"/>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Panasonic</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μ Sockets/</a:t>
            </a:r>
            <a:r>
              <a:rPr kumimoji="0" lang="en-US" altLang="ja-JP" sz="800" b="1" dirty="0" err="1">
                <a:latin typeface="Meiryo UI" panose="020B0604030504040204" pitchFamily="50" charset="-128"/>
                <a:ea typeface="Meiryo UI" panose="020B0604030504040204" pitchFamily="50" charset="-128"/>
                <a:cs typeface="Meiryo UI" panose="020B0604030504040204" pitchFamily="50" charset="-128"/>
              </a:rPr>
              <a:t>HomeX</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0" name="直線矢印コネクタ 39"/>
          <p:cNvCxnSpPr>
            <a:stCxn id="71" idx="3"/>
            <a:endCxn id="82" idx="1"/>
          </p:cNvCxnSpPr>
          <p:nvPr/>
        </p:nvCxnSpPr>
        <p:spPr bwMode="auto">
          <a:xfrm>
            <a:off x="2555776" y="4149783"/>
            <a:ext cx="5184576" cy="720799"/>
          </a:xfrm>
          <a:prstGeom prst="straightConnector1">
            <a:avLst/>
          </a:prstGeom>
          <a:noFill/>
          <a:ln w="28575" cap="flat" cmpd="sng" algn="ctr">
            <a:solidFill>
              <a:schemeClr val="tx1"/>
            </a:solidFill>
            <a:prstDash val="solid"/>
            <a:round/>
            <a:headEnd type="none" w="med" len="med"/>
            <a:tailEnd type="triangle" w="med" len="med"/>
          </a:ln>
          <a:effectLst/>
        </p:spPr>
      </p:cxnSp>
      <p:sp>
        <p:nvSpPr>
          <p:cNvPr id="165" name="正方形/長方形 164"/>
          <p:cNvSpPr/>
          <p:nvPr/>
        </p:nvSpPr>
        <p:spPr bwMode="auto">
          <a:xfrm>
            <a:off x="6300192" y="3646446"/>
            <a:ext cx="1152128" cy="288032"/>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オムロン</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err="1">
                <a:latin typeface="Meiryo UI" panose="020B0604030504040204" pitchFamily="50" charset="-128"/>
                <a:ea typeface="Meiryo UI" panose="020B0604030504040204" pitchFamily="50" charset="-128"/>
                <a:cs typeface="Meiryo UI" panose="020B0604030504040204" pitchFamily="50" charset="-128"/>
              </a:rPr>
              <a:t>i</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-Automation/</a:t>
            </a:r>
            <a:r>
              <a:rPr kumimoji="0" lang="en-US" altLang="ja-JP" sz="800" b="1" dirty="0" err="1">
                <a:latin typeface="Meiryo UI" panose="020B0604030504040204" pitchFamily="50" charset="-128"/>
                <a:ea typeface="Meiryo UI" panose="020B0604030504040204" pitchFamily="50" charset="-128"/>
                <a:cs typeface="Meiryo UI" panose="020B0604030504040204" pitchFamily="50" charset="-128"/>
              </a:rPr>
              <a:t>i</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-BELT</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7" name="正方形/長方形 166"/>
          <p:cNvSpPr/>
          <p:nvPr/>
        </p:nvSpPr>
        <p:spPr bwMode="auto">
          <a:xfrm>
            <a:off x="7740352" y="5445927"/>
            <a:ext cx="1080120"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インフォコーパス</a:t>
            </a:r>
            <a:endParaRPr kumimoji="0"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800" b="1" dirty="0" err="1">
                <a:latin typeface="Meiryo UI" panose="020B0604030504040204" pitchFamily="50" charset="-128"/>
                <a:ea typeface="Meiryo UI" panose="020B0604030504040204" pitchFamily="50" charset="-128"/>
                <a:cs typeface="Meiryo UI" panose="020B0604030504040204" pitchFamily="50" charset="-128"/>
              </a:rPr>
              <a:t>SensorCorpus</a:t>
            </a:r>
            <a:endParaRPr kumimoji="0"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8" name="正方形/長方形 187"/>
          <p:cNvSpPr/>
          <p:nvPr/>
        </p:nvSpPr>
        <p:spPr bwMode="auto">
          <a:xfrm>
            <a:off x="395536" y="2422310"/>
            <a:ext cx="936352" cy="36004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Google</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Cloud IoT Core</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正方形/長方形 121"/>
          <p:cNvSpPr/>
          <p:nvPr/>
        </p:nvSpPr>
        <p:spPr bwMode="auto">
          <a:xfrm>
            <a:off x="6300192" y="4725847"/>
            <a:ext cx="1152128" cy="288032"/>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ジェイテクト</a:t>
            </a:r>
            <a:endParaRPr kumimoji="0"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700" b="1" dirty="0">
                <a:latin typeface="Meiryo UI" panose="020B0604030504040204" pitchFamily="50" charset="-128"/>
                <a:ea typeface="Meiryo UI" panose="020B0604030504040204" pitchFamily="50" charset="-128"/>
                <a:cs typeface="Meiryo UI" panose="020B0604030504040204" pitchFamily="50" charset="-128"/>
              </a:rPr>
              <a:t>IoE</a:t>
            </a:r>
            <a:r>
              <a:rPr kumimoji="0" lang="ja-JP" altLang="en-US" sz="700" b="1" dirty="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700" b="1" dirty="0">
                <a:latin typeface="Meiryo UI" panose="020B0604030504040204" pitchFamily="50" charset="-128"/>
                <a:ea typeface="Meiryo UI" panose="020B0604030504040204" pitchFamily="50" charset="-128"/>
                <a:cs typeface="Meiryo UI" panose="020B0604030504040204" pitchFamily="50" charset="-128"/>
              </a:rPr>
              <a:t>Solution/</a:t>
            </a:r>
            <a:r>
              <a:rPr kumimoji="0" lang="en-US" altLang="ja-JP" sz="700" b="1" dirty="0" err="1">
                <a:latin typeface="Meiryo UI" panose="020B0604030504040204" pitchFamily="50" charset="-128"/>
                <a:ea typeface="Meiryo UI" panose="020B0604030504040204" pitchFamily="50" charset="-128"/>
                <a:cs typeface="Meiryo UI" panose="020B0604030504040204" pitchFamily="50" charset="-128"/>
              </a:rPr>
              <a:t>MindShere</a:t>
            </a:r>
            <a:endParaRPr kumimoji="0" lang="ja-JP" altLang="en-US" sz="7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p:nvPr/>
        </p:nvSpPr>
        <p:spPr bwMode="auto">
          <a:xfrm>
            <a:off x="179512" y="6094015"/>
            <a:ext cx="720080" cy="359321"/>
          </a:xfrm>
          <a:prstGeom prst="rect">
            <a:avLst/>
          </a:prstGeom>
          <a:solidFill>
            <a:schemeClr val="bg1"/>
          </a:solidFill>
          <a:ln w="2857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エアバス</a:t>
            </a:r>
            <a:endParaRPr kumimoji="0"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Skywise</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92" name="Picture 4" descr="「国旗 フランス」の画像検索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5877991"/>
            <a:ext cx="288032" cy="192021"/>
          </a:xfrm>
          <a:prstGeom prst="rect">
            <a:avLst/>
          </a:prstGeom>
          <a:noFill/>
          <a:extLst>
            <a:ext uri="{909E8E84-426E-40DD-AFC4-6F175D3DCCD1}">
              <a14:hiddenFill xmlns:a14="http://schemas.microsoft.com/office/drawing/2010/main">
                <a:solidFill>
                  <a:srgbClr val="FFFFFF"/>
                </a:solidFill>
              </a14:hiddenFill>
            </a:ext>
          </a:extLst>
        </p:spPr>
      </p:pic>
      <p:sp>
        <p:nvSpPr>
          <p:cNvPr id="71" name="正方形/長方形 70"/>
          <p:cNvSpPr/>
          <p:nvPr/>
        </p:nvSpPr>
        <p:spPr bwMode="auto">
          <a:xfrm>
            <a:off x="1619672" y="4005767"/>
            <a:ext cx="936104"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Flutura</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Cerebra</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3" name="直線矢印コネクタ 192"/>
          <p:cNvCxnSpPr>
            <a:stCxn id="190" idx="0"/>
            <a:endCxn id="26" idx="1"/>
          </p:cNvCxnSpPr>
          <p:nvPr/>
        </p:nvCxnSpPr>
        <p:spPr bwMode="auto">
          <a:xfrm flipV="1">
            <a:off x="539552" y="1665507"/>
            <a:ext cx="1079872" cy="4428508"/>
          </a:xfrm>
          <a:prstGeom prst="straightConnector1">
            <a:avLst/>
          </a:prstGeom>
          <a:noFill/>
          <a:ln w="28575" cap="flat" cmpd="sng" algn="ctr">
            <a:solidFill>
              <a:srgbClr val="7030A0"/>
            </a:solidFill>
            <a:prstDash val="solid"/>
            <a:round/>
            <a:headEnd type="triangle" w="med" len="med"/>
            <a:tailEnd type="none" w="med" len="med"/>
          </a:ln>
          <a:effectLst>
            <a:outerShdw blurRad="50800" dist="38100" dir="2700000" algn="tl" rotWithShape="0">
              <a:prstClr val="black">
                <a:alpha val="40000"/>
              </a:prstClr>
            </a:outerShdw>
          </a:effectLst>
        </p:spPr>
      </p:cxnSp>
      <p:sp>
        <p:nvSpPr>
          <p:cNvPr id="191" name="テキスト ボックス 190"/>
          <p:cNvSpPr txBox="1"/>
          <p:nvPr/>
        </p:nvSpPr>
        <p:spPr>
          <a:xfrm>
            <a:off x="610300" y="5528968"/>
            <a:ext cx="1297404" cy="276999"/>
          </a:xfrm>
          <a:prstGeom prst="rect">
            <a:avLst/>
          </a:prstGeom>
          <a:solidFill>
            <a:schemeClr val="bg1">
              <a:alpha val="70000"/>
            </a:schemeClr>
          </a:solidFill>
        </p:spPr>
        <p:txBody>
          <a:bodyPr wrap="none" rtlCol="0">
            <a:no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欧州（ドイツ以外）</a:t>
            </a:r>
          </a:p>
        </p:txBody>
      </p:sp>
      <p:sp>
        <p:nvSpPr>
          <p:cNvPr id="64" name="正方形/長方形 63"/>
          <p:cNvSpPr/>
          <p:nvPr/>
        </p:nvSpPr>
        <p:spPr bwMode="auto">
          <a:xfrm>
            <a:off x="5724128" y="6094734"/>
            <a:ext cx="720080" cy="359321"/>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フィリップス</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HSDP</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bwMode="auto">
          <a:xfrm>
            <a:off x="395257" y="2854358"/>
            <a:ext cx="936352" cy="36004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セールスフォース</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Salesforce IoT</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bwMode="auto">
          <a:xfrm>
            <a:off x="395257" y="3430422"/>
            <a:ext cx="936352" cy="359321"/>
          </a:xfrm>
          <a:prstGeom prst="rect">
            <a:avLst/>
          </a:prstGeom>
          <a:solidFill>
            <a:srgbClr val="00B050"/>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5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PTC</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00" b="1"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ThingWorx</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正方形/長方形 67"/>
          <p:cNvSpPr/>
          <p:nvPr/>
        </p:nvSpPr>
        <p:spPr bwMode="auto">
          <a:xfrm>
            <a:off x="395257" y="4365807"/>
            <a:ext cx="936352"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オートデスク</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A360/Forge</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74" name="正方形/長方形 373"/>
          <p:cNvSpPr/>
          <p:nvPr/>
        </p:nvSpPr>
        <p:spPr bwMode="auto">
          <a:xfrm>
            <a:off x="395257" y="4005767"/>
            <a:ext cx="936135" cy="288032"/>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ロックウェル</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FactoryTalk</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4" name="直線矢印コネクタ 193"/>
          <p:cNvCxnSpPr>
            <a:stCxn id="102" idx="1"/>
            <a:endCxn id="26" idx="3"/>
          </p:cNvCxnSpPr>
          <p:nvPr/>
        </p:nvCxnSpPr>
        <p:spPr bwMode="auto">
          <a:xfrm flipH="1" flipV="1">
            <a:off x="2555776" y="1665507"/>
            <a:ext cx="3744416" cy="432767"/>
          </a:xfrm>
          <a:prstGeom prst="straightConnector1">
            <a:avLst/>
          </a:prstGeom>
          <a:noFill/>
          <a:ln w="28575" cap="flat" cmpd="sng" algn="ctr">
            <a:solidFill>
              <a:srgbClr val="FFCCFF"/>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195" name="直線矢印コネクタ 194"/>
          <p:cNvCxnSpPr>
            <a:stCxn id="102" idx="1"/>
            <a:endCxn id="179" idx="3"/>
          </p:cNvCxnSpPr>
          <p:nvPr/>
        </p:nvCxnSpPr>
        <p:spPr bwMode="auto">
          <a:xfrm flipH="1">
            <a:off x="5868144" y="2098274"/>
            <a:ext cx="432048" cy="2267533"/>
          </a:xfrm>
          <a:prstGeom prst="straightConnector1">
            <a:avLst/>
          </a:prstGeom>
          <a:noFill/>
          <a:ln w="28575" cap="flat" cmpd="sng" algn="ctr">
            <a:solidFill>
              <a:srgbClr val="FFCCFF"/>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29" name="カギ線コネクタ 28"/>
          <p:cNvCxnSpPr>
            <a:stCxn id="102" idx="3"/>
            <a:endCxn id="165" idx="3"/>
          </p:cNvCxnSpPr>
          <p:nvPr/>
        </p:nvCxnSpPr>
        <p:spPr bwMode="auto">
          <a:xfrm>
            <a:off x="7452320" y="2098274"/>
            <a:ext cx="12700" cy="1692188"/>
          </a:xfrm>
          <a:prstGeom prst="bentConnector3">
            <a:avLst>
              <a:gd name="adj1" fmla="val 1173913"/>
            </a:avLst>
          </a:prstGeom>
          <a:noFill/>
          <a:ln w="28575" cap="flat" cmpd="sng" algn="ctr">
            <a:solidFill>
              <a:srgbClr val="FFCCFF"/>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491" name="正方形/長方形 490"/>
          <p:cNvSpPr/>
          <p:nvPr/>
        </p:nvSpPr>
        <p:spPr bwMode="auto">
          <a:xfrm>
            <a:off x="4788024" y="1917535"/>
            <a:ext cx="1080120" cy="360040"/>
          </a:xfrm>
          <a:prstGeom prst="rect">
            <a:avLst/>
          </a:prstGeom>
          <a:solidFill>
            <a:schemeClr val="bg1"/>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アリババ</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Alibaba Cloud</a:t>
            </a:r>
          </a:p>
        </p:txBody>
      </p:sp>
      <p:sp>
        <p:nvSpPr>
          <p:cNvPr id="203" name="正方形/長方形 202"/>
          <p:cNvSpPr/>
          <p:nvPr/>
        </p:nvSpPr>
        <p:spPr bwMode="auto">
          <a:xfrm>
            <a:off x="4788024" y="1485487"/>
            <a:ext cx="1086577" cy="360040"/>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バイドゥ</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BAIDU IoT</a:t>
            </a:r>
          </a:p>
        </p:txBody>
      </p:sp>
      <p:sp>
        <p:nvSpPr>
          <p:cNvPr id="196" name="正方形/長方形 195"/>
          <p:cNvSpPr/>
          <p:nvPr/>
        </p:nvSpPr>
        <p:spPr bwMode="auto">
          <a:xfrm>
            <a:off x="7740352" y="3286406"/>
            <a:ext cx="107979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NSW </a:t>
            </a:r>
          </a:p>
          <a:p>
            <a:pPr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TOAMI</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7" name="直線矢印コネクタ 196"/>
          <p:cNvCxnSpPr>
            <a:stCxn id="22" idx="2"/>
            <a:endCxn id="196" idx="0"/>
          </p:cNvCxnSpPr>
          <p:nvPr/>
        </p:nvCxnSpPr>
        <p:spPr bwMode="auto">
          <a:xfrm>
            <a:off x="8280251" y="3214398"/>
            <a:ext cx="0" cy="72008"/>
          </a:xfrm>
          <a:prstGeom prst="straightConnector1">
            <a:avLst/>
          </a:prstGeom>
          <a:noFill/>
          <a:ln w="285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98" name="直線矢印コネクタ 197"/>
          <p:cNvCxnSpPr>
            <a:stCxn id="196" idx="1"/>
            <a:endCxn id="20" idx="3"/>
          </p:cNvCxnSpPr>
          <p:nvPr/>
        </p:nvCxnSpPr>
        <p:spPr bwMode="auto">
          <a:xfrm flipH="1">
            <a:off x="1331609" y="3430422"/>
            <a:ext cx="6408743" cy="179661"/>
          </a:xfrm>
          <a:prstGeom prst="straightConnector1">
            <a:avLst/>
          </a:prstGeom>
          <a:noFill/>
          <a:ln w="28575" cap="flat" cmpd="sng" algn="ctr">
            <a:solidFill>
              <a:srgbClr val="92D050"/>
            </a:solidFill>
            <a:prstDash val="solid"/>
            <a:round/>
            <a:headEnd type="triangle" w="med" len="med"/>
            <a:tailEnd type="none" w="med" len="med"/>
          </a:ln>
          <a:effectLst>
            <a:outerShdw blurRad="50800" dist="38100" dir="2700000" algn="tl" rotWithShape="0">
              <a:prstClr val="black">
                <a:alpha val="40000"/>
              </a:prstClr>
            </a:outerShdw>
          </a:effectLst>
        </p:spPr>
      </p:cxnSp>
      <p:sp>
        <p:nvSpPr>
          <p:cNvPr id="3" name="正方形/長方形 2"/>
          <p:cNvSpPr/>
          <p:nvPr/>
        </p:nvSpPr>
        <p:spPr bwMode="auto">
          <a:xfrm>
            <a:off x="1619673" y="3069663"/>
            <a:ext cx="936103" cy="360040"/>
          </a:xfrm>
          <a:prstGeom prst="rect">
            <a:avLst/>
          </a:prstGeom>
          <a:solidFill>
            <a:srgbClr val="00B0F0"/>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5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GE</a:t>
            </a:r>
            <a:r>
              <a:rPr kumimoji="0" lang="ja-JP" altLang="en-US" sz="105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デジタル</a:t>
            </a:r>
            <a:endParaRPr kumimoji="0" lang="en-US" altLang="ja-JP" sz="105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Predix</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3" name="正方形/長方形 212"/>
          <p:cNvSpPr/>
          <p:nvPr/>
        </p:nvSpPr>
        <p:spPr bwMode="auto">
          <a:xfrm>
            <a:off x="3059832" y="1486404"/>
            <a:ext cx="1152128" cy="359842"/>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DMG Mori/ZEISS</a:t>
            </a:r>
          </a:p>
          <a:p>
            <a:pPr algn="ctr" eaLnBrk="0" hangingPunct="0">
              <a:spcBef>
                <a:spcPct val="20000"/>
              </a:spcBef>
              <a:buClr>
                <a:srgbClr val="F48B00"/>
              </a:buClr>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ADAMOS </a:t>
            </a: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I</a:t>
            </a:r>
            <a:r>
              <a:rPr kumimoji="0" lang="en-US" altLang="ja-JP" sz="900" b="1" i="0" u="none" strike="noStrike" cap="none" normalizeH="0" baseline="0" dirty="0" err="1">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4" name="直線矢印コネクタ 213"/>
          <p:cNvCxnSpPr>
            <a:stCxn id="213" idx="1"/>
            <a:endCxn id="8" idx="3"/>
          </p:cNvCxnSpPr>
          <p:nvPr/>
        </p:nvCxnSpPr>
        <p:spPr bwMode="auto">
          <a:xfrm flipH="1">
            <a:off x="2555776" y="1666325"/>
            <a:ext cx="504056" cy="1043298"/>
          </a:xfrm>
          <a:prstGeom prst="straightConnector1">
            <a:avLst/>
          </a:prstGeom>
          <a:noFill/>
          <a:ln w="28575" cap="flat" cmpd="sng" algn="ctr">
            <a:solidFill>
              <a:srgbClr val="0000FF"/>
            </a:solidFill>
            <a:prstDash val="solid"/>
            <a:round/>
            <a:headEnd type="triangle" w="med" len="med"/>
            <a:tailEnd type="none" w="med" len="med"/>
          </a:ln>
          <a:effectLst>
            <a:outerShdw blurRad="50800" dist="38100" dir="2700000" algn="tl" rotWithShape="0">
              <a:prstClr val="black">
                <a:alpha val="40000"/>
              </a:prstClr>
            </a:outerShdw>
          </a:effectLst>
        </p:spPr>
      </p:cxnSp>
      <p:sp>
        <p:nvSpPr>
          <p:cNvPr id="215" name="正方形/長方形 214"/>
          <p:cNvSpPr/>
          <p:nvPr/>
        </p:nvSpPr>
        <p:spPr bwMode="auto">
          <a:xfrm>
            <a:off x="7740352" y="2565607"/>
            <a:ext cx="107979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アマダ</a:t>
            </a:r>
            <a:endParaRPr kumimoji="0" lang="en-US" altLang="ja-JP"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lvl="0"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V-factory</a:t>
            </a:r>
            <a:endParaRPr kumimoji="0"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6" name="カギ線コネクタ 215"/>
          <p:cNvCxnSpPr>
            <a:stCxn id="102" idx="3"/>
            <a:endCxn id="15" idx="3"/>
          </p:cNvCxnSpPr>
          <p:nvPr/>
        </p:nvCxnSpPr>
        <p:spPr bwMode="auto">
          <a:xfrm flipH="1">
            <a:off x="7452300" y="2098274"/>
            <a:ext cx="20" cy="1332148"/>
          </a:xfrm>
          <a:prstGeom prst="bentConnector3">
            <a:avLst>
              <a:gd name="adj1" fmla="val -744505000"/>
            </a:avLst>
          </a:prstGeom>
          <a:noFill/>
          <a:ln w="28575" cap="flat" cmpd="sng" algn="ctr">
            <a:solidFill>
              <a:srgbClr val="FFCCFF"/>
            </a:solidFill>
            <a:prstDash val="solid"/>
            <a:round/>
            <a:headEnd type="triangle" w="med" len="med"/>
            <a:tailEnd type="triangle" w="med" len="med"/>
          </a:ln>
          <a:effectLst>
            <a:outerShdw blurRad="50800" dist="38100" dir="2700000" algn="tl" rotWithShape="0">
              <a:prstClr val="black">
                <a:alpha val="40000"/>
              </a:prstClr>
            </a:outerShdw>
          </a:effectLst>
        </p:spPr>
      </p:cxnSp>
      <p:sp>
        <p:nvSpPr>
          <p:cNvPr id="69" name="正方形/長方形 68"/>
          <p:cNvSpPr/>
          <p:nvPr/>
        </p:nvSpPr>
        <p:spPr bwMode="auto">
          <a:xfrm>
            <a:off x="6300192" y="4365807"/>
            <a:ext cx="1151806" cy="288032"/>
          </a:xfrm>
          <a:prstGeom prst="rect">
            <a:avLst/>
          </a:prstGeom>
          <a:solidFill>
            <a:schemeClr val="bg1"/>
          </a:solidFill>
          <a:ln w="28575"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ソラコム</a:t>
            </a:r>
            <a:r>
              <a:rPr kumimoji="0" lang="en-US" altLang="ja-JP"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(KDDI)</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800" b="1" dirty="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SORACOM IoT</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bwMode="auto">
          <a:xfrm>
            <a:off x="6300192" y="3286406"/>
            <a:ext cx="115210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日立製作所</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Lumada2.0</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7" name="正方形/長方形 216"/>
          <p:cNvSpPr/>
          <p:nvPr/>
        </p:nvSpPr>
        <p:spPr bwMode="auto">
          <a:xfrm>
            <a:off x="6300192" y="4006486"/>
            <a:ext cx="1152128" cy="288032"/>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安川電機</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err="1">
                <a:latin typeface="Meiryo UI" panose="020B0604030504040204" pitchFamily="50" charset="-128"/>
                <a:ea typeface="Meiryo UI" panose="020B0604030504040204" pitchFamily="50" charset="-128"/>
                <a:cs typeface="Meiryo UI" panose="020B0604030504040204" pitchFamily="50" charset="-128"/>
              </a:rPr>
              <a:t>MMCloud</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8" name="直線矢印コネクタ 217"/>
          <p:cNvCxnSpPr>
            <a:stCxn id="165" idx="1"/>
            <a:endCxn id="8" idx="3"/>
          </p:cNvCxnSpPr>
          <p:nvPr/>
        </p:nvCxnSpPr>
        <p:spPr bwMode="auto">
          <a:xfrm flipH="1" flipV="1">
            <a:off x="2555776" y="2709623"/>
            <a:ext cx="3744416" cy="1080839"/>
          </a:xfrm>
          <a:prstGeom prst="straightConnector1">
            <a:avLst/>
          </a:prstGeom>
          <a:noFill/>
          <a:ln w="28575" cap="flat" cmpd="sng" algn="ctr">
            <a:solidFill>
              <a:srgbClr val="0000FF"/>
            </a:solidFill>
            <a:prstDash val="solid"/>
            <a:round/>
            <a:headEnd type="triangle" w="med" len="med"/>
            <a:tailEnd type="none" w="med" len="med"/>
          </a:ln>
          <a:effectLst>
            <a:outerShdw blurRad="50800" dist="38100" dir="2700000" algn="tl" rotWithShape="0">
              <a:prstClr val="black">
                <a:alpha val="40000"/>
              </a:prstClr>
            </a:outerShdw>
          </a:effectLst>
        </p:spPr>
      </p:cxnSp>
      <p:sp>
        <p:nvSpPr>
          <p:cNvPr id="10" name="正方形/長方形 9"/>
          <p:cNvSpPr/>
          <p:nvPr/>
        </p:nvSpPr>
        <p:spPr bwMode="auto">
          <a:xfrm>
            <a:off x="3059832" y="3358414"/>
            <a:ext cx="1152128" cy="432048"/>
          </a:xfrm>
          <a:prstGeom prst="rect">
            <a:avLst/>
          </a:prstGeom>
          <a:solidFill>
            <a:srgbClr val="002060"/>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50" b="1" i="0" u="none" strike="noStrike" cap="none" normalizeH="0" baseline="0" dirty="0">
                <a:ln>
                  <a:no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SAP (Leonardo)</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SAP Cloud Platform</a:t>
            </a:r>
            <a:endParaRPr kumimoji="0" lang="ja-JP" altLang="en-US" sz="800" b="1" i="0" u="none" strike="noStrike" cap="none" normalizeH="0" baseline="0" dirty="0">
              <a:ln>
                <a:noFill/>
              </a:ln>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 name="カギ線コネクタ 4"/>
          <p:cNvCxnSpPr>
            <a:stCxn id="65" idx="2"/>
            <a:endCxn id="73" idx="2"/>
          </p:cNvCxnSpPr>
          <p:nvPr/>
        </p:nvCxnSpPr>
        <p:spPr bwMode="auto">
          <a:xfrm rot="5400000" flipH="1" flipV="1">
            <a:off x="3976412" y="5068703"/>
            <a:ext cx="3044" cy="2772308"/>
          </a:xfrm>
          <a:prstGeom prst="bentConnector3">
            <a:avLst>
              <a:gd name="adj1" fmla="val -4715506"/>
            </a:avLst>
          </a:prstGeom>
          <a:noFill/>
          <a:ln w="28575" cap="flat" cmpd="sng" algn="ctr">
            <a:solidFill>
              <a:schemeClr val="tx1"/>
            </a:solidFill>
            <a:prstDash val="solid"/>
            <a:round/>
            <a:headEnd type="arrow"/>
            <a:tailEnd type="arrow"/>
          </a:ln>
          <a:effectLst/>
        </p:spPr>
      </p:cxnSp>
      <p:cxnSp>
        <p:nvCxnSpPr>
          <p:cNvPr id="219" name="直線矢印コネクタ 218"/>
          <p:cNvCxnSpPr>
            <a:stCxn id="128" idx="3"/>
            <a:endCxn id="144" idx="1"/>
          </p:cNvCxnSpPr>
          <p:nvPr/>
        </p:nvCxnSpPr>
        <p:spPr bwMode="auto">
          <a:xfrm>
            <a:off x="4211960" y="2098373"/>
            <a:ext cx="576064" cy="899282"/>
          </a:xfrm>
          <a:prstGeom prst="straightConnector1">
            <a:avLst/>
          </a:prstGeom>
          <a:noFill/>
          <a:ln w="28575" cap="flat" cmpd="sng" algn="ctr">
            <a:solidFill>
              <a:srgbClr val="FF0000"/>
            </a:solidFill>
            <a:prstDash val="solid"/>
            <a:round/>
            <a:headEnd type="triangle" w="med" len="med"/>
            <a:tailEnd type="triangle" w="med" len="med"/>
          </a:ln>
          <a:effectLst>
            <a:outerShdw blurRad="50800" dist="38100" dir="2700000" algn="tl" rotWithShape="0">
              <a:prstClr val="black">
                <a:alpha val="40000"/>
              </a:prstClr>
            </a:outerShdw>
          </a:effectLst>
        </p:spPr>
      </p:cxnSp>
      <p:cxnSp>
        <p:nvCxnSpPr>
          <p:cNvPr id="24" name="カギ線コネクタ 23"/>
          <p:cNvCxnSpPr>
            <a:stCxn id="217" idx="3"/>
            <a:endCxn id="69" idx="3"/>
          </p:cNvCxnSpPr>
          <p:nvPr/>
        </p:nvCxnSpPr>
        <p:spPr bwMode="auto">
          <a:xfrm flipH="1">
            <a:off x="7451998" y="4150502"/>
            <a:ext cx="322" cy="359321"/>
          </a:xfrm>
          <a:prstGeom prst="bentConnector3">
            <a:avLst>
              <a:gd name="adj1" fmla="val -48740994"/>
            </a:avLst>
          </a:prstGeom>
          <a:noFill/>
          <a:ln w="28575" cap="flat" cmpd="sng" algn="ctr">
            <a:solidFill>
              <a:srgbClr val="FFFF00"/>
            </a:solidFill>
            <a:prstDash val="sysDash"/>
            <a:round/>
            <a:headEnd type="triangle" w="med" len="med"/>
            <a:tailEnd type="triangle" w="med" len="med"/>
          </a:ln>
          <a:effectLst>
            <a:outerShdw blurRad="107950" dist="12700" dir="5400000" algn="ctr">
              <a:srgbClr val="000000"/>
            </a:outerShdw>
          </a:effectLst>
        </p:spPr>
      </p:cxnSp>
      <p:sp>
        <p:nvSpPr>
          <p:cNvPr id="220" name="正方形/長方形 219"/>
          <p:cNvSpPr/>
          <p:nvPr/>
        </p:nvSpPr>
        <p:spPr bwMode="auto">
          <a:xfrm>
            <a:off x="7740352" y="1917535"/>
            <a:ext cx="107979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キヤノン</a:t>
            </a:r>
            <a:r>
              <a:rPr kumimoji="0" lang="en-US" altLang="ja-JP"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ITS</a:t>
            </a:r>
          </a:p>
          <a:p>
            <a:pPr lvl="0" algn="ctr" eaLnBrk="0" hangingPunct="0">
              <a:spcBef>
                <a:spcPct val="20000"/>
              </a:spcBef>
              <a:buClr>
                <a:srgbClr val="F48B00"/>
              </a:buClr>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VANTIQ</a:t>
            </a:r>
            <a:endParaRPr kumimoji="0" lang="ja-JP" altLang="en-US" sz="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1" name="直線矢印コネクタ 220"/>
          <p:cNvCxnSpPr>
            <a:stCxn id="102" idx="3"/>
            <a:endCxn id="220" idx="1"/>
          </p:cNvCxnSpPr>
          <p:nvPr/>
        </p:nvCxnSpPr>
        <p:spPr bwMode="auto">
          <a:xfrm flipV="1">
            <a:off x="7452320" y="2061551"/>
            <a:ext cx="288032" cy="36723"/>
          </a:xfrm>
          <a:prstGeom prst="straightConnector1">
            <a:avLst/>
          </a:prstGeom>
          <a:noFill/>
          <a:ln w="28575" cap="flat" cmpd="sng" algn="ctr">
            <a:solidFill>
              <a:srgbClr val="FFCCFF"/>
            </a:solidFill>
            <a:prstDash val="solid"/>
            <a:round/>
            <a:headEnd type="triangle" w="med" len="med"/>
            <a:tailEnd type="triangle" w="med" len="med"/>
          </a:ln>
          <a:effectLst>
            <a:outerShdw blurRad="50800" dist="38100" dir="2700000" algn="tl" rotWithShape="0">
              <a:prstClr val="black">
                <a:alpha val="40000"/>
              </a:prstClr>
            </a:outerShdw>
          </a:effectLst>
        </p:spPr>
      </p:cxnSp>
      <p:pic>
        <p:nvPicPr>
          <p:cNvPr id="101" name="図 10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80312" y="766027"/>
            <a:ext cx="432048" cy="288032"/>
          </a:xfrm>
          <a:prstGeom prst="rect">
            <a:avLst/>
          </a:prstGeom>
        </p:spPr>
      </p:pic>
      <p:sp>
        <p:nvSpPr>
          <p:cNvPr id="13" name="正方形/長方形 12"/>
          <p:cNvSpPr/>
          <p:nvPr/>
        </p:nvSpPr>
        <p:spPr bwMode="auto">
          <a:xfrm>
            <a:off x="6300192" y="2854358"/>
            <a:ext cx="1152128" cy="288032"/>
          </a:xfrm>
          <a:prstGeom prst="rect">
            <a:avLst/>
          </a:prstGeom>
          <a:solidFill>
            <a:srgbClr val="FFFF00"/>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ファナック</a:t>
            </a:r>
            <a:endParaRPr kumimoji="0" lang="en-US" altLang="ja-JP" sz="900" b="1" i="0" u="none" strike="noStrike" cap="none" normalizeH="0" baseline="0" dirty="0">
              <a:ln>
                <a:noFill/>
              </a:ln>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FIELD system</a:t>
            </a:r>
            <a:endParaRPr kumimoji="0" lang="ja-JP" altLang="en-US" sz="900" b="1" i="0" u="none" strike="noStrike" cap="none" normalizeH="0" baseline="0" dirty="0">
              <a:ln>
                <a:noFill/>
              </a:ln>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5" name="直線矢印コネクタ 54"/>
          <p:cNvCxnSpPr>
            <a:stCxn id="13" idx="2"/>
            <a:endCxn id="15" idx="0"/>
          </p:cNvCxnSpPr>
          <p:nvPr/>
        </p:nvCxnSpPr>
        <p:spPr bwMode="auto">
          <a:xfrm flipH="1">
            <a:off x="6876246" y="3142390"/>
            <a:ext cx="10" cy="144016"/>
          </a:xfrm>
          <a:prstGeom prst="straightConnector1">
            <a:avLst/>
          </a:prstGeom>
          <a:noFill/>
          <a:ln w="28575" cap="flat" cmpd="sng" algn="ctr">
            <a:solidFill>
              <a:srgbClr val="FFFF00"/>
            </a:solidFill>
            <a:prstDash val="solid"/>
            <a:round/>
            <a:headEnd type="oval" w="med" len="med"/>
            <a:tailEnd type="oval" w="med" len="med"/>
          </a:ln>
          <a:effectLst>
            <a:outerShdw blurRad="50800" dist="38100" dir="2700000" algn="tl" rotWithShape="0">
              <a:prstClr val="black">
                <a:alpha val="40000"/>
              </a:prstClr>
            </a:outerShdw>
          </a:effectLst>
        </p:spPr>
      </p:cxnSp>
      <p:cxnSp>
        <p:nvCxnSpPr>
          <p:cNvPr id="58" name="直線矢印コネクタ 57"/>
          <p:cNvCxnSpPr>
            <a:stCxn id="14" idx="2"/>
            <a:endCxn id="13" idx="0"/>
          </p:cNvCxnSpPr>
          <p:nvPr/>
        </p:nvCxnSpPr>
        <p:spPr bwMode="auto">
          <a:xfrm>
            <a:off x="6876256" y="2710342"/>
            <a:ext cx="0" cy="144016"/>
          </a:xfrm>
          <a:prstGeom prst="straightConnector1">
            <a:avLst/>
          </a:prstGeom>
          <a:noFill/>
          <a:ln w="28575" cap="flat" cmpd="sng" algn="ctr">
            <a:solidFill>
              <a:srgbClr val="FFFF00"/>
            </a:solidFill>
            <a:prstDash val="sysDash"/>
            <a:round/>
            <a:headEnd type="oval" w="med" len="med"/>
            <a:tailEnd type="oval" w="med" len="med"/>
          </a:ln>
          <a:effectLst>
            <a:outerShdw blurRad="50800" dist="38100" dir="2700000" algn="tl" rotWithShape="0">
              <a:prstClr val="black">
                <a:alpha val="40000"/>
              </a:prstClr>
            </a:outerShdw>
          </a:effectLst>
        </p:spPr>
      </p:cxnSp>
      <p:cxnSp>
        <p:nvCxnSpPr>
          <p:cNvPr id="224" name="直線矢印コネクタ 223"/>
          <p:cNvCxnSpPr>
            <a:stCxn id="14" idx="3"/>
            <a:endCxn id="215" idx="1"/>
          </p:cNvCxnSpPr>
          <p:nvPr/>
        </p:nvCxnSpPr>
        <p:spPr bwMode="auto">
          <a:xfrm>
            <a:off x="7452320" y="2566326"/>
            <a:ext cx="288032" cy="143297"/>
          </a:xfrm>
          <a:prstGeom prst="straightConnector1">
            <a:avLst/>
          </a:prstGeom>
          <a:noFill/>
          <a:ln w="28575" cap="flat" cmpd="sng" algn="ctr">
            <a:solidFill>
              <a:srgbClr val="FFFF00"/>
            </a:solidFill>
            <a:prstDash val="sysDash"/>
            <a:round/>
            <a:headEnd type="oval" w="med" len="med"/>
            <a:tailEnd type="oval" w="med" len="med"/>
          </a:ln>
          <a:effectLst>
            <a:outerShdw blurRad="50800" dist="38100" dir="2700000" algn="tl" rotWithShape="0">
              <a:prstClr val="black">
                <a:alpha val="40000"/>
              </a:prstClr>
            </a:outerShdw>
          </a:effectLst>
        </p:spPr>
      </p:cxnSp>
      <p:cxnSp>
        <p:nvCxnSpPr>
          <p:cNvPr id="225" name="直線矢印コネクタ 224"/>
          <p:cNvCxnSpPr>
            <a:stCxn id="15" idx="3"/>
            <a:endCxn id="215" idx="1"/>
          </p:cNvCxnSpPr>
          <p:nvPr/>
        </p:nvCxnSpPr>
        <p:spPr bwMode="auto">
          <a:xfrm flipV="1">
            <a:off x="7452300" y="2709623"/>
            <a:ext cx="288052" cy="720799"/>
          </a:xfrm>
          <a:prstGeom prst="straightConnector1">
            <a:avLst/>
          </a:prstGeom>
          <a:noFill/>
          <a:ln w="28575" cap="flat" cmpd="sng" algn="ctr">
            <a:solidFill>
              <a:srgbClr val="FFFF00"/>
            </a:solidFill>
            <a:prstDash val="sysDash"/>
            <a:round/>
            <a:headEnd type="oval" w="med" len="med"/>
            <a:tailEnd type="oval" w="med" len="med"/>
          </a:ln>
          <a:effectLst>
            <a:outerShdw blurRad="50800" dist="38100" dir="2700000" algn="tl" rotWithShape="0">
              <a:prstClr val="black">
                <a:alpha val="40000"/>
              </a:prstClr>
            </a:outerShdw>
          </a:effectLst>
        </p:spPr>
      </p:cxnSp>
      <p:cxnSp>
        <p:nvCxnSpPr>
          <p:cNvPr id="226" name="直線矢印コネクタ 225"/>
          <p:cNvCxnSpPr/>
          <p:nvPr/>
        </p:nvCxnSpPr>
        <p:spPr bwMode="auto">
          <a:xfrm>
            <a:off x="6859992" y="618132"/>
            <a:ext cx="288032" cy="0"/>
          </a:xfrm>
          <a:prstGeom prst="straightConnector1">
            <a:avLst/>
          </a:prstGeom>
          <a:noFill/>
          <a:ln w="28575" cap="flat" cmpd="sng" algn="ctr">
            <a:solidFill>
              <a:srgbClr val="FFFF00"/>
            </a:solidFill>
            <a:prstDash val="sysDash"/>
            <a:round/>
            <a:headEnd type="oval" w="med" len="med"/>
            <a:tailEnd type="oval" w="med" len="med"/>
          </a:ln>
          <a:effectLst>
            <a:outerShdw blurRad="50800" dist="38100" dir="2700000" algn="tl" rotWithShape="0">
              <a:prstClr val="black">
                <a:alpha val="40000"/>
              </a:prstClr>
            </a:outerShdw>
          </a:effectLst>
        </p:spPr>
      </p:cxnSp>
      <p:sp>
        <p:nvSpPr>
          <p:cNvPr id="39" name="テキスト ボックス 38"/>
          <p:cNvSpPr txBox="1"/>
          <p:nvPr/>
        </p:nvSpPr>
        <p:spPr>
          <a:xfrm>
            <a:off x="7220032" y="485149"/>
            <a:ext cx="1600118" cy="276999"/>
          </a:xfrm>
          <a:prstGeom prst="rect">
            <a:avLst/>
          </a:prstGeom>
          <a:noFill/>
        </p:spPr>
        <p:txBody>
          <a:bodyPr wrap="non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プラットフォーム間連携</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9" name="正方形/長方形 178"/>
          <p:cNvSpPr/>
          <p:nvPr/>
        </p:nvSpPr>
        <p:spPr bwMode="auto">
          <a:xfrm>
            <a:off x="4716016" y="4221791"/>
            <a:ext cx="1152128" cy="288032"/>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アドバンテック</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WISE-PaaS</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7" name="直線矢印コネクタ 226"/>
          <p:cNvCxnSpPr>
            <a:stCxn id="217" idx="1"/>
            <a:endCxn id="26" idx="3"/>
          </p:cNvCxnSpPr>
          <p:nvPr/>
        </p:nvCxnSpPr>
        <p:spPr bwMode="auto">
          <a:xfrm flipH="1" flipV="1">
            <a:off x="2555776" y="1665507"/>
            <a:ext cx="3744416" cy="2484995"/>
          </a:xfrm>
          <a:prstGeom prst="straightConnector1">
            <a:avLst/>
          </a:prstGeom>
          <a:noFill/>
          <a:ln w="28575" cap="flat" cmpd="sng" algn="ctr">
            <a:solidFill>
              <a:srgbClr val="7030A0"/>
            </a:solidFill>
            <a:prstDash val="solid"/>
            <a:round/>
            <a:headEnd type="triangle" w="med" len="med"/>
            <a:tailEnd type="none" w="med" len="med"/>
          </a:ln>
          <a:effectLst>
            <a:outerShdw blurRad="50800" dist="38100" dir="2700000" algn="tl" rotWithShape="0">
              <a:prstClr val="black">
                <a:alpha val="40000"/>
              </a:prstClr>
            </a:outerShdw>
          </a:effectLst>
        </p:spPr>
      </p:cxnSp>
      <p:sp>
        <p:nvSpPr>
          <p:cNvPr id="210" name="正方形/長方形 209"/>
          <p:cNvSpPr/>
          <p:nvPr/>
        </p:nvSpPr>
        <p:spPr bwMode="auto">
          <a:xfrm>
            <a:off x="3059832" y="2350302"/>
            <a:ext cx="1152128" cy="360040"/>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00" b="1" dirty="0">
                <a:latin typeface="Meiryo UI" panose="020B0604030504040204" pitchFamily="50" charset="-128"/>
                <a:ea typeface="Meiryo UI" panose="020B0604030504040204" pitchFamily="50" charset="-128"/>
                <a:cs typeface="Meiryo UI" panose="020B0604030504040204" pitchFamily="50" charset="-128"/>
              </a:rPr>
              <a:t>KUKA</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Azure IoT</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bwMode="auto">
          <a:xfrm>
            <a:off x="3059832" y="2782350"/>
            <a:ext cx="1152128" cy="360040"/>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ボッシュ</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Bosch IoT Cloud</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p:cNvSpPr/>
          <p:nvPr/>
        </p:nvSpPr>
        <p:spPr bwMode="auto">
          <a:xfrm>
            <a:off x="4788023" y="3645727"/>
            <a:ext cx="1067207" cy="288032"/>
          </a:xfrm>
          <a:prstGeom prst="rect">
            <a:avLst/>
          </a:prstGeom>
          <a:solidFill>
            <a:schemeClr val="bg1"/>
          </a:solidFill>
          <a:ln w="28575"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中国移動</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OneNet</a:t>
            </a: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/Ericsson</a:t>
            </a:r>
          </a:p>
        </p:txBody>
      </p:sp>
      <p:sp>
        <p:nvSpPr>
          <p:cNvPr id="128" name="正方形/長方形 127"/>
          <p:cNvSpPr/>
          <p:nvPr/>
        </p:nvSpPr>
        <p:spPr bwMode="auto">
          <a:xfrm>
            <a:off x="3059832" y="1918452"/>
            <a:ext cx="1152128" cy="359842"/>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ベッコフオートメーション</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err="1">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TwinCAT</a:t>
            </a: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IoT</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Picture 4" descr="ããªã©ã³ãå½æãã®ç»åæ¤ç´¢çµæ"/>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24128" y="5877975"/>
            <a:ext cx="288032" cy="191652"/>
          </a:xfrm>
          <a:prstGeom prst="rect">
            <a:avLst/>
          </a:prstGeom>
          <a:noFill/>
          <a:extLst>
            <a:ext uri="{909E8E84-426E-40DD-AFC4-6F175D3DCCD1}">
              <a14:hiddenFill xmlns:a14="http://schemas.microsoft.com/office/drawing/2010/main">
                <a:solidFill>
                  <a:srgbClr val="FFFFFF"/>
                </a:solidFill>
              </a14:hiddenFill>
            </a:ext>
          </a:extLst>
        </p:spPr>
      </p:pic>
      <p:cxnSp>
        <p:nvCxnSpPr>
          <p:cNvPr id="228" name="直線矢印コネクタ 227"/>
          <p:cNvCxnSpPr>
            <a:stCxn id="9" idx="3"/>
          </p:cNvCxnSpPr>
          <p:nvPr/>
        </p:nvCxnSpPr>
        <p:spPr bwMode="auto">
          <a:xfrm>
            <a:off x="2555776" y="3753739"/>
            <a:ext cx="2160240" cy="1224136"/>
          </a:xfrm>
          <a:prstGeom prst="straightConnector1">
            <a:avLst/>
          </a:prstGeom>
          <a:noFill/>
          <a:ln w="28575" cap="flat" cmpd="sng" algn="ctr">
            <a:solidFill>
              <a:srgbClr val="FFC000"/>
            </a:solidFill>
            <a:prstDash val="solid"/>
            <a:round/>
            <a:headEnd type="none" w="med" len="med"/>
            <a:tailEnd type="triangle" w="med" len="med"/>
          </a:ln>
          <a:effectLst>
            <a:outerShdw blurRad="50800" dist="38100" dir="2700000" algn="tl" rotWithShape="0">
              <a:prstClr val="black">
                <a:alpha val="40000"/>
              </a:prstClr>
            </a:outerShdw>
          </a:effectLst>
        </p:spPr>
      </p:cxnSp>
      <p:sp>
        <p:nvSpPr>
          <p:cNvPr id="229" name="正方形/長方形 228"/>
          <p:cNvSpPr/>
          <p:nvPr/>
        </p:nvSpPr>
        <p:spPr bwMode="auto">
          <a:xfrm>
            <a:off x="395536" y="4725847"/>
            <a:ext cx="936352"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ORBCOMM</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iApp</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30" name="直線矢印コネクタ 229"/>
          <p:cNvCxnSpPr>
            <a:stCxn id="374" idx="0"/>
            <a:endCxn id="20" idx="2"/>
          </p:cNvCxnSpPr>
          <p:nvPr/>
        </p:nvCxnSpPr>
        <p:spPr bwMode="auto">
          <a:xfrm flipV="1">
            <a:off x="863325" y="3789743"/>
            <a:ext cx="108" cy="216024"/>
          </a:xfrm>
          <a:prstGeom prst="straightConnector1">
            <a:avLst/>
          </a:prstGeom>
          <a:noFill/>
          <a:ln w="28575" cap="flat" cmpd="sng" algn="ctr">
            <a:solidFill>
              <a:srgbClr val="92D050"/>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232" name="直線矢印コネクタ 231"/>
          <p:cNvCxnSpPr>
            <a:stCxn id="20" idx="0"/>
            <a:endCxn id="8" idx="1"/>
          </p:cNvCxnSpPr>
          <p:nvPr/>
        </p:nvCxnSpPr>
        <p:spPr bwMode="auto">
          <a:xfrm flipV="1">
            <a:off x="863433" y="2709623"/>
            <a:ext cx="756240" cy="720799"/>
          </a:xfrm>
          <a:prstGeom prst="straightConnector1">
            <a:avLst/>
          </a:prstGeom>
          <a:noFill/>
          <a:ln w="28575" cap="flat" cmpd="sng" algn="ctr">
            <a:solidFill>
              <a:srgbClr val="FFFF00"/>
            </a:solidFill>
            <a:prstDash val="sysDash"/>
            <a:round/>
            <a:headEnd type="oval" w="med" len="med"/>
            <a:tailEnd type="oval" w="med" len="med"/>
          </a:ln>
          <a:effectLst>
            <a:outerShdw blurRad="50800" dist="38100" dir="2700000" algn="tl" rotWithShape="0">
              <a:prstClr val="black">
                <a:alpha val="40000"/>
              </a:prstClr>
            </a:outerShdw>
          </a:effectLst>
        </p:spPr>
      </p:cxnSp>
      <p:cxnSp>
        <p:nvCxnSpPr>
          <p:cNvPr id="233" name="直線矢印コネクタ 232"/>
          <p:cNvCxnSpPr/>
          <p:nvPr/>
        </p:nvCxnSpPr>
        <p:spPr bwMode="auto">
          <a:xfrm>
            <a:off x="755684" y="3789743"/>
            <a:ext cx="0" cy="143297"/>
          </a:xfrm>
          <a:prstGeom prst="straightConnector1">
            <a:avLst/>
          </a:prstGeom>
          <a:noFill/>
          <a:ln w="28575" cap="flat" cmpd="sng" algn="ctr">
            <a:solidFill>
              <a:srgbClr val="FFFF00"/>
            </a:solidFill>
            <a:prstDash val="sysDash"/>
            <a:round/>
            <a:headEnd type="oval" w="med" len="med"/>
            <a:tailEnd type="oval" w="med" len="med"/>
          </a:ln>
          <a:effectLst>
            <a:outerShdw blurRad="50800" dist="38100" dir="2700000" algn="tl" rotWithShape="0">
              <a:prstClr val="black">
                <a:alpha val="40000"/>
              </a:prstClr>
            </a:outerShdw>
          </a:effectLst>
        </p:spPr>
      </p:cxnSp>
      <p:cxnSp>
        <p:nvCxnSpPr>
          <p:cNvPr id="235" name="直線矢印コネクタ 234"/>
          <p:cNvCxnSpPr/>
          <p:nvPr/>
        </p:nvCxnSpPr>
        <p:spPr bwMode="auto">
          <a:xfrm flipV="1">
            <a:off x="7452320" y="1269364"/>
            <a:ext cx="288032" cy="99"/>
          </a:xfrm>
          <a:prstGeom prst="straightConnector1">
            <a:avLst/>
          </a:prstGeom>
          <a:noFill/>
          <a:ln w="28575" cap="flat" cmpd="sng" algn="ctr">
            <a:solidFill>
              <a:srgbClr val="FFFF00"/>
            </a:solidFill>
            <a:prstDash val="sysDash"/>
            <a:round/>
            <a:headEnd type="oval" w="med" len="med"/>
            <a:tailEnd type="oval" w="med" len="med"/>
          </a:ln>
          <a:effectLst>
            <a:outerShdw blurRad="50800" dist="38100" dir="2700000" algn="tl" rotWithShape="0">
              <a:prstClr val="black">
                <a:alpha val="40000"/>
              </a:prstClr>
            </a:outerShdw>
          </a:effectLst>
        </p:spPr>
      </p:cxnSp>
      <p:cxnSp>
        <p:nvCxnSpPr>
          <p:cNvPr id="45" name="直線矢印コネクタ 44"/>
          <p:cNvCxnSpPr>
            <a:stCxn id="3" idx="2"/>
            <a:endCxn id="9" idx="0"/>
          </p:cNvCxnSpPr>
          <p:nvPr/>
        </p:nvCxnSpPr>
        <p:spPr bwMode="auto">
          <a:xfrm>
            <a:off x="2087725" y="3429703"/>
            <a:ext cx="0" cy="144016"/>
          </a:xfrm>
          <a:prstGeom prst="straightConnector1">
            <a:avLst/>
          </a:prstGeom>
          <a:noFill/>
          <a:ln w="28575" cap="flat" cmpd="sng" algn="ctr">
            <a:solidFill>
              <a:srgbClr val="FFC000"/>
            </a:solidFill>
            <a:prstDash val="solid"/>
            <a:round/>
            <a:headEnd type="triangle" w="med" len="med"/>
            <a:tailEnd type="none" w="med" len="med"/>
          </a:ln>
          <a:effectLst>
            <a:outerShdw blurRad="50800" dist="38100" dir="2700000" algn="tl" rotWithShape="0">
              <a:prstClr val="black">
                <a:alpha val="40000"/>
              </a:prstClr>
            </a:outerShdw>
          </a:effectLst>
        </p:spPr>
      </p:cxnSp>
      <p:sp>
        <p:nvSpPr>
          <p:cNvPr id="231" name="正方形/長方形 230"/>
          <p:cNvSpPr/>
          <p:nvPr/>
        </p:nvSpPr>
        <p:spPr bwMode="auto">
          <a:xfrm>
            <a:off x="1619672" y="4365807"/>
            <a:ext cx="936352"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CyberVision</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Kaa</a:t>
            </a: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 IoT</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37" name="直線矢印コネクタ 236"/>
          <p:cNvCxnSpPr>
            <a:stCxn id="11" idx="3"/>
          </p:cNvCxnSpPr>
          <p:nvPr/>
        </p:nvCxnSpPr>
        <p:spPr bwMode="auto">
          <a:xfrm flipV="1">
            <a:off x="4211960" y="2061551"/>
            <a:ext cx="576064" cy="2088951"/>
          </a:xfrm>
          <a:prstGeom prst="straightConnector1">
            <a:avLst/>
          </a:prstGeom>
          <a:noFill/>
          <a:ln w="28575" cap="flat" cmpd="sng" algn="ctr">
            <a:solidFill>
              <a:srgbClr val="009999"/>
            </a:solidFill>
            <a:prstDash val="solid"/>
            <a:round/>
            <a:headEnd type="none" w="med" len="med"/>
            <a:tailEnd type="triangle" w="med" len="med"/>
          </a:ln>
          <a:effectLst/>
        </p:spPr>
      </p:cxnSp>
      <p:cxnSp>
        <p:nvCxnSpPr>
          <p:cNvPr id="234" name="直線矢印コネクタ 233"/>
          <p:cNvCxnSpPr>
            <a:stCxn id="10" idx="3"/>
            <a:endCxn id="23" idx="1"/>
          </p:cNvCxnSpPr>
          <p:nvPr/>
        </p:nvCxnSpPr>
        <p:spPr bwMode="auto">
          <a:xfrm flipV="1">
            <a:off x="4211960" y="1161451"/>
            <a:ext cx="2088232" cy="2412987"/>
          </a:xfrm>
          <a:prstGeom prst="straightConnector1">
            <a:avLst/>
          </a:prstGeom>
          <a:noFill/>
          <a:ln w="28575" cap="flat" cmpd="sng" algn="ctr">
            <a:solidFill>
              <a:srgbClr val="FFFF00"/>
            </a:solidFill>
            <a:prstDash val="sysDash"/>
            <a:round/>
            <a:headEnd type="oval" w="med" len="med"/>
            <a:tailEnd type="oval" w="med" len="med"/>
          </a:ln>
          <a:effectLst>
            <a:outerShdw blurRad="50800" dist="38100" dir="2700000" algn="tl" rotWithShape="0">
              <a:prstClr val="black">
                <a:alpha val="40000"/>
              </a:prstClr>
            </a:outerShdw>
          </a:effectLst>
        </p:spPr>
      </p:cxnSp>
      <p:cxnSp>
        <p:nvCxnSpPr>
          <p:cNvPr id="236" name="直線矢印コネクタ 235"/>
          <p:cNvCxnSpPr>
            <a:stCxn id="11" idx="3"/>
            <a:endCxn id="14" idx="1"/>
          </p:cNvCxnSpPr>
          <p:nvPr/>
        </p:nvCxnSpPr>
        <p:spPr bwMode="auto">
          <a:xfrm flipV="1">
            <a:off x="4211960" y="2566326"/>
            <a:ext cx="2088232" cy="1584176"/>
          </a:xfrm>
          <a:prstGeom prst="straightConnector1">
            <a:avLst/>
          </a:prstGeom>
          <a:noFill/>
          <a:ln w="28575" cap="flat" cmpd="sng" algn="ctr">
            <a:solidFill>
              <a:srgbClr val="FFFF00"/>
            </a:solidFill>
            <a:prstDash val="sysDash"/>
            <a:round/>
            <a:headEnd type="oval" w="med" len="med"/>
            <a:tailEnd type="oval" w="med" len="med"/>
          </a:ln>
          <a:effectLst>
            <a:outerShdw blurRad="50800" dist="38100" dir="2700000" algn="tl" rotWithShape="0">
              <a:prstClr val="black">
                <a:alpha val="40000"/>
              </a:prstClr>
            </a:outerShdw>
          </a:effectLst>
        </p:spPr>
      </p:cxnSp>
      <p:cxnSp>
        <p:nvCxnSpPr>
          <p:cNvPr id="222" name="直線矢印コネクタ 221"/>
          <p:cNvCxnSpPr>
            <a:stCxn id="11" idx="3"/>
            <a:endCxn id="13" idx="1"/>
          </p:cNvCxnSpPr>
          <p:nvPr/>
        </p:nvCxnSpPr>
        <p:spPr bwMode="auto">
          <a:xfrm flipV="1">
            <a:off x="4211960" y="2998374"/>
            <a:ext cx="2088232" cy="1152128"/>
          </a:xfrm>
          <a:prstGeom prst="straightConnector1">
            <a:avLst/>
          </a:prstGeom>
          <a:noFill/>
          <a:ln w="28575" cap="flat" cmpd="sng" algn="ctr">
            <a:solidFill>
              <a:srgbClr val="FFFF00"/>
            </a:solidFill>
            <a:prstDash val="sysDash"/>
            <a:round/>
            <a:headEnd type="oval" w="med" len="med"/>
            <a:tailEnd type="oval" w="med" len="med"/>
          </a:ln>
          <a:effectLst>
            <a:outerShdw blurRad="50800" dist="38100" dir="2700000" algn="tl" rotWithShape="0">
              <a:prstClr val="black">
                <a:alpha val="40000"/>
              </a:prstClr>
            </a:outerShdw>
          </a:effectLst>
        </p:spPr>
      </p:cxnSp>
      <p:sp>
        <p:nvSpPr>
          <p:cNvPr id="238" name="正方形/長方形 237"/>
          <p:cNvSpPr/>
          <p:nvPr/>
        </p:nvSpPr>
        <p:spPr bwMode="auto">
          <a:xfrm>
            <a:off x="1619672" y="4725847"/>
            <a:ext cx="936352"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VANTIQ</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VANTIQ</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bwMode="auto">
          <a:xfrm>
            <a:off x="1619673" y="3573719"/>
            <a:ext cx="936103" cy="360040"/>
          </a:xfrm>
          <a:prstGeom prst="rect">
            <a:avLst/>
          </a:prstGeom>
          <a:solidFill>
            <a:srgbClr val="FF9933"/>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5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AWS</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AWS IoT</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89" name="正方形/長方形 188"/>
          <p:cNvSpPr/>
          <p:nvPr/>
        </p:nvSpPr>
        <p:spPr bwMode="auto">
          <a:xfrm>
            <a:off x="395536" y="5085887"/>
            <a:ext cx="936352" cy="287313"/>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ADLINK</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Vortex DDS</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39" name="正方形/長方形 238"/>
          <p:cNvSpPr/>
          <p:nvPr/>
        </p:nvSpPr>
        <p:spPr bwMode="auto">
          <a:xfrm>
            <a:off x="1619672" y="5085887"/>
            <a:ext cx="936352"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err="1">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FogHorn</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700" b="1" dirty="0" err="1">
                <a:latin typeface="Meiryo UI" panose="020B0604030504040204" pitchFamily="50" charset="-128"/>
                <a:ea typeface="Meiryo UI" panose="020B0604030504040204" pitchFamily="50" charset="-128"/>
                <a:cs typeface="Meiryo UI" panose="020B0604030504040204" pitchFamily="50" charset="-128"/>
              </a:rPr>
              <a:t>FoHorn</a:t>
            </a:r>
            <a:r>
              <a:rPr kumimoji="0" lang="en-US" altLang="ja-JP" sz="700" b="1" dirty="0">
                <a:latin typeface="Meiryo UI" panose="020B0604030504040204" pitchFamily="50" charset="-128"/>
                <a:ea typeface="Meiryo UI" panose="020B0604030504040204" pitchFamily="50" charset="-128"/>
                <a:cs typeface="Meiryo UI" panose="020B0604030504040204" pitchFamily="50" charset="-128"/>
              </a:rPr>
              <a:t> Lightning</a:t>
            </a:r>
            <a:endParaRPr kumimoji="0" lang="ja-JP" altLang="en-US" sz="7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40" name="直線矢印コネクタ 239"/>
          <p:cNvCxnSpPr>
            <a:stCxn id="239" idx="3"/>
            <a:endCxn id="146" idx="1"/>
          </p:cNvCxnSpPr>
          <p:nvPr/>
        </p:nvCxnSpPr>
        <p:spPr bwMode="auto">
          <a:xfrm>
            <a:off x="2556024" y="5229903"/>
            <a:ext cx="5184328" cy="0"/>
          </a:xfrm>
          <a:prstGeom prst="straightConnector1">
            <a:avLst/>
          </a:prstGeom>
          <a:noFill/>
          <a:ln w="28575" cap="flat" cmpd="sng" algn="ctr">
            <a:solidFill>
              <a:schemeClr val="tx1"/>
            </a:solidFill>
            <a:prstDash val="solid"/>
            <a:round/>
            <a:headEnd type="none" w="med" len="med"/>
            <a:tailEnd type="triangle" w="med" len="med"/>
          </a:ln>
          <a:effectLst/>
        </p:spPr>
      </p:cxnSp>
      <p:sp>
        <p:nvSpPr>
          <p:cNvPr id="17" name="正方形/長方形 16"/>
          <p:cNvSpPr/>
          <p:nvPr/>
        </p:nvSpPr>
        <p:spPr bwMode="auto">
          <a:xfrm>
            <a:off x="6300192" y="5086606"/>
            <a:ext cx="115212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東芝</a:t>
            </a:r>
            <a:r>
              <a:rPr kumimoji="0" lang="en-US" altLang="ja-JP"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SPINEX</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Meister IoT/</a:t>
            </a:r>
            <a:r>
              <a:rPr kumimoji="0" lang="en-US" altLang="ja-JP"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Predix</a:t>
            </a:r>
          </a:p>
        </p:txBody>
      </p:sp>
      <p:sp>
        <p:nvSpPr>
          <p:cNvPr id="171" name="正方形/長方形 170"/>
          <p:cNvSpPr/>
          <p:nvPr/>
        </p:nvSpPr>
        <p:spPr bwMode="auto">
          <a:xfrm>
            <a:off x="3059832" y="5014598"/>
            <a:ext cx="1152128" cy="360040"/>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Phoenix</a:t>
            </a:r>
            <a:r>
              <a:rPr kumimoji="0" lang="en-US" altLang="ja-JP" sz="900" b="1" i="0" u="none" strike="noStrike" cap="none" normalizeH="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Contact</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PROFICLOUD</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41" name="直線矢印コネクタ 240"/>
          <p:cNvCxnSpPr>
            <a:stCxn id="238" idx="3"/>
            <a:endCxn id="220" idx="1"/>
          </p:cNvCxnSpPr>
          <p:nvPr/>
        </p:nvCxnSpPr>
        <p:spPr bwMode="auto">
          <a:xfrm flipV="1">
            <a:off x="2556024" y="2061551"/>
            <a:ext cx="5184328" cy="2808312"/>
          </a:xfrm>
          <a:prstGeom prst="straightConnector1">
            <a:avLst/>
          </a:prstGeom>
          <a:noFill/>
          <a:ln w="28575" cap="flat" cmpd="sng" algn="ctr">
            <a:solidFill>
              <a:schemeClr val="tx1"/>
            </a:solidFill>
            <a:prstDash val="solid"/>
            <a:round/>
            <a:headEnd type="none" w="med" len="med"/>
            <a:tailEnd type="triangle" w="med" len="med"/>
          </a:ln>
          <a:effectLst/>
        </p:spPr>
      </p:cxnSp>
      <p:sp>
        <p:nvSpPr>
          <p:cNvPr id="102" name="正方形/長方形 101"/>
          <p:cNvSpPr/>
          <p:nvPr/>
        </p:nvSpPr>
        <p:spPr bwMode="auto">
          <a:xfrm>
            <a:off x="6300192" y="1918254"/>
            <a:ext cx="1152128" cy="360040"/>
          </a:xfrm>
          <a:prstGeom prst="rect">
            <a:avLst/>
          </a:prstGeom>
          <a:solidFill>
            <a:srgbClr val="FFCCFF"/>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三菱電機</a:t>
            </a: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FA-IT-Open</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err="1">
                <a:latin typeface="Meiryo UI" panose="020B0604030504040204" pitchFamily="50" charset="-128"/>
                <a:ea typeface="Meiryo UI" panose="020B0604030504040204" pitchFamily="50" charset="-128"/>
                <a:cs typeface="Meiryo UI" panose="020B0604030504040204" pitchFamily="50" charset="-128"/>
              </a:rPr>
              <a:t>Edgecross</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bwMode="auto">
          <a:xfrm>
            <a:off x="6300192" y="2422310"/>
            <a:ext cx="115212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富士通</a:t>
            </a:r>
            <a:endPar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800" b="1" dirty="0">
                <a:latin typeface="Meiryo UI" panose="020B0604030504040204" pitchFamily="50" charset="-128"/>
                <a:ea typeface="Meiryo UI" panose="020B0604030504040204" pitchFamily="50" charset="-128"/>
                <a:cs typeface="Meiryo UI" panose="020B0604030504040204" pitchFamily="50" charset="-128"/>
              </a:rPr>
              <a:t>COLMINA/SMAVIA</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正方形/長方形 143"/>
          <p:cNvSpPr/>
          <p:nvPr/>
        </p:nvSpPr>
        <p:spPr bwMode="auto">
          <a:xfrm>
            <a:off x="4788024" y="2781631"/>
            <a:ext cx="1080120" cy="432048"/>
          </a:xfrm>
          <a:prstGeom prst="rect">
            <a:avLst/>
          </a:prstGeom>
          <a:solidFill>
            <a:srgbClr val="FF0000"/>
          </a:solidFill>
          <a:ln w="28575"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ファーウェイ</a:t>
            </a:r>
            <a:endParaRPr kumimoji="0"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00" b="1" i="0" u="none" strike="noStrike" cap="none" normalizeH="0" baseline="0" dirty="0" err="1">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Hauwei</a:t>
            </a:r>
            <a:r>
              <a:rPr kumimoji="0" lang="en-US" altLang="ja-JP"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IoT</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正方形/長方形 201"/>
          <p:cNvSpPr/>
          <p:nvPr/>
        </p:nvSpPr>
        <p:spPr bwMode="auto">
          <a:xfrm>
            <a:off x="4788023" y="3285687"/>
            <a:ext cx="1060097" cy="288032"/>
          </a:xfrm>
          <a:prstGeom prst="rect">
            <a:avLst/>
          </a:prstGeom>
          <a:solidFill>
            <a:schemeClr val="bg1"/>
          </a:solidFill>
          <a:ln w="28575"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中国電信</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SAP</a:t>
            </a:r>
            <a:r>
              <a:rPr kumimoji="0" lang="ja-JP" altLang="en-US" sz="900" b="1" dirty="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 Ericsson</a:t>
            </a:r>
          </a:p>
        </p:txBody>
      </p:sp>
      <p:sp>
        <p:nvSpPr>
          <p:cNvPr id="27" name="正方形/長方形 26"/>
          <p:cNvSpPr/>
          <p:nvPr/>
        </p:nvSpPr>
        <p:spPr bwMode="auto">
          <a:xfrm>
            <a:off x="3059832" y="4510542"/>
            <a:ext cx="1152128" cy="360040"/>
          </a:xfrm>
          <a:prstGeom prst="rect">
            <a:avLst/>
          </a:prstGeom>
          <a:solidFill>
            <a:schemeClr val="bg1"/>
          </a:solidFill>
          <a:ln w="38100" cap="flat" cmpd="dbl"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TRUMPF</a:t>
            </a: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AXOOM IoT</a:t>
            </a:r>
            <a:endParaRPr kumimoji="0" lang="ja-JP" altLang="en-US"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bwMode="auto">
          <a:xfrm>
            <a:off x="3059832" y="3934478"/>
            <a:ext cx="1152128" cy="432048"/>
          </a:xfrm>
          <a:prstGeom prst="rect">
            <a:avLst/>
          </a:prstGeom>
          <a:solidFill>
            <a:srgbClr val="009999"/>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spcBef>
                <a:spcPct val="20000"/>
              </a:spcBef>
              <a:buClr>
                <a:srgbClr val="F48B00"/>
              </a:buClr>
            </a:pPr>
            <a:r>
              <a:rPr kumimoji="0"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シーメンス</a:t>
            </a:r>
            <a:endParaRPr kumimoji="0"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1000" b="1"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MindSphere</a:t>
            </a:r>
            <a:endParaRPr kumimoji="0" lang="ja-JP" altLang="en-US" sz="10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78" name="Picture 2" descr="「台湾　国旗」の画像検索結果"/>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16016" y="4077776"/>
            <a:ext cx="216024" cy="1443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3" name="正方形/長方形 242"/>
          <p:cNvSpPr/>
          <p:nvPr/>
        </p:nvSpPr>
        <p:spPr>
          <a:xfrm>
            <a:off x="4644008" y="4581831"/>
            <a:ext cx="1401063" cy="1224136"/>
          </a:xfrm>
          <a:prstGeom prst="rect">
            <a:avLst/>
          </a:prstGeom>
          <a:solidFill>
            <a:schemeClr val="bg1">
              <a:lumMod val="95000"/>
              <a:alpha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4" name="Picture 2" descr="ãè±å½å½æãã®ç»åæ¤ç´¢çµæ"/>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16017" y="4654245"/>
            <a:ext cx="216023" cy="143610"/>
          </a:xfrm>
          <a:prstGeom prst="rect">
            <a:avLst/>
          </a:prstGeom>
          <a:noFill/>
          <a:extLst>
            <a:ext uri="{909E8E84-426E-40DD-AFC4-6F175D3DCCD1}">
              <a14:hiddenFill xmlns:a14="http://schemas.microsoft.com/office/drawing/2010/main">
                <a:solidFill>
                  <a:srgbClr val="FFFFFF"/>
                </a:solidFill>
              </a14:hiddenFill>
            </a:ext>
          </a:extLst>
        </p:spPr>
      </p:pic>
      <p:sp>
        <p:nvSpPr>
          <p:cNvPr id="246" name="正方形/長方形 245"/>
          <p:cNvSpPr/>
          <p:nvPr/>
        </p:nvSpPr>
        <p:spPr bwMode="auto">
          <a:xfrm>
            <a:off x="4716016" y="4797855"/>
            <a:ext cx="1152128" cy="360040"/>
          </a:xfrm>
          <a:prstGeom prst="rect">
            <a:avLst/>
          </a:prstGeom>
          <a:solidFill>
            <a:schemeClr val="bg1"/>
          </a:solid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a:latin typeface="Meiryo UI" panose="020B0604030504040204" pitchFamily="50" charset="-128"/>
                <a:ea typeface="Meiryo UI" panose="020B0604030504040204" pitchFamily="50" charset="-128"/>
                <a:cs typeface="Meiryo UI" panose="020B0604030504040204" pitchFamily="50" charset="-128"/>
              </a:rPr>
              <a:t>ARM</a:t>
            </a:r>
          </a:p>
          <a:p>
            <a:pPr algn="ctr" eaLnBrk="0" hangingPunct="0">
              <a:spcBef>
                <a:spcPct val="20000"/>
              </a:spcBef>
              <a:buClr>
                <a:srgbClr val="F48B00"/>
              </a:buClr>
            </a:pPr>
            <a:r>
              <a:rPr lang="en-US" altLang="ja-JP" sz="800" b="1" dirty="0"/>
              <a:t>Pelion </a:t>
            </a:r>
            <a:r>
              <a:rPr lang="en-US" altLang="ja-JP" sz="800" b="1" dirty="0" err="1"/>
              <a:t>IoT</a:t>
            </a:r>
            <a:r>
              <a:rPr lang="en-US" altLang="ja-JP" sz="800" b="1" dirty="0"/>
              <a:t> Platform</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47" name="正方形/長方形 246"/>
          <p:cNvSpPr/>
          <p:nvPr/>
        </p:nvSpPr>
        <p:spPr bwMode="auto">
          <a:xfrm>
            <a:off x="4716016" y="5445927"/>
            <a:ext cx="1152128" cy="288032"/>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F48B00"/>
              </a:buClr>
              <a:buSzTx/>
              <a:buFont typeface="Wingdings" pitchFamily="2" charset="2"/>
              <a:buNone/>
              <a:tabLst/>
            </a:pPr>
            <a:r>
              <a:rPr kumimoji="0" lang="en-US" altLang="ja-JP" sz="900" b="1" dirty="0" err="1">
                <a:latin typeface="Meiryo UI" panose="020B0604030504040204" pitchFamily="50" charset="-128"/>
                <a:ea typeface="Meiryo UI" panose="020B0604030504040204" pitchFamily="50" charset="-128"/>
                <a:cs typeface="Meiryo UI" panose="020B0604030504040204" pitchFamily="50" charset="-128"/>
              </a:rPr>
              <a:t>Telit</a:t>
            </a:r>
            <a:endParaRPr kumimoji="0"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spcBef>
                <a:spcPct val="20000"/>
              </a:spcBef>
              <a:buClr>
                <a:srgbClr val="F48B00"/>
              </a:buClr>
            </a:pPr>
            <a:r>
              <a:rPr lang="en-US" altLang="ja-JP" sz="800" b="1" dirty="0" err="1"/>
              <a:t>Telit</a:t>
            </a:r>
            <a:r>
              <a:rPr lang="en-US" altLang="ja-JP" sz="800" b="1" dirty="0"/>
              <a:t> IoT Platform</a:t>
            </a:r>
            <a:endParaRPr kumimoji="0" lang="ja-JP" altLang="en-US" sz="8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48" name="Picture 2" descr="ãã¤ã¿ãªã¢ãå½æãã®ç»åæ¤ç´¢çµæ"/>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716016" y="5301911"/>
            <a:ext cx="221010" cy="147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148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BAEB23-FE07-E441-B05A-E06C5E472B6B}"/>
              </a:ext>
            </a:extLst>
          </p:cNvPr>
          <p:cNvSpPr>
            <a:spLocks noGrp="1"/>
          </p:cNvSpPr>
          <p:nvPr>
            <p:ph type="title"/>
          </p:nvPr>
        </p:nvSpPr>
        <p:spPr/>
        <p:txBody>
          <a:bodyPr/>
          <a:lstStyle/>
          <a:p>
            <a:r>
              <a:rPr kumimoji="1" lang="en-US" altLang="ja-JP" dirty="0"/>
              <a:t>SAP Leonardo</a:t>
            </a:r>
            <a:endParaRPr kumimoji="1" lang="ja-JP" altLang="en-US"/>
          </a:p>
        </p:txBody>
      </p:sp>
      <p:sp>
        <p:nvSpPr>
          <p:cNvPr id="3" name="スライド番号プレースホルダー 2">
            <a:extLst>
              <a:ext uri="{FF2B5EF4-FFF2-40B4-BE49-F238E27FC236}">
                <a16:creationId xmlns:a16="http://schemas.microsoft.com/office/drawing/2014/main" id="{AA589DEF-088B-8A46-9556-C0B852679CA0}"/>
              </a:ext>
            </a:extLst>
          </p:cNvPr>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pic>
        <p:nvPicPr>
          <p:cNvPr id="4" name="図 3">
            <a:extLst>
              <a:ext uri="{FF2B5EF4-FFF2-40B4-BE49-F238E27FC236}">
                <a16:creationId xmlns:a16="http://schemas.microsoft.com/office/drawing/2014/main" id="{B165DC37-29A7-764D-A0A1-6930DC5B9C5E}"/>
              </a:ext>
            </a:extLst>
          </p:cNvPr>
          <p:cNvPicPr>
            <a:picLocks noChangeAspect="1"/>
          </p:cNvPicPr>
          <p:nvPr/>
        </p:nvPicPr>
        <p:blipFill>
          <a:blip r:embed="rId2"/>
          <a:stretch>
            <a:fillRect/>
          </a:stretch>
        </p:blipFill>
        <p:spPr>
          <a:xfrm>
            <a:off x="386375" y="1268760"/>
            <a:ext cx="8371249" cy="4541403"/>
          </a:xfrm>
          <a:prstGeom prst="rect">
            <a:avLst/>
          </a:prstGeom>
        </p:spPr>
      </p:pic>
    </p:spTree>
    <p:extLst>
      <p:ext uri="{BB962C8B-B14F-4D97-AF65-F5344CB8AC3E}">
        <p14:creationId xmlns:p14="http://schemas.microsoft.com/office/powerpoint/2010/main" val="3427606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1520" y="4709804"/>
            <a:ext cx="8640960" cy="137177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51520" y="816872"/>
            <a:ext cx="8640960" cy="376899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539552" y="2521733"/>
            <a:ext cx="8064896" cy="84972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lang="en-US" altLang="ja-JP" sz="2400" dirty="0"/>
              <a:t>GE</a:t>
            </a:r>
            <a:r>
              <a:rPr kumimoji="1" lang="ja-JP" altLang="en-US" sz="2400" dirty="0"/>
              <a:t>が推進する産業用</a:t>
            </a:r>
            <a:r>
              <a:rPr kumimoji="1" lang="en-US" altLang="ja-JP" sz="2400" dirty="0" err="1"/>
              <a:t>IoT</a:t>
            </a:r>
            <a:r>
              <a:rPr kumimoji="1" lang="ja-JP" altLang="en-US" sz="2400" dirty="0"/>
              <a:t>プラットフォーム</a:t>
            </a:r>
            <a:r>
              <a:rPr kumimoji="1" lang="en-US" altLang="ja-JP" dirty="0"/>
              <a:t>“</a:t>
            </a:r>
            <a:r>
              <a:rPr kumimoji="1" lang="en-US" altLang="ja-JP" b="1" dirty="0" err="1"/>
              <a:t>Predix</a:t>
            </a:r>
            <a:r>
              <a:rPr kumimoji="1"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24" name="正方形/長方形 23"/>
          <p:cNvSpPr/>
          <p:nvPr/>
        </p:nvSpPr>
        <p:spPr>
          <a:xfrm>
            <a:off x="539552" y="3399807"/>
            <a:ext cx="8064896" cy="84972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64666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発電設備</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224929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機関車</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航空機エンジン</a:t>
            </a:r>
          </a:p>
        </p:txBody>
      </p:sp>
      <p:sp>
        <p:nvSpPr>
          <p:cNvPr id="8" name="正方形/長方形 7"/>
          <p:cNvSpPr/>
          <p:nvPr/>
        </p:nvSpPr>
        <p:spPr>
          <a:xfrm>
            <a:off x="5456278"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工作機械</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他の産業機械</a:t>
            </a:r>
          </a:p>
        </p:txBody>
      </p:sp>
      <p:sp>
        <p:nvSpPr>
          <p:cNvPr id="16" name="角丸四角形 15"/>
          <p:cNvSpPr/>
          <p:nvPr/>
        </p:nvSpPr>
        <p:spPr>
          <a:xfrm>
            <a:off x="539552" y="4375546"/>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17" name="正方形/長方形 16"/>
          <p:cNvSpPr/>
          <p:nvPr/>
        </p:nvSpPr>
        <p:spPr>
          <a:xfrm>
            <a:off x="646661"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68021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21" name="正方形/長方形 20"/>
          <p:cNvSpPr/>
          <p:nvPr/>
        </p:nvSpPr>
        <p:spPr>
          <a:xfrm>
            <a:off x="113797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22" name="正方形/長方形 21"/>
          <p:cNvSpPr/>
          <p:nvPr/>
        </p:nvSpPr>
        <p:spPr>
          <a:xfrm>
            <a:off x="1601594"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23" name="正方形/長方形 22"/>
          <p:cNvSpPr/>
          <p:nvPr/>
        </p:nvSpPr>
        <p:spPr>
          <a:xfrm>
            <a:off x="682114"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他のアプリケーション</a:t>
            </a:r>
          </a:p>
        </p:txBody>
      </p:sp>
      <p:sp>
        <p:nvSpPr>
          <p:cNvPr id="26" name="正方形/長方形 25"/>
          <p:cNvSpPr/>
          <p:nvPr/>
        </p:nvSpPr>
        <p:spPr>
          <a:xfrm>
            <a:off x="6466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通知</a:t>
            </a:r>
            <a:endParaRPr kumimoji="1" lang="ja-JP" altLang="en-US" sz="1200" dirty="0">
              <a:solidFill>
                <a:srgbClr val="FFFFFF"/>
              </a:solidFill>
              <a:latin typeface="Meiryo" charset="-128"/>
              <a:ea typeface="Meiryo" charset="-128"/>
              <a:cs typeface="Meiryo" charset="-128"/>
            </a:endParaRPr>
          </a:p>
        </p:txBody>
      </p:sp>
      <p:sp>
        <p:nvSpPr>
          <p:cNvPr id="27" name="正方形/長方形 26"/>
          <p:cNvSpPr/>
          <p:nvPr/>
        </p:nvSpPr>
        <p:spPr>
          <a:xfrm>
            <a:off x="1968431"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Redis</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キャッシュ</a:t>
            </a:r>
            <a:endParaRPr kumimoji="1" lang="ja-JP" altLang="en-US" sz="800" dirty="0">
              <a:solidFill>
                <a:srgbClr val="FFFFFF"/>
              </a:solidFill>
              <a:latin typeface="Meiryo" charset="-128"/>
              <a:ea typeface="Meiryo" charset="-128"/>
              <a:cs typeface="Meiryo" charset="-128"/>
            </a:endParaRPr>
          </a:p>
        </p:txBody>
      </p:sp>
      <p:sp>
        <p:nvSpPr>
          <p:cNvPr id="28" name="正方形/長方形 27"/>
          <p:cNvSpPr/>
          <p:nvPr/>
        </p:nvSpPr>
        <p:spPr>
          <a:xfrm>
            <a:off x="330872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BLOB</a:t>
            </a:r>
          </a:p>
          <a:p>
            <a:pPr algn="ctr"/>
            <a:r>
              <a:rPr lang="ja-JP" altLang="en-US" sz="800" dirty="0">
                <a:solidFill>
                  <a:srgbClr val="FFFFFF"/>
                </a:solidFill>
                <a:latin typeface="Meiryo" charset="-128"/>
                <a:ea typeface="Meiryo" charset="-128"/>
                <a:cs typeface="Meiryo" charset="-128"/>
              </a:rPr>
              <a:t>ストレージ</a:t>
            </a:r>
            <a:endParaRPr kumimoji="1" lang="ja-JP" altLang="en-US" sz="800" dirty="0">
              <a:solidFill>
                <a:srgbClr val="FFFFFF"/>
              </a:solidFill>
              <a:latin typeface="Meiryo" charset="-128"/>
              <a:ea typeface="Meiryo" charset="-128"/>
              <a:cs typeface="Meiryo" charset="-128"/>
            </a:endParaRPr>
          </a:p>
        </p:txBody>
      </p:sp>
      <p:sp>
        <p:nvSpPr>
          <p:cNvPr id="29" name="正方形/長方形 28"/>
          <p:cNvSpPr/>
          <p:nvPr/>
        </p:nvSpPr>
        <p:spPr>
          <a:xfrm>
            <a:off x="4649009"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Postgres</a:t>
            </a:r>
          </a:p>
          <a:p>
            <a:pPr algn="ctr"/>
            <a:r>
              <a:rPr lang="en-US" altLang="ja-JP" sz="800" dirty="0">
                <a:solidFill>
                  <a:srgbClr val="FFFFFF"/>
                </a:solidFill>
                <a:latin typeface="Meiryo" charset="-128"/>
                <a:ea typeface="Meiryo" charset="-128"/>
                <a:cs typeface="Meiryo" charset="-128"/>
              </a:rPr>
              <a:t>RDB</a:t>
            </a:r>
            <a:endParaRPr kumimoji="1" lang="ja-JP" altLang="en-US" sz="800" dirty="0">
              <a:solidFill>
                <a:srgbClr val="FFFFFF"/>
              </a:solidFill>
              <a:latin typeface="Meiryo" charset="-128"/>
              <a:ea typeface="Meiryo" charset="-128"/>
              <a:cs typeface="Meiryo" charset="-128"/>
            </a:endParaRPr>
          </a:p>
        </p:txBody>
      </p:sp>
      <p:sp>
        <p:nvSpPr>
          <p:cNvPr id="30" name="正方形/長方形 29"/>
          <p:cNvSpPr/>
          <p:nvPr/>
        </p:nvSpPr>
        <p:spPr>
          <a:xfrm>
            <a:off x="5971471" y="3719381"/>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NewRelic</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監視</a:t>
            </a:r>
            <a:endParaRPr kumimoji="1" lang="ja-JP" altLang="en-US" sz="800" dirty="0">
              <a:solidFill>
                <a:srgbClr val="FFFFFF"/>
              </a:solidFill>
              <a:latin typeface="Meiryo" charset="-128"/>
              <a:ea typeface="Meiryo" charset="-128"/>
              <a:cs typeface="Meiryo" charset="-128"/>
            </a:endParaRPr>
          </a:p>
        </p:txBody>
      </p:sp>
      <p:sp>
        <p:nvSpPr>
          <p:cNvPr id="31" name="正方形/長方形 30"/>
          <p:cNvSpPr/>
          <p:nvPr/>
        </p:nvSpPr>
        <p:spPr>
          <a:xfrm>
            <a:off x="73117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RabittMQ</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キューイング</a:t>
            </a:r>
            <a:endParaRPr kumimoji="1" lang="ja-JP" altLang="en-US" sz="800" dirty="0">
              <a:solidFill>
                <a:srgbClr val="FFFFFF"/>
              </a:solidFill>
              <a:latin typeface="Meiryo" charset="-128"/>
              <a:ea typeface="Meiryo" charset="-128"/>
              <a:cs typeface="Meiryo" charset="-128"/>
            </a:endParaRPr>
          </a:p>
        </p:txBody>
      </p:sp>
      <p:sp>
        <p:nvSpPr>
          <p:cNvPr id="33" name="正方形/長方形 32"/>
          <p:cNvSpPr/>
          <p:nvPr/>
        </p:nvSpPr>
        <p:spPr>
          <a:xfrm>
            <a:off x="64666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Spark</a:t>
            </a:r>
          </a:p>
          <a:p>
            <a:pPr algn="ctr"/>
            <a:r>
              <a:rPr lang="ja-JP" altLang="en-US" sz="800" dirty="0">
                <a:solidFill>
                  <a:srgbClr val="FFFFFF"/>
                </a:solidFill>
                <a:latin typeface="Meiryo" charset="-128"/>
                <a:ea typeface="Meiryo" charset="-128"/>
                <a:cs typeface="Meiryo" charset="-128"/>
              </a:rPr>
              <a:t>分散処理</a:t>
            </a:r>
            <a:endParaRPr kumimoji="1" lang="ja-JP" altLang="en-US" sz="800" dirty="0">
              <a:solidFill>
                <a:srgbClr val="FFFFFF"/>
              </a:solidFill>
              <a:latin typeface="Meiryo" charset="-128"/>
              <a:ea typeface="Meiryo" charset="-128"/>
              <a:cs typeface="Meiryo" charset="-128"/>
            </a:endParaRPr>
          </a:p>
        </p:txBody>
      </p:sp>
      <p:sp>
        <p:nvSpPr>
          <p:cNvPr id="34" name="正方形/長方形 33"/>
          <p:cNvSpPr/>
          <p:nvPr/>
        </p:nvSpPr>
        <p:spPr>
          <a:xfrm>
            <a:off x="224929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Storm</a:t>
            </a:r>
          </a:p>
          <a:p>
            <a:pPr algn="ctr"/>
            <a:r>
              <a:rPr lang="ja-JP" altLang="en-US" sz="800" dirty="0">
                <a:solidFill>
                  <a:srgbClr val="FFFFFF"/>
                </a:solidFill>
                <a:latin typeface="Meiryo" charset="-128"/>
                <a:ea typeface="Meiryo" charset="-128"/>
                <a:cs typeface="Meiryo" charset="-128"/>
              </a:rPr>
              <a:t>ストリーミング処理</a:t>
            </a:r>
            <a:endParaRPr kumimoji="1" lang="ja-JP" altLang="en-US" sz="800" dirty="0">
              <a:solidFill>
                <a:srgbClr val="FFFFFF"/>
              </a:solidFill>
              <a:latin typeface="Meiryo" charset="-128"/>
              <a:ea typeface="Meiryo" charset="-128"/>
              <a:cs typeface="Meiryo" charset="-128"/>
            </a:endParaRPr>
          </a:p>
        </p:txBody>
      </p:sp>
      <p:sp>
        <p:nvSpPr>
          <p:cNvPr id="35" name="正方形/長方形 34"/>
          <p:cNvSpPr/>
          <p:nvPr/>
        </p:nvSpPr>
        <p:spPr>
          <a:xfrm>
            <a:off x="383663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Kafka</a:t>
            </a:r>
          </a:p>
          <a:p>
            <a:pPr algn="ctr"/>
            <a:r>
              <a:rPr lang="ja-JP" altLang="en-US" sz="800" dirty="0">
                <a:solidFill>
                  <a:srgbClr val="FFFFFF"/>
                </a:solidFill>
                <a:latin typeface="Meiryo" charset="-128"/>
                <a:ea typeface="Meiryo" charset="-128"/>
                <a:cs typeface="Meiryo" charset="-128"/>
              </a:rPr>
              <a:t>分散メッセージング処理</a:t>
            </a:r>
            <a:endParaRPr kumimoji="1" lang="ja-JP" altLang="en-US" sz="800" dirty="0">
              <a:solidFill>
                <a:srgbClr val="FFFFFF"/>
              </a:solidFill>
              <a:latin typeface="Meiryo" charset="-128"/>
              <a:ea typeface="Meiryo" charset="-128"/>
              <a:cs typeface="Meiryo" charset="-128"/>
            </a:endParaRPr>
          </a:p>
        </p:txBody>
      </p:sp>
      <p:sp>
        <p:nvSpPr>
          <p:cNvPr id="36" name="正方形/長方形 35"/>
          <p:cNvSpPr/>
          <p:nvPr/>
        </p:nvSpPr>
        <p:spPr>
          <a:xfrm>
            <a:off x="543349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Taitan</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グラフ</a:t>
            </a:r>
            <a:r>
              <a:rPr lang="en-US" altLang="ja-JP" sz="800" dirty="0">
                <a:solidFill>
                  <a:srgbClr val="FFFFFF"/>
                </a:solidFill>
                <a:latin typeface="Meiryo" charset="-128"/>
                <a:ea typeface="Meiryo" charset="-128"/>
                <a:cs typeface="Meiryo" charset="-128"/>
              </a:rPr>
              <a:t>DB</a:t>
            </a:r>
            <a:endParaRPr kumimoji="1" lang="ja-JP" altLang="en-US" sz="800" dirty="0">
              <a:solidFill>
                <a:srgbClr val="FFFFFF"/>
              </a:solidFill>
              <a:latin typeface="Meiryo" charset="-128"/>
              <a:ea typeface="Meiryo" charset="-128"/>
              <a:cs typeface="Meiryo" charset="-128"/>
            </a:endParaRPr>
          </a:p>
        </p:txBody>
      </p:sp>
      <p:sp>
        <p:nvSpPr>
          <p:cNvPr id="37" name="正方形/長方形 36"/>
          <p:cNvSpPr/>
          <p:nvPr/>
        </p:nvSpPr>
        <p:spPr>
          <a:xfrm>
            <a:off x="7030353" y="2843850"/>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Kasandra</a:t>
            </a:r>
          </a:p>
          <a:p>
            <a:pPr algn="ctr"/>
            <a:r>
              <a:rPr lang="en-US" altLang="ja-JP" sz="800" dirty="0">
                <a:solidFill>
                  <a:srgbClr val="FFFFFF"/>
                </a:solidFill>
                <a:latin typeface="Meiryo" charset="-128"/>
                <a:ea typeface="Meiryo" charset="-128"/>
                <a:cs typeface="Meiryo" charset="-128"/>
              </a:rPr>
              <a:t>KVS</a:t>
            </a:r>
            <a:endParaRPr kumimoji="1" lang="ja-JP" altLang="en-US" sz="800" dirty="0">
              <a:solidFill>
                <a:srgbClr val="FFFFFF"/>
              </a:solidFill>
              <a:latin typeface="Meiryo" charset="-128"/>
              <a:ea typeface="Meiryo" charset="-128"/>
              <a:cs typeface="Meiryo" charset="-128"/>
            </a:endParaRPr>
          </a:p>
        </p:txBody>
      </p:sp>
      <p:sp>
        <p:nvSpPr>
          <p:cNvPr id="39" name="テキスト ボックス 38"/>
          <p:cNvSpPr txBox="1"/>
          <p:nvPr/>
        </p:nvSpPr>
        <p:spPr>
          <a:xfrm>
            <a:off x="3873640" y="3399332"/>
            <a:ext cx="1635961" cy="338554"/>
          </a:xfrm>
          <a:prstGeom prst="rect">
            <a:avLst/>
          </a:prstGeom>
          <a:noFill/>
        </p:spPr>
        <p:txBody>
          <a:bodyPr wrap="none" rtlCol="0">
            <a:spAutoFit/>
          </a:bodyPr>
          <a:lstStyle/>
          <a:p>
            <a:r>
              <a:rPr kumimoji="1" lang="en-US" altLang="ja-JP" sz="1600">
                <a:latin typeface="Meiryo" charset="-128"/>
                <a:ea typeface="Meiryo" charset="-128"/>
                <a:cs typeface="Meiryo" charset="-128"/>
              </a:rPr>
              <a:t>Cloud Foundry</a:t>
            </a:r>
            <a:endParaRPr kumimoji="1" lang="ja-JP" altLang="en-US" sz="1600" dirty="0">
              <a:latin typeface="Meiryo" charset="-128"/>
              <a:ea typeface="Meiryo" charset="-128"/>
              <a:cs typeface="Meiryo" charset="-128"/>
            </a:endParaRPr>
          </a:p>
        </p:txBody>
      </p:sp>
      <p:sp>
        <p:nvSpPr>
          <p:cNvPr id="41" name="テキスト ボックス 40"/>
          <p:cNvSpPr txBox="1"/>
          <p:nvPr/>
        </p:nvSpPr>
        <p:spPr>
          <a:xfrm>
            <a:off x="3043376" y="2545159"/>
            <a:ext cx="3057248" cy="307777"/>
          </a:xfrm>
          <a:prstGeom prst="rect">
            <a:avLst/>
          </a:prstGeom>
          <a:noFill/>
        </p:spPr>
        <p:txBody>
          <a:bodyPr wrap="none" rtlCol="0">
            <a:spAutoFit/>
          </a:bodyPr>
          <a:lstStyle/>
          <a:p>
            <a:pPr algn="ctr"/>
            <a:r>
              <a:rPr kumimoji="1" lang="ja-JP" altLang="en-US" sz="1400">
                <a:latin typeface="Meiryo" charset="-128"/>
                <a:ea typeface="Meiryo" charset="-128"/>
                <a:cs typeface="Meiryo" charset="-128"/>
              </a:rPr>
              <a:t>オープンソースを駆使した独自基盤</a:t>
            </a:r>
            <a:endParaRPr kumimoji="1" lang="ja-JP" altLang="en-US" sz="1400" dirty="0">
              <a:latin typeface="Meiryo" charset="-128"/>
              <a:ea typeface="Meiryo" charset="-128"/>
              <a:cs typeface="Meiryo" charset="-128"/>
            </a:endParaRPr>
          </a:p>
        </p:txBody>
      </p:sp>
      <p:sp>
        <p:nvSpPr>
          <p:cNvPr id="42" name="正方形/長方形 41"/>
          <p:cNvSpPr/>
          <p:nvPr/>
        </p:nvSpPr>
        <p:spPr>
          <a:xfrm>
            <a:off x="539552" y="1174941"/>
            <a:ext cx="8064896" cy="13255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76505"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Asset Performance Management</a:t>
            </a:r>
          </a:p>
          <a:p>
            <a:pPr algn="ctr"/>
            <a:r>
              <a:rPr lang="ja-JP" altLang="en-US" sz="1200" dirty="0">
                <a:solidFill>
                  <a:srgbClr val="FFFFFF"/>
                </a:solidFill>
                <a:latin typeface="Meiryo" charset="-128"/>
                <a:ea typeface="Meiryo" charset="-128"/>
                <a:cs typeface="Meiryo" charset="-128"/>
              </a:rPr>
              <a:t>産業機器性能管理</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a:t>
            </a:r>
            <a:r>
              <a:rPr lang="en-US" altLang="ja-JP" sz="1200" dirty="0">
                <a:solidFill>
                  <a:srgbClr val="FFFFFF"/>
                </a:solidFill>
                <a:latin typeface="Meiryo" charset="-128"/>
                <a:ea typeface="Meiryo" charset="-128"/>
                <a:cs typeface="Meiryo" charset="-128"/>
              </a:rPr>
              <a:t>APM</a:t>
            </a:r>
            <a:r>
              <a:rPr lang="ja-JP" altLang="en-US" sz="1200" dirty="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2712904"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Operation Optimization</a:t>
            </a:r>
          </a:p>
          <a:p>
            <a:pPr algn="ctr"/>
            <a:r>
              <a:rPr lang="ja-JP" altLang="en-US" sz="1200" dirty="0">
                <a:solidFill>
                  <a:srgbClr val="FFFFFF"/>
                </a:solidFill>
                <a:latin typeface="Meiryo" charset="-128"/>
                <a:ea typeface="Meiryo" charset="-128"/>
                <a:cs typeface="Meiryo" charset="-128"/>
              </a:rPr>
              <a:t>オペレーション最適化</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OO</a:t>
            </a:r>
            <a:r>
              <a:rPr kumimoji="1" lang="ja-JP" altLang="en-US" sz="1200" dirty="0">
                <a:solidFill>
                  <a:srgbClr val="FFFFFF"/>
                </a:solidFill>
                <a:latin typeface="Meiryo" charset="-128"/>
                <a:ea typeface="Meiryo" charset="-128"/>
                <a:cs typeface="Meiryo" charset="-128"/>
              </a:rPr>
              <a:t>）</a:t>
            </a:r>
          </a:p>
        </p:txBody>
      </p:sp>
      <p:sp>
        <p:nvSpPr>
          <p:cNvPr id="12" name="正方形/長方形 11"/>
          <p:cNvSpPr/>
          <p:nvPr/>
        </p:nvSpPr>
        <p:spPr>
          <a:xfrm>
            <a:off x="4749303"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Brilliant Manufacturing</a:t>
            </a:r>
          </a:p>
          <a:p>
            <a:pPr algn="ctr"/>
            <a:r>
              <a:rPr lang="ja-JP" altLang="en-US" sz="1200" dirty="0">
                <a:solidFill>
                  <a:srgbClr val="FFFFFF"/>
                </a:solidFill>
                <a:latin typeface="Meiryo" charset="-128"/>
                <a:ea typeface="Meiryo" charset="-128"/>
                <a:cs typeface="Meiryo" charset="-128"/>
              </a:rPr>
              <a:t>製造現場最適化</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BM</a:t>
            </a:r>
            <a:r>
              <a:rPr kumimoji="1" lang="ja-JP" altLang="en-US" sz="1200" dirty="0">
                <a:solidFill>
                  <a:srgbClr val="FFFFFF"/>
                </a:solidFill>
                <a:latin typeface="Meiryo" charset="-128"/>
                <a:ea typeface="Meiryo" charset="-128"/>
                <a:cs typeface="Meiryo" charset="-128"/>
              </a:rPr>
              <a:t>）</a:t>
            </a:r>
          </a:p>
        </p:txBody>
      </p:sp>
      <p:sp>
        <p:nvSpPr>
          <p:cNvPr id="15" name="正方形/長方形 14"/>
          <p:cNvSpPr/>
          <p:nvPr/>
        </p:nvSpPr>
        <p:spPr>
          <a:xfrm>
            <a:off x="7027130" y="162300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72259" y="154149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708777" y="145998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サードパーティ</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61375" y="1179606"/>
            <a:ext cx="1620957" cy="307777"/>
          </a:xfrm>
          <a:prstGeom prst="rect">
            <a:avLst/>
          </a:prstGeom>
          <a:noFill/>
        </p:spPr>
        <p:txBody>
          <a:bodyPr wrap="none" rtlCol="0">
            <a:spAutoFit/>
          </a:bodyPr>
          <a:lstStyle/>
          <a:p>
            <a:pPr algn="ctr"/>
            <a:r>
              <a:rPr kumimoji="1" lang="ja-JP" altLang="en-US" sz="1400" dirty="0">
                <a:latin typeface="Meiryo" charset="-128"/>
                <a:ea typeface="Meiryo" charset="-128"/>
                <a:cs typeface="Meiryo" charset="-128"/>
              </a:rPr>
              <a:t>アプリケーション</a:t>
            </a:r>
          </a:p>
        </p:txBody>
      </p:sp>
      <p:sp>
        <p:nvSpPr>
          <p:cNvPr id="45" name="テキスト ボックス 44"/>
          <p:cNvSpPr txBox="1"/>
          <p:nvPr/>
        </p:nvSpPr>
        <p:spPr>
          <a:xfrm>
            <a:off x="3312536" y="4941168"/>
            <a:ext cx="2518639" cy="307777"/>
          </a:xfrm>
          <a:prstGeom prst="rect">
            <a:avLst/>
          </a:prstGeom>
          <a:noFill/>
        </p:spPr>
        <p:txBody>
          <a:bodyPr wrap="none" rtlCol="0">
            <a:spAutoFit/>
          </a:bodyPr>
          <a:lstStyle/>
          <a:p>
            <a:pPr algn="ctr"/>
            <a:r>
              <a:rPr kumimoji="1" lang="ja-JP" altLang="en-US" sz="1400" b="1" dirty="0">
                <a:solidFill>
                  <a:srgbClr val="C00000"/>
                </a:solidFill>
                <a:latin typeface="Meiryo" charset="-128"/>
                <a:ea typeface="Meiryo" charset="-128"/>
                <a:cs typeface="Meiryo" charset="-128"/>
              </a:rPr>
              <a:t>エッジ・コンピューティング</a:t>
            </a:r>
          </a:p>
        </p:txBody>
      </p:sp>
      <p:sp>
        <p:nvSpPr>
          <p:cNvPr id="46" name="テキスト ボックス 45"/>
          <p:cNvSpPr txBox="1"/>
          <p:nvPr/>
        </p:nvSpPr>
        <p:spPr>
          <a:xfrm>
            <a:off x="3218952" y="840583"/>
            <a:ext cx="2698175" cy="307777"/>
          </a:xfrm>
          <a:prstGeom prst="rect">
            <a:avLst/>
          </a:prstGeom>
          <a:noFill/>
        </p:spPr>
        <p:txBody>
          <a:bodyPr wrap="none" rtlCol="0">
            <a:spAutoFit/>
          </a:bodyPr>
          <a:lstStyle/>
          <a:p>
            <a:pPr algn="ctr"/>
            <a:r>
              <a:rPr kumimoji="1" lang="ja-JP" altLang="en-US" sz="1400" b="1" dirty="0">
                <a:solidFill>
                  <a:srgbClr val="0432FF"/>
                </a:solidFill>
                <a:latin typeface="Meiryo" charset="-128"/>
                <a:ea typeface="Meiryo" charset="-128"/>
                <a:cs typeface="Meiryo" charset="-128"/>
              </a:rPr>
              <a:t>クラウド・コンピューティング</a:t>
            </a:r>
          </a:p>
        </p:txBody>
      </p:sp>
      <p:sp>
        <p:nvSpPr>
          <p:cNvPr id="47" name="正方形/長方形 46"/>
          <p:cNvSpPr/>
          <p:nvPr/>
        </p:nvSpPr>
        <p:spPr>
          <a:xfrm>
            <a:off x="228106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8" name="正方形/長方形 47"/>
          <p:cNvSpPr/>
          <p:nvPr/>
        </p:nvSpPr>
        <p:spPr>
          <a:xfrm>
            <a:off x="231462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49" name="正方形/長方形 48"/>
          <p:cNvSpPr/>
          <p:nvPr/>
        </p:nvSpPr>
        <p:spPr>
          <a:xfrm>
            <a:off x="277237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0" name="正方形/長方形 49"/>
          <p:cNvSpPr/>
          <p:nvPr/>
        </p:nvSpPr>
        <p:spPr>
          <a:xfrm>
            <a:off x="323600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1" name="正方形/長方形 50"/>
          <p:cNvSpPr/>
          <p:nvPr/>
        </p:nvSpPr>
        <p:spPr>
          <a:xfrm>
            <a:off x="231652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52" name="正方形/長方形 51"/>
          <p:cNvSpPr/>
          <p:nvPr/>
        </p:nvSpPr>
        <p:spPr>
          <a:xfrm>
            <a:off x="385188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3" name="正方形/長方形 52"/>
          <p:cNvSpPr/>
          <p:nvPr/>
        </p:nvSpPr>
        <p:spPr>
          <a:xfrm>
            <a:off x="388544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4" name="正方形/長方形 53"/>
          <p:cNvSpPr/>
          <p:nvPr/>
        </p:nvSpPr>
        <p:spPr>
          <a:xfrm>
            <a:off x="434319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5" name="正方形/長方形 54"/>
          <p:cNvSpPr/>
          <p:nvPr/>
        </p:nvSpPr>
        <p:spPr>
          <a:xfrm>
            <a:off x="480682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6" name="正方形/長方形 55"/>
          <p:cNvSpPr/>
          <p:nvPr/>
        </p:nvSpPr>
        <p:spPr>
          <a:xfrm>
            <a:off x="388734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他のアプリケーション</a:t>
            </a:r>
          </a:p>
        </p:txBody>
      </p:sp>
      <p:sp>
        <p:nvSpPr>
          <p:cNvPr id="57" name="正方形/長方形 56"/>
          <p:cNvSpPr/>
          <p:nvPr/>
        </p:nvSpPr>
        <p:spPr>
          <a:xfrm>
            <a:off x="5486297"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551984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9" name="正方形/長方形 58"/>
          <p:cNvSpPr/>
          <p:nvPr/>
        </p:nvSpPr>
        <p:spPr>
          <a:xfrm>
            <a:off x="5977606"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0" name="正方形/長方形 59"/>
          <p:cNvSpPr/>
          <p:nvPr/>
        </p:nvSpPr>
        <p:spPr>
          <a:xfrm>
            <a:off x="644123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1" name="正方形/長方形 60"/>
          <p:cNvSpPr/>
          <p:nvPr/>
        </p:nvSpPr>
        <p:spPr>
          <a:xfrm>
            <a:off x="5521750"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2" name="正方形/長方形 61"/>
          <p:cNvSpPr/>
          <p:nvPr/>
        </p:nvSpPr>
        <p:spPr>
          <a:xfrm>
            <a:off x="7042808" y="5239608"/>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正方形/長方形 62"/>
          <p:cNvSpPr/>
          <p:nvPr/>
        </p:nvSpPr>
        <p:spPr>
          <a:xfrm>
            <a:off x="7076359"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64" name="正方形/長方形 63"/>
          <p:cNvSpPr/>
          <p:nvPr/>
        </p:nvSpPr>
        <p:spPr>
          <a:xfrm>
            <a:off x="7534117"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5" name="正方形/長方形 64"/>
          <p:cNvSpPr/>
          <p:nvPr/>
        </p:nvSpPr>
        <p:spPr>
          <a:xfrm>
            <a:off x="7997741"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6" name="正方形/長方形 65"/>
          <p:cNvSpPr/>
          <p:nvPr/>
        </p:nvSpPr>
        <p:spPr>
          <a:xfrm>
            <a:off x="7078261" y="5683973"/>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7" name="上下矢印 66"/>
          <p:cNvSpPr/>
          <p:nvPr/>
        </p:nvSpPr>
        <p:spPr>
          <a:xfrm>
            <a:off x="125254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355072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9090" y="2412174"/>
            <a:ext cx="8625820" cy="337481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43950" y="1052736"/>
            <a:ext cx="8640960" cy="120527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ja-JP" altLang="en-US" sz="2400"/>
              <a:t>ファナックが</a:t>
            </a:r>
            <a:r>
              <a:rPr kumimoji="1" lang="ja-JP" altLang="en-US" sz="2400" dirty="0"/>
              <a:t>推進する産業用</a:t>
            </a:r>
            <a:r>
              <a:rPr kumimoji="1" lang="en-US" altLang="ja-JP" sz="2400" dirty="0" err="1"/>
              <a:t>IoT</a:t>
            </a:r>
            <a:r>
              <a:rPr kumimoji="1" lang="ja-JP" altLang="en-US" sz="2400" dirty="0"/>
              <a:t>プラットフォーム</a:t>
            </a:r>
            <a:r>
              <a:rPr kumimoji="1" lang="en-US" altLang="ja-JP" dirty="0"/>
              <a:t>“</a:t>
            </a:r>
            <a:r>
              <a:rPr kumimoji="1" lang="en-US" altLang="ja-JP" b="1" dirty="0"/>
              <a:t>FIELD system</a:t>
            </a:r>
            <a:r>
              <a:rPr kumimoji="1"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2" name="正方形/長方形 41"/>
          <p:cNvSpPr/>
          <p:nvPr/>
        </p:nvSpPr>
        <p:spPr>
          <a:xfrm>
            <a:off x="538327" y="3014036"/>
            <a:ext cx="8064896" cy="13255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6497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故障予知</a:t>
            </a:r>
            <a:endParaRPr lang="en-US" altLang="ja-JP" sz="1200" dirty="0">
              <a:solidFill>
                <a:srgbClr val="FFFFFF"/>
              </a:solidFill>
              <a:latin typeface="Meiryo" charset="-128"/>
              <a:ea typeface="Meiryo" charset="-128"/>
              <a:cs typeface="Meiryo" charset="-128"/>
            </a:endParaRPr>
          </a:p>
          <a:p>
            <a:pPr algn="ctr"/>
            <a:r>
              <a:rPr lang="en-US" altLang="ja-JP" sz="2000" dirty="0">
                <a:solidFill>
                  <a:srgbClr val="FFFFFF"/>
                </a:solidFill>
                <a:latin typeface="Meiryo" charset="-128"/>
                <a:ea typeface="Meiryo" charset="-128"/>
                <a:cs typeface="Meiryo" charset="-128"/>
              </a:rPr>
              <a:t>ZDT</a:t>
            </a:r>
          </a:p>
          <a:p>
            <a:pPr algn="ctr"/>
            <a:r>
              <a:rPr kumimoji="1" lang="ja-JP" altLang="en-US" sz="1000" dirty="0">
                <a:solidFill>
                  <a:srgbClr val="FFFFFF"/>
                </a:solidFill>
                <a:latin typeface="Meiryo" charset="-128"/>
                <a:ea typeface="Meiryo" charset="-128"/>
                <a:cs typeface="Meiryo" charset="-128"/>
              </a:rPr>
              <a:t>ファナック</a:t>
            </a:r>
            <a:r>
              <a:rPr kumimoji="1" lang="en-US" altLang="ja-JP" sz="1000" dirty="0">
                <a:solidFill>
                  <a:srgbClr val="FFFFFF"/>
                </a:solidFill>
                <a:latin typeface="Meiryo" charset="-128"/>
                <a:ea typeface="Meiryo" charset="-128"/>
                <a:cs typeface="Meiryo" charset="-128"/>
              </a:rPr>
              <a:t>+</a:t>
            </a:r>
            <a:r>
              <a:rPr kumimoji="1" lang="ja-JP" altLang="en-US" sz="1000" dirty="0">
                <a:solidFill>
                  <a:srgbClr val="FFFFFF"/>
                </a:solidFill>
                <a:latin typeface="Meiryo" charset="-128"/>
                <a:ea typeface="Meiryo" charset="-128"/>
                <a:cs typeface="Meiryo" charset="-128"/>
              </a:rPr>
              <a:t>シスコ</a:t>
            </a:r>
          </a:p>
        </p:txBody>
      </p:sp>
      <p:sp>
        <p:nvSpPr>
          <p:cNvPr id="11" name="正方形/長方形 10"/>
          <p:cNvSpPr/>
          <p:nvPr/>
        </p:nvSpPr>
        <p:spPr>
          <a:xfrm>
            <a:off x="2684538" y="3321813"/>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品質情報管理</a:t>
            </a:r>
            <a:endParaRPr lang="en-US" altLang="ja-JP" sz="1200" dirty="0">
              <a:solidFill>
                <a:srgbClr val="FFFFFF"/>
              </a:solidFill>
              <a:latin typeface="Meiryo" charset="-128"/>
              <a:ea typeface="Meiryo" charset="-128"/>
              <a:cs typeface="Meiryo" charset="-128"/>
            </a:endParaRPr>
          </a:p>
          <a:p>
            <a:pPr algn="ctr"/>
            <a:r>
              <a:rPr kumimoji="1" lang="en-US" altLang="ja-JP" sz="2000" dirty="0" err="1">
                <a:solidFill>
                  <a:srgbClr val="FFFFFF"/>
                </a:solidFill>
                <a:latin typeface="Meiryo" charset="-128"/>
                <a:ea typeface="Meiryo" charset="-128"/>
                <a:cs typeface="Meiryo" charset="-128"/>
              </a:rPr>
              <a:t>LINKi</a:t>
            </a:r>
            <a:endParaRPr lang="en-US" altLang="ja-JP" sz="2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ファナック</a:t>
            </a:r>
          </a:p>
        </p:txBody>
      </p:sp>
      <p:sp>
        <p:nvSpPr>
          <p:cNvPr id="12" name="正方形/長方形 11"/>
          <p:cNvSpPr/>
          <p:nvPr/>
        </p:nvSpPr>
        <p:spPr>
          <a:xfrm>
            <a:off x="468311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機械学習</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アプリケーション基盤</a:t>
            </a:r>
            <a:r>
              <a:rPr kumimoji="1" lang="en-US" altLang="ja-JP" sz="2000" dirty="0" err="1">
                <a:solidFill>
                  <a:srgbClr val="FFFFFF"/>
                </a:solidFill>
                <a:latin typeface="Meiryo" charset="-128"/>
                <a:ea typeface="Meiryo" charset="-128"/>
                <a:cs typeface="Meiryo" charset="-128"/>
              </a:rPr>
              <a:t>DIMo</a:t>
            </a:r>
            <a:endParaRPr lang="en-US" altLang="ja-JP" sz="2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PFN</a:t>
            </a:r>
            <a:endParaRPr kumimoji="1" lang="ja-JP" altLang="en-US" sz="1000" dirty="0">
              <a:solidFill>
                <a:srgbClr val="FFFFFF"/>
              </a:solidFill>
              <a:latin typeface="Meiryo" charset="-128"/>
              <a:ea typeface="Meiryo" charset="-128"/>
              <a:cs typeface="Meiryo" charset="-128"/>
            </a:endParaRPr>
          </a:p>
        </p:txBody>
      </p:sp>
      <p:sp>
        <p:nvSpPr>
          <p:cNvPr id="15" name="正方形/長方形 14"/>
          <p:cNvSpPr/>
          <p:nvPr/>
        </p:nvSpPr>
        <p:spPr>
          <a:xfrm>
            <a:off x="7015598" y="345743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60727" y="337592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697245" y="329441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サードパーティ</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49843" y="3014036"/>
            <a:ext cx="1620957" cy="307777"/>
          </a:xfrm>
          <a:prstGeom prst="rect">
            <a:avLst/>
          </a:prstGeom>
          <a:noFill/>
        </p:spPr>
        <p:txBody>
          <a:bodyPr wrap="none" rtlCol="0">
            <a:spAutoFit/>
          </a:bodyPr>
          <a:lstStyle/>
          <a:p>
            <a:pPr algn="ctr"/>
            <a:r>
              <a:rPr kumimoji="1" lang="ja-JP" altLang="en-US" sz="1400" dirty="0">
                <a:solidFill>
                  <a:schemeClr val="accent6">
                    <a:lumMod val="50000"/>
                  </a:schemeClr>
                </a:solidFill>
                <a:latin typeface="Meiryo" charset="-128"/>
                <a:ea typeface="Meiryo" charset="-128"/>
                <a:cs typeface="Meiryo" charset="-128"/>
              </a:rPr>
              <a:t>アプリケーション</a:t>
            </a:r>
          </a:p>
        </p:txBody>
      </p:sp>
      <p:sp>
        <p:nvSpPr>
          <p:cNvPr id="45" name="テキスト ボックス 44"/>
          <p:cNvSpPr txBox="1"/>
          <p:nvPr/>
        </p:nvSpPr>
        <p:spPr>
          <a:xfrm>
            <a:off x="3301001" y="2672138"/>
            <a:ext cx="2518639" cy="307777"/>
          </a:xfrm>
          <a:prstGeom prst="rect">
            <a:avLst/>
          </a:prstGeom>
          <a:noFill/>
        </p:spPr>
        <p:txBody>
          <a:bodyPr wrap="none" rtlCol="0">
            <a:spAutoFit/>
          </a:bodyPr>
          <a:lstStyle/>
          <a:p>
            <a:pPr algn="ctr"/>
            <a:r>
              <a:rPr kumimoji="1" lang="ja-JP" altLang="en-US" sz="1400" b="1" dirty="0">
                <a:solidFill>
                  <a:srgbClr val="C00000"/>
                </a:solidFill>
                <a:latin typeface="Meiryo" charset="-128"/>
                <a:ea typeface="Meiryo" charset="-128"/>
                <a:cs typeface="Meiryo" charset="-128"/>
              </a:rPr>
              <a:t>エッジ・コンピューティング</a:t>
            </a:r>
          </a:p>
        </p:txBody>
      </p:sp>
      <p:sp>
        <p:nvSpPr>
          <p:cNvPr id="46" name="テキスト ボックス 45"/>
          <p:cNvSpPr txBox="1"/>
          <p:nvPr/>
        </p:nvSpPr>
        <p:spPr>
          <a:xfrm>
            <a:off x="3211382" y="1076446"/>
            <a:ext cx="2698175" cy="307777"/>
          </a:xfrm>
          <a:prstGeom prst="rect">
            <a:avLst/>
          </a:prstGeom>
          <a:noFill/>
        </p:spPr>
        <p:txBody>
          <a:bodyPr wrap="none" rtlCol="0">
            <a:spAutoFit/>
          </a:bodyPr>
          <a:lstStyle/>
          <a:p>
            <a:pPr algn="ctr"/>
            <a:r>
              <a:rPr kumimoji="1" lang="ja-JP" altLang="en-US" sz="1400" b="1" dirty="0">
                <a:solidFill>
                  <a:srgbClr val="0432FF"/>
                </a:solidFill>
                <a:latin typeface="Meiryo" charset="-128"/>
                <a:ea typeface="Meiryo" charset="-128"/>
                <a:cs typeface="Meiryo" charset="-128"/>
              </a:rPr>
              <a:t>クラウド・コンピューティング</a:t>
            </a:r>
          </a:p>
        </p:txBody>
      </p:sp>
      <p:sp>
        <p:nvSpPr>
          <p:cNvPr id="72" name="角丸四角形 71"/>
          <p:cNvSpPr/>
          <p:nvPr/>
        </p:nvSpPr>
        <p:spPr>
          <a:xfrm>
            <a:off x="547122" y="2080687"/>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73" name="正方形/長方形 72"/>
          <p:cNvSpPr/>
          <p:nvPr/>
        </p:nvSpPr>
        <p:spPr>
          <a:xfrm>
            <a:off x="538328" y="4439574"/>
            <a:ext cx="8073690" cy="107765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FIELD system </a:t>
            </a:r>
            <a:r>
              <a:rPr lang="ja-JP" altLang="en-US" dirty="0">
                <a:solidFill>
                  <a:srgbClr val="FFFFFF"/>
                </a:solidFill>
                <a:latin typeface="Meiryo" charset="-128"/>
                <a:ea typeface="Meiryo" charset="-128"/>
                <a:cs typeface="Meiryo" charset="-128"/>
              </a:rPr>
              <a:t>ミドルウェア</a:t>
            </a:r>
            <a:endParaRPr kumimoji="1" lang="ja-JP" altLang="en-US" dirty="0">
              <a:solidFill>
                <a:srgbClr val="FFFFFF"/>
              </a:solidFill>
              <a:latin typeface="Meiryo" charset="-128"/>
              <a:ea typeface="Meiryo" charset="-128"/>
              <a:cs typeface="Meiryo" charset="-128"/>
            </a:endParaRPr>
          </a:p>
        </p:txBody>
      </p:sp>
      <p:sp>
        <p:nvSpPr>
          <p:cNvPr id="74" name="正方形/長方形 73"/>
          <p:cNvSpPr/>
          <p:nvPr/>
        </p:nvSpPr>
        <p:spPr>
          <a:xfrm>
            <a:off x="683567" y="4394182"/>
            <a:ext cx="7777725" cy="313635"/>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フィールド</a:t>
            </a:r>
            <a:r>
              <a:rPr lang="en-US" altLang="ja-JP" sz="1200" dirty="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683568" y="5259404"/>
            <a:ext cx="7777724" cy="31363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コンバータ</a:t>
            </a:r>
            <a:r>
              <a:rPr kumimoji="1" lang="en-US" altLang="ja-JP" sz="1200" dirty="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3263054"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charset="-128"/>
                <a:ea typeface="Meiryo" charset="-128"/>
                <a:cs typeface="Meiryo" charset="-128"/>
              </a:rPr>
              <a:t>PLM</a:t>
            </a:r>
            <a:endParaRPr kumimoji="1" lang="ja-JP" altLang="en-US" dirty="0">
              <a:solidFill>
                <a:srgbClr val="FFFFFF"/>
              </a:solidFill>
              <a:latin typeface="Meiryo" charset="-128"/>
              <a:ea typeface="Meiryo" charset="-128"/>
              <a:cs typeface="Meiryo" charset="-128"/>
            </a:endParaRPr>
          </a:p>
        </p:txBody>
      </p:sp>
      <p:sp>
        <p:nvSpPr>
          <p:cNvPr id="78" name="正方形/長方形 77"/>
          <p:cNvSpPr/>
          <p:nvPr/>
        </p:nvSpPr>
        <p:spPr>
          <a:xfrm>
            <a:off x="531982" y="1374028"/>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charset="-128"/>
                <a:ea typeface="Meiryo" charset="-128"/>
                <a:cs typeface="Meiryo" charset="-128"/>
              </a:rPr>
              <a:t>SCM</a:t>
            </a:r>
            <a:endParaRPr kumimoji="1" lang="ja-JP" altLang="en-US" dirty="0">
              <a:solidFill>
                <a:srgbClr val="FFFFFF"/>
              </a:solidFill>
              <a:latin typeface="Meiryo" charset="-128"/>
              <a:ea typeface="Meiryo" charset="-128"/>
              <a:cs typeface="Meiryo" charset="-128"/>
            </a:endParaRPr>
          </a:p>
        </p:txBody>
      </p:sp>
      <p:sp>
        <p:nvSpPr>
          <p:cNvPr id="79" name="正方形/長方形 78"/>
          <p:cNvSpPr/>
          <p:nvPr/>
        </p:nvSpPr>
        <p:spPr>
          <a:xfrm>
            <a:off x="5981436"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charset="-128"/>
                <a:ea typeface="Meiryo" charset="-128"/>
                <a:cs typeface="Meiryo" charset="-128"/>
              </a:rPr>
              <a:t>ERP</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64666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ロボット</a:t>
            </a:r>
          </a:p>
        </p:txBody>
      </p:sp>
      <p:sp>
        <p:nvSpPr>
          <p:cNvPr id="6" name="正方形/長方形 5"/>
          <p:cNvSpPr/>
          <p:nvPr/>
        </p:nvSpPr>
        <p:spPr>
          <a:xfrm>
            <a:off x="224929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CNC/MC</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ECM</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5456278"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PLC</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他社機器</a:t>
            </a:r>
            <a:endParaRPr kumimoji="1" lang="en-US" altLang="ja-JP" sz="1200" dirty="0">
              <a:solidFill>
                <a:srgbClr val="FFFFFF"/>
              </a:solidFill>
              <a:latin typeface="Meiryo" charset="-128"/>
              <a:ea typeface="Meiryo" charset="-128"/>
              <a:cs typeface="Meiryo" charset="-128"/>
            </a:endParaRPr>
          </a:p>
        </p:txBody>
      </p:sp>
      <p:sp>
        <p:nvSpPr>
          <p:cNvPr id="67" name="上下矢印 66"/>
          <p:cNvSpPr/>
          <p:nvPr/>
        </p:nvSpPr>
        <p:spPr>
          <a:xfrm>
            <a:off x="125254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上下矢印 79"/>
          <p:cNvSpPr/>
          <p:nvPr/>
        </p:nvSpPr>
        <p:spPr>
          <a:xfrm>
            <a:off x="144539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上下矢印 80"/>
          <p:cNvSpPr/>
          <p:nvPr/>
        </p:nvSpPr>
        <p:spPr>
          <a:xfrm>
            <a:off x="3464965"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上下矢印 81"/>
          <p:cNvSpPr/>
          <p:nvPr/>
        </p:nvSpPr>
        <p:spPr>
          <a:xfrm>
            <a:off x="546353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下矢印 82"/>
          <p:cNvSpPr/>
          <p:nvPr/>
        </p:nvSpPr>
        <p:spPr>
          <a:xfrm>
            <a:off x="7430665" y="4082952"/>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457200" y="2657746"/>
            <a:ext cx="1424814" cy="369332"/>
          </a:xfrm>
          <a:prstGeom prst="rect">
            <a:avLst/>
          </a:prstGeom>
        </p:spPr>
        <p:txBody>
          <a:bodyPr wrap="none">
            <a:spAutoFit/>
          </a:bodyPr>
          <a:lstStyle/>
          <a:p>
            <a:r>
              <a:rPr lang="en-US" altLang="ja-JP" b="1" dirty="0"/>
              <a:t>FIELD system</a:t>
            </a:r>
            <a:endParaRPr lang="ja-JP" altLang="en-US" dirty="0"/>
          </a:p>
        </p:txBody>
      </p:sp>
      <p:sp>
        <p:nvSpPr>
          <p:cNvPr id="16" name="四角形吹き出し 15"/>
          <p:cNvSpPr/>
          <p:nvPr/>
        </p:nvSpPr>
        <p:spPr>
          <a:xfrm>
            <a:off x="597884" y="4592255"/>
            <a:ext cx="1375722" cy="556726"/>
          </a:xfrm>
          <a:prstGeom prst="wedgeRectCallout">
            <a:avLst>
              <a:gd name="adj1" fmla="val 78004"/>
              <a:gd name="adj2" fmla="val -48419"/>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機器の制御や</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データの読み出し</a:t>
            </a:r>
            <a:r>
              <a:rPr lang="en-US" altLang="ja-JP" sz="1000" dirty="0">
                <a:solidFill>
                  <a:srgbClr val="FFFFFF"/>
                </a:solidFill>
                <a:latin typeface="Meiryo" charset="-128"/>
                <a:ea typeface="Meiryo" charset="-128"/>
                <a:cs typeface="Meiryo" charset="-128"/>
              </a:rPr>
              <a:t> </a:t>
            </a:r>
          </a:p>
          <a:p>
            <a:pPr algn="ctr"/>
            <a:r>
              <a:rPr lang="ja-JP" altLang="en-US" sz="1000" dirty="0">
                <a:solidFill>
                  <a:srgbClr val="FFFFFF"/>
                </a:solidFill>
                <a:latin typeface="Meiryo" charset="-128"/>
                <a:ea typeface="Meiryo" charset="-128"/>
                <a:cs typeface="Meiryo" charset="-128"/>
              </a:rPr>
              <a:t>＊仕様公開＊</a:t>
            </a:r>
          </a:p>
        </p:txBody>
      </p:sp>
      <p:sp>
        <p:nvSpPr>
          <p:cNvPr id="39" name="四角形吹き出し 38"/>
          <p:cNvSpPr/>
          <p:nvPr/>
        </p:nvSpPr>
        <p:spPr>
          <a:xfrm>
            <a:off x="6948327" y="4832778"/>
            <a:ext cx="1603300" cy="556726"/>
          </a:xfrm>
          <a:prstGeom prst="wedgeRectCallout">
            <a:avLst>
              <a:gd name="adj1" fmla="val -73819"/>
              <a:gd name="adj2" fmla="val 5183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機器固有のデータ形式を共通データ形式に変換</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＊仕様公開＊</a:t>
            </a:r>
          </a:p>
        </p:txBody>
      </p:sp>
    </p:spTree>
    <p:extLst>
      <p:ext uri="{BB962C8B-B14F-4D97-AF65-F5344CB8AC3E}">
        <p14:creationId xmlns:p14="http://schemas.microsoft.com/office/powerpoint/2010/main" val="1754276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Arial"/>
                <a:ea typeface="HGP創英角ｺﾞｼｯｸUB" pitchFamily="50" charset="-128"/>
                <a:cs typeface="Arial"/>
              </a:rPr>
              <a:t>LPWA</a:t>
            </a:r>
          </a:p>
          <a:p>
            <a:pPr algn="r"/>
            <a:r>
              <a:rPr lang="en-US" altLang="ja-JP" sz="1200" dirty="0">
                <a:solidFill>
                  <a:srgbClr val="FFFFFF"/>
                </a:solidFill>
                <a:latin typeface="Arial"/>
                <a:ea typeface="HGP創英角ｺﾞｼｯｸUB" pitchFamily="50" charset="-128"/>
                <a:cs typeface="Arial"/>
              </a:rPr>
              <a:t>Low Power, Wide Area</a:t>
            </a:r>
            <a:endParaRPr lang="en-US" altLang="ja-JP" sz="12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72031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正方形/長方形 3"/>
          <p:cNvSpPr/>
          <p:nvPr/>
        </p:nvSpPr>
        <p:spPr>
          <a:xfrm>
            <a:off x="5004048" y="1484784"/>
            <a:ext cx="3240360" cy="46085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800" dirty="0">
                <a:solidFill>
                  <a:srgbClr val="FFFFFF"/>
                </a:solidFill>
                <a:latin typeface="Meiryo" charset="-128"/>
                <a:ea typeface="Meiryo" charset="-128"/>
                <a:cs typeface="Meiryo" charset="-128"/>
              </a:rPr>
              <a:t>低　速</a:t>
            </a:r>
            <a:endParaRPr lang="en-US" altLang="ja-JP" sz="4800"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最大数十キロ</a:t>
            </a:r>
            <a:r>
              <a:rPr kumimoji="1" lang="en-US" altLang="ja-JP" dirty="0">
                <a:solidFill>
                  <a:srgbClr val="FFFFFF"/>
                </a:solidFill>
                <a:latin typeface="Meiryo" charset="-128"/>
                <a:ea typeface="Meiryo" charset="-128"/>
                <a:cs typeface="Meiryo" charset="-128"/>
              </a:rPr>
              <a:t>bps</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899592" y="1484784"/>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低消費電力</a:t>
            </a:r>
            <a:endParaRPr kumimoji="1" lang="en-US" altLang="ja-JP" sz="3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規定の電池容量で数ヶ月から数年使用可</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899592" y="3068960"/>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広域通信</a:t>
            </a:r>
            <a:endParaRPr kumimoji="1" lang="en-US" altLang="ja-JP" sz="3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基地局から数キロから数十キロをカバー</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899592" y="4653136"/>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低コスト</a:t>
            </a:r>
            <a:endParaRPr kumimoji="1" lang="en-US" altLang="ja-JP" sz="3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@10</a:t>
            </a:r>
            <a:r>
              <a:rPr lang="ja-JP" altLang="en-US" sz="1200" dirty="0">
                <a:solidFill>
                  <a:srgbClr val="FFFFFF"/>
                </a:solidFill>
                <a:latin typeface="Meiryo" charset="-128"/>
                <a:ea typeface="Meiryo" charset="-128"/>
                <a:cs typeface="Meiryo" charset="-128"/>
              </a:rPr>
              <a:t>円</a:t>
            </a:r>
            <a:r>
              <a:rPr lang="en-US" altLang="ja-JP" sz="1200" dirty="0">
                <a:solidFill>
                  <a:srgbClr val="FFFFFF"/>
                </a:solidFill>
                <a:latin typeface="Meiryo" charset="-128"/>
                <a:ea typeface="Meiryo" charset="-128"/>
                <a:cs typeface="Meiryo" charset="-128"/>
              </a:rPr>
              <a:t>/</a:t>
            </a:r>
            <a:r>
              <a:rPr lang="ja-JP" altLang="en-US" sz="1200" dirty="0">
                <a:solidFill>
                  <a:srgbClr val="FFFFFF"/>
                </a:solidFill>
                <a:latin typeface="Meiryo" charset="-128"/>
                <a:ea typeface="Meiryo" charset="-128"/>
                <a:cs typeface="Meiryo" charset="-128"/>
              </a:rPr>
              <a:t>月程度からの使用料</a:t>
            </a:r>
            <a:endParaRPr kumimoji="1" lang="ja-JP" altLang="en-US" sz="1200" dirty="0">
              <a:solidFill>
                <a:srgbClr val="FFFFFF"/>
              </a:solidFill>
              <a:latin typeface="Meiryo" charset="-128"/>
              <a:ea typeface="Meiryo" charset="-128"/>
              <a:cs typeface="Meiryo" charset="-128"/>
            </a:endParaRPr>
          </a:p>
        </p:txBody>
      </p:sp>
      <p:sp>
        <p:nvSpPr>
          <p:cNvPr id="8" name="左右矢印 7"/>
          <p:cNvSpPr/>
          <p:nvPr/>
        </p:nvSpPr>
        <p:spPr>
          <a:xfrm>
            <a:off x="4031940" y="1871401"/>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9" name="左右矢印 8"/>
          <p:cNvSpPr/>
          <p:nvPr/>
        </p:nvSpPr>
        <p:spPr>
          <a:xfrm>
            <a:off x="4031940" y="3455577"/>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0" name="左右矢印 9"/>
          <p:cNvSpPr/>
          <p:nvPr/>
        </p:nvSpPr>
        <p:spPr>
          <a:xfrm>
            <a:off x="3965679" y="5039753"/>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1" name="テキスト ボックス 10"/>
          <p:cNvSpPr txBox="1"/>
          <p:nvPr/>
        </p:nvSpPr>
        <p:spPr>
          <a:xfrm>
            <a:off x="2068366" y="1005370"/>
            <a:ext cx="902811" cy="523220"/>
          </a:xfrm>
          <a:prstGeom prst="rect">
            <a:avLst/>
          </a:prstGeom>
          <a:noFill/>
        </p:spPr>
        <p:txBody>
          <a:bodyPr wrap="none" rtlCol="0">
            <a:spAutoFit/>
          </a:bodyPr>
          <a:lstStyle/>
          <a:p>
            <a:pPr algn="ctr"/>
            <a:r>
              <a:rPr kumimoji="1" lang="ja-JP" altLang="en-US" sz="2800" dirty="0">
                <a:solidFill>
                  <a:srgbClr val="0070C0"/>
                </a:solidFill>
                <a:latin typeface="Meiryo" charset="-128"/>
                <a:ea typeface="Meiryo" charset="-128"/>
                <a:cs typeface="Meiryo" charset="-128"/>
              </a:rPr>
              <a:t>利点</a:t>
            </a:r>
          </a:p>
        </p:txBody>
      </p:sp>
      <p:sp>
        <p:nvSpPr>
          <p:cNvPr id="12" name="テキスト ボックス 11"/>
          <p:cNvSpPr txBox="1"/>
          <p:nvPr/>
        </p:nvSpPr>
        <p:spPr>
          <a:xfrm>
            <a:off x="6172822" y="1003575"/>
            <a:ext cx="902811" cy="523220"/>
          </a:xfrm>
          <a:prstGeom prst="rect">
            <a:avLst/>
          </a:prstGeom>
          <a:noFill/>
        </p:spPr>
        <p:txBody>
          <a:bodyPr wrap="none" rtlCol="0">
            <a:spAutoFit/>
          </a:bodyPr>
          <a:lstStyle/>
          <a:p>
            <a:pPr algn="ctr"/>
            <a:r>
              <a:rPr kumimoji="1" lang="ja-JP" altLang="en-US" sz="2800" dirty="0">
                <a:solidFill>
                  <a:srgbClr val="C00000"/>
                </a:solidFill>
                <a:latin typeface="Meiryo" charset="-128"/>
                <a:ea typeface="Meiryo" charset="-128"/>
                <a:cs typeface="Meiryo" charset="-128"/>
              </a:rPr>
              <a:t>制約</a:t>
            </a:r>
          </a:p>
        </p:txBody>
      </p:sp>
    </p:spTree>
    <p:extLst>
      <p:ext uri="{BB962C8B-B14F-4D97-AF65-F5344CB8AC3E}">
        <p14:creationId xmlns:p14="http://schemas.microsoft.com/office/powerpoint/2010/main" val="966395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ネットワークの位置付け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5" name="正方形/長方形 4"/>
          <p:cNvSpPr/>
          <p:nvPr/>
        </p:nvSpPr>
        <p:spPr>
          <a:xfrm>
            <a:off x="4523207" y="6381328"/>
            <a:ext cx="4572000" cy="215444"/>
          </a:xfrm>
          <a:prstGeom prst="rect">
            <a:avLst/>
          </a:prstGeom>
        </p:spPr>
        <p:txBody>
          <a:bodyPr>
            <a:spAutoFit/>
          </a:bodyPr>
          <a:lstStyle/>
          <a:p>
            <a:pPr algn="r"/>
            <a:r>
              <a:rPr lang="ja-JP" altLang="en-US" sz="800" dirty="0"/>
              <a:t>http://itpro.nikkeibp.co.jp/atcl/column/16/071500148/072000003/</a:t>
            </a:r>
          </a:p>
        </p:txBody>
      </p:sp>
      <p:cxnSp>
        <p:nvCxnSpPr>
          <p:cNvPr id="8" name="直線矢印コネクタ 7"/>
          <p:cNvCxnSpPr/>
          <p:nvPr/>
        </p:nvCxnSpPr>
        <p:spPr>
          <a:xfrm flipV="1">
            <a:off x="1070191" y="1303192"/>
            <a:ext cx="0" cy="460851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a:off x="1070191" y="5911704"/>
            <a:ext cx="6768752" cy="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7910951" y="5173783"/>
            <a:ext cx="400110" cy="810478"/>
          </a:xfrm>
          <a:prstGeom prst="rect">
            <a:avLst/>
          </a:prstGeom>
          <a:noFill/>
        </p:spPr>
        <p:txBody>
          <a:bodyPr vert="eaVert" wrap="none" rtlCol="0">
            <a:spAutoFit/>
          </a:bodyPr>
          <a:lstStyle/>
          <a:p>
            <a:r>
              <a:rPr kumimoji="1" lang="ja-JP" altLang="en-US" sz="1400">
                <a:solidFill>
                  <a:schemeClr val="tx1">
                    <a:lumMod val="50000"/>
                    <a:lumOff val="50000"/>
                  </a:schemeClr>
                </a:solidFill>
                <a:latin typeface="Meiryo" charset="-128"/>
                <a:ea typeface="Meiryo" charset="-128"/>
                <a:cs typeface="Meiryo" charset="-128"/>
              </a:rPr>
              <a:t>到達範囲</a:t>
            </a:r>
          </a:p>
        </p:txBody>
      </p:sp>
      <p:sp>
        <p:nvSpPr>
          <p:cNvPr id="17" name="テキスト ボックス 16"/>
          <p:cNvSpPr txBox="1"/>
          <p:nvPr/>
        </p:nvSpPr>
        <p:spPr>
          <a:xfrm>
            <a:off x="1214207" y="5999681"/>
            <a:ext cx="468398" cy="307777"/>
          </a:xfrm>
          <a:prstGeom prst="rect">
            <a:avLst/>
          </a:prstGeom>
          <a:noFill/>
        </p:spPr>
        <p:txBody>
          <a:bodyPr wrap="none" rtlCol="0">
            <a:spAutoFit/>
          </a:bodyPr>
          <a:lstStyle>
            <a:defPPr>
              <a:defRPr lang="ja-JP"/>
            </a:defPPr>
            <a:lvl1pPr>
              <a:defRPr sz="1400">
                <a:latin typeface="Meiryo" charset="-128"/>
                <a:ea typeface="Meiryo" charset="-128"/>
                <a:cs typeface="Meiryo" charset="-128"/>
              </a:defRPr>
            </a:lvl1pPr>
          </a:lstStyle>
          <a:p>
            <a:r>
              <a:rPr lang="en-US" altLang="ja-JP">
                <a:solidFill>
                  <a:schemeClr val="tx1">
                    <a:lumMod val="50000"/>
                    <a:lumOff val="50000"/>
                  </a:schemeClr>
                </a:solidFill>
              </a:rPr>
              <a:t>1m</a:t>
            </a:r>
            <a:endParaRPr lang="ja-JP" altLang="en-US" dirty="0">
              <a:solidFill>
                <a:schemeClr val="tx1">
                  <a:lumMod val="50000"/>
                  <a:lumOff val="50000"/>
                </a:schemeClr>
              </a:solidFill>
            </a:endParaRPr>
          </a:p>
        </p:txBody>
      </p:sp>
      <p:sp>
        <p:nvSpPr>
          <p:cNvPr id="19" name="テキスト ボックス 18"/>
          <p:cNvSpPr txBox="1"/>
          <p:nvPr/>
        </p:nvSpPr>
        <p:spPr>
          <a:xfrm>
            <a:off x="4252174" y="6001543"/>
            <a:ext cx="692818" cy="307777"/>
          </a:xfrm>
          <a:prstGeom prst="rect">
            <a:avLst/>
          </a:prstGeom>
          <a:noFill/>
        </p:spPr>
        <p:txBody>
          <a:bodyPr wrap="none" rtlCol="0">
            <a:spAutoFit/>
          </a:bodyPr>
          <a:lstStyle>
            <a:defPPr>
              <a:defRPr lang="ja-JP"/>
            </a:defPPr>
            <a:lvl1pPr>
              <a:defRPr sz="1400">
                <a:latin typeface="Meiryo" charset="-128"/>
                <a:ea typeface="Meiryo" charset="-128"/>
                <a:cs typeface="Meiryo" charset="-128"/>
              </a:defRPr>
            </a:lvl1pPr>
          </a:lstStyle>
          <a:p>
            <a:pPr algn="ctr"/>
            <a:r>
              <a:rPr lang="en-US" altLang="ja-JP">
                <a:solidFill>
                  <a:schemeClr val="tx1">
                    <a:lumMod val="50000"/>
                    <a:lumOff val="50000"/>
                  </a:schemeClr>
                </a:solidFill>
              </a:rPr>
              <a:t>100m</a:t>
            </a:r>
            <a:endParaRPr lang="ja-JP" altLang="en-US" dirty="0">
              <a:solidFill>
                <a:schemeClr val="tx1">
                  <a:lumMod val="50000"/>
                  <a:lumOff val="50000"/>
                </a:schemeClr>
              </a:solidFill>
            </a:endParaRPr>
          </a:p>
        </p:txBody>
      </p:sp>
      <p:sp>
        <p:nvSpPr>
          <p:cNvPr id="20" name="テキスト ボックス 19"/>
          <p:cNvSpPr txBox="1"/>
          <p:nvPr/>
        </p:nvSpPr>
        <p:spPr>
          <a:xfrm>
            <a:off x="7152537" y="5999681"/>
            <a:ext cx="679994" cy="307777"/>
          </a:xfrm>
          <a:prstGeom prst="rect">
            <a:avLst/>
          </a:prstGeom>
          <a:noFill/>
        </p:spPr>
        <p:txBody>
          <a:bodyPr wrap="none" rtlCol="0">
            <a:spAutoFit/>
          </a:bodyPr>
          <a:lstStyle>
            <a:defPPr>
              <a:defRPr lang="ja-JP"/>
            </a:defPPr>
            <a:lvl1pPr>
              <a:defRPr sz="1400">
                <a:latin typeface="Meiryo" charset="-128"/>
                <a:ea typeface="Meiryo" charset="-128"/>
                <a:cs typeface="Meiryo" charset="-128"/>
              </a:defRPr>
            </a:lvl1pPr>
          </a:lstStyle>
          <a:p>
            <a:pPr algn="ctr"/>
            <a:r>
              <a:rPr lang="en-US" altLang="ja-JP" dirty="0">
                <a:solidFill>
                  <a:schemeClr val="tx1">
                    <a:lumMod val="50000"/>
                    <a:lumOff val="50000"/>
                  </a:schemeClr>
                </a:solidFill>
              </a:rPr>
              <a:t>10km</a:t>
            </a:r>
            <a:endParaRPr lang="ja-JP" altLang="en-US" dirty="0">
              <a:solidFill>
                <a:schemeClr val="tx1">
                  <a:lumMod val="50000"/>
                  <a:lumOff val="50000"/>
                </a:schemeClr>
              </a:solidFill>
            </a:endParaRPr>
          </a:p>
        </p:txBody>
      </p:sp>
      <p:sp>
        <p:nvSpPr>
          <p:cNvPr id="21" name="正方形/長方形 20"/>
          <p:cNvSpPr/>
          <p:nvPr/>
        </p:nvSpPr>
        <p:spPr>
          <a:xfrm>
            <a:off x="4310551" y="3499943"/>
            <a:ext cx="3528392" cy="2294507"/>
          </a:xfrm>
          <a:prstGeom prst="rect">
            <a:avLst/>
          </a:prstGeom>
          <a:solidFill>
            <a:srgbClr val="0070C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LPWA</a:t>
            </a:r>
          </a:p>
          <a:p>
            <a:pPr algn="ctr"/>
            <a:endParaRPr kumimoji="1" lang="ja-JP" altLang="en-US" sz="2000" dirty="0">
              <a:solidFill>
                <a:srgbClr val="FFFFFF"/>
              </a:solidFill>
              <a:latin typeface="Meiryo" charset="-128"/>
              <a:ea typeface="Meiryo" charset="-128"/>
              <a:cs typeface="Meiryo" charset="-128"/>
            </a:endParaRPr>
          </a:p>
        </p:txBody>
      </p:sp>
      <p:sp>
        <p:nvSpPr>
          <p:cNvPr id="22" name="正方形/長方形 21"/>
          <p:cNvSpPr/>
          <p:nvPr/>
        </p:nvSpPr>
        <p:spPr>
          <a:xfrm>
            <a:off x="1286215" y="3698756"/>
            <a:ext cx="3168352" cy="1944216"/>
          </a:xfrm>
          <a:prstGeom prst="rect">
            <a:avLst/>
          </a:prstGeom>
          <a:solidFill>
            <a:schemeClr val="accent4">
              <a:lumMod val="75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BLE</a:t>
            </a:r>
          </a:p>
          <a:p>
            <a:pPr algn="ctr"/>
            <a:r>
              <a:rPr kumimoji="1" lang="en-US" altLang="ja-JP" sz="800" dirty="0">
                <a:solidFill>
                  <a:srgbClr val="FFFFFF"/>
                </a:solidFill>
                <a:latin typeface="Meiryo" charset="-128"/>
                <a:ea typeface="Meiryo" charset="-128"/>
                <a:cs typeface="Meiryo" charset="-128"/>
              </a:rPr>
              <a:t>(Bluetooth Low Energy)</a:t>
            </a:r>
          </a:p>
          <a:p>
            <a:pPr algn="ctr"/>
            <a:r>
              <a:rPr lang="en-US" altLang="ja-JP" sz="2000" dirty="0">
                <a:solidFill>
                  <a:srgbClr val="FFFFFF"/>
                </a:solidFill>
                <a:latin typeface="Meiryo" charset="-128"/>
                <a:ea typeface="Meiryo" charset="-128"/>
                <a:cs typeface="Meiryo" charset="-128"/>
              </a:rPr>
              <a:t>ZigBee</a:t>
            </a:r>
            <a:endParaRPr kumimoji="1" lang="ja-JP" altLang="en-US" sz="2000" dirty="0">
              <a:solidFill>
                <a:srgbClr val="FFFFFF"/>
              </a:solidFill>
              <a:latin typeface="Meiryo" charset="-128"/>
              <a:ea typeface="Meiryo" charset="-128"/>
              <a:cs typeface="Meiryo" charset="-128"/>
            </a:endParaRPr>
          </a:p>
        </p:txBody>
      </p:sp>
      <p:sp>
        <p:nvSpPr>
          <p:cNvPr id="23" name="正方形/長方形 22"/>
          <p:cNvSpPr/>
          <p:nvPr/>
        </p:nvSpPr>
        <p:spPr>
          <a:xfrm>
            <a:off x="1514161" y="1828385"/>
            <a:ext cx="2592289" cy="1995091"/>
          </a:xfrm>
          <a:prstGeom prst="rect">
            <a:avLst/>
          </a:prstGeom>
          <a:solidFill>
            <a:schemeClr val="accent6">
              <a:lumMod val="50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無線</a:t>
            </a:r>
            <a:r>
              <a:rPr kumimoji="1" lang="en-US" altLang="ja-JP" sz="2000" dirty="0">
                <a:solidFill>
                  <a:srgbClr val="FFFFFF"/>
                </a:solidFill>
                <a:latin typeface="Meiryo" charset="-128"/>
                <a:ea typeface="Meiryo" charset="-128"/>
                <a:cs typeface="Meiryo" charset="-128"/>
              </a:rPr>
              <a:t>LAN(</a:t>
            </a:r>
            <a:r>
              <a:rPr kumimoji="1" lang="en-US" altLang="ja-JP" sz="2000" dirty="0" err="1">
                <a:solidFill>
                  <a:srgbClr val="FFFFFF"/>
                </a:solidFill>
                <a:latin typeface="Meiryo" charset="-128"/>
                <a:ea typeface="Meiryo" charset="-128"/>
                <a:cs typeface="Meiryo" charset="-128"/>
              </a:rPr>
              <a:t>WiFi</a:t>
            </a:r>
            <a:r>
              <a:rPr kumimoji="1" lang="en-US" altLang="ja-JP" sz="2000" dirty="0">
                <a:solidFill>
                  <a:srgbClr val="FFFFFF"/>
                </a:solidFill>
                <a:latin typeface="Meiryo" charset="-128"/>
                <a:ea typeface="Meiryo" charset="-128"/>
                <a:cs typeface="Meiryo" charset="-128"/>
              </a:rPr>
              <a:t>)</a:t>
            </a:r>
            <a:endParaRPr kumimoji="1" lang="ja-JP" altLang="en-US" sz="2000" dirty="0">
              <a:solidFill>
                <a:srgbClr val="FFFFFF"/>
              </a:solidFill>
              <a:latin typeface="Meiryo" charset="-128"/>
              <a:ea typeface="Meiryo" charset="-128"/>
              <a:cs typeface="Meiryo" charset="-128"/>
            </a:endParaRPr>
          </a:p>
        </p:txBody>
      </p:sp>
      <p:sp>
        <p:nvSpPr>
          <p:cNvPr id="24" name="テキスト ボックス 23"/>
          <p:cNvSpPr txBox="1"/>
          <p:nvPr/>
        </p:nvSpPr>
        <p:spPr>
          <a:xfrm>
            <a:off x="899592" y="1006176"/>
            <a:ext cx="902811" cy="307777"/>
          </a:xfrm>
          <a:prstGeom prst="rect">
            <a:avLst/>
          </a:prstGeom>
          <a:noFill/>
        </p:spPr>
        <p:txBody>
          <a:bodyPr wrap="none" rtlCol="0">
            <a:spAutoFit/>
          </a:bodyPr>
          <a:lstStyle/>
          <a:p>
            <a:r>
              <a:rPr kumimoji="1" lang="ja-JP" altLang="en-US" sz="1400">
                <a:solidFill>
                  <a:schemeClr val="tx1">
                    <a:lumMod val="50000"/>
                    <a:lumOff val="50000"/>
                  </a:schemeClr>
                </a:solidFill>
                <a:latin typeface="Meiryo" charset="-128"/>
                <a:ea typeface="Meiryo" charset="-128"/>
                <a:cs typeface="Meiryo" charset="-128"/>
              </a:rPr>
              <a:t>消費電力</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25" name="正方形/長方形 24"/>
          <p:cNvSpPr/>
          <p:nvPr/>
        </p:nvSpPr>
        <p:spPr>
          <a:xfrm>
            <a:off x="3933071" y="2707979"/>
            <a:ext cx="2439129" cy="964020"/>
          </a:xfrm>
          <a:prstGeom prst="rect">
            <a:avLst/>
          </a:prstGeom>
          <a:solidFill>
            <a:schemeClr val="accent3">
              <a:lumMod val="50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GSM</a:t>
            </a:r>
            <a:endParaRPr kumimoji="1" lang="ja-JP" altLang="en-US" sz="2000" dirty="0">
              <a:solidFill>
                <a:srgbClr val="FFFFFF"/>
              </a:solidFill>
              <a:latin typeface="Meiryo" charset="-128"/>
              <a:ea typeface="Meiryo" charset="-128"/>
              <a:cs typeface="Meiryo" charset="-128"/>
            </a:endParaRPr>
          </a:p>
        </p:txBody>
      </p:sp>
      <p:sp>
        <p:nvSpPr>
          <p:cNvPr id="26" name="正方形/長方形 25"/>
          <p:cNvSpPr/>
          <p:nvPr/>
        </p:nvSpPr>
        <p:spPr>
          <a:xfrm>
            <a:off x="3933071" y="1480630"/>
            <a:ext cx="2439129" cy="1198301"/>
          </a:xfrm>
          <a:prstGeom prst="rect">
            <a:avLst/>
          </a:prstGeom>
          <a:solidFill>
            <a:srgbClr val="00B05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charset="-128"/>
                <a:ea typeface="Meiryo" charset="-128"/>
                <a:cs typeface="Meiryo" charset="-128"/>
              </a:rPr>
              <a:t>3G</a:t>
            </a:r>
          </a:p>
          <a:p>
            <a:pPr algn="ctr"/>
            <a:r>
              <a:rPr lang="en-US" altLang="ja-JP" sz="2000" dirty="0">
                <a:solidFill>
                  <a:srgbClr val="FFFFFF"/>
                </a:solidFill>
                <a:latin typeface="Meiryo" charset="-128"/>
                <a:ea typeface="Meiryo" charset="-128"/>
                <a:cs typeface="Meiryo" charset="-128"/>
              </a:rPr>
              <a:t>4G/LTE</a:t>
            </a:r>
            <a:endParaRPr kumimoji="1" lang="ja-JP" altLang="en-US" sz="800" dirty="0">
              <a:solidFill>
                <a:srgbClr val="FFFFFF"/>
              </a:solidFill>
              <a:latin typeface="Meiryo" charset="-128"/>
              <a:ea typeface="Meiryo" charset="-128"/>
              <a:cs typeface="Meiryo" charset="-128"/>
            </a:endParaRPr>
          </a:p>
        </p:txBody>
      </p:sp>
      <p:cxnSp>
        <p:nvCxnSpPr>
          <p:cNvPr id="28" name="カギ線コネクタ 27"/>
          <p:cNvCxnSpPr>
            <a:stCxn id="26" idx="3"/>
          </p:cNvCxnSpPr>
          <p:nvPr/>
        </p:nvCxnSpPr>
        <p:spPr>
          <a:xfrm>
            <a:off x="6372200" y="2079781"/>
            <a:ext cx="974609" cy="2175739"/>
          </a:xfrm>
          <a:prstGeom prst="bentConnector2">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69985" y="5642972"/>
            <a:ext cx="364202" cy="307777"/>
          </a:xfrm>
          <a:prstGeom prst="rect">
            <a:avLst/>
          </a:prstGeom>
          <a:noFill/>
        </p:spPr>
        <p:txBody>
          <a:bodyPr wrap="none" rtlCol="0">
            <a:spAutoFit/>
          </a:bodyPr>
          <a:lstStyle/>
          <a:p>
            <a:r>
              <a:rPr kumimoji="1" lang="ja-JP" altLang="en-US" sz="1400">
                <a:solidFill>
                  <a:schemeClr val="tx1">
                    <a:lumMod val="50000"/>
                    <a:lumOff val="50000"/>
                  </a:schemeClr>
                </a:solidFill>
                <a:latin typeface="Meiryo" charset="-128"/>
                <a:ea typeface="Meiryo" charset="-128"/>
                <a:cs typeface="Meiryo" charset="-128"/>
              </a:rPr>
              <a:t>低</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30" name="テキスト ボックス 29"/>
          <p:cNvSpPr txBox="1"/>
          <p:nvPr/>
        </p:nvSpPr>
        <p:spPr>
          <a:xfrm>
            <a:off x="669985" y="1326741"/>
            <a:ext cx="364202" cy="307777"/>
          </a:xfrm>
          <a:prstGeom prst="rect">
            <a:avLst/>
          </a:prstGeom>
          <a:noFill/>
        </p:spPr>
        <p:txBody>
          <a:bodyPr wrap="none" rtlCol="0">
            <a:spAutoFit/>
          </a:bodyPr>
          <a:lstStyle/>
          <a:p>
            <a:r>
              <a:rPr kumimoji="1" lang="ja-JP" altLang="en-US" sz="1400" dirty="0">
                <a:solidFill>
                  <a:schemeClr val="tx1">
                    <a:lumMod val="50000"/>
                    <a:lumOff val="50000"/>
                  </a:schemeClr>
                </a:solidFill>
                <a:latin typeface="Meiryo" charset="-128"/>
                <a:ea typeface="Meiryo" charset="-128"/>
                <a:cs typeface="Meiryo" charset="-128"/>
              </a:rPr>
              <a:t>高</a:t>
            </a:r>
          </a:p>
        </p:txBody>
      </p:sp>
      <p:sp>
        <p:nvSpPr>
          <p:cNvPr id="31" name="テキスト ボックス 30"/>
          <p:cNvSpPr txBox="1"/>
          <p:nvPr/>
        </p:nvSpPr>
        <p:spPr>
          <a:xfrm>
            <a:off x="6404615" y="2600303"/>
            <a:ext cx="1824538" cy="415498"/>
          </a:xfrm>
          <a:prstGeom prst="rect">
            <a:avLst/>
          </a:prstGeom>
          <a:solidFill>
            <a:srgbClr val="FFFFFF">
              <a:alpha val="53725"/>
            </a:srgbClr>
          </a:solidFill>
        </p:spPr>
        <p:txBody>
          <a:bodyPr wrap="none" rtlCol="0">
            <a:spAutoFit/>
          </a:bodyPr>
          <a:lstStyle/>
          <a:p>
            <a:r>
              <a:rPr kumimoji="1" lang="ja-JP" altLang="en-US" sz="1050" dirty="0">
                <a:solidFill>
                  <a:schemeClr val="accent6">
                    <a:lumMod val="75000"/>
                  </a:schemeClr>
                </a:solidFill>
                <a:latin typeface="Meiryo" charset="-128"/>
                <a:ea typeface="Meiryo" charset="-128"/>
                <a:cs typeface="Meiryo" charset="-128"/>
              </a:rPr>
              <a:t>通信キャリアが参入を急ぐ</a:t>
            </a:r>
            <a:endParaRPr kumimoji="1" lang="en-US" altLang="ja-JP" sz="1050" dirty="0">
              <a:solidFill>
                <a:schemeClr val="accent6">
                  <a:lumMod val="75000"/>
                </a:schemeClr>
              </a:solidFill>
              <a:latin typeface="Meiryo" charset="-128"/>
              <a:ea typeface="Meiryo" charset="-128"/>
              <a:cs typeface="Meiryo" charset="-128"/>
            </a:endParaRPr>
          </a:p>
          <a:p>
            <a:r>
              <a:rPr kumimoji="1" lang="en-US" altLang="ja-JP" sz="1050" dirty="0">
                <a:solidFill>
                  <a:schemeClr val="accent6">
                    <a:lumMod val="75000"/>
                  </a:schemeClr>
                </a:solidFill>
                <a:latin typeface="Meiryo" charset="-128"/>
                <a:ea typeface="Meiryo" charset="-128"/>
                <a:cs typeface="Meiryo" charset="-128"/>
              </a:rPr>
              <a:t>NB-</a:t>
            </a:r>
            <a:r>
              <a:rPr kumimoji="1" lang="en-US" altLang="ja-JP" sz="1050" dirty="0" err="1">
                <a:solidFill>
                  <a:schemeClr val="accent6">
                    <a:lumMod val="75000"/>
                  </a:schemeClr>
                </a:solidFill>
                <a:latin typeface="Meiryo" charset="-128"/>
                <a:ea typeface="Meiryo" charset="-128"/>
                <a:cs typeface="Meiryo" charset="-128"/>
              </a:rPr>
              <a:t>IoT</a:t>
            </a:r>
            <a:r>
              <a:rPr kumimoji="1" lang="ja-JP" altLang="en-US" sz="1050" dirty="0">
                <a:solidFill>
                  <a:schemeClr val="accent6">
                    <a:lumMod val="75000"/>
                  </a:schemeClr>
                </a:solidFill>
                <a:latin typeface="Meiryo" charset="-128"/>
                <a:ea typeface="Meiryo" charset="-128"/>
                <a:cs typeface="Meiryo" charset="-128"/>
              </a:rPr>
              <a:t>　</a:t>
            </a:r>
            <a:r>
              <a:rPr kumimoji="1" lang="en-US" altLang="ja-JP" sz="1050" dirty="0">
                <a:solidFill>
                  <a:schemeClr val="accent6">
                    <a:lumMod val="75000"/>
                  </a:schemeClr>
                </a:solidFill>
                <a:latin typeface="Meiryo" charset="-128"/>
                <a:ea typeface="Meiryo" charset="-128"/>
                <a:cs typeface="Meiryo" charset="-128"/>
              </a:rPr>
              <a:t>(LTE</a:t>
            </a:r>
            <a:r>
              <a:rPr kumimoji="1" lang="ja-JP" altLang="en-US" sz="1050" dirty="0">
                <a:solidFill>
                  <a:schemeClr val="accent6">
                    <a:lumMod val="75000"/>
                  </a:schemeClr>
                </a:solidFill>
                <a:latin typeface="Meiryo" charset="-128"/>
                <a:ea typeface="Meiryo" charset="-128"/>
                <a:cs typeface="Meiryo" charset="-128"/>
              </a:rPr>
              <a:t>帯域を使用</a:t>
            </a:r>
            <a:r>
              <a:rPr kumimoji="1" lang="en-US" altLang="ja-JP" sz="1050" dirty="0">
                <a:solidFill>
                  <a:schemeClr val="accent6">
                    <a:lumMod val="75000"/>
                  </a:schemeClr>
                </a:solidFill>
                <a:latin typeface="Meiryo" charset="-128"/>
                <a:ea typeface="Meiryo" charset="-128"/>
                <a:cs typeface="Meiryo" charset="-128"/>
              </a:rPr>
              <a:t>)</a:t>
            </a:r>
            <a:endParaRPr kumimoji="1" lang="ja-JP" altLang="en-US" sz="1050" dirty="0">
              <a:solidFill>
                <a:schemeClr val="accent6">
                  <a:lumMod val="75000"/>
                </a:schemeClr>
              </a:solidFill>
              <a:latin typeface="Meiryo" charset="-128"/>
              <a:ea typeface="Meiryo" charset="-128"/>
              <a:cs typeface="Meiryo" charset="-128"/>
            </a:endParaRPr>
          </a:p>
        </p:txBody>
      </p:sp>
      <p:sp>
        <p:nvSpPr>
          <p:cNvPr id="35" name="左右矢印 34"/>
          <p:cNvSpPr/>
          <p:nvPr/>
        </p:nvSpPr>
        <p:spPr>
          <a:xfrm>
            <a:off x="4606489" y="4806320"/>
            <a:ext cx="3031931" cy="808792"/>
          </a:xfrm>
          <a:prstGeom prst="lef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chemeClr val="bg1"/>
                </a:solidFill>
                <a:latin typeface="Meiryo" charset="-128"/>
                <a:ea typeface="Meiryo" charset="-128"/>
                <a:cs typeface="Meiryo" charset="-128"/>
              </a:rPr>
              <a:t>各種規格が群雄割拠</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492183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ネットワークの位置付け</a:t>
            </a:r>
            <a:endParaRPr kumimoji="1" lang="ja-JP" altLang="en-US" dirty="0"/>
          </a:p>
        </p:txBody>
      </p:sp>
      <p:sp>
        <p:nvSpPr>
          <p:cNvPr id="3" name="スライド番号プレースホルダー 2"/>
          <p:cNvSpPr>
            <a:spLocks noGrp="1"/>
          </p:cNvSpPr>
          <p:nvPr>
            <p:ph type="sldNum" sz="quarter" idx="12"/>
          </p:nvPr>
        </p:nvSpPr>
        <p:spPr>
          <a:xfrm>
            <a:off x="6948264" y="6647983"/>
            <a:ext cx="2133600" cy="217800"/>
          </a:xfrm>
        </p:spPr>
        <p:txBody>
          <a:bodyPr/>
          <a:lstStyle/>
          <a:p>
            <a:fld id="{8FF8CC5D-A65D-5946-99B5-645367A967AD}" type="slidenum">
              <a:rPr kumimoji="1" lang="ja-JP" altLang="en-US" sz="1200" smtClean="0">
                <a:latin typeface="Meiryo" charset="-128"/>
                <a:ea typeface="Meiryo" charset="-128"/>
                <a:cs typeface="Meiryo" charset="-128"/>
              </a:rPr>
              <a:t>38</a:t>
            </a:fld>
            <a:endParaRPr kumimoji="1" lang="ja-JP" altLang="en-US" sz="1200" dirty="0">
              <a:latin typeface="Meiryo" charset="-128"/>
              <a:ea typeface="Meiryo" charset="-128"/>
              <a:cs typeface="Meiryo" charset="-128"/>
            </a:endParaRPr>
          </a:p>
        </p:txBody>
      </p:sp>
      <p:sp>
        <p:nvSpPr>
          <p:cNvPr id="5" name="正方形/長方形 4"/>
          <p:cNvSpPr/>
          <p:nvPr/>
        </p:nvSpPr>
        <p:spPr>
          <a:xfrm>
            <a:off x="874828" y="872101"/>
            <a:ext cx="7992888" cy="5184576"/>
          </a:xfrm>
          <a:prstGeom prst="rect">
            <a:avLst/>
          </a:prstGeom>
          <a:gradFill flip="none" rotWithShape="1">
            <a:gsLst>
              <a:gs pos="0">
                <a:schemeClr val="accent5">
                  <a:lumMod val="20000"/>
                  <a:lumOff val="80000"/>
                </a:schemeClr>
              </a:gs>
              <a:gs pos="100000">
                <a:schemeClr val="accent6">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010023" y="6099343"/>
            <a:ext cx="527709"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0.01</a:t>
            </a:r>
            <a:endParaRPr kumimoji="1" lang="ja-JP" altLang="en-US" sz="1200" dirty="0">
              <a:solidFill>
                <a:srgbClr val="3366FF"/>
              </a:solidFill>
              <a:latin typeface="Meiryo" charset="-128"/>
              <a:ea typeface="Meiryo" charset="-128"/>
              <a:cs typeface="Meiryo" charset="-128"/>
            </a:endParaRPr>
          </a:p>
        </p:txBody>
      </p:sp>
      <p:sp>
        <p:nvSpPr>
          <p:cNvPr id="7" name="テキスト ボックス 6"/>
          <p:cNvSpPr txBox="1"/>
          <p:nvPr/>
        </p:nvSpPr>
        <p:spPr>
          <a:xfrm>
            <a:off x="3057506" y="6099343"/>
            <a:ext cx="280846"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1</a:t>
            </a:r>
            <a:endParaRPr kumimoji="1" lang="ja-JP" altLang="en-US" sz="1200" dirty="0">
              <a:solidFill>
                <a:srgbClr val="3366FF"/>
              </a:solidFill>
              <a:latin typeface="Meiryo" charset="-128"/>
              <a:ea typeface="Meiryo" charset="-128"/>
              <a:cs typeface="Meiryo" charset="-128"/>
            </a:endParaRPr>
          </a:p>
        </p:txBody>
      </p:sp>
      <p:sp>
        <p:nvSpPr>
          <p:cNvPr id="8" name="テキスト ボックス 7"/>
          <p:cNvSpPr txBox="1"/>
          <p:nvPr/>
        </p:nvSpPr>
        <p:spPr>
          <a:xfrm>
            <a:off x="5202024" y="6092469"/>
            <a:ext cx="377026"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10</a:t>
            </a:r>
            <a:endParaRPr kumimoji="1" lang="ja-JP" altLang="en-US" sz="1200" dirty="0">
              <a:solidFill>
                <a:srgbClr val="3366FF"/>
              </a:solidFill>
              <a:latin typeface="Meiryo" charset="-128"/>
              <a:ea typeface="Meiryo" charset="-128"/>
              <a:cs typeface="Meiryo" charset="-128"/>
            </a:endParaRPr>
          </a:p>
        </p:txBody>
      </p:sp>
      <p:sp>
        <p:nvSpPr>
          <p:cNvPr id="9" name="テキスト ボックス 8"/>
          <p:cNvSpPr txBox="1"/>
          <p:nvPr/>
        </p:nvSpPr>
        <p:spPr>
          <a:xfrm>
            <a:off x="7463560" y="6089032"/>
            <a:ext cx="473206" cy="276999"/>
          </a:xfrm>
          <a:prstGeom prst="rect">
            <a:avLst/>
          </a:prstGeom>
          <a:noFill/>
        </p:spPr>
        <p:txBody>
          <a:bodyPr wrap="none" rtlCol="0">
            <a:spAutoFit/>
          </a:bodyPr>
          <a:lstStyle/>
          <a:p>
            <a:r>
              <a:rPr kumimoji="1" lang="en-US" altLang="ja-JP" sz="1200" dirty="0">
                <a:solidFill>
                  <a:srgbClr val="3366FF"/>
                </a:solidFill>
                <a:latin typeface="Meiryo" charset="-128"/>
                <a:ea typeface="Meiryo" charset="-128"/>
                <a:cs typeface="Meiryo" charset="-128"/>
              </a:rPr>
              <a:t>100</a:t>
            </a:r>
            <a:endParaRPr kumimoji="1" lang="ja-JP" altLang="en-US" sz="1200" dirty="0">
              <a:solidFill>
                <a:srgbClr val="3366FF"/>
              </a:solidFill>
              <a:latin typeface="Meiryo" charset="-128"/>
              <a:ea typeface="Meiryo" charset="-128"/>
              <a:cs typeface="Meiryo" charset="-128"/>
            </a:endParaRPr>
          </a:p>
        </p:txBody>
      </p:sp>
      <p:sp>
        <p:nvSpPr>
          <p:cNvPr id="10" name="テキスト ボックス 9"/>
          <p:cNvSpPr txBox="1"/>
          <p:nvPr/>
        </p:nvSpPr>
        <p:spPr>
          <a:xfrm>
            <a:off x="8298318" y="6084050"/>
            <a:ext cx="575799"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Mbps</a:t>
            </a:r>
            <a:endParaRPr kumimoji="1" lang="ja-JP" altLang="en-US" sz="1200" dirty="0">
              <a:solidFill>
                <a:srgbClr val="3366FF"/>
              </a:solidFill>
              <a:latin typeface="Meiryo" charset="-128"/>
              <a:ea typeface="Meiryo" charset="-128"/>
              <a:cs typeface="Meiryo" charset="-128"/>
            </a:endParaRPr>
          </a:p>
        </p:txBody>
      </p:sp>
      <p:sp>
        <p:nvSpPr>
          <p:cNvPr id="11" name="テキスト ボックス 10"/>
          <p:cNvSpPr txBox="1"/>
          <p:nvPr/>
        </p:nvSpPr>
        <p:spPr>
          <a:xfrm>
            <a:off x="133990" y="1038349"/>
            <a:ext cx="740908" cy="276999"/>
          </a:xfrm>
          <a:prstGeom prst="rect">
            <a:avLst/>
          </a:prstGeom>
          <a:noFill/>
        </p:spPr>
        <p:txBody>
          <a:bodyPr wrap="none" rtlCol="0">
            <a:spAutoFit/>
          </a:bodyPr>
          <a:lstStyle/>
          <a:p>
            <a:pPr algn="r"/>
            <a:r>
              <a:rPr kumimoji="1" lang="en-US" altLang="ja-JP" sz="1200" dirty="0">
                <a:solidFill>
                  <a:schemeClr val="accent3">
                    <a:lumMod val="50000"/>
                  </a:schemeClr>
                </a:solidFill>
                <a:latin typeface="Meiryo" charset="-128"/>
                <a:ea typeface="Meiryo" charset="-128"/>
                <a:cs typeface="Meiryo" charset="-128"/>
              </a:rPr>
              <a:t>km</a:t>
            </a:r>
            <a:r>
              <a:rPr lang="ja-JP" altLang="en-US" sz="1200" dirty="0">
                <a:solidFill>
                  <a:schemeClr val="accent3">
                    <a:lumMod val="50000"/>
                  </a:schemeClr>
                </a:solidFill>
                <a:latin typeface="Meiryo" charset="-128"/>
                <a:ea typeface="Meiryo" charset="-128"/>
                <a:cs typeface="Meiryo" charset="-128"/>
              </a:rPr>
              <a:t>以上</a:t>
            </a:r>
            <a:endParaRPr kumimoji="1" lang="ja-JP" altLang="en-US" sz="1200" dirty="0">
              <a:solidFill>
                <a:schemeClr val="accent3">
                  <a:lumMod val="50000"/>
                </a:schemeClr>
              </a:solidFill>
              <a:latin typeface="Meiryo" charset="-128"/>
              <a:ea typeface="Meiryo" charset="-128"/>
              <a:cs typeface="Meiryo" charset="-128"/>
            </a:endParaRPr>
          </a:p>
        </p:txBody>
      </p:sp>
      <p:sp>
        <p:nvSpPr>
          <p:cNvPr id="12" name="テキスト ボックス 11"/>
          <p:cNvSpPr txBox="1"/>
          <p:nvPr/>
        </p:nvSpPr>
        <p:spPr>
          <a:xfrm>
            <a:off x="257968" y="2647556"/>
            <a:ext cx="620683" cy="276999"/>
          </a:xfrm>
          <a:prstGeom prst="rect">
            <a:avLst/>
          </a:prstGeom>
          <a:noFill/>
        </p:spPr>
        <p:txBody>
          <a:bodyPr wrap="none" rtlCol="0">
            <a:spAutoFit/>
          </a:bodyPr>
          <a:lstStyle/>
          <a:p>
            <a:pPr algn="r"/>
            <a:r>
              <a:rPr kumimoji="1" lang="en-US" altLang="ja-JP" sz="1200">
                <a:solidFill>
                  <a:schemeClr val="accent3">
                    <a:lumMod val="50000"/>
                  </a:schemeClr>
                </a:solidFill>
                <a:latin typeface="Meiryo" charset="-128"/>
                <a:ea typeface="Meiryo" charset="-128"/>
                <a:cs typeface="Meiryo" charset="-128"/>
              </a:rPr>
              <a:t>100m</a:t>
            </a:r>
            <a:endParaRPr kumimoji="1" lang="ja-JP" altLang="en-US" sz="1200" dirty="0">
              <a:solidFill>
                <a:schemeClr val="accent3">
                  <a:lumMod val="50000"/>
                </a:schemeClr>
              </a:solidFill>
              <a:latin typeface="Meiryo" charset="-128"/>
              <a:ea typeface="Meiryo" charset="-128"/>
              <a:cs typeface="Meiryo" charset="-128"/>
            </a:endParaRPr>
          </a:p>
        </p:txBody>
      </p:sp>
      <p:sp>
        <p:nvSpPr>
          <p:cNvPr id="13" name="テキスト ボックス 12"/>
          <p:cNvSpPr txBox="1"/>
          <p:nvPr/>
        </p:nvSpPr>
        <p:spPr>
          <a:xfrm>
            <a:off x="446506" y="5577066"/>
            <a:ext cx="428322" cy="276999"/>
          </a:xfrm>
          <a:prstGeom prst="rect">
            <a:avLst/>
          </a:prstGeom>
          <a:noFill/>
        </p:spPr>
        <p:txBody>
          <a:bodyPr wrap="none" rtlCol="0">
            <a:spAutoFit/>
          </a:bodyPr>
          <a:lstStyle/>
          <a:p>
            <a:pPr algn="r"/>
            <a:r>
              <a:rPr kumimoji="1" lang="en-US" altLang="ja-JP" sz="1200" dirty="0">
                <a:solidFill>
                  <a:schemeClr val="accent3">
                    <a:lumMod val="50000"/>
                  </a:schemeClr>
                </a:solidFill>
                <a:latin typeface="Meiryo" charset="-128"/>
                <a:ea typeface="Meiryo" charset="-128"/>
                <a:cs typeface="Meiryo" charset="-128"/>
              </a:rPr>
              <a:t>1m</a:t>
            </a:r>
            <a:endParaRPr kumimoji="1" lang="ja-JP" altLang="en-US" sz="1200" dirty="0">
              <a:solidFill>
                <a:schemeClr val="accent3">
                  <a:lumMod val="50000"/>
                </a:schemeClr>
              </a:solidFill>
              <a:latin typeface="Meiryo" charset="-128"/>
              <a:ea typeface="Meiryo" charset="-128"/>
              <a:cs typeface="Meiryo" charset="-128"/>
            </a:endParaRPr>
          </a:p>
        </p:txBody>
      </p:sp>
      <p:sp>
        <p:nvSpPr>
          <p:cNvPr id="14" name="テキスト ボックス 13"/>
          <p:cNvSpPr txBox="1"/>
          <p:nvPr/>
        </p:nvSpPr>
        <p:spPr>
          <a:xfrm>
            <a:off x="355116" y="4208914"/>
            <a:ext cx="524503" cy="276999"/>
          </a:xfrm>
          <a:prstGeom prst="rect">
            <a:avLst/>
          </a:prstGeom>
          <a:noFill/>
        </p:spPr>
        <p:txBody>
          <a:bodyPr wrap="none" rtlCol="0">
            <a:spAutoFit/>
          </a:bodyPr>
          <a:lstStyle/>
          <a:p>
            <a:pPr algn="r"/>
            <a:r>
              <a:rPr kumimoji="1" lang="en-US" altLang="ja-JP" sz="1200">
                <a:solidFill>
                  <a:schemeClr val="accent3">
                    <a:lumMod val="50000"/>
                  </a:schemeClr>
                </a:solidFill>
                <a:latin typeface="Meiryo" charset="-128"/>
                <a:ea typeface="Meiryo" charset="-128"/>
                <a:cs typeface="Meiryo" charset="-128"/>
              </a:rPr>
              <a:t>10m</a:t>
            </a:r>
            <a:endParaRPr kumimoji="1" lang="ja-JP" altLang="en-US" sz="1200" dirty="0">
              <a:solidFill>
                <a:schemeClr val="accent3">
                  <a:lumMod val="50000"/>
                </a:schemeClr>
              </a:solidFill>
              <a:latin typeface="Meiryo" charset="-128"/>
              <a:ea typeface="Meiryo" charset="-128"/>
              <a:cs typeface="Meiryo" charset="-128"/>
            </a:endParaRPr>
          </a:p>
        </p:txBody>
      </p:sp>
      <p:sp>
        <p:nvSpPr>
          <p:cNvPr id="15" name="正方形/長方形 14"/>
          <p:cNvSpPr/>
          <p:nvPr/>
        </p:nvSpPr>
        <p:spPr>
          <a:xfrm>
            <a:off x="971405" y="974076"/>
            <a:ext cx="1338791" cy="1524341"/>
          </a:xfrm>
          <a:prstGeom prst="rect">
            <a:avLst/>
          </a:prstGeom>
          <a:solidFill>
            <a:srgbClr val="FF6666">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en-US" altLang="ja-JP" sz="2400" dirty="0">
                <a:solidFill>
                  <a:srgbClr val="FFFFFF"/>
                </a:solidFill>
                <a:latin typeface="Meiryo" charset="-128"/>
                <a:ea typeface="Meiryo" charset="-128"/>
                <a:cs typeface="Meiryo" charset="-128"/>
              </a:rPr>
              <a:t>LPWA</a:t>
            </a:r>
          </a:p>
          <a:p>
            <a:pPr algn="ctr"/>
            <a:endParaRPr lang="en-US" altLang="ja-JP" sz="10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SIGFOX</a:t>
            </a:r>
          </a:p>
          <a:p>
            <a:pPr algn="ctr"/>
            <a:r>
              <a:rPr kumimoji="1" lang="en-US" altLang="ja-JP" sz="1600" dirty="0" err="1">
                <a:solidFill>
                  <a:srgbClr val="FFFFFF"/>
                </a:solidFill>
                <a:latin typeface="Meiryo" charset="-128"/>
                <a:ea typeface="Meiryo" charset="-128"/>
                <a:cs typeface="Meiryo" charset="-128"/>
              </a:rPr>
              <a:t>LoRaWAN</a:t>
            </a:r>
            <a:endParaRPr kumimoji="1" lang="en-US" altLang="ja-JP" sz="16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NB-</a:t>
            </a:r>
            <a:r>
              <a:rPr lang="en-US" altLang="ja-JP" sz="1600" dirty="0" err="1">
                <a:solidFill>
                  <a:srgbClr val="FFFFFF"/>
                </a:solidFill>
                <a:latin typeface="Meiryo" charset="-128"/>
                <a:ea typeface="Meiryo" charset="-128"/>
                <a:cs typeface="Meiryo" charset="-128"/>
              </a:rPr>
              <a:t>IoT</a:t>
            </a:r>
            <a:endParaRPr kumimoji="1"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16" name="正方形/長方形 15"/>
          <p:cNvSpPr/>
          <p:nvPr/>
        </p:nvSpPr>
        <p:spPr>
          <a:xfrm>
            <a:off x="4259205" y="2708199"/>
            <a:ext cx="4500500" cy="1716740"/>
          </a:xfrm>
          <a:prstGeom prst="rect">
            <a:avLst/>
          </a:prstGeom>
          <a:solidFill>
            <a:schemeClr val="accent5">
              <a:lumMod val="75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無線</a:t>
            </a:r>
            <a:r>
              <a:rPr kumimoji="1" lang="en-US" altLang="ja-JP" sz="1600" dirty="0">
                <a:solidFill>
                  <a:srgbClr val="FFFFFF"/>
                </a:solidFill>
                <a:latin typeface="Meiryo" charset="-128"/>
                <a:ea typeface="Meiryo" charset="-128"/>
                <a:cs typeface="Meiryo" charset="-128"/>
              </a:rPr>
              <a:t>LAN(Wi-Fi)</a:t>
            </a: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3707904" y="4470053"/>
            <a:ext cx="1410604" cy="1541510"/>
          </a:xfrm>
          <a:prstGeom prst="rect">
            <a:avLst/>
          </a:prstGeom>
          <a:solidFill>
            <a:srgbClr val="3366FF">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eiryo" charset="-128"/>
                <a:ea typeface="Meiryo" charset="-128"/>
                <a:cs typeface="Meiryo" charset="-128"/>
              </a:rPr>
              <a:t>Bluetooth</a:t>
            </a:r>
            <a:endParaRPr kumimoji="1" lang="ja-JP" altLang="en-US" sz="1600" dirty="0">
              <a:solidFill>
                <a:srgbClr val="FFFFFF"/>
              </a:solidFill>
              <a:latin typeface="Meiryo" charset="-128"/>
              <a:ea typeface="Meiryo" charset="-128"/>
              <a:cs typeface="Meiryo" charset="-128"/>
            </a:endParaRPr>
          </a:p>
        </p:txBody>
      </p:sp>
      <p:sp>
        <p:nvSpPr>
          <p:cNvPr id="18" name="正方形/長方形 17"/>
          <p:cNvSpPr/>
          <p:nvPr/>
        </p:nvSpPr>
        <p:spPr>
          <a:xfrm>
            <a:off x="2386996" y="2984779"/>
            <a:ext cx="1296144" cy="3024336"/>
          </a:xfrm>
          <a:prstGeom prst="rect">
            <a:avLst/>
          </a:prstGeom>
          <a:solidFill>
            <a:schemeClr val="accent4">
              <a:lumMod val="75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eiryo" charset="-128"/>
                <a:ea typeface="Meiryo" charset="-128"/>
                <a:cs typeface="Meiryo" charset="-128"/>
              </a:rPr>
              <a:t>Wi-SUN</a:t>
            </a:r>
          </a:p>
          <a:p>
            <a:pPr algn="ctr"/>
            <a:endParaRPr lang="en-US" altLang="ja-JP" sz="16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ZigBee</a:t>
            </a:r>
          </a:p>
          <a:p>
            <a:pPr algn="ctr"/>
            <a:endParaRPr kumimoji="1" lang="en-US" altLang="ja-JP" sz="1600" dirty="0">
              <a:solidFill>
                <a:srgbClr val="FFFFFF"/>
              </a:solidFill>
              <a:latin typeface="Meiryo" charset="-128"/>
              <a:ea typeface="Meiryo" charset="-128"/>
              <a:cs typeface="Meiryo" charset="-128"/>
            </a:endParaRPr>
          </a:p>
          <a:p>
            <a:pPr algn="ctr"/>
            <a:r>
              <a:rPr kumimoji="1" lang="en-US" altLang="ja-JP" sz="1600" dirty="0">
                <a:solidFill>
                  <a:srgbClr val="FFFFFF"/>
                </a:solidFill>
                <a:latin typeface="Meiryo" charset="-128"/>
                <a:ea typeface="Meiryo" charset="-128"/>
                <a:cs typeface="Meiryo" charset="-128"/>
              </a:rPr>
              <a:t>Z-Wave</a:t>
            </a:r>
            <a:endParaRPr kumimoji="1" lang="ja-JP" altLang="en-US" sz="1600" dirty="0">
              <a:solidFill>
                <a:srgbClr val="FFFFFF"/>
              </a:solidFill>
              <a:latin typeface="Meiryo" charset="-128"/>
              <a:ea typeface="Meiryo" charset="-128"/>
              <a:cs typeface="Meiryo" charset="-128"/>
            </a:endParaRPr>
          </a:p>
        </p:txBody>
      </p:sp>
      <p:sp>
        <p:nvSpPr>
          <p:cNvPr id="19" name="正方形/長方形 18"/>
          <p:cNvSpPr/>
          <p:nvPr/>
        </p:nvSpPr>
        <p:spPr>
          <a:xfrm>
            <a:off x="976197" y="5649074"/>
            <a:ext cx="1333999" cy="360039"/>
          </a:xfrm>
          <a:prstGeom prst="rect">
            <a:avLst/>
          </a:prstGeom>
          <a:solidFill>
            <a:srgbClr val="D87B41">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eiryo" charset="-128"/>
                <a:ea typeface="Meiryo" charset="-128"/>
                <a:cs typeface="Meiryo" charset="-128"/>
              </a:rPr>
              <a:t>NFC</a:t>
            </a:r>
            <a:endParaRPr kumimoji="1" lang="ja-JP" altLang="en-US" sz="1600" dirty="0">
              <a:solidFill>
                <a:srgbClr val="FFFFFF"/>
              </a:solidFill>
              <a:latin typeface="Meiryo" charset="-128"/>
              <a:ea typeface="Meiryo" charset="-128"/>
              <a:cs typeface="Meiryo" charset="-128"/>
            </a:endParaRPr>
          </a:p>
        </p:txBody>
      </p:sp>
      <p:sp>
        <p:nvSpPr>
          <p:cNvPr id="21" name="正方形/長方形 20"/>
          <p:cNvSpPr/>
          <p:nvPr/>
        </p:nvSpPr>
        <p:spPr>
          <a:xfrm>
            <a:off x="3707904" y="968555"/>
            <a:ext cx="5051801" cy="2088231"/>
          </a:xfrm>
          <a:prstGeom prst="rect">
            <a:avLst/>
          </a:prstGeom>
          <a:solidFill>
            <a:srgbClr val="00B05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a:solidFill>
                  <a:srgbClr val="FFFFFF"/>
                </a:solidFill>
                <a:latin typeface="Meiryo" charset="-128"/>
                <a:ea typeface="Meiryo" charset="-128"/>
                <a:cs typeface="Meiryo" charset="-128"/>
              </a:rPr>
              <a:t>4G/LTE</a:t>
            </a:r>
            <a:endParaRPr kumimoji="1" lang="ja-JP" altLang="en-US" sz="1600" dirty="0">
              <a:solidFill>
                <a:srgbClr val="FFFFFF"/>
              </a:solidFill>
              <a:latin typeface="Meiryo" charset="-128"/>
              <a:ea typeface="Meiryo" charset="-128"/>
              <a:cs typeface="Meiryo" charset="-128"/>
            </a:endParaRPr>
          </a:p>
        </p:txBody>
      </p:sp>
      <p:sp>
        <p:nvSpPr>
          <p:cNvPr id="22" name="右矢印 21"/>
          <p:cNvSpPr/>
          <p:nvPr/>
        </p:nvSpPr>
        <p:spPr>
          <a:xfrm>
            <a:off x="7603592" y="4770088"/>
            <a:ext cx="1188133" cy="6102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高消費電力</a:t>
            </a:r>
          </a:p>
        </p:txBody>
      </p:sp>
      <p:sp>
        <p:nvSpPr>
          <p:cNvPr id="23" name="右矢印 22"/>
          <p:cNvSpPr/>
          <p:nvPr/>
        </p:nvSpPr>
        <p:spPr>
          <a:xfrm flipH="1">
            <a:off x="972179" y="4770087"/>
            <a:ext cx="1188133" cy="610247"/>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charset="-128"/>
                <a:ea typeface="Meiryo" charset="-128"/>
                <a:cs typeface="Meiryo" charset="-128"/>
              </a:rPr>
              <a:t>低消費</a:t>
            </a:r>
            <a:r>
              <a:rPr kumimoji="1" lang="ja-JP" altLang="en-US" sz="1200" dirty="0">
                <a:solidFill>
                  <a:srgbClr val="FFFFFF"/>
                </a:solidFill>
                <a:latin typeface="Meiryo" charset="-128"/>
                <a:ea typeface="Meiryo" charset="-128"/>
                <a:cs typeface="Meiryo" charset="-128"/>
              </a:rPr>
              <a:t>電力</a:t>
            </a:r>
          </a:p>
        </p:txBody>
      </p:sp>
      <p:sp>
        <p:nvSpPr>
          <p:cNvPr id="24" name="テキスト ボックス 23"/>
          <p:cNvSpPr txBox="1"/>
          <p:nvPr/>
        </p:nvSpPr>
        <p:spPr>
          <a:xfrm>
            <a:off x="7787596" y="6271428"/>
            <a:ext cx="1127232" cy="253916"/>
          </a:xfrm>
          <a:prstGeom prst="rect">
            <a:avLst/>
          </a:prstGeom>
          <a:noFill/>
        </p:spPr>
        <p:txBody>
          <a:bodyPr wrap="none" rtlCol="0">
            <a:spAutoFit/>
          </a:bodyPr>
          <a:lstStyle/>
          <a:p>
            <a:pPr algn="r"/>
            <a:r>
              <a:rPr kumimoji="1" lang="ja-JP" altLang="en-US" sz="1050" dirty="0">
                <a:solidFill>
                  <a:srgbClr val="3366FF"/>
                </a:solidFill>
                <a:latin typeface="Meiryo" charset="-128"/>
                <a:ea typeface="Meiryo" charset="-128"/>
                <a:cs typeface="Meiryo" charset="-128"/>
              </a:rPr>
              <a:t>データ転送速度</a:t>
            </a:r>
          </a:p>
        </p:txBody>
      </p:sp>
      <p:sp>
        <p:nvSpPr>
          <p:cNvPr id="25" name="テキスト ボックス 24"/>
          <p:cNvSpPr txBox="1"/>
          <p:nvPr/>
        </p:nvSpPr>
        <p:spPr>
          <a:xfrm>
            <a:off x="151553" y="846461"/>
            <a:ext cx="723275" cy="253916"/>
          </a:xfrm>
          <a:prstGeom prst="rect">
            <a:avLst/>
          </a:prstGeom>
          <a:noFill/>
        </p:spPr>
        <p:txBody>
          <a:bodyPr wrap="none" rtlCol="0">
            <a:spAutoFit/>
          </a:bodyPr>
          <a:lstStyle/>
          <a:p>
            <a:pPr algn="r"/>
            <a:r>
              <a:rPr kumimoji="1" lang="ja-JP" altLang="en-US" sz="1050">
                <a:solidFill>
                  <a:schemeClr val="accent3">
                    <a:lumMod val="50000"/>
                  </a:schemeClr>
                </a:solidFill>
                <a:latin typeface="Meiryo" charset="-128"/>
                <a:ea typeface="Meiryo" charset="-128"/>
                <a:cs typeface="Meiryo" charset="-128"/>
              </a:rPr>
              <a:t>通信距離</a:t>
            </a:r>
            <a:endParaRPr kumimoji="1" lang="ja-JP" altLang="en-US" sz="1050" dirty="0">
              <a:solidFill>
                <a:schemeClr val="accent3">
                  <a:lumMod val="50000"/>
                </a:schemeClr>
              </a:solidFill>
              <a:latin typeface="Meiryo" charset="-128"/>
              <a:ea typeface="Meiryo" charset="-128"/>
              <a:cs typeface="Meiryo" charset="-128"/>
            </a:endParaRPr>
          </a:p>
        </p:txBody>
      </p:sp>
      <p:sp>
        <p:nvSpPr>
          <p:cNvPr id="26" name="正方形/長方形 25"/>
          <p:cNvSpPr/>
          <p:nvPr/>
        </p:nvSpPr>
        <p:spPr>
          <a:xfrm>
            <a:off x="4342828" y="6481022"/>
            <a:ext cx="4572000" cy="215444"/>
          </a:xfrm>
          <a:prstGeom prst="rect">
            <a:avLst/>
          </a:prstGeom>
        </p:spPr>
        <p:txBody>
          <a:bodyPr>
            <a:spAutoFit/>
          </a:bodyPr>
          <a:lstStyle/>
          <a:p>
            <a:pPr algn="r"/>
            <a:r>
              <a:rPr lang="ja-JP" altLang="en-US" sz="800" dirty="0"/>
              <a:t>http://businessnetwork.jp/Detail/tabid/65/artid/5106/Default.aspx</a:t>
            </a:r>
          </a:p>
        </p:txBody>
      </p:sp>
    </p:spTree>
    <p:extLst>
      <p:ext uri="{BB962C8B-B14F-4D97-AF65-F5344CB8AC3E}">
        <p14:creationId xmlns:p14="http://schemas.microsoft.com/office/powerpoint/2010/main" val="990015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61143E-F9CA-1046-94B6-E471E1CFED2C}"/>
              </a:ext>
            </a:extLst>
          </p:cNvPr>
          <p:cNvSpPr>
            <a:spLocks noGrp="1"/>
          </p:cNvSpPr>
          <p:nvPr>
            <p:ph type="title"/>
          </p:nvPr>
        </p:nvSpPr>
        <p:spPr/>
        <p:txBody>
          <a:bodyPr/>
          <a:lstStyle/>
          <a:p>
            <a:r>
              <a:rPr kumimoji="1" lang="en-US" altLang="ja-JP" dirty="0" err="1"/>
              <a:t>IoT</a:t>
            </a:r>
            <a:r>
              <a:rPr kumimoji="1" lang="ja-JP" altLang="en-US" dirty="0"/>
              <a:t>通信：</a:t>
            </a:r>
            <a:r>
              <a:rPr kumimoji="1" lang="en-US" altLang="ja-JP" dirty="0"/>
              <a:t>LPWA</a:t>
            </a:r>
            <a:r>
              <a:rPr kumimoji="1" lang="ja-JP" altLang="en-US" dirty="0"/>
              <a:t>と他の通信方式の比較</a:t>
            </a:r>
          </a:p>
        </p:txBody>
      </p:sp>
      <p:sp>
        <p:nvSpPr>
          <p:cNvPr id="3" name="スライド番号プレースホルダー 2">
            <a:extLst>
              <a:ext uri="{FF2B5EF4-FFF2-40B4-BE49-F238E27FC236}">
                <a16:creationId xmlns:a16="http://schemas.microsoft.com/office/drawing/2014/main" id="{298136DF-C726-2D49-8137-6C30E404B158}"/>
              </a:ext>
            </a:extLst>
          </p:cNvPr>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pic>
        <p:nvPicPr>
          <p:cNvPr id="5" name="図 4">
            <a:extLst>
              <a:ext uri="{FF2B5EF4-FFF2-40B4-BE49-F238E27FC236}">
                <a16:creationId xmlns:a16="http://schemas.microsoft.com/office/drawing/2014/main" id="{0A30CF48-1C53-4D4F-992C-8ED2CD91B560}"/>
              </a:ext>
            </a:extLst>
          </p:cNvPr>
          <p:cNvPicPr>
            <a:picLocks noChangeAspect="1"/>
          </p:cNvPicPr>
          <p:nvPr/>
        </p:nvPicPr>
        <p:blipFill>
          <a:blip r:embed="rId2"/>
          <a:stretch>
            <a:fillRect/>
          </a:stretch>
        </p:blipFill>
        <p:spPr>
          <a:xfrm>
            <a:off x="0" y="1481361"/>
            <a:ext cx="9144000" cy="3895278"/>
          </a:xfrm>
          <a:prstGeom prst="rect">
            <a:avLst/>
          </a:prstGeom>
        </p:spPr>
      </p:pic>
      <p:sp>
        <p:nvSpPr>
          <p:cNvPr id="6" name="テキスト ボックス 5">
            <a:extLst>
              <a:ext uri="{FF2B5EF4-FFF2-40B4-BE49-F238E27FC236}">
                <a16:creationId xmlns:a16="http://schemas.microsoft.com/office/drawing/2014/main" id="{C5C3E95C-6BCE-8A44-93A3-349B8CA97B1C}"/>
              </a:ext>
            </a:extLst>
          </p:cNvPr>
          <p:cNvSpPr txBox="1"/>
          <p:nvPr/>
        </p:nvSpPr>
        <p:spPr>
          <a:xfrm>
            <a:off x="2812266" y="1628800"/>
            <a:ext cx="1737592" cy="369332"/>
          </a:xfrm>
          <a:prstGeom prst="rect">
            <a:avLst/>
          </a:prstGeom>
          <a:noFill/>
        </p:spPr>
        <p:txBody>
          <a:bodyPr wrap="none" rtlCol="0">
            <a:spAutoFit/>
          </a:bodyPr>
          <a:lstStyle/>
          <a:p>
            <a:r>
              <a:rPr lang="ja-JP" altLang="en-US" dirty="0">
                <a:solidFill>
                  <a:schemeClr val="accent2">
                    <a:lumMod val="75000"/>
                  </a:schemeClr>
                </a:solidFill>
                <a:latin typeface="Meiryo" panose="020B0604030504040204" pitchFamily="34" charset="-128"/>
                <a:ea typeface="Meiryo" panose="020B0604030504040204" pitchFamily="34" charset="-128"/>
              </a:rPr>
              <a:t>現行の</a:t>
            </a:r>
            <a:r>
              <a:rPr lang="en-US" altLang="ja-JP" dirty="0">
                <a:solidFill>
                  <a:schemeClr val="accent2">
                    <a:lumMod val="75000"/>
                  </a:schemeClr>
                </a:solidFill>
                <a:latin typeface="Meiryo" panose="020B0604030504040204" pitchFamily="34" charset="-128"/>
                <a:ea typeface="Meiryo" panose="020B0604030504040204" pitchFamily="34" charset="-128"/>
              </a:rPr>
              <a:t>LTE</a:t>
            </a:r>
            <a:r>
              <a:rPr lang="ja-JP" altLang="en-US" dirty="0">
                <a:solidFill>
                  <a:schemeClr val="accent2">
                    <a:lumMod val="75000"/>
                  </a:schemeClr>
                </a:solidFill>
                <a:latin typeface="Meiryo" panose="020B0604030504040204" pitchFamily="34" charset="-128"/>
                <a:ea typeface="Meiryo" panose="020B0604030504040204" pitchFamily="34" charset="-128"/>
              </a:rPr>
              <a:t>方式</a:t>
            </a:r>
            <a:endParaRPr kumimoji="1" lang="en-US" altLang="ja-JP" dirty="0">
              <a:solidFill>
                <a:schemeClr val="accent2">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69845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ja-JP" altLang="en-US" sz="2700" dirty="0">
                <a:latin typeface="Meiryo" panose="020B0604030504040204" pitchFamily="34" charset="-128"/>
                <a:ea typeface="Meiryo" panose="020B0604030504040204" pitchFamily="34" charset="-128"/>
              </a:rPr>
              <a:t>デジタル・トランスフォーメーションと</a:t>
            </a:r>
            <a:r>
              <a:rPr lang="en-US" altLang="ja-JP" sz="2700" dirty="0">
                <a:latin typeface="Meiryo" panose="020B0604030504040204" pitchFamily="34" charset="-128"/>
                <a:ea typeface="Meiryo" panose="020B0604030504040204" pitchFamily="34" charset="-128"/>
              </a:rPr>
              <a:t>CPS</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
        <p:nvSpPr>
          <p:cNvPr id="3" name="右カーブ矢印 2">
            <a:extLst>
              <a:ext uri="{FF2B5EF4-FFF2-40B4-BE49-F238E27FC236}">
                <a16:creationId xmlns:a16="http://schemas.microsoft.com/office/drawing/2014/main" id="{9D28A24C-B627-CC4A-BDDF-DEA48A9E0369}"/>
              </a:ext>
            </a:extLst>
          </p:cNvPr>
          <p:cNvSpPr/>
          <p:nvPr/>
        </p:nvSpPr>
        <p:spPr>
          <a:xfrm>
            <a:off x="2676768" y="5069075"/>
            <a:ext cx="503731" cy="791623"/>
          </a:xfrm>
          <a:prstGeom prst="curved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右カーブ矢印 49">
            <a:extLst>
              <a:ext uri="{FF2B5EF4-FFF2-40B4-BE49-F238E27FC236}">
                <a16:creationId xmlns:a16="http://schemas.microsoft.com/office/drawing/2014/main" id="{E2EDD5FC-D4D8-3744-8DDB-09F9656C3AC1}"/>
              </a:ext>
            </a:extLst>
          </p:cNvPr>
          <p:cNvSpPr/>
          <p:nvPr/>
        </p:nvSpPr>
        <p:spPr>
          <a:xfrm rot="10800000">
            <a:off x="3203443" y="5013508"/>
            <a:ext cx="503731" cy="791623"/>
          </a:xfrm>
          <a:prstGeom prst="curved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右カーブ矢印 50">
            <a:extLst>
              <a:ext uri="{FF2B5EF4-FFF2-40B4-BE49-F238E27FC236}">
                <a16:creationId xmlns:a16="http://schemas.microsoft.com/office/drawing/2014/main" id="{B24C7B55-6788-C949-ADCD-3034F0800829}"/>
              </a:ext>
            </a:extLst>
          </p:cNvPr>
          <p:cNvSpPr/>
          <p:nvPr/>
        </p:nvSpPr>
        <p:spPr>
          <a:xfrm>
            <a:off x="5384676" y="5069075"/>
            <a:ext cx="503731" cy="791623"/>
          </a:xfrm>
          <a:prstGeom prst="curved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右カーブ矢印 51">
            <a:extLst>
              <a:ext uri="{FF2B5EF4-FFF2-40B4-BE49-F238E27FC236}">
                <a16:creationId xmlns:a16="http://schemas.microsoft.com/office/drawing/2014/main" id="{20FE5DB7-8387-F242-87D0-302BBA9D0AF9}"/>
              </a:ext>
            </a:extLst>
          </p:cNvPr>
          <p:cNvSpPr/>
          <p:nvPr/>
        </p:nvSpPr>
        <p:spPr>
          <a:xfrm rot="10800000">
            <a:off x="5911351" y="5013508"/>
            <a:ext cx="503731" cy="791623"/>
          </a:xfrm>
          <a:prstGeom prst="curved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03926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a:t>
            </a:r>
            <a:r>
              <a:rPr lang="ja-JP" altLang="en-US" dirty="0"/>
              <a:t>ネットワークの位置付け</a:t>
            </a:r>
            <a:endParaRPr kumimoji="1" lang="ja-JP" altLang="en-US" dirty="0"/>
          </a:p>
        </p:txBody>
      </p:sp>
      <p:sp>
        <p:nvSpPr>
          <p:cNvPr id="4" name="正方形/長方形 3"/>
          <p:cNvSpPr/>
          <p:nvPr/>
        </p:nvSpPr>
        <p:spPr>
          <a:xfrm>
            <a:off x="595570" y="976052"/>
            <a:ext cx="7992888" cy="518457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2800" y="4437112"/>
            <a:ext cx="2581048" cy="1728192"/>
          </a:xfrm>
          <a:prstGeom prst="rect">
            <a:avLst/>
          </a:prstGeom>
          <a:solidFill>
            <a:srgbClr val="00B0F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a:solidFill>
                  <a:srgbClr val="FFFFFF"/>
                </a:solidFill>
                <a:latin typeface="Meiryo" charset="-128"/>
                <a:ea typeface="Meiryo" charset="-128"/>
                <a:cs typeface="Meiryo" charset="-128"/>
              </a:rPr>
              <a:t>SIGFOX</a:t>
            </a: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100bps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600bps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100</a:t>
            </a:r>
            <a:r>
              <a:rPr kumimoji="1" lang="ja-JP" altLang="en-US" sz="1400" dirty="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dirty="0">
                <a:solidFill>
                  <a:srgbClr val="FFFFFF"/>
                </a:solidFill>
                <a:latin typeface="Meiryo" charset="-128"/>
                <a:ea typeface="Meiryo" charset="-128"/>
                <a:cs typeface="Meiryo" charset="-128"/>
              </a:rPr>
              <a:t>年</a:t>
            </a:r>
          </a:p>
        </p:txBody>
      </p:sp>
      <p:sp>
        <p:nvSpPr>
          <p:cNvPr id="7" name="正方形/長方形 6"/>
          <p:cNvSpPr/>
          <p:nvPr/>
        </p:nvSpPr>
        <p:spPr>
          <a:xfrm>
            <a:off x="6003834" y="1857748"/>
            <a:ext cx="2581048" cy="1728192"/>
          </a:xfrm>
          <a:prstGeom prst="rect">
            <a:avLst/>
          </a:prstGeom>
          <a:solidFill>
            <a:srgbClr val="0070C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err="1">
                <a:solidFill>
                  <a:srgbClr val="FFFFFF"/>
                </a:solidFill>
                <a:latin typeface="Meiryo" charset="-128"/>
                <a:ea typeface="Meiryo" charset="-128"/>
                <a:cs typeface="Meiryo" charset="-128"/>
              </a:rPr>
              <a:t>LoRaWAN</a:t>
            </a:r>
            <a:endParaRPr kumimoji="1" lang="en-US" altLang="ja-JP" sz="32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360</a:t>
            </a:r>
            <a:r>
              <a:rPr kumimoji="1" lang="ja-JP" altLang="en-US" sz="1400" dirty="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dirty="0">
                <a:solidFill>
                  <a:srgbClr val="FFFFFF"/>
                </a:solidFill>
                <a:latin typeface="Meiryo" charset="-128"/>
                <a:ea typeface="Meiryo" charset="-128"/>
                <a:cs typeface="Meiryo" charset="-128"/>
              </a:rPr>
              <a:t>年</a:t>
            </a:r>
          </a:p>
        </p:txBody>
      </p:sp>
      <p:sp>
        <p:nvSpPr>
          <p:cNvPr id="8" name="正方形/長方形 7"/>
          <p:cNvSpPr/>
          <p:nvPr/>
        </p:nvSpPr>
        <p:spPr>
          <a:xfrm>
            <a:off x="3320768" y="1127693"/>
            <a:ext cx="2581048" cy="4744903"/>
          </a:xfrm>
          <a:prstGeom prst="rect">
            <a:avLst/>
          </a:prstGeom>
          <a:solidFill>
            <a:srgbClr val="3366FF">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a:solidFill>
                  <a:srgbClr val="FFFFFF"/>
                </a:solidFill>
                <a:latin typeface="Meiryo" charset="-128"/>
                <a:ea typeface="Meiryo" charset="-128"/>
                <a:cs typeface="Meiryo" charset="-128"/>
              </a:rPr>
              <a:t>NB-</a:t>
            </a:r>
            <a:r>
              <a:rPr kumimoji="1" lang="en-US" altLang="ja-JP" sz="3200" dirty="0" err="1">
                <a:solidFill>
                  <a:srgbClr val="FFFFFF"/>
                </a:solidFill>
                <a:latin typeface="Meiryo" charset="-128"/>
                <a:ea typeface="Meiryo" charset="-128"/>
                <a:cs typeface="Meiryo" charset="-128"/>
              </a:rPr>
              <a:t>IoT</a:t>
            </a:r>
            <a:endParaRPr kumimoji="1" lang="en-US" altLang="ja-JP" sz="32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27kbps</a:t>
            </a:r>
          </a:p>
          <a:p>
            <a:pPr marL="493713" indent="-177800">
              <a:buFont typeface="Wingdings" charset="2"/>
              <a:buChar char="Ø"/>
            </a:pPr>
            <a:r>
              <a:rPr kumimoji="1" lang="ja-JP" altLang="en-US" sz="140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63kbps</a:t>
            </a:r>
          </a:p>
          <a:p>
            <a:pPr marL="493713" indent="-177800">
              <a:buFont typeface="Wingdings" charset="2"/>
              <a:buChar char="Ø"/>
            </a:pPr>
            <a:r>
              <a:rPr kumimoji="1" lang="ja-JP" altLang="en-US" sz="140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10〜300</a:t>
            </a:r>
            <a:r>
              <a:rPr kumimoji="1" lang="ja-JP" altLang="en-US" sz="140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a:solidFill>
                  <a:srgbClr val="FFFFFF"/>
                </a:solidFill>
                <a:latin typeface="Meiryo" charset="-128"/>
                <a:ea typeface="Meiryo" charset="-128"/>
                <a:cs typeface="Meiryo" charset="-128"/>
              </a:rPr>
              <a:t>月</a:t>
            </a:r>
            <a:endParaRPr kumimoji="1" lang="ja-JP" altLang="en-US" sz="1400" dirty="0">
              <a:solidFill>
                <a:srgbClr val="FFFFFF"/>
              </a:solidFill>
              <a:latin typeface="Meiryo" charset="-128"/>
              <a:ea typeface="Meiryo" charset="-128"/>
              <a:cs typeface="Meiryo" charset="-128"/>
            </a:endParaRPr>
          </a:p>
        </p:txBody>
      </p:sp>
      <p:sp>
        <p:nvSpPr>
          <p:cNvPr id="9" name="上矢印 8"/>
          <p:cNvSpPr/>
          <p:nvPr/>
        </p:nvSpPr>
        <p:spPr>
          <a:xfrm>
            <a:off x="748680" y="1127693"/>
            <a:ext cx="720080" cy="1077171"/>
          </a:xfrm>
          <a:prstGeom prst="up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a:solidFill>
                  <a:srgbClr val="FFFFFF"/>
                </a:solidFill>
                <a:latin typeface="MS PGothic" charset="-128"/>
                <a:ea typeface="MS PGothic" charset="-128"/>
                <a:cs typeface="MS PGothic" charset="-128"/>
              </a:rPr>
              <a:t>通信</a:t>
            </a:r>
            <a:r>
              <a:rPr lang="ja-JP" altLang="en-US" sz="1200" dirty="0">
                <a:solidFill>
                  <a:srgbClr val="FFFFFF"/>
                </a:solidFill>
                <a:latin typeface="MS PGothic" charset="-128"/>
                <a:ea typeface="MS PGothic" charset="-128"/>
                <a:cs typeface="MS PGothic" charset="-128"/>
              </a:rPr>
              <a:t>料金</a:t>
            </a:r>
            <a:endParaRPr kumimoji="1" lang="en-US" altLang="ja-JP" sz="1200" dirty="0">
              <a:solidFill>
                <a:srgbClr val="FFFFFF"/>
              </a:solidFill>
              <a:latin typeface="MS PGothic" charset="-128"/>
              <a:ea typeface="MS PGothic" charset="-128"/>
              <a:cs typeface="MS PGothic" charset="-128"/>
            </a:endParaRPr>
          </a:p>
        </p:txBody>
      </p:sp>
      <p:sp>
        <p:nvSpPr>
          <p:cNvPr id="10" name="右矢印 9"/>
          <p:cNvSpPr/>
          <p:nvPr/>
        </p:nvSpPr>
        <p:spPr>
          <a:xfrm>
            <a:off x="7250641" y="5584564"/>
            <a:ext cx="1224136" cy="576064"/>
          </a:xfrm>
          <a:prstGeom prs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回線速度</a:t>
            </a: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342828" y="6481022"/>
            <a:ext cx="4572000" cy="215444"/>
          </a:xfrm>
          <a:prstGeom prst="rect">
            <a:avLst/>
          </a:prstGeom>
        </p:spPr>
        <p:txBody>
          <a:bodyPr>
            <a:spAutoFit/>
          </a:bodyPr>
          <a:lstStyle/>
          <a:p>
            <a:pPr algn="r"/>
            <a:r>
              <a:rPr lang="ja-JP" altLang="en-US" sz="800"/>
              <a:t>http://businessnetwork.jp/Detail/tabid/65/artid/5106/Default.aspx</a:t>
            </a:r>
          </a:p>
        </p:txBody>
      </p:sp>
      <p:sp>
        <p:nvSpPr>
          <p:cNvPr id="3" name="テキスト ボックス 2">
            <a:extLst>
              <a:ext uri="{FF2B5EF4-FFF2-40B4-BE49-F238E27FC236}">
                <a16:creationId xmlns:a16="http://schemas.microsoft.com/office/drawing/2014/main" id="{D6B17F37-69E9-5E4B-96C6-DFCBBB9A24F9}"/>
              </a:ext>
            </a:extLst>
          </p:cNvPr>
          <p:cNvSpPr txBox="1"/>
          <p:nvPr/>
        </p:nvSpPr>
        <p:spPr>
          <a:xfrm>
            <a:off x="3875489" y="4172992"/>
            <a:ext cx="1800493" cy="230832"/>
          </a:xfrm>
          <a:prstGeom prst="rect">
            <a:avLst/>
          </a:prstGeom>
          <a:noFill/>
        </p:spPr>
        <p:txBody>
          <a:bodyPr wrap="none" rtlCol="0">
            <a:spAutoFit/>
          </a:bodyPr>
          <a:lstStyle/>
          <a:p>
            <a:r>
              <a:rPr lang="ja-JP" altLang="en-US" sz="900">
                <a:solidFill>
                  <a:schemeClr val="bg1"/>
                </a:solidFill>
                <a:latin typeface="Meiryo" panose="020B0604030504040204" pitchFamily="34" charset="-128"/>
                <a:ea typeface="Meiryo" panose="020B0604030504040204" pitchFamily="34" charset="-128"/>
              </a:rPr>
              <a:t>＊利用する月間データ量による</a:t>
            </a:r>
            <a:endParaRPr kumimoji="1" lang="ja-JP" altLang="en-US" sz="9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88977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179512" y="3214537"/>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79512" y="4713031"/>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79512" y="1704289"/>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477260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6" name="正方形/長方形 65"/>
          <p:cNvSpPr/>
          <p:nvPr/>
        </p:nvSpPr>
        <p:spPr>
          <a:xfrm>
            <a:off x="5773312"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7" name="正方形/長方形 66"/>
          <p:cNvSpPr/>
          <p:nvPr/>
        </p:nvSpPr>
        <p:spPr>
          <a:xfrm>
            <a:off x="677575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8" name="正方形/長方形 67"/>
          <p:cNvSpPr/>
          <p:nvPr/>
        </p:nvSpPr>
        <p:spPr>
          <a:xfrm>
            <a:off x="7762110"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LPWA</a:t>
            </a:r>
            <a:r>
              <a:rPr kumimoji="1" lang="ja-JP" altLang="en-US" dirty="0"/>
              <a:t>主要</a:t>
            </a:r>
            <a:r>
              <a:rPr kumimoji="1" lang="en-US" altLang="ja-JP" dirty="0"/>
              <a:t>3</a:t>
            </a:r>
            <a:r>
              <a:rPr kumimoji="1" lang="ja-JP" altLang="en-US" dirty="0"/>
              <a:t>方式の比較</a:t>
            </a:r>
          </a:p>
        </p:txBody>
      </p:sp>
      <p:sp>
        <p:nvSpPr>
          <p:cNvPr id="4" name="円/楕円 3"/>
          <p:cNvSpPr/>
          <p:nvPr/>
        </p:nvSpPr>
        <p:spPr>
          <a:xfrm>
            <a:off x="400303" y="196926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4" y="2572809"/>
            <a:ext cx="368491" cy="335977"/>
          </a:xfrm>
          <a:prstGeom prst="rect">
            <a:avLst/>
          </a:prstGeom>
          <a:ln>
            <a:noFill/>
          </a:ln>
          <a:effectLst>
            <a:outerShdw blurRad="50800" dist="38100" dir="2700000" algn="tl" rotWithShape="0">
              <a:prstClr val="black">
                <a:alpha val="40000"/>
              </a:prstClr>
            </a:outerShdw>
          </a:effectLst>
        </p:spPr>
      </p:pic>
      <p:sp>
        <p:nvSpPr>
          <p:cNvPr id="11" name="円/楕円 10"/>
          <p:cNvSpPr/>
          <p:nvPr/>
        </p:nvSpPr>
        <p:spPr>
          <a:xfrm>
            <a:off x="400303" y="263314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3" y="1908931"/>
            <a:ext cx="368491" cy="335977"/>
          </a:xfrm>
          <a:prstGeom prst="rect">
            <a:avLst/>
          </a:prstGeom>
          <a:ln>
            <a:noFill/>
          </a:ln>
          <a:effectLst>
            <a:outerShdw blurRad="50800" dist="38100" dir="2700000" algn="tl" rotWithShape="0">
              <a:prstClr val="black">
                <a:alpha val="40000"/>
              </a:prstClr>
            </a:outerShdw>
          </a:effectLst>
        </p:spPr>
      </p:pic>
      <p:sp>
        <p:nvSpPr>
          <p:cNvPr id="14" name="円/楕円 13"/>
          <p:cNvSpPr/>
          <p:nvPr/>
        </p:nvSpPr>
        <p:spPr>
          <a:xfrm>
            <a:off x="400303" y="229946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3" y="2239126"/>
            <a:ext cx="368491" cy="335977"/>
          </a:xfrm>
          <a:prstGeom prst="rect">
            <a:avLst/>
          </a:prstGeom>
          <a:ln>
            <a:noFill/>
          </a:ln>
          <a:effectLst>
            <a:outerShdw blurRad="50800" dist="38100" dir="2700000" algn="tl" rotWithShape="0">
              <a:prstClr val="black">
                <a:alpha val="40000"/>
              </a:prstClr>
            </a:outerShdw>
          </a:effectLst>
        </p:spPr>
      </p:pic>
      <p:pic>
        <p:nvPicPr>
          <p:cNvPr id="16" name="図 15"/>
          <p:cNvPicPr>
            <a:picLocks noChangeAspect="1"/>
          </p:cNvPicPr>
          <p:nvPr/>
        </p:nvPicPr>
        <p:blipFill>
          <a:blip r:embed="rId3"/>
          <a:stretch>
            <a:fillRect/>
          </a:stretch>
        </p:blipFill>
        <p:spPr>
          <a:xfrm>
            <a:off x="1247963" y="2043574"/>
            <a:ext cx="631385" cy="720785"/>
          </a:xfrm>
          <a:prstGeom prst="rect">
            <a:avLst/>
          </a:prstGeom>
          <a:effectLst>
            <a:outerShdw blurRad="50800" dist="38100" dir="2700000" algn="tl" rotWithShape="0">
              <a:prstClr val="black">
                <a:alpha val="40000"/>
              </a:prstClr>
            </a:outerShdw>
          </a:effectLst>
        </p:spPr>
      </p:pic>
      <p:sp>
        <p:nvSpPr>
          <p:cNvPr id="17" name="円/楕円 16"/>
          <p:cNvSpPr/>
          <p:nvPr/>
        </p:nvSpPr>
        <p:spPr>
          <a:xfrm>
            <a:off x="395536" y="3466579"/>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 name="図 17"/>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7" y="4070120"/>
            <a:ext cx="368491" cy="335977"/>
          </a:xfrm>
          <a:prstGeom prst="rect">
            <a:avLst/>
          </a:prstGeom>
          <a:ln>
            <a:noFill/>
          </a:ln>
          <a:effectLst>
            <a:outerShdw blurRad="50800" dist="38100" dir="2700000" algn="tl" rotWithShape="0">
              <a:prstClr val="black">
                <a:alpha val="40000"/>
              </a:prstClr>
            </a:outerShdw>
          </a:effectLst>
        </p:spPr>
      </p:pic>
      <p:sp>
        <p:nvSpPr>
          <p:cNvPr id="19" name="円/楕円 18"/>
          <p:cNvSpPr/>
          <p:nvPr/>
        </p:nvSpPr>
        <p:spPr>
          <a:xfrm>
            <a:off x="395536" y="4130457"/>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6" y="3406242"/>
            <a:ext cx="368491" cy="335977"/>
          </a:xfrm>
          <a:prstGeom prst="rect">
            <a:avLst/>
          </a:prstGeom>
          <a:ln>
            <a:noFill/>
          </a:ln>
          <a:effectLst>
            <a:outerShdw blurRad="50800" dist="38100" dir="2700000" algn="tl" rotWithShape="0">
              <a:prstClr val="black">
                <a:alpha val="40000"/>
              </a:prstClr>
            </a:outerShdw>
          </a:effectLst>
        </p:spPr>
      </p:pic>
      <p:sp>
        <p:nvSpPr>
          <p:cNvPr id="21" name="円/楕円 20"/>
          <p:cNvSpPr/>
          <p:nvPr/>
        </p:nvSpPr>
        <p:spPr>
          <a:xfrm>
            <a:off x="395536" y="3796774"/>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6" y="3736437"/>
            <a:ext cx="368491" cy="335977"/>
          </a:xfrm>
          <a:prstGeom prst="rect">
            <a:avLst/>
          </a:prstGeom>
          <a:ln>
            <a:noFill/>
          </a:ln>
          <a:effectLst>
            <a:outerShdw blurRad="50800" dist="38100" dir="2700000" algn="tl" rotWithShape="0">
              <a:prstClr val="black">
                <a:alpha val="40000"/>
              </a:prstClr>
            </a:outerShdw>
          </a:effectLst>
        </p:spPr>
      </p:pic>
      <p:pic>
        <p:nvPicPr>
          <p:cNvPr id="23" name="図 22"/>
          <p:cNvPicPr>
            <a:picLocks noChangeAspect="1"/>
          </p:cNvPicPr>
          <p:nvPr/>
        </p:nvPicPr>
        <p:blipFill>
          <a:blip r:embed="rId4"/>
          <a:stretch>
            <a:fillRect/>
          </a:stretch>
        </p:blipFill>
        <p:spPr>
          <a:xfrm>
            <a:off x="1135288" y="3389985"/>
            <a:ext cx="460257" cy="506865"/>
          </a:xfrm>
          <a:prstGeom prst="rect">
            <a:avLst/>
          </a:prstGeom>
          <a:effectLst>
            <a:outerShdw blurRad="50800" dist="38100" dir="2700000" algn="tl" rotWithShape="0">
              <a:prstClr val="black">
                <a:alpha val="40000"/>
              </a:prstClr>
            </a:outerShdw>
          </a:effectLst>
        </p:spPr>
      </p:pic>
      <p:pic>
        <p:nvPicPr>
          <p:cNvPr id="24" name="図 23"/>
          <p:cNvPicPr>
            <a:picLocks noChangeAspect="1"/>
          </p:cNvPicPr>
          <p:nvPr/>
        </p:nvPicPr>
        <p:blipFill>
          <a:blip r:embed="rId4"/>
          <a:stretch>
            <a:fillRect/>
          </a:stretch>
        </p:blipFill>
        <p:spPr>
          <a:xfrm>
            <a:off x="1520187" y="3681884"/>
            <a:ext cx="460257" cy="506865"/>
          </a:xfrm>
          <a:prstGeom prst="rect">
            <a:avLst/>
          </a:prstGeom>
          <a:effectLst>
            <a:outerShdw blurRad="50800" dist="38100" dir="2700000" algn="tl" rotWithShape="0">
              <a:prstClr val="black">
                <a:alpha val="40000"/>
              </a:prstClr>
            </a:outerShdw>
          </a:effectLst>
        </p:spPr>
      </p:pic>
      <p:pic>
        <p:nvPicPr>
          <p:cNvPr id="25" name="図 24"/>
          <p:cNvPicPr>
            <a:picLocks noChangeAspect="1"/>
          </p:cNvPicPr>
          <p:nvPr/>
        </p:nvPicPr>
        <p:blipFill>
          <a:blip r:embed="rId4"/>
          <a:stretch>
            <a:fillRect/>
          </a:stretch>
        </p:blipFill>
        <p:spPr>
          <a:xfrm>
            <a:off x="1115616" y="3915489"/>
            <a:ext cx="460257" cy="506865"/>
          </a:xfrm>
          <a:prstGeom prst="rect">
            <a:avLst/>
          </a:prstGeom>
          <a:effectLst>
            <a:outerShdw blurRad="50800" dist="38100" dir="2700000" algn="tl" rotWithShape="0">
              <a:prstClr val="black">
                <a:alpha val="40000"/>
              </a:prstClr>
            </a:outerShdw>
          </a:effectLst>
        </p:spPr>
      </p:pic>
      <p:sp>
        <p:nvSpPr>
          <p:cNvPr id="27" name="円/楕円 26"/>
          <p:cNvSpPr/>
          <p:nvPr/>
        </p:nvSpPr>
        <p:spPr>
          <a:xfrm>
            <a:off x="415931" y="496863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図 27"/>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2" y="5572179"/>
            <a:ext cx="368491" cy="335977"/>
          </a:xfrm>
          <a:prstGeom prst="rect">
            <a:avLst/>
          </a:prstGeom>
          <a:ln>
            <a:noFill/>
          </a:ln>
          <a:effectLst>
            <a:outerShdw blurRad="50800" dist="38100" dir="2700000" algn="tl" rotWithShape="0">
              <a:prstClr val="black">
                <a:alpha val="40000"/>
              </a:prstClr>
            </a:outerShdw>
          </a:effectLst>
        </p:spPr>
      </p:pic>
      <p:sp>
        <p:nvSpPr>
          <p:cNvPr id="29" name="円/楕円 28"/>
          <p:cNvSpPr/>
          <p:nvPr/>
        </p:nvSpPr>
        <p:spPr>
          <a:xfrm>
            <a:off x="415931" y="563251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1" y="4908301"/>
            <a:ext cx="368491" cy="335977"/>
          </a:xfrm>
          <a:prstGeom prst="rect">
            <a:avLst/>
          </a:prstGeom>
          <a:ln>
            <a:noFill/>
          </a:ln>
          <a:effectLst>
            <a:outerShdw blurRad="50800" dist="38100" dir="2700000" algn="tl" rotWithShape="0">
              <a:prstClr val="black">
                <a:alpha val="40000"/>
              </a:prstClr>
            </a:outerShdw>
          </a:effectLst>
        </p:spPr>
      </p:pic>
      <p:sp>
        <p:nvSpPr>
          <p:cNvPr id="31" name="円/楕円 30"/>
          <p:cNvSpPr/>
          <p:nvPr/>
        </p:nvSpPr>
        <p:spPr>
          <a:xfrm>
            <a:off x="415931" y="529883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1" y="5238496"/>
            <a:ext cx="368491" cy="335977"/>
          </a:xfrm>
          <a:prstGeom prst="rect">
            <a:avLst/>
          </a:prstGeom>
          <a:ln>
            <a:noFill/>
          </a:ln>
          <a:effectLst>
            <a:outerShdw blurRad="50800" dist="38100" dir="2700000" algn="tl" rotWithShape="0">
              <a:prstClr val="black">
                <a:alpha val="40000"/>
              </a:prstClr>
            </a:outerShdw>
          </a:effectLst>
        </p:spPr>
      </p:pic>
      <p:pic>
        <p:nvPicPr>
          <p:cNvPr id="33" name="図 32"/>
          <p:cNvPicPr>
            <a:picLocks noChangeAspect="1"/>
          </p:cNvPicPr>
          <p:nvPr/>
        </p:nvPicPr>
        <p:blipFill>
          <a:blip r:embed="rId5"/>
          <a:stretch>
            <a:fillRect/>
          </a:stretch>
        </p:blipFill>
        <p:spPr>
          <a:xfrm>
            <a:off x="1382392" y="5153051"/>
            <a:ext cx="386961" cy="506865"/>
          </a:xfrm>
          <a:prstGeom prst="rect">
            <a:avLst/>
          </a:prstGeom>
          <a:effectLst>
            <a:outerShdw blurRad="50800" dist="38100" dir="2700000" algn="tl" rotWithShape="0">
              <a:prstClr val="black">
                <a:alpha val="40000"/>
              </a:prstClr>
            </a:outerShdw>
          </a:effectLst>
        </p:spPr>
      </p:pic>
      <p:sp>
        <p:nvSpPr>
          <p:cNvPr id="35" name="テキスト ボックス 34"/>
          <p:cNvSpPr txBox="1"/>
          <p:nvPr/>
        </p:nvSpPr>
        <p:spPr>
          <a:xfrm>
            <a:off x="4777372" y="2171236"/>
            <a:ext cx="937099"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920MHz</a:t>
            </a:r>
            <a:r>
              <a:rPr lang="ja-JP" altLang="en-US" sz="1000" dirty="0">
                <a:solidFill>
                  <a:srgbClr val="0070C0"/>
                </a:solidFill>
                <a:latin typeface="Meiryo" charset="-128"/>
                <a:ea typeface="Meiryo" charset="-128"/>
                <a:cs typeface="Meiryo" charset="-128"/>
              </a:rPr>
              <a:t>帯</a:t>
            </a:r>
            <a:endParaRPr lang="en-US" altLang="ja-JP" sz="1000" dirty="0">
              <a:solidFill>
                <a:srgbClr val="0070C0"/>
              </a:solidFill>
              <a:latin typeface="Meiryo" charset="-128"/>
              <a:ea typeface="Meiryo" charset="-128"/>
              <a:cs typeface="Meiryo" charset="-128"/>
            </a:endParaRPr>
          </a:p>
          <a:p>
            <a:pPr algn="ctr"/>
            <a:r>
              <a:rPr kumimoji="1" lang="en-US" altLang="ja-JP" sz="1000" dirty="0">
                <a:solidFill>
                  <a:srgbClr val="0070C0"/>
                </a:solidFill>
                <a:latin typeface="Meiryo" charset="-128"/>
                <a:ea typeface="Meiryo" charset="-128"/>
                <a:cs typeface="Meiryo" charset="-128"/>
              </a:rPr>
              <a:t>125kHz</a:t>
            </a:r>
            <a:endParaRPr kumimoji="1" lang="ja-JP" altLang="en-US" sz="1000" dirty="0">
              <a:solidFill>
                <a:srgbClr val="0070C0"/>
              </a:solidFill>
              <a:latin typeface="Meiryo" charset="-128"/>
              <a:ea typeface="Meiryo" charset="-128"/>
              <a:cs typeface="Meiryo" charset="-128"/>
            </a:endParaRPr>
          </a:p>
        </p:txBody>
      </p:sp>
      <p:pic>
        <p:nvPicPr>
          <p:cNvPr id="36" name="図 3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10" y="3544032"/>
            <a:ext cx="720785" cy="720785"/>
          </a:xfrm>
          <a:prstGeom prst="rect">
            <a:avLst/>
          </a:prstGeom>
          <a:effectLst>
            <a:outerShdw blurRad="50800" dist="38100" dir="2700000" algn="tl" rotWithShape="0">
              <a:prstClr val="black">
                <a:alpha val="40000"/>
              </a:prstClr>
            </a:outerShdw>
          </a:effectLst>
        </p:spPr>
      </p:pic>
      <p:pic>
        <p:nvPicPr>
          <p:cNvPr id="37" name="図 3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10" y="2043574"/>
            <a:ext cx="720785" cy="720785"/>
          </a:xfrm>
          <a:prstGeom prst="rect">
            <a:avLst/>
          </a:prstGeom>
          <a:effectLst>
            <a:outerShdw blurRad="50800" dist="38100" dir="2700000" algn="tl" rotWithShape="0">
              <a:prstClr val="black">
                <a:alpha val="40000"/>
              </a:prstClr>
            </a:outerShdw>
          </a:effectLst>
        </p:spPr>
      </p:pic>
      <p:pic>
        <p:nvPicPr>
          <p:cNvPr id="38" name="図 3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09" y="5046090"/>
            <a:ext cx="720785" cy="720785"/>
          </a:xfrm>
          <a:prstGeom prst="rect">
            <a:avLst/>
          </a:prstGeom>
          <a:effectLst>
            <a:outerShdw blurRad="50800" dist="38100" dir="2700000" algn="tl" rotWithShape="0">
              <a:prstClr val="black">
                <a:alpha val="40000"/>
              </a:prstClr>
            </a:outerShdw>
          </a:effectLst>
        </p:spPr>
      </p:pic>
      <p:sp>
        <p:nvSpPr>
          <p:cNvPr id="39" name="角丸四角形 38"/>
          <p:cNvSpPr/>
          <p:nvPr/>
        </p:nvSpPr>
        <p:spPr>
          <a:xfrm>
            <a:off x="2312768" y="3671694"/>
            <a:ext cx="1440160" cy="457544"/>
          </a:xfrm>
          <a:prstGeom prst="roundRect">
            <a:avLst>
              <a:gd name="adj" fmla="val 5000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キャリア事業者</a:t>
            </a:r>
            <a:endParaRPr kumimoji="1" lang="en-US" altLang="ja-JP" sz="105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の通信網</a:t>
            </a:r>
          </a:p>
        </p:txBody>
      </p:sp>
      <p:pic>
        <p:nvPicPr>
          <p:cNvPr id="41" name="図 4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52920" y="4959257"/>
            <a:ext cx="830691" cy="830691"/>
          </a:xfrm>
          <a:prstGeom prst="rect">
            <a:avLst/>
          </a:prstGeom>
          <a:effectLst>
            <a:outerShdw blurRad="50800" dist="38100" dir="2700000" algn="tl" rotWithShape="0">
              <a:prstClr val="black">
                <a:alpha val="40000"/>
              </a:prstClr>
            </a:outerShdw>
          </a:effectLst>
        </p:spPr>
      </p:pic>
      <p:cxnSp>
        <p:nvCxnSpPr>
          <p:cNvPr id="43" name="直線コネクタ 42"/>
          <p:cNvCxnSpPr/>
          <p:nvPr/>
        </p:nvCxnSpPr>
        <p:spPr>
          <a:xfrm>
            <a:off x="1769353" y="540648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1750315" y="255655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1980444" y="3904424"/>
            <a:ext cx="332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4772605" y="3671694"/>
            <a:ext cx="949115" cy="400110"/>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LTE</a:t>
            </a:r>
            <a:r>
              <a:rPr kumimoji="1" lang="ja-JP" altLang="en-US" sz="1000" dirty="0">
                <a:solidFill>
                  <a:srgbClr val="0070C0"/>
                </a:solidFill>
                <a:latin typeface="Meiryo" charset="-128"/>
                <a:ea typeface="Meiryo" charset="-128"/>
                <a:cs typeface="Meiryo" charset="-128"/>
              </a:rPr>
              <a:t>と同帯域</a:t>
            </a:r>
            <a:endParaRPr kumimoji="1" lang="en-US" altLang="ja-JP" sz="1000" dirty="0">
              <a:solidFill>
                <a:srgbClr val="0070C0"/>
              </a:solidFill>
              <a:latin typeface="Meiryo" charset="-128"/>
              <a:ea typeface="Meiryo" charset="-128"/>
              <a:cs typeface="Meiryo" charset="-128"/>
            </a:endParaRPr>
          </a:p>
          <a:p>
            <a:pPr algn="ctr"/>
            <a:r>
              <a:rPr lang="en-US" altLang="ja-JP" sz="1000" dirty="0">
                <a:solidFill>
                  <a:srgbClr val="0070C0"/>
                </a:solidFill>
                <a:latin typeface="Meiryo" charset="-128"/>
                <a:ea typeface="Meiryo" charset="-128"/>
                <a:cs typeface="Meiryo" charset="-128"/>
              </a:rPr>
              <a:t>200kHz</a:t>
            </a:r>
            <a:endParaRPr kumimoji="1" lang="ja-JP" altLang="en-US" sz="1000" dirty="0">
              <a:solidFill>
                <a:srgbClr val="0070C0"/>
              </a:solidFill>
              <a:latin typeface="Meiryo" charset="-128"/>
              <a:ea typeface="Meiryo" charset="-128"/>
              <a:cs typeface="Meiryo" charset="-128"/>
            </a:endParaRPr>
          </a:p>
        </p:txBody>
      </p:sp>
      <p:sp>
        <p:nvSpPr>
          <p:cNvPr id="52" name="テキスト ボックス 51"/>
          <p:cNvSpPr txBox="1"/>
          <p:nvPr/>
        </p:nvSpPr>
        <p:spPr>
          <a:xfrm>
            <a:off x="4788233" y="5175232"/>
            <a:ext cx="933487"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920MHz</a:t>
            </a:r>
            <a:r>
              <a:rPr lang="ja-JP" altLang="en-US" sz="1000" dirty="0">
                <a:solidFill>
                  <a:srgbClr val="0070C0"/>
                </a:solidFill>
                <a:latin typeface="Meiryo" charset="-128"/>
                <a:ea typeface="Meiryo" charset="-128"/>
                <a:cs typeface="Meiryo" charset="-128"/>
              </a:rPr>
              <a:t>帯</a:t>
            </a:r>
            <a:endParaRPr lang="en-US" altLang="ja-JP" sz="1000" dirty="0">
              <a:solidFill>
                <a:srgbClr val="0070C0"/>
              </a:solidFill>
              <a:latin typeface="Meiryo" charset="-128"/>
              <a:ea typeface="Meiryo" charset="-128"/>
              <a:cs typeface="Meiryo" charset="-128"/>
            </a:endParaRPr>
          </a:p>
          <a:p>
            <a:pPr algn="ctr"/>
            <a:r>
              <a:rPr lang="en-US" altLang="ja-JP" sz="1000" dirty="0">
                <a:solidFill>
                  <a:srgbClr val="0070C0"/>
                </a:solidFill>
                <a:latin typeface="Meiryo" charset="-128"/>
                <a:ea typeface="Meiryo" charset="-128"/>
                <a:cs typeface="Meiryo" charset="-128"/>
              </a:rPr>
              <a:t>100Hz</a:t>
            </a:r>
            <a:endParaRPr kumimoji="1" lang="ja-JP" altLang="en-US" sz="1000" dirty="0">
              <a:solidFill>
                <a:srgbClr val="0070C0"/>
              </a:solidFill>
              <a:latin typeface="Meiryo" charset="-128"/>
              <a:ea typeface="Meiryo" charset="-128"/>
              <a:cs typeface="Meiryo" charset="-128"/>
            </a:endParaRPr>
          </a:p>
        </p:txBody>
      </p:sp>
      <p:sp>
        <p:nvSpPr>
          <p:cNvPr id="53" name="テキスト ボックス 52"/>
          <p:cNvSpPr txBox="1"/>
          <p:nvPr/>
        </p:nvSpPr>
        <p:spPr>
          <a:xfrm>
            <a:off x="5754762" y="2178930"/>
            <a:ext cx="980632"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オープン仕様</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免許不要</a:t>
            </a:r>
            <a:endParaRPr kumimoji="1" lang="en-US" altLang="ja-JP" sz="1000" dirty="0">
              <a:solidFill>
                <a:srgbClr val="0070C0"/>
              </a:solidFill>
              <a:latin typeface="Meiryo" charset="-128"/>
              <a:ea typeface="Meiryo" charset="-128"/>
              <a:cs typeface="Meiryo" charset="-128"/>
            </a:endParaRPr>
          </a:p>
        </p:txBody>
      </p:sp>
      <p:sp>
        <p:nvSpPr>
          <p:cNvPr id="54" name="テキスト ボックス 53"/>
          <p:cNvSpPr txBox="1"/>
          <p:nvPr/>
        </p:nvSpPr>
        <p:spPr>
          <a:xfrm>
            <a:off x="5780561" y="3594750"/>
            <a:ext cx="936354" cy="553998"/>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携帯電話</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国際標準</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免許要</a:t>
            </a:r>
            <a:endParaRPr kumimoji="1" lang="en-US" altLang="ja-JP" sz="1000" dirty="0">
              <a:solidFill>
                <a:srgbClr val="0070C0"/>
              </a:solidFill>
              <a:latin typeface="Meiryo" charset="-128"/>
              <a:ea typeface="Meiryo" charset="-128"/>
              <a:cs typeface="Meiryo" charset="-128"/>
            </a:endParaRPr>
          </a:p>
        </p:txBody>
      </p:sp>
      <p:sp>
        <p:nvSpPr>
          <p:cNvPr id="55" name="テキスト ボックス 54"/>
          <p:cNvSpPr txBox="1"/>
          <p:nvPr/>
        </p:nvSpPr>
        <p:spPr>
          <a:xfrm>
            <a:off x="5771457" y="5097603"/>
            <a:ext cx="949050" cy="553998"/>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仏</a:t>
            </a:r>
            <a:r>
              <a:rPr kumimoji="1" lang="en-US" altLang="ja-JP" sz="1000" dirty="0">
                <a:solidFill>
                  <a:srgbClr val="0070C0"/>
                </a:solidFill>
                <a:latin typeface="Meiryo" charset="-128"/>
                <a:ea typeface="Meiryo" charset="-128"/>
                <a:cs typeface="Meiryo" charset="-128"/>
              </a:rPr>
              <a:t>SIGFOX</a:t>
            </a:r>
            <a:r>
              <a:rPr kumimoji="1" lang="ja-JP" altLang="en-US" sz="1000" dirty="0">
                <a:solidFill>
                  <a:srgbClr val="0070C0"/>
                </a:solidFill>
                <a:latin typeface="Meiryo" charset="-128"/>
                <a:ea typeface="Meiryo" charset="-128"/>
                <a:cs typeface="Meiryo" charset="-128"/>
              </a:rPr>
              <a:t>社</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独自仕様</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免許不要</a:t>
            </a:r>
            <a:endParaRPr kumimoji="1" lang="en-US" altLang="ja-JP" sz="1000" dirty="0">
              <a:solidFill>
                <a:srgbClr val="0070C0"/>
              </a:solidFill>
              <a:latin typeface="Meiryo" charset="-128"/>
              <a:ea typeface="Meiryo" charset="-128"/>
              <a:cs typeface="Meiryo" charset="-128"/>
            </a:endParaRPr>
          </a:p>
        </p:txBody>
      </p:sp>
      <p:sp>
        <p:nvSpPr>
          <p:cNvPr id="56" name="テキスト ボックス 55"/>
          <p:cNvSpPr txBox="1"/>
          <p:nvPr/>
        </p:nvSpPr>
        <p:spPr>
          <a:xfrm>
            <a:off x="6753944" y="2189584"/>
            <a:ext cx="988093" cy="400110"/>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0.3〜50kbps</a:t>
            </a:r>
          </a:p>
          <a:p>
            <a:pPr algn="ctr"/>
            <a:r>
              <a:rPr lang="en-US" altLang="ja-JP" sz="1000" dirty="0">
                <a:solidFill>
                  <a:srgbClr val="0070C0"/>
                </a:solidFill>
                <a:latin typeface="Meiryo" charset="-128"/>
                <a:ea typeface="Meiryo" charset="-128"/>
                <a:cs typeface="Meiryo" charset="-128"/>
              </a:rPr>
              <a:t>0.3〜50kbps</a:t>
            </a:r>
          </a:p>
        </p:txBody>
      </p:sp>
      <p:sp>
        <p:nvSpPr>
          <p:cNvPr id="57" name="テキスト ボックス 56"/>
          <p:cNvSpPr txBox="1"/>
          <p:nvPr/>
        </p:nvSpPr>
        <p:spPr>
          <a:xfrm>
            <a:off x="6781267" y="3678267"/>
            <a:ext cx="938091"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27kbps</a:t>
            </a:r>
          </a:p>
          <a:p>
            <a:pPr algn="ctr"/>
            <a:r>
              <a:rPr lang="en-US" altLang="ja-JP" sz="1000" dirty="0">
                <a:solidFill>
                  <a:srgbClr val="0070C0"/>
                </a:solidFill>
                <a:latin typeface="Meiryo" charset="-128"/>
                <a:ea typeface="Meiryo" charset="-128"/>
                <a:cs typeface="Meiryo" charset="-128"/>
              </a:rPr>
              <a:t>63kbps</a:t>
            </a:r>
            <a:endParaRPr kumimoji="1" lang="en-US" altLang="ja-JP" sz="1000" dirty="0">
              <a:solidFill>
                <a:srgbClr val="0070C0"/>
              </a:solidFill>
              <a:latin typeface="Meiryo" charset="-128"/>
              <a:ea typeface="Meiryo" charset="-128"/>
              <a:cs typeface="Meiryo" charset="-128"/>
            </a:endParaRPr>
          </a:p>
        </p:txBody>
      </p:sp>
      <p:sp>
        <p:nvSpPr>
          <p:cNvPr id="58" name="テキスト ボックス 57"/>
          <p:cNvSpPr txBox="1"/>
          <p:nvPr/>
        </p:nvSpPr>
        <p:spPr>
          <a:xfrm>
            <a:off x="6800752" y="5181121"/>
            <a:ext cx="918606"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100bps</a:t>
            </a:r>
          </a:p>
          <a:p>
            <a:pPr algn="ctr"/>
            <a:r>
              <a:rPr kumimoji="1" lang="en-US" altLang="ja-JP" sz="1000" dirty="0">
                <a:solidFill>
                  <a:srgbClr val="0070C0"/>
                </a:solidFill>
                <a:latin typeface="Meiryo" charset="-128"/>
                <a:ea typeface="Meiryo" charset="-128"/>
                <a:cs typeface="Meiryo" charset="-128"/>
              </a:rPr>
              <a:t>600bps</a:t>
            </a:r>
          </a:p>
        </p:txBody>
      </p:sp>
      <p:sp>
        <p:nvSpPr>
          <p:cNvPr id="59" name="テキスト ボックス 58"/>
          <p:cNvSpPr txBox="1"/>
          <p:nvPr/>
        </p:nvSpPr>
        <p:spPr>
          <a:xfrm>
            <a:off x="7819213" y="2178841"/>
            <a:ext cx="929251" cy="415498"/>
          </a:xfrm>
          <a:prstGeom prst="rect">
            <a:avLst/>
          </a:prstGeom>
          <a:noFill/>
        </p:spPr>
        <p:txBody>
          <a:bodyPr wrap="square" rtlCol="0">
            <a:spAutoFit/>
          </a:bodyPr>
          <a:lstStyle/>
          <a:p>
            <a:r>
              <a:rPr kumimoji="1" lang="ja-JP" altLang="en-US" sz="1000" dirty="0">
                <a:solidFill>
                  <a:srgbClr val="0070C0"/>
                </a:solidFill>
                <a:latin typeface="Meiryo" charset="-128"/>
                <a:ea typeface="Meiryo" charset="-128"/>
                <a:cs typeface="Meiryo" charset="-128"/>
              </a:rPr>
              <a:t>数</a:t>
            </a:r>
            <a:r>
              <a:rPr kumimoji="1" lang="en-US" altLang="ja-JP" sz="1000" dirty="0">
                <a:solidFill>
                  <a:srgbClr val="0070C0"/>
                </a:solidFill>
                <a:latin typeface="Meiryo" charset="-128"/>
                <a:ea typeface="Meiryo" charset="-128"/>
                <a:cs typeface="Meiryo" charset="-128"/>
              </a:rPr>
              <a:t>km</a:t>
            </a:r>
          </a:p>
          <a:p>
            <a:pPr algn="ctr"/>
            <a:r>
              <a:rPr kumimoji="1" lang="en-US" altLang="ja-JP" sz="1000" dirty="0">
                <a:solidFill>
                  <a:srgbClr val="0070C0"/>
                </a:solidFill>
                <a:latin typeface="Meiryo" charset="-128"/>
                <a:ea typeface="Meiryo" charset="-128"/>
                <a:cs typeface="Meiryo" charset="-128"/>
              </a:rPr>
              <a:t>〜</a:t>
            </a:r>
            <a:r>
              <a:rPr kumimoji="1" lang="ja-JP" altLang="en-US" sz="1000" dirty="0">
                <a:solidFill>
                  <a:srgbClr val="0070C0"/>
                </a:solidFill>
                <a:latin typeface="Meiryo" charset="-128"/>
                <a:ea typeface="Meiryo" charset="-128"/>
                <a:cs typeface="Meiryo" charset="-128"/>
              </a:rPr>
              <a:t>数十</a:t>
            </a:r>
            <a:r>
              <a:rPr kumimoji="1" lang="en-US" altLang="ja-JP" sz="1000" dirty="0">
                <a:solidFill>
                  <a:srgbClr val="0070C0"/>
                </a:solidFill>
                <a:latin typeface="Meiryo" charset="-128"/>
                <a:ea typeface="Meiryo" charset="-128"/>
                <a:cs typeface="Meiryo" charset="-128"/>
              </a:rPr>
              <a:t>km</a:t>
            </a:r>
          </a:p>
        </p:txBody>
      </p:sp>
      <p:sp>
        <p:nvSpPr>
          <p:cNvPr id="60" name="テキスト ボックス 59"/>
          <p:cNvSpPr txBox="1"/>
          <p:nvPr/>
        </p:nvSpPr>
        <p:spPr>
          <a:xfrm>
            <a:off x="7796535" y="3744791"/>
            <a:ext cx="929251" cy="253916"/>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最大</a:t>
            </a:r>
            <a:r>
              <a:rPr kumimoji="1" lang="en-US" altLang="ja-JP" sz="1000" dirty="0">
                <a:solidFill>
                  <a:srgbClr val="0070C0"/>
                </a:solidFill>
                <a:latin typeface="Meiryo" charset="-128"/>
                <a:ea typeface="Meiryo" charset="-128"/>
                <a:cs typeface="Meiryo" charset="-128"/>
              </a:rPr>
              <a:t>40km</a:t>
            </a:r>
          </a:p>
        </p:txBody>
      </p:sp>
      <p:sp>
        <p:nvSpPr>
          <p:cNvPr id="61" name="テキスト ボックス 60"/>
          <p:cNvSpPr txBox="1"/>
          <p:nvPr/>
        </p:nvSpPr>
        <p:spPr>
          <a:xfrm>
            <a:off x="7762110" y="5279524"/>
            <a:ext cx="943603" cy="253916"/>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最大数十</a:t>
            </a:r>
            <a:r>
              <a:rPr kumimoji="1" lang="en-US" altLang="ja-JP" sz="1000" dirty="0">
                <a:solidFill>
                  <a:srgbClr val="0070C0"/>
                </a:solidFill>
                <a:latin typeface="Meiryo" charset="-128"/>
                <a:ea typeface="Meiryo" charset="-128"/>
                <a:cs typeface="Meiryo" charset="-128"/>
              </a:rPr>
              <a:t>km</a:t>
            </a:r>
          </a:p>
        </p:txBody>
      </p:sp>
      <p:sp>
        <p:nvSpPr>
          <p:cNvPr id="69" name="テキスト ボックス 68"/>
          <p:cNvSpPr txBox="1"/>
          <p:nvPr/>
        </p:nvSpPr>
        <p:spPr>
          <a:xfrm>
            <a:off x="4793462" y="1226489"/>
            <a:ext cx="937099"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周波数帯</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周波数幅</a:t>
            </a:r>
            <a:endParaRPr kumimoji="1" lang="ja-JP" altLang="en-US" sz="1000" dirty="0">
              <a:solidFill>
                <a:srgbClr val="0070C0"/>
              </a:solidFill>
              <a:latin typeface="Meiryo" charset="-128"/>
              <a:ea typeface="Meiryo" charset="-128"/>
              <a:cs typeface="Meiryo" charset="-128"/>
            </a:endParaRPr>
          </a:p>
        </p:txBody>
      </p:sp>
      <p:sp>
        <p:nvSpPr>
          <p:cNvPr id="70" name="テキスト ボックス 69"/>
          <p:cNvSpPr txBox="1"/>
          <p:nvPr/>
        </p:nvSpPr>
        <p:spPr>
          <a:xfrm>
            <a:off x="5776528" y="1221185"/>
            <a:ext cx="937099"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仕</a:t>
            </a:r>
            <a:r>
              <a:rPr kumimoji="1" lang="en-US" altLang="ja-JP" sz="1000" dirty="0">
                <a:solidFill>
                  <a:srgbClr val="0070C0"/>
                </a:solidFill>
                <a:latin typeface="Meiryo" charset="-128"/>
                <a:ea typeface="Meiryo" charset="-128"/>
                <a:cs typeface="Meiryo" charset="-128"/>
              </a:rPr>
              <a:t> </a:t>
            </a:r>
            <a:r>
              <a:rPr kumimoji="1" lang="ja-JP" altLang="en-US" sz="1000" dirty="0">
                <a:solidFill>
                  <a:srgbClr val="0070C0"/>
                </a:solidFill>
                <a:latin typeface="Meiryo" charset="-128"/>
                <a:ea typeface="Meiryo" charset="-128"/>
                <a:cs typeface="Meiryo" charset="-128"/>
              </a:rPr>
              <a:t>様</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免</a:t>
            </a:r>
            <a:r>
              <a:rPr lang="en-US" altLang="ja-JP" sz="1000" dirty="0">
                <a:solidFill>
                  <a:srgbClr val="0070C0"/>
                </a:solidFill>
                <a:latin typeface="Meiryo" charset="-128"/>
                <a:ea typeface="Meiryo" charset="-128"/>
                <a:cs typeface="Meiryo" charset="-128"/>
              </a:rPr>
              <a:t> </a:t>
            </a:r>
            <a:r>
              <a:rPr lang="ja-JP" altLang="en-US" sz="1000" dirty="0">
                <a:solidFill>
                  <a:srgbClr val="0070C0"/>
                </a:solidFill>
                <a:latin typeface="Meiryo" charset="-128"/>
                <a:ea typeface="Meiryo" charset="-128"/>
                <a:cs typeface="Meiryo" charset="-128"/>
              </a:rPr>
              <a:t>許</a:t>
            </a:r>
            <a:endParaRPr kumimoji="1" lang="ja-JP" altLang="en-US" sz="1000" dirty="0">
              <a:solidFill>
                <a:srgbClr val="0070C0"/>
              </a:solidFill>
              <a:latin typeface="Meiryo" charset="-128"/>
              <a:ea typeface="Meiryo" charset="-128"/>
              <a:cs typeface="Meiryo" charset="-128"/>
            </a:endParaRPr>
          </a:p>
        </p:txBody>
      </p:sp>
      <p:sp>
        <p:nvSpPr>
          <p:cNvPr id="71" name="テキスト ボックス 70"/>
          <p:cNvSpPr txBox="1"/>
          <p:nvPr/>
        </p:nvSpPr>
        <p:spPr>
          <a:xfrm>
            <a:off x="6770959" y="1226489"/>
            <a:ext cx="1102372" cy="400110"/>
          </a:xfrm>
          <a:prstGeom prst="rect">
            <a:avLst/>
          </a:prstGeom>
          <a:noFill/>
        </p:spPr>
        <p:txBody>
          <a:bodyPr wrap="square" rtlCol="0">
            <a:spAutoFit/>
          </a:bodyPr>
          <a:lstStyle/>
          <a:p>
            <a:pPr algn="ctr"/>
            <a:r>
              <a:rPr lang="ja-JP" altLang="en-US" sz="1000" dirty="0">
                <a:solidFill>
                  <a:srgbClr val="0070C0"/>
                </a:solidFill>
                <a:latin typeface="Meiryo" charset="-128"/>
                <a:ea typeface="Meiryo" charset="-128"/>
                <a:cs typeface="Meiryo" charset="-128"/>
              </a:rPr>
              <a:t>通信速度（上）</a:t>
            </a:r>
            <a:endParaRPr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通信速度（下）</a:t>
            </a:r>
            <a:endParaRPr kumimoji="1" lang="ja-JP" altLang="en-US" sz="1000" dirty="0">
              <a:solidFill>
                <a:srgbClr val="0070C0"/>
              </a:solidFill>
              <a:latin typeface="Meiryo" charset="-128"/>
              <a:ea typeface="Meiryo" charset="-128"/>
              <a:cs typeface="Meiryo" charset="-128"/>
            </a:endParaRPr>
          </a:p>
        </p:txBody>
      </p:sp>
      <p:sp>
        <p:nvSpPr>
          <p:cNvPr id="72" name="テキスト ボックス 71"/>
          <p:cNvSpPr txBox="1"/>
          <p:nvPr/>
        </p:nvSpPr>
        <p:spPr>
          <a:xfrm>
            <a:off x="7773209" y="1220988"/>
            <a:ext cx="952577" cy="400110"/>
          </a:xfrm>
          <a:prstGeom prst="rect">
            <a:avLst/>
          </a:prstGeom>
          <a:noFill/>
        </p:spPr>
        <p:txBody>
          <a:bodyPr wrap="square" rtlCol="0">
            <a:spAutoFit/>
          </a:bodyPr>
          <a:lstStyle/>
          <a:p>
            <a:pPr algn="ctr"/>
            <a:r>
              <a:rPr lang="ja-JP" altLang="en-US" sz="1000" dirty="0">
                <a:solidFill>
                  <a:srgbClr val="0070C0"/>
                </a:solidFill>
                <a:latin typeface="Meiryo" charset="-128"/>
                <a:ea typeface="Meiryo" charset="-128"/>
                <a:cs typeface="Meiryo" charset="-128"/>
              </a:rPr>
              <a:t>通信距離</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（半径）</a:t>
            </a:r>
          </a:p>
        </p:txBody>
      </p:sp>
      <p:sp>
        <p:nvSpPr>
          <p:cNvPr id="73" name="テキスト ボックス 72"/>
          <p:cNvSpPr txBox="1"/>
          <p:nvPr/>
        </p:nvSpPr>
        <p:spPr>
          <a:xfrm>
            <a:off x="1748153" y="1703819"/>
            <a:ext cx="1251625" cy="338554"/>
          </a:xfrm>
          <a:prstGeom prst="rect">
            <a:avLst/>
          </a:prstGeom>
          <a:noFill/>
        </p:spPr>
        <p:txBody>
          <a:bodyPr wrap="none" rtlCol="0">
            <a:spAutoFit/>
          </a:bodyPr>
          <a:lstStyle/>
          <a:p>
            <a:pPr algn="ctr"/>
            <a:r>
              <a:rPr kumimoji="1" lang="en-US" altLang="ja-JP" sz="1600" b="1" dirty="0" err="1">
                <a:solidFill>
                  <a:srgbClr val="0070C0"/>
                </a:solidFill>
                <a:latin typeface="Meiryo" charset="-128"/>
                <a:ea typeface="Meiryo" charset="-128"/>
                <a:cs typeface="Meiryo" charset="-128"/>
              </a:rPr>
              <a:t>LoRaWAN</a:t>
            </a:r>
            <a:endParaRPr kumimoji="1" lang="ja-JP" altLang="en-US" sz="1600" b="1" dirty="0">
              <a:solidFill>
                <a:srgbClr val="0070C0"/>
              </a:solidFill>
              <a:latin typeface="Meiryo" charset="-128"/>
              <a:ea typeface="Meiryo" charset="-128"/>
              <a:cs typeface="Meiryo" charset="-128"/>
            </a:endParaRPr>
          </a:p>
        </p:txBody>
      </p:sp>
      <p:sp>
        <p:nvSpPr>
          <p:cNvPr id="74" name="テキスト ボックス 73"/>
          <p:cNvSpPr txBox="1"/>
          <p:nvPr/>
        </p:nvSpPr>
        <p:spPr>
          <a:xfrm>
            <a:off x="1836799" y="3220347"/>
            <a:ext cx="1074333" cy="461665"/>
          </a:xfrm>
          <a:prstGeom prst="rect">
            <a:avLst/>
          </a:prstGeom>
          <a:noFill/>
        </p:spPr>
        <p:txBody>
          <a:bodyPr wrap="none" rtlCol="0">
            <a:spAutoFit/>
          </a:bodyPr>
          <a:lstStyle/>
          <a:p>
            <a:pPr algn="ctr"/>
            <a:r>
              <a:rPr kumimoji="1" lang="en-US" altLang="ja-JP" sz="1600" b="1" dirty="0">
                <a:solidFill>
                  <a:srgbClr val="0070C0"/>
                </a:solidFill>
                <a:latin typeface="Meiryo" charset="-128"/>
                <a:ea typeface="Meiryo" charset="-128"/>
                <a:cs typeface="Meiryo" charset="-128"/>
              </a:rPr>
              <a:t>NB-</a:t>
            </a:r>
            <a:r>
              <a:rPr kumimoji="1" lang="en-US" altLang="ja-JP" sz="1600" b="1" dirty="0" err="1">
                <a:solidFill>
                  <a:srgbClr val="0070C0"/>
                </a:solidFill>
                <a:latin typeface="Meiryo" charset="-128"/>
                <a:ea typeface="Meiryo" charset="-128"/>
                <a:cs typeface="Meiryo" charset="-128"/>
              </a:rPr>
              <a:t>IoT</a:t>
            </a:r>
            <a:endParaRPr kumimoji="1" lang="en-US" altLang="ja-JP" sz="800" b="1" dirty="0">
              <a:solidFill>
                <a:srgbClr val="0070C0"/>
              </a:solidFill>
              <a:latin typeface="Meiryo" charset="-128"/>
              <a:ea typeface="Meiryo" charset="-128"/>
              <a:cs typeface="Meiryo" charset="-128"/>
            </a:endParaRPr>
          </a:p>
          <a:p>
            <a:pPr algn="ctr"/>
            <a:r>
              <a:rPr kumimoji="1" lang="ja-JP" altLang="en-US" sz="800" b="1" dirty="0">
                <a:solidFill>
                  <a:srgbClr val="0070C0"/>
                </a:solidFill>
                <a:latin typeface="Meiryo" charset="-128"/>
                <a:ea typeface="Meiryo" charset="-128"/>
                <a:cs typeface="Meiryo" charset="-128"/>
              </a:rPr>
              <a:t>（</a:t>
            </a:r>
            <a:r>
              <a:rPr kumimoji="1" lang="en-US" altLang="ja-JP" sz="800" b="1" dirty="0">
                <a:solidFill>
                  <a:srgbClr val="0070C0"/>
                </a:solidFill>
                <a:latin typeface="Meiryo" charset="-128"/>
                <a:ea typeface="Meiryo" charset="-128"/>
                <a:cs typeface="Meiryo" charset="-128"/>
              </a:rPr>
              <a:t>LTE Cat-NB1</a:t>
            </a:r>
            <a:r>
              <a:rPr kumimoji="1" lang="ja-JP" altLang="en-US" sz="800" b="1" dirty="0">
                <a:solidFill>
                  <a:srgbClr val="0070C0"/>
                </a:solidFill>
                <a:latin typeface="Meiryo" charset="-128"/>
                <a:ea typeface="Meiryo" charset="-128"/>
                <a:cs typeface="Meiryo" charset="-128"/>
              </a:rPr>
              <a:t>）</a:t>
            </a:r>
          </a:p>
        </p:txBody>
      </p:sp>
      <p:sp>
        <p:nvSpPr>
          <p:cNvPr id="75" name="テキスト ボックス 74"/>
          <p:cNvSpPr txBox="1"/>
          <p:nvPr/>
        </p:nvSpPr>
        <p:spPr>
          <a:xfrm>
            <a:off x="1866251" y="4713031"/>
            <a:ext cx="1021691" cy="338554"/>
          </a:xfrm>
          <a:prstGeom prst="rect">
            <a:avLst/>
          </a:prstGeom>
          <a:noFill/>
        </p:spPr>
        <p:txBody>
          <a:bodyPr wrap="none" rtlCol="0">
            <a:spAutoFit/>
          </a:bodyPr>
          <a:lstStyle/>
          <a:p>
            <a:pPr algn="ctr"/>
            <a:r>
              <a:rPr kumimoji="1" lang="en-US" altLang="ja-JP" sz="1600" b="1">
                <a:solidFill>
                  <a:srgbClr val="0070C0"/>
                </a:solidFill>
                <a:latin typeface="Meiryo" charset="-128"/>
                <a:ea typeface="Meiryo" charset="-128"/>
                <a:cs typeface="Meiryo" charset="-128"/>
              </a:rPr>
              <a:t>SIGFOX</a:t>
            </a:r>
            <a:endParaRPr kumimoji="1" lang="ja-JP" altLang="en-US" sz="1600" b="1" dirty="0">
              <a:solidFill>
                <a:srgbClr val="0070C0"/>
              </a:solidFill>
              <a:latin typeface="Meiryo" charset="-128"/>
              <a:ea typeface="Meiryo" charset="-128"/>
              <a:cs typeface="Meiryo" charset="-128"/>
            </a:endParaRPr>
          </a:p>
        </p:txBody>
      </p:sp>
      <p:sp>
        <p:nvSpPr>
          <p:cNvPr id="76" name="テキスト ボックス 75"/>
          <p:cNvSpPr txBox="1"/>
          <p:nvPr/>
        </p:nvSpPr>
        <p:spPr>
          <a:xfrm>
            <a:off x="1163801" y="2612110"/>
            <a:ext cx="800219"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ゲートウェイ</a:t>
            </a:r>
          </a:p>
        </p:txBody>
      </p:sp>
      <p:sp>
        <p:nvSpPr>
          <p:cNvPr id="77" name="テキスト ボックス 76"/>
          <p:cNvSpPr txBox="1"/>
          <p:nvPr/>
        </p:nvSpPr>
        <p:spPr>
          <a:xfrm>
            <a:off x="1501931" y="4236152"/>
            <a:ext cx="49244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基地局</a:t>
            </a:r>
          </a:p>
        </p:txBody>
      </p:sp>
      <p:sp>
        <p:nvSpPr>
          <p:cNvPr id="78" name="テキスト ボックス 77"/>
          <p:cNvSpPr txBox="1"/>
          <p:nvPr/>
        </p:nvSpPr>
        <p:spPr>
          <a:xfrm>
            <a:off x="1317433" y="5671981"/>
            <a:ext cx="49244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基地局</a:t>
            </a:r>
          </a:p>
        </p:txBody>
      </p:sp>
      <p:cxnSp>
        <p:nvCxnSpPr>
          <p:cNvPr id="79" name="直線コネクタ 78"/>
          <p:cNvCxnSpPr/>
          <p:nvPr/>
        </p:nvCxnSpPr>
        <p:spPr>
          <a:xfrm>
            <a:off x="3347864" y="2556552"/>
            <a:ext cx="66004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a:off x="3347864" y="5413983"/>
            <a:ext cx="665520" cy="8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テキスト ボックス 89"/>
          <p:cNvSpPr txBox="1"/>
          <p:nvPr/>
        </p:nvSpPr>
        <p:spPr>
          <a:xfrm>
            <a:off x="2465288" y="2696915"/>
            <a:ext cx="1210589"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ネットワークサーバー</a:t>
            </a:r>
          </a:p>
        </p:txBody>
      </p:sp>
      <p:sp>
        <p:nvSpPr>
          <p:cNvPr id="91" name="テキスト ボックス 90"/>
          <p:cNvSpPr txBox="1"/>
          <p:nvPr/>
        </p:nvSpPr>
        <p:spPr>
          <a:xfrm>
            <a:off x="2538855" y="5669115"/>
            <a:ext cx="110799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クラウド・サービス</a:t>
            </a:r>
          </a:p>
        </p:txBody>
      </p:sp>
      <p:sp>
        <p:nvSpPr>
          <p:cNvPr id="92" name="テキスト ボックス 91"/>
          <p:cNvSpPr txBox="1"/>
          <p:nvPr/>
        </p:nvSpPr>
        <p:spPr>
          <a:xfrm>
            <a:off x="3787590" y="2696915"/>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3" name="テキスト ボックス 92"/>
          <p:cNvSpPr txBox="1"/>
          <p:nvPr/>
        </p:nvSpPr>
        <p:spPr>
          <a:xfrm>
            <a:off x="3789699" y="4207208"/>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4" name="テキスト ボックス 93"/>
          <p:cNvSpPr txBox="1"/>
          <p:nvPr/>
        </p:nvSpPr>
        <p:spPr>
          <a:xfrm>
            <a:off x="3795197" y="5671700"/>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cxnSp>
        <p:nvCxnSpPr>
          <p:cNvPr id="95" name="直線コネクタ 94"/>
          <p:cNvCxnSpPr/>
          <p:nvPr/>
        </p:nvCxnSpPr>
        <p:spPr>
          <a:xfrm>
            <a:off x="3752928" y="3906459"/>
            <a:ext cx="295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2" name="テキスト ボックス 101"/>
          <p:cNvSpPr txBox="1"/>
          <p:nvPr/>
        </p:nvSpPr>
        <p:spPr>
          <a:xfrm>
            <a:off x="220983" y="2893915"/>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103" name="テキスト ボックス 102"/>
          <p:cNvSpPr txBox="1"/>
          <p:nvPr/>
        </p:nvSpPr>
        <p:spPr>
          <a:xfrm>
            <a:off x="225466" y="4402526"/>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104" name="テキスト ボックス 103"/>
          <p:cNvSpPr txBox="1"/>
          <p:nvPr/>
        </p:nvSpPr>
        <p:spPr>
          <a:xfrm>
            <a:off x="220983" y="5899491"/>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5" name="正方形/長方形 4"/>
          <p:cNvSpPr/>
          <p:nvPr/>
        </p:nvSpPr>
        <p:spPr>
          <a:xfrm>
            <a:off x="696543" y="1180658"/>
            <a:ext cx="3200139" cy="415498"/>
          </a:xfrm>
          <a:prstGeom prst="rect">
            <a:avLst/>
          </a:prstGeom>
        </p:spPr>
        <p:txBody>
          <a:bodyPr wrap="square">
            <a:spAutoFit/>
          </a:bodyPr>
          <a:lstStyle/>
          <a:p>
            <a:pPr>
              <a:tabLst>
                <a:tab pos="350838" algn="l"/>
              </a:tabLst>
            </a:pPr>
            <a:r>
              <a:rPr lang="en-US" altLang="ja-JP" sz="1050" dirty="0">
                <a:solidFill>
                  <a:schemeClr val="tx1">
                    <a:lumMod val="50000"/>
                    <a:lumOff val="50000"/>
                  </a:schemeClr>
                </a:solidFill>
                <a:latin typeface="Meiryo" charset="-128"/>
                <a:ea typeface="Meiryo" charset="-128"/>
                <a:cs typeface="Meiryo" charset="-128"/>
              </a:rPr>
              <a:t>3G	</a:t>
            </a:r>
            <a:r>
              <a:rPr lang="ja-JP" altLang="en-US" sz="1050" dirty="0">
                <a:solidFill>
                  <a:schemeClr val="tx1">
                    <a:lumMod val="50000"/>
                    <a:lumOff val="50000"/>
                  </a:schemeClr>
                </a:solidFill>
                <a:latin typeface="Meiryo" charset="-128"/>
                <a:ea typeface="Meiryo" charset="-128"/>
                <a:cs typeface="Meiryo" charset="-128"/>
              </a:rPr>
              <a:t>：</a:t>
            </a:r>
            <a:r>
              <a:rPr lang="ja-JP" altLang="ja-JP" sz="1050" dirty="0">
                <a:solidFill>
                  <a:schemeClr val="tx1">
                    <a:lumMod val="50000"/>
                    <a:lumOff val="50000"/>
                  </a:schemeClr>
                </a:solidFill>
                <a:latin typeface="Meiryo" charset="-128"/>
                <a:ea typeface="Meiryo" charset="-128"/>
                <a:cs typeface="Meiryo" charset="-128"/>
              </a:rPr>
              <a:t>下り最大</a:t>
            </a:r>
            <a:r>
              <a:rPr lang="en-US" altLang="ja-JP" sz="1050" dirty="0">
                <a:solidFill>
                  <a:schemeClr val="tx1">
                    <a:lumMod val="50000"/>
                    <a:lumOff val="50000"/>
                  </a:schemeClr>
                </a:solidFill>
                <a:latin typeface="Meiryo" charset="-128"/>
                <a:ea typeface="Meiryo" charset="-128"/>
                <a:cs typeface="Meiryo" charset="-128"/>
              </a:rPr>
              <a:t>14.4Mbps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a:solidFill>
                  <a:schemeClr val="tx1">
                    <a:lumMod val="50000"/>
                    <a:lumOff val="50000"/>
                  </a:schemeClr>
                </a:solidFill>
                <a:latin typeface="Meiryo" charset="-128"/>
                <a:ea typeface="Meiryo" charset="-128"/>
                <a:cs typeface="Meiryo" charset="-128"/>
              </a:rPr>
              <a:t>5.76Mbps</a:t>
            </a:r>
          </a:p>
          <a:p>
            <a:pPr>
              <a:tabLst>
                <a:tab pos="350838" algn="l"/>
              </a:tabLst>
            </a:pPr>
            <a:r>
              <a:rPr lang="en-US" altLang="ja-JP" sz="1050" dirty="0">
                <a:solidFill>
                  <a:schemeClr val="tx1">
                    <a:lumMod val="50000"/>
                    <a:lumOff val="50000"/>
                  </a:schemeClr>
                </a:solidFill>
                <a:latin typeface="Meiryo" charset="-128"/>
                <a:ea typeface="Meiryo" charset="-128"/>
                <a:cs typeface="Meiryo" charset="-128"/>
              </a:rPr>
              <a:t>LTE	</a:t>
            </a:r>
            <a:r>
              <a:rPr lang="ja-JP" altLang="en-US" sz="1050" dirty="0">
                <a:solidFill>
                  <a:schemeClr val="tx1">
                    <a:lumMod val="50000"/>
                    <a:lumOff val="50000"/>
                  </a:schemeClr>
                </a:solidFill>
                <a:latin typeface="Meiryo" charset="-128"/>
                <a:ea typeface="Meiryo" charset="-128"/>
                <a:cs typeface="Meiryo" charset="-128"/>
              </a:rPr>
              <a:t>：</a:t>
            </a:r>
            <a:r>
              <a:rPr lang="ja-JP" altLang="ja-JP" sz="1050" dirty="0">
                <a:solidFill>
                  <a:schemeClr val="tx1">
                    <a:lumMod val="50000"/>
                    <a:lumOff val="50000"/>
                  </a:schemeClr>
                </a:solidFill>
                <a:latin typeface="Meiryo" charset="-128"/>
                <a:ea typeface="Meiryo" charset="-128"/>
                <a:cs typeface="Meiryo" charset="-128"/>
              </a:rPr>
              <a:t>下り最大</a:t>
            </a:r>
            <a:r>
              <a:rPr lang="en-US" altLang="ja-JP" sz="1050" dirty="0">
                <a:solidFill>
                  <a:schemeClr val="tx1">
                    <a:lumMod val="50000"/>
                    <a:lumOff val="50000"/>
                  </a:schemeClr>
                </a:solidFill>
                <a:latin typeface="Meiryo" charset="-128"/>
                <a:ea typeface="Meiryo" charset="-128"/>
                <a:cs typeface="Meiryo" charset="-128"/>
              </a:rPr>
              <a:t>  150Mbps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a:solidFill>
                  <a:schemeClr val="tx1">
                    <a:lumMod val="50000"/>
                    <a:lumOff val="50000"/>
                  </a:schemeClr>
                </a:solidFill>
                <a:latin typeface="Meiryo" charset="-128"/>
                <a:ea typeface="Meiryo" charset="-128"/>
                <a:cs typeface="Meiryo" charset="-128"/>
              </a:rPr>
              <a:t>  50Mbps</a:t>
            </a:r>
            <a:r>
              <a:rPr lang="ja-JP" altLang="ja-JP" sz="1050" dirty="0">
                <a:solidFill>
                  <a:schemeClr val="tx1">
                    <a:lumMod val="50000"/>
                    <a:lumOff val="50000"/>
                  </a:schemeClr>
                </a:solidFill>
                <a:latin typeface="Meiryo" charset="-128"/>
                <a:ea typeface="Meiryo" charset="-128"/>
                <a:cs typeface="Meiryo" charset="-128"/>
              </a:rPr>
              <a:t> </a:t>
            </a:r>
            <a:endParaRPr lang="ja-JP" altLang="en-US" sz="1050" dirty="0">
              <a:solidFill>
                <a:schemeClr val="tx1">
                  <a:lumMod val="50000"/>
                  <a:lumOff val="50000"/>
                </a:schemeClr>
              </a:solidFill>
              <a:latin typeface="Meiryo" charset="-128"/>
              <a:ea typeface="Meiryo" charset="-128"/>
              <a:cs typeface="Meiryo" charset="-128"/>
            </a:endParaRPr>
          </a:p>
        </p:txBody>
      </p:sp>
      <p:pic>
        <p:nvPicPr>
          <p:cNvPr id="6" name="図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8643" y="1180658"/>
            <a:ext cx="397426" cy="397426"/>
          </a:xfrm>
          <a:prstGeom prst="rect">
            <a:avLst/>
          </a:prstGeom>
          <a:effectLst>
            <a:outerShdw blurRad="50800" dist="38100" dir="2700000" algn="tl" rotWithShape="0">
              <a:prstClr val="black">
                <a:alpha val="40000"/>
              </a:prstClr>
            </a:outerShdw>
          </a:effectLst>
        </p:spPr>
      </p:pic>
      <p:pic>
        <p:nvPicPr>
          <p:cNvPr id="80" name="図 7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03413" y="2043574"/>
            <a:ext cx="720785" cy="720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81149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99E9C3-853E-C64E-A19B-7F8EECB6F045}"/>
              </a:ext>
            </a:extLst>
          </p:cNvPr>
          <p:cNvSpPr>
            <a:spLocks noGrp="1"/>
          </p:cNvSpPr>
          <p:nvPr>
            <p:ph type="title"/>
          </p:nvPr>
        </p:nvSpPr>
        <p:spPr/>
        <p:txBody>
          <a:bodyPr/>
          <a:lstStyle/>
          <a:p>
            <a:r>
              <a:rPr lang="ja-JP" altLang="en-US"/>
              <a:t>ソフトバンクの</a:t>
            </a:r>
            <a:r>
              <a:rPr lang="en-US" altLang="ja-JP" dirty="0"/>
              <a:t>IoT</a:t>
            </a:r>
            <a:r>
              <a:rPr lang="ja-JP" altLang="en-US"/>
              <a:t>通信サービス</a:t>
            </a:r>
            <a:endParaRPr kumimoji="1" lang="ja-JP" altLang="en-US"/>
          </a:p>
        </p:txBody>
      </p:sp>
      <p:sp>
        <p:nvSpPr>
          <p:cNvPr id="3" name="スライド番号プレースホルダー 2">
            <a:extLst>
              <a:ext uri="{FF2B5EF4-FFF2-40B4-BE49-F238E27FC236}">
                <a16:creationId xmlns:a16="http://schemas.microsoft.com/office/drawing/2014/main" id="{52C9D2ED-23A7-B54C-A0D3-AC58213E03AA}"/>
              </a:ext>
            </a:extLst>
          </p:cNvPr>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graphicFrame>
        <p:nvGraphicFramePr>
          <p:cNvPr id="4" name="表 3">
            <a:extLst>
              <a:ext uri="{FF2B5EF4-FFF2-40B4-BE49-F238E27FC236}">
                <a16:creationId xmlns:a16="http://schemas.microsoft.com/office/drawing/2014/main" id="{CAC9A2FD-C455-8F48-B341-6D0269A08439}"/>
              </a:ext>
            </a:extLst>
          </p:cNvPr>
          <p:cNvGraphicFramePr>
            <a:graphicFrameLocks noGrp="1"/>
          </p:cNvGraphicFramePr>
          <p:nvPr/>
        </p:nvGraphicFramePr>
        <p:xfrm>
          <a:off x="395536" y="1268760"/>
          <a:ext cx="8280920" cy="1620823"/>
        </p:xfrm>
        <a:graphic>
          <a:graphicData uri="http://schemas.openxmlformats.org/drawingml/2006/table">
            <a:tbl>
              <a:tblPr>
                <a:tableStyleId>{5C22544A-7EE6-4342-B048-85BDC9FD1C3A}</a:tableStyleId>
              </a:tblPr>
              <a:tblGrid>
                <a:gridCol w="566281">
                  <a:extLst>
                    <a:ext uri="{9D8B030D-6E8A-4147-A177-3AD203B41FA5}">
                      <a16:colId xmlns:a16="http://schemas.microsoft.com/office/drawing/2014/main" val="3841540502"/>
                    </a:ext>
                  </a:extLst>
                </a:gridCol>
                <a:gridCol w="3382586">
                  <a:extLst>
                    <a:ext uri="{9D8B030D-6E8A-4147-A177-3AD203B41FA5}">
                      <a16:colId xmlns:a16="http://schemas.microsoft.com/office/drawing/2014/main" val="3703062871"/>
                    </a:ext>
                  </a:extLst>
                </a:gridCol>
                <a:gridCol w="1126900">
                  <a:extLst>
                    <a:ext uri="{9D8B030D-6E8A-4147-A177-3AD203B41FA5}">
                      <a16:colId xmlns:a16="http://schemas.microsoft.com/office/drawing/2014/main" val="1890525291"/>
                    </a:ext>
                  </a:extLst>
                </a:gridCol>
                <a:gridCol w="883399">
                  <a:extLst>
                    <a:ext uri="{9D8B030D-6E8A-4147-A177-3AD203B41FA5}">
                      <a16:colId xmlns:a16="http://schemas.microsoft.com/office/drawing/2014/main" val="414705526"/>
                    </a:ext>
                  </a:extLst>
                </a:gridCol>
                <a:gridCol w="1194854">
                  <a:extLst>
                    <a:ext uri="{9D8B030D-6E8A-4147-A177-3AD203B41FA5}">
                      <a16:colId xmlns:a16="http://schemas.microsoft.com/office/drawing/2014/main" val="3849469787"/>
                    </a:ext>
                  </a:extLst>
                </a:gridCol>
                <a:gridCol w="1126900">
                  <a:extLst>
                    <a:ext uri="{9D8B030D-6E8A-4147-A177-3AD203B41FA5}">
                      <a16:colId xmlns:a16="http://schemas.microsoft.com/office/drawing/2014/main" val="2717551855"/>
                    </a:ext>
                  </a:extLst>
                </a:gridCol>
              </a:tblGrid>
              <a:tr h="189543">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規格名</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特徴</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技術仕様</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周波数</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最大通信速度</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用途</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extLst>
                  <a:ext uri="{0D108BD9-81ED-4DB2-BD59-A6C34878D82A}">
                    <a16:rowId xmlns:a16="http://schemas.microsoft.com/office/drawing/2014/main" val="4118018673"/>
                  </a:ext>
                </a:extLst>
              </a:tr>
              <a:tr h="18954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（下り／上り）</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vMerge="1">
                  <a:txBody>
                    <a:bodyPr/>
                    <a:lstStyle/>
                    <a:p>
                      <a:endParaRPr kumimoji="1" lang="ja-JP" altLang="en-US"/>
                    </a:p>
                  </a:txBody>
                  <a:tcPr/>
                </a:tc>
                <a:extLst>
                  <a:ext uri="{0D108BD9-81ED-4DB2-BD59-A6C34878D82A}">
                    <a16:rowId xmlns:a16="http://schemas.microsoft.com/office/drawing/2014/main" val="3389904291"/>
                  </a:ext>
                </a:extLst>
              </a:tr>
              <a:tr h="189543">
                <a:tc rowSpan="2">
                  <a:txBody>
                    <a:bodyPr/>
                    <a:lstStyle/>
                    <a:p>
                      <a:pPr algn="ctr" fontAlgn="ctr"/>
                      <a:r>
                        <a:rPr lang="en-US" sz="1050" u="none" strike="noStrike" dirty="0">
                          <a:effectLst/>
                          <a:latin typeface="Meiryo" panose="020B0604030504040204" pitchFamily="34" charset="-128"/>
                          <a:ea typeface="Meiryo" panose="020B0604030504040204" pitchFamily="34" charset="-128"/>
                        </a:rPr>
                        <a:t>NB-IoT</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2">
                  <a:txBody>
                    <a:bodyPr/>
                    <a:lstStyle/>
                    <a:p>
                      <a:pPr algn="l" fontAlgn="ctr"/>
                      <a:r>
                        <a:rPr lang="ja-JP" altLang="en-US" sz="1050" u="none" strike="noStrike">
                          <a:effectLst/>
                          <a:latin typeface="Meiryo" panose="020B0604030504040204" pitchFamily="34" charset="-128"/>
                          <a:ea typeface="Meiryo" panose="020B0604030504040204" pitchFamily="34" charset="-128"/>
                        </a:rPr>
                        <a:t>低価格化・省電力化に特化し、</a:t>
                      </a:r>
                      <a:r>
                        <a:rPr lang="en-US" sz="1050" u="none" strike="noStrike" dirty="0">
                          <a:effectLst/>
                          <a:latin typeface="Meiryo" panose="020B0604030504040204" pitchFamily="34" charset="-128"/>
                          <a:ea typeface="Meiryo" panose="020B0604030504040204" pitchFamily="34" charset="-128"/>
                        </a:rPr>
                        <a:t>LTE</a:t>
                      </a:r>
                      <a:r>
                        <a:rPr lang="ja-JP" altLang="en-US" sz="1050" u="none" strike="noStrike">
                          <a:effectLst/>
                          <a:latin typeface="Meiryo" panose="020B0604030504040204" pitchFamily="34" charset="-128"/>
                          <a:ea typeface="Meiryo" panose="020B0604030504040204" pitchFamily="34" charset="-128"/>
                        </a:rPr>
                        <a:t>と共存可能</a:t>
                      </a:r>
                      <a:endParaRPr lang="ja-JP" alt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ctr" fontAlgn="ctr"/>
                      <a:r>
                        <a:rPr lang="en-US" sz="1050" u="none" strike="noStrike" dirty="0">
                          <a:effectLst/>
                          <a:latin typeface="Meiryo" panose="020B0604030504040204" pitchFamily="34" charset="-128"/>
                          <a:ea typeface="Meiryo" panose="020B0604030504040204" pitchFamily="34" charset="-128"/>
                        </a:rPr>
                        <a:t>3GPP</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3">
                  <a:txBody>
                    <a:bodyPr/>
                    <a:lstStyle/>
                    <a:p>
                      <a:pPr algn="ctr" fontAlgn="ctr"/>
                      <a:r>
                        <a:rPr lang="en-US" sz="1050" u="none" strike="noStrike" dirty="0">
                          <a:effectLst/>
                          <a:latin typeface="Meiryo" panose="020B0604030504040204" pitchFamily="34" charset="-128"/>
                          <a:ea typeface="Meiryo" panose="020B0604030504040204" pitchFamily="34" charset="-128"/>
                        </a:rPr>
                        <a:t>LTE</a:t>
                      </a:r>
                      <a:r>
                        <a:rPr lang="ja-JP" altLang="en-US" sz="1050" u="none" strike="noStrike">
                          <a:effectLst/>
                          <a:latin typeface="Meiryo" panose="020B0604030504040204" pitchFamily="34" charset="-128"/>
                          <a:ea typeface="Meiryo" panose="020B0604030504040204" pitchFamily="34" charset="-128"/>
                        </a:rPr>
                        <a:t>バンド</a:t>
                      </a:r>
                      <a:endParaRPr lang="ja-JP" alt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2">
                  <a:txBody>
                    <a:bodyPr/>
                    <a:lstStyle/>
                    <a:p>
                      <a:pPr algn="ctr" fontAlgn="ctr"/>
                      <a:r>
                        <a:rPr lang="en-US" sz="1050" u="none" strike="noStrike" dirty="0">
                          <a:effectLst/>
                          <a:latin typeface="Meiryo" panose="020B0604030504040204" pitchFamily="34" charset="-128"/>
                          <a:ea typeface="Meiryo" panose="020B0604030504040204" pitchFamily="34" charset="-128"/>
                        </a:rPr>
                        <a:t>27kbps／63kbps</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2">
                  <a:txBody>
                    <a:bodyPr/>
                    <a:lstStyle/>
                    <a:p>
                      <a:pPr algn="l" fontAlgn="ctr"/>
                      <a:r>
                        <a:rPr lang="ja-JP" altLang="en-US" sz="1050" u="none" strike="noStrike">
                          <a:effectLst/>
                          <a:latin typeface="Meiryo" panose="020B0604030504040204" pitchFamily="34" charset="-128"/>
                          <a:ea typeface="Meiryo" panose="020B0604030504040204" pitchFamily="34" charset="-128"/>
                        </a:rPr>
                        <a:t>スマートメーターやパーキングメーターなど</a:t>
                      </a:r>
                      <a:endParaRPr lang="ja-JP" altLang="en-US" sz="1050" b="0" i="0" u="none" strike="noStrike">
                        <a:solidFill>
                          <a:srgbClr val="000000"/>
                        </a:solidFill>
                        <a:effectLst/>
                        <a:latin typeface="Meiryo" panose="020B0604030504040204" pitchFamily="34" charset="-128"/>
                        <a:ea typeface="Meiryo" panose="020B0604030504040204" pitchFamily="34" charset="-128"/>
                      </a:endParaRPr>
                    </a:p>
                  </a:txBody>
                  <a:tcPr marL="5632" marR="5632" marT="5632" marB="0" anchor="ctr"/>
                </a:tc>
                <a:extLst>
                  <a:ext uri="{0D108BD9-81ED-4DB2-BD59-A6C34878D82A}">
                    <a16:rowId xmlns:a16="http://schemas.microsoft.com/office/drawing/2014/main" val="4054351133"/>
                  </a:ext>
                </a:extLst>
              </a:tr>
              <a:tr h="519138">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050" u="none" strike="noStrike">
                          <a:effectLst/>
                          <a:latin typeface="Meiryo" panose="020B0604030504040204" pitchFamily="34" charset="-128"/>
                          <a:ea typeface="Meiryo" panose="020B0604030504040204" pitchFamily="34" charset="-128"/>
                        </a:rPr>
                        <a:t>Release 13</a:t>
                      </a:r>
                      <a:endParaRPr 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63600024"/>
                  </a:ext>
                </a:extLst>
              </a:tr>
              <a:tr h="533056">
                <a:tc>
                  <a:txBody>
                    <a:bodyPr/>
                    <a:lstStyle/>
                    <a:p>
                      <a:pPr algn="ctr" fontAlgn="ctr"/>
                      <a:r>
                        <a:rPr lang="en-US" sz="1050" u="none" strike="noStrike">
                          <a:effectLst/>
                          <a:latin typeface="Meiryo" panose="020B0604030504040204" pitchFamily="34" charset="-128"/>
                          <a:ea typeface="Meiryo" panose="020B0604030504040204" pitchFamily="34" charset="-128"/>
                        </a:rPr>
                        <a:t>Cat. M1</a:t>
                      </a:r>
                      <a:endParaRPr 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l" fontAlgn="ctr"/>
                      <a:r>
                        <a:rPr lang="en-US" sz="1050" u="none" strike="noStrike" dirty="0">
                          <a:effectLst/>
                          <a:latin typeface="Meiryo" panose="020B0604030504040204" pitchFamily="34" charset="-128"/>
                          <a:ea typeface="Meiryo" panose="020B0604030504040204" pitchFamily="34" charset="-128"/>
                        </a:rPr>
                        <a:t>LTE</a:t>
                      </a:r>
                      <a:r>
                        <a:rPr lang="ja-JP" altLang="en-US" sz="1050" u="none" strike="noStrike">
                          <a:effectLst/>
                          <a:latin typeface="Meiryo" panose="020B0604030504040204" pitchFamily="34" charset="-128"/>
                          <a:ea typeface="Meiryo" panose="020B0604030504040204" pitchFamily="34" charset="-128"/>
                        </a:rPr>
                        <a:t>の一部の周波数帯域のみを利用して通信モジュールの低価格化・省電力化を実現。音声通話にも対応</a:t>
                      </a:r>
                      <a:endParaRPr lang="ja-JP" alt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l" fontAlgn="ctr"/>
                      <a:r>
                        <a:rPr lang="ja-JP" altLang="en-US" sz="1050" u="none" strike="noStrike">
                          <a:effectLst/>
                          <a:latin typeface="Meiryo" panose="020B0604030504040204" pitchFamily="34" charset="-128"/>
                          <a:ea typeface="Meiryo" panose="020B0604030504040204" pitchFamily="34" charset="-128"/>
                        </a:rPr>
                        <a:t>　</a:t>
                      </a:r>
                      <a:endParaRPr lang="ja-JP" altLang="en-US" sz="1050" b="0" i="0" u="none" strike="noStrike">
                        <a:solidFill>
                          <a:srgbClr val="000000"/>
                        </a:solidFill>
                        <a:effectLst/>
                        <a:latin typeface="Meiryo" panose="020B0604030504040204" pitchFamily="34" charset="-128"/>
                        <a:ea typeface="Meiryo" panose="020B0604030504040204" pitchFamily="34" charset="-128"/>
                      </a:endParaRPr>
                    </a:p>
                  </a:txBody>
                  <a:tcPr marL="5632" marR="5632" marT="5632" marB="0" anchor="ctr"/>
                </a:tc>
                <a:tc vMerge="1">
                  <a:txBody>
                    <a:bodyPr/>
                    <a:lstStyle/>
                    <a:p>
                      <a:endParaRPr kumimoji="1" lang="ja-JP" altLang="en-US"/>
                    </a:p>
                  </a:txBody>
                  <a:tcPr/>
                </a:tc>
                <a:tc>
                  <a:txBody>
                    <a:bodyPr/>
                    <a:lstStyle/>
                    <a:p>
                      <a:pPr algn="ctr" fontAlgn="ctr"/>
                      <a:r>
                        <a:rPr lang="en-US" sz="1050" u="none" strike="noStrike" dirty="0">
                          <a:effectLst/>
                          <a:latin typeface="Meiryo" panose="020B0604030504040204" pitchFamily="34" charset="-128"/>
                          <a:ea typeface="Meiryo" panose="020B0604030504040204" pitchFamily="34" charset="-128"/>
                        </a:rPr>
                        <a:t>0.8Mbps／1Mbps</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l" fontAlgn="ctr"/>
                      <a:r>
                        <a:rPr lang="ja-JP" altLang="en-US" sz="1050" u="none" strike="noStrike">
                          <a:effectLst/>
                          <a:latin typeface="Meiryo" panose="020B0604030504040204" pitchFamily="34" charset="-128"/>
                          <a:ea typeface="Meiryo" panose="020B0604030504040204" pitchFamily="34" charset="-128"/>
                        </a:rPr>
                        <a:t>エレベーターや運送管理など</a:t>
                      </a:r>
                      <a:endParaRPr lang="ja-JP" altLang="en-US" sz="1050" b="0" i="0" u="none" strike="noStrike">
                        <a:solidFill>
                          <a:srgbClr val="000000"/>
                        </a:solidFill>
                        <a:effectLst/>
                        <a:latin typeface="Meiryo" panose="020B0604030504040204" pitchFamily="34" charset="-128"/>
                        <a:ea typeface="Meiryo" panose="020B0604030504040204" pitchFamily="34" charset="-128"/>
                      </a:endParaRPr>
                    </a:p>
                  </a:txBody>
                  <a:tcPr marL="5632" marR="5632" marT="5632" marB="0" anchor="ctr"/>
                </a:tc>
                <a:extLst>
                  <a:ext uri="{0D108BD9-81ED-4DB2-BD59-A6C34878D82A}">
                    <a16:rowId xmlns:a16="http://schemas.microsoft.com/office/drawing/2014/main" val="2672580090"/>
                  </a:ext>
                </a:extLst>
              </a:tr>
            </a:tbl>
          </a:graphicData>
        </a:graphic>
      </p:graphicFrame>
      <p:graphicFrame>
        <p:nvGraphicFramePr>
          <p:cNvPr id="5" name="表 4">
            <a:extLst>
              <a:ext uri="{FF2B5EF4-FFF2-40B4-BE49-F238E27FC236}">
                <a16:creationId xmlns:a16="http://schemas.microsoft.com/office/drawing/2014/main" id="{3C570F61-EB8C-7A4F-B154-0FEA287C2974}"/>
              </a:ext>
            </a:extLst>
          </p:cNvPr>
          <p:cNvGraphicFramePr>
            <a:graphicFrameLocks noGrp="1"/>
          </p:cNvGraphicFramePr>
          <p:nvPr/>
        </p:nvGraphicFramePr>
        <p:xfrm>
          <a:off x="395536" y="3212976"/>
          <a:ext cx="8280920" cy="2997200"/>
        </p:xfrm>
        <a:graphic>
          <a:graphicData uri="http://schemas.openxmlformats.org/drawingml/2006/table">
            <a:tbl>
              <a:tblPr>
                <a:tableStyleId>{5C22544A-7EE6-4342-B048-85BDC9FD1C3A}</a:tableStyleId>
              </a:tblPr>
              <a:tblGrid>
                <a:gridCol w="1984382">
                  <a:extLst>
                    <a:ext uri="{9D8B030D-6E8A-4147-A177-3AD203B41FA5}">
                      <a16:colId xmlns:a16="http://schemas.microsoft.com/office/drawing/2014/main" val="4227418802"/>
                    </a:ext>
                  </a:extLst>
                </a:gridCol>
                <a:gridCol w="1512674">
                  <a:extLst>
                    <a:ext uri="{9D8B030D-6E8A-4147-A177-3AD203B41FA5}">
                      <a16:colId xmlns:a16="http://schemas.microsoft.com/office/drawing/2014/main" val="2325265173"/>
                    </a:ext>
                  </a:extLst>
                </a:gridCol>
                <a:gridCol w="1512674">
                  <a:extLst>
                    <a:ext uri="{9D8B030D-6E8A-4147-A177-3AD203B41FA5}">
                      <a16:colId xmlns:a16="http://schemas.microsoft.com/office/drawing/2014/main" val="2639775126"/>
                    </a:ext>
                  </a:extLst>
                </a:gridCol>
                <a:gridCol w="1512674">
                  <a:extLst>
                    <a:ext uri="{9D8B030D-6E8A-4147-A177-3AD203B41FA5}">
                      <a16:colId xmlns:a16="http://schemas.microsoft.com/office/drawing/2014/main" val="1956561658"/>
                    </a:ext>
                  </a:extLst>
                </a:gridCol>
                <a:gridCol w="1758516">
                  <a:extLst>
                    <a:ext uri="{9D8B030D-6E8A-4147-A177-3AD203B41FA5}">
                      <a16:colId xmlns:a16="http://schemas.microsoft.com/office/drawing/2014/main" val="15966833"/>
                    </a:ext>
                  </a:extLst>
                </a:gridCol>
              </a:tblGrid>
              <a:tr h="330200">
                <a:tc gridSpan="5">
                  <a:txBody>
                    <a:bodyPr/>
                    <a:lstStyle/>
                    <a:p>
                      <a:pPr algn="l" fontAlgn="ctr"/>
                      <a:r>
                        <a:rPr lang="en-US" altLang="ja-JP" sz="1600" u="none" strike="noStrike" dirty="0">
                          <a:effectLst/>
                        </a:rPr>
                        <a:t>1. </a:t>
                      </a:r>
                      <a:r>
                        <a:rPr lang="ja-JP" altLang="en-US" sz="1600" u="none" strike="noStrike">
                          <a:effectLst/>
                        </a:rPr>
                        <a:t>ソフトバンクの</a:t>
                      </a:r>
                      <a:r>
                        <a:rPr lang="en-US" sz="1600" u="none" strike="noStrike" dirty="0">
                          <a:effectLst/>
                        </a:rPr>
                        <a:t>IoT</a:t>
                      </a:r>
                      <a:r>
                        <a:rPr lang="ja-JP" altLang="en-US" sz="1600" u="none" strike="noStrike">
                          <a:effectLst/>
                        </a:rPr>
                        <a:t>プラットフォームと併用する場合（</a:t>
                      </a:r>
                      <a:r>
                        <a:rPr lang="en-US" altLang="ja-JP" sz="1600" u="none" strike="noStrike" dirty="0">
                          <a:effectLst/>
                        </a:rPr>
                        <a:t>1</a:t>
                      </a:r>
                      <a:r>
                        <a:rPr lang="ja-JP" altLang="en-US" sz="1600" u="none" strike="noStrike">
                          <a:effectLst/>
                        </a:rPr>
                        <a:t>回線当たり）</a:t>
                      </a:r>
                      <a:endParaRPr lang="ja-JP" altLang="en-US" sz="1600" b="1" i="0" u="none" strike="noStrike">
                        <a:solidFill>
                          <a:srgbClr val="000000"/>
                        </a:solidFill>
                        <a:effectLst/>
                        <a:latin typeface="メイリオ" panose="020B0604030504040204" pitchFamily="34" charset="-128"/>
                        <a:ea typeface="メイリオ" panose="020B0604030504040204" pitchFamily="34" charset="-128"/>
                      </a:endParaRPr>
                    </a:p>
                  </a:txBody>
                  <a:tcPr marL="9525" marR="9525" marT="9525" marB="0" anchor="c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47891209"/>
                  </a:ext>
                </a:extLst>
              </a:tr>
              <a:tr h="292100">
                <a:tc>
                  <a:txBody>
                    <a:bodyPr/>
                    <a:lstStyle/>
                    <a:p>
                      <a:endParaRPr lang="ja-JP" altLang="en-US"/>
                    </a:p>
                  </a:txBody>
                  <a:tcPr marL="9525" marR="9525" marT="9525" marB="0" anchor="ctr">
                    <a:solidFill>
                      <a:schemeClr val="bg1"/>
                    </a:solidFill>
                  </a:tcPr>
                </a:tc>
                <a:tc>
                  <a:txBody>
                    <a:bodyPr/>
                    <a:lstStyle/>
                    <a:p>
                      <a:pPr algn="ctr" fontAlgn="ctr"/>
                      <a:r>
                        <a:rPr lang="ja-JP" altLang="en-US" sz="1400" u="none" strike="noStrike">
                          <a:effectLst/>
                        </a:rPr>
                        <a:t>プラン</a:t>
                      </a:r>
                      <a:r>
                        <a:rPr lang="en-US" sz="1400" u="none" strike="noStrike" dirty="0">
                          <a:effectLst/>
                        </a:rPr>
                        <a:t>A</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プラン</a:t>
                      </a:r>
                      <a:r>
                        <a:rPr lang="en-US" sz="1400" u="none" strike="noStrike" dirty="0">
                          <a:effectLst/>
                        </a:rPr>
                        <a:t>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プラン</a:t>
                      </a:r>
                      <a:r>
                        <a:rPr lang="en-US" sz="1400" u="none" strike="noStrike" dirty="0">
                          <a:effectLst/>
                        </a:rPr>
                        <a:t>C</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プラン</a:t>
                      </a:r>
                      <a:r>
                        <a:rPr lang="en-US" sz="1400" u="none" strike="noStrike" dirty="0">
                          <a:effectLst/>
                        </a:rPr>
                        <a:t>D</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4043285180"/>
                  </a:ext>
                </a:extLst>
              </a:tr>
              <a:tr h="292100">
                <a:tc>
                  <a:txBody>
                    <a:bodyPr/>
                    <a:lstStyle/>
                    <a:p>
                      <a:pPr algn="l" fontAlgn="ctr"/>
                      <a:r>
                        <a:rPr lang="ja-JP" altLang="en-US" sz="1400" u="none" strike="noStrike">
                          <a:effectLst/>
                        </a:rPr>
                        <a:t>月額通信料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10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20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50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200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1073381316"/>
                  </a:ext>
                </a:extLst>
              </a:tr>
              <a:tr h="292100">
                <a:tc>
                  <a:txBody>
                    <a:bodyPr/>
                    <a:lstStyle/>
                    <a:p>
                      <a:pPr algn="l" fontAlgn="ctr"/>
                      <a:r>
                        <a:rPr lang="ja-JP" altLang="en-US" sz="1400" u="none" strike="noStrike">
                          <a:effectLst/>
                        </a:rPr>
                        <a:t>月間データ量</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dirty="0">
                          <a:effectLst/>
                        </a:rPr>
                        <a:t>10KB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100KB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600KB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2MB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661010817"/>
                  </a:ext>
                </a:extLst>
              </a:tr>
              <a:tr h="292100">
                <a:tc>
                  <a:txBody>
                    <a:bodyPr/>
                    <a:lstStyle/>
                    <a:p>
                      <a:pPr algn="l" fontAlgn="ctr"/>
                      <a:r>
                        <a:rPr lang="ja-JP" altLang="en-US" sz="1400" u="none" strike="noStrike">
                          <a:effectLst/>
                        </a:rPr>
                        <a:t>超過データ通信料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0.6</a:t>
                      </a:r>
                      <a:r>
                        <a:rPr lang="ja-JP" altLang="en-US" sz="1400" u="none" strike="noStrike">
                          <a:effectLst/>
                        </a:rPr>
                        <a:t>円／</a:t>
                      </a:r>
                      <a:r>
                        <a:rPr lang="en-US" sz="1400" u="none" strike="noStrike">
                          <a:effectLst/>
                        </a:rPr>
                        <a:t>KB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0.4</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0.3</a:t>
                      </a:r>
                      <a:r>
                        <a:rPr lang="ja-JP" altLang="en-US" sz="1400" u="none" strike="noStrike">
                          <a:effectLst/>
                        </a:rPr>
                        <a:t>円／</a:t>
                      </a:r>
                      <a:r>
                        <a:rPr lang="en-US" sz="1400" u="none" strike="noStrike">
                          <a:effectLst/>
                        </a:rPr>
                        <a:t>KB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0.2</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2012347724"/>
                  </a:ext>
                </a:extLst>
              </a:tr>
              <a:tr h="330200">
                <a:tc gridSpan="5">
                  <a:txBody>
                    <a:bodyPr/>
                    <a:lstStyle/>
                    <a:p>
                      <a:pPr algn="l" fontAlgn="ctr"/>
                      <a:r>
                        <a:rPr lang="en-US" altLang="ja-JP" sz="1600" u="none" strike="noStrike" dirty="0">
                          <a:effectLst/>
                        </a:rPr>
                        <a:t>2. </a:t>
                      </a:r>
                      <a:r>
                        <a:rPr lang="ja-JP" altLang="en-US" sz="1600" u="none" strike="noStrike">
                          <a:effectLst/>
                        </a:rPr>
                        <a:t>ソフトバンクの通信ネットワークのみを利用する場合（</a:t>
                      </a:r>
                      <a:r>
                        <a:rPr lang="en-US" altLang="ja-JP" sz="1600" u="none" strike="noStrike" dirty="0">
                          <a:effectLst/>
                        </a:rPr>
                        <a:t>1</a:t>
                      </a:r>
                      <a:r>
                        <a:rPr lang="ja-JP" altLang="en-US" sz="1600" u="none" strike="noStrike">
                          <a:effectLst/>
                        </a:rPr>
                        <a:t>回線当たり）</a:t>
                      </a:r>
                      <a:endParaRPr lang="ja-JP" altLang="en-US" sz="1600" b="1" i="0" u="none" strike="noStrike">
                        <a:solidFill>
                          <a:srgbClr val="555555"/>
                        </a:solidFill>
                        <a:effectLst/>
                        <a:latin typeface="メイリオ" panose="020B0604030504040204" pitchFamily="34" charset="-128"/>
                        <a:ea typeface="メイリオ" panose="020B0604030504040204" pitchFamily="34" charset="-128"/>
                      </a:endParaRPr>
                    </a:p>
                  </a:txBody>
                  <a:tcPr marL="9525" marR="9525" marT="9525" marB="0" anchor="c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04363727"/>
                  </a:ext>
                </a:extLst>
              </a:tr>
              <a:tr h="292100">
                <a:tc>
                  <a:txBody>
                    <a:bodyPr/>
                    <a:lstStyle/>
                    <a:p>
                      <a:pPr algn="l" fontAlgn="ct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solidFill>
                      <a:schemeClr val="bg1"/>
                    </a:solidFill>
                  </a:tcPr>
                </a:tc>
                <a:tc>
                  <a:txBody>
                    <a:bodyPr/>
                    <a:lstStyle/>
                    <a:p>
                      <a:pPr algn="ctr" fontAlgn="ctr"/>
                      <a:r>
                        <a:rPr lang="ja-JP" altLang="en-US" sz="1400" u="none" strike="noStrike">
                          <a:effectLst/>
                        </a:rPr>
                        <a:t>単体プラン</a:t>
                      </a:r>
                      <a:r>
                        <a:rPr lang="en-US" sz="1400" u="none" strike="noStrike" dirty="0">
                          <a:effectLst/>
                        </a:rPr>
                        <a:t>A</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単体プラン</a:t>
                      </a:r>
                      <a:r>
                        <a:rPr lang="en-US" sz="1400" u="none" strike="noStrike">
                          <a:effectLst/>
                        </a:rPr>
                        <a:t>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単体プラン</a:t>
                      </a:r>
                      <a:r>
                        <a:rPr lang="en-US" sz="1400" u="none" strike="noStrike" dirty="0">
                          <a:effectLst/>
                        </a:rPr>
                        <a:t>C</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単体プラン</a:t>
                      </a:r>
                      <a:r>
                        <a:rPr lang="en-US" sz="1400" u="none" strike="noStrike">
                          <a:effectLst/>
                        </a:rPr>
                        <a:t>D</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2735426223"/>
                  </a:ext>
                </a:extLst>
              </a:tr>
              <a:tr h="292100">
                <a:tc>
                  <a:txBody>
                    <a:bodyPr/>
                    <a:lstStyle/>
                    <a:p>
                      <a:pPr algn="l" fontAlgn="ctr"/>
                      <a:r>
                        <a:rPr lang="ja-JP" altLang="en-US" sz="1400" u="none" strike="noStrike">
                          <a:effectLst/>
                        </a:rPr>
                        <a:t>月額通信料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100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150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200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300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4165296474"/>
                  </a:ext>
                </a:extLst>
              </a:tr>
              <a:tr h="292100">
                <a:tc>
                  <a:txBody>
                    <a:bodyPr/>
                    <a:lstStyle/>
                    <a:p>
                      <a:pPr algn="l" fontAlgn="ctr"/>
                      <a:r>
                        <a:rPr lang="ja-JP" altLang="en-US" sz="1400" u="none" strike="noStrike">
                          <a:effectLst/>
                        </a:rPr>
                        <a:t>月間データ量</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dirty="0">
                          <a:effectLst/>
                        </a:rPr>
                        <a:t>10KB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dirty="0">
                          <a:effectLst/>
                        </a:rPr>
                        <a:t>100KB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600KB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2MB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4184868542"/>
                  </a:ext>
                </a:extLst>
              </a:tr>
              <a:tr h="292100">
                <a:tc>
                  <a:txBody>
                    <a:bodyPr/>
                    <a:lstStyle/>
                    <a:p>
                      <a:pPr algn="l" fontAlgn="ctr"/>
                      <a:r>
                        <a:rPr lang="ja-JP" altLang="en-US" sz="1400" u="none" strike="noStrike">
                          <a:effectLst/>
                        </a:rPr>
                        <a:t>超過データ通信料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1</a:t>
                      </a:r>
                      <a:r>
                        <a:rPr lang="ja-JP" altLang="en-US" sz="1400" u="none" strike="noStrike">
                          <a:effectLst/>
                        </a:rPr>
                        <a:t>円／</a:t>
                      </a:r>
                      <a:r>
                        <a:rPr lang="en-US" sz="1400" u="none" strike="noStrike">
                          <a:effectLst/>
                        </a:rPr>
                        <a:t>KB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0.5</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0.4</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0.3</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777919609"/>
                  </a:ext>
                </a:extLst>
              </a:tr>
            </a:tbl>
          </a:graphicData>
        </a:graphic>
      </p:graphicFrame>
    </p:spTree>
    <p:extLst>
      <p:ext uri="{BB962C8B-B14F-4D97-AF65-F5344CB8AC3E}">
        <p14:creationId xmlns:p14="http://schemas.microsoft.com/office/powerpoint/2010/main" val="896460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Wi-SUN</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pic>
        <p:nvPicPr>
          <p:cNvPr id="4" name="図 3"/>
          <p:cNvPicPr>
            <a:picLocks noChangeAspect="1"/>
          </p:cNvPicPr>
          <p:nvPr/>
        </p:nvPicPr>
        <p:blipFill>
          <a:blip r:embed="rId2"/>
          <a:stretch>
            <a:fillRect/>
          </a:stretch>
        </p:blipFill>
        <p:spPr>
          <a:xfrm>
            <a:off x="635000" y="2076474"/>
            <a:ext cx="7874000" cy="4445000"/>
          </a:xfrm>
          <a:prstGeom prst="rect">
            <a:avLst/>
          </a:prstGeom>
        </p:spPr>
      </p:pic>
      <p:pic>
        <p:nvPicPr>
          <p:cNvPr id="5" name="図 4"/>
          <p:cNvPicPr>
            <a:picLocks noChangeAspect="1"/>
          </p:cNvPicPr>
          <p:nvPr/>
        </p:nvPicPr>
        <p:blipFill>
          <a:blip r:embed="rId3"/>
          <a:stretch>
            <a:fillRect/>
          </a:stretch>
        </p:blipFill>
        <p:spPr>
          <a:xfrm>
            <a:off x="454079" y="925969"/>
            <a:ext cx="1535857" cy="1080219"/>
          </a:xfrm>
          <a:prstGeom prst="rect">
            <a:avLst/>
          </a:prstGeom>
        </p:spPr>
      </p:pic>
      <p:sp>
        <p:nvSpPr>
          <p:cNvPr id="6" name="正方形/長方形 5"/>
          <p:cNvSpPr/>
          <p:nvPr/>
        </p:nvSpPr>
        <p:spPr>
          <a:xfrm>
            <a:off x="1993057" y="855682"/>
            <a:ext cx="6827415" cy="1384995"/>
          </a:xfrm>
          <a:prstGeom prst="rect">
            <a:avLst/>
          </a:prstGeom>
        </p:spPr>
        <p:txBody>
          <a:bodyPr wrap="square">
            <a:spAutoFit/>
          </a:bodyPr>
          <a:lstStyle/>
          <a:p>
            <a:pPr marL="171450" indent="-171450">
              <a:buFont typeface="Wingdings" charset="2"/>
              <a:buChar char="l"/>
            </a:pPr>
            <a:r>
              <a:rPr lang="en-US" altLang="ja-JP" sz="1200" dirty="0">
                <a:solidFill>
                  <a:srgbClr val="333333"/>
                </a:solidFill>
                <a:latin typeface="Meiryo" charset="-128"/>
                <a:ea typeface="Meiryo" charset="-128"/>
                <a:cs typeface="Meiryo" charset="-128"/>
              </a:rPr>
              <a:t>Wireless Smart Utility Network</a:t>
            </a:r>
            <a:r>
              <a:rPr lang="ja-JP" altLang="en-US" sz="1200" dirty="0">
                <a:solidFill>
                  <a:srgbClr val="333333"/>
                </a:solidFill>
                <a:latin typeface="Meiryo" charset="-128"/>
                <a:ea typeface="Meiryo" charset="-128"/>
                <a:cs typeface="Meiryo" charset="-128"/>
              </a:rPr>
              <a:t>の略で、「</a:t>
            </a:r>
            <a:r>
              <a:rPr lang="en-US" altLang="ja-JP" sz="1200" dirty="0">
                <a:solidFill>
                  <a:srgbClr val="333333"/>
                </a:solidFill>
                <a:latin typeface="Meiryo" charset="-128"/>
                <a:ea typeface="Meiryo" charset="-128"/>
                <a:cs typeface="Meiryo" charset="-128"/>
              </a:rPr>
              <a:t>Smart Utility Network</a:t>
            </a:r>
            <a:r>
              <a:rPr lang="ja-JP" altLang="en-US" sz="1200" dirty="0">
                <a:solidFill>
                  <a:srgbClr val="333333"/>
                </a:solidFill>
                <a:latin typeface="Meiryo" charset="-128"/>
                <a:ea typeface="Meiryo" charset="-128"/>
                <a:cs typeface="Meiryo" charset="-128"/>
              </a:rPr>
              <a:t>」とは、ガスや電気、水道のメーターに端末機を搭載し無線通信を使って、効率的に検針データを収集する無線通信システム</a:t>
            </a:r>
            <a:endParaRPr lang="en-US" altLang="ja-JP" sz="1200" dirty="0">
              <a:solidFill>
                <a:srgbClr val="333333"/>
              </a:solidFill>
              <a:latin typeface="Meiryo" charset="-128"/>
              <a:ea typeface="Meiryo" charset="-128"/>
              <a:cs typeface="Meiryo" charset="-128"/>
            </a:endParaRPr>
          </a:p>
          <a:p>
            <a:pPr marL="171450" indent="-171450">
              <a:buFont typeface="Wingdings" charset="2"/>
              <a:buChar char="l"/>
            </a:pPr>
            <a:r>
              <a:rPr lang="ja-JP" altLang="en-US" sz="1200" dirty="0">
                <a:solidFill>
                  <a:srgbClr val="333333"/>
                </a:solidFill>
                <a:latin typeface="Meiryo" charset="-128"/>
                <a:ea typeface="Meiryo" charset="-128"/>
                <a:cs typeface="Meiryo" charset="-128"/>
              </a:rPr>
              <a:t>サブギガヘルツ帯と呼ばれる</a:t>
            </a:r>
            <a:r>
              <a:rPr lang="en-US" altLang="ja-JP" sz="1200" dirty="0">
                <a:solidFill>
                  <a:srgbClr val="333333"/>
                </a:solidFill>
                <a:latin typeface="Meiryo" charset="-128"/>
                <a:ea typeface="Meiryo" charset="-128"/>
                <a:cs typeface="Meiryo" charset="-128"/>
              </a:rPr>
              <a:t>900MHz</a:t>
            </a:r>
            <a:r>
              <a:rPr lang="ja-JP" altLang="en-US" sz="1200" dirty="0">
                <a:solidFill>
                  <a:srgbClr val="333333"/>
                </a:solidFill>
                <a:latin typeface="Meiryo" charset="-128"/>
                <a:ea typeface="Meiryo" charset="-128"/>
                <a:cs typeface="Meiryo" charset="-128"/>
              </a:rPr>
              <a:t>前後の周波数帯の電波で通信。日本では</a:t>
            </a:r>
            <a:r>
              <a:rPr lang="en-US" altLang="ja-JP" sz="1200" dirty="0">
                <a:solidFill>
                  <a:srgbClr val="333333"/>
                </a:solidFill>
                <a:latin typeface="Meiryo" charset="-128"/>
                <a:ea typeface="Meiryo" charset="-128"/>
                <a:cs typeface="Meiryo" charset="-128"/>
              </a:rPr>
              <a:t>2012</a:t>
            </a:r>
            <a:r>
              <a:rPr lang="ja-JP" altLang="en-US" sz="1200" dirty="0">
                <a:solidFill>
                  <a:srgbClr val="333333"/>
                </a:solidFill>
                <a:latin typeface="Meiryo" charset="-128"/>
                <a:ea typeface="Meiryo" charset="-128"/>
                <a:cs typeface="Meiryo" charset="-128"/>
              </a:rPr>
              <a:t>年、</a:t>
            </a:r>
            <a:r>
              <a:rPr lang="en-US" altLang="ja-JP" sz="1200" dirty="0">
                <a:solidFill>
                  <a:srgbClr val="333333"/>
                </a:solidFill>
                <a:latin typeface="Meiryo" charset="-128"/>
                <a:ea typeface="Meiryo" charset="-128"/>
                <a:cs typeface="Meiryo" charset="-128"/>
              </a:rPr>
              <a:t>920MHz</a:t>
            </a:r>
            <a:r>
              <a:rPr lang="ja-JP" altLang="en-US" sz="1200" dirty="0">
                <a:solidFill>
                  <a:srgbClr val="333333"/>
                </a:solidFill>
                <a:latin typeface="Meiryo" charset="-128"/>
                <a:ea typeface="Meiryo" charset="-128"/>
                <a:cs typeface="Meiryo" charset="-128"/>
              </a:rPr>
              <a:t>帯が免許不要で利用できる帯域として割り当てられている。</a:t>
            </a:r>
            <a:endParaRPr lang="en-US" altLang="ja-JP" sz="1200" dirty="0">
              <a:solidFill>
                <a:srgbClr val="333333"/>
              </a:solidFill>
              <a:latin typeface="Meiryo" charset="-128"/>
              <a:ea typeface="Meiryo" charset="-128"/>
              <a:cs typeface="Meiryo" charset="-128"/>
            </a:endParaRPr>
          </a:p>
          <a:p>
            <a:pPr marL="171450" indent="-171450">
              <a:buFont typeface="Wingdings" charset="2"/>
              <a:buChar char="l"/>
            </a:pPr>
            <a:r>
              <a:rPr lang="ja-JP" altLang="en-US" sz="1200" dirty="0">
                <a:solidFill>
                  <a:srgbClr val="333333"/>
                </a:solidFill>
                <a:latin typeface="Meiryo" charset="-128"/>
                <a:ea typeface="Meiryo" charset="-128"/>
                <a:cs typeface="Meiryo" charset="-128"/>
              </a:rPr>
              <a:t>無線</a:t>
            </a:r>
            <a:r>
              <a:rPr lang="en-US" altLang="ja-JP" sz="1200" dirty="0">
                <a:solidFill>
                  <a:srgbClr val="333333"/>
                </a:solidFill>
                <a:latin typeface="Meiryo" charset="-128"/>
                <a:ea typeface="Meiryo" charset="-128"/>
                <a:cs typeface="Meiryo" charset="-128"/>
              </a:rPr>
              <a:t>LAN</a:t>
            </a:r>
            <a:r>
              <a:rPr lang="ja-JP" altLang="en-US" sz="1200" dirty="0">
                <a:solidFill>
                  <a:srgbClr val="333333"/>
                </a:solidFill>
                <a:latin typeface="Meiryo" charset="-128"/>
                <a:ea typeface="Meiryo" charset="-128"/>
                <a:cs typeface="Meiryo" charset="-128"/>
              </a:rPr>
              <a:t>などで利用される</a:t>
            </a:r>
            <a:r>
              <a:rPr lang="en-US" altLang="ja-JP" sz="1200" dirty="0">
                <a:solidFill>
                  <a:srgbClr val="333333"/>
                </a:solidFill>
                <a:latin typeface="Meiryo" charset="-128"/>
                <a:ea typeface="Meiryo" charset="-128"/>
                <a:cs typeface="Meiryo" charset="-128"/>
              </a:rPr>
              <a:t>2.4GHz</a:t>
            </a:r>
            <a:r>
              <a:rPr lang="ja-JP" altLang="en-US" sz="1200" dirty="0">
                <a:solidFill>
                  <a:srgbClr val="333333"/>
                </a:solidFill>
                <a:latin typeface="Meiryo" charset="-128"/>
                <a:ea typeface="Meiryo" charset="-128"/>
                <a:cs typeface="Meiryo" charset="-128"/>
              </a:rPr>
              <a:t>帯と比べ、障害物などがあっても電波が届きやすく、他の機器などからの干渉も少ない周波数帯。</a:t>
            </a:r>
            <a:endParaRPr lang="ja-JP" altLang="en-US" sz="1200" b="0" i="0" dirty="0">
              <a:solidFill>
                <a:srgbClr val="333333"/>
              </a:solidFill>
              <a:effectLst/>
              <a:latin typeface="Meiryo" charset="-128"/>
              <a:ea typeface="Meiryo" charset="-128"/>
              <a:cs typeface="Meiryo" charset="-128"/>
            </a:endParaRPr>
          </a:p>
        </p:txBody>
      </p:sp>
    </p:spTree>
    <p:extLst>
      <p:ext uri="{BB962C8B-B14F-4D97-AF65-F5344CB8AC3E}">
        <p14:creationId xmlns:p14="http://schemas.microsoft.com/office/powerpoint/2010/main" val="2825254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LPWA(Low Power Wide Area)</a:t>
            </a:r>
            <a:r>
              <a:rPr kumimoji="1" lang="ja-JP" altLang="en-US" dirty="0"/>
              <a:t>ネットワーク　通信規格一覧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532" y="1772816"/>
            <a:ext cx="8424936" cy="3203231"/>
          </a:xfrm>
          <a:prstGeom prst="rect">
            <a:avLst/>
          </a:prstGeom>
        </p:spPr>
      </p:pic>
      <p:sp>
        <p:nvSpPr>
          <p:cNvPr id="5" name="正方形/長方形 4"/>
          <p:cNvSpPr/>
          <p:nvPr/>
        </p:nvSpPr>
        <p:spPr>
          <a:xfrm>
            <a:off x="4523207" y="6381328"/>
            <a:ext cx="4572000" cy="215444"/>
          </a:xfrm>
          <a:prstGeom prst="rect">
            <a:avLst/>
          </a:prstGeom>
        </p:spPr>
        <p:txBody>
          <a:bodyPr>
            <a:spAutoFit/>
          </a:bodyPr>
          <a:lstStyle/>
          <a:p>
            <a:pPr algn="r"/>
            <a:r>
              <a:rPr lang="ja-JP" altLang="en-US" sz="800"/>
              <a:t>http://itpro.nikkeibp.co.jp/atcl/column/16/071500148/072000003/</a:t>
            </a:r>
          </a:p>
        </p:txBody>
      </p:sp>
    </p:spTree>
    <p:extLst>
      <p:ext uri="{BB962C8B-B14F-4D97-AF65-F5344CB8AC3E}">
        <p14:creationId xmlns:p14="http://schemas.microsoft.com/office/powerpoint/2010/main" val="1302438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latin typeface="Arial"/>
                <a:ea typeface="HGP創英角ｺﾞｼｯｸUB" pitchFamily="50" charset="-128"/>
                <a:cs typeface="Arial"/>
              </a:rPr>
              <a:t>5G </a:t>
            </a:r>
            <a:r>
              <a:rPr lang="ja-JP" altLang="en-US" sz="2800" dirty="0">
                <a:solidFill>
                  <a:srgbClr val="FFFFFF"/>
                </a:solidFill>
                <a:latin typeface="Arial"/>
                <a:ea typeface="HGP創英角ｺﾞｼｯｸUB" pitchFamily="50" charset="-128"/>
                <a:cs typeface="Arial"/>
              </a:rPr>
              <a:t>（次世代移動体通信システム）</a:t>
            </a:r>
            <a:endParaRPr lang="en-US" altLang="ja-JP" sz="2800" dirty="0">
              <a:solidFill>
                <a:srgbClr val="FFFFFF"/>
              </a:solidFill>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925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17A0ED-C4A0-1C49-8299-1791A1A968E9}"/>
              </a:ext>
            </a:extLst>
          </p:cNvPr>
          <p:cNvSpPr>
            <a:spLocks noGrp="1"/>
          </p:cNvSpPr>
          <p:nvPr>
            <p:ph type="title"/>
          </p:nvPr>
        </p:nvSpPr>
        <p:spPr/>
        <p:txBody>
          <a:bodyPr/>
          <a:lstStyle/>
          <a:p>
            <a:r>
              <a:rPr kumimoji="1" lang="en-US" altLang="ja-JP" dirty="0"/>
              <a:t>5G</a:t>
            </a:r>
            <a:r>
              <a:rPr kumimoji="1" lang="ja-JP" altLang="en-US" dirty="0"/>
              <a:t>と他の通信方式</a:t>
            </a:r>
          </a:p>
        </p:txBody>
      </p:sp>
      <p:sp>
        <p:nvSpPr>
          <p:cNvPr id="3" name="スライド番号プレースホルダー 2">
            <a:extLst>
              <a:ext uri="{FF2B5EF4-FFF2-40B4-BE49-F238E27FC236}">
                <a16:creationId xmlns:a16="http://schemas.microsoft.com/office/drawing/2014/main" id="{D5DB0AB2-DA3F-A449-BB10-CC0E9790A361}"/>
              </a:ext>
            </a:extLst>
          </p:cNvPr>
          <p:cNvSpPr>
            <a:spLocks noGrp="1"/>
          </p:cNvSpPr>
          <p:nvPr>
            <p:ph type="sldNum" sz="quarter" idx="12"/>
          </p:nvPr>
        </p:nvSpPr>
        <p:spPr>
          <a:xfrm>
            <a:off x="6932246" y="6866749"/>
            <a:ext cx="2133600" cy="217800"/>
          </a:xfrm>
        </p:spPr>
        <p:txBody>
          <a:bodyPr/>
          <a:lstStyle/>
          <a:p>
            <a:fld id="{8FF8CC5D-A65D-5946-99B5-645367A967AD}" type="slidenum">
              <a:rPr kumimoji="1" lang="ja-JP" altLang="en-US" smtClean="0"/>
              <a:t>46</a:t>
            </a:fld>
            <a:endParaRPr kumimoji="1" lang="ja-JP" altLang="en-US"/>
          </a:p>
        </p:txBody>
      </p:sp>
      <p:cxnSp>
        <p:nvCxnSpPr>
          <p:cNvPr id="5" name="直線矢印コネクタ 4">
            <a:extLst>
              <a:ext uri="{FF2B5EF4-FFF2-40B4-BE49-F238E27FC236}">
                <a16:creationId xmlns:a16="http://schemas.microsoft.com/office/drawing/2014/main" id="{0E20AE51-4A4B-F04A-A0A5-AD2EFBD00BB5}"/>
              </a:ext>
            </a:extLst>
          </p:cNvPr>
          <p:cNvCxnSpPr/>
          <p:nvPr/>
        </p:nvCxnSpPr>
        <p:spPr>
          <a:xfrm>
            <a:off x="4572000" y="1266426"/>
            <a:ext cx="0" cy="4968552"/>
          </a:xfrm>
          <a:prstGeom prst="straightConnector1">
            <a:avLst/>
          </a:prstGeom>
          <a:ln>
            <a:solidFill>
              <a:schemeClr val="tx1">
                <a:lumMod val="50000"/>
                <a:lumOff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479D9247-A42D-2049-8AA3-7198F60FCB38}"/>
              </a:ext>
            </a:extLst>
          </p:cNvPr>
          <p:cNvCxnSpPr>
            <a:cxnSpLocks/>
          </p:cNvCxnSpPr>
          <p:nvPr/>
        </p:nvCxnSpPr>
        <p:spPr>
          <a:xfrm flipH="1">
            <a:off x="1577082" y="3786706"/>
            <a:ext cx="5947247" cy="0"/>
          </a:xfrm>
          <a:prstGeom prst="straightConnector1">
            <a:avLst/>
          </a:prstGeom>
          <a:ln>
            <a:solidFill>
              <a:schemeClr val="tx1">
                <a:lumMod val="50000"/>
                <a:lumOff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id="{1C077129-2AD3-1E44-870C-53247C2EF013}"/>
              </a:ext>
            </a:extLst>
          </p:cNvPr>
          <p:cNvSpPr/>
          <p:nvPr/>
        </p:nvSpPr>
        <p:spPr>
          <a:xfrm>
            <a:off x="4716016" y="1266426"/>
            <a:ext cx="2808312" cy="2377241"/>
          </a:xfrm>
          <a:prstGeom prst="rect">
            <a:avLst/>
          </a:prstGeom>
          <a:solidFill>
            <a:srgbClr val="FF6666">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000" dirty="0">
              <a:solidFill>
                <a:srgbClr val="FFFFFF"/>
              </a:solidFill>
              <a:latin typeface="Meiryo" charset="-128"/>
              <a:ea typeface="Meiryo" charset="-128"/>
            </a:endParaRPr>
          </a:p>
        </p:txBody>
      </p:sp>
      <p:sp>
        <p:nvSpPr>
          <p:cNvPr id="12" name="正方形/長方形 11">
            <a:extLst>
              <a:ext uri="{FF2B5EF4-FFF2-40B4-BE49-F238E27FC236}">
                <a16:creationId xmlns:a16="http://schemas.microsoft.com/office/drawing/2014/main" id="{0A717E73-1A77-C543-B9D2-6EE1EFB24CA4}"/>
              </a:ext>
            </a:extLst>
          </p:cNvPr>
          <p:cNvSpPr/>
          <p:nvPr/>
        </p:nvSpPr>
        <p:spPr>
          <a:xfrm>
            <a:off x="4689987" y="3892834"/>
            <a:ext cx="2808312" cy="2377241"/>
          </a:xfrm>
          <a:prstGeom prst="rect">
            <a:avLst/>
          </a:prstGeom>
          <a:solidFill>
            <a:srgbClr val="00B0F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err="1">
                <a:solidFill>
                  <a:schemeClr val="bg1"/>
                </a:solidFill>
                <a:latin typeface="Meiryo" panose="020B0604030504040204" pitchFamily="34" charset="-128"/>
                <a:ea typeface="Meiryo" panose="020B0604030504040204" pitchFamily="34" charset="-128"/>
                <a:cs typeface="ＭＳ Ｐゴシック"/>
              </a:rPr>
              <a:t>BlueTooth</a:t>
            </a:r>
            <a:endParaRPr kumimoji="1" lang="en-US" altLang="ja-JP" sz="2800" dirty="0">
              <a:solidFill>
                <a:schemeClr val="bg1"/>
              </a:solidFill>
              <a:latin typeface="Meiryo" panose="020B0604030504040204" pitchFamily="34" charset="-128"/>
              <a:ea typeface="Meiryo" panose="020B0604030504040204" pitchFamily="34" charset="-128"/>
              <a:cs typeface="ＭＳ Ｐゴシック"/>
            </a:endParaRPr>
          </a:p>
          <a:p>
            <a:pPr algn="ctr"/>
            <a:r>
              <a:rPr lang="en-US" altLang="ja-JP" sz="2800" dirty="0">
                <a:solidFill>
                  <a:schemeClr val="bg1"/>
                </a:solidFill>
                <a:latin typeface="Meiryo" panose="020B0604030504040204" pitchFamily="34" charset="-128"/>
                <a:ea typeface="Meiryo" panose="020B0604030504040204" pitchFamily="34" charset="-128"/>
                <a:cs typeface="ＭＳ Ｐゴシック"/>
              </a:rPr>
              <a:t>RFID</a:t>
            </a:r>
          </a:p>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NFC</a:t>
            </a:r>
          </a:p>
          <a:p>
            <a:pPr algn="ctr"/>
            <a:r>
              <a:rPr lang="en-US" altLang="ja-JP" sz="2800" dirty="0" err="1">
                <a:solidFill>
                  <a:schemeClr val="bg1"/>
                </a:solidFill>
                <a:latin typeface="Meiryo" panose="020B0604030504040204" pitchFamily="34" charset="-128"/>
                <a:ea typeface="Meiryo" panose="020B0604030504040204" pitchFamily="34" charset="-128"/>
                <a:cs typeface="ＭＳ Ｐゴシック"/>
              </a:rPr>
              <a:t>Zigbee</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0B6A5B5-F842-554A-9AB5-1E33042FB961}"/>
              </a:ext>
            </a:extLst>
          </p:cNvPr>
          <p:cNvSpPr/>
          <p:nvPr/>
        </p:nvSpPr>
        <p:spPr>
          <a:xfrm>
            <a:off x="1620610" y="1256128"/>
            <a:ext cx="2808312" cy="1150771"/>
          </a:xfrm>
          <a:prstGeom prst="rect">
            <a:avLst/>
          </a:prstGeom>
          <a:solidFill>
            <a:srgbClr val="77933C">
              <a:alpha val="6705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LTE</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94375AB5-D1D8-CF41-ABF4-6A77371FA3DF}"/>
              </a:ext>
            </a:extLst>
          </p:cNvPr>
          <p:cNvSpPr/>
          <p:nvPr/>
        </p:nvSpPr>
        <p:spPr>
          <a:xfrm>
            <a:off x="1603111" y="3897100"/>
            <a:ext cx="2808312" cy="2377241"/>
          </a:xfrm>
          <a:prstGeom prst="rect">
            <a:avLst/>
          </a:prstGeom>
          <a:solidFill>
            <a:srgbClr val="376092">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err="1">
                <a:solidFill>
                  <a:schemeClr val="bg1"/>
                </a:solidFill>
                <a:latin typeface="Meiryo" panose="020B0604030504040204" pitchFamily="34" charset="-128"/>
                <a:ea typeface="Meiryo" panose="020B0604030504040204" pitchFamily="34" charset="-128"/>
                <a:cs typeface="ＭＳ Ｐゴシック"/>
              </a:rPr>
              <a:t>WiFi</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C69B5854-C8B7-8048-9418-F6D323A50BAA}"/>
              </a:ext>
            </a:extLst>
          </p:cNvPr>
          <p:cNvSpPr txBox="1"/>
          <p:nvPr/>
        </p:nvSpPr>
        <p:spPr>
          <a:xfrm>
            <a:off x="3787170" y="892669"/>
            <a:ext cx="1569660"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広域・遠距離</a:t>
            </a:r>
          </a:p>
        </p:txBody>
      </p:sp>
      <p:sp>
        <p:nvSpPr>
          <p:cNvPr id="17" name="テキスト ボックス 16">
            <a:extLst>
              <a:ext uri="{FF2B5EF4-FFF2-40B4-BE49-F238E27FC236}">
                <a16:creationId xmlns:a16="http://schemas.microsoft.com/office/drawing/2014/main" id="{9EE2C89F-8267-B84F-9509-A9682F836A78}"/>
              </a:ext>
            </a:extLst>
          </p:cNvPr>
          <p:cNvSpPr txBox="1"/>
          <p:nvPr/>
        </p:nvSpPr>
        <p:spPr>
          <a:xfrm>
            <a:off x="3787169" y="6317285"/>
            <a:ext cx="1569660"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狭域・短距離</a:t>
            </a:r>
          </a:p>
        </p:txBody>
      </p:sp>
      <p:sp>
        <p:nvSpPr>
          <p:cNvPr id="18" name="テキスト ボックス 17">
            <a:extLst>
              <a:ext uri="{FF2B5EF4-FFF2-40B4-BE49-F238E27FC236}">
                <a16:creationId xmlns:a16="http://schemas.microsoft.com/office/drawing/2014/main" id="{E4A6C2B4-DDC1-EF4F-97D7-670BE6C3FADA}"/>
              </a:ext>
            </a:extLst>
          </p:cNvPr>
          <p:cNvSpPr txBox="1"/>
          <p:nvPr/>
        </p:nvSpPr>
        <p:spPr>
          <a:xfrm>
            <a:off x="624200" y="3163458"/>
            <a:ext cx="1015663" cy="1246495"/>
          </a:xfrm>
          <a:prstGeom prst="rect">
            <a:avLst/>
          </a:prstGeom>
          <a:noFill/>
        </p:spPr>
        <p:txBody>
          <a:bodyPr vert="eaVert"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消費電力大</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高コスト</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高速</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0EA62D30-A098-B141-A07E-A2553E5B9BE2}"/>
              </a:ext>
            </a:extLst>
          </p:cNvPr>
          <p:cNvSpPr txBox="1"/>
          <p:nvPr/>
        </p:nvSpPr>
        <p:spPr>
          <a:xfrm>
            <a:off x="7528912" y="3163457"/>
            <a:ext cx="1015663" cy="1246495"/>
          </a:xfrm>
          <a:prstGeom prst="rect">
            <a:avLst/>
          </a:prstGeom>
          <a:noFill/>
        </p:spPr>
        <p:txBody>
          <a:bodyPr vert="eaVert" wrap="none" rtlCol="0">
            <a:spAutoFit/>
          </a:bodyPr>
          <a:lstStyle/>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低速</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低コスト</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消費電力少</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CB53B2A6-0F8A-814F-845F-B701A0527D9B}"/>
              </a:ext>
            </a:extLst>
          </p:cNvPr>
          <p:cNvSpPr/>
          <p:nvPr/>
        </p:nvSpPr>
        <p:spPr>
          <a:xfrm>
            <a:off x="1615089" y="2492896"/>
            <a:ext cx="4541087" cy="1150771"/>
          </a:xfrm>
          <a:prstGeom prst="rect">
            <a:avLst/>
          </a:prstGeom>
          <a:solidFill>
            <a:srgbClr val="0070C0">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5G</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21" name="テキスト ボックス 20">
            <a:extLst>
              <a:ext uri="{FF2B5EF4-FFF2-40B4-BE49-F238E27FC236}">
                <a16:creationId xmlns:a16="http://schemas.microsoft.com/office/drawing/2014/main" id="{1D9CD14F-C8AF-EA4D-9A9A-3438F5914898}"/>
              </a:ext>
            </a:extLst>
          </p:cNvPr>
          <p:cNvSpPr txBox="1"/>
          <p:nvPr/>
        </p:nvSpPr>
        <p:spPr>
          <a:xfrm>
            <a:off x="5523983" y="1636547"/>
            <a:ext cx="1192378" cy="523220"/>
          </a:xfrm>
          <a:prstGeom prst="rect">
            <a:avLst/>
          </a:prstGeom>
          <a:noFill/>
        </p:spPr>
        <p:txBody>
          <a:bodyPr wrap="none" rtlCol="0">
            <a:spAutoFit/>
          </a:bodyPr>
          <a:lstStyle/>
          <a:p>
            <a:r>
              <a:rPr kumimoji="1" lang="en-US" altLang="ja-JP" sz="2800" dirty="0">
                <a:solidFill>
                  <a:schemeClr val="bg1"/>
                </a:solidFill>
                <a:latin typeface="Meiryo" panose="020B0604030504040204" pitchFamily="34" charset="-128"/>
                <a:ea typeface="Meiryo" panose="020B0604030504040204" pitchFamily="34" charset="-128"/>
              </a:rPr>
              <a:t>LPWA</a:t>
            </a:r>
            <a:endParaRPr kumimoji="1" lang="ja-JP" altLang="en-US" sz="28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97279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コレ１枚でわかる</a:t>
            </a:r>
            <a:r>
              <a:rPr lang="ja-JP" altLang="en-US" dirty="0"/>
              <a:t>第５世代通信</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4" name="正方形/長方形 3"/>
          <p:cNvSpPr/>
          <p:nvPr/>
        </p:nvSpPr>
        <p:spPr>
          <a:xfrm>
            <a:off x="920537" y="922648"/>
            <a:ext cx="1405352" cy="5497267"/>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393397" y="922647"/>
            <a:ext cx="1405352" cy="5497267"/>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866257" y="922647"/>
            <a:ext cx="1405352" cy="549726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39117" y="922647"/>
            <a:ext cx="1405352" cy="54972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811977" y="922646"/>
            <a:ext cx="1405352" cy="549726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85434" y="5644548"/>
            <a:ext cx="1270340" cy="67506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      </a:t>
            </a:r>
          </a:p>
          <a:p>
            <a:pPr algn="ctr"/>
            <a:r>
              <a:rPr kumimoji="1" lang="en-US" altLang="ja-JP" sz="2400" b="1" dirty="0">
                <a:solidFill>
                  <a:srgbClr val="FFFFFF"/>
                </a:solidFill>
                <a:latin typeface="Meiryo" charset="-128"/>
                <a:ea typeface="Meiryo" charset="-128"/>
                <a:cs typeface="Meiryo" charset="-128"/>
              </a:rPr>
              <a:t>1G</a:t>
            </a:r>
          </a:p>
        </p:txBody>
      </p:sp>
      <p:sp>
        <p:nvSpPr>
          <p:cNvPr id="10" name="正方形/長方形 9"/>
          <p:cNvSpPr/>
          <p:nvPr/>
        </p:nvSpPr>
        <p:spPr>
          <a:xfrm>
            <a:off x="985434" y="4900577"/>
            <a:ext cx="2749335" cy="67506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2G</a:t>
            </a:r>
            <a:endParaRPr kumimoji="1" lang="ja-JP" altLang="en-US" sz="2400" b="1" dirty="0">
              <a:solidFill>
                <a:srgbClr val="FFFFFF"/>
              </a:solidFill>
              <a:latin typeface="Meiryo" charset="-128"/>
              <a:ea typeface="Meiryo" charset="-128"/>
              <a:cs typeface="Meiryo" charset="-128"/>
            </a:endParaRPr>
          </a:p>
        </p:txBody>
      </p:sp>
      <p:sp>
        <p:nvSpPr>
          <p:cNvPr id="11" name="正方形/長方形 10"/>
          <p:cNvSpPr/>
          <p:nvPr/>
        </p:nvSpPr>
        <p:spPr>
          <a:xfrm>
            <a:off x="985434" y="4156606"/>
            <a:ext cx="4216058" cy="6750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3G</a:t>
            </a:r>
            <a:endParaRPr kumimoji="1" lang="ja-JP" altLang="en-US" sz="2400" b="1" dirty="0">
              <a:solidFill>
                <a:srgbClr val="FFFFFF"/>
              </a:solidFill>
              <a:latin typeface="Meiryo" charset="-128"/>
              <a:ea typeface="Meiryo" charset="-128"/>
              <a:cs typeface="Meiryo" charset="-128"/>
            </a:endParaRPr>
          </a:p>
        </p:txBody>
      </p:sp>
      <p:sp>
        <p:nvSpPr>
          <p:cNvPr id="12" name="正方形/長方形 11"/>
          <p:cNvSpPr/>
          <p:nvPr/>
        </p:nvSpPr>
        <p:spPr>
          <a:xfrm>
            <a:off x="985434" y="3412635"/>
            <a:ext cx="5688918" cy="675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a:solidFill>
                  <a:srgbClr val="FFFFFF"/>
                </a:solidFill>
                <a:latin typeface="Meiryo" charset="-128"/>
                <a:ea typeface="Meiryo" charset="-128"/>
                <a:cs typeface="Meiryo" charset="-128"/>
              </a:rPr>
              <a:t>4G</a:t>
            </a:r>
            <a:endParaRPr kumimoji="1" lang="ja-JP" altLang="en-US" sz="2400" b="1" dirty="0">
              <a:solidFill>
                <a:srgbClr val="FFFFFF"/>
              </a:solidFill>
              <a:latin typeface="Meiryo" charset="-128"/>
              <a:ea typeface="Meiryo" charset="-128"/>
              <a:cs typeface="Meiryo" charset="-128"/>
            </a:endParaRPr>
          </a:p>
        </p:txBody>
      </p:sp>
      <p:sp>
        <p:nvSpPr>
          <p:cNvPr id="13" name="正方形/長方形 12"/>
          <p:cNvSpPr/>
          <p:nvPr/>
        </p:nvSpPr>
        <p:spPr>
          <a:xfrm>
            <a:off x="981907" y="1372766"/>
            <a:ext cx="7167914" cy="19709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141929"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10G</a:t>
            </a:r>
            <a:r>
              <a:rPr lang="ja-JP" altLang="en-US" sz="1000" dirty="0">
                <a:solidFill>
                  <a:schemeClr val="bg1"/>
                </a:solidFill>
                <a:latin typeface="Meiryo" charset="-128"/>
                <a:ea typeface="Meiryo" charset="-128"/>
                <a:cs typeface="Meiryo" charset="-128"/>
              </a:rPr>
              <a:t>～</a:t>
            </a:r>
            <a:r>
              <a:rPr lang="en-US" altLang="ja-JP" sz="1000" dirty="0">
                <a:solidFill>
                  <a:schemeClr val="bg1"/>
                </a:solidFill>
                <a:latin typeface="Meiryo" charset="-128"/>
                <a:ea typeface="Meiryo" charset="-128"/>
                <a:cs typeface="Meiryo" charset="-128"/>
              </a:rPr>
              <a:t>20Gbps</a:t>
            </a:r>
            <a:r>
              <a:rPr lang="ja-JP" altLang="en-US" sz="1000" dirty="0">
                <a:solidFill>
                  <a:schemeClr val="bg1"/>
                </a:solidFill>
                <a:latin typeface="Meiryo" charset="-128"/>
                <a:ea typeface="Meiryo" charset="-128"/>
                <a:cs typeface="Meiryo" charset="-128"/>
              </a:rPr>
              <a:t>のピークレート</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どこでも</a:t>
            </a:r>
            <a:r>
              <a:rPr lang="en-US" altLang="ja-JP" sz="1000" dirty="0">
                <a:solidFill>
                  <a:schemeClr val="bg1"/>
                </a:solidFill>
                <a:latin typeface="Meiryo" charset="-128"/>
                <a:ea typeface="Meiryo" charset="-128"/>
                <a:cs typeface="Meiryo" charset="-128"/>
              </a:rPr>
              <a:t>100Mbps</a:t>
            </a:r>
            <a:r>
              <a:rPr lang="ja-JP" altLang="en-US" sz="1000" dirty="0">
                <a:solidFill>
                  <a:schemeClr val="bg1"/>
                </a:solidFill>
                <a:latin typeface="Meiryo" charset="-128"/>
                <a:ea typeface="Meiryo" charset="-128"/>
                <a:cs typeface="Meiryo" charset="-128"/>
              </a:rPr>
              <a:t>程度</a:t>
            </a:r>
            <a:endParaRPr kumimoji="1" lang="ja-JP" altLang="en-US" sz="1000" dirty="0">
              <a:solidFill>
                <a:schemeClr val="bg1"/>
              </a:solidFill>
              <a:latin typeface="Meiryo" charset="-128"/>
              <a:ea typeface="Meiryo" charset="-128"/>
              <a:cs typeface="Meiryo" charset="-128"/>
            </a:endParaRPr>
          </a:p>
        </p:txBody>
      </p:sp>
      <p:sp>
        <p:nvSpPr>
          <p:cNvPr id="15" name="正方形/長方形 14"/>
          <p:cNvSpPr/>
          <p:nvPr/>
        </p:nvSpPr>
        <p:spPr>
          <a:xfrm>
            <a:off x="5861889" y="1858067"/>
            <a:ext cx="2134049" cy="6015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現在の</a:t>
            </a:r>
            <a:r>
              <a:rPr lang="en-US" altLang="ja-JP" sz="1000" dirty="0">
                <a:solidFill>
                  <a:schemeClr val="bg1"/>
                </a:solidFill>
                <a:latin typeface="Meiryo" charset="-128"/>
                <a:ea typeface="Meiryo" charset="-128"/>
                <a:cs typeface="Meiryo" charset="-128"/>
              </a:rPr>
              <a:t>100</a:t>
            </a:r>
            <a:r>
              <a:rPr lang="ja-JP" altLang="en-US" sz="1000">
                <a:solidFill>
                  <a:schemeClr val="bg1"/>
                </a:solidFill>
                <a:latin typeface="Meiryo" charset="-128"/>
                <a:ea typeface="Meiryo" charset="-128"/>
                <a:cs typeface="Meiryo" charset="-128"/>
              </a:rPr>
              <a:t>倍の端末数</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省電力性能</a:t>
            </a:r>
            <a:endParaRPr kumimoji="1" lang="ja-JP" altLang="en-US" sz="1000" dirty="0">
              <a:solidFill>
                <a:schemeClr val="bg1"/>
              </a:solidFill>
              <a:latin typeface="Meiryo" charset="-128"/>
              <a:ea typeface="Meiryo" charset="-128"/>
              <a:cs typeface="Meiryo" charset="-128"/>
            </a:endParaRPr>
          </a:p>
        </p:txBody>
      </p:sp>
      <p:sp>
        <p:nvSpPr>
          <p:cNvPr id="16" name="正方形/長方形 15"/>
          <p:cNvSpPr/>
          <p:nvPr/>
        </p:nvSpPr>
        <p:spPr>
          <a:xfrm>
            <a:off x="3501908"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1m</a:t>
            </a:r>
            <a:r>
              <a:rPr lang="ja-JP" altLang="en-US" sz="1000" dirty="0">
                <a:solidFill>
                  <a:schemeClr val="bg1"/>
                </a:solidFill>
                <a:latin typeface="Meiryo" charset="-128"/>
                <a:ea typeface="Meiryo" charset="-128"/>
                <a:cs typeface="Meiryo" charset="-128"/>
              </a:rPr>
              <a:t>秒以下</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確実な通信の信頼性担保</a:t>
            </a:r>
            <a:endParaRPr kumimoji="1" lang="ja-JP" altLang="en-US" sz="1000" dirty="0">
              <a:solidFill>
                <a:schemeClr val="bg1"/>
              </a:solidFill>
              <a:latin typeface="Meiryo" charset="-128"/>
              <a:ea typeface="Meiryo" charset="-128"/>
              <a:cs typeface="Meiryo" charset="-128"/>
            </a:endParaRPr>
          </a:p>
        </p:txBody>
      </p:sp>
      <p:sp>
        <p:nvSpPr>
          <p:cNvPr id="18" name="テキスト ボックス 17"/>
          <p:cNvSpPr txBox="1"/>
          <p:nvPr/>
        </p:nvSpPr>
        <p:spPr>
          <a:xfrm>
            <a:off x="4179242" y="1385950"/>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9" name="テキスト ボックス 18"/>
          <p:cNvSpPr txBox="1"/>
          <p:nvPr/>
        </p:nvSpPr>
        <p:spPr>
          <a:xfrm>
            <a:off x="1268263" y="972655"/>
            <a:ext cx="697627" cy="400110"/>
          </a:xfrm>
          <a:prstGeom prst="rect">
            <a:avLst/>
          </a:prstGeom>
          <a:noFill/>
        </p:spPr>
        <p:txBody>
          <a:bodyPr wrap="none" rtlCol="0">
            <a:spAutoFit/>
          </a:bodyPr>
          <a:lstStyle/>
          <a:p>
            <a:pPr algn="ctr"/>
            <a:r>
              <a:rPr kumimoji="1" lang="ja-JP" altLang="en-US" sz="2000" b="1">
                <a:solidFill>
                  <a:schemeClr val="accent3">
                    <a:lumMod val="50000"/>
                  </a:schemeClr>
                </a:solidFill>
                <a:latin typeface="Meiryo" charset="-128"/>
                <a:ea typeface="Meiryo" charset="-128"/>
                <a:cs typeface="Meiryo" charset="-128"/>
              </a:rPr>
              <a:t>音声</a:t>
            </a:r>
            <a:endParaRPr kumimoji="1" lang="ja-JP" altLang="en-US" sz="2000" b="1"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2484641" y="979910"/>
            <a:ext cx="1210588" cy="400110"/>
          </a:xfrm>
          <a:prstGeom prst="rect">
            <a:avLst/>
          </a:prstGeom>
          <a:noFill/>
        </p:spPr>
        <p:txBody>
          <a:bodyPr wrap="none" rtlCol="0">
            <a:spAutoFit/>
          </a:bodyPr>
          <a:lstStyle/>
          <a:p>
            <a:pPr algn="ctr"/>
            <a:r>
              <a:rPr kumimoji="1" lang="ja-JP" altLang="en-US" sz="2000" b="1" dirty="0">
                <a:solidFill>
                  <a:schemeClr val="accent3">
                    <a:lumMod val="50000"/>
                  </a:schemeClr>
                </a:solidFill>
                <a:latin typeface="Meiryo" charset="-128"/>
                <a:ea typeface="Meiryo" charset="-128"/>
                <a:cs typeface="Meiryo" charset="-128"/>
              </a:rPr>
              <a:t>テキスト</a:t>
            </a:r>
          </a:p>
        </p:txBody>
      </p:sp>
      <p:sp>
        <p:nvSpPr>
          <p:cNvPr id="21" name="テキスト ボックス 20"/>
          <p:cNvSpPr txBox="1"/>
          <p:nvPr/>
        </p:nvSpPr>
        <p:spPr>
          <a:xfrm>
            <a:off x="4093284" y="972655"/>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データ</a:t>
            </a:r>
          </a:p>
        </p:txBody>
      </p:sp>
      <p:sp>
        <p:nvSpPr>
          <p:cNvPr id="22" name="テキスト ボックス 21"/>
          <p:cNvSpPr txBox="1"/>
          <p:nvPr/>
        </p:nvSpPr>
        <p:spPr>
          <a:xfrm>
            <a:off x="5694383" y="979910"/>
            <a:ext cx="69762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動画</a:t>
            </a:r>
          </a:p>
        </p:txBody>
      </p:sp>
      <p:sp>
        <p:nvSpPr>
          <p:cNvPr id="24" name="テキスト ボックス 23"/>
          <p:cNvSpPr txBox="1"/>
          <p:nvPr/>
        </p:nvSpPr>
        <p:spPr>
          <a:xfrm>
            <a:off x="7204557" y="987190"/>
            <a:ext cx="643959" cy="400110"/>
          </a:xfrm>
          <a:prstGeom prst="rect">
            <a:avLst/>
          </a:prstGeom>
          <a:noFill/>
        </p:spPr>
        <p:txBody>
          <a:bodyPr wrap="none" rtlCol="0">
            <a:spAutoFit/>
          </a:bodyPr>
          <a:lstStyle/>
          <a:p>
            <a:pPr algn="ctr"/>
            <a:r>
              <a:rPr kumimoji="1" lang="en-US" altLang="ja-JP" sz="2000" b="1" dirty="0" err="1">
                <a:solidFill>
                  <a:schemeClr val="bg1"/>
                </a:solidFill>
                <a:latin typeface="Meiryo" charset="-128"/>
                <a:ea typeface="Meiryo" charset="-128"/>
                <a:cs typeface="Meiryo" charset="-128"/>
              </a:rPr>
              <a:t>IoT</a:t>
            </a:r>
            <a:endParaRPr kumimoji="1" lang="ja-JP" altLang="en-US" sz="2000" b="1" dirty="0">
              <a:solidFill>
                <a:schemeClr val="bg1"/>
              </a:solidFill>
              <a:latin typeface="Meiryo" charset="-128"/>
              <a:ea typeface="Meiryo" charset="-128"/>
              <a:cs typeface="Meiryo" charset="-128"/>
            </a:endParaRPr>
          </a:p>
        </p:txBody>
      </p:sp>
      <p:sp>
        <p:nvSpPr>
          <p:cNvPr id="27" name="正方形/長方形 26"/>
          <p:cNvSpPr/>
          <p:nvPr/>
        </p:nvSpPr>
        <p:spPr>
          <a:xfrm>
            <a:off x="1141929" y="2564118"/>
            <a:ext cx="6854009" cy="67506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多様なサービスへの適用を可能にする</a:t>
            </a:r>
            <a:endParaRPr lang="en-US" altLang="ja-JP" sz="2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異なる要件のすべてを</a:t>
            </a:r>
            <a:r>
              <a:rPr lang="en-US" altLang="ja-JP" sz="1000" dirty="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つのネットワークで実現する。</a:t>
            </a:r>
            <a:endParaRPr lang="en-US" altLang="ja-JP" sz="1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各要件をに応じてネットワークを仮想的に分離して提供する（ネットワーク・スライシング）。</a:t>
            </a:r>
          </a:p>
        </p:txBody>
      </p:sp>
      <p:sp>
        <p:nvSpPr>
          <p:cNvPr id="29" name="テキスト ボックス 28"/>
          <p:cNvSpPr txBox="1"/>
          <p:nvPr/>
        </p:nvSpPr>
        <p:spPr>
          <a:xfrm>
            <a:off x="972020" y="5702332"/>
            <a:ext cx="877163" cy="276999"/>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1984</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0" name="テキスト ボックス 29"/>
          <p:cNvSpPr txBox="1"/>
          <p:nvPr/>
        </p:nvSpPr>
        <p:spPr>
          <a:xfrm>
            <a:off x="972021" y="4891393"/>
            <a:ext cx="877163" cy="276999"/>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1994</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972019" y="4144646"/>
            <a:ext cx="877163"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2001</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972019" y="3429028"/>
            <a:ext cx="877163"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2010</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972018" y="1399821"/>
            <a:ext cx="1031051"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2020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69835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a:t>第５世代通信のインパクト</a:t>
            </a:r>
            <a:endParaRPr kumimoji="1" lang="ja-JP" altLang="en-US" dirty="0"/>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48</a:t>
            </a:fld>
            <a:endParaRPr kumimoji="1" lang="ja-JP" altLang="en-US"/>
          </a:p>
        </p:txBody>
      </p:sp>
      <p:sp>
        <p:nvSpPr>
          <p:cNvPr id="13" name="正方形/長方形 12"/>
          <p:cNvSpPr/>
          <p:nvPr/>
        </p:nvSpPr>
        <p:spPr>
          <a:xfrm>
            <a:off x="5170728" y="1078523"/>
            <a:ext cx="3782874" cy="494508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CC42A70-FCC8-F946-9334-D76E7555E92A}"/>
              </a:ext>
            </a:extLst>
          </p:cNvPr>
          <p:cNvSpPr/>
          <p:nvPr/>
        </p:nvSpPr>
        <p:spPr>
          <a:xfrm>
            <a:off x="5450073" y="1159012"/>
            <a:ext cx="631904" cy="461665"/>
          </a:xfrm>
          <a:prstGeom prst="rect">
            <a:avLst/>
          </a:prstGeom>
        </p:spPr>
        <p:txBody>
          <a:bodyPr wrap="none">
            <a:spAutoFit/>
          </a:bodyPr>
          <a:lstStyle/>
          <a:p>
            <a:pPr algn="ctr"/>
            <a:r>
              <a:rPr lang="en-US" altLang="ja-JP" sz="2400" b="1" dirty="0">
                <a:solidFill>
                  <a:schemeClr val="bg1"/>
                </a:solidFill>
                <a:latin typeface="Meiryo" charset="-128"/>
                <a:ea typeface="Meiryo" charset="-128"/>
                <a:cs typeface="Meiryo" charset="-128"/>
              </a:rPr>
              <a:t>5G</a:t>
            </a:r>
            <a:endParaRPr lang="ja-JP" altLang="en-US" sz="2400" b="1">
              <a:solidFill>
                <a:schemeClr val="bg1"/>
              </a:solidFill>
              <a:latin typeface="Meiryo" charset="-128"/>
              <a:ea typeface="Meiryo" charset="-128"/>
              <a:cs typeface="Meiryo" charset="-128"/>
            </a:endParaRPr>
          </a:p>
        </p:txBody>
      </p:sp>
      <p:sp>
        <p:nvSpPr>
          <p:cNvPr id="34" name="正方形/長方形 33">
            <a:extLst>
              <a:ext uri="{FF2B5EF4-FFF2-40B4-BE49-F238E27FC236}">
                <a16:creationId xmlns:a16="http://schemas.microsoft.com/office/drawing/2014/main" id="{8DE6B21F-4D3D-0846-8B0E-017E841234E5}"/>
              </a:ext>
            </a:extLst>
          </p:cNvPr>
          <p:cNvSpPr/>
          <p:nvPr/>
        </p:nvSpPr>
        <p:spPr>
          <a:xfrm>
            <a:off x="3922461" y="1078523"/>
            <a:ext cx="1208762" cy="49450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83E7811-0FAC-D544-9B5C-BB9C399EB4D6}"/>
              </a:ext>
            </a:extLst>
          </p:cNvPr>
          <p:cNvSpPr/>
          <p:nvPr/>
        </p:nvSpPr>
        <p:spPr>
          <a:xfrm>
            <a:off x="2658342" y="1078523"/>
            <a:ext cx="1208762" cy="49450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F7F0F91D-8BE9-FB42-955D-AFD082EC92CD}"/>
              </a:ext>
            </a:extLst>
          </p:cNvPr>
          <p:cNvSpPr/>
          <p:nvPr/>
        </p:nvSpPr>
        <p:spPr>
          <a:xfrm>
            <a:off x="1406362" y="1078523"/>
            <a:ext cx="1208762" cy="494508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D7B4F618-FA60-9D4E-A930-AC85FE1733EB}"/>
              </a:ext>
            </a:extLst>
          </p:cNvPr>
          <p:cNvSpPr/>
          <p:nvPr/>
        </p:nvSpPr>
        <p:spPr>
          <a:xfrm>
            <a:off x="156741" y="1078523"/>
            <a:ext cx="1208762" cy="494508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B98AB9F1-3291-B543-94DA-C0E4808EC68C}"/>
              </a:ext>
            </a:extLst>
          </p:cNvPr>
          <p:cNvSpPr/>
          <p:nvPr/>
        </p:nvSpPr>
        <p:spPr>
          <a:xfrm>
            <a:off x="4185618" y="1159013"/>
            <a:ext cx="631904" cy="461665"/>
          </a:xfrm>
          <a:prstGeom prst="rect">
            <a:avLst/>
          </a:prstGeom>
        </p:spPr>
        <p:txBody>
          <a:bodyPr wrap="none">
            <a:spAutoFit/>
          </a:bodyPr>
          <a:lstStyle/>
          <a:p>
            <a:pPr algn="ctr"/>
            <a:r>
              <a:rPr lang="en-US" altLang="ja-JP" sz="2400" b="1" dirty="0">
                <a:solidFill>
                  <a:schemeClr val="bg1"/>
                </a:solidFill>
                <a:latin typeface="Meiryo" charset="-128"/>
                <a:ea typeface="Meiryo" charset="-128"/>
                <a:cs typeface="Meiryo" charset="-128"/>
              </a:rPr>
              <a:t>4G</a:t>
            </a:r>
            <a:endParaRPr lang="ja-JP" altLang="en-US" sz="2400" b="1">
              <a:solidFill>
                <a:schemeClr val="bg1"/>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19DC78A0-10AD-BC4F-8879-9C13967CCD43}"/>
              </a:ext>
            </a:extLst>
          </p:cNvPr>
          <p:cNvSpPr/>
          <p:nvPr/>
        </p:nvSpPr>
        <p:spPr>
          <a:xfrm>
            <a:off x="2933398" y="1159013"/>
            <a:ext cx="631904" cy="461665"/>
          </a:xfrm>
          <a:prstGeom prst="rect">
            <a:avLst/>
          </a:prstGeom>
        </p:spPr>
        <p:txBody>
          <a:bodyPr wrap="none">
            <a:spAutoFit/>
          </a:bodyPr>
          <a:lstStyle/>
          <a:p>
            <a:pPr algn="ctr"/>
            <a:r>
              <a:rPr lang="en-US" altLang="ja-JP" sz="2400" b="1" dirty="0">
                <a:solidFill>
                  <a:schemeClr val="bg1"/>
                </a:solidFill>
                <a:latin typeface="Meiryo" charset="-128"/>
                <a:ea typeface="Meiryo" charset="-128"/>
                <a:cs typeface="Meiryo" charset="-128"/>
              </a:rPr>
              <a:t>3G</a:t>
            </a:r>
            <a:endParaRPr lang="ja-JP" altLang="en-US" sz="2400" b="1">
              <a:solidFill>
                <a:schemeClr val="bg1"/>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54761F31-E17A-9243-93FD-A7D66C5BBC29}"/>
              </a:ext>
            </a:extLst>
          </p:cNvPr>
          <p:cNvSpPr/>
          <p:nvPr/>
        </p:nvSpPr>
        <p:spPr>
          <a:xfrm>
            <a:off x="1659418" y="1159013"/>
            <a:ext cx="631904" cy="461665"/>
          </a:xfrm>
          <a:prstGeom prst="rect">
            <a:avLst/>
          </a:prstGeom>
        </p:spPr>
        <p:txBody>
          <a:bodyPr wrap="none">
            <a:spAutoFit/>
          </a:bodyPr>
          <a:lstStyle/>
          <a:p>
            <a:pPr algn="ctr"/>
            <a:r>
              <a:rPr lang="en-US" altLang="ja-JP" sz="2400" b="1" dirty="0">
                <a:solidFill>
                  <a:schemeClr val="bg1"/>
                </a:solidFill>
                <a:latin typeface="Meiryo" charset="-128"/>
                <a:ea typeface="Meiryo" charset="-128"/>
                <a:cs typeface="Meiryo" charset="-128"/>
              </a:rPr>
              <a:t>2G</a:t>
            </a:r>
            <a:endParaRPr lang="ja-JP" altLang="en-US" sz="2400" b="1">
              <a:solidFill>
                <a:schemeClr val="bg1"/>
              </a:solidFill>
              <a:latin typeface="Meiryo" charset="-128"/>
              <a:ea typeface="Meiryo" charset="-128"/>
              <a:cs typeface="Meiryo" charset="-128"/>
            </a:endParaRPr>
          </a:p>
        </p:txBody>
      </p:sp>
      <p:sp>
        <p:nvSpPr>
          <p:cNvPr id="42" name="正方形/長方形 41">
            <a:extLst>
              <a:ext uri="{FF2B5EF4-FFF2-40B4-BE49-F238E27FC236}">
                <a16:creationId xmlns:a16="http://schemas.microsoft.com/office/drawing/2014/main" id="{D54798AC-64FA-6C47-B9E4-1C33F7916DCA}"/>
              </a:ext>
            </a:extLst>
          </p:cNvPr>
          <p:cNvSpPr/>
          <p:nvPr/>
        </p:nvSpPr>
        <p:spPr>
          <a:xfrm>
            <a:off x="415256" y="1159013"/>
            <a:ext cx="631904" cy="461665"/>
          </a:xfrm>
          <a:prstGeom prst="rect">
            <a:avLst/>
          </a:prstGeom>
        </p:spPr>
        <p:txBody>
          <a:bodyPr wrap="none">
            <a:spAutoFit/>
          </a:bodyPr>
          <a:lstStyle/>
          <a:p>
            <a:pPr algn="ctr"/>
            <a:r>
              <a:rPr lang="en-US" altLang="ja-JP" sz="2400" b="1" dirty="0">
                <a:solidFill>
                  <a:schemeClr val="bg1"/>
                </a:solidFill>
                <a:latin typeface="Meiryo" charset="-128"/>
                <a:ea typeface="Meiryo" charset="-128"/>
                <a:cs typeface="Meiryo" charset="-128"/>
              </a:rPr>
              <a:t>1G</a:t>
            </a:r>
            <a:endParaRPr lang="ja-JP" altLang="en-US" sz="2400" b="1">
              <a:solidFill>
                <a:schemeClr val="bg1"/>
              </a:solidFill>
              <a:latin typeface="Meiryo" charset="-128"/>
              <a:ea typeface="Meiryo" charset="-128"/>
              <a:cs typeface="Meiryo" charset="-128"/>
            </a:endParaRPr>
          </a:p>
        </p:txBody>
      </p:sp>
      <p:sp>
        <p:nvSpPr>
          <p:cNvPr id="44" name="正方形/長方形 43">
            <a:extLst>
              <a:ext uri="{FF2B5EF4-FFF2-40B4-BE49-F238E27FC236}">
                <a16:creationId xmlns:a16="http://schemas.microsoft.com/office/drawing/2014/main" id="{77613796-E568-5D49-A5DA-158A2E085DA9}"/>
              </a:ext>
            </a:extLst>
          </p:cNvPr>
          <p:cNvSpPr/>
          <p:nvPr/>
        </p:nvSpPr>
        <p:spPr>
          <a:xfrm>
            <a:off x="5186580" y="5113229"/>
            <a:ext cx="3800677" cy="80456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99D18F77-B415-8C4F-A8A9-1AA4FFC6FF57}"/>
              </a:ext>
            </a:extLst>
          </p:cNvPr>
          <p:cNvSpPr/>
          <p:nvPr/>
        </p:nvSpPr>
        <p:spPr>
          <a:xfrm>
            <a:off x="3922461" y="4245722"/>
            <a:ext cx="5064796" cy="80456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C88E6AFA-EFD7-D142-AB6F-0697397E4B4D}"/>
              </a:ext>
            </a:extLst>
          </p:cNvPr>
          <p:cNvSpPr/>
          <p:nvPr/>
        </p:nvSpPr>
        <p:spPr>
          <a:xfrm>
            <a:off x="2655982" y="3378215"/>
            <a:ext cx="6331275" cy="804561"/>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B28A41D0-6D83-CF45-9D85-2D4F90E83B4A}"/>
              </a:ext>
            </a:extLst>
          </p:cNvPr>
          <p:cNvSpPr/>
          <p:nvPr/>
        </p:nvSpPr>
        <p:spPr>
          <a:xfrm>
            <a:off x="1406361" y="2510708"/>
            <a:ext cx="7580897" cy="80456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85F4E7E6-7387-914D-B5AC-63390B4AE90E}"/>
              </a:ext>
            </a:extLst>
          </p:cNvPr>
          <p:cNvSpPr/>
          <p:nvPr/>
        </p:nvSpPr>
        <p:spPr>
          <a:xfrm>
            <a:off x="156741" y="1643201"/>
            <a:ext cx="8830518" cy="804561"/>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723B907F-FF0B-6049-8BC7-0257EF444401}"/>
              </a:ext>
            </a:extLst>
          </p:cNvPr>
          <p:cNvSpPr txBox="1"/>
          <p:nvPr/>
        </p:nvSpPr>
        <p:spPr>
          <a:xfrm>
            <a:off x="415256" y="1851675"/>
            <a:ext cx="697627" cy="400110"/>
          </a:xfrm>
          <a:prstGeom prst="rect">
            <a:avLst/>
          </a:prstGeom>
          <a:noFill/>
        </p:spPr>
        <p:txBody>
          <a:bodyPr wrap="none" rtlCol="0">
            <a:spAutoFit/>
          </a:bodyPr>
          <a:lstStyle/>
          <a:p>
            <a:pPr algn="ctr"/>
            <a:r>
              <a:rPr kumimoji="1" lang="ja-JP" altLang="en-US" sz="2000" b="1">
                <a:solidFill>
                  <a:schemeClr val="accent3">
                    <a:lumMod val="50000"/>
                  </a:schemeClr>
                </a:solidFill>
                <a:latin typeface="Meiryo" charset="-128"/>
                <a:ea typeface="Meiryo" charset="-128"/>
                <a:cs typeface="Meiryo" charset="-128"/>
              </a:rPr>
              <a:t>音声</a:t>
            </a:r>
            <a:endParaRPr kumimoji="1" lang="ja-JP" altLang="en-US" sz="2000" b="1" dirty="0">
              <a:solidFill>
                <a:schemeClr val="accent3">
                  <a:lumMod val="50000"/>
                </a:schemeClr>
              </a:solidFill>
              <a:latin typeface="Meiryo" charset="-128"/>
              <a:ea typeface="Meiryo" charset="-128"/>
              <a:cs typeface="Meiryo" charset="-128"/>
            </a:endParaRPr>
          </a:p>
        </p:txBody>
      </p:sp>
      <p:sp>
        <p:nvSpPr>
          <p:cNvPr id="50" name="テキスト ボックス 49">
            <a:extLst>
              <a:ext uri="{FF2B5EF4-FFF2-40B4-BE49-F238E27FC236}">
                <a16:creationId xmlns:a16="http://schemas.microsoft.com/office/drawing/2014/main" id="{3898D5E5-D1F4-B94F-92EB-86B5D6B36BCD}"/>
              </a:ext>
            </a:extLst>
          </p:cNvPr>
          <p:cNvSpPr txBox="1"/>
          <p:nvPr/>
        </p:nvSpPr>
        <p:spPr>
          <a:xfrm>
            <a:off x="1404536" y="2746577"/>
            <a:ext cx="1210588" cy="400110"/>
          </a:xfrm>
          <a:prstGeom prst="rect">
            <a:avLst/>
          </a:prstGeom>
          <a:noFill/>
        </p:spPr>
        <p:txBody>
          <a:bodyPr wrap="none" rtlCol="0">
            <a:spAutoFit/>
          </a:bodyPr>
          <a:lstStyle/>
          <a:p>
            <a:pPr algn="ctr"/>
            <a:r>
              <a:rPr kumimoji="1" lang="ja-JP" altLang="en-US" sz="2000" b="1" dirty="0">
                <a:solidFill>
                  <a:schemeClr val="accent3">
                    <a:lumMod val="50000"/>
                  </a:schemeClr>
                </a:solidFill>
                <a:latin typeface="Meiryo" charset="-128"/>
                <a:ea typeface="Meiryo" charset="-128"/>
                <a:cs typeface="Meiryo" charset="-128"/>
              </a:rPr>
              <a:t>テキスト</a:t>
            </a:r>
          </a:p>
        </p:txBody>
      </p:sp>
      <p:sp>
        <p:nvSpPr>
          <p:cNvPr id="51" name="テキスト ボックス 50">
            <a:extLst>
              <a:ext uri="{FF2B5EF4-FFF2-40B4-BE49-F238E27FC236}">
                <a16:creationId xmlns:a16="http://schemas.microsoft.com/office/drawing/2014/main" id="{8C42ACAC-9CC8-3C4D-AF97-0E1F573FB72A}"/>
              </a:ext>
            </a:extLst>
          </p:cNvPr>
          <p:cNvSpPr txBox="1"/>
          <p:nvPr/>
        </p:nvSpPr>
        <p:spPr>
          <a:xfrm>
            <a:off x="2766348" y="3580440"/>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データ</a:t>
            </a:r>
          </a:p>
        </p:txBody>
      </p:sp>
      <p:sp>
        <p:nvSpPr>
          <p:cNvPr id="52" name="テキスト ボックス 51">
            <a:extLst>
              <a:ext uri="{FF2B5EF4-FFF2-40B4-BE49-F238E27FC236}">
                <a16:creationId xmlns:a16="http://schemas.microsoft.com/office/drawing/2014/main" id="{9ED6DDB3-57E2-0746-A5D6-A630624F1D93}"/>
              </a:ext>
            </a:extLst>
          </p:cNvPr>
          <p:cNvSpPr txBox="1"/>
          <p:nvPr/>
        </p:nvSpPr>
        <p:spPr>
          <a:xfrm>
            <a:off x="4146568" y="4447947"/>
            <a:ext cx="69762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動画</a:t>
            </a:r>
          </a:p>
        </p:txBody>
      </p:sp>
      <p:sp>
        <p:nvSpPr>
          <p:cNvPr id="53" name="テキスト ボックス 52">
            <a:extLst>
              <a:ext uri="{FF2B5EF4-FFF2-40B4-BE49-F238E27FC236}">
                <a16:creationId xmlns:a16="http://schemas.microsoft.com/office/drawing/2014/main" id="{19602DED-54A8-9647-8A75-64129DF7C6B5}"/>
              </a:ext>
            </a:extLst>
          </p:cNvPr>
          <p:cNvSpPr txBox="1"/>
          <p:nvPr/>
        </p:nvSpPr>
        <p:spPr>
          <a:xfrm>
            <a:off x="5299245" y="5315454"/>
            <a:ext cx="954107"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時空間</a:t>
            </a:r>
            <a:endParaRPr kumimoji="1" lang="ja-JP" altLang="en-US" sz="2000" b="1" dirty="0">
              <a:solidFill>
                <a:schemeClr val="bg1"/>
              </a:solidFill>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3405718F-02C7-B449-B542-BAC8E8F98252}"/>
              </a:ext>
            </a:extLst>
          </p:cNvPr>
          <p:cNvSpPr txBox="1"/>
          <p:nvPr/>
        </p:nvSpPr>
        <p:spPr>
          <a:xfrm>
            <a:off x="6081824" y="1878065"/>
            <a:ext cx="2723823" cy="369332"/>
          </a:xfrm>
          <a:prstGeom prst="rect">
            <a:avLst/>
          </a:prstGeom>
          <a:noFill/>
        </p:spPr>
        <p:txBody>
          <a:bodyPr vert="horz" wrap="none" rtlCol="0">
            <a:spAutoFit/>
          </a:bodyPr>
          <a:lstStyle/>
          <a:p>
            <a:pPr algn="r"/>
            <a:r>
              <a:rPr kumimoji="1" lang="ja-JP" altLang="en-US" b="1">
                <a:solidFill>
                  <a:schemeClr val="accent3">
                    <a:lumMod val="50000"/>
                  </a:schemeClr>
                </a:solidFill>
                <a:latin typeface="Meiryo" charset="-128"/>
                <a:ea typeface="Meiryo" charset="-128"/>
                <a:cs typeface="Meiryo" charset="-128"/>
              </a:rPr>
              <a:t>同時コミュニケーション</a:t>
            </a:r>
            <a:endParaRPr kumimoji="1" lang="ja-JP" altLang="en-US" b="1" dirty="0">
              <a:solidFill>
                <a:schemeClr val="accent3">
                  <a:lumMod val="50000"/>
                </a:schemeClr>
              </a:solidFill>
              <a:latin typeface="Meiryo" charset="-128"/>
              <a:ea typeface="Meiryo" charset="-128"/>
              <a:cs typeface="Meiryo" charset="-128"/>
            </a:endParaRPr>
          </a:p>
        </p:txBody>
      </p:sp>
      <p:sp>
        <p:nvSpPr>
          <p:cNvPr id="55" name="テキスト ボックス 54">
            <a:extLst>
              <a:ext uri="{FF2B5EF4-FFF2-40B4-BE49-F238E27FC236}">
                <a16:creationId xmlns:a16="http://schemas.microsoft.com/office/drawing/2014/main" id="{AE2DBE1D-8EBE-5243-A535-BB7BA82E2B09}"/>
              </a:ext>
            </a:extLst>
          </p:cNvPr>
          <p:cNvSpPr txBox="1"/>
          <p:nvPr/>
        </p:nvSpPr>
        <p:spPr>
          <a:xfrm>
            <a:off x="5884647" y="3613578"/>
            <a:ext cx="2954655" cy="369332"/>
          </a:xfrm>
          <a:prstGeom prst="rect">
            <a:avLst/>
          </a:prstGeom>
          <a:noFill/>
        </p:spPr>
        <p:txBody>
          <a:bodyPr vert="horz" wrap="none" rtlCol="0">
            <a:spAutoFit/>
          </a:bodyPr>
          <a:lstStyle/>
          <a:p>
            <a:pPr algn="r"/>
            <a:r>
              <a:rPr kumimoji="1" lang="ja-JP" altLang="en-US" b="1">
                <a:solidFill>
                  <a:schemeClr val="bg1"/>
                </a:solidFill>
                <a:latin typeface="Meiryo" charset="-128"/>
                <a:ea typeface="Meiryo" charset="-128"/>
                <a:cs typeface="Meiryo" charset="-128"/>
              </a:rPr>
              <a:t>非同期コミュニケーション</a:t>
            </a:r>
            <a:endParaRPr kumimoji="1" lang="ja-JP" altLang="en-US" b="1" dirty="0">
              <a:solidFill>
                <a:schemeClr val="bg1"/>
              </a:solidFill>
              <a:latin typeface="Meiryo" charset="-128"/>
              <a:ea typeface="Meiryo" charset="-128"/>
              <a:cs typeface="Meiryo" charset="-128"/>
            </a:endParaRPr>
          </a:p>
        </p:txBody>
      </p:sp>
      <p:sp>
        <p:nvSpPr>
          <p:cNvPr id="4" name="右中かっこ 3">
            <a:extLst>
              <a:ext uri="{FF2B5EF4-FFF2-40B4-BE49-F238E27FC236}">
                <a16:creationId xmlns:a16="http://schemas.microsoft.com/office/drawing/2014/main" id="{7CA9E223-045B-DF49-9F8C-FBA726666D9D}"/>
              </a:ext>
            </a:extLst>
          </p:cNvPr>
          <p:cNvSpPr/>
          <p:nvPr/>
        </p:nvSpPr>
        <p:spPr>
          <a:xfrm>
            <a:off x="5109649" y="2582929"/>
            <a:ext cx="340424" cy="2395133"/>
          </a:xfrm>
          <a:prstGeom prst="rightBrace">
            <a:avLst/>
          </a:prstGeom>
          <a:ln w="381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D0774B15-4885-A943-ACFD-E82E00025E2F}"/>
              </a:ext>
            </a:extLst>
          </p:cNvPr>
          <p:cNvSpPr txBox="1"/>
          <p:nvPr/>
        </p:nvSpPr>
        <p:spPr>
          <a:xfrm>
            <a:off x="5277101" y="5662921"/>
            <a:ext cx="3595856" cy="307777"/>
          </a:xfrm>
          <a:prstGeom prst="rect">
            <a:avLst/>
          </a:prstGeom>
          <a:noFill/>
        </p:spPr>
        <p:txBody>
          <a:bodyPr vert="horz" wrap="none" rtlCol="0">
            <a:spAutoFit/>
          </a:bodyPr>
          <a:lstStyle/>
          <a:p>
            <a:pPr algn="r"/>
            <a:r>
              <a:rPr kumimoji="1" lang="ja-JP" altLang="en-US" sz="1400">
                <a:solidFill>
                  <a:schemeClr val="bg1"/>
                </a:solidFill>
                <a:latin typeface="Meiryo" charset="-128"/>
                <a:ea typeface="Meiryo" charset="-128"/>
                <a:cs typeface="Meiryo" charset="-128"/>
              </a:rPr>
              <a:t>高解像度動画</a:t>
            </a:r>
            <a:r>
              <a:rPr lang="ja-JP" altLang="en-US" sz="1400">
                <a:solidFill>
                  <a:schemeClr val="bg1"/>
                </a:solidFill>
                <a:latin typeface="Meiryo" charset="-128"/>
                <a:ea typeface="Meiryo" charset="-128"/>
                <a:cs typeface="Meiryo" charset="-128"/>
              </a:rPr>
              <a:t>／大量データ</a:t>
            </a:r>
            <a:r>
              <a:rPr kumimoji="1" lang="ja-JP" altLang="en-US" sz="1400">
                <a:solidFill>
                  <a:schemeClr val="bg1"/>
                </a:solidFill>
                <a:latin typeface="Meiryo" charset="-128"/>
                <a:ea typeface="Meiryo" charset="-128"/>
                <a:cs typeface="Meiryo" charset="-128"/>
              </a:rPr>
              <a:t>を低遅延で共有</a:t>
            </a:r>
            <a:endParaRPr kumimoji="1" lang="ja-JP" altLang="en-US" sz="1400" dirty="0">
              <a:solidFill>
                <a:schemeClr val="bg1"/>
              </a:solidFill>
              <a:latin typeface="Meiryo" charset="-128"/>
              <a:ea typeface="Meiryo" charset="-128"/>
              <a:cs typeface="Meiryo" charset="-128"/>
            </a:endParaRPr>
          </a:p>
        </p:txBody>
      </p:sp>
      <p:pic>
        <p:nvPicPr>
          <p:cNvPr id="5" name="図 4">
            <a:extLst>
              <a:ext uri="{FF2B5EF4-FFF2-40B4-BE49-F238E27FC236}">
                <a16:creationId xmlns:a16="http://schemas.microsoft.com/office/drawing/2014/main" id="{5DC917CD-D471-F540-B4C0-0402A418DE52}"/>
              </a:ext>
            </a:extLst>
          </p:cNvPr>
          <p:cNvPicPr>
            <a:picLocks noChangeAspect="1"/>
          </p:cNvPicPr>
          <p:nvPr/>
        </p:nvPicPr>
        <p:blipFill>
          <a:blip r:embed="rId3"/>
          <a:stretch>
            <a:fillRect/>
          </a:stretch>
        </p:blipFill>
        <p:spPr>
          <a:xfrm>
            <a:off x="7016620" y="4283677"/>
            <a:ext cx="1866252" cy="1414204"/>
          </a:xfrm>
          <a:prstGeom prst="rect">
            <a:avLst/>
          </a:prstGeom>
        </p:spPr>
      </p:pic>
      <p:sp>
        <p:nvSpPr>
          <p:cNvPr id="58" name="テキスト ボックス 57">
            <a:extLst>
              <a:ext uri="{FF2B5EF4-FFF2-40B4-BE49-F238E27FC236}">
                <a16:creationId xmlns:a16="http://schemas.microsoft.com/office/drawing/2014/main" id="{B097B50E-40C7-FD46-AA3E-DAE317524931}"/>
              </a:ext>
            </a:extLst>
          </p:cNvPr>
          <p:cNvSpPr txBox="1"/>
          <p:nvPr/>
        </p:nvSpPr>
        <p:spPr>
          <a:xfrm>
            <a:off x="7457185" y="5377010"/>
            <a:ext cx="1415772" cy="338554"/>
          </a:xfrm>
          <a:prstGeom prst="rect">
            <a:avLst/>
          </a:prstGeom>
          <a:noFill/>
        </p:spPr>
        <p:txBody>
          <a:bodyPr vert="horz" wrap="none" rtlCol="0">
            <a:spAutoFit/>
          </a:bodyPr>
          <a:lstStyle/>
          <a:p>
            <a:pPr algn="r"/>
            <a:r>
              <a:rPr kumimoji="1" lang="ja-JP" altLang="en-US" sz="16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同時体験共有</a:t>
            </a:r>
            <a:endPar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pic>
        <p:nvPicPr>
          <p:cNvPr id="6" name="図 5">
            <a:extLst>
              <a:ext uri="{FF2B5EF4-FFF2-40B4-BE49-F238E27FC236}">
                <a16:creationId xmlns:a16="http://schemas.microsoft.com/office/drawing/2014/main" id="{61EA644E-9FCB-BF44-BA7A-563EA3357742}"/>
              </a:ext>
            </a:extLst>
          </p:cNvPr>
          <p:cNvPicPr>
            <a:picLocks noChangeAspect="1"/>
          </p:cNvPicPr>
          <p:nvPr/>
        </p:nvPicPr>
        <p:blipFill>
          <a:blip r:embed="rId4"/>
          <a:stretch>
            <a:fillRect/>
          </a:stretch>
        </p:blipFill>
        <p:spPr>
          <a:xfrm>
            <a:off x="6529941" y="4408112"/>
            <a:ext cx="1176948" cy="1191846"/>
          </a:xfrm>
          <a:prstGeom prst="rect">
            <a:avLst/>
          </a:prstGeom>
        </p:spPr>
      </p:pic>
    </p:spTree>
    <p:extLst>
      <p:ext uri="{BB962C8B-B14F-4D97-AF65-F5344CB8AC3E}">
        <p14:creationId xmlns:p14="http://schemas.microsoft.com/office/powerpoint/2010/main" val="3475692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EC4E1-74DD-614A-B4C8-8B4DD16D56F0}"/>
              </a:ext>
            </a:extLst>
          </p:cNvPr>
          <p:cNvSpPr>
            <a:spLocks noGrp="1"/>
          </p:cNvSpPr>
          <p:nvPr>
            <p:ph type="title"/>
          </p:nvPr>
        </p:nvSpPr>
        <p:spPr/>
        <p:txBody>
          <a:bodyPr/>
          <a:lstStyle/>
          <a:p>
            <a:r>
              <a:rPr kumimoji="1" lang="en-US" altLang="ja-JP" dirty="0"/>
              <a:t>5G</a:t>
            </a:r>
            <a:r>
              <a:rPr kumimoji="1" lang="ja-JP" altLang="en-US"/>
              <a:t>の３つの特性</a:t>
            </a:r>
          </a:p>
        </p:txBody>
      </p:sp>
      <p:sp>
        <p:nvSpPr>
          <p:cNvPr id="3" name="スライド番号プレースホルダー 2">
            <a:extLst>
              <a:ext uri="{FF2B5EF4-FFF2-40B4-BE49-F238E27FC236}">
                <a16:creationId xmlns:a16="http://schemas.microsoft.com/office/drawing/2014/main" id="{41426EA7-92B3-3947-9685-2EE44B1D0AF3}"/>
              </a:ext>
            </a:extLst>
          </p:cNvPr>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pic>
        <p:nvPicPr>
          <p:cNvPr id="4" name="図 3">
            <a:extLst>
              <a:ext uri="{FF2B5EF4-FFF2-40B4-BE49-F238E27FC236}">
                <a16:creationId xmlns:a16="http://schemas.microsoft.com/office/drawing/2014/main" id="{9B4D6E8A-0FD5-E346-B8D3-08C5993D6E66}"/>
              </a:ext>
            </a:extLst>
          </p:cNvPr>
          <p:cNvPicPr>
            <a:picLocks noChangeAspect="1"/>
          </p:cNvPicPr>
          <p:nvPr/>
        </p:nvPicPr>
        <p:blipFill>
          <a:blip r:embed="rId2"/>
          <a:stretch>
            <a:fillRect/>
          </a:stretch>
        </p:blipFill>
        <p:spPr>
          <a:xfrm>
            <a:off x="505426" y="1912531"/>
            <a:ext cx="7916449" cy="2559652"/>
          </a:xfrm>
          <a:prstGeom prst="rect">
            <a:avLst/>
          </a:prstGeom>
        </p:spPr>
      </p:pic>
      <p:sp>
        <p:nvSpPr>
          <p:cNvPr id="5" name="正方形/長方形 4">
            <a:extLst>
              <a:ext uri="{FF2B5EF4-FFF2-40B4-BE49-F238E27FC236}">
                <a16:creationId xmlns:a16="http://schemas.microsoft.com/office/drawing/2014/main" id="{7BB6DACE-5CC2-FC4D-868B-30E845359AF9}"/>
              </a:ext>
            </a:extLst>
          </p:cNvPr>
          <p:cNvSpPr/>
          <p:nvPr/>
        </p:nvSpPr>
        <p:spPr>
          <a:xfrm>
            <a:off x="457200" y="4705179"/>
            <a:ext cx="8608646" cy="830997"/>
          </a:xfrm>
          <a:prstGeom prst="rect">
            <a:avLst/>
          </a:prstGeom>
        </p:spPr>
        <p:txBody>
          <a:bodyPr wrap="square">
            <a:spAutoFit/>
          </a:bodyPr>
          <a:lstStyle/>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URLLC</a:t>
            </a:r>
            <a:r>
              <a:rPr lang="ja-JP" altLang="en-US" sz="1600">
                <a:latin typeface="Meiryo" panose="020B0604030504040204" pitchFamily="34" charset="-128"/>
                <a:ea typeface="Meiryo" panose="020B0604030504040204" pitchFamily="34" charset="-128"/>
              </a:rPr>
              <a:t>：Ultra-Reliable and Low Latency Communications／</a:t>
            </a:r>
            <a:r>
              <a:rPr lang="ja-JP" altLang="en-US" sz="1600">
                <a:latin typeface="Meiryo" panose="020B0604030504040204" pitchFamily="34" charset="-128"/>
                <a:ea typeface="Meiryo" panose="020B0604030504040204" pitchFamily="34" charset="-128"/>
                <a:cs typeface="Meiryo" charset="-128"/>
              </a:rPr>
              <a:t>超低遅延・超高信頼性</a:t>
            </a:r>
            <a:endParaRPr lang="en-US" altLang="ja-JP" sz="1600" dirty="0">
              <a:latin typeface="Meiryo" panose="020B0604030504040204" pitchFamily="34" charset="-128"/>
              <a:ea typeface="Meiryo" panose="020B0604030504040204" pitchFamily="34" charset="-128"/>
              <a:cs typeface="Meiryo"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eMBB</a:t>
            </a:r>
            <a:r>
              <a:rPr lang="ja-JP" altLang="en-US" sz="1600">
                <a:latin typeface="Meiryo" panose="020B0604030504040204" pitchFamily="34" charset="-128"/>
                <a:ea typeface="Meiryo" panose="020B0604030504040204" pitchFamily="34" charset="-128"/>
              </a:rPr>
              <a:t>：enhanced Mobile Broadband／高速大容量通信　＊標準化が先行</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mMTC</a:t>
            </a:r>
            <a:r>
              <a:rPr lang="ja-JP" altLang="en-US" sz="1600">
                <a:latin typeface="Meiryo" panose="020B0604030504040204" pitchFamily="34" charset="-128"/>
                <a:ea typeface="Meiryo" panose="020B0604030504040204" pitchFamily="34" charset="-128"/>
              </a:rPr>
              <a:t>：massive Machine Type Communications／大量端末接続</a:t>
            </a:r>
            <a:endParaRPr lang="en-US" altLang="ja-JP" sz="16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755553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4"/>
            <a:ext cx="8026822" cy="58064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の２つの意味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日常生活・社会活動</a:t>
            </a: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50" name="左右矢印 49"/>
          <p:cNvSpPr/>
          <p:nvPr/>
        </p:nvSpPr>
        <p:spPr>
          <a:xfrm>
            <a:off x="3166810" y="5606330"/>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charset="-128"/>
                <a:ea typeface="Meiryo" charset="-128"/>
                <a:cs typeface="Meiryo" charset="-128"/>
              </a:rPr>
              <a:t>現実世界をデジタル・データに変換</a:t>
            </a:r>
            <a:endParaRPr kumimoji="1" lang="en-US" altLang="ja-JP" sz="11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モノそのものやそれを取り囲む環境の状態とその変化</a:t>
            </a:r>
            <a:endParaRPr kumimoji="1" lang="ja-JP" altLang="en-US" sz="600" dirty="0">
              <a:solidFill>
                <a:srgbClr val="FFFFFF"/>
              </a:solidFill>
              <a:latin typeface="Meiryo" charset="-128"/>
              <a:ea typeface="Meiryo" charset="-128"/>
              <a:cs typeface="Meiryo" charset="-128"/>
            </a:endParaRPr>
          </a:p>
        </p:txBody>
      </p:sp>
      <p:sp>
        <p:nvSpPr>
          <p:cNvPr id="10" name="正方形/長方形 9"/>
          <p:cNvSpPr/>
          <p:nvPr/>
        </p:nvSpPr>
        <p:spPr>
          <a:xfrm>
            <a:off x="683569" y="3584368"/>
            <a:ext cx="7776864" cy="2938815"/>
          </a:xfrm>
          <a:prstGeom prst="rect">
            <a:avLst/>
          </a:prstGeom>
          <a:noFill/>
          <a:ln w="57150">
            <a:solidFill>
              <a:srgbClr val="FF6666"/>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39554" y="772317"/>
            <a:ext cx="8064894" cy="5825033"/>
          </a:xfrm>
          <a:prstGeom prst="rect">
            <a:avLst/>
          </a:prstGeom>
          <a:noFill/>
          <a:ln w="57150">
            <a:solidFill>
              <a:srgbClr val="7030A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四角形吹き出し 48"/>
          <p:cNvSpPr/>
          <p:nvPr/>
        </p:nvSpPr>
        <p:spPr>
          <a:xfrm>
            <a:off x="6062134" y="2813151"/>
            <a:ext cx="2466097" cy="964565"/>
          </a:xfrm>
          <a:prstGeom prst="wedgeRectCallout">
            <a:avLst>
              <a:gd name="adj1" fmla="val 48846"/>
              <a:gd name="adj2" fmla="val -92713"/>
            </a:avLst>
          </a:prstGeom>
          <a:solidFill>
            <a:schemeClr val="accent4">
              <a:lumMod val="75000"/>
              <a:alpha val="6745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広義の</a:t>
            </a:r>
            <a:r>
              <a:rPr lang="en-US" altLang="ja-JP" sz="1400" b="1" dirty="0" err="1">
                <a:solidFill>
                  <a:schemeClr val="bg1"/>
                </a:solidFill>
                <a:latin typeface="メイリオ"/>
                <a:ea typeface="メイリオ"/>
                <a:cs typeface="メイリオ"/>
              </a:rPr>
              <a:t>IoT</a:t>
            </a:r>
            <a:r>
              <a:rPr lang="ja-JP" altLang="en-US" sz="1400" b="1" dirty="0">
                <a:solidFill>
                  <a:schemeClr val="bg1"/>
                </a:solidFill>
                <a:latin typeface="メイリオ"/>
                <a:ea typeface="メイリオ"/>
                <a:cs typeface="メイリオ"/>
              </a:rPr>
              <a:t>＝</a:t>
            </a:r>
            <a:r>
              <a:rPr lang="en-US" altLang="ja-JP" sz="1400" b="1" dirty="0">
                <a:solidFill>
                  <a:schemeClr val="bg1"/>
                </a:solidFill>
                <a:latin typeface="メイリオ"/>
                <a:ea typeface="メイリオ"/>
                <a:cs typeface="メイリオ"/>
              </a:rPr>
              <a:t>CPS</a:t>
            </a:r>
          </a:p>
          <a:p>
            <a:r>
              <a:rPr lang="ja-JP" altLang="en-US" sz="1200" dirty="0">
                <a:solidFill>
                  <a:schemeClr val="bg1"/>
                </a:solidFill>
                <a:latin typeface="Meiryo" charset="-128"/>
                <a:ea typeface="Meiryo" charset="-128"/>
                <a:cs typeface="Meiryo" charset="-128"/>
              </a:rPr>
              <a:t>デジタル・データで現実世界を捉え、アナログな現実世界を動かす仕組み</a:t>
            </a:r>
          </a:p>
        </p:txBody>
      </p:sp>
      <p:sp>
        <p:nvSpPr>
          <p:cNvPr id="6" name="四角形吹き出し 5"/>
          <p:cNvSpPr/>
          <p:nvPr/>
        </p:nvSpPr>
        <p:spPr>
          <a:xfrm>
            <a:off x="249817" y="3490811"/>
            <a:ext cx="2433363" cy="964565"/>
          </a:xfrm>
          <a:prstGeom prst="wedgeRectCallout">
            <a:avLst>
              <a:gd name="adj1" fmla="val 63300"/>
              <a:gd name="adj2" fmla="val 33515"/>
            </a:avLst>
          </a:prstGeom>
          <a:solidFill>
            <a:srgbClr val="FF6666">
              <a:alpha val="6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狭義の</a:t>
            </a:r>
            <a:r>
              <a:rPr lang="en-US" altLang="ja-JP" sz="1400" b="1" dirty="0" err="1">
                <a:solidFill>
                  <a:schemeClr val="bg1"/>
                </a:solidFill>
                <a:latin typeface="メイリオ"/>
                <a:ea typeface="メイリオ"/>
                <a:cs typeface="メイリオ"/>
              </a:rPr>
              <a:t>IoT</a:t>
            </a:r>
            <a:endParaRPr lang="en-US" altLang="ja-JP" sz="1400" b="1" dirty="0">
              <a:solidFill>
                <a:schemeClr val="bg1"/>
              </a:solidFill>
              <a:latin typeface="メイリオ"/>
              <a:ea typeface="メイリオ"/>
              <a:cs typeface="メイリオ"/>
            </a:endParaRPr>
          </a:p>
          <a:p>
            <a:r>
              <a:rPr lang="ja-JP" altLang="en-US" sz="1200" dirty="0">
                <a:solidFill>
                  <a:schemeClr val="bg1"/>
                </a:solidFill>
                <a:latin typeface="メイリオ"/>
                <a:ea typeface="メイリオ"/>
                <a:cs typeface="メイリオ"/>
              </a:rPr>
              <a:t>現実世界の出来事をデジタル・データに変換しネットに送り出す仕組み</a:t>
            </a:r>
          </a:p>
        </p:txBody>
      </p:sp>
    </p:spTree>
    <p:extLst>
      <p:ext uri="{BB962C8B-B14F-4D97-AF65-F5344CB8AC3E}">
        <p14:creationId xmlns:p14="http://schemas.microsoft.com/office/powerpoint/2010/main" val="331106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2" grpId="0" animBg="1"/>
      <p:bldP spid="49"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C00E2458-797D-0B42-B016-5D7F22F8C466}"/>
              </a:ext>
            </a:extLst>
          </p:cNvPr>
          <p:cNvSpPr/>
          <p:nvPr/>
        </p:nvSpPr>
        <p:spPr>
          <a:xfrm>
            <a:off x="1741384" y="1279359"/>
            <a:ext cx="5660998" cy="4837181"/>
          </a:xfrm>
          <a:prstGeom prst="triangl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D8F32819-5CBA-C742-A971-564E38E1E270}"/>
              </a:ext>
            </a:extLst>
          </p:cNvPr>
          <p:cNvSpPr/>
          <p:nvPr/>
        </p:nvSpPr>
        <p:spPr>
          <a:xfrm>
            <a:off x="3635483" y="3481955"/>
            <a:ext cx="1849362" cy="1579804"/>
          </a:xfrm>
          <a:prstGeom prs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矢印コネクタ 12">
            <a:extLst>
              <a:ext uri="{FF2B5EF4-FFF2-40B4-BE49-F238E27FC236}">
                <a16:creationId xmlns:a16="http://schemas.microsoft.com/office/drawing/2014/main" id="{03E799A9-0206-EB44-9E40-063E2BA48542}"/>
              </a:ext>
            </a:extLst>
          </p:cNvPr>
          <p:cNvCxnSpPr>
            <a:cxnSpLocks/>
          </p:cNvCxnSpPr>
          <p:nvPr/>
        </p:nvCxnSpPr>
        <p:spPr>
          <a:xfrm flipH="1" flipV="1">
            <a:off x="4571883" y="863865"/>
            <a:ext cx="117" cy="3632053"/>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55F58833-0716-724E-9944-393AC1B0827C}"/>
              </a:ext>
            </a:extLst>
          </p:cNvPr>
          <p:cNvSpPr>
            <a:spLocks noGrp="1"/>
          </p:cNvSpPr>
          <p:nvPr>
            <p:ph type="title"/>
          </p:nvPr>
        </p:nvSpPr>
        <p:spPr/>
        <p:txBody>
          <a:bodyPr/>
          <a:lstStyle/>
          <a:p>
            <a:r>
              <a:rPr lang="en-US" altLang="ja-JP" dirty="0"/>
              <a:t>5</a:t>
            </a:r>
            <a:r>
              <a:rPr kumimoji="1" lang="en-US" altLang="ja-JP" dirty="0"/>
              <a:t>G</a:t>
            </a:r>
            <a:r>
              <a:rPr kumimoji="1" lang="ja-JP" altLang="en-US"/>
              <a:t>の</a:t>
            </a:r>
            <a:r>
              <a:rPr kumimoji="1" lang="en-US" altLang="ja-JP" dirty="0"/>
              <a:t>3</a:t>
            </a:r>
            <a:r>
              <a:rPr kumimoji="1" lang="ja-JP" altLang="en-US"/>
              <a:t>つの特徴</a:t>
            </a:r>
            <a:endParaRPr kumimoji="1" lang="ja-JP" altLang="en-US" dirty="0"/>
          </a:p>
        </p:txBody>
      </p:sp>
      <p:sp>
        <p:nvSpPr>
          <p:cNvPr id="8" name="テキスト ボックス 7">
            <a:extLst>
              <a:ext uri="{FF2B5EF4-FFF2-40B4-BE49-F238E27FC236}">
                <a16:creationId xmlns:a16="http://schemas.microsoft.com/office/drawing/2014/main" id="{2D471D8E-BC6E-AA4D-A325-CEC64C7ACB0D}"/>
              </a:ext>
            </a:extLst>
          </p:cNvPr>
          <p:cNvSpPr txBox="1"/>
          <p:nvPr/>
        </p:nvSpPr>
        <p:spPr>
          <a:xfrm>
            <a:off x="306580" y="6116540"/>
            <a:ext cx="723275"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先送り</a:t>
            </a:r>
          </a:p>
        </p:txBody>
      </p:sp>
      <p:sp>
        <p:nvSpPr>
          <p:cNvPr id="9" name="角丸四角形 8">
            <a:extLst>
              <a:ext uri="{FF2B5EF4-FFF2-40B4-BE49-F238E27FC236}">
                <a16:creationId xmlns:a16="http://schemas.microsoft.com/office/drawing/2014/main" id="{1074DA95-D073-4845-8459-80800499A5A9}"/>
              </a:ext>
            </a:extLst>
          </p:cNvPr>
          <p:cNvSpPr/>
          <p:nvPr/>
        </p:nvSpPr>
        <p:spPr>
          <a:xfrm>
            <a:off x="3061357" y="1035600"/>
            <a:ext cx="1305465"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高速・大容量</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角丸四角形 9">
            <a:extLst>
              <a:ext uri="{FF2B5EF4-FFF2-40B4-BE49-F238E27FC236}">
                <a16:creationId xmlns:a16="http://schemas.microsoft.com/office/drawing/2014/main" id="{7FF17085-F6FF-1C4E-B9E3-7BA249E2F43D}"/>
              </a:ext>
            </a:extLst>
          </p:cNvPr>
          <p:cNvSpPr/>
          <p:nvPr/>
        </p:nvSpPr>
        <p:spPr>
          <a:xfrm>
            <a:off x="431612" y="5670766"/>
            <a:ext cx="1305465" cy="345057"/>
          </a:xfrm>
          <a:prstGeom prst="roundRect">
            <a:avLst>
              <a:gd name="adj" fmla="val 50000"/>
            </a:avLst>
          </a:prstGeom>
          <a:solidFill>
            <a:schemeClr val="accent6"/>
          </a:solidFill>
          <a:ln>
            <a:solidFill>
              <a:schemeClr val="accent6">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大量端末接続</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角丸四角形 10">
            <a:extLst>
              <a:ext uri="{FF2B5EF4-FFF2-40B4-BE49-F238E27FC236}">
                <a16:creationId xmlns:a16="http://schemas.microsoft.com/office/drawing/2014/main" id="{AF95AB87-1775-2348-A36E-08BC2DCEA6A3}"/>
              </a:ext>
            </a:extLst>
          </p:cNvPr>
          <p:cNvSpPr/>
          <p:nvPr/>
        </p:nvSpPr>
        <p:spPr>
          <a:xfrm>
            <a:off x="7406689" y="5664688"/>
            <a:ext cx="1446927"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超低</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遅延</a:t>
            </a: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高信頼性</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 name="直線矢印コネクタ 13">
            <a:extLst>
              <a:ext uri="{FF2B5EF4-FFF2-40B4-BE49-F238E27FC236}">
                <a16:creationId xmlns:a16="http://schemas.microsoft.com/office/drawing/2014/main" id="{D8BA2BD0-E092-7F4D-974B-2B542E010152}"/>
              </a:ext>
            </a:extLst>
          </p:cNvPr>
          <p:cNvCxnSpPr>
            <a:cxnSpLocks/>
          </p:cNvCxnSpPr>
          <p:nvPr/>
        </p:nvCxnSpPr>
        <p:spPr>
          <a:xfrm flipH="1">
            <a:off x="1399535" y="4477089"/>
            <a:ext cx="3189297" cy="185340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左矢印 16">
            <a:extLst>
              <a:ext uri="{FF2B5EF4-FFF2-40B4-BE49-F238E27FC236}">
                <a16:creationId xmlns:a16="http://schemas.microsoft.com/office/drawing/2014/main" id="{FEB0EF94-8CB7-7A41-913E-BDA8B8907F4D}"/>
              </a:ext>
            </a:extLst>
          </p:cNvPr>
          <p:cNvSpPr/>
          <p:nvPr/>
        </p:nvSpPr>
        <p:spPr>
          <a:xfrm>
            <a:off x="1377244" y="6117743"/>
            <a:ext cx="2212289"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100</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万台</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/k</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8" name="左矢印 17">
            <a:extLst>
              <a:ext uri="{FF2B5EF4-FFF2-40B4-BE49-F238E27FC236}">
                <a16:creationId xmlns:a16="http://schemas.microsoft.com/office/drawing/2014/main" id="{830C5E0A-F1EB-2E41-A806-8AFDC5107A96}"/>
              </a:ext>
            </a:extLst>
          </p:cNvPr>
          <p:cNvSpPr/>
          <p:nvPr/>
        </p:nvSpPr>
        <p:spPr>
          <a:xfrm>
            <a:off x="6093374" y="6115010"/>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ミリ秒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9" name="左矢印 18">
            <a:extLst>
              <a:ext uri="{FF2B5EF4-FFF2-40B4-BE49-F238E27FC236}">
                <a16:creationId xmlns:a16="http://schemas.microsoft.com/office/drawing/2014/main" id="{558CCFFC-D1B5-3E48-8030-309C268603DB}"/>
              </a:ext>
            </a:extLst>
          </p:cNvPr>
          <p:cNvSpPr/>
          <p:nvPr/>
        </p:nvSpPr>
        <p:spPr>
          <a:xfrm>
            <a:off x="4386694" y="1013122"/>
            <a:ext cx="2219118"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20G</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ビット</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20" name="左矢印 19">
            <a:extLst>
              <a:ext uri="{FF2B5EF4-FFF2-40B4-BE49-F238E27FC236}">
                <a16:creationId xmlns:a16="http://schemas.microsoft.com/office/drawing/2014/main" id="{49C51089-22BE-4D42-BB23-B006E2AB7D40}"/>
              </a:ext>
            </a:extLst>
          </p:cNvPr>
          <p:cNvSpPr/>
          <p:nvPr/>
        </p:nvSpPr>
        <p:spPr>
          <a:xfrm>
            <a:off x="3130938" y="3274627"/>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G</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ビット</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1" name="左矢印 20">
            <a:extLst>
              <a:ext uri="{FF2B5EF4-FFF2-40B4-BE49-F238E27FC236}">
                <a16:creationId xmlns:a16="http://schemas.microsoft.com/office/drawing/2014/main" id="{C42B7990-8B2E-5945-AB75-69225DEAFC22}"/>
              </a:ext>
            </a:extLst>
          </p:cNvPr>
          <p:cNvSpPr/>
          <p:nvPr/>
        </p:nvSpPr>
        <p:spPr>
          <a:xfrm>
            <a:off x="2296947" y="4737548"/>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万台</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/k</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2" name="左矢印 21">
            <a:extLst>
              <a:ext uri="{FF2B5EF4-FFF2-40B4-BE49-F238E27FC236}">
                <a16:creationId xmlns:a16="http://schemas.microsoft.com/office/drawing/2014/main" id="{CB7357B8-3882-F144-B84C-F4A1B612AD4B}"/>
              </a:ext>
            </a:extLst>
          </p:cNvPr>
          <p:cNvSpPr/>
          <p:nvPr/>
        </p:nvSpPr>
        <p:spPr>
          <a:xfrm>
            <a:off x="5127418" y="4741833"/>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ミリ秒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A7DA27CB-44FF-B246-9E28-E3A5F76157DE}"/>
              </a:ext>
            </a:extLst>
          </p:cNvPr>
          <p:cNvSpPr/>
          <p:nvPr/>
        </p:nvSpPr>
        <p:spPr>
          <a:xfrm>
            <a:off x="4469759" y="11058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75482BC4-1751-E247-87C2-2A005444A49B}"/>
              </a:ext>
            </a:extLst>
          </p:cNvPr>
          <p:cNvSpPr/>
          <p:nvPr/>
        </p:nvSpPr>
        <p:spPr>
          <a:xfrm>
            <a:off x="1600912" y="60674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a:extLst>
              <a:ext uri="{FF2B5EF4-FFF2-40B4-BE49-F238E27FC236}">
                <a16:creationId xmlns:a16="http://schemas.microsoft.com/office/drawing/2014/main" id="{74843B85-1B38-B641-8058-F054BAB6F59F}"/>
              </a:ext>
            </a:extLst>
          </p:cNvPr>
          <p:cNvSpPr/>
          <p:nvPr/>
        </p:nvSpPr>
        <p:spPr>
          <a:xfrm>
            <a:off x="4218728" y="1638276"/>
            <a:ext cx="682871" cy="156760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18F8E9F0-048A-E442-9EB9-FF52F4EA400E}"/>
              </a:ext>
            </a:extLst>
          </p:cNvPr>
          <p:cNvSpPr/>
          <p:nvPr/>
        </p:nvSpPr>
        <p:spPr>
          <a:xfrm rot="14462936">
            <a:off x="2212276" y="5282228"/>
            <a:ext cx="561978" cy="83403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25E3FD10-409D-344B-AC5D-870419571A70}"/>
              </a:ext>
            </a:extLst>
          </p:cNvPr>
          <p:cNvSpPr txBox="1"/>
          <p:nvPr/>
        </p:nvSpPr>
        <p:spPr>
          <a:xfrm>
            <a:off x="4356691" y="2161303"/>
            <a:ext cx="428323" cy="523220"/>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20</a:t>
            </a:r>
          </a:p>
          <a:p>
            <a:pPr algn="ct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5" name="四角形吹き出し 4">
            <a:extLst>
              <a:ext uri="{FF2B5EF4-FFF2-40B4-BE49-F238E27FC236}">
                <a16:creationId xmlns:a16="http://schemas.microsoft.com/office/drawing/2014/main" id="{FA0DD0F2-671D-E745-B629-46BB4354D03C}"/>
              </a:ext>
            </a:extLst>
          </p:cNvPr>
          <p:cNvSpPr/>
          <p:nvPr/>
        </p:nvSpPr>
        <p:spPr>
          <a:xfrm>
            <a:off x="435661" y="5137047"/>
            <a:ext cx="1301416" cy="355652"/>
          </a:xfrm>
          <a:prstGeom prst="wedgeRectCallout">
            <a:avLst>
              <a:gd name="adj1" fmla="val -419"/>
              <a:gd name="adj2" fmla="val 8855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当面は</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LPWA</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a:extLst>
              <a:ext uri="{FF2B5EF4-FFF2-40B4-BE49-F238E27FC236}">
                <a16:creationId xmlns:a16="http://schemas.microsoft.com/office/drawing/2014/main" id="{ACED8470-E4A1-D04F-8470-9CA5D3CE7D24}"/>
              </a:ext>
            </a:extLst>
          </p:cNvPr>
          <p:cNvSpPr txBox="1"/>
          <p:nvPr/>
        </p:nvSpPr>
        <p:spPr>
          <a:xfrm>
            <a:off x="4105822" y="5294088"/>
            <a:ext cx="930063" cy="707886"/>
          </a:xfrm>
          <a:prstGeom prst="rect">
            <a:avLst/>
          </a:prstGeom>
          <a:noFill/>
        </p:spPr>
        <p:txBody>
          <a:bodyPr wrap="none" rtlCol="0">
            <a:spAutoFit/>
          </a:bodyPr>
          <a:lstStyle/>
          <a:p>
            <a:r>
              <a:rPr kumimoji="1" lang="en-US" altLang="ja-JP" sz="4000" b="1" dirty="0">
                <a:solidFill>
                  <a:schemeClr val="accent6">
                    <a:lumMod val="75000"/>
                  </a:schemeClr>
                </a:solidFill>
                <a:latin typeface="Meiryo" panose="020B0604030504040204" pitchFamily="34" charset="-128"/>
                <a:ea typeface="Meiryo" panose="020B0604030504040204" pitchFamily="34" charset="-128"/>
              </a:rPr>
              <a:t>5G</a:t>
            </a:r>
            <a:endParaRPr kumimoji="1" lang="ja-JP" altLang="en-US" sz="4000" b="1">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AEFC56-963B-3741-8D67-2CCFEC8BF5FE}"/>
              </a:ext>
            </a:extLst>
          </p:cNvPr>
          <p:cNvSpPr txBox="1"/>
          <p:nvPr/>
        </p:nvSpPr>
        <p:spPr>
          <a:xfrm>
            <a:off x="4294321" y="4678424"/>
            <a:ext cx="556563" cy="400110"/>
          </a:xfrm>
          <a:prstGeom prst="rect">
            <a:avLst/>
          </a:prstGeom>
          <a:noFill/>
        </p:spPr>
        <p:txBody>
          <a:bodyPr wrap="none" rtlCol="0">
            <a:spAutoFit/>
          </a:bodyPr>
          <a:lstStyle/>
          <a:p>
            <a:r>
              <a:rPr kumimoji="1" lang="en-US" altLang="ja-JP" sz="2000" b="1" dirty="0">
                <a:solidFill>
                  <a:schemeClr val="accent3">
                    <a:lumMod val="50000"/>
                  </a:schemeClr>
                </a:solidFill>
                <a:latin typeface="Meiryo" panose="020B0604030504040204" pitchFamily="34" charset="-128"/>
                <a:ea typeface="Meiryo" panose="020B0604030504040204" pitchFamily="34" charset="-128"/>
              </a:rPr>
              <a:t>4G</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cxnSp>
        <p:nvCxnSpPr>
          <p:cNvPr id="39" name="直線矢印コネクタ 38">
            <a:extLst>
              <a:ext uri="{FF2B5EF4-FFF2-40B4-BE49-F238E27FC236}">
                <a16:creationId xmlns:a16="http://schemas.microsoft.com/office/drawing/2014/main" id="{7304E1E9-93DF-0B42-8C7F-2BE5D36B46D0}"/>
              </a:ext>
            </a:extLst>
          </p:cNvPr>
          <p:cNvCxnSpPr>
            <a:cxnSpLocks/>
          </p:cNvCxnSpPr>
          <p:nvPr/>
        </p:nvCxnSpPr>
        <p:spPr>
          <a:xfrm>
            <a:off x="4570855" y="4483229"/>
            <a:ext cx="3173376" cy="1831306"/>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円/楕円 29">
            <a:extLst>
              <a:ext uri="{FF2B5EF4-FFF2-40B4-BE49-F238E27FC236}">
                <a16:creationId xmlns:a16="http://schemas.microsoft.com/office/drawing/2014/main" id="{1AB62300-9F44-8441-9E0F-74031E2CC75F}"/>
              </a:ext>
            </a:extLst>
          </p:cNvPr>
          <p:cNvSpPr/>
          <p:nvPr/>
        </p:nvSpPr>
        <p:spPr>
          <a:xfrm>
            <a:off x="7377965" y="6074856"/>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6D337A67-8589-4646-A8C9-CFEABAB6AF15}"/>
              </a:ext>
            </a:extLst>
          </p:cNvPr>
          <p:cNvSpPr/>
          <p:nvPr/>
        </p:nvSpPr>
        <p:spPr>
          <a:xfrm rot="7155530">
            <a:off x="6411012" y="5324830"/>
            <a:ext cx="569134" cy="755626"/>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CB0B96B-F06A-524C-81CC-9FA69DD39517}"/>
              </a:ext>
            </a:extLst>
          </p:cNvPr>
          <p:cNvSpPr txBox="1"/>
          <p:nvPr/>
        </p:nvSpPr>
        <p:spPr>
          <a:xfrm rot="1891727">
            <a:off x="6318272" y="5554508"/>
            <a:ext cx="657552"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1/10</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73F88514-7BA3-D94E-AA95-EFBB933A8E72}"/>
              </a:ext>
            </a:extLst>
          </p:cNvPr>
          <p:cNvSpPr txBox="1"/>
          <p:nvPr/>
        </p:nvSpPr>
        <p:spPr>
          <a:xfrm rot="19663658">
            <a:off x="2237326" y="5554509"/>
            <a:ext cx="607860"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10</a:t>
            </a: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47889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a:t>第５世代通信の適用例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4" name="正方形/長方形 3"/>
          <p:cNvSpPr/>
          <p:nvPr/>
        </p:nvSpPr>
        <p:spPr>
          <a:xfrm>
            <a:off x="1138859" y="1093586"/>
            <a:ext cx="2147008" cy="510391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511797" y="1093588"/>
            <a:ext cx="2134049" cy="510391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5858819" y="1093587"/>
            <a:ext cx="2143938" cy="510391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981907" y="1150358"/>
            <a:ext cx="7167914" cy="19709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151818" y="2427678"/>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10G</a:t>
            </a:r>
            <a:r>
              <a:rPr lang="ja-JP" altLang="en-US" sz="1000" dirty="0">
                <a:solidFill>
                  <a:schemeClr val="bg1"/>
                </a:solidFill>
                <a:latin typeface="Meiryo" charset="-128"/>
                <a:ea typeface="Meiryo" charset="-128"/>
                <a:cs typeface="Meiryo" charset="-128"/>
              </a:rPr>
              <a:t>～</a:t>
            </a:r>
            <a:r>
              <a:rPr lang="en-US" altLang="ja-JP" sz="1000" dirty="0">
                <a:solidFill>
                  <a:schemeClr val="bg1"/>
                </a:solidFill>
                <a:latin typeface="Meiryo" charset="-128"/>
                <a:ea typeface="Meiryo" charset="-128"/>
                <a:cs typeface="Meiryo" charset="-128"/>
              </a:rPr>
              <a:t>20Gbps</a:t>
            </a:r>
            <a:r>
              <a:rPr lang="ja-JP" altLang="en-US" sz="1000" dirty="0">
                <a:solidFill>
                  <a:schemeClr val="bg1"/>
                </a:solidFill>
                <a:latin typeface="Meiryo" charset="-128"/>
                <a:ea typeface="Meiryo" charset="-128"/>
                <a:cs typeface="Meiryo" charset="-128"/>
              </a:rPr>
              <a:t>のピークレート</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どこでも</a:t>
            </a:r>
            <a:r>
              <a:rPr lang="en-US" altLang="ja-JP" sz="1000" dirty="0">
                <a:solidFill>
                  <a:schemeClr val="bg1"/>
                </a:solidFill>
                <a:latin typeface="Meiryo" charset="-128"/>
                <a:ea typeface="Meiryo" charset="-128"/>
                <a:cs typeface="Meiryo" charset="-128"/>
              </a:rPr>
              <a:t>100Mbps</a:t>
            </a:r>
            <a:r>
              <a:rPr lang="ja-JP" altLang="en-US" sz="1000" dirty="0">
                <a:solidFill>
                  <a:schemeClr val="bg1"/>
                </a:solidFill>
                <a:latin typeface="Meiryo" charset="-128"/>
                <a:ea typeface="Meiryo" charset="-128"/>
                <a:cs typeface="Meiryo" charset="-128"/>
              </a:rPr>
              <a:t>程度</a:t>
            </a:r>
            <a:endParaRPr kumimoji="1" lang="ja-JP" altLang="en-US" sz="1000" dirty="0">
              <a:solidFill>
                <a:schemeClr val="bg1"/>
              </a:solidFill>
              <a:latin typeface="Meiryo" charset="-128"/>
              <a:ea typeface="Meiryo" charset="-128"/>
              <a:cs typeface="Meiryo" charset="-128"/>
            </a:endParaRPr>
          </a:p>
        </p:txBody>
      </p:sp>
      <p:sp>
        <p:nvSpPr>
          <p:cNvPr id="15" name="正方形/長方形 14"/>
          <p:cNvSpPr/>
          <p:nvPr/>
        </p:nvSpPr>
        <p:spPr>
          <a:xfrm>
            <a:off x="5858819" y="2427678"/>
            <a:ext cx="2134049" cy="6015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現在の</a:t>
            </a:r>
            <a:r>
              <a:rPr lang="en-US" altLang="ja-JP" sz="1000" dirty="0">
                <a:solidFill>
                  <a:schemeClr val="bg1"/>
                </a:solidFill>
                <a:latin typeface="Meiryo" charset="-128"/>
                <a:ea typeface="Meiryo" charset="-128"/>
                <a:cs typeface="Meiryo" charset="-128"/>
              </a:rPr>
              <a:t>100</a:t>
            </a:r>
            <a:r>
              <a:rPr lang="ja-JP" altLang="en-US" sz="1000">
                <a:solidFill>
                  <a:schemeClr val="bg1"/>
                </a:solidFill>
                <a:latin typeface="Meiryo" charset="-128"/>
                <a:ea typeface="Meiryo" charset="-128"/>
                <a:cs typeface="Meiryo" charset="-128"/>
              </a:rPr>
              <a:t>倍の端末数</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省電力性能</a:t>
            </a:r>
            <a:endParaRPr kumimoji="1" lang="ja-JP" altLang="en-US" sz="1000" dirty="0">
              <a:solidFill>
                <a:schemeClr val="bg1"/>
              </a:solidFill>
              <a:latin typeface="Meiryo" charset="-128"/>
              <a:ea typeface="Meiryo" charset="-128"/>
              <a:cs typeface="Meiryo" charset="-128"/>
            </a:endParaRPr>
          </a:p>
        </p:txBody>
      </p:sp>
      <p:sp>
        <p:nvSpPr>
          <p:cNvPr id="16" name="正方形/長方形 15"/>
          <p:cNvSpPr/>
          <p:nvPr/>
        </p:nvSpPr>
        <p:spPr>
          <a:xfrm>
            <a:off x="3511797" y="2427678"/>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1m</a:t>
            </a:r>
            <a:r>
              <a:rPr lang="ja-JP" altLang="en-US" sz="1000" dirty="0">
                <a:solidFill>
                  <a:schemeClr val="bg1"/>
                </a:solidFill>
                <a:latin typeface="Meiryo" charset="-128"/>
                <a:ea typeface="Meiryo" charset="-128"/>
                <a:cs typeface="Meiryo" charset="-128"/>
              </a:rPr>
              <a:t>秒以下</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確実な通信の信頼性担保</a:t>
            </a:r>
            <a:endParaRPr kumimoji="1" lang="ja-JP" altLang="en-US" sz="1000" dirty="0">
              <a:solidFill>
                <a:schemeClr val="bg1"/>
              </a:solidFill>
              <a:latin typeface="Meiryo" charset="-128"/>
              <a:ea typeface="Meiryo" charset="-128"/>
              <a:cs typeface="Meiryo" charset="-128"/>
            </a:endParaRPr>
          </a:p>
        </p:txBody>
      </p:sp>
      <p:sp>
        <p:nvSpPr>
          <p:cNvPr id="18" name="テキスト ボックス 17"/>
          <p:cNvSpPr txBox="1"/>
          <p:nvPr/>
        </p:nvSpPr>
        <p:spPr>
          <a:xfrm>
            <a:off x="4179242" y="1163542"/>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27" name="正方形/長方形 26"/>
          <p:cNvSpPr/>
          <p:nvPr/>
        </p:nvSpPr>
        <p:spPr>
          <a:xfrm>
            <a:off x="1138859" y="1659113"/>
            <a:ext cx="6854009" cy="67506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多様なサービスへの適用を可能にする</a:t>
            </a:r>
            <a:endParaRPr lang="en-US" altLang="ja-JP" sz="2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異なる要件のすべてを</a:t>
            </a:r>
            <a:r>
              <a:rPr lang="en-US" altLang="ja-JP" sz="1000" dirty="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つのネットワークで実現する。</a:t>
            </a:r>
            <a:endParaRPr lang="en-US" altLang="ja-JP" sz="1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各要件をに応じてネットワークを仮想的に分離して提供する（ネットワーク・スライシング）。</a:t>
            </a:r>
          </a:p>
        </p:txBody>
      </p:sp>
      <p:sp>
        <p:nvSpPr>
          <p:cNvPr id="33" name="テキスト ボックス 32"/>
          <p:cNvSpPr txBox="1"/>
          <p:nvPr/>
        </p:nvSpPr>
        <p:spPr>
          <a:xfrm>
            <a:off x="972018" y="1177413"/>
            <a:ext cx="1031051"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2020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297E86C5-FECF-2745-AF9B-612E7A618F6D}"/>
              </a:ext>
            </a:extLst>
          </p:cNvPr>
          <p:cNvSpPr/>
          <p:nvPr/>
        </p:nvSpPr>
        <p:spPr>
          <a:xfrm>
            <a:off x="1138859" y="3481922"/>
            <a:ext cx="2147008" cy="523220"/>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２時間の映画を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３秒でダウンロード</a:t>
            </a:r>
            <a:endParaRPr lang="ja-JP" altLang="en-US" sz="1400">
              <a:solidFill>
                <a:schemeClr val="bg1"/>
              </a:solidFill>
              <a:effectLst/>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A822F4C1-62B5-D440-92BA-D49F5BD58F86}"/>
              </a:ext>
            </a:extLst>
          </p:cNvPr>
          <p:cNvSpPr/>
          <p:nvPr/>
        </p:nvSpPr>
        <p:spPr>
          <a:xfrm>
            <a:off x="3511796" y="3374200"/>
            <a:ext cx="2134049" cy="738664"/>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ロボット等の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精緻な遠隔操作を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リアルタイムで実現</a:t>
            </a:r>
          </a:p>
        </p:txBody>
      </p:sp>
      <p:sp>
        <p:nvSpPr>
          <p:cNvPr id="25" name="正方形/長方形 24">
            <a:extLst>
              <a:ext uri="{FF2B5EF4-FFF2-40B4-BE49-F238E27FC236}">
                <a16:creationId xmlns:a16="http://schemas.microsoft.com/office/drawing/2014/main" id="{3831DEB1-9FC6-D34C-801A-7B4970EFC024}"/>
              </a:ext>
            </a:extLst>
          </p:cNvPr>
          <p:cNvSpPr/>
          <p:nvPr/>
        </p:nvSpPr>
        <p:spPr>
          <a:xfrm>
            <a:off x="5858819" y="3369263"/>
            <a:ext cx="2151538" cy="738664"/>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自宅内の約</a:t>
            </a:r>
            <a:r>
              <a:rPr lang="en-US" altLang="ja-JP" sz="1400" dirty="0">
                <a:solidFill>
                  <a:schemeClr val="bg1"/>
                </a:solidFill>
                <a:latin typeface="Meiryo" panose="020B0604030504040204" pitchFamily="34" charset="-128"/>
                <a:ea typeface="Meiryo" panose="020B0604030504040204" pitchFamily="34" charset="-128"/>
              </a:rPr>
              <a:t>100</a:t>
            </a:r>
            <a:r>
              <a:rPr lang="ja-JP" altLang="en-US" sz="1400">
                <a:solidFill>
                  <a:schemeClr val="bg1"/>
                </a:solidFill>
                <a:latin typeface="Meiryo" panose="020B0604030504040204" pitchFamily="34" charset="-128"/>
                <a:ea typeface="Meiryo" panose="020B0604030504040204" pitchFamily="34" charset="-128"/>
              </a:rPr>
              <a:t>個のモノがネットに接続</a:t>
            </a:r>
          </a:p>
          <a:p>
            <a:pPr algn="ctr"/>
            <a:r>
              <a:rPr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現行技術では数個</a:t>
            </a:r>
            <a:r>
              <a:rPr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 </a:t>
            </a:r>
          </a:p>
        </p:txBody>
      </p:sp>
      <p:sp>
        <p:nvSpPr>
          <p:cNvPr id="26" name="正方形/長方形 25">
            <a:extLst>
              <a:ext uri="{FF2B5EF4-FFF2-40B4-BE49-F238E27FC236}">
                <a16:creationId xmlns:a16="http://schemas.microsoft.com/office/drawing/2014/main" id="{24D297F6-6583-6D47-A70D-2487A10ADBF9}"/>
              </a:ext>
            </a:extLst>
          </p:cNvPr>
          <p:cNvSpPr/>
          <p:nvPr/>
        </p:nvSpPr>
        <p:spPr>
          <a:xfrm>
            <a:off x="1138859" y="5318985"/>
            <a:ext cx="2134048" cy="646331"/>
          </a:xfrm>
          <a:prstGeom prst="rect">
            <a:avLst/>
          </a:prstGeom>
        </p:spPr>
        <p:txBody>
          <a:bodyPr wrap="square">
            <a:spAutoFit/>
          </a:bodyPr>
          <a:lstStyle/>
          <a:p>
            <a:r>
              <a:rPr lang="ja-JP" altLang="en-US" sz="1200">
                <a:solidFill>
                  <a:schemeClr val="bg1"/>
                </a:solidFill>
                <a:latin typeface="MS PGothic" panose="020B0600070205080204" pitchFamily="34" charset="-128"/>
                <a:ea typeface="MS PGothic" panose="020B0600070205080204" pitchFamily="34" charset="-128"/>
              </a:rPr>
              <a:t>現在の移動通信システムより</a:t>
            </a:r>
            <a:r>
              <a:rPr lang="en-US" altLang="ja-JP" sz="1200" dirty="0">
                <a:solidFill>
                  <a:schemeClr val="bg1"/>
                </a:solidFill>
                <a:latin typeface="Calibri" panose="020F0502020204030204" pitchFamily="34" charset="0"/>
                <a:ea typeface="MS PGothic" panose="020B0600070205080204" pitchFamily="34" charset="-128"/>
              </a:rPr>
              <a:t>100</a:t>
            </a:r>
            <a:r>
              <a:rPr lang="ja-JP" altLang="en-US" sz="1200">
                <a:solidFill>
                  <a:schemeClr val="bg1"/>
                </a:solidFill>
                <a:latin typeface="MS PGothic" panose="020B0600070205080204" pitchFamily="34" charset="-128"/>
                <a:ea typeface="MS PGothic" panose="020B0600070205080204" pitchFamily="34" charset="-128"/>
              </a:rPr>
              <a:t>倍速いブロードバンドサービスを提供</a:t>
            </a:r>
            <a:endParaRPr lang="ja-JP" altLang="en-US" sz="1200">
              <a:solidFill>
                <a:schemeClr val="bg1"/>
              </a:solidFill>
              <a:effectLst/>
              <a:latin typeface="MS PGothic" panose="020B0600070205080204" pitchFamily="34" charset="-128"/>
              <a:ea typeface="MS PGothic" panose="020B0600070205080204" pitchFamily="34" charset="-128"/>
            </a:endParaRPr>
          </a:p>
        </p:txBody>
      </p:sp>
      <p:sp>
        <p:nvSpPr>
          <p:cNvPr id="28" name="正方形/長方形 27">
            <a:extLst>
              <a:ext uri="{FF2B5EF4-FFF2-40B4-BE49-F238E27FC236}">
                <a16:creationId xmlns:a16="http://schemas.microsoft.com/office/drawing/2014/main" id="{CEFB4318-FB24-1342-A26D-D9A0B0E95FFF}"/>
              </a:ext>
            </a:extLst>
          </p:cNvPr>
          <p:cNvSpPr/>
          <p:nvPr/>
        </p:nvSpPr>
        <p:spPr>
          <a:xfrm>
            <a:off x="3492359" y="5222070"/>
            <a:ext cx="2143939" cy="830997"/>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利用者がタイムラグを意識することなく、リアルタイムに遠隔地のロボット等を操作・制御</a:t>
            </a:r>
          </a:p>
        </p:txBody>
      </p:sp>
      <p:sp>
        <p:nvSpPr>
          <p:cNvPr id="34" name="正方形/長方形 33">
            <a:extLst>
              <a:ext uri="{FF2B5EF4-FFF2-40B4-BE49-F238E27FC236}">
                <a16:creationId xmlns:a16="http://schemas.microsoft.com/office/drawing/2014/main" id="{B8095407-8333-AB4F-853B-A95CC5B30162}"/>
              </a:ext>
            </a:extLst>
          </p:cNvPr>
          <p:cNvSpPr/>
          <p:nvPr/>
        </p:nvSpPr>
        <p:spPr>
          <a:xfrm>
            <a:off x="5839383" y="5318985"/>
            <a:ext cx="2151538" cy="646331"/>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スマホ、</a:t>
            </a:r>
            <a:r>
              <a:rPr lang="en-US" altLang="ja-JP" sz="1200" dirty="0">
                <a:solidFill>
                  <a:schemeClr val="bg1"/>
                </a:solidFill>
                <a:latin typeface="Meiryo" panose="020B0604030504040204" pitchFamily="34" charset="-128"/>
                <a:ea typeface="Meiryo" panose="020B0604030504040204" pitchFamily="34" charset="-128"/>
              </a:rPr>
              <a:t>PC</a:t>
            </a:r>
            <a:r>
              <a:rPr lang="ja-JP" altLang="en-US" sz="1200">
                <a:solidFill>
                  <a:schemeClr val="bg1"/>
                </a:solidFill>
                <a:latin typeface="Meiryo" panose="020B0604030504040204" pitchFamily="34" charset="-128"/>
                <a:ea typeface="Meiryo" panose="020B0604030504040204" pitchFamily="34" charset="-128"/>
              </a:rPr>
              <a:t>をはじめ、身の回りのあらゆる機器がネットに接続</a:t>
            </a:r>
          </a:p>
        </p:txBody>
      </p:sp>
      <p:pic>
        <p:nvPicPr>
          <p:cNvPr id="43" name="図 42">
            <a:extLst>
              <a:ext uri="{FF2B5EF4-FFF2-40B4-BE49-F238E27FC236}">
                <a16:creationId xmlns:a16="http://schemas.microsoft.com/office/drawing/2014/main" id="{F213A768-0F8D-724C-B67A-C594AD36BB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1434" y="4126517"/>
            <a:ext cx="538739" cy="538739"/>
          </a:xfrm>
          <a:prstGeom prst="rect">
            <a:avLst/>
          </a:prstGeom>
        </p:spPr>
      </p:pic>
      <p:pic>
        <p:nvPicPr>
          <p:cNvPr id="45" name="図 44">
            <a:extLst>
              <a:ext uri="{FF2B5EF4-FFF2-40B4-BE49-F238E27FC236}">
                <a16:creationId xmlns:a16="http://schemas.microsoft.com/office/drawing/2014/main" id="{E38F58F2-867F-7847-BB67-7BBABAED9D2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71476" y="4582478"/>
            <a:ext cx="768443" cy="576332"/>
          </a:xfrm>
          <a:prstGeom prst="rect">
            <a:avLst/>
          </a:prstGeom>
        </p:spPr>
      </p:pic>
      <p:pic>
        <p:nvPicPr>
          <p:cNvPr id="46" name="図 45">
            <a:extLst>
              <a:ext uri="{FF2B5EF4-FFF2-40B4-BE49-F238E27FC236}">
                <a16:creationId xmlns:a16="http://schemas.microsoft.com/office/drawing/2014/main" id="{0CAC264A-3193-2D48-BB1E-5CBE3ACEF09F}"/>
              </a:ext>
            </a:extLst>
          </p:cNvPr>
          <p:cNvPicPr>
            <a:picLocks noChangeAspect="1"/>
          </p:cNvPicPr>
          <p:nvPr/>
        </p:nvPicPr>
        <p:blipFill>
          <a:blip r:embed="rId5" cstate="print">
            <a:biLevel thresh="50000"/>
            <a:extLst>
              <a:ext uri="{28A0092B-C50C-407E-A947-70E740481C1C}">
                <a14:useLocalDpi xmlns:a14="http://schemas.microsoft.com/office/drawing/2010/main"/>
              </a:ext>
            </a:extLst>
          </a:blip>
          <a:stretch>
            <a:fillRect/>
          </a:stretch>
        </p:blipFill>
        <p:spPr>
          <a:xfrm>
            <a:off x="2139919" y="4195622"/>
            <a:ext cx="963188" cy="963188"/>
          </a:xfrm>
          <a:prstGeom prst="rect">
            <a:avLst/>
          </a:prstGeom>
        </p:spPr>
      </p:pic>
      <p:pic>
        <p:nvPicPr>
          <p:cNvPr id="47" name="図 46">
            <a:extLst>
              <a:ext uri="{FF2B5EF4-FFF2-40B4-BE49-F238E27FC236}">
                <a16:creationId xmlns:a16="http://schemas.microsoft.com/office/drawing/2014/main" id="{0213E8C8-4063-8747-B202-FF36E1A8CD6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85790" y="3868173"/>
            <a:ext cx="1392223" cy="1392223"/>
          </a:xfrm>
          <a:prstGeom prst="rect">
            <a:avLst/>
          </a:prstGeom>
        </p:spPr>
      </p:pic>
      <p:pic>
        <p:nvPicPr>
          <p:cNvPr id="48" name="図 47">
            <a:extLst>
              <a:ext uri="{FF2B5EF4-FFF2-40B4-BE49-F238E27FC236}">
                <a16:creationId xmlns:a16="http://schemas.microsoft.com/office/drawing/2014/main" id="{5E270631-0F9A-384D-8E82-4F7F49F0A0F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43250" y="4024607"/>
            <a:ext cx="750723" cy="750723"/>
          </a:xfrm>
          <a:prstGeom prst="rect">
            <a:avLst/>
          </a:prstGeom>
        </p:spPr>
      </p:pic>
      <p:pic>
        <p:nvPicPr>
          <p:cNvPr id="49" name="図 48">
            <a:extLst>
              <a:ext uri="{FF2B5EF4-FFF2-40B4-BE49-F238E27FC236}">
                <a16:creationId xmlns:a16="http://schemas.microsoft.com/office/drawing/2014/main" id="{54F90AA6-B731-A341-90E5-C7105D7B084B}"/>
              </a:ext>
            </a:extLst>
          </p:cNvPr>
          <p:cNvPicPr>
            <a:picLocks noChangeAspect="1"/>
          </p:cNvPicPr>
          <p:nvPr/>
        </p:nvPicPr>
        <p:blipFill>
          <a:blip r:embed="rId8" cstate="print">
            <a:biLevel thresh="75000"/>
            <a:extLst>
              <a:ext uri="{28A0092B-C50C-407E-A947-70E740481C1C}">
                <a14:useLocalDpi xmlns:a14="http://schemas.microsoft.com/office/drawing/2010/main"/>
              </a:ext>
            </a:extLst>
          </a:blip>
          <a:stretch>
            <a:fillRect/>
          </a:stretch>
        </p:blipFill>
        <p:spPr>
          <a:xfrm>
            <a:off x="3745647" y="4602850"/>
            <a:ext cx="362717" cy="362717"/>
          </a:xfrm>
          <a:prstGeom prst="rect">
            <a:avLst/>
          </a:prstGeom>
        </p:spPr>
      </p:pic>
      <p:pic>
        <p:nvPicPr>
          <p:cNvPr id="52" name="図 51">
            <a:extLst>
              <a:ext uri="{FF2B5EF4-FFF2-40B4-BE49-F238E27FC236}">
                <a16:creationId xmlns:a16="http://schemas.microsoft.com/office/drawing/2014/main" id="{A2A326AA-F92B-FE48-8EDE-05662897D53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48505" y="4086768"/>
            <a:ext cx="572914" cy="572914"/>
          </a:xfrm>
          <a:prstGeom prst="rect">
            <a:avLst/>
          </a:prstGeom>
        </p:spPr>
      </p:pic>
      <p:pic>
        <p:nvPicPr>
          <p:cNvPr id="54" name="図 53">
            <a:extLst>
              <a:ext uri="{FF2B5EF4-FFF2-40B4-BE49-F238E27FC236}">
                <a16:creationId xmlns:a16="http://schemas.microsoft.com/office/drawing/2014/main" id="{0658E124-4D04-0747-974A-330AD596549C}"/>
              </a:ext>
            </a:extLst>
          </p:cNvPr>
          <p:cNvPicPr>
            <a:picLocks noChangeAspect="1"/>
          </p:cNvPicPr>
          <p:nvPr/>
        </p:nvPicPr>
        <p:blipFill>
          <a:blip r:embed="rId10" cstate="print">
            <a:biLevel thresh="75000"/>
            <a:extLst>
              <a:ext uri="{28A0092B-C50C-407E-A947-70E740481C1C}">
                <a14:useLocalDpi xmlns:a14="http://schemas.microsoft.com/office/drawing/2010/main"/>
              </a:ext>
            </a:extLst>
          </a:blip>
          <a:stretch>
            <a:fillRect/>
          </a:stretch>
        </p:blipFill>
        <p:spPr>
          <a:xfrm>
            <a:off x="7418007" y="4558020"/>
            <a:ext cx="434620" cy="434620"/>
          </a:xfrm>
          <a:prstGeom prst="rect">
            <a:avLst/>
          </a:prstGeom>
        </p:spPr>
      </p:pic>
      <p:pic>
        <p:nvPicPr>
          <p:cNvPr id="55" name="図 54">
            <a:extLst>
              <a:ext uri="{FF2B5EF4-FFF2-40B4-BE49-F238E27FC236}">
                <a16:creationId xmlns:a16="http://schemas.microsoft.com/office/drawing/2014/main" id="{7EAB77A8-A4E3-5645-90AA-88127F33A3E2}"/>
              </a:ext>
            </a:extLst>
          </p:cNvPr>
          <p:cNvPicPr>
            <a:picLocks noChangeAspect="1"/>
          </p:cNvPicPr>
          <p:nvPr/>
        </p:nvPicPr>
        <p:blipFill>
          <a:blip r:embed="rId11" cstate="print">
            <a:clrChange>
              <a:clrFrom>
                <a:srgbClr val="FFFFFF"/>
              </a:clrFrom>
              <a:clrTo>
                <a:srgbClr val="FFFFFF">
                  <a:alpha val="0"/>
                </a:srgbClr>
              </a:clrTo>
            </a:clrChange>
            <a:biLevel thresh="75000"/>
            <a:extLst>
              <a:ext uri="{28A0092B-C50C-407E-A947-70E740481C1C}">
                <a14:useLocalDpi xmlns:a14="http://schemas.microsoft.com/office/drawing/2010/main"/>
              </a:ext>
            </a:extLst>
          </a:blip>
          <a:stretch>
            <a:fillRect/>
          </a:stretch>
        </p:blipFill>
        <p:spPr>
          <a:xfrm>
            <a:off x="6457459" y="4168282"/>
            <a:ext cx="414196" cy="414196"/>
          </a:xfrm>
          <a:prstGeom prst="rect">
            <a:avLst/>
          </a:prstGeom>
        </p:spPr>
      </p:pic>
      <p:pic>
        <p:nvPicPr>
          <p:cNvPr id="56" name="図 55">
            <a:extLst>
              <a:ext uri="{FF2B5EF4-FFF2-40B4-BE49-F238E27FC236}">
                <a16:creationId xmlns:a16="http://schemas.microsoft.com/office/drawing/2014/main" id="{1AC4F36C-9105-4345-B3FA-8C1BEF347578}"/>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83192" y="4326733"/>
            <a:ext cx="780010" cy="780010"/>
          </a:xfrm>
          <a:prstGeom prst="rect">
            <a:avLst/>
          </a:prstGeom>
        </p:spPr>
      </p:pic>
      <p:pic>
        <p:nvPicPr>
          <p:cNvPr id="57" name="図 56">
            <a:extLst>
              <a:ext uri="{FF2B5EF4-FFF2-40B4-BE49-F238E27FC236}">
                <a16:creationId xmlns:a16="http://schemas.microsoft.com/office/drawing/2014/main" id="{4B905766-27B8-1349-883F-E7B0F71B6F58}"/>
              </a:ext>
            </a:extLst>
          </p:cNvPr>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700548" y="4272366"/>
            <a:ext cx="860882" cy="860882"/>
          </a:xfrm>
          <a:prstGeom prst="rect">
            <a:avLst/>
          </a:prstGeom>
        </p:spPr>
      </p:pic>
      <p:pic>
        <p:nvPicPr>
          <p:cNvPr id="58" name="図 57">
            <a:extLst>
              <a:ext uri="{FF2B5EF4-FFF2-40B4-BE49-F238E27FC236}">
                <a16:creationId xmlns:a16="http://schemas.microsoft.com/office/drawing/2014/main" id="{92FDABBD-0448-4746-9362-14F7B14BC178}"/>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63305" y="4539903"/>
            <a:ext cx="593151" cy="593151"/>
          </a:xfrm>
          <a:prstGeom prst="rect">
            <a:avLst/>
          </a:prstGeom>
        </p:spPr>
      </p:pic>
    </p:spTree>
    <p:extLst>
      <p:ext uri="{BB962C8B-B14F-4D97-AF65-F5344CB8AC3E}">
        <p14:creationId xmlns:p14="http://schemas.microsoft.com/office/powerpoint/2010/main" val="1789298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88043"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高効率</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1127"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低遅延</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1029" y="4157168"/>
            <a:ext cx="1381938" cy="584775"/>
          </a:xfrm>
          <a:prstGeom prst="rect">
            <a:avLst/>
          </a:prstGeom>
          <a:noFill/>
        </p:spPr>
        <p:txBody>
          <a:bodyPr wrap="square" rtlCol="0">
            <a:spAutoFit/>
          </a:bodyPr>
          <a:lstStyle/>
          <a:p>
            <a:pPr algn="ctr"/>
            <a:r>
              <a:rPr lang="ja-JP" altLang="en-US" sz="2400">
                <a:solidFill>
                  <a:schemeClr val="accent4">
                    <a:lumMod val="75000"/>
                  </a:schemeClr>
                </a:solidFill>
                <a:latin typeface="Meiryo" charset="-128"/>
                <a:ea typeface="Meiryo" charset="-128"/>
                <a:cs typeface="Meiryo" charset="-128"/>
              </a:rPr>
              <a:t>高信頼</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327522" y="4157167"/>
            <a:ext cx="1381938" cy="523220"/>
          </a:xfrm>
          <a:prstGeom prst="rect">
            <a:avLst/>
          </a:prstGeom>
          <a:noFill/>
        </p:spPr>
        <p:txBody>
          <a:bodyPr wrap="square" rtlCol="0">
            <a:spAutoFit/>
          </a:bodyPr>
          <a:lstStyle/>
          <a:p>
            <a:pPr algn="ctr"/>
            <a:r>
              <a:rPr lang="ja-JP" altLang="en-US" sz="2000" dirty="0">
                <a:solidFill>
                  <a:schemeClr val="accent4">
                    <a:lumMod val="75000"/>
                  </a:schemeClr>
                </a:solidFill>
                <a:latin typeface="Meiryo" charset="-128"/>
                <a:ea typeface="Meiryo" charset="-128"/>
                <a:cs typeface="Meiryo" charset="-128"/>
              </a:rPr>
              <a:t>セキュア</a:t>
            </a:r>
            <a:endParaRPr lang="en-US" altLang="ja-JP" sz="20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3" y="4157167"/>
            <a:ext cx="1381938" cy="523220"/>
          </a:xfrm>
          <a:prstGeom prst="rect">
            <a:avLst/>
          </a:prstGeom>
          <a:noFill/>
        </p:spPr>
        <p:txBody>
          <a:bodyPr wrap="square" rtlCol="0">
            <a:spAutoFit/>
          </a:bodyPr>
          <a:lstStyle/>
          <a:p>
            <a:pPr algn="ctr"/>
            <a:r>
              <a:rPr lang="ja-JP" altLang="en-US" sz="2000" dirty="0">
                <a:solidFill>
                  <a:schemeClr val="accent4">
                    <a:lumMod val="75000"/>
                  </a:schemeClr>
                </a:solidFill>
                <a:latin typeface="Meiryo" charset="-128"/>
                <a:ea typeface="Meiryo" charset="-128"/>
                <a:cs typeface="Meiryo" charset="-128"/>
              </a:rPr>
              <a:t>企業別</a:t>
            </a:r>
            <a:endParaRPr lang="en-US" altLang="ja-JP" sz="20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エネルギー関連機器の監視や制御</a:t>
            </a: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農業設備や機器の監視や制御</a:t>
            </a: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物流トレーサビリティ</a:t>
            </a: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遠隔医療</a:t>
            </a: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各種設備機器の監視と制御</a:t>
            </a: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ゲーム</a:t>
            </a: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災害対応</a:t>
            </a: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自動車</a:t>
            </a:r>
            <a:endParaRPr lang="en-US" altLang="ja-JP" sz="12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TIS</a:t>
            </a:r>
            <a:r>
              <a:rPr kumimoji="1" lang="ja-JP" altLang="en-US" sz="1000" dirty="0">
                <a:solidFill>
                  <a:srgbClr val="FFFFFF"/>
                </a:solidFill>
                <a:latin typeface="Meiryo" charset="-128"/>
                <a:ea typeface="Meiryo" charset="-128"/>
                <a:cs typeface="Meiryo" charset="-128"/>
              </a:rPr>
              <a:t>や自動運転</a:t>
            </a: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公共交通</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機関</a:t>
            </a: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医療</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自治体</a:t>
            </a:r>
            <a:endParaRPr lang="en-US" altLang="ja-JP" sz="12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行政</a:t>
            </a:r>
            <a:r>
              <a:rPr kumimoji="1" lang="ja-JP" altLang="en-US" sz="1000" dirty="0">
                <a:solidFill>
                  <a:srgbClr val="FFFFFF"/>
                </a:solidFill>
                <a:latin typeface="Meiryo" charset="-128"/>
                <a:ea typeface="Meiryo" charset="-128"/>
                <a:cs typeface="Meiryo" charset="-128"/>
              </a:rPr>
              <a:t>サービス</a:t>
            </a: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金融</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企業内</a:t>
            </a: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各種クラウド</a:t>
            </a:r>
            <a:endParaRPr kumimoji="1" lang="en-US" altLang="ja-JP" sz="1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サービス</a:t>
            </a: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Tree>
    <p:extLst>
      <p:ext uri="{BB962C8B-B14F-4D97-AF65-F5344CB8AC3E}">
        <p14:creationId xmlns:p14="http://schemas.microsoft.com/office/powerpoint/2010/main" val="2765097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66822" y="3216420"/>
            <a:ext cx="1475062" cy="1475062"/>
          </a:xfrm>
          <a:prstGeom prst="rect">
            <a:avLst/>
          </a:prstGeom>
        </p:spPr>
      </p:pic>
      <p:pic>
        <p:nvPicPr>
          <p:cNvPr id="75" name="図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閉域網</a:t>
            </a: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a:solidFill>
                  <a:schemeClr val="tx1">
                    <a:lumMod val="65000"/>
                    <a:lumOff val="35000"/>
                  </a:schemeClr>
                </a:solidFill>
                <a:latin typeface="Meiryo" charset="-128"/>
                <a:ea typeface="Meiryo" charset="-128"/>
                <a:cs typeface="Meiryo" charset="-128"/>
              </a:rPr>
              <a:t>SIM(subscriber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module/</a:t>
            </a:r>
            <a:r>
              <a:rPr lang="ja-JP" altLang="en-US" sz="800" dirty="0">
                <a:solidFill>
                  <a:schemeClr val="tx1">
                    <a:lumMod val="65000"/>
                    <a:lumOff val="35000"/>
                  </a:schemeClr>
                </a:solidFill>
                <a:latin typeface="Meiryo" charset="-128"/>
                <a:ea typeface="Meiryo" charset="-128"/>
                <a:cs typeface="Meiryo" charset="-128"/>
              </a:rPr>
              <a:t>SIMカード</a:t>
            </a:r>
            <a:r>
              <a:rPr lang="en-US" altLang="ja-JP" sz="800" dirty="0">
                <a:solidFill>
                  <a:schemeClr val="tx1">
                    <a:lumMod val="65000"/>
                    <a:lumOff val="35000"/>
                  </a:schemeClr>
                </a:solidFill>
                <a:latin typeface="Meiryo" charset="-128"/>
                <a:ea typeface="Meiryo" charset="-128"/>
                <a:cs typeface="Meiryo" charset="-128"/>
              </a:rPr>
              <a:t>)</a:t>
            </a:r>
            <a:r>
              <a:rPr lang="ja-JP" altLang="en-US" sz="800" dirty="0">
                <a:solidFill>
                  <a:schemeClr val="tx1">
                    <a:lumMod val="65000"/>
                    <a:lumOff val="35000"/>
                  </a:schemeClr>
                </a:solidFill>
                <a:latin typeface="Meiryo" charset="-128"/>
                <a:ea typeface="Meiryo" charset="-128"/>
                <a:cs typeface="Meiryo" charset="-128"/>
              </a:rPr>
              <a:t>とは、電話番号を特定するための固有のID番号が記録された、携帯やスマートフォンが通信するために必要なICカードのこと。</a:t>
            </a:r>
          </a:p>
        </p:txBody>
      </p:sp>
    </p:spTree>
    <p:extLst>
      <p:ext uri="{BB962C8B-B14F-4D97-AF65-F5344CB8AC3E}">
        <p14:creationId xmlns:p14="http://schemas.microsoft.com/office/powerpoint/2010/main" val="3793499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972A0855-8DE7-7A46-B6D7-27FA53E4B24C}"/>
              </a:ext>
            </a:extLst>
          </p:cNvPr>
          <p:cNvSpPr/>
          <p:nvPr/>
        </p:nvSpPr>
        <p:spPr>
          <a:xfrm>
            <a:off x="636186" y="892629"/>
            <a:ext cx="3935813" cy="299970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4C4F39D-243D-AC4E-8821-7A4D6D181110}"/>
              </a:ext>
            </a:extLst>
          </p:cNvPr>
          <p:cNvSpPr>
            <a:spLocks noGrp="1"/>
          </p:cNvSpPr>
          <p:nvPr>
            <p:ph type="title"/>
          </p:nvPr>
        </p:nvSpPr>
        <p:spPr/>
        <p:txBody>
          <a:bodyPr/>
          <a:lstStyle/>
          <a:p>
            <a:r>
              <a:rPr kumimoji="1" lang="ja-JP" altLang="en-US"/>
              <a:t>伝統的なやり方と</a:t>
            </a:r>
            <a:r>
              <a:rPr kumimoji="1" lang="en-US" altLang="ja-JP" dirty="0" err="1"/>
              <a:t>IoT</a:t>
            </a:r>
            <a:r>
              <a:rPr kumimoji="1" lang="ja-JP" altLang="en-US"/>
              <a:t>との違い</a:t>
            </a:r>
          </a:p>
        </p:txBody>
      </p:sp>
      <p:sp>
        <p:nvSpPr>
          <p:cNvPr id="3" name="スライド番号プレースホルダー 2">
            <a:extLst>
              <a:ext uri="{FF2B5EF4-FFF2-40B4-BE49-F238E27FC236}">
                <a16:creationId xmlns:a16="http://schemas.microsoft.com/office/drawing/2014/main" id="{B124AF80-B51A-DB4E-B666-0B31B4A5EF8C}"/>
              </a:ext>
            </a:extLst>
          </p:cNvPr>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4" name="正方形/長方形 3">
            <a:extLst>
              <a:ext uri="{FF2B5EF4-FFF2-40B4-BE49-F238E27FC236}">
                <a16:creationId xmlns:a16="http://schemas.microsoft.com/office/drawing/2014/main" id="{A0BDE9F8-FAEC-F248-9A12-A850924DDED0}"/>
              </a:ext>
            </a:extLst>
          </p:cNvPr>
          <p:cNvSpPr/>
          <p:nvPr/>
        </p:nvSpPr>
        <p:spPr>
          <a:xfrm>
            <a:off x="638175" y="4094228"/>
            <a:ext cx="7867650" cy="21771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69C4AC1-8BF0-6249-93D1-077DEAC8B6D9}"/>
              </a:ext>
            </a:extLst>
          </p:cNvPr>
          <p:cNvSpPr/>
          <p:nvPr/>
        </p:nvSpPr>
        <p:spPr>
          <a:xfrm>
            <a:off x="1800328" y="4742815"/>
            <a:ext cx="1072243" cy="718458"/>
          </a:xfrm>
          <a:prstGeom prst="rect">
            <a:avLst/>
          </a:prstGeom>
          <a:solidFill>
            <a:schemeClr val="bg1"/>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A040B15-4F49-1F41-8859-28D64BE552C5}"/>
              </a:ext>
            </a:extLst>
          </p:cNvPr>
          <p:cNvSpPr/>
          <p:nvPr/>
        </p:nvSpPr>
        <p:spPr>
          <a:xfrm>
            <a:off x="1666979" y="4574352"/>
            <a:ext cx="1072243" cy="71845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11">
            <a:extLst>
              <a:ext uri="{FF2B5EF4-FFF2-40B4-BE49-F238E27FC236}">
                <a16:creationId xmlns:a16="http://schemas.microsoft.com/office/drawing/2014/main" id="{E89C59D2-11DB-6C49-B767-68B06438FFBF}"/>
              </a:ext>
            </a:extLst>
          </p:cNvPr>
          <p:cNvGrpSpPr/>
          <p:nvPr/>
        </p:nvGrpSpPr>
        <p:grpSpPr>
          <a:xfrm>
            <a:off x="1997783" y="2223727"/>
            <a:ext cx="410633" cy="824640"/>
            <a:chOff x="1946324" y="4125162"/>
            <a:chExt cx="969964" cy="2007872"/>
          </a:xfrm>
          <a:solidFill>
            <a:schemeClr val="accent6">
              <a:lumMod val="50000"/>
            </a:schemeClr>
          </a:solidFill>
        </p:grpSpPr>
        <p:sp>
          <p:nvSpPr>
            <p:cNvPr id="9" name="円/楕円 8">
              <a:extLst>
                <a:ext uri="{FF2B5EF4-FFF2-40B4-BE49-F238E27FC236}">
                  <a16:creationId xmlns:a16="http://schemas.microsoft.com/office/drawing/2014/main" id="{E2A94EE8-1D13-4F48-9486-23703C93B8C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CCA753E9-A40C-094A-9AD8-92E9F6C691E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テキスト ボックス 10">
            <a:extLst>
              <a:ext uri="{FF2B5EF4-FFF2-40B4-BE49-F238E27FC236}">
                <a16:creationId xmlns:a16="http://schemas.microsoft.com/office/drawing/2014/main" id="{715259D0-0872-854A-8672-4F4CC1C424B5}"/>
              </a:ext>
            </a:extLst>
          </p:cNvPr>
          <p:cNvSpPr txBox="1"/>
          <p:nvPr/>
        </p:nvSpPr>
        <p:spPr>
          <a:xfrm>
            <a:off x="764427" y="2278046"/>
            <a:ext cx="1082348" cy="738664"/>
          </a:xfrm>
          <a:prstGeom prst="rect">
            <a:avLst/>
          </a:prstGeom>
          <a:noFill/>
        </p:spPr>
        <p:txBody>
          <a:bodyPr wrap="none" rtlCol="0">
            <a:spAutoFit/>
          </a:bodyPr>
          <a:lstStyle/>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経験値</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lang="ja-JP" altLang="en-US" sz="1400">
                <a:solidFill>
                  <a:schemeClr val="accent6">
                    <a:lumMod val="50000"/>
                  </a:schemeClr>
                </a:solidFill>
                <a:latin typeface="Meiryo" panose="020B0604030504040204" pitchFamily="34" charset="-128"/>
                <a:ea typeface="Meiryo" panose="020B0604030504040204" pitchFamily="34" charset="-128"/>
              </a:rPr>
              <a:t>勘や習慣</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による判断</a:t>
            </a:r>
          </a:p>
        </p:txBody>
      </p:sp>
      <p:sp>
        <p:nvSpPr>
          <p:cNvPr id="12" name="テキスト ボックス 11">
            <a:extLst>
              <a:ext uri="{FF2B5EF4-FFF2-40B4-BE49-F238E27FC236}">
                <a16:creationId xmlns:a16="http://schemas.microsoft.com/office/drawing/2014/main" id="{B317E00E-F758-504C-AC1B-A8AB0ADE9A14}"/>
              </a:ext>
            </a:extLst>
          </p:cNvPr>
          <p:cNvSpPr txBox="1"/>
          <p:nvPr/>
        </p:nvSpPr>
        <p:spPr>
          <a:xfrm>
            <a:off x="2559424" y="2264916"/>
            <a:ext cx="1800493" cy="738664"/>
          </a:xfrm>
          <a:prstGeom prst="rect">
            <a:avLst/>
          </a:prstGeom>
          <a:noFill/>
        </p:spPr>
        <p:txBody>
          <a:bodyPr wrap="none" rtlCol="0">
            <a:spAutoFit/>
          </a:bodyPr>
          <a:lstStyle/>
          <a:p>
            <a:r>
              <a:rPr kumimoji="1" lang="ja-JP" altLang="en-US" sz="1400">
                <a:solidFill>
                  <a:schemeClr val="accent6">
                    <a:lumMod val="50000"/>
                  </a:schemeClr>
                </a:solidFill>
                <a:latin typeface="Meiryo" panose="020B0604030504040204" pitchFamily="34" charset="-128"/>
                <a:ea typeface="Meiryo" panose="020B0604030504040204" pitchFamily="34" charset="-128"/>
              </a:rPr>
              <a:t>経験や実験</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によって学習し</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最適解を見つけ出す</a:t>
            </a:r>
          </a:p>
        </p:txBody>
      </p:sp>
      <p:sp>
        <p:nvSpPr>
          <p:cNvPr id="15" name="テキスト ボックス 14">
            <a:extLst>
              <a:ext uri="{FF2B5EF4-FFF2-40B4-BE49-F238E27FC236}">
                <a16:creationId xmlns:a16="http://schemas.microsoft.com/office/drawing/2014/main" id="{3955C155-371D-D346-B42B-C3226F4E21AD}"/>
              </a:ext>
            </a:extLst>
          </p:cNvPr>
          <p:cNvSpPr txBox="1"/>
          <p:nvPr/>
        </p:nvSpPr>
        <p:spPr>
          <a:xfrm>
            <a:off x="1726045" y="4702748"/>
            <a:ext cx="954107"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人間による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観察や実験</a:t>
            </a:r>
            <a:endParaRPr kumimoji="1" lang="ja-JP" altLang="en-US" sz="1200">
              <a:solidFill>
                <a:schemeClr val="bg1"/>
              </a:solidFill>
              <a:latin typeface="Meiryo" panose="020B0604030504040204" pitchFamily="34" charset="-128"/>
              <a:ea typeface="Meiryo" panose="020B0604030504040204" pitchFamily="34" charset="-128"/>
            </a:endParaRPr>
          </a:p>
        </p:txBody>
      </p:sp>
      <p:cxnSp>
        <p:nvCxnSpPr>
          <p:cNvPr id="18" name="直線矢印コネクタ 17">
            <a:extLst>
              <a:ext uri="{FF2B5EF4-FFF2-40B4-BE49-F238E27FC236}">
                <a16:creationId xmlns:a16="http://schemas.microsoft.com/office/drawing/2014/main" id="{50883DBB-71D9-DD4A-88A2-65D59EEE3FDD}"/>
              </a:ext>
            </a:extLst>
          </p:cNvPr>
          <p:cNvCxnSpPr>
            <a:cxnSpLocks/>
            <a:stCxn id="10" idx="1"/>
          </p:cNvCxnSpPr>
          <p:nvPr/>
        </p:nvCxnSpPr>
        <p:spPr>
          <a:xfrm flipH="1">
            <a:off x="1655999" y="3048367"/>
            <a:ext cx="547102" cy="1520418"/>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BFE262F6-A640-9047-8405-AE60519DA490}"/>
              </a:ext>
            </a:extLst>
          </p:cNvPr>
          <p:cNvCxnSpPr>
            <a:cxnSpLocks/>
            <a:stCxn id="10" idx="1"/>
          </p:cNvCxnSpPr>
          <p:nvPr/>
        </p:nvCxnSpPr>
        <p:spPr>
          <a:xfrm>
            <a:off x="2203101" y="3048367"/>
            <a:ext cx="536117" cy="1557744"/>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3C6C4A2E-FAE5-9940-BFC9-04A84B302A5E}"/>
              </a:ext>
            </a:extLst>
          </p:cNvPr>
          <p:cNvSpPr txBox="1"/>
          <p:nvPr/>
        </p:nvSpPr>
        <p:spPr>
          <a:xfrm>
            <a:off x="612239" y="1529559"/>
            <a:ext cx="3946793" cy="584775"/>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個人の経験値、伝統的な習慣や思い込みの範囲を超えることが困難</a:t>
            </a:r>
          </a:p>
        </p:txBody>
      </p:sp>
      <p:sp>
        <p:nvSpPr>
          <p:cNvPr id="37" name="テキスト ボックス 36">
            <a:extLst>
              <a:ext uri="{FF2B5EF4-FFF2-40B4-BE49-F238E27FC236}">
                <a16:creationId xmlns:a16="http://schemas.microsoft.com/office/drawing/2014/main" id="{85EDE9C3-620F-FF47-9859-19A6E9D11D9E}"/>
              </a:ext>
            </a:extLst>
          </p:cNvPr>
          <p:cNvSpPr txBox="1"/>
          <p:nvPr/>
        </p:nvSpPr>
        <p:spPr>
          <a:xfrm>
            <a:off x="1379458" y="5673141"/>
            <a:ext cx="638508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現実の世界で起きる</a:t>
            </a:r>
            <a:r>
              <a:rPr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ものごと</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や</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できごと</a:t>
            </a:r>
            <a:r>
              <a:rPr kumimoji="1" lang="en-US" altLang="ja-JP" sz="2400" b="1" dirty="0">
                <a:solidFill>
                  <a:schemeClr val="bg1"/>
                </a:solidFill>
                <a:latin typeface="Meiryo" panose="020B0604030504040204" pitchFamily="34" charset="-128"/>
                <a:ea typeface="Meiryo" panose="020B0604030504040204" pitchFamily="34" charset="-128"/>
              </a:rPr>
              <a:t>”</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B2C78754-C9A8-D345-8DF1-3F56D649DBCA}"/>
              </a:ext>
            </a:extLst>
          </p:cNvPr>
          <p:cNvSpPr txBox="1"/>
          <p:nvPr/>
        </p:nvSpPr>
        <p:spPr>
          <a:xfrm>
            <a:off x="649153" y="975560"/>
            <a:ext cx="3946793" cy="338554"/>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伝統的な</a:t>
            </a:r>
            <a:r>
              <a:rPr kumimoji="1" lang="ja-JP" altLang="en-US" sz="1600">
                <a:solidFill>
                  <a:schemeClr val="accent6">
                    <a:lumMod val="50000"/>
                  </a:schemeClr>
                </a:solidFill>
                <a:latin typeface="Meiryo" panose="020B0604030504040204" pitchFamily="34" charset="-128"/>
                <a:ea typeface="Meiryo" panose="020B0604030504040204" pitchFamily="34" charset="-128"/>
              </a:rPr>
              <a:t>社会やビジネスの仕組み</a:t>
            </a:r>
          </a:p>
        </p:txBody>
      </p:sp>
      <p:sp>
        <p:nvSpPr>
          <p:cNvPr id="17" name="円柱 16">
            <a:extLst>
              <a:ext uri="{FF2B5EF4-FFF2-40B4-BE49-F238E27FC236}">
                <a16:creationId xmlns:a16="http://schemas.microsoft.com/office/drawing/2014/main" id="{57F6C8B9-9117-FA44-958B-2ABC766C58D4}"/>
              </a:ext>
            </a:extLst>
          </p:cNvPr>
          <p:cNvSpPr/>
          <p:nvPr/>
        </p:nvSpPr>
        <p:spPr>
          <a:xfrm>
            <a:off x="1623875" y="3083902"/>
            <a:ext cx="342143" cy="375845"/>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1" name="グループ化 20">
            <a:extLst>
              <a:ext uri="{FF2B5EF4-FFF2-40B4-BE49-F238E27FC236}">
                <a16:creationId xmlns:a16="http://schemas.microsoft.com/office/drawing/2014/main" id="{D7C19971-0DB3-B444-8B0F-1DF38336D46F}"/>
              </a:ext>
            </a:extLst>
          </p:cNvPr>
          <p:cNvGrpSpPr/>
          <p:nvPr/>
        </p:nvGrpSpPr>
        <p:grpSpPr>
          <a:xfrm>
            <a:off x="636187" y="904597"/>
            <a:ext cx="7900388" cy="4479489"/>
            <a:chOff x="636187" y="904597"/>
            <a:chExt cx="7900388" cy="4479489"/>
          </a:xfrm>
        </p:grpSpPr>
        <p:sp>
          <p:nvSpPr>
            <p:cNvPr id="16" name="テキスト ボックス 15">
              <a:extLst>
                <a:ext uri="{FF2B5EF4-FFF2-40B4-BE49-F238E27FC236}">
                  <a16:creationId xmlns:a16="http://schemas.microsoft.com/office/drawing/2014/main" id="{F26988FE-6D2B-8345-BAFA-2E399B1D005B}"/>
                </a:ext>
              </a:extLst>
            </p:cNvPr>
            <p:cNvSpPr txBox="1"/>
            <p:nvPr/>
          </p:nvSpPr>
          <p:spPr>
            <a:xfrm>
              <a:off x="5370257" y="4737755"/>
              <a:ext cx="2031325"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センサーによって</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収集されるデータ</a:t>
              </a:r>
            </a:p>
          </p:txBody>
        </p:sp>
        <p:grpSp>
          <p:nvGrpSpPr>
            <p:cNvPr id="20" name="グループ化 19">
              <a:extLst>
                <a:ext uri="{FF2B5EF4-FFF2-40B4-BE49-F238E27FC236}">
                  <a16:creationId xmlns:a16="http://schemas.microsoft.com/office/drawing/2014/main" id="{D3A137D7-44A7-3A40-8BF8-AD952C102444}"/>
                </a:ext>
              </a:extLst>
            </p:cNvPr>
            <p:cNvGrpSpPr/>
            <p:nvPr/>
          </p:nvGrpSpPr>
          <p:grpSpPr>
            <a:xfrm>
              <a:off x="636187" y="904597"/>
              <a:ext cx="7900388" cy="3189629"/>
              <a:chOff x="636187" y="904597"/>
              <a:chExt cx="7900388" cy="3189629"/>
            </a:xfrm>
          </p:grpSpPr>
          <p:sp>
            <p:nvSpPr>
              <p:cNvPr id="32" name="正方形/長方形 31">
                <a:extLst>
                  <a:ext uri="{FF2B5EF4-FFF2-40B4-BE49-F238E27FC236}">
                    <a16:creationId xmlns:a16="http://schemas.microsoft.com/office/drawing/2014/main" id="{D1648BF4-AE26-9E48-9688-47DD3225BF33}"/>
                  </a:ext>
                </a:extLst>
              </p:cNvPr>
              <p:cNvSpPr/>
              <p:nvPr/>
            </p:nvSpPr>
            <p:spPr>
              <a:xfrm>
                <a:off x="4572000" y="904597"/>
                <a:ext cx="3935813" cy="299970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10855D2E-48B2-A94F-ADDC-951F9B61DE65}"/>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89896" y="2156535"/>
                <a:ext cx="1025115" cy="959024"/>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A34FE34D-8F44-8740-8A40-DCA4113BCBFE}"/>
                  </a:ext>
                </a:extLst>
              </p:cNvPr>
              <p:cNvSpPr txBox="1"/>
              <p:nvPr/>
            </p:nvSpPr>
            <p:spPr>
              <a:xfrm>
                <a:off x="4802832" y="2264916"/>
                <a:ext cx="1800493"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データを収集し</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機械学習によって</a:t>
                </a:r>
                <a:endParaRPr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最適解を見つけ出す</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76AAAB3-05FE-794B-9D7D-CDFACE9B07AF}"/>
                  </a:ext>
                </a:extLst>
              </p:cNvPr>
              <p:cNvSpPr txBox="1"/>
              <p:nvPr/>
            </p:nvSpPr>
            <p:spPr>
              <a:xfrm>
                <a:off x="7401582" y="2264916"/>
                <a:ext cx="1082348" cy="95410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ルール</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や統計値</a:t>
                </a:r>
                <a:endParaRPr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による判断</a:t>
                </a:r>
                <a:endParaRPr lang="en-US" altLang="ja-JP" sz="1400" dirty="0">
                  <a:solidFill>
                    <a:srgbClr val="0070C0"/>
                  </a:solidFill>
                  <a:latin typeface="Meiryo" panose="020B0604030504040204" pitchFamily="34" charset="-128"/>
                  <a:ea typeface="Meiryo" panose="020B0604030504040204" pitchFamily="34" charset="-128"/>
                </a:endParaRPr>
              </a:p>
              <a:p>
                <a:endParaRPr kumimoji="1" lang="ja-JP" altLang="en-US" sz="1400">
                  <a:solidFill>
                    <a:srgbClr val="0070C0"/>
                  </a:solidFill>
                  <a:latin typeface="Meiryo" panose="020B0604030504040204" pitchFamily="34" charset="-128"/>
                  <a:ea typeface="Meiryo" panose="020B0604030504040204" pitchFamily="34" charset="-128"/>
                </a:endParaRPr>
              </a:p>
            </p:txBody>
          </p:sp>
          <p:cxnSp>
            <p:nvCxnSpPr>
              <p:cNvPr id="25" name="直線矢印コネクタ 24">
                <a:extLst>
                  <a:ext uri="{FF2B5EF4-FFF2-40B4-BE49-F238E27FC236}">
                    <a16:creationId xmlns:a16="http://schemas.microsoft.com/office/drawing/2014/main" id="{C80DC900-1468-F44A-8012-209E8FBE914A}"/>
                  </a:ext>
                </a:extLst>
              </p:cNvPr>
              <p:cNvCxnSpPr>
                <a:cxnSpLocks/>
                <a:stCxn id="7" idx="2"/>
              </p:cNvCxnSpPr>
              <p:nvPr/>
            </p:nvCxnSpPr>
            <p:spPr>
              <a:xfrm flipH="1">
                <a:off x="636187" y="3115559"/>
                <a:ext cx="6366267" cy="965539"/>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C8748C8C-2869-D342-BB6E-AE6DA94988B1}"/>
                  </a:ext>
                </a:extLst>
              </p:cNvPr>
              <p:cNvCxnSpPr>
                <a:cxnSpLocks/>
                <a:stCxn id="7" idx="2"/>
              </p:cNvCxnSpPr>
              <p:nvPr/>
            </p:nvCxnSpPr>
            <p:spPr>
              <a:xfrm>
                <a:off x="7002454" y="3115559"/>
                <a:ext cx="1473235" cy="978667"/>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E857466F-8BD0-9844-BDBC-6C11FEBB142F}"/>
                  </a:ext>
                </a:extLst>
              </p:cNvPr>
              <p:cNvSpPr txBox="1"/>
              <p:nvPr/>
            </p:nvSpPr>
            <p:spPr>
              <a:xfrm>
                <a:off x="4559032" y="1529559"/>
                <a:ext cx="3946793" cy="584775"/>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徹底して無駄を無くし</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kumimoji="1" lang="ja-JP" altLang="en-US" sz="1600" b="1">
                    <a:solidFill>
                      <a:srgbClr val="0070C0"/>
                    </a:solidFill>
                    <a:latin typeface="Meiryo" panose="020B0604030504040204" pitchFamily="34" charset="-128"/>
                    <a:ea typeface="Meiryo" panose="020B0604030504040204" pitchFamily="34" charset="-128"/>
                  </a:rPr>
                  <a:t>効率、コスト、期間を劇的に改善</a:t>
                </a:r>
              </a:p>
            </p:txBody>
          </p:sp>
          <p:sp>
            <p:nvSpPr>
              <p:cNvPr id="41" name="テキスト ボックス 40">
                <a:extLst>
                  <a:ext uri="{FF2B5EF4-FFF2-40B4-BE49-F238E27FC236}">
                    <a16:creationId xmlns:a16="http://schemas.microsoft.com/office/drawing/2014/main" id="{D9894103-1614-A447-B414-D95DA72D0560}"/>
                  </a:ext>
                </a:extLst>
              </p:cNvPr>
              <p:cNvSpPr txBox="1"/>
              <p:nvPr/>
            </p:nvSpPr>
            <p:spPr>
              <a:xfrm>
                <a:off x="4589782" y="986445"/>
                <a:ext cx="3946793" cy="338554"/>
              </a:xfrm>
              <a:prstGeom prst="rect">
                <a:avLst/>
              </a:prstGeom>
              <a:noFill/>
            </p:spPr>
            <p:txBody>
              <a:bodyPr wrap="square" rtlCol="0">
                <a:spAutoFit/>
              </a:bodyPr>
              <a:lstStyle/>
              <a:p>
                <a:pPr algn="ctr"/>
                <a:r>
                  <a:rPr kumimoji="1" lang="en-US" altLang="ja-JP" sz="1600" b="1" dirty="0" err="1">
                    <a:solidFill>
                      <a:srgbClr val="0070C0"/>
                    </a:solidFill>
                    <a:latin typeface="Meiryo" panose="020B0604030504040204" pitchFamily="34" charset="-128"/>
                    <a:ea typeface="Meiryo" panose="020B0604030504040204" pitchFamily="34" charset="-128"/>
                  </a:rPr>
                  <a:t>IoT</a:t>
                </a:r>
                <a:r>
                  <a:rPr kumimoji="1" lang="ja-JP" altLang="en-US" sz="1600" b="1">
                    <a:solidFill>
                      <a:srgbClr val="0070C0"/>
                    </a:solidFill>
                    <a:latin typeface="Meiryo" panose="020B0604030504040204" pitchFamily="34" charset="-128"/>
                    <a:ea typeface="Meiryo" panose="020B0604030504040204" pitchFamily="34" charset="-128"/>
                  </a:rPr>
                  <a:t>で実現する</a:t>
                </a:r>
                <a:r>
                  <a:rPr kumimoji="1" lang="ja-JP" altLang="en-US" sz="1600">
                    <a:solidFill>
                      <a:srgbClr val="0070C0"/>
                    </a:solidFill>
                    <a:latin typeface="Meiryo" panose="020B0604030504040204" pitchFamily="34" charset="-128"/>
                    <a:ea typeface="Meiryo" panose="020B0604030504040204" pitchFamily="34" charset="-128"/>
                  </a:rPr>
                  <a:t>社会やビジネスの仕組み</a:t>
                </a:r>
              </a:p>
            </p:txBody>
          </p:sp>
          <p:sp>
            <p:nvSpPr>
              <p:cNvPr id="29" name="円柱 28">
                <a:extLst>
                  <a:ext uri="{FF2B5EF4-FFF2-40B4-BE49-F238E27FC236}">
                    <a16:creationId xmlns:a16="http://schemas.microsoft.com/office/drawing/2014/main" id="{27821786-1E58-D046-B42E-CC87DB9148F5}"/>
                  </a:ext>
                </a:extLst>
              </p:cNvPr>
              <p:cNvSpPr/>
              <p:nvPr/>
            </p:nvSpPr>
            <p:spPr>
              <a:xfrm>
                <a:off x="4802832" y="3083902"/>
                <a:ext cx="1852303" cy="72127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273486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フリーフォーム 81"/>
          <p:cNvSpPr/>
          <p:nvPr/>
        </p:nvSpPr>
        <p:spPr>
          <a:xfrm>
            <a:off x="280894" y="818776"/>
            <a:ext cx="7835153" cy="5181600"/>
          </a:xfrm>
          <a:custGeom>
            <a:avLst/>
            <a:gdLst>
              <a:gd name="connsiteX0" fmla="*/ 7022353 w 7835153"/>
              <a:gd name="connsiteY0" fmla="*/ 0 h 5181600"/>
              <a:gd name="connsiteX1" fmla="*/ 7835153 w 7835153"/>
              <a:gd name="connsiteY1" fmla="*/ 5181600 h 5181600"/>
              <a:gd name="connsiteX2" fmla="*/ 0 w 7835153"/>
              <a:gd name="connsiteY2" fmla="*/ 4542118 h 5181600"/>
              <a:gd name="connsiteX3" fmla="*/ 7022353 w 7835153"/>
              <a:gd name="connsiteY3" fmla="*/ 0 h 5181600"/>
            </a:gdLst>
            <a:ahLst/>
            <a:cxnLst>
              <a:cxn ang="0">
                <a:pos x="connsiteX0" y="connsiteY0"/>
              </a:cxn>
              <a:cxn ang="0">
                <a:pos x="connsiteX1" y="connsiteY1"/>
              </a:cxn>
              <a:cxn ang="0">
                <a:pos x="connsiteX2" y="connsiteY2"/>
              </a:cxn>
              <a:cxn ang="0">
                <a:pos x="connsiteX3" y="connsiteY3"/>
              </a:cxn>
            </a:cxnLst>
            <a:rect l="l" t="t" r="r" b="b"/>
            <a:pathLst>
              <a:path w="7835153" h="5181600">
                <a:moveTo>
                  <a:pt x="7022353" y="0"/>
                </a:moveTo>
                <a:lnTo>
                  <a:pt x="7835153" y="5181600"/>
                </a:lnTo>
                <a:lnTo>
                  <a:pt x="0" y="4542118"/>
                </a:lnTo>
                <a:lnTo>
                  <a:pt x="7022353" y="0"/>
                </a:lnTo>
                <a:close/>
              </a:path>
            </a:pathLst>
          </a:custGeom>
          <a:gradFill flip="none" rotWithShape="1">
            <a:gsLst>
              <a:gs pos="0">
                <a:schemeClr val="accent6">
                  <a:lumMod val="60000"/>
                  <a:lumOff val="40000"/>
                </a:schemeClr>
              </a:gs>
              <a:gs pos="57000">
                <a:schemeClr val="accent6">
                  <a:lumMod val="40000"/>
                  <a:lumOff val="60000"/>
                </a:schemeClr>
              </a:gs>
              <a:gs pos="100000">
                <a:schemeClr val="bg1"/>
              </a:gs>
            </a:gsLst>
            <a:lin ang="135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直角三角形 83"/>
          <p:cNvSpPr/>
          <p:nvPr/>
        </p:nvSpPr>
        <p:spPr>
          <a:xfrm flipV="1">
            <a:off x="280894" y="818775"/>
            <a:ext cx="7034076" cy="4542867"/>
          </a:xfrm>
          <a:prstGeom prst="rtTriangl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直角三角形 84"/>
          <p:cNvSpPr/>
          <p:nvPr/>
        </p:nvSpPr>
        <p:spPr>
          <a:xfrm flipH="1">
            <a:off x="271719" y="817481"/>
            <a:ext cx="7034076" cy="4542867"/>
          </a:xfrm>
          <a:prstGeom prst="r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磁気ディスク 37"/>
          <p:cNvSpPr/>
          <p:nvPr/>
        </p:nvSpPr>
        <p:spPr>
          <a:xfrm>
            <a:off x="539552" y="4074634"/>
            <a:ext cx="1296144" cy="1152127"/>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ビッグデータ</a:t>
            </a:r>
          </a:p>
        </p:txBody>
      </p:sp>
      <p:sp>
        <p:nvSpPr>
          <p:cNvPr id="3" name="タイトル 2"/>
          <p:cNvSpPr>
            <a:spLocks noGrp="1"/>
          </p:cNvSpPr>
          <p:nvPr>
            <p:ph type="title"/>
          </p:nvPr>
        </p:nvSpPr>
        <p:spPr/>
        <p:txBody>
          <a:bodyPr/>
          <a:lstStyle/>
          <a:p>
            <a:r>
              <a:rPr kumimoji="1" lang="en-US" altLang="ja-JP" dirty="0" err="1"/>
              <a:t>IoT</a:t>
            </a:r>
            <a:r>
              <a:rPr kumimoji="1" lang="ja-JP" altLang="en-US" dirty="0"/>
              <a:t>とスマートデバイス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p:cNvSpPr/>
          <p:nvPr/>
        </p:nvSpPr>
        <p:spPr>
          <a:xfrm>
            <a:off x="2699792" y="4074634"/>
            <a:ext cx="2160240" cy="11521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取得</a:t>
            </a:r>
            <a:endParaRPr kumimoji="1" lang="en-US" altLang="ja-JP" b="1"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アナログな事実を</a:t>
            </a:r>
            <a:endParaRPr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デジタルデータに置き換える</a:t>
            </a:r>
            <a:endParaRPr kumimoji="1" lang="ja-JP" altLang="en-US" sz="1050" dirty="0">
              <a:solidFill>
                <a:srgbClr val="FFFFFF"/>
              </a:solidFill>
              <a:latin typeface="Meiryo" charset="-128"/>
              <a:ea typeface="Meiryo" charset="-128"/>
              <a:cs typeface="Meiryo" charset="-128"/>
            </a:endParaRPr>
          </a:p>
        </p:txBody>
      </p:sp>
      <p:sp>
        <p:nvSpPr>
          <p:cNvPr id="5" name="正方形/長方形 4"/>
          <p:cNvSpPr/>
          <p:nvPr/>
        </p:nvSpPr>
        <p:spPr>
          <a:xfrm>
            <a:off x="539552" y="2527681"/>
            <a:ext cx="2160240" cy="115212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分析</a:t>
            </a:r>
            <a:endParaRPr kumimoji="1" lang="en-US" altLang="ja-JP" b="1"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dirty="0">
                <a:solidFill>
                  <a:srgbClr val="FFFFFF"/>
                </a:solidFill>
                <a:latin typeface="Meiryo" charset="-128"/>
                <a:ea typeface="Meiryo" charset="-128"/>
                <a:cs typeface="Meiryo" charset="-128"/>
              </a:rPr>
              <a:t>規則性、関係性を見つけ出す</a:t>
            </a:r>
            <a:endParaRPr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dirty="0">
                <a:solidFill>
                  <a:srgbClr val="FFFFFF"/>
                </a:solidFill>
                <a:latin typeface="Meiryo" charset="-128"/>
                <a:ea typeface="Meiryo" charset="-128"/>
                <a:cs typeface="Meiryo" charset="-128"/>
              </a:rPr>
              <a:t>最適解を見つけ出す</a:t>
            </a:r>
            <a:endParaRPr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a:solidFill>
                  <a:srgbClr val="FFFFFF"/>
                </a:solidFill>
                <a:latin typeface="Meiryo" charset="-128"/>
                <a:ea typeface="Meiryo" charset="-128"/>
                <a:cs typeface="Meiryo" charset="-128"/>
              </a:rPr>
              <a:t>事実を分類整理する</a:t>
            </a:r>
          </a:p>
        </p:txBody>
      </p:sp>
      <p:sp>
        <p:nvSpPr>
          <p:cNvPr id="6" name="正方形/長方形 5"/>
          <p:cNvSpPr/>
          <p:nvPr/>
        </p:nvSpPr>
        <p:spPr>
          <a:xfrm>
            <a:off x="2699792" y="980728"/>
            <a:ext cx="2160240" cy="115212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見える化</a:t>
            </a:r>
            <a:endParaRPr kumimoji="1" lang="en-US" altLang="ja-JP" b="1" dirty="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a:solidFill>
                  <a:srgbClr val="FFFFFF"/>
                </a:solidFill>
                <a:latin typeface="Meiryo" charset="-128"/>
                <a:ea typeface="Meiryo" charset="-128"/>
                <a:cs typeface="Meiryo" charset="-128"/>
              </a:rPr>
              <a:t>過去</a:t>
            </a:r>
            <a:r>
              <a:rPr lang="ja-JP" altLang="en-US" sz="1050" dirty="0">
                <a:solidFill>
                  <a:srgbClr val="FFFFFF"/>
                </a:solidFill>
                <a:latin typeface="Meiryo" charset="-128"/>
                <a:ea typeface="Meiryo" charset="-128"/>
                <a:cs typeface="Meiryo" charset="-128"/>
              </a:rPr>
              <a:t>の原因を見つける</a:t>
            </a:r>
            <a:endParaRPr lang="en-US" altLang="ja-JP" sz="1050" dirty="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a:solidFill>
                  <a:srgbClr val="FFFFFF"/>
                </a:solidFill>
                <a:latin typeface="Meiryo" charset="-128"/>
                <a:ea typeface="Meiryo" charset="-128"/>
                <a:cs typeface="Meiryo" charset="-128"/>
              </a:rPr>
              <a:t>現在</a:t>
            </a:r>
            <a:r>
              <a:rPr lang="ja-JP" altLang="en-US" sz="1050" dirty="0">
                <a:solidFill>
                  <a:srgbClr val="FFFFFF"/>
                </a:solidFill>
                <a:latin typeface="Meiryo" charset="-128"/>
                <a:ea typeface="Meiryo" charset="-128"/>
                <a:cs typeface="Meiryo" charset="-128"/>
              </a:rPr>
              <a:t>の状況を把握する</a:t>
            </a:r>
            <a:endParaRPr lang="en-US" altLang="ja-JP" sz="1050" dirty="0">
              <a:solidFill>
                <a:srgbClr val="FFFFFF"/>
              </a:solidFill>
              <a:latin typeface="Meiryo" charset="-128"/>
              <a:ea typeface="Meiryo" charset="-128"/>
              <a:cs typeface="Meiryo" charset="-128"/>
            </a:endParaRPr>
          </a:p>
          <a:p>
            <a:pPr marL="357188" indent="-166688">
              <a:buFont typeface="Wingdings" charset="2"/>
              <a:buChar char="Ø"/>
            </a:pPr>
            <a:r>
              <a:rPr lang="ja-JP" altLang="en-US" sz="1050" b="1" dirty="0">
                <a:solidFill>
                  <a:srgbClr val="FFFFFF"/>
                </a:solidFill>
                <a:latin typeface="Meiryo" charset="-128"/>
                <a:ea typeface="Meiryo" charset="-128"/>
                <a:cs typeface="Meiryo" charset="-128"/>
              </a:rPr>
              <a:t>未来</a:t>
            </a:r>
            <a:r>
              <a:rPr lang="ja-JP" altLang="en-US" sz="1050" dirty="0">
                <a:solidFill>
                  <a:srgbClr val="FFFFFF"/>
                </a:solidFill>
                <a:latin typeface="Meiryo" charset="-128"/>
                <a:ea typeface="Meiryo" charset="-128"/>
                <a:cs typeface="Meiryo" charset="-128"/>
              </a:rPr>
              <a:t>を予測する</a:t>
            </a:r>
            <a:endParaRPr lang="en-US" altLang="ja-JP" sz="1050" dirty="0">
              <a:solidFill>
                <a:srgbClr val="FFFFFF"/>
              </a:solidFill>
              <a:latin typeface="Meiryo" charset="-128"/>
              <a:ea typeface="Meiryo" charset="-128"/>
              <a:cs typeface="Meiryo" charset="-128"/>
            </a:endParaRPr>
          </a:p>
        </p:txBody>
      </p:sp>
      <p:sp>
        <p:nvSpPr>
          <p:cNvPr id="7" name="正方形/長方形 6"/>
          <p:cNvSpPr/>
          <p:nvPr/>
        </p:nvSpPr>
        <p:spPr>
          <a:xfrm>
            <a:off x="4860032" y="2527681"/>
            <a:ext cx="2160240" cy="115212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データ</a:t>
            </a:r>
            <a:r>
              <a:rPr kumimoji="1" lang="ja-JP" altLang="en-US" sz="1400" dirty="0">
                <a:solidFill>
                  <a:srgbClr val="FFFFFF"/>
                </a:solidFill>
                <a:latin typeface="Meiryo" charset="-128"/>
                <a:ea typeface="Meiryo" charset="-128"/>
                <a:cs typeface="Meiryo" charset="-128"/>
              </a:rPr>
              <a:t>の</a:t>
            </a:r>
            <a:r>
              <a:rPr kumimoji="1" lang="ja-JP" altLang="en-US" b="1" dirty="0">
                <a:solidFill>
                  <a:srgbClr val="FFFFFF"/>
                </a:solidFill>
                <a:latin typeface="Meiryo" charset="-128"/>
                <a:ea typeface="Meiryo" charset="-128"/>
                <a:cs typeface="Meiryo" charset="-128"/>
              </a:rPr>
              <a:t>活用</a:t>
            </a:r>
            <a:endParaRPr kumimoji="1" lang="en-US" altLang="ja-JP" b="1"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a:solidFill>
                  <a:srgbClr val="FFFFFF"/>
                </a:solidFill>
                <a:latin typeface="Meiryo" charset="-128"/>
                <a:ea typeface="Meiryo" charset="-128"/>
                <a:cs typeface="Meiryo" charset="-128"/>
              </a:rPr>
              <a:t>アプリケーションを駆動する</a:t>
            </a:r>
            <a:endParaRPr kumimoji="1"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lang="ja-JP" altLang="en-US" sz="1050" dirty="0">
                <a:solidFill>
                  <a:srgbClr val="FFFFFF"/>
                </a:solidFill>
                <a:latin typeface="Meiryo" charset="-128"/>
                <a:ea typeface="Meiryo" charset="-128"/>
                <a:cs typeface="Meiryo" charset="-128"/>
              </a:rPr>
              <a:t>意志決定を支援する</a:t>
            </a:r>
            <a:r>
              <a:rPr lang="en-US" altLang="ja-JP" sz="1050" dirty="0">
                <a:solidFill>
                  <a:srgbClr val="FFFFFF"/>
                </a:solidFill>
                <a:latin typeface="Meiryo" charset="-128"/>
                <a:ea typeface="Meiryo" charset="-128"/>
                <a:cs typeface="Meiryo" charset="-128"/>
              </a:rPr>
              <a:t>/</a:t>
            </a:r>
            <a:r>
              <a:rPr lang="ja-JP" altLang="en-US" sz="1050" dirty="0">
                <a:solidFill>
                  <a:srgbClr val="FFFFFF"/>
                </a:solidFill>
                <a:latin typeface="Meiryo" charset="-128"/>
                <a:ea typeface="Meiryo" charset="-128"/>
                <a:cs typeface="Meiryo" charset="-128"/>
              </a:rPr>
              <a:t>行う</a:t>
            </a:r>
            <a:endParaRPr lang="en-US" altLang="ja-JP" sz="105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1050" dirty="0">
                <a:solidFill>
                  <a:srgbClr val="FFFFFF"/>
                </a:solidFill>
                <a:latin typeface="Meiryo" charset="-128"/>
                <a:ea typeface="Meiryo" charset="-128"/>
                <a:cs typeface="Meiryo" charset="-128"/>
              </a:rPr>
              <a:t>機器を制御する</a:t>
            </a:r>
          </a:p>
        </p:txBody>
      </p:sp>
      <p:sp>
        <p:nvSpPr>
          <p:cNvPr id="8" name="曲折矢印 7"/>
          <p:cNvSpPr/>
          <p:nvPr/>
        </p:nvSpPr>
        <p:spPr>
          <a:xfrm>
            <a:off x="1475656" y="1268760"/>
            <a:ext cx="1136110" cy="1152128"/>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p:cNvSpPr/>
          <p:nvPr/>
        </p:nvSpPr>
        <p:spPr>
          <a:xfrm rot="10800000">
            <a:off x="5004048" y="3789040"/>
            <a:ext cx="1136110" cy="1152128"/>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曲折矢印 14"/>
          <p:cNvSpPr/>
          <p:nvPr/>
        </p:nvSpPr>
        <p:spPr>
          <a:xfrm rot="5400000">
            <a:off x="5075368" y="1265634"/>
            <a:ext cx="1081494" cy="1224137"/>
          </a:xfrm>
          <a:prstGeom prst="bentArrow">
            <a:avLst>
              <a:gd name="adj1" fmla="val 29421"/>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曲折矢印 15"/>
          <p:cNvSpPr/>
          <p:nvPr/>
        </p:nvSpPr>
        <p:spPr>
          <a:xfrm rot="16200000">
            <a:off x="1372959" y="3715280"/>
            <a:ext cx="1081494" cy="1224137"/>
          </a:xfrm>
          <a:prstGeom prst="bentArrow">
            <a:avLst>
              <a:gd name="adj1" fmla="val 29421"/>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 name="図形グループ 34"/>
          <p:cNvGrpSpPr/>
          <p:nvPr/>
        </p:nvGrpSpPr>
        <p:grpSpPr>
          <a:xfrm>
            <a:off x="3597555" y="3203395"/>
            <a:ext cx="382404" cy="808261"/>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9" name="図 38" descr="brain-illustration-1940x900_35269.jpg"/>
          <p:cNvPicPr>
            <a:picLocks noChangeAspect="1"/>
          </p:cNvPicPr>
          <p:nvPr/>
        </p:nvPicPr>
        <p:blipFill>
          <a:blip r:embed="rId3" cstate="print">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103914" y="1700808"/>
            <a:ext cx="2019814" cy="1008114"/>
          </a:xfrm>
          <a:prstGeom prst="rect">
            <a:avLst/>
          </a:prstGeom>
        </p:spPr>
      </p:pic>
      <p:sp>
        <p:nvSpPr>
          <p:cNvPr id="40" name="テキスト ボックス 39"/>
          <p:cNvSpPr txBox="1"/>
          <p:nvPr/>
        </p:nvSpPr>
        <p:spPr>
          <a:xfrm>
            <a:off x="611560" y="2060848"/>
            <a:ext cx="1005403" cy="338554"/>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機械学習</a:t>
            </a:r>
          </a:p>
        </p:txBody>
      </p:sp>
      <p:sp>
        <p:nvSpPr>
          <p:cNvPr id="43" name="下矢印 42"/>
          <p:cNvSpPr/>
          <p:nvPr/>
        </p:nvSpPr>
        <p:spPr>
          <a:xfrm>
            <a:off x="3484254" y="2230125"/>
            <a:ext cx="591315" cy="91029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三角形 43"/>
          <p:cNvSpPr/>
          <p:nvPr/>
        </p:nvSpPr>
        <p:spPr>
          <a:xfrm>
            <a:off x="2565650" y="5008852"/>
            <a:ext cx="2468020" cy="1372476"/>
          </a:xfrm>
          <a:prstGeom prst="triangle">
            <a:avLst/>
          </a:prstGeom>
          <a:gradFill flip="none" rotWithShape="1">
            <a:gsLst>
              <a:gs pos="0">
                <a:srgbClr val="0432FF"/>
              </a:gs>
              <a:gs pos="57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descr="imgre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7244" y="5837681"/>
            <a:ext cx="792088" cy="543647"/>
          </a:xfrm>
          <a:prstGeom prst="rect">
            <a:avLst/>
          </a:prstGeom>
          <a:effectLst>
            <a:outerShdw blurRad="50800" dist="38100" dir="2700000" algn="tl" rotWithShape="0">
              <a:prstClr val="black">
                <a:alpha val="40000"/>
              </a:prstClr>
            </a:outerShdw>
          </a:effectLst>
        </p:spPr>
      </p:pic>
      <p:grpSp>
        <p:nvGrpSpPr>
          <p:cNvPr id="23" name="図形グループ 22"/>
          <p:cNvGrpSpPr/>
          <p:nvPr/>
        </p:nvGrpSpPr>
        <p:grpSpPr>
          <a:xfrm>
            <a:off x="3470274" y="5818282"/>
            <a:ext cx="499492" cy="545661"/>
            <a:chOff x="4000500" y="1182650"/>
            <a:chExt cx="499492" cy="545661"/>
          </a:xfrm>
        </p:grpSpPr>
        <p:sp>
          <p:nvSpPr>
            <p:cNvPr id="24" name="角丸四角形 2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27" name="図形グループ 26"/>
          <p:cNvGrpSpPr/>
          <p:nvPr/>
        </p:nvGrpSpPr>
        <p:grpSpPr>
          <a:xfrm>
            <a:off x="4037476" y="5818282"/>
            <a:ext cx="499492" cy="545661"/>
            <a:chOff x="6373788" y="4940591"/>
            <a:chExt cx="499492" cy="545661"/>
          </a:xfrm>
        </p:grpSpPr>
        <p:sp>
          <p:nvSpPr>
            <p:cNvPr id="28" name="角丸四角形 2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図形グループ 30"/>
          <p:cNvGrpSpPr/>
          <p:nvPr/>
        </p:nvGrpSpPr>
        <p:grpSpPr>
          <a:xfrm>
            <a:off x="4469276" y="5881782"/>
            <a:ext cx="499492" cy="445407"/>
            <a:chOff x="6805588" y="5004091"/>
            <a:chExt cx="499492" cy="445407"/>
          </a:xfrm>
        </p:grpSpPr>
        <p:sp>
          <p:nvSpPr>
            <p:cNvPr id="32" name="台形 31"/>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9" name="図形グループ 68"/>
          <p:cNvGrpSpPr/>
          <p:nvPr/>
        </p:nvGrpSpPr>
        <p:grpSpPr>
          <a:xfrm>
            <a:off x="7087468" y="5661248"/>
            <a:ext cx="834807" cy="705388"/>
            <a:chOff x="7087468" y="5208509"/>
            <a:chExt cx="1368152" cy="1158127"/>
          </a:xfrm>
        </p:grpSpPr>
        <p:pic>
          <p:nvPicPr>
            <p:cNvPr id="41" name="図 40" descr="imgres.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87468" y="5427609"/>
              <a:ext cx="1368152" cy="939027"/>
            </a:xfrm>
            <a:prstGeom prst="rect">
              <a:avLst/>
            </a:prstGeom>
            <a:effectLst>
              <a:outerShdw blurRad="50800" dist="38100" dir="2700000" algn="tl" rotWithShape="0">
                <a:prstClr val="black">
                  <a:alpha val="40000"/>
                </a:prstClr>
              </a:outerShdw>
            </a:effectLst>
          </p:spPr>
        </p:pic>
        <p:sp>
          <p:nvSpPr>
            <p:cNvPr id="45" name="台形 44"/>
            <p:cNvSpPr/>
            <p:nvPr/>
          </p:nvSpPr>
          <p:spPr>
            <a:xfrm>
              <a:off x="7627528" y="5320221"/>
              <a:ext cx="288032" cy="107388"/>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p:cNvSpPr/>
            <p:nvPr/>
          </p:nvSpPr>
          <p:spPr>
            <a:xfrm>
              <a:off x="7584858" y="5208509"/>
              <a:ext cx="366706" cy="18372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p:cNvSpPr/>
            <p:nvPr/>
          </p:nvSpPr>
          <p:spPr>
            <a:xfrm>
              <a:off x="7699536" y="5243172"/>
              <a:ext cx="144016" cy="142952"/>
            </a:xfrm>
            <a:prstGeom prst="ellipse">
              <a:avLst/>
            </a:prstGeom>
            <a:solidFill>
              <a:schemeClr val="bg1"/>
            </a:solidFill>
            <a:ln>
              <a:noFill/>
            </a:ln>
            <a:effectLst>
              <a:outerShdw blurRad="50800" dist="38100" dir="2700000" algn="tl" rotWithShape="0">
                <a:schemeClr val="bg1">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a:off x="7585088" y="5430116"/>
            <a:ext cx="1031804" cy="422837"/>
            <a:chOff x="4256600" y="3356991"/>
            <a:chExt cx="3409410" cy="1039312"/>
          </a:xfrm>
        </p:grpSpPr>
        <p:sp>
          <p:nvSpPr>
            <p:cNvPr id="50" name="正方形/長方形 49"/>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リーフォーム 50"/>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フリーフォーム 51"/>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4" name="図形グループ 53"/>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63" name="フリーフォーム 62"/>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リーフォーム 63"/>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手作業 64"/>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リーフォーム 66"/>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5" name="図形グループ 54"/>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58" name="フリーフォーム 57"/>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リーフォーム 58"/>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手作業 59"/>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フローチャート: 論理積ゲート 60"/>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リーフォーム 61"/>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6" name="正方形/長方形 55"/>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8241343" y="5864929"/>
            <a:ext cx="522895" cy="493088"/>
            <a:chOff x="921147" y="2673903"/>
            <a:chExt cx="2035043" cy="2195257"/>
          </a:xfrm>
        </p:grpSpPr>
        <p:sp>
          <p:nvSpPr>
            <p:cNvPr id="71" name="台形 70"/>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3" name="図形グループ 72"/>
            <p:cNvGrpSpPr/>
            <p:nvPr/>
          </p:nvGrpSpPr>
          <p:grpSpPr>
            <a:xfrm rot="18523230">
              <a:off x="289583" y="3305467"/>
              <a:ext cx="1602719" cy="339591"/>
              <a:chOff x="1084045" y="2295821"/>
              <a:chExt cx="1399064" cy="288032"/>
            </a:xfrm>
          </p:grpSpPr>
          <p:grpSp>
            <p:nvGrpSpPr>
              <p:cNvPr id="78" name="図形グループ 77"/>
              <p:cNvGrpSpPr/>
              <p:nvPr/>
            </p:nvGrpSpPr>
            <p:grpSpPr>
              <a:xfrm>
                <a:off x="1084045" y="2295821"/>
                <a:ext cx="1399064" cy="288032"/>
                <a:chOff x="531457" y="2456892"/>
                <a:chExt cx="1399064" cy="288032"/>
              </a:xfrm>
            </p:grpSpPr>
            <p:sp>
              <p:nvSpPr>
                <p:cNvPr id="80" name="正方形/長方形 79"/>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9" name="円/楕円 78"/>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4" name="円/楕円 73"/>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台形 76"/>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四角形吹き出し 82"/>
          <p:cNvSpPr/>
          <p:nvPr/>
        </p:nvSpPr>
        <p:spPr>
          <a:xfrm>
            <a:off x="6893737" y="4258897"/>
            <a:ext cx="1870501" cy="723567"/>
          </a:xfrm>
          <a:prstGeom prst="wedgeRectCallout">
            <a:avLst>
              <a:gd name="adj1" fmla="val 14625"/>
              <a:gd name="adj2" fmla="val 107102"/>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スマートマシン</a:t>
            </a:r>
            <a:endParaRPr kumimoji="1" lang="en-US" altLang="ja-JP" sz="1400" b="1"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自ら学習・判断して</a:t>
            </a:r>
            <a:endParaRPr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自律して動作する機械</a:t>
            </a:r>
            <a:endParaRPr kumimoji="1" lang="ja-JP" altLang="en-US" sz="1050" dirty="0">
              <a:solidFill>
                <a:srgbClr val="FFFFFF"/>
              </a:solidFill>
              <a:latin typeface="Meiryo" charset="-128"/>
              <a:ea typeface="Meiryo" charset="-128"/>
              <a:cs typeface="Meiryo" charset="-128"/>
            </a:endParaRPr>
          </a:p>
        </p:txBody>
      </p:sp>
      <p:sp>
        <p:nvSpPr>
          <p:cNvPr id="86" name="テキスト ボックス 85"/>
          <p:cNvSpPr txBox="1"/>
          <p:nvPr/>
        </p:nvSpPr>
        <p:spPr>
          <a:xfrm>
            <a:off x="280894" y="818774"/>
            <a:ext cx="2259721" cy="276999"/>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200" b="1" dirty="0">
                <a:solidFill>
                  <a:srgbClr val="FFFFFF"/>
                </a:solidFill>
                <a:latin typeface="メイリオ"/>
                <a:ea typeface="メイリオ"/>
                <a:cs typeface="メイリオ"/>
              </a:rPr>
              <a:t>サイバー世界／</a:t>
            </a:r>
            <a:r>
              <a:rPr kumimoji="1" lang="en-US" altLang="ja-JP" sz="1200" b="1" dirty="0">
                <a:solidFill>
                  <a:srgbClr val="FFFFFF"/>
                </a:solidFill>
                <a:latin typeface="メイリオ"/>
                <a:ea typeface="メイリオ"/>
                <a:cs typeface="メイリオ"/>
              </a:rPr>
              <a:t>Cyber World</a:t>
            </a:r>
            <a:endParaRPr kumimoji="1" lang="ja-JP" altLang="en-US" sz="1200" b="1" dirty="0">
              <a:solidFill>
                <a:srgbClr val="FFFFFF"/>
              </a:solidFill>
              <a:latin typeface="メイリオ"/>
              <a:ea typeface="メイリオ"/>
              <a:cs typeface="メイリオ"/>
            </a:endParaRPr>
          </a:p>
        </p:txBody>
      </p:sp>
      <p:sp>
        <p:nvSpPr>
          <p:cNvPr id="87" name="テキスト ボックス 86"/>
          <p:cNvSpPr txBox="1"/>
          <p:nvPr/>
        </p:nvSpPr>
        <p:spPr>
          <a:xfrm>
            <a:off x="5167812" y="5081984"/>
            <a:ext cx="2143086"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kumimoji="1" lang="ja-JP" altLang="en-US" sz="1200" b="1" dirty="0">
                <a:solidFill>
                  <a:schemeClr val="bg1"/>
                </a:solidFill>
                <a:latin typeface="メイリオ"/>
                <a:ea typeface="メイリオ"/>
                <a:cs typeface="メイリオ"/>
              </a:rPr>
              <a:t>現実世界／</a:t>
            </a:r>
            <a:r>
              <a:rPr kumimoji="1" lang="en-US" altLang="ja-JP" sz="1200" b="1" dirty="0">
                <a:solidFill>
                  <a:schemeClr val="bg1"/>
                </a:solidFill>
                <a:latin typeface="メイリオ"/>
                <a:ea typeface="メイリオ"/>
                <a:cs typeface="メイリオ"/>
              </a:rPr>
              <a:t>Physical World</a:t>
            </a:r>
            <a:endParaRPr kumimoji="1" lang="ja-JP" altLang="en-US" sz="1200" b="1"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190245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a:t>IoT</a:t>
            </a:r>
            <a:r>
              <a:rPr lang="ja-JP" altLang="en-US" dirty="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現実世界のデジタル・データ化</a:t>
            </a:r>
            <a:endParaRPr kumimoji="1" lang="en-US" altLang="ja-JP" sz="1400" dirty="0">
              <a:solidFill>
                <a:srgbClr val="800000"/>
              </a:solidFill>
              <a:latin typeface="メイリオ"/>
              <a:ea typeface="メイリオ"/>
              <a:cs typeface="メイリオ"/>
            </a:endParaRPr>
          </a:p>
          <a:p>
            <a:pPr marL="271463" indent="-271463">
              <a:buFont typeface="+mj-lt"/>
              <a:buAutoNum type="arabicPeriod"/>
            </a:pPr>
            <a:r>
              <a:rPr lang="ja-JP" altLang="en-US" sz="1400" dirty="0">
                <a:solidFill>
                  <a:srgbClr val="800000"/>
                </a:solidFill>
                <a:latin typeface="メイリオ"/>
                <a:ea typeface="メイリオ"/>
                <a:cs typeface="メイリオ"/>
              </a:rPr>
              <a:t>ビッグデータを使ったシミュレーション</a:t>
            </a:r>
            <a:endParaRPr lang="en-US" altLang="ja-JP" sz="1400" dirty="0">
              <a:solidFill>
                <a:srgbClr val="800000"/>
              </a:solidFill>
              <a:latin typeface="メイリオ"/>
              <a:ea typeface="メイリオ"/>
              <a:cs typeface="メイリオ"/>
            </a:endParaRPr>
          </a:p>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現実世界へのフィードバック</a:t>
            </a: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a:solidFill>
                  <a:srgbClr val="0000FF"/>
                </a:solidFill>
                <a:latin typeface="メイリオ"/>
                <a:ea typeface="メイリオ"/>
                <a:cs typeface="メイリオ"/>
              </a:rPr>
              <a:t>「ハード＋ソフト」がネットワーク接続</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lang="ja-JP" altLang="en-US" sz="1400" dirty="0">
                <a:solidFill>
                  <a:srgbClr val="0000FF"/>
                </a:solidFill>
                <a:latin typeface="メイリオ"/>
                <a:ea typeface="メイリオ"/>
                <a:cs typeface="メイリオ"/>
              </a:rPr>
              <a:t>モノとクラウド・サービスが一体化</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kumimoji="1" lang="ja-JP" altLang="en-US" sz="1400" dirty="0">
                <a:solidFill>
                  <a:srgbClr val="0000FF"/>
                </a:solidFill>
                <a:latin typeface="メイリオ"/>
                <a:ea typeface="メイリオ"/>
                <a:cs typeface="メイリオ"/>
              </a:rPr>
              <a:t>システム全体で価値を生成</a:t>
            </a:r>
            <a:endParaRPr kumimoji="1" lang="en-US" altLang="ja-JP" sz="1400" dirty="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ソフトウェア</a:t>
            </a: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pic>
        <p:nvPicPr>
          <p:cNvPr id="35" name="図 34" descr="design_img_f_1133791_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a:solidFill>
                  <a:srgbClr val="0000FF"/>
                </a:solidFill>
                <a:latin typeface="メイリオ"/>
                <a:ea typeface="メイリオ"/>
                <a:cs typeface="メイリオ"/>
              </a:rPr>
              <a:t>モノの価値は、</a:t>
            </a:r>
            <a:endParaRPr lang="en-US" altLang="ja-JP" sz="1200" dirty="0">
              <a:solidFill>
                <a:srgbClr val="0000FF"/>
              </a:solidFill>
              <a:latin typeface="メイリオ"/>
              <a:ea typeface="メイリオ"/>
              <a:cs typeface="メイリオ"/>
            </a:endParaRPr>
          </a:p>
          <a:p>
            <a:r>
              <a:rPr lang="ja-JP" altLang="ja-JP" sz="1200" b="1" dirty="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a:solidFill>
                  <a:srgbClr val="0000FF"/>
                </a:solidFill>
                <a:latin typeface="メイリオ"/>
                <a:ea typeface="メイリオ"/>
                <a:cs typeface="メイリオ"/>
              </a:rPr>
              <a:t>へ</a:t>
            </a:r>
            <a:endParaRPr lang="en-US" altLang="ja-JP" sz="1200" dirty="0">
              <a:solidFill>
                <a:srgbClr val="0000FF"/>
              </a:solidFill>
              <a:latin typeface="メイリオ"/>
              <a:ea typeface="メイリオ"/>
              <a:cs typeface="メイリオ"/>
            </a:endParaRPr>
          </a:p>
          <a:p>
            <a:r>
              <a:rPr lang="ja-JP" altLang="ja-JP" sz="1200" dirty="0">
                <a:solidFill>
                  <a:srgbClr val="0000FF"/>
                </a:solidFill>
                <a:latin typeface="メイリオ"/>
                <a:ea typeface="メイリオ"/>
                <a:cs typeface="メイリオ"/>
              </a:rPr>
              <a:t>そして</a:t>
            </a:r>
            <a:r>
              <a:rPr lang="ja-JP" altLang="ja-JP" sz="1200" b="1" dirty="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a:solidFill>
                  <a:srgbClr val="FFFFFF"/>
                </a:solidFill>
                <a:latin typeface="メイリオ"/>
                <a:ea typeface="メイリオ"/>
                <a:cs typeface="メイリオ"/>
              </a:rPr>
              <a:t>アナリティクス</a:t>
            </a:r>
            <a:endParaRPr lang="en-US" altLang="ja-JP" sz="14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人工知能＋シミュレーション</a:t>
            </a: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アプリケーション</a:t>
            </a:r>
          </a:p>
          <a:p>
            <a:pPr algn="ctr"/>
            <a:r>
              <a:rPr kumimoji="1" lang="ja-JP" altLang="en-US" sz="800" dirty="0">
                <a:solidFill>
                  <a:srgbClr val="FFFFFF"/>
                </a:solidFill>
                <a:latin typeface="メイリオ"/>
                <a:ea typeface="メイリオ"/>
                <a:cs typeface="メイリオ"/>
              </a:rPr>
              <a:t>クラウド・サービス</a:t>
            </a:r>
            <a:endParaRPr kumimoji="1" lang="en-US" altLang="ja-JP" sz="800" dirty="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ビッグデータ</a:t>
            </a:r>
            <a:endParaRPr kumimoji="1" lang="en-US" altLang="ja-JP" sz="14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a:solidFill>
                  <a:srgbClr val="FFFFFF"/>
                </a:solidFill>
                <a:latin typeface="メイリオ"/>
                <a:ea typeface="メイリオ"/>
                <a:cs typeface="メイリオ"/>
              </a:rPr>
              <a:t>現実世界のデジタルデータ化</a:t>
            </a:r>
            <a:endParaRPr lang="en-US" altLang="ja-JP" sz="800" dirty="0">
              <a:solidFill>
                <a:srgbClr val="FFFFFF"/>
              </a:solidFill>
              <a:latin typeface="メイリオ"/>
              <a:ea typeface="メイリオ"/>
              <a:cs typeface="メイリオ"/>
            </a:endParaRPr>
          </a:p>
          <a:p>
            <a:pPr algn="ctr"/>
            <a:r>
              <a:rPr lang="en-US" altLang="ja-JP" sz="1400" dirty="0" err="1">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a:solidFill>
                  <a:srgbClr val="800000"/>
                </a:solidFill>
                <a:latin typeface="メイリオ"/>
                <a:ea typeface="メイリオ"/>
                <a:cs typeface="メイリオ"/>
              </a:rPr>
              <a:t>CPS</a:t>
            </a:r>
            <a:r>
              <a:rPr lang="ja-JP" altLang="en-US" sz="2400" dirty="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a:solidFill>
                  <a:srgbClr val="0000FF"/>
                </a:solidFill>
                <a:latin typeface="メイリオ"/>
                <a:ea typeface="メイリオ"/>
                <a:cs typeface="メイリオ"/>
              </a:rPr>
              <a:t>「モノ」のサービス化</a:t>
            </a: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a:solidFill>
                  <a:schemeClr val="bg1"/>
                </a:solidFill>
                <a:latin typeface="メイリオ"/>
                <a:ea typeface="メイリオ"/>
                <a:cs typeface="メイリオ"/>
              </a:rPr>
              <a:t>クラウド・サービス</a:t>
            </a: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a:solidFill>
                  <a:srgbClr val="800000"/>
                </a:solidFill>
                <a:latin typeface="メイリオ"/>
                <a:ea typeface="メイリオ"/>
                <a:cs typeface="メイリオ"/>
              </a:rPr>
              <a:t>CPS</a:t>
            </a:r>
            <a:r>
              <a:rPr lang="ja-JP" altLang="en-US" sz="800" dirty="0">
                <a:solidFill>
                  <a:srgbClr val="800000"/>
                </a:solidFill>
                <a:latin typeface="メイリオ"/>
                <a:ea typeface="メイリオ"/>
                <a:cs typeface="メイリオ"/>
              </a:rPr>
              <a:t>：</a:t>
            </a:r>
            <a:r>
              <a:rPr lang="en-US" altLang="ja-JP" sz="800" dirty="0">
                <a:solidFill>
                  <a:srgbClr val="800000"/>
                </a:solidFill>
                <a:latin typeface="メイリオ"/>
                <a:ea typeface="メイリオ"/>
                <a:cs typeface="メイリオ"/>
              </a:rPr>
              <a:t>Cyber-Physical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17639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正方形/長方形 303"/>
          <p:cNvSpPr/>
          <p:nvPr/>
        </p:nvSpPr>
        <p:spPr>
          <a:xfrm>
            <a:off x="430337" y="880998"/>
            <a:ext cx="8272728" cy="253097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5" name="正方形/長方形 304"/>
          <p:cNvSpPr/>
          <p:nvPr/>
        </p:nvSpPr>
        <p:spPr>
          <a:xfrm>
            <a:off x="435636" y="3925287"/>
            <a:ext cx="8272728" cy="257030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テキスト ボックス 305"/>
          <p:cNvSpPr txBox="1"/>
          <p:nvPr/>
        </p:nvSpPr>
        <p:spPr>
          <a:xfrm>
            <a:off x="434049" y="995535"/>
            <a:ext cx="1414939" cy="584775"/>
          </a:xfrm>
          <a:prstGeom prst="rect">
            <a:avLst/>
          </a:prstGeom>
          <a:noFill/>
        </p:spPr>
        <p:txBody>
          <a:bodyPr wrap="none" rtlCol="0">
            <a:spAutoFit/>
          </a:bodyPr>
          <a:lstStyle/>
          <a:p>
            <a:pPr algn="ctr"/>
            <a:r>
              <a:rPr lang="ja-JP" altLang="en-US" sz="2000" dirty="0">
                <a:solidFill>
                  <a:srgbClr val="0000FF"/>
                </a:solidFill>
                <a:latin typeface="Meiryo" charset="-128"/>
                <a:ea typeface="Meiryo" charset="-128"/>
                <a:cs typeface="Meiryo" charset="-128"/>
              </a:rPr>
              <a:t>電脳世界</a:t>
            </a:r>
            <a:endParaRPr lang="en-US" altLang="ja-JP" sz="2000" dirty="0">
              <a:solidFill>
                <a:srgbClr val="0000FF"/>
              </a:solidFill>
              <a:latin typeface="Meiryo" charset="-128"/>
              <a:ea typeface="Meiryo" charset="-128"/>
              <a:cs typeface="Meiryo" charset="-128"/>
            </a:endParaRPr>
          </a:p>
          <a:p>
            <a:pPr algn="ctr"/>
            <a:r>
              <a:rPr lang="ja-JP" altLang="en-US" sz="1200" dirty="0">
                <a:solidFill>
                  <a:srgbClr val="0000FF"/>
                </a:solidFill>
                <a:latin typeface="Meiryo" charset="-128"/>
                <a:ea typeface="Meiryo" charset="-128"/>
                <a:cs typeface="Meiryo" charset="-128"/>
              </a:rPr>
              <a:t>（</a:t>
            </a:r>
            <a:r>
              <a:rPr lang="en-US" altLang="ja-JP" sz="1200" dirty="0">
                <a:solidFill>
                  <a:srgbClr val="0000FF"/>
                </a:solidFill>
                <a:latin typeface="Meiryo" charset="-128"/>
                <a:ea typeface="Meiryo" charset="-128"/>
                <a:cs typeface="Meiryo" charset="-128"/>
              </a:rPr>
              <a:t>Cyber World</a:t>
            </a:r>
            <a:r>
              <a:rPr lang="ja-JP" altLang="en-US" sz="1200" dirty="0">
                <a:solidFill>
                  <a:srgbClr val="0000FF"/>
                </a:solidFill>
                <a:latin typeface="Meiryo" charset="-128"/>
                <a:ea typeface="Meiryo" charset="-128"/>
                <a:cs typeface="Meiryo" charset="-128"/>
              </a:rPr>
              <a:t>）</a:t>
            </a:r>
            <a:endParaRPr kumimoji="1" lang="ja-JP" altLang="en-US" sz="1200" dirty="0">
              <a:solidFill>
                <a:srgbClr val="0000FF"/>
              </a:solidFill>
              <a:latin typeface="Meiryo" charset="-128"/>
              <a:ea typeface="Meiryo" charset="-128"/>
              <a:cs typeface="Meiryo" charset="-128"/>
            </a:endParaRPr>
          </a:p>
        </p:txBody>
      </p:sp>
      <p:sp>
        <p:nvSpPr>
          <p:cNvPr id="307" name="テキスト ボックス 306"/>
          <p:cNvSpPr txBox="1"/>
          <p:nvPr/>
        </p:nvSpPr>
        <p:spPr>
          <a:xfrm>
            <a:off x="430337" y="5864694"/>
            <a:ext cx="1572418" cy="584775"/>
          </a:xfrm>
          <a:prstGeom prst="rect">
            <a:avLst/>
          </a:prstGeom>
          <a:noFill/>
        </p:spPr>
        <p:txBody>
          <a:bodyPr wrap="none" rtlCol="0">
            <a:spAutoFit/>
          </a:bodyPr>
          <a:lstStyle/>
          <a:p>
            <a:pPr algn="ctr"/>
            <a:r>
              <a:rPr kumimoji="1" lang="ja-JP" altLang="en-US" sz="2000" dirty="0">
                <a:solidFill>
                  <a:srgbClr val="008000"/>
                </a:solidFill>
                <a:latin typeface="Meiryo" charset="-128"/>
                <a:ea typeface="Meiryo" charset="-128"/>
                <a:cs typeface="Meiryo" charset="-128"/>
              </a:rPr>
              <a:t>現実世界</a:t>
            </a:r>
            <a:endParaRPr kumimoji="1" lang="en-US" altLang="ja-JP" sz="2000" dirty="0">
              <a:solidFill>
                <a:srgbClr val="008000"/>
              </a:solidFill>
              <a:latin typeface="Meiryo" charset="-128"/>
              <a:ea typeface="Meiryo" charset="-128"/>
              <a:cs typeface="Meiryo" charset="-128"/>
            </a:endParaRPr>
          </a:p>
          <a:p>
            <a:pPr algn="ctr"/>
            <a:r>
              <a:rPr kumimoji="1" lang="ja-JP" altLang="en-US" sz="1200" dirty="0">
                <a:solidFill>
                  <a:srgbClr val="008000"/>
                </a:solidFill>
                <a:latin typeface="Meiryo" charset="-128"/>
                <a:ea typeface="Meiryo" charset="-128"/>
                <a:cs typeface="Meiryo" charset="-128"/>
              </a:rPr>
              <a:t>（</a:t>
            </a:r>
            <a:r>
              <a:rPr kumimoji="1" lang="en-US" altLang="ja-JP" sz="1200" dirty="0">
                <a:solidFill>
                  <a:srgbClr val="008000"/>
                </a:solidFill>
                <a:latin typeface="Meiryo" charset="-128"/>
                <a:ea typeface="Meiryo" charset="-128"/>
                <a:cs typeface="Meiryo" charset="-128"/>
              </a:rPr>
              <a:t>Physical World</a:t>
            </a:r>
            <a:r>
              <a:rPr kumimoji="1" lang="ja-JP" altLang="en-US" sz="1200" dirty="0">
                <a:solidFill>
                  <a:srgbClr val="008000"/>
                </a:solidFill>
                <a:latin typeface="Meiryo" charset="-128"/>
                <a:ea typeface="Meiryo" charset="-128"/>
                <a:cs typeface="Meiryo" charset="-128"/>
              </a:rPr>
              <a:t>）</a:t>
            </a:r>
          </a:p>
        </p:txBody>
      </p:sp>
      <p:sp>
        <p:nvSpPr>
          <p:cNvPr id="2" name="タイトル 1"/>
          <p:cNvSpPr>
            <a:spLocks noGrp="1"/>
          </p:cNvSpPr>
          <p:nvPr>
            <p:ph type="title"/>
          </p:nvPr>
        </p:nvSpPr>
        <p:spPr/>
        <p:txBody>
          <a:bodyPr/>
          <a:lstStyle/>
          <a:p>
            <a:r>
              <a:rPr lang="ja-JP" altLang="en-US" dirty="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9</a:t>
            </a:fld>
            <a:endParaRPr kumimoji="1" lang="ja-JP" altLang="en-US"/>
          </a:p>
        </p:txBody>
      </p:sp>
      <p:pic>
        <p:nvPicPr>
          <p:cNvPr id="11" name="図 10"/>
          <p:cNvPicPr>
            <a:picLocks noChangeAspect="1"/>
          </p:cNvPicPr>
          <p:nvPr/>
        </p:nvPicPr>
        <p:blipFill>
          <a:blip r:embed="rId3">
            <a:duotone>
              <a:schemeClr val="accent1">
                <a:shade val="45000"/>
                <a:satMod val="135000"/>
              </a:schemeClr>
              <a:prstClr val="white"/>
            </a:duotone>
          </a:blip>
          <a:stretch>
            <a:fillRect/>
          </a:stretch>
        </p:blipFill>
        <p:spPr>
          <a:xfrm flipH="1">
            <a:off x="3564690" y="1179745"/>
            <a:ext cx="2001078" cy="2001078"/>
          </a:xfrm>
          <a:prstGeom prst="rect">
            <a:avLst/>
          </a:prstGeom>
        </p:spPr>
      </p:pic>
      <p:pic>
        <p:nvPicPr>
          <p:cNvPr id="298" name="図 297"/>
          <p:cNvPicPr>
            <a:picLocks noChangeAspect="1"/>
          </p:cNvPicPr>
          <p:nvPr/>
        </p:nvPicPr>
        <p:blipFill>
          <a:blip r:embed="rId3"/>
          <a:stretch>
            <a:fillRect/>
          </a:stretch>
        </p:blipFill>
        <p:spPr>
          <a:xfrm flipH="1">
            <a:off x="3571461" y="4194313"/>
            <a:ext cx="2001078" cy="2001078"/>
          </a:xfrm>
          <a:prstGeom prst="rect">
            <a:avLst/>
          </a:prstGeom>
        </p:spPr>
      </p:pic>
      <p:sp>
        <p:nvSpPr>
          <p:cNvPr id="17" name="U ターン矢印 16"/>
          <p:cNvSpPr/>
          <p:nvPr/>
        </p:nvSpPr>
        <p:spPr>
          <a:xfrm rot="5400000">
            <a:off x="4815646" y="2887226"/>
            <a:ext cx="3584712" cy="2067339"/>
          </a:xfrm>
          <a:prstGeom prst="uturnArrow">
            <a:avLst>
              <a:gd name="adj1" fmla="val 25641"/>
              <a:gd name="adj2" fmla="val 25000"/>
              <a:gd name="adj3" fmla="val 25000"/>
              <a:gd name="adj4" fmla="val 43750"/>
              <a:gd name="adj5" fmla="val 100000"/>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U ターン矢印 298"/>
          <p:cNvSpPr/>
          <p:nvPr/>
        </p:nvSpPr>
        <p:spPr>
          <a:xfrm rot="16200000">
            <a:off x="743641" y="2642136"/>
            <a:ext cx="3584712" cy="2067339"/>
          </a:xfrm>
          <a:prstGeom prst="uturnArrow">
            <a:avLst>
              <a:gd name="adj1" fmla="val 25641"/>
              <a:gd name="adj2" fmla="val 25000"/>
              <a:gd name="adj3" fmla="val 25000"/>
              <a:gd name="adj4" fmla="val 43750"/>
              <a:gd name="adj5" fmla="val 10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p:cNvSpPr/>
          <p:nvPr/>
        </p:nvSpPr>
        <p:spPr>
          <a:xfrm>
            <a:off x="1080361" y="1883450"/>
            <a:ext cx="1537253" cy="1250690"/>
          </a:xfrm>
          <a:prstGeom prst="can">
            <a:avLst/>
          </a:prstGeom>
          <a:solidFill>
            <a:srgbClr val="984807">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2" name="図 301" descr="brain-illustration-1940x900_35269.jpg"/>
          <p:cNvPicPr>
            <a:picLocks noChangeAspect="1"/>
          </p:cNvPicPr>
          <p:nvPr/>
        </p:nvPicPr>
        <p:blipFill>
          <a:blip r:embed="rId4" cstate="print">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78317" y="1802765"/>
            <a:ext cx="2901315" cy="1399222"/>
          </a:xfrm>
          <a:prstGeom prst="rect">
            <a:avLst/>
          </a:prstGeom>
        </p:spPr>
      </p:pic>
      <p:sp>
        <p:nvSpPr>
          <p:cNvPr id="18" name="テキスト ボックス 17"/>
          <p:cNvSpPr txBox="1"/>
          <p:nvPr/>
        </p:nvSpPr>
        <p:spPr>
          <a:xfrm>
            <a:off x="1072327" y="2434445"/>
            <a:ext cx="1569660"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ビッグデータ</a:t>
            </a:r>
          </a:p>
        </p:txBody>
      </p:sp>
      <p:sp>
        <p:nvSpPr>
          <p:cNvPr id="308" name="テキスト ボックス 307"/>
          <p:cNvSpPr txBox="1"/>
          <p:nvPr/>
        </p:nvSpPr>
        <p:spPr>
          <a:xfrm>
            <a:off x="6752844" y="2274951"/>
            <a:ext cx="1210588"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機械学習</a:t>
            </a:r>
            <a:endParaRPr kumimoji="1" lang="ja-JP" altLang="en-US" sz="1200" b="1" dirty="0">
              <a:solidFill>
                <a:schemeClr val="bg1"/>
              </a:solidFill>
              <a:latin typeface="Meiryo" charset="-128"/>
              <a:ea typeface="Meiryo" charset="-128"/>
              <a:cs typeface="Meiryo" charset="-128"/>
            </a:endParaRPr>
          </a:p>
        </p:txBody>
      </p:sp>
      <p:sp>
        <p:nvSpPr>
          <p:cNvPr id="19" name="正方形/長方形 18"/>
          <p:cNvSpPr/>
          <p:nvPr/>
        </p:nvSpPr>
        <p:spPr>
          <a:xfrm>
            <a:off x="1088824" y="4678936"/>
            <a:ext cx="1536665" cy="903369"/>
          </a:xfrm>
          <a:prstGeom prst="rect">
            <a:avLst/>
          </a:prstGeom>
          <a:solidFill>
            <a:schemeClr val="accent6">
              <a:lumMod val="50000"/>
              <a:alpha val="6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センサ</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データ</a:t>
            </a:r>
            <a:endParaRPr kumimoji="1" lang="ja-JP" altLang="en-US" sz="1600" dirty="0">
              <a:solidFill>
                <a:srgbClr val="FFFFFF"/>
              </a:solidFill>
              <a:latin typeface="Meiryo" charset="-128"/>
              <a:ea typeface="Meiryo" charset="-128"/>
              <a:cs typeface="Meiryo" charset="-128"/>
            </a:endParaRPr>
          </a:p>
        </p:txBody>
      </p:sp>
      <p:sp>
        <p:nvSpPr>
          <p:cNvPr id="309" name="正方形/長方形 308"/>
          <p:cNvSpPr/>
          <p:nvPr/>
        </p:nvSpPr>
        <p:spPr>
          <a:xfrm>
            <a:off x="6862078" y="3221583"/>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最適解</a:t>
            </a:r>
            <a:endParaRPr kumimoji="1" lang="ja-JP" altLang="en-US" sz="1600" dirty="0">
              <a:solidFill>
                <a:srgbClr val="FFFFFF"/>
              </a:solidFill>
              <a:latin typeface="Meiryo" charset="-128"/>
              <a:ea typeface="Meiryo" charset="-128"/>
              <a:cs typeface="Meiryo" charset="-128"/>
            </a:endParaRPr>
          </a:p>
        </p:txBody>
      </p:sp>
      <p:sp>
        <p:nvSpPr>
          <p:cNvPr id="310" name="正方形/長方形 309"/>
          <p:cNvSpPr/>
          <p:nvPr/>
        </p:nvSpPr>
        <p:spPr>
          <a:xfrm>
            <a:off x="6214731" y="4678936"/>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制御</a:t>
            </a:r>
          </a:p>
        </p:txBody>
      </p:sp>
      <p:sp>
        <p:nvSpPr>
          <p:cNvPr id="20" name="テキスト ボックス 19"/>
          <p:cNvSpPr txBox="1"/>
          <p:nvPr/>
        </p:nvSpPr>
        <p:spPr>
          <a:xfrm>
            <a:off x="2767878" y="3459642"/>
            <a:ext cx="3594702" cy="461665"/>
          </a:xfrm>
          <a:prstGeom prst="rect">
            <a:avLst/>
          </a:prstGeom>
          <a:noFill/>
        </p:spPr>
        <p:txBody>
          <a:bodyPr wrap="none" rtlCol="0">
            <a:spAutoFit/>
          </a:bodyPr>
          <a:lstStyle/>
          <a:p>
            <a:pPr algn="ctr"/>
            <a:r>
              <a:rPr kumimoji="1" lang="en-US" altLang="ja-JP" sz="2400">
                <a:solidFill>
                  <a:srgbClr val="0432FF"/>
                </a:solidFill>
                <a:latin typeface="Meiryo" charset="-128"/>
                <a:ea typeface="Meiryo" charset="-128"/>
                <a:cs typeface="Meiryo" charset="-128"/>
              </a:rPr>
              <a:t>Cyber-Physical System</a:t>
            </a:r>
            <a:endParaRPr kumimoji="1" lang="ja-JP" altLang="en-US" sz="2400" dirty="0">
              <a:solidFill>
                <a:srgbClr val="0432FF"/>
              </a:solidFill>
              <a:latin typeface="Meiryo" charset="-128"/>
              <a:ea typeface="Meiryo" charset="-128"/>
              <a:cs typeface="Meiryo" charset="-128"/>
            </a:endParaRPr>
          </a:p>
        </p:txBody>
      </p:sp>
      <p:sp>
        <p:nvSpPr>
          <p:cNvPr id="21" name="テキスト ボックス 20"/>
          <p:cNvSpPr txBox="1"/>
          <p:nvPr/>
        </p:nvSpPr>
        <p:spPr>
          <a:xfrm>
            <a:off x="2817991" y="4592991"/>
            <a:ext cx="902811" cy="1384995"/>
          </a:xfrm>
          <a:prstGeom prst="rect">
            <a:avLst/>
          </a:prstGeom>
          <a:noFill/>
        </p:spPr>
        <p:txBody>
          <a:bodyPr wrap="none" rtlCol="0">
            <a:spAutoFit/>
          </a:bodyPr>
          <a:lstStyle/>
          <a:p>
            <a:r>
              <a:rPr kumimoji="1" lang="ja-JP" altLang="en-US" sz="1400" dirty="0">
                <a:latin typeface="Meiryo" charset="-128"/>
                <a:ea typeface="Meiryo" charset="-128"/>
                <a:cs typeface="Meiryo" charset="-128"/>
              </a:rPr>
              <a:t>圧　力</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ひずみ</a:t>
            </a:r>
            <a:endParaRPr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振　動</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重　量</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電　流　</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a:t>
            </a:r>
          </a:p>
        </p:txBody>
      </p:sp>
      <p:sp>
        <p:nvSpPr>
          <p:cNvPr id="311" name="テキスト ボックス 310"/>
          <p:cNvSpPr txBox="1"/>
          <p:nvPr/>
        </p:nvSpPr>
        <p:spPr>
          <a:xfrm>
            <a:off x="6520624" y="994721"/>
            <a:ext cx="2031325" cy="877163"/>
          </a:xfrm>
          <a:prstGeom prst="rect">
            <a:avLst/>
          </a:prstGeom>
          <a:noFill/>
        </p:spPr>
        <p:txBody>
          <a:bodyPr wrap="none" rtlCol="0">
            <a:spAutoFit/>
          </a:bodyPr>
          <a:lstStyle/>
          <a:p>
            <a:pPr algn="r"/>
            <a:r>
              <a:rPr lang="ja-JP" altLang="en-US" b="1" dirty="0">
                <a:solidFill>
                  <a:srgbClr val="0000FF"/>
                </a:solidFill>
                <a:latin typeface="Meiryo" charset="-128"/>
                <a:ea typeface="Meiryo" charset="-128"/>
                <a:cs typeface="Meiryo" charset="-128"/>
              </a:rPr>
              <a:t>シミュレーション</a:t>
            </a:r>
            <a:endParaRPr lang="en-US" altLang="ja-JP" b="1"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現実世界をデジタルで再現し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条件を変えて実験を繰り返し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最適解を見つけ出す</a:t>
            </a:r>
            <a:endParaRPr lang="en-US" altLang="ja-JP" sz="1100" dirty="0">
              <a:solidFill>
                <a:srgbClr val="0000FF"/>
              </a:solidFill>
              <a:latin typeface="Meiryo" charset="-128"/>
              <a:ea typeface="Meiryo" charset="-128"/>
              <a:cs typeface="Meiryo" charset="-128"/>
            </a:endParaRPr>
          </a:p>
        </p:txBody>
      </p:sp>
      <p:sp>
        <p:nvSpPr>
          <p:cNvPr id="312" name="テキスト ボックス 311"/>
          <p:cNvSpPr txBox="1"/>
          <p:nvPr/>
        </p:nvSpPr>
        <p:spPr>
          <a:xfrm>
            <a:off x="6571920" y="5895471"/>
            <a:ext cx="1980029" cy="523220"/>
          </a:xfrm>
          <a:prstGeom prst="rect">
            <a:avLst/>
          </a:prstGeom>
          <a:noFill/>
        </p:spPr>
        <p:txBody>
          <a:bodyPr wrap="none" rtlCol="0">
            <a:spAutoFit/>
          </a:bodyPr>
          <a:lstStyle/>
          <a:p>
            <a:pPr algn="ctr"/>
            <a:r>
              <a:rPr kumimoji="1" lang="ja-JP" altLang="en-US" sz="1400" dirty="0">
                <a:solidFill>
                  <a:srgbClr val="008000"/>
                </a:solidFill>
                <a:latin typeface="Meiryo" charset="-128"/>
                <a:ea typeface="Meiryo" charset="-128"/>
                <a:cs typeface="Meiryo" charset="-128"/>
              </a:rPr>
              <a:t>変更</a:t>
            </a:r>
            <a:r>
              <a:rPr kumimoji="1" lang="ja-JP" altLang="en-US" sz="1400">
                <a:solidFill>
                  <a:srgbClr val="008000"/>
                </a:solidFill>
                <a:latin typeface="Meiryo" charset="-128"/>
                <a:ea typeface="Meiryo" charset="-128"/>
                <a:cs typeface="Meiryo" charset="-128"/>
              </a:rPr>
              <a:t>や変化に即応</a:t>
            </a:r>
            <a:r>
              <a:rPr kumimoji="1" lang="ja-JP" altLang="en-US" sz="1400" dirty="0">
                <a:solidFill>
                  <a:srgbClr val="008000"/>
                </a:solidFill>
                <a:latin typeface="Meiryo" charset="-128"/>
                <a:ea typeface="Meiryo" charset="-128"/>
                <a:cs typeface="Meiryo" charset="-128"/>
              </a:rPr>
              <a:t>して</a:t>
            </a:r>
            <a:endParaRPr kumimoji="1" lang="en-US" altLang="ja-JP" sz="1400" dirty="0">
              <a:solidFill>
                <a:srgbClr val="008000"/>
              </a:solidFill>
              <a:latin typeface="Meiryo" charset="-128"/>
              <a:ea typeface="Meiryo" charset="-128"/>
              <a:cs typeface="Meiryo" charset="-128"/>
            </a:endParaRPr>
          </a:p>
          <a:p>
            <a:pPr algn="ctr"/>
            <a:r>
              <a:rPr lang="ja-JP" altLang="en-US" sz="1400" dirty="0">
                <a:solidFill>
                  <a:srgbClr val="008000"/>
                </a:solidFill>
                <a:latin typeface="Meiryo" charset="-128"/>
                <a:ea typeface="Meiryo" charset="-128"/>
                <a:cs typeface="Meiryo" charset="-128"/>
              </a:rPr>
              <a:t>最適状態・動きを実現</a:t>
            </a:r>
            <a:endParaRPr kumimoji="1" lang="ja-JP" altLang="en-US" sz="1400" dirty="0">
              <a:solidFill>
                <a:srgbClr val="008000"/>
              </a:solidFill>
              <a:latin typeface="Meiryo" charset="-128"/>
              <a:ea typeface="Meiryo" charset="-128"/>
              <a:cs typeface="Meiryo" charset="-128"/>
            </a:endParaRPr>
          </a:p>
        </p:txBody>
      </p:sp>
    </p:spTree>
    <p:extLst>
      <p:ext uri="{BB962C8B-B14F-4D97-AF65-F5344CB8AC3E}">
        <p14:creationId xmlns:p14="http://schemas.microsoft.com/office/powerpoint/2010/main" val="538176945"/>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26751</TotalTime>
  <Words>13177</Words>
  <Application>Microsoft Macintosh PowerPoint</Application>
  <PresentationFormat>画面に合わせる (4:3)</PresentationFormat>
  <Paragraphs>1583</Paragraphs>
  <Slides>54</Slides>
  <Notes>29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54</vt:i4>
      </vt:variant>
    </vt:vector>
  </HeadingPairs>
  <TitlesOfParts>
    <vt:vector size="66" baseType="lpstr">
      <vt:lpstr>Hiragino Kaku Gothic Pro W6</vt:lpstr>
      <vt:lpstr>Hiragino Sans</vt:lpstr>
      <vt:lpstr>Meiryo UI</vt:lpstr>
      <vt:lpstr>ＭＳ Ｐゴシック</vt:lpstr>
      <vt:lpstr>ＭＳ Ｐゴシック</vt:lpstr>
      <vt:lpstr>Meiryo</vt:lpstr>
      <vt:lpstr>Meiryo</vt:lpstr>
      <vt:lpstr>American Typewriter</vt:lpstr>
      <vt:lpstr>Arial</vt:lpstr>
      <vt:lpstr>Calibri</vt:lpstr>
      <vt:lpstr>Wingdings</vt:lpstr>
      <vt:lpstr>NC標準テンプレート</vt:lpstr>
      <vt:lpstr>IoT/モノのインターネット Internet of Things</vt:lpstr>
      <vt:lpstr>IoTの発展経緯とCSP（Cyber-Physical Systems）</vt:lpstr>
      <vt:lpstr>インターネットに接続されるデバイス数の推移</vt:lpstr>
      <vt:lpstr>デジタル・トランスフォーメーションとCPS</vt:lpstr>
      <vt:lpstr>IoTの２つの意味</vt:lpstr>
      <vt:lpstr>伝統的なやり方とIoTとの違い</vt:lpstr>
      <vt:lpstr>IoTとスマートデバイス</vt:lpstr>
      <vt:lpstr>IoTがもたらす２つのパラダイムシフト</vt:lpstr>
      <vt:lpstr>デジタル・コピー／デジタルツイン</vt:lpstr>
      <vt:lpstr>CPS（Cyber-Physical System）の仕組み</vt:lpstr>
      <vt:lpstr>「モノ」のサービス化</vt:lpstr>
      <vt:lpstr>「モノ」のサービス化</vt:lpstr>
      <vt:lpstr>「モノ」のサービス化／新たな価値関係の登場</vt:lpstr>
      <vt:lpstr>モノのサービス化の本質</vt:lpstr>
      <vt:lpstr>これからのビジネスの方向</vt:lpstr>
      <vt:lpstr>新規事業の選択肢とモノのサービス化</vt:lpstr>
      <vt:lpstr>テクノロジーの進化が求めるモノのサービス化</vt:lpstr>
      <vt:lpstr>IoTのビジネス戦略</vt:lpstr>
      <vt:lpstr>サービスとしてのモノ</vt:lpstr>
      <vt:lpstr>モノのサービス化</vt:lpstr>
      <vt:lpstr>MaaS（Mobility as a Service）</vt:lpstr>
      <vt:lpstr>MaaS（Mobility as a Service）</vt:lpstr>
      <vt:lpstr>MaaSのレベル定義</vt:lpstr>
      <vt:lpstr>PowerPoint プレゼンテーション</vt:lpstr>
      <vt:lpstr>IoTの機能と役割の4段階</vt:lpstr>
      <vt:lpstr>IoTの3層構造</vt:lpstr>
      <vt:lpstr>機能階層のシフト</vt:lpstr>
      <vt:lpstr>IoTの三層構造</vt:lpstr>
      <vt:lpstr>超分散の時代</vt:lpstr>
      <vt:lpstr>IoTの開発や実行環境</vt:lpstr>
      <vt:lpstr>IoTプラットフォーム動向：主要ベンダー相関図　2019年1月版　 ※この図の読み方について：http://www.sbbit.jp/article/cont1/33530</vt:lpstr>
      <vt:lpstr>SAP Leonardo</vt:lpstr>
      <vt:lpstr>GEが推進する産業用IoTプラットフォーム“Predix”</vt:lpstr>
      <vt:lpstr>ファナックが推進する産業用IoTプラットフォーム“FIELD system”</vt:lpstr>
      <vt:lpstr>PowerPoint プレゼンテーション</vt:lpstr>
      <vt:lpstr>LPWA(Low Power Wide Area)ネットワークとは</vt:lpstr>
      <vt:lpstr>LPWA(Low Power Wide Area)ネットワークの位置付け</vt:lpstr>
      <vt:lpstr>LPWA(Low Power Wide Area)ネットワークの位置付け</vt:lpstr>
      <vt:lpstr>IoT通信：LPWAと他の通信方式の比較</vt:lpstr>
      <vt:lpstr>LPWAネットワークの位置付け</vt:lpstr>
      <vt:lpstr>LPWA主要3方式の比較</vt:lpstr>
      <vt:lpstr>ソフトバンクのIoT通信サービス</vt:lpstr>
      <vt:lpstr>Wi-SUN</vt:lpstr>
      <vt:lpstr>LPWA(Low Power Wide Area)ネットワーク　通信規格一覧</vt:lpstr>
      <vt:lpstr>PowerPoint プレゼンテーション</vt:lpstr>
      <vt:lpstr>5Gと他の通信方式</vt:lpstr>
      <vt:lpstr>コレ１枚でわかる第５世代通信</vt:lpstr>
      <vt:lpstr>第５世代通信のインパクト</vt:lpstr>
      <vt:lpstr>5Gの３つの特性</vt:lpstr>
      <vt:lpstr>5Gの3つの特徴</vt:lpstr>
      <vt:lpstr>第５世代通信の適用例</vt:lpstr>
      <vt:lpstr>第５世代通信におけるネットワーク・スライス</vt:lpstr>
      <vt:lpstr>第５世代通信におけるネットワーク・スライス</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976</cp:revision>
  <cp:lastPrinted>2016-03-03T01:04:41Z</cp:lastPrinted>
  <dcterms:created xsi:type="dcterms:W3CDTF">2014-04-30T01:58:06Z</dcterms:created>
  <dcterms:modified xsi:type="dcterms:W3CDTF">2019-06-05T08:45:53Z</dcterms:modified>
</cp:coreProperties>
</file>