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handoutMasterIdLst>
    <p:handoutMasterId r:id="rId25"/>
  </p:handoutMasterIdLst>
  <p:sldIdLst>
    <p:sldId id="697" r:id="rId2"/>
    <p:sldId id="2708" r:id="rId3"/>
    <p:sldId id="2707" r:id="rId4"/>
    <p:sldId id="2710" r:id="rId5"/>
    <p:sldId id="727" r:id="rId6"/>
    <p:sldId id="552" r:id="rId7"/>
    <p:sldId id="715" r:id="rId8"/>
    <p:sldId id="718" r:id="rId9"/>
    <p:sldId id="719" r:id="rId10"/>
    <p:sldId id="720" r:id="rId11"/>
    <p:sldId id="721" r:id="rId12"/>
    <p:sldId id="722" r:id="rId13"/>
    <p:sldId id="703" r:id="rId14"/>
    <p:sldId id="723" r:id="rId15"/>
    <p:sldId id="704" r:id="rId16"/>
    <p:sldId id="725" r:id="rId17"/>
    <p:sldId id="726" r:id="rId18"/>
    <p:sldId id="728" r:id="rId19"/>
    <p:sldId id="729" r:id="rId20"/>
    <p:sldId id="2713" r:id="rId21"/>
    <p:sldId id="2712" r:id="rId22"/>
    <p:sldId id="550" r:id="rId23"/>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os="575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66"/>
    <a:srgbClr val="33ACBD"/>
    <a:srgbClr val="FF66FF"/>
    <a:srgbClr val="9DFFFF"/>
    <a:srgbClr val="FFFFFF"/>
    <a:srgbClr val="FFFBD2"/>
    <a:srgbClr val="CC0000"/>
    <a:srgbClr val="E6D6A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765" autoAdjust="0"/>
    <p:restoredTop sz="82378" autoAdjust="0"/>
  </p:normalViewPr>
  <p:slideViewPr>
    <p:cSldViewPr snapToGrid="0" snapToObjects="1" showGuides="1">
      <p:cViewPr varScale="1">
        <p:scale>
          <a:sx n="80" d="100"/>
          <a:sy n="80" d="100"/>
        </p:scale>
        <p:origin x="1416" y="90"/>
      </p:cViewPr>
      <p:guideLst>
        <p:guide orient="horz"/>
        <p:guide pos="5759"/>
      </p:guideLst>
    </p:cSldViewPr>
  </p:slid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D4C644C-156B-6340-9050-F628BC6F59EE}" type="datetimeFigureOut">
              <a:rPr kumimoji="1" lang="ja-JP" altLang="en-US" smtClean="0"/>
              <a:t>2019/6/5</a:t>
            </a:fld>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8267304-EC16-1948-B4EC-4AA6AD4FDF0F}" type="slidenum">
              <a:rPr kumimoji="1" lang="ja-JP" altLang="en-US" smtClean="0"/>
              <a:t>‹#›</a:t>
            </a:fld>
            <a:endParaRPr kumimoji="1" lang="ja-JP" altLang="en-US"/>
          </a:p>
        </p:txBody>
      </p:sp>
    </p:spTree>
    <p:extLst>
      <p:ext uri="{BB962C8B-B14F-4D97-AF65-F5344CB8AC3E}">
        <p14:creationId xmlns:p14="http://schemas.microsoft.com/office/powerpoint/2010/main" val="40415579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022579-AF1B-0D4E-847B-7B03C1E89BF0}" type="datetimeFigureOut">
              <a:rPr kumimoji="1" lang="ja-JP" altLang="en-US" smtClean="0"/>
              <a:t>2019/6/5</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6A5AFC-0313-244E-A5A2-5096E4321F46}" type="slidenum">
              <a:rPr kumimoji="1" lang="ja-JP" altLang="en-US" smtClean="0"/>
              <a:t>‹#›</a:t>
            </a:fld>
            <a:endParaRPr kumimoji="1" lang="ja-JP" altLang="en-US"/>
          </a:p>
        </p:txBody>
      </p:sp>
    </p:spTree>
    <p:extLst>
      <p:ext uri="{BB962C8B-B14F-4D97-AF65-F5344CB8AC3E}">
        <p14:creationId xmlns:p14="http://schemas.microsoft.com/office/powerpoint/2010/main" val="313129040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publickey1.jp/blog/19/htmlw3cwhatwgwhatwghtml.html"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japan.cnet.com/article/35137662/"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slideshare.net/KaoruMaeda/ietf103-html5-conf-2018-123929046"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atmarkit.co.jp/ait/articles/1905/16/news020.html"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hatwg.org/"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weblio.jp/content/WHATWG"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thinkit.co.jp/article/738/1"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hlinkClick r:id="rId3"/>
              </a:rPr>
              <a:t>https://www.publickey1.jp/blog/19/htmlw3cwhatwgwhatwghtml.html</a:t>
            </a:r>
            <a:endParaRPr lang="en-US" altLang="ja-JP" dirty="0"/>
          </a:p>
          <a:p>
            <a:r>
              <a:rPr lang="en-US" altLang="ja-JP" dirty="0">
                <a:hlinkClick r:id="rId4"/>
              </a:rPr>
              <a:t>https://japan.cnet.com/article/35137662/</a:t>
            </a:r>
            <a:endParaRPr lang="en-US" altLang="ja-JP" dirty="0"/>
          </a:p>
        </p:txBody>
      </p:sp>
      <p:sp>
        <p:nvSpPr>
          <p:cNvPr id="4" name="スライド番号プレースホルダー 3"/>
          <p:cNvSpPr>
            <a:spLocks noGrp="1"/>
          </p:cNvSpPr>
          <p:nvPr>
            <p:ph type="sldNum" sz="quarter" idx="5"/>
          </p:nvPr>
        </p:nvSpPr>
        <p:spPr/>
        <p:txBody>
          <a:bodyPr/>
          <a:lstStyle/>
          <a:p>
            <a:fld id="{A26A5AFC-0313-244E-A5A2-5096E4321F46}" type="slidenum">
              <a:rPr kumimoji="1" lang="ja-JP" altLang="en-US" smtClean="0"/>
              <a:t>2</a:t>
            </a:fld>
            <a:endParaRPr kumimoji="1" lang="ja-JP" altLang="en-US"/>
          </a:p>
        </p:txBody>
      </p:sp>
    </p:spTree>
    <p:extLst>
      <p:ext uri="{BB962C8B-B14F-4D97-AF65-F5344CB8AC3E}">
        <p14:creationId xmlns:p14="http://schemas.microsoft.com/office/powerpoint/2010/main" val="18353783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9699" name="ノート プレースホル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a:t>そこへ表われたのが</a:t>
            </a:r>
            <a:r>
              <a:rPr lang="en-US" altLang="ja-JP" dirty="0"/>
              <a:t>Google Maps</a:t>
            </a:r>
            <a:r>
              <a:rPr lang="ja-JP" altLang="en-US" dirty="0"/>
              <a:t>でした。</a:t>
            </a:r>
            <a:r>
              <a:rPr lang="en-US" altLang="ja-JP" dirty="0"/>
              <a:t>Google Maps</a:t>
            </a:r>
            <a:r>
              <a:rPr lang="ja-JP" altLang="en-US" dirty="0"/>
              <a:t>では、見たい方向にマウスを持って行き、</a:t>
            </a:r>
            <a:endParaRPr lang="en-US" altLang="ja-JP" dirty="0"/>
          </a:p>
          <a:p>
            <a:pPr eaLnBrk="1" hangingPunct="1">
              <a:spcBef>
                <a:spcPct val="0"/>
              </a:spcBef>
            </a:pPr>
            <a:endParaRPr lang="en-US" altLang="ja-JP" dirty="0"/>
          </a:p>
          <a:p>
            <a:pPr eaLnBrk="1" hangingPunct="1">
              <a:spcBef>
                <a:spcPct val="0"/>
              </a:spcBef>
            </a:pPr>
            <a:r>
              <a:rPr lang="ja-JP" altLang="en-US" dirty="0"/>
              <a:t>ドラッグすることによって、インタラクティブに地図を動かすことができます。これが、</a:t>
            </a:r>
            <a:r>
              <a:rPr lang="en-US" altLang="ja-JP" dirty="0"/>
              <a:t>Ajax</a:t>
            </a:r>
            <a:r>
              <a:rPr lang="ja-JP" altLang="en-US" dirty="0"/>
              <a:t>で可能になったのです。</a:t>
            </a:r>
            <a:endParaRPr lang="en-US" altLang="ja-JP" dirty="0"/>
          </a:p>
          <a:p>
            <a:pPr eaLnBrk="1" hangingPunct="1">
              <a:spcBef>
                <a:spcPct val="0"/>
              </a:spcBef>
            </a:pPr>
            <a:endParaRPr lang="en-US" altLang="ja-JP" dirty="0"/>
          </a:p>
          <a:p>
            <a:pPr eaLnBrk="1" hangingPunct="1">
              <a:spcBef>
                <a:spcPct val="0"/>
              </a:spcBef>
            </a:pPr>
            <a:r>
              <a:rPr lang="ja-JP" altLang="en-US" dirty="0"/>
              <a:t>もちろん、当時でも</a:t>
            </a:r>
            <a:r>
              <a:rPr lang="en-US" altLang="ja-JP" dirty="0"/>
              <a:t>Flash</a:t>
            </a:r>
            <a:r>
              <a:rPr lang="ja-JP" altLang="en-US" dirty="0"/>
              <a:t>を使ったり、</a:t>
            </a:r>
            <a:r>
              <a:rPr lang="en-US" altLang="ja-JP" dirty="0"/>
              <a:t>PC</a:t>
            </a:r>
            <a:r>
              <a:rPr lang="ja-JP" altLang="en-US" dirty="0"/>
              <a:t>用の地図アプリを使えばこういうことはできたのですが、プラグイン無しのブラウザ単体で実現したことが凄かったのです。当時の</a:t>
            </a:r>
            <a:r>
              <a:rPr lang="en-US" altLang="ja-JP" dirty="0"/>
              <a:t>Web</a:t>
            </a:r>
            <a:r>
              <a:rPr lang="ja-JP" altLang="en-US" dirty="0"/>
              <a:t>デザイナやエンジニアは、ブラウザだけでここまでできるのか、と驚愕したわけです。</a:t>
            </a:r>
            <a:endParaRPr lang="en-US" altLang="ja-JP" dirty="0"/>
          </a:p>
          <a:p>
            <a:pPr eaLnBrk="1" hangingPunct="1">
              <a:spcBef>
                <a:spcPct val="0"/>
              </a:spcBef>
            </a:pPr>
            <a:endParaRPr lang="en-US" altLang="ja-JP" dirty="0"/>
          </a:p>
          <a:p>
            <a:pPr eaLnBrk="1" hangingPunct="1">
              <a:spcBef>
                <a:spcPct val="0"/>
              </a:spcBef>
            </a:pPr>
            <a:r>
              <a:rPr lang="ja-JP" altLang="en-US" dirty="0"/>
              <a:t>仕組みとしては、最初の地図を表示したあと、</a:t>
            </a:r>
            <a:r>
              <a:rPr lang="en-US" altLang="ja-JP" dirty="0"/>
              <a:t>XML</a:t>
            </a:r>
            <a:r>
              <a:rPr lang="ja-JP" altLang="en-US" dirty="0"/>
              <a:t>と</a:t>
            </a:r>
            <a:r>
              <a:rPr lang="en-US" altLang="ja-JP" dirty="0"/>
              <a:t>JavaScript</a:t>
            </a:r>
            <a:r>
              <a:rPr lang="ja-JP" altLang="en-US" dirty="0"/>
              <a:t>の組合せで非同期通信を行い、バックグラウンドで周りの地図を読み込んでしまいます。地図を表示したユーザーは、高い確率でその周辺を見ようとするだろうというのが理由です。</a:t>
            </a:r>
            <a:endParaRPr lang="en-US" altLang="ja-JP" dirty="0"/>
          </a:p>
          <a:p>
            <a:pPr eaLnBrk="1" hangingPunct="1">
              <a:spcBef>
                <a:spcPct val="0"/>
              </a:spcBef>
            </a:pPr>
            <a:endParaRPr lang="en-US" altLang="ja-JP" dirty="0"/>
          </a:p>
          <a:p>
            <a:pPr eaLnBrk="1" hangingPunct="1">
              <a:spcBef>
                <a:spcPct val="0"/>
              </a:spcBef>
            </a:pPr>
            <a:r>
              <a:rPr lang="ja-JP" altLang="en-US" dirty="0"/>
              <a:t>ユーザーが読込の指示をしなくてもブラウザが勝手に先行して読みこむのが「非同期」通信で、これによって、周辺の地図を見たくなったときに待ち時間無しに表示できるのです。</a:t>
            </a:r>
            <a:endParaRPr lang="en-US" altLang="ja-JP" dirty="0"/>
          </a:p>
          <a:p>
            <a:pPr eaLnBrk="1" hangingPunct="1">
              <a:spcBef>
                <a:spcPct val="0"/>
              </a:spcBef>
            </a:pPr>
            <a:endParaRPr lang="en-US" altLang="ja-JP" dirty="0"/>
          </a:p>
          <a:p>
            <a:pPr eaLnBrk="1" hangingPunct="1">
              <a:spcBef>
                <a:spcPct val="0"/>
              </a:spcBef>
            </a:pPr>
            <a:r>
              <a:rPr lang="ja-JP" altLang="en-US" dirty="0"/>
              <a:t>そして、マウスのドラッグを検知した場合、</a:t>
            </a:r>
            <a:r>
              <a:rPr lang="en-US" altLang="ja-JP" dirty="0"/>
              <a:t>DHTML</a:t>
            </a:r>
            <a:r>
              <a:rPr lang="ja-JP" altLang="en-US" dirty="0"/>
              <a:t>を使って画面の一部分のみを書き換えて表示します。これで、待ち時間無しに直感的な操作が可能になるわけです。</a:t>
            </a:r>
            <a:endParaRPr lang="en-US" altLang="ja-JP" dirty="0"/>
          </a:p>
          <a:p>
            <a:pPr eaLnBrk="1" hangingPunct="1">
              <a:spcBef>
                <a:spcPct val="0"/>
              </a:spcBef>
            </a:pPr>
            <a:endParaRPr lang="ja-JP" altLang="en-US" dirty="0"/>
          </a:p>
        </p:txBody>
      </p:sp>
      <p:sp>
        <p:nvSpPr>
          <p:cNvPr id="29700" name="スライド番号プレースホル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19FC7955-3FA5-41F7-AE7F-24FB1F034614}" type="slidenum">
              <a:rPr lang="ja-JP" altLang="en-US" smtClean="0"/>
              <a:pPr eaLnBrk="1" hangingPunct="1"/>
              <a:t>11</a:t>
            </a:fld>
            <a:endParaRPr lang="ja-JP" altLang="en-US"/>
          </a:p>
        </p:txBody>
      </p:sp>
    </p:spTree>
    <p:extLst>
      <p:ext uri="{BB962C8B-B14F-4D97-AF65-F5344CB8AC3E}">
        <p14:creationId xmlns:p14="http://schemas.microsoft.com/office/powerpoint/2010/main" val="1002947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2771" name="ノート プレースホル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a:t>ブラウザ単体で高度な</a:t>
            </a:r>
            <a:r>
              <a:rPr lang="en-US" altLang="ja-JP" dirty="0"/>
              <a:t>UI</a:t>
            </a:r>
            <a:r>
              <a:rPr lang="ja-JP" altLang="en-US" dirty="0"/>
              <a:t>を実現した</a:t>
            </a:r>
            <a:r>
              <a:rPr lang="en-US" altLang="ja-JP" dirty="0"/>
              <a:t>Ajax</a:t>
            </a:r>
            <a:r>
              <a:rPr lang="ja-JP" altLang="en-US" dirty="0"/>
              <a:t>ですが、その最大の特徴は、新しい技術をなんら必要としなかった、というところにありました。</a:t>
            </a:r>
            <a:endParaRPr lang="en-US" altLang="ja-JP" dirty="0"/>
          </a:p>
          <a:p>
            <a:pPr eaLnBrk="1" hangingPunct="1">
              <a:spcBef>
                <a:spcPct val="0"/>
              </a:spcBef>
            </a:pPr>
            <a:endParaRPr lang="en-US" altLang="ja-JP" dirty="0"/>
          </a:p>
          <a:p>
            <a:pPr eaLnBrk="1" hangingPunct="1">
              <a:spcBef>
                <a:spcPct val="0"/>
              </a:spcBef>
            </a:pPr>
            <a:r>
              <a:rPr lang="en-US" altLang="ja-JP" dirty="0"/>
              <a:t>Ajax</a:t>
            </a:r>
            <a:r>
              <a:rPr lang="ja-JP" altLang="en-US" dirty="0"/>
              <a:t>を構成する技術である</a:t>
            </a:r>
            <a:r>
              <a:rPr lang="en-US" altLang="ja-JP" dirty="0"/>
              <a:t>JavaScript</a:t>
            </a:r>
            <a:r>
              <a:rPr lang="ja-JP" altLang="en-US" dirty="0" err="1"/>
              <a:t>、</a:t>
            </a:r>
            <a:r>
              <a:rPr lang="en-US" altLang="ja-JP" dirty="0"/>
              <a:t>DHTML</a:t>
            </a:r>
            <a:r>
              <a:rPr lang="ja-JP" altLang="en-US" dirty="0" err="1"/>
              <a:t>、</a:t>
            </a:r>
            <a:r>
              <a:rPr lang="en-US" altLang="ja-JP" dirty="0"/>
              <a:t>XML</a:t>
            </a:r>
            <a:r>
              <a:rPr lang="ja-JP" altLang="en-US" dirty="0"/>
              <a:t>は、</a:t>
            </a:r>
            <a:r>
              <a:rPr lang="en-US" altLang="ja-JP" dirty="0"/>
              <a:t>1990</a:t>
            </a:r>
            <a:r>
              <a:rPr lang="ja-JP" altLang="en-US" dirty="0"/>
              <a:t>年代にすでにブラウザに組込まれていたのです。しかし、これらの機能は有効に利用されずに放置されていました。</a:t>
            </a:r>
            <a:r>
              <a:rPr lang="en-US" altLang="ja-JP" dirty="0"/>
              <a:t>JavaScript</a:t>
            </a:r>
            <a:r>
              <a:rPr lang="ja-JP" altLang="en-US" dirty="0"/>
              <a:t>に至っては、セキュリティ上のリスクがあるため、機能をオフにしておくことが推奨されていたほどです。</a:t>
            </a:r>
            <a:endParaRPr lang="en-US" altLang="ja-JP" dirty="0"/>
          </a:p>
          <a:p>
            <a:pPr eaLnBrk="1" hangingPunct="1">
              <a:spcBef>
                <a:spcPct val="0"/>
              </a:spcBef>
            </a:pPr>
            <a:endParaRPr lang="en-US" altLang="ja-JP" dirty="0"/>
          </a:p>
          <a:p>
            <a:pPr eaLnBrk="1" hangingPunct="1">
              <a:spcBef>
                <a:spcPct val="0"/>
              </a:spcBef>
            </a:pPr>
            <a:r>
              <a:rPr lang="ja-JP" altLang="en-US" dirty="0"/>
              <a:t>ですから、</a:t>
            </a:r>
            <a:r>
              <a:rPr lang="en-US" altLang="ja-JP" dirty="0"/>
              <a:t>Ajax</a:t>
            </a:r>
            <a:r>
              <a:rPr lang="ja-JP" altLang="en-US" dirty="0"/>
              <a:t>は新規に開発されたものではなく、もともとあった機能を組み合わせて新しい使い方を「発見」したものである、ということができます。</a:t>
            </a:r>
            <a:endParaRPr lang="en-US" altLang="ja-JP" dirty="0"/>
          </a:p>
          <a:p>
            <a:pPr eaLnBrk="1" hangingPunct="1">
              <a:spcBef>
                <a:spcPct val="0"/>
              </a:spcBef>
            </a:pPr>
            <a:endParaRPr lang="en-US" altLang="ja-JP" dirty="0"/>
          </a:p>
          <a:p>
            <a:pPr eaLnBrk="1" hangingPunct="1">
              <a:spcBef>
                <a:spcPct val="0"/>
              </a:spcBef>
            </a:pPr>
            <a:r>
              <a:rPr lang="ja-JP" altLang="en-US" dirty="0"/>
              <a:t>つまり、サーバー側で</a:t>
            </a:r>
            <a:r>
              <a:rPr lang="en-US" altLang="ja-JP" dirty="0"/>
              <a:t>Ajax</a:t>
            </a:r>
            <a:r>
              <a:rPr lang="ja-JP" altLang="en-US" dirty="0"/>
              <a:t>を意識した開発を行う事によって、クライアント側に何ら手を加えること無く、この新しいユーザーエクスペリエンスを実現することができたのです。世界中の</a:t>
            </a:r>
            <a:r>
              <a:rPr lang="en-US" altLang="ja-JP" dirty="0"/>
              <a:t>PC</a:t>
            </a:r>
            <a:r>
              <a:rPr lang="ja-JP" altLang="en-US" dirty="0"/>
              <a:t>が</a:t>
            </a:r>
            <a:r>
              <a:rPr lang="en-US" altLang="ja-JP" dirty="0"/>
              <a:t>Ajax</a:t>
            </a:r>
            <a:r>
              <a:rPr lang="ja-JP" altLang="en-US" dirty="0"/>
              <a:t>レディな状態になっているということで、これは非常に大きなメリットです。</a:t>
            </a:r>
          </a:p>
          <a:p>
            <a:pPr eaLnBrk="1" hangingPunct="1">
              <a:spcBef>
                <a:spcPct val="0"/>
              </a:spcBef>
            </a:pPr>
            <a:endParaRPr lang="en-US" altLang="ja-JP" dirty="0"/>
          </a:p>
          <a:p>
            <a:pPr eaLnBrk="1" hangingPunct="1">
              <a:spcBef>
                <a:spcPct val="0"/>
              </a:spcBef>
            </a:pPr>
            <a:r>
              <a:rPr lang="en-US" altLang="ja-JP" dirty="0"/>
              <a:t>Ajax</a:t>
            </a:r>
            <a:r>
              <a:rPr lang="ja-JP" altLang="en-US" dirty="0"/>
              <a:t>の発見は、</a:t>
            </a:r>
            <a:r>
              <a:rPr lang="en-US" altLang="ja-JP" dirty="0"/>
              <a:t>Web</a:t>
            </a:r>
            <a:r>
              <a:rPr lang="ja-JP" altLang="en-US" dirty="0"/>
              <a:t>の世界を一変させました。それまで静的で動きに乏しかった</a:t>
            </a:r>
            <a:r>
              <a:rPr lang="en-US" altLang="ja-JP" dirty="0"/>
              <a:t>Web</a:t>
            </a:r>
            <a:r>
              <a:rPr lang="ja-JP" altLang="en-US" dirty="0"/>
              <a:t>サイトが、どんどん書き換えられ、高度な</a:t>
            </a:r>
            <a:r>
              <a:rPr lang="en-US" altLang="ja-JP" dirty="0"/>
              <a:t>UI</a:t>
            </a:r>
            <a:r>
              <a:rPr lang="ja-JP" altLang="en-US" dirty="0"/>
              <a:t>を備えていったのです。それが</a:t>
            </a:r>
            <a:r>
              <a:rPr lang="en-US" altLang="ja-JP" dirty="0"/>
              <a:t>Web2.0</a:t>
            </a:r>
            <a:r>
              <a:rPr lang="ja-JP" altLang="en-US" dirty="0"/>
              <a:t>という大きな流れになったのでした。</a:t>
            </a:r>
            <a:endParaRPr lang="en-US" altLang="ja-JP" dirty="0"/>
          </a:p>
          <a:p>
            <a:pPr eaLnBrk="1" hangingPunct="1">
              <a:spcBef>
                <a:spcPct val="0"/>
              </a:spcBef>
            </a:pPr>
            <a:endParaRPr lang="en-US" altLang="ja-JP" dirty="0"/>
          </a:p>
          <a:p>
            <a:pPr eaLnBrk="1" hangingPunct="1">
              <a:spcBef>
                <a:spcPct val="0"/>
              </a:spcBef>
            </a:pPr>
            <a:r>
              <a:rPr lang="ja-JP" altLang="en-US" dirty="0"/>
              <a:t>標準の</a:t>
            </a:r>
            <a:r>
              <a:rPr lang="en-US" altLang="ja-JP" dirty="0"/>
              <a:t>Web </a:t>
            </a:r>
            <a:r>
              <a:rPr lang="ja-JP" altLang="en-US" dirty="0"/>
              <a:t>ブラウザだけで独立アプリ並みの操作性を実現できるということは、クライアント側にファットクライアントやブラウザプラグインを用意しなくとも高度な対話型のシステムを構築可能だということです。それまで</a:t>
            </a:r>
            <a:r>
              <a:rPr lang="en-US" altLang="ja-JP" dirty="0"/>
              <a:t>Flash</a:t>
            </a:r>
            <a:r>
              <a:rPr lang="ja-JP" altLang="en-US" dirty="0"/>
              <a:t>の採用に躊躇していたベンダーも、安心して採用することができます。追加のコストもかかりません。良いことずくめです。</a:t>
            </a:r>
            <a:endParaRPr lang="en-US" altLang="ja-JP" dirty="0"/>
          </a:p>
          <a:p>
            <a:pPr eaLnBrk="1" hangingPunct="1">
              <a:spcBef>
                <a:spcPct val="0"/>
              </a:spcBef>
            </a:pPr>
            <a:endParaRPr lang="en-US" altLang="ja-JP" dirty="0"/>
          </a:p>
          <a:p>
            <a:pPr eaLnBrk="1" hangingPunct="1">
              <a:spcBef>
                <a:spcPct val="0"/>
              </a:spcBef>
            </a:pPr>
            <a:r>
              <a:rPr lang="ja-JP" altLang="en-US" dirty="0"/>
              <a:t>この後、</a:t>
            </a:r>
            <a:r>
              <a:rPr lang="en-US" altLang="ja-JP" dirty="0"/>
              <a:t>Web</a:t>
            </a:r>
            <a:r>
              <a:rPr lang="ja-JP" altLang="en-US" dirty="0"/>
              <a:t>システムや</a:t>
            </a:r>
            <a:r>
              <a:rPr lang="en-US" altLang="ja-JP" dirty="0"/>
              <a:t>Web</a:t>
            </a:r>
            <a:r>
              <a:rPr lang="ja-JP" altLang="en-US" dirty="0"/>
              <a:t>アプリ・サービスが</a:t>
            </a:r>
            <a:r>
              <a:rPr lang="en-US" altLang="ja-JP" dirty="0"/>
              <a:t>Ajax</a:t>
            </a:r>
            <a:r>
              <a:rPr lang="ja-JP" altLang="en-US" dirty="0"/>
              <a:t>ベースで開発されるようになり、それまでとは比べものにならない高度な</a:t>
            </a:r>
            <a:r>
              <a:rPr lang="en-US" altLang="ja-JP" dirty="0"/>
              <a:t>UI</a:t>
            </a:r>
            <a:r>
              <a:rPr lang="ja-JP" altLang="en-US" dirty="0"/>
              <a:t>を備えるようになりました。</a:t>
            </a:r>
            <a:endParaRPr lang="en-US" altLang="ja-JP" dirty="0"/>
          </a:p>
          <a:p>
            <a:pPr eaLnBrk="1" hangingPunct="1">
              <a:spcBef>
                <a:spcPct val="0"/>
              </a:spcBef>
            </a:pPr>
            <a:r>
              <a:rPr lang="ja-JP" altLang="en-US" dirty="0"/>
              <a:t>そしてこれがきっかけとなって、クライアントはもうブラウザだけで良い、インターネット上に巨大なサーバーを置いて、ブラウザからサービスを利用すれば良いではないか、という考えが生まれたと考えられます。クラウドの誕生です。</a:t>
            </a:r>
            <a:endParaRPr lang="en-US" altLang="ja-JP" dirty="0"/>
          </a:p>
          <a:p>
            <a:pPr eaLnBrk="1" hangingPunct="1">
              <a:spcBef>
                <a:spcPct val="0"/>
              </a:spcBef>
            </a:pPr>
            <a:endParaRPr lang="en-US" altLang="ja-JP" dirty="0"/>
          </a:p>
          <a:p>
            <a:pPr eaLnBrk="1" hangingPunct="1">
              <a:spcBef>
                <a:spcPct val="0"/>
              </a:spcBef>
            </a:pPr>
            <a:r>
              <a:rPr lang="en-US" altLang="ja-JP" dirty="0"/>
              <a:t>Google Maps</a:t>
            </a:r>
            <a:r>
              <a:rPr lang="ja-JP" altLang="en-US" dirty="0"/>
              <a:t>が発表されたのが</a:t>
            </a:r>
            <a:r>
              <a:rPr lang="en-US" altLang="ja-JP" dirty="0"/>
              <a:t>2004</a:t>
            </a:r>
            <a:r>
              <a:rPr lang="ja-JP" altLang="en-US" dirty="0"/>
              <a:t>年、</a:t>
            </a:r>
            <a:r>
              <a:rPr lang="en-US" altLang="ja-JP" dirty="0"/>
              <a:t>Ajax</a:t>
            </a:r>
            <a:r>
              <a:rPr lang="ja-JP" altLang="en-US" dirty="0"/>
              <a:t>が命名され、</a:t>
            </a:r>
            <a:r>
              <a:rPr lang="en-US" altLang="ja-JP" dirty="0"/>
              <a:t>Web2.0</a:t>
            </a:r>
            <a:r>
              <a:rPr lang="ja-JP" altLang="en-US" dirty="0"/>
              <a:t>がブレイクしたのが</a:t>
            </a:r>
            <a:r>
              <a:rPr lang="en-US" altLang="ja-JP" dirty="0"/>
              <a:t>2005</a:t>
            </a:r>
            <a:r>
              <a:rPr lang="ja-JP" altLang="en-US" dirty="0"/>
              <a:t>年でした。そして</a:t>
            </a:r>
            <a:r>
              <a:rPr lang="en-US" altLang="ja-JP" dirty="0"/>
              <a:t>2006</a:t>
            </a:r>
            <a:r>
              <a:rPr lang="ja-JP" altLang="en-US" dirty="0"/>
              <a:t>年、シュミットが初めて「クラウド」に言及したのです。この瞬間に、今のクラウドへのレールが敷かれたということができます。</a:t>
            </a:r>
            <a:endParaRPr lang="en-US" altLang="ja-JP" dirty="0"/>
          </a:p>
          <a:p>
            <a:pPr eaLnBrk="1" hangingPunct="1">
              <a:spcBef>
                <a:spcPct val="0"/>
              </a:spcBef>
            </a:pPr>
            <a:endParaRPr lang="en-US" altLang="ja-JP" dirty="0"/>
          </a:p>
          <a:p>
            <a:pPr eaLnBrk="1" hangingPunct="1">
              <a:spcBef>
                <a:spcPct val="0"/>
              </a:spcBef>
            </a:pPr>
            <a:r>
              <a:rPr lang="en-US" altLang="ja-JP" dirty="0"/>
              <a:t>Ajax</a:t>
            </a:r>
            <a:r>
              <a:rPr lang="ja-JP" altLang="en-US" dirty="0"/>
              <a:t>を快適に利用するためには、ブラウザの速度が非常に重要になります。</a:t>
            </a:r>
          </a:p>
        </p:txBody>
      </p:sp>
      <p:sp>
        <p:nvSpPr>
          <p:cNvPr id="32772" name="スライド番号プレースホル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ADC9AFFD-E4D5-4137-9012-FEC50CB25E28}" type="slidenum">
              <a:rPr lang="ja-JP" altLang="en-US" smtClean="0"/>
              <a:pPr eaLnBrk="1" hangingPunct="1"/>
              <a:t>12</a:t>
            </a:fld>
            <a:endParaRPr lang="ja-JP" altLang="en-US"/>
          </a:p>
        </p:txBody>
      </p:sp>
    </p:spTree>
    <p:extLst>
      <p:ext uri="{BB962C8B-B14F-4D97-AF65-F5344CB8AC3E}">
        <p14:creationId xmlns:p14="http://schemas.microsoft.com/office/powerpoint/2010/main" val="3891120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defTabSz="914400" eaLnBrk="0" hangingPunct="0">
              <a:defRPr sz="1300">
                <a:solidFill>
                  <a:srgbClr val="484848"/>
                </a:solidFill>
                <a:latin typeface="Arial" charset="0"/>
                <a:ea typeface="HG丸ｺﾞｼｯｸM-PRO" pitchFamily="50" charset="-128"/>
              </a:defRPr>
            </a:lvl1pPr>
            <a:lvl2pPr marL="709684" indent="-272956" defTabSz="914400" eaLnBrk="0" hangingPunct="0">
              <a:defRPr sz="1300">
                <a:solidFill>
                  <a:srgbClr val="484848"/>
                </a:solidFill>
                <a:latin typeface="Arial" charset="0"/>
                <a:ea typeface="HG丸ｺﾞｼｯｸM-PRO" pitchFamily="50" charset="-128"/>
              </a:defRPr>
            </a:lvl2pPr>
            <a:lvl3pPr marL="1091822" indent="-218364" defTabSz="914400" eaLnBrk="0" hangingPunct="0">
              <a:defRPr sz="1300">
                <a:solidFill>
                  <a:srgbClr val="484848"/>
                </a:solidFill>
                <a:latin typeface="Arial" charset="0"/>
                <a:ea typeface="HG丸ｺﾞｼｯｸM-PRO" pitchFamily="50" charset="-128"/>
              </a:defRPr>
            </a:lvl3pPr>
            <a:lvl4pPr marL="1528552" indent="-218364" defTabSz="914400" eaLnBrk="0" hangingPunct="0">
              <a:defRPr sz="1300">
                <a:solidFill>
                  <a:srgbClr val="484848"/>
                </a:solidFill>
                <a:latin typeface="Arial" charset="0"/>
                <a:ea typeface="HG丸ｺﾞｼｯｸM-PRO" pitchFamily="50" charset="-128"/>
              </a:defRPr>
            </a:lvl4pPr>
            <a:lvl5pPr marL="1965280" indent="-218364" defTabSz="914400" eaLnBrk="0" hangingPunct="0">
              <a:defRPr sz="1300">
                <a:solidFill>
                  <a:srgbClr val="484848"/>
                </a:solidFill>
                <a:latin typeface="Arial" charset="0"/>
                <a:ea typeface="HG丸ｺﾞｼｯｸM-PRO" pitchFamily="50" charset="-128"/>
              </a:defRPr>
            </a:lvl5pPr>
            <a:lvl6pPr marL="2402009" indent="-218364" defTabSz="914400" eaLnBrk="0" fontAlgn="base" hangingPunct="0">
              <a:spcBef>
                <a:spcPct val="20000"/>
              </a:spcBef>
              <a:spcAft>
                <a:spcPct val="0"/>
              </a:spcAft>
              <a:defRPr sz="1300">
                <a:solidFill>
                  <a:srgbClr val="484848"/>
                </a:solidFill>
                <a:latin typeface="Arial" charset="0"/>
                <a:ea typeface="HG丸ｺﾞｼｯｸM-PRO" pitchFamily="50" charset="-128"/>
              </a:defRPr>
            </a:lvl6pPr>
            <a:lvl7pPr marL="2838736" indent="-218364" defTabSz="914400" eaLnBrk="0" fontAlgn="base" hangingPunct="0">
              <a:spcBef>
                <a:spcPct val="20000"/>
              </a:spcBef>
              <a:spcAft>
                <a:spcPct val="0"/>
              </a:spcAft>
              <a:defRPr sz="1300">
                <a:solidFill>
                  <a:srgbClr val="484848"/>
                </a:solidFill>
                <a:latin typeface="Arial" charset="0"/>
                <a:ea typeface="HG丸ｺﾞｼｯｸM-PRO" pitchFamily="50" charset="-128"/>
              </a:defRPr>
            </a:lvl7pPr>
            <a:lvl8pPr marL="3275467" indent="-218364" defTabSz="914400" eaLnBrk="0" fontAlgn="base" hangingPunct="0">
              <a:spcBef>
                <a:spcPct val="20000"/>
              </a:spcBef>
              <a:spcAft>
                <a:spcPct val="0"/>
              </a:spcAft>
              <a:defRPr sz="1300">
                <a:solidFill>
                  <a:srgbClr val="484848"/>
                </a:solidFill>
                <a:latin typeface="Arial" charset="0"/>
                <a:ea typeface="HG丸ｺﾞｼｯｸM-PRO" pitchFamily="50" charset="-128"/>
              </a:defRPr>
            </a:lvl8pPr>
            <a:lvl9pPr marL="3712195" indent="-218364" defTabSz="914400" eaLnBrk="0" fontAlgn="base" hangingPunct="0">
              <a:spcBef>
                <a:spcPct val="20000"/>
              </a:spcBef>
              <a:spcAft>
                <a:spcPct val="0"/>
              </a:spcAft>
              <a:defRPr sz="1300">
                <a:solidFill>
                  <a:srgbClr val="484848"/>
                </a:solidFill>
                <a:latin typeface="Arial" charset="0"/>
                <a:ea typeface="HG丸ｺﾞｼｯｸM-PRO" pitchFamily="50" charset="-128"/>
              </a:defRPr>
            </a:lvl9pPr>
          </a:lstStyle>
          <a:p>
            <a:pPr eaLnBrk="1" hangingPunct="1"/>
            <a:fld id="{9B7374D8-E40D-48C9-91BB-3982210BAA48}" type="slidenum">
              <a:rPr lang="ja-JP" altLang="en-US" sz="1200">
                <a:solidFill>
                  <a:prstClr val="black"/>
                </a:solidFill>
                <a:ea typeface="ＭＳ Ｐゴシック" pitchFamily="50" charset="-128"/>
              </a:rPr>
              <a:pPr eaLnBrk="1" hangingPunct="1"/>
              <a:t>13</a:t>
            </a:fld>
            <a:endParaRPr lang="en-US" altLang="ja-JP" sz="1200" dirty="0">
              <a:solidFill>
                <a:prstClr val="black"/>
              </a:solidFill>
              <a:ea typeface="ＭＳ Ｐゴシック" pitchFamily="50" charset="-128"/>
            </a:endParaRPr>
          </a:p>
        </p:txBody>
      </p:sp>
      <p:sp>
        <p:nvSpPr>
          <p:cNvPr id="81923" name="Rectangle 2"/>
          <p:cNvSpPr>
            <a:spLocks noGrp="1" noRot="1" noChangeAspect="1" noChangeArrowheads="1" noTextEdit="1"/>
          </p:cNvSpPr>
          <p:nvPr>
            <p:ph type="sldImg"/>
          </p:nvPr>
        </p:nvSpPr>
        <p:spPr>
          <a:xfrm>
            <a:off x="1143000" y="685800"/>
            <a:ext cx="4575175" cy="3430588"/>
          </a:xfrm>
          <a:ln/>
        </p:spPr>
      </p:sp>
      <p:sp>
        <p:nvSpPr>
          <p:cNvPr id="81924" name="Rectangle 3"/>
          <p:cNvSpPr>
            <a:spLocks noGrp="1" noChangeArrowheads="1"/>
          </p:cNvSpPr>
          <p:nvPr>
            <p:ph type="body" idx="1"/>
          </p:nvPr>
        </p:nvSpPr>
        <p:spPr>
          <a:xfrm>
            <a:off x="915040" y="4343441"/>
            <a:ext cx="5027920" cy="4115603"/>
          </a:xfrm>
          <a:noFill/>
        </p:spPr>
        <p:txBody>
          <a:bodyPr/>
          <a:lstStyle/>
          <a:p>
            <a:pPr eaLnBrk="1" hangingPunct="1"/>
            <a:r>
              <a:rPr lang="ja-JP" altLang="en-US" dirty="0"/>
              <a:t>クラウドコンピューティングという言葉を最初に使ったのは</a:t>
            </a:r>
            <a:r>
              <a:rPr lang="en-US" altLang="ja-JP" dirty="0"/>
              <a:t>Google</a:t>
            </a:r>
            <a:r>
              <a:rPr lang="ja-JP" altLang="en-US" dirty="0"/>
              <a:t>のエリック・シュミット</a:t>
            </a:r>
            <a:r>
              <a:rPr lang="en-US" altLang="ja-JP" dirty="0"/>
              <a:t>CEO</a:t>
            </a:r>
            <a:r>
              <a:rPr lang="ja-JP" altLang="en-US" dirty="0"/>
              <a:t>といわれています。</a:t>
            </a:r>
            <a:r>
              <a:rPr lang="en-US" altLang="ja-JP" dirty="0"/>
              <a:t>2006</a:t>
            </a:r>
            <a:r>
              <a:rPr lang="ja-JP" altLang="en-US" dirty="0"/>
              <a:t>年のカンファレンスにおける対談でクラウドについて語ったのが最初ということです。</a:t>
            </a:r>
            <a:endParaRPr lang="en-US" altLang="ja-JP" dirty="0"/>
          </a:p>
          <a:p>
            <a:pPr eaLnBrk="1" hangingPunct="1"/>
            <a:r>
              <a:rPr lang="en-US" altLang="ja-JP" dirty="0"/>
              <a:t>Google</a:t>
            </a:r>
            <a:r>
              <a:rPr lang="ja-JP" altLang="en-US" dirty="0"/>
              <a:t>のサイトに対談の書き起こしが載っています。</a:t>
            </a:r>
            <a:endParaRPr lang="en-US" altLang="ja-JP" dirty="0"/>
          </a:p>
          <a:p>
            <a:pPr eaLnBrk="1" hangingPunct="1"/>
            <a:r>
              <a:rPr lang="en-US" altLang="ja-JP" dirty="0"/>
              <a:t>https://www.google.com/press/podium/ses2006.html</a:t>
            </a:r>
          </a:p>
          <a:p>
            <a:pPr eaLnBrk="1" hangingPunct="1"/>
            <a:endParaRPr lang="en-US" altLang="ja-JP" dirty="0"/>
          </a:p>
          <a:p>
            <a:pPr eaLnBrk="1" hangingPunct="1"/>
            <a:r>
              <a:rPr lang="ja-JP" altLang="en-US" dirty="0"/>
              <a:t>この中でシュミットは、新しいコンピューティングモデルは、クライアントの種類や大きさ、用途に関係なく、</a:t>
            </a:r>
            <a:r>
              <a:rPr lang="en-US" altLang="ja-JP" dirty="0"/>
              <a:t>Web</a:t>
            </a:r>
            <a:r>
              <a:rPr lang="ja-JP" altLang="en-US" dirty="0"/>
              <a:t>ブラウザやその他のアクセス手段によってクラウド上のリソースを利用すると語っています。</a:t>
            </a:r>
            <a:endParaRPr lang="en-US" altLang="ja-JP" dirty="0"/>
          </a:p>
          <a:p>
            <a:pPr eaLnBrk="1" hangingPunct="1"/>
            <a:endParaRPr lang="en-US" altLang="ja-JP" dirty="0"/>
          </a:p>
          <a:p>
            <a:pPr eaLnBrk="1" hangingPunct="1"/>
            <a:r>
              <a:rPr lang="ja-JP" altLang="en-US" dirty="0"/>
              <a:t>また、注目すべきは、「新しいデバイス」にも触れていることです。</a:t>
            </a:r>
            <a:endParaRPr lang="en-US" altLang="ja-JP" dirty="0"/>
          </a:p>
          <a:p>
            <a:pPr eaLnBrk="1" hangingPunct="1"/>
            <a:r>
              <a:rPr lang="ja-JP" altLang="en-US" dirty="0"/>
              <a:t>シュミットはこのころ</a:t>
            </a:r>
            <a:r>
              <a:rPr lang="en-US" altLang="ja-JP" dirty="0"/>
              <a:t>Apple</a:t>
            </a:r>
            <a:r>
              <a:rPr lang="ja-JP" altLang="en-US" dirty="0"/>
              <a:t>の社外取締役をしており、</a:t>
            </a:r>
            <a:r>
              <a:rPr lang="en-US" altLang="ja-JP" dirty="0"/>
              <a:t>iPhone</a:t>
            </a:r>
            <a:r>
              <a:rPr lang="ja-JP" altLang="en-US" dirty="0"/>
              <a:t>の開発について詳細を知る立場にありました。また、</a:t>
            </a:r>
            <a:r>
              <a:rPr lang="en-US" altLang="ja-JP" dirty="0"/>
              <a:t>Google</a:t>
            </a:r>
            <a:r>
              <a:rPr lang="ja-JP" altLang="en-US" dirty="0"/>
              <a:t>が</a:t>
            </a:r>
            <a:r>
              <a:rPr lang="en-US" altLang="ja-JP" dirty="0"/>
              <a:t>Android</a:t>
            </a:r>
            <a:r>
              <a:rPr lang="ja-JP" altLang="en-US" dirty="0"/>
              <a:t>社を買収したのは</a:t>
            </a:r>
            <a:r>
              <a:rPr lang="en-US" altLang="ja-JP" dirty="0"/>
              <a:t>2005</a:t>
            </a:r>
            <a:r>
              <a:rPr lang="ja-JP" altLang="en-US" dirty="0"/>
              <a:t>年です。</a:t>
            </a:r>
            <a:endParaRPr lang="en-US" altLang="ja-JP" dirty="0"/>
          </a:p>
          <a:p>
            <a:pPr eaLnBrk="1" hangingPunct="1"/>
            <a:r>
              <a:rPr lang="ja-JP" altLang="en-US" dirty="0"/>
              <a:t>シュミットの頭の中に、クラウド用のクライアントとして、</a:t>
            </a:r>
            <a:r>
              <a:rPr lang="en-US" altLang="ja-JP" dirty="0"/>
              <a:t>iPhone</a:t>
            </a:r>
            <a:r>
              <a:rPr lang="ja-JP" altLang="en-US" dirty="0"/>
              <a:t>や</a:t>
            </a:r>
            <a:r>
              <a:rPr lang="en-US" altLang="ja-JP" dirty="0"/>
              <a:t>Android</a:t>
            </a:r>
            <a:r>
              <a:rPr lang="ja-JP" altLang="en-US" dirty="0"/>
              <a:t>のような、まだ発表されていない新世代のデバイス</a:t>
            </a:r>
            <a:r>
              <a:rPr lang="en-US" altLang="ja-JP" dirty="0"/>
              <a:t>(</a:t>
            </a:r>
            <a:r>
              <a:rPr lang="ja-JP" altLang="en-US" dirty="0"/>
              <a:t>スマートフォン</a:t>
            </a:r>
            <a:r>
              <a:rPr lang="en-US" altLang="ja-JP" dirty="0"/>
              <a:t>)</a:t>
            </a:r>
            <a:r>
              <a:rPr lang="ja-JP" altLang="en-US" dirty="0"/>
              <a:t>があったことは間違いないでしょう。</a:t>
            </a:r>
            <a:endParaRPr lang="en-US" altLang="ja-JP" dirty="0"/>
          </a:p>
          <a:p>
            <a:pPr eaLnBrk="1" hangingPunct="1"/>
            <a:endParaRPr lang="en-US" altLang="ja-JP" dirty="0"/>
          </a:p>
          <a:p>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この発言が意味するところは、サーバー側のアプリケーションを</a:t>
            </a:r>
            <a:r>
              <a:rPr kumimoji="1" lang="en-US" altLang="ja-JP" sz="1200" kern="1200" dirty="0">
                <a:solidFill>
                  <a:schemeClr val="tx1"/>
                </a:solidFill>
                <a:effectLst/>
                <a:latin typeface="+mn-lt"/>
                <a:ea typeface="+mn-ea"/>
                <a:cs typeface="+mn-cs"/>
              </a:rPr>
              <a:t>Web</a:t>
            </a:r>
            <a:r>
              <a:rPr kumimoji="1" lang="ja-JP" altLang="en-US" sz="1200" kern="1200" dirty="0">
                <a:solidFill>
                  <a:schemeClr val="tx1"/>
                </a:solidFill>
                <a:effectLst/>
                <a:latin typeface="+mn-lt"/>
                <a:ea typeface="+mn-ea"/>
                <a:cs typeface="+mn-cs"/>
              </a:rPr>
              <a:t>標準技術で構築された</a:t>
            </a:r>
            <a:r>
              <a:rPr kumimoji="1" lang="en-US" altLang="ja-JP" sz="1200" kern="1200" dirty="0">
                <a:solidFill>
                  <a:schemeClr val="tx1"/>
                </a:solidFill>
                <a:effectLst/>
                <a:latin typeface="+mn-lt"/>
                <a:ea typeface="+mn-ea"/>
                <a:cs typeface="+mn-cs"/>
              </a:rPr>
              <a:t>Web</a:t>
            </a:r>
            <a:r>
              <a:rPr kumimoji="1" lang="ja-JP" altLang="en-US" sz="1200" kern="1200" dirty="0">
                <a:solidFill>
                  <a:schemeClr val="tx1"/>
                </a:solidFill>
                <a:effectLst/>
                <a:latin typeface="+mn-lt"/>
                <a:ea typeface="+mn-ea"/>
                <a:cs typeface="+mn-cs"/>
              </a:rPr>
              <a:t>アプリケーションとして構築しておけば、</a:t>
            </a:r>
            <a:r>
              <a:rPr kumimoji="1" lang="en-US" altLang="ja-JP" sz="1200" kern="1200" dirty="0">
                <a:solidFill>
                  <a:schemeClr val="tx1"/>
                </a:solidFill>
                <a:effectLst/>
                <a:latin typeface="+mn-lt"/>
                <a:ea typeface="+mn-ea"/>
                <a:cs typeface="+mn-cs"/>
              </a:rPr>
              <a:t>Web</a:t>
            </a:r>
            <a:r>
              <a:rPr kumimoji="1" lang="ja-JP" altLang="en-US" sz="1200" kern="1200" dirty="0">
                <a:solidFill>
                  <a:schemeClr val="tx1"/>
                </a:solidFill>
                <a:effectLst/>
                <a:latin typeface="+mn-lt"/>
                <a:ea typeface="+mn-ea"/>
                <a:cs typeface="+mn-cs"/>
              </a:rPr>
              <a:t>ブラウザを持った様々なデバイスから等しくアクセスしてその機能を利用することができるということです。つまり</a:t>
            </a:r>
            <a:r>
              <a:rPr kumimoji="1" lang="ja-JP" altLang="ja-JP" sz="1200" kern="1200" dirty="0">
                <a:solidFill>
                  <a:schemeClr val="tx1"/>
                </a:solidFill>
                <a:effectLst/>
                <a:latin typeface="+mn-lt"/>
                <a:ea typeface="+mn-ea"/>
                <a:cs typeface="+mn-cs"/>
              </a:rPr>
              <a:t>、</a:t>
            </a:r>
            <a:r>
              <a:rPr kumimoji="1" lang="ja-JP" altLang="en-US" sz="1200" kern="1200" dirty="0">
                <a:solidFill>
                  <a:schemeClr val="tx1"/>
                </a:solidFill>
                <a:effectLst/>
                <a:latin typeface="+mn-lt"/>
                <a:ea typeface="+mn-ea"/>
                <a:cs typeface="+mn-cs"/>
              </a:rPr>
              <a:t>特定のハードウェアや</a:t>
            </a:r>
            <a:r>
              <a:rPr kumimoji="1" lang="ja-JP" altLang="ja-JP" sz="1200" kern="1200" dirty="0">
                <a:solidFill>
                  <a:schemeClr val="tx1"/>
                </a:solidFill>
                <a:effectLst/>
                <a:latin typeface="+mn-lt"/>
                <a:ea typeface="+mn-ea"/>
                <a:cs typeface="+mn-cs"/>
              </a:rPr>
              <a:t>基本ソフトの種類 （</a:t>
            </a:r>
            <a:r>
              <a:rPr kumimoji="1" lang="en-US" altLang="ja-JP" sz="1200" kern="1200" dirty="0">
                <a:solidFill>
                  <a:schemeClr val="tx1"/>
                </a:solidFill>
                <a:effectLst/>
                <a:latin typeface="+mn-lt"/>
                <a:ea typeface="+mn-ea"/>
                <a:cs typeface="+mn-cs"/>
              </a:rPr>
              <a:t>Windows</a:t>
            </a:r>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Mac</a:t>
            </a:r>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iOS</a:t>
            </a:r>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Android</a:t>
            </a:r>
            <a:r>
              <a:rPr kumimoji="1" lang="ja-JP" altLang="ja-JP" sz="1200" kern="1200" dirty="0">
                <a:solidFill>
                  <a:schemeClr val="tx1"/>
                </a:solidFill>
                <a:effectLst/>
                <a:latin typeface="+mn-lt"/>
                <a:ea typeface="+mn-ea"/>
                <a:cs typeface="+mn-cs"/>
              </a:rPr>
              <a:t>など）に関係なく、</a:t>
            </a:r>
            <a:r>
              <a:rPr kumimoji="1" lang="en-US" altLang="ja-JP" sz="1200" kern="1200" dirty="0">
                <a:solidFill>
                  <a:schemeClr val="tx1"/>
                </a:solidFill>
                <a:effectLst/>
                <a:latin typeface="+mn-lt"/>
                <a:ea typeface="+mn-ea"/>
                <a:cs typeface="+mn-cs"/>
              </a:rPr>
              <a:t>Web</a:t>
            </a:r>
            <a:r>
              <a:rPr kumimoji="1" lang="ja-JP" altLang="ja-JP" sz="1200" kern="1200" dirty="0">
                <a:solidFill>
                  <a:schemeClr val="tx1"/>
                </a:solidFill>
                <a:effectLst/>
                <a:latin typeface="+mn-lt"/>
                <a:ea typeface="+mn-ea"/>
                <a:cs typeface="+mn-cs"/>
              </a:rPr>
              <a:t>ブラウザさえ搭載されていれば、等しくサービスを受けられるということです。</a:t>
            </a:r>
            <a:r>
              <a:rPr kumimoji="1" lang="ja-JP" altLang="en-US" sz="1200" kern="1200" dirty="0">
                <a:solidFill>
                  <a:schemeClr val="tx1"/>
                </a:solidFill>
                <a:effectLst/>
                <a:latin typeface="+mn-lt"/>
                <a:ea typeface="+mn-ea"/>
                <a:cs typeface="+mn-cs"/>
              </a:rPr>
              <a:t>「</a:t>
            </a:r>
            <a:r>
              <a:rPr lang="ja-JP" altLang="en-US" dirty="0"/>
              <a:t>新世代のデバイス」</a:t>
            </a:r>
            <a:r>
              <a:rPr kumimoji="1" lang="ja-JP" altLang="ja-JP" sz="1200" kern="1200" dirty="0">
                <a:solidFill>
                  <a:schemeClr val="tx1"/>
                </a:solidFill>
                <a:effectLst/>
                <a:latin typeface="+mn-lt"/>
                <a:ea typeface="+mn-ea"/>
                <a:cs typeface="+mn-cs"/>
              </a:rPr>
              <a:t>は、「クラウドの持つ機能や性能を、ブラウザを介して利用するためのデバイス」</a:t>
            </a:r>
            <a:r>
              <a:rPr kumimoji="1" lang="ja-JP" altLang="en-US" sz="1200" kern="1200" dirty="0">
                <a:solidFill>
                  <a:schemeClr val="tx1"/>
                </a:solidFill>
                <a:effectLst/>
                <a:latin typeface="+mn-lt"/>
                <a:ea typeface="+mn-ea"/>
                <a:cs typeface="+mn-cs"/>
              </a:rPr>
              <a:t>を指しているのです</a:t>
            </a:r>
            <a:r>
              <a:rPr kumimoji="1" lang="ja-JP" altLang="ja-JP" sz="1200" kern="1200" dirty="0">
                <a:solidFill>
                  <a:schemeClr val="tx1"/>
                </a:solidFill>
                <a:effectLst/>
                <a:latin typeface="+mn-lt"/>
                <a:ea typeface="+mn-ea"/>
                <a:cs typeface="+mn-cs"/>
              </a:rPr>
              <a:t>。</a:t>
            </a:r>
            <a:endParaRPr kumimoji="1" lang="en-US" altLang="ja-JP" sz="1200" kern="1200" dirty="0">
              <a:solidFill>
                <a:schemeClr val="tx1"/>
              </a:solidFill>
              <a:effectLst/>
              <a:latin typeface="+mn-lt"/>
              <a:ea typeface="+mn-ea"/>
              <a:cs typeface="+mn-cs"/>
            </a:endParaRPr>
          </a:p>
          <a:p>
            <a:endParaRPr kumimoji="1" lang="en-US"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クラウドを利用するクライアントとして重要なのはブラウザが使えることであって、ハードウェアや基本ソフトでは無いということ</a:t>
            </a:r>
            <a:r>
              <a:rPr kumimoji="1" lang="ja-JP" altLang="en-US" sz="1200" kern="1200" dirty="0">
                <a:solidFill>
                  <a:schemeClr val="tx1"/>
                </a:solidFill>
                <a:effectLst/>
                <a:latin typeface="+mn-lt"/>
                <a:ea typeface="+mn-ea"/>
                <a:cs typeface="+mn-cs"/>
              </a:rPr>
              <a:t>は、それまでの特定の企業の技術に頼るプラットフォームから、オープンなプラットフォームへの移行でもあります。</a:t>
            </a:r>
            <a:r>
              <a:rPr kumimoji="1" lang="en-US" altLang="ja-JP" sz="1200" kern="1200" dirty="0">
                <a:solidFill>
                  <a:schemeClr val="tx1"/>
                </a:solidFill>
                <a:effectLst/>
                <a:latin typeface="+mn-lt"/>
                <a:ea typeface="+mn-ea"/>
                <a:cs typeface="+mn-cs"/>
              </a:rPr>
              <a:t>Web</a:t>
            </a:r>
            <a:r>
              <a:rPr kumimoji="1" lang="ja-JP" altLang="en-US" sz="1200" kern="1200" dirty="0">
                <a:solidFill>
                  <a:schemeClr val="tx1"/>
                </a:solidFill>
                <a:effectLst/>
                <a:latin typeface="+mn-lt"/>
                <a:ea typeface="+mn-ea"/>
                <a:cs typeface="+mn-cs"/>
              </a:rPr>
              <a:t>ブラウザという、誰もが自由に使える標準技術をサポートしていれば、ベンダーを選ばずにアプリケーションを利用し、アプリを利用することができるのです。</a:t>
            </a:r>
            <a:endParaRPr kumimoji="1" lang="en-US" altLang="ja-JP" sz="1200" kern="1200" dirty="0">
              <a:solidFill>
                <a:schemeClr val="tx1"/>
              </a:solidFill>
              <a:effectLst/>
              <a:latin typeface="+mn-lt"/>
              <a:ea typeface="+mn-ea"/>
              <a:cs typeface="+mn-cs"/>
            </a:endParaRPr>
          </a:p>
          <a:p>
            <a:endParaRPr kumimoji="1" lang="en-US"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このように、クラウドの誕生時点でクライアントはブラウザを使うことが想定されていましたが、クラウドがブラウザをクライアントとして選んだというよりも、ブラウザの技術革新がクラウド誕生のきっかけになったという見方もできます。この点については後述します。</a:t>
            </a:r>
            <a:endParaRPr lang="en-US" altLang="ja-JP" dirty="0"/>
          </a:p>
          <a:p>
            <a:pPr eaLnBrk="1" hangingPunct="1"/>
            <a:endParaRPr lang="en-US" altLang="ja-JP" dirty="0"/>
          </a:p>
          <a:p>
            <a:pPr eaLnBrk="1" hangingPunct="1"/>
            <a:endParaRPr lang="en-US" altLang="ja-JP" dirty="0"/>
          </a:p>
        </p:txBody>
      </p:sp>
    </p:spTree>
    <p:extLst>
      <p:ext uri="{BB962C8B-B14F-4D97-AF65-F5344CB8AC3E}">
        <p14:creationId xmlns:p14="http://schemas.microsoft.com/office/powerpoint/2010/main" val="13979467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そんな中、</a:t>
            </a:r>
            <a:r>
              <a:rPr kumimoji="1" lang="en-US" altLang="ja-JP" sz="1200" kern="1200" dirty="0">
                <a:solidFill>
                  <a:schemeClr val="tx1"/>
                </a:solidFill>
                <a:effectLst/>
                <a:latin typeface="+mn-lt"/>
                <a:ea typeface="+mn-ea"/>
                <a:cs typeface="+mn-cs"/>
              </a:rPr>
              <a:t>Ajax</a:t>
            </a:r>
            <a:r>
              <a:rPr kumimoji="1" lang="ja-JP" altLang="ja-JP" sz="1200" kern="1200" dirty="0">
                <a:solidFill>
                  <a:schemeClr val="tx1"/>
                </a:solidFill>
                <a:effectLst/>
                <a:latin typeface="+mn-lt"/>
                <a:ea typeface="+mn-ea"/>
                <a:cs typeface="+mn-cs"/>
              </a:rPr>
              <a:t>使用時の快適さを大きく左右する</a:t>
            </a:r>
            <a:r>
              <a:rPr kumimoji="1" lang="en-US" altLang="ja-JP" sz="1200" kern="1200" dirty="0">
                <a:solidFill>
                  <a:schemeClr val="tx1"/>
                </a:solidFill>
                <a:effectLst/>
                <a:latin typeface="+mn-lt"/>
                <a:ea typeface="+mn-ea"/>
                <a:cs typeface="+mn-cs"/>
              </a:rPr>
              <a:t>JavaScript</a:t>
            </a:r>
            <a:r>
              <a:rPr kumimoji="1" lang="ja-JP" altLang="ja-JP" sz="1200" kern="1200" dirty="0">
                <a:solidFill>
                  <a:schemeClr val="tx1"/>
                </a:solidFill>
                <a:effectLst/>
                <a:latin typeface="+mn-lt"/>
                <a:ea typeface="+mn-ea"/>
                <a:cs typeface="+mn-cs"/>
              </a:rPr>
              <a:t>の実行速度が注目されるようになりました。</a:t>
            </a:r>
            <a:endParaRPr kumimoji="1" lang="en-US" altLang="ja-JP" sz="1200" kern="1200" dirty="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当時、ブラウザの主流は、</a:t>
            </a:r>
            <a:r>
              <a:rPr kumimoji="1" lang="en-US" altLang="ja-JP" sz="1200" kern="1200" dirty="0" err="1">
                <a:solidFill>
                  <a:schemeClr val="tx1"/>
                </a:solidFill>
                <a:effectLst/>
                <a:latin typeface="+mn-lt"/>
                <a:ea typeface="+mn-ea"/>
                <a:cs typeface="+mn-cs"/>
              </a:rPr>
              <a:t>WindowsXP</a:t>
            </a:r>
            <a:r>
              <a:rPr kumimoji="1" lang="ja-JP" altLang="ja-JP" sz="1200" kern="1200" dirty="0">
                <a:solidFill>
                  <a:schemeClr val="tx1"/>
                </a:solidFill>
                <a:effectLst/>
                <a:latin typeface="+mn-lt"/>
                <a:ea typeface="+mn-ea"/>
                <a:cs typeface="+mn-cs"/>
              </a:rPr>
              <a:t>で動く</a:t>
            </a:r>
            <a:r>
              <a:rPr kumimoji="1" lang="en-US" altLang="ja-JP" sz="1200" kern="1200" dirty="0">
                <a:solidFill>
                  <a:schemeClr val="tx1"/>
                </a:solidFill>
                <a:effectLst/>
                <a:latin typeface="+mn-lt"/>
                <a:ea typeface="+mn-ea"/>
                <a:cs typeface="+mn-cs"/>
              </a:rPr>
              <a:t>Internet Explorer 6 </a:t>
            </a:r>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IE6</a:t>
            </a:r>
            <a:r>
              <a:rPr kumimoji="1" lang="ja-JP" altLang="ja-JP" sz="1200" kern="1200" dirty="0">
                <a:solidFill>
                  <a:schemeClr val="tx1"/>
                </a:solidFill>
                <a:effectLst/>
                <a:latin typeface="+mn-lt"/>
                <a:ea typeface="+mn-ea"/>
                <a:cs typeface="+mn-cs"/>
              </a:rPr>
              <a:t>）でしたが、</a:t>
            </a:r>
            <a:r>
              <a:rPr kumimoji="1" lang="en-US" altLang="ja-JP" sz="1200" kern="1200" dirty="0">
                <a:solidFill>
                  <a:schemeClr val="tx1"/>
                </a:solidFill>
                <a:effectLst/>
                <a:latin typeface="+mn-lt"/>
                <a:ea typeface="+mn-ea"/>
                <a:cs typeface="+mn-cs"/>
              </a:rPr>
              <a:t>2001</a:t>
            </a:r>
            <a:r>
              <a:rPr kumimoji="1" lang="ja-JP" altLang="ja-JP" sz="1200" kern="1200" dirty="0">
                <a:solidFill>
                  <a:schemeClr val="tx1"/>
                </a:solidFill>
                <a:effectLst/>
                <a:latin typeface="+mn-lt"/>
                <a:ea typeface="+mn-ea"/>
                <a:cs typeface="+mn-cs"/>
              </a:rPr>
              <a:t>年にリリースされた</a:t>
            </a:r>
            <a:r>
              <a:rPr kumimoji="1" lang="en-US" altLang="ja-JP" sz="1200" kern="1200" dirty="0">
                <a:solidFill>
                  <a:schemeClr val="tx1"/>
                </a:solidFill>
                <a:effectLst/>
                <a:latin typeface="+mn-lt"/>
                <a:ea typeface="+mn-ea"/>
                <a:cs typeface="+mn-cs"/>
              </a:rPr>
              <a:t>IE6</a:t>
            </a:r>
            <a:r>
              <a:rPr kumimoji="1" lang="ja-JP" altLang="ja-JP" sz="1200" kern="1200" dirty="0">
                <a:solidFill>
                  <a:schemeClr val="tx1"/>
                </a:solidFill>
                <a:effectLst/>
                <a:latin typeface="+mn-lt"/>
                <a:ea typeface="+mn-ea"/>
                <a:cs typeface="+mn-cs"/>
              </a:rPr>
              <a:t>では、</a:t>
            </a:r>
            <a:r>
              <a:rPr kumimoji="1" lang="en-US" altLang="ja-JP" sz="1200" kern="1200" dirty="0">
                <a:solidFill>
                  <a:schemeClr val="tx1"/>
                </a:solidFill>
                <a:effectLst/>
                <a:latin typeface="+mn-lt"/>
                <a:ea typeface="+mn-ea"/>
                <a:cs typeface="+mn-cs"/>
              </a:rPr>
              <a:t>JavaScript</a:t>
            </a:r>
            <a:r>
              <a:rPr kumimoji="1" lang="ja-JP" altLang="ja-JP" sz="1200" kern="1200" dirty="0">
                <a:solidFill>
                  <a:schemeClr val="tx1"/>
                </a:solidFill>
                <a:effectLst/>
                <a:latin typeface="+mn-lt"/>
                <a:ea typeface="+mn-ea"/>
                <a:cs typeface="+mn-cs"/>
              </a:rPr>
              <a:t>の動作は遅く、快適さを実現できなかったのです。このため</a:t>
            </a:r>
            <a:r>
              <a:rPr kumimoji="1" lang="en-US" altLang="ja-JP" sz="1200" kern="1200" dirty="0">
                <a:solidFill>
                  <a:schemeClr val="tx1"/>
                </a:solidFill>
                <a:effectLst/>
                <a:latin typeface="+mn-lt"/>
                <a:ea typeface="+mn-ea"/>
                <a:cs typeface="+mn-cs"/>
              </a:rPr>
              <a:t>IE6</a:t>
            </a:r>
            <a:r>
              <a:rPr kumimoji="1" lang="ja-JP" altLang="ja-JP" sz="1200" kern="1200" dirty="0">
                <a:solidFill>
                  <a:schemeClr val="tx1"/>
                </a:solidFill>
                <a:effectLst/>
                <a:latin typeface="+mn-lt"/>
                <a:ea typeface="+mn-ea"/>
                <a:cs typeface="+mn-cs"/>
              </a:rPr>
              <a:t>以外のブラウザは、競って</a:t>
            </a:r>
            <a:r>
              <a:rPr kumimoji="1" lang="en-US" altLang="ja-JP" sz="1200" kern="1200" dirty="0">
                <a:solidFill>
                  <a:schemeClr val="tx1"/>
                </a:solidFill>
                <a:effectLst/>
                <a:latin typeface="+mn-lt"/>
                <a:ea typeface="+mn-ea"/>
                <a:cs typeface="+mn-cs"/>
              </a:rPr>
              <a:t>JavaScript</a:t>
            </a:r>
            <a:r>
              <a:rPr kumimoji="1" lang="ja-JP" altLang="ja-JP" sz="1200" kern="1200" dirty="0">
                <a:solidFill>
                  <a:schemeClr val="tx1"/>
                </a:solidFill>
                <a:effectLst/>
                <a:latin typeface="+mn-lt"/>
                <a:ea typeface="+mn-ea"/>
                <a:cs typeface="+mn-cs"/>
              </a:rPr>
              <a:t>の高速化を進め、</a:t>
            </a:r>
            <a:r>
              <a:rPr kumimoji="1" lang="en-US" altLang="ja-JP" sz="1200" kern="1200" dirty="0">
                <a:solidFill>
                  <a:schemeClr val="tx1"/>
                </a:solidFill>
                <a:effectLst/>
                <a:latin typeface="+mn-lt"/>
                <a:ea typeface="+mn-ea"/>
                <a:cs typeface="+mn-cs"/>
              </a:rPr>
              <a:t>Ajax</a:t>
            </a:r>
            <a:r>
              <a:rPr kumimoji="1" lang="ja-JP" altLang="ja-JP" sz="1200" kern="1200" dirty="0">
                <a:solidFill>
                  <a:schemeClr val="tx1"/>
                </a:solidFill>
                <a:effectLst/>
                <a:latin typeface="+mn-lt"/>
                <a:ea typeface="+mn-ea"/>
                <a:cs typeface="+mn-cs"/>
              </a:rPr>
              <a:t>の速度向上、つまりは表現力と操作性を向上させ、自分達のブラウザで使えるサービスが快適に利用できるように進化させたのです。</a:t>
            </a:r>
            <a:endParaRPr kumimoji="1" lang="en-US" altLang="ja-JP" sz="1200" kern="1200" dirty="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2008</a:t>
            </a:r>
            <a:r>
              <a:rPr kumimoji="1" lang="ja-JP" altLang="ja-JP" sz="1200" kern="1200" dirty="0">
                <a:solidFill>
                  <a:schemeClr val="tx1"/>
                </a:solidFill>
                <a:effectLst/>
                <a:latin typeface="+mn-lt"/>
                <a:ea typeface="+mn-ea"/>
                <a:cs typeface="+mn-cs"/>
              </a:rPr>
              <a:t>年には</a:t>
            </a:r>
            <a:r>
              <a:rPr kumimoji="1" lang="en-US" altLang="ja-JP" sz="1200" kern="1200" dirty="0">
                <a:solidFill>
                  <a:schemeClr val="tx1"/>
                </a:solidFill>
                <a:effectLst/>
                <a:latin typeface="+mn-lt"/>
                <a:ea typeface="+mn-ea"/>
                <a:cs typeface="+mn-cs"/>
              </a:rPr>
              <a:t>Google</a:t>
            </a:r>
            <a:r>
              <a:rPr kumimoji="1" lang="ja-JP" altLang="ja-JP" sz="1200" kern="1200" dirty="0">
                <a:solidFill>
                  <a:schemeClr val="tx1"/>
                </a:solidFill>
                <a:effectLst/>
                <a:latin typeface="+mn-lt"/>
                <a:ea typeface="+mn-ea"/>
                <a:cs typeface="+mn-cs"/>
              </a:rPr>
              <a:t>が</a:t>
            </a:r>
            <a:r>
              <a:rPr kumimoji="1" lang="en-US" altLang="ja-JP" sz="1200" kern="1200" dirty="0">
                <a:solidFill>
                  <a:schemeClr val="tx1"/>
                </a:solidFill>
                <a:effectLst/>
                <a:latin typeface="+mn-lt"/>
                <a:ea typeface="+mn-ea"/>
                <a:cs typeface="+mn-cs"/>
              </a:rPr>
              <a:t>Chrome</a:t>
            </a:r>
            <a:r>
              <a:rPr kumimoji="1" lang="ja-JP" altLang="ja-JP" sz="1200" kern="1200" dirty="0">
                <a:solidFill>
                  <a:schemeClr val="tx1"/>
                </a:solidFill>
                <a:effectLst/>
                <a:latin typeface="+mn-lt"/>
                <a:ea typeface="+mn-ea"/>
                <a:cs typeface="+mn-cs"/>
              </a:rPr>
              <a:t>ブラウザを発表しこれに参戦、</a:t>
            </a:r>
            <a:r>
              <a:rPr kumimoji="1" lang="en-US" altLang="ja-JP" sz="1200" kern="1200" dirty="0">
                <a:solidFill>
                  <a:schemeClr val="tx1"/>
                </a:solidFill>
                <a:effectLst/>
                <a:latin typeface="+mn-lt"/>
                <a:ea typeface="+mn-ea"/>
                <a:cs typeface="+mn-cs"/>
              </a:rPr>
              <a:t>JavaScript</a:t>
            </a:r>
            <a:r>
              <a:rPr kumimoji="1" lang="ja-JP" altLang="ja-JP" sz="1200" kern="1200" dirty="0">
                <a:solidFill>
                  <a:schemeClr val="tx1"/>
                </a:solidFill>
                <a:effectLst/>
                <a:latin typeface="+mn-lt"/>
                <a:ea typeface="+mn-ea"/>
                <a:cs typeface="+mn-cs"/>
              </a:rPr>
              <a:t>の高速化競争がさらに加速しました。このような一連の取り組みにより、インターネット上のサービス、すなわちクラウド・サービスを快適に使える環境が、整いはじめたのです。</a:t>
            </a:r>
            <a:endParaRPr kumimoji="1" lang="en-US" altLang="ja-JP" sz="1200" kern="1200" dirty="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このような状況の中、</a:t>
            </a:r>
            <a:r>
              <a:rPr kumimoji="1" lang="en-US" altLang="ja-JP" sz="1200" kern="1200" dirty="0">
                <a:solidFill>
                  <a:schemeClr val="tx1"/>
                </a:solidFill>
                <a:effectLst/>
                <a:latin typeface="+mn-lt"/>
                <a:ea typeface="+mn-ea"/>
                <a:cs typeface="+mn-cs"/>
              </a:rPr>
              <a:t>2007</a:t>
            </a:r>
            <a:r>
              <a:rPr kumimoji="1" lang="ja-JP" altLang="ja-JP" sz="1200" kern="1200" dirty="0">
                <a:solidFill>
                  <a:schemeClr val="tx1"/>
                </a:solidFill>
                <a:effectLst/>
                <a:latin typeface="+mn-lt"/>
                <a:ea typeface="+mn-ea"/>
                <a:cs typeface="+mn-cs"/>
              </a:rPr>
              <a:t>年に発売された</a:t>
            </a:r>
            <a:r>
              <a:rPr kumimoji="1" lang="en-US" altLang="ja-JP" sz="1200" kern="1200" dirty="0">
                <a:solidFill>
                  <a:schemeClr val="tx1"/>
                </a:solidFill>
                <a:effectLst/>
                <a:latin typeface="+mn-lt"/>
                <a:ea typeface="+mn-ea"/>
                <a:cs typeface="+mn-cs"/>
              </a:rPr>
              <a:t>iPhone</a:t>
            </a:r>
            <a:r>
              <a:rPr kumimoji="1" lang="ja-JP" altLang="ja-JP" sz="1200" kern="1200" dirty="0" err="1">
                <a:solidFill>
                  <a:schemeClr val="tx1"/>
                </a:solidFill>
                <a:effectLst/>
                <a:latin typeface="+mn-lt"/>
                <a:ea typeface="+mn-ea"/>
                <a:cs typeface="+mn-cs"/>
              </a:rPr>
              <a:t>にも</a:t>
            </a:r>
            <a:r>
              <a:rPr kumimoji="1" lang="en-US" altLang="ja-JP" sz="1200" kern="1200" dirty="0">
                <a:solidFill>
                  <a:schemeClr val="tx1"/>
                </a:solidFill>
                <a:effectLst/>
                <a:latin typeface="+mn-lt"/>
                <a:ea typeface="+mn-ea"/>
                <a:cs typeface="+mn-cs"/>
              </a:rPr>
              <a:t>Ajax</a:t>
            </a:r>
            <a:r>
              <a:rPr kumimoji="1" lang="ja-JP" altLang="ja-JP" sz="1200" kern="1200" dirty="0">
                <a:solidFill>
                  <a:schemeClr val="tx1"/>
                </a:solidFill>
                <a:effectLst/>
                <a:latin typeface="+mn-lt"/>
                <a:ea typeface="+mn-ea"/>
                <a:cs typeface="+mn-cs"/>
              </a:rPr>
              <a:t>が完全に動くブラウザ</a:t>
            </a:r>
            <a:r>
              <a:rPr kumimoji="1" lang="en-US" altLang="ja-JP" sz="1200" kern="1200" dirty="0">
                <a:solidFill>
                  <a:schemeClr val="tx1"/>
                </a:solidFill>
                <a:effectLst/>
                <a:latin typeface="+mn-lt"/>
                <a:ea typeface="+mn-ea"/>
                <a:cs typeface="+mn-cs"/>
              </a:rPr>
              <a:t>Safari</a:t>
            </a:r>
            <a:r>
              <a:rPr kumimoji="1" lang="ja-JP" altLang="ja-JP" sz="1200" kern="1200" dirty="0">
                <a:solidFill>
                  <a:schemeClr val="tx1"/>
                </a:solidFill>
                <a:effectLst/>
                <a:latin typeface="+mn-lt"/>
                <a:ea typeface="+mn-ea"/>
                <a:cs typeface="+mn-cs"/>
              </a:rPr>
              <a:t>が、搭載されました。それ以前にも携帯デバイスで動くブラウザはありましたが、</a:t>
            </a:r>
            <a:r>
              <a:rPr kumimoji="1" lang="en-US" altLang="ja-JP" sz="1200" kern="1200" dirty="0">
                <a:solidFill>
                  <a:schemeClr val="tx1"/>
                </a:solidFill>
                <a:effectLst/>
                <a:latin typeface="+mn-lt"/>
                <a:ea typeface="+mn-ea"/>
                <a:cs typeface="+mn-cs"/>
              </a:rPr>
              <a:t>Ajax</a:t>
            </a:r>
            <a:r>
              <a:rPr kumimoji="1" lang="ja-JP" altLang="ja-JP" sz="1200" kern="1200" dirty="0">
                <a:solidFill>
                  <a:schemeClr val="tx1"/>
                </a:solidFill>
                <a:effectLst/>
                <a:latin typeface="+mn-lt"/>
                <a:ea typeface="+mn-ea"/>
                <a:cs typeface="+mn-cs"/>
              </a:rPr>
              <a:t>を動かすには機能が不完全だったのです。しかし、</a:t>
            </a:r>
            <a:r>
              <a:rPr kumimoji="1" lang="en-US" altLang="ja-JP" sz="1200" kern="1200" dirty="0">
                <a:solidFill>
                  <a:schemeClr val="tx1"/>
                </a:solidFill>
                <a:effectLst/>
                <a:latin typeface="+mn-lt"/>
                <a:ea typeface="+mn-ea"/>
                <a:cs typeface="+mn-cs"/>
              </a:rPr>
              <a:t>iPhone</a:t>
            </a:r>
            <a:r>
              <a:rPr kumimoji="1" lang="ja-JP" altLang="ja-JP" sz="1200" kern="1200" dirty="0">
                <a:solidFill>
                  <a:schemeClr val="tx1"/>
                </a:solidFill>
                <a:effectLst/>
                <a:latin typeface="+mn-lt"/>
                <a:ea typeface="+mn-ea"/>
                <a:cs typeface="+mn-cs"/>
              </a:rPr>
              <a:t>以降のモバイル・デバイスには、標準で</a:t>
            </a:r>
            <a:r>
              <a:rPr kumimoji="1" lang="en-US" altLang="ja-JP" sz="1200" kern="1200" dirty="0">
                <a:solidFill>
                  <a:schemeClr val="tx1"/>
                </a:solidFill>
                <a:effectLst/>
                <a:latin typeface="+mn-lt"/>
                <a:ea typeface="+mn-ea"/>
                <a:cs typeface="+mn-cs"/>
              </a:rPr>
              <a:t>Ajax</a:t>
            </a:r>
            <a:r>
              <a:rPr kumimoji="1" lang="ja-JP" altLang="ja-JP" sz="1200" kern="1200" dirty="0">
                <a:solidFill>
                  <a:schemeClr val="tx1"/>
                </a:solidFill>
                <a:effectLst/>
                <a:latin typeface="+mn-lt"/>
                <a:ea typeface="+mn-ea"/>
                <a:cs typeface="+mn-cs"/>
              </a:rPr>
              <a:t>対応のブラウザが組み込まれるようになったのです。</a:t>
            </a:r>
          </a:p>
          <a:p>
            <a:r>
              <a:rPr kumimoji="1" lang="ja-JP" altLang="ja-JP" sz="1200" kern="1200" dirty="0">
                <a:solidFill>
                  <a:schemeClr val="tx1"/>
                </a:solidFill>
                <a:effectLst/>
                <a:latin typeface="+mn-lt"/>
                <a:ea typeface="+mn-ea"/>
                <a:cs typeface="+mn-cs"/>
              </a:rPr>
              <a:t>これにより、モバイル・デバイスは、自身の能力の限界を超え、クラウドの膨大な処理能力と記憶容量を快適に利用できるようになり、その存在価値を高めていったのです。</a:t>
            </a:r>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14</a:t>
            </a:fld>
            <a:endParaRPr kumimoji="1" lang="ja-JP" altLang="en-US"/>
          </a:p>
        </p:txBody>
      </p:sp>
    </p:spTree>
    <p:extLst>
      <p:ext uri="{BB962C8B-B14F-4D97-AF65-F5344CB8AC3E}">
        <p14:creationId xmlns:p14="http://schemas.microsoft.com/office/powerpoint/2010/main" val="7977557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a:t>シュミットがクラウドについて発言した</a:t>
            </a:r>
            <a:r>
              <a:rPr lang="en-US" altLang="ja-JP"/>
              <a:t>2006</a:t>
            </a:r>
            <a:r>
              <a:rPr lang="ja-JP" altLang="en-US"/>
              <a:t>年前後に起きた主要なイベントをプロットしてみると、この前後数年に重要な出来事が集中して起こっていることがわかります。</a:t>
            </a:r>
            <a:endParaRPr lang="en-US" altLang="ja-JP"/>
          </a:p>
          <a:p>
            <a:pPr eaLnBrk="1" hangingPunct="1"/>
            <a:endParaRPr lang="en-US" altLang="ja-JP"/>
          </a:p>
          <a:p>
            <a:pPr eaLnBrk="1" hangingPunct="1"/>
            <a:r>
              <a:rPr lang="ja-JP" altLang="en-US"/>
              <a:t>最初の</a:t>
            </a:r>
            <a:r>
              <a:rPr lang="en-US" altLang="ja-JP"/>
              <a:t>Web</a:t>
            </a:r>
            <a:r>
              <a:rPr lang="ja-JP" altLang="en-US"/>
              <a:t>サービスされている</a:t>
            </a:r>
            <a:r>
              <a:rPr lang="en-US" altLang="ja-JP"/>
              <a:t>HotMail</a:t>
            </a:r>
            <a:r>
              <a:rPr lang="ja-JP" altLang="en-US"/>
              <a:t>がサービスを開始したのが</a:t>
            </a:r>
            <a:r>
              <a:rPr lang="en-US" altLang="ja-JP"/>
              <a:t>1997</a:t>
            </a:r>
            <a:r>
              <a:rPr lang="ja-JP" altLang="en-US"/>
              <a:t>年、最初の</a:t>
            </a:r>
            <a:r>
              <a:rPr lang="en-US" altLang="ja-JP"/>
              <a:t>SaaS</a:t>
            </a:r>
            <a:r>
              <a:rPr lang="ja-JP" altLang="en-US"/>
              <a:t>といわれている</a:t>
            </a:r>
            <a:r>
              <a:rPr lang="en-US" altLang="ja-JP"/>
              <a:t>Salesforce</a:t>
            </a:r>
            <a:r>
              <a:rPr lang="ja-JP" altLang="en-US"/>
              <a:t>の創業は</a:t>
            </a:r>
            <a:r>
              <a:rPr lang="en-US" altLang="ja-JP"/>
              <a:t>1999</a:t>
            </a:r>
            <a:r>
              <a:rPr lang="ja-JP" altLang="en-US"/>
              <a:t>年、</a:t>
            </a:r>
            <a:r>
              <a:rPr lang="en-US" altLang="ja-JP"/>
              <a:t>AWS</a:t>
            </a:r>
            <a:r>
              <a:rPr lang="ja-JP" altLang="en-US"/>
              <a:t>が試験的にサービスを開始したのが</a:t>
            </a:r>
            <a:r>
              <a:rPr lang="en-US" altLang="ja-JP"/>
              <a:t>2004</a:t>
            </a:r>
            <a:r>
              <a:rPr lang="ja-JP" altLang="en-US"/>
              <a:t>年ということで</a:t>
            </a:r>
            <a:r>
              <a:rPr lang="en-US" altLang="ja-JP"/>
              <a:t>(Wikipedia)</a:t>
            </a:r>
            <a:r>
              <a:rPr lang="ja-JP" altLang="en-US"/>
              <a:t>、後に「クラウド」と呼ばれるサービスがすでに市場には存在しました。</a:t>
            </a:r>
            <a:r>
              <a:rPr lang="en-US" altLang="ja-JP"/>
              <a:t>(</a:t>
            </a:r>
            <a:r>
              <a:rPr lang="ja-JP" altLang="en-US"/>
              <a:t>当時は</a:t>
            </a:r>
            <a:r>
              <a:rPr lang="en-US" altLang="ja-JP"/>
              <a:t>ASP</a:t>
            </a:r>
            <a:r>
              <a:rPr lang="ja-JP" altLang="en-US"/>
              <a:t>やホスティングの一形態として取り扱われていました）</a:t>
            </a:r>
            <a:endParaRPr lang="en-US" altLang="ja-JP"/>
          </a:p>
          <a:p>
            <a:pPr eaLnBrk="1" hangingPunct="1"/>
            <a:endParaRPr lang="en-US" altLang="ja-JP"/>
          </a:p>
          <a:p>
            <a:pPr eaLnBrk="1" hangingPunct="1"/>
            <a:r>
              <a:rPr lang="ja-JP" altLang="en-US"/>
              <a:t>シュミットが「新しいデバイス」として念頭に置いていたと考えられる</a:t>
            </a:r>
            <a:r>
              <a:rPr lang="en-US" altLang="ja-JP"/>
              <a:t>iPhone</a:t>
            </a:r>
            <a:r>
              <a:rPr lang="ja-JP" altLang="en-US"/>
              <a:t>の開発開始が</a:t>
            </a:r>
            <a:r>
              <a:rPr lang="en-US" altLang="ja-JP"/>
              <a:t>2005</a:t>
            </a:r>
            <a:r>
              <a:rPr lang="ja-JP" altLang="en-US"/>
              <a:t>年頃といわれています。シュミットは当時、</a:t>
            </a:r>
            <a:r>
              <a:rPr lang="en-US" altLang="ja-JP"/>
              <a:t>Apple</a:t>
            </a:r>
            <a:r>
              <a:rPr lang="ja-JP" altLang="en-US"/>
              <a:t>の社外取締役でした。同じ年に</a:t>
            </a:r>
            <a:r>
              <a:rPr lang="en-US" altLang="ja-JP"/>
              <a:t>Google</a:t>
            </a:r>
            <a:r>
              <a:rPr lang="ja-JP" altLang="en-US"/>
              <a:t>はスマホ用</a:t>
            </a:r>
            <a:r>
              <a:rPr lang="en-US" altLang="ja-JP"/>
              <a:t>OS</a:t>
            </a:r>
            <a:r>
              <a:rPr lang="ja-JP" altLang="en-US"/>
              <a:t>の</a:t>
            </a:r>
            <a:r>
              <a:rPr lang="en-US" altLang="ja-JP"/>
              <a:t>Android</a:t>
            </a:r>
            <a:r>
              <a:rPr lang="ja-JP" altLang="en-US"/>
              <a:t>社を買収しています。</a:t>
            </a:r>
            <a:r>
              <a:rPr lang="en-US" altLang="ja-JP"/>
              <a:t>Google</a:t>
            </a:r>
            <a:r>
              <a:rPr lang="ja-JP" altLang="en-US"/>
              <a:t>は</a:t>
            </a:r>
            <a:r>
              <a:rPr lang="en-US" altLang="ja-JP"/>
              <a:t>iPhone</a:t>
            </a:r>
            <a:r>
              <a:rPr lang="ja-JP" altLang="en-US"/>
              <a:t>発表直後に</a:t>
            </a:r>
            <a:r>
              <a:rPr lang="en-US" altLang="ja-JP"/>
              <a:t>Android</a:t>
            </a:r>
            <a:r>
              <a:rPr lang="ja-JP" altLang="en-US"/>
              <a:t>を発表し、ジョブズは激怒したといいます。</a:t>
            </a:r>
            <a:endParaRPr lang="en-US" altLang="ja-JP"/>
          </a:p>
          <a:p>
            <a:pPr eaLnBrk="1" hangingPunct="1"/>
            <a:endParaRPr lang="en-US" altLang="ja-JP"/>
          </a:p>
          <a:p>
            <a:pPr eaLnBrk="1" hangingPunct="1"/>
            <a:r>
              <a:rPr lang="ja-JP" altLang="en-US"/>
              <a:t>それらに先立つ</a:t>
            </a:r>
            <a:r>
              <a:rPr lang="en-US" altLang="ja-JP"/>
              <a:t>2004</a:t>
            </a:r>
            <a:r>
              <a:rPr lang="ja-JP" altLang="en-US"/>
              <a:t>年に</a:t>
            </a:r>
            <a:r>
              <a:rPr lang="en-US" altLang="ja-JP"/>
              <a:t>Google Maps</a:t>
            </a:r>
            <a:r>
              <a:rPr lang="ja-JP" altLang="en-US"/>
              <a:t>のサービスが始まっています。これは後で説明しますが、クラウドの可能性を見せつけ、時代をクラウドに向かわせた新しい世代の</a:t>
            </a:r>
            <a:r>
              <a:rPr lang="en-US" altLang="ja-JP"/>
              <a:t>Web</a:t>
            </a:r>
            <a:r>
              <a:rPr lang="ja-JP" altLang="en-US"/>
              <a:t>アプリでした。</a:t>
            </a:r>
            <a:endParaRPr lang="en-US" altLang="ja-JP"/>
          </a:p>
          <a:p>
            <a:endParaRPr lang="ja-JP" altLang="en-US" dirty="0"/>
          </a:p>
        </p:txBody>
      </p:sp>
      <p:sp>
        <p:nvSpPr>
          <p:cNvPr id="110596"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852" eaLnBrk="0" hangingPunct="0">
              <a:defRPr kumimoji="1">
                <a:solidFill>
                  <a:schemeClr val="tx1"/>
                </a:solidFill>
                <a:latin typeface="Arial" charset="0"/>
                <a:ea typeface="ＭＳ Ｐゴシック" charset="-128"/>
              </a:defRPr>
            </a:lvl1pPr>
            <a:lvl2pPr marL="733589" indent="-282150" defTabSz="913852" eaLnBrk="0" hangingPunct="0">
              <a:defRPr kumimoji="1">
                <a:solidFill>
                  <a:schemeClr val="tx1"/>
                </a:solidFill>
                <a:latin typeface="Arial" charset="0"/>
                <a:ea typeface="ＭＳ Ｐゴシック" charset="-128"/>
              </a:defRPr>
            </a:lvl2pPr>
            <a:lvl3pPr marL="1128598" indent="-225720" defTabSz="913852" eaLnBrk="0" hangingPunct="0">
              <a:defRPr kumimoji="1">
                <a:solidFill>
                  <a:schemeClr val="tx1"/>
                </a:solidFill>
                <a:latin typeface="Arial" charset="0"/>
                <a:ea typeface="ＭＳ Ｐゴシック" charset="-128"/>
              </a:defRPr>
            </a:lvl3pPr>
            <a:lvl4pPr marL="1580037" indent="-225720" defTabSz="913852" eaLnBrk="0" hangingPunct="0">
              <a:defRPr kumimoji="1">
                <a:solidFill>
                  <a:schemeClr val="tx1"/>
                </a:solidFill>
                <a:latin typeface="Arial" charset="0"/>
                <a:ea typeface="ＭＳ Ｐゴシック" charset="-128"/>
              </a:defRPr>
            </a:lvl4pPr>
            <a:lvl5pPr marL="2031477" indent="-225720" defTabSz="913852" eaLnBrk="0" hangingPunct="0">
              <a:defRPr kumimoji="1">
                <a:solidFill>
                  <a:schemeClr val="tx1"/>
                </a:solidFill>
                <a:latin typeface="Arial" charset="0"/>
                <a:ea typeface="ＭＳ Ｐゴシック" charset="-128"/>
              </a:defRPr>
            </a:lvl5pPr>
            <a:lvl6pPr marL="2482916" indent="-225720" defTabSz="913852" eaLnBrk="0" fontAlgn="base" hangingPunct="0">
              <a:spcBef>
                <a:spcPct val="0"/>
              </a:spcBef>
              <a:spcAft>
                <a:spcPct val="0"/>
              </a:spcAft>
              <a:defRPr kumimoji="1">
                <a:solidFill>
                  <a:schemeClr val="tx1"/>
                </a:solidFill>
                <a:latin typeface="Arial" charset="0"/>
                <a:ea typeface="ＭＳ Ｐゴシック" charset="-128"/>
              </a:defRPr>
            </a:lvl6pPr>
            <a:lvl7pPr marL="2934355" indent="-225720" defTabSz="913852" eaLnBrk="0" fontAlgn="base" hangingPunct="0">
              <a:spcBef>
                <a:spcPct val="0"/>
              </a:spcBef>
              <a:spcAft>
                <a:spcPct val="0"/>
              </a:spcAft>
              <a:defRPr kumimoji="1">
                <a:solidFill>
                  <a:schemeClr val="tx1"/>
                </a:solidFill>
                <a:latin typeface="Arial" charset="0"/>
                <a:ea typeface="ＭＳ Ｐゴシック" charset="-128"/>
              </a:defRPr>
            </a:lvl7pPr>
            <a:lvl8pPr marL="3385795" indent="-225720" defTabSz="913852" eaLnBrk="0" fontAlgn="base" hangingPunct="0">
              <a:spcBef>
                <a:spcPct val="0"/>
              </a:spcBef>
              <a:spcAft>
                <a:spcPct val="0"/>
              </a:spcAft>
              <a:defRPr kumimoji="1">
                <a:solidFill>
                  <a:schemeClr val="tx1"/>
                </a:solidFill>
                <a:latin typeface="Arial" charset="0"/>
                <a:ea typeface="ＭＳ Ｐゴシック" charset="-128"/>
              </a:defRPr>
            </a:lvl8pPr>
            <a:lvl9pPr marL="3837234" indent="-225720" defTabSz="913852"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2F17A41D-95CD-4EED-8DFC-6F0A3C37C622}" type="slidenum">
              <a:rPr lang="ja-JP" altLang="en-US" smtClean="0"/>
              <a:pPr eaLnBrk="1" hangingPunct="1"/>
              <a:t>15</a:t>
            </a:fld>
            <a:endParaRPr lang="en-US" altLang="ja-JP"/>
          </a:p>
        </p:txBody>
      </p:sp>
    </p:spTree>
    <p:extLst>
      <p:ext uri="{BB962C8B-B14F-4D97-AF65-F5344CB8AC3E}">
        <p14:creationId xmlns:p14="http://schemas.microsoft.com/office/powerpoint/2010/main" val="21260348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16</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a:p>
        </p:txBody>
      </p:sp>
    </p:spTree>
    <p:extLst>
      <p:ext uri="{BB962C8B-B14F-4D97-AF65-F5344CB8AC3E}">
        <p14:creationId xmlns:p14="http://schemas.microsoft.com/office/powerpoint/2010/main" val="17660775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Ajax</a:t>
            </a:r>
            <a:r>
              <a:rPr kumimoji="1" lang="ja-JP" altLang="ja-JP" sz="1200" kern="1200" dirty="0">
                <a:solidFill>
                  <a:schemeClr val="tx1"/>
                </a:solidFill>
                <a:effectLst/>
                <a:latin typeface="+mn-lt"/>
                <a:ea typeface="+mn-ea"/>
                <a:cs typeface="+mn-cs"/>
              </a:rPr>
              <a:t>の出現は、これまでの常識を大きく変える出来事でしたが、</a:t>
            </a:r>
            <a:r>
              <a:rPr kumimoji="1" lang="en-US" altLang="ja-JP" sz="1200" kern="1200" dirty="0">
                <a:solidFill>
                  <a:schemeClr val="tx1"/>
                </a:solidFill>
                <a:effectLst/>
                <a:latin typeface="+mn-lt"/>
                <a:ea typeface="+mn-ea"/>
                <a:cs typeface="+mn-cs"/>
              </a:rPr>
              <a:t>Flash</a:t>
            </a:r>
            <a:r>
              <a:rPr kumimoji="1" lang="ja-JP" altLang="ja-JP" sz="1200" kern="1200" dirty="0">
                <a:solidFill>
                  <a:schemeClr val="tx1"/>
                </a:solidFill>
                <a:effectLst/>
                <a:latin typeface="+mn-lt"/>
                <a:ea typeface="+mn-ea"/>
                <a:cs typeface="+mn-cs"/>
              </a:rPr>
              <a:t>を超える機能は実現できませんでした。それは、</a:t>
            </a:r>
            <a:r>
              <a:rPr kumimoji="1" lang="en-US" altLang="ja-JP" sz="1200" kern="1200" dirty="0">
                <a:solidFill>
                  <a:schemeClr val="tx1"/>
                </a:solidFill>
                <a:effectLst/>
                <a:latin typeface="+mn-lt"/>
                <a:ea typeface="+mn-ea"/>
                <a:cs typeface="+mn-cs"/>
              </a:rPr>
              <a:t>Ajax</a:t>
            </a:r>
            <a:r>
              <a:rPr kumimoji="1" lang="ja-JP" altLang="ja-JP" sz="1200" kern="1200" dirty="0">
                <a:solidFill>
                  <a:schemeClr val="tx1"/>
                </a:solidFill>
                <a:effectLst/>
                <a:latin typeface="+mn-lt"/>
                <a:ea typeface="+mn-ea"/>
                <a:cs typeface="+mn-cs"/>
              </a:rPr>
              <a:t>の動作を記述する言語</a:t>
            </a:r>
            <a:r>
              <a:rPr kumimoji="1" lang="en-US" altLang="ja-JP" sz="1200" kern="1200" dirty="0">
                <a:solidFill>
                  <a:schemeClr val="tx1"/>
                </a:solidFill>
                <a:effectLst/>
                <a:latin typeface="+mn-lt"/>
                <a:ea typeface="+mn-ea"/>
                <a:cs typeface="+mn-cs"/>
              </a:rPr>
              <a:t>HTML</a:t>
            </a:r>
            <a:r>
              <a:rPr kumimoji="1" lang="ja-JP" altLang="ja-JP" sz="1200" kern="1200" dirty="0">
                <a:solidFill>
                  <a:schemeClr val="tx1"/>
                </a:solidFill>
                <a:effectLst/>
                <a:latin typeface="+mn-lt"/>
                <a:ea typeface="+mn-ea"/>
                <a:cs typeface="+mn-cs"/>
              </a:rPr>
              <a:t>（</a:t>
            </a:r>
            <a:r>
              <a:rPr kumimoji="1" lang="en-US" altLang="ja-JP" sz="1200" kern="1200" dirty="0" err="1">
                <a:solidFill>
                  <a:schemeClr val="tx1"/>
                </a:solidFill>
                <a:effectLst/>
                <a:latin typeface="+mn-lt"/>
                <a:ea typeface="+mn-ea"/>
                <a:cs typeface="+mn-cs"/>
              </a:rPr>
              <a:t>HyperText</a:t>
            </a:r>
            <a:r>
              <a:rPr kumimoji="1" lang="en-US" altLang="ja-JP" sz="1200" kern="1200" dirty="0">
                <a:solidFill>
                  <a:schemeClr val="tx1"/>
                </a:solidFill>
                <a:effectLst/>
                <a:latin typeface="+mn-lt"/>
                <a:ea typeface="+mn-ea"/>
                <a:cs typeface="+mn-cs"/>
              </a:rPr>
              <a:t> Markup Language</a:t>
            </a:r>
            <a:r>
              <a:rPr kumimoji="1" lang="ja-JP" altLang="ja-JP" sz="1200" kern="1200" dirty="0">
                <a:solidFill>
                  <a:schemeClr val="tx1"/>
                </a:solidFill>
                <a:effectLst/>
                <a:latin typeface="+mn-lt"/>
                <a:ea typeface="+mn-ea"/>
                <a:cs typeface="+mn-cs"/>
              </a:rPr>
              <a:t>：ブラウザの表示方法や動作を記述する言語）に制約があったからです。それも仕方がないことで、</a:t>
            </a:r>
            <a:r>
              <a:rPr kumimoji="1" lang="en-US" altLang="ja-JP" sz="1200" kern="1200" dirty="0">
                <a:solidFill>
                  <a:schemeClr val="tx1"/>
                </a:solidFill>
                <a:effectLst/>
                <a:latin typeface="+mn-lt"/>
                <a:ea typeface="+mn-ea"/>
                <a:cs typeface="+mn-cs"/>
              </a:rPr>
              <a:t>1999</a:t>
            </a:r>
            <a:r>
              <a:rPr kumimoji="1" lang="ja-JP" altLang="ja-JP" sz="1200" kern="1200" dirty="0">
                <a:solidFill>
                  <a:schemeClr val="tx1"/>
                </a:solidFill>
                <a:effectLst/>
                <a:latin typeface="+mn-lt"/>
                <a:ea typeface="+mn-ea"/>
                <a:cs typeface="+mn-cs"/>
              </a:rPr>
              <a:t>年に制定された当時の</a:t>
            </a:r>
            <a:r>
              <a:rPr kumimoji="1" lang="en-US" altLang="ja-JP" sz="1200" kern="1200" dirty="0">
                <a:solidFill>
                  <a:schemeClr val="tx1"/>
                </a:solidFill>
                <a:effectLst/>
                <a:latin typeface="+mn-lt"/>
                <a:ea typeface="+mn-ea"/>
                <a:cs typeface="+mn-cs"/>
              </a:rPr>
              <a:t>HTML 4.01</a:t>
            </a:r>
            <a:r>
              <a:rPr kumimoji="1" lang="ja-JP" altLang="ja-JP" sz="1200" kern="1200" dirty="0">
                <a:solidFill>
                  <a:schemeClr val="tx1"/>
                </a:solidFill>
                <a:effectLst/>
                <a:latin typeface="+mn-lt"/>
                <a:ea typeface="+mn-ea"/>
                <a:cs typeface="+mn-cs"/>
              </a:rPr>
              <a:t>は、高速ネットワーク、動画再生、高度な対話機能など想像もつかない時代で、そのような使い方を想定しなかったからです。</a:t>
            </a:r>
          </a:p>
          <a:p>
            <a:endParaRPr kumimoji="1" lang="en-US" altLang="ja-JP" dirty="0"/>
          </a:p>
          <a:p>
            <a:r>
              <a:rPr kumimoji="1" lang="en-US" altLang="ja-JP" dirty="0"/>
              <a:t>Ajax</a:t>
            </a:r>
            <a:r>
              <a:rPr kumimoji="1" lang="ja-JP" altLang="en-US" dirty="0"/>
              <a:t>をさらに使いやすくするため、</a:t>
            </a:r>
            <a:r>
              <a:rPr kumimoji="1" lang="en-US" altLang="ja-JP" dirty="0"/>
              <a:t>HTML</a:t>
            </a:r>
            <a:r>
              <a:rPr kumimoji="1" lang="ja-JP" altLang="en-US" dirty="0"/>
              <a:t>を強化しようという取り組みが行われてきました。この</a:t>
            </a:r>
            <a:r>
              <a:rPr kumimoji="1" lang="en-US" altLang="ja-JP" dirty="0"/>
              <a:t>HTML</a:t>
            </a:r>
            <a:r>
              <a:rPr kumimoji="1" lang="ja-JP" altLang="en-US" dirty="0"/>
              <a:t>の最新バージョンである</a:t>
            </a:r>
            <a:r>
              <a:rPr kumimoji="1" lang="en-US" altLang="ja-JP" dirty="0"/>
              <a:t>HTML5</a:t>
            </a:r>
            <a:r>
              <a:rPr kumimoji="1" lang="ja-JP" altLang="en-US" dirty="0"/>
              <a:t>は、今年（</a:t>
            </a:r>
            <a:r>
              <a:rPr kumimoji="1" lang="en-US" altLang="ja-JP" dirty="0"/>
              <a:t>2014</a:t>
            </a:r>
            <a:r>
              <a:rPr kumimoji="1" lang="ja-JP" altLang="en-US" dirty="0"/>
              <a:t>年）中に勧告（最終決定）される予定です。</a:t>
            </a:r>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17</a:t>
            </a:fld>
            <a:endParaRPr kumimoji="1" lang="ja-JP" altLang="en-US"/>
          </a:p>
        </p:txBody>
      </p:sp>
    </p:spTree>
    <p:extLst>
      <p:ext uri="{BB962C8B-B14F-4D97-AF65-F5344CB8AC3E}">
        <p14:creationId xmlns:p14="http://schemas.microsoft.com/office/powerpoint/2010/main" val="846380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2403" name="ノート プレースホル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ja-JP" dirty="0"/>
              <a:t>HTML5(WHAT WG)</a:t>
            </a:r>
            <a:r>
              <a:rPr lang="ja-JP" altLang="en-US" dirty="0"/>
              <a:t>が目指したゴールは、主に２つあります。ひとつは、ブラウザ間の互換性を確保すること。当時、同じサイトでも</a:t>
            </a:r>
            <a:r>
              <a:rPr lang="en-US" altLang="ja-JP" dirty="0"/>
              <a:t>IE</a:t>
            </a:r>
            <a:r>
              <a:rPr lang="ja-JP" altLang="en-US" dirty="0"/>
              <a:t>と</a:t>
            </a:r>
            <a:r>
              <a:rPr lang="en-US" altLang="ja-JP" dirty="0"/>
              <a:t>Firefox</a:t>
            </a:r>
            <a:r>
              <a:rPr lang="ja-JP" altLang="en-US" dirty="0"/>
              <a:t>では表示が異なったり、レイアウトが乱れたりすることがよくありました。「このサイトは</a:t>
            </a:r>
            <a:r>
              <a:rPr lang="en-US" altLang="ja-JP" dirty="0"/>
              <a:t>IE</a:t>
            </a:r>
            <a:r>
              <a:rPr lang="ja-JP" altLang="en-US" dirty="0"/>
              <a:t>で見て下さい」のような注意書きがサイトに掲載されたりもしました。</a:t>
            </a:r>
            <a:endParaRPr lang="en-US" altLang="ja-JP" dirty="0"/>
          </a:p>
          <a:p>
            <a:r>
              <a:rPr lang="ja-JP" altLang="en-US" dirty="0"/>
              <a:t>これは、各ブラウザの独自仕様の問題もありますが、そもそもの</a:t>
            </a:r>
            <a:r>
              <a:rPr lang="en-US" altLang="ja-JP" dirty="0"/>
              <a:t>HTML4.01</a:t>
            </a:r>
            <a:r>
              <a:rPr lang="ja-JP" altLang="en-US" dirty="0"/>
              <a:t>の仕様に厳密さが欠けていたためでもあります。新しい</a:t>
            </a:r>
            <a:r>
              <a:rPr lang="en-US" altLang="ja-JP" dirty="0"/>
              <a:t>HTML</a:t>
            </a:r>
            <a:r>
              <a:rPr lang="ja-JP" altLang="en-US" dirty="0"/>
              <a:t>では、ブラウザによる解釈の違いを極力減らすよう、仕様が作られています。</a:t>
            </a:r>
            <a:endParaRPr lang="en-US" altLang="ja-JP" dirty="0"/>
          </a:p>
          <a:p>
            <a:r>
              <a:rPr lang="ja-JP" altLang="en-US" dirty="0"/>
              <a:t>もう一つは、先ほどもお話ししたように、</a:t>
            </a:r>
            <a:r>
              <a:rPr lang="en-US" altLang="ja-JP" dirty="0"/>
              <a:t>Web</a:t>
            </a:r>
            <a:r>
              <a:rPr lang="ja-JP" altLang="en-US" dirty="0"/>
              <a:t>アプリ・</a:t>
            </a:r>
            <a:r>
              <a:rPr lang="en-US" altLang="ja-JP" dirty="0"/>
              <a:t>Web</a:t>
            </a:r>
            <a:r>
              <a:rPr lang="ja-JP" altLang="en-US" dirty="0"/>
              <a:t>サービスを快適に利用できるよう新しい機能や要素を追加する、ということです。これには、企業用のアプリケーションで重要になる入力フォームの利便性を上げるための拡張、ブラウザ内でのドラッグ＆ドロップを可能にする拡張、ネットワークに接続されていなくても</a:t>
            </a:r>
            <a:r>
              <a:rPr lang="en-US" altLang="ja-JP" dirty="0"/>
              <a:t>Web</a:t>
            </a:r>
            <a:r>
              <a:rPr lang="ja-JP" altLang="en-US" dirty="0"/>
              <a:t>アプリを使うことができるよう、データをキャッシュしたり、クライアントサイドに記憶領域を持ったりできるような拡張が含まれています。</a:t>
            </a:r>
            <a:endParaRPr lang="en-US" altLang="ja-JP" dirty="0"/>
          </a:p>
          <a:p>
            <a:r>
              <a:rPr lang="ja-JP" altLang="en-US" dirty="0"/>
              <a:t>また、</a:t>
            </a:r>
            <a:r>
              <a:rPr lang="en-US" altLang="ja-JP" dirty="0"/>
              <a:t>Flash</a:t>
            </a:r>
            <a:r>
              <a:rPr lang="ja-JP" altLang="en-US" dirty="0"/>
              <a:t>に代わるベクターグラフィックスの技術、</a:t>
            </a:r>
            <a:r>
              <a:rPr lang="en-US" altLang="ja-JP" dirty="0"/>
              <a:t>3</a:t>
            </a:r>
            <a:r>
              <a:rPr lang="ja-JP" altLang="en-US" dirty="0"/>
              <a:t>次元グラフィックス、オーディオ・ビデオの取扱いなどができるようになります。モバイルデバイスで必須の位置情報を</a:t>
            </a:r>
            <a:r>
              <a:rPr lang="en-US" altLang="ja-JP" dirty="0"/>
              <a:t>HTML</a:t>
            </a:r>
            <a:r>
              <a:rPr lang="ja-JP" altLang="en-US" dirty="0"/>
              <a:t>内で取り扱えるようにもなります。</a:t>
            </a:r>
            <a:endParaRPr lang="en-US" altLang="ja-JP" dirty="0"/>
          </a:p>
          <a:p>
            <a:endParaRPr lang="en-US" altLang="ja-JP" dirty="0"/>
          </a:p>
          <a:p>
            <a:r>
              <a:rPr lang="ja-JP" altLang="en-US" dirty="0"/>
              <a:t>全体として、クラウド環境において</a:t>
            </a:r>
            <a:r>
              <a:rPr lang="en-US" altLang="ja-JP" dirty="0"/>
              <a:t>Web</a:t>
            </a:r>
            <a:r>
              <a:rPr lang="ja-JP" altLang="en-US" dirty="0"/>
              <a:t>アプリ・</a:t>
            </a:r>
            <a:r>
              <a:rPr lang="en-US" altLang="ja-JP" dirty="0"/>
              <a:t>Web</a:t>
            </a:r>
            <a:r>
              <a:rPr lang="ja-JP" altLang="en-US" dirty="0"/>
              <a:t>サービスをもっと快適に、もっと便利に、誰もが、どこからでも、どのようなデバイスからでも利用できるように、という狙いが貫かれています。</a:t>
            </a:r>
          </a:p>
        </p:txBody>
      </p:sp>
      <p:sp>
        <p:nvSpPr>
          <p:cNvPr id="102404" name="スライド番号プレースホル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458F8247-DD47-4F4E-A39E-E167BD40ECDB}" type="slidenum">
              <a:rPr lang="ja-JP" altLang="en-US" smtClean="0"/>
              <a:pPr eaLnBrk="1" hangingPunct="1"/>
              <a:t>18</a:t>
            </a:fld>
            <a:endParaRPr lang="ja-JP" altLang="en-US"/>
          </a:p>
        </p:txBody>
      </p:sp>
    </p:spTree>
    <p:extLst>
      <p:ext uri="{BB962C8B-B14F-4D97-AF65-F5344CB8AC3E}">
        <p14:creationId xmlns:p14="http://schemas.microsoft.com/office/powerpoint/2010/main" val="8425608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https://</a:t>
            </a:r>
            <a:r>
              <a:rPr kumimoji="1" lang="en-US" altLang="ja-JP" dirty="0" err="1"/>
              <a:t>code.facebook.com</a:t>
            </a:r>
            <a:r>
              <a:rPr kumimoji="1" lang="en-US" altLang="ja-JP" dirty="0"/>
              <a:t>/posts/159906447698921</a:t>
            </a:r>
          </a:p>
          <a:p>
            <a:r>
              <a:rPr kumimoji="1" lang="en-US" altLang="ja-JP" dirty="0"/>
              <a:t>http://</a:t>
            </a:r>
            <a:r>
              <a:rPr kumimoji="1" lang="en-US" altLang="ja-JP" dirty="0" err="1"/>
              <a:t>www.gizmodo.jp</a:t>
            </a:r>
            <a:r>
              <a:rPr kumimoji="1" lang="en-US" altLang="ja-JP" dirty="0"/>
              <a:t>/2016/05/flashchrome_1.html</a:t>
            </a:r>
          </a:p>
          <a:p>
            <a:r>
              <a:rPr kumimoji="1" lang="en-US" altLang="ja-JP" dirty="0"/>
              <a:t>http://</a:t>
            </a:r>
            <a:r>
              <a:rPr kumimoji="1" lang="en-US" altLang="ja-JP" dirty="0" err="1"/>
              <a:t>www.gizmodo.jp</a:t>
            </a:r>
            <a:r>
              <a:rPr kumimoji="1" lang="en-US" altLang="ja-JP" dirty="0"/>
              <a:t>/2015/12/flashhtml5must.html</a:t>
            </a:r>
          </a:p>
          <a:p>
            <a:r>
              <a:rPr kumimoji="1" lang="en-US" altLang="ja-JP" dirty="0"/>
              <a:t>https://</a:t>
            </a:r>
            <a:r>
              <a:rPr kumimoji="1" lang="en-US" altLang="ja-JP" dirty="0" err="1"/>
              <a:t>av.watch.impress.co.jp</a:t>
            </a:r>
            <a:r>
              <a:rPr kumimoji="1" lang="en-US" altLang="ja-JP" dirty="0"/>
              <a:t>/docs/news/1072470.html</a:t>
            </a:r>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19</a:t>
            </a:fld>
            <a:endParaRPr kumimoji="1" lang="ja-JP" altLang="en-US"/>
          </a:p>
        </p:txBody>
      </p:sp>
    </p:spTree>
    <p:extLst>
      <p:ext uri="{BB962C8B-B14F-4D97-AF65-F5344CB8AC3E}">
        <p14:creationId xmlns:p14="http://schemas.microsoft.com/office/powerpoint/2010/main" val="107558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20</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a:p>
        </p:txBody>
      </p:sp>
    </p:spTree>
    <p:extLst>
      <p:ext uri="{BB962C8B-B14F-4D97-AF65-F5344CB8AC3E}">
        <p14:creationId xmlns:p14="http://schemas.microsoft.com/office/powerpoint/2010/main" val="1930151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hlinkClick r:id="rId3"/>
              </a:rPr>
              <a:t>https://www.slideshare.net/KaoruMaeda/ietf103-html5-conf-2018-123929046</a:t>
            </a:r>
            <a:endParaRPr kumimoji="1" lang="ja-JP" altLang="en-US" dirty="0"/>
          </a:p>
        </p:txBody>
      </p:sp>
      <p:sp>
        <p:nvSpPr>
          <p:cNvPr id="4" name="スライド番号プレースホルダー 3"/>
          <p:cNvSpPr>
            <a:spLocks noGrp="1"/>
          </p:cNvSpPr>
          <p:nvPr>
            <p:ph type="sldNum" sz="quarter" idx="5"/>
          </p:nvPr>
        </p:nvSpPr>
        <p:spPr/>
        <p:txBody>
          <a:bodyPr/>
          <a:lstStyle/>
          <a:p>
            <a:fld id="{A26A5AFC-0313-244E-A5A2-5096E4321F46}" type="slidenum">
              <a:rPr kumimoji="1" lang="ja-JP" altLang="en-US" smtClean="0"/>
              <a:t>3</a:t>
            </a:fld>
            <a:endParaRPr kumimoji="1" lang="ja-JP" altLang="en-US"/>
          </a:p>
        </p:txBody>
      </p:sp>
    </p:spTree>
    <p:extLst>
      <p:ext uri="{BB962C8B-B14F-4D97-AF65-F5344CB8AC3E}">
        <p14:creationId xmlns:p14="http://schemas.microsoft.com/office/powerpoint/2010/main" val="5398613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hlinkClick r:id="rId3"/>
              </a:rPr>
              <a:t>https://www.atmarkit.co.jp/ait/articles/1905/16/news020.html</a:t>
            </a:r>
            <a:endParaRPr kumimoji="1" lang="ja-JP" altLang="en-US" dirty="0"/>
          </a:p>
        </p:txBody>
      </p:sp>
      <p:sp>
        <p:nvSpPr>
          <p:cNvPr id="4" name="スライド番号プレースホルダー 3"/>
          <p:cNvSpPr>
            <a:spLocks noGrp="1"/>
          </p:cNvSpPr>
          <p:nvPr>
            <p:ph type="sldNum" sz="quarter" idx="5"/>
          </p:nvPr>
        </p:nvSpPr>
        <p:spPr/>
        <p:txBody>
          <a:bodyPr/>
          <a:lstStyle/>
          <a:p>
            <a:fld id="{A26A5AFC-0313-244E-A5A2-5096E4321F46}" type="slidenum">
              <a:rPr kumimoji="1" lang="ja-JP" altLang="en-US" smtClean="0"/>
              <a:t>21</a:t>
            </a:fld>
            <a:endParaRPr kumimoji="1" lang="ja-JP" altLang="en-US"/>
          </a:p>
        </p:txBody>
      </p:sp>
    </p:spTree>
    <p:extLst>
      <p:ext uri="{BB962C8B-B14F-4D97-AF65-F5344CB8AC3E}">
        <p14:creationId xmlns:p14="http://schemas.microsoft.com/office/powerpoint/2010/main" val="15226907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46083" name="ノート プレースホルダ 2"/>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a:latin typeface="Calibri" charset="0"/>
                <a:ea typeface="ＭＳ Ｐゴシック" charset="0"/>
              </a:rPr>
              <a:t>ところで、主要なブラウザーには系統があるのをご存じでしょうか？ここで、ブラウザの心臓部ともいえるエンジンについて見ていきます。</a:t>
            </a:r>
            <a:endParaRPr lang="en-US" altLang="ja-JP" dirty="0">
              <a:latin typeface="Calibri" charset="0"/>
              <a:ea typeface="ＭＳ Ｐゴシック" charset="0"/>
            </a:endParaRPr>
          </a:p>
          <a:p>
            <a:endParaRPr lang="en-US" altLang="ja-JP" dirty="0">
              <a:latin typeface="Calibri" charset="0"/>
              <a:ea typeface="ＭＳ Ｐゴシック" charset="0"/>
            </a:endParaRPr>
          </a:p>
          <a:p>
            <a:r>
              <a:rPr lang="ja-JP" altLang="en-US" dirty="0">
                <a:latin typeface="Calibri" charset="0"/>
                <a:ea typeface="ＭＳ Ｐゴシック" charset="0"/>
              </a:rPr>
              <a:t>ブラウザエンジンとは、</a:t>
            </a:r>
            <a:r>
              <a:rPr lang="en-US" altLang="ja-JP" dirty="0">
                <a:latin typeface="Calibri" charset="0"/>
                <a:ea typeface="ＭＳ Ｐゴシック" charset="0"/>
              </a:rPr>
              <a:t>HTML</a:t>
            </a:r>
            <a:r>
              <a:rPr lang="ja-JP" altLang="en-US" dirty="0">
                <a:latin typeface="Calibri" charset="0"/>
                <a:ea typeface="ＭＳ Ｐゴシック" charset="0"/>
              </a:rPr>
              <a:t>を読み込んで分法を解釈し、画面上にレイアウトするブラウザの心臓部です。実はブラウザによってこの部分が違うため、レイアウトが一部崩れたり、見た目が変わったりするのです。</a:t>
            </a:r>
            <a:endParaRPr lang="en-US" altLang="ja-JP" dirty="0">
              <a:latin typeface="Calibri" charset="0"/>
              <a:ea typeface="ＭＳ Ｐゴシック" charset="0"/>
            </a:endParaRPr>
          </a:p>
          <a:p>
            <a:endParaRPr lang="en-US" altLang="ja-JP" dirty="0">
              <a:latin typeface="Calibri" charset="0"/>
              <a:ea typeface="ＭＳ Ｐゴシック" charset="0"/>
            </a:endParaRPr>
          </a:p>
          <a:p>
            <a:r>
              <a:rPr lang="ja-JP" altLang="en-US" dirty="0">
                <a:latin typeface="Calibri" charset="0"/>
                <a:ea typeface="ＭＳ Ｐゴシック" charset="0"/>
              </a:rPr>
              <a:t>現代の</a:t>
            </a:r>
            <a:r>
              <a:rPr lang="en-US" altLang="ja-JP" dirty="0">
                <a:latin typeface="Calibri" charset="0"/>
                <a:ea typeface="ＭＳ Ｐゴシック" charset="0"/>
              </a:rPr>
              <a:t>Web</a:t>
            </a:r>
            <a:r>
              <a:rPr lang="ja-JP" altLang="en-US" dirty="0">
                <a:latin typeface="Calibri" charset="0"/>
                <a:ea typeface="ＭＳ Ｐゴシック" charset="0"/>
              </a:rPr>
              <a:t>ブラウザの祖先と言えるのが</a:t>
            </a:r>
            <a:r>
              <a:rPr lang="en-US" altLang="ja-JP" dirty="0">
                <a:latin typeface="Calibri" charset="0"/>
                <a:ea typeface="ＭＳ Ｐゴシック" charset="0"/>
              </a:rPr>
              <a:t>NCSA Mosaic</a:t>
            </a:r>
            <a:r>
              <a:rPr lang="ja-JP" altLang="en-US" dirty="0">
                <a:latin typeface="Calibri" charset="0"/>
                <a:ea typeface="ＭＳ Ｐゴシック" charset="0"/>
              </a:rPr>
              <a:t>です。米国立スーパーコンピュータ応用研究所（</a:t>
            </a:r>
            <a:r>
              <a:rPr lang="en-US" altLang="ja-JP" dirty="0">
                <a:latin typeface="Calibri" charset="0"/>
                <a:ea typeface="ＭＳ Ｐゴシック" charset="0"/>
              </a:rPr>
              <a:t>NCSA</a:t>
            </a:r>
            <a:r>
              <a:rPr lang="ja-JP" altLang="en-US" dirty="0">
                <a:latin typeface="Calibri" charset="0"/>
                <a:ea typeface="ＭＳ Ｐゴシック" charset="0"/>
              </a:rPr>
              <a:t>）が</a:t>
            </a:r>
            <a:r>
              <a:rPr lang="en-US" altLang="ja-JP" dirty="0">
                <a:latin typeface="Calibri" charset="0"/>
                <a:ea typeface="ＭＳ Ｐゴシック" charset="0"/>
              </a:rPr>
              <a:t>1993</a:t>
            </a:r>
            <a:r>
              <a:rPr lang="ja-JP" altLang="en-US" dirty="0">
                <a:latin typeface="Calibri" charset="0"/>
                <a:ea typeface="ＭＳ Ｐゴシック" charset="0"/>
              </a:rPr>
              <a:t>年にリリースしました。</a:t>
            </a:r>
            <a:endParaRPr lang="en-US" altLang="ja-JP" dirty="0">
              <a:latin typeface="Calibri" charset="0"/>
              <a:ea typeface="ＭＳ Ｐゴシック" charset="0"/>
            </a:endParaRPr>
          </a:p>
          <a:p>
            <a:r>
              <a:rPr lang="ja-JP" altLang="en-US" dirty="0">
                <a:latin typeface="Calibri" charset="0"/>
                <a:ea typeface="ＭＳ Ｐゴシック" charset="0"/>
              </a:rPr>
              <a:t>この</a:t>
            </a:r>
            <a:r>
              <a:rPr lang="en-US" altLang="ja-JP" dirty="0">
                <a:latin typeface="Calibri" charset="0"/>
                <a:ea typeface="ＭＳ Ｐゴシック" charset="0"/>
              </a:rPr>
              <a:t>Mosaic</a:t>
            </a:r>
            <a:r>
              <a:rPr lang="ja-JP" altLang="en-US" dirty="0">
                <a:latin typeface="Calibri" charset="0"/>
                <a:ea typeface="ＭＳ Ｐゴシック" charset="0"/>
              </a:rPr>
              <a:t>から派生したのが、</a:t>
            </a:r>
            <a:r>
              <a:rPr lang="en-US" altLang="ja-JP" dirty="0" err="1">
                <a:latin typeface="Calibri" charset="0"/>
                <a:ea typeface="ＭＳ Ｐゴシック" charset="0"/>
              </a:rPr>
              <a:t>NetScape</a:t>
            </a:r>
            <a:r>
              <a:rPr lang="ja-JP" altLang="en-US" dirty="0">
                <a:latin typeface="Calibri" charset="0"/>
                <a:ea typeface="ＭＳ Ｐゴシック" charset="0"/>
              </a:rPr>
              <a:t>と</a:t>
            </a:r>
            <a:r>
              <a:rPr lang="en-US" altLang="ja-JP" dirty="0">
                <a:latin typeface="Calibri" charset="0"/>
                <a:ea typeface="ＭＳ Ｐゴシック" charset="0"/>
              </a:rPr>
              <a:t>Internet Explorer</a:t>
            </a:r>
            <a:r>
              <a:rPr lang="ja-JP" altLang="en-US" dirty="0">
                <a:latin typeface="Calibri" charset="0"/>
                <a:ea typeface="ＭＳ Ｐゴシック" charset="0"/>
              </a:rPr>
              <a:t>です。いわば兄弟のようなものです。</a:t>
            </a:r>
            <a:r>
              <a:rPr lang="en-US" altLang="ja-JP" dirty="0">
                <a:latin typeface="Calibri" charset="0"/>
                <a:ea typeface="ＭＳ Ｐゴシック" charset="0"/>
              </a:rPr>
              <a:t>IE</a:t>
            </a:r>
            <a:r>
              <a:rPr lang="ja-JP" altLang="en-US" dirty="0">
                <a:latin typeface="Calibri" charset="0"/>
                <a:ea typeface="ＭＳ Ｐゴシック" charset="0"/>
              </a:rPr>
              <a:t>は</a:t>
            </a:r>
            <a:r>
              <a:rPr lang="en-US" altLang="ja-JP" dirty="0">
                <a:latin typeface="Calibri" charset="0"/>
                <a:ea typeface="ＭＳ Ｐゴシック" charset="0"/>
              </a:rPr>
              <a:t>95</a:t>
            </a:r>
            <a:r>
              <a:rPr lang="ja-JP" altLang="en-US" dirty="0">
                <a:latin typeface="Calibri" charset="0"/>
                <a:ea typeface="ＭＳ Ｐゴシック" charset="0"/>
              </a:rPr>
              <a:t>年にリリースされた</a:t>
            </a:r>
            <a:r>
              <a:rPr lang="en-US" altLang="ja-JP" dirty="0">
                <a:latin typeface="Calibri" charset="0"/>
                <a:ea typeface="ＭＳ Ｐゴシック" charset="0"/>
              </a:rPr>
              <a:t>Windows95</a:t>
            </a:r>
            <a:r>
              <a:rPr lang="ja-JP" altLang="en-US" dirty="0">
                <a:latin typeface="Calibri" charset="0"/>
                <a:ea typeface="ＭＳ Ｐゴシック" charset="0"/>
              </a:rPr>
              <a:t>にバンドルされ、インターネット時代を牽引しました。その後</a:t>
            </a:r>
            <a:r>
              <a:rPr lang="en-US" altLang="ja-JP" dirty="0">
                <a:latin typeface="Calibri" charset="0"/>
                <a:ea typeface="ＭＳ Ｐゴシック" charset="0"/>
              </a:rPr>
              <a:t>IE</a:t>
            </a:r>
            <a:r>
              <a:rPr lang="ja-JP" altLang="en-US" dirty="0">
                <a:latin typeface="Calibri" charset="0"/>
                <a:ea typeface="ＭＳ Ｐゴシック" charset="0"/>
              </a:rPr>
              <a:t>のエンジンは、</a:t>
            </a:r>
            <a:r>
              <a:rPr lang="en-US" altLang="ja-JP" dirty="0">
                <a:latin typeface="Calibri" charset="0"/>
                <a:ea typeface="ＭＳ Ｐゴシック" charset="0"/>
              </a:rPr>
              <a:t>IE4</a:t>
            </a:r>
            <a:r>
              <a:rPr lang="ja-JP" altLang="en-US" dirty="0">
                <a:latin typeface="Calibri" charset="0"/>
                <a:ea typeface="ＭＳ Ｐゴシック" charset="0"/>
              </a:rPr>
              <a:t>で自社開発の</a:t>
            </a:r>
            <a:r>
              <a:rPr lang="en-US" altLang="ja-JP" dirty="0">
                <a:latin typeface="Calibri" charset="0"/>
                <a:ea typeface="ＭＳ Ｐゴシック" charset="0"/>
              </a:rPr>
              <a:t>Trident</a:t>
            </a:r>
            <a:r>
              <a:rPr lang="ja-JP" altLang="en-US" dirty="0">
                <a:latin typeface="Calibri" charset="0"/>
                <a:ea typeface="ＭＳ Ｐゴシック" charset="0"/>
              </a:rPr>
              <a:t>に置き換わりました。</a:t>
            </a:r>
            <a:endParaRPr lang="en-US" altLang="ja-JP" dirty="0">
              <a:latin typeface="Calibri" charset="0"/>
              <a:ea typeface="ＭＳ Ｐゴシック" charset="0"/>
            </a:endParaRPr>
          </a:p>
          <a:p>
            <a:endParaRPr lang="en-US" altLang="ja-JP" dirty="0">
              <a:latin typeface="Calibri" charset="0"/>
              <a:ea typeface="ＭＳ Ｐゴシック" charset="0"/>
            </a:endParaRPr>
          </a:p>
          <a:p>
            <a:r>
              <a:rPr lang="en-US" altLang="ja-JP" dirty="0" err="1">
                <a:latin typeface="Calibri" charset="0"/>
                <a:ea typeface="ＭＳ Ｐゴシック" charset="0"/>
              </a:rPr>
              <a:t>NetScape</a:t>
            </a:r>
            <a:r>
              <a:rPr lang="ja-JP" altLang="en-US" dirty="0">
                <a:latin typeface="Calibri" charset="0"/>
                <a:ea typeface="ＭＳ Ｐゴシック" charset="0"/>
              </a:rPr>
              <a:t>の開発には、</a:t>
            </a:r>
            <a:r>
              <a:rPr lang="en-US" altLang="ja-JP" dirty="0">
                <a:latin typeface="Calibri" charset="0"/>
                <a:ea typeface="ＭＳ Ｐゴシック" charset="0"/>
              </a:rPr>
              <a:t>Mosaic</a:t>
            </a:r>
            <a:r>
              <a:rPr lang="ja-JP" altLang="en-US" dirty="0">
                <a:latin typeface="Calibri" charset="0"/>
                <a:ea typeface="ＭＳ Ｐゴシック" charset="0"/>
              </a:rPr>
              <a:t>の開発者が参画しており、</a:t>
            </a:r>
            <a:r>
              <a:rPr lang="en-US" altLang="ja-JP" dirty="0">
                <a:latin typeface="Calibri" charset="0"/>
                <a:ea typeface="ＭＳ Ｐゴシック" charset="0"/>
              </a:rPr>
              <a:t>Mosaic</a:t>
            </a:r>
            <a:r>
              <a:rPr lang="ja-JP" altLang="en-US" dirty="0">
                <a:latin typeface="Calibri" charset="0"/>
                <a:ea typeface="ＭＳ Ｐゴシック" charset="0"/>
              </a:rPr>
              <a:t>の直系と言えます。</a:t>
            </a:r>
            <a:r>
              <a:rPr lang="en-US" altLang="ja-JP" dirty="0">
                <a:latin typeface="Calibri" charset="0"/>
                <a:ea typeface="ＭＳ Ｐゴシック" charset="0"/>
              </a:rPr>
              <a:t>1994</a:t>
            </a:r>
            <a:r>
              <a:rPr lang="ja-JP" altLang="en-US" dirty="0">
                <a:latin typeface="Calibri" charset="0"/>
                <a:ea typeface="ＭＳ Ｐゴシック" charset="0"/>
              </a:rPr>
              <a:t>年に</a:t>
            </a:r>
            <a:r>
              <a:rPr lang="en-US" altLang="ja-JP" dirty="0" err="1">
                <a:latin typeface="Calibri" charset="0"/>
                <a:ea typeface="ＭＳ Ｐゴシック" charset="0"/>
              </a:rPr>
              <a:t>NetScape</a:t>
            </a:r>
            <a:r>
              <a:rPr lang="en-US" altLang="ja-JP" dirty="0">
                <a:latin typeface="Calibri" charset="0"/>
                <a:ea typeface="ＭＳ Ｐゴシック" charset="0"/>
              </a:rPr>
              <a:t> Navigator</a:t>
            </a:r>
            <a:r>
              <a:rPr lang="ja-JP" altLang="en-US" dirty="0" err="1">
                <a:latin typeface="Calibri" charset="0"/>
                <a:ea typeface="ＭＳ Ｐゴシック" charset="0"/>
              </a:rPr>
              <a:t>がリ</a:t>
            </a:r>
            <a:r>
              <a:rPr lang="ja-JP" altLang="en-US" dirty="0">
                <a:latin typeface="Calibri" charset="0"/>
                <a:ea typeface="ＭＳ Ｐゴシック" charset="0"/>
              </a:rPr>
              <a:t>リースされ、</a:t>
            </a:r>
            <a:r>
              <a:rPr lang="en-US" altLang="ja-JP" dirty="0">
                <a:latin typeface="Calibri" charset="0"/>
                <a:ea typeface="ＭＳ Ｐゴシック" charset="0"/>
              </a:rPr>
              <a:t>Windwos95</a:t>
            </a:r>
            <a:r>
              <a:rPr lang="ja-JP" altLang="en-US" dirty="0">
                <a:latin typeface="Calibri" charset="0"/>
                <a:ea typeface="ＭＳ Ｐゴシック" charset="0"/>
              </a:rPr>
              <a:t>がリリースされるまでは圧倒的なシェアを誇っていました。その後、</a:t>
            </a:r>
            <a:r>
              <a:rPr lang="en-US" altLang="ja-JP" dirty="0" err="1">
                <a:latin typeface="Calibri" charset="0"/>
                <a:ea typeface="ＭＳ Ｐゴシック" charset="0"/>
              </a:rPr>
              <a:t>NetScape</a:t>
            </a:r>
            <a:r>
              <a:rPr lang="ja-JP" altLang="en-US" dirty="0">
                <a:latin typeface="Calibri" charset="0"/>
                <a:ea typeface="ＭＳ Ｐゴシック" charset="0"/>
              </a:rPr>
              <a:t>と</a:t>
            </a:r>
            <a:r>
              <a:rPr lang="en-US" altLang="ja-JP" dirty="0">
                <a:latin typeface="Calibri" charset="0"/>
                <a:ea typeface="ＭＳ Ｐゴシック" charset="0"/>
              </a:rPr>
              <a:t>IE</a:t>
            </a:r>
            <a:r>
              <a:rPr lang="ja-JP" altLang="en-US" dirty="0">
                <a:latin typeface="Calibri" charset="0"/>
                <a:ea typeface="ＭＳ Ｐゴシック" charset="0"/>
              </a:rPr>
              <a:t>の熾烈な闘いが始まりましたが、</a:t>
            </a:r>
            <a:r>
              <a:rPr lang="en-US" altLang="ja-JP" dirty="0">
                <a:latin typeface="Calibri" charset="0"/>
                <a:ea typeface="ＭＳ Ｐゴシック" charset="0"/>
              </a:rPr>
              <a:t>Windows95</a:t>
            </a:r>
            <a:r>
              <a:rPr lang="ja-JP" altLang="en-US" dirty="0">
                <a:latin typeface="Calibri" charset="0"/>
                <a:ea typeface="ＭＳ Ｐゴシック" charset="0"/>
              </a:rPr>
              <a:t>の普及と共に有料の</a:t>
            </a:r>
            <a:r>
              <a:rPr lang="en-US" altLang="ja-JP" dirty="0" err="1">
                <a:latin typeface="Calibri" charset="0"/>
                <a:ea typeface="ＭＳ Ｐゴシック" charset="0"/>
              </a:rPr>
              <a:t>NetScape</a:t>
            </a:r>
            <a:r>
              <a:rPr lang="ja-JP" altLang="en-US" dirty="0">
                <a:latin typeface="Calibri" charset="0"/>
                <a:ea typeface="ＭＳ Ｐゴシック" charset="0"/>
              </a:rPr>
              <a:t>は旗色が悪くなり、</a:t>
            </a:r>
            <a:r>
              <a:rPr lang="en-US" altLang="ja-JP" dirty="0">
                <a:latin typeface="Calibri" charset="0"/>
                <a:ea typeface="ＭＳ Ｐゴシック" charset="0"/>
              </a:rPr>
              <a:t>2000</a:t>
            </a:r>
            <a:r>
              <a:rPr lang="ja-JP" altLang="en-US" dirty="0">
                <a:latin typeface="Calibri" charset="0"/>
                <a:ea typeface="ＭＳ Ｐゴシック" charset="0"/>
              </a:rPr>
              <a:t>年までには</a:t>
            </a:r>
            <a:r>
              <a:rPr lang="en-US" altLang="ja-JP" dirty="0">
                <a:latin typeface="Calibri" charset="0"/>
                <a:ea typeface="ＭＳ Ｐゴシック" charset="0"/>
              </a:rPr>
              <a:t>Windows</a:t>
            </a:r>
            <a:r>
              <a:rPr lang="ja-JP" altLang="en-US" dirty="0">
                <a:latin typeface="Calibri" charset="0"/>
                <a:ea typeface="ＭＳ Ｐゴシック" charset="0"/>
              </a:rPr>
              <a:t>の圧倒的なシェアと共に、ブラウザ戦争も</a:t>
            </a:r>
            <a:r>
              <a:rPr lang="en-US" altLang="ja-JP" dirty="0">
                <a:latin typeface="Calibri" charset="0"/>
                <a:ea typeface="ＭＳ Ｐゴシック" charset="0"/>
              </a:rPr>
              <a:t>IE</a:t>
            </a:r>
            <a:r>
              <a:rPr lang="ja-JP" altLang="en-US" dirty="0">
                <a:latin typeface="Calibri" charset="0"/>
                <a:ea typeface="ＭＳ Ｐゴシック" charset="0"/>
              </a:rPr>
              <a:t>の圧勝で幕を閉じます。</a:t>
            </a:r>
            <a:endParaRPr lang="en-US" altLang="ja-JP" dirty="0">
              <a:latin typeface="Calibri" charset="0"/>
              <a:ea typeface="ＭＳ Ｐゴシック" charset="0"/>
            </a:endParaRPr>
          </a:p>
          <a:p>
            <a:endParaRPr lang="en-US" altLang="ja-JP" dirty="0">
              <a:latin typeface="Calibri" charset="0"/>
              <a:ea typeface="ＭＳ Ｐゴシック" charset="0"/>
            </a:endParaRPr>
          </a:p>
          <a:p>
            <a:r>
              <a:rPr lang="ja-JP" altLang="en-US" dirty="0">
                <a:latin typeface="Calibri" charset="0"/>
                <a:ea typeface="ＭＳ Ｐゴシック" charset="0"/>
              </a:rPr>
              <a:t>この間に行われた</a:t>
            </a:r>
            <a:r>
              <a:rPr lang="en-US" altLang="ja-JP" dirty="0">
                <a:latin typeface="Calibri" charset="0"/>
                <a:ea typeface="ＭＳ Ｐゴシック" charset="0"/>
              </a:rPr>
              <a:t>IE</a:t>
            </a:r>
            <a:r>
              <a:rPr lang="ja-JP" altLang="en-US" dirty="0">
                <a:latin typeface="Calibri" charset="0"/>
                <a:ea typeface="ＭＳ Ｐゴシック" charset="0"/>
              </a:rPr>
              <a:t>と</a:t>
            </a:r>
            <a:r>
              <a:rPr lang="en-US" altLang="ja-JP" dirty="0" err="1">
                <a:latin typeface="Calibri" charset="0"/>
                <a:ea typeface="ＭＳ Ｐゴシック" charset="0"/>
              </a:rPr>
              <a:t>NetScape</a:t>
            </a:r>
            <a:r>
              <a:rPr lang="ja-JP" altLang="en-US" dirty="0">
                <a:latin typeface="Calibri" charset="0"/>
                <a:ea typeface="ＭＳ Ｐゴシック" charset="0"/>
              </a:rPr>
              <a:t>の機能強化競争が、独自仕様の横行やブラウザ間の互換性を損なった原因とも言われています。</a:t>
            </a:r>
            <a:endParaRPr lang="en-US" altLang="ja-JP" dirty="0">
              <a:latin typeface="Calibri" charset="0"/>
              <a:ea typeface="ＭＳ Ｐゴシック" charset="0"/>
            </a:endParaRPr>
          </a:p>
          <a:p>
            <a:endParaRPr lang="en-US" altLang="ja-JP" dirty="0">
              <a:latin typeface="Calibri" charset="0"/>
              <a:ea typeface="ＭＳ Ｐゴシック" charset="0"/>
            </a:endParaRPr>
          </a:p>
          <a:p>
            <a:r>
              <a:rPr lang="en-US" altLang="ja-JP" dirty="0" err="1">
                <a:latin typeface="Calibri" charset="0"/>
                <a:ea typeface="ＭＳ Ｐゴシック" charset="0"/>
              </a:rPr>
              <a:t>NetScape</a:t>
            </a:r>
            <a:r>
              <a:rPr lang="ja-JP" altLang="en-US" dirty="0">
                <a:latin typeface="Calibri" charset="0"/>
                <a:ea typeface="ＭＳ Ｐゴシック" charset="0"/>
              </a:rPr>
              <a:t>は</a:t>
            </a:r>
            <a:r>
              <a:rPr lang="en-US" altLang="ja-JP" dirty="0">
                <a:latin typeface="Calibri" charset="0"/>
                <a:ea typeface="ＭＳ Ｐゴシック" charset="0"/>
              </a:rPr>
              <a:t>1998</a:t>
            </a:r>
            <a:r>
              <a:rPr lang="ja-JP" altLang="en-US" dirty="0">
                <a:latin typeface="Calibri" charset="0"/>
                <a:ea typeface="ＭＳ Ｐゴシック" charset="0"/>
              </a:rPr>
              <a:t>年にコースを公開しましたがシェアの低下は止まらず、</a:t>
            </a:r>
            <a:r>
              <a:rPr lang="en-US" altLang="ja-JP" dirty="0">
                <a:latin typeface="Calibri" charset="0"/>
                <a:ea typeface="ＭＳ Ｐゴシック" charset="0"/>
              </a:rPr>
              <a:t>2002</a:t>
            </a:r>
            <a:r>
              <a:rPr lang="ja-JP" altLang="en-US" dirty="0">
                <a:latin typeface="Calibri" charset="0"/>
                <a:ea typeface="ＭＳ Ｐゴシック" charset="0"/>
              </a:rPr>
              <a:t>年に開発を停止しました。一方で公開されたソースコードをベースにして</a:t>
            </a:r>
            <a:r>
              <a:rPr lang="en-US" altLang="ja-JP" dirty="0">
                <a:latin typeface="Calibri" charset="0"/>
                <a:ea typeface="ＭＳ Ｐゴシック" charset="0"/>
              </a:rPr>
              <a:t>Mozilla Firefox</a:t>
            </a:r>
            <a:r>
              <a:rPr lang="ja-JP" altLang="en-US" dirty="0">
                <a:latin typeface="Calibri" charset="0"/>
                <a:ea typeface="ＭＳ Ｐゴシック" charset="0"/>
              </a:rPr>
              <a:t>の開発が行われており、現在に至っています。</a:t>
            </a:r>
            <a:r>
              <a:rPr lang="en-US" altLang="ja-JP" dirty="0">
                <a:latin typeface="Calibri" charset="0"/>
                <a:ea typeface="ＭＳ Ｐゴシック" charset="0"/>
              </a:rPr>
              <a:t>Firefox</a:t>
            </a:r>
            <a:r>
              <a:rPr lang="ja-JP" altLang="en-US" dirty="0">
                <a:latin typeface="Calibri" charset="0"/>
                <a:ea typeface="ＭＳ Ｐゴシック" charset="0"/>
              </a:rPr>
              <a:t>のエンジンは</a:t>
            </a:r>
            <a:r>
              <a:rPr lang="en-US" altLang="ja-JP" dirty="0" err="1">
                <a:latin typeface="Calibri" charset="0"/>
                <a:ea typeface="ＭＳ Ｐゴシック" charset="0"/>
              </a:rPr>
              <a:t>NetScape</a:t>
            </a:r>
            <a:r>
              <a:rPr lang="ja-JP" altLang="en-US" dirty="0">
                <a:latin typeface="Calibri" charset="0"/>
                <a:ea typeface="ＭＳ Ｐゴシック" charset="0"/>
              </a:rPr>
              <a:t>が開発した</a:t>
            </a:r>
            <a:r>
              <a:rPr lang="en-US" altLang="ja-JP" dirty="0">
                <a:latin typeface="Calibri" charset="0"/>
                <a:ea typeface="ＭＳ Ｐゴシック" charset="0"/>
              </a:rPr>
              <a:t>Gecko</a:t>
            </a:r>
            <a:r>
              <a:rPr lang="ja-JP" altLang="en-US" dirty="0">
                <a:latin typeface="Calibri" charset="0"/>
                <a:ea typeface="ＭＳ Ｐゴシック" charset="0"/>
              </a:rPr>
              <a:t>です。</a:t>
            </a:r>
            <a:endParaRPr lang="en-US" altLang="ja-JP" dirty="0">
              <a:latin typeface="Calibri" charset="0"/>
              <a:ea typeface="ＭＳ Ｐゴシック" charset="0"/>
            </a:endParaRPr>
          </a:p>
          <a:p>
            <a:endParaRPr lang="en-US" altLang="ja-JP" dirty="0">
              <a:latin typeface="Calibri" charset="0"/>
              <a:ea typeface="ＭＳ Ｐゴシック" charset="0"/>
            </a:endParaRPr>
          </a:p>
          <a:p>
            <a:r>
              <a:rPr lang="ja-JP" altLang="en-US" dirty="0">
                <a:latin typeface="Calibri" charset="0"/>
                <a:ea typeface="ＭＳ Ｐゴシック" charset="0"/>
              </a:rPr>
              <a:t>このように、同じ祖先から出発した</a:t>
            </a:r>
            <a:r>
              <a:rPr lang="en-US" altLang="ja-JP" dirty="0">
                <a:latin typeface="Calibri" charset="0"/>
                <a:ea typeface="ＭＳ Ｐゴシック" charset="0"/>
              </a:rPr>
              <a:t>2</a:t>
            </a:r>
            <a:r>
              <a:rPr lang="ja-JP" altLang="en-US" dirty="0">
                <a:latin typeface="Calibri" charset="0"/>
                <a:ea typeface="ＭＳ Ｐゴシック" charset="0"/>
              </a:rPr>
              <a:t>大ブラウザは様々な経緯を経てまったく違うエンジンをベースとするものになっています。このほかにも様々なブラウザがありますが、独自のエンジンを持つもの、</a:t>
            </a:r>
            <a:r>
              <a:rPr lang="en-US" altLang="ja-JP" dirty="0">
                <a:latin typeface="Calibri" charset="0"/>
                <a:ea typeface="ＭＳ Ｐゴシック" charset="0"/>
              </a:rPr>
              <a:t>IE</a:t>
            </a:r>
            <a:r>
              <a:rPr lang="ja-JP" altLang="en-US" dirty="0">
                <a:latin typeface="Calibri" charset="0"/>
                <a:ea typeface="ＭＳ Ｐゴシック" charset="0"/>
              </a:rPr>
              <a:t>のエンジンを流用しているものなど様々です。</a:t>
            </a:r>
            <a:endParaRPr lang="en-US" altLang="ja-JP" dirty="0">
              <a:latin typeface="Calibri" charset="0"/>
              <a:ea typeface="ＭＳ Ｐゴシック" charset="0"/>
            </a:endParaRPr>
          </a:p>
          <a:p>
            <a:endParaRPr lang="en-US" altLang="ja-JP" dirty="0">
              <a:latin typeface="Calibri" charset="0"/>
              <a:ea typeface="ＭＳ Ｐゴシック" charset="0"/>
            </a:endParaRPr>
          </a:p>
          <a:p>
            <a:r>
              <a:rPr lang="ja-JP" altLang="en-US" dirty="0">
                <a:latin typeface="Calibri" charset="0"/>
                <a:ea typeface="ＭＳ Ｐゴシック" charset="0"/>
              </a:rPr>
              <a:t>そこに、第</a:t>
            </a:r>
            <a:r>
              <a:rPr lang="en-US" altLang="ja-JP" dirty="0">
                <a:latin typeface="Calibri" charset="0"/>
                <a:ea typeface="ＭＳ Ｐゴシック" charset="0"/>
              </a:rPr>
              <a:t>3</a:t>
            </a:r>
            <a:r>
              <a:rPr lang="ja-JP" altLang="en-US" dirty="0">
                <a:latin typeface="Calibri" charset="0"/>
                <a:ea typeface="ＭＳ Ｐゴシック" charset="0"/>
              </a:rPr>
              <a:t>の勢力が登場します。オープンソースのブラウザエンジンおよび</a:t>
            </a:r>
            <a:r>
              <a:rPr lang="en-US" altLang="ja-JP" dirty="0">
                <a:latin typeface="Calibri" charset="0"/>
                <a:ea typeface="ＭＳ Ｐゴシック" charset="0"/>
              </a:rPr>
              <a:t>JavaScript</a:t>
            </a:r>
            <a:r>
              <a:rPr lang="ja-JP" altLang="en-US" dirty="0">
                <a:latin typeface="Calibri" charset="0"/>
                <a:ea typeface="ＭＳ Ｐゴシック" charset="0"/>
              </a:rPr>
              <a:t>エンジンである</a:t>
            </a:r>
            <a:r>
              <a:rPr lang="en-US" altLang="ja-JP" dirty="0">
                <a:latin typeface="Calibri" charset="0"/>
                <a:ea typeface="ＭＳ Ｐゴシック" charset="0"/>
              </a:rPr>
              <a:t>KHTML</a:t>
            </a:r>
            <a:r>
              <a:rPr lang="ja-JP" altLang="en-US" dirty="0">
                <a:latin typeface="Calibri" charset="0"/>
                <a:ea typeface="ＭＳ Ｐゴシック" charset="0"/>
              </a:rPr>
              <a:t>と</a:t>
            </a:r>
            <a:r>
              <a:rPr lang="en-US" altLang="ja-JP" dirty="0">
                <a:latin typeface="Calibri" charset="0"/>
                <a:ea typeface="ＭＳ Ｐゴシック" charset="0"/>
              </a:rPr>
              <a:t>KJS</a:t>
            </a:r>
            <a:r>
              <a:rPr lang="ja-JP" altLang="en-US" dirty="0">
                <a:latin typeface="Calibri" charset="0"/>
                <a:ea typeface="ＭＳ Ｐゴシック" charset="0"/>
              </a:rPr>
              <a:t>をベースに</a:t>
            </a:r>
            <a:r>
              <a:rPr lang="en-US" altLang="ja-JP" dirty="0">
                <a:latin typeface="Calibri" charset="0"/>
                <a:ea typeface="ＭＳ Ｐゴシック" charset="0"/>
              </a:rPr>
              <a:t>Apple</a:t>
            </a:r>
            <a:r>
              <a:rPr lang="ja-JP" altLang="en-US" dirty="0">
                <a:latin typeface="Calibri" charset="0"/>
                <a:ea typeface="ＭＳ Ｐゴシック" charset="0"/>
              </a:rPr>
              <a:t>が開発した</a:t>
            </a:r>
            <a:r>
              <a:rPr lang="en-US" altLang="ja-JP" dirty="0" err="1">
                <a:latin typeface="Calibri" charset="0"/>
                <a:ea typeface="ＭＳ Ｐゴシック" charset="0"/>
              </a:rPr>
              <a:t>Webkit</a:t>
            </a:r>
            <a:r>
              <a:rPr lang="ja-JP" altLang="en-US" dirty="0">
                <a:latin typeface="Calibri" charset="0"/>
                <a:ea typeface="ＭＳ Ｐゴシック" charset="0"/>
              </a:rPr>
              <a:t>です。ソースも公開されています。</a:t>
            </a:r>
            <a:endParaRPr lang="en-US" altLang="ja-JP" dirty="0">
              <a:latin typeface="Calibri" charset="0"/>
              <a:ea typeface="ＭＳ Ｐゴシック" charset="0"/>
            </a:endParaRPr>
          </a:p>
          <a:p>
            <a:endParaRPr lang="en-US" altLang="ja-JP" dirty="0">
              <a:latin typeface="Calibri" charset="0"/>
              <a:ea typeface="ＭＳ Ｐゴシック" charset="0"/>
            </a:endParaRPr>
          </a:p>
          <a:p>
            <a:r>
              <a:rPr lang="en-US" altLang="ja-JP" dirty="0" err="1">
                <a:latin typeface="Calibri" charset="0"/>
                <a:ea typeface="ＭＳ Ｐゴシック" charset="0"/>
              </a:rPr>
              <a:t>Webkit</a:t>
            </a:r>
            <a:r>
              <a:rPr lang="ja-JP" altLang="en-US" dirty="0">
                <a:latin typeface="Calibri" charset="0"/>
                <a:ea typeface="ＭＳ Ｐゴシック" charset="0"/>
              </a:rPr>
              <a:t>は、</a:t>
            </a:r>
            <a:r>
              <a:rPr lang="en-US" altLang="ja-JP" dirty="0">
                <a:latin typeface="Calibri" charset="0"/>
                <a:ea typeface="ＭＳ Ｐゴシック" charset="0"/>
              </a:rPr>
              <a:t>Macintosh</a:t>
            </a:r>
            <a:r>
              <a:rPr lang="ja-JP" altLang="en-US" dirty="0">
                <a:latin typeface="Calibri" charset="0"/>
                <a:ea typeface="ＭＳ Ｐゴシック" charset="0"/>
              </a:rPr>
              <a:t>の標準ブラウザである</a:t>
            </a:r>
            <a:r>
              <a:rPr lang="en-US" altLang="ja-JP" dirty="0">
                <a:latin typeface="Calibri" charset="0"/>
                <a:ea typeface="ＭＳ Ｐゴシック" charset="0"/>
              </a:rPr>
              <a:t>Safari</a:t>
            </a:r>
            <a:r>
              <a:rPr lang="ja-JP" altLang="en-US" dirty="0">
                <a:latin typeface="Calibri" charset="0"/>
                <a:ea typeface="ＭＳ Ｐゴシック" charset="0"/>
              </a:rPr>
              <a:t>のエンジンとなっているほか、</a:t>
            </a:r>
            <a:r>
              <a:rPr lang="en-US" altLang="ja-JP" dirty="0">
                <a:latin typeface="Calibri" charset="0"/>
                <a:ea typeface="ＭＳ Ｐゴシック" charset="0"/>
              </a:rPr>
              <a:t>iPhone/iPad</a:t>
            </a:r>
            <a:r>
              <a:rPr lang="ja-JP" altLang="en-US" dirty="0">
                <a:latin typeface="Calibri" charset="0"/>
                <a:ea typeface="ＭＳ Ｐゴシック" charset="0"/>
              </a:rPr>
              <a:t>の</a:t>
            </a:r>
            <a:r>
              <a:rPr lang="en-US" altLang="ja-JP" dirty="0">
                <a:latin typeface="Calibri" charset="0"/>
                <a:ea typeface="ＭＳ Ｐゴシック" charset="0"/>
              </a:rPr>
              <a:t>Safari </a:t>
            </a:r>
            <a:r>
              <a:rPr lang="ja-JP" altLang="en-US" dirty="0" err="1">
                <a:latin typeface="Calibri" charset="0"/>
                <a:ea typeface="ＭＳ Ｐゴシック" charset="0"/>
              </a:rPr>
              <a:t>にも</a:t>
            </a:r>
            <a:r>
              <a:rPr lang="ja-JP" altLang="en-US" dirty="0">
                <a:latin typeface="Calibri" charset="0"/>
                <a:ea typeface="ＭＳ Ｐゴシック" charset="0"/>
              </a:rPr>
              <a:t>使われています。</a:t>
            </a:r>
            <a:r>
              <a:rPr lang="en-US" altLang="ja-JP" dirty="0" err="1">
                <a:latin typeface="Calibri" charset="0"/>
                <a:ea typeface="ＭＳ Ｐゴシック" charset="0"/>
              </a:rPr>
              <a:t>Webkit</a:t>
            </a:r>
            <a:r>
              <a:rPr lang="ja-JP" altLang="en-US" dirty="0">
                <a:latin typeface="Calibri" charset="0"/>
                <a:ea typeface="ＭＳ Ｐゴシック" charset="0"/>
              </a:rPr>
              <a:t>の特徴は、オープンであることに加え、</a:t>
            </a:r>
            <a:r>
              <a:rPr lang="en-US" altLang="ja-JP" dirty="0">
                <a:latin typeface="Calibri" charset="0"/>
                <a:ea typeface="ＭＳ Ｐゴシック" charset="0"/>
              </a:rPr>
              <a:t>JavaScript</a:t>
            </a:r>
            <a:r>
              <a:rPr lang="ja-JP" altLang="en-US" dirty="0">
                <a:latin typeface="Calibri" charset="0"/>
                <a:ea typeface="ＭＳ Ｐゴシック" charset="0"/>
              </a:rPr>
              <a:t>の実行速度が速く、</a:t>
            </a:r>
            <a:r>
              <a:rPr lang="en-US" altLang="ja-JP" dirty="0">
                <a:latin typeface="Calibri" charset="0"/>
                <a:ea typeface="ＭＳ Ｐゴシック" charset="0"/>
              </a:rPr>
              <a:t>Ajax</a:t>
            </a:r>
            <a:r>
              <a:rPr lang="ja-JP" altLang="en-US" dirty="0">
                <a:latin typeface="Calibri" charset="0"/>
                <a:ea typeface="ＭＳ Ｐゴシック" charset="0"/>
              </a:rPr>
              <a:t>を高速に実行できること、</a:t>
            </a:r>
            <a:r>
              <a:rPr lang="en-US" altLang="ja-JP" dirty="0">
                <a:latin typeface="Calibri" charset="0"/>
                <a:ea typeface="ＭＳ Ｐゴシック" charset="0"/>
              </a:rPr>
              <a:t>HTML5</a:t>
            </a:r>
            <a:r>
              <a:rPr lang="ja-JP" altLang="en-US" dirty="0">
                <a:latin typeface="Calibri" charset="0"/>
                <a:ea typeface="ＭＳ Ｐゴシック" charset="0"/>
              </a:rPr>
              <a:t>にいち早く対応していること、モバイルにも対応していることなどです。（</a:t>
            </a:r>
            <a:r>
              <a:rPr lang="en-US" altLang="ja-JP" dirty="0">
                <a:latin typeface="Calibri" charset="0"/>
                <a:ea typeface="ＭＳ Ｐゴシック" charset="0"/>
              </a:rPr>
              <a:t>Apple</a:t>
            </a:r>
            <a:r>
              <a:rPr lang="ja-JP" altLang="en-US" dirty="0">
                <a:latin typeface="Calibri" charset="0"/>
                <a:ea typeface="ＭＳ Ｐゴシック" charset="0"/>
              </a:rPr>
              <a:t>は</a:t>
            </a:r>
            <a:r>
              <a:rPr lang="en-US" altLang="ja-JP" dirty="0">
                <a:latin typeface="Calibri" charset="0"/>
                <a:ea typeface="ＭＳ Ｐゴシック" charset="0"/>
              </a:rPr>
              <a:t>WHAT WG</a:t>
            </a:r>
            <a:r>
              <a:rPr lang="ja-JP" altLang="en-US" dirty="0">
                <a:latin typeface="Calibri" charset="0"/>
                <a:ea typeface="ＭＳ Ｐゴシック" charset="0"/>
              </a:rPr>
              <a:t>の初期メンバーです）</a:t>
            </a:r>
            <a:endParaRPr lang="en-US" altLang="ja-JP" dirty="0">
              <a:latin typeface="Calibri" charset="0"/>
              <a:ea typeface="ＭＳ Ｐゴシック" charset="0"/>
            </a:endParaRPr>
          </a:p>
          <a:p>
            <a:r>
              <a:rPr lang="ja-JP" altLang="en-US" dirty="0">
                <a:latin typeface="Calibri" charset="0"/>
                <a:ea typeface="ＭＳ Ｐゴシック" charset="0"/>
              </a:rPr>
              <a:t>このため、様々な企業が</a:t>
            </a:r>
            <a:r>
              <a:rPr lang="en-US" altLang="ja-JP" dirty="0" err="1">
                <a:latin typeface="Calibri" charset="0"/>
                <a:ea typeface="ＭＳ Ｐゴシック" charset="0"/>
              </a:rPr>
              <a:t>Webkit</a:t>
            </a:r>
            <a:r>
              <a:rPr lang="ja-JP" altLang="en-US" dirty="0">
                <a:latin typeface="Calibri" charset="0"/>
                <a:ea typeface="ＭＳ Ｐゴシック" charset="0"/>
              </a:rPr>
              <a:t>をベースにして自社でバイス用のブラウザを開発しています。</a:t>
            </a:r>
            <a:r>
              <a:rPr lang="en-US" altLang="ja-JP" dirty="0">
                <a:latin typeface="Calibri" charset="0"/>
                <a:ea typeface="ＭＳ Ｐゴシック" charset="0"/>
              </a:rPr>
              <a:t>Google</a:t>
            </a:r>
            <a:r>
              <a:rPr lang="ja-JP" altLang="en-US" dirty="0">
                <a:latin typeface="Calibri" charset="0"/>
                <a:ea typeface="ＭＳ Ｐゴシック" charset="0"/>
              </a:rPr>
              <a:t>の</a:t>
            </a:r>
            <a:r>
              <a:rPr lang="en-US" altLang="ja-JP" dirty="0">
                <a:latin typeface="Calibri" charset="0"/>
                <a:ea typeface="ＭＳ Ｐゴシック" charset="0"/>
              </a:rPr>
              <a:t>Chrome</a:t>
            </a:r>
            <a:r>
              <a:rPr lang="ja-JP" altLang="en-US" dirty="0">
                <a:latin typeface="Calibri" charset="0"/>
                <a:ea typeface="ＭＳ Ｐゴシック" charset="0"/>
              </a:rPr>
              <a:t>も、</a:t>
            </a:r>
            <a:r>
              <a:rPr lang="en-US" altLang="ja-JP" dirty="0" err="1">
                <a:latin typeface="Calibri" charset="0"/>
                <a:ea typeface="ＭＳ Ｐゴシック" charset="0"/>
              </a:rPr>
              <a:t>Webkit</a:t>
            </a:r>
            <a:r>
              <a:rPr lang="ja-JP" altLang="en-US" dirty="0">
                <a:latin typeface="Calibri" charset="0"/>
                <a:ea typeface="ＭＳ Ｐゴシック" charset="0"/>
              </a:rPr>
              <a:t>ベースです。（</a:t>
            </a:r>
            <a:r>
              <a:rPr lang="en-US" altLang="ja-JP" dirty="0">
                <a:latin typeface="Calibri" charset="0"/>
                <a:ea typeface="ＭＳ Ｐゴシック" charset="0"/>
              </a:rPr>
              <a:t>Google</a:t>
            </a:r>
            <a:r>
              <a:rPr lang="ja-JP" altLang="en-US" dirty="0">
                <a:latin typeface="Calibri" charset="0"/>
                <a:ea typeface="ＭＳ Ｐゴシック" charset="0"/>
              </a:rPr>
              <a:t>は</a:t>
            </a:r>
            <a:r>
              <a:rPr lang="en-US" altLang="ja-JP" dirty="0">
                <a:latin typeface="Calibri" charset="0"/>
                <a:ea typeface="ＭＳ Ｐゴシック" charset="0"/>
              </a:rPr>
              <a:t>2013</a:t>
            </a:r>
            <a:r>
              <a:rPr lang="ja-JP" altLang="en-US" dirty="0">
                <a:latin typeface="Calibri" charset="0"/>
                <a:ea typeface="ＭＳ Ｐゴシック" charset="0"/>
              </a:rPr>
              <a:t>年、</a:t>
            </a:r>
            <a:r>
              <a:rPr lang="en-US" altLang="ja-JP" dirty="0" err="1">
                <a:latin typeface="Calibri" charset="0"/>
                <a:ea typeface="ＭＳ Ｐゴシック" charset="0"/>
              </a:rPr>
              <a:t>Webkit</a:t>
            </a:r>
            <a:r>
              <a:rPr lang="ja-JP" altLang="en-US" dirty="0">
                <a:latin typeface="Calibri" charset="0"/>
                <a:ea typeface="ＭＳ Ｐゴシック" charset="0"/>
              </a:rPr>
              <a:t>をフォークして新しいエンジンを開発すると表明しました）</a:t>
            </a:r>
            <a:r>
              <a:rPr lang="en-US" altLang="ja-JP" dirty="0">
                <a:latin typeface="Calibri" charset="0"/>
                <a:ea typeface="ＭＳ Ｐゴシック" charset="0"/>
              </a:rPr>
              <a:t>Nokia</a:t>
            </a:r>
            <a:r>
              <a:rPr lang="ja-JP" altLang="en-US" dirty="0">
                <a:latin typeface="Calibri" charset="0"/>
                <a:ea typeface="ＭＳ Ｐゴシック" charset="0"/>
              </a:rPr>
              <a:t>も</a:t>
            </a:r>
            <a:r>
              <a:rPr lang="en-US" altLang="ja-JP" dirty="0" err="1">
                <a:latin typeface="Calibri" charset="0"/>
                <a:ea typeface="ＭＳ Ｐゴシック" charset="0"/>
              </a:rPr>
              <a:t>Webkit</a:t>
            </a:r>
            <a:r>
              <a:rPr lang="ja-JP" altLang="en-US" dirty="0">
                <a:latin typeface="Calibri" charset="0"/>
                <a:ea typeface="ＭＳ Ｐゴシック" charset="0"/>
              </a:rPr>
              <a:t>の開発に参画していましたが、</a:t>
            </a:r>
            <a:r>
              <a:rPr lang="en-US" altLang="ja-JP" dirty="0">
                <a:latin typeface="Calibri" charset="0"/>
                <a:ea typeface="ＭＳ Ｐゴシック" charset="0"/>
              </a:rPr>
              <a:t>Microsoft</a:t>
            </a:r>
            <a:r>
              <a:rPr lang="ja-JP" altLang="en-US" dirty="0">
                <a:latin typeface="Calibri" charset="0"/>
                <a:ea typeface="ＭＳ Ｐゴシック" charset="0"/>
              </a:rPr>
              <a:t>との提携を機に</a:t>
            </a:r>
            <a:r>
              <a:rPr lang="en-US" altLang="ja-JP" dirty="0">
                <a:latin typeface="Calibri" charset="0"/>
                <a:ea typeface="ＭＳ Ｐゴシック" charset="0"/>
              </a:rPr>
              <a:t>IE</a:t>
            </a:r>
            <a:r>
              <a:rPr lang="ja-JP" altLang="en-US" dirty="0">
                <a:latin typeface="Calibri" charset="0"/>
                <a:ea typeface="ＭＳ Ｐゴシック" charset="0"/>
              </a:rPr>
              <a:t>のサポートに転換しました。</a:t>
            </a:r>
            <a:endParaRPr lang="en-US" altLang="ja-JP" dirty="0">
              <a:latin typeface="Calibri" charset="0"/>
              <a:ea typeface="ＭＳ Ｐゴシック" charset="0"/>
            </a:endParaRPr>
          </a:p>
          <a:p>
            <a:endParaRPr lang="en-US" altLang="ja-JP" dirty="0">
              <a:latin typeface="Calibri" charset="0"/>
              <a:ea typeface="ＭＳ Ｐゴシック" charset="0"/>
            </a:endParaRPr>
          </a:p>
          <a:p>
            <a:r>
              <a:rPr lang="ja-JP" altLang="en-US" dirty="0">
                <a:latin typeface="Calibri" charset="0"/>
                <a:ea typeface="ＭＳ Ｐゴシック" charset="0"/>
              </a:rPr>
              <a:t>この</a:t>
            </a:r>
            <a:r>
              <a:rPr lang="en-US" altLang="ja-JP" dirty="0" err="1">
                <a:latin typeface="Calibri" charset="0"/>
                <a:ea typeface="ＭＳ Ｐゴシック" charset="0"/>
              </a:rPr>
              <a:t>Webkit</a:t>
            </a:r>
            <a:r>
              <a:rPr lang="ja-JP" altLang="en-US" dirty="0">
                <a:latin typeface="Calibri" charset="0"/>
                <a:ea typeface="ＭＳ Ｐゴシック" charset="0"/>
              </a:rPr>
              <a:t>をサポートすることのメリットは、簡単に高速な</a:t>
            </a:r>
            <a:r>
              <a:rPr lang="en-US" altLang="ja-JP" dirty="0">
                <a:latin typeface="Calibri" charset="0"/>
                <a:ea typeface="ＭＳ Ｐゴシック" charset="0"/>
              </a:rPr>
              <a:t>Web</a:t>
            </a:r>
            <a:r>
              <a:rPr lang="ja-JP" altLang="en-US" dirty="0">
                <a:latin typeface="Calibri" charset="0"/>
                <a:ea typeface="ＭＳ Ｐゴシック" charset="0"/>
              </a:rPr>
              <a:t>ブラウザを開発できることと、他との互換性が保たれることです。ごらんのように、現在、モバイルデバイス用のブラウザは、ほぼ</a:t>
            </a:r>
            <a:r>
              <a:rPr lang="en-US" altLang="ja-JP" dirty="0" err="1">
                <a:latin typeface="Calibri" charset="0"/>
                <a:ea typeface="ＭＳ Ｐゴシック" charset="0"/>
              </a:rPr>
              <a:t>Webkit</a:t>
            </a:r>
            <a:r>
              <a:rPr lang="ja-JP" altLang="en-US" dirty="0">
                <a:latin typeface="Calibri" charset="0"/>
                <a:ea typeface="ＭＳ Ｐゴシック" charset="0"/>
              </a:rPr>
              <a:t>ベースとなっており、コンテンツの互換性を考えると、これからも</a:t>
            </a:r>
            <a:r>
              <a:rPr lang="en-US" altLang="ja-JP" dirty="0" err="1">
                <a:latin typeface="Calibri" charset="0"/>
                <a:ea typeface="ＭＳ Ｐゴシック" charset="0"/>
              </a:rPr>
              <a:t>Webkit</a:t>
            </a:r>
            <a:r>
              <a:rPr lang="ja-JP" altLang="en-US" dirty="0">
                <a:latin typeface="Calibri" charset="0"/>
                <a:ea typeface="ＭＳ Ｐゴシック" charset="0"/>
              </a:rPr>
              <a:t>が主流になるのではないかと考えられます。</a:t>
            </a:r>
          </a:p>
          <a:p>
            <a:endParaRPr lang="en-US" altLang="ja-JP" dirty="0">
              <a:latin typeface="Calibri" charset="0"/>
              <a:ea typeface="ＭＳ Ｐゴシック" charset="0"/>
            </a:endParaRPr>
          </a:p>
          <a:p>
            <a:r>
              <a:rPr lang="ja-JP" altLang="en-US" dirty="0">
                <a:latin typeface="Calibri" charset="0"/>
                <a:ea typeface="ＭＳ Ｐゴシック" charset="0"/>
              </a:rPr>
              <a:t>ところが</a:t>
            </a:r>
            <a:r>
              <a:rPr lang="en-US" altLang="ja-JP" dirty="0">
                <a:latin typeface="Calibri" charset="0"/>
                <a:ea typeface="ＭＳ Ｐゴシック" charset="0"/>
              </a:rPr>
              <a:t>Google</a:t>
            </a:r>
            <a:r>
              <a:rPr lang="ja-JP" altLang="en-US" dirty="0">
                <a:latin typeface="Calibri" charset="0"/>
                <a:ea typeface="ＭＳ Ｐゴシック" charset="0"/>
              </a:rPr>
              <a:t>は</a:t>
            </a:r>
            <a:r>
              <a:rPr lang="en-US" altLang="ja-JP" dirty="0">
                <a:latin typeface="Calibri" charset="0"/>
                <a:ea typeface="ＭＳ Ｐゴシック" charset="0"/>
              </a:rPr>
              <a:t>2013</a:t>
            </a:r>
            <a:r>
              <a:rPr lang="ja-JP" altLang="en-US" dirty="0">
                <a:latin typeface="Calibri" charset="0"/>
                <a:ea typeface="ＭＳ Ｐゴシック" charset="0"/>
              </a:rPr>
              <a:t>年、</a:t>
            </a:r>
            <a:r>
              <a:rPr lang="en-US" altLang="ja-JP" dirty="0" err="1">
                <a:latin typeface="Calibri" charset="0"/>
                <a:ea typeface="ＭＳ Ｐゴシック" charset="0"/>
              </a:rPr>
              <a:t>Webkit</a:t>
            </a:r>
            <a:r>
              <a:rPr lang="ja-JP" altLang="en-US" dirty="0">
                <a:latin typeface="Calibri" charset="0"/>
                <a:ea typeface="ＭＳ Ｐゴシック" charset="0"/>
              </a:rPr>
              <a:t>をフォークし、</a:t>
            </a:r>
            <a:r>
              <a:rPr lang="en-US" altLang="ja-JP" dirty="0">
                <a:latin typeface="Calibri" charset="0"/>
                <a:ea typeface="ＭＳ Ｐゴシック" charset="0"/>
              </a:rPr>
              <a:t>Blink</a:t>
            </a:r>
            <a:r>
              <a:rPr lang="ja-JP" altLang="en-US" dirty="0">
                <a:latin typeface="Calibri" charset="0"/>
                <a:ea typeface="ＭＳ Ｐゴシック" charset="0"/>
              </a:rPr>
              <a:t>という独自のエンジンに移行しました。（フォークというのは、ソースコードを分岐させて、別の開発プロジェクトを立ち上げることです）</a:t>
            </a:r>
            <a:endParaRPr lang="en-US" altLang="ja-JP" dirty="0">
              <a:latin typeface="Calibri" charset="0"/>
              <a:ea typeface="ＭＳ Ｐゴシック" charset="0"/>
            </a:endParaRPr>
          </a:p>
          <a:p>
            <a:endParaRPr lang="en-US" altLang="ja-JP" dirty="0">
              <a:latin typeface="Calibri" charset="0"/>
              <a:ea typeface="ＭＳ Ｐゴシック" charset="0"/>
            </a:endParaRPr>
          </a:p>
          <a:p>
            <a:r>
              <a:rPr lang="ja-JP" altLang="en-US" dirty="0">
                <a:latin typeface="Calibri" charset="0"/>
                <a:ea typeface="ＭＳ Ｐゴシック" charset="0"/>
              </a:rPr>
              <a:t>技術的な制限事項が理由とされていますが、</a:t>
            </a:r>
            <a:r>
              <a:rPr lang="en-US" altLang="ja-JP" dirty="0">
                <a:latin typeface="Calibri" charset="0"/>
                <a:ea typeface="ＭＳ Ｐゴシック" charset="0"/>
              </a:rPr>
              <a:t>HTML5</a:t>
            </a:r>
            <a:r>
              <a:rPr lang="ja-JP" altLang="en-US" dirty="0" err="1">
                <a:latin typeface="Calibri" charset="0"/>
                <a:ea typeface="ＭＳ Ｐゴシック" charset="0"/>
              </a:rPr>
              <a:t>への</a:t>
            </a:r>
            <a:r>
              <a:rPr lang="ja-JP" altLang="en-US" dirty="0">
                <a:latin typeface="Calibri" charset="0"/>
                <a:ea typeface="ＭＳ Ｐゴシック" charset="0"/>
              </a:rPr>
              <a:t>熱意を失ったかに見える</a:t>
            </a:r>
            <a:r>
              <a:rPr lang="en-US" altLang="ja-JP" dirty="0">
                <a:latin typeface="Calibri" charset="0"/>
                <a:ea typeface="ＭＳ Ｐゴシック" charset="0"/>
              </a:rPr>
              <a:t>Apple</a:t>
            </a:r>
            <a:r>
              <a:rPr lang="ja-JP" altLang="en-US" dirty="0">
                <a:latin typeface="Calibri" charset="0"/>
                <a:ea typeface="ＭＳ Ｐゴシック" charset="0"/>
              </a:rPr>
              <a:t>から離れて、</a:t>
            </a:r>
            <a:r>
              <a:rPr lang="en-US" altLang="ja-JP" dirty="0">
                <a:latin typeface="Calibri" charset="0"/>
                <a:ea typeface="ＭＳ Ｐゴシック" charset="0"/>
              </a:rPr>
              <a:t>Google</a:t>
            </a:r>
            <a:r>
              <a:rPr lang="ja-JP" altLang="en-US" dirty="0">
                <a:latin typeface="Calibri" charset="0"/>
                <a:ea typeface="ＭＳ Ｐゴシック" charset="0"/>
              </a:rPr>
              <a:t>が独自の道を選択したということかもしれません。</a:t>
            </a:r>
            <a:endParaRPr lang="en-US" altLang="ja-JP" dirty="0">
              <a:latin typeface="Calibri" charset="0"/>
              <a:ea typeface="ＭＳ Ｐゴシック" charset="0"/>
            </a:endParaRPr>
          </a:p>
          <a:p>
            <a:r>
              <a:rPr lang="en-US" altLang="ja-JP" dirty="0">
                <a:latin typeface="Calibri" charset="0"/>
                <a:ea typeface="ＭＳ Ｐゴシック" charset="0"/>
              </a:rPr>
              <a:t>Microsoft</a:t>
            </a:r>
            <a:r>
              <a:rPr lang="ja-JP" altLang="en-US" dirty="0">
                <a:latin typeface="Calibri" charset="0"/>
                <a:ea typeface="ＭＳ Ｐゴシック" charset="0"/>
              </a:rPr>
              <a:t>はこれまでの独自</a:t>
            </a:r>
            <a:r>
              <a:rPr lang="en-US" altLang="ja-JP" dirty="0">
                <a:latin typeface="Calibri" charset="0"/>
                <a:ea typeface="ＭＳ Ｐゴシック" charset="0"/>
              </a:rPr>
              <a:t>HTML</a:t>
            </a:r>
            <a:r>
              <a:rPr lang="ja-JP" altLang="en-US" dirty="0">
                <a:latin typeface="Calibri" charset="0"/>
                <a:ea typeface="ＭＳ Ｐゴシック" charset="0"/>
              </a:rPr>
              <a:t>をサポートする</a:t>
            </a:r>
            <a:r>
              <a:rPr lang="en-US" altLang="ja-JP" dirty="0">
                <a:latin typeface="Calibri" charset="0"/>
                <a:ea typeface="ＭＳ Ｐゴシック" charset="0"/>
              </a:rPr>
              <a:t>Trident</a:t>
            </a:r>
            <a:r>
              <a:rPr lang="ja-JP" altLang="en-US" dirty="0">
                <a:latin typeface="Calibri" charset="0"/>
                <a:ea typeface="ＭＳ Ｐゴシック" charset="0"/>
              </a:rPr>
              <a:t>をフォークさせて</a:t>
            </a:r>
            <a:r>
              <a:rPr lang="en-US" altLang="ja-JP" dirty="0">
                <a:latin typeface="Calibri" charset="0"/>
                <a:ea typeface="ＭＳ Ｐゴシック" charset="0"/>
              </a:rPr>
              <a:t>Edge</a:t>
            </a:r>
            <a:r>
              <a:rPr lang="ja-JP" altLang="en-US" dirty="0">
                <a:latin typeface="Calibri" charset="0"/>
                <a:ea typeface="ＭＳ Ｐゴシック" charset="0"/>
              </a:rPr>
              <a:t>を開発しました。</a:t>
            </a:r>
            <a:r>
              <a:rPr lang="en-US" altLang="ja-JP" dirty="0">
                <a:latin typeface="Calibri" charset="0"/>
                <a:ea typeface="ＭＳ Ｐゴシック" charset="0"/>
              </a:rPr>
              <a:t>HTML5</a:t>
            </a:r>
            <a:r>
              <a:rPr lang="ja-JP" altLang="en-US" dirty="0">
                <a:latin typeface="Calibri" charset="0"/>
                <a:ea typeface="ＭＳ Ｐゴシック" charset="0"/>
              </a:rPr>
              <a:t>など</a:t>
            </a:r>
            <a:r>
              <a:rPr lang="en-US" altLang="ja-JP" dirty="0">
                <a:latin typeface="Calibri" charset="0"/>
                <a:ea typeface="ＭＳ Ｐゴシック" charset="0"/>
              </a:rPr>
              <a:t>Web</a:t>
            </a:r>
            <a:r>
              <a:rPr lang="ja-JP" altLang="en-US" dirty="0">
                <a:latin typeface="Calibri" charset="0"/>
                <a:ea typeface="ＭＳ Ｐゴシック" charset="0"/>
              </a:rPr>
              <a:t>標準への対応と高速化が狙いです。</a:t>
            </a:r>
            <a:r>
              <a:rPr lang="en-US" altLang="ja-JP" dirty="0">
                <a:latin typeface="Calibri" charset="0"/>
                <a:ea typeface="ＭＳ Ｐゴシック" charset="0"/>
              </a:rPr>
              <a:t>Edge</a:t>
            </a:r>
            <a:r>
              <a:rPr lang="ja-JP" altLang="en-US" dirty="0">
                <a:latin typeface="Calibri" charset="0"/>
                <a:ea typeface="ＭＳ Ｐゴシック" charset="0"/>
              </a:rPr>
              <a:t>は今後あらゆるデバイスで</a:t>
            </a:r>
            <a:r>
              <a:rPr lang="en-US" altLang="ja-JP" dirty="0">
                <a:latin typeface="Calibri" charset="0"/>
                <a:ea typeface="ＭＳ Ｐゴシック" charset="0"/>
              </a:rPr>
              <a:t>Microsoft</a:t>
            </a:r>
            <a:r>
              <a:rPr lang="ja-JP" altLang="en-US" dirty="0">
                <a:latin typeface="Calibri" charset="0"/>
                <a:ea typeface="ＭＳ Ｐゴシック" charset="0"/>
              </a:rPr>
              <a:t>の標準ブラウザとなっていくでしょう。</a:t>
            </a:r>
            <a:endParaRPr lang="en-US" altLang="ja-JP" dirty="0">
              <a:latin typeface="Calibri" charset="0"/>
              <a:ea typeface="ＭＳ Ｐゴシック" charset="0"/>
            </a:endParaRPr>
          </a:p>
        </p:txBody>
      </p:sp>
      <p:sp>
        <p:nvSpPr>
          <p:cNvPr id="46084" name="スライド番号プレースホルダ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0"/>
                <a:cs typeface="ＭＳ Ｐゴシック" charset="0"/>
              </a:defRPr>
            </a:lvl1pPr>
            <a:lvl2pPr marL="742950" indent="-285750" eaLnBrk="0" hangingPunct="0">
              <a:defRPr kumimoji="1">
                <a:solidFill>
                  <a:schemeClr val="tx1"/>
                </a:solidFill>
                <a:latin typeface="Arial" charset="0"/>
                <a:ea typeface="ＭＳ Ｐゴシック" charset="0"/>
              </a:defRPr>
            </a:lvl2pPr>
            <a:lvl3pPr marL="1143000" indent="-228600" eaLnBrk="0" hangingPunct="0">
              <a:defRPr kumimoji="1">
                <a:solidFill>
                  <a:schemeClr val="tx1"/>
                </a:solidFill>
                <a:latin typeface="Arial" charset="0"/>
                <a:ea typeface="ＭＳ Ｐゴシック" charset="0"/>
              </a:defRPr>
            </a:lvl3pPr>
            <a:lvl4pPr marL="1600200" indent="-228600" eaLnBrk="0" hangingPunct="0">
              <a:defRPr kumimoji="1">
                <a:solidFill>
                  <a:schemeClr val="tx1"/>
                </a:solidFill>
                <a:latin typeface="Arial" charset="0"/>
                <a:ea typeface="ＭＳ Ｐゴシック" charset="0"/>
              </a:defRPr>
            </a:lvl4pPr>
            <a:lvl5pPr marL="2057400" indent="-228600" eaLnBrk="0" hangingPunct="0">
              <a:defRPr kumimoji="1">
                <a:solidFill>
                  <a:schemeClr val="tx1"/>
                </a:solidFill>
                <a:latin typeface="Arial" charset="0"/>
                <a:ea typeface="ＭＳ Ｐゴシック" charset="0"/>
              </a:defRPr>
            </a:lvl5pPr>
            <a:lvl6pPr marL="2514600" indent="-228600" eaLnBrk="0" fontAlgn="base" hangingPunct="0">
              <a:spcBef>
                <a:spcPct val="0"/>
              </a:spcBef>
              <a:spcAft>
                <a:spcPct val="0"/>
              </a:spcAft>
              <a:defRPr kumimoji="1">
                <a:solidFill>
                  <a:schemeClr val="tx1"/>
                </a:solidFill>
                <a:latin typeface="Arial" charset="0"/>
                <a:ea typeface="ＭＳ Ｐゴシック" charset="0"/>
              </a:defRPr>
            </a:lvl6pPr>
            <a:lvl7pPr marL="2971800" indent="-228600" eaLnBrk="0" fontAlgn="base" hangingPunct="0">
              <a:spcBef>
                <a:spcPct val="0"/>
              </a:spcBef>
              <a:spcAft>
                <a:spcPct val="0"/>
              </a:spcAft>
              <a:defRPr kumimoji="1">
                <a:solidFill>
                  <a:schemeClr val="tx1"/>
                </a:solidFill>
                <a:latin typeface="Arial" charset="0"/>
                <a:ea typeface="ＭＳ Ｐゴシック" charset="0"/>
              </a:defRPr>
            </a:lvl7pPr>
            <a:lvl8pPr marL="3429000" indent="-228600" eaLnBrk="0" fontAlgn="base" hangingPunct="0">
              <a:spcBef>
                <a:spcPct val="0"/>
              </a:spcBef>
              <a:spcAft>
                <a:spcPct val="0"/>
              </a:spcAft>
              <a:defRPr kumimoji="1">
                <a:solidFill>
                  <a:schemeClr val="tx1"/>
                </a:solidFill>
                <a:latin typeface="Arial" charset="0"/>
                <a:ea typeface="ＭＳ Ｐゴシック" charset="0"/>
              </a:defRPr>
            </a:lvl8pPr>
            <a:lvl9pPr marL="3886200" indent="-228600" eaLnBrk="0" fontAlgn="base" hangingPunct="0">
              <a:spcBef>
                <a:spcPct val="0"/>
              </a:spcBef>
              <a:spcAft>
                <a:spcPct val="0"/>
              </a:spcAft>
              <a:defRPr kumimoji="1">
                <a:solidFill>
                  <a:schemeClr val="tx1"/>
                </a:solidFill>
                <a:latin typeface="Arial" charset="0"/>
                <a:ea typeface="ＭＳ Ｐゴシック" charset="0"/>
              </a:defRPr>
            </a:lvl9pPr>
          </a:lstStyle>
          <a:p>
            <a:pPr eaLnBrk="1" hangingPunct="1"/>
            <a:fld id="{13CA3838-2D66-8C48-8DC7-4A286FC9F25D}" type="slidenum">
              <a:rPr lang="ja-JP" altLang="en-US"/>
              <a:pPr eaLnBrk="1" hangingPunct="1"/>
              <a:t>22</a:t>
            </a:fld>
            <a:endParaRPr lang="ja-JP" altLang="en-US"/>
          </a:p>
        </p:txBody>
      </p:sp>
    </p:spTree>
    <p:extLst>
      <p:ext uri="{BB962C8B-B14F-4D97-AF65-F5344CB8AC3E}">
        <p14:creationId xmlns:p14="http://schemas.microsoft.com/office/powerpoint/2010/main" val="23113302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hlinkClick r:id="rId3"/>
              </a:rPr>
              <a:t>https://whatwg.org/</a:t>
            </a:r>
            <a:endParaRPr lang="en-US" altLang="ja-JP" dirty="0"/>
          </a:p>
          <a:p>
            <a:r>
              <a:rPr lang="en-US" altLang="ja-JP" dirty="0">
                <a:hlinkClick r:id="rId4"/>
              </a:rPr>
              <a:t>https://www.weblio.jp/content/WHATWG</a:t>
            </a:r>
            <a:endParaRPr kumimoji="1" lang="ja-JP" altLang="en-US" dirty="0"/>
          </a:p>
        </p:txBody>
      </p:sp>
      <p:sp>
        <p:nvSpPr>
          <p:cNvPr id="4" name="スライド番号プレースホルダー 3"/>
          <p:cNvSpPr>
            <a:spLocks noGrp="1"/>
          </p:cNvSpPr>
          <p:nvPr>
            <p:ph type="sldNum" sz="quarter" idx="5"/>
          </p:nvPr>
        </p:nvSpPr>
        <p:spPr/>
        <p:txBody>
          <a:bodyPr/>
          <a:lstStyle/>
          <a:p>
            <a:fld id="{A26A5AFC-0313-244E-A5A2-5096E4321F46}" type="slidenum">
              <a:rPr kumimoji="1" lang="ja-JP" altLang="en-US" smtClean="0"/>
              <a:t>4</a:t>
            </a:fld>
            <a:endParaRPr kumimoji="1" lang="ja-JP" altLang="en-US"/>
          </a:p>
        </p:txBody>
      </p:sp>
    </p:spTree>
    <p:extLst>
      <p:ext uri="{BB962C8B-B14F-4D97-AF65-F5344CB8AC3E}">
        <p14:creationId xmlns:p14="http://schemas.microsoft.com/office/powerpoint/2010/main" val="32837552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fontScale="77500" lnSpcReduction="20000"/>
          </a:bodyPr>
          <a:lstStyle/>
          <a:p>
            <a:r>
              <a:rPr kumimoji="1" lang="ja-JP" altLang="en-US" dirty="0"/>
              <a:t>そもそも</a:t>
            </a:r>
            <a:r>
              <a:rPr kumimoji="1" lang="en-US" altLang="ja-JP" dirty="0"/>
              <a:t>Web</a:t>
            </a:r>
            <a:r>
              <a:rPr kumimoji="1" lang="ja-JP" altLang="en-US" dirty="0"/>
              <a:t>ブラウザは、インターネット上の情報を探しやすくするために開発された物で、</a:t>
            </a:r>
            <a:r>
              <a:rPr kumimoji="1" lang="en-US" altLang="ja-JP" dirty="0"/>
              <a:t>HTML</a:t>
            </a:r>
            <a:r>
              <a:rPr kumimoji="1" lang="ja-JP" altLang="en-US" dirty="0"/>
              <a:t>は基本的には文字情報や静止画を取り扱うための言語でした。様々な拡張が行われましたが、基本的に静的なコンテンツを扱うという構造はあまり変わっていません。</a:t>
            </a:r>
            <a:r>
              <a:rPr kumimoji="1" lang="en-US" altLang="ja-JP" dirty="0"/>
              <a:t>1999</a:t>
            </a:r>
            <a:r>
              <a:rPr kumimoji="1" lang="ja-JP" altLang="en-US" dirty="0"/>
              <a:t>年当時は回線も遅く、動画やアニメーションなどを扱う必要もあまり無かったのです。</a:t>
            </a:r>
            <a:endParaRPr kumimoji="1" lang="en-US" altLang="ja-JP" dirty="0"/>
          </a:p>
          <a:p>
            <a:endParaRPr kumimoji="1" lang="en-US" altLang="ja-JP" dirty="0"/>
          </a:p>
          <a:p>
            <a:r>
              <a:rPr kumimoji="1" lang="en-US" altLang="ja-JP" dirty="0"/>
              <a:t>HTML</a:t>
            </a:r>
            <a:r>
              <a:rPr kumimoji="1" lang="ja-JP" altLang="en-US" dirty="0"/>
              <a:t>が進化しなかった分、</a:t>
            </a:r>
            <a:r>
              <a:rPr kumimoji="1" lang="en-US" altLang="ja-JP" dirty="0"/>
              <a:t>Flash</a:t>
            </a:r>
            <a:r>
              <a:rPr kumimoji="1" lang="ja-JP" altLang="en-US" dirty="0"/>
              <a:t>などのプラグインによって機能を拡張するアプローチがとられました。</a:t>
            </a:r>
            <a:endParaRPr kumimoji="1" lang="en-US" altLang="ja-JP" dirty="0"/>
          </a:p>
          <a:p>
            <a:endParaRPr kumimoji="1" lang="en-US" altLang="ja-JP" dirty="0"/>
          </a:p>
          <a:p>
            <a:r>
              <a:rPr kumimoji="1" lang="ja-JP" altLang="en-US" dirty="0"/>
              <a:t>一方で</a:t>
            </a:r>
            <a:r>
              <a:rPr kumimoji="1" lang="en-US" altLang="ja-JP" dirty="0"/>
              <a:t>Microsoft</a:t>
            </a:r>
            <a:r>
              <a:rPr kumimoji="1" lang="ja-JP" altLang="en-US" dirty="0"/>
              <a:t>と</a:t>
            </a:r>
            <a:r>
              <a:rPr kumimoji="1" lang="en-US" altLang="ja-JP" dirty="0" err="1"/>
              <a:t>NetScape</a:t>
            </a:r>
            <a:r>
              <a:rPr kumimoji="1" lang="ja-JP" altLang="en-US" dirty="0"/>
              <a:t>は、ブラウザ戦争の過程で独自の機能拡張を繰り返し、ブラウザ間の互換性に悪い影響を与えました。</a:t>
            </a:r>
            <a:endParaRPr kumimoji="1" lang="en-US" altLang="ja-JP" dirty="0"/>
          </a:p>
          <a:p>
            <a:endParaRPr kumimoji="1" lang="en-US" altLang="ja-JP" dirty="0"/>
          </a:p>
          <a:p>
            <a:r>
              <a:rPr kumimoji="1" lang="ja-JP" altLang="en-US" dirty="0"/>
              <a:t>様々な機能拡張に加えて、</a:t>
            </a:r>
            <a:r>
              <a:rPr kumimoji="1" lang="en-US" altLang="ja-JP" dirty="0"/>
              <a:t>HTML</a:t>
            </a:r>
            <a:r>
              <a:rPr kumimoji="1" lang="ja-JP" altLang="en-US" dirty="0"/>
              <a:t>を独自に拡張するというアプローチもとりましたが、これは本当はルール違反だったのです。</a:t>
            </a:r>
            <a:endParaRPr kumimoji="1" lang="en-US" altLang="ja-JP" dirty="0"/>
          </a:p>
          <a:p>
            <a:r>
              <a:rPr kumimoji="1" lang="ja-JP" altLang="en-US" dirty="0"/>
              <a:t>インターネットや</a:t>
            </a:r>
            <a:r>
              <a:rPr kumimoji="1" lang="en-US" altLang="ja-JP" dirty="0"/>
              <a:t>HTML</a:t>
            </a:r>
            <a:r>
              <a:rPr kumimoji="1" lang="ja-JP" altLang="en-US" dirty="0"/>
              <a:t>の仕様は、インターネットコミュニティの場で議論された後に</a:t>
            </a:r>
            <a:r>
              <a:rPr kumimoji="1" lang="en-US" altLang="ja-JP" dirty="0"/>
              <a:t>W3C</a:t>
            </a:r>
            <a:r>
              <a:rPr kumimoji="1" lang="ja-JP" altLang="en-US" dirty="0"/>
              <a:t>という公的な機関が勧告を行ってはじめて正式な規格になるというのが決まりであり、一企業が勝手に機能を追加してはいけないのです。両社はそれを行わず、インターネットコミュニティから批判を浴びました。</a:t>
            </a:r>
            <a:endParaRPr kumimoji="1" lang="en-US" altLang="ja-JP" dirty="0"/>
          </a:p>
          <a:p>
            <a:endParaRPr kumimoji="1" lang="en-US" altLang="ja-JP" dirty="0"/>
          </a:p>
          <a:p>
            <a:r>
              <a:rPr kumimoji="1" lang="ja-JP" altLang="en-US" dirty="0"/>
              <a:t>（但し、このような行動にも理由はあります。標準化の作業は時間がかかり、スピーディな機能拡張ができないのです。この後お話ししますが、</a:t>
            </a:r>
            <a:r>
              <a:rPr kumimoji="1" lang="en-US" altLang="ja-JP" dirty="0"/>
              <a:t>HTML5</a:t>
            </a:r>
            <a:r>
              <a:rPr kumimoji="1" lang="ja-JP" altLang="en-US" dirty="0"/>
              <a:t>は標準化作業に手間取っています。また、</a:t>
            </a:r>
            <a:r>
              <a:rPr kumimoji="1" lang="en-US" altLang="ja-JP" dirty="0" err="1"/>
              <a:t>NetScape</a:t>
            </a:r>
            <a:r>
              <a:rPr kumimoji="1" lang="ja-JP" altLang="en-US" dirty="0"/>
              <a:t>も様々な機能拡張を行いましたが、それは</a:t>
            </a:r>
            <a:r>
              <a:rPr kumimoji="1" lang="en-US" altLang="ja-JP" dirty="0"/>
              <a:t>HTML</a:t>
            </a:r>
            <a:r>
              <a:rPr kumimoji="1" lang="ja-JP" altLang="en-US" dirty="0"/>
              <a:t>に関わる部分では無く、</a:t>
            </a:r>
            <a:r>
              <a:rPr kumimoji="1" lang="en-US" altLang="ja-JP" dirty="0"/>
              <a:t>UI</a:t>
            </a:r>
            <a:r>
              <a:rPr kumimoji="1" lang="ja-JP" altLang="en-US" dirty="0"/>
              <a:t>やスクリプトなどの部分でした。）</a:t>
            </a:r>
            <a:endParaRPr kumimoji="1" lang="en-US" altLang="ja-JP" dirty="0"/>
          </a:p>
          <a:p>
            <a:endParaRPr kumimoji="1" lang="en-US" altLang="ja-JP" dirty="0"/>
          </a:p>
          <a:p>
            <a:r>
              <a:rPr kumimoji="1" lang="ja-JP" altLang="en-US" dirty="0"/>
              <a:t>当時は</a:t>
            </a:r>
            <a:r>
              <a:rPr kumimoji="1" lang="en-US" altLang="ja-JP" dirty="0"/>
              <a:t>IE</a:t>
            </a:r>
            <a:r>
              <a:rPr kumimoji="1" lang="ja-JP" altLang="en-US" dirty="0"/>
              <a:t>のシェアが高かった（というかほぼ独占状態）ため、結果として</a:t>
            </a:r>
            <a:r>
              <a:rPr kumimoji="1" lang="en-US" altLang="ja-JP" dirty="0"/>
              <a:t>Microsoft</a:t>
            </a:r>
            <a:r>
              <a:rPr kumimoji="1" lang="ja-JP" altLang="en-US" dirty="0"/>
              <a:t>の独自仕様が標準化してしまい、それに合わせて開発された</a:t>
            </a:r>
            <a:r>
              <a:rPr kumimoji="1" lang="en-US" altLang="ja-JP" dirty="0"/>
              <a:t>Web</a:t>
            </a:r>
            <a:r>
              <a:rPr kumimoji="1" lang="ja-JP" altLang="en-US" dirty="0"/>
              <a:t>サイトでは、</a:t>
            </a:r>
            <a:r>
              <a:rPr kumimoji="1" lang="en-US" altLang="ja-JP" dirty="0"/>
              <a:t>IE</a:t>
            </a:r>
            <a:r>
              <a:rPr kumimoji="1" lang="ja-JP" altLang="en-US" dirty="0"/>
              <a:t>以外のブラウザでは表示が乱れるなどの問題が起きました。</a:t>
            </a:r>
            <a:endParaRPr kumimoji="1" lang="en-US" altLang="ja-JP" dirty="0"/>
          </a:p>
          <a:p>
            <a:endParaRPr kumimoji="1" lang="en-US" altLang="ja-JP" dirty="0"/>
          </a:p>
          <a:p>
            <a:pPr marL="0" marR="0" indent="0" algn="l" defTabSz="914400" rtl="0" eaLnBrk="0" fontAlgn="base" latinLnBrk="0" hangingPunct="0">
              <a:lnSpc>
                <a:spcPct val="100000"/>
              </a:lnSpc>
              <a:spcBef>
                <a:spcPct val="30000"/>
              </a:spcBef>
              <a:spcAft>
                <a:spcPct val="0"/>
              </a:spcAft>
              <a:buClrTx/>
              <a:buSzTx/>
              <a:buFontTx/>
              <a:buNone/>
              <a:tabLst/>
              <a:defRPr/>
            </a:pPr>
            <a:r>
              <a:rPr kumimoji="1" lang="ja-JP" altLang="en-US" dirty="0"/>
              <a:t>この様な中、</a:t>
            </a:r>
            <a:r>
              <a:rPr lang="en-US" altLang="ja-JP" sz="1200" dirty="0"/>
              <a:t>HTML</a:t>
            </a:r>
            <a:r>
              <a:rPr lang="ja-JP" altLang="en-US" sz="1200" dirty="0"/>
              <a:t>が拡張されない状況を不満とした</a:t>
            </a:r>
            <a:r>
              <a:rPr lang="en-US" altLang="ja-JP" sz="1200" dirty="0"/>
              <a:t>Apple</a:t>
            </a:r>
            <a:r>
              <a:rPr lang="ja-JP" altLang="en-US" sz="1200" dirty="0" err="1"/>
              <a:t>、</a:t>
            </a:r>
            <a:r>
              <a:rPr lang="en-US" altLang="ja-JP" sz="1200" dirty="0"/>
              <a:t>Mozilla</a:t>
            </a:r>
            <a:r>
              <a:rPr lang="ja-JP" altLang="en-US" sz="1200" dirty="0" err="1"/>
              <a:t>、</a:t>
            </a:r>
            <a:r>
              <a:rPr lang="en-US" altLang="ja-JP" sz="1200" dirty="0"/>
              <a:t>Opera</a:t>
            </a:r>
            <a:r>
              <a:rPr lang="ja-JP" altLang="en-US" sz="1200" dirty="0"/>
              <a:t>が</a:t>
            </a:r>
            <a:r>
              <a:rPr lang="en-US" altLang="ja-JP" sz="1200" dirty="0"/>
              <a:t>WHAT</a:t>
            </a:r>
            <a:r>
              <a:rPr lang="ja-JP" altLang="en-US" sz="1200" dirty="0"/>
              <a:t> </a:t>
            </a:r>
            <a:r>
              <a:rPr lang="en-US" altLang="ja-JP" sz="1200" dirty="0"/>
              <a:t>WG</a:t>
            </a:r>
            <a:r>
              <a:rPr lang="ja-JP" altLang="en-US" sz="1200" dirty="0"/>
              <a:t>を立ち上げ、</a:t>
            </a:r>
            <a:r>
              <a:rPr lang="en-US" altLang="ja-JP" sz="1200" dirty="0"/>
              <a:t>HTML</a:t>
            </a:r>
            <a:r>
              <a:rPr lang="ja-JP" altLang="en-US" sz="1200" dirty="0"/>
              <a:t>を独自に拡張し始めたのです。</a:t>
            </a:r>
            <a:r>
              <a:rPr lang="en-US" altLang="ja-JP" sz="1200" dirty="0"/>
              <a:t>2004</a:t>
            </a:r>
            <a:r>
              <a:rPr lang="ja-JP" altLang="en-US" sz="1200" dirty="0"/>
              <a:t>年のことです。</a:t>
            </a:r>
            <a:r>
              <a:rPr lang="en-US" altLang="ja-JP" sz="1200" dirty="0"/>
              <a:t>2004</a:t>
            </a:r>
            <a:r>
              <a:rPr lang="ja-JP" altLang="en-US" sz="1200" dirty="0"/>
              <a:t>年と言えば、先ほどの</a:t>
            </a:r>
            <a:r>
              <a:rPr lang="en-US" altLang="ja-JP" sz="1200" dirty="0"/>
              <a:t>Ajax</a:t>
            </a:r>
            <a:r>
              <a:rPr lang="ja-JP" altLang="en-US" sz="1200" dirty="0"/>
              <a:t>が生まれた年です。</a:t>
            </a:r>
            <a:r>
              <a:rPr lang="en-US" altLang="ja-JP" sz="1200" dirty="0"/>
              <a:t>2004-5</a:t>
            </a:r>
            <a:r>
              <a:rPr lang="ja-JP" altLang="en-US" sz="1200" dirty="0"/>
              <a:t>年というのは非常に重要な転換期であったことがわかります。</a:t>
            </a:r>
            <a:endParaRPr lang="en-US" altLang="ja-JP" sz="1200" dirty="0"/>
          </a:p>
          <a:p>
            <a:r>
              <a:rPr kumimoji="1" lang="ja-JP" altLang="en-US" dirty="0"/>
              <a:t>この</a:t>
            </a:r>
            <a:r>
              <a:rPr kumimoji="1" lang="en-US" altLang="ja-JP" dirty="0"/>
              <a:t>WHAT WG</a:t>
            </a:r>
            <a:r>
              <a:rPr kumimoji="1" lang="ja-JP" altLang="en-US" dirty="0" err="1"/>
              <a:t>には</a:t>
            </a:r>
            <a:r>
              <a:rPr kumimoji="1" lang="ja-JP" altLang="en-US" dirty="0"/>
              <a:t>その後</a:t>
            </a:r>
            <a:r>
              <a:rPr kumimoji="1" lang="en-US" altLang="ja-JP" dirty="0"/>
              <a:t>Google</a:t>
            </a:r>
            <a:r>
              <a:rPr kumimoji="1" lang="ja-JP" altLang="en-US" dirty="0"/>
              <a:t>なども参加して作業を加速させます。狙いは、</a:t>
            </a:r>
            <a:r>
              <a:rPr kumimoji="1" lang="en-US" altLang="ja-JP" dirty="0"/>
              <a:t>HTML</a:t>
            </a:r>
            <a:r>
              <a:rPr kumimoji="1" lang="ja-JP" altLang="en-US" dirty="0"/>
              <a:t>と</a:t>
            </a:r>
            <a:r>
              <a:rPr kumimoji="1" lang="en-US" altLang="ja-JP" dirty="0"/>
              <a:t>JavaScript</a:t>
            </a:r>
            <a:r>
              <a:rPr kumimoji="1" lang="ja-JP" altLang="en-US" dirty="0"/>
              <a:t>を拡張して</a:t>
            </a:r>
            <a:r>
              <a:rPr kumimoji="1" lang="en-US" altLang="ja-JP" dirty="0"/>
              <a:t>Flash</a:t>
            </a:r>
            <a:r>
              <a:rPr kumimoji="1" lang="ja-JP" altLang="en-US" dirty="0"/>
              <a:t>を凌ぐ機能を実装することでした。</a:t>
            </a:r>
            <a:endParaRPr kumimoji="1" lang="en-US" altLang="ja-JP" dirty="0"/>
          </a:p>
          <a:p>
            <a:endParaRPr kumimoji="1" lang="en-US" altLang="ja-JP" dirty="0"/>
          </a:p>
          <a:p>
            <a:r>
              <a:rPr kumimoji="1" lang="en-US" altLang="ja-JP" dirty="0"/>
              <a:t>2007</a:t>
            </a:r>
            <a:r>
              <a:rPr kumimoji="1" lang="ja-JP" altLang="en-US" dirty="0"/>
              <a:t>年、</a:t>
            </a:r>
            <a:r>
              <a:rPr kumimoji="1" lang="en-US" altLang="ja-JP" dirty="0"/>
              <a:t>WHAT WG</a:t>
            </a:r>
            <a:r>
              <a:rPr kumimoji="1" lang="ja-JP" altLang="en-US" dirty="0"/>
              <a:t>は、それまでの開発成果を</a:t>
            </a:r>
            <a:r>
              <a:rPr kumimoji="1" lang="en-US" altLang="ja-JP" dirty="0"/>
              <a:t>W3C</a:t>
            </a:r>
            <a:r>
              <a:rPr kumimoji="1" lang="ja-JP" altLang="en-US" dirty="0"/>
              <a:t>に譲渡してこれを</a:t>
            </a:r>
            <a:r>
              <a:rPr kumimoji="1" lang="en-US" altLang="ja-JP" dirty="0"/>
              <a:t>HTML5</a:t>
            </a:r>
            <a:r>
              <a:rPr kumimoji="1" lang="ja-JP" altLang="en-US" dirty="0"/>
              <a:t>として勧告するよう交渉します。これにより、止まっていた</a:t>
            </a:r>
            <a:r>
              <a:rPr kumimoji="1" lang="en-US" altLang="ja-JP" dirty="0"/>
              <a:t>HTML</a:t>
            </a:r>
            <a:r>
              <a:rPr kumimoji="1" lang="ja-JP" altLang="en-US" dirty="0"/>
              <a:t>の拡張が進み始めたのです。</a:t>
            </a:r>
            <a:endParaRPr kumimoji="1" lang="en-US" altLang="ja-JP" dirty="0"/>
          </a:p>
          <a:p>
            <a:endParaRPr kumimoji="1" lang="en-US" altLang="ja-JP" dirty="0"/>
          </a:p>
          <a:p>
            <a:r>
              <a:rPr lang="en-US" altLang="ja-JP" dirty="0">
                <a:hlinkClick r:id="rId3"/>
              </a:rPr>
              <a:t>https://thinkit.co.jp/article/738/1</a:t>
            </a:r>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5</a:t>
            </a:fld>
            <a:endParaRPr lang="ja-JP" altLang="en-US"/>
          </a:p>
        </p:txBody>
      </p:sp>
    </p:spTree>
    <p:extLst>
      <p:ext uri="{BB962C8B-B14F-4D97-AF65-F5344CB8AC3E}">
        <p14:creationId xmlns:p14="http://schemas.microsoft.com/office/powerpoint/2010/main" val="7774653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defTabSz="944882" eaLnBrk="0" hangingPunct="0">
              <a:defRPr sz="1200">
                <a:solidFill>
                  <a:srgbClr val="484848"/>
                </a:solidFill>
                <a:latin typeface="Arial" charset="0"/>
                <a:ea typeface="HG丸ｺﾞｼｯｸM-PRO" pitchFamily="50" charset="-128"/>
              </a:defRPr>
            </a:lvl1pPr>
            <a:lvl2pPr marL="733342" indent="-282055" defTabSz="944882" eaLnBrk="0" hangingPunct="0">
              <a:defRPr sz="1200">
                <a:solidFill>
                  <a:srgbClr val="484848"/>
                </a:solidFill>
                <a:latin typeface="Arial" charset="0"/>
                <a:ea typeface="HG丸ｺﾞｼｯｸM-PRO" pitchFamily="50" charset="-128"/>
              </a:defRPr>
            </a:lvl2pPr>
            <a:lvl3pPr marL="1128220" indent="-225644" defTabSz="944882" eaLnBrk="0" hangingPunct="0">
              <a:defRPr sz="1200">
                <a:solidFill>
                  <a:srgbClr val="484848"/>
                </a:solidFill>
                <a:latin typeface="Arial" charset="0"/>
                <a:ea typeface="HG丸ｺﾞｼｯｸM-PRO" pitchFamily="50" charset="-128"/>
              </a:defRPr>
            </a:lvl3pPr>
            <a:lvl4pPr marL="1579506" indent="-225644" defTabSz="944882" eaLnBrk="0" hangingPunct="0">
              <a:defRPr sz="1200">
                <a:solidFill>
                  <a:srgbClr val="484848"/>
                </a:solidFill>
                <a:latin typeface="Arial" charset="0"/>
                <a:ea typeface="HG丸ｺﾞｼｯｸM-PRO" pitchFamily="50" charset="-128"/>
              </a:defRPr>
            </a:lvl4pPr>
            <a:lvl5pPr marL="2030794" indent="-225644" defTabSz="944882" eaLnBrk="0" hangingPunct="0">
              <a:defRPr sz="1200">
                <a:solidFill>
                  <a:srgbClr val="484848"/>
                </a:solidFill>
                <a:latin typeface="Arial" charset="0"/>
                <a:ea typeface="HG丸ｺﾞｼｯｸM-PRO" pitchFamily="50" charset="-128"/>
              </a:defRPr>
            </a:lvl5pPr>
            <a:lvl6pPr marL="2482081" indent="-225644" defTabSz="944882" eaLnBrk="0" fontAlgn="base" hangingPunct="0">
              <a:spcBef>
                <a:spcPct val="20000"/>
              </a:spcBef>
              <a:spcAft>
                <a:spcPct val="0"/>
              </a:spcAft>
              <a:defRPr sz="1200">
                <a:solidFill>
                  <a:srgbClr val="484848"/>
                </a:solidFill>
                <a:latin typeface="Arial" charset="0"/>
                <a:ea typeface="HG丸ｺﾞｼｯｸM-PRO" pitchFamily="50" charset="-128"/>
              </a:defRPr>
            </a:lvl6pPr>
            <a:lvl7pPr marL="2933368" indent="-225644" defTabSz="944882" eaLnBrk="0" fontAlgn="base" hangingPunct="0">
              <a:spcBef>
                <a:spcPct val="20000"/>
              </a:spcBef>
              <a:spcAft>
                <a:spcPct val="0"/>
              </a:spcAft>
              <a:defRPr sz="1200">
                <a:solidFill>
                  <a:srgbClr val="484848"/>
                </a:solidFill>
                <a:latin typeface="Arial" charset="0"/>
                <a:ea typeface="HG丸ｺﾞｼｯｸM-PRO" pitchFamily="50" charset="-128"/>
              </a:defRPr>
            </a:lvl7pPr>
            <a:lvl8pPr marL="3384656" indent="-225644" defTabSz="944882" eaLnBrk="0" fontAlgn="base" hangingPunct="0">
              <a:spcBef>
                <a:spcPct val="20000"/>
              </a:spcBef>
              <a:spcAft>
                <a:spcPct val="0"/>
              </a:spcAft>
              <a:defRPr sz="1200">
                <a:solidFill>
                  <a:srgbClr val="484848"/>
                </a:solidFill>
                <a:latin typeface="Arial" charset="0"/>
                <a:ea typeface="HG丸ｺﾞｼｯｸM-PRO" pitchFamily="50" charset="-128"/>
              </a:defRPr>
            </a:lvl8pPr>
            <a:lvl9pPr marL="3835944" indent="-225644" defTabSz="944882" eaLnBrk="0" fontAlgn="base" hangingPunct="0">
              <a:spcBef>
                <a:spcPct val="20000"/>
              </a:spcBef>
              <a:spcAft>
                <a:spcPct val="0"/>
              </a:spcAft>
              <a:defRPr sz="1200">
                <a:solidFill>
                  <a:srgbClr val="484848"/>
                </a:solidFill>
                <a:latin typeface="Arial" charset="0"/>
                <a:ea typeface="HG丸ｺﾞｼｯｸM-PRO" pitchFamily="50" charset="-128"/>
              </a:defRPr>
            </a:lvl9pPr>
          </a:lstStyle>
          <a:p>
            <a:pPr eaLnBrk="1" hangingPunct="1"/>
            <a:fld id="{F03A4B2E-FFCC-4DD5-9AC5-9DB5F1553D10}" type="slidenum">
              <a:rPr lang="ja-JP" altLang="en-US" sz="1300">
                <a:solidFill>
                  <a:prstClr val="black"/>
                </a:solidFill>
                <a:ea typeface="ＭＳ Ｐゴシック" pitchFamily="50" charset="-128"/>
              </a:rPr>
              <a:pPr eaLnBrk="1" hangingPunct="1"/>
              <a:t>6</a:t>
            </a:fld>
            <a:endParaRPr lang="en-US" altLang="ja-JP" sz="1300">
              <a:solidFill>
                <a:prstClr val="black"/>
              </a:solidFill>
              <a:ea typeface="ＭＳ Ｐゴシック" pitchFamily="50" charset="-128"/>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pPr eaLnBrk="1" hangingPunct="1"/>
            <a:endParaRPr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さて、皆さんは</a:t>
            </a:r>
            <a:r>
              <a:rPr kumimoji="1" lang="en-US" altLang="ja-JP" dirty="0"/>
              <a:t>Web2.0</a:t>
            </a:r>
            <a:r>
              <a:rPr kumimoji="1" lang="ja-JP" altLang="en-US" dirty="0"/>
              <a:t>というのをご存じでしょうか？若い方はご存じないかもしれませんが、</a:t>
            </a:r>
            <a:r>
              <a:rPr kumimoji="1" lang="en-US" altLang="ja-JP" dirty="0"/>
              <a:t>2005</a:t>
            </a:r>
            <a:r>
              <a:rPr kumimoji="1" lang="ja-JP" altLang="en-US" dirty="0"/>
              <a:t>年頃に一大ブームを巻き起こしたＷｅｂの技術革新です。</a:t>
            </a:r>
            <a:endParaRPr kumimoji="1" lang="en-US" altLang="ja-JP" dirty="0"/>
          </a:p>
          <a:p>
            <a:endParaRPr kumimoji="1" lang="en-US" altLang="ja-JP" dirty="0"/>
          </a:p>
          <a:p>
            <a:r>
              <a:rPr kumimoji="1" lang="ja-JP" altLang="en-US" dirty="0"/>
              <a:t>それまで一方通行的で動きに乏しかった</a:t>
            </a:r>
            <a:r>
              <a:rPr kumimoji="1" lang="en-US" altLang="ja-JP" dirty="0"/>
              <a:t>Web</a:t>
            </a:r>
            <a:r>
              <a:rPr kumimoji="1" lang="ja-JP" altLang="en-US" dirty="0"/>
              <a:t>サイトが、いきなり動的でインタラクティブなものになり、利便性が劇的に向上しました。</a:t>
            </a:r>
            <a:r>
              <a:rPr kumimoji="1" lang="en-US" altLang="ja-JP" dirty="0"/>
              <a:t>Web</a:t>
            </a:r>
            <a:r>
              <a:rPr kumimoji="1" lang="ja-JP" altLang="en-US" dirty="0"/>
              <a:t>がプラットフォーム化し、ユーザーが情報を発信する新しい使い方が可能になりました。これを可能にしたのが、</a:t>
            </a:r>
            <a:r>
              <a:rPr kumimoji="1" lang="en-US" altLang="ja-JP" dirty="0"/>
              <a:t>Ajax</a:t>
            </a:r>
            <a:r>
              <a:rPr kumimoji="1" lang="ja-JP" altLang="en-US" dirty="0" err="1"/>
              <a:t>だったのです</a:t>
            </a:r>
            <a:r>
              <a:rPr kumimoji="1" lang="ja-JP" altLang="en-US" dirty="0"/>
              <a:t>。</a:t>
            </a:r>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7</a:t>
            </a:fld>
            <a:endParaRPr lang="ja-JP" altLang="en-US"/>
          </a:p>
        </p:txBody>
      </p:sp>
    </p:spTree>
    <p:extLst>
      <p:ext uri="{BB962C8B-B14F-4D97-AF65-F5344CB8AC3E}">
        <p14:creationId xmlns:p14="http://schemas.microsoft.com/office/powerpoint/2010/main" val="13987630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a:solidFill>
                  <a:schemeClr val="tx1"/>
                </a:solidFill>
                <a:effectLst/>
                <a:latin typeface="+mn-lt"/>
                <a:ea typeface="+mn-ea"/>
                <a:cs typeface="+mn-cs"/>
              </a:rPr>
              <a:t>ところが、元々静的な情報を表示するために開発された</a:t>
            </a:r>
            <a:r>
              <a:rPr kumimoji="1" lang="en-US" altLang="ja-JP" sz="1200" kern="1200" dirty="0">
                <a:solidFill>
                  <a:schemeClr val="tx1"/>
                </a:solidFill>
                <a:effectLst/>
                <a:latin typeface="+mn-lt"/>
                <a:ea typeface="+mn-ea"/>
                <a:cs typeface="+mn-cs"/>
              </a:rPr>
              <a:t>Web</a:t>
            </a:r>
            <a:r>
              <a:rPr kumimoji="1" lang="ja-JP" altLang="en-US" sz="1200" kern="1200" dirty="0">
                <a:solidFill>
                  <a:schemeClr val="tx1"/>
                </a:solidFill>
                <a:effectLst/>
                <a:latin typeface="+mn-lt"/>
                <a:ea typeface="+mn-ea"/>
                <a:cs typeface="+mn-cs"/>
              </a:rPr>
              <a:t>ブラウザーをクライアントとして使うと、</a:t>
            </a:r>
            <a:r>
              <a:rPr kumimoji="1" lang="en-US" altLang="ja-JP" sz="1200" kern="1200" dirty="0">
                <a:solidFill>
                  <a:schemeClr val="tx1"/>
                </a:solidFill>
                <a:effectLst/>
                <a:latin typeface="+mn-lt"/>
                <a:ea typeface="+mn-ea"/>
                <a:cs typeface="+mn-cs"/>
              </a:rPr>
              <a:t>UI</a:t>
            </a:r>
            <a:r>
              <a:rPr kumimoji="1" lang="ja-JP" altLang="en-US" sz="1200" kern="1200" dirty="0">
                <a:solidFill>
                  <a:schemeClr val="tx1"/>
                </a:solidFill>
                <a:effectLst/>
                <a:latin typeface="+mn-lt"/>
                <a:ea typeface="+mn-ea"/>
                <a:cs typeface="+mn-cs"/>
              </a:rPr>
              <a:t>が制限され、使いやすいシステムを作りにくいといという問題がありました。そこで、ブラウザーの機能を拡張して</a:t>
            </a:r>
            <a:r>
              <a:rPr kumimoji="1" lang="en-US" altLang="ja-JP" sz="1200" kern="1200" dirty="0">
                <a:solidFill>
                  <a:schemeClr val="tx1"/>
                </a:solidFill>
                <a:effectLst/>
                <a:latin typeface="+mn-lt"/>
                <a:ea typeface="+mn-ea"/>
                <a:cs typeface="+mn-cs"/>
              </a:rPr>
              <a:t>UI</a:t>
            </a:r>
            <a:r>
              <a:rPr kumimoji="1" lang="ja-JP" altLang="en-US" sz="1200" kern="1200" dirty="0">
                <a:solidFill>
                  <a:schemeClr val="tx1"/>
                </a:solidFill>
                <a:effectLst/>
                <a:latin typeface="+mn-lt"/>
                <a:ea typeface="+mn-ea"/>
                <a:cs typeface="+mn-cs"/>
              </a:rPr>
              <a:t>を作りやすくしようという技術が開発されました。これがリッチインターネットクライアント、またはリッチクライアントで、最も普及したのが</a:t>
            </a:r>
            <a:r>
              <a:rPr kumimoji="1" lang="en-US" altLang="ja-JP" sz="1200" kern="1200" dirty="0">
                <a:solidFill>
                  <a:schemeClr val="tx1"/>
                </a:solidFill>
                <a:effectLst/>
                <a:latin typeface="+mn-lt"/>
                <a:ea typeface="+mn-ea"/>
                <a:cs typeface="+mn-cs"/>
              </a:rPr>
              <a:t>Flash</a:t>
            </a:r>
            <a:r>
              <a:rPr kumimoji="1" lang="ja-JP" altLang="en-US" sz="1200" kern="1200" dirty="0">
                <a:solidFill>
                  <a:schemeClr val="tx1"/>
                </a:solidFill>
                <a:effectLst/>
                <a:latin typeface="+mn-lt"/>
                <a:ea typeface="+mn-ea"/>
                <a:cs typeface="+mn-cs"/>
              </a:rPr>
              <a:t>ですが、他にも類似技術として</a:t>
            </a:r>
            <a:r>
              <a:rPr kumimoji="1" lang="en-US" altLang="ja-JP" sz="1200" kern="1200" dirty="0">
                <a:solidFill>
                  <a:schemeClr val="tx1"/>
                </a:solidFill>
                <a:effectLst/>
                <a:latin typeface="+mn-lt"/>
                <a:ea typeface="+mn-ea"/>
                <a:cs typeface="+mn-cs"/>
              </a:rPr>
              <a:t>Microsoft</a:t>
            </a:r>
            <a:r>
              <a:rPr kumimoji="1" lang="ja-JP" altLang="en-US" sz="1200" kern="1200" dirty="0">
                <a:solidFill>
                  <a:schemeClr val="tx1"/>
                </a:solidFill>
                <a:effectLst/>
                <a:latin typeface="+mn-lt"/>
                <a:ea typeface="+mn-ea"/>
                <a:cs typeface="+mn-cs"/>
              </a:rPr>
              <a:t>の</a:t>
            </a:r>
            <a:r>
              <a:rPr kumimoji="1" lang="en-US" altLang="ja-JP" sz="1200" kern="1200" dirty="0">
                <a:solidFill>
                  <a:schemeClr val="tx1"/>
                </a:solidFill>
                <a:effectLst/>
                <a:latin typeface="+mn-lt"/>
                <a:ea typeface="+mn-ea"/>
                <a:cs typeface="+mn-cs"/>
              </a:rPr>
              <a:t>Silverlight</a:t>
            </a:r>
            <a:r>
              <a:rPr kumimoji="1" lang="ja-JP" altLang="en-US"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Java</a:t>
            </a:r>
            <a:r>
              <a:rPr kumimoji="1" lang="ja-JP" altLang="en-US" sz="1200" kern="1200" dirty="0">
                <a:solidFill>
                  <a:schemeClr val="tx1"/>
                </a:solidFill>
                <a:effectLst/>
                <a:latin typeface="+mn-lt"/>
                <a:ea typeface="+mn-ea"/>
                <a:cs typeface="+mn-cs"/>
              </a:rPr>
              <a:t>などがあり、国産の</a:t>
            </a:r>
            <a:r>
              <a:rPr kumimoji="1" lang="en-US" altLang="ja-JP" sz="1200" kern="1200" dirty="0">
                <a:solidFill>
                  <a:schemeClr val="tx1"/>
                </a:solidFill>
                <a:effectLst/>
                <a:latin typeface="+mn-lt"/>
                <a:ea typeface="+mn-ea"/>
                <a:cs typeface="+mn-cs"/>
              </a:rPr>
              <a:t>Biz/Browser</a:t>
            </a:r>
            <a:r>
              <a:rPr kumimoji="1" lang="ja-JP" altLang="en-US" sz="1200" kern="1200" dirty="0">
                <a:solidFill>
                  <a:schemeClr val="tx1"/>
                </a:solidFill>
                <a:effectLst/>
                <a:latin typeface="+mn-lt"/>
                <a:ea typeface="+mn-ea"/>
                <a:cs typeface="+mn-cs"/>
              </a:rPr>
              <a:t>もあります。</a:t>
            </a:r>
            <a:endParaRPr kumimoji="1" lang="en-US" altLang="ja-JP" sz="1200" kern="1200" dirty="0">
              <a:solidFill>
                <a:schemeClr val="tx1"/>
              </a:solidFill>
              <a:effectLst/>
              <a:latin typeface="+mn-lt"/>
              <a:ea typeface="+mn-ea"/>
              <a:cs typeface="+mn-cs"/>
            </a:endParaRPr>
          </a:p>
          <a:p>
            <a:endParaRPr kumimoji="1" lang="en-US"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Flash</a:t>
            </a:r>
            <a:r>
              <a:rPr kumimoji="1" lang="ja-JP" altLang="ja-JP" sz="1200" kern="1200" dirty="0">
                <a:solidFill>
                  <a:schemeClr val="tx1"/>
                </a:solidFill>
                <a:effectLst/>
                <a:latin typeface="+mn-lt"/>
                <a:ea typeface="+mn-ea"/>
                <a:cs typeface="+mn-cs"/>
              </a:rPr>
              <a:t>は、</a:t>
            </a:r>
            <a:r>
              <a:rPr kumimoji="1" lang="en-US" altLang="ja-JP" sz="1200" kern="1200" dirty="0">
                <a:solidFill>
                  <a:schemeClr val="tx1"/>
                </a:solidFill>
                <a:effectLst/>
                <a:latin typeface="+mn-lt"/>
                <a:ea typeface="+mn-ea"/>
                <a:cs typeface="+mn-cs"/>
              </a:rPr>
              <a:t>2000</a:t>
            </a:r>
            <a:r>
              <a:rPr kumimoji="1" lang="ja-JP" altLang="ja-JP" sz="1200" kern="1200" dirty="0">
                <a:solidFill>
                  <a:schemeClr val="tx1"/>
                </a:solidFill>
                <a:effectLst/>
                <a:latin typeface="+mn-lt"/>
                <a:ea typeface="+mn-ea"/>
                <a:cs typeface="+mn-cs"/>
              </a:rPr>
              <a:t>年代初頭、既にパソコンへの普及率が</a:t>
            </a:r>
            <a:r>
              <a:rPr kumimoji="1" lang="en-US" altLang="ja-JP" sz="1200" kern="1200" dirty="0">
                <a:solidFill>
                  <a:schemeClr val="tx1"/>
                </a:solidFill>
                <a:effectLst/>
                <a:latin typeface="+mn-lt"/>
                <a:ea typeface="+mn-ea"/>
                <a:cs typeface="+mn-cs"/>
              </a:rPr>
              <a:t>97%</a:t>
            </a:r>
            <a:r>
              <a:rPr kumimoji="1" lang="ja-JP" altLang="ja-JP" sz="1200" kern="1200" dirty="0">
                <a:solidFill>
                  <a:schemeClr val="tx1"/>
                </a:solidFill>
                <a:effectLst/>
                <a:latin typeface="+mn-lt"/>
                <a:ea typeface="+mn-ea"/>
                <a:cs typeface="+mn-cs"/>
              </a:rPr>
              <a:t>に達しており、事実上の「標準」の地位を確立していました。 そのため、ブラウザさえ使えればハードウェアや基本ソフトウェアの種類を問わない</a:t>
            </a:r>
            <a:r>
              <a:rPr kumimoji="1" lang="en-US" altLang="ja-JP" sz="1200" kern="1200" dirty="0">
                <a:solidFill>
                  <a:schemeClr val="tx1"/>
                </a:solidFill>
                <a:effectLst/>
                <a:latin typeface="+mn-lt"/>
                <a:ea typeface="+mn-ea"/>
                <a:cs typeface="+mn-cs"/>
              </a:rPr>
              <a:t>Flash </a:t>
            </a:r>
            <a:r>
              <a:rPr kumimoji="1" lang="ja-JP" altLang="ja-JP" sz="1200" kern="1200" dirty="0">
                <a:solidFill>
                  <a:schemeClr val="tx1"/>
                </a:solidFill>
                <a:effectLst/>
                <a:latin typeface="+mn-lt"/>
                <a:ea typeface="+mn-ea"/>
                <a:cs typeface="+mn-cs"/>
              </a:rPr>
              <a:t>は、</a:t>
            </a:r>
            <a:r>
              <a:rPr kumimoji="1" lang="en-US" altLang="ja-JP" sz="1200" kern="1200" dirty="0">
                <a:solidFill>
                  <a:schemeClr val="tx1"/>
                </a:solidFill>
                <a:effectLst/>
                <a:latin typeface="+mn-lt"/>
                <a:ea typeface="+mn-ea"/>
                <a:cs typeface="+mn-cs"/>
              </a:rPr>
              <a:t>Windows</a:t>
            </a:r>
            <a:r>
              <a:rPr kumimoji="1" lang="ja-JP" altLang="ja-JP" sz="1200" kern="1200" dirty="0">
                <a:solidFill>
                  <a:schemeClr val="tx1"/>
                </a:solidFill>
                <a:effectLst/>
                <a:latin typeface="+mn-lt"/>
                <a:ea typeface="+mn-ea"/>
                <a:cs typeface="+mn-cs"/>
              </a:rPr>
              <a:t>に代わるクライアントとして期待されたのです。</a:t>
            </a:r>
          </a:p>
          <a:p>
            <a:r>
              <a:rPr kumimoji="1" lang="ja-JP" altLang="ja-JP" sz="1200" kern="1200" dirty="0">
                <a:solidFill>
                  <a:schemeClr val="tx1"/>
                </a:solidFill>
                <a:effectLst/>
                <a:latin typeface="+mn-lt"/>
                <a:ea typeface="+mn-ea"/>
                <a:cs typeface="+mn-cs"/>
              </a:rPr>
              <a:t>しかし、</a:t>
            </a:r>
            <a:r>
              <a:rPr kumimoji="1" lang="en-US" altLang="ja-JP" sz="1200" kern="1200" dirty="0">
                <a:solidFill>
                  <a:schemeClr val="tx1"/>
                </a:solidFill>
                <a:effectLst/>
                <a:latin typeface="+mn-lt"/>
                <a:ea typeface="+mn-ea"/>
                <a:cs typeface="+mn-cs"/>
              </a:rPr>
              <a:t>Flash</a:t>
            </a:r>
            <a:r>
              <a:rPr kumimoji="1" lang="ja-JP" altLang="ja-JP" sz="1200" kern="1200" dirty="0">
                <a:solidFill>
                  <a:schemeClr val="tx1"/>
                </a:solidFill>
                <a:effectLst/>
                <a:latin typeface="+mn-lt"/>
                <a:ea typeface="+mn-ea"/>
                <a:cs typeface="+mn-cs"/>
              </a:rPr>
              <a:t>は無料とは言え</a:t>
            </a:r>
            <a:r>
              <a:rPr kumimoji="1" lang="en-US" altLang="ja-JP" sz="1200" kern="1200" dirty="0">
                <a:solidFill>
                  <a:schemeClr val="tx1"/>
                </a:solidFill>
                <a:effectLst/>
                <a:latin typeface="+mn-lt"/>
                <a:ea typeface="+mn-ea"/>
                <a:cs typeface="+mn-cs"/>
              </a:rPr>
              <a:t>Adobe</a:t>
            </a:r>
            <a:r>
              <a:rPr kumimoji="1" lang="ja-JP" altLang="ja-JP" sz="1200" kern="1200" dirty="0">
                <a:solidFill>
                  <a:schemeClr val="tx1"/>
                </a:solidFill>
                <a:effectLst/>
                <a:latin typeface="+mn-lt"/>
                <a:ea typeface="+mn-ea"/>
                <a:cs typeface="+mn-cs"/>
              </a:rPr>
              <a:t>社の製品です。</a:t>
            </a:r>
            <a:r>
              <a:rPr kumimoji="1" lang="en-US" altLang="ja-JP" sz="1200" kern="1200" dirty="0">
                <a:solidFill>
                  <a:schemeClr val="tx1"/>
                </a:solidFill>
                <a:effectLst/>
                <a:latin typeface="+mn-lt"/>
                <a:ea typeface="+mn-ea"/>
                <a:cs typeface="+mn-cs"/>
              </a:rPr>
              <a:t>Flash</a:t>
            </a:r>
            <a:r>
              <a:rPr kumimoji="1" lang="ja-JP" altLang="ja-JP" sz="1200" kern="1200" dirty="0">
                <a:solidFill>
                  <a:schemeClr val="tx1"/>
                </a:solidFill>
                <a:effectLst/>
                <a:latin typeface="+mn-lt"/>
                <a:ea typeface="+mn-ea"/>
                <a:cs typeface="+mn-cs"/>
              </a:rPr>
              <a:t>が標準となれば、新たなベンダーロックインが発生します。そこで、プラグインを使わずにブラウザの機能を強化する方法が模索されました。</a:t>
            </a:r>
          </a:p>
          <a:p>
            <a:r>
              <a:rPr kumimoji="1" lang="ja-JP" altLang="ja-JP" sz="1200" kern="1200" dirty="0">
                <a:solidFill>
                  <a:schemeClr val="tx1"/>
                </a:solidFill>
                <a:effectLst/>
                <a:latin typeface="+mn-lt"/>
                <a:ea typeface="+mn-ea"/>
                <a:cs typeface="+mn-cs"/>
              </a:rPr>
              <a:t>そこに出現したのが「</a:t>
            </a:r>
            <a:r>
              <a:rPr kumimoji="1" lang="en-US" altLang="ja-JP" sz="1200" kern="1200" dirty="0">
                <a:solidFill>
                  <a:schemeClr val="tx1"/>
                </a:solidFill>
                <a:effectLst/>
                <a:latin typeface="+mn-lt"/>
                <a:ea typeface="+mn-ea"/>
                <a:cs typeface="+mn-cs"/>
              </a:rPr>
              <a:t>Ajax</a:t>
            </a:r>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Asynchronous JavaScript + XML: </a:t>
            </a:r>
            <a:r>
              <a:rPr kumimoji="1" lang="ja-JP" altLang="ja-JP" sz="1200" kern="1200" dirty="0">
                <a:solidFill>
                  <a:schemeClr val="tx1"/>
                </a:solidFill>
                <a:effectLst/>
                <a:latin typeface="+mn-lt"/>
                <a:ea typeface="+mn-ea"/>
                <a:cs typeface="+mn-cs"/>
              </a:rPr>
              <a:t>エイジャックス）」です。</a:t>
            </a:r>
            <a:r>
              <a:rPr kumimoji="1" lang="en-US" altLang="ja-JP" sz="1200" kern="1200" dirty="0">
                <a:solidFill>
                  <a:schemeClr val="tx1"/>
                </a:solidFill>
                <a:effectLst/>
                <a:latin typeface="+mn-lt"/>
                <a:ea typeface="+mn-ea"/>
                <a:cs typeface="+mn-cs"/>
              </a:rPr>
              <a:t>Ajax</a:t>
            </a:r>
            <a:r>
              <a:rPr kumimoji="1" lang="ja-JP" altLang="ja-JP" sz="1200" kern="1200" dirty="0">
                <a:solidFill>
                  <a:schemeClr val="tx1"/>
                </a:solidFill>
                <a:effectLst/>
                <a:latin typeface="+mn-lt"/>
                <a:ea typeface="+mn-ea"/>
                <a:cs typeface="+mn-cs"/>
              </a:rPr>
              <a:t>は、ブラウザの標準機能だけで、高い表現力や操作性を実現しました。</a:t>
            </a:r>
          </a:p>
          <a:p>
            <a:r>
              <a:rPr kumimoji="1" lang="en-US" altLang="ja-JP" sz="1200" kern="1200" dirty="0">
                <a:solidFill>
                  <a:schemeClr val="tx1"/>
                </a:solidFill>
                <a:effectLst/>
                <a:latin typeface="+mn-lt"/>
                <a:ea typeface="+mn-ea"/>
                <a:cs typeface="+mn-cs"/>
              </a:rPr>
              <a:t>Ajax</a:t>
            </a:r>
            <a:r>
              <a:rPr kumimoji="1" lang="ja-JP" altLang="ja-JP" sz="1200" kern="1200" dirty="0">
                <a:solidFill>
                  <a:schemeClr val="tx1"/>
                </a:solidFill>
                <a:effectLst/>
                <a:latin typeface="+mn-lt"/>
                <a:ea typeface="+mn-ea"/>
                <a:cs typeface="+mn-cs"/>
              </a:rPr>
              <a:t>を採用した最初のサービスは、</a:t>
            </a:r>
            <a:r>
              <a:rPr kumimoji="1" lang="en-US" altLang="ja-JP" sz="1200" kern="1200" dirty="0">
                <a:solidFill>
                  <a:schemeClr val="tx1"/>
                </a:solidFill>
                <a:effectLst/>
                <a:latin typeface="+mn-lt"/>
                <a:ea typeface="+mn-ea"/>
                <a:cs typeface="+mn-cs"/>
              </a:rPr>
              <a:t>2005</a:t>
            </a:r>
            <a:r>
              <a:rPr kumimoji="1" lang="ja-JP" altLang="ja-JP" sz="1200" kern="1200" dirty="0">
                <a:solidFill>
                  <a:schemeClr val="tx1"/>
                </a:solidFill>
                <a:effectLst/>
                <a:latin typeface="+mn-lt"/>
                <a:ea typeface="+mn-ea"/>
                <a:cs typeface="+mn-cs"/>
              </a:rPr>
              <a:t>年に公開された</a:t>
            </a:r>
            <a:r>
              <a:rPr kumimoji="1" lang="en-US" altLang="ja-JP" sz="1200" kern="1200" dirty="0">
                <a:solidFill>
                  <a:schemeClr val="tx1"/>
                </a:solidFill>
                <a:effectLst/>
                <a:latin typeface="+mn-lt"/>
                <a:ea typeface="+mn-ea"/>
                <a:cs typeface="+mn-cs"/>
              </a:rPr>
              <a:t> Google Maps </a:t>
            </a:r>
            <a:r>
              <a:rPr kumimoji="1" lang="ja-JP" altLang="ja-JP" sz="1200" kern="1200" dirty="0">
                <a:solidFill>
                  <a:schemeClr val="tx1"/>
                </a:solidFill>
                <a:effectLst/>
                <a:latin typeface="+mn-lt"/>
                <a:ea typeface="+mn-ea"/>
                <a:cs typeface="+mn-cs"/>
              </a:rPr>
              <a:t>です。それまでの地図サイトは、移動や拡大縮小のたび地図画像を書き換えていたため、ぎこちない動きになっていました。しかし、</a:t>
            </a:r>
            <a:r>
              <a:rPr kumimoji="1" lang="en-US" altLang="ja-JP" sz="1200" kern="1200" dirty="0">
                <a:solidFill>
                  <a:schemeClr val="tx1"/>
                </a:solidFill>
                <a:effectLst/>
                <a:latin typeface="+mn-lt"/>
                <a:ea typeface="+mn-ea"/>
                <a:cs typeface="+mn-cs"/>
              </a:rPr>
              <a:t>Google Maps</a:t>
            </a:r>
            <a:r>
              <a:rPr kumimoji="1" lang="ja-JP" altLang="ja-JP" sz="1200" kern="1200" dirty="0">
                <a:solidFill>
                  <a:schemeClr val="tx1"/>
                </a:solidFill>
                <a:effectLst/>
                <a:latin typeface="+mn-lt"/>
                <a:ea typeface="+mn-ea"/>
                <a:cs typeface="+mn-cs"/>
              </a:rPr>
              <a:t>はマウスの操作だけで、なめらかな移動や拡大縮小ができたのです。</a:t>
            </a:r>
            <a:r>
              <a:rPr kumimoji="1" lang="en-US" altLang="ja-JP" sz="1200" kern="1200" dirty="0">
                <a:solidFill>
                  <a:schemeClr val="tx1"/>
                </a:solidFill>
                <a:effectLst/>
                <a:latin typeface="+mn-lt"/>
                <a:ea typeface="+mn-ea"/>
                <a:cs typeface="+mn-cs"/>
              </a:rPr>
              <a:t>Windows</a:t>
            </a:r>
            <a:r>
              <a:rPr kumimoji="1" lang="ja-JP" altLang="ja-JP" sz="1200" kern="1200" dirty="0">
                <a:solidFill>
                  <a:schemeClr val="tx1"/>
                </a:solidFill>
                <a:effectLst/>
                <a:latin typeface="+mn-lt"/>
                <a:ea typeface="+mn-ea"/>
                <a:cs typeface="+mn-cs"/>
              </a:rPr>
              <a:t>のアプリケーションや</a:t>
            </a:r>
            <a:r>
              <a:rPr kumimoji="1" lang="en-US" altLang="ja-JP" sz="1200" kern="1200" dirty="0">
                <a:solidFill>
                  <a:schemeClr val="tx1"/>
                </a:solidFill>
                <a:effectLst/>
                <a:latin typeface="+mn-lt"/>
                <a:ea typeface="+mn-ea"/>
                <a:cs typeface="+mn-cs"/>
              </a:rPr>
              <a:t>Flash</a:t>
            </a:r>
            <a:r>
              <a:rPr kumimoji="1" lang="ja-JP" altLang="ja-JP" sz="1200" kern="1200" dirty="0">
                <a:solidFill>
                  <a:schemeClr val="tx1"/>
                </a:solidFill>
                <a:effectLst/>
                <a:latin typeface="+mn-lt"/>
                <a:ea typeface="+mn-ea"/>
                <a:cs typeface="+mn-cs"/>
              </a:rPr>
              <a:t>を組み込んだブラウザであれば、こういったこともできましたが、当時ブラウザ単体でこれだけのことができるとは誰も想像していなかったため、大きな驚きを持って迎えられたのです。</a:t>
            </a:r>
            <a:r>
              <a:rPr kumimoji="1" lang="en-US" altLang="ja-JP" sz="1200" kern="1200" dirty="0">
                <a:solidFill>
                  <a:schemeClr val="tx1"/>
                </a:solidFill>
                <a:effectLst/>
                <a:latin typeface="+mn-lt"/>
                <a:ea typeface="+mn-ea"/>
                <a:cs typeface="+mn-cs"/>
              </a:rPr>
              <a:t>2006</a:t>
            </a:r>
            <a:r>
              <a:rPr kumimoji="1" lang="ja-JP" altLang="ja-JP" sz="1200" kern="1200" dirty="0">
                <a:solidFill>
                  <a:schemeClr val="tx1"/>
                </a:solidFill>
                <a:effectLst/>
                <a:latin typeface="+mn-lt"/>
                <a:ea typeface="+mn-ea"/>
                <a:cs typeface="+mn-cs"/>
              </a:rPr>
              <a:t>年に、この技術に対して</a:t>
            </a:r>
            <a:r>
              <a:rPr kumimoji="1" lang="en-US" altLang="ja-JP" sz="1200" kern="1200" dirty="0">
                <a:solidFill>
                  <a:schemeClr val="tx1"/>
                </a:solidFill>
                <a:effectLst/>
                <a:latin typeface="+mn-lt"/>
                <a:ea typeface="+mn-ea"/>
                <a:cs typeface="+mn-cs"/>
              </a:rPr>
              <a:t>Ajax</a:t>
            </a:r>
            <a:r>
              <a:rPr kumimoji="1" lang="ja-JP" altLang="ja-JP" sz="1200" kern="1200" dirty="0">
                <a:solidFill>
                  <a:schemeClr val="tx1"/>
                </a:solidFill>
                <a:effectLst/>
                <a:latin typeface="+mn-lt"/>
                <a:ea typeface="+mn-ea"/>
                <a:cs typeface="+mn-cs"/>
              </a:rPr>
              <a:t>という名前が付けられました。</a:t>
            </a:r>
          </a:p>
          <a:p>
            <a:r>
              <a:rPr kumimoji="1" lang="ja-JP" altLang="ja-JP" sz="1200" kern="1200" dirty="0">
                <a:solidFill>
                  <a:schemeClr val="tx1"/>
                </a:solidFill>
                <a:effectLst/>
                <a:latin typeface="+mn-lt"/>
                <a:ea typeface="+mn-ea"/>
                <a:cs typeface="+mn-cs"/>
              </a:rPr>
              <a:t>これ以降、</a:t>
            </a:r>
            <a:r>
              <a:rPr kumimoji="1" lang="en-US" altLang="ja-JP" sz="1200" kern="1200" dirty="0">
                <a:solidFill>
                  <a:schemeClr val="tx1"/>
                </a:solidFill>
                <a:effectLst/>
                <a:latin typeface="+mn-lt"/>
                <a:ea typeface="+mn-ea"/>
                <a:cs typeface="+mn-cs"/>
              </a:rPr>
              <a:t>Web</a:t>
            </a:r>
            <a:r>
              <a:rPr kumimoji="1" lang="ja-JP" altLang="ja-JP" sz="1200" kern="1200" dirty="0">
                <a:solidFill>
                  <a:schemeClr val="tx1"/>
                </a:solidFill>
                <a:effectLst/>
                <a:latin typeface="+mn-lt"/>
                <a:ea typeface="+mn-ea"/>
                <a:cs typeface="+mn-cs"/>
              </a:rPr>
              <a:t>ブラウザは、情報の表示だけでは無く、</a:t>
            </a:r>
            <a:r>
              <a:rPr kumimoji="1" lang="en-US" altLang="ja-JP" sz="1200" kern="1200" dirty="0">
                <a:solidFill>
                  <a:schemeClr val="tx1"/>
                </a:solidFill>
                <a:effectLst/>
                <a:latin typeface="+mn-lt"/>
                <a:ea typeface="+mn-ea"/>
                <a:cs typeface="+mn-cs"/>
              </a:rPr>
              <a:t>Windows</a:t>
            </a:r>
            <a:r>
              <a:rPr kumimoji="1" lang="ja-JP" altLang="ja-JP" sz="1200" kern="1200" dirty="0">
                <a:solidFill>
                  <a:schemeClr val="tx1"/>
                </a:solidFill>
                <a:effectLst/>
                <a:latin typeface="+mn-lt"/>
                <a:ea typeface="+mn-ea"/>
                <a:cs typeface="+mn-cs"/>
              </a:rPr>
              <a:t>アプリケーションに匹敵する高度な操作性を実現できるという認識が高まり、</a:t>
            </a:r>
            <a:r>
              <a:rPr kumimoji="1" lang="en-US" altLang="ja-JP" sz="1200" kern="1200" dirty="0">
                <a:solidFill>
                  <a:schemeClr val="tx1"/>
                </a:solidFill>
                <a:effectLst/>
                <a:latin typeface="+mn-lt"/>
                <a:ea typeface="+mn-ea"/>
                <a:cs typeface="+mn-cs"/>
              </a:rPr>
              <a:t>Web</a:t>
            </a:r>
            <a:r>
              <a:rPr kumimoji="1" lang="ja-JP" altLang="ja-JP" sz="1200" kern="1200" dirty="0">
                <a:solidFill>
                  <a:schemeClr val="tx1"/>
                </a:solidFill>
                <a:effectLst/>
                <a:latin typeface="+mn-lt"/>
                <a:ea typeface="+mn-ea"/>
                <a:cs typeface="+mn-cs"/>
              </a:rPr>
              <a:t>システムを再度見直すきっかけとなったのです。</a:t>
            </a:r>
          </a:p>
          <a:p>
            <a:r>
              <a:rPr kumimoji="1" lang="ja-JP" altLang="ja-JP" sz="1200" kern="1200" dirty="0">
                <a:solidFill>
                  <a:schemeClr val="tx1"/>
                </a:solidFill>
                <a:effectLst/>
                <a:latin typeface="+mn-lt"/>
                <a:ea typeface="+mn-ea"/>
                <a:cs typeface="+mn-cs"/>
              </a:rPr>
              <a:t>このことは、情報システムのクライアントとして不動の地位を確立していた</a:t>
            </a:r>
            <a:r>
              <a:rPr kumimoji="1" lang="en-US" altLang="ja-JP" sz="1200" kern="1200" dirty="0">
                <a:solidFill>
                  <a:schemeClr val="tx1"/>
                </a:solidFill>
                <a:effectLst/>
                <a:latin typeface="+mn-lt"/>
                <a:ea typeface="+mn-ea"/>
                <a:cs typeface="+mn-cs"/>
              </a:rPr>
              <a:t>Windows</a:t>
            </a:r>
            <a:r>
              <a:rPr kumimoji="1" lang="ja-JP" altLang="ja-JP" sz="1200" kern="1200" dirty="0">
                <a:solidFill>
                  <a:schemeClr val="tx1"/>
                </a:solidFill>
                <a:effectLst/>
                <a:latin typeface="+mn-lt"/>
                <a:ea typeface="+mn-ea"/>
                <a:cs typeface="+mn-cs"/>
              </a:rPr>
              <a:t>パソコンの位置づけも大きく変えることを意味しました。プログラムやサービスを</a:t>
            </a:r>
            <a:r>
              <a:rPr kumimoji="1" lang="en-US" altLang="ja-JP" sz="1200" kern="1200" dirty="0">
                <a:solidFill>
                  <a:schemeClr val="tx1"/>
                </a:solidFill>
                <a:effectLst/>
                <a:latin typeface="+mn-lt"/>
                <a:ea typeface="+mn-ea"/>
                <a:cs typeface="+mn-cs"/>
              </a:rPr>
              <a:t>Ajax</a:t>
            </a:r>
            <a:r>
              <a:rPr kumimoji="1" lang="ja-JP" altLang="ja-JP" sz="1200" kern="1200" dirty="0">
                <a:solidFill>
                  <a:schemeClr val="tx1"/>
                </a:solidFill>
                <a:effectLst/>
                <a:latin typeface="+mn-lt"/>
                <a:ea typeface="+mn-ea"/>
                <a:cs typeface="+mn-cs"/>
              </a:rPr>
              <a:t>ベースで作ることができれば、クライアントは</a:t>
            </a:r>
            <a:r>
              <a:rPr kumimoji="1" lang="en-US" altLang="ja-JP" sz="1200" kern="1200" dirty="0">
                <a:solidFill>
                  <a:schemeClr val="tx1"/>
                </a:solidFill>
                <a:effectLst/>
                <a:latin typeface="+mn-lt"/>
                <a:ea typeface="+mn-ea"/>
                <a:cs typeface="+mn-cs"/>
              </a:rPr>
              <a:t>Windows</a:t>
            </a:r>
            <a:r>
              <a:rPr kumimoji="1" lang="ja-JP" altLang="ja-JP" sz="1200" kern="1200" dirty="0">
                <a:solidFill>
                  <a:schemeClr val="tx1"/>
                </a:solidFill>
                <a:effectLst/>
                <a:latin typeface="+mn-lt"/>
                <a:ea typeface="+mn-ea"/>
                <a:cs typeface="+mn-cs"/>
              </a:rPr>
              <a:t>パソコンで無くても良いことになるからです。</a:t>
            </a:r>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8</a:t>
            </a:fld>
            <a:endParaRPr kumimoji="1" lang="ja-JP" altLang="en-US"/>
          </a:p>
        </p:txBody>
      </p:sp>
    </p:spTree>
    <p:extLst>
      <p:ext uri="{BB962C8B-B14F-4D97-AF65-F5344CB8AC3E}">
        <p14:creationId xmlns:p14="http://schemas.microsoft.com/office/powerpoint/2010/main" val="19784942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txBox="1">
            <a:spLocks noGrp="1" noChangeArrowheads="1"/>
          </p:cNvSpPr>
          <p:nvPr/>
        </p:nvSpPr>
        <p:spPr bwMode="auto">
          <a:xfrm>
            <a:off x="3883409" y="8683323"/>
            <a:ext cx="2973011" cy="459229"/>
          </a:xfrm>
          <a:prstGeom prst="rect">
            <a:avLst/>
          </a:prstGeom>
          <a:noFill/>
          <a:ln w="9525">
            <a:noFill/>
            <a:miter lim="800000"/>
            <a:headEnd/>
            <a:tailEnd/>
          </a:ln>
        </p:spPr>
        <p:txBody>
          <a:bodyPr lIns="94454" tIns="47227" rIns="94454" bIns="47227" anchor="b"/>
          <a:lstStyle/>
          <a:p>
            <a:pPr algn="r" defTabSz="943869"/>
            <a:fld id="{2D48A9BA-2689-43A1-BD0A-A3B307D39728}" type="slidenum">
              <a:rPr kumimoji="0" lang="ja-JP" altLang="en-US" sz="1300">
                <a:ea typeface="ＭＳ Ｐゴシック" charset="-128"/>
              </a:rPr>
              <a:pPr algn="r" defTabSz="943869"/>
              <a:t>9</a:t>
            </a:fld>
            <a:endParaRPr kumimoji="0" lang="en-US" altLang="ja-JP" sz="1300">
              <a:ea typeface="ＭＳ Ｐゴシック" charset="-128"/>
            </a:endParaRPr>
          </a:p>
        </p:txBody>
      </p:sp>
      <p:sp>
        <p:nvSpPr>
          <p:cNvPr id="64514" name="スライド イメージ プレースホルダ 1"/>
          <p:cNvSpPr>
            <a:spLocks noGrp="1" noRot="1" noChangeAspect="1" noTextEdit="1"/>
          </p:cNvSpPr>
          <p:nvPr>
            <p:ph type="sldImg"/>
          </p:nvPr>
        </p:nvSpPr>
        <p:spPr>
          <a:xfrm>
            <a:off x="1146175" y="687388"/>
            <a:ext cx="4567238" cy="3425825"/>
          </a:xfrm>
          <a:ln/>
        </p:spPr>
      </p:sp>
      <p:sp>
        <p:nvSpPr>
          <p:cNvPr id="64515" name="ノート プレースホルダ 2"/>
          <p:cNvSpPr>
            <a:spLocks noGrp="1"/>
          </p:cNvSpPr>
          <p:nvPr>
            <p:ph type="body" idx="1"/>
          </p:nvPr>
        </p:nvSpPr>
        <p:spPr>
          <a:xfrm>
            <a:off x="685959" y="4343111"/>
            <a:ext cx="5486084" cy="4114220"/>
          </a:xfrm>
          <a:noFill/>
          <a:ln/>
        </p:spPr>
        <p:txBody>
          <a:bodyPr lIns="91420" tIns="45711" rIns="91420" bIns="45711"/>
          <a:lstStyle/>
          <a:p>
            <a:pPr eaLnBrk="1" hangingPunct="1">
              <a:spcBef>
                <a:spcPct val="0"/>
              </a:spcBef>
            </a:pPr>
            <a:r>
              <a:rPr lang="en-US" altLang="ja-JP" dirty="0"/>
              <a:t>Web2.0</a:t>
            </a:r>
            <a:r>
              <a:rPr lang="ja-JP" altLang="en-US" dirty="0"/>
              <a:t>の原動力となった技術のひとつが、</a:t>
            </a:r>
            <a:r>
              <a:rPr lang="en-US" altLang="ja-JP" dirty="0"/>
              <a:t>Ajax</a:t>
            </a:r>
            <a:r>
              <a:rPr lang="ja-JP" altLang="en-US" dirty="0"/>
              <a:t>です。</a:t>
            </a:r>
            <a:endParaRPr lang="en-US" altLang="ja-JP" dirty="0"/>
          </a:p>
          <a:p>
            <a:pPr eaLnBrk="1" hangingPunct="1">
              <a:spcBef>
                <a:spcPct val="0"/>
              </a:spcBef>
            </a:pPr>
            <a:endParaRPr lang="en-US" altLang="ja-JP" dirty="0"/>
          </a:p>
          <a:p>
            <a:pPr eaLnBrk="1" hangingPunct="1">
              <a:spcBef>
                <a:spcPct val="0"/>
              </a:spcBef>
            </a:pPr>
            <a:r>
              <a:rPr lang="en-US" altLang="ja-JP" dirty="0"/>
              <a:t>Ajax</a:t>
            </a:r>
            <a:r>
              <a:rPr lang="ja-JP" altLang="en-US" dirty="0"/>
              <a:t>は、</a:t>
            </a:r>
            <a:r>
              <a:rPr lang="en-US" altLang="ja-JP" dirty="0"/>
              <a:t>Asynchronous JavaScript + XML</a:t>
            </a:r>
            <a:r>
              <a:rPr lang="ja-JP" altLang="en-US" dirty="0"/>
              <a:t>を縮めたものです。</a:t>
            </a:r>
            <a:r>
              <a:rPr lang="en-US" altLang="ja-JP" dirty="0"/>
              <a:t>2004</a:t>
            </a:r>
            <a:r>
              <a:rPr lang="ja-JP" altLang="en-US" dirty="0"/>
              <a:t>年に提供が開始された</a:t>
            </a:r>
            <a:r>
              <a:rPr lang="en-US" altLang="ja-JP" dirty="0"/>
              <a:t>Google Maps</a:t>
            </a:r>
            <a:r>
              <a:rPr lang="ja-JP" altLang="en-US" dirty="0"/>
              <a:t>で使われた機能に対して</a:t>
            </a:r>
            <a:r>
              <a:rPr lang="en-US" altLang="ja-JP" dirty="0"/>
              <a:t>2005</a:t>
            </a:r>
            <a:r>
              <a:rPr lang="ja-JP" altLang="en-US" dirty="0"/>
              <a:t>年、命名されました。</a:t>
            </a:r>
            <a:endParaRPr lang="en-US" altLang="ja-JP" dirty="0"/>
          </a:p>
          <a:p>
            <a:pPr eaLnBrk="1" hangingPunct="1">
              <a:spcBef>
                <a:spcPct val="0"/>
              </a:spcBef>
            </a:pPr>
            <a:endParaRPr lang="en-US" altLang="ja-JP" dirty="0"/>
          </a:p>
          <a:p>
            <a:pPr eaLnBrk="1" hangingPunct="1">
              <a:spcBef>
                <a:spcPct val="0"/>
              </a:spcBef>
            </a:pPr>
            <a:r>
              <a:rPr lang="en-US" altLang="ja-JP" dirty="0"/>
              <a:t>JavaScript</a:t>
            </a:r>
            <a:r>
              <a:rPr lang="ja-JP" altLang="en-US" dirty="0"/>
              <a:t>はサーバーからダウンロードされブラウザ上で実行されるスクリプト言語で、元々</a:t>
            </a:r>
            <a:r>
              <a:rPr lang="en-US" altLang="ja-JP" dirty="0"/>
              <a:t>Web</a:t>
            </a:r>
            <a:r>
              <a:rPr lang="ja-JP" altLang="en-US" dirty="0"/>
              <a:t>ブラウザに内蔵されていたものです。これを非同期に使うことによって、使い勝手を向上させます。</a:t>
            </a:r>
            <a:endParaRPr lang="en-US" altLang="ja-JP" dirty="0"/>
          </a:p>
          <a:p>
            <a:pPr eaLnBrk="1" hangingPunct="1">
              <a:spcBef>
                <a:spcPct val="0"/>
              </a:spcBef>
            </a:pPr>
            <a:r>
              <a:rPr lang="en-US" altLang="ja-JP" dirty="0"/>
              <a:t>XML</a:t>
            </a:r>
            <a:r>
              <a:rPr lang="ja-JP" altLang="en-US" dirty="0"/>
              <a:t>は</a:t>
            </a:r>
            <a:r>
              <a:rPr lang="en-US" altLang="ja-JP" dirty="0"/>
              <a:t>HTML</a:t>
            </a:r>
            <a:r>
              <a:rPr lang="ja-JP" altLang="en-US" dirty="0"/>
              <a:t>と同様のマークアップ言語で、様々な機能を必要に応じて拡張できるという特徴を持っています。</a:t>
            </a:r>
            <a:endParaRPr lang="en-US" altLang="ja-JP" dirty="0"/>
          </a:p>
          <a:p>
            <a:pPr eaLnBrk="1" hangingPunct="1">
              <a:spcBef>
                <a:spcPct val="0"/>
              </a:spcBef>
            </a:pPr>
            <a:endParaRPr lang="en-US" altLang="ja-JP" dirty="0"/>
          </a:p>
          <a:p>
            <a:pPr eaLnBrk="1" hangingPunct="1">
              <a:spcBef>
                <a:spcPct val="0"/>
              </a:spcBef>
            </a:pPr>
            <a:r>
              <a:rPr lang="ja-JP" altLang="en-US" dirty="0"/>
              <a:t>技術的な詳細は省きますが、要するに、これらの技術の組合せによって、</a:t>
            </a:r>
            <a:r>
              <a:rPr lang="en-US" altLang="ja-JP" dirty="0"/>
              <a:t>Flash</a:t>
            </a:r>
            <a:r>
              <a:rPr lang="ja-JP" altLang="en-US" dirty="0"/>
              <a:t>などのプラグインを使わずにネイティブアプリケーション並の高度な</a:t>
            </a:r>
            <a:r>
              <a:rPr lang="en-US" altLang="ja-JP" dirty="0"/>
              <a:t>UI</a:t>
            </a:r>
            <a:r>
              <a:rPr lang="ja-JP" altLang="en-US" dirty="0"/>
              <a:t>を実現することができるのです。</a:t>
            </a:r>
            <a:endParaRPr lang="en-US" altLang="ja-JP" dirty="0"/>
          </a:p>
          <a:p>
            <a:pPr eaLnBrk="1" hangingPunct="1">
              <a:spcBef>
                <a:spcPct val="0"/>
              </a:spcBef>
            </a:pPr>
            <a:endParaRPr lang="en-US" altLang="ja-JP" dirty="0"/>
          </a:p>
          <a:p>
            <a:pPr eaLnBrk="1" hangingPunct="1">
              <a:spcBef>
                <a:spcPct val="0"/>
              </a:spcBef>
            </a:pPr>
            <a:r>
              <a:rPr lang="ja-JP" altLang="en-US" dirty="0"/>
              <a:t>ところで、よく間違われるのですが、プログラミング言語の</a:t>
            </a:r>
            <a:r>
              <a:rPr lang="en-US" altLang="ja-JP" dirty="0"/>
              <a:t>Java</a:t>
            </a:r>
            <a:r>
              <a:rPr lang="ja-JP" altLang="en-US" dirty="0"/>
              <a:t>と</a:t>
            </a:r>
            <a:r>
              <a:rPr lang="en-US" altLang="ja-JP" dirty="0"/>
              <a:t>JavaScript</a:t>
            </a:r>
            <a:r>
              <a:rPr lang="ja-JP" altLang="en-US" dirty="0"/>
              <a:t>は、全く違う物です。元々は</a:t>
            </a:r>
            <a:r>
              <a:rPr lang="en-US" altLang="ja-JP" dirty="0" err="1"/>
              <a:t>NetScape</a:t>
            </a:r>
            <a:r>
              <a:rPr lang="ja-JP" altLang="en-US" dirty="0"/>
              <a:t>のエンジニアが開発し、</a:t>
            </a:r>
            <a:r>
              <a:rPr lang="en-US" altLang="ja-JP" dirty="0"/>
              <a:t>Java</a:t>
            </a:r>
            <a:r>
              <a:rPr lang="ja-JP" altLang="en-US" dirty="0"/>
              <a:t>の知名度にあやかるために名前だけ似せたと言われています。</a:t>
            </a:r>
            <a:endParaRPr lang="en-US" altLang="ja-JP" dirty="0"/>
          </a:p>
          <a:p>
            <a:pPr eaLnBrk="1" hangingPunct="1">
              <a:spcBef>
                <a:spcPct val="0"/>
              </a:spcBef>
            </a:pPr>
            <a:endParaRPr lang="en-US" altLang="ja-JP" dirty="0"/>
          </a:p>
          <a:p>
            <a:pPr eaLnBrk="1" hangingPunct="1">
              <a:spcBef>
                <a:spcPct val="0"/>
              </a:spcBef>
            </a:pPr>
            <a:r>
              <a:rPr lang="ja-JP" altLang="en-US" dirty="0"/>
              <a:t>現在は国際規格となり、正式には</a:t>
            </a:r>
            <a:r>
              <a:rPr lang="en-US" altLang="ja-JP" dirty="0"/>
              <a:t>ECMAScript</a:t>
            </a:r>
            <a:r>
              <a:rPr lang="ja-JP" altLang="en-US" dirty="0"/>
              <a:t>と呼ばれます。</a:t>
            </a:r>
          </a:p>
        </p:txBody>
      </p:sp>
      <p:sp>
        <p:nvSpPr>
          <p:cNvPr id="64516" name="スライド番号プレースホルダ 3"/>
          <p:cNvSpPr txBox="1">
            <a:spLocks noGrp="1"/>
          </p:cNvSpPr>
          <p:nvPr/>
        </p:nvSpPr>
        <p:spPr bwMode="auto">
          <a:xfrm>
            <a:off x="3883409" y="8683323"/>
            <a:ext cx="2973011" cy="459229"/>
          </a:xfrm>
          <a:prstGeom prst="rect">
            <a:avLst/>
          </a:prstGeom>
          <a:noFill/>
          <a:ln w="9525">
            <a:noFill/>
            <a:miter lim="800000"/>
            <a:headEnd/>
            <a:tailEnd/>
          </a:ln>
        </p:spPr>
        <p:txBody>
          <a:bodyPr lIns="91420" tIns="45711" rIns="91420" bIns="45711" anchor="b"/>
          <a:lstStyle/>
          <a:p>
            <a:pPr algn="r" defTabSz="905059"/>
            <a:fld id="{9200E267-B13C-4FA2-B019-75E5F1AB75C4}" type="slidenum">
              <a:rPr lang="ja-JP" altLang="en-US" sz="1300">
                <a:ea typeface="ＭＳ Ｐゴシック" charset="-128"/>
              </a:rPr>
              <a:pPr algn="r" defTabSz="905059"/>
              <a:t>9</a:t>
            </a:fld>
            <a:endParaRPr lang="en-US" altLang="ja-JP" sz="1300">
              <a:ea typeface="ＭＳ Ｐゴシック" charset="-128"/>
            </a:endParaRPr>
          </a:p>
        </p:txBody>
      </p:sp>
    </p:spTree>
    <p:extLst>
      <p:ext uri="{BB962C8B-B14F-4D97-AF65-F5344CB8AC3E}">
        <p14:creationId xmlns:p14="http://schemas.microsoft.com/office/powerpoint/2010/main" val="1084326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8675" name="ノート プレースホル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a:t>説明だけではわかりにくいと思いますので、具体的な例をひとつ見ていただきましょう。</a:t>
            </a:r>
            <a:endParaRPr lang="en-US" altLang="ja-JP" dirty="0"/>
          </a:p>
          <a:p>
            <a:pPr eaLnBrk="1" hangingPunct="1">
              <a:spcBef>
                <a:spcPct val="0"/>
              </a:spcBef>
            </a:pPr>
            <a:endParaRPr lang="en-US" altLang="ja-JP" dirty="0"/>
          </a:p>
          <a:p>
            <a:pPr eaLnBrk="1" hangingPunct="1">
              <a:spcBef>
                <a:spcPct val="0"/>
              </a:spcBef>
            </a:pPr>
            <a:r>
              <a:rPr lang="en-US" altLang="ja-JP" dirty="0"/>
              <a:t>Web2.0</a:t>
            </a:r>
            <a:r>
              <a:rPr lang="ja-JP" altLang="en-US" dirty="0"/>
              <a:t>以前の地図サイトです。当時の地図サイトを覚えている方はおわかりでしょうが、通信速度が遅いこともあって、今と比べると非常に使いにくいものでした。例えば、今九段下あたりが中心に表示されていて、もう少し北東の方を見たい、と言う場合には、見たい方向の矢印を押すと・・</a:t>
            </a:r>
            <a:endParaRPr lang="en-US" altLang="ja-JP" dirty="0"/>
          </a:p>
          <a:p>
            <a:pPr eaLnBrk="1" hangingPunct="1">
              <a:spcBef>
                <a:spcPct val="0"/>
              </a:spcBef>
            </a:pPr>
            <a:endParaRPr lang="en-US" altLang="ja-JP" dirty="0"/>
          </a:p>
          <a:p>
            <a:pPr eaLnBrk="1" hangingPunct="1">
              <a:spcBef>
                <a:spcPct val="0"/>
              </a:spcBef>
            </a:pPr>
            <a:r>
              <a:rPr lang="ja-JP" altLang="en-US" dirty="0"/>
              <a:t>いったん全画面を消して、その後ゆっくりと全画面を書き換える、ということになります。今では、こんな地図サイトはありませんよね？</a:t>
            </a:r>
          </a:p>
        </p:txBody>
      </p:sp>
      <p:sp>
        <p:nvSpPr>
          <p:cNvPr id="28676" name="スライド番号プレースホル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0D39BBE0-0E23-4D83-BB3A-D0CAA8FBA511}" type="slidenum">
              <a:rPr lang="ja-JP" altLang="en-US" smtClean="0"/>
              <a:pPr eaLnBrk="1" hangingPunct="1"/>
              <a:t>10</a:t>
            </a:fld>
            <a:endParaRPr lang="ja-JP" altLang="en-US"/>
          </a:p>
        </p:txBody>
      </p:sp>
    </p:spTree>
    <p:extLst>
      <p:ext uri="{BB962C8B-B14F-4D97-AF65-F5344CB8AC3E}">
        <p14:creationId xmlns:p14="http://schemas.microsoft.com/office/powerpoint/2010/main" val="3346625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Tree>
    <p:extLst>
      <p:ext uri="{BB962C8B-B14F-4D97-AF65-F5344CB8AC3E}">
        <p14:creationId xmlns:p14="http://schemas.microsoft.com/office/powerpoint/2010/main" val="2959072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Tree>
    <p:extLst>
      <p:ext uri="{BB962C8B-B14F-4D97-AF65-F5344CB8AC3E}">
        <p14:creationId xmlns:p14="http://schemas.microsoft.com/office/powerpoint/2010/main" val="2386068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3683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Tree>
    <p:extLst>
      <p:ext uri="{BB962C8B-B14F-4D97-AF65-F5344CB8AC3E}">
        <p14:creationId xmlns:p14="http://schemas.microsoft.com/office/powerpoint/2010/main" val="3672147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a:xfrm>
            <a:off x="0" y="6658020"/>
            <a:ext cx="1095570" cy="199979"/>
          </a:xfrm>
          <a:prstGeom prst="rect">
            <a:avLst/>
          </a:prstGeom>
        </p:spPr>
        <p:txBody>
          <a:bodyPr/>
          <a:lstStyle/>
          <a:p>
            <a:endParaRPr kumimoji="1" lang="ja-JP" altLang="en-US"/>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Tree>
    <p:extLst>
      <p:ext uri="{BB962C8B-B14F-4D97-AF65-F5344CB8AC3E}">
        <p14:creationId xmlns:p14="http://schemas.microsoft.com/office/powerpoint/2010/main" val="40071003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686800" cy="416221"/>
          </a:xfrm>
          <a:prstGeom prst="rect">
            <a:avLst/>
          </a:prstGeom>
        </p:spPr>
        <p:txBody>
          <a:bodyPr vert="horz" lIns="91440" tIns="45720" rIns="91440" bIns="45720" rtlCol="0" anchor="ctr">
            <a:no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457200" y="976974"/>
            <a:ext cx="8229600" cy="5149190"/>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pic>
        <p:nvPicPr>
          <p:cNvPr id="12" name="図 11"/>
          <p:cNvPicPr>
            <a:picLocks noChangeAspect="1"/>
          </p:cNvPicPr>
          <p:nvPr/>
        </p:nvPicPr>
        <p:blipFill>
          <a:blip r:embed="rId7"/>
          <a:stretch>
            <a:fillRect/>
          </a:stretch>
        </p:blipFill>
        <p:spPr>
          <a:xfrm>
            <a:off x="7974619" y="6708204"/>
            <a:ext cx="639634" cy="95299"/>
          </a:xfrm>
          <a:prstGeom prst="rect">
            <a:avLst/>
          </a:prstGeom>
        </p:spPr>
      </p:pic>
      <p:sp>
        <p:nvSpPr>
          <p:cNvPr id="16" name="正方形/長方形 15"/>
          <p:cNvSpPr/>
          <p:nvPr/>
        </p:nvSpPr>
        <p:spPr>
          <a:xfrm flipV="1">
            <a:off x="0" y="6662718"/>
            <a:ext cx="9144000" cy="20189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9" name="正方形/長方形 18"/>
          <p:cNvSpPr/>
          <p:nvPr/>
        </p:nvSpPr>
        <p:spPr>
          <a:xfrm flipV="1">
            <a:off x="9065846" y="6662710"/>
            <a:ext cx="91383" cy="201897"/>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cxnSp>
        <p:nvCxnSpPr>
          <p:cNvPr id="5" name="直線コネクタ 4"/>
          <p:cNvCxnSpPr/>
          <p:nvPr/>
        </p:nvCxnSpPr>
        <p:spPr>
          <a:xfrm>
            <a:off x="457200" y="703900"/>
            <a:ext cx="8686800" cy="6498"/>
          </a:xfrm>
          <a:prstGeom prst="line">
            <a:avLst/>
          </a:prstGeom>
          <a:ln w="12700" cmpd="sng">
            <a:solidFill>
              <a:srgbClr val="33ACBD"/>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0" y="703900"/>
            <a:ext cx="457200" cy="0"/>
          </a:xfrm>
          <a:prstGeom prst="line">
            <a:avLst/>
          </a:prstGeom>
          <a:ln w="12700" cmpd="sng">
            <a:solidFill>
              <a:srgbClr val="CC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6234940"/>
      </p:ext>
    </p:extLst>
  </p:cSld>
  <p:clrMap bg1="lt1" tx1="dk1" bg2="lt2" tx2="dk2" accent1="accent1" accent2="accent2" accent3="accent3" accent4="accent4" accent5="accent5" accent6="accent6" hlink="hlink" folHlink="folHlink"/>
  <p:sldLayoutIdLst>
    <p:sldLayoutId id="2147483654" r:id="rId1"/>
    <p:sldLayoutId id="2147483650" r:id="rId2"/>
    <p:sldLayoutId id="2147483655" r:id="rId3"/>
    <p:sldLayoutId id="2147483651" r:id="rId4"/>
    <p:sldLayoutId id="2147483652" r:id="rId5"/>
  </p:sldLayoutIdLst>
  <p:hf hdr="0" ftr="0" dt="0"/>
  <p:txStyles>
    <p:titleStyle>
      <a:lvl1pPr algn="l" defTabSz="457200" rtl="0" eaLnBrk="1" latinLnBrk="0" hangingPunct="1">
        <a:spcBef>
          <a:spcPct val="0"/>
        </a:spcBef>
        <a:buNone/>
        <a:defRPr kumimoji="1" sz="2800" kern="1200">
          <a:solidFill>
            <a:srgbClr val="7F7F7F"/>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25.tiff"/><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png"/><Relationship Id="rId4" Type="http://schemas.openxmlformats.org/officeDocument/2006/relationships/image" Target="../media/image21.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830355" y="2775338"/>
            <a:ext cx="7499634"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2800" dirty="0">
                <a:solidFill>
                  <a:srgbClr val="FFFFFF"/>
                </a:solidFill>
                <a:latin typeface="Arial"/>
                <a:ea typeface="HGP創英角ｺﾞｼｯｸUB" pitchFamily="50" charset="-128"/>
                <a:cs typeface="Arial"/>
              </a:rPr>
              <a:t>WHAWG</a:t>
            </a:r>
            <a:r>
              <a:rPr lang="ja-JP" altLang="en-US" sz="2800" dirty="0">
                <a:solidFill>
                  <a:srgbClr val="FFFFFF"/>
                </a:solidFill>
                <a:latin typeface="Arial"/>
                <a:ea typeface="HGP創英角ｺﾞｼｯｸUB" pitchFamily="50" charset="-128"/>
                <a:cs typeface="Arial"/>
              </a:rPr>
              <a:t>と</a:t>
            </a:r>
            <a:r>
              <a:rPr lang="en-US" altLang="ja-JP" sz="2800" dirty="0">
                <a:solidFill>
                  <a:srgbClr val="FFFFFF"/>
                </a:solidFill>
                <a:latin typeface="Arial"/>
                <a:ea typeface="HGP創英角ｺﾞｼｯｸUB" pitchFamily="50" charset="-128"/>
                <a:cs typeface="Arial"/>
              </a:rPr>
              <a:t>HTML5</a:t>
            </a:r>
            <a:endParaRPr lang="en-US" altLang="ja-JP" sz="2800" dirty="0">
              <a:solidFill>
                <a:srgbClr val="FFFFFF"/>
              </a:solidFill>
              <a:effectLst/>
              <a:latin typeface="Arial"/>
              <a:ea typeface="HGP創英角ｺﾞｼｯｸUB" pitchFamily="50" charset="-128"/>
              <a:cs typeface="Arial"/>
            </a:endParaRPr>
          </a:p>
        </p:txBody>
      </p:sp>
      <p:sp>
        <p:nvSpPr>
          <p:cNvPr id="7" name="正方形/長方形 6"/>
          <p:cNvSpPr/>
          <p:nvPr/>
        </p:nvSpPr>
        <p:spPr>
          <a:xfrm>
            <a:off x="830354" y="2775338"/>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
        <p:nvSpPr>
          <p:cNvPr id="2" name="正方形/長方形 1"/>
          <p:cNvSpPr/>
          <p:nvPr/>
        </p:nvSpPr>
        <p:spPr>
          <a:xfrm>
            <a:off x="3757989" y="4274457"/>
            <a:ext cx="4572000" cy="923330"/>
          </a:xfrm>
          <a:prstGeom prst="rect">
            <a:avLst/>
          </a:prstGeom>
        </p:spPr>
        <p:txBody>
          <a:bodyPr>
            <a:spAutoFit/>
          </a:bodyPr>
          <a:lstStyle/>
          <a:p>
            <a:pPr algn="r"/>
            <a:r>
              <a:rPr lang="en-US" altLang="ja-JP" dirty="0">
                <a:latin typeface="Meiryo" charset="-128"/>
                <a:ea typeface="Meiryo" charset="-128"/>
                <a:cs typeface="Meiryo" charset="-128"/>
              </a:rPr>
              <a:t>IT</a:t>
            </a:r>
            <a:r>
              <a:rPr lang="ja-JP" altLang="en-US" dirty="0">
                <a:latin typeface="Meiryo" charset="-128"/>
                <a:ea typeface="Meiryo" charset="-128"/>
                <a:cs typeface="Meiryo" charset="-128"/>
              </a:rPr>
              <a:t>ソリューション塾・第</a:t>
            </a:r>
            <a:r>
              <a:rPr lang="en-US" altLang="ja-JP" dirty="0">
                <a:latin typeface="Meiryo" charset="-128"/>
                <a:ea typeface="Meiryo" charset="-128"/>
                <a:cs typeface="Meiryo" charset="-128"/>
              </a:rPr>
              <a:t>31</a:t>
            </a:r>
            <a:r>
              <a:rPr lang="ja-JP" altLang="en-US" dirty="0">
                <a:latin typeface="Meiryo" charset="-128"/>
                <a:ea typeface="Meiryo" charset="-128"/>
                <a:cs typeface="Meiryo" charset="-128"/>
              </a:rPr>
              <a:t>期</a:t>
            </a:r>
            <a:endParaRPr lang="en-US" altLang="ja-JP" dirty="0">
              <a:latin typeface="Meiryo" charset="-128"/>
              <a:ea typeface="Meiryo" charset="-128"/>
              <a:cs typeface="Meiryo" charset="-128"/>
            </a:endParaRPr>
          </a:p>
          <a:p>
            <a:pPr algn="r"/>
            <a:endParaRPr lang="en-US" altLang="ja-JP" dirty="0">
              <a:latin typeface="Meiryo" charset="-128"/>
              <a:ea typeface="Meiryo" charset="-128"/>
              <a:cs typeface="Meiryo" charset="-128"/>
            </a:endParaRPr>
          </a:p>
          <a:p>
            <a:pPr algn="r"/>
            <a:r>
              <a:rPr lang="en-US" altLang="ja-JP" dirty="0">
                <a:latin typeface="Meiryo" charset="-128"/>
                <a:ea typeface="Meiryo" charset="-128"/>
                <a:cs typeface="Meiryo" charset="-128"/>
              </a:rPr>
              <a:t>2019</a:t>
            </a:r>
            <a:r>
              <a:rPr lang="ja-JP" altLang="en-US" dirty="0">
                <a:latin typeface="Meiryo" charset="-128"/>
                <a:ea typeface="Meiryo" charset="-128"/>
                <a:cs typeface="Meiryo" charset="-128"/>
              </a:rPr>
              <a:t>年</a:t>
            </a:r>
            <a:r>
              <a:rPr lang="en-US" altLang="ja-JP" dirty="0">
                <a:latin typeface="Meiryo" charset="-128"/>
                <a:ea typeface="Meiryo" charset="-128"/>
                <a:cs typeface="Meiryo" charset="-128"/>
              </a:rPr>
              <a:t>6</a:t>
            </a:r>
            <a:r>
              <a:rPr lang="ja-JP" altLang="en-US" dirty="0">
                <a:latin typeface="Meiryo" charset="-128"/>
                <a:ea typeface="Meiryo" charset="-128"/>
                <a:cs typeface="Meiryo" charset="-128"/>
              </a:rPr>
              <a:t>月</a:t>
            </a:r>
            <a:r>
              <a:rPr lang="en-US" altLang="ja-JP" dirty="0">
                <a:latin typeface="Meiryo" charset="-128"/>
                <a:ea typeface="Meiryo" charset="-128"/>
                <a:cs typeface="Meiryo" charset="-128"/>
              </a:rPr>
              <a:t>5</a:t>
            </a:r>
            <a:r>
              <a:rPr lang="ja-JP" altLang="en-US" dirty="0">
                <a:latin typeface="Meiryo" charset="-128"/>
                <a:ea typeface="Meiryo" charset="-128"/>
                <a:cs typeface="Meiryo" charset="-128"/>
              </a:rPr>
              <a:t>日</a:t>
            </a:r>
          </a:p>
        </p:txBody>
      </p:sp>
      <p:sp>
        <p:nvSpPr>
          <p:cNvPr id="5" name="テキスト ボックス 4"/>
          <p:cNvSpPr txBox="1"/>
          <p:nvPr/>
        </p:nvSpPr>
        <p:spPr>
          <a:xfrm>
            <a:off x="5796136" y="5549861"/>
            <a:ext cx="2582758" cy="769441"/>
          </a:xfrm>
          <a:prstGeom prst="rect">
            <a:avLst/>
          </a:prstGeom>
          <a:noFill/>
        </p:spPr>
        <p:txBody>
          <a:bodyPr wrap="none" rtlCol="0">
            <a:spAutoFit/>
          </a:bodyPr>
          <a:lstStyle/>
          <a:p>
            <a:pPr algn="r"/>
            <a:r>
              <a:rPr kumimoji="1" lang="ja-JP" altLang="en-US" sz="1100" dirty="0">
                <a:latin typeface="+mn-lt"/>
                <a:ea typeface="+mn-ea"/>
              </a:rPr>
              <a:t>株式会社アプライド・マーケティング</a:t>
            </a:r>
            <a:endParaRPr kumimoji="1" lang="en-US" altLang="ja-JP" sz="1100" dirty="0">
              <a:latin typeface="+mn-lt"/>
              <a:ea typeface="+mn-ea"/>
            </a:endParaRPr>
          </a:p>
          <a:p>
            <a:pPr algn="r"/>
            <a:r>
              <a:rPr lang="ja-JP" altLang="en-US" sz="1100" dirty="0">
                <a:latin typeface="+mn-lt"/>
                <a:ea typeface="+mn-ea"/>
              </a:rPr>
              <a:t>大越　章司</a:t>
            </a:r>
            <a:endParaRPr lang="en-US" altLang="ja-JP" sz="1100" dirty="0">
              <a:latin typeface="+mn-lt"/>
              <a:ea typeface="+mn-ea"/>
            </a:endParaRPr>
          </a:p>
          <a:p>
            <a:pPr algn="r"/>
            <a:r>
              <a:rPr lang="en-US" altLang="ja-JP" sz="1100" dirty="0">
                <a:latin typeface="+mn-lt"/>
                <a:ea typeface="+mn-ea"/>
              </a:rPr>
              <a:t>http://www.appliedmarketing.co.jp/</a:t>
            </a:r>
          </a:p>
          <a:p>
            <a:pPr algn="r"/>
            <a:r>
              <a:rPr kumimoji="1" lang="en-US" altLang="ja-JP" sz="1100" dirty="0">
                <a:latin typeface="+mn-lt"/>
                <a:ea typeface="+mn-ea"/>
              </a:rPr>
              <a:t>shoji@appliedmarketing.co.jp</a:t>
            </a:r>
            <a:endParaRPr kumimoji="1" lang="ja-JP" altLang="en-US" sz="1100" dirty="0">
              <a:latin typeface="+mn-lt"/>
              <a:ea typeface="+mn-ea"/>
            </a:endParaRPr>
          </a:p>
        </p:txBody>
      </p:sp>
    </p:spTree>
    <p:extLst>
      <p:ext uri="{BB962C8B-B14F-4D97-AF65-F5344CB8AC3E}">
        <p14:creationId xmlns:p14="http://schemas.microsoft.com/office/powerpoint/2010/main" val="2141017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タイトル 1"/>
          <p:cNvSpPr>
            <a:spLocks noGrp="1"/>
          </p:cNvSpPr>
          <p:nvPr>
            <p:ph type="title"/>
          </p:nvPr>
        </p:nvSpPr>
        <p:spPr/>
        <p:txBody>
          <a:bodyPr/>
          <a:lstStyle/>
          <a:p>
            <a:r>
              <a:rPr lang="ja-JP" altLang="en-US">
                <a:latin typeface="Arial" charset="0"/>
              </a:rPr>
              <a:t>昔の地図サイト</a:t>
            </a:r>
          </a:p>
        </p:txBody>
      </p:sp>
      <p:pic>
        <p:nvPicPr>
          <p:cNvPr id="44035" name="Picture 3"/>
          <p:cNvPicPr>
            <a:picLocks noChangeAspect="1" noChangeArrowheads="1"/>
          </p:cNvPicPr>
          <p:nvPr/>
        </p:nvPicPr>
        <p:blipFill>
          <a:blip r:embed="rId3"/>
          <a:srcRect/>
          <a:stretch>
            <a:fillRect/>
          </a:stretch>
        </p:blipFill>
        <p:spPr bwMode="auto">
          <a:xfrm>
            <a:off x="457200" y="1074820"/>
            <a:ext cx="8343900" cy="5114925"/>
          </a:xfrm>
          <a:prstGeom prst="rect">
            <a:avLst/>
          </a:prstGeom>
          <a:noFill/>
          <a:ln w="9525">
            <a:noFill/>
            <a:miter lim="800000"/>
            <a:headEnd/>
            <a:tailEnd/>
          </a:ln>
          <a:effectLst>
            <a:outerShdw blurRad="63500" sx="102000" sy="102000" algn="ctr" rotWithShape="0">
              <a:prstClr val="black">
                <a:alpha val="40000"/>
              </a:prstClr>
            </a:outerShdw>
          </a:effectLst>
        </p:spPr>
      </p:pic>
      <p:sp>
        <p:nvSpPr>
          <p:cNvPr id="5" name="正方形/長方形 4"/>
          <p:cNvSpPr/>
          <p:nvPr/>
        </p:nvSpPr>
        <p:spPr bwMode="auto">
          <a:xfrm>
            <a:off x="467544" y="1412776"/>
            <a:ext cx="1440160" cy="576064"/>
          </a:xfrm>
          <a:prstGeom prst="rect">
            <a:avLst/>
          </a:prstGeom>
          <a:solidFill>
            <a:schemeClr val="bg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solidFill>
                <a:srgbClr val="484848"/>
              </a:solidFill>
              <a:effectLst/>
              <a:latin typeface="+mn-lt"/>
              <a:ea typeface="+mn-ea"/>
            </a:endParaRPr>
          </a:p>
        </p:txBody>
      </p:sp>
      <p:sp>
        <p:nvSpPr>
          <p:cNvPr id="6" name="正方形/長方形 5"/>
          <p:cNvSpPr/>
          <p:nvPr/>
        </p:nvSpPr>
        <p:spPr bwMode="auto">
          <a:xfrm>
            <a:off x="467544" y="2348880"/>
            <a:ext cx="2592288" cy="1224136"/>
          </a:xfrm>
          <a:prstGeom prst="rect">
            <a:avLst/>
          </a:prstGeom>
          <a:solidFill>
            <a:schemeClr val="bg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solidFill>
                <a:srgbClr val="484848"/>
              </a:solidFill>
              <a:effectLst/>
              <a:latin typeface="+mn-lt"/>
              <a:ea typeface="+mn-ea"/>
            </a:endParaRPr>
          </a:p>
        </p:txBody>
      </p:sp>
      <p:sp>
        <p:nvSpPr>
          <p:cNvPr id="10" name="四方向矢印 9"/>
          <p:cNvSpPr/>
          <p:nvPr/>
        </p:nvSpPr>
        <p:spPr bwMode="auto">
          <a:xfrm>
            <a:off x="8117177" y="5539084"/>
            <a:ext cx="609600" cy="533400"/>
          </a:xfrm>
          <a:prstGeom prst="quadArrow">
            <a:avLst/>
          </a:prstGeom>
          <a:solidFill>
            <a:srgbClr val="CC33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Arial" charset="0"/>
              <a:ea typeface="HG丸ｺﾞｼｯｸM-PRO" pitchFamily="50" charset="-128"/>
            </a:endParaRPr>
          </a:p>
        </p:txBody>
      </p:sp>
      <p:grpSp>
        <p:nvGrpSpPr>
          <p:cNvPr id="3" name="図形グループ 2"/>
          <p:cNvGrpSpPr/>
          <p:nvPr/>
        </p:nvGrpSpPr>
        <p:grpSpPr>
          <a:xfrm>
            <a:off x="457200" y="1074820"/>
            <a:ext cx="8343900" cy="5114925"/>
            <a:chOff x="-913192" y="690859"/>
            <a:chExt cx="8343900" cy="5114925"/>
          </a:xfrm>
        </p:grpSpPr>
        <p:pic>
          <p:nvPicPr>
            <p:cNvPr id="44036" name="Picture 4"/>
            <p:cNvPicPr>
              <a:picLocks noChangeAspect="1" noChangeArrowheads="1"/>
            </p:cNvPicPr>
            <p:nvPr/>
          </p:nvPicPr>
          <p:blipFill>
            <a:blip r:embed="rId4"/>
            <a:srcRect/>
            <a:stretch>
              <a:fillRect/>
            </a:stretch>
          </p:blipFill>
          <p:spPr bwMode="auto">
            <a:xfrm>
              <a:off x="-913192" y="690859"/>
              <a:ext cx="8343900" cy="5114925"/>
            </a:xfrm>
            <a:prstGeom prst="rect">
              <a:avLst/>
            </a:prstGeom>
            <a:noFill/>
            <a:ln w="9525">
              <a:noFill/>
              <a:miter lim="800000"/>
              <a:headEnd/>
              <a:tailEnd/>
            </a:ln>
            <a:effectLst>
              <a:outerShdw blurRad="63500" sx="102000" sy="102000" algn="ctr" rotWithShape="0">
                <a:prstClr val="black">
                  <a:alpha val="40000"/>
                </a:prstClr>
              </a:outerShdw>
            </a:effectLst>
          </p:spPr>
        </p:pic>
        <p:sp>
          <p:nvSpPr>
            <p:cNvPr id="11" name="四方向矢印 10"/>
            <p:cNvSpPr/>
            <p:nvPr/>
          </p:nvSpPr>
          <p:spPr bwMode="auto">
            <a:xfrm>
              <a:off x="6745577" y="5158084"/>
              <a:ext cx="609600" cy="533400"/>
            </a:xfrm>
            <a:prstGeom prst="quadArrow">
              <a:avLst/>
            </a:prstGeom>
            <a:solidFill>
              <a:srgbClr val="CC33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Arial" charset="0"/>
                <a:ea typeface="HG丸ｺﾞｼｯｸM-PRO" pitchFamily="50" charset="-128"/>
              </a:endParaRPr>
            </a:p>
          </p:txBody>
        </p:sp>
      </p:grpSp>
      <p:sp>
        <p:nvSpPr>
          <p:cNvPr id="2" name="正方形/長方形 1"/>
          <p:cNvSpPr/>
          <p:nvPr/>
        </p:nvSpPr>
        <p:spPr>
          <a:xfrm>
            <a:off x="467544" y="1412776"/>
            <a:ext cx="1594113" cy="576064"/>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 name="正方形/長方形 11"/>
          <p:cNvSpPr/>
          <p:nvPr/>
        </p:nvSpPr>
        <p:spPr>
          <a:xfrm>
            <a:off x="494016" y="2312069"/>
            <a:ext cx="2602632" cy="945537"/>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1360676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6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875" y="0"/>
            <a:ext cx="7458075" cy="5924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19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188" y="1071563"/>
            <a:ext cx="8353425" cy="1171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197"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188" y="1989138"/>
            <a:ext cx="3643312" cy="439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198" name="正方形/長方形 7"/>
          <p:cNvSpPr>
            <a:spLocks noChangeArrowheads="1"/>
          </p:cNvSpPr>
          <p:nvPr/>
        </p:nvSpPr>
        <p:spPr bwMode="auto">
          <a:xfrm>
            <a:off x="0" y="1"/>
            <a:ext cx="9144000" cy="838200"/>
          </a:xfrm>
          <a:prstGeom prst="rect">
            <a:avLst/>
          </a:prstGeom>
          <a:solidFill>
            <a:schemeClr val="bg1"/>
          </a:solidFill>
          <a:ln>
            <a:noFill/>
          </a:ln>
          <a:extLst>
            <a:ext uri="{91240B29-F687-4f45-9708-019B960494DF}">
              <a14:hiddenLine xmlns:a14="http://schemas.microsoft.com/office/drawing/2010/main" xmlns="" w="38100" algn="ctr">
                <a:solidFill>
                  <a:srgbClr val="000000"/>
                </a:solidFill>
                <a:round/>
                <a:headEnd/>
                <a:tailEnd/>
              </a14:hiddenLine>
            </a:ext>
          </a:extLst>
        </p:spPr>
        <p:txBody>
          <a:bodyPr anchor="ctr"/>
          <a:lstStyle/>
          <a:p>
            <a:pPr>
              <a:spcBef>
                <a:spcPct val="20000"/>
              </a:spcBef>
            </a:pPr>
            <a:endParaRPr kumimoji="0" lang="ja-JP" altLang="en-US" sz="1400">
              <a:solidFill>
                <a:srgbClr val="484848"/>
              </a:solidFill>
              <a:ea typeface="HG丸ｺﾞｼｯｸM-PRO" pitchFamily="50" charset="-128"/>
            </a:endParaRPr>
          </a:p>
        </p:txBody>
      </p:sp>
      <p:sp>
        <p:nvSpPr>
          <p:cNvPr id="8199" name="正方形/長方形 8"/>
          <p:cNvSpPr>
            <a:spLocks noChangeArrowheads="1"/>
          </p:cNvSpPr>
          <p:nvPr/>
        </p:nvSpPr>
        <p:spPr bwMode="auto">
          <a:xfrm>
            <a:off x="8643938" y="1071563"/>
            <a:ext cx="500062" cy="5500687"/>
          </a:xfrm>
          <a:prstGeom prst="rect">
            <a:avLst/>
          </a:prstGeom>
          <a:solidFill>
            <a:schemeClr val="bg1"/>
          </a:solidFill>
          <a:ln>
            <a:noFill/>
          </a:ln>
          <a:extLst>
            <a:ext uri="{91240B29-F687-4f45-9708-019B960494DF}">
              <a14:hiddenLine xmlns:a14="http://schemas.microsoft.com/office/drawing/2010/main" xmlns="" w="38100" algn="ctr">
                <a:solidFill>
                  <a:srgbClr val="000000"/>
                </a:solidFill>
                <a:round/>
                <a:headEnd/>
                <a:tailEnd/>
              </a14:hiddenLine>
            </a:ext>
          </a:extLst>
        </p:spPr>
        <p:txBody>
          <a:bodyPr anchor="ctr"/>
          <a:lstStyle/>
          <a:p>
            <a:pPr>
              <a:spcBef>
                <a:spcPct val="20000"/>
              </a:spcBef>
            </a:pPr>
            <a:endParaRPr kumimoji="0" lang="ja-JP" altLang="en-US" sz="1400">
              <a:solidFill>
                <a:srgbClr val="484848"/>
              </a:solidFill>
              <a:ea typeface="HG丸ｺﾞｼｯｸM-PRO" pitchFamily="50" charset="-128"/>
            </a:endParaRPr>
          </a:p>
        </p:txBody>
      </p:sp>
      <p:sp>
        <p:nvSpPr>
          <p:cNvPr id="8200" name="正方形/長方形 10"/>
          <p:cNvSpPr>
            <a:spLocks noChangeArrowheads="1"/>
          </p:cNvSpPr>
          <p:nvPr/>
        </p:nvSpPr>
        <p:spPr bwMode="auto">
          <a:xfrm>
            <a:off x="0" y="5929313"/>
            <a:ext cx="9144000" cy="714375"/>
          </a:xfrm>
          <a:prstGeom prst="rect">
            <a:avLst/>
          </a:prstGeom>
          <a:solidFill>
            <a:schemeClr val="bg1"/>
          </a:solidFill>
          <a:ln>
            <a:noFill/>
          </a:ln>
          <a:extLst>
            <a:ext uri="{91240B29-F687-4f45-9708-019B960494DF}">
              <a14:hiddenLine xmlns:a14="http://schemas.microsoft.com/office/drawing/2010/main" xmlns="" w="38100" algn="ctr">
                <a:solidFill>
                  <a:srgbClr val="000000"/>
                </a:solidFill>
                <a:round/>
                <a:headEnd/>
                <a:tailEnd/>
              </a14:hiddenLine>
            </a:ext>
          </a:extLst>
        </p:spPr>
        <p:txBody>
          <a:bodyPr anchor="ctr"/>
          <a:lstStyle/>
          <a:p>
            <a:pPr>
              <a:spcBef>
                <a:spcPct val="20000"/>
              </a:spcBef>
            </a:pPr>
            <a:endParaRPr kumimoji="0" lang="ja-JP" altLang="en-US" sz="1400">
              <a:solidFill>
                <a:srgbClr val="484848"/>
              </a:solidFill>
              <a:ea typeface="HG丸ｺﾞｼｯｸM-PRO" pitchFamily="50" charset="-128"/>
            </a:endParaRPr>
          </a:p>
        </p:txBody>
      </p:sp>
      <p:sp>
        <p:nvSpPr>
          <p:cNvPr id="12" name="Rectangle 16"/>
          <p:cNvSpPr>
            <a:spLocks noChangeArrowheads="1"/>
          </p:cNvSpPr>
          <p:nvPr/>
        </p:nvSpPr>
        <p:spPr bwMode="auto">
          <a:xfrm>
            <a:off x="0" y="-1"/>
            <a:ext cx="9144000" cy="1071563"/>
          </a:xfrm>
          <a:prstGeom prst="rect">
            <a:avLst/>
          </a:prstGeom>
          <a:solidFill>
            <a:srgbClr val="FFFFFF"/>
          </a:solidFill>
          <a:ln>
            <a:noFill/>
          </a:ln>
        </p:spPr>
        <p:txBody>
          <a:bodyPr wrap="none" anchor="ctr"/>
          <a:lstStyle/>
          <a:p>
            <a:endParaRPr lang="ja-JP" altLang="en-US">
              <a:solidFill>
                <a:schemeClr val="bg1"/>
              </a:solidFill>
            </a:endParaRPr>
          </a:p>
        </p:txBody>
      </p:sp>
      <p:sp>
        <p:nvSpPr>
          <p:cNvPr id="8194" name="タイトル 1"/>
          <p:cNvSpPr>
            <a:spLocks noGrp="1"/>
          </p:cNvSpPr>
          <p:nvPr>
            <p:ph type="title"/>
          </p:nvPr>
        </p:nvSpPr>
        <p:spPr/>
        <p:txBody>
          <a:bodyPr/>
          <a:lstStyle/>
          <a:p>
            <a:r>
              <a:rPr lang="en-US" altLang="ja-JP" dirty="0"/>
              <a:t>Ajax</a:t>
            </a:r>
            <a:r>
              <a:rPr lang="ja-JP" altLang="en-US" dirty="0"/>
              <a:t> を使った地図サイト</a:t>
            </a:r>
          </a:p>
        </p:txBody>
      </p:sp>
      <p:sp>
        <p:nvSpPr>
          <p:cNvPr id="2" name="正方形/長方形 1"/>
          <p:cNvSpPr/>
          <p:nvPr/>
        </p:nvSpPr>
        <p:spPr>
          <a:xfrm>
            <a:off x="357188" y="1071562"/>
            <a:ext cx="8353425" cy="5110670"/>
          </a:xfrm>
          <a:prstGeom prst="rect">
            <a:avLst/>
          </a:prstGeom>
          <a:noFill/>
          <a:ln>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1" name="直線コネクタ 10"/>
          <p:cNvCxnSpPr/>
          <p:nvPr/>
        </p:nvCxnSpPr>
        <p:spPr>
          <a:xfrm>
            <a:off x="457200" y="703900"/>
            <a:ext cx="8686800" cy="6498"/>
          </a:xfrm>
          <a:prstGeom prst="line">
            <a:avLst/>
          </a:prstGeom>
          <a:ln w="12700" cmpd="sng">
            <a:solidFill>
              <a:srgbClr val="33ACBD"/>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0" y="703900"/>
            <a:ext cx="457200" cy="0"/>
          </a:xfrm>
          <a:prstGeom prst="line">
            <a:avLst/>
          </a:prstGeom>
          <a:ln w="12700" cmpd="sng">
            <a:solidFill>
              <a:srgbClr val="CC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6299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2.5E-6 4.91329E-6 L -0.10938 0.09942 " pathEditMode="relative" rAng="0" ptsTypes="AA">
                                      <p:cBhvr>
                                        <p:cTn id="6" dur="2000" fill="hold"/>
                                        <p:tgtEl>
                                          <p:spTgt spid="45060"/>
                                        </p:tgtEl>
                                        <p:attrNameLst>
                                          <p:attrName>ppt_x</p:attrName>
                                          <p:attrName>ppt_y</p:attrName>
                                        </p:attrNameLst>
                                      </p:cBhvr>
                                      <p:rCtr x="-5469" y="497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タイトル 3"/>
          <p:cNvSpPr>
            <a:spLocks noGrp="1"/>
          </p:cNvSpPr>
          <p:nvPr>
            <p:ph type="title"/>
          </p:nvPr>
        </p:nvSpPr>
        <p:spPr/>
        <p:txBody>
          <a:bodyPr/>
          <a:lstStyle/>
          <a:p>
            <a:r>
              <a:rPr lang="en-US" altLang="ja-JP">
                <a:latin typeface="Arial" charset="0"/>
              </a:rPr>
              <a:t>Ajax</a:t>
            </a:r>
            <a:r>
              <a:rPr lang="ja-JP" altLang="en-US">
                <a:latin typeface="Arial" charset="0"/>
              </a:rPr>
              <a:t> の意義</a:t>
            </a:r>
          </a:p>
        </p:txBody>
      </p:sp>
      <p:pic>
        <p:nvPicPr>
          <p:cNvPr id="11267" name="Picture 4" descr="j025254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0125" y="3929063"/>
            <a:ext cx="1671638" cy="1766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角丸四角形 5"/>
          <p:cNvSpPr/>
          <p:nvPr/>
        </p:nvSpPr>
        <p:spPr>
          <a:xfrm>
            <a:off x="285750" y="1285875"/>
            <a:ext cx="3214688" cy="1643063"/>
          </a:xfrm>
          <a:prstGeom prst="roundRect">
            <a:avLst>
              <a:gd name="adj" fmla="val 0"/>
            </a:avLst>
          </a:prstGeom>
          <a:solidFill>
            <a:schemeClr val="accent4"/>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dirty="0">
                <a:solidFill>
                  <a:schemeClr val="bg1"/>
                </a:solidFill>
                <a:latin typeface="+mj-lt"/>
                <a:ea typeface="+mj-ea"/>
              </a:rPr>
              <a:t>標準の</a:t>
            </a:r>
            <a:r>
              <a:rPr lang="en-US" altLang="ja-JP" sz="2400" dirty="0">
                <a:solidFill>
                  <a:schemeClr val="bg1"/>
                </a:solidFill>
                <a:latin typeface="+mj-lt"/>
                <a:ea typeface="+mj-ea"/>
              </a:rPr>
              <a:t>Web</a:t>
            </a:r>
            <a:r>
              <a:rPr lang="ja-JP" altLang="en-US" sz="2400" dirty="0">
                <a:solidFill>
                  <a:schemeClr val="bg1"/>
                </a:solidFill>
                <a:latin typeface="+mj-lt"/>
                <a:ea typeface="+mj-ea"/>
              </a:rPr>
              <a:t> ブラウザで独立アプリ並みの操作性を実現できる</a:t>
            </a:r>
          </a:p>
        </p:txBody>
      </p:sp>
      <p:grpSp>
        <p:nvGrpSpPr>
          <p:cNvPr id="2" name="グループ化 14"/>
          <p:cNvGrpSpPr>
            <a:grpSpLocks/>
          </p:cNvGrpSpPr>
          <p:nvPr/>
        </p:nvGrpSpPr>
        <p:grpSpPr bwMode="auto">
          <a:xfrm>
            <a:off x="3500439" y="1285875"/>
            <a:ext cx="5357812" cy="1643063"/>
            <a:chOff x="3500431" y="1285860"/>
            <a:chExt cx="5357849" cy="1643074"/>
          </a:xfrm>
        </p:grpSpPr>
        <p:sp>
          <p:nvSpPr>
            <p:cNvPr id="7" name="角丸四角形 6"/>
            <p:cNvSpPr/>
            <p:nvPr/>
          </p:nvSpPr>
          <p:spPr>
            <a:xfrm>
              <a:off x="4000496" y="1285860"/>
              <a:ext cx="4857784" cy="1643074"/>
            </a:xfrm>
            <a:prstGeom prst="roundRect">
              <a:avLst>
                <a:gd name="adj" fmla="val 0"/>
              </a:avLst>
            </a:prstGeom>
            <a:solidFill>
              <a:schemeClr val="accent6">
                <a:lumMod val="75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000" dirty="0">
                  <a:solidFill>
                    <a:schemeClr val="bg1"/>
                  </a:solidFill>
                  <a:latin typeface="+mj-lt"/>
                  <a:ea typeface="+mj-ea"/>
                </a:rPr>
                <a:t>クライアントアプリやプラグイン無しで高度な対話型のシステムを構築可能</a:t>
              </a:r>
            </a:p>
            <a:p>
              <a:pPr algn="ctr">
                <a:defRPr/>
              </a:pPr>
              <a:r>
                <a:rPr lang="en-US" altLang="ja-JP" sz="2000" dirty="0">
                  <a:solidFill>
                    <a:schemeClr val="bg1"/>
                  </a:solidFill>
                  <a:latin typeface="+mj-lt"/>
                  <a:ea typeface="+mj-ea"/>
                </a:rPr>
                <a:t>(</a:t>
              </a:r>
              <a:r>
                <a:rPr lang="ja-JP" altLang="en-US" sz="2000" dirty="0">
                  <a:solidFill>
                    <a:schemeClr val="bg1"/>
                  </a:solidFill>
                  <a:latin typeface="+mj-lt"/>
                  <a:ea typeface="+mj-ea"/>
                </a:rPr>
                <a:t>＝特定の企業の技術に頼らない</a:t>
              </a:r>
              <a:r>
                <a:rPr lang="en-US" altLang="ja-JP" sz="2000" dirty="0">
                  <a:solidFill>
                    <a:schemeClr val="bg1"/>
                  </a:solidFill>
                  <a:latin typeface="+mj-lt"/>
                  <a:ea typeface="+mj-ea"/>
                </a:rPr>
                <a:t>)</a:t>
              </a:r>
              <a:endParaRPr lang="ja-JP" altLang="en-US" sz="2000" dirty="0">
                <a:solidFill>
                  <a:schemeClr val="bg1"/>
                </a:solidFill>
                <a:latin typeface="+mj-lt"/>
                <a:ea typeface="+mj-ea"/>
              </a:endParaRPr>
            </a:p>
          </p:txBody>
        </p:sp>
        <p:sp>
          <p:nvSpPr>
            <p:cNvPr id="8" name="右矢印 7"/>
            <p:cNvSpPr/>
            <p:nvPr/>
          </p:nvSpPr>
          <p:spPr bwMode="auto">
            <a:xfrm>
              <a:off x="3500431" y="1643050"/>
              <a:ext cx="500065" cy="928693"/>
            </a:xfrm>
            <a:prstGeom prst="rightArrow">
              <a:avLst/>
            </a:prstGeom>
            <a:solidFill>
              <a:schemeClr val="accent4"/>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j-lt"/>
                <a:ea typeface="+mj-ea"/>
              </a:endParaRPr>
            </a:p>
          </p:txBody>
        </p:sp>
      </p:grpSp>
      <p:sp>
        <p:nvSpPr>
          <p:cNvPr id="11" name="角丸四角形 10"/>
          <p:cNvSpPr/>
          <p:nvPr/>
        </p:nvSpPr>
        <p:spPr bwMode="auto">
          <a:xfrm>
            <a:off x="4000500" y="4429125"/>
            <a:ext cx="4857750" cy="571500"/>
          </a:xfrm>
          <a:prstGeom prst="roundRect">
            <a:avLst>
              <a:gd name="adj" fmla="val 0"/>
            </a:avLst>
          </a:prstGeom>
          <a:solidFill>
            <a:srgbClr val="00B050"/>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000" dirty="0">
                <a:solidFill>
                  <a:schemeClr val="bg1"/>
                </a:solidFill>
                <a:latin typeface="+mj-lt"/>
                <a:ea typeface="+mj-ea"/>
              </a:rPr>
              <a:t>クラウド コンピューティングへのシフト</a:t>
            </a:r>
          </a:p>
        </p:txBody>
      </p:sp>
      <p:sp>
        <p:nvSpPr>
          <p:cNvPr id="9" name="右矢印 8"/>
          <p:cNvSpPr/>
          <p:nvPr/>
        </p:nvSpPr>
        <p:spPr bwMode="auto">
          <a:xfrm rot="5400000">
            <a:off x="5679280" y="2607470"/>
            <a:ext cx="1500189" cy="2143125"/>
          </a:xfrm>
          <a:prstGeom prst="rightArrow">
            <a:avLst>
              <a:gd name="adj1" fmla="val 50000"/>
              <a:gd name="adj2" fmla="val 23286"/>
            </a:avLst>
          </a:prstGeom>
          <a:solidFill>
            <a:srgbClr val="00B050"/>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j-lt"/>
              <a:ea typeface="+mj-ea"/>
            </a:endParaRPr>
          </a:p>
        </p:txBody>
      </p:sp>
      <p:sp>
        <p:nvSpPr>
          <p:cNvPr id="10" name="角丸四角形 9"/>
          <p:cNvSpPr/>
          <p:nvPr/>
        </p:nvSpPr>
        <p:spPr bwMode="auto">
          <a:xfrm>
            <a:off x="4000500" y="3214686"/>
            <a:ext cx="4857750" cy="785818"/>
          </a:xfrm>
          <a:prstGeom prst="roundRect">
            <a:avLst>
              <a:gd name="adj" fmla="val 0"/>
            </a:avLst>
          </a:prstGeom>
          <a:solidFill>
            <a:schemeClr val="accent4"/>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000" dirty="0">
                <a:solidFill>
                  <a:schemeClr val="bg1"/>
                </a:solidFill>
                <a:latin typeface="+mj-lt"/>
                <a:ea typeface="+mj-ea"/>
              </a:rPr>
              <a:t>Web</a:t>
            </a:r>
            <a:r>
              <a:rPr lang="ja-JP" altLang="en-US" sz="2000" dirty="0">
                <a:solidFill>
                  <a:schemeClr val="bg1"/>
                </a:solidFill>
                <a:latin typeface="+mj-lt"/>
                <a:ea typeface="+mj-ea"/>
              </a:rPr>
              <a:t>システム</a:t>
            </a:r>
            <a:r>
              <a:rPr lang="en-US" altLang="ja-JP" sz="2000" dirty="0">
                <a:solidFill>
                  <a:schemeClr val="bg1"/>
                </a:solidFill>
                <a:latin typeface="+mj-lt"/>
                <a:ea typeface="+mj-ea"/>
              </a:rPr>
              <a:t>/Web</a:t>
            </a:r>
            <a:r>
              <a:rPr lang="ja-JP" altLang="en-US" sz="2000" dirty="0">
                <a:solidFill>
                  <a:schemeClr val="bg1"/>
                </a:solidFill>
                <a:latin typeface="+mj-lt"/>
                <a:ea typeface="+mj-ea"/>
              </a:rPr>
              <a:t>アプリ</a:t>
            </a:r>
            <a:r>
              <a:rPr lang="en-US" altLang="ja-JP" sz="2000" dirty="0">
                <a:solidFill>
                  <a:schemeClr val="bg1"/>
                </a:solidFill>
                <a:latin typeface="+mj-lt"/>
                <a:ea typeface="+mj-ea"/>
              </a:rPr>
              <a:t>/Web</a:t>
            </a:r>
            <a:r>
              <a:rPr lang="ja-JP" altLang="en-US" sz="2000" dirty="0">
                <a:solidFill>
                  <a:schemeClr val="bg1"/>
                </a:solidFill>
                <a:latin typeface="+mj-lt"/>
                <a:ea typeface="+mj-ea"/>
              </a:rPr>
              <a:t>サービスの</a:t>
            </a:r>
            <a:r>
              <a:rPr lang="en-US" altLang="ja-JP" sz="2000" dirty="0">
                <a:solidFill>
                  <a:schemeClr val="bg1"/>
                </a:solidFill>
                <a:latin typeface="+mj-lt"/>
                <a:ea typeface="+mj-ea"/>
              </a:rPr>
              <a:t>UI</a:t>
            </a:r>
            <a:r>
              <a:rPr lang="ja-JP" altLang="en-US" sz="2000" dirty="0">
                <a:solidFill>
                  <a:schemeClr val="bg1"/>
                </a:solidFill>
                <a:latin typeface="+mj-lt"/>
                <a:ea typeface="+mj-ea"/>
              </a:rPr>
              <a:t>を劇的に改善</a:t>
            </a:r>
          </a:p>
        </p:txBody>
      </p:sp>
      <p:sp>
        <p:nvSpPr>
          <p:cNvPr id="13" name="正方形/長方形 12"/>
          <p:cNvSpPr/>
          <p:nvPr/>
        </p:nvSpPr>
        <p:spPr bwMode="auto">
          <a:xfrm>
            <a:off x="4000500" y="5395911"/>
            <a:ext cx="4857750" cy="7477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chemeClr val="bg1"/>
                </a:solidFill>
                <a:latin typeface="+mj-lt"/>
                <a:ea typeface="+mj-ea"/>
              </a:rPr>
              <a:t>クラウドのクライアントとしての</a:t>
            </a:r>
            <a:endParaRPr lang="en-US" altLang="ja-JP" dirty="0">
              <a:solidFill>
                <a:schemeClr val="bg1"/>
              </a:solidFill>
              <a:latin typeface="+mj-lt"/>
              <a:ea typeface="+mj-ea"/>
            </a:endParaRPr>
          </a:p>
          <a:p>
            <a:pPr algn="ctr">
              <a:defRPr/>
            </a:pPr>
            <a:r>
              <a:rPr lang="en-US" altLang="ja-JP" dirty="0">
                <a:solidFill>
                  <a:schemeClr val="bg1"/>
                </a:solidFill>
                <a:latin typeface="+mj-lt"/>
                <a:ea typeface="+mj-ea"/>
              </a:rPr>
              <a:t>Web</a:t>
            </a:r>
            <a:r>
              <a:rPr lang="ja-JP" altLang="en-US" dirty="0">
                <a:solidFill>
                  <a:schemeClr val="bg1"/>
                </a:solidFill>
                <a:latin typeface="+mj-lt"/>
                <a:ea typeface="+mj-ea"/>
              </a:rPr>
              <a:t> ブラウザーの重要性が増大</a:t>
            </a:r>
          </a:p>
        </p:txBody>
      </p:sp>
      <p:sp>
        <p:nvSpPr>
          <p:cNvPr id="12297" name="下矢印 9"/>
          <p:cNvSpPr>
            <a:spLocks noChangeArrowheads="1"/>
          </p:cNvSpPr>
          <p:nvPr/>
        </p:nvSpPr>
        <p:spPr bwMode="auto">
          <a:xfrm>
            <a:off x="5286382" y="5000622"/>
            <a:ext cx="2286013" cy="395289"/>
          </a:xfrm>
          <a:prstGeom prst="downArrow">
            <a:avLst>
              <a:gd name="adj1" fmla="val 50000"/>
              <a:gd name="adj2" fmla="val 50000"/>
            </a:avLst>
          </a:prstGeom>
          <a:solidFill>
            <a:schemeClr val="accent3"/>
          </a:solidFill>
          <a:ln w="38100" algn="ctr">
            <a:noFill/>
            <a:round/>
            <a:headEnd/>
            <a:tailEnd/>
          </a:ln>
        </p:spPr>
        <p:txBody>
          <a:bodyPr anchor="ctr"/>
          <a:lstStyle/>
          <a:p>
            <a:pPr>
              <a:spcBef>
                <a:spcPct val="20000"/>
              </a:spcBef>
              <a:defRPr/>
            </a:pPr>
            <a:endParaRPr kumimoji="0" lang="ja-JP" altLang="en-US" sz="1100">
              <a:solidFill>
                <a:srgbClr val="484848"/>
              </a:solidFill>
              <a:latin typeface="+mj-lt"/>
              <a:ea typeface="+mj-ea"/>
            </a:endParaRPr>
          </a:p>
        </p:txBody>
      </p:sp>
    </p:spTree>
    <p:extLst>
      <p:ext uri="{BB962C8B-B14F-4D97-AF65-F5344CB8AC3E}">
        <p14:creationId xmlns:p14="http://schemas.microsoft.com/office/powerpoint/2010/main" val="20272722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up)">
                                      <p:cBhvr>
                                        <p:cTn id="18" dur="500"/>
                                        <p:tgtEl>
                                          <p:spTgt spid="9"/>
                                        </p:tgtEl>
                                      </p:cBhvr>
                                    </p:animEffect>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2297"/>
                                        </p:tgtEl>
                                        <p:attrNameLst>
                                          <p:attrName>style.visibility</p:attrName>
                                        </p:attrNameLst>
                                      </p:cBhvr>
                                      <p:to>
                                        <p:strVal val="visible"/>
                                      </p:to>
                                    </p:set>
                                    <p:animEffect transition="in" filter="wipe(up)">
                                      <p:cBhvr>
                                        <p:cTn id="27" dur="500"/>
                                        <p:tgtEl>
                                          <p:spTgt spid="12297"/>
                                        </p:tgtEl>
                                      </p:cBhvr>
                                    </p:animEffec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0" animBg="1"/>
      <p:bldP spid="13" grpId="0" animBg="1"/>
      <p:bldP spid="1229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eric-schmid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939800"/>
            <a:ext cx="4327408" cy="2336800"/>
          </a:xfrm>
          <a:prstGeom prst="rect">
            <a:avLst/>
          </a:prstGeom>
          <a:ln>
            <a:noFill/>
          </a:ln>
          <a:effectLst>
            <a:softEdge rad="112500"/>
          </a:effectLst>
        </p:spPr>
      </p:pic>
      <p:sp>
        <p:nvSpPr>
          <p:cNvPr id="15363" name="Rectangle 38"/>
          <p:cNvSpPr>
            <a:spLocks noGrp="1" noChangeArrowheads="1"/>
          </p:cNvSpPr>
          <p:nvPr>
            <p:ph type="title"/>
          </p:nvPr>
        </p:nvSpPr>
        <p:spPr/>
        <p:txBody>
          <a:bodyPr/>
          <a:lstStyle/>
          <a:p>
            <a:pPr eaLnBrk="1" hangingPunct="1"/>
            <a:r>
              <a:rPr lang="ja-JP" altLang="en-US" dirty="0"/>
              <a:t>クラウド・コンピューティングの命名（</a:t>
            </a:r>
            <a:r>
              <a:rPr lang="en-US" altLang="ja-JP" dirty="0"/>
              <a:t>2006</a:t>
            </a:r>
            <a:r>
              <a:rPr lang="ja-JP" altLang="en-US" dirty="0"/>
              <a:t>年）</a:t>
            </a:r>
          </a:p>
        </p:txBody>
      </p:sp>
      <p:sp>
        <p:nvSpPr>
          <p:cNvPr id="3" name="テキスト ボックス 2"/>
          <p:cNvSpPr txBox="1"/>
          <p:nvPr/>
        </p:nvSpPr>
        <p:spPr>
          <a:xfrm>
            <a:off x="2517169" y="1029831"/>
            <a:ext cx="6462443" cy="2462213"/>
          </a:xfrm>
          <a:prstGeom prst="rect">
            <a:avLst/>
          </a:prstGeom>
          <a:solidFill>
            <a:schemeClr val="bg1">
              <a:alpha val="75000"/>
            </a:schemeClr>
          </a:solidFill>
        </p:spPr>
        <p:txBody>
          <a:bodyPr wrap="square" rtlCol="0">
            <a:spAutoFit/>
          </a:bodyPr>
          <a:lstStyle/>
          <a:p>
            <a:pPr algn="just"/>
            <a:r>
              <a:rPr lang="en-US" altLang="ja-JP" sz="1400"/>
              <a:t>What's interesting [now] is that there is an emergent new model, and you all are here because you are part of that new model. I don't think people have really understood how big this opportunity really is. It starts with the premise that the data services and architecture should be on servers. </a:t>
            </a:r>
            <a:r>
              <a:rPr lang="en-US" altLang="ja-JP" sz="1400" b="1">
                <a:solidFill>
                  <a:srgbClr val="C00000"/>
                </a:solidFill>
              </a:rPr>
              <a:t>We call it cloud computing </a:t>
            </a:r>
            <a:r>
              <a:rPr lang="en-US" altLang="ja-JP" sz="1400"/>
              <a:t>– they should be in a "cloud" somewhere. And that if you have the </a:t>
            </a:r>
            <a:r>
              <a:rPr lang="en-US" altLang="ja-JP" sz="1400" b="1">
                <a:solidFill>
                  <a:srgbClr val="C00000"/>
                </a:solidFill>
              </a:rPr>
              <a:t>right kind of browser or the right kind of access</a:t>
            </a:r>
            <a:r>
              <a:rPr lang="en-US" altLang="ja-JP" sz="1400"/>
              <a:t>, it doesn't matter whether you have a PC or a Mac or a mobile phone or a BlackBerry or what have you – </a:t>
            </a:r>
            <a:r>
              <a:rPr lang="en-US" altLang="ja-JP" sz="1400" b="1">
                <a:solidFill>
                  <a:srgbClr val="C00000"/>
                </a:solidFill>
              </a:rPr>
              <a:t>or new devices still to be developed</a:t>
            </a:r>
            <a:r>
              <a:rPr lang="en-US" altLang="ja-JP" sz="1400"/>
              <a:t> – you can get access to the cloud. There are a number of companies that have benefited from that. Obviously, Google, Yahoo!, eBay, Amazon come to mind. The computation and the data and so forth are in the servers.</a:t>
            </a:r>
          </a:p>
          <a:p>
            <a:pPr algn="r"/>
            <a:r>
              <a:rPr lang="en-US" altLang="ja-JP" sz="1400"/>
              <a:t>Eric Schmidt, 6.Mar.2006, “Search Engine Strategies Conference @ San Jose, CA</a:t>
            </a:r>
            <a:endParaRPr kumimoji="1" lang="ja-JP" altLang="en-US" sz="1400" dirty="0"/>
          </a:p>
        </p:txBody>
      </p:sp>
      <p:sp>
        <p:nvSpPr>
          <p:cNvPr id="5" name="テキスト ボックス 4"/>
          <p:cNvSpPr txBox="1"/>
          <p:nvPr/>
        </p:nvSpPr>
        <p:spPr>
          <a:xfrm>
            <a:off x="244866" y="3615572"/>
            <a:ext cx="5190163" cy="2862322"/>
          </a:xfrm>
          <a:prstGeom prst="rect">
            <a:avLst/>
          </a:prstGeom>
          <a:noFill/>
        </p:spPr>
        <p:txBody>
          <a:bodyPr wrap="square" rtlCol="0">
            <a:spAutoFit/>
          </a:bodyPr>
          <a:lstStyle/>
          <a:p>
            <a:pPr algn="just"/>
            <a:r>
              <a:rPr kumimoji="1" lang="ja-JP" altLang="en-US" sz="2000"/>
              <a:t>“</a:t>
            </a:r>
            <a:r>
              <a:rPr kumimoji="1" lang="en-US" altLang="ja-JP" sz="2000"/>
              <a:t>(</a:t>
            </a:r>
            <a:r>
              <a:rPr kumimoji="1" lang="ja-JP" altLang="en-US" sz="2000"/>
              <a:t>新しいモデルは</a:t>
            </a:r>
            <a:r>
              <a:rPr kumimoji="1" lang="en-US" altLang="ja-JP" sz="2000"/>
              <a:t>) </a:t>
            </a:r>
            <a:r>
              <a:rPr kumimoji="1" lang="ja-JP" altLang="en-US" sz="2000"/>
              <a:t>データサービスとアーキテクチャはサーバー上にあるべきだという前提から始まる。これを</a:t>
            </a:r>
            <a:r>
              <a:rPr kumimoji="1" lang="ja-JP" altLang="en-US" sz="2000">
                <a:solidFill>
                  <a:srgbClr val="C00000"/>
                </a:solidFill>
              </a:rPr>
              <a:t>クラウドコンピューティング</a:t>
            </a:r>
            <a:r>
              <a:rPr kumimoji="1" lang="ja-JP" altLang="en-US" sz="2000"/>
              <a:t>と呼ぼう </a:t>
            </a:r>
            <a:r>
              <a:rPr kumimoji="1" lang="en-US" altLang="ja-JP" sz="2000"/>
              <a:t>-</a:t>
            </a:r>
            <a:r>
              <a:rPr kumimoji="1" lang="ja-JP" altLang="en-US" sz="2000"/>
              <a:t> 「クラウド」のどこかにあるべきなのだ。</a:t>
            </a:r>
            <a:r>
              <a:rPr kumimoji="1" lang="ja-JP" altLang="en-US" sz="2000">
                <a:solidFill>
                  <a:srgbClr val="C00000"/>
                </a:solidFill>
              </a:rPr>
              <a:t>適切なブラウザ、あるいは適切なアクセス手段</a:t>
            </a:r>
            <a:r>
              <a:rPr kumimoji="1" lang="ja-JP" altLang="en-US" sz="2000"/>
              <a:t>があれば、</a:t>
            </a:r>
            <a:r>
              <a:rPr kumimoji="1" lang="en-US" altLang="ja-JP" sz="2000"/>
              <a:t>PC</a:t>
            </a:r>
            <a:r>
              <a:rPr kumimoji="1" lang="ja-JP" altLang="en-US" sz="2000"/>
              <a:t>、</a:t>
            </a:r>
            <a:r>
              <a:rPr kumimoji="1" lang="en-US" altLang="ja-JP" sz="2000"/>
              <a:t>Mac</a:t>
            </a:r>
            <a:r>
              <a:rPr kumimoji="1" lang="ja-JP" altLang="en-US" sz="2000"/>
              <a:t>、携帯電話、ブラックベリー、その他あらゆるものから  </a:t>
            </a:r>
            <a:r>
              <a:rPr kumimoji="1" lang="en-US" altLang="ja-JP" sz="2000"/>
              <a:t>-</a:t>
            </a:r>
            <a:r>
              <a:rPr kumimoji="1" lang="ja-JP" altLang="en-US" sz="2000"/>
              <a:t> </a:t>
            </a:r>
            <a:r>
              <a:rPr kumimoji="1" lang="ja-JP" altLang="en-US" sz="2000">
                <a:solidFill>
                  <a:srgbClr val="C00000"/>
                </a:solidFill>
              </a:rPr>
              <a:t>あるいは、まだ開発されていない新しいデバイス</a:t>
            </a:r>
            <a:r>
              <a:rPr kumimoji="1" lang="ja-JP" altLang="en-US" sz="2000"/>
              <a:t> </a:t>
            </a:r>
            <a:r>
              <a:rPr kumimoji="1" lang="en-US" altLang="ja-JP" sz="2000"/>
              <a:t>-</a:t>
            </a:r>
            <a:r>
              <a:rPr kumimoji="1" lang="ja-JP" altLang="en-US" sz="2000"/>
              <a:t> クラウドにアクセスできる。”</a:t>
            </a:r>
            <a:endParaRPr kumimoji="1" lang="ja-JP" altLang="en-US" sz="2000" dirty="0"/>
          </a:p>
        </p:txBody>
      </p:sp>
      <p:sp>
        <p:nvSpPr>
          <p:cNvPr id="6" name="正方形/長方形 5"/>
          <p:cNvSpPr/>
          <p:nvPr/>
        </p:nvSpPr>
        <p:spPr>
          <a:xfrm>
            <a:off x="5537769" y="3683181"/>
            <a:ext cx="3349375" cy="863961"/>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a:solidFill>
                  <a:schemeClr val="bg1"/>
                </a:solidFill>
                <a:latin typeface="ＭＳ Ｐゴシック"/>
                <a:ea typeface="ＭＳ Ｐゴシック"/>
                <a:cs typeface="ＭＳ Ｐゴシック"/>
              </a:rPr>
              <a:t>「クラウド」にあるサーバー</a:t>
            </a:r>
            <a:endParaRPr kumimoji="1" lang="ja-JP" altLang="en-US" sz="2000" dirty="0">
              <a:solidFill>
                <a:schemeClr val="bg1"/>
              </a:solidFill>
              <a:latin typeface="ＭＳ Ｐゴシック"/>
              <a:ea typeface="ＭＳ Ｐゴシック"/>
              <a:cs typeface="ＭＳ Ｐゴシック"/>
            </a:endParaRPr>
          </a:p>
        </p:txBody>
      </p:sp>
      <p:sp>
        <p:nvSpPr>
          <p:cNvPr id="48" name="正方形/長方形 47"/>
          <p:cNvSpPr/>
          <p:nvPr/>
        </p:nvSpPr>
        <p:spPr>
          <a:xfrm>
            <a:off x="5537770" y="4614752"/>
            <a:ext cx="3349375" cy="863961"/>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a:solidFill>
                  <a:schemeClr val="bg1"/>
                </a:solidFill>
                <a:latin typeface="ＭＳ Ｐゴシック"/>
                <a:ea typeface="ＭＳ Ｐゴシック"/>
                <a:cs typeface="ＭＳ Ｐゴシック"/>
              </a:rPr>
              <a:t>適切なアクセス手段</a:t>
            </a:r>
            <a:endParaRPr kumimoji="1" lang="ja-JP" altLang="en-US" sz="2000" dirty="0">
              <a:solidFill>
                <a:schemeClr val="bg1"/>
              </a:solidFill>
              <a:latin typeface="ＭＳ Ｐゴシック"/>
              <a:ea typeface="ＭＳ Ｐゴシック"/>
              <a:cs typeface="ＭＳ Ｐゴシック"/>
            </a:endParaRPr>
          </a:p>
        </p:txBody>
      </p:sp>
      <p:sp>
        <p:nvSpPr>
          <p:cNvPr id="49" name="正方形/長方形 48"/>
          <p:cNvSpPr/>
          <p:nvPr/>
        </p:nvSpPr>
        <p:spPr>
          <a:xfrm>
            <a:off x="5537771" y="5546323"/>
            <a:ext cx="3349375" cy="863961"/>
          </a:xfrm>
          <a:prstGeom prst="rect">
            <a:avLst/>
          </a:prstGeom>
          <a:solidFill>
            <a:srgbClr val="FF6666"/>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a:solidFill>
                  <a:schemeClr val="bg1"/>
                </a:solidFill>
                <a:latin typeface="ＭＳ Ｐゴシック"/>
                <a:ea typeface="ＭＳ Ｐゴシック"/>
                <a:cs typeface="ＭＳ Ｐゴシック"/>
              </a:rPr>
              <a:t>開発中の新しいデバイス</a:t>
            </a:r>
            <a:endParaRPr kumimoji="1" lang="ja-JP" altLang="en-US" sz="2000" dirty="0">
              <a:solidFill>
                <a:schemeClr val="bg1"/>
              </a:solidFill>
              <a:latin typeface="ＭＳ Ｐゴシック"/>
              <a:ea typeface="ＭＳ Ｐゴシック"/>
              <a:cs typeface="ＭＳ Ｐゴシック"/>
            </a:endParaRPr>
          </a:p>
        </p:txBody>
      </p:sp>
    </p:spTree>
    <p:extLst>
      <p:ext uri="{BB962C8B-B14F-4D97-AF65-F5344CB8AC3E}">
        <p14:creationId xmlns:p14="http://schemas.microsoft.com/office/powerpoint/2010/main" val="2026821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1+#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0-#ppt_w/2"/>
                                          </p:val>
                                        </p:tav>
                                        <p:tav tm="100000">
                                          <p:val>
                                            <p:strVal val="#ppt_x"/>
                                          </p:val>
                                        </p:tav>
                                      </p:tavLst>
                                    </p:anim>
                                    <p:anim calcmode="lin" valueType="num">
                                      <p:cBhvr additive="base">
                                        <p:cTn id="19"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48"/>
                                        </p:tgtEl>
                                        <p:attrNameLst>
                                          <p:attrName>style.visibility</p:attrName>
                                        </p:attrNameLst>
                                      </p:cBhvr>
                                      <p:to>
                                        <p:strVal val="visible"/>
                                      </p:to>
                                    </p:set>
                                    <p:anim calcmode="lin" valueType="num">
                                      <p:cBhvr>
                                        <p:cTn id="29" dur="500" fill="hold"/>
                                        <p:tgtEl>
                                          <p:spTgt spid="48"/>
                                        </p:tgtEl>
                                        <p:attrNameLst>
                                          <p:attrName>ppt_w</p:attrName>
                                        </p:attrNameLst>
                                      </p:cBhvr>
                                      <p:tavLst>
                                        <p:tav tm="0">
                                          <p:val>
                                            <p:fltVal val="0"/>
                                          </p:val>
                                        </p:tav>
                                        <p:tav tm="100000">
                                          <p:val>
                                            <p:strVal val="#ppt_w"/>
                                          </p:val>
                                        </p:tav>
                                      </p:tavLst>
                                    </p:anim>
                                    <p:anim calcmode="lin" valueType="num">
                                      <p:cBhvr>
                                        <p:cTn id="30" dur="500" fill="hold"/>
                                        <p:tgtEl>
                                          <p:spTgt spid="48"/>
                                        </p:tgtEl>
                                        <p:attrNameLst>
                                          <p:attrName>ppt_h</p:attrName>
                                        </p:attrNameLst>
                                      </p:cBhvr>
                                      <p:tavLst>
                                        <p:tav tm="0">
                                          <p:val>
                                            <p:fltVal val="0"/>
                                          </p:val>
                                        </p:tav>
                                        <p:tav tm="100000">
                                          <p:val>
                                            <p:strVal val="#ppt_h"/>
                                          </p:val>
                                        </p:tav>
                                      </p:tavLst>
                                    </p:anim>
                                    <p:animEffect transition="in" filter="fade">
                                      <p:cBhvr>
                                        <p:cTn id="31" dur="500"/>
                                        <p:tgtEl>
                                          <p:spTgt spid="4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500" fill="hold"/>
                                        <p:tgtEl>
                                          <p:spTgt spid="49"/>
                                        </p:tgtEl>
                                        <p:attrNameLst>
                                          <p:attrName>ppt_w</p:attrName>
                                        </p:attrNameLst>
                                      </p:cBhvr>
                                      <p:tavLst>
                                        <p:tav tm="0">
                                          <p:val>
                                            <p:fltVal val="0"/>
                                          </p:val>
                                        </p:tav>
                                        <p:tav tm="100000">
                                          <p:val>
                                            <p:strVal val="#ppt_w"/>
                                          </p:val>
                                        </p:tav>
                                      </p:tavLst>
                                    </p:anim>
                                    <p:anim calcmode="lin" valueType="num">
                                      <p:cBhvr>
                                        <p:cTn id="35" dur="500" fill="hold"/>
                                        <p:tgtEl>
                                          <p:spTgt spid="49"/>
                                        </p:tgtEl>
                                        <p:attrNameLst>
                                          <p:attrName>ppt_h</p:attrName>
                                        </p:attrNameLst>
                                      </p:cBhvr>
                                      <p:tavLst>
                                        <p:tav tm="0">
                                          <p:val>
                                            <p:fltVal val="0"/>
                                          </p:val>
                                        </p:tav>
                                        <p:tav tm="100000">
                                          <p:val>
                                            <p:strVal val="#ppt_h"/>
                                          </p:val>
                                        </p:tav>
                                      </p:tavLst>
                                    </p:anim>
                                    <p:animEffect transition="in" filter="fade">
                                      <p:cBhvr>
                                        <p:cTn id="36"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animBg="1"/>
      <p:bldP spid="48" grpId="0" animBg="1"/>
      <p:bldP spid="4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bwMode="auto">
          <a:xfrm>
            <a:off x="532793" y="4310329"/>
            <a:ext cx="8075240" cy="773191"/>
          </a:xfrm>
          <a:prstGeom prst="rect">
            <a:avLst/>
          </a:prstGeom>
          <a:solidFill>
            <a:schemeClr val="accent4"/>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3200" b="0" i="0" u="none" strike="noStrike" cap="none" normalizeH="0" dirty="0">
                <a:ln>
                  <a:noFill/>
                </a:ln>
                <a:solidFill>
                  <a:schemeClr val="bg1"/>
                </a:solidFill>
                <a:effectLst/>
                <a:latin typeface="+mn-lt"/>
                <a:ea typeface="+mn-ea"/>
              </a:rPr>
              <a:t>JavaScript</a:t>
            </a:r>
            <a:r>
              <a:rPr kumimoji="0" lang="ja-JP" altLang="en-US" sz="3200" dirty="0">
                <a:solidFill>
                  <a:schemeClr val="bg1"/>
                </a:solidFill>
                <a:latin typeface="+mn-lt"/>
                <a:ea typeface="+mn-ea"/>
              </a:rPr>
              <a:t>実行速度の向上</a:t>
            </a:r>
            <a:endParaRPr kumimoji="0" lang="ja-JP" altLang="en-US" sz="3200" b="0" i="0" u="none" strike="noStrike" cap="none" normalizeH="0" dirty="0">
              <a:ln>
                <a:noFill/>
              </a:ln>
              <a:solidFill>
                <a:schemeClr val="bg1"/>
              </a:solidFill>
              <a:effectLst/>
              <a:latin typeface="+mn-lt"/>
              <a:ea typeface="+mn-ea"/>
            </a:endParaRPr>
          </a:p>
        </p:txBody>
      </p:sp>
      <p:sp>
        <p:nvSpPr>
          <p:cNvPr id="14" name="正方形/長方形 13"/>
          <p:cNvSpPr/>
          <p:nvPr/>
        </p:nvSpPr>
        <p:spPr bwMode="auto">
          <a:xfrm>
            <a:off x="532793" y="1571417"/>
            <a:ext cx="8075240" cy="573273"/>
          </a:xfrm>
          <a:prstGeom prst="rect">
            <a:avLst/>
          </a:prstGeom>
          <a:solidFill>
            <a:srgbClr val="FFFBD2"/>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r>
              <a:rPr kumimoji="0" lang="en-US" altLang="ja-JP" sz="3200" b="0" i="0" u="none" strike="noStrike" cap="none" normalizeH="0" dirty="0">
                <a:ln>
                  <a:noFill/>
                </a:ln>
                <a:solidFill>
                  <a:srgbClr val="3366FF"/>
                </a:solidFill>
                <a:effectLst/>
                <a:latin typeface="+mn-lt"/>
                <a:ea typeface="+mn-ea"/>
              </a:rPr>
              <a:t>  Mozilla Firefox</a:t>
            </a:r>
            <a:endParaRPr kumimoji="0" lang="ja-JP" altLang="en-US" sz="3200" b="0" i="0" u="none" strike="noStrike" cap="none" normalizeH="0" dirty="0">
              <a:ln>
                <a:noFill/>
              </a:ln>
              <a:solidFill>
                <a:srgbClr val="3366FF"/>
              </a:solidFill>
              <a:effectLst/>
              <a:latin typeface="+mn-lt"/>
              <a:ea typeface="+mn-ea"/>
            </a:endParaRPr>
          </a:p>
        </p:txBody>
      </p:sp>
      <p:sp>
        <p:nvSpPr>
          <p:cNvPr id="15" name="正方形/長方形 14"/>
          <p:cNvSpPr/>
          <p:nvPr/>
        </p:nvSpPr>
        <p:spPr bwMode="auto">
          <a:xfrm>
            <a:off x="532793" y="2234186"/>
            <a:ext cx="8075240" cy="573273"/>
          </a:xfrm>
          <a:prstGeom prst="rect">
            <a:avLst/>
          </a:prstGeom>
          <a:solidFill>
            <a:srgbClr val="FFFBD2"/>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r>
              <a:rPr kumimoji="0" lang="en-US" altLang="ja-JP" sz="3200" b="0" i="0" u="none" strike="noStrike" cap="none" normalizeH="0" dirty="0">
                <a:ln>
                  <a:noFill/>
                </a:ln>
                <a:solidFill>
                  <a:srgbClr val="3366FF"/>
                </a:solidFill>
                <a:effectLst/>
                <a:latin typeface="+mn-lt"/>
                <a:ea typeface="+mn-ea"/>
              </a:rPr>
              <a:t>  Apple Safari</a:t>
            </a:r>
            <a:endParaRPr kumimoji="0" lang="ja-JP" altLang="en-US" sz="3200" b="0" i="0" u="none" strike="noStrike" cap="none" normalizeH="0" dirty="0">
              <a:ln>
                <a:noFill/>
              </a:ln>
              <a:solidFill>
                <a:srgbClr val="3366FF"/>
              </a:solidFill>
              <a:effectLst/>
              <a:latin typeface="+mn-lt"/>
              <a:ea typeface="+mn-ea"/>
            </a:endParaRPr>
          </a:p>
        </p:txBody>
      </p:sp>
      <p:sp>
        <p:nvSpPr>
          <p:cNvPr id="16" name="正方形/長方形 15"/>
          <p:cNvSpPr/>
          <p:nvPr/>
        </p:nvSpPr>
        <p:spPr bwMode="auto">
          <a:xfrm>
            <a:off x="532793" y="2896955"/>
            <a:ext cx="8075240" cy="573273"/>
          </a:xfrm>
          <a:prstGeom prst="rect">
            <a:avLst/>
          </a:prstGeom>
          <a:solidFill>
            <a:srgbClr val="FFFBD2"/>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r>
              <a:rPr kumimoji="0" lang="en-US" altLang="ja-JP" sz="3200" b="0" i="0" u="none" strike="noStrike" cap="none" normalizeH="0" dirty="0">
                <a:ln>
                  <a:noFill/>
                </a:ln>
                <a:solidFill>
                  <a:srgbClr val="3366FF"/>
                </a:solidFill>
                <a:effectLst/>
                <a:latin typeface="+mn-lt"/>
                <a:ea typeface="+mn-ea"/>
              </a:rPr>
              <a:t>  Google Chrome</a:t>
            </a:r>
            <a:endParaRPr kumimoji="0" lang="ja-JP" altLang="en-US" sz="3200" b="0" i="0" u="none" strike="noStrike" cap="none" normalizeH="0" dirty="0">
              <a:ln>
                <a:noFill/>
              </a:ln>
              <a:solidFill>
                <a:srgbClr val="3366FF"/>
              </a:solidFill>
              <a:effectLst/>
              <a:latin typeface="+mn-lt"/>
              <a:ea typeface="+mn-ea"/>
            </a:endParaRPr>
          </a:p>
        </p:txBody>
      </p:sp>
      <p:sp>
        <p:nvSpPr>
          <p:cNvPr id="17" name="正方形/長方形 16"/>
          <p:cNvSpPr/>
          <p:nvPr/>
        </p:nvSpPr>
        <p:spPr bwMode="auto">
          <a:xfrm>
            <a:off x="532793" y="3559724"/>
            <a:ext cx="8075240" cy="573273"/>
          </a:xfrm>
          <a:prstGeom prst="rect">
            <a:avLst/>
          </a:prstGeom>
          <a:solidFill>
            <a:srgbClr val="FFFBD2"/>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r>
              <a:rPr kumimoji="0" lang="en-US" altLang="ja-JP" sz="3200" b="0" i="0" u="none" strike="noStrike" cap="none" normalizeH="0" dirty="0">
                <a:ln>
                  <a:noFill/>
                </a:ln>
                <a:solidFill>
                  <a:srgbClr val="3366FF"/>
                </a:solidFill>
                <a:effectLst/>
                <a:latin typeface="+mn-lt"/>
                <a:ea typeface="+mn-ea"/>
              </a:rPr>
              <a:t>  Opera Software OPERA</a:t>
            </a:r>
            <a:endParaRPr kumimoji="0" lang="ja-JP" altLang="en-US" sz="3200" b="0" i="0" u="none" strike="noStrike" cap="none" normalizeH="0" dirty="0">
              <a:ln>
                <a:noFill/>
              </a:ln>
              <a:solidFill>
                <a:srgbClr val="3366FF"/>
              </a:solidFill>
              <a:effectLst/>
              <a:latin typeface="+mn-lt"/>
              <a:ea typeface="+mn-ea"/>
            </a:endParaRPr>
          </a:p>
        </p:txBody>
      </p:sp>
      <p:sp>
        <p:nvSpPr>
          <p:cNvPr id="18" name="正方形/長方形 17"/>
          <p:cNvSpPr/>
          <p:nvPr/>
        </p:nvSpPr>
        <p:spPr bwMode="auto">
          <a:xfrm>
            <a:off x="532793" y="908647"/>
            <a:ext cx="8075240" cy="573273"/>
          </a:xfrm>
          <a:prstGeom prst="rect">
            <a:avLst/>
          </a:prstGeom>
          <a:solidFill>
            <a:srgbClr val="FFFBD2"/>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defTabSz="914400" fontAlgn="base">
              <a:spcBef>
                <a:spcPct val="20000"/>
              </a:spcBef>
              <a:spcAft>
                <a:spcPct val="0"/>
              </a:spcAft>
            </a:pPr>
            <a:r>
              <a:rPr lang="en-US" altLang="ja-JP" sz="3200" dirty="0">
                <a:solidFill>
                  <a:srgbClr val="3366FF"/>
                </a:solidFill>
              </a:rPr>
              <a:t>  Microsoft IE/Edge</a:t>
            </a:r>
          </a:p>
        </p:txBody>
      </p:sp>
      <p:sp>
        <p:nvSpPr>
          <p:cNvPr id="12" name="正方形/長方形 11"/>
          <p:cNvSpPr/>
          <p:nvPr/>
        </p:nvSpPr>
        <p:spPr bwMode="auto">
          <a:xfrm>
            <a:off x="532793" y="5628206"/>
            <a:ext cx="8075240" cy="773191"/>
          </a:xfrm>
          <a:prstGeom prst="rect">
            <a:avLst/>
          </a:prstGeom>
          <a:solidFill>
            <a:schemeClr val="accent3"/>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3200" dirty="0">
                <a:solidFill>
                  <a:schemeClr val="bg1"/>
                </a:solidFill>
                <a:latin typeface="+mn-lt"/>
                <a:ea typeface="+mn-ea"/>
              </a:rPr>
              <a:t>Ajax</a:t>
            </a:r>
            <a:r>
              <a:rPr kumimoji="0" lang="ja-JP" altLang="en-US" sz="3200" dirty="0">
                <a:solidFill>
                  <a:schemeClr val="bg1"/>
                </a:solidFill>
                <a:latin typeface="+mn-lt"/>
                <a:ea typeface="+mn-ea"/>
              </a:rPr>
              <a:t>の操作性と</a:t>
            </a:r>
            <a:r>
              <a:rPr kumimoji="0" lang="ja-JP" altLang="en-US" sz="3200" b="0" i="0" u="none" strike="noStrike" cap="none" normalizeH="0" dirty="0">
                <a:ln>
                  <a:noFill/>
                </a:ln>
                <a:solidFill>
                  <a:schemeClr val="bg1"/>
                </a:solidFill>
                <a:effectLst/>
                <a:latin typeface="+mn-lt"/>
                <a:ea typeface="+mn-ea"/>
              </a:rPr>
              <a:t>快適さを向上</a:t>
            </a:r>
          </a:p>
        </p:txBody>
      </p:sp>
      <p:sp>
        <p:nvSpPr>
          <p:cNvPr id="13" name="下矢印 12"/>
          <p:cNvSpPr/>
          <p:nvPr/>
        </p:nvSpPr>
        <p:spPr bwMode="auto">
          <a:xfrm>
            <a:off x="3341105" y="5042497"/>
            <a:ext cx="2448272" cy="641350"/>
          </a:xfrm>
          <a:prstGeom prst="downArrow">
            <a:avLst/>
          </a:prstGeom>
          <a:solidFill>
            <a:schemeClr val="accent6">
              <a:lumMod val="75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effectLst/>
              <a:latin typeface="+mn-lt"/>
              <a:ea typeface="+mn-ea"/>
            </a:endParaRPr>
          </a:p>
        </p:txBody>
      </p:sp>
      <p:pic>
        <p:nvPicPr>
          <p:cNvPr id="2" name="図 1" descr="firefox-256.jpg"/>
          <p:cNvPicPr>
            <a:picLocks noChangeAspect="1"/>
          </p:cNvPicPr>
          <p:nvPr/>
        </p:nvPicPr>
        <p:blipFill>
          <a:blip r:embed="rId3">
            <a:clrChange>
              <a:clrFrom>
                <a:srgbClr val="F7F7F7"/>
              </a:clrFrom>
              <a:clrTo>
                <a:srgbClr val="F7F7F7">
                  <a:alpha val="0"/>
                </a:srgbClr>
              </a:clrTo>
            </a:clrChange>
            <a:extLst>
              <a:ext uri="{28A0092B-C50C-407E-A947-70E740481C1C}">
                <a14:useLocalDpi xmlns:a14="http://schemas.microsoft.com/office/drawing/2010/main" val="0"/>
              </a:ext>
            </a:extLst>
          </a:blip>
          <a:stretch>
            <a:fillRect/>
          </a:stretch>
        </p:blipFill>
        <p:spPr>
          <a:xfrm>
            <a:off x="7588812" y="1613070"/>
            <a:ext cx="480820" cy="480820"/>
          </a:xfrm>
          <a:prstGeom prst="rect">
            <a:avLst/>
          </a:prstGeom>
        </p:spPr>
      </p:pic>
      <p:pic>
        <p:nvPicPr>
          <p:cNvPr id="3" name="図 2" descr="download-internet-explorer-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77877" y="989243"/>
            <a:ext cx="480820" cy="423484"/>
          </a:xfrm>
          <a:prstGeom prst="rect">
            <a:avLst/>
          </a:prstGeom>
        </p:spPr>
      </p:pic>
      <p:pic>
        <p:nvPicPr>
          <p:cNvPr id="19" name="図 18" descr="safari-logo-lg.png"/>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588812" y="2265445"/>
            <a:ext cx="491145" cy="542014"/>
          </a:xfrm>
          <a:prstGeom prst="rect">
            <a:avLst/>
          </a:prstGeom>
        </p:spPr>
      </p:pic>
      <p:pic>
        <p:nvPicPr>
          <p:cNvPr id="20" name="図 19" descr="url.jpg"/>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39302" y="3606867"/>
            <a:ext cx="476780" cy="476780"/>
          </a:xfrm>
          <a:prstGeom prst="rect">
            <a:avLst/>
          </a:prstGeom>
        </p:spPr>
      </p:pic>
      <p:pic>
        <p:nvPicPr>
          <p:cNvPr id="21" name="図 20" descr="chrome-logo-2011-04-27.jpg"/>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332455" y="2928706"/>
            <a:ext cx="1028700" cy="514350"/>
          </a:xfrm>
          <a:prstGeom prst="rect">
            <a:avLst/>
          </a:prstGeom>
        </p:spPr>
      </p:pic>
      <p:sp>
        <p:nvSpPr>
          <p:cNvPr id="22" name="タイトル 21"/>
          <p:cNvSpPr>
            <a:spLocks noGrp="1"/>
          </p:cNvSpPr>
          <p:nvPr>
            <p:ph type="title"/>
          </p:nvPr>
        </p:nvSpPr>
        <p:spPr/>
        <p:txBody>
          <a:bodyPr/>
          <a:lstStyle/>
          <a:p>
            <a:r>
              <a:rPr kumimoji="1" lang="en-US" altLang="ja-JP" dirty="0"/>
              <a:t>Ajax </a:t>
            </a:r>
            <a:r>
              <a:rPr kumimoji="1" lang="ja-JP" altLang="en-US" dirty="0"/>
              <a:t>後のブラウザーの急速な進化</a:t>
            </a:r>
          </a:p>
        </p:txBody>
      </p:sp>
      <p:pic>
        <p:nvPicPr>
          <p:cNvPr id="5" name="図 4"/>
          <p:cNvPicPr>
            <a:picLocks noChangeAspect="1"/>
          </p:cNvPicPr>
          <p:nvPr/>
        </p:nvPicPr>
        <p:blipFill>
          <a:blip r:embed="rId8"/>
          <a:stretch>
            <a:fillRect/>
          </a:stretch>
        </p:blipFill>
        <p:spPr>
          <a:xfrm>
            <a:off x="7787176" y="989243"/>
            <a:ext cx="657812" cy="423484"/>
          </a:xfrm>
          <a:prstGeom prst="rect">
            <a:avLst/>
          </a:prstGeom>
        </p:spPr>
      </p:pic>
    </p:spTree>
    <p:extLst>
      <p:ext uri="{BB962C8B-B14F-4D97-AF65-F5344CB8AC3E}">
        <p14:creationId xmlns:p14="http://schemas.microsoft.com/office/powerpoint/2010/main" val="718132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par>
                                <p:cTn id="20" presetID="10" presetClass="entr" presetSubtype="0"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par>
                                <p:cTn id="23" presetID="10" presetClass="entr" presetSubtype="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par>
                                <p:cTn id="26" presetID="10" presetClass="entr" presetSubtype="0"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par>
                                <p:cTn id="29" presetID="10" presetClass="entr" presetSubtype="0"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par>
                                <p:cTn id="32" presetID="10" presetClass="entr" presetSubtype="0" fill="hold"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par>
                                <p:cTn id="35" presetID="10" presetClass="entr" presetSubtype="0" fill="hold"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fltVal val="0"/>
                                          </p:val>
                                        </p:tav>
                                        <p:tav tm="100000">
                                          <p:val>
                                            <p:strVal val="#ppt_w"/>
                                          </p:val>
                                        </p:tav>
                                      </p:tavLst>
                                    </p:anim>
                                    <p:anim calcmode="lin" valueType="num">
                                      <p:cBhvr>
                                        <p:cTn id="43" dur="500" fill="hold"/>
                                        <p:tgtEl>
                                          <p:spTgt spid="10"/>
                                        </p:tgtEl>
                                        <p:attrNameLst>
                                          <p:attrName>ppt_h</p:attrName>
                                        </p:attrNameLst>
                                      </p:cBhvr>
                                      <p:tavLst>
                                        <p:tav tm="0">
                                          <p:val>
                                            <p:fltVal val="0"/>
                                          </p:val>
                                        </p:tav>
                                        <p:tav tm="100000">
                                          <p:val>
                                            <p:strVal val="#ppt_h"/>
                                          </p:val>
                                        </p:tav>
                                      </p:tavLst>
                                    </p:anim>
                                    <p:animEffect transition="in" filter="fade">
                                      <p:cBhvr>
                                        <p:cTn id="44" dur="5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wipe(up)">
                                      <p:cBhvr>
                                        <p:cTn id="49" dur="500"/>
                                        <p:tgtEl>
                                          <p:spTgt spid="13"/>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fade">
                                      <p:cBhvr>
                                        <p:cTn id="5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15" grpId="0" animBg="1"/>
      <p:bldP spid="16" grpId="0" animBg="1"/>
      <p:bldP spid="17" grpId="0" animBg="1"/>
      <p:bldP spid="18" grpId="0" animBg="1"/>
      <p:bldP spid="12"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タイトル 1"/>
          <p:cNvSpPr>
            <a:spLocks noGrp="1"/>
          </p:cNvSpPr>
          <p:nvPr>
            <p:ph type="title"/>
          </p:nvPr>
        </p:nvSpPr>
        <p:spPr/>
        <p:txBody>
          <a:bodyPr/>
          <a:lstStyle/>
          <a:p>
            <a:pPr eaLnBrk="1" hangingPunct="1"/>
            <a:r>
              <a:rPr lang="ja-JP" altLang="en-US"/>
              <a:t>クラウドの普及とモバイルデバイスの誕生</a:t>
            </a:r>
            <a:endParaRPr lang="ja-JP" altLang="en-US" dirty="0"/>
          </a:p>
        </p:txBody>
      </p:sp>
      <p:cxnSp>
        <p:nvCxnSpPr>
          <p:cNvPr id="16388" name="直線矢印コネクタ 4"/>
          <p:cNvCxnSpPr>
            <a:cxnSpLocks noChangeShapeType="1"/>
          </p:cNvCxnSpPr>
          <p:nvPr/>
        </p:nvCxnSpPr>
        <p:spPr bwMode="auto">
          <a:xfrm>
            <a:off x="357188" y="6286500"/>
            <a:ext cx="8643937" cy="1588"/>
          </a:xfrm>
          <a:prstGeom prst="straightConnector1">
            <a:avLst/>
          </a:prstGeom>
          <a:noFill/>
          <a:ln w="38100" cap="rnd" algn="ctr">
            <a:solidFill>
              <a:srgbClr val="4168A7"/>
            </a:solidFill>
            <a:round/>
            <a:headEnd/>
            <a:tailEnd type="arrow" w="med" len="med"/>
          </a:ln>
          <a:extLst>
            <a:ext uri="{909E8E84-426E-40DD-AFC4-6F175D3DCCD1}">
              <a14:hiddenFill xmlns:a14="http://schemas.microsoft.com/office/drawing/2010/main">
                <a:noFill/>
              </a14:hiddenFill>
            </a:ext>
          </a:extLst>
        </p:spPr>
      </p:cxnSp>
      <p:cxnSp>
        <p:nvCxnSpPr>
          <p:cNvPr id="16389" name="直線矢印コネクタ 5"/>
          <p:cNvCxnSpPr>
            <a:cxnSpLocks noChangeShapeType="1"/>
          </p:cNvCxnSpPr>
          <p:nvPr/>
        </p:nvCxnSpPr>
        <p:spPr bwMode="auto">
          <a:xfrm rot="16200000" flipV="1">
            <a:off x="-2214562" y="3714750"/>
            <a:ext cx="5143500" cy="0"/>
          </a:xfrm>
          <a:prstGeom prst="straightConnector1">
            <a:avLst/>
          </a:prstGeom>
          <a:noFill/>
          <a:ln w="38100" cap="rnd" algn="ctr">
            <a:solidFill>
              <a:srgbClr val="4168A7"/>
            </a:solidFill>
            <a:round/>
            <a:headEnd/>
            <a:tailEnd type="arrow" w="med" len="med"/>
          </a:ln>
          <a:extLst>
            <a:ext uri="{909E8E84-426E-40DD-AFC4-6F175D3DCCD1}">
              <a14:hiddenFill xmlns:a14="http://schemas.microsoft.com/office/drawing/2010/main">
                <a:noFill/>
              </a14:hiddenFill>
            </a:ext>
          </a:extLst>
        </p:spPr>
      </p:cxnSp>
      <p:sp>
        <p:nvSpPr>
          <p:cNvPr id="28679" name="テキスト ボックス 27"/>
          <p:cNvSpPr txBox="1">
            <a:spLocks noChangeArrowheads="1"/>
          </p:cNvSpPr>
          <p:nvPr/>
        </p:nvSpPr>
        <p:spPr bwMode="auto">
          <a:xfrm>
            <a:off x="1498450" y="6286500"/>
            <a:ext cx="8064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defRPr/>
            </a:pPr>
            <a:r>
              <a:rPr lang="en-US" altLang="ja-JP" sz="1600" dirty="0">
                <a:solidFill>
                  <a:srgbClr val="4168A7"/>
                </a:solidFill>
                <a:latin typeface="+mn-lt"/>
                <a:ea typeface="+mn-ea"/>
              </a:rPr>
              <a:t>2000</a:t>
            </a:r>
            <a:r>
              <a:rPr lang="ja-JP" altLang="en-US" sz="1600" dirty="0">
                <a:solidFill>
                  <a:srgbClr val="4168A7"/>
                </a:solidFill>
                <a:latin typeface="+mn-lt"/>
                <a:ea typeface="+mn-ea"/>
              </a:rPr>
              <a:t>年</a:t>
            </a:r>
            <a:endParaRPr lang="en-US" altLang="ja-JP" sz="1600" dirty="0">
              <a:solidFill>
                <a:srgbClr val="4168A7"/>
              </a:solidFill>
              <a:latin typeface="+mn-lt"/>
              <a:ea typeface="+mn-ea"/>
            </a:endParaRPr>
          </a:p>
        </p:txBody>
      </p:sp>
      <p:sp>
        <p:nvSpPr>
          <p:cNvPr id="42" name="テキスト ボックス 27"/>
          <p:cNvSpPr txBox="1">
            <a:spLocks noChangeArrowheads="1"/>
          </p:cNvSpPr>
          <p:nvPr/>
        </p:nvSpPr>
        <p:spPr bwMode="auto">
          <a:xfrm>
            <a:off x="8156022" y="6286500"/>
            <a:ext cx="8451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defRPr/>
            </a:pPr>
            <a:r>
              <a:rPr lang="en-US" altLang="ja-JP" sz="1600" dirty="0">
                <a:solidFill>
                  <a:srgbClr val="4168A7"/>
                </a:solidFill>
                <a:latin typeface="+mn-lt"/>
                <a:ea typeface="+mn-ea"/>
              </a:rPr>
              <a:t>2010</a:t>
            </a:r>
            <a:r>
              <a:rPr lang="ja-JP" altLang="en-US" sz="1600" dirty="0">
                <a:solidFill>
                  <a:srgbClr val="4168A7"/>
                </a:solidFill>
                <a:latin typeface="+mn-lt"/>
                <a:ea typeface="+mn-ea"/>
              </a:rPr>
              <a:t>年</a:t>
            </a:r>
            <a:endParaRPr lang="en-US" altLang="ja-JP" sz="1600" dirty="0">
              <a:solidFill>
                <a:srgbClr val="4168A7"/>
              </a:solidFill>
              <a:latin typeface="+mn-lt"/>
              <a:ea typeface="+mn-ea"/>
            </a:endParaRPr>
          </a:p>
        </p:txBody>
      </p:sp>
      <p:sp>
        <p:nvSpPr>
          <p:cNvPr id="49" name="角丸四角形 48"/>
          <p:cNvSpPr/>
          <p:nvPr/>
        </p:nvSpPr>
        <p:spPr bwMode="auto">
          <a:xfrm>
            <a:off x="2889540" y="1202452"/>
            <a:ext cx="1800200" cy="1008112"/>
          </a:xfrm>
          <a:prstGeom prst="roundRect">
            <a:avLst/>
          </a:prstGeom>
          <a:solidFill>
            <a:schemeClr val="tx2"/>
          </a:solidFill>
          <a:ln w="38100" cap="flat" cmpd="sng" algn="ctr">
            <a:noFill/>
            <a:prstDash val="solid"/>
            <a:round/>
            <a:headEnd type="none" w="med" len="med"/>
            <a:tailEnd type="none" w="med" len="me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600" b="1" i="0" u="none" strike="noStrike" cap="none" normalizeH="0">
                <a:ln>
                  <a:noFill/>
                </a:ln>
                <a:solidFill>
                  <a:schemeClr val="bg1"/>
                </a:solidFill>
                <a:effectLst/>
                <a:latin typeface="+mn-lt"/>
                <a:ea typeface="+mn-ea"/>
              </a:rPr>
              <a:t>2005</a:t>
            </a:r>
            <a:br>
              <a:rPr kumimoji="0" lang="en-US" altLang="ja-JP" sz="1600" b="1">
                <a:solidFill>
                  <a:schemeClr val="bg1"/>
                </a:solidFill>
              </a:rPr>
            </a:br>
            <a:r>
              <a:rPr kumimoji="0" lang="en-US" altLang="ja-JP" sz="1600" b="1" i="0" u="none" strike="noStrike" cap="none" normalizeH="0">
                <a:ln>
                  <a:noFill/>
                </a:ln>
                <a:solidFill>
                  <a:schemeClr val="bg1"/>
                </a:solidFill>
                <a:effectLst/>
                <a:latin typeface="+mn-lt"/>
                <a:ea typeface="+mn-ea"/>
              </a:rPr>
              <a:t>Google</a:t>
            </a:r>
            <a:r>
              <a:rPr kumimoji="0" lang="ja-JP" altLang="en-US" sz="1600" b="1" i="0" u="none" strike="noStrike" cap="none" normalizeH="0">
                <a:ln>
                  <a:noFill/>
                </a:ln>
                <a:solidFill>
                  <a:schemeClr val="bg1"/>
                </a:solidFill>
                <a:effectLst/>
                <a:latin typeface="+mn-lt"/>
                <a:ea typeface="+mn-ea"/>
              </a:rPr>
              <a:t>が</a:t>
            </a:r>
            <a:br>
              <a:rPr kumimoji="0" lang="en-US" altLang="ja-JP" sz="1600" b="1">
                <a:solidFill>
                  <a:schemeClr val="bg1"/>
                </a:solidFill>
              </a:rPr>
            </a:br>
            <a:r>
              <a:rPr kumimoji="0" lang="en-US" altLang="ja-JP" sz="1600" b="1" i="0" u="none" strike="noStrike" cap="none" normalizeH="0">
                <a:ln>
                  <a:noFill/>
                </a:ln>
                <a:solidFill>
                  <a:schemeClr val="bg1"/>
                </a:solidFill>
                <a:effectLst/>
                <a:latin typeface="+mn-lt"/>
                <a:ea typeface="+mn-ea"/>
              </a:rPr>
              <a:t>Android</a:t>
            </a:r>
            <a:r>
              <a:rPr kumimoji="0" lang="ja-JP" altLang="en-US" sz="1600" b="1" i="0" u="none" strike="noStrike" cap="none" normalizeH="0">
                <a:ln>
                  <a:noFill/>
                </a:ln>
                <a:solidFill>
                  <a:schemeClr val="bg1"/>
                </a:solidFill>
                <a:effectLst/>
                <a:latin typeface="+mn-lt"/>
                <a:ea typeface="+mn-ea"/>
              </a:rPr>
              <a:t>社を買収</a:t>
            </a:r>
            <a:endParaRPr kumimoji="0" lang="en-US" altLang="ja-JP" sz="1600" b="1" i="0" u="none" strike="noStrike" cap="none" normalizeH="0">
              <a:ln>
                <a:noFill/>
              </a:ln>
              <a:solidFill>
                <a:schemeClr val="bg1"/>
              </a:solidFill>
              <a:effectLst/>
              <a:latin typeface="+mn-lt"/>
              <a:ea typeface="+mn-ea"/>
            </a:endParaRPr>
          </a:p>
        </p:txBody>
      </p:sp>
      <p:sp>
        <p:nvSpPr>
          <p:cNvPr id="54" name="角丸四角形 53"/>
          <p:cNvSpPr/>
          <p:nvPr/>
        </p:nvSpPr>
        <p:spPr bwMode="auto">
          <a:xfrm>
            <a:off x="1537873" y="2324859"/>
            <a:ext cx="1768850" cy="744101"/>
          </a:xfrm>
          <a:prstGeom prst="roundRect">
            <a:avLst/>
          </a:prstGeom>
          <a:solidFill>
            <a:schemeClr val="tx2"/>
          </a:solidFill>
          <a:ln w="38100" cap="flat" cmpd="sng" algn="ctr">
            <a:noFill/>
            <a:prstDash val="solid"/>
            <a:round/>
            <a:headEnd type="none" w="med" len="med"/>
            <a:tailEnd type="none" w="med" len="me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600" b="1" i="0" u="none" strike="noStrike" cap="none" normalizeH="0">
                <a:ln>
                  <a:noFill/>
                </a:ln>
                <a:solidFill>
                  <a:schemeClr val="bg1"/>
                </a:solidFill>
                <a:effectLst/>
                <a:latin typeface="+mn-lt"/>
                <a:ea typeface="+mn-ea"/>
              </a:rPr>
              <a:t>2003</a:t>
            </a:r>
            <a:br>
              <a:rPr kumimoji="0" lang="en-US" altLang="ja-JP" sz="1600" b="1" i="0" u="none" strike="noStrike" cap="none" normalizeH="0">
                <a:ln>
                  <a:noFill/>
                </a:ln>
                <a:solidFill>
                  <a:schemeClr val="bg1"/>
                </a:solidFill>
                <a:effectLst/>
                <a:latin typeface="+mn-lt"/>
                <a:ea typeface="+mn-ea"/>
              </a:rPr>
            </a:br>
            <a:r>
              <a:rPr kumimoji="0" lang="en-US" altLang="ja-JP" sz="1600" b="1">
                <a:solidFill>
                  <a:schemeClr val="bg1"/>
                </a:solidFill>
                <a:latin typeface="+mn-lt"/>
                <a:ea typeface="+mn-ea"/>
              </a:rPr>
              <a:t>Android</a:t>
            </a:r>
            <a:r>
              <a:rPr kumimoji="0" lang="ja-JP" altLang="en-US" sz="1600" b="1">
                <a:solidFill>
                  <a:schemeClr val="bg1"/>
                </a:solidFill>
                <a:latin typeface="+mn-lt"/>
                <a:ea typeface="+mn-ea"/>
              </a:rPr>
              <a:t>社設立</a:t>
            </a:r>
            <a:endParaRPr kumimoji="0" lang="ja-JP" altLang="en-US" sz="1600" b="1" i="0" u="none" strike="noStrike" cap="none" normalizeH="0">
              <a:ln>
                <a:noFill/>
              </a:ln>
              <a:solidFill>
                <a:schemeClr val="bg1"/>
              </a:solidFill>
              <a:effectLst/>
              <a:latin typeface="+mn-lt"/>
              <a:ea typeface="+mn-ea"/>
            </a:endParaRPr>
          </a:p>
        </p:txBody>
      </p:sp>
      <p:sp>
        <p:nvSpPr>
          <p:cNvPr id="32" name="角丸四角形 31"/>
          <p:cNvSpPr/>
          <p:nvPr/>
        </p:nvSpPr>
        <p:spPr bwMode="auto">
          <a:xfrm>
            <a:off x="5356158" y="4442812"/>
            <a:ext cx="1800200" cy="720080"/>
          </a:xfrm>
          <a:prstGeom prst="roundRect">
            <a:avLst/>
          </a:prstGeom>
          <a:solidFill>
            <a:schemeClr val="accent5"/>
          </a:solidFill>
          <a:ln w="38100" cap="flat" cmpd="sng" algn="ctr">
            <a:noFill/>
            <a:prstDash val="solid"/>
            <a:round/>
            <a:headEnd type="none" w="med" len="med"/>
            <a:tailEnd type="none" w="med" len="me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600" b="1" i="0" u="none" strike="noStrike" cap="none" normalizeH="0">
                <a:ln>
                  <a:noFill/>
                </a:ln>
                <a:solidFill>
                  <a:schemeClr val="bg1"/>
                </a:solidFill>
                <a:effectLst/>
                <a:latin typeface="+mn-lt"/>
                <a:ea typeface="+mn-ea"/>
              </a:rPr>
              <a:t>2007.1</a:t>
            </a:r>
            <a:br>
              <a:rPr kumimoji="0" lang="en-US" altLang="ja-JP" sz="1600" b="1" i="0" u="none" strike="noStrike" cap="none" normalizeH="0">
                <a:ln>
                  <a:noFill/>
                </a:ln>
                <a:solidFill>
                  <a:schemeClr val="bg1"/>
                </a:solidFill>
                <a:effectLst/>
                <a:latin typeface="+mn-lt"/>
                <a:ea typeface="+mn-ea"/>
              </a:rPr>
            </a:br>
            <a:r>
              <a:rPr kumimoji="0" lang="en-US" altLang="ja-JP" sz="1600" b="1">
                <a:solidFill>
                  <a:schemeClr val="bg1"/>
                </a:solidFill>
                <a:latin typeface="+mn-lt"/>
                <a:ea typeface="+mn-ea"/>
              </a:rPr>
              <a:t>iPhone</a:t>
            </a:r>
            <a:r>
              <a:rPr kumimoji="0" lang="ja-JP" altLang="en-US" sz="1600" b="1" i="0" u="none" strike="noStrike" cap="none" normalizeH="0">
                <a:ln>
                  <a:noFill/>
                </a:ln>
                <a:solidFill>
                  <a:schemeClr val="bg1"/>
                </a:solidFill>
                <a:effectLst/>
                <a:latin typeface="+mn-lt"/>
                <a:ea typeface="+mn-ea"/>
              </a:rPr>
              <a:t>発表</a:t>
            </a:r>
          </a:p>
        </p:txBody>
      </p:sp>
      <p:sp>
        <p:nvSpPr>
          <p:cNvPr id="51" name="角丸四角形 50"/>
          <p:cNvSpPr/>
          <p:nvPr/>
        </p:nvSpPr>
        <p:spPr bwMode="auto">
          <a:xfrm>
            <a:off x="4252611" y="3207266"/>
            <a:ext cx="1800200" cy="1085830"/>
          </a:xfrm>
          <a:prstGeom prst="roundRect">
            <a:avLst/>
          </a:prstGeom>
          <a:solidFill>
            <a:srgbClr val="C00000"/>
          </a:solidFill>
          <a:ln w="38100" cap="flat" cmpd="sng" algn="ctr">
            <a:noFill/>
            <a:prstDash val="solid"/>
            <a:round/>
            <a:headEnd type="none" w="med" len="med"/>
            <a:tailEnd type="none" w="med" len="me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600" b="1" i="0" u="none" strike="noStrike" cap="none" normalizeH="0">
                <a:ln>
                  <a:noFill/>
                </a:ln>
                <a:solidFill>
                  <a:schemeClr val="bg1"/>
                </a:solidFill>
                <a:effectLst/>
                <a:latin typeface="+mn-lt"/>
                <a:ea typeface="+mn-ea"/>
              </a:rPr>
              <a:t>2006</a:t>
            </a:r>
            <a:br>
              <a:rPr kumimoji="0" lang="en-US" altLang="ja-JP" sz="1600" b="1" i="0" u="none" strike="noStrike" cap="none" normalizeH="0">
                <a:ln>
                  <a:noFill/>
                </a:ln>
                <a:solidFill>
                  <a:schemeClr val="bg1"/>
                </a:solidFill>
                <a:effectLst/>
                <a:latin typeface="+mn-lt"/>
                <a:ea typeface="+mn-ea"/>
              </a:rPr>
            </a:br>
            <a:r>
              <a:rPr kumimoji="0" lang="ja-JP" altLang="en-US" sz="1600" b="1" i="0" u="none" strike="noStrike" cap="none" normalizeH="0">
                <a:ln>
                  <a:noFill/>
                </a:ln>
                <a:solidFill>
                  <a:schemeClr val="bg1"/>
                </a:solidFill>
                <a:effectLst/>
                <a:latin typeface="+mn-lt"/>
                <a:ea typeface="+mn-ea"/>
              </a:rPr>
              <a:t>「クラウド」命名</a:t>
            </a:r>
          </a:p>
        </p:txBody>
      </p:sp>
      <p:sp>
        <p:nvSpPr>
          <p:cNvPr id="33" name="角丸四角形 32"/>
          <p:cNvSpPr/>
          <p:nvPr/>
        </p:nvSpPr>
        <p:spPr bwMode="auto">
          <a:xfrm>
            <a:off x="2127172" y="3212976"/>
            <a:ext cx="1800200" cy="1080120"/>
          </a:xfrm>
          <a:prstGeom prst="roundRect">
            <a:avLst/>
          </a:prstGeom>
          <a:solidFill>
            <a:schemeClr val="tx2"/>
          </a:solidFill>
          <a:ln w="38100" cap="flat" cmpd="sng" algn="ctr">
            <a:noFill/>
            <a:prstDash val="solid"/>
            <a:round/>
            <a:headEnd type="none" w="med" len="med"/>
            <a:tailEnd type="none" w="med" len="me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600" b="1" i="0" u="none" strike="noStrike" cap="none" normalizeH="0">
                <a:ln>
                  <a:noFill/>
                </a:ln>
                <a:solidFill>
                  <a:schemeClr val="bg1"/>
                </a:solidFill>
                <a:effectLst/>
                <a:latin typeface="+mn-lt"/>
                <a:ea typeface="+mn-ea"/>
              </a:rPr>
              <a:t>2004</a:t>
            </a:r>
            <a:endParaRPr kumimoji="0" lang="en-US" altLang="ja-JP" sz="1600" b="1">
              <a:solidFill>
                <a:schemeClr val="bg1"/>
              </a:solidFill>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600" b="1" i="0" u="none" strike="noStrike" cap="none" normalizeH="0">
                <a:ln>
                  <a:noFill/>
                </a:ln>
                <a:solidFill>
                  <a:schemeClr val="bg1"/>
                </a:solidFill>
                <a:effectLst/>
                <a:latin typeface="+mn-lt"/>
                <a:ea typeface="+mn-ea"/>
              </a:rPr>
              <a:t>Google Maps</a:t>
            </a:r>
            <a:br>
              <a:rPr kumimoji="0" lang="en-US" altLang="ja-JP" sz="1600" b="1" i="0" u="none" strike="noStrike" cap="none" normalizeH="0">
                <a:ln>
                  <a:noFill/>
                </a:ln>
                <a:solidFill>
                  <a:schemeClr val="bg1"/>
                </a:solidFill>
                <a:effectLst/>
                <a:latin typeface="+mn-lt"/>
                <a:ea typeface="+mn-ea"/>
              </a:rPr>
            </a:br>
            <a:r>
              <a:rPr kumimoji="0" lang="ja-JP" altLang="en-US" sz="1600" b="1" i="0" u="none" strike="noStrike" cap="none" normalizeH="0">
                <a:ln>
                  <a:noFill/>
                </a:ln>
                <a:solidFill>
                  <a:schemeClr val="bg1"/>
                </a:solidFill>
                <a:effectLst/>
                <a:latin typeface="+mn-lt"/>
                <a:ea typeface="+mn-ea"/>
              </a:rPr>
              <a:t>サービス開始</a:t>
            </a:r>
            <a:endParaRPr kumimoji="0" lang="en-US" altLang="ja-JP" sz="1600" b="1" i="0" u="none" strike="noStrike" cap="none" normalizeH="0">
              <a:ln>
                <a:noFill/>
              </a:ln>
              <a:solidFill>
                <a:schemeClr val="bg1"/>
              </a:solidFill>
              <a:effectLst/>
              <a:latin typeface="+mn-lt"/>
              <a:ea typeface="+mn-ea"/>
            </a:endParaRPr>
          </a:p>
        </p:txBody>
      </p:sp>
      <p:sp>
        <p:nvSpPr>
          <p:cNvPr id="34" name="角丸四角形 33"/>
          <p:cNvSpPr/>
          <p:nvPr/>
        </p:nvSpPr>
        <p:spPr bwMode="auto">
          <a:xfrm>
            <a:off x="5828140" y="2349481"/>
            <a:ext cx="1800200" cy="720080"/>
          </a:xfrm>
          <a:prstGeom prst="roundRect">
            <a:avLst/>
          </a:prstGeom>
          <a:solidFill>
            <a:schemeClr val="tx2"/>
          </a:solidFill>
          <a:ln w="38100" cap="flat" cmpd="sng" algn="ctr">
            <a:noFill/>
            <a:prstDash val="solid"/>
            <a:round/>
            <a:headEnd type="none" w="med" len="med"/>
            <a:tailEnd type="none" w="med" len="me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600" b="1" i="0" u="none" strike="noStrike" cap="none" normalizeH="0">
                <a:ln>
                  <a:noFill/>
                </a:ln>
                <a:solidFill>
                  <a:schemeClr val="bg1"/>
                </a:solidFill>
                <a:effectLst/>
                <a:latin typeface="+mn-lt"/>
                <a:ea typeface="+mn-ea"/>
              </a:rPr>
              <a:t>2007.11</a:t>
            </a:r>
            <a:br>
              <a:rPr kumimoji="0" lang="en-US" altLang="ja-JP" sz="1600" b="1" i="0" u="none" strike="noStrike" cap="none" normalizeH="0">
                <a:ln>
                  <a:noFill/>
                </a:ln>
                <a:solidFill>
                  <a:schemeClr val="bg1"/>
                </a:solidFill>
                <a:effectLst/>
              </a:rPr>
            </a:br>
            <a:r>
              <a:rPr kumimoji="0" lang="en-US" altLang="ja-JP" sz="1600" b="1">
                <a:solidFill>
                  <a:schemeClr val="bg1"/>
                </a:solidFill>
                <a:latin typeface="+mn-lt"/>
                <a:ea typeface="+mn-ea"/>
              </a:rPr>
              <a:t>Android</a:t>
            </a:r>
            <a:r>
              <a:rPr kumimoji="0" lang="ja-JP" altLang="en-US" sz="1600" b="1">
                <a:solidFill>
                  <a:schemeClr val="bg1"/>
                </a:solidFill>
                <a:latin typeface="+mn-lt"/>
                <a:ea typeface="+mn-ea"/>
              </a:rPr>
              <a:t>発表</a:t>
            </a:r>
            <a:endParaRPr kumimoji="0" lang="en-US" altLang="ja-JP" sz="1600" b="1" i="0" u="none" strike="noStrike" cap="none" normalizeH="0">
              <a:ln>
                <a:noFill/>
              </a:ln>
              <a:solidFill>
                <a:schemeClr val="bg1"/>
              </a:solidFill>
              <a:effectLst/>
              <a:latin typeface="+mn-lt"/>
              <a:ea typeface="+mn-ea"/>
            </a:endParaRPr>
          </a:p>
        </p:txBody>
      </p:sp>
      <p:sp>
        <p:nvSpPr>
          <p:cNvPr id="41" name="角丸四角形 40"/>
          <p:cNvSpPr/>
          <p:nvPr/>
        </p:nvSpPr>
        <p:spPr bwMode="auto">
          <a:xfrm>
            <a:off x="6926548" y="1200738"/>
            <a:ext cx="1800200" cy="1008112"/>
          </a:xfrm>
          <a:prstGeom prst="roundRect">
            <a:avLst/>
          </a:prstGeom>
          <a:solidFill>
            <a:schemeClr val="tx2"/>
          </a:solidFill>
          <a:ln w="38100" cap="flat" cmpd="sng" algn="ctr">
            <a:noFill/>
            <a:prstDash val="solid"/>
            <a:round/>
            <a:headEnd type="none" w="med" len="med"/>
            <a:tailEnd type="none" w="med" len="me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600" b="1" i="0" u="none" strike="noStrike" cap="none" normalizeH="0">
                <a:ln>
                  <a:noFill/>
                </a:ln>
                <a:solidFill>
                  <a:schemeClr val="bg1"/>
                </a:solidFill>
                <a:effectLst/>
                <a:latin typeface="+mn-lt"/>
                <a:ea typeface="+mn-ea"/>
              </a:rPr>
              <a:t>2008.10</a:t>
            </a:r>
            <a:br>
              <a:rPr kumimoji="0" lang="en-US" altLang="ja-JP" sz="1600" b="1" i="0" u="none" strike="noStrike" cap="none" normalizeH="0">
                <a:ln>
                  <a:noFill/>
                </a:ln>
                <a:solidFill>
                  <a:schemeClr val="bg1"/>
                </a:solidFill>
                <a:effectLst/>
              </a:rPr>
            </a:br>
            <a:r>
              <a:rPr kumimoji="0" lang="en-US" altLang="ja-JP" sz="1600" b="1">
                <a:solidFill>
                  <a:schemeClr val="bg1"/>
                </a:solidFill>
                <a:latin typeface="+mn-lt"/>
                <a:ea typeface="+mn-ea"/>
              </a:rPr>
              <a:t>Android</a:t>
            </a:r>
            <a:r>
              <a:rPr kumimoji="0" lang="ja-JP" altLang="en-US" sz="1600" b="1">
                <a:solidFill>
                  <a:schemeClr val="bg1"/>
                </a:solidFill>
                <a:latin typeface="+mn-lt"/>
                <a:ea typeface="+mn-ea"/>
              </a:rPr>
              <a:t>端末</a:t>
            </a:r>
            <a:br>
              <a:rPr kumimoji="0" lang="en-US" altLang="ja-JP" sz="1600" b="1">
                <a:solidFill>
                  <a:schemeClr val="bg1"/>
                </a:solidFill>
              </a:rPr>
            </a:br>
            <a:r>
              <a:rPr kumimoji="0" lang="ja-JP" altLang="en-US" sz="1600" b="1">
                <a:solidFill>
                  <a:schemeClr val="bg1"/>
                </a:solidFill>
                <a:latin typeface="+mn-lt"/>
                <a:ea typeface="+mn-ea"/>
              </a:rPr>
              <a:t>販売開始</a:t>
            </a:r>
            <a:endParaRPr kumimoji="0" lang="en-US" altLang="ja-JP" sz="1600" b="1" i="0" u="none" strike="noStrike" cap="none" normalizeH="0">
              <a:ln>
                <a:noFill/>
              </a:ln>
              <a:solidFill>
                <a:schemeClr val="bg1"/>
              </a:solidFill>
              <a:effectLst/>
              <a:latin typeface="+mn-lt"/>
              <a:ea typeface="+mn-ea"/>
            </a:endParaRPr>
          </a:p>
        </p:txBody>
      </p:sp>
      <p:sp>
        <p:nvSpPr>
          <p:cNvPr id="43" name="角丸四角形 42"/>
          <p:cNvSpPr/>
          <p:nvPr/>
        </p:nvSpPr>
        <p:spPr bwMode="auto">
          <a:xfrm>
            <a:off x="2889540" y="4437112"/>
            <a:ext cx="1800200" cy="720080"/>
          </a:xfrm>
          <a:prstGeom prst="roundRect">
            <a:avLst/>
          </a:prstGeom>
          <a:solidFill>
            <a:schemeClr val="accent5"/>
          </a:solidFill>
          <a:ln w="38100" cap="flat" cmpd="sng" algn="ctr">
            <a:noFill/>
            <a:prstDash val="solid"/>
            <a:round/>
            <a:headEnd type="none" w="med" len="med"/>
            <a:tailEnd type="none" w="med" len="me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600" b="1" i="0" u="none" strike="noStrike" cap="none" normalizeH="0">
                <a:ln>
                  <a:noFill/>
                </a:ln>
                <a:solidFill>
                  <a:schemeClr val="bg1"/>
                </a:solidFill>
                <a:effectLst/>
                <a:latin typeface="+mn-lt"/>
                <a:ea typeface="+mn-ea"/>
              </a:rPr>
              <a:t>2005</a:t>
            </a:r>
            <a:br>
              <a:rPr kumimoji="0" lang="en-US" altLang="ja-JP" sz="1600" b="1" i="0" u="none" strike="noStrike" cap="none" normalizeH="0">
                <a:ln>
                  <a:noFill/>
                </a:ln>
                <a:solidFill>
                  <a:schemeClr val="bg1"/>
                </a:solidFill>
                <a:effectLst/>
                <a:latin typeface="+mn-lt"/>
                <a:ea typeface="+mn-ea"/>
              </a:rPr>
            </a:br>
            <a:r>
              <a:rPr kumimoji="0" lang="en-US" altLang="ja-JP" sz="1600" b="1">
                <a:solidFill>
                  <a:schemeClr val="bg1"/>
                </a:solidFill>
                <a:latin typeface="+mn-lt"/>
                <a:ea typeface="+mn-ea"/>
              </a:rPr>
              <a:t>iPhone</a:t>
            </a:r>
            <a:r>
              <a:rPr kumimoji="0" lang="ja-JP" altLang="en-US" sz="1600" b="1">
                <a:solidFill>
                  <a:schemeClr val="bg1"/>
                </a:solidFill>
                <a:latin typeface="+mn-lt"/>
                <a:ea typeface="+mn-ea"/>
              </a:rPr>
              <a:t>開発開始</a:t>
            </a:r>
            <a:r>
              <a:rPr kumimoji="0" lang="en-US" altLang="ja-JP" sz="1600" b="1">
                <a:solidFill>
                  <a:schemeClr val="bg1"/>
                </a:solidFill>
                <a:latin typeface="+mn-lt"/>
                <a:ea typeface="+mn-ea"/>
              </a:rPr>
              <a:t>?</a:t>
            </a:r>
            <a:endParaRPr kumimoji="0" lang="ja-JP" altLang="en-US" sz="1600" b="1" i="0" u="none" strike="noStrike" cap="none" normalizeH="0">
              <a:ln>
                <a:noFill/>
              </a:ln>
              <a:solidFill>
                <a:schemeClr val="bg1"/>
              </a:solidFill>
              <a:effectLst/>
              <a:latin typeface="+mn-lt"/>
              <a:ea typeface="+mn-ea"/>
            </a:endParaRPr>
          </a:p>
        </p:txBody>
      </p:sp>
      <p:sp>
        <p:nvSpPr>
          <p:cNvPr id="48" name="角丸四角形 47"/>
          <p:cNvSpPr/>
          <p:nvPr/>
        </p:nvSpPr>
        <p:spPr bwMode="auto">
          <a:xfrm>
            <a:off x="699516" y="5301208"/>
            <a:ext cx="1768850" cy="864697"/>
          </a:xfrm>
          <a:prstGeom prst="roundRect">
            <a:avLst/>
          </a:prstGeom>
          <a:solidFill>
            <a:schemeClr val="accent6">
              <a:lumMod val="75000"/>
            </a:schemeClr>
          </a:solidFill>
          <a:ln w="38100" cap="flat" cmpd="sng" algn="ctr">
            <a:noFill/>
            <a:prstDash val="solid"/>
            <a:round/>
            <a:headEnd type="none" w="med" len="med"/>
            <a:tailEnd type="none" w="med" len="me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600" b="1" i="0" u="none" strike="noStrike" cap="none" normalizeH="0">
                <a:ln>
                  <a:noFill/>
                </a:ln>
                <a:solidFill>
                  <a:schemeClr val="bg1"/>
                </a:solidFill>
                <a:effectLst/>
                <a:latin typeface="+mn-lt"/>
                <a:ea typeface="+mn-ea"/>
              </a:rPr>
              <a:t>1999</a:t>
            </a:r>
            <a:br>
              <a:rPr kumimoji="0" lang="en-US" altLang="ja-JP" sz="1600" b="1" i="0" u="none" strike="noStrike" cap="none" normalizeH="0">
                <a:ln>
                  <a:noFill/>
                </a:ln>
                <a:solidFill>
                  <a:schemeClr val="bg1"/>
                </a:solidFill>
                <a:effectLst/>
                <a:latin typeface="+mn-lt"/>
                <a:ea typeface="+mn-ea"/>
              </a:rPr>
            </a:br>
            <a:r>
              <a:rPr kumimoji="0" lang="en-US" altLang="ja-JP" sz="1600" b="1" i="0" u="none" strike="noStrike" cap="none" normalizeH="0">
                <a:ln>
                  <a:noFill/>
                </a:ln>
                <a:solidFill>
                  <a:schemeClr val="bg1"/>
                </a:solidFill>
                <a:effectLst/>
                <a:latin typeface="+mn-lt"/>
                <a:ea typeface="+mn-ea"/>
              </a:rPr>
              <a:t>Salesforse</a:t>
            </a:r>
            <a:r>
              <a:rPr kumimoji="0" lang="ja-JP" altLang="en-US" sz="1600" b="1" i="0" u="none" strike="noStrike" cap="none" normalizeH="0">
                <a:ln>
                  <a:noFill/>
                </a:ln>
                <a:solidFill>
                  <a:schemeClr val="bg1"/>
                </a:solidFill>
                <a:effectLst/>
                <a:latin typeface="+mn-lt"/>
                <a:ea typeface="+mn-ea"/>
              </a:rPr>
              <a:t>社設立</a:t>
            </a:r>
          </a:p>
        </p:txBody>
      </p:sp>
      <p:sp>
        <p:nvSpPr>
          <p:cNvPr id="16" name="角丸四角形 15"/>
          <p:cNvSpPr/>
          <p:nvPr/>
        </p:nvSpPr>
        <p:spPr bwMode="auto">
          <a:xfrm>
            <a:off x="4487408" y="5301809"/>
            <a:ext cx="1768850" cy="864096"/>
          </a:xfrm>
          <a:prstGeom prst="roundRect">
            <a:avLst/>
          </a:prstGeom>
          <a:solidFill>
            <a:schemeClr val="accent6">
              <a:lumMod val="75000"/>
            </a:schemeClr>
          </a:solidFill>
          <a:ln w="38100" cap="flat" cmpd="sng" algn="ctr">
            <a:noFill/>
            <a:prstDash val="solid"/>
            <a:round/>
            <a:headEnd type="none" w="med" len="med"/>
            <a:tailEnd type="none" w="med" len="me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600" b="1" i="0" u="none" strike="noStrike" cap="none" normalizeH="0">
                <a:ln>
                  <a:noFill/>
                </a:ln>
                <a:solidFill>
                  <a:schemeClr val="bg1"/>
                </a:solidFill>
                <a:effectLst/>
                <a:latin typeface="+mn-lt"/>
                <a:ea typeface="+mn-ea"/>
              </a:rPr>
              <a:t>2006.7</a:t>
            </a:r>
            <a:br>
              <a:rPr kumimoji="0" lang="en-US" altLang="ja-JP" sz="1600" b="1" i="0" u="none" strike="noStrike" cap="none" normalizeH="0">
                <a:ln>
                  <a:noFill/>
                </a:ln>
                <a:solidFill>
                  <a:schemeClr val="bg1"/>
                </a:solidFill>
                <a:effectLst/>
                <a:latin typeface="+mn-lt"/>
                <a:ea typeface="+mn-ea"/>
              </a:rPr>
            </a:br>
            <a:r>
              <a:rPr kumimoji="0" lang="en-US" altLang="ja-JP" sz="1600" b="1" i="0" u="none" strike="noStrike" cap="none" normalizeH="0">
                <a:ln>
                  <a:noFill/>
                </a:ln>
                <a:solidFill>
                  <a:schemeClr val="bg1"/>
                </a:solidFill>
                <a:effectLst/>
                <a:latin typeface="+mn-lt"/>
                <a:ea typeface="+mn-ea"/>
              </a:rPr>
              <a:t>AWS</a:t>
            </a:r>
            <a:r>
              <a:rPr kumimoji="0" lang="ja-JP" altLang="en-US" sz="1600" b="1" i="0" u="none" strike="noStrike" cap="none" normalizeH="0">
                <a:ln>
                  <a:noFill/>
                </a:ln>
                <a:solidFill>
                  <a:schemeClr val="bg1"/>
                </a:solidFill>
                <a:effectLst/>
                <a:latin typeface="+mn-lt"/>
                <a:ea typeface="+mn-ea"/>
              </a:rPr>
              <a:t>が正式</a:t>
            </a:r>
            <a:br>
              <a:rPr kumimoji="0" lang="en-US" altLang="ja-JP" sz="1600" b="1" i="0" u="none" strike="noStrike" cap="none" normalizeH="0">
                <a:ln>
                  <a:noFill/>
                </a:ln>
                <a:solidFill>
                  <a:schemeClr val="bg1"/>
                </a:solidFill>
                <a:effectLst/>
                <a:latin typeface="+mn-lt"/>
                <a:ea typeface="+mn-ea"/>
              </a:rPr>
            </a:br>
            <a:r>
              <a:rPr kumimoji="0" lang="ja-JP" altLang="en-US" sz="1600" b="1" i="0" u="none" strike="noStrike" cap="none" normalizeH="0">
                <a:ln>
                  <a:noFill/>
                </a:ln>
                <a:solidFill>
                  <a:schemeClr val="bg1"/>
                </a:solidFill>
                <a:effectLst/>
                <a:latin typeface="+mn-lt"/>
                <a:ea typeface="+mn-ea"/>
              </a:rPr>
              <a:t>サービスを開始</a:t>
            </a:r>
          </a:p>
        </p:txBody>
      </p:sp>
      <p:sp>
        <p:nvSpPr>
          <p:cNvPr id="17" name="角丸四角形 16"/>
          <p:cNvSpPr/>
          <p:nvPr/>
        </p:nvSpPr>
        <p:spPr bwMode="auto">
          <a:xfrm>
            <a:off x="6614512" y="3573016"/>
            <a:ext cx="1800200" cy="720080"/>
          </a:xfrm>
          <a:prstGeom prst="roundRect">
            <a:avLst/>
          </a:prstGeom>
          <a:solidFill>
            <a:schemeClr val="accent5"/>
          </a:solidFill>
          <a:ln w="38100" cap="flat" cmpd="sng" algn="ctr">
            <a:noFill/>
            <a:prstDash val="solid"/>
            <a:round/>
            <a:headEnd type="none" w="med" len="med"/>
            <a:tailEnd type="none" w="med" len="me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600" b="1" i="0" u="none" strike="noStrike" cap="none" normalizeH="0">
                <a:ln>
                  <a:noFill/>
                </a:ln>
                <a:solidFill>
                  <a:schemeClr val="bg1"/>
                </a:solidFill>
                <a:effectLst/>
                <a:latin typeface="+mn-lt"/>
                <a:ea typeface="+mn-ea"/>
              </a:rPr>
              <a:t>2008.7</a:t>
            </a:r>
            <a:br>
              <a:rPr kumimoji="0" lang="en-US" altLang="ja-JP" sz="1600" b="1" i="0" u="none" strike="noStrike" cap="none" normalizeH="0">
                <a:ln>
                  <a:noFill/>
                </a:ln>
                <a:solidFill>
                  <a:schemeClr val="bg1"/>
                </a:solidFill>
                <a:effectLst/>
                <a:latin typeface="+mn-lt"/>
                <a:ea typeface="+mn-ea"/>
              </a:rPr>
            </a:br>
            <a:r>
              <a:rPr kumimoji="0" lang="en-US" altLang="ja-JP" sz="1600" b="1" i="0" u="none" strike="noStrike" cap="none" normalizeH="0">
                <a:ln>
                  <a:noFill/>
                </a:ln>
                <a:solidFill>
                  <a:schemeClr val="bg1"/>
                </a:solidFill>
                <a:effectLst/>
                <a:latin typeface="+mn-lt"/>
                <a:ea typeface="+mn-ea"/>
              </a:rPr>
              <a:t>App Store</a:t>
            </a:r>
            <a:r>
              <a:rPr kumimoji="0" lang="ja-JP" altLang="en-US" sz="1600" b="1" i="0" u="none" strike="noStrike" cap="none" normalizeH="0">
                <a:ln>
                  <a:noFill/>
                </a:ln>
                <a:solidFill>
                  <a:schemeClr val="bg1"/>
                </a:solidFill>
                <a:effectLst/>
                <a:latin typeface="+mn-lt"/>
                <a:ea typeface="+mn-ea"/>
              </a:rPr>
              <a:t>開始</a:t>
            </a:r>
          </a:p>
        </p:txBody>
      </p:sp>
      <p:sp>
        <p:nvSpPr>
          <p:cNvPr id="18" name="角丸四角形 47"/>
          <p:cNvSpPr/>
          <p:nvPr/>
        </p:nvSpPr>
        <p:spPr bwMode="auto">
          <a:xfrm>
            <a:off x="2593462" y="5301809"/>
            <a:ext cx="1768850" cy="864096"/>
          </a:xfrm>
          <a:prstGeom prst="roundRect">
            <a:avLst/>
          </a:prstGeom>
          <a:solidFill>
            <a:schemeClr val="accent6">
              <a:lumMod val="75000"/>
            </a:schemeClr>
          </a:solidFill>
          <a:ln w="38100" cap="flat" cmpd="sng" algn="ctr">
            <a:noFill/>
            <a:prstDash val="solid"/>
            <a:round/>
            <a:headEnd type="none" w="med" len="med"/>
            <a:tailEnd type="none" w="med" len="me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600" b="1" i="0" u="none" strike="noStrike" cap="none" normalizeH="0">
                <a:ln>
                  <a:noFill/>
                </a:ln>
                <a:solidFill>
                  <a:schemeClr val="bg1"/>
                </a:solidFill>
                <a:effectLst/>
                <a:latin typeface="+mn-lt"/>
                <a:ea typeface="+mn-ea"/>
              </a:rPr>
              <a:t>2004</a:t>
            </a:r>
            <a:r>
              <a:rPr kumimoji="0" lang="ja-JP" altLang="en-US" sz="1600" b="1" i="0" u="none" strike="noStrike" cap="none" normalizeH="0">
                <a:ln>
                  <a:noFill/>
                </a:ln>
                <a:solidFill>
                  <a:schemeClr val="bg1"/>
                </a:solidFill>
                <a:effectLst/>
                <a:latin typeface="+mn-lt"/>
                <a:ea typeface="+mn-ea"/>
              </a:rPr>
              <a:t>．</a:t>
            </a:r>
            <a:r>
              <a:rPr kumimoji="0" lang="en-US" altLang="ja-JP" sz="1600" b="1" i="0" u="none" strike="noStrike" cap="none" normalizeH="0">
                <a:ln>
                  <a:noFill/>
                </a:ln>
                <a:solidFill>
                  <a:schemeClr val="bg1"/>
                </a:solidFill>
                <a:effectLst/>
                <a:latin typeface="+mn-lt"/>
                <a:ea typeface="+mn-ea"/>
              </a:rPr>
              <a:t>11</a:t>
            </a:r>
            <a:br>
              <a:rPr kumimoji="0" lang="en-US" altLang="ja-JP" sz="1600" b="1" i="0" u="none" strike="noStrike" cap="none" normalizeH="0">
                <a:ln>
                  <a:noFill/>
                </a:ln>
                <a:solidFill>
                  <a:schemeClr val="bg1"/>
                </a:solidFill>
                <a:effectLst/>
                <a:latin typeface="+mn-lt"/>
                <a:ea typeface="+mn-ea"/>
              </a:rPr>
            </a:br>
            <a:r>
              <a:rPr kumimoji="0" lang="en-US" altLang="ja-JP" sz="1600" b="1" i="0" u="none" strike="noStrike" cap="none" normalizeH="0">
                <a:ln>
                  <a:noFill/>
                </a:ln>
                <a:solidFill>
                  <a:schemeClr val="bg1"/>
                </a:solidFill>
                <a:effectLst/>
                <a:latin typeface="+mn-lt"/>
                <a:ea typeface="+mn-ea"/>
              </a:rPr>
              <a:t>AWS</a:t>
            </a:r>
            <a:r>
              <a:rPr kumimoji="0" lang="ja-JP" altLang="en-US" sz="1600" b="1" i="0" u="none" strike="noStrike" cap="none" normalizeH="0">
                <a:ln>
                  <a:noFill/>
                </a:ln>
                <a:solidFill>
                  <a:schemeClr val="bg1"/>
                </a:solidFill>
                <a:effectLst/>
                <a:latin typeface="+mn-lt"/>
                <a:ea typeface="+mn-ea"/>
              </a:rPr>
              <a:t>が試験</a:t>
            </a:r>
            <a:br>
              <a:rPr kumimoji="0" lang="en-US" altLang="ja-JP" sz="1600" b="1">
                <a:solidFill>
                  <a:schemeClr val="bg1"/>
                </a:solidFill>
              </a:rPr>
            </a:br>
            <a:r>
              <a:rPr kumimoji="0" lang="ja-JP" altLang="en-US" sz="1600" b="1" i="0" u="none" strike="noStrike" cap="none" normalizeH="0">
                <a:ln>
                  <a:noFill/>
                </a:ln>
                <a:solidFill>
                  <a:schemeClr val="bg1"/>
                </a:solidFill>
                <a:effectLst/>
                <a:latin typeface="+mn-lt"/>
                <a:ea typeface="+mn-ea"/>
              </a:rPr>
              <a:t>サービスを開始</a:t>
            </a:r>
          </a:p>
        </p:txBody>
      </p:sp>
      <p:sp>
        <p:nvSpPr>
          <p:cNvPr id="19" name="角丸四角形 18"/>
          <p:cNvSpPr/>
          <p:nvPr/>
        </p:nvSpPr>
        <p:spPr bwMode="auto">
          <a:xfrm>
            <a:off x="457200" y="4436511"/>
            <a:ext cx="1768850" cy="720681"/>
          </a:xfrm>
          <a:prstGeom prst="roundRect">
            <a:avLst/>
          </a:prstGeom>
          <a:solidFill>
            <a:schemeClr val="accent6">
              <a:lumMod val="75000"/>
            </a:schemeClr>
          </a:solidFill>
          <a:ln w="38100" cap="flat" cmpd="sng" algn="ctr">
            <a:noFill/>
            <a:prstDash val="solid"/>
            <a:round/>
            <a:headEnd type="none" w="med" len="med"/>
            <a:tailEnd type="none" w="med" len="me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600" b="1" i="0" u="none" strike="noStrike" cap="none" normalizeH="0">
                <a:ln>
                  <a:noFill/>
                </a:ln>
                <a:solidFill>
                  <a:schemeClr val="bg1"/>
                </a:solidFill>
                <a:effectLst/>
                <a:latin typeface="+mn-lt"/>
                <a:ea typeface="+mn-ea"/>
              </a:rPr>
              <a:t>1997</a:t>
            </a:r>
            <a:br>
              <a:rPr kumimoji="0" lang="en-US" altLang="ja-JP" sz="1600" b="1">
                <a:solidFill>
                  <a:schemeClr val="bg1"/>
                </a:solidFill>
              </a:rPr>
            </a:br>
            <a:r>
              <a:rPr kumimoji="0" lang="en-US" altLang="ja-JP" sz="1600" b="1">
                <a:solidFill>
                  <a:schemeClr val="bg1"/>
                </a:solidFill>
              </a:rPr>
              <a:t>HotMail</a:t>
            </a:r>
            <a:r>
              <a:rPr kumimoji="0" lang="ja-JP" altLang="en-US" sz="1600" b="1">
                <a:solidFill>
                  <a:schemeClr val="bg1"/>
                </a:solidFill>
              </a:rPr>
              <a:t>開始</a:t>
            </a:r>
            <a:endParaRPr kumimoji="0" lang="ja-JP" altLang="en-US" sz="1600" b="1" i="0" u="none" strike="noStrike" cap="none" normalizeH="0" dirty="0">
              <a:ln>
                <a:noFill/>
              </a:ln>
              <a:solidFill>
                <a:schemeClr val="bg1"/>
              </a:solidFill>
              <a:effectLst/>
              <a:latin typeface="+mn-lt"/>
              <a:ea typeface="+mn-ea"/>
            </a:endParaRPr>
          </a:p>
        </p:txBody>
      </p:sp>
    </p:spTree>
    <p:extLst>
      <p:ext uri="{BB962C8B-B14F-4D97-AF65-F5344CB8AC3E}">
        <p14:creationId xmlns:p14="http://schemas.microsoft.com/office/powerpoint/2010/main" val="1819744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p:cTn id="7" dur="500" fill="hold"/>
                                        <p:tgtEl>
                                          <p:spTgt spid="51"/>
                                        </p:tgtEl>
                                        <p:attrNameLst>
                                          <p:attrName>ppt_w</p:attrName>
                                        </p:attrNameLst>
                                      </p:cBhvr>
                                      <p:tavLst>
                                        <p:tav tm="0">
                                          <p:val>
                                            <p:fltVal val="0"/>
                                          </p:val>
                                        </p:tav>
                                        <p:tav tm="100000">
                                          <p:val>
                                            <p:strVal val="#ppt_w"/>
                                          </p:val>
                                        </p:tav>
                                      </p:tavLst>
                                    </p:anim>
                                    <p:anim calcmode="lin" valueType="num">
                                      <p:cBhvr>
                                        <p:cTn id="8" dur="500" fill="hold"/>
                                        <p:tgtEl>
                                          <p:spTgt spid="51"/>
                                        </p:tgtEl>
                                        <p:attrNameLst>
                                          <p:attrName>ppt_h</p:attrName>
                                        </p:attrNameLst>
                                      </p:cBhvr>
                                      <p:tavLst>
                                        <p:tav tm="0">
                                          <p:val>
                                            <p:fltVal val="0"/>
                                          </p:val>
                                        </p:tav>
                                        <p:tav tm="100000">
                                          <p:val>
                                            <p:strVal val="#ppt_h"/>
                                          </p:val>
                                        </p:tav>
                                      </p:tavLst>
                                    </p:anim>
                                    <p:animEffect transition="in" filter="fade">
                                      <p:cBhvr>
                                        <p:cTn id="9" dur="500"/>
                                        <p:tgtEl>
                                          <p:spTgt spid="51"/>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4"/>
                                        </p:tgtEl>
                                        <p:attrNameLst>
                                          <p:attrName>style.visibility</p:attrName>
                                        </p:attrNameLst>
                                      </p:cBhvr>
                                      <p:to>
                                        <p:strVal val="visible"/>
                                      </p:to>
                                    </p:set>
                                    <p:anim calcmode="lin" valueType="num">
                                      <p:cBhvr>
                                        <p:cTn id="14" dur="500" fill="hold"/>
                                        <p:tgtEl>
                                          <p:spTgt spid="54"/>
                                        </p:tgtEl>
                                        <p:attrNameLst>
                                          <p:attrName>ppt_w</p:attrName>
                                        </p:attrNameLst>
                                      </p:cBhvr>
                                      <p:tavLst>
                                        <p:tav tm="0">
                                          <p:val>
                                            <p:fltVal val="0"/>
                                          </p:val>
                                        </p:tav>
                                        <p:tav tm="100000">
                                          <p:val>
                                            <p:strVal val="#ppt_w"/>
                                          </p:val>
                                        </p:tav>
                                      </p:tavLst>
                                    </p:anim>
                                    <p:anim calcmode="lin" valueType="num">
                                      <p:cBhvr>
                                        <p:cTn id="15" dur="500" fill="hold"/>
                                        <p:tgtEl>
                                          <p:spTgt spid="54"/>
                                        </p:tgtEl>
                                        <p:attrNameLst>
                                          <p:attrName>ppt_h</p:attrName>
                                        </p:attrNameLst>
                                      </p:cBhvr>
                                      <p:tavLst>
                                        <p:tav tm="0">
                                          <p:val>
                                            <p:fltVal val="0"/>
                                          </p:val>
                                        </p:tav>
                                        <p:tav tm="100000">
                                          <p:val>
                                            <p:strVal val="#ppt_h"/>
                                          </p:val>
                                        </p:tav>
                                      </p:tavLst>
                                    </p:anim>
                                    <p:animEffect transition="in" filter="fade">
                                      <p:cBhvr>
                                        <p:cTn id="16" dur="500"/>
                                        <p:tgtEl>
                                          <p:spTgt spid="54"/>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49"/>
                                        </p:tgtEl>
                                        <p:attrNameLst>
                                          <p:attrName>style.visibility</p:attrName>
                                        </p:attrNameLst>
                                      </p:cBhvr>
                                      <p:to>
                                        <p:strVal val="visible"/>
                                      </p:to>
                                    </p:set>
                                    <p:anim calcmode="lin" valueType="num">
                                      <p:cBhvr>
                                        <p:cTn id="19" dur="500" fill="hold"/>
                                        <p:tgtEl>
                                          <p:spTgt spid="49"/>
                                        </p:tgtEl>
                                        <p:attrNameLst>
                                          <p:attrName>ppt_w</p:attrName>
                                        </p:attrNameLst>
                                      </p:cBhvr>
                                      <p:tavLst>
                                        <p:tav tm="0">
                                          <p:val>
                                            <p:fltVal val="0"/>
                                          </p:val>
                                        </p:tav>
                                        <p:tav tm="100000">
                                          <p:val>
                                            <p:strVal val="#ppt_w"/>
                                          </p:val>
                                        </p:tav>
                                      </p:tavLst>
                                    </p:anim>
                                    <p:anim calcmode="lin" valueType="num">
                                      <p:cBhvr>
                                        <p:cTn id="20" dur="500" fill="hold"/>
                                        <p:tgtEl>
                                          <p:spTgt spid="49"/>
                                        </p:tgtEl>
                                        <p:attrNameLst>
                                          <p:attrName>ppt_h</p:attrName>
                                        </p:attrNameLst>
                                      </p:cBhvr>
                                      <p:tavLst>
                                        <p:tav tm="0">
                                          <p:val>
                                            <p:fltVal val="0"/>
                                          </p:val>
                                        </p:tav>
                                        <p:tav tm="100000">
                                          <p:val>
                                            <p:strVal val="#ppt_h"/>
                                          </p:val>
                                        </p:tav>
                                      </p:tavLst>
                                    </p:anim>
                                    <p:animEffect transition="in" filter="fade">
                                      <p:cBhvr>
                                        <p:cTn id="21" dur="500"/>
                                        <p:tgtEl>
                                          <p:spTgt spid="4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33"/>
                                        </p:tgtEl>
                                        <p:attrNameLst>
                                          <p:attrName>style.visibility</p:attrName>
                                        </p:attrNameLst>
                                      </p:cBhvr>
                                      <p:to>
                                        <p:strVal val="visible"/>
                                      </p:to>
                                    </p:set>
                                    <p:anim calcmode="lin" valueType="num">
                                      <p:cBhvr>
                                        <p:cTn id="24" dur="500" fill="hold"/>
                                        <p:tgtEl>
                                          <p:spTgt spid="33"/>
                                        </p:tgtEl>
                                        <p:attrNameLst>
                                          <p:attrName>ppt_w</p:attrName>
                                        </p:attrNameLst>
                                      </p:cBhvr>
                                      <p:tavLst>
                                        <p:tav tm="0">
                                          <p:val>
                                            <p:fltVal val="0"/>
                                          </p:val>
                                        </p:tav>
                                        <p:tav tm="100000">
                                          <p:val>
                                            <p:strVal val="#ppt_w"/>
                                          </p:val>
                                        </p:tav>
                                      </p:tavLst>
                                    </p:anim>
                                    <p:anim calcmode="lin" valueType="num">
                                      <p:cBhvr>
                                        <p:cTn id="25" dur="500" fill="hold"/>
                                        <p:tgtEl>
                                          <p:spTgt spid="33"/>
                                        </p:tgtEl>
                                        <p:attrNameLst>
                                          <p:attrName>ppt_h</p:attrName>
                                        </p:attrNameLst>
                                      </p:cBhvr>
                                      <p:tavLst>
                                        <p:tav tm="0">
                                          <p:val>
                                            <p:fltVal val="0"/>
                                          </p:val>
                                        </p:tav>
                                        <p:tav tm="100000">
                                          <p:val>
                                            <p:strVal val="#ppt_h"/>
                                          </p:val>
                                        </p:tav>
                                      </p:tavLst>
                                    </p:anim>
                                    <p:animEffect transition="in" filter="fade">
                                      <p:cBhvr>
                                        <p:cTn id="26" dur="500"/>
                                        <p:tgtEl>
                                          <p:spTgt spid="33"/>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43"/>
                                        </p:tgtEl>
                                        <p:attrNameLst>
                                          <p:attrName>style.visibility</p:attrName>
                                        </p:attrNameLst>
                                      </p:cBhvr>
                                      <p:to>
                                        <p:strVal val="visible"/>
                                      </p:to>
                                    </p:set>
                                    <p:anim calcmode="lin" valueType="num">
                                      <p:cBhvr>
                                        <p:cTn id="29" dur="500" fill="hold"/>
                                        <p:tgtEl>
                                          <p:spTgt spid="43"/>
                                        </p:tgtEl>
                                        <p:attrNameLst>
                                          <p:attrName>ppt_w</p:attrName>
                                        </p:attrNameLst>
                                      </p:cBhvr>
                                      <p:tavLst>
                                        <p:tav tm="0">
                                          <p:val>
                                            <p:fltVal val="0"/>
                                          </p:val>
                                        </p:tav>
                                        <p:tav tm="100000">
                                          <p:val>
                                            <p:strVal val="#ppt_w"/>
                                          </p:val>
                                        </p:tav>
                                      </p:tavLst>
                                    </p:anim>
                                    <p:anim calcmode="lin" valueType="num">
                                      <p:cBhvr>
                                        <p:cTn id="30" dur="500" fill="hold"/>
                                        <p:tgtEl>
                                          <p:spTgt spid="43"/>
                                        </p:tgtEl>
                                        <p:attrNameLst>
                                          <p:attrName>ppt_h</p:attrName>
                                        </p:attrNameLst>
                                      </p:cBhvr>
                                      <p:tavLst>
                                        <p:tav tm="0">
                                          <p:val>
                                            <p:fltVal val="0"/>
                                          </p:val>
                                        </p:tav>
                                        <p:tav tm="100000">
                                          <p:val>
                                            <p:strVal val="#ppt_h"/>
                                          </p:val>
                                        </p:tav>
                                      </p:tavLst>
                                    </p:anim>
                                    <p:animEffect transition="in" filter="fade">
                                      <p:cBhvr>
                                        <p:cTn id="31" dur="500"/>
                                        <p:tgtEl>
                                          <p:spTgt spid="43"/>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48"/>
                                        </p:tgtEl>
                                        <p:attrNameLst>
                                          <p:attrName>style.visibility</p:attrName>
                                        </p:attrNameLst>
                                      </p:cBhvr>
                                      <p:to>
                                        <p:strVal val="visible"/>
                                      </p:to>
                                    </p:set>
                                    <p:anim calcmode="lin" valueType="num">
                                      <p:cBhvr>
                                        <p:cTn id="34" dur="500" fill="hold"/>
                                        <p:tgtEl>
                                          <p:spTgt spid="48"/>
                                        </p:tgtEl>
                                        <p:attrNameLst>
                                          <p:attrName>ppt_w</p:attrName>
                                        </p:attrNameLst>
                                      </p:cBhvr>
                                      <p:tavLst>
                                        <p:tav tm="0">
                                          <p:val>
                                            <p:fltVal val="0"/>
                                          </p:val>
                                        </p:tav>
                                        <p:tav tm="100000">
                                          <p:val>
                                            <p:strVal val="#ppt_w"/>
                                          </p:val>
                                        </p:tav>
                                      </p:tavLst>
                                    </p:anim>
                                    <p:anim calcmode="lin" valueType="num">
                                      <p:cBhvr>
                                        <p:cTn id="35" dur="500" fill="hold"/>
                                        <p:tgtEl>
                                          <p:spTgt spid="48"/>
                                        </p:tgtEl>
                                        <p:attrNameLst>
                                          <p:attrName>ppt_h</p:attrName>
                                        </p:attrNameLst>
                                      </p:cBhvr>
                                      <p:tavLst>
                                        <p:tav tm="0">
                                          <p:val>
                                            <p:fltVal val="0"/>
                                          </p:val>
                                        </p:tav>
                                        <p:tav tm="100000">
                                          <p:val>
                                            <p:strVal val="#ppt_h"/>
                                          </p:val>
                                        </p:tav>
                                      </p:tavLst>
                                    </p:anim>
                                    <p:animEffect transition="in" filter="fade">
                                      <p:cBhvr>
                                        <p:cTn id="36" dur="500"/>
                                        <p:tgtEl>
                                          <p:spTgt spid="48"/>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p:cTn id="39" dur="500" fill="hold"/>
                                        <p:tgtEl>
                                          <p:spTgt spid="16"/>
                                        </p:tgtEl>
                                        <p:attrNameLst>
                                          <p:attrName>ppt_w</p:attrName>
                                        </p:attrNameLst>
                                      </p:cBhvr>
                                      <p:tavLst>
                                        <p:tav tm="0">
                                          <p:val>
                                            <p:fltVal val="0"/>
                                          </p:val>
                                        </p:tav>
                                        <p:tav tm="100000">
                                          <p:val>
                                            <p:strVal val="#ppt_w"/>
                                          </p:val>
                                        </p:tav>
                                      </p:tavLst>
                                    </p:anim>
                                    <p:anim calcmode="lin" valueType="num">
                                      <p:cBhvr>
                                        <p:cTn id="40" dur="500" fill="hold"/>
                                        <p:tgtEl>
                                          <p:spTgt spid="16"/>
                                        </p:tgtEl>
                                        <p:attrNameLst>
                                          <p:attrName>ppt_h</p:attrName>
                                        </p:attrNameLst>
                                      </p:cBhvr>
                                      <p:tavLst>
                                        <p:tav tm="0">
                                          <p:val>
                                            <p:fltVal val="0"/>
                                          </p:val>
                                        </p:tav>
                                        <p:tav tm="100000">
                                          <p:val>
                                            <p:strVal val="#ppt_h"/>
                                          </p:val>
                                        </p:tav>
                                      </p:tavLst>
                                    </p:anim>
                                    <p:animEffect transition="in" filter="fade">
                                      <p:cBhvr>
                                        <p:cTn id="41" dur="500"/>
                                        <p:tgtEl>
                                          <p:spTgt spid="16"/>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p:cTn id="49" dur="500" fill="hold"/>
                                        <p:tgtEl>
                                          <p:spTgt spid="17"/>
                                        </p:tgtEl>
                                        <p:attrNameLst>
                                          <p:attrName>ppt_w</p:attrName>
                                        </p:attrNameLst>
                                      </p:cBhvr>
                                      <p:tavLst>
                                        <p:tav tm="0">
                                          <p:val>
                                            <p:fltVal val="0"/>
                                          </p:val>
                                        </p:tav>
                                        <p:tav tm="100000">
                                          <p:val>
                                            <p:strVal val="#ppt_w"/>
                                          </p:val>
                                        </p:tav>
                                      </p:tavLst>
                                    </p:anim>
                                    <p:anim calcmode="lin" valueType="num">
                                      <p:cBhvr>
                                        <p:cTn id="50" dur="500" fill="hold"/>
                                        <p:tgtEl>
                                          <p:spTgt spid="17"/>
                                        </p:tgtEl>
                                        <p:attrNameLst>
                                          <p:attrName>ppt_h</p:attrName>
                                        </p:attrNameLst>
                                      </p:cBhvr>
                                      <p:tavLst>
                                        <p:tav tm="0">
                                          <p:val>
                                            <p:fltVal val="0"/>
                                          </p:val>
                                        </p:tav>
                                        <p:tav tm="100000">
                                          <p:val>
                                            <p:strVal val="#ppt_h"/>
                                          </p:val>
                                        </p:tav>
                                      </p:tavLst>
                                    </p:anim>
                                    <p:animEffect transition="in" filter="fade">
                                      <p:cBhvr>
                                        <p:cTn id="51" dur="500"/>
                                        <p:tgtEl>
                                          <p:spTgt spid="17"/>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p:cTn id="54" dur="500" fill="hold"/>
                                        <p:tgtEl>
                                          <p:spTgt spid="34"/>
                                        </p:tgtEl>
                                        <p:attrNameLst>
                                          <p:attrName>ppt_w</p:attrName>
                                        </p:attrNameLst>
                                      </p:cBhvr>
                                      <p:tavLst>
                                        <p:tav tm="0">
                                          <p:val>
                                            <p:fltVal val="0"/>
                                          </p:val>
                                        </p:tav>
                                        <p:tav tm="100000">
                                          <p:val>
                                            <p:strVal val="#ppt_w"/>
                                          </p:val>
                                        </p:tav>
                                      </p:tavLst>
                                    </p:anim>
                                    <p:anim calcmode="lin" valueType="num">
                                      <p:cBhvr>
                                        <p:cTn id="55" dur="500" fill="hold"/>
                                        <p:tgtEl>
                                          <p:spTgt spid="34"/>
                                        </p:tgtEl>
                                        <p:attrNameLst>
                                          <p:attrName>ppt_h</p:attrName>
                                        </p:attrNameLst>
                                      </p:cBhvr>
                                      <p:tavLst>
                                        <p:tav tm="0">
                                          <p:val>
                                            <p:fltVal val="0"/>
                                          </p:val>
                                        </p:tav>
                                        <p:tav tm="100000">
                                          <p:val>
                                            <p:strVal val="#ppt_h"/>
                                          </p:val>
                                        </p:tav>
                                      </p:tavLst>
                                    </p:anim>
                                    <p:animEffect transition="in" filter="fade">
                                      <p:cBhvr>
                                        <p:cTn id="56" dur="500"/>
                                        <p:tgtEl>
                                          <p:spTgt spid="34"/>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p:cTn id="59" dur="500" fill="hold"/>
                                        <p:tgtEl>
                                          <p:spTgt spid="41"/>
                                        </p:tgtEl>
                                        <p:attrNameLst>
                                          <p:attrName>ppt_w</p:attrName>
                                        </p:attrNameLst>
                                      </p:cBhvr>
                                      <p:tavLst>
                                        <p:tav tm="0">
                                          <p:val>
                                            <p:fltVal val="0"/>
                                          </p:val>
                                        </p:tav>
                                        <p:tav tm="100000">
                                          <p:val>
                                            <p:strVal val="#ppt_w"/>
                                          </p:val>
                                        </p:tav>
                                      </p:tavLst>
                                    </p:anim>
                                    <p:anim calcmode="lin" valueType="num">
                                      <p:cBhvr>
                                        <p:cTn id="60" dur="500" fill="hold"/>
                                        <p:tgtEl>
                                          <p:spTgt spid="41"/>
                                        </p:tgtEl>
                                        <p:attrNameLst>
                                          <p:attrName>ppt_h</p:attrName>
                                        </p:attrNameLst>
                                      </p:cBhvr>
                                      <p:tavLst>
                                        <p:tav tm="0">
                                          <p:val>
                                            <p:fltVal val="0"/>
                                          </p:val>
                                        </p:tav>
                                        <p:tav tm="100000">
                                          <p:val>
                                            <p:strVal val="#ppt_h"/>
                                          </p:val>
                                        </p:tav>
                                      </p:tavLst>
                                    </p:anim>
                                    <p:animEffect transition="in" filter="fade">
                                      <p:cBhvr>
                                        <p:cTn id="61" dur="500"/>
                                        <p:tgtEl>
                                          <p:spTgt spid="41"/>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fltVal val="0"/>
                                          </p:val>
                                        </p:tav>
                                        <p:tav tm="100000">
                                          <p:val>
                                            <p:strVal val="#ppt_w"/>
                                          </p:val>
                                        </p:tav>
                                      </p:tavLst>
                                    </p:anim>
                                    <p:anim calcmode="lin" valueType="num">
                                      <p:cBhvr>
                                        <p:cTn id="65" dur="500" fill="hold"/>
                                        <p:tgtEl>
                                          <p:spTgt spid="18"/>
                                        </p:tgtEl>
                                        <p:attrNameLst>
                                          <p:attrName>ppt_h</p:attrName>
                                        </p:attrNameLst>
                                      </p:cBhvr>
                                      <p:tavLst>
                                        <p:tav tm="0">
                                          <p:val>
                                            <p:fltVal val="0"/>
                                          </p:val>
                                        </p:tav>
                                        <p:tav tm="100000">
                                          <p:val>
                                            <p:strVal val="#ppt_h"/>
                                          </p:val>
                                        </p:tav>
                                      </p:tavLst>
                                    </p:anim>
                                    <p:animEffect transition="in" filter="fade">
                                      <p:cBhvr>
                                        <p:cTn id="66" dur="500"/>
                                        <p:tgtEl>
                                          <p:spTgt spid="1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19"/>
                                        </p:tgtEl>
                                        <p:attrNameLst>
                                          <p:attrName>style.visibility</p:attrName>
                                        </p:attrNameLst>
                                      </p:cBhvr>
                                      <p:to>
                                        <p:strVal val="visible"/>
                                      </p:to>
                                    </p:set>
                                    <p:anim calcmode="lin" valueType="num">
                                      <p:cBhvr>
                                        <p:cTn id="69" dur="500" fill="hold"/>
                                        <p:tgtEl>
                                          <p:spTgt spid="19"/>
                                        </p:tgtEl>
                                        <p:attrNameLst>
                                          <p:attrName>ppt_w</p:attrName>
                                        </p:attrNameLst>
                                      </p:cBhvr>
                                      <p:tavLst>
                                        <p:tav tm="0">
                                          <p:val>
                                            <p:fltVal val="0"/>
                                          </p:val>
                                        </p:tav>
                                        <p:tav tm="100000">
                                          <p:val>
                                            <p:strVal val="#ppt_w"/>
                                          </p:val>
                                        </p:tav>
                                      </p:tavLst>
                                    </p:anim>
                                    <p:anim calcmode="lin" valueType="num">
                                      <p:cBhvr>
                                        <p:cTn id="70" dur="500" fill="hold"/>
                                        <p:tgtEl>
                                          <p:spTgt spid="19"/>
                                        </p:tgtEl>
                                        <p:attrNameLst>
                                          <p:attrName>ppt_h</p:attrName>
                                        </p:attrNameLst>
                                      </p:cBhvr>
                                      <p:tavLst>
                                        <p:tav tm="0">
                                          <p:val>
                                            <p:fltVal val="0"/>
                                          </p:val>
                                        </p:tav>
                                        <p:tav tm="100000">
                                          <p:val>
                                            <p:strVal val="#ppt_h"/>
                                          </p:val>
                                        </p:tav>
                                      </p:tavLst>
                                    </p:anim>
                                    <p:animEffect transition="in" filter="fade">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4" grpId="0" animBg="1"/>
      <p:bldP spid="32" grpId="0" animBg="1"/>
      <p:bldP spid="51" grpId="0" animBg="1"/>
      <p:bldP spid="33" grpId="0" animBg="1"/>
      <p:bldP spid="34" grpId="0" animBg="1"/>
      <p:bldP spid="41" grpId="0" animBg="1"/>
      <p:bldP spid="43" grpId="0" animBg="1"/>
      <p:bldP spid="48" grpId="0" animBg="1"/>
      <p:bldP spid="16" grpId="0" animBg="1"/>
      <p:bldP spid="17" grpId="0" animBg="1"/>
      <p:bldP spid="18"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en-US" altLang="ja-JP" sz="2400" dirty="0">
                <a:solidFill>
                  <a:srgbClr val="FFFFFF"/>
                </a:solidFill>
                <a:latin typeface="Arial Black" panose="020B0A04020102020204" pitchFamily="34" charset="0"/>
                <a:ea typeface="HGP創英角ｺﾞｼｯｸUB" pitchFamily="50" charset="-128"/>
                <a:cs typeface="Arial"/>
              </a:rPr>
              <a:t>HTML5</a:t>
            </a:r>
            <a:endParaRPr lang="ja-JP" altLang="en-US" sz="2400" dirty="0">
              <a:solidFill>
                <a:srgbClr val="FFFFFF"/>
              </a:solidFill>
              <a:effectLst/>
              <a:latin typeface="Arial Black" panose="020B0A04020102020204" pitchFamily="34" charset="0"/>
              <a:ea typeface="HGP創英角ｺﾞｼｯｸUB" pitchFamily="50" charset="-128"/>
              <a:cs typeface="Arial"/>
            </a:endParaRP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14358921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2011040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5177" y="1129764"/>
            <a:ext cx="1085923" cy="1085923"/>
          </a:xfrm>
          <a:prstGeom prst="rect">
            <a:avLst/>
          </a:prstGeom>
          <a:ln>
            <a:noFill/>
          </a:ln>
          <a:effectLst>
            <a:outerShdw blurRad="292100" dist="139700" dir="2700000" algn="tl" rotWithShape="0">
              <a:srgbClr val="333333">
                <a:alpha val="65000"/>
              </a:srgbClr>
            </a:outerShdw>
          </a:effectLst>
        </p:spPr>
      </p:pic>
      <p:cxnSp>
        <p:nvCxnSpPr>
          <p:cNvPr id="5" name="直線矢印コネクタ 4"/>
          <p:cNvCxnSpPr>
            <a:cxnSpLocks noChangeShapeType="1"/>
          </p:cNvCxnSpPr>
          <p:nvPr/>
        </p:nvCxnSpPr>
        <p:spPr bwMode="auto">
          <a:xfrm>
            <a:off x="277740" y="6130463"/>
            <a:ext cx="8643937" cy="1588"/>
          </a:xfrm>
          <a:prstGeom prst="straightConnector1">
            <a:avLst/>
          </a:prstGeom>
          <a:noFill/>
          <a:ln w="38100" cap="rnd" algn="ctr">
            <a:solidFill>
              <a:srgbClr val="800000"/>
            </a:solidFill>
            <a:round/>
            <a:headEnd type="none"/>
            <a:tailEnd type="triangle" w="med" len="med"/>
          </a:ln>
          <a:extLst>
            <a:ext uri="{909E8E84-426E-40dd-AFC4-6F175D3DCCD1}">
              <a14:hiddenFill xmlns:a14="http://schemas.microsoft.com/office/drawing/2010/main" xmlns="">
                <a:noFill/>
              </a14:hiddenFill>
            </a:ext>
          </a:extLst>
        </p:spPr>
      </p:cxnSp>
      <p:cxnSp>
        <p:nvCxnSpPr>
          <p:cNvPr id="6" name="直線矢印コネクタ 5"/>
          <p:cNvCxnSpPr>
            <a:cxnSpLocks noChangeShapeType="1"/>
          </p:cNvCxnSpPr>
          <p:nvPr/>
        </p:nvCxnSpPr>
        <p:spPr bwMode="auto">
          <a:xfrm flipV="1">
            <a:off x="277740" y="960487"/>
            <a:ext cx="1588" cy="5169976"/>
          </a:xfrm>
          <a:prstGeom prst="straightConnector1">
            <a:avLst/>
          </a:prstGeom>
          <a:noFill/>
          <a:ln w="38100" cap="rnd" algn="ctr">
            <a:solidFill>
              <a:srgbClr val="33ACBD"/>
            </a:solidFill>
            <a:round/>
            <a:headEnd type="none"/>
            <a:tailEnd type="triangle" w="med" len="med"/>
          </a:ln>
          <a:extLst>
            <a:ext uri="{909E8E84-426E-40dd-AFC4-6F175D3DCCD1}">
              <a14:hiddenFill xmlns:a14="http://schemas.microsoft.com/office/drawing/2010/main" xmlns="">
                <a:noFill/>
              </a14:hiddenFill>
            </a:ext>
          </a:extLst>
        </p:spPr>
      </p:cxnSp>
      <p:sp>
        <p:nvSpPr>
          <p:cNvPr id="7" name="テキスト ボックス 26"/>
          <p:cNvSpPr txBox="1">
            <a:spLocks noChangeArrowheads="1"/>
          </p:cNvSpPr>
          <p:nvPr/>
        </p:nvSpPr>
        <p:spPr bwMode="auto">
          <a:xfrm>
            <a:off x="3420990" y="6130463"/>
            <a:ext cx="941283"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sz="1600" dirty="0">
                <a:solidFill>
                  <a:srgbClr val="800000"/>
                </a:solidFill>
                <a:latin typeface="Arial Black"/>
                <a:ea typeface="HGP創英角ｺﾞｼｯｸUB"/>
                <a:cs typeface="Arial Black"/>
              </a:rPr>
              <a:t>1990</a:t>
            </a:r>
            <a:r>
              <a:rPr lang="ja-JP" altLang="en-US" sz="1600" dirty="0">
                <a:solidFill>
                  <a:srgbClr val="800000"/>
                </a:solidFill>
                <a:latin typeface="Arial Black"/>
                <a:ea typeface="HGP創英角ｺﾞｼｯｸUB"/>
                <a:cs typeface="Arial Black"/>
              </a:rPr>
              <a:t>年</a:t>
            </a:r>
            <a:endParaRPr lang="en-US" altLang="ja-JP" sz="1600" dirty="0">
              <a:solidFill>
                <a:srgbClr val="800000"/>
              </a:solidFill>
              <a:latin typeface="Arial Black"/>
              <a:ea typeface="HGP創英角ｺﾞｼｯｸUB"/>
              <a:cs typeface="Arial Black"/>
            </a:endParaRPr>
          </a:p>
        </p:txBody>
      </p:sp>
      <p:sp>
        <p:nvSpPr>
          <p:cNvPr id="8" name="テキスト ボックス 27"/>
          <p:cNvSpPr txBox="1">
            <a:spLocks noChangeArrowheads="1"/>
          </p:cNvSpPr>
          <p:nvPr/>
        </p:nvSpPr>
        <p:spPr bwMode="auto">
          <a:xfrm>
            <a:off x="6278490" y="6130463"/>
            <a:ext cx="941283"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sz="1600" dirty="0">
                <a:solidFill>
                  <a:srgbClr val="800000"/>
                </a:solidFill>
                <a:latin typeface="Arial Black"/>
                <a:ea typeface="HGP創英角ｺﾞｼｯｸUB"/>
                <a:cs typeface="Arial Black"/>
              </a:rPr>
              <a:t>2000</a:t>
            </a:r>
            <a:r>
              <a:rPr lang="ja-JP" altLang="en-US" sz="1600" dirty="0">
                <a:solidFill>
                  <a:srgbClr val="800000"/>
                </a:solidFill>
                <a:latin typeface="Arial Black"/>
                <a:ea typeface="HGP創英角ｺﾞｼｯｸUB"/>
                <a:cs typeface="Arial Black"/>
              </a:rPr>
              <a:t>年</a:t>
            </a:r>
            <a:endParaRPr lang="en-US" altLang="ja-JP" sz="1600" dirty="0">
              <a:solidFill>
                <a:srgbClr val="800000"/>
              </a:solidFill>
              <a:latin typeface="Arial Black"/>
              <a:ea typeface="HGP創英角ｺﾞｼｯｸUB"/>
              <a:cs typeface="Arial Black"/>
            </a:endParaRPr>
          </a:p>
        </p:txBody>
      </p:sp>
      <p:sp>
        <p:nvSpPr>
          <p:cNvPr id="9" name="テキスト ボックス 34"/>
          <p:cNvSpPr txBox="1">
            <a:spLocks noChangeArrowheads="1"/>
          </p:cNvSpPr>
          <p:nvPr/>
        </p:nvSpPr>
        <p:spPr bwMode="auto">
          <a:xfrm>
            <a:off x="349177" y="960487"/>
            <a:ext cx="1774845"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ja-JP" altLang="en-US" sz="1600" dirty="0">
                <a:solidFill>
                  <a:srgbClr val="33ACBD"/>
                </a:solidFill>
                <a:latin typeface="HGP創英角ｺﾞｼｯｸUB"/>
                <a:ea typeface="HGP創英角ｺﾞｼｯｸUB"/>
                <a:cs typeface="HGP創英角ｺﾞｼｯｸUB"/>
              </a:rPr>
              <a:t>クライアントの機能</a:t>
            </a:r>
            <a:endParaRPr lang="en-US" altLang="ja-JP" sz="1600" dirty="0">
              <a:solidFill>
                <a:srgbClr val="33ACBD"/>
              </a:solidFill>
              <a:latin typeface="HGP創英角ｺﾞｼｯｸUB"/>
              <a:ea typeface="HGP創英角ｺﾞｼｯｸUB"/>
              <a:cs typeface="HGP創英角ｺﾞｼｯｸUB"/>
            </a:endParaRPr>
          </a:p>
        </p:txBody>
      </p:sp>
      <p:sp>
        <p:nvSpPr>
          <p:cNvPr id="12" name="Oval 15"/>
          <p:cNvSpPr>
            <a:spLocks noChangeArrowheads="1"/>
          </p:cNvSpPr>
          <p:nvPr/>
        </p:nvSpPr>
        <p:spPr bwMode="auto">
          <a:xfrm>
            <a:off x="563490" y="4344526"/>
            <a:ext cx="1169987" cy="1195387"/>
          </a:xfrm>
          <a:prstGeom prst="ellipse">
            <a:avLst/>
          </a:prstGeom>
          <a:solidFill>
            <a:srgbClr val="7F7F7F"/>
          </a:solidFill>
          <a:ln w="9525">
            <a:noFill/>
            <a:round/>
            <a:headEnd/>
            <a:tailEnd/>
          </a:ln>
          <a:effectLst>
            <a:outerShdw blurRad="50800" dist="38100" dir="2700000" algn="tl" rotWithShape="0">
              <a:prstClr val="black">
                <a:alpha val="40000"/>
              </a:prstClr>
            </a:outerShdw>
          </a:effectLst>
        </p:spPr>
        <p:txBody>
          <a:bodyPr wrap="none" anchor="ctr"/>
          <a:lstStyle/>
          <a:p>
            <a:pPr algn="ctr">
              <a:defRPr/>
            </a:pPr>
            <a:r>
              <a:rPr lang="ja-JP" altLang="en-US" sz="1400" dirty="0">
                <a:solidFill>
                  <a:schemeClr val="bg1"/>
                </a:solidFill>
                <a:latin typeface="Century Gothic" pitchFamily="34" charset="0"/>
                <a:ea typeface="HG丸ｺﾞｼｯｸM-PRO" pitchFamily="50" charset="-128"/>
              </a:rPr>
              <a:t>端末</a:t>
            </a:r>
          </a:p>
        </p:txBody>
      </p:sp>
      <p:sp>
        <p:nvSpPr>
          <p:cNvPr id="15" name="角丸四角形 14"/>
          <p:cNvSpPr/>
          <p:nvPr/>
        </p:nvSpPr>
        <p:spPr>
          <a:xfrm>
            <a:off x="2920927" y="5657388"/>
            <a:ext cx="1931665" cy="357188"/>
          </a:xfrm>
          <a:prstGeom prst="roundRect">
            <a:avLst>
              <a:gd name="adj" fmla="val 0"/>
            </a:avLst>
          </a:prstGeom>
          <a:solidFill>
            <a:schemeClr val="accent4">
              <a:lumMod val="75000"/>
            </a:schemeClr>
          </a:solidFill>
          <a:ln>
            <a:no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200" dirty="0">
                <a:solidFill>
                  <a:schemeClr val="bg1"/>
                </a:solidFill>
              </a:rPr>
              <a:t>クライアント</a:t>
            </a:r>
            <a:r>
              <a:rPr lang="en-US" altLang="ja-JP" sz="1200" dirty="0">
                <a:solidFill>
                  <a:schemeClr val="bg1"/>
                </a:solidFill>
              </a:rPr>
              <a:t>/</a:t>
            </a:r>
            <a:r>
              <a:rPr lang="ja-JP" altLang="en-US" sz="1200" dirty="0">
                <a:solidFill>
                  <a:schemeClr val="bg1"/>
                </a:solidFill>
              </a:rPr>
              <a:t>サーバー</a:t>
            </a:r>
          </a:p>
        </p:txBody>
      </p:sp>
      <p:sp>
        <p:nvSpPr>
          <p:cNvPr id="16" name="角丸四角形 15"/>
          <p:cNvSpPr/>
          <p:nvPr/>
        </p:nvSpPr>
        <p:spPr>
          <a:xfrm>
            <a:off x="349177" y="5657388"/>
            <a:ext cx="2500313" cy="357188"/>
          </a:xfrm>
          <a:prstGeom prst="roundRect">
            <a:avLst>
              <a:gd name="adj" fmla="val 0"/>
            </a:avLst>
          </a:prstGeom>
          <a:solidFill>
            <a:schemeClr val="tx1">
              <a:lumMod val="50000"/>
              <a:lumOff val="50000"/>
            </a:schemeClr>
          </a:solidFill>
          <a:ln>
            <a:no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ja-JP" altLang="en-US" sz="1200" dirty="0">
                <a:solidFill>
                  <a:schemeClr val="bg1"/>
                </a:solidFill>
              </a:rPr>
              <a:t>メインフレーム</a:t>
            </a:r>
          </a:p>
        </p:txBody>
      </p:sp>
      <p:sp>
        <p:nvSpPr>
          <p:cNvPr id="17" name="角丸四角形 16"/>
          <p:cNvSpPr/>
          <p:nvPr/>
        </p:nvSpPr>
        <p:spPr>
          <a:xfrm>
            <a:off x="6618215" y="5657388"/>
            <a:ext cx="2132085" cy="357188"/>
          </a:xfrm>
          <a:prstGeom prst="roundRect">
            <a:avLst>
              <a:gd name="adj" fmla="val 0"/>
            </a:avLst>
          </a:prstGeom>
          <a:solidFill>
            <a:srgbClr val="FF6600"/>
          </a:solidFill>
          <a:ln>
            <a:no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200" dirty="0">
                <a:solidFill>
                  <a:schemeClr val="bg1"/>
                </a:solidFill>
              </a:rPr>
              <a:t>RIC/RIA</a:t>
            </a:r>
            <a:r>
              <a:rPr lang="ja-JP" altLang="en-US" sz="1200" dirty="0">
                <a:solidFill>
                  <a:schemeClr val="bg1"/>
                </a:solidFill>
              </a:rPr>
              <a:t>とクラウド</a:t>
            </a:r>
          </a:p>
        </p:txBody>
      </p:sp>
      <p:sp>
        <p:nvSpPr>
          <p:cNvPr id="19" name="Oval 14"/>
          <p:cNvSpPr>
            <a:spLocks noChangeArrowheads="1"/>
          </p:cNvSpPr>
          <p:nvPr/>
        </p:nvSpPr>
        <p:spPr bwMode="auto">
          <a:xfrm>
            <a:off x="3363567" y="2272838"/>
            <a:ext cx="1169987" cy="1195388"/>
          </a:xfrm>
          <a:prstGeom prst="ellipse">
            <a:avLst/>
          </a:prstGeom>
          <a:solidFill>
            <a:schemeClr val="accent4"/>
          </a:solidFill>
          <a:ln w="9525">
            <a:noFill/>
            <a:round/>
            <a:headEnd/>
            <a:tailEnd/>
          </a:ln>
          <a:effectLst>
            <a:outerShdw blurRad="50800" dist="38100" dir="2700000" algn="tl" rotWithShape="0">
              <a:prstClr val="black">
                <a:alpha val="40000"/>
              </a:prstClr>
            </a:outerShdw>
          </a:effectLst>
        </p:spPr>
        <p:txBody>
          <a:bodyPr wrap="none" anchor="ctr"/>
          <a:lstStyle/>
          <a:p>
            <a:pPr algn="ctr">
              <a:defRPr/>
            </a:pPr>
            <a:r>
              <a:rPr lang="ja-JP" altLang="en-US" sz="1400" dirty="0">
                <a:solidFill>
                  <a:schemeClr val="bg1"/>
                </a:solidFill>
                <a:latin typeface="Century Gothic" pitchFamily="34" charset="0"/>
                <a:ea typeface="HG丸ｺﾞｼｯｸM-PRO" pitchFamily="50" charset="-128"/>
              </a:rPr>
              <a:t>クライアント</a:t>
            </a:r>
          </a:p>
        </p:txBody>
      </p:sp>
      <p:sp>
        <p:nvSpPr>
          <p:cNvPr id="20" name="AutoShape 16"/>
          <p:cNvSpPr>
            <a:spLocks noChangeArrowheads="1"/>
          </p:cNvSpPr>
          <p:nvPr/>
        </p:nvSpPr>
        <p:spPr bwMode="auto">
          <a:xfrm rot="19411340">
            <a:off x="1417151" y="3634796"/>
            <a:ext cx="2209384" cy="482600"/>
          </a:xfrm>
          <a:prstGeom prst="rightArrow">
            <a:avLst>
              <a:gd name="adj1" fmla="val 59324"/>
              <a:gd name="adj2" fmla="val 69930"/>
            </a:avLst>
          </a:prstGeom>
          <a:solidFill>
            <a:schemeClr val="bg1">
              <a:lumMod val="50000"/>
            </a:schemeClr>
          </a:solidFill>
          <a:ln w="28575">
            <a:noFill/>
            <a:miter lim="800000"/>
            <a:headEnd/>
            <a:tailEnd/>
          </a:ln>
          <a:effectLst>
            <a:outerShdw blurRad="50800" dist="38100" dir="2700000" algn="tl" rotWithShape="0">
              <a:prstClr val="black">
                <a:alpha val="40000"/>
              </a:prstClr>
            </a:outerShdw>
          </a:effectLst>
        </p:spPr>
        <p:txBody>
          <a:bodyPr wrap="none" anchor="ctr"/>
          <a:lstStyle/>
          <a:p>
            <a:pPr>
              <a:defRPr/>
            </a:pPr>
            <a:endParaRPr lang="ja-JP" altLang="en-US">
              <a:latin typeface="Century Gothic" pitchFamily="34" charset="0"/>
              <a:ea typeface="HG丸ｺﾞｼｯｸM-PRO" pitchFamily="50" charset="-128"/>
            </a:endParaRPr>
          </a:p>
        </p:txBody>
      </p:sp>
      <p:sp>
        <p:nvSpPr>
          <p:cNvPr id="22" name="Oval 13"/>
          <p:cNvSpPr>
            <a:spLocks noChangeArrowheads="1"/>
          </p:cNvSpPr>
          <p:nvPr/>
        </p:nvSpPr>
        <p:spPr bwMode="auto">
          <a:xfrm>
            <a:off x="4608550" y="3844463"/>
            <a:ext cx="1169988" cy="1195388"/>
          </a:xfrm>
          <a:prstGeom prst="ellipse">
            <a:avLst/>
          </a:prstGeom>
          <a:solidFill>
            <a:schemeClr val="accent3">
              <a:lumMod val="75000"/>
            </a:schemeClr>
          </a:solidFill>
          <a:ln w="9525">
            <a:noFill/>
            <a:round/>
            <a:headEnd/>
            <a:tailEnd/>
          </a:ln>
          <a:effectLst>
            <a:outerShdw blurRad="50800" dist="38100" dir="2700000" algn="tl" rotWithShape="0">
              <a:prstClr val="black">
                <a:alpha val="40000"/>
              </a:prstClr>
            </a:outerShdw>
          </a:effectLst>
        </p:spPr>
        <p:txBody>
          <a:bodyPr wrap="none" anchor="ctr"/>
          <a:lstStyle/>
          <a:p>
            <a:pPr algn="ctr">
              <a:defRPr/>
            </a:pPr>
            <a:r>
              <a:rPr lang="ja-JP" altLang="en-US" sz="1400" dirty="0">
                <a:solidFill>
                  <a:schemeClr val="bg1"/>
                </a:solidFill>
                <a:latin typeface="Century Gothic" pitchFamily="34" charset="0"/>
                <a:ea typeface="HG丸ｺﾞｼｯｸM-PRO" pitchFamily="50" charset="-128"/>
              </a:rPr>
              <a:t>ブラウザ</a:t>
            </a:r>
          </a:p>
        </p:txBody>
      </p:sp>
      <p:sp>
        <p:nvSpPr>
          <p:cNvPr id="23" name="AutoShape 16"/>
          <p:cNvSpPr>
            <a:spLocks noChangeArrowheads="1"/>
          </p:cNvSpPr>
          <p:nvPr/>
        </p:nvSpPr>
        <p:spPr bwMode="auto">
          <a:xfrm rot="2856712">
            <a:off x="4238798" y="3407840"/>
            <a:ext cx="683481" cy="482600"/>
          </a:xfrm>
          <a:prstGeom prst="rightArrow">
            <a:avLst>
              <a:gd name="adj1" fmla="val 59324"/>
              <a:gd name="adj2" fmla="val 45182"/>
            </a:avLst>
          </a:prstGeom>
          <a:solidFill>
            <a:schemeClr val="accent4">
              <a:lumMod val="60000"/>
              <a:lumOff val="40000"/>
            </a:schemeClr>
          </a:solidFill>
          <a:ln w="28575">
            <a:noFill/>
            <a:miter lim="800000"/>
            <a:headEnd/>
            <a:tailEnd/>
          </a:ln>
          <a:effectLst>
            <a:outerShdw blurRad="50800" dist="38100" dir="2700000" algn="tl" rotWithShape="0">
              <a:prstClr val="black">
                <a:alpha val="40000"/>
              </a:prstClr>
            </a:outerShdw>
          </a:effectLst>
        </p:spPr>
        <p:txBody>
          <a:bodyPr wrap="none" anchor="ctr"/>
          <a:lstStyle/>
          <a:p>
            <a:pPr>
              <a:defRPr/>
            </a:pPr>
            <a:endParaRPr lang="ja-JP" altLang="en-US">
              <a:latin typeface="Century Gothic" pitchFamily="34" charset="0"/>
              <a:ea typeface="HG丸ｺﾞｼｯｸM-PRO" pitchFamily="50" charset="-128"/>
            </a:endParaRPr>
          </a:p>
        </p:txBody>
      </p:sp>
      <p:sp>
        <p:nvSpPr>
          <p:cNvPr id="25" name="Oval 12"/>
          <p:cNvSpPr>
            <a:spLocks noChangeArrowheads="1"/>
          </p:cNvSpPr>
          <p:nvPr/>
        </p:nvSpPr>
        <p:spPr bwMode="auto">
          <a:xfrm>
            <a:off x="6149629" y="1558463"/>
            <a:ext cx="1169988" cy="1195388"/>
          </a:xfrm>
          <a:prstGeom prst="ellipse">
            <a:avLst/>
          </a:prstGeom>
          <a:solidFill>
            <a:srgbClr val="008000"/>
          </a:solidFill>
          <a:ln w="9525">
            <a:noFill/>
            <a:round/>
            <a:headEnd/>
            <a:tailEnd/>
          </a:ln>
          <a:effectLst>
            <a:outerShdw blurRad="50800" dist="38100" dir="2700000" algn="tl" rotWithShape="0">
              <a:prstClr val="black">
                <a:alpha val="40000"/>
              </a:prstClr>
            </a:outerShdw>
          </a:effectLst>
        </p:spPr>
        <p:txBody>
          <a:bodyPr wrap="none" anchor="ctr"/>
          <a:lstStyle/>
          <a:p>
            <a:pPr algn="ctr">
              <a:defRPr/>
            </a:pPr>
            <a:r>
              <a:rPr lang="en-US" altLang="ja-JP" sz="1400" dirty="0">
                <a:solidFill>
                  <a:schemeClr val="bg1"/>
                </a:solidFill>
                <a:latin typeface="Century Gothic" pitchFamily="34" charset="0"/>
                <a:ea typeface="HG丸ｺﾞｼｯｸM-PRO" pitchFamily="50" charset="-128"/>
              </a:rPr>
              <a:t>Flash</a:t>
            </a:r>
            <a:r>
              <a:rPr lang="ja-JP" altLang="en-US" sz="1400" dirty="0">
                <a:solidFill>
                  <a:schemeClr val="bg1"/>
                </a:solidFill>
                <a:latin typeface="Century Gothic" pitchFamily="34" charset="0"/>
                <a:ea typeface="HG丸ｺﾞｼｯｸM-PRO" pitchFamily="50" charset="-128"/>
              </a:rPr>
              <a:t>などの</a:t>
            </a:r>
            <a:endParaRPr lang="en-US" altLang="ja-JP" sz="1400" dirty="0">
              <a:solidFill>
                <a:schemeClr val="bg1"/>
              </a:solidFill>
              <a:latin typeface="Century Gothic" pitchFamily="34" charset="0"/>
              <a:ea typeface="HG丸ｺﾞｼｯｸM-PRO" pitchFamily="50" charset="-128"/>
            </a:endParaRPr>
          </a:p>
          <a:p>
            <a:pPr algn="ctr">
              <a:defRPr/>
            </a:pPr>
            <a:r>
              <a:rPr lang="ja-JP" altLang="en-US" sz="1400" dirty="0">
                <a:solidFill>
                  <a:schemeClr val="bg1"/>
                </a:solidFill>
                <a:latin typeface="Century Gothic" pitchFamily="34" charset="0"/>
                <a:ea typeface="HG丸ｺﾞｼｯｸM-PRO" pitchFamily="50" charset="-128"/>
              </a:rPr>
              <a:t>プラグイン</a:t>
            </a:r>
          </a:p>
        </p:txBody>
      </p:sp>
      <p:sp>
        <p:nvSpPr>
          <p:cNvPr id="26" name="AutoShape 16"/>
          <p:cNvSpPr>
            <a:spLocks noChangeArrowheads="1"/>
          </p:cNvSpPr>
          <p:nvPr/>
        </p:nvSpPr>
        <p:spPr bwMode="auto">
          <a:xfrm rot="18420845">
            <a:off x="5268835" y="3047943"/>
            <a:ext cx="1385132" cy="482600"/>
          </a:xfrm>
          <a:prstGeom prst="rightArrow">
            <a:avLst>
              <a:gd name="adj1" fmla="val 59324"/>
              <a:gd name="adj2" fmla="val 45189"/>
            </a:avLst>
          </a:prstGeom>
          <a:solidFill>
            <a:schemeClr val="accent3">
              <a:lumMod val="60000"/>
              <a:lumOff val="40000"/>
            </a:schemeClr>
          </a:solidFill>
          <a:ln w="28575">
            <a:noFill/>
            <a:miter lim="800000"/>
            <a:headEnd/>
            <a:tailEnd/>
          </a:ln>
          <a:effectLst>
            <a:outerShdw blurRad="50800" dist="38100" dir="2700000" algn="tl" rotWithShape="0">
              <a:prstClr val="black">
                <a:alpha val="40000"/>
              </a:prstClr>
            </a:outerShdw>
          </a:effectLst>
        </p:spPr>
        <p:txBody>
          <a:bodyPr wrap="none" anchor="ctr"/>
          <a:lstStyle/>
          <a:p>
            <a:pPr>
              <a:defRPr/>
            </a:pPr>
            <a:endParaRPr lang="ja-JP" altLang="en-US">
              <a:latin typeface="Century Gothic" pitchFamily="34" charset="0"/>
              <a:ea typeface="HG丸ｺﾞｼｯｸM-PRO" pitchFamily="50" charset="-128"/>
            </a:endParaRPr>
          </a:p>
        </p:txBody>
      </p:sp>
      <p:sp>
        <p:nvSpPr>
          <p:cNvPr id="28" name="Oval 11"/>
          <p:cNvSpPr>
            <a:spLocks noChangeArrowheads="1"/>
          </p:cNvSpPr>
          <p:nvPr/>
        </p:nvSpPr>
        <p:spPr bwMode="auto">
          <a:xfrm>
            <a:off x="6935442" y="3058651"/>
            <a:ext cx="1169987" cy="1195387"/>
          </a:xfrm>
          <a:prstGeom prst="ellipse">
            <a:avLst/>
          </a:pr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wrap="none" anchor="ctr"/>
          <a:lstStyle/>
          <a:p>
            <a:pPr algn="ctr">
              <a:defRPr/>
            </a:pPr>
            <a:r>
              <a:rPr lang="en-US" altLang="ja-JP" sz="3200" dirty="0">
                <a:solidFill>
                  <a:schemeClr val="bg1"/>
                </a:solidFill>
                <a:latin typeface="Century Gothic" pitchFamily="34" charset="0"/>
                <a:ea typeface="HG丸ｺﾞｼｯｸM-PRO" pitchFamily="50" charset="-128"/>
              </a:rPr>
              <a:t>Ajax</a:t>
            </a:r>
            <a:endParaRPr lang="ja-JP" altLang="en-US" sz="3200" dirty="0">
              <a:solidFill>
                <a:schemeClr val="bg1"/>
              </a:solidFill>
              <a:latin typeface="Century Gothic" pitchFamily="34" charset="0"/>
              <a:ea typeface="HG丸ｺﾞｼｯｸM-PRO" pitchFamily="50" charset="-128"/>
            </a:endParaRPr>
          </a:p>
        </p:txBody>
      </p:sp>
      <p:sp>
        <p:nvSpPr>
          <p:cNvPr id="29" name="AutoShape 16"/>
          <p:cNvSpPr>
            <a:spLocks noChangeArrowheads="1"/>
          </p:cNvSpPr>
          <p:nvPr/>
        </p:nvSpPr>
        <p:spPr bwMode="auto">
          <a:xfrm rot="20368471">
            <a:off x="5826637" y="3817628"/>
            <a:ext cx="1150117" cy="482600"/>
          </a:xfrm>
          <a:prstGeom prst="rightArrow">
            <a:avLst>
              <a:gd name="adj1" fmla="val 59324"/>
              <a:gd name="adj2" fmla="val 45182"/>
            </a:avLst>
          </a:prstGeom>
          <a:solidFill>
            <a:schemeClr val="accent6">
              <a:lumMod val="60000"/>
              <a:lumOff val="40000"/>
            </a:schemeClr>
          </a:solidFill>
          <a:ln w="28575">
            <a:noFill/>
            <a:miter lim="800000"/>
            <a:headEnd/>
            <a:tailEnd/>
          </a:ln>
          <a:effectLst>
            <a:outerShdw blurRad="50800" dist="38100" dir="2700000" algn="tl" rotWithShape="0">
              <a:prstClr val="black">
                <a:alpha val="40000"/>
              </a:prstClr>
            </a:outerShdw>
          </a:effectLst>
        </p:spPr>
        <p:txBody>
          <a:bodyPr wrap="none" anchor="ctr"/>
          <a:lstStyle/>
          <a:p>
            <a:pPr>
              <a:defRPr/>
            </a:pPr>
            <a:endParaRPr lang="ja-JP" altLang="en-US">
              <a:latin typeface="Century Gothic" pitchFamily="34" charset="0"/>
              <a:ea typeface="HG丸ｺﾞｼｯｸM-PRO" pitchFamily="50" charset="-128"/>
            </a:endParaRPr>
          </a:p>
        </p:txBody>
      </p:sp>
      <p:sp>
        <p:nvSpPr>
          <p:cNvPr id="30" name="角丸四角形 29"/>
          <p:cNvSpPr/>
          <p:nvPr/>
        </p:nvSpPr>
        <p:spPr>
          <a:xfrm>
            <a:off x="4920619" y="5657388"/>
            <a:ext cx="1643622" cy="357188"/>
          </a:xfrm>
          <a:prstGeom prst="roundRect">
            <a:avLst>
              <a:gd name="adj" fmla="val 0"/>
            </a:avLst>
          </a:prstGeom>
          <a:solidFill>
            <a:srgbClr val="008000"/>
          </a:solidFill>
          <a:ln>
            <a:no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200">
                <a:solidFill>
                  <a:schemeClr val="bg1"/>
                </a:solidFill>
              </a:rPr>
              <a:t>Web</a:t>
            </a:r>
            <a:r>
              <a:rPr lang="ja-JP" altLang="en-US" sz="1200">
                <a:solidFill>
                  <a:schemeClr val="bg1"/>
                </a:solidFill>
              </a:rPr>
              <a:t>システム</a:t>
            </a:r>
            <a:endParaRPr lang="ja-JP" altLang="en-US" sz="1200" dirty="0">
              <a:solidFill>
                <a:schemeClr val="bg1"/>
              </a:solidFill>
            </a:endParaRPr>
          </a:p>
        </p:txBody>
      </p:sp>
      <p:sp>
        <p:nvSpPr>
          <p:cNvPr id="32" name="AutoShape 16"/>
          <p:cNvSpPr>
            <a:spLocks noChangeArrowheads="1"/>
          </p:cNvSpPr>
          <p:nvPr/>
        </p:nvSpPr>
        <p:spPr bwMode="auto">
          <a:xfrm rot="17674926">
            <a:off x="7568855" y="2437493"/>
            <a:ext cx="930999" cy="482600"/>
          </a:xfrm>
          <a:prstGeom prst="rightArrow">
            <a:avLst>
              <a:gd name="adj1" fmla="val 59324"/>
              <a:gd name="adj2" fmla="val 45182"/>
            </a:avLst>
          </a:prstGeom>
          <a:solidFill>
            <a:srgbClr val="FF6600"/>
          </a:solidFill>
          <a:ln w="28575">
            <a:noFill/>
            <a:miter lim="800000"/>
            <a:headEnd/>
            <a:tailEnd/>
          </a:ln>
          <a:effectLst>
            <a:outerShdw blurRad="50800" dist="38100" dir="2700000" algn="tl" rotWithShape="0">
              <a:prstClr val="black">
                <a:alpha val="40000"/>
              </a:prstClr>
            </a:outerShdw>
          </a:effectLst>
        </p:spPr>
        <p:txBody>
          <a:bodyPr wrap="none" anchor="ctr"/>
          <a:lstStyle/>
          <a:p>
            <a:pPr>
              <a:defRPr/>
            </a:pPr>
            <a:endParaRPr lang="ja-JP" altLang="en-US">
              <a:latin typeface="Century Gothic" pitchFamily="34" charset="0"/>
              <a:ea typeface="HG丸ｺﾞｼｯｸM-PRO" pitchFamily="50" charset="-128"/>
            </a:endParaRPr>
          </a:p>
        </p:txBody>
      </p:sp>
      <p:sp>
        <p:nvSpPr>
          <p:cNvPr id="34" name="タイトル 33"/>
          <p:cNvSpPr>
            <a:spLocks noGrp="1"/>
          </p:cNvSpPr>
          <p:nvPr>
            <p:ph type="title"/>
          </p:nvPr>
        </p:nvSpPr>
        <p:spPr/>
        <p:txBody>
          <a:bodyPr/>
          <a:lstStyle/>
          <a:p>
            <a:r>
              <a:rPr kumimoji="1" lang="en-US" altLang="ja-JP" dirty="0"/>
              <a:t>Ajax</a:t>
            </a:r>
            <a:r>
              <a:rPr lang="ja-JP" altLang="en-US" dirty="0"/>
              <a:t>から</a:t>
            </a:r>
            <a:r>
              <a:rPr lang="en-US" altLang="ja-JP" dirty="0"/>
              <a:t>HTML5</a:t>
            </a:r>
            <a:r>
              <a:rPr lang="ja-JP" altLang="en-US" dirty="0"/>
              <a:t>へ</a:t>
            </a:r>
            <a:endParaRPr kumimoji="1" lang="ja-JP" altLang="en-US" dirty="0"/>
          </a:p>
        </p:txBody>
      </p:sp>
    </p:spTree>
    <p:extLst>
      <p:ext uri="{BB962C8B-B14F-4D97-AF65-F5344CB8AC3E}">
        <p14:creationId xmlns:p14="http://schemas.microsoft.com/office/powerpoint/2010/main" val="2093057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down)">
                                      <p:cBhvr>
                                        <p:cTn id="7" dur="500"/>
                                        <p:tgtEl>
                                          <p:spTgt spid="3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タイトル 2"/>
          <p:cNvSpPr>
            <a:spLocks noGrp="1"/>
          </p:cNvSpPr>
          <p:nvPr>
            <p:ph type="title"/>
          </p:nvPr>
        </p:nvSpPr>
        <p:spPr/>
        <p:txBody>
          <a:bodyPr/>
          <a:lstStyle/>
          <a:p>
            <a:r>
              <a:rPr lang="en-US" altLang="ja-JP" dirty="0"/>
              <a:t>HTML5</a:t>
            </a:r>
            <a:r>
              <a:rPr lang="ja-JP" altLang="en-US" dirty="0"/>
              <a:t>が目指したこと</a:t>
            </a:r>
          </a:p>
        </p:txBody>
      </p:sp>
      <p:sp>
        <p:nvSpPr>
          <p:cNvPr id="4" name="角丸四角形 3"/>
          <p:cNvSpPr/>
          <p:nvPr/>
        </p:nvSpPr>
        <p:spPr>
          <a:xfrm>
            <a:off x="571500" y="1136730"/>
            <a:ext cx="7786688" cy="642937"/>
          </a:xfrm>
          <a:prstGeom prst="roundRect">
            <a:avLst>
              <a:gd name="adj" fmla="val 7657"/>
            </a:avLst>
          </a:prstGeom>
          <a:solidFill>
            <a:schemeClr val="accent5"/>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800">
                <a:solidFill>
                  <a:schemeClr val="bg1"/>
                </a:solidFill>
              </a:rPr>
              <a:t>ブラウザ間の互換性・相互</a:t>
            </a:r>
            <a:r>
              <a:rPr lang="ja-JP" altLang="en-US" sz="2800" dirty="0">
                <a:solidFill>
                  <a:schemeClr val="bg1"/>
                </a:solidFill>
              </a:rPr>
              <a:t>運用性の確保</a:t>
            </a:r>
            <a:endParaRPr lang="en-US" altLang="ja-JP" sz="2800" dirty="0">
              <a:solidFill>
                <a:schemeClr val="bg1"/>
              </a:solidFill>
            </a:endParaRPr>
          </a:p>
        </p:txBody>
      </p:sp>
      <p:sp>
        <p:nvSpPr>
          <p:cNvPr id="5" name="角丸四角形 4"/>
          <p:cNvSpPr/>
          <p:nvPr/>
        </p:nvSpPr>
        <p:spPr>
          <a:xfrm>
            <a:off x="571500" y="1851105"/>
            <a:ext cx="7786688" cy="785807"/>
          </a:xfrm>
          <a:prstGeom prst="roundRect">
            <a:avLst>
              <a:gd name="adj" fmla="val 7657"/>
            </a:avLst>
          </a:prstGeom>
          <a:solidFill>
            <a:schemeClr val="tx2"/>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400" dirty="0">
                <a:solidFill>
                  <a:schemeClr val="bg1"/>
                </a:solidFill>
              </a:rPr>
              <a:t>Web</a:t>
            </a:r>
            <a:r>
              <a:rPr lang="ja-JP" altLang="en-US" sz="2400" dirty="0">
                <a:solidFill>
                  <a:schemeClr val="bg1"/>
                </a:solidFill>
              </a:rPr>
              <a:t>アプリケーションの開発を容易にするための新機能や新しい要素を追加 </a:t>
            </a:r>
            <a:r>
              <a:rPr lang="en-US" altLang="ja-JP" sz="2400" dirty="0">
                <a:solidFill>
                  <a:schemeClr val="bg1"/>
                </a:solidFill>
              </a:rPr>
              <a:t>(</a:t>
            </a:r>
            <a:r>
              <a:rPr lang="ja-JP" altLang="en-US" sz="2400" dirty="0">
                <a:solidFill>
                  <a:schemeClr val="bg1"/>
                </a:solidFill>
              </a:rPr>
              <a:t>クラウド対応</a:t>
            </a:r>
            <a:r>
              <a:rPr lang="en-US" altLang="ja-JP" sz="2400" dirty="0">
                <a:solidFill>
                  <a:schemeClr val="bg1"/>
                </a:solidFill>
              </a:rPr>
              <a:t>)</a:t>
            </a:r>
          </a:p>
        </p:txBody>
      </p:sp>
      <p:sp>
        <p:nvSpPr>
          <p:cNvPr id="6" name="角丸四角形 5"/>
          <p:cNvSpPr/>
          <p:nvPr/>
        </p:nvSpPr>
        <p:spPr>
          <a:xfrm>
            <a:off x="571500" y="2713500"/>
            <a:ext cx="3857625" cy="642937"/>
          </a:xfrm>
          <a:prstGeom prst="roundRect">
            <a:avLst>
              <a:gd name="adj" fmla="val 7657"/>
            </a:avLst>
          </a:prstGeom>
          <a:solidFill>
            <a:schemeClr val="accent1"/>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chemeClr val="bg1"/>
                </a:solidFill>
              </a:rPr>
              <a:t>フォームの拡張</a:t>
            </a:r>
            <a:endParaRPr lang="en-US" altLang="ja-JP" dirty="0">
              <a:solidFill>
                <a:schemeClr val="bg1"/>
              </a:solidFill>
            </a:endParaRPr>
          </a:p>
        </p:txBody>
      </p:sp>
      <p:sp>
        <p:nvSpPr>
          <p:cNvPr id="7" name="角丸四角形 6"/>
          <p:cNvSpPr/>
          <p:nvPr/>
        </p:nvSpPr>
        <p:spPr>
          <a:xfrm>
            <a:off x="4500563" y="2713500"/>
            <a:ext cx="3857625" cy="642937"/>
          </a:xfrm>
          <a:prstGeom prst="roundRect">
            <a:avLst>
              <a:gd name="adj" fmla="val 7657"/>
            </a:avLst>
          </a:prstGeom>
          <a:solidFill>
            <a:schemeClr val="accent1"/>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2" algn="ctr">
              <a:defRPr/>
            </a:pPr>
            <a:r>
              <a:rPr lang="ja-JP" altLang="en-US">
                <a:solidFill>
                  <a:schemeClr val="bg1"/>
                </a:solidFill>
              </a:rPr>
              <a:t>ドラッグ＆ドロップ</a:t>
            </a:r>
            <a:endParaRPr lang="en-US" altLang="ja-JP" dirty="0">
              <a:solidFill>
                <a:schemeClr val="bg1"/>
              </a:solidFill>
            </a:endParaRPr>
          </a:p>
        </p:txBody>
      </p:sp>
      <p:sp>
        <p:nvSpPr>
          <p:cNvPr id="8" name="角丸四角形 7"/>
          <p:cNvSpPr/>
          <p:nvPr/>
        </p:nvSpPr>
        <p:spPr>
          <a:xfrm>
            <a:off x="571500" y="3427875"/>
            <a:ext cx="3857625" cy="642937"/>
          </a:xfrm>
          <a:prstGeom prst="roundRect">
            <a:avLst>
              <a:gd name="adj" fmla="val 7657"/>
            </a:avLst>
          </a:prstGeom>
          <a:solidFill>
            <a:schemeClr val="accent1"/>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chemeClr val="bg1"/>
                </a:solidFill>
              </a:rPr>
              <a:t>クライアントサイドストレージ</a:t>
            </a:r>
            <a:endParaRPr lang="en-US" altLang="ja-JP" dirty="0">
              <a:solidFill>
                <a:schemeClr val="bg1"/>
              </a:solidFill>
            </a:endParaRPr>
          </a:p>
        </p:txBody>
      </p:sp>
      <p:sp>
        <p:nvSpPr>
          <p:cNvPr id="9" name="角丸四角形 8"/>
          <p:cNvSpPr/>
          <p:nvPr/>
        </p:nvSpPr>
        <p:spPr>
          <a:xfrm>
            <a:off x="4500563" y="3427875"/>
            <a:ext cx="3857625" cy="642937"/>
          </a:xfrm>
          <a:prstGeom prst="roundRect">
            <a:avLst>
              <a:gd name="adj" fmla="val 7657"/>
            </a:avLst>
          </a:prstGeom>
          <a:solidFill>
            <a:schemeClr val="accent1"/>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2" algn="ctr">
              <a:defRPr/>
            </a:pPr>
            <a:r>
              <a:rPr lang="ja-JP" altLang="en-US" sz="1600" dirty="0">
                <a:solidFill>
                  <a:schemeClr val="bg1"/>
                </a:solidFill>
              </a:rPr>
              <a:t>オフラインキャッシュ</a:t>
            </a:r>
            <a:endParaRPr lang="en-US" altLang="ja-JP" sz="1600" dirty="0">
              <a:solidFill>
                <a:schemeClr val="bg1"/>
              </a:solidFill>
            </a:endParaRPr>
          </a:p>
          <a:p>
            <a:pPr marL="0" lvl="2" algn="ctr">
              <a:defRPr/>
            </a:pPr>
            <a:r>
              <a:rPr lang="ja-JP" altLang="en-US" sz="1600" dirty="0">
                <a:solidFill>
                  <a:schemeClr val="bg1"/>
                </a:solidFill>
              </a:rPr>
              <a:t>（オフライン</a:t>
            </a:r>
            <a:r>
              <a:rPr lang="en-US" altLang="ja-JP" sz="1600" dirty="0">
                <a:solidFill>
                  <a:schemeClr val="bg1"/>
                </a:solidFill>
              </a:rPr>
              <a:t>Web</a:t>
            </a:r>
            <a:r>
              <a:rPr lang="ja-JP" altLang="en-US" sz="1600" dirty="0">
                <a:solidFill>
                  <a:schemeClr val="bg1"/>
                </a:solidFill>
              </a:rPr>
              <a:t>アプリケーション）</a:t>
            </a:r>
            <a:endParaRPr lang="en-US" altLang="ja-JP" sz="1600" dirty="0">
              <a:solidFill>
                <a:schemeClr val="bg1"/>
              </a:solidFill>
            </a:endParaRPr>
          </a:p>
        </p:txBody>
      </p:sp>
      <p:sp>
        <p:nvSpPr>
          <p:cNvPr id="10" name="角丸四角形 9"/>
          <p:cNvSpPr/>
          <p:nvPr/>
        </p:nvSpPr>
        <p:spPr>
          <a:xfrm>
            <a:off x="571500" y="4142250"/>
            <a:ext cx="3857625" cy="642937"/>
          </a:xfrm>
          <a:prstGeom prst="roundRect">
            <a:avLst>
              <a:gd name="adj" fmla="val 7657"/>
            </a:avLst>
          </a:prstGeom>
          <a:solidFill>
            <a:schemeClr val="accent1"/>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chemeClr val="bg1"/>
                </a:solidFill>
              </a:rPr>
              <a:t>ベクターグラフィックス</a:t>
            </a:r>
            <a:endParaRPr lang="en-US" altLang="ja-JP" dirty="0">
              <a:solidFill>
                <a:schemeClr val="bg1"/>
              </a:solidFill>
            </a:endParaRPr>
          </a:p>
        </p:txBody>
      </p:sp>
      <p:sp>
        <p:nvSpPr>
          <p:cNvPr id="11" name="角丸四角形 10"/>
          <p:cNvSpPr/>
          <p:nvPr/>
        </p:nvSpPr>
        <p:spPr>
          <a:xfrm>
            <a:off x="4500563" y="4142250"/>
            <a:ext cx="3857625" cy="642937"/>
          </a:xfrm>
          <a:prstGeom prst="roundRect">
            <a:avLst>
              <a:gd name="adj" fmla="val 7657"/>
            </a:avLst>
          </a:prstGeom>
          <a:solidFill>
            <a:schemeClr val="accent1"/>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2" algn="ctr">
              <a:defRPr/>
            </a:pPr>
            <a:r>
              <a:rPr lang="en-US" altLang="ja-JP" dirty="0">
                <a:solidFill>
                  <a:schemeClr val="bg1"/>
                </a:solidFill>
              </a:rPr>
              <a:t>3</a:t>
            </a:r>
            <a:r>
              <a:rPr lang="ja-JP" altLang="en-US" dirty="0">
                <a:solidFill>
                  <a:schemeClr val="bg1"/>
                </a:solidFill>
              </a:rPr>
              <a:t>次元グラフィックス</a:t>
            </a:r>
            <a:endParaRPr lang="en-US" altLang="ja-JP" dirty="0">
              <a:solidFill>
                <a:schemeClr val="bg1"/>
              </a:solidFill>
            </a:endParaRPr>
          </a:p>
        </p:txBody>
      </p:sp>
      <p:sp>
        <p:nvSpPr>
          <p:cNvPr id="12" name="角丸四角形 11"/>
          <p:cNvSpPr/>
          <p:nvPr/>
        </p:nvSpPr>
        <p:spPr>
          <a:xfrm>
            <a:off x="571500" y="4856625"/>
            <a:ext cx="3857625" cy="642937"/>
          </a:xfrm>
          <a:prstGeom prst="roundRect">
            <a:avLst>
              <a:gd name="adj" fmla="val 7657"/>
            </a:avLst>
          </a:prstGeom>
          <a:solidFill>
            <a:schemeClr val="accent1"/>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chemeClr val="bg1"/>
                </a:solidFill>
              </a:rPr>
              <a:t>オーディオ・ビデオ</a:t>
            </a:r>
            <a:endParaRPr lang="en-US" altLang="ja-JP" dirty="0">
              <a:solidFill>
                <a:schemeClr val="bg1"/>
              </a:solidFill>
            </a:endParaRPr>
          </a:p>
        </p:txBody>
      </p:sp>
      <p:sp>
        <p:nvSpPr>
          <p:cNvPr id="13" name="角丸四角形 12"/>
          <p:cNvSpPr/>
          <p:nvPr/>
        </p:nvSpPr>
        <p:spPr>
          <a:xfrm>
            <a:off x="4500563" y="4856625"/>
            <a:ext cx="3857625" cy="642937"/>
          </a:xfrm>
          <a:prstGeom prst="roundRect">
            <a:avLst>
              <a:gd name="adj" fmla="val 7657"/>
            </a:avLst>
          </a:prstGeom>
          <a:solidFill>
            <a:schemeClr val="accent1"/>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2" algn="ctr">
              <a:defRPr/>
            </a:pPr>
            <a:r>
              <a:rPr lang="ja-JP" altLang="en-US" dirty="0">
                <a:solidFill>
                  <a:schemeClr val="bg1"/>
                </a:solidFill>
              </a:rPr>
              <a:t>位置情報</a:t>
            </a:r>
            <a:endParaRPr lang="en-US" altLang="ja-JP" dirty="0">
              <a:solidFill>
                <a:schemeClr val="bg1"/>
              </a:solidFill>
            </a:endParaRPr>
          </a:p>
        </p:txBody>
      </p:sp>
      <p:sp>
        <p:nvSpPr>
          <p:cNvPr id="6157" name="角丸四角形 14"/>
          <p:cNvSpPr>
            <a:spLocks noChangeArrowheads="1"/>
          </p:cNvSpPr>
          <p:nvPr/>
        </p:nvSpPr>
        <p:spPr bwMode="auto">
          <a:xfrm>
            <a:off x="571500" y="5589240"/>
            <a:ext cx="7786688" cy="738906"/>
          </a:xfrm>
          <a:prstGeom prst="roundRect">
            <a:avLst>
              <a:gd name="adj" fmla="val 10444"/>
            </a:avLst>
          </a:prstGeom>
          <a:solidFill>
            <a:srgbClr val="FF6666"/>
          </a:solidFill>
          <a:ln w="38100" algn="ctr">
            <a:noFill/>
            <a:round/>
            <a:headEnd/>
            <a:tailEnd/>
          </a:ln>
        </p:spPr>
        <p:txBody>
          <a:bodyPr anchor="ctr"/>
          <a:lstStyle/>
          <a:p>
            <a:pPr algn="ctr">
              <a:spcBef>
                <a:spcPct val="20000"/>
              </a:spcBef>
              <a:defRPr/>
            </a:pPr>
            <a:r>
              <a:rPr kumimoji="0" lang="ja-JP" altLang="en-US" sz="2400" dirty="0">
                <a:solidFill>
                  <a:schemeClr val="bg1"/>
                </a:solidFill>
                <a:latin typeface="+mn-lt"/>
                <a:ea typeface="+mn-ea"/>
              </a:rPr>
              <a:t>これまでプラグインなどを必要としていた処理が</a:t>
            </a:r>
            <a:r>
              <a:rPr kumimoji="0" lang="en-US" altLang="ja-JP" sz="2400" dirty="0" err="1">
                <a:solidFill>
                  <a:schemeClr val="bg1"/>
                </a:solidFill>
                <a:latin typeface="+mn-lt"/>
                <a:ea typeface="+mn-ea"/>
              </a:rPr>
              <a:t>HTML5</a:t>
            </a:r>
            <a:r>
              <a:rPr kumimoji="0" lang="ja-JP" altLang="en-US" sz="2400" dirty="0">
                <a:solidFill>
                  <a:schemeClr val="bg1"/>
                </a:solidFill>
                <a:latin typeface="+mn-lt"/>
                <a:ea typeface="+mn-ea"/>
              </a:rPr>
              <a:t>で実現できる</a:t>
            </a:r>
            <a:endParaRPr kumimoji="0" lang="en-US" altLang="ja-JP" sz="2400" dirty="0">
              <a:solidFill>
                <a:schemeClr val="bg1"/>
              </a:solidFill>
              <a:latin typeface="+mn-lt"/>
              <a:ea typeface="+mn-ea"/>
            </a:endParaRPr>
          </a:p>
        </p:txBody>
      </p:sp>
    </p:spTree>
    <p:extLst>
      <p:ext uri="{BB962C8B-B14F-4D97-AF65-F5344CB8AC3E}">
        <p14:creationId xmlns:p14="http://schemas.microsoft.com/office/powerpoint/2010/main" val="15693601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0-#ppt_w/2"/>
                                          </p:val>
                                        </p:tav>
                                        <p:tav tm="100000">
                                          <p:val>
                                            <p:strVal val="#ppt_x"/>
                                          </p:val>
                                        </p:tav>
                                      </p:tavLst>
                                    </p:anim>
                                    <p:anim calcmode="lin" valueType="num">
                                      <p:cBhvr additive="base">
                                        <p:cTn id="24" dur="500" fill="hold"/>
                                        <p:tgtEl>
                                          <p:spTgt spid="7"/>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0-#ppt_w/2"/>
                                          </p:val>
                                        </p:tav>
                                        <p:tav tm="100000">
                                          <p:val>
                                            <p:strVal val="#ppt_x"/>
                                          </p:val>
                                        </p:tav>
                                      </p:tavLst>
                                    </p:anim>
                                    <p:anim calcmode="lin" valueType="num">
                                      <p:cBhvr additive="base">
                                        <p:cTn id="28" dur="500" fill="hold"/>
                                        <p:tgtEl>
                                          <p:spTgt spid="8"/>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0-#ppt_w/2"/>
                                          </p:val>
                                        </p:tav>
                                        <p:tav tm="100000">
                                          <p:val>
                                            <p:strVal val="#ppt_x"/>
                                          </p:val>
                                        </p:tav>
                                      </p:tavLst>
                                    </p:anim>
                                    <p:anim calcmode="lin" valueType="num">
                                      <p:cBhvr additive="base">
                                        <p:cTn id="32" dur="500" fill="hold"/>
                                        <p:tgtEl>
                                          <p:spTgt spid="9"/>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0-#ppt_w/2"/>
                                          </p:val>
                                        </p:tav>
                                        <p:tav tm="100000">
                                          <p:val>
                                            <p:strVal val="#ppt_x"/>
                                          </p:val>
                                        </p:tav>
                                      </p:tavLst>
                                    </p:anim>
                                    <p:anim calcmode="lin" valueType="num">
                                      <p:cBhvr additive="base">
                                        <p:cTn id="36" dur="500" fill="hold"/>
                                        <p:tgtEl>
                                          <p:spTgt spid="10"/>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0-#ppt_w/2"/>
                                          </p:val>
                                        </p:tav>
                                        <p:tav tm="100000">
                                          <p:val>
                                            <p:strVal val="#ppt_x"/>
                                          </p:val>
                                        </p:tav>
                                      </p:tavLst>
                                    </p:anim>
                                    <p:anim calcmode="lin" valueType="num">
                                      <p:cBhvr additive="base">
                                        <p:cTn id="40" dur="500" fill="hold"/>
                                        <p:tgtEl>
                                          <p:spTgt spid="11"/>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0-#ppt_w/2"/>
                                          </p:val>
                                        </p:tav>
                                        <p:tav tm="100000">
                                          <p:val>
                                            <p:strVal val="#ppt_x"/>
                                          </p:val>
                                        </p:tav>
                                      </p:tavLst>
                                    </p:anim>
                                    <p:anim calcmode="lin" valueType="num">
                                      <p:cBhvr additive="base">
                                        <p:cTn id="44" dur="500" fill="hold"/>
                                        <p:tgtEl>
                                          <p:spTgt spid="12"/>
                                        </p:tgtEl>
                                        <p:attrNameLst>
                                          <p:attrName>ppt_y</p:attrName>
                                        </p:attrNameLst>
                                      </p:cBhvr>
                                      <p:tavLst>
                                        <p:tav tm="0">
                                          <p:val>
                                            <p:strVal val="#ppt_y"/>
                                          </p:val>
                                        </p:tav>
                                        <p:tav tm="100000">
                                          <p:val>
                                            <p:strVal val="#ppt_y"/>
                                          </p:val>
                                        </p:tav>
                                      </p:tavLst>
                                    </p:anim>
                                  </p:childTnLst>
                                </p:cTn>
                              </p:par>
                              <p:par>
                                <p:cTn id="45" presetID="2" presetClass="entr" presetSubtype="8" fill="hold"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0-#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3" presetClass="entr" presetSubtype="16" fill="hold" nodeType="clickEffect">
                                  <p:stCondLst>
                                    <p:cond delay="0"/>
                                  </p:stCondLst>
                                  <p:childTnLst>
                                    <p:set>
                                      <p:cBhvr>
                                        <p:cTn id="52" dur="1" fill="hold">
                                          <p:stCondLst>
                                            <p:cond delay="0"/>
                                          </p:stCondLst>
                                        </p:cTn>
                                        <p:tgtEl>
                                          <p:spTgt spid="6157"/>
                                        </p:tgtEl>
                                        <p:attrNameLst>
                                          <p:attrName>style.visibility</p:attrName>
                                        </p:attrNameLst>
                                      </p:cBhvr>
                                      <p:to>
                                        <p:strVal val="visible"/>
                                      </p:to>
                                    </p:set>
                                    <p:anim calcmode="lin" valueType="num">
                                      <p:cBhvr>
                                        <p:cTn id="53" dur="500" fill="hold"/>
                                        <p:tgtEl>
                                          <p:spTgt spid="6157"/>
                                        </p:tgtEl>
                                        <p:attrNameLst>
                                          <p:attrName>ppt_w</p:attrName>
                                        </p:attrNameLst>
                                      </p:cBhvr>
                                      <p:tavLst>
                                        <p:tav tm="0">
                                          <p:val>
                                            <p:fltVal val="0"/>
                                          </p:val>
                                        </p:tav>
                                        <p:tav tm="100000">
                                          <p:val>
                                            <p:strVal val="#ppt_w"/>
                                          </p:val>
                                        </p:tav>
                                      </p:tavLst>
                                    </p:anim>
                                    <p:anim calcmode="lin" valueType="num">
                                      <p:cBhvr>
                                        <p:cTn id="54" dur="500" fill="hold"/>
                                        <p:tgtEl>
                                          <p:spTgt spid="615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a:t>Flash</a:t>
            </a:r>
            <a:r>
              <a:rPr kumimoji="1" lang="ja-JP" altLang="en-US"/>
              <a:t>の終焉</a:t>
            </a:r>
            <a:endParaRPr kumimoji="1" lang="ja-JP" altLang="en-US" dirty="0"/>
          </a:p>
        </p:txBody>
      </p:sp>
      <p:pic>
        <p:nvPicPr>
          <p:cNvPr id="3" name="図 2"/>
          <p:cNvPicPr>
            <a:picLocks noChangeAspect="1"/>
          </p:cNvPicPr>
          <p:nvPr/>
        </p:nvPicPr>
        <p:blipFill>
          <a:blip r:embed="rId3"/>
          <a:stretch>
            <a:fillRect/>
          </a:stretch>
        </p:blipFill>
        <p:spPr>
          <a:xfrm>
            <a:off x="457200" y="946481"/>
            <a:ext cx="5679405" cy="4680595"/>
          </a:xfrm>
          <a:prstGeom prst="rect">
            <a:avLst/>
          </a:prstGeom>
        </p:spPr>
      </p:pic>
      <p:pic>
        <p:nvPicPr>
          <p:cNvPr id="4" name="図 3"/>
          <p:cNvPicPr>
            <a:picLocks noChangeAspect="1"/>
          </p:cNvPicPr>
          <p:nvPr/>
        </p:nvPicPr>
        <p:blipFill>
          <a:blip r:embed="rId4"/>
          <a:stretch>
            <a:fillRect/>
          </a:stretch>
        </p:blipFill>
        <p:spPr>
          <a:xfrm>
            <a:off x="4382834" y="1353042"/>
            <a:ext cx="4489515" cy="3867474"/>
          </a:xfrm>
          <a:prstGeom prst="rect">
            <a:avLst/>
          </a:prstGeom>
        </p:spPr>
      </p:pic>
      <p:pic>
        <p:nvPicPr>
          <p:cNvPr id="5" name="図 4"/>
          <p:cNvPicPr>
            <a:picLocks noChangeAspect="1"/>
          </p:cNvPicPr>
          <p:nvPr/>
        </p:nvPicPr>
        <p:blipFill>
          <a:blip r:embed="rId5"/>
          <a:stretch>
            <a:fillRect/>
          </a:stretch>
        </p:blipFill>
        <p:spPr>
          <a:xfrm>
            <a:off x="2550064" y="2475258"/>
            <a:ext cx="4077528" cy="3867474"/>
          </a:xfrm>
          <a:prstGeom prst="rect">
            <a:avLst/>
          </a:prstGeom>
        </p:spPr>
      </p:pic>
      <p:pic>
        <p:nvPicPr>
          <p:cNvPr id="6" name="図 5"/>
          <p:cNvPicPr>
            <a:picLocks noChangeAspect="1"/>
          </p:cNvPicPr>
          <p:nvPr/>
        </p:nvPicPr>
        <p:blipFill>
          <a:blip r:embed="rId6"/>
          <a:stretch>
            <a:fillRect/>
          </a:stretch>
        </p:blipFill>
        <p:spPr>
          <a:xfrm>
            <a:off x="1449174" y="821488"/>
            <a:ext cx="6279308" cy="5670741"/>
          </a:xfrm>
          <a:prstGeom prst="rect">
            <a:avLst/>
          </a:prstGeom>
        </p:spPr>
      </p:pic>
    </p:spTree>
    <p:extLst>
      <p:ext uri="{BB962C8B-B14F-4D97-AF65-F5344CB8AC3E}">
        <p14:creationId xmlns:p14="http://schemas.microsoft.com/office/powerpoint/2010/main" val="413474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Effect transition="in" filter="fade">
                                      <p:cBhvr>
                                        <p:cTn id="15" dur="1000"/>
                                        <p:tgtEl>
                                          <p:spTgt spid="4"/>
                                        </p:tgtEl>
                                      </p:cBhvr>
                                    </p:animEffect>
                                  </p:childTnLst>
                                </p:cTn>
                              </p:par>
                            </p:childTnLst>
                          </p:cTn>
                        </p:par>
                        <p:par>
                          <p:cTn id="16" fill="hold">
                            <p:stCondLst>
                              <p:cond delay="2000"/>
                            </p:stCondLst>
                            <p:childTnLst>
                              <p:par>
                                <p:cTn id="17" presetID="53" presetClass="entr" presetSubtype="16"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fltVal val="0"/>
                                          </p:val>
                                        </p:tav>
                                        <p:tav tm="100000">
                                          <p:val>
                                            <p:strVal val="#ppt_w"/>
                                          </p:val>
                                        </p:tav>
                                      </p:tavLst>
                                    </p:anim>
                                    <p:anim calcmode="lin" valueType="num">
                                      <p:cBhvr>
                                        <p:cTn id="20" dur="1000" fill="hold"/>
                                        <p:tgtEl>
                                          <p:spTgt spid="5"/>
                                        </p:tgtEl>
                                        <p:attrNameLst>
                                          <p:attrName>ppt_h</p:attrName>
                                        </p:attrNameLst>
                                      </p:cBhvr>
                                      <p:tavLst>
                                        <p:tav tm="0">
                                          <p:val>
                                            <p:fltVal val="0"/>
                                          </p:val>
                                        </p:tav>
                                        <p:tav tm="100000">
                                          <p:val>
                                            <p:strVal val="#ppt_h"/>
                                          </p:val>
                                        </p:tav>
                                      </p:tavLst>
                                    </p:anim>
                                    <p:animEffect transition="in" filter="fade">
                                      <p:cBhvr>
                                        <p:cTn id="21" dur="10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Effect transition="in" filter="fade">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787C0CC4-15B5-4544-8375-EA1FD2FD89CA}"/>
              </a:ext>
            </a:extLst>
          </p:cNvPr>
          <p:cNvPicPr>
            <a:picLocks noChangeAspect="1"/>
          </p:cNvPicPr>
          <p:nvPr/>
        </p:nvPicPr>
        <p:blipFill>
          <a:blip r:embed="rId3"/>
          <a:stretch>
            <a:fillRect/>
          </a:stretch>
        </p:blipFill>
        <p:spPr>
          <a:xfrm>
            <a:off x="1403478" y="942109"/>
            <a:ext cx="6337043" cy="5264727"/>
          </a:xfrm>
          <a:prstGeom prst="rect">
            <a:avLst/>
          </a:prstGeom>
          <a:ln>
            <a:solidFill>
              <a:schemeClr val="tx1">
                <a:lumMod val="50000"/>
                <a:lumOff val="50000"/>
              </a:schemeClr>
            </a:solidFill>
          </a:ln>
        </p:spPr>
      </p:pic>
      <p:sp>
        <p:nvSpPr>
          <p:cNvPr id="3" name="タイトル 2">
            <a:extLst>
              <a:ext uri="{FF2B5EF4-FFF2-40B4-BE49-F238E27FC236}">
                <a16:creationId xmlns:a16="http://schemas.microsoft.com/office/drawing/2014/main" id="{1B3F0165-4375-48C6-B1C0-C0EA500C8787}"/>
              </a:ext>
            </a:extLst>
          </p:cNvPr>
          <p:cNvSpPr>
            <a:spLocks noGrp="1"/>
          </p:cNvSpPr>
          <p:nvPr>
            <p:ph type="title"/>
          </p:nvPr>
        </p:nvSpPr>
        <p:spPr/>
        <p:txBody>
          <a:bodyPr/>
          <a:lstStyle/>
          <a:p>
            <a:r>
              <a:rPr kumimoji="1" lang="en-US" altLang="ja-JP" dirty="0"/>
              <a:t>WHATWG</a:t>
            </a:r>
            <a:r>
              <a:rPr kumimoji="1" lang="ja-JP" altLang="en-US" dirty="0"/>
              <a:t>と</a:t>
            </a:r>
            <a:r>
              <a:rPr kumimoji="1" lang="en-US" altLang="ja-JP" dirty="0"/>
              <a:t>W3C</a:t>
            </a:r>
            <a:endParaRPr kumimoji="1" lang="ja-JP" altLang="en-US" dirty="0"/>
          </a:p>
        </p:txBody>
      </p:sp>
    </p:spTree>
    <p:extLst>
      <p:ext uri="{BB962C8B-B14F-4D97-AF65-F5344CB8AC3E}">
        <p14:creationId xmlns:p14="http://schemas.microsoft.com/office/powerpoint/2010/main" val="18705946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a:solidFill>
                  <a:srgbClr val="FFFFFF"/>
                </a:solidFill>
                <a:latin typeface="Arial Black" panose="020B0A04020102020204" pitchFamily="34" charset="0"/>
                <a:ea typeface="HGP創英角ｺﾞｼｯｸUB" pitchFamily="50" charset="-128"/>
                <a:cs typeface="Arial"/>
              </a:rPr>
              <a:t>ブラウザーの今後</a:t>
            </a:r>
            <a:endParaRPr lang="ja-JP" altLang="en-US" sz="2400" dirty="0">
              <a:solidFill>
                <a:srgbClr val="FFFFFF"/>
              </a:solidFill>
              <a:effectLst/>
              <a:latin typeface="Arial Black" panose="020B0A04020102020204" pitchFamily="34" charset="0"/>
              <a:ea typeface="HGP創英角ｺﾞｼｯｸUB" pitchFamily="50" charset="-128"/>
              <a:cs typeface="Arial"/>
            </a:endParaRP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38710650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1B3F0165-4375-48C6-B1C0-C0EA500C8787}"/>
              </a:ext>
            </a:extLst>
          </p:cNvPr>
          <p:cNvSpPr>
            <a:spLocks noGrp="1"/>
          </p:cNvSpPr>
          <p:nvPr>
            <p:ph type="title"/>
          </p:nvPr>
        </p:nvSpPr>
        <p:spPr/>
        <p:txBody>
          <a:bodyPr/>
          <a:lstStyle/>
          <a:p>
            <a:r>
              <a:rPr kumimoji="1" lang="en-US" altLang="ja-JP" dirty="0"/>
              <a:t>Chrome</a:t>
            </a:r>
            <a:r>
              <a:rPr kumimoji="1" lang="ja-JP" altLang="en-US" dirty="0"/>
              <a:t>互換の</a:t>
            </a:r>
            <a:r>
              <a:rPr kumimoji="1" lang="en-US" altLang="ja-JP" dirty="0"/>
              <a:t>Edge</a:t>
            </a:r>
            <a:endParaRPr kumimoji="1" lang="ja-JP" altLang="en-US" dirty="0"/>
          </a:p>
        </p:txBody>
      </p:sp>
      <p:pic>
        <p:nvPicPr>
          <p:cNvPr id="5" name="図 4">
            <a:extLst>
              <a:ext uri="{FF2B5EF4-FFF2-40B4-BE49-F238E27FC236}">
                <a16:creationId xmlns:a16="http://schemas.microsoft.com/office/drawing/2014/main" id="{CCF7DB49-3DE8-47D6-9706-DEEFFBAEF9D3}"/>
              </a:ext>
            </a:extLst>
          </p:cNvPr>
          <p:cNvPicPr>
            <a:picLocks noChangeAspect="1"/>
          </p:cNvPicPr>
          <p:nvPr/>
        </p:nvPicPr>
        <p:blipFill>
          <a:blip r:embed="rId3"/>
          <a:stretch>
            <a:fillRect/>
          </a:stretch>
        </p:blipFill>
        <p:spPr>
          <a:xfrm>
            <a:off x="1456152" y="1712334"/>
            <a:ext cx="6343650" cy="3724275"/>
          </a:xfrm>
          <a:prstGeom prst="rect">
            <a:avLst/>
          </a:prstGeom>
          <a:ln>
            <a:solidFill>
              <a:schemeClr val="tx1">
                <a:lumMod val="50000"/>
                <a:lumOff val="50000"/>
              </a:schemeClr>
            </a:solidFill>
          </a:ln>
        </p:spPr>
      </p:pic>
    </p:spTree>
    <p:extLst>
      <p:ext uri="{BB962C8B-B14F-4D97-AF65-F5344CB8AC3E}">
        <p14:creationId xmlns:p14="http://schemas.microsoft.com/office/powerpoint/2010/main" val="32029950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40" name="タイトル 1"/>
          <p:cNvSpPr>
            <a:spLocks noGrp="1"/>
          </p:cNvSpPr>
          <p:nvPr>
            <p:ph type="title"/>
          </p:nvPr>
        </p:nvSpPr>
        <p:spPr/>
        <p:txBody>
          <a:bodyPr/>
          <a:lstStyle/>
          <a:p>
            <a:r>
              <a:rPr lang="ja-JP" altLang="en-US" dirty="0">
                <a:latin typeface="Arial" charset="0"/>
                <a:ea typeface="ＭＳ Ｐゴシック" charset="0"/>
              </a:rPr>
              <a:t>ブラウザの系譜</a:t>
            </a:r>
          </a:p>
        </p:txBody>
      </p:sp>
      <p:cxnSp>
        <p:nvCxnSpPr>
          <p:cNvPr id="18441" name="直線矢印コネクタ 4"/>
          <p:cNvCxnSpPr>
            <a:cxnSpLocks noChangeShapeType="1"/>
          </p:cNvCxnSpPr>
          <p:nvPr/>
        </p:nvCxnSpPr>
        <p:spPr bwMode="auto">
          <a:xfrm>
            <a:off x="357188" y="6286500"/>
            <a:ext cx="8643937" cy="1588"/>
          </a:xfrm>
          <a:prstGeom prst="straightConnector1">
            <a:avLst/>
          </a:prstGeom>
          <a:noFill/>
          <a:ln w="38100" cap="rnd">
            <a:solidFill>
              <a:srgbClr val="4168A7"/>
            </a:solidFill>
            <a:round/>
            <a:headEnd/>
            <a:tailEnd type="arrow" w="med" len="med"/>
          </a:ln>
          <a:extLst>
            <a:ext uri="{909E8E84-426E-40dd-AFC4-6F175D3DCCD1}">
              <a14:hiddenFill xmlns="" xmlns:a14="http://schemas.microsoft.com/office/drawing/2010/main">
                <a:noFill/>
              </a14:hiddenFill>
            </a:ext>
          </a:extLst>
        </p:spPr>
      </p:cxnSp>
      <p:cxnSp>
        <p:nvCxnSpPr>
          <p:cNvPr id="18442" name="直線矢印コネクタ 5"/>
          <p:cNvCxnSpPr>
            <a:cxnSpLocks noChangeShapeType="1"/>
          </p:cNvCxnSpPr>
          <p:nvPr/>
        </p:nvCxnSpPr>
        <p:spPr bwMode="auto">
          <a:xfrm flipV="1">
            <a:off x="357188" y="1268760"/>
            <a:ext cx="0" cy="5017740"/>
          </a:xfrm>
          <a:prstGeom prst="straightConnector1">
            <a:avLst/>
          </a:prstGeom>
          <a:noFill/>
          <a:ln w="38100" cap="rnd">
            <a:solidFill>
              <a:srgbClr val="4168A7"/>
            </a:solidFill>
            <a:round/>
            <a:headEnd/>
            <a:tailEnd type="arrow" w="med" len="med"/>
          </a:ln>
          <a:extLst>
            <a:ext uri="{909E8E84-426E-40dd-AFC4-6F175D3DCCD1}">
              <a14:hiddenFill xmlns="" xmlns:a14="http://schemas.microsoft.com/office/drawing/2010/main">
                <a:noFill/>
              </a14:hiddenFill>
            </a:ext>
          </a:extLst>
        </p:spPr>
      </p:cxnSp>
      <p:sp>
        <p:nvSpPr>
          <p:cNvPr id="18443" name="テキスト ボックス 26"/>
          <p:cNvSpPr txBox="1">
            <a:spLocks noChangeArrowheads="1"/>
          </p:cNvSpPr>
          <p:nvPr/>
        </p:nvSpPr>
        <p:spPr bwMode="auto">
          <a:xfrm>
            <a:off x="357188" y="6286500"/>
            <a:ext cx="844550"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0"/>
                <a:cs typeface="ＭＳ Ｐゴシック" charset="0"/>
              </a:defRPr>
            </a:lvl1pPr>
            <a:lvl2pPr marL="742950" indent="-285750" eaLnBrk="0" hangingPunct="0">
              <a:defRPr kumimoji="1">
                <a:solidFill>
                  <a:schemeClr val="tx1"/>
                </a:solidFill>
                <a:latin typeface="Arial" charset="0"/>
                <a:ea typeface="ＭＳ Ｐゴシック" charset="0"/>
              </a:defRPr>
            </a:lvl2pPr>
            <a:lvl3pPr marL="1143000" indent="-228600" eaLnBrk="0" hangingPunct="0">
              <a:defRPr kumimoji="1">
                <a:solidFill>
                  <a:schemeClr val="tx1"/>
                </a:solidFill>
                <a:latin typeface="Arial" charset="0"/>
                <a:ea typeface="ＭＳ Ｐゴシック" charset="0"/>
              </a:defRPr>
            </a:lvl3pPr>
            <a:lvl4pPr marL="1600200" indent="-228600" eaLnBrk="0" hangingPunct="0">
              <a:defRPr kumimoji="1">
                <a:solidFill>
                  <a:schemeClr val="tx1"/>
                </a:solidFill>
                <a:latin typeface="Arial" charset="0"/>
                <a:ea typeface="ＭＳ Ｐゴシック" charset="0"/>
              </a:defRPr>
            </a:lvl4pPr>
            <a:lvl5pPr marL="2057400" indent="-228600" eaLnBrk="0" hangingPunct="0">
              <a:defRPr kumimoji="1">
                <a:solidFill>
                  <a:schemeClr val="tx1"/>
                </a:solidFill>
                <a:latin typeface="Arial" charset="0"/>
                <a:ea typeface="ＭＳ Ｐゴシック" charset="0"/>
              </a:defRPr>
            </a:lvl5pPr>
            <a:lvl6pPr marL="2514600" indent="-228600" eaLnBrk="0" fontAlgn="base" hangingPunct="0">
              <a:spcBef>
                <a:spcPct val="0"/>
              </a:spcBef>
              <a:spcAft>
                <a:spcPct val="0"/>
              </a:spcAft>
              <a:defRPr kumimoji="1">
                <a:solidFill>
                  <a:schemeClr val="tx1"/>
                </a:solidFill>
                <a:latin typeface="Arial" charset="0"/>
                <a:ea typeface="ＭＳ Ｐゴシック" charset="0"/>
              </a:defRPr>
            </a:lvl6pPr>
            <a:lvl7pPr marL="2971800" indent="-228600" eaLnBrk="0" fontAlgn="base" hangingPunct="0">
              <a:spcBef>
                <a:spcPct val="0"/>
              </a:spcBef>
              <a:spcAft>
                <a:spcPct val="0"/>
              </a:spcAft>
              <a:defRPr kumimoji="1">
                <a:solidFill>
                  <a:schemeClr val="tx1"/>
                </a:solidFill>
                <a:latin typeface="Arial" charset="0"/>
                <a:ea typeface="ＭＳ Ｐゴシック" charset="0"/>
              </a:defRPr>
            </a:lvl7pPr>
            <a:lvl8pPr marL="3429000" indent="-228600" eaLnBrk="0" fontAlgn="base" hangingPunct="0">
              <a:spcBef>
                <a:spcPct val="0"/>
              </a:spcBef>
              <a:spcAft>
                <a:spcPct val="0"/>
              </a:spcAft>
              <a:defRPr kumimoji="1">
                <a:solidFill>
                  <a:schemeClr val="tx1"/>
                </a:solidFill>
                <a:latin typeface="Arial" charset="0"/>
                <a:ea typeface="ＭＳ Ｐゴシック" charset="0"/>
              </a:defRPr>
            </a:lvl8pPr>
            <a:lvl9pPr marL="3886200" indent="-228600" eaLnBrk="0" fontAlgn="base" hangingPunct="0">
              <a:spcBef>
                <a:spcPct val="0"/>
              </a:spcBef>
              <a:spcAft>
                <a:spcPct val="0"/>
              </a:spcAft>
              <a:defRPr kumimoji="1">
                <a:solidFill>
                  <a:schemeClr val="tx1"/>
                </a:solidFill>
                <a:latin typeface="Arial" charset="0"/>
                <a:ea typeface="ＭＳ Ｐゴシック" charset="0"/>
              </a:defRPr>
            </a:lvl9pPr>
          </a:lstStyle>
          <a:p>
            <a:pPr eaLnBrk="1" hangingPunct="1"/>
            <a:r>
              <a:rPr lang="en-US" altLang="ja-JP" sz="1600">
                <a:solidFill>
                  <a:srgbClr val="4168A7"/>
                </a:solidFill>
                <a:latin typeface="Century Gothic" charset="0"/>
                <a:ea typeface="HG丸ｺﾞｼｯｸM-PRO" charset="0"/>
                <a:cs typeface="HG丸ｺﾞｼｯｸM-PRO" charset="0"/>
              </a:rPr>
              <a:t>1990</a:t>
            </a:r>
            <a:r>
              <a:rPr lang="ja-JP" altLang="en-US" sz="1600">
                <a:solidFill>
                  <a:srgbClr val="4168A7"/>
                </a:solidFill>
                <a:latin typeface="Century Gothic" charset="0"/>
                <a:ea typeface="HG丸ｺﾞｼｯｸM-PRO" charset="0"/>
                <a:cs typeface="HG丸ｺﾞｼｯｸM-PRO" charset="0"/>
              </a:rPr>
              <a:t>年</a:t>
            </a:r>
            <a:endParaRPr lang="en-US" altLang="ja-JP" sz="1600">
              <a:solidFill>
                <a:srgbClr val="4168A7"/>
              </a:solidFill>
              <a:latin typeface="Century Gothic" charset="0"/>
              <a:ea typeface="HG丸ｺﾞｼｯｸM-PRO" charset="0"/>
              <a:cs typeface="HG丸ｺﾞｼｯｸM-PRO" charset="0"/>
            </a:endParaRPr>
          </a:p>
        </p:txBody>
      </p:sp>
      <p:sp>
        <p:nvSpPr>
          <p:cNvPr id="18444" name="テキスト ボックス 27"/>
          <p:cNvSpPr txBox="1">
            <a:spLocks noChangeArrowheads="1"/>
          </p:cNvSpPr>
          <p:nvPr/>
        </p:nvSpPr>
        <p:spPr bwMode="auto">
          <a:xfrm>
            <a:off x="4572000" y="6286500"/>
            <a:ext cx="844550"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0"/>
                <a:cs typeface="ＭＳ Ｐゴシック" charset="0"/>
              </a:defRPr>
            </a:lvl1pPr>
            <a:lvl2pPr marL="742950" indent="-285750" eaLnBrk="0" hangingPunct="0">
              <a:defRPr kumimoji="1">
                <a:solidFill>
                  <a:schemeClr val="tx1"/>
                </a:solidFill>
                <a:latin typeface="Arial" charset="0"/>
                <a:ea typeface="ＭＳ Ｐゴシック" charset="0"/>
              </a:defRPr>
            </a:lvl2pPr>
            <a:lvl3pPr marL="1143000" indent="-228600" eaLnBrk="0" hangingPunct="0">
              <a:defRPr kumimoji="1">
                <a:solidFill>
                  <a:schemeClr val="tx1"/>
                </a:solidFill>
                <a:latin typeface="Arial" charset="0"/>
                <a:ea typeface="ＭＳ Ｐゴシック" charset="0"/>
              </a:defRPr>
            </a:lvl3pPr>
            <a:lvl4pPr marL="1600200" indent="-228600" eaLnBrk="0" hangingPunct="0">
              <a:defRPr kumimoji="1">
                <a:solidFill>
                  <a:schemeClr val="tx1"/>
                </a:solidFill>
                <a:latin typeface="Arial" charset="0"/>
                <a:ea typeface="ＭＳ Ｐゴシック" charset="0"/>
              </a:defRPr>
            </a:lvl4pPr>
            <a:lvl5pPr marL="2057400" indent="-228600" eaLnBrk="0" hangingPunct="0">
              <a:defRPr kumimoji="1">
                <a:solidFill>
                  <a:schemeClr val="tx1"/>
                </a:solidFill>
                <a:latin typeface="Arial" charset="0"/>
                <a:ea typeface="ＭＳ Ｐゴシック" charset="0"/>
              </a:defRPr>
            </a:lvl5pPr>
            <a:lvl6pPr marL="2514600" indent="-228600" eaLnBrk="0" fontAlgn="base" hangingPunct="0">
              <a:spcBef>
                <a:spcPct val="0"/>
              </a:spcBef>
              <a:spcAft>
                <a:spcPct val="0"/>
              </a:spcAft>
              <a:defRPr kumimoji="1">
                <a:solidFill>
                  <a:schemeClr val="tx1"/>
                </a:solidFill>
                <a:latin typeface="Arial" charset="0"/>
                <a:ea typeface="ＭＳ Ｐゴシック" charset="0"/>
              </a:defRPr>
            </a:lvl6pPr>
            <a:lvl7pPr marL="2971800" indent="-228600" eaLnBrk="0" fontAlgn="base" hangingPunct="0">
              <a:spcBef>
                <a:spcPct val="0"/>
              </a:spcBef>
              <a:spcAft>
                <a:spcPct val="0"/>
              </a:spcAft>
              <a:defRPr kumimoji="1">
                <a:solidFill>
                  <a:schemeClr val="tx1"/>
                </a:solidFill>
                <a:latin typeface="Arial" charset="0"/>
                <a:ea typeface="ＭＳ Ｐゴシック" charset="0"/>
              </a:defRPr>
            </a:lvl7pPr>
            <a:lvl8pPr marL="3429000" indent="-228600" eaLnBrk="0" fontAlgn="base" hangingPunct="0">
              <a:spcBef>
                <a:spcPct val="0"/>
              </a:spcBef>
              <a:spcAft>
                <a:spcPct val="0"/>
              </a:spcAft>
              <a:defRPr kumimoji="1">
                <a:solidFill>
                  <a:schemeClr val="tx1"/>
                </a:solidFill>
                <a:latin typeface="Arial" charset="0"/>
                <a:ea typeface="ＭＳ Ｐゴシック" charset="0"/>
              </a:defRPr>
            </a:lvl8pPr>
            <a:lvl9pPr marL="3886200" indent="-228600" eaLnBrk="0" fontAlgn="base" hangingPunct="0">
              <a:spcBef>
                <a:spcPct val="0"/>
              </a:spcBef>
              <a:spcAft>
                <a:spcPct val="0"/>
              </a:spcAft>
              <a:defRPr kumimoji="1">
                <a:solidFill>
                  <a:schemeClr val="tx1"/>
                </a:solidFill>
                <a:latin typeface="Arial" charset="0"/>
                <a:ea typeface="ＭＳ Ｐゴシック" charset="0"/>
              </a:defRPr>
            </a:lvl9pPr>
          </a:lstStyle>
          <a:p>
            <a:pPr eaLnBrk="1" hangingPunct="1"/>
            <a:r>
              <a:rPr lang="en-US" altLang="ja-JP" sz="1600">
                <a:solidFill>
                  <a:srgbClr val="4168A7"/>
                </a:solidFill>
                <a:latin typeface="Century Gothic" charset="0"/>
                <a:ea typeface="HG丸ｺﾞｼｯｸM-PRO" charset="0"/>
                <a:cs typeface="HG丸ｺﾞｼｯｸM-PRO" charset="0"/>
              </a:rPr>
              <a:t>2000</a:t>
            </a:r>
            <a:r>
              <a:rPr lang="ja-JP" altLang="en-US" sz="1600">
                <a:solidFill>
                  <a:srgbClr val="4168A7"/>
                </a:solidFill>
                <a:latin typeface="Century Gothic" charset="0"/>
                <a:ea typeface="HG丸ｺﾞｼｯｸM-PRO" charset="0"/>
                <a:cs typeface="HG丸ｺﾞｼｯｸM-PRO" charset="0"/>
              </a:rPr>
              <a:t>年</a:t>
            </a:r>
            <a:endParaRPr lang="en-US" altLang="ja-JP" sz="1600">
              <a:solidFill>
                <a:srgbClr val="4168A7"/>
              </a:solidFill>
              <a:latin typeface="Century Gothic" charset="0"/>
              <a:ea typeface="HG丸ｺﾞｼｯｸM-PRO" charset="0"/>
              <a:cs typeface="HG丸ｺﾞｼｯｸM-PRO" charset="0"/>
            </a:endParaRPr>
          </a:p>
        </p:txBody>
      </p:sp>
      <p:sp>
        <p:nvSpPr>
          <p:cNvPr id="2" name="正方形/長方形 1"/>
          <p:cNvSpPr/>
          <p:nvPr/>
        </p:nvSpPr>
        <p:spPr bwMode="auto">
          <a:xfrm>
            <a:off x="538411" y="5692748"/>
            <a:ext cx="1403400" cy="421412"/>
          </a:xfrm>
          <a:prstGeom prst="rect">
            <a:avLst/>
          </a:prstGeom>
          <a:solidFill>
            <a:srgbClr val="FF0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a:ln>
                  <a:noFill/>
                </a:ln>
                <a:solidFill>
                  <a:schemeClr val="bg1"/>
                </a:solidFill>
                <a:effectLst/>
                <a:latin typeface="+mn-lt"/>
                <a:ea typeface="+mn-ea"/>
              </a:rPr>
              <a:t>Mosaic</a:t>
            </a:r>
            <a:endParaRPr kumimoji="0" lang="ja-JP" altLang="en-US" sz="1400" b="0" i="0" u="none" strike="noStrike" cap="none" normalizeH="0" dirty="0">
              <a:ln>
                <a:noFill/>
              </a:ln>
              <a:solidFill>
                <a:schemeClr val="bg1"/>
              </a:solidFill>
              <a:effectLst/>
              <a:latin typeface="+mn-lt"/>
              <a:ea typeface="+mn-ea"/>
            </a:endParaRPr>
          </a:p>
        </p:txBody>
      </p:sp>
      <p:grpSp>
        <p:nvGrpSpPr>
          <p:cNvPr id="30" name="グループ化 29">
            <a:extLst>
              <a:ext uri="{FF2B5EF4-FFF2-40B4-BE49-F238E27FC236}">
                <a16:creationId xmlns:a16="http://schemas.microsoft.com/office/drawing/2014/main" id="{E311EEBB-ED89-4AC6-892C-CB6B53691CDD}"/>
              </a:ext>
            </a:extLst>
          </p:cNvPr>
          <p:cNvGrpSpPr/>
          <p:nvPr/>
        </p:nvGrpSpPr>
        <p:grpSpPr>
          <a:xfrm>
            <a:off x="4057302" y="1149883"/>
            <a:ext cx="4443375" cy="4851382"/>
            <a:chOff x="4057302" y="1149883"/>
            <a:chExt cx="4443375" cy="4851382"/>
          </a:xfrm>
        </p:grpSpPr>
        <p:sp>
          <p:nvSpPr>
            <p:cNvPr id="35" name="正方形/長方形 34"/>
            <p:cNvSpPr/>
            <p:nvPr/>
          </p:nvSpPr>
          <p:spPr bwMode="auto">
            <a:xfrm>
              <a:off x="4057302" y="5406564"/>
              <a:ext cx="1403400" cy="536937"/>
            </a:xfrm>
            <a:prstGeom prst="rect">
              <a:avLst/>
            </a:prstGeom>
            <a:solidFill>
              <a:srgbClr val="FF0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a:ln>
                    <a:noFill/>
                  </a:ln>
                  <a:solidFill>
                    <a:schemeClr val="bg1"/>
                  </a:solidFill>
                  <a:effectLst/>
                  <a:latin typeface="+mn-lt"/>
                  <a:ea typeface="+mn-ea"/>
                </a:rPr>
                <a:t>KHTML/KJS</a:t>
              </a:r>
              <a:endParaRPr kumimoji="0" lang="ja-JP" altLang="en-US" sz="1400" b="0" i="0" u="none" strike="noStrike" cap="none" normalizeH="0" dirty="0">
                <a:ln>
                  <a:noFill/>
                </a:ln>
                <a:solidFill>
                  <a:schemeClr val="bg1"/>
                </a:solidFill>
                <a:effectLst/>
                <a:latin typeface="+mn-lt"/>
                <a:ea typeface="+mn-ea"/>
              </a:endParaRPr>
            </a:p>
          </p:txBody>
        </p:sp>
        <p:sp>
          <p:nvSpPr>
            <p:cNvPr id="14373" name="右矢印 37"/>
            <p:cNvSpPr>
              <a:spLocks noChangeArrowheads="1"/>
            </p:cNvSpPr>
            <p:nvPr/>
          </p:nvSpPr>
          <p:spPr bwMode="auto">
            <a:xfrm rot="17297413">
              <a:off x="5327691" y="2684916"/>
              <a:ext cx="4195977" cy="1125912"/>
            </a:xfrm>
            <a:prstGeom prst="rightArrow">
              <a:avLst>
                <a:gd name="adj1" fmla="val 50000"/>
                <a:gd name="adj2" fmla="val 50000"/>
              </a:avLst>
            </a:prstGeom>
            <a:solidFill>
              <a:schemeClr val="accent2">
                <a:lumMod val="20000"/>
                <a:lumOff val="80000"/>
              </a:schemeClr>
            </a:solidFill>
            <a:ln w="38100" algn="ctr">
              <a:noFill/>
              <a:round/>
              <a:headEnd/>
              <a:tailEnd/>
            </a:ln>
          </p:spPr>
          <p:txBody>
            <a:bodyPr anchor="ctr"/>
            <a:lstStyle/>
            <a:p>
              <a:pPr>
                <a:spcBef>
                  <a:spcPct val="20000"/>
                </a:spcBef>
                <a:defRPr/>
              </a:pPr>
              <a:endParaRPr kumimoji="0" lang="ja-JP" altLang="en-US" sz="1400">
                <a:solidFill>
                  <a:srgbClr val="484848"/>
                </a:solidFill>
                <a:latin typeface="Century Gothic" pitchFamily="34" charset="0"/>
                <a:ea typeface="HG丸ｺﾞｼｯｸM-PRO" pitchFamily="50" charset="-128"/>
                <a:cs typeface="+mn-cs"/>
              </a:endParaRPr>
            </a:p>
          </p:txBody>
        </p:sp>
        <p:sp>
          <p:nvSpPr>
            <p:cNvPr id="50" name="正方形/長方形 49"/>
            <p:cNvSpPr/>
            <p:nvPr/>
          </p:nvSpPr>
          <p:spPr bwMode="auto">
            <a:xfrm>
              <a:off x="6908039" y="2491040"/>
              <a:ext cx="1403400" cy="421412"/>
            </a:xfrm>
            <a:prstGeom prst="rect">
              <a:avLst/>
            </a:prstGeom>
            <a:solidFill>
              <a:schemeClr val="bg2">
                <a:lumMod val="2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a:ln>
                    <a:noFill/>
                  </a:ln>
                  <a:solidFill>
                    <a:schemeClr val="bg1"/>
                  </a:solidFill>
                  <a:effectLst/>
                  <a:latin typeface="+mn-lt"/>
                  <a:ea typeface="+mn-ea"/>
                </a:rPr>
                <a:t>Blackberry</a:t>
              </a:r>
              <a:endParaRPr kumimoji="0" lang="ja-JP" altLang="en-US" sz="1400" b="0" i="0" u="none" strike="noStrike" cap="none" normalizeH="0" dirty="0">
                <a:ln>
                  <a:noFill/>
                </a:ln>
                <a:solidFill>
                  <a:schemeClr val="bg1"/>
                </a:solidFill>
                <a:effectLst/>
                <a:latin typeface="+mn-lt"/>
                <a:ea typeface="+mn-ea"/>
              </a:endParaRPr>
            </a:p>
          </p:txBody>
        </p:sp>
        <p:sp>
          <p:nvSpPr>
            <p:cNvPr id="51" name="正方形/長方形 50"/>
            <p:cNvSpPr/>
            <p:nvPr/>
          </p:nvSpPr>
          <p:spPr bwMode="auto">
            <a:xfrm>
              <a:off x="6719669" y="3008236"/>
              <a:ext cx="1403400" cy="421412"/>
            </a:xfrm>
            <a:prstGeom prst="rect">
              <a:avLst/>
            </a:prstGeom>
            <a:solidFill>
              <a:schemeClr val="bg2">
                <a:lumMod val="2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a:ln>
                    <a:noFill/>
                  </a:ln>
                  <a:solidFill>
                    <a:schemeClr val="bg1"/>
                  </a:solidFill>
                  <a:effectLst/>
                  <a:latin typeface="+mn-lt"/>
                  <a:ea typeface="+mn-ea"/>
                </a:rPr>
                <a:t>Palm</a:t>
              </a:r>
              <a:endParaRPr kumimoji="0" lang="ja-JP" altLang="en-US" sz="1400" b="0" i="0" u="none" strike="noStrike" cap="none" normalizeH="0" dirty="0">
                <a:ln>
                  <a:noFill/>
                </a:ln>
                <a:solidFill>
                  <a:schemeClr val="bg1"/>
                </a:solidFill>
                <a:effectLst/>
                <a:latin typeface="+mn-lt"/>
                <a:ea typeface="+mn-ea"/>
              </a:endParaRPr>
            </a:p>
          </p:txBody>
        </p:sp>
        <p:sp>
          <p:nvSpPr>
            <p:cNvPr id="52" name="正方形/長方形 51"/>
            <p:cNvSpPr/>
            <p:nvPr/>
          </p:nvSpPr>
          <p:spPr bwMode="auto">
            <a:xfrm>
              <a:off x="7097277" y="1973844"/>
              <a:ext cx="1403400" cy="421412"/>
            </a:xfrm>
            <a:prstGeom prst="rect">
              <a:avLst/>
            </a:prstGeom>
            <a:solidFill>
              <a:schemeClr val="accent1">
                <a:lumMod val="5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a:ln>
                    <a:noFill/>
                  </a:ln>
                  <a:solidFill>
                    <a:schemeClr val="bg1"/>
                  </a:solidFill>
                  <a:effectLst/>
                  <a:latin typeface="+mn-lt"/>
                  <a:ea typeface="+mn-ea"/>
                </a:rPr>
                <a:t>Opera</a:t>
              </a:r>
              <a:endParaRPr kumimoji="0" lang="ja-JP" altLang="en-US" sz="1400" b="0" i="0" u="none" strike="noStrike" cap="none" normalizeH="0" dirty="0">
                <a:ln>
                  <a:noFill/>
                </a:ln>
                <a:solidFill>
                  <a:schemeClr val="bg1"/>
                </a:solidFill>
                <a:effectLst/>
                <a:latin typeface="+mn-lt"/>
                <a:ea typeface="+mn-ea"/>
              </a:endParaRPr>
            </a:p>
          </p:txBody>
        </p:sp>
        <p:sp>
          <p:nvSpPr>
            <p:cNvPr id="53" name="正方形/長方形 52"/>
            <p:cNvSpPr/>
            <p:nvPr/>
          </p:nvSpPr>
          <p:spPr bwMode="auto">
            <a:xfrm>
              <a:off x="6400124" y="4042628"/>
              <a:ext cx="1403400" cy="421412"/>
            </a:xfrm>
            <a:prstGeom prst="rect">
              <a:avLst/>
            </a:prstGeom>
            <a:solidFill>
              <a:schemeClr val="accent1">
                <a:lumMod val="5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a:ln>
                    <a:noFill/>
                  </a:ln>
                  <a:solidFill>
                    <a:schemeClr val="bg1"/>
                  </a:solidFill>
                  <a:effectLst/>
                  <a:latin typeface="+mn-lt"/>
                  <a:ea typeface="+mn-ea"/>
                </a:rPr>
                <a:t>Chrome</a:t>
              </a:r>
              <a:endParaRPr kumimoji="0" lang="ja-JP" altLang="en-US" sz="1400" b="0" i="0" u="none" strike="noStrike" cap="none" normalizeH="0" dirty="0">
                <a:ln>
                  <a:noFill/>
                </a:ln>
                <a:solidFill>
                  <a:schemeClr val="bg1"/>
                </a:solidFill>
                <a:effectLst/>
                <a:latin typeface="+mn-lt"/>
                <a:ea typeface="+mn-ea"/>
              </a:endParaRPr>
            </a:p>
          </p:txBody>
        </p:sp>
        <p:sp>
          <p:nvSpPr>
            <p:cNvPr id="54" name="正方形/長方形 53"/>
            <p:cNvSpPr/>
            <p:nvPr/>
          </p:nvSpPr>
          <p:spPr bwMode="auto">
            <a:xfrm>
              <a:off x="6575653" y="3525432"/>
              <a:ext cx="1403400" cy="421412"/>
            </a:xfrm>
            <a:prstGeom prst="rect">
              <a:avLst/>
            </a:prstGeom>
            <a:solidFill>
              <a:schemeClr val="accent1">
                <a:lumMod val="5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a:ln>
                    <a:noFill/>
                  </a:ln>
                  <a:solidFill>
                    <a:schemeClr val="bg1"/>
                  </a:solidFill>
                  <a:effectLst/>
                  <a:latin typeface="+mn-lt"/>
                  <a:ea typeface="+mn-ea"/>
                </a:rPr>
                <a:t>Android</a:t>
              </a:r>
              <a:endParaRPr kumimoji="0" lang="ja-JP" altLang="en-US" sz="1400" b="0" i="0" u="none" strike="noStrike" cap="none" normalizeH="0" dirty="0">
                <a:ln>
                  <a:noFill/>
                </a:ln>
                <a:solidFill>
                  <a:schemeClr val="bg1"/>
                </a:solidFill>
                <a:effectLst/>
                <a:latin typeface="+mn-lt"/>
                <a:ea typeface="+mn-ea"/>
              </a:endParaRPr>
            </a:p>
          </p:txBody>
        </p:sp>
        <p:sp>
          <p:nvSpPr>
            <p:cNvPr id="55" name="正方形/長方形 54"/>
            <p:cNvSpPr/>
            <p:nvPr/>
          </p:nvSpPr>
          <p:spPr bwMode="auto">
            <a:xfrm>
              <a:off x="6228669" y="4559824"/>
              <a:ext cx="1403400" cy="421412"/>
            </a:xfrm>
            <a:prstGeom prst="rect">
              <a:avLst/>
            </a:prstGeom>
            <a:solidFill>
              <a:schemeClr val="accent1">
                <a:lumMod val="5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a:ln>
                    <a:noFill/>
                  </a:ln>
                  <a:solidFill>
                    <a:schemeClr val="bg1"/>
                  </a:solidFill>
                  <a:effectLst/>
                  <a:latin typeface="+mn-lt"/>
                  <a:ea typeface="+mn-ea"/>
                </a:rPr>
                <a:t>Safari</a:t>
              </a:r>
              <a:endParaRPr kumimoji="0" lang="ja-JP" altLang="en-US" sz="1400" b="0" i="0" u="none" strike="noStrike" cap="none" normalizeH="0" dirty="0">
                <a:ln>
                  <a:noFill/>
                </a:ln>
                <a:solidFill>
                  <a:schemeClr val="bg1"/>
                </a:solidFill>
                <a:effectLst/>
                <a:latin typeface="+mn-lt"/>
                <a:ea typeface="+mn-ea"/>
              </a:endParaRPr>
            </a:p>
          </p:txBody>
        </p:sp>
        <p:sp>
          <p:nvSpPr>
            <p:cNvPr id="37" name="正方形/長方形 36"/>
            <p:cNvSpPr/>
            <p:nvPr/>
          </p:nvSpPr>
          <p:spPr bwMode="auto">
            <a:xfrm>
              <a:off x="6025216" y="5406565"/>
              <a:ext cx="1403400" cy="536937"/>
            </a:xfrm>
            <a:prstGeom prst="rect">
              <a:avLst/>
            </a:prstGeom>
            <a:solidFill>
              <a:srgbClr val="FF434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err="1">
                  <a:ln>
                    <a:noFill/>
                  </a:ln>
                  <a:solidFill>
                    <a:schemeClr val="bg1"/>
                  </a:solidFill>
                  <a:effectLst/>
                  <a:latin typeface="+mn-lt"/>
                  <a:ea typeface="+mn-ea"/>
                </a:rPr>
                <a:t>Webkit</a:t>
              </a:r>
              <a:endParaRPr kumimoji="0" lang="en-US" altLang="ja-JP" sz="1400" b="0" i="0" u="none" strike="noStrike" cap="none" normalizeH="0" dirty="0">
                <a:ln>
                  <a:noFill/>
                </a:ln>
                <a:solidFill>
                  <a:schemeClr val="bg1"/>
                </a:solidFill>
                <a:effectLst/>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a:ln>
                    <a:noFill/>
                  </a:ln>
                  <a:solidFill>
                    <a:schemeClr val="bg1"/>
                  </a:solidFill>
                  <a:effectLst/>
                  <a:latin typeface="+mn-lt"/>
                  <a:ea typeface="+mn-ea"/>
                </a:rPr>
                <a:t>(Apple)</a:t>
              </a:r>
              <a:endParaRPr kumimoji="0" lang="ja-JP" altLang="en-US" sz="1400" b="0" i="0" u="none" strike="noStrike" cap="none" normalizeH="0" dirty="0">
                <a:ln>
                  <a:noFill/>
                </a:ln>
                <a:solidFill>
                  <a:schemeClr val="bg1"/>
                </a:solidFill>
                <a:effectLst/>
                <a:latin typeface="+mn-lt"/>
                <a:ea typeface="+mn-ea"/>
              </a:endParaRPr>
            </a:p>
          </p:txBody>
        </p:sp>
        <p:sp>
          <p:nvSpPr>
            <p:cNvPr id="56" name="右矢印 37"/>
            <p:cNvSpPr>
              <a:spLocks noChangeArrowheads="1"/>
            </p:cNvSpPr>
            <p:nvPr/>
          </p:nvSpPr>
          <p:spPr bwMode="auto">
            <a:xfrm>
              <a:off x="5460703" y="5348803"/>
              <a:ext cx="564514" cy="652462"/>
            </a:xfrm>
            <a:prstGeom prst="rightArrow">
              <a:avLst>
                <a:gd name="adj1" fmla="val 50000"/>
                <a:gd name="adj2" fmla="val 50000"/>
              </a:avLst>
            </a:prstGeom>
            <a:pattFill prst="dkVert">
              <a:fgClr>
                <a:schemeClr val="accent2">
                  <a:lumMod val="20000"/>
                  <a:lumOff val="80000"/>
                </a:schemeClr>
              </a:fgClr>
              <a:bgClr>
                <a:schemeClr val="bg1"/>
              </a:bgClr>
            </a:pattFill>
            <a:ln w="38100" algn="ctr">
              <a:noFill/>
              <a:round/>
              <a:headEnd/>
              <a:tailEnd/>
            </a:ln>
          </p:spPr>
          <p:txBody>
            <a:bodyPr anchor="ctr"/>
            <a:lstStyle/>
            <a:p>
              <a:pPr>
                <a:spcBef>
                  <a:spcPct val="20000"/>
                </a:spcBef>
                <a:defRPr/>
              </a:pPr>
              <a:endParaRPr kumimoji="0" lang="ja-JP" altLang="en-US" sz="1400">
                <a:solidFill>
                  <a:srgbClr val="484848"/>
                </a:solidFill>
                <a:latin typeface="Century Gothic" pitchFamily="34" charset="0"/>
                <a:ea typeface="HG丸ｺﾞｼｯｸM-PRO" pitchFamily="50" charset="-128"/>
                <a:cs typeface="+mn-cs"/>
              </a:endParaRPr>
            </a:p>
          </p:txBody>
        </p:sp>
      </p:grpSp>
      <p:grpSp>
        <p:nvGrpSpPr>
          <p:cNvPr id="28" name="グループ化 27">
            <a:extLst>
              <a:ext uri="{FF2B5EF4-FFF2-40B4-BE49-F238E27FC236}">
                <a16:creationId xmlns:a16="http://schemas.microsoft.com/office/drawing/2014/main" id="{3CEA6AA8-E3E8-4860-9DE9-0D59A4716993}"/>
              </a:ext>
            </a:extLst>
          </p:cNvPr>
          <p:cNvGrpSpPr/>
          <p:nvPr/>
        </p:nvGrpSpPr>
        <p:grpSpPr>
          <a:xfrm>
            <a:off x="669461" y="2383477"/>
            <a:ext cx="4873119" cy="3174156"/>
            <a:chOff x="669461" y="2383477"/>
            <a:chExt cx="4873119" cy="3174156"/>
          </a:xfrm>
        </p:grpSpPr>
        <p:sp>
          <p:nvSpPr>
            <p:cNvPr id="42" name="右矢印 37"/>
            <p:cNvSpPr>
              <a:spLocks noChangeArrowheads="1"/>
            </p:cNvSpPr>
            <p:nvPr/>
          </p:nvSpPr>
          <p:spPr bwMode="auto">
            <a:xfrm rot="3355761">
              <a:off x="1664214" y="2921539"/>
              <a:ext cx="630238" cy="652462"/>
            </a:xfrm>
            <a:prstGeom prst="rightArrow">
              <a:avLst>
                <a:gd name="adj1" fmla="val 50000"/>
                <a:gd name="adj2" fmla="val 50000"/>
              </a:avLst>
            </a:prstGeom>
            <a:solidFill>
              <a:schemeClr val="accent2">
                <a:lumMod val="20000"/>
                <a:lumOff val="80000"/>
              </a:schemeClr>
            </a:solidFill>
            <a:ln w="38100" algn="ctr">
              <a:noFill/>
              <a:round/>
              <a:headEnd/>
              <a:tailEnd/>
            </a:ln>
          </p:spPr>
          <p:txBody>
            <a:bodyPr anchor="ctr"/>
            <a:lstStyle/>
            <a:p>
              <a:pPr>
                <a:spcBef>
                  <a:spcPct val="20000"/>
                </a:spcBef>
                <a:defRPr/>
              </a:pPr>
              <a:endParaRPr kumimoji="0" lang="ja-JP" altLang="en-US" sz="1400">
                <a:solidFill>
                  <a:srgbClr val="484848"/>
                </a:solidFill>
                <a:latin typeface="Century Gothic" pitchFamily="34" charset="0"/>
                <a:ea typeface="HG丸ｺﾞｼｯｸM-PRO" pitchFamily="50" charset="-128"/>
                <a:cs typeface="+mn-cs"/>
              </a:endParaRPr>
            </a:p>
          </p:txBody>
        </p:sp>
        <p:sp>
          <p:nvSpPr>
            <p:cNvPr id="38" name="正方形/長方形 37"/>
            <p:cNvSpPr/>
            <p:nvPr/>
          </p:nvSpPr>
          <p:spPr bwMode="auto">
            <a:xfrm>
              <a:off x="830866" y="2474923"/>
              <a:ext cx="1403400" cy="421412"/>
            </a:xfrm>
            <a:prstGeom prst="rect">
              <a:avLst/>
            </a:prstGeom>
            <a:solidFill>
              <a:srgbClr val="FF0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a:ln>
                    <a:noFill/>
                  </a:ln>
                  <a:solidFill>
                    <a:schemeClr val="bg1"/>
                  </a:solidFill>
                  <a:effectLst/>
                  <a:latin typeface="+mn-lt"/>
                  <a:ea typeface="+mn-ea"/>
                </a:rPr>
                <a:t>Gecko</a:t>
              </a:r>
              <a:endParaRPr kumimoji="0" lang="ja-JP" altLang="en-US" sz="1400" b="0" i="0" u="none" strike="noStrike" cap="none" normalizeH="0" dirty="0">
                <a:ln>
                  <a:noFill/>
                </a:ln>
                <a:solidFill>
                  <a:schemeClr val="bg1"/>
                </a:solidFill>
                <a:effectLst/>
                <a:latin typeface="+mn-lt"/>
                <a:ea typeface="+mn-ea"/>
              </a:endParaRPr>
            </a:p>
          </p:txBody>
        </p:sp>
        <p:sp>
          <p:nvSpPr>
            <p:cNvPr id="14356" name="右矢印 37"/>
            <p:cNvSpPr>
              <a:spLocks noChangeArrowheads="1"/>
            </p:cNvSpPr>
            <p:nvPr/>
          </p:nvSpPr>
          <p:spPr bwMode="auto">
            <a:xfrm rot="19132620">
              <a:off x="1212479" y="2383477"/>
              <a:ext cx="4330101" cy="650875"/>
            </a:xfrm>
            <a:prstGeom prst="rightArrow">
              <a:avLst>
                <a:gd name="adj1" fmla="val 50000"/>
                <a:gd name="adj2" fmla="val 50063"/>
              </a:avLst>
            </a:prstGeom>
            <a:solidFill>
              <a:schemeClr val="accent2">
                <a:lumMod val="20000"/>
                <a:lumOff val="80000"/>
              </a:schemeClr>
            </a:solidFill>
            <a:ln w="38100" algn="ctr">
              <a:noFill/>
              <a:round/>
              <a:headEnd/>
              <a:tailEnd/>
            </a:ln>
          </p:spPr>
          <p:txBody>
            <a:bodyPr anchor="ctr"/>
            <a:lstStyle/>
            <a:p>
              <a:pPr>
                <a:spcBef>
                  <a:spcPct val="20000"/>
                </a:spcBef>
                <a:defRPr/>
              </a:pPr>
              <a:endParaRPr kumimoji="0" lang="ja-JP" altLang="en-US" sz="1400">
                <a:solidFill>
                  <a:srgbClr val="484848"/>
                </a:solidFill>
                <a:latin typeface="Century Gothic" pitchFamily="34" charset="0"/>
                <a:ea typeface="HG丸ｺﾞｼｯｸM-PRO" pitchFamily="50" charset="-128"/>
                <a:cs typeface="+mn-cs"/>
              </a:endParaRPr>
            </a:p>
          </p:txBody>
        </p:sp>
        <p:sp>
          <p:nvSpPr>
            <p:cNvPr id="45" name="正方形/長方形 44"/>
            <p:cNvSpPr/>
            <p:nvPr/>
          </p:nvSpPr>
          <p:spPr bwMode="auto">
            <a:xfrm>
              <a:off x="2550091" y="2627300"/>
              <a:ext cx="1403400" cy="421412"/>
            </a:xfrm>
            <a:prstGeom prst="rect">
              <a:avLst/>
            </a:prstGeom>
            <a:solidFill>
              <a:schemeClr val="accent1">
                <a:lumMod val="5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a:ln>
                    <a:noFill/>
                  </a:ln>
                  <a:solidFill>
                    <a:schemeClr val="bg1"/>
                  </a:solidFill>
                  <a:effectLst/>
                  <a:latin typeface="+mn-lt"/>
                  <a:ea typeface="+mn-ea"/>
                </a:rPr>
                <a:t>Firefox</a:t>
              </a:r>
              <a:endParaRPr kumimoji="0" lang="ja-JP" altLang="en-US" sz="1400" b="0" i="0" u="none" strike="noStrike" cap="none" normalizeH="0" dirty="0">
                <a:ln>
                  <a:noFill/>
                </a:ln>
                <a:solidFill>
                  <a:schemeClr val="bg1"/>
                </a:solidFill>
                <a:effectLst/>
                <a:latin typeface="+mn-lt"/>
                <a:ea typeface="+mn-ea"/>
              </a:endParaRPr>
            </a:p>
          </p:txBody>
        </p:sp>
        <p:sp>
          <p:nvSpPr>
            <p:cNvPr id="57" name="右矢印 37"/>
            <p:cNvSpPr>
              <a:spLocks noChangeArrowheads="1"/>
            </p:cNvSpPr>
            <p:nvPr/>
          </p:nvSpPr>
          <p:spPr bwMode="auto">
            <a:xfrm rot="18100816">
              <a:off x="590504" y="4826212"/>
              <a:ext cx="810378" cy="652463"/>
            </a:xfrm>
            <a:prstGeom prst="rightArrow">
              <a:avLst>
                <a:gd name="adj1" fmla="val 50000"/>
                <a:gd name="adj2" fmla="val 49998"/>
              </a:avLst>
            </a:prstGeom>
            <a:solidFill>
              <a:schemeClr val="accent2">
                <a:lumMod val="20000"/>
                <a:lumOff val="80000"/>
              </a:schemeClr>
            </a:solidFill>
            <a:ln w="38100" algn="ctr">
              <a:noFill/>
              <a:round/>
              <a:headEnd/>
              <a:tailEnd/>
            </a:ln>
          </p:spPr>
          <p:txBody>
            <a:bodyPr anchor="ctr"/>
            <a:lstStyle/>
            <a:p>
              <a:pPr>
                <a:spcBef>
                  <a:spcPct val="20000"/>
                </a:spcBef>
                <a:defRPr/>
              </a:pPr>
              <a:endParaRPr kumimoji="0" lang="ja-JP" altLang="en-US" sz="1400">
                <a:solidFill>
                  <a:srgbClr val="484848"/>
                </a:solidFill>
                <a:latin typeface="Century Gothic" pitchFamily="34" charset="0"/>
                <a:ea typeface="HG丸ｺﾞｼｯｸM-PRO" pitchFamily="50" charset="-128"/>
                <a:cs typeface="+mn-cs"/>
              </a:endParaRPr>
            </a:p>
          </p:txBody>
        </p:sp>
        <p:sp>
          <p:nvSpPr>
            <p:cNvPr id="44" name="正方形/長方形 43"/>
            <p:cNvSpPr/>
            <p:nvPr/>
          </p:nvSpPr>
          <p:spPr bwMode="auto">
            <a:xfrm>
              <a:off x="696990" y="4311848"/>
              <a:ext cx="1403400" cy="421412"/>
            </a:xfrm>
            <a:prstGeom prst="rect">
              <a:avLst/>
            </a:prstGeom>
            <a:solidFill>
              <a:schemeClr val="accent1">
                <a:lumMod val="5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err="1">
                  <a:ln>
                    <a:noFill/>
                  </a:ln>
                  <a:solidFill>
                    <a:schemeClr val="bg1"/>
                  </a:solidFill>
                  <a:effectLst/>
                  <a:latin typeface="+mn-lt"/>
                  <a:ea typeface="+mn-ea"/>
                </a:rPr>
                <a:t>NetScape</a:t>
              </a:r>
              <a:endParaRPr kumimoji="0" lang="ja-JP" altLang="en-US" sz="1400" b="0" i="0" u="none" strike="noStrike" cap="none" normalizeH="0" dirty="0">
                <a:ln>
                  <a:noFill/>
                </a:ln>
                <a:solidFill>
                  <a:schemeClr val="bg1"/>
                </a:solidFill>
                <a:effectLst/>
                <a:latin typeface="+mn-lt"/>
                <a:ea typeface="+mn-ea"/>
              </a:endParaRPr>
            </a:p>
          </p:txBody>
        </p:sp>
      </p:grpSp>
      <p:grpSp>
        <p:nvGrpSpPr>
          <p:cNvPr id="31" name="グループ化 30">
            <a:extLst>
              <a:ext uri="{FF2B5EF4-FFF2-40B4-BE49-F238E27FC236}">
                <a16:creationId xmlns:a16="http://schemas.microsoft.com/office/drawing/2014/main" id="{895CBE64-0521-449B-93E0-9AB6CDEDFFB6}"/>
              </a:ext>
            </a:extLst>
          </p:cNvPr>
          <p:cNvGrpSpPr/>
          <p:nvPr/>
        </p:nvGrpSpPr>
        <p:grpSpPr>
          <a:xfrm>
            <a:off x="7470036" y="3736138"/>
            <a:ext cx="1477171" cy="2265127"/>
            <a:chOff x="7470036" y="3736138"/>
            <a:chExt cx="1477171" cy="2265127"/>
          </a:xfrm>
        </p:grpSpPr>
        <p:sp>
          <p:nvSpPr>
            <p:cNvPr id="60" name="右矢印 37"/>
            <p:cNvSpPr>
              <a:spLocks noChangeArrowheads="1"/>
            </p:cNvSpPr>
            <p:nvPr/>
          </p:nvSpPr>
          <p:spPr bwMode="auto">
            <a:xfrm>
              <a:off x="7470036" y="5348803"/>
              <a:ext cx="213803" cy="652462"/>
            </a:xfrm>
            <a:prstGeom prst="rightArrow">
              <a:avLst>
                <a:gd name="adj1" fmla="val 50000"/>
                <a:gd name="adj2" fmla="val 50000"/>
              </a:avLst>
            </a:prstGeom>
            <a:pattFill prst="dkVert">
              <a:fgClr>
                <a:schemeClr val="accent2">
                  <a:lumMod val="20000"/>
                  <a:lumOff val="80000"/>
                </a:schemeClr>
              </a:fgClr>
              <a:bgClr>
                <a:schemeClr val="bg1"/>
              </a:bgClr>
            </a:pattFill>
            <a:ln w="38100" algn="ctr">
              <a:noFill/>
              <a:round/>
              <a:headEnd/>
              <a:tailEnd/>
            </a:ln>
          </p:spPr>
          <p:txBody>
            <a:bodyPr anchor="ctr"/>
            <a:lstStyle/>
            <a:p>
              <a:pPr>
                <a:spcBef>
                  <a:spcPct val="20000"/>
                </a:spcBef>
                <a:defRPr/>
              </a:pPr>
              <a:endParaRPr kumimoji="0" lang="ja-JP" altLang="en-US" sz="1400">
                <a:solidFill>
                  <a:srgbClr val="484848"/>
                </a:solidFill>
                <a:latin typeface="Century Gothic" pitchFamily="34" charset="0"/>
                <a:ea typeface="HG丸ｺﾞｼｯｸM-PRO" pitchFamily="50" charset="-128"/>
                <a:cs typeface="+mn-cs"/>
              </a:endParaRPr>
            </a:p>
          </p:txBody>
        </p:sp>
        <p:sp>
          <p:nvSpPr>
            <p:cNvPr id="61" name="正方形/長方形 60"/>
            <p:cNvSpPr/>
            <p:nvPr/>
          </p:nvSpPr>
          <p:spPr bwMode="auto">
            <a:xfrm>
              <a:off x="7714128" y="5406566"/>
              <a:ext cx="1233079" cy="536936"/>
            </a:xfrm>
            <a:prstGeom prst="rect">
              <a:avLst/>
            </a:prstGeom>
            <a:solidFill>
              <a:srgbClr val="FF434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a:ln>
                    <a:noFill/>
                  </a:ln>
                  <a:solidFill>
                    <a:schemeClr val="bg1"/>
                  </a:solidFill>
                  <a:effectLst/>
                  <a:latin typeface="+mn-lt"/>
                  <a:ea typeface="+mn-ea"/>
                </a:rPr>
                <a:t>Blink</a:t>
              </a:r>
            </a:p>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dirty="0">
                  <a:solidFill>
                    <a:schemeClr val="bg1"/>
                  </a:solidFill>
                  <a:latin typeface="+mn-lt"/>
                  <a:ea typeface="+mn-ea"/>
                </a:rPr>
                <a:t>(Google)</a:t>
              </a:r>
              <a:endParaRPr kumimoji="0" lang="ja-JP" altLang="en-US" sz="1400" b="0" i="0" u="none" strike="noStrike" cap="none" normalizeH="0" dirty="0">
                <a:ln>
                  <a:noFill/>
                </a:ln>
                <a:solidFill>
                  <a:schemeClr val="bg1"/>
                </a:solidFill>
                <a:effectLst/>
                <a:latin typeface="+mn-lt"/>
                <a:ea typeface="+mn-ea"/>
              </a:endParaRPr>
            </a:p>
          </p:txBody>
        </p:sp>
        <p:cxnSp>
          <p:nvCxnSpPr>
            <p:cNvPr id="5" name="カギ線コネクタ 4"/>
            <p:cNvCxnSpPr>
              <a:stCxn id="54" idx="3"/>
              <a:endCxn id="61" idx="0"/>
            </p:cNvCxnSpPr>
            <p:nvPr/>
          </p:nvCxnSpPr>
          <p:spPr bwMode="auto">
            <a:xfrm>
              <a:off x="7979053" y="3736138"/>
              <a:ext cx="351615" cy="1670428"/>
            </a:xfrm>
            <a:prstGeom prst="bentConnector2">
              <a:avLst/>
            </a:prstGeom>
            <a:solidFill>
              <a:schemeClr val="bg1"/>
            </a:solidFill>
            <a:ln w="38100" cap="flat" cmpd="sng" algn="ctr">
              <a:solidFill>
                <a:srgbClr val="FF3300"/>
              </a:solidFill>
              <a:prstDash val="solid"/>
              <a:round/>
              <a:headEnd type="arrow" w="med" len="med"/>
              <a:tailEnd type="none" w="med" len="med"/>
            </a:ln>
            <a:effectLst/>
          </p:spPr>
        </p:cxnSp>
        <p:cxnSp>
          <p:nvCxnSpPr>
            <p:cNvPr id="10" name="カギ線コネクタ 9"/>
            <p:cNvCxnSpPr>
              <a:stCxn id="53" idx="3"/>
              <a:endCxn id="61" idx="0"/>
            </p:cNvCxnSpPr>
            <p:nvPr/>
          </p:nvCxnSpPr>
          <p:spPr bwMode="auto">
            <a:xfrm>
              <a:off x="7803524" y="4253334"/>
              <a:ext cx="527144" cy="1153232"/>
            </a:xfrm>
            <a:prstGeom prst="bentConnector2">
              <a:avLst/>
            </a:prstGeom>
            <a:solidFill>
              <a:schemeClr val="bg1"/>
            </a:solidFill>
            <a:ln w="38100" cap="flat" cmpd="sng" algn="ctr">
              <a:solidFill>
                <a:srgbClr val="FF3300"/>
              </a:solidFill>
              <a:prstDash val="solid"/>
              <a:round/>
              <a:headEnd type="arrow" w="med" len="med"/>
              <a:tailEnd type="none" w="med" len="med"/>
            </a:ln>
            <a:effectLst/>
          </p:spPr>
        </p:cxnSp>
      </p:grpSp>
      <p:grpSp>
        <p:nvGrpSpPr>
          <p:cNvPr id="29" name="グループ化 28">
            <a:extLst>
              <a:ext uri="{FF2B5EF4-FFF2-40B4-BE49-F238E27FC236}">
                <a16:creationId xmlns:a16="http://schemas.microsoft.com/office/drawing/2014/main" id="{B054F8B7-2C4F-44AF-9BA5-65D2A8F9E7D4}"/>
              </a:ext>
            </a:extLst>
          </p:cNvPr>
          <p:cNvGrpSpPr/>
          <p:nvPr/>
        </p:nvGrpSpPr>
        <p:grpSpPr>
          <a:xfrm>
            <a:off x="1546824" y="2113974"/>
            <a:ext cx="5655779" cy="3400877"/>
            <a:chOff x="1546824" y="2113974"/>
            <a:chExt cx="5655779" cy="3400877"/>
          </a:xfrm>
        </p:grpSpPr>
        <p:sp>
          <p:nvSpPr>
            <p:cNvPr id="58" name="右矢印 37"/>
            <p:cNvSpPr>
              <a:spLocks noChangeArrowheads="1"/>
            </p:cNvSpPr>
            <p:nvPr/>
          </p:nvSpPr>
          <p:spPr bwMode="auto">
            <a:xfrm rot="19154128">
              <a:off x="2653743" y="2414092"/>
              <a:ext cx="4548860" cy="650875"/>
            </a:xfrm>
            <a:prstGeom prst="rightArrow">
              <a:avLst>
                <a:gd name="adj1" fmla="val 50000"/>
                <a:gd name="adj2" fmla="val 50063"/>
              </a:avLst>
            </a:prstGeom>
            <a:solidFill>
              <a:schemeClr val="accent2">
                <a:lumMod val="20000"/>
                <a:lumOff val="80000"/>
              </a:schemeClr>
            </a:solidFill>
            <a:ln w="38100" algn="ctr">
              <a:noFill/>
              <a:round/>
              <a:headEnd/>
              <a:tailEnd/>
            </a:ln>
          </p:spPr>
          <p:txBody>
            <a:bodyPr anchor="ctr"/>
            <a:lstStyle/>
            <a:p>
              <a:pPr algn="ctr">
                <a:spcBef>
                  <a:spcPct val="20000"/>
                </a:spcBef>
                <a:defRPr/>
              </a:pPr>
              <a:endParaRPr kumimoji="0" lang="ja-JP" altLang="en-US" sz="1400" dirty="0">
                <a:solidFill>
                  <a:srgbClr val="484848"/>
                </a:solidFill>
                <a:latin typeface="Century Gothic" pitchFamily="34" charset="0"/>
                <a:ea typeface="HG丸ｺﾞｼｯｸM-PRO" pitchFamily="50" charset="-128"/>
                <a:cs typeface="+mn-cs"/>
              </a:endParaRPr>
            </a:p>
          </p:txBody>
        </p:sp>
        <p:sp>
          <p:nvSpPr>
            <p:cNvPr id="14352" name="右矢印 37"/>
            <p:cNvSpPr>
              <a:spLocks noChangeArrowheads="1"/>
            </p:cNvSpPr>
            <p:nvPr/>
          </p:nvSpPr>
          <p:spPr bwMode="auto">
            <a:xfrm rot="18954766">
              <a:off x="1546824" y="4862388"/>
              <a:ext cx="1077913" cy="652463"/>
            </a:xfrm>
            <a:prstGeom prst="rightArrow">
              <a:avLst>
                <a:gd name="adj1" fmla="val 50000"/>
                <a:gd name="adj2" fmla="val 49998"/>
              </a:avLst>
            </a:prstGeom>
            <a:pattFill prst="wdDnDiag">
              <a:fgClr>
                <a:schemeClr val="accent2">
                  <a:lumMod val="20000"/>
                  <a:lumOff val="80000"/>
                </a:schemeClr>
              </a:fgClr>
              <a:bgClr>
                <a:schemeClr val="bg1"/>
              </a:bgClr>
            </a:pattFill>
            <a:ln w="38100" algn="ctr">
              <a:noFill/>
              <a:round/>
              <a:headEnd/>
              <a:tailEnd/>
            </a:ln>
          </p:spPr>
          <p:txBody>
            <a:bodyPr anchor="ctr"/>
            <a:lstStyle/>
            <a:p>
              <a:pPr>
                <a:spcBef>
                  <a:spcPct val="20000"/>
                </a:spcBef>
                <a:defRPr/>
              </a:pPr>
              <a:endParaRPr kumimoji="0" lang="ja-JP" altLang="en-US" sz="1400">
                <a:solidFill>
                  <a:srgbClr val="484848"/>
                </a:solidFill>
                <a:latin typeface="Century Gothic" pitchFamily="34" charset="0"/>
                <a:ea typeface="HG丸ｺﾞｼｯｸM-PRO" pitchFamily="50" charset="-128"/>
                <a:cs typeface="+mn-cs"/>
              </a:endParaRPr>
            </a:p>
          </p:txBody>
        </p:sp>
        <p:sp>
          <p:nvSpPr>
            <p:cNvPr id="43" name="正方形/長方形 42"/>
            <p:cNvSpPr/>
            <p:nvPr/>
          </p:nvSpPr>
          <p:spPr bwMode="auto">
            <a:xfrm>
              <a:off x="2307925" y="4311848"/>
              <a:ext cx="1403400" cy="421412"/>
            </a:xfrm>
            <a:prstGeom prst="rect">
              <a:avLst/>
            </a:prstGeom>
            <a:solidFill>
              <a:schemeClr val="accent1">
                <a:lumMod val="5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a:ln>
                    <a:noFill/>
                  </a:ln>
                  <a:solidFill>
                    <a:schemeClr val="bg1"/>
                  </a:solidFill>
                  <a:effectLst/>
                  <a:latin typeface="+mn-lt"/>
                  <a:ea typeface="+mn-ea"/>
                </a:rPr>
                <a:t>Internet Explorer</a:t>
              </a:r>
              <a:endParaRPr kumimoji="0" lang="ja-JP" altLang="en-US" sz="1400" b="0" i="0" u="none" strike="noStrike" cap="none" normalizeH="0" dirty="0">
                <a:ln>
                  <a:noFill/>
                </a:ln>
                <a:solidFill>
                  <a:schemeClr val="bg1"/>
                </a:solidFill>
                <a:effectLst/>
                <a:latin typeface="+mn-lt"/>
                <a:ea typeface="+mn-ea"/>
              </a:endParaRPr>
            </a:p>
          </p:txBody>
        </p:sp>
        <p:sp>
          <p:nvSpPr>
            <p:cNvPr id="40" name="正方形/長方形 39"/>
            <p:cNvSpPr/>
            <p:nvPr/>
          </p:nvSpPr>
          <p:spPr bwMode="auto">
            <a:xfrm>
              <a:off x="4002322" y="4256201"/>
              <a:ext cx="1403400" cy="421412"/>
            </a:xfrm>
            <a:prstGeom prst="rect">
              <a:avLst/>
            </a:prstGeom>
            <a:solidFill>
              <a:srgbClr val="FF0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a:ln>
                    <a:noFill/>
                  </a:ln>
                  <a:solidFill>
                    <a:schemeClr val="bg1"/>
                  </a:solidFill>
                  <a:effectLst/>
                  <a:latin typeface="+mn-lt"/>
                  <a:ea typeface="+mn-ea"/>
                </a:rPr>
                <a:t>Trident</a:t>
              </a:r>
              <a:endParaRPr kumimoji="0" lang="ja-JP" altLang="en-US" sz="1400" b="0" i="0" u="none" strike="noStrike" cap="none" normalizeH="0" dirty="0">
                <a:ln>
                  <a:noFill/>
                </a:ln>
                <a:solidFill>
                  <a:schemeClr val="bg1"/>
                </a:solidFill>
                <a:effectLst/>
                <a:latin typeface="+mn-lt"/>
                <a:ea typeface="+mn-ea"/>
              </a:endParaRPr>
            </a:p>
          </p:txBody>
        </p:sp>
        <p:sp>
          <p:nvSpPr>
            <p:cNvPr id="59" name="右矢印 37"/>
            <p:cNvSpPr>
              <a:spLocks noChangeArrowheads="1"/>
            </p:cNvSpPr>
            <p:nvPr/>
          </p:nvSpPr>
          <p:spPr bwMode="auto">
            <a:xfrm rot="14073902">
              <a:off x="4201900" y="3484076"/>
              <a:ext cx="630237" cy="652463"/>
            </a:xfrm>
            <a:prstGeom prst="rightArrow">
              <a:avLst>
                <a:gd name="adj1" fmla="val 50000"/>
                <a:gd name="adj2" fmla="val 50000"/>
              </a:avLst>
            </a:prstGeom>
            <a:solidFill>
              <a:schemeClr val="accent2">
                <a:lumMod val="20000"/>
                <a:lumOff val="80000"/>
              </a:schemeClr>
            </a:solidFill>
            <a:ln w="38100" algn="ctr">
              <a:noFill/>
              <a:round/>
              <a:headEnd/>
              <a:tailEnd/>
            </a:ln>
          </p:spPr>
          <p:txBody>
            <a:bodyPr anchor="ctr"/>
            <a:lstStyle/>
            <a:p>
              <a:pPr>
                <a:spcBef>
                  <a:spcPct val="20000"/>
                </a:spcBef>
                <a:defRPr/>
              </a:pPr>
              <a:endParaRPr kumimoji="0" lang="ja-JP" altLang="en-US" sz="1400">
                <a:solidFill>
                  <a:srgbClr val="484848"/>
                </a:solidFill>
                <a:latin typeface="Century Gothic" pitchFamily="34" charset="0"/>
                <a:ea typeface="HG丸ｺﾞｼｯｸM-PRO" pitchFamily="50" charset="-128"/>
                <a:cs typeface="+mn-cs"/>
              </a:endParaRPr>
            </a:p>
          </p:txBody>
        </p:sp>
        <p:sp>
          <p:nvSpPr>
            <p:cNvPr id="46" name="正方形/長方形 45"/>
            <p:cNvSpPr/>
            <p:nvPr/>
          </p:nvSpPr>
          <p:spPr bwMode="auto">
            <a:xfrm>
              <a:off x="4759002" y="2113974"/>
              <a:ext cx="1403400" cy="421412"/>
            </a:xfrm>
            <a:prstGeom prst="rect">
              <a:avLst/>
            </a:prstGeom>
            <a:solidFill>
              <a:schemeClr val="accent1">
                <a:lumMod val="5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a:ln>
                    <a:noFill/>
                  </a:ln>
                  <a:solidFill>
                    <a:schemeClr val="bg1"/>
                  </a:solidFill>
                  <a:effectLst/>
                  <a:latin typeface="+mn-lt"/>
                  <a:ea typeface="+mn-ea"/>
                </a:rPr>
                <a:t>Edge</a:t>
              </a:r>
              <a:endParaRPr kumimoji="0" lang="ja-JP" altLang="en-US" sz="1400" b="0" i="0" u="none" strike="noStrike" cap="none" normalizeH="0" dirty="0">
                <a:ln>
                  <a:noFill/>
                </a:ln>
                <a:solidFill>
                  <a:schemeClr val="bg1"/>
                </a:solidFill>
                <a:effectLst/>
                <a:latin typeface="+mn-lt"/>
                <a:ea typeface="+mn-ea"/>
              </a:endParaRPr>
            </a:p>
          </p:txBody>
        </p:sp>
        <p:sp>
          <p:nvSpPr>
            <p:cNvPr id="48" name="正方形/長方形 47">
              <a:extLst>
                <a:ext uri="{FF2B5EF4-FFF2-40B4-BE49-F238E27FC236}">
                  <a16:creationId xmlns:a16="http://schemas.microsoft.com/office/drawing/2014/main" id="{8BDCEEC8-F22D-4D9C-B54E-E68BF0500DCF}"/>
                </a:ext>
              </a:extLst>
            </p:cNvPr>
            <p:cNvSpPr/>
            <p:nvPr/>
          </p:nvSpPr>
          <p:spPr bwMode="auto">
            <a:xfrm>
              <a:off x="5065223" y="3322850"/>
              <a:ext cx="1403400" cy="421412"/>
            </a:xfrm>
            <a:prstGeom prst="rect">
              <a:avLst/>
            </a:prstGeom>
            <a:solidFill>
              <a:srgbClr val="FF0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err="1">
                  <a:ln>
                    <a:noFill/>
                  </a:ln>
                  <a:solidFill>
                    <a:schemeClr val="bg1"/>
                  </a:solidFill>
                  <a:effectLst/>
                  <a:latin typeface="+mn-lt"/>
                  <a:ea typeface="+mn-ea"/>
                </a:rPr>
                <a:t>EdgeHTML</a:t>
              </a:r>
              <a:endParaRPr kumimoji="0" lang="ja-JP" altLang="en-US" sz="1400" b="0" i="0" u="none" strike="noStrike" cap="none" normalizeH="0" dirty="0">
                <a:ln>
                  <a:noFill/>
                </a:ln>
                <a:solidFill>
                  <a:schemeClr val="bg1"/>
                </a:solidFill>
                <a:effectLst/>
                <a:latin typeface="+mn-lt"/>
                <a:ea typeface="+mn-ea"/>
              </a:endParaRPr>
            </a:p>
          </p:txBody>
        </p:sp>
        <p:sp>
          <p:nvSpPr>
            <p:cNvPr id="62" name="右矢印 37">
              <a:extLst>
                <a:ext uri="{FF2B5EF4-FFF2-40B4-BE49-F238E27FC236}">
                  <a16:creationId xmlns:a16="http://schemas.microsoft.com/office/drawing/2014/main" id="{E15C1158-63A4-4E5A-99BD-ABB81C1237C9}"/>
                </a:ext>
              </a:extLst>
            </p:cNvPr>
            <p:cNvSpPr>
              <a:spLocks noChangeArrowheads="1"/>
            </p:cNvSpPr>
            <p:nvPr/>
          </p:nvSpPr>
          <p:spPr bwMode="auto">
            <a:xfrm rot="14073902">
              <a:off x="5264801" y="2550725"/>
              <a:ext cx="630237" cy="652463"/>
            </a:xfrm>
            <a:prstGeom prst="rightArrow">
              <a:avLst>
                <a:gd name="adj1" fmla="val 50000"/>
                <a:gd name="adj2" fmla="val 50000"/>
              </a:avLst>
            </a:prstGeom>
            <a:solidFill>
              <a:schemeClr val="accent2">
                <a:lumMod val="20000"/>
                <a:lumOff val="80000"/>
              </a:schemeClr>
            </a:solidFill>
            <a:ln w="38100" algn="ctr">
              <a:noFill/>
              <a:round/>
              <a:headEnd/>
              <a:tailEnd/>
            </a:ln>
          </p:spPr>
          <p:txBody>
            <a:bodyPr anchor="ctr"/>
            <a:lstStyle/>
            <a:p>
              <a:pPr>
                <a:spcBef>
                  <a:spcPct val="20000"/>
                </a:spcBef>
                <a:defRPr/>
              </a:pPr>
              <a:endParaRPr kumimoji="0" lang="ja-JP" altLang="en-US" sz="1400">
                <a:solidFill>
                  <a:srgbClr val="484848"/>
                </a:solidFill>
                <a:latin typeface="Century Gothic" pitchFamily="34" charset="0"/>
                <a:ea typeface="HG丸ｺﾞｼｯｸM-PRO" pitchFamily="50" charset="-128"/>
                <a:cs typeface="+mn-cs"/>
              </a:endParaRPr>
            </a:p>
          </p:txBody>
        </p:sp>
      </p:grpSp>
      <p:cxnSp>
        <p:nvCxnSpPr>
          <p:cNvPr id="6" name="コネクタ: カギ線 5">
            <a:extLst>
              <a:ext uri="{FF2B5EF4-FFF2-40B4-BE49-F238E27FC236}">
                <a16:creationId xmlns:a16="http://schemas.microsoft.com/office/drawing/2014/main" id="{86A32895-7799-4A0E-B509-9709DEF6C7B2}"/>
              </a:ext>
            </a:extLst>
          </p:cNvPr>
          <p:cNvCxnSpPr>
            <a:cxnSpLocks/>
          </p:cNvCxnSpPr>
          <p:nvPr/>
        </p:nvCxnSpPr>
        <p:spPr>
          <a:xfrm rot="16200000" flipV="1">
            <a:off x="5406378" y="2036107"/>
            <a:ext cx="3876023" cy="2884847"/>
          </a:xfrm>
          <a:prstGeom prst="bentConnector3">
            <a:avLst>
              <a:gd name="adj1" fmla="val 117199"/>
            </a:avLst>
          </a:prstGeom>
          <a:ln w="38100">
            <a:solidFill>
              <a:srgbClr val="FF0000"/>
            </a:solidFill>
            <a:prstDash val="sysDash"/>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58203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5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500"/>
                                        <p:tgtEl>
                                          <p:spTgt spid="3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right)">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5E6DD92A-98B1-4C80-9361-52CEB4F68CAC}"/>
              </a:ext>
            </a:extLst>
          </p:cNvPr>
          <p:cNvSpPr>
            <a:spLocks noGrp="1"/>
          </p:cNvSpPr>
          <p:nvPr>
            <p:ph type="title"/>
          </p:nvPr>
        </p:nvSpPr>
        <p:spPr/>
        <p:txBody>
          <a:bodyPr/>
          <a:lstStyle/>
          <a:p>
            <a:r>
              <a:rPr kumimoji="1" lang="en-US" altLang="ja-JP" dirty="0"/>
              <a:t>IETF</a:t>
            </a:r>
            <a:r>
              <a:rPr kumimoji="1" lang="ja-JP" altLang="en-US" dirty="0"/>
              <a:t>と</a:t>
            </a:r>
            <a:r>
              <a:rPr kumimoji="1" lang="en-US" altLang="ja-JP" dirty="0"/>
              <a:t>W3C</a:t>
            </a:r>
            <a:endParaRPr kumimoji="1" lang="ja-JP" altLang="en-US" dirty="0"/>
          </a:p>
        </p:txBody>
      </p:sp>
      <p:pic>
        <p:nvPicPr>
          <p:cNvPr id="6" name="図 5">
            <a:extLst>
              <a:ext uri="{FF2B5EF4-FFF2-40B4-BE49-F238E27FC236}">
                <a16:creationId xmlns:a16="http://schemas.microsoft.com/office/drawing/2014/main" id="{6F522055-FCCE-4799-9912-649796225433}"/>
              </a:ext>
            </a:extLst>
          </p:cNvPr>
          <p:cNvPicPr>
            <a:picLocks noChangeAspect="1"/>
          </p:cNvPicPr>
          <p:nvPr/>
        </p:nvPicPr>
        <p:blipFill>
          <a:blip r:embed="rId3"/>
          <a:stretch>
            <a:fillRect/>
          </a:stretch>
        </p:blipFill>
        <p:spPr>
          <a:xfrm>
            <a:off x="504413" y="1428901"/>
            <a:ext cx="8135174" cy="4577629"/>
          </a:xfrm>
          <a:prstGeom prst="rect">
            <a:avLst/>
          </a:prstGeom>
          <a:ln>
            <a:solidFill>
              <a:schemeClr val="tx1">
                <a:lumMod val="50000"/>
                <a:lumOff val="50000"/>
              </a:schemeClr>
            </a:solidFill>
          </a:ln>
        </p:spPr>
      </p:pic>
    </p:spTree>
    <p:extLst>
      <p:ext uri="{BB962C8B-B14F-4D97-AF65-F5344CB8AC3E}">
        <p14:creationId xmlns:p14="http://schemas.microsoft.com/office/powerpoint/2010/main" val="2388818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3ED0ABD9-768B-4545-91F8-A9946EBE1223}"/>
              </a:ext>
            </a:extLst>
          </p:cNvPr>
          <p:cNvSpPr>
            <a:spLocks noGrp="1"/>
          </p:cNvSpPr>
          <p:nvPr>
            <p:ph type="title"/>
          </p:nvPr>
        </p:nvSpPr>
        <p:spPr/>
        <p:txBody>
          <a:bodyPr/>
          <a:lstStyle/>
          <a:p>
            <a:r>
              <a:rPr kumimoji="1" lang="en-US" altLang="ja-JP" dirty="0"/>
              <a:t>WHATWG</a:t>
            </a:r>
            <a:endParaRPr kumimoji="1" lang="ja-JP" altLang="en-US" dirty="0"/>
          </a:p>
        </p:txBody>
      </p:sp>
      <p:pic>
        <p:nvPicPr>
          <p:cNvPr id="5" name="図 4">
            <a:extLst>
              <a:ext uri="{FF2B5EF4-FFF2-40B4-BE49-F238E27FC236}">
                <a16:creationId xmlns:a16="http://schemas.microsoft.com/office/drawing/2014/main" id="{52144121-46BE-4092-A0DD-A5951FA98167}"/>
              </a:ext>
            </a:extLst>
          </p:cNvPr>
          <p:cNvPicPr>
            <a:picLocks noChangeAspect="1"/>
          </p:cNvPicPr>
          <p:nvPr/>
        </p:nvPicPr>
        <p:blipFill>
          <a:blip r:embed="rId3"/>
          <a:stretch>
            <a:fillRect/>
          </a:stretch>
        </p:blipFill>
        <p:spPr>
          <a:xfrm>
            <a:off x="457200" y="1059705"/>
            <a:ext cx="6692179" cy="5163583"/>
          </a:xfrm>
          <a:prstGeom prst="rect">
            <a:avLst/>
          </a:prstGeom>
        </p:spPr>
      </p:pic>
      <p:sp>
        <p:nvSpPr>
          <p:cNvPr id="6" name="正方形/長方形 5">
            <a:extLst>
              <a:ext uri="{FF2B5EF4-FFF2-40B4-BE49-F238E27FC236}">
                <a16:creationId xmlns:a16="http://schemas.microsoft.com/office/drawing/2014/main" id="{D19C634C-CE95-4EC5-96B3-E4159125040D}"/>
              </a:ext>
            </a:extLst>
          </p:cNvPr>
          <p:cNvSpPr/>
          <p:nvPr/>
        </p:nvSpPr>
        <p:spPr>
          <a:xfrm>
            <a:off x="4218708" y="1059705"/>
            <a:ext cx="4357255" cy="1357746"/>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r>
              <a:rPr kumimoji="1" lang="en-US" altLang="ja-JP" dirty="0">
                <a:solidFill>
                  <a:srgbClr val="FFFFFF"/>
                </a:solidFill>
                <a:latin typeface="ＭＳ Ｐゴシック"/>
                <a:ea typeface="ＭＳ Ｐゴシック"/>
                <a:cs typeface="ＭＳ Ｐゴシック"/>
              </a:rPr>
              <a:t>W3C</a:t>
            </a:r>
            <a:r>
              <a:rPr kumimoji="1" lang="ja-JP" altLang="en-US" dirty="0">
                <a:solidFill>
                  <a:srgbClr val="FFFFFF"/>
                </a:solidFill>
                <a:latin typeface="ＭＳ Ｐゴシック"/>
                <a:ea typeface="ＭＳ Ｐゴシック"/>
                <a:cs typeface="ＭＳ Ｐゴシック"/>
              </a:rPr>
              <a:t>の</a:t>
            </a:r>
            <a:r>
              <a:rPr kumimoji="1" lang="en-US" altLang="ja-JP" dirty="0">
                <a:solidFill>
                  <a:srgbClr val="FFFFFF"/>
                </a:solidFill>
                <a:latin typeface="ＭＳ Ｐゴシック"/>
                <a:ea typeface="ＭＳ Ｐゴシック"/>
                <a:cs typeface="ＭＳ Ｐゴシック"/>
              </a:rPr>
              <a:t>HTML</a:t>
            </a:r>
            <a:r>
              <a:rPr kumimoji="1" lang="ja-JP" altLang="en-US" dirty="0">
                <a:solidFill>
                  <a:srgbClr val="FFFFFF"/>
                </a:solidFill>
                <a:latin typeface="ＭＳ Ｐゴシック"/>
                <a:ea typeface="ＭＳ Ｐゴシック"/>
                <a:cs typeface="ＭＳ Ｐゴシック"/>
              </a:rPr>
              <a:t>への取り組みに不満を持つ</a:t>
            </a:r>
            <a:r>
              <a:rPr kumimoji="1" lang="en-US" altLang="ja-JP" dirty="0">
                <a:solidFill>
                  <a:srgbClr val="FFFFFF"/>
                </a:solidFill>
                <a:latin typeface="ＭＳ Ｐゴシック"/>
                <a:ea typeface="ＭＳ Ｐゴシック"/>
                <a:cs typeface="ＭＳ Ｐゴシック"/>
              </a:rPr>
              <a:t>IT</a:t>
            </a:r>
            <a:r>
              <a:rPr kumimoji="1" lang="ja-JP" altLang="en-US" dirty="0">
                <a:solidFill>
                  <a:srgbClr val="FFFFFF"/>
                </a:solidFill>
                <a:latin typeface="ＭＳ Ｐゴシック"/>
                <a:ea typeface="ＭＳ Ｐゴシック"/>
                <a:cs typeface="ＭＳ Ｐゴシック"/>
              </a:rPr>
              <a:t>業界の有志（</a:t>
            </a:r>
            <a:r>
              <a:rPr kumimoji="1" lang="en-US" altLang="ja-JP" dirty="0">
                <a:solidFill>
                  <a:srgbClr val="FFFFFF"/>
                </a:solidFill>
                <a:latin typeface="ＭＳ Ｐゴシック"/>
                <a:ea typeface="ＭＳ Ｐゴシック"/>
                <a:cs typeface="ＭＳ Ｐゴシック"/>
              </a:rPr>
              <a:t>Apple</a:t>
            </a:r>
            <a:r>
              <a:rPr kumimoji="1" lang="ja-JP" altLang="en-US" dirty="0">
                <a:solidFill>
                  <a:srgbClr val="FFFFFF"/>
                </a:solidFill>
                <a:latin typeface="ＭＳ Ｐゴシック"/>
                <a:ea typeface="ＭＳ Ｐゴシック"/>
                <a:cs typeface="ＭＳ Ｐゴシック"/>
              </a:rPr>
              <a:t>、</a:t>
            </a:r>
            <a:r>
              <a:rPr kumimoji="1" lang="en-US" altLang="ja-JP" dirty="0">
                <a:solidFill>
                  <a:srgbClr val="FFFFFF"/>
                </a:solidFill>
                <a:latin typeface="ＭＳ Ｐゴシック"/>
                <a:ea typeface="ＭＳ Ｐゴシック"/>
                <a:cs typeface="ＭＳ Ｐゴシック"/>
              </a:rPr>
              <a:t>Mozilla</a:t>
            </a:r>
            <a:r>
              <a:rPr kumimoji="1" lang="ja-JP" altLang="en-US" dirty="0">
                <a:solidFill>
                  <a:srgbClr val="FFFFFF"/>
                </a:solidFill>
                <a:latin typeface="ＭＳ Ｐゴシック"/>
                <a:ea typeface="ＭＳ Ｐゴシック"/>
                <a:cs typeface="ＭＳ Ｐゴシック"/>
              </a:rPr>
              <a:t>、</a:t>
            </a:r>
            <a:r>
              <a:rPr kumimoji="1" lang="en-US" altLang="ja-JP" dirty="0">
                <a:solidFill>
                  <a:srgbClr val="FFFFFF"/>
                </a:solidFill>
                <a:latin typeface="ＭＳ Ｐゴシック"/>
                <a:ea typeface="ＭＳ Ｐゴシック"/>
                <a:cs typeface="ＭＳ Ｐゴシック"/>
              </a:rPr>
              <a:t>Opera</a:t>
            </a:r>
            <a:r>
              <a:rPr kumimoji="1" lang="ja-JP" altLang="en-US" dirty="0">
                <a:solidFill>
                  <a:srgbClr val="FFFFFF"/>
                </a:solidFill>
                <a:latin typeface="ＭＳ Ｐゴシック"/>
                <a:ea typeface="ＭＳ Ｐゴシック"/>
                <a:cs typeface="ＭＳ Ｐゴシック"/>
              </a:rPr>
              <a:t>のメンバー）により</a:t>
            </a:r>
            <a:r>
              <a:rPr kumimoji="1" lang="en-US" altLang="ja-JP" dirty="0">
                <a:solidFill>
                  <a:srgbClr val="FFFFFF"/>
                </a:solidFill>
                <a:latin typeface="ＭＳ Ｐゴシック"/>
                <a:ea typeface="ＭＳ Ｐゴシック"/>
                <a:cs typeface="ＭＳ Ｐゴシック"/>
              </a:rPr>
              <a:t>2004</a:t>
            </a:r>
            <a:r>
              <a:rPr kumimoji="1" lang="ja-JP" altLang="en-US" dirty="0">
                <a:solidFill>
                  <a:srgbClr val="FFFFFF"/>
                </a:solidFill>
                <a:latin typeface="ＭＳ Ｐゴシック"/>
                <a:ea typeface="ＭＳ Ｐゴシック"/>
                <a:cs typeface="ＭＳ Ｐゴシック"/>
              </a:rPr>
              <a:t>年に結成され、次世代の</a:t>
            </a:r>
            <a:r>
              <a:rPr kumimoji="1" lang="en-US" altLang="ja-JP" dirty="0">
                <a:solidFill>
                  <a:srgbClr val="FFFFFF"/>
                </a:solidFill>
                <a:latin typeface="ＭＳ Ｐゴシック"/>
                <a:ea typeface="ＭＳ Ｐゴシック"/>
                <a:cs typeface="ＭＳ Ｐゴシック"/>
              </a:rPr>
              <a:t>HTML</a:t>
            </a:r>
            <a:r>
              <a:rPr kumimoji="1" lang="ja-JP" altLang="en-US" dirty="0">
                <a:solidFill>
                  <a:srgbClr val="FFFFFF"/>
                </a:solidFill>
                <a:latin typeface="ＭＳ Ｐゴシック"/>
                <a:ea typeface="ＭＳ Ｐゴシック"/>
                <a:cs typeface="ＭＳ Ｐゴシック"/>
              </a:rPr>
              <a:t>の開発に取り組んでいるコミュニティ</a:t>
            </a:r>
          </a:p>
        </p:txBody>
      </p:sp>
      <p:sp>
        <p:nvSpPr>
          <p:cNvPr id="7" name="正方形/長方形 6">
            <a:extLst>
              <a:ext uri="{FF2B5EF4-FFF2-40B4-BE49-F238E27FC236}">
                <a16:creationId xmlns:a16="http://schemas.microsoft.com/office/drawing/2014/main" id="{6F0F1A2D-B793-46E8-BC0A-9A58786531C2}"/>
              </a:ext>
            </a:extLst>
          </p:cNvPr>
          <p:cNvSpPr/>
          <p:nvPr/>
        </p:nvSpPr>
        <p:spPr>
          <a:xfrm>
            <a:off x="4218707" y="2488591"/>
            <a:ext cx="4357255" cy="850187"/>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r>
              <a:rPr kumimoji="1" lang="en-US" altLang="ja-JP" dirty="0">
                <a:solidFill>
                  <a:srgbClr val="FFFFFF"/>
                </a:solidFill>
                <a:latin typeface="ＭＳ Ｐゴシック"/>
                <a:ea typeface="ＭＳ Ｐゴシック"/>
                <a:cs typeface="ＭＳ Ｐゴシック"/>
              </a:rPr>
              <a:t>WHATWG</a:t>
            </a:r>
            <a:r>
              <a:rPr kumimoji="1" lang="ja-JP" altLang="en-US" dirty="0">
                <a:solidFill>
                  <a:srgbClr val="FFFFFF"/>
                </a:solidFill>
                <a:latin typeface="ＭＳ Ｐゴシック"/>
                <a:ea typeface="ＭＳ Ｐゴシック"/>
                <a:cs typeface="ＭＳ Ｐゴシック"/>
              </a:rPr>
              <a:t>の成果を</a:t>
            </a:r>
            <a:r>
              <a:rPr kumimoji="1" lang="en-US" altLang="ja-JP" dirty="0">
                <a:solidFill>
                  <a:srgbClr val="FFFFFF"/>
                </a:solidFill>
                <a:latin typeface="ＭＳ Ｐゴシック"/>
                <a:ea typeface="ＭＳ Ｐゴシック"/>
                <a:cs typeface="ＭＳ Ｐゴシック"/>
              </a:rPr>
              <a:t>W3C</a:t>
            </a:r>
            <a:r>
              <a:rPr kumimoji="1" lang="ja-JP" altLang="en-US" dirty="0">
                <a:solidFill>
                  <a:srgbClr val="FFFFFF"/>
                </a:solidFill>
                <a:latin typeface="ＭＳ Ｐゴシック"/>
                <a:ea typeface="ＭＳ Ｐゴシック"/>
                <a:cs typeface="ＭＳ Ｐゴシック"/>
              </a:rPr>
              <a:t>に移管することで、現在の</a:t>
            </a:r>
            <a:r>
              <a:rPr kumimoji="1" lang="en-US" altLang="ja-JP" dirty="0">
                <a:solidFill>
                  <a:srgbClr val="FFFFFF"/>
                </a:solidFill>
                <a:latin typeface="ＭＳ Ｐゴシック"/>
                <a:ea typeface="ＭＳ Ｐゴシック"/>
                <a:cs typeface="ＭＳ Ｐゴシック"/>
              </a:rPr>
              <a:t>HTML5</a:t>
            </a:r>
            <a:r>
              <a:rPr kumimoji="1" lang="ja-JP" altLang="en-US" dirty="0">
                <a:solidFill>
                  <a:srgbClr val="FFFFFF"/>
                </a:solidFill>
                <a:latin typeface="ＭＳ Ｐゴシック"/>
                <a:ea typeface="ＭＳ Ｐゴシック"/>
                <a:cs typeface="ＭＳ Ｐゴシック"/>
              </a:rPr>
              <a:t>が策定された</a:t>
            </a:r>
          </a:p>
        </p:txBody>
      </p:sp>
      <p:sp>
        <p:nvSpPr>
          <p:cNvPr id="8" name="正方形/長方形 7">
            <a:extLst>
              <a:ext uri="{FF2B5EF4-FFF2-40B4-BE49-F238E27FC236}">
                <a16:creationId xmlns:a16="http://schemas.microsoft.com/office/drawing/2014/main" id="{2DE86564-6E5A-4702-836F-06B4F76A7309}"/>
              </a:ext>
            </a:extLst>
          </p:cNvPr>
          <p:cNvSpPr/>
          <p:nvPr/>
        </p:nvSpPr>
        <p:spPr>
          <a:xfrm>
            <a:off x="4218708" y="3409918"/>
            <a:ext cx="4357255" cy="850187"/>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r>
              <a:rPr lang="ja-JP" altLang="en-US" dirty="0">
                <a:solidFill>
                  <a:srgbClr val="FFFFFF"/>
                </a:solidFill>
                <a:latin typeface="ＭＳ Ｐゴシック"/>
                <a:ea typeface="ＭＳ Ｐゴシック"/>
                <a:cs typeface="ＭＳ Ｐゴシック"/>
              </a:rPr>
              <a:t>現在のステアリンググループは</a:t>
            </a:r>
            <a:r>
              <a:rPr lang="en-US" altLang="ja-JP" dirty="0">
                <a:solidFill>
                  <a:srgbClr val="FFFFFF"/>
                </a:solidFill>
                <a:latin typeface="ＭＳ Ｐゴシック"/>
                <a:ea typeface="ＭＳ Ｐゴシック"/>
                <a:cs typeface="ＭＳ Ｐゴシック"/>
              </a:rPr>
              <a:t>Apple</a:t>
            </a:r>
            <a:r>
              <a:rPr lang="ja-JP" altLang="en-US" dirty="0">
                <a:solidFill>
                  <a:srgbClr val="FFFFFF"/>
                </a:solidFill>
                <a:latin typeface="ＭＳ Ｐゴシック"/>
                <a:ea typeface="ＭＳ Ｐゴシック"/>
                <a:cs typeface="ＭＳ Ｐゴシック"/>
              </a:rPr>
              <a:t>、</a:t>
            </a:r>
            <a:r>
              <a:rPr lang="en-US" altLang="ja-JP" dirty="0">
                <a:solidFill>
                  <a:srgbClr val="FFFFFF"/>
                </a:solidFill>
                <a:latin typeface="ＭＳ Ｐゴシック"/>
                <a:ea typeface="ＭＳ Ｐゴシック"/>
                <a:cs typeface="ＭＳ Ｐゴシック"/>
              </a:rPr>
              <a:t>Mozilla</a:t>
            </a:r>
            <a:r>
              <a:rPr lang="ja-JP" altLang="en-US" dirty="0">
                <a:solidFill>
                  <a:srgbClr val="FFFFFF"/>
                </a:solidFill>
                <a:latin typeface="ＭＳ Ｐゴシック"/>
                <a:ea typeface="ＭＳ Ｐゴシック"/>
                <a:cs typeface="ＭＳ Ｐゴシック"/>
              </a:rPr>
              <a:t>、</a:t>
            </a:r>
            <a:r>
              <a:rPr lang="en-US" altLang="ja-JP" dirty="0">
                <a:solidFill>
                  <a:srgbClr val="FFFFFF"/>
                </a:solidFill>
                <a:latin typeface="ＭＳ Ｐゴシック"/>
                <a:ea typeface="ＭＳ Ｐゴシック"/>
                <a:cs typeface="ＭＳ Ｐゴシック"/>
              </a:rPr>
              <a:t>Google</a:t>
            </a:r>
            <a:r>
              <a:rPr lang="ja-JP" altLang="en-US" dirty="0">
                <a:solidFill>
                  <a:srgbClr val="FFFFFF"/>
                </a:solidFill>
                <a:latin typeface="ＭＳ Ｐゴシック"/>
                <a:ea typeface="ＭＳ Ｐゴシック"/>
                <a:cs typeface="ＭＳ Ｐゴシック"/>
              </a:rPr>
              <a:t>、</a:t>
            </a:r>
            <a:r>
              <a:rPr lang="en-US" altLang="ja-JP" dirty="0">
                <a:solidFill>
                  <a:srgbClr val="FFFFFF"/>
                </a:solidFill>
                <a:latin typeface="ＭＳ Ｐゴシック"/>
                <a:ea typeface="ＭＳ Ｐゴシック"/>
                <a:cs typeface="ＭＳ Ｐゴシック"/>
              </a:rPr>
              <a:t>Microsoft</a:t>
            </a:r>
            <a:endParaRPr lang="ja-JP" altLang="en-US" dirty="0">
              <a:solidFill>
                <a:srgbClr val="FFFFFF"/>
              </a:solidFill>
              <a:latin typeface="ＭＳ Ｐゴシック"/>
              <a:ea typeface="ＭＳ Ｐゴシック"/>
              <a:cs typeface="ＭＳ Ｐゴシック"/>
            </a:endParaRPr>
          </a:p>
        </p:txBody>
      </p:sp>
      <p:sp>
        <p:nvSpPr>
          <p:cNvPr id="9" name="正方形/長方形 8">
            <a:extLst>
              <a:ext uri="{FF2B5EF4-FFF2-40B4-BE49-F238E27FC236}">
                <a16:creationId xmlns:a16="http://schemas.microsoft.com/office/drawing/2014/main" id="{8EB30683-CF26-480E-A408-2C938C5C5D32}"/>
              </a:ext>
            </a:extLst>
          </p:cNvPr>
          <p:cNvSpPr/>
          <p:nvPr/>
        </p:nvSpPr>
        <p:spPr>
          <a:xfrm>
            <a:off x="4218706" y="4347674"/>
            <a:ext cx="4357255" cy="925969"/>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r>
              <a:rPr lang="en-US" altLang="ja-JP" dirty="0">
                <a:solidFill>
                  <a:srgbClr val="FFFFFF"/>
                </a:solidFill>
                <a:latin typeface="ＭＳ Ｐゴシック"/>
                <a:ea typeface="ＭＳ Ｐゴシック"/>
                <a:cs typeface="ＭＳ Ｐゴシック"/>
              </a:rPr>
              <a:t>HTML5</a:t>
            </a:r>
            <a:r>
              <a:rPr lang="ja-JP" altLang="en-US" dirty="0">
                <a:solidFill>
                  <a:srgbClr val="FFFFFF"/>
                </a:solidFill>
                <a:latin typeface="ＭＳ Ｐゴシック"/>
                <a:ea typeface="ＭＳ Ｐゴシック"/>
                <a:cs typeface="ＭＳ Ｐゴシック"/>
              </a:rPr>
              <a:t>勧告後も積極的に開発を続け、</a:t>
            </a:r>
            <a:r>
              <a:rPr lang="en-US" altLang="ja-JP" dirty="0">
                <a:solidFill>
                  <a:srgbClr val="FFFFFF"/>
                </a:solidFill>
                <a:latin typeface="ＭＳ Ｐゴシック"/>
                <a:ea typeface="ＭＳ Ｐゴシック"/>
                <a:cs typeface="ＭＳ Ｐゴシック"/>
              </a:rPr>
              <a:t>W3C</a:t>
            </a:r>
            <a:r>
              <a:rPr lang="ja-JP" altLang="en-US" dirty="0">
                <a:solidFill>
                  <a:srgbClr val="FFFFFF"/>
                </a:solidFill>
                <a:latin typeface="ＭＳ Ｐゴシック"/>
                <a:ea typeface="ＭＳ Ｐゴシック"/>
                <a:cs typeface="ＭＳ Ｐゴシック"/>
              </a:rPr>
              <a:t>とは別に</a:t>
            </a:r>
            <a:r>
              <a:rPr lang="en-US" altLang="ja-JP" dirty="0">
                <a:solidFill>
                  <a:srgbClr val="FFFFFF"/>
                </a:solidFill>
                <a:latin typeface="ＭＳ Ｐゴシック"/>
                <a:ea typeface="ＭＳ Ｐゴシック"/>
                <a:cs typeface="ＭＳ Ｐゴシック"/>
              </a:rPr>
              <a:t>Living Standard</a:t>
            </a:r>
            <a:r>
              <a:rPr lang="ja-JP" altLang="en-US" dirty="0">
                <a:solidFill>
                  <a:srgbClr val="FFFFFF"/>
                </a:solidFill>
                <a:latin typeface="ＭＳ Ｐゴシック"/>
                <a:ea typeface="ＭＳ Ｐゴシック"/>
                <a:cs typeface="ＭＳ Ｐゴシック"/>
              </a:rPr>
              <a:t>として公開（事実上の標準仕様）</a:t>
            </a:r>
          </a:p>
        </p:txBody>
      </p:sp>
      <p:sp>
        <p:nvSpPr>
          <p:cNvPr id="10" name="正方形/長方形 9">
            <a:extLst>
              <a:ext uri="{FF2B5EF4-FFF2-40B4-BE49-F238E27FC236}">
                <a16:creationId xmlns:a16="http://schemas.microsoft.com/office/drawing/2014/main" id="{F8F5CC86-E55C-4643-8BA0-AD4017B7C2DD}"/>
              </a:ext>
            </a:extLst>
          </p:cNvPr>
          <p:cNvSpPr/>
          <p:nvPr/>
        </p:nvSpPr>
        <p:spPr>
          <a:xfrm>
            <a:off x="4218708" y="5361213"/>
            <a:ext cx="4357255" cy="850187"/>
          </a:xfrm>
          <a:prstGeom prst="rect">
            <a:avLst/>
          </a:prstGeom>
          <a:solidFill>
            <a:srgbClr val="FF6666"/>
          </a:solidFill>
          <a:ln>
            <a:noFill/>
          </a:ln>
        </p:spPr>
        <p:style>
          <a:lnRef idx="2">
            <a:schemeClr val="dk1"/>
          </a:lnRef>
          <a:fillRef idx="1">
            <a:schemeClr val="lt1"/>
          </a:fillRef>
          <a:effectRef idx="0">
            <a:schemeClr val="dk1"/>
          </a:effectRef>
          <a:fontRef idx="minor">
            <a:schemeClr val="dk1"/>
          </a:fontRef>
        </p:style>
        <p:txBody>
          <a:bodyPr rtlCol="0" anchor="ctr"/>
          <a:lstStyle/>
          <a:p>
            <a:r>
              <a:rPr lang="ja-JP" altLang="en-US" dirty="0">
                <a:solidFill>
                  <a:srgbClr val="FFFFFF"/>
                </a:solidFill>
                <a:latin typeface="ＭＳ Ｐゴシック"/>
                <a:ea typeface="ＭＳ Ｐゴシック"/>
                <a:cs typeface="ＭＳ Ｐゴシック"/>
              </a:rPr>
              <a:t>今回、</a:t>
            </a:r>
            <a:r>
              <a:rPr lang="en-US" altLang="ja-JP" dirty="0">
                <a:solidFill>
                  <a:srgbClr val="FFFFFF"/>
                </a:solidFill>
                <a:latin typeface="ＭＳ Ｐゴシック"/>
                <a:ea typeface="ＭＳ Ｐゴシック"/>
                <a:cs typeface="ＭＳ Ｐゴシック"/>
              </a:rPr>
              <a:t>W3C</a:t>
            </a:r>
            <a:r>
              <a:rPr lang="ja-JP" altLang="en-US" dirty="0">
                <a:solidFill>
                  <a:srgbClr val="FFFFFF"/>
                </a:solidFill>
                <a:latin typeface="ＭＳ Ｐゴシック"/>
                <a:ea typeface="ＭＳ Ｐゴシック"/>
                <a:cs typeface="ＭＳ Ｐゴシック"/>
              </a:rPr>
              <a:t>は</a:t>
            </a:r>
            <a:r>
              <a:rPr lang="en-US" altLang="ja-JP" dirty="0">
                <a:solidFill>
                  <a:srgbClr val="FFFFFF"/>
                </a:solidFill>
                <a:latin typeface="ＭＳ Ｐゴシック"/>
                <a:ea typeface="ＭＳ Ｐゴシック"/>
                <a:cs typeface="ＭＳ Ｐゴシック"/>
              </a:rPr>
              <a:t>HTML</a:t>
            </a:r>
            <a:r>
              <a:rPr lang="ja-JP" altLang="en-US" dirty="0">
                <a:solidFill>
                  <a:srgbClr val="FFFFFF"/>
                </a:solidFill>
                <a:latin typeface="ＭＳ Ｐゴシック"/>
                <a:ea typeface="ＭＳ Ｐゴシック"/>
                <a:cs typeface="ＭＳ Ｐゴシック"/>
              </a:rPr>
              <a:t>の仕様策定を止め、</a:t>
            </a:r>
            <a:r>
              <a:rPr lang="en-US" altLang="ja-JP" dirty="0">
                <a:solidFill>
                  <a:srgbClr val="FFFFFF"/>
                </a:solidFill>
                <a:latin typeface="ＭＳ Ｐゴシック"/>
                <a:ea typeface="ＭＳ Ｐゴシック"/>
                <a:cs typeface="ＭＳ Ｐゴシック"/>
              </a:rPr>
              <a:t>WHATWG</a:t>
            </a:r>
            <a:r>
              <a:rPr lang="ja-JP" altLang="en-US" dirty="0">
                <a:solidFill>
                  <a:srgbClr val="FFFFFF"/>
                </a:solidFill>
                <a:latin typeface="ＭＳ Ｐゴシック"/>
                <a:ea typeface="ＭＳ Ｐゴシック"/>
                <a:cs typeface="ＭＳ Ｐゴシック"/>
              </a:rPr>
              <a:t>の仕様を標準とすることで合意</a:t>
            </a:r>
          </a:p>
        </p:txBody>
      </p:sp>
    </p:spTree>
    <p:extLst>
      <p:ext uri="{BB962C8B-B14F-4D97-AF65-F5344CB8AC3E}">
        <p14:creationId xmlns:p14="http://schemas.microsoft.com/office/powerpoint/2010/main" val="2290698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1+#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1+#ppt_w/2"/>
                                          </p:val>
                                        </p:tav>
                                        <p:tav tm="100000">
                                          <p:val>
                                            <p:strVal val="#ppt_x"/>
                                          </p:val>
                                        </p:tav>
                                      </p:tavLst>
                                    </p:anim>
                                    <p:anim calcmode="lin" valueType="num">
                                      <p:cBhvr additive="base">
                                        <p:cTn id="18" dur="500" fill="hold"/>
                                        <p:tgtEl>
                                          <p:spTgt spid="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1+#ppt_w/2"/>
                                          </p:val>
                                        </p:tav>
                                        <p:tav tm="100000">
                                          <p:val>
                                            <p:strVal val="#ppt_x"/>
                                          </p:val>
                                        </p:tav>
                                      </p:tavLst>
                                    </p:anim>
                                    <p:anim calcmode="lin" valueType="num">
                                      <p:cBhvr additive="base">
                                        <p:cTn id="23" dur="500" fill="hold"/>
                                        <p:tgtEl>
                                          <p:spTgt spid="9"/>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1+#ppt_w/2"/>
                                          </p:val>
                                        </p:tav>
                                        <p:tav tm="100000">
                                          <p:val>
                                            <p:strVal val="#ppt_x"/>
                                          </p:val>
                                        </p:tav>
                                      </p:tavLst>
                                    </p:anim>
                                    <p:anim calcmode="lin" valueType="num">
                                      <p:cBhvr additive="base">
                                        <p:cTn id="2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HTML</a:t>
            </a:r>
            <a:r>
              <a:rPr kumimoji="1" lang="ja-JP" altLang="en-US" dirty="0"/>
              <a:t>の歴史</a:t>
            </a:r>
          </a:p>
        </p:txBody>
      </p:sp>
      <p:sp>
        <p:nvSpPr>
          <p:cNvPr id="4" name="正方形/長方形 3"/>
          <p:cNvSpPr/>
          <p:nvPr/>
        </p:nvSpPr>
        <p:spPr bwMode="auto">
          <a:xfrm>
            <a:off x="467987" y="1124744"/>
            <a:ext cx="1944216" cy="432048"/>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a:ln>
                  <a:noFill/>
                </a:ln>
                <a:solidFill>
                  <a:schemeClr val="bg1"/>
                </a:solidFill>
                <a:effectLst/>
                <a:latin typeface="+mn-lt"/>
                <a:ea typeface="+mn-ea"/>
              </a:rPr>
              <a:t>HTML 1.0 (1993</a:t>
            </a:r>
            <a:r>
              <a:rPr kumimoji="0" lang="ja-JP" altLang="en-US" sz="1400" b="0" i="0" u="none" strike="noStrike" cap="none" normalizeH="0" dirty="0">
                <a:ln>
                  <a:noFill/>
                </a:ln>
                <a:solidFill>
                  <a:schemeClr val="bg1"/>
                </a:solidFill>
                <a:effectLst/>
                <a:latin typeface="+mn-lt"/>
                <a:ea typeface="+mn-ea"/>
              </a:rPr>
              <a:t>年</a:t>
            </a:r>
            <a:r>
              <a:rPr kumimoji="0" lang="en-US" altLang="ja-JP" sz="1400" b="0" i="0" u="none" strike="noStrike" cap="none" normalizeH="0" dirty="0">
                <a:ln>
                  <a:noFill/>
                </a:ln>
                <a:solidFill>
                  <a:schemeClr val="bg1"/>
                </a:solidFill>
                <a:effectLst/>
                <a:latin typeface="+mn-lt"/>
                <a:ea typeface="+mn-ea"/>
              </a:rPr>
              <a:t>)</a:t>
            </a:r>
            <a:endParaRPr kumimoji="0" lang="ja-JP" altLang="en-US" sz="1400" b="0" i="0" u="none" strike="noStrike" cap="none" normalizeH="0" dirty="0">
              <a:ln>
                <a:noFill/>
              </a:ln>
              <a:solidFill>
                <a:schemeClr val="bg1"/>
              </a:solidFill>
              <a:effectLst/>
              <a:latin typeface="+mn-lt"/>
              <a:ea typeface="+mn-ea"/>
            </a:endParaRPr>
          </a:p>
        </p:txBody>
      </p:sp>
      <p:sp>
        <p:nvSpPr>
          <p:cNvPr id="6" name="正方形/長方形 5"/>
          <p:cNvSpPr/>
          <p:nvPr/>
        </p:nvSpPr>
        <p:spPr bwMode="auto">
          <a:xfrm>
            <a:off x="467987" y="1634817"/>
            <a:ext cx="1944216" cy="432048"/>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a:ln>
                  <a:noFill/>
                </a:ln>
                <a:solidFill>
                  <a:schemeClr val="bg1"/>
                </a:solidFill>
                <a:effectLst/>
                <a:latin typeface="+mn-lt"/>
                <a:ea typeface="+mn-ea"/>
              </a:rPr>
              <a:t>HTML 2.0 (1995</a:t>
            </a:r>
            <a:r>
              <a:rPr kumimoji="0" lang="ja-JP" altLang="en-US" sz="1400" b="0" i="0" u="none" strike="noStrike" cap="none" normalizeH="0" dirty="0">
                <a:ln>
                  <a:noFill/>
                </a:ln>
                <a:solidFill>
                  <a:schemeClr val="bg1"/>
                </a:solidFill>
                <a:effectLst/>
                <a:latin typeface="+mn-lt"/>
                <a:ea typeface="+mn-ea"/>
              </a:rPr>
              <a:t>年</a:t>
            </a:r>
            <a:r>
              <a:rPr kumimoji="0" lang="en-US" altLang="ja-JP" sz="1400" b="0" i="0" u="none" strike="noStrike" cap="none" normalizeH="0" dirty="0">
                <a:ln>
                  <a:noFill/>
                </a:ln>
                <a:solidFill>
                  <a:schemeClr val="bg1"/>
                </a:solidFill>
                <a:effectLst/>
                <a:latin typeface="+mn-lt"/>
                <a:ea typeface="+mn-ea"/>
              </a:rPr>
              <a:t>)</a:t>
            </a:r>
            <a:endParaRPr kumimoji="0" lang="ja-JP" altLang="en-US" sz="1400" b="0" i="0" u="none" strike="noStrike" cap="none" normalizeH="0" dirty="0">
              <a:ln>
                <a:noFill/>
              </a:ln>
              <a:solidFill>
                <a:schemeClr val="bg1"/>
              </a:solidFill>
              <a:effectLst/>
              <a:latin typeface="+mn-lt"/>
              <a:ea typeface="+mn-ea"/>
            </a:endParaRPr>
          </a:p>
        </p:txBody>
      </p:sp>
      <p:sp>
        <p:nvSpPr>
          <p:cNvPr id="7" name="正方形/長方形 6"/>
          <p:cNvSpPr/>
          <p:nvPr/>
        </p:nvSpPr>
        <p:spPr bwMode="auto">
          <a:xfrm>
            <a:off x="467544" y="2141240"/>
            <a:ext cx="1944216" cy="432048"/>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a:ln>
                  <a:noFill/>
                </a:ln>
                <a:solidFill>
                  <a:schemeClr val="bg1"/>
                </a:solidFill>
                <a:effectLst/>
                <a:latin typeface="+mn-lt"/>
                <a:ea typeface="+mn-ea"/>
              </a:rPr>
              <a:t>HTML 3.2 (1997</a:t>
            </a:r>
            <a:r>
              <a:rPr kumimoji="0" lang="ja-JP" altLang="en-US" sz="1400" b="0" i="0" u="none" strike="noStrike" cap="none" normalizeH="0" dirty="0">
                <a:ln>
                  <a:noFill/>
                </a:ln>
                <a:solidFill>
                  <a:schemeClr val="bg1"/>
                </a:solidFill>
                <a:effectLst/>
                <a:latin typeface="+mn-lt"/>
                <a:ea typeface="+mn-ea"/>
              </a:rPr>
              <a:t>年</a:t>
            </a:r>
            <a:r>
              <a:rPr kumimoji="0" lang="en-US" altLang="ja-JP" sz="1400" b="0" i="0" u="none" strike="noStrike" cap="none" normalizeH="0" dirty="0">
                <a:ln>
                  <a:noFill/>
                </a:ln>
                <a:solidFill>
                  <a:schemeClr val="bg1"/>
                </a:solidFill>
                <a:effectLst/>
                <a:latin typeface="+mn-lt"/>
                <a:ea typeface="+mn-ea"/>
              </a:rPr>
              <a:t>)</a:t>
            </a:r>
            <a:endParaRPr kumimoji="0" lang="ja-JP" altLang="en-US" sz="1400" b="0" i="0" u="none" strike="noStrike" cap="none" normalizeH="0" dirty="0">
              <a:ln>
                <a:noFill/>
              </a:ln>
              <a:solidFill>
                <a:schemeClr val="bg1"/>
              </a:solidFill>
              <a:effectLst/>
              <a:latin typeface="+mn-lt"/>
              <a:ea typeface="+mn-ea"/>
            </a:endParaRPr>
          </a:p>
        </p:txBody>
      </p:sp>
      <p:sp>
        <p:nvSpPr>
          <p:cNvPr id="8" name="正方形/長方形 7"/>
          <p:cNvSpPr/>
          <p:nvPr/>
        </p:nvSpPr>
        <p:spPr bwMode="auto">
          <a:xfrm>
            <a:off x="467987" y="2636912"/>
            <a:ext cx="1944216" cy="432048"/>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a:ln>
                  <a:noFill/>
                </a:ln>
                <a:solidFill>
                  <a:schemeClr val="bg1"/>
                </a:solidFill>
                <a:effectLst/>
                <a:latin typeface="+mn-lt"/>
                <a:ea typeface="+mn-ea"/>
              </a:rPr>
              <a:t>HTML 4.0 (1997</a:t>
            </a:r>
            <a:r>
              <a:rPr kumimoji="0" lang="ja-JP" altLang="en-US" sz="1400" b="0" i="0" u="none" strike="noStrike" cap="none" normalizeH="0" dirty="0">
                <a:ln>
                  <a:noFill/>
                </a:ln>
                <a:solidFill>
                  <a:schemeClr val="bg1"/>
                </a:solidFill>
                <a:effectLst/>
                <a:latin typeface="+mn-lt"/>
                <a:ea typeface="+mn-ea"/>
              </a:rPr>
              <a:t>年</a:t>
            </a:r>
            <a:r>
              <a:rPr kumimoji="0" lang="en-US" altLang="ja-JP" sz="1400" b="0" i="0" u="none" strike="noStrike" cap="none" normalizeH="0" dirty="0">
                <a:ln>
                  <a:noFill/>
                </a:ln>
                <a:solidFill>
                  <a:schemeClr val="bg1"/>
                </a:solidFill>
                <a:effectLst/>
                <a:latin typeface="+mn-lt"/>
                <a:ea typeface="+mn-ea"/>
              </a:rPr>
              <a:t>)</a:t>
            </a:r>
            <a:endParaRPr kumimoji="0" lang="ja-JP" altLang="en-US" sz="1400" b="0" i="0" u="none" strike="noStrike" cap="none" normalizeH="0" dirty="0">
              <a:ln>
                <a:noFill/>
              </a:ln>
              <a:solidFill>
                <a:schemeClr val="bg1"/>
              </a:solidFill>
              <a:effectLst/>
              <a:latin typeface="+mn-lt"/>
              <a:ea typeface="+mn-ea"/>
            </a:endParaRPr>
          </a:p>
        </p:txBody>
      </p:sp>
      <p:sp>
        <p:nvSpPr>
          <p:cNvPr id="9" name="正方形/長方形 8"/>
          <p:cNvSpPr/>
          <p:nvPr/>
        </p:nvSpPr>
        <p:spPr bwMode="auto">
          <a:xfrm>
            <a:off x="467544" y="3140968"/>
            <a:ext cx="1944216" cy="432048"/>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a:ln>
                  <a:noFill/>
                </a:ln>
                <a:solidFill>
                  <a:schemeClr val="bg1"/>
                </a:solidFill>
                <a:effectLst/>
                <a:latin typeface="+mn-lt"/>
                <a:ea typeface="+mn-ea"/>
              </a:rPr>
              <a:t>HTML 4.01 (1999</a:t>
            </a:r>
            <a:r>
              <a:rPr kumimoji="0" lang="ja-JP" altLang="en-US" sz="1400" b="0" i="0" u="none" strike="noStrike" cap="none" normalizeH="0" dirty="0">
                <a:ln>
                  <a:noFill/>
                </a:ln>
                <a:solidFill>
                  <a:schemeClr val="bg1"/>
                </a:solidFill>
                <a:effectLst/>
                <a:latin typeface="+mn-lt"/>
                <a:ea typeface="+mn-ea"/>
              </a:rPr>
              <a:t>年</a:t>
            </a:r>
            <a:r>
              <a:rPr kumimoji="0" lang="en-US" altLang="ja-JP" sz="1400" b="0" i="0" u="none" strike="noStrike" cap="none" normalizeH="0" dirty="0">
                <a:ln>
                  <a:noFill/>
                </a:ln>
                <a:solidFill>
                  <a:schemeClr val="bg1"/>
                </a:solidFill>
                <a:effectLst/>
                <a:latin typeface="+mn-lt"/>
                <a:ea typeface="+mn-ea"/>
              </a:rPr>
              <a:t>)</a:t>
            </a:r>
            <a:endParaRPr kumimoji="0" lang="ja-JP" altLang="en-US" sz="1400" b="0" i="0" u="none" strike="noStrike" cap="none" normalizeH="0" dirty="0">
              <a:ln>
                <a:noFill/>
              </a:ln>
              <a:solidFill>
                <a:schemeClr val="bg1"/>
              </a:solidFill>
              <a:effectLst/>
              <a:latin typeface="+mn-lt"/>
              <a:ea typeface="+mn-ea"/>
            </a:endParaRPr>
          </a:p>
        </p:txBody>
      </p:sp>
      <p:sp>
        <p:nvSpPr>
          <p:cNvPr id="10" name="正方形/長方形 9"/>
          <p:cNvSpPr/>
          <p:nvPr/>
        </p:nvSpPr>
        <p:spPr bwMode="auto">
          <a:xfrm>
            <a:off x="457200" y="5986506"/>
            <a:ext cx="1944216" cy="432048"/>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a:ln>
                  <a:noFill/>
                </a:ln>
                <a:solidFill>
                  <a:schemeClr val="bg1"/>
                </a:solidFill>
                <a:effectLst/>
                <a:latin typeface="+mn-lt"/>
                <a:ea typeface="+mn-ea"/>
              </a:rPr>
              <a:t>HTML 5 (2014</a:t>
            </a:r>
            <a:r>
              <a:rPr kumimoji="0" lang="ja-JP" altLang="en-US" sz="1400" b="0" i="0" u="none" strike="noStrike" cap="none" normalizeH="0" dirty="0">
                <a:ln>
                  <a:noFill/>
                </a:ln>
                <a:solidFill>
                  <a:schemeClr val="bg1"/>
                </a:solidFill>
                <a:effectLst/>
                <a:latin typeface="+mn-lt"/>
                <a:ea typeface="+mn-ea"/>
              </a:rPr>
              <a:t>年</a:t>
            </a:r>
            <a:r>
              <a:rPr kumimoji="0" lang="en-US" altLang="ja-JP" sz="1400" b="0" i="0" u="none" strike="noStrike" cap="none" normalizeH="0" dirty="0">
                <a:ln>
                  <a:noFill/>
                </a:ln>
                <a:solidFill>
                  <a:schemeClr val="bg1"/>
                </a:solidFill>
                <a:effectLst/>
                <a:latin typeface="+mn-lt"/>
                <a:ea typeface="+mn-ea"/>
              </a:rPr>
              <a:t>)</a:t>
            </a:r>
            <a:endParaRPr kumimoji="0" lang="ja-JP" altLang="en-US" sz="1400" b="0" i="0" u="none" strike="noStrike" cap="none" normalizeH="0" dirty="0">
              <a:ln>
                <a:noFill/>
              </a:ln>
              <a:solidFill>
                <a:schemeClr val="bg1"/>
              </a:solidFill>
              <a:effectLst/>
              <a:latin typeface="+mn-lt"/>
              <a:ea typeface="+mn-ea"/>
            </a:endParaRPr>
          </a:p>
        </p:txBody>
      </p:sp>
      <p:sp>
        <p:nvSpPr>
          <p:cNvPr id="11" name="正方形/長方形 10"/>
          <p:cNvSpPr/>
          <p:nvPr/>
        </p:nvSpPr>
        <p:spPr bwMode="auto">
          <a:xfrm>
            <a:off x="4517203" y="1124744"/>
            <a:ext cx="4159695" cy="864000"/>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a:ln>
                  <a:noFill/>
                </a:ln>
                <a:solidFill>
                  <a:schemeClr val="bg1"/>
                </a:solidFill>
                <a:effectLst/>
                <a:latin typeface="+mn-lt"/>
                <a:ea typeface="+mn-ea"/>
              </a:rPr>
              <a:t>HTML </a:t>
            </a:r>
            <a:r>
              <a:rPr kumimoji="0" lang="ja-JP" altLang="en-US" sz="1400" b="0" i="0" u="none" strike="noStrike" cap="none" normalizeH="0" dirty="0">
                <a:ln>
                  <a:noFill/>
                </a:ln>
                <a:solidFill>
                  <a:schemeClr val="bg1"/>
                </a:solidFill>
                <a:effectLst/>
                <a:latin typeface="+mn-lt"/>
                <a:ea typeface="+mn-ea"/>
              </a:rPr>
              <a:t>は元々インターネット上の情報をレイアウトして見つけやすいようにするために考案されたもので、静的なコンテンツを前提にしている。</a:t>
            </a:r>
          </a:p>
        </p:txBody>
      </p:sp>
      <p:sp>
        <p:nvSpPr>
          <p:cNvPr id="12" name="正方形/長方形 11"/>
          <p:cNvSpPr/>
          <p:nvPr/>
        </p:nvSpPr>
        <p:spPr bwMode="auto">
          <a:xfrm>
            <a:off x="4520414" y="2093021"/>
            <a:ext cx="4159695" cy="864000"/>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a:ln>
                  <a:noFill/>
                </a:ln>
                <a:solidFill>
                  <a:schemeClr val="bg1"/>
                </a:solidFill>
                <a:effectLst/>
                <a:latin typeface="+mn-lt"/>
                <a:ea typeface="+mn-ea"/>
              </a:rPr>
              <a:t>HTML </a:t>
            </a:r>
            <a:r>
              <a:rPr kumimoji="0" lang="ja-JP" altLang="en-US" sz="1400" b="0" i="0" u="none" strike="noStrike" cap="none" normalizeH="0" dirty="0">
                <a:ln>
                  <a:noFill/>
                </a:ln>
                <a:solidFill>
                  <a:schemeClr val="bg1"/>
                </a:solidFill>
                <a:effectLst/>
                <a:latin typeface="+mn-lt"/>
                <a:ea typeface="+mn-ea"/>
              </a:rPr>
              <a:t>は</a:t>
            </a:r>
            <a:r>
              <a:rPr kumimoji="0" lang="en-US" altLang="ja-JP" sz="1400" b="0" i="0" u="none" strike="noStrike" cap="none" normalizeH="0" dirty="0">
                <a:ln>
                  <a:noFill/>
                </a:ln>
                <a:solidFill>
                  <a:schemeClr val="bg1"/>
                </a:solidFill>
                <a:effectLst/>
                <a:latin typeface="+mn-lt"/>
                <a:ea typeface="+mn-ea"/>
              </a:rPr>
              <a:t>1999</a:t>
            </a:r>
            <a:r>
              <a:rPr kumimoji="0" lang="ja-JP" altLang="en-US" sz="1400" b="0" i="0" u="none" strike="noStrike" cap="none" normalizeH="0" dirty="0">
                <a:ln>
                  <a:noFill/>
                </a:ln>
                <a:solidFill>
                  <a:schemeClr val="bg1"/>
                </a:solidFill>
                <a:effectLst/>
                <a:latin typeface="+mn-lt"/>
                <a:ea typeface="+mn-ea"/>
              </a:rPr>
              <a:t>年の</a:t>
            </a:r>
            <a:r>
              <a:rPr kumimoji="0" lang="en-US" altLang="ja-JP" sz="1400" b="0" i="0" u="none" strike="noStrike" cap="none" normalizeH="0" dirty="0">
                <a:ln>
                  <a:noFill/>
                </a:ln>
                <a:solidFill>
                  <a:schemeClr val="bg1"/>
                </a:solidFill>
                <a:effectLst/>
                <a:latin typeface="+mn-lt"/>
                <a:ea typeface="+mn-ea"/>
              </a:rPr>
              <a:t>4.01</a:t>
            </a:r>
            <a:r>
              <a:rPr kumimoji="0" lang="ja-JP" altLang="en-US" sz="1400" b="0" i="0" u="none" strike="noStrike" cap="none" normalizeH="0" dirty="0">
                <a:ln>
                  <a:noFill/>
                </a:ln>
                <a:solidFill>
                  <a:schemeClr val="bg1"/>
                </a:solidFill>
                <a:effectLst/>
                <a:latin typeface="+mn-lt"/>
                <a:ea typeface="+mn-ea"/>
              </a:rPr>
              <a:t>以降アップデートされておらず、マルチメディアや</a:t>
            </a:r>
            <a:r>
              <a:rPr kumimoji="0" lang="en-US" altLang="ja-JP" sz="1400" b="0" i="0" u="none" strike="noStrike" cap="none" normalizeH="0" dirty="0">
                <a:ln>
                  <a:noFill/>
                </a:ln>
                <a:solidFill>
                  <a:schemeClr val="bg1"/>
                </a:solidFill>
                <a:effectLst/>
                <a:latin typeface="+mn-lt"/>
                <a:ea typeface="+mn-ea"/>
              </a:rPr>
              <a:t>Web</a:t>
            </a:r>
            <a:r>
              <a:rPr kumimoji="0" lang="ja-JP" altLang="en-US" sz="1400" dirty="0">
                <a:solidFill>
                  <a:schemeClr val="bg1"/>
                </a:solidFill>
                <a:latin typeface="+mn-lt"/>
                <a:ea typeface="+mn-ea"/>
              </a:rPr>
              <a:t>アプリケーションへの対応が難しい状態が続いてきた。</a:t>
            </a:r>
            <a:endParaRPr kumimoji="0" lang="ja-JP" altLang="en-US" sz="1400" b="0" i="0" u="none" strike="noStrike" cap="none" normalizeH="0" dirty="0">
              <a:ln>
                <a:noFill/>
              </a:ln>
              <a:solidFill>
                <a:schemeClr val="bg1"/>
              </a:solidFill>
              <a:effectLst/>
              <a:latin typeface="+mn-lt"/>
              <a:ea typeface="+mn-ea"/>
            </a:endParaRPr>
          </a:p>
        </p:txBody>
      </p:sp>
      <p:sp>
        <p:nvSpPr>
          <p:cNvPr id="13" name="正方形/長方形 12"/>
          <p:cNvSpPr/>
          <p:nvPr/>
        </p:nvSpPr>
        <p:spPr bwMode="auto">
          <a:xfrm>
            <a:off x="4520414" y="3066988"/>
            <a:ext cx="4159695" cy="864000"/>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a:ln>
                  <a:noFill/>
                </a:ln>
                <a:solidFill>
                  <a:schemeClr val="bg1"/>
                </a:solidFill>
                <a:effectLst/>
                <a:latin typeface="+mn-lt"/>
                <a:ea typeface="+mn-ea"/>
              </a:rPr>
              <a:t>このためプラグインを使ってブラウザの機能を拡張する方法</a:t>
            </a:r>
            <a:r>
              <a:rPr kumimoji="0" lang="ja-JP" altLang="en-US" sz="1400" dirty="0">
                <a:solidFill>
                  <a:schemeClr val="bg1"/>
                </a:solidFill>
                <a:latin typeface="+mn-lt"/>
                <a:ea typeface="+mn-ea"/>
              </a:rPr>
              <a:t>がとられ、</a:t>
            </a:r>
            <a:r>
              <a:rPr kumimoji="0" lang="en-US" altLang="ja-JP" sz="1400" dirty="0">
                <a:solidFill>
                  <a:schemeClr val="bg1"/>
                </a:solidFill>
                <a:latin typeface="+mn-lt"/>
                <a:ea typeface="+mn-ea"/>
              </a:rPr>
              <a:t>Flash</a:t>
            </a:r>
            <a:r>
              <a:rPr kumimoji="0" lang="ja-JP" altLang="en-US" sz="1400" dirty="0">
                <a:solidFill>
                  <a:schemeClr val="bg1"/>
                </a:solidFill>
                <a:latin typeface="+mn-lt"/>
                <a:ea typeface="+mn-ea"/>
              </a:rPr>
              <a:t>などが普及</a:t>
            </a:r>
            <a:r>
              <a:rPr kumimoji="0" lang="ja-JP" altLang="en-US" sz="1400" b="0" i="0" u="none" strike="noStrike" cap="none" normalizeH="0" dirty="0">
                <a:ln>
                  <a:noFill/>
                </a:ln>
                <a:solidFill>
                  <a:schemeClr val="bg1"/>
                </a:solidFill>
                <a:effectLst/>
                <a:latin typeface="+mn-lt"/>
                <a:ea typeface="+mn-ea"/>
              </a:rPr>
              <a:t>。一方で</a:t>
            </a:r>
            <a:r>
              <a:rPr kumimoji="0" lang="en-US" altLang="ja-JP" sz="1400" b="0" i="0" u="none" strike="noStrike" cap="none" normalizeH="0" dirty="0">
                <a:ln>
                  <a:noFill/>
                </a:ln>
                <a:solidFill>
                  <a:schemeClr val="bg1"/>
                </a:solidFill>
                <a:effectLst/>
                <a:latin typeface="+mn-lt"/>
                <a:ea typeface="+mn-ea"/>
              </a:rPr>
              <a:t>Microsoft</a:t>
            </a:r>
            <a:r>
              <a:rPr kumimoji="0" lang="ja-JP" altLang="en-US" sz="1400" b="0" i="0" u="none" strike="noStrike" cap="none" normalizeH="0" dirty="0">
                <a:ln>
                  <a:noFill/>
                </a:ln>
                <a:solidFill>
                  <a:schemeClr val="bg1"/>
                </a:solidFill>
                <a:effectLst/>
                <a:latin typeface="+mn-lt"/>
                <a:ea typeface="+mn-ea"/>
              </a:rPr>
              <a:t>は</a:t>
            </a:r>
            <a:r>
              <a:rPr kumimoji="0" lang="en-US" altLang="ja-JP" sz="1400" b="0" i="0" u="none" strike="noStrike" cap="none" normalizeH="0" dirty="0">
                <a:ln>
                  <a:noFill/>
                </a:ln>
                <a:solidFill>
                  <a:schemeClr val="bg1"/>
                </a:solidFill>
                <a:effectLst/>
                <a:latin typeface="+mn-lt"/>
                <a:ea typeface="+mn-ea"/>
              </a:rPr>
              <a:t>HTML</a:t>
            </a:r>
            <a:r>
              <a:rPr kumimoji="0" lang="ja-JP" altLang="en-US" sz="1400" b="0" i="0" u="none" strike="noStrike" cap="none" normalizeH="0" dirty="0">
                <a:ln>
                  <a:noFill/>
                </a:ln>
                <a:solidFill>
                  <a:schemeClr val="bg1"/>
                </a:solidFill>
                <a:effectLst/>
                <a:latin typeface="+mn-lt"/>
                <a:ea typeface="+mn-ea"/>
              </a:rPr>
              <a:t>を独自に拡張するなど、混乱が起こった。　</a:t>
            </a:r>
            <a:endParaRPr kumimoji="0" lang="en-US" altLang="ja-JP" sz="1400" b="0" i="0" u="none" strike="noStrike" cap="none" normalizeH="0" dirty="0">
              <a:ln>
                <a:noFill/>
              </a:ln>
              <a:solidFill>
                <a:schemeClr val="bg1"/>
              </a:solidFill>
              <a:effectLst/>
              <a:latin typeface="+mn-lt"/>
              <a:ea typeface="+mn-ea"/>
            </a:endParaRPr>
          </a:p>
        </p:txBody>
      </p:sp>
      <p:sp>
        <p:nvSpPr>
          <p:cNvPr id="14" name="正方形/長方形 13"/>
          <p:cNvSpPr/>
          <p:nvPr/>
        </p:nvSpPr>
        <p:spPr bwMode="auto">
          <a:xfrm>
            <a:off x="4517203" y="4051804"/>
            <a:ext cx="4159695" cy="864000"/>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defTabSz="914400" fontAlgn="base">
              <a:spcBef>
                <a:spcPct val="20000"/>
              </a:spcBef>
              <a:spcAft>
                <a:spcPct val="0"/>
              </a:spcAft>
            </a:pPr>
            <a:r>
              <a:rPr kumimoji="0" lang="ja-JP" altLang="en-US" sz="1400" dirty="0">
                <a:solidFill>
                  <a:schemeClr val="bg1"/>
                </a:solidFill>
              </a:rPr>
              <a:t>独自技術に頼らず、</a:t>
            </a:r>
            <a:r>
              <a:rPr kumimoji="0" lang="en-US" altLang="ja-JP" sz="1400" dirty="0">
                <a:solidFill>
                  <a:schemeClr val="bg1"/>
                </a:solidFill>
              </a:rPr>
              <a:t>HTML</a:t>
            </a:r>
            <a:r>
              <a:rPr kumimoji="0" lang="ja-JP" altLang="en-US" sz="1400" dirty="0">
                <a:solidFill>
                  <a:schemeClr val="bg1"/>
                </a:solidFill>
              </a:rPr>
              <a:t>の拡張により高機能な</a:t>
            </a:r>
            <a:r>
              <a:rPr kumimoji="0" lang="en-US" altLang="ja-JP" sz="1400" dirty="0">
                <a:solidFill>
                  <a:schemeClr val="bg1"/>
                </a:solidFill>
              </a:rPr>
              <a:t>Web</a:t>
            </a:r>
            <a:r>
              <a:rPr kumimoji="0" lang="ja-JP" altLang="en-US" sz="1400" dirty="0">
                <a:solidFill>
                  <a:schemeClr val="bg1"/>
                </a:solidFill>
              </a:rPr>
              <a:t>環境を実現すべく、</a:t>
            </a:r>
            <a:r>
              <a:rPr kumimoji="0" lang="en-US" altLang="ja-JP" sz="1400" dirty="0">
                <a:solidFill>
                  <a:schemeClr val="bg1"/>
                </a:solidFill>
              </a:rPr>
              <a:t>WHATWG</a:t>
            </a:r>
            <a:r>
              <a:rPr kumimoji="0" lang="ja-JP" altLang="en-US" sz="1400" dirty="0">
                <a:solidFill>
                  <a:schemeClr val="bg1"/>
                </a:solidFill>
              </a:rPr>
              <a:t>が結成された。</a:t>
            </a:r>
          </a:p>
        </p:txBody>
      </p:sp>
      <p:cxnSp>
        <p:nvCxnSpPr>
          <p:cNvPr id="16" name="直線矢印コネクタ 15"/>
          <p:cNvCxnSpPr>
            <a:cxnSpLocks/>
          </p:cNvCxnSpPr>
          <p:nvPr/>
        </p:nvCxnSpPr>
        <p:spPr bwMode="auto">
          <a:xfrm>
            <a:off x="1439652" y="3645024"/>
            <a:ext cx="0" cy="1747033"/>
          </a:xfrm>
          <a:prstGeom prst="straightConnector1">
            <a:avLst/>
          </a:prstGeom>
          <a:solidFill>
            <a:schemeClr val="bg1"/>
          </a:solidFill>
          <a:ln w="38100" cap="flat" cmpd="sng" algn="ctr">
            <a:solidFill>
              <a:schemeClr val="accent1"/>
            </a:solidFill>
            <a:prstDash val="sysDash"/>
            <a:round/>
            <a:headEnd type="none" w="med" len="med"/>
            <a:tailEnd type="arrow"/>
          </a:ln>
          <a:effectLst/>
        </p:spPr>
      </p:cxnSp>
      <p:sp>
        <p:nvSpPr>
          <p:cNvPr id="17" name="正方形/長方形 16"/>
          <p:cNvSpPr/>
          <p:nvPr/>
        </p:nvSpPr>
        <p:spPr bwMode="auto">
          <a:xfrm>
            <a:off x="2482251" y="5986506"/>
            <a:ext cx="6184304" cy="432048"/>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dirty="0">
                <a:ln>
                  <a:noFill/>
                </a:ln>
                <a:solidFill>
                  <a:schemeClr val="bg1"/>
                </a:solidFill>
                <a:effectLst/>
                <a:latin typeface="+mn-lt"/>
                <a:ea typeface="+mn-ea"/>
              </a:rPr>
              <a:t>15</a:t>
            </a:r>
            <a:r>
              <a:rPr kumimoji="0" lang="ja-JP" altLang="en-US" sz="2000" b="0" i="0" u="none" strike="noStrike" cap="none" normalizeH="0" dirty="0">
                <a:ln>
                  <a:noFill/>
                </a:ln>
                <a:solidFill>
                  <a:schemeClr val="bg1"/>
                </a:solidFill>
                <a:effectLst/>
                <a:latin typeface="+mn-lt"/>
                <a:ea typeface="+mn-ea"/>
              </a:rPr>
              <a:t>年ぶりの新バージョン</a:t>
            </a:r>
          </a:p>
        </p:txBody>
      </p:sp>
      <p:sp>
        <p:nvSpPr>
          <p:cNvPr id="19" name="正方形/長方形 18"/>
          <p:cNvSpPr/>
          <p:nvPr/>
        </p:nvSpPr>
        <p:spPr bwMode="auto">
          <a:xfrm>
            <a:off x="4520414" y="5025771"/>
            <a:ext cx="4159695" cy="864000"/>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spcBef>
                <a:spcPct val="20000"/>
              </a:spcBef>
            </a:pPr>
            <a:r>
              <a:rPr kumimoji="0" lang="ja-JP" altLang="en-US" sz="1400" dirty="0">
                <a:solidFill>
                  <a:schemeClr val="bg1"/>
                </a:solidFill>
              </a:rPr>
              <a:t>純粋な標準技術のみで高機能な</a:t>
            </a:r>
            <a:r>
              <a:rPr kumimoji="0" lang="en-US" altLang="ja-JP" sz="1400" dirty="0">
                <a:solidFill>
                  <a:schemeClr val="bg1"/>
                </a:solidFill>
              </a:rPr>
              <a:t>Web</a:t>
            </a:r>
            <a:r>
              <a:rPr kumimoji="0" lang="ja-JP" altLang="en-US" sz="1400" dirty="0">
                <a:solidFill>
                  <a:schemeClr val="bg1"/>
                </a:solidFill>
              </a:rPr>
              <a:t>を実現できる</a:t>
            </a:r>
            <a:r>
              <a:rPr kumimoji="0" lang="en-US" altLang="ja-JP" sz="1400" dirty="0">
                <a:solidFill>
                  <a:schemeClr val="bg1"/>
                </a:solidFill>
              </a:rPr>
              <a:t>Ajax</a:t>
            </a:r>
            <a:r>
              <a:rPr kumimoji="0" lang="ja-JP" altLang="en-US" sz="1400" dirty="0">
                <a:solidFill>
                  <a:schemeClr val="bg1"/>
                </a:solidFill>
              </a:rPr>
              <a:t>によってブラウザの可能性が示され、クラウドへの動きが一気に加速。</a:t>
            </a:r>
            <a:endParaRPr kumimoji="0" lang="ja-JP" altLang="en-US" sz="1400" b="0" i="0" u="none" strike="noStrike" cap="none" normalizeH="0" dirty="0">
              <a:ln>
                <a:noFill/>
              </a:ln>
              <a:solidFill>
                <a:schemeClr val="bg1"/>
              </a:solidFill>
              <a:effectLst/>
            </a:endParaRPr>
          </a:p>
        </p:txBody>
      </p:sp>
      <p:sp>
        <p:nvSpPr>
          <p:cNvPr id="18" name="正方形/長方形 17">
            <a:extLst>
              <a:ext uri="{FF2B5EF4-FFF2-40B4-BE49-F238E27FC236}">
                <a16:creationId xmlns:a16="http://schemas.microsoft.com/office/drawing/2014/main" id="{1F7FE7D3-90CE-499E-9718-0ABE6ABA83E0}"/>
              </a:ext>
            </a:extLst>
          </p:cNvPr>
          <p:cNvSpPr/>
          <p:nvPr/>
        </p:nvSpPr>
        <p:spPr bwMode="auto">
          <a:xfrm>
            <a:off x="467987" y="5457723"/>
            <a:ext cx="1944216" cy="432048"/>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a:ln>
                  <a:noFill/>
                </a:ln>
                <a:solidFill>
                  <a:schemeClr val="bg1"/>
                </a:solidFill>
                <a:effectLst/>
                <a:latin typeface="+mn-lt"/>
                <a:ea typeface="+mn-ea"/>
              </a:rPr>
              <a:t>HTML 5 </a:t>
            </a:r>
            <a:r>
              <a:rPr kumimoji="0" lang="ja-JP" altLang="en-US" sz="1400" b="0" i="0" u="none" strike="noStrike" cap="none" normalizeH="0" dirty="0">
                <a:ln>
                  <a:noFill/>
                </a:ln>
                <a:solidFill>
                  <a:schemeClr val="bg1"/>
                </a:solidFill>
                <a:effectLst/>
                <a:latin typeface="+mn-lt"/>
                <a:ea typeface="+mn-ea"/>
              </a:rPr>
              <a:t>草案</a:t>
            </a:r>
            <a:r>
              <a:rPr kumimoji="0" lang="en-US" altLang="ja-JP" sz="1400" b="0" i="0" u="none" strike="noStrike" cap="none" normalizeH="0" dirty="0">
                <a:ln>
                  <a:noFill/>
                </a:ln>
                <a:solidFill>
                  <a:schemeClr val="bg1"/>
                </a:solidFill>
                <a:effectLst/>
                <a:latin typeface="+mn-lt"/>
                <a:ea typeface="+mn-ea"/>
              </a:rPr>
              <a:t> (2008</a:t>
            </a:r>
            <a:r>
              <a:rPr kumimoji="0" lang="ja-JP" altLang="en-US" sz="1400" b="0" i="0" u="none" strike="noStrike" cap="none" normalizeH="0" dirty="0">
                <a:ln>
                  <a:noFill/>
                </a:ln>
                <a:solidFill>
                  <a:schemeClr val="bg1"/>
                </a:solidFill>
                <a:effectLst/>
                <a:latin typeface="+mn-lt"/>
                <a:ea typeface="+mn-ea"/>
              </a:rPr>
              <a:t>年</a:t>
            </a:r>
            <a:r>
              <a:rPr kumimoji="0" lang="en-US" altLang="ja-JP" sz="1400" b="0" i="0" u="none" strike="noStrike" cap="none" normalizeH="0" dirty="0">
                <a:ln>
                  <a:noFill/>
                </a:ln>
                <a:solidFill>
                  <a:schemeClr val="bg1"/>
                </a:solidFill>
                <a:effectLst/>
                <a:latin typeface="+mn-lt"/>
                <a:ea typeface="+mn-ea"/>
              </a:rPr>
              <a:t>)</a:t>
            </a:r>
            <a:endParaRPr kumimoji="0" lang="ja-JP" altLang="en-US" sz="1400" b="0" i="0" u="none" strike="noStrike" cap="none" normalizeH="0" dirty="0">
              <a:ln>
                <a:noFill/>
              </a:ln>
              <a:solidFill>
                <a:schemeClr val="bg1"/>
              </a:solidFill>
              <a:effectLst/>
              <a:latin typeface="+mn-lt"/>
              <a:ea typeface="+mn-ea"/>
            </a:endParaRPr>
          </a:p>
        </p:txBody>
      </p:sp>
      <p:sp>
        <p:nvSpPr>
          <p:cNvPr id="20" name="正方形/長方形 19">
            <a:extLst>
              <a:ext uri="{FF2B5EF4-FFF2-40B4-BE49-F238E27FC236}">
                <a16:creationId xmlns:a16="http://schemas.microsoft.com/office/drawing/2014/main" id="{CC66666B-B1EF-4008-9E70-66A550CFF2E6}"/>
              </a:ext>
            </a:extLst>
          </p:cNvPr>
          <p:cNvSpPr/>
          <p:nvPr/>
        </p:nvSpPr>
        <p:spPr bwMode="auto">
          <a:xfrm>
            <a:off x="2492595" y="2390266"/>
            <a:ext cx="1944216" cy="432048"/>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a:ln>
                  <a:noFill/>
                </a:ln>
                <a:solidFill>
                  <a:schemeClr val="bg1"/>
                </a:solidFill>
                <a:effectLst/>
                <a:latin typeface="+mn-lt"/>
                <a:ea typeface="+mn-ea"/>
              </a:rPr>
              <a:t>Flash (1996</a:t>
            </a:r>
            <a:r>
              <a:rPr kumimoji="0" lang="ja-JP" altLang="en-US" sz="1400" b="0" i="0" u="none" strike="noStrike" cap="none" normalizeH="0" dirty="0">
                <a:ln>
                  <a:noFill/>
                </a:ln>
                <a:solidFill>
                  <a:schemeClr val="bg1"/>
                </a:solidFill>
                <a:effectLst/>
                <a:latin typeface="+mn-lt"/>
                <a:ea typeface="+mn-ea"/>
              </a:rPr>
              <a:t>年</a:t>
            </a:r>
            <a:r>
              <a:rPr kumimoji="0" lang="en-US" altLang="ja-JP" sz="1400" b="0" i="0" u="none" strike="noStrike" cap="none" normalizeH="0" dirty="0">
                <a:ln>
                  <a:noFill/>
                </a:ln>
                <a:solidFill>
                  <a:schemeClr val="bg1"/>
                </a:solidFill>
                <a:effectLst/>
                <a:latin typeface="+mn-lt"/>
                <a:ea typeface="+mn-ea"/>
              </a:rPr>
              <a:t>)</a:t>
            </a:r>
            <a:endParaRPr kumimoji="0" lang="ja-JP" altLang="en-US" sz="1400" b="0" i="0" u="none" strike="noStrike" cap="none" normalizeH="0" dirty="0">
              <a:ln>
                <a:noFill/>
              </a:ln>
              <a:solidFill>
                <a:schemeClr val="bg1"/>
              </a:solidFill>
              <a:effectLst/>
              <a:latin typeface="+mn-lt"/>
              <a:ea typeface="+mn-ea"/>
            </a:endParaRPr>
          </a:p>
        </p:txBody>
      </p:sp>
      <p:sp>
        <p:nvSpPr>
          <p:cNvPr id="21" name="正方形/長方形 20">
            <a:extLst>
              <a:ext uri="{FF2B5EF4-FFF2-40B4-BE49-F238E27FC236}">
                <a16:creationId xmlns:a16="http://schemas.microsoft.com/office/drawing/2014/main" id="{8DF7AD69-DAB7-477B-B3CA-8C4D0482A04B}"/>
              </a:ext>
            </a:extLst>
          </p:cNvPr>
          <p:cNvSpPr/>
          <p:nvPr/>
        </p:nvSpPr>
        <p:spPr bwMode="auto">
          <a:xfrm>
            <a:off x="2492595" y="4397365"/>
            <a:ext cx="1944216" cy="432048"/>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a:ln>
                  <a:noFill/>
                </a:ln>
                <a:solidFill>
                  <a:schemeClr val="bg1"/>
                </a:solidFill>
                <a:effectLst/>
                <a:latin typeface="+mn-lt"/>
                <a:ea typeface="+mn-ea"/>
              </a:rPr>
              <a:t>WHATWG</a:t>
            </a:r>
            <a:r>
              <a:rPr kumimoji="0" lang="ja-JP" altLang="en-US" sz="1400" b="0" i="0" u="none" strike="noStrike" cap="none" normalizeH="0" dirty="0">
                <a:ln>
                  <a:noFill/>
                </a:ln>
                <a:solidFill>
                  <a:schemeClr val="bg1"/>
                </a:solidFill>
                <a:effectLst/>
                <a:latin typeface="+mn-lt"/>
                <a:ea typeface="+mn-ea"/>
              </a:rPr>
              <a:t>結成</a:t>
            </a:r>
            <a:r>
              <a:rPr kumimoji="0" lang="en-US" altLang="ja-JP" sz="1400" b="0" i="0" u="none" strike="noStrike" cap="none" normalizeH="0" dirty="0">
                <a:ln>
                  <a:noFill/>
                </a:ln>
                <a:solidFill>
                  <a:schemeClr val="bg1"/>
                </a:solidFill>
                <a:effectLst/>
                <a:latin typeface="+mn-lt"/>
                <a:ea typeface="+mn-ea"/>
              </a:rPr>
              <a:t> (2004</a:t>
            </a:r>
            <a:r>
              <a:rPr kumimoji="0" lang="ja-JP" altLang="en-US" sz="1400" b="0" i="0" u="none" strike="noStrike" cap="none" normalizeH="0" dirty="0">
                <a:ln>
                  <a:noFill/>
                </a:ln>
                <a:solidFill>
                  <a:schemeClr val="bg1"/>
                </a:solidFill>
                <a:effectLst/>
                <a:latin typeface="+mn-lt"/>
                <a:ea typeface="+mn-ea"/>
              </a:rPr>
              <a:t>年</a:t>
            </a:r>
            <a:r>
              <a:rPr kumimoji="0" lang="en-US" altLang="ja-JP" sz="1400" b="0" i="0" u="none" strike="noStrike" cap="none" normalizeH="0" dirty="0">
                <a:ln>
                  <a:noFill/>
                </a:ln>
                <a:solidFill>
                  <a:schemeClr val="bg1"/>
                </a:solidFill>
                <a:effectLst/>
                <a:latin typeface="+mn-lt"/>
                <a:ea typeface="+mn-ea"/>
              </a:rPr>
              <a:t>)</a:t>
            </a:r>
            <a:endParaRPr kumimoji="0" lang="ja-JP" altLang="en-US" sz="1400" b="0" i="0" u="none" strike="noStrike" cap="none" normalizeH="0" dirty="0">
              <a:ln>
                <a:noFill/>
              </a:ln>
              <a:solidFill>
                <a:schemeClr val="bg1"/>
              </a:solidFill>
              <a:effectLst/>
              <a:latin typeface="+mn-lt"/>
              <a:ea typeface="+mn-ea"/>
            </a:endParaRPr>
          </a:p>
        </p:txBody>
      </p:sp>
      <p:sp>
        <p:nvSpPr>
          <p:cNvPr id="22" name="正方形/長方形 21">
            <a:extLst>
              <a:ext uri="{FF2B5EF4-FFF2-40B4-BE49-F238E27FC236}">
                <a16:creationId xmlns:a16="http://schemas.microsoft.com/office/drawing/2014/main" id="{4F3EF770-3F37-4FDE-9574-5E42D2C942C5}"/>
              </a:ext>
            </a:extLst>
          </p:cNvPr>
          <p:cNvSpPr/>
          <p:nvPr/>
        </p:nvSpPr>
        <p:spPr bwMode="auto">
          <a:xfrm>
            <a:off x="2492152" y="3386817"/>
            <a:ext cx="1944216" cy="432048"/>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a:ln>
                  <a:noFill/>
                </a:ln>
                <a:solidFill>
                  <a:schemeClr val="bg1"/>
                </a:solidFill>
                <a:effectLst/>
                <a:latin typeface="+mn-lt"/>
                <a:ea typeface="+mn-ea"/>
              </a:rPr>
              <a:t>XHTML (2000</a:t>
            </a:r>
            <a:r>
              <a:rPr kumimoji="0" lang="ja-JP" altLang="en-US" sz="1400" b="0" i="0" u="none" strike="noStrike" cap="none" normalizeH="0" dirty="0">
                <a:ln>
                  <a:noFill/>
                </a:ln>
                <a:solidFill>
                  <a:schemeClr val="bg1"/>
                </a:solidFill>
                <a:effectLst/>
                <a:latin typeface="+mn-lt"/>
                <a:ea typeface="+mn-ea"/>
              </a:rPr>
              <a:t>年</a:t>
            </a:r>
            <a:r>
              <a:rPr kumimoji="0" lang="en-US" altLang="ja-JP" sz="1400" b="0" i="0" u="none" strike="noStrike" cap="none" normalizeH="0" dirty="0">
                <a:ln>
                  <a:noFill/>
                </a:ln>
                <a:solidFill>
                  <a:schemeClr val="bg1"/>
                </a:solidFill>
                <a:effectLst/>
                <a:latin typeface="+mn-lt"/>
                <a:ea typeface="+mn-ea"/>
              </a:rPr>
              <a:t>)</a:t>
            </a:r>
            <a:endParaRPr kumimoji="0" lang="ja-JP" altLang="en-US" sz="1400" b="0" i="0" u="none" strike="noStrike" cap="none" normalizeH="0" dirty="0">
              <a:ln>
                <a:noFill/>
              </a:ln>
              <a:solidFill>
                <a:schemeClr val="bg1"/>
              </a:solidFill>
              <a:effectLst/>
              <a:latin typeface="+mn-lt"/>
              <a:ea typeface="+mn-ea"/>
            </a:endParaRPr>
          </a:p>
        </p:txBody>
      </p:sp>
      <p:sp>
        <p:nvSpPr>
          <p:cNvPr id="23" name="正方形/長方形 22">
            <a:extLst>
              <a:ext uri="{FF2B5EF4-FFF2-40B4-BE49-F238E27FC236}">
                <a16:creationId xmlns:a16="http://schemas.microsoft.com/office/drawing/2014/main" id="{20C6FA65-4CBA-4BFB-8CE5-612F1576E50F}"/>
              </a:ext>
            </a:extLst>
          </p:cNvPr>
          <p:cNvSpPr/>
          <p:nvPr/>
        </p:nvSpPr>
        <p:spPr bwMode="auto">
          <a:xfrm>
            <a:off x="2492595" y="3892958"/>
            <a:ext cx="1944216" cy="432048"/>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err="1">
                <a:ln>
                  <a:noFill/>
                </a:ln>
                <a:solidFill>
                  <a:schemeClr val="bg1"/>
                </a:solidFill>
                <a:effectLst/>
                <a:latin typeface="+mn-lt"/>
                <a:ea typeface="+mn-ea"/>
              </a:rPr>
              <a:t>WinXP</a:t>
            </a:r>
            <a:r>
              <a:rPr kumimoji="0" lang="en-US" altLang="ja-JP" sz="1400" b="0" i="0" u="none" strike="noStrike" cap="none" normalizeH="0" dirty="0">
                <a:ln>
                  <a:noFill/>
                </a:ln>
                <a:solidFill>
                  <a:schemeClr val="bg1"/>
                </a:solidFill>
                <a:effectLst/>
                <a:latin typeface="+mn-lt"/>
                <a:ea typeface="+mn-ea"/>
              </a:rPr>
              <a:t>/IE6 (2001</a:t>
            </a:r>
            <a:r>
              <a:rPr kumimoji="0" lang="ja-JP" altLang="en-US" sz="1400" b="0" i="0" u="none" strike="noStrike" cap="none" normalizeH="0" dirty="0">
                <a:ln>
                  <a:noFill/>
                </a:ln>
                <a:solidFill>
                  <a:schemeClr val="bg1"/>
                </a:solidFill>
                <a:effectLst/>
                <a:latin typeface="+mn-lt"/>
                <a:ea typeface="+mn-ea"/>
              </a:rPr>
              <a:t>年</a:t>
            </a:r>
            <a:r>
              <a:rPr kumimoji="0" lang="en-US" altLang="ja-JP" sz="1400" b="0" i="0" u="none" strike="noStrike" cap="none" normalizeH="0" dirty="0">
                <a:ln>
                  <a:noFill/>
                </a:ln>
                <a:solidFill>
                  <a:schemeClr val="bg1"/>
                </a:solidFill>
                <a:effectLst/>
                <a:latin typeface="+mn-lt"/>
                <a:ea typeface="+mn-ea"/>
              </a:rPr>
              <a:t>)</a:t>
            </a:r>
            <a:endParaRPr kumimoji="0" lang="ja-JP" altLang="en-US" sz="1400" b="0" i="0" u="none" strike="noStrike" cap="none" normalizeH="0" dirty="0">
              <a:ln>
                <a:noFill/>
              </a:ln>
              <a:solidFill>
                <a:schemeClr val="bg1"/>
              </a:solidFill>
              <a:effectLst/>
              <a:latin typeface="+mn-lt"/>
              <a:ea typeface="+mn-ea"/>
            </a:endParaRPr>
          </a:p>
        </p:txBody>
      </p:sp>
      <p:sp>
        <p:nvSpPr>
          <p:cNvPr id="24" name="正方形/長方形 23">
            <a:extLst>
              <a:ext uri="{FF2B5EF4-FFF2-40B4-BE49-F238E27FC236}">
                <a16:creationId xmlns:a16="http://schemas.microsoft.com/office/drawing/2014/main" id="{23CD5077-1C35-4DB1-95EB-77E1261852C4}"/>
              </a:ext>
            </a:extLst>
          </p:cNvPr>
          <p:cNvSpPr/>
          <p:nvPr/>
        </p:nvSpPr>
        <p:spPr bwMode="auto">
          <a:xfrm>
            <a:off x="2492595" y="4901421"/>
            <a:ext cx="1944216" cy="432048"/>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a:ln>
                  <a:noFill/>
                </a:ln>
                <a:solidFill>
                  <a:schemeClr val="bg1"/>
                </a:solidFill>
                <a:effectLst/>
                <a:latin typeface="+mn-lt"/>
                <a:ea typeface="+mn-ea"/>
              </a:rPr>
              <a:t>Ajax </a:t>
            </a:r>
            <a:r>
              <a:rPr kumimoji="0" lang="ja-JP" altLang="en-US" sz="1400" b="0" i="0" u="none" strike="noStrike" cap="none" normalizeH="0" dirty="0">
                <a:ln>
                  <a:noFill/>
                </a:ln>
                <a:solidFill>
                  <a:schemeClr val="bg1"/>
                </a:solidFill>
                <a:effectLst/>
                <a:latin typeface="+mn-lt"/>
                <a:ea typeface="+mn-ea"/>
              </a:rPr>
              <a:t>の発見</a:t>
            </a:r>
            <a:r>
              <a:rPr kumimoji="0" lang="en-US" altLang="ja-JP" sz="1400" b="0" i="0" u="none" strike="noStrike" cap="none" normalizeH="0" dirty="0">
                <a:ln>
                  <a:noFill/>
                </a:ln>
                <a:solidFill>
                  <a:schemeClr val="bg1"/>
                </a:solidFill>
                <a:effectLst/>
                <a:latin typeface="+mn-lt"/>
                <a:ea typeface="+mn-ea"/>
              </a:rPr>
              <a:t> (2005</a:t>
            </a:r>
            <a:r>
              <a:rPr kumimoji="0" lang="ja-JP" altLang="en-US" sz="1400" b="0" i="0" u="none" strike="noStrike" cap="none" normalizeH="0" dirty="0">
                <a:ln>
                  <a:noFill/>
                </a:ln>
                <a:solidFill>
                  <a:schemeClr val="bg1"/>
                </a:solidFill>
                <a:effectLst/>
                <a:latin typeface="+mn-lt"/>
                <a:ea typeface="+mn-ea"/>
              </a:rPr>
              <a:t>年</a:t>
            </a:r>
            <a:r>
              <a:rPr kumimoji="0" lang="en-US" altLang="ja-JP" sz="1400" b="0" i="0" u="none" strike="noStrike" cap="none" normalizeH="0" dirty="0">
                <a:ln>
                  <a:noFill/>
                </a:ln>
                <a:solidFill>
                  <a:schemeClr val="bg1"/>
                </a:solidFill>
                <a:effectLst/>
                <a:latin typeface="+mn-lt"/>
                <a:ea typeface="+mn-ea"/>
              </a:rPr>
              <a:t>)</a:t>
            </a:r>
            <a:endParaRPr kumimoji="0" lang="ja-JP" altLang="en-US" sz="1400" b="0" i="0" u="none" strike="noStrike" cap="none" normalizeH="0" dirty="0">
              <a:ln>
                <a:noFill/>
              </a:ln>
              <a:solidFill>
                <a:schemeClr val="bg1"/>
              </a:solidFill>
              <a:effectLst/>
              <a:latin typeface="+mn-lt"/>
              <a:ea typeface="+mn-ea"/>
            </a:endParaRPr>
          </a:p>
        </p:txBody>
      </p:sp>
      <p:sp>
        <p:nvSpPr>
          <p:cNvPr id="25" name="正方形/長方形 24">
            <a:extLst>
              <a:ext uri="{FF2B5EF4-FFF2-40B4-BE49-F238E27FC236}">
                <a16:creationId xmlns:a16="http://schemas.microsoft.com/office/drawing/2014/main" id="{8633627D-5EA4-4E16-9B74-B59B914CB9C6}"/>
              </a:ext>
            </a:extLst>
          </p:cNvPr>
          <p:cNvSpPr/>
          <p:nvPr/>
        </p:nvSpPr>
        <p:spPr bwMode="auto">
          <a:xfrm>
            <a:off x="2492152" y="1890027"/>
            <a:ext cx="1944216" cy="432048"/>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a:ln>
                  <a:noFill/>
                </a:ln>
                <a:solidFill>
                  <a:schemeClr val="bg1"/>
                </a:solidFill>
                <a:effectLst/>
                <a:latin typeface="+mn-lt"/>
                <a:ea typeface="+mn-ea"/>
              </a:rPr>
              <a:t>ブラウザ戦争</a:t>
            </a:r>
            <a:r>
              <a:rPr kumimoji="0" lang="en-US" altLang="ja-JP" sz="1400" b="0" i="0" u="none" strike="noStrike" cap="none" normalizeH="0" dirty="0">
                <a:ln>
                  <a:noFill/>
                </a:ln>
                <a:solidFill>
                  <a:schemeClr val="bg1"/>
                </a:solidFill>
                <a:effectLst/>
                <a:latin typeface="+mn-lt"/>
                <a:ea typeface="+mn-ea"/>
              </a:rPr>
              <a:t> (1995</a:t>
            </a:r>
            <a:r>
              <a:rPr kumimoji="0" lang="ja-JP" altLang="en-US" sz="1400" b="0" i="0" u="none" strike="noStrike" cap="none" normalizeH="0" dirty="0">
                <a:ln>
                  <a:noFill/>
                </a:ln>
                <a:solidFill>
                  <a:schemeClr val="bg1"/>
                </a:solidFill>
                <a:effectLst/>
                <a:latin typeface="+mn-lt"/>
                <a:ea typeface="+mn-ea"/>
              </a:rPr>
              <a:t>年</a:t>
            </a:r>
            <a:r>
              <a:rPr kumimoji="0" lang="en-US" altLang="ja-JP" sz="1400" b="0" i="0" u="none" strike="noStrike" cap="none" normalizeH="0" dirty="0">
                <a:ln>
                  <a:noFill/>
                </a:ln>
                <a:solidFill>
                  <a:schemeClr val="bg1"/>
                </a:solidFill>
                <a:effectLst/>
                <a:latin typeface="+mn-lt"/>
                <a:ea typeface="+mn-ea"/>
              </a:rPr>
              <a:t>)</a:t>
            </a:r>
            <a:endParaRPr kumimoji="0" lang="ja-JP" altLang="en-US" sz="1400" b="0" i="0" u="none" strike="noStrike" cap="none" normalizeH="0" dirty="0">
              <a:ln>
                <a:noFill/>
              </a:ln>
              <a:solidFill>
                <a:schemeClr val="bg1"/>
              </a:solidFill>
              <a:effectLst/>
              <a:latin typeface="+mn-lt"/>
              <a:ea typeface="+mn-ea"/>
            </a:endParaRPr>
          </a:p>
        </p:txBody>
      </p:sp>
      <p:sp>
        <p:nvSpPr>
          <p:cNvPr id="26" name="正方形/長方形 25">
            <a:extLst>
              <a:ext uri="{FF2B5EF4-FFF2-40B4-BE49-F238E27FC236}">
                <a16:creationId xmlns:a16="http://schemas.microsoft.com/office/drawing/2014/main" id="{77B1D39A-E074-464B-ACFE-FC9E03D0DE52}"/>
              </a:ext>
            </a:extLst>
          </p:cNvPr>
          <p:cNvSpPr/>
          <p:nvPr/>
        </p:nvSpPr>
        <p:spPr bwMode="auto">
          <a:xfrm>
            <a:off x="2492595" y="1384362"/>
            <a:ext cx="1944216" cy="432048"/>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a:ln>
                  <a:noFill/>
                </a:ln>
                <a:solidFill>
                  <a:schemeClr val="bg1"/>
                </a:solidFill>
                <a:effectLst/>
                <a:latin typeface="+mn-lt"/>
                <a:ea typeface="+mn-ea"/>
              </a:rPr>
              <a:t>W3C</a:t>
            </a:r>
            <a:r>
              <a:rPr kumimoji="0" lang="ja-JP" altLang="en-US" sz="1400" b="0" i="0" u="none" strike="noStrike" cap="none" normalizeH="0" dirty="0">
                <a:ln>
                  <a:noFill/>
                </a:ln>
                <a:solidFill>
                  <a:schemeClr val="bg1"/>
                </a:solidFill>
                <a:effectLst/>
                <a:latin typeface="+mn-lt"/>
                <a:ea typeface="+mn-ea"/>
              </a:rPr>
              <a:t>設立</a:t>
            </a:r>
            <a:r>
              <a:rPr kumimoji="0" lang="en-US" altLang="ja-JP" sz="1400" b="0" i="0" u="none" strike="noStrike" cap="none" normalizeH="0" dirty="0">
                <a:ln>
                  <a:noFill/>
                </a:ln>
                <a:solidFill>
                  <a:schemeClr val="bg1"/>
                </a:solidFill>
                <a:effectLst/>
                <a:latin typeface="+mn-lt"/>
                <a:ea typeface="+mn-ea"/>
              </a:rPr>
              <a:t> (1994</a:t>
            </a:r>
            <a:r>
              <a:rPr kumimoji="0" lang="ja-JP" altLang="en-US" sz="1400" b="0" i="0" u="none" strike="noStrike" cap="none" normalizeH="0" dirty="0">
                <a:ln>
                  <a:noFill/>
                </a:ln>
                <a:solidFill>
                  <a:schemeClr val="bg1"/>
                </a:solidFill>
                <a:effectLst/>
                <a:latin typeface="+mn-lt"/>
                <a:ea typeface="+mn-ea"/>
              </a:rPr>
              <a:t>年</a:t>
            </a:r>
            <a:r>
              <a:rPr kumimoji="0" lang="en-US" altLang="ja-JP" sz="1400" b="0" i="0" u="none" strike="noStrike" cap="none" normalizeH="0" dirty="0">
                <a:ln>
                  <a:noFill/>
                </a:ln>
                <a:solidFill>
                  <a:schemeClr val="bg1"/>
                </a:solidFill>
                <a:effectLst/>
                <a:latin typeface="+mn-lt"/>
                <a:ea typeface="+mn-ea"/>
              </a:rPr>
              <a:t>)</a:t>
            </a:r>
            <a:endParaRPr kumimoji="0" lang="ja-JP" altLang="en-US" sz="1400" b="0" i="0" u="none" strike="noStrike" cap="none" normalizeH="0" dirty="0">
              <a:ln>
                <a:noFill/>
              </a:ln>
              <a:solidFill>
                <a:schemeClr val="bg1"/>
              </a:solidFill>
              <a:effectLst/>
              <a:latin typeface="+mn-lt"/>
              <a:ea typeface="+mn-ea"/>
            </a:endParaRPr>
          </a:p>
        </p:txBody>
      </p:sp>
    </p:spTree>
    <p:extLst>
      <p:ext uri="{BB962C8B-B14F-4D97-AF65-F5344CB8AC3E}">
        <p14:creationId xmlns:p14="http://schemas.microsoft.com/office/powerpoint/2010/main" val="878103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up)">
                                      <p:cBhvr>
                                        <p:cTn id="29" dur="10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childTnLst>
                          </p:cTn>
                        </p:par>
                        <p:par>
                          <p:cTn id="40" fill="hold">
                            <p:stCondLst>
                              <p:cond delay="500"/>
                            </p:stCondLst>
                            <p:childTnLst>
                              <p:par>
                                <p:cTn id="41" presetID="10"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500"/>
                                        <p:tgtEl>
                                          <p:spTgt spid="20"/>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500"/>
                                        <p:tgtEl>
                                          <p:spTgt spid="21"/>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500"/>
                                        <p:tgtEl>
                                          <p:spTgt spid="22"/>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500"/>
                                        <p:tgtEl>
                                          <p:spTgt spid="23"/>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fade">
                                      <p:cBhvr>
                                        <p:cTn id="60" dur="500"/>
                                        <p:tgtEl>
                                          <p:spTgt spid="24"/>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500"/>
                                        <p:tgtEl>
                                          <p:spTgt spid="25"/>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fade">
                                      <p:cBhvr>
                                        <p:cTn id="66" dur="500"/>
                                        <p:tgtEl>
                                          <p:spTgt spid="26"/>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11"/>
                                        </p:tgtEl>
                                        <p:attrNameLst>
                                          <p:attrName>style.visibility</p:attrName>
                                        </p:attrNameLst>
                                      </p:cBhvr>
                                      <p:to>
                                        <p:strVal val="visible"/>
                                      </p:to>
                                    </p:set>
                                    <p:animEffect transition="in" filter="fade">
                                      <p:cBhvr>
                                        <p:cTn id="71" dur="500"/>
                                        <p:tgtEl>
                                          <p:spTgt spid="11"/>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12"/>
                                        </p:tgtEl>
                                        <p:attrNameLst>
                                          <p:attrName>style.visibility</p:attrName>
                                        </p:attrNameLst>
                                      </p:cBhvr>
                                      <p:to>
                                        <p:strVal val="visible"/>
                                      </p:to>
                                    </p:set>
                                    <p:animEffect transition="in" filter="fade">
                                      <p:cBhvr>
                                        <p:cTn id="74" dur="500"/>
                                        <p:tgtEl>
                                          <p:spTgt spid="12"/>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Effect transition="in" filter="fade">
                                      <p:cBhvr>
                                        <p:cTn id="77" dur="500"/>
                                        <p:tgtEl>
                                          <p:spTgt spid="13"/>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14"/>
                                        </p:tgtEl>
                                        <p:attrNameLst>
                                          <p:attrName>style.visibility</p:attrName>
                                        </p:attrNameLst>
                                      </p:cBhvr>
                                      <p:to>
                                        <p:strVal val="visible"/>
                                      </p:to>
                                    </p:set>
                                    <p:animEffect transition="in" filter="fade">
                                      <p:cBhvr>
                                        <p:cTn id="80" dur="500"/>
                                        <p:tgtEl>
                                          <p:spTgt spid="14"/>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0" grpId="0" animBg="1"/>
      <p:bldP spid="11" grpId="0" animBg="1"/>
      <p:bldP spid="12" grpId="0" animBg="1"/>
      <p:bldP spid="13" grpId="0" animBg="1"/>
      <p:bldP spid="14" grpId="0" animBg="1"/>
      <p:bldP spid="17" grpId="0" animBg="1"/>
      <p:bldP spid="19" grpId="0" animBg="1"/>
      <p:bldP spid="18" grpId="0" animBg="1"/>
      <p:bldP spid="20" grpId="0" animBg="1"/>
      <p:bldP spid="21" grpId="0" animBg="1"/>
      <p:bldP spid="22" grpId="0" animBg="1"/>
      <p:bldP spid="23" grpId="0" animBg="1"/>
      <p:bldP spid="24" grpId="0" animBg="1"/>
      <p:bldP spid="25" grpId="0" animBg="1"/>
      <p:bldP spid="2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グループ化 9">
            <a:extLst>
              <a:ext uri="{FF2B5EF4-FFF2-40B4-BE49-F238E27FC236}">
                <a16:creationId xmlns:a16="http://schemas.microsoft.com/office/drawing/2014/main" id="{F8A0BB67-7822-4CF2-93F4-9D64D4A0CF80}"/>
              </a:ext>
            </a:extLst>
          </p:cNvPr>
          <p:cNvGrpSpPr/>
          <p:nvPr/>
        </p:nvGrpSpPr>
        <p:grpSpPr>
          <a:xfrm>
            <a:off x="2485572" y="1371600"/>
            <a:ext cx="2057400" cy="3886200"/>
            <a:chOff x="2485572" y="1371600"/>
            <a:chExt cx="2057400" cy="3886200"/>
          </a:xfrm>
        </p:grpSpPr>
        <p:sp>
          <p:nvSpPr>
            <p:cNvPr id="7243" name="AutoShape 18"/>
            <p:cNvSpPr>
              <a:spLocks noChangeArrowheads="1"/>
            </p:cNvSpPr>
            <p:nvPr/>
          </p:nvSpPr>
          <p:spPr bwMode="auto">
            <a:xfrm>
              <a:off x="2485572" y="1371600"/>
              <a:ext cx="2057400" cy="381000"/>
            </a:xfrm>
            <a:prstGeom prst="roundRect">
              <a:avLst>
                <a:gd name="adj" fmla="val 50000"/>
              </a:avLst>
            </a:prstGeom>
            <a:solidFill>
              <a:srgbClr val="FF9900"/>
            </a:solidFill>
            <a:ln w="38100" algn="ctr">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200" dirty="0">
                  <a:solidFill>
                    <a:srgbClr val="FFFFFF"/>
                  </a:solidFill>
                  <a:ea typeface="HGP創英角ｺﾞｼｯｸUB" pitchFamily="50" charset="-128"/>
                </a:rPr>
                <a:t>クライアント･サーバー</a:t>
              </a:r>
            </a:p>
          </p:txBody>
        </p:sp>
        <p:sp>
          <p:nvSpPr>
            <p:cNvPr id="7244" name="AutoShape 19"/>
            <p:cNvSpPr>
              <a:spLocks noChangeArrowheads="1"/>
            </p:cNvSpPr>
            <p:nvPr/>
          </p:nvSpPr>
          <p:spPr bwMode="auto">
            <a:xfrm>
              <a:off x="2714172" y="2514600"/>
              <a:ext cx="762000" cy="1143000"/>
            </a:xfrm>
            <a:prstGeom prst="flowChartProcess">
              <a:avLst/>
            </a:prstGeom>
            <a:solidFill>
              <a:schemeClr val="bg1"/>
            </a:solidFill>
            <a:ln w="38100" algn="ctr">
              <a:solidFill>
                <a:srgbClr val="FF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ea typeface="HG丸ｺﾞｼｯｸM-PRO" pitchFamily="50" charset="-128"/>
              </a:endParaRPr>
            </a:p>
          </p:txBody>
        </p:sp>
        <p:sp>
          <p:nvSpPr>
            <p:cNvPr id="7245" name="AutoShape 20"/>
            <p:cNvSpPr>
              <a:spLocks noChangeArrowheads="1"/>
            </p:cNvSpPr>
            <p:nvPr/>
          </p:nvSpPr>
          <p:spPr bwMode="auto">
            <a:xfrm>
              <a:off x="2561772" y="4800600"/>
              <a:ext cx="533400" cy="457200"/>
            </a:xfrm>
            <a:prstGeom prst="flowChartDisplay">
              <a:avLst/>
            </a:prstGeom>
            <a:solidFill>
              <a:schemeClr val="bg1"/>
            </a:solidFill>
            <a:ln w="38100" algn="ctr">
              <a:solidFill>
                <a:srgbClr val="4168A7"/>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ea typeface="HG丸ｺﾞｼｯｸM-PRO" pitchFamily="50" charset="-128"/>
              </a:endParaRPr>
            </a:p>
          </p:txBody>
        </p:sp>
        <p:sp>
          <p:nvSpPr>
            <p:cNvPr id="7246" name="AutoShape 21"/>
            <p:cNvSpPr>
              <a:spLocks noChangeArrowheads="1"/>
            </p:cNvSpPr>
            <p:nvPr/>
          </p:nvSpPr>
          <p:spPr bwMode="auto">
            <a:xfrm>
              <a:off x="3247572" y="4800600"/>
              <a:ext cx="533400" cy="457200"/>
            </a:xfrm>
            <a:prstGeom prst="flowChartDisplay">
              <a:avLst/>
            </a:prstGeom>
            <a:solidFill>
              <a:schemeClr val="bg1"/>
            </a:solidFill>
            <a:ln w="38100" algn="ctr">
              <a:solidFill>
                <a:srgbClr val="4168A7"/>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ea typeface="HG丸ｺﾞｼｯｸM-PRO" pitchFamily="50" charset="-128"/>
              </a:endParaRPr>
            </a:p>
          </p:txBody>
        </p:sp>
        <p:sp>
          <p:nvSpPr>
            <p:cNvPr id="7247" name="AutoShape 22"/>
            <p:cNvSpPr>
              <a:spLocks noChangeArrowheads="1"/>
            </p:cNvSpPr>
            <p:nvPr/>
          </p:nvSpPr>
          <p:spPr bwMode="auto">
            <a:xfrm>
              <a:off x="3933372" y="4800600"/>
              <a:ext cx="533400" cy="457200"/>
            </a:xfrm>
            <a:prstGeom prst="flowChartDisplay">
              <a:avLst/>
            </a:prstGeom>
            <a:solidFill>
              <a:schemeClr val="bg1"/>
            </a:solidFill>
            <a:ln w="38100" algn="ctr">
              <a:solidFill>
                <a:srgbClr val="4168A7"/>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ea typeface="HG丸ｺﾞｼｯｸM-PRO" pitchFamily="50" charset="-128"/>
              </a:endParaRPr>
            </a:p>
          </p:txBody>
        </p:sp>
        <p:sp>
          <p:nvSpPr>
            <p:cNvPr id="7248" name="AutoShape 23"/>
            <p:cNvSpPr>
              <a:spLocks noChangeArrowheads="1"/>
            </p:cNvSpPr>
            <p:nvPr/>
          </p:nvSpPr>
          <p:spPr bwMode="auto">
            <a:xfrm>
              <a:off x="3095172" y="2819400"/>
              <a:ext cx="304800" cy="533400"/>
            </a:xfrm>
            <a:prstGeom prst="flowChartMagneticDisk">
              <a:avLst/>
            </a:prstGeom>
            <a:solidFill>
              <a:schemeClr val="bg2"/>
            </a:solidFill>
            <a:ln w="1905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ea typeface="HG丸ｺﾞｼｯｸM-PRO" pitchFamily="50" charset="-128"/>
              </a:endParaRPr>
            </a:p>
          </p:txBody>
        </p:sp>
        <p:sp>
          <p:nvSpPr>
            <p:cNvPr id="7249" name="AutoShape 24"/>
            <p:cNvSpPr>
              <a:spLocks noChangeArrowheads="1"/>
            </p:cNvSpPr>
            <p:nvPr/>
          </p:nvSpPr>
          <p:spPr bwMode="auto">
            <a:xfrm>
              <a:off x="2790372" y="2819400"/>
              <a:ext cx="290513" cy="533400"/>
            </a:xfrm>
            <a:prstGeom prst="flowChartProcess">
              <a:avLst/>
            </a:prstGeom>
            <a:solidFill>
              <a:schemeClr val="bg2"/>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ea typeface="HG丸ｺﾞｼｯｸM-PRO" pitchFamily="50" charset="-128"/>
              </a:endParaRPr>
            </a:p>
          </p:txBody>
        </p:sp>
        <p:sp>
          <p:nvSpPr>
            <p:cNvPr id="7250" name="AutoShape 25"/>
            <p:cNvSpPr>
              <a:spLocks noChangeArrowheads="1"/>
            </p:cNvSpPr>
            <p:nvPr/>
          </p:nvSpPr>
          <p:spPr bwMode="auto">
            <a:xfrm>
              <a:off x="3552372" y="2514600"/>
              <a:ext cx="762000" cy="1143000"/>
            </a:xfrm>
            <a:prstGeom prst="flowChartProcess">
              <a:avLst/>
            </a:prstGeom>
            <a:solidFill>
              <a:schemeClr val="bg1"/>
            </a:solidFill>
            <a:ln w="38100" algn="ctr">
              <a:solidFill>
                <a:srgbClr val="FF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ea typeface="HG丸ｺﾞｼｯｸM-PRO" pitchFamily="50" charset="-128"/>
              </a:endParaRPr>
            </a:p>
          </p:txBody>
        </p:sp>
        <p:sp>
          <p:nvSpPr>
            <p:cNvPr id="7251" name="AutoShape 26"/>
            <p:cNvSpPr>
              <a:spLocks noChangeArrowheads="1"/>
            </p:cNvSpPr>
            <p:nvPr/>
          </p:nvSpPr>
          <p:spPr bwMode="auto">
            <a:xfrm>
              <a:off x="3933372" y="2819400"/>
              <a:ext cx="304800" cy="533400"/>
            </a:xfrm>
            <a:prstGeom prst="flowChartMagneticDisk">
              <a:avLst/>
            </a:prstGeom>
            <a:solidFill>
              <a:schemeClr val="bg2"/>
            </a:solidFill>
            <a:ln w="1905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ea typeface="HG丸ｺﾞｼｯｸM-PRO" pitchFamily="50" charset="-128"/>
              </a:endParaRPr>
            </a:p>
          </p:txBody>
        </p:sp>
        <p:sp>
          <p:nvSpPr>
            <p:cNvPr id="7252" name="AutoShape 27"/>
            <p:cNvSpPr>
              <a:spLocks noChangeArrowheads="1"/>
            </p:cNvSpPr>
            <p:nvPr/>
          </p:nvSpPr>
          <p:spPr bwMode="auto">
            <a:xfrm>
              <a:off x="3628572" y="2819400"/>
              <a:ext cx="290513" cy="533400"/>
            </a:xfrm>
            <a:prstGeom prst="flowChartProcess">
              <a:avLst/>
            </a:prstGeom>
            <a:solidFill>
              <a:schemeClr val="bg2"/>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ea typeface="HG丸ｺﾞｼｯｸM-PRO" pitchFamily="50" charset="-128"/>
              </a:endParaRPr>
            </a:p>
          </p:txBody>
        </p:sp>
        <p:cxnSp>
          <p:nvCxnSpPr>
            <p:cNvPr id="7253" name="AutoShape 28"/>
            <p:cNvCxnSpPr>
              <a:cxnSpLocks noChangeShapeType="1"/>
              <a:stCxn id="7244" idx="2"/>
              <a:endCxn id="7247" idx="0"/>
            </p:cNvCxnSpPr>
            <p:nvPr/>
          </p:nvCxnSpPr>
          <p:spPr bwMode="auto">
            <a:xfrm>
              <a:off x="3095172" y="3676650"/>
              <a:ext cx="1104900" cy="1104900"/>
            </a:xfrm>
            <a:prstGeom prst="straightConnector1">
              <a:avLst/>
            </a:prstGeom>
            <a:noFill/>
            <a:ln w="19050">
              <a:solidFill>
                <a:srgbClr val="0066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54" name="AutoShape 29"/>
            <p:cNvCxnSpPr>
              <a:cxnSpLocks noChangeShapeType="1"/>
              <a:stCxn id="7244" idx="2"/>
              <a:endCxn id="7246" idx="0"/>
            </p:cNvCxnSpPr>
            <p:nvPr/>
          </p:nvCxnSpPr>
          <p:spPr bwMode="auto">
            <a:xfrm>
              <a:off x="3095172" y="3676650"/>
              <a:ext cx="419100" cy="1104900"/>
            </a:xfrm>
            <a:prstGeom prst="straightConnector1">
              <a:avLst/>
            </a:prstGeom>
            <a:noFill/>
            <a:ln w="19050">
              <a:solidFill>
                <a:srgbClr val="0066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55" name="AutoShape 30"/>
            <p:cNvCxnSpPr>
              <a:cxnSpLocks noChangeShapeType="1"/>
              <a:stCxn id="7244" idx="2"/>
              <a:endCxn id="7245" idx="0"/>
            </p:cNvCxnSpPr>
            <p:nvPr/>
          </p:nvCxnSpPr>
          <p:spPr bwMode="auto">
            <a:xfrm flipH="1">
              <a:off x="2828472" y="3676650"/>
              <a:ext cx="266700" cy="1104900"/>
            </a:xfrm>
            <a:prstGeom prst="straightConnector1">
              <a:avLst/>
            </a:prstGeom>
            <a:noFill/>
            <a:ln w="19050">
              <a:solidFill>
                <a:srgbClr val="0066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56" name="AutoShape 31"/>
            <p:cNvCxnSpPr>
              <a:cxnSpLocks noChangeShapeType="1"/>
              <a:stCxn id="7250" idx="2"/>
              <a:endCxn id="7247" idx="0"/>
            </p:cNvCxnSpPr>
            <p:nvPr/>
          </p:nvCxnSpPr>
          <p:spPr bwMode="auto">
            <a:xfrm>
              <a:off x="3933372" y="3676650"/>
              <a:ext cx="266700" cy="1104900"/>
            </a:xfrm>
            <a:prstGeom prst="straightConnector1">
              <a:avLst/>
            </a:prstGeom>
            <a:noFill/>
            <a:ln w="19050">
              <a:solidFill>
                <a:srgbClr val="0066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57" name="AutoShape 32"/>
            <p:cNvCxnSpPr>
              <a:cxnSpLocks noChangeShapeType="1"/>
              <a:stCxn id="7250" idx="2"/>
              <a:endCxn id="7246" idx="0"/>
            </p:cNvCxnSpPr>
            <p:nvPr/>
          </p:nvCxnSpPr>
          <p:spPr bwMode="auto">
            <a:xfrm flipH="1">
              <a:off x="3514272" y="3676650"/>
              <a:ext cx="419100" cy="1104900"/>
            </a:xfrm>
            <a:prstGeom prst="straightConnector1">
              <a:avLst/>
            </a:prstGeom>
            <a:noFill/>
            <a:ln w="19050">
              <a:solidFill>
                <a:srgbClr val="0066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58" name="AutoShape 33"/>
            <p:cNvCxnSpPr>
              <a:cxnSpLocks noChangeShapeType="1"/>
              <a:stCxn id="7250" idx="2"/>
              <a:endCxn id="7245" idx="0"/>
            </p:cNvCxnSpPr>
            <p:nvPr/>
          </p:nvCxnSpPr>
          <p:spPr bwMode="auto">
            <a:xfrm flipH="1">
              <a:off x="2828472" y="3676650"/>
              <a:ext cx="1104900" cy="1104900"/>
            </a:xfrm>
            <a:prstGeom prst="straightConnector1">
              <a:avLst/>
            </a:prstGeom>
            <a:noFill/>
            <a:ln w="19050">
              <a:solidFill>
                <a:srgbClr val="0066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2" name="AutoShape 7"/>
            <p:cNvSpPr>
              <a:spLocks noChangeArrowheads="1"/>
            </p:cNvSpPr>
            <p:nvPr/>
          </p:nvSpPr>
          <p:spPr bwMode="auto">
            <a:xfrm>
              <a:off x="3018972" y="4907893"/>
              <a:ext cx="990600" cy="242614"/>
            </a:xfrm>
            <a:prstGeom prst="roundRect">
              <a:avLst>
                <a:gd name="adj" fmla="val 50000"/>
              </a:avLst>
            </a:prstGeom>
            <a:solidFill>
              <a:srgbClr val="FFFFFF">
                <a:alpha val="69804"/>
              </a:srgbClr>
            </a:solidFill>
            <a:ln w="28575" algn="ctr">
              <a:solidFill>
                <a:srgbClr val="0066FF"/>
              </a:solidFill>
              <a:prstDash val="sysDot"/>
              <a:round/>
              <a:headEnd/>
              <a:tailEnd/>
            </a:ln>
          </p:spPr>
          <p:txBody>
            <a:bodyPr wrap="none" anchor="ctr"/>
            <a:lstStyle/>
            <a:p>
              <a:pPr algn="ctr"/>
              <a:r>
                <a:rPr lang="ja-JP" altLang="en-US" sz="1000" dirty="0">
                  <a:solidFill>
                    <a:srgbClr val="0066FF"/>
                  </a:solidFill>
                  <a:ea typeface="HGP創英角ｺﾞｼｯｸUB" pitchFamily="50" charset="-128"/>
                </a:rPr>
                <a:t>プログラム／ＰＣ</a:t>
              </a:r>
            </a:p>
          </p:txBody>
        </p:sp>
      </p:grpSp>
      <p:grpSp>
        <p:nvGrpSpPr>
          <p:cNvPr id="13" name="グループ化 12">
            <a:extLst>
              <a:ext uri="{FF2B5EF4-FFF2-40B4-BE49-F238E27FC236}">
                <a16:creationId xmlns:a16="http://schemas.microsoft.com/office/drawing/2014/main" id="{F8D9E32B-D27E-4132-9DAA-FB60637357D5}"/>
              </a:ext>
            </a:extLst>
          </p:cNvPr>
          <p:cNvGrpSpPr/>
          <p:nvPr/>
        </p:nvGrpSpPr>
        <p:grpSpPr>
          <a:xfrm>
            <a:off x="4579257" y="1371600"/>
            <a:ext cx="2057400" cy="3886200"/>
            <a:chOff x="4572000" y="1371600"/>
            <a:chExt cx="2057400" cy="3886200"/>
          </a:xfrm>
        </p:grpSpPr>
        <p:sp>
          <p:nvSpPr>
            <p:cNvPr id="7221" name="AutoShape 39"/>
            <p:cNvSpPr>
              <a:spLocks noChangeArrowheads="1"/>
            </p:cNvSpPr>
            <p:nvPr/>
          </p:nvSpPr>
          <p:spPr bwMode="auto">
            <a:xfrm>
              <a:off x="4572000" y="1371600"/>
              <a:ext cx="2057400" cy="381000"/>
            </a:xfrm>
            <a:prstGeom prst="roundRect">
              <a:avLst>
                <a:gd name="adj" fmla="val 50000"/>
              </a:avLst>
            </a:prstGeom>
            <a:solidFill>
              <a:srgbClr val="0066FF"/>
            </a:solidFill>
            <a:ln w="38100" algn="ctr">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200" dirty="0">
                  <a:solidFill>
                    <a:srgbClr val="FFFFFF"/>
                  </a:solidFill>
                  <a:ea typeface="HGP創英角ｺﾞｼｯｸUB" pitchFamily="50" charset="-128"/>
                </a:rPr>
                <a:t>Ｗｅｂシステム</a:t>
              </a:r>
            </a:p>
          </p:txBody>
        </p:sp>
        <p:sp>
          <p:nvSpPr>
            <p:cNvPr id="7222" name="AutoShape 40"/>
            <p:cNvSpPr>
              <a:spLocks noChangeArrowheads="1"/>
            </p:cNvSpPr>
            <p:nvPr/>
          </p:nvSpPr>
          <p:spPr bwMode="auto">
            <a:xfrm>
              <a:off x="4648200" y="4800600"/>
              <a:ext cx="533400" cy="457200"/>
            </a:xfrm>
            <a:prstGeom prst="flowChartDisplay">
              <a:avLst/>
            </a:prstGeom>
            <a:solidFill>
              <a:schemeClr val="bg1"/>
            </a:solidFill>
            <a:ln w="38100" algn="ctr">
              <a:solidFill>
                <a:srgbClr val="4168A7"/>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ea typeface="HG丸ｺﾞｼｯｸM-PRO" pitchFamily="50" charset="-128"/>
              </a:endParaRPr>
            </a:p>
          </p:txBody>
        </p:sp>
        <p:sp>
          <p:nvSpPr>
            <p:cNvPr id="7223" name="AutoShape 41"/>
            <p:cNvSpPr>
              <a:spLocks noChangeArrowheads="1"/>
            </p:cNvSpPr>
            <p:nvPr/>
          </p:nvSpPr>
          <p:spPr bwMode="auto">
            <a:xfrm>
              <a:off x="5334000" y="4800600"/>
              <a:ext cx="533400" cy="457200"/>
            </a:xfrm>
            <a:prstGeom prst="flowChartDisplay">
              <a:avLst/>
            </a:prstGeom>
            <a:solidFill>
              <a:schemeClr val="bg1"/>
            </a:solidFill>
            <a:ln w="38100" algn="ctr">
              <a:solidFill>
                <a:srgbClr val="4168A7"/>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ea typeface="HG丸ｺﾞｼｯｸM-PRO" pitchFamily="50" charset="-128"/>
              </a:endParaRPr>
            </a:p>
          </p:txBody>
        </p:sp>
        <p:sp>
          <p:nvSpPr>
            <p:cNvPr id="7224" name="AutoShape 42"/>
            <p:cNvSpPr>
              <a:spLocks noChangeArrowheads="1"/>
            </p:cNvSpPr>
            <p:nvPr/>
          </p:nvSpPr>
          <p:spPr bwMode="auto">
            <a:xfrm>
              <a:off x="6019800" y="4800600"/>
              <a:ext cx="533400" cy="457200"/>
            </a:xfrm>
            <a:prstGeom prst="flowChartDisplay">
              <a:avLst/>
            </a:prstGeom>
            <a:solidFill>
              <a:schemeClr val="bg1"/>
            </a:solidFill>
            <a:ln w="38100" algn="ctr">
              <a:solidFill>
                <a:srgbClr val="4168A7"/>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ea typeface="HG丸ｺﾞｼｯｸM-PRO" pitchFamily="50" charset="-128"/>
              </a:endParaRPr>
            </a:p>
          </p:txBody>
        </p:sp>
        <p:sp>
          <p:nvSpPr>
            <p:cNvPr id="7225" name="AutoShape 43"/>
            <p:cNvSpPr>
              <a:spLocks noChangeArrowheads="1"/>
            </p:cNvSpPr>
            <p:nvPr/>
          </p:nvSpPr>
          <p:spPr bwMode="auto">
            <a:xfrm>
              <a:off x="4800600" y="2514600"/>
              <a:ext cx="533400" cy="457200"/>
            </a:xfrm>
            <a:prstGeom prst="flowChartProcess">
              <a:avLst/>
            </a:prstGeom>
            <a:solidFill>
              <a:schemeClr val="bg1"/>
            </a:solidFill>
            <a:ln w="38100" algn="ctr">
              <a:solidFill>
                <a:srgbClr val="00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ea typeface="HG丸ｺﾞｼｯｸM-PRO" pitchFamily="50" charset="-128"/>
              </a:endParaRPr>
            </a:p>
          </p:txBody>
        </p:sp>
        <p:sp>
          <p:nvSpPr>
            <p:cNvPr id="7226" name="AutoShape 44"/>
            <p:cNvSpPr>
              <a:spLocks noChangeArrowheads="1"/>
            </p:cNvSpPr>
            <p:nvPr/>
          </p:nvSpPr>
          <p:spPr bwMode="auto">
            <a:xfrm>
              <a:off x="5105400" y="2590800"/>
              <a:ext cx="152400" cy="304800"/>
            </a:xfrm>
            <a:prstGeom prst="flowChartMagneticDisk">
              <a:avLst/>
            </a:prstGeom>
            <a:solidFill>
              <a:schemeClr val="bg2"/>
            </a:solidFill>
            <a:ln w="1905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ea typeface="HG丸ｺﾞｼｯｸM-PRO" pitchFamily="50" charset="-128"/>
              </a:endParaRPr>
            </a:p>
          </p:txBody>
        </p:sp>
        <p:sp>
          <p:nvSpPr>
            <p:cNvPr id="7227" name="AutoShape 45"/>
            <p:cNvSpPr>
              <a:spLocks noChangeArrowheads="1"/>
            </p:cNvSpPr>
            <p:nvPr/>
          </p:nvSpPr>
          <p:spPr bwMode="auto">
            <a:xfrm>
              <a:off x="4876800" y="2590800"/>
              <a:ext cx="203200" cy="304800"/>
            </a:xfrm>
            <a:prstGeom prst="flowChartProcess">
              <a:avLst/>
            </a:prstGeom>
            <a:solidFill>
              <a:schemeClr val="bg2"/>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ea typeface="HG丸ｺﾞｼｯｸM-PRO" pitchFamily="50" charset="-128"/>
              </a:endParaRPr>
            </a:p>
          </p:txBody>
        </p:sp>
        <p:sp>
          <p:nvSpPr>
            <p:cNvPr id="7228" name="AutoShape 46"/>
            <p:cNvSpPr>
              <a:spLocks noChangeArrowheads="1"/>
            </p:cNvSpPr>
            <p:nvPr/>
          </p:nvSpPr>
          <p:spPr bwMode="auto">
            <a:xfrm>
              <a:off x="5867400" y="2514600"/>
              <a:ext cx="533400" cy="457200"/>
            </a:xfrm>
            <a:prstGeom prst="flowChartProcess">
              <a:avLst/>
            </a:prstGeom>
            <a:solidFill>
              <a:schemeClr val="bg1"/>
            </a:solidFill>
            <a:ln w="38100" algn="ctr">
              <a:solidFill>
                <a:srgbClr val="00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ea typeface="HG丸ｺﾞｼｯｸM-PRO" pitchFamily="50" charset="-128"/>
              </a:endParaRPr>
            </a:p>
          </p:txBody>
        </p:sp>
        <p:sp>
          <p:nvSpPr>
            <p:cNvPr id="7230" name="AutoShape 48"/>
            <p:cNvSpPr>
              <a:spLocks noChangeArrowheads="1"/>
            </p:cNvSpPr>
            <p:nvPr/>
          </p:nvSpPr>
          <p:spPr bwMode="auto">
            <a:xfrm>
              <a:off x="5943600" y="2590800"/>
              <a:ext cx="203200" cy="304800"/>
            </a:xfrm>
            <a:prstGeom prst="flowChartProcess">
              <a:avLst/>
            </a:prstGeom>
            <a:solidFill>
              <a:schemeClr val="bg2"/>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ea typeface="HG丸ｺﾞｼｯｸM-PRO" pitchFamily="50" charset="-128"/>
              </a:endParaRPr>
            </a:p>
          </p:txBody>
        </p:sp>
        <p:sp>
          <p:nvSpPr>
            <p:cNvPr id="7231" name="AutoShape 49"/>
            <p:cNvSpPr>
              <a:spLocks noChangeArrowheads="1"/>
            </p:cNvSpPr>
            <p:nvPr/>
          </p:nvSpPr>
          <p:spPr bwMode="auto">
            <a:xfrm>
              <a:off x="5334000" y="3200400"/>
              <a:ext cx="533400" cy="457200"/>
            </a:xfrm>
            <a:prstGeom prst="flowChartProcess">
              <a:avLst/>
            </a:prstGeom>
            <a:solidFill>
              <a:schemeClr val="bg1"/>
            </a:solidFill>
            <a:ln w="38100" algn="ctr">
              <a:solidFill>
                <a:srgbClr val="00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ea typeface="HG丸ｺﾞｼｯｸM-PRO" pitchFamily="50" charset="-128"/>
              </a:endParaRPr>
            </a:p>
          </p:txBody>
        </p:sp>
        <p:sp>
          <p:nvSpPr>
            <p:cNvPr id="7232" name="AutoShape 50"/>
            <p:cNvSpPr>
              <a:spLocks noChangeArrowheads="1"/>
            </p:cNvSpPr>
            <p:nvPr/>
          </p:nvSpPr>
          <p:spPr bwMode="auto">
            <a:xfrm>
              <a:off x="5638800" y="3276600"/>
              <a:ext cx="152400" cy="304800"/>
            </a:xfrm>
            <a:prstGeom prst="flowChartMagneticDisk">
              <a:avLst/>
            </a:prstGeom>
            <a:solidFill>
              <a:schemeClr val="bg2"/>
            </a:solidFill>
            <a:ln w="1905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ea typeface="HG丸ｺﾞｼｯｸM-PRO" pitchFamily="50" charset="-128"/>
              </a:endParaRPr>
            </a:p>
          </p:txBody>
        </p:sp>
        <p:sp>
          <p:nvSpPr>
            <p:cNvPr id="7233" name="AutoShape 51"/>
            <p:cNvSpPr>
              <a:spLocks noChangeArrowheads="1"/>
            </p:cNvSpPr>
            <p:nvPr/>
          </p:nvSpPr>
          <p:spPr bwMode="auto">
            <a:xfrm>
              <a:off x="5410200" y="3276600"/>
              <a:ext cx="203200" cy="304800"/>
            </a:xfrm>
            <a:prstGeom prst="flowChartProcess">
              <a:avLst/>
            </a:prstGeom>
            <a:solidFill>
              <a:schemeClr val="bg2"/>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ea typeface="HG丸ｺﾞｼｯｸM-PRO" pitchFamily="50" charset="-128"/>
              </a:endParaRPr>
            </a:p>
          </p:txBody>
        </p:sp>
        <p:cxnSp>
          <p:nvCxnSpPr>
            <p:cNvPr id="7234" name="AutoShape 52"/>
            <p:cNvCxnSpPr>
              <a:cxnSpLocks noChangeShapeType="1"/>
              <a:stCxn id="7228" idx="2"/>
              <a:endCxn id="7231" idx="3"/>
            </p:cNvCxnSpPr>
            <p:nvPr/>
          </p:nvCxnSpPr>
          <p:spPr bwMode="auto">
            <a:xfrm flipH="1">
              <a:off x="5886450" y="2990850"/>
              <a:ext cx="247650" cy="438150"/>
            </a:xfrm>
            <a:prstGeom prst="straightConnector1">
              <a:avLst/>
            </a:prstGeom>
            <a:noFill/>
            <a:ln w="19050">
              <a:solidFill>
                <a:srgbClr val="0066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35" name="AutoShape 53"/>
            <p:cNvCxnSpPr>
              <a:cxnSpLocks noChangeShapeType="1"/>
              <a:stCxn id="7231" idx="1"/>
              <a:endCxn id="7225" idx="2"/>
            </p:cNvCxnSpPr>
            <p:nvPr/>
          </p:nvCxnSpPr>
          <p:spPr bwMode="auto">
            <a:xfrm flipH="1" flipV="1">
              <a:off x="5067300" y="2990850"/>
              <a:ext cx="247650" cy="438150"/>
            </a:xfrm>
            <a:prstGeom prst="straightConnector1">
              <a:avLst/>
            </a:prstGeom>
            <a:noFill/>
            <a:ln w="19050">
              <a:solidFill>
                <a:srgbClr val="0066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36" name="AutoShape 54"/>
            <p:cNvCxnSpPr>
              <a:cxnSpLocks noChangeShapeType="1"/>
              <a:stCxn id="7225" idx="3"/>
              <a:endCxn id="7228" idx="1"/>
            </p:cNvCxnSpPr>
            <p:nvPr/>
          </p:nvCxnSpPr>
          <p:spPr bwMode="auto">
            <a:xfrm>
              <a:off x="5353050" y="2743200"/>
              <a:ext cx="495300" cy="0"/>
            </a:xfrm>
            <a:prstGeom prst="straightConnector1">
              <a:avLst/>
            </a:prstGeom>
            <a:noFill/>
            <a:ln w="19050">
              <a:solidFill>
                <a:srgbClr val="0066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37" name="AutoShape 55"/>
            <p:cNvCxnSpPr>
              <a:cxnSpLocks noChangeShapeType="1"/>
              <a:stCxn id="7231" idx="2"/>
              <a:endCxn id="7222" idx="0"/>
            </p:cNvCxnSpPr>
            <p:nvPr/>
          </p:nvCxnSpPr>
          <p:spPr bwMode="auto">
            <a:xfrm flipH="1">
              <a:off x="4914900" y="3676650"/>
              <a:ext cx="685800" cy="1104900"/>
            </a:xfrm>
            <a:prstGeom prst="straightConnector1">
              <a:avLst/>
            </a:prstGeom>
            <a:noFill/>
            <a:ln w="19050">
              <a:solidFill>
                <a:srgbClr val="0066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38" name="AutoShape 56"/>
            <p:cNvCxnSpPr>
              <a:cxnSpLocks noChangeShapeType="1"/>
              <a:stCxn id="7231" idx="2"/>
              <a:endCxn id="7223" idx="0"/>
            </p:cNvCxnSpPr>
            <p:nvPr/>
          </p:nvCxnSpPr>
          <p:spPr bwMode="auto">
            <a:xfrm>
              <a:off x="5600700" y="3676650"/>
              <a:ext cx="0" cy="1104900"/>
            </a:xfrm>
            <a:prstGeom prst="straightConnector1">
              <a:avLst/>
            </a:prstGeom>
            <a:noFill/>
            <a:ln w="19050">
              <a:solidFill>
                <a:srgbClr val="0066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39" name="AutoShape 57"/>
            <p:cNvCxnSpPr>
              <a:cxnSpLocks noChangeShapeType="1"/>
              <a:stCxn id="7231" idx="2"/>
              <a:endCxn id="7224" idx="0"/>
            </p:cNvCxnSpPr>
            <p:nvPr/>
          </p:nvCxnSpPr>
          <p:spPr bwMode="auto">
            <a:xfrm>
              <a:off x="5600700" y="3676650"/>
              <a:ext cx="685800" cy="1104900"/>
            </a:xfrm>
            <a:prstGeom prst="straightConnector1">
              <a:avLst/>
            </a:prstGeom>
            <a:noFill/>
            <a:ln w="19050">
              <a:solidFill>
                <a:srgbClr val="0066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3" name="AutoShape 7"/>
            <p:cNvSpPr>
              <a:spLocks noChangeArrowheads="1"/>
            </p:cNvSpPr>
            <p:nvPr/>
          </p:nvSpPr>
          <p:spPr bwMode="auto">
            <a:xfrm>
              <a:off x="5129048" y="4907893"/>
              <a:ext cx="990600" cy="242614"/>
            </a:xfrm>
            <a:prstGeom prst="roundRect">
              <a:avLst>
                <a:gd name="adj" fmla="val 50000"/>
              </a:avLst>
            </a:prstGeom>
            <a:solidFill>
              <a:srgbClr val="FFFFFF">
                <a:alpha val="69804"/>
              </a:srgbClr>
            </a:solidFill>
            <a:ln w="28575" algn="ctr">
              <a:solidFill>
                <a:srgbClr val="0066FF"/>
              </a:solidFill>
              <a:prstDash val="sysDot"/>
              <a:round/>
              <a:headEnd/>
              <a:tailEnd/>
            </a:ln>
          </p:spPr>
          <p:txBody>
            <a:bodyPr wrap="none" anchor="ctr"/>
            <a:lstStyle/>
            <a:p>
              <a:pPr algn="ctr"/>
              <a:r>
                <a:rPr lang="ja-JP" altLang="en-US" sz="1000" dirty="0">
                  <a:solidFill>
                    <a:srgbClr val="0066FF"/>
                  </a:solidFill>
                  <a:ea typeface="HGP創英角ｺﾞｼｯｸUB" pitchFamily="50" charset="-128"/>
                </a:rPr>
                <a:t>ブラウザー／ＰＣ</a:t>
              </a:r>
            </a:p>
          </p:txBody>
        </p:sp>
        <p:sp>
          <p:nvSpPr>
            <p:cNvPr id="7229" name="AutoShape 47"/>
            <p:cNvSpPr>
              <a:spLocks noChangeArrowheads="1"/>
            </p:cNvSpPr>
            <p:nvPr/>
          </p:nvSpPr>
          <p:spPr bwMode="auto">
            <a:xfrm>
              <a:off x="6201228" y="2590800"/>
              <a:ext cx="152400" cy="304800"/>
            </a:xfrm>
            <a:prstGeom prst="flowChartMagneticDisk">
              <a:avLst/>
            </a:prstGeom>
            <a:solidFill>
              <a:schemeClr val="bg2"/>
            </a:solidFill>
            <a:ln w="1905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ea typeface="HG丸ｺﾞｼｯｸM-PRO" pitchFamily="50" charset="-128"/>
              </a:endParaRPr>
            </a:p>
          </p:txBody>
        </p:sp>
      </p:grpSp>
      <p:grpSp>
        <p:nvGrpSpPr>
          <p:cNvPr id="12" name="グループ化 11">
            <a:extLst>
              <a:ext uri="{FF2B5EF4-FFF2-40B4-BE49-F238E27FC236}">
                <a16:creationId xmlns:a16="http://schemas.microsoft.com/office/drawing/2014/main" id="{D2004389-CFB1-47C7-9BAC-E637A7AE9CC6}"/>
              </a:ext>
            </a:extLst>
          </p:cNvPr>
          <p:cNvGrpSpPr/>
          <p:nvPr/>
        </p:nvGrpSpPr>
        <p:grpSpPr>
          <a:xfrm>
            <a:off x="6672942" y="1371600"/>
            <a:ext cx="2057400" cy="3886200"/>
            <a:chOff x="6658428" y="1371600"/>
            <a:chExt cx="2057400" cy="3886200"/>
          </a:xfrm>
        </p:grpSpPr>
        <p:pic>
          <p:nvPicPr>
            <p:cNvPr id="7194" name="Cloud"/>
            <p:cNvPicPr>
              <a:picLocks noChangeAspect="1" noEditPoints="1" noChangeArrowheads="1"/>
            </p:cNvPicPr>
            <p:nvPr/>
          </p:nvPicPr>
          <p:blipFill>
            <a:blip r:embed="rId3" cstate="print">
              <a:lum bright="-36000" contrast="-36000"/>
              <a:extLst>
                <a:ext uri="{28A0092B-C50C-407E-A947-70E740481C1C}">
                  <a14:useLocalDpi xmlns:a14="http://schemas.microsoft.com/office/drawing/2010/main" val="0"/>
                </a:ext>
              </a:extLst>
            </a:blip>
            <a:srcRect/>
            <a:stretch>
              <a:fillRect/>
            </a:stretch>
          </p:blipFill>
          <p:spPr bwMode="auto">
            <a:xfrm>
              <a:off x="6810828" y="2362200"/>
              <a:ext cx="17526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95" name="AutoShape 63"/>
            <p:cNvSpPr>
              <a:spLocks noChangeArrowheads="1"/>
            </p:cNvSpPr>
            <p:nvPr/>
          </p:nvSpPr>
          <p:spPr bwMode="auto">
            <a:xfrm>
              <a:off x="6658428" y="1371600"/>
              <a:ext cx="2057400" cy="381000"/>
            </a:xfrm>
            <a:prstGeom prst="roundRect">
              <a:avLst>
                <a:gd name="adj" fmla="val 50000"/>
              </a:avLst>
            </a:prstGeom>
            <a:solidFill>
              <a:srgbClr val="0000FF"/>
            </a:solidFill>
            <a:ln w="38100" algn="ctr">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200" dirty="0">
                  <a:solidFill>
                    <a:srgbClr val="FFFFFF"/>
                  </a:solidFill>
                  <a:ea typeface="HGP創英角ｺﾞｼｯｸUB" pitchFamily="50" charset="-128"/>
                </a:rPr>
                <a:t>クラウド</a:t>
              </a:r>
            </a:p>
          </p:txBody>
        </p:sp>
        <p:sp>
          <p:nvSpPr>
            <p:cNvPr id="7196" name="AutoShape 64"/>
            <p:cNvSpPr>
              <a:spLocks noChangeArrowheads="1"/>
            </p:cNvSpPr>
            <p:nvPr/>
          </p:nvSpPr>
          <p:spPr bwMode="auto">
            <a:xfrm>
              <a:off x="6734628" y="4800600"/>
              <a:ext cx="533400" cy="457200"/>
            </a:xfrm>
            <a:prstGeom prst="flowChartDisplay">
              <a:avLst/>
            </a:prstGeom>
            <a:solidFill>
              <a:schemeClr val="bg1"/>
            </a:solidFill>
            <a:ln w="38100" algn="ctr">
              <a:solidFill>
                <a:srgbClr val="4168A7"/>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ea typeface="HG丸ｺﾞｼｯｸM-PRO" pitchFamily="50" charset="-128"/>
              </a:endParaRPr>
            </a:p>
          </p:txBody>
        </p:sp>
        <p:sp>
          <p:nvSpPr>
            <p:cNvPr id="7197" name="AutoShape 65"/>
            <p:cNvSpPr>
              <a:spLocks noChangeArrowheads="1"/>
            </p:cNvSpPr>
            <p:nvPr/>
          </p:nvSpPr>
          <p:spPr bwMode="auto">
            <a:xfrm>
              <a:off x="7420428" y="4800600"/>
              <a:ext cx="533400" cy="457200"/>
            </a:xfrm>
            <a:prstGeom prst="flowChartDisplay">
              <a:avLst/>
            </a:prstGeom>
            <a:solidFill>
              <a:schemeClr val="bg1"/>
            </a:solidFill>
            <a:ln w="38100" algn="ctr">
              <a:solidFill>
                <a:srgbClr val="4168A7"/>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ea typeface="HG丸ｺﾞｼｯｸM-PRO" pitchFamily="50" charset="-128"/>
              </a:endParaRPr>
            </a:p>
          </p:txBody>
        </p:sp>
        <p:sp>
          <p:nvSpPr>
            <p:cNvPr id="7198" name="AutoShape 66"/>
            <p:cNvSpPr>
              <a:spLocks noChangeArrowheads="1"/>
            </p:cNvSpPr>
            <p:nvPr/>
          </p:nvSpPr>
          <p:spPr bwMode="auto">
            <a:xfrm>
              <a:off x="8106228" y="4800600"/>
              <a:ext cx="533400" cy="457200"/>
            </a:xfrm>
            <a:prstGeom prst="flowChartDisplay">
              <a:avLst/>
            </a:prstGeom>
            <a:solidFill>
              <a:schemeClr val="bg1"/>
            </a:solidFill>
            <a:ln w="38100" algn="ctr">
              <a:solidFill>
                <a:srgbClr val="4168A7"/>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ea typeface="HG丸ｺﾞｼｯｸM-PRO" pitchFamily="50" charset="-128"/>
              </a:endParaRPr>
            </a:p>
          </p:txBody>
        </p:sp>
        <p:sp>
          <p:nvSpPr>
            <p:cNvPr id="7199" name="AutoShape 67"/>
            <p:cNvSpPr>
              <a:spLocks noChangeArrowheads="1"/>
            </p:cNvSpPr>
            <p:nvPr/>
          </p:nvSpPr>
          <p:spPr bwMode="auto">
            <a:xfrm>
              <a:off x="6887028" y="2514600"/>
              <a:ext cx="533400" cy="457200"/>
            </a:xfrm>
            <a:prstGeom prst="flowChartProcess">
              <a:avLst/>
            </a:prstGeom>
            <a:solidFill>
              <a:schemeClr val="bg1"/>
            </a:solidFill>
            <a:ln w="38100" algn="ctr">
              <a:solidFill>
                <a:srgbClr val="0000FF"/>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ea typeface="HG丸ｺﾞｼｯｸM-PRO" pitchFamily="50" charset="-128"/>
              </a:endParaRPr>
            </a:p>
          </p:txBody>
        </p:sp>
        <p:sp>
          <p:nvSpPr>
            <p:cNvPr id="7200" name="AutoShape 68"/>
            <p:cNvSpPr>
              <a:spLocks noChangeArrowheads="1"/>
            </p:cNvSpPr>
            <p:nvPr/>
          </p:nvSpPr>
          <p:spPr bwMode="auto">
            <a:xfrm>
              <a:off x="7191828" y="2590800"/>
              <a:ext cx="152400" cy="304800"/>
            </a:xfrm>
            <a:prstGeom prst="flowChartMagneticDisk">
              <a:avLst/>
            </a:prstGeom>
            <a:solidFill>
              <a:schemeClr val="bg2"/>
            </a:solidFill>
            <a:ln w="1905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ea typeface="HG丸ｺﾞｼｯｸM-PRO" pitchFamily="50" charset="-128"/>
              </a:endParaRPr>
            </a:p>
          </p:txBody>
        </p:sp>
        <p:sp>
          <p:nvSpPr>
            <p:cNvPr id="7201" name="AutoShape 69"/>
            <p:cNvSpPr>
              <a:spLocks noChangeArrowheads="1"/>
            </p:cNvSpPr>
            <p:nvPr/>
          </p:nvSpPr>
          <p:spPr bwMode="auto">
            <a:xfrm>
              <a:off x="6963228" y="2590800"/>
              <a:ext cx="203200" cy="304800"/>
            </a:xfrm>
            <a:prstGeom prst="flowChartProcess">
              <a:avLst/>
            </a:prstGeom>
            <a:solidFill>
              <a:schemeClr val="bg2"/>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ea typeface="HG丸ｺﾞｼｯｸM-PRO" pitchFamily="50" charset="-128"/>
              </a:endParaRPr>
            </a:p>
          </p:txBody>
        </p:sp>
        <p:sp>
          <p:nvSpPr>
            <p:cNvPr id="7202" name="AutoShape 70"/>
            <p:cNvSpPr>
              <a:spLocks noChangeArrowheads="1"/>
            </p:cNvSpPr>
            <p:nvPr/>
          </p:nvSpPr>
          <p:spPr bwMode="auto">
            <a:xfrm>
              <a:off x="7953828" y="2514600"/>
              <a:ext cx="533400" cy="457200"/>
            </a:xfrm>
            <a:prstGeom prst="flowChartProcess">
              <a:avLst/>
            </a:prstGeom>
            <a:solidFill>
              <a:schemeClr val="bg1"/>
            </a:solidFill>
            <a:ln w="38100" algn="ctr">
              <a:solidFill>
                <a:srgbClr val="0000FF"/>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ea typeface="HG丸ｺﾞｼｯｸM-PRO" pitchFamily="50" charset="-128"/>
              </a:endParaRPr>
            </a:p>
          </p:txBody>
        </p:sp>
        <p:sp>
          <p:nvSpPr>
            <p:cNvPr id="7203" name="AutoShape 71"/>
            <p:cNvSpPr>
              <a:spLocks noChangeArrowheads="1"/>
            </p:cNvSpPr>
            <p:nvPr/>
          </p:nvSpPr>
          <p:spPr bwMode="auto">
            <a:xfrm>
              <a:off x="8258628" y="2590800"/>
              <a:ext cx="152400" cy="304800"/>
            </a:xfrm>
            <a:prstGeom prst="flowChartMagneticDisk">
              <a:avLst/>
            </a:prstGeom>
            <a:solidFill>
              <a:schemeClr val="bg2"/>
            </a:solidFill>
            <a:ln w="1905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ea typeface="HG丸ｺﾞｼｯｸM-PRO" pitchFamily="50" charset="-128"/>
              </a:endParaRPr>
            </a:p>
          </p:txBody>
        </p:sp>
        <p:sp>
          <p:nvSpPr>
            <p:cNvPr id="7204" name="AutoShape 72"/>
            <p:cNvSpPr>
              <a:spLocks noChangeArrowheads="1"/>
            </p:cNvSpPr>
            <p:nvPr/>
          </p:nvSpPr>
          <p:spPr bwMode="auto">
            <a:xfrm>
              <a:off x="8030028" y="2590800"/>
              <a:ext cx="203200" cy="304800"/>
            </a:xfrm>
            <a:prstGeom prst="flowChartProcess">
              <a:avLst/>
            </a:prstGeom>
            <a:solidFill>
              <a:schemeClr val="bg2"/>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ea typeface="HG丸ｺﾞｼｯｸM-PRO" pitchFamily="50" charset="-128"/>
              </a:endParaRPr>
            </a:p>
          </p:txBody>
        </p:sp>
        <p:sp>
          <p:nvSpPr>
            <p:cNvPr id="7205" name="AutoShape 73"/>
            <p:cNvSpPr>
              <a:spLocks noChangeArrowheads="1"/>
            </p:cNvSpPr>
            <p:nvPr/>
          </p:nvSpPr>
          <p:spPr bwMode="auto">
            <a:xfrm>
              <a:off x="7420428" y="3200400"/>
              <a:ext cx="533400" cy="457200"/>
            </a:xfrm>
            <a:prstGeom prst="flowChartProcess">
              <a:avLst/>
            </a:prstGeom>
            <a:solidFill>
              <a:schemeClr val="bg1"/>
            </a:solidFill>
            <a:ln w="38100" algn="ctr">
              <a:solidFill>
                <a:srgbClr val="0000FF"/>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ea typeface="HG丸ｺﾞｼｯｸM-PRO" pitchFamily="50" charset="-128"/>
              </a:endParaRPr>
            </a:p>
          </p:txBody>
        </p:sp>
        <p:sp>
          <p:nvSpPr>
            <p:cNvPr id="7206" name="AutoShape 74"/>
            <p:cNvSpPr>
              <a:spLocks noChangeArrowheads="1"/>
            </p:cNvSpPr>
            <p:nvPr/>
          </p:nvSpPr>
          <p:spPr bwMode="auto">
            <a:xfrm>
              <a:off x="7725228" y="3276600"/>
              <a:ext cx="152400" cy="304800"/>
            </a:xfrm>
            <a:prstGeom prst="flowChartMagneticDisk">
              <a:avLst/>
            </a:prstGeom>
            <a:solidFill>
              <a:schemeClr val="bg2"/>
            </a:solidFill>
            <a:ln w="1905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ea typeface="HG丸ｺﾞｼｯｸM-PRO" pitchFamily="50" charset="-128"/>
              </a:endParaRPr>
            </a:p>
          </p:txBody>
        </p:sp>
        <p:sp>
          <p:nvSpPr>
            <p:cNvPr id="7207" name="AutoShape 75"/>
            <p:cNvSpPr>
              <a:spLocks noChangeArrowheads="1"/>
            </p:cNvSpPr>
            <p:nvPr/>
          </p:nvSpPr>
          <p:spPr bwMode="auto">
            <a:xfrm>
              <a:off x="7496628" y="3276600"/>
              <a:ext cx="203200" cy="304800"/>
            </a:xfrm>
            <a:prstGeom prst="flowChartProcess">
              <a:avLst/>
            </a:prstGeom>
            <a:solidFill>
              <a:schemeClr val="bg2"/>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ea typeface="HG丸ｺﾞｼｯｸM-PRO" pitchFamily="50" charset="-128"/>
              </a:endParaRPr>
            </a:p>
          </p:txBody>
        </p:sp>
        <p:sp>
          <p:nvSpPr>
            <p:cNvPr id="7208" name="AutoShape 76"/>
            <p:cNvSpPr>
              <a:spLocks noChangeArrowheads="1"/>
            </p:cNvSpPr>
            <p:nvPr/>
          </p:nvSpPr>
          <p:spPr bwMode="auto">
            <a:xfrm>
              <a:off x="6734628" y="3200400"/>
              <a:ext cx="533400" cy="457200"/>
            </a:xfrm>
            <a:prstGeom prst="flowChartProcess">
              <a:avLst/>
            </a:prstGeom>
            <a:solidFill>
              <a:schemeClr val="bg1"/>
            </a:solidFill>
            <a:ln w="38100" algn="ctr">
              <a:solidFill>
                <a:srgbClr val="0000FF"/>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ea typeface="HG丸ｺﾞｼｯｸM-PRO" pitchFamily="50" charset="-128"/>
              </a:endParaRPr>
            </a:p>
          </p:txBody>
        </p:sp>
        <p:sp>
          <p:nvSpPr>
            <p:cNvPr id="7209" name="AutoShape 77"/>
            <p:cNvSpPr>
              <a:spLocks noChangeArrowheads="1"/>
            </p:cNvSpPr>
            <p:nvPr/>
          </p:nvSpPr>
          <p:spPr bwMode="auto">
            <a:xfrm>
              <a:off x="7039428" y="3276600"/>
              <a:ext cx="152400" cy="304800"/>
            </a:xfrm>
            <a:prstGeom prst="flowChartMagneticDisk">
              <a:avLst/>
            </a:prstGeom>
            <a:solidFill>
              <a:schemeClr val="bg2"/>
            </a:solidFill>
            <a:ln w="1905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ea typeface="HG丸ｺﾞｼｯｸM-PRO" pitchFamily="50" charset="-128"/>
              </a:endParaRPr>
            </a:p>
          </p:txBody>
        </p:sp>
        <p:sp>
          <p:nvSpPr>
            <p:cNvPr id="7210" name="AutoShape 78"/>
            <p:cNvSpPr>
              <a:spLocks noChangeArrowheads="1"/>
            </p:cNvSpPr>
            <p:nvPr/>
          </p:nvSpPr>
          <p:spPr bwMode="auto">
            <a:xfrm>
              <a:off x="6810828" y="3276600"/>
              <a:ext cx="203200" cy="304800"/>
            </a:xfrm>
            <a:prstGeom prst="flowChartProcess">
              <a:avLst/>
            </a:prstGeom>
            <a:solidFill>
              <a:schemeClr val="bg2"/>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ea typeface="HG丸ｺﾞｼｯｸM-PRO" pitchFamily="50" charset="-128"/>
              </a:endParaRPr>
            </a:p>
          </p:txBody>
        </p:sp>
        <p:sp>
          <p:nvSpPr>
            <p:cNvPr id="7211" name="AutoShape 79"/>
            <p:cNvSpPr>
              <a:spLocks noChangeArrowheads="1"/>
            </p:cNvSpPr>
            <p:nvPr/>
          </p:nvSpPr>
          <p:spPr bwMode="auto">
            <a:xfrm>
              <a:off x="8106228" y="3200400"/>
              <a:ext cx="533400" cy="457200"/>
            </a:xfrm>
            <a:prstGeom prst="flowChartProcess">
              <a:avLst/>
            </a:prstGeom>
            <a:solidFill>
              <a:schemeClr val="bg1"/>
            </a:solidFill>
            <a:ln w="38100" algn="ctr">
              <a:solidFill>
                <a:srgbClr val="0000FF"/>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ea typeface="HG丸ｺﾞｼｯｸM-PRO" pitchFamily="50" charset="-128"/>
              </a:endParaRPr>
            </a:p>
          </p:txBody>
        </p:sp>
        <p:sp>
          <p:nvSpPr>
            <p:cNvPr id="7212" name="AutoShape 80"/>
            <p:cNvSpPr>
              <a:spLocks noChangeArrowheads="1"/>
            </p:cNvSpPr>
            <p:nvPr/>
          </p:nvSpPr>
          <p:spPr bwMode="auto">
            <a:xfrm>
              <a:off x="8411028" y="3276600"/>
              <a:ext cx="152400" cy="304800"/>
            </a:xfrm>
            <a:prstGeom prst="flowChartMagneticDisk">
              <a:avLst/>
            </a:prstGeom>
            <a:solidFill>
              <a:schemeClr val="bg2"/>
            </a:solidFill>
            <a:ln w="1905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ea typeface="HG丸ｺﾞｼｯｸM-PRO" pitchFamily="50" charset="-128"/>
              </a:endParaRPr>
            </a:p>
          </p:txBody>
        </p:sp>
        <p:sp>
          <p:nvSpPr>
            <p:cNvPr id="7213" name="AutoShape 81"/>
            <p:cNvSpPr>
              <a:spLocks noChangeArrowheads="1"/>
            </p:cNvSpPr>
            <p:nvPr/>
          </p:nvSpPr>
          <p:spPr bwMode="auto">
            <a:xfrm>
              <a:off x="8182428" y="3276600"/>
              <a:ext cx="203200" cy="304800"/>
            </a:xfrm>
            <a:prstGeom prst="flowChartProcess">
              <a:avLst/>
            </a:prstGeom>
            <a:solidFill>
              <a:schemeClr val="bg2"/>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ea typeface="HG丸ｺﾞｼｯｸM-PRO" pitchFamily="50" charset="-128"/>
              </a:endParaRPr>
            </a:p>
          </p:txBody>
        </p:sp>
        <p:cxnSp>
          <p:nvCxnSpPr>
            <p:cNvPr id="7214" name="AutoShape 82"/>
            <p:cNvCxnSpPr>
              <a:cxnSpLocks noChangeShapeType="1"/>
              <a:stCxn id="7194" idx="2"/>
              <a:endCxn id="7196" idx="0"/>
            </p:cNvCxnSpPr>
            <p:nvPr/>
          </p:nvCxnSpPr>
          <p:spPr bwMode="auto">
            <a:xfrm flipH="1">
              <a:off x="7001328" y="3810000"/>
              <a:ext cx="685800" cy="971550"/>
            </a:xfrm>
            <a:prstGeom prst="straightConnector1">
              <a:avLst/>
            </a:prstGeom>
            <a:noFill/>
            <a:ln w="19050">
              <a:solidFill>
                <a:srgbClr val="0066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15" name="AutoShape 83"/>
            <p:cNvCxnSpPr>
              <a:cxnSpLocks noChangeShapeType="1"/>
              <a:stCxn id="7194" idx="2"/>
              <a:endCxn id="7197" idx="0"/>
            </p:cNvCxnSpPr>
            <p:nvPr/>
          </p:nvCxnSpPr>
          <p:spPr bwMode="auto">
            <a:xfrm>
              <a:off x="7687128" y="3810000"/>
              <a:ext cx="0" cy="971550"/>
            </a:xfrm>
            <a:prstGeom prst="straightConnector1">
              <a:avLst/>
            </a:prstGeom>
            <a:noFill/>
            <a:ln w="19050">
              <a:solidFill>
                <a:srgbClr val="0066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16" name="AutoShape 84"/>
            <p:cNvCxnSpPr>
              <a:cxnSpLocks noChangeShapeType="1"/>
              <a:stCxn id="7194" idx="2"/>
              <a:endCxn id="7198" idx="0"/>
            </p:cNvCxnSpPr>
            <p:nvPr/>
          </p:nvCxnSpPr>
          <p:spPr bwMode="auto">
            <a:xfrm>
              <a:off x="7687128" y="3810000"/>
              <a:ext cx="685800" cy="971550"/>
            </a:xfrm>
            <a:prstGeom prst="straightConnector1">
              <a:avLst/>
            </a:prstGeom>
            <a:noFill/>
            <a:ln w="19050">
              <a:solidFill>
                <a:srgbClr val="0066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4" name="AutoShape 7"/>
            <p:cNvSpPr>
              <a:spLocks noChangeArrowheads="1"/>
            </p:cNvSpPr>
            <p:nvPr/>
          </p:nvSpPr>
          <p:spPr bwMode="auto">
            <a:xfrm>
              <a:off x="7191828" y="4907893"/>
              <a:ext cx="990600" cy="242614"/>
            </a:xfrm>
            <a:prstGeom prst="roundRect">
              <a:avLst>
                <a:gd name="adj" fmla="val 50000"/>
              </a:avLst>
            </a:prstGeom>
            <a:solidFill>
              <a:srgbClr val="FFFFFF">
                <a:alpha val="69804"/>
              </a:srgbClr>
            </a:solidFill>
            <a:ln w="28575" algn="ctr">
              <a:solidFill>
                <a:srgbClr val="0066FF"/>
              </a:solidFill>
              <a:prstDash val="sysDot"/>
              <a:round/>
              <a:headEnd/>
              <a:tailEnd/>
            </a:ln>
          </p:spPr>
          <p:txBody>
            <a:bodyPr wrap="none" anchor="ctr"/>
            <a:lstStyle/>
            <a:p>
              <a:pPr algn="ctr"/>
              <a:r>
                <a:rPr lang="ja-JP" altLang="en-US" sz="1000" dirty="0">
                  <a:solidFill>
                    <a:srgbClr val="0066FF"/>
                  </a:solidFill>
                  <a:ea typeface="HGP創英角ｺﾞｼｯｸUB" pitchFamily="50" charset="-128"/>
                </a:rPr>
                <a:t>ブラウザー</a:t>
              </a:r>
            </a:p>
          </p:txBody>
        </p:sp>
      </p:grpSp>
      <p:sp>
        <p:nvSpPr>
          <p:cNvPr id="117" name="AutoShape 7"/>
          <p:cNvSpPr>
            <a:spLocks noChangeArrowheads="1"/>
          </p:cNvSpPr>
          <p:nvPr/>
        </p:nvSpPr>
        <p:spPr bwMode="auto">
          <a:xfrm>
            <a:off x="4693557" y="4443188"/>
            <a:ext cx="1905000" cy="285749"/>
          </a:xfrm>
          <a:prstGeom prst="roundRect">
            <a:avLst>
              <a:gd name="adj" fmla="val 50000"/>
            </a:avLst>
          </a:prstGeom>
          <a:solidFill>
            <a:srgbClr val="FF9900">
              <a:alpha val="69804"/>
            </a:srgbClr>
          </a:solidFill>
          <a:ln w="28575" algn="ctr">
            <a:solidFill>
              <a:srgbClr val="0066FF"/>
            </a:solidFill>
            <a:prstDash val="sysDot"/>
            <a:round/>
            <a:headEnd/>
            <a:tailEnd/>
          </a:ln>
        </p:spPr>
        <p:txBody>
          <a:bodyPr wrap="none" anchor="ctr"/>
          <a:lstStyle/>
          <a:p>
            <a:pPr algn="ctr"/>
            <a:r>
              <a:rPr lang="en-US" altLang="ja-JP" dirty="0">
                <a:solidFill>
                  <a:srgbClr val="FFFFFF"/>
                </a:solidFill>
                <a:ea typeface="HGP創英角ｺﾞｼｯｸUB" pitchFamily="50" charset="-128"/>
              </a:rPr>
              <a:t>Rich Internet Client</a:t>
            </a:r>
            <a:endParaRPr lang="ja-JP" altLang="en-US" dirty="0">
              <a:solidFill>
                <a:srgbClr val="FFFFFF"/>
              </a:solidFill>
              <a:ea typeface="HGP創英角ｺﾞｼｯｸUB" pitchFamily="50" charset="-128"/>
            </a:endParaRPr>
          </a:p>
        </p:txBody>
      </p:sp>
      <p:grpSp>
        <p:nvGrpSpPr>
          <p:cNvPr id="9" name="グループ化 8">
            <a:extLst>
              <a:ext uri="{FF2B5EF4-FFF2-40B4-BE49-F238E27FC236}">
                <a16:creationId xmlns:a16="http://schemas.microsoft.com/office/drawing/2014/main" id="{07286E8D-8A58-4E37-BC6A-B0ECE9E8675F}"/>
              </a:ext>
            </a:extLst>
          </p:cNvPr>
          <p:cNvGrpSpPr/>
          <p:nvPr/>
        </p:nvGrpSpPr>
        <p:grpSpPr>
          <a:xfrm>
            <a:off x="391887" y="1371600"/>
            <a:ext cx="2057400" cy="3886200"/>
            <a:chOff x="391887" y="1371600"/>
            <a:chExt cx="2057400" cy="3886200"/>
          </a:xfrm>
        </p:grpSpPr>
        <p:sp>
          <p:nvSpPr>
            <p:cNvPr id="7263" name="AutoShape 4"/>
            <p:cNvSpPr>
              <a:spLocks noChangeArrowheads="1"/>
            </p:cNvSpPr>
            <p:nvPr/>
          </p:nvSpPr>
          <p:spPr bwMode="auto">
            <a:xfrm>
              <a:off x="620487" y="2514600"/>
              <a:ext cx="1600200" cy="1143000"/>
            </a:xfrm>
            <a:prstGeom prst="flowChartProcess">
              <a:avLst/>
            </a:prstGeom>
            <a:solidFill>
              <a:schemeClr val="bg1"/>
            </a:solidFill>
            <a:ln w="38100" algn="ctr">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ea typeface="HG丸ｺﾞｼｯｸM-PRO" pitchFamily="50" charset="-128"/>
              </a:endParaRPr>
            </a:p>
          </p:txBody>
        </p:sp>
        <p:sp>
          <p:nvSpPr>
            <p:cNvPr id="7264" name="AutoShape 5"/>
            <p:cNvSpPr>
              <a:spLocks noChangeArrowheads="1"/>
            </p:cNvSpPr>
            <p:nvPr/>
          </p:nvSpPr>
          <p:spPr bwMode="auto">
            <a:xfrm>
              <a:off x="391887" y="1371600"/>
              <a:ext cx="2057400" cy="381000"/>
            </a:xfrm>
            <a:prstGeom prst="roundRect">
              <a:avLst>
                <a:gd name="adj" fmla="val 50000"/>
              </a:avLst>
            </a:prstGeom>
            <a:solidFill>
              <a:schemeClr val="hlink"/>
            </a:solidFill>
            <a:ln w="38100" algn="ctr">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200" dirty="0">
                  <a:solidFill>
                    <a:srgbClr val="FFFFFF"/>
                  </a:solidFill>
                  <a:ea typeface="HGP創英角ｺﾞｼｯｸUB" pitchFamily="50" charset="-128"/>
                </a:rPr>
                <a:t>メインフレーム</a:t>
              </a:r>
            </a:p>
          </p:txBody>
        </p:sp>
        <p:sp>
          <p:nvSpPr>
            <p:cNvPr id="7265" name="AutoShape 6"/>
            <p:cNvSpPr>
              <a:spLocks noChangeArrowheads="1"/>
            </p:cNvSpPr>
            <p:nvPr/>
          </p:nvSpPr>
          <p:spPr bwMode="auto">
            <a:xfrm>
              <a:off x="468087" y="4800600"/>
              <a:ext cx="533400" cy="457200"/>
            </a:xfrm>
            <a:prstGeom prst="flowChartDisplay">
              <a:avLst/>
            </a:prstGeom>
            <a:solidFill>
              <a:schemeClr val="bg1"/>
            </a:solidFill>
            <a:ln w="38100" algn="ctr">
              <a:solidFill>
                <a:srgbClr val="4168A7"/>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en-US" sz="1400">
                <a:solidFill>
                  <a:srgbClr val="484848"/>
                </a:solidFill>
                <a:ea typeface="HG丸ｺﾞｼｯｸM-PRO" pitchFamily="50" charset="-128"/>
              </a:endParaRPr>
            </a:p>
          </p:txBody>
        </p:sp>
        <p:sp>
          <p:nvSpPr>
            <p:cNvPr id="7266" name="AutoShape 7"/>
            <p:cNvSpPr>
              <a:spLocks noChangeArrowheads="1"/>
            </p:cNvSpPr>
            <p:nvPr/>
          </p:nvSpPr>
          <p:spPr bwMode="auto">
            <a:xfrm>
              <a:off x="1153887" y="4800600"/>
              <a:ext cx="533400" cy="457200"/>
            </a:xfrm>
            <a:prstGeom prst="flowChartDisplay">
              <a:avLst/>
            </a:prstGeom>
            <a:solidFill>
              <a:schemeClr val="bg1"/>
            </a:solidFill>
            <a:ln w="38100" algn="ctr">
              <a:solidFill>
                <a:srgbClr val="4168A7"/>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ea typeface="HG丸ｺﾞｼｯｸM-PRO" pitchFamily="50" charset="-128"/>
              </a:endParaRPr>
            </a:p>
          </p:txBody>
        </p:sp>
        <p:sp>
          <p:nvSpPr>
            <p:cNvPr id="7267" name="AutoShape 8"/>
            <p:cNvSpPr>
              <a:spLocks noChangeArrowheads="1"/>
            </p:cNvSpPr>
            <p:nvPr/>
          </p:nvSpPr>
          <p:spPr bwMode="auto">
            <a:xfrm>
              <a:off x="1839687" y="4800600"/>
              <a:ext cx="533400" cy="457200"/>
            </a:xfrm>
            <a:prstGeom prst="flowChartDisplay">
              <a:avLst/>
            </a:prstGeom>
            <a:solidFill>
              <a:schemeClr val="bg1"/>
            </a:solidFill>
            <a:ln w="38100" algn="ctr">
              <a:solidFill>
                <a:srgbClr val="4168A7"/>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ea typeface="HG丸ｺﾞｼｯｸM-PRO" pitchFamily="50" charset="-128"/>
              </a:endParaRPr>
            </a:p>
          </p:txBody>
        </p:sp>
        <p:sp>
          <p:nvSpPr>
            <p:cNvPr id="7268" name="AutoShape 9"/>
            <p:cNvSpPr>
              <a:spLocks noChangeArrowheads="1"/>
            </p:cNvSpPr>
            <p:nvPr/>
          </p:nvSpPr>
          <p:spPr bwMode="auto">
            <a:xfrm>
              <a:off x="1534887" y="2819400"/>
              <a:ext cx="533400" cy="533400"/>
            </a:xfrm>
            <a:prstGeom prst="flowChartMagneticDisk">
              <a:avLst/>
            </a:prstGeom>
            <a:solidFill>
              <a:schemeClr val="bg2"/>
            </a:solidFill>
            <a:ln w="1905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ea typeface="HG丸ｺﾞｼｯｸM-PRO" pitchFamily="50" charset="-128"/>
              </a:endParaRPr>
            </a:p>
          </p:txBody>
        </p:sp>
        <p:sp>
          <p:nvSpPr>
            <p:cNvPr id="7269" name="AutoShape 10"/>
            <p:cNvSpPr>
              <a:spLocks noChangeArrowheads="1"/>
            </p:cNvSpPr>
            <p:nvPr/>
          </p:nvSpPr>
          <p:spPr bwMode="auto">
            <a:xfrm>
              <a:off x="772887" y="2819400"/>
              <a:ext cx="609600" cy="533400"/>
            </a:xfrm>
            <a:prstGeom prst="flowChartProcess">
              <a:avLst/>
            </a:prstGeom>
            <a:solidFill>
              <a:schemeClr val="bg2"/>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ea typeface="HG丸ｺﾞｼｯｸM-PRO" pitchFamily="50" charset="-128"/>
              </a:endParaRPr>
            </a:p>
          </p:txBody>
        </p:sp>
        <p:cxnSp>
          <p:nvCxnSpPr>
            <p:cNvPr id="7270" name="AutoShape 11"/>
            <p:cNvCxnSpPr>
              <a:cxnSpLocks noChangeShapeType="1"/>
              <a:stCxn id="7263" idx="2"/>
              <a:endCxn id="7265" idx="0"/>
            </p:cNvCxnSpPr>
            <p:nvPr/>
          </p:nvCxnSpPr>
          <p:spPr bwMode="auto">
            <a:xfrm flipH="1">
              <a:off x="734787" y="3676650"/>
              <a:ext cx="685800" cy="1104900"/>
            </a:xfrm>
            <a:prstGeom prst="straightConnector1">
              <a:avLst/>
            </a:prstGeom>
            <a:noFill/>
            <a:ln w="19050">
              <a:solidFill>
                <a:srgbClr val="0066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71" name="AutoShape 12"/>
            <p:cNvCxnSpPr>
              <a:cxnSpLocks noChangeShapeType="1"/>
              <a:stCxn id="7263" idx="2"/>
              <a:endCxn id="7266" idx="0"/>
            </p:cNvCxnSpPr>
            <p:nvPr/>
          </p:nvCxnSpPr>
          <p:spPr bwMode="auto">
            <a:xfrm>
              <a:off x="1420587" y="3676650"/>
              <a:ext cx="0" cy="1104900"/>
            </a:xfrm>
            <a:prstGeom prst="straightConnector1">
              <a:avLst/>
            </a:prstGeom>
            <a:noFill/>
            <a:ln w="19050">
              <a:solidFill>
                <a:srgbClr val="0066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72" name="AutoShape 13"/>
            <p:cNvCxnSpPr>
              <a:cxnSpLocks noChangeShapeType="1"/>
              <a:stCxn id="7263" idx="2"/>
              <a:endCxn id="7267" idx="0"/>
            </p:cNvCxnSpPr>
            <p:nvPr/>
          </p:nvCxnSpPr>
          <p:spPr bwMode="auto">
            <a:xfrm>
              <a:off x="1420587" y="3676650"/>
              <a:ext cx="685800" cy="1104900"/>
            </a:xfrm>
            <a:prstGeom prst="straightConnector1">
              <a:avLst/>
            </a:prstGeom>
            <a:noFill/>
            <a:ln w="19050">
              <a:solidFill>
                <a:srgbClr val="0066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1" name="AutoShape 7"/>
            <p:cNvSpPr>
              <a:spLocks noChangeArrowheads="1"/>
            </p:cNvSpPr>
            <p:nvPr/>
          </p:nvSpPr>
          <p:spPr bwMode="auto">
            <a:xfrm>
              <a:off x="925287" y="4907893"/>
              <a:ext cx="990600" cy="242614"/>
            </a:xfrm>
            <a:prstGeom prst="roundRect">
              <a:avLst>
                <a:gd name="adj" fmla="val 50000"/>
              </a:avLst>
            </a:prstGeom>
            <a:solidFill>
              <a:srgbClr val="FFFFFF">
                <a:alpha val="69804"/>
              </a:srgbClr>
            </a:solidFill>
            <a:ln w="28575" algn="ctr">
              <a:solidFill>
                <a:srgbClr val="0066FF"/>
              </a:solidFill>
              <a:prstDash val="sysDot"/>
              <a:round/>
              <a:headEnd/>
              <a:tailEnd/>
            </a:ln>
          </p:spPr>
          <p:txBody>
            <a:bodyPr wrap="none" anchor="ctr"/>
            <a:lstStyle/>
            <a:p>
              <a:pPr algn="ctr"/>
              <a:r>
                <a:rPr lang="ja-JP" altLang="en-US" sz="1000" dirty="0">
                  <a:solidFill>
                    <a:srgbClr val="0066FF"/>
                  </a:solidFill>
                  <a:ea typeface="HGP創英角ｺﾞｼｯｸUB" pitchFamily="50" charset="-128"/>
                </a:rPr>
                <a:t>キャラクター端末</a:t>
              </a:r>
            </a:p>
          </p:txBody>
        </p:sp>
      </p:grpSp>
      <p:sp>
        <p:nvSpPr>
          <p:cNvPr id="7170" name="Rectangle 2"/>
          <p:cNvSpPr>
            <a:spLocks noGrp="1" noChangeArrowheads="1"/>
          </p:cNvSpPr>
          <p:nvPr>
            <p:ph type="title"/>
          </p:nvPr>
        </p:nvSpPr>
        <p:spPr>
          <a:xfrm>
            <a:off x="250825" y="304800"/>
            <a:ext cx="8131175" cy="423863"/>
          </a:xfrm>
        </p:spPr>
        <p:txBody>
          <a:bodyPr/>
          <a:lstStyle/>
          <a:p>
            <a:pPr eaLnBrk="1" hangingPunct="1"/>
            <a:r>
              <a:rPr lang="en-US" altLang="ja-JP" sz="2800" dirty="0">
                <a:ea typeface="ＭＳ Ｐゴシック" pitchFamily="50" charset="-128"/>
              </a:rPr>
              <a:t>IT</a:t>
            </a:r>
            <a:r>
              <a:rPr lang="ja-JP" altLang="en-US" sz="2800" dirty="0">
                <a:ea typeface="ＭＳ Ｐゴシック" pitchFamily="50" charset="-128"/>
              </a:rPr>
              <a:t>プラットフォームの歴史／クライアントの視点から</a:t>
            </a:r>
          </a:p>
        </p:txBody>
      </p:sp>
      <p:sp>
        <p:nvSpPr>
          <p:cNvPr id="110" name="AutoShape 5">
            <a:extLst>
              <a:ext uri="{FF2B5EF4-FFF2-40B4-BE49-F238E27FC236}">
                <a16:creationId xmlns:a16="http://schemas.microsoft.com/office/drawing/2014/main" id="{592041A2-5A6B-4B68-89AE-D838DBC4F11F}"/>
              </a:ext>
            </a:extLst>
          </p:cNvPr>
          <p:cNvSpPr>
            <a:spLocks noChangeArrowheads="1"/>
          </p:cNvSpPr>
          <p:nvPr/>
        </p:nvSpPr>
        <p:spPr bwMode="auto">
          <a:xfrm>
            <a:off x="391887" y="5560129"/>
            <a:ext cx="2057400" cy="381000"/>
          </a:xfrm>
          <a:prstGeom prst="roundRect">
            <a:avLst>
              <a:gd name="adj" fmla="val 50000"/>
            </a:avLst>
          </a:prstGeom>
          <a:solidFill>
            <a:schemeClr val="accent5"/>
          </a:solidFill>
          <a:ln w="38100" algn="ctr">
            <a:solidFill>
              <a:schemeClr val="bg1"/>
            </a:solidFill>
            <a:round/>
            <a:headEnd/>
            <a:tailEnd/>
          </a:ln>
          <a:effectLst/>
        </p:spPr>
        <p:txBody>
          <a:bodyPr wrap="none" anchor="ctr"/>
          <a:lstStyle/>
          <a:p>
            <a:pPr algn="ctr"/>
            <a:r>
              <a:rPr lang="ja-JP" altLang="en-US" sz="1200" dirty="0">
                <a:solidFill>
                  <a:srgbClr val="FFFFFF"/>
                </a:solidFill>
                <a:ea typeface="HGP創英角ｺﾞｼｯｸUB" pitchFamily="50" charset="-128"/>
              </a:rPr>
              <a:t>集中処理</a:t>
            </a:r>
          </a:p>
        </p:txBody>
      </p:sp>
      <p:sp>
        <p:nvSpPr>
          <p:cNvPr id="118" name="AutoShape 5">
            <a:extLst>
              <a:ext uri="{FF2B5EF4-FFF2-40B4-BE49-F238E27FC236}">
                <a16:creationId xmlns:a16="http://schemas.microsoft.com/office/drawing/2014/main" id="{03416EB4-FE51-4A3E-8939-0CCBF5BBD0D8}"/>
              </a:ext>
            </a:extLst>
          </p:cNvPr>
          <p:cNvSpPr>
            <a:spLocks noChangeArrowheads="1"/>
          </p:cNvSpPr>
          <p:nvPr/>
        </p:nvSpPr>
        <p:spPr bwMode="auto">
          <a:xfrm>
            <a:off x="2485572" y="5557408"/>
            <a:ext cx="2057400" cy="381000"/>
          </a:xfrm>
          <a:prstGeom prst="roundRect">
            <a:avLst>
              <a:gd name="adj" fmla="val 50000"/>
            </a:avLst>
          </a:prstGeom>
          <a:solidFill>
            <a:schemeClr val="accent5"/>
          </a:solidFill>
          <a:ln w="38100" algn="ctr">
            <a:solidFill>
              <a:schemeClr val="bg1"/>
            </a:solidFill>
            <a:round/>
            <a:headEnd/>
            <a:tailEnd/>
          </a:ln>
          <a:effectLst/>
        </p:spPr>
        <p:txBody>
          <a:bodyPr wrap="none" anchor="ctr"/>
          <a:lstStyle/>
          <a:p>
            <a:pPr algn="ctr"/>
            <a:r>
              <a:rPr lang="ja-JP" altLang="en-US" sz="1200" dirty="0">
                <a:solidFill>
                  <a:srgbClr val="FFFFFF"/>
                </a:solidFill>
                <a:ea typeface="HGP創英角ｺﾞｼｯｸUB" pitchFamily="50" charset="-128"/>
              </a:rPr>
              <a:t>ダウンサイジング・分散処理</a:t>
            </a:r>
          </a:p>
        </p:txBody>
      </p:sp>
      <p:sp>
        <p:nvSpPr>
          <p:cNvPr id="119" name="AutoShape 5">
            <a:extLst>
              <a:ext uri="{FF2B5EF4-FFF2-40B4-BE49-F238E27FC236}">
                <a16:creationId xmlns:a16="http://schemas.microsoft.com/office/drawing/2014/main" id="{7E46FB16-F216-4250-AD58-392B4B2E5439}"/>
              </a:ext>
            </a:extLst>
          </p:cNvPr>
          <p:cNvSpPr>
            <a:spLocks noChangeArrowheads="1"/>
          </p:cNvSpPr>
          <p:nvPr/>
        </p:nvSpPr>
        <p:spPr bwMode="auto">
          <a:xfrm>
            <a:off x="4582886" y="5560129"/>
            <a:ext cx="2057400" cy="381000"/>
          </a:xfrm>
          <a:prstGeom prst="roundRect">
            <a:avLst>
              <a:gd name="adj" fmla="val 50000"/>
            </a:avLst>
          </a:prstGeom>
          <a:solidFill>
            <a:schemeClr val="accent5"/>
          </a:solidFill>
          <a:ln w="38100" algn="ctr">
            <a:solidFill>
              <a:schemeClr val="bg1"/>
            </a:solidFill>
            <a:round/>
            <a:headEnd/>
            <a:tailEnd/>
          </a:ln>
          <a:effectLst/>
        </p:spPr>
        <p:txBody>
          <a:bodyPr wrap="none" anchor="ctr"/>
          <a:lstStyle/>
          <a:p>
            <a:pPr algn="ctr"/>
            <a:r>
              <a:rPr lang="ja-JP" altLang="en-US" sz="1200" dirty="0">
                <a:solidFill>
                  <a:srgbClr val="FFFFFF"/>
                </a:solidFill>
                <a:ea typeface="HGP創英角ｺﾞｼｯｸUB" pitchFamily="50" charset="-128"/>
              </a:rPr>
              <a:t>管理負荷の低減</a:t>
            </a:r>
          </a:p>
        </p:txBody>
      </p:sp>
      <p:sp>
        <p:nvSpPr>
          <p:cNvPr id="120" name="AutoShape 5">
            <a:extLst>
              <a:ext uri="{FF2B5EF4-FFF2-40B4-BE49-F238E27FC236}">
                <a16:creationId xmlns:a16="http://schemas.microsoft.com/office/drawing/2014/main" id="{CAD55978-90A8-4861-9E65-CC3D14AAA99C}"/>
              </a:ext>
            </a:extLst>
          </p:cNvPr>
          <p:cNvSpPr>
            <a:spLocks noChangeArrowheads="1"/>
          </p:cNvSpPr>
          <p:nvPr/>
        </p:nvSpPr>
        <p:spPr bwMode="auto">
          <a:xfrm>
            <a:off x="6672942" y="5557408"/>
            <a:ext cx="2057400" cy="381000"/>
          </a:xfrm>
          <a:prstGeom prst="roundRect">
            <a:avLst>
              <a:gd name="adj" fmla="val 50000"/>
            </a:avLst>
          </a:prstGeom>
          <a:solidFill>
            <a:schemeClr val="accent5"/>
          </a:solidFill>
          <a:ln w="38100" algn="ctr">
            <a:solidFill>
              <a:schemeClr val="bg1"/>
            </a:solidFill>
            <a:round/>
            <a:headEnd/>
            <a:tailEnd/>
          </a:ln>
          <a:effectLst/>
        </p:spPr>
        <p:txBody>
          <a:bodyPr wrap="none" anchor="ctr"/>
          <a:lstStyle/>
          <a:p>
            <a:pPr algn="ctr"/>
            <a:r>
              <a:rPr lang="ja-JP" altLang="en-US" sz="1200" dirty="0">
                <a:solidFill>
                  <a:srgbClr val="FFFFFF"/>
                </a:solidFill>
                <a:ea typeface="HGP創英角ｺﾞｼｯｸUB" pitchFamily="50" charset="-128"/>
              </a:rPr>
              <a:t>標準技術ベース</a:t>
            </a:r>
          </a:p>
        </p:txBody>
      </p:sp>
      <p:sp>
        <p:nvSpPr>
          <p:cNvPr id="121" name="AutoShape 5">
            <a:extLst>
              <a:ext uri="{FF2B5EF4-FFF2-40B4-BE49-F238E27FC236}">
                <a16:creationId xmlns:a16="http://schemas.microsoft.com/office/drawing/2014/main" id="{2695C725-624C-4ACA-90FF-E20568F44AB5}"/>
              </a:ext>
            </a:extLst>
          </p:cNvPr>
          <p:cNvSpPr>
            <a:spLocks noChangeArrowheads="1"/>
          </p:cNvSpPr>
          <p:nvPr/>
        </p:nvSpPr>
        <p:spPr bwMode="auto">
          <a:xfrm>
            <a:off x="391887" y="5989709"/>
            <a:ext cx="2057400" cy="381000"/>
          </a:xfrm>
          <a:prstGeom prst="roundRect">
            <a:avLst>
              <a:gd name="adj" fmla="val 50000"/>
            </a:avLst>
          </a:prstGeom>
          <a:solidFill>
            <a:schemeClr val="accent2"/>
          </a:solidFill>
          <a:ln w="38100" algn="ctr">
            <a:solidFill>
              <a:schemeClr val="bg1"/>
            </a:solidFill>
            <a:round/>
            <a:headEnd/>
            <a:tailEnd/>
          </a:ln>
          <a:effectLst/>
        </p:spPr>
        <p:txBody>
          <a:bodyPr wrap="none" anchor="ctr"/>
          <a:lstStyle/>
          <a:p>
            <a:pPr algn="ctr"/>
            <a:r>
              <a:rPr lang="ja-JP" altLang="en-US" sz="1200" dirty="0">
                <a:solidFill>
                  <a:srgbClr val="FFFFFF"/>
                </a:solidFill>
                <a:ea typeface="HGP創英角ｺﾞｼｯｸUB" pitchFamily="50" charset="-128"/>
              </a:rPr>
              <a:t>高コスト</a:t>
            </a:r>
          </a:p>
        </p:txBody>
      </p:sp>
      <p:sp>
        <p:nvSpPr>
          <p:cNvPr id="122" name="AutoShape 5">
            <a:extLst>
              <a:ext uri="{FF2B5EF4-FFF2-40B4-BE49-F238E27FC236}">
                <a16:creationId xmlns:a16="http://schemas.microsoft.com/office/drawing/2014/main" id="{CE958019-05D6-4632-AFA3-F261974B9820}"/>
              </a:ext>
            </a:extLst>
          </p:cNvPr>
          <p:cNvSpPr>
            <a:spLocks noChangeArrowheads="1"/>
          </p:cNvSpPr>
          <p:nvPr/>
        </p:nvSpPr>
        <p:spPr bwMode="auto">
          <a:xfrm>
            <a:off x="2485572" y="5986988"/>
            <a:ext cx="2057400" cy="381000"/>
          </a:xfrm>
          <a:prstGeom prst="roundRect">
            <a:avLst>
              <a:gd name="adj" fmla="val 50000"/>
            </a:avLst>
          </a:prstGeom>
          <a:solidFill>
            <a:schemeClr val="accent2"/>
          </a:solidFill>
          <a:ln w="38100" algn="ctr">
            <a:solidFill>
              <a:schemeClr val="bg1"/>
            </a:solidFill>
            <a:round/>
            <a:headEnd/>
            <a:tailEnd/>
          </a:ln>
          <a:effectLst/>
        </p:spPr>
        <p:txBody>
          <a:bodyPr wrap="none" anchor="ctr"/>
          <a:lstStyle/>
          <a:p>
            <a:pPr algn="ctr"/>
            <a:r>
              <a:rPr lang="ja-JP" altLang="en-US" sz="1200" dirty="0">
                <a:solidFill>
                  <a:srgbClr val="FFFFFF"/>
                </a:solidFill>
                <a:ea typeface="HGP創英角ｺﾞｼｯｸUB" pitchFamily="50" charset="-128"/>
              </a:rPr>
              <a:t>管理負荷</a:t>
            </a:r>
          </a:p>
        </p:txBody>
      </p:sp>
      <p:sp>
        <p:nvSpPr>
          <p:cNvPr id="123" name="AutoShape 5">
            <a:extLst>
              <a:ext uri="{FF2B5EF4-FFF2-40B4-BE49-F238E27FC236}">
                <a16:creationId xmlns:a16="http://schemas.microsoft.com/office/drawing/2014/main" id="{05D0FA92-5694-47C9-85CC-74BC5E72A20E}"/>
              </a:ext>
            </a:extLst>
          </p:cNvPr>
          <p:cNvSpPr>
            <a:spLocks noChangeArrowheads="1"/>
          </p:cNvSpPr>
          <p:nvPr/>
        </p:nvSpPr>
        <p:spPr bwMode="auto">
          <a:xfrm>
            <a:off x="4582886" y="5992430"/>
            <a:ext cx="2057400" cy="381000"/>
          </a:xfrm>
          <a:prstGeom prst="roundRect">
            <a:avLst>
              <a:gd name="adj" fmla="val 50000"/>
            </a:avLst>
          </a:prstGeom>
          <a:solidFill>
            <a:schemeClr val="accent2"/>
          </a:solidFill>
          <a:ln w="38100" algn="ctr">
            <a:solidFill>
              <a:schemeClr val="bg1"/>
            </a:solidFill>
            <a:round/>
            <a:headEnd/>
            <a:tailEnd/>
          </a:ln>
          <a:effectLst/>
        </p:spPr>
        <p:txBody>
          <a:bodyPr wrap="none" anchor="ctr"/>
          <a:lstStyle/>
          <a:p>
            <a:pPr algn="ctr"/>
            <a:r>
              <a:rPr lang="ja-JP" altLang="en-US" sz="1200" dirty="0">
                <a:solidFill>
                  <a:srgbClr val="FFFFFF"/>
                </a:solidFill>
                <a:ea typeface="HGP創英角ｺﾞｼｯｸUB" pitchFamily="50" charset="-128"/>
              </a:rPr>
              <a:t>ブラウザの能力不足</a:t>
            </a:r>
          </a:p>
        </p:txBody>
      </p:sp>
      <p:sp>
        <p:nvSpPr>
          <p:cNvPr id="124" name="AutoShape 5">
            <a:extLst>
              <a:ext uri="{FF2B5EF4-FFF2-40B4-BE49-F238E27FC236}">
                <a16:creationId xmlns:a16="http://schemas.microsoft.com/office/drawing/2014/main" id="{7B1D16BE-E8B1-4CD6-BEA1-CB73E334E55D}"/>
              </a:ext>
            </a:extLst>
          </p:cNvPr>
          <p:cNvSpPr>
            <a:spLocks noChangeArrowheads="1"/>
          </p:cNvSpPr>
          <p:nvPr/>
        </p:nvSpPr>
        <p:spPr bwMode="auto">
          <a:xfrm>
            <a:off x="6683827" y="5989709"/>
            <a:ext cx="2057400" cy="381000"/>
          </a:xfrm>
          <a:prstGeom prst="roundRect">
            <a:avLst>
              <a:gd name="adj" fmla="val 50000"/>
            </a:avLst>
          </a:prstGeom>
          <a:solidFill>
            <a:schemeClr val="accent2"/>
          </a:solidFill>
          <a:ln w="38100" algn="ctr">
            <a:solidFill>
              <a:schemeClr val="bg1"/>
            </a:solidFill>
            <a:round/>
            <a:headEnd/>
            <a:tailEnd/>
          </a:ln>
          <a:effectLst/>
        </p:spPr>
        <p:txBody>
          <a:bodyPr wrap="none" anchor="ctr"/>
          <a:lstStyle/>
          <a:p>
            <a:pPr algn="ctr"/>
            <a:r>
              <a:rPr lang="en-US" altLang="ja-JP" sz="1200" b="1" dirty="0">
                <a:solidFill>
                  <a:srgbClr val="FFFFFF"/>
                </a:solidFill>
                <a:ea typeface="HGP創英角ｺﾞｼｯｸUB" pitchFamily="50" charset="-128"/>
              </a:rPr>
              <a:t>HTML</a:t>
            </a:r>
            <a:r>
              <a:rPr lang="ja-JP" altLang="en-US" sz="1200" b="1" dirty="0">
                <a:solidFill>
                  <a:srgbClr val="FFFFFF"/>
                </a:solidFill>
                <a:ea typeface="HGP創英角ｺﾞｼｯｸUB" pitchFamily="50" charset="-128"/>
              </a:rPr>
              <a:t>の強化</a:t>
            </a:r>
          </a:p>
        </p:txBody>
      </p:sp>
    </p:spTree>
    <p:extLst>
      <p:ext uri="{BB962C8B-B14F-4D97-AF65-F5344CB8AC3E}">
        <p14:creationId xmlns:p14="http://schemas.microsoft.com/office/powerpoint/2010/main" val="11390220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0"/>
                                        </p:tgtEl>
                                        <p:attrNameLst>
                                          <p:attrName>style.visibility</p:attrName>
                                        </p:attrNameLst>
                                      </p:cBhvr>
                                      <p:to>
                                        <p:strVal val="visible"/>
                                      </p:to>
                                    </p:set>
                                    <p:animEffect transition="in" filter="fade">
                                      <p:cBhvr>
                                        <p:cTn id="10" dur="500"/>
                                        <p:tgtEl>
                                          <p:spTgt spid="1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1"/>
                                        </p:tgtEl>
                                        <p:attrNameLst>
                                          <p:attrName>style.visibility</p:attrName>
                                        </p:attrNameLst>
                                      </p:cBhvr>
                                      <p:to>
                                        <p:strVal val="visible"/>
                                      </p:to>
                                    </p:set>
                                    <p:animEffect transition="in" filter="fade">
                                      <p:cBhvr>
                                        <p:cTn id="13" dur="500"/>
                                        <p:tgtEl>
                                          <p:spTgt spid="12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8"/>
                                        </p:tgtEl>
                                        <p:attrNameLst>
                                          <p:attrName>style.visibility</p:attrName>
                                        </p:attrNameLst>
                                      </p:cBhvr>
                                      <p:to>
                                        <p:strVal val="visible"/>
                                      </p:to>
                                    </p:set>
                                    <p:animEffect transition="in" filter="fade">
                                      <p:cBhvr>
                                        <p:cTn id="21" dur="500"/>
                                        <p:tgtEl>
                                          <p:spTgt spid="11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22"/>
                                        </p:tgtEl>
                                        <p:attrNameLst>
                                          <p:attrName>style.visibility</p:attrName>
                                        </p:attrNameLst>
                                      </p:cBhvr>
                                      <p:to>
                                        <p:strVal val="visible"/>
                                      </p:to>
                                    </p:set>
                                    <p:animEffect transition="in" filter="fade">
                                      <p:cBhvr>
                                        <p:cTn id="24" dur="500"/>
                                        <p:tgtEl>
                                          <p:spTgt spid="12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19"/>
                                        </p:tgtEl>
                                        <p:attrNameLst>
                                          <p:attrName>style.visibility</p:attrName>
                                        </p:attrNameLst>
                                      </p:cBhvr>
                                      <p:to>
                                        <p:strVal val="visible"/>
                                      </p:to>
                                    </p:set>
                                    <p:animEffect transition="in" filter="fade">
                                      <p:cBhvr>
                                        <p:cTn id="32" dur="500"/>
                                        <p:tgtEl>
                                          <p:spTgt spid="119"/>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Effect transition="in" filter="fade">
                                      <p:cBhvr>
                                        <p:cTn id="35" dur="500"/>
                                        <p:tgtEl>
                                          <p:spTgt spid="123"/>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117"/>
                                        </p:tgtEl>
                                        <p:attrNameLst>
                                          <p:attrName>style.visibility</p:attrName>
                                        </p:attrNameLst>
                                      </p:cBhvr>
                                      <p:to>
                                        <p:strVal val="visible"/>
                                      </p:to>
                                    </p:set>
                                    <p:anim calcmode="lin" valueType="num">
                                      <p:cBhvr>
                                        <p:cTn id="40" dur="500" fill="hold"/>
                                        <p:tgtEl>
                                          <p:spTgt spid="117"/>
                                        </p:tgtEl>
                                        <p:attrNameLst>
                                          <p:attrName>ppt_w</p:attrName>
                                        </p:attrNameLst>
                                      </p:cBhvr>
                                      <p:tavLst>
                                        <p:tav tm="0">
                                          <p:val>
                                            <p:fltVal val="0"/>
                                          </p:val>
                                        </p:tav>
                                        <p:tav tm="100000">
                                          <p:val>
                                            <p:strVal val="#ppt_w"/>
                                          </p:val>
                                        </p:tav>
                                      </p:tavLst>
                                    </p:anim>
                                    <p:anim calcmode="lin" valueType="num">
                                      <p:cBhvr>
                                        <p:cTn id="41" dur="500" fill="hold"/>
                                        <p:tgtEl>
                                          <p:spTgt spid="117"/>
                                        </p:tgtEl>
                                        <p:attrNameLst>
                                          <p:attrName>ppt_h</p:attrName>
                                        </p:attrNameLst>
                                      </p:cBhvr>
                                      <p:tavLst>
                                        <p:tav tm="0">
                                          <p:val>
                                            <p:fltVal val="0"/>
                                          </p:val>
                                        </p:tav>
                                        <p:tav tm="100000">
                                          <p:val>
                                            <p:strVal val="#ppt_h"/>
                                          </p:val>
                                        </p:tav>
                                      </p:tavLst>
                                    </p:anim>
                                    <p:animEffect transition="in" filter="fade">
                                      <p:cBhvr>
                                        <p:cTn id="42" dur="500"/>
                                        <p:tgtEl>
                                          <p:spTgt spid="11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20"/>
                                        </p:tgtEl>
                                        <p:attrNameLst>
                                          <p:attrName>style.visibility</p:attrName>
                                        </p:attrNameLst>
                                      </p:cBhvr>
                                      <p:to>
                                        <p:strVal val="visible"/>
                                      </p:to>
                                    </p:set>
                                    <p:animEffect transition="in" filter="fade">
                                      <p:cBhvr>
                                        <p:cTn id="50" dur="500"/>
                                        <p:tgtEl>
                                          <p:spTgt spid="120"/>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24"/>
                                        </p:tgtEl>
                                        <p:attrNameLst>
                                          <p:attrName>style.visibility</p:attrName>
                                        </p:attrNameLst>
                                      </p:cBhvr>
                                      <p:to>
                                        <p:strVal val="visible"/>
                                      </p:to>
                                    </p:set>
                                    <p:animEffect transition="in" filter="fade">
                                      <p:cBhvr>
                                        <p:cTn id="53"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10" grpId="0" animBg="1"/>
      <p:bldP spid="118" grpId="0" animBg="1"/>
      <p:bldP spid="119" grpId="0" animBg="1"/>
      <p:bldP spid="120" grpId="0" animBg="1"/>
      <p:bldP spid="121" grpId="0" animBg="1"/>
      <p:bldP spid="122" grpId="0" animBg="1"/>
      <p:bldP spid="123" grpId="0" animBg="1"/>
      <p:bldP spid="12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a:latin typeface="+mn-lt"/>
                <a:ea typeface="+mn-ea"/>
              </a:rPr>
              <a:t>Web2.0 (2005</a:t>
            </a:r>
            <a:r>
              <a:rPr lang="ja-JP" altLang="en-US">
                <a:latin typeface="+mn-lt"/>
                <a:ea typeface="+mn-ea"/>
              </a:rPr>
              <a:t>年頃</a:t>
            </a:r>
            <a:r>
              <a:rPr lang="en-US" altLang="ja-JP">
                <a:latin typeface="+mn-lt"/>
                <a:ea typeface="+mn-ea"/>
              </a:rPr>
              <a:t>)</a:t>
            </a:r>
            <a:endParaRPr lang="ja-JP" altLang="en-US">
              <a:latin typeface="+mn-lt"/>
              <a:ea typeface="+mn-ea"/>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1988840"/>
            <a:ext cx="5715000" cy="3810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8235" y="4858595"/>
            <a:ext cx="2662237" cy="1428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8963" y="4025821"/>
            <a:ext cx="1545092" cy="22620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53497" y="1340278"/>
            <a:ext cx="2466975" cy="1847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61383" y="3302868"/>
            <a:ext cx="1493239" cy="1638300"/>
          </a:xfrm>
          <a:prstGeom prst="rect">
            <a:avLst/>
          </a:prstGeom>
          <a:solidFill>
            <a:srgbClr val="CC3300"/>
          </a:solidFill>
          <a:ln>
            <a:noFill/>
          </a:ln>
          <a:effectLst/>
        </p:spPr>
      </p:pic>
      <p:pic>
        <p:nvPicPr>
          <p:cNvPr id="1031"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23928" y="1340769"/>
            <a:ext cx="1970789" cy="5900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8963" y="1340769"/>
            <a:ext cx="3248481" cy="21602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角丸四角形 2"/>
          <p:cNvSpPr/>
          <p:nvPr/>
        </p:nvSpPr>
        <p:spPr bwMode="auto">
          <a:xfrm>
            <a:off x="467544" y="3184190"/>
            <a:ext cx="8280920" cy="654132"/>
          </a:xfrm>
          <a:prstGeom prst="roundRect">
            <a:avLst>
              <a:gd name="adj" fmla="val 0"/>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400" i="0" u="none" strike="noStrike" cap="none" normalizeH="0" dirty="0">
                <a:ln>
                  <a:noFill/>
                </a:ln>
                <a:solidFill>
                  <a:schemeClr val="bg1"/>
                </a:solidFill>
                <a:effectLst/>
                <a:latin typeface="+mn-lt"/>
                <a:ea typeface="+mn-ea"/>
              </a:rPr>
              <a:t>Web</a:t>
            </a:r>
            <a:r>
              <a:rPr kumimoji="0" lang="ja-JP" altLang="en-US" sz="2400" i="0" u="none" strike="noStrike" cap="none" normalizeH="0" dirty="0">
                <a:ln>
                  <a:noFill/>
                </a:ln>
                <a:solidFill>
                  <a:schemeClr val="bg1"/>
                </a:solidFill>
                <a:effectLst/>
                <a:latin typeface="+mn-lt"/>
                <a:ea typeface="+mn-ea"/>
              </a:rPr>
              <a:t>の操作性</a:t>
            </a:r>
            <a:r>
              <a:rPr kumimoji="0" lang="en-US" altLang="ja-JP" sz="2400" i="0" u="none" strike="noStrike" cap="none" normalizeH="0" dirty="0">
                <a:ln>
                  <a:noFill/>
                </a:ln>
                <a:solidFill>
                  <a:schemeClr val="bg1"/>
                </a:solidFill>
                <a:effectLst/>
                <a:latin typeface="+mn-lt"/>
                <a:ea typeface="+mn-ea"/>
              </a:rPr>
              <a:t>/</a:t>
            </a:r>
            <a:r>
              <a:rPr kumimoji="0" lang="ja-JP" altLang="en-US" sz="2400" i="0" u="none" strike="noStrike" cap="none" normalizeH="0" dirty="0">
                <a:ln>
                  <a:noFill/>
                </a:ln>
                <a:solidFill>
                  <a:schemeClr val="bg1"/>
                </a:solidFill>
                <a:effectLst/>
                <a:latin typeface="+mn-lt"/>
                <a:ea typeface="+mn-ea"/>
              </a:rPr>
              <a:t>ユーザーエクスペリエンスを劇的に改善</a:t>
            </a:r>
          </a:p>
        </p:txBody>
      </p:sp>
      <p:sp>
        <p:nvSpPr>
          <p:cNvPr id="11" name="角丸四角形 10"/>
          <p:cNvSpPr/>
          <p:nvPr/>
        </p:nvSpPr>
        <p:spPr bwMode="auto">
          <a:xfrm>
            <a:off x="467544" y="3904270"/>
            <a:ext cx="8280920" cy="654132"/>
          </a:xfrm>
          <a:prstGeom prst="roundRect">
            <a:avLst>
              <a:gd name="adj" fmla="val 0"/>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400" i="0" u="none" strike="noStrike" cap="none" normalizeH="0" dirty="0">
                <a:ln>
                  <a:noFill/>
                </a:ln>
                <a:solidFill>
                  <a:schemeClr val="bg1"/>
                </a:solidFill>
                <a:effectLst/>
                <a:latin typeface="+mn-lt"/>
                <a:ea typeface="+mn-ea"/>
              </a:rPr>
              <a:t>Web</a:t>
            </a:r>
            <a:r>
              <a:rPr kumimoji="0" lang="ja-JP" altLang="en-US" sz="2400" i="0" u="none" strike="noStrike" cap="none" normalizeH="0" dirty="0">
                <a:ln>
                  <a:noFill/>
                </a:ln>
                <a:solidFill>
                  <a:schemeClr val="bg1"/>
                </a:solidFill>
                <a:effectLst/>
                <a:latin typeface="+mn-lt"/>
                <a:ea typeface="+mn-ea"/>
              </a:rPr>
              <a:t>システムの可能性を示した</a:t>
            </a:r>
          </a:p>
        </p:txBody>
      </p:sp>
      <p:sp>
        <p:nvSpPr>
          <p:cNvPr id="12" name="角丸四角形 11"/>
          <p:cNvSpPr/>
          <p:nvPr/>
        </p:nvSpPr>
        <p:spPr bwMode="auto">
          <a:xfrm>
            <a:off x="467544" y="2464110"/>
            <a:ext cx="8280920" cy="654132"/>
          </a:xfrm>
          <a:prstGeom prst="roundRect">
            <a:avLst>
              <a:gd name="adj" fmla="val 0"/>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400" i="0" u="none" strike="noStrike" cap="none" normalizeH="0">
                <a:ln>
                  <a:noFill/>
                </a:ln>
                <a:solidFill>
                  <a:schemeClr val="bg1"/>
                </a:solidFill>
                <a:effectLst/>
                <a:latin typeface="+mn-lt"/>
                <a:ea typeface="+mn-ea"/>
              </a:rPr>
              <a:t>Web2.0 = </a:t>
            </a:r>
            <a:r>
              <a:rPr kumimoji="0" lang="ja-JP" altLang="en-US" sz="2400" i="0" u="none" strike="noStrike" cap="none" normalizeH="0">
                <a:ln>
                  <a:noFill/>
                </a:ln>
                <a:solidFill>
                  <a:schemeClr val="bg1"/>
                </a:solidFill>
                <a:effectLst/>
                <a:latin typeface="+mn-lt"/>
                <a:ea typeface="+mn-ea"/>
              </a:rPr>
              <a:t>「</a:t>
            </a:r>
            <a:r>
              <a:rPr kumimoji="0" lang="en-US" altLang="ja-JP" sz="2400" i="0" u="none" strike="noStrike" cap="none" normalizeH="0">
                <a:ln>
                  <a:noFill/>
                </a:ln>
                <a:solidFill>
                  <a:schemeClr val="bg1"/>
                </a:solidFill>
                <a:effectLst/>
                <a:latin typeface="+mn-lt"/>
                <a:ea typeface="+mn-ea"/>
              </a:rPr>
              <a:t>Web</a:t>
            </a:r>
            <a:r>
              <a:rPr kumimoji="0" lang="ja-JP" altLang="en-US" sz="2400" i="0" u="none" strike="noStrike" cap="none" normalizeH="0">
                <a:ln>
                  <a:noFill/>
                </a:ln>
                <a:solidFill>
                  <a:schemeClr val="bg1"/>
                </a:solidFill>
                <a:effectLst/>
                <a:latin typeface="+mn-lt"/>
                <a:ea typeface="+mn-ea"/>
              </a:rPr>
              <a:t>新時代」</a:t>
            </a:r>
          </a:p>
        </p:txBody>
      </p:sp>
    </p:spTree>
    <p:extLst>
      <p:ext uri="{BB962C8B-B14F-4D97-AF65-F5344CB8AC3E}">
        <p14:creationId xmlns:p14="http://schemas.microsoft.com/office/powerpoint/2010/main" val="491498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027"/>
                                        </p:tgtEl>
                                        <p:attrNameLst>
                                          <p:attrName>style.visibility</p:attrName>
                                        </p:attrNameLst>
                                      </p:cBhvr>
                                      <p:to>
                                        <p:strVal val="visible"/>
                                      </p:to>
                                    </p:set>
                                    <p:anim calcmode="lin" valueType="num">
                                      <p:cBhvr>
                                        <p:cTn id="13" dur="500" fill="hold"/>
                                        <p:tgtEl>
                                          <p:spTgt spid="1027"/>
                                        </p:tgtEl>
                                        <p:attrNameLst>
                                          <p:attrName>ppt_w</p:attrName>
                                        </p:attrNameLst>
                                      </p:cBhvr>
                                      <p:tavLst>
                                        <p:tav tm="0">
                                          <p:val>
                                            <p:fltVal val="0"/>
                                          </p:val>
                                        </p:tav>
                                        <p:tav tm="100000">
                                          <p:val>
                                            <p:strVal val="#ppt_w"/>
                                          </p:val>
                                        </p:tav>
                                      </p:tavLst>
                                    </p:anim>
                                    <p:anim calcmode="lin" valueType="num">
                                      <p:cBhvr>
                                        <p:cTn id="14" dur="500" fill="hold"/>
                                        <p:tgtEl>
                                          <p:spTgt spid="1027"/>
                                        </p:tgtEl>
                                        <p:attrNameLst>
                                          <p:attrName>ppt_h</p:attrName>
                                        </p:attrNameLst>
                                      </p:cBhvr>
                                      <p:tavLst>
                                        <p:tav tm="0">
                                          <p:val>
                                            <p:fltVal val="0"/>
                                          </p:val>
                                        </p:tav>
                                        <p:tav tm="100000">
                                          <p:val>
                                            <p:strVal val="#ppt_h"/>
                                          </p:val>
                                        </p:tav>
                                      </p:tavLst>
                                    </p:anim>
                                    <p:animEffect transition="in" filter="fade">
                                      <p:cBhvr>
                                        <p:cTn id="15" dur="500"/>
                                        <p:tgtEl>
                                          <p:spTgt spid="1027"/>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028"/>
                                        </p:tgtEl>
                                        <p:attrNameLst>
                                          <p:attrName>style.visibility</p:attrName>
                                        </p:attrNameLst>
                                      </p:cBhvr>
                                      <p:to>
                                        <p:strVal val="visible"/>
                                      </p:to>
                                    </p:set>
                                    <p:anim calcmode="lin" valueType="num">
                                      <p:cBhvr>
                                        <p:cTn id="19" dur="500" fill="hold"/>
                                        <p:tgtEl>
                                          <p:spTgt spid="1028"/>
                                        </p:tgtEl>
                                        <p:attrNameLst>
                                          <p:attrName>ppt_w</p:attrName>
                                        </p:attrNameLst>
                                      </p:cBhvr>
                                      <p:tavLst>
                                        <p:tav tm="0">
                                          <p:val>
                                            <p:fltVal val="0"/>
                                          </p:val>
                                        </p:tav>
                                        <p:tav tm="100000">
                                          <p:val>
                                            <p:strVal val="#ppt_w"/>
                                          </p:val>
                                        </p:tav>
                                      </p:tavLst>
                                    </p:anim>
                                    <p:anim calcmode="lin" valueType="num">
                                      <p:cBhvr>
                                        <p:cTn id="20" dur="500" fill="hold"/>
                                        <p:tgtEl>
                                          <p:spTgt spid="1028"/>
                                        </p:tgtEl>
                                        <p:attrNameLst>
                                          <p:attrName>ppt_h</p:attrName>
                                        </p:attrNameLst>
                                      </p:cBhvr>
                                      <p:tavLst>
                                        <p:tav tm="0">
                                          <p:val>
                                            <p:fltVal val="0"/>
                                          </p:val>
                                        </p:tav>
                                        <p:tav tm="100000">
                                          <p:val>
                                            <p:strVal val="#ppt_h"/>
                                          </p:val>
                                        </p:tav>
                                      </p:tavLst>
                                    </p:anim>
                                    <p:animEffect transition="in" filter="fade">
                                      <p:cBhvr>
                                        <p:cTn id="21" dur="500"/>
                                        <p:tgtEl>
                                          <p:spTgt spid="1028"/>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030"/>
                                        </p:tgtEl>
                                        <p:attrNameLst>
                                          <p:attrName>style.visibility</p:attrName>
                                        </p:attrNameLst>
                                      </p:cBhvr>
                                      <p:to>
                                        <p:strVal val="visible"/>
                                      </p:to>
                                    </p:set>
                                    <p:anim calcmode="lin" valueType="num">
                                      <p:cBhvr>
                                        <p:cTn id="25" dur="500" fill="hold"/>
                                        <p:tgtEl>
                                          <p:spTgt spid="1030"/>
                                        </p:tgtEl>
                                        <p:attrNameLst>
                                          <p:attrName>ppt_w</p:attrName>
                                        </p:attrNameLst>
                                      </p:cBhvr>
                                      <p:tavLst>
                                        <p:tav tm="0">
                                          <p:val>
                                            <p:fltVal val="0"/>
                                          </p:val>
                                        </p:tav>
                                        <p:tav tm="100000">
                                          <p:val>
                                            <p:strVal val="#ppt_w"/>
                                          </p:val>
                                        </p:tav>
                                      </p:tavLst>
                                    </p:anim>
                                    <p:anim calcmode="lin" valueType="num">
                                      <p:cBhvr>
                                        <p:cTn id="26" dur="500" fill="hold"/>
                                        <p:tgtEl>
                                          <p:spTgt spid="1030"/>
                                        </p:tgtEl>
                                        <p:attrNameLst>
                                          <p:attrName>ppt_h</p:attrName>
                                        </p:attrNameLst>
                                      </p:cBhvr>
                                      <p:tavLst>
                                        <p:tav tm="0">
                                          <p:val>
                                            <p:fltVal val="0"/>
                                          </p:val>
                                        </p:tav>
                                        <p:tav tm="100000">
                                          <p:val>
                                            <p:strVal val="#ppt_h"/>
                                          </p:val>
                                        </p:tav>
                                      </p:tavLst>
                                    </p:anim>
                                    <p:animEffect transition="in" filter="fade">
                                      <p:cBhvr>
                                        <p:cTn id="27" dur="500"/>
                                        <p:tgtEl>
                                          <p:spTgt spid="1030"/>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1032"/>
                                        </p:tgtEl>
                                        <p:attrNameLst>
                                          <p:attrName>style.visibility</p:attrName>
                                        </p:attrNameLst>
                                      </p:cBhvr>
                                      <p:to>
                                        <p:strVal val="visible"/>
                                      </p:to>
                                    </p:set>
                                    <p:anim calcmode="lin" valueType="num">
                                      <p:cBhvr>
                                        <p:cTn id="31" dur="500" fill="hold"/>
                                        <p:tgtEl>
                                          <p:spTgt spid="1032"/>
                                        </p:tgtEl>
                                        <p:attrNameLst>
                                          <p:attrName>ppt_w</p:attrName>
                                        </p:attrNameLst>
                                      </p:cBhvr>
                                      <p:tavLst>
                                        <p:tav tm="0">
                                          <p:val>
                                            <p:fltVal val="0"/>
                                          </p:val>
                                        </p:tav>
                                        <p:tav tm="100000">
                                          <p:val>
                                            <p:strVal val="#ppt_w"/>
                                          </p:val>
                                        </p:tav>
                                      </p:tavLst>
                                    </p:anim>
                                    <p:anim calcmode="lin" valueType="num">
                                      <p:cBhvr>
                                        <p:cTn id="32" dur="500" fill="hold"/>
                                        <p:tgtEl>
                                          <p:spTgt spid="1032"/>
                                        </p:tgtEl>
                                        <p:attrNameLst>
                                          <p:attrName>ppt_h</p:attrName>
                                        </p:attrNameLst>
                                      </p:cBhvr>
                                      <p:tavLst>
                                        <p:tav tm="0">
                                          <p:val>
                                            <p:fltVal val="0"/>
                                          </p:val>
                                        </p:tav>
                                        <p:tav tm="100000">
                                          <p:val>
                                            <p:strVal val="#ppt_h"/>
                                          </p:val>
                                        </p:tav>
                                      </p:tavLst>
                                    </p:anim>
                                    <p:animEffect transition="in" filter="fade">
                                      <p:cBhvr>
                                        <p:cTn id="33" dur="500"/>
                                        <p:tgtEl>
                                          <p:spTgt spid="1032"/>
                                        </p:tgtEl>
                                      </p:cBhvr>
                                    </p:animEffect>
                                  </p:childTnLst>
                                </p:cTn>
                              </p:par>
                            </p:childTnLst>
                          </p:cTn>
                        </p:par>
                        <p:par>
                          <p:cTn id="34" fill="hold">
                            <p:stCondLst>
                              <p:cond delay="2500"/>
                            </p:stCondLst>
                            <p:childTnLst>
                              <p:par>
                                <p:cTn id="35" presetID="53" presetClass="entr" presetSubtype="16" fill="hold" nodeType="afterEffect">
                                  <p:stCondLst>
                                    <p:cond delay="0"/>
                                  </p:stCondLst>
                                  <p:childTnLst>
                                    <p:set>
                                      <p:cBhvr>
                                        <p:cTn id="36" dur="1" fill="hold">
                                          <p:stCondLst>
                                            <p:cond delay="0"/>
                                          </p:stCondLst>
                                        </p:cTn>
                                        <p:tgtEl>
                                          <p:spTgt spid="1031"/>
                                        </p:tgtEl>
                                        <p:attrNameLst>
                                          <p:attrName>style.visibility</p:attrName>
                                        </p:attrNameLst>
                                      </p:cBhvr>
                                      <p:to>
                                        <p:strVal val="visible"/>
                                      </p:to>
                                    </p:set>
                                    <p:anim calcmode="lin" valueType="num">
                                      <p:cBhvr>
                                        <p:cTn id="37" dur="500" fill="hold"/>
                                        <p:tgtEl>
                                          <p:spTgt spid="1031"/>
                                        </p:tgtEl>
                                        <p:attrNameLst>
                                          <p:attrName>ppt_w</p:attrName>
                                        </p:attrNameLst>
                                      </p:cBhvr>
                                      <p:tavLst>
                                        <p:tav tm="0">
                                          <p:val>
                                            <p:fltVal val="0"/>
                                          </p:val>
                                        </p:tav>
                                        <p:tav tm="100000">
                                          <p:val>
                                            <p:strVal val="#ppt_w"/>
                                          </p:val>
                                        </p:tav>
                                      </p:tavLst>
                                    </p:anim>
                                    <p:anim calcmode="lin" valueType="num">
                                      <p:cBhvr>
                                        <p:cTn id="38" dur="500" fill="hold"/>
                                        <p:tgtEl>
                                          <p:spTgt spid="1031"/>
                                        </p:tgtEl>
                                        <p:attrNameLst>
                                          <p:attrName>ppt_h</p:attrName>
                                        </p:attrNameLst>
                                      </p:cBhvr>
                                      <p:tavLst>
                                        <p:tav tm="0">
                                          <p:val>
                                            <p:fltVal val="0"/>
                                          </p:val>
                                        </p:tav>
                                        <p:tav tm="100000">
                                          <p:val>
                                            <p:strVal val="#ppt_h"/>
                                          </p:val>
                                        </p:tav>
                                      </p:tavLst>
                                    </p:anim>
                                    <p:animEffect transition="in" filter="fade">
                                      <p:cBhvr>
                                        <p:cTn id="39" dur="500"/>
                                        <p:tgtEl>
                                          <p:spTgt spid="1031"/>
                                        </p:tgtEl>
                                      </p:cBhvr>
                                    </p:animEffect>
                                  </p:childTnLst>
                                </p:cTn>
                              </p:par>
                            </p:childTnLst>
                          </p:cTn>
                        </p:par>
                        <p:par>
                          <p:cTn id="40" fill="hold">
                            <p:stCondLst>
                              <p:cond delay="3000"/>
                            </p:stCondLst>
                            <p:childTnLst>
                              <p:par>
                                <p:cTn id="41" presetID="53" presetClass="entr" presetSubtype="16" fill="hold" nodeType="afterEffect">
                                  <p:stCondLst>
                                    <p:cond delay="0"/>
                                  </p:stCondLst>
                                  <p:childTnLst>
                                    <p:set>
                                      <p:cBhvr>
                                        <p:cTn id="42" dur="1" fill="hold">
                                          <p:stCondLst>
                                            <p:cond delay="0"/>
                                          </p:stCondLst>
                                        </p:cTn>
                                        <p:tgtEl>
                                          <p:spTgt spid="1029"/>
                                        </p:tgtEl>
                                        <p:attrNameLst>
                                          <p:attrName>style.visibility</p:attrName>
                                        </p:attrNameLst>
                                      </p:cBhvr>
                                      <p:to>
                                        <p:strVal val="visible"/>
                                      </p:to>
                                    </p:set>
                                    <p:anim calcmode="lin" valueType="num">
                                      <p:cBhvr>
                                        <p:cTn id="43" dur="500" fill="hold"/>
                                        <p:tgtEl>
                                          <p:spTgt spid="1029"/>
                                        </p:tgtEl>
                                        <p:attrNameLst>
                                          <p:attrName>ppt_w</p:attrName>
                                        </p:attrNameLst>
                                      </p:cBhvr>
                                      <p:tavLst>
                                        <p:tav tm="0">
                                          <p:val>
                                            <p:fltVal val="0"/>
                                          </p:val>
                                        </p:tav>
                                        <p:tav tm="100000">
                                          <p:val>
                                            <p:strVal val="#ppt_w"/>
                                          </p:val>
                                        </p:tav>
                                      </p:tavLst>
                                    </p:anim>
                                    <p:anim calcmode="lin" valueType="num">
                                      <p:cBhvr>
                                        <p:cTn id="44" dur="500" fill="hold"/>
                                        <p:tgtEl>
                                          <p:spTgt spid="1029"/>
                                        </p:tgtEl>
                                        <p:attrNameLst>
                                          <p:attrName>ppt_h</p:attrName>
                                        </p:attrNameLst>
                                      </p:cBhvr>
                                      <p:tavLst>
                                        <p:tav tm="0">
                                          <p:val>
                                            <p:fltVal val="0"/>
                                          </p:val>
                                        </p:tav>
                                        <p:tav tm="100000">
                                          <p:val>
                                            <p:strVal val="#ppt_h"/>
                                          </p:val>
                                        </p:tav>
                                      </p:tavLst>
                                    </p:anim>
                                    <p:animEffect transition="in" filter="fade">
                                      <p:cBhvr>
                                        <p:cTn id="45" dur="500"/>
                                        <p:tgtEl>
                                          <p:spTgt spid="1029"/>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3"/>
                                        </p:tgtEl>
                                        <p:attrNameLst>
                                          <p:attrName>style.visibility</p:attrName>
                                        </p:attrNameLst>
                                      </p:cBhvr>
                                      <p:to>
                                        <p:strVal val="visible"/>
                                      </p:to>
                                    </p:set>
                                    <p:anim calcmode="lin" valueType="num">
                                      <p:cBhvr>
                                        <p:cTn id="55" dur="500" fill="hold"/>
                                        <p:tgtEl>
                                          <p:spTgt spid="3"/>
                                        </p:tgtEl>
                                        <p:attrNameLst>
                                          <p:attrName>ppt_w</p:attrName>
                                        </p:attrNameLst>
                                      </p:cBhvr>
                                      <p:tavLst>
                                        <p:tav tm="0">
                                          <p:val>
                                            <p:fltVal val="0"/>
                                          </p:val>
                                        </p:tav>
                                        <p:tav tm="100000">
                                          <p:val>
                                            <p:strVal val="#ppt_w"/>
                                          </p:val>
                                        </p:tav>
                                      </p:tavLst>
                                    </p:anim>
                                    <p:anim calcmode="lin" valueType="num">
                                      <p:cBhvr>
                                        <p:cTn id="56" dur="500" fill="hold"/>
                                        <p:tgtEl>
                                          <p:spTgt spid="3"/>
                                        </p:tgtEl>
                                        <p:attrNameLst>
                                          <p:attrName>ppt_h</p:attrName>
                                        </p:attrNameLst>
                                      </p:cBhvr>
                                      <p:tavLst>
                                        <p:tav tm="0">
                                          <p:val>
                                            <p:fltVal val="0"/>
                                          </p:val>
                                        </p:tav>
                                        <p:tav tm="100000">
                                          <p:val>
                                            <p:strVal val="#ppt_h"/>
                                          </p:val>
                                        </p:tav>
                                      </p:tavLst>
                                    </p:anim>
                                    <p:animEffect transition="in" filter="fade">
                                      <p:cBhvr>
                                        <p:cTn id="57" dur="500"/>
                                        <p:tgtEl>
                                          <p:spTgt spid="3"/>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p:cTn id="60" dur="500" fill="hold"/>
                                        <p:tgtEl>
                                          <p:spTgt spid="11"/>
                                        </p:tgtEl>
                                        <p:attrNameLst>
                                          <p:attrName>ppt_w</p:attrName>
                                        </p:attrNameLst>
                                      </p:cBhvr>
                                      <p:tavLst>
                                        <p:tav tm="0">
                                          <p:val>
                                            <p:fltVal val="0"/>
                                          </p:val>
                                        </p:tav>
                                        <p:tav tm="100000">
                                          <p:val>
                                            <p:strVal val="#ppt_w"/>
                                          </p:val>
                                        </p:tav>
                                      </p:tavLst>
                                    </p:anim>
                                    <p:anim calcmode="lin" valueType="num">
                                      <p:cBhvr>
                                        <p:cTn id="61" dur="500" fill="hold"/>
                                        <p:tgtEl>
                                          <p:spTgt spid="11"/>
                                        </p:tgtEl>
                                        <p:attrNameLst>
                                          <p:attrName>ppt_h</p:attrName>
                                        </p:attrNameLst>
                                      </p:cBhvr>
                                      <p:tavLst>
                                        <p:tav tm="0">
                                          <p:val>
                                            <p:fltVal val="0"/>
                                          </p:val>
                                        </p:tav>
                                        <p:tav tm="100000">
                                          <p:val>
                                            <p:strVal val="#ppt_h"/>
                                          </p:val>
                                        </p:tav>
                                      </p:tavLst>
                                    </p:anim>
                                    <p:animEffect transition="in" filter="fade">
                                      <p:cBhvr>
                                        <p:cTn id="6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矢印コネクタ 4"/>
          <p:cNvCxnSpPr>
            <a:cxnSpLocks noChangeShapeType="1"/>
          </p:cNvCxnSpPr>
          <p:nvPr/>
        </p:nvCxnSpPr>
        <p:spPr bwMode="auto">
          <a:xfrm>
            <a:off x="277740" y="6130463"/>
            <a:ext cx="8643937" cy="1588"/>
          </a:xfrm>
          <a:prstGeom prst="straightConnector1">
            <a:avLst/>
          </a:prstGeom>
          <a:noFill/>
          <a:ln w="38100" cap="rnd" algn="ctr">
            <a:solidFill>
              <a:srgbClr val="800000"/>
            </a:solidFill>
            <a:round/>
            <a:headEnd type="none"/>
            <a:tailEnd type="triangle" w="med" len="med"/>
          </a:ln>
          <a:extLst>
            <a:ext uri="{909E8E84-426E-40dd-AFC4-6F175D3DCCD1}">
              <a14:hiddenFill xmlns:a14="http://schemas.microsoft.com/office/drawing/2010/main" xmlns="">
                <a:noFill/>
              </a14:hiddenFill>
            </a:ext>
          </a:extLst>
        </p:spPr>
      </p:cxnSp>
      <p:cxnSp>
        <p:nvCxnSpPr>
          <p:cNvPr id="6" name="直線矢印コネクタ 5"/>
          <p:cNvCxnSpPr>
            <a:cxnSpLocks noChangeShapeType="1"/>
          </p:cNvCxnSpPr>
          <p:nvPr/>
        </p:nvCxnSpPr>
        <p:spPr bwMode="auto">
          <a:xfrm flipV="1">
            <a:off x="277740" y="960487"/>
            <a:ext cx="1588" cy="5169976"/>
          </a:xfrm>
          <a:prstGeom prst="straightConnector1">
            <a:avLst/>
          </a:prstGeom>
          <a:noFill/>
          <a:ln w="38100" cap="rnd" algn="ctr">
            <a:solidFill>
              <a:srgbClr val="33ACBD"/>
            </a:solidFill>
            <a:round/>
            <a:headEnd type="none"/>
            <a:tailEnd type="triangle" w="med" len="med"/>
          </a:ln>
          <a:extLst>
            <a:ext uri="{909E8E84-426E-40dd-AFC4-6F175D3DCCD1}">
              <a14:hiddenFill xmlns:a14="http://schemas.microsoft.com/office/drawing/2010/main" xmlns="">
                <a:noFill/>
              </a14:hiddenFill>
            </a:ext>
          </a:extLst>
        </p:spPr>
      </p:cxnSp>
      <p:sp>
        <p:nvSpPr>
          <p:cNvPr id="7" name="テキスト ボックス 26"/>
          <p:cNvSpPr txBox="1">
            <a:spLocks noChangeArrowheads="1"/>
          </p:cNvSpPr>
          <p:nvPr/>
        </p:nvSpPr>
        <p:spPr bwMode="auto">
          <a:xfrm>
            <a:off x="3420990" y="6130463"/>
            <a:ext cx="941283"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sz="1600" dirty="0">
                <a:solidFill>
                  <a:srgbClr val="800000"/>
                </a:solidFill>
                <a:latin typeface="Arial Black"/>
                <a:ea typeface="HGP創英角ｺﾞｼｯｸUB"/>
                <a:cs typeface="Arial Black"/>
              </a:rPr>
              <a:t>1990</a:t>
            </a:r>
            <a:r>
              <a:rPr lang="ja-JP" altLang="en-US" sz="1600" dirty="0">
                <a:solidFill>
                  <a:srgbClr val="800000"/>
                </a:solidFill>
                <a:latin typeface="Arial Black"/>
                <a:ea typeface="HGP創英角ｺﾞｼｯｸUB"/>
                <a:cs typeface="Arial Black"/>
              </a:rPr>
              <a:t>年</a:t>
            </a:r>
            <a:endParaRPr lang="en-US" altLang="ja-JP" sz="1600" dirty="0">
              <a:solidFill>
                <a:srgbClr val="800000"/>
              </a:solidFill>
              <a:latin typeface="Arial Black"/>
              <a:ea typeface="HGP創英角ｺﾞｼｯｸUB"/>
              <a:cs typeface="Arial Black"/>
            </a:endParaRPr>
          </a:p>
        </p:txBody>
      </p:sp>
      <p:sp>
        <p:nvSpPr>
          <p:cNvPr id="8" name="テキスト ボックス 27"/>
          <p:cNvSpPr txBox="1">
            <a:spLocks noChangeArrowheads="1"/>
          </p:cNvSpPr>
          <p:nvPr/>
        </p:nvSpPr>
        <p:spPr bwMode="auto">
          <a:xfrm>
            <a:off x="6278490" y="6130463"/>
            <a:ext cx="941283"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sz="1600" dirty="0">
                <a:solidFill>
                  <a:srgbClr val="800000"/>
                </a:solidFill>
                <a:latin typeface="Arial Black"/>
                <a:ea typeface="HGP創英角ｺﾞｼｯｸUB"/>
                <a:cs typeface="Arial Black"/>
              </a:rPr>
              <a:t>2000</a:t>
            </a:r>
            <a:r>
              <a:rPr lang="ja-JP" altLang="en-US" sz="1600" dirty="0">
                <a:solidFill>
                  <a:srgbClr val="800000"/>
                </a:solidFill>
                <a:latin typeface="Arial Black"/>
                <a:ea typeface="HGP創英角ｺﾞｼｯｸUB"/>
                <a:cs typeface="Arial Black"/>
              </a:rPr>
              <a:t>年</a:t>
            </a:r>
            <a:endParaRPr lang="en-US" altLang="ja-JP" sz="1600" dirty="0">
              <a:solidFill>
                <a:srgbClr val="800000"/>
              </a:solidFill>
              <a:latin typeface="Arial Black"/>
              <a:ea typeface="HGP創英角ｺﾞｼｯｸUB"/>
              <a:cs typeface="Arial Black"/>
            </a:endParaRPr>
          </a:p>
        </p:txBody>
      </p:sp>
      <p:sp>
        <p:nvSpPr>
          <p:cNvPr id="9" name="テキスト ボックス 34"/>
          <p:cNvSpPr txBox="1">
            <a:spLocks noChangeArrowheads="1"/>
          </p:cNvSpPr>
          <p:nvPr/>
        </p:nvSpPr>
        <p:spPr bwMode="auto">
          <a:xfrm>
            <a:off x="349177" y="960487"/>
            <a:ext cx="1774845"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ja-JP" altLang="en-US" sz="1600" dirty="0">
                <a:solidFill>
                  <a:srgbClr val="33ACBD"/>
                </a:solidFill>
                <a:latin typeface="HGP創英角ｺﾞｼｯｸUB"/>
                <a:ea typeface="HGP創英角ｺﾞｼｯｸUB"/>
                <a:cs typeface="HGP創英角ｺﾞｼｯｸUB"/>
              </a:rPr>
              <a:t>クライアントの機能</a:t>
            </a:r>
            <a:endParaRPr lang="en-US" altLang="ja-JP" sz="1600" dirty="0">
              <a:solidFill>
                <a:srgbClr val="33ACBD"/>
              </a:solidFill>
              <a:latin typeface="HGP創英角ｺﾞｼｯｸUB"/>
              <a:ea typeface="HGP創英角ｺﾞｼｯｸUB"/>
              <a:cs typeface="HGP創英角ｺﾞｼｯｸUB"/>
            </a:endParaRPr>
          </a:p>
        </p:txBody>
      </p:sp>
      <p:sp>
        <p:nvSpPr>
          <p:cNvPr id="12" name="Oval 15"/>
          <p:cNvSpPr>
            <a:spLocks noChangeArrowheads="1"/>
          </p:cNvSpPr>
          <p:nvPr/>
        </p:nvSpPr>
        <p:spPr bwMode="auto">
          <a:xfrm>
            <a:off x="563490" y="4344526"/>
            <a:ext cx="1169987" cy="1195387"/>
          </a:xfrm>
          <a:prstGeom prst="ellipse">
            <a:avLst/>
          </a:prstGeom>
          <a:solidFill>
            <a:srgbClr val="7F7F7F"/>
          </a:solidFill>
          <a:ln w="9525">
            <a:noFill/>
            <a:round/>
            <a:headEnd/>
            <a:tailEnd/>
          </a:ln>
          <a:effectLst>
            <a:outerShdw blurRad="50800" dist="38100" dir="2700000" algn="tl" rotWithShape="0">
              <a:prstClr val="black">
                <a:alpha val="40000"/>
              </a:prstClr>
            </a:outerShdw>
          </a:effectLst>
        </p:spPr>
        <p:txBody>
          <a:bodyPr wrap="none" anchor="ctr"/>
          <a:lstStyle/>
          <a:p>
            <a:pPr algn="ctr">
              <a:defRPr/>
            </a:pPr>
            <a:r>
              <a:rPr lang="ja-JP" altLang="en-US" sz="1400" dirty="0">
                <a:solidFill>
                  <a:schemeClr val="bg1"/>
                </a:solidFill>
                <a:latin typeface="Century Gothic" pitchFamily="34" charset="0"/>
                <a:ea typeface="HG丸ｺﾞｼｯｸM-PRO" pitchFamily="50" charset="-128"/>
              </a:rPr>
              <a:t>端末</a:t>
            </a:r>
          </a:p>
        </p:txBody>
      </p:sp>
      <p:sp>
        <p:nvSpPr>
          <p:cNvPr id="15" name="角丸四角形 14"/>
          <p:cNvSpPr/>
          <p:nvPr/>
        </p:nvSpPr>
        <p:spPr>
          <a:xfrm>
            <a:off x="2920927" y="5657388"/>
            <a:ext cx="1931665" cy="357188"/>
          </a:xfrm>
          <a:prstGeom prst="roundRect">
            <a:avLst>
              <a:gd name="adj" fmla="val 0"/>
            </a:avLst>
          </a:prstGeom>
          <a:solidFill>
            <a:schemeClr val="accent4">
              <a:lumMod val="75000"/>
            </a:schemeClr>
          </a:solidFill>
          <a:ln>
            <a:no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200" dirty="0">
                <a:solidFill>
                  <a:schemeClr val="bg1"/>
                </a:solidFill>
              </a:rPr>
              <a:t>クライアント</a:t>
            </a:r>
            <a:r>
              <a:rPr lang="en-US" altLang="ja-JP" sz="1200" dirty="0">
                <a:solidFill>
                  <a:schemeClr val="bg1"/>
                </a:solidFill>
              </a:rPr>
              <a:t>/</a:t>
            </a:r>
            <a:r>
              <a:rPr lang="ja-JP" altLang="en-US" sz="1200" dirty="0">
                <a:solidFill>
                  <a:schemeClr val="bg1"/>
                </a:solidFill>
              </a:rPr>
              <a:t>サーバー</a:t>
            </a:r>
          </a:p>
        </p:txBody>
      </p:sp>
      <p:sp>
        <p:nvSpPr>
          <p:cNvPr id="16" name="角丸四角形 15"/>
          <p:cNvSpPr/>
          <p:nvPr/>
        </p:nvSpPr>
        <p:spPr>
          <a:xfrm>
            <a:off x="349177" y="5657388"/>
            <a:ext cx="2500313" cy="357188"/>
          </a:xfrm>
          <a:prstGeom prst="roundRect">
            <a:avLst>
              <a:gd name="adj" fmla="val 0"/>
            </a:avLst>
          </a:prstGeom>
          <a:solidFill>
            <a:schemeClr val="tx1">
              <a:lumMod val="50000"/>
              <a:lumOff val="50000"/>
            </a:schemeClr>
          </a:solidFill>
          <a:ln>
            <a:no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ja-JP" altLang="en-US" sz="1200" dirty="0">
                <a:solidFill>
                  <a:schemeClr val="bg1"/>
                </a:solidFill>
              </a:rPr>
              <a:t>メインフレーム</a:t>
            </a:r>
          </a:p>
        </p:txBody>
      </p:sp>
      <p:sp>
        <p:nvSpPr>
          <p:cNvPr id="17" name="角丸四角形 16"/>
          <p:cNvSpPr/>
          <p:nvPr/>
        </p:nvSpPr>
        <p:spPr>
          <a:xfrm>
            <a:off x="6618215" y="5657388"/>
            <a:ext cx="2132085" cy="357188"/>
          </a:xfrm>
          <a:prstGeom prst="roundRect">
            <a:avLst>
              <a:gd name="adj" fmla="val 0"/>
            </a:avLst>
          </a:prstGeom>
          <a:solidFill>
            <a:srgbClr val="FF6600"/>
          </a:solidFill>
          <a:ln>
            <a:no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200" dirty="0">
                <a:solidFill>
                  <a:schemeClr val="bg1"/>
                </a:solidFill>
              </a:rPr>
              <a:t>RIC/RIA</a:t>
            </a:r>
            <a:r>
              <a:rPr lang="ja-JP" altLang="en-US" sz="1200" dirty="0">
                <a:solidFill>
                  <a:schemeClr val="bg1"/>
                </a:solidFill>
              </a:rPr>
              <a:t>とクラウド</a:t>
            </a:r>
          </a:p>
        </p:txBody>
      </p:sp>
      <p:sp>
        <p:nvSpPr>
          <p:cNvPr id="19" name="Oval 14"/>
          <p:cNvSpPr>
            <a:spLocks noChangeArrowheads="1"/>
          </p:cNvSpPr>
          <p:nvPr/>
        </p:nvSpPr>
        <p:spPr bwMode="auto">
          <a:xfrm>
            <a:off x="3363567" y="2272838"/>
            <a:ext cx="1169987" cy="1195388"/>
          </a:xfrm>
          <a:prstGeom prst="ellipse">
            <a:avLst/>
          </a:prstGeom>
          <a:solidFill>
            <a:schemeClr val="accent4"/>
          </a:solidFill>
          <a:ln w="9525">
            <a:noFill/>
            <a:round/>
            <a:headEnd/>
            <a:tailEnd/>
          </a:ln>
          <a:effectLst>
            <a:outerShdw blurRad="50800" dist="38100" dir="2700000" algn="tl" rotWithShape="0">
              <a:prstClr val="black">
                <a:alpha val="40000"/>
              </a:prstClr>
            </a:outerShdw>
          </a:effectLst>
        </p:spPr>
        <p:txBody>
          <a:bodyPr wrap="none" anchor="ctr"/>
          <a:lstStyle/>
          <a:p>
            <a:pPr algn="ctr">
              <a:defRPr/>
            </a:pPr>
            <a:r>
              <a:rPr lang="ja-JP" altLang="en-US" sz="1400" dirty="0">
                <a:solidFill>
                  <a:schemeClr val="bg1"/>
                </a:solidFill>
                <a:latin typeface="Century Gothic" pitchFamily="34" charset="0"/>
                <a:ea typeface="HG丸ｺﾞｼｯｸM-PRO" pitchFamily="50" charset="-128"/>
              </a:rPr>
              <a:t>クライアント</a:t>
            </a:r>
          </a:p>
        </p:txBody>
      </p:sp>
      <p:sp>
        <p:nvSpPr>
          <p:cNvPr id="20" name="AutoShape 16"/>
          <p:cNvSpPr>
            <a:spLocks noChangeArrowheads="1"/>
          </p:cNvSpPr>
          <p:nvPr/>
        </p:nvSpPr>
        <p:spPr bwMode="auto">
          <a:xfrm rot="19411340">
            <a:off x="1417151" y="3634796"/>
            <a:ext cx="2209384" cy="482600"/>
          </a:xfrm>
          <a:prstGeom prst="rightArrow">
            <a:avLst>
              <a:gd name="adj1" fmla="val 59324"/>
              <a:gd name="adj2" fmla="val 69930"/>
            </a:avLst>
          </a:prstGeom>
          <a:solidFill>
            <a:schemeClr val="bg1">
              <a:lumMod val="50000"/>
            </a:schemeClr>
          </a:solidFill>
          <a:ln w="28575">
            <a:noFill/>
            <a:miter lim="800000"/>
            <a:headEnd/>
            <a:tailEnd/>
          </a:ln>
          <a:effectLst>
            <a:outerShdw blurRad="50800" dist="38100" dir="2700000" algn="tl" rotWithShape="0">
              <a:prstClr val="black">
                <a:alpha val="40000"/>
              </a:prstClr>
            </a:outerShdw>
          </a:effectLst>
        </p:spPr>
        <p:txBody>
          <a:bodyPr wrap="none" anchor="ctr"/>
          <a:lstStyle/>
          <a:p>
            <a:pPr>
              <a:defRPr/>
            </a:pPr>
            <a:endParaRPr lang="ja-JP" altLang="en-US">
              <a:latin typeface="Century Gothic" pitchFamily="34" charset="0"/>
              <a:ea typeface="HG丸ｺﾞｼｯｸM-PRO" pitchFamily="50" charset="-128"/>
            </a:endParaRPr>
          </a:p>
        </p:txBody>
      </p:sp>
      <p:sp>
        <p:nvSpPr>
          <p:cNvPr id="22" name="Oval 13"/>
          <p:cNvSpPr>
            <a:spLocks noChangeArrowheads="1"/>
          </p:cNvSpPr>
          <p:nvPr/>
        </p:nvSpPr>
        <p:spPr bwMode="auto">
          <a:xfrm>
            <a:off x="4608550" y="3844463"/>
            <a:ext cx="1169988" cy="1195388"/>
          </a:xfrm>
          <a:prstGeom prst="ellipse">
            <a:avLst/>
          </a:prstGeom>
          <a:solidFill>
            <a:schemeClr val="accent3">
              <a:lumMod val="75000"/>
            </a:schemeClr>
          </a:solidFill>
          <a:ln w="9525">
            <a:noFill/>
            <a:round/>
            <a:headEnd/>
            <a:tailEnd/>
          </a:ln>
          <a:effectLst>
            <a:outerShdw blurRad="50800" dist="38100" dir="2700000" algn="tl" rotWithShape="0">
              <a:prstClr val="black">
                <a:alpha val="40000"/>
              </a:prstClr>
            </a:outerShdw>
          </a:effectLst>
        </p:spPr>
        <p:txBody>
          <a:bodyPr wrap="none" anchor="ctr"/>
          <a:lstStyle/>
          <a:p>
            <a:pPr algn="ctr">
              <a:defRPr/>
            </a:pPr>
            <a:r>
              <a:rPr lang="ja-JP" altLang="en-US" sz="1400" dirty="0">
                <a:solidFill>
                  <a:schemeClr val="bg1"/>
                </a:solidFill>
                <a:latin typeface="Century Gothic" pitchFamily="34" charset="0"/>
                <a:ea typeface="HG丸ｺﾞｼｯｸM-PRO" pitchFamily="50" charset="-128"/>
              </a:rPr>
              <a:t>ブラウザ</a:t>
            </a:r>
          </a:p>
        </p:txBody>
      </p:sp>
      <p:sp>
        <p:nvSpPr>
          <p:cNvPr id="23" name="AutoShape 16"/>
          <p:cNvSpPr>
            <a:spLocks noChangeArrowheads="1"/>
          </p:cNvSpPr>
          <p:nvPr/>
        </p:nvSpPr>
        <p:spPr bwMode="auto">
          <a:xfrm rot="2856712">
            <a:off x="4238798" y="3407840"/>
            <a:ext cx="683481" cy="482600"/>
          </a:xfrm>
          <a:prstGeom prst="rightArrow">
            <a:avLst>
              <a:gd name="adj1" fmla="val 59324"/>
              <a:gd name="adj2" fmla="val 45182"/>
            </a:avLst>
          </a:prstGeom>
          <a:solidFill>
            <a:schemeClr val="accent4">
              <a:lumMod val="60000"/>
              <a:lumOff val="40000"/>
            </a:schemeClr>
          </a:solidFill>
          <a:ln w="28575">
            <a:noFill/>
            <a:miter lim="800000"/>
            <a:headEnd/>
            <a:tailEnd/>
          </a:ln>
          <a:effectLst>
            <a:outerShdw blurRad="50800" dist="38100" dir="2700000" algn="tl" rotWithShape="0">
              <a:prstClr val="black">
                <a:alpha val="40000"/>
              </a:prstClr>
            </a:outerShdw>
          </a:effectLst>
        </p:spPr>
        <p:txBody>
          <a:bodyPr wrap="none" anchor="ctr"/>
          <a:lstStyle/>
          <a:p>
            <a:pPr>
              <a:defRPr/>
            </a:pPr>
            <a:endParaRPr lang="ja-JP" altLang="en-US">
              <a:latin typeface="Century Gothic" pitchFamily="34" charset="0"/>
              <a:ea typeface="HG丸ｺﾞｼｯｸM-PRO" pitchFamily="50" charset="-128"/>
            </a:endParaRPr>
          </a:p>
        </p:txBody>
      </p:sp>
      <p:sp>
        <p:nvSpPr>
          <p:cNvPr id="25" name="Oval 12"/>
          <p:cNvSpPr>
            <a:spLocks noChangeArrowheads="1"/>
          </p:cNvSpPr>
          <p:nvPr/>
        </p:nvSpPr>
        <p:spPr bwMode="auto">
          <a:xfrm>
            <a:off x="6149629" y="1558463"/>
            <a:ext cx="1169988" cy="1195388"/>
          </a:xfrm>
          <a:prstGeom prst="ellipse">
            <a:avLst/>
          </a:prstGeom>
          <a:solidFill>
            <a:srgbClr val="008000"/>
          </a:solidFill>
          <a:ln w="9525">
            <a:noFill/>
            <a:round/>
            <a:headEnd/>
            <a:tailEnd/>
          </a:ln>
          <a:effectLst>
            <a:outerShdw blurRad="50800" dist="38100" dir="2700000" algn="tl" rotWithShape="0">
              <a:prstClr val="black">
                <a:alpha val="40000"/>
              </a:prstClr>
            </a:outerShdw>
          </a:effectLst>
        </p:spPr>
        <p:txBody>
          <a:bodyPr wrap="none" anchor="ctr"/>
          <a:lstStyle/>
          <a:p>
            <a:pPr algn="ctr">
              <a:defRPr/>
            </a:pPr>
            <a:r>
              <a:rPr lang="en-US" altLang="ja-JP" sz="1400" dirty="0">
                <a:solidFill>
                  <a:schemeClr val="bg1"/>
                </a:solidFill>
                <a:latin typeface="Century Gothic" pitchFamily="34" charset="0"/>
                <a:ea typeface="HG丸ｺﾞｼｯｸM-PRO" pitchFamily="50" charset="-128"/>
              </a:rPr>
              <a:t>Flash</a:t>
            </a:r>
            <a:r>
              <a:rPr lang="ja-JP" altLang="en-US" sz="1400" dirty="0">
                <a:solidFill>
                  <a:schemeClr val="bg1"/>
                </a:solidFill>
                <a:latin typeface="Century Gothic" pitchFamily="34" charset="0"/>
                <a:ea typeface="HG丸ｺﾞｼｯｸM-PRO" pitchFamily="50" charset="-128"/>
              </a:rPr>
              <a:t>などの</a:t>
            </a:r>
            <a:endParaRPr lang="en-US" altLang="ja-JP" sz="1400" dirty="0">
              <a:solidFill>
                <a:schemeClr val="bg1"/>
              </a:solidFill>
              <a:latin typeface="Century Gothic" pitchFamily="34" charset="0"/>
              <a:ea typeface="HG丸ｺﾞｼｯｸM-PRO" pitchFamily="50" charset="-128"/>
            </a:endParaRPr>
          </a:p>
          <a:p>
            <a:pPr algn="ctr">
              <a:defRPr/>
            </a:pPr>
            <a:r>
              <a:rPr lang="ja-JP" altLang="en-US" sz="1400" dirty="0">
                <a:solidFill>
                  <a:schemeClr val="bg1"/>
                </a:solidFill>
                <a:latin typeface="Century Gothic" pitchFamily="34" charset="0"/>
                <a:ea typeface="HG丸ｺﾞｼｯｸM-PRO" pitchFamily="50" charset="-128"/>
              </a:rPr>
              <a:t>プラグイン</a:t>
            </a:r>
          </a:p>
        </p:txBody>
      </p:sp>
      <p:sp>
        <p:nvSpPr>
          <p:cNvPr id="26" name="AutoShape 16"/>
          <p:cNvSpPr>
            <a:spLocks noChangeArrowheads="1"/>
          </p:cNvSpPr>
          <p:nvPr/>
        </p:nvSpPr>
        <p:spPr bwMode="auto">
          <a:xfrm rot="18420845">
            <a:off x="5268835" y="3047943"/>
            <a:ext cx="1385132" cy="482600"/>
          </a:xfrm>
          <a:prstGeom prst="rightArrow">
            <a:avLst>
              <a:gd name="adj1" fmla="val 59324"/>
              <a:gd name="adj2" fmla="val 45189"/>
            </a:avLst>
          </a:prstGeom>
          <a:solidFill>
            <a:schemeClr val="accent3">
              <a:lumMod val="60000"/>
              <a:lumOff val="40000"/>
            </a:schemeClr>
          </a:solidFill>
          <a:ln w="28575">
            <a:noFill/>
            <a:miter lim="800000"/>
            <a:headEnd/>
            <a:tailEnd/>
          </a:ln>
          <a:effectLst>
            <a:outerShdw blurRad="50800" dist="38100" dir="2700000" algn="tl" rotWithShape="0">
              <a:prstClr val="black">
                <a:alpha val="40000"/>
              </a:prstClr>
            </a:outerShdw>
          </a:effectLst>
        </p:spPr>
        <p:txBody>
          <a:bodyPr wrap="none" anchor="ctr"/>
          <a:lstStyle/>
          <a:p>
            <a:pPr>
              <a:defRPr/>
            </a:pPr>
            <a:endParaRPr lang="ja-JP" altLang="en-US">
              <a:latin typeface="Century Gothic" pitchFamily="34" charset="0"/>
              <a:ea typeface="HG丸ｺﾞｼｯｸM-PRO" pitchFamily="50" charset="-128"/>
            </a:endParaRPr>
          </a:p>
        </p:txBody>
      </p:sp>
      <p:sp>
        <p:nvSpPr>
          <p:cNvPr id="30" name="角丸四角形 29"/>
          <p:cNvSpPr/>
          <p:nvPr/>
        </p:nvSpPr>
        <p:spPr>
          <a:xfrm>
            <a:off x="4920619" y="5657388"/>
            <a:ext cx="1643622" cy="357188"/>
          </a:xfrm>
          <a:prstGeom prst="roundRect">
            <a:avLst>
              <a:gd name="adj" fmla="val 0"/>
            </a:avLst>
          </a:prstGeom>
          <a:solidFill>
            <a:srgbClr val="008000"/>
          </a:solidFill>
          <a:ln>
            <a:no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200">
                <a:solidFill>
                  <a:schemeClr val="bg1"/>
                </a:solidFill>
              </a:rPr>
              <a:t>Web</a:t>
            </a:r>
            <a:r>
              <a:rPr lang="ja-JP" altLang="en-US" sz="1200">
                <a:solidFill>
                  <a:schemeClr val="bg1"/>
                </a:solidFill>
              </a:rPr>
              <a:t>システム</a:t>
            </a:r>
            <a:endParaRPr lang="ja-JP" altLang="en-US" sz="1200" dirty="0">
              <a:solidFill>
                <a:schemeClr val="bg1"/>
              </a:solidFill>
            </a:endParaRPr>
          </a:p>
        </p:txBody>
      </p:sp>
      <p:sp>
        <p:nvSpPr>
          <p:cNvPr id="34" name="タイトル 33"/>
          <p:cNvSpPr>
            <a:spLocks noGrp="1"/>
          </p:cNvSpPr>
          <p:nvPr>
            <p:ph type="title"/>
          </p:nvPr>
        </p:nvSpPr>
        <p:spPr/>
        <p:txBody>
          <a:bodyPr/>
          <a:lstStyle/>
          <a:p>
            <a:r>
              <a:rPr kumimoji="1" lang="en-US" altLang="ja-JP" dirty="0"/>
              <a:t>Ajax</a:t>
            </a:r>
            <a:r>
              <a:rPr kumimoji="1" lang="ja-JP" altLang="en-US" dirty="0"/>
              <a:t>の登場</a:t>
            </a:r>
          </a:p>
        </p:txBody>
      </p:sp>
      <p:grpSp>
        <p:nvGrpSpPr>
          <p:cNvPr id="4" name="グループ化 3"/>
          <p:cNvGrpSpPr/>
          <p:nvPr/>
        </p:nvGrpSpPr>
        <p:grpSpPr>
          <a:xfrm>
            <a:off x="5826637" y="3058651"/>
            <a:ext cx="2344777" cy="1668222"/>
            <a:chOff x="5826637" y="3058651"/>
            <a:chExt cx="2344777" cy="1668222"/>
          </a:xfrm>
        </p:grpSpPr>
        <p:sp>
          <p:nvSpPr>
            <p:cNvPr id="28" name="Oval 11"/>
            <p:cNvSpPr>
              <a:spLocks noChangeArrowheads="1"/>
            </p:cNvSpPr>
            <p:nvPr/>
          </p:nvSpPr>
          <p:spPr bwMode="auto">
            <a:xfrm>
              <a:off x="6935442" y="3058651"/>
              <a:ext cx="1169987" cy="1195387"/>
            </a:xfrm>
            <a:prstGeom prst="ellipse">
              <a:avLst/>
            </a:pr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wrap="none" anchor="ctr"/>
            <a:lstStyle/>
            <a:p>
              <a:pPr algn="ctr">
                <a:defRPr/>
              </a:pPr>
              <a:r>
                <a:rPr lang="en-US" altLang="ja-JP" sz="3200" dirty="0">
                  <a:solidFill>
                    <a:schemeClr val="bg1"/>
                  </a:solidFill>
                  <a:latin typeface="Century Gothic" pitchFamily="34" charset="0"/>
                  <a:ea typeface="HG丸ｺﾞｼｯｸM-PRO" pitchFamily="50" charset="-128"/>
                </a:rPr>
                <a:t>Ajax</a:t>
              </a:r>
              <a:endParaRPr lang="ja-JP" altLang="en-US" sz="3200" dirty="0">
                <a:solidFill>
                  <a:schemeClr val="bg1"/>
                </a:solidFill>
                <a:latin typeface="Century Gothic" pitchFamily="34" charset="0"/>
                <a:ea typeface="HG丸ｺﾞｼｯｸM-PRO" pitchFamily="50" charset="-128"/>
              </a:endParaRPr>
            </a:p>
          </p:txBody>
        </p:sp>
        <p:sp>
          <p:nvSpPr>
            <p:cNvPr id="29" name="AutoShape 16"/>
            <p:cNvSpPr>
              <a:spLocks noChangeArrowheads="1"/>
            </p:cNvSpPr>
            <p:nvPr/>
          </p:nvSpPr>
          <p:spPr bwMode="auto">
            <a:xfrm rot="20368471">
              <a:off x="5826637" y="3817628"/>
              <a:ext cx="1150117" cy="482600"/>
            </a:xfrm>
            <a:prstGeom prst="rightArrow">
              <a:avLst>
                <a:gd name="adj1" fmla="val 59324"/>
                <a:gd name="adj2" fmla="val 45182"/>
              </a:avLst>
            </a:prstGeom>
            <a:solidFill>
              <a:schemeClr val="accent6">
                <a:lumMod val="60000"/>
                <a:lumOff val="40000"/>
              </a:schemeClr>
            </a:solidFill>
            <a:ln w="28575">
              <a:noFill/>
              <a:miter lim="800000"/>
              <a:headEnd/>
              <a:tailEnd/>
            </a:ln>
            <a:effectLst>
              <a:outerShdw blurRad="50800" dist="38100" dir="2700000" algn="tl" rotWithShape="0">
                <a:prstClr val="black">
                  <a:alpha val="40000"/>
                </a:prstClr>
              </a:outerShdw>
            </a:effectLst>
          </p:spPr>
          <p:txBody>
            <a:bodyPr wrap="none" anchor="ctr"/>
            <a:lstStyle/>
            <a:p>
              <a:pPr>
                <a:defRPr/>
              </a:pPr>
              <a:endParaRPr lang="ja-JP" altLang="en-US">
                <a:latin typeface="Century Gothic" pitchFamily="34" charset="0"/>
                <a:ea typeface="HG丸ｺﾞｼｯｸM-PRO" pitchFamily="50" charset="-128"/>
              </a:endParaRPr>
            </a:p>
          </p:txBody>
        </p:sp>
        <p:sp>
          <p:nvSpPr>
            <p:cNvPr id="3" name="テキスト ボックス 2"/>
            <p:cNvSpPr txBox="1"/>
            <p:nvPr/>
          </p:nvSpPr>
          <p:spPr>
            <a:xfrm>
              <a:off x="6869455" y="4357541"/>
              <a:ext cx="1301959" cy="369332"/>
            </a:xfrm>
            <a:prstGeom prst="rect">
              <a:avLst/>
            </a:prstGeom>
            <a:noFill/>
          </p:spPr>
          <p:txBody>
            <a:bodyPr wrap="none" rtlCol="0">
              <a:spAutoFit/>
            </a:bodyPr>
            <a:lstStyle/>
            <a:p>
              <a:r>
                <a:rPr kumimoji="1" lang="en-US" altLang="ja-JP" dirty="0"/>
                <a:t>2004-5</a:t>
              </a:r>
              <a:r>
                <a:rPr kumimoji="1" lang="ja-JP" altLang="en-US" dirty="0"/>
                <a:t>年頃</a:t>
              </a:r>
            </a:p>
          </p:txBody>
        </p:sp>
      </p:grpSp>
    </p:spTree>
    <p:extLst>
      <p:ext uri="{BB962C8B-B14F-4D97-AF65-F5344CB8AC3E}">
        <p14:creationId xmlns:p14="http://schemas.microsoft.com/office/powerpoint/2010/main" val="721397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タイトル 1"/>
          <p:cNvSpPr>
            <a:spLocks noGrp="1"/>
          </p:cNvSpPr>
          <p:nvPr>
            <p:ph type="title"/>
          </p:nvPr>
        </p:nvSpPr>
        <p:spPr/>
        <p:txBody>
          <a:bodyPr/>
          <a:lstStyle/>
          <a:p>
            <a:pPr eaLnBrk="1" hangingPunct="1"/>
            <a:r>
              <a:rPr lang="en-US" altLang="ja-JP" sz="2800" dirty="0">
                <a:latin typeface="+mn-lt"/>
                <a:ea typeface="+mn-ea"/>
              </a:rPr>
              <a:t>Ajax</a:t>
            </a:r>
            <a:r>
              <a:rPr lang="ja-JP" altLang="en-US" sz="2800" dirty="0">
                <a:latin typeface="+mn-lt"/>
                <a:ea typeface="+mn-ea"/>
              </a:rPr>
              <a:t> </a:t>
            </a:r>
            <a:r>
              <a:rPr lang="en-US" altLang="ja-JP" sz="2800" dirty="0">
                <a:latin typeface="+mn-lt"/>
                <a:ea typeface="+mn-ea"/>
              </a:rPr>
              <a:t>(</a:t>
            </a:r>
            <a:r>
              <a:rPr lang="ja-JP" altLang="en-US" sz="2800" dirty="0">
                <a:latin typeface="+mn-lt"/>
                <a:ea typeface="+mn-ea"/>
              </a:rPr>
              <a:t>エイジャックス</a:t>
            </a:r>
            <a:r>
              <a:rPr lang="en-US" altLang="ja-JP" sz="2800" dirty="0">
                <a:latin typeface="+mn-lt"/>
                <a:ea typeface="+mn-ea"/>
              </a:rPr>
              <a:t>)</a:t>
            </a:r>
            <a:r>
              <a:rPr lang="ja-JP" altLang="en-US" sz="2800" dirty="0">
                <a:latin typeface="+mn-lt"/>
                <a:ea typeface="+mn-ea"/>
              </a:rPr>
              <a:t> とは</a:t>
            </a:r>
          </a:p>
        </p:txBody>
      </p:sp>
      <p:sp>
        <p:nvSpPr>
          <p:cNvPr id="13" name="角丸四角形 12"/>
          <p:cNvSpPr/>
          <p:nvPr/>
        </p:nvSpPr>
        <p:spPr bwMode="auto">
          <a:xfrm>
            <a:off x="706438" y="2154238"/>
            <a:ext cx="2286000" cy="50006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0"/>
              </a:spcBef>
              <a:defRPr>
                <a:solidFill>
                  <a:schemeClr val="tx1"/>
                </a:solidFill>
                <a:latin typeface="Arial" charset="0"/>
              </a:defRPr>
            </a:lvl1pPr>
            <a:lvl2pPr marL="742950" indent="-285750">
              <a:spcBef>
                <a:spcPct val="0"/>
              </a:spcBef>
              <a:defRPr>
                <a:solidFill>
                  <a:schemeClr val="tx1"/>
                </a:solidFill>
                <a:latin typeface="Arial" charset="0"/>
              </a:defRPr>
            </a:lvl2pPr>
            <a:lvl3pPr marL="1143000" indent="-228600">
              <a:spcBef>
                <a:spcPct val="0"/>
              </a:spcBef>
              <a:defRPr>
                <a:solidFill>
                  <a:schemeClr val="tx1"/>
                </a:solidFill>
                <a:latin typeface="Arial" charset="0"/>
              </a:defRPr>
            </a:lvl3pPr>
            <a:lvl4pPr marL="1600200" indent="-228600">
              <a:spcBef>
                <a:spcPct val="0"/>
              </a:spcBef>
              <a:defRPr>
                <a:solidFill>
                  <a:schemeClr val="tx1"/>
                </a:solidFill>
                <a:latin typeface="Arial" charset="0"/>
              </a:defRPr>
            </a:lvl4pPr>
            <a:lvl5pPr marL="2057400" indent="-228600">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defRPr/>
            </a:pPr>
            <a:r>
              <a:rPr lang="ja-JP" altLang="en-US" sz="1800">
                <a:solidFill>
                  <a:schemeClr val="bg1"/>
                </a:solidFill>
                <a:latin typeface="+mn-lt"/>
              </a:rPr>
              <a:t>非同期の</a:t>
            </a:r>
          </a:p>
        </p:txBody>
      </p:sp>
      <p:sp>
        <p:nvSpPr>
          <p:cNvPr id="18" name="角丸四角形 17"/>
          <p:cNvSpPr/>
          <p:nvPr/>
        </p:nvSpPr>
        <p:spPr bwMode="auto">
          <a:xfrm>
            <a:off x="706438" y="2759076"/>
            <a:ext cx="4078288" cy="164306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0"/>
              </a:spcBef>
              <a:defRPr>
                <a:solidFill>
                  <a:schemeClr val="tx1"/>
                </a:solidFill>
                <a:latin typeface="Arial" charset="0"/>
              </a:defRPr>
            </a:lvl1pPr>
            <a:lvl2pPr marL="742950" indent="-285750">
              <a:spcBef>
                <a:spcPct val="0"/>
              </a:spcBef>
              <a:defRPr>
                <a:solidFill>
                  <a:schemeClr val="tx1"/>
                </a:solidFill>
                <a:latin typeface="Arial" charset="0"/>
              </a:defRPr>
            </a:lvl2pPr>
            <a:lvl3pPr marL="1143000" indent="-228600">
              <a:spcBef>
                <a:spcPct val="0"/>
              </a:spcBef>
              <a:defRPr>
                <a:solidFill>
                  <a:schemeClr val="tx1"/>
                </a:solidFill>
                <a:latin typeface="Arial" charset="0"/>
              </a:defRPr>
            </a:lvl3pPr>
            <a:lvl4pPr marL="1600200" indent="-228600">
              <a:spcBef>
                <a:spcPct val="0"/>
              </a:spcBef>
              <a:defRPr>
                <a:solidFill>
                  <a:schemeClr val="tx1"/>
                </a:solidFill>
                <a:latin typeface="Arial" charset="0"/>
              </a:defRPr>
            </a:lvl4pPr>
            <a:lvl5pPr marL="2057400" indent="-228600">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defRPr/>
            </a:pPr>
            <a:r>
              <a:rPr lang="en-US" altLang="ja-JP" sz="2400" dirty="0">
                <a:solidFill>
                  <a:schemeClr val="bg1"/>
                </a:solidFill>
                <a:latin typeface="+mn-lt"/>
              </a:rPr>
              <a:t>JavaScript</a:t>
            </a:r>
          </a:p>
          <a:p>
            <a:pPr algn="ctr">
              <a:defRPr/>
            </a:pPr>
            <a:r>
              <a:rPr lang="ja-JP" altLang="en-US" sz="1800" dirty="0">
                <a:solidFill>
                  <a:schemeClr val="bg1"/>
                </a:solidFill>
                <a:latin typeface="+mn-lt"/>
              </a:rPr>
              <a:t>サーバーからダウンロードされ</a:t>
            </a:r>
          </a:p>
          <a:p>
            <a:pPr algn="ctr">
              <a:defRPr/>
            </a:pPr>
            <a:r>
              <a:rPr lang="ja-JP" altLang="en-US" sz="1800" dirty="0">
                <a:solidFill>
                  <a:schemeClr val="bg1"/>
                </a:solidFill>
                <a:latin typeface="+mn-lt"/>
              </a:rPr>
              <a:t>ブラウザ上で実行される</a:t>
            </a:r>
          </a:p>
          <a:p>
            <a:pPr algn="ctr">
              <a:defRPr/>
            </a:pPr>
            <a:r>
              <a:rPr lang="ja-JP" altLang="en-US" sz="1800" dirty="0">
                <a:solidFill>
                  <a:schemeClr val="bg1"/>
                </a:solidFill>
                <a:latin typeface="+mn-lt"/>
              </a:rPr>
              <a:t>スクリプト言語</a:t>
            </a:r>
          </a:p>
        </p:txBody>
      </p:sp>
      <p:cxnSp>
        <p:nvCxnSpPr>
          <p:cNvPr id="5" name="直線コネクタ 4"/>
          <p:cNvCxnSpPr/>
          <p:nvPr/>
        </p:nvCxnSpPr>
        <p:spPr bwMode="auto">
          <a:xfrm>
            <a:off x="685800" y="1752601"/>
            <a:ext cx="2060575"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 name="直線コネクタ 5"/>
          <p:cNvCxnSpPr/>
          <p:nvPr/>
        </p:nvCxnSpPr>
        <p:spPr bwMode="auto">
          <a:xfrm rot="5400000" flipH="1" flipV="1">
            <a:off x="1649413" y="1931988"/>
            <a:ext cx="357188" cy="0"/>
          </a:xfrm>
          <a:prstGeom prst="line">
            <a:avLst/>
          </a:prstGeom>
          <a:ln w="38100" cap="rnd"/>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bwMode="auto">
          <a:xfrm>
            <a:off x="2865438" y="1751013"/>
            <a:ext cx="1471613" cy="158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bwMode="auto">
          <a:xfrm flipV="1">
            <a:off x="3962400" y="1752600"/>
            <a:ext cx="0" cy="100647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bwMode="auto">
          <a:xfrm>
            <a:off x="4705350" y="1752601"/>
            <a:ext cx="75565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bwMode="auto">
          <a:xfrm rot="5400000" flipH="1" flipV="1">
            <a:off x="4660900" y="2247901"/>
            <a:ext cx="990600" cy="0"/>
          </a:xfrm>
          <a:prstGeom prst="line">
            <a:avLst/>
          </a:prstGeom>
          <a:ln w="38100" cap="rnd"/>
        </p:spPr>
        <p:style>
          <a:lnRef idx="1">
            <a:schemeClr val="accent1"/>
          </a:lnRef>
          <a:fillRef idx="0">
            <a:schemeClr val="accent1"/>
          </a:fillRef>
          <a:effectRef idx="0">
            <a:schemeClr val="accent1"/>
          </a:effectRef>
          <a:fontRef idx="minor">
            <a:schemeClr val="tx1"/>
          </a:fontRef>
        </p:style>
      </p:cxnSp>
      <p:sp>
        <p:nvSpPr>
          <p:cNvPr id="25" name="角丸四角形 24"/>
          <p:cNvSpPr/>
          <p:nvPr/>
        </p:nvSpPr>
        <p:spPr bwMode="auto">
          <a:xfrm>
            <a:off x="4903788" y="2760663"/>
            <a:ext cx="3536950" cy="1628776"/>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0"/>
              </a:spcBef>
              <a:defRPr>
                <a:solidFill>
                  <a:schemeClr val="tx1"/>
                </a:solidFill>
                <a:latin typeface="Arial" charset="0"/>
              </a:defRPr>
            </a:lvl1pPr>
            <a:lvl2pPr marL="742950" indent="-285750">
              <a:spcBef>
                <a:spcPct val="0"/>
              </a:spcBef>
              <a:defRPr>
                <a:solidFill>
                  <a:schemeClr val="tx1"/>
                </a:solidFill>
                <a:latin typeface="Arial" charset="0"/>
              </a:defRPr>
            </a:lvl2pPr>
            <a:lvl3pPr marL="1143000" indent="-228600">
              <a:spcBef>
                <a:spcPct val="0"/>
              </a:spcBef>
              <a:defRPr>
                <a:solidFill>
                  <a:schemeClr val="tx1"/>
                </a:solidFill>
                <a:latin typeface="Arial" charset="0"/>
              </a:defRPr>
            </a:lvl3pPr>
            <a:lvl4pPr marL="1600200" indent="-228600">
              <a:spcBef>
                <a:spcPct val="0"/>
              </a:spcBef>
              <a:defRPr>
                <a:solidFill>
                  <a:schemeClr val="tx1"/>
                </a:solidFill>
                <a:latin typeface="Arial" charset="0"/>
              </a:defRPr>
            </a:lvl4pPr>
            <a:lvl5pPr marL="2057400" indent="-228600">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defRPr/>
            </a:pPr>
            <a:r>
              <a:rPr lang="en-US" altLang="ja-JP" sz="2000" dirty="0" err="1">
                <a:solidFill>
                  <a:schemeClr val="bg1"/>
                </a:solidFill>
                <a:latin typeface="+mn-lt"/>
              </a:rPr>
              <a:t>eXtensible</a:t>
            </a:r>
            <a:r>
              <a:rPr lang="ja-JP" altLang="en-US" sz="2000" dirty="0">
                <a:solidFill>
                  <a:schemeClr val="bg1"/>
                </a:solidFill>
                <a:latin typeface="+mn-lt"/>
              </a:rPr>
              <a:t> </a:t>
            </a:r>
            <a:r>
              <a:rPr lang="en-US" altLang="ja-JP" sz="2000" dirty="0">
                <a:solidFill>
                  <a:schemeClr val="bg1"/>
                </a:solidFill>
                <a:latin typeface="+mn-lt"/>
              </a:rPr>
              <a:t>Markup</a:t>
            </a:r>
            <a:r>
              <a:rPr lang="ja-JP" altLang="en-US" sz="2000" dirty="0">
                <a:solidFill>
                  <a:schemeClr val="bg1"/>
                </a:solidFill>
                <a:latin typeface="+mn-lt"/>
              </a:rPr>
              <a:t> </a:t>
            </a:r>
            <a:r>
              <a:rPr lang="en-US" altLang="ja-JP" sz="2000" dirty="0">
                <a:solidFill>
                  <a:schemeClr val="bg1"/>
                </a:solidFill>
                <a:latin typeface="+mn-lt"/>
              </a:rPr>
              <a:t>Language</a:t>
            </a:r>
          </a:p>
          <a:p>
            <a:pPr algn="ctr">
              <a:defRPr/>
            </a:pPr>
            <a:r>
              <a:rPr lang="ja-JP" altLang="en-US" sz="1800" dirty="0">
                <a:solidFill>
                  <a:schemeClr val="bg1"/>
                </a:solidFill>
                <a:latin typeface="+mn-lt"/>
              </a:rPr>
              <a:t>ユーザー独自の拡張が可能なマークアップ言語</a:t>
            </a:r>
          </a:p>
        </p:txBody>
      </p:sp>
      <p:sp>
        <p:nvSpPr>
          <p:cNvPr id="63491" name="Rectangle 25"/>
          <p:cNvSpPr>
            <a:spLocks noChangeArrowheads="1"/>
          </p:cNvSpPr>
          <p:nvPr/>
        </p:nvSpPr>
        <p:spPr bwMode="auto">
          <a:xfrm>
            <a:off x="611560" y="1196975"/>
            <a:ext cx="6728060" cy="523220"/>
          </a:xfrm>
          <a:prstGeom prst="rect">
            <a:avLst/>
          </a:prstGeom>
          <a:noFill/>
          <a:ln w="9525">
            <a:noFill/>
            <a:miter lim="800000"/>
            <a:headEnd/>
            <a:tailEnd/>
          </a:ln>
        </p:spPr>
        <p:txBody>
          <a:bodyPr wrap="none">
            <a:spAutoFit/>
          </a:bodyPr>
          <a:lstStyle/>
          <a:p>
            <a:r>
              <a:rPr lang="en-US" altLang="ja-JP" sz="2800" dirty="0">
                <a:solidFill>
                  <a:schemeClr val="accent1"/>
                </a:solidFill>
                <a:latin typeface="+mn-lt"/>
                <a:ea typeface="+mn-ea"/>
              </a:rPr>
              <a:t>Asynchronous  JavaScript  + XML</a:t>
            </a:r>
            <a:r>
              <a:rPr lang="ja-JP" altLang="en-US" sz="2800" dirty="0">
                <a:solidFill>
                  <a:schemeClr val="accent1"/>
                </a:solidFill>
                <a:latin typeface="+mn-lt"/>
                <a:ea typeface="+mn-ea"/>
              </a:rPr>
              <a:t> </a:t>
            </a:r>
            <a:r>
              <a:rPr lang="en-US" altLang="ja-JP" sz="2800" dirty="0">
                <a:solidFill>
                  <a:schemeClr val="accent1"/>
                </a:solidFill>
                <a:latin typeface="+mn-lt"/>
                <a:ea typeface="+mn-ea"/>
              </a:rPr>
              <a:t>= Ajax</a:t>
            </a:r>
            <a:endParaRPr lang="ja-JP" altLang="en-US" sz="2800" dirty="0">
              <a:solidFill>
                <a:schemeClr val="accent1"/>
              </a:solidFill>
              <a:latin typeface="+mn-lt"/>
              <a:ea typeface="+mn-ea"/>
            </a:endParaRPr>
          </a:p>
        </p:txBody>
      </p:sp>
      <p:sp>
        <p:nvSpPr>
          <p:cNvPr id="6" name="角丸四角形 5"/>
          <p:cNvSpPr/>
          <p:nvPr/>
        </p:nvSpPr>
        <p:spPr>
          <a:xfrm>
            <a:off x="727647" y="4509120"/>
            <a:ext cx="7703923" cy="1643063"/>
          </a:xfrm>
          <a:prstGeom prst="roundRect">
            <a:avLst>
              <a:gd name="adj" fmla="val 0"/>
            </a:avLst>
          </a:prstGeom>
          <a:solidFill>
            <a:schemeClr val="accent3"/>
          </a:solidFill>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lvl1pPr>
              <a:spcBef>
                <a:spcPct val="0"/>
              </a:spcBef>
              <a:defRPr>
                <a:solidFill>
                  <a:schemeClr val="tx1"/>
                </a:solidFill>
                <a:latin typeface="Arial" charset="0"/>
              </a:defRPr>
            </a:lvl1pPr>
            <a:lvl2pPr marL="742950" indent="-285750">
              <a:spcBef>
                <a:spcPct val="0"/>
              </a:spcBef>
              <a:defRPr>
                <a:solidFill>
                  <a:schemeClr val="tx1"/>
                </a:solidFill>
                <a:latin typeface="Arial" charset="0"/>
              </a:defRPr>
            </a:lvl2pPr>
            <a:lvl3pPr marL="1143000" indent="-228600">
              <a:spcBef>
                <a:spcPct val="0"/>
              </a:spcBef>
              <a:defRPr>
                <a:solidFill>
                  <a:schemeClr val="tx1"/>
                </a:solidFill>
                <a:latin typeface="Arial" charset="0"/>
              </a:defRPr>
            </a:lvl3pPr>
            <a:lvl4pPr marL="1600200" indent="-228600">
              <a:spcBef>
                <a:spcPct val="0"/>
              </a:spcBef>
              <a:defRPr>
                <a:solidFill>
                  <a:schemeClr val="tx1"/>
                </a:solidFill>
                <a:latin typeface="Arial" charset="0"/>
              </a:defRPr>
            </a:lvl4pPr>
            <a:lvl5pPr marL="2057400" indent="-228600">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defRPr/>
            </a:pPr>
            <a:r>
              <a:rPr lang="en-US" altLang="ja-JP" sz="2400" dirty="0">
                <a:solidFill>
                  <a:schemeClr val="bg1"/>
                </a:solidFill>
                <a:latin typeface="+mn-lt"/>
                <a:cs typeface="Arial" pitchFamily="34" charset="0"/>
              </a:rPr>
              <a:t>Flash</a:t>
            </a:r>
            <a:r>
              <a:rPr lang="ja-JP" altLang="en-US" sz="2400" dirty="0">
                <a:solidFill>
                  <a:schemeClr val="bg1"/>
                </a:solidFill>
                <a:latin typeface="+mn-lt"/>
                <a:cs typeface="Arial" pitchFamily="34" charset="0"/>
              </a:rPr>
              <a:t>などのプラグインを使わず、</a:t>
            </a:r>
            <a:endParaRPr lang="en-US" altLang="ja-JP" sz="2400" dirty="0">
              <a:solidFill>
                <a:schemeClr val="bg1"/>
              </a:solidFill>
              <a:latin typeface="+mn-lt"/>
              <a:cs typeface="Arial" pitchFamily="34" charset="0"/>
            </a:endParaRPr>
          </a:p>
          <a:p>
            <a:pPr algn="ctr">
              <a:defRPr/>
            </a:pPr>
            <a:r>
              <a:rPr lang="en-US" altLang="ja-JP" sz="2400" dirty="0">
                <a:solidFill>
                  <a:schemeClr val="bg1"/>
                </a:solidFill>
                <a:latin typeface="+mn-lt"/>
                <a:cs typeface="Arial" pitchFamily="34" charset="0"/>
              </a:rPr>
              <a:t>Web</a:t>
            </a:r>
            <a:r>
              <a:rPr lang="ja-JP" altLang="en-US" sz="2400" dirty="0">
                <a:solidFill>
                  <a:schemeClr val="bg1"/>
                </a:solidFill>
                <a:latin typeface="+mn-lt"/>
                <a:cs typeface="Arial" pitchFamily="34" charset="0"/>
              </a:rPr>
              <a:t> ブラウザ単独で、</a:t>
            </a:r>
            <a:r>
              <a:rPr lang="en-US" altLang="ja-JP" sz="2400" dirty="0">
                <a:solidFill>
                  <a:schemeClr val="bg1"/>
                </a:solidFill>
                <a:latin typeface="+mn-lt"/>
                <a:cs typeface="Arial" pitchFamily="34" charset="0"/>
              </a:rPr>
              <a:t>PC</a:t>
            </a:r>
            <a:r>
              <a:rPr lang="ja-JP" altLang="en-US" sz="2400" dirty="0">
                <a:solidFill>
                  <a:schemeClr val="bg1"/>
                </a:solidFill>
                <a:latin typeface="+mn-lt"/>
                <a:cs typeface="Arial" pitchFamily="34" charset="0"/>
              </a:rPr>
              <a:t>にインストールされた</a:t>
            </a:r>
          </a:p>
          <a:p>
            <a:pPr algn="ctr">
              <a:defRPr/>
            </a:pPr>
            <a:r>
              <a:rPr lang="ja-JP" altLang="en-US" sz="2400" dirty="0">
                <a:solidFill>
                  <a:schemeClr val="bg1"/>
                </a:solidFill>
                <a:latin typeface="+mn-lt"/>
                <a:cs typeface="Arial" pitchFamily="34" charset="0"/>
              </a:rPr>
              <a:t>アプリケーション並みの操作性を実現</a:t>
            </a:r>
          </a:p>
        </p:txBody>
      </p:sp>
      <p:sp>
        <p:nvSpPr>
          <p:cNvPr id="3" name="テキスト ボックス 2"/>
          <p:cNvSpPr txBox="1"/>
          <p:nvPr/>
        </p:nvSpPr>
        <p:spPr>
          <a:xfrm>
            <a:off x="5940152" y="6237312"/>
            <a:ext cx="2624436" cy="276999"/>
          </a:xfrm>
          <a:prstGeom prst="rect">
            <a:avLst/>
          </a:prstGeom>
          <a:noFill/>
        </p:spPr>
        <p:txBody>
          <a:bodyPr wrap="none" rtlCol="0">
            <a:spAutoFit/>
          </a:bodyPr>
          <a:lstStyle/>
          <a:p>
            <a:r>
              <a:rPr kumimoji="1" lang="ja-JP" altLang="en-US" sz="1200">
                <a:latin typeface="+mn-lt"/>
                <a:ea typeface="+mn-ea"/>
              </a:rPr>
              <a:t>＊</a:t>
            </a:r>
            <a:r>
              <a:rPr kumimoji="1" lang="en-US" altLang="ja-JP" sz="1200">
                <a:latin typeface="+mn-lt"/>
                <a:ea typeface="+mn-ea"/>
              </a:rPr>
              <a:t>Java</a:t>
            </a:r>
            <a:r>
              <a:rPr kumimoji="1" lang="ja-JP" altLang="en-US" sz="1200">
                <a:latin typeface="+mn-lt"/>
                <a:ea typeface="+mn-ea"/>
              </a:rPr>
              <a:t>と</a:t>
            </a:r>
            <a:r>
              <a:rPr kumimoji="1" lang="en-US" altLang="ja-JP" sz="1200">
                <a:latin typeface="+mn-lt"/>
                <a:ea typeface="+mn-ea"/>
              </a:rPr>
              <a:t>JavaScript</a:t>
            </a:r>
            <a:r>
              <a:rPr kumimoji="1" lang="ja-JP" altLang="en-US" sz="1200">
                <a:latin typeface="+mn-lt"/>
                <a:ea typeface="+mn-ea"/>
              </a:rPr>
              <a:t>は違うものです</a:t>
            </a:r>
            <a:endParaRPr kumimoji="1" lang="en-US" altLang="ja-JP" sz="1200">
              <a:latin typeface="+mn-lt"/>
              <a:ea typeface="+mn-ea"/>
            </a:endParaRPr>
          </a:p>
        </p:txBody>
      </p:sp>
    </p:spTree>
    <p:extLst>
      <p:ext uri="{BB962C8B-B14F-4D97-AF65-F5344CB8AC3E}">
        <p14:creationId xmlns:p14="http://schemas.microsoft.com/office/powerpoint/2010/main" val="916523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childTnLst>
                          </p:cTn>
                        </p:par>
                        <p:par>
                          <p:cTn id="14" fill="hold">
                            <p:stCondLst>
                              <p:cond delay="500"/>
                            </p:stCondLst>
                            <p:childTnLst>
                              <p:par>
                                <p:cTn id="15" presetID="22" presetClass="entr" presetSubtype="1"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up)">
                                      <p:cBhvr>
                                        <p:cTn id="17" dur="500"/>
                                        <p:tgtEl>
                                          <p:spTgt spid="2"/>
                                        </p:tgtEl>
                                      </p:cBhvr>
                                    </p:animEffect>
                                  </p:childTnLst>
                                </p:cTn>
                              </p:par>
                              <p:par>
                                <p:cTn id="18" presetID="22" presetClass="entr" presetSubtype="1"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up)">
                                      <p:cBhvr>
                                        <p:cTn id="20" dur="500"/>
                                        <p:tgtEl>
                                          <p:spTgt spid="15"/>
                                        </p:tgtEl>
                                      </p:cBhvr>
                                    </p:animEffect>
                                  </p:childTnLst>
                                </p:cTn>
                              </p:par>
                              <p:par>
                                <p:cTn id="21" presetID="22" presetClass="entr" presetSubtype="1"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up)">
                                      <p:cBhvr>
                                        <p:cTn id="23" dur="500"/>
                                        <p:tgtEl>
                                          <p:spTgt spid="22"/>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500"/>
                                        <p:tgtEl>
                                          <p:spTgt spid="2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1"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500"/>
                                        <p:tgtEl>
                                          <p:spTgt spid="6"/>
                                        </p:tgtEl>
                                      </p:cBhvr>
                                    </p:animEffect>
                                  </p:childTnLst>
                                </p:cTn>
                              </p:par>
                              <p:par>
                                <p:cTn id="39" presetID="10" presetClass="entr" presetSubtype="0" fill="hold" grpId="1" nodeType="with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fade">
                                      <p:cBhvr>
                                        <p:cTn id="4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8" grpId="0" animBg="1"/>
      <p:bldP spid="25" grpId="0" animBg="1"/>
      <p:bldP spid="6" grpId="1" animBg="1"/>
      <p:bldP spid="3" grpId="1"/>
    </p:bldLst>
  </p:timing>
</p:sld>
</file>

<file path=ppt/theme/theme1.xml><?xml version="1.0" encoding="utf-8"?>
<a:theme xmlns:a="http://schemas.openxmlformats.org/drawingml/2006/main" name="NC標準テンプレー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3ACBD"/>
        </a:solidFill>
        <a:ln>
          <a:noFill/>
        </a:ln>
      </a:spPr>
      <a:bodyPr rtlCol="0" anchor="ctr"/>
      <a:lstStyle>
        <a:defPPr>
          <a:defRPr sz="1200" dirty="0">
            <a:solidFill>
              <a:srgbClr val="FFFFFF"/>
            </a:solidFill>
            <a:latin typeface="ＭＳ Ｐゴシック"/>
            <a:ea typeface="ＭＳ Ｐゴシック"/>
            <a:cs typeface="ＭＳ Ｐゴシック"/>
          </a:defRPr>
        </a:defPPr>
      </a:lstStyle>
      <a:style>
        <a:lnRef idx="2">
          <a:schemeClr val="dk1"/>
        </a:lnRef>
        <a:fillRef idx="1">
          <a:schemeClr val="lt1"/>
        </a:fillRef>
        <a:effectRef idx="0">
          <a:schemeClr val="dk1"/>
        </a:effectRef>
        <a:fontRef idx="minor">
          <a:schemeClr val="dk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kumimoji="1" sz="1200" dirty="0" smtClean="0"/>
        </a:defPPr>
      </a:lstStyle>
    </a:tx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NC標準テンプレート.potx</Template>
  <TotalTime>7507</TotalTime>
  <Words>5622</Words>
  <Application>Microsoft Office PowerPoint</Application>
  <PresentationFormat>画面に合わせる (4:3)</PresentationFormat>
  <Paragraphs>356</Paragraphs>
  <Slides>22</Slides>
  <Notes>21</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22</vt:i4>
      </vt:variant>
    </vt:vector>
  </HeadingPairs>
  <TitlesOfParts>
    <vt:vector size="30" baseType="lpstr">
      <vt:lpstr>HGP創英角ｺﾞｼｯｸUB</vt:lpstr>
      <vt:lpstr>ＭＳ Ｐゴシック</vt:lpstr>
      <vt:lpstr>Meiryo</vt:lpstr>
      <vt:lpstr>Arial</vt:lpstr>
      <vt:lpstr>Arial Black</vt:lpstr>
      <vt:lpstr>Calibri</vt:lpstr>
      <vt:lpstr>Century Gothic</vt:lpstr>
      <vt:lpstr>NC標準テンプレート</vt:lpstr>
      <vt:lpstr>PowerPoint プレゼンテーション</vt:lpstr>
      <vt:lpstr>WHATWGとW3C</vt:lpstr>
      <vt:lpstr>IETFとW3C</vt:lpstr>
      <vt:lpstr>WHATWG</vt:lpstr>
      <vt:lpstr>HTMLの歴史</vt:lpstr>
      <vt:lpstr>ITプラットフォームの歴史／クライアントの視点から</vt:lpstr>
      <vt:lpstr>Web2.0 (2005年頃)</vt:lpstr>
      <vt:lpstr>Ajaxの登場</vt:lpstr>
      <vt:lpstr>Ajax (エイジャックス) とは</vt:lpstr>
      <vt:lpstr>昔の地図サイト</vt:lpstr>
      <vt:lpstr>Ajax を使った地図サイト</vt:lpstr>
      <vt:lpstr>Ajax の意義</vt:lpstr>
      <vt:lpstr>クラウド・コンピューティングの命名（2006年）</vt:lpstr>
      <vt:lpstr>Ajax 後のブラウザーの急速な進化</vt:lpstr>
      <vt:lpstr>クラウドの普及とモバイルデバイスの誕生</vt:lpstr>
      <vt:lpstr>PowerPoint プレゼンテーション</vt:lpstr>
      <vt:lpstr>AjaxからHTML5へ</vt:lpstr>
      <vt:lpstr>HTML5が目指したこと</vt:lpstr>
      <vt:lpstr>Flashの終焉</vt:lpstr>
      <vt:lpstr>PowerPoint プレゼンテーション</vt:lpstr>
      <vt:lpstr>Chrome互換のEdge</vt:lpstr>
      <vt:lpstr>ブラウザの系譜</vt:lpstr>
    </vt:vector>
  </TitlesOfParts>
  <Company>NetCommerce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斎藤 昌義</dc:creator>
  <cp:lastModifiedBy>章司 大越</cp:lastModifiedBy>
  <cp:revision>688</cp:revision>
  <dcterms:created xsi:type="dcterms:W3CDTF">2014-04-30T01:58:06Z</dcterms:created>
  <dcterms:modified xsi:type="dcterms:W3CDTF">2019-06-05T05:27:27Z</dcterms:modified>
</cp:coreProperties>
</file>