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717" r:id="rId2"/>
    <p:sldId id="719" r:id="rId3"/>
    <p:sldId id="3359" r:id="rId4"/>
    <p:sldId id="3363" r:id="rId5"/>
    <p:sldId id="3276" r:id="rId6"/>
    <p:sldId id="3143" r:id="rId7"/>
    <p:sldId id="3092" r:id="rId8"/>
    <p:sldId id="3104" r:id="rId9"/>
    <p:sldId id="3105" r:id="rId10"/>
    <p:sldId id="3107" r:id="rId11"/>
    <p:sldId id="3108" r:id="rId12"/>
    <p:sldId id="3106" r:id="rId13"/>
    <p:sldId id="2702" r:id="rId14"/>
    <p:sldId id="2711" r:id="rId15"/>
    <p:sldId id="2712" r:id="rId16"/>
    <p:sldId id="893" r:id="rId17"/>
    <p:sldId id="2713" r:id="rId18"/>
    <p:sldId id="2714" r:id="rId19"/>
    <p:sldId id="809" r:id="rId20"/>
    <p:sldId id="1336" r:id="rId21"/>
    <p:sldId id="3087" r:id="rId22"/>
    <p:sldId id="3274" r:id="rId23"/>
    <p:sldId id="3275" r:id="rId24"/>
    <p:sldId id="1373" r:id="rId25"/>
    <p:sldId id="1283" r:id="rId26"/>
    <p:sldId id="1368" r:id="rId27"/>
    <p:sldId id="1367" r:id="rId28"/>
    <p:sldId id="1285" r:id="rId29"/>
    <p:sldId id="1286" r:id="rId30"/>
    <p:sldId id="1287" r:id="rId31"/>
    <p:sldId id="1376" r:id="rId32"/>
    <p:sldId id="802" r:id="rId33"/>
    <p:sldId id="1377" r:id="rId34"/>
    <p:sldId id="1378" r:id="rId35"/>
    <p:sldId id="1379" r:id="rId36"/>
    <p:sldId id="1380" r:id="rId37"/>
    <p:sldId id="1381" r:id="rId38"/>
    <p:sldId id="1375" r:id="rId39"/>
    <p:sldId id="1392" r:id="rId40"/>
    <p:sldId id="1393" r:id="rId41"/>
    <p:sldId id="1394" r:id="rId42"/>
    <p:sldId id="3004" r:id="rId43"/>
    <p:sldId id="3095" r:id="rId44"/>
    <p:sldId id="3003" r:id="rId45"/>
    <p:sldId id="3005" r:id="rId46"/>
    <p:sldId id="1382" r:id="rId47"/>
    <p:sldId id="1345" r:id="rId48"/>
    <p:sldId id="1333" r:id="rId49"/>
    <p:sldId id="782" r:id="rId50"/>
    <p:sldId id="3110" r:id="rId51"/>
    <p:sldId id="3112" r:id="rId52"/>
    <p:sldId id="2718" r:id="rId53"/>
    <p:sldId id="3098" r:id="rId54"/>
    <p:sldId id="3097" r:id="rId55"/>
    <p:sldId id="2719" r:id="rId56"/>
    <p:sldId id="2720" r:id="rId57"/>
    <p:sldId id="2721" r:id="rId58"/>
    <p:sldId id="758" r:id="rId59"/>
    <p:sldId id="3096" r:id="rId60"/>
    <p:sldId id="3089" r:id="rId61"/>
    <p:sldId id="3364" r:id="rId62"/>
    <p:sldId id="3088" r:id="rId63"/>
    <p:sldId id="2722" r:id="rId64"/>
    <p:sldId id="3091" r:id="rId65"/>
    <p:sldId id="3365" r:id="rId6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a:srgbClr val="C00000"/>
    <a:srgbClr val="7F7F7F"/>
    <a:srgbClr val="E6D6AF"/>
    <a:srgbClr val="FF6666"/>
    <a:srgbClr val="FFFBD2"/>
    <a:srgbClr val="33ACBD"/>
    <a:srgbClr val="FF66FF"/>
    <a:srgbClr val="66FFCC"/>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33"/>
    <p:restoredTop sz="96008" autoAdjust="0"/>
  </p:normalViewPr>
  <p:slideViewPr>
    <p:cSldViewPr snapToGrid="0" snapToObjects="1" showGuides="1">
      <p:cViewPr varScale="1">
        <p:scale>
          <a:sx n="175" d="100"/>
          <a:sy n="175" d="100"/>
        </p:scale>
        <p:origin x="2704" y="168"/>
      </p:cViewPr>
      <p:guideLst>
        <p:guide orient="horz"/>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2019/6/27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2019/6/27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8397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29</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29</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3540770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30</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30</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28719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69834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397120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3248147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559299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1705636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1076028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【図解】コレ１枚で分かるイベント・ドリブン方式</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a:solidFill>
                  <a:schemeClr val="tx1"/>
                </a:solidFill>
                <a:effectLst/>
                <a:latin typeface="+mn-lt"/>
                <a:ea typeface="+mn-ea"/>
                <a:cs typeface="+mn-cs"/>
              </a:rPr>
              <a:t>Orchestration</a:t>
            </a:r>
            <a:r>
              <a:rPr kumimoji="1" lang="ja-JP" altLang="ja-JP" sz="1200" kern="1200" dirty="0">
                <a:solidFill>
                  <a:schemeClr val="tx1"/>
                </a:solidFill>
                <a:effectLst/>
                <a:latin typeface="+mn-lt"/>
                <a:ea typeface="+mn-ea"/>
                <a:cs typeface="+mn-cs"/>
              </a:rPr>
              <a:t>）とコレオグラフィ（</a:t>
            </a:r>
            <a:r>
              <a:rPr kumimoji="1" lang="en-US" altLang="ja-JP" sz="1200" kern="1200" dirty="0">
                <a:solidFill>
                  <a:schemeClr val="tx1"/>
                </a:solidFill>
                <a:effectLst/>
                <a:latin typeface="+mn-lt"/>
                <a:ea typeface="+mn-ea"/>
                <a:cs typeface="+mn-cs"/>
              </a:rPr>
              <a:t>Choreography</a:t>
            </a:r>
            <a:r>
              <a:rPr kumimoji="1" lang="ja-JP" altLang="ja-JP" sz="1200" kern="1200" dirty="0">
                <a:solidFill>
                  <a:schemeClr val="tx1"/>
                </a:solidFill>
                <a:effectLst/>
                <a:latin typeface="+mn-lt"/>
                <a:ea typeface="+mn-ea"/>
                <a:cs typeface="+mn-cs"/>
              </a:rPr>
              <a:t>）があります。</a:t>
            </a:r>
          </a:p>
          <a:p>
            <a:r>
              <a:rPr kumimoji="1" lang="ja-JP" altLang="ja-JP" sz="1200" kern="1200" dirty="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643206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3498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4041177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17276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04719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61979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8068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7949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07001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89583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2746693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5.tiff"/><Relationship Id="rId3" Type="http://schemas.openxmlformats.org/officeDocument/2006/relationships/image" Target="../media/image5.tiff"/><Relationship Id="rId7" Type="http://schemas.openxmlformats.org/officeDocument/2006/relationships/image" Target="../media/image9.tiff"/><Relationship Id="rId12" Type="http://schemas.openxmlformats.org/officeDocument/2006/relationships/image" Target="../media/image14.tiff"/><Relationship Id="rId2" Type="http://schemas.openxmlformats.org/officeDocument/2006/relationships/image" Target="../media/image4.tiff"/><Relationship Id="rId1" Type="http://schemas.openxmlformats.org/officeDocument/2006/relationships/slideLayout" Target="../slideLayouts/slideLayout6.xml"/><Relationship Id="rId6" Type="http://schemas.openxmlformats.org/officeDocument/2006/relationships/image" Target="../media/image8.tiff"/><Relationship Id="rId11" Type="http://schemas.openxmlformats.org/officeDocument/2006/relationships/image" Target="../media/image13.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tiff"/><Relationship Id="rId14" Type="http://schemas.openxmlformats.org/officeDocument/2006/relationships/image" Target="../media/image16.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 Id="rId4" Type="http://schemas.openxmlformats.org/officeDocument/2006/relationships/image" Target="../media/image3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12"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0" Type="http://schemas.openxmlformats.org/officeDocument/2006/relationships/image" Target="../media/image14.tiff"/><Relationship Id="rId4" Type="http://schemas.openxmlformats.org/officeDocument/2006/relationships/image" Target="../media/image8.tiff"/><Relationship Id="rId9" Type="http://schemas.openxmlformats.org/officeDocument/2006/relationships/image" Target="../media/image1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6.xml"/><Relationship Id="rId4" Type="http://schemas.openxmlformats.org/officeDocument/2006/relationships/hyperlink" Target="https://12factor.net/j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8.tiff"/><Relationship Id="rId4" Type="http://schemas.openxmlformats.org/officeDocument/2006/relationships/image" Target="../media/image47.tiff"/></Relationships>
</file>

<file path=ppt/slides/_rels/slide5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0.tiff"/></Relationships>
</file>

<file path=ppt/slides/_rels/slide5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6.xml"/><Relationship Id="rId4" Type="http://schemas.openxmlformats.org/officeDocument/2006/relationships/hyperlink" Target="https://codezine.jp/article/detail/11055"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odezine.jp/article/detail/11055" TargetMode="External"/><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tiff"/><Relationship Id="rId10" Type="http://schemas.openxmlformats.org/officeDocument/2006/relationships/image" Target="../media/image25.tiff"/><Relationship Id="rId4" Type="http://schemas.openxmlformats.org/officeDocument/2006/relationships/image" Target="../media/image19.tiff"/><Relationship Id="rId9" Type="http://schemas.openxmlformats.org/officeDocument/2006/relationships/image" Target="../media/image24.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3.tiff"/><Relationship Id="rId7" Type="http://schemas.openxmlformats.org/officeDocument/2006/relationships/image" Target="../media/image57.tiff"/><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6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6.xml"/><Relationship Id="rId4" Type="http://schemas.openxmlformats.org/officeDocument/2006/relationships/image" Target="../media/image61.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68.tiff"/><Relationship Id="rId13" Type="http://schemas.openxmlformats.org/officeDocument/2006/relationships/image" Target="../media/image73.tiff"/><Relationship Id="rId18" Type="http://schemas.openxmlformats.org/officeDocument/2006/relationships/image" Target="../media/image78.tiff"/><Relationship Id="rId3" Type="http://schemas.openxmlformats.org/officeDocument/2006/relationships/image" Target="../media/image63.tiff"/><Relationship Id="rId21" Type="http://schemas.openxmlformats.org/officeDocument/2006/relationships/image" Target="../media/image81.tiff"/><Relationship Id="rId7" Type="http://schemas.openxmlformats.org/officeDocument/2006/relationships/image" Target="../media/image67.tiff"/><Relationship Id="rId12" Type="http://schemas.openxmlformats.org/officeDocument/2006/relationships/image" Target="../media/image72.tiff"/><Relationship Id="rId17" Type="http://schemas.openxmlformats.org/officeDocument/2006/relationships/image" Target="../media/image77.tiff"/><Relationship Id="rId2" Type="http://schemas.openxmlformats.org/officeDocument/2006/relationships/image" Target="../media/image62.tiff"/><Relationship Id="rId16" Type="http://schemas.openxmlformats.org/officeDocument/2006/relationships/image" Target="../media/image76.tiff"/><Relationship Id="rId20" Type="http://schemas.openxmlformats.org/officeDocument/2006/relationships/image" Target="../media/image80.tiff"/><Relationship Id="rId1" Type="http://schemas.openxmlformats.org/officeDocument/2006/relationships/slideLayout" Target="../slideLayouts/slideLayout6.xml"/><Relationship Id="rId6" Type="http://schemas.openxmlformats.org/officeDocument/2006/relationships/image" Target="../media/image66.tiff"/><Relationship Id="rId11" Type="http://schemas.openxmlformats.org/officeDocument/2006/relationships/image" Target="../media/image71.png"/><Relationship Id="rId5" Type="http://schemas.openxmlformats.org/officeDocument/2006/relationships/image" Target="../media/image65.tiff"/><Relationship Id="rId15" Type="http://schemas.openxmlformats.org/officeDocument/2006/relationships/image" Target="../media/image75.tiff"/><Relationship Id="rId10" Type="http://schemas.openxmlformats.org/officeDocument/2006/relationships/image" Target="../media/image70.tiff"/><Relationship Id="rId19" Type="http://schemas.openxmlformats.org/officeDocument/2006/relationships/image" Target="../media/image79.tiff"/><Relationship Id="rId4" Type="http://schemas.openxmlformats.org/officeDocument/2006/relationships/image" Target="../media/image64.tiff"/><Relationship Id="rId9" Type="http://schemas.openxmlformats.org/officeDocument/2006/relationships/image" Target="../media/image69.tiff"/><Relationship Id="rId14" Type="http://schemas.openxmlformats.org/officeDocument/2006/relationships/image" Target="../media/image7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ctr"/>
            <a:r>
              <a:rPr lang="ja-JP" altLang="en-US" sz="2400">
                <a:solidFill>
                  <a:srgbClr val="FFFFFF"/>
                </a:solidFill>
                <a:cs typeface="Arial"/>
              </a:rPr>
              <a:t>ビジネス・スピードの加速に対応する開発と運用</a:t>
            </a:r>
            <a:br>
              <a:rPr lang="en-US" altLang="ja-JP" sz="2400" dirty="0">
                <a:solidFill>
                  <a:srgbClr val="FFFFFF"/>
                </a:solidFill>
                <a:cs typeface="Arial"/>
              </a:rPr>
            </a:br>
            <a:r>
              <a:rPr lang="en-US" altLang="ja-JP" sz="2400" dirty="0">
                <a:solidFill>
                  <a:srgbClr val="FFFFFF"/>
                </a:solidFill>
                <a:cs typeface="Arial"/>
              </a:rPr>
              <a:t>Development &amp; Operation</a:t>
            </a: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panose="020B0604030504040204" pitchFamily="34" charset="-128"/>
                <a:ea typeface="Meiryo" panose="020B0604030504040204" pitchFamily="34" charset="-128"/>
              </a:rPr>
              <a:t>IT</a:t>
            </a:r>
            <a:r>
              <a:rPr kumimoji="1" lang="ja-JP" altLang="en-US" dirty="0">
                <a:latin typeface="Meiryo" panose="020B0604030504040204" pitchFamily="34" charset="-128"/>
                <a:ea typeface="Meiryo" panose="020B0604030504040204" pitchFamily="34" charset="-128"/>
              </a:rPr>
              <a:t>ソリューション塾</a:t>
            </a:r>
            <a:r>
              <a:rPr kumimoji="1" lang="ja-JP" altLang="en-US">
                <a:latin typeface="Meiryo" panose="020B0604030504040204" pitchFamily="34" charset="-128"/>
                <a:ea typeface="Meiryo" panose="020B0604030504040204" pitchFamily="34" charset="-128"/>
              </a:rPr>
              <a:t>・第</a:t>
            </a:r>
            <a:r>
              <a:rPr kumimoji="1" lang="en-US" altLang="ja-JP" dirty="0">
                <a:latin typeface="Meiryo" panose="020B0604030504040204" pitchFamily="34" charset="-128"/>
                <a:ea typeface="Meiryo" panose="020B0604030504040204" pitchFamily="34" charset="-128"/>
              </a:rPr>
              <a:t>31</a:t>
            </a:r>
            <a:r>
              <a:rPr kumimoji="1" lang="ja-JP" altLang="en-US">
                <a:latin typeface="Meiryo" panose="020B0604030504040204" pitchFamily="34" charset="-128"/>
                <a:ea typeface="Meiryo" panose="020B0604030504040204" pitchFamily="34" charset="-128"/>
              </a:rPr>
              <a:t>期</a:t>
            </a:r>
            <a:endParaRPr kumimoji="1"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2019</a:t>
            </a:r>
            <a:r>
              <a:rPr kumimoji="1" lang="ja-JP" altLang="en-US">
                <a:latin typeface="Meiryo" panose="020B0604030504040204" pitchFamily="34" charset="-128"/>
                <a:ea typeface="Meiryo" panose="020B0604030504040204" pitchFamily="34" charset="-128"/>
              </a:rPr>
              <a:t>年</a:t>
            </a:r>
            <a:r>
              <a:rPr lang="en-US" altLang="ja-JP" dirty="0">
                <a:latin typeface="Meiryo" panose="020B0604030504040204" pitchFamily="34" charset="-128"/>
                <a:ea typeface="Meiryo" panose="020B0604030504040204" pitchFamily="34" charset="-128"/>
              </a:rPr>
              <a:t>6</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27</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E0A33-4D64-8447-BC54-D15B210DCD39}"/>
              </a:ext>
            </a:extLst>
          </p:cNvPr>
          <p:cNvSpPr>
            <a:spLocks noGrp="1"/>
          </p:cNvSpPr>
          <p:nvPr>
            <p:ph type="title"/>
          </p:nvPr>
        </p:nvSpPr>
        <p:spPr>
          <a:xfrm>
            <a:off x="457200" y="274638"/>
            <a:ext cx="8686800" cy="416221"/>
          </a:xfrm>
        </p:spPr>
        <p:txBody>
          <a:bodyPr/>
          <a:lstStyle/>
          <a:p>
            <a:r>
              <a:rPr kumimoji="1" lang="ja-JP" altLang="en-US"/>
              <a:t>ガバナンスとサービスマネージメント原則の関係</a:t>
            </a:r>
          </a:p>
        </p:txBody>
      </p:sp>
      <p:sp>
        <p:nvSpPr>
          <p:cNvPr id="3" name="スライド番号プレースホルダー 2">
            <a:extLst>
              <a:ext uri="{FF2B5EF4-FFF2-40B4-BE49-F238E27FC236}">
                <a16:creationId xmlns:a16="http://schemas.microsoft.com/office/drawing/2014/main" id="{9A8C53E7-3BCC-664F-9E4E-71FF732025BD}"/>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テキスト ボックス 2">
            <a:extLst>
              <a:ext uri="{FF2B5EF4-FFF2-40B4-BE49-F238E27FC236}">
                <a16:creationId xmlns:a16="http://schemas.microsoft.com/office/drawing/2014/main" id="{B981B4B8-8628-4A5D-A790-38CBE9BFFB60}"/>
              </a:ext>
            </a:extLst>
          </p:cNvPr>
          <p:cNvSpPr txBox="1"/>
          <p:nvPr/>
        </p:nvSpPr>
        <p:spPr>
          <a:xfrm>
            <a:off x="750624" y="1199663"/>
            <a:ext cx="4487185" cy="166199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ガバナンス </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基本</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は、透明性</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説明</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責任</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(Accountability)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機敏</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に反応</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(Responsiveness)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効果的</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、効率的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(Effectiveness and Efficiency)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公平</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、非排他的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(Equitable and inclusive)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誰</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でも参加</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(Participatory)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持続</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可能</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(Sustainability)</a:t>
            </a:r>
          </a:p>
        </p:txBody>
      </p:sp>
      <p:sp>
        <p:nvSpPr>
          <p:cNvPr id="5" name="四角形: 角を丸くする 3">
            <a:extLst>
              <a:ext uri="{FF2B5EF4-FFF2-40B4-BE49-F238E27FC236}">
                <a16:creationId xmlns:a16="http://schemas.microsoft.com/office/drawing/2014/main" id="{53FAB3DF-FAC6-4194-8E01-D5A62F950799}"/>
              </a:ext>
            </a:extLst>
          </p:cNvPr>
          <p:cNvSpPr/>
          <p:nvPr/>
        </p:nvSpPr>
        <p:spPr>
          <a:xfrm>
            <a:off x="4113546"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ビジョン</a:t>
            </a:r>
          </a:p>
        </p:txBody>
      </p:sp>
      <p:sp>
        <p:nvSpPr>
          <p:cNvPr id="6" name="四角形: 角を丸くする 4">
            <a:extLst>
              <a:ext uri="{FF2B5EF4-FFF2-40B4-BE49-F238E27FC236}">
                <a16:creationId xmlns:a16="http://schemas.microsoft.com/office/drawing/2014/main" id="{439E410E-C586-485C-B3EA-BF3189F45B48}"/>
              </a:ext>
            </a:extLst>
          </p:cNvPr>
          <p:cNvSpPr/>
          <p:nvPr/>
        </p:nvSpPr>
        <p:spPr>
          <a:xfrm>
            <a:off x="5168587"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戦略</a:t>
            </a:r>
          </a:p>
        </p:txBody>
      </p:sp>
      <p:sp>
        <p:nvSpPr>
          <p:cNvPr id="7" name="四角形: 角を丸くする 5">
            <a:extLst>
              <a:ext uri="{FF2B5EF4-FFF2-40B4-BE49-F238E27FC236}">
                <a16:creationId xmlns:a16="http://schemas.microsoft.com/office/drawing/2014/main" id="{BC029851-5BB2-4ADF-A42A-01F323388892}"/>
              </a:ext>
            </a:extLst>
          </p:cNvPr>
          <p:cNvSpPr/>
          <p:nvPr/>
        </p:nvSpPr>
        <p:spPr>
          <a:xfrm>
            <a:off x="7301304" y="1218396"/>
            <a:ext cx="1395484"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コンプライアンス</a:t>
            </a:r>
          </a:p>
        </p:txBody>
      </p:sp>
      <p:sp>
        <p:nvSpPr>
          <p:cNvPr id="8" name="四角形: 角を丸くする 6">
            <a:extLst>
              <a:ext uri="{FF2B5EF4-FFF2-40B4-BE49-F238E27FC236}">
                <a16:creationId xmlns:a16="http://schemas.microsoft.com/office/drawing/2014/main" id="{240A37D8-657F-4C75-B910-5472FC85D5A8}"/>
              </a:ext>
            </a:extLst>
          </p:cNvPr>
          <p:cNvSpPr/>
          <p:nvPr/>
        </p:nvSpPr>
        <p:spPr>
          <a:xfrm>
            <a:off x="5505979" y="5219746"/>
            <a:ext cx="2014143"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方針展開</a:t>
            </a:r>
          </a:p>
        </p:txBody>
      </p:sp>
      <p:sp>
        <p:nvSpPr>
          <p:cNvPr id="9" name="四角形: 角を丸くする 7">
            <a:extLst>
              <a:ext uri="{FF2B5EF4-FFF2-40B4-BE49-F238E27FC236}">
                <a16:creationId xmlns:a16="http://schemas.microsoft.com/office/drawing/2014/main" id="{CEA65DFF-B597-4503-8BCF-C4B8A0CBE3C9}"/>
              </a:ext>
            </a:extLst>
          </p:cNvPr>
          <p:cNvSpPr/>
          <p:nvPr/>
        </p:nvSpPr>
        <p:spPr>
          <a:xfrm>
            <a:off x="5505978" y="2928922"/>
            <a:ext cx="2014144"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6" idx="2"/>
            <a:endCxn id="9" idx="0"/>
          </p:cNvCxnSpPr>
          <p:nvPr/>
        </p:nvCxnSpPr>
        <p:spPr>
          <a:xfrm>
            <a:off x="5673555" y="1643442"/>
            <a:ext cx="839495"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793A1FC-8D7F-4775-84ED-1368C148300E}"/>
              </a:ext>
            </a:extLst>
          </p:cNvPr>
          <p:cNvCxnSpPr>
            <a:cxnSpLocks/>
            <a:stCxn id="5" idx="2"/>
            <a:endCxn id="9" idx="0"/>
          </p:cNvCxnSpPr>
          <p:nvPr/>
        </p:nvCxnSpPr>
        <p:spPr>
          <a:xfrm>
            <a:off x="4618514" y="1643442"/>
            <a:ext cx="189453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374334D0-5147-4766-A247-92A7DEEE5564}"/>
              </a:ext>
            </a:extLst>
          </p:cNvPr>
          <p:cNvCxnSpPr>
            <a:stCxn id="7" idx="2"/>
            <a:endCxn id="7" idx="2"/>
          </p:cNvCxnSpPr>
          <p:nvPr/>
        </p:nvCxnSpPr>
        <p:spPr>
          <a:xfrm>
            <a:off x="7999046" y="1643442"/>
            <a:ext cx="0" cy="0"/>
          </a:xfrm>
          <a:prstGeom prst="straightConnector1">
            <a:avLst/>
          </a:prstGeom>
          <a:ln>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F7BD8E7-E907-4D26-BB9F-3C042FF70E41}"/>
              </a:ext>
            </a:extLst>
          </p:cNvPr>
          <p:cNvCxnSpPr>
            <a:cxnSpLocks/>
            <a:stCxn id="7" idx="2"/>
            <a:endCxn id="9" idx="0"/>
          </p:cNvCxnSpPr>
          <p:nvPr/>
        </p:nvCxnSpPr>
        <p:spPr>
          <a:xfrm flipH="1">
            <a:off x="6513050" y="1643442"/>
            <a:ext cx="148599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F207F88-3B4E-48CF-A5E7-B3B144B3C40A}"/>
              </a:ext>
            </a:extLst>
          </p:cNvPr>
          <p:cNvCxnSpPr>
            <a:cxnSpLocks/>
            <a:stCxn id="9" idx="2"/>
            <a:endCxn id="8" idx="0"/>
          </p:cNvCxnSpPr>
          <p:nvPr/>
        </p:nvCxnSpPr>
        <p:spPr>
          <a:xfrm>
            <a:off x="6513050" y="3644900"/>
            <a:ext cx="1" cy="1574846"/>
          </a:xfrm>
          <a:prstGeom prst="straightConnector1">
            <a:avLst/>
          </a:prstGeom>
          <a:ln w="76200">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四角形: 角を丸くする 32">
            <a:extLst>
              <a:ext uri="{FF2B5EF4-FFF2-40B4-BE49-F238E27FC236}">
                <a16:creationId xmlns:a16="http://schemas.microsoft.com/office/drawing/2014/main" id="{95B21EF3-48C8-4034-8DD7-3B167EF5394D}"/>
              </a:ext>
            </a:extLst>
          </p:cNvPr>
          <p:cNvSpPr/>
          <p:nvPr/>
        </p:nvSpPr>
        <p:spPr>
          <a:xfrm>
            <a:off x="6220765"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企業文化</a:t>
            </a:r>
          </a:p>
        </p:txBody>
      </p:sp>
      <p:cxnSp>
        <p:nvCxnSpPr>
          <p:cNvPr id="16" name="直線矢印コネクタ 15">
            <a:extLst>
              <a:ext uri="{FF2B5EF4-FFF2-40B4-BE49-F238E27FC236}">
                <a16:creationId xmlns:a16="http://schemas.microsoft.com/office/drawing/2014/main" id="{BF056D6A-EF14-46F1-9632-5D6D9BF82B2C}"/>
              </a:ext>
            </a:extLst>
          </p:cNvPr>
          <p:cNvCxnSpPr>
            <a:cxnSpLocks/>
            <a:stCxn id="15" idx="2"/>
            <a:endCxn id="9" idx="0"/>
          </p:cNvCxnSpPr>
          <p:nvPr/>
        </p:nvCxnSpPr>
        <p:spPr>
          <a:xfrm flipH="1">
            <a:off x="6513050" y="1643442"/>
            <a:ext cx="212683"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2">
            <a:extLst>
              <a:ext uri="{FF2B5EF4-FFF2-40B4-BE49-F238E27FC236}">
                <a16:creationId xmlns:a16="http://schemas.microsoft.com/office/drawing/2014/main" id="{03419C76-AC9D-8B40-B5F5-714B035B8FCC}"/>
              </a:ext>
            </a:extLst>
          </p:cNvPr>
          <p:cNvSpPr txBox="1"/>
          <p:nvPr/>
        </p:nvSpPr>
        <p:spPr>
          <a:xfrm>
            <a:off x="750624" y="4457161"/>
            <a:ext cx="5593079" cy="129266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サービスマネジメント原則</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サービスとは</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消費者（顧客）</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の明らかになった要望を満たす</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こと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ITSM</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が開発し成熟させてきたサービスマネジメントの概念や手法の活用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BSM(Business Service Management)</a:t>
            </a: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ESM(Enterprise Service Management)</a:t>
            </a:r>
          </a:p>
          <a:p>
            <a:pPr marL="312738" lvl="1" indent="-168275">
              <a:buFont typeface="Wingdings" pitchFamily="2" charset="2"/>
              <a:buChar char="Ø"/>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全て</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の製品（プロダクト）とサービスに</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適用される</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80204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17855-7B09-DC42-B3CD-878CA4379DFB}"/>
              </a:ext>
            </a:extLst>
          </p:cNvPr>
          <p:cNvSpPr>
            <a:spLocks noGrp="1"/>
          </p:cNvSpPr>
          <p:nvPr>
            <p:ph type="title"/>
          </p:nvPr>
        </p:nvSpPr>
        <p:spPr/>
        <p:txBody>
          <a:bodyPr/>
          <a:lstStyle/>
          <a:p>
            <a:r>
              <a:rPr kumimoji="1" lang="ja-JP" altLang="en-US"/>
              <a:t>マネージメント・メッシュとは</a:t>
            </a:r>
          </a:p>
        </p:txBody>
      </p:sp>
      <p:sp>
        <p:nvSpPr>
          <p:cNvPr id="3" name="スライド番号プレースホルダー 2">
            <a:extLst>
              <a:ext uri="{FF2B5EF4-FFF2-40B4-BE49-F238E27FC236}">
                <a16:creationId xmlns:a16="http://schemas.microsoft.com/office/drawing/2014/main" id="{C42AD9A8-39C7-7544-87D5-BF1A7FF751DA}"/>
              </a:ext>
            </a:extLst>
          </p:cNvPr>
          <p:cNvSpPr>
            <a:spLocks noGrp="1"/>
          </p:cNvSpPr>
          <p:nvPr>
            <p:ph type="sldNum" sz="quarter" idx="12"/>
          </p:nvPr>
        </p:nvSpPr>
        <p:spPr>
          <a:xfrm>
            <a:off x="6940412" y="6647532"/>
            <a:ext cx="2133600" cy="217800"/>
          </a:xfrm>
        </p:spPr>
        <p:txBody>
          <a:bodyPr/>
          <a:lstStyle/>
          <a:p>
            <a:fld id="{8FF8CC5D-A65D-5946-99B5-645367A967AD}" type="slidenum">
              <a:rPr kumimoji="1" lang="ja-JP" altLang="en-US" smtClean="0"/>
              <a:t>11</a:t>
            </a:fld>
            <a:endParaRPr kumimoji="1" lang="ja-JP" altLang="en-US"/>
          </a:p>
        </p:txBody>
      </p:sp>
      <p:grpSp>
        <p:nvGrpSpPr>
          <p:cNvPr id="4" name="グループ化 3">
            <a:extLst>
              <a:ext uri="{FF2B5EF4-FFF2-40B4-BE49-F238E27FC236}">
                <a16:creationId xmlns:a16="http://schemas.microsoft.com/office/drawing/2014/main" id="{002B84A5-9EC5-424B-B792-6FF333DEB5FC}"/>
              </a:ext>
            </a:extLst>
          </p:cNvPr>
          <p:cNvGrpSpPr/>
          <p:nvPr/>
        </p:nvGrpSpPr>
        <p:grpSpPr>
          <a:xfrm>
            <a:off x="2278250" y="1480359"/>
            <a:ext cx="4587499" cy="4329081"/>
            <a:chOff x="6336224" y="3385840"/>
            <a:chExt cx="4233620" cy="3398065"/>
          </a:xfrm>
          <a:effectLst>
            <a:outerShdw blurRad="50800" dist="38100" dir="2700000" algn="tl" rotWithShape="0">
              <a:prstClr val="black">
                <a:alpha val="40000"/>
              </a:prstClr>
            </a:outerShdw>
          </a:effectLst>
        </p:grpSpPr>
        <p:sp>
          <p:nvSpPr>
            <p:cNvPr id="5" name="正方形/長方形 4">
              <a:extLst>
                <a:ext uri="{FF2B5EF4-FFF2-40B4-BE49-F238E27FC236}">
                  <a16:creationId xmlns:a16="http://schemas.microsoft.com/office/drawing/2014/main" id="{509F8C56-D6BD-3C4E-9397-F1FD4D50D1A4}"/>
                </a:ext>
              </a:extLst>
            </p:cNvPr>
            <p:cNvSpPr/>
            <p:nvPr/>
          </p:nvSpPr>
          <p:spPr>
            <a:xfrm rot="5400000">
              <a:off x="6377611" y="4992108"/>
              <a:ext cx="3377877"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83962FBE-E2B2-FE4A-B146-D524FDEFA21A}"/>
                </a:ext>
              </a:extLst>
            </p:cNvPr>
            <p:cNvSpPr/>
            <p:nvPr/>
          </p:nvSpPr>
          <p:spPr>
            <a:xfrm rot="5400000">
              <a:off x="8303336" y="4982015"/>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7E231E5-0981-7B4D-ACDD-B14B67F296F9}"/>
                </a:ext>
              </a:extLst>
            </p:cNvPr>
            <p:cNvSpPr/>
            <p:nvPr/>
          </p:nvSpPr>
          <p:spPr>
            <a:xfrm>
              <a:off x="6336224" y="4015353"/>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A18C27F-2867-D843-A1AB-463CB4490CB0}"/>
                </a:ext>
              </a:extLst>
            </p:cNvPr>
            <p:cNvSpPr/>
            <p:nvPr/>
          </p:nvSpPr>
          <p:spPr>
            <a:xfrm>
              <a:off x="6336224" y="5563430"/>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8FC4F67-5437-6D4A-A865-394A87D1E411}"/>
                </a:ext>
              </a:extLst>
            </p:cNvPr>
            <p:cNvSpPr/>
            <p:nvPr/>
          </p:nvSpPr>
          <p:spPr>
            <a:xfrm rot="5400000">
              <a:off x="542032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F7723ED2-90BC-0048-A4F7-DF645414FD31}"/>
                </a:ext>
              </a:extLst>
            </p:cNvPr>
            <p:cNvSpPr/>
            <p:nvPr/>
          </p:nvSpPr>
          <p:spPr>
            <a:xfrm rot="5400000">
              <a:off x="733646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1013A27-53DC-6B46-AFB6-C2A1BA60FB62}"/>
                </a:ext>
              </a:extLst>
            </p:cNvPr>
            <p:cNvSpPr/>
            <p:nvPr/>
          </p:nvSpPr>
          <p:spPr>
            <a:xfrm>
              <a:off x="6336224" y="4770471"/>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8454B7AD-A26B-9945-A360-60A149890C04}"/>
                </a:ext>
              </a:extLst>
            </p:cNvPr>
            <p:cNvSpPr/>
            <p:nvPr/>
          </p:nvSpPr>
          <p:spPr>
            <a:xfrm>
              <a:off x="6336224" y="6299806"/>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F0E2F31-198F-E046-B19A-36935444F618}"/>
                </a:ext>
              </a:extLst>
            </p:cNvPr>
            <p:cNvSpPr/>
            <p:nvPr/>
          </p:nvSpPr>
          <p:spPr>
            <a:xfrm rot="5400000">
              <a:off x="6846131" y="4982016"/>
              <a:ext cx="3398062"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576912FF-EA52-C74F-BADE-91A96D61C274}"/>
                </a:ext>
              </a:extLst>
            </p:cNvPr>
            <p:cNvSpPr/>
            <p:nvPr/>
          </p:nvSpPr>
          <p:spPr>
            <a:xfrm>
              <a:off x="6336224" y="4381354"/>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87630518-2DD7-604F-94BC-A44E3912D2BA}"/>
                </a:ext>
              </a:extLst>
            </p:cNvPr>
            <p:cNvSpPr/>
            <p:nvPr/>
          </p:nvSpPr>
          <p:spPr>
            <a:xfrm>
              <a:off x="6336224" y="3676973"/>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4E3B6EF9-C47C-AA42-98C3-AE8EF8FB75B1}"/>
                </a:ext>
              </a:extLst>
            </p:cNvPr>
            <p:cNvSpPr/>
            <p:nvPr/>
          </p:nvSpPr>
          <p:spPr>
            <a:xfrm>
              <a:off x="6336224" y="5931618"/>
              <a:ext cx="4233619"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444FD0A-01EA-C841-8526-6D40E050F44F}"/>
                </a:ext>
              </a:extLst>
            </p:cNvPr>
            <p:cNvSpPr/>
            <p:nvPr/>
          </p:nvSpPr>
          <p:spPr>
            <a:xfrm>
              <a:off x="6336225" y="5195242"/>
              <a:ext cx="4233618"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EE6547EF-882A-5F4B-AC98-A5940935096C}"/>
                </a:ext>
              </a:extLst>
            </p:cNvPr>
            <p:cNvSpPr/>
            <p:nvPr/>
          </p:nvSpPr>
          <p:spPr>
            <a:xfrm rot="5400000">
              <a:off x="5890899" y="4982016"/>
              <a:ext cx="3398063"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3BD862EA-41CE-0947-A1B9-EBCEE0D1E740}"/>
                </a:ext>
              </a:extLst>
            </p:cNvPr>
            <p:cNvSpPr/>
            <p:nvPr/>
          </p:nvSpPr>
          <p:spPr>
            <a:xfrm rot="5400000">
              <a:off x="7803368" y="4982016"/>
              <a:ext cx="3398064"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28650149-6109-C54F-856F-5314DD5B721C}"/>
              </a:ext>
            </a:extLst>
          </p:cNvPr>
          <p:cNvSpPr txBox="1"/>
          <p:nvPr/>
        </p:nvSpPr>
        <p:spPr>
          <a:xfrm>
            <a:off x="3109106" y="589697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SIAM</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307F43-178B-9F47-8095-06AE27A77AC9}"/>
              </a:ext>
            </a:extLst>
          </p:cNvPr>
          <p:cNvSpPr txBox="1"/>
          <p:nvPr/>
        </p:nvSpPr>
        <p:spPr>
          <a:xfrm>
            <a:off x="5378556" y="5900883"/>
            <a:ext cx="18343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ISO/IEC20000</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AB39E666-051E-904F-B76D-75A4C9AC7D14}"/>
              </a:ext>
            </a:extLst>
          </p:cNvPr>
          <p:cNvSpPr txBox="1"/>
          <p:nvPr/>
        </p:nvSpPr>
        <p:spPr>
          <a:xfrm>
            <a:off x="3827392" y="5900260"/>
            <a:ext cx="1674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COBIT,CMMI</a:t>
            </a:r>
            <a:r>
              <a:rPr lang="en-US" altLang="ja-JP" sz="1200" dirty="0">
                <a:solidFill>
                  <a:srgbClr val="FF6666"/>
                </a:solidFill>
                <a:latin typeface="Meiryo" panose="020B0604030504040204" pitchFamily="34" charset="-128"/>
                <a:ea typeface="Meiryo" panose="020B0604030504040204" pitchFamily="34" charset="-128"/>
              </a:rPr>
              <a:t>,</a:t>
            </a: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IT4IT</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2BCB342-40E7-4141-B4AC-D5712D7AFC55}"/>
              </a:ext>
            </a:extLst>
          </p:cNvPr>
          <p:cNvSpPr txBox="1"/>
          <p:nvPr/>
        </p:nvSpPr>
        <p:spPr>
          <a:xfrm>
            <a:off x="6865747" y="185937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コンテナー</a:t>
            </a:r>
          </a:p>
        </p:txBody>
      </p:sp>
      <p:sp>
        <p:nvSpPr>
          <p:cNvPr id="24" name="テキスト ボックス 23">
            <a:extLst>
              <a:ext uri="{FF2B5EF4-FFF2-40B4-BE49-F238E27FC236}">
                <a16:creationId xmlns:a16="http://schemas.microsoft.com/office/drawing/2014/main" id="{33855A70-0E60-F644-B2EB-AFDDDFE85559}"/>
              </a:ext>
            </a:extLst>
          </p:cNvPr>
          <p:cNvSpPr txBox="1"/>
          <p:nvPr/>
        </p:nvSpPr>
        <p:spPr>
          <a:xfrm>
            <a:off x="6865746" y="2721481"/>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IoT</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34ADD4ED-7CE1-184F-957C-173239CA48D8}"/>
              </a:ext>
            </a:extLst>
          </p:cNvPr>
          <p:cNvSpPr txBox="1"/>
          <p:nvPr/>
        </p:nvSpPr>
        <p:spPr>
          <a:xfrm>
            <a:off x="6865746" y="378550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AI</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9972D9E-464A-E74B-8B85-B70AE5B9E93B}"/>
              </a:ext>
            </a:extLst>
          </p:cNvPr>
          <p:cNvSpPr txBox="1"/>
          <p:nvPr/>
        </p:nvSpPr>
        <p:spPr>
          <a:xfrm>
            <a:off x="6891181" y="4691281"/>
            <a:ext cx="196452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ブロックチェーン</a:t>
            </a:r>
          </a:p>
        </p:txBody>
      </p:sp>
      <p:sp>
        <p:nvSpPr>
          <p:cNvPr id="27" name="テキスト ボックス 26">
            <a:extLst>
              <a:ext uri="{FF2B5EF4-FFF2-40B4-BE49-F238E27FC236}">
                <a16:creationId xmlns:a16="http://schemas.microsoft.com/office/drawing/2014/main" id="{D5F4CDA8-86A2-2347-B31A-BAB54F9195BC}"/>
              </a:ext>
            </a:extLst>
          </p:cNvPr>
          <p:cNvSpPr txBox="1"/>
          <p:nvPr/>
        </p:nvSpPr>
        <p:spPr>
          <a:xfrm>
            <a:off x="1150457" y="2277162"/>
            <a:ext cx="11277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企業文化</a:t>
            </a:r>
          </a:p>
        </p:txBody>
      </p:sp>
      <p:sp>
        <p:nvSpPr>
          <p:cNvPr id="28" name="テキスト ボックス 27">
            <a:extLst>
              <a:ext uri="{FF2B5EF4-FFF2-40B4-BE49-F238E27FC236}">
                <a16:creationId xmlns:a16="http://schemas.microsoft.com/office/drawing/2014/main" id="{FA1E81B4-AC8F-BB4C-8694-0276A32128F7}"/>
              </a:ext>
            </a:extLst>
          </p:cNvPr>
          <p:cNvSpPr txBox="1"/>
          <p:nvPr/>
        </p:nvSpPr>
        <p:spPr>
          <a:xfrm>
            <a:off x="935311" y="3200532"/>
            <a:ext cx="13429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競合状況</a:t>
            </a:r>
          </a:p>
        </p:txBody>
      </p:sp>
      <p:sp>
        <p:nvSpPr>
          <p:cNvPr id="29" name="テキスト ボックス 28">
            <a:extLst>
              <a:ext uri="{FF2B5EF4-FFF2-40B4-BE49-F238E27FC236}">
                <a16:creationId xmlns:a16="http://schemas.microsoft.com/office/drawing/2014/main" id="{6A1AF321-DADD-0240-BC30-B6DC9380C1CD}"/>
              </a:ext>
            </a:extLst>
          </p:cNvPr>
          <p:cNvSpPr txBox="1"/>
          <p:nvPr/>
        </p:nvSpPr>
        <p:spPr>
          <a:xfrm>
            <a:off x="1110522" y="4241983"/>
            <a:ext cx="11671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法規制</a:t>
            </a:r>
          </a:p>
        </p:txBody>
      </p:sp>
      <p:sp>
        <p:nvSpPr>
          <p:cNvPr id="30" name="テキスト ボックス 29">
            <a:extLst>
              <a:ext uri="{FF2B5EF4-FFF2-40B4-BE49-F238E27FC236}">
                <a16:creationId xmlns:a16="http://schemas.microsoft.com/office/drawing/2014/main" id="{0F4ACAA2-1BB9-A549-8A12-ACF8FC3C46D3}"/>
              </a:ext>
            </a:extLst>
          </p:cNvPr>
          <p:cNvSpPr txBox="1"/>
          <p:nvPr/>
        </p:nvSpPr>
        <p:spPr>
          <a:xfrm>
            <a:off x="730441" y="5094877"/>
            <a:ext cx="1547187"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プロセス</a:t>
            </a:r>
            <a:endParaRPr kumimoji="1" lang="en-US" altLang="ja-JP"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ビジネスモデル</a:t>
            </a:r>
            <a:endParaRPr kumimoji="1" lang="en-US" altLang="ja-JP"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92CB36-5408-0444-B532-A76181A31131}"/>
              </a:ext>
            </a:extLst>
          </p:cNvPr>
          <p:cNvSpPr txBox="1"/>
          <p:nvPr/>
        </p:nvSpPr>
        <p:spPr>
          <a:xfrm>
            <a:off x="2436574" y="1228606"/>
            <a:ext cx="13585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人（人工）</a:t>
            </a:r>
          </a:p>
        </p:txBody>
      </p:sp>
      <p:sp>
        <p:nvSpPr>
          <p:cNvPr id="32" name="テキスト ボックス 31">
            <a:extLst>
              <a:ext uri="{FF2B5EF4-FFF2-40B4-BE49-F238E27FC236}">
                <a16:creationId xmlns:a16="http://schemas.microsoft.com/office/drawing/2014/main" id="{F0A96D7D-50B0-E84E-B659-5975F908F0D6}"/>
              </a:ext>
            </a:extLst>
          </p:cNvPr>
          <p:cNvSpPr txBox="1"/>
          <p:nvPr/>
        </p:nvSpPr>
        <p:spPr>
          <a:xfrm>
            <a:off x="3616829" y="1227416"/>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予算</a:t>
            </a:r>
          </a:p>
        </p:txBody>
      </p:sp>
      <p:sp>
        <p:nvSpPr>
          <p:cNvPr id="33" name="テキスト ボックス 32">
            <a:extLst>
              <a:ext uri="{FF2B5EF4-FFF2-40B4-BE49-F238E27FC236}">
                <a16:creationId xmlns:a16="http://schemas.microsoft.com/office/drawing/2014/main" id="{26F02ACD-9BDA-A545-89C6-C10BD01281CE}"/>
              </a:ext>
            </a:extLst>
          </p:cNvPr>
          <p:cNvSpPr txBox="1"/>
          <p:nvPr/>
        </p:nvSpPr>
        <p:spPr>
          <a:xfrm>
            <a:off x="4680910" y="123541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期間</a:t>
            </a:r>
          </a:p>
        </p:txBody>
      </p:sp>
      <p:sp>
        <p:nvSpPr>
          <p:cNvPr id="34" name="テキスト ボックス 33">
            <a:extLst>
              <a:ext uri="{FF2B5EF4-FFF2-40B4-BE49-F238E27FC236}">
                <a16:creationId xmlns:a16="http://schemas.microsoft.com/office/drawing/2014/main" id="{CF6FAA05-A14B-1849-AC9F-22D35EEF6A0F}"/>
              </a:ext>
            </a:extLst>
          </p:cNvPr>
          <p:cNvSpPr txBox="1"/>
          <p:nvPr/>
        </p:nvSpPr>
        <p:spPr>
          <a:xfrm>
            <a:off x="5508960" y="1228039"/>
            <a:ext cx="15089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知識・経験</a:t>
            </a:r>
          </a:p>
        </p:txBody>
      </p:sp>
      <p:sp>
        <p:nvSpPr>
          <p:cNvPr id="35" name="テキスト ボックス 34">
            <a:extLst>
              <a:ext uri="{FF2B5EF4-FFF2-40B4-BE49-F238E27FC236}">
                <a16:creationId xmlns:a16="http://schemas.microsoft.com/office/drawing/2014/main" id="{0AFE7A38-6A19-C046-BDDD-270A34E232CB}"/>
              </a:ext>
            </a:extLst>
          </p:cNvPr>
          <p:cNvSpPr txBox="1"/>
          <p:nvPr/>
        </p:nvSpPr>
        <p:spPr>
          <a:xfrm>
            <a:off x="3647087" y="6175431"/>
            <a:ext cx="20815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6666"/>
                </a:solidFill>
                <a:effectLst/>
                <a:uLnTx/>
                <a:uFillTx/>
                <a:latin typeface="Meiryo" panose="020B0604030504040204" pitchFamily="34" charset="-128"/>
                <a:ea typeface="Meiryo" panose="020B0604030504040204" pitchFamily="34" charset="-128"/>
              </a:rPr>
              <a:t>管理</a:t>
            </a:r>
            <a:r>
              <a:rPr kumimoji="1" lang="ja-JP" altLang="en-US" sz="1600" b="1"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手法</a:t>
            </a:r>
          </a:p>
        </p:txBody>
      </p:sp>
      <p:sp>
        <p:nvSpPr>
          <p:cNvPr id="36" name="テキスト ボックス 35">
            <a:extLst>
              <a:ext uri="{FF2B5EF4-FFF2-40B4-BE49-F238E27FC236}">
                <a16:creationId xmlns:a16="http://schemas.microsoft.com/office/drawing/2014/main" id="{9DE31090-1CAF-1940-9337-CB26086FED4E}"/>
              </a:ext>
            </a:extLst>
          </p:cNvPr>
          <p:cNvSpPr txBox="1"/>
          <p:nvPr/>
        </p:nvSpPr>
        <p:spPr>
          <a:xfrm>
            <a:off x="7495459" y="1997877"/>
            <a:ext cx="430887" cy="3020378"/>
          </a:xfrm>
          <a:prstGeom prst="rect">
            <a:avLst/>
          </a:prstGeom>
          <a:noFill/>
        </p:spPr>
        <p:txBody>
          <a:bodyPr vert="eaVert" wrap="square" rtlCol="0">
            <a:spAutoFit/>
          </a:bodyPr>
          <a:lstStyle/>
          <a:p>
            <a:pPr lvl="0" algn="ctr" defTabSz="914400">
              <a:defRPr/>
            </a:pPr>
            <a:r>
              <a:rPr lang="ja-JP" altLang="en-US" sz="1600" b="1">
                <a:solidFill>
                  <a:srgbClr val="0070C0"/>
                </a:solidFill>
                <a:latin typeface="Meiryo" panose="020B0604030504040204" pitchFamily="34" charset="-128"/>
                <a:ea typeface="Meiryo" panose="020B0604030504040204" pitchFamily="34" charset="-128"/>
              </a:rPr>
              <a:t>革新的テクノロジー</a:t>
            </a:r>
            <a:endParaRPr kumimoji="1" lang="ja-JP" altLang="en-US" sz="1600" b="1"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278C0ABC-7799-EC40-AE8A-EB74258A43A1}"/>
              </a:ext>
            </a:extLst>
          </p:cNvPr>
          <p:cNvSpPr txBox="1"/>
          <p:nvPr/>
        </p:nvSpPr>
        <p:spPr>
          <a:xfrm>
            <a:off x="4146158" y="976333"/>
            <a:ext cx="1274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リソース</a:t>
            </a:r>
          </a:p>
        </p:txBody>
      </p:sp>
      <p:sp>
        <p:nvSpPr>
          <p:cNvPr id="38" name="テキスト ボックス 37">
            <a:extLst>
              <a:ext uri="{FF2B5EF4-FFF2-40B4-BE49-F238E27FC236}">
                <a16:creationId xmlns:a16="http://schemas.microsoft.com/office/drawing/2014/main" id="{6529AC6D-1CBA-5148-83E5-F083F533C36A}"/>
              </a:ext>
            </a:extLst>
          </p:cNvPr>
          <p:cNvSpPr txBox="1"/>
          <p:nvPr/>
        </p:nvSpPr>
        <p:spPr>
          <a:xfrm>
            <a:off x="1073147" y="2776591"/>
            <a:ext cx="430887" cy="148065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accent6">
                    <a:lumMod val="75000"/>
                  </a:schemeClr>
                </a:solidFill>
                <a:effectLst/>
                <a:uLnTx/>
                <a:uFillTx/>
                <a:latin typeface="Meiryo" panose="020B0604030504040204" pitchFamily="34" charset="-128"/>
                <a:ea typeface="Meiryo" panose="020B0604030504040204" pitchFamily="34" charset="-128"/>
              </a:rPr>
              <a:t>企業環境</a:t>
            </a:r>
            <a:endParaRPr kumimoji="1" lang="ja-JP" altLang="en-US" sz="1600" b="1"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52963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4AADD6-DB87-C94F-9647-A86C399DF957}"/>
              </a:ext>
            </a:extLst>
          </p:cNvPr>
          <p:cNvSpPr>
            <a:spLocks noGrp="1"/>
          </p:cNvSpPr>
          <p:nvPr>
            <p:ph type="title"/>
          </p:nvPr>
        </p:nvSpPr>
        <p:spPr/>
        <p:txBody>
          <a:bodyPr/>
          <a:lstStyle/>
          <a:p>
            <a:r>
              <a:rPr kumimoji="1" lang="en-US" altLang="ja-JP" dirty="0" err="1"/>
              <a:t>VeriSM</a:t>
            </a:r>
            <a:r>
              <a:rPr kumimoji="1" lang="ja-JP" altLang="en-US"/>
              <a:t>のサービス・サイクル</a:t>
            </a:r>
          </a:p>
        </p:txBody>
      </p:sp>
      <p:sp>
        <p:nvSpPr>
          <p:cNvPr id="3" name="スライド番号プレースホルダー 2">
            <a:extLst>
              <a:ext uri="{FF2B5EF4-FFF2-40B4-BE49-F238E27FC236}">
                <a16:creationId xmlns:a16="http://schemas.microsoft.com/office/drawing/2014/main" id="{CFE5C959-D225-E345-9D35-B2EE8E0B556A}"/>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5" name="六角形 4">
            <a:extLst>
              <a:ext uri="{FF2B5EF4-FFF2-40B4-BE49-F238E27FC236}">
                <a16:creationId xmlns:a16="http://schemas.microsoft.com/office/drawing/2014/main" id="{9BC1EFD2-4341-7540-827D-FA2C9D65E5CB}"/>
              </a:ext>
            </a:extLst>
          </p:cNvPr>
          <p:cNvSpPr/>
          <p:nvPr/>
        </p:nvSpPr>
        <p:spPr>
          <a:xfrm>
            <a:off x="4613167" y="1428852"/>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六角形 5">
            <a:extLst>
              <a:ext uri="{FF2B5EF4-FFF2-40B4-BE49-F238E27FC236}">
                <a16:creationId xmlns:a16="http://schemas.microsoft.com/office/drawing/2014/main" id="{0E9EC6B0-69D0-5E47-83FD-B4804925742F}"/>
              </a:ext>
            </a:extLst>
          </p:cNvPr>
          <p:cNvSpPr/>
          <p:nvPr/>
        </p:nvSpPr>
        <p:spPr>
          <a:xfrm>
            <a:off x="2860636"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六角形 6">
            <a:extLst>
              <a:ext uri="{FF2B5EF4-FFF2-40B4-BE49-F238E27FC236}">
                <a16:creationId xmlns:a16="http://schemas.microsoft.com/office/drawing/2014/main" id="{5F722D87-DB08-1B4E-A383-CE1DFA5BC0D1}"/>
              </a:ext>
            </a:extLst>
          </p:cNvPr>
          <p:cNvSpPr/>
          <p:nvPr/>
        </p:nvSpPr>
        <p:spPr>
          <a:xfrm>
            <a:off x="541557"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六角形 3">
            <a:extLst>
              <a:ext uri="{FF2B5EF4-FFF2-40B4-BE49-F238E27FC236}">
                <a16:creationId xmlns:a16="http://schemas.microsoft.com/office/drawing/2014/main" id="{2C2CA761-FC47-9342-9BFC-EB77C4CF7608}"/>
              </a:ext>
            </a:extLst>
          </p:cNvPr>
          <p:cNvSpPr/>
          <p:nvPr/>
        </p:nvSpPr>
        <p:spPr>
          <a:xfrm>
            <a:off x="4613167" y="3752888"/>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DAB83-2290-6144-A2D6-8FBD1688FE7C}"/>
              </a:ext>
            </a:extLst>
          </p:cNvPr>
          <p:cNvSpPr/>
          <p:nvPr/>
        </p:nvSpPr>
        <p:spPr>
          <a:xfrm>
            <a:off x="893395"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定義</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Define</a:t>
            </a:r>
          </a:p>
        </p:txBody>
      </p:sp>
      <p:sp>
        <p:nvSpPr>
          <p:cNvPr id="9" name="正方形/長方形 8">
            <a:extLst>
              <a:ext uri="{FF2B5EF4-FFF2-40B4-BE49-F238E27FC236}">
                <a16:creationId xmlns:a16="http://schemas.microsoft.com/office/drawing/2014/main" id="{07061F2E-F1C2-E54E-BB53-56BFBE9046FD}"/>
              </a:ext>
            </a:extLst>
          </p:cNvPr>
          <p:cNvSpPr/>
          <p:nvPr/>
        </p:nvSpPr>
        <p:spPr>
          <a:xfrm>
            <a:off x="3212473"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制作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Produce</a:t>
            </a:r>
          </a:p>
        </p:txBody>
      </p:sp>
      <p:sp>
        <p:nvSpPr>
          <p:cNvPr id="10" name="正方形/長方形 9">
            <a:extLst>
              <a:ext uri="{FF2B5EF4-FFF2-40B4-BE49-F238E27FC236}">
                <a16:creationId xmlns:a16="http://schemas.microsoft.com/office/drawing/2014/main" id="{816C1FEE-FF13-484C-A0C8-740EDCBE555D}"/>
              </a:ext>
            </a:extLst>
          </p:cNvPr>
          <p:cNvSpPr/>
          <p:nvPr/>
        </p:nvSpPr>
        <p:spPr>
          <a:xfrm>
            <a:off x="4965005" y="2320152"/>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提供</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Provide</a:t>
            </a:r>
          </a:p>
        </p:txBody>
      </p:sp>
      <p:sp>
        <p:nvSpPr>
          <p:cNvPr id="11" name="正方形/長方形 10">
            <a:extLst>
              <a:ext uri="{FF2B5EF4-FFF2-40B4-BE49-F238E27FC236}">
                <a16:creationId xmlns:a16="http://schemas.microsoft.com/office/drawing/2014/main" id="{951D0CB7-F1EE-A94A-AB41-7284FFDB47DE}"/>
              </a:ext>
            </a:extLst>
          </p:cNvPr>
          <p:cNvSpPr/>
          <p:nvPr/>
        </p:nvSpPr>
        <p:spPr>
          <a:xfrm>
            <a:off x="4965005" y="4439428"/>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反応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err="1">
                <a:solidFill>
                  <a:srgbClr val="FFFFFF"/>
                </a:solidFill>
                <a:latin typeface="Meiryo" panose="020B0604030504040204" pitchFamily="34" charset="-128"/>
                <a:ea typeface="Meiryo" panose="020B0604030504040204" pitchFamily="34" charset="-128"/>
              </a:rPr>
              <a:t>Responce</a:t>
            </a:r>
            <a:endParaRPr lang="en-US" altLang="ja-JP" sz="2000" dirty="0">
              <a:solidFill>
                <a:srgbClr val="FFFF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DBA5A3E0-0454-5B47-8DDD-9B7093D17885}"/>
              </a:ext>
            </a:extLst>
          </p:cNvPr>
          <p:cNvSpPr/>
          <p:nvPr/>
        </p:nvSpPr>
        <p:spPr>
          <a:xfrm>
            <a:off x="255878" y="821557"/>
            <a:ext cx="3878132" cy="523220"/>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プロセスでの活動やプロダクトやサービスの設計関連する結果（成果物）を明確に定義</a:t>
            </a:r>
          </a:p>
        </p:txBody>
      </p:sp>
      <p:sp>
        <p:nvSpPr>
          <p:cNvPr id="14" name="正方形/長方形 13">
            <a:extLst>
              <a:ext uri="{FF2B5EF4-FFF2-40B4-BE49-F238E27FC236}">
                <a16:creationId xmlns:a16="http://schemas.microsoft.com/office/drawing/2014/main" id="{959820AA-B1D1-D147-9EDC-088CAB559818}"/>
              </a:ext>
            </a:extLst>
          </p:cNvPr>
          <p:cNvSpPr/>
          <p:nvPr/>
        </p:nvSpPr>
        <p:spPr>
          <a:xfrm>
            <a:off x="321855" y="1285183"/>
            <a:ext cx="3698320" cy="1223412"/>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顧客の要望</a:t>
            </a:r>
            <a:r>
              <a:rPr lang="ja-JP" altLang="en-US" sz="1050">
                <a:solidFill>
                  <a:schemeClr val="accent3">
                    <a:lumMod val="50000"/>
                  </a:schemeClr>
                </a:solidFill>
                <a:latin typeface="Meiryo" panose="020B0604030504040204" pitchFamily="34" charset="-128"/>
                <a:ea typeface="Meiryo" panose="020B0604030504040204" pitchFamily="34" charset="-128"/>
              </a:rPr>
              <a:t>：ステアリングコミッティーによるビジネスケースの承認＆同意</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要求される成果物</a:t>
            </a:r>
            <a:r>
              <a:rPr lang="ja-JP" altLang="en-US" sz="1050">
                <a:solidFill>
                  <a:schemeClr val="accent3">
                    <a:lumMod val="50000"/>
                  </a:schemeClr>
                </a:solidFill>
                <a:latin typeface="Meiryo" panose="020B0604030504040204" pitchFamily="34" charset="-128"/>
                <a:ea typeface="Meiryo" panose="020B0604030504040204" pitchFamily="34" charset="-128"/>
              </a:rPr>
              <a:t>：要求の収集整理と技術的検討</a:t>
            </a:r>
          </a:p>
          <a:p>
            <a:r>
              <a:rPr lang="ja-JP" altLang="en-US" sz="1050">
                <a:solidFill>
                  <a:schemeClr val="accent3">
                    <a:lumMod val="50000"/>
                  </a:schemeClr>
                </a:solidFill>
                <a:latin typeface="Meiryo" panose="020B0604030504040204" pitchFamily="34" charset="-128"/>
                <a:ea typeface="Meiryo" panose="020B0604030504040204" pitchFamily="34" charset="-128"/>
              </a:rPr>
              <a:t>ソリューション：構成要素のパフォーマンス仕様、調達方法、テスト仕様、計画立案</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サービスブループリント</a:t>
            </a:r>
            <a:r>
              <a:rPr lang="ja-JP" altLang="en-US" sz="1050">
                <a:solidFill>
                  <a:schemeClr val="accent3">
                    <a:lumMod val="50000"/>
                  </a:schemeClr>
                </a:solidFill>
                <a:latin typeface="Meiryo" panose="020B0604030504040204" pitchFamily="34" charset="-128"/>
                <a:ea typeface="Meiryo" panose="020B0604030504040204" pitchFamily="34" charset="-128"/>
              </a:rPr>
              <a:t>：サービス・ソリューションの設計、調達方針、制作条件、パフォーマンス</a:t>
            </a:r>
          </a:p>
        </p:txBody>
      </p:sp>
      <p:sp>
        <p:nvSpPr>
          <p:cNvPr id="22" name="正方形/長方形 21">
            <a:extLst>
              <a:ext uri="{FF2B5EF4-FFF2-40B4-BE49-F238E27FC236}">
                <a16:creationId xmlns:a16="http://schemas.microsoft.com/office/drawing/2014/main" id="{8D5D7C77-37B9-DD43-B41E-89773BCB898D}"/>
              </a:ext>
            </a:extLst>
          </p:cNvPr>
          <p:cNvSpPr/>
          <p:nvPr/>
        </p:nvSpPr>
        <p:spPr>
          <a:xfrm>
            <a:off x="1701096" y="5093484"/>
            <a:ext cx="3061474"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サービス・ブループリントからサービスをコーディング、テスト、移行準備までの作業の実施</a:t>
            </a:r>
            <a:endParaRPr lang="zh-TW" altLang="en-US"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C9A7CA15-E469-CB44-8349-F1877AB2ABB8}"/>
              </a:ext>
            </a:extLst>
          </p:cNvPr>
          <p:cNvSpPr/>
          <p:nvPr/>
        </p:nvSpPr>
        <p:spPr>
          <a:xfrm>
            <a:off x="1701096" y="5803013"/>
            <a:ext cx="4123401" cy="577081"/>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ビルド</a:t>
            </a:r>
            <a:r>
              <a:rPr lang="ja-JP" altLang="en-US" sz="1050">
                <a:solidFill>
                  <a:schemeClr val="accent3">
                    <a:lumMod val="50000"/>
                  </a:schemeClr>
                </a:solidFill>
                <a:latin typeface="Meiryo" panose="020B0604030504040204" pitchFamily="34" charset="-128"/>
                <a:ea typeface="Meiryo" panose="020B0604030504040204" pitchFamily="34" charset="-128"/>
              </a:rPr>
              <a:t>：ブループリントから実装するサービスを作成</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テスト</a:t>
            </a:r>
            <a:r>
              <a:rPr lang="ja-JP" altLang="en-US" sz="1050">
                <a:solidFill>
                  <a:schemeClr val="accent3">
                    <a:lumMod val="50000"/>
                  </a:schemeClr>
                </a:solidFill>
                <a:latin typeface="Meiryo" panose="020B0604030504040204" pitchFamily="34" charset="-128"/>
                <a:ea typeface="Meiryo" panose="020B0604030504040204" pitchFamily="34" charset="-128"/>
              </a:rPr>
              <a:t>：テスト仕様に基づくテストの実行</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移行＆検証</a:t>
            </a:r>
            <a:r>
              <a:rPr lang="ja-JP" altLang="en-US" sz="1050">
                <a:solidFill>
                  <a:schemeClr val="accent3">
                    <a:lumMod val="50000"/>
                  </a:schemeClr>
                </a:solidFill>
                <a:latin typeface="Meiryo" panose="020B0604030504040204" pitchFamily="34" charset="-128"/>
                <a:ea typeface="Meiryo" panose="020B0604030504040204" pitchFamily="34" charset="-128"/>
              </a:rPr>
              <a:t>：リリース可能なモデルに整える、移行計画の確認</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EE530B0-E2BB-2C42-B207-6BB5190EF8F0}"/>
              </a:ext>
            </a:extLst>
          </p:cNvPr>
          <p:cNvSpPr/>
          <p:nvPr/>
        </p:nvSpPr>
        <p:spPr>
          <a:xfrm>
            <a:off x="6548110" y="934964"/>
            <a:ext cx="2595890"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プロダクトやサービスはすでにパフォーマンスを含めて使用可能な状態になっている</a:t>
            </a:r>
          </a:p>
        </p:txBody>
      </p:sp>
      <p:sp>
        <p:nvSpPr>
          <p:cNvPr id="29" name="正方形/長方形 28">
            <a:extLst>
              <a:ext uri="{FF2B5EF4-FFF2-40B4-BE49-F238E27FC236}">
                <a16:creationId xmlns:a16="http://schemas.microsoft.com/office/drawing/2014/main" id="{3FEABB69-0B91-264F-8C6E-4B9EA1A1F270}"/>
              </a:ext>
            </a:extLst>
          </p:cNvPr>
          <p:cNvSpPr/>
          <p:nvPr/>
        </p:nvSpPr>
        <p:spPr>
          <a:xfrm>
            <a:off x="6932903" y="1680177"/>
            <a:ext cx="2058077" cy="1869743"/>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保護＆保全</a:t>
            </a:r>
            <a:r>
              <a:rPr lang="ja-JP" altLang="en-US" sz="1050">
                <a:solidFill>
                  <a:schemeClr val="accent3">
                    <a:lumMod val="50000"/>
                  </a:schemeClr>
                </a:solidFill>
                <a:latin typeface="Meiryo" panose="020B0604030504040204" pitchFamily="34" charset="-128"/>
                <a:ea typeface="Meiryo" panose="020B0604030504040204" pitchFamily="34" charset="-128"/>
              </a:rPr>
              <a:t>：ポリシー、セキュリティー、リスク、継続性の確保</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測定と保守</a:t>
            </a:r>
            <a:r>
              <a:rPr lang="ja-JP" altLang="en-US" sz="1050">
                <a:solidFill>
                  <a:schemeClr val="accent3">
                    <a:lumMod val="50000"/>
                  </a:schemeClr>
                </a:solidFill>
                <a:latin typeface="Meiryo" panose="020B0604030504040204" pitchFamily="34" charset="-128"/>
                <a:ea typeface="Meiryo" panose="020B0604030504040204" pitchFamily="34" charset="-128"/>
              </a:rPr>
              <a:t>：日々の運用でサービスパフォーマンスを継続的に測定し、合意された品質に対する結果をステークホルダーに報告</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改良＆カイゼン</a:t>
            </a:r>
            <a:r>
              <a:rPr lang="ja-JP" altLang="en-US" sz="1050">
                <a:solidFill>
                  <a:schemeClr val="accent3">
                    <a:lumMod val="50000"/>
                  </a:schemeClr>
                </a:solidFill>
                <a:latin typeface="Meiryo" panose="020B0604030504040204" pitchFamily="34" charset="-128"/>
                <a:ea typeface="Meiryo" panose="020B0604030504040204" pitchFamily="34" charset="-128"/>
              </a:rPr>
              <a:t>：最新のテクノロジー採用、調達方法の変更、社会秩序＆世論</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CE839A34-DD2E-1C42-92CC-6CF58C36A592}"/>
              </a:ext>
            </a:extLst>
          </p:cNvPr>
          <p:cNvSpPr/>
          <p:nvPr/>
        </p:nvSpPr>
        <p:spPr>
          <a:xfrm>
            <a:off x="6586736" y="4012051"/>
            <a:ext cx="2518638" cy="307777"/>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消費者との定常的な相互交流</a:t>
            </a:r>
          </a:p>
        </p:txBody>
      </p:sp>
      <p:sp>
        <p:nvSpPr>
          <p:cNvPr id="31" name="正方形/長方形 30">
            <a:extLst>
              <a:ext uri="{FF2B5EF4-FFF2-40B4-BE49-F238E27FC236}">
                <a16:creationId xmlns:a16="http://schemas.microsoft.com/office/drawing/2014/main" id="{CB808355-D414-2D45-9338-84D4A56F1B89}"/>
              </a:ext>
            </a:extLst>
          </p:cNvPr>
          <p:cNvSpPr/>
          <p:nvPr/>
        </p:nvSpPr>
        <p:spPr>
          <a:xfrm>
            <a:off x="6932246" y="4252517"/>
            <a:ext cx="2058077" cy="2031325"/>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記録</a:t>
            </a:r>
            <a:r>
              <a:rPr lang="ja-JP" altLang="en-US" sz="1050">
                <a:solidFill>
                  <a:schemeClr val="accent3">
                    <a:lumMod val="50000"/>
                  </a:schemeClr>
                </a:solidFill>
                <a:latin typeface="Meiryo" panose="020B0604030504040204" pitchFamily="34" charset="-128"/>
                <a:ea typeface="Meiryo" panose="020B0604030504040204" pitchFamily="34" charset="-128"/>
              </a:rPr>
              <a:t>：サービスデスク等が、サービスに対する問い合わせ、クレームや依頼事項（要望、課題／問題、調達元からの変更）等を受け付けて記録。これらはサービス改善のインプットとして活用。</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管理</a:t>
            </a:r>
            <a:r>
              <a:rPr lang="ja-JP" altLang="en-US" sz="1050">
                <a:solidFill>
                  <a:schemeClr val="accent3">
                    <a:lumMod val="50000"/>
                  </a:schemeClr>
                </a:solidFill>
                <a:latin typeface="Meiryo" panose="020B0604030504040204" pitchFamily="34" charset="-128"/>
                <a:ea typeface="Meiryo" panose="020B0604030504040204" pitchFamily="34" charset="-128"/>
              </a:rPr>
              <a:t>：問い合わせや依頼事項に透明性をもって対応。顧客には想定解決時間や現状のステータスなどを提示し、解決に向けてコミュニケーション</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40" name="下カーブ矢印 39">
            <a:extLst>
              <a:ext uri="{FF2B5EF4-FFF2-40B4-BE49-F238E27FC236}">
                <a16:creationId xmlns:a16="http://schemas.microsoft.com/office/drawing/2014/main" id="{A936B0C1-1C01-8F4C-BDC0-070F791E1818}"/>
              </a:ext>
            </a:extLst>
          </p:cNvPr>
          <p:cNvSpPr/>
          <p:nvPr/>
        </p:nvSpPr>
        <p:spPr>
          <a:xfrm rot="19872805">
            <a:off x="4147088" y="2371441"/>
            <a:ext cx="861098" cy="412811"/>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6E71E742-6607-1442-9574-B0367A24626A}"/>
              </a:ext>
            </a:extLst>
          </p:cNvPr>
          <p:cNvSpPr/>
          <p:nvPr/>
        </p:nvSpPr>
        <p:spPr>
          <a:xfrm>
            <a:off x="2510112" y="3394815"/>
            <a:ext cx="659852" cy="681487"/>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2" name="下カーブ矢印 41">
            <a:extLst>
              <a:ext uri="{FF2B5EF4-FFF2-40B4-BE49-F238E27FC236}">
                <a16:creationId xmlns:a16="http://schemas.microsoft.com/office/drawing/2014/main" id="{5D10B42D-EED7-6742-96DC-82C135747453}"/>
              </a:ext>
            </a:extLst>
          </p:cNvPr>
          <p:cNvSpPr/>
          <p:nvPr/>
        </p:nvSpPr>
        <p:spPr>
          <a:xfrm rot="5400000">
            <a:off x="6074688" y="3534865"/>
            <a:ext cx="857878" cy="428948"/>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カーブ矢印 42">
            <a:extLst>
              <a:ext uri="{FF2B5EF4-FFF2-40B4-BE49-F238E27FC236}">
                <a16:creationId xmlns:a16="http://schemas.microsoft.com/office/drawing/2014/main" id="{23746C91-1BBD-A34A-965D-FDFD70AE1187}"/>
              </a:ext>
            </a:extLst>
          </p:cNvPr>
          <p:cNvSpPr/>
          <p:nvPr/>
        </p:nvSpPr>
        <p:spPr>
          <a:xfrm rot="12473360">
            <a:off x="4579956" y="3838566"/>
            <a:ext cx="903075" cy="443565"/>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69048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grpSp>
        <p:nvGrpSpPr>
          <p:cNvPr id="12" name="グループ化 11">
            <a:extLst>
              <a:ext uri="{FF2B5EF4-FFF2-40B4-BE49-F238E27FC236}">
                <a16:creationId xmlns:a16="http://schemas.microsoft.com/office/drawing/2014/main" id="{54776D5D-45AB-4F4A-B784-B08DC5C0263A}"/>
              </a:ext>
            </a:extLst>
          </p:cNvPr>
          <p:cNvGrpSpPr/>
          <p:nvPr/>
        </p:nvGrpSpPr>
        <p:grpSpPr>
          <a:xfrm>
            <a:off x="1149035" y="814792"/>
            <a:ext cx="6840760" cy="2686216"/>
            <a:chOff x="1149035" y="814792"/>
            <a:chExt cx="6840760" cy="2686216"/>
          </a:xfrm>
        </p:grpSpPr>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6862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5471073-53EC-804B-A7D5-F1A30038A181}"/>
                </a:ext>
              </a:extLst>
            </p:cNvPr>
            <p:cNvSpPr txBox="1"/>
            <p:nvPr/>
          </p:nvSpPr>
          <p:spPr>
            <a:xfrm>
              <a:off x="3787170" y="1329525"/>
              <a:ext cx="1569661"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デザイン思考</a:t>
              </a:r>
            </a:p>
          </p:txBody>
        </p:sp>
        <p:sp>
          <p:nvSpPr>
            <p:cNvPr id="15" name="テキスト ボックス 14">
              <a:extLst>
                <a:ext uri="{FF2B5EF4-FFF2-40B4-BE49-F238E27FC236}">
                  <a16:creationId xmlns:a16="http://schemas.microsoft.com/office/drawing/2014/main" id="{4728D1C3-5517-8E41-A8A7-F97FFF3E2886}"/>
                </a:ext>
              </a:extLst>
            </p:cNvPr>
            <p:cNvSpPr txBox="1"/>
            <p:nvPr/>
          </p:nvSpPr>
          <p:spPr>
            <a:xfrm>
              <a:off x="3232331" y="2320611"/>
              <a:ext cx="272382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リーン・スタートアップ</a:t>
              </a:r>
            </a:p>
          </p:txBody>
        </p:sp>
        <p:sp>
          <p:nvSpPr>
            <p:cNvPr id="16" name="テキスト ボックス 15">
              <a:extLst>
                <a:ext uri="{FF2B5EF4-FFF2-40B4-BE49-F238E27FC236}">
                  <a16:creationId xmlns:a16="http://schemas.microsoft.com/office/drawing/2014/main" id="{E118FAE5-D52D-AE4D-8E7E-04DA8795FDAC}"/>
                </a:ext>
              </a:extLst>
            </p:cNvPr>
            <p:cNvSpPr txBox="1"/>
            <p:nvPr/>
          </p:nvSpPr>
          <p:spPr>
            <a:xfrm>
              <a:off x="1437067" y="1724974"/>
              <a:ext cx="6264696" cy="307777"/>
            </a:xfrm>
            <a:prstGeom prst="rect">
              <a:avLst/>
            </a:prstGeom>
            <a:noFill/>
          </p:spPr>
          <p:txBody>
            <a:bodyPr wrap="square" rtlCol="0">
              <a:spAutoFit/>
            </a:bodyPr>
            <a:lstStyle/>
            <a:p>
              <a:pPr algn="ctr"/>
              <a:r>
                <a:rPr lang="ja-JP" altLang="en-US" sz="140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4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50E32D15-3183-424E-8B5B-6CD6CF98AC00}"/>
                </a:ext>
              </a:extLst>
            </p:cNvPr>
            <p:cNvSpPr txBox="1"/>
            <p:nvPr/>
          </p:nvSpPr>
          <p:spPr>
            <a:xfrm>
              <a:off x="1331640" y="2692392"/>
              <a:ext cx="6475551"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最小限の機能に絞って</a:t>
              </a:r>
              <a:r>
                <a:rPr lang="ja-JP" altLang="en-US" sz="1400" dirty="0">
                  <a:solidFill>
                    <a:schemeClr val="bg1"/>
                  </a:solidFill>
                  <a:latin typeface="Meiryo" charset="-128"/>
                  <a:ea typeface="Meiryo" charset="-128"/>
                  <a:cs typeface="Meiryo" charset="-128"/>
                </a:rPr>
                <a:t>短期間で開発しフィードバックをうけて完成度を高める</a:t>
              </a:r>
              <a:endParaRPr lang="en-US" altLang="ja-JP" sz="14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3E2A6EF8-5A96-7D47-9D01-224EB9CBFA8A}"/>
                </a:ext>
              </a:extLst>
            </p:cNvPr>
            <p:cNvSpPr txBox="1"/>
            <p:nvPr/>
          </p:nvSpPr>
          <p:spPr>
            <a:xfrm>
              <a:off x="2940784" y="836712"/>
              <a:ext cx="3262432"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イノベーションの創発</a:t>
              </a:r>
              <a:endParaRPr kumimoji="1" lang="ja-JP" altLang="en-US" sz="2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95499" y="2020717"/>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グループ化 12">
            <a:extLst>
              <a:ext uri="{FF2B5EF4-FFF2-40B4-BE49-F238E27FC236}">
                <a16:creationId xmlns:a16="http://schemas.microsoft.com/office/drawing/2014/main" id="{EB756471-3FC3-6741-B009-E157E7AAD29D}"/>
              </a:ext>
            </a:extLst>
          </p:cNvPr>
          <p:cNvGrpSpPr/>
          <p:nvPr/>
        </p:nvGrpSpPr>
        <p:grpSpPr>
          <a:xfrm>
            <a:off x="1151620" y="3057330"/>
            <a:ext cx="6840760" cy="3540022"/>
            <a:chOff x="1151620" y="3057330"/>
            <a:chExt cx="6840760" cy="3540022"/>
          </a:xfrm>
        </p:grpSpPr>
        <p:sp>
          <p:nvSpPr>
            <p:cNvPr id="5" name="正方形/長方形 4">
              <a:extLst>
                <a:ext uri="{FF2B5EF4-FFF2-40B4-BE49-F238E27FC236}">
                  <a16:creationId xmlns:a16="http://schemas.microsoft.com/office/drawing/2014/main" id="{829A03FF-5C73-2645-A70D-DD670AFF9168}"/>
                </a:ext>
              </a:extLst>
            </p:cNvPr>
            <p:cNvSpPr/>
            <p:nvPr/>
          </p:nvSpPr>
          <p:spPr>
            <a:xfrm>
              <a:off x="1151620" y="3839128"/>
              <a:ext cx="6840760" cy="268621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7845" y="4253350"/>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7845" y="5207926"/>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31640"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41342"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3995" y="4317753"/>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11410" y="5225724"/>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7844" y="4594314"/>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7845" y="558542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9541" y="4331411"/>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10565" y="4317753"/>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70517" y="4907275"/>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31639" y="4907275"/>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9051" y="4826695"/>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7714" y="4836461"/>
              <a:ext cx="752804" cy="752804"/>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A6CE9AC-64C0-1948-9439-7DEDB179C364}"/>
                </a:ext>
              </a:extLst>
            </p:cNvPr>
            <p:cNvSpPr txBox="1"/>
            <p:nvPr/>
          </p:nvSpPr>
          <p:spPr>
            <a:xfrm>
              <a:off x="3270802" y="6135687"/>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ビジネスへの実装</a:t>
              </a:r>
              <a:endParaRPr kumimoji="1" lang="ja-JP" altLang="en-US" sz="2400" b="1" dirty="0">
                <a:solidFill>
                  <a:srgbClr val="0070C0"/>
                </a:solidFill>
                <a:latin typeface="Meiryo" panose="020B0604030504040204" pitchFamily="34" charset="-128"/>
                <a:ea typeface="Meiryo" panose="020B0604030504040204" pitchFamily="34" charset="-128"/>
              </a:endParaRPr>
            </a:p>
          </p:txBody>
        </p:sp>
        <p:sp>
          <p:nvSpPr>
            <p:cNvPr id="30" name="下矢印 29">
              <a:extLst>
                <a:ext uri="{FF2B5EF4-FFF2-40B4-BE49-F238E27FC236}">
                  <a16:creationId xmlns:a16="http://schemas.microsoft.com/office/drawing/2014/main" id="{65746504-1257-5246-BB85-B2FC6EAA8001}"/>
                </a:ext>
              </a:extLst>
            </p:cNvPr>
            <p:cNvSpPr/>
            <p:nvPr/>
          </p:nvSpPr>
          <p:spPr>
            <a:xfrm>
              <a:off x="4170786" y="5003458"/>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3DF7E985-1417-4C41-B85D-77171714F1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3983621" y="3057330"/>
              <a:ext cx="1171587" cy="11715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458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早期の仕様確定がムダを減らすという迷信</a:t>
            </a:r>
            <a:endParaRPr kumimoji="1" lang="ja-JP" altLang="en-US" dirty="0">
              <a:latin typeface="メイリオ" panose="020B0604030504040204" pitchFamily="50" charset="-128"/>
              <a:ea typeface="メイリオ" panose="020B0604030504040204" pitchFamily="50" charset="-128"/>
            </a:endParaRPr>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152753" y="1445122"/>
            <a:ext cx="8786564" cy="4501679"/>
            <a:chOff x="2612" y="511"/>
            <a:chExt cx="3215" cy="1816"/>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12" y="511"/>
              <a:ext cx="2853" cy="1816"/>
              <a:chOff x="2567" y="556"/>
              <a:chExt cx="2853" cy="1816"/>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621"/>
                <a:chOff x="2608" y="572"/>
                <a:chExt cx="2767" cy="1621"/>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0</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04" y="2069"/>
                  <a:ext cx="2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3</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54"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6</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93"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9</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37"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12</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25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50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99" y="1026"/>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75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100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18" y="2235"/>
                <a:ext cx="72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567" y="573"/>
                <a:ext cx="158"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491" y="556"/>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999"/>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dirty="0">
                  <a:solidFill>
                    <a:srgbClr val="0052FF"/>
                  </a:solidFill>
                  <a:latin typeface="Meiryo" panose="020B0604030504040204" pitchFamily="34" charset="-128"/>
                  <a:ea typeface="Meiryo" panose="020B0604030504040204" pitchFamily="34" charset="-128"/>
                </a:rPr>
                <a:t>24</a:t>
              </a:r>
              <a:r>
                <a:rPr lang="ja-JP" altLang="en-US" sz="1400" dirty="0">
                  <a:solidFill>
                    <a:srgbClr val="0052FF"/>
                  </a:solidFill>
                  <a:latin typeface="Meiryo" panose="020B0604030504040204" pitchFamily="34" charset="-128"/>
                  <a:ea typeface="Meiryo" panose="020B0604030504040204" pitchFamily="34" charset="-128"/>
                </a:rPr>
                <a:t>ヶ月後に</a:t>
              </a:r>
              <a:endParaRPr lang="en-US" altLang="ja-JP" sz="1400" dirty="0">
                <a:solidFill>
                  <a:srgbClr val="0052FF"/>
                </a:solidFill>
                <a:latin typeface="Meiryo" panose="020B0604030504040204" pitchFamily="34" charset="-128"/>
                <a:ea typeface="Meiryo" panose="020B0604030504040204" pitchFamily="34" charset="-128"/>
              </a:endParaRPr>
            </a:p>
            <a:p>
              <a:r>
                <a:rPr lang="en-US" altLang="ja-JP" sz="1400" dirty="0">
                  <a:solidFill>
                    <a:srgbClr val="0052FF"/>
                  </a:solidFill>
                  <a:latin typeface="Meiryo" panose="020B0604030504040204" pitchFamily="34" charset="-128"/>
                  <a:ea typeface="Meiryo" panose="020B0604030504040204" pitchFamily="34" charset="-128"/>
                </a:rPr>
                <a:t>25</a:t>
              </a:r>
              <a:r>
                <a:rPr lang="ja-JP" altLang="en-US" sz="1400" dirty="0">
                  <a:solidFill>
                    <a:srgbClr val="0052FF"/>
                  </a:solidFill>
                  <a:latin typeface="Meiryo" panose="020B0604030504040204" pitchFamily="34" charset="-128"/>
                  <a:ea typeface="Meiryo" panose="020B0604030504040204" pitchFamily="34" charset="-128"/>
                </a:rPr>
                <a:t>％程度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16" y="908"/>
              <a:ext cx="589"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38" y="1336"/>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a:solidFill>
                    <a:srgbClr val="FF0000"/>
                  </a:solidFill>
                  <a:latin typeface="Meiryo" panose="020B0604030504040204" pitchFamily="34" charset="-128"/>
                  <a:ea typeface="Meiryo" panose="020B0604030504040204" pitchFamily="34" charset="-128"/>
                </a:rPr>
                <a:t>変化が</a:t>
              </a:r>
              <a:endParaRPr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5540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システム企画</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要件定義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基本設計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cs typeface="Meiryo" charset="-128"/>
              </a:rPr>
              <a:t>詳細設計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プログラミング</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6" name="テキスト ボックス 5"/>
          <p:cNvSpPr txBox="1"/>
          <p:nvPr/>
        </p:nvSpPr>
        <p:spPr>
          <a:xfrm>
            <a:off x="648683" y="1853621"/>
            <a:ext cx="678391" cy="369332"/>
          </a:xfrm>
          <a:prstGeom prst="rect">
            <a:avLst/>
          </a:prstGeom>
          <a:noFill/>
        </p:spPr>
        <p:txBody>
          <a:bodyPr wrap="none" rtlCol="0">
            <a:spAutoFit/>
          </a:bodyPr>
          <a:lstStyle/>
          <a:p>
            <a:r>
              <a:rPr kumimoji="1" lang="en-US" altLang="ja-JP">
                <a:latin typeface="Meiryo" panose="020B0604030504040204" pitchFamily="34" charset="-128"/>
                <a:ea typeface="Meiryo" panose="020B0604030504040204" pitchFamily="34" charset="-128"/>
              </a:rPr>
              <a:t>4.0x</a:t>
            </a:r>
            <a:endParaRPr kumimoji="1" lang="ja-JP" altLang="en-US" dirty="0">
              <a:latin typeface="Meiryo" panose="020B0604030504040204" pitchFamily="34" charset="-128"/>
              <a:ea typeface="Meiryo" panose="020B0604030504040204" pitchFamily="34" charset="-128"/>
            </a:endParaRPr>
          </a:p>
        </p:txBody>
      </p:sp>
      <p:sp>
        <p:nvSpPr>
          <p:cNvPr id="21" name="テキスト ボックス 20"/>
          <p:cNvSpPr txBox="1"/>
          <p:nvPr/>
        </p:nvSpPr>
        <p:spPr>
          <a:xfrm>
            <a:off x="648683" y="268126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2</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2" name="テキスト ボックス 21"/>
          <p:cNvSpPr txBox="1"/>
          <p:nvPr/>
        </p:nvSpPr>
        <p:spPr>
          <a:xfrm>
            <a:off x="648683" y="3521246"/>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3" name="テキスト ボックス 22"/>
          <p:cNvSpPr txBox="1"/>
          <p:nvPr/>
        </p:nvSpPr>
        <p:spPr>
          <a:xfrm>
            <a:off x="647553" y="435335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sp>
        <p:nvSpPr>
          <p:cNvPr id="24" name="テキスト ボックス 23"/>
          <p:cNvSpPr txBox="1"/>
          <p:nvPr/>
        </p:nvSpPr>
        <p:spPr>
          <a:xfrm>
            <a:off x="552467" y="5165273"/>
            <a:ext cx="821059"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0.25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cxnSp>
        <p:nvCxnSpPr>
          <p:cNvPr id="9" name="直線コネクタ 8"/>
          <p:cNvCxnSpPr>
            <a:stCxn id="22" idx="3"/>
          </p:cNvCxnSpPr>
          <p:nvPr/>
        </p:nvCxnSpPr>
        <p:spPr>
          <a:xfrm>
            <a:off x="1327074" y="3705912"/>
            <a:ext cx="70563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テキスト ボックス 26"/>
          <p:cNvSpPr txBox="1"/>
          <p:nvPr/>
        </p:nvSpPr>
        <p:spPr>
          <a:xfrm>
            <a:off x="1232632"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初期の</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9" name="テキスト ボックス 28"/>
          <p:cNvSpPr txBox="1"/>
          <p:nvPr/>
        </p:nvSpPr>
        <p:spPr>
          <a:xfrm>
            <a:off x="2482290"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承認された</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4929327" y="5409262"/>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cs typeface="Meiryo" charset="-128"/>
              </a:rPr>
              <a:t>設計仕様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427081" y="5409262"/>
            <a:ext cx="800219"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詳細設計</a:t>
            </a:r>
          </a:p>
        </p:txBody>
      </p:sp>
      <p:sp>
        <p:nvSpPr>
          <p:cNvPr id="32" name="テキスト ボックス 31"/>
          <p:cNvSpPr txBox="1"/>
          <p:nvPr/>
        </p:nvSpPr>
        <p:spPr>
          <a:xfrm>
            <a:off x="7503315" y="5409262"/>
            <a:ext cx="1107996"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cs typeface="Meiryo" charset="-128"/>
              </a:rPr>
              <a:t>検収された</a:t>
            </a:r>
            <a:endParaRPr kumimoji="1" lang="en-US" altLang="ja-JP" sz="1200" dirty="0">
              <a:latin typeface="Meiryo" panose="020B0604030504040204" pitchFamily="34" charset="-128"/>
              <a:ea typeface="Meiryo" panose="020B0604030504040204" pitchFamily="34" charset="-128"/>
              <a:cs typeface="Meiryo" charset="-128"/>
            </a:endParaRPr>
          </a:p>
          <a:p>
            <a:pPr algn="r"/>
            <a:r>
              <a:rPr kumimoji="1" lang="ja-JP" altLang="en-US" sz="1200" dirty="0">
                <a:latin typeface="Meiryo" panose="020B0604030504040204" pitchFamily="34" charset="-128"/>
                <a:ea typeface="Meiryo" panose="020B0604030504040204" pitchFamily="34" charset="-128"/>
                <a:cs typeface="Meiryo" charset="-128"/>
              </a:rPr>
              <a:t>ソフトウエア</a:t>
            </a:r>
          </a:p>
        </p:txBody>
      </p:sp>
      <p:sp>
        <p:nvSpPr>
          <p:cNvPr id="33" name="テキスト ボックス 32"/>
          <p:cNvSpPr txBox="1"/>
          <p:nvPr/>
        </p:nvSpPr>
        <p:spPr>
          <a:xfrm>
            <a:off x="3740607" y="5409262"/>
            <a:ext cx="800219" cy="276999"/>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要求仕様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8" name="テキスト ボックス 27"/>
          <p:cNvSpPr txBox="1"/>
          <p:nvPr/>
        </p:nvSpPr>
        <p:spPr>
          <a:xfrm>
            <a:off x="301689" y="1794328"/>
            <a:ext cx="400110" cy="1528624"/>
          </a:xfrm>
          <a:prstGeom prst="rect">
            <a:avLst/>
          </a:prstGeom>
          <a:noFill/>
        </p:spPr>
        <p:txBody>
          <a:bodyPr vert="eaVert" wrap="none" rtlCol="0">
            <a:spAutoFit/>
          </a:bodyPr>
          <a:lstStyle/>
          <a:p>
            <a:r>
              <a:rPr kumimoji="1" lang="ja-JP" altLang="en-US" sz="1400">
                <a:latin typeface="Meiryo" panose="020B0604030504040204" pitchFamily="34" charset="-128"/>
                <a:ea typeface="Meiryo" panose="020B0604030504040204" pitchFamily="34" charset="-128"/>
                <a:cs typeface="Meiryo" charset="-128"/>
              </a:rPr>
              <a:t>見積金額の変動幅</a:t>
            </a:r>
          </a:p>
        </p:txBody>
      </p:sp>
      <p:sp>
        <p:nvSpPr>
          <p:cNvPr id="34" name="テキスト ボックス 33"/>
          <p:cNvSpPr txBox="1"/>
          <p:nvPr/>
        </p:nvSpPr>
        <p:spPr>
          <a:xfrm>
            <a:off x="1186016" y="1211606"/>
            <a:ext cx="172355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プロジェクトフェーズ</a:t>
            </a:r>
          </a:p>
        </p:txBody>
      </p:sp>
      <p:sp>
        <p:nvSpPr>
          <p:cNvPr id="35" name="正方形/長方形 34"/>
          <p:cNvSpPr/>
          <p:nvPr/>
        </p:nvSpPr>
        <p:spPr>
          <a:xfrm>
            <a:off x="3276801" y="5984315"/>
            <a:ext cx="5469767"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cs typeface="Meiryo" charset="-128"/>
              </a:rPr>
              <a:t>スティーブ・マコネル著「ソフトウェア見積り 人月の暗黙知を解き明かす」</a:t>
            </a:r>
            <a:endParaRPr lang="ja-JP" altLang="en-US" sz="1200">
              <a:latin typeface="Meiryo" panose="020B0604030504040204" pitchFamily="34" charset="-128"/>
              <a:ea typeface="Meiryo" panose="020B0604030504040204" pitchFamily="34"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latin typeface="Meiryo" panose="020B0604030504040204" pitchFamily="34" charset="-128"/>
                <a:ea typeface="Meiryo" panose="020B0604030504040204" pitchFamily="34" charset="-128"/>
              </a:rPr>
              <a:t>　倍の振れ幅</a:t>
            </a:r>
            <a:endParaRPr kumimoji="1" lang="ja-JP" altLang="en-US" dirty="0">
              <a:latin typeface="Meiryo" panose="020B0604030504040204" pitchFamily="34" charset="-128"/>
              <a:ea typeface="Meiryo" panose="020B0604030504040204" pitchFamily="34" charset="-128"/>
            </a:endParaRPr>
          </a:p>
        </p:txBody>
      </p:sp>
      <p:sp>
        <p:nvSpPr>
          <p:cNvPr id="37" name="テキスト ボックス 36"/>
          <p:cNvSpPr txBox="1"/>
          <p:nvPr/>
        </p:nvSpPr>
        <p:spPr>
          <a:xfrm>
            <a:off x="1483686" y="2903614"/>
            <a:ext cx="470000" cy="369332"/>
          </a:xfrm>
          <a:prstGeom prst="rect">
            <a:avLst/>
          </a:prstGeom>
          <a:noFill/>
        </p:spPr>
        <p:txBody>
          <a:bodyPr wrap="none" rtlCol="0">
            <a:spAutoFit/>
          </a:bodyPr>
          <a:lstStyle/>
          <a:p>
            <a:r>
              <a:rPr kumimoji="1" lang="en-US" altLang="ja-JP">
                <a:solidFill>
                  <a:schemeClr val="bg1"/>
                </a:solidFill>
                <a:latin typeface="Meiryo" panose="020B0604030504040204" pitchFamily="34" charset="-128"/>
                <a:ea typeface="Meiryo" panose="020B0604030504040204" pitchFamily="34" charset="-128"/>
              </a:rPr>
              <a:t>16</a:t>
            </a:r>
            <a:endParaRPr kumimoji="1" lang="ja-JP" alt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6065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panose="020B0604030504040204" pitchFamily="34" charset="-128"/>
                <a:ea typeface="Meiryo" panose="020B0604030504040204" pitchFamily="34" charset="-128"/>
                <a:cs typeface="Meiryo" charset="-128"/>
              </a:rPr>
              <a:t>手続き型プログラミング</a:t>
            </a:r>
            <a:endParaRPr kumimoji="1" lang="en-US" altLang="ja-JP" b="1" dirty="0">
              <a:solidFill>
                <a:srgbClr val="0432FF"/>
              </a:solidFill>
              <a:latin typeface="Meiryo" panose="020B0604030504040204" pitchFamily="34" charset="-128"/>
              <a:ea typeface="Meiryo" panose="020B0604030504040204" pitchFamily="34" charset="-128"/>
              <a:cs typeface="Meiryo" charset="-128"/>
            </a:endParaRPr>
          </a:p>
          <a:p>
            <a:pPr algn="ctr"/>
            <a:r>
              <a:rPr lang="en-US" altLang="ja-JP" dirty="0">
                <a:solidFill>
                  <a:srgbClr val="0432FF"/>
                </a:solidFill>
                <a:latin typeface="Meiryo" panose="020B0604030504040204" pitchFamily="34" charset="-128"/>
                <a:ea typeface="Meiryo" panose="020B0604030504040204" pitchFamily="34" charset="-128"/>
                <a:cs typeface="Meiryo" charset="-128"/>
              </a:rPr>
              <a:t>COBOL</a:t>
            </a:r>
            <a:r>
              <a:rPr lang="ja-JP" altLang="en-US" dirty="0">
                <a:solidFill>
                  <a:srgbClr val="0432FF"/>
                </a:solidFill>
                <a:latin typeface="Meiryo" panose="020B0604030504040204" pitchFamily="34" charset="-128"/>
                <a:ea typeface="Meiryo" panose="020B0604030504040204" pitchFamily="34" charset="-128"/>
                <a:cs typeface="Meiryo" charset="-128"/>
              </a:rPr>
              <a:t>や</a:t>
            </a:r>
            <a:r>
              <a:rPr lang="en-US" altLang="ja-JP" dirty="0">
                <a:solidFill>
                  <a:srgbClr val="0432FF"/>
                </a:solidFill>
                <a:latin typeface="Meiryo" panose="020B0604030504040204" pitchFamily="34" charset="-128"/>
                <a:ea typeface="Meiryo" panose="020B0604030504040204" pitchFamily="34" charset="-128"/>
                <a:cs typeface="Meiryo" charset="-128"/>
              </a:rPr>
              <a:t>PL/I</a:t>
            </a:r>
            <a:r>
              <a:rPr lang="ja-JP" altLang="en-US" dirty="0">
                <a:solidFill>
                  <a:srgbClr val="0432FF"/>
                </a:solidFill>
                <a:latin typeface="Meiryo" panose="020B0604030504040204" pitchFamily="34" charset="-128"/>
                <a:ea typeface="Meiryo" panose="020B0604030504040204" pitchFamily="34" charset="-128"/>
                <a:cs typeface="Meiryo" charset="-128"/>
              </a:rPr>
              <a:t>など</a:t>
            </a:r>
            <a:endParaRPr kumimoji="1" lang="ja-JP" altLang="en-US" dirty="0">
              <a:solidFill>
                <a:srgbClr val="0432FF"/>
              </a:solidFill>
              <a:latin typeface="Meiryo" panose="020B0604030504040204" pitchFamily="34" charset="-128"/>
              <a:ea typeface="Meiryo" panose="020B0604030504040204" pitchFamily="34"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panose="020B0604030504040204" pitchFamily="34" charset="-128"/>
                <a:ea typeface="Meiryo" panose="020B0604030504040204" pitchFamily="34" charset="-128"/>
                <a:cs typeface="Meiryo" charset="-128"/>
              </a:rPr>
              <a:t>オブジェクト指向プログラミング</a:t>
            </a:r>
            <a:endParaRPr kumimoji="1" lang="en-US" altLang="ja-JP" b="1" dirty="0">
              <a:solidFill>
                <a:schemeClr val="accent6">
                  <a:lumMod val="75000"/>
                </a:schemeClr>
              </a:solidFill>
              <a:latin typeface="Meiryo" panose="020B0604030504040204" pitchFamily="34" charset="-128"/>
              <a:ea typeface="Meiryo" panose="020B0604030504040204" pitchFamily="34" charset="-128"/>
              <a:cs typeface="Meiryo" charset="-128"/>
            </a:endParaRPr>
          </a:p>
          <a:p>
            <a:pPr algn="ct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Java</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や</a:t>
            </a: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C++</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など</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シーケンシャル・コーディング</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上から順に書いてゆく</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１ヶ月に</a:t>
            </a:r>
            <a:r>
              <a:rPr lang="ja-JP" altLang="en-US" sz="1200" dirty="0">
                <a:solidFill>
                  <a:srgbClr val="FFFFFF"/>
                </a:solidFill>
                <a:latin typeface="Meiryo" panose="020B0604030504040204" pitchFamily="34" charset="-128"/>
                <a:ea typeface="Meiryo" panose="020B0604030504040204" pitchFamily="34" charset="-128"/>
                <a:cs typeface="Meiryo" charset="-128"/>
              </a:rPr>
              <a:t>書けるステップ数は誰がやっても同じ</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ファンクション・ポイント法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シーケンシャル・コーディングを前提</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機能数や複雑さに応じて点数化</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Meiryo" charset="-128"/>
              </a:rPr>
              <a:t>妥当な工数が算定可能</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開発生産性の</a:t>
            </a:r>
            <a:r>
              <a:rPr kumimoji="1" lang="ja-JP" altLang="en-US" sz="1600" b="1">
                <a:solidFill>
                  <a:srgbClr val="FFFFFF"/>
                </a:solidFill>
                <a:latin typeface="Meiryo" panose="020B0604030504040204" pitchFamily="34" charset="-128"/>
                <a:ea typeface="Meiryo" panose="020B0604030504040204" pitchFamily="34" charset="-128"/>
                <a:cs typeface="Meiryo" charset="-128"/>
              </a:rPr>
              <a:t>飛躍的向上</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Meiryo" charset="-128"/>
              </a:rPr>
              <a:t>設計次第／エンジニアのスキル次第で</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工数が大幅に変動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panose="020B0604030504040204" pitchFamily="34" charset="-128"/>
                <a:ea typeface="Meiryo" panose="020B0604030504040204" pitchFamily="34" charset="-128"/>
                <a:cs typeface="Meiryo" charset="-128"/>
              </a:rPr>
              <a:t>KKD</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Keiken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Kan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Dokyo</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過去の経験と勘にもとづく規模感</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過去に経験が無い場合は類似例を元に推計</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見積工数の積算根拠</a:t>
            </a:r>
            <a:r>
              <a:rPr lang="ja-JP" altLang="en-US" sz="2000" dirty="0">
                <a:solidFill>
                  <a:srgbClr val="FFFFFF"/>
                </a:solidFill>
                <a:latin typeface="Meiryo" panose="020B0604030504040204" pitchFamily="34" charset="-128"/>
                <a:ea typeface="Meiryo" panose="020B0604030504040204" pitchFamily="34" charset="-128"/>
                <a:cs typeface="Meiryo" charset="-128"/>
              </a:rPr>
              <a:t>が曖昧</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a:t>
            </a:r>
            <a:r>
              <a:rPr kumimoji="1" lang="ja-JP" altLang="en-US" sz="2000">
                <a:solidFill>
                  <a:srgbClr val="FFFFFF"/>
                </a:solidFill>
                <a:latin typeface="Meiryo" panose="020B0604030504040204" pitchFamily="34" charset="-128"/>
                <a:ea typeface="Meiryo" panose="020B0604030504040204" pitchFamily="34" charset="-128"/>
                <a:cs typeface="Meiryo" charset="-128"/>
              </a:rPr>
              <a:t>確保と予測が困難</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瑕疵担保</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責任</a:t>
            </a:r>
          </a:p>
        </p:txBody>
      </p:sp>
    </p:spTree>
    <p:extLst>
      <p:ext uri="{BB962C8B-B14F-4D97-AF65-F5344CB8AC3E}">
        <p14:creationId xmlns:p14="http://schemas.microsoft.com/office/powerpoint/2010/main" val="427908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944527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早期の仕様確定がムダを減らすというのは迷信</a:t>
            </a:r>
            <a:endParaRPr kumimoji="1" lang="ja-JP" altLang="en-US" dirty="0">
              <a:latin typeface="メイリオ" panose="020B0604030504040204" pitchFamily="50" charset="-128"/>
              <a:ea typeface="メイリオ" panose="020B0604030504040204" pitchFamily="50" charset="-128"/>
            </a:endParaRPr>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541898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latin typeface="メイリオ" panose="020B0604030504040204" pitchFamily="50" charset="-128"/>
                <a:ea typeface="メイリオ" panose="020B0604030504040204" pitchFamily="50" charset="-128"/>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panose="020B0604030504040204" pitchFamily="50" charset="-128"/>
                <a:ea typeface="メイリオ" panose="020B0604030504040204" pitchFamily="50" charset="-128"/>
                <a:cs typeface="メイリオ"/>
              </a:rPr>
              <a:t>ほとんど／決して使われていない：</a:t>
            </a:r>
            <a:r>
              <a:rPr lang="en-US" altLang="ja-JP" sz="2000" dirty="0">
                <a:solidFill>
                  <a:srgbClr val="FF6600"/>
                </a:solidFill>
                <a:latin typeface="メイリオ" panose="020B0604030504040204" pitchFamily="50" charset="-128"/>
                <a:ea typeface="メイリオ" panose="020B0604030504040204" pitchFamily="50" charset="-128"/>
                <a:cs typeface="メイリオ"/>
              </a:rPr>
              <a:t> </a:t>
            </a:r>
            <a:r>
              <a:rPr lang="en-US" altLang="ja-JP" sz="2800" b="1" dirty="0">
                <a:solidFill>
                  <a:srgbClr val="FF0000"/>
                </a:solidFill>
                <a:latin typeface="メイリオ" panose="020B0604030504040204" pitchFamily="50" charset="-128"/>
                <a:ea typeface="メイリオ" panose="020B0604030504040204" pitchFamily="50" charset="-128"/>
                <a:cs typeface="メイリオ"/>
              </a:rPr>
              <a:t>64</a:t>
            </a:r>
            <a:r>
              <a:rPr lang="en-US" altLang="ja-JP" sz="2000" dirty="0">
                <a:solidFill>
                  <a:srgbClr val="FF0000"/>
                </a:solidFill>
                <a:latin typeface="メイリオ" panose="020B0604030504040204" pitchFamily="50" charset="-128"/>
                <a:ea typeface="メイリオ" panose="020B0604030504040204" pitchFamily="50" charset="-128"/>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panose="020B0604030504040204" pitchFamily="50" charset="-128"/>
                <a:ea typeface="メイリオ" panose="020B0604030504040204" pitchFamily="50" charset="-128"/>
                <a:cs typeface="メイリオ"/>
              </a:rPr>
              <a:t>常に／しばしば使われている：</a:t>
            </a:r>
            <a:r>
              <a:rPr lang="en-US" altLang="ja-JP" sz="2000" dirty="0">
                <a:solidFill>
                  <a:srgbClr val="0000FF"/>
                </a:solidFill>
                <a:latin typeface="メイリオ" panose="020B0604030504040204" pitchFamily="50" charset="-128"/>
                <a:ea typeface="メイリオ" panose="020B0604030504040204" pitchFamily="50" charset="-128"/>
                <a:cs typeface="メイリオ"/>
              </a:rPr>
              <a:t> </a:t>
            </a:r>
            <a:r>
              <a:rPr lang="en-US" altLang="ja-JP" sz="2800" b="1" dirty="0">
                <a:solidFill>
                  <a:srgbClr val="000090"/>
                </a:solidFill>
                <a:latin typeface="メイリオ" panose="020B0604030504040204" pitchFamily="50" charset="-128"/>
                <a:ea typeface="メイリオ" panose="020B0604030504040204" pitchFamily="50" charset="-128"/>
                <a:cs typeface="メイリオ"/>
              </a:rPr>
              <a:t>20</a:t>
            </a:r>
            <a:r>
              <a:rPr lang="en-US" altLang="ja-JP" sz="2000" dirty="0">
                <a:solidFill>
                  <a:srgbClr val="0000FF"/>
                </a:solidFill>
                <a:latin typeface="メイリオ" panose="020B0604030504040204" pitchFamily="50" charset="-128"/>
                <a:ea typeface="メイリオ" panose="020B0604030504040204" pitchFamily="50" charset="-128"/>
                <a:cs typeface="メイリオ"/>
              </a:rPr>
              <a:t>%</a:t>
            </a:r>
          </a:p>
        </p:txBody>
      </p:sp>
    </p:spTree>
    <p:extLst>
      <p:ext uri="{BB962C8B-B14F-4D97-AF65-F5344CB8AC3E}">
        <p14:creationId xmlns:p14="http://schemas.microsoft.com/office/powerpoint/2010/main" val="893152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 </a:t>
            </a:r>
            <a:r>
              <a:rPr lang="ja-JP" altLang="en-US">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115037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670331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eiryo" charset="-128"/>
                <a:ea typeface="Meiryo" charset="-128"/>
                <a:cs typeface="Meiryo" charset="-128"/>
              </a:rPr>
              <a:t>アジャイルソフトウェア開発宣言</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6" name="正方形/長方形 5"/>
          <p:cNvSpPr/>
          <p:nvPr/>
        </p:nvSpPr>
        <p:spPr>
          <a:xfrm>
            <a:off x="716986" y="1052736"/>
            <a:ext cx="7710028" cy="2862322"/>
          </a:xfrm>
          <a:prstGeom prst="rect">
            <a:avLst/>
          </a:prstGeom>
        </p:spPr>
        <p:txBody>
          <a:bodyPr wrap="square">
            <a:spAutoFit/>
          </a:bodyPr>
          <a:lstStyle/>
          <a:p>
            <a:r>
              <a:rPr lang="ja-JP" altLang="en-US" dirty="0">
                <a:latin typeface="Meiryo" charset="-128"/>
                <a:ea typeface="Meiryo" charset="-128"/>
                <a:cs typeface="Meiryo" charset="-128"/>
              </a:rPr>
              <a:t>私たちは、ソフトウェア開発の実践あるいは実践を手助けをする活動を通じて、よりよい開発方法を見つけだそうとしている。この活動を通して、私たちは以下の価値に</a:t>
            </a:r>
            <a:r>
              <a:rPr lang="ja-JP" altLang="en-US">
                <a:latin typeface="Meiryo" charset="-128"/>
                <a:ea typeface="Meiryo" charset="-128"/>
                <a:cs typeface="Meiryo" charset="-128"/>
              </a:rPr>
              <a:t>至った。</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r>
              <a:rPr lang="ja-JP" altLang="en-US">
                <a:latin typeface="Meiryo" charset="-128"/>
                <a:ea typeface="Meiryo" charset="-128"/>
                <a:cs typeface="Meiryo" charset="-128"/>
              </a:rPr>
              <a:t>プロセス</a:t>
            </a:r>
            <a:r>
              <a:rPr lang="ja-JP" altLang="en-US" dirty="0">
                <a:latin typeface="Meiryo" charset="-128"/>
                <a:ea typeface="Meiryo" charset="-128"/>
                <a:cs typeface="Meiryo" charset="-128"/>
              </a:rPr>
              <a:t>やツールよりも個人と対話を、包括的なドキュメントよりも動くソフトウェアを、契約交渉よりも顧客との協調を、計画に従うことよりも変化への対応を、価値と</a:t>
            </a:r>
            <a:r>
              <a:rPr lang="ja-JP" altLang="en-US">
                <a:latin typeface="Meiryo" charset="-128"/>
                <a:ea typeface="Meiryo" charset="-128"/>
                <a:cs typeface="Meiryo" charset="-128"/>
              </a:rPr>
              <a:t>する。</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r>
              <a:rPr lang="ja-JP" altLang="en-US">
                <a:latin typeface="Meiryo" charset="-128"/>
                <a:ea typeface="Meiryo" charset="-128"/>
                <a:cs typeface="Meiryo" charset="-128"/>
              </a:rPr>
              <a:t>すなわち</a:t>
            </a:r>
            <a:r>
              <a:rPr lang="ja-JP" altLang="en-US" dirty="0">
                <a:latin typeface="Meiryo" charset="-128"/>
                <a:ea typeface="Meiryo" charset="-128"/>
                <a:cs typeface="Meiryo" charset="-128"/>
              </a:rPr>
              <a:t>、左記のことがらに価値があることを認めながらも、私たちは右記のことがらにより価値をおく。</a:t>
            </a:r>
            <a:endParaRPr lang="en-US" altLang="ja-JP" dirty="0">
              <a:latin typeface="Meiryo" charset="-128"/>
              <a:ea typeface="Meiryo" charset="-128"/>
              <a:cs typeface="Meiryo" charset="-128"/>
            </a:endParaRPr>
          </a:p>
        </p:txBody>
      </p:sp>
      <p:sp>
        <p:nvSpPr>
          <p:cNvPr id="7" name="正方形/長方形 6"/>
          <p:cNvSpPr/>
          <p:nvPr/>
        </p:nvSpPr>
        <p:spPr>
          <a:xfrm>
            <a:off x="716986" y="3996802"/>
            <a:ext cx="2448272" cy="1754326"/>
          </a:xfrm>
          <a:prstGeom prst="rect">
            <a:avLst/>
          </a:prstGeom>
        </p:spPr>
        <p:txBody>
          <a:bodyPr wrap="square">
            <a:spAutoFit/>
          </a:bodyPr>
          <a:lstStyle/>
          <a:p>
            <a:r>
              <a:rPr lang="en-US" altLang="ja-JP" dirty="0">
                <a:solidFill>
                  <a:srgbClr val="000000"/>
                </a:solidFill>
                <a:latin typeface="+mj-lt"/>
              </a:rPr>
              <a:t>Kent Beck</a:t>
            </a:r>
            <a:br>
              <a:rPr lang="en-US" altLang="ja-JP" dirty="0">
                <a:latin typeface="+mj-lt"/>
              </a:rPr>
            </a:br>
            <a:r>
              <a:rPr lang="en-US" altLang="ja-JP" dirty="0">
                <a:solidFill>
                  <a:srgbClr val="000000"/>
                </a:solidFill>
                <a:latin typeface="+mj-lt"/>
              </a:rPr>
              <a:t>Mike </a:t>
            </a:r>
            <a:r>
              <a:rPr lang="en-US" altLang="ja-JP" dirty="0" err="1">
                <a:solidFill>
                  <a:srgbClr val="000000"/>
                </a:solidFill>
                <a:latin typeface="+mj-lt"/>
              </a:rPr>
              <a:t>Beedle</a:t>
            </a:r>
            <a:br>
              <a:rPr lang="en-US" altLang="ja-JP" dirty="0">
                <a:latin typeface="+mj-lt"/>
              </a:rPr>
            </a:br>
            <a:r>
              <a:rPr lang="en-US" altLang="ja-JP" dirty="0" err="1">
                <a:solidFill>
                  <a:srgbClr val="000000"/>
                </a:solidFill>
                <a:latin typeface="+mj-lt"/>
              </a:rPr>
              <a:t>Arie</a:t>
            </a:r>
            <a:r>
              <a:rPr lang="en-US" altLang="ja-JP" dirty="0">
                <a:solidFill>
                  <a:srgbClr val="000000"/>
                </a:solidFill>
                <a:latin typeface="+mj-lt"/>
              </a:rPr>
              <a:t> van </a:t>
            </a:r>
            <a:r>
              <a:rPr lang="en-US" altLang="ja-JP" dirty="0" err="1">
                <a:solidFill>
                  <a:srgbClr val="000000"/>
                </a:solidFill>
                <a:latin typeface="+mj-lt"/>
              </a:rPr>
              <a:t>Bennekum</a:t>
            </a:r>
            <a:br>
              <a:rPr lang="en-US" altLang="ja-JP" dirty="0">
                <a:latin typeface="+mj-lt"/>
              </a:rPr>
            </a:br>
            <a:r>
              <a:rPr lang="en-US" altLang="ja-JP" dirty="0">
                <a:solidFill>
                  <a:srgbClr val="000000"/>
                </a:solidFill>
                <a:latin typeface="+mj-lt"/>
              </a:rPr>
              <a:t>Alistair Cockburn</a:t>
            </a:r>
            <a:br>
              <a:rPr lang="en-US" altLang="ja-JP" dirty="0">
                <a:latin typeface="+mj-lt"/>
              </a:rPr>
            </a:br>
            <a:r>
              <a:rPr lang="en-US" altLang="ja-JP" dirty="0">
                <a:solidFill>
                  <a:srgbClr val="000000"/>
                </a:solidFill>
                <a:latin typeface="+mj-lt"/>
              </a:rPr>
              <a:t>Ward Cunningham</a:t>
            </a:r>
            <a:br>
              <a:rPr lang="en-US" altLang="ja-JP" dirty="0">
                <a:latin typeface="+mj-lt"/>
              </a:rPr>
            </a:br>
            <a:r>
              <a:rPr lang="en-US" altLang="ja-JP" dirty="0">
                <a:solidFill>
                  <a:srgbClr val="000000"/>
                </a:solidFill>
                <a:latin typeface="+mj-lt"/>
              </a:rPr>
              <a:t>Martin Fowler</a:t>
            </a:r>
            <a:endParaRPr lang="ja-JP" altLang="en-US" dirty="0">
              <a:latin typeface="+mj-lt"/>
            </a:endParaRPr>
          </a:p>
        </p:txBody>
      </p:sp>
      <p:sp>
        <p:nvSpPr>
          <p:cNvPr id="8" name="正方形/長方形 7"/>
          <p:cNvSpPr/>
          <p:nvPr/>
        </p:nvSpPr>
        <p:spPr>
          <a:xfrm>
            <a:off x="3707904" y="3994327"/>
            <a:ext cx="1728192" cy="1754326"/>
          </a:xfrm>
          <a:prstGeom prst="rect">
            <a:avLst/>
          </a:prstGeom>
        </p:spPr>
        <p:txBody>
          <a:bodyPr wrap="square">
            <a:spAutoFit/>
          </a:bodyPr>
          <a:lstStyle/>
          <a:p>
            <a:r>
              <a:rPr lang="en-US" altLang="ja-JP" dirty="0">
                <a:solidFill>
                  <a:srgbClr val="000000"/>
                </a:solidFill>
                <a:latin typeface="+mj-lt"/>
              </a:rPr>
              <a:t>James </a:t>
            </a:r>
            <a:r>
              <a:rPr lang="en-US" altLang="ja-JP" dirty="0" err="1">
                <a:solidFill>
                  <a:srgbClr val="000000"/>
                </a:solidFill>
                <a:latin typeface="+mj-lt"/>
              </a:rPr>
              <a:t>Grenning</a:t>
            </a:r>
            <a:br>
              <a:rPr lang="en-US" altLang="ja-JP" dirty="0">
                <a:latin typeface="+mj-lt"/>
              </a:rPr>
            </a:br>
            <a:r>
              <a:rPr lang="en-US" altLang="ja-JP" dirty="0">
                <a:solidFill>
                  <a:srgbClr val="000000"/>
                </a:solidFill>
                <a:latin typeface="+mj-lt"/>
              </a:rPr>
              <a:t>Jim Highsmith</a:t>
            </a:r>
            <a:br>
              <a:rPr lang="en-US" altLang="ja-JP" dirty="0">
                <a:latin typeface="+mj-lt"/>
              </a:rPr>
            </a:br>
            <a:r>
              <a:rPr lang="en-US" altLang="ja-JP" dirty="0">
                <a:solidFill>
                  <a:srgbClr val="000000"/>
                </a:solidFill>
                <a:latin typeface="+mj-lt"/>
              </a:rPr>
              <a:t>Andrew Hunt</a:t>
            </a:r>
            <a:br>
              <a:rPr lang="en-US" altLang="ja-JP" dirty="0">
                <a:latin typeface="+mj-lt"/>
              </a:rPr>
            </a:br>
            <a:r>
              <a:rPr lang="en-US" altLang="ja-JP" dirty="0">
                <a:solidFill>
                  <a:srgbClr val="000000"/>
                </a:solidFill>
                <a:latin typeface="+mj-lt"/>
              </a:rPr>
              <a:t>Ron Jeffries</a:t>
            </a:r>
            <a:br>
              <a:rPr lang="en-US" altLang="ja-JP" dirty="0">
                <a:latin typeface="+mj-lt"/>
              </a:rPr>
            </a:br>
            <a:r>
              <a:rPr lang="en-US" altLang="ja-JP" dirty="0">
                <a:solidFill>
                  <a:srgbClr val="000000"/>
                </a:solidFill>
                <a:latin typeface="+mj-lt"/>
              </a:rPr>
              <a:t>Jon Kern</a:t>
            </a:r>
            <a:br>
              <a:rPr lang="en-US" altLang="ja-JP" dirty="0">
                <a:latin typeface="+mj-lt"/>
              </a:rPr>
            </a:br>
            <a:r>
              <a:rPr lang="en-US" altLang="ja-JP" dirty="0">
                <a:solidFill>
                  <a:srgbClr val="000000"/>
                </a:solidFill>
                <a:latin typeface="+mj-lt"/>
              </a:rPr>
              <a:t>Brian </a:t>
            </a:r>
            <a:r>
              <a:rPr lang="en-US" altLang="ja-JP" dirty="0" err="1">
                <a:solidFill>
                  <a:srgbClr val="000000"/>
                </a:solidFill>
                <a:latin typeface="+mj-lt"/>
              </a:rPr>
              <a:t>Marick</a:t>
            </a:r>
            <a:endParaRPr lang="ja-JP" altLang="en-US" dirty="0">
              <a:latin typeface="+mj-lt"/>
            </a:endParaRPr>
          </a:p>
        </p:txBody>
      </p:sp>
      <p:sp>
        <p:nvSpPr>
          <p:cNvPr id="9" name="正方形/長方形 8"/>
          <p:cNvSpPr/>
          <p:nvPr/>
        </p:nvSpPr>
        <p:spPr>
          <a:xfrm>
            <a:off x="6588224" y="3994327"/>
            <a:ext cx="1944216" cy="1477328"/>
          </a:xfrm>
          <a:prstGeom prst="rect">
            <a:avLst/>
          </a:prstGeom>
        </p:spPr>
        <p:txBody>
          <a:bodyPr wrap="square">
            <a:spAutoFit/>
          </a:bodyPr>
          <a:lstStyle/>
          <a:p>
            <a:r>
              <a:rPr lang="en-US" altLang="ja-JP" dirty="0">
                <a:solidFill>
                  <a:srgbClr val="000000"/>
                </a:solidFill>
                <a:latin typeface="+mj-lt"/>
              </a:rPr>
              <a:t>Robert C. Martin</a:t>
            </a:r>
            <a:br>
              <a:rPr lang="en-US" altLang="ja-JP" dirty="0">
                <a:latin typeface="+mj-lt"/>
              </a:rPr>
            </a:br>
            <a:r>
              <a:rPr lang="en-US" altLang="ja-JP" dirty="0">
                <a:solidFill>
                  <a:srgbClr val="000000"/>
                </a:solidFill>
                <a:latin typeface="+mj-lt"/>
              </a:rPr>
              <a:t>Steve Mellor</a:t>
            </a:r>
            <a:br>
              <a:rPr lang="en-US" altLang="ja-JP" dirty="0">
                <a:latin typeface="+mj-lt"/>
              </a:rPr>
            </a:br>
            <a:r>
              <a:rPr lang="en-US" altLang="ja-JP" dirty="0">
                <a:solidFill>
                  <a:srgbClr val="000000"/>
                </a:solidFill>
                <a:latin typeface="+mj-lt"/>
              </a:rPr>
              <a:t>Ken </a:t>
            </a:r>
            <a:r>
              <a:rPr lang="en-US" altLang="ja-JP" dirty="0" err="1">
                <a:solidFill>
                  <a:srgbClr val="000000"/>
                </a:solidFill>
                <a:latin typeface="+mj-lt"/>
              </a:rPr>
              <a:t>Schwaber</a:t>
            </a:r>
            <a:br>
              <a:rPr lang="en-US" altLang="ja-JP" dirty="0">
                <a:latin typeface="+mj-lt"/>
              </a:rPr>
            </a:br>
            <a:r>
              <a:rPr lang="en-US" altLang="ja-JP" dirty="0">
                <a:solidFill>
                  <a:srgbClr val="000000"/>
                </a:solidFill>
                <a:latin typeface="+mj-lt"/>
              </a:rPr>
              <a:t>Jeff Sutherland</a:t>
            </a:r>
            <a:br>
              <a:rPr lang="en-US" altLang="ja-JP" dirty="0">
                <a:latin typeface="+mj-lt"/>
              </a:rPr>
            </a:br>
            <a:r>
              <a:rPr lang="en-US" altLang="ja-JP" dirty="0">
                <a:solidFill>
                  <a:srgbClr val="000000"/>
                </a:solidFill>
                <a:latin typeface="+mj-lt"/>
              </a:rPr>
              <a:t>Dave Thomas</a:t>
            </a:r>
            <a:endParaRPr lang="ja-JP" altLang="en-US" dirty="0">
              <a:latin typeface="+mj-lt"/>
            </a:endParaRPr>
          </a:p>
        </p:txBody>
      </p:sp>
      <p:sp>
        <p:nvSpPr>
          <p:cNvPr id="10" name="正方形/長方形 9"/>
          <p:cNvSpPr/>
          <p:nvPr/>
        </p:nvSpPr>
        <p:spPr>
          <a:xfrm>
            <a:off x="4800600" y="6101913"/>
            <a:ext cx="4572000" cy="338554"/>
          </a:xfrm>
          <a:prstGeom prst="rect">
            <a:avLst/>
          </a:prstGeom>
        </p:spPr>
        <p:txBody>
          <a:bodyPr>
            <a:spAutoFit/>
          </a:bodyPr>
          <a:lstStyle/>
          <a:p>
            <a:r>
              <a:rPr lang="en-US" altLang="ja-JP" sz="800" dirty="0">
                <a:solidFill>
                  <a:srgbClr val="808080"/>
                </a:solidFill>
                <a:latin typeface="Meiryo" charset="-128"/>
                <a:ea typeface="Meiryo" charset="-128"/>
                <a:cs typeface="Meiryo" charset="-128"/>
              </a:rPr>
              <a:t>© 2001, </a:t>
            </a:r>
            <a:r>
              <a:rPr lang="ja-JP" altLang="en-US" sz="800" dirty="0">
                <a:solidFill>
                  <a:srgbClr val="808080"/>
                </a:solidFill>
                <a:latin typeface="Meiryo" charset="-128"/>
                <a:ea typeface="Meiryo" charset="-128"/>
                <a:cs typeface="Meiryo" charset="-128"/>
              </a:rPr>
              <a:t>上記の著者たち</a:t>
            </a:r>
            <a:br>
              <a:rPr lang="ja-JP" altLang="en-US" sz="800" dirty="0">
                <a:latin typeface="Meiryo" charset="-128"/>
                <a:ea typeface="Meiryo" charset="-128"/>
                <a:cs typeface="Meiryo" charset="-128"/>
              </a:rPr>
            </a:br>
            <a:r>
              <a:rPr lang="ja-JP" altLang="en-US" sz="800" dirty="0">
                <a:solidFill>
                  <a:srgbClr val="808080"/>
                </a:solidFill>
                <a:latin typeface="Meiryo" charset="-128"/>
                <a:ea typeface="Meiryo" charset="-128"/>
                <a:cs typeface="Meiryo" charset="-128"/>
              </a:rPr>
              <a:t>この宣言は、この注意書きも含めた形で全文を含めることを条件に自由にコピーしてよい。</a:t>
            </a:r>
            <a:endParaRPr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302413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a:duotone>
              <a:schemeClr val="accent1">
                <a:shade val="45000"/>
                <a:satMod val="135000"/>
              </a:schemeClr>
              <a:prstClr val="white"/>
            </a:duotone>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a:stretch>
            <a:fillRect/>
          </a:stretch>
        </p:blipFill>
        <p:spPr>
          <a:xfrm>
            <a:off x="2508397" y="5029086"/>
            <a:ext cx="280572" cy="280572"/>
          </a:xfrm>
          <a:prstGeom prst="rect">
            <a:avLst/>
          </a:prstGeom>
        </p:spPr>
      </p:pic>
      <p:pic>
        <p:nvPicPr>
          <p:cNvPr id="43" name="図 42"/>
          <p:cNvPicPr>
            <a:picLocks noChangeAspect="1"/>
          </p:cNvPicPr>
          <p:nvPr/>
        </p:nvPicPr>
        <p:blipFill>
          <a:blip r:embed="rId2"/>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2">
            <a:duotone>
              <a:schemeClr val="accent6">
                <a:shade val="45000"/>
                <a:satMod val="135000"/>
              </a:schemeClr>
              <a:prstClr val="white"/>
            </a:duotone>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392883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133275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227755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798232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19244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14580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827068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76869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30163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C280E62-B9A9-0246-94A4-C9787526F774}"/>
              </a:ext>
            </a:extLst>
          </p:cNvPr>
          <p:cNvSpPr/>
          <p:nvPr/>
        </p:nvSpPr>
        <p:spPr>
          <a:xfrm>
            <a:off x="323776" y="3610369"/>
            <a:ext cx="4051708" cy="143469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23776" y="5181372"/>
            <a:ext cx="4051708" cy="935748"/>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14" name="正方形/長方形 13">
            <a:extLst>
              <a:ext uri="{FF2B5EF4-FFF2-40B4-BE49-F238E27FC236}">
                <a16:creationId xmlns:a16="http://schemas.microsoft.com/office/drawing/2014/main" id="{19386B93-42A6-904A-92F9-9742D941AE43}"/>
              </a:ext>
            </a:extLst>
          </p:cNvPr>
          <p:cNvSpPr/>
          <p:nvPr/>
        </p:nvSpPr>
        <p:spPr>
          <a:xfrm>
            <a:off x="323776" y="2160940"/>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CCA88EE6-89D2-3544-AD9F-33B2DE040747}"/>
              </a:ext>
            </a:extLst>
          </p:cNvPr>
          <p:cNvSpPr/>
          <p:nvPr/>
        </p:nvSpPr>
        <p:spPr>
          <a:xfrm>
            <a:off x="3045995" y="2160940"/>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3E0CC736-D43C-5F4F-B2D0-6AFE55508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592" y="2260548"/>
            <a:ext cx="769414" cy="769414"/>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95BCFDD-2BCA-3947-989D-6DCFF9EF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824" y="2260664"/>
            <a:ext cx="666181" cy="666181"/>
          </a:xfrm>
          <a:prstGeom prst="rect">
            <a:avLst/>
          </a:prstGeom>
          <a:ln>
            <a:no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8FDA857-EE78-EF49-9AD6-30AA1B4076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204" y="2255444"/>
            <a:ext cx="963412" cy="753388"/>
          </a:xfrm>
          <a:prstGeom prst="rect">
            <a:avLst/>
          </a:prstGeom>
          <a:ln>
            <a:noFill/>
          </a:ln>
          <a:effectLst>
            <a:outerShdw blurRad="50800" dist="38100" dir="2700000" algn="tl" rotWithShape="0">
              <a:prstClr val="black">
                <a:alpha val="40000"/>
              </a:prstClr>
            </a:outerShdw>
          </a:effectLst>
        </p:spPr>
      </p:pic>
      <p:sp>
        <p:nvSpPr>
          <p:cNvPr id="19" name="左矢印 18">
            <a:extLst>
              <a:ext uri="{FF2B5EF4-FFF2-40B4-BE49-F238E27FC236}">
                <a16:creationId xmlns:a16="http://schemas.microsoft.com/office/drawing/2014/main" id="{07A65223-D710-5B45-BDCC-B928EC382A25}"/>
              </a:ext>
            </a:extLst>
          </p:cNvPr>
          <p:cNvSpPr/>
          <p:nvPr/>
        </p:nvSpPr>
        <p:spPr>
          <a:xfrm>
            <a:off x="2562115" y="2308597"/>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CAAA75-AE9F-234C-9382-A8C883CABE94}"/>
              </a:ext>
            </a:extLst>
          </p:cNvPr>
          <p:cNvSpPr txBox="1"/>
          <p:nvPr/>
        </p:nvSpPr>
        <p:spPr>
          <a:xfrm>
            <a:off x="2629250" y="2474528"/>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21" name="正方形/長方形 20">
            <a:extLst>
              <a:ext uri="{FF2B5EF4-FFF2-40B4-BE49-F238E27FC236}">
                <a16:creationId xmlns:a16="http://schemas.microsoft.com/office/drawing/2014/main" id="{678A1C04-1A43-6E46-9533-9B4950F6B9D4}"/>
              </a:ext>
            </a:extLst>
          </p:cNvPr>
          <p:cNvSpPr/>
          <p:nvPr/>
        </p:nvSpPr>
        <p:spPr>
          <a:xfrm>
            <a:off x="355459" y="1833925"/>
            <a:ext cx="4091185" cy="338554"/>
          </a:xfrm>
          <a:prstGeom prst="rect">
            <a:avLst/>
          </a:prstGeom>
        </p:spPr>
        <p:txBody>
          <a:bodyPr wrap="none">
            <a:spAutoFit/>
          </a:bodyPr>
          <a:lstStyle/>
          <a:p>
            <a:pPr algn="ct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人間主体でビジネスを動かし</a:t>
            </a:r>
            <a:r>
              <a:rPr lang="en-US" altLang="ja-JP" sz="16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が支援する</a:t>
            </a:r>
            <a:endPar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1" name="正方形/長方形 40">
            <a:extLst>
              <a:ext uri="{FF2B5EF4-FFF2-40B4-BE49-F238E27FC236}">
                <a16:creationId xmlns:a16="http://schemas.microsoft.com/office/drawing/2014/main" id="{D3C8406D-71F4-C441-96FE-FE1052F20114}"/>
              </a:ext>
            </a:extLst>
          </p:cNvPr>
          <p:cNvSpPr/>
          <p:nvPr/>
        </p:nvSpPr>
        <p:spPr>
          <a:xfrm>
            <a:off x="542858" y="3190050"/>
            <a:ext cx="3467616" cy="338554"/>
          </a:xfrm>
          <a:prstGeom prst="rect">
            <a:avLst/>
          </a:prstGeom>
        </p:spPr>
        <p:txBody>
          <a:bodyPr wrap="none">
            <a:spAutoFit/>
          </a:bodyPr>
          <a:lstStyle/>
          <a:p>
            <a:pPr algn="ctr"/>
            <a:r>
              <a:rPr lang="ja-JP" altLang="en-US" sz="1600">
                <a:solidFill>
                  <a:schemeClr val="accent2">
                    <a:lumMod val="75000"/>
                  </a:schemeClr>
                </a:solidFill>
                <a:latin typeface="Meiryo" panose="020B0604030504040204" pitchFamily="34" charset="-128"/>
                <a:ea typeface="Meiryo" panose="020B0604030504040204" pitchFamily="34" charset="-128"/>
                <a:cs typeface="Meiryo" charset="-128"/>
              </a:rPr>
              <a:t>生産性向上・コスト削減・期間短縮</a:t>
            </a:r>
            <a:endPar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3" name="正方形/長方形 42">
            <a:extLst>
              <a:ext uri="{FF2B5EF4-FFF2-40B4-BE49-F238E27FC236}">
                <a16:creationId xmlns:a16="http://schemas.microsoft.com/office/drawing/2014/main" id="{B71F2018-5BBB-3142-B058-C6A32C5068EF}"/>
              </a:ext>
            </a:extLst>
          </p:cNvPr>
          <p:cNvSpPr/>
          <p:nvPr/>
        </p:nvSpPr>
        <p:spPr>
          <a:xfrm>
            <a:off x="1215498" y="4396253"/>
            <a:ext cx="2124299"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安定</a:t>
            </a:r>
            <a:r>
              <a:rPr lang="en-US" altLang="ja-JP" sz="1400" dirty="0">
                <a:solidFill>
                  <a:schemeClr val="accent2">
                    <a:lumMod val="75000"/>
                  </a:schemeClr>
                </a:solidFill>
                <a:latin typeface="Meiryo" panose="020B0604030504040204" pitchFamily="34" charset="-128"/>
                <a:ea typeface="Meiryo" panose="020B0604030504040204" pitchFamily="34" charset="-128"/>
                <a:cs typeface="Meiryo" charset="-128"/>
              </a:rPr>
              <a:t>×</a:t>
            </a: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高品質の徹底追求</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5" name="正方形/長方形 44">
            <a:extLst>
              <a:ext uri="{FF2B5EF4-FFF2-40B4-BE49-F238E27FC236}">
                <a16:creationId xmlns:a16="http://schemas.microsoft.com/office/drawing/2014/main" id="{C3425F4C-3FD6-3B40-A39A-1F53337847E9}"/>
              </a:ext>
            </a:extLst>
          </p:cNvPr>
          <p:cNvSpPr/>
          <p:nvPr/>
        </p:nvSpPr>
        <p:spPr>
          <a:xfrm>
            <a:off x="530834" y="3801676"/>
            <a:ext cx="3491660" cy="353943"/>
          </a:xfrm>
          <a:prstGeom prst="rect">
            <a:avLst/>
          </a:prstGeom>
        </p:spPr>
        <p:txBody>
          <a:bodyPr wrap="none">
            <a:spAutoFit/>
          </a:bodyPr>
          <a:lstStyle/>
          <a:p>
            <a:pPr algn="ctr"/>
            <a:r>
              <a:rPr lang="en-US" altLang="ja-JP" sz="17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700" b="1">
                <a:solidFill>
                  <a:schemeClr val="accent2">
                    <a:lumMod val="75000"/>
                  </a:schemeClr>
                </a:solidFill>
                <a:latin typeface="Meiryo" panose="020B0604030504040204" pitchFamily="34" charset="-128"/>
                <a:ea typeface="Meiryo" panose="020B0604030504040204" pitchFamily="34" charset="-128"/>
                <a:cs typeface="Meiryo" charset="-128"/>
              </a:rPr>
              <a:t>はコスト、削減することが正義</a:t>
            </a:r>
            <a:endParaRPr lang="ja-JP" altLang="en-US" sz="17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7" name="正方形/長方形 46">
            <a:extLst>
              <a:ext uri="{FF2B5EF4-FFF2-40B4-BE49-F238E27FC236}">
                <a16:creationId xmlns:a16="http://schemas.microsoft.com/office/drawing/2014/main" id="{AD8648E8-9DED-174C-999D-4C3FFA16E737}"/>
              </a:ext>
            </a:extLst>
          </p:cNvPr>
          <p:cNvSpPr/>
          <p:nvPr/>
        </p:nvSpPr>
        <p:spPr>
          <a:xfrm>
            <a:off x="876281" y="4646139"/>
            <a:ext cx="2800767" cy="369332"/>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コスト削減の手段としての</a:t>
            </a:r>
            <a:r>
              <a:rPr lang="ja-JP" altLang="en-US" b="1" u="sng">
                <a:solidFill>
                  <a:schemeClr val="accent2">
                    <a:lumMod val="75000"/>
                  </a:schemeClr>
                </a:solidFill>
                <a:latin typeface="Meiryo" panose="020B0604030504040204" pitchFamily="34" charset="-128"/>
                <a:ea typeface="Meiryo" panose="020B0604030504040204" pitchFamily="34" charset="-128"/>
                <a:cs typeface="Meiryo" charset="-128"/>
              </a:rPr>
              <a:t>外注</a:t>
            </a:r>
            <a:endParaRPr lang="ja-JP" altLang="en-US" b="1" u="sng"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9" name="正方形/長方形 48">
            <a:extLst>
              <a:ext uri="{FF2B5EF4-FFF2-40B4-BE49-F238E27FC236}">
                <a16:creationId xmlns:a16="http://schemas.microsoft.com/office/drawing/2014/main" id="{FB9F2410-C67A-714B-8018-4AA6875BA71C}"/>
              </a:ext>
            </a:extLst>
          </p:cNvPr>
          <p:cNvSpPr/>
          <p:nvPr/>
        </p:nvSpPr>
        <p:spPr>
          <a:xfrm>
            <a:off x="833291" y="4178715"/>
            <a:ext cx="2877711"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常にコスト削減の圧力に晒される</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871738" y="5301270"/>
            <a:ext cx="3054041"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仕様書通り</a:t>
            </a:r>
            <a:r>
              <a:rPr lang="en-US" altLang="ja-JP" sz="2000" dirty="0">
                <a:solidFill>
                  <a:schemeClr val="bg1"/>
                </a:solidFill>
                <a:latin typeface="Meiryo" panose="020B0604030504040204" pitchFamily="34" charset="-128"/>
                <a:ea typeface="Meiryo" panose="020B0604030504040204" pitchFamily="34" charset="-128"/>
                <a:cs typeface="Meiryo" charset="-128"/>
              </a:rPr>
              <a:t>QCD</a:t>
            </a:r>
            <a:r>
              <a:rPr lang="ja-JP" altLang="en-US" sz="2000">
                <a:solidFill>
                  <a:schemeClr val="bg1"/>
                </a:solidFill>
                <a:latin typeface="Meiryo" panose="020B0604030504040204" pitchFamily="34" charset="-128"/>
                <a:ea typeface="Meiryo" panose="020B0604030504040204" pitchFamily="34" charset="-128"/>
                <a:cs typeface="Meiryo" charset="-128"/>
              </a:rPr>
              <a:t>を守って</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情報システム完成させる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8E58D6CE-D1FC-0542-92E3-2EA2C40CF724}"/>
              </a:ext>
            </a:extLst>
          </p:cNvPr>
          <p:cNvSpPr txBox="1"/>
          <p:nvPr/>
        </p:nvSpPr>
        <p:spPr>
          <a:xfrm>
            <a:off x="203838" y="1095278"/>
            <a:ext cx="2962093" cy="769441"/>
          </a:xfrm>
          <a:prstGeom prst="rect">
            <a:avLst/>
          </a:prstGeom>
          <a:noFill/>
        </p:spPr>
        <p:txBody>
          <a:bodyPr wrap="none" rtlCol="0">
            <a:spAutoFit/>
          </a:bodyPr>
          <a:lstStyle/>
          <a:p>
            <a:r>
              <a:rPr kumimoji="1" lang="en-US" altLang="ja-JP" sz="4400" dirty="0">
                <a:solidFill>
                  <a:srgbClr val="953735"/>
                </a:solidFill>
                <a:latin typeface="Meiryo" panose="020B0604030504040204" pitchFamily="34" charset="-128"/>
                <a:ea typeface="Meiryo" panose="020B0604030504040204" pitchFamily="34" charset="-128"/>
              </a:rPr>
              <a:t>Before DX</a:t>
            </a:r>
            <a:endParaRPr kumimoji="1" lang="ja-JP" altLang="en-US" sz="4400">
              <a:solidFill>
                <a:srgbClr val="953735"/>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165931" y="1592424"/>
            <a:ext cx="1209553"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B6E9A06D-AE93-254A-AEFC-340AC941624D}"/>
              </a:ext>
            </a:extLst>
          </p:cNvPr>
          <p:cNvGrpSpPr/>
          <p:nvPr/>
        </p:nvGrpSpPr>
        <p:grpSpPr>
          <a:xfrm>
            <a:off x="4649105" y="1095278"/>
            <a:ext cx="4338405" cy="5027809"/>
            <a:chOff x="4649105" y="1095278"/>
            <a:chExt cx="4338405" cy="5027809"/>
          </a:xfrm>
        </p:grpSpPr>
        <p:sp>
          <p:nvSpPr>
            <p:cNvPr id="58" name="正方形/長方形 57">
              <a:extLst>
                <a:ext uri="{FF2B5EF4-FFF2-40B4-BE49-F238E27FC236}">
                  <a16:creationId xmlns:a16="http://schemas.microsoft.com/office/drawing/2014/main" id="{5D922871-61B9-4946-B854-D9C9F49EF192}"/>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44" name="正方形/長方形 43">
              <a:extLst>
                <a:ext uri="{FF2B5EF4-FFF2-40B4-BE49-F238E27FC236}">
                  <a16:creationId xmlns:a16="http://schemas.microsoft.com/office/drawing/2014/main" id="{4D437A2C-8C94-4D49-B026-968254A16913}"/>
                </a:ext>
              </a:extLst>
            </p:cNvPr>
            <p:cNvSpPr/>
            <p:nvPr/>
          </p:nvSpPr>
          <p:spPr>
            <a:xfrm>
              <a:off x="5770570" y="4395158"/>
              <a:ext cx="1944763"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柔軟</a:t>
              </a:r>
              <a:r>
                <a:rPr lang="en-US" altLang="ja-JP" sz="1400" dirty="0">
                  <a:solidFill>
                    <a:srgbClr val="0070C0"/>
                  </a:solidFill>
                  <a:latin typeface="Meiryo" panose="020B0604030504040204" pitchFamily="34" charset="-128"/>
                  <a:ea typeface="Meiryo" panose="020B0604030504040204" pitchFamily="34" charset="-128"/>
                  <a:cs typeface="Meiryo" charset="-128"/>
                </a:rPr>
                <a:t>×</a:t>
              </a:r>
              <a:r>
                <a:rPr lang="ja-JP" altLang="en-US" sz="1400">
                  <a:solidFill>
                    <a:srgbClr val="0070C0"/>
                  </a:solidFill>
                  <a:latin typeface="Meiryo" panose="020B0604030504040204" pitchFamily="34" charset="-128"/>
                  <a:ea typeface="Meiryo" panose="020B0604030504040204" pitchFamily="34" charset="-128"/>
                  <a:cs typeface="Meiryo" charset="-128"/>
                </a:rPr>
                <a:t>迅速と試行錯誤</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46" name="正方形/長方形 45">
              <a:extLst>
                <a:ext uri="{FF2B5EF4-FFF2-40B4-BE49-F238E27FC236}">
                  <a16:creationId xmlns:a16="http://schemas.microsoft.com/office/drawing/2014/main" id="{9E1B9DEE-4109-9A48-BF4F-F35A9F2E7F8E}"/>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a:solidFill>
                    <a:srgbClr val="0070C0"/>
                  </a:solidFill>
                  <a:latin typeface="Meiryo" panose="020B0604030504040204" pitchFamily="34" charset="-128"/>
                  <a:ea typeface="Meiryo" panose="020B0604030504040204" pitchFamily="34" charset="-128"/>
                  <a:cs typeface="Meiryo" charset="-128"/>
                </a:rPr>
                <a:t>は競争力の源泉、投資対効果で評価</a:t>
              </a:r>
              <a:endParaRPr lang="ja-JP" altLang="en-US" sz="1700" b="1" dirty="0">
                <a:solidFill>
                  <a:srgbClr val="0070C0"/>
                </a:solidFill>
                <a:latin typeface="Meiryo" panose="020B0604030504040204" pitchFamily="34" charset="-128"/>
                <a:ea typeface="Meiryo" panose="020B0604030504040204" pitchFamily="34" charset="-128"/>
                <a:cs typeface="Meiryo"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5611872" y="4646139"/>
              <a:ext cx="2262159" cy="369332"/>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競争力の源泉として</a:t>
              </a:r>
              <a:r>
                <a:rPr lang="ja-JP" altLang="en-US" b="1" u="sng">
                  <a:solidFill>
                    <a:srgbClr val="0070C0"/>
                  </a:solidFill>
                  <a:latin typeface="Meiryo" panose="020B0604030504040204" pitchFamily="34" charset="-128"/>
                  <a:ea typeface="Meiryo" panose="020B0604030504040204" pitchFamily="34" charset="-128"/>
                  <a:cs typeface="Meiryo" charset="-128"/>
                </a:rPr>
                <a:t>内製</a:t>
              </a:r>
              <a:endParaRPr lang="ja-JP" altLang="en-US" b="1" u="sng" dirty="0">
                <a:solidFill>
                  <a:srgbClr val="0070C0"/>
                </a:solidFill>
                <a:latin typeface="Meiryo" panose="020B0604030504040204" pitchFamily="34" charset="-128"/>
                <a:ea typeface="Meiryo" panose="020B0604030504040204" pitchFamily="34" charset="-128"/>
                <a:cs typeface="Meiryo" charset="-128"/>
              </a:endParaRPr>
            </a:p>
          </p:txBody>
        </p:sp>
        <p:sp>
          <p:nvSpPr>
            <p:cNvPr id="50" name="正方形/長方形 49">
              <a:extLst>
                <a:ext uri="{FF2B5EF4-FFF2-40B4-BE49-F238E27FC236}">
                  <a16:creationId xmlns:a16="http://schemas.microsoft.com/office/drawing/2014/main" id="{4DCA272B-F119-B445-95B8-2E2C1B8E1E10}"/>
                </a:ext>
              </a:extLst>
            </p:cNvPr>
            <p:cNvSpPr/>
            <p:nvPr/>
          </p:nvSpPr>
          <p:spPr>
            <a:xfrm>
              <a:off x="5095294" y="4154008"/>
              <a:ext cx="3416320"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ビジネスに貢献できれば投資は拡大する</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501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開発とアジャイル開発（６）</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21097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アジャイル開発の目的・理念・手法</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高品質で無駄がなく、変更要求に対応できるきるソフトウエアを作成する為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a:t>
            </a:r>
            <a:r>
              <a:rPr lang="en-US" altLang="ja-JP" sz="1200" dirty="0" err="1">
                <a:solidFill>
                  <a:schemeClr val="bg1"/>
                </a:solidFill>
                <a:latin typeface="Meiryo" charset="-128"/>
                <a:ea typeface="Meiryo" charset="-128"/>
                <a:cs typeface="Meiryo" charset="-128"/>
              </a:rPr>
              <a:t>eXtreme</a:t>
            </a:r>
            <a:r>
              <a:rPr lang="en-US" altLang="ja-JP" sz="1200" dirty="0">
                <a:solidFill>
                  <a:schemeClr val="bg1"/>
                </a:solidFill>
                <a:latin typeface="Meiryo" charset="-128"/>
                <a:ea typeface="Meiryo" charset="-128"/>
                <a:cs typeface="Meiryo" charset="-128"/>
              </a:rPr>
              <a:t>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2740731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a:t>自律型の組織で変化への柔軟性を担保する</a:t>
            </a:r>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32</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a:solidFill>
                    <a:schemeClr val="tx1">
                      <a:lumMod val="65000"/>
                      <a:lumOff val="35000"/>
                    </a:schemeClr>
                  </a:solidFill>
                  <a:latin typeface="Meiryo" charset="-128"/>
                  <a:ea typeface="Meiryo" charset="-128"/>
                  <a:cs typeface="Meiryo" charset="-128"/>
                </a:rPr>
                <a:t>1990</a:t>
              </a:r>
              <a:r>
                <a:rPr kumimoji="1" lang="ja-JP" altLang="en-US" sz="1200" dirty="0">
                  <a:solidFill>
                    <a:schemeClr val="tx1">
                      <a:lumMod val="65000"/>
                      <a:lumOff val="35000"/>
                    </a:schemeClr>
                  </a:solidFill>
                  <a:latin typeface="Meiryo" charset="-128"/>
                  <a:ea typeface="Meiryo" charset="-128"/>
                  <a:cs typeface="Meiryo" charset="-128"/>
                </a:rPr>
                <a:t>年代、</a:t>
              </a:r>
              <a:r>
                <a:rPr kumimoji="1" lang="en-US" altLang="ja-JP" sz="1200" dirty="0">
                  <a:solidFill>
                    <a:schemeClr val="tx1">
                      <a:lumMod val="65000"/>
                      <a:lumOff val="35000"/>
                    </a:schemeClr>
                  </a:solidFill>
                  <a:latin typeface="Meiryo" charset="-128"/>
                  <a:ea typeface="Meiryo" charset="-128"/>
                  <a:cs typeface="Meiryo" charset="-128"/>
                </a:rPr>
                <a:t>Jeff Sutherland</a:t>
              </a:r>
              <a:r>
                <a:rPr kumimoji="1" lang="ja-JP" altLang="en-US" sz="1200" dirty="0">
                  <a:solidFill>
                    <a:schemeClr val="tx1">
                      <a:lumMod val="65000"/>
                      <a:lumOff val="35000"/>
                    </a:schemeClr>
                  </a:solidFill>
                  <a:latin typeface="Meiryo" charset="-128"/>
                  <a:ea typeface="Meiryo" charset="-128"/>
                  <a:cs typeface="Meiryo" charset="-128"/>
                </a:rPr>
                <a:t>らが</a:t>
              </a:r>
              <a:endParaRPr kumimoji="1" lang="en-US" altLang="ja-JP" sz="1200" dirty="0">
                <a:solidFill>
                  <a:schemeClr val="tx1">
                    <a:lumMod val="65000"/>
                    <a:lumOff val="35000"/>
                  </a:schemeClr>
                </a:solidFill>
                <a:latin typeface="Meiryo" charset="-128"/>
                <a:ea typeface="Meiryo" charset="-128"/>
                <a:cs typeface="Meiryo" charset="-128"/>
              </a:endParaRPr>
            </a:p>
            <a:p>
              <a:r>
                <a:rPr kumimoji="1" lang="ja-JP" altLang="en-US" sz="12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Tree>
    <p:extLst>
      <p:ext uri="{BB962C8B-B14F-4D97-AF65-F5344CB8AC3E}">
        <p14:creationId xmlns:p14="http://schemas.microsoft.com/office/powerpoint/2010/main" val="27723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スクラム：</a:t>
            </a:r>
            <a:r>
              <a:rPr lang="ja-JP" altLang="en-US" dirty="0"/>
              <a:t>特徴・</a:t>
            </a:r>
            <a:r>
              <a:rPr lang="en-US" altLang="ja-JP" dirty="0"/>
              <a:t>3</a:t>
            </a:r>
            <a:r>
              <a:rPr lang="ja-JP" altLang="en-US" dirty="0"/>
              <a:t>本の柱・基本的考え方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2968670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スクラム・プロセス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23706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6" y="3365621"/>
            <a:ext cx="8496946" cy="30265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23528" y="830054"/>
            <a:ext cx="8496944" cy="209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プロダクト・オーナー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683568" y="965041"/>
            <a:ext cx="7776864" cy="5386090"/>
          </a:xfrm>
          <a:prstGeom prst="rect">
            <a:avLst/>
          </a:prstGeom>
        </p:spPr>
        <p:txBody>
          <a:bodyPr wrap="square">
            <a:spAutoFit/>
          </a:bodyPr>
          <a:lstStyle/>
          <a:p>
            <a:r>
              <a:rPr lang="ja-JP" altLang="en-US" b="1" dirty="0">
                <a:solidFill>
                  <a:schemeClr val="bg1"/>
                </a:solidFill>
                <a:latin typeface="Meiryo" charset="-128"/>
                <a:ea typeface="Meiryo" charset="-128"/>
                <a:cs typeface="Meiryo" charset="-128"/>
              </a:rPr>
              <a:t>ミッションと責任</a:t>
            </a:r>
            <a:endParaRPr lang="en-US" altLang="ja-JP" b="1"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プロダクトの完成図と方向性を示す</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プロダクトに必要な機能の詳細を決める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リリースの内容と日程を決める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市場価値に基づくプロダクト･パックログの優先順位を決める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スプリント毎に優先順位を変更できる権限を持つ</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プロダクトの収益性</a:t>
            </a:r>
            <a:r>
              <a:rPr lang="en-US" altLang="ja-JP" sz="1600" dirty="0">
                <a:solidFill>
                  <a:schemeClr val="bg1"/>
                </a:solidFill>
                <a:latin typeface="Meiryo" charset="-128"/>
                <a:ea typeface="Meiryo" charset="-128"/>
                <a:cs typeface="Meiryo" charset="-128"/>
              </a:rPr>
              <a:t>(ROI)</a:t>
            </a:r>
            <a:r>
              <a:rPr lang="ja-JP" altLang="en-US" sz="1600" dirty="0">
                <a:solidFill>
                  <a:schemeClr val="bg1"/>
                </a:solidFill>
                <a:latin typeface="Meiryo" charset="-128"/>
                <a:ea typeface="Meiryo" charset="-128"/>
                <a:cs typeface="Meiryo" charset="-128"/>
              </a:rPr>
              <a:t>の責任を持つ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endParaRPr lang="en-US" altLang="ja-JP" sz="1600" dirty="0">
              <a:solidFill>
                <a:schemeClr val="bg1"/>
              </a:solidFill>
              <a:latin typeface="Meiryo" charset="-128"/>
              <a:ea typeface="Meiryo" charset="-128"/>
              <a:cs typeface="Meiryo" charset="-128"/>
            </a:endParaRPr>
          </a:p>
          <a:p>
            <a:endParaRPr lang="ja-JP" altLang="en-US" dirty="0">
              <a:solidFill>
                <a:schemeClr val="bg1"/>
              </a:solidFill>
              <a:latin typeface="Meiryo" charset="-128"/>
              <a:ea typeface="Meiryo" charset="-128"/>
              <a:cs typeface="Meiryo" charset="-128"/>
            </a:endParaRPr>
          </a:p>
          <a:p>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プロダクト･オーナーが行う事</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プロダクトのビジョンを作成し、関係者に示し、共有する</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対象プロダクトのビジネス要求</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ビジネス環境</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エピック、ユーザーストーリーの確定とペルソナの作成</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ユーザーストーリー毎の受け入れ基準の承認 </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プロダクト・バックログの優先順位付けとプロジェクト期間中の維持管理</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開発チームへのユーザーストーリーの説明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開発チームの</a:t>
            </a:r>
            <a:r>
              <a:rPr lang="en-US" altLang="ja-JP" sz="1600" dirty="0">
                <a:solidFill>
                  <a:schemeClr val="bg1"/>
                </a:solidFill>
                <a:latin typeface="Meiryo" charset="-128"/>
                <a:ea typeface="Meiryo" charset="-128"/>
                <a:cs typeface="Meiryo" charset="-128"/>
              </a:rPr>
              <a:t>DoD(</a:t>
            </a:r>
            <a:r>
              <a:rPr lang="ja-JP" altLang="en-US" sz="1600" dirty="0">
                <a:solidFill>
                  <a:schemeClr val="bg1"/>
                </a:solidFill>
                <a:latin typeface="Meiryo" charset="-128"/>
                <a:ea typeface="Meiryo" charset="-128"/>
                <a:cs typeface="Meiryo" charset="-128"/>
              </a:rPr>
              <a:t>完了の定義</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作成の支援</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リリース計画の承認 </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稼働環境の定義</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en-US" altLang="ja-JP" sz="1600" dirty="0">
                <a:solidFill>
                  <a:schemeClr val="bg1"/>
                </a:solidFill>
                <a:latin typeface="Meiryo" charset="-128"/>
                <a:ea typeface="Meiryo" charset="-128"/>
                <a:cs typeface="Meiryo" charset="-128"/>
              </a:rPr>
              <a:t>EOL(</a:t>
            </a:r>
            <a:r>
              <a:rPr lang="ja-JP" altLang="en-US" sz="1600" dirty="0">
                <a:solidFill>
                  <a:schemeClr val="bg1"/>
                </a:solidFill>
                <a:latin typeface="Meiryo" charset="-128"/>
                <a:ea typeface="Meiryo" charset="-128"/>
                <a:cs typeface="Meiryo" charset="-128"/>
              </a:rPr>
              <a:t>プロダクトの終焉</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条件の設定 </a:t>
            </a:r>
            <a:endParaRPr lang="ja-JP" altLang="en-US" sz="1600" dirty="0">
              <a:solidFill>
                <a:schemeClr val="bg1"/>
              </a:solidFill>
              <a:effectLst/>
              <a:latin typeface="Meiryo" charset="-128"/>
              <a:ea typeface="Meiryo" charset="-128"/>
              <a:cs typeface="Meiryo" charset="-128"/>
            </a:endParaRPr>
          </a:p>
        </p:txBody>
      </p:sp>
      <p:sp>
        <p:nvSpPr>
          <p:cNvPr id="7" name="上矢印 6"/>
          <p:cNvSpPr/>
          <p:nvPr/>
        </p:nvSpPr>
        <p:spPr>
          <a:xfrm>
            <a:off x="3698903" y="2852738"/>
            <a:ext cx="1746193" cy="5340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71864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23528" y="4256047"/>
            <a:ext cx="4176464" cy="12611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644008" y="4256046"/>
            <a:ext cx="4176464" cy="12611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323528" y="1303718"/>
            <a:ext cx="8496944"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スクラム・マスター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483711" y="1436007"/>
            <a:ext cx="8176577" cy="1323439"/>
          </a:xfrm>
          <a:prstGeom prst="rect">
            <a:avLst/>
          </a:prstGeom>
        </p:spPr>
        <p:txBody>
          <a:bodyPr wrap="square">
            <a:spAutoFit/>
          </a:bodyPr>
          <a:lstStyle/>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チームの機能や効率化を支援する </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チームが最大パフォーマンスを発揮できる環境を作る</a:t>
            </a:r>
            <a:br>
              <a:rPr lang="en-US" altLang="ja-JP" sz="2000" dirty="0">
                <a:solidFill>
                  <a:schemeClr val="bg1"/>
                </a:solidFill>
                <a:latin typeface="Meiryo" charset="-128"/>
                <a:ea typeface="Meiryo" charset="-128"/>
                <a:cs typeface="Meiryo" charset="-128"/>
              </a:rPr>
            </a:br>
            <a:r>
              <a:rPr lang="ja-JP" altLang="en-US" sz="2000" dirty="0">
                <a:solidFill>
                  <a:schemeClr val="bg1"/>
                </a:solidFill>
                <a:latin typeface="Meiryo" charset="-128"/>
                <a:ea typeface="Meiryo" charset="-128"/>
                <a:cs typeface="Meiryo" charset="-128"/>
              </a:rPr>
              <a:t>＝　妨害からチームを守る</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チームがスクラム・プロセス通りに作業を実施できる様に支援する</a:t>
            </a:r>
            <a:endParaRPr lang="en-US" altLang="ja-JP" sz="2000" dirty="0">
              <a:solidFill>
                <a:schemeClr val="bg1"/>
              </a:solidFill>
              <a:latin typeface="Meiryo" charset="-128"/>
              <a:ea typeface="Meiryo" charset="-128"/>
              <a:cs typeface="Meiryo" charset="-128"/>
            </a:endParaRPr>
          </a:p>
        </p:txBody>
      </p:sp>
      <p:sp>
        <p:nvSpPr>
          <p:cNvPr id="6" name="正方形/長方形 5"/>
          <p:cNvSpPr/>
          <p:nvPr/>
        </p:nvSpPr>
        <p:spPr>
          <a:xfrm>
            <a:off x="476000" y="4432275"/>
            <a:ext cx="3871519"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チームに気付きを与える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チームの自律を支援する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チームの能力をユーザーに売り込む</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プロジェクト関係者間の信頼感を醸成する</a:t>
            </a:r>
            <a:endParaRPr lang="en-US" altLang="ja-JP" sz="1400" dirty="0">
              <a:solidFill>
                <a:schemeClr val="bg1"/>
              </a:solidFill>
              <a:latin typeface="Meiryo" charset="-128"/>
              <a:ea typeface="Meiryo" charset="-128"/>
              <a:cs typeface="Meiryo" charset="-128"/>
            </a:endParaRPr>
          </a:p>
        </p:txBody>
      </p:sp>
      <p:sp>
        <p:nvSpPr>
          <p:cNvPr id="7" name="正方形/長方形 6"/>
          <p:cNvSpPr/>
          <p:nvPr/>
        </p:nvSpPr>
        <p:spPr>
          <a:xfrm>
            <a:off x="5186172" y="4432276"/>
            <a:ext cx="3092135"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お客様(ユーザー)第一の思想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ジャスト・イン・タイムの徹底 </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カイゼン活動の促進</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チームのモチベーションの向上</a:t>
            </a:r>
          </a:p>
        </p:txBody>
      </p:sp>
      <p:grpSp>
        <p:nvGrpSpPr>
          <p:cNvPr id="12" name="図形グループ 11"/>
          <p:cNvGrpSpPr/>
          <p:nvPr/>
        </p:nvGrpSpPr>
        <p:grpSpPr>
          <a:xfrm>
            <a:off x="3086342" y="3367713"/>
            <a:ext cx="231924" cy="47136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3438730" y="3506349"/>
            <a:ext cx="2800767"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スクラム･マスター</a:t>
            </a:r>
          </a:p>
        </p:txBody>
      </p:sp>
      <p:sp>
        <p:nvSpPr>
          <p:cNvPr id="9" name="上矢印 8"/>
          <p:cNvSpPr/>
          <p:nvPr/>
        </p:nvSpPr>
        <p:spPr>
          <a:xfrm>
            <a:off x="1889700" y="3037945"/>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210180" y="3056433"/>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94196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スクラム：</a:t>
            </a:r>
            <a:r>
              <a:rPr kumimoji="1" lang="ja-JP" altLang="en-US" dirty="0"/>
              <a:t>開発チーム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179512" y="1026590"/>
            <a:ext cx="8784976" cy="5324535"/>
          </a:xfrm>
          <a:prstGeom prst="rect">
            <a:avLst/>
          </a:prstGeom>
        </p:spPr>
        <p:txBody>
          <a:bodyPr wrap="square">
            <a:spAutoFit/>
          </a:bodyPr>
          <a:lstStyle/>
          <a:p>
            <a:pPr marL="360000" indent="-342900">
              <a:spcBef>
                <a:spcPts val="600"/>
              </a:spcBef>
              <a:buFont typeface="Wingdings" charset="2"/>
              <a:buChar char="l"/>
            </a:pPr>
            <a:r>
              <a:rPr lang="ja-JP" altLang="en-US" sz="2000" b="1" dirty="0">
                <a:latin typeface="Meiryo" charset="-128"/>
                <a:ea typeface="Meiryo" charset="-128"/>
                <a:cs typeface="Meiryo" charset="-128"/>
              </a:rPr>
              <a:t>自己組織的なチーム</a:t>
            </a:r>
            <a:r>
              <a:rPr lang="ja-JP" altLang="en-US" sz="2000" dirty="0">
                <a:latin typeface="Meiryo" charset="-128"/>
                <a:ea typeface="Meiryo" charset="-128"/>
                <a:cs typeface="Meiryo" charset="-128"/>
              </a:rPr>
              <a:t>である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自律性</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メンバーが自ら日々の仕事を管理する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自己超越</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常に目標を達成するように自らを追い込み、常に自身のプラクティスを改善する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相互交換作用</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機能横断的かつ定めた役割がない</a:t>
            </a:r>
            <a:endParaRPr lang="en-US" altLang="ja-JP" sz="16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目標にコミット</a:t>
            </a:r>
            <a:r>
              <a:rPr lang="ja-JP" altLang="en-US" sz="2000" dirty="0">
                <a:latin typeface="Meiryo" charset="-128"/>
                <a:ea typeface="Meiryo" charset="-128"/>
                <a:cs typeface="Meiryo" charset="-128"/>
              </a:rPr>
              <a:t>する義務がある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チームはスプリント計画ミーティングでコミットした目標を達成する責 任を持つ</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目標達成につながるならば</a:t>
            </a:r>
            <a:r>
              <a:rPr lang="ja-JP" altLang="en-US" sz="2000" b="1" dirty="0">
                <a:latin typeface="Meiryo" charset="-128"/>
                <a:ea typeface="Meiryo" charset="-128"/>
                <a:cs typeface="Meiryo" charset="-128"/>
              </a:rPr>
              <a:t>方法を限定しない</a:t>
            </a:r>
            <a:endParaRPr lang="en-US" altLang="ja-JP" sz="2000" b="1"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チームは全ての決断を下す権限、必要なことを何でも行う権限、あらゆる障害の除去を依頼する権限を持つ </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争議は</a:t>
            </a:r>
            <a:r>
              <a:rPr lang="ja-JP" altLang="en-US" sz="2000" b="1" dirty="0">
                <a:latin typeface="Meiryo" charset="-128"/>
                <a:ea typeface="Meiryo" charset="-128"/>
                <a:cs typeface="Meiryo" charset="-128"/>
              </a:rPr>
              <a:t>チーム内で解決</a:t>
            </a:r>
            <a:r>
              <a:rPr lang="ja-JP" altLang="en-US" sz="2000" dirty="0">
                <a:latin typeface="Meiryo" charset="-128"/>
                <a:ea typeface="Meiryo" charset="-128"/>
                <a:cs typeface="Meiryo" charset="-128"/>
              </a:rPr>
              <a:t>する</a:t>
            </a:r>
            <a:endParaRPr lang="en-US" altLang="ja-JP" sz="20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作業規約</a:t>
            </a:r>
            <a:r>
              <a:rPr lang="ja-JP" altLang="en-US" sz="2000" dirty="0">
                <a:latin typeface="Meiryo" charset="-128"/>
                <a:ea typeface="Meiryo" charset="-128"/>
                <a:cs typeface="Meiryo" charset="-128"/>
              </a:rPr>
              <a:t>を作る</a:t>
            </a:r>
          </a:p>
        </p:txBody>
      </p:sp>
    </p:spTree>
    <p:extLst>
      <p:ext uri="{BB962C8B-B14F-4D97-AF65-F5344CB8AC3E}">
        <p14:creationId xmlns:p14="http://schemas.microsoft.com/office/powerpoint/2010/main" val="3249679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エクストリーム･プログラミング（</a:t>
            </a:r>
            <a:r>
              <a:rPr kumimoji="1" lang="en-US" altLang="ja-JP" dirty="0"/>
              <a:t>XP</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128833" y="1484784"/>
            <a:ext cx="8886334" cy="4955203"/>
          </a:xfrm>
          <a:prstGeom prst="rect">
            <a:avLst/>
          </a:prstGeom>
        </p:spPr>
        <p:txBody>
          <a:bodyPr wrap="square">
            <a:spAutoFit/>
          </a:bodyPr>
          <a:lstStyle/>
          <a:p>
            <a:pPr marL="342900" indent="-342900">
              <a:buFont typeface="Wingdings" charset="2"/>
              <a:buChar char="l"/>
            </a:pPr>
            <a:r>
              <a:rPr lang="ja-JP" altLang="en-US" sz="2000" dirty="0">
                <a:latin typeface="Meiryo" charset="-128"/>
                <a:ea typeface="Meiryo" charset="-128"/>
                <a:cs typeface="Meiryo" charset="-128"/>
              </a:rPr>
              <a:t>テスト駆動開発（</a:t>
            </a:r>
            <a:r>
              <a:rPr lang="en-US" altLang="ja-JP" sz="2000" dirty="0">
                <a:latin typeface="Meiryo" charset="-128"/>
                <a:ea typeface="Meiryo" charset="-128"/>
                <a:cs typeface="Meiryo" charset="-128"/>
              </a:rPr>
              <a:t>Test-Driven Development</a:t>
            </a:r>
            <a:r>
              <a:rPr lang="ja-JP" altLang="en-US" sz="2000" dirty="0">
                <a:latin typeface="Meiryo" charset="-128"/>
                <a:ea typeface="Meiryo" charset="-128"/>
                <a:cs typeface="Meiryo" charset="-128"/>
              </a:rPr>
              <a:t>：TDD）＝テストファースト・プログラミング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実装する機能をテストするプログラムを書く</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コードを書いてテストする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デザインを見直す</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信号が青になる（テスト・コードが成功する）まで繰り返す</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リファクタリング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完成したコードの見直し（実装された機能を変えずに、コードをシンプルに、見やすくする）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任意の作業（全員が行う</a:t>
            </a:r>
            <a:r>
              <a:rPr lang="en-US" altLang="ja-JP" dirty="0">
                <a:latin typeface="Meiryo" charset="-128"/>
                <a:ea typeface="Meiryo" charset="-128"/>
                <a:cs typeface="Meiryo" charset="-128"/>
              </a:rPr>
              <a:t>&amp;</a:t>
            </a:r>
            <a:r>
              <a:rPr lang="ja-JP" altLang="en-US" dirty="0">
                <a:latin typeface="Meiryo" charset="-128"/>
                <a:ea typeface="Meiryo" charset="-128"/>
                <a:cs typeface="Meiryo" charset="-128"/>
              </a:rPr>
              <a:t>時間が空いたら行う）</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ペアプログラミング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ドライバー（コードを書く人）</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ナビゲーター（コードをチェックする人、ナビゲーションをする人） </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この役割を1日の中でペア間で、途中で交代する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ペアの組み合わせを毎日替える</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10分間ビルド</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自動的にシステム全体をビルドして、全てのテストを10分以内に実行させる</a:t>
            </a:r>
          </a:p>
        </p:txBody>
      </p:sp>
      <p:sp>
        <p:nvSpPr>
          <p:cNvPr id="5" name="正方形/長方形 4"/>
          <p:cNvSpPr/>
          <p:nvPr/>
        </p:nvSpPr>
        <p:spPr>
          <a:xfrm>
            <a:off x="107504" y="1052736"/>
            <a:ext cx="5569089" cy="369332"/>
          </a:xfrm>
          <a:prstGeom prst="rect">
            <a:avLst/>
          </a:prstGeom>
        </p:spPr>
        <p:txBody>
          <a:bodyPr wrap="none">
            <a:spAutoFit/>
          </a:bodyPr>
          <a:lstStyle/>
          <a:p>
            <a:r>
              <a:rPr lang="ja-JP" altLang="en-US" dirty="0">
                <a:latin typeface="Meiryo" charset="-128"/>
                <a:ea typeface="Meiryo" charset="-128"/>
                <a:cs typeface="Meiryo" charset="-128"/>
              </a:rPr>
              <a:t>Kent Beck（1999年）によって提唱された開発手法</a:t>
            </a:r>
            <a:endParaRPr lang="en-US" altLang="ja-JP" dirty="0">
              <a:latin typeface="Meiryo" charset="-128"/>
              <a:ea typeface="Meiryo" charset="-128"/>
              <a:cs typeface="Meiryo" charset="-128"/>
            </a:endParaRPr>
          </a:p>
        </p:txBody>
      </p:sp>
    </p:spTree>
    <p:extLst>
      <p:ext uri="{BB962C8B-B14F-4D97-AF65-F5344CB8AC3E}">
        <p14:creationId xmlns:p14="http://schemas.microsoft.com/office/powerpoint/2010/main" val="2779654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E7618-045D-4342-98C2-C2C5B56FC2BF}"/>
              </a:ext>
            </a:extLst>
          </p:cNvPr>
          <p:cNvSpPr>
            <a:spLocks noGrp="1"/>
          </p:cNvSpPr>
          <p:nvPr>
            <p:ph type="title"/>
          </p:nvPr>
        </p:nvSpPr>
        <p:spPr/>
        <p:txBody>
          <a:bodyPr/>
          <a:lstStyle/>
          <a:p>
            <a:r>
              <a:rPr kumimoji="1" lang="ja-JP" altLang="en-US"/>
              <a:t>アジャイル開発で品質が向上する理由</a:t>
            </a:r>
          </a:p>
        </p:txBody>
      </p:sp>
      <p:sp>
        <p:nvSpPr>
          <p:cNvPr id="3" name="スライド番号プレースホルダー 2">
            <a:extLst>
              <a:ext uri="{FF2B5EF4-FFF2-40B4-BE49-F238E27FC236}">
                <a16:creationId xmlns:a16="http://schemas.microsoft.com/office/drawing/2014/main" id="{CC93FBBC-2402-3D40-A974-7FD304C018FA}"/>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コンテンツ プレースホルダー 2">
            <a:extLst>
              <a:ext uri="{FF2B5EF4-FFF2-40B4-BE49-F238E27FC236}">
                <a16:creationId xmlns:a16="http://schemas.microsoft.com/office/drawing/2014/main" id="{7C0D2724-3451-2C43-8AF7-E84B06907D0C}"/>
              </a:ext>
            </a:extLst>
          </p:cNvPr>
          <p:cNvSpPr txBox="1">
            <a:spLocks/>
          </p:cNvSpPr>
          <p:nvPr/>
        </p:nvSpPr>
        <p:spPr>
          <a:xfrm>
            <a:off x="588132" y="1029398"/>
            <a:ext cx="8424936" cy="5616624"/>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ムダ取りの原則を徹底する。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作業に</a:t>
            </a:r>
            <a:r>
              <a:rPr lang="ja-JP" altLang="en-US" sz="1600">
                <a:solidFill>
                  <a:srgbClr val="FF0000"/>
                </a:solidFill>
                <a:latin typeface="Meiryo" panose="020B0604030504040204" pitchFamily="34" charset="-128"/>
                <a:ea typeface="Meiryo" panose="020B0604030504040204" pitchFamily="34" charset="-128"/>
              </a:rPr>
              <a:t>ムラ</a:t>
            </a:r>
            <a:r>
              <a:rPr lang="ja-JP" altLang="en-US" sz="1600">
                <a:latin typeface="Meiryo" panose="020B0604030504040204" pitchFamily="34" charset="-128"/>
                <a:ea typeface="Meiryo" panose="020B0604030504040204" pitchFamily="34" charset="-128"/>
              </a:rPr>
              <a:t>があるから、</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をするようになる。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solidFill>
                  <a:srgbClr val="FF0000"/>
                </a:solidFill>
                <a:latin typeface="Meiryo" panose="020B0604030504040204" pitchFamily="34" charset="-128"/>
                <a:ea typeface="Meiryo" panose="020B0604030504040204" pitchFamily="34" charset="-128"/>
              </a:rPr>
              <a:t>	</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な作業をした結果、</a:t>
            </a:r>
            <a:r>
              <a:rPr lang="ja-JP" altLang="en-US" sz="1600">
                <a:solidFill>
                  <a:srgbClr val="FF0000"/>
                </a:solidFill>
                <a:latin typeface="Meiryo" panose="020B0604030504040204" pitchFamily="34" charset="-128"/>
                <a:ea typeface="Meiryo" panose="020B0604030504040204" pitchFamily="34" charset="-128"/>
              </a:rPr>
              <a:t>ムダ</a:t>
            </a:r>
            <a:r>
              <a:rPr lang="ja-JP" altLang="en-US" sz="1600">
                <a:latin typeface="Meiryo" panose="020B0604030504040204" pitchFamily="34" charset="-128"/>
                <a:ea typeface="Meiryo" panose="020B0604030504040204" pitchFamily="34" charset="-128"/>
              </a:rPr>
              <a:t>が生じる。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ムラを防止するのは、一定の作業リズム（タクトタイム＝タイムボックス）</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タスクの粒度を小さくする。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作業手順（工程設計）を考えなければタスクは小さくできない。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タスクが小さくなれば、ミスを容易に発見できる。手戻りも小さい。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タスクを小さくするとムダが見えてくる。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正味（本来の価値を作り込む）作業、付帯（事前、事後の）作業、ムダな作業</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タスクを小さくすることで、整流化が容易になる。（ボトルネックの解消：　一個流し生産）</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全員での作業で透明性が高まる。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一人で抱え込む仕事がなくなる。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事前に他人の目が届く（チェック）</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トヨタ生産方式（ＴＰＳ）の自働化の思想をプロセスに組み込める。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不良作業をしない。不良品を流さない。不良品を受け取らない。（自工程完結）</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不良が起こったらラインストップをして、関係者全員が異常に気づく。（見える化）</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作業者（開発者）に直接フィードバックする仕組みが構築できる。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2100" dirty="0">
                <a:latin typeface="Meiryo" panose="020B0604030504040204" pitchFamily="34" charset="-128"/>
                <a:ea typeface="Meiryo" panose="020B0604030504040204" pitchFamily="34" charset="-128"/>
              </a:rPr>
              <a:t>	『</a:t>
            </a:r>
            <a:r>
              <a:rPr lang="ja-JP" altLang="en-US" sz="2100">
                <a:latin typeface="Meiryo" panose="020B0604030504040204" pitchFamily="34" charset="-128"/>
                <a:ea typeface="Meiryo" panose="020B0604030504040204" pitchFamily="34" charset="-128"/>
              </a:rPr>
              <a:t>擦り合わせ</a:t>
            </a:r>
            <a:r>
              <a:rPr lang="en-US" altLang="ja-JP" sz="2100" dirty="0">
                <a:latin typeface="Meiryo" panose="020B0604030504040204" pitchFamily="34" charset="-128"/>
                <a:ea typeface="Meiryo" panose="020B0604030504040204" pitchFamily="34" charset="-128"/>
              </a:rPr>
              <a:t>』</a:t>
            </a:r>
            <a:r>
              <a:rPr lang="ja-JP" altLang="en-US" sz="2100">
                <a:latin typeface="Meiryo" panose="020B0604030504040204" pitchFamily="34" charset="-128"/>
                <a:ea typeface="Meiryo" panose="020B0604030504040204" pitchFamily="34" charset="-128"/>
              </a:rPr>
              <a:t>をしながら作業が進む。</a:t>
            </a:r>
            <a:endParaRPr lang="ja-JP" altLang="en-US" sz="21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48478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7420D58-83E9-0A4D-9534-B62D87F8E97A}"/>
              </a:ext>
            </a:extLst>
          </p:cNvPr>
          <p:cNvGrpSpPr/>
          <p:nvPr/>
        </p:nvGrpSpPr>
        <p:grpSpPr>
          <a:xfrm>
            <a:off x="584724" y="1095279"/>
            <a:ext cx="3858869" cy="5027808"/>
            <a:chOff x="584724" y="1095279"/>
            <a:chExt cx="3858869" cy="5027808"/>
          </a:xfrm>
        </p:grpSpPr>
        <p:sp>
          <p:nvSpPr>
            <p:cNvPr id="64" name="正方形/長方形 63">
              <a:extLst>
                <a:ext uri="{FF2B5EF4-FFF2-40B4-BE49-F238E27FC236}">
                  <a16:creationId xmlns:a16="http://schemas.microsoft.com/office/drawing/2014/main" id="{5C9CBCBF-85E9-DF40-8853-4478D2BAB10C}"/>
                </a:ext>
              </a:extLst>
            </p:cNvPr>
            <p:cNvSpPr/>
            <p:nvPr/>
          </p:nvSpPr>
          <p:spPr>
            <a:xfrm>
              <a:off x="584724" y="1095279"/>
              <a:ext cx="3858869" cy="50278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63578A94-8F75-484A-9472-D496FEAAEE61}"/>
                </a:ext>
              </a:extLst>
            </p:cNvPr>
            <p:cNvSpPr txBox="1"/>
            <p:nvPr/>
          </p:nvSpPr>
          <p:spPr>
            <a:xfrm>
              <a:off x="985149" y="1361591"/>
              <a:ext cx="3058017" cy="461665"/>
            </a:xfrm>
            <a:prstGeom prst="rect">
              <a:avLst/>
            </a:prstGeom>
            <a:noFill/>
          </p:spPr>
          <p:txBody>
            <a:bodyPr wrap="none" rtlCol="0">
              <a:spAutoFit/>
            </a:bodyPr>
            <a:lstStyle/>
            <a:p>
              <a:r>
                <a:rPr kumimoji="1" lang="en-US" altLang="ja-JP" sz="2400" dirty="0">
                  <a:solidFill>
                    <a:schemeClr val="bg1"/>
                  </a:solidFill>
                  <a:latin typeface="Meiryo" panose="020B0604030504040204" pitchFamily="34" charset="-128"/>
                  <a:ea typeface="Meiryo" panose="020B0604030504040204" pitchFamily="34" charset="-128"/>
                </a:rPr>
                <a:t>DX</a:t>
              </a:r>
              <a:r>
                <a:rPr kumimoji="1" lang="ja-JP" altLang="en-US" sz="2400">
                  <a:solidFill>
                    <a:schemeClr val="bg1"/>
                  </a:solidFill>
                  <a:latin typeface="Meiryo" panose="020B0604030504040204" pitchFamily="34" charset="-128"/>
                  <a:ea typeface="Meiryo" panose="020B0604030504040204" pitchFamily="34" charset="-128"/>
                </a:rPr>
                <a:t>事業･</a:t>
              </a:r>
              <a:r>
                <a:rPr kumimoji="1" lang="en-US" altLang="ja-JP" sz="2400" dirty="0">
                  <a:solidFill>
                    <a:schemeClr val="bg1"/>
                  </a:solidFill>
                  <a:latin typeface="Meiryo" panose="020B0604030504040204" pitchFamily="34" charset="-128"/>
                  <a:ea typeface="Meiryo" panose="020B0604030504040204" pitchFamily="34" charset="-128"/>
                </a:rPr>
                <a:t>DX</a:t>
              </a:r>
              <a:r>
                <a:rPr kumimoji="1" lang="ja-JP" altLang="en-US" sz="2400">
                  <a:solidFill>
                    <a:schemeClr val="bg1"/>
                  </a:solidFill>
                  <a:latin typeface="Meiryo" panose="020B0604030504040204" pitchFamily="34" charset="-128"/>
                  <a:ea typeface="Meiryo" panose="020B0604030504040204" pitchFamily="34" charset="-128"/>
                </a:rPr>
                <a:t>案件とは</a:t>
              </a:r>
            </a:p>
          </p:txBody>
        </p:sp>
        <p:sp>
          <p:nvSpPr>
            <p:cNvPr id="65" name="テキスト ボックス 64">
              <a:extLst>
                <a:ext uri="{FF2B5EF4-FFF2-40B4-BE49-F238E27FC236}">
                  <a16:creationId xmlns:a16="http://schemas.microsoft.com/office/drawing/2014/main" id="{F74DAC27-8008-4F47-94E2-D07C612AF67D}"/>
                </a:ext>
              </a:extLst>
            </p:cNvPr>
            <p:cNvSpPr txBox="1"/>
            <p:nvPr/>
          </p:nvSpPr>
          <p:spPr>
            <a:xfrm>
              <a:off x="990457" y="1952701"/>
              <a:ext cx="3057247" cy="1384995"/>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顧客：</a:t>
              </a:r>
              <a:r>
                <a:rPr kumimoji="1" lang="ja-JP" altLang="en-US" sz="2800" b="1">
                  <a:solidFill>
                    <a:schemeClr val="bg1"/>
                  </a:solidFill>
                  <a:latin typeface="Meiryo" panose="020B0604030504040204" pitchFamily="34" charset="-128"/>
                  <a:ea typeface="Meiryo" panose="020B0604030504040204" pitchFamily="34" charset="-128"/>
                </a:rPr>
                <a:t>事業部門</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内容：</a:t>
              </a:r>
              <a:r>
                <a:rPr lang="ja-JP" altLang="en-US" sz="2800" b="1">
                  <a:solidFill>
                    <a:schemeClr val="bg1"/>
                  </a:solidFill>
                  <a:latin typeface="Meiryo" panose="020B0604030504040204" pitchFamily="34" charset="-128"/>
                  <a:ea typeface="Meiryo" panose="020B0604030504040204" pitchFamily="34" charset="-128"/>
                </a:rPr>
                <a:t>内製化支援</a:t>
              </a:r>
              <a:endParaRPr lang="en-US" altLang="ja-JP" sz="2800" b="1"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目標：</a:t>
              </a:r>
              <a:r>
                <a:rPr lang="ja-JP" altLang="en-US" sz="2800" b="1">
                  <a:solidFill>
                    <a:schemeClr val="bg1"/>
                  </a:solidFill>
                  <a:latin typeface="Meiryo" panose="020B0604030504040204" pitchFamily="34" charset="-128"/>
                  <a:ea typeface="Meiryo" panose="020B0604030504040204" pitchFamily="34" charset="-128"/>
                </a:rPr>
                <a:t>事業の成功</a:t>
              </a:r>
              <a:endParaRPr kumimoji="1" lang="ja-JP" altLang="en-US" sz="2800" b="1">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nvGrpSpPr>
          <p:cNvPr id="6" name="グループ化 5">
            <a:extLst>
              <a:ext uri="{FF2B5EF4-FFF2-40B4-BE49-F238E27FC236}">
                <a16:creationId xmlns:a16="http://schemas.microsoft.com/office/drawing/2014/main" id="{566D8532-10D5-FA41-9441-0835C0BCAD50}"/>
              </a:ext>
            </a:extLst>
          </p:cNvPr>
          <p:cNvGrpSpPr/>
          <p:nvPr/>
        </p:nvGrpSpPr>
        <p:grpSpPr>
          <a:xfrm>
            <a:off x="391886" y="3615254"/>
            <a:ext cx="8437422" cy="1434698"/>
            <a:chOff x="391886" y="3615254"/>
            <a:chExt cx="8437422" cy="1434698"/>
          </a:xfrm>
        </p:grpSpPr>
        <p:sp>
          <p:nvSpPr>
            <p:cNvPr id="58" name="正方形/長方形 57">
              <a:extLst>
                <a:ext uri="{FF2B5EF4-FFF2-40B4-BE49-F238E27FC236}">
                  <a16:creationId xmlns:a16="http://schemas.microsoft.com/office/drawing/2014/main" id="{5D922871-61B9-4946-B854-D9C9F49EF192}"/>
                </a:ext>
              </a:extLst>
            </p:cNvPr>
            <p:cNvSpPr/>
            <p:nvPr/>
          </p:nvSpPr>
          <p:spPr>
            <a:xfrm>
              <a:off x="391886" y="3615254"/>
              <a:ext cx="8437422"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F07BFA06-BCCD-9342-A7C5-D449B7AD08E4}"/>
                </a:ext>
              </a:extLst>
            </p:cNvPr>
            <p:cNvSpPr txBox="1"/>
            <p:nvPr/>
          </p:nvSpPr>
          <p:spPr>
            <a:xfrm>
              <a:off x="668973" y="3796075"/>
              <a:ext cx="7879080" cy="461665"/>
            </a:xfrm>
            <a:prstGeom prst="rect">
              <a:avLst/>
            </a:prstGeom>
            <a:noFill/>
          </p:spPr>
          <p:txBody>
            <a:bodyPr vert="horz"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変化に俊敏に対応できる企業文化・体質</a:t>
              </a:r>
              <a:r>
                <a:rPr lang="ja-JP" altLang="en-US" sz="2400">
                  <a:solidFill>
                    <a:srgbClr val="0070C0"/>
                  </a:solidFill>
                  <a:latin typeface="Meiryo" panose="020B0604030504040204" pitchFamily="34" charset="-128"/>
                  <a:ea typeface="Meiryo" panose="020B0604030504040204" pitchFamily="34" charset="-128"/>
                </a:rPr>
                <a:t>を実現すること</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23D76D8-E5F4-C843-A62D-CB77D9A5A231}"/>
                </a:ext>
              </a:extLst>
            </p:cNvPr>
            <p:cNvSpPr txBox="1"/>
            <p:nvPr/>
          </p:nvSpPr>
          <p:spPr>
            <a:xfrm>
              <a:off x="668973" y="4362864"/>
              <a:ext cx="7890302" cy="461665"/>
            </a:xfrm>
            <a:prstGeom prst="rect">
              <a:avLst/>
            </a:prstGeom>
            <a:noFill/>
          </p:spPr>
          <p:txBody>
            <a:bodyPr vert="horz" wrap="none" rtlCol="0">
              <a:spAutoFit/>
            </a:bodyPr>
            <a:lstStyle/>
            <a:p>
              <a:pPr algn="ctr"/>
              <a:r>
                <a:rPr lang="en-US" altLang="ja-JP" sz="2400" dirty="0">
                  <a:solidFill>
                    <a:srgbClr val="0070C0"/>
                  </a:solidFill>
                  <a:latin typeface="Meiryo" panose="020B0604030504040204" pitchFamily="34" charset="-128"/>
                  <a:ea typeface="Meiryo" panose="020B0604030504040204" pitchFamily="34" charset="-128"/>
                </a:rPr>
                <a:t>IT</a:t>
              </a:r>
              <a:r>
                <a:rPr lang="ja-JP" altLang="en-US" sz="2400">
                  <a:solidFill>
                    <a:srgbClr val="0070C0"/>
                  </a:solidFill>
                  <a:latin typeface="Meiryo" panose="020B0604030504040204" pitchFamily="34" charset="-128"/>
                  <a:ea typeface="Meiryo" panose="020B0604030504040204" pitchFamily="34" charset="-128"/>
                </a:rPr>
                <a:t>をコアコンピタンスと位置付け</a:t>
              </a:r>
              <a:r>
                <a:rPr lang="ja-JP" altLang="en-US" sz="2400" b="1">
                  <a:solidFill>
                    <a:srgbClr val="0070C0"/>
                  </a:solidFill>
                  <a:latin typeface="Meiryo" panose="020B0604030504040204" pitchFamily="34" charset="-128"/>
                  <a:ea typeface="Meiryo" panose="020B0604030504040204" pitchFamily="34" charset="-128"/>
                </a:rPr>
                <a:t>事業部門主体</a:t>
              </a:r>
              <a:r>
                <a:rPr lang="ja-JP" altLang="en-US" sz="2400">
                  <a:solidFill>
                    <a:srgbClr val="0070C0"/>
                  </a:solidFill>
                  <a:latin typeface="Meiryo" panose="020B0604030504040204" pitchFamily="34" charset="-128"/>
                  <a:ea typeface="Meiryo" panose="020B0604030504040204" pitchFamily="34" charset="-128"/>
                </a:rPr>
                <a:t>で</a:t>
              </a:r>
              <a:r>
                <a:rPr lang="ja-JP" altLang="en-US" sz="2400" b="1">
                  <a:solidFill>
                    <a:srgbClr val="0070C0"/>
                  </a:solidFill>
                  <a:latin typeface="Meiryo" panose="020B0604030504040204" pitchFamily="34" charset="-128"/>
                  <a:ea typeface="Meiryo" panose="020B0604030504040204" pitchFamily="34" charset="-128"/>
                </a:rPr>
                <a:t>内製化</a:t>
              </a:r>
              <a:endParaRPr kumimoji="1" lang="ja-JP" altLang="en-US" sz="2400" b="1">
                <a:solidFill>
                  <a:srgbClr val="0070C0"/>
                </a:solidFill>
                <a:latin typeface="Meiryo" panose="020B0604030504040204" pitchFamily="34" charset="-128"/>
                <a:ea typeface="Meiryo" panose="020B0604030504040204" pitchFamily="34" charset="-128"/>
              </a:endParaRPr>
            </a:p>
          </p:txBody>
        </p:sp>
      </p:grpSp>
      <p:sp>
        <p:nvSpPr>
          <p:cNvPr id="66" name="テキスト ボックス 65">
            <a:extLst>
              <a:ext uri="{FF2B5EF4-FFF2-40B4-BE49-F238E27FC236}">
                <a16:creationId xmlns:a16="http://schemas.microsoft.com/office/drawing/2014/main" id="{6778AFB4-59CE-A141-A6FC-04E38D552CE1}"/>
              </a:ext>
            </a:extLst>
          </p:cNvPr>
          <p:cNvSpPr txBox="1"/>
          <p:nvPr/>
        </p:nvSpPr>
        <p:spPr>
          <a:xfrm>
            <a:off x="1036030" y="5177946"/>
            <a:ext cx="2956257" cy="954107"/>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共創</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a:solidFill>
                  <a:schemeClr val="bg1"/>
                </a:solidFill>
                <a:latin typeface="Meiryo" panose="020B0604030504040204" pitchFamily="34" charset="-128"/>
                <a:ea typeface="Meiryo" panose="020B0604030504040204" pitchFamily="34" charset="-128"/>
              </a:rPr>
              <a:t>または</a:t>
            </a:r>
            <a:r>
              <a:rPr kumimoji="1" lang="en-US" altLang="ja-JP" sz="2400" dirty="0">
                <a:solidFill>
                  <a:schemeClr val="bg1"/>
                </a:solidFill>
                <a:latin typeface="Meiryo" panose="020B0604030504040204" pitchFamily="34" charset="-128"/>
                <a:ea typeface="Meiryo" panose="020B0604030504040204" pitchFamily="34" charset="-128"/>
              </a:rPr>
              <a:t> </a:t>
            </a:r>
            <a:r>
              <a:rPr kumimoji="1" lang="ja-JP" altLang="en-US" sz="3200" b="1">
                <a:solidFill>
                  <a:schemeClr val="bg1"/>
                </a:solidFill>
                <a:latin typeface="Meiryo" panose="020B0604030504040204" pitchFamily="34" charset="-128"/>
                <a:ea typeface="Meiryo" panose="020B0604030504040204" pitchFamily="34" charset="-128"/>
              </a:rPr>
              <a:t>協</a:t>
            </a:r>
            <a:r>
              <a:rPr lang="ja-JP" altLang="en-US" sz="3200" b="1">
                <a:solidFill>
                  <a:schemeClr val="bg1"/>
                </a:solidFill>
                <a:latin typeface="Meiryo" panose="020B0604030504040204" pitchFamily="34" charset="-128"/>
                <a:ea typeface="Meiryo" panose="020B0604030504040204" pitchFamily="34" charset="-128"/>
              </a:rPr>
              <a:t>創</a:t>
            </a:r>
            <a:endParaRPr lang="en-US" altLang="ja-JP" sz="3200" b="1" dirty="0">
              <a:solidFill>
                <a:schemeClr val="bg1"/>
              </a:solidFill>
              <a:latin typeface="Meiryo" panose="020B0604030504040204" pitchFamily="34" charset="-128"/>
              <a:ea typeface="Meiryo" panose="020B0604030504040204" pitchFamily="34" charset="-128"/>
            </a:endParaRPr>
          </a:p>
          <a:p>
            <a:pPr algn="ctr"/>
            <a:r>
              <a:rPr kumimoji="1" lang="ja-JP" altLang="en-US" sz="2400">
                <a:solidFill>
                  <a:schemeClr val="bg1"/>
                </a:solidFill>
                <a:latin typeface="Meiryo" panose="020B0604030504040204" pitchFamily="34" charset="-128"/>
                <a:ea typeface="Meiryo" panose="020B0604030504040204" pitchFamily="34" charset="-128"/>
              </a:rPr>
              <a:t>業績評価基準の転換</a:t>
            </a:r>
          </a:p>
        </p:txBody>
      </p:sp>
      <p:grpSp>
        <p:nvGrpSpPr>
          <p:cNvPr id="10" name="グループ化 9">
            <a:extLst>
              <a:ext uri="{FF2B5EF4-FFF2-40B4-BE49-F238E27FC236}">
                <a16:creationId xmlns:a16="http://schemas.microsoft.com/office/drawing/2014/main" id="{82E75FA5-4579-E047-9B01-BD63CF418A86}"/>
              </a:ext>
            </a:extLst>
          </p:cNvPr>
          <p:cNvGrpSpPr/>
          <p:nvPr/>
        </p:nvGrpSpPr>
        <p:grpSpPr>
          <a:xfrm>
            <a:off x="871314" y="5999497"/>
            <a:ext cx="7577587" cy="484741"/>
            <a:chOff x="871314" y="5999497"/>
            <a:chExt cx="7577587" cy="484741"/>
          </a:xfrm>
        </p:grpSpPr>
        <p:sp>
          <p:nvSpPr>
            <p:cNvPr id="8" name="テキスト ボックス 7">
              <a:extLst>
                <a:ext uri="{FF2B5EF4-FFF2-40B4-BE49-F238E27FC236}">
                  <a16:creationId xmlns:a16="http://schemas.microsoft.com/office/drawing/2014/main" id="{64F4386A-92D7-8045-BC91-37AAEE5EF08D}"/>
                </a:ext>
              </a:extLst>
            </p:cNvPr>
            <p:cNvSpPr txBox="1"/>
            <p:nvPr/>
          </p:nvSpPr>
          <p:spPr>
            <a:xfrm>
              <a:off x="1262318" y="6176461"/>
              <a:ext cx="7186583" cy="307777"/>
            </a:xfrm>
            <a:prstGeom prst="rect">
              <a:avLst/>
            </a:prstGeom>
            <a:noFill/>
          </p:spPr>
          <p:txBody>
            <a:bodyPr wrap="none" rtlCol="0">
              <a:spAutoFit/>
            </a:bodyPr>
            <a:lstStyle/>
            <a:p>
              <a:r>
                <a:rPr kumimoji="1" lang="ja-JP" altLang="en-US" sz="1400">
                  <a:solidFill>
                    <a:srgbClr val="C00000"/>
                  </a:solidFill>
                  <a:latin typeface="Meiryo" panose="020B0604030504040204" pitchFamily="34" charset="-128"/>
                  <a:ea typeface="Meiryo" panose="020B0604030504040204" pitchFamily="34" charset="-128"/>
                </a:rPr>
                <a:t>売上や利益での業績基準では評価できず、現場のモチベーションを維持できないから。</a:t>
              </a:r>
            </a:p>
          </p:txBody>
        </p:sp>
        <p:sp>
          <p:nvSpPr>
            <p:cNvPr id="9" name="曲折矢印 8">
              <a:extLst>
                <a:ext uri="{FF2B5EF4-FFF2-40B4-BE49-F238E27FC236}">
                  <a16:creationId xmlns:a16="http://schemas.microsoft.com/office/drawing/2014/main" id="{0D5A3EB0-B476-3C4C-B054-C0764BD13A24}"/>
                </a:ext>
              </a:extLst>
            </p:cNvPr>
            <p:cNvSpPr/>
            <p:nvPr/>
          </p:nvSpPr>
          <p:spPr>
            <a:xfrm rot="16200000">
              <a:off x="879843" y="5990968"/>
              <a:ext cx="353928" cy="3709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6346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Effect transition="in" filter="fade">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C3F76-5839-9547-8F67-3C39E9BF85BA}"/>
              </a:ext>
            </a:extLst>
          </p:cNvPr>
          <p:cNvSpPr>
            <a:spLocks noGrp="1"/>
          </p:cNvSpPr>
          <p:nvPr>
            <p:ph type="title"/>
          </p:nvPr>
        </p:nvSpPr>
        <p:spPr/>
        <p:txBody>
          <a:bodyPr/>
          <a:lstStyle/>
          <a:p>
            <a:r>
              <a:rPr lang="ja-JP" altLang="en-US"/>
              <a:t>アジャイル開発で品質が向上する理由</a:t>
            </a:r>
            <a:endParaRPr kumimoji="1" lang="ja-JP" altLang="en-US"/>
          </a:p>
        </p:txBody>
      </p:sp>
      <p:sp>
        <p:nvSpPr>
          <p:cNvPr id="3" name="スライド番号プレースホルダー 2">
            <a:extLst>
              <a:ext uri="{FF2B5EF4-FFF2-40B4-BE49-F238E27FC236}">
                <a16:creationId xmlns:a16="http://schemas.microsoft.com/office/drawing/2014/main" id="{5B2CCFE0-5561-284E-B2FA-79FD0B491C9B}"/>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a:extLst>
              <a:ext uri="{FF2B5EF4-FFF2-40B4-BE49-F238E27FC236}">
                <a16:creationId xmlns:a16="http://schemas.microsoft.com/office/drawing/2014/main" id="{C7D0C6AA-C3DD-F843-8BDC-14574D695AB8}"/>
              </a:ext>
            </a:extLst>
          </p:cNvPr>
          <p:cNvSpPr/>
          <p:nvPr/>
        </p:nvSpPr>
        <p:spPr>
          <a:xfrm>
            <a:off x="381963" y="1124856"/>
            <a:ext cx="8712968" cy="5112425"/>
          </a:xfrm>
          <a:prstGeom prst="rect">
            <a:avLst/>
          </a:prstGeom>
        </p:spPr>
        <p:txBody>
          <a:bodyPr wrap="square">
            <a:spAutoFit/>
          </a:bodyPr>
          <a:lstStyle/>
          <a:p>
            <a:pPr>
              <a:lnSpc>
                <a:spcPct val="90000"/>
              </a:lnSpc>
              <a:spcBef>
                <a:spcPts val="960"/>
              </a:spcBef>
              <a:buSzPts val="1600"/>
            </a:pPr>
            <a:r>
              <a:rPr lang="ja-JP" altLang="ja-JP">
                <a:solidFill>
                  <a:srgbClr val="000000"/>
                </a:solidFill>
                <a:latin typeface="Meiryo" panose="020B0604030504040204" pitchFamily="34" charset="-128"/>
                <a:ea typeface="Meiryo" panose="020B0604030504040204" pitchFamily="34" charset="-128"/>
              </a:rPr>
              <a:t>タスクの粒度を小さくすることはＴＰＳにおける小ロット化と同様</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960"/>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「流れ」を作り、負荷を平準化し、柔軟性を高める</a:t>
            </a:r>
            <a:endParaRPr lang="en-US" altLang="ja-JP" sz="1400" dirty="0">
              <a:solidFill>
                <a:srgbClr val="000000"/>
              </a:solidFill>
              <a:latin typeface="Meiryo" panose="020B0604030504040204" pitchFamily="34" charset="-128"/>
              <a:ea typeface="Meiryo" panose="020B0604030504040204" pitchFamily="34" charset="-128"/>
            </a:endParaRPr>
          </a:p>
          <a:p>
            <a:pPr marL="740664" indent="-283464">
              <a:lnSpc>
                <a:spcPct val="90000"/>
              </a:lnSpc>
              <a:spcBef>
                <a:spcPts val="960"/>
              </a:spcBef>
            </a:pPr>
            <a:endParaRPr lang="ja-JP" altLang="ja-JP" sz="1400">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r>
              <a:rPr lang="ja-JP" altLang="ja-JP">
                <a:solidFill>
                  <a:srgbClr val="000000"/>
                </a:solidFill>
                <a:latin typeface="Meiryo" panose="020B0604030504040204" pitchFamily="34" charset="-128"/>
                <a:ea typeface="Meiryo" panose="020B0604030504040204" pitchFamily="34" charset="-128"/>
              </a:rPr>
              <a:t>タスクの粒度は小さいほど良い</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１日以内、理想は１時間</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責任を持って見積ができる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バグを作り込まない（簡単にテスト可能）</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他のペアと同期がとれる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ダイナミックなプロジェクト運営が可能となる（チーム編成の増減、分散開発など）</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タスクが小さくできないのは、作業対象の内容把握に問題が存在するのではないか？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タスクを小さく分割するという事は、作業指示書を作成する事。</a:t>
            </a:r>
            <a:endParaRPr lang="ja-JP" altLang="ja-JP" sz="1400">
              <a:effectLst/>
              <a:latin typeface="Meiryo" panose="020B0604030504040204" pitchFamily="34" charset="-128"/>
              <a:ea typeface="Meiryo" panose="020B0604030504040204" pitchFamily="34" charset="-128"/>
            </a:endParaRPr>
          </a:p>
        </p:txBody>
      </p:sp>
      <p:graphicFrame>
        <p:nvGraphicFramePr>
          <p:cNvPr id="5" name="表 4">
            <a:extLst>
              <a:ext uri="{FF2B5EF4-FFF2-40B4-BE49-F238E27FC236}">
                <a16:creationId xmlns:a16="http://schemas.microsoft.com/office/drawing/2014/main" id="{374968FB-9EB9-FA44-8DBD-F397C1AE22D4}"/>
              </a:ext>
            </a:extLst>
          </p:cNvPr>
          <p:cNvGraphicFramePr>
            <a:graphicFrameLocks noGrp="1"/>
          </p:cNvGraphicFramePr>
          <p:nvPr/>
        </p:nvGraphicFramePr>
        <p:xfrm>
          <a:off x="4458172" y="2082368"/>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Cases</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Coverage</a:t>
                      </a:r>
                      <a:endParaRPr lang="en-US"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dirty="0">
                          <a:effectLst/>
                        </a:rPr>
                        <a:t>10,000,000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6" name="テキスト ボックス 5">
            <a:extLst>
              <a:ext uri="{FF2B5EF4-FFF2-40B4-BE49-F238E27FC236}">
                <a16:creationId xmlns:a16="http://schemas.microsoft.com/office/drawing/2014/main" id="{B538982F-231B-C04F-8B74-17AC43386658}"/>
              </a:ext>
            </a:extLst>
          </p:cNvPr>
          <p:cNvSpPr txBox="1"/>
          <p:nvPr/>
        </p:nvSpPr>
        <p:spPr>
          <a:xfrm>
            <a:off x="4572000" y="4581128"/>
            <a:ext cx="3666703" cy="338554"/>
          </a:xfrm>
          <a:prstGeom prst="rect">
            <a:avLst/>
          </a:prstGeom>
          <a:noFill/>
        </p:spPr>
        <p:txBody>
          <a:bodyPr wrap="square" rtlCol="0">
            <a:spAutoFit/>
          </a:bodyPr>
          <a:lstStyle/>
          <a:p>
            <a:r>
              <a:rPr lang="en-US" altLang="ja-JP" sz="800" dirty="0">
                <a:solidFill>
                  <a:prstClr val="black"/>
                </a:solidFill>
                <a:latin typeface="Calibri"/>
                <a:ea typeface="ＭＳ Ｐゴシック" panose="020B0600070205080204" pitchFamily="50" charset="-128"/>
              </a:rPr>
              <a:t>Application size, Test Cases, and Test Coverage.</a:t>
            </a:r>
            <a:r>
              <a:rPr lang="ja-JP" altLang="en-US" sz="800">
                <a:solidFill>
                  <a:prstClr val="black"/>
                </a:solidFill>
                <a:latin typeface="Calibri"/>
                <a:ea typeface="ＭＳ Ｐゴシック" panose="020B0600070205080204" pitchFamily="50" charset="-128"/>
              </a:rPr>
              <a:t>　</a:t>
            </a:r>
            <a:r>
              <a:rPr lang="en-US" altLang="ja-JP" sz="800" dirty="0">
                <a:solidFill>
                  <a:prstClr val="black"/>
                </a:solidFill>
                <a:latin typeface="Calibri"/>
                <a:ea typeface="ＭＳ Ｐゴシック" panose="020B0600070205080204" pitchFamily="50" charset="-128"/>
              </a:rPr>
              <a:t>Logical source code  statements</a:t>
            </a:r>
          </a:p>
          <a:p>
            <a:pPr algn="r"/>
            <a:r>
              <a:rPr lang="en-US" altLang="ja-JP" sz="800" dirty="0">
                <a:solidFill>
                  <a:prstClr val="black"/>
                </a:solidFill>
                <a:latin typeface="Calibri"/>
                <a:ea typeface="ＭＳ Ｐゴシック" panose="020B0600070205080204" pitchFamily="50" charset="-128"/>
              </a:rPr>
              <a:t>By Caper Jones</a:t>
            </a:r>
            <a:endParaRPr lang="ja-JP" altLang="en-US" sz="8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90096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2A82A-70F7-1942-9601-B10A0A9506EE}"/>
              </a:ext>
            </a:extLst>
          </p:cNvPr>
          <p:cNvSpPr>
            <a:spLocks noGrp="1"/>
          </p:cNvSpPr>
          <p:nvPr>
            <p:ph type="title"/>
          </p:nvPr>
        </p:nvSpPr>
        <p:spPr/>
        <p:txBody>
          <a:bodyPr/>
          <a:lstStyle/>
          <a:p>
            <a:r>
              <a:rPr lang="en-US" altLang="ja-JP" dirty="0"/>
              <a:t>DoD (Definition of Done)</a:t>
            </a:r>
            <a:r>
              <a:rPr lang="ja-JP" altLang="en-US"/>
              <a:t>　完了の定義</a:t>
            </a:r>
            <a:endParaRPr kumimoji="1" lang="ja-JP" altLang="en-US"/>
          </a:p>
        </p:txBody>
      </p:sp>
      <p:sp>
        <p:nvSpPr>
          <p:cNvPr id="3" name="スライド番号プレースホルダー 2">
            <a:extLst>
              <a:ext uri="{FF2B5EF4-FFF2-40B4-BE49-F238E27FC236}">
                <a16:creationId xmlns:a16="http://schemas.microsoft.com/office/drawing/2014/main" id="{FB1A4C53-AF90-4B4D-AD29-C7BE13E484C1}"/>
              </a:ext>
            </a:extLst>
          </p:cNvPr>
          <p:cNvSpPr>
            <a:spLocks noGrp="1"/>
          </p:cNvSpPr>
          <p:nvPr>
            <p:ph type="sldNum" sz="quarter" idx="12"/>
          </p:nvPr>
        </p:nvSpPr>
        <p:spPr/>
        <p:txBody>
          <a:bodyPr/>
          <a:lstStyle/>
          <a:p>
            <a:fld id="{8FF8CC5D-A65D-5946-99B5-645367A967AD}" type="slidenum">
              <a:rPr kumimoji="1" lang="ja-JP" altLang="en-US" smtClean="0">
                <a:latin typeface="Meiryo" panose="020B0604030504040204" pitchFamily="34" charset="-128"/>
                <a:ea typeface="Meiryo" panose="020B0604030504040204" pitchFamily="34" charset="-128"/>
              </a:rPr>
              <a:t>41</a:t>
            </a:fld>
            <a:endParaRPr kumimoji="1" lang="ja-JP" altLang="en-US">
              <a:latin typeface="Meiryo" panose="020B0604030504040204" pitchFamily="34" charset="-128"/>
              <a:ea typeface="Meiryo" panose="020B0604030504040204" pitchFamily="34" charset="-128"/>
            </a:endParaRPr>
          </a:p>
        </p:txBody>
      </p:sp>
      <p:sp>
        <p:nvSpPr>
          <p:cNvPr id="5" name="コンテンツ プレースホルダー 2">
            <a:extLst>
              <a:ext uri="{FF2B5EF4-FFF2-40B4-BE49-F238E27FC236}">
                <a16:creationId xmlns:a16="http://schemas.microsoft.com/office/drawing/2014/main" id="{C472D50D-C17F-1643-A351-EECEB35A2BB3}"/>
              </a:ext>
            </a:extLst>
          </p:cNvPr>
          <p:cNvSpPr txBox="1">
            <a:spLocks/>
          </p:cNvSpPr>
          <p:nvPr/>
        </p:nvSpPr>
        <p:spPr>
          <a:xfrm>
            <a:off x="1403648" y="1196752"/>
            <a:ext cx="6563072" cy="1324744"/>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Ø"/>
            </a:pPr>
            <a:r>
              <a:rPr lang="ja-JP" altLang="en-US" sz="2000">
                <a:latin typeface="Meiryo" panose="020B0604030504040204" pitchFamily="34" charset="-128"/>
                <a:ea typeface="Meiryo" panose="020B0604030504040204" pitchFamily="34" charset="-128"/>
              </a:rPr>
              <a:t>各作業の完了基準</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閾値（標準値）を決める。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作業経過、結果を計測する。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自工程完結の基本的な姿勢（現場での意思決定）</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仁＝他人の努力を無駄にしない思いやり</a:t>
            </a:r>
            <a:endParaRPr lang="ja-JP" altLang="en-US" sz="2000"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617AC5E-F221-4A43-9F64-76A0416AD61A}"/>
              </a:ext>
            </a:extLst>
          </p:cNvPr>
          <p:cNvSpPr/>
          <p:nvPr/>
        </p:nvSpPr>
        <p:spPr>
          <a:xfrm>
            <a:off x="1547664"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78AB0CD-0884-9545-ADB8-ADCE6213045B}"/>
              </a:ext>
            </a:extLst>
          </p:cNvPr>
          <p:cNvSpPr/>
          <p:nvPr/>
        </p:nvSpPr>
        <p:spPr>
          <a:xfrm>
            <a:off x="3203848"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42B63ED3-EA74-2640-89A8-27C361B787F3}"/>
              </a:ext>
            </a:extLst>
          </p:cNvPr>
          <p:cNvSpPr/>
          <p:nvPr/>
        </p:nvSpPr>
        <p:spPr>
          <a:xfrm>
            <a:off x="4860032" y="4135735"/>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9" name="フローチャート : 端子 12">
            <a:extLst>
              <a:ext uri="{FF2B5EF4-FFF2-40B4-BE49-F238E27FC236}">
                <a16:creationId xmlns:a16="http://schemas.microsoft.com/office/drawing/2014/main" id="{A36784BA-2A01-F44E-84C0-A80894F47AED}"/>
              </a:ext>
            </a:extLst>
          </p:cNvPr>
          <p:cNvSpPr/>
          <p:nvPr/>
        </p:nvSpPr>
        <p:spPr>
          <a:xfrm>
            <a:off x="588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panose="020B0604030504040204" pitchFamily="34" charset="-128"/>
                <a:ea typeface="Meiryo" panose="020B0604030504040204" pitchFamily="34" charset="-128"/>
              </a:rPr>
              <a:t>発生防止</a:t>
            </a:r>
          </a:p>
        </p:txBody>
      </p:sp>
      <p:sp>
        <p:nvSpPr>
          <p:cNvPr id="10" name="フローチャート : 端子 13">
            <a:extLst>
              <a:ext uri="{FF2B5EF4-FFF2-40B4-BE49-F238E27FC236}">
                <a16:creationId xmlns:a16="http://schemas.microsoft.com/office/drawing/2014/main" id="{4D893FE1-66D1-8E4F-ADF3-CC22F92DBC63}"/>
              </a:ext>
            </a:extLst>
          </p:cNvPr>
          <p:cNvSpPr/>
          <p:nvPr/>
        </p:nvSpPr>
        <p:spPr>
          <a:xfrm>
            <a:off x="588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panose="020B0604030504040204" pitchFamily="34" charset="-128"/>
                <a:ea typeface="Meiryo" panose="020B0604030504040204" pitchFamily="34" charset="-128"/>
              </a:rPr>
              <a:t>流出</a:t>
            </a:r>
            <a:r>
              <a:rPr kumimoji="1" lang="ja-JP" altLang="en-US" b="1" dirty="0">
                <a:latin typeface="Meiryo" panose="020B0604030504040204" pitchFamily="34" charset="-128"/>
                <a:ea typeface="Meiryo" panose="020B0604030504040204" pitchFamily="34" charset="-128"/>
              </a:rPr>
              <a:t>防止</a:t>
            </a:r>
          </a:p>
        </p:txBody>
      </p:sp>
      <p:sp>
        <p:nvSpPr>
          <p:cNvPr id="11" name="正方形/長方形 10">
            <a:extLst>
              <a:ext uri="{FF2B5EF4-FFF2-40B4-BE49-F238E27FC236}">
                <a16:creationId xmlns:a16="http://schemas.microsoft.com/office/drawing/2014/main" id="{C8E0778B-FEDF-4F48-9029-BACD494A8462}"/>
              </a:ext>
            </a:extLst>
          </p:cNvPr>
          <p:cNvSpPr/>
          <p:nvPr/>
        </p:nvSpPr>
        <p:spPr>
          <a:xfrm>
            <a:off x="755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2" name="正方形/長方形 11">
            <a:extLst>
              <a:ext uri="{FF2B5EF4-FFF2-40B4-BE49-F238E27FC236}">
                <a16:creationId xmlns:a16="http://schemas.microsoft.com/office/drawing/2014/main" id="{DE99B4F1-5072-804C-99D0-E1D7E7CDE0B5}"/>
              </a:ext>
            </a:extLst>
          </p:cNvPr>
          <p:cNvSpPr/>
          <p:nvPr/>
        </p:nvSpPr>
        <p:spPr>
          <a:xfrm>
            <a:off x="2411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3" name="正方形/長方形 12">
            <a:extLst>
              <a:ext uri="{FF2B5EF4-FFF2-40B4-BE49-F238E27FC236}">
                <a16:creationId xmlns:a16="http://schemas.microsoft.com/office/drawing/2014/main" id="{DF0D4C4B-C818-0D41-A516-DE938B7D3927}"/>
              </a:ext>
            </a:extLst>
          </p:cNvPr>
          <p:cNvSpPr/>
          <p:nvPr/>
        </p:nvSpPr>
        <p:spPr>
          <a:xfrm>
            <a:off x="4067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4" name="正方形/長方形 13">
            <a:extLst>
              <a:ext uri="{FF2B5EF4-FFF2-40B4-BE49-F238E27FC236}">
                <a16:creationId xmlns:a16="http://schemas.microsoft.com/office/drawing/2014/main" id="{339E0D25-C1F6-7B47-BBFB-EE1F4680745B}"/>
              </a:ext>
            </a:extLst>
          </p:cNvPr>
          <p:cNvSpPr/>
          <p:nvPr/>
        </p:nvSpPr>
        <p:spPr>
          <a:xfrm>
            <a:off x="5784676" y="4163553"/>
            <a:ext cx="1152128"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 name="円/楕円 14">
            <a:extLst>
              <a:ext uri="{FF2B5EF4-FFF2-40B4-BE49-F238E27FC236}">
                <a16:creationId xmlns:a16="http://schemas.microsoft.com/office/drawing/2014/main" id="{09C1CA2C-5360-904D-9521-15F330ED86E2}"/>
              </a:ext>
            </a:extLst>
          </p:cNvPr>
          <p:cNvSpPr/>
          <p:nvPr/>
        </p:nvSpPr>
        <p:spPr>
          <a:xfrm>
            <a:off x="7451078" y="4176898"/>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納入</a:t>
            </a:r>
          </a:p>
        </p:txBody>
      </p:sp>
      <p:sp>
        <p:nvSpPr>
          <p:cNvPr id="16" name="右矢印 15">
            <a:extLst>
              <a:ext uri="{FF2B5EF4-FFF2-40B4-BE49-F238E27FC236}">
                <a16:creationId xmlns:a16="http://schemas.microsoft.com/office/drawing/2014/main" id="{26550E2F-714D-6F44-AEEE-7D047E57E2E4}"/>
              </a:ext>
            </a:extLst>
          </p:cNvPr>
          <p:cNvSpPr/>
          <p:nvPr/>
        </p:nvSpPr>
        <p:spPr>
          <a:xfrm>
            <a:off x="1982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7" name="右矢印 16">
            <a:extLst>
              <a:ext uri="{FF2B5EF4-FFF2-40B4-BE49-F238E27FC236}">
                <a16:creationId xmlns:a16="http://schemas.microsoft.com/office/drawing/2014/main" id="{AED9215B-77DD-EA45-BD32-7D652A68E526}"/>
              </a:ext>
            </a:extLst>
          </p:cNvPr>
          <p:cNvSpPr/>
          <p:nvPr/>
        </p:nvSpPr>
        <p:spPr>
          <a:xfrm>
            <a:off x="3644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右矢印 17">
            <a:extLst>
              <a:ext uri="{FF2B5EF4-FFF2-40B4-BE49-F238E27FC236}">
                <a16:creationId xmlns:a16="http://schemas.microsoft.com/office/drawing/2014/main" id="{34CB4176-133A-6B4F-8ABC-F0DEF103AAA8}"/>
              </a:ext>
            </a:extLst>
          </p:cNvPr>
          <p:cNvSpPr/>
          <p:nvPr/>
        </p:nvSpPr>
        <p:spPr>
          <a:xfrm>
            <a:off x="5305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CA23B32B-F3AF-AD43-8C57-F9ACC63F1C8E}"/>
              </a:ext>
            </a:extLst>
          </p:cNvPr>
          <p:cNvSpPr/>
          <p:nvPr/>
        </p:nvSpPr>
        <p:spPr>
          <a:xfrm>
            <a:off x="7061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7DA4ABAA-1D49-3647-8489-00C7CEA3F57A}"/>
              </a:ext>
            </a:extLst>
          </p:cNvPr>
          <p:cNvSpPr/>
          <p:nvPr/>
        </p:nvSpPr>
        <p:spPr>
          <a:xfrm>
            <a:off x="755576" y="4797152"/>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1" name="正方形/長方形 20">
            <a:extLst>
              <a:ext uri="{FF2B5EF4-FFF2-40B4-BE49-F238E27FC236}">
                <a16:creationId xmlns:a16="http://schemas.microsoft.com/office/drawing/2014/main" id="{CACF86FA-9480-F44C-870F-1A497C7B6A8C}"/>
              </a:ext>
            </a:extLst>
          </p:cNvPr>
          <p:cNvSpPr/>
          <p:nvPr/>
        </p:nvSpPr>
        <p:spPr>
          <a:xfrm>
            <a:off x="2411760"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2" name="正方形/長方形 21">
            <a:extLst>
              <a:ext uri="{FF2B5EF4-FFF2-40B4-BE49-F238E27FC236}">
                <a16:creationId xmlns:a16="http://schemas.microsoft.com/office/drawing/2014/main" id="{13E0990F-835C-A540-BFC5-90BC0E2E1D80}"/>
              </a:ext>
            </a:extLst>
          </p:cNvPr>
          <p:cNvSpPr/>
          <p:nvPr/>
        </p:nvSpPr>
        <p:spPr>
          <a:xfrm>
            <a:off x="4067944"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cxnSp>
        <p:nvCxnSpPr>
          <p:cNvPr id="23" name="直線矢印コネクタ 22">
            <a:extLst>
              <a:ext uri="{FF2B5EF4-FFF2-40B4-BE49-F238E27FC236}">
                <a16:creationId xmlns:a16="http://schemas.microsoft.com/office/drawing/2014/main" id="{048CFE04-0168-6E44-BBE4-0AE77CBAE5C1}"/>
              </a:ext>
            </a:extLst>
          </p:cNvPr>
          <p:cNvCxnSpPr/>
          <p:nvPr/>
        </p:nvCxnSpPr>
        <p:spPr>
          <a:xfrm>
            <a:off x="755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F034B15-C554-674E-9FA4-C76620E0D7EE}"/>
              </a:ext>
            </a:extLst>
          </p:cNvPr>
          <p:cNvCxnSpPr/>
          <p:nvPr/>
        </p:nvCxnSpPr>
        <p:spPr>
          <a:xfrm>
            <a:off x="2411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D1AE014-0275-CE49-AFD0-5250C71733A3}"/>
              </a:ext>
            </a:extLst>
          </p:cNvPr>
          <p:cNvCxnSpPr/>
          <p:nvPr/>
        </p:nvCxnSpPr>
        <p:spPr>
          <a:xfrm>
            <a:off x="4067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332AB5B-573E-9748-801F-4B32934111FD}"/>
              </a:ext>
            </a:extLst>
          </p:cNvPr>
          <p:cNvCxnSpPr/>
          <p:nvPr/>
        </p:nvCxnSpPr>
        <p:spPr>
          <a:xfrm flipV="1">
            <a:off x="1151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5BC5F66-5CAF-6F42-82B9-B8452CD3FCF8}"/>
              </a:ext>
            </a:extLst>
          </p:cNvPr>
          <p:cNvCxnSpPr/>
          <p:nvPr/>
        </p:nvCxnSpPr>
        <p:spPr>
          <a:xfrm flipV="1">
            <a:off x="2768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5A41E016-8E9A-5746-8C27-3C9EC5BA034D}"/>
              </a:ext>
            </a:extLst>
          </p:cNvPr>
          <p:cNvCxnSpPr/>
          <p:nvPr/>
        </p:nvCxnSpPr>
        <p:spPr>
          <a:xfrm flipV="1">
            <a:off x="4463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円形吹き出し 32">
            <a:extLst>
              <a:ext uri="{FF2B5EF4-FFF2-40B4-BE49-F238E27FC236}">
                <a16:creationId xmlns:a16="http://schemas.microsoft.com/office/drawing/2014/main" id="{DE0A19E5-9595-0B4C-9343-B6DFE729BDB1}"/>
              </a:ext>
            </a:extLst>
          </p:cNvPr>
          <p:cNvSpPr/>
          <p:nvPr/>
        </p:nvSpPr>
        <p:spPr>
          <a:xfrm>
            <a:off x="6360740" y="5445224"/>
            <a:ext cx="1594394" cy="463450"/>
          </a:xfrm>
          <a:prstGeom prst="wedgeEllipseCallout">
            <a:avLst>
              <a:gd name="adj1" fmla="val -147005"/>
              <a:gd name="adj2" fmla="val -13480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6">
                    <a:lumMod val="75000"/>
                  </a:schemeClr>
                </a:solidFill>
                <a:latin typeface="Meiryo" panose="020B0604030504040204" pitchFamily="34" charset="-128"/>
                <a:ea typeface="Meiryo" panose="020B0604030504040204" pitchFamily="34" charset="-128"/>
              </a:rPr>
              <a:t>DoD</a:t>
            </a:r>
            <a:endParaRPr kumimoji="1" lang="ja-JP" altLang="en-US" b="1" dirty="0">
              <a:solidFill>
                <a:schemeClr val="accent6">
                  <a:lumMod val="75000"/>
                </a:schemeClr>
              </a:solidFill>
              <a:latin typeface="Meiryo" panose="020B0604030504040204" pitchFamily="34" charset="-128"/>
              <a:ea typeface="Meiryo" panose="020B0604030504040204" pitchFamily="34" charset="-128"/>
            </a:endParaRPr>
          </a:p>
        </p:txBody>
      </p:sp>
      <p:sp>
        <p:nvSpPr>
          <p:cNvPr id="34" name="乗算記号 33">
            <a:extLst>
              <a:ext uri="{FF2B5EF4-FFF2-40B4-BE49-F238E27FC236}">
                <a16:creationId xmlns:a16="http://schemas.microsoft.com/office/drawing/2014/main" id="{3A690FF0-B4FE-1E47-A574-EC3C86053BA7}"/>
              </a:ext>
            </a:extLst>
          </p:cNvPr>
          <p:cNvSpPr/>
          <p:nvPr/>
        </p:nvSpPr>
        <p:spPr>
          <a:xfrm>
            <a:off x="1377127"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乗算記号 34">
            <a:extLst>
              <a:ext uri="{FF2B5EF4-FFF2-40B4-BE49-F238E27FC236}">
                <a16:creationId xmlns:a16="http://schemas.microsoft.com/office/drawing/2014/main" id="{BE1B89DA-4314-A24A-B75A-06B377E80BF6}"/>
              </a:ext>
            </a:extLst>
          </p:cNvPr>
          <p:cNvSpPr/>
          <p:nvPr/>
        </p:nvSpPr>
        <p:spPr>
          <a:xfrm>
            <a:off x="3032121"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CA8EF60C-F14C-A544-A6C6-80308CA09F85}"/>
              </a:ext>
            </a:extLst>
          </p:cNvPr>
          <p:cNvSpPr/>
          <p:nvPr/>
        </p:nvSpPr>
        <p:spPr>
          <a:xfrm>
            <a:off x="4700384"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乗算記号 36">
            <a:extLst>
              <a:ext uri="{FF2B5EF4-FFF2-40B4-BE49-F238E27FC236}">
                <a16:creationId xmlns:a16="http://schemas.microsoft.com/office/drawing/2014/main" id="{00EF0BA2-5F7A-6D47-9419-0052A252D015}"/>
              </a:ext>
            </a:extLst>
          </p:cNvPr>
          <p:cNvSpPr/>
          <p:nvPr/>
        </p:nvSpPr>
        <p:spPr>
          <a:xfrm>
            <a:off x="6028358"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67947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DevOps</a:t>
            </a: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Development &amp; Operation  </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65911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704F9875-B567-694C-84F0-612C9D86BCFB}"/>
              </a:ext>
            </a:extLst>
          </p:cNvPr>
          <p:cNvSpPr/>
          <p:nvPr/>
        </p:nvSpPr>
        <p:spPr>
          <a:xfrm>
            <a:off x="888570" y="2641083"/>
            <a:ext cx="4522385" cy="1697119"/>
          </a:xfrm>
          <a:prstGeom prst="rect">
            <a:avLst/>
          </a:prstGeom>
          <a:solidFill>
            <a:srgbClr val="77933C">
              <a:alpha val="3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2D2E255D-6B58-1E47-98A4-1DF50DAAF096}"/>
              </a:ext>
            </a:extLst>
          </p:cNvPr>
          <p:cNvSpPr/>
          <p:nvPr/>
        </p:nvSpPr>
        <p:spPr>
          <a:xfrm>
            <a:off x="3729695" y="2677957"/>
            <a:ext cx="4566642" cy="1697119"/>
          </a:xfrm>
          <a:prstGeom prst="rect">
            <a:avLst/>
          </a:prstGeom>
          <a:solidFill>
            <a:srgbClr val="C00000">
              <a:alpha val="3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a:extLst>
              <a:ext uri="{FF2B5EF4-FFF2-40B4-BE49-F238E27FC236}">
                <a16:creationId xmlns:a16="http://schemas.microsoft.com/office/drawing/2014/main" id="{8C66A254-1E29-7A4A-8E2F-F35E2D2B41DA}"/>
              </a:ext>
            </a:extLst>
          </p:cNvPr>
          <p:cNvSpPr/>
          <p:nvPr/>
        </p:nvSpPr>
        <p:spPr>
          <a:xfrm>
            <a:off x="818583" y="2267156"/>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ビジネス</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5F4A781B-F188-D540-85D8-CA757E0ACB5C}"/>
              </a:ext>
            </a:extLst>
          </p:cNvPr>
          <p:cNvSpPr/>
          <p:nvPr/>
        </p:nvSpPr>
        <p:spPr>
          <a:xfrm>
            <a:off x="3707108" y="2267156"/>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4E03DAA1-C8B6-0C42-8E1D-6955A4554C9C}"/>
              </a:ext>
            </a:extLst>
          </p:cNvPr>
          <p:cNvSpPr/>
          <p:nvPr/>
        </p:nvSpPr>
        <p:spPr>
          <a:xfrm>
            <a:off x="6595633" y="2267155"/>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a:extLst>
              <a:ext uri="{FF2B5EF4-FFF2-40B4-BE49-F238E27FC236}">
                <a16:creationId xmlns:a16="http://schemas.microsoft.com/office/drawing/2014/main" id="{F7C69146-F93C-0F45-AA4E-339C593929BB}"/>
              </a:ext>
            </a:extLst>
          </p:cNvPr>
          <p:cNvSpPr/>
          <p:nvPr/>
        </p:nvSpPr>
        <p:spPr>
          <a:xfrm>
            <a:off x="2741525" y="2383755"/>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右矢印 6">
            <a:extLst>
              <a:ext uri="{FF2B5EF4-FFF2-40B4-BE49-F238E27FC236}">
                <a16:creationId xmlns:a16="http://schemas.microsoft.com/office/drawing/2014/main" id="{EFA57B32-9A41-694A-AD06-85AE2918AD77}"/>
              </a:ext>
            </a:extLst>
          </p:cNvPr>
          <p:cNvSpPr/>
          <p:nvPr/>
        </p:nvSpPr>
        <p:spPr>
          <a:xfrm>
            <a:off x="5607463" y="2396029"/>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C4873C5A-3F21-EF47-90BB-3E6993BD6AAB}"/>
              </a:ext>
            </a:extLst>
          </p:cNvPr>
          <p:cNvSpPr txBox="1"/>
          <p:nvPr/>
        </p:nvSpPr>
        <p:spPr>
          <a:xfrm>
            <a:off x="1849379" y="3156715"/>
            <a:ext cx="233910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アジャイル開発</a:t>
            </a:r>
          </a:p>
        </p:txBody>
      </p:sp>
      <p:sp>
        <p:nvSpPr>
          <p:cNvPr id="12" name="テキスト ボックス 11">
            <a:extLst>
              <a:ext uri="{FF2B5EF4-FFF2-40B4-BE49-F238E27FC236}">
                <a16:creationId xmlns:a16="http://schemas.microsoft.com/office/drawing/2014/main" id="{B33784D6-5B64-0344-BC52-828CF9A174A1}"/>
              </a:ext>
            </a:extLst>
          </p:cNvPr>
          <p:cNvSpPr txBox="1"/>
          <p:nvPr/>
        </p:nvSpPr>
        <p:spPr>
          <a:xfrm>
            <a:off x="5629234" y="3118439"/>
            <a:ext cx="1428596"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DevOps</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F31F1EEB-1D00-F143-830E-E96E0E3CD9EE}"/>
              </a:ext>
            </a:extLst>
          </p:cNvPr>
          <p:cNvSpPr/>
          <p:nvPr/>
        </p:nvSpPr>
        <p:spPr>
          <a:xfrm>
            <a:off x="2557826" y="4530122"/>
            <a:ext cx="2994594"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アプリケーション開発環境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マイクロ･サービス、ルールエンジン、</a:t>
            </a:r>
            <a:r>
              <a:rPr lang="en-US" altLang="ja-JP" sz="800" dirty="0">
                <a:solidFill>
                  <a:srgbClr val="FFFFFF"/>
                </a:solidFill>
                <a:latin typeface="Meiryo" panose="020B0604030504040204" pitchFamily="34" charset="-128"/>
                <a:ea typeface="Meiryo" panose="020B0604030504040204" pitchFamily="34" charset="-128"/>
                <a:cs typeface="ＭＳ Ｐゴシック"/>
              </a:rPr>
              <a:t>AI</a:t>
            </a:r>
            <a:r>
              <a:rPr lang="ja-JP" altLang="en-US" sz="800">
                <a:solidFill>
                  <a:srgbClr val="FFFFFF"/>
                </a:solidFill>
                <a:latin typeface="Meiryo" panose="020B0604030504040204" pitchFamily="34" charset="-128"/>
                <a:ea typeface="Meiryo" panose="020B0604030504040204" pitchFamily="34" charset="-128"/>
                <a:cs typeface="ＭＳ Ｐゴシック"/>
              </a:rPr>
              <a:t>、</a:t>
            </a:r>
            <a:r>
              <a:rPr lang="en-US" altLang="ja-JP" sz="800" dirty="0">
                <a:solidFill>
                  <a:srgbClr val="FFFFFF"/>
                </a:solidFill>
                <a:latin typeface="Meiryo" panose="020B0604030504040204" pitchFamily="34" charset="-128"/>
                <a:ea typeface="Meiryo" panose="020B0604030504040204" pitchFamily="34" charset="-128"/>
                <a:cs typeface="ＭＳ Ｐゴシック"/>
              </a:rPr>
              <a:t>API</a:t>
            </a:r>
            <a:r>
              <a:rPr lang="ja-JP" altLang="en-US" sz="8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0C743C82-086B-E543-8343-6DAF739CBBE5}"/>
              </a:ext>
            </a:extLst>
          </p:cNvPr>
          <p:cNvSpPr/>
          <p:nvPr/>
        </p:nvSpPr>
        <p:spPr>
          <a:xfrm>
            <a:off x="5214701" y="5806421"/>
            <a:ext cx="2986615"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インフラストラクチャー</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IaaS</a:t>
            </a:r>
            <a:r>
              <a:rPr lang="ja-JP" altLang="en-US" sz="800">
                <a:solidFill>
                  <a:srgbClr val="FFFFFF"/>
                </a:solidFill>
                <a:latin typeface="Meiryo" panose="020B0604030504040204" pitchFamily="34" charset="-128"/>
                <a:ea typeface="Meiryo" panose="020B0604030504040204" pitchFamily="34" charset="-128"/>
                <a:cs typeface="ＭＳ Ｐゴシック"/>
              </a:rPr>
              <a:t>などのクラウド</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B06B7B95-EA43-8D47-997B-FFB589ACAB35}"/>
              </a:ext>
            </a:extLst>
          </p:cNvPr>
          <p:cNvSpPr/>
          <p:nvPr/>
        </p:nvSpPr>
        <p:spPr>
          <a:xfrm>
            <a:off x="3840303" y="5168713"/>
            <a:ext cx="3006818"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アプリケーション実行環境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コンテナ・オーケストレーション・ツール</a:t>
            </a: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サーバーレス・</a:t>
            </a:r>
            <a:r>
              <a:rPr lang="en-US" altLang="ja-JP" sz="800" dirty="0" err="1">
                <a:solidFill>
                  <a:srgbClr val="FFFFFF"/>
                </a:solidFill>
                <a:latin typeface="Meiryo" panose="020B0604030504040204" pitchFamily="34" charset="-128"/>
                <a:ea typeface="Meiryo" panose="020B0604030504040204" pitchFamily="34" charset="-128"/>
                <a:cs typeface="ＭＳ Ｐゴシック"/>
              </a:rPr>
              <a:t>FaaS</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11BD17E6-4AD9-444D-85AD-38A34EA7F279}"/>
              </a:ext>
            </a:extLst>
          </p:cNvPr>
          <p:cNvSpPr txBox="1"/>
          <p:nvPr/>
        </p:nvSpPr>
        <p:spPr>
          <a:xfrm>
            <a:off x="6330868" y="4552003"/>
            <a:ext cx="1870448" cy="461665"/>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Infrastructure as Code</a:t>
            </a:r>
          </a:p>
          <a:p>
            <a:pPr algn="r"/>
            <a:r>
              <a:rPr lang="ja-JP" altLang="en-US" sz="1200">
                <a:solidFill>
                  <a:schemeClr val="accent6">
                    <a:lumMod val="50000"/>
                  </a:schemeClr>
                </a:solidFill>
                <a:latin typeface="Meiryo" panose="020B0604030504040204" pitchFamily="34" charset="-128"/>
                <a:ea typeface="Meiryo" panose="020B0604030504040204" pitchFamily="34" charset="-128"/>
              </a:rPr>
              <a:t>運用の自動化</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09E0BB52-34C3-C741-9E39-1DC26F610710}"/>
              </a:ext>
            </a:extLst>
          </p:cNvPr>
          <p:cNvSpPr txBox="1"/>
          <p:nvPr/>
        </p:nvSpPr>
        <p:spPr>
          <a:xfrm>
            <a:off x="6831735" y="5370111"/>
            <a:ext cx="1396536" cy="400110"/>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SRE</a:t>
            </a:r>
          </a:p>
          <a:p>
            <a:pPr algn="r"/>
            <a:r>
              <a:rPr lang="en-US" altLang="ja-JP" sz="800" dirty="0">
                <a:solidFill>
                  <a:schemeClr val="accent6">
                    <a:lumMod val="50000"/>
                  </a:schemeClr>
                </a:solidFill>
                <a:latin typeface="Meiryo" panose="020B0604030504040204" pitchFamily="34" charset="-128"/>
                <a:ea typeface="Meiryo" panose="020B0604030504040204" pitchFamily="34" charset="-128"/>
              </a:rPr>
              <a:t>Site Reliability 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 name="ホームベース 22">
            <a:extLst>
              <a:ext uri="{FF2B5EF4-FFF2-40B4-BE49-F238E27FC236}">
                <a16:creationId xmlns:a16="http://schemas.microsoft.com/office/drawing/2014/main" id="{E51D3F23-2F9C-E34D-B1FD-22E72CF43F10}"/>
              </a:ext>
            </a:extLst>
          </p:cNvPr>
          <p:cNvSpPr/>
          <p:nvPr/>
        </p:nvSpPr>
        <p:spPr>
          <a:xfrm>
            <a:off x="875884" y="4530122"/>
            <a:ext cx="1569089" cy="589886"/>
          </a:xfrm>
          <a:prstGeom prst="homePlate">
            <a:avLst>
              <a:gd name="adj" fmla="val 3136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66F6ABB8-E3C9-E34E-937D-F8701C71D623}"/>
              </a:ext>
            </a:extLst>
          </p:cNvPr>
          <p:cNvSpPr txBox="1"/>
          <p:nvPr/>
        </p:nvSpPr>
        <p:spPr>
          <a:xfrm>
            <a:off x="837842" y="4559326"/>
            <a:ext cx="1483098" cy="523220"/>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アイデアの創発</a:t>
            </a:r>
            <a:endParaRPr kumimoji="1" lang="en-US" altLang="ja-JP" sz="12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kumimoji="1" lang="ja-JP" altLang="en-US" sz="800">
                <a:solidFill>
                  <a:schemeClr val="bg1"/>
                </a:solidFill>
                <a:latin typeface="Meiryo" panose="020B0604030504040204" pitchFamily="34" charset="-128"/>
                <a:ea typeface="Meiryo" panose="020B0604030504040204" pitchFamily="34" charset="-128"/>
              </a:rPr>
              <a:t>デザイン思考</a:t>
            </a:r>
            <a:endParaRPr kumimoji="1" lang="en-US" altLang="ja-JP" sz="8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lang="ja-JP" altLang="en-US" sz="800">
                <a:solidFill>
                  <a:schemeClr val="bg1"/>
                </a:solidFill>
                <a:latin typeface="Meiryo" panose="020B0604030504040204" pitchFamily="34" charset="-128"/>
                <a:ea typeface="Meiryo" panose="020B0604030504040204" pitchFamily="34" charset="-128"/>
              </a:rPr>
              <a:t>リーンスタートアップ</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5" name="上カーブ矢印 24">
            <a:extLst>
              <a:ext uri="{FF2B5EF4-FFF2-40B4-BE49-F238E27FC236}">
                <a16:creationId xmlns:a16="http://schemas.microsoft.com/office/drawing/2014/main" id="{61A173ED-7F5C-C044-8A83-6AC2724199F8}"/>
              </a:ext>
            </a:extLst>
          </p:cNvPr>
          <p:cNvSpPr/>
          <p:nvPr/>
        </p:nvSpPr>
        <p:spPr>
          <a:xfrm rot="10800000">
            <a:off x="752747" y="1241704"/>
            <a:ext cx="6604753" cy="901393"/>
          </a:xfrm>
          <a:prstGeom prst="curved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FF2A84FA-9117-004D-B556-BEC5E39966BB}"/>
              </a:ext>
            </a:extLst>
          </p:cNvPr>
          <p:cNvSpPr txBox="1"/>
          <p:nvPr/>
        </p:nvSpPr>
        <p:spPr>
          <a:xfrm>
            <a:off x="3209118" y="1499024"/>
            <a:ext cx="2723823" cy="646331"/>
          </a:xfrm>
          <a:prstGeom prst="rect">
            <a:avLst/>
          </a:prstGeom>
          <a:noFill/>
        </p:spPr>
        <p:txBody>
          <a:bodyPr wrap="none" rtlCol="0">
            <a:spAutoFit/>
          </a:bodyPr>
          <a:lstStyle/>
          <a:p>
            <a:pPr algn="ctr"/>
            <a:r>
              <a:rPr kumimoji="1" lang="ja-JP" altLang="en-US">
                <a:solidFill>
                  <a:srgbClr val="FF6666"/>
                </a:solidFill>
                <a:latin typeface="Meiryo" panose="020B0604030504040204" pitchFamily="34" charset="-128"/>
                <a:ea typeface="Meiryo" panose="020B0604030504040204" pitchFamily="34" charset="-128"/>
              </a:rPr>
              <a:t>トライ･アンド･エラー</a:t>
            </a:r>
            <a:endParaRPr kumimoji="1" lang="en-US" altLang="ja-JP" dirty="0">
              <a:solidFill>
                <a:srgbClr val="FF6666"/>
              </a:solidFill>
              <a:latin typeface="Meiryo" panose="020B0604030504040204" pitchFamily="34" charset="-128"/>
              <a:ea typeface="Meiryo" panose="020B0604030504040204" pitchFamily="34" charset="-128"/>
            </a:endParaRPr>
          </a:p>
          <a:p>
            <a:pPr algn="ctr"/>
            <a:r>
              <a:rPr kumimoji="1" lang="ja-JP" altLang="en-US">
                <a:solidFill>
                  <a:srgbClr val="FF6666"/>
                </a:solidFill>
                <a:latin typeface="Meiryo" panose="020B0604030504040204" pitchFamily="34" charset="-128"/>
                <a:ea typeface="Meiryo" panose="020B0604030504040204" pitchFamily="34" charset="-128"/>
              </a:rPr>
              <a:t>のサイクルを高速で回す</a:t>
            </a:r>
          </a:p>
        </p:txBody>
      </p:sp>
      <p:sp>
        <p:nvSpPr>
          <p:cNvPr id="28" name="タイトル 27">
            <a:extLst>
              <a:ext uri="{FF2B5EF4-FFF2-40B4-BE49-F238E27FC236}">
                <a16:creationId xmlns:a16="http://schemas.microsoft.com/office/drawing/2014/main" id="{8207B47A-831B-F746-8A90-5E2F6FDB4075}"/>
              </a:ext>
            </a:extLst>
          </p:cNvPr>
          <p:cNvSpPr>
            <a:spLocks noGrp="1"/>
          </p:cNvSpPr>
          <p:nvPr>
            <p:ph type="title"/>
          </p:nvPr>
        </p:nvSpPr>
        <p:spPr/>
        <p:txBody>
          <a:bodyPr/>
          <a:lstStyle/>
          <a:p>
            <a:r>
              <a:rPr kumimoji="1" lang="ja-JP" altLang="en-US"/>
              <a:t>ビジネス･スピードを加速する方法</a:t>
            </a:r>
          </a:p>
        </p:txBody>
      </p:sp>
      <p:sp>
        <p:nvSpPr>
          <p:cNvPr id="29" name="上カーブ矢印 28">
            <a:extLst>
              <a:ext uri="{FF2B5EF4-FFF2-40B4-BE49-F238E27FC236}">
                <a16:creationId xmlns:a16="http://schemas.microsoft.com/office/drawing/2014/main" id="{A70CA1DF-D203-0E4A-8CCB-9B214AC4F559}"/>
              </a:ext>
            </a:extLst>
          </p:cNvPr>
          <p:cNvSpPr/>
          <p:nvPr/>
        </p:nvSpPr>
        <p:spPr>
          <a:xfrm rot="10800000">
            <a:off x="1218670" y="1241705"/>
            <a:ext cx="6604753" cy="901393"/>
          </a:xfrm>
          <a:prstGeom prst="curved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上カーブ矢印 29">
            <a:extLst>
              <a:ext uri="{FF2B5EF4-FFF2-40B4-BE49-F238E27FC236}">
                <a16:creationId xmlns:a16="http://schemas.microsoft.com/office/drawing/2014/main" id="{4C2E2007-EA84-FD44-A233-414C8F2D246F}"/>
              </a:ext>
            </a:extLst>
          </p:cNvPr>
          <p:cNvSpPr/>
          <p:nvPr/>
        </p:nvSpPr>
        <p:spPr>
          <a:xfrm rot="10800000">
            <a:off x="1684593" y="1249451"/>
            <a:ext cx="6604753" cy="901393"/>
          </a:xfrm>
          <a:prstGeom prst="curved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936F1AEB-1A74-9C4D-87B1-19651C091AF7}"/>
              </a:ext>
            </a:extLst>
          </p:cNvPr>
          <p:cNvSpPr txBox="1"/>
          <p:nvPr/>
        </p:nvSpPr>
        <p:spPr>
          <a:xfrm>
            <a:off x="1443792" y="3580104"/>
            <a:ext cx="3050836" cy="646331"/>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ビジネスの成果に貢献するコードのみ</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現場のニーズにジャストインタイム</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バグフリーと変更への迅速･柔軟な対応</a:t>
            </a:r>
          </a:p>
        </p:txBody>
      </p:sp>
      <p:sp>
        <p:nvSpPr>
          <p:cNvPr id="34" name="テキスト ボックス 33">
            <a:extLst>
              <a:ext uri="{FF2B5EF4-FFF2-40B4-BE49-F238E27FC236}">
                <a16:creationId xmlns:a16="http://schemas.microsoft.com/office/drawing/2014/main" id="{C6C1CDE8-79FB-1948-8F58-EB627FD094E0}"/>
              </a:ext>
            </a:extLst>
          </p:cNvPr>
          <p:cNvSpPr txBox="1"/>
          <p:nvPr/>
        </p:nvSpPr>
        <p:spPr>
          <a:xfrm>
            <a:off x="5001813" y="3582351"/>
            <a:ext cx="2896947" cy="646331"/>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開発されたコードを直ちに本番移行</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安定稼働の維持</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変更やスケールへの迅速･柔軟な対応</a:t>
            </a:r>
          </a:p>
        </p:txBody>
      </p:sp>
    </p:spTree>
    <p:extLst>
      <p:ext uri="{BB962C8B-B14F-4D97-AF65-F5344CB8AC3E}">
        <p14:creationId xmlns:p14="http://schemas.microsoft.com/office/powerpoint/2010/main" val="139743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DevOps</a:t>
            </a:r>
            <a:r>
              <a:rPr kumimoji="1" lang="ja-JP" altLang="en-US" dirty="0"/>
              <a:t>とは</a:t>
            </a:r>
          </a:p>
        </p:txBody>
      </p:sp>
      <p:sp>
        <p:nvSpPr>
          <p:cNvPr id="4" name="正方形/長方形 3"/>
          <p:cNvSpPr/>
          <p:nvPr/>
        </p:nvSpPr>
        <p:spPr>
          <a:xfrm>
            <a:off x="653826" y="4244445"/>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5" name="正方形/長方形 4"/>
          <p:cNvSpPr/>
          <p:nvPr/>
        </p:nvSpPr>
        <p:spPr>
          <a:xfrm>
            <a:off x="2623805" y="4244445"/>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6" name="下カーブ矢印 5"/>
          <p:cNvSpPr/>
          <p:nvPr/>
        </p:nvSpPr>
        <p:spPr>
          <a:xfrm>
            <a:off x="1172398" y="4244445"/>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7" name="下カーブ矢印 6"/>
          <p:cNvSpPr/>
          <p:nvPr/>
        </p:nvSpPr>
        <p:spPr>
          <a:xfrm rot="10800000">
            <a:off x="1100390" y="5612597"/>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8" name="正方形/長方形 7"/>
          <p:cNvSpPr/>
          <p:nvPr/>
        </p:nvSpPr>
        <p:spPr>
          <a:xfrm>
            <a:off x="740350" y="6044645"/>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a:solidFill>
                  <a:schemeClr val="accent6">
                    <a:lumMod val="75000"/>
                  </a:schemeClr>
                </a:solidFill>
                <a:latin typeface="Meiryo" panose="020B0604030504040204" pitchFamily="34" charset="-128"/>
                <a:ea typeface="Meiryo" panose="020B0604030504040204" pitchFamily="34" charset="-128"/>
              </a:rPr>
              <a:t>DevOps</a:t>
            </a:r>
            <a:r>
              <a:rPr kumimoji="1" lang="ja-JP" altLang="en-US" sz="1600" dirty="0">
                <a:solidFill>
                  <a:schemeClr val="accent6">
                    <a:lumMod val="75000"/>
                  </a:schemeClr>
                </a:solidFill>
                <a:latin typeface="Meiryo" panose="020B0604030504040204" pitchFamily="34" charset="-128"/>
                <a:ea typeface="Meiryo" panose="020B0604030504040204" pitchFamily="34" charset="-128"/>
              </a:rPr>
              <a:t>ツール</a:t>
            </a:r>
          </a:p>
        </p:txBody>
      </p:sp>
      <p:sp>
        <p:nvSpPr>
          <p:cNvPr id="9" name="正方形/長方形 8"/>
          <p:cNvSpPr/>
          <p:nvPr/>
        </p:nvSpPr>
        <p:spPr>
          <a:xfrm>
            <a:off x="740350" y="4388461"/>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accent6">
                    <a:lumMod val="75000"/>
                  </a:schemeClr>
                </a:solidFill>
                <a:latin typeface="Meiryo" panose="020B0604030504040204" pitchFamily="34" charset="-128"/>
                <a:ea typeface="Meiryo" panose="020B0604030504040204" pitchFamily="34" charset="-128"/>
              </a:rPr>
              <a:t>開発と運用の一体運営</a:t>
            </a:r>
          </a:p>
        </p:txBody>
      </p:sp>
      <p:cxnSp>
        <p:nvCxnSpPr>
          <p:cNvPr id="10" name="直線矢印コネクタ 9"/>
          <p:cNvCxnSpPr/>
          <p:nvPr/>
        </p:nvCxnSpPr>
        <p:spPr>
          <a:xfrm flipV="1">
            <a:off x="5204846" y="1384370"/>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204846" y="3040554"/>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5209696" y="1435797"/>
            <a:ext cx="3179805" cy="1606378"/>
          </a:xfrm>
          <a:custGeom>
            <a:avLst/>
            <a:gdLst>
              <a:gd name="connsiteX0" fmla="*/ 0 w 3179805"/>
              <a:gd name="connsiteY0" fmla="*/ 1606378 h 1606378"/>
              <a:gd name="connsiteX1" fmla="*/ 1416908 w 3179805"/>
              <a:gd name="connsiteY1" fmla="*/ 560173 h 1606378"/>
              <a:gd name="connsiteX2" fmla="*/ 1416908 w 3179805"/>
              <a:gd name="connsiteY2" fmla="*/ 864973 h 1606378"/>
              <a:gd name="connsiteX3" fmla="*/ 2677297 w 3179805"/>
              <a:gd name="connsiteY3" fmla="*/ 57664 h 1606378"/>
              <a:gd name="connsiteX4" fmla="*/ 2677297 w 3179805"/>
              <a:gd name="connsiteY4" fmla="*/ 321275 h 1606378"/>
              <a:gd name="connsiteX5" fmla="*/ 3179805 w 3179805"/>
              <a:gd name="connsiteY5" fmla="*/ 0 h 16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805" h="1606378">
                <a:moveTo>
                  <a:pt x="0" y="1606378"/>
                </a:moveTo>
                <a:lnTo>
                  <a:pt x="1416908" y="560173"/>
                </a:lnTo>
                <a:lnTo>
                  <a:pt x="1416908" y="864973"/>
                </a:lnTo>
                <a:lnTo>
                  <a:pt x="2677297" y="57664"/>
                </a:lnTo>
                <a:lnTo>
                  <a:pt x="2677297" y="321275"/>
                </a:lnTo>
                <a:lnTo>
                  <a:pt x="3179805"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3" name="直線矢印コネクタ 12"/>
          <p:cNvCxnSpPr/>
          <p:nvPr/>
        </p:nvCxnSpPr>
        <p:spPr>
          <a:xfrm flipV="1">
            <a:off x="5200960" y="4493786"/>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200960" y="6149970"/>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a:xfrm>
            <a:off x="5217934" y="4601170"/>
            <a:ext cx="3097427" cy="1556951"/>
          </a:xfrm>
          <a:custGeom>
            <a:avLst/>
            <a:gdLst>
              <a:gd name="connsiteX0" fmla="*/ 0 w 3097427"/>
              <a:gd name="connsiteY0" fmla="*/ 1556951 h 1556951"/>
              <a:gd name="connsiteX1" fmla="*/ 749643 w 3097427"/>
              <a:gd name="connsiteY1" fmla="*/ 1046205 h 1556951"/>
              <a:gd name="connsiteX2" fmla="*/ 757881 w 3097427"/>
              <a:gd name="connsiteY2" fmla="*/ 1186249 h 1556951"/>
              <a:gd name="connsiteX3" fmla="*/ 939113 w 3097427"/>
              <a:gd name="connsiteY3" fmla="*/ 947351 h 1556951"/>
              <a:gd name="connsiteX4" fmla="*/ 947351 w 3097427"/>
              <a:gd name="connsiteY4" fmla="*/ 1054443 h 1556951"/>
              <a:gd name="connsiteX5" fmla="*/ 1145059 w 3097427"/>
              <a:gd name="connsiteY5" fmla="*/ 832022 h 1556951"/>
              <a:gd name="connsiteX6" fmla="*/ 1145059 w 3097427"/>
              <a:gd name="connsiteY6" fmla="*/ 939113 h 1556951"/>
              <a:gd name="connsiteX7" fmla="*/ 1351005 w 3097427"/>
              <a:gd name="connsiteY7" fmla="*/ 741405 h 1556951"/>
              <a:gd name="connsiteX8" fmla="*/ 1351005 w 3097427"/>
              <a:gd name="connsiteY8" fmla="*/ 856735 h 1556951"/>
              <a:gd name="connsiteX9" fmla="*/ 1565189 w 3097427"/>
              <a:gd name="connsiteY9" fmla="*/ 609600 h 1556951"/>
              <a:gd name="connsiteX10" fmla="*/ 1565189 w 3097427"/>
              <a:gd name="connsiteY10" fmla="*/ 766119 h 1556951"/>
              <a:gd name="connsiteX11" fmla="*/ 1837037 w 3097427"/>
              <a:gd name="connsiteY11" fmla="*/ 494270 h 1556951"/>
              <a:gd name="connsiteX12" fmla="*/ 1845275 w 3097427"/>
              <a:gd name="connsiteY12" fmla="*/ 634313 h 1556951"/>
              <a:gd name="connsiteX13" fmla="*/ 2117124 w 3097427"/>
              <a:gd name="connsiteY13" fmla="*/ 370703 h 1556951"/>
              <a:gd name="connsiteX14" fmla="*/ 2117124 w 3097427"/>
              <a:gd name="connsiteY14" fmla="*/ 527222 h 1556951"/>
              <a:gd name="connsiteX15" fmla="*/ 2405448 w 3097427"/>
              <a:gd name="connsiteY15" fmla="*/ 247135 h 1556951"/>
              <a:gd name="connsiteX16" fmla="*/ 2405448 w 3097427"/>
              <a:gd name="connsiteY16" fmla="*/ 378941 h 1556951"/>
              <a:gd name="connsiteX17" fmla="*/ 2726724 w 3097427"/>
              <a:gd name="connsiteY17" fmla="*/ 115330 h 1556951"/>
              <a:gd name="connsiteX18" fmla="*/ 2718486 w 3097427"/>
              <a:gd name="connsiteY18" fmla="*/ 271849 h 1556951"/>
              <a:gd name="connsiteX19" fmla="*/ 3097427 w 3097427"/>
              <a:gd name="connsiteY19" fmla="*/ 0 h 15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7427" h="1556951">
                <a:moveTo>
                  <a:pt x="0" y="1556951"/>
                </a:moveTo>
                <a:lnTo>
                  <a:pt x="749643" y="1046205"/>
                </a:lnTo>
                <a:lnTo>
                  <a:pt x="757881" y="1186249"/>
                </a:lnTo>
                <a:lnTo>
                  <a:pt x="939113" y="947351"/>
                </a:lnTo>
                <a:lnTo>
                  <a:pt x="947351" y="1054443"/>
                </a:lnTo>
                <a:lnTo>
                  <a:pt x="1145059" y="832022"/>
                </a:lnTo>
                <a:lnTo>
                  <a:pt x="1145059" y="939113"/>
                </a:lnTo>
                <a:lnTo>
                  <a:pt x="1351005" y="741405"/>
                </a:lnTo>
                <a:lnTo>
                  <a:pt x="1351005" y="856735"/>
                </a:lnTo>
                <a:lnTo>
                  <a:pt x="1565189" y="609600"/>
                </a:lnTo>
                <a:lnTo>
                  <a:pt x="1565189" y="766119"/>
                </a:lnTo>
                <a:lnTo>
                  <a:pt x="1837037" y="494270"/>
                </a:lnTo>
                <a:lnTo>
                  <a:pt x="1845275" y="634313"/>
                </a:lnTo>
                <a:lnTo>
                  <a:pt x="2117124" y="370703"/>
                </a:lnTo>
                <a:lnTo>
                  <a:pt x="2117124" y="527222"/>
                </a:lnTo>
                <a:lnTo>
                  <a:pt x="2405448" y="247135"/>
                </a:lnTo>
                <a:lnTo>
                  <a:pt x="2405448" y="378941"/>
                </a:lnTo>
                <a:lnTo>
                  <a:pt x="2726724" y="115330"/>
                </a:lnTo>
                <a:lnTo>
                  <a:pt x="2718486" y="271849"/>
                </a:lnTo>
                <a:lnTo>
                  <a:pt x="309742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6" name="テキスト ボックス 15"/>
          <p:cNvSpPr txBox="1"/>
          <p:nvPr/>
        </p:nvSpPr>
        <p:spPr>
          <a:xfrm>
            <a:off x="4894768" y="101503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7" name="テキスト ボックス 16"/>
          <p:cNvSpPr txBox="1"/>
          <p:nvPr/>
        </p:nvSpPr>
        <p:spPr>
          <a:xfrm>
            <a:off x="4877794" y="415265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8" name="テキスト ボックス 17"/>
          <p:cNvSpPr txBox="1"/>
          <p:nvPr/>
        </p:nvSpPr>
        <p:spPr>
          <a:xfrm>
            <a:off x="6521135" y="2392482"/>
            <a:ext cx="2031325" cy="523220"/>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リリースのサイクルが長い</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800" dirty="0">
                <a:solidFill>
                  <a:srgbClr val="FF0000"/>
                </a:solidFill>
                <a:latin typeface="Meiryo" panose="020B0604030504040204" pitchFamily="34" charset="-128"/>
                <a:ea typeface="Meiryo" panose="020B0604030504040204" pitchFamily="34" charset="-128"/>
              </a:rPr>
              <a:t>＝バグ修正や機能追加に時間がかかる</a:t>
            </a:r>
            <a:endParaRPr lang="en-US" altLang="ja-JP" sz="800" dirty="0">
              <a:solidFill>
                <a:srgbClr val="FF0000"/>
              </a:solidFill>
              <a:latin typeface="Meiryo" panose="020B0604030504040204" pitchFamily="34" charset="-128"/>
              <a:ea typeface="Meiryo" panose="020B0604030504040204" pitchFamily="34" charset="-128"/>
            </a:endParaRPr>
          </a:p>
          <a:p>
            <a:r>
              <a:rPr kumimoji="1" lang="ja-JP" altLang="en-US" sz="800" dirty="0">
                <a:solidFill>
                  <a:srgbClr val="FF0000"/>
                </a:solidFill>
                <a:latin typeface="Meiryo" panose="020B0604030504040204" pitchFamily="34" charset="-128"/>
                <a:ea typeface="Meiryo" panose="020B0604030504040204" pitchFamily="34" charset="-128"/>
              </a:rPr>
              <a:t>＝ユーザの満足度が下がる</a:t>
            </a:r>
          </a:p>
        </p:txBody>
      </p:sp>
      <p:cxnSp>
        <p:nvCxnSpPr>
          <p:cNvPr id="19" name="直線コネクタ 18"/>
          <p:cNvCxnSpPr/>
          <p:nvPr/>
        </p:nvCxnSpPr>
        <p:spPr>
          <a:xfrm flipV="1">
            <a:off x="6645006" y="1888426"/>
            <a:ext cx="1314546" cy="1019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212958" y="5634901"/>
            <a:ext cx="2339102" cy="523220"/>
          </a:xfrm>
          <a:prstGeom prst="rect">
            <a:avLst/>
          </a:prstGeom>
          <a:noFill/>
        </p:spPr>
        <p:txBody>
          <a:bodyPr wrap="none" rtlCol="0">
            <a:spAutoFit/>
          </a:bodyPr>
          <a:lstStyle/>
          <a:p>
            <a:r>
              <a:rPr kumimoji="1" lang="ja-JP" altLang="en-US" sz="1200" dirty="0">
                <a:solidFill>
                  <a:srgbClr val="0000FF"/>
                </a:solidFill>
                <a:latin typeface="Meiryo" panose="020B0604030504040204" pitchFamily="34" charset="-128"/>
                <a:ea typeface="Meiryo" panose="020B0604030504040204" pitchFamily="34" charset="-128"/>
              </a:rPr>
              <a:t>リリースのサイクルが短い</a:t>
            </a:r>
            <a:endParaRPr kumimoji="1" lang="en-US" altLang="ja-JP" sz="1200" dirty="0">
              <a:solidFill>
                <a:srgbClr val="0000FF"/>
              </a:solidFill>
              <a:latin typeface="Meiryo" panose="020B0604030504040204" pitchFamily="34" charset="-128"/>
              <a:ea typeface="Meiryo" panose="020B0604030504040204" pitchFamily="34" charset="-128"/>
            </a:endParaRPr>
          </a:p>
          <a:p>
            <a:r>
              <a:rPr lang="ja-JP" altLang="en-US" sz="800" dirty="0">
                <a:solidFill>
                  <a:srgbClr val="0000FF"/>
                </a:solidFill>
                <a:latin typeface="Meiryo" panose="020B0604030504040204" pitchFamily="34" charset="-128"/>
                <a:ea typeface="Meiryo" panose="020B0604030504040204" pitchFamily="34" charset="-128"/>
              </a:rPr>
              <a:t>＝不具合はすぐ修正され機能もすぐ追加される</a:t>
            </a:r>
            <a:endParaRPr lang="en-US" altLang="ja-JP" sz="800" dirty="0">
              <a:solidFill>
                <a:srgbClr val="0000FF"/>
              </a:solidFill>
              <a:latin typeface="Meiryo" panose="020B0604030504040204" pitchFamily="34" charset="-128"/>
              <a:ea typeface="Meiryo" panose="020B0604030504040204" pitchFamily="34" charset="-128"/>
            </a:endParaRPr>
          </a:p>
          <a:p>
            <a:r>
              <a:rPr kumimoji="1" lang="ja-JP" altLang="en-US" sz="800" dirty="0">
                <a:solidFill>
                  <a:srgbClr val="0000FF"/>
                </a:solidFill>
                <a:latin typeface="Meiryo" panose="020B0604030504040204" pitchFamily="34" charset="-128"/>
                <a:ea typeface="Meiryo" panose="020B0604030504040204" pitchFamily="34" charset="-128"/>
              </a:rPr>
              <a:t>＝</a:t>
            </a:r>
            <a:r>
              <a:rPr lang="ja-JP" altLang="en-US" sz="800" dirty="0">
                <a:solidFill>
                  <a:srgbClr val="0000FF"/>
                </a:solidFill>
                <a:latin typeface="Meiryo" panose="020B0604030504040204" pitchFamily="34" charset="-128"/>
                <a:ea typeface="Meiryo" panose="020B0604030504040204" pitchFamily="34" charset="-128"/>
              </a:rPr>
              <a:t>ユーザーの</a:t>
            </a:r>
            <a:r>
              <a:rPr kumimoji="1" lang="ja-JP" altLang="en-US" sz="800" dirty="0">
                <a:solidFill>
                  <a:srgbClr val="0000FF"/>
                </a:solidFill>
                <a:latin typeface="Meiryo" panose="020B0604030504040204" pitchFamily="34" charset="-128"/>
                <a:ea typeface="Meiryo" panose="020B0604030504040204" pitchFamily="34" charset="-128"/>
              </a:rPr>
              <a:t>満足度が上がる</a:t>
            </a:r>
          </a:p>
        </p:txBody>
      </p:sp>
      <p:cxnSp>
        <p:nvCxnSpPr>
          <p:cNvPr id="21" name="直線コネクタ 20"/>
          <p:cNvCxnSpPr/>
          <p:nvPr/>
        </p:nvCxnSpPr>
        <p:spPr>
          <a:xfrm>
            <a:off x="5924926" y="5468581"/>
            <a:ext cx="216024" cy="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5852918" y="5612597"/>
            <a:ext cx="1" cy="50405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348862" y="4604485"/>
            <a:ext cx="2185214" cy="461665"/>
          </a:xfrm>
          <a:prstGeom prst="rect">
            <a:avLst/>
          </a:prstGeom>
          <a:noFill/>
        </p:spPr>
        <p:txBody>
          <a:bodyPr wrap="none" rtlCol="0">
            <a:spAutoFit/>
          </a:bodyPr>
          <a:lstStyle/>
          <a:p>
            <a:r>
              <a:rPr lang="ja-JP" altLang="en-US" sz="1200" dirty="0">
                <a:solidFill>
                  <a:srgbClr val="0000FF"/>
                </a:solidFill>
                <a:latin typeface="Meiryo" panose="020B0604030504040204" pitchFamily="34" charset="-128"/>
                <a:ea typeface="Meiryo" panose="020B0604030504040204" pitchFamily="34" charset="-128"/>
              </a:rPr>
              <a:t>最初は少ない機能だが、</a:t>
            </a:r>
            <a:endParaRPr lang="en-US" altLang="ja-JP" sz="1200" dirty="0">
              <a:solidFill>
                <a:srgbClr val="0000FF"/>
              </a:solidFill>
              <a:latin typeface="Meiryo" panose="020B0604030504040204" pitchFamily="34" charset="-128"/>
              <a:ea typeface="Meiryo" panose="020B0604030504040204" pitchFamily="34" charset="-128"/>
            </a:endParaRPr>
          </a:p>
          <a:p>
            <a:r>
              <a:rPr lang="ja-JP" altLang="en-US" sz="1200" dirty="0">
                <a:solidFill>
                  <a:srgbClr val="0000FF"/>
                </a:solidFill>
                <a:latin typeface="Meiryo" panose="020B0604030504040204" pitchFamily="34" charset="-128"/>
                <a:ea typeface="Meiryo" panose="020B0604030504040204" pitchFamily="34" charset="-128"/>
              </a:rPr>
              <a:t>すぐにメリットを享受できる</a:t>
            </a:r>
            <a:endParaRPr kumimoji="1" lang="ja-JP" altLang="en-US" sz="1200" dirty="0">
              <a:solidFill>
                <a:srgbClr val="0000FF"/>
              </a:solidFill>
              <a:latin typeface="Meiryo" panose="020B0604030504040204" pitchFamily="34" charset="-128"/>
              <a:ea typeface="Meiryo" panose="020B0604030504040204" pitchFamily="34" charset="-128"/>
            </a:endParaRPr>
          </a:p>
        </p:txBody>
      </p:sp>
      <p:cxnSp>
        <p:nvCxnSpPr>
          <p:cNvPr id="24" name="直線コネクタ 23"/>
          <p:cNvCxnSpPr/>
          <p:nvPr/>
        </p:nvCxnSpPr>
        <p:spPr>
          <a:xfrm flipV="1">
            <a:off x="6500990" y="1960434"/>
            <a:ext cx="1" cy="108012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348862" y="1384370"/>
            <a:ext cx="2031325"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全ての機能が完成するまで</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利用できない</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26" name="正方形/長方形 25"/>
          <p:cNvSpPr/>
          <p:nvPr/>
        </p:nvSpPr>
        <p:spPr>
          <a:xfrm>
            <a:off x="668342" y="880314"/>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27" name="正方形/長方形 26"/>
          <p:cNvSpPr/>
          <p:nvPr/>
        </p:nvSpPr>
        <p:spPr>
          <a:xfrm>
            <a:off x="2623805" y="880314"/>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28" name="右矢印 27"/>
          <p:cNvSpPr/>
          <p:nvPr/>
        </p:nvSpPr>
        <p:spPr>
          <a:xfrm>
            <a:off x="1611103" y="1449250"/>
            <a:ext cx="656641" cy="1093811"/>
          </a:xfrm>
          <a:prstGeom prst="rightArrow">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迅速対応</a:t>
            </a:r>
          </a:p>
        </p:txBody>
      </p:sp>
      <p:sp>
        <p:nvSpPr>
          <p:cNvPr id="29" name="左矢印 28"/>
          <p:cNvSpPr/>
          <p:nvPr/>
        </p:nvSpPr>
        <p:spPr>
          <a:xfrm>
            <a:off x="2263693" y="1435797"/>
            <a:ext cx="652123" cy="1093811"/>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安定稼働</a:t>
            </a:r>
          </a:p>
        </p:txBody>
      </p:sp>
      <p:sp>
        <p:nvSpPr>
          <p:cNvPr id="30" name="テキスト ボックス 29">
            <a:extLst>
              <a:ext uri="{FF2B5EF4-FFF2-40B4-BE49-F238E27FC236}">
                <a16:creationId xmlns:a16="http://schemas.microsoft.com/office/drawing/2014/main" id="{AADB3B34-D127-4745-8DC6-81C0A8C47CD5}"/>
              </a:ext>
            </a:extLst>
          </p:cNvPr>
          <p:cNvSpPr txBox="1"/>
          <p:nvPr/>
        </p:nvSpPr>
        <p:spPr>
          <a:xfrm>
            <a:off x="7959243" y="3115687"/>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8CADF9D-0D12-BD49-B752-6E37E3219623}"/>
              </a:ext>
            </a:extLst>
          </p:cNvPr>
          <p:cNvSpPr txBox="1"/>
          <p:nvPr/>
        </p:nvSpPr>
        <p:spPr>
          <a:xfrm>
            <a:off x="7905729" y="6225298"/>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4A7B4B3-7269-794D-A8FE-87A8522637CF}"/>
              </a:ext>
            </a:extLst>
          </p:cNvPr>
          <p:cNvSpPr txBox="1"/>
          <p:nvPr/>
        </p:nvSpPr>
        <p:spPr>
          <a:xfrm>
            <a:off x="901764" y="3394835"/>
            <a:ext cx="7340471"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開発部門と運用部門が協力してビジネス・リスクを低減し、</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加速するビジネス・スピードに即応できるようにするための取り組み</a:t>
            </a:r>
          </a:p>
        </p:txBody>
      </p:sp>
    </p:spTree>
    <p:extLst>
      <p:ext uri="{BB962C8B-B14F-4D97-AF65-F5344CB8AC3E}">
        <p14:creationId xmlns:p14="http://schemas.microsoft.com/office/powerpoint/2010/main" val="1219203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DE7941A3-A131-0847-9542-F43FF49ABD6B}"/>
              </a:ext>
            </a:extLst>
          </p:cNvPr>
          <p:cNvSpPr/>
          <p:nvPr/>
        </p:nvSpPr>
        <p:spPr bwMode="auto">
          <a:xfrm>
            <a:off x="4717664" y="778476"/>
            <a:ext cx="3771428" cy="5659394"/>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B04C8914-8787-D748-A71A-188C9CED75F4}"/>
              </a:ext>
            </a:extLst>
          </p:cNvPr>
          <p:cNvSpPr/>
          <p:nvPr/>
        </p:nvSpPr>
        <p:spPr bwMode="auto">
          <a:xfrm>
            <a:off x="646113" y="778476"/>
            <a:ext cx="3771428" cy="5659394"/>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前提となる</a:t>
            </a:r>
            <a:r>
              <a:rPr kumimoji="1" lang="en-US" altLang="ja-JP" dirty="0"/>
              <a:t>Infrastructure as Code</a:t>
            </a:r>
            <a:endParaRPr kumimoji="1" lang="ja-JP" altLang="en-US" dirty="0"/>
          </a:p>
        </p:txBody>
      </p:sp>
      <p:sp>
        <p:nvSpPr>
          <p:cNvPr id="9" name="角丸四角形 8"/>
          <p:cNvSpPr/>
          <p:nvPr/>
        </p:nvSpPr>
        <p:spPr bwMode="auto">
          <a:xfrm>
            <a:off x="1857632" y="1434623"/>
            <a:ext cx="2133600" cy="609600"/>
          </a:xfrm>
          <a:prstGeom prst="roundRect">
            <a:avLst>
              <a:gd name="adj" fmla="val 0"/>
            </a:avLst>
          </a:prstGeom>
          <a:solidFill>
            <a:schemeClr val="tx2">
              <a:lumMod val="60000"/>
              <a:lumOff val="4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charset="-128"/>
                <a:ea typeface="Meiryo" charset="-128"/>
                <a:cs typeface="Meiryo" charset="-128"/>
              </a:rPr>
              <a:t>業務処理ロジック</a:t>
            </a:r>
            <a:r>
              <a:rPr kumimoji="0" lang="ja-JP" altLang="en-US" sz="1400" dirty="0">
                <a:solidFill>
                  <a:srgbClr val="FFFFFF"/>
                </a:solidFill>
                <a:latin typeface="Meiryo" charset="-128"/>
                <a:ea typeface="Meiryo" charset="-128"/>
                <a:cs typeface="Meiryo" charset="-128"/>
              </a:rPr>
              <a:t>の</a:t>
            </a:r>
            <a:endParaRPr kumimoji="0" lang="en-US" altLang="ja-JP" sz="1400" dirty="0">
              <a:solidFill>
                <a:srgbClr val="FFFFFF"/>
              </a:solidFill>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rgbClr val="FFFFFF"/>
              </a:solidFill>
              <a:effectLst/>
              <a:latin typeface="Meiryo" charset="-128"/>
              <a:ea typeface="Meiryo" charset="-128"/>
              <a:cs typeface="Meiryo" charset="-128"/>
            </a:endParaRPr>
          </a:p>
        </p:txBody>
      </p:sp>
      <p:sp>
        <p:nvSpPr>
          <p:cNvPr id="10" name="角丸四角形 9"/>
          <p:cNvSpPr/>
          <p:nvPr/>
        </p:nvSpPr>
        <p:spPr bwMode="auto">
          <a:xfrm>
            <a:off x="5152768" y="1434623"/>
            <a:ext cx="2133600" cy="609600"/>
          </a:xfrm>
          <a:prstGeom prst="roundRect">
            <a:avLst>
              <a:gd name="adj" fmla="val 0"/>
            </a:avLst>
          </a:prstGeom>
          <a:solidFill>
            <a:schemeClr val="tx2">
              <a:lumMod val="60000"/>
              <a:lumOff val="4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業務処理ロジック</a:t>
            </a:r>
            <a:r>
              <a:rPr kumimoji="0" lang="ja-JP" altLang="en-US" sz="1400" dirty="0">
                <a:solidFill>
                  <a:schemeClr val="bg1"/>
                </a:solidFill>
                <a:effectLst/>
                <a:latin typeface="Meiryo" charset="-128"/>
                <a:ea typeface="Meiryo" charset="-128"/>
                <a:cs typeface="Meiryo" charset="-128"/>
              </a:rPr>
              <a:t>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15" name="角丸四角形 14"/>
          <p:cNvSpPr/>
          <p:nvPr/>
        </p:nvSpPr>
        <p:spPr bwMode="auto">
          <a:xfrm>
            <a:off x="5152768" y="2952389"/>
            <a:ext cx="2133600" cy="609600"/>
          </a:xfrm>
          <a:prstGeom prst="roundRect">
            <a:avLst>
              <a:gd name="adj" fmla="val 0"/>
            </a:avLst>
          </a:prstGeom>
          <a:solidFill>
            <a:schemeClr val="tx2">
              <a:lumMod val="60000"/>
              <a:lumOff val="4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effectLst/>
                <a:latin typeface="Meiryo" charset="-128"/>
                <a:ea typeface="Meiryo" charset="-128"/>
                <a:cs typeface="Meiryo" charset="-128"/>
              </a:rPr>
              <a:t>運用手順の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16" name="角丸四角形 15"/>
          <p:cNvSpPr/>
          <p:nvPr/>
        </p:nvSpPr>
        <p:spPr bwMode="auto">
          <a:xfrm>
            <a:off x="5152768" y="4470155"/>
            <a:ext cx="2133600" cy="609600"/>
          </a:xfrm>
          <a:prstGeom prst="roundRect">
            <a:avLst>
              <a:gd name="adj" fmla="val 0"/>
            </a:avLst>
          </a:prstGeom>
          <a:solidFill>
            <a:schemeClr val="tx2">
              <a:lumMod val="60000"/>
              <a:lumOff val="4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effectLst/>
                <a:latin typeface="Meiryo" charset="-128"/>
                <a:ea typeface="Meiryo" charset="-128"/>
                <a:cs typeface="Meiryo" charset="-128"/>
              </a:rPr>
              <a:t>システム構成の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46" name="フローチャート: 書類 45">
            <a:extLst>
              <a:ext uri="{FF2B5EF4-FFF2-40B4-BE49-F238E27FC236}">
                <a16:creationId xmlns:a16="http://schemas.microsoft.com/office/drawing/2014/main" id="{769AF0A3-A4B6-6747-A227-A41C0DAE3617}"/>
              </a:ext>
            </a:extLst>
          </p:cNvPr>
          <p:cNvSpPr/>
          <p:nvPr/>
        </p:nvSpPr>
        <p:spPr bwMode="auto">
          <a:xfrm>
            <a:off x="1857632" y="2952389"/>
            <a:ext cx="2133600" cy="609600"/>
          </a:xfrm>
          <a:prstGeom prst="flowChartDocument">
            <a:avLst/>
          </a:prstGeom>
          <a:solidFill>
            <a:schemeClr val="tx1">
              <a:lumMod val="50000"/>
              <a:lumOff val="5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日本語などの自然言語で</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運用手順書の作成</a:t>
            </a:r>
          </a:p>
        </p:txBody>
      </p:sp>
      <p:sp>
        <p:nvSpPr>
          <p:cNvPr id="51" name="角丸四角形 50">
            <a:extLst>
              <a:ext uri="{FF2B5EF4-FFF2-40B4-BE49-F238E27FC236}">
                <a16:creationId xmlns:a16="http://schemas.microsoft.com/office/drawing/2014/main" id="{BC423C92-04BA-7B4B-A9A3-7A9B3D30694A}"/>
              </a:ext>
            </a:extLst>
          </p:cNvPr>
          <p:cNvSpPr/>
          <p:nvPr/>
        </p:nvSpPr>
        <p:spPr bwMode="auto">
          <a:xfrm>
            <a:off x="6876532" y="3472248"/>
            <a:ext cx="1365421" cy="543823"/>
          </a:xfrm>
          <a:prstGeom prst="roundRect">
            <a:avLst>
              <a:gd name="adj" fmla="val 0"/>
            </a:avLst>
          </a:prstGeom>
          <a:solidFill>
            <a:schemeClr val="accent3">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sz="1400">
                <a:solidFill>
                  <a:schemeClr val="bg1"/>
                </a:solidFill>
                <a:latin typeface="Meiryo" charset="-128"/>
                <a:ea typeface="Meiryo" charset="-128"/>
                <a:cs typeface="Meiryo" charset="-128"/>
              </a:rPr>
              <a:t>運用管理の</a:t>
            </a:r>
            <a:endParaRPr kumimoji="0" lang="en-US" altLang="ja-JP" sz="1400" dirty="0">
              <a:solidFill>
                <a:schemeClr val="bg1"/>
              </a:solidFill>
              <a:latin typeface="Meiryo" charset="-128"/>
              <a:ea typeface="Meiryo" charset="-128"/>
              <a:cs typeface="Meiryo" charset="-128"/>
            </a:endParaRPr>
          </a:p>
          <a:p>
            <a:pPr algn="ctr" defTabSz="914400" fontAlgn="base">
              <a:spcAft>
                <a:spcPct val="0"/>
              </a:spcAft>
            </a:pPr>
            <a:r>
              <a:rPr kumimoji="0" lang="ja-JP" altLang="en-US" sz="1400">
                <a:solidFill>
                  <a:schemeClr val="bg1"/>
                </a:solidFill>
                <a:latin typeface="Meiryo" charset="-128"/>
                <a:ea typeface="Meiryo" charset="-128"/>
                <a:cs typeface="Meiryo" charset="-128"/>
              </a:rPr>
              <a:t>自動化</a:t>
            </a:r>
            <a:endParaRPr kumimoji="0" lang="en-US" altLang="ja-JP" sz="1400" dirty="0">
              <a:solidFill>
                <a:schemeClr val="bg1"/>
              </a:solidFill>
              <a:latin typeface="Meiryo" charset="-128"/>
              <a:ea typeface="Meiryo" charset="-128"/>
              <a:cs typeface="Meiryo" charset="-128"/>
            </a:endParaRPr>
          </a:p>
        </p:txBody>
      </p:sp>
      <p:sp>
        <p:nvSpPr>
          <p:cNvPr id="52" name="角丸四角形 51">
            <a:extLst>
              <a:ext uri="{FF2B5EF4-FFF2-40B4-BE49-F238E27FC236}">
                <a16:creationId xmlns:a16="http://schemas.microsoft.com/office/drawing/2014/main" id="{D9B2DAD4-6A71-A143-AA4A-524203C2079F}"/>
              </a:ext>
            </a:extLst>
          </p:cNvPr>
          <p:cNvSpPr/>
          <p:nvPr/>
        </p:nvSpPr>
        <p:spPr bwMode="auto">
          <a:xfrm>
            <a:off x="902047" y="3472247"/>
            <a:ext cx="1365421" cy="543823"/>
          </a:xfrm>
          <a:prstGeom prst="roundRect">
            <a:avLst>
              <a:gd name="adj" fmla="val 0"/>
            </a:avLst>
          </a:prstGeom>
          <a:solidFill>
            <a:schemeClr val="bg2">
              <a:lumMod val="5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人手</a:t>
            </a:r>
            <a:r>
              <a:rPr kumimoji="0" lang="ja-JP" altLang="en-US" sz="1400" b="0" i="0" u="none" strike="noStrike" cap="none" normalizeH="0" baseline="0">
                <a:ln>
                  <a:noFill/>
                </a:ln>
                <a:solidFill>
                  <a:schemeClr val="bg1"/>
                </a:solidFill>
                <a:effectLst/>
                <a:latin typeface="Meiryo" charset="-128"/>
                <a:ea typeface="Meiryo" charset="-128"/>
                <a:cs typeface="Meiryo" charset="-128"/>
              </a:rPr>
              <a:t>による</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運用管理</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53" name="角丸四角形 52">
            <a:extLst>
              <a:ext uri="{FF2B5EF4-FFF2-40B4-BE49-F238E27FC236}">
                <a16:creationId xmlns:a16="http://schemas.microsoft.com/office/drawing/2014/main" id="{C691F75A-6804-A145-804D-188D7737F738}"/>
              </a:ext>
            </a:extLst>
          </p:cNvPr>
          <p:cNvSpPr/>
          <p:nvPr/>
        </p:nvSpPr>
        <p:spPr bwMode="auto">
          <a:xfrm>
            <a:off x="6876532" y="4924237"/>
            <a:ext cx="1365421" cy="543823"/>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システム構成</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の</a:t>
            </a:r>
            <a:r>
              <a:rPr kumimoji="0" lang="ja-JP" altLang="en-US" sz="1400">
                <a:solidFill>
                  <a:schemeClr val="bg1"/>
                </a:solidFill>
                <a:effectLst/>
                <a:latin typeface="Meiryo" charset="-128"/>
                <a:ea typeface="Meiryo" charset="-128"/>
                <a:cs typeface="Meiryo" charset="-128"/>
              </a:rPr>
              <a:t>自動化</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55" name="フローチャート: 書類 54">
            <a:extLst>
              <a:ext uri="{FF2B5EF4-FFF2-40B4-BE49-F238E27FC236}">
                <a16:creationId xmlns:a16="http://schemas.microsoft.com/office/drawing/2014/main" id="{35F8669B-6871-834A-B580-D258AE1DA5C8}"/>
              </a:ext>
            </a:extLst>
          </p:cNvPr>
          <p:cNvSpPr/>
          <p:nvPr/>
        </p:nvSpPr>
        <p:spPr bwMode="auto">
          <a:xfrm>
            <a:off x="1857632" y="4470155"/>
            <a:ext cx="2133600" cy="609600"/>
          </a:xfrm>
          <a:prstGeom prst="flowChartDocument">
            <a:avLst/>
          </a:prstGeom>
          <a:solidFill>
            <a:schemeClr val="tx1">
              <a:lumMod val="50000"/>
              <a:lumOff val="5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日本語などの自然言語で</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a:ln>
                  <a:noFill/>
                </a:ln>
                <a:solidFill>
                  <a:schemeClr val="bg1"/>
                </a:solidFill>
                <a:effectLst/>
                <a:latin typeface="Meiryo" charset="-128"/>
                <a:ea typeface="Meiryo" charset="-128"/>
                <a:cs typeface="Meiryo" charset="-128"/>
              </a:rPr>
              <a:t>システム構成図作成</a:t>
            </a:r>
            <a:endParaRPr kumimoji="0" lang="ja-JP" altLang="en-US" sz="1600" b="0" i="0" u="none" strike="noStrike" cap="none" normalizeH="0" baseline="0" dirty="0">
              <a:ln>
                <a:noFill/>
              </a:ln>
              <a:solidFill>
                <a:schemeClr val="bg1"/>
              </a:solidFill>
              <a:effectLst/>
              <a:latin typeface="Meiryo" charset="-128"/>
              <a:ea typeface="Meiryo" charset="-128"/>
              <a:cs typeface="Meiryo" charset="-128"/>
            </a:endParaRPr>
          </a:p>
        </p:txBody>
      </p:sp>
      <p:sp>
        <p:nvSpPr>
          <p:cNvPr id="56" name="角丸四角形 55">
            <a:extLst>
              <a:ext uri="{FF2B5EF4-FFF2-40B4-BE49-F238E27FC236}">
                <a16:creationId xmlns:a16="http://schemas.microsoft.com/office/drawing/2014/main" id="{9C57EB77-1448-B649-96E2-882195498BC7}"/>
              </a:ext>
            </a:extLst>
          </p:cNvPr>
          <p:cNvSpPr/>
          <p:nvPr/>
        </p:nvSpPr>
        <p:spPr bwMode="auto">
          <a:xfrm>
            <a:off x="902047" y="4924237"/>
            <a:ext cx="1365421" cy="543823"/>
          </a:xfrm>
          <a:prstGeom prst="roundRect">
            <a:avLst>
              <a:gd name="adj" fmla="val 0"/>
            </a:avLst>
          </a:prstGeom>
          <a:solidFill>
            <a:schemeClr val="bg2">
              <a:lumMod val="5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人手</a:t>
            </a:r>
            <a:r>
              <a:rPr kumimoji="0" lang="ja-JP" altLang="en-US" sz="1400" b="0" i="0" u="none" strike="noStrike" cap="none" normalizeH="0" baseline="0">
                <a:ln>
                  <a:noFill/>
                </a:ln>
                <a:solidFill>
                  <a:schemeClr val="bg1"/>
                </a:solidFill>
                <a:effectLst/>
                <a:latin typeface="Meiryo" charset="-128"/>
                <a:ea typeface="Meiryo" charset="-128"/>
                <a:cs typeface="Meiryo" charset="-128"/>
              </a:rPr>
              <a:t>による</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システム構築</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7" name="下矢印 6">
            <a:extLst>
              <a:ext uri="{FF2B5EF4-FFF2-40B4-BE49-F238E27FC236}">
                <a16:creationId xmlns:a16="http://schemas.microsoft.com/office/drawing/2014/main" id="{846472DC-C951-834E-8DB7-BB5EF8F77AED}"/>
              </a:ext>
            </a:extLst>
          </p:cNvPr>
          <p:cNvSpPr/>
          <p:nvPr/>
        </p:nvSpPr>
        <p:spPr>
          <a:xfrm>
            <a:off x="2624780" y="2121424"/>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下矢印 56">
            <a:extLst>
              <a:ext uri="{FF2B5EF4-FFF2-40B4-BE49-F238E27FC236}">
                <a16:creationId xmlns:a16="http://schemas.microsoft.com/office/drawing/2014/main" id="{6B912147-713C-3544-80DF-1786731A614F}"/>
              </a:ext>
            </a:extLst>
          </p:cNvPr>
          <p:cNvSpPr/>
          <p:nvPr/>
        </p:nvSpPr>
        <p:spPr>
          <a:xfrm>
            <a:off x="2618602" y="3616592"/>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下矢印 57">
            <a:extLst>
              <a:ext uri="{FF2B5EF4-FFF2-40B4-BE49-F238E27FC236}">
                <a16:creationId xmlns:a16="http://schemas.microsoft.com/office/drawing/2014/main" id="{89BD370C-7A62-2240-B8D4-FC45F5C49FD0}"/>
              </a:ext>
            </a:extLst>
          </p:cNvPr>
          <p:cNvSpPr/>
          <p:nvPr/>
        </p:nvSpPr>
        <p:spPr>
          <a:xfrm>
            <a:off x="5920947" y="2121424"/>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下矢印 58">
            <a:extLst>
              <a:ext uri="{FF2B5EF4-FFF2-40B4-BE49-F238E27FC236}">
                <a16:creationId xmlns:a16="http://schemas.microsoft.com/office/drawing/2014/main" id="{81D680D1-28B7-084C-81FC-77E775B2FD5A}"/>
              </a:ext>
            </a:extLst>
          </p:cNvPr>
          <p:cNvSpPr/>
          <p:nvPr/>
        </p:nvSpPr>
        <p:spPr>
          <a:xfrm>
            <a:off x="5920947" y="3616592"/>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9C5D4B1A-E44A-F342-84FC-9598E4A18E52}"/>
              </a:ext>
            </a:extLst>
          </p:cNvPr>
          <p:cNvSpPr txBox="1"/>
          <p:nvPr/>
        </p:nvSpPr>
        <p:spPr>
          <a:xfrm>
            <a:off x="1670052" y="873158"/>
            <a:ext cx="1723549" cy="461665"/>
          </a:xfrm>
          <a:prstGeom prst="rect">
            <a:avLst/>
          </a:prstGeom>
          <a:noFill/>
          <a:ln>
            <a:noFill/>
          </a:ln>
        </p:spPr>
        <p:txBody>
          <a:bodyPr vert="horz" wrap="none" rtlCol="0">
            <a:spAutoFit/>
          </a:bodyPr>
          <a:lstStyle/>
          <a:p>
            <a:pPr algn="ctr"/>
            <a:r>
              <a:rPr lang="ja-JP" altLang="en-US" sz="2400">
                <a:solidFill>
                  <a:schemeClr val="accent6">
                    <a:lumMod val="50000"/>
                  </a:schemeClr>
                </a:solidFill>
                <a:effectLst/>
                <a:latin typeface="Meiryo" charset="-128"/>
                <a:ea typeface="Meiryo" charset="-128"/>
                <a:cs typeface="Meiryo" charset="-128"/>
              </a:rPr>
              <a:t>従来の手順</a:t>
            </a:r>
            <a:endParaRPr kumimoji="1" lang="ja-JP" altLang="en-US" sz="2400" dirty="0">
              <a:solidFill>
                <a:schemeClr val="accent6">
                  <a:lumMod val="50000"/>
                </a:schemeClr>
              </a:solidFill>
              <a:effectLst/>
              <a:latin typeface="Meiryo" charset="-128"/>
              <a:ea typeface="Meiryo" charset="-128"/>
              <a:cs typeface="Meiryo" charset="-128"/>
            </a:endParaRPr>
          </a:p>
        </p:txBody>
      </p:sp>
      <p:sp>
        <p:nvSpPr>
          <p:cNvPr id="65" name="テキスト ボックス 64">
            <a:extLst>
              <a:ext uri="{FF2B5EF4-FFF2-40B4-BE49-F238E27FC236}">
                <a16:creationId xmlns:a16="http://schemas.microsoft.com/office/drawing/2014/main" id="{BB741E7B-BB58-024D-B0DB-932BF8636F41}"/>
              </a:ext>
            </a:extLst>
          </p:cNvPr>
          <p:cNvSpPr txBox="1"/>
          <p:nvPr/>
        </p:nvSpPr>
        <p:spPr>
          <a:xfrm>
            <a:off x="5433827" y="873157"/>
            <a:ext cx="2339102" cy="461665"/>
          </a:xfrm>
          <a:prstGeom prst="rect">
            <a:avLst/>
          </a:prstGeom>
          <a:noFill/>
          <a:ln>
            <a:noFill/>
          </a:ln>
        </p:spPr>
        <p:txBody>
          <a:bodyPr vert="horz" wrap="none" rtlCol="0">
            <a:spAutoFit/>
          </a:bodyPr>
          <a:lstStyle/>
          <a:p>
            <a:pPr algn="ctr"/>
            <a:r>
              <a:rPr lang="ja-JP" altLang="en-US" sz="2400">
                <a:solidFill>
                  <a:schemeClr val="accent3">
                    <a:lumMod val="75000"/>
                  </a:schemeClr>
                </a:solidFill>
                <a:effectLst/>
                <a:latin typeface="Meiryo" charset="-128"/>
                <a:ea typeface="Meiryo" charset="-128"/>
                <a:cs typeface="Meiryo" charset="-128"/>
              </a:rPr>
              <a:t>これからの手順</a:t>
            </a:r>
            <a:endParaRPr kumimoji="1" lang="ja-JP" altLang="en-US" sz="2400" dirty="0">
              <a:solidFill>
                <a:schemeClr val="accent3">
                  <a:lumMod val="75000"/>
                </a:schemeClr>
              </a:solidFill>
              <a:effectLst/>
              <a:latin typeface="Meiryo" charset="-128"/>
              <a:ea typeface="Meiryo" charset="-128"/>
              <a:cs typeface="Meiryo" charset="-128"/>
            </a:endParaRPr>
          </a:p>
        </p:txBody>
      </p:sp>
      <p:pic>
        <p:nvPicPr>
          <p:cNvPr id="66" name="Picture 13" descr="Traditional-Servers.png">
            <a:extLst>
              <a:ext uri="{FF2B5EF4-FFF2-40B4-BE49-F238E27FC236}">
                <a16:creationId xmlns:a16="http://schemas.microsoft.com/office/drawing/2014/main" id="{45F857CE-949C-FC45-A2FE-A713C69235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832" y="3799103"/>
            <a:ext cx="533400" cy="533400"/>
          </a:xfrm>
          <a:prstGeom prst="rect">
            <a:avLst/>
          </a:prstGeom>
          <a:effectLst>
            <a:outerShdw blurRad="50800" dist="38100" dir="2700000" algn="tl" rotWithShape="0">
              <a:prstClr val="black">
                <a:alpha val="40000"/>
              </a:prstClr>
            </a:outerShdw>
          </a:effectLst>
        </p:spPr>
      </p:pic>
      <p:pic>
        <p:nvPicPr>
          <p:cNvPr id="67" name="Picture 13" descr="Traditional-Servers.png">
            <a:extLst>
              <a:ext uri="{FF2B5EF4-FFF2-40B4-BE49-F238E27FC236}">
                <a16:creationId xmlns:a16="http://schemas.microsoft.com/office/drawing/2014/main" id="{1790BFDA-2713-DF49-9B45-905040E970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832" y="5270193"/>
            <a:ext cx="533400" cy="533400"/>
          </a:xfrm>
          <a:prstGeom prst="rect">
            <a:avLst/>
          </a:prstGeom>
          <a:effectLst>
            <a:outerShdw blurRad="50800" dist="38100" dir="2700000" algn="tl" rotWithShape="0">
              <a:prstClr val="black">
                <a:alpha val="40000"/>
              </a:prstClr>
            </a:outerShdw>
          </a:effectLst>
        </p:spPr>
      </p:pic>
      <p:grpSp>
        <p:nvGrpSpPr>
          <p:cNvPr id="68" name="図形グループ 399">
            <a:extLst>
              <a:ext uri="{FF2B5EF4-FFF2-40B4-BE49-F238E27FC236}">
                <a16:creationId xmlns:a16="http://schemas.microsoft.com/office/drawing/2014/main" id="{17A23D01-3460-4C43-AE39-BA3D26321ADD}"/>
              </a:ext>
            </a:extLst>
          </p:cNvPr>
          <p:cNvGrpSpPr/>
          <p:nvPr/>
        </p:nvGrpSpPr>
        <p:grpSpPr>
          <a:xfrm>
            <a:off x="2047276" y="3882170"/>
            <a:ext cx="370254" cy="367267"/>
            <a:chOff x="2667295" y="1059799"/>
            <a:chExt cx="681672" cy="722281"/>
          </a:xfrm>
        </p:grpSpPr>
        <p:sp>
          <p:nvSpPr>
            <p:cNvPr id="69" name="角丸四角形 68">
              <a:extLst>
                <a:ext uri="{FF2B5EF4-FFF2-40B4-BE49-F238E27FC236}">
                  <a16:creationId xmlns:a16="http://schemas.microsoft.com/office/drawing/2014/main" id="{94CFDD26-7476-284D-AE80-6989928C6B8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0" name="図 69">
              <a:extLst>
                <a:ext uri="{FF2B5EF4-FFF2-40B4-BE49-F238E27FC236}">
                  <a16:creationId xmlns:a16="http://schemas.microsoft.com/office/drawing/2014/main" id="{5C0B1D0E-09A3-5947-9648-712C8925685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71" name="図形グループ 402">
            <a:extLst>
              <a:ext uri="{FF2B5EF4-FFF2-40B4-BE49-F238E27FC236}">
                <a16:creationId xmlns:a16="http://schemas.microsoft.com/office/drawing/2014/main" id="{3BAFAAED-C4C9-EC47-87C0-CDC100C46605}"/>
              </a:ext>
            </a:extLst>
          </p:cNvPr>
          <p:cNvGrpSpPr/>
          <p:nvPr/>
        </p:nvGrpSpPr>
        <p:grpSpPr>
          <a:xfrm>
            <a:off x="2142549" y="3962488"/>
            <a:ext cx="150692" cy="345180"/>
            <a:chOff x="360577" y="6805427"/>
            <a:chExt cx="969965" cy="2007877"/>
          </a:xfrm>
        </p:grpSpPr>
        <p:sp>
          <p:nvSpPr>
            <p:cNvPr id="72" name="円/楕円 71">
              <a:extLst>
                <a:ext uri="{FF2B5EF4-FFF2-40B4-BE49-F238E27FC236}">
                  <a16:creationId xmlns:a16="http://schemas.microsoft.com/office/drawing/2014/main" id="{870A2E9E-F6A4-FA40-AED0-F84BF4FB6BDC}"/>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0E0283A0-547B-3049-804E-D9B5E20F89DC}"/>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399">
            <a:extLst>
              <a:ext uri="{FF2B5EF4-FFF2-40B4-BE49-F238E27FC236}">
                <a16:creationId xmlns:a16="http://schemas.microsoft.com/office/drawing/2014/main" id="{CCD12D4E-1C68-ED4C-9440-96AF95054161}"/>
              </a:ext>
            </a:extLst>
          </p:cNvPr>
          <p:cNvGrpSpPr/>
          <p:nvPr/>
        </p:nvGrpSpPr>
        <p:grpSpPr>
          <a:xfrm>
            <a:off x="2064576" y="5350203"/>
            <a:ext cx="370254" cy="367267"/>
            <a:chOff x="2667295" y="1059799"/>
            <a:chExt cx="681672" cy="722281"/>
          </a:xfrm>
        </p:grpSpPr>
        <p:sp>
          <p:nvSpPr>
            <p:cNvPr id="75" name="角丸四角形 74">
              <a:extLst>
                <a:ext uri="{FF2B5EF4-FFF2-40B4-BE49-F238E27FC236}">
                  <a16:creationId xmlns:a16="http://schemas.microsoft.com/office/drawing/2014/main" id="{D5CE1119-39CB-244E-B538-10F974703FE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40844DFA-EF6D-AF47-A4D8-B6698D82412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77" name="図形グループ 402">
            <a:extLst>
              <a:ext uri="{FF2B5EF4-FFF2-40B4-BE49-F238E27FC236}">
                <a16:creationId xmlns:a16="http://schemas.microsoft.com/office/drawing/2014/main" id="{91DFB37E-DC22-294E-8CEF-AC44A9EA6E5B}"/>
              </a:ext>
            </a:extLst>
          </p:cNvPr>
          <p:cNvGrpSpPr/>
          <p:nvPr/>
        </p:nvGrpSpPr>
        <p:grpSpPr>
          <a:xfrm>
            <a:off x="2159849" y="5430521"/>
            <a:ext cx="150692" cy="345180"/>
            <a:chOff x="360577" y="6805427"/>
            <a:chExt cx="969965" cy="2007877"/>
          </a:xfrm>
        </p:grpSpPr>
        <p:sp>
          <p:nvSpPr>
            <p:cNvPr id="78" name="円/楕円 77">
              <a:extLst>
                <a:ext uri="{FF2B5EF4-FFF2-40B4-BE49-F238E27FC236}">
                  <a16:creationId xmlns:a16="http://schemas.microsoft.com/office/drawing/2014/main" id="{56914B3F-A333-764D-B314-FA8C48A98141}"/>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53EA4D74-A749-C347-9C4B-117072E31EAB}"/>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 name="テキスト ボックス 7">
            <a:extLst>
              <a:ext uri="{FF2B5EF4-FFF2-40B4-BE49-F238E27FC236}">
                <a16:creationId xmlns:a16="http://schemas.microsoft.com/office/drawing/2014/main" id="{FE88B751-E8BA-0F49-B61B-7BAB866EDE9B}"/>
              </a:ext>
            </a:extLst>
          </p:cNvPr>
          <p:cNvSpPr txBox="1"/>
          <p:nvPr/>
        </p:nvSpPr>
        <p:spPr>
          <a:xfrm>
            <a:off x="679396" y="5941952"/>
            <a:ext cx="3704860" cy="523220"/>
          </a:xfrm>
          <a:prstGeom prst="rect">
            <a:avLst/>
          </a:prstGeom>
          <a:noFill/>
        </p:spPr>
        <p:txBody>
          <a:bodyPr wrap="none" rtlCol="0">
            <a:spAutoFit/>
          </a:bodyPr>
          <a:lstStyle/>
          <a:p>
            <a:pPr marL="285750" indent="-285750">
              <a:buFont typeface="Wingdings" pitchFamily="2" charset="2"/>
              <a:buChar char="l"/>
            </a:pPr>
            <a:r>
              <a:rPr kumimoji="1" lang="ja-JP" altLang="en-US" sz="1400" dirty="0">
                <a:solidFill>
                  <a:schemeClr val="accent6">
                    <a:lumMod val="50000"/>
                  </a:schemeClr>
                </a:solidFill>
                <a:latin typeface="Meiryo" panose="020B0604030504040204" pitchFamily="34" charset="-128"/>
                <a:ea typeface="Meiryo" panose="020B0604030504040204" pitchFamily="34" charset="-128"/>
              </a:rPr>
              <a:t>属人化による「暗黙知」化</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accent6">
                    <a:lumMod val="50000"/>
                  </a:schemeClr>
                </a:solidFill>
                <a:latin typeface="Meiryo" panose="020B0604030504040204" pitchFamily="34" charset="-128"/>
                <a:ea typeface="Meiryo" panose="020B0604030504040204" pitchFamily="34" charset="-128"/>
              </a:rPr>
              <a:t>人手の介在によるミスやスピードの制約</a:t>
            </a:r>
            <a:endParaRPr kumimoji="1" lang="ja-JP" altLang="en-US" sz="1400" dirty="0">
              <a:solidFill>
                <a:schemeClr val="accent6">
                  <a:lumMod val="50000"/>
                </a:schemeClr>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F64FE46B-5367-FA48-9994-54BEEC63790C}"/>
              </a:ext>
            </a:extLst>
          </p:cNvPr>
          <p:cNvSpPr txBox="1"/>
          <p:nvPr/>
        </p:nvSpPr>
        <p:spPr>
          <a:xfrm>
            <a:off x="4757402" y="5937792"/>
            <a:ext cx="3704860" cy="523220"/>
          </a:xfrm>
          <a:prstGeom prst="rect">
            <a:avLst/>
          </a:prstGeom>
          <a:noFill/>
        </p:spPr>
        <p:txBody>
          <a:bodyPr wrap="none" rtlCol="0">
            <a:spAutoFit/>
          </a:bodyPr>
          <a:lstStyle/>
          <a:p>
            <a:pPr marL="285750" indent="-285750">
              <a:buFont typeface="Wingdings" pitchFamily="2" charset="2"/>
              <a:buChar char="l"/>
            </a:pPr>
            <a:r>
              <a:rPr kumimoji="1" lang="ja-JP" altLang="en-US" sz="1400">
                <a:solidFill>
                  <a:schemeClr val="accent3">
                    <a:lumMod val="75000"/>
                  </a:schemeClr>
                </a:solidFill>
                <a:latin typeface="Meiryo" panose="020B0604030504040204" pitchFamily="34" charset="-128"/>
                <a:ea typeface="Meiryo" panose="020B0604030504040204" pitchFamily="34" charset="-128"/>
              </a:rPr>
              <a:t>全手順のコード化によるノウハウの継承</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開発</a:t>
            </a:r>
            <a:r>
              <a:rPr lang="en-US" altLang="ja-JP" sz="1400" dirty="0">
                <a:solidFill>
                  <a:schemeClr val="accent3">
                    <a:lumMod val="75000"/>
                  </a:schemeClr>
                </a:solidFill>
                <a:latin typeface="Meiryo" panose="020B0604030504040204" pitchFamily="34" charset="-128"/>
                <a:ea typeface="Meiryo" panose="020B0604030504040204" pitchFamily="34" charset="-128"/>
              </a:rPr>
              <a:t>〜</a:t>
            </a:r>
            <a:r>
              <a:rPr lang="ja-JP" altLang="en-US" sz="1400">
                <a:solidFill>
                  <a:schemeClr val="accent3">
                    <a:lumMod val="75000"/>
                  </a:schemeClr>
                </a:solidFill>
                <a:latin typeface="Meiryo" panose="020B0604030504040204" pitchFamily="34" charset="-128"/>
                <a:ea typeface="Meiryo" panose="020B0604030504040204" pitchFamily="34" charset="-128"/>
              </a:rPr>
              <a:t>本番の高速化と変更の俊敏性</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0812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992077"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2" name="正方形/長方形 21"/>
          <p:cNvSpPr/>
          <p:nvPr/>
        </p:nvSpPr>
        <p:spPr>
          <a:xfrm>
            <a:off x="2096773"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3204128"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33" name="テキスト ボックス 32"/>
          <p:cNvSpPr txBox="1"/>
          <p:nvPr/>
        </p:nvSpPr>
        <p:spPr>
          <a:xfrm>
            <a:off x="5315986" y="2691501"/>
            <a:ext cx="2646878"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コンテナ管理ソフトウエア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5" name="正方形/長方形 14"/>
          <p:cNvSpPr/>
          <p:nvPr/>
        </p:nvSpPr>
        <p:spPr>
          <a:xfrm>
            <a:off x="644944" y="419217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されたアプリケーション実行環境を</a:t>
            </a:r>
            <a:r>
              <a:rPr lang="ja-JP" altLang="ja-JP" sz="1200" kern="100">
                <a:solidFill>
                  <a:schemeClr val="bg1"/>
                </a:solidFill>
                <a:latin typeface="Meiryo" charset="-128"/>
                <a:ea typeface="Meiryo" charset="-128"/>
                <a:cs typeface="Meiryo" charset="-128"/>
              </a:rPr>
              <a:t>提供する</a:t>
            </a:r>
            <a:endParaRPr lang="ja-JP" altLang="ja-JP" sz="1200" kern="100" dirty="0">
              <a:solidFill>
                <a:schemeClr val="bg1"/>
              </a:solidFill>
              <a:latin typeface="Meiryo" charset="-128"/>
              <a:ea typeface="Meiryo" charset="-128"/>
              <a:cs typeface="Meiryo" charset="-128"/>
            </a:endParaRPr>
          </a:p>
        </p:txBody>
      </p:sp>
      <p:sp>
        <p:nvSpPr>
          <p:cNvPr id="77" name="正方形/長方形 76"/>
          <p:cNvSpPr/>
          <p:nvPr/>
        </p:nvSpPr>
        <p:spPr>
          <a:xfrm>
            <a:off x="644945" y="4771926"/>
            <a:ext cx="3776134" cy="1238308"/>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771926"/>
            <a:ext cx="3776134" cy="12383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64" name="正方形/長方形 63"/>
          <p:cNvSpPr/>
          <p:nvPr/>
        </p:nvSpPr>
        <p:spPr>
          <a:xfrm>
            <a:off x="639233" y="447758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
        <p:nvSpPr>
          <p:cNvPr id="65" name="テキスト ボックス 64"/>
          <p:cNvSpPr txBox="1"/>
          <p:nvPr/>
        </p:nvSpPr>
        <p:spPr>
          <a:xfrm>
            <a:off x="965622" y="4807269"/>
            <a:ext cx="3169457"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アプリケーションに加えて仮想マシン・</a:t>
            </a:r>
            <a:r>
              <a:rPr kumimoji="1" lang="en-US" altLang="ja-JP" sz="1200" b="1" u="sng" dirty="0">
                <a:solidFill>
                  <a:srgbClr val="FFFFFF"/>
                </a:solidFill>
                <a:latin typeface="Meiryo" charset="-128"/>
                <a:ea typeface="Meiryo" charset="-128"/>
                <a:cs typeface="Meiryo" charset="-128"/>
              </a:rPr>
              <a:t>OS</a:t>
            </a: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6" name="テキスト ボックス 65"/>
          <p:cNvSpPr txBox="1"/>
          <p:nvPr/>
        </p:nvSpPr>
        <p:spPr>
          <a:xfrm>
            <a:off x="5384461" y="4807268"/>
            <a:ext cx="2492990"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アプリケーションと</a:t>
            </a:r>
            <a:r>
              <a:rPr kumimoji="1" lang="en-US" altLang="ja-JP" sz="1200" b="1" u="sng" dirty="0">
                <a:solidFill>
                  <a:srgbClr val="FFFFFF"/>
                </a:solidFill>
                <a:latin typeface="Meiryo" charset="-128"/>
                <a:ea typeface="Meiryo" charset="-128"/>
                <a:cs typeface="Meiryo" charset="-128"/>
              </a:rPr>
              <a:t>OS</a:t>
            </a:r>
            <a:r>
              <a:rPr kumimoji="1" lang="ja-JP" altLang="en-US" sz="1200" b="1" u="sng" dirty="0">
                <a:solidFill>
                  <a:srgbClr val="FFFFFF"/>
                </a:solidFill>
                <a:latin typeface="Meiryo" charset="-128"/>
                <a:ea typeface="Meiryo" charset="-128"/>
                <a:cs typeface="Meiryo" charset="-128"/>
              </a:rPr>
              <a:t>の一部</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7" name="正方形/長方形 66"/>
          <p:cNvSpPr/>
          <p:nvPr/>
        </p:nvSpPr>
        <p:spPr>
          <a:xfrm>
            <a:off x="764401" y="5257201"/>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大きい</a:t>
            </a:r>
          </a:p>
        </p:txBody>
      </p:sp>
      <p:sp>
        <p:nvSpPr>
          <p:cNvPr id="68" name="正方形/長方形 67"/>
          <p:cNvSpPr/>
          <p:nvPr/>
        </p:nvSpPr>
        <p:spPr>
          <a:xfrm>
            <a:off x="1952999"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遅い</a:t>
            </a:r>
          </a:p>
        </p:txBody>
      </p:sp>
      <p:sp>
        <p:nvSpPr>
          <p:cNvPr id="69" name="正方形/長方形 68"/>
          <p:cNvSpPr/>
          <p:nvPr/>
        </p:nvSpPr>
        <p:spPr>
          <a:xfrm>
            <a:off x="4853800" y="5257201"/>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小さい</a:t>
            </a:r>
          </a:p>
        </p:txBody>
      </p:sp>
      <p:sp>
        <p:nvSpPr>
          <p:cNvPr id="70" name="正方形/長方形 69"/>
          <p:cNvSpPr/>
          <p:nvPr/>
        </p:nvSpPr>
        <p:spPr>
          <a:xfrm>
            <a:off x="6045147" y="5256452"/>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早い</a:t>
            </a:r>
          </a:p>
        </p:txBody>
      </p:sp>
      <p:sp>
        <p:nvSpPr>
          <p:cNvPr id="71" name="正方形/長方形 70"/>
          <p:cNvSpPr/>
          <p:nvPr/>
        </p:nvSpPr>
        <p:spPr>
          <a:xfrm>
            <a:off x="3141848"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可</a:t>
            </a:r>
            <a:endParaRPr lang="en-US" altLang="ja-JP" sz="1200" dirty="0">
              <a:solidFill>
                <a:srgbClr val="FFFFFF"/>
              </a:solidFill>
              <a:latin typeface="Meiryo" charset="-128"/>
              <a:ea typeface="Meiryo" charset="-128"/>
              <a:cs typeface="Meiryo" charset="-128"/>
            </a:endParaRPr>
          </a:p>
        </p:txBody>
      </p:sp>
      <p:sp>
        <p:nvSpPr>
          <p:cNvPr id="72" name="正方形/長方形 71"/>
          <p:cNvSpPr/>
          <p:nvPr/>
        </p:nvSpPr>
        <p:spPr>
          <a:xfrm>
            <a:off x="7236446" y="5259176"/>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不可</a:t>
            </a:r>
          </a:p>
        </p:txBody>
      </p:sp>
      <p:sp>
        <p:nvSpPr>
          <p:cNvPr id="73" name="正方形/長方形 72"/>
          <p:cNvSpPr/>
          <p:nvPr/>
        </p:nvSpPr>
        <p:spPr>
          <a:xfrm>
            <a:off x="763478" y="5663017"/>
            <a:ext cx="3538396" cy="28616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リソース効率が悪い</a:t>
            </a:r>
          </a:p>
        </p:txBody>
      </p:sp>
      <p:sp>
        <p:nvSpPr>
          <p:cNvPr id="83" name="正方形/長方形 82"/>
          <p:cNvSpPr/>
          <p:nvPr/>
        </p:nvSpPr>
        <p:spPr>
          <a:xfrm>
            <a:off x="4852877" y="5663017"/>
            <a:ext cx="3538396" cy="2861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リソース効率が良い</a:t>
            </a:r>
          </a:p>
        </p:txBody>
      </p:sp>
      <p:sp>
        <p:nvSpPr>
          <p:cNvPr id="90" name="角丸四角形 89"/>
          <p:cNvSpPr/>
          <p:nvPr/>
        </p:nvSpPr>
        <p:spPr bwMode="auto">
          <a:xfrm>
            <a:off x="639233" y="6070755"/>
            <a:ext cx="3776134" cy="50315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構成の自由度が高い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dirty="0">
                <a:solidFill>
                  <a:schemeClr val="bg1"/>
                </a:solidFill>
                <a:latin typeface="Meiryo" charset="-128"/>
                <a:ea typeface="Meiryo" charset="-128"/>
                <a:cs typeface="Meiryo" charset="-128"/>
              </a:rPr>
              <a:t>異なる</a:t>
            </a:r>
            <a:r>
              <a:rPr kumimoji="0" lang="en-US" altLang="ja-JP" sz="900" dirty="0">
                <a:solidFill>
                  <a:schemeClr val="bg1"/>
                </a:solidFill>
                <a:latin typeface="Meiryo" charset="-128"/>
                <a:ea typeface="Meiryo" charset="-128"/>
                <a:cs typeface="Meiryo" charset="-128"/>
              </a:rPr>
              <a:t>OS</a:t>
            </a:r>
            <a:r>
              <a:rPr kumimoji="0" lang="ja-JP" altLang="en-US" sz="900" dirty="0">
                <a:solidFill>
                  <a:schemeClr val="bg1"/>
                </a:solidFill>
                <a:latin typeface="Meiryo" charset="-128"/>
                <a:ea typeface="Meiryo" charset="-128"/>
                <a:cs typeface="Meiryo" charset="-128"/>
              </a:rPr>
              <a:t>・マシン構成を必要とする場合など</a:t>
            </a: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6070284"/>
            <a:ext cx="3776134" cy="503156"/>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軽量で可搬性が高い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dirty="0">
                <a:ln>
                  <a:noFill/>
                </a:ln>
                <a:solidFill>
                  <a:schemeClr val="bg1"/>
                </a:solidFill>
                <a:effectLst/>
                <a:latin typeface="Meiryo" charset="-128"/>
                <a:ea typeface="Meiryo" charset="-128"/>
                <a:cs typeface="Meiryo" charset="-128"/>
              </a:rPr>
              <a:t>実行環境への依存が少なく異なる実行環境で稼働させる場合など</a:t>
            </a:r>
          </a:p>
        </p:txBody>
      </p:sp>
    </p:spTree>
    <p:extLst>
      <p:ext uri="{BB962C8B-B14F-4D97-AF65-F5344CB8AC3E}">
        <p14:creationId xmlns:p14="http://schemas.microsoft.com/office/powerpoint/2010/main" val="61040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3631521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83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a:t>DevOps</a:t>
            </a:r>
            <a:r>
              <a:rPr kumimoji="1" lang="ja-JP" altLang="en-US" dirty="0"/>
              <a:t>と</a:t>
            </a:r>
            <a:r>
              <a:rPr lang="ja-JP" altLang="en-US" dirty="0"/>
              <a:t>コンテナ管理ソフトウエア</a:t>
            </a:r>
            <a:endParaRPr kumimoji="1" lang="ja-JP" altLang="en-US" dirty="0"/>
          </a:p>
        </p:txBody>
      </p:sp>
      <p:sp>
        <p:nvSpPr>
          <p:cNvPr id="31" name="正方形/長方形 30"/>
          <p:cNvSpPr/>
          <p:nvPr/>
        </p:nvSpPr>
        <p:spPr>
          <a:xfrm>
            <a:off x="6701649" y="4436723"/>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4902632"/>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5" name="上下矢印 34"/>
          <p:cNvSpPr/>
          <p:nvPr/>
        </p:nvSpPr>
        <p:spPr>
          <a:xfrm>
            <a:off x="8140171"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621633" y="4436723"/>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4902632"/>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5" name="上下矢印 54"/>
          <p:cNvSpPr/>
          <p:nvPr/>
        </p:nvSpPr>
        <p:spPr>
          <a:xfrm>
            <a:off x="5060155"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541617" y="4443073"/>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4908982"/>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15605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grpSp>
        <p:nvGrpSpPr>
          <p:cNvPr id="2" name="グループ化 1">
            <a:extLst>
              <a:ext uri="{FF2B5EF4-FFF2-40B4-BE49-F238E27FC236}">
                <a16:creationId xmlns:a16="http://schemas.microsoft.com/office/drawing/2014/main" id="{F91AD9EE-83BE-004D-9CEF-51E4C9F3115E}"/>
              </a:ext>
            </a:extLst>
          </p:cNvPr>
          <p:cNvGrpSpPr/>
          <p:nvPr/>
        </p:nvGrpSpPr>
        <p:grpSpPr>
          <a:xfrm>
            <a:off x="437280" y="2836691"/>
            <a:ext cx="2148528" cy="1256294"/>
            <a:chOff x="437280" y="2836691"/>
            <a:chExt cx="2148528" cy="1256294"/>
          </a:xfrm>
        </p:grpSpPr>
        <p:sp>
          <p:nvSpPr>
            <p:cNvPr id="56" name="正方形/長方形 55"/>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62" name="テキスト ボックス 61"/>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63" name="上下矢印 62"/>
          <p:cNvSpPr/>
          <p:nvPr/>
        </p:nvSpPr>
        <p:spPr>
          <a:xfrm>
            <a:off x="1980139" y="425416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4075" y="1183942"/>
            <a:ext cx="811765" cy="62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テキスト ボックス 65"/>
          <p:cNvSpPr txBox="1"/>
          <p:nvPr/>
        </p:nvSpPr>
        <p:spPr>
          <a:xfrm>
            <a:off x="6466186" y="1256380"/>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1183942"/>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やインフラを意識することなくアプリケーションを開発し、どこでも実行できるようになる</a:t>
            </a:r>
          </a:p>
        </p:txBody>
      </p:sp>
      <p:sp>
        <p:nvSpPr>
          <p:cNvPr id="68" name="テキスト ボックス 67"/>
          <p:cNvSpPr txBox="1"/>
          <p:nvPr/>
        </p:nvSpPr>
        <p:spPr>
          <a:xfrm>
            <a:off x="437280" y="2323575"/>
            <a:ext cx="8249695" cy="369332"/>
          </a:xfrm>
          <a:prstGeom prst="rect">
            <a:avLst/>
          </a:prstGeom>
          <a:noFill/>
        </p:spPr>
        <p:txBody>
          <a:bodyPr wrap="square" rtlCol="0">
            <a:spAutoFit/>
          </a:bodyPr>
          <a:lstStyle/>
          <a:p>
            <a:pPr algn="ctr"/>
            <a:r>
              <a:rPr kumimoji="1" lang="ja-JP" altLang="en-US" b="1" dirty="0">
                <a:solidFill>
                  <a:schemeClr val="accent6">
                    <a:lumMod val="75000"/>
                  </a:schemeClr>
                </a:solidFill>
                <a:latin typeface="メイリオ"/>
                <a:ea typeface="メイリオ"/>
                <a:cs typeface="メイリオ"/>
              </a:rPr>
              <a:t>開発しテストが完了した</a:t>
            </a:r>
            <a:r>
              <a:rPr kumimoji="1" lang="ja-JP" altLang="en-US" b="1">
                <a:solidFill>
                  <a:schemeClr val="accent6">
                    <a:lumMod val="75000"/>
                  </a:schemeClr>
                </a:solidFill>
                <a:latin typeface="メイリオ"/>
                <a:ea typeface="メイリオ"/>
                <a:cs typeface="メイリオ"/>
              </a:rPr>
              <a:t>アプリは、すぐ</a:t>
            </a:r>
            <a:r>
              <a:rPr kumimoji="1" lang="ja-JP" altLang="en-US" b="1" dirty="0">
                <a:solidFill>
                  <a:schemeClr val="accent6">
                    <a:lumMod val="75000"/>
                  </a:schemeClr>
                </a:solidFill>
                <a:latin typeface="メイリオ"/>
                <a:ea typeface="メイリオ"/>
                <a:cs typeface="メイリオ"/>
              </a:rPr>
              <a:t>に本番環境で実行させることができる</a:t>
            </a:r>
          </a:p>
        </p:txBody>
      </p:sp>
      <p:sp>
        <p:nvSpPr>
          <p:cNvPr id="15" name="テキスト ボックス 14"/>
          <p:cNvSpPr txBox="1"/>
          <p:nvPr/>
        </p:nvSpPr>
        <p:spPr>
          <a:xfrm>
            <a:off x="7175224" y="605214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本番環境</a:t>
            </a:r>
          </a:p>
        </p:txBody>
      </p:sp>
      <p:sp>
        <p:nvSpPr>
          <p:cNvPr id="69" name="テキスト ボックス 68"/>
          <p:cNvSpPr txBox="1"/>
          <p:nvPr/>
        </p:nvSpPr>
        <p:spPr>
          <a:xfrm>
            <a:off x="3986265" y="605214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055528"/>
            <a:ext cx="100540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開発環境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8027" y="414547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3544" y="413912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00998" y="4153981"/>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8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4.07407E-6 L 0.33472 -0.00069 " pathEditMode="relative" rAng="0" ptsTypes="AA">
                                      <p:cBhvr>
                                        <p:cTn id="6" dur="2000" fill="hold"/>
                                        <p:tgtEl>
                                          <p:spTgt spid="2"/>
                                        </p:tgtEl>
                                        <p:attrNameLst>
                                          <p:attrName>ppt_x</p:attrName>
                                          <p:attrName>ppt_y</p:attrName>
                                        </p:attrNameLst>
                                      </p:cBhvr>
                                      <p:rCtr x="16753" y="16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3472 -0.00324 L 0.67257 -0.00416 " pathEditMode="relative" rAng="0" ptsTypes="AA">
                                      <p:cBhvr>
                                        <p:cTn id="10" dur="2000" fill="hold"/>
                                        <p:tgtEl>
                                          <p:spTgt spid="2"/>
                                        </p:tgtEl>
                                        <p:attrNameLst>
                                          <p:attrName>ppt_x</p:attrName>
                                          <p:attrName>ppt_y</p:attrName>
                                        </p:attrNameLst>
                                      </p:cBhvr>
                                      <p:rCtr x="1689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ACF15-731E-7B40-9C46-38E6750BE77C}"/>
              </a:ext>
            </a:extLst>
          </p:cNvPr>
          <p:cNvSpPr>
            <a:spLocks noGrp="1"/>
          </p:cNvSpPr>
          <p:nvPr>
            <p:ph type="title"/>
          </p:nvPr>
        </p:nvSpPr>
        <p:spPr/>
        <p:txBody>
          <a:bodyPr/>
          <a:lstStyle/>
          <a:p>
            <a:r>
              <a:rPr kumimoji="1" lang="ja-JP" altLang="en-US"/>
              <a:t>新しい関係</a:t>
            </a:r>
          </a:p>
        </p:txBody>
      </p:sp>
      <p:sp>
        <p:nvSpPr>
          <p:cNvPr id="3" name="正方形/長方形 2">
            <a:extLst>
              <a:ext uri="{FF2B5EF4-FFF2-40B4-BE49-F238E27FC236}">
                <a16:creationId xmlns:a16="http://schemas.microsoft.com/office/drawing/2014/main" id="{7B6328D2-CC0E-0743-B887-C4FE20567691}"/>
              </a:ext>
            </a:extLst>
          </p:cNvPr>
          <p:cNvSpPr/>
          <p:nvPr/>
        </p:nvSpPr>
        <p:spPr>
          <a:xfrm>
            <a:off x="254318" y="920663"/>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CFC388-9274-2042-A472-A79485B5F05E}"/>
              </a:ext>
            </a:extLst>
          </p:cNvPr>
          <p:cNvSpPr/>
          <p:nvPr/>
        </p:nvSpPr>
        <p:spPr>
          <a:xfrm>
            <a:off x="254318" y="1797486"/>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B4414C9-6D22-AD4F-BDBB-7326198F2096}"/>
              </a:ext>
            </a:extLst>
          </p:cNvPr>
          <p:cNvSpPr/>
          <p:nvPr/>
        </p:nvSpPr>
        <p:spPr>
          <a:xfrm>
            <a:off x="254318" y="2674309"/>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7354819-4CAD-9D42-8725-34E5726A53B4}"/>
              </a:ext>
            </a:extLst>
          </p:cNvPr>
          <p:cNvSpPr/>
          <p:nvPr/>
        </p:nvSpPr>
        <p:spPr>
          <a:xfrm>
            <a:off x="1287047" y="1069413"/>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6A7409-EF3D-0548-AD86-9214421D1748}"/>
              </a:ext>
            </a:extLst>
          </p:cNvPr>
          <p:cNvSpPr/>
          <p:nvPr/>
        </p:nvSpPr>
        <p:spPr>
          <a:xfrm>
            <a:off x="2248421" y="1952496"/>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企画</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A59CBE6-632E-4A40-86B7-3748A6C8B907}"/>
              </a:ext>
            </a:extLst>
          </p:cNvPr>
          <p:cNvSpPr/>
          <p:nvPr/>
        </p:nvSpPr>
        <p:spPr>
          <a:xfrm>
            <a:off x="3216057"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要件定義</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仕様書</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4BFB1F7-50AB-D543-90C3-C91CB1122CE1}"/>
              </a:ext>
            </a:extLst>
          </p:cNvPr>
          <p:cNvSpPr/>
          <p:nvPr/>
        </p:nvSpPr>
        <p:spPr>
          <a:xfrm>
            <a:off x="4164903" y="2835581"/>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21BA3B7-111D-EF46-B971-5EF53C94B5E3}"/>
              </a:ext>
            </a:extLst>
          </p:cNvPr>
          <p:cNvSpPr/>
          <p:nvPr/>
        </p:nvSpPr>
        <p:spPr>
          <a:xfrm>
            <a:off x="5113749"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納品</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2118D3FC-9A9B-CD45-AD1A-C2F7E97C802F}"/>
              </a:ext>
            </a:extLst>
          </p:cNvPr>
          <p:cNvSpPr/>
          <p:nvPr/>
        </p:nvSpPr>
        <p:spPr>
          <a:xfrm>
            <a:off x="5116882" y="1952492"/>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B8DDC6F2-650F-0E4B-AA8A-C16127822B9A}"/>
              </a:ext>
            </a:extLst>
          </p:cNvPr>
          <p:cNvSpPr/>
          <p:nvPr/>
        </p:nvSpPr>
        <p:spPr>
          <a:xfrm>
            <a:off x="6469691" y="2848107"/>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C3F6EED8-3425-514F-A0F8-812E7665E1BA}"/>
              </a:ext>
            </a:extLst>
          </p:cNvPr>
          <p:cNvSpPr/>
          <p:nvPr/>
        </p:nvSpPr>
        <p:spPr>
          <a:xfrm>
            <a:off x="6469690" y="3128378"/>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保守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カギ線コネクタ 14">
            <a:extLst>
              <a:ext uri="{FF2B5EF4-FFF2-40B4-BE49-F238E27FC236}">
                <a16:creationId xmlns:a16="http://schemas.microsoft.com/office/drawing/2014/main" id="{A676FFED-C72A-A842-9691-F8D748E4F37A}"/>
              </a:ext>
            </a:extLst>
          </p:cNvPr>
          <p:cNvCxnSpPr>
            <a:cxnSpLocks/>
            <a:stCxn id="6" idx="3"/>
            <a:endCxn id="7" idx="0"/>
          </p:cNvCxnSpPr>
          <p:nvPr/>
        </p:nvCxnSpPr>
        <p:spPr>
          <a:xfrm>
            <a:off x="2101240" y="1321500"/>
            <a:ext cx="554278" cy="630996"/>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カギ線コネクタ 17">
            <a:extLst>
              <a:ext uri="{FF2B5EF4-FFF2-40B4-BE49-F238E27FC236}">
                <a16:creationId xmlns:a16="http://schemas.microsoft.com/office/drawing/2014/main" id="{69D6ADBA-7112-7A4F-A7C8-AA086E473AAB}"/>
              </a:ext>
            </a:extLst>
          </p:cNvPr>
          <p:cNvCxnSpPr>
            <a:cxnSpLocks/>
            <a:stCxn id="7" idx="3"/>
            <a:endCxn id="8" idx="0"/>
          </p:cNvCxnSpPr>
          <p:nvPr/>
        </p:nvCxnSpPr>
        <p:spPr>
          <a:xfrm>
            <a:off x="3062614" y="2204583"/>
            <a:ext cx="560540" cy="630997"/>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B896B4F2-EB59-6A41-ABCB-0C4E4D28E323}"/>
              </a:ext>
            </a:extLst>
          </p:cNvPr>
          <p:cNvCxnSpPr>
            <a:stCxn id="10" idx="0"/>
            <a:endCxn id="11" idx="2"/>
          </p:cNvCxnSpPr>
          <p:nvPr/>
        </p:nvCxnSpPr>
        <p:spPr>
          <a:xfrm flipV="1">
            <a:off x="5520846" y="2456666"/>
            <a:ext cx="3133" cy="378914"/>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カギ線コネクタ 22">
            <a:extLst>
              <a:ext uri="{FF2B5EF4-FFF2-40B4-BE49-F238E27FC236}">
                <a16:creationId xmlns:a16="http://schemas.microsoft.com/office/drawing/2014/main" id="{849EFA35-DFB1-194D-83D1-D385808AD19A}"/>
              </a:ext>
            </a:extLst>
          </p:cNvPr>
          <p:cNvCxnSpPr>
            <a:cxnSpLocks/>
            <a:stCxn id="11" idx="3"/>
            <a:endCxn id="12" idx="1"/>
          </p:cNvCxnSpPr>
          <p:nvPr/>
        </p:nvCxnSpPr>
        <p:spPr>
          <a:xfrm>
            <a:off x="5931075" y="2204579"/>
            <a:ext cx="538616" cy="749216"/>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56B684F8-2470-B34D-8F7D-7A2A9F4BC206}"/>
              </a:ext>
            </a:extLst>
          </p:cNvPr>
          <p:cNvCxnSpPr>
            <a:cxnSpLocks/>
            <a:stCxn id="11" idx="3"/>
            <a:endCxn id="13" idx="1"/>
          </p:cNvCxnSpPr>
          <p:nvPr/>
        </p:nvCxnSpPr>
        <p:spPr>
          <a:xfrm>
            <a:off x="5931075" y="2204579"/>
            <a:ext cx="538615" cy="102948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5B7D4ECF-6C8C-D94B-9C85-759CD5D9FA53}"/>
              </a:ext>
            </a:extLst>
          </p:cNvPr>
          <p:cNvCxnSpPr>
            <a:cxnSpLocks/>
            <a:stCxn id="8" idx="3"/>
            <a:endCxn id="9" idx="1"/>
          </p:cNvCxnSpPr>
          <p:nvPr/>
        </p:nvCxnSpPr>
        <p:spPr>
          <a:xfrm>
            <a:off x="4030250"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29B8117-6CC7-7646-A45D-4B2065DAC8EB}"/>
              </a:ext>
            </a:extLst>
          </p:cNvPr>
          <p:cNvCxnSpPr>
            <a:cxnSpLocks/>
            <a:stCxn id="9" idx="3"/>
            <a:endCxn id="10" idx="1"/>
          </p:cNvCxnSpPr>
          <p:nvPr/>
        </p:nvCxnSpPr>
        <p:spPr>
          <a:xfrm flipV="1">
            <a:off x="4979096"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CF88BECC-B00C-9A49-B009-AF5A7F0C8622}"/>
              </a:ext>
            </a:extLst>
          </p:cNvPr>
          <p:cNvSpPr txBox="1"/>
          <p:nvPr/>
        </p:nvSpPr>
        <p:spPr>
          <a:xfrm>
            <a:off x="380049" y="1079067"/>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79" name="テキスト ボックス 78">
            <a:extLst>
              <a:ext uri="{FF2B5EF4-FFF2-40B4-BE49-F238E27FC236}">
                <a16:creationId xmlns:a16="http://schemas.microsoft.com/office/drawing/2014/main" id="{EAEEC71F-90EB-7947-9FAB-6CD3982FCC3D}"/>
              </a:ext>
            </a:extLst>
          </p:cNvPr>
          <p:cNvSpPr txBox="1"/>
          <p:nvPr/>
        </p:nvSpPr>
        <p:spPr>
          <a:xfrm>
            <a:off x="380049" y="1942969"/>
            <a:ext cx="723275" cy="523220"/>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a:p>
            <a:r>
              <a:rPr kumimoji="1" lang="ja-JP" altLang="en-US" sz="1400">
                <a:solidFill>
                  <a:srgbClr val="009051"/>
                </a:solidFill>
                <a:latin typeface="Meiryo" panose="020B0604030504040204" pitchFamily="34" charset="-128"/>
                <a:ea typeface="Meiryo" panose="020B0604030504040204" pitchFamily="34" charset="-128"/>
              </a:rPr>
              <a:t>部門</a:t>
            </a:r>
          </a:p>
        </p:txBody>
      </p:sp>
      <p:sp>
        <p:nvSpPr>
          <p:cNvPr id="80" name="テキスト ボックス 79">
            <a:extLst>
              <a:ext uri="{FF2B5EF4-FFF2-40B4-BE49-F238E27FC236}">
                <a16:creationId xmlns:a16="http://schemas.microsoft.com/office/drawing/2014/main" id="{D724FA49-A6CD-9841-BC3F-210D19F296A4}"/>
              </a:ext>
            </a:extLst>
          </p:cNvPr>
          <p:cNvSpPr txBox="1"/>
          <p:nvPr/>
        </p:nvSpPr>
        <p:spPr>
          <a:xfrm>
            <a:off x="380049" y="2826057"/>
            <a:ext cx="909223" cy="523220"/>
          </a:xfrm>
          <a:prstGeom prst="rect">
            <a:avLst/>
          </a:prstGeom>
          <a:noFill/>
        </p:spPr>
        <p:txBody>
          <a:bodyPr wrap="none" rtlCol="0">
            <a:spAutoFit/>
          </a:bodyPr>
          <a:lstStyle/>
          <a:p>
            <a:r>
              <a:rPr kumimoji="1" lang="en-US" altLang="ja-JP" sz="1400" dirty="0" err="1">
                <a:solidFill>
                  <a:srgbClr val="0432FF"/>
                </a:solidFill>
                <a:latin typeface="Meiryo" panose="020B0604030504040204" pitchFamily="34" charset="-128"/>
                <a:ea typeface="Meiryo" panose="020B0604030504040204" pitchFamily="34" charset="-128"/>
              </a:rPr>
              <a:t>SIer</a:t>
            </a:r>
            <a:endParaRPr kumimoji="1"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endParaRPr kumimoji="1" lang="ja-JP" altLang="en-US" sz="1400">
              <a:solidFill>
                <a:srgbClr val="0432FF"/>
              </a:solidFill>
              <a:latin typeface="Meiryo" panose="020B0604030504040204" pitchFamily="34" charset="-128"/>
              <a:ea typeface="Meiryo" panose="020B0604030504040204" pitchFamily="34" charset="-128"/>
            </a:endParaRPr>
          </a:p>
        </p:txBody>
      </p:sp>
      <p:grpSp>
        <p:nvGrpSpPr>
          <p:cNvPr id="81" name="グループ化 80">
            <a:extLst>
              <a:ext uri="{FF2B5EF4-FFF2-40B4-BE49-F238E27FC236}">
                <a16:creationId xmlns:a16="http://schemas.microsoft.com/office/drawing/2014/main" id="{04D6E40A-0F8E-FF40-9CED-D7B446B9B8C2}"/>
              </a:ext>
            </a:extLst>
          </p:cNvPr>
          <p:cNvGrpSpPr/>
          <p:nvPr/>
        </p:nvGrpSpPr>
        <p:grpSpPr>
          <a:xfrm>
            <a:off x="254318" y="3377692"/>
            <a:ext cx="8635364" cy="2879421"/>
            <a:chOff x="254318" y="3377692"/>
            <a:chExt cx="8635364" cy="2879421"/>
          </a:xfrm>
        </p:grpSpPr>
        <p:grpSp>
          <p:nvGrpSpPr>
            <p:cNvPr id="82" name="グループ化 81">
              <a:extLst>
                <a:ext uri="{FF2B5EF4-FFF2-40B4-BE49-F238E27FC236}">
                  <a16:creationId xmlns:a16="http://schemas.microsoft.com/office/drawing/2014/main" id="{785A4BB7-101D-DF47-97F7-50405086E9E0}"/>
                </a:ext>
              </a:extLst>
            </p:cNvPr>
            <p:cNvGrpSpPr/>
            <p:nvPr/>
          </p:nvGrpSpPr>
          <p:grpSpPr>
            <a:xfrm>
              <a:off x="254318" y="3377692"/>
              <a:ext cx="8635364" cy="2879421"/>
              <a:chOff x="254318" y="3377692"/>
              <a:chExt cx="8635364" cy="2879421"/>
            </a:xfrm>
          </p:grpSpPr>
          <p:sp>
            <p:nvSpPr>
              <p:cNvPr id="102" name="正方形/長方形 101">
                <a:extLst>
                  <a:ext uri="{FF2B5EF4-FFF2-40B4-BE49-F238E27FC236}">
                    <a16:creationId xmlns:a16="http://schemas.microsoft.com/office/drawing/2014/main" id="{D0559AF8-2755-DF4E-B64E-F2CFD43C971F}"/>
                  </a:ext>
                </a:extLst>
              </p:cNvPr>
              <p:cNvSpPr/>
              <p:nvPr/>
            </p:nvSpPr>
            <p:spPr>
              <a:xfrm>
                <a:off x="254318" y="3676751"/>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051F1937-B15E-D842-85B7-16505579AF28}"/>
                  </a:ext>
                </a:extLst>
              </p:cNvPr>
              <p:cNvSpPr/>
              <p:nvPr/>
            </p:nvSpPr>
            <p:spPr>
              <a:xfrm>
                <a:off x="254318" y="4553574"/>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C7FE414D-6793-324E-BB12-CD5E34AE09B9}"/>
                  </a:ext>
                </a:extLst>
              </p:cNvPr>
              <p:cNvSpPr/>
              <p:nvPr/>
            </p:nvSpPr>
            <p:spPr>
              <a:xfrm>
                <a:off x="254318" y="5430397"/>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60CC9F83-DBD5-1A4F-B58B-F40934AA63CC}"/>
                  </a:ext>
                </a:extLst>
              </p:cNvPr>
              <p:cNvSpPr/>
              <p:nvPr/>
            </p:nvSpPr>
            <p:spPr>
              <a:xfrm>
                <a:off x="2248421" y="5740625"/>
                <a:ext cx="814193" cy="3740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提案</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提言</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ホームベース 105">
                <a:extLst>
                  <a:ext uri="{FF2B5EF4-FFF2-40B4-BE49-F238E27FC236}">
                    <a16:creationId xmlns:a16="http://schemas.microsoft.com/office/drawing/2014/main" id="{E45C1159-4DD2-3848-B065-8F7970456F8D}"/>
                  </a:ext>
                </a:extLst>
              </p:cNvPr>
              <p:cNvSpPr/>
              <p:nvPr/>
            </p:nvSpPr>
            <p:spPr>
              <a:xfrm>
                <a:off x="4565734" y="4913478"/>
                <a:ext cx="4171165" cy="299275"/>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開発と運用（</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正方形/長方形 106">
                <a:extLst>
                  <a:ext uri="{FF2B5EF4-FFF2-40B4-BE49-F238E27FC236}">
                    <a16:creationId xmlns:a16="http://schemas.microsoft.com/office/drawing/2014/main" id="{B3161128-3A21-5545-8409-81FA475174BD}"/>
                  </a:ext>
                </a:extLst>
              </p:cNvPr>
              <p:cNvSpPr/>
              <p:nvPr/>
            </p:nvSpPr>
            <p:spPr>
              <a:xfrm>
                <a:off x="2254684" y="3825499"/>
                <a:ext cx="814193" cy="17786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正方形/長方形 107">
                <a:extLst>
                  <a:ext uri="{FF2B5EF4-FFF2-40B4-BE49-F238E27FC236}">
                    <a16:creationId xmlns:a16="http://schemas.microsoft.com/office/drawing/2014/main" id="{433FA95E-3965-B54D-B11B-5667A05C538D}"/>
                  </a:ext>
                </a:extLst>
              </p:cNvPr>
              <p:cNvSpPr/>
              <p:nvPr/>
            </p:nvSpPr>
            <p:spPr>
              <a:xfrm>
                <a:off x="321605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決定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合意</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矢印コネクタ 108">
                <a:extLst>
                  <a:ext uri="{FF2B5EF4-FFF2-40B4-BE49-F238E27FC236}">
                    <a16:creationId xmlns:a16="http://schemas.microsoft.com/office/drawing/2014/main" id="{430834B1-B3E5-5040-B95C-1DC4CD0225D1}"/>
                  </a:ext>
                </a:extLst>
              </p:cNvPr>
              <p:cNvCxnSpPr>
                <a:cxnSpLocks/>
                <a:stCxn id="105" idx="0"/>
                <a:endCxn id="107" idx="2"/>
              </p:cNvCxnSpPr>
              <p:nvPr/>
            </p:nvCxnSpPr>
            <p:spPr>
              <a:xfrm flipV="1">
                <a:off x="2655518" y="5604112"/>
                <a:ext cx="6263" cy="13651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直線矢印コネクタ 109">
                <a:extLst>
                  <a:ext uri="{FF2B5EF4-FFF2-40B4-BE49-F238E27FC236}">
                    <a16:creationId xmlns:a16="http://schemas.microsoft.com/office/drawing/2014/main" id="{15D41A32-7CB5-504B-A76A-AB52B96DFDCE}"/>
                  </a:ext>
                </a:extLst>
              </p:cNvPr>
              <p:cNvCxnSpPr>
                <a:cxnSpLocks/>
                <a:endCxn id="105" idx="1"/>
              </p:cNvCxnSpPr>
              <p:nvPr/>
            </p:nvCxnSpPr>
            <p:spPr>
              <a:xfrm>
                <a:off x="2101240" y="5927627"/>
                <a:ext cx="14718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直線矢印コネクタ 110">
                <a:extLst>
                  <a:ext uri="{FF2B5EF4-FFF2-40B4-BE49-F238E27FC236}">
                    <a16:creationId xmlns:a16="http://schemas.microsoft.com/office/drawing/2014/main" id="{A1059C50-59E2-3648-9844-3AD88B1FB870}"/>
                  </a:ext>
                </a:extLst>
              </p:cNvPr>
              <p:cNvCxnSpPr>
                <a:cxnSpLocks/>
                <a:endCxn id="108" idx="1"/>
              </p:cNvCxnSpPr>
              <p:nvPr/>
            </p:nvCxnSpPr>
            <p:spPr>
              <a:xfrm>
                <a:off x="3062614" y="4970064"/>
                <a:ext cx="153443"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2" name="正方形/長方形 111">
                <a:extLst>
                  <a:ext uri="{FF2B5EF4-FFF2-40B4-BE49-F238E27FC236}">
                    <a16:creationId xmlns:a16="http://schemas.microsoft.com/office/drawing/2014/main" id="{FDF8F9FE-73E6-A848-A96A-07396CB8C520}"/>
                  </a:ext>
                </a:extLst>
              </p:cNvPr>
              <p:cNvSpPr/>
              <p:nvPr/>
            </p:nvSpPr>
            <p:spPr>
              <a:xfrm>
                <a:off x="128704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ホームベース 112">
                <a:extLst>
                  <a:ext uri="{FF2B5EF4-FFF2-40B4-BE49-F238E27FC236}">
                    <a16:creationId xmlns:a16="http://schemas.microsoft.com/office/drawing/2014/main" id="{81D646C0-3029-234D-AD3D-039406A04CBE}"/>
                  </a:ext>
                </a:extLst>
              </p:cNvPr>
              <p:cNvSpPr/>
              <p:nvPr/>
            </p:nvSpPr>
            <p:spPr>
              <a:xfrm>
                <a:off x="4565734" y="5474233"/>
                <a:ext cx="4133589" cy="64039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内製化支援</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技術力＋労働力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テキスト ボックス 113">
                <a:extLst>
                  <a:ext uri="{FF2B5EF4-FFF2-40B4-BE49-F238E27FC236}">
                    <a16:creationId xmlns:a16="http://schemas.microsoft.com/office/drawing/2014/main" id="{25F78573-3BC7-E04E-8329-680E46EF932F}"/>
                  </a:ext>
                </a:extLst>
              </p:cNvPr>
              <p:cNvSpPr txBox="1"/>
              <p:nvPr/>
            </p:nvSpPr>
            <p:spPr>
              <a:xfrm>
                <a:off x="380049" y="3875604"/>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115" name="テキスト ボックス 114">
                <a:extLst>
                  <a:ext uri="{FF2B5EF4-FFF2-40B4-BE49-F238E27FC236}">
                    <a16:creationId xmlns:a16="http://schemas.microsoft.com/office/drawing/2014/main" id="{ABECB7DF-4A90-5749-BECB-AFCC9F624DB0}"/>
                  </a:ext>
                </a:extLst>
              </p:cNvPr>
              <p:cNvSpPr txBox="1"/>
              <p:nvPr/>
            </p:nvSpPr>
            <p:spPr>
              <a:xfrm>
                <a:off x="380049" y="4848992"/>
                <a:ext cx="723275" cy="307777"/>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79134FFE-C147-2B4A-A772-3724B7CD92E9}"/>
                  </a:ext>
                </a:extLst>
              </p:cNvPr>
              <p:cNvSpPr txBox="1"/>
              <p:nvPr/>
            </p:nvSpPr>
            <p:spPr>
              <a:xfrm>
                <a:off x="380049" y="5526977"/>
                <a:ext cx="909223" cy="523220"/>
              </a:xfrm>
              <a:prstGeom prst="rect">
                <a:avLst/>
              </a:prstGeom>
              <a:noFill/>
            </p:spPr>
            <p:txBody>
              <a:bodyPr wrap="none" rtlCol="0">
                <a:spAutoFit/>
              </a:bodyPr>
              <a:lstStyle/>
              <a:p>
                <a:r>
                  <a:rPr lang="en-US" altLang="ja-JP" sz="1400" dirty="0" err="1">
                    <a:solidFill>
                      <a:srgbClr val="0432FF"/>
                    </a:solidFill>
                    <a:latin typeface="Meiryo" panose="020B0604030504040204" pitchFamily="34" charset="-128"/>
                    <a:ea typeface="Meiryo" panose="020B0604030504040204" pitchFamily="34" charset="-128"/>
                  </a:rPr>
                  <a:t>Sier</a:t>
                </a:r>
                <a:endParaRPr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p>
            </p:txBody>
          </p:sp>
          <p:sp>
            <p:nvSpPr>
              <p:cNvPr id="117" name="下矢印 116">
                <a:extLst>
                  <a:ext uri="{FF2B5EF4-FFF2-40B4-BE49-F238E27FC236}">
                    <a16:creationId xmlns:a16="http://schemas.microsoft.com/office/drawing/2014/main" id="{F71156AC-1C40-5D4F-8FB9-188DD4640DCB}"/>
                  </a:ext>
                </a:extLst>
              </p:cNvPr>
              <p:cNvSpPr/>
              <p:nvPr/>
            </p:nvSpPr>
            <p:spPr>
              <a:xfrm>
                <a:off x="4017721" y="3377692"/>
                <a:ext cx="1096028" cy="263046"/>
              </a:xfrm>
              <a:prstGeom prst="downArrow">
                <a:avLst/>
              </a:prstGeom>
              <a:solidFill>
                <a:srgbClr val="E5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ホームベース 117">
                <a:extLst>
                  <a:ext uri="{FF2B5EF4-FFF2-40B4-BE49-F238E27FC236}">
                    <a16:creationId xmlns:a16="http://schemas.microsoft.com/office/drawing/2014/main" id="{4FECE000-B992-6547-9C69-62E7354892CE}"/>
                  </a:ext>
                </a:extLst>
              </p:cNvPr>
              <p:cNvSpPr/>
              <p:nvPr/>
            </p:nvSpPr>
            <p:spPr>
              <a:xfrm>
                <a:off x="4565735" y="3825499"/>
                <a:ext cx="4171165" cy="883085"/>
              </a:xfrm>
              <a:prstGeom prst="homePlate">
                <a:avLst>
                  <a:gd name="adj" fmla="val 1415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変更・追加への要望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継続的対話</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19" name="図 118">
                <a:extLst>
                  <a:ext uri="{FF2B5EF4-FFF2-40B4-BE49-F238E27FC236}">
                    <a16:creationId xmlns:a16="http://schemas.microsoft.com/office/drawing/2014/main" id="{8FD27C26-BDF3-8D4E-9330-6F3F672E55C7}"/>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5330" y="4551594"/>
                <a:ext cx="411843" cy="413745"/>
              </a:xfrm>
              <a:prstGeom prst="rect">
                <a:avLst/>
              </a:prstGeom>
              <a:effectLst>
                <a:outerShdw blurRad="50800" dist="38100" dir="2700000" algn="tl" rotWithShape="0">
                  <a:prstClr val="black">
                    <a:alpha val="40000"/>
                  </a:prstClr>
                </a:outerShdw>
              </a:effectLst>
            </p:spPr>
          </p:pic>
          <p:pic>
            <p:nvPicPr>
              <p:cNvPr id="120" name="図 119">
                <a:extLst>
                  <a:ext uri="{FF2B5EF4-FFF2-40B4-BE49-F238E27FC236}">
                    <a16:creationId xmlns:a16="http://schemas.microsoft.com/office/drawing/2014/main" id="{ADF4F916-76F8-104E-B2DC-ABEEAC5E213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4624" y="4554225"/>
                <a:ext cx="411843" cy="413745"/>
              </a:xfrm>
              <a:prstGeom prst="rect">
                <a:avLst/>
              </a:prstGeom>
              <a:effectLst>
                <a:outerShdw blurRad="50800" dist="38100" dir="2700000" algn="tl" rotWithShape="0">
                  <a:prstClr val="black">
                    <a:alpha val="40000"/>
                  </a:prstClr>
                </a:outerShdw>
              </a:effectLst>
            </p:spPr>
          </p:pic>
          <p:pic>
            <p:nvPicPr>
              <p:cNvPr id="121" name="図 120">
                <a:extLst>
                  <a:ext uri="{FF2B5EF4-FFF2-40B4-BE49-F238E27FC236}">
                    <a16:creationId xmlns:a16="http://schemas.microsoft.com/office/drawing/2014/main" id="{9E10F398-87BD-3042-BF13-600C5E33B3A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3918" y="4554227"/>
                <a:ext cx="411843" cy="413745"/>
              </a:xfrm>
              <a:prstGeom prst="rect">
                <a:avLst/>
              </a:prstGeom>
              <a:effectLst>
                <a:outerShdw blurRad="50800" dist="38100" dir="2700000" algn="tl" rotWithShape="0">
                  <a:prstClr val="black">
                    <a:alpha val="40000"/>
                  </a:prstClr>
                </a:outerShdw>
              </a:effectLst>
            </p:spPr>
          </p:pic>
          <p:pic>
            <p:nvPicPr>
              <p:cNvPr id="122" name="図 121">
                <a:extLst>
                  <a:ext uri="{FF2B5EF4-FFF2-40B4-BE49-F238E27FC236}">
                    <a16:creationId xmlns:a16="http://schemas.microsoft.com/office/drawing/2014/main" id="{0055FE86-E8DB-4B4A-870E-2DE53E4F589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3212" y="4551594"/>
                <a:ext cx="411843" cy="413745"/>
              </a:xfrm>
              <a:prstGeom prst="rect">
                <a:avLst/>
              </a:prstGeom>
              <a:effectLst>
                <a:outerShdw blurRad="50800" dist="38100" dir="2700000" algn="tl" rotWithShape="0">
                  <a:prstClr val="black">
                    <a:alpha val="40000"/>
                  </a:prstClr>
                </a:outerShdw>
              </a:effectLst>
            </p:spPr>
          </p:pic>
          <p:pic>
            <p:nvPicPr>
              <p:cNvPr id="123" name="図 122">
                <a:extLst>
                  <a:ext uri="{FF2B5EF4-FFF2-40B4-BE49-F238E27FC236}">
                    <a16:creationId xmlns:a16="http://schemas.microsoft.com/office/drawing/2014/main" id="{E6540689-18D1-474D-B1F1-9D3DE1B2F96B}"/>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2506" y="4551594"/>
                <a:ext cx="411843" cy="413745"/>
              </a:xfrm>
              <a:prstGeom prst="rect">
                <a:avLst/>
              </a:prstGeom>
              <a:effectLst>
                <a:outerShdw blurRad="50800" dist="38100" dir="2700000" algn="tl" rotWithShape="0">
                  <a:prstClr val="black">
                    <a:alpha val="40000"/>
                  </a:prstClr>
                </a:outerShdw>
              </a:effectLst>
            </p:spPr>
          </p:pic>
          <p:pic>
            <p:nvPicPr>
              <p:cNvPr id="124" name="図 123">
                <a:extLst>
                  <a:ext uri="{FF2B5EF4-FFF2-40B4-BE49-F238E27FC236}">
                    <a16:creationId xmlns:a16="http://schemas.microsoft.com/office/drawing/2014/main" id="{95BE4AAB-BE93-EE4C-96A8-4BDE08DFCD4E}"/>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21800" y="4554225"/>
                <a:ext cx="411843" cy="413745"/>
              </a:xfrm>
              <a:prstGeom prst="rect">
                <a:avLst/>
              </a:prstGeom>
              <a:effectLst>
                <a:outerShdw blurRad="50800" dist="38100" dir="2700000" algn="tl" rotWithShape="0">
                  <a:prstClr val="black">
                    <a:alpha val="40000"/>
                  </a:prstClr>
                </a:outerShdw>
              </a:effectLst>
            </p:spPr>
          </p:pic>
          <p:pic>
            <p:nvPicPr>
              <p:cNvPr id="125" name="図 124">
                <a:extLst>
                  <a:ext uri="{FF2B5EF4-FFF2-40B4-BE49-F238E27FC236}">
                    <a16:creationId xmlns:a16="http://schemas.microsoft.com/office/drawing/2014/main" id="{A61878EA-464A-C442-99C8-B0D8622BC6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91094" y="4554227"/>
                <a:ext cx="411843" cy="413745"/>
              </a:xfrm>
              <a:prstGeom prst="rect">
                <a:avLst/>
              </a:prstGeom>
              <a:effectLst>
                <a:outerShdw blurRad="50800" dist="38100" dir="2700000" algn="tl" rotWithShape="0">
                  <a:prstClr val="black">
                    <a:alpha val="40000"/>
                  </a:prstClr>
                </a:outerShdw>
              </a:effectLst>
            </p:spPr>
          </p:pic>
          <p:pic>
            <p:nvPicPr>
              <p:cNvPr id="126" name="図 125">
                <a:extLst>
                  <a:ext uri="{FF2B5EF4-FFF2-40B4-BE49-F238E27FC236}">
                    <a16:creationId xmlns:a16="http://schemas.microsoft.com/office/drawing/2014/main" id="{5D7164D7-4870-0440-84CE-D6F6632C83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60388" y="4551594"/>
                <a:ext cx="411843" cy="413745"/>
              </a:xfrm>
              <a:prstGeom prst="rect">
                <a:avLst/>
              </a:prstGeom>
              <a:effectLst>
                <a:outerShdw blurRad="50800" dist="38100" dir="2700000" algn="tl" rotWithShape="0">
                  <a:prstClr val="black">
                    <a:alpha val="40000"/>
                  </a:prstClr>
                </a:outerShdw>
              </a:effectLst>
            </p:spPr>
          </p:pic>
          <p:cxnSp>
            <p:nvCxnSpPr>
              <p:cNvPr id="127" name="カギ線コネクタ 126">
                <a:extLst>
                  <a:ext uri="{FF2B5EF4-FFF2-40B4-BE49-F238E27FC236}">
                    <a16:creationId xmlns:a16="http://schemas.microsoft.com/office/drawing/2014/main" id="{3D517DFD-F50C-2845-93FD-D033CCC68575}"/>
                  </a:ext>
                </a:extLst>
              </p:cNvPr>
              <p:cNvCxnSpPr>
                <a:cxnSpLocks/>
                <a:stCxn id="108" idx="3"/>
                <a:endCxn id="118" idx="1"/>
              </p:cNvCxnSpPr>
              <p:nvPr/>
            </p:nvCxnSpPr>
            <p:spPr>
              <a:xfrm flipV="1">
                <a:off x="4030250" y="4267042"/>
                <a:ext cx="535485" cy="70302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カギ線コネクタ 127">
                <a:extLst>
                  <a:ext uri="{FF2B5EF4-FFF2-40B4-BE49-F238E27FC236}">
                    <a16:creationId xmlns:a16="http://schemas.microsoft.com/office/drawing/2014/main" id="{F2511AF8-534E-2B42-B821-373994ED33D8}"/>
                  </a:ext>
                </a:extLst>
              </p:cNvPr>
              <p:cNvCxnSpPr>
                <a:cxnSpLocks/>
                <a:stCxn id="108" idx="3"/>
                <a:endCxn id="106" idx="1"/>
              </p:cNvCxnSpPr>
              <p:nvPr/>
            </p:nvCxnSpPr>
            <p:spPr>
              <a:xfrm>
                <a:off x="4030250" y="4970064"/>
                <a:ext cx="535484" cy="9305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カギ線コネクタ 128">
                <a:extLst>
                  <a:ext uri="{FF2B5EF4-FFF2-40B4-BE49-F238E27FC236}">
                    <a16:creationId xmlns:a16="http://schemas.microsoft.com/office/drawing/2014/main" id="{524A5231-EFBC-E946-93B7-5764591D69B7}"/>
                  </a:ext>
                </a:extLst>
              </p:cNvPr>
              <p:cNvCxnSpPr>
                <a:cxnSpLocks/>
                <a:stCxn id="108" idx="3"/>
                <a:endCxn id="113" idx="1"/>
              </p:cNvCxnSpPr>
              <p:nvPr/>
            </p:nvCxnSpPr>
            <p:spPr>
              <a:xfrm>
                <a:off x="4030250" y="4970064"/>
                <a:ext cx="535484" cy="82436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83" name="図 82">
              <a:extLst>
                <a:ext uri="{FF2B5EF4-FFF2-40B4-BE49-F238E27FC236}">
                  <a16:creationId xmlns:a16="http://schemas.microsoft.com/office/drawing/2014/main" id="{109C0AD1-6DEB-8446-AF94-2AB111890D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3174" y="5158912"/>
              <a:ext cx="411843" cy="413745"/>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4BA37D26-F47F-3446-B932-583AAC23661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2468" y="5161543"/>
              <a:ext cx="411843" cy="413745"/>
            </a:xfrm>
            <a:prstGeom prst="rect">
              <a:avLst/>
            </a:prstGeom>
            <a:effectLst>
              <a:outerShdw blurRad="50800" dist="38100" dir="2700000" algn="tl" rotWithShape="0">
                <a:prstClr val="black">
                  <a:alpha val="40000"/>
                </a:prstClr>
              </a:outerShdw>
            </a:effectLst>
          </p:spPr>
        </p:pic>
        <p:pic>
          <p:nvPicPr>
            <p:cNvPr id="96" name="図 95">
              <a:extLst>
                <a:ext uri="{FF2B5EF4-FFF2-40B4-BE49-F238E27FC236}">
                  <a16:creationId xmlns:a16="http://schemas.microsoft.com/office/drawing/2014/main" id="{E7722465-C472-1C41-BB32-44D14281582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1762" y="5161545"/>
              <a:ext cx="411843" cy="413745"/>
            </a:xfrm>
            <a:prstGeom prst="rect">
              <a:avLst/>
            </a:prstGeom>
            <a:effectLst>
              <a:outerShdw blurRad="50800" dist="38100" dir="2700000" algn="tl" rotWithShape="0">
                <a:prstClr val="black">
                  <a:alpha val="40000"/>
                </a:prstClr>
              </a:outerShdw>
            </a:effectLst>
          </p:spPr>
        </p:pic>
        <p:pic>
          <p:nvPicPr>
            <p:cNvPr id="97" name="図 96">
              <a:extLst>
                <a:ext uri="{FF2B5EF4-FFF2-40B4-BE49-F238E27FC236}">
                  <a16:creationId xmlns:a16="http://schemas.microsoft.com/office/drawing/2014/main" id="{3F845BEB-CCB4-F945-9A2F-E92CCDB9E1E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1056" y="5158912"/>
              <a:ext cx="411843" cy="413745"/>
            </a:xfrm>
            <a:prstGeom prst="rect">
              <a:avLst/>
            </a:prstGeom>
            <a:effectLst>
              <a:outerShdw blurRad="50800" dist="38100" dir="2700000" algn="tl" rotWithShape="0">
                <a:prstClr val="black">
                  <a:alpha val="40000"/>
                </a:prstClr>
              </a:outerShdw>
            </a:effectLst>
          </p:spPr>
        </p:pic>
        <p:pic>
          <p:nvPicPr>
            <p:cNvPr id="98" name="図 97">
              <a:extLst>
                <a:ext uri="{FF2B5EF4-FFF2-40B4-BE49-F238E27FC236}">
                  <a16:creationId xmlns:a16="http://schemas.microsoft.com/office/drawing/2014/main" id="{655C96BB-A962-CA41-A2A7-F0284E662330}"/>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0350" y="5158912"/>
              <a:ext cx="411843" cy="413745"/>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CA6F98D4-59F7-6349-9CC5-58D6873562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19644" y="5161543"/>
              <a:ext cx="411843" cy="413745"/>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BD8B2806-66F6-E947-B1D5-4FC50D2BF49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88938" y="5161545"/>
              <a:ext cx="411843" cy="413745"/>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311BD925-FC3F-7249-BC05-2FE4B0CD861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58232" y="5158912"/>
              <a:ext cx="411843" cy="41374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17554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5BC3343B-77FE-144A-8F26-27DF9B099567}"/>
              </a:ext>
            </a:extLst>
          </p:cNvPr>
          <p:cNvSpPr/>
          <p:nvPr/>
        </p:nvSpPr>
        <p:spPr>
          <a:xfrm>
            <a:off x="3422683" y="217480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510213" y="217480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302741" y="217480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9A04408-6C10-A748-BCE9-B01D116E6852}"/>
              </a:ext>
            </a:extLst>
          </p:cNvPr>
          <p:cNvSpPr/>
          <p:nvPr/>
        </p:nvSpPr>
        <p:spPr>
          <a:xfrm>
            <a:off x="51072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676936"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6920"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516904" y="389044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808587" y="492156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8491" y="492156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191302" y="4924949"/>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5096" y="387987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0613" y="387352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8067" y="3888376"/>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図 29">
            <a:extLst>
              <a:ext uri="{FF2B5EF4-FFF2-40B4-BE49-F238E27FC236}">
                <a16:creationId xmlns:a16="http://schemas.microsoft.com/office/drawing/2014/main" id="{5514B790-201C-CC4C-9E96-55AD6E66630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6812" y="4316709"/>
            <a:ext cx="802751" cy="350535"/>
          </a:xfrm>
          <a:prstGeom prst="rect">
            <a:avLst/>
          </a:prstGeom>
        </p:spPr>
      </p:pic>
      <p:sp>
        <p:nvSpPr>
          <p:cNvPr id="36" name="正方形/長方形 35">
            <a:extLst>
              <a:ext uri="{FF2B5EF4-FFF2-40B4-BE49-F238E27FC236}">
                <a16:creationId xmlns:a16="http://schemas.microsoft.com/office/drawing/2014/main" id="{763BD859-4A89-7E42-90FB-CBA3BDA0FF55}"/>
              </a:ext>
            </a:extLst>
          </p:cNvPr>
          <p:cNvSpPr/>
          <p:nvPr/>
        </p:nvSpPr>
        <p:spPr>
          <a:xfrm>
            <a:off x="3596920"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7" name="図 36">
            <a:extLst>
              <a:ext uri="{FF2B5EF4-FFF2-40B4-BE49-F238E27FC236}">
                <a16:creationId xmlns:a16="http://schemas.microsoft.com/office/drawing/2014/main" id="{48463C88-2AC1-CB46-9263-3A64DC4BA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3006" y="4316709"/>
            <a:ext cx="802751" cy="350535"/>
          </a:xfrm>
          <a:prstGeom prst="rect">
            <a:avLst/>
          </a:prstGeom>
        </p:spPr>
      </p:pic>
      <p:sp>
        <p:nvSpPr>
          <p:cNvPr id="38" name="正方形/長方形 37">
            <a:extLst>
              <a:ext uri="{FF2B5EF4-FFF2-40B4-BE49-F238E27FC236}">
                <a16:creationId xmlns:a16="http://schemas.microsoft.com/office/drawing/2014/main" id="{3E967BDF-09E3-D94C-B010-38C81D617919}"/>
              </a:ext>
            </a:extLst>
          </p:cNvPr>
          <p:cNvSpPr/>
          <p:nvPr/>
        </p:nvSpPr>
        <p:spPr>
          <a:xfrm>
            <a:off x="667693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9" name="図 38">
            <a:extLst>
              <a:ext uri="{FF2B5EF4-FFF2-40B4-BE49-F238E27FC236}">
                <a16:creationId xmlns:a16="http://schemas.microsoft.com/office/drawing/2014/main" id="{3E194E3D-F898-F545-8A8A-C3FAFF0D6B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3022" y="4316709"/>
            <a:ext cx="802751" cy="350535"/>
          </a:xfrm>
          <a:prstGeom prst="rect">
            <a:avLst/>
          </a:prstGeom>
        </p:spPr>
      </p:pic>
      <p:grpSp>
        <p:nvGrpSpPr>
          <p:cNvPr id="40" name="グループ化 39">
            <a:extLst>
              <a:ext uri="{FF2B5EF4-FFF2-40B4-BE49-F238E27FC236}">
                <a16:creationId xmlns:a16="http://schemas.microsoft.com/office/drawing/2014/main" id="{32D44F17-8D2D-774F-8B8E-D376FECE4EB8}"/>
              </a:ext>
            </a:extLst>
          </p:cNvPr>
          <p:cNvGrpSpPr/>
          <p:nvPr/>
        </p:nvGrpSpPr>
        <p:grpSpPr>
          <a:xfrm>
            <a:off x="3497736" y="253075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7736" y="252679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7736" y="252283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Tree>
    <p:extLst>
      <p:ext uri="{BB962C8B-B14F-4D97-AF65-F5344CB8AC3E}">
        <p14:creationId xmlns:p14="http://schemas.microsoft.com/office/powerpoint/2010/main" val="27721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3.7037E-6 L -0.33733 -3.7037E-6 " pathEditMode="relative" rAng="0" ptsTypes="AA">
                                      <p:cBhvr>
                                        <p:cTn id="6" dur="2000" fill="hold"/>
                                        <p:tgtEl>
                                          <p:spTgt spid="46"/>
                                        </p:tgtEl>
                                        <p:attrNameLst>
                                          <p:attrName>ppt_x</p:attrName>
                                          <p:attrName>ppt_y</p:attrName>
                                        </p:attrNameLst>
                                      </p:cBhvr>
                                      <p:rCtr x="-16875"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0007 L 0.34063 0.00509 " pathEditMode="relative" rAng="0" ptsTypes="AA">
                                      <p:cBhvr>
                                        <p:cTn id="10" dur="2000" fill="hold"/>
                                        <p:tgtEl>
                                          <p:spTgt spid="54"/>
                                        </p:tgtEl>
                                        <p:attrNameLst>
                                          <p:attrName>ppt_x</p:attrName>
                                          <p:attrName>ppt_y</p:attrName>
                                        </p:attrNameLst>
                                      </p:cBhvr>
                                      <p:rCtr x="1703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2">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3"/>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1778204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マイクロサービス・アーキテクチャ</a:t>
            </a:r>
            <a:r>
              <a:rPr kumimoji="1" lang="ja-JP" altLang="en-US" sz="2400"/>
              <a:t>（</a:t>
            </a:r>
            <a:r>
              <a:rPr kumimoji="1" lang="en-US" altLang="ja-JP" sz="2400" dirty="0"/>
              <a:t>Micro Service</a:t>
            </a:r>
            <a:r>
              <a:rPr kumimoji="1" lang="ja-JP" altLang="en-US" sz="2400" dirty="0"/>
              <a:t>）</a:t>
            </a:r>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46506" y="1105860"/>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 name="テキスト ボックス 11">
            <a:extLst>
              <a:ext uri="{FF2B5EF4-FFF2-40B4-BE49-F238E27FC236}">
                <a16:creationId xmlns:a16="http://schemas.microsoft.com/office/drawing/2014/main" id="{83D7A440-EDD7-FF45-A62D-6D5D0BCCD385}"/>
              </a:ext>
            </a:extLst>
          </p:cNvPr>
          <p:cNvSpPr txBox="1"/>
          <p:nvPr/>
        </p:nvSpPr>
        <p:spPr>
          <a:xfrm>
            <a:off x="4591179" y="5828229"/>
            <a:ext cx="4288353" cy="584775"/>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複数の独立した機能（マイクロサービス）を</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組み合わせることでひとつの処理を実現する</a:t>
            </a:r>
          </a:p>
        </p:txBody>
      </p:sp>
      <p:sp>
        <p:nvSpPr>
          <p:cNvPr id="55" name="テキスト ボックス 54">
            <a:extLst>
              <a:ext uri="{FF2B5EF4-FFF2-40B4-BE49-F238E27FC236}">
                <a16:creationId xmlns:a16="http://schemas.microsoft.com/office/drawing/2014/main" id="{1A014876-7283-F74F-9E68-921B45BD1BD0}"/>
              </a:ext>
            </a:extLst>
          </p:cNvPr>
          <p:cNvSpPr txBox="1"/>
          <p:nvPr/>
        </p:nvSpPr>
        <p:spPr>
          <a:xfrm>
            <a:off x="1092174" y="5828229"/>
            <a:ext cx="2646878" cy="584775"/>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大きな単一の機能によって</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ひとつの処理を実現する</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spTree>
    <p:extLst>
      <p:ext uri="{BB962C8B-B14F-4D97-AF65-F5344CB8AC3E}">
        <p14:creationId xmlns:p14="http://schemas.microsoft.com/office/powerpoint/2010/main" val="141345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15788B3-58E5-914E-9E78-B53807E46F66}"/>
              </a:ext>
            </a:extLst>
          </p:cNvPr>
          <p:cNvSpPr/>
          <p:nvPr/>
        </p:nvSpPr>
        <p:spPr>
          <a:xfrm>
            <a:off x="1955266" y="1042988"/>
            <a:ext cx="5233466" cy="525658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04B44F-CC6D-F540-B989-568CE91C85B2}"/>
              </a:ext>
            </a:extLst>
          </p:cNvPr>
          <p:cNvSpPr>
            <a:spLocks noGrp="1"/>
          </p:cNvSpPr>
          <p:nvPr>
            <p:ph type="title"/>
          </p:nvPr>
        </p:nvSpPr>
        <p:spPr/>
        <p:txBody>
          <a:bodyPr/>
          <a:lstStyle/>
          <a:p>
            <a:r>
              <a:rPr kumimoji="1" lang="en-US" altLang="ja-JP" dirty="0"/>
              <a:t>Twelve Factors</a:t>
            </a:r>
            <a:r>
              <a:rPr lang="ja-JP" altLang="en-US"/>
              <a:t>と</a:t>
            </a:r>
            <a:r>
              <a:rPr kumimoji="1" lang="ja-JP" altLang="en-US"/>
              <a:t>の関係</a:t>
            </a:r>
          </a:p>
        </p:txBody>
      </p:sp>
      <p:sp>
        <p:nvSpPr>
          <p:cNvPr id="3" name="スライド番号プレースホルダー 2">
            <a:extLst>
              <a:ext uri="{FF2B5EF4-FFF2-40B4-BE49-F238E27FC236}">
                <a16:creationId xmlns:a16="http://schemas.microsoft.com/office/drawing/2014/main" id="{D520C198-D651-1F4B-B462-FE8B2ABB3314}"/>
              </a:ext>
            </a:extLst>
          </p:cNvPr>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5" name="正方形/長方形 4">
            <a:extLst>
              <a:ext uri="{FF2B5EF4-FFF2-40B4-BE49-F238E27FC236}">
                <a16:creationId xmlns:a16="http://schemas.microsoft.com/office/drawing/2014/main" id="{285A31E5-FE40-4E44-B793-638AAB81FE8C}"/>
              </a:ext>
            </a:extLst>
          </p:cNvPr>
          <p:cNvSpPr/>
          <p:nvPr/>
        </p:nvSpPr>
        <p:spPr>
          <a:xfrm>
            <a:off x="2051720" y="1461615"/>
            <a:ext cx="5233466" cy="4662815"/>
          </a:xfrm>
          <a:prstGeom prst="rect">
            <a:avLst/>
          </a:prstGeom>
        </p:spPr>
        <p:txBody>
          <a:bodyPr wrap="square">
            <a:spAutoFit/>
          </a:bodyPr>
          <a:lstStyle/>
          <a:p>
            <a:r>
              <a:rPr lang="en-US" altLang="ja-JP" sz="1400" b="1" dirty="0">
                <a:solidFill>
                  <a:srgbClr val="0432FF"/>
                </a:solidFill>
                <a:latin typeface="Meiryo" panose="020B0604030504040204" pitchFamily="34" charset="-128"/>
                <a:ea typeface="Meiryo" panose="020B0604030504040204" pitchFamily="34" charset="-128"/>
              </a:rPr>
              <a:t>Ⅰ</a:t>
            </a:r>
            <a:r>
              <a:rPr lang="ja-JP" altLang="en-US" sz="1400" b="1">
                <a:solidFill>
                  <a:srgbClr val="0432FF"/>
                </a:solidFill>
                <a:latin typeface="Meiryo" panose="020B0604030504040204" pitchFamily="34" charset="-128"/>
                <a:ea typeface="Meiryo" panose="020B0604030504040204" pitchFamily="34" charset="-128"/>
              </a:rPr>
              <a:t>. コードベース</a:t>
            </a:r>
          </a:p>
          <a:p>
            <a:r>
              <a:rPr lang="ja-JP" altLang="en-US" sz="1050">
                <a:latin typeface="Meiryo" panose="020B0604030504040204" pitchFamily="34" charset="-128"/>
                <a:ea typeface="Meiryo" panose="020B0604030504040204" pitchFamily="34" charset="-128"/>
              </a:rPr>
              <a:t>　バージョン管理されている1つのコードベースと複数のデプロイ</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Ⅱ</a:t>
            </a:r>
            <a:r>
              <a:rPr lang="ja-JP" altLang="en-US" sz="1400" b="1">
                <a:solidFill>
                  <a:schemeClr val="accent6">
                    <a:lumMod val="75000"/>
                  </a:schemeClr>
                </a:solidFill>
                <a:latin typeface="Meiryo" panose="020B0604030504040204" pitchFamily="34" charset="-128"/>
                <a:ea typeface="Meiryo" panose="020B0604030504040204" pitchFamily="34" charset="-128"/>
              </a:rPr>
              <a:t>. 依存関係</a:t>
            </a:r>
          </a:p>
          <a:p>
            <a:r>
              <a:rPr lang="ja-JP" altLang="en-US" sz="1050">
                <a:latin typeface="Meiryo" panose="020B0604030504040204" pitchFamily="34" charset="-128"/>
                <a:ea typeface="Meiryo" panose="020B0604030504040204" pitchFamily="34" charset="-128"/>
              </a:rPr>
              <a:t>　依存関係を明示的に宣言し分離する</a:t>
            </a:r>
          </a:p>
          <a:p>
            <a:r>
              <a:rPr lang="en-US" altLang="ja-JP" sz="1400" b="1" dirty="0">
                <a:solidFill>
                  <a:srgbClr val="0432FF"/>
                </a:solidFill>
                <a:latin typeface="Meiryo" panose="020B0604030504040204" pitchFamily="34" charset="-128"/>
                <a:ea typeface="Meiryo" panose="020B0604030504040204" pitchFamily="34" charset="-128"/>
              </a:rPr>
              <a:t>Ⅲ</a:t>
            </a:r>
            <a:r>
              <a:rPr lang="ja-JP" altLang="en-US" sz="1400" b="1">
                <a:solidFill>
                  <a:srgbClr val="0432FF"/>
                </a:solidFill>
                <a:latin typeface="Meiryo" panose="020B0604030504040204" pitchFamily="34" charset="-128"/>
                <a:ea typeface="Meiryo" panose="020B0604030504040204" pitchFamily="34" charset="-128"/>
              </a:rPr>
              <a:t>. 設定</a:t>
            </a:r>
          </a:p>
          <a:p>
            <a:r>
              <a:rPr lang="ja-JP" altLang="en-US" sz="1050">
                <a:latin typeface="Meiryo" panose="020B0604030504040204" pitchFamily="34" charset="-128"/>
                <a:ea typeface="Meiryo" panose="020B0604030504040204" pitchFamily="34" charset="-128"/>
              </a:rPr>
              <a:t>　設定を環境変数に格納する</a:t>
            </a:r>
          </a:p>
          <a:p>
            <a:r>
              <a:rPr lang="en-US" altLang="ja-JP" sz="1400" b="1" dirty="0">
                <a:solidFill>
                  <a:srgbClr val="0432FF"/>
                </a:solidFill>
                <a:latin typeface="Meiryo" panose="020B0604030504040204" pitchFamily="34" charset="-128"/>
                <a:ea typeface="Meiryo" panose="020B0604030504040204" pitchFamily="34" charset="-128"/>
              </a:rPr>
              <a:t>Ⅳ</a:t>
            </a:r>
            <a:r>
              <a:rPr lang="ja-JP" altLang="en-US" sz="1400" b="1">
                <a:solidFill>
                  <a:srgbClr val="0432FF"/>
                </a:solidFill>
                <a:latin typeface="Meiryo" panose="020B0604030504040204" pitchFamily="34" charset="-128"/>
                <a:ea typeface="Meiryo" panose="020B0604030504040204" pitchFamily="34" charset="-128"/>
              </a:rPr>
              <a:t>. バックエンドサービス</a:t>
            </a:r>
          </a:p>
          <a:p>
            <a:r>
              <a:rPr lang="ja-JP" altLang="en-US" sz="1050">
                <a:latin typeface="Meiryo" panose="020B0604030504040204" pitchFamily="34" charset="-128"/>
                <a:ea typeface="Meiryo" panose="020B0604030504040204" pitchFamily="34" charset="-128"/>
              </a:rPr>
              <a:t>　バックエンドサービスをアタッチされたリソースとして扱う</a:t>
            </a:r>
          </a:p>
          <a:p>
            <a:r>
              <a:rPr lang="en-US" altLang="ja-JP" sz="1400" b="1" dirty="0">
                <a:solidFill>
                  <a:srgbClr val="0432FF"/>
                </a:solidFill>
                <a:latin typeface="Meiryo" panose="020B0604030504040204" pitchFamily="34" charset="-128"/>
                <a:ea typeface="Meiryo" panose="020B0604030504040204" pitchFamily="34" charset="-128"/>
              </a:rPr>
              <a:t>Ⅴ</a:t>
            </a:r>
            <a:r>
              <a:rPr lang="ja-JP" altLang="en-US" sz="1400" b="1">
                <a:solidFill>
                  <a:srgbClr val="0432FF"/>
                </a:solidFill>
                <a:latin typeface="Meiryo" panose="020B0604030504040204" pitchFamily="34" charset="-128"/>
                <a:ea typeface="Meiryo" panose="020B0604030504040204" pitchFamily="34" charset="-128"/>
              </a:rPr>
              <a:t>. ビルド、リリース、実行</a:t>
            </a:r>
          </a:p>
          <a:p>
            <a:r>
              <a:rPr lang="ja-JP" altLang="en-US" sz="1050">
                <a:latin typeface="Meiryo" panose="020B0604030504040204" pitchFamily="34" charset="-128"/>
                <a:ea typeface="Meiryo" panose="020B0604030504040204" pitchFamily="34" charset="-128"/>
              </a:rPr>
              <a:t>　ビルド、リリース、実行の3つのステージを厳密に分離する</a:t>
            </a:r>
          </a:p>
          <a:p>
            <a:r>
              <a:rPr lang="en-US" altLang="ja-JP" sz="1400" b="1" dirty="0">
                <a:solidFill>
                  <a:srgbClr val="0432FF"/>
                </a:solidFill>
                <a:latin typeface="Meiryo" panose="020B0604030504040204" pitchFamily="34" charset="-128"/>
                <a:ea typeface="Meiryo" panose="020B0604030504040204" pitchFamily="34" charset="-128"/>
              </a:rPr>
              <a:t>Ⅵ</a:t>
            </a:r>
            <a:r>
              <a:rPr lang="ja-JP" altLang="en-US" sz="1400" b="1">
                <a:solidFill>
                  <a:srgbClr val="0432FF"/>
                </a:solidFill>
                <a:latin typeface="Meiryo" panose="020B0604030504040204" pitchFamily="34" charset="-128"/>
                <a:ea typeface="Meiryo" panose="020B0604030504040204" pitchFamily="34" charset="-128"/>
              </a:rPr>
              <a:t>. プロセス</a:t>
            </a:r>
          </a:p>
          <a:p>
            <a:r>
              <a:rPr lang="ja-JP" altLang="en-US" sz="1050">
                <a:latin typeface="Meiryo" panose="020B0604030504040204" pitchFamily="34" charset="-128"/>
                <a:ea typeface="Meiryo" panose="020B0604030504040204" pitchFamily="34" charset="-128"/>
              </a:rPr>
              <a:t>　アプリケーションを1つもしくは複数のステートレスなプロセスとして実行する</a:t>
            </a:r>
          </a:p>
          <a:p>
            <a:r>
              <a:rPr lang="en-US" altLang="ja-JP" sz="1400" b="1" dirty="0">
                <a:solidFill>
                  <a:srgbClr val="0432FF"/>
                </a:solidFill>
                <a:latin typeface="Meiryo" panose="020B0604030504040204" pitchFamily="34" charset="-128"/>
                <a:ea typeface="Meiryo" panose="020B0604030504040204" pitchFamily="34" charset="-128"/>
              </a:rPr>
              <a:t>Ⅶ</a:t>
            </a:r>
            <a:r>
              <a:rPr lang="ja-JP" altLang="en-US" sz="1400" b="1">
                <a:solidFill>
                  <a:srgbClr val="0432FF"/>
                </a:solidFill>
                <a:latin typeface="Meiryo" panose="020B0604030504040204" pitchFamily="34" charset="-128"/>
                <a:ea typeface="Meiryo" panose="020B0604030504040204" pitchFamily="34" charset="-128"/>
              </a:rPr>
              <a:t>. ポートバインディング</a:t>
            </a:r>
          </a:p>
          <a:p>
            <a:r>
              <a:rPr lang="ja-JP" altLang="en-US" sz="1050">
                <a:latin typeface="Meiryo" panose="020B0604030504040204" pitchFamily="34" charset="-128"/>
                <a:ea typeface="Meiryo" panose="020B0604030504040204" pitchFamily="34" charset="-128"/>
              </a:rPr>
              <a:t>　ポートバインディングを通してサービスを公開する</a:t>
            </a:r>
          </a:p>
          <a:p>
            <a:r>
              <a:rPr lang="en-US" altLang="ja-JP" sz="1400" b="1" dirty="0">
                <a:solidFill>
                  <a:srgbClr val="0432FF"/>
                </a:solidFill>
                <a:latin typeface="Meiryo" panose="020B0604030504040204" pitchFamily="34" charset="-128"/>
                <a:ea typeface="Meiryo" panose="020B0604030504040204" pitchFamily="34" charset="-128"/>
              </a:rPr>
              <a:t>Ⅷ</a:t>
            </a:r>
            <a:r>
              <a:rPr lang="ja-JP" altLang="en-US" sz="1400" b="1">
                <a:solidFill>
                  <a:srgbClr val="0432FF"/>
                </a:solidFill>
                <a:latin typeface="Meiryo" panose="020B0604030504040204" pitchFamily="34" charset="-128"/>
                <a:ea typeface="Meiryo" panose="020B0604030504040204" pitchFamily="34" charset="-128"/>
              </a:rPr>
              <a:t>. 並行性</a:t>
            </a:r>
          </a:p>
          <a:p>
            <a:r>
              <a:rPr lang="ja-JP" altLang="en-US" sz="1050">
                <a:latin typeface="Meiryo" panose="020B0604030504040204" pitchFamily="34" charset="-128"/>
                <a:ea typeface="Meiryo" panose="020B0604030504040204" pitchFamily="34" charset="-128"/>
              </a:rPr>
              <a:t>　プロセスモデルによってスケールアウトする</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Ⅸ</a:t>
            </a:r>
            <a:r>
              <a:rPr lang="ja-JP" altLang="en-US" sz="1400" b="1">
                <a:solidFill>
                  <a:schemeClr val="accent6">
                    <a:lumMod val="75000"/>
                  </a:schemeClr>
                </a:solidFill>
                <a:latin typeface="Meiryo" panose="020B0604030504040204" pitchFamily="34" charset="-128"/>
                <a:ea typeface="Meiryo" panose="020B0604030504040204" pitchFamily="34" charset="-128"/>
              </a:rPr>
              <a:t>. 廃棄容易性</a:t>
            </a:r>
          </a:p>
          <a:p>
            <a:r>
              <a:rPr lang="ja-JP" altLang="en-US" sz="1050">
                <a:latin typeface="Meiryo" panose="020B0604030504040204" pitchFamily="34" charset="-128"/>
                <a:ea typeface="Meiryo" panose="020B0604030504040204" pitchFamily="34" charset="-128"/>
              </a:rPr>
              <a:t>　高速な起動とグレースフルシャットダウンで堅牢性を最大化する</a:t>
            </a:r>
          </a:p>
          <a:p>
            <a:r>
              <a:rPr lang="en-US" altLang="ja-JP" sz="1400" b="1" dirty="0">
                <a:solidFill>
                  <a:srgbClr val="0432FF"/>
                </a:solidFill>
                <a:latin typeface="Meiryo" panose="020B0604030504040204" pitchFamily="34" charset="-128"/>
                <a:ea typeface="Meiryo" panose="020B0604030504040204" pitchFamily="34" charset="-128"/>
              </a:rPr>
              <a:t>Ⅹ</a:t>
            </a:r>
            <a:r>
              <a:rPr lang="ja-JP" altLang="en-US" sz="1400" b="1">
                <a:solidFill>
                  <a:srgbClr val="0432FF"/>
                </a:solidFill>
                <a:latin typeface="Meiryo" panose="020B0604030504040204" pitchFamily="34" charset="-128"/>
                <a:ea typeface="Meiryo" panose="020B0604030504040204" pitchFamily="34" charset="-128"/>
              </a:rPr>
              <a:t>. 開発/本番一致</a:t>
            </a:r>
          </a:p>
          <a:p>
            <a:r>
              <a:rPr lang="ja-JP" altLang="en-US" sz="1050">
                <a:latin typeface="Meiryo" panose="020B0604030504040204" pitchFamily="34" charset="-128"/>
                <a:ea typeface="Meiryo" panose="020B0604030504040204" pitchFamily="34" charset="-128"/>
              </a:rPr>
              <a:t>　開発、ステージング、本番環境をできるだけ一致させた状態を保つ</a:t>
            </a:r>
          </a:p>
          <a:p>
            <a:r>
              <a:rPr lang="en-US" altLang="ja-JP" sz="1400" b="1" dirty="0">
                <a:solidFill>
                  <a:srgbClr val="0432FF"/>
                </a:solidFill>
                <a:latin typeface="Meiryo" panose="020B0604030504040204" pitchFamily="34" charset="-128"/>
                <a:ea typeface="Meiryo" panose="020B0604030504040204" pitchFamily="34" charset="-128"/>
              </a:rPr>
              <a:t>Ⅺ</a:t>
            </a:r>
            <a:r>
              <a:rPr lang="ja-JP" altLang="en-US" sz="1400" b="1">
                <a:solidFill>
                  <a:srgbClr val="0432FF"/>
                </a:solidFill>
                <a:latin typeface="Meiryo" panose="020B0604030504040204" pitchFamily="34" charset="-128"/>
                <a:ea typeface="Meiryo" panose="020B0604030504040204" pitchFamily="34" charset="-128"/>
              </a:rPr>
              <a:t>. ログ</a:t>
            </a:r>
          </a:p>
          <a:p>
            <a:r>
              <a:rPr lang="ja-JP" altLang="en-US" sz="1050">
                <a:latin typeface="Meiryo" panose="020B0604030504040204" pitchFamily="34" charset="-128"/>
                <a:ea typeface="Meiryo" panose="020B0604030504040204" pitchFamily="34" charset="-128"/>
              </a:rPr>
              <a:t>　ログをイベントストリームとして扱う</a:t>
            </a:r>
          </a:p>
          <a:p>
            <a:r>
              <a:rPr lang="en-US" altLang="ja-JP" sz="1400" b="1" dirty="0">
                <a:solidFill>
                  <a:srgbClr val="0432FF"/>
                </a:solidFill>
                <a:latin typeface="Meiryo" panose="020B0604030504040204" pitchFamily="34" charset="-128"/>
                <a:ea typeface="Meiryo" panose="020B0604030504040204" pitchFamily="34" charset="-128"/>
              </a:rPr>
              <a:t>Ⅻ</a:t>
            </a:r>
            <a:r>
              <a:rPr lang="ja-JP" altLang="en-US" sz="1400" b="1">
                <a:solidFill>
                  <a:srgbClr val="0432FF"/>
                </a:solidFill>
                <a:latin typeface="Meiryo" panose="020B0604030504040204" pitchFamily="34" charset="-128"/>
                <a:ea typeface="Meiryo" panose="020B0604030504040204" pitchFamily="34" charset="-128"/>
              </a:rPr>
              <a:t>. 管理プロセス</a:t>
            </a:r>
          </a:p>
          <a:p>
            <a:r>
              <a:rPr lang="ja-JP" altLang="en-US" sz="1050">
                <a:latin typeface="Meiryo" panose="020B0604030504040204" pitchFamily="34" charset="-128"/>
                <a:ea typeface="Meiryo" panose="020B0604030504040204" pitchFamily="34" charset="-128"/>
              </a:rPr>
              <a:t>　管理タスクを1回限りのプロセスとして実行する</a:t>
            </a:r>
          </a:p>
        </p:txBody>
      </p:sp>
      <p:sp>
        <p:nvSpPr>
          <p:cNvPr id="7" name="正方形/長方形 6">
            <a:extLst>
              <a:ext uri="{FF2B5EF4-FFF2-40B4-BE49-F238E27FC236}">
                <a16:creationId xmlns:a16="http://schemas.microsoft.com/office/drawing/2014/main" id="{DD84C1C5-A8C4-7A42-8A3E-D9049F711949}"/>
              </a:ext>
            </a:extLst>
          </p:cNvPr>
          <p:cNvSpPr/>
          <p:nvPr/>
        </p:nvSpPr>
        <p:spPr>
          <a:xfrm>
            <a:off x="1619672" y="1109485"/>
            <a:ext cx="5904656" cy="307777"/>
          </a:xfrm>
          <a:prstGeom prst="rect">
            <a:avLst/>
          </a:prstGeom>
        </p:spPr>
        <p:txBody>
          <a:bodyPr wrap="square">
            <a:spAutoFit/>
          </a:bodyPr>
          <a:lstStyle/>
          <a:p>
            <a:pPr algn="ctr"/>
            <a:r>
              <a:rPr lang="ja-JP" altLang="en-US" sz="1400" b="1" u="sng">
                <a:solidFill>
                  <a:srgbClr val="953735"/>
                </a:solidFill>
                <a:latin typeface="Meiryo" panose="020B0604030504040204" pitchFamily="34" charset="-128"/>
                <a:ea typeface="Meiryo" panose="020B0604030504040204" pitchFamily="34" charset="-128"/>
              </a:rPr>
              <a:t>アジリティーの高い</a:t>
            </a:r>
            <a:r>
              <a:rPr lang="en-US" altLang="ja-JP" sz="1400" b="1" u="sng" dirty="0">
                <a:solidFill>
                  <a:srgbClr val="953735"/>
                </a:solidFill>
                <a:latin typeface="Meiryo" panose="020B0604030504040204" pitchFamily="34" charset="-128"/>
                <a:ea typeface="Meiryo" panose="020B0604030504040204" pitchFamily="34" charset="-128"/>
              </a:rPr>
              <a:t>Web</a:t>
            </a:r>
            <a:r>
              <a:rPr lang="ja-JP" altLang="en-US" sz="1400" b="1" u="sng">
                <a:solidFill>
                  <a:srgbClr val="953735"/>
                </a:solidFill>
                <a:latin typeface="Meiryo" panose="020B0604030504040204" pitchFamily="34" charset="-128"/>
                <a:ea typeface="Meiryo" panose="020B0604030504040204" pitchFamily="34" charset="-128"/>
              </a:rPr>
              <a:t>サービスを構築するための方法論</a:t>
            </a:r>
            <a:endParaRPr lang="ja-JP" altLang="en-US" sz="1400" b="1" u="sng">
              <a:solidFill>
                <a:srgbClr val="953735"/>
              </a:solidFill>
            </a:endParaRPr>
          </a:p>
        </p:txBody>
      </p:sp>
      <p:sp>
        <p:nvSpPr>
          <p:cNvPr id="12" name="正方形/長方形 11">
            <a:extLst>
              <a:ext uri="{FF2B5EF4-FFF2-40B4-BE49-F238E27FC236}">
                <a16:creationId xmlns:a16="http://schemas.microsoft.com/office/drawing/2014/main" id="{88FA8D9C-791B-CE41-99BD-FD6C8612B21F}"/>
              </a:ext>
            </a:extLst>
          </p:cNvPr>
          <p:cNvSpPr/>
          <p:nvPr/>
        </p:nvSpPr>
        <p:spPr>
          <a:xfrm>
            <a:off x="323528" y="3212976"/>
            <a:ext cx="1440160" cy="4320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コンテナ</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663DB58-E2CD-E345-A5C9-5AEC556D4D76}"/>
              </a:ext>
            </a:extLst>
          </p:cNvPr>
          <p:cNvSpPr/>
          <p:nvPr/>
        </p:nvSpPr>
        <p:spPr>
          <a:xfrm>
            <a:off x="7431367" y="3185975"/>
            <a:ext cx="1440160" cy="43204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b="1" dirty="0">
                <a:solidFill>
                  <a:srgbClr val="FFFFFF"/>
                </a:solidFill>
                <a:latin typeface="Meiryo" panose="020B0604030504040204" pitchFamily="34" charset="-128"/>
                <a:ea typeface="Meiryo" panose="020B0604030504040204" pitchFamily="34" charset="-128"/>
                <a:cs typeface="ＭＳ Ｐゴシック"/>
              </a:rPr>
              <a:t>Kubernetes</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24517C27-B95C-3743-975E-491F1BA90B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73743" y="3622727"/>
            <a:ext cx="1326649" cy="579302"/>
          </a:xfrm>
          <a:prstGeom prst="rect">
            <a:avLst/>
          </a:prstGeom>
        </p:spPr>
      </p:pic>
      <p:pic>
        <p:nvPicPr>
          <p:cNvPr id="15" name="図 14">
            <a:extLst>
              <a:ext uri="{FF2B5EF4-FFF2-40B4-BE49-F238E27FC236}">
                <a16:creationId xmlns:a16="http://schemas.microsoft.com/office/drawing/2014/main" id="{039BB139-E71F-7D44-89B5-F4F69F8B4484}"/>
              </a:ext>
            </a:extLst>
          </p:cNvPr>
          <p:cNvPicPr>
            <a:picLocks noChangeAspect="1"/>
          </p:cNvPicPr>
          <p:nvPr/>
        </p:nvPicPr>
        <p:blipFill>
          <a:blip r:embed="rId3"/>
          <a:stretch>
            <a:fillRect/>
          </a:stretch>
        </p:blipFill>
        <p:spPr>
          <a:xfrm>
            <a:off x="323528" y="3509395"/>
            <a:ext cx="1421169" cy="805965"/>
          </a:xfrm>
          <a:prstGeom prst="rect">
            <a:avLst/>
          </a:prstGeom>
        </p:spPr>
      </p:pic>
      <p:sp>
        <p:nvSpPr>
          <p:cNvPr id="16" name="正方形/長方形 15">
            <a:extLst>
              <a:ext uri="{FF2B5EF4-FFF2-40B4-BE49-F238E27FC236}">
                <a16:creationId xmlns:a16="http://schemas.microsoft.com/office/drawing/2014/main" id="{EB718C30-31BF-AB42-90CF-6AAF305CAC2F}"/>
              </a:ext>
            </a:extLst>
          </p:cNvPr>
          <p:cNvSpPr/>
          <p:nvPr/>
        </p:nvSpPr>
        <p:spPr>
          <a:xfrm>
            <a:off x="6464054" y="252496"/>
            <a:ext cx="2384755" cy="369332"/>
          </a:xfrm>
          <a:prstGeom prst="rect">
            <a:avLst/>
          </a:prstGeom>
        </p:spPr>
        <p:txBody>
          <a:bodyPr wrap="none">
            <a:spAutoFit/>
          </a:bodyPr>
          <a:lstStyle/>
          <a:p>
            <a:r>
              <a:rPr lang="en-US" altLang="ja-JP" dirty="0">
                <a:hlinkClick r:id="rId4"/>
              </a:rPr>
              <a:t>https://12factor.net/ja/</a:t>
            </a:r>
            <a:endParaRPr lang="ja-JP" altLang="en-US"/>
          </a:p>
        </p:txBody>
      </p:sp>
    </p:spTree>
    <p:extLst>
      <p:ext uri="{BB962C8B-B14F-4D97-AF65-F5344CB8AC3E}">
        <p14:creationId xmlns:p14="http://schemas.microsoft.com/office/powerpoint/2010/main" val="3675347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598EEC91-F511-9449-9FC1-5356A0D4F29A}"/>
              </a:ext>
            </a:extLst>
          </p:cNvPr>
          <p:cNvSpPr/>
          <p:nvPr/>
        </p:nvSpPr>
        <p:spPr>
          <a:xfrm>
            <a:off x="3725019" y="1006080"/>
            <a:ext cx="3060612" cy="110846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0875728A-F990-114F-8F52-ED3AAAE62B74}"/>
              </a:ext>
            </a:extLst>
          </p:cNvPr>
          <p:cNvSpPr/>
          <p:nvPr/>
        </p:nvSpPr>
        <p:spPr>
          <a:xfrm>
            <a:off x="3792758" y="1108622"/>
            <a:ext cx="1328120"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 </a:t>
            </a:r>
          </a:p>
          <a:p>
            <a:r>
              <a:rPr lang="en-US" altLang="ja-JP" sz="1400" b="1" dirty="0">
                <a:solidFill>
                  <a:srgbClr val="0432FF"/>
                </a:solidFill>
                <a:latin typeface="Meiryo" panose="020B0604030504040204" pitchFamily="34" charset="-128"/>
                <a:ea typeface="Meiryo" panose="020B0604030504040204" pitchFamily="34" charset="-128"/>
              </a:rPr>
              <a:t>Master</a:t>
            </a:r>
            <a:endParaRPr lang="ja-JP" altLang="en-US" sz="1400" b="1">
              <a:solidFill>
                <a:srgbClr val="0432FF"/>
              </a:solidFill>
              <a:latin typeface="Meiryo" panose="020B0604030504040204" pitchFamily="34" charset="-128"/>
              <a:ea typeface="Meiryo" panose="020B0604030504040204" pitchFamily="34" charset="-128"/>
            </a:endParaRPr>
          </a:p>
        </p:txBody>
      </p:sp>
      <p:sp>
        <p:nvSpPr>
          <p:cNvPr id="60" name="正方形/長方形 59">
            <a:extLst>
              <a:ext uri="{FF2B5EF4-FFF2-40B4-BE49-F238E27FC236}">
                <a16:creationId xmlns:a16="http://schemas.microsoft.com/office/drawing/2014/main" id="{FD5BBC5F-F0EB-354A-9EBD-7F6487985E9D}"/>
              </a:ext>
            </a:extLst>
          </p:cNvPr>
          <p:cNvSpPr/>
          <p:nvPr/>
        </p:nvSpPr>
        <p:spPr>
          <a:xfrm>
            <a:off x="5048337" y="1087050"/>
            <a:ext cx="1727219" cy="1015663"/>
          </a:xfrm>
          <a:prstGeom prst="rect">
            <a:avLst/>
          </a:prstGeom>
        </p:spPr>
        <p:txBody>
          <a:bodyPr wrap="square">
            <a:spAutoFit/>
          </a:bodyPr>
          <a:lstStyle/>
          <a:p>
            <a:r>
              <a:rPr lang="ja-JP" altLang="en-US" sz="1200">
                <a:solidFill>
                  <a:srgbClr val="0432FF"/>
                </a:solidFill>
                <a:latin typeface="-apple-system"/>
              </a:rPr>
              <a:t>全体のコンテナの稼働状況などを把握し、運用管理者が指定したように、コンテナ配置、削除などを指示</a:t>
            </a:r>
            <a:endParaRPr lang="ja-JP" altLang="en-US" sz="1200" i="0">
              <a:solidFill>
                <a:srgbClr val="0432FF"/>
              </a:solidFill>
              <a:effectLst/>
              <a:latin typeface="-apple-system"/>
            </a:endParaRPr>
          </a:p>
        </p:txBody>
      </p:sp>
      <p:sp>
        <p:nvSpPr>
          <p:cNvPr id="67" name="正方形/長方形 66">
            <a:extLst>
              <a:ext uri="{FF2B5EF4-FFF2-40B4-BE49-F238E27FC236}">
                <a16:creationId xmlns:a16="http://schemas.microsoft.com/office/drawing/2014/main" id="{9E281EE9-B560-6A4A-975F-B9E5FF1B2DB2}"/>
              </a:ext>
            </a:extLst>
          </p:cNvPr>
          <p:cNvSpPr/>
          <p:nvPr/>
        </p:nvSpPr>
        <p:spPr>
          <a:xfrm>
            <a:off x="325759" y="2740309"/>
            <a:ext cx="8492482" cy="3688993"/>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EEF3CDA0-1597-0E4D-AE1D-26F8C268089D}"/>
              </a:ext>
            </a:extLst>
          </p:cNvPr>
          <p:cNvSpPr/>
          <p:nvPr/>
        </p:nvSpPr>
        <p:spPr>
          <a:xfrm>
            <a:off x="457199" y="3284984"/>
            <a:ext cx="3754761"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242B599C-B067-AF4F-9BC9-3E25917A10FB}"/>
              </a:ext>
            </a:extLst>
          </p:cNvPr>
          <p:cNvSpPr/>
          <p:nvPr/>
        </p:nvSpPr>
        <p:spPr>
          <a:xfrm>
            <a:off x="4365012" y="3284984"/>
            <a:ext cx="271515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3597D942-58DF-FC48-BFDC-FC76445DB314}"/>
              </a:ext>
            </a:extLst>
          </p:cNvPr>
          <p:cNvSpPr/>
          <p:nvPr/>
        </p:nvSpPr>
        <p:spPr>
          <a:xfrm>
            <a:off x="4545925" y="4103244"/>
            <a:ext cx="2360246"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A629E136-C17F-2347-982D-D4AB7A0D3354}"/>
              </a:ext>
            </a:extLst>
          </p:cNvPr>
          <p:cNvSpPr/>
          <p:nvPr/>
        </p:nvSpPr>
        <p:spPr>
          <a:xfrm>
            <a:off x="2916990" y="4102970"/>
            <a:ext cx="1142026" cy="1730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56E56FBA-320B-A04F-A108-2E34F34DF9E5}"/>
              </a:ext>
            </a:extLst>
          </p:cNvPr>
          <p:cNvSpPr/>
          <p:nvPr/>
        </p:nvSpPr>
        <p:spPr>
          <a:xfrm>
            <a:off x="611560" y="4103244"/>
            <a:ext cx="2268738"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2" name="タイトル 1">
            <a:extLst>
              <a:ext uri="{FF2B5EF4-FFF2-40B4-BE49-F238E27FC236}">
                <a16:creationId xmlns:a16="http://schemas.microsoft.com/office/drawing/2014/main" id="{B3EE2DFA-F01E-884A-981C-17DDF71AF4D9}"/>
              </a:ext>
            </a:extLst>
          </p:cNvPr>
          <p:cNvSpPr>
            <a:spLocks noGrp="1"/>
          </p:cNvSpPr>
          <p:nvPr>
            <p:ph type="title"/>
          </p:nvPr>
        </p:nvSpPr>
        <p:spPr/>
        <p:txBody>
          <a:bodyPr/>
          <a:lstStyle/>
          <a:p>
            <a:r>
              <a:rPr kumimoji="1" lang="en-US" altLang="ja-JP" dirty="0"/>
              <a:t>Kubernetes </a:t>
            </a:r>
            <a:r>
              <a:rPr kumimoji="1" lang="ja-JP" altLang="en-US"/>
              <a:t>の全体構造</a:t>
            </a:r>
          </a:p>
        </p:txBody>
      </p:sp>
      <p:sp>
        <p:nvSpPr>
          <p:cNvPr id="3" name="スライド番号プレースホルダー 2">
            <a:extLst>
              <a:ext uri="{FF2B5EF4-FFF2-40B4-BE49-F238E27FC236}">
                <a16:creationId xmlns:a16="http://schemas.microsoft.com/office/drawing/2014/main" id="{5747BCA7-6576-EE47-AF75-186FBAC1647D}"/>
              </a:ext>
            </a:extLst>
          </p:cNvPr>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grpSp>
        <p:nvGrpSpPr>
          <p:cNvPr id="5" name="グループ化 4">
            <a:extLst>
              <a:ext uri="{FF2B5EF4-FFF2-40B4-BE49-F238E27FC236}">
                <a16:creationId xmlns:a16="http://schemas.microsoft.com/office/drawing/2014/main" id="{F333CB05-5D35-004E-B92B-B775F80DF437}"/>
              </a:ext>
            </a:extLst>
          </p:cNvPr>
          <p:cNvGrpSpPr/>
          <p:nvPr/>
        </p:nvGrpSpPr>
        <p:grpSpPr>
          <a:xfrm>
            <a:off x="685699" y="4672982"/>
            <a:ext cx="1001407" cy="1085943"/>
            <a:chOff x="7224066" y="1930587"/>
            <a:chExt cx="1001407" cy="1085943"/>
          </a:xfrm>
        </p:grpSpPr>
        <p:sp>
          <p:nvSpPr>
            <p:cNvPr id="6" name="正方形/長方形 5">
              <a:extLst>
                <a:ext uri="{FF2B5EF4-FFF2-40B4-BE49-F238E27FC236}">
                  <a16:creationId xmlns:a16="http://schemas.microsoft.com/office/drawing/2014/main" id="{73C05DB6-36BA-6B4B-8296-66546399C540}"/>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DA468B69-969A-174C-BA2E-0D1758EEC5EC}"/>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8" name="正方形/長方形 7">
              <a:extLst>
                <a:ext uri="{FF2B5EF4-FFF2-40B4-BE49-F238E27FC236}">
                  <a16:creationId xmlns:a16="http://schemas.microsoft.com/office/drawing/2014/main" id="{2C21629E-D1A8-704B-BD58-BFFC00C3D486}"/>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F4DF49BC-108E-5C4B-9DC9-66BF9F12EC2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0" name="グループ化 9">
            <a:extLst>
              <a:ext uri="{FF2B5EF4-FFF2-40B4-BE49-F238E27FC236}">
                <a16:creationId xmlns:a16="http://schemas.microsoft.com/office/drawing/2014/main" id="{970F7B0E-0620-C244-8014-117143CE92A9}"/>
              </a:ext>
            </a:extLst>
          </p:cNvPr>
          <p:cNvGrpSpPr/>
          <p:nvPr/>
        </p:nvGrpSpPr>
        <p:grpSpPr>
          <a:xfrm>
            <a:off x="1798628" y="4672982"/>
            <a:ext cx="1001407" cy="1085943"/>
            <a:chOff x="7224066" y="1930587"/>
            <a:chExt cx="1001407" cy="1085943"/>
          </a:xfrm>
        </p:grpSpPr>
        <p:sp>
          <p:nvSpPr>
            <p:cNvPr id="11" name="正方形/長方形 10">
              <a:extLst>
                <a:ext uri="{FF2B5EF4-FFF2-40B4-BE49-F238E27FC236}">
                  <a16:creationId xmlns:a16="http://schemas.microsoft.com/office/drawing/2014/main" id="{57E33212-B813-9245-A9A3-D11114B2B28C}"/>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B414DF1F-4EDE-B442-976E-F546E456EF27}"/>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3" name="正方形/長方形 12">
              <a:extLst>
                <a:ext uri="{FF2B5EF4-FFF2-40B4-BE49-F238E27FC236}">
                  <a16:creationId xmlns:a16="http://schemas.microsoft.com/office/drawing/2014/main" id="{06A376ED-CB10-6F4F-A0F4-508A9612C339}"/>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E8F5F5CF-9347-D145-BABE-C9B1B5F810AC}"/>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5" name="グループ化 14">
            <a:extLst>
              <a:ext uri="{FF2B5EF4-FFF2-40B4-BE49-F238E27FC236}">
                <a16:creationId xmlns:a16="http://schemas.microsoft.com/office/drawing/2014/main" id="{3D65F1C9-B271-154D-B50B-D520C41C1E7B}"/>
              </a:ext>
            </a:extLst>
          </p:cNvPr>
          <p:cNvGrpSpPr/>
          <p:nvPr/>
        </p:nvGrpSpPr>
        <p:grpSpPr>
          <a:xfrm>
            <a:off x="2997252" y="4672982"/>
            <a:ext cx="1001407" cy="1085943"/>
            <a:chOff x="7224066" y="1930587"/>
            <a:chExt cx="1001407" cy="1085943"/>
          </a:xfrm>
        </p:grpSpPr>
        <p:sp>
          <p:nvSpPr>
            <p:cNvPr id="16" name="正方形/長方形 15">
              <a:extLst>
                <a:ext uri="{FF2B5EF4-FFF2-40B4-BE49-F238E27FC236}">
                  <a16:creationId xmlns:a16="http://schemas.microsoft.com/office/drawing/2014/main" id="{C5B1262E-B8A2-2A4B-8592-A1CD40E0DAEB}"/>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A0223ACA-0088-2A4D-AA15-361B563D939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8" name="正方形/長方形 17">
              <a:extLst>
                <a:ext uri="{FF2B5EF4-FFF2-40B4-BE49-F238E27FC236}">
                  <a16:creationId xmlns:a16="http://schemas.microsoft.com/office/drawing/2014/main" id="{43DDCE59-9E1A-E746-BD17-56CE1875C54A}"/>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E3BF374D-F8C6-324B-AAD0-4BDC33D08FEE}"/>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0" name="グループ化 19">
            <a:extLst>
              <a:ext uri="{FF2B5EF4-FFF2-40B4-BE49-F238E27FC236}">
                <a16:creationId xmlns:a16="http://schemas.microsoft.com/office/drawing/2014/main" id="{1C5BED09-4660-2F48-8145-A2995428336B}"/>
              </a:ext>
            </a:extLst>
          </p:cNvPr>
          <p:cNvGrpSpPr/>
          <p:nvPr/>
        </p:nvGrpSpPr>
        <p:grpSpPr>
          <a:xfrm>
            <a:off x="5773677" y="4663864"/>
            <a:ext cx="1001407" cy="1085943"/>
            <a:chOff x="7224066" y="1930587"/>
            <a:chExt cx="1001407" cy="1085943"/>
          </a:xfrm>
        </p:grpSpPr>
        <p:sp>
          <p:nvSpPr>
            <p:cNvPr id="21" name="正方形/長方形 20">
              <a:extLst>
                <a:ext uri="{FF2B5EF4-FFF2-40B4-BE49-F238E27FC236}">
                  <a16:creationId xmlns:a16="http://schemas.microsoft.com/office/drawing/2014/main" id="{2B7B6BBB-6552-CF4A-A055-5CC6C3C54AE5}"/>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1A93A2D-7209-3545-BD2E-35C2B155ACB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3" name="正方形/長方形 22">
              <a:extLst>
                <a:ext uri="{FF2B5EF4-FFF2-40B4-BE49-F238E27FC236}">
                  <a16:creationId xmlns:a16="http://schemas.microsoft.com/office/drawing/2014/main" id="{CB053C92-4B47-A642-9F9C-218C8EB2395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88ABB013-FF1A-1B41-9460-CE462E50AB1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5" name="グループ化 24">
            <a:extLst>
              <a:ext uri="{FF2B5EF4-FFF2-40B4-BE49-F238E27FC236}">
                <a16:creationId xmlns:a16="http://schemas.microsoft.com/office/drawing/2014/main" id="{36D92302-B75E-CD44-B34D-0A630505CD6D}"/>
              </a:ext>
            </a:extLst>
          </p:cNvPr>
          <p:cNvGrpSpPr/>
          <p:nvPr/>
        </p:nvGrpSpPr>
        <p:grpSpPr>
          <a:xfrm>
            <a:off x="4644009" y="4663864"/>
            <a:ext cx="1001407" cy="1085943"/>
            <a:chOff x="7224066" y="1930587"/>
            <a:chExt cx="1001407" cy="1085943"/>
          </a:xfrm>
        </p:grpSpPr>
        <p:sp>
          <p:nvSpPr>
            <p:cNvPr id="26" name="正方形/長方形 25">
              <a:extLst>
                <a:ext uri="{FF2B5EF4-FFF2-40B4-BE49-F238E27FC236}">
                  <a16:creationId xmlns:a16="http://schemas.microsoft.com/office/drawing/2014/main" id="{8585C9DB-1633-8E40-8154-0B22D7322343}"/>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34030B99-3489-7E4F-A87C-CD3DCF536E61}"/>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8" name="正方形/長方形 27">
              <a:extLst>
                <a:ext uri="{FF2B5EF4-FFF2-40B4-BE49-F238E27FC236}">
                  <a16:creationId xmlns:a16="http://schemas.microsoft.com/office/drawing/2014/main" id="{99670C68-1E9F-9740-BCAB-1F670262D192}"/>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44F535A-03AF-C046-9984-70DF58285D14}"/>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35" name="正方形/長方形 34">
            <a:extLst>
              <a:ext uri="{FF2B5EF4-FFF2-40B4-BE49-F238E27FC236}">
                <a16:creationId xmlns:a16="http://schemas.microsoft.com/office/drawing/2014/main" id="{55DEE738-7D3D-8149-B8AE-274ABB4E39A5}"/>
              </a:ext>
            </a:extLst>
          </p:cNvPr>
          <p:cNvSpPr/>
          <p:nvPr/>
        </p:nvSpPr>
        <p:spPr>
          <a:xfrm>
            <a:off x="7233217" y="3284984"/>
            <a:ext cx="145358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45C52D95-C6EB-2E40-8D78-632FAFD8C42F}"/>
              </a:ext>
            </a:extLst>
          </p:cNvPr>
          <p:cNvSpPr/>
          <p:nvPr/>
        </p:nvSpPr>
        <p:spPr>
          <a:xfrm>
            <a:off x="7368848" y="4103244"/>
            <a:ext cx="1182321"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grpSp>
        <p:nvGrpSpPr>
          <p:cNvPr id="42" name="グループ化 41">
            <a:extLst>
              <a:ext uri="{FF2B5EF4-FFF2-40B4-BE49-F238E27FC236}">
                <a16:creationId xmlns:a16="http://schemas.microsoft.com/office/drawing/2014/main" id="{F2219096-F3C8-3F41-A637-1D97F8884D42}"/>
              </a:ext>
            </a:extLst>
          </p:cNvPr>
          <p:cNvGrpSpPr/>
          <p:nvPr/>
        </p:nvGrpSpPr>
        <p:grpSpPr>
          <a:xfrm>
            <a:off x="7456894" y="4672982"/>
            <a:ext cx="1001407" cy="1085943"/>
            <a:chOff x="7224066" y="1930587"/>
            <a:chExt cx="1001407" cy="1085943"/>
          </a:xfrm>
        </p:grpSpPr>
        <p:sp>
          <p:nvSpPr>
            <p:cNvPr id="43" name="正方形/長方形 42">
              <a:extLst>
                <a:ext uri="{FF2B5EF4-FFF2-40B4-BE49-F238E27FC236}">
                  <a16:creationId xmlns:a16="http://schemas.microsoft.com/office/drawing/2014/main" id="{5CC004EB-A8F0-D84E-B668-4F24082AF586}"/>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37235230-D58E-0C48-BD15-346C62983FC6}"/>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45" name="正方形/長方形 44">
              <a:extLst>
                <a:ext uri="{FF2B5EF4-FFF2-40B4-BE49-F238E27FC236}">
                  <a16:creationId xmlns:a16="http://schemas.microsoft.com/office/drawing/2014/main" id="{AA6E4D6E-5BC0-8F4B-B289-0C1488C6A29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46" name="正方形/長方形 45">
              <a:extLst>
                <a:ext uri="{FF2B5EF4-FFF2-40B4-BE49-F238E27FC236}">
                  <a16:creationId xmlns:a16="http://schemas.microsoft.com/office/drawing/2014/main" id="{2953D614-BBDF-6348-B35C-45BEDA0E7A82}"/>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47" name="正方形/長方形 46">
            <a:extLst>
              <a:ext uri="{FF2B5EF4-FFF2-40B4-BE49-F238E27FC236}">
                <a16:creationId xmlns:a16="http://schemas.microsoft.com/office/drawing/2014/main" id="{1DDE040C-3D0F-894A-812A-0CAF7403D322}"/>
              </a:ext>
            </a:extLst>
          </p:cNvPr>
          <p:cNvSpPr/>
          <p:nvPr/>
        </p:nvSpPr>
        <p:spPr>
          <a:xfrm>
            <a:off x="604772"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366A8BF8-3263-AE48-A978-90174E14FD5B}"/>
              </a:ext>
            </a:extLst>
          </p:cNvPr>
          <p:cNvSpPr/>
          <p:nvPr/>
        </p:nvSpPr>
        <p:spPr>
          <a:xfrm>
            <a:off x="7334986"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DADE82CC-F813-6D44-BCDA-6E3214974AD3}"/>
              </a:ext>
            </a:extLst>
          </p:cNvPr>
          <p:cNvSpPr/>
          <p:nvPr/>
        </p:nvSpPr>
        <p:spPr>
          <a:xfrm>
            <a:off x="4462669"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CF45A441-2A8F-D449-9535-D2EF80D807A4}"/>
              </a:ext>
            </a:extLst>
          </p:cNvPr>
          <p:cNvSpPr/>
          <p:nvPr/>
        </p:nvSpPr>
        <p:spPr>
          <a:xfrm>
            <a:off x="7329722" y="4145263"/>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37AA5324-4E06-B34B-BEC6-094FC2C0FCC9}"/>
              </a:ext>
            </a:extLst>
          </p:cNvPr>
          <p:cNvSpPr/>
          <p:nvPr/>
        </p:nvSpPr>
        <p:spPr>
          <a:xfrm>
            <a:off x="4531096"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B6672685-7DCF-7A4C-826B-592238E7921D}"/>
              </a:ext>
            </a:extLst>
          </p:cNvPr>
          <p:cNvSpPr/>
          <p:nvPr/>
        </p:nvSpPr>
        <p:spPr>
          <a:xfrm>
            <a:off x="582601"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3" name="正方形/長方形 52">
            <a:extLst>
              <a:ext uri="{FF2B5EF4-FFF2-40B4-BE49-F238E27FC236}">
                <a16:creationId xmlns:a16="http://schemas.microsoft.com/office/drawing/2014/main" id="{0464891D-E1FA-7B46-A0C4-1C7B982D0670}"/>
              </a:ext>
            </a:extLst>
          </p:cNvPr>
          <p:cNvSpPr/>
          <p:nvPr/>
        </p:nvSpPr>
        <p:spPr>
          <a:xfrm>
            <a:off x="2878541" y="4123570"/>
            <a:ext cx="1328120" cy="523220"/>
          </a:xfrm>
          <a:prstGeom prst="rect">
            <a:avLst/>
          </a:prstGeom>
          <a:noFill/>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id="{05DD57FF-ACB9-0641-8569-CB38E4FB7425}"/>
              </a:ext>
            </a:extLst>
          </p:cNvPr>
          <p:cNvPicPr>
            <a:picLocks noChangeAspect="1"/>
          </p:cNvPicPr>
          <p:nvPr/>
        </p:nvPicPr>
        <p:blipFill>
          <a:blip r:embed="rId3"/>
          <a:stretch>
            <a:fillRect/>
          </a:stretch>
        </p:blipFill>
        <p:spPr>
          <a:xfrm>
            <a:off x="7014923" y="984834"/>
            <a:ext cx="1564349" cy="683099"/>
          </a:xfrm>
          <a:prstGeom prst="rect">
            <a:avLst/>
          </a:prstGeom>
        </p:spPr>
      </p:pic>
      <p:sp>
        <p:nvSpPr>
          <p:cNvPr id="61" name="正方形/長方形 60">
            <a:extLst>
              <a:ext uri="{FF2B5EF4-FFF2-40B4-BE49-F238E27FC236}">
                <a16:creationId xmlns:a16="http://schemas.microsoft.com/office/drawing/2014/main" id="{F701E591-7E4D-7047-B8A3-EEB2FEFB5679}"/>
              </a:ext>
            </a:extLst>
          </p:cNvPr>
          <p:cNvSpPr/>
          <p:nvPr/>
        </p:nvSpPr>
        <p:spPr>
          <a:xfrm>
            <a:off x="624891" y="5919684"/>
            <a:ext cx="343412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483CD21D-D4CF-8247-A3C8-895CCE12ACBB}"/>
              </a:ext>
            </a:extLst>
          </p:cNvPr>
          <p:cNvSpPr/>
          <p:nvPr/>
        </p:nvSpPr>
        <p:spPr>
          <a:xfrm>
            <a:off x="4531096" y="5919684"/>
            <a:ext cx="237507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3" name="正方形/長方形 62">
            <a:extLst>
              <a:ext uri="{FF2B5EF4-FFF2-40B4-BE49-F238E27FC236}">
                <a16:creationId xmlns:a16="http://schemas.microsoft.com/office/drawing/2014/main" id="{1ED49CB2-6F59-B940-AA2E-2994076A3E13}"/>
              </a:ext>
            </a:extLst>
          </p:cNvPr>
          <p:cNvSpPr/>
          <p:nvPr/>
        </p:nvSpPr>
        <p:spPr>
          <a:xfrm>
            <a:off x="7368848" y="5919684"/>
            <a:ext cx="1182321"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4" name="正方形/長方形 63">
            <a:extLst>
              <a:ext uri="{FF2B5EF4-FFF2-40B4-BE49-F238E27FC236}">
                <a16:creationId xmlns:a16="http://schemas.microsoft.com/office/drawing/2014/main" id="{624C587B-2536-0742-8C08-6E0A703B4C34}"/>
              </a:ext>
            </a:extLst>
          </p:cNvPr>
          <p:cNvSpPr/>
          <p:nvPr/>
        </p:nvSpPr>
        <p:spPr>
          <a:xfrm>
            <a:off x="1472804" y="5895958"/>
            <a:ext cx="1723549" cy="276999"/>
          </a:xfrm>
          <a:prstGeom prst="rect">
            <a:avLst/>
          </a:prstGeom>
        </p:spPr>
        <p:txBody>
          <a:bodyPr wrap="none">
            <a:spAutoFit/>
          </a:bodyPr>
          <a:lstStyle/>
          <a:p>
            <a:pPr algn="ctr"/>
            <a:r>
              <a:rPr lang="ja-JP" altLang="en-US" sz="1200">
                <a:solidFill>
                  <a:srgbClr val="FFFFFF"/>
                </a:solidFill>
                <a:latin typeface="Meiryo" charset="-128"/>
                <a:ea typeface="Meiryo" charset="-128"/>
                <a:cs typeface="Meiryo" charset="-128"/>
              </a:rPr>
              <a:t>コンテナ管理システム</a:t>
            </a:r>
            <a:endParaRPr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B54C4919-3539-D744-9F55-E586BA32BD54}"/>
              </a:ext>
            </a:extLst>
          </p:cNvPr>
          <p:cNvSpPr/>
          <p:nvPr/>
        </p:nvSpPr>
        <p:spPr>
          <a:xfrm>
            <a:off x="2467677" y="3381112"/>
            <a:ext cx="1727219" cy="646331"/>
          </a:xfrm>
          <a:prstGeom prst="rect">
            <a:avLst/>
          </a:prstGeom>
        </p:spPr>
        <p:txBody>
          <a:bodyPr wrap="square">
            <a:spAutoFit/>
          </a:bodyPr>
          <a:lstStyle/>
          <a:p>
            <a:r>
              <a:rPr lang="ja-JP" altLang="en-US" sz="1200" i="0">
                <a:solidFill>
                  <a:schemeClr val="bg1"/>
                </a:solidFill>
                <a:effectLst/>
                <a:latin typeface="-apple-system"/>
              </a:rPr>
              <a:t>コンテナ管理システムが稼働しているマシン／サーバーの単位</a:t>
            </a:r>
          </a:p>
        </p:txBody>
      </p:sp>
      <p:sp>
        <p:nvSpPr>
          <p:cNvPr id="66" name="正方形/長方形 65">
            <a:extLst>
              <a:ext uri="{FF2B5EF4-FFF2-40B4-BE49-F238E27FC236}">
                <a16:creationId xmlns:a16="http://schemas.microsoft.com/office/drawing/2014/main" id="{C6F1B9DE-A988-134D-BC32-CD181BF6CE39}"/>
              </a:ext>
            </a:extLst>
          </p:cNvPr>
          <p:cNvSpPr/>
          <p:nvPr/>
        </p:nvSpPr>
        <p:spPr>
          <a:xfrm>
            <a:off x="1770336" y="4127627"/>
            <a:ext cx="1177778" cy="461665"/>
          </a:xfrm>
          <a:prstGeom prst="rect">
            <a:avLst/>
          </a:prstGeom>
        </p:spPr>
        <p:txBody>
          <a:bodyPr wrap="square">
            <a:spAutoFit/>
          </a:bodyPr>
          <a:lstStyle/>
          <a:p>
            <a:r>
              <a:rPr lang="ja-JP" altLang="en-US" sz="1200" i="0">
                <a:solidFill>
                  <a:schemeClr val="bg1"/>
                </a:solidFill>
                <a:effectLst/>
                <a:latin typeface="-apple-system"/>
              </a:rPr>
              <a:t>コンテナの</a:t>
            </a:r>
            <a:endParaRPr lang="en-US" altLang="ja-JP" sz="1200" i="0" dirty="0">
              <a:solidFill>
                <a:schemeClr val="bg1"/>
              </a:solidFill>
              <a:effectLst/>
              <a:latin typeface="-apple-system"/>
            </a:endParaRPr>
          </a:p>
          <a:p>
            <a:r>
              <a:rPr lang="ja-JP" altLang="en-US" sz="1200" i="0">
                <a:solidFill>
                  <a:schemeClr val="bg1"/>
                </a:solidFill>
                <a:effectLst/>
                <a:latin typeface="-apple-system"/>
              </a:rPr>
              <a:t>まとまりの単位</a:t>
            </a:r>
          </a:p>
        </p:txBody>
      </p:sp>
      <p:sp>
        <p:nvSpPr>
          <p:cNvPr id="68" name="正方形/長方形 67">
            <a:extLst>
              <a:ext uri="{FF2B5EF4-FFF2-40B4-BE49-F238E27FC236}">
                <a16:creationId xmlns:a16="http://schemas.microsoft.com/office/drawing/2014/main" id="{D5EDFB7E-89F4-F045-85DB-8C5F1D106E4B}"/>
              </a:ext>
            </a:extLst>
          </p:cNvPr>
          <p:cNvSpPr/>
          <p:nvPr/>
        </p:nvSpPr>
        <p:spPr>
          <a:xfrm>
            <a:off x="425690" y="2798431"/>
            <a:ext cx="1268809"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a:t>
            </a:r>
          </a:p>
          <a:p>
            <a:r>
              <a:rPr lang="en-US" altLang="ja-JP" sz="1400" b="1" dirty="0">
                <a:solidFill>
                  <a:srgbClr val="0432FF"/>
                </a:solidFill>
                <a:latin typeface="Meiryo" panose="020B0604030504040204" pitchFamily="34" charset="-128"/>
                <a:ea typeface="Meiryo" panose="020B0604030504040204" pitchFamily="34" charset="-128"/>
              </a:rPr>
              <a:t>Cluster</a:t>
            </a:r>
            <a:endParaRPr lang="ja-JP" altLang="en-US" sz="1400" b="1">
              <a:solidFill>
                <a:srgbClr val="0432FF"/>
              </a:solidFill>
              <a:latin typeface="Meiryo" panose="020B0604030504040204" pitchFamily="34" charset="-128"/>
              <a:ea typeface="Meiryo" panose="020B0604030504040204" pitchFamily="34" charset="-128"/>
            </a:endParaRPr>
          </a:p>
        </p:txBody>
      </p:sp>
      <p:cxnSp>
        <p:nvCxnSpPr>
          <p:cNvPr id="70" name="カギ線コネクタ 69">
            <a:extLst>
              <a:ext uri="{FF2B5EF4-FFF2-40B4-BE49-F238E27FC236}">
                <a16:creationId xmlns:a16="http://schemas.microsoft.com/office/drawing/2014/main" id="{500AF953-C9E5-8741-AA9B-7727FFCF971E}"/>
              </a:ext>
            </a:extLst>
          </p:cNvPr>
          <p:cNvCxnSpPr>
            <a:stCxn id="55" idx="2"/>
            <a:endCxn id="33" idx="0"/>
          </p:cNvCxnSpPr>
          <p:nvPr/>
        </p:nvCxnSpPr>
        <p:spPr>
          <a:xfrm rot="5400000">
            <a:off x="3209736" y="1239394"/>
            <a:ext cx="1170435" cy="2920745"/>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49B9364B-E2FD-9E4F-9269-D5D7DE0D0124}"/>
              </a:ext>
            </a:extLst>
          </p:cNvPr>
          <p:cNvCxnSpPr>
            <a:cxnSpLocks/>
            <a:stCxn id="55" idx="2"/>
            <a:endCxn id="34" idx="0"/>
          </p:cNvCxnSpPr>
          <p:nvPr/>
        </p:nvCxnSpPr>
        <p:spPr>
          <a:xfrm rot="16200000" flipH="1">
            <a:off x="4903740" y="2466134"/>
            <a:ext cx="1170435" cy="467264"/>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カギ線コネクタ 74">
            <a:extLst>
              <a:ext uri="{FF2B5EF4-FFF2-40B4-BE49-F238E27FC236}">
                <a16:creationId xmlns:a16="http://schemas.microsoft.com/office/drawing/2014/main" id="{3A0CB543-C5B7-3249-96BD-A5132403D9B6}"/>
              </a:ext>
            </a:extLst>
          </p:cNvPr>
          <p:cNvCxnSpPr>
            <a:cxnSpLocks/>
            <a:stCxn id="55" idx="2"/>
            <a:endCxn id="35" idx="0"/>
          </p:cNvCxnSpPr>
          <p:nvPr/>
        </p:nvCxnSpPr>
        <p:spPr>
          <a:xfrm rot="16200000" flipH="1">
            <a:off x="6022450" y="1347424"/>
            <a:ext cx="1170435" cy="2704684"/>
          </a:xfrm>
          <a:prstGeom prst="bentConnector3">
            <a:avLst>
              <a:gd name="adj1" fmla="val 50000"/>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正方形/長方形 77">
            <a:extLst>
              <a:ext uri="{FF2B5EF4-FFF2-40B4-BE49-F238E27FC236}">
                <a16:creationId xmlns:a16="http://schemas.microsoft.com/office/drawing/2014/main" id="{8F851D19-4372-294C-93AB-290F34231273}"/>
              </a:ext>
            </a:extLst>
          </p:cNvPr>
          <p:cNvSpPr/>
          <p:nvPr/>
        </p:nvSpPr>
        <p:spPr>
          <a:xfrm>
            <a:off x="2467677" y="2874147"/>
            <a:ext cx="1727219" cy="276999"/>
          </a:xfrm>
          <a:prstGeom prst="rect">
            <a:avLst/>
          </a:prstGeom>
        </p:spPr>
        <p:txBody>
          <a:bodyPr wrap="square">
            <a:spAutoFit/>
          </a:bodyPr>
          <a:lstStyle/>
          <a:p>
            <a:r>
              <a:rPr lang="en-US" altLang="ja-JP" sz="1200" i="0" dirty="0">
                <a:solidFill>
                  <a:srgbClr val="0432FF"/>
                </a:solidFill>
                <a:effectLst/>
                <a:latin typeface="-apple-system"/>
              </a:rPr>
              <a:t>Node</a:t>
            </a:r>
            <a:r>
              <a:rPr lang="ja-JP" altLang="en-US" sz="1200" i="0">
                <a:solidFill>
                  <a:srgbClr val="0432FF"/>
                </a:solidFill>
                <a:effectLst/>
                <a:latin typeface="-apple-system"/>
              </a:rPr>
              <a:t>の集まりの単位</a:t>
            </a:r>
          </a:p>
        </p:txBody>
      </p:sp>
      <p:sp>
        <p:nvSpPr>
          <p:cNvPr id="79" name="正方形/長方形 78">
            <a:extLst>
              <a:ext uri="{FF2B5EF4-FFF2-40B4-BE49-F238E27FC236}">
                <a16:creationId xmlns:a16="http://schemas.microsoft.com/office/drawing/2014/main" id="{DA35E26C-6C4C-E642-A25D-9880BC250DAE}"/>
              </a:ext>
            </a:extLst>
          </p:cNvPr>
          <p:cNvSpPr/>
          <p:nvPr/>
        </p:nvSpPr>
        <p:spPr>
          <a:xfrm>
            <a:off x="614315" y="3874940"/>
            <a:ext cx="1581421" cy="215444"/>
          </a:xfrm>
          <a:prstGeom prst="rect">
            <a:avLst/>
          </a:prstGeom>
        </p:spPr>
        <p:txBody>
          <a:bodyPr wrap="square">
            <a:spAutoFit/>
          </a:bodyPr>
          <a:lstStyle/>
          <a:p>
            <a:r>
              <a:rPr lang="ja-JP" altLang="en-US" sz="800" i="0">
                <a:solidFill>
                  <a:schemeClr val="bg1"/>
                </a:solidFill>
                <a:effectLst/>
                <a:latin typeface="-apple-system"/>
              </a:rPr>
              <a:t>物理マシン</a:t>
            </a:r>
            <a:r>
              <a:rPr lang="ja-JP" altLang="en-US" sz="800">
                <a:solidFill>
                  <a:schemeClr val="bg1"/>
                </a:solidFill>
                <a:latin typeface="-apple-system"/>
              </a:rPr>
              <a:t>／仮想マシン</a:t>
            </a:r>
            <a:endParaRPr lang="ja-JP" altLang="en-US" sz="800" i="0">
              <a:solidFill>
                <a:schemeClr val="bg1"/>
              </a:solidFill>
              <a:effectLst/>
              <a:latin typeface="-apple-system"/>
            </a:endParaRPr>
          </a:p>
        </p:txBody>
      </p:sp>
      <p:pic>
        <p:nvPicPr>
          <p:cNvPr id="81" name="図 80">
            <a:extLst>
              <a:ext uri="{FF2B5EF4-FFF2-40B4-BE49-F238E27FC236}">
                <a16:creationId xmlns:a16="http://schemas.microsoft.com/office/drawing/2014/main" id="{7B57FA21-5F26-F14E-B2A6-549C19FD7475}"/>
              </a:ext>
            </a:extLst>
          </p:cNvPr>
          <p:cNvPicPr>
            <a:picLocks noChangeAspect="1"/>
          </p:cNvPicPr>
          <p:nvPr/>
        </p:nvPicPr>
        <p:blipFill>
          <a:blip r:embed="rId4"/>
          <a:stretch>
            <a:fillRect/>
          </a:stretch>
        </p:blipFill>
        <p:spPr>
          <a:xfrm>
            <a:off x="1403648" y="1008488"/>
            <a:ext cx="2094625" cy="1664902"/>
          </a:xfrm>
          <a:prstGeom prst="rect">
            <a:avLst/>
          </a:prstGeom>
        </p:spPr>
      </p:pic>
      <p:sp>
        <p:nvSpPr>
          <p:cNvPr id="82" name="正方形/長方形 81">
            <a:extLst>
              <a:ext uri="{FF2B5EF4-FFF2-40B4-BE49-F238E27FC236}">
                <a16:creationId xmlns:a16="http://schemas.microsoft.com/office/drawing/2014/main" id="{C9C7E32B-FB37-7340-B45C-C256F05D892F}"/>
              </a:ext>
            </a:extLst>
          </p:cNvPr>
          <p:cNvSpPr/>
          <p:nvPr/>
        </p:nvSpPr>
        <p:spPr>
          <a:xfrm>
            <a:off x="1648950" y="1436239"/>
            <a:ext cx="1577382" cy="1077218"/>
          </a:xfrm>
          <a:prstGeom prst="rect">
            <a:avLst/>
          </a:prstGeom>
        </p:spPr>
        <p:txBody>
          <a:bodyPr wrap="square">
            <a:spAutoFit/>
          </a:bodyPr>
          <a:lstStyle/>
          <a:p>
            <a:pPr marL="171450" indent="-171450">
              <a:buFont typeface="Wingdings" pitchFamily="2" charset="2"/>
              <a:buChar char="Ø"/>
            </a:pPr>
            <a:r>
              <a:rPr lang="en-US" altLang="ja-JP" sz="800" dirty="0" err="1">
                <a:solidFill>
                  <a:srgbClr val="0432FF"/>
                </a:solidFill>
                <a:latin typeface="Meiryo" panose="020B0604030504040204" pitchFamily="34" charset="-128"/>
                <a:ea typeface="Meiryo" panose="020B0604030504040204" pitchFamily="34" charset="-128"/>
              </a:rPr>
              <a:t>yaml</a:t>
            </a:r>
            <a:r>
              <a:rPr lang="ja-JP" altLang="en-US" sz="800">
                <a:solidFill>
                  <a:srgbClr val="0432FF"/>
                </a:solidFill>
                <a:latin typeface="Meiryo" panose="020B0604030504040204" pitchFamily="34" charset="-128"/>
                <a:ea typeface="Meiryo" panose="020B0604030504040204" pitchFamily="34" charset="-128"/>
              </a:rPr>
              <a:t>形式記載された設定ファイル</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b="1" dirty="0" err="1">
                <a:solidFill>
                  <a:srgbClr val="0432FF"/>
                </a:solidFill>
                <a:latin typeface="Meiryo" panose="020B0604030504040204" pitchFamily="34" charset="-128"/>
                <a:ea typeface="Meiryo" panose="020B0604030504040204" pitchFamily="34" charset="-128"/>
              </a:rPr>
              <a:t>kubectl</a:t>
            </a:r>
            <a:r>
              <a:rPr lang="ja-JP" altLang="en-US" sz="800">
                <a:solidFill>
                  <a:srgbClr val="0432FF"/>
                </a:solidFill>
                <a:latin typeface="Meiryo" panose="020B0604030504040204" pitchFamily="34" charset="-128"/>
                <a:ea typeface="Meiryo" panose="020B0604030504040204" pitchFamily="34" charset="-128"/>
              </a:rPr>
              <a:t>コマンドを使って、設定を</a:t>
            </a: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に反映</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は反映された内容を元に、</a:t>
            </a:r>
            <a:r>
              <a:rPr lang="en-US" altLang="ja-JP" sz="800" dirty="0">
                <a:solidFill>
                  <a:srgbClr val="0432FF"/>
                </a:solidFill>
                <a:latin typeface="Meiryo" panose="020B0604030504040204" pitchFamily="34" charset="-128"/>
                <a:ea typeface="Meiryo" panose="020B0604030504040204" pitchFamily="34" charset="-128"/>
              </a:rPr>
              <a:t>Node</a:t>
            </a:r>
            <a:r>
              <a:rPr lang="ja-JP" altLang="en-US" sz="800">
                <a:solidFill>
                  <a:srgbClr val="0432FF"/>
                </a:solidFill>
                <a:latin typeface="Meiryo" panose="020B0604030504040204" pitchFamily="34" charset="-128"/>
                <a:ea typeface="Meiryo" panose="020B0604030504040204" pitchFamily="34" charset="-128"/>
              </a:rPr>
              <a:t>や</a:t>
            </a:r>
            <a:r>
              <a:rPr lang="en-US" altLang="ja-JP" sz="800" dirty="0">
                <a:solidFill>
                  <a:srgbClr val="0432FF"/>
                </a:solidFill>
                <a:latin typeface="Meiryo" panose="020B0604030504040204" pitchFamily="34" charset="-128"/>
                <a:ea typeface="Meiryo" panose="020B0604030504040204" pitchFamily="34" charset="-128"/>
              </a:rPr>
              <a:t>Pod</a:t>
            </a:r>
            <a:r>
              <a:rPr lang="ja-JP" altLang="en-US" sz="800">
                <a:solidFill>
                  <a:srgbClr val="0432FF"/>
                </a:solidFill>
                <a:latin typeface="Meiryo" panose="020B0604030504040204" pitchFamily="34" charset="-128"/>
                <a:ea typeface="Meiryo" panose="020B0604030504040204" pitchFamily="34" charset="-128"/>
              </a:rPr>
              <a:t>を操作</a:t>
            </a:r>
          </a:p>
        </p:txBody>
      </p:sp>
      <p:sp>
        <p:nvSpPr>
          <p:cNvPr id="83" name="正方形/長方形 82">
            <a:extLst>
              <a:ext uri="{FF2B5EF4-FFF2-40B4-BE49-F238E27FC236}">
                <a16:creationId xmlns:a16="http://schemas.microsoft.com/office/drawing/2014/main" id="{9850B4DC-0961-864A-95C4-B92C677188CF}"/>
              </a:ext>
            </a:extLst>
          </p:cNvPr>
          <p:cNvSpPr/>
          <p:nvPr/>
        </p:nvSpPr>
        <p:spPr>
          <a:xfrm>
            <a:off x="1619672" y="1160368"/>
            <a:ext cx="1261884" cy="276999"/>
          </a:xfrm>
          <a:prstGeom prst="rect">
            <a:avLst/>
          </a:prstGeom>
        </p:spPr>
        <p:txBody>
          <a:bodyPr wrap="none">
            <a:spAutoFit/>
          </a:bodyPr>
          <a:lstStyle/>
          <a:p>
            <a:r>
              <a:rPr lang="ja-JP" altLang="en-US" sz="1200" b="1">
                <a:solidFill>
                  <a:srgbClr val="0432FF"/>
                </a:solidFill>
                <a:latin typeface="Meiryo" panose="020B0604030504040204" pitchFamily="34" charset="-128"/>
                <a:ea typeface="Meiryo" panose="020B0604030504040204" pitchFamily="34" charset="-128"/>
              </a:rPr>
              <a:t>マニュフェスト</a:t>
            </a:r>
            <a:endParaRPr lang="ja-JP" altLang="en-US" sz="1200">
              <a:solidFill>
                <a:srgbClr val="0432FF"/>
              </a:solidFill>
              <a:latin typeface="Meiryo" panose="020B0604030504040204" pitchFamily="34" charset="-128"/>
              <a:ea typeface="Meiryo" panose="020B0604030504040204" pitchFamily="34" charset="-128"/>
            </a:endParaRPr>
          </a:p>
        </p:txBody>
      </p:sp>
      <p:pic>
        <p:nvPicPr>
          <p:cNvPr id="80" name="図 79">
            <a:extLst>
              <a:ext uri="{FF2B5EF4-FFF2-40B4-BE49-F238E27FC236}">
                <a16:creationId xmlns:a16="http://schemas.microsoft.com/office/drawing/2014/main" id="{A8E96978-E96D-DE47-B60D-567FC21AF515}"/>
              </a:ext>
            </a:extLst>
          </p:cNvPr>
          <p:cNvPicPr>
            <a:picLocks noChangeAspect="1"/>
          </p:cNvPicPr>
          <p:nvPr/>
        </p:nvPicPr>
        <p:blipFill>
          <a:blip r:embed="rId5"/>
          <a:stretch>
            <a:fillRect/>
          </a:stretch>
        </p:blipFill>
        <p:spPr>
          <a:xfrm>
            <a:off x="366060" y="1207475"/>
            <a:ext cx="1419423" cy="1312967"/>
          </a:xfrm>
          <a:prstGeom prst="rect">
            <a:avLst/>
          </a:prstGeom>
        </p:spPr>
      </p:pic>
      <p:sp>
        <p:nvSpPr>
          <p:cNvPr id="87" name="右矢印 86">
            <a:extLst>
              <a:ext uri="{FF2B5EF4-FFF2-40B4-BE49-F238E27FC236}">
                <a16:creationId xmlns:a16="http://schemas.microsoft.com/office/drawing/2014/main" id="{BE50D83E-A8A7-3C4A-A829-65D3A6358A81}"/>
              </a:ext>
            </a:extLst>
          </p:cNvPr>
          <p:cNvSpPr/>
          <p:nvPr/>
        </p:nvSpPr>
        <p:spPr>
          <a:xfrm>
            <a:off x="3150303" y="1338522"/>
            <a:ext cx="633075" cy="44358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9F0F9B43-C0BA-D649-BBA7-0FA37054F0C2}"/>
              </a:ext>
            </a:extLst>
          </p:cNvPr>
          <p:cNvSpPr/>
          <p:nvPr/>
        </p:nvSpPr>
        <p:spPr>
          <a:xfrm>
            <a:off x="6967947" y="1684622"/>
            <a:ext cx="2097899" cy="507831"/>
          </a:xfrm>
          <a:prstGeom prst="rect">
            <a:avLst/>
          </a:prstGeom>
        </p:spPr>
        <p:txBody>
          <a:bodyPr wrap="square">
            <a:spAutoFit/>
          </a:bodyPr>
          <a:lstStyle/>
          <a:p>
            <a:r>
              <a:rPr lang="ja-JP" altLang="en-US" sz="900" dirty="0">
                <a:solidFill>
                  <a:srgbClr val="0432FF"/>
                </a:solidFill>
                <a:latin typeface="Meiryo" charset="-128"/>
                <a:ea typeface="Meiryo" charset="-128"/>
                <a:cs typeface="Meiryo" charset="-128"/>
              </a:rPr>
              <a:t>意味：ギリシャ語で「人生の道標」</a:t>
            </a:r>
            <a:br>
              <a:rPr lang="ja-JP" altLang="en-US" sz="900">
                <a:solidFill>
                  <a:srgbClr val="0432FF"/>
                </a:solidFill>
                <a:latin typeface="Meiryo" charset="-128"/>
                <a:ea typeface="Meiryo" charset="-128"/>
                <a:cs typeface="Meiryo" charset="-128"/>
              </a:rPr>
            </a:br>
            <a:r>
              <a:rPr lang="ja-JP" altLang="en-US" sz="900">
                <a:solidFill>
                  <a:srgbClr val="0432FF"/>
                </a:solidFill>
                <a:latin typeface="Meiryo" charset="-128"/>
                <a:ea typeface="Meiryo" charset="-128"/>
                <a:cs typeface="Meiryo" charset="-128"/>
              </a:rPr>
              <a:t>読み方：クーベルネイテス</a:t>
            </a:r>
            <a:endParaRPr lang="en-US" altLang="ja-JP" sz="900" dirty="0">
              <a:solidFill>
                <a:srgbClr val="0432FF"/>
              </a:solidFill>
              <a:latin typeface="Meiryo" charset="-128"/>
              <a:ea typeface="Meiryo" charset="-128"/>
              <a:cs typeface="Meiryo" charset="-128"/>
            </a:endParaRPr>
          </a:p>
          <a:p>
            <a:r>
              <a:rPr lang="ja-JP" altLang="en-US" sz="900">
                <a:solidFill>
                  <a:srgbClr val="0432FF"/>
                </a:solidFill>
                <a:latin typeface="Meiryo" charset="-128"/>
                <a:ea typeface="Meiryo" charset="-128"/>
                <a:cs typeface="Meiryo" charset="-128"/>
              </a:rPr>
              <a:t>略称：</a:t>
            </a:r>
            <a:r>
              <a:rPr lang="en-US" altLang="ja-JP" sz="900" dirty="0">
                <a:solidFill>
                  <a:srgbClr val="0432FF"/>
                </a:solidFill>
                <a:latin typeface="Meiryo" charset="-128"/>
                <a:ea typeface="Meiryo" charset="-128"/>
                <a:cs typeface="Meiryo" charset="-128"/>
              </a:rPr>
              <a:t>K8s</a:t>
            </a:r>
          </a:p>
        </p:txBody>
      </p:sp>
    </p:spTree>
    <p:extLst>
      <p:ext uri="{BB962C8B-B14F-4D97-AF65-F5344CB8AC3E}">
        <p14:creationId xmlns:p14="http://schemas.microsoft.com/office/powerpoint/2010/main" val="1969138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a:t>マイクロサービス・アーキテクチャ</a:t>
            </a:r>
            <a:r>
              <a:rPr lang="ja-JP" altLang="en-US" sz="2400"/>
              <a:t>（</a:t>
            </a:r>
            <a:r>
              <a:rPr kumimoji="1" lang="en-US" altLang="ja-JP" sz="2400" dirty="0"/>
              <a:t>Micro Service</a:t>
            </a:r>
            <a:r>
              <a:rPr kumimoji="1" lang="ja-JP" altLang="en-US" sz="2400" dirty="0"/>
              <a:t>）</a:t>
            </a:r>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19257" y="1106635"/>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pic>
        <p:nvPicPr>
          <p:cNvPr id="16" name="図 15">
            <a:extLst>
              <a:ext uri="{FF2B5EF4-FFF2-40B4-BE49-F238E27FC236}">
                <a16:creationId xmlns:a16="http://schemas.microsoft.com/office/drawing/2014/main" id="{47F8AA64-EF7C-FE4B-BA86-E2392AEF00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412" y="3998546"/>
            <a:ext cx="778407" cy="921191"/>
          </a:xfrm>
          <a:prstGeom prst="rect">
            <a:avLst/>
          </a:prstGeom>
        </p:spPr>
      </p:pic>
      <p:pic>
        <p:nvPicPr>
          <p:cNvPr id="58" name="図 57">
            <a:extLst>
              <a:ext uri="{FF2B5EF4-FFF2-40B4-BE49-F238E27FC236}">
                <a16:creationId xmlns:a16="http://schemas.microsoft.com/office/drawing/2014/main" id="{D65EC69F-7939-0C44-8DEB-F1573A9EE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4" y="2321069"/>
            <a:ext cx="436097" cy="516091"/>
          </a:xfrm>
          <a:prstGeom prst="rect">
            <a:avLst/>
          </a:prstGeom>
        </p:spPr>
      </p:pic>
      <p:pic>
        <p:nvPicPr>
          <p:cNvPr id="59" name="図 58">
            <a:extLst>
              <a:ext uri="{FF2B5EF4-FFF2-40B4-BE49-F238E27FC236}">
                <a16:creationId xmlns:a16="http://schemas.microsoft.com/office/drawing/2014/main" id="{2B391D00-4763-D64F-9681-2E225FC87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0590" y="3062401"/>
            <a:ext cx="436097" cy="516091"/>
          </a:xfrm>
          <a:prstGeom prst="rect">
            <a:avLst/>
          </a:prstGeom>
        </p:spPr>
      </p:pic>
      <p:pic>
        <p:nvPicPr>
          <p:cNvPr id="60" name="図 59">
            <a:extLst>
              <a:ext uri="{FF2B5EF4-FFF2-40B4-BE49-F238E27FC236}">
                <a16:creationId xmlns:a16="http://schemas.microsoft.com/office/drawing/2014/main" id="{3B68D96F-7300-1C4D-9B27-1E2F33EE7A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3" y="3770736"/>
            <a:ext cx="436097" cy="516091"/>
          </a:xfrm>
          <a:prstGeom prst="rect">
            <a:avLst/>
          </a:prstGeom>
        </p:spPr>
      </p:pic>
      <p:pic>
        <p:nvPicPr>
          <p:cNvPr id="61" name="図 60">
            <a:extLst>
              <a:ext uri="{FF2B5EF4-FFF2-40B4-BE49-F238E27FC236}">
                <a16:creationId xmlns:a16="http://schemas.microsoft.com/office/drawing/2014/main" id="{BF541647-E16E-B242-94EE-FBB92AC649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4577" y="3775664"/>
            <a:ext cx="436097" cy="516091"/>
          </a:xfrm>
          <a:prstGeom prst="rect">
            <a:avLst/>
          </a:prstGeom>
        </p:spPr>
      </p:pic>
      <p:pic>
        <p:nvPicPr>
          <p:cNvPr id="62" name="図 61">
            <a:extLst>
              <a:ext uri="{FF2B5EF4-FFF2-40B4-BE49-F238E27FC236}">
                <a16:creationId xmlns:a16="http://schemas.microsoft.com/office/drawing/2014/main" id="{2EE927E7-3606-AD4C-A3CB-CC5F2E789A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8945" y="4702708"/>
            <a:ext cx="436097" cy="516091"/>
          </a:xfrm>
          <a:prstGeom prst="rect">
            <a:avLst/>
          </a:prstGeom>
        </p:spPr>
      </p:pic>
      <p:pic>
        <p:nvPicPr>
          <p:cNvPr id="69" name="図 68">
            <a:extLst>
              <a:ext uri="{FF2B5EF4-FFF2-40B4-BE49-F238E27FC236}">
                <a16:creationId xmlns:a16="http://schemas.microsoft.com/office/drawing/2014/main" id="{EB45C34B-6EAE-0449-B8D9-7C4583743C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6055" y="2231059"/>
            <a:ext cx="436097" cy="516091"/>
          </a:xfrm>
          <a:prstGeom prst="rect">
            <a:avLst/>
          </a:prstGeom>
        </p:spPr>
      </p:pic>
      <p:pic>
        <p:nvPicPr>
          <p:cNvPr id="70" name="図 69">
            <a:extLst>
              <a:ext uri="{FF2B5EF4-FFF2-40B4-BE49-F238E27FC236}">
                <a16:creationId xmlns:a16="http://schemas.microsoft.com/office/drawing/2014/main" id="{3169CDC4-7055-E04B-8D03-E1D0549934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8182" y="2126852"/>
            <a:ext cx="436097" cy="516091"/>
          </a:xfrm>
          <a:prstGeom prst="rect">
            <a:avLst/>
          </a:prstGeom>
        </p:spPr>
      </p:pic>
      <p:sp>
        <p:nvSpPr>
          <p:cNvPr id="72" name="テキスト ボックス 71">
            <a:extLst>
              <a:ext uri="{FF2B5EF4-FFF2-40B4-BE49-F238E27FC236}">
                <a16:creationId xmlns:a16="http://schemas.microsoft.com/office/drawing/2014/main" id="{B56C1CD7-FE87-594F-88EE-AA72A3EE1CA9}"/>
              </a:ext>
            </a:extLst>
          </p:cNvPr>
          <p:cNvSpPr txBox="1"/>
          <p:nvPr/>
        </p:nvSpPr>
        <p:spPr>
          <a:xfrm>
            <a:off x="4898962" y="5828229"/>
            <a:ext cx="3672800" cy="33855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マイクロサービス単位でマシンが必要</a:t>
            </a:r>
          </a:p>
        </p:txBody>
      </p:sp>
      <p:sp>
        <p:nvSpPr>
          <p:cNvPr id="73" name="テキスト ボックス 72">
            <a:extLst>
              <a:ext uri="{FF2B5EF4-FFF2-40B4-BE49-F238E27FC236}">
                <a16:creationId xmlns:a16="http://schemas.microsoft.com/office/drawing/2014/main" id="{BF4536B0-556A-EE4D-AF4E-F18803CA47DA}"/>
              </a:ext>
            </a:extLst>
          </p:cNvPr>
          <p:cNvSpPr txBox="1"/>
          <p:nvPr/>
        </p:nvSpPr>
        <p:spPr>
          <a:xfrm>
            <a:off x="989583" y="5828229"/>
            <a:ext cx="285206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各機能の単位でマシンが必要</a:t>
            </a:r>
          </a:p>
        </p:txBody>
      </p:sp>
      <p:sp>
        <p:nvSpPr>
          <p:cNvPr id="74" name="テキスト ボックス 73">
            <a:extLst>
              <a:ext uri="{FF2B5EF4-FFF2-40B4-BE49-F238E27FC236}">
                <a16:creationId xmlns:a16="http://schemas.microsoft.com/office/drawing/2014/main" id="{0A95F4D4-5897-D446-8D9F-3EB21AD5E643}"/>
              </a:ext>
            </a:extLst>
          </p:cNvPr>
          <p:cNvSpPr txBox="1"/>
          <p:nvPr/>
        </p:nvSpPr>
        <p:spPr>
          <a:xfrm>
            <a:off x="2561691" y="6253736"/>
            <a:ext cx="6288901" cy="307777"/>
          </a:xfrm>
          <a:prstGeom prst="rect">
            <a:avLst/>
          </a:prstGeom>
          <a:noFill/>
        </p:spPr>
        <p:txBody>
          <a:bodyPr wrap="none" rtlCol="0">
            <a:spAutoFit/>
          </a:bodyPr>
          <a:lstStyle/>
          <a:p>
            <a:r>
              <a:rPr lang="ja-JP" altLang="en-US" sz="1400">
                <a:solidFill>
                  <a:schemeClr val="tx1">
                    <a:lumMod val="50000"/>
                    <a:lumOff val="50000"/>
                  </a:schemeClr>
                </a:solidFill>
                <a:latin typeface="Meiryo" charset="-128"/>
                <a:ea typeface="Meiryo" charset="-128"/>
                <a:cs typeface="Meiryo" charset="-128"/>
              </a:rPr>
              <a:t>＊</a:t>
            </a:r>
            <a:r>
              <a:rPr kumimoji="1" lang="ja-JP" altLang="en-US" sz="1400">
                <a:solidFill>
                  <a:schemeClr val="tx1">
                    <a:lumMod val="50000"/>
                    <a:lumOff val="50000"/>
                  </a:schemeClr>
                </a:solidFill>
                <a:latin typeface="Meiryo" charset="-128"/>
                <a:ea typeface="Meiryo" charset="-128"/>
                <a:cs typeface="Meiryo" charset="-128"/>
              </a:rPr>
              <a:t>「マシン」とは物理マシンだけではなく仮想マシンやコンテナも含む。</a:t>
            </a:r>
            <a:endParaRPr kumimoji="1" lang="ja-JP" altLang="en-US" sz="1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694236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8B670BAB-11D1-064C-A2B4-3ACEF59C29AC}"/>
              </a:ext>
            </a:extLst>
          </p:cNvPr>
          <p:cNvSpPr/>
          <p:nvPr/>
        </p:nvSpPr>
        <p:spPr>
          <a:xfrm>
            <a:off x="8405708" y="1415647"/>
            <a:ext cx="571182" cy="329927"/>
          </a:xfrm>
          <a:prstGeom prst="rect">
            <a:avLst/>
          </a:prstGeom>
          <a:solidFill>
            <a:schemeClr val="accent6">
              <a:lumMod val="50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F722994E-7BE0-B641-9FCC-3A2F788B66E8}"/>
              </a:ext>
            </a:extLst>
          </p:cNvPr>
          <p:cNvSpPr/>
          <p:nvPr/>
        </p:nvSpPr>
        <p:spPr>
          <a:xfrm>
            <a:off x="8370348" y="1488243"/>
            <a:ext cx="571182" cy="329927"/>
          </a:xfrm>
          <a:prstGeom prst="rect">
            <a:avLst/>
          </a:prstGeom>
          <a:solidFill>
            <a:schemeClr val="accent6">
              <a:lumMod val="75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D07B3D95-1645-FF42-8038-06F2F2B4F07B}"/>
              </a:ext>
            </a:extLst>
          </p:cNvPr>
          <p:cNvSpPr/>
          <p:nvPr/>
        </p:nvSpPr>
        <p:spPr>
          <a:xfrm>
            <a:off x="4865723" y="1301741"/>
            <a:ext cx="2054393" cy="100811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F688DBE8-FF3D-D14E-A57D-F846C2B824F8}"/>
              </a:ext>
            </a:extLst>
          </p:cNvPr>
          <p:cNvSpPr/>
          <p:nvPr/>
        </p:nvSpPr>
        <p:spPr>
          <a:xfrm>
            <a:off x="4823843" y="1357582"/>
            <a:ext cx="2054393" cy="100811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E28D28-2772-9F45-A46B-4D671A632B1A}"/>
              </a:ext>
            </a:extLst>
          </p:cNvPr>
          <p:cNvSpPr>
            <a:spLocks noGrp="1"/>
          </p:cNvSpPr>
          <p:nvPr>
            <p:ph type="title"/>
          </p:nvPr>
        </p:nvSpPr>
        <p:spPr/>
        <p:txBody>
          <a:bodyPr/>
          <a:lstStyle/>
          <a:p>
            <a:r>
              <a:rPr kumimoji="1" lang="ja-JP" altLang="en-US"/>
              <a:t>マイクロサービス・アーキテクチャの</a:t>
            </a:r>
            <a:r>
              <a:rPr kumimoji="1" lang="en-US" altLang="ja-JP" dirty="0"/>
              <a:t>6</a:t>
            </a:r>
            <a:r>
              <a:rPr kumimoji="1" lang="ja-JP" altLang="en-US"/>
              <a:t>つのメリット</a:t>
            </a:r>
          </a:p>
        </p:txBody>
      </p:sp>
      <p:sp>
        <p:nvSpPr>
          <p:cNvPr id="4" name="正方形/長方形 3">
            <a:extLst>
              <a:ext uri="{FF2B5EF4-FFF2-40B4-BE49-F238E27FC236}">
                <a16:creationId xmlns:a16="http://schemas.microsoft.com/office/drawing/2014/main" id="{B5D3FB23-167D-9D4D-BA24-86628707C6D7}"/>
              </a:ext>
            </a:extLst>
          </p:cNvPr>
          <p:cNvSpPr/>
          <p:nvPr/>
        </p:nvSpPr>
        <p:spPr>
          <a:xfrm>
            <a:off x="219615"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B2871BA-F948-424E-915B-1891513A8DDC}"/>
              </a:ext>
            </a:extLst>
          </p:cNvPr>
          <p:cNvSpPr/>
          <p:nvPr/>
        </p:nvSpPr>
        <p:spPr>
          <a:xfrm>
            <a:off x="329792"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B0F8B91-51B7-614B-A9D9-6958D46A8E4F}"/>
              </a:ext>
            </a:extLst>
          </p:cNvPr>
          <p:cNvSpPr/>
          <p:nvPr/>
        </p:nvSpPr>
        <p:spPr>
          <a:xfrm>
            <a:off x="977864"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27464B22-5F6A-124B-89EB-6FD1A7D41D09}"/>
              </a:ext>
            </a:extLst>
          </p:cNvPr>
          <p:cNvSpPr/>
          <p:nvPr/>
        </p:nvSpPr>
        <p:spPr>
          <a:xfrm>
            <a:off x="1630818"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B314C6A-90E9-F941-9775-3BCE09AE8BBA}"/>
              </a:ext>
            </a:extLst>
          </p:cNvPr>
          <p:cNvSpPr/>
          <p:nvPr/>
        </p:nvSpPr>
        <p:spPr>
          <a:xfrm>
            <a:off x="329792"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86242088-01D9-9D45-95D1-E2B95408BF06}"/>
              </a:ext>
            </a:extLst>
          </p:cNvPr>
          <p:cNvSpPr/>
          <p:nvPr/>
        </p:nvSpPr>
        <p:spPr>
          <a:xfrm>
            <a:off x="986180" y="1959958"/>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7080EDCF-4382-1244-8DBF-E2DFA65A2817}"/>
              </a:ext>
            </a:extLst>
          </p:cNvPr>
          <p:cNvSpPr/>
          <p:nvPr/>
        </p:nvSpPr>
        <p:spPr>
          <a:xfrm>
            <a:off x="1630818"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37C3FF8-C2D9-DF48-B584-2FBE0AAB21D7}"/>
              </a:ext>
            </a:extLst>
          </p:cNvPr>
          <p:cNvSpPr/>
          <p:nvPr/>
        </p:nvSpPr>
        <p:spPr>
          <a:xfrm>
            <a:off x="2449493"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D49B2DBE-B3E9-8B4A-A96E-4F0E3F4355F7}"/>
              </a:ext>
            </a:extLst>
          </p:cNvPr>
          <p:cNvSpPr/>
          <p:nvPr/>
        </p:nvSpPr>
        <p:spPr>
          <a:xfrm>
            <a:off x="3113686"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4B68D5F6-18DC-2D44-8D79-BC79B3A3CF38}"/>
              </a:ext>
            </a:extLst>
          </p:cNvPr>
          <p:cNvSpPr/>
          <p:nvPr/>
        </p:nvSpPr>
        <p:spPr>
          <a:xfrm>
            <a:off x="378037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782573F-5E96-B547-89A4-8C9CDA6BC193}"/>
              </a:ext>
            </a:extLst>
          </p:cNvPr>
          <p:cNvSpPr/>
          <p:nvPr/>
        </p:nvSpPr>
        <p:spPr>
          <a:xfrm>
            <a:off x="2449493"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C3316701-2CA4-1F4F-A8CF-DEA2759B609A}"/>
              </a:ext>
            </a:extLst>
          </p:cNvPr>
          <p:cNvSpPr/>
          <p:nvPr/>
        </p:nvSpPr>
        <p:spPr>
          <a:xfrm>
            <a:off x="3118842" y="2042438"/>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4773D632-6BBD-8F4D-9742-EC50744BE1CF}"/>
              </a:ext>
            </a:extLst>
          </p:cNvPr>
          <p:cNvSpPr/>
          <p:nvPr/>
        </p:nvSpPr>
        <p:spPr>
          <a:xfrm>
            <a:off x="378037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F2031DFA-7205-8343-A150-E7A0EC62A879}"/>
              </a:ext>
            </a:extLst>
          </p:cNvPr>
          <p:cNvSpPr txBox="1"/>
          <p:nvPr/>
        </p:nvSpPr>
        <p:spPr>
          <a:xfrm>
            <a:off x="448812"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リリースの同期は必須</a:t>
            </a:r>
          </a:p>
        </p:txBody>
      </p:sp>
      <p:sp>
        <p:nvSpPr>
          <p:cNvPr id="19" name="テキスト ボックス 18">
            <a:extLst>
              <a:ext uri="{FF2B5EF4-FFF2-40B4-BE49-F238E27FC236}">
                <a16:creationId xmlns:a16="http://schemas.microsoft.com/office/drawing/2014/main" id="{548B545B-E223-F440-BF07-0149234A8CE7}"/>
              </a:ext>
            </a:extLst>
          </p:cNvPr>
          <p:cNvSpPr txBox="1"/>
          <p:nvPr/>
        </p:nvSpPr>
        <p:spPr>
          <a:xfrm>
            <a:off x="2565458"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個別にリリース可能</a:t>
            </a:r>
          </a:p>
        </p:txBody>
      </p:sp>
      <p:sp>
        <p:nvSpPr>
          <p:cNvPr id="20" name="正方形/長方形 19">
            <a:extLst>
              <a:ext uri="{FF2B5EF4-FFF2-40B4-BE49-F238E27FC236}">
                <a16:creationId xmlns:a16="http://schemas.microsoft.com/office/drawing/2014/main" id="{59728A5A-FE2F-744B-8EBF-43B874FC25CA}"/>
              </a:ext>
            </a:extLst>
          </p:cNvPr>
          <p:cNvSpPr/>
          <p:nvPr/>
        </p:nvSpPr>
        <p:spPr>
          <a:xfrm>
            <a:off x="219614" y="3171766"/>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C614A8C-A0D0-D64E-9AF8-D88A59A7B46E}"/>
              </a:ext>
            </a:extLst>
          </p:cNvPr>
          <p:cNvSpPr/>
          <p:nvPr/>
        </p:nvSpPr>
        <p:spPr>
          <a:xfrm>
            <a:off x="329792" y="330096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67F82172-BD7C-6744-A4E2-1B8FAF3AFE5F}"/>
              </a:ext>
            </a:extLst>
          </p:cNvPr>
          <p:cNvSpPr/>
          <p:nvPr/>
        </p:nvSpPr>
        <p:spPr>
          <a:xfrm>
            <a:off x="977864"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1C6B824-1C83-CE45-B42C-F8BE9EBFD067}"/>
              </a:ext>
            </a:extLst>
          </p:cNvPr>
          <p:cNvSpPr/>
          <p:nvPr/>
        </p:nvSpPr>
        <p:spPr>
          <a:xfrm>
            <a:off x="1630818"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F5893F4E-0648-E945-89EA-2925CF4B3CD6}"/>
              </a:ext>
            </a:extLst>
          </p:cNvPr>
          <p:cNvSpPr/>
          <p:nvPr/>
        </p:nvSpPr>
        <p:spPr>
          <a:xfrm>
            <a:off x="329792" y="368194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85BC9753-8CF4-E243-B74D-5CFD596DD94C}"/>
              </a:ext>
            </a:extLst>
          </p:cNvPr>
          <p:cNvSpPr/>
          <p:nvPr/>
        </p:nvSpPr>
        <p:spPr>
          <a:xfrm>
            <a:off x="977864"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CA506808-4F32-5A4B-8416-34E8065FA29D}"/>
              </a:ext>
            </a:extLst>
          </p:cNvPr>
          <p:cNvSpPr/>
          <p:nvPr/>
        </p:nvSpPr>
        <p:spPr>
          <a:xfrm>
            <a:off x="1630818"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F173DB03-12B3-3E44-8AAB-E354B168425E}"/>
              </a:ext>
            </a:extLst>
          </p:cNvPr>
          <p:cNvSpPr/>
          <p:nvPr/>
        </p:nvSpPr>
        <p:spPr>
          <a:xfrm>
            <a:off x="2449493"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6388C353-A4BB-6147-98DE-C1A5BFE082D8}"/>
              </a:ext>
            </a:extLst>
          </p:cNvPr>
          <p:cNvSpPr/>
          <p:nvPr/>
        </p:nvSpPr>
        <p:spPr>
          <a:xfrm>
            <a:off x="3113686"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Ruby</a:t>
            </a: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089107F-3F1D-0449-82CC-CF9D3A8CC13A}"/>
              </a:ext>
            </a:extLst>
          </p:cNvPr>
          <p:cNvSpPr/>
          <p:nvPr/>
        </p:nvSpPr>
        <p:spPr>
          <a:xfrm>
            <a:off x="3783513" y="329913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err="1">
                <a:solidFill>
                  <a:srgbClr val="FFFFFF"/>
                </a:solidFill>
                <a:latin typeface="Meiryo" charset="-128"/>
                <a:ea typeface="Meiryo" charset="-128"/>
                <a:cs typeface="Meiryo" charset="-128"/>
              </a:rPr>
              <a:t>php</a:t>
            </a: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9A6BB481-7FC5-5349-91E9-061B792B5D83}"/>
              </a:ext>
            </a:extLst>
          </p:cNvPr>
          <p:cNvSpPr/>
          <p:nvPr/>
        </p:nvSpPr>
        <p:spPr>
          <a:xfrm>
            <a:off x="2449493"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D7A3E031-EB37-9C40-866C-475CDF62BC2D}"/>
              </a:ext>
            </a:extLst>
          </p:cNvPr>
          <p:cNvSpPr/>
          <p:nvPr/>
        </p:nvSpPr>
        <p:spPr>
          <a:xfrm>
            <a:off x="3113686"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 Script</a:t>
            </a:r>
            <a:endParaRPr kumimoji="1" lang="ja-JP" altLang="en-US"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A74C41FF-B76A-3748-BB3E-7675CAEE50C8}"/>
              </a:ext>
            </a:extLst>
          </p:cNvPr>
          <p:cNvSpPr/>
          <p:nvPr/>
        </p:nvSpPr>
        <p:spPr>
          <a:xfrm>
            <a:off x="3783513" y="368011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C887E10F-FC92-4741-8351-D0E4FEDE8B6B}"/>
              </a:ext>
            </a:extLst>
          </p:cNvPr>
          <p:cNvSpPr txBox="1"/>
          <p:nvPr/>
        </p:nvSpPr>
        <p:spPr>
          <a:xfrm>
            <a:off x="807884" y="4191372"/>
            <a:ext cx="100248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言語は統一</a:t>
            </a:r>
          </a:p>
        </p:txBody>
      </p:sp>
      <p:sp>
        <p:nvSpPr>
          <p:cNvPr id="34" name="テキスト ボックス 33">
            <a:extLst>
              <a:ext uri="{FF2B5EF4-FFF2-40B4-BE49-F238E27FC236}">
                <a16:creationId xmlns:a16="http://schemas.microsoft.com/office/drawing/2014/main" id="{CD9530FB-F46A-7240-AD5B-2FE9BF696922}"/>
              </a:ext>
            </a:extLst>
          </p:cNvPr>
          <p:cNvSpPr txBox="1"/>
          <p:nvPr/>
        </p:nvSpPr>
        <p:spPr>
          <a:xfrm>
            <a:off x="2414696" y="4190461"/>
            <a:ext cx="1969162"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機能にふさわしい言語を選択</a:t>
            </a:r>
          </a:p>
        </p:txBody>
      </p:sp>
      <p:sp>
        <p:nvSpPr>
          <p:cNvPr id="35" name="正方形/長方形 34">
            <a:extLst>
              <a:ext uri="{FF2B5EF4-FFF2-40B4-BE49-F238E27FC236}">
                <a16:creationId xmlns:a16="http://schemas.microsoft.com/office/drawing/2014/main" id="{AB34479A-A40F-2C42-97CA-DD255562DB50}"/>
              </a:ext>
            </a:extLst>
          </p:cNvPr>
          <p:cNvSpPr/>
          <p:nvPr/>
        </p:nvSpPr>
        <p:spPr>
          <a:xfrm>
            <a:off x="219613" y="4961175"/>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3E8E3BEF-58B5-B64D-AD59-3BD7A8D415D7}"/>
              </a:ext>
            </a:extLst>
          </p:cNvPr>
          <p:cNvSpPr/>
          <p:nvPr/>
        </p:nvSpPr>
        <p:spPr>
          <a:xfrm>
            <a:off x="329792" y="5105191"/>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0000"/>
                </a:solidFill>
                <a:latin typeface="Meiryo" charset="-128"/>
                <a:ea typeface="Meiryo" charset="-128"/>
                <a:cs typeface="Meiryo" charset="-128"/>
              </a:rPr>
              <a:t>影響</a:t>
            </a:r>
            <a:r>
              <a:rPr lang="ja-JP" altLang="en-US" sz="1000">
                <a:solidFill>
                  <a:srgbClr val="FF0000"/>
                </a:solidFill>
                <a:latin typeface="Meiryo" charset="-128"/>
                <a:ea typeface="Meiryo" charset="-128"/>
                <a:cs typeface="Meiryo" charset="-128"/>
              </a:rPr>
              <a:t>？</a:t>
            </a:r>
            <a:endParaRPr kumimoji="1"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A278A184-3634-1847-A2C8-7441F7650880}"/>
              </a:ext>
            </a:extLst>
          </p:cNvPr>
          <p:cNvSpPr/>
          <p:nvPr/>
        </p:nvSpPr>
        <p:spPr>
          <a:xfrm>
            <a:off x="977864"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286F8813-0C71-FE44-BC10-FE953AC55971}"/>
              </a:ext>
            </a:extLst>
          </p:cNvPr>
          <p:cNvSpPr/>
          <p:nvPr/>
        </p:nvSpPr>
        <p:spPr>
          <a:xfrm>
            <a:off x="1630818"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F340F67B-1760-4C47-B673-47FCE3A79DA2}"/>
              </a:ext>
            </a:extLst>
          </p:cNvPr>
          <p:cNvSpPr/>
          <p:nvPr/>
        </p:nvSpPr>
        <p:spPr>
          <a:xfrm>
            <a:off x="329792" y="5486175"/>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4F1B1CDC-24F7-6044-BF6D-4028525C7900}"/>
              </a:ext>
            </a:extLst>
          </p:cNvPr>
          <p:cNvSpPr/>
          <p:nvPr/>
        </p:nvSpPr>
        <p:spPr>
          <a:xfrm>
            <a:off x="977864" y="5486174"/>
            <a:ext cx="571182" cy="329927"/>
          </a:xfrm>
          <a:prstGeom prst="rect">
            <a:avLst/>
          </a:prstGeom>
          <a:solidFill>
            <a:schemeClr val="accent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3BA0F42-E4A3-314F-87B7-9C1A597E7E35}"/>
              </a:ext>
            </a:extLst>
          </p:cNvPr>
          <p:cNvSpPr/>
          <p:nvPr/>
        </p:nvSpPr>
        <p:spPr>
          <a:xfrm>
            <a:off x="1630818" y="5486174"/>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BA6C18E1-EF31-E545-851B-888AA07EDD24}"/>
              </a:ext>
            </a:extLst>
          </p:cNvPr>
          <p:cNvSpPr txBox="1"/>
          <p:nvPr/>
        </p:nvSpPr>
        <p:spPr>
          <a:xfrm>
            <a:off x="179512" y="5995603"/>
            <a:ext cx="2166504"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一部機能変更・全体テスト</a:t>
            </a:r>
          </a:p>
        </p:txBody>
      </p:sp>
      <p:sp>
        <p:nvSpPr>
          <p:cNvPr id="49" name="テキスト ボックス 48">
            <a:extLst>
              <a:ext uri="{FF2B5EF4-FFF2-40B4-BE49-F238E27FC236}">
                <a16:creationId xmlns:a16="http://schemas.microsoft.com/office/drawing/2014/main" id="{AD70FFDF-BD60-AC42-A379-86D111A22461}"/>
              </a:ext>
            </a:extLst>
          </p:cNvPr>
          <p:cNvSpPr txBox="1"/>
          <p:nvPr/>
        </p:nvSpPr>
        <p:spPr>
          <a:xfrm>
            <a:off x="2165214" y="5992516"/>
            <a:ext cx="2437703"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一部機能変更・対象機能のみテスト</a:t>
            </a:r>
          </a:p>
        </p:txBody>
      </p:sp>
      <p:cxnSp>
        <p:nvCxnSpPr>
          <p:cNvPr id="54" name="直線矢印コネクタ 53">
            <a:extLst>
              <a:ext uri="{FF2B5EF4-FFF2-40B4-BE49-F238E27FC236}">
                <a16:creationId xmlns:a16="http://schemas.microsoft.com/office/drawing/2014/main" id="{CB7E66EA-E631-7142-8974-B49E459EC438}"/>
              </a:ext>
            </a:extLst>
          </p:cNvPr>
          <p:cNvCxnSpPr>
            <a:cxnSpLocks/>
          </p:cNvCxnSpPr>
          <p:nvPr/>
        </p:nvCxnSpPr>
        <p:spPr>
          <a:xfrm>
            <a:off x="776860"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EA1FB4E6-9545-E549-8B74-97A48366FFE9}"/>
              </a:ext>
            </a:extLst>
          </p:cNvPr>
          <p:cNvCxnSpPr>
            <a:cxnSpLocks/>
          </p:cNvCxnSpPr>
          <p:nvPr/>
        </p:nvCxnSpPr>
        <p:spPr>
          <a:xfrm flipV="1">
            <a:off x="1244560" y="5294773"/>
            <a:ext cx="0" cy="28803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92EA5C1E-43C0-9E4B-84A0-0623D2701E43}"/>
              </a:ext>
            </a:extLst>
          </p:cNvPr>
          <p:cNvCxnSpPr>
            <a:cxnSpLocks/>
          </p:cNvCxnSpPr>
          <p:nvPr/>
        </p:nvCxnSpPr>
        <p:spPr>
          <a:xfrm flipH="1" flipV="1">
            <a:off x="848868" y="5342245"/>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1E35B664-2FEF-C64A-835A-D81DDCF56D50}"/>
              </a:ext>
            </a:extLst>
          </p:cNvPr>
          <p:cNvCxnSpPr>
            <a:cxnSpLocks/>
          </p:cNvCxnSpPr>
          <p:nvPr/>
        </p:nvCxnSpPr>
        <p:spPr>
          <a:xfrm flipV="1">
            <a:off x="1601087" y="5345930"/>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1D47DABB-9FD5-5441-9AF7-AFC251D01E84}"/>
              </a:ext>
            </a:extLst>
          </p:cNvPr>
          <p:cNvCxnSpPr>
            <a:cxnSpLocks/>
          </p:cNvCxnSpPr>
          <p:nvPr/>
        </p:nvCxnSpPr>
        <p:spPr>
          <a:xfrm>
            <a:off x="1421067"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A139FCD9-5945-9743-9D3F-D22E9F2FC1B8}"/>
              </a:ext>
            </a:extLst>
          </p:cNvPr>
          <p:cNvCxnSpPr>
            <a:cxnSpLocks/>
          </p:cNvCxnSpPr>
          <p:nvPr/>
        </p:nvCxnSpPr>
        <p:spPr>
          <a:xfrm>
            <a:off x="783840"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C6CB571A-03CF-B743-A1C0-002A0759D68B}"/>
              </a:ext>
            </a:extLst>
          </p:cNvPr>
          <p:cNvCxnSpPr>
            <a:cxnSpLocks/>
          </p:cNvCxnSpPr>
          <p:nvPr/>
        </p:nvCxnSpPr>
        <p:spPr>
          <a:xfrm>
            <a:off x="1428047"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219378D8-E248-3C49-B80F-7B9132B760E9}"/>
              </a:ext>
            </a:extLst>
          </p:cNvPr>
          <p:cNvSpPr/>
          <p:nvPr/>
        </p:nvSpPr>
        <p:spPr>
          <a:xfrm>
            <a:off x="2449493"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4" name="正方形/長方形 113">
            <a:extLst>
              <a:ext uri="{FF2B5EF4-FFF2-40B4-BE49-F238E27FC236}">
                <a16:creationId xmlns:a16="http://schemas.microsoft.com/office/drawing/2014/main" id="{D0985C94-5E40-9E4C-9C83-7238523B01A8}"/>
              </a:ext>
            </a:extLst>
          </p:cNvPr>
          <p:cNvSpPr/>
          <p:nvPr/>
        </p:nvSpPr>
        <p:spPr>
          <a:xfrm>
            <a:off x="3113686"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5" name="正方形/長方形 114">
            <a:extLst>
              <a:ext uri="{FF2B5EF4-FFF2-40B4-BE49-F238E27FC236}">
                <a16:creationId xmlns:a16="http://schemas.microsoft.com/office/drawing/2014/main" id="{458DA5B7-96B8-B64A-8A16-83F007F330D7}"/>
              </a:ext>
            </a:extLst>
          </p:cNvPr>
          <p:cNvSpPr/>
          <p:nvPr/>
        </p:nvSpPr>
        <p:spPr>
          <a:xfrm>
            <a:off x="3783513" y="510562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6" name="正方形/長方形 115">
            <a:extLst>
              <a:ext uri="{FF2B5EF4-FFF2-40B4-BE49-F238E27FC236}">
                <a16:creationId xmlns:a16="http://schemas.microsoft.com/office/drawing/2014/main" id="{2702A0ED-4DFE-074F-91DD-B1EDF09A184A}"/>
              </a:ext>
            </a:extLst>
          </p:cNvPr>
          <p:cNvSpPr/>
          <p:nvPr/>
        </p:nvSpPr>
        <p:spPr>
          <a:xfrm>
            <a:off x="2449493" y="548843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5F89707-2903-884D-906F-BECD55C890DC}"/>
              </a:ext>
            </a:extLst>
          </p:cNvPr>
          <p:cNvSpPr/>
          <p:nvPr/>
        </p:nvSpPr>
        <p:spPr>
          <a:xfrm>
            <a:off x="3113686" y="5488435"/>
            <a:ext cx="571182" cy="329927"/>
          </a:xfrm>
          <a:prstGeom prst="rect">
            <a:avLst/>
          </a:prstGeom>
          <a:solidFill>
            <a:schemeClr val="accent2">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09DB3FCC-5786-4F47-B5FF-C1464D7DDB85}"/>
              </a:ext>
            </a:extLst>
          </p:cNvPr>
          <p:cNvSpPr/>
          <p:nvPr/>
        </p:nvSpPr>
        <p:spPr>
          <a:xfrm>
            <a:off x="3783513" y="5486610"/>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B0EF132A-64B7-2F47-9B28-DEB1D02192DC}"/>
              </a:ext>
            </a:extLst>
          </p:cNvPr>
          <p:cNvSpPr/>
          <p:nvPr/>
        </p:nvSpPr>
        <p:spPr>
          <a:xfrm>
            <a:off x="4788024"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A766E8F8-39B8-3449-A07A-1ACD60C23BF4}"/>
              </a:ext>
            </a:extLst>
          </p:cNvPr>
          <p:cNvSpPr/>
          <p:nvPr/>
        </p:nvSpPr>
        <p:spPr>
          <a:xfrm>
            <a:off x="4898201"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1" name="正方形/長方形 120">
            <a:extLst>
              <a:ext uri="{FF2B5EF4-FFF2-40B4-BE49-F238E27FC236}">
                <a16:creationId xmlns:a16="http://schemas.microsoft.com/office/drawing/2014/main" id="{08091C7F-76EC-BB4F-BF4A-FD3D2B684F26}"/>
              </a:ext>
            </a:extLst>
          </p:cNvPr>
          <p:cNvSpPr/>
          <p:nvPr/>
        </p:nvSpPr>
        <p:spPr>
          <a:xfrm>
            <a:off x="5546273"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2" name="正方形/長方形 121">
            <a:extLst>
              <a:ext uri="{FF2B5EF4-FFF2-40B4-BE49-F238E27FC236}">
                <a16:creationId xmlns:a16="http://schemas.microsoft.com/office/drawing/2014/main" id="{1A1464DC-639D-1249-805A-BBD4E4341E94}"/>
              </a:ext>
            </a:extLst>
          </p:cNvPr>
          <p:cNvSpPr/>
          <p:nvPr/>
        </p:nvSpPr>
        <p:spPr>
          <a:xfrm>
            <a:off x="6199227"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25E2610F-3B95-9148-B2F0-9C081CB6A0BE}"/>
              </a:ext>
            </a:extLst>
          </p:cNvPr>
          <p:cNvSpPr/>
          <p:nvPr/>
        </p:nvSpPr>
        <p:spPr>
          <a:xfrm>
            <a:off x="4898201"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4" name="正方形/長方形 123">
            <a:extLst>
              <a:ext uri="{FF2B5EF4-FFF2-40B4-BE49-F238E27FC236}">
                <a16:creationId xmlns:a16="http://schemas.microsoft.com/office/drawing/2014/main" id="{F08C3D20-675B-364D-8EA6-5FFFF30FB8A6}"/>
              </a:ext>
            </a:extLst>
          </p:cNvPr>
          <p:cNvSpPr/>
          <p:nvPr/>
        </p:nvSpPr>
        <p:spPr>
          <a:xfrm>
            <a:off x="5546273"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6AB40FDA-E864-CB42-88D6-4C827DCBFAC5}"/>
              </a:ext>
            </a:extLst>
          </p:cNvPr>
          <p:cNvSpPr/>
          <p:nvPr/>
        </p:nvSpPr>
        <p:spPr>
          <a:xfrm>
            <a:off x="6199227"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540430BC-CE6B-8346-9715-93FA9A0ACE19}"/>
              </a:ext>
            </a:extLst>
          </p:cNvPr>
          <p:cNvSpPr/>
          <p:nvPr/>
        </p:nvSpPr>
        <p:spPr>
          <a:xfrm>
            <a:off x="7017902"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EB9B39E4-9F23-4A4B-9293-9D56F5A40E6C}"/>
              </a:ext>
            </a:extLst>
          </p:cNvPr>
          <p:cNvSpPr/>
          <p:nvPr/>
        </p:nvSpPr>
        <p:spPr>
          <a:xfrm>
            <a:off x="768209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8" name="正方形/長方形 127">
            <a:extLst>
              <a:ext uri="{FF2B5EF4-FFF2-40B4-BE49-F238E27FC236}">
                <a16:creationId xmlns:a16="http://schemas.microsoft.com/office/drawing/2014/main" id="{DC90EC0D-649F-D745-9CD1-C9BF67A4D2CC}"/>
              </a:ext>
            </a:extLst>
          </p:cNvPr>
          <p:cNvSpPr/>
          <p:nvPr/>
        </p:nvSpPr>
        <p:spPr>
          <a:xfrm>
            <a:off x="8351268" y="1564591"/>
            <a:ext cx="571182" cy="329927"/>
          </a:xfrm>
          <a:prstGeom prst="rect">
            <a:avLst/>
          </a:prstGeom>
          <a:solidFill>
            <a:schemeClr val="accent6"/>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9" name="正方形/長方形 128">
            <a:extLst>
              <a:ext uri="{FF2B5EF4-FFF2-40B4-BE49-F238E27FC236}">
                <a16:creationId xmlns:a16="http://schemas.microsoft.com/office/drawing/2014/main" id="{10AAA36A-4398-7D49-987E-43C45ED8078C}"/>
              </a:ext>
            </a:extLst>
          </p:cNvPr>
          <p:cNvSpPr/>
          <p:nvPr/>
        </p:nvSpPr>
        <p:spPr>
          <a:xfrm>
            <a:off x="7017902"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0" name="正方形/長方形 129">
            <a:extLst>
              <a:ext uri="{FF2B5EF4-FFF2-40B4-BE49-F238E27FC236}">
                <a16:creationId xmlns:a16="http://schemas.microsoft.com/office/drawing/2014/main" id="{9A302992-E61D-A44A-9B5D-474F81198D67}"/>
              </a:ext>
            </a:extLst>
          </p:cNvPr>
          <p:cNvSpPr/>
          <p:nvPr/>
        </p:nvSpPr>
        <p:spPr>
          <a:xfrm>
            <a:off x="768209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1" name="正方形/長方形 130">
            <a:extLst>
              <a:ext uri="{FF2B5EF4-FFF2-40B4-BE49-F238E27FC236}">
                <a16:creationId xmlns:a16="http://schemas.microsoft.com/office/drawing/2014/main" id="{878DFFCA-CE05-DE4D-B825-396E1D3DC17E}"/>
              </a:ext>
            </a:extLst>
          </p:cNvPr>
          <p:cNvSpPr/>
          <p:nvPr/>
        </p:nvSpPr>
        <p:spPr>
          <a:xfrm>
            <a:off x="8351268"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2" name="テキスト ボックス 131">
            <a:extLst>
              <a:ext uri="{FF2B5EF4-FFF2-40B4-BE49-F238E27FC236}">
                <a16:creationId xmlns:a16="http://schemas.microsoft.com/office/drawing/2014/main" id="{654A5FD8-C1B6-A44F-B19E-B9EA01A64F17}"/>
              </a:ext>
            </a:extLst>
          </p:cNvPr>
          <p:cNvSpPr txBox="1"/>
          <p:nvPr/>
        </p:nvSpPr>
        <p:spPr>
          <a:xfrm>
            <a:off x="5017221"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全体で拡張</a:t>
            </a:r>
          </a:p>
        </p:txBody>
      </p:sp>
      <p:sp>
        <p:nvSpPr>
          <p:cNvPr id="133" name="テキスト ボックス 132">
            <a:extLst>
              <a:ext uri="{FF2B5EF4-FFF2-40B4-BE49-F238E27FC236}">
                <a16:creationId xmlns:a16="http://schemas.microsoft.com/office/drawing/2014/main" id="{7814A2BC-4717-7846-89E4-1F5985C5EBA2}"/>
              </a:ext>
            </a:extLst>
          </p:cNvPr>
          <p:cNvSpPr txBox="1"/>
          <p:nvPr/>
        </p:nvSpPr>
        <p:spPr>
          <a:xfrm>
            <a:off x="7133867"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個別に拡張</a:t>
            </a:r>
          </a:p>
        </p:txBody>
      </p:sp>
      <p:pic>
        <p:nvPicPr>
          <p:cNvPr id="138" name="図 137">
            <a:extLst>
              <a:ext uri="{FF2B5EF4-FFF2-40B4-BE49-F238E27FC236}">
                <a16:creationId xmlns:a16="http://schemas.microsoft.com/office/drawing/2014/main" id="{298D4726-CA69-C246-9148-197AE2FD18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238" y="2105270"/>
            <a:ext cx="436097" cy="516091"/>
          </a:xfrm>
          <a:prstGeom prst="rect">
            <a:avLst/>
          </a:prstGeom>
        </p:spPr>
      </p:pic>
      <p:pic>
        <p:nvPicPr>
          <p:cNvPr id="141" name="図 140">
            <a:extLst>
              <a:ext uri="{FF2B5EF4-FFF2-40B4-BE49-F238E27FC236}">
                <a16:creationId xmlns:a16="http://schemas.microsoft.com/office/drawing/2014/main" id="{E3B18862-C318-C548-BE43-08B3FE5E52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2892" y="1653207"/>
            <a:ext cx="303287" cy="358920"/>
          </a:xfrm>
          <a:prstGeom prst="rect">
            <a:avLst/>
          </a:prstGeom>
        </p:spPr>
      </p:pic>
      <p:sp>
        <p:nvSpPr>
          <p:cNvPr id="142" name="正方形/長方形 141">
            <a:extLst>
              <a:ext uri="{FF2B5EF4-FFF2-40B4-BE49-F238E27FC236}">
                <a16:creationId xmlns:a16="http://schemas.microsoft.com/office/drawing/2014/main" id="{ED690AB2-C3E2-734D-925E-F2CCA0154CEF}"/>
              </a:ext>
            </a:extLst>
          </p:cNvPr>
          <p:cNvSpPr/>
          <p:nvPr/>
        </p:nvSpPr>
        <p:spPr>
          <a:xfrm>
            <a:off x="4788024" y="3140968"/>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39C13139-5E09-554D-84E0-0D0B913FEC64}"/>
              </a:ext>
            </a:extLst>
          </p:cNvPr>
          <p:cNvSpPr/>
          <p:nvPr/>
        </p:nvSpPr>
        <p:spPr>
          <a:xfrm>
            <a:off x="4898201" y="330004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44" name="正方形/長方形 143">
            <a:extLst>
              <a:ext uri="{FF2B5EF4-FFF2-40B4-BE49-F238E27FC236}">
                <a16:creationId xmlns:a16="http://schemas.microsoft.com/office/drawing/2014/main" id="{279D13F5-BB4A-DD46-8B2B-C1B6EA71BDD2}"/>
              </a:ext>
            </a:extLst>
          </p:cNvPr>
          <p:cNvSpPr/>
          <p:nvPr/>
        </p:nvSpPr>
        <p:spPr>
          <a:xfrm>
            <a:off x="5546273"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5" name="正方形/長方形 144">
            <a:extLst>
              <a:ext uri="{FF2B5EF4-FFF2-40B4-BE49-F238E27FC236}">
                <a16:creationId xmlns:a16="http://schemas.microsoft.com/office/drawing/2014/main" id="{765E5E27-47BD-C846-A9E7-F696284611E8}"/>
              </a:ext>
            </a:extLst>
          </p:cNvPr>
          <p:cNvSpPr/>
          <p:nvPr/>
        </p:nvSpPr>
        <p:spPr>
          <a:xfrm>
            <a:off x="6199227"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7781BFA8-E6EF-4A43-8FCA-8778009E19C7}"/>
              </a:ext>
            </a:extLst>
          </p:cNvPr>
          <p:cNvSpPr/>
          <p:nvPr/>
        </p:nvSpPr>
        <p:spPr>
          <a:xfrm>
            <a:off x="4898201" y="368103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7" name="正方形/長方形 146">
            <a:extLst>
              <a:ext uri="{FF2B5EF4-FFF2-40B4-BE49-F238E27FC236}">
                <a16:creationId xmlns:a16="http://schemas.microsoft.com/office/drawing/2014/main" id="{1222C30D-C5C1-1842-A386-D3AE49624124}"/>
              </a:ext>
            </a:extLst>
          </p:cNvPr>
          <p:cNvSpPr/>
          <p:nvPr/>
        </p:nvSpPr>
        <p:spPr>
          <a:xfrm>
            <a:off x="5546273" y="3681032"/>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48" name="正方形/長方形 147">
            <a:extLst>
              <a:ext uri="{FF2B5EF4-FFF2-40B4-BE49-F238E27FC236}">
                <a16:creationId xmlns:a16="http://schemas.microsoft.com/office/drawing/2014/main" id="{725D32FE-0852-C14A-AB0B-46BAF17495EF}"/>
              </a:ext>
            </a:extLst>
          </p:cNvPr>
          <p:cNvSpPr/>
          <p:nvPr/>
        </p:nvSpPr>
        <p:spPr>
          <a:xfrm>
            <a:off x="6199227" y="368103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9" name="正方形/長方形 148">
            <a:extLst>
              <a:ext uri="{FF2B5EF4-FFF2-40B4-BE49-F238E27FC236}">
                <a16:creationId xmlns:a16="http://schemas.microsoft.com/office/drawing/2014/main" id="{7D3023CC-DBC3-CB41-88C5-CD51FB2774A4}"/>
              </a:ext>
            </a:extLst>
          </p:cNvPr>
          <p:cNvSpPr/>
          <p:nvPr/>
        </p:nvSpPr>
        <p:spPr>
          <a:xfrm>
            <a:off x="7017902"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50" name="正方形/長方形 149">
            <a:extLst>
              <a:ext uri="{FF2B5EF4-FFF2-40B4-BE49-F238E27FC236}">
                <a16:creationId xmlns:a16="http://schemas.microsoft.com/office/drawing/2014/main" id="{51439D1B-3EE0-1F43-B3C9-C020D44525FE}"/>
              </a:ext>
            </a:extLst>
          </p:cNvPr>
          <p:cNvSpPr/>
          <p:nvPr/>
        </p:nvSpPr>
        <p:spPr>
          <a:xfrm>
            <a:off x="7682095"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1" name="正方形/長方形 150">
            <a:extLst>
              <a:ext uri="{FF2B5EF4-FFF2-40B4-BE49-F238E27FC236}">
                <a16:creationId xmlns:a16="http://schemas.microsoft.com/office/drawing/2014/main" id="{A527EB6E-C2BB-6442-9A58-6781F6E9344B}"/>
              </a:ext>
            </a:extLst>
          </p:cNvPr>
          <p:cNvSpPr/>
          <p:nvPr/>
        </p:nvSpPr>
        <p:spPr>
          <a:xfrm>
            <a:off x="8351268"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13CA7581-FC40-7F44-BCE3-27F248ABF6BD}"/>
              </a:ext>
            </a:extLst>
          </p:cNvPr>
          <p:cNvSpPr/>
          <p:nvPr/>
        </p:nvSpPr>
        <p:spPr>
          <a:xfrm>
            <a:off x="7017902"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3" name="正方形/長方形 152">
            <a:extLst>
              <a:ext uri="{FF2B5EF4-FFF2-40B4-BE49-F238E27FC236}">
                <a16:creationId xmlns:a16="http://schemas.microsoft.com/office/drawing/2014/main" id="{67A8490D-0023-EF4D-A37C-7E68936B7D7C}"/>
              </a:ext>
            </a:extLst>
          </p:cNvPr>
          <p:cNvSpPr/>
          <p:nvPr/>
        </p:nvSpPr>
        <p:spPr>
          <a:xfrm>
            <a:off x="7682095" y="3681032"/>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54" name="正方形/長方形 153">
            <a:extLst>
              <a:ext uri="{FF2B5EF4-FFF2-40B4-BE49-F238E27FC236}">
                <a16:creationId xmlns:a16="http://schemas.microsoft.com/office/drawing/2014/main" id="{0D3C5D91-CD1C-734B-A144-A05C96CD0207}"/>
              </a:ext>
            </a:extLst>
          </p:cNvPr>
          <p:cNvSpPr/>
          <p:nvPr/>
        </p:nvSpPr>
        <p:spPr>
          <a:xfrm>
            <a:off x="8351268"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5" name="テキスト ボックス 154">
            <a:extLst>
              <a:ext uri="{FF2B5EF4-FFF2-40B4-BE49-F238E27FC236}">
                <a16:creationId xmlns:a16="http://schemas.microsoft.com/office/drawing/2014/main" id="{E6B37D0B-D570-F64C-B5D6-C4C00724D8EE}"/>
              </a:ext>
            </a:extLst>
          </p:cNvPr>
          <p:cNvSpPr txBox="1"/>
          <p:nvPr/>
        </p:nvSpPr>
        <p:spPr>
          <a:xfrm>
            <a:off x="5017221" y="4190461"/>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一部障害で全体停止</a:t>
            </a:r>
          </a:p>
        </p:txBody>
      </p:sp>
      <p:sp>
        <p:nvSpPr>
          <p:cNvPr id="156" name="テキスト ボックス 155">
            <a:extLst>
              <a:ext uri="{FF2B5EF4-FFF2-40B4-BE49-F238E27FC236}">
                <a16:creationId xmlns:a16="http://schemas.microsoft.com/office/drawing/2014/main" id="{B307445D-C669-1E48-956B-8CCA0608A263}"/>
              </a:ext>
            </a:extLst>
          </p:cNvPr>
          <p:cNvSpPr txBox="1"/>
          <p:nvPr/>
        </p:nvSpPr>
        <p:spPr>
          <a:xfrm>
            <a:off x="7006179" y="4178967"/>
            <a:ext cx="1923014"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一部障害でも正常箇所は稼働</a:t>
            </a:r>
          </a:p>
        </p:txBody>
      </p:sp>
      <p:sp>
        <p:nvSpPr>
          <p:cNvPr id="157" name="乗算記号 156">
            <a:extLst>
              <a:ext uri="{FF2B5EF4-FFF2-40B4-BE49-F238E27FC236}">
                <a16:creationId xmlns:a16="http://schemas.microsoft.com/office/drawing/2014/main" id="{A381BBE8-22A8-AD4F-ABE1-DA8199152999}"/>
              </a:ext>
            </a:extLst>
          </p:cNvPr>
          <p:cNvSpPr/>
          <p:nvPr/>
        </p:nvSpPr>
        <p:spPr>
          <a:xfrm>
            <a:off x="5076262" y="3085767"/>
            <a:ext cx="1590323" cy="145346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乗算記号 157">
            <a:extLst>
              <a:ext uri="{FF2B5EF4-FFF2-40B4-BE49-F238E27FC236}">
                <a16:creationId xmlns:a16="http://schemas.microsoft.com/office/drawing/2014/main" id="{C071DE3F-7DE6-0942-8675-2E6BB3059AF2}"/>
              </a:ext>
            </a:extLst>
          </p:cNvPr>
          <p:cNvSpPr/>
          <p:nvPr/>
        </p:nvSpPr>
        <p:spPr>
          <a:xfrm>
            <a:off x="7562989" y="3438794"/>
            <a:ext cx="785248" cy="81440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FDAF7883-651F-1E49-8760-96C33EEBD673}"/>
              </a:ext>
            </a:extLst>
          </p:cNvPr>
          <p:cNvSpPr/>
          <p:nvPr/>
        </p:nvSpPr>
        <p:spPr>
          <a:xfrm>
            <a:off x="4826516" y="494712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005061F-2ACA-A14E-9516-9700885CE084}"/>
              </a:ext>
            </a:extLst>
          </p:cNvPr>
          <p:cNvSpPr/>
          <p:nvPr/>
        </p:nvSpPr>
        <p:spPr>
          <a:xfrm>
            <a:off x="4936693" y="510621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1" name="正方形/長方形 160">
            <a:extLst>
              <a:ext uri="{FF2B5EF4-FFF2-40B4-BE49-F238E27FC236}">
                <a16:creationId xmlns:a16="http://schemas.microsoft.com/office/drawing/2014/main" id="{3E4A3663-8D48-AA46-B0F7-D49B22281615}"/>
              </a:ext>
            </a:extLst>
          </p:cNvPr>
          <p:cNvSpPr/>
          <p:nvPr/>
        </p:nvSpPr>
        <p:spPr>
          <a:xfrm>
            <a:off x="5584765"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2" name="正方形/長方形 161">
            <a:extLst>
              <a:ext uri="{FF2B5EF4-FFF2-40B4-BE49-F238E27FC236}">
                <a16:creationId xmlns:a16="http://schemas.microsoft.com/office/drawing/2014/main" id="{CA707CC9-0DD1-9A46-8458-CEEA959D61F7}"/>
              </a:ext>
            </a:extLst>
          </p:cNvPr>
          <p:cNvSpPr/>
          <p:nvPr/>
        </p:nvSpPr>
        <p:spPr>
          <a:xfrm>
            <a:off x="6237719"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3" name="正方形/長方形 162">
            <a:extLst>
              <a:ext uri="{FF2B5EF4-FFF2-40B4-BE49-F238E27FC236}">
                <a16:creationId xmlns:a16="http://schemas.microsoft.com/office/drawing/2014/main" id="{3322087E-20C5-934A-8DEF-E48BCEE886A5}"/>
              </a:ext>
            </a:extLst>
          </p:cNvPr>
          <p:cNvSpPr/>
          <p:nvPr/>
        </p:nvSpPr>
        <p:spPr>
          <a:xfrm>
            <a:off x="4936693" y="548719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1C892595-2703-2A4D-97FF-A5DB4568B068}"/>
              </a:ext>
            </a:extLst>
          </p:cNvPr>
          <p:cNvSpPr/>
          <p:nvPr/>
        </p:nvSpPr>
        <p:spPr>
          <a:xfrm>
            <a:off x="5584765" y="5487193"/>
            <a:ext cx="571182" cy="329927"/>
          </a:xfrm>
          <a:prstGeom prst="rect">
            <a:avLst/>
          </a:prstGeom>
          <a:solidFill>
            <a:schemeClr val="tx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65" name="正方形/長方形 164">
            <a:extLst>
              <a:ext uri="{FF2B5EF4-FFF2-40B4-BE49-F238E27FC236}">
                <a16:creationId xmlns:a16="http://schemas.microsoft.com/office/drawing/2014/main" id="{FD4D76C3-6009-BF47-87AF-67711D3E6DFA}"/>
              </a:ext>
            </a:extLst>
          </p:cNvPr>
          <p:cNvSpPr/>
          <p:nvPr/>
        </p:nvSpPr>
        <p:spPr>
          <a:xfrm>
            <a:off x="6237719" y="548719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6" name="正方形/長方形 165">
            <a:extLst>
              <a:ext uri="{FF2B5EF4-FFF2-40B4-BE49-F238E27FC236}">
                <a16:creationId xmlns:a16="http://schemas.microsoft.com/office/drawing/2014/main" id="{6D7B4993-E7D5-3D43-81F0-DFB3724547CF}"/>
              </a:ext>
            </a:extLst>
          </p:cNvPr>
          <p:cNvSpPr/>
          <p:nvPr/>
        </p:nvSpPr>
        <p:spPr>
          <a:xfrm>
            <a:off x="7056394"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7" name="正方形/長方形 166">
            <a:extLst>
              <a:ext uri="{FF2B5EF4-FFF2-40B4-BE49-F238E27FC236}">
                <a16:creationId xmlns:a16="http://schemas.microsoft.com/office/drawing/2014/main" id="{14242B55-282B-8A40-A3EE-C9EB7DE5DC3E}"/>
              </a:ext>
            </a:extLst>
          </p:cNvPr>
          <p:cNvSpPr/>
          <p:nvPr/>
        </p:nvSpPr>
        <p:spPr>
          <a:xfrm>
            <a:off x="7720587"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8" name="正方形/長方形 167">
            <a:extLst>
              <a:ext uri="{FF2B5EF4-FFF2-40B4-BE49-F238E27FC236}">
                <a16:creationId xmlns:a16="http://schemas.microsoft.com/office/drawing/2014/main" id="{60F7D032-B23C-9844-BF70-EE50671E4F14}"/>
              </a:ext>
            </a:extLst>
          </p:cNvPr>
          <p:cNvSpPr/>
          <p:nvPr/>
        </p:nvSpPr>
        <p:spPr>
          <a:xfrm>
            <a:off x="8389760"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9" name="正方形/長方形 168">
            <a:extLst>
              <a:ext uri="{FF2B5EF4-FFF2-40B4-BE49-F238E27FC236}">
                <a16:creationId xmlns:a16="http://schemas.microsoft.com/office/drawing/2014/main" id="{86809904-7977-B143-A96F-3F4000D493F4}"/>
              </a:ext>
            </a:extLst>
          </p:cNvPr>
          <p:cNvSpPr/>
          <p:nvPr/>
        </p:nvSpPr>
        <p:spPr>
          <a:xfrm>
            <a:off x="7056394"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0" name="正方形/長方形 169">
            <a:extLst>
              <a:ext uri="{FF2B5EF4-FFF2-40B4-BE49-F238E27FC236}">
                <a16:creationId xmlns:a16="http://schemas.microsoft.com/office/drawing/2014/main" id="{8DDA9C3D-710C-414D-8614-9FD7D7229E90}"/>
              </a:ext>
            </a:extLst>
          </p:cNvPr>
          <p:cNvSpPr/>
          <p:nvPr/>
        </p:nvSpPr>
        <p:spPr>
          <a:xfrm>
            <a:off x="7720587" y="5487193"/>
            <a:ext cx="571182" cy="329927"/>
          </a:xfrm>
          <a:prstGeom prst="rect">
            <a:avLst/>
          </a:prstGeom>
          <a:solidFill>
            <a:schemeClr val="tx2">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71" name="正方形/長方形 170">
            <a:extLst>
              <a:ext uri="{FF2B5EF4-FFF2-40B4-BE49-F238E27FC236}">
                <a16:creationId xmlns:a16="http://schemas.microsoft.com/office/drawing/2014/main" id="{E0236EBB-2C1A-744A-AFDC-065AF9C01BCF}"/>
              </a:ext>
            </a:extLst>
          </p:cNvPr>
          <p:cNvSpPr/>
          <p:nvPr/>
        </p:nvSpPr>
        <p:spPr>
          <a:xfrm>
            <a:off x="8389760"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2" name="テキスト ボックス 171">
            <a:extLst>
              <a:ext uri="{FF2B5EF4-FFF2-40B4-BE49-F238E27FC236}">
                <a16:creationId xmlns:a16="http://schemas.microsoft.com/office/drawing/2014/main" id="{E4AEA6E4-4E44-5947-B7C7-DF8753D3611A}"/>
              </a:ext>
            </a:extLst>
          </p:cNvPr>
          <p:cNvSpPr txBox="1"/>
          <p:nvPr/>
        </p:nvSpPr>
        <p:spPr>
          <a:xfrm>
            <a:off x="5055713" y="5996622"/>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特定の機能流用は困難</a:t>
            </a:r>
          </a:p>
        </p:txBody>
      </p:sp>
      <p:sp>
        <p:nvSpPr>
          <p:cNvPr id="173" name="テキスト ボックス 172">
            <a:extLst>
              <a:ext uri="{FF2B5EF4-FFF2-40B4-BE49-F238E27FC236}">
                <a16:creationId xmlns:a16="http://schemas.microsoft.com/office/drawing/2014/main" id="{C5ECCB9F-6D0F-8245-9D8D-79E1DEE41F6B}"/>
              </a:ext>
            </a:extLst>
          </p:cNvPr>
          <p:cNvSpPr txBox="1"/>
          <p:nvPr/>
        </p:nvSpPr>
        <p:spPr>
          <a:xfrm>
            <a:off x="7172359" y="5991305"/>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特定機能の流用は容易</a:t>
            </a:r>
          </a:p>
        </p:txBody>
      </p:sp>
      <p:cxnSp>
        <p:nvCxnSpPr>
          <p:cNvPr id="174" name="直線矢印コネクタ 173">
            <a:extLst>
              <a:ext uri="{FF2B5EF4-FFF2-40B4-BE49-F238E27FC236}">
                <a16:creationId xmlns:a16="http://schemas.microsoft.com/office/drawing/2014/main" id="{AA4B9C37-76FA-8B4B-AD47-8A6B768F8673}"/>
              </a:ext>
            </a:extLst>
          </p:cNvPr>
          <p:cNvCxnSpPr>
            <a:cxnSpLocks/>
          </p:cNvCxnSpPr>
          <p:nvPr/>
        </p:nvCxnSpPr>
        <p:spPr>
          <a:xfrm>
            <a:off x="5379293"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838F0E3A-E637-1F43-9680-20015CFC34E1}"/>
              </a:ext>
            </a:extLst>
          </p:cNvPr>
          <p:cNvCxnSpPr>
            <a:cxnSpLocks/>
          </p:cNvCxnSpPr>
          <p:nvPr/>
        </p:nvCxnSpPr>
        <p:spPr>
          <a:xfrm flipV="1">
            <a:off x="5846993" y="5294773"/>
            <a:ext cx="0" cy="288032"/>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4E080FBE-CBD4-274E-B186-BBCFDE9D5DEA}"/>
              </a:ext>
            </a:extLst>
          </p:cNvPr>
          <p:cNvCxnSpPr>
            <a:cxnSpLocks/>
          </p:cNvCxnSpPr>
          <p:nvPr/>
        </p:nvCxnSpPr>
        <p:spPr>
          <a:xfrm flipH="1" flipV="1">
            <a:off x="5451301" y="5342245"/>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FA25D5C-3856-F44F-9EBA-2F064E6EC0C3}"/>
              </a:ext>
            </a:extLst>
          </p:cNvPr>
          <p:cNvCxnSpPr>
            <a:cxnSpLocks/>
          </p:cNvCxnSpPr>
          <p:nvPr/>
        </p:nvCxnSpPr>
        <p:spPr>
          <a:xfrm flipV="1">
            <a:off x="6203520" y="5345930"/>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5E403984-161A-FF45-84E5-ABB98DE39DBB}"/>
              </a:ext>
            </a:extLst>
          </p:cNvPr>
          <p:cNvCxnSpPr>
            <a:cxnSpLocks/>
          </p:cNvCxnSpPr>
          <p:nvPr/>
        </p:nvCxnSpPr>
        <p:spPr>
          <a:xfrm>
            <a:off x="6023500"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4EBBED78-794B-D14B-97DB-7A90B409347B}"/>
              </a:ext>
            </a:extLst>
          </p:cNvPr>
          <p:cNvCxnSpPr>
            <a:cxnSpLocks/>
          </p:cNvCxnSpPr>
          <p:nvPr/>
        </p:nvCxnSpPr>
        <p:spPr>
          <a:xfrm>
            <a:off x="5386273"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041C5333-8541-CE44-9BEC-777B5DC20D2D}"/>
              </a:ext>
            </a:extLst>
          </p:cNvPr>
          <p:cNvCxnSpPr>
            <a:cxnSpLocks/>
          </p:cNvCxnSpPr>
          <p:nvPr/>
        </p:nvCxnSpPr>
        <p:spPr>
          <a:xfrm>
            <a:off x="6030480"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1" name="テキスト ボックス 180">
            <a:extLst>
              <a:ext uri="{FF2B5EF4-FFF2-40B4-BE49-F238E27FC236}">
                <a16:creationId xmlns:a16="http://schemas.microsoft.com/office/drawing/2014/main" id="{793562FC-3CCE-074B-87EF-B5E003831378}"/>
              </a:ext>
            </a:extLst>
          </p:cNvPr>
          <p:cNvSpPr txBox="1"/>
          <p:nvPr/>
        </p:nvSpPr>
        <p:spPr>
          <a:xfrm>
            <a:off x="110866" y="976374"/>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１．機能の独立性</a:t>
            </a:r>
          </a:p>
        </p:txBody>
      </p:sp>
      <p:sp>
        <p:nvSpPr>
          <p:cNvPr id="182" name="テキスト ボックス 181">
            <a:extLst>
              <a:ext uri="{FF2B5EF4-FFF2-40B4-BE49-F238E27FC236}">
                <a16:creationId xmlns:a16="http://schemas.microsoft.com/office/drawing/2014/main" id="{B86E924F-AB3E-0D4C-985F-4A2FEBB220B5}"/>
              </a:ext>
            </a:extLst>
          </p:cNvPr>
          <p:cNvSpPr txBox="1"/>
          <p:nvPr/>
        </p:nvSpPr>
        <p:spPr>
          <a:xfrm>
            <a:off x="110866" y="2868575"/>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２．言語の独立性</a:t>
            </a:r>
          </a:p>
        </p:txBody>
      </p:sp>
      <p:sp>
        <p:nvSpPr>
          <p:cNvPr id="183" name="テキスト ボックス 182">
            <a:extLst>
              <a:ext uri="{FF2B5EF4-FFF2-40B4-BE49-F238E27FC236}">
                <a16:creationId xmlns:a16="http://schemas.microsoft.com/office/drawing/2014/main" id="{A5904821-8A59-F146-B044-A07FE9FD6B19}"/>
              </a:ext>
            </a:extLst>
          </p:cNvPr>
          <p:cNvSpPr txBox="1"/>
          <p:nvPr/>
        </p:nvSpPr>
        <p:spPr>
          <a:xfrm>
            <a:off x="110866" y="4653136"/>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３．保守の容易性</a:t>
            </a:r>
          </a:p>
        </p:txBody>
      </p:sp>
      <p:sp>
        <p:nvSpPr>
          <p:cNvPr id="184" name="テキスト ボックス 183">
            <a:extLst>
              <a:ext uri="{FF2B5EF4-FFF2-40B4-BE49-F238E27FC236}">
                <a16:creationId xmlns:a16="http://schemas.microsoft.com/office/drawing/2014/main" id="{DE58C2B3-FD7D-6C4C-890E-3EED4DCAA523}"/>
              </a:ext>
            </a:extLst>
          </p:cNvPr>
          <p:cNvSpPr txBox="1"/>
          <p:nvPr/>
        </p:nvSpPr>
        <p:spPr>
          <a:xfrm>
            <a:off x="4692026" y="982158"/>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４．拡張の柔軟性</a:t>
            </a:r>
          </a:p>
        </p:txBody>
      </p:sp>
      <p:sp>
        <p:nvSpPr>
          <p:cNvPr id="185" name="テキスト ボックス 184">
            <a:extLst>
              <a:ext uri="{FF2B5EF4-FFF2-40B4-BE49-F238E27FC236}">
                <a16:creationId xmlns:a16="http://schemas.microsoft.com/office/drawing/2014/main" id="{E770E525-302E-624B-9BF5-F6106E5F9EDC}"/>
              </a:ext>
            </a:extLst>
          </p:cNvPr>
          <p:cNvSpPr txBox="1"/>
          <p:nvPr/>
        </p:nvSpPr>
        <p:spPr>
          <a:xfrm>
            <a:off x="4692026" y="2866488"/>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５</a:t>
            </a:r>
            <a:r>
              <a:rPr kumimoji="1" lang="ja-JP" altLang="en-US">
                <a:solidFill>
                  <a:schemeClr val="accent6">
                    <a:lumMod val="50000"/>
                  </a:schemeClr>
                </a:solidFill>
                <a:latin typeface="Meiryo" panose="020B0604030504040204" pitchFamily="34" charset="-128"/>
                <a:ea typeface="Meiryo" panose="020B0604030504040204" pitchFamily="34" charset="-128"/>
              </a:rPr>
              <a:t>．障害時の可用性</a:t>
            </a:r>
          </a:p>
        </p:txBody>
      </p:sp>
      <p:sp>
        <p:nvSpPr>
          <p:cNvPr id="186" name="テキスト ボックス 185">
            <a:extLst>
              <a:ext uri="{FF2B5EF4-FFF2-40B4-BE49-F238E27FC236}">
                <a16:creationId xmlns:a16="http://schemas.microsoft.com/office/drawing/2014/main" id="{1C09E629-A067-D748-A27B-3E67C98E71D0}"/>
              </a:ext>
            </a:extLst>
          </p:cNvPr>
          <p:cNvSpPr txBox="1"/>
          <p:nvPr/>
        </p:nvSpPr>
        <p:spPr>
          <a:xfrm>
            <a:off x="4692026" y="4656535"/>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６</a:t>
            </a:r>
            <a:r>
              <a:rPr kumimoji="1" lang="ja-JP" altLang="en-US">
                <a:solidFill>
                  <a:schemeClr val="accent6">
                    <a:lumMod val="50000"/>
                  </a:schemeClr>
                </a:solidFill>
                <a:latin typeface="Meiryo" panose="020B0604030504040204" pitchFamily="34" charset="-128"/>
                <a:ea typeface="Meiryo" panose="020B0604030504040204" pitchFamily="34" charset="-128"/>
              </a:rPr>
              <a:t>．再利用の容易性</a:t>
            </a:r>
          </a:p>
        </p:txBody>
      </p:sp>
      <p:sp>
        <p:nvSpPr>
          <p:cNvPr id="187" name="上矢印 186">
            <a:extLst>
              <a:ext uri="{FF2B5EF4-FFF2-40B4-BE49-F238E27FC236}">
                <a16:creationId xmlns:a16="http://schemas.microsoft.com/office/drawing/2014/main" id="{A97A2361-6E24-BD48-BAD8-90643A7452F6}"/>
              </a:ext>
            </a:extLst>
          </p:cNvPr>
          <p:cNvSpPr/>
          <p:nvPr/>
        </p:nvSpPr>
        <p:spPr>
          <a:xfrm>
            <a:off x="3260433" y="1931880"/>
            <a:ext cx="277688" cy="14401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上矢印 187">
            <a:extLst>
              <a:ext uri="{FF2B5EF4-FFF2-40B4-BE49-F238E27FC236}">
                <a16:creationId xmlns:a16="http://schemas.microsoft.com/office/drawing/2014/main" id="{92933DE5-C960-FB45-BF13-C69E26E84F35}"/>
              </a:ext>
            </a:extLst>
          </p:cNvPr>
          <p:cNvSpPr/>
          <p:nvPr/>
        </p:nvSpPr>
        <p:spPr>
          <a:xfrm>
            <a:off x="927856" y="1324568"/>
            <a:ext cx="689295" cy="16354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a:extLst>
              <a:ext uri="{FF2B5EF4-FFF2-40B4-BE49-F238E27FC236}">
                <a16:creationId xmlns:a16="http://schemas.microsoft.com/office/drawing/2014/main" id="{AC38494F-2DC7-E64A-A393-D21BFBA36B63}"/>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4"/>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528749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39843D-9A84-CE4E-846D-CB893F9AF3C2}"/>
              </a:ext>
            </a:extLst>
          </p:cNvPr>
          <p:cNvSpPr>
            <a:spLocks noGrp="1"/>
          </p:cNvSpPr>
          <p:nvPr>
            <p:ph type="title"/>
          </p:nvPr>
        </p:nvSpPr>
        <p:spPr/>
        <p:txBody>
          <a:bodyPr/>
          <a:lstStyle/>
          <a:p>
            <a:r>
              <a:rPr lang="ja-JP" altLang="en-US"/>
              <a:t>マイクロサービス・アーキテクチャの</a:t>
            </a:r>
            <a:r>
              <a:rPr lang="en-US" altLang="ja-JP" dirty="0"/>
              <a:t>3</a:t>
            </a:r>
            <a:r>
              <a:rPr lang="ja-JP" altLang="en-US"/>
              <a:t>つの課題</a:t>
            </a:r>
            <a:endParaRPr kumimoji="1" lang="ja-JP" altLang="en-US"/>
          </a:p>
        </p:txBody>
      </p:sp>
      <p:sp>
        <p:nvSpPr>
          <p:cNvPr id="4" name="正方形/長方形 3">
            <a:extLst>
              <a:ext uri="{FF2B5EF4-FFF2-40B4-BE49-F238E27FC236}">
                <a16:creationId xmlns:a16="http://schemas.microsoft.com/office/drawing/2014/main" id="{F316313A-5A14-E441-B85A-C89128497630}"/>
              </a:ext>
            </a:extLst>
          </p:cNvPr>
          <p:cNvSpPr/>
          <p:nvPr/>
        </p:nvSpPr>
        <p:spPr>
          <a:xfrm>
            <a:off x="219615" y="1258227"/>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A41582-E2D6-1349-B02C-176798407CB7}"/>
              </a:ext>
            </a:extLst>
          </p:cNvPr>
          <p:cNvSpPr/>
          <p:nvPr/>
        </p:nvSpPr>
        <p:spPr>
          <a:xfrm>
            <a:off x="329792" y="141730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2A65EA4-8A82-4842-A36C-EDD1C7CA1F15}"/>
              </a:ext>
            </a:extLst>
          </p:cNvPr>
          <p:cNvSpPr/>
          <p:nvPr/>
        </p:nvSpPr>
        <p:spPr>
          <a:xfrm>
            <a:off x="977864"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6A1D249A-DFB8-1149-BBC5-F4697E5CF8CE}"/>
              </a:ext>
            </a:extLst>
          </p:cNvPr>
          <p:cNvSpPr/>
          <p:nvPr/>
        </p:nvSpPr>
        <p:spPr>
          <a:xfrm>
            <a:off x="1630818"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D08588B-CA20-5244-B087-715C3972989E}"/>
              </a:ext>
            </a:extLst>
          </p:cNvPr>
          <p:cNvSpPr/>
          <p:nvPr/>
        </p:nvSpPr>
        <p:spPr>
          <a:xfrm>
            <a:off x="329792" y="17982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AE8E4289-D2A0-444C-A63C-945A9A005C83}"/>
              </a:ext>
            </a:extLst>
          </p:cNvPr>
          <p:cNvSpPr/>
          <p:nvPr/>
        </p:nvSpPr>
        <p:spPr>
          <a:xfrm>
            <a:off x="986180" y="181267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FC37F155-27E1-8043-A018-4FB69F767D15}"/>
              </a:ext>
            </a:extLst>
          </p:cNvPr>
          <p:cNvSpPr/>
          <p:nvPr/>
        </p:nvSpPr>
        <p:spPr>
          <a:xfrm>
            <a:off x="1630818" y="17982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9FA4FB3-3594-D34B-8337-3C4631C9BEDE}"/>
              </a:ext>
            </a:extLst>
          </p:cNvPr>
          <p:cNvSpPr/>
          <p:nvPr/>
        </p:nvSpPr>
        <p:spPr>
          <a:xfrm>
            <a:off x="2416642"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0948B463-1402-184A-913B-54F5A8EE7785}"/>
              </a:ext>
            </a:extLst>
          </p:cNvPr>
          <p:cNvSpPr/>
          <p:nvPr/>
        </p:nvSpPr>
        <p:spPr>
          <a:xfrm>
            <a:off x="3113686"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2067E4D-8F1C-E24E-B4CE-9310358B7738}"/>
              </a:ext>
            </a:extLst>
          </p:cNvPr>
          <p:cNvSpPr/>
          <p:nvPr/>
        </p:nvSpPr>
        <p:spPr>
          <a:xfrm>
            <a:off x="3810730" y="12634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FF92EB2-CF22-A44E-B395-F92215A53938}"/>
              </a:ext>
            </a:extLst>
          </p:cNvPr>
          <p:cNvSpPr/>
          <p:nvPr/>
        </p:nvSpPr>
        <p:spPr>
          <a:xfrm>
            <a:off x="2416642" y="192870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58D90F18-2032-E343-A43B-1D4A73A24A29}"/>
              </a:ext>
            </a:extLst>
          </p:cNvPr>
          <p:cNvSpPr/>
          <p:nvPr/>
        </p:nvSpPr>
        <p:spPr>
          <a:xfrm>
            <a:off x="3113686"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0D6C8CDE-8FC5-BE4E-94EC-207C37FB25A2}"/>
              </a:ext>
            </a:extLst>
          </p:cNvPr>
          <p:cNvSpPr/>
          <p:nvPr/>
        </p:nvSpPr>
        <p:spPr>
          <a:xfrm>
            <a:off x="3810730"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9730520A-C643-A040-AE5E-3D5778FA22DF}"/>
              </a:ext>
            </a:extLst>
          </p:cNvPr>
          <p:cNvSpPr txBox="1"/>
          <p:nvPr/>
        </p:nvSpPr>
        <p:spPr>
          <a:xfrm>
            <a:off x="219613" y="2307720"/>
            <a:ext cx="205439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機能間で通信は発生しない</a:t>
            </a:r>
          </a:p>
        </p:txBody>
      </p:sp>
      <p:sp>
        <p:nvSpPr>
          <p:cNvPr id="18" name="テキスト ボックス 17">
            <a:extLst>
              <a:ext uri="{FF2B5EF4-FFF2-40B4-BE49-F238E27FC236}">
                <a16:creationId xmlns:a16="http://schemas.microsoft.com/office/drawing/2014/main" id="{C46F1341-8338-0E4F-A93B-7359B989B649}"/>
              </a:ext>
            </a:extLst>
          </p:cNvPr>
          <p:cNvSpPr txBox="1"/>
          <p:nvPr/>
        </p:nvSpPr>
        <p:spPr>
          <a:xfrm>
            <a:off x="2565458" y="2302403"/>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機能間で通信が行われる</a:t>
            </a:r>
          </a:p>
        </p:txBody>
      </p:sp>
      <p:sp>
        <p:nvSpPr>
          <p:cNvPr id="19" name="正方形/長方形 18">
            <a:extLst>
              <a:ext uri="{FF2B5EF4-FFF2-40B4-BE49-F238E27FC236}">
                <a16:creationId xmlns:a16="http://schemas.microsoft.com/office/drawing/2014/main" id="{48901452-D38B-4E48-8E86-74E2A9751873}"/>
              </a:ext>
            </a:extLst>
          </p:cNvPr>
          <p:cNvSpPr/>
          <p:nvPr/>
        </p:nvSpPr>
        <p:spPr>
          <a:xfrm>
            <a:off x="219614" y="300291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D55D8A8-3B58-EC4F-86DA-76FD0EC31E43}"/>
              </a:ext>
            </a:extLst>
          </p:cNvPr>
          <p:cNvSpPr/>
          <p:nvPr/>
        </p:nvSpPr>
        <p:spPr>
          <a:xfrm>
            <a:off x="329792" y="313211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DF909899-F0D5-6C4A-A624-5FC928DF506B}"/>
              </a:ext>
            </a:extLst>
          </p:cNvPr>
          <p:cNvSpPr/>
          <p:nvPr/>
        </p:nvSpPr>
        <p:spPr>
          <a:xfrm>
            <a:off x="977864"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879AB4AC-EBFE-7648-82CD-8D53A41CF967}"/>
              </a:ext>
            </a:extLst>
          </p:cNvPr>
          <p:cNvSpPr/>
          <p:nvPr/>
        </p:nvSpPr>
        <p:spPr>
          <a:xfrm>
            <a:off x="1630818"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0B950889-338B-C041-A418-DE974A017814}"/>
              </a:ext>
            </a:extLst>
          </p:cNvPr>
          <p:cNvSpPr/>
          <p:nvPr/>
        </p:nvSpPr>
        <p:spPr>
          <a:xfrm>
            <a:off x="329792" y="351309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56EC974E-4DCF-1044-83FD-6B795E664409}"/>
              </a:ext>
            </a:extLst>
          </p:cNvPr>
          <p:cNvSpPr/>
          <p:nvPr/>
        </p:nvSpPr>
        <p:spPr>
          <a:xfrm>
            <a:off x="977864"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2AFB14E9-E28A-2A48-B1D7-67BC3CBF5901}"/>
              </a:ext>
            </a:extLst>
          </p:cNvPr>
          <p:cNvSpPr/>
          <p:nvPr/>
        </p:nvSpPr>
        <p:spPr>
          <a:xfrm>
            <a:off x="1630818"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88981815-2E51-F641-81FD-555AC83CF803}"/>
              </a:ext>
            </a:extLst>
          </p:cNvPr>
          <p:cNvSpPr/>
          <p:nvPr/>
        </p:nvSpPr>
        <p:spPr>
          <a:xfrm>
            <a:off x="2449493"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D734A814-0773-DE4C-9551-F94B6311011B}"/>
              </a:ext>
            </a:extLst>
          </p:cNvPr>
          <p:cNvSpPr/>
          <p:nvPr/>
        </p:nvSpPr>
        <p:spPr>
          <a:xfrm>
            <a:off x="3113686"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4A0A443-A197-5E4F-8544-A2E13FF6539C}"/>
              </a:ext>
            </a:extLst>
          </p:cNvPr>
          <p:cNvSpPr/>
          <p:nvPr/>
        </p:nvSpPr>
        <p:spPr>
          <a:xfrm>
            <a:off x="3783513" y="313028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84521A3-333A-174F-B1C1-8F2AD7F68D56}"/>
              </a:ext>
            </a:extLst>
          </p:cNvPr>
          <p:cNvSpPr/>
          <p:nvPr/>
        </p:nvSpPr>
        <p:spPr>
          <a:xfrm>
            <a:off x="2449493"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0AF97062-C2FF-344A-87EC-03CD371D01E4}"/>
              </a:ext>
            </a:extLst>
          </p:cNvPr>
          <p:cNvSpPr/>
          <p:nvPr/>
        </p:nvSpPr>
        <p:spPr>
          <a:xfrm>
            <a:off x="3113686"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F5507EB5-185C-CB44-88FF-12FB961F9468}"/>
              </a:ext>
            </a:extLst>
          </p:cNvPr>
          <p:cNvSpPr/>
          <p:nvPr/>
        </p:nvSpPr>
        <p:spPr>
          <a:xfrm>
            <a:off x="3783513" y="35112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58B87339-A43B-7F4A-9C21-BA5FF6F5CB40}"/>
              </a:ext>
            </a:extLst>
          </p:cNvPr>
          <p:cNvSpPr txBox="1"/>
          <p:nvPr/>
        </p:nvSpPr>
        <p:spPr>
          <a:xfrm>
            <a:off x="56138" y="4021614"/>
            <a:ext cx="2404146"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全体をひとつのチームで行うので</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人の入替えやノウハウ共有が容易</a:t>
            </a:r>
          </a:p>
        </p:txBody>
      </p:sp>
      <p:sp>
        <p:nvSpPr>
          <p:cNvPr id="33" name="テキスト ボックス 32">
            <a:extLst>
              <a:ext uri="{FF2B5EF4-FFF2-40B4-BE49-F238E27FC236}">
                <a16:creationId xmlns:a16="http://schemas.microsoft.com/office/drawing/2014/main" id="{47EF4C7A-5A64-804B-9179-F5104210A00A}"/>
              </a:ext>
            </a:extLst>
          </p:cNvPr>
          <p:cNvSpPr txBox="1"/>
          <p:nvPr/>
        </p:nvSpPr>
        <p:spPr>
          <a:xfrm>
            <a:off x="2201999" y="4021614"/>
            <a:ext cx="2400917"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各機能個別に組織が分かれるの</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人の</a:t>
            </a:r>
            <a:r>
              <a:rPr kumimoji="1" lang="ja-JP" altLang="en-US" sz="1050">
                <a:solidFill>
                  <a:schemeClr val="accent6">
                    <a:lumMod val="50000"/>
                  </a:schemeClr>
                </a:solidFill>
                <a:latin typeface="Meiryo" panose="020B0604030504040204" pitchFamily="34" charset="-128"/>
                <a:ea typeface="Meiryo" panose="020B0604030504040204" pitchFamily="34" charset="-128"/>
              </a:rPr>
              <a:t>入替えやノウハウ共有が困難</a:t>
            </a:r>
          </a:p>
        </p:txBody>
      </p:sp>
      <p:sp>
        <p:nvSpPr>
          <p:cNvPr id="34" name="正方形/長方形 33">
            <a:extLst>
              <a:ext uri="{FF2B5EF4-FFF2-40B4-BE49-F238E27FC236}">
                <a16:creationId xmlns:a16="http://schemas.microsoft.com/office/drawing/2014/main" id="{EB861965-A8AA-3949-977C-4D19434ED338}"/>
              </a:ext>
            </a:extLst>
          </p:cNvPr>
          <p:cNvSpPr/>
          <p:nvPr/>
        </p:nvSpPr>
        <p:spPr>
          <a:xfrm>
            <a:off x="219613" y="488292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1CD4FFE2-0B5D-E341-9BDF-759DB5E33D65}"/>
              </a:ext>
            </a:extLst>
          </p:cNvPr>
          <p:cNvSpPr/>
          <p:nvPr/>
        </p:nvSpPr>
        <p:spPr>
          <a:xfrm>
            <a:off x="329791" y="5026937"/>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CD8B7326-2FAF-784F-9642-AFC257EC78A6}"/>
              </a:ext>
            </a:extLst>
          </p:cNvPr>
          <p:cNvSpPr/>
          <p:nvPr/>
        </p:nvSpPr>
        <p:spPr>
          <a:xfrm>
            <a:off x="977864"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602B90A1-68E7-E74C-8219-6D69ECDABC11}"/>
              </a:ext>
            </a:extLst>
          </p:cNvPr>
          <p:cNvSpPr/>
          <p:nvPr/>
        </p:nvSpPr>
        <p:spPr>
          <a:xfrm>
            <a:off x="1630818"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EEBF31A9-1CF8-E74D-BD1E-F2C6257FAC3B}"/>
              </a:ext>
            </a:extLst>
          </p:cNvPr>
          <p:cNvSpPr/>
          <p:nvPr/>
        </p:nvSpPr>
        <p:spPr>
          <a:xfrm>
            <a:off x="329791" y="5407921"/>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9427D863-8346-7C4F-847C-55B15C859C95}"/>
              </a:ext>
            </a:extLst>
          </p:cNvPr>
          <p:cNvSpPr/>
          <p:nvPr/>
        </p:nvSpPr>
        <p:spPr>
          <a:xfrm>
            <a:off x="977864"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00E67159-BAED-E142-804E-7642BE6F23A5}"/>
              </a:ext>
            </a:extLst>
          </p:cNvPr>
          <p:cNvSpPr/>
          <p:nvPr/>
        </p:nvSpPr>
        <p:spPr>
          <a:xfrm>
            <a:off x="1630818"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58A336C7-EDB9-0A4E-A1A8-4A296F1C0C57}"/>
              </a:ext>
            </a:extLst>
          </p:cNvPr>
          <p:cNvSpPr txBox="1"/>
          <p:nvPr/>
        </p:nvSpPr>
        <p:spPr>
          <a:xfrm>
            <a:off x="179512" y="5949280"/>
            <a:ext cx="2166504"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過剰分割の影響は内部に留まる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3">
                    <a:lumMod val="75000"/>
                  </a:schemeClr>
                </a:solidFill>
                <a:latin typeface="Meiryo" panose="020B0604030504040204" pitchFamily="34" charset="-128"/>
                <a:ea typeface="Meiryo" panose="020B0604030504040204" pitchFamily="34" charset="-128"/>
              </a:rPr>
              <a:t>一貫したユーザー体験を提供</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504600B-FB20-AA41-8B04-36F98CBCD6CC}"/>
              </a:ext>
            </a:extLst>
          </p:cNvPr>
          <p:cNvSpPr txBox="1"/>
          <p:nvPr/>
        </p:nvSpPr>
        <p:spPr>
          <a:xfrm>
            <a:off x="2108696" y="5953583"/>
            <a:ext cx="2622810"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過剰分割はパフォーマンスを劣化</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機能別に異なるユーザー体験のリスク</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592736F5-D7F8-0645-BCDD-FFFF3AD13C14}"/>
              </a:ext>
            </a:extLst>
          </p:cNvPr>
          <p:cNvSpPr/>
          <p:nvPr/>
        </p:nvSpPr>
        <p:spPr>
          <a:xfrm>
            <a:off x="2449494" y="4904569"/>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DFC30E6D-CEFF-5B4A-B3A2-7C50C23053A5}"/>
              </a:ext>
            </a:extLst>
          </p:cNvPr>
          <p:cNvSpPr/>
          <p:nvPr/>
        </p:nvSpPr>
        <p:spPr>
          <a:xfrm>
            <a:off x="3113686" y="490456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DD632336-1A69-2B46-A87C-8A927979C9D1}"/>
              </a:ext>
            </a:extLst>
          </p:cNvPr>
          <p:cNvSpPr/>
          <p:nvPr/>
        </p:nvSpPr>
        <p:spPr>
          <a:xfrm>
            <a:off x="3783513" y="490274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36EBFBAB-6A6C-7842-9E6F-B1362507EA41}"/>
              </a:ext>
            </a:extLst>
          </p:cNvPr>
          <p:cNvSpPr/>
          <p:nvPr/>
        </p:nvSpPr>
        <p:spPr>
          <a:xfrm>
            <a:off x="2448708" y="5556314"/>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1998BEE8-876D-8047-BE4D-D91A4BD36F5C}"/>
              </a:ext>
            </a:extLst>
          </p:cNvPr>
          <p:cNvSpPr/>
          <p:nvPr/>
        </p:nvSpPr>
        <p:spPr>
          <a:xfrm>
            <a:off x="3112900" y="555631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5" name="正方形/長方形 54">
            <a:extLst>
              <a:ext uri="{FF2B5EF4-FFF2-40B4-BE49-F238E27FC236}">
                <a16:creationId xmlns:a16="http://schemas.microsoft.com/office/drawing/2014/main" id="{8AD93E4C-4E6D-6447-AF0B-57EAB00AA304}"/>
              </a:ext>
            </a:extLst>
          </p:cNvPr>
          <p:cNvSpPr/>
          <p:nvPr/>
        </p:nvSpPr>
        <p:spPr>
          <a:xfrm>
            <a:off x="3782727" y="555448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6" name="テキスト ボックス 55">
            <a:extLst>
              <a:ext uri="{FF2B5EF4-FFF2-40B4-BE49-F238E27FC236}">
                <a16:creationId xmlns:a16="http://schemas.microsoft.com/office/drawing/2014/main" id="{FF17315C-75C0-EA4B-82B0-4C06F414DA8E}"/>
              </a:ext>
            </a:extLst>
          </p:cNvPr>
          <p:cNvSpPr txBox="1"/>
          <p:nvPr/>
        </p:nvSpPr>
        <p:spPr>
          <a:xfrm>
            <a:off x="110866" y="884592"/>
            <a:ext cx="5493812"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１．機能間の通信によりパフォーマンスが出にくい</a:t>
            </a:r>
          </a:p>
        </p:txBody>
      </p:sp>
      <p:sp>
        <p:nvSpPr>
          <p:cNvPr id="57" name="テキスト ボックス 56">
            <a:extLst>
              <a:ext uri="{FF2B5EF4-FFF2-40B4-BE49-F238E27FC236}">
                <a16:creationId xmlns:a16="http://schemas.microsoft.com/office/drawing/2014/main" id="{18BE16A0-865A-9946-804E-3D5772C27CB5}"/>
              </a:ext>
            </a:extLst>
          </p:cNvPr>
          <p:cNvSpPr txBox="1"/>
          <p:nvPr/>
        </p:nvSpPr>
        <p:spPr>
          <a:xfrm>
            <a:off x="108529" y="2634721"/>
            <a:ext cx="8528297" cy="369332"/>
          </a:xfrm>
          <a:prstGeom prst="rect">
            <a:avLst/>
          </a:prstGeom>
          <a:noFill/>
        </p:spPr>
        <p:txBody>
          <a:bodyPr wrap="none" rtlCol="0">
            <a:spAutoFit/>
          </a:bodyPr>
          <a:lstStyle>
            <a:defPPr>
              <a:defRPr lang="ja-JP"/>
            </a:defPPr>
            <a:lvl1pPr>
              <a:defRPr>
                <a:solidFill>
                  <a:schemeClr val="accent6">
                    <a:lumMod val="50000"/>
                  </a:schemeClr>
                </a:solidFill>
                <a:latin typeface="Meiryo" panose="020B0604030504040204" pitchFamily="34" charset="-128"/>
                <a:ea typeface="Meiryo" panose="020B0604030504040204" pitchFamily="34" charset="-128"/>
              </a:defRPr>
            </a:lvl1pPr>
          </a:lstStyle>
          <a:p>
            <a:r>
              <a:rPr lang="ja-JP" altLang="en-US"/>
              <a:t>２．人の入れ替えやノウハウの共有が難しく”人”や”知見” の活用効率が低くなる</a:t>
            </a:r>
          </a:p>
        </p:txBody>
      </p:sp>
      <p:sp>
        <p:nvSpPr>
          <p:cNvPr id="58" name="テキスト ボックス 57">
            <a:extLst>
              <a:ext uri="{FF2B5EF4-FFF2-40B4-BE49-F238E27FC236}">
                <a16:creationId xmlns:a16="http://schemas.microsoft.com/office/drawing/2014/main" id="{D5DE2A89-DFF8-0C40-A4B0-BFF3E2F3256E}"/>
              </a:ext>
            </a:extLst>
          </p:cNvPr>
          <p:cNvSpPr txBox="1"/>
          <p:nvPr/>
        </p:nvSpPr>
        <p:spPr>
          <a:xfrm>
            <a:off x="112491" y="4507255"/>
            <a:ext cx="7340471"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３．プログラム構造次第でパフォーマンスやユーサー体験に悪影響</a:t>
            </a:r>
          </a:p>
        </p:txBody>
      </p:sp>
      <p:pic>
        <p:nvPicPr>
          <p:cNvPr id="63" name="図 62">
            <a:extLst>
              <a:ext uri="{FF2B5EF4-FFF2-40B4-BE49-F238E27FC236}">
                <a16:creationId xmlns:a16="http://schemas.microsoft.com/office/drawing/2014/main" id="{1110E4A2-D550-6B45-8E0B-57B0EFAC135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37505" y="1601503"/>
            <a:ext cx="329456" cy="329456"/>
          </a:xfrm>
          <a:prstGeom prst="rect">
            <a:avLst/>
          </a:prstGeom>
        </p:spPr>
      </p:pic>
      <p:pic>
        <p:nvPicPr>
          <p:cNvPr id="64" name="図 63">
            <a:extLst>
              <a:ext uri="{FF2B5EF4-FFF2-40B4-BE49-F238E27FC236}">
                <a16:creationId xmlns:a16="http://schemas.microsoft.com/office/drawing/2014/main" id="{3BB7E350-CD12-DB4A-B5A6-BFF0A09F6BD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28541" y="1608483"/>
            <a:ext cx="329456" cy="329456"/>
          </a:xfrm>
          <a:prstGeom prst="rect">
            <a:avLst/>
          </a:prstGeom>
        </p:spPr>
      </p:pic>
      <p:pic>
        <p:nvPicPr>
          <p:cNvPr id="65" name="図 64">
            <a:extLst>
              <a:ext uri="{FF2B5EF4-FFF2-40B4-BE49-F238E27FC236}">
                <a16:creationId xmlns:a16="http://schemas.microsoft.com/office/drawing/2014/main" id="{6C5A2C76-A624-654F-B7DC-FF9C8A1F380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40516" y="1615463"/>
            <a:ext cx="329456" cy="329456"/>
          </a:xfrm>
          <a:prstGeom prst="rect">
            <a:avLst/>
          </a:prstGeom>
        </p:spPr>
      </p:pic>
      <p:pic>
        <p:nvPicPr>
          <p:cNvPr id="66" name="図 65">
            <a:extLst>
              <a:ext uri="{FF2B5EF4-FFF2-40B4-BE49-F238E27FC236}">
                <a16:creationId xmlns:a16="http://schemas.microsoft.com/office/drawing/2014/main" id="{51173417-7EED-AF4A-8762-967E6A1CAEE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301356"/>
            <a:ext cx="329456" cy="329456"/>
          </a:xfrm>
          <a:prstGeom prst="rect">
            <a:avLst/>
          </a:prstGeom>
        </p:spPr>
      </p:pic>
      <p:pic>
        <p:nvPicPr>
          <p:cNvPr id="67" name="図 66">
            <a:extLst>
              <a:ext uri="{FF2B5EF4-FFF2-40B4-BE49-F238E27FC236}">
                <a16:creationId xmlns:a16="http://schemas.microsoft.com/office/drawing/2014/main" id="{BC070C6F-4F9F-BC46-B972-2067ADC9C5BB}"/>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301356"/>
            <a:ext cx="329456" cy="329456"/>
          </a:xfrm>
          <a:prstGeom prst="rect">
            <a:avLst/>
          </a:prstGeom>
        </p:spPr>
      </p:pic>
      <p:pic>
        <p:nvPicPr>
          <p:cNvPr id="68" name="図 67">
            <a:extLst>
              <a:ext uri="{FF2B5EF4-FFF2-40B4-BE49-F238E27FC236}">
                <a16:creationId xmlns:a16="http://schemas.microsoft.com/office/drawing/2014/main" id="{86037328-7309-0846-B892-5078E3300866}"/>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943748"/>
            <a:ext cx="329456" cy="329456"/>
          </a:xfrm>
          <a:prstGeom prst="rect">
            <a:avLst/>
          </a:prstGeom>
        </p:spPr>
      </p:pic>
      <p:pic>
        <p:nvPicPr>
          <p:cNvPr id="69" name="図 68">
            <a:extLst>
              <a:ext uri="{FF2B5EF4-FFF2-40B4-BE49-F238E27FC236}">
                <a16:creationId xmlns:a16="http://schemas.microsoft.com/office/drawing/2014/main" id="{22B9A0FE-E4BB-314E-832C-A86DA370C16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943748"/>
            <a:ext cx="329456" cy="329456"/>
          </a:xfrm>
          <a:prstGeom prst="rect">
            <a:avLst/>
          </a:prstGeom>
        </p:spPr>
      </p:pic>
      <p:grpSp>
        <p:nvGrpSpPr>
          <p:cNvPr id="72" name="図形グループ 28">
            <a:extLst>
              <a:ext uri="{FF2B5EF4-FFF2-40B4-BE49-F238E27FC236}">
                <a16:creationId xmlns:a16="http://schemas.microsoft.com/office/drawing/2014/main" id="{7C2FBEDE-1C6B-B345-B598-73B7BC1B40A1}"/>
              </a:ext>
            </a:extLst>
          </p:cNvPr>
          <p:cNvGrpSpPr/>
          <p:nvPr/>
        </p:nvGrpSpPr>
        <p:grpSpPr>
          <a:xfrm>
            <a:off x="2653248" y="3182684"/>
            <a:ext cx="118552" cy="240204"/>
            <a:chOff x="1946324" y="4125162"/>
            <a:chExt cx="969964" cy="2007872"/>
          </a:xfrm>
          <a:solidFill>
            <a:schemeClr val="bg1"/>
          </a:solidFill>
        </p:grpSpPr>
        <p:sp>
          <p:nvSpPr>
            <p:cNvPr id="73" name="円/楕円 72">
              <a:extLst>
                <a:ext uri="{FF2B5EF4-FFF2-40B4-BE49-F238E27FC236}">
                  <a16:creationId xmlns:a16="http://schemas.microsoft.com/office/drawing/2014/main" id="{294461DB-8BB0-954B-97EC-832F0EB96C8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4" name="フローチャート: 論理積ゲート 73">
              <a:extLst>
                <a:ext uri="{FF2B5EF4-FFF2-40B4-BE49-F238E27FC236}">
                  <a16:creationId xmlns:a16="http://schemas.microsoft.com/office/drawing/2014/main" id="{6B77AAD0-7FF4-CD4A-ADA2-A85E55CFF07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77" name="図形グループ 28">
            <a:extLst>
              <a:ext uri="{FF2B5EF4-FFF2-40B4-BE49-F238E27FC236}">
                <a16:creationId xmlns:a16="http://schemas.microsoft.com/office/drawing/2014/main" id="{26B17C39-FC93-9843-967D-DA324E948178}"/>
              </a:ext>
            </a:extLst>
          </p:cNvPr>
          <p:cNvGrpSpPr/>
          <p:nvPr/>
        </p:nvGrpSpPr>
        <p:grpSpPr>
          <a:xfrm>
            <a:off x="3342818" y="3182684"/>
            <a:ext cx="118552" cy="240204"/>
            <a:chOff x="1946324" y="4125162"/>
            <a:chExt cx="969964" cy="2007872"/>
          </a:xfrm>
          <a:solidFill>
            <a:schemeClr val="bg1"/>
          </a:solidFill>
        </p:grpSpPr>
        <p:sp>
          <p:nvSpPr>
            <p:cNvPr id="78" name="円/楕円 77">
              <a:extLst>
                <a:ext uri="{FF2B5EF4-FFF2-40B4-BE49-F238E27FC236}">
                  <a16:creationId xmlns:a16="http://schemas.microsoft.com/office/drawing/2014/main" id="{5EB61744-AC33-9F40-AFC7-A94E9D0CC04F}"/>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E9CB7909-FC34-BF41-A484-B89B688990C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0" name="図形グループ 28">
            <a:extLst>
              <a:ext uri="{FF2B5EF4-FFF2-40B4-BE49-F238E27FC236}">
                <a16:creationId xmlns:a16="http://schemas.microsoft.com/office/drawing/2014/main" id="{10B5A1E0-D6A2-784E-94A7-00E19EF48FE6}"/>
              </a:ext>
            </a:extLst>
          </p:cNvPr>
          <p:cNvGrpSpPr/>
          <p:nvPr/>
        </p:nvGrpSpPr>
        <p:grpSpPr>
          <a:xfrm>
            <a:off x="4021358" y="3182684"/>
            <a:ext cx="118552" cy="240204"/>
            <a:chOff x="1946324" y="4125162"/>
            <a:chExt cx="969964" cy="2007872"/>
          </a:xfrm>
          <a:solidFill>
            <a:schemeClr val="bg1"/>
          </a:solidFill>
        </p:grpSpPr>
        <p:sp>
          <p:nvSpPr>
            <p:cNvPr id="81" name="円/楕円 80">
              <a:extLst>
                <a:ext uri="{FF2B5EF4-FFF2-40B4-BE49-F238E27FC236}">
                  <a16:creationId xmlns:a16="http://schemas.microsoft.com/office/drawing/2014/main" id="{DC17EE83-FA9D-9C47-8477-9748CD864EAA}"/>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13423D35-FDE7-1F48-B577-302AD40F2D5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3" name="図形グループ 28">
            <a:extLst>
              <a:ext uri="{FF2B5EF4-FFF2-40B4-BE49-F238E27FC236}">
                <a16:creationId xmlns:a16="http://schemas.microsoft.com/office/drawing/2014/main" id="{85116083-B80B-5948-A7B6-51A91D1489A6}"/>
              </a:ext>
            </a:extLst>
          </p:cNvPr>
          <p:cNvGrpSpPr/>
          <p:nvPr/>
        </p:nvGrpSpPr>
        <p:grpSpPr>
          <a:xfrm>
            <a:off x="2639288" y="3545652"/>
            <a:ext cx="118552" cy="240204"/>
            <a:chOff x="1946324" y="4125162"/>
            <a:chExt cx="969964" cy="2007872"/>
          </a:xfrm>
          <a:solidFill>
            <a:schemeClr val="bg1"/>
          </a:solidFill>
        </p:grpSpPr>
        <p:sp>
          <p:nvSpPr>
            <p:cNvPr id="84" name="円/楕円 83">
              <a:extLst>
                <a:ext uri="{FF2B5EF4-FFF2-40B4-BE49-F238E27FC236}">
                  <a16:creationId xmlns:a16="http://schemas.microsoft.com/office/drawing/2014/main" id="{97ABF99C-850B-824A-995D-86B8885A8EF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5" name="フローチャート: 論理積ゲート 84">
              <a:extLst>
                <a:ext uri="{FF2B5EF4-FFF2-40B4-BE49-F238E27FC236}">
                  <a16:creationId xmlns:a16="http://schemas.microsoft.com/office/drawing/2014/main" id="{F8F90794-7EB6-9E4C-8FD5-0D753070E53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6" name="図形グループ 28">
            <a:extLst>
              <a:ext uri="{FF2B5EF4-FFF2-40B4-BE49-F238E27FC236}">
                <a16:creationId xmlns:a16="http://schemas.microsoft.com/office/drawing/2014/main" id="{6EC831A6-4139-614D-A849-E89E3858F15B}"/>
              </a:ext>
            </a:extLst>
          </p:cNvPr>
          <p:cNvGrpSpPr/>
          <p:nvPr/>
        </p:nvGrpSpPr>
        <p:grpSpPr>
          <a:xfrm>
            <a:off x="3328858" y="3545652"/>
            <a:ext cx="118552" cy="240204"/>
            <a:chOff x="1946324" y="4125162"/>
            <a:chExt cx="969964" cy="2007872"/>
          </a:xfrm>
          <a:solidFill>
            <a:schemeClr val="bg1"/>
          </a:solidFill>
        </p:grpSpPr>
        <p:sp>
          <p:nvSpPr>
            <p:cNvPr id="87" name="円/楕円 86">
              <a:extLst>
                <a:ext uri="{FF2B5EF4-FFF2-40B4-BE49-F238E27FC236}">
                  <a16:creationId xmlns:a16="http://schemas.microsoft.com/office/drawing/2014/main" id="{2770E10E-F539-D945-8348-979EF0235A7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8" name="フローチャート: 論理積ゲート 87">
              <a:extLst>
                <a:ext uri="{FF2B5EF4-FFF2-40B4-BE49-F238E27FC236}">
                  <a16:creationId xmlns:a16="http://schemas.microsoft.com/office/drawing/2014/main" id="{ACF0ECE1-C6C7-194C-B15E-4F4B149DC1E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9" name="図形グループ 28">
            <a:extLst>
              <a:ext uri="{FF2B5EF4-FFF2-40B4-BE49-F238E27FC236}">
                <a16:creationId xmlns:a16="http://schemas.microsoft.com/office/drawing/2014/main" id="{0FA840A6-E412-AF45-85D8-7A9DAE99660D}"/>
              </a:ext>
            </a:extLst>
          </p:cNvPr>
          <p:cNvGrpSpPr/>
          <p:nvPr/>
        </p:nvGrpSpPr>
        <p:grpSpPr>
          <a:xfrm>
            <a:off x="4007398" y="3545652"/>
            <a:ext cx="118552" cy="240204"/>
            <a:chOff x="1946324" y="4125162"/>
            <a:chExt cx="969964" cy="2007872"/>
          </a:xfrm>
          <a:solidFill>
            <a:schemeClr val="bg1"/>
          </a:solidFill>
        </p:grpSpPr>
        <p:sp>
          <p:nvSpPr>
            <p:cNvPr id="90" name="円/楕円 89">
              <a:extLst>
                <a:ext uri="{FF2B5EF4-FFF2-40B4-BE49-F238E27FC236}">
                  <a16:creationId xmlns:a16="http://schemas.microsoft.com/office/drawing/2014/main" id="{67D3B4DB-FDEB-3F46-AE22-EFEC0EBDD8F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1" name="フローチャート: 論理積ゲート 90">
              <a:extLst>
                <a:ext uri="{FF2B5EF4-FFF2-40B4-BE49-F238E27FC236}">
                  <a16:creationId xmlns:a16="http://schemas.microsoft.com/office/drawing/2014/main" id="{54544F5D-B2D4-AC4E-9BB6-DAE503AA4F8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2" name="図形グループ 28">
            <a:extLst>
              <a:ext uri="{FF2B5EF4-FFF2-40B4-BE49-F238E27FC236}">
                <a16:creationId xmlns:a16="http://schemas.microsoft.com/office/drawing/2014/main" id="{6863509F-7172-1141-B3A7-1CB55F9FB67C}"/>
              </a:ext>
            </a:extLst>
          </p:cNvPr>
          <p:cNvGrpSpPr/>
          <p:nvPr/>
        </p:nvGrpSpPr>
        <p:grpSpPr>
          <a:xfrm>
            <a:off x="677865" y="3357188"/>
            <a:ext cx="118552" cy="240204"/>
            <a:chOff x="1946324" y="4125162"/>
            <a:chExt cx="969964" cy="2007872"/>
          </a:xfrm>
          <a:solidFill>
            <a:schemeClr val="bg1"/>
          </a:solidFill>
        </p:grpSpPr>
        <p:sp>
          <p:nvSpPr>
            <p:cNvPr id="93" name="円/楕円 92">
              <a:extLst>
                <a:ext uri="{FF2B5EF4-FFF2-40B4-BE49-F238E27FC236}">
                  <a16:creationId xmlns:a16="http://schemas.microsoft.com/office/drawing/2014/main" id="{6C7BB3B8-0217-4543-87E6-40FB4765D382}"/>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4" name="フローチャート: 論理積ゲート 93">
              <a:extLst>
                <a:ext uri="{FF2B5EF4-FFF2-40B4-BE49-F238E27FC236}">
                  <a16:creationId xmlns:a16="http://schemas.microsoft.com/office/drawing/2014/main" id="{0484A3D9-7762-5A46-9918-1A2CD3F62E2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5" name="図形グループ 28">
            <a:extLst>
              <a:ext uri="{FF2B5EF4-FFF2-40B4-BE49-F238E27FC236}">
                <a16:creationId xmlns:a16="http://schemas.microsoft.com/office/drawing/2014/main" id="{4111AF19-F60A-FF44-9CD7-6CCB105E2E56}"/>
              </a:ext>
            </a:extLst>
          </p:cNvPr>
          <p:cNvGrpSpPr/>
          <p:nvPr/>
        </p:nvGrpSpPr>
        <p:grpSpPr>
          <a:xfrm>
            <a:off x="1724532" y="3357188"/>
            <a:ext cx="118552" cy="240204"/>
            <a:chOff x="1946324" y="4125162"/>
            <a:chExt cx="969964" cy="2007872"/>
          </a:xfrm>
          <a:solidFill>
            <a:schemeClr val="bg1"/>
          </a:solidFill>
        </p:grpSpPr>
        <p:sp>
          <p:nvSpPr>
            <p:cNvPr id="96" name="円/楕円 95">
              <a:extLst>
                <a:ext uri="{FF2B5EF4-FFF2-40B4-BE49-F238E27FC236}">
                  <a16:creationId xmlns:a16="http://schemas.microsoft.com/office/drawing/2014/main" id="{68E75B60-904E-9D4C-BB9E-15EAE59CD00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D1CF3AA2-3B8C-CE4D-9AAF-C30B88CDCAB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8" name="図形グループ 28">
            <a:extLst>
              <a:ext uri="{FF2B5EF4-FFF2-40B4-BE49-F238E27FC236}">
                <a16:creationId xmlns:a16="http://schemas.microsoft.com/office/drawing/2014/main" id="{BC0A6AF1-0EBD-6642-8AD3-F874B39300D8}"/>
              </a:ext>
            </a:extLst>
          </p:cNvPr>
          <p:cNvGrpSpPr/>
          <p:nvPr/>
        </p:nvGrpSpPr>
        <p:grpSpPr>
          <a:xfrm>
            <a:off x="1191956" y="3719467"/>
            <a:ext cx="118552" cy="240204"/>
            <a:chOff x="1946324" y="4125162"/>
            <a:chExt cx="969964" cy="2007872"/>
          </a:xfrm>
          <a:solidFill>
            <a:schemeClr val="bg1"/>
          </a:solidFill>
        </p:grpSpPr>
        <p:sp>
          <p:nvSpPr>
            <p:cNvPr id="99" name="円/楕円 98">
              <a:extLst>
                <a:ext uri="{FF2B5EF4-FFF2-40B4-BE49-F238E27FC236}">
                  <a16:creationId xmlns:a16="http://schemas.microsoft.com/office/drawing/2014/main" id="{4C5DEFFA-65F3-724A-865E-0BC2375638F8}"/>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0" name="フローチャート: 論理積ゲート 99">
              <a:extLst>
                <a:ext uri="{FF2B5EF4-FFF2-40B4-BE49-F238E27FC236}">
                  <a16:creationId xmlns:a16="http://schemas.microsoft.com/office/drawing/2014/main" id="{B57A423F-22F4-284D-8163-5D984225761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101" name="図形グループ 28">
            <a:extLst>
              <a:ext uri="{FF2B5EF4-FFF2-40B4-BE49-F238E27FC236}">
                <a16:creationId xmlns:a16="http://schemas.microsoft.com/office/drawing/2014/main" id="{631EF72B-A45D-8341-B096-FF6453D99202}"/>
              </a:ext>
            </a:extLst>
          </p:cNvPr>
          <p:cNvGrpSpPr/>
          <p:nvPr/>
        </p:nvGrpSpPr>
        <p:grpSpPr>
          <a:xfrm>
            <a:off x="1198936" y="3035412"/>
            <a:ext cx="118552" cy="240204"/>
            <a:chOff x="1946324" y="4125162"/>
            <a:chExt cx="969964" cy="2007872"/>
          </a:xfrm>
          <a:solidFill>
            <a:schemeClr val="bg1"/>
          </a:solidFill>
        </p:grpSpPr>
        <p:sp>
          <p:nvSpPr>
            <p:cNvPr id="102" name="円/楕円 101">
              <a:extLst>
                <a:ext uri="{FF2B5EF4-FFF2-40B4-BE49-F238E27FC236}">
                  <a16:creationId xmlns:a16="http://schemas.microsoft.com/office/drawing/2014/main" id="{877387D9-10E3-424E-8EA8-65F4F524CB93}"/>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3" name="フローチャート: 論理積ゲート 102">
              <a:extLst>
                <a:ext uri="{FF2B5EF4-FFF2-40B4-BE49-F238E27FC236}">
                  <a16:creationId xmlns:a16="http://schemas.microsoft.com/office/drawing/2014/main" id="{F081B0AB-D81B-4443-9557-4D126A319098}"/>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04" name="左カーブ矢印 103">
            <a:extLst>
              <a:ext uri="{FF2B5EF4-FFF2-40B4-BE49-F238E27FC236}">
                <a16:creationId xmlns:a16="http://schemas.microsoft.com/office/drawing/2014/main" id="{F64135B3-7919-974D-9259-4A16772124E1}"/>
              </a:ext>
            </a:extLst>
          </p:cNvPr>
          <p:cNvSpPr/>
          <p:nvPr/>
        </p:nvSpPr>
        <p:spPr>
          <a:xfrm>
            <a:off x="1446655" y="3250233"/>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左カーブ矢印 104">
            <a:extLst>
              <a:ext uri="{FF2B5EF4-FFF2-40B4-BE49-F238E27FC236}">
                <a16:creationId xmlns:a16="http://schemas.microsoft.com/office/drawing/2014/main" id="{29E5FAD0-C5D8-E446-BB8C-AAFB2977BC94}"/>
              </a:ext>
            </a:extLst>
          </p:cNvPr>
          <p:cNvSpPr/>
          <p:nvPr/>
        </p:nvSpPr>
        <p:spPr>
          <a:xfrm rot="10800000">
            <a:off x="866737" y="3213647"/>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204E1D68-5479-CC4D-A4A3-74FCDA5084C6}"/>
              </a:ext>
            </a:extLst>
          </p:cNvPr>
          <p:cNvSpPr/>
          <p:nvPr/>
        </p:nvSpPr>
        <p:spPr>
          <a:xfrm>
            <a:off x="653023" y="5026936"/>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107" name="正方形/長方形 106">
            <a:extLst>
              <a:ext uri="{FF2B5EF4-FFF2-40B4-BE49-F238E27FC236}">
                <a16:creationId xmlns:a16="http://schemas.microsoft.com/office/drawing/2014/main" id="{4F86C589-969F-6C43-AAD2-5455EA004BDC}"/>
              </a:ext>
            </a:extLst>
          </p:cNvPr>
          <p:cNvSpPr/>
          <p:nvPr/>
        </p:nvSpPr>
        <p:spPr>
          <a:xfrm>
            <a:off x="653023" y="5407920"/>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108" name="正方形/長方形 107">
            <a:extLst>
              <a:ext uri="{FF2B5EF4-FFF2-40B4-BE49-F238E27FC236}">
                <a16:creationId xmlns:a16="http://schemas.microsoft.com/office/drawing/2014/main" id="{C70A9FDE-4862-C540-8DDF-FFD6D3D7E04A}"/>
              </a:ext>
            </a:extLst>
          </p:cNvPr>
          <p:cNvSpPr/>
          <p:nvPr/>
        </p:nvSpPr>
        <p:spPr>
          <a:xfrm>
            <a:off x="2779708" y="4902308"/>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28C4D80B-BC3C-2E4F-A19D-C2559B5EBAC7}"/>
              </a:ext>
            </a:extLst>
          </p:cNvPr>
          <p:cNvSpPr/>
          <p:nvPr/>
        </p:nvSpPr>
        <p:spPr>
          <a:xfrm>
            <a:off x="2778922" y="5554053"/>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pic>
        <p:nvPicPr>
          <p:cNvPr id="110" name="図 109">
            <a:extLst>
              <a:ext uri="{FF2B5EF4-FFF2-40B4-BE49-F238E27FC236}">
                <a16:creationId xmlns:a16="http://schemas.microsoft.com/office/drawing/2014/main" id="{C4C4D8F5-D542-2B49-A943-385902D0F2B9}"/>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0524" y="4926008"/>
            <a:ext cx="329456" cy="329456"/>
          </a:xfrm>
          <a:prstGeom prst="rect">
            <a:avLst/>
          </a:prstGeom>
        </p:spPr>
      </p:pic>
      <p:pic>
        <p:nvPicPr>
          <p:cNvPr id="111" name="図 110">
            <a:extLst>
              <a:ext uri="{FF2B5EF4-FFF2-40B4-BE49-F238E27FC236}">
                <a16:creationId xmlns:a16="http://schemas.microsoft.com/office/drawing/2014/main" id="{9A78C084-CDD9-2A41-94E3-6E5F3400368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05222" y="5575492"/>
            <a:ext cx="329456" cy="329456"/>
          </a:xfrm>
          <a:prstGeom prst="rect">
            <a:avLst/>
          </a:prstGeom>
        </p:spPr>
      </p:pic>
      <p:pic>
        <p:nvPicPr>
          <p:cNvPr id="112" name="図 111">
            <a:extLst>
              <a:ext uri="{FF2B5EF4-FFF2-40B4-BE49-F238E27FC236}">
                <a16:creationId xmlns:a16="http://schemas.microsoft.com/office/drawing/2014/main" id="{607D32C5-9CF6-DD42-A62F-A25A38813E8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70032" y="5582981"/>
            <a:ext cx="329456" cy="329456"/>
          </a:xfrm>
          <a:prstGeom prst="rect">
            <a:avLst/>
          </a:prstGeom>
        </p:spPr>
      </p:pic>
      <p:pic>
        <p:nvPicPr>
          <p:cNvPr id="113" name="図 112">
            <a:extLst>
              <a:ext uri="{FF2B5EF4-FFF2-40B4-BE49-F238E27FC236}">
                <a16:creationId xmlns:a16="http://schemas.microsoft.com/office/drawing/2014/main" id="{8C80FFAB-1DCD-E74A-8286-306B55436A5C}"/>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96589" y="4931425"/>
            <a:ext cx="329456" cy="329456"/>
          </a:xfrm>
          <a:prstGeom prst="rect">
            <a:avLst/>
          </a:prstGeom>
        </p:spPr>
      </p:pic>
      <p:pic>
        <p:nvPicPr>
          <p:cNvPr id="114" name="図 113">
            <a:extLst>
              <a:ext uri="{FF2B5EF4-FFF2-40B4-BE49-F238E27FC236}">
                <a16:creationId xmlns:a16="http://schemas.microsoft.com/office/drawing/2014/main" id="{A92D948D-17F9-F546-B7B4-B9254F03D36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5194" y="5244518"/>
            <a:ext cx="329456" cy="329456"/>
          </a:xfrm>
          <a:prstGeom prst="rect">
            <a:avLst/>
          </a:prstGeom>
        </p:spPr>
      </p:pic>
      <p:pic>
        <p:nvPicPr>
          <p:cNvPr id="115" name="図 114">
            <a:extLst>
              <a:ext uri="{FF2B5EF4-FFF2-40B4-BE49-F238E27FC236}">
                <a16:creationId xmlns:a16="http://schemas.microsoft.com/office/drawing/2014/main" id="{D244B0C9-B726-D24B-88C9-D64F8D1E4BFE}"/>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1314" y="5577282"/>
            <a:ext cx="329456" cy="329456"/>
          </a:xfrm>
          <a:prstGeom prst="rect">
            <a:avLst/>
          </a:prstGeom>
        </p:spPr>
      </p:pic>
      <p:pic>
        <p:nvPicPr>
          <p:cNvPr id="116" name="図 115">
            <a:extLst>
              <a:ext uri="{FF2B5EF4-FFF2-40B4-BE49-F238E27FC236}">
                <a16:creationId xmlns:a16="http://schemas.microsoft.com/office/drawing/2014/main" id="{28B26197-CA38-8D44-A5F9-B22BCD0755CD}"/>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69118" y="4947584"/>
            <a:ext cx="329456" cy="329456"/>
          </a:xfrm>
          <a:prstGeom prst="rect">
            <a:avLst/>
          </a:prstGeom>
        </p:spPr>
      </p:pic>
      <p:pic>
        <p:nvPicPr>
          <p:cNvPr id="117" name="図 116">
            <a:extLst>
              <a:ext uri="{FF2B5EF4-FFF2-40B4-BE49-F238E27FC236}">
                <a16:creationId xmlns:a16="http://schemas.microsoft.com/office/drawing/2014/main" id="{DF45F216-69FA-F64C-824D-2202470E44A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96540" y="5244518"/>
            <a:ext cx="329456" cy="329456"/>
          </a:xfrm>
          <a:prstGeom prst="rect">
            <a:avLst/>
          </a:prstGeom>
        </p:spPr>
      </p:pic>
      <p:pic>
        <p:nvPicPr>
          <p:cNvPr id="118" name="図 117">
            <a:extLst>
              <a:ext uri="{FF2B5EF4-FFF2-40B4-BE49-F238E27FC236}">
                <a16:creationId xmlns:a16="http://schemas.microsoft.com/office/drawing/2014/main" id="{418335C7-4520-734C-9AE4-AFBCE364EEF8}"/>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31861" y="5265251"/>
            <a:ext cx="329456" cy="329456"/>
          </a:xfrm>
          <a:prstGeom prst="rect">
            <a:avLst/>
          </a:prstGeom>
        </p:spPr>
      </p:pic>
      <p:pic>
        <p:nvPicPr>
          <p:cNvPr id="119" name="図 118">
            <a:extLst>
              <a:ext uri="{FF2B5EF4-FFF2-40B4-BE49-F238E27FC236}">
                <a16:creationId xmlns:a16="http://schemas.microsoft.com/office/drawing/2014/main" id="{01DE2D0D-BB3A-784A-A231-46EDF462764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5373" y="5244310"/>
            <a:ext cx="329456" cy="329456"/>
          </a:xfrm>
          <a:prstGeom prst="rect">
            <a:avLst/>
          </a:prstGeom>
        </p:spPr>
      </p:pic>
      <p:sp>
        <p:nvSpPr>
          <p:cNvPr id="120" name="正方形/長方形 119">
            <a:extLst>
              <a:ext uri="{FF2B5EF4-FFF2-40B4-BE49-F238E27FC236}">
                <a16:creationId xmlns:a16="http://schemas.microsoft.com/office/drawing/2014/main" id="{25023B85-0F9B-644C-925D-6BEC9496877B}"/>
              </a:ext>
            </a:extLst>
          </p:cNvPr>
          <p:cNvSpPr/>
          <p:nvPr/>
        </p:nvSpPr>
        <p:spPr>
          <a:xfrm>
            <a:off x="4488744" y="1174965"/>
            <a:ext cx="4514312" cy="1384995"/>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通信により組み合わせるという仕組みから、パフォーマンスを出しにくい。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性能向上のため各機能間は非同期通信とし、機能をまたがったトランザクション保証はしないため、正常終了した後に後続処理がエラーとなることも想定した設計が必要。</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個人ユーザー向けの決済処理のような再試行が難しい業務の場合は、実装が難しい。</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1" name="正方形/長方形 120">
            <a:extLst>
              <a:ext uri="{FF2B5EF4-FFF2-40B4-BE49-F238E27FC236}">
                <a16:creationId xmlns:a16="http://schemas.microsoft.com/office/drawing/2014/main" id="{F8746C25-8CC1-F14F-99E9-1CD532D58F44}"/>
              </a:ext>
            </a:extLst>
          </p:cNvPr>
          <p:cNvSpPr/>
          <p:nvPr/>
        </p:nvSpPr>
        <p:spPr>
          <a:xfrm>
            <a:off x="4488744" y="3006321"/>
            <a:ext cx="4514312" cy="1200329"/>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マイクロサービスを適用したアプリケーションを作るには、個々の機能と同じように独立し完結した組織でなければならないが、それができる保証はない。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チームごとに独自文化が形成されチーム間でスキルの共用が難しい。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文化の違いから人的ローテーションも難しくなる。</a:t>
            </a:r>
            <a:endParaRPr lang="en-US" altLang="ja-JP" sz="1200" dirty="0">
              <a:solidFill>
                <a:srgbClr val="333333"/>
              </a:solidFill>
              <a:latin typeface="メイリオ" panose="020B0604030504040204" pitchFamily="34" charset="-128"/>
              <a:ea typeface="メイリオ" panose="020B0604030504040204" pitchFamily="34" charset="-128"/>
            </a:endParaRPr>
          </a:p>
        </p:txBody>
      </p:sp>
      <p:sp>
        <p:nvSpPr>
          <p:cNvPr id="122" name="正方形/長方形 121">
            <a:extLst>
              <a:ext uri="{FF2B5EF4-FFF2-40B4-BE49-F238E27FC236}">
                <a16:creationId xmlns:a16="http://schemas.microsoft.com/office/drawing/2014/main" id="{F3DE9E89-0A0A-B24E-A361-D80C7416410F}"/>
              </a:ext>
            </a:extLst>
          </p:cNvPr>
          <p:cNvSpPr/>
          <p:nvPr/>
        </p:nvSpPr>
        <p:spPr>
          <a:xfrm>
            <a:off x="4488744" y="4904510"/>
            <a:ext cx="4572000" cy="1200329"/>
          </a:xfrm>
          <a:prstGeom prst="rect">
            <a:avLst/>
          </a:prstGeom>
        </p:spPr>
        <p:txBody>
          <a:bodyPr>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マイクロサービスの利点を生かすには、機能の境界を適切に設定することが必須となるが、分ける範囲を誤れば機能間の通信が大量に発生する。</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分けるべきであった機能を一つにしてしまえば保守性や再利用性などのメリットが満たせない。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独自性がすぎるとユーザー体験がちぐはぐになってしまう。</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3" name="正方形/長方形 122">
            <a:extLst>
              <a:ext uri="{FF2B5EF4-FFF2-40B4-BE49-F238E27FC236}">
                <a16:creationId xmlns:a16="http://schemas.microsoft.com/office/drawing/2014/main" id="{8401471F-6597-3541-96E3-45171B846E87}"/>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3"/>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1932250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58</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オーケストレーション（</a:t>
            </a:r>
            <a:r>
              <a:rPr lang="en-US" altLang="ja-JP" sz="1400" b="1" dirty="0">
                <a:solidFill>
                  <a:schemeClr val="bg2">
                    <a:lumMod val="50000"/>
                  </a:schemeClr>
                </a:solidFill>
                <a:latin typeface="Meiryo" charset="-128"/>
                <a:ea typeface="Meiryo" charset="-128"/>
                <a:cs typeface="Meiryo" charset="-128"/>
              </a:rPr>
              <a:t>Orchestration</a:t>
            </a:r>
            <a:r>
              <a:rPr lang="ja-JP" altLang="en-US" sz="1400" b="1" dirty="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コレオグラフィ（</a:t>
            </a:r>
            <a:r>
              <a:rPr lang="en-US" altLang="ja-JP" sz="1400" b="1" dirty="0">
                <a:solidFill>
                  <a:schemeClr val="accent6">
                    <a:lumMod val="75000"/>
                  </a:schemeClr>
                </a:solidFill>
                <a:latin typeface="Meiryo" charset="-128"/>
                <a:ea typeface="Meiryo" charset="-128"/>
                <a:cs typeface="Meiryo" charset="-128"/>
              </a:rPr>
              <a:t>Choreography</a:t>
            </a:r>
            <a:r>
              <a:rPr lang="ja-JP" altLang="en-US" sz="1400" b="1" dirty="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a:solidFill>
                  <a:srgbClr val="953735"/>
                </a:solidFill>
                <a:latin typeface="Meiryo" charset="-128"/>
                <a:ea typeface="Meiryo" charset="-128"/>
                <a:cs typeface="Meiryo" charset="-128"/>
              </a:rPr>
              <a:t>リクエスト</a:t>
            </a: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a:solidFill>
                  <a:srgbClr val="0070C0"/>
                </a:solidFill>
                <a:latin typeface="Meiryo" charset="-128"/>
                <a:ea typeface="Meiryo" charset="-128"/>
                <a:cs typeface="Meiryo" charset="-128"/>
              </a:rPr>
              <a:t>サービス</a:t>
            </a:r>
            <a:endParaRPr lang="en-US" altLang="ja-JP" sz="800" dirty="0">
              <a:solidFill>
                <a:srgbClr val="0070C0"/>
              </a:solidFill>
              <a:latin typeface="Meiryo" charset="-128"/>
              <a:ea typeface="Meiryo" charset="-128"/>
              <a:cs typeface="Meiryo" charset="-128"/>
            </a:endParaRPr>
          </a:p>
          <a:p>
            <a:pPr algn="ctr"/>
            <a:r>
              <a:rPr lang="ja-JP" altLang="en-US" sz="400" dirty="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a:solidFill>
                  <a:srgbClr val="0432FF"/>
                </a:solidFill>
                <a:latin typeface="Meiryo" charset="-128"/>
                <a:ea typeface="Meiryo" charset="-128"/>
                <a:cs typeface="Meiryo" charset="-128"/>
              </a:rPr>
              <a:t>サービス</a:t>
            </a:r>
            <a:endParaRPr lang="en-US" altLang="ja-JP" sz="800" dirty="0">
              <a:solidFill>
                <a:srgbClr val="0432FF"/>
              </a:solidFill>
              <a:latin typeface="Meiryo" charset="-128"/>
              <a:ea typeface="Meiryo" charset="-128"/>
              <a:cs typeface="Meiryo" charset="-128"/>
            </a:endParaRPr>
          </a:p>
          <a:p>
            <a:pPr algn="ctr"/>
            <a:r>
              <a:rPr lang="ja-JP" altLang="en-US" sz="400" dirty="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a:solidFill>
                  <a:schemeClr val="accent3">
                    <a:lumMod val="50000"/>
                  </a:schemeClr>
                </a:solidFill>
                <a:latin typeface="Meiryo" charset="-128"/>
                <a:ea typeface="Meiryo" charset="-128"/>
                <a:cs typeface="Meiryo" charset="-128"/>
              </a:rPr>
              <a:t>全体の処理の流れを制御する指揮者にあたるプログラムが存在し、指揮者からのリクエストによってサービスを実行し、実行結果をレスポンスとして指揮者に返して処理を継続させるプログラム実行方式。</a:t>
            </a: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全体の処理の流れやサービスの呼び出しを制御する指揮者は存在せず、個々のサービスに予め与えられた動作条件や次にどのサービスを起動させるかといった</a:t>
            </a:r>
            <a:r>
              <a:rPr lang="ja-JP" altLang="en-US" sz="1050" b="1" dirty="0">
                <a:solidFill>
                  <a:schemeClr val="accent6">
                    <a:lumMod val="75000"/>
                  </a:schemeClr>
                </a:solidFill>
                <a:latin typeface="Meiryo" charset="-128"/>
                <a:ea typeface="Meiryo" charset="-128"/>
                <a:cs typeface="Meiryo" charset="-128"/>
              </a:rPr>
              <a:t>振り付け</a:t>
            </a:r>
            <a:r>
              <a:rPr lang="ja-JP" altLang="en-US" sz="1050" dirty="0">
                <a:solidFill>
                  <a:schemeClr val="accent6">
                    <a:lumMod val="75000"/>
                  </a:schemeClr>
                </a:solidFill>
                <a:latin typeface="Meiryo" charset="-128"/>
                <a:ea typeface="Meiryo" charset="-128"/>
                <a:cs typeface="Meiryo" charset="-128"/>
              </a:rPr>
              <a:t>に従って自律的に動作させるプログラム実行方式。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a:solidFill>
                  <a:schemeClr val="bg2">
                    <a:lumMod val="50000"/>
                  </a:schemeClr>
                </a:solidFill>
                <a:latin typeface="Meiryo" charset="-128"/>
                <a:ea typeface="Meiryo" charset="-128"/>
                <a:cs typeface="Meiryo" charset="-128"/>
              </a:rPr>
              <a:t>指揮者の</a:t>
            </a:r>
            <a:r>
              <a:rPr kumimoji="1" lang="ja-JP" altLang="en-US" sz="80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利用する全てのサービスは、指揮者であるプログラムが処理の順序や得られた結果に続く処理を制御。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サブルーチン・コールやメソッド・インボケーション（呼び出し）と同様の考え方。</a:t>
            </a: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a:solidFill>
                  <a:schemeClr val="accent6">
                    <a:lumMod val="75000"/>
                  </a:schemeClr>
                </a:solidFill>
                <a:latin typeface="Meiryo" charset="-128"/>
                <a:ea typeface="Meiryo" charset="-128"/>
                <a:cs typeface="Meiryo" charset="-128"/>
              </a:rPr>
              <a:t>イベント・ドリブン方式に向いている</a:t>
            </a:r>
            <a:endParaRPr lang="en-US" altLang="ja-JP" sz="1100" b="1" dirty="0">
              <a:solidFill>
                <a:schemeClr val="accent6">
                  <a:lumMod val="75000"/>
                </a:schemeClr>
              </a:solidFill>
              <a:latin typeface="Meiryo" charset="-128"/>
              <a:ea typeface="Meiryo" charset="-128"/>
              <a:cs typeface="Meiryo" charset="-128"/>
            </a:endParaRPr>
          </a:p>
          <a:p>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イベントの発生によって特定の業務処理サービスが駆動される方式。 イベントの例</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新規に注文が入った</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倉庫に商品が入庫した</a:t>
            </a: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新規顧客が登録された　など</a:t>
            </a:r>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発生したイベントを他のサービスに通知することで</a:t>
            </a:r>
            <a:r>
              <a:rPr lang="en-US" altLang="ja-JP" sz="1000" dirty="0">
                <a:solidFill>
                  <a:schemeClr val="accent6">
                    <a:lumMod val="75000"/>
                  </a:schemeClr>
                </a:solidFill>
                <a:latin typeface="Meiryo" charset="-128"/>
                <a:ea typeface="Meiryo" charset="-128"/>
                <a:cs typeface="Meiryo" charset="-128"/>
              </a:rPr>
              <a:t>､</a:t>
            </a:r>
            <a:r>
              <a:rPr lang="ja-JP" altLang="en-US" sz="1000" dirty="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a:solidFill>
                  <a:schemeClr val="accent6">
                    <a:lumMod val="75000"/>
                  </a:schemeClr>
                </a:solidFill>
                <a:latin typeface="Meiryo" charset="-128"/>
                <a:ea typeface="Meiryo" charset="-128"/>
                <a:cs typeface="Meiryo" charset="-128"/>
              </a:rPr>
              <a:t>FaaS</a:t>
            </a:r>
            <a:r>
              <a:rPr lang="ja-JP" altLang="en-US" sz="1400" b="1" dirty="0">
                <a:solidFill>
                  <a:schemeClr val="accent6">
                    <a:lumMod val="75000"/>
                  </a:schemeClr>
                </a:solidFill>
                <a:latin typeface="Meiryo" charset="-128"/>
                <a:ea typeface="Meiryo" charset="-128"/>
                <a:cs typeface="Meiryo" charset="-128"/>
              </a:rPr>
              <a:t>：</a:t>
            </a:r>
            <a:r>
              <a:rPr lang="en-US" altLang="ja-JP" sz="1400" b="1" dirty="0">
                <a:solidFill>
                  <a:schemeClr val="accent6">
                    <a:lumMod val="75000"/>
                  </a:schemeClr>
                </a:solidFill>
                <a:latin typeface="Meiryo" charset="-128"/>
                <a:ea typeface="Meiryo" charset="-128"/>
                <a:cs typeface="Meiryo" charset="-128"/>
              </a:rPr>
              <a:t>Function as a Service</a:t>
            </a:r>
            <a:endParaRPr lang="en-US" altLang="ja-JP" sz="1000" dirty="0">
              <a:solidFill>
                <a:schemeClr val="accent6">
                  <a:lumMod val="75000"/>
                </a:schemeClr>
              </a:solidFill>
              <a:latin typeface="Meiryo" charset="-128"/>
              <a:ea typeface="Meiryo" charset="-128"/>
              <a:cs typeface="Meiryo" charset="-128"/>
            </a:endParaRPr>
          </a:p>
          <a:p>
            <a:r>
              <a:rPr lang="ja-JP" altLang="en-US" sz="1000" dirty="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a:solidFill>
                <a:schemeClr val="accent6">
                  <a:lumMod val="75000"/>
                </a:schemeClr>
              </a:solidFill>
              <a:latin typeface="Meiryo" charset="-128"/>
              <a:ea typeface="Meiryo" charset="-128"/>
              <a:cs typeface="Meiryo" charset="-128"/>
            </a:endParaRPr>
          </a:p>
          <a:p>
            <a:r>
              <a:rPr lang="en-US" altLang="ja-JP" sz="800" dirty="0">
                <a:solidFill>
                  <a:schemeClr val="accent6">
                    <a:lumMod val="75000"/>
                  </a:schemeClr>
                </a:solidFill>
                <a:latin typeface="Meiryo" charset="-128"/>
                <a:ea typeface="Meiryo" charset="-128"/>
                <a:cs typeface="Meiryo" charset="-128"/>
              </a:rPr>
              <a:t>AWS</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Lambda</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Microsoft</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Azure Functions</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Google</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Cloud Functions</a:t>
            </a:r>
            <a:r>
              <a:rPr lang="ja-JP" altLang="en-US" sz="800" dirty="0">
                <a:solidFill>
                  <a:schemeClr val="accent6">
                    <a:lumMod val="75000"/>
                  </a:schemeClr>
                </a:solidFill>
                <a:latin typeface="Meiryo" charset="-128"/>
                <a:ea typeface="Meiryo" charset="-128"/>
                <a:cs typeface="Meiryo" charset="-128"/>
              </a:rPr>
              <a:t>など</a:t>
            </a:r>
            <a:r>
              <a:rPr lang="en-US" altLang="ja-JP" sz="800" dirty="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596411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8C4007BF-4952-8645-B698-EEFAD0653B49}"/>
              </a:ext>
            </a:extLst>
          </p:cNvPr>
          <p:cNvSpPr/>
          <p:nvPr/>
        </p:nvSpPr>
        <p:spPr>
          <a:xfrm>
            <a:off x="6235589"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1.3</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CDC3420-9772-324C-B25C-ACF89901DB0C}"/>
              </a:ext>
            </a:extLst>
          </p:cNvPr>
          <p:cNvSpPr/>
          <p:nvPr/>
        </p:nvSpPr>
        <p:spPr>
          <a:xfrm>
            <a:off x="508571" y="2211754"/>
            <a:ext cx="1275991" cy="90059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2.0</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1BD803-D399-CB47-B066-A397B764186B}"/>
              </a:ext>
            </a:extLst>
          </p:cNvPr>
          <p:cNvSpPr/>
          <p:nvPr/>
        </p:nvSpPr>
        <p:spPr>
          <a:xfrm>
            <a:off x="2417459"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1.5</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CEE654A-81FE-5D44-93B1-E07054213C0D}"/>
              </a:ext>
            </a:extLst>
          </p:cNvPr>
          <p:cNvSpPr/>
          <p:nvPr/>
        </p:nvSpPr>
        <p:spPr>
          <a:xfrm>
            <a:off x="4326524"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1.4</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上矢印 33">
            <a:extLst>
              <a:ext uri="{FF2B5EF4-FFF2-40B4-BE49-F238E27FC236}">
                <a16:creationId xmlns:a16="http://schemas.microsoft.com/office/drawing/2014/main" id="{A342EF8E-FC32-A244-8F7F-7E4CFDB9BFED}"/>
              </a:ext>
            </a:extLst>
          </p:cNvPr>
          <p:cNvSpPr/>
          <p:nvPr/>
        </p:nvSpPr>
        <p:spPr>
          <a:xfrm>
            <a:off x="959754" y="3050045"/>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DDD3F4F3-CBFE-854F-97C6-59A3AB8D8656}"/>
              </a:ext>
            </a:extLst>
          </p:cNvPr>
          <p:cNvSpPr/>
          <p:nvPr/>
        </p:nvSpPr>
        <p:spPr>
          <a:xfrm>
            <a:off x="2861970" y="3050044"/>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a:extLst>
              <a:ext uri="{FF2B5EF4-FFF2-40B4-BE49-F238E27FC236}">
                <a16:creationId xmlns:a16="http://schemas.microsoft.com/office/drawing/2014/main" id="{E372B217-8B38-0C4F-9556-396914FB772F}"/>
              </a:ext>
            </a:extLst>
          </p:cNvPr>
          <p:cNvSpPr/>
          <p:nvPr/>
        </p:nvSpPr>
        <p:spPr>
          <a:xfrm>
            <a:off x="4758194" y="3050044"/>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F90C6225-612B-4641-BB77-9550F653CA2C}"/>
              </a:ext>
            </a:extLst>
          </p:cNvPr>
          <p:cNvSpPr/>
          <p:nvPr/>
        </p:nvSpPr>
        <p:spPr>
          <a:xfrm>
            <a:off x="246001" y="3244573"/>
            <a:ext cx="7538148" cy="900592"/>
          </a:xfrm>
          <a:prstGeom prst="rect">
            <a:avLst/>
          </a:prstGeom>
          <a:solidFill>
            <a:srgbClr val="E6D6AF">
              <a:alpha val="5607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9776D4F6-DDC5-F748-A10A-D5B4C0D52CA8}"/>
              </a:ext>
            </a:extLst>
          </p:cNvPr>
          <p:cNvSpPr>
            <a:spLocks noGrp="1"/>
          </p:cNvSpPr>
          <p:nvPr>
            <p:ph type="title"/>
          </p:nvPr>
        </p:nvSpPr>
        <p:spPr/>
        <p:txBody>
          <a:bodyPr/>
          <a:lstStyle/>
          <a:p>
            <a:r>
              <a:rPr kumimoji="1" lang="ja-JP" altLang="en-US"/>
              <a:t>エンジニアの役割分担</a:t>
            </a:r>
          </a:p>
        </p:txBody>
      </p:sp>
      <p:sp>
        <p:nvSpPr>
          <p:cNvPr id="3" name="スライド番号プレースホルダー 2">
            <a:extLst>
              <a:ext uri="{FF2B5EF4-FFF2-40B4-BE49-F238E27FC236}">
                <a16:creationId xmlns:a16="http://schemas.microsoft.com/office/drawing/2014/main" id="{D9C71E9C-827F-6746-BAB6-8360FBBB38BE}"/>
              </a:ext>
            </a:extLst>
          </p:cNvPr>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pic>
        <p:nvPicPr>
          <p:cNvPr id="4" name="図 3">
            <a:extLst>
              <a:ext uri="{FF2B5EF4-FFF2-40B4-BE49-F238E27FC236}">
                <a16:creationId xmlns:a16="http://schemas.microsoft.com/office/drawing/2014/main" id="{280DD2E8-AA00-074E-A027-DF5517DBD2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9241" y="4581411"/>
            <a:ext cx="587995" cy="623024"/>
          </a:xfrm>
          <a:prstGeom prst="rect">
            <a:avLst/>
          </a:prstGeom>
        </p:spPr>
      </p:pic>
      <p:grpSp>
        <p:nvGrpSpPr>
          <p:cNvPr id="5" name="図形グループ 32">
            <a:extLst>
              <a:ext uri="{FF2B5EF4-FFF2-40B4-BE49-F238E27FC236}">
                <a16:creationId xmlns:a16="http://schemas.microsoft.com/office/drawing/2014/main" id="{4336D74A-5A0A-5D42-AD90-5CAFD793484E}"/>
              </a:ext>
            </a:extLst>
          </p:cNvPr>
          <p:cNvGrpSpPr/>
          <p:nvPr/>
        </p:nvGrpSpPr>
        <p:grpSpPr>
          <a:xfrm>
            <a:off x="779873" y="4704072"/>
            <a:ext cx="269695" cy="595280"/>
            <a:chOff x="1946324" y="4125162"/>
            <a:chExt cx="969964" cy="2007872"/>
          </a:xfrm>
        </p:grpSpPr>
        <p:sp>
          <p:nvSpPr>
            <p:cNvPr id="6" name="円/楕円 5">
              <a:extLst>
                <a:ext uri="{FF2B5EF4-FFF2-40B4-BE49-F238E27FC236}">
                  <a16:creationId xmlns:a16="http://schemas.microsoft.com/office/drawing/2014/main" id="{45A357EE-83A2-1948-883E-A4CDEDE3A32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a:extLst>
                <a:ext uri="{FF2B5EF4-FFF2-40B4-BE49-F238E27FC236}">
                  <a16:creationId xmlns:a16="http://schemas.microsoft.com/office/drawing/2014/main" id="{5090B6DD-A7B5-1942-BF8A-0BCF561B363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 name="図 15">
            <a:extLst>
              <a:ext uri="{FF2B5EF4-FFF2-40B4-BE49-F238E27FC236}">
                <a16:creationId xmlns:a16="http://schemas.microsoft.com/office/drawing/2014/main" id="{E5511039-21D8-0C4A-9326-6B38FD18E51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36827" y="4581411"/>
            <a:ext cx="587995" cy="623024"/>
          </a:xfrm>
          <a:prstGeom prst="rect">
            <a:avLst/>
          </a:prstGeom>
        </p:spPr>
      </p:pic>
      <p:grpSp>
        <p:nvGrpSpPr>
          <p:cNvPr id="17" name="図形グループ 32">
            <a:extLst>
              <a:ext uri="{FF2B5EF4-FFF2-40B4-BE49-F238E27FC236}">
                <a16:creationId xmlns:a16="http://schemas.microsoft.com/office/drawing/2014/main" id="{3790DC89-6A11-474B-9714-73FEF64CFF2C}"/>
              </a:ext>
            </a:extLst>
          </p:cNvPr>
          <p:cNvGrpSpPr/>
          <p:nvPr/>
        </p:nvGrpSpPr>
        <p:grpSpPr>
          <a:xfrm>
            <a:off x="2657459" y="4704072"/>
            <a:ext cx="269695" cy="595280"/>
            <a:chOff x="1946324" y="4125162"/>
            <a:chExt cx="969964" cy="2007872"/>
          </a:xfrm>
        </p:grpSpPr>
        <p:sp>
          <p:nvSpPr>
            <p:cNvPr id="18" name="円/楕円 17">
              <a:extLst>
                <a:ext uri="{FF2B5EF4-FFF2-40B4-BE49-F238E27FC236}">
                  <a16:creationId xmlns:a16="http://schemas.microsoft.com/office/drawing/2014/main" id="{F82728FB-1EFF-944B-B5C0-1EC79A7B4DA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a:extLst>
                <a:ext uri="{FF2B5EF4-FFF2-40B4-BE49-F238E27FC236}">
                  <a16:creationId xmlns:a16="http://schemas.microsoft.com/office/drawing/2014/main" id="{77F2BC79-B206-D742-9ED4-16D33F77860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0" name="図 19">
            <a:extLst>
              <a:ext uri="{FF2B5EF4-FFF2-40B4-BE49-F238E27FC236}">
                <a16:creationId xmlns:a16="http://schemas.microsoft.com/office/drawing/2014/main" id="{64D0DADA-A1B3-5C4F-8B52-734D8A056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57681" y="4569137"/>
            <a:ext cx="587995" cy="623024"/>
          </a:xfrm>
          <a:prstGeom prst="rect">
            <a:avLst/>
          </a:prstGeom>
        </p:spPr>
      </p:pic>
      <p:grpSp>
        <p:nvGrpSpPr>
          <p:cNvPr id="21" name="図形グループ 32">
            <a:extLst>
              <a:ext uri="{FF2B5EF4-FFF2-40B4-BE49-F238E27FC236}">
                <a16:creationId xmlns:a16="http://schemas.microsoft.com/office/drawing/2014/main" id="{3E5AAD07-5102-BF48-9383-0E1F6B7EAA87}"/>
              </a:ext>
            </a:extLst>
          </p:cNvPr>
          <p:cNvGrpSpPr/>
          <p:nvPr/>
        </p:nvGrpSpPr>
        <p:grpSpPr>
          <a:xfrm>
            <a:off x="4578313" y="4691798"/>
            <a:ext cx="269695" cy="595280"/>
            <a:chOff x="1946324" y="4125162"/>
            <a:chExt cx="969964" cy="2007872"/>
          </a:xfrm>
        </p:grpSpPr>
        <p:sp>
          <p:nvSpPr>
            <p:cNvPr id="22" name="円/楕円 21">
              <a:extLst>
                <a:ext uri="{FF2B5EF4-FFF2-40B4-BE49-F238E27FC236}">
                  <a16:creationId xmlns:a16="http://schemas.microsoft.com/office/drawing/2014/main" id="{4FCF196D-6E46-0243-966F-023F41AF5C5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B243958F-56C6-3F42-BDC4-4B99969C817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93117444-4966-1541-AAAD-71E92E12E675}"/>
              </a:ext>
            </a:extLst>
          </p:cNvPr>
          <p:cNvSpPr/>
          <p:nvPr/>
        </p:nvSpPr>
        <p:spPr>
          <a:xfrm>
            <a:off x="508572"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CEBCAD7D-6CB0-3B4A-908E-06012F7A4136}"/>
              </a:ext>
            </a:extLst>
          </p:cNvPr>
          <p:cNvSpPr/>
          <p:nvPr/>
        </p:nvSpPr>
        <p:spPr>
          <a:xfrm>
            <a:off x="2417459"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7AD43AA7-44D0-0C42-A167-D88B91968880}"/>
              </a:ext>
            </a:extLst>
          </p:cNvPr>
          <p:cNvSpPr/>
          <p:nvPr/>
        </p:nvSpPr>
        <p:spPr>
          <a:xfrm>
            <a:off x="4326525"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F9706918-0B0E-894B-BD27-051DE57DB06F}"/>
              </a:ext>
            </a:extLst>
          </p:cNvPr>
          <p:cNvSpPr/>
          <p:nvPr/>
        </p:nvSpPr>
        <p:spPr>
          <a:xfrm>
            <a:off x="6235589"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8D6D0C96-BBB8-D144-96B5-B9E24A1CDA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23047" y="3409744"/>
            <a:ext cx="587995" cy="623024"/>
          </a:xfrm>
          <a:prstGeom prst="rect">
            <a:avLst/>
          </a:prstGeom>
        </p:spPr>
      </p:pic>
      <p:grpSp>
        <p:nvGrpSpPr>
          <p:cNvPr id="39" name="図形グループ 32">
            <a:extLst>
              <a:ext uri="{FF2B5EF4-FFF2-40B4-BE49-F238E27FC236}">
                <a16:creationId xmlns:a16="http://schemas.microsoft.com/office/drawing/2014/main" id="{FBF5B488-650D-CC4C-8278-F21883C13A8D}"/>
              </a:ext>
            </a:extLst>
          </p:cNvPr>
          <p:cNvGrpSpPr/>
          <p:nvPr/>
        </p:nvGrpSpPr>
        <p:grpSpPr>
          <a:xfrm>
            <a:off x="8500714" y="3549885"/>
            <a:ext cx="269695" cy="595280"/>
            <a:chOff x="1946324" y="4125162"/>
            <a:chExt cx="969964" cy="2007872"/>
          </a:xfrm>
        </p:grpSpPr>
        <p:sp>
          <p:nvSpPr>
            <p:cNvPr id="40" name="円/楕円 39">
              <a:extLst>
                <a:ext uri="{FF2B5EF4-FFF2-40B4-BE49-F238E27FC236}">
                  <a16:creationId xmlns:a16="http://schemas.microsoft.com/office/drawing/2014/main" id="{A3160AD9-F96C-E944-958B-EA123B2647B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70C647E3-71CE-C949-9F54-4A81E6BBF3B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2" name="左矢印 41">
            <a:extLst>
              <a:ext uri="{FF2B5EF4-FFF2-40B4-BE49-F238E27FC236}">
                <a16:creationId xmlns:a16="http://schemas.microsoft.com/office/drawing/2014/main" id="{17D89F5D-9FEB-3947-B7C1-47BCA0D59CE1}"/>
              </a:ext>
            </a:extLst>
          </p:cNvPr>
          <p:cNvSpPr/>
          <p:nvPr/>
        </p:nvSpPr>
        <p:spPr>
          <a:xfrm>
            <a:off x="7714099" y="3443255"/>
            <a:ext cx="379436" cy="503227"/>
          </a:xfrm>
          <a:prstGeom prst="lef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25537354-A065-B546-817F-DB5D8088245B}"/>
              </a:ext>
            </a:extLst>
          </p:cNvPr>
          <p:cNvSpPr txBox="1"/>
          <p:nvPr/>
        </p:nvSpPr>
        <p:spPr>
          <a:xfrm>
            <a:off x="589621" y="5327096"/>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開発</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CDF2D4D7-377F-7A49-AF59-04204E634587}"/>
              </a:ext>
            </a:extLst>
          </p:cNvPr>
          <p:cNvSpPr txBox="1"/>
          <p:nvPr/>
        </p:nvSpPr>
        <p:spPr>
          <a:xfrm>
            <a:off x="2467208" y="5327096"/>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開発</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86767891-401A-084F-8601-7D38C8E65F97}"/>
              </a:ext>
            </a:extLst>
          </p:cNvPr>
          <p:cNvSpPr txBox="1"/>
          <p:nvPr/>
        </p:nvSpPr>
        <p:spPr>
          <a:xfrm>
            <a:off x="8266689" y="4254220"/>
            <a:ext cx="444353" cy="253916"/>
          </a:xfrm>
          <a:prstGeom prst="rect">
            <a:avLst/>
          </a:prstGeom>
          <a:noFill/>
        </p:spPr>
        <p:txBody>
          <a:bodyPr wrap="none" rtlCol="0">
            <a:spAutoFit/>
          </a:bodyPr>
          <a:lstStyle/>
          <a:p>
            <a:pPr algn="ctr"/>
            <a:r>
              <a:rPr lang="en-US" altLang="ja-JP" sz="1050" dirty="0">
                <a:latin typeface="Meiryo" panose="020B0604030504040204" pitchFamily="34" charset="-128"/>
                <a:ea typeface="Meiryo" panose="020B0604030504040204" pitchFamily="34" charset="-128"/>
              </a:rPr>
              <a:t>SRE</a:t>
            </a:r>
            <a:endParaRPr kumimoji="1" lang="en-US" altLang="ja-JP" sz="1050" dirty="0">
              <a:latin typeface="Meiryo" panose="020B0604030504040204" pitchFamily="34" charset="-128"/>
              <a:ea typeface="Meiryo" panose="020B0604030504040204" pitchFamily="34" charset="-128"/>
            </a:endParaRPr>
          </a:p>
        </p:txBody>
      </p:sp>
      <p:sp>
        <p:nvSpPr>
          <p:cNvPr id="47" name="屈折矢印 46">
            <a:extLst>
              <a:ext uri="{FF2B5EF4-FFF2-40B4-BE49-F238E27FC236}">
                <a16:creationId xmlns:a16="http://schemas.microsoft.com/office/drawing/2014/main" id="{4BC1E44C-2D36-C94A-B69F-F3BE8C214A67}"/>
              </a:ext>
            </a:extLst>
          </p:cNvPr>
          <p:cNvSpPr/>
          <p:nvPr/>
        </p:nvSpPr>
        <p:spPr>
          <a:xfrm rot="16200000">
            <a:off x="7577296" y="2399582"/>
            <a:ext cx="844776" cy="1110344"/>
          </a:xfrm>
          <a:prstGeom prst="ben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C1CAAB31-99AB-1742-9D06-213D78E68B0D}"/>
              </a:ext>
            </a:extLst>
          </p:cNvPr>
          <p:cNvSpPr txBox="1"/>
          <p:nvPr/>
        </p:nvSpPr>
        <p:spPr>
          <a:xfrm>
            <a:off x="4253409" y="5327096"/>
            <a:ext cx="1396536"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テスト・</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B98FCF10-028C-7945-B21A-19651F647659}"/>
              </a:ext>
            </a:extLst>
          </p:cNvPr>
          <p:cNvSpPr txBox="1"/>
          <p:nvPr/>
        </p:nvSpPr>
        <p:spPr>
          <a:xfrm>
            <a:off x="457200" y="1529149"/>
            <a:ext cx="5795176"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マイクロ･サービス</a:t>
            </a:r>
            <a:r>
              <a:rPr kumimoji="1" lang="en-US" altLang="ja-JP" dirty="0">
                <a:solidFill>
                  <a:srgbClr val="0070C0"/>
                </a:solidFill>
                <a:latin typeface="Meiryo" panose="020B0604030504040204" pitchFamily="34" charset="-128"/>
                <a:ea typeface="Meiryo" panose="020B0604030504040204" pitchFamily="34" charset="-128"/>
              </a:rPr>
              <a:t>×</a:t>
            </a:r>
            <a:r>
              <a:rPr kumimoji="1" lang="ja-JP" altLang="en-US">
                <a:solidFill>
                  <a:srgbClr val="0070C0"/>
                </a:solidFill>
                <a:latin typeface="Meiryo" panose="020B0604030504040204" pitchFamily="34" charset="-128"/>
                <a:ea typeface="Meiryo" panose="020B0604030504040204" pitchFamily="34" charset="-128"/>
              </a:rPr>
              <a:t>コンテナによる独立したプロセス</a:t>
            </a:r>
          </a:p>
        </p:txBody>
      </p:sp>
      <p:sp>
        <p:nvSpPr>
          <p:cNvPr id="51" name="テキスト ボックス 50">
            <a:extLst>
              <a:ext uri="{FF2B5EF4-FFF2-40B4-BE49-F238E27FC236}">
                <a16:creationId xmlns:a16="http://schemas.microsoft.com/office/drawing/2014/main" id="{E2B97642-E580-B148-AB7A-FC27E380F185}"/>
              </a:ext>
            </a:extLst>
          </p:cNvPr>
          <p:cNvSpPr txBox="1"/>
          <p:nvPr/>
        </p:nvSpPr>
        <p:spPr>
          <a:xfrm>
            <a:off x="6137598" y="4581411"/>
            <a:ext cx="2723823" cy="646331"/>
          </a:xfrm>
          <a:prstGeom prst="rect">
            <a:avLst/>
          </a:prstGeom>
          <a:noFill/>
        </p:spPr>
        <p:txBody>
          <a:bodyPr wrap="none" rtlCol="0">
            <a:spAutoFit/>
          </a:bodyPr>
          <a:lstStyle/>
          <a:p>
            <a:pPr algn="r"/>
            <a:r>
              <a:rPr kumimoji="1" lang="ja-JP" altLang="en-US">
                <a:solidFill>
                  <a:srgbClr val="7030A0"/>
                </a:solidFill>
                <a:latin typeface="Meiryo" panose="020B0604030504040204" pitchFamily="34" charset="-128"/>
                <a:ea typeface="Meiryo" panose="020B0604030504040204" pitchFamily="34" charset="-128"/>
              </a:rPr>
              <a:t>クラウド･ベースでの</a:t>
            </a:r>
            <a:endParaRPr kumimoji="1" lang="en-US" altLang="ja-JP" dirty="0">
              <a:solidFill>
                <a:srgbClr val="7030A0"/>
              </a:solidFill>
              <a:latin typeface="Meiryo" panose="020B0604030504040204" pitchFamily="34" charset="-128"/>
              <a:ea typeface="Meiryo" panose="020B0604030504040204" pitchFamily="34" charset="-128"/>
            </a:endParaRPr>
          </a:p>
          <a:p>
            <a:pPr algn="r"/>
            <a:r>
              <a:rPr lang="ja-JP" altLang="en-US">
                <a:solidFill>
                  <a:srgbClr val="7030A0"/>
                </a:solidFill>
                <a:latin typeface="Meiryo" panose="020B0604030504040204" pitchFamily="34" charset="-128"/>
                <a:ea typeface="Meiryo" panose="020B0604030504040204" pitchFamily="34" charset="-128"/>
              </a:rPr>
              <a:t>組織横断的な仕組み作り</a:t>
            </a:r>
            <a:endParaRPr kumimoji="1" lang="ja-JP" altLang="en-US">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1692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74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サーバーレスと</a:t>
            </a:r>
            <a:r>
              <a:rPr lang="en-US" altLang="ja-JP" sz="2400" dirty="0" err="1">
                <a:solidFill>
                  <a:schemeClr val="bg1"/>
                </a:solidFill>
                <a:latin typeface="Meiryo" panose="020B0604030504040204" pitchFamily="34" charset="-128"/>
                <a:ea typeface="Meiryo" panose="020B0604030504040204" pitchFamily="34" charset="-128"/>
                <a:cs typeface="Arial" pitchFamily="34" charset="0"/>
              </a:rPr>
              <a:t>FaaS</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Serverless &amp; Function as a Service</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97756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081540"/>
            <a:ext cx="8961704" cy="5510060"/>
          </a:xfrm>
          <a:prstGeom prst="rect">
            <a:avLst/>
          </a:prstGeom>
          <a:solidFill>
            <a:srgbClr val="FFD579"/>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82828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318591"/>
            <a:ext cx="1292507" cy="1307703"/>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74478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56490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クラウド・サービスの区分</a:t>
            </a:r>
            <a:endParaRPr kumimoji="1" lang="ja-JP" altLang="en-US" sz="2400" dirty="0"/>
          </a:p>
        </p:txBody>
      </p:sp>
      <p:sp>
        <p:nvSpPr>
          <p:cNvPr id="63" name="正方形/長方形 62"/>
          <p:cNvSpPr/>
          <p:nvPr/>
        </p:nvSpPr>
        <p:spPr>
          <a:xfrm>
            <a:off x="2662244" y="5088979"/>
            <a:ext cx="1357387"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556792"/>
            <a:ext cx="2555575" cy="3431749"/>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752562"/>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745172"/>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746709"/>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745731"/>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738241"/>
            <a:ext cx="570542" cy="276999"/>
          </a:xfrm>
          <a:prstGeom prst="rect">
            <a:avLst/>
          </a:prstGeom>
          <a:noFill/>
        </p:spPr>
        <p:txBody>
          <a:bodyPr wrap="none" rtlCol="0">
            <a:spAutoFit/>
          </a:bodyPr>
          <a:lstStyle/>
          <a:p>
            <a:pPr algn="ctr"/>
            <a:r>
              <a:rPr lang="en-US" altLang="ja-JP" sz="1200" b="1" u="sng" dirty="0" err="1">
                <a:solidFill>
                  <a:schemeClr val="accent6">
                    <a:lumMod val="75000"/>
                  </a:schemeClr>
                </a:solidFill>
                <a:latin typeface="Meiryo" charset="-128"/>
                <a:ea typeface="Meiryo" charset="-128"/>
                <a:cs typeface="Meiryo" charset="-128"/>
              </a:rPr>
              <a:t>F</a:t>
            </a:r>
            <a:r>
              <a:rPr kumimoji="1" lang="en-US" altLang="ja-JP" sz="1200" b="1" u="sng" dirty="0" err="1">
                <a:solidFill>
                  <a:schemeClr val="accent6">
                    <a:lumMod val="75000"/>
                  </a:schemeClr>
                </a:solidFill>
                <a:latin typeface="Meiryo" charset="-128"/>
                <a:ea typeface="Meiryo" charset="-128"/>
                <a:cs typeface="Meiryo" charset="-128"/>
              </a:rPr>
              <a:t>aaS</a:t>
            </a:r>
            <a:endParaRPr kumimoji="1" lang="ja-JP" altLang="en-US" sz="1200" b="1" u="sng" dirty="0">
              <a:solidFill>
                <a:schemeClr val="accent6">
                  <a:lumMod val="75000"/>
                </a:schemeClr>
              </a:solidFill>
              <a:latin typeface="Meiryo" charset="-128"/>
              <a:ea typeface="Meiryo" charset="-128"/>
              <a:cs typeface="Meiryo" charset="-128"/>
            </a:endParaRPr>
          </a:p>
        </p:txBody>
      </p:sp>
      <p:sp>
        <p:nvSpPr>
          <p:cNvPr id="72" name="テキスト ボックス 71"/>
          <p:cNvSpPr txBox="1"/>
          <p:nvPr/>
        </p:nvSpPr>
        <p:spPr>
          <a:xfrm>
            <a:off x="151705" y="1100947"/>
            <a:ext cx="1800493" cy="307777"/>
          </a:xfrm>
          <a:prstGeom prst="rect">
            <a:avLst/>
          </a:prstGeom>
          <a:noFill/>
        </p:spPr>
        <p:txBody>
          <a:bodyPr vert="horz" wrap="none" rtlCol="0">
            <a:spAutoFit/>
          </a:bodyPr>
          <a:lstStyle/>
          <a:p>
            <a:r>
              <a:rPr kumimoji="1" lang="ja-JP" altLang="en-US" sz="1400" dirty="0">
                <a:solidFill>
                  <a:schemeClr val="accent4">
                    <a:lumMod val="75000"/>
                  </a:schemeClr>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53516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748921"/>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814432"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80156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515380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92385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327578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371154"/>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53882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64100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2" name="正方形/長方形 101">
            <a:extLst>
              <a:ext uri="{FF2B5EF4-FFF2-40B4-BE49-F238E27FC236}">
                <a16:creationId xmlns:a16="http://schemas.microsoft.com/office/drawing/2014/main" id="{D50C3A25-F835-0C4A-B66B-CA36F4BFAC82}"/>
              </a:ext>
            </a:extLst>
          </p:cNvPr>
          <p:cNvSpPr/>
          <p:nvPr/>
        </p:nvSpPr>
        <p:spPr>
          <a:xfrm>
            <a:off x="6541734" y="1986128"/>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0" name="正方形/長方形 109">
            <a:extLst>
              <a:ext uri="{FF2B5EF4-FFF2-40B4-BE49-F238E27FC236}">
                <a16:creationId xmlns:a16="http://schemas.microsoft.com/office/drawing/2014/main" id="{F350C758-9A5A-2E41-A3A0-C5899DA1B55D}"/>
              </a:ext>
            </a:extLst>
          </p:cNvPr>
          <p:cNvSpPr/>
          <p:nvPr/>
        </p:nvSpPr>
        <p:spPr>
          <a:xfrm>
            <a:off x="5257482"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54319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DC73F3B8-6E0C-E94B-975E-848E85F9E6D7}"/>
              </a:ext>
            </a:extLst>
          </p:cNvPr>
          <p:cNvSpPr/>
          <p:nvPr/>
        </p:nvSpPr>
        <p:spPr>
          <a:xfrm>
            <a:off x="3998858"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B3665813-B333-8D42-A4EC-58BB06A0AA24}"/>
              </a:ext>
            </a:extLst>
          </p:cNvPr>
          <p:cNvSpPr/>
          <p:nvPr/>
        </p:nvSpPr>
        <p:spPr>
          <a:xfrm>
            <a:off x="2721165"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4" name="正方形/長方形 133">
            <a:extLst>
              <a:ext uri="{FF2B5EF4-FFF2-40B4-BE49-F238E27FC236}">
                <a16:creationId xmlns:a16="http://schemas.microsoft.com/office/drawing/2014/main" id="{89B02454-D43B-3149-B96F-13D842A6EDDB}"/>
              </a:ext>
            </a:extLst>
          </p:cNvPr>
          <p:cNvSpPr/>
          <p:nvPr/>
        </p:nvSpPr>
        <p:spPr>
          <a:xfrm>
            <a:off x="1443472"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2" name="正方形/長方形 141">
            <a:extLst>
              <a:ext uri="{FF2B5EF4-FFF2-40B4-BE49-F238E27FC236}">
                <a16:creationId xmlns:a16="http://schemas.microsoft.com/office/drawing/2014/main" id="{DA4475CD-3E9A-2D46-B156-2C17210C85E3}"/>
              </a:ext>
            </a:extLst>
          </p:cNvPr>
          <p:cNvSpPr/>
          <p:nvPr/>
        </p:nvSpPr>
        <p:spPr>
          <a:xfrm>
            <a:off x="159220"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750310"/>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631416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631844"/>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605258"/>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nvGrpSpPr>
          <p:cNvPr id="4" name="グループ化 3">
            <a:extLst>
              <a:ext uri="{FF2B5EF4-FFF2-40B4-BE49-F238E27FC236}">
                <a16:creationId xmlns:a16="http://schemas.microsoft.com/office/drawing/2014/main" id="{ACFB0871-BC21-094F-AE81-341068D4E24A}"/>
              </a:ext>
            </a:extLst>
          </p:cNvPr>
          <p:cNvGrpSpPr/>
          <p:nvPr/>
        </p:nvGrpSpPr>
        <p:grpSpPr>
          <a:xfrm>
            <a:off x="3998858" y="738241"/>
            <a:ext cx="4988930" cy="301767"/>
            <a:chOff x="3998858" y="738241"/>
            <a:chExt cx="4988930" cy="301767"/>
          </a:xfrm>
        </p:grpSpPr>
        <p:sp>
          <p:nvSpPr>
            <p:cNvPr id="3" name="ホームベース 2">
              <a:extLst>
                <a:ext uri="{FF2B5EF4-FFF2-40B4-BE49-F238E27FC236}">
                  <a16:creationId xmlns:a16="http://schemas.microsoft.com/office/drawing/2014/main" id="{9B04D4EC-9B73-9043-A52F-29102FC4B00F}"/>
                </a:ext>
              </a:extLst>
            </p:cNvPr>
            <p:cNvSpPr/>
            <p:nvPr/>
          </p:nvSpPr>
          <p:spPr>
            <a:xfrm>
              <a:off x="3998858" y="738241"/>
              <a:ext cx="4988930" cy="276999"/>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2BEF5C79-9DF3-7345-A9E0-A08BEE169CCE}"/>
                </a:ext>
              </a:extLst>
            </p:cNvPr>
            <p:cNvSpPr txBox="1"/>
            <p:nvPr/>
          </p:nvSpPr>
          <p:spPr>
            <a:xfrm>
              <a:off x="4320731" y="760797"/>
              <a:ext cx="587020" cy="276999"/>
            </a:xfrm>
            <a:prstGeom prst="rect">
              <a:avLst/>
            </a:prstGeom>
            <a:noFill/>
          </p:spPr>
          <p:txBody>
            <a:bodyPr wrap="none" rtlCol="0">
              <a:spAutoFit/>
            </a:bodyPr>
            <a:lstStyle/>
            <a:p>
              <a:pPr algn="ctr"/>
              <a:r>
                <a:rPr lang="en-US" altLang="ja-JP" sz="1200" b="1" dirty="0">
                  <a:solidFill>
                    <a:schemeClr val="bg1"/>
                  </a:solidFill>
                  <a:latin typeface="Meiryo" charset="-128"/>
                  <a:ea typeface="Meiryo" charset="-128"/>
                  <a:cs typeface="Meiryo" charset="-128"/>
                </a:rPr>
                <a:t>CaaS</a:t>
              </a:r>
              <a:endParaRPr kumimoji="1" lang="ja-JP" altLang="en-US" sz="1200" b="1" dirty="0">
                <a:solidFill>
                  <a:schemeClr val="bg1"/>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F40F79C3-884D-2D4A-A3E8-58348B45F6EB}"/>
                </a:ext>
              </a:extLst>
            </p:cNvPr>
            <p:cNvSpPr txBox="1"/>
            <p:nvPr/>
          </p:nvSpPr>
          <p:spPr>
            <a:xfrm>
              <a:off x="5593543" y="759819"/>
              <a:ext cx="583366" cy="276999"/>
            </a:xfrm>
            <a:prstGeom prst="rect">
              <a:avLst/>
            </a:prstGeom>
            <a:noFill/>
          </p:spPr>
          <p:txBody>
            <a:bodyPr wrap="none" rtlCol="0">
              <a:spAutoFit/>
            </a:bodyPr>
            <a:lstStyle/>
            <a:p>
              <a:pPr algn="ctr"/>
              <a:r>
                <a:rPr kumimoji="1" lang="en-US" altLang="ja-JP" sz="1200" b="1" dirty="0">
                  <a:solidFill>
                    <a:schemeClr val="bg1"/>
                  </a:solidFill>
                  <a:latin typeface="Meiryo" charset="-128"/>
                  <a:ea typeface="Meiryo" charset="-128"/>
                  <a:cs typeface="Meiryo" charset="-128"/>
                </a:rPr>
                <a:t>PaaS</a:t>
              </a:r>
              <a:endParaRPr kumimoji="1" lang="ja-JP" altLang="en-US" sz="1200" b="1" dirty="0">
                <a:solidFill>
                  <a:schemeClr val="bg1"/>
                </a:solidFill>
                <a:latin typeface="Meiryo" charset="-128"/>
                <a:ea typeface="Meiryo" charset="-128"/>
                <a:cs typeface="Meiryo" charset="-128"/>
              </a:endParaRPr>
            </a:p>
          </p:txBody>
        </p:sp>
        <p:sp>
          <p:nvSpPr>
            <p:cNvPr id="80" name="テキスト ボックス 79">
              <a:extLst>
                <a:ext uri="{FF2B5EF4-FFF2-40B4-BE49-F238E27FC236}">
                  <a16:creationId xmlns:a16="http://schemas.microsoft.com/office/drawing/2014/main" id="{888B3DDF-CC5B-6746-BC8B-7A03CCFF7BEE}"/>
                </a:ext>
              </a:extLst>
            </p:cNvPr>
            <p:cNvSpPr txBox="1"/>
            <p:nvPr/>
          </p:nvSpPr>
          <p:spPr>
            <a:xfrm>
              <a:off x="6881665" y="752329"/>
              <a:ext cx="570542" cy="276999"/>
            </a:xfrm>
            <a:prstGeom prst="rect">
              <a:avLst/>
            </a:prstGeom>
            <a:noFill/>
          </p:spPr>
          <p:txBody>
            <a:bodyPr wrap="none" rtlCol="0">
              <a:spAutoFit/>
            </a:bodyPr>
            <a:lstStyle/>
            <a:p>
              <a:pPr algn="ctr"/>
              <a:r>
                <a:rPr lang="en-US" altLang="ja-JP" sz="1200" b="1" dirty="0" err="1">
                  <a:solidFill>
                    <a:schemeClr val="bg1"/>
                  </a:solidFill>
                  <a:latin typeface="Meiryo" charset="-128"/>
                  <a:ea typeface="Meiryo" charset="-128"/>
                  <a:cs typeface="Meiryo" charset="-128"/>
                </a:rPr>
                <a:t>F</a:t>
              </a:r>
              <a:r>
                <a:rPr kumimoji="1" lang="en-US" altLang="ja-JP" sz="1200" b="1" dirty="0" err="1">
                  <a:solidFill>
                    <a:schemeClr val="bg1"/>
                  </a:solidFill>
                  <a:latin typeface="Meiryo" charset="-128"/>
                  <a:ea typeface="Meiryo" charset="-128"/>
                  <a:cs typeface="Meiryo" charset="-128"/>
                </a:rPr>
                <a:t>aaS</a:t>
              </a:r>
              <a:endParaRPr kumimoji="1" lang="ja-JP" altLang="en-US" sz="1200" b="1" dirty="0">
                <a:solidFill>
                  <a:schemeClr val="bg1"/>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A01CDEE0-9FA4-CF4F-933A-339D52A3F273}"/>
                </a:ext>
              </a:extLst>
            </p:cNvPr>
            <p:cNvSpPr txBox="1"/>
            <p:nvPr/>
          </p:nvSpPr>
          <p:spPr>
            <a:xfrm>
              <a:off x="8149467" y="763009"/>
              <a:ext cx="585417" cy="276999"/>
            </a:xfrm>
            <a:prstGeom prst="rect">
              <a:avLst/>
            </a:prstGeom>
            <a:noFill/>
          </p:spPr>
          <p:txBody>
            <a:bodyPr wrap="none" rtlCol="0">
              <a:spAutoFit/>
            </a:bodyPr>
            <a:lstStyle/>
            <a:p>
              <a:pPr algn="ctr"/>
              <a:r>
                <a:rPr lang="en-US" altLang="ja-JP" sz="1200" b="1" dirty="0">
                  <a:solidFill>
                    <a:schemeClr val="bg1"/>
                  </a:solidFill>
                  <a:latin typeface="Meiryo" charset="-128"/>
                  <a:ea typeface="Meiryo" charset="-128"/>
                  <a:cs typeface="Meiryo" charset="-128"/>
                </a:rPr>
                <a:t>S</a:t>
              </a:r>
              <a:r>
                <a:rPr kumimoji="1" lang="en-US" altLang="ja-JP" sz="1200" b="1" dirty="0">
                  <a:solidFill>
                    <a:schemeClr val="bg1"/>
                  </a:solidFill>
                  <a:latin typeface="Meiryo" charset="-128"/>
                  <a:ea typeface="Meiryo" charset="-128"/>
                  <a:cs typeface="Meiryo" charset="-128"/>
                </a:rPr>
                <a:t>aaS</a:t>
              </a:r>
              <a:endParaRPr kumimoji="1" lang="ja-JP" altLang="en-US" sz="12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25321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98256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22029" y="851642"/>
            <a:ext cx="7920880" cy="22211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kumimoji="1" lang="ja-JP" altLang="en-US"/>
              <a:t>なぜ、クラウド･ネイティブへシフトするのか</a:t>
            </a:r>
          </a:p>
        </p:txBody>
      </p:sp>
      <p:sp>
        <p:nvSpPr>
          <p:cNvPr id="3" name="スライド番号プレースホルダー 2">
            <a:extLst>
              <a:ext uri="{FF2B5EF4-FFF2-40B4-BE49-F238E27FC236}">
                <a16:creationId xmlns:a16="http://schemas.microsoft.com/office/drawing/2014/main" id="{16842CC3-3791-B84E-A0BC-9502AB9F2BB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63</a:t>
            </a:fld>
            <a:endParaRPr kumimoji="1" lang="ja-JP" altLang="en-US"/>
          </a:p>
        </p:txBody>
      </p:sp>
      <p:pic>
        <p:nvPicPr>
          <p:cNvPr id="4" name="図 3">
            <a:extLst>
              <a:ext uri="{FF2B5EF4-FFF2-40B4-BE49-F238E27FC236}">
                <a16:creationId xmlns:a16="http://schemas.microsoft.com/office/drawing/2014/main" id="{975D1085-AA78-0D4C-B5E3-3A78BDF5C4BD}"/>
              </a:ext>
            </a:extLst>
          </p:cNvPr>
          <p:cNvPicPr>
            <a:picLocks noChangeAspect="1"/>
          </p:cNvPicPr>
          <p:nvPr/>
        </p:nvPicPr>
        <p:blipFill>
          <a:blip r:embed="rId2"/>
          <a:stretch>
            <a:fillRect/>
          </a:stretch>
        </p:blipFill>
        <p:spPr>
          <a:xfrm>
            <a:off x="3474132" y="4574644"/>
            <a:ext cx="2195736" cy="900815"/>
          </a:xfrm>
          <a:prstGeom prst="rect">
            <a:avLst/>
          </a:prstGeom>
        </p:spPr>
      </p:pic>
      <p:pic>
        <p:nvPicPr>
          <p:cNvPr id="6" name="図 5">
            <a:extLst>
              <a:ext uri="{FF2B5EF4-FFF2-40B4-BE49-F238E27FC236}">
                <a16:creationId xmlns:a16="http://schemas.microsoft.com/office/drawing/2014/main" id="{EC4F9B16-A76C-6F49-8D40-26801F9BB09E}"/>
              </a:ext>
            </a:extLst>
          </p:cNvPr>
          <p:cNvPicPr>
            <a:picLocks noChangeAspect="1"/>
          </p:cNvPicPr>
          <p:nvPr/>
        </p:nvPicPr>
        <p:blipFill>
          <a:blip r:embed="rId3"/>
          <a:stretch>
            <a:fillRect/>
          </a:stretch>
        </p:blipFill>
        <p:spPr>
          <a:xfrm>
            <a:off x="1259632" y="4501653"/>
            <a:ext cx="1442132" cy="1081599"/>
          </a:xfrm>
          <a:prstGeom prst="rect">
            <a:avLst/>
          </a:prstGeom>
        </p:spPr>
      </p:pic>
      <p:pic>
        <p:nvPicPr>
          <p:cNvPr id="7" name="図 6">
            <a:extLst>
              <a:ext uri="{FF2B5EF4-FFF2-40B4-BE49-F238E27FC236}">
                <a16:creationId xmlns:a16="http://schemas.microsoft.com/office/drawing/2014/main" id="{2415A778-8D8C-3D4F-A9EA-E707E00C3AA1}"/>
              </a:ext>
            </a:extLst>
          </p:cNvPr>
          <p:cNvPicPr>
            <a:picLocks noChangeAspect="1"/>
          </p:cNvPicPr>
          <p:nvPr/>
        </p:nvPicPr>
        <p:blipFill>
          <a:blip r:embed="rId4"/>
          <a:stretch>
            <a:fillRect/>
          </a:stretch>
        </p:blipFill>
        <p:spPr>
          <a:xfrm>
            <a:off x="6072935" y="4598032"/>
            <a:ext cx="1717096" cy="900815"/>
          </a:xfrm>
          <a:prstGeom prst="rect">
            <a:avLst/>
          </a:prstGeom>
        </p:spPr>
      </p:pic>
      <p:sp>
        <p:nvSpPr>
          <p:cNvPr id="8" name="テキスト ボックス 7">
            <a:extLst>
              <a:ext uri="{FF2B5EF4-FFF2-40B4-BE49-F238E27FC236}">
                <a16:creationId xmlns:a16="http://schemas.microsoft.com/office/drawing/2014/main" id="{64416FF7-0BB8-C642-99AB-5A0EC24A56FD}"/>
              </a:ext>
            </a:extLst>
          </p:cNvPr>
          <p:cNvSpPr txBox="1"/>
          <p:nvPr/>
        </p:nvSpPr>
        <p:spPr>
          <a:xfrm>
            <a:off x="2300470" y="4986947"/>
            <a:ext cx="920445" cy="307777"/>
          </a:xfrm>
          <a:prstGeom prst="rect">
            <a:avLst/>
          </a:prstGeom>
          <a:noFill/>
        </p:spPr>
        <p:txBody>
          <a:bodyPr wrap="none" rtlCol="0">
            <a:spAutoFit/>
          </a:bodyPr>
          <a:lstStyle/>
          <a:p>
            <a:r>
              <a:rPr kumimoji="1" lang="en-US" altLang="ja-JP" sz="1400" dirty="0">
                <a:solidFill>
                  <a:srgbClr val="33ACBD"/>
                </a:solidFill>
                <a:latin typeface="Abadi" panose="020F0502020204030204" pitchFamily="34" charset="0"/>
                <a:cs typeface="Abadi" panose="020F0502020204030204" pitchFamily="34" charset="0"/>
              </a:rPr>
              <a:t>Functions</a:t>
            </a:r>
            <a:endParaRPr kumimoji="1" lang="ja-JP" altLang="en-US" sz="1400">
              <a:solidFill>
                <a:srgbClr val="33ACBD"/>
              </a:solidFill>
              <a:latin typeface="Abadi" panose="020F0502020204030204" pitchFamily="34" charset="0"/>
              <a:cs typeface="Abadi" panose="020F0502020204030204" pitchFamily="34" charset="0"/>
            </a:endParaRPr>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1104594" y="1031988"/>
            <a:ext cx="6955750" cy="738664"/>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付加価値を生み出さない作業で負担を強いられる</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54077" y="1848252"/>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70501" y="1845071"/>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528578"/>
            <a:ext cx="7920880" cy="2421000"/>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325230" y="3645623"/>
            <a:ext cx="4493539"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この負担から</a:t>
            </a:r>
            <a:r>
              <a:rPr kumimoji="1" lang="ja-JP" altLang="en-US" sz="2800">
                <a:solidFill>
                  <a:srgbClr val="0070C0"/>
                </a:solidFill>
                <a:latin typeface="Meiryo" panose="020B0604030504040204" pitchFamily="34" charset="-128"/>
                <a:ea typeface="Meiryo" panose="020B0604030504040204" pitchFamily="34" charset="-128"/>
              </a:rPr>
              <a:t>開発者を解放</a:t>
            </a:r>
          </a:p>
        </p:txBody>
      </p:sp>
      <p:sp>
        <p:nvSpPr>
          <p:cNvPr id="15" name="テキスト ボックス 14">
            <a:extLst>
              <a:ext uri="{FF2B5EF4-FFF2-40B4-BE49-F238E27FC236}">
                <a16:creationId xmlns:a16="http://schemas.microsoft.com/office/drawing/2014/main" id="{BF6211FB-C236-F548-AECD-73496CD7A14A}"/>
              </a:ext>
            </a:extLst>
          </p:cNvPr>
          <p:cNvSpPr txBox="1"/>
          <p:nvPr/>
        </p:nvSpPr>
        <p:spPr>
          <a:xfrm>
            <a:off x="1673660" y="5459221"/>
            <a:ext cx="5817619"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コンテナ</a:t>
            </a:r>
            <a:r>
              <a:rPr kumimoji="1" lang="en-US" altLang="ja-JP" sz="2000" dirty="0">
                <a:solidFill>
                  <a:srgbClr val="0070C0"/>
                </a:solidFill>
                <a:latin typeface="Meiryo" panose="020B0604030504040204" pitchFamily="34" charset="-128"/>
                <a:ea typeface="Meiryo" panose="020B0604030504040204" pitchFamily="34" charset="-128"/>
              </a:rPr>
              <a:t> × </a:t>
            </a:r>
            <a:r>
              <a:rPr kumimoji="1" lang="ja-JP" altLang="en-US" sz="2000">
                <a:solidFill>
                  <a:srgbClr val="0070C0"/>
                </a:solidFill>
                <a:latin typeface="Meiryo" panose="020B0604030504040204" pitchFamily="34" charset="-128"/>
                <a:ea typeface="Meiryo" panose="020B0604030504040204" pitchFamily="34" charset="-128"/>
              </a:rPr>
              <a:t>マイクロ・サービス</a:t>
            </a:r>
            <a:r>
              <a:rPr kumimoji="1" lang="en-US" altLang="ja-JP" sz="2000" dirty="0">
                <a:solidFill>
                  <a:srgbClr val="0070C0"/>
                </a:solidFill>
                <a:latin typeface="Meiryo" panose="020B0604030504040204" pitchFamily="34" charset="-128"/>
                <a:ea typeface="Meiryo" panose="020B0604030504040204" pitchFamily="34" charset="-128"/>
              </a:rPr>
              <a:t> × </a:t>
            </a:r>
            <a:r>
              <a:rPr kumimoji="1" lang="ja-JP" altLang="en-US" sz="2000">
                <a:solidFill>
                  <a:srgbClr val="0070C0"/>
                </a:solidFill>
                <a:latin typeface="Meiryo" panose="020B0604030504040204" pitchFamily="34" charset="-128"/>
                <a:ea typeface="Meiryo" panose="020B0604030504040204" pitchFamily="34" charset="-128"/>
              </a:rPr>
              <a:t>サーバーレス</a:t>
            </a:r>
          </a:p>
        </p:txBody>
      </p:sp>
      <p:sp>
        <p:nvSpPr>
          <p:cNvPr id="16" name="正方形/長方形 15">
            <a:extLst>
              <a:ext uri="{FF2B5EF4-FFF2-40B4-BE49-F238E27FC236}">
                <a16:creationId xmlns:a16="http://schemas.microsoft.com/office/drawing/2014/main" id="{652A026B-0090-1C4F-A2C3-69941237FE4A}"/>
              </a:ext>
            </a:extLst>
          </p:cNvPr>
          <p:cNvSpPr/>
          <p:nvPr/>
        </p:nvSpPr>
        <p:spPr>
          <a:xfrm>
            <a:off x="611559" y="6039055"/>
            <a:ext cx="7920880" cy="448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Meiryo" panose="020B0604030504040204" pitchFamily="34" charset="-128"/>
                <a:ea typeface="Meiryo" panose="020B0604030504040204" pitchFamily="34" charset="-128"/>
                <a:cs typeface="ＭＳ Ｐゴシック"/>
              </a:rPr>
              <a:t>アジャイル開発や</a:t>
            </a:r>
            <a:r>
              <a:rPr kumimoji="1" lang="en-US" altLang="ja-JP" sz="2000" dirty="0">
                <a:solidFill>
                  <a:schemeClr val="bg1"/>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85351441-AC3E-6F47-B3E0-190C95990C22}"/>
              </a:ext>
            </a:extLst>
          </p:cNvPr>
          <p:cNvSpPr/>
          <p:nvPr/>
        </p:nvSpPr>
        <p:spPr>
          <a:xfrm rot="10800000">
            <a:off x="3995935" y="3133723"/>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9258C80-5D77-7249-B221-C614D84C091D}"/>
              </a:ext>
            </a:extLst>
          </p:cNvPr>
          <p:cNvSpPr/>
          <p:nvPr/>
        </p:nvSpPr>
        <p:spPr>
          <a:xfrm>
            <a:off x="1301461" y="4101426"/>
            <a:ext cx="6499716" cy="584775"/>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サーバの調達や構築、運用管理、スケーラビリティについては、</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クラウド事業者に任せることができ自分たちで考えなくて済む</a:t>
            </a:r>
            <a:endParaRPr lang="ja-JP" altLang="en-US" sz="1600">
              <a:solidFill>
                <a:srgbClr val="0070C0"/>
              </a:solidFill>
            </a:endParaRPr>
          </a:p>
        </p:txBody>
      </p:sp>
    </p:spTree>
    <p:extLst>
      <p:ext uri="{BB962C8B-B14F-4D97-AF65-F5344CB8AC3E}">
        <p14:creationId xmlns:p14="http://schemas.microsoft.com/office/powerpoint/2010/main" val="3060741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47308-3D5C-C34B-A784-6F8354A61F75}"/>
              </a:ext>
            </a:extLst>
          </p:cNvPr>
          <p:cNvSpPr>
            <a:spLocks noGrp="1"/>
          </p:cNvSpPr>
          <p:nvPr>
            <p:ph type="title"/>
          </p:nvPr>
        </p:nvSpPr>
        <p:spPr/>
        <p:txBody>
          <a:bodyPr/>
          <a:lstStyle/>
          <a:p>
            <a:r>
              <a:rPr lang="ja-JP" altLang="en-US"/>
              <a:t>開発の自動化とは</a:t>
            </a:r>
          </a:p>
        </p:txBody>
      </p:sp>
      <p:sp>
        <p:nvSpPr>
          <p:cNvPr id="4" name="ホームベース 3">
            <a:extLst>
              <a:ext uri="{FF2B5EF4-FFF2-40B4-BE49-F238E27FC236}">
                <a16:creationId xmlns:a16="http://schemas.microsoft.com/office/drawing/2014/main" id="{0B4665D2-0B77-B64C-A42C-CC2A237130B3}"/>
              </a:ext>
            </a:extLst>
          </p:cNvPr>
          <p:cNvSpPr/>
          <p:nvPr/>
        </p:nvSpPr>
        <p:spPr>
          <a:xfrm>
            <a:off x="457200" y="902127"/>
            <a:ext cx="4581205"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による自動プログラミング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ホームベース 4">
            <a:extLst>
              <a:ext uri="{FF2B5EF4-FFF2-40B4-BE49-F238E27FC236}">
                <a16:creationId xmlns:a16="http://schemas.microsoft.com/office/drawing/2014/main" id="{51928A82-4ADB-B343-B31B-A6F0224C25DE}"/>
              </a:ext>
            </a:extLst>
          </p:cNvPr>
          <p:cNvSpPr/>
          <p:nvPr/>
        </p:nvSpPr>
        <p:spPr>
          <a:xfrm>
            <a:off x="457199" y="5830068"/>
            <a:ext cx="4581205" cy="50936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人手によるプログラミング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ストライプ矢印 5">
            <a:extLst>
              <a:ext uri="{FF2B5EF4-FFF2-40B4-BE49-F238E27FC236}">
                <a16:creationId xmlns:a16="http://schemas.microsoft.com/office/drawing/2014/main" id="{CD0ACA18-792D-174C-B896-F9CD74A694BC}"/>
              </a:ext>
            </a:extLst>
          </p:cNvPr>
          <p:cNvSpPr/>
          <p:nvPr/>
        </p:nvSpPr>
        <p:spPr>
          <a:xfrm rot="16200000">
            <a:off x="-1093674" y="3343310"/>
            <a:ext cx="4332205" cy="555392"/>
          </a:xfrm>
          <a:prstGeom prst="stripedRightArrow">
            <a:avLst>
              <a:gd name="adj1" fmla="val 52210"/>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グループ化 28">
            <a:extLst>
              <a:ext uri="{FF2B5EF4-FFF2-40B4-BE49-F238E27FC236}">
                <a16:creationId xmlns:a16="http://schemas.microsoft.com/office/drawing/2014/main" id="{1FD9D848-102C-EC46-95F3-F49D7CBC0039}"/>
              </a:ext>
            </a:extLst>
          </p:cNvPr>
          <p:cNvGrpSpPr/>
          <p:nvPr/>
        </p:nvGrpSpPr>
        <p:grpSpPr>
          <a:xfrm>
            <a:off x="1534228" y="1682822"/>
            <a:ext cx="6897890" cy="3875915"/>
            <a:chOff x="1534228" y="1682822"/>
            <a:chExt cx="6897890" cy="3875915"/>
          </a:xfrm>
        </p:grpSpPr>
        <p:sp>
          <p:nvSpPr>
            <p:cNvPr id="27" name="正方形/長方形 26">
              <a:extLst>
                <a:ext uri="{FF2B5EF4-FFF2-40B4-BE49-F238E27FC236}">
                  <a16:creationId xmlns:a16="http://schemas.microsoft.com/office/drawing/2014/main" id="{C2854AF9-33E9-954A-99EF-5F677FE79AEA}"/>
                </a:ext>
              </a:extLst>
            </p:cNvPr>
            <p:cNvSpPr/>
            <p:nvPr/>
          </p:nvSpPr>
          <p:spPr>
            <a:xfrm>
              <a:off x="3264837" y="1682822"/>
              <a:ext cx="5167281" cy="38759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8" name="正方形/長方形 7">
              <a:extLst>
                <a:ext uri="{FF2B5EF4-FFF2-40B4-BE49-F238E27FC236}">
                  <a16:creationId xmlns:a16="http://schemas.microsoft.com/office/drawing/2014/main" id="{1F4E4566-0DEC-4B48-A444-08E4DC55CB62}"/>
                </a:ext>
              </a:extLst>
            </p:cNvPr>
            <p:cNvSpPr/>
            <p:nvPr/>
          </p:nvSpPr>
          <p:spPr>
            <a:xfrm>
              <a:off x="1546502" y="490055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フレームワーク</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095F189C-C857-8C4C-824E-2B18234558D7}"/>
                </a:ext>
              </a:extLst>
            </p:cNvPr>
            <p:cNvSpPr/>
            <p:nvPr/>
          </p:nvSpPr>
          <p:spPr>
            <a:xfrm>
              <a:off x="1546502" y="4326753"/>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超高速開発ツール</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1BDF6100-1CA9-C84E-BD3C-A868F6E1A219}"/>
                </a:ext>
              </a:extLst>
            </p:cNvPr>
            <p:cNvSpPr/>
            <p:nvPr/>
          </p:nvSpPr>
          <p:spPr>
            <a:xfrm>
              <a:off x="1546502" y="375295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BRMS</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Business Rule Management System</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0E50E4D6-D1F6-AB42-BCC9-033C7E8598DD}"/>
                </a:ext>
              </a:extLst>
            </p:cNvPr>
            <p:cNvSpPr/>
            <p:nvPr/>
          </p:nvSpPr>
          <p:spPr>
            <a:xfrm>
              <a:off x="1546502" y="3179149"/>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サーバーレス／</a:t>
              </a:r>
              <a:r>
                <a:rPr kumimoji="1" lang="en-US" altLang="ja-JP" dirty="0" err="1">
                  <a:solidFill>
                    <a:srgbClr val="FFFFFF"/>
                  </a:solidFill>
                  <a:latin typeface="Meiryo" panose="020B0604030504040204" pitchFamily="34" charset="-128"/>
                  <a:ea typeface="Meiryo" panose="020B0604030504040204" pitchFamily="34" charset="-128"/>
                  <a:cs typeface="ＭＳ Ｐゴシック"/>
                </a:rPr>
                <a:t>FaaS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469AB41C-2D79-004C-BDF1-B69FDE942A5A}"/>
                </a:ext>
              </a:extLst>
            </p:cNvPr>
            <p:cNvSpPr/>
            <p:nvPr/>
          </p:nvSpPr>
          <p:spPr>
            <a:xfrm>
              <a:off x="1534228" y="203154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SaaS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648C2F8-2821-3140-BCB7-828392783537}"/>
                </a:ext>
              </a:extLst>
            </p:cNvPr>
            <p:cNvSpPr/>
            <p:nvPr/>
          </p:nvSpPr>
          <p:spPr>
            <a:xfrm>
              <a:off x="1534228" y="260842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API</a:t>
              </a:r>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PaaS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357AECF0-8A27-E848-B5DA-B4CE443C855F}"/>
                </a:ext>
              </a:extLst>
            </p:cNvPr>
            <p:cNvSpPr txBox="1"/>
            <p:nvPr/>
          </p:nvSpPr>
          <p:spPr>
            <a:xfrm>
              <a:off x="3781244" y="1747188"/>
              <a:ext cx="4134465" cy="307777"/>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業務現場にジャストインタイムで</a:t>
              </a:r>
              <a:r>
                <a:rPr lang="ja-JP" altLang="en-US" sz="1400" b="1">
                  <a:solidFill>
                    <a:srgbClr val="0070C0"/>
                  </a:solidFill>
                  <a:latin typeface="Meiryo" panose="020B0604030504040204" pitchFamily="34" charset="-128"/>
                  <a:ea typeface="Meiryo" panose="020B0604030504040204" pitchFamily="34" charset="-128"/>
                </a:rPr>
                <a:t>サービスを提供</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DB84B27-6C9A-8744-8653-9716364D1D16}"/>
                </a:ext>
              </a:extLst>
            </p:cNvPr>
            <p:cNvSpPr/>
            <p:nvPr/>
          </p:nvSpPr>
          <p:spPr>
            <a:xfrm>
              <a:off x="5074454" y="2033078"/>
              <a:ext cx="3204241" cy="101691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テキスト ボックス 16">
              <a:extLst>
                <a:ext uri="{FF2B5EF4-FFF2-40B4-BE49-F238E27FC236}">
                  <a16:creationId xmlns:a16="http://schemas.microsoft.com/office/drawing/2014/main" id="{4DDAE48C-A0DC-114B-8C77-BA01E24DF6DB}"/>
                </a:ext>
              </a:extLst>
            </p:cNvPr>
            <p:cNvSpPr txBox="1"/>
            <p:nvPr/>
          </p:nvSpPr>
          <p:spPr>
            <a:xfrm>
              <a:off x="5268175" y="2217485"/>
              <a:ext cx="2816797"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pPr algn="ctr"/>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8AE95DC-1DB1-194A-8EA8-0DE5CCAE705E}"/>
                </a:ext>
              </a:extLst>
            </p:cNvPr>
            <p:cNvSpPr/>
            <p:nvPr/>
          </p:nvSpPr>
          <p:spPr>
            <a:xfrm>
              <a:off x="5074454" y="3179370"/>
              <a:ext cx="3204241" cy="10169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1" name="テキスト ボックス 20">
              <a:extLst>
                <a:ext uri="{FF2B5EF4-FFF2-40B4-BE49-F238E27FC236}">
                  <a16:creationId xmlns:a16="http://schemas.microsoft.com/office/drawing/2014/main" id="{64F123A5-11F7-1B4E-86AD-60F71B9546CD}"/>
                </a:ext>
              </a:extLst>
            </p:cNvPr>
            <p:cNvSpPr txBox="1"/>
            <p:nvPr/>
          </p:nvSpPr>
          <p:spPr>
            <a:xfrm>
              <a:off x="5453321" y="3360941"/>
              <a:ext cx="2446504" cy="738664"/>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DevOps</a:t>
              </a:r>
            </a:p>
            <a:p>
              <a:pPr algn="ctr"/>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CC3AB8C5-0A08-A94D-8710-57835F18EB90}"/>
                </a:ext>
              </a:extLst>
            </p:cNvPr>
            <p:cNvSpPr/>
            <p:nvPr/>
          </p:nvSpPr>
          <p:spPr>
            <a:xfrm>
              <a:off x="5074454" y="4326753"/>
              <a:ext cx="3204241" cy="101691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CFCE7708-BB00-6D4A-83F1-77BAF4FD2EB6}"/>
                </a:ext>
              </a:extLst>
            </p:cNvPr>
            <p:cNvSpPr txBox="1"/>
            <p:nvPr/>
          </p:nvSpPr>
          <p:spPr>
            <a:xfrm>
              <a:off x="5832431" y="4496656"/>
              <a:ext cx="1688283"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28" name="テキスト ボックス 27">
            <a:extLst>
              <a:ext uri="{FF2B5EF4-FFF2-40B4-BE49-F238E27FC236}">
                <a16:creationId xmlns:a16="http://schemas.microsoft.com/office/drawing/2014/main" id="{4BE79A95-D6E5-E34B-BAC1-C27F7E06144E}"/>
              </a:ext>
            </a:extLst>
          </p:cNvPr>
          <p:cNvSpPr txBox="1"/>
          <p:nvPr/>
        </p:nvSpPr>
        <p:spPr>
          <a:xfrm>
            <a:off x="5086728" y="1003527"/>
            <a:ext cx="3416320"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機械学習を使ったシステム開発</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030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21DB8E98-B29E-224D-81BA-7E93DA8F1D90}"/>
              </a:ext>
            </a:extLst>
          </p:cNvPr>
          <p:cNvSpPr/>
          <p:nvPr/>
        </p:nvSpPr>
        <p:spPr>
          <a:xfrm>
            <a:off x="3468842" y="1054997"/>
            <a:ext cx="5370013" cy="2292010"/>
          </a:xfrm>
          <a:prstGeom prst="rect">
            <a:avLst/>
          </a:prstGeom>
          <a:solidFill>
            <a:srgbClr val="DBEEF4">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95943F5C-CF77-4345-BEFD-A73230EB06FC}"/>
              </a:ext>
            </a:extLst>
          </p:cNvPr>
          <p:cNvSpPr/>
          <p:nvPr/>
        </p:nvSpPr>
        <p:spPr>
          <a:xfrm>
            <a:off x="3477911" y="3427295"/>
            <a:ext cx="5360944" cy="1388796"/>
          </a:xfrm>
          <a:prstGeom prst="rect">
            <a:avLst/>
          </a:prstGeom>
          <a:solidFill>
            <a:srgbClr val="E6E0EC">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B7EB14F7-A7AB-154D-A8CD-CEE14DF7BCD8}"/>
              </a:ext>
            </a:extLst>
          </p:cNvPr>
          <p:cNvSpPr/>
          <p:nvPr/>
        </p:nvSpPr>
        <p:spPr>
          <a:xfrm>
            <a:off x="3488928" y="4859487"/>
            <a:ext cx="5349927" cy="1497247"/>
          </a:xfrm>
          <a:prstGeom prst="rect">
            <a:avLst/>
          </a:prstGeom>
          <a:solidFill>
            <a:srgbClr val="EBF1DE">
              <a:alpha val="4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6080C8-7101-1848-A2CA-4AB28DF0C5B6}"/>
              </a:ext>
            </a:extLst>
          </p:cNvPr>
          <p:cNvSpPr>
            <a:spLocks noGrp="1"/>
          </p:cNvSpPr>
          <p:nvPr>
            <p:ph type="title"/>
          </p:nvPr>
        </p:nvSpPr>
        <p:spPr/>
        <p:txBody>
          <a:bodyPr/>
          <a:lstStyle/>
          <a:p>
            <a:r>
              <a:rPr lang="ja-JP" altLang="en-US"/>
              <a:t>クラウドに吸収される</a:t>
            </a:r>
            <a:r>
              <a:rPr kumimoji="1" lang="en-US" altLang="ja-JP" dirty="0"/>
              <a:t>IT</a:t>
            </a:r>
            <a:r>
              <a:rPr kumimoji="1" lang="ja-JP" altLang="en-US"/>
              <a:t>ビジネス</a:t>
            </a:r>
          </a:p>
        </p:txBody>
      </p:sp>
      <p:sp>
        <p:nvSpPr>
          <p:cNvPr id="3" name="スライド番号プレースホルダー 2">
            <a:extLst>
              <a:ext uri="{FF2B5EF4-FFF2-40B4-BE49-F238E27FC236}">
                <a16:creationId xmlns:a16="http://schemas.microsoft.com/office/drawing/2014/main" id="{F8B872F6-9A93-FA42-BD6E-654D151B4AA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65</a:t>
            </a:fld>
            <a:endParaRPr kumimoji="1" lang="ja-JP" altLang="en-US"/>
          </a:p>
        </p:txBody>
      </p:sp>
      <p:sp>
        <p:nvSpPr>
          <p:cNvPr id="4" name="正方形/長方形 3">
            <a:extLst>
              <a:ext uri="{FF2B5EF4-FFF2-40B4-BE49-F238E27FC236}">
                <a16:creationId xmlns:a16="http://schemas.microsoft.com/office/drawing/2014/main" id="{F2335433-7265-CB47-8347-17D5BEC9BBC7}"/>
              </a:ext>
            </a:extLst>
          </p:cNvPr>
          <p:cNvSpPr/>
          <p:nvPr/>
        </p:nvSpPr>
        <p:spPr>
          <a:xfrm>
            <a:off x="319488" y="1068275"/>
            <a:ext cx="2996588" cy="22840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アプリケーション・ビジネス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システムの企画</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プログラム開発・テスト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開発・テスト環境の構築</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本番実行環境の構築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073DCAC3-1918-5046-9957-C13266EB5C06}"/>
              </a:ext>
            </a:extLst>
          </p:cNvPr>
          <p:cNvSpPr/>
          <p:nvPr/>
        </p:nvSpPr>
        <p:spPr>
          <a:xfrm>
            <a:off x="319488" y="3404214"/>
            <a:ext cx="2996588" cy="140234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ネットワーク・ビジネス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01F6744-FD87-0A4B-B9CA-20CD57A2C1D5}"/>
              </a:ext>
            </a:extLst>
          </p:cNvPr>
          <p:cNvSpPr/>
          <p:nvPr/>
        </p:nvSpPr>
        <p:spPr>
          <a:xfrm>
            <a:off x="319488" y="4858441"/>
            <a:ext cx="2996588" cy="14982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インフラ・ビジネス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インフラの設計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2" name="図 11">
            <a:extLst>
              <a:ext uri="{FF2B5EF4-FFF2-40B4-BE49-F238E27FC236}">
                <a16:creationId xmlns:a16="http://schemas.microsoft.com/office/drawing/2014/main" id="{50CED6CF-1946-8D42-805E-501A58747C1D}"/>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38529" y="3552931"/>
            <a:ext cx="1713003" cy="1027802"/>
          </a:xfrm>
          <a:prstGeom prst="rect">
            <a:avLst/>
          </a:prstGeom>
          <a:effectLst/>
        </p:spPr>
      </p:pic>
      <p:pic>
        <p:nvPicPr>
          <p:cNvPr id="17" name="図 16">
            <a:extLst>
              <a:ext uri="{FF2B5EF4-FFF2-40B4-BE49-F238E27FC236}">
                <a16:creationId xmlns:a16="http://schemas.microsoft.com/office/drawing/2014/main" id="{6A6176BC-7AB6-B24C-BA4E-59468EFE9B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0535" y="3410139"/>
            <a:ext cx="869567" cy="742623"/>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8C660CC-5345-1048-8056-B639177AB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69682" y="3388105"/>
            <a:ext cx="898425" cy="74262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102C69D-1021-7642-B7C5-834525392E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6801" y="3879315"/>
            <a:ext cx="869567" cy="742623"/>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B82BB88-B0BE-D44B-AB06-BD8F754571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0699" y="3861834"/>
            <a:ext cx="869567" cy="742623"/>
          </a:xfrm>
          <a:prstGeom prst="rect">
            <a:avLst/>
          </a:prstGeom>
          <a:effectLst>
            <a:outerShdw blurRad="50800" dist="38100" dir="2700000" algn="tl" rotWithShape="0">
              <a:prstClr val="black">
                <a:alpha val="40000"/>
              </a:prstClr>
            </a:outerShdw>
          </a:effectLst>
        </p:spPr>
      </p:pic>
      <p:cxnSp>
        <p:nvCxnSpPr>
          <p:cNvPr id="22" name="直線コネクタ 21">
            <a:extLst>
              <a:ext uri="{FF2B5EF4-FFF2-40B4-BE49-F238E27FC236}">
                <a16:creationId xmlns:a16="http://schemas.microsoft.com/office/drawing/2014/main" id="{24EF5F33-77FC-B944-A63E-18EF00D7AB91}"/>
              </a:ext>
            </a:extLst>
          </p:cNvPr>
          <p:cNvCxnSpPr>
            <a:cxnSpLocks/>
          </p:cNvCxnSpPr>
          <p:nvPr/>
        </p:nvCxnSpPr>
        <p:spPr>
          <a:xfrm flipV="1">
            <a:off x="7441584" y="3891650"/>
            <a:ext cx="0" cy="261112"/>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64385C66-8524-4144-A7BD-A7D0DBABA2D2}"/>
              </a:ext>
            </a:extLst>
          </p:cNvPr>
          <p:cNvCxnSpPr>
            <a:cxnSpLocks/>
          </p:cNvCxnSpPr>
          <p:nvPr/>
        </p:nvCxnSpPr>
        <p:spPr>
          <a:xfrm>
            <a:off x="7645705" y="3829050"/>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2A9F82C-6F02-5A42-9AC2-8FBA9925809F}"/>
              </a:ext>
            </a:extLst>
          </p:cNvPr>
          <p:cNvCxnSpPr>
            <a:cxnSpLocks/>
          </p:cNvCxnSpPr>
          <p:nvPr/>
        </p:nvCxnSpPr>
        <p:spPr>
          <a:xfrm flipV="1">
            <a:off x="8215482" y="3883040"/>
            <a:ext cx="0" cy="247688"/>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3132096-8C1D-8340-A266-F689645823F0}"/>
              </a:ext>
            </a:extLst>
          </p:cNvPr>
          <p:cNvCxnSpPr>
            <a:cxnSpLocks/>
          </p:cNvCxnSpPr>
          <p:nvPr/>
        </p:nvCxnSpPr>
        <p:spPr>
          <a:xfrm>
            <a:off x="7651214" y="4272655"/>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1" name="図 30">
            <a:extLst>
              <a:ext uri="{FF2B5EF4-FFF2-40B4-BE49-F238E27FC236}">
                <a16:creationId xmlns:a16="http://schemas.microsoft.com/office/drawing/2014/main" id="{6EEFB080-70F7-084E-A8C5-555C95EC80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68840" y="3125153"/>
            <a:ext cx="2226405" cy="1901382"/>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44DB56DF-FE05-6A4C-88E7-B0B130512DF3}"/>
              </a:ext>
            </a:extLst>
          </p:cNvPr>
          <p:cNvSpPr txBox="1"/>
          <p:nvPr/>
        </p:nvSpPr>
        <p:spPr>
          <a:xfrm>
            <a:off x="5427055"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データセンター内</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1FE2CF-D188-F74F-8D07-F03378112846}"/>
              </a:ext>
            </a:extLst>
          </p:cNvPr>
          <p:cNvSpPr txBox="1"/>
          <p:nvPr/>
        </p:nvSpPr>
        <p:spPr>
          <a:xfrm>
            <a:off x="7033829"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データセンター間</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バックボーンネットワーク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4C5EDC33-8EEB-9C44-B96A-32E7A6B4E069}"/>
              </a:ext>
            </a:extLst>
          </p:cNvPr>
          <p:cNvSpPr txBox="1"/>
          <p:nvPr/>
        </p:nvSpPr>
        <p:spPr>
          <a:xfrm>
            <a:off x="3790162" y="4486837"/>
            <a:ext cx="1609736" cy="369332"/>
          </a:xfrm>
          <a:prstGeom prst="rect">
            <a:avLst/>
          </a:prstGeom>
          <a:noFill/>
        </p:spPr>
        <p:txBody>
          <a:bodyPr wrap="none" rtlCol="0">
            <a:spAutoFit/>
          </a:bodyPr>
          <a:lstStyle/>
          <a:p>
            <a:pPr algn="ctr"/>
            <a:r>
              <a:rPr kumimoji="1" lang="en-US" altLang="ja-JP" sz="900" dirty="0">
                <a:solidFill>
                  <a:srgbClr val="7030A0"/>
                </a:solidFill>
                <a:latin typeface="Meiryo" panose="020B0604030504040204" pitchFamily="34" charset="-128"/>
                <a:ea typeface="Meiryo" panose="020B0604030504040204" pitchFamily="34" charset="-128"/>
              </a:rPr>
              <a:t>5G</a:t>
            </a:r>
            <a:r>
              <a:rPr kumimoji="1" lang="ja-JP" altLang="en-US" sz="900">
                <a:solidFill>
                  <a:srgbClr val="7030A0"/>
                </a:solidFill>
                <a:latin typeface="Meiryo" panose="020B0604030504040204" pitchFamily="34" charset="-128"/>
                <a:ea typeface="Meiryo" panose="020B0604030504040204" pitchFamily="34" charset="-128"/>
              </a:rPr>
              <a:t>通信網のタイムスライス</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en-US" altLang="ja-JP" sz="900" dirty="0">
                <a:solidFill>
                  <a:srgbClr val="7030A0"/>
                </a:solidFill>
                <a:latin typeface="Meiryo" panose="020B0604030504040204" pitchFamily="34" charset="-128"/>
                <a:ea typeface="Meiryo" panose="020B0604030504040204" pitchFamily="34" charset="-128"/>
              </a:rPr>
              <a:t>SIM</a:t>
            </a:r>
            <a:r>
              <a:rPr lang="ja-JP" altLang="en-US" sz="900">
                <a:solidFill>
                  <a:srgbClr val="7030A0"/>
                </a:solidFill>
                <a:latin typeface="Meiryo" panose="020B0604030504040204" pitchFamily="34" charset="-128"/>
                <a:ea typeface="Meiryo" panose="020B0604030504040204" pitchFamily="34" charset="-128"/>
              </a:rPr>
              <a:t>による閉域網</a:t>
            </a:r>
            <a:endParaRPr kumimoji="1" lang="ja-JP" altLang="en-US" sz="900">
              <a:solidFill>
                <a:srgbClr val="7030A0"/>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961D3F9D-A464-ED46-9C96-4F3CDBFFA3F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1763702"/>
            <a:ext cx="1542361" cy="1317198"/>
          </a:xfrm>
          <a:prstGeom prst="rect">
            <a:avLst/>
          </a:prstGeom>
          <a:effectLst>
            <a:outerShdw blurRad="508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E19092E-3085-504E-8DDF-8AEAAC85BC29}"/>
              </a:ext>
            </a:extLst>
          </p:cNvPr>
          <p:cNvSpPr txBox="1"/>
          <p:nvPr/>
        </p:nvSpPr>
        <p:spPr>
          <a:xfrm>
            <a:off x="3765619" y="2741438"/>
            <a:ext cx="4166525" cy="584775"/>
          </a:xfrm>
          <a:prstGeom prst="rect">
            <a:avLst/>
          </a:prstGeom>
          <a:noFill/>
        </p:spPr>
        <p:txBody>
          <a:bodyPr wrap="none" rtlCol="0">
            <a:spAutoFit/>
          </a:bodyPr>
          <a:lstStyle/>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サーバーレス／</a:t>
            </a:r>
            <a:r>
              <a:rPr kumimoji="1" lang="en-US" altLang="ja-JP" sz="1600" dirty="0" err="1">
                <a:solidFill>
                  <a:srgbClr val="0070C0"/>
                </a:solidFill>
                <a:latin typeface="Meiryo" panose="020B0604030504040204" pitchFamily="34" charset="-128"/>
                <a:ea typeface="Meiryo" panose="020B0604030504040204" pitchFamily="34" charset="-128"/>
              </a:rPr>
              <a:t>FaaS</a:t>
            </a:r>
            <a:r>
              <a:rPr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PaaS</a:t>
            </a:r>
          </a:p>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コンテナ運用・管理マネージドサービス</a:t>
            </a:r>
          </a:p>
        </p:txBody>
      </p:sp>
      <p:pic>
        <p:nvPicPr>
          <p:cNvPr id="42" name="図 41">
            <a:extLst>
              <a:ext uri="{FF2B5EF4-FFF2-40B4-BE49-F238E27FC236}">
                <a16:creationId xmlns:a16="http://schemas.microsoft.com/office/drawing/2014/main" id="{55101182-9DEC-E849-B8FF-1637903FA0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871053"/>
            <a:ext cx="1542361" cy="1317198"/>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397E892E-F308-8141-A7A0-26D8CD70FC86}"/>
              </a:ext>
            </a:extLst>
          </p:cNvPr>
          <p:cNvSpPr txBox="1"/>
          <p:nvPr/>
        </p:nvSpPr>
        <p:spPr>
          <a:xfrm>
            <a:off x="3775946" y="1452607"/>
            <a:ext cx="655950" cy="307777"/>
          </a:xfrm>
          <a:prstGeom prst="rect">
            <a:avLst/>
          </a:prstGeom>
          <a:noFill/>
        </p:spPr>
        <p:txBody>
          <a:bodyPr wrap="none" rtlCol="0">
            <a:spAutoFit/>
          </a:bodyPr>
          <a:lstStyle/>
          <a:p>
            <a:pPr algn="ctr"/>
            <a:r>
              <a:rPr lang="en-US" altLang="ja-JP" sz="1400" b="1" dirty="0">
                <a:solidFill>
                  <a:srgbClr val="0070C0"/>
                </a:solidFill>
                <a:latin typeface="Meiryo" panose="020B0604030504040204" pitchFamily="34" charset="-128"/>
                <a:ea typeface="Meiryo" panose="020B0604030504040204" pitchFamily="34" charset="-128"/>
              </a:rPr>
              <a:t>SaaS</a:t>
            </a:r>
            <a:endParaRPr kumimoji="1" lang="ja-JP" altLang="en-US" sz="1400" b="1">
              <a:solidFill>
                <a:srgbClr val="0070C0"/>
              </a:solidFill>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257D6AC6-E11B-F047-8943-CC82EFD43F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7555" y="2175548"/>
            <a:ext cx="594704" cy="500803"/>
          </a:xfrm>
          <a:prstGeom prst="rect">
            <a:avLst/>
          </a:prstGeom>
        </p:spPr>
      </p:pic>
      <p:pic>
        <p:nvPicPr>
          <p:cNvPr id="47" name="図 46">
            <a:extLst>
              <a:ext uri="{FF2B5EF4-FFF2-40B4-BE49-F238E27FC236}">
                <a16:creationId xmlns:a16="http://schemas.microsoft.com/office/drawing/2014/main" id="{B0B7D155-7781-F140-B3CB-F3E7850760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2789" y="2065005"/>
            <a:ext cx="686221" cy="686221"/>
          </a:xfrm>
          <a:prstGeom prst="rect">
            <a:avLst/>
          </a:prstGeom>
        </p:spPr>
      </p:pic>
      <p:pic>
        <p:nvPicPr>
          <p:cNvPr id="48" name="図 47">
            <a:extLst>
              <a:ext uri="{FF2B5EF4-FFF2-40B4-BE49-F238E27FC236}">
                <a16:creationId xmlns:a16="http://schemas.microsoft.com/office/drawing/2014/main" id="{C9E18483-1367-E94B-93E3-AFE30ED82B1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9978" y="2065005"/>
            <a:ext cx="711010" cy="656317"/>
          </a:xfrm>
          <a:prstGeom prst="rect">
            <a:avLst/>
          </a:prstGeom>
        </p:spPr>
      </p:pic>
      <p:pic>
        <p:nvPicPr>
          <p:cNvPr id="50" name="図 49">
            <a:extLst>
              <a:ext uri="{FF2B5EF4-FFF2-40B4-BE49-F238E27FC236}">
                <a16:creationId xmlns:a16="http://schemas.microsoft.com/office/drawing/2014/main" id="{28706501-96C0-6044-B907-ABC941CACC8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701" y="2103136"/>
            <a:ext cx="469346" cy="421629"/>
          </a:xfrm>
          <a:prstGeom prst="rect">
            <a:avLst/>
          </a:prstGeom>
        </p:spPr>
      </p:pic>
      <p:sp>
        <p:nvSpPr>
          <p:cNvPr id="51" name="テキスト ボックス 50">
            <a:extLst>
              <a:ext uri="{FF2B5EF4-FFF2-40B4-BE49-F238E27FC236}">
                <a16:creationId xmlns:a16="http://schemas.microsoft.com/office/drawing/2014/main" id="{E0AF6C1D-504A-2246-B873-514457DBD5A9}"/>
              </a:ext>
            </a:extLst>
          </p:cNvPr>
          <p:cNvSpPr txBox="1"/>
          <p:nvPr/>
        </p:nvSpPr>
        <p:spPr>
          <a:xfrm>
            <a:off x="6612106" y="2535782"/>
            <a:ext cx="771365"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Google GKE</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2" name="図 51">
            <a:extLst>
              <a:ext uri="{FF2B5EF4-FFF2-40B4-BE49-F238E27FC236}">
                <a16:creationId xmlns:a16="http://schemas.microsoft.com/office/drawing/2014/main" id="{14493EB3-9686-7D4B-8F82-9EDEB6F752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6659" y="2148781"/>
            <a:ext cx="394438" cy="314762"/>
          </a:xfrm>
          <a:prstGeom prst="rect">
            <a:avLst/>
          </a:prstGeom>
        </p:spPr>
      </p:pic>
      <p:sp>
        <p:nvSpPr>
          <p:cNvPr id="53" name="テキスト ボックス 52">
            <a:extLst>
              <a:ext uri="{FF2B5EF4-FFF2-40B4-BE49-F238E27FC236}">
                <a16:creationId xmlns:a16="http://schemas.microsoft.com/office/drawing/2014/main" id="{098906ED-120C-7A40-8233-943C03C4DFC7}"/>
              </a:ext>
            </a:extLst>
          </p:cNvPr>
          <p:cNvSpPr txBox="1"/>
          <p:nvPr/>
        </p:nvSpPr>
        <p:spPr>
          <a:xfrm>
            <a:off x="7260255" y="2537442"/>
            <a:ext cx="707246"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Azure AKS</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6" name="図 55">
            <a:extLst>
              <a:ext uri="{FF2B5EF4-FFF2-40B4-BE49-F238E27FC236}">
                <a16:creationId xmlns:a16="http://schemas.microsoft.com/office/drawing/2014/main" id="{11178D67-EFC4-6248-92A0-7032DA7BFE8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2144" y="2061173"/>
            <a:ext cx="594990" cy="627551"/>
          </a:xfrm>
          <a:prstGeom prst="rect">
            <a:avLst/>
          </a:prstGeom>
        </p:spPr>
      </p:pic>
      <p:pic>
        <p:nvPicPr>
          <p:cNvPr id="57" name="図 56">
            <a:extLst>
              <a:ext uri="{FF2B5EF4-FFF2-40B4-BE49-F238E27FC236}">
                <a16:creationId xmlns:a16="http://schemas.microsoft.com/office/drawing/2014/main" id="{A564DCA5-2DF6-B843-AC4F-172DB186B6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75946" y="5354708"/>
            <a:ext cx="924155" cy="861775"/>
          </a:xfrm>
          <a:prstGeom prst="rect">
            <a:avLst/>
          </a:prstGeom>
          <a:ln>
            <a:noFill/>
          </a:ln>
          <a:effectLst>
            <a:outerShdw blurRad="292100" dist="139700" dir="2700000" algn="tl" rotWithShape="0">
              <a:srgbClr val="333333">
                <a:alpha val="65000"/>
              </a:srgbClr>
            </a:outerShdw>
          </a:effectLst>
        </p:spPr>
      </p:pic>
      <p:sp>
        <p:nvSpPr>
          <p:cNvPr id="58" name="テキスト ボックス 57">
            <a:extLst>
              <a:ext uri="{FF2B5EF4-FFF2-40B4-BE49-F238E27FC236}">
                <a16:creationId xmlns:a16="http://schemas.microsoft.com/office/drawing/2014/main" id="{1E3F6A60-1B47-B940-B564-F6062B2E3434}"/>
              </a:ext>
            </a:extLst>
          </p:cNvPr>
          <p:cNvSpPr txBox="1"/>
          <p:nvPr/>
        </p:nvSpPr>
        <p:spPr>
          <a:xfrm>
            <a:off x="4683910" y="5410444"/>
            <a:ext cx="2531655" cy="738664"/>
          </a:xfrm>
          <a:prstGeom prst="rect">
            <a:avLst/>
          </a:prstGeom>
          <a:noFill/>
        </p:spPr>
        <p:txBody>
          <a:bodyPr wrap="none" rtlCol="0">
            <a:spAutoFit/>
          </a:bodyPr>
          <a:lstStyle/>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Google On-</a:t>
            </a:r>
            <a:r>
              <a:rPr kumimoji="1" lang="en-US" altLang="ja-JP" sz="1400" dirty="0" err="1">
                <a:solidFill>
                  <a:schemeClr val="accent3">
                    <a:lumMod val="50000"/>
                  </a:schemeClr>
                </a:solidFill>
                <a:latin typeface="Meiryo" panose="020B0604030504040204" pitchFamily="34" charset="-128"/>
                <a:ea typeface="Meiryo" panose="020B0604030504040204" pitchFamily="34" charset="-128"/>
              </a:rPr>
              <a:t>prem</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1400" dirty="0">
                <a:solidFill>
                  <a:schemeClr val="accent3">
                    <a:lumMod val="50000"/>
                  </a:schemeClr>
                </a:solidFill>
                <a:latin typeface="Meiryo" panose="020B0604030504040204" pitchFamily="34" charset="-128"/>
                <a:ea typeface="Meiryo" panose="020B0604030504040204" pitchFamily="34" charset="-128"/>
              </a:rPr>
              <a:t>Microsoft Azure Stack</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pic>
        <p:nvPicPr>
          <p:cNvPr id="59" name="図 58">
            <a:extLst>
              <a:ext uri="{FF2B5EF4-FFF2-40B4-BE49-F238E27FC236}">
                <a16:creationId xmlns:a16="http://schemas.microsoft.com/office/drawing/2014/main" id="{D7014265-E9E4-F54A-BB68-0A111EB5455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18380" y="5410445"/>
            <a:ext cx="728547" cy="613512"/>
          </a:xfrm>
          <a:prstGeom prst="rect">
            <a:avLst/>
          </a:prstGeom>
        </p:spPr>
      </p:pic>
      <p:pic>
        <p:nvPicPr>
          <p:cNvPr id="60" name="図 59">
            <a:extLst>
              <a:ext uri="{FF2B5EF4-FFF2-40B4-BE49-F238E27FC236}">
                <a16:creationId xmlns:a16="http://schemas.microsoft.com/office/drawing/2014/main" id="{9B868B4F-2FD0-5B43-AC7F-833785AAD3C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4604" y="5336163"/>
            <a:ext cx="795230" cy="795230"/>
          </a:xfrm>
          <a:prstGeom prst="rect">
            <a:avLst/>
          </a:prstGeom>
        </p:spPr>
      </p:pic>
      <p:sp>
        <p:nvSpPr>
          <p:cNvPr id="61" name="テキスト ボックス 60">
            <a:extLst>
              <a:ext uri="{FF2B5EF4-FFF2-40B4-BE49-F238E27FC236}">
                <a16:creationId xmlns:a16="http://schemas.microsoft.com/office/drawing/2014/main" id="{FD975DAF-A38B-0D48-B957-6A70FCAD8B6A}"/>
              </a:ext>
            </a:extLst>
          </p:cNvPr>
          <p:cNvSpPr txBox="1"/>
          <p:nvPr/>
        </p:nvSpPr>
        <p:spPr>
          <a:xfrm>
            <a:off x="3792112" y="5020734"/>
            <a:ext cx="3961341" cy="338554"/>
          </a:xfrm>
          <a:prstGeom prst="rect">
            <a:avLst/>
          </a:prstGeom>
          <a:noFill/>
        </p:spPr>
        <p:txBody>
          <a:bodyPr wrap="none" rtlCol="0">
            <a:spAutoFit/>
          </a:bodyPr>
          <a:lstStyle/>
          <a:p>
            <a:pPr marL="285750" indent="-285750">
              <a:buFont typeface="Wingdings" pitchFamily="2" charset="2"/>
              <a:buChar char="l"/>
            </a:pPr>
            <a:r>
              <a:rPr kumimoji="1" lang="ja-JP" altLang="en-US" sz="1600">
                <a:solidFill>
                  <a:schemeClr val="accent3">
                    <a:lumMod val="50000"/>
                  </a:schemeClr>
                </a:solidFill>
                <a:latin typeface="Meiryo" panose="020B0604030504040204" pitchFamily="34" charset="-128"/>
                <a:ea typeface="Meiryo" panose="020B0604030504040204" pitchFamily="34" charset="-128"/>
              </a:rPr>
              <a:t>オンプレミス型マネージド・システム</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pic>
        <p:nvPicPr>
          <p:cNvPr id="62" name="図 61">
            <a:extLst>
              <a:ext uri="{FF2B5EF4-FFF2-40B4-BE49-F238E27FC236}">
                <a16:creationId xmlns:a16="http://schemas.microsoft.com/office/drawing/2014/main" id="{8766E20C-FCAF-2841-9EE8-C37469FB7AA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8351" y="2674836"/>
            <a:ext cx="355893" cy="627552"/>
          </a:xfrm>
          <a:prstGeom prst="rect">
            <a:avLst/>
          </a:prstGeom>
        </p:spPr>
      </p:pic>
      <p:sp>
        <p:nvSpPr>
          <p:cNvPr id="63" name="正方形/長方形 62">
            <a:extLst>
              <a:ext uri="{FF2B5EF4-FFF2-40B4-BE49-F238E27FC236}">
                <a16:creationId xmlns:a16="http://schemas.microsoft.com/office/drawing/2014/main" id="{D42ED013-1338-6E48-BA71-2F016FD633B2}"/>
              </a:ext>
            </a:extLst>
          </p:cNvPr>
          <p:cNvSpPr/>
          <p:nvPr/>
        </p:nvSpPr>
        <p:spPr>
          <a:xfrm>
            <a:off x="4611137" y="1211610"/>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アジャイル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正方形/長方形 63">
            <a:extLst>
              <a:ext uri="{FF2B5EF4-FFF2-40B4-BE49-F238E27FC236}">
                <a16:creationId xmlns:a16="http://schemas.microsoft.com/office/drawing/2014/main" id="{BEE7D32F-8C77-DC45-B447-4550A31A8056}"/>
              </a:ext>
            </a:extLst>
          </p:cNvPr>
          <p:cNvSpPr/>
          <p:nvPr/>
        </p:nvSpPr>
        <p:spPr>
          <a:xfrm>
            <a:off x="5912885" y="1201809"/>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加算記号 64">
            <a:extLst>
              <a:ext uri="{FF2B5EF4-FFF2-40B4-BE49-F238E27FC236}">
                <a16:creationId xmlns:a16="http://schemas.microsoft.com/office/drawing/2014/main" id="{52FB40C4-1AB9-7A4D-AC8F-F32DFE1FEA22}"/>
              </a:ext>
            </a:extLst>
          </p:cNvPr>
          <p:cNvSpPr/>
          <p:nvPr/>
        </p:nvSpPr>
        <p:spPr>
          <a:xfrm>
            <a:off x="5594868" y="1274555"/>
            <a:ext cx="475074" cy="489322"/>
          </a:xfrm>
          <a:prstGeom prst="mathPlus">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ACDEAAE2-93DE-BA4B-B2B1-24C8B3D9D8F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22410" y="1177320"/>
            <a:ext cx="732615" cy="271146"/>
          </a:xfrm>
          <a:prstGeom prst="rect">
            <a:avLst/>
          </a:prstGeom>
        </p:spPr>
      </p:pic>
      <p:pic>
        <p:nvPicPr>
          <p:cNvPr id="8" name="図 7">
            <a:extLst>
              <a:ext uri="{FF2B5EF4-FFF2-40B4-BE49-F238E27FC236}">
                <a16:creationId xmlns:a16="http://schemas.microsoft.com/office/drawing/2014/main" id="{140917F6-43CC-A345-A4EF-B0A09502564D}"/>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09261" y="1443221"/>
            <a:ext cx="394438" cy="204591"/>
          </a:xfrm>
          <a:prstGeom prst="rect">
            <a:avLst/>
          </a:prstGeom>
        </p:spPr>
      </p:pic>
      <p:pic>
        <p:nvPicPr>
          <p:cNvPr id="9" name="図 8">
            <a:extLst>
              <a:ext uri="{FF2B5EF4-FFF2-40B4-BE49-F238E27FC236}">
                <a16:creationId xmlns:a16="http://schemas.microsoft.com/office/drawing/2014/main" id="{CE17F117-518E-CC46-B95B-E44775E4D87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98098" y="1437055"/>
            <a:ext cx="614239" cy="197544"/>
          </a:xfrm>
          <a:prstGeom prst="rect">
            <a:avLst/>
          </a:prstGeom>
        </p:spPr>
      </p:pic>
      <p:pic>
        <p:nvPicPr>
          <p:cNvPr id="10" name="図 9">
            <a:extLst>
              <a:ext uri="{FF2B5EF4-FFF2-40B4-BE49-F238E27FC236}">
                <a16:creationId xmlns:a16="http://schemas.microsoft.com/office/drawing/2014/main" id="{7B8B50EF-8F1F-EC45-9F91-8A2B4EAD8107}"/>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4824" y="1545299"/>
            <a:ext cx="626274" cy="417108"/>
          </a:xfrm>
          <a:prstGeom prst="rect">
            <a:avLst/>
          </a:prstGeom>
        </p:spPr>
      </p:pic>
      <p:pic>
        <p:nvPicPr>
          <p:cNvPr id="11" name="図 10">
            <a:extLst>
              <a:ext uri="{FF2B5EF4-FFF2-40B4-BE49-F238E27FC236}">
                <a16:creationId xmlns:a16="http://schemas.microsoft.com/office/drawing/2014/main" id="{6248E743-5CDA-CB44-ACA2-F21135D9C19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7253" y="1219968"/>
            <a:ext cx="630799" cy="184063"/>
          </a:xfrm>
          <a:prstGeom prst="rect">
            <a:avLst/>
          </a:prstGeom>
        </p:spPr>
      </p:pic>
      <p:pic>
        <p:nvPicPr>
          <p:cNvPr id="13" name="図 12">
            <a:extLst>
              <a:ext uri="{FF2B5EF4-FFF2-40B4-BE49-F238E27FC236}">
                <a16:creationId xmlns:a16="http://schemas.microsoft.com/office/drawing/2014/main" id="{5DA62FE5-62A2-384E-B725-9A90EDA64551}"/>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1886" y="1644395"/>
            <a:ext cx="619673" cy="194175"/>
          </a:xfrm>
          <a:prstGeom prst="rect">
            <a:avLst/>
          </a:prstGeom>
        </p:spPr>
      </p:pic>
    </p:spTree>
    <p:extLst>
      <p:ext uri="{BB962C8B-B14F-4D97-AF65-F5344CB8AC3E}">
        <p14:creationId xmlns:p14="http://schemas.microsoft.com/office/powerpoint/2010/main" val="182655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830A961F-4509-D445-BA82-64509F2789BA}"/>
              </a:ext>
            </a:extLst>
          </p:cNvPr>
          <p:cNvSpPr/>
          <p:nvPr/>
        </p:nvSpPr>
        <p:spPr>
          <a:xfrm>
            <a:off x="515501" y="2215426"/>
            <a:ext cx="8119135" cy="4259017"/>
          </a:xfrm>
          <a:custGeom>
            <a:avLst/>
            <a:gdLst>
              <a:gd name="connsiteX0" fmla="*/ 3700558 w 8119135"/>
              <a:gd name="connsiteY0" fmla="*/ 0 h 4259017"/>
              <a:gd name="connsiteX1" fmla="*/ 8119135 w 8119135"/>
              <a:gd name="connsiteY1" fmla="*/ 12273 h 4259017"/>
              <a:gd name="connsiteX2" fmla="*/ 8100725 w 8119135"/>
              <a:gd name="connsiteY2" fmla="*/ 4252880 h 4259017"/>
              <a:gd name="connsiteX3" fmla="*/ 0 w 8119135"/>
              <a:gd name="connsiteY3" fmla="*/ 4259017 h 4259017"/>
              <a:gd name="connsiteX4" fmla="*/ 6137 w 8119135"/>
              <a:gd name="connsiteY4" fmla="*/ 546185 h 4259017"/>
              <a:gd name="connsiteX5" fmla="*/ 3700558 w 8119135"/>
              <a:gd name="connsiteY5" fmla="*/ 0 h 425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9135" h="4259017">
                <a:moveTo>
                  <a:pt x="3700558" y="0"/>
                </a:moveTo>
                <a:lnTo>
                  <a:pt x="8119135" y="12273"/>
                </a:lnTo>
                <a:cubicBezTo>
                  <a:pt x="8112998" y="1425809"/>
                  <a:pt x="8106862" y="2839344"/>
                  <a:pt x="8100725" y="4252880"/>
                </a:cubicBezTo>
                <a:lnTo>
                  <a:pt x="0" y="4259017"/>
                </a:lnTo>
                <a:cubicBezTo>
                  <a:pt x="2046" y="3021406"/>
                  <a:pt x="4091" y="1783796"/>
                  <a:pt x="6137" y="546185"/>
                </a:cubicBezTo>
                <a:lnTo>
                  <a:pt x="3700558" y="0"/>
                </a:lnTo>
                <a:close/>
              </a:path>
            </a:pathLst>
          </a:cu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差し迫る</a:t>
            </a:r>
            <a:r>
              <a:rPr kumimoji="1" lang="en-US" altLang="ja-JP" dirty="0"/>
              <a:t>SI/SES</a:t>
            </a:r>
            <a:r>
              <a:rPr kumimoji="1" lang="ja-JP" altLang="en-US"/>
              <a:t>事業の限界</a:t>
            </a:r>
            <a:endParaRPr kumimoji="1" lang="ja-JP" altLang="en-US" dirty="0"/>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613691" y="2826843"/>
            <a:ext cx="7916618"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613691" y="4039301"/>
            <a:ext cx="7916618"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継続的デリバリーを実現</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613691" y="5251759"/>
            <a:ext cx="7916618"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09CB6E49-6771-BF49-AD60-94952BDADF3F}"/>
              </a:ext>
            </a:extLst>
          </p:cNvPr>
          <p:cNvGrpSpPr/>
          <p:nvPr/>
        </p:nvGrpSpPr>
        <p:grpSpPr>
          <a:xfrm>
            <a:off x="4216059" y="1110917"/>
            <a:ext cx="4506436" cy="1104644"/>
            <a:chOff x="4216059" y="1110917"/>
            <a:chExt cx="4506436" cy="1104644"/>
          </a:xfrm>
        </p:grpSpPr>
        <p:sp>
          <p:nvSpPr>
            <p:cNvPr id="30" name="正方形/長方形 29">
              <a:extLst>
                <a:ext uri="{FF2B5EF4-FFF2-40B4-BE49-F238E27FC236}">
                  <a16:creationId xmlns:a16="http://schemas.microsoft.com/office/drawing/2014/main" id="{92045F32-1C7F-C140-9035-CA70179AD2BC}"/>
                </a:ext>
              </a:extLst>
            </p:cNvPr>
            <p:cNvSpPr/>
            <p:nvPr/>
          </p:nvSpPr>
          <p:spPr>
            <a:xfrm>
              <a:off x="4216059" y="1110917"/>
              <a:ext cx="4413213" cy="110464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3" name="テキスト ボックス 32">
              <a:extLst>
                <a:ext uri="{FF2B5EF4-FFF2-40B4-BE49-F238E27FC236}">
                  <a16:creationId xmlns:a16="http://schemas.microsoft.com/office/drawing/2014/main" id="{5A180B50-EF77-B746-8F53-31D2CB1CF743}"/>
                </a:ext>
              </a:extLst>
            </p:cNvPr>
            <p:cNvSpPr txBox="1"/>
            <p:nvPr/>
          </p:nvSpPr>
          <p:spPr>
            <a:xfrm>
              <a:off x="4572000" y="1211145"/>
              <a:ext cx="4150495" cy="923330"/>
            </a:xfrm>
            <a:prstGeom prst="rect">
              <a:avLst/>
            </a:prstGeom>
            <a:noFill/>
          </p:spPr>
          <p:txBody>
            <a:bodyPr wrap="none" rtlCol="0">
              <a:spAutoFit/>
            </a:bodyPr>
            <a:lstStyle/>
            <a:p>
              <a:r>
                <a:rPr kumimoji="1" lang="en-US" altLang="ja-JP" b="1" dirty="0">
                  <a:solidFill>
                    <a:srgbClr val="C00000"/>
                  </a:solidFill>
                  <a:latin typeface="Meiryo" panose="020B0604030504040204" pitchFamily="34" charset="-128"/>
                  <a:ea typeface="Meiryo" panose="020B0604030504040204" pitchFamily="34" charset="-128"/>
                </a:rPr>
                <a:t>SI/SES</a:t>
              </a:r>
              <a:r>
                <a:rPr kumimoji="1" lang="ja-JP" altLang="en-US" b="1">
                  <a:solidFill>
                    <a:srgbClr val="C00000"/>
                  </a:solidFill>
                  <a:latin typeface="Meiryo" panose="020B0604030504040204" pitchFamily="34" charset="-128"/>
                  <a:ea typeface="Meiryo" panose="020B0604030504040204" pitchFamily="34" charset="-128"/>
                </a:rPr>
                <a:t>事業の収益モデルが限界</a:t>
              </a:r>
              <a:endParaRPr kumimoji="1" lang="en-US" altLang="ja-JP" b="1"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技術力を伴わない工数ビジネスは利益が出なくなる</a:t>
              </a:r>
              <a:endParaRPr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C00000"/>
                  </a:solidFill>
                  <a:latin typeface="Meiryo" panose="020B0604030504040204" pitchFamily="34" charset="-128"/>
                  <a:ea typeface="Meiryo" panose="020B0604030504040204" pitchFamily="34" charset="-128"/>
                </a:rPr>
                <a:t>物販は収益を下支えできなくなる</a:t>
              </a:r>
              <a:endParaRPr kumimoji="1"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何も手を打たなければ優秀な人材の流出が拡大する</a:t>
              </a:r>
              <a:endParaRPr kumimoji="1" lang="ja-JP" altLang="en-US" sz="1200">
                <a:solidFill>
                  <a:srgbClr val="C00000"/>
                </a:solidFill>
                <a:latin typeface="Meiryo" panose="020B0604030504040204" pitchFamily="34" charset="-128"/>
                <a:ea typeface="Meiryo" panose="020B0604030504040204" pitchFamily="34" charset="-128"/>
              </a:endParaRPr>
            </a:p>
          </p:txBody>
        </p:sp>
      </p:grpSp>
      <p:sp>
        <p:nvSpPr>
          <p:cNvPr id="2" name="ホームベース 1">
            <a:extLst>
              <a:ext uri="{FF2B5EF4-FFF2-40B4-BE49-F238E27FC236}">
                <a16:creationId xmlns:a16="http://schemas.microsoft.com/office/drawing/2014/main" id="{D47B7AA0-3B5B-0545-A994-92987323FCBF}"/>
              </a:ext>
            </a:extLst>
          </p:cNvPr>
          <p:cNvSpPr/>
          <p:nvPr/>
        </p:nvSpPr>
        <p:spPr>
          <a:xfrm>
            <a:off x="514731" y="1110917"/>
            <a:ext cx="4057269" cy="1104644"/>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A0A0C964-BCF0-D948-8874-3FDC8F36C44D}"/>
              </a:ext>
            </a:extLst>
          </p:cNvPr>
          <p:cNvSpPr txBox="1"/>
          <p:nvPr/>
        </p:nvSpPr>
        <p:spPr>
          <a:xfrm>
            <a:off x="693980" y="1211145"/>
            <a:ext cx="3223959" cy="923330"/>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事業会社における</a:t>
            </a:r>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の本業化</a:t>
            </a:r>
            <a:endParaRPr kumimoji="1"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外注対象の限定と内製化の拡大</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ウォーターフォール型開発の限界</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の評価基準がコストから投資へ転換</a:t>
            </a:r>
            <a:endParaRPr kumimoji="1" lang="ja-JP" altLang="en-US" sz="12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917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C422813-9E29-5040-A555-C930C312526C}"/>
              </a:ext>
            </a:extLst>
          </p:cNvPr>
          <p:cNvSpPr/>
          <p:nvPr/>
        </p:nvSpPr>
        <p:spPr>
          <a:xfrm>
            <a:off x="412228" y="5258963"/>
            <a:ext cx="8319541" cy="1214168"/>
          </a:xfrm>
          <a:prstGeom prst="rect">
            <a:avLst/>
          </a:prstGeom>
          <a:solidFill>
            <a:schemeClr val="bg1"/>
          </a:solidFill>
          <a:ln w="38100">
            <a:solidFill>
              <a:srgbClr val="005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8AEDA8B-52B5-0A45-8D9D-BE18CDCB37ED}"/>
              </a:ext>
            </a:extLst>
          </p:cNvPr>
          <p:cNvSpPr/>
          <p:nvPr/>
        </p:nvSpPr>
        <p:spPr>
          <a:xfrm>
            <a:off x="412229" y="857364"/>
            <a:ext cx="8319541" cy="9144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788D3C-3F37-D642-81F2-0D3C688376DA}"/>
              </a:ext>
            </a:extLst>
          </p:cNvPr>
          <p:cNvSpPr>
            <a:spLocks noGrp="1"/>
          </p:cNvSpPr>
          <p:nvPr>
            <p:ph type="title"/>
          </p:nvPr>
        </p:nvSpPr>
        <p:spPr/>
        <p:txBody>
          <a:bodyPr/>
          <a:lstStyle/>
          <a:p>
            <a:r>
              <a:rPr kumimoji="1" lang="en-US" altLang="ja-JP" dirty="0" err="1"/>
              <a:t>VeriSM</a:t>
            </a:r>
            <a:r>
              <a:rPr kumimoji="1" lang="ja-JP" altLang="en-US"/>
              <a:t>とは何か</a:t>
            </a:r>
          </a:p>
        </p:txBody>
      </p:sp>
      <p:sp>
        <p:nvSpPr>
          <p:cNvPr id="3" name="スライド番号プレースホルダー 2">
            <a:extLst>
              <a:ext uri="{FF2B5EF4-FFF2-40B4-BE49-F238E27FC236}">
                <a16:creationId xmlns:a16="http://schemas.microsoft.com/office/drawing/2014/main" id="{1BB22D6F-2024-BD46-A9C2-81BFD907DD2B}"/>
              </a:ext>
            </a:extLst>
          </p:cNvPr>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4" name="図 3">
            <a:extLst>
              <a:ext uri="{FF2B5EF4-FFF2-40B4-BE49-F238E27FC236}">
                <a16:creationId xmlns:a16="http://schemas.microsoft.com/office/drawing/2014/main" id="{7D9DA60A-3265-B14A-8000-B655E52105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6851" y="5282178"/>
            <a:ext cx="2720714" cy="1167740"/>
          </a:xfrm>
          <a:prstGeom prst="rect">
            <a:avLst/>
          </a:prstGeom>
        </p:spPr>
      </p:pic>
      <p:sp>
        <p:nvSpPr>
          <p:cNvPr id="6" name="正方形/長方形 5">
            <a:extLst>
              <a:ext uri="{FF2B5EF4-FFF2-40B4-BE49-F238E27FC236}">
                <a16:creationId xmlns:a16="http://schemas.microsoft.com/office/drawing/2014/main" id="{2C8E8251-616B-2A4A-92DA-89DB7ABEED7A}"/>
              </a:ext>
            </a:extLst>
          </p:cNvPr>
          <p:cNvSpPr/>
          <p:nvPr/>
        </p:nvSpPr>
        <p:spPr>
          <a:xfrm>
            <a:off x="2811291" y="5404381"/>
            <a:ext cx="2526547" cy="923330"/>
          </a:xfrm>
          <a:prstGeom prst="rect">
            <a:avLst/>
          </a:prstGeom>
        </p:spPr>
        <p:txBody>
          <a:bodyPr wrap="square">
            <a:spAutoFit/>
          </a:bodyPr>
          <a:lstStyle/>
          <a:p>
            <a:r>
              <a:rPr lang="ja-JP" altLang="en-US" sz="900" b="1">
                <a:solidFill>
                  <a:schemeClr val="accent6">
                    <a:lumMod val="75000"/>
                  </a:schemeClr>
                </a:solidFill>
                <a:latin typeface="Meiryo" panose="020B0604030504040204" pitchFamily="34" charset="-128"/>
                <a:ea typeface="Meiryo" panose="020B0604030504040204" pitchFamily="34" charset="-128"/>
              </a:rPr>
              <a:t>V</a:t>
            </a:r>
            <a:r>
              <a:rPr lang="ja-JP" altLang="en-US" sz="900">
                <a:solidFill>
                  <a:schemeClr val="accent6">
                    <a:lumMod val="75000"/>
                  </a:schemeClr>
                </a:solidFill>
                <a:latin typeface="Meiryo" panose="020B0604030504040204" pitchFamily="34" charset="-128"/>
                <a:ea typeface="Meiryo" panose="020B0604030504040204" pitchFamily="34" charset="-128"/>
              </a:rPr>
              <a:t>alue-driven (価値主導）</a:t>
            </a:r>
          </a:p>
          <a:p>
            <a:r>
              <a:rPr lang="ja-JP" altLang="en-US" sz="900" b="1">
                <a:solidFill>
                  <a:schemeClr val="accent6">
                    <a:lumMod val="75000"/>
                  </a:schemeClr>
                </a:solidFill>
                <a:latin typeface="Meiryo" panose="020B0604030504040204" pitchFamily="34" charset="-128"/>
                <a:ea typeface="Meiryo" panose="020B0604030504040204" pitchFamily="34" charset="-128"/>
              </a:rPr>
              <a:t>E</a:t>
            </a:r>
            <a:r>
              <a:rPr lang="ja-JP" altLang="en-US" sz="900">
                <a:solidFill>
                  <a:schemeClr val="accent6">
                    <a:lumMod val="75000"/>
                  </a:schemeClr>
                </a:solidFill>
                <a:latin typeface="Meiryo" panose="020B0604030504040204" pitchFamily="34" charset="-128"/>
                <a:ea typeface="Meiryo" panose="020B0604030504040204" pitchFamily="34" charset="-128"/>
              </a:rPr>
              <a:t>volving（発展、展開する）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R</a:t>
            </a:r>
            <a:r>
              <a:rPr lang="ja-JP" altLang="en-US" sz="900">
                <a:solidFill>
                  <a:schemeClr val="accent6">
                    <a:lumMod val="75000"/>
                  </a:schemeClr>
                </a:solidFill>
                <a:latin typeface="Meiryo" panose="020B0604030504040204" pitchFamily="34" charset="-128"/>
                <a:ea typeface="Meiryo" panose="020B0604030504040204" pitchFamily="34" charset="-128"/>
              </a:rPr>
              <a:t>esponsive（敏感に反応する）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I</a:t>
            </a:r>
            <a:r>
              <a:rPr lang="ja-JP" altLang="en-US" sz="900">
                <a:solidFill>
                  <a:schemeClr val="accent6">
                    <a:lumMod val="75000"/>
                  </a:schemeClr>
                </a:solidFill>
                <a:latin typeface="Meiryo" panose="020B0604030504040204" pitchFamily="34" charset="-128"/>
                <a:ea typeface="Meiryo" panose="020B0604030504040204" pitchFamily="34" charset="-128"/>
              </a:rPr>
              <a:t>ntegrated（統合、結合された）</a:t>
            </a:r>
          </a:p>
          <a:p>
            <a:r>
              <a:rPr lang="ja-JP" altLang="en-US" sz="900" b="1">
                <a:solidFill>
                  <a:srgbClr val="0070C0"/>
                </a:solidFill>
                <a:latin typeface="Meiryo" panose="020B0604030504040204" pitchFamily="34" charset="-128"/>
                <a:ea typeface="Meiryo" panose="020B0604030504040204" pitchFamily="34" charset="-128"/>
              </a:rPr>
              <a:t>S</a:t>
            </a:r>
            <a:r>
              <a:rPr lang="ja-JP" altLang="en-US" sz="900">
                <a:solidFill>
                  <a:srgbClr val="0070C0"/>
                </a:solidFill>
                <a:latin typeface="Meiryo" panose="020B0604030504040204" pitchFamily="34" charset="-128"/>
                <a:ea typeface="Meiryo" panose="020B0604030504040204" pitchFamily="34" charset="-128"/>
              </a:rPr>
              <a:t>ervice（サービス）</a:t>
            </a:r>
          </a:p>
          <a:p>
            <a:r>
              <a:rPr lang="ja-JP" altLang="en-US" sz="900" b="1">
                <a:solidFill>
                  <a:srgbClr val="0070C0"/>
                </a:solidFill>
                <a:latin typeface="Meiryo" panose="020B0604030504040204" pitchFamily="34" charset="-128"/>
                <a:ea typeface="Meiryo" panose="020B0604030504040204" pitchFamily="34" charset="-128"/>
              </a:rPr>
              <a:t>M</a:t>
            </a:r>
            <a:r>
              <a:rPr lang="ja-JP" altLang="en-US" sz="900">
                <a:solidFill>
                  <a:srgbClr val="0070C0"/>
                </a:solidFill>
                <a:latin typeface="Meiryo" panose="020B0604030504040204" pitchFamily="34" charset="-128"/>
                <a:ea typeface="Meiryo" panose="020B0604030504040204" pitchFamily="34" charset="-128"/>
              </a:rPr>
              <a:t>anagement（マネジメント）</a:t>
            </a:r>
          </a:p>
        </p:txBody>
      </p:sp>
      <p:sp>
        <p:nvSpPr>
          <p:cNvPr id="8" name="正方形/長方形 7">
            <a:extLst>
              <a:ext uri="{FF2B5EF4-FFF2-40B4-BE49-F238E27FC236}">
                <a16:creationId xmlns:a16="http://schemas.microsoft.com/office/drawing/2014/main" id="{8953EDA0-8BEC-524E-BC00-63E8960C5887}"/>
              </a:ext>
            </a:extLst>
          </p:cNvPr>
          <p:cNvSpPr/>
          <p:nvPr/>
        </p:nvSpPr>
        <p:spPr>
          <a:xfrm>
            <a:off x="412229" y="992186"/>
            <a:ext cx="8319541" cy="677108"/>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デジタル・トランスフォーメーションとは、全てのビジネスをサービス化すること</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2200" b="1" dirty="0">
                <a:solidFill>
                  <a:schemeClr val="bg1"/>
                </a:solidFill>
                <a:latin typeface="Meiryo" panose="020B0604030504040204" pitchFamily="34" charset="-128"/>
                <a:ea typeface="Meiryo" panose="020B0604030504040204" pitchFamily="34" charset="-128"/>
              </a:rPr>
              <a:t>IT</a:t>
            </a:r>
            <a:r>
              <a:rPr lang="ja-JP" altLang="en-US" sz="2200" b="1">
                <a:solidFill>
                  <a:schemeClr val="bg1"/>
                </a:solidFill>
                <a:latin typeface="Meiryo" panose="020B0604030504040204" pitchFamily="34" charset="-128"/>
                <a:ea typeface="Meiryo" panose="020B0604030504040204" pitchFamily="34" charset="-128"/>
              </a:rPr>
              <a:t>だけでなく企業レベルでサービス管理に取り組むことが必要</a:t>
            </a:r>
          </a:p>
        </p:txBody>
      </p:sp>
      <p:sp>
        <p:nvSpPr>
          <p:cNvPr id="9" name="正方形/長方形 8">
            <a:extLst>
              <a:ext uri="{FF2B5EF4-FFF2-40B4-BE49-F238E27FC236}">
                <a16:creationId xmlns:a16="http://schemas.microsoft.com/office/drawing/2014/main" id="{BCD992C5-2558-3544-97EF-48EAC2F6C441}"/>
              </a:ext>
            </a:extLst>
          </p:cNvPr>
          <p:cNvSpPr/>
          <p:nvPr/>
        </p:nvSpPr>
        <p:spPr>
          <a:xfrm>
            <a:off x="2751330" y="1886073"/>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F4DD2D93-8C26-DB46-AB81-E1F6EE50E152}"/>
              </a:ext>
            </a:extLst>
          </p:cNvPr>
          <p:cNvSpPr/>
          <p:nvPr/>
        </p:nvSpPr>
        <p:spPr>
          <a:xfrm>
            <a:off x="412228" y="1886072"/>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13BE539-46C8-3A4C-91B4-39BAEE28AAB3}"/>
              </a:ext>
            </a:extLst>
          </p:cNvPr>
          <p:cNvSpPr txBox="1"/>
          <p:nvPr/>
        </p:nvSpPr>
        <p:spPr>
          <a:xfrm>
            <a:off x="412228" y="2180324"/>
            <a:ext cx="2181070" cy="523220"/>
          </a:xfrm>
          <a:prstGeom prst="rect">
            <a:avLst/>
          </a:prstGeom>
          <a:noFill/>
        </p:spPr>
        <p:txBody>
          <a:bodyPr wrap="squar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全てのビジネスが</a:t>
            </a:r>
            <a:endParaRPr kumimoji="1" lang="en-US" altLang="ja-JP" sz="1400" b="1" dirty="0">
              <a:solidFill>
                <a:schemeClr val="bg1"/>
              </a:solidFill>
              <a:latin typeface="Meiryo" panose="020B0604030504040204" pitchFamily="34" charset="-128"/>
              <a:ea typeface="Meiryo" panose="020B0604030504040204" pitchFamily="34" charset="-128"/>
            </a:endParaRPr>
          </a:p>
          <a:p>
            <a:pPr algn="r"/>
            <a:r>
              <a:rPr kumimoji="1" lang="ja-JP" altLang="en-US" sz="1400" b="1">
                <a:solidFill>
                  <a:schemeClr val="bg1"/>
                </a:solidFill>
                <a:latin typeface="Meiryo" panose="020B0604030504040204" pitchFamily="34" charset="-128"/>
                <a:ea typeface="Meiryo" panose="020B0604030504040204" pitchFamily="34" charset="-128"/>
              </a:rPr>
              <a:t>サービス化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EFB8AECC-721F-7F4F-B1E9-5B0EB4264FEE}"/>
              </a:ext>
            </a:extLst>
          </p:cNvPr>
          <p:cNvSpPr/>
          <p:nvPr/>
        </p:nvSpPr>
        <p:spPr>
          <a:xfrm>
            <a:off x="2811290" y="1948602"/>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デジタル・トランスフォーメーションを実現するには、業種や業態によらず、すべての企業や組織が、</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、クラウド・ネイティブなどの最新</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を活かしたサービスを提供するプロバイダーになることが必要とされる。</a:t>
            </a:r>
          </a:p>
        </p:txBody>
      </p:sp>
      <p:sp>
        <p:nvSpPr>
          <p:cNvPr id="13" name="正方形/長方形 12">
            <a:extLst>
              <a:ext uri="{FF2B5EF4-FFF2-40B4-BE49-F238E27FC236}">
                <a16:creationId xmlns:a16="http://schemas.microsoft.com/office/drawing/2014/main" id="{FDA6B1D3-F8C1-2C49-B24B-9596792F124D}"/>
              </a:ext>
            </a:extLst>
          </p:cNvPr>
          <p:cNvSpPr/>
          <p:nvPr/>
        </p:nvSpPr>
        <p:spPr>
          <a:xfrm>
            <a:off x="2751330" y="2995706"/>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60C452F7-0C30-824E-AFBA-F99091E0BBD4}"/>
              </a:ext>
            </a:extLst>
          </p:cNvPr>
          <p:cNvSpPr/>
          <p:nvPr/>
        </p:nvSpPr>
        <p:spPr>
          <a:xfrm>
            <a:off x="412228" y="2995705"/>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30073860-2117-5F43-82AD-3304E2725CA5}"/>
              </a:ext>
            </a:extLst>
          </p:cNvPr>
          <p:cNvSpPr txBox="1"/>
          <p:nvPr/>
        </p:nvSpPr>
        <p:spPr>
          <a:xfrm>
            <a:off x="443551" y="3179355"/>
            <a:ext cx="2339102" cy="73866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サービス管理</a:t>
            </a:r>
            <a:r>
              <a:rPr lang="ja-JP" altLang="en-US" sz="1000" b="1">
                <a:solidFill>
                  <a:schemeClr val="bg1"/>
                </a:solidFill>
                <a:latin typeface="Meiryo" panose="020B0604030504040204" pitchFamily="34" charset="-128"/>
                <a:ea typeface="Meiryo" panose="020B0604030504040204" pitchFamily="34" charset="-128"/>
              </a:rPr>
              <a:t>から</a:t>
            </a:r>
            <a:endParaRPr lang="en-US" altLang="ja-JP" sz="10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企業レベル</a:t>
            </a:r>
            <a:r>
              <a:rPr lang="ja-JP" altLang="en-US" sz="1000" b="1">
                <a:solidFill>
                  <a:schemeClr val="bg1"/>
                </a:solidFill>
                <a:latin typeface="Meiryo" panose="020B0604030504040204" pitchFamily="34" charset="-128"/>
                <a:ea typeface="Meiryo" panose="020B0604030504040204" pitchFamily="34" charset="-128"/>
              </a:rPr>
              <a:t>の</a:t>
            </a:r>
            <a:r>
              <a:rPr lang="ja-JP" altLang="en-US" sz="1400" b="1">
                <a:solidFill>
                  <a:schemeClr val="bg1"/>
                </a:solidFill>
                <a:latin typeface="Meiryo" panose="020B0604030504040204" pitchFamily="34" charset="-128"/>
                <a:ea typeface="Meiryo" panose="020B0604030504040204" pitchFamily="34" charset="-128"/>
              </a:rPr>
              <a:t>サービス管理</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000" b="1">
                <a:solidFill>
                  <a:schemeClr val="bg1"/>
                </a:solidFill>
                <a:latin typeface="Meiryo" panose="020B0604030504040204" pitchFamily="34" charset="-128"/>
                <a:ea typeface="Meiryo" panose="020B0604030504040204" pitchFamily="34" charset="-128"/>
              </a:rPr>
              <a:t>が</a:t>
            </a:r>
            <a:r>
              <a:rPr lang="ja-JP" altLang="en-US" sz="1400" b="1">
                <a:solidFill>
                  <a:schemeClr val="bg1"/>
                </a:solidFill>
                <a:latin typeface="Meiryo" panose="020B0604030504040204" pitchFamily="34" charset="-128"/>
                <a:ea typeface="Meiryo" panose="020B0604030504040204" pitchFamily="34" charset="-128"/>
              </a:rPr>
              <a:t>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07E86CC9-8441-E049-9A5A-7EB633C72C48}"/>
              </a:ext>
            </a:extLst>
          </p:cNvPr>
          <p:cNvSpPr/>
          <p:nvPr/>
        </p:nvSpPr>
        <p:spPr>
          <a:xfrm>
            <a:off x="2811290" y="3058235"/>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全てのビジネスをサービス化すると企業レベルでサービスを管理することが必要となる。</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サービス管理のフレームワークである</a:t>
            </a:r>
            <a:r>
              <a:rPr lang="en-US" altLang="ja-JP" sz="1400" dirty="0">
                <a:solidFill>
                  <a:schemeClr val="bg1"/>
                </a:solidFill>
                <a:latin typeface="Meiryo" panose="020B0604030504040204" pitchFamily="34" charset="-128"/>
                <a:ea typeface="Meiryo" panose="020B0604030504040204" pitchFamily="34" charset="-128"/>
              </a:rPr>
              <a:t>ITIL</a:t>
            </a:r>
            <a:r>
              <a:rPr lang="ja-JP" altLang="en-US" sz="1400">
                <a:solidFill>
                  <a:schemeClr val="bg1"/>
                </a:solidFill>
                <a:latin typeface="Meiryo" panose="020B0604030504040204" pitchFamily="34" charset="-128"/>
                <a:ea typeface="Meiryo" panose="020B0604030504040204" pitchFamily="34" charset="-128"/>
              </a:rPr>
              <a:t>では不十分でビジネス部門も含めた企業レベルのサービス管理としての</a:t>
            </a:r>
            <a:r>
              <a:rPr lang="en-US" altLang="ja-JP" sz="1400" dirty="0">
                <a:solidFill>
                  <a:schemeClr val="bg1"/>
                </a:solidFill>
                <a:latin typeface="Meiryo" panose="020B0604030504040204" pitchFamily="34" charset="-128"/>
                <a:ea typeface="Meiryo" panose="020B0604030504040204" pitchFamily="34" charset="-128"/>
              </a:rPr>
              <a:t>SIAM</a:t>
            </a:r>
            <a:r>
              <a:rPr lang="ja-JP" altLang="en-US" sz="1400">
                <a:solidFill>
                  <a:schemeClr val="bg1"/>
                </a:solidFill>
                <a:latin typeface="Meiryo" panose="020B0604030504040204" pitchFamily="34" charset="-128"/>
                <a:ea typeface="Meiryo" panose="020B0604030504040204" pitchFamily="34" charset="-128"/>
              </a:rPr>
              <a:t>、アジャイル開発や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などを組み合わせる必要がある。</a:t>
            </a:r>
          </a:p>
        </p:txBody>
      </p:sp>
      <p:sp>
        <p:nvSpPr>
          <p:cNvPr id="17" name="正方形/長方形 16">
            <a:extLst>
              <a:ext uri="{FF2B5EF4-FFF2-40B4-BE49-F238E27FC236}">
                <a16:creationId xmlns:a16="http://schemas.microsoft.com/office/drawing/2014/main" id="{10358E0E-A3F9-6A41-B702-266314FC2AE7}"/>
              </a:ext>
            </a:extLst>
          </p:cNvPr>
          <p:cNvSpPr/>
          <p:nvPr/>
        </p:nvSpPr>
        <p:spPr>
          <a:xfrm>
            <a:off x="2751330" y="4105338"/>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a:extLst>
              <a:ext uri="{FF2B5EF4-FFF2-40B4-BE49-F238E27FC236}">
                <a16:creationId xmlns:a16="http://schemas.microsoft.com/office/drawing/2014/main" id="{B6230667-DE86-3444-8078-1A948EC10100}"/>
              </a:ext>
            </a:extLst>
          </p:cNvPr>
          <p:cNvSpPr/>
          <p:nvPr/>
        </p:nvSpPr>
        <p:spPr>
          <a:xfrm>
            <a:off x="412228" y="4105337"/>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396C9542-C413-BB47-8911-FE816EE98B7B}"/>
              </a:ext>
            </a:extLst>
          </p:cNvPr>
          <p:cNvSpPr txBox="1"/>
          <p:nvPr/>
        </p:nvSpPr>
        <p:spPr>
          <a:xfrm>
            <a:off x="443551" y="4311472"/>
            <a:ext cx="2339102" cy="738664"/>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全ての企業が利用可能な</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テーラーメイドアプローチ</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が必要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76F4A84-229F-6B42-B5F6-3BAE302098CC}"/>
              </a:ext>
            </a:extLst>
          </p:cNvPr>
          <p:cNvSpPr/>
          <p:nvPr/>
        </p:nvSpPr>
        <p:spPr>
          <a:xfrm>
            <a:off x="2811290" y="4178990"/>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サービスの種類、ビジネスにおける優先事項、業界の制約、組織の規模、文化、人の能力・スキルなどに相違がある前提で、オーダーメイド可能なサービス管理のアプローチを提供する必要がある。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などはその実現手段となる。</a:t>
            </a:r>
          </a:p>
        </p:txBody>
      </p:sp>
      <p:sp>
        <p:nvSpPr>
          <p:cNvPr id="21" name="正方形/長方形 20">
            <a:extLst>
              <a:ext uri="{FF2B5EF4-FFF2-40B4-BE49-F238E27FC236}">
                <a16:creationId xmlns:a16="http://schemas.microsoft.com/office/drawing/2014/main" id="{D9D5D897-F3E7-6844-BC46-4A4D8CB8C497}"/>
              </a:ext>
            </a:extLst>
          </p:cNvPr>
          <p:cNvSpPr/>
          <p:nvPr/>
        </p:nvSpPr>
        <p:spPr>
          <a:xfrm>
            <a:off x="4981549" y="5520757"/>
            <a:ext cx="3397954" cy="800219"/>
          </a:xfrm>
          <a:prstGeom prst="rect">
            <a:avLst/>
          </a:prstGeom>
        </p:spPr>
        <p:txBody>
          <a:bodyPr wrap="square">
            <a:spAutoFit/>
          </a:bodyPr>
          <a:lstStyle/>
          <a:p>
            <a:pPr algn="dist"/>
            <a:r>
              <a:rPr lang="ja-JP" altLang="en-US" sz="1400">
                <a:solidFill>
                  <a:srgbClr val="0052FF"/>
                </a:solidFill>
                <a:latin typeface="Meiryo" panose="020B0604030504040204" pitchFamily="34" charset="-128"/>
                <a:ea typeface="Meiryo" panose="020B0604030504040204" pitchFamily="34" charset="-128"/>
              </a:rPr>
              <a:t>企業レベルでサービス管理を行うための</a:t>
            </a:r>
            <a:endParaRPr lang="en-US" altLang="ja-JP" sz="1400" dirty="0">
              <a:solidFill>
                <a:srgbClr val="0052FF"/>
              </a:solidFill>
              <a:latin typeface="Meiryo" panose="020B0604030504040204" pitchFamily="34" charset="-128"/>
              <a:ea typeface="Meiryo" panose="020B0604030504040204" pitchFamily="34" charset="-128"/>
            </a:endParaRPr>
          </a:p>
          <a:p>
            <a:pPr algn="dist"/>
            <a:r>
              <a:rPr lang="ja-JP" altLang="en-US" sz="3200" b="1">
                <a:solidFill>
                  <a:srgbClr val="0052FF"/>
                </a:solidFill>
                <a:latin typeface="Meiryo" panose="020B0604030504040204" pitchFamily="34" charset="-128"/>
                <a:ea typeface="Meiryo" panose="020B0604030504040204" pitchFamily="34" charset="-128"/>
              </a:rPr>
              <a:t>運用モデル</a:t>
            </a:r>
          </a:p>
        </p:txBody>
      </p:sp>
    </p:spTree>
    <p:extLst>
      <p:ext uri="{BB962C8B-B14F-4D97-AF65-F5344CB8AC3E}">
        <p14:creationId xmlns:p14="http://schemas.microsoft.com/office/powerpoint/2010/main" val="2915199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E3D88-E69E-5746-AE1F-2582B19A0739}"/>
              </a:ext>
            </a:extLst>
          </p:cNvPr>
          <p:cNvSpPr>
            <a:spLocks noGrp="1"/>
          </p:cNvSpPr>
          <p:nvPr>
            <p:ph type="title"/>
          </p:nvPr>
        </p:nvSpPr>
        <p:spPr/>
        <p:txBody>
          <a:bodyPr/>
          <a:lstStyle/>
          <a:p>
            <a:r>
              <a:rPr lang="en-US" altLang="ja-JP" dirty="0" err="1"/>
              <a:t>VeriSM</a:t>
            </a:r>
            <a:r>
              <a:rPr lang="ja-JP" altLang="en-US"/>
              <a:t>モデル</a:t>
            </a:r>
            <a:endParaRPr kumimoji="1" lang="ja-JP" altLang="en-US"/>
          </a:p>
        </p:txBody>
      </p:sp>
      <p:sp>
        <p:nvSpPr>
          <p:cNvPr id="3" name="スライド番号プレースホルダー 2">
            <a:extLst>
              <a:ext uri="{FF2B5EF4-FFF2-40B4-BE49-F238E27FC236}">
                <a16:creationId xmlns:a16="http://schemas.microsoft.com/office/drawing/2014/main" id="{72678939-CD9D-3C47-B4C7-2FBC459448AC}"/>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5" name="円/楕円 4">
            <a:extLst>
              <a:ext uri="{FF2B5EF4-FFF2-40B4-BE49-F238E27FC236}">
                <a16:creationId xmlns:a16="http://schemas.microsoft.com/office/drawing/2014/main" id="{E38BA102-A0F3-8A40-8119-DA9F1C4CEBA2}"/>
              </a:ext>
            </a:extLst>
          </p:cNvPr>
          <p:cNvSpPr/>
          <p:nvPr/>
        </p:nvSpPr>
        <p:spPr>
          <a:xfrm>
            <a:off x="3766747" y="861312"/>
            <a:ext cx="5026318" cy="50275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1F110CC-D780-A240-8B60-25DB5415FEBF}"/>
              </a:ext>
            </a:extLst>
          </p:cNvPr>
          <p:cNvSpPr/>
          <p:nvPr/>
        </p:nvSpPr>
        <p:spPr>
          <a:xfrm>
            <a:off x="4562349" y="1636220"/>
            <a:ext cx="3476876" cy="34777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ADB4CD-D138-EC41-BF6A-C8B72C80C684}"/>
              </a:ext>
            </a:extLst>
          </p:cNvPr>
          <p:cNvSpPr/>
          <p:nvPr/>
        </p:nvSpPr>
        <p:spPr>
          <a:xfrm>
            <a:off x="5367510" y="2443817"/>
            <a:ext cx="1866555" cy="1867007"/>
          </a:xfrm>
          <a:prstGeom prst="ellipse">
            <a:avLst/>
          </a:prstGeom>
          <a:pattFill prst="lgGrid">
            <a:fgClr>
              <a:schemeClr val="bg1">
                <a:lumMod val="50000"/>
              </a:schemeClr>
            </a:fgClr>
            <a:bgClr>
              <a:srgbClr val="002060"/>
            </a:bgClr>
          </a:patt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C5D13479-D96C-DC4A-8AD4-27A40217ABD2}"/>
              </a:ext>
            </a:extLst>
          </p:cNvPr>
          <p:cNvSpPr/>
          <p:nvPr/>
        </p:nvSpPr>
        <p:spPr>
          <a:xfrm>
            <a:off x="4364543" y="1155559"/>
            <a:ext cx="3892629" cy="338554"/>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ガバナンス</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25341E6-8A85-8940-A63D-33AD4EA68236}"/>
              </a:ext>
            </a:extLst>
          </p:cNvPr>
          <p:cNvSpPr/>
          <p:nvPr/>
        </p:nvSpPr>
        <p:spPr>
          <a:xfrm>
            <a:off x="4364543" y="1668908"/>
            <a:ext cx="3892629"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原則</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C16D3248-300D-D54B-A090-FFC0660E4C8C}"/>
              </a:ext>
            </a:extLst>
          </p:cNvPr>
          <p:cNvSpPr/>
          <p:nvPr/>
        </p:nvSpPr>
        <p:spPr>
          <a:xfrm>
            <a:off x="5472612" y="3742574"/>
            <a:ext cx="1676490" cy="584775"/>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メッシュ</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六角形 10">
            <a:extLst>
              <a:ext uri="{FF2B5EF4-FFF2-40B4-BE49-F238E27FC236}">
                <a16:creationId xmlns:a16="http://schemas.microsoft.com/office/drawing/2014/main" id="{F44BA868-510A-D84A-84C4-523BE3D781DC}"/>
              </a:ext>
            </a:extLst>
          </p:cNvPr>
          <p:cNvSpPr/>
          <p:nvPr/>
        </p:nvSpPr>
        <p:spPr>
          <a:xfrm>
            <a:off x="6545829" y="3067780"/>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六角形 11">
            <a:extLst>
              <a:ext uri="{FF2B5EF4-FFF2-40B4-BE49-F238E27FC236}">
                <a16:creationId xmlns:a16="http://schemas.microsoft.com/office/drawing/2014/main" id="{AC57D24C-EB17-324A-9890-D0A1B99264FE}"/>
              </a:ext>
            </a:extLst>
          </p:cNvPr>
          <p:cNvSpPr/>
          <p:nvPr/>
        </p:nvSpPr>
        <p:spPr>
          <a:xfrm>
            <a:off x="7010753" y="2760481"/>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六角形 12">
            <a:extLst>
              <a:ext uri="{FF2B5EF4-FFF2-40B4-BE49-F238E27FC236}">
                <a16:creationId xmlns:a16="http://schemas.microsoft.com/office/drawing/2014/main" id="{5555CDD9-4A4E-6447-949E-88D61D08D838}"/>
              </a:ext>
            </a:extLst>
          </p:cNvPr>
          <p:cNvSpPr/>
          <p:nvPr/>
        </p:nvSpPr>
        <p:spPr>
          <a:xfrm>
            <a:off x="7010753" y="3382573"/>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六角形 13">
            <a:extLst>
              <a:ext uri="{FF2B5EF4-FFF2-40B4-BE49-F238E27FC236}">
                <a16:creationId xmlns:a16="http://schemas.microsoft.com/office/drawing/2014/main" id="{013B3EB8-BE58-B84E-B3F0-8E043343EF28}"/>
              </a:ext>
            </a:extLst>
          </p:cNvPr>
          <p:cNvSpPr/>
          <p:nvPr/>
        </p:nvSpPr>
        <p:spPr>
          <a:xfrm>
            <a:off x="5929388" y="3075274"/>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DEFDEBA-65F1-CB4E-88F3-BE1E36BCFD4B}"/>
              </a:ext>
            </a:extLst>
          </p:cNvPr>
          <p:cNvSpPr/>
          <p:nvPr/>
        </p:nvSpPr>
        <p:spPr>
          <a:xfrm>
            <a:off x="3923776" y="3113479"/>
            <a:ext cx="962854"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1E90EA97-6634-F748-AE49-806B2719A31E}"/>
              </a:ext>
            </a:extLst>
          </p:cNvPr>
          <p:cNvSpPr/>
          <p:nvPr/>
        </p:nvSpPr>
        <p:spPr>
          <a:xfrm>
            <a:off x="7774236" y="3113479"/>
            <a:ext cx="912957"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正方形/長方形 16">
            <a:extLst>
              <a:ext uri="{FF2B5EF4-FFF2-40B4-BE49-F238E27FC236}">
                <a16:creationId xmlns:a16="http://schemas.microsoft.com/office/drawing/2014/main" id="{D9A4249C-4829-D042-8D90-07CE95EAE308}"/>
              </a:ext>
            </a:extLst>
          </p:cNvPr>
          <p:cNvSpPr/>
          <p:nvPr/>
        </p:nvSpPr>
        <p:spPr>
          <a:xfrm>
            <a:off x="3923776" y="3139850"/>
            <a:ext cx="861726" cy="523220"/>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a:solidFill>
                  <a:srgbClr val="FFFFFF"/>
                </a:solidFill>
                <a:latin typeface="Meiryo" panose="020B0604030504040204" pitchFamily="34" charset="-128"/>
                <a:ea typeface="Meiryo" panose="020B0604030504040204" pitchFamily="34" charset="-128"/>
              </a:rPr>
              <a:t>の要望</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0F9E26A-5C54-EA4E-A65C-A0188102A7E5}"/>
              </a:ext>
            </a:extLst>
          </p:cNvPr>
          <p:cNvSpPr/>
          <p:nvPr/>
        </p:nvSpPr>
        <p:spPr>
          <a:xfrm>
            <a:off x="7668363" y="3220777"/>
            <a:ext cx="1124702" cy="43088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800">
                <a:solidFill>
                  <a:srgbClr val="FFFFFF"/>
                </a:solidFill>
                <a:latin typeface="Meiryo" panose="020B0604030504040204" pitchFamily="34" charset="-128"/>
                <a:ea typeface="Meiryo" panose="020B0604030504040204" pitchFamily="34" charset="-128"/>
              </a:rPr>
              <a:t>検証・評価・改善</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2A222F90-A456-514E-9E06-462EFA82A891}"/>
              </a:ext>
            </a:extLst>
          </p:cNvPr>
          <p:cNvSpPr/>
          <p:nvPr/>
        </p:nvSpPr>
        <p:spPr>
          <a:xfrm>
            <a:off x="591990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定義</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71373AFD-8FF8-8640-814C-839CA6A042D3}"/>
              </a:ext>
            </a:extLst>
          </p:cNvPr>
          <p:cNvSpPr/>
          <p:nvPr/>
        </p:nvSpPr>
        <p:spPr>
          <a:xfrm>
            <a:off x="4317553" y="5910852"/>
            <a:ext cx="3986607" cy="738664"/>
          </a:xfrm>
          <a:prstGeom prst="rect">
            <a:avLst/>
          </a:prstGeom>
        </p:spPr>
        <p:txBody>
          <a:bodyPr wrap="square">
            <a:spAutoFit/>
          </a:bodyPr>
          <a:lstStyle/>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定義：</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SIAM</a:t>
            </a: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の追加</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制作：アジャイル</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制作、提供、反応のサイクルを回す／</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DevOps</a:t>
            </a:r>
          </a:p>
        </p:txBody>
      </p:sp>
      <p:sp>
        <p:nvSpPr>
          <p:cNvPr id="24" name="正方形/長方形 23">
            <a:extLst>
              <a:ext uri="{FF2B5EF4-FFF2-40B4-BE49-F238E27FC236}">
                <a16:creationId xmlns:a16="http://schemas.microsoft.com/office/drawing/2014/main" id="{1D8EF749-EBE0-FF40-A32C-A1F9354D0E59}"/>
              </a:ext>
            </a:extLst>
          </p:cNvPr>
          <p:cNvSpPr/>
          <p:nvPr/>
        </p:nvSpPr>
        <p:spPr>
          <a:xfrm>
            <a:off x="293860" y="909337"/>
            <a:ext cx="3430125" cy="830997"/>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企業を統治・統制するための仕組みを確立する。</a:t>
            </a:r>
            <a:r>
              <a:rPr lang="en-US" altLang="ja-JP" sz="12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COBIT5</a:t>
            </a:r>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がベース。加えて、情報開示のあり方や、監査役や社外取締役を含む取締役会など会社の機関のあり方等を定義。</a:t>
            </a:r>
          </a:p>
        </p:txBody>
      </p:sp>
      <p:sp>
        <p:nvSpPr>
          <p:cNvPr id="25" name="正方形/長方形 24">
            <a:extLst>
              <a:ext uri="{FF2B5EF4-FFF2-40B4-BE49-F238E27FC236}">
                <a16:creationId xmlns:a16="http://schemas.microsoft.com/office/drawing/2014/main" id="{A86D8375-566B-784A-8C1A-20E77C7F106C}"/>
              </a:ext>
            </a:extLst>
          </p:cNvPr>
          <p:cNvSpPr/>
          <p:nvPr/>
        </p:nvSpPr>
        <p:spPr>
          <a:xfrm>
            <a:off x="290375" y="2183877"/>
            <a:ext cx="3391460" cy="1015663"/>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全体として厳守しなければならない原則を定義。すべてのサービスはこの原則に従って提供される。例えば、セキュリティ方針、法的な制限、財務的なルール、知的所有権、就業規則などITだけでなく企業全体を範囲に検討する。</a:t>
            </a:r>
          </a:p>
        </p:txBody>
      </p:sp>
      <p:sp>
        <p:nvSpPr>
          <p:cNvPr id="26" name="正方形/長方形 25">
            <a:extLst>
              <a:ext uri="{FF2B5EF4-FFF2-40B4-BE49-F238E27FC236}">
                <a16:creationId xmlns:a16="http://schemas.microsoft.com/office/drawing/2014/main" id="{E1564867-CA10-514F-B156-7B58BD6EC05B}"/>
              </a:ext>
            </a:extLst>
          </p:cNvPr>
          <p:cNvSpPr/>
          <p:nvPr/>
        </p:nvSpPr>
        <p:spPr>
          <a:xfrm>
            <a:off x="290375" y="3644900"/>
            <a:ext cx="3380546" cy="2846933"/>
          </a:xfrm>
          <a:prstGeom prst="rect">
            <a:avLst/>
          </a:prstGeom>
          <a:ln w="12700">
            <a:solidFill>
              <a:schemeClr val="tx2"/>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どうサービスを管理していくかを検討する領域。企業の環境、リソース、利用するテクノロジー、管理手法の最適な組合せを検討</a:t>
            </a:r>
          </a:p>
          <a:p>
            <a:pPr defTabSz="914400"/>
            <a:endParaRPr lang="en-US" altLang="ja-JP" sz="8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企業環境</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組織文化（保守的、リスク嗜好、サービスカルチャーなど）、競合他社（サービス比較、自社の市場ポジションなど）、法律の制約（内部統制や金融庁ガイドライン等）、サービス提供のプロセス、KPI、ツール（既存のサービス管理の仕組み）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リソース</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人（配置、採用、人材育成、スキル等）</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予算、資産、納期、ナレッジ、その他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革新的テクノロジー</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コンテナ、IoT、ビッグデータ、クラウド、自動化、その他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管理手法</a:t>
            </a:r>
            <a:endParaRPr lang="en-US" altLang="ja-JP" sz="900" b="1" u="sng"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ITIL、COBIT5、CMMI-SVC、IT4IT、ISO/IEC20000,、ISO/IEC27001、DevOps、 Agile、 Lean、Project &amp; Portfolio Management、SIAM、その他</a:t>
            </a:r>
          </a:p>
        </p:txBody>
      </p:sp>
      <p:sp>
        <p:nvSpPr>
          <p:cNvPr id="27" name="下カーブ矢印 26">
            <a:extLst>
              <a:ext uri="{FF2B5EF4-FFF2-40B4-BE49-F238E27FC236}">
                <a16:creationId xmlns:a16="http://schemas.microsoft.com/office/drawing/2014/main" id="{D5FBF8FC-7D52-EB4E-BDB0-102C57FD3F5E}"/>
              </a:ext>
            </a:extLst>
          </p:cNvPr>
          <p:cNvSpPr/>
          <p:nvPr/>
        </p:nvSpPr>
        <p:spPr>
          <a:xfrm rot="18878480">
            <a:off x="6744544" y="2959858"/>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D09500A8-65D4-B84F-8D01-A0C1C7FFF74A}"/>
              </a:ext>
            </a:extLst>
          </p:cNvPr>
          <p:cNvSpPr/>
          <p:nvPr/>
        </p:nvSpPr>
        <p:spPr>
          <a:xfrm>
            <a:off x="654237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制作</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E9641BA4-85A2-8043-B5C7-FE11B229478B}"/>
              </a:ext>
            </a:extLst>
          </p:cNvPr>
          <p:cNvSpPr/>
          <p:nvPr/>
        </p:nvSpPr>
        <p:spPr>
          <a:xfrm>
            <a:off x="7022055" y="2955263"/>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提供</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AD5A4E35-E705-4446-8CF4-4040012E450D}"/>
              </a:ext>
            </a:extLst>
          </p:cNvPr>
          <p:cNvSpPr/>
          <p:nvPr/>
        </p:nvSpPr>
        <p:spPr>
          <a:xfrm>
            <a:off x="7022055" y="3577354"/>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反応</a:t>
            </a:r>
            <a:endParaRPr lang="en-US" altLang="ja-JP" sz="1400" dirty="0">
              <a:solidFill>
                <a:srgbClr val="FFFFFF"/>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BFD31D9E-073A-2D4E-A102-897099964417}"/>
              </a:ext>
            </a:extLst>
          </p:cNvPr>
          <p:cNvCxnSpPr>
            <a:cxnSpLocks/>
            <a:stCxn id="24" idx="3"/>
          </p:cNvCxnSpPr>
          <p:nvPr/>
        </p:nvCxnSpPr>
        <p:spPr>
          <a:xfrm>
            <a:off x="3723985" y="1324836"/>
            <a:ext cx="185235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248C6E0-3C2F-624D-9F23-56EB210FC4D7}"/>
              </a:ext>
            </a:extLst>
          </p:cNvPr>
          <p:cNvCxnSpPr>
            <a:cxnSpLocks/>
            <a:stCxn id="25" idx="3"/>
          </p:cNvCxnSpPr>
          <p:nvPr/>
        </p:nvCxnSpPr>
        <p:spPr>
          <a:xfrm flipV="1">
            <a:off x="3681835" y="2125610"/>
            <a:ext cx="1705865" cy="56609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2CCDF537-4467-F243-9319-6A36C44B6209}"/>
              </a:ext>
            </a:extLst>
          </p:cNvPr>
          <p:cNvCxnSpPr>
            <a:cxnSpLocks/>
            <a:stCxn id="26" idx="3"/>
          </p:cNvCxnSpPr>
          <p:nvPr/>
        </p:nvCxnSpPr>
        <p:spPr>
          <a:xfrm flipV="1">
            <a:off x="3670921" y="4023709"/>
            <a:ext cx="1940817" cy="104465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9" name="右矢印 38">
            <a:extLst>
              <a:ext uri="{FF2B5EF4-FFF2-40B4-BE49-F238E27FC236}">
                <a16:creationId xmlns:a16="http://schemas.microsoft.com/office/drawing/2014/main" id="{89B1BB38-E913-C847-A054-94913BD4D261}"/>
              </a:ext>
            </a:extLst>
          </p:cNvPr>
          <p:cNvSpPr/>
          <p:nvPr/>
        </p:nvSpPr>
        <p:spPr>
          <a:xfrm>
            <a:off x="6445868" y="3297525"/>
            <a:ext cx="197239" cy="155105"/>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0" name="下カーブ矢印 39">
            <a:extLst>
              <a:ext uri="{FF2B5EF4-FFF2-40B4-BE49-F238E27FC236}">
                <a16:creationId xmlns:a16="http://schemas.microsoft.com/office/drawing/2014/main" id="{56FCAED5-09E9-9840-BBFB-FFD01D4C1AE8}"/>
              </a:ext>
            </a:extLst>
          </p:cNvPr>
          <p:cNvSpPr/>
          <p:nvPr/>
        </p:nvSpPr>
        <p:spPr>
          <a:xfrm rot="5400000">
            <a:off x="7362509" y="3296140"/>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カーブ矢印 40">
            <a:extLst>
              <a:ext uri="{FF2B5EF4-FFF2-40B4-BE49-F238E27FC236}">
                <a16:creationId xmlns:a16="http://schemas.microsoft.com/office/drawing/2014/main" id="{CF4DFD13-F01B-C848-A3FF-3323C88AB8CB}"/>
              </a:ext>
            </a:extLst>
          </p:cNvPr>
          <p:cNvSpPr/>
          <p:nvPr/>
        </p:nvSpPr>
        <p:spPr>
          <a:xfrm rot="13468975">
            <a:off x="6720798" y="3556299"/>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77BC6FA8-E0CC-6B4B-96C1-B0A83EF7F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225" y="747551"/>
            <a:ext cx="1061899" cy="1061899"/>
          </a:xfrm>
          <a:prstGeom prst="rect">
            <a:avLst/>
          </a:prstGeom>
        </p:spPr>
      </p:pic>
    </p:spTree>
    <p:extLst>
      <p:ext uri="{BB962C8B-B14F-4D97-AF65-F5344CB8AC3E}">
        <p14:creationId xmlns:p14="http://schemas.microsoft.com/office/powerpoint/2010/main" val="412864763"/>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8846</TotalTime>
  <Words>11443</Words>
  <Application>Microsoft Macintosh PowerPoint</Application>
  <PresentationFormat>画面に合わせる (4:3)</PresentationFormat>
  <Paragraphs>1825</Paragraphs>
  <Slides>65</Slides>
  <Notes>20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65</vt:i4>
      </vt:variant>
    </vt:vector>
  </HeadingPairs>
  <TitlesOfParts>
    <vt:vector size="79" baseType="lpstr">
      <vt:lpstr>-apple-system</vt:lpstr>
      <vt:lpstr>HGMaruGothicMPRO</vt:lpstr>
      <vt:lpstr>MS PGothic</vt:lpstr>
      <vt:lpstr>MS PGothic</vt:lpstr>
      <vt:lpstr>Roboto Slab</vt:lpstr>
      <vt:lpstr>Meiryo</vt:lpstr>
      <vt:lpstr>Meiryo</vt:lpstr>
      <vt:lpstr>Abadi</vt:lpstr>
      <vt:lpstr>American Typewriter</vt:lpstr>
      <vt:lpstr>Arial</vt:lpstr>
      <vt:lpstr>Calibri</vt:lpstr>
      <vt:lpstr>Times New Roman</vt:lpstr>
      <vt:lpstr>Wingdings</vt:lpstr>
      <vt:lpstr>NC標準テンプレート</vt:lpstr>
      <vt:lpstr>ビジネス・スピードの加速に対応する開発と運用 Development &amp; Operation</vt:lpstr>
      <vt:lpstr>PowerPoint プレゼンテーション</vt:lpstr>
      <vt:lpstr>デジタル・トランスフォーメーションのBefore/After</vt:lpstr>
      <vt:lpstr>デジタル・トランスフォーメーションのBefore/After</vt:lpstr>
      <vt:lpstr>新しい関係</vt:lpstr>
      <vt:lpstr>変わるビジネスとITの関係</vt:lpstr>
      <vt:lpstr>差し迫るSI/SES事業の限界</vt:lpstr>
      <vt:lpstr>VeriSMとは何か</vt:lpstr>
      <vt:lpstr>VeriSMモデル</vt:lpstr>
      <vt:lpstr>ガバナンスとサービスマネージメント原則の関係</vt:lpstr>
      <vt:lpstr>マネージメント・メッシュとは</vt:lpstr>
      <vt:lpstr>VeriSMのサービス・サイクル</vt:lpstr>
      <vt:lpstr>イノベーションとスピードの融合</vt:lpstr>
      <vt:lpstr>早期の仕様確定がムダを減らすという迷信</vt:lpstr>
      <vt:lpstr>不確実性のコーン</vt:lpstr>
      <vt:lpstr>根拠なき「工数見積」と顧客との信頼関係の崩壊</vt:lpstr>
      <vt:lpstr>システム開発の理想と現実</vt:lpstr>
      <vt:lpstr>早期の仕様確定がムダを減らすというのは迷信</vt:lpstr>
      <vt:lpstr>PowerPoint プレゼンテーション</vt:lpstr>
      <vt:lpstr>アジャイルソフトウェア開発宣言</vt:lpstr>
      <vt:lpstr>アジャイル開発の基本構造</vt:lpstr>
      <vt:lpstr>ウォーターフォールとアジャイルの違い</vt:lpstr>
      <vt:lpstr>ウォーターフォールとアジャイルの違い</vt:lpstr>
      <vt:lpstr>開発と運用:従来の方式とこれからの方式</vt:lpstr>
      <vt:lpstr>ウォーターフォール開発とアジャイル開発（１）</vt:lpstr>
      <vt:lpstr>アジャイル開発の進め方</vt:lpstr>
      <vt:lpstr>ウォーターフォール開発とアジャイル開発（２）</vt:lpstr>
      <vt:lpstr>ウォーターフォール開発とアジャイル開発（３）</vt:lpstr>
      <vt:lpstr>ウォーターフォール開発とアジャイル開発（５）</vt:lpstr>
      <vt:lpstr>ウォーターフォール開発とアジャイル開発（６）</vt:lpstr>
      <vt:lpstr>アジャイル開発の目的・理念・手法</vt:lpstr>
      <vt:lpstr>自律型の組織で変化への柔軟性を担保する</vt:lpstr>
      <vt:lpstr>スクラム：特徴・3本の柱・基本的考え方</vt:lpstr>
      <vt:lpstr>スクラム：スクラム・プロセス</vt:lpstr>
      <vt:lpstr>スクラム：プロダクト・オーナー</vt:lpstr>
      <vt:lpstr>スクラム：スクラム・マスター</vt:lpstr>
      <vt:lpstr>スクラム：開発チーム</vt:lpstr>
      <vt:lpstr>エクストリーム･プログラミング（XP）</vt:lpstr>
      <vt:lpstr>アジャイル開発で品質が向上する理由</vt:lpstr>
      <vt:lpstr>アジャイル開発で品質が向上する理由</vt:lpstr>
      <vt:lpstr>DoD (Definition of Done)　完了の定義</vt:lpstr>
      <vt:lpstr>PowerPoint プレゼンテーション</vt:lpstr>
      <vt:lpstr>ビジネス･スピードを加速する方法</vt:lpstr>
      <vt:lpstr>DevOpsとは</vt:lpstr>
      <vt:lpstr>前提となるInfrastructure as Code</vt:lpstr>
      <vt:lpstr>サーバー仮想化とコンテナ</vt:lpstr>
      <vt:lpstr>仮想マシンとコンテナの稼働効率</vt:lpstr>
      <vt:lpstr>DevOpsとコンテナ管理ソフトウエア</vt:lpstr>
      <vt:lpstr>DevOpsとコンテナ管理ソフトウエア</vt:lpstr>
      <vt:lpstr>コンテナとハイブリッド・クラウド／マルチ・クラウド</vt:lpstr>
      <vt:lpstr>DockerとKubernetes の関係</vt:lpstr>
      <vt:lpstr>マイクロサービス・アーキテクチャ（Micro Service）</vt:lpstr>
      <vt:lpstr>Twelve Factorsとの関係</vt:lpstr>
      <vt:lpstr>Kubernetes の全体構造</vt:lpstr>
      <vt:lpstr>マイクロサービス・アーキテクチャ（Micro Service）</vt:lpstr>
      <vt:lpstr>マイクロサービス・アーキテクチャの6つのメリット</vt:lpstr>
      <vt:lpstr>マイクロサービス・アーキテクチャの3つの課題</vt:lpstr>
      <vt:lpstr>イベント・ドリブンとコレオグラフィ</vt:lpstr>
      <vt:lpstr>エンジニアの役割分担</vt:lpstr>
      <vt:lpstr>PowerPoint プレゼンテーション</vt:lpstr>
      <vt:lpstr>クラウド・サービスの区分</vt:lpstr>
      <vt:lpstr>サーバーレスの仕組み</vt:lpstr>
      <vt:lpstr>なぜ、クラウド･ネイティブへシフトするのか</vt:lpstr>
      <vt:lpstr>開発の自動化とは</vt:lpstr>
      <vt:lpstr>クラウドに吸収されるITビジネス</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441</cp:revision>
  <dcterms:created xsi:type="dcterms:W3CDTF">2014-04-30T01:58:06Z</dcterms:created>
  <dcterms:modified xsi:type="dcterms:W3CDTF">2019-06-26T23:54:22Z</dcterms:modified>
</cp:coreProperties>
</file>