
<file path=[Content_Types].xml><?xml version="1.0" encoding="utf-8"?>
<Types xmlns="http://schemas.openxmlformats.org/package/2006/content-types">
  <Default Extension="gif" ContentType="image/gi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handoutMasterIdLst>
    <p:handoutMasterId r:id="rId22"/>
  </p:handoutMasterIdLst>
  <p:sldIdLst>
    <p:sldId id="3017" r:id="rId2"/>
    <p:sldId id="3016" r:id="rId3"/>
    <p:sldId id="858" r:id="rId4"/>
    <p:sldId id="842" r:id="rId5"/>
    <p:sldId id="857" r:id="rId6"/>
    <p:sldId id="843" r:id="rId7"/>
    <p:sldId id="844" r:id="rId8"/>
    <p:sldId id="846" r:id="rId9"/>
    <p:sldId id="847" r:id="rId10"/>
    <p:sldId id="848" r:id="rId11"/>
    <p:sldId id="849" r:id="rId12"/>
    <p:sldId id="850" r:id="rId13"/>
    <p:sldId id="851" r:id="rId14"/>
    <p:sldId id="852" r:id="rId15"/>
    <p:sldId id="853" r:id="rId16"/>
    <p:sldId id="854" r:id="rId17"/>
    <p:sldId id="855" r:id="rId18"/>
    <p:sldId id="856" r:id="rId19"/>
    <p:sldId id="715" r:id="rId20"/>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8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432FF"/>
    <a:srgbClr val="009051"/>
    <a:srgbClr val="AB7A79"/>
    <a:srgbClr val="FFFED6"/>
    <a:srgbClr val="FF7E79"/>
    <a:srgbClr val="00B0F0"/>
    <a:srgbClr val="FF0000"/>
    <a:srgbClr val="E46C0A"/>
    <a:srgbClr val="77933C"/>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266"/>
    <p:restoredTop sz="94014" autoAdjust="0"/>
  </p:normalViewPr>
  <p:slideViewPr>
    <p:cSldViewPr snapToObjects="1" showGuides="1">
      <p:cViewPr varScale="1">
        <p:scale>
          <a:sx n="116" d="100"/>
          <a:sy n="116" d="100"/>
        </p:scale>
        <p:origin x="6040" y="176"/>
      </p:cViewPr>
      <p:guideLst>
        <p:guide orient="horz" pos="2387"/>
        <p:guide pos="2880"/>
      </p:guideLst>
    </p:cSldViewPr>
  </p:slideViewPr>
  <p:outlineViewPr>
    <p:cViewPr>
      <p:scale>
        <a:sx n="33" d="100"/>
        <a:sy n="33" d="100"/>
      </p:scale>
      <p:origin x="0" y="-19096"/>
    </p:cViewPr>
  </p:outlineViewPr>
  <p:notesTextViewPr>
    <p:cViewPr>
      <p:scale>
        <a:sx n="100" d="100"/>
        <a:sy n="100" d="100"/>
      </p:scale>
      <p:origin x="0" y="0"/>
    </p:cViewPr>
  </p:notesTextViewPr>
  <p:sorterViewPr>
    <p:cViewPr>
      <p:scale>
        <a:sx n="158" d="100"/>
        <a:sy n="158" d="100"/>
      </p:scale>
      <p:origin x="0" y="993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2019/7/18</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2019/7/18</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a:t>
            </a:fld>
            <a:endParaRPr kumimoji="1" lang="ja-JP" altLang="en-US"/>
          </a:p>
        </p:txBody>
      </p:sp>
    </p:spTree>
    <p:extLst>
      <p:ext uri="{BB962C8B-B14F-4D97-AF65-F5344CB8AC3E}">
        <p14:creationId xmlns:p14="http://schemas.microsoft.com/office/powerpoint/2010/main" val="756732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a:solidFill>
                  <a:schemeClr val="tx1"/>
                </a:solidFill>
                <a:effectLst/>
                <a:latin typeface="+mn-lt"/>
                <a:ea typeface="+mn-ea"/>
                <a:cs typeface="+mn-cs"/>
              </a:rPr>
              <a:t>【図解】コレ</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枚でわかる量子コンピュータ</a:t>
            </a:r>
          </a:p>
          <a:p>
            <a:r>
              <a:rPr kumimoji="1" lang="ja-JP" altLang="ja-JP" sz="1200" kern="1200" dirty="0">
                <a:solidFill>
                  <a:schemeClr val="tx1"/>
                </a:solidFill>
                <a:effectLst/>
                <a:latin typeface="+mn-lt"/>
                <a:ea typeface="+mn-ea"/>
                <a:cs typeface="+mn-cs"/>
              </a:rPr>
              <a:t>量子コンピュータとは何かを</a:t>
            </a:r>
            <a:r>
              <a:rPr kumimoji="1" lang="en-US" altLang="ja-JP" sz="1200" kern="1200" dirty="0">
                <a:solidFill>
                  <a:schemeClr val="tx1"/>
                </a:solidFill>
                <a:effectLst/>
                <a:latin typeface="+mn-lt"/>
                <a:ea typeface="+mn-ea"/>
                <a:cs typeface="+mn-cs"/>
              </a:rPr>
              <a:t>13</a:t>
            </a:r>
            <a:r>
              <a:rPr kumimoji="1" lang="ja-JP" altLang="ja-JP" sz="1200" kern="1200" dirty="0">
                <a:solidFill>
                  <a:schemeClr val="tx1"/>
                </a:solidFill>
                <a:effectLst/>
                <a:latin typeface="+mn-lt"/>
                <a:ea typeface="+mn-ea"/>
                <a:cs typeface="+mn-cs"/>
              </a:rPr>
              <a:t>枚のスライドにまとめてみました。</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ビジネス・プレゼンテーション・ライブラリー／</a:t>
            </a:r>
            <a:r>
              <a:rPr kumimoji="1" lang="en-US" altLang="ja-JP" sz="1200" kern="1200" dirty="0" err="1">
                <a:solidFill>
                  <a:schemeClr val="tx1"/>
                </a:solidFill>
                <a:effectLst/>
                <a:latin typeface="+mn-lt"/>
                <a:ea typeface="+mn-ea"/>
                <a:cs typeface="+mn-cs"/>
              </a:rPr>
              <a:t>LiBRA</a:t>
            </a:r>
            <a:r>
              <a:rPr kumimoji="1" lang="ja-JP" altLang="ja-JP" sz="1200" kern="1200" dirty="0">
                <a:solidFill>
                  <a:schemeClr val="tx1"/>
                </a:solidFill>
                <a:effectLst/>
                <a:latin typeface="+mn-lt"/>
                <a:ea typeface="+mn-ea"/>
                <a:cs typeface="+mn-cs"/>
              </a:rPr>
              <a:t>よりロイヤリティフリーにてダウンロードできます。</a:t>
            </a:r>
          </a:p>
          <a:p>
            <a:r>
              <a:rPr kumimoji="1" lang="ja-JP" altLang="ja-JP" sz="1200" kern="1200" dirty="0">
                <a:solidFill>
                  <a:schemeClr val="tx1"/>
                </a:solidFill>
                <a:effectLst/>
                <a:latin typeface="+mn-lt"/>
                <a:ea typeface="+mn-ea"/>
                <a:cs typeface="+mn-cs"/>
              </a:rPr>
              <a:t>量子コンピュータの必要性</a:t>
            </a:r>
          </a:p>
          <a:p>
            <a:r>
              <a:rPr kumimoji="1" lang="ja-JP" altLang="ja-JP" sz="1200" kern="1200" dirty="0">
                <a:solidFill>
                  <a:schemeClr val="tx1"/>
                </a:solidFill>
                <a:effectLst/>
                <a:latin typeface="+mn-lt"/>
                <a:ea typeface="+mn-ea"/>
                <a:cs typeface="+mn-cs"/>
              </a:rPr>
              <a:t>「ムーアの法則」が限界を迎えつつあります。一方で、</a:t>
            </a:r>
            <a:r>
              <a:rPr kumimoji="1" lang="en-US" altLang="ja-JP" sz="1200" kern="1200" dirty="0" err="1">
                <a:solidFill>
                  <a:schemeClr val="tx1"/>
                </a:solidFill>
                <a:effectLst/>
                <a:latin typeface="+mn-lt"/>
                <a:ea typeface="+mn-ea"/>
                <a:cs typeface="+mn-cs"/>
              </a:rPr>
              <a:t>IoT</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AI</a:t>
            </a:r>
            <a:r>
              <a:rPr kumimoji="1" lang="ja-JP" altLang="ja-JP" sz="1200" kern="1200" dirty="0">
                <a:solidFill>
                  <a:schemeClr val="tx1"/>
                </a:solidFill>
                <a:effectLst/>
                <a:latin typeface="+mn-lt"/>
                <a:ea typeface="+mn-ea"/>
                <a:cs typeface="+mn-cs"/>
              </a:rPr>
              <a:t>の普及と共に、データ量は爆発的に増大し、必要とされる演算能力もまた増大しています。この状況に対応すべく、プロセッサー・コアの並列化や</a:t>
            </a:r>
            <a:r>
              <a:rPr kumimoji="1" lang="en-US" altLang="ja-JP" sz="1200" kern="1200" dirty="0">
                <a:solidFill>
                  <a:schemeClr val="tx1"/>
                </a:solidFill>
                <a:effectLst/>
                <a:latin typeface="+mn-lt"/>
                <a:ea typeface="+mn-ea"/>
                <a:cs typeface="+mn-cs"/>
              </a:rPr>
              <a:t>ASIC</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FPGA</a:t>
            </a:r>
            <a:r>
              <a:rPr kumimoji="1" lang="ja-JP" altLang="ja-JP" sz="1200" kern="1200" dirty="0">
                <a:solidFill>
                  <a:schemeClr val="tx1"/>
                </a:solidFill>
                <a:effectLst/>
                <a:latin typeface="+mn-lt"/>
                <a:ea typeface="+mn-ea"/>
                <a:cs typeface="+mn-cs"/>
              </a:rPr>
              <a:t>などの特定の処理目的に最適化された半導体、スーパー・コンピュータを使うというという解決策が採られていますが、必ずしも十分なものとは言えません。量子コンピュータは、このような状況に対応する新たな解決策として注目されています。</a:t>
            </a:r>
          </a:p>
          <a:p>
            <a:r>
              <a:rPr kumimoji="1" lang="ja-JP" altLang="ja-JP" sz="1200" kern="1200" dirty="0">
                <a:solidFill>
                  <a:schemeClr val="tx1"/>
                </a:solidFill>
                <a:effectLst/>
                <a:latin typeface="+mn-lt"/>
                <a:ea typeface="+mn-ea"/>
                <a:cs typeface="+mn-cs"/>
              </a:rPr>
              <a:t>特に、総当たりで計算しなければならない素因数分解や組み合わせ最適化問題、あるいは検索問題などで、劇的な演算速度の高速化が期待されています。</a:t>
            </a:r>
          </a:p>
          <a:p>
            <a:r>
              <a:rPr kumimoji="1" lang="ja-JP" altLang="ja-JP" sz="1200" kern="1200" dirty="0">
                <a:solidFill>
                  <a:schemeClr val="tx1"/>
                </a:solidFill>
                <a:effectLst/>
                <a:latin typeface="+mn-lt"/>
                <a:ea typeface="+mn-ea"/>
                <a:cs typeface="+mn-cs"/>
              </a:rPr>
              <a:t>ただ、現段階では全ての演算問題を解くことができる量子コンピュータにめどが立った訳ではありません。そのため、一気にこれまでの古典コンピュータを置き換えるとことにはならないでしょう。ただし範囲の限られた演算問題であっても、実用での適用範囲は広く、早期実用化への期待が高まっています。</a:t>
            </a:r>
          </a:p>
          <a:p>
            <a:r>
              <a:rPr kumimoji="1" lang="ja-JP" altLang="ja-JP" sz="1200" kern="1200" dirty="0">
                <a:solidFill>
                  <a:schemeClr val="tx1"/>
                </a:solidFill>
                <a:effectLst/>
                <a:latin typeface="+mn-lt"/>
                <a:ea typeface="+mn-ea"/>
                <a:cs typeface="+mn-cs"/>
              </a:rPr>
              <a:t>古典コンピュータで解けない問題</a:t>
            </a:r>
          </a:p>
          <a:p>
            <a:r>
              <a:rPr kumimoji="1" lang="ja-JP" altLang="ja-JP" sz="1200" kern="1200" dirty="0">
                <a:solidFill>
                  <a:schemeClr val="tx1"/>
                </a:solidFill>
                <a:effectLst/>
                <a:latin typeface="+mn-lt"/>
                <a:ea typeface="+mn-ea"/>
                <a:cs typeface="+mn-cs"/>
              </a:rPr>
              <a:t>古典コンピュータで解けない演算問題とは、入力されるデータ数に応じて指数関数的に増大してゆく場合です。このような演算問題は、最大規模のスーパー・コンピュータでも実用に供しないこともあり、厳密解ではなく近似値を求めるアルゴリズムを使って対処しています。</a:t>
            </a:r>
          </a:p>
          <a:p>
            <a:r>
              <a:rPr kumimoji="1" lang="ja-JP" altLang="ja-JP" sz="1200" kern="1200" dirty="0">
                <a:solidFill>
                  <a:schemeClr val="tx1"/>
                </a:solidFill>
                <a:effectLst/>
                <a:latin typeface="+mn-lt"/>
                <a:ea typeface="+mn-ea"/>
                <a:cs typeface="+mn-cs"/>
              </a:rPr>
              <a:t>巡回セールスマン問題（組み合わせ最適化）</a:t>
            </a:r>
          </a:p>
          <a:p>
            <a:r>
              <a:rPr kumimoji="1" lang="ja-JP" altLang="ja-JP" sz="1200" kern="1200" dirty="0">
                <a:solidFill>
                  <a:schemeClr val="tx1"/>
                </a:solidFill>
                <a:effectLst/>
                <a:latin typeface="+mn-lt"/>
                <a:ea typeface="+mn-ea"/>
                <a:cs typeface="+mn-cs"/>
              </a:rPr>
              <a:t>「古典コンピュータで解けない問題」の典型的な事例として「巡回セールスマン問題（組み合わせ最適化）」があります。セールスマンの訪問先が複数あるとき、最も短い時間で全てを巡回する手順を見つける問題です。</a:t>
            </a:r>
          </a:p>
          <a:p>
            <a:r>
              <a:rPr kumimoji="1" lang="ja-JP" altLang="ja-JP" sz="1200" kern="1200" dirty="0">
                <a:solidFill>
                  <a:schemeClr val="tx1"/>
                </a:solidFill>
                <a:effectLst/>
                <a:latin typeface="+mn-lt"/>
                <a:ea typeface="+mn-ea"/>
                <a:cs typeface="+mn-cs"/>
              </a:rPr>
              <a:t>この問題は、訪問先が増えるたびに指数関数的に巡回経路が増えてゆきます。例えば、</a:t>
            </a:r>
            <a:r>
              <a:rPr kumimoji="1" lang="en-US" altLang="ja-JP" sz="1200" kern="1200" dirty="0">
                <a:solidFill>
                  <a:schemeClr val="tx1"/>
                </a:solidFill>
                <a:effectLst/>
                <a:latin typeface="+mn-lt"/>
                <a:ea typeface="+mn-ea"/>
                <a:cs typeface="+mn-cs"/>
              </a:rPr>
              <a:t>8</a:t>
            </a:r>
            <a:r>
              <a:rPr kumimoji="1" lang="ja-JP" altLang="ja-JP" sz="1200" kern="1200" dirty="0">
                <a:solidFill>
                  <a:schemeClr val="tx1"/>
                </a:solidFill>
                <a:effectLst/>
                <a:latin typeface="+mn-lt"/>
                <a:ea typeface="+mn-ea"/>
                <a:cs typeface="+mn-cs"/>
              </a:rPr>
              <a:t>地点では</a:t>
            </a:r>
            <a:r>
              <a:rPr kumimoji="1" lang="en-US" altLang="ja-JP" sz="1200" kern="1200" dirty="0">
                <a:solidFill>
                  <a:schemeClr val="tx1"/>
                </a:solidFill>
                <a:effectLst/>
                <a:latin typeface="+mn-lt"/>
                <a:ea typeface="+mn-ea"/>
                <a:cs typeface="+mn-cs"/>
              </a:rPr>
              <a:t>2,520</a:t>
            </a:r>
            <a:r>
              <a:rPr kumimoji="1" lang="ja-JP" altLang="ja-JP" sz="1200" kern="1200" dirty="0">
                <a:solidFill>
                  <a:schemeClr val="tx1"/>
                </a:solidFill>
                <a:effectLst/>
                <a:latin typeface="+mn-lt"/>
                <a:ea typeface="+mn-ea"/>
                <a:cs typeface="+mn-cs"/>
              </a:rPr>
              <a:t>であるのに対し、</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地点になると</a:t>
            </a:r>
            <a:r>
              <a:rPr kumimoji="1" lang="en-US" altLang="ja-JP" sz="1200" kern="1200" dirty="0">
                <a:solidFill>
                  <a:schemeClr val="tx1"/>
                </a:solidFill>
                <a:effectLst/>
                <a:latin typeface="+mn-lt"/>
                <a:ea typeface="+mn-ea"/>
                <a:cs typeface="+mn-cs"/>
              </a:rPr>
              <a:t>6</a:t>
            </a:r>
            <a:r>
              <a:rPr kumimoji="1" lang="ja-JP" altLang="ja-JP" sz="1200" kern="1200" dirty="0">
                <a:solidFill>
                  <a:schemeClr val="tx1"/>
                </a:solidFill>
                <a:effectLst/>
                <a:latin typeface="+mn-lt"/>
                <a:ea typeface="+mn-ea"/>
                <a:cs typeface="+mn-cs"/>
              </a:rPr>
              <a:t>京</a:t>
            </a:r>
            <a:r>
              <a:rPr kumimoji="1" lang="en-US" altLang="ja-JP" sz="1200" kern="1200" dirty="0">
                <a:solidFill>
                  <a:schemeClr val="tx1"/>
                </a:solidFill>
                <a:effectLst/>
                <a:latin typeface="+mn-lt"/>
                <a:ea typeface="+mn-ea"/>
                <a:cs typeface="+mn-cs"/>
              </a:rPr>
              <a:t>8000</a:t>
            </a:r>
            <a:r>
              <a:rPr kumimoji="1" lang="ja-JP" altLang="ja-JP" sz="1200" kern="1200" dirty="0">
                <a:solidFill>
                  <a:schemeClr val="tx1"/>
                </a:solidFill>
                <a:effectLst/>
                <a:latin typeface="+mn-lt"/>
                <a:ea typeface="+mn-ea"/>
                <a:cs typeface="+mn-cs"/>
              </a:rPr>
              <a:t>兆となり、我が国最高速のスーパー・コンピュータ「京」をもってしても</a:t>
            </a:r>
            <a:r>
              <a:rPr kumimoji="1" lang="en-US" altLang="ja-JP" sz="1200" kern="1200" dirty="0">
                <a:solidFill>
                  <a:schemeClr val="tx1"/>
                </a:solidFill>
                <a:effectLst/>
                <a:latin typeface="+mn-lt"/>
                <a:ea typeface="+mn-ea"/>
                <a:cs typeface="+mn-cs"/>
              </a:rPr>
              <a:t>6</a:t>
            </a:r>
            <a:r>
              <a:rPr kumimoji="1" lang="ja-JP" altLang="ja-JP" sz="1200" kern="1200" dirty="0">
                <a:solidFill>
                  <a:schemeClr val="tx1"/>
                </a:solidFill>
                <a:effectLst/>
                <a:latin typeface="+mn-lt"/>
                <a:ea typeface="+mn-ea"/>
                <a:cs typeface="+mn-cs"/>
              </a:rPr>
              <a:t>秒かかります。これかが、</a:t>
            </a:r>
            <a:r>
              <a:rPr kumimoji="1" lang="en-US" altLang="ja-JP" sz="1200" kern="1200" dirty="0">
                <a:solidFill>
                  <a:schemeClr val="tx1"/>
                </a:solidFill>
                <a:effectLst/>
                <a:latin typeface="+mn-lt"/>
                <a:ea typeface="+mn-ea"/>
                <a:cs typeface="+mn-cs"/>
              </a:rPr>
              <a:t>30</a:t>
            </a:r>
            <a:r>
              <a:rPr kumimoji="1" lang="ja-JP" altLang="ja-JP" sz="1200" kern="1200" dirty="0">
                <a:solidFill>
                  <a:schemeClr val="tx1"/>
                </a:solidFill>
                <a:effectLst/>
                <a:latin typeface="+mn-lt"/>
                <a:ea typeface="+mn-ea"/>
                <a:cs typeface="+mn-cs"/>
              </a:rPr>
              <a:t>地点になると</a:t>
            </a:r>
            <a:r>
              <a:rPr kumimoji="1" lang="en-US" altLang="ja-JP" sz="1200" kern="1200" dirty="0">
                <a:solidFill>
                  <a:schemeClr val="tx1"/>
                </a:solidFill>
                <a:effectLst/>
                <a:latin typeface="+mn-lt"/>
                <a:ea typeface="+mn-ea"/>
                <a:cs typeface="+mn-cs"/>
              </a:rPr>
              <a:t>4.42</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10</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30</a:t>
            </a:r>
            <a:r>
              <a:rPr kumimoji="1" lang="ja-JP" altLang="ja-JP" sz="1200" kern="1200" dirty="0">
                <a:solidFill>
                  <a:schemeClr val="tx1"/>
                </a:solidFill>
                <a:effectLst/>
                <a:latin typeface="+mn-lt"/>
                <a:ea typeface="+mn-ea"/>
                <a:cs typeface="+mn-cs"/>
              </a:rPr>
              <a:t>乗となり、「京」でも</a:t>
            </a:r>
            <a:r>
              <a:rPr kumimoji="1" lang="en-US" altLang="ja-JP" sz="1200" kern="1200" dirty="0">
                <a:solidFill>
                  <a:schemeClr val="tx1"/>
                </a:solidFill>
                <a:effectLst/>
                <a:latin typeface="+mn-lt"/>
                <a:ea typeface="+mn-ea"/>
                <a:cs typeface="+mn-cs"/>
              </a:rPr>
              <a:t>1,401</a:t>
            </a:r>
            <a:r>
              <a:rPr kumimoji="1" lang="ja-JP" altLang="ja-JP" sz="1200" kern="1200" dirty="0">
                <a:solidFill>
                  <a:schemeClr val="tx1"/>
                </a:solidFill>
                <a:effectLst/>
                <a:latin typeface="+mn-lt"/>
                <a:ea typeface="+mn-ea"/>
                <a:cs typeface="+mn-cs"/>
              </a:rPr>
              <a:t>万年かかる計算になります。</a:t>
            </a:r>
          </a:p>
          <a:p>
            <a:r>
              <a:rPr kumimoji="1" lang="ja-JP" altLang="ja-JP" sz="1200" kern="1200" dirty="0">
                <a:solidFill>
                  <a:schemeClr val="tx1"/>
                </a:solidFill>
                <a:effectLst/>
                <a:latin typeface="+mn-lt"/>
                <a:ea typeface="+mn-ea"/>
                <a:cs typeface="+mn-cs"/>
              </a:rPr>
              <a:t>そこでこのような問題を解くためには、計算量を減らし「近似解」をもとめるやり方が一般的です。しかし、量子コンピュータであれば、このような「組み合わせ最適化」問題の「厳密解」を一瞬で計算してしまう可能性があるのです。</a:t>
            </a:r>
          </a:p>
          <a:p>
            <a:r>
              <a:rPr kumimoji="1" lang="ja-JP" altLang="ja-JP" sz="1200" kern="1200" dirty="0">
                <a:solidFill>
                  <a:schemeClr val="tx1"/>
                </a:solidFill>
                <a:effectLst/>
                <a:latin typeface="+mn-lt"/>
                <a:ea typeface="+mn-ea"/>
                <a:cs typeface="+mn-cs"/>
              </a:rPr>
              <a:t>量子コンピュータとは何か</a:t>
            </a:r>
          </a:p>
          <a:p>
            <a:r>
              <a:rPr kumimoji="1" lang="ja-JP" altLang="ja-JP" sz="1200" kern="1200" dirty="0">
                <a:solidFill>
                  <a:schemeClr val="tx1"/>
                </a:solidFill>
                <a:effectLst/>
                <a:latin typeface="+mn-lt"/>
                <a:ea typeface="+mn-ea"/>
                <a:cs typeface="+mn-cs"/>
              </a:rPr>
              <a:t>コンピュータとは、抽象的な「数字」を物理的な動きを使って演算する機械のことです。例えば、太古の昔は、石や木の棒を並べて数えるといった「演算」方法が疲れていました。算盤を使うといった演算の道具も使われるようになりました。その後、蒸気機関やモーターの動力を利用して演算する道具、あるいは、真空管や半導体素子の電子の動きを利用して演算する道具が登場します。これが、いま我々が使っている（古典）コンピュータです。</a:t>
            </a:r>
          </a:p>
          <a:p>
            <a:r>
              <a:rPr kumimoji="1" lang="ja-JP" altLang="ja-JP" sz="1200" kern="1200" dirty="0">
                <a:solidFill>
                  <a:schemeClr val="tx1"/>
                </a:solidFill>
                <a:effectLst/>
                <a:latin typeface="+mn-lt"/>
                <a:ea typeface="+mn-ea"/>
                <a:cs typeface="+mn-cs"/>
              </a:rPr>
              <a:t>量子コンピュータとは、やはり物理的な動きである「量子」の動きや振る舞いを利用して演算するコンピュータです。</a:t>
            </a:r>
          </a:p>
          <a:p>
            <a:r>
              <a:rPr kumimoji="1" lang="ja-JP" altLang="ja-JP" sz="1200" kern="1200" dirty="0">
                <a:solidFill>
                  <a:schemeClr val="tx1"/>
                </a:solidFill>
                <a:effectLst/>
                <a:latin typeface="+mn-lt"/>
                <a:ea typeface="+mn-ea"/>
                <a:cs typeface="+mn-cs"/>
              </a:rPr>
              <a:t>量子力学</a:t>
            </a:r>
          </a:p>
          <a:p>
            <a:r>
              <a:rPr kumimoji="1" lang="ja-JP" altLang="ja-JP" sz="1200" kern="1200" dirty="0">
                <a:solidFill>
                  <a:schemeClr val="tx1"/>
                </a:solidFill>
                <a:effectLst/>
                <a:latin typeface="+mn-lt"/>
                <a:ea typeface="+mn-ea"/>
                <a:cs typeface="+mn-cs"/>
              </a:rPr>
              <a:t>量子コンピュータの原理を支えているのが「量子力学」です。私たちの世界を創っている物質や光などの様々な物理現象を産み出している最小単位が「量子」です。「量子」の持つ物理的な特徴は「量子効果」とも言われ、我々の直感とはかなり違った動きや振る舞いがあります。例えば、光の量子は「光子」と呼ばれ、粒子と波の</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つの異なる状態を同時に併せ持っています。また、物質を通り抜けてしまう「トンネル効果」や、同時に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つの特性、例えば電流の向きが同時に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つの方向に向けて流れているなどの「重ね合わせ」状態を持つなど、我々が見て感じるマクロな世界の直感とは異なる物理的な現象が存在しています。</a:t>
            </a:r>
          </a:p>
          <a:p>
            <a:r>
              <a:rPr kumimoji="1" lang="ja-JP" altLang="ja-JP" sz="1200" kern="1200" dirty="0">
                <a:solidFill>
                  <a:schemeClr val="tx1"/>
                </a:solidFill>
                <a:effectLst/>
                <a:latin typeface="+mn-lt"/>
                <a:ea typeface="+mn-ea"/>
                <a:cs typeface="+mn-cs"/>
              </a:rPr>
              <a:t>量子コンピュータは、この「量子」の動きや振る舞いを数字の「演算」に使おうというわけです。</a:t>
            </a:r>
          </a:p>
          <a:p>
            <a:r>
              <a:rPr kumimoji="1" lang="ja-JP" altLang="ja-JP" sz="1200" kern="1200" dirty="0">
                <a:solidFill>
                  <a:schemeClr val="tx1"/>
                </a:solidFill>
                <a:effectLst/>
                <a:latin typeface="+mn-lt"/>
                <a:ea typeface="+mn-ea"/>
                <a:cs typeface="+mn-cs"/>
              </a:rPr>
              <a:t>量子コンピュータの適用分野</a:t>
            </a:r>
          </a:p>
          <a:p>
            <a:r>
              <a:rPr kumimoji="1" lang="ja-JP" altLang="ja-JP" sz="1200" kern="1200" dirty="0">
                <a:solidFill>
                  <a:schemeClr val="tx1"/>
                </a:solidFill>
                <a:effectLst/>
                <a:latin typeface="+mn-lt"/>
                <a:ea typeface="+mn-ea"/>
                <a:cs typeface="+mn-cs"/>
              </a:rPr>
              <a:t>量子コンピュータは、そんな量子の動きや振る舞いを利用して、古典コンピュータでは時間がかかりすぎてとても解けないと考えられていた問題を高速で解くことができると期待されています。特に、素因数分解や検索、組合せ最適化問題への期待は高く、いま注目の人工知能にも劇的な進展をもたらすものと期待されているのです。</a:t>
            </a:r>
          </a:p>
          <a:p>
            <a:r>
              <a:rPr kumimoji="1" lang="en-US" altLang="ja-JP" sz="1200" kern="1200" dirty="0">
                <a:solidFill>
                  <a:schemeClr val="tx1"/>
                </a:solidFill>
                <a:effectLst/>
                <a:latin typeface="+mn-lt"/>
                <a:ea typeface="+mn-ea"/>
                <a:cs typeface="+mn-cs"/>
              </a:rPr>
              <a:t>Bit</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Qubit</a:t>
            </a:r>
            <a:endParaRPr kumimoji="1" lang="ja-JP" altLang="ja-JP" sz="1200" kern="1200" dirty="0">
              <a:solidFill>
                <a:schemeClr val="tx1"/>
              </a:solidFill>
              <a:effectLst/>
              <a:latin typeface="+mn-lt"/>
              <a:ea typeface="+mn-ea"/>
              <a:cs typeface="+mn-cs"/>
            </a:endParaRPr>
          </a:p>
          <a:p>
            <a:r>
              <a:rPr kumimoji="1" lang="ja-JP" altLang="ja-JP" sz="1200" kern="1200" dirty="0">
                <a:solidFill>
                  <a:schemeClr val="tx1"/>
                </a:solidFill>
                <a:effectLst/>
                <a:latin typeface="+mn-lt"/>
                <a:ea typeface="+mn-ea"/>
                <a:cs typeface="+mn-cs"/>
              </a:rPr>
              <a:t>古典コンピュータで用いられるビット（</a:t>
            </a:r>
            <a:r>
              <a:rPr kumimoji="1" lang="en-US" altLang="ja-JP" sz="1200" kern="1200" dirty="0">
                <a:solidFill>
                  <a:schemeClr val="tx1"/>
                </a:solidFill>
                <a:effectLst/>
                <a:latin typeface="+mn-lt"/>
                <a:ea typeface="+mn-ea"/>
                <a:cs typeface="+mn-cs"/>
              </a:rPr>
              <a:t>Bit</a:t>
            </a:r>
            <a:r>
              <a:rPr kumimoji="1" lang="ja-JP" altLang="ja-JP" sz="1200" kern="1200" dirty="0">
                <a:solidFill>
                  <a:schemeClr val="tx1"/>
                </a:solidFill>
                <a:effectLst/>
                <a:latin typeface="+mn-lt"/>
                <a:ea typeface="+mn-ea"/>
                <a:cs typeface="+mn-cs"/>
              </a:rPr>
              <a:t>）は、一時点で</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か</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のいずれかの値を持ちます。これは、電子回路のスイッチの</a:t>
            </a:r>
            <a:r>
              <a:rPr kumimoji="1" lang="en-US" altLang="ja-JP" sz="1200" kern="1200" dirty="0">
                <a:solidFill>
                  <a:schemeClr val="tx1"/>
                </a:solidFill>
                <a:effectLst/>
                <a:latin typeface="+mn-lt"/>
                <a:ea typeface="+mn-ea"/>
                <a:cs typeface="+mn-cs"/>
              </a:rPr>
              <a:t>ON/OFF</a:t>
            </a:r>
            <a:r>
              <a:rPr kumimoji="1" lang="ja-JP" altLang="ja-JP" sz="1200" kern="1200" dirty="0">
                <a:solidFill>
                  <a:schemeClr val="tx1"/>
                </a:solidFill>
                <a:effectLst/>
                <a:latin typeface="+mn-lt"/>
                <a:ea typeface="+mn-ea"/>
                <a:cs typeface="+mn-cs"/>
              </a:rPr>
              <a:t>または電圧の高／低に対応したものです。一方、量子コンピュータでは量子ビット（</a:t>
            </a:r>
            <a:r>
              <a:rPr kumimoji="1" lang="en-US" altLang="ja-JP" sz="1200" kern="1200" dirty="0">
                <a:solidFill>
                  <a:schemeClr val="tx1"/>
                </a:solidFill>
                <a:effectLst/>
                <a:latin typeface="+mn-lt"/>
                <a:ea typeface="+mn-ea"/>
                <a:cs typeface="+mn-cs"/>
              </a:rPr>
              <a:t>Qubit</a:t>
            </a:r>
            <a:r>
              <a:rPr kumimoji="1" lang="ja-JP" altLang="ja-JP" sz="1200" kern="1200" dirty="0">
                <a:solidFill>
                  <a:schemeClr val="tx1"/>
                </a:solidFill>
                <a:effectLst/>
                <a:latin typeface="+mn-lt"/>
                <a:ea typeface="+mn-ea"/>
                <a:cs typeface="+mn-cs"/>
              </a:rPr>
              <a:t>）と呼ばれる単位が用いられます。これは、量子の振る舞いである「重ね合わせ」を利用し、一時点で</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を同時に示すことができる単位です。</a:t>
            </a:r>
          </a:p>
          <a:p>
            <a:r>
              <a:rPr kumimoji="1" lang="ja-JP" altLang="ja-JP" sz="1200" kern="1200" dirty="0">
                <a:solidFill>
                  <a:schemeClr val="tx1"/>
                </a:solidFill>
                <a:effectLst/>
                <a:latin typeface="+mn-lt"/>
                <a:ea typeface="+mn-ea"/>
                <a:cs typeface="+mn-cs"/>
              </a:rPr>
              <a:t>量子コンピュータが高速で計算できる理由</a:t>
            </a:r>
          </a:p>
          <a:p>
            <a:r>
              <a:rPr kumimoji="1" lang="ja-JP" altLang="ja-JP" sz="1200" kern="1200" dirty="0">
                <a:solidFill>
                  <a:schemeClr val="tx1"/>
                </a:solidFill>
                <a:effectLst/>
                <a:latin typeface="+mn-lt"/>
                <a:ea typeface="+mn-ea"/>
                <a:cs typeface="+mn-cs"/>
              </a:rPr>
              <a:t>古典コンピュータで</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ビットの演算を行う場合、</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通りの組合せが存在し、その組合せひとつひとつを逐次計算しなければなりません。しかし、量子コンピュータであれば、</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量子ビットは</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の状態を同時に示します。そのため</a:t>
            </a:r>
            <a:r>
              <a:rPr kumimoji="1" lang="en-US" altLang="ja-JP" sz="1200" kern="1200" dirty="0">
                <a:solidFill>
                  <a:schemeClr val="tx1"/>
                </a:solidFill>
                <a:effectLst/>
                <a:latin typeface="+mn-lt"/>
                <a:ea typeface="+mn-ea"/>
                <a:cs typeface="+mn-cs"/>
              </a:rPr>
              <a:t>4</a:t>
            </a:r>
            <a:r>
              <a:rPr kumimoji="1" lang="ja-JP" altLang="ja-JP" sz="1200" kern="1200" dirty="0">
                <a:solidFill>
                  <a:schemeClr val="tx1"/>
                </a:solidFill>
                <a:effectLst/>
                <a:latin typeface="+mn-lt"/>
                <a:ea typeface="+mn-ea"/>
                <a:cs typeface="+mn-cs"/>
              </a:rPr>
              <a:t>量子ビットは、</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通りの組合せを同時に示すこととなり、古典コンピュータでは</a:t>
            </a:r>
            <a:r>
              <a:rPr kumimoji="1" lang="en-US" altLang="ja-JP" sz="1200" kern="1200" dirty="0">
                <a:solidFill>
                  <a:schemeClr val="tx1"/>
                </a:solidFill>
                <a:effectLst/>
                <a:latin typeface="+mn-lt"/>
                <a:ea typeface="+mn-ea"/>
                <a:cs typeface="+mn-cs"/>
              </a:rPr>
              <a:t>16</a:t>
            </a:r>
            <a:r>
              <a:rPr kumimoji="1" lang="ja-JP" altLang="ja-JP" sz="1200" kern="1200" dirty="0">
                <a:solidFill>
                  <a:schemeClr val="tx1"/>
                </a:solidFill>
                <a:effectLst/>
                <a:latin typeface="+mn-lt"/>
                <a:ea typeface="+mn-ea"/>
                <a:cs typeface="+mn-cs"/>
              </a:rPr>
              <a:t>回繰り返さなければならなかった演算を</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回でできてしまうことになります。これが、量子コンピュータが高速で演算できる理由です。</a:t>
            </a:r>
          </a:p>
          <a:p>
            <a:r>
              <a:rPr kumimoji="1" lang="ja-JP" altLang="ja-JP" sz="1200" kern="1200" dirty="0">
                <a:solidFill>
                  <a:schemeClr val="tx1"/>
                </a:solidFill>
                <a:effectLst/>
                <a:latin typeface="+mn-lt"/>
                <a:ea typeface="+mn-ea"/>
                <a:cs typeface="+mn-cs"/>
              </a:rPr>
              <a:t>この量子ビットの数を増やしてゆけば、</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回で演算できる組合せ数が増大してゆくため、演算速度は速くなってゆきます。</a:t>
            </a:r>
          </a:p>
          <a:p>
            <a:r>
              <a:rPr kumimoji="1" lang="ja-JP" altLang="ja-JP" sz="1200" kern="1200" dirty="0">
                <a:solidFill>
                  <a:schemeClr val="tx1"/>
                </a:solidFill>
                <a:effectLst/>
                <a:latin typeface="+mn-lt"/>
                <a:ea typeface="+mn-ea"/>
                <a:cs typeface="+mn-cs"/>
              </a:rPr>
              <a:t>現在、最大で</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量子ビットのコンピュータが利用可能な状態にありますが、</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量子ビットを越えるあたりで、現在最も高速な古典コンピュータであるスーパー・コンピュータを越える（量子スプレマシー／量子超越性）と言われています。</a:t>
            </a:r>
          </a:p>
          <a:p>
            <a:r>
              <a:rPr kumimoji="1" lang="ja-JP" altLang="ja-JP" sz="1200" kern="1200" dirty="0">
                <a:solidFill>
                  <a:schemeClr val="tx1"/>
                </a:solidFill>
                <a:effectLst/>
                <a:latin typeface="+mn-lt"/>
                <a:ea typeface="+mn-ea"/>
                <a:cs typeface="+mn-cs"/>
              </a:rPr>
              <a:t>量子コンピュータの種類</a:t>
            </a:r>
          </a:p>
          <a:p>
            <a:r>
              <a:rPr kumimoji="1" lang="ja-JP" altLang="ja-JP" sz="1200" kern="1200" dirty="0">
                <a:solidFill>
                  <a:schemeClr val="tx1"/>
                </a:solidFill>
                <a:effectLst/>
                <a:latin typeface="+mn-lt"/>
                <a:ea typeface="+mn-ea"/>
                <a:cs typeface="+mn-cs"/>
              </a:rPr>
              <a:t>量子コンピュータは、現在</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つの方式が実用に向けて開発が進められています。</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つは、「量子ゲート」方式で、古典コンピュータでできるあらゆる計算に対応する汎用的なものです。「量子スプレマシー」の可能性が期待されているのは、こちらのコンピュータです。現在、最大で</a:t>
            </a:r>
            <a:r>
              <a:rPr kumimoji="1" lang="en-US" altLang="ja-JP" sz="1200" kern="1200" dirty="0">
                <a:solidFill>
                  <a:schemeClr val="tx1"/>
                </a:solidFill>
                <a:effectLst/>
                <a:latin typeface="+mn-lt"/>
                <a:ea typeface="+mn-ea"/>
                <a:cs typeface="+mn-cs"/>
              </a:rPr>
              <a:t>20</a:t>
            </a:r>
            <a:r>
              <a:rPr kumimoji="1" lang="ja-JP" altLang="ja-JP" sz="1200" kern="1200" dirty="0">
                <a:solidFill>
                  <a:schemeClr val="tx1"/>
                </a:solidFill>
                <a:effectLst/>
                <a:latin typeface="+mn-lt"/>
                <a:ea typeface="+mn-ea"/>
                <a:cs typeface="+mn-cs"/>
              </a:rPr>
              <a:t>量子ビットのコンピュータがクラウド・サービスとして利用可能な状態にあります。また、</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50</a:t>
            </a:r>
            <a:r>
              <a:rPr kumimoji="1" lang="ja-JP" altLang="ja-JP" sz="1200" kern="1200" dirty="0">
                <a:solidFill>
                  <a:schemeClr val="tx1"/>
                </a:solidFill>
                <a:effectLst/>
                <a:latin typeface="+mn-lt"/>
                <a:ea typeface="+mn-ea"/>
                <a:cs typeface="+mn-cs"/>
              </a:rPr>
              <a:t>量子ビット、</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は</a:t>
            </a:r>
            <a:r>
              <a:rPr kumimoji="1" lang="en-US" altLang="ja-JP" sz="1200" kern="1200" dirty="0">
                <a:solidFill>
                  <a:schemeClr val="tx1"/>
                </a:solidFill>
                <a:effectLst/>
                <a:latin typeface="+mn-lt"/>
                <a:ea typeface="+mn-ea"/>
                <a:cs typeface="+mn-cs"/>
              </a:rPr>
              <a:t>49</a:t>
            </a:r>
            <a:r>
              <a:rPr kumimoji="1" lang="ja-JP" altLang="ja-JP" sz="1200" kern="1200" dirty="0">
                <a:solidFill>
                  <a:schemeClr val="tx1"/>
                </a:solidFill>
                <a:effectLst/>
                <a:latin typeface="+mn-lt"/>
                <a:ea typeface="+mn-ea"/>
                <a:cs typeface="+mn-cs"/>
              </a:rPr>
              <a:t>量子ビットのコンピュータを数年のうちにリリースすると表明しています。</a:t>
            </a:r>
          </a:p>
          <a:p>
            <a:r>
              <a:rPr kumimoji="1" lang="ja-JP" altLang="ja-JP" sz="1200" kern="1200" dirty="0">
                <a:solidFill>
                  <a:schemeClr val="tx1"/>
                </a:solidFill>
                <a:effectLst/>
                <a:latin typeface="+mn-lt"/>
                <a:ea typeface="+mn-ea"/>
                <a:cs typeface="+mn-cs"/>
              </a:rPr>
              <a:t>しかし、「量子ゲート」方式で利用できるアルゴリズムが、未だ揃っていない状況にあり、「理論的には汎用計算ができるはず」ではあるのですが、それができる状態にはありません。</a:t>
            </a:r>
          </a:p>
          <a:p>
            <a:r>
              <a:rPr kumimoji="1" lang="ja-JP" altLang="ja-JP" sz="1200" kern="1200" dirty="0">
                <a:solidFill>
                  <a:schemeClr val="tx1"/>
                </a:solidFill>
                <a:effectLst/>
                <a:latin typeface="+mn-lt"/>
                <a:ea typeface="+mn-ea"/>
                <a:cs typeface="+mn-cs"/>
              </a:rPr>
              <a:t>もうひとつは「量子イジング・モデル」方式です。こちらは、組み合わせ最適化問題に特化したコンピュータです。組み合わせ最適化問題に特化しているとはいえ、実用面での適用分野は広く、実用化では大きく先行しています。</a:t>
            </a:r>
          </a:p>
          <a:p>
            <a:r>
              <a:rPr kumimoji="1" lang="ja-JP" altLang="ja-JP" sz="1200" kern="1200" dirty="0">
                <a:solidFill>
                  <a:schemeClr val="tx1"/>
                </a:solidFill>
                <a:effectLst/>
                <a:latin typeface="+mn-lt"/>
                <a:ea typeface="+mn-ea"/>
                <a:cs typeface="+mn-cs"/>
              </a:rPr>
              <a:t>カナダの</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が</a:t>
            </a:r>
            <a:r>
              <a:rPr kumimoji="1" lang="en-US" altLang="ja-JP" sz="1200" kern="1200" dirty="0">
                <a:solidFill>
                  <a:schemeClr val="tx1"/>
                </a:solidFill>
                <a:effectLst/>
                <a:latin typeface="+mn-lt"/>
                <a:ea typeface="+mn-ea"/>
                <a:cs typeface="+mn-cs"/>
              </a:rPr>
              <a:t>2014</a:t>
            </a:r>
            <a:r>
              <a:rPr kumimoji="1" lang="ja-JP" altLang="ja-JP" sz="1200" kern="1200" dirty="0">
                <a:solidFill>
                  <a:schemeClr val="tx1"/>
                </a:solidFill>
                <a:effectLst/>
                <a:latin typeface="+mn-lt"/>
                <a:ea typeface="+mn-ea"/>
                <a:cs typeface="+mn-cs"/>
              </a:rPr>
              <a:t>年に商用製品を発表し、</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 NASA</a:t>
            </a:r>
            <a:r>
              <a:rPr kumimoji="1" lang="ja-JP" altLang="ja-JP" sz="1200" kern="1200" dirty="0">
                <a:solidFill>
                  <a:schemeClr val="tx1"/>
                </a:solidFill>
                <a:effectLst/>
                <a:latin typeface="+mn-lt"/>
                <a:ea typeface="+mn-ea"/>
                <a:cs typeface="+mn-cs"/>
              </a:rPr>
              <a:t>などの企業で使われ始めています。また日本の</a:t>
            </a:r>
            <a:r>
              <a:rPr kumimoji="1" lang="en-US" altLang="ja-JP" sz="1200" kern="1200" dirty="0">
                <a:solidFill>
                  <a:schemeClr val="tx1"/>
                </a:solidFill>
                <a:effectLst/>
                <a:latin typeface="+mn-lt"/>
                <a:ea typeface="+mn-ea"/>
                <a:cs typeface="+mn-cs"/>
              </a:rPr>
              <a:t>NTT</a:t>
            </a:r>
            <a:r>
              <a:rPr kumimoji="1" lang="ja-JP" altLang="ja-JP" sz="1200" kern="1200" dirty="0">
                <a:solidFill>
                  <a:schemeClr val="tx1"/>
                </a:solidFill>
                <a:effectLst/>
                <a:latin typeface="+mn-lt"/>
                <a:ea typeface="+mn-ea"/>
                <a:cs typeface="+mn-cs"/>
              </a:rPr>
              <a:t>も</a:t>
            </a:r>
            <a:r>
              <a:rPr kumimoji="1" lang="en-US" altLang="ja-JP" sz="1200" kern="1200" dirty="0">
                <a:solidFill>
                  <a:schemeClr val="tx1"/>
                </a:solidFill>
                <a:effectLst/>
                <a:latin typeface="+mn-lt"/>
                <a:ea typeface="+mn-ea"/>
                <a:cs typeface="+mn-cs"/>
              </a:rPr>
              <a:t>2017</a:t>
            </a:r>
            <a:r>
              <a:rPr kumimoji="1" lang="ja-JP" altLang="ja-JP" sz="1200" kern="1200" dirty="0">
                <a:solidFill>
                  <a:schemeClr val="tx1"/>
                </a:solidFill>
                <a:effectLst/>
                <a:latin typeface="+mn-lt"/>
                <a:ea typeface="+mn-ea"/>
                <a:cs typeface="+mn-cs"/>
              </a:rPr>
              <a:t>年</a:t>
            </a:r>
            <a:r>
              <a:rPr kumimoji="1" lang="en-US" altLang="ja-JP" sz="1200" kern="1200" dirty="0">
                <a:solidFill>
                  <a:schemeClr val="tx1"/>
                </a:solidFill>
                <a:effectLst/>
                <a:latin typeface="+mn-lt"/>
                <a:ea typeface="+mn-ea"/>
                <a:cs typeface="+mn-cs"/>
              </a:rPr>
              <a:t>11</a:t>
            </a:r>
            <a:r>
              <a:rPr kumimoji="1" lang="ja-JP" altLang="ja-JP" sz="1200" kern="1200" dirty="0">
                <a:solidFill>
                  <a:schemeClr val="tx1"/>
                </a:solidFill>
                <a:effectLst/>
                <a:latin typeface="+mn-lt"/>
                <a:ea typeface="+mn-ea"/>
                <a:cs typeface="+mn-cs"/>
              </a:rPr>
              <a:t>月よりクラウド･サービスとしての提供を始めています。</a:t>
            </a:r>
          </a:p>
          <a:p>
            <a:r>
              <a:rPr kumimoji="1" lang="ja-JP" altLang="ja-JP" sz="1200" kern="1200" dirty="0">
                <a:solidFill>
                  <a:schemeClr val="tx1"/>
                </a:solidFill>
                <a:effectLst/>
                <a:latin typeface="+mn-lt"/>
                <a:ea typeface="+mn-ea"/>
                <a:cs typeface="+mn-cs"/>
              </a:rPr>
              <a:t>量子コンピュータの現状</a:t>
            </a:r>
          </a:p>
          <a:p>
            <a:r>
              <a:rPr kumimoji="1" lang="ja-JP" altLang="ja-JP" sz="1200" kern="1200" dirty="0">
                <a:solidFill>
                  <a:schemeClr val="tx1"/>
                </a:solidFill>
                <a:effectLst/>
                <a:latin typeface="+mn-lt"/>
                <a:ea typeface="+mn-ea"/>
                <a:cs typeface="+mn-cs"/>
              </a:rPr>
              <a:t>「量子イジング・モデル」方式が実用面では先行した状況にありますが、</a:t>
            </a:r>
            <a:r>
              <a:rPr kumimoji="1" lang="en-US" altLang="ja-JP" sz="1200" kern="1200" dirty="0">
                <a:solidFill>
                  <a:schemeClr val="tx1"/>
                </a:solidFill>
                <a:effectLst/>
                <a:latin typeface="+mn-lt"/>
                <a:ea typeface="+mn-ea"/>
                <a:cs typeface="+mn-cs"/>
              </a:rPr>
              <a:t>IBM</a:t>
            </a:r>
            <a:r>
              <a:rPr kumimoji="1" lang="ja-JP" altLang="ja-JP" sz="1200" kern="1200" dirty="0">
                <a:solidFill>
                  <a:schemeClr val="tx1"/>
                </a:solidFill>
                <a:effectLst/>
                <a:latin typeface="+mn-lt"/>
                <a:ea typeface="+mn-ea"/>
                <a:cs typeface="+mn-cs"/>
              </a:rPr>
              <a:t>や</a:t>
            </a:r>
            <a:r>
              <a:rPr kumimoji="1" lang="en-US" altLang="ja-JP" sz="1200" kern="1200" dirty="0">
                <a:solidFill>
                  <a:schemeClr val="tx1"/>
                </a:solidFill>
                <a:effectLst/>
                <a:latin typeface="+mn-lt"/>
                <a:ea typeface="+mn-ea"/>
                <a:cs typeface="+mn-cs"/>
              </a:rPr>
              <a:t>Google</a:t>
            </a:r>
            <a:r>
              <a:rPr kumimoji="1" lang="ja-JP" altLang="ja-JP" sz="1200" kern="1200" dirty="0">
                <a:solidFill>
                  <a:schemeClr val="tx1"/>
                </a:solidFill>
                <a:effectLst/>
                <a:latin typeface="+mn-lt"/>
                <a:ea typeface="+mn-ea"/>
                <a:cs typeface="+mn-cs"/>
              </a:rPr>
              <a:t>、</a:t>
            </a:r>
            <a:r>
              <a:rPr kumimoji="1" lang="en-US" altLang="ja-JP" sz="1200" kern="1200" dirty="0">
                <a:solidFill>
                  <a:schemeClr val="tx1"/>
                </a:solidFill>
                <a:effectLst/>
                <a:latin typeface="+mn-lt"/>
                <a:ea typeface="+mn-ea"/>
                <a:cs typeface="+mn-cs"/>
              </a:rPr>
              <a:t>Microsoft</a:t>
            </a:r>
            <a:r>
              <a:rPr kumimoji="1" lang="ja-JP" altLang="ja-JP" sz="1200" kern="1200" dirty="0">
                <a:solidFill>
                  <a:schemeClr val="tx1"/>
                </a:solidFill>
                <a:effectLst/>
                <a:latin typeface="+mn-lt"/>
                <a:ea typeface="+mn-ea"/>
                <a:cs typeface="+mn-cs"/>
              </a:rPr>
              <a:t>が「量子ゲート方式」の開発を熱心に進めています。ただ、「量子ゲート方式」でのアルゴリズは、まだ未発見の領域も広く、本格的な実用化には、まだしばらくの時間がかかるでしょう。</a:t>
            </a:r>
          </a:p>
          <a:p>
            <a:r>
              <a:rPr kumimoji="1" lang="ja-JP" altLang="ja-JP" sz="1200" kern="1200" dirty="0">
                <a:solidFill>
                  <a:schemeClr val="tx1"/>
                </a:solidFill>
                <a:effectLst/>
                <a:latin typeface="+mn-lt"/>
                <a:ea typeface="+mn-ea"/>
                <a:cs typeface="+mn-cs"/>
              </a:rPr>
              <a:t>自然現象を借用したアルゴリズム</a:t>
            </a:r>
          </a:p>
          <a:p>
            <a:r>
              <a:rPr kumimoji="1" lang="ja-JP" altLang="ja-JP" sz="1200" kern="1200" dirty="0">
                <a:solidFill>
                  <a:schemeClr val="tx1"/>
                </a:solidFill>
                <a:effectLst/>
                <a:latin typeface="+mn-lt"/>
                <a:ea typeface="+mn-ea"/>
                <a:cs typeface="+mn-cs"/>
              </a:rPr>
              <a:t>ところで、量子コンピュータが登場する以前は、自然現象のメカニズムを古典コンピュータでシミュレートし「組合せ最適化問題」などを効率的に解こうというアプローチが行われてきました。ただし、演算規模が大きくなるため「近似解」を求めるしかありませんでした。</a:t>
            </a:r>
          </a:p>
          <a:p>
            <a:r>
              <a:rPr kumimoji="1" lang="ja-JP" altLang="ja-JP" sz="1200" kern="1200" dirty="0">
                <a:solidFill>
                  <a:schemeClr val="tx1"/>
                </a:solidFill>
                <a:effectLst/>
                <a:latin typeface="+mn-lt"/>
                <a:ea typeface="+mn-ea"/>
                <a:cs typeface="+mn-cs"/>
              </a:rPr>
              <a:t>この自然現象のひとつである「量子アニーリング」を、ソフトウェアによるシミュレーションではなく物理的な現象として再現することで、「近似解」ではなく「厳密解」を求めようと生まれたのが「量子イジング・モデル」方式の</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です。</a:t>
            </a:r>
            <a:r>
              <a:rPr kumimoji="1" lang="en-US" altLang="ja-JP" sz="1200" kern="1200" dirty="0">
                <a:solidFill>
                  <a:schemeClr val="tx1"/>
                </a:solidFill>
                <a:effectLst/>
                <a:latin typeface="+mn-lt"/>
                <a:ea typeface="+mn-ea"/>
                <a:cs typeface="+mn-cs"/>
              </a:rPr>
              <a:t>NTT</a:t>
            </a:r>
            <a:r>
              <a:rPr kumimoji="1" lang="ja-JP" altLang="ja-JP" sz="1200" kern="1200" dirty="0">
                <a:solidFill>
                  <a:schemeClr val="tx1"/>
                </a:solidFill>
                <a:effectLst/>
                <a:latin typeface="+mn-lt"/>
                <a:ea typeface="+mn-ea"/>
                <a:cs typeface="+mn-cs"/>
              </a:rPr>
              <a:t>の</a:t>
            </a:r>
            <a:r>
              <a:rPr kumimoji="1" lang="en-US" altLang="ja-JP" sz="1200" kern="1200" dirty="0">
                <a:solidFill>
                  <a:schemeClr val="tx1"/>
                </a:solidFill>
                <a:effectLst/>
                <a:latin typeface="+mn-lt"/>
                <a:ea typeface="+mn-ea"/>
                <a:cs typeface="+mn-cs"/>
              </a:rPr>
              <a:t>QNN</a:t>
            </a:r>
            <a:r>
              <a:rPr kumimoji="1" lang="ja-JP" altLang="ja-JP" sz="1200" kern="1200" dirty="0">
                <a:solidFill>
                  <a:schemeClr val="tx1"/>
                </a:solidFill>
                <a:effectLst/>
                <a:latin typeface="+mn-lt"/>
                <a:ea typeface="+mn-ea"/>
                <a:cs typeface="+mn-cs"/>
              </a:rPr>
              <a:t>（量子ニューラルネットワーク）も人間の脳の中で行われている神経活動のメカニズムを使っているようです（現在、確認中）。</a:t>
            </a:r>
          </a:p>
          <a:p>
            <a:r>
              <a:rPr kumimoji="1" lang="ja-JP" altLang="ja-JP" sz="1200" kern="1200" dirty="0">
                <a:solidFill>
                  <a:schemeClr val="tx1"/>
                </a:solidFill>
                <a:effectLst/>
                <a:latin typeface="+mn-lt"/>
                <a:ea typeface="+mn-ea"/>
                <a:cs typeface="+mn-cs"/>
              </a:rPr>
              <a:t>量子イジングマシンとスパコン</a:t>
            </a:r>
          </a:p>
          <a:p>
            <a:r>
              <a:rPr kumimoji="1" lang="ja-JP" altLang="ja-JP" sz="1200" kern="1200" dirty="0">
                <a:solidFill>
                  <a:schemeClr val="tx1"/>
                </a:solidFill>
                <a:effectLst/>
                <a:latin typeface="+mn-lt"/>
                <a:ea typeface="+mn-ea"/>
                <a:cs typeface="+mn-cs"/>
              </a:rPr>
              <a:t>「量子イジング・モデル」方式は、全ての演算問題を解けるものではありません。しかし、組合せ最適化問題に限れば、既存のスーパー・コンピュータを凌ぐ速度と低消費電力、そして「厳密解」が期待されており、実用面での注目が高まっています。</a:t>
            </a:r>
          </a:p>
          <a:p>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の計算原理</a:t>
            </a:r>
          </a:p>
          <a:p>
            <a:r>
              <a:rPr kumimoji="1" lang="ja-JP" altLang="ja-JP" sz="1200" kern="1200" dirty="0">
                <a:solidFill>
                  <a:schemeClr val="tx1"/>
                </a:solidFill>
                <a:effectLst/>
                <a:latin typeface="+mn-lt"/>
                <a:ea typeface="+mn-ea"/>
                <a:cs typeface="+mn-cs"/>
              </a:rPr>
              <a:t>「量子イジング・モデル」方式で先行している</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は、絶対零度に冷やされた超伝導状態の素子が、同時に</a:t>
            </a:r>
            <a:r>
              <a:rPr kumimoji="1" lang="en-US" altLang="ja-JP" sz="1200" kern="1200" dirty="0">
                <a:solidFill>
                  <a:schemeClr val="tx1"/>
                </a:solidFill>
                <a:effectLst/>
                <a:latin typeface="+mn-lt"/>
                <a:ea typeface="+mn-ea"/>
                <a:cs typeface="+mn-cs"/>
              </a:rPr>
              <a:t>2</a:t>
            </a:r>
            <a:r>
              <a:rPr kumimoji="1" lang="ja-JP" altLang="ja-JP" sz="1200" kern="1200" dirty="0">
                <a:solidFill>
                  <a:schemeClr val="tx1"/>
                </a:solidFill>
                <a:effectLst/>
                <a:latin typeface="+mn-lt"/>
                <a:ea typeface="+mn-ea"/>
                <a:cs typeface="+mn-cs"/>
              </a:rPr>
              <a:t>つの電流の向きを持つ特性を使い、これを量子ビットの</a:t>
            </a:r>
            <a:r>
              <a:rPr kumimoji="1" lang="en-US" altLang="ja-JP" sz="1200" kern="1200" dirty="0">
                <a:solidFill>
                  <a:schemeClr val="tx1"/>
                </a:solidFill>
                <a:effectLst/>
                <a:latin typeface="+mn-lt"/>
                <a:ea typeface="+mn-ea"/>
                <a:cs typeface="+mn-cs"/>
              </a:rPr>
              <a:t>0</a:t>
            </a:r>
            <a:r>
              <a:rPr kumimoji="1" lang="ja-JP" altLang="ja-JP" sz="1200" kern="1200" dirty="0">
                <a:solidFill>
                  <a:schemeClr val="tx1"/>
                </a:solidFill>
                <a:effectLst/>
                <a:latin typeface="+mn-lt"/>
                <a:ea typeface="+mn-ea"/>
                <a:cs typeface="+mn-cs"/>
              </a:rPr>
              <a:t>と</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の「重ね合わせ」状態と見立てて、量子計算を行おうというアプローチです。</a:t>
            </a:r>
          </a:p>
          <a:p>
            <a:r>
              <a:rPr kumimoji="1" lang="ja-JP" altLang="ja-JP" sz="1200" kern="1200" dirty="0">
                <a:solidFill>
                  <a:schemeClr val="tx1"/>
                </a:solidFill>
                <a:effectLst/>
                <a:latin typeface="+mn-lt"/>
                <a:ea typeface="+mn-ea"/>
                <a:cs typeface="+mn-cs"/>
              </a:rPr>
              <a:t>まず不安定な超伝導素子の重ね合わせ状態を強い磁場で安定させます。そして、その素子同士の相互作用を解くべき問題に合わせて設定します。これは、古典コンピュータのプログラムに相当します。徐々に磁場を弱くして相互作用を強めてゆくと、設定した相互作用に最適化された電流の方法がひとつに決まります。これが、組み合わせ最適化問題の「厳密解（あるいは、厳密解に近い近似解）」になります。つまり、何度も計算しなくても</a:t>
            </a:r>
            <a:r>
              <a:rPr kumimoji="1" lang="en-US" altLang="ja-JP" sz="1200" kern="1200" dirty="0">
                <a:solidFill>
                  <a:schemeClr val="tx1"/>
                </a:solidFill>
                <a:effectLst/>
                <a:latin typeface="+mn-lt"/>
                <a:ea typeface="+mn-ea"/>
                <a:cs typeface="+mn-cs"/>
              </a:rPr>
              <a:t>1</a:t>
            </a:r>
            <a:r>
              <a:rPr kumimoji="1" lang="ja-JP" altLang="ja-JP" sz="1200" kern="1200" dirty="0">
                <a:solidFill>
                  <a:schemeClr val="tx1"/>
                </a:solidFill>
                <a:effectLst/>
                <a:latin typeface="+mn-lt"/>
                <a:ea typeface="+mn-ea"/>
                <a:cs typeface="+mn-cs"/>
              </a:rPr>
              <a:t>回の計算で解を求めることができるのです。</a:t>
            </a:r>
          </a:p>
          <a:p>
            <a:r>
              <a:rPr kumimoji="1" lang="ja-JP" altLang="ja-JP" sz="1200" kern="1200" dirty="0">
                <a:solidFill>
                  <a:schemeClr val="tx1"/>
                </a:solidFill>
                <a:effectLst/>
                <a:latin typeface="+mn-lt"/>
                <a:ea typeface="+mn-ea"/>
                <a:cs typeface="+mn-cs"/>
              </a:rPr>
              <a:t>誤差が含まれることが考えられるため</a:t>
            </a:r>
            <a:r>
              <a:rPr kumimoji="1" lang="en-US" altLang="ja-JP" sz="1200" kern="1200" dirty="0">
                <a:solidFill>
                  <a:schemeClr val="tx1"/>
                </a:solidFill>
                <a:effectLst/>
                <a:latin typeface="+mn-lt"/>
                <a:ea typeface="+mn-ea"/>
                <a:cs typeface="+mn-cs"/>
              </a:rPr>
              <a:t>D-Wave</a:t>
            </a:r>
            <a:r>
              <a:rPr kumimoji="1" lang="ja-JP" altLang="ja-JP" sz="1200" kern="1200" dirty="0">
                <a:solidFill>
                  <a:schemeClr val="tx1"/>
                </a:solidFill>
                <a:effectLst/>
                <a:latin typeface="+mn-lt"/>
                <a:ea typeface="+mn-ea"/>
                <a:cs typeface="+mn-cs"/>
              </a:rPr>
              <a:t>では複数回、同じ操作を行い、確認しているのだそうです。</a:t>
            </a:r>
          </a:p>
          <a:p>
            <a:r>
              <a:rPr kumimoji="1" lang="ja-JP" altLang="ja-JP" sz="1200" kern="1200" dirty="0">
                <a:solidFill>
                  <a:schemeClr val="tx1"/>
                </a:solidFill>
                <a:effectLst/>
                <a:latin typeface="+mn-lt"/>
                <a:ea typeface="+mn-ea"/>
                <a:cs typeface="+mn-cs"/>
              </a:rPr>
              <a:t>なお、ここに紹介したスライドを含め</a:t>
            </a:r>
            <a:r>
              <a:rPr kumimoji="1" lang="en-US" altLang="ja-JP" sz="1200" kern="1200" dirty="0">
                <a:solidFill>
                  <a:schemeClr val="tx1"/>
                </a:solidFill>
                <a:effectLst/>
                <a:latin typeface="+mn-lt"/>
                <a:ea typeface="+mn-ea"/>
                <a:cs typeface="+mn-cs"/>
              </a:rPr>
              <a:t>3000</a:t>
            </a:r>
            <a:r>
              <a:rPr kumimoji="1" lang="ja-JP" altLang="ja-JP" sz="1200" kern="1200" dirty="0">
                <a:solidFill>
                  <a:schemeClr val="tx1"/>
                </a:solidFill>
                <a:effectLst/>
                <a:latin typeface="+mn-lt"/>
                <a:ea typeface="+mn-ea"/>
                <a:cs typeface="+mn-cs"/>
              </a:rPr>
              <a:t>ページほどを、ロイヤリティフリーでダウンロード（パワーポイント形式、ワード形式、エクセル形式）できる「</a:t>
            </a:r>
            <a:r>
              <a:rPr kumimoji="1" lang="en-US" altLang="ja-JP" sz="1200" kern="1200" dirty="0">
                <a:solidFill>
                  <a:schemeClr val="tx1"/>
                </a:solidFill>
                <a:effectLst/>
                <a:latin typeface="+mn-lt"/>
                <a:ea typeface="+mn-ea"/>
                <a:cs typeface="+mn-cs"/>
              </a:rPr>
              <a:t>IT</a:t>
            </a:r>
            <a:r>
              <a:rPr kumimoji="1" lang="ja-JP" altLang="ja-JP" sz="1200" kern="1200" dirty="0">
                <a:solidFill>
                  <a:schemeClr val="tx1"/>
                </a:solidFill>
                <a:effectLst/>
                <a:latin typeface="+mn-lt"/>
                <a:ea typeface="+mn-ea"/>
                <a:cs typeface="+mn-cs"/>
              </a:rPr>
              <a:t>ビジネス･プレゼンテーション・ライブラリー／</a:t>
            </a:r>
            <a:r>
              <a:rPr kumimoji="1" lang="en-US" altLang="ja-JP" sz="1200" kern="1200" dirty="0" err="1">
                <a:solidFill>
                  <a:schemeClr val="tx1"/>
                </a:solidFill>
                <a:effectLst/>
                <a:latin typeface="+mn-lt"/>
                <a:ea typeface="+mn-ea"/>
                <a:cs typeface="+mn-cs"/>
              </a:rPr>
              <a:t>LiBRA</a:t>
            </a:r>
            <a:r>
              <a:rPr kumimoji="1" lang="ja-JP" altLang="ja-JP" sz="1200" kern="1200" dirty="0">
                <a:solidFill>
                  <a:schemeClr val="tx1"/>
                </a:solidFill>
                <a:effectLst/>
                <a:latin typeface="+mn-lt"/>
                <a:ea typeface="+mn-ea"/>
                <a:cs typeface="+mn-cs"/>
              </a:rPr>
              <a:t>」を公開中です。よろしければご活用下さい。</a:t>
            </a:r>
          </a:p>
          <a:p>
            <a:r>
              <a:rPr kumimoji="1" lang="en-US" altLang="ja-JP" sz="1200" kern="1200" dirty="0">
                <a:solidFill>
                  <a:schemeClr val="tx1"/>
                </a:solidFill>
                <a:effectLst/>
                <a:latin typeface="+mn-lt"/>
                <a:ea typeface="+mn-ea"/>
                <a:cs typeface="+mn-cs"/>
              </a:rPr>
              <a:t> </a:t>
            </a:r>
            <a:endParaRPr kumimoji="1" lang="ja-JP" altLang="ja-JP" sz="1200" kern="1200" dirty="0">
              <a:solidFill>
                <a:schemeClr val="tx1"/>
              </a:solidFill>
              <a:effectLst/>
              <a:latin typeface="+mn-lt"/>
              <a:ea typeface="+mn-ea"/>
              <a:cs typeface="+mn-cs"/>
            </a:endParaRPr>
          </a:p>
          <a:p>
            <a:r>
              <a:rPr kumimoji="1" lang="en-US" altLang="ja-JP" sz="1200" kern="1200" dirty="0">
                <a:solidFill>
                  <a:schemeClr val="tx1"/>
                </a:solidFill>
                <a:effectLst/>
                <a:latin typeface="+mn-lt"/>
                <a:ea typeface="+mn-ea"/>
                <a:cs typeface="+mn-cs"/>
              </a:rPr>
              <a:t> </a:t>
            </a:r>
            <a:endParaRPr kumimoji="1" lang="ja-JP" altLang="ja-JP" sz="1200" kern="120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a:t>
            </a:fld>
            <a:endParaRPr kumimoji="1" lang="ja-JP" altLang="en-US"/>
          </a:p>
        </p:txBody>
      </p:sp>
    </p:spTree>
    <p:extLst>
      <p:ext uri="{BB962C8B-B14F-4D97-AF65-F5344CB8AC3E}">
        <p14:creationId xmlns:p14="http://schemas.microsoft.com/office/powerpoint/2010/main" val="951259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7152913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http://www.bunkyo.ac.jp/~nemoto/lecture/seminar2/2000/kimura/ronbun2.htm</a:t>
            </a:r>
          </a:p>
          <a:p>
            <a:r>
              <a:rPr kumimoji="1" lang="en-US" altLang="ja-JP"/>
              <a:t>http://jbpress.ismedia.jp/articles/-/47988</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7995452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http://www.mext.go.jp/a_menu/shinkou/ryoushi/detail/1316005.htm</a:t>
            </a:r>
          </a:p>
          <a:p>
            <a:r>
              <a:rPr kumimoji="1" lang="en-US" altLang="ja-JP"/>
              <a:t>https://www.kyoto-su.ac.jp/project/st/st04_04.html</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8</a:t>
            </a:fld>
            <a:endParaRPr kumimoji="1" lang="ja-JP" altLang="en-US"/>
          </a:p>
        </p:txBody>
      </p:sp>
    </p:spTree>
    <p:extLst>
      <p:ext uri="{BB962C8B-B14F-4D97-AF65-F5344CB8AC3E}">
        <p14:creationId xmlns:p14="http://schemas.microsoft.com/office/powerpoint/2010/main" val="371757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http://www.ntt.co.jp/journal/1409/files/jn201409037.pdf</a:t>
            </a:r>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9</a:t>
            </a:fld>
            <a:endParaRPr kumimoji="1" lang="ja-JP" altLang="en-US"/>
          </a:p>
        </p:txBody>
      </p:sp>
    </p:spTree>
    <p:extLst>
      <p:ext uri="{BB962C8B-B14F-4D97-AF65-F5344CB8AC3E}">
        <p14:creationId xmlns:p14="http://schemas.microsoft.com/office/powerpoint/2010/main" val="1255751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a:t>http://itpro.nikkeibp.co.jp/atcl/column/14/346926/112200709/</a:t>
            </a:r>
          </a:p>
          <a:p>
            <a:r>
              <a:rPr kumimoji="1" lang="en-US" altLang="ja-JP"/>
              <a:t>http://stonewashersjournal.com/2017/03/29/typesofqcomputer/</a:t>
            </a:r>
          </a:p>
          <a:p>
            <a:r>
              <a:rPr kumimoji="1" lang="en-US" altLang="ja-JP"/>
              <a:t>https://japan.zdnet.com/article/35102941/</a:t>
            </a:r>
          </a:p>
          <a:p>
            <a:r>
              <a:rPr kumimoji="1" lang="en-US" altLang="ja-JP"/>
              <a:t>http://itpro.nikkeibp.co.jp/atcl/news/17/012500220/?rt=nocnt</a:t>
            </a: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11458643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146666984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8" name="図 7" descr="単独LOGO01.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470204" y="5560175"/>
            <a:ext cx="987996" cy="1082996"/>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a:t>プレースホルダーまでドラッグするかアイコンをクリックして図を追加</a:t>
            </a:r>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a:t>マスター タイトルの書式設定</a:t>
            </a:r>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5.tiff"/><Relationship Id="rId2" Type="http://schemas.openxmlformats.org/officeDocument/2006/relationships/image" Target="../media/image14.tiff"/><Relationship Id="rId1" Type="http://schemas.openxmlformats.org/officeDocument/2006/relationships/slideLayout" Target="../slideLayouts/slideLayout6.xml"/><Relationship Id="rId5" Type="http://schemas.openxmlformats.org/officeDocument/2006/relationships/image" Target="../media/image17.tiff"/><Relationship Id="rId4" Type="http://schemas.openxmlformats.org/officeDocument/2006/relationships/image" Target="../media/image16.tiff"/></Relationships>
</file>

<file path=ppt/slides/_rels/slide15.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15.tiff"/></Relationships>
</file>

<file path=ppt/slides/_rels/slide16.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5.tiff"/><Relationship Id="rId1" Type="http://schemas.openxmlformats.org/officeDocument/2006/relationships/slideLayout" Target="../slideLayouts/slideLayout6.xml"/><Relationship Id="rId4" Type="http://schemas.openxmlformats.org/officeDocument/2006/relationships/image" Target="../media/image18.tiff"/></Relationships>
</file>

<file path=ppt/slides/_rels/slide17.xml.rels><?xml version="1.0" encoding="UTF-8" standalone="yes"?>
<Relationships xmlns="http://schemas.openxmlformats.org/package/2006/relationships"><Relationship Id="rId3" Type="http://schemas.openxmlformats.org/officeDocument/2006/relationships/image" Target="../media/image20.tiff"/><Relationship Id="rId7" Type="http://schemas.openxmlformats.org/officeDocument/2006/relationships/image" Target="../media/image24.tiff"/><Relationship Id="rId2" Type="http://schemas.openxmlformats.org/officeDocument/2006/relationships/image" Target="../media/image19.tiff"/><Relationship Id="rId1" Type="http://schemas.openxmlformats.org/officeDocument/2006/relationships/slideLayout" Target="../slideLayouts/slideLayout6.xml"/><Relationship Id="rId6" Type="http://schemas.openxmlformats.org/officeDocument/2006/relationships/image" Target="../media/image23.tiff"/><Relationship Id="rId5" Type="http://schemas.openxmlformats.org/officeDocument/2006/relationships/image" Target="../media/image22.tiff"/><Relationship Id="rId4" Type="http://schemas.openxmlformats.org/officeDocument/2006/relationships/image" Target="../media/image21.tiff"/></Relationships>
</file>

<file path=ppt/slides/_rels/slide18.xml.rels><?xml version="1.0" encoding="UTF-8" standalone="yes"?>
<Relationships xmlns="http://schemas.openxmlformats.org/package/2006/relationships"><Relationship Id="rId3" Type="http://schemas.openxmlformats.org/officeDocument/2006/relationships/image" Target="../media/image26.tiff"/><Relationship Id="rId2" Type="http://schemas.openxmlformats.org/officeDocument/2006/relationships/image" Target="../media/image25.tiff"/><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hyperlink" Target="http://www.netcommerce.co.jp/"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tiff"/><Relationship Id="rId7" Type="http://schemas.openxmlformats.org/officeDocument/2006/relationships/image" Target="../media/image8.tiff"/><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7.tiff"/><Relationship Id="rId5" Type="http://schemas.openxmlformats.org/officeDocument/2006/relationships/image" Target="../media/image6.tiff"/><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image" Target="../media/image9.tiff"/><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lang="ja-JP" altLang="en-US" sz="2800">
                <a:latin typeface="メイリオ"/>
                <a:ea typeface="メイリオ"/>
                <a:cs typeface="メイリオ"/>
              </a:rPr>
              <a:t>量子コンピュータ</a:t>
            </a:r>
            <a:br>
              <a:rPr lang="en-US" altLang="ja-JP" sz="2800" dirty="0">
                <a:latin typeface="メイリオ"/>
                <a:ea typeface="メイリオ"/>
                <a:cs typeface="メイリオ"/>
              </a:rPr>
            </a:br>
            <a:r>
              <a:rPr lang="en-US" altLang="ja-JP" sz="2000" dirty="0">
                <a:latin typeface="メイリオ"/>
                <a:ea typeface="メイリオ"/>
                <a:cs typeface="メイリオ"/>
              </a:rPr>
              <a:t>Quantum Computer</a:t>
            </a:r>
            <a:endParaRPr kumimoji="1" lang="ja-JP" altLang="en-US" sz="2000" dirty="0">
              <a:latin typeface="メイリオ"/>
              <a:ea typeface="メイリオ"/>
              <a:cs typeface="メイリオ"/>
            </a:endParaRPr>
          </a:p>
        </p:txBody>
      </p:sp>
      <p:sp>
        <p:nvSpPr>
          <p:cNvPr id="4" name="サブタイトル 3"/>
          <p:cNvSpPr>
            <a:spLocks noGrp="1"/>
          </p:cNvSpPr>
          <p:nvPr>
            <p:ph type="subTitle" idx="1"/>
          </p:nvPr>
        </p:nvSpPr>
        <p:spPr>
          <a:xfrm>
            <a:off x="685800" y="3391244"/>
            <a:ext cx="7772400" cy="1264162"/>
          </a:xfrm>
        </p:spPr>
        <p:txBody>
          <a:bodyPr>
            <a:normAutofit/>
          </a:bodyPr>
          <a:lstStyle/>
          <a:p>
            <a:r>
              <a:rPr kumimoji="1" lang="en-US" altLang="ja-JP" dirty="0"/>
              <a:t>IT</a:t>
            </a:r>
            <a:r>
              <a:rPr kumimoji="1" lang="ja-JP" altLang="en-US"/>
              <a:t>ソリューション塾</a:t>
            </a:r>
            <a:r>
              <a:rPr lang="ja-JP" altLang="en-US"/>
              <a:t>・</a:t>
            </a:r>
            <a:r>
              <a:rPr kumimoji="1" lang="ja-JP" altLang="en-US"/>
              <a:t>第</a:t>
            </a:r>
            <a:r>
              <a:rPr kumimoji="1" lang="en-US" altLang="ja-JP" dirty="0"/>
              <a:t>31</a:t>
            </a:r>
            <a:r>
              <a:rPr kumimoji="1" lang="ja-JP" altLang="en-US"/>
              <a:t>期</a:t>
            </a:r>
            <a:endParaRPr kumimoji="1" lang="en-US" altLang="ja-JP" dirty="0"/>
          </a:p>
          <a:p>
            <a:r>
              <a:rPr kumimoji="1" lang="en-US" altLang="ja-JP" dirty="0"/>
              <a:t>2019</a:t>
            </a:r>
            <a:r>
              <a:rPr kumimoji="1" lang="ja-JP" altLang="en-US"/>
              <a:t>年</a:t>
            </a:r>
            <a:r>
              <a:rPr kumimoji="1" lang="en-US" altLang="ja-JP" dirty="0"/>
              <a:t>7</a:t>
            </a:r>
            <a:r>
              <a:rPr kumimoji="1" lang="ja-JP" altLang="en-US"/>
              <a:t>月</a:t>
            </a:r>
            <a:endParaRPr kumimoji="1" lang="ja-JP" altLang="en-US" dirty="0"/>
          </a:p>
        </p:txBody>
      </p:sp>
    </p:spTree>
    <p:extLst>
      <p:ext uri="{BB962C8B-B14F-4D97-AF65-F5344CB8AC3E}">
        <p14:creationId xmlns:p14="http://schemas.microsoft.com/office/powerpoint/2010/main" val="11531909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正方形/長方形 7"/>
          <p:cNvSpPr/>
          <p:nvPr/>
        </p:nvSpPr>
        <p:spPr>
          <a:xfrm>
            <a:off x="3518193" y="4365104"/>
            <a:ext cx="5040560" cy="1296144"/>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7" name="ホームベース 6"/>
          <p:cNvSpPr/>
          <p:nvPr/>
        </p:nvSpPr>
        <p:spPr>
          <a:xfrm>
            <a:off x="421601" y="4365104"/>
            <a:ext cx="3456632" cy="1296144"/>
          </a:xfrm>
          <a:prstGeom prst="homePlate">
            <a:avLst>
              <a:gd name="adj" fmla="val 37550"/>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量子コンピュータが</a:t>
            </a:r>
            <a:r>
              <a:rPr lang="ja-JP" altLang="en-US" dirty="0"/>
              <a:t>“いま”</a:t>
            </a:r>
            <a:r>
              <a:rPr kumimoji="1" lang="ja-JP" altLang="en-US" dirty="0"/>
              <a:t>注目される理由</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10</a:t>
            </a:fld>
            <a:endParaRPr kumimoji="1" lang="ja-JP" altLang="en-US"/>
          </a:p>
        </p:txBody>
      </p:sp>
      <p:sp>
        <p:nvSpPr>
          <p:cNvPr id="4" name="正方形/長方形 3"/>
          <p:cNvSpPr/>
          <p:nvPr/>
        </p:nvSpPr>
        <p:spPr>
          <a:xfrm>
            <a:off x="395288" y="942932"/>
            <a:ext cx="8281169" cy="3170099"/>
          </a:xfrm>
          <a:prstGeom prst="rect">
            <a:avLst/>
          </a:prstGeom>
        </p:spPr>
        <p:txBody>
          <a:bodyPr wrap="square">
            <a:spAutoFit/>
          </a:bodyPr>
          <a:lstStyle/>
          <a:p>
            <a:pPr marL="285750" indent="-285750">
              <a:spcBef>
                <a:spcPts val="600"/>
              </a:spcBef>
              <a:buFont typeface="Wingdings" charset="2"/>
              <a:buChar char="l"/>
            </a:pPr>
            <a:r>
              <a:rPr lang="ja-JP" altLang="en-US" sz="2000" dirty="0">
                <a:latin typeface="Meiryo" charset="-128"/>
                <a:ea typeface="Meiryo" charset="-128"/>
                <a:cs typeface="Meiryo" charset="-128"/>
              </a:rPr>
              <a:t>大量の数を扱うような計算問題を、今までのコンピュータとは比べものにならない高速度で解くことができる。</a:t>
            </a:r>
            <a:endParaRPr lang="en-US" altLang="ja-JP" sz="2000" dirty="0">
              <a:latin typeface="Meiryo" charset="-128"/>
              <a:ea typeface="Meiryo" charset="-128"/>
              <a:cs typeface="Meiryo" charset="-128"/>
            </a:endParaRPr>
          </a:p>
          <a:p>
            <a:pPr marL="285750" indent="-285750">
              <a:spcBef>
                <a:spcPts val="600"/>
              </a:spcBef>
              <a:buFont typeface="Wingdings" charset="2"/>
              <a:buChar char="l"/>
            </a:pPr>
            <a:r>
              <a:rPr lang="ja-JP" altLang="en-US" sz="2000" dirty="0">
                <a:latin typeface="Meiryo" charset="-128"/>
                <a:ea typeface="Meiryo" charset="-128"/>
                <a:cs typeface="Meiryo" charset="-128"/>
              </a:rPr>
              <a:t>エネルギーを消費せずに計算が行える。</a:t>
            </a:r>
            <a:endParaRPr lang="en-US" altLang="ja-JP" sz="2000" dirty="0">
              <a:latin typeface="Meiryo" charset="-128"/>
              <a:ea typeface="Meiryo" charset="-128"/>
              <a:cs typeface="Meiryo" charset="-128"/>
            </a:endParaRPr>
          </a:p>
          <a:p>
            <a:pPr marL="285750" indent="-285750">
              <a:spcBef>
                <a:spcPts val="600"/>
              </a:spcBef>
              <a:buFont typeface="Wingdings" charset="2"/>
              <a:buChar char="l"/>
            </a:pPr>
            <a:r>
              <a:rPr lang="ja-JP" altLang="en-US" sz="2000" dirty="0">
                <a:latin typeface="Meiryo" charset="-128"/>
                <a:ea typeface="Meiryo" charset="-128"/>
                <a:cs typeface="Meiryo" charset="-128"/>
              </a:rPr>
              <a:t>どんな計算でも速くなるという訳ではない。古典コンピュータに比べて早く計算できる問題は限られている。例えば離散対数問題など、その問題を解く効率的な「量子アルゴリズム」が発見されている問題に限る。</a:t>
            </a:r>
            <a:endParaRPr lang="en-US" altLang="ja-JP" sz="2000" dirty="0">
              <a:latin typeface="Meiryo" charset="-128"/>
              <a:ea typeface="Meiryo" charset="-128"/>
              <a:cs typeface="Meiryo" charset="-128"/>
            </a:endParaRPr>
          </a:p>
          <a:p>
            <a:pPr marL="285750" indent="-285750">
              <a:spcBef>
                <a:spcPts val="600"/>
              </a:spcBef>
              <a:buFont typeface="Wingdings" charset="2"/>
              <a:buChar char="l"/>
            </a:pPr>
            <a:r>
              <a:rPr lang="ja-JP" altLang="en-US" sz="2000" dirty="0">
                <a:latin typeface="Meiryo" charset="-128"/>
                <a:ea typeface="Meiryo" charset="-128"/>
                <a:cs typeface="Meiryo" charset="-128"/>
              </a:rPr>
              <a:t>大きな桁数の素因数分解が、実用的な時間で可能になる。</a:t>
            </a:r>
            <a:endParaRPr lang="en-US" altLang="ja-JP" sz="2000" dirty="0">
              <a:latin typeface="Meiryo" charset="-128"/>
              <a:ea typeface="Meiryo" charset="-128"/>
              <a:cs typeface="Meiryo" charset="-128"/>
            </a:endParaRPr>
          </a:p>
          <a:p>
            <a:pPr marL="285750" indent="-285750">
              <a:spcBef>
                <a:spcPts val="600"/>
              </a:spcBef>
              <a:buFont typeface="Wingdings" charset="2"/>
              <a:buChar char="l"/>
            </a:pPr>
            <a:r>
              <a:rPr lang="ja-JP" altLang="en-US" sz="2000" dirty="0">
                <a:latin typeface="Meiryo" charset="-128"/>
                <a:ea typeface="Meiryo" charset="-128"/>
                <a:cs typeface="Meiryo" charset="-128"/>
              </a:rPr>
              <a:t>Excel のグラフ描画が早くなるということは（多分）ない。</a:t>
            </a:r>
            <a:endParaRPr lang="en-US" altLang="ja-JP" sz="2000" dirty="0">
              <a:latin typeface="Meiryo" charset="-128"/>
              <a:ea typeface="Meiryo" charset="-128"/>
              <a:cs typeface="Meiryo" charset="-128"/>
            </a:endParaRPr>
          </a:p>
        </p:txBody>
      </p:sp>
      <p:sp>
        <p:nvSpPr>
          <p:cNvPr id="5" name="テキスト ボックス 4"/>
          <p:cNvSpPr txBox="1"/>
          <p:nvPr/>
        </p:nvSpPr>
        <p:spPr>
          <a:xfrm>
            <a:off x="439494" y="4838782"/>
            <a:ext cx="2986715" cy="738664"/>
          </a:xfrm>
          <a:prstGeom prst="rect">
            <a:avLst/>
          </a:prstGeom>
          <a:noFill/>
        </p:spPr>
        <p:txBody>
          <a:bodyPr wrap="none" rtlCol="0">
            <a:spAutoFit/>
          </a:bodyPr>
          <a:lstStyle/>
          <a:p>
            <a:pPr marL="285750" indent="-285750">
              <a:buFont typeface="Wingdings" charset="2"/>
              <a:buChar char="ü"/>
            </a:pPr>
            <a:r>
              <a:rPr kumimoji="1" lang="ja-JP" altLang="en-US" sz="1400" dirty="0">
                <a:solidFill>
                  <a:schemeClr val="bg1"/>
                </a:solidFill>
                <a:latin typeface="Meiryo" charset="-128"/>
                <a:ea typeface="Meiryo" charset="-128"/>
                <a:cs typeface="Meiryo" charset="-128"/>
              </a:rPr>
              <a:t>理論的な実用性・可能性は明確</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実現方法</a:t>
            </a:r>
            <a:r>
              <a:rPr kumimoji="1" lang="ja-JP" altLang="en-US" sz="1400" dirty="0">
                <a:solidFill>
                  <a:schemeClr val="bg1"/>
                </a:solidFill>
                <a:latin typeface="Meiryo" charset="-128"/>
                <a:ea typeface="Meiryo" charset="-128"/>
                <a:cs typeface="Meiryo" charset="-128"/>
              </a:rPr>
              <a:t>が模索されている段階</a:t>
            </a:r>
            <a:endParaRPr kumimoji="1" lang="en-US" altLang="ja-JP" sz="1400" dirty="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a:solidFill>
                  <a:schemeClr val="bg1"/>
                </a:solidFill>
                <a:latin typeface="Meiryo" charset="-128"/>
                <a:ea typeface="Meiryo" charset="-128"/>
                <a:cs typeface="Meiryo" charset="-128"/>
              </a:rPr>
              <a:t>実用的なアルゴリズムが未発見</a:t>
            </a:r>
            <a:endParaRPr lang="en-US" altLang="ja-JP" sz="1400" dirty="0">
              <a:solidFill>
                <a:schemeClr val="bg1"/>
              </a:solidFill>
              <a:latin typeface="Meiryo" charset="-128"/>
              <a:ea typeface="Meiryo" charset="-128"/>
              <a:cs typeface="Meiryo" charset="-128"/>
            </a:endParaRPr>
          </a:p>
        </p:txBody>
      </p:sp>
      <p:sp>
        <p:nvSpPr>
          <p:cNvPr id="6" name="テキスト ボックス 5"/>
          <p:cNvSpPr txBox="1"/>
          <p:nvPr/>
        </p:nvSpPr>
        <p:spPr>
          <a:xfrm>
            <a:off x="3878233" y="4784921"/>
            <a:ext cx="4438571" cy="846386"/>
          </a:xfrm>
          <a:prstGeom prst="rect">
            <a:avLst/>
          </a:prstGeom>
          <a:noFill/>
        </p:spPr>
        <p:txBody>
          <a:bodyPr wrap="square" rtlCol="0">
            <a:spAutoFit/>
          </a:bodyPr>
          <a:lstStyle/>
          <a:p>
            <a:pPr marL="171450" indent="-171450">
              <a:spcBef>
                <a:spcPts val="600"/>
              </a:spcBef>
              <a:buFont typeface="Wingdings" charset="2"/>
              <a:buChar char="Ø"/>
            </a:pPr>
            <a:r>
              <a:rPr lang="ja-JP" altLang="en-US" sz="1100" dirty="0">
                <a:solidFill>
                  <a:schemeClr val="bg1"/>
                </a:solidFill>
                <a:latin typeface="Meiryo" charset="-128"/>
                <a:ea typeface="Meiryo" charset="-128"/>
                <a:cs typeface="Meiryo" charset="-128"/>
              </a:rPr>
              <a:t>量子アニーリング方式（</a:t>
            </a:r>
            <a:r>
              <a:rPr lang="en-US" altLang="ja-JP" sz="1100" dirty="0">
                <a:solidFill>
                  <a:schemeClr val="bg1"/>
                </a:solidFill>
                <a:latin typeface="Meiryo" charset="-128"/>
                <a:ea typeface="Meiryo" charset="-128"/>
                <a:cs typeface="Meiryo" charset="-128"/>
              </a:rPr>
              <a:t>D-Wave</a:t>
            </a:r>
            <a:r>
              <a:rPr lang="ja-JP" altLang="en-US" sz="1100" dirty="0">
                <a:solidFill>
                  <a:schemeClr val="bg1"/>
                </a:solidFill>
                <a:latin typeface="Meiryo" charset="-128"/>
                <a:ea typeface="Meiryo" charset="-128"/>
                <a:cs typeface="Meiryo" charset="-128"/>
              </a:rPr>
              <a:t>）の商用化で特定用途（組み合わせ最適化問題など）で有効であることが示された。</a:t>
            </a:r>
            <a:endParaRPr lang="en-US" altLang="ja-JP" sz="1100" dirty="0">
              <a:solidFill>
                <a:schemeClr val="bg1"/>
              </a:solidFill>
              <a:latin typeface="Meiryo" charset="-128"/>
              <a:ea typeface="Meiryo" charset="-128"/>
              <a:cs typeface="Meiryo" charset="-128"/>
            </a:endParaRPr>
          </a:p>
          <a:p>
            <a:pPr marL="171450" indent="-171450">
              <a:spcBef>
                <a:spcPts val="600"/>
              </a:spcBef>
              <a:buFont typeface="Wingdings" charset="2"/>
              <a:buChar char="Ø"/>
            </a:pPr>
            <a:r>
              <a:rPr kumimoji="1" lang="ja-JP" altLang="en-US" sz="1100" dirty="0">
                <a:solidFill>
                  <a:schemeClr val="bg1"/>
                </a:solidFill>
                <a:latin typeface="Meiryo" charset="-128"/>
                <a:ea typeface="Meiryo" charset="-128"/>
                <a:cs typeface="Meiryo" charset="-128"/>
              </a:rPr>
              <a:t>量子ゲート方式（</a:t>
            </a:r>
            <a:r>
              <a:rPr kumimoji="1" lang="en-US" altLang="ja-JP" sz="1100" dirty="0">
                <a:solidFill>
                  <a:schemeClr val="bg1"/>
                </a:solidFill>
                <a:latin typeface="Meiryo" charset="-128"/>
                <a:ea typeface="Meiryo" charset="-128"/>
                <a:cs typeface="Meiryo" charset="-128"/>
              </a:rPr>
              <a:t>IBM</a:t>
            </a:r>
            <a:r>
              <a:rPr kumimoji="1" lang="ja-JP" altLang="en-US" sz="1100" dirty="0">
                <a:solidFill>
                  <a:schemeClr val="bg1"/>
                </a:solidFill>
                <a:latin typeface="Meiryo" charset="-128"/>
                <a:ea typeface="Meiryo" charset="-128"/>
                <a:cs typeface="Meiryo" charset="-128"/>
              </a:rPr>
              <a:t>や</a:t>
            </a:r>
            <a:r>
              <a:rPr kumimoji="1" lang="en-US" altLang="ja-JP" sz="1100" dirty="0">
                <a:solidFill>
                  <a:schemeClr val="bg1"/>
                </a:solidFill>
                <a:latin typeface="Meiryo" charset="-128"/>
                <a:ea typeface="Meiryo" charset="-128"/>
                <a:cs typeface="Meiryo" charset="-128"/>
              </a:rPr>
              <a:t>Google</a:t>
            </a:r>
            <a:r>
              <a:rPr kumimoji="1" lang="ja-JP" altLang="en-US" sz="1100" dirty="0">
                <a:solidFill>
                  <a:schemeClr val="bg1"/>
                </a:solidFill>
                <a:latin typeface="Meiryo" charset="-128"/>
                <a:ea typeface="Meiryo" charset="-128"/>
                <a:cs typeface="Meiryo" charset="-128"/>
              </a:rPr>
              <a:t>など）で</a:t>
            </a:r>
            <a:r>
              <a:rPr lang="en-US" altLang="ja-JP" sz="1100" dirty="0">
                <a:solidFill>
                  <a:schemeClr val="bg1"/>
                </a:solidFill>
                <a:latin typeface="Meiryo" charset="-128"/>
                <a:ea typeface="Meiryo" charset="-128"/>
                <a:cs typeface="Meiryo" charset="-128"/>
              </a:rPr>
              <a:t>50</a:t>
            </a:r>
            <a:r>
              <a:rPr lang="ja-JP" altLang="en-US" sz="1100" dirty="0">
                <a:solidFill>
                  <a:schemeClr val="bg1"/>
                </a:solidFill>
                <a:latin typeface="Meiryo" charset="-128"/>
                <a:ea typeface="Meiryo" charset="-128"/>
                <a:cs typeface="Meiryo" charset="-128"/>
              </a:rPr>
              <a:t>量子ビットが実現。古典コンピュータ（スパコン）を越える可能性（量子超越性）。</a:t>
            </a:r>
            <a:endParaRPr kumimoji="1" lang="ja-JP" altLang="en-US" sz="1100" dirty="0">
              <a:solidFill>
                <a:schemeClr val="bg1"/>
              </a:solidFill>
              <a:latin typeface="Meiryo" charset="-128"/>
              <a:ea typeface="Meiryo" charset="-128"/>
              <a:cs typeface="Meiryo" charset="-128"/>
            </a:endParaRPr>
          </a:p>
        </p:txBody>
      </p:sp>
      <p:sp>
        <p:nvSpPr>
          <p:cNvPr id="9" name="テキスト ボックス 8"/>
          <p:cNvSpPr txBox="1"/>
          <p:nvPr/>
        </p:nvSpPr>
        <p:spPr>
          <a:xfrm>
            <a:off x="517545" y="4482968"/>
            <a:ext cx="2954656" cy="369332"/>
          </a:xfrm>
          <a:prstGeom prst="rect">
            <a:avLst/>
          </a:prstGeom>
          <a:noFill/>
        </p:spPr>
        <p:txBody>
          <a:bodyPr wrap="none" rtlCol="0">
            <a:spAutoFit/>
          </a:bodyPr>
          <a:lstStyle/>
          <a:p>
            <a:pPr algn="ctr"/>
            <a:r>
              <a:rPr kumimoji="1" lang="ja-JP" altLang="en-US">
                <a:solidFill>
                  <a:schemeClr val="bg1"/>
                </a:solidFill>
                <a:latin typeface="Meiryo" charset="-128"/>
                <a:ea typeface="Meiryo" charset="-128"/>
                <a:cs typeface="Meiryo" charset="-128"/>
              </a:rPr>
              <a:t>現実はどうなっているのか</a:t>
            </a:r>
            <a:endParaRPr kumimoji="1" lang="ja-JP" altLang="en-US" dirty="0">
              <a:solidFill>
                <a:schemeClr val="bg1"/>
              </a:solidFill>
              <a:latin typeface="Meiryo" charset="-128"/>
              <a:ea typeface="Meiryo" charset="-128"/>
              <a:cs typeface="Meiryo" charset="-128"/>
            </a:endParaRPr>
          </a:p>
        </p:txBody>
      </p:sp>
      <p:sp>
        <p:nvSpPr>
          <p:cNvPr id="10" name="テキスト ボックス 9"/>
          <p:cNvSpPr txBox="1"/>
          <p:nvPr/>
        </p:nvSpPr>
        <p:spPr>
          <a:xfrm>
            <a:off x="4068859" y="4445802"/>
            <a:ext cx="3877985" cy="369332"/>
          </a:xfrm>
          <a:prstGeom prst="rect">
            <a:avLst/>
          </a:prstGeom>
          <a:noFill/>
        </p:spPr>
        <p:txBody>
          <a:bodyPr wrap="none" rtlCol="0">
            <a:spAutoFit/>
          </a:bodyPr>
          <a:lstStyle/>
          <a:p>
            <a:pPr algn="ctr"/>
            <a:r>
              <a:rPr kumimoji="1" lang="ja-JP" altLang="en-US" dirty="0">
                <a:solidFill>
                  <a:schemeClr val="bg1"/>
                </a:solidFill>
                <a:latin typeface="Meiryo" charset="-128"/>
                <a:ea typeface="Meiryo" charset="-128"/>
                <a:cs typeface="Meiryo" charset="-128"/>
              </a:rPr>
              <a:t>実用性／</a:t>
            </a:r>
            <a:r>
              <a:rPr lang="ja-JP" altLang="en-US" dirty="0">
                <a:solidFill>
                  <a:schemeClr val="bg1"/>
                </a:solidFill>
                <a:latin typeface="Meiryo" charset="-128"/>
                <a:ea typeface="Meiryo" charset="-128"/>
                <a:cs typeface="Meiryo" charset="-128"/>
              </a:rPr>
              <a:t>可能性が具体的に示された</a:t>
            </a:r>
            <a:endParaRPr kumimoji="1" lang="ja-JP" altLang="en-US" dirty="0">
              <a:solidFill>
                <a:schemeClr val="bg1"/>
              </a:solidFill>
              <a:latin typeface="Meiryo" charset="-128"/>
              <a:ea typeface="Meiryo" charset="-128"/>
              <a:cs typeface="Meiryo" charset="-128"/>
            </a:endParaRPr>
          </a:p>
        </p:txBody>
      </p:sp>
      <p:sp>
        <p:nvSpPr>
          <p:cNvPr id="11" name="正方形/長方形 10"/>
          <p:cNvSpPr/>
          <p:nvPr/>
        </p:nvSpPr>
        <p:spPr>
          <a:xfrm>
            <a:off x="421601" y="5777976"/>
            <a:ext cx="8137152" cy="54629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量子コンピュータの実用化にめどが立った（？かもしれない）</a:t>
            </a:r>
          </a:p>
        </p:txBody>
      </p:sp>
    </p:spTree>
    <p:extLst>
      <p:ext uri="{BB962C8B-B14F-4D97-AF65-F5344CB8AC3E}">
        <p14:creationId xmlns:p14="http://schemas.microsoft.com/office/powerpoint/2010/main" val="20916109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4D675CB-D4BA-4A81-AA2E-855DDA023CBE}"/>
              </a:ext>
            </a:extLst>
          </p:cNvPr>
          <p:cNvSpPr>
            <a:spLocks noGrp="1"/>
          </p:cNvSpPr>
          <p:nvPr>
            <p:ph type="title"/>
          </p:nvPr>
        </p:nvSpPr>
        <p:spPr/>
        <p:txBody>
          <a:bodyPr/>
          <a:lstStyle/>
          <a:p>
            <a:r>
              <a:rPr lang="en-US" altLang="ja-JP"/>
              <a:t>Bit </a:t>
            </a:r>
            <a:r>
              <a:rPr lang="ja-JP" altLang="en-US"/>
              <a:t>と </a:t>
            </a:r>
            <a:r>
              <a:rPr lang="en-US" altLang="ja-JP"/>
              <a:t>Qubit</a:t>
            </a:r>
            <a:endParaRPr kumimoji="1" lang="ja-JP" altLang="en-US"/>
          </a:p>
        </p:txBody>
      </p:sp>
      <p:sp>
        <p:nvSpPr>
          <p:cNvPr id="3" name="楕円 2">
            <a:extLst>
              <a:ext uri="{FF2B5EF4-FFF2-40B4-BE49-F238E27FC236}">
                <a16:creationId xmlns:a16="http://schemas.microsoft.com/office/drawing/2014/main" id="{7BBBE4AD-B7FC-4C7B-B032-2768C707DC32}"/>
              </a:ext>
            </a:extLst>
          </p:cNvPr>
          <p:cNvSpPr/>
          <p:nvPr/>
        </p:nvSpPr>
        <p:spPr>
          <a:xfrm>
            <a:off x="611647" y="2582560"/>
            <a:ext cx="1791729" cy="1791729"/>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a:solidFill>
                  <a:srgbClr val="FFFFFF"/>
                </a:solidFill>
                <a:latin typeface="+mj-lt"/>
                <a:ea typeface="+mj-ea"/>
                <a:cs typeface="ＭＳ Ｐゴシック"/>
              </a:rPr>
              <a:t>0</a:t>
            </a:r>
            <a:endParaRPr kumimoji="1" lang="ja-JP" altLang="en-US" sz="11500">
              <a:solidFill>
                <a:srgbClr val="FFFFFF"/>
              </a:solidFill>
              <a:latin typeface="+mj-lt"/>
              <a:ea typeface="+mj-ea"/>
              <a:cs typeface="ＭＳ Ｐゴシック"/>
            </a:endParaRPr>
          </a:p>
        </p:txBody>
      </p:sp>
      <p:sp>
        <p:nvSpPr>
          <p:cNvPr id="4" name="楕円 3">
            <a:extLst>
              <a:ext uri="{FF2B5EF4-FFF2-40B4-BE49-F238E27FC236}">
                <a16:creationId xmlns:a16="http://schemas.microsoft.com/office/drawing/2014/main" id="{17E3CF28-1EED-4497-9C5D-136C959850EA}"/>
              </a:ext>
            </a:extLst>
          </p:cNvPr>
          <p:cNvSpPr/>
          <p:nvPr/>
        </p:nvSpPr>
        <p:spPr>
          <a:xfrm>
            <a:off x="2555776" y="2582560"/>
            <a:ext cx="1791729" cy="1791729"/>
          </a:xfrm>
          <a:prstGeom prst="ellipse">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a:solidFill>
                  <a:srgbClr val="FFFFFF"/>
                </a:solidFill>
                <a:latin typeface="+mj-lt"/>
                <a:ea typeface="+mj-ea"/>
                <a:cs typeface="ＭＳ Ｐゴシック"/>
              </a:rPr>
              <a:t>1</a:t>
            </a:r>
            <a:endParaRPr kumimoji="1" lang="ja-JP" altLang="en-US" sz="11500">
              <a:solidFill>
                <a:srgbClr val="FFFFFF"/>
              </a:solidFill>
              <a:latin typeface="+mj-lt"/>
              <a:ea typeface="+mj-ea"/>
              <a:cs typeface="ＭＳ Ｐゴシック"/>
            </a:endParaRPr>
          </a:p>
        </p:txBody>
      </p:sp>
      <p:sp>
        <p:nvSpPr>
          <p:cNvPr id="8" name="楕円 7">
            <a:extLst>
              <a:ext uri="{FF2B5EF4-FFF2-40B4-BE49-F238E27FC236}">
                <a16:creationId xmlns:a16="http://schemas.microsoft.com/office/drawing/2014/main" id="{BC2F0133-3DE5-4E3D-8F56-43FF66068751}"/>
              </a:ext>
            </a:extLst>
          </p:cNvPr>
          <p:cNvSpPr/>
          <p:nvPr/>
        </p:nvSpPr>
        <p:spPr>
          <a:xfrm>
            <a:off x="5923002" y="2582560"/>
            <a:ext cx="1791729" cy="1791729"/>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a:solidFill>
                  <a:srgbClr val="FFFFFF"/>
                </a:solidFill>
                <a:latin typeface="+mj-lt"/>
                <a:ea typeface="+mj-ea"/>
                <a:cs typeface="ＭＳ Ｐゴシック"/>
              </a:rPr>
              <a:t>0</a:t>
            </a:r>
            <a:endParaRPr kumimoji="1" lang="ja-JP" altLang="en-US" sz="11500">
              <a:solidFill>
                <a:srgbClr val="FFFFFF"/>
              </a:solidFill>
              <a:latin typeface="+mj-lt"/>
              <a:ea typeface="+mj-ea"/>
              <a:cs typeface="ＭＳ Ｐゴシック"/>
            </a:endParaRPr>
          </a:p>
        </p:txBody>
      </p:sp>
      <p:sp>
        <p:nvSpPr>
          <p:cNvPr id="7" name="楕円 6">
            <a:extLst>
              <a:ext uri="{FF2B5EF4-FFF2-40B4-BE49-F238E27FC236}">
                <a16:creationId xmlns:a16="http://schemas.microsoft.com/office/drawing/2014/main" id="{93609C68-5158-4622-9FDE-1506678989D3}"/>
              </a:ext>
            </a:extLst>
          </p:cNvPr>
          <p:cNvSpPr/>
          <p:nvPr/>
        </p:nvSpPr>
        <p:spPr>
          <a:xfrm>
            <a:off x="5923002" y="2582560"/>
            <a:ext cx="1791729" cy="1791729"/>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1500">
                <a:solidFill>
                  <a:srgbClr val="FFFFFF"/>
                </a:solidFill>
                <a:latin typeface="+mj-lt"/>
                <a:ea typeface="+mj-ea"/>
                <a:cs typeface="ＭＳ Ｐゴシック"/>
              </a:rPr>
              <a:t>1</a:t>
            </a:r>
            <a:endParaRPr kumimoji="1" lang="ja-JP" altLang="en-US" sz="11500" dirty="0">
              <a:solidFill>
                <a:srgbClr val="FFFFFF"/>
              </a:solidFill>
              <a:latin typeface="+mj-lt"/>
              <a:ea typeface="+mj-ea"/>
              <a:cs typeface="ＭＳ Ｐゴシック"/>
            </a:endParaRPr>
          </a:p>
        </p:txBody>
      </p:sp>
      <p:sp>
        <p:nvSpPr>
          <p:cNvPr id="5" name="テキスト ボックス 4">
            <a:extLst>
              <a:ext uri="{FF2B5EF4-FFF2-40B4-BE49-F238E27FC236}">
                <a16:creationId xmlns:a16="http://schemas.microsoft.com/office/drawing/2014/main" id="{82D05BBE-8293-4DF2-9B56-3D2C34841F29}"/>
              </a:ext>
            </a:extLst>
          </p:cNvPr>
          <p:cNvSpPr txBox="1"/>
          <p:nvPr/>
        </p:nvSpPr>
        <p:spPr>
          <a:xfrm>
            <a:off x="1000885" y="1210959"/>
            <a:ext cx="2928551" cy="1015663"/>
          </a:xfrm>
          <a:prstGeom prst="rect">
            <a:avLst/>
          </a:prstGeom>
          <a:noFill/>
        </p:spPr>
        <p:txBody>
          <a:bodyPr wrap="square" rtlCol="0">
            <a:spAutoFit/>
          </a:bodyPr>
          <a:lstStyle/>
          <a:p>
            <a:pPr algn="ctr"/>
            <a:r>
              <a:rPr kumimoji="1" lang="en-US" altLang="ja-JP" sz="6000" dirty="0">
                <a:solidFill>
                  <a:schemeClr val="accent1"/>
                </a:solidFill>
              </a:rPr>
              <a:t>Bit</a:t>
            </a:r>
            <a:endParaRPr kumimoji="1" lang="ja-JP" altLang="en-US" sz="6000" dirty="0">
              <a:solidFill>
                <a:schemeClr val="accent1"/>
              </a:solidFill>
            </a:endParaRPr>
          </a:p>
        </p:txBody>
      </p:sp>
      <p:sp>
        <p:nvSpPr>
          <p:cNvPr id="9" name="テキスト ボックス 8">
            <a:extLst>
              <a:ext uri="{FF2B5EF4-FFF2-40B4-BE49-F238E27FC236}">
                <a16:creationId xmlns:a16="http://schemas.microsoft.com/office/drawing/2014/main" id="{BD4367C9-307E-45AF-B5EB-1D12BF1E9110}"/>
              </a:ext>
            </a:extLst>
          </p:cNvPr>
          <p:cNvSpPr txBox="1"/>
          <p:nvPr/>
        </p:nvSpPr>
        <p:spPr>
          <a:xfrm>
            <a:off x="5354590" y="1210958"/>
            <a:ext cx="2928551" cy="1015663"/>
          </a:xfrm>
          <a:prstGeom prst="rect">
            <a:avLst/>
          </a:prstGeom>
          <a:noFill/>
        </p:spPr>
        <p:txBody>
          <a:bodyPr wrap="square" rtlCol="0">
            <a:spAutoFit/>
          </a:bodyPr>
          <a:lstStyle/>
          <a:p>
            <a:pPr algn="ctr"/>
            <a:r>
              <a:rPr kumimoji="1" lang="en-US" altLang="ja-JP" sz="6000" dirty="0">
                <a:solidFill>
                  <a:schemeClr val="accent3">
                    <a:lumMod val="75000"/>
                  </a:schemeClr>
                </a:solidFill>
              </a:rPr>
              <a:t>Qubit</a:t>
            </a:r>
            <a:endParaRPr kumimoji="1" lang="ja-JP" altLang="en-US" sz="6000" dirty="0">
              <a:solidFill>
                <a:schemeClr val="accent3">
                  <a:lumMod val="75000"/>
                </a:schemeClr>
              </a:solidFill>
            </a:endParaRPr>
          </a:p>
        </p:txBody>
      </p:sp>
      <p:sp>
        <p:nvSpPr>
          <p:cNvPr id="10" name="テキスト ボックス 9">
            <a:extLst>
              <a:ext uri="{FF2B5EF4-FFF2-40B4-BE49-F238E27FC236}">
                <a16:creationId xmlns:a16="http://schemas.microsoft.com/office/drawing/2014/main" id="{88407EC5-7C64-4AAF-9F96-0D626B9AB11E}"/>
              </a:ext>
            </a:extLst>
          </p:cNvPr>
          <p:cNvSpPr txBox="1"/>
          <p:nvPr/>
        </p:nvSpPr>
        <p:spPr>
          <a:xfrm>
            <a:off x="1000884" y="4600817"/>
            <a:ext cx="2928551" cy="1200329"/>
          </a:xfrm>
          <a:prstGeom prst="rect">
            <a:avLst/>
          </a:prstGeom>
          <a:noFill/>
        </p:spPr>
        <p:txBody>
          <a:bodyPr wrap="square" rtlCol="0">
            <a:spAutoFit/>
          </a:bodyPr>
          <a:lstStyle/>
          <a:p>
            <a:pPr algn="ctr"/>
            <a:r>
              <a:rPr kumimoji="1" lang="ja-JP" altLang="en-US" dirty="0">
                <a:solidFill>
                  <a:schemeClr val="accent1"/>
                </a:solidFill>
                <a:latin typeface="Meiryo" charset="-128"/>
                <a:ea typeface="Meiryo" charset="-128"/>
                <a:cs typeface="Meiryo" charset="-128"/>
              </a:rPr>
              <a:t>電子回路の</a:t>
            </a:r>
            <a:r>
              <a:rPr kumimoji="1" lang="en-US" altLang="ja-JP" dirty="0">
                <a:solidFill>
                  <a:schemeClr val="accent1"/>
                </a:solidFill>
                <a:latin typeface="Meiryo" charset="-128"/>
                <a:ea typeface="Meiryo" charset="-128"/>
                <a:cs typeface="Meiryo" charset="-128"/>
              </a:rPr>
              <a:t>Bit</a:t>
            </a:r>
          </a:p>
          <a:p>
            <a:pPr algn="ctr"/>
            <a:endParaRPr kumimoji="1" lang="en-US" altLang="ja-JP" dirty="0">
              <a:solidFill>
                <a:schemeClr val="accent1"/>
              </a:solidFill>
              <a:latin typeface="Meiryo" charset="-128"/>
              <a:ea typeface="Meiryo" charset="-128"/>
              <a:cs typeface="Meiryo" charset="-128"/>
            </a:endParaRPr>
          </a:p>
          <a:p>
            <a:pPr algn="ctr"/>
            <a:r>
              <a:rPr kumimoji="1" lang="ja-JP" altLang="en-US" dirty="0">
                <a:solidFill>
                  <a:schemeClr val="accent1"/>
                </a:solidFill>
                <a:latin typeface="Meiryo" charset="-128"/>
                <a:ea typeface="Meiryo" charset="-128"/>
                <a:cs typeface="Meiryo" charset="-128"/>
              </a:rPr>
              <a:t>「</a:t>
            </a:r>
            <a:r>
              <a:rPr kumimoji="1" lang="en-US" altLang="ja-JP" dirty="0">
                <a:solidFill>
                  <a:schemeClr val="accent1"/>
                </a:solidFill>
                <a:latin typeface="Meiryo" charset="-128"/>
                <a:ea typeface="Meiryo" charset="-128"/>
                <a:cs typeface="Meiryo" charset="-128"/>
              </a:rPr>
              <a:t>0</a:t>
            </a:r>
            <a:r>
              <a:rPr kumimoji="1" lang="ja-JP" altLang="en-US" dirty="0">
                <a:solidFill>
                  <a:schemeClr val="accent1"/>
                </a:solidFill>
                <a:latin typeface="Meiryo" charset="-128"/>
                <a:ea typeface="Meiryo" charset="-128"/>
                <a:cs typeface="Meiryo" charset="-128"/>
              </a:rPr>
              <a:t>」か「</a:t>
            </a:r>
            <a:r>
              <a:rPr kumimoji="1" lang="en-US" altLang="ja-JP" dirty="0">
                <a:solidFill>
                  <a:schemeClr val="accent1"/>
                </a:solidFill>
                <a:latin typeface="Meiryo" charset="-128"/>
                <a:ea typeface="Meiryo" charset="-128"/>
                <a:cs typeface="Meiryo" charset="-128"/>
              </a:rPr>
              <a:t>1</a:t>
            </a:r>
            <a:r>
              <a:rPr kumimoji="1" lang="ja-JP" altLang="en-US" dirty="0">
                <a:solidFill>
                  <a:schemeClr val="accent1"/>
                </a:solidFill>
                <a:latin typeface="Meiryo" charset="-128"/>
                <a:ea typeface="Meiryo" charset="-128"/>
                <a:cs typeface="Meiryo" charset="-128"/>
              </a:rPr>
              <a:t>」の状態を</a:t>
            </a:r>
            <a:endParaRPr kumimoji="1" lang="en-US" altLang="ja-JP" dirty="0">
              <a:solidFill>
                <a:schemeClr val="accent1"/>
              </a:solidFill>
              <a:latin typeface="Meiryo" charset="-128"/>
              <a:ea typeface="Meiryo" charset="-128"/>
              <a:cs typeface="Meiryo" charset="-128"/>
            </a:endParaRPr>
          </a:p>
          <a:p>
            <a:pPr algn="ctr"/>
            <a:r>
              <a:rPr kumimoji="1" lang="ja-JP" altLang="en-US" dirty="0">
                <a:solidFill>
                  <a:schemeClr val="accent1"/>
                </a:solidFill>
                <a:latin typeface="Meiryo" charset="-128"/>
                <a:ea typeface="Meiryo" charset="-128"/>
                <a:cs typeface="Meiryo" charset="-128"/>
              </a:rPr>
              <a:t>別々に保持</a:t>
            </a:r>
          </a:p>
        </p:txBody>
      </p:sp>
      <p:sp>
        <p:nvSpPr>
          <p:cNvPr id="11" name="テキスト ボックス 10">
            <a:extLst>
              <a:ext uri="{FF2B5EF4-FFF2-40B4-BE49-F238E27FC236}">
                <a16:creationId xmlns:a16="http://schemas.microsoft.com/office/drawing/2014/main" id="{4DD46A96-6A00-4FAD-B490-59C73E74762B}"/>
              </a:ext>
            </a:extLst>
          </p:cNvPr>
          <p:cNvSpPr txBox="1"/>
          <p:nvPr/>
        </p:nvSpPr>
        <p:spPr>
          <a:xfrm>
            <a:off x="5354588" y="4604935"/>
            <a:ext cx="2928551" cy="1200329"/>
          </a:xfrm>
          <a:prstGeom prst="rect">
            <a:avLst/>
          </a:prstGeom>
          <a:noFill/>
        </p:spPr>
        <p:txBody>
          <a:bodyPr wrap="square" rtlCol="0">
            <a:spAutoFit/>
          </a:bodyPr>
          <a:lstStyle/>
          <a:p>
            <a:pPr algn="ctr"/>
            <a:r>
              <a:rPr kumimoji="1" lang="ja-JP" altLang="en-US">
                <a:solidFill>
                  <a:schemeClr val="accent3">
                    <a:lumMod val="75000"/>
                  </a:schemeClr>
                </a:solidFill>
                <a:latin typeface="Meiryo" charset="-128"/>
                <a:ea typeface="Meiryo" charset="-128"/>
                <a:cs typeface="Meiryo" charset="-128"/>
              </a:rPr>
              <a:t>量子ビット（</a:t>
            </a:r>
            <a:r>
              <a:rPr kumimoji="1" lang="en-US" altLang="ja-JP">
                <a:solidFill>
                  <a:schemeClr val="accent3">
                    <a:lumMod val="75000"/>
                  </a:schemeClr>
                </a:solidFill>
                <a:latin typeface="Meiryo" charset="-128"/>
                <a:ea typeface="Meiryo" charset="-128"/>
                <a:cs typeface="Meiryo" charset="-128"/>
              </a:rPr>
              <a:t>Qubit</a:t>
            </a:r>
            <a:r>
              <a:rPr kumimoji="1" lang="ja-JP" altLang="en-US">
                <a:solidFill>
                  <a:schemeClr val="accent3">
                    <a:lumMod val="75000"/>
                  </a:schemeClr>
                </a:solidFill>
                <a:latin typeface="Meiryo" charset="-128"/>
                <a:ea typeface="Meiryo" charset="-128"/>
                <a:cs typeface="Meiryo" charset="-128"/>
              </a:rPr>
              <a:t>）</a:t>
            </a:r>
            <a:endParaRPr kumimoji="1" lang="en-US" altLang="ja-JP">
              <a:solidFill>
                <a:schemeClr val="accent3">
                  <a:lumMod val="75000"/>
                </a:schemeClr>
              </a:solidFill>
              <a:latin typeface="Meiryo" charset="-128"/>
              <a:ea typeface="Meiryo" charset="-128"/>
              <a:cs typeface="Meiryo" charset="-128"/>
            </a:endParaRPr>
          </a:p>
          <a:p>
            <a:pPr algn="ctr"/>
            <a:endParaRPr kumimoji="1" lang="en-US" altLang="ja-JP">
              <a:solidFill>
                <a:schemeClr val="accent3">
                  <a:lumMod val="75000"/>
                </a:schemeClr>
              </a:solidFill>
              <a:latin typeface="Meiryo" charset="-128"/>
              <a:ea typeface="Meiryo" charset="-128"/>
              <a:cs typeface="Meiryo" charset="-128"/>
            </a:endParaRPr>
          </a:p>
          <a:p>
            <a:pPr algn="ctr"/>
            <a:r>
              <a:rPr kumimoji="1" lang="ja-JP" altLang="en-US">
                <a:solidFill>
                  <a:schemeClr val="accent3">
                    <a:lumMod val="75000"/>
                  </a:schemeClr>
                </a:solidFill>
                <a:latin typeface="Meiryo" charset="-128"/>
                <a:ea typeface="Meiryo" charset="-128"/>
                <a:cs typeface="Meiryo" charset="-128"/>
              </a:rPr>
              <a:t>「</a:t>
            </a:r>
            <a:r>
              <a:rPr kumimoji="1" lang="en-US" altLang="ja-JP">
                <a:solidFill>
                  <a:schemeClr val="accent3">
                    <a:lumMod val="75000"/>
                  </a:schemeClr>
                </a:solidFill>
                <a:latin typeface="Meiryo" charset="-128"/>
                <a:ea typeface="Meiryo" charset="-128"/>
                <a:cs typeface="Meiryo" charset="-128"/>
              </a:rPr>
              <a:t>0</a:t>
            </a:r>
            <a:r>
              <a:rPr kumimoji="1" lang="ja-JP" altLang="en-US">
                <a:solidFill>
                  <a:schemeClr val="accent3">
                    <a:lumMod val="75000"/>
                  </a:schemeClr>
                </a:solidFill>
                <a:latin typeface="Meiryo" charset="-128"/>
                <a:ea typeface="Meiryo" charset="-128"/>
                <a:cs typeface="Meiryo" charset="-128"/>
              </a:rPr>
              <a:t>」と「</a:t>
            </a:r>
            <a:r>
              <a:rPr kumimoji="1" lang="en-US" altLang="ja-JP">
                <a:solidFill>
                  <a:schemeClr val="accent3">
                    <a:lumMod val="75000"/>
                  </a:schemeClr>
                </a:solidFill>
                <a:latin typeface="Meiryo" charset="-128"/>
                <a:ea typeface="Meiryo" charset="-128"/>
                <a:cs typeface="Meiryo" charset="-128"/>
              </a:rPr>
              <a:t>1</a:t>
            </a:r>
            <a:r>
              <a:rPr kumimoji="1" lang="ja-JP" altLang="en-US">
                <a:solidFill>
                  <a:schemeClr val="accent3">
                    <a:lumMod val="75000"/>
                  </a:schemeClr>
                </a:solidFill>
                <a:latin typeface="Meiryo" charset="-128"/>
                <a:ea typeface="Meiryo" charset="-128"/>
                <a:cs typeface="Meiryo" charset="-128"/>
              </a:rPr>
              <a:t>」の状態を</a:t>
            </a:r>
            <a:endParaRPr kumimoji="1" lang="en-US" altLang="ja-JP">
              <a:solidFill>
                <a:schemeClr val="accent3">
                  <a:lumMod val="75000"/>
                </a:schemeClr>
              </a:solidFill>
              <a:latin typeface="Meiryo" charset="-128"/>
              <a:ea typeface="Meiryo" charset="-128"/>
              <a:cs typeface="Meiryo" charset="-128"/>
            </a:endParaRPr>
          </a:p>
          <a:p>
            <a:pPr algn="ctr"/>
            <a:r>
              <a:rPr kumimoji="1" lang="ja-JP" altLang="en-US">
                <a:solidFill>
                  <a:schemeClr val="accent3">
                    <a:lumMod val="75000"/>
                  </a:schemeClr>
                </a:solidFill>
                <a:latin typeface="Meiryo" charset="-128"/>
                <a:ea typeface="Meiryo" charset="-128"/>
                <a:cs typeface="Meiryo" charset="-128"/>
              </a:rPr>
              <a:t>同時に保持</a:t>
            </a:r>
          </a:p>
        </p:txBody>
      </p:sp>
      <p:sp>
        <p:nvSpPr>
          <p:cNvPr id="6" name="テキスト ボックス 5"/>
          <p:cNvSpPr txBox="1"/>
          <p:nvPr/>
        </p:nvSpPr>
        <p:spPr>
          <a:xfrm>
            <a:off x="1489767" y="5824788"/>
            <a:ext cx="1946367" cy="523220"/>
          </a:xfrm>
          <a:prstGeom prst="rect">
            <a:avLst/>
          </a:prstGeom>
          <a:noFill/>
        </p:spPr>
        <p:txBody>
          <a:bodyPr wrap="none" rtlCol="0">
            <a:spAutoFit/>
          </a:bodyPr>
          <a:lstStyle/>
          <a:p>
            <a:pPr marL="171450" indent="-171450">
              <a:buFont typeface="Wingdings" charset="2"/>
              <a:buChar char="Ø"/>
            </a:pPr>
            <a:r>
              <a:rPr kumimoji="1" lang="ja-JP" altLang="en-US" sz="1400" dirty="0">
                <a:solidFill>
                  <a:srgbClr val="0070C0"/>
                </a:solidFill>
                <a:latin typeface="Meiryo" charset="-128"/>
                <a:ea typeface="Meiryo" charset="-128"/>
                <a:cs typeface="Meiryo" charset="-128"/>
              </a:rPr>
              <a:t>スイッチの</a:t>
            </a:r>
            <a:r>
              <a:rPr kumimoji="1" lang="en-US" altLang="ja-JP" sz="1400" dirty="0">
                <a:solidFill>
                  <a:srgbClr val="0070C0"/>
                </a:solidFill>
                <a:latin typeface="Meiryo" charset="-128"/>
                <a:ea typeface="Meiryo" charset="-128"/>
                <a:cs typeface="Meiryo" charset="-128"/>
              </a:rPr>
              <a:t>ON</a:t>
            </a:r>
            <a:r>
              <a:rPr lang="en-US" altLang="ja-JP" sz="1400" dirty="0">
                <a:solidFill>
                  <a:srgbClr val="0070C0"/>
                </a:solidFill>
                <a:latin typeface="Meiryo" charset="-128"/>
                <a:ea typeface="Meiryo" charset="-128"/>
                <a:cs typeface="Meiryo" charset="-128"/>
              </a:rPr>
              <a:t>/</a:t>
            </a:r>
            <a:r>
              <a:rPr kumimoji="1" lang="en-US" altLang="ja-JP" sz="1400" dirty="0">
                <a:solidFill>
                  <a:srgbClr val="0070C0"/>
                </a:solidFill>
                <a:latin typeface="Meiryo" charset="-128"/>
                <a:ea typeface="Meiryo" charset="-128"/>
                <a:cs typeface="Meiryo" charset="-128"/>
              </a:rPr>
              <a:t>OFF</a:t>
            </a:r>
          </a:p>
          <a:p>
            <a:pPr marL="171450" indent="-171450">
              <a:buFont typeface="Wingdings" charset="2"/>
              <a:buChar char="Ø"/>
            </a:pPr>
            <a:r>
              <a:rPr lang="ja-JP" altLang="en-US" sz="1400" dirty="0">
                <a:solidFill>
                  <a:srgbClr val="0070C0"/>
                </a:solidFill>
                <a:latin typeface="Meiryo" charset="-128"/>
                <a:ea typeface="Meiryo" charset="-128"/>
                <a:cs typeface="Meiryo" charset="-128"/>
              </a:rPr>
              <a:t>電圧の高</a:t>
            </a:r>
            <a:r>
              <a:rPr lang="en-US" altLang="ja-JP" sz="1400" dirty="0">
                <a:solidFill>
                  <a:srgbClr val="0070C0"/>
                </a:solidFill>
                <a:latin typeface="Meiryo" charset="-128"/>
                <a:ea typeface="Meiryo" charset="-128"/>
                <a:cs typeface="Meiryo" charset="-128"/>
              </a:rPr>
              <a:t>/</a:t>
            </a:r>
            <a:r>
              <a:rPr lang="ja-JP" altLang="en-US" sz="1400" dirty="0">
                <a:solidFill>
                  <a:srgbClr val="0070C0"/>
                </a:solidFill>
                <a:latin typeface="Meiryo" charset="-128"/>
                <a:ea typeface="Meiryo" charset="-128"/>
                <a:cs typeface="Meiryo" charset="-128"/>
              </a:rPr>
              <a:t>低　など</a:t>
            </a:r>
            <a:endParaRPr kumimoji="1" lang="ja-JP" altLang="en-US" sz="1400" dirty="0">
              <a:solidFill>
                <a:srgbClr val="0070C0"/>
              </a:solidFill>
              <a:latin typeface="Meiryo" charset="-128"/>
              <a:ea typeface="Meiryo" charset="-128"/>
              <a:cs typeface="Meiryo" charset="-128"/>
            </a:endParaRPr>
          </a:p>
        </p:txBody>
      </p:sp>
      <p:sp>
        <p:nvSpPr>
          <p:cNvPr id="12" name="テキスト ボックス 11"/>
          <p:cNvSpPr txBox="1"/>
          <p:nvPr/>
        </p:nvSpPr>
        <p:spPr>
          <a:xfrm>
            <a:off x="5472983" y="5932510"/>
            <a:ext cx="2691763" cy="307777"/>
          </a:xfrm>
          <a:prstGeom prst="rect">
            <a:avLst/>
          </a:prstGeom>
          <a:noFill/>
        </p:spPr>
        <p:txBody>
          <a:bodyPr wrap="none" rtlCol="0">
            <a:spAutoFit/>
          </a:bodyPr>
          <a:lstStyle/>
          <a:p>
            <a:pPr marL="171450" indent="-171450" algn="ctr">
              <a:buFont typeface="Wingdings" charset="2"/>
              <a:buChar char="Ø"/>
            </a:pPr>
            <a:r>
              <a:rPr kumimoji="1" lang="ja-JP" altLang="en-US" sz="1400" dirty="0">
                <a:solidFill>
                  <a:schemeClr val="accent3">
                    <a:lumMod val="75000"/>
                  </a:schemeClr>
                </a:solidFill>
                <a:latin typeface="Meiryo" charset="-128"/>
                <a:ea typeface="Meiryo" charset="-128"/>
                <a:cs typeface="Meiryo" charset="-128"/>
              </a:rPr>
              <a:t>量子の「状態の重ね合わせ」</a:t>
            </a:r>
            <a:endParaRPr kumimoji="1" lang="en-US" altLang="ja-JP" sz="1400" dirty="0">
              <a:solidFill>
                <a:schemeClr val="accent3">
                  <a:lumMod val="75000"/>
                </a:schemeClr>
              </a:solidFill>
              <a:latin typeface="Meiryo" charset="-128"/>
              <a:ea typeface="Meiryo" charset="-128"/>
              <a:cs typeface="Meiryo" charset="-128"/>
            </a:endParaRPr>
          </a:p>
        </p:txBody>
      </p:sp>
    </p:spTree>
    <p:extLst>
      <p:ext uri="{BB962C8B-B14F-4D97-AF65-F5344CB8AC3E}">
        <p14:creationId xmlns:p14="http://schemas.microsoft.com/office/powerpoint/2010/main" val="154587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repeatCount="indefinite"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500"/>
                                        <p:tgtEl>
                                          <p:spTgt spid="11"/>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p:cTn id="38" dur="500" fill="hold"/>
                                        <p:tgtEl>
                                          <p:spTgt spid="12"/>
                                        </p:tgtEl>
                                        <p:attrNameLst>
                                          <p:attrName>ppt_w</p:attrName>
                                        </p:attrNameLst>
                                      </p:cBhvr>
                                      <p:tavLst>
                                        <p:tav tm="0">
                                          <p:val>
                                            <p:fltVal val="0"/>
                                          </p:val>
                                        </p:tav>
                                        <p:tav tm="100000">
                                          <p:val>
                                            <p:strVal val="#ppt_w"/>
                                          </p:val>
                                        </p:tav>
                                      </p:tavLst>
                                    </p:anim>
                                    <p:anim calcmode="lin" valueType="num">
                                      <p:cBhvr>
                                        <p:cTn id="39" dur="500" fill="hold"/>
                                        <p:tgtEl>
                                          <p:spTgt spid="12"/>
                                        </p:tgtEl>
                                        <p:attrNameLst>
                                          <p:attrName>ppt_h</p:attrName>
                                        </p:attrNameLst>
                                      </p:cBhvr>
                                      <p:tavLst>
                                        <p:tav tm="0">
                                          <p:val>
                                            <p:fltVal val="0"/>
                                          </p:val>
                                        </p:tav>
                                        <p:tav tm="100000">
                                          <p:val>
                                            <p:strVal val="#ppt_h"/>
                                          </p:val>
                                        </p:tav>
                                      </p:tavLst>
                                    </p:anim>
                                    <p:animEffect transition="in" filter="fade">
                                      <p:cBhvr>
                                        <p:cTn id="4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8" grpId="0" animBg="1"/>
      <p:bldP spid="7" grpId="0" animBg="1"/>
      <p:bldP spid="5" grpId="0"/>
      <p:bldP spid="9" grpId="0"/>
      <p:bldP spid="10" grpId="0"/>
      <p:bldP spid="11" grpId="0"/>
      <p:bldP spid="6" grpId="0"/>
      <p:bldP spid="1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 name="楕円 7">
            <a:extLst>
              <a:ext uri="{FF2B5EF4-FFF2-40B4-BE49-F238E27FC236}">
                <a16:creationId xmlns:a16="http://schemas.microsoft.com/office/drawing/2014/main" id="{BC2F0133-3DE5-4E3D-8F56-43FF66068751}"/>
              </a:ext>
            </a:extLst>
          </p:cNvPr>
          <p:cNvSpPr/>
          <p:nvPr/>
        </p:nvSpPr>
        <p:spPr>
          <a:xfrm>
            <a:off x="5024835" y="3586583"/>
            <a:ext cx="322700" cy="321461"/>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 name="タイトル 1"/>
          <p:cNvSpPr>
            <a:spLocks noGrp="1"/>
          </p:cNvSpPr>
          <p:nvPr>
            <p:ph type="title"/>
          </p:nvPr>
        </p:nvSpPr>
        <p:spPr/>
        <p:txBody>
          <a:bodyPr/>
          <a:lstStyle/>
          <a:p>
            <a:r>
              <a:rPr kumimoji="1" lang="ja-JP" altLang="en-US" dirty="0"/>
              <a:t>量子コンピュータが高速に計算できる理由</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12</a:t>
            </a:fld>
            <a:endParaRPr kumimoji="1" lang="ja-JP" altLang="en-US"/>
          </a:p>
        </p:txBody>
      </p:sp>
      <p:grpSp>
        <p:nvGrpSpPr>
          <p:cNvPr id="4" name="グループ化 28">
            <a:extLst>
              <a:ext uri="{FF2B5EF4-FFF2-40B4-BE49-F238E27FC236}">
                <a16:creationId xmlns:a16="http://schemas.microsoft.com/office/drawing/2014/main" id="{F9DA94AF-0F18-4EF4-8C87-36A8D439819D}"/>
              </a:ext>
            </a:extLst>
          </p:cNvPr>
          <p:cNvGrpSpPr/>
          <p:nvPr/>
        </p:nvGrpSpPr>
        <p:grpSpPr>
          <a:xfrm>
            <a:off x="3203848" y="1052736"/>
            <a:ext cx="1289237" cy="321274"/>
            <a:chOff x="630197" y="1841158"/>
            <a:chExt cx="1289237" cy="321274"/>
          </a:xfrm>
          <a:solidFill>
            <a:schemeClr val="accent1"/>
          </a:solidFill>
        </p:grpSpPr>
        <p:sp>
          <p:nvSpPr>
            <p:cNvPr id="5" name="楕円 2">
              <a:extLst>
                <a:ext uri="{FF2B5EF4-FFF2-40B4-BE49-F238E27FC236}">
                  <a16:creationId xmlns:a16="http://schemas.microsoft.com/office/drawing/2014/main" id="{8210FF14-4B40-41FE-93ED-B4FA5BEF1818}"/>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6" name="楕円 3">
              <a:extLst>
                <a:ext uri="{FF2B5EF4-FFF2-40B4-BE49-F238E27FC236}">
                  <a16:creationId xmlns:a16="http://schemas.microsoft.com/office/drawing/2014/main" id="{91F5A19C-E11F-4520-92C5-51F45716872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 name="楕円 4">
              <a:extLst>
                <a:ext uri="{FF2B5EF4-FFF2-40B4-BE49-F238E27FC236}">
                  <a16:creationId xmlns:a16="http://schemas.microsoft.com/office/drawing/2014/main" id="{CF8D6EE4-9E50-46D2-A207-CC56A138A6B1}"/>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8" name="楕円 5">
              <a:extLst>
                <a:ext uri="{FF2B5EF4-FFF2-40B4-BE49-F238E27FC236}">
                  <a16:creationId xmlns:a16="http://schemas.microsoft.com/office/drawing/2014/main" id="{8A12B2B4-5A0C-4350-B761-4B72A12C6228}"/>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9" name="グループ化 29">
            <a:extLst>
              <a:ext uri="{FF2B5EF4-FFF2-40B4-BE49-F238E27FC236}">
                <a16:creationId xmlns:a16="http://schemas.microsoft.com/office/drawing/2014/main" id="{9CAB1A0D-264E-465F-A84B-3744A06A7BB9}"/>
              </a:ext>
            </a:extLst>
          </p:cNvPr>
          <p:cNvGrpSpPr/>
          <p:nvPr/>
        </p:nvGrpSpPr>
        <p:grpSpPr>
          <a:xfrm>
            <a:off x="3201775" y="2420192"/>
            <a:ext cx="1289237" cy="321274"/>
            <a:chOff x="630197" y="1841158"/>
            <a:chExt cx="1289237" cy="321274"/>
          </a:xfrm>
          <a:solidFill>
            <a:schemeClr val="accent1"/>
          </a:solidFill>
        </p:grpSpPr>
        <p:sp>
          <p:nvSpPr>
            <p:cNvPr id="10" name="楕円 30">
              <a:extLst>
                <a:ext uri="{FF2B5EF4-FFF2-40B4-BE49-F238E27FC236}">
                  <a16:creationId xmlns:a16="http://schemas.microsoft.com/office/drawing/2014/main" id="{BF857BC0-9E56-4DDA-9E94-8BDB06051F33}"/>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1" name="楕円 31">
              <a:extLst>
                <a:ext uri="{FF2B5EF4-FFF2-40B4-BE49-F238E27FC236}">
                  <a16:creationId xmlns:a16="http://schemas.microsoft.com/office/drawing/2014/main" id="{65E3258A-AFB3-48FD-B7F0-46DD513D664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2" name="楕円 32">
              <a:extLst>
                <a:ext uri="{FF2B5EF4-FFF2-40B4-BE49-F238E27FC236}">
                  <a16:creationId xmlns:a16="http://schemas.microsoft.com/office/drawing/2014/main" id="{159FBF64-B3BA-4C49-983C-BAF62F313E2E}"/>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13" name="楕円 33">
              <a:extLst>
                <a:ext uri="{FF2B5EF4-FFF2-40B4-BE49-F238E27FC236}">
                  <a16:creationId xmlns:a16="http://schemas.microsoft.com/office/drawing/2014/main" id="{D2D3EC90-174E-42F0-B2E3-FCF48049042E}"/>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14" name="グループ化 34">
            <a:extLst>
              <a:ext uri="{FF2B5EF4-FFF2-40B4-BE49-F238E27FC236}">
                <a16:creationId xmlns:a16="http://schemas.microsoft.com/office/drawing/2014/main" id="{883CFFCF-4038-4629-A222-17C162C9E680}"/>
              </a:ext>
            </a:extLst>
          </p:cNvPr>
          <p:cNvGrpSpPr/>
          <p:nvPr/>
        </p:nvGrpSpPr>
        <p:grpSpPr>
          <a:xfrm>
            <a:off x="3207631" y="3772564"/>
            <a:ext cx="1289237" cy="321274"/>
            <a:chOff x="630197" y="1841158"/>
            <a:chExt cx="1289237" cy="321274"/>
          </a:xfrm>
          <a:solidFill>
            <a:schemeClr val="accent1"/>
          </a:solidFill>
        </p:grpSpPr>
        <p:sp>
          <p:nvSpPr>
            <p:cNvPr id="15" name="楕円 35">
              <a:extLst>
                <a:ext uri="{FF2B5EF4-FFF2-40B4-BE49-F238E27FC236}">
                  <a16:creationId xmlns:a16="http://schemas.microsoft.com/office/drawing/2014/main" id="{C2C91C97-259E-4149-82D6-2EA8CCF2D377}"/>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6" name="楕円 36">
              <a:extLst>
                <a:ext uri="{FF2B5EF4-FFF2-40B4-BE49-F238E27FC236}">
                  <a16:creationId xmlns:a16="http://schemas.microsoft.com/office/drawing/2014/main" id="{272681D5-6F37-49EC-B660-5FCD754CE2C7}"/>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17" name="楕円 37">
              <a:extLst>
                <a:ext uri="{FF2B5EF4-FFF2-40B4-BE49-F238E27FC236}">
                  <a16:creationId xmlns:a16="http://schemas.microsoft.com/office/drawing/2014/main" id="{9BA42E09-AA73-4B54-B2FF-E0689468ADA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18" name="楕円 38">
              <a:extLst>
                <a:ext uri="{FF2B5EF4-FFF2-40B4-BE49-F238E27FC236}">
                  <a16:creationId xmlns:a16="http://schemas.microsoft.com/office/drawing/2014/main" id="{E6DA8177-E991-4B1A-BE94-00827387EB54}"/>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19" name="グループ化 39">
            <a:extLst>
              <a:ext uri="{FF2B5EF4-FFF2-40B4-BE49-F238E27FC236}">
                <a16:creationId xmlns:a16="http://schemas.microsoft.com/office/drawing/2014/main" id="{AC24FED2-9864-409E-B1D8-657C985798DD}"/>
              </a:ext>
            </a:extLst>
          </p:cNvPr>
          <p:cNvGrpSpPr/>
          <p:nvPr/>
        </p:nvGrpSpPr>
        <p:grpSpPr>
          <a:xfrm>
            <a:off x="3197403" y="5125360"/>
            <a:ext cx="1289237" cy="321274"/>
            <a:chOff x="630197" y="1841158"/>
            <a:chExt cx="1289237" cy="321274"/>
          </a:xfrm>
          <a:solidFill>
            <a:schemeClr val="accent1"/>
          </a:solidFill>
        </p:grpSpPr>
        <p:sp>
          <p:nvSpPr>
            <p:cNvPr id="20" name="楕円 40">
              <a:extLst>
                <a:ext uri="{FF2B5EF4-FFF2-40B4-BE49-F238E27FC236}">
                  <a16:creationId xmlns:a16="http://schemas.microsoft.com/office/drawing/2014/main" id="{5DB506FD-1566-4D97-8F95-3E5EC87677A9}"/>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1" name="楕円 41">
              <a:extLst>
                <a:ext uri="{FF2B5EF4-FFF2-40B4-BE49-F238E27FC236}">
                  <a16:creationId xmlns:a16="http://schemas.microsoft.com/office/drawing/2014/main" id="{5DACED1B-E2F5-46F3-96A5-9966EACB6A6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2" name="楕円 42">
              <a:extLst>
                <a:ext uri="{FF2B5EF4-FFF2-40B4-BE49-F238E27FC236}">
                  <a16:creationId xmlns:a16="http://schemas.microsoft.com/office/drawing/2014/main" id="{74B1A501-5DE6-49EA-A5B0-59244FE11447}"/>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3" name="楕円 43">
              <a:extLst>
                <a:ext uri="{FF2B5EF4-FFF2-40B4-BE49-F238E27FC236}">
                  <a16:creationId xmlns:a16="http://schemas.microsoft.com/office/drawing/2014/main" id="{C73DDE50-FC08-434A-9C52-3D5CA4EB8911}"/>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24" name="グループ化 44">
            <a:extLst>
              <a:ext uri="{FF2B5EF4-FFF2-40B4-BE49-F238E27FC236}">
                <a16:creationId xmlns:a16="http://schemas.microsoft.com/office/drawing/2014/main" id="{FB07EC08-531D-4772-AD0E-9D5297E74D3B}"/>
              </a:ext>
            </a:extLst>
          </p:cNvPr>
          <p:cNvGrpSpPr/>
          <p:nvPr/>
        </p:nvGrpSpPr>
        <p:grpSpPr>
          <a:xfrm>
            <a:off x="3201775" y="1393938"/>
            <a:ext cx="1289237" cy="321274"/>
            <a:chOff x="630197" y="1841158"/>
            <a:chExt cx="1289237" cy="321274"/>
          </a:xfrm>
          <a:solidFill>
            <a:schemeClr val="accent1"/>
          </a:solidFill>
        </p:grpSpPr>
        <p:sp>
          <p:nvSpPr>
            <p:cNvPr id="25" name="楕円 45">
              <a:extLst>
                <a:ext uri="{FF2B5EF4-FFF2-40B4-BE49-F238E27FC236}">
                  <a16:creationId xmlns:a16="http://schemas.microsoft.com/office/drawing/2014/main" id="{FF59438D-D1CF-4970-AB19-EF32F8DE17C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6" name="楕円 46">
              <a:extLst>
                <a:ext uri="{FF2B5EF4-FFF2-40B4-BE49-F238E27FC236}">
                  <a16:creationId xmlns:a16="http://schemas.microsoft.com/office/drawing/2014/main" id="{6E1462D3-E185-4A91-AD6A-D0C6C16283D8}"/>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27" name="楕円 47">
              <a:extLst>
                <a:ext uri="{FF2B5EF4-FFF2-40B4-BE49-F238E27FC236}">
                  <a16:creationId xmlns:a16="http://schemas.microsoft.com/office/drawing/2014/main" id="{A102FE13-198B-4641-8D89-37AC8BE19D69}"/>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28" name="楕円 48">
              <a:extLst>
                <a:ext uri="{FF2B5EF4-FFF2-40B4-BE49-F238E27FC236}">
                  <a16:creationId xmlns:a16="http://schemas.microsoft.com/office/drawing/2014/main" id="{A6FC93F5-8A74-40CC-9794-F70454DF078A}"/>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29" name="グループ化 49">
            <a:extLst>
              <a:ext uri="{FF2B5EF4-FFF2-40B4-BE49-F238E27FC236}">
                <a16:creationId xmlns:a16="http://schemas.microsoft.com/office/drawing/2014/main" id="{2D3C1D0C-F497-46CF-A1E5-4100C7DA4C5B}"/>
              </a:ext>
            </a:extLst>
          </p:cNvPr>
          <p:cNvGrpSpPr/>
          <p:nvPr/>
        </p:nvGrpSpPr>
        <p:grpSpPr>
          <a:xfrm>
            <a:off x="3201084" y="2760005"/>
            <a:ext cx="1289237" cy="321274"/>
            <a:chOff x="630197" y="1841158"/>
            <a:chExt cx="1289237" cy="321274"/>
          </a:xfrm>
          <a:solidFill>
            <a:schemeClr val="accent1"/>
          </a:solidFill>
        </p:grpSpPr>
        <p:sp>
          <p:nvSpPr>
            <p:cNvPr id="30" name="楕円 50">
              <a:extLst>
                <a:ext uri="{FF2B5EF4-FFF2-40B4-BE49-F238E27FC236}">
                  <a16:creationId xmlns:a16="http://schemas.microsoft.com/office/drawing/2014/main" id="{F60CDA1F-EDB5-42AF-A42D-5F7F2874EBE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1" name="楕円 51">
              <a:extLst>
                <a:ext uri="{FF2B5EF4-FFF2-40B4-BE49-F238E27FC236}">
                  <a16:creationId xmlns:a16="http://schemas.microsoft.com/office/drawing/2014/main" id="{EA947F75-38A8-4C7A-A7AB-B65B4377568A}"/>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32" name="楕円 52">
              <a:extLst>
                <a:ext uri="{FF2B5EF4-FFF2-40B4-BE49-F238E27FC236}">
                  <a16:creationId xmlns:a16="http://schemas.microsoft.com/office/drawing/2014/main" id="{2FCA9363-2AC6-49BE-8469-8A28D33D9B9F}"/>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3" name="楕円 53">
              <a:extLst>
                <a:ext uri="{FF2B5EF4-FFF2-40B4-BE49-F238E27FC236}">
                  <a16:creationId xmlns:a16="http://schemas.microsoft.com/office/drawing/2014/main" id="{2927A6AE-A9B3-4BB2-8334-7427D757BF3C}"/>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34" name="グループ化 54">
            <a:extLst>
              <a:ext uri="{FF2B5EF4-FFF2-40B4-BE49-F238E27FC236}">
                <a16:creationId xmlns:a16="http://schemas.microsoft.com/office/drawing/2014/main" id="{BD99B456-7E4A-46A8-BB83-3A9A27901491}"/>
              </a:ext>
            </a:extLst>
          </p:cNvPr>
          <p:cNvGrpSpPr/>
          <p:nvPr/>
        </p:nvGrpSpPr>
        <p:grpSpPr>
          <a:xfrm>
            <a:off x="3207631" y="4121417"/>
            <a:ext cx="1289237" cy="321274"/>
            <a:chOff x="630197" y="1841158"/>
            <a:chExt cx="1289237" cy="321274"/>
          </a:xfrm>
          <a:solidFill>
            <a:schemeClr val="accent1"/>
          </a:solidFill>
        </p:grpSpPr>
        <p:sp>
          <p:nvSpPr>
            <p:cNvPr id="35" name="楕円 55">
              <a:extLst>
                <a:ext uri="{FF2B5EF4-FFF2-40B4-BE49-F238E27FC236}">
                  <a16:creationId xmlns:a16="http://schemas.microsoft.com/office/drawing/2014/main" id="{A8D4956E-1AAB-4091-9EE4-0B55B9AF77DD}"/>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36" name="楕円 56">
              <a:extLst>
                <a:ext uri="{FF2B5EF4-FFF2-40B4-BE49-F238E27FC236}">
                  <a16:creationId xmlns:a16="http://schemas.microsoft.com/office/drawing/2014/main" id="{60337B8D-0AF3-4752-BEF3-52404D8D2254}"/>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37" name="楕円 57">
              <a:extLst>
                <a:ext uri="{FF2B5EF4-FFF2-40B4-BE49-F238E27FC236}">
                  <a16:creationId xmlns:a16="http://schemas.microsoft.com/office/drawing/2014/main" id="{5083E8D3-3D13-46E4-BEFF-07916F953759}"/>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38" name="楕円 58">
              <a:extLst>
                <a:ext uri="{FF2B5EF4-FFF2-40B4-BE49-F238E27FC236}">
                  <a16:creationId xmlns:a16="http://schemas.microsoft.com/office/drawing/2014/main" id="{A8446F1A-7E93-4429-92F1-1CD445FDFECB}"/>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39" name="グループ化 59">
            <a:extLst>
              <a:ext uri="{FF2B5EF4-FFF2-40B4-BE49-F238E27FC236}">
                <a16:creationId xmlns:a16="http://schemas.microsoft.com/office/drawing/2014/main" id="{F556D6F4-E33D-4E98-98FE-11A6A63EF76D}"/>
              </a:ext>
            </a:extLst>
          </p:cNvPr>
          <p:cNvGrpSpPr/>
          <p:nvPr/>
        </p:nvGrpSpPr>
        <p:grpSpPr>
          <a:xfrm>
            <a:off x="3203848" y="5459373"/>
            <a:ext cx="1289237" cy="321274"/>
            <a:chOff x="630197" y="1841158"/>
            <a:chExt cx="1289237" cy="321274"/>
          </a:xfrm>
          <a:solidFill>
            <a:schemeClr val="accent1"/>
          </a:solidFill>
        </p:grpSpPr>
        <p:sp>
          <p:nvSpPr>
            <p:cNvPr id="40" name="楕円 60">
              <a:extLst>
                <a:ext uri="{FF2B5EF4-FFF2-40B4-BE49-F238E27FC236}">
                  <a16:creationId xmlns:a16="http://schemas.microsoft.com/office/drawing/2014/main" id="{7D1619EC-B83A-446F-9D12-9A31BDD2899D}"/>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1" name="楕円 61">
              <a:extLst>
                <a:ext uri="{FF2B5EF4-FFF2-40B4-BE49-F238E27FC236}">
                  <a16:creationId xmlns:a16="http://schemas.microsoft.com/office/drawing/2014/main" id="{4A70E839-C5D3-4658-B759-586DE990D46D}"/>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2" name="楕円 62">
              <a:extLst>
                <a:ext uri="{FF2B5EF4-FFF2-40B4-BE49-F238E27FC236}">
                  <a16:creationId xmlns:a16="http://schemas.microsoft.com/office/drawing/2014/main" id="{85CA4AC2-FE8D-4CE4-9DA9-E46119BC722E}"/>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3" name="楕円 63">
              <a:extLst>
                <a:ext uri="{FF2B5EF4-FFF2-40B4-BE49-F238E27FC236}">
                  <a16:creationId xmlns:a16="http://schemas.microsoft.com/office/drawing/2014/main" id="{A42EA534-4EBE-4328-B94C-80E06157D353}"/>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44" name="グループ化 64">
            <a:extLst>
              <a:ext uri="{FF2B5EF4-FFF2-40B4-BE49-F238E27FC236}">
                <a16:creationId xmlns:a16="http://schemas.microsoft.com/office/drawing/2014/main" id="{E2FFB793-1E5E-4305-9DE8-A87FEC863BD2}"/>
              </a:ext>
            </a:extLst>
          </p:cNvPr>
          <p:cNvGrpSpPr/>
          <p:nvPr/>
        </p:nvGrpSpPr>
        <p:grpSpPr>
          <a:xfrm>
            <a:off x="3201775" y="1733751"/>
            <a:ext cx="1289237" cy="321274"/>
            <a:chOff x="630197" y="1841158"/>
            <a:chExt cx="1289237" cy="321274"/>
          </a:xfrm>
          <a:solidFill>
            <a:schemeClr val="accent1"/>
          </a:solidFill>
        </p:grpSpPr>
        <p:sp>
          <p:nvSpPr>
            <p:cNvPr id="45" name="楕円 65">
              <a:extLst>
                <a:ext uri="{FF2B5EF4-FFF2-40B4-BE49-F238E27FC236}">
                  <a16:creationId xmlns:a16="http://schemas.microsoft.com/office/drawing/2014/main" id="{8E47C389-1286-4623-9967-6C93997F26DD}"/>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46" name="楕円 66">
              <a:extLst>
                <a:ext uri="{FF2B5EF4-FFF2-40B4-BE49-F238E27FC236}">
                  <a16:creationId xmlns:a16="http://schemas.microsoft.com/office/drawing/2014/main" id="{57E01796-58EF-45DA-93EA-A37C079E466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7" name="楕円 67">
              <a:extLst>
                <a:ext uri="{FF2B5EF4-FFF2-40B4-BE49-F238E27FC236}">
                  <a16:creationId xmlns:a16="http://schemas.microsoft.com/office/drawing/2014/main" id="{F293D536-CF1E-4785-A65A-591852D4FA38}"/>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48" name="楕円 68">
              <a:extLst>
                <a:ext uri="{FF2B5EF4-FFF2-40B4-BE49-F238E27FC236}">
                  <a16:creationId xmlns:a16="http://schemas.microsoft.com/office/drawing/2014/main" id="{2169AB5C-92C0-45CA-94A6-65B545505D10}"/>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grpSp>
      <p:grpSp>
        <p:nvGrpSpPr>
          <p:cNvPr id="49" name="グループ化 69">
            <a:extLst>
              <a:ext uri="{FF2B5EF4-FFF2-40B4-BE49-F238E27FC236}">
                <a16:creationId xmlns:a16="http://schemas.microsoft.com/office/drawing/2014/main" id="{D19CFF0E-DA77-427B-9955-87B3172F71D7}"/>
              </a:ext>
            </a:extLst>
          </p:cNvPr>
          <p:cNvGrpSpPr/>
          <p:nvPr/>
        </p:nvGrpSpPr>
        <p:grpSpPr>
          <a:xfrm>
            <a:off x="3207631" y="3096378"/>
            <a:ext cx="1289237" cy="321274"/>
            <a:chOff x="630197" y="1841158"/>
            <a:chExt cx="1289237" cy="321274"/>
          </a:xfrm>
          <a:solidFill>
            <a:schemeClr val="accent1"/>
          </a:solidFill>
        </p:grpSpPr>
        <p:sp>
          <p:nvSpPr>
            <p:cNvPr id="50" name="楕円 70">
              <a:extLst>
                <a:ext uri="{FF2B5EF4-FFF2-40B4-BE49-F238E27FC236}">
                  <a16:creationId xmlns:a16="http://schemas.microsoft.com/office/drawing/2014/main" id="{775C7AEE-E586-423B-9F22-5E9F435F5D2F}"/>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1" name="楕円 71">
              <a:extLst>
                <a:ext uri="{FF2B5EF4-FFF2-40B4-BE49-F238E27FC236}">
                  <a16:creationId xmlns:a16="http://schemas.microsoft.com/office/drawing/2014/main" id="{A3C23892-B6E4-47A0-AA30-AA3DA15E80A2}"/>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2" name="楕円 72">
              <a:extLst>
                <a:ext uri="{FF2B5EF4-FFF2-40B4-BE49-F238E27FC236}">
                  <a16:creationId xmlns:a16="http://schemas.microsoft.com/office/drawing/2014/main" id="{469E2789-0934-454C-A74D-8CE16A0B631A}"/>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3" name="楕円 73">
              <a:extLst>
                <a:ext uri="{FF2B5EF4-FFF2-40B4-BE49-F238E27FC236}">
                  <a16:creationId xmlns:a16="http://schemas.microsoft.com/office/drawing/2014/main" id="{664F3B9E-C654-4534-B052-D5A89B4B6D93}"/>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54" name="グループ化 74">
            <a:extLst>
              <a:ext uri="{FF2B5EF4-FFF2-40B4-BE49-F238E27FC236}">
                <a16:creationId xmlns:a16="http://schemas.microsoft.com/office/drawing/2014/main" id="{869F3181-815B-46EC-950D-F6738BB6E5C9}"/>
              </a:ext>
            </a:extLst>
          </p:cNvPr>
          <p:cNvGrpSpPr/>
          <p:nvPr/>
        </p:nvGrpSpPr>
        <p:grpSpPr>
          <a:xfrm>
            <a:off x="3207631" y="4457462"/>
            <a:ext cx="1289237" cy="321274"/>
            <a:chOff x="630197" y="1841158"/>
            <a:chExt cx="1289237" cy="321274"/>
          </a:xfrm>
          <a:solidFill>
            <a:schemeClr val="accent1"/>
          </a:solidFill>
        </p:grpSpPr>
        <p:sp>
          <p:nvSpPr>
            <p:cNvPr id="55" name="楕円 75">
              <a:extLst>
                <a:ext uri="{FF2B5EF4-FFF2-40B4-BE49-F238E27FC236}">
                  <a16:creationId xmlns:a16="http://schemas.microsoft.com/office/drawing/2014/main" id="{88471B1B-90A4-4361-9658-8146B6767AC5}"/>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6" name="楕円 76">
              <a:extLst>
                <a:ext uri="{FF2B5EF4-FFF2-40B4-BE49-F238E27FC236}">
                  <a16:creationId xmlns:a16="http://schemas.microsoft.com/office/drawing/2014/main" id="{A8B9E3A0-B811-447A-A620-EBB84427F0B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57" name="楕円 77">
              <a:extLst>
                <a:ext uri="{FF2B5EF4-FFF2-40B4-BE49-F238E27FC236}">
                  <a16:creationId xmlns:a16="http://schemas.microsoft.com/office/drawing/2014/main" id="{4D64D28B-2C2E-48E3-9C41-71186C97D6B6}"/>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58" name="楕円 78">
              <a:extLst>
                <a:ext uri="{FF2B5EF4-FFF2-40B4-BE49-F238E27FC236}">
                  <a16:creationId xmlns:a16="http://schemas.microsoft.com/office/drawing/2014/main" id="{483E946D-1CA2-4896-B59E-807E0D95FF67}"/>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59" name="グループ化 79">
            <a:extLst>
              <a:ext uri="{FF2B5EF4-FFF2-40B4-BE49-F238E27FC236}">
                <a16:creationId xmlns:a16="http://schemas.microsoft.com/office/drawing/2014/main" id="{50B281C6-134F-4F4C-9797-920228D75CD4}"/>
              </a:ext>
            </a:extLst>
          </p:cNvPr>
          <p:cNvGrpSpPr/>
          <p:nvPr/>
        </p:nvGrpSpPr>
        <p:grpSpPr>
          <a:xfrm>
            <a:off x="3207913" y="5791226"/>
            <a:ext cx="1289237" cy="321274"/>
            <a:chOff x="630197" y="1841158"/>
            <a:chExt cx="1289237" cy="321274"/>
          </a:xfrm>
          <a:solidFill>
            <a:schemeClr val="accent1"/>
          </a:solidFill>
        </p:grpSpPr>
        <p:sp>
          <p:nvSpPr>
            <p:cNvPr id="60" name="楕円 80">
              <a:extLst>
                <a:ext uri="{FF2B5EF4-FFF2-40B4-BE49-F238E27FC236}">
                  <a16:creationId xmlns:a16="http://schemas.microsoft.com/office/drawing/2014/main" id="{7CA13DBF-9FA3-4EDF-B1C3-638708FC34EB}"/>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1" name="楕円 81">
              <a:extLst>
                <a:ext uri="{FF2B5EF4-FFF2-40B4-BE49-F238E27FC236}">
                  <a16:creationId xmlns:a16="http://schemas.microsoft.com/office/drawing/2014/main" id="{930B5CB3-A972-4797-89B6-78F75A693EE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62" name="楕円 82">
              <a:extLst>
                <a:ext uri="{FF2B5EF4-FFF2-40B4-BE49-F238E27FC236}">
                  <a16:creationId xmlns:a16="http://schemas.microsoft.com/office/drawing/2014/main" id="{AE425434-8DDA-46CC-AF6D-80FA63BD6E6B}"/>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3" name="楕円 83">
              <a:extLst>
                <a:ext uri="{FF2B5EF4-FFF2-40B4-BE49-F238E27FC236}">
                  <a16:creationId xmlns:a16="http://schemas.microsoft.com/office/drawing/2014/main" id="{FF319B59-B005-4F8A-8A2E-50B894ED9A81}"/>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grpSp>
        <p:nvGrpSpPr>
          <p:cNvPr id="64" name="グループ化 84">
            <a:extLst>
              <a:ext uri="{FF2B5EF4-FFF2-40B4-BE49-F238E27FC236}">
                <a16:creationId xmlns:a16="http://schemas.microsoft.com/office/drawing/2014/main" id="{66A8E235-76DD-44D1-8483-DF2EA654C583}"/>
              </a:ext>
            </a:extLst>
          </p:cNvPr>
          <p:cNvGrpSpPr/>
          <p:nvPr/>
        </p:nvGrpSpPr>
        <p:grpSpPr>
          <a:xfrm>
            <a:off x="3201775" y="2080379"/>
            <a:ext cx="1289237" cy="321274"/>
            <a:chOff x="630197" y="1841158"/>
            <a:chExt cx="1289237" cy="321274"/>
          </a:xfrm>
          <a:solidFill>
            <a:schemeClr val="accent1"/>
          </a:solidFill>
        </p:grpSpPr>
        <p:sp>
          <p:nvSpPr>
            <p:cNvPr id="65" name="楕円 85">
              <a:extLst>
                <a:ext uri="{FF2B5EF4-FFF2-40B4-BE49-F238E27FC236}">
                  <a16:creationId xmlns:a16="http://schemas.microsoft.com/office/drawing/2014/main" id="{311B6E23-29FA-473A-9634-80FA0BC9D8C6}"/>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6" name="楕円 86">
              <a:extLst>
                <a:ext uri="{FF2B5EF4-FFF2-40B4-BE49-F238E27FC236}">
                  <a16:creationId xmlns:a16="http://schemas.microsoft.com/office/drawing/2014/main" id="{7C264814-AF07-41DB-ABBF-BDADEDF29CB1}"/>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67" name="楕円 87">
              <a:extLst>
                <a:ext uri="{FF2B5EF4-FFF2-40B4-BE49-F238E27FC236}">
                  <a16:creationId xmlns:a16="http://schemas.microsoft.com/office/drawing/2014/main" id="{DD89923A-60CD-47D5-82F2-664E30BB308F}"/>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0</a:t>
              </a:r>
              <a:endParaRPr kumimoji="1" lang="ja-JP" altLang="en-US" sz="2400" dirty="0">
                <a:solidFill>
                  <a:srgbClr val="FFFFFF"/>
                </a:solidFill>
                <a:latin typeface="+mj-lt"/>
                <a:ea typeface="+mj-ea"/>
                <a:cs typeface="ＭＳ Ｐゴシック"/>
              </a:endParaRPr>
            </a:p>
          </p:txBody>
        </p:sp>
        <p:sp>
          <p:nvSpPr>
            <p:cNvPr id="68" name="楕円 88">
              <a:extLst>
                <a:ext uri="{FF2B5EF4-FFF2-40B4-BE49-F238E27FC236}">
                  <a16:creationId xmlns:a16="http://schemas.microsoft.com/office/drawing/2014/main" id="{50FDB540-E36E-47E2-B043-0CE351428C2E}"/>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69" name="グループ化 89">
            <a:extLst>
              <a:ext uri="{FF2B5EF4-FFF2-40B4-BE49-F238E27FC236}">
                <a16:creationId xmlns:a16="http://schemas.microsoft.com/office/drawing/2014/main" id="{4BB8DEB9-9498-45AE-9811-E11F7C9C848F}"/>
              </a:ext>
            </a:extLst>
          </p:cNvPr>
          <p:cNvGrpSpPr/>
          <p:nvPr/>
        </p:nvGrpSpPr>
        <p:grpSpPr>
          <a:xfrm>
            <a:off x="3205924" y="3440711"/>
            <a:ext cx="1289237" cy="321274"/>
            <a:chOff x="630197" y="1841158"/>
            <a:chExt cx="1289237" cy="321274"/>
          </a:xfrm>
          <a:solidFill>
            <a:schemeClr val="accent1"/>
          </a:solidFill>
        </p:grpSpPr>
        <p:sp>
          <p:nvSpPr>
            <p:cNvPr id="70" name="楕円 90">
              <a:extLst>
                <a:ext uri="{FF2B5EF4-FFF2-40B4-BE49-F238E27FC236}">
                  <a16:creationId xmlns:a16="http://schemas.microsoft.com/office/drawing/2014/main" id="{55939B48-1E8F-4D17-B8F0-31CD6FD74824}"/>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1" name="楕円 91">
              <a:extLst>
                <a:ext uri="{FF2B5EF4-FFF2-40B4-BE49-F238E27FC236}">
                  <a16:creationId xmlns:a16="http://schemas.microsoft.com/office/drawing/2014/main" id="{C00EC8DE-C43B-419E-90DD-BA3E1D73046F}"/>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2" name="楕円 92">
              <a:extLst>
                <a:ext uri="{FF2B5EF4-FFF2-40B4-BE49-F238E27FC236}">
                  <a16:creationId xmlns:a16="http://schemas.microsoft.com/office/drawing/2014/main" id="{E252422E-8526-43C8-BF8C-7BEDCB8E6E4D}"/>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73" name="楕円 93">
              <a:extLst>
                <a:ext uri="{FF2B5EF4-FFF2-40B4-BE49-F238E27FC236}">
                  <a16:creationId xmlns:a16="http://schemas.microsoft.com/office/drawing/2014/main" id="{74851A56-B75A-42E0-94AD-7899DE6BB1B2}"/>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grpSp>
      <p:grpSp>
        <p:nvGrpSpPr>
          <p:cNvPr id="74" name="グループ化 94">
            <a:extLst>
              <a:ext uri="{FF2B5EF4-FFF2-40B4-BE49-F238E27FC236}">
                <a16:creationId xmlns:a16="http://schemas.microsoft.com/office/drawing/2014/main" id="{D83FC062-B600-44E7-8FF9-B9DA8EFE7CA0}"/>
              </a:ext>
            </a:extLst>
          </p:cNvPr>
          <p:cNvGrpSpPr/>
          <p:nvPr/>
        </p:nvGrpSpPr>
        <p:grpSpPr>
          <a:xfrm>
            <a:off x="3198094" y="4793507"/>
            <a:ext cx="1289237" cy="321274"/>
            <a:chOff x="630197" y="1841158"/>
            <a:chExt cx="1289237" cy="321274"/>
          </a:xfrm>
          <a:solidFill>
            <a:schemeClr val="accent1"/>
          </a:solidFill>
        </p:grpSpPr>
        <p:sp>
          <p:nvSpPr>
            <p:cNvPr id="75" name="楕円 95">
              <a:extLst>
                <a:ext uri="{FF2B5EF4-FFF2-40B4-BE49-F238E27FC236}">
                  <a16:creationId xmlns:a16="http://schemas.microsoft.com/office/drawing/2014/main" id="{BAFE6E18-ACC3-4092-8D10-30C10F02C40F}"/>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6" name="楕円 96">
              <a:extLst>
                <a:ext uri="{FF2B5EF4-FFF2-40B4-BE49-F238E27FC236}">
                  <a16:creationId xmlns:a16="http://schemas.microsoft.com/office/drawing/2014/main" id="{12189859-519D-43DD-B53A-EBDF951DD9A0}"/>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7" name="楕円 97">
              <a:extLst>
                <a:ext uri="{FF2B5EF4-FFF2-40B4-BE49-F238E27FC236}">
                  <a16:creationId xmlns:a16="http://schemas.microsoft.com/office/drawing/2014/main" id="{FDAA1D50-7499-48BF-AD85-1975C4B35F58}"/>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78" name="楕円 98">
              <a:extLst>
                <a:ext uri="{FF2B5EF4-FFF2-40B4-BE49-F238E27FC236}">
                  <a16:creationId xmlns:a16="http://schemas.microsoft.com/office/drawing/2014/main" id="{593DB674-CD75-4362-82DE-2C22B1D6F260}"/>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grpSp>
      <p:grpSp>
        <p:nvGrpSpPr>
          <p:cNvPr id="79" name="グループ化 99">
            <a:extLst>
              <a:ext uri="{FF2B5EF4-FFF2-40B4-BE49-F238E27FC236}">
                <a16:creationId xmlns:a16="http://schemas.microsoft.com/office/drawing/2014/main" id="{F5DAB70A-B140-4498-BA9D-402D8233BB87}"/>
              </a:ext>
            </a:extLst>
          </p:cNvPr>
          <p:cNvGrpSpPr/>
          <p:nvPr/>
        </p:nvGrpSpPr>
        <p:grpSpPr>
          <a:xfrm>
            <a:off x="3203848" y="6131039"/>
            <a:ext cx="1289237" cy="321274"/>
            <a:chOff x="630197" y="1841158"/>
            <a:chExt cx="1289237" cy="321274"/>
          </a:xfrm>
          <a:solidFill>
            <a:schemeClr val="accent1"/>
          </a:solidFill>
        </p:grpSpPr>
        <p:sp>
          <p:nvSpPr>
            <p:cNvPr id="80" name="楕円 100">
              <a:extLst>
                <a:ext uri="{FF2B5EF4-FFF2-40B4-BE49-F238E27FC236}">
                  <a16:creationId xmlns:a16="http://schemas.microsoft.com/office/drawing/2014/main" id="{4467B8F7-45CB-40F7-AEA6-0F9191A9549A}"/>
                </a:ext>
              </a:extLst>
            </p:cNvPr>
            <p:cNvSpPr/>
            <p:nvPr/>
          </p:nvSpPr>
          <p:spPr>
            <a:xfrm>
              <a:off x="630197"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1" name="楕円 101">
              <a:extLst>
                <a:ext uri="{FF2B5EF4-FFF2-40B4-BE49-F238E27FC236}">
                  <a16:creationId xmlns:a16="http://schemas.microsoft.com/office/drawing/2014/main" id="{23560E5B-4AC1-4C86-9731-383C3DB66265}"/>
                </a:ext>
              </a:extLst>
            </p:cNvPr>
            <p:cNvSpPr/>
            <p:nvPr/>
          </p:nvSpPr>
          <p:spPr>
            <a:xfrm>
              <a:off x="952851"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sp>
          <p:nvSpPr>
            <p:cNvPr id="82" name="楕円 102">
              <a:extLst>
                <a:ext uri="{FF2B5EF4-FFF2-40B4-BE49-F238E27FC236}">
                  <a16:creationId xmlns:a16="http://schemas.microsoft.com/office/drawing/2014/main" id="{ACDF2631-2258-4BF2-A494-ABD93235FD87}"/>
                </a:ext>
              </a:extLst>
            </p:cNvPr>
            <p:cNvSpPr/>
            <p:nvPr/>
          </p:nvSpPr>
          <p:spPr>
            <a:xfrm>
              <a:off x="1275505"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3" name="楕円 103">
              <a:extLst>
                <a:ext uri="{FF2B5EF4-FFF2-40B4-BE49-F238E27FC236}">
                  <a16:creationId xmlns:a16="http://schemas.microsoft.com/office/drawing/2014/main" id="{29541A4A-8053-4431-AA69-32C9F5D83EFA}"/>
                </a:ext>
              </a:extLst>
            </p:cNvPr>
            <p:cNvSpPr/>
            <p:nvPr/>
          </p:nvSpPr>
          <p:spPr>
            <a:xfrm>
              <a:off x="1598160" y="1841158"/>
              <a:ext cx="321274" cy="321274"/>
            </a:xfrm>
            <a:prstGeom prst="ellipse">
              <a:avLst/>
            </a:prstGeom>
            <a:grp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a:solidFill>
                  <a:srgbClr val="FFFFFF"/>
                </a:solidFill>
                <a:latin typeface="+mj-lt"/>
                <a:ea typeface="+mj-ea"/>
                <a:cs typeface="ＭＳ Ｐゴシック"/>
              </a:endParaRPr>
            </a:p>
          </p:txBody>
        </p:sp>
      </p:grpSp>
      <p:sp>
        <p:nvSpPr>
          <p:cNvPr id="84" name="楕円 6">
            <a:extLst>
              <a:ext uri="{FF2B5EF4-FFF2-40B4-BE49-F238E27FC236}">
                <a16:creationId xmlns:a16="http://schemas.microsoft.com/office/drawing/2014/main" id="{93609C68-5158-4622-9FDE-1506678989D3}"/>
              </a:ext>
            </a:extLst>
          </p:cNvPr>
          <p:cNvSpPr/>
          <p:nvPr/>
        </p:nvSpPr>
        <p:spPr>
          <a:xfrm>
            <a:off x="5024835" y="3586582"/>
            <a:ext cx="322700" cy="3378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6" name="楕円 7">
            <a:extLst>
              <a:ext uri="{FF2B5EF4-FFF2-40B4-BE49-F238E27FC236}">
                <a16:creationId xmlns:a16="http://schemas.microsoft.com/office/drawing/2014/main" id="{BC2F0133-3DE5-4E3D-8F56-43FF66068751}"/>
              </a:ext>
            </a:extLst>
          </p:cNvPr>
          <p:cNvSpPr/>
          <p:nvPr/>
        </p:nvSpPr>
        <p:spPr>
          <a:xfrm>
            <a:off x="5364088" y="3593070"/>
            <a:ext cx="322700" cy="321461"/>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87" name="楕円 6">
            <a:extLst>
              <a:ext uri="{FF2B5EF4-FFF2-40B4-BE49-F238E27FC236}">
                <a16:creationId xmlns:a16="http://schemas.microsoft.com/office/drawing/2014/main" id="{93609C68-5158-4622-9FDE-1506678989D3}"/>
              </a:ext>
            </a:extLst>
          </p:cNvPr>
          <p:cNvSpPr/>
          <p:nvPr/>
        </p:nvSpPr>
        <p:spPr>
          <a:xfrm>
            <a:off x="5364088" y="3593069"/>
            <a:ext cx="322700" cy="3378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88" name="楕円 7">
            <a:extLst>
              <a:ext uri="{FF2B5EF4-FFF2-40B4-BE49-F238E27FC236}">
                <a16:creationId xmlns:a16="http://schemas.microsoft.com/office/drawing/2014/main" id="{BC2F0133-3DE5-4E3D-8F56-43FF66068751}"/>
              </a:ext>
            </a:extLst>
          </p:cNvPr>
          <p:cNvSpPr/>
          <p:nvPr/>
        </p:nvSpPr>
        <p:spPr>
          <a:xfrm>
            <a:off x="5698719" y="3594768"/>
            <a:ext cx="322700" cy="321461"/>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89" name="楕円 6">
            <a:extLst>
              <a:ext uri="{FF2B5EF4-FFF2-40B4-BE49-F238E27FC236}">
                <a16:creationId xmlns:a16="http://schemas.microsoft.com/office/drawing/2014/main" id="{93609C68-5158-4622-9FDE-1506678989D3}"/>
              </a:ext>
            </a:extLst>
          </p:cNvPr>
          <p:cNvSpPr/>
          <p:nvPr/>
        </p:nvSpPr>
        <p:spPr>
          <a:xfrm>
            <a:off x="5698719" y="3593069"/>
            <a:ext cx="322700" cy="3378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dirty="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90" name="楕円 7">
            <a:extLst>
              <a:ext uri="{FF2B5EF4-FFF2-40B4-BE49-F238E27FC236}">
                <a16:creationId xmlns:a16="http://schemas.microsoft.com/office/drawing/2014/main" id="{BC2F0133-3DE5-4E3D-8F56-43FF66068751}"/>
              </a:ext>
            </a:extLst>
          </p:cNvPr>
          <p:cNvSpPr/>
          <p:nvPr/>
        </p:nvSpPr>
        <p:spPr>
          <a:xfrm>
            <a:off x="6054971" y="3593580"/>
            <a:ext cx="322700" cy="321461"/>
          </a:xfrm>
          <a:prstGeom prst="ellips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0</a:t>
            </a:r>
            <a:endParaRPr kumimoji="1" lang="ja-JP" altLang="en-US" sz="2400">
              <a:solidFill>
                <a:srgbClr val="FFFFFF"/>
              </a:solidFill>
              <a:latin typeface="+mj-lt"/>
              <a:ea typeface="+mj-ea"/>
              <a:cs typeface="ＭＳ Ｐゴシック"/>
            </a:endParaRPr>
          </a:p>
        </p:txBody>
      </p:sp>
      <p:sp>
        <p:nvSpPr>
          <p:cNvPr id="91" name="楕円 6">
            <a:extLst>
              <a:ext uri="{FF2B5EF4-FFF2-40B4-BE49-F238E27FC236}">
                <a16:creationId xmlns:a16="http://schemas.microsoft.com/office/drawing/2014/main" id="{93609C68-5158-4622-9FDE-1506678989D3}"/>
              </a:ext>
            </a:extLst>
          </p:cNvPr>
          <p:cNvSpPr/>
          <p:nvPr/>
        </p:nvSpPr>
        <p:spPr>
          <a:xfrm>
            <a:off x="6057740" y="3593069"/>
            <a:ext cx="322700" cy="337832"/>
          </a:xfrm>
          <a:prstGeom prst="ellips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a:solidFill>
                  <a:srgbClr val="FFFFFF"/>
                </a:solidFill>
                <a:latin typeface="+mj-lt"/>
                <a:ea typeface="+mj-ea"/>
                <a:cs typeface="ＭＳ Ｐゴシック"/>
              </a:rPr>
              <a:t>1</a:t>
            </a:r>
            <a:endParaRPr kumimoji="1" lang="ja-JP" altLang="en-US" sz="2400" dirty="0">
              <a:solidFill>
                <a:srgbClr val="FFFFFF"/>
              </a:solidFill>
              <a:latin typeface="+mj-lt"/>
              <a:ea typeface="+mj-ea"/>
              <a:cs typeface="ＭＳ Ｐゴシック"/>
            </a:endParaRPr>
          </a:p>
        </p:txBody>
      </p:sp>
      <p:sp>
        <p:nvSpPr>
          <p:cNvPr id="92" name="右中かっこ 91"/>
          <p:cNvSpPr/>
          <p:nvPr/>
        </p:nvSpPr>
        <p:spPr>
          <a:xfrm>
            <a:off x="4572001" y="1052736"/>
            <a:ext cx="288032" cy="5399577"/>
          </a:xfrm>
          <a:prstGeom prst="rightBrace">
            <a:avLst>
              <a:gd name="adj1" fmla="val 11038"/>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93" name="正方形/長方形 92"/>
          <p:cNvSpPr/>
          <p:nvPr/>
        </p:nvSpPr>
        <p:spPr>
          <a:xfrm>
            <a:off x="6804248" y="3536500"/>
            <a:ext cx="720080" cy="432048"/>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演算</a:t>
            </a:r>
            <a:endParaRPr kumimoji="1" lang="ja-JP" altLang="en-US" sz="1600" dirty="0">
              <a:solidFill>
                <a:srgbClr val="FFFFFF"/>
              </a:solidFill>
              <a:latin typeface="Meiryo" charset="-128"/>
              <a:ea typeface="Meiryo" charset="-128"/>
              <a:cs typeface="Meiryo" charset="-128"/>
            </a:endParaRPr>
          </a:p>
        </p:txBody>
      </p:sp>
      <p:sp>
        <p:nvSpPr>
          <p:cNvPr id="94" name="正方形/長方形 93"/>
          <p:cNvSpPr/>
          <p:nvPr/>
        </p:nvSpPr>
        <p:spPr>
          <a:xfrm>
            <a:off x="1617009" y="3529743"/>
            <a:ext cx="720080" cy="432048"/>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a:solidFill>
                  <a:srgbClr val="FFFFFF"/>
                </a:solidFill>
                <a:latin typeface="Meiryo" charset="-128"/>
                <a:ea typeface="Meiryo" charset="-128"/>
                <a:cs typeface="Meiryo" charset="-128"/>
              </a:rPr>
              <a:t>演算</a:t>
            </a:r>
          </a:p>
        </p:txBody>
      </p:sp>
      <p:cxnSp>
        <p:nvCxnSpPr>
          <p:cNvPr id="96" name="直線矢印コネクタ 95"/>
          <p:cNvCxnSpPr>
            <a:stCxn id="5" idx="2"/>
            <a:endCxn id="94" idx="3"/>
          </p:cNvCxnSpPr>
          <p:nvPr/>
        </p:nvCxnSpPr>
        <p:spPr>
          <a:xfrm flipH="1">
            <a:off x="2337089" y="1213373"/>
            <a:ext cx="866759" cy="2532394"/>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97" name="直線矢印コネクタ 96"/>
          <p:cNvCxnSpPr>
            <a:stCxn id="25" idx="2"/>
            <a:endCxn id="94" idx="3"/>
          </p:cNvCxnSpPr>
          <p:nvPr/>
        </p:nvCxnSpPr>
        <p:spPr>
          <a:xfrm flipH="1">
            <a:off x="2337089" y="1554575"/>
            <a:ext cx="864686" cy="2191192"/>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2" name="直線矢印コネクタ 101"/>
          <p:cNvCxnSpPr>
            <a:stCxn id="45" idx="2"/>
            <a:endCxn id="94" idx="3"/>
          </p:cNvCxnSpPr>
          <p:nvPr/>
        </p:nvCxnSpPr>
        <p:spPr>
          <a:xfrm flipH="1">
            <a:off x="2337089" y="1894388"/>
            <a:ext cx="864686" cy="1851379"/>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5" name="直線矢印コネクタ 104"/>
          <p:cNvCxnSpPr>
            <a:stCxn id="65" idx="2"/>
            <a:endCxn id="94" idx="3"/>
          </p:cNvCxnSpPr>
          <p:nvPr/>
        </p:nvCxnSpPr>
        <p:spPr>
          <a:xfrm flipH="1">
            <a:off x="2337089" y="2241016"/>
            <a:ext cx="864686" cy="1504751"/>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08" name="直線矢印コネクタ 107"/>
          <p:cNvCxnSpPr>
            <a:stCxn id="10" idx="2"/>
            <a:endCxn id="94" idx="3"/>
          </p:cNvCxnSpPr>
          <p:nvPr/>
        </p:nvCxnSpPr>
        <p:spPr>
          <a:xfrm flipH="1">
            <a:off x="2337089" y="2580829"/>
            <a:ext cx="864686" cy="1164938"/>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1" name="直線矢印コネクタ 110"/>
          <p:cNvCxnSpPr>
            <a:stCxn id="30" idx="2"/>
            <a:endCxn id="94" idx="3"/>
          </p:cNvCxnSpPr>
          <p:nvPr/>
        </p:nvCxnSpPr>
        <p:spPr>
          <a:xfrm flipH="1">
            <a:off x="2337089" y="2920642"/>
            <a:ext cx="863995" cy="825125"/>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4" name="直線矢印コネクタ 113"/>
          <p:cNvCxnSpPr>
            <a:stCxn id="50" idx="2"/>
            <a:endCxn id="94" idx="3"/>
          </p:cNvCxnSpPr>
          <p:nvPr/>
        </p:nvCxnSpPr>
        <p:spPr>
          <a:xfrm flipH="1">
            <a:off x="2337089" y="3257015"/>
            <a:ext cx="870542" cy="488752"/>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17" name="直線矢印コネクタ 116"/>
          <p:cNvCxnSpPr>
            <a:stCxn id="70" idx="2"/>
            <a:endCxn id="94" idx="3"/>
          </p:cNvCxnSpPr>
          <p:nvPr/>
        </p:nvCxnSpPr>
        <p:spPr>
          <a:xfrm flipH="1">
            <a:off x="2337089" y="3601348"/>
            <a:ext cx="868835" cy="144419"/>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0" name="直線矢印コネクタ 119"/>
          <p:cNvCxnSpPr>
            <a:stCxn id="15" idx="2"/>
            <a:endCxn id="94" idx="3"/>
          </p:cNvCxnSpPr>
          <p:nvPr/>
        </p:nvCxnSpPr>
        <p:spPr>
          <a:xfrm flipH="1" flipV="1">
            <a:off x="2337089" y="3745767"/>
            <a:ext cx="870542" cy="187434"/>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3" name="直線矢印コネクタ 122"/>
          <p:cNvCxnSpPr>
            <a:stCxn id="35" idx="2"/>
            <a:endCxn id="94" idx="3"/>
          </p:cNvCxnSpPr>
          <p:nvPr/>
        </p:nvCxnSpPr>
        <p:spPr>
          <a:xfrm flipH="1" flipV="1">
            <a:off x="2337089" y="3745767"/>
            <a:ext cx="870542" cy="536287"/>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6" name="直線矢印コネクタ 125"/>
          <p:cNvCxnSpPr>
            <a:stCxn id="55" idx="2"/>
            <a:endCxn id="94" idx="3"/>
          </p:cNvCxnSpPr>
          <p:nvPr/>
        </p:nvCxnSpPr>
        <p:spPr>
          <a:xfrm flipH="1" flipV="1">
            <a:off x="2337089" y="3745767"/>
            <a:ext cx="870542" cy="872332"/>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29" name="直線矢印コネクタ 128"/>
          <p:cNvCxnSpPr>
            <a:stCxn id="75" idx="2"/>
            <a:endCxn id="94" idx="3"/>
          </p:cNvCxnSpPr>
          <p:nvPr/>
        </p:nvCxnSpPr>
        <p:spPr>
          <a:xfrm flipH="1" flipV="1">
            <a:off x="2337089" y="3745767"/>
            <a:ext cx="861005" cy="1208377"/>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2" name="直線矢印コネクタ 131"/>
          <p:cNvCxnSpPr>
            <a:stCxn id="20" idx="2"/>
            <a:endCxn id="94" idx="3"/>
          </p:cNvCxnSpPr>
          <p:nvPr/>
        </p:nvCxnSpPr>
        <p:spPr>
          <a:xfrm flipH="1" flipV="1">
            <a:off x="2337089" y="3745767"/>
            <a:ext cx="860314" cy="1540230"/>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5" name="直線矢印コネクタ 134"/>
          <p:cNvCxnSpPr>
            <a:stCxn id="40" idx="2"/>
            <a:endCxn id="94" idx="3"/>
          </p:cNvCxnSpPr>
          <p:nvPr/>
        </p:nvCxnSpPr>
        <p:spPr>
          <a:xfrm flipH="1" flipV="1">
            <a:off x="2337089" y="3745767"/>
            <a:ext cx="866759" cy="1874243"/>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38" name="直線矢印コネクタ 137"/>
          <p:cNvCxnSpPr>
            <a:stCxn id="60" idx="2"/>
            <a:endCxn id="94" idx="3"/>
          </p:cNvCxnSpPr>
          <p:nvPr/>
        </p:nvCxnSpPr>
        <p:spPr>
          <a:xfrm flipH="1" flipV="1">
            <a:off x="2337089" y="3745767"/>
            <a:ext cx="870824" cy="2206096"/>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41" name="直線矢印コネクタ 140"/>
          <p:cNvCxnSpPr>
            <a:stCxn id="80" idx="2"/>
            <a:endCxn id="94" idx="3"/>
          </p:cNvCxnSpPr>
          <p:nvPr/>
        </p:nvCxnSpPr>
        <p:spPr>
          <a:xfrm flipH="1" flipV="1">
            <a:off x="2337089" y="3745767"/>
            <a:ext cx="866759" cy="2545909"/>
          </a:xfrm>
          <a:prstGeom prst="straightConnector1">
            <a:avLst/>
          </a:prstGeom>
          <a:ln w="6350">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44" name="右矢印 143"/>
          <p:cNvSpPr/>
          <p:nvPr/>
        </p:nvSpPr>
        <p:spPr>
          <a:xfrm>
            <a:off x="6464995" y="3669560"/>
            <a:ext cx="288032" cy="165927"/>
          </a:xfrm>
          <a:prstGeom prst="rightArrow">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角丸四角形 144"/>
          <p:cNvSpPr/>
          <p:nvPr/>
        </p:nvSpPr>
        <p:spPr>
          <a:xfrm>
            <a:off x="401113" y="3548566"/>
            <a:ext cx="792088" cy="39440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結果</a:t>
            </a:r>
            <a:endParaRPr kumimoji="1" lang="ja-JP" altLang="en-US" sz="1600" dirty="0">
              <a:solidFill>
                <a:srgbClr val="FFFFFF"/>
              </a:solidFill>
              <a:latin typeface="Meiryo" charset="-128"/>
              <a:ea typeface="Meiryo" charset="-128"/>
              <a:cs typeface="Meiryo" charset="-128"/>
            </a:endParaRPr>
          </a:p>
        </p:txBody>
      </p:sp>
      <p:sp>
        <p:nvSpPr>
          <p:cNvPr id="146" name="角丸四角形 145"/>
          <p:cNvSpPr/>
          <p:nvPr/>
        </p:nvSpPr>
        <p:spPr>
          <a:xfrm>
            <a:off x="7948136" y="3562360"/>
            <a:ext cx="792088" cy="394401"/>
          </a:xfrm>
          <a:prstGeom prst="roundRect">
            <a:avLst>
              <a:gd name="adj" fmla="val 50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a:solidFill>
                  <a:srgbClr val="FFFFFF"/>
                </a:solidFill>
                <a:latin typeface="Meiryo" charset="-128"/>
                <a:ea typeface="Meiryo" charset="-128"/>
                <a:cs typeface="Meiryo" charset="-128"/>
              </a:rPr>
              <a:t>結果</a:t>
            </a:r>
            <a:endParaRPr kumimoji="1" lang="ja-JP" altLang="en-US" sz="1600" dirty="0">
              <a:solidFill>
                <a:srgbClr val="FFFFFF"/>
              </a:solidFill>
              <a:latin typeface="Meiryo" charset="-128"/>
              <a:ea typeface="Meiryo" charset="-128"/>
              <a:cs typeface="Meiryo" charset="-128"/>
            </a:endParaRPr>
          </a:p>
        </p:txBody>
      </p:sp>
      <p:sp>
        <p:nvSpPr>
          <p:cNvPr id="147" name="右矢印 146"/>
          <p:cNvSpPr/>
          <p:nvPr/>
        </p:nvSpPr>
        <p:spPr>
          <a:xfrm>
            <a:off x="7592216" y="3676596"/>
            <a:ext cx="288032" cy="16592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右矢印 147"/>
          <p:cNvSpPr/>
          <p:nvPr/>
        </p:nvSpPr>
        <p:spPr>
          <a:xfrm rot="10800000">
            <a:off x="1246359" y="3676596"/>
            <a:ext cx="288032" cy="165927"/>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テキスト ボックス 148"/>
          <p:cNvSpPr txBox="1"/>
          <p:nvPr/>
        </p:nvSpPr>
        <p:spPr>
          <a:xfrm>
            <a:off x="1571585" y="4006987"/>
            <a:ext cx="810928" cy="276999"/>
          </a:xfrm>
          <a:prstGeom prst="rect">
            <a:avLst/>
          </a:prstGeom>
          <a:noFill/>
        </p:spPr>
        <p:txBody>
          <a:bodyPr wrap="none" rtlCol="0">
            <a:spAutoFit/>
          </a:bodyPr>
          <a:lstStyle/>
          <a:p>
            <a:r>
              <a:rPr kumimoji="1" lang="en-US" altLang="ja-JP" sz="1200" dirty="0">
                <a:solidFill>
                  <a:schemeClr val="accent6">
                    <a:lumMod val="50000"/>
                  </a:schemeClr>
                </a:solidFill>
                <a:latin typeface="Meiryo" charset="-128"/>
                <a:ea typeface="Meiryo" charset="-128"/>
                <a:cs typeface="Meiryo" charset="-128"/>
              </a:rPr>
              <a:t>2</a:t>
            </a:r>
            <a:r>
              <a:rPr kumimoji="1" lang="en-US" altLang="ja-JP" sz="1200" baseline="30000" dirty="0">
                <a:solidFill>
                  <a:schemeClr val="accent6">
                    <a:lumMod val="50000"/>
                  </a:schemeClr>
                </a:solidFill>
                <a:latin typeface="Meiryo" charset="-128"/>
                <a:ea typeface="Meiryo" charset="-128"/>
                <a:cs typeface="Meiryo" charset="-128"/>
              </a:rPr>
              <a:t>n</a:t>
            </a:r>
            <a:r>
              <a:rPr kumimoji="1" lang="ja-JP" altLang="en-US" sz="1200" dirty="0">
                <a:solidFill>
                  <a:schemeClr val="accent6">
                    <a:lumMod val="50000"/>
                  </a:schemeClr>
                </a:solidFill>
                <a:latin typeface="Meiryo" charset="-128"/>
                <a:ea typeface="Meiryo" charset="-128"/>
                <a:cs typeface="Meiryo" charset="-128"/>
              </a:rPr>
              <a:t>回演算</a:t>
            </a:r>
          </a:p>
        </p:txBody>
      </p:sp>
      <p:sp>
        <p:nvSpPr>
          <p:cNvPr id="150" name="テキスト ボックス 149"/>
          <p:cNvSpPr txBox="1"/>
          <p:nvPr/>
        </p:nvSpPr>
        <p:spPr>
          <a:xfrm>
            <a:off x="6716088" y="4013910"/>
            <a:ext cx="896399" cy="276999"/>
          </a:xfrm>
          <a:prstGeom prst="rect">
            <a:avLst/>
          </a:prstGeom>
          <a:noFill/>
        </p:spPr>
        <p:txBody>
          <a:bodyPr wrap="none" rtlCol="0">
            <a:spAutoFit/>
          </a:bodyPr>
          <a:lstStyle/>
          <a:p>
            <a:r>
              <a:rPr kumimoji="1" lang="en-US" altLang="ja-JP" sz="1200" dirty="0">
                <a:solidFill>
                  <a:srgbClr val="7030A0"/>
                </a:solidFill>
                <a:latin typeface="Meiryo" charset="-128"/>
                <a:ea typeface="Meiryo" charset="-128"/>
                <a:cs typeface="Meiryo" charset="-128"/>
              </a:rPr>
              <a:t>1</a:t>
            </a:r>
            <a:r>
              <a:rPr kumimoji="1" lang="ja-JP" altLang="en-US" sz="1200" dirty="0">
                <a:solidFill>
                  <a:srgbClr val="7030A0"/>
                </a:solidFill>
                <a:latin typeface="Meiryo" charset="-128"/>
                <a:ea typeface="Meiryo" charset="-128"/>
                <a:cs typeface="Meiryo" charset="-128"/>
              </a:rPr>
              <a:t>回で演算</a:t>
            </a:r>
          </a:p>
        </p:txBody>
      </p:sp>
      <p:sp>
        <p:nvSpPr>
          <p:cNvPr id="151" name="テキスト ボックス 150"/>
          <p:cNvSpPr txBox="1"/>
          <p:nvPr/>
        </p:nvSpPr>
        <p:spPr>
          <a:xfrm>
            <a:off x="3207443" y="812008"/>
            <a:ext cx="1412566" cy="276999"/>
          </a:xfrm>
          <a:prstGeom prst="rect">
            <a:avLst/>
          </a:prstGeom>
          <a:noFill/>
        </p:spPr>
        <p:txBody>
          <a:bodyPr wrap="none" rtlCol="0">
            <a:spAutoFit/>
          </a:bodyPr>
          <a:lstStyle/>
          <a:p>
            <a:pPr algn="ctr"/>
            <a:r>
              <a:rPr kumimoji="1" lang="en-US" altLang="ja-JP" sz="1200" dirty="0">
                <a:solidFill>
                  <a:srgbClr val="0070C0"/>
                </a:solidFill>
                <a:latin typeface="Meiryo" charset="-128"/>
                <a:ea typeface="Meiryo" charset="-128"/>
                <a:cs typeface="Meiryo" charset="-128"/>
              </a:rPr>
              <a:t>4</a:t>
            </a:r>
            <a:r>
              <a:rPr kumimoji="1" lang="ja-JP" altLang="en-US" sz="1200" dirty="0">
                <a:solidFill>
                  <a:srgbClr val="0070C0"/>
                </a:solidFill>
                <a:latin typeface="Meiryo" charset="-128"/>
                <a:ea typeface="Meiryo" charset="-128"/>
                <a:cs typeface="Meiryo" charset="-128"/>
              </a:rPr>
              <a:t>ビット（</a:t>
            </a:r>
            <a:r>
              <a:rPr kumimoji="1" lang="en-US" altLang="ja-JP" sz="1200" dirty="0">
                <a:solidFill>
                  <a:srgbClr val="0070C0"/>
                </a:solidFill>
                <a:latin typeface="Meiryo" charset="-128"/>
                <a:ea typeface="Meiryo" charset="-128"/>
                <a:cs typeface="Meiryo" charset="-128"/>
              </a:rPr>
              <a:t>4bits</a:t>
            </a:r>
            <a:r>
              <a:rPr kumimoji="1" lang="ja-JP" altLang="en-US" sz="1200" dirty="0">
                <a:solidFill>
                  <a:srgbClr val="0070C0"/>
                </a:solidFill>
                <a:latin typeface="Meiryo" charset="-128"/>
                <a:ea typeface="Meiryo" charset="-128"/>
                <a:cs typeface="Meiryo" charset="-128"/>
              </a:rPr>
              <a:t>）</a:t>
            </a:r>
          </a:p>
        </p:txBody>
      </p:sp>
      <p:sp>
        <p:nvSpPr>
          <p:cNvPr id="152" name="テキスト ボックス 151"/>
          <p:cNvSpPr txBox="1"/>
          <p:nvPr/>
        </p:nvSpPr>
        <p:spPr>
          <a:xfrm>
            <a:off x="4843455" y="3264975"/>
            <a:ext cx="1960793"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charset="-128"/>
                <a:ea typeface="Meiryo" charset="-128"/>
                <a:cs typeface="Meiryo" charset="-128"/>
              </a:rPr>
              <a:t>4</a:t>
            </a:r>
            <a:r>
              <a:rPr kumimoji="1" lang="ja-JP" altLang="en-US" sz="1200" dirty="0">
                <a:solidFill>
                  <a:schemeClr val="accent3">
                    <a:lumMod val="75000"/>
                  </a:schemeClr>
                </a:solidFill>
                <a:latin typeface="Meiryo" charset="-128"/>
                <a:ea typeface="Meiryo" charset="-128"/>
                <a:cs typeface="Meiryo" charset="-128"/>
              </a:rPr>
              <a:t>量子ビット（</a:t>
            </a:r>
            <a:r>
              <a:rPr kumimoji="1" lang="en-US" altLang="ja-JP" sz="1200" dirty="0">
                <a:solidFill>
                  <a:schemeClr val="accent3">
                    <a:lumMod val="75000"/>
                  </a:schemeClr>
                </a:solidFill>
                <a:latin typeface="Meiryo" charset="-128"/>
                <a:ea typeface="Meiryo" charset="-128"/>
                <a:cs typeface="Meiryo" charset="-128"/>
              </a:rPr>
              <a:t>4qubits</a:t>
            </a:r>
            <a:r>
              <a:rPr kumimoji="1" lang="ja-JP" altLang="en-US" sz="1200" dirty="0">
                <a:solidFill>
                  <a:schemeClr val="accent3">
                    <a:lumMod val="75000"/>
                  </a:schemeClr>
                </a:solidFill>
                <a:latin typeface="Meiryo" charset="-128"/>
                <a:ea typeface="Meiryo" charset="-128"/>
                <a:cs typeface="Meiryo" charset="-128"/>
              </a:rPr>
              <a:t>）</a:t>
            </a:r>
          </a:p>
        </p:txBody>
      </p:sp>
      <p:sp>
        <p:nvSpPr>
          <p:cNvPr id="153" name="テキスト ボックス 152"/>
          <p:cNvSpPr txBox="1"/>
          <p:nvPr/>
        </p:nvSpPr>
        <p:spPr>
          <a:xfrm>
            <a:off x="4930294" y="4013910"/>
            <a:ext cx="1723549" cy="276999"/>
          </a:xfrm>
          <a:prstGeom prst="rect">
            <a:avLst/>
          </a:prstGeom>
          <a:noFill/>
        </p:spPr>
        <p:txBody>
          <a:bodyPr wrap="none" rtlCol="0">
            <a:spAutoFit/>
          </a:bodyPr>
          <a:lstStyle/>
          <a:p>
            <a:pPr algn="ctr"/>
            <a:r>
              <a:rPr kumimoji="1" lang="ja-JP" altLang="en-US" sz="1200" dirty="0">
                <a:solidFill>
                  <a:schemeClr val="accent3">
                    <a:lumMod val="75000"/>
                  </a:schemeClr>
                </a:solidFill>
                <a:latin typeface="Meiryo" charset="-128"/>
                <a:ea typeface="Meiryo" charset="-128"/>
                <a:cs typeface="Meiryo" charset="-128"/>
              </a:rPr>
              <a:t>量子の「</a:t>
            </a:r>
            <a:r>
              <a:rPr kumimoji="1" lang="ja-JP" altLang="en-US" sz="1200">
                <a:solidFill>
                  <a:schemeClr val="accent3">
                    <a:lumMod val="75000"/>
                  </a:schemeClr>
                </a:solidFill>
                <a:latin typeface="Meiryo" charset="-128"/>
                <a:ea typeface="Meiryo" charset="-128"/>
                <a:cs typeface="Meiryo" charset="-128"/>
              </a:rPr>
              <a:t>重ね合わせ」</a:t>
            </a:r>
            <a:endParaRPr kumimoji="1" lang="en-US" altLang="ja-JP" sz="1200" dirty="0">
              <a:solidFill>
                <a:schemeClr val="accent3">
                  <a:lumMod val="75000"/>
                </a:schemeClr>
              </a:solidFill>
              <a:latin typeface="Meiryo" charset="-128"/>
              <a:ea typeface="Meiryo" charset="-128"/>
              <a:cs typeface="Meiryo" charset="-128"/>
            </a:endParaRPr>
          </a:p>
        </p:txBody>
      </p:sp>
      <p:sp>
        <p:nvSpPr>
          <p:cNvPr id="154" name="テキスト ボックス 153"/>
          <p:cNvSpPr txBox="1"/>
          <p:nvPr/>
        </p:nvSpPr>
        <p:spPr>
          <a:xfrm>
            <a:off x="398074" y="3259501"/>
            <a:ext cx="1866217" cy="276999"/>
          </a:xfrm>
          <a:prstGeom prst="rect">
            <a:avLst/>
          </a:prstGeom>
          <a:noFill/>
        </p:spPr>
        <p:txBody>
          <a:bodyPr wrap="none" rtlCol="0">
            <a:spAutoFit/>
          </a:bodyPr>
          <a:lstStyle/>
          <a:p>
            <a:pPr algn="ctr"/>
            <a:r>
              <a:rPr kumimoji="1" lang="en-US" altLang="ja-JP" sz="1200" dirty="0">
                <a:solidFill>
                  <a:srgbClr val="0070C0"/>
                </a:solidFill>
                <a:latin typeface="Meiryo" charset="-128"/>
                <a:ea typeface="Meiryo" charset="-128"/>
                <a:cs typeface="Meiryo" charset="-128"/>
              </a:rPr>
              <a:t>4</a:t>
            </a:r>
            <a:r>
              <a:rPr kumimoji="1" lang="ja-JP" altLang="en-US" sz="1200" dirty="0">
                <a:solidFill>
                  <a:srgbClr val="0070C0"/>
                </a:solidFill>
                <a:latin typeface="Meiryo" charset="-128"/>
                <a:ea typeface="Meiryo" charset="-128"/>
                <a:cs typeface="Meiryo" charset="-128"/>
              </a:rPr>
              <a:t>ビット＝</a:t>
            </a:r>
            <a:r>
              <a:rPr kumimoji="1" lang="en-US" altLang="ja-JP" sz="1200" dirty="0">
                <a:solidFill>
                  <a:srgbClr val="0070C0"/>
                </a:solidFill>
                <a:latin typeface="Meiryo" charset="-128"/>
                <a:ea typeface="Meiryo" charset="-128"/>
                <a:cs typeface="Meiryo" charset="-128"/>
              </a:rPr>
              <a:t>2</a:t>
            </a:r>
            <a:r>
              <a:rPr kumimoji="1" lang="en-US" altLang="ja-JP" sz="1200" baseline="30000" dirty="0">
                <a:solidFill>
                  <a:srgbClr val="0070C0"/>
                </a:solidFill>
                <a:latin typeface="Meiryo" charset="-128"/>
                <a:ea typeface="Meiryo" charset="-128"/>
                <a:cs typeface="Meiryo" charset="-128"/>
              </a:rPr>
              <a:t>4</a:t>
            </a:r>
            <a:r>
              <a:rPr kumimoji="1" lang="en-US" altLang="ja-JP" sz="1200" dirty="0">
                <a:solidFill>
                  <a:srgbClr val="0070C0"/>
                </a:solidFill>
                <a:latin typeface="Meiryo" charset="-128"/>
                <a:ea typeface="Meiryo" charset="-128"/>
                <a:cs typeface="Meiryo" charset="-128"/>
              </a:rPr>
              <a:t>=16</a:t>
            </a:r>
            <a:r>
              <a:rPr kumimoji="1" lang="ja-JP" altLang="en-US" sz="1200" dirty="0">
                <a:solidFill>
                  <a:srgbClr val="0070C0"/>
                </a:solidFill>
                <a:latin typeface="Meiryo" charset="-128"/>
                <a:ea typeface="Meiryo" charset="-128"/>
                <a:cs typeface="Meiryo" charset="-128"/>
              </a:rPr>
              <a:t>回演算</a:t>
            </a:r>
          </a:p>
        </p:txBody>
      </p:sp>
      <p:sp>
        <p:nvSpPr>
          <p:cNvPr id="155" name="テキスト ボックス 154"/>
          <p:cNvSpPr txBox="1"/>
          <p:nvPr/>
        </p:nvSpPr>
        <p:spPr>
          <a:xfrm>
            <a:off x="6889852" y="2765538"/>
            <a:ext cx="1885453" cy="276999"/>
          </a:xfrm>
          <a:prstGeom prst="rect">
            <a:avLst/>
          </a:prstGeom>
          <a:noFill/>
        </p:spPr>
        <p:txBody>
          <a:bodyPr wrap="none" rtlCol="0">
            <a:spAutoFit/>
          </a:bodyPr>
          <a:lstStyle/>
          <a:p>
            <a:pPr algn="ctr"/>
            <a:r>
              <a:rPr kumimoji="1" lang="en-US" altLang="ja-JP" sz="1200" dirty="0">
                <a:solidFill>
                  <a:schemeClr val="accent3">
                    <a:lumMod val="75000"/>
                  </a:schemeClr>
                </a:solidFill>
                <a:latin typeface="Meiryo" charset="-128"/>
                <a:ea typeface="Meiryo" charset="-128"/>
                <a:cs typeface="Meiryo" charset="-128"/>
              </a:rPr>
              <a:t>4</a:t>
            </a:r>
            <a:r>
              <a:rPr kumimoji="1" lang="ja-JP" altLang="en-US" sz="1200" dirty="0">
                <a:solidFill>
                  <a:schemeClr val="accent3">
                    <a:lumMod val="75000"/>
                  </a:schemeClr>
                </a:solidFill>
                <a:latin typeface="Meiryo" charset="-128"/>
                <a:ea typeface="Meiryo" charset="-128"/>
                <a:cs typeface="Meiryo" charset="-128"/>
              </a:rPr>
              <a:t>量子ビット</a:t>
            </a:r>
            <a:r>
              <a:rPr kumimoji="1" lang="en-US" altLang="ja-JP" sz="1200" dirty="0">
                <a:solidFill>
                  <a:schemeClr val="accent3">
                    <a:lumMod val="75000"/>
                  </a:schemeClr>
                </a:solidFill>
                <a:latin typeface="Meiryo" charset="-128"/>
                <a:ea typeface="Meiryo" charset="-128"/>
                <a:cs typeface="Meiryo" charset="-128"/>
              </a:rPr>
              <a:t>=1</a:t>
            </a:r>
            <a:r>
              <a:rPr kumimoji="1" lang="ja-JP" altLang="en-US" sz="1200" dirty="0">
                <a:solidFill>
                  <a:schemeClr val="accent3">
                    <a:lumMod val="75000"/>
                  </a:schemeClr>
                </a:solidFill>
                <a:latin typeface="Meiryo" charset="-128"/>
                <a:ea typeface="Meiryo" charset="-128"/>
                <a:cs typeface="Meiryo" charset="-128"/>
              </a:rPr>
              <a:t>回の計算</a:t>
            </a:r>
          </a:p>
        </p:txBody>
      </p:sp>
      <p:sp>
        <p:nvSpPr>
          <p:cNvPr id="156" name="下矢印 155"/>
          <p:cNvSpPr/>
          <p:nvPr/>
        </p:nvSpPr>
        <p:spPr>
          <a:xfrm>
            <a:off x="2584034" y="1052736"/>
            <a:ext cx="547806" cy="5399577"/>
          </a:xfrm>
          <a:prstGeom prst="downArrow">
            <a:avLst/>
          </a:prstGeom>
          <a:solidFill>
            <a:srgbClr val="0070C0">
              <a:alpha val="2902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テキスト ボックス 156"/>
          <p:cNvSpPr txBox="1"/>
          <p:nvPr/>
        </p:nvSpPr>
        <p:spPr>
          <a:xfrm>
            <a:off x="2703489" y="2718490"/>
            <a:ext cx="400110" cy="2067233"/>
          </a:xfrm>
          <a:prstGeom prst="rect">
            <a:avLst/>
          </a:prstGeom>
          <a:noFill/>
        </p:spPr>
        <p:txBody>
          <a:bodyPr vert="eaVert" wrap="none" rtlCol="0">
            <a:spAutoFit/>
          </a:bodyPr>
          <a:lstStyle/>
          <a:p>
            <a:pPr algn="ctr"/>
            <a:r>
              <a:rPr kumimoji="1" lang="ja-JP" altLang="en-US" sz="1400" dirty="0">
                <a:solidFill>
                  <a:srgbClr val="002060"/>
                </a:solidFill>
                <a:latin typeface="Meiryo" charset="-128"/>
                <a:ea typeface="Meiryo" charset="-128"/>
                <a:cs typeface="Meiryo" charset="-128"/>
              </a:rPr>
              <a:t>全ての組合せを逐次計算</a:t>
            </a:r>
          </a:p>
        </p:txBody>
      </p:sp>
      <p:sp>
        <p:nvSpPr>
          <p:cNvPr id="158" name="右矢印 157"/>
          <p:cNvSpPr/>
          <p:nvPr/>
        </p:nvSpPr>
        <p:spPr>
          <a:xfrm>
            <a:off x="4996859" y="2615447"/>
            <a:ext cx="1756167" cy="538478"/>
          </a:xfrm>
          <a:prstGeom prst="rightArrow">
            <a:avLst/>
          </a:prstGeom>
          <a:solidFill>
            <a:srgbClr val="77933C">
              <a:alpha val="2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0" name="テキスト ボックス 159"/>
          <p:cNvSpPr txBox="1"/>
          <p:nvPr/>
        </p:nvSpPr>
        <p:spPr>
          <a:xfrm>
            <a:off x="4992634" y="2780928"/>
            <a:ext cx="1723549" cy="246221"/>
          </a:xfrm>
          <a:prstGeom prst="rect">
            <a:avLst/>
          </a:prstGeom>
          <a:noFill/>
        </p:spPr>
        <p:txBody>
          <a:bodyPr wrap="none" rtlCol="0">
            <a:spAutoFit/>
          </a:bodyPr>
          <a:lstStyle/>
          <a:p>
            <a:r>
              <a:rPr kumimoji="1" lang="ja-JP" altLang="en-US" sz="1000" dirty="0">
                <a:solidFill>
                  <a:schemeClr val="accent3">
                    <a:lumMod val="50000"/>
                  </a:schemeClr>
                </a:solidFill>
                <a:latin typeface="Meiryo" charset="-128"/>
                <a:ea typeface="Meiryo" charset="-128"/>
                <a:cs typeface="Meiryo" charset="-128"/>
              </a:rPr>
              <a:t>全ての組合せを</a:t>
            </a:r>
            <a:r>
              <a:rPr kumimoji="1" lang="ja-JP" altLang="en-US" sz="1000">
                <a:solidFill>
                  <a:schemeClr val="accent3">
                    <a:lumMod val="50000"/>
                  </a:schemeClr>
                </a:solidFill>
                <a:latin typeface="Meiryo" charset="-128"/>
                <a:ea typeface="Meiryo" charset="-128"/>
                <a:cs typeface="Meiryo" charset="-128"/>
              </a:rPr>
              <a:t>１回で計算</a:t>
            </a:r>
            <a:endParaRPr kumimoji="1" lang="ja-JP" altLang="en-US" sz="1000" dirty="0">
              <a:solidFill>
                <a:schemeClr val="accent3">
                  <a:lumMod val="50000"/>
                </a:schemeClr>
              </a:solidFill>
              <a:latin typeface="Meiryo" charset="-128"/>
              <a:ea typeface="Meiryo" charset="-128"/>
              <a:cs typeface="Meiryo" charset="-128"/>
            </a:endParaRPr>
          </a:p>
        </p:txBody>
      </p:sp>
      <p:sp>
        <p:nvSpPr>
          <p:cNvPr id="161" name="テキスト ボックス 160"/>
          <p:cNvSpPr txBox="1"/>
          <p:nvPr/>
        </p:nvSpPr>
        <p:spPr>
          <a:xfrm>
            <a:off x="4963683" y="5311895"/>
            <a:ext cx="3852337" cy="769441"/>
          </a:xfrm>
          <a:prstGeom prst="rect">
            <a:avLst/>
          </a:prstGeom>
          <a:noFill/>
        </p:spPr>
        <p:txBody>
          <a:bodyPr wrap="none" rtlCol="0">
            <a:spAutoFit/>
          </a:bodyPr>
          <a:lstStyle/>
          <a:p>
            <a:pPr algn="ctr"/>
            <a:r>
              <a:rPr kumimoji="1" lang="ja-JP" altLang="en-US" sz="1100" dirty="0">
                <a:solidFill>
                  <a:srgbClr val="009051"/>
                </a:solidFill>
                <a:latin typeface="Meiryo" charset="-128"/>
                <a:ea typeface="Meiryo" charset="-128"/>
                <a:cs typeface="Meiryo" charset="-128"/>
              </a:rPr>
              <a:t>量子ビット数が増えるほど指数関数的に計算速度が高速化</a:t>
            </a:r>
            <a:endParaRPr kumimoji="1" lang="en-US" altLang="ja-JP" sz="1100" dirty="0">
              <a:solidFill>
                <a:srgbClr val="009051"/>
              </a:solidFill>
              <a:latin typeface="Meiryo" charset="-128"/>
              <a:ea typeface="Meiryo" charset="-128"/>
              <a:cs typeface="Meiryo" charset="-128"/>
            </a:endParaRPr>
          </a:p>
          <a:p>
            <a:pPr algn="ctr"/>
            <a:endParaRPr lang="en-US" altLang="ja-JP" sz="1100" dirty="0">
              <a:solidFill>
                <a:srgbClr val="009051"/>
              </a:solidFill>
              <a:latin typeface="Meiryo" charset="-128"/>
              <a:ea typeface="Meiryo" charset="-128"/>
              <a:cs typeface="Meiryo" charset="-128"/>
            </a:endParaRPr>
          </a:p>
          <a:p>
            <a:pPr algn="ctr"/>
            <a:r>
              <a:rPr lang="ja-JP" altLang="en-US" sz="1100" b="1" dirty="0">
                <a:solidFill>
                  <a:srgbClr val="009051"/>
                </a:solidFill>
                <a:latin typeface="Meiryo" charset="-128"/>
                <a:ea typeface="Meiryo" charset="-128"/>
                <a:cs typeface="Meiryo" charset="-128"/>
              </a:rPr>
              <a:t>量子スプレマシー（量子優越性）＝　</a:t>
            </a:r>
            <a:r>
              <a:rPr lang="en-US" altLang="ja-JP" sz="1100" b="1" dirty="0">
                <a:solidFill>
                  <a:srgbClr val="009051"/>
                </a:solidFill>
                <a:latin typeface="Meiryo" charset="-128"/>
                <a:ea typeface="Meiryo" charset="-128"/>
                <a:cs typeface="Meiryo" charset="-128"/>
              </a:rPr>
              <a:t>50</a:t>
            </a:r>
            <a:r>
              <a:rPr lang="ja-JP" altLang="en-US" sz="1100" b="1" dirty="0">
                <a:solidFill>
                  <a:srgbClr val="009051"/>
                </a:solidFill>
                <a:latin typeface="Meiryo" charset="-128"/>
                <a:ea typeface="Meiryo" charset="-128"/>
                <a:cs typeface="Meiryo" charset="-128"/>
              </a:rPr>
              <a:t>量子ビット程度</a:t>
            </a:r>
            <a:endParaRPr lang="en-US" altLang="ja-JP" sz="1100" b="1" dirty="0">
              <a:solidFill>
                <a:srgbClr val="009051"/>
              </a:solidFill>
              <a:latin typeface="Meiryo" charset="-128"/>
              <a:ea typeface="Meiryo" charset="-128"/>
              <a:cs typeface="Meiryo" charset="-128"/>
            </a:endParaRPr>
          </a:p>
          <a:p>
            <a:pPr algn="ctr"/>
            <a:r>
              <a:rPr lang="ja-JP" altLang="en-US" sz="1100" dirty="0">
                <a:solidFill>
                  <a:srgbClr val="009051"/>
                </a:solidFill>
                <a:latin typeface="Meiryo" charset="-128"/>
                <a:ea typeface="Meiryo" charset="-128"/>
                <a:cs typeface="Meiryo" charset="-128"/>
              </a:rPr>
              <a:t>（既存の古典コンピュータ（スパコン）の能力を超える）</a:t>
            </a:r>
            <a:endParaRPr kumimoji="1" lang="ja-JP" altLang="en-US" sz="1100" dirty="0">
              <a:solidFill>
                <a:srgbClr val="009051"/>
              </a:solidFill>
              <a:latin typeface="Meiryo" charset="-128"/>
              <a:ea typeface="Meiryo" charset="-128"/>
              <a:cs typeface="Meiryo" charset="-128"/>
            </a:endParaRPr>
          </a:p>
        </p:txBody>
      </p:sp>
      <p:sp>
        <p:nvSpPr>
          <p:cNvPr id="98" name="四角形吹き出し 97"/>
          <p:cNvSpPr/>
          <p:nvPr/>
        </p:nvSpPr>
        <p:spPr>
          <a:xfrm>
            <a:off x="6804248" y="4387150"/>
            <a:ext cx="1944186" cy="506550"/>
          </a:xfrm>
          <a:prstGeom prst="wedgeRectCallout">
            <a:avLst>
              <a:gd name="adj1" fmla="val -34876"/>
              <a:gd name="adj2" fmla="val -81282"/>
            </a:avLst>
          </a:prstGeom>
          <a:solidFill>
            <a:srgbClr val="7030A0"/>
          </a:solidFill>
          <a:effectLst>
            <a:outerShdw blurRad="50800" dist="38100" dir="2700000" algn="tl" rotWithShape="0">
              <a:prstClr val="black">
                <a:alpha val="40000"/>
              </a:prstClr>
            </a:outerShdw>
          </a:effectLst>
        </p:spPr>
        <p:txBody>
          <a:bodyPr wrap="square" anchor="b">
            <a:noAutofit/>
          </a:bodyPr>
          <a:lstStyle/>
          <a:p>
            <a:r>
              <a:rPr lang="en-US" altLang="ja-JP" sz="1100" dirty="0">
                <a:solidFill>
                  <a:schemeClr val="bg1"/>
                </a:solidFill>
                <a:latin typeface="Meiryo" charset="-128"/>
                <a:ea typeface="Meiryo" charset="-128"/>
                <a:cs typeface="Meiryo" charset="-128"/>
              </a:rPr>
              <a:t>  N </a:t>
            </a:r>
            <a:r>
              <a:rPr lang="ja-JP" altLang="en-US" sz="1100" dirty="0">
                <a:solidFill>
                  <a:schemeClr val="bg1"/>
                </a:solidFill>
                <a:latin typeface="Meiryo" charset="-128"/>
                <a:ea typeface="Meiryo" charset="-128"/>
                <a:cs typeface="Meiryo" charset="-128"/>
              </a:rPr>
              <a:t>量子ビット</a:t>
            </a:r>
            <a:r>
              <a:rPr lang="en-US" altLang="ja-JP" sz="1100" dirty="0">
                <a:solidFill>
                  <a:schemeClr val="bg1"/>
                </a:solidFill>
                <a:latin typeface="Meiryo" charset="-128"/>
                <a:ea typeface="Meiryo" charset="-128"/>
                <a:cs typeface="Meiryo" charset="-128"/>
              </a:rPr>
              <a:t> </a:t>
            </a:r>
          </a:p>
          <a:p>
            <a:pPr algn="ctr"/>
            <a:r>
              <a:rPr lang="ja-JP" altLang="en-US" sz="1100" dirty="0">
                <a:solidFill>
                  <a:schemeClr val="bg1"/>
                </a:solidFill>
                <a:latin typeface="Meiryo" charset="-128"/>
                <a:ea typeface="Meiryo" charset="-128"/>
                <a:cs typeface="Meiryo" charset="-128"/>
              </a:rPr>
              <a:t>＝</a:t>
            </a:r>
            <a:r>
              <a:rPr lang="en-US" altLang="ja-JP" sz="1100" dirty="0">
                <a:solidFill>
                  <a:schemeClr val="bg1"/>
                </a:solidFill>
                <a:latin typeface="Meiryo" charset="-128"/>
                <a:ea typeface="Meiryo" charset="-128"/>
                <a:cs typeface="Meiryo" charset="-128"/>
              </a:rPr>
              <a:t> 2</a:t>
            </a:r>
            <a:r>
              <a:rPr lang="en-US" altLang="ja-JP" sz="1100" baseline="30000" dirty="0">
                <a:solidFill>
                  <a:schemeClr val="bg1"/>
                </a:solidFill>
                <a:latin typeface="Meiryo" charset="-128"/>
                <a:ea typeface="Meiryo" charset="-128"/>
                <a:cs typeface="Meiryo" charset="-128"/>
              </a:rPr>
              <a:t>N</a:t>
            </a:r>
            <a:r>
              <a:rPr lang="en-US" altLang="ja-JP" sz="1100" dirty="0">
                <a:solidFill>
                  <a:schemeClr val="bg1"/>
                </a:solidFill>
                <a:latin typeface="Meiryo" charset="-128"/>
                <a:ea typeface="Meiryo" charset="-128"/>
                <a:cs typeface="Meiryo" charset="-128"/>
              </a:rPr>
              <a:t> </a:t>
            </a:r>
            <a:r>
              <a:rPr lang="ja-JP" altLang="en-US" sz="1100" dirty="0">
                <a:solidFill>
                  <a:schemeClr val="bg1"/>
                </a:solidFill>
                <a:latin typeface="Meiryo" charset="-128"/>
                <a:ea typeface="Meiryo" charset="-128"/>
                <a:cs typeface="Meiryo" charset="-128"/>
              </a:rPr>
              <a:t>の計算を</a:t>
            </a:r>
            <a:r>
              <a:rPr lang="en-US" altLang="ja-JP" sz="1100" dirty="0">
                <a:solidFill>
                  <a:schemeClr val="bg1"/>
                </a:solidFill>
                <a:latin typeface="Meiryo" charset="-128"/>
                <a:ea typeface="Meiryo" charset="-128"/>
                <a:cs typeface="Meiryo" charset="-128"/>
              </a:rPr>
              <a:t>1</a:t>
            </a:r>
            <a:r>
              <a:rPr lang="ja-JP" altLang="en-US" sz="1100" dirty="0">
                <a:solidFill>
                  <a:schemeClr val="bg1"/>
                </a:solidFill>
                <a:latin typeface="Meiryo" charset="-128"/>
                <a:ea typeface="Meiryo" charset="-128"/>
                <a:cs typeface="Meiryo" charset="-128"/>
              </a:rPr>
              <a:t>回で演算</a:t>
            </a:r>
            <a:endParaRPr lang="en-US" altLang="ja-JP" sz="11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225240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repeatCount="indefinite" fill="hold" grpId="0" nodeType="withEffect">
                                  <p:stCondLst>
                                    <p:cond delay="0"/>
                                  </p:stCondLst>
                                  <p:childTnLst>
                                    <p:set>
                                      <p:cBhvr>
                                        <p:cTn id="6" dur="1" fill="hold">
                                          <p:stCondLst>
                                            <p:cond delay="0"/>
                                          </p:stCondLst>
                                        </p:cTn>
                                        <p:tgtEl>
                                          <p:spTgt spid="84"/>
                                        </p:tgtEl>
                                        <p:attrNameLst>
                                          <p:attrName>style.visibility</p:attrName>
                                        </p:attrNameLst>
                                      </p:cBhvr>
                                      <p:to>
                                        <p:strVal val="visible"/>
                                      </p:to>
                                    </p:set>
                                    <p:animEffect transition="in" filter="fade">
                                      <p:cBhvr>
                                        <p:cTn id="7" dur="500"/>
                                        <p:tgtEl>
                                          <p:spTgt spid="8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5"/>
                                        </p:tgtEl>
                                        <p:attrNameLst>
                                          <p:attrName>style.visibility</p:attrName>
                                        </p:attrNameLst>
                                      </p:cBhvr>
                                      <p:to>
                                        <p:strVal val="visible"/>
                                      </p:to>
                                    </p:set>
                                    <p:animEffect transition="in" filter="fade">
                                      <p:cBhvr>
                                        <p:cTn id="10" dur="500"/>
                                        <p:tgtEl>
                                          <p:spTgt spid="85"/>
                                        </p:tgtEl>
                                      </p:cBhvr>
                                    </p:animEffect>
                                  </p:childTnLst>
                                </p:cTn>
                              </p:par>
                              <p:par>
                                <p:cTn id="11" presetID="10" presetClass="entr" presetSubtype="0" repeatCount="indefinite" fill="hold" grpId="0" nodeType="withEffect">
                                  <p:stCondLst>
                                    <p:cond delay="0"/>
                                  </p:stCondLst>
                                  <p:childTnLst>
                                    <p:set>
                                      <p:cBhvr>
                                        <p:cTn id="12" dur="1" fill="hold">
                                          <p:stCondLst>
                                            <p:cond delay="0"/>
                                          </p:stCondLst>
                                        </p:cTn>
                                        <p:tgtEl>
                                          <p:spTgt spid="87"/>
                                        </p:tgtEl>
                                        <p:attrNameLst>
                                          <p:attrName>style.visibility</p:attrName>
                                        </p:attrNameLst>
                                      </p:cBhvr>
                                      <p:to>
                                        <p:strVal val="visible"/>
                                      </p:to>
                                    </p:set>
                                    <p:animEffect transition="in" filter="fade">
                                      <p:cBhvr>
                                        <p:cTn id="13" dur="500"/>
                                        <p:tgtEl>
                                          <p:spTgt spid="8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6"/>
                                        </p:tgtEl>
                                        <p:attrNameLst>
                                          <p:attrName>style.visibility</p:attrName>
                                        </p:attrNameLst>
                                      </p:cBhvr>
                                      <p:to>
                                        <p:strVal val="visible"/>
                                      </p:to>
                                    </p:set>
                                    <p:animEffect transition="in" filter="fade">
                                      <p:cBhvr>
                                        <p:cTn id="16" dur="500"/>
                                        <p:tgtEl>
                                          <p:spTgt spid="86"/>
                                        </p:tgtEl>
                                      </p:cBhvr>
                                    </p:animEffect>
                                  </p:childTnLst>
                                </p:cTn>
                              </p:par>
                              <p:par>
                                <p:cTn id="17" presetID="10" presetClass="entr" presetSubtype="0" repeatCount="indefinite" fill="hold" grpId="0" nodeType="withEffect">
                                  <p:stCondLst>
                                    <p:cond delay="0"/>
                                  </p:stCondLst>
                                  <p:childTnLst>
                                    <p:set>
                                      <p:cBhvr>
                                        <p:cTn id="18" dur="1" fill="hold">
                                          <p:stCondLst>
                                            <p:cond delay="0"/>
                                          </p:stCondLst>
                                        </p:cTn>
                                        <p:tgtEl>
                                          <p:spTgt spid="89"/>
                                        </p:tgtEl>
                                        <p:attrNameLst>
                                          <p:attrName>style.visibility</p:attrName>
                                        </p:attrNameLst>
                                      </p:cBhvr>
                                      <p:to>
                                        <p:strVal val="visible"/>
                                      </p:to>
                                    </p:set>
                                    <p:animEffect transition="in" filter="fade">
                                      <p:cBhvr>
                                        <p:cTn id="19" dur="500"/>
                                        <p:tgtEl>
                                          <p:spTgt spid="8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8"/>
                                        </p:tgtEl>
                                        <p:attrNameLst>
                                          <p:attrName>style.visibility</p:attrName>
                                        </p:attrNameLst>
                                      </p:cBhvr>
                                      <p:to>
                                        <p:strVal val="visible"/>
                                      </p:to>
                                    </p:set>
                                    <p:animEffect transition="in" filter="fade">
                                      <p:cBhvr>
                                        <p:cTn id="22" dur="500"/>
                                        <p:tgtEl>
                                          <p:spTgt spid="88"/>
                                        </p:tgtEl>
                                      </p:cBhvr>
                                    </p:animEffect>
                                  </p:childTnLst>
                                </p:cTn>
                              </p:par>
                              <p:par>
                                <p:cTn id="23" presetID="10" presetClass="entr" presetSubtype="0" repeatCount="indefinite" fill="hold" grpId="0" nodeType="withEffect">
                                  <p:stCondLst>
                                    <p:cond delay="0"/>
                                  </p:stCondLst>
                                  <p:childTnLst>
                                    <p:set>
                                      <p:cBhvr>
                                        <p:cTn id="24" dur="1" fill="hold">
                                          <p:stCondLst>
                                            <p:cond delay="0"/>
                                          </p:stCondLst>
                                        </p:cTn>
                                        <p:tgtEl>
                                          <p:spTgt spid="91"/>
                                        </p:tgtEl>
                                        <p:attrNameLst>
                                          <p:attrName>style.visibility</p:attrName>
                                        </p:attrNameLst>
                                      </p:cBhvr>
                                      <p:to>
                                        <p:strVal val="visible"/>
                                      </p:to>
                                    </p:set>
                                    <p:animEffect transition="in" filter="fade">
                                      <p:cBhvr>
                                        <p:cTn id="25" dur="500"/>
                                        <p:tgtEl>
                                          <p:spTgt spid="91"/>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90"/>
                                        </p:tgtEl>
                                        <p:attrNameLst>
                                          <p:attrName>style.visibility</p:attrName>
                                        </p:attrNameLst>
                                      </p:cBhvr>
                                      <p:to>
                                        <p:strVal val="visible"/>
                                      </p:to>
                                    </p:set>
                                    <p:animEffect transition="in" filter="fade">
                                      <p:cBhvr>
                                        <p:cTn id="28" dur="500"/>
                                        <p:tgtEl>
                                          <p:spTgt spid="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 grpId="0" animBg="1"/>
      <p:bldP spid="84" grpId="0" animBg="1"/>
      <p:bldP spid="86" grpId="0" animBg="1"/>
      <p:bldP spid="87" grpId="0" animBg="1"/>
      <p:bldP spid="88" grpId="0" animBg="1"/>
      <p:bldP spid="89" grpId="0" animBg="1"/>
      <p:bldP spid="90" grpId="0" animBg="1"/>
      <p:bldP spid="9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量子コンピュータの種類</a:t>
            </a:r>
            <a:endParaRPr kumimoji="1" lang="ja-JP" altLang="en-US" dirty="0"/>
          </a:p>
        </p:txBody>
      </p:sp>
      <p:sp>
        <p:nvSpPr>
          <p:cNvPr id="22" name="正方形/長方形 21">
            <a:extLst>
              <a:ext uri="{FF2B5EF4-FFF2-40B4-BE49-F238E27FC236}">
                <a16:creationId xmlns:a16="http://schemas.microsoft.com/office/drawing/2014/main" id="{61ED11A4-4051-4504-8F85-7B54BD3178E6}"/>
              </a:ext>
            </a:extLst>
          </p:cNvPr>
          <p:cNvSpPr/>
          <p:nvPr/>
        </p:nvSpPr>
        <p:spPr>
          <a:xfrm>
            <a:off x="3223149" y="1824469"/>
            <a:ext cx="2769350"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量子アニーリング</a:t>
            </a:r>
            <a:endParaRPr lang="en-US" altLang="ja-JP">
              <a:solidFill>
                <a:srgbClr val="FFFFFF"/>
              </a:solidFill>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26E6FB17-CBA7-468C-9FB5-881C6B87DA94}"/>
              </a:ext>
            </a:extLst>
          </p:cNvPr>
          <p:cNvSpPr/>
          <p:nvPr/>
        </p:nvSpPr>
        <p:spPr>
          <a:xfrm>
            <a:off x="301399" y="1269323"/>
            <a:ext cx="2769350" cy="97136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量子ゲート</a:t>
            </a:r>
            <a:endParaRPr kumimoji="1" lang="ja-JP" altLang="en-US"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a16="http://schemas.microsoft.com/office/drawing/2014/main" id="{155653DD-837B-498B-AE43-E27F7358093B}"/>
              </a:ext>
            </a:extLst>
          </p:cNvPr>
          <p:cNvSpPr/>
          <p:nvPr/>
        </p:nvSpPr>
        <p:spPr>
          <a:xfrm>
            <a:off x="6126987" y="1824469"/>
            <a:ext cx="2769350"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レーザーネットワーク</a:t>
            </a:r>
            <a:endParaRPr kumimoji="1" lang="ja-JP" altLang="en-US" dirty="0">
              <a:solidFill>
                <a:srgbClr val="FFFFFF"/>
              </a:solidFill>
              <a:latin typeface="Meiryo" charset="-128"/>
              <a:ea typeface="Meiryo" charset="-128"/>
              <a:cs typeface="Meiryo" charset="-128"/>
            </a:endParaRPr>
          </a:p>
        </p:txBody>
      </p:sp>
      <p:sp>
        <p:nvSpPr>
          <p:cNvPr id="25" name="正方形/長方形 24">
            <a:extLst>
              <a:ext uri="{FF2B5EF4-FFF2-40B4-BE49-F238E27FC236}">
                <a16:creationId xmlns:a16="http://schemas.microsoft.com/office/drawing/2014/main" id="{52B4AA45-9992-4A21-B8E0-F1FEB1572067}"/>
              </a:ext>
            </a:extLst>
          </p:cNvPr>
          <p:cNvSpPr/>
          <p:nvPr/>
        </p:nvSpPr>
        <p:spPr>
          <a:xfrm>
            <a:off x="3241061" y="3494351"/>
            <a:ext cx="2769350" cy="6910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a:solidFill>
                  <a:srgbClr val="FFFFFF"/>
                </a:solidFill>
                <a:latin typeface="Meiryo" charset="-128"/>
                <a:ea typeface="Meiryo" charset="-128"/>
                <a:cs typeface="Meiryo" charset="-128"/>
              </a:rPr>
              <a:t>D-Wave</a:t>
            </a:r>
            <a:endParaRPr kumimoji="1" lang="ja-JP" altLang="en-US" dirty="0">
              <a:solidFill>
                <a:srgbClr val="FFFFFF"/>
              </a:solidFill>
              <a:latin typeface="Meiryo" charset="-128"/>
              <a:ea typeface="Meiryo" charset="-128"/>
              <a:cs typeface="Meiryo" charset="-128"/>
            </a:endParaRPr>
          </a:p>
        </p:txBody>
      </p:sp>
      <p:sp>
        <p:nvSpPr>
          <p:cNvPr id="26" name="正方形/長方形 25">
            <a:extLst>
              <a:ext uri="{FF2B5EF4-FFF2-40B4-BE49-F238E27FC236}">
                <a16:creationId xmlns:a16="http://schemas.microsoft.com/office/drawing/2014/main" id="{48F8CC83-D06A-4533-8F67-42D09784F95B}"/>
              </a:ext>
            </a:extLst>
          </p:cNvPr>
          <p:cNvSpPr/>
          <p:nvPr/>
        </p:nvSpPr>
        <p:spPr>
          <a:xfrm>
            <a:off x="319311" y="3494351"/>
            <a:ext cx="2769350" cy="6910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a:solidFill>
                  <a:srgbClr val="FFFFFF"/>
                </a:solidFill>
                <a:latin typeface="Meiryo" charset="-128"/>
                <a:ea typeface="Meiryo" charset="-128"/>
                <a:cs typeface="Meiryo" charset="-128"/>
              </a:rPr>
              <a:t>IBM</a:t>
            </a:r>
            <a:r>
              <a:rPr lang="ja-JP" altLang="en-US">
                <a:solidFill>
                  <a:srgbClr val="FFFFFF"/>
                </a:solidFill>
                <a:latin typeface="Meiryo" charset="-128"/>
                <a:ea typeface="Meiryo" charset="-128"/>
                <a:cs typeface="Meiryo" charset="-128"/>
              </a:rPr>
              <a:t>、</a:t>
            </a:r>
            <a:r>
              <a:rPr lang="en-US" altLang="ja-JP">
                <a:solidFill>
                  <a:srgbClr val="FFFFFF"/>
                </a:solidFill>
                <a:latin typeface="Meiryo" charset="-128"/>
                <a:ea typeface="Meiryo" charset="-128"/>
                <a:cs typeface="Meiryo" charset="-128"/>
              </a:rPr>
              <a:t>Google</a:t>
            </a:r>
          </a:p>
          <a:p>
            <a:pPr algn="ctr"/>
            <a:r>
              <a:rPr lang="en-US" altLang="ja-JP">
                <a:solidFill>
                  <a:srgbClr val="FFFFFF"/>
                </a:solidFill>
                <a:latin typeface="Meiryo" charset="-128"/>
                <a:ea typeface="Meiryo" charset="-128"/>
                <a:cs typeface="Meiryo" charset="-128"/>
              </a:rPr>
              <a:t>Microsoft</a:t>
            </a:r>
          </a:p>
        </p:txBody>
      </p:sp>
      <p:sp>
        <p:nvSpPr>
          <p:cNvPr id="27" name="正方形/長方形 26">
            <a:extLst>
              <a:ext uri="{FF2B5EF4-FFF2-40B4-BE49-F238E27FC236}">
                <a16:creationId xmlns:a16="http://schemas.microsoft.com/office/drawing/2014/main" id="{CAC91576-EB25-4F86-9DAC-51B5FB4F1F12}"/>
              </a:ext>
            </a:extLst>
          </p:cNvPr>
          <p:cNvSpPr/>
          <p:nvPr/>
        </p:nvSpPr>
        <p:spPr>
          <a:xfrm>
            <a:off x="6144899" y="3494351"/>
            <a:ext cx="2769350" cy="69107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a:solidFill>
                  <a:srgbClr val="FFFFFF"/>
                </a:solidFill>
                <a:latin typeface="Meiryo" charset="-128"/>
                <a:ea typeface="Meiryo" charset="-128"/>
                <a:cs typeface="Meiryo" charset="-128"/>
              </a:rPr>
              <a:t>NII</a:t>
            </a:r>
            <a:r>
              <a:rPr lang="ja-JP" altLang="en-US">
                <a:solidFill>
                  <a:srgbClr val="FFFFFF"/>
                </a:solidFill>
                <a:latin typeface="Meiryo" charset="-128"/>
                <a:ea typeface="Meiryo" charset="-128"/>
                <a:cs typeface="Meiryo" charset="-128"/>
              </a:rPr>
              <a:t>、</a:t>
            </a:r>
            <a:r>
              <a:rPr lang="en-US" altLang="ja-JP">
                <a:solidFill>
                  <a:srgbClr val="FFFFFF"/>
                </a:solidFill>
                <a:latin typeface="Meiryo" charset="-128"/>
                <a:ea typeface="Meiryo" charset="-128"/>
                <a:cs typeface="Meiryo" charset="-128"/>
              </a:rPr>
              <a:t>NTT</a:t>
            </a:r>
            <a:r>
              <a:rPr lang="ja-JP" altLang="en-US">
                <a:solidFill>
                  <a:srgbClr val="FFFFFF"/>
                </a:solidFill>
                <a:latin typeface="Meiryo" charset="-128"/>
                <a:ea typeface="Meiryo" charset="-128"/>
                <a:cs typeface="Meiryo" charset="-128"/>
              </a:rPr>
              <a:t>（日本発）</a:t>
            </a:r>
            <a:endParaRPr kumimoji="1" lang="ja-JP" altLang="en-US" dirty="0">
              <a:solidFill>
                <a:srgbClr val="FFFFFF"/>
              </a:solidFill>
              <a:latin typeface="Meiryo" charset="-128"/>
              <a:ea typeface="Meiryo" charset="-128"/>
              <a:cs typeface="Meiryo" charset="-128"/>
            </a:endParaRPr>
          </a:p>
        </p:txBody>
      </p:sp>
      <p:sp>
        <p:nvSpPr>
          <p:cNvPr id="32" name="正方形/長方形 31">
            <a:extLst>
              <a:ext uri="{FF2B5EF4-FFF2-40B4-BE49-F238E27FC236}">
                <a16:creationId xmlns:a16="http://schemas.microsoft.com/office/drawing/2014/main" id="{4A43827F-E5F6-4428-AE5C-435E07E55C6C}"/>
              </a:ext>
            </a:extLst>
          </p:cNvPr>
          <p:cNvSpPr/>
          <p:nvPr/>
        </p:nvSpPr>
        <p:spPr>
          <a:xfrm>
            <a:off x="3223149" y="4328469"/>
            <a:ext cx="2769350" cy="6830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D-Wave</a:t>
            </a:r>
            <a:r>
              <a:rPr lang="ja-JP" altLang="en-US" sz="1200" dirty="0">
                <a:solidFill>
                  <a:srgbClr val="FFFFFF"/>
                </a:solidFill>
                <a:latin typeface="Meiryo" charset="-128"/>
                <a:ea typeface="Meiryo" charset="-128"/>
                <a:cs typeface="Meiryo" charset="-128"/>
              </a:rPr>
              <a:t>は</a:t>
            </a:r>
            <a:r>
              <a:rPr lang="en-US" altLang="ja-JP" sz="1200" dirty="0">
                <a:solidFill>
                  <a:srgbClr val="FFFFFF"/>
                </a:solidFill>
                <a:latin typeface="Meiryo" charset="-128"/>
                <a:ea typeface="Meiryo" charset="-128"/>
                <a:cs typeface="Meiryo" charset="-128"/>
              </a:rPr>
              <a:t>2017</a:t>
            </a:r>
            <a:r>
              <a:rPr lang="ja-JP" altLang="en-US" sz="1200" dirty="0">
                <a:solidFill>
                  <a:srgbClr val="FFFFFF"/>
                </a:solidFill>
                <a:latin typeface="Meiryo" charset="-128"/>
                <a:ea typeface="Meiryo" charset="-128"/>
                <a:cs typeface="Meiryo" charset="-128"/>
              </a:rPr>
              <a:t>年</a:t>
            </a:r>
            <a:r>
              <a:rPr lang="en-US" altLang="ja-JP" sz="1200" dirty="0">
                <a:solidFill>
                  <a:srgbClr val="FFFFFF"/>
                </a:solidFill>
                <a:latin typeface="Meiryo" charset="-128"/>
                <a:ea typeface="Meiryo" charset="-128"/>
                <a:cs typeface="Meiryo" charset="-128"/>
              </a:rPr>
              <a:t>1</a:t>
            </a:r>
            <a:r>
              <a:rPr lang="ja-JP" altLang="en-US" sz="1200" dirty="0">
                <a:solidFill>
                  <a:srgbClr val="FFFFFF"/>
                </a:solidFill>
                <a:latin typeface="Meiryo" charset="-128"/>
                <a:ea typeface="Meiryo" charset="-128"/>
                <a:cs typeface="Meiryo" charset="-128"/>
              </a:rPr>
              <a:t>月</a:t>
            </a:r>
            <a:endParaRPr lang="en-US" altLang="ja-JP" sz="1200" dirty="0">
              <a:solidFill>
                <a:srgbClr val="FFFFFF"/>
              </a:solidFill>
              <a:latin typeface="Meiryo" charset="-128"/>
              <a:ea typeface="Meiryo" charset="-128"/>
              <a:cs typeface="Meiryo" charset="-128"/>
            </a:endParaRPr>
          </a:p>
          <a:p>
            <a:pPr algn="ctr"/>
            <a:r>
              <a:rPr lang="en-US" altLang="ja-JP" sz="1200" dirty="0">
                <a:solidFill>
                  <a:srgbClr val="FFFFFF"/>
                </a:solidFill>
                <a:latin typeface="Meiryo" charset="-128"/>
                <a:ea typeface="Meiryo" charset="-128"/>
                <a:cs typeface="Meiryo" charset="-128"/>
              </a:rPr>
              <a:t>2000</a:t>
            </a:r>
            <a:r>
              <a:rPr lang="ja-JP" altLang="en-US" sz="1200" dirty="0">
                <a:solidFill>
                  <a:srgbClr val="FFFFFF"/>
                </a:solidFill>
                <a:latin typeface="Meiryo" charset="-128"/>
                <a:ea typeface="Meiryo" charset="-128"/>
                <a:cs typeface="Meiryo" charset="-128"/>
              </a:rPr>
              <a:t>量子ビット</a:t>
            </a:r>
            <a:r>
              <a:rPr lang="en-US" altLang="ja-JP" sz="1200" dirty="0">
                <a:solidFill>
                  <a:srgbClr val="FFFFFF"/>
                </a:solidFill>
                <a:latin typeface="Meiryo" charset="-128"/>
                <a:ea typeface="Meiryo" charset="-128"/>
                <a:cs typeface="Meiryo" charset="-128"/>
              </a:rPr>
              <a:t>/1</a:t>
            </a:r>
            <a:r>
              <a:rPr lang="ja-JP" altLang="en-US" sz="1200" dirty="0">
                <a:solidFill>
                  <a:srgbClr val="FFFFFF"/>
                </a:solidFill>
                <a:latin typeface="Meiryo" charset="-128"/>
                <a:ea typeface="Meiryo" charset="-128"/>
                <a:cs typeface="Meiryo" charset="-128"/>
              </a:rPr>
              <a:t>万</a:t>
            </a:r>
            <a:r>
              <a:rPr lang="en-US" altLang="ja-JP" sz="1200" dirty="0">
                <a:solidFill>
                  <a:srgbClr val="FFFFFF"/>
                </a:solidFill>
                <a:latin typeface="Meiryo" charset="-128"/>
                <a:ea typeface="Meiryo" charset="-128"/>
                <a:cs typeface="Meiryo" charset="-128"/>
              </a:rPr>
              <a:t>2</a:t>
            </a:r>
            <a:r>
              <a:rPr lang="ja-JP" altLang="en-US" sz="1200" dirty="0">
                <a:solidFill>
                  <a:srgbClr val="FFFFFF"/>
                </a:solidFill>
                <a:latin typeface="Meiryo" charset="-128"/>
                <a:ea typeface="Meiryo" charset="-128"/>
                <a:cs typeface="Meiryo" charset="-128"/>
              </a:rPr>
              <a:t>千結合</a:t>
            </a:r>
          </a:p>
          <a:p>
            <a:pPr algn="ctr"/>
            <a:r>
              <a:rPr lang="ja-JP" altLang="en-US" sz="1200" dirty="0">
                <a:solidFill>
                  <a:srgbClr val="FFFFFF"/>
                </a:solidFill>
                <a:latin typeface="Meiryo" charset="-128"/>
                <a:ea typeface="Meiryo" charset="-128"/>
                <a:cs typeface="Meiryo" charset="-128"/>
              </a:rPr>
              <a:t>の商用機を発表</a:t>
            </a:r>
            <a:endParaRPr kumimoji="1" lang="ja-JP" altLang="en-US" sz="1200" dirty="0">
              <a:solidFill>
                <a:srgbClr val="FFFFFF"/>
              </a:solidFill>
              <a:latin typeface="Meiryo" charset="-128"/>
              <a:ea typeface="Meiryo" charset="-128"/>
              <a:cs typeface="Meiryo" charset="-128"/>
            </a:endParaRPr>
          </a:p>
        </p:txBody>
      </p:sp>
      <p:sp>
        <p:nvSpPr>
          <p:cNvPr id="33" name="正方形/長方形 32">
            <a:extLst>
              <a:ext uri="{FF2B5EF4-FFF2-40B4-BE49-F238E27FC236}">
                <a16:creationId xmlns:a16="http://schemas.microsoft.com/office/drawing/2014/main" id="{A5F71CD4-986B-4F43-8F23-C7FFE501B9EC}"/>
              </a:ext>
            </a:extLst>
          </p:cNvPr>
          <p:cNvSpPr/>
          <p:nvPr/>
        </p:nvSpPr>
        <p:spPr>
          <a:xfrm>
            <a:off x="301399" y="4306517"/>
            <a:ext cx="2769350" cy="6830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IBM</a:t>
            </a:r>
            <a:r>
              <a:rPr lang="ja-JP" altLang="en-US" sz="1200" dirty="0">
                <a:solidFill>
                  <a:srgbClr val="FFFFFF"/>
                </a:solidFill>
                <a:latin typeface="Meiryo" charset="-128"/>
                <a:ea typeface="Meiryo" charset="-128"/>
                <a:cs typeface="Meiryo" charset="-128"/>
              </a:rPr>
              <a:t>が</a:t>
            </a:r>
            <a:r>
              <a:rPr lang="en-US" altLang="ja-JP" sz="1200" dirty="0">
                <a:solidFill>
                  <a:srgbClr val="FFFFFF"/>
                </a:solidFill>
                <a:latin typeface="Meiryo" charset="-128"/>
                <a:ea typeface="Meiryo" charset="-128"/>
                <a:cs typeface="Meiryo" charset="-128"/>
              </a:rPr>
              <a:t>20</a:t>
            </a:r>
            <a:r>
              <a:rPr lang="ja-JP" altLang="en-US" sz="1200" dirty="0">
                <a:solidFill>
                  <a:srgbClr val="FFFFFF"/>
                </a:solidFill>
                <a:latin typeface="Meiryo" charset="-128"/>
                <a:ea typeface="Meiryo" charset="-128"/>
                <a:cs typeface="Meiryo" charset="-128"/>
              </a:rPr>
              <a:t>ビット（</a:t>
            </a:r>
            <a:r>
              <a:rPr lang="en-US" altLang="ja-JP" sz="1200" dirty="0">
                <a:solidFill>
                  <a:srgbClr val="FFFFFF"/>
                </a:solidFill>
                <a:latin typeface="Meiryo" charset="-128"/>
                <a:ea typeface="Meiryo" charset="-128"/>
                <a:cs typeface="Meiryo" charset="-128"/>
              </a:rPr>
              <a:t>50</a:t>
            </a:r>
            <a:r>
              <a:rPr lang="ja-JP" altLang="en-US" sz="1200" dirty="0">
                <a:solidFill>
                  <a:srgbClr val="FFFFFF"/>
                </a:solidFill>
                <a:latin typeface="Meiryo" charset="-128"/>
                <a:ea typeface="Meiryo" charset="-128"/>
                <a:cs typeface="Meiryo" charset="-128"/>
              </a:rPr>
              <a:t>ビットを発表）、</a:t>
            </a:r>
            <a:r>
              <a:rPr lang="en-US" altLang="ja-JP" sz="1200" dirty="0">
                <a:solidFill>
                  <a:srgbClr val="FFFFFF"/>
                </a:solidFill>
                <a:latin typeface="Meiryo" charset="-128"/>
                <a:ea typeface="Meiryo" charset="-128"/>
                <a:cs typeface="Meiryo" charset="-128"/>
              </a:rPr>
              <a:t>Google</a:t>
            </a:r>
            <a:r>
              <a:rPr lang="ja-JP" altLang="en-US" sz="1200" dirty="0">
                <a:solidFill>
                  <a:srgbClr val="FFFFFF"/>
                </a:solidFill>
                <a:latin typeface="Meiryo" charset="-128"/>
                <a:ea typeface="Meiryo" charset="-128"/>
                <a:cs typeface="Meiryo" charset="-128"/>
              </a:rPr>
              <a:t>は</a:t>
            </a:r>
            <a:r>
              <a:rPr lang="en-US" altLang="ja-JP" sz="1200" dirty="0">
                <a:solidFill>
                  <a:srgbClr val="FFFFFF"/>
                </a:solidFill>
                <a:latin typeface="Meiryo" charset="-128"/>
                <a:ea typeface="Meiryo" charset="-128"/>
                <a:cs typeface="Meiryo" charset="-128"/>
              </a:rPr>
              <a:t>22</a:t>
            </a:r>
            <a:r>
              <a:rPr lang="ja-JP" altLang="en-US" sz="1200" dirty="0">
                <a:solidFill>
                  <a:srgbClr val="FFFFFF"/>
                </a:solidFill>
                <a:latin typeface="Meiryo" charset="-128"/>
                <a:ea typeface="Meiryo" charset="-128"/>
                <a:cs typeface="Meiryo" charset="-128"/>
              </a:rPr>
              <a:t>ビット（</a:t>
            </a:r>
            <a:r>
              <a:rPr lang="en-US" altLang="ja-JP" sz="1200" dirty="0">
                <a:solidFill>
                  <a:srgbClr val="FFFFFF"/>
                </a:solidFill>
                <a:latin typeface="Meiryo" charset="-128"/>
                <a:ea typeface="Meiryo" charset="-128"/>
                <a:cs typeface="Meiryo" charset="-128"/>
              </a:rPr>
              <a:t>49</a:t>
            </a:r>
            <a:r>
              <a:rPr lang="ja-JP" altLang="en-US" sz="1200" dirty="0">
                <a:solidFill>
                  <a:srgbClr val="FFFFFF"/>
                </a:solidFill>
                <a:latin typeface="Meiryo" charset="-128"/>
                <a:ea typeface="Meiryo" charset="-128"/>
                <a:cs typeface="Meiryo" charset="-128"/>
              </a:rPr>
              <a:t>ビットを発表）のチップをテスト中</a:t>
            </a:r>
            <a:endParaRPr lang="en-US" altLang="ja-JP" sz="1200" dirty="0">
              <a:solidFill>
                <a:srgbClr val="FFFFFF"/>
              </a:solidFill>
              <a:latin typeface="Meiryo" charset="-128"/>
              <a:ea typeface="Meiryo" charset="-128"/>
              <a:cs typeface="Meiryo" charset="-128"/>
            </a:endParaRPr>
          </a:p>
        </p:txBody>
      </p:sp>
      <p:sp>
        <p:nvSpPr>
          <p:cNvPr id="34" name="正方形/長方形 33">
            <a:extLst>
              <a:ext uri="{FF2B5EF4-FFF2-40B4-BE49-F238E27FC236}">
                <a16:creationId xmlns:a16="http://schemas.microsoft.com/office/drawing/2014/main" id="{4D313F59-0CCA-4BB0-BEE0-750DB6ED981F}"/>
              </a:ext>
            </a:extLst>
          </p:cNvPr>
          <p:cNvSpPr/>
          <p:nvPr/>
        </p:nvSpPr>
        <p:spPr>
          <a:xfrm>
            <a:off x="6126987" y="4328469"/>
            <a:ext cx="2769350" cy="683079"/>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2017</a:t>
            </a:r>
            <a:r>
              <a:rPr kumimoji="1" lang="ja-JP" altLang="en-US" sz="1200" dirty="0">
                <a:solidFill>
                  <a:srgbClr val="FFFFFF"/>
                </a:solidFill>
                <a:latin typeface="Meiryo" charset="-128"/>
                <a:ea typeface="Meiryo" charset="-128"/>
                <a:cs typeface="Meiryo" charset="-128"/>
              </a:rPr>
              <a:t>年</a:t>
            </a:r>
            <a:r>
              <a:rPr kumimoji="1" lang="en-US" altLang="ja-JP" sz="1200" dirty="0">
                <a:solidFill>
                  <a:srgbClr val="FFFFFF"/>
                </a:solidFill>
                <a:latin typeface="Meiryo" charset="-128"/>
                <a:ea typeface="Meiryo" charset="-128"/>
                <a:cs typeface="Meiryo" charset="-128"/>
              </a:rPr>
              <a:t>11</a:t>
            </a:r>
            <a:r>
              <a:rPr kumimoji="1" lang="ja-JP" altLang="en-US" sz="1200" dirty="0">
                <a:solidFill>
                  <a:srgbClr val="FFFFFF"/>
                </a:solidFill>
                <a:latin typeface="Meiryo" charset="-128"/>
                <a:ea typeface="Meiryo" charset="-128"/>
                <a:cs typeface="Meiryo" charset="-128"/>
              </a:rPr>
              <a:t>月より無償公開</a:t>
            </a:r>
            <a:endParaRPr kumimoji="1" lang="en-US" altLang="ja-JP" sz="1200" dirty="0">
              <a:solidFill>
                <a:srgbClr val="FFFFFF"/>
              </a:solidFill>
              <a:latin typeface="Meiryo" charset="-128"/>
              <a:ea typeface="Meiryo" charset="-128"/>
              <a:cs typeface="Meiryo" charset="-128"/>
            </a:endParaRPr>
          </a:p>
          <a:p>
            <a:pPr algn="ctr"/>
            <a:r>
              <a:rPr kumimoji="1" lang="ja-JP" altLang="en-US" sz="1050" dirty="0">
                <a:solidFill>
                  <a:srgbClr val="FFFFFF"/>
                </a:solidFill>
                <a:latin typeface="Meiryo" charset="-128"/>
                <a:ea typeface="Meiryo" charset="-128"/>
                <a:cs typeface="Meiryo" charset="-128"/>
              </a:rPr>
              <a:t>量子ニューラル・ネットワーク（</a:t>
            </a:r>
            <a:r>
              <a:rPr kumimoji="1" lang="en-US" altLang="ja-JP" sz="1050" dirty="0">
                <a:solidFill>
                  <a:srgbClr val="FFFFFF"/>
                </a:solidFill>
                <a:latin typeface="Meiryo" charset="-128"/>
                <a:ea typeface="Meiryo" charset="-128"/>
                <a:cs typeface="Meiryo" charset="-128"/>
              </a:rPr>
              <a:t>QNN</a:t>
            </a:r>
            <a:r>
              <a:rPr kumimoji="1" lang="ja-JP" altLang="en-US" sz="1050" dirty="0">
                <a:solidFill>
                  <a:srgbClr val="FFFFFF"/>
                </a:solidFill>
                <a:latin typeface="Meiryo" charset="-128"/>
                <a:ea typeface="Meiryo" charset="-128"/>
                <a:cs typeface="Meiryo" charset="-128"/>
              </a:rPr>
              <a:t>）</a:t>
            </a:r>
            <a:endParaRPr kumimoji="1" lang="en-US" altLang="ja-JP" sz="105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2000</a:t>
            </a:r>
            <a:r>
              <a:rPr kumimoji="1" lang="ja-JP" altLang="en-US" sz="1200" dirty="0">
                <a:solidFill>
                  <a:srgbClr val="FFFFFF"/>
                </a:solidFill>
                <a:latin typeface="Meiryo" charset="-128"/>
                <a:ea typeface="Meiryo" charset="-128"/>
                <a:cs typeface="Meiryo" charset="-128"/>
              </a:rPr>
              <a:t>量子ビット</a:t>
            </a:r>
            <a:r>
              <a:rPr kumimoji="1" lang="en-US" altLang="ja-JP" sz="1200" dirty="0">
                <a:solidFill>
                  <a:srgbClr val="FFFFFF"/>
                </a:solidFill>
                <a:latin typeface="Meiryo" charset="-128"/>
                <a:ea typeface="Meiryo" charset="-128"/>
                <a:cs typeface="Meiryo" charset="-128"/>
              </a:rPr>
              <a:t>/400</a:t>
            </a:r>
            <a:r>
              <a:rPr lang="ja-JP" altLang="en-US" sz="1200" dirty="0">
                <a:solidFill>
                  <a:srgbClr val="FFFFFF"/>
                </a:solidFill>
                <a:latin typeface="Meiryo" charset="-128"/>
                <a:ea typeface="Meiryo" charset="-128"/>
                <a:cs typeface="Meiryo" charset="-128"/>
              </a:rPr>
              <a:t>万</a:t>
            </a:r>
            <a:r>
              <a:rPr kumimoji="1" lang="ja-JP" altLang="en-US" sz="1200" dirty="0">
                <a:solidFill>
                  <a:srgbClr val="FFFFFF"/>
                </a:solidFill>
                <a:latin typeface="Meiryo" charset="-128"/>
                <a:ea typeface="Meiryo" charset="-128"/>
                <a:cs typeface="Meiryo" charset="-128"/>
              </a:rPr>
              <a:t>結合</a:t>
            </a:r>
          </a:p>
        </p:txBody>
      </p:sp>
      <p:sp>
        <p:nvSpPr>
          <p:cNvPr id="35" name="正方形/長方形 34">
            <a:extLst>
              <a:ext uri="{FF2B5EF4-FFF2-40B4-BE49-F238E27FC236}">
                <a16:creationId xmlns:a16="http://schemas.microsoft.com/office/drawing/2014/main" id="{E08A89C9-A725-4522-9D2C-B9A60C34C5CB}"/>
              </a:ext>
            </a:extLst>
          </p:cNvPr>
          <p:cNvSpPr/>
          <p:nvPr/>
        </p:nvSpPr>
        <p:spPr>
          <a:xfrm>
            <a:off x="3202874" y="5154592"/>
            <a:ext cx="5673188" cy="993317"/>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charset="-128"/>
                <a:ea typeface="Meiryo" charset="-128"/>
                <a:cs typeface="Meiryo" charset="-128"/>
              </a:rPr>
              <a:t>適用分野が限られる</a:t>
            </a:r>
            <a:endParaRPr kumimoji="1" lang="en-US" altLang="ja-JP" sz="1400">
              <a:solidFill>
                <a:srgbClr val="FFFFFF"/>
              </a:solidFill>
              <a:latin typeface="Meiryo" charset="-128"/>
              <a:ea typeface="Meiryo" charset="-128"/>
              <a:cs typeface="Meiryo" charset="-128"/>
            </a:endParaRPr>
          </a:p>
          <a:p>
            <a:pPr algn="ctr"/>
            <a:r>
              <a:rPr kumimoji="1" lang="ja-JP" altLang="en-US" sz="1400">
                <a:solidFill>
                  <a:srgbClr val="FFFFFF"/>
                </a:solidFill>
                <a:latin typeface="Meiryo" charset="-128"/>
                <a:ea typeface="Meiryo" charset="-128"/>
                <a:cs typeface="Meiryo" charset="-128"/>
              </a:rPr>
              <a:t>組合せ最適化、機械学習など</a:t>
            </a:r>
            <a:endParaRPr kumimoji="1" lang="ja-JP" altLang="en-US" sz="1400" dirty="0">
              <a:solidFill>
                <a:srgbClr val="FFFFFF"/>
              </a:solidFill>
              <a:latin typeface="Meiryo" charset="-128"/>
              <a:ea typeface="Meiryo" charset="-128"/>
              <a:cs typeface="Meiryo" charset="-128"/>
            </a:endParaRPr>
          </a:p>
        </p:txBody>
      </p:sp>
      <p:sp>
        <p:nvSpPr>
          <p:cNvPr id="36" name="正方形/長方形 35">
            <a:extLst>
              <a:ext uri="{FF2B5EF4-FFF2-40B4-BE49-F238E27FC236}">
                <a16:creationId xmlns:a16="http://schemas.microsoft.com/office/drawing/2014/main" id="{7F9296F3-B89D-496B-A5FF-F4BF2F1B2C20}"/>
              </a:ext>
            </a:extLst>
          </p:cNvPr>
          <p:cNvSpPr/>
          <p:nvPr/>
        </p:nvSpPr>
        <p:spPr>
          <a:xfrm>
            <a:off x="281124" y="5154592"/>
            <a:ext cx="2769350" cy="99331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チューリング</a:t>
            </a:r>
            <a:r>
              <a:rPr lang="ja-JP" altLang="en-US" sz="1400" dirty="0">
                <a:solidFill>
                  <a:srgbClr val="FFFFFF"/>
                </a:solidFill>
                <a:latin typeface="Meiryo" charset="-128"/>
                <a:ea typeface="Meiryo" charset="-128"/>
                <a:cs typeface="Meiryo" charset="-128"/>
              </a:rPr>
              <a:t>完全</a:t>
            </a:r>
            <a:r>
              <a:rPr kumimoji="1" lang="ja-JP" altLang="en-US" sz="1400" dirty="0">
                <a:solidFill>
                  <a:srgbClr val="FFFFFF"/>
                </a:solidFill>
                <a:latin typeface="Meiryo" charset="-128"/>
                <a:ea typeface="Meiryo" charset="-128"/>
                <a:cs typeface="Meiryo" charset="-128"/>
              </a:rPr>
              <a:t>であり</a:t>
            </a:r>
            <a:endParaRPr lang="en-US" altLang="ja-JP" sz="14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古典コンピュータ同様に</a:t>
            </a:r>
            <a:endParaRPr lang="en-US" altLang="ja-JP" sz="14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汎用性が高い</a:t>
            </a:r>
            <a:endParaRPr lang="en-US" altLang="ja-JP" sz="1400" dirty="0">
              <a:solidFill>
                <a:srgbClr val="FFFFFF"/>
              </a:solidFill>
              <a:latin typeface="Meiryo" charset="-128"/>
              <a:ea typeface="Meiryo" charset="-128"/>
              <a:cs typeface="Meiryo" charset="-128"/>
            </a:endParaRPr>
          </a:p>
          <a:p>
            <a:pPr algn="ctr"/>
            <a:r>
              <a:rPr kumimoji="1" lang="ja-JP" altLang="en-US" sz="1050" dirty="0">
                <a:solidFill>
                  <a:srgbClr val="FFFFFF"/>
                </a:solidFill>
                <a:latin typeface="Meiryo" charset="-128"/>
                <a:ea typeface="Meiryo" charset="-128"/>
                <a:cs typeface="Meiryo" charset="-128"/>
              </a:rPr>
              <a:t>（但し現時点ではアルゴリズムが不十分）</a:t>
            </a:r>
          </a:p>
        </p:txBody>
      </p:sp>
      <p:sp>
        <p:nvSpPr>
          <p:cNvPr id="18" name="正方形/長方形 17">
            <a:extLst>
              <a:ext uri="{FF2B5EF4-FFF2-40B4-BE49-F238E27FC236}">
                <a16:creationId xmlns:a16="http://schemas.microsoft.com/office/drawing/2014/main" id="{6527F4B0-173A-40FD-AEE6-45099F952800}"/>
              </a:ext>
            </a:extLst>
          </p:cNvPr>
          <p:cNvSpPr/>
          <p:nvPr/>
        </p:nvSpPr>
        <p:spPr>
          <a:xfrm>
            <a:off x="3223149" y="2379615"/>
            <a:ext cx="5673188"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アナログ</a:t>
            </a:r>
            <a:endParaRPr kumimoji="1" lang="ja-JP" altLang="en-US" dirty="0">
              <a:solidFill>
                <a:srgbClr val="FFFFFF"/>
              </a:solidFill>
              <a:latin typeface="Meiryo" charset="-128"/>
              <a:ea typeface="Meiryo" charset="-128"/>
              <a:cs typeface="Meiryo" charset="-128"/>
            </a:endParaRPr>
          </a:p>
        </p:txBody>
      </p:sp>
      <p:sp>
        <p:nvSpPr>
          <p:cNvPr id="19" name="正方形/長方形 18">
            <a:extLst>
              <a:ext uri="{FF2B5EF4-FFF2-40B4-BE49-F238E27FC236}">
                <a16:creationId xmlns:a16="http://schemas.microsoft.com/office/drawing/2014/main" id="{166CC580-7C25-4034-AA08-549CCA905651}"/>
              </a:ext>
            </a:extLst>
          </p:cNvPr>
          <p:cNvSpPr/>
          <p:nvPr/>
        </p:nvSpPr>
        <p:spPr>
          <a:xfrm>
            <a:off x="301399" y="2379615"/>
            <a:ext cx="2769350" cy="41622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デジタル</a:t>
            </a:r>
            <a:endParaRPr kumimoji="1" lang="en-US" altLang="ja-JP">
              <a:solidFill>
                <a:srgbClr val="FFFFFF"/>
              </a:solidFill>
              <a:latin typeface="Meiryo" charset="-128"/>
              <a:ea typeface="Meiryo" charset="-128"/>
              <a:cs typeface="Meiryo" charset="-128"/>
            </a:endParaRPr>
          </a:p>
        </p:txBody>
      </p:sp>
      <p:sp>
        <p:nvSpPr>
          <p:cNvPr id="20" name="正方形/長方形 19">
            <a:extLst>
              <a:ext uri="{FF2B5EF4-FFF2-40B4-BE49-F238E27FC236}">
                <a16:creationId xmlns:a16="http://schemas.microsoft.com/office/drawing/2014/main" id="{C9409E61-BBAA-4C6C-8A2B-C5F04C1EF026}"/>
              </a:ext>
            </a:extLst>
          </p:cNvPr>
          <p:cNvSpPr/>
          <p:nvPr/>
        </p:nvSpPr>
        <p:spPr>
          <a:xfrm>
            <a:off x="6144899" y="2937030"/>
            <a:ext cx="2751438" cy="41622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室温</a:t>
            </a:r>
            <a:endParaRPr kumimoji="1" lang="ja-JP" altLang="en-US" dirty="0">
              <a:solidFill>
                <a:srgbClr val="FFFFFF"/>
              </a:solidFill>
              <a:latin typeface="Meiryo" charset="-128"/>
              <a:ea typeface="Meiryo" charset="-128"/>
              <a:cs typeface="Meiryo" charset="-128"/>
            </a:endParaRPr>
          </a:p>
        </p:txBody>
      </p:sp>
      <p:sp>
        <p:nvSpPr>
          <p:cNvPr id="21" name="正方形/長方形 20">
            <a:extLst>
              <a:ext uri="{FF2B5EF4-FFF2-40B4-BE49-F238E27FC236}">
                <a16:creationId xmlns:a16="http://schemas.microsoft.com/office/drawing/2014/main" id="{3BB458E0-8ADE-4072-8749-62571FDF5C4C}"/>
              </a:ext>
            </a:extLst>
          </p:cNvPr>
          <p:cNvSpPr/>
          <p:nvPr/>
        </p:nvSpPr>
        <p:spPr>
          <a:xfrm>
            <a:off x="301399" y="2937030"/>
            <a:ext cx="5691100" cy="416221"/>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極低温（絶対零度付近）</a:t>
            </a:r>
            <a:endParaRPr kumimoji="1" lang="en-US" altLang="ja-JP">
              <a:solidFill>
                <a:srgbClr val="FFFFFF"/>
              </a:solidFill>
              <a:latin typeface="Meiryo" charset="-128"/>
              <a:ea typeface="Meiryo" charset="-128"/>
              <a:cs typeface="Meiryo" charset="-128"/>
            </a:endParaRPr>
          </a:p>
        </p:txBody>
      </p:sp>
      <p:sp>
        <p:nvSpPr>
          <p:cNvPr id="37" name="正方形/長方形 36">
            <a:extLst>
              <a:ext uri="{FF2B5EF4-FFF2-40B4-BE49-F238E27FC236}">
                <a16:creationId xmlns:a16="http://schemas.microsoft.com/office/drawing/2014/main" id="{BBEF6270-505F-4852-B16C-4B848D53F852}"/>
              </a:ext>
            </a:extLst>
          </p:cNvPr>
          <p:cNvSpPr/>
          <p:nvPr/>
        </p:nvSpPr>
        <p:spPr>
          <a:xfrm>
            <a:off x="3223149" y="1269323"/>
            <a:ext cx="5673188"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量子イジングマシン</a:t>
            </a:r>
            <a:endParaRPr kumimoji="1" lang="ja-JP" altLang="en-US"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3924595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0514DF9-DC30-4A4E-8A67-23E6102BD1DD}"/>
              </a:ext>
            </a:extLst>
          </p:cNvPr>
          <p:cNvSpPr>
            <a:spLocks noGrp="1"/>
          </p:cNvSpPr>
          <p:nvPr>
            <p:ph type="title"/>
          </p:nvPr>
        </p:nvSpPr>
        <p:spPr/>
        <p:txBody>
          <a:bodyPr/>
          <a:lstStyle/>
          <a:p>
            <a:r>
              <a:rPr kumimoji="1" lang="ja-JP" altLang="en-US" dirty="0"/>
              <a:t>量子コンピュータの現状</a:t>
            </a:r>
          </a:p>
        </p:txBody>
      </p:sp>
      <p:pic>
        <p:nvPicPr>
          <p:cNvPr id="7" name="図 6"/>
          <p:cNvPicPr>
            <a:picLocks noChangeAspect="1"/>
          </p:cNvPicPr>
          <p:nvPr/>
        </p:nvPicPr>
        <p:blipFill>
          <a:blip r:embed="rId2"/>
          <a:stretch>
            <a:fillRect/>
          </a:stretch>
        </p:blipFill>
        <p:spPr>
          <a:xfrm>
            <a:off x="6804248" y="2551477"/>
            <a:ext cx="1623010" cy="1774117"/>
          </a:xfrm>
          <a:prstGeom prst="rect">
            <a:avLst/>
          </a:prstGeom>
        </p:spPr>
      </p:pic>
      <p:pic>
        <p:nvPicPr>
          <p:cNvPr id="8" name="図 7"/>
          <p:cNvPicPr>
            <a:picLocks noChangeAspect="1"/>
          </p:cNvPicPr>
          <p:nvPr/>
        </p:nvPicPr>
        <p:blipFill>
          <a:blip r:embed="rId3"/>
          <a:stretch>
            <a:fillRect/>
          </a:stretch>
        </p:blipFill>
        <p:spPr>
          <a:xfrm>
            <a:off x="4932040" y="2551477"/>
            <a:ext cx="1767672" cy="1767672"/>
          </a:xfrm>
          <a:prstGeom prst="rect">
            <a:avLst/>
          </a:prstGeom>
        </p:spPr>
      </p:pic>
      <p:pic>
        <p:nvPicPr>
          <p:cNvPr id="12" name="図 11"/>
          <p:cNvPicPr>
            <a:picLocks noChangeAspect="1"/>
          </p:cNvPicPr>
          <p:nvPr/>
        </p:nvPicPr>
        <p:blipFill>
          <a:blip r:embed="rId4"/>
          <a:stretch>
            <a:fillRect/>
          </a:stretch>
        </p:blipFill>
        <p:spPr>
          <a:xfrm>
            <a:off x="2771800" y="2551477"/>
            <a:ext cx="2016356" cy="1767672"/>
          </a:xfrm>
          <a:prstGeom prst="rect">
            <a:avLst/>
          </a:prstGeom>
        </p:spPr>
      </p:pic>
      <p:pic>
        <p:nvPicPr>
          <p:cNvPr id="13" name="図 12"/>
          <p:cNvPicPr>
            <a:picLocks noChangeAspect="1"/>
          </p:cNvPicPr>
          <p:nvPr/>
        </p:nvPicPr>
        <p:blipFill>
          <a:blip r:embed="rId5"/>
          <a:stretch>
            <a:fillRect/>
          </a:stretch>
        </p:blipFill>
        <p:spPr>
          <a:xfrm>
            <a:off x="661439" y="2551477"/>
            <a:ext cx="2024052" cy="1767672"/>
          </a:xfrm>
          <a:prstGeom prst="rect">
            <a:avLst/>
          </a:prstGeom>
        </p:spPr>
      </p:pic>
      <p:sp>
        <p:nvSpPr>
          <p:cNvPr id="15" name="正方形/長方形 14">
            <a:extLst>
              <a:ext uri="{FF2B5EF4-FFF2-40B4-BE49-F238E27FC236}">
                <a16:creationId xmlns:a16="http://schemas.microsoft.com/office/drawing/2014/main" id="{26E6FB17-CBA7-468C-9FB5-881C6B87DA94}"/>
              </a:ext>
            </a:extLst>
          </p:cNvPr>
          <p:cNvSpPr/>
          <p:nvPr/>
        </p:nvSpPr>
        <p:spPr>
          <a:xfrm>
            <a:off x="661439" y="1556792"/>
            <a:ext cx="4126718" cy="86556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量子ゲート</a:t>
            </a:r>
            <a:endParaRPr kumimoji="1" lang="ja-JP" altLang="en-US" dirty="0">
              <a:solidFill>
                <a:srgbClr val="FFFFFF"/>
              </a:solidFill>
              <a:latin typeface="Meiryo" charset="-128"/>
              <a:ea typeface="Meiryo" charset="-128"/>
              <a:cs typeface="Meiryo" charset="-128"/>
            </a:endParaRPr>
          </a:p>
        </p:txBody>
      </p:sp>
      <p:sp>
        <p:nvSpPr>
          <p:cNvPr id="17" name="正方形/長方形 16">
            <a:extLst>
              <a:ext uri="{FF2B5EF4-FFF2-40B4-BE49-F238E27FC236}">
                <a16:creationId xmlns:a16="http://schemas.microsoft.com/office/drawing/2014/main" id="{BBEF6270-505F-4852-B16C-4B848D53F852}"/>
              </a:ext>
            </a:extLst>
          </p:cNvPr>
          <p:cNvSpPr/>
          <p:nvPr/>
        </p:nvSpPr>
        <p:spPr>
          <a:xfrm>
            <a:off x="4932040" y="1556792"/>
            <a:ext cx="3495219"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量子イジングマシン</a:t>
            </a:r>
            <a:endParaRPr kumimoji="1" lang="ja-JP" altLang="en-US" dirty="0">
              <a:solidFill>
                <a:srgbClr val="FFFFFF"/>
              </a:solidFill>
              <a:latin typeface="Meiryo" charset="-128"/>
              <a:ea typeface="Meiryo" charset="-128"/>
              <a:cs typeface="Meiryo" charset="-128"/>
            </a:endParaRPr>
          </a:p>
        </p:txBody>
      </p:sp>
      <p:sp>
        <p:nvSpPr>
          <p:cNvPr id="18" name="テキスト ボックス 17"/>
          <p:cNvSpPr txBox="1"/>
          <p:nvPr/>
        </p:nvSpPr>
        <p:spPr>
          <a:xfrm>
            <a:off x="1286980" y="3956262"/>
            <a:ext cx="772969" cy="369332"/>
          </a:xfrm>
          <a:prstGeom prst="rect">
            <a:avLst/>
          </a:prstGeom>
          <a:noFill/>
        </p:spPr>
        <p:txBody>
          <a:bodyPr wrap="none" rtlCol="0">
            <a:spAutoFit/>
          </a:bodyPr>
          <a:lstStyle/>
          <a:p>
            <a:pPr algn="ctr"/>
            <a:r>
              <a:rPr kumimoji="1" lang="en-US" altLang="ja-JP">
                <a:solidFill>
                  <a:schemeClr val="bg1"/>
                </a:solidFill>
                <a:effectLst>
                  <a:outerShdw blurRad="50800" dist="38100" dir="2700000" algn="tl" rotWithShape="0">
                    <a:prstClr val="black">
                      <a:alpha val="40000"/>
                    </a:prstClr>
                  </a:outerShdw>
                </a:effectLst>
              </a:rPr>
              <a:t>IBM Q</a:t>
            </a:r>
            <a:endParaRPr kumimoji="1" lang="ja-JP" altLang="en-US" dirty="0">
              <a:solidFill>
                <a:schemeClr val="bg1"/>
              </a:solidFill>
              <a:effectLst>
                <a:outerShdw blurRad="50800" dist="38100" dir="2700000" algn="tl" rotWithShape="0">
                  <a:prstClr val="black">
                    <a:alpha val="40000"/>
                  </a:prstClr>
                </a:outerShdw>
              </a:effectLst>
            </a:endParaRPr>
          </a:p>
        </p:txBody>
      </p:sp>
      <p:sp>
        <p:nvSpPr>
          <p:cNvPr id="19" name="テキスト ボックス 18"/>
          <p:cNvSpPr txBox="1"/>
          <p:nvPr/>
        </p:nvSpPr>
        <p:spPr>
          <a:xfrm>
            <a:off x="3013296" y="3964582"/>
            <a:ext cx="1533369" cy="369332"/>
          </a:xfrm>
          <a:prstGeom prst="rect">
            <a:avLst/>
          </a:prstGeom>
          <a:noFill/>
        </p:spPr>
        <p:txBody>
          <a:bodyPr wrap="none" rtlCol="0">
            <a:spAutoFit/>
          </a:bodyPr>
          <a:lstStyle/>
          <a:p>
            <a:pPr algn="ctr"/>
            <a:r>
              <a:rPr kumimoji="1" lang="en-US" altLang="ja-JP" dirty="0">
                <a:solidFill>
                  <a:schemeClr val="bg1"/>
                </a:solidFill>
                <a:effectLst>
                  <a:outerShdw blurRad="50800" dist="38100" dir="2700000" algn="tl" rotWithShape="0">
                    <a:prstClr val="black">
                      <a:alpha val="40000"/>
                    </a:prstClr>
                  </a:outerShdw>
                </a:effectLst>
              </a:rPr>
              <a:t>Microsoft </a:t>
            </a:r>
            <a:r>
              <a:rPr lang="en-US" altLang="ja-JP" dirty="0" err="1">
                <a:solidFill>
                  <a:schemeClr val="bg1"/>
                </a:solidFill>
                <a:effectLst>
                  <a:outerShdw blurRad="50800" dist="38100" dir="2700000" algn="tl" rotWithShape="0">
                    <a:prstClr val="black">
                      <a:alpha val="40000"/>
                    </a:prstClr>
                  </a:outerShdw>
                </a:effectLst>
              </a:rPr>
              <a:t>Fors</a:t>
            </a:r>
            <a:endParaRPr kumimoji="1" lang="ja-JP" altLang="en-US" dirty="0">
              <a:solidFill>
                <a:schemeClr val="bg1"/>
              </a:solidFill>
              <a:effectLst>
                <a:outerShdw blurRad="50800" dist="38100" dir="2700000" algn="tl" rotWithShape="0">
                  <a:prstClr val="black">
                    <a:alpha val="40000"/>
                  </a:prstClr>
                </a:outerShdw>
              </a:effectLst>
            </a:endParaRPr>
          </a:p>
        </p:txBody>
      </p:sp>
      <p:sp>
        <p:nvSpPr>
          <p:cNvPr id="20" name="テキスト ボックス 19"/>
          <p:cNvSpPr txBox="1"/>
          <p:nvPr/>
        </p:nvSpPr>
        <p:spPr>
          <a:xfrm>
            <a:off x="5356038" y="3964582"/>
            <a:ext cx="919675" cy="369332"/>
          </a:xfrm>
          <a:prstGeom prst="rect">
            <a:avLst/>
          </a:prstGeom>
          <a:noFill/>
        </p:spPr>
        <p:txBody>
          <a:bodyPr wrap="none" rtlCol="0">
            <a:spAutoFit/>
          </a:bodyPr>
          <a:lstStyle/>
          <a:p>
            <a:pPr algn="ctr"/>
            <a:r>
              <a:rPr kumimoji="1" lang="en-US" altLang="ja-JP">
                <a:solidFill>
                  <a:schemeClr val="bg1"/>
                </a:solidFill>
                <a:effectLst>
                  <a:outerShdw blurRad="50800" dist="38100" dir="2700000" algn="tl" rotWithShape="0">
                    <a:prstClr val="black">
                      <a:alpha val="40000"/>
                    </a:prstClr>
                  </a:outerShdw>
                </a:effectLst>
              </a:rPr>
              <a:t>D-Wave</a:t>
            </a:r>
            <a:endParaRPr kumimoji="1" lang="ja-JP" altLang="en-US" dirty="0">
              <a:solidFill>
                <a:schemeClr val="bg1"/>
              </a:solidFill>
              <a:effectLst>
                <a:outerShdw blurRad="50800" dist="38100" dir="2700000" algn="tl" rotWithShape="0">
                  <a:prstClr val="black">
                    <a:alpha val="40000"/>
                  </a:prstClr>
                </a:outerShdw>
              </a:effectLst>
            </a:endParaRPr>
          </a:p>
        </p:txBody>
      </p:sp>
      <p:sp>
        <p:nvSpPr>
          <p:cNvPr id="21" name="テキスト ボックス 20"/>
          <p:cNvSpPr txBox="1"/>
          <p:nvPr/>
        </p:nvSpPr>
        <p:spPr>
          <a:xfrm>
            <a:off x="7081890" y="3964582"/>
            <a:ext cx="1067728" cy="369332"/>
          </a:xfrm>
          <a:prstGeom prst="rect">
            <a:avLst/>
          </a:prstGeom>
          <a:noFill/>
        </p:spPr>
        <p:txBody>
          <a:bodyPr wrap="none" rtlCol="0">
            <a:spAutoFit/>
          </a:bodyPr>
          <a:lstStyle/>
          <a:p>
            <a:pPr algn="ctr"/>
            <a:r>
              <a:rPr kumimoji="1" lang="en-US" altLang="ja-JP" dirty="0">
                <a:solidFill>
                  <a:schemeClr val="bg1"/>
                </a:solidFill>
                <a:effectLst>
                  <a:outerShdw blurRad="50800" dist="38100" dir="2700000" algn="tl" rotWithShape="0">
                    <a:prstClr val="black">
                      <a:alpha val="40000"/>
                    </a:prstClr>
                  </a:outerShdw>
                </a:effectLst>
              </a:rPr>
              <a:t>NTT QNN</a:t>
            </a:r>
            <a:endParaRPr kumimoji="1" lang="ja-JP" altLang="en-US" dirty="0">
              <a:solidFill>
                <a:schemeClr val="bg1"/>
              </a:solidFill>
              <a:effectLst>
                <a:outerShdw blurRad="50800" dist="38100" dir="2700000" algn="tl" rotWithShape="0">
                  <a:prstClr val="black">
                    <a:alpha val="40000"/>
                  </a:prstClr>
                </a:outerShdw>
              </a:effectLst>
            </a:endParaRPr>
          </a:p>
        </p:txBody>
      </p:sp>
      <p:sp>
        <p:nvSpPr>
          <p:cNvPr id="22" name="正方形/長方形 21">
            <a:extLst>
              <a:ext uri="{FF2B5EF4-FFF2-40B4-BE49-F238E27FC236}">
                <a16:creationId xmlns:a16="http://schemas.microsoft.com/office/drawing/2014/main" id="{4A43827F-E5F6-4428-AE5C-435E07E55C6C}"/>
              </a:ext>
            </a:extLst>
          </p:cNvPr>
          <p:cNvSpPr/>
          <p:nvPr/>
        </p:nvSpPr>
        <p:spPr>
          <a:xfrm>
            <a:off x="4932038" y="4480074"/>
            <a:ext cx="1767673" cy="103715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2017</a:t>
            </a:r>
            <a:r>
              <a:rPr lang="ja-JP" altLang="en-US" sz="1200" dirty="0">
                <a:solidFill>
                  <a:srgbClr val="FFFFFF"/>
                </a:solidFill>
                <a:latin typeface="Meiryo" charset="-128"/>
                <a:ea typeface="Meiryo" charset="-128"/>
                <a:cs typeface="Meiryo" charset="-128"/>
              </a:rPr>
              <a:t>年</a:t>
            </a:r>
            <a:r>
              <a:rPr lang="en-US" altLang="ja-JP" sz="1200" dirty="0">
                <a:solidFill>
                  <a:srgbClr val="FFFFFF"/>
                </a:solidFill>
                <a:latin typeface="Meiryo" charset="-128"/>
                <a:ea typeface="Meiryo" charset="-128"/>
                <a:cs typeface="Meiryo" charset="-128"/>
              </a:rPr>
              <a:t>1</a:t>
            </a:r>
            <a:r>
              <a:rPr lang="ja-JP" altLang="en-US" sz="1200" dirty="0">
                <a:solidFill>
                  <a:srgbClr val="FFFFFF"/>
                </a:solidFill>
                <a:latin typeface="Meiryo" charset="-128"/>
                <a:ea typeface="Meiryo" charset="-128"/>
                <a:cs typeface="Meiryo" charset="-128"/>
              </a:rPr>
              <a:t>月</a:t>
            </a:r>
            <a:endParaRPr lang="en-US" altLang="ja-JP" sz="1200" dirty="0">
              <a:solidFill>
                <a:srgbClr val="FFFFFF"/>
              </a:solidFill>
              <a:latin typeface="Meiryo" charset="-128"/>
              <a:ea typeface="Meiryo" charset="-128"/>
              <a:cs typeface="Meiryo" charset="-128"/>
            </a:endParaRPr>
          </a:p>
          <a:p>
            <a:pPr algn="ctr"/>
            <a:r>
              <a:rPr lang="en-US" altLang="ja-JP" sz="1200" dirty="0">
                <a:solidFill>
                  <a:srgbClr val="FFFFFF"/>
                </a:solidFill>
                <a:latin typeface="Meiryo" charset="-128"/>
                <a:ea typeface="Meiryo" charset="-128"/>
                <a:cs typeface="Meiryo" charset="-128"/>
              </a:rPr>
              <a:t>2000</a:t>
            </a:r>
            <a:r>
              <a:rPr lang="ja-JP" altLang="en-US" sz="1200" dirty="0">
                <a:solidFill>
                  <a:srgbClr val="FFFFFF"/>
                </a:solidFill>
                <a:latin typeface="Meiryo" charset="-128"/>
                <a:ea typeface="Meiryo" charset="-128"/>
                <a:cs typeface="Meiryo" charset="-128"/>
              </a:rPr>
              <a:t>量子ビット</a:t>
            </a:r>
            <a:endParaRPr lang="en-US" altLang="ja-JP" sz="1200" dirty="0">
              <a:solidFill>
                <a:srgbClr val="FFFFFF"/>
              </a:solidFill>
              <a:latin typeface="Meiryo" charset="-128"/>
              <a:ea typeface="Meiryo" charset="-128"/>
              <a:cs typeface="Meiryo" charset="-128"/>
            </a:endParaRPr>
          </a:p>
          <a:p>
            <a:pPr algn="ctr"/>
            <a:r>
              <a:rPr lang="en-US" altLang="ja-JP" sz="1200" dirty="0">
                <a:solidFill>
                  <a:srgbClr val="FFFFFF"/>
                </a:solidFill>
                <a:latin typeface="Meiryo" charset="-128"/>
                <a:ea typeface="Meiryo" charset="-128"/>
                <a:cs typeface="Meiryo" charset="-128"/>
              </a:rPr>
              <a:t>/1</a:t>
            </a:r>
            <a:r>
              <a:rPr lang="ja-JP" altLang="en-US" sz="1200" dirty="0">
                <a:solidFill>
                  <a:srgbClr val="FFFFFF"/>
                </a:solidFill>
                <a:latin typeface="Meiryo" charset="-128"/>
                <a:ea typeface="Meiryo" charset="-128"/>
                <a:cs typeface="Meiryo" charset="-128"/>
              </a:rPr>
              <a:t>万</a:t>
            </a:r>
            <a:r>
              <a:rPr lang="en-US" altLang="ja-JP" sz="1200" dirty="0">
                <a:solidFill>
                  <a:srgbClr val="FFFFFF"/>
                </a:solidFill>
                <a:latin typeface="Meiryo" charset="-128"/>
                <a:ea typeface="Meiryo" charset="-128"/>
                <a:cs typeface="Meiryo" charset="-128"/>
              </a:rPr>
              <a:t>2</a:t>
            </a:r>
            <a:r>
              <a:rPr lang="ja-JP" altLang="en-US" sz="1200" dirty="0">
                <a:solidFill>
                  <a:srgbClr val="FFFFFF"/>
                </a:solidFill>
                <a:latin typeface="Meiryo" charset="-128"/>
                <a:ea typeface="Meiryo" charset="-128"/>
                <a:cs typeface="Meiryo" charset="-128"/>
              </a:rPr>
              <a:t>千結合</a:t>
            </a:r>
            <a:endParaRPr kumimoji="1" lang="ja-JP" altLang="en-US" sz="1200" dirty="0">
              <a:solidFill>
                <a:srgbClr val="FFFFFF"/>
              </a:solidFill>
              <a:latin typeface="Meiryo" charset="-128"/>
              <a:ea typeface="Meiryo" charset="-128"/>
              <a:cs typeface="Meiryo" charset="-128"/>
            </a:endParaRPr>
          </a:p>
        </p:txBody>
      </p:sp>
      <p:sp>
        <p:nvSpPr>
          <p:cNvPr id="23" name="正方形/長方形 22">
            <a:extLst>
              <a:ext uri="{FF2B5EF4-FFF2-40B4-BE49-F238E27FC236}">
                <a16:creationId xmlns:a16="http://schemas.microsoft.com/office/drawing/2014/main" id="{A5F71CD4-986B-4F43-8F23-C7FFE501B9EC}"/>
              </a:ext>
            </a:extLst>
          </p:cNvPr>
          <p:cNvSpPr/>
          <p:nvPr/>
        </p:nvSpPr>
        <p:spPr>
          <a:xfrm>
            <a:off x="661439" y="4458122"/>
            <a:ext cx="2024052" cy="103715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dirty="0">
                <a:solidFill>
                  <a:srgbClr val="FFFFFF"/>
                </a:solidFill>
                <a:latin typeface="Meiryo" charset="-128"/>
                <a:ea typeface="Meiryo" charset="-128"/>
                <a:cs typeface="Meiryo" charset="-128"/>
              </a:rPr>
              <a:t>2017</a:t>
            </a:r>
            <a:r>
              <a:rPr lang="ja-JP" altLang="en-US" sz="1200" dirty="0">
                <a:solidFill>
                  <a:srgbClr val="FFFFFF"/>
                </a:solidFill>
                <a:latin typeface="Meiryo" charset="-128"/>
                <a:ea typeface="Meiryo" charset="-128"/>
                <a:cs typeface="Meiryo" charset="-128"/>
              </a:rPr>
              <a:t>年</a:t>
            </a:r>
            <a:r>
              <a:rPr lang="en-US" altLang="ja-JP" sz="1200" dirty="0">
                <a:solidFill>
                  <a:srgbClr val="FFFFFF"/>
                </a:solidFill>
                <a:latin typeface="Meiryo" charset="-128"/>
                <a:ea typeface="Meiryo" charset="-128"/>
                <a:cs typeface="Meiryo" charset="-128"/>
              </a:rPr>
              <a:t>12</a:t>
            </a:r>
            <a:r>
              <a:rPr lang="ja-JP" altLang="en-US" sz="1200" dirty="0">
                <a:solidFill>
                  <a:srgbClr val="FFFFFF"/>
                </a:solidFill>
                <a:latin typeface="Meiryo" charset="-128"/>
                <a:ea typeface="Meiryo" charset="-128"/>
                <a:cs typeface="Meiryo" charset="-128"/>
              </a:rPr>
              <a:t>月</a:t>
            </a:r>
            <a:endParaRPr lang="en-US" altLang="ja-JP" sz="1200" dirty="0">
              <a:solidFill>
                <a:srgbClr val="FFFFFF"/>
              </a:solidFill>
              <a:latin typeface="Meiryo" charset="-128"/>
              <a:ea typeface="Meiryo" charset="-128"/>
              <a:cs typeface="Meiryo" charset="-128"/>
            </a:endParaRPr>
          </a:p>
          <a:p>
            <a:pPr algn="ctr"/>
            <a:r>
              <a:rPr lang="en-US" altLang="ja-JP" sz="1200" dirty="0">
                <a:solidFill>
                  <a:srgbClr val="FFFFFF"/>
                </a:solidFill>
                <a:latin typeface="Meiryo" charset="-128"/>
                <a:ea typeface="Meiryo" charset="-128"/>
                <a:cs typeface="Meiryo" charset="-128"/>
              </a:rPr>
              <a:t>20</a:t>
            </a:r>
            <a:r>
              <a:rPr lang="ja-JP" altLang="en-US" sz="1200" dirty="0">
                <a:solidFill>
                  <a:srgbClr val="FFFFFF"/>
                </a:solidFill>
                <a:latin typeface="Meiryo" charset="-128"/>
                <a:ea typeface="Meiryo" charset="-128"/>
                <a:cs typeface="Meiryo" charset="-128"/>
              </a:rPr>
              <a:t>量子ビット</a:t>
            </a:r>
            <a:endParaRPr lang="en-US" altLang="ja-JP" sz="1200" dirty="0">
              <a:solidFill>
                <a:srgbClr val="FFFFFF"/>
              </a:solidFill>
              <a:latin typeface="Meiryo" charset="-128"/>
              <a:ea typeface="Meiryo" charset="-128"/>
              <a:cs typeface="Meiryo" charset="-128"/>
            </a:endParaRPr>
          </a:p>
          <a:p>
            <a:pPr algn="ctr"/>
            <a:r>
              <a:rPr lang="en-US" altLang="ja-JP" sz="1200" dirty="0">
                <a:solidFill>
                  <a:srgbClr val="FFFFFF"/>
                </a:solidFill>
                <a:latin typeface="Meiryo" charset="-128"/>
                <a:ea typeface="Meiryo" charset="-128"/>
                <a:cs typeface="Meiryo" charset="-128"/>
              </a:rPr>
              <a:t>50</a:t>
            </a:r>
            <a:r>
              <a:rPr lang="ja-JP" altLang="en-US" sz="1200" dirty="0">
                <a:solidFill>
                  <a:srgbClr val="FFFFFF"/>
                </a:solidFill>
                <a:latin typeface="Meiryo" charset="-128"/>
                <a:ea typeface="Meiryo" charset="-128"/>
                <a:cs typeface="Meiryo" charset="-128"/>
              </a:rPr>
              <a:t>量子ビットを試作</a:t>
            </a:r>
            <a:endParaRPr lang="en-US" altLang="ja-JP" sz="1200" dirty="0">
              <a:solidFill>
                <a:srgbClr val="FFFFFF"/>
              </a:solidFill>
              <a:latin typeface="Meiryo" charset="-128"/>
              <a:ea typeface="Meiryo" charset="-128"/>
              <a:cs typeface="Meiryo" charset="-128"/>
            </a:endParaRPr>
          </a:p>
        </p:txBody>
      </p:sp>
      <p:sp>
        <p:nvSpPr>
          <p:cNvPr id="24" name="正方形/長方形 23">
            <a:extLst>
              <a:ext uri="{FF2B5EF4-FFF2-40B4-BE49-F238E27FC236}">
                <a16:creationId xmlns:a16="http://schemas.microsoft.com/office/drawing/2014/main" id="{4D313F59-0CCA-4BB0-BEE0-750DB6ED981F}"/>
              </a:ext>
            </a:extLst>
          </p:cNvPr>
          <p:cNvSpPr/>
          <p:nvPr/>
        </p:nvSpPr>
        <p:spPr>
          <a:xfrm>
            <a:off x="6804247" y="4480074"/>
            <a:ext cx="1623011" cy="103715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2017</a:t>
            </a:r>
            <a:r>
              <a:rPr kumimoji="1" lang="ja-JP" altLang="en-US" sz="1200" dirty="0">
                <a:solidFill>
                  <a:srgbClr val="FFFFFF"/>
                </a:solidFill>
                <a:latin typeface="Meiryo" charset="-128"/>
                <a:ea typeface="Meiryo" charset="-128"/>
                <a:cs typeface="Meiryo" charset="-128"/>
              </a:rPr>
              <a:t>年</a:t>
            </a:r>
            <a:r>
              <a:rPr kumimoji="1" lang="en-US" altLang="ja-JP" sz="1200" dirty="0">
                <a:solidFill>
                  <a:srgbClr val="FFFFFF"/>
                </a:solidFill>
                <a:latin typeface="Meiryo" charset="-128"/>
                <a:ea typeface="Meiryo" charset="-128"/>
                <a:cs typeface="Meiryo" charset="-128"/>
              </a:rPr>
              <a:t>11</a:t>
            </a:r>
            <a:r>
              <a:rPr kumimoji="1" lang="ja-JP" altLang="en-US" sz="1200" dirty="0">
                <a:solidFill>
                  <a:srgbClr val="FFFFFF"/>
                </a:solidFill>
                <a:latin typeface="Meiryo" charset="-128"/>
                <a:ea typeface="Meiryo" charset="-128"/>
                <a:cs typeface="Meiryo" charset="-128"/>
              </a:rPr>
              <a:t>月公開</a:t>
            </a:r>
            <a:endParaRPr kumimoji="1" lang="en-US" altLang="ja-JP" sz="1200" dirty="0">
              <a:solidFill>
                <a:srgbClr val="FFFFFF"/>
              </a:solidFill>
              <a:latin typeface="Meiryo" charset="-128"/>
              <a:ea typeface="Meiryo" charset="-128"/>
              <a:cs typeface="Meiryo" charset="-128"/>
            </a:endParaRPr>
          </a:p>
          <a:p>
            <a:pPr algn="ctr"/>
            <a:r>
              <a:rPr kumimoji="1" lang="en-US" altLang="ja-JP" sz="1200" dirty="0">
                <a:solidFill>
                  <a:srgbClr val="FFFFFF"/>
                </a:solidFill>
                <a:latin typeface="Meiryo" charset="-128"/>
                <a:ea typeface="Meiryo" charset="-128"/>
                <a:cs typeface="Meiryo" charset="-128"/>
              </a:rPr>
              <a:t>2000</a:t>
            </a:r>
            <a:r>
              <a:rPr kumimoji="1" lang="ja-JP" altLang="en-US" sz="1200" dirty="0">
                <a:solidFill>
                  <a:srgbClr val="FFFFFF"/>
                </a:solidFill>
                <a:latin typeface="Meiryo" charset="-128"/>
                <a:ea typeface="Meiryo" charset="-128"/>
                <a:cs typeface="Meiryo" charset="-128"/>
              </a:rPr>
              <a:t>量子ビット</a:t>
            </a:r>
            <a:r>
              <a:rPr kumimoji="1" lang="en-US" altLang="ja-JP" sz="1200" dirty="0">
                <a:solidFill>
                  <a:srgbClr val="FFFFFF"/>
                </a:solidFill>
                <a:latin typeface="Meiryo" charset="-128"/>
                <a:ea typeface="Meiryo" charset="-128"/>
                <a:cs typeface="Meiryo" charset="-128"/>
              </a:rPr>
              <a:t>/400</a:t>
            </a:r>
            <a:r>
              <a:rPr lang="ja-JP" altLang="en-US" sz="1200" dirty="0">
                <a:solidFill>
                  <a:srgbClr val="FFFFFF"/>
                </a:solidFill>
                <a:latin typeface="Meiryo" charset="-128"/>
                <a:ea typeface="Meiryo" charset="-128"/>
                <a:cs typeface="Meiryo" charset="-128"/>
              </a:rPr>
              <a:t>万</a:t>
            </a:r>
            <a:r>
              <a:rPr kumimoji="1" lang="ja-JP" altLang="en-US" sz="1200" dirty="0">
                <a:solidFill>
                  <a:srgbClr val="FFFFFF"/>
                </a:solidFill>
                <a:latin typeface="Meiryo" charset="-128"/>
                <a:ea typeface="Meiryo" charset="-128"/>
                <a:cs typeface="Meiryo" charset="-128"/>
              </a:rPr>
              <a:t>結合</a:t>
            </a:r>
          </a:p>
        </p:txBody>
      </p:sp>
      <p:sp>
        <p:nvSpPr>
          <p:cNvPr id="25" name="正方形/長方形 24">
            <a:extLst>
              <a:ext uri="{FF2B5EF4-FFF2-40B4-BE49-F238E27FC236}">
                <a16:creationId xmlns:a16="http://schemas.microsoft.com/office/drawing/2014/main" id="{A5F71CD4-986B-4F43-8F23-C7FFE501B9EC}"/>
              </a:ext>
            </a:extLst>
          </p:cNvPr>
          <p:cNvSpPr/>
          <p:nvPr/>
        </p:nvSpPr>
        <p:spPr>
          <a:xfrm>
            <a:off x="2767952" y="4480073"/>
            <a:ext cx="2024052" cy="103715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a:solidFill>
                  <a:srgbClr val="FFFFFF"/>
                </a:solidFill>
                <a:latin typeface="Meiryo" charset="-128"/>
                <a:ea typeface="Meiryo" charset="-128"/>
                <a:cs typeface="Meiryo" charset="-128"/>
              </a:rPr>
              <a:t>稼働できるものは</a:t>
            </a:r>
            <a:endParaRPr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未公開</a:t>
            </a:r>
            <a:endParaRPr lang="en-US" altLang="ja-JP" sz="1200"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61ED11A4-4051-4504-8F85-7B54BD3178E6}"/>
              </a:ext>
            </a:extLst>
          </p:cNvPr>
          <p:cNvSpPr/>
          <p:nvPr/>
        </p:nvSpPr>
        <p:spPr>
          <a:xfrm>
            <a:off x="4932039" y="2006136"/>
            <a:ext cx="1767674"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a:solidFill>
                  <a:srgbClr val="FFFFFF"/>
                </a:solidFill>
                <a:latin typeface="Meiryo" charset="-128"/>
                <a:ea typeface="Meiryo" charset="-128"/>
                <a:cs typeface="Meiryo" charset="-128"/>
              </a:rPr>
              <a:t>量子アニーリング</a:t>
            </a:r>
            <a:endParaRPr lang="en-US" altLang="ja-JP" sz="1200" dirty="0">
              <a:solidFill>
                <a:srgbClr val="FFFFFF"/>
              </a:solidFill>
              <a:latin typeface="Meiryo" charset="-128"/>
              <a:ea typeface="Meiryo" charset="-128"/>
              <a:cs typeface="Meiryo" charset="-128"/>
            </a:endParaRPr>
          </a:p>
        </p:txBody>
      </p:sp>
      <p:sp>
        <p:nvSpPr>
          <p:cNvPr id="16" name="正方形/長方形 15">
            <a:extLst>
              <a:ext uri="{FF2B5EF4-FFF2-40B4-BE49-F238E27FC236}">
                <a16:creationId xmlns:a16="http://schemas.microsoft.com/office/drawing/2014/main" id="{155653DD-837B-498B-AE43-E27F7358093B}"/>
              </a:ext>
            </a:extLst>
          </p:cNvPr>
          <p:cNvSpPr/>
          <p:nvPr/>
        </p:nvSpPr>
        <p:spPr>
          <a:xfrm>
            <a:off x="6804249" y="2006136"/>
            <a:ext cx="1623010" cy="41622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50" dirty="0">
                <a:solidFill>
                  <a:srgbClr val="FFFFFF"/>
                </a:solidFill>
                <a:latin typeface="Meiryo" charset="-128"/>
                <a:ea typeface="Meiryo" charset="-128"/>
                <a:cs typeface="Meiryo" charset="-128"/>
              </a:rPr>
              <a:t>レーザー･ネットワーク</a:t>
            </a:r>
          </a:p>
        </p:txBody>
      </p:sp>
    </p:spTree>
    <p:extLst>
      <p:ext uri="{BB962C8B-B14F-4D97-AF65-F5344CB8AC3E}">
        <p14:creationId xmlns:p14="http://schemas.microsoft.com/office/powerpoint/2010/main" val="2055696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正方形/長方形 6"/>
          <p:cNvSpPr/>
          <p:nvPr/>
        </p:nvSpPr>
        <p:spPr>
          <a:xfrm>
            <a:off x="3031161" y="1196752"/>
            <a:ext cx="1921921" cy="1224136"/>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8" name="正方形/長方形 7"/>
          <p:cNvSpPr/>
          <p:nvPr/>
        </p:nvSpPr>
        <p:spPr>
          <a:xfrm>
            <a:off x="6990436" y="1196752"/>
            <a:ext cx="1921921" cy="122413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9" name="正方形/長方形 8"/>
          <p:cNvSpPr/>
          <p:nvPr/>
        </p:nvSpPr>
        <p:spPr>
          <a:xfrm>
            <a:off x="5010325" y="1202886"/>
            <a:ext cx="1921921" cy="122413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自然現象を借用したアルゴリズム</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sp>
        <p:nvSpPr>
          <p:cNvPr id="4" name="ホームベース 3"/>
          <p:cNvSpPr/>
          <p:nvPr/>
        </p:nvSpPr>
        <p:spPr>
          <a:xfrm>
            <a:off x="335842" y="1196752"/>
            <a:ext cx="2795998" cy="1224136"/>
          </a:xfrm>
          <a:prstGeom prst="homePlate">
            <a:avLst>
              <a:gd name="adj" fmla="val 1748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5" name="テキスト ボックス 4"/>
          <p:cNvSpPr txBox="1"/>
          <p:nvPr/>
        </p:nvSpPr>
        <p:spPr>
          <a:xfrm>
            <a:off x="496964" y="1556792"/>
            <a:ext cx="2473754" cy="738664"/>
          </a:xfrm>
          <a:prstGeom prst="rect">
            <a:avLst/>
          </a:prstGeom>
          <a:noFill/>
        </p:spPr>
        <p:txBody>
          <a:bodyPr wrap="none" rtlCol="0">
            <a:spAutoFit/>
          </a:bodyPr>
          <a:lstStyle/>
          <a:p>
            <a:r>
              <a:rPr kumimoji="1" lang="ja-JP" altLang="en-US" sz="1050" dirty="0">
                <a:solidFill>
                  <a:schemeClr val="bg1"/>
                </a:solidFill>
                <a:latin typeface="Meiryo" charset="-128"/>
                <a:ea typeface="Meiryo" charset="-128"/>
                <a:cs typeface="Meiryo" charset="-128"/>
              </a:rPr>
              <a:t>自然現象のメカニズムを</a:t>
            </a:r>
            <a:endParaRPr kumimoji="1" lang="en-US" altLang="ja-JP" sz="1050" dirty="0">
              <a:solidFill>
                <a:schemeClr val="bg1"/>
              </a:solidFill>
              <a:latin typeface="Meiryo" charset="-128"/>
              <a:ea typeface="Meiryo" charset="-128"/>
              <a:cs typeface="Meiryo" charset="-128"/>
            </a:endParaRPr>
          </a:p>
          <a:p>
            <a:r>
              <a:rPr lang="ja-JP" altLang="en-US" sz="1050" b="1" u="sng" dirty="0">
                <a:solidFill>
                  <a:schemeClr val="bg1"/>
                </a:solidFill>
                <a:latin typeface="Meiryo" charset="-128"/>
                <a:ea typeface="Meiryo" charset="-128"/>
                <a:cs typeface="Meiryo" charset="-128"/>
              </a:rPr>
              <a:t>古典コンピューターでシミュレート</a:t>
            </a:r>
            <a:r>
              <a:rPr lang="ja-JP" altLang="en-US" sz="1050" dirty="0">
                <a:solidFill>
                  <a:schemeClr val="bg1"/>
                </a:solidFill>
                <a:latin typeface="Meiryo" charset="-128"/>
                <a:ea typeface="Meiryo" charset="-128"/>
                <a:cs typeface="Meiryo" charset="-128"/>
              </a:rPr>
              <a:t>し</a:t>
            </a:r>
            <a:endParaRPr lang="en-US" altLang="ja-JP" sz="1050" dirty="0">
              <a:solidFill>
                <a:schemeClr val="bg1"/>
              </a:solidFill>
              <a:latin typeface="Meiryo" charset="-128"/>
              <a:ea typeface="Meiryo" charset="-128"/>
              <a:cs typeface="Meiryo" charset="-128"/>
            </a:endParaRPr>
          </a:p>
          <a:p>
            <a:r>
              <a:rPr kumimoji="1" lang="ja-JP" altLang="en-US" sz="1050" dirty="0">
                <a:solidFill>
                  <a:schemeClr val="bg1"/>
                </a:solidFill>
                <a:latin typeface="Meiryo" charset="-128"/>
                <a:ea typeface="Meiryo" charset="-128"/>
                <a:cs typeface="Meiryo" charset="-128"/>
              </a:rPr>
              <a:t>「組合せ最適化問題」などを</a:t>
            </a:r>
            <a:endParaRPr kumimoji="1" lang="en-US" altLang="ja-JP" sz="1050" dirty="0">
              <a:solidFill>
                <a:schemeClr val="bg1"/>
              </a:solidFill>
              <a:latin typeface="Meiryo" charset="-128"/>
              <a:ea typeface="Meiryo" charset="-128"/>
              <a:cs typeface="Meiryo" charset="-128"/>
            </a:endParaRPr>
          </a:p>
          <a:p>
            <a:r>
              <a:rPr kumimoji="1" lang="ja-JP" altLang="en-US" sz="1050" dirty="0">
                <a:solidFill>
                  <a:schemeClr val="bg1"/>
                </a:solidFill>
                <a:latin typeface="Meiryo" charset="-128"/>
                <a:ea typeface="Meiryo" charset="-128"/>
                <a:cs typeface="Meiryo" charset="-128"/>
              </a:rPr>
              <a:t>効率的に解こうというアプローチ</a:t>
            </a:r>
            <a:endParaRPr kumimoji="1" lang="en-US" altLang="ja-JP" sz="1050" dirty="0">
              <a:solidFill>
                <a:schemeClr val="bg1"/>
              </a:solidFill>
              <a:latin typeface="Meiryo" charset="-128"/>
              <a:ea typeface="Meiryo" charset="-128"/>
              <a:cs typeface="Meiryo" charset="-128"/>
            </a:endParaRPr>
          </a:p>
        </p:txBody>
      </p:sp>
      <p:sp>
        <p:nvSpPr>
          <p:cNvPr id="6" name="正方形/長方形 5"/>
          <p:cNvSpPr/>
          <p:nvPr/>
        </p:nvSpPr>
        <p:spPr>
          <a:xfrm>
            <a:off x="335842" y="1340768"/>
            <a:ext cx="2492990" cy="276999"/>
          </a:xfrm>
          <a:prstGeom prst="rect">
            <a:avLst/>
          </a:prstGeom>
        </p:spPr>
        <p:txBody>
          <a:bodyPr wrap="none">
            <a:spAutoFit/>
          </a:bodyPr>
          <a:lstStyle/>
          <a:p>
            <a:r>
              <a:rPr lang="ja-JP" altLang="en-US" sz="1200" b="1" dirty="0">
                <a:solidFill>
                  <a:schemeClr val="bg1"/>
                </a:solidFill>
                <a:latin typeface="Meiryo" charset="-128"/>
                <a:ea typeface="Meiryo" charset="-128"/>
                <a:cs typeface="Meiryo" charset="-128"/>
              </a:rPr>
              <a:t>自然現象を借用したアルゴリズム</a:t>
            </a:r>
          </a:p>
        </p:txBody>
      </p:sp>
      <p:sp>
        <p:nvSpPr>
          <p:cNvPr id="10" name="テキスト ボックス 9"/>
          <p:cNvSpPr txBox="1"/>
          <p:nvPr/>
        </p:nvSpPr>
        <p:spPr>
          <a:xfrm>
            <a:off x="3031162" y="1731445"/>
            <a:ext cx="1921920" cy="577081"/>
          </a:xfrm>
          <a:prstGeom prst="rect">
            <a:avLst/>
          </a:prstGeom>
          <a:noFill/>
        </p:spPr>
        <p:txBody>
          <a:bodyPr wrap="square" rtlCol="0">
            <a:spAutoFit/>
          </a:bodyPr>
          <a:lstStyle/>
          <a:p>
            <a:pPr algn="ctr"/>
            <a:r>
              <a:rPr kumimoji="1" lang="ja-JP" altLang="en-US" sz="1050" dirty="0">
                <a:solidFill>
                  <a:schemeClr val="bg1"/>
                </a:solidFill>
                <a:latin typeface="Meiryo" charset="-128"/>
                <a:ea typeface="Meiryo" charset="-128"/>
                <a:cs typeface="Meiryo" charset="-128"/>
              </a:rPr>
              <a:t>生物が遺伝子の交配や</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突然変異を重ねて</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進化する仕組み</a:t>
            </a:r>
          </a:p>
        </p:txBody>
      </p:sp>
      <p:sp>
        <p:nvSpPr>
          <p:cNvPr id="11" name="正方形/長方形 10"/>
          <p:cNvSpPr/>
          <p:nvPr/>
        </p:nvSpPr>
        <p:spPr>
          <a:xfrm>
            <a:off x="3257631" y="1340767"/>
            <a:ext cx="1569660" cy="276999"/>
          </a:xfrm>
          <a:prstGeom prst="rect">
            <a:avLst/>
          </a:prstGeom>
        </p:spPr>
        <p:txBody>
          <a:bodyPr wrap="none">
            <a:spAutoFit/>
          </a:bodyPr>
          <a:lstStyle/>
          <a:p>
            <a:pPr algn="ctr"/>
            <a:r>
              <a:rPr lang="ja-JP" altLang="en-US" sz="1200" b="1">
                <a:solidFill>
                  <a:schemeClr val="bg1"/>
                </a:solidFill>
                <a:latin typeface="Meiryo" charset="-128"/>
                <a:ea typeface="Meiryo" charset="-128"/>
                <a:cs typeface="Meiryo" charset="-128"/>
              </a:rPr>
              <a:t>遺伝的アルゴリズム</a:t>
            </a:r>
            <a:endParaRPr lang="ja-JP" altLang="en-US" sz="1200" b="1" dirty="0">
              <a:solidFill>
                <a:schemeClr val="bg1"/>
              </a:solidFill>
              <a:latin typeface="Meiryo" charset="-128"/>
              <a:ea typeface="Meiryo" charset="-128"/>
              <a:cs typeface="Meiryo" charset="-128"/>
            </a:endParaRPr>
          </a:p>
        </p:txBody>
      </p:sp>
      <p:sp>
        <p:nvSpPr>
          <p:cNvPr id="12" name="正方形/長方形 11"/>
          <p:cNvSpPr/>
          <p:nvPr/>
        </p:nvSpPr>
        <p:spPr>
          <a:xfrm>
            <a:off x="7014199" y="1340767"/>
            <a:ext cx="1877438" cy="276999"/>
          </a:xfrm>
          <a:prstGeom prst="rect">
            <a:avLst/>
          </a:prstGeom>
        </p:spPr>
        <p:txBody>
          <a:bodyPr wrap="none">
            <a:spAutoFit/>
          </a:bodyPr>
          <a:lstStyle/>
          <a:p>
            <a:pPr algn="ctr"/>
            <a:r>
              <a:rPr lang="ja-JP" altLang="en-US" sz="1200" b="1">
                <a:solidFill>
                  <a:schemeClr val="bg1"/>
                </a:solidFill>
                <a:latin typeface="Meiryo" charset="-128"/>
                <a:ea typeface="Meiryo" charset="-128"/>
                <a:cs typeface="Meiryo" charset="-128"/>
              </a:rPr>
              <a:t>ニューラルネットワーク</a:t>
            </a:r>
            <a:endParaRPr lang="ja-JP" altLang="en-US" sz="1200" b="1" dirty="0">
              <a:solidFill>
                <a:schemeClr val="bg1"/>
              </a:solidFill>
              <a:latin typeface="Meiryo" charset="-128"/>
              <a:ea typeface="Meiryo" charset="-128"/>
              <a:cs typeface="Meiryo" charset="-128"/>
            </a:endParaRPr>
          </a:p>
        </p:txBody>
      </p:sp>
      <p:sp>
        <p:nvSpPr>
          <p:cNvPr id="13" name="正方形/長方形 12"/>
          <p:cNvSpPr/>
          <p:nvPr/>
        </p:nvSpPr>
        <p:spPr>
          <a:xfrm>
            <a:off x="5263401" y="1346901"/>
            <a:ext cx="1415772" cy="276999"/>
          </a:xfrm>
          <a:prstGeom prst="rect">
            <a:avLst/>
          </a:prstGeom>
        </p:spPr>
        <p:txBody>
          <a:bodyPr wrap="none">
            <a:spAutoFit/>
          </a:bodyPr>
          <a:lstStyle/>
          <a:p>
            <a:pPr algn="ctr"/>
            <a:r>
              <a:rPr lang="ja-JP" altLang="en-US" sz="1200" b="1">
                <a:solidFill>
                  <a:schemeClr val="bg1"/>
                </a:solidFill>
                <a:latin typeface="Meiryo" charset="-128"/>
                <a:ea typeface="Meiryo" charset="-128"/>
                <a:cs typeface="Meiryo" charset="-128"/>
              </a:rPr>
              <a:t>量子アニーリング</a:t>
            </a:r>
            <a:endParaRPr lang="ja-JP" altLang="en-US" sz="1200" b="1" dirty="0">
              <a:solidFill>
                <a:schemeClr val="bg1"/>
              </a:solidFill>
              <a:latin typeface="Meiryo" charset="-128"/>
              <a:ea typeface="Meiryo" charset="-128"/>
              <a:cs typeface="Meiryo" charset="-128"/>
            </a:endParaRPr>
          </a:p>
        </p:txBody>
      </p:sp>
      <p:sp>
        <p:nvSpPr>
          <p:cNvPr id="14" name="テキスト ボックス 13"/>
          <p:cNvSpPr txBox="1"/>
          <p:nvPr/>
        </p:nvSpPr>
        <p:spPr>
          <a:xfrm>
            <a:off x="6965756" y="1731445"/>
            <a:ext cx="1921920" cy="577081"/>
          </a:xfrm>
          <a:prstGeom prst="rect">
            <a:avLst/>
          </a:prstGeom>
          <a:noFill/>
        </p:spPr>
        <p:txBody>
          <a:bodyPr wrap="square" rtlCol="0">
            <a:spAutoFit/>
          </a:bodyPr>
          <a:lstStyle/>
          <a:p>
            <a:pPr algn="ctr"/>
            <a:r>
              <a:rPr kumimoji="1" lang="ja-JP" altLang="en-US" sz="1050" dirty="0">
                <a:solidFill>
                  <a:schemeClr val="bg1"/>
                </a:solidFill>
                <a:latin typeface="Meiryo" charset="-128"/>
                <a:ea typeface="Meiryo" charset="-128"/>
                <a:cs typeface="Meiryo" charset="-128"/>
              </a:rPr>
              <a:t>人間の神経回路網</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（ニューラルネットワーク）</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の仕組み</a:t>
            </a:r>
          </a:p>
        </p:txBody>
      </p:sp>
      <p:sp>
        <p:nvSpPr>
          <p:cNvPr id="15" name="テキスト ボックス 14"/>
          <p:cNvSpPr txBox="1"/>
          <p:nvPr/>
        </p:nvSpPr>
        <p:spPr>
          <a:xfrm>
            <a:off x="5010325" y="1591167"/>
            <a:ext cx="1921920" cy="738664"/>
          </a:xfrm>
          <a:prstGeom prst="rect">
            <a:avLst/>
          </a:prstGeom>
          <a:noFill/>
        </p:spPr>
        <p:txBody>
          <a:bodyPr wrap="square" rtlCol="0">
            <a:spAutoFit/>
          </a:bodyPr>
          <a:lstStyle/>
          <a:p>
            <a:pPr algn="ctr"/>
            <a:r>
              <a:rPr kumimoji="1" lang="ja-JP" altLang="en-US" sz="1050" dirty="0">
                <a:solidFill>
                  <a:schemeClr val="bg1"/>
                </a:solidFill>
                <a:latin typeface="Meiryo" charset="-128"/>
                <a:ea typeface="Meiryo" charset="-128"/>
                <a:cs typeface="Meiryo" charset="-128"/>
              </a:rPr>
              <a:t>高温の磁性体</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（スピングラス）</a:t>
            </a:r>
            <a:endParaRPr kumimoji="1" lang="en-US" altLang="ja-JP" sz="1050" dirty="0">
              <a:solidFill>
                <a:schemeClr val="bg1"/>
              </a:solidFill>
              <a:latin typeface="Meiryo" charset="-128"/>
              <a:ea typeface="Meiryo" charset="-128"/>
              <a:cs typeface="Meiryo" charset="-128"/>
            </a:endParaRPr>
          </a:p>
          <a:p>
            <a:pPr algn="ctr"/>
            <a:r>
              <a:rPr kumimoji="1" lang="ja-JP" altLang="en-US" sz="1050" dirty="0">
                <a:solidFill>
                  <a:schemeClr val="bg1"/>
                </a:solidFill>
                <a:latin typeface="Meiryo" charset="-128"/>
                <a:ea typeface="Meiryo" charset="-128"/>
                <a:cs typeface="Meiryo" charset="-128"/>
              </a:rPr>
              <a:t>を冷やすことで状態が安定する「焼きなまし」の仕組み</a:t>
            </a:r>
          </a:p>
        </p:txBody>
      </p:sp>
      <p:pic>
        <p:nvPicPr>
          <p:cNvPr id="16" name="図 15"/>
          <p:cNvPicPr>
            <a:picLocks noChangeAspect="1"/>
          </p:cNvPicPr>
          <p:nvPr/>
        </p:nvPicPr>
        <p:blipFill>
          <a:blip r:embed="rId3"/>
          <a:stretch>
            <a:fillRect/>
          </a:stretch>
        </p:blipFill>
        <p:spPr>
          <a:xfrm>
            <a:off x="6990435" y="2512227"/>
            <a:ext cx="1921921" cy="2100858"/>
          </a:xfrm>
          <a:prstGeom prst="rect">
            <a:avLst/>
          </a:prstGeom>
        </p:spPr>
      </p:pic>
      <p:pic>
        <p:nvPicPr>
          <p:cNvPr id="17" name="図 16"/>
          <p:cNvPicPr>
            <a:picLocks noChangeAspect="1"/>
          </p:cNvPicPr>
          <p:nvPr/>
        </p:nvPicPr>
        <p:blipFill>
          <a:blip r:embed="rId4"/>
          <a:stretch>
            <a:fillRect/>
          </a:stretch>
        </p:blipFill>
        <p:spPr>
          <a:xfrm>
            <a:off x="5010325" y="2512227"/>
            <a:ext cx="1921920" cy="1921920"/>
          </a:xfrm>
          <a:prstGeom prst="rect">
            <a:avLst/>
          </a:prstGeom>
        </p:spPr>
      </p:pic>
      <p:sp>
        <p:nvSpPr>
          <p:cNvPr id="18" name="テキスト ボックス 17"/>
          <p:cNvSpPr txBox="1"/>
          <p:nvPr/>
        </p:nvSpPr>
        <p:spPr>
          <a:xfrm>
            <a:off x="5511447" y="4064815"/>
            <a:ext cx="919675" cy="369332"/>
          </a:xfrm>
          <a:prstGeom prst="rect">
            <a:avLst/>
          </a:prstGeom>
          <a:noFill/>
        </p:spPr>
        <p:txBody>
          <a:bodyPr wrap="none" rtlCol="0">
            <a:spAutoFit/>
          </a:bodyPr>
          <a:lstStyle/>
          <a:p>
            <a:pPr algn="ctr"/>
            <a:r>
              <a:rPr kumimoji="1" lang="en-US" altLang="ja-JP" dirty="0">
                <a:solidFill>
                  <a:schemeClr val="bg1"/>
                </a:solidFill>
                <a:effectLst>
                  <a:outerShdw blurRad="50800" dist="38100" dir="2700000" algn="tl" rotWithShape="0">
                    <a:prstClr val="black">
                      <a:alpha val="40000"/>
                    </a:prstClr>
                  </a:outerShdw>
                </a:effectLst>
              </a:rPr>
              <a:t>D-Wave</a:t>
            </a:r>
            <a:endParaRPr kumimoji="1" lang="ja-JP" altLang="en-US" dirty="0">
              <a:solidFill>
                <a:schemeClr val="bg1"/>
              </a:solidFill>
              <a:effectLst>
                <a:outerShdw blurRad="50800" dist="38100" dir="2700000" algn="tl" rotWithShape="0">
                  <a:prstClr val="black">
                    <a:alpha val="40000"/>
                  </a:prstClr>
                </a:outerShdw>
              </a:effectLst>
            </a:endParaRPr>
          </a:p>
        </p:txBody>
      </p:sp>
      <p:sp>
        <p:nvSpPr>
          <p:cNvPr id="19" name="テキスト ボックス 18"/>
          <p:cNvSpPr txBox="1"/>
          <p:nvPr/>
        </p:nvSpPr>
        <p:spPr>
          <a:xfrm>
            <a:off x="7392852" y="4064815"/>
            <a:ext cx="1067728" cy="369332"/>
          </a:xfrm>
          <a:prstGeom prst="rect">
            <a:avLst/>
          </a:prstGeom>
          <a:noFill/>
        </p:spPr>
        <p:txBody>
          <a:bodyPr wrap="none" rtlCol="0">
            <a:spAutoFit/>
          </a:bodyPr>
          <a:lstStyle/>
          <a:p>
            <a:pPr algn="ctr"/>
            <a:r>
              <a:rPr kumimoji="1" lang="en-US" altLang="ja-JP" dirty="0">
                <a:solidFill>
                  <a:schemeClr val="bg1"/>
                </a:solidFill>
                <a:effectLst>
                  <a:outerShdw blurRad="50800" dist="38100" dir="2700000" algn="tl" rotWithShape="0">
                    <a:prstClr val="black">
                      <a:alpha val="40000"/>
                    </a:prstClr>
                  </a:outerShdw>
                </a:effectLst>
              </a:rPr>
              <a:t>NTT QNN</a:t>
            </a:r>
            <a:endParaRPr kumimoji="1" lang="ja-JP" altLang="en-US" dirty="0">
              <a:solidFill>
                <a:schemeClr val="bg1"/>
              </a:solidFill>
              <a:effectLst>
                <a:outerShdw blurRad="50800" dist="38100" dir="2700000" algn="tl" rotWithShape="0">
                  <a:prstClr val="black">
                    <a:alpha val="40000"/>
                  </a:prstClr>
                </a:outerShdw>
              </a:effectLst>
            </a:endParaRPr>
          </a:p>
        </p:txBody>
      </p:sp>
      <p:sp>
        <p:nvSpPr>
          <p:cNvPr id="20" name="正方形/長方形 19"/>
          <p:cNvSpPr/>
          <p:nvPr/>
        </p:nvSpPr>
        <p:spPr>
          <a:xfrm>
            <a:off x="6965756" y="4434148"/>
            <a:ext cx="2100090" cy="204296"/>
          </a:xfrm>
          <a:prstGeom prst="rect">
            <a:avLst/>
          </a:prstGeom>
          <a:solidFill>
            <a:schemeClr val="bg1"/>
          </a:solidFill>
          <a:ln>
            <a:noFill/>
          </a:ln>
          <a:effectLst>
            <a:outerShdw blurRad="50800" dist="50800" dir="5400000" algn="ctr" rotWithShape="0">
              <a:schemeClr val="bg1"/>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ホームベース 20"/>
          <p:cNvSpPr/>
          <p:nvPr/>
        </p:nvSpPr>
        <p:spPr>
          <a:xfrm>
            <a:off x="3031161" y="2512227"/>
            <a:ext cx="2130504" cy="1921920"/>
          </a:xfrm>
          <a:prstGeom prst="homePlate">
            <a:avLst>
              <a:gd name="adj" fmla="val 12721"/>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a:solidFill>
                  <a:srgbClr val="FFFFFF"/>
                </a:solidFill>
                <a:latin typeface="Meiryo" charset="-128"/>
                <a:ea typeface="Meiryo" charset="-128"/>
                <a:cs typeface="Meiryo" charset="-128"/>
              </a:rPr>
              <a:t>実験装置で</a:t>
            </a:r>
            <a:endParaRPr kumimoji="1" lang="en-US" altLang="ja-JP" sz="14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物理現象として</a:t>
            </a:r>
            <a:r>
              <a:rPr kumimoji="1" lang="ja-JP" altLang="en-US" sz="1400" dirty="0">
                <a:solidFill>
                  <a:srgbClr val="FFFFFF"/>
                </a:solidFill>
                <a:latin typeface="Meiryo" charset="-128"/>
                <a:ea typeface="Meiryo" charset="-128"/>
                <a:cs typeface="Meiryo" charset="-128"/>
              </a:rPr>
              <a:t>再現し</a:t>
            </a:r>
            <a:endParaRPr kumimoji="1" lang="en-US" altLang="ja-JP" sz="1400"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高速に答えを見つける</a:t>
            </a:r>
            <a:endParaRPr lang="en-US" altLang="ja-JP" sz="14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（近似解／厳密解）</a:t>
            </a:r>
          </a:p>
        </p:txBody>
      </p:sp>
      <p:sp>
        <p:nvSpPr>
          <p:cNvPr id="22" name="テキスト ボックス 21"/>
          <p:cNvSpPr txBox="1"/>
          <p:nvPr/>
        </p:nvSpPr>
        <p:spPr>
          <a:xfrm>
            <a:off x="5010325" y="2519638"/>
            <a:ext cx="1921920" cy="307777"/>
          </a:xfrm>
          <a:prstGeom prst="rect">
            <a:avLst/>
          </a:prstGeom>
          <a:solidFill>
            <a:schemeClr val="tx1">
              <a:lumMod val="50000"/>
              <a:lumOff val="50000"/>
              <a:alpha val="55000"/>
            </a:schemeClr>
          </a:solidFill>
        </p:spPr>
        <p:txBody>
          <a:bodyPr wrap="square" rtlCol="0">
            <a:spAutoFit/>
          </a:bodyPr>
          <a:lstStyle/>
          <a:p>
            <a:pPr algn="ctr"/>
            <a:r>
              <a:rPr kumimoji="1" lang="ja-JP" altLang="en-US" sz="1400" dirty="0">
                <a:solidFill>
                  <a:schemeClr val="bg1"/>
                </a:solidFill>
                <a:effectLst>
                  <a:outerShdw blurRad="50800" dist="38100" dir="2700000" algn="tl" rotWithShape="0">
                    <a:prstClr val="black">
                      <a:alpha val="40000"/>
                    </a:prstClr>
                  </a:outerShdw>
                </a:effectLst>
              </a:rPr>
              <a:t>超伝導体</a:t>
            </a:r>
          </a:p>
        </p:txBody>
      </p:sp>
      <p:sp>
        <p:nvSpPr>
          <p:cNvPr id="23" name="テキスト ボックス 22"/>
          <p:cNvSpPr txBox="1"/>
          <p:nvPr/>
        </p:nvSpPr>
        <p:spPr>
          <a:xfrm>
            <a:off x="6990435" y="2519638"/>
            <a:ext cx="1920973" cy="307777"/>
          </a:xfrm>
          <a:prstGeom prst="rect">
            <a:avLst/>
          </a:prstGeom>
          <a:solidFill>
            <a:schemeClr val="tx1">
              <a:lumMod val="50000"/>
              <a:lumOff val="50000"/>
              <a:alpha val="55000"/>
            </a:schemeClr>
          </a:solidFill>
        </p:spPr>
        <p:txBody>
          <a:bodyPr wrap="square" rtlCol="0">
            <a:spAutoFit/>
          </a:bodyPr>
          <a:lstStyle/>
          <a:p>
            <a:pPr algn="ctr"/>
            <a:r>
              <a:rPr kumimoji="1" lang="ja-JP" altLang="en-US" sz="1400">
                <a:solidFill>
                  <a:schemeClr val="bg1"/>
                </a:solidFill>
                <a:effectLst>
                  <a:outerShdw blurRad="50800" dist="38100" dir="2700000" algn="tl" rotWithShape="0">
                    <a:prstClr val="black">
                      <a:alpha val="40000"/>
                    </a:prstClr>
                  </a:outerShdw>
                </a:effectLst>
              </a:rPr>
              <a:t>レーザーネットワーク</a:t>
            </a:r>
            <a:endParaRPr kumimoji="1" lang="ja-JP" altLang="en-US" sz="1400" dirty="0">
              <a:solidFill>
                <a:schemeClr val="bg1"/>
              </a:solidFill>
              <a:effectLst>
                <a:outerShdw blurRad="50800" dist="38100" dir="2700000" algn="tl" rotWithShape="0">
                  <a:prstClr val="black">
                    <a:alpha val="40000"/>
                  </a:prstClr>
                </a:outerShdw>
              </a:effectLst>
            </a:endParaRPr>
          </a:p>
        </p:txBody>
      </p:sp>
      <p:sp>
        <p:nvSpPr>
          <p:cNvPr id="24" name="正方形/長方形 23"/>
          <p:cNvSpPr/>
          <p:nvPr/>
        </p:nvSpPr>
        <p:spPr>
          <a:xfrm>
            <a:off x="3031160" y="4519352"/>
            <a:ext cx="5881195" cy="1407838"/>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5" name="正方形/長方形 24"/>
          <p:cNvSpPr/>
          <p:nvPr/>
        </p:nvSpPr>
        <p:spPr>
          <a:xfrm>
            <a:off x="6917278" y="4980477"/>
            <a:ext cx="1742785" cy="830997"/>
          </a:xfrm>
          <a:prstGeom prst="rect">
            <a:avLst/>
          </a:prstGeom>
        </p:spPr>
        <p:txBody>
          <a:bodyPr wrap="none">
            <a:spAutoFit/>
          </a:bodyPr>
          <a:lstStyle/>
          <a:p>
            <a:pPr marL="171450" indent="-171450">
              <a:buFont typeface="Wingdings" charset="2"/>
              <a:buChar char="ü"/>
            </a:pPr>
            <a:r>
              <a:rPr lang="ja-JP" altLang="en-US" sz="1200" dirty="0">
                <a:solidFill>
                  <a:schemeClr val="bg1"/>
                </a:solidFill>
                <a:latin typeface="Meiryo" charset="-128"/>
                <a:ea typeface="Meiryo" charset="-128"/>
                <a:cs typeface="Meiryo" charset="-128"/>
              </a:rPr>
              <a:t>資源配分の最適化</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a:solidFill>
                  <a:schemeClr val="bg1"/>
                </a:solidFill>
                <a:latin typeface="Meiryo" charset="-128"/>
                <a:ea typeface="Meiryo" charset="-128"/>
                <a:cs typeface="Meiryo" charset="-128"/>
              </a:rPr>
              <a:t>気象予測の精度向上</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a:solidFill>
                  <a:schemeClr val="bg1"/>
                </a:solidFill>
                <a:latin typeface="Meiryo" charset="-128"/>
                <a:ea typeface="Meiryo" charset="-128"/>
                <a:cs typeface="Meiryo" charset="-128"/>
              </a:rPr>
              <a:t>交通渋滞の解消</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a:solidFill>
                  <a:schemeClr val="bg1"/>
                </a:solidFill>
                <a:latin typeface="Meiryo" charset="-128"/>
                <a:ea typeface="Meiryo" charset="-128"/>
                <a:cs typeface="Meiryo" charset="-128"/>
              </a:rPr>
              <a:t>その他</a:t>
            </a:r>
          </a:p>
        </p:txBody>
      </p:sp>
      <p:sp>
        <p:nvSpPr>
          <p:cNvPr id="26" name="正方形/長方形 25"/>
          <p:cNvSpPr/>
          <p:nvPr/>
        </p:nvSpPr>
        <p:spPr>
          <a:xfrm>
            <a:off x="3259052" y="4980686"/>
            <a:ext cx="3589444" cy="830997"/>
          </a:xfrm>
          <a:prstGeom prst="rect">
            <a:avLst/>
          </a:prstGeom>
        </p:spPr>
        <p:txBody>
          <a:bodyPr wrap="none">
            <a:spAutoFit/>
          </a:bodyPr>
          <a:lstStyle/>
          <a:p>
            <a:pPr marL="171450" indent="-171450">
              <a:buFont typeface="Wingdings" charset="2"/>
              <a:buChar char="ü"/>
            </a:pPr>
            <a:r>
              <a:rPr lang="ja-JP" altLang="en-US" sz="1200" dirty="0">
                <a:solidFill>
                  <a:schemeClr val="bg1"/>
                </a:solidFill>
                <a:latin typeface="Meiryo" charset="-128"/>
                <a:ea typeface="Meiryo" charset="-128"/>
                <a:cs typeface="Meiryo" charset="-128"/>
              </a:rPr>
              <a:t>タンパク質の構造分析による新薬の開発</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a:solidFill>
                  <a:schemeClr val="bg1"/>
                </a:solidFill>
                <a:latin typeface="Meiryo" charset="-128"/>
                <a:ea typeface="Meiryo" charset="-128"/>
                <a:cs typeface="Meiryo" charset="-128"/>
              </a:rPr>
              <a:t>航空機に搭載されるソフトウェアのバグ発見</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a:solidFill>
                  <a:schemeClr val="bg1"/>
                </a:solidFill>
                <a:latin typeface="Meiryo" charset="-128"/>
                <a:ea typeface="Meiryo" charset="-128"/>
                <a:cs typeface="Meiryo" charset="-128"/>
              </a:rPr>
              <a:t>火星探査におけるロボットの行動計画を最適化</a:t>
            </a:r>
            <a:endParaRPr lang="en-US" altLang="ja-JP" sz="1200" dirty="0">
              <a:solidFill>
                <a:schemeClr val="bg1"/>
              </a:solidFill>
              <a:latin typeface="Meiryo" charset="-128"/>
              <a:ea typeface="Meiryo" charset="-128"/>
              <a:cs typeface="Meiryo" charset="-128"/>
            </a:endParaRPr>
          </a:p>
          <a:p>
            <a:pPr marL="171450" indent="-171450">
              <a:buFont typeface="Wingdings" charset="2"/>
              <a:buChar char="ü"/>
            </a:pPr>
            <a:r>
              <a:rPr lang="ja-JP" altLang="en-US" sz="1200" dirty="0">
                <a:solidFill>
                  <a:schemeClr val="bg1"/>
                </a:solidFill>
                <a:latin typeface="Meiryo" charset="-128"/>
                <a:ea typeface="Meiryo" charset="-128"/>
                <a:cs typeface="Meiryo" charset="-128"/>
              </a:rPr>
              <a:t>輸送スケジュールの最適化</a:t>
            </a:r>
            <a:endParaRPr lang="en-US" altLang="ja-JP" sz="1200" dirty="0">
              <a:solidFill>
                <a:schemeClr val="bg1"/>
              </a:solidFill>
              <a:latin typeface="Meiryo" charset="-128"/>
              <a:ea typeface="Meiryo" charset="-128"/>
              <a:cs typeface="Meiryo" charset="-128"/>
            </a:endParaRPr>
          </a:p>
        </p:txBody>
      </p:sp>
      <p:sp>
        <p:nvSpPr>
          <p:cNvPr id="27" name="正方形/長方形 26"/>
          <p:cNvSpPr/>
          <p:nvPr/>
        </p:nvSpPr>
        <p:spPr>
          <a:xfrm>
            <a:off x="3315668" y="4616564"/>
            <a:ext cx="4493538" cy="338554"/>
          </a:xfrm>
          <a:prstGeom prst="rect">
            <a:avLst/>
          </a:prstGeom>
        </p:spPr>
        <p:txBody>
          <a:bodyPr wrap="none">
            <a:spAutoFit/>
          </a:bodyPr>
          <a:lstStyle/>
          <a:p>
            <a:r>
              <a:rPr lang="ja-JP" altLang="en-US" sz="1600" b="1" dirty="0">
                <a:solidFill>
                  <a:schemeClr val="bg1"/>
                </a:solidFill>
                <a:latin typeface="Meiryo" charset="-128"/>
                <a:ea typeface="Meiryo" charset="-128"/>
                <a:cs typeface="Meiryo" charset="-128"/>
              </a:rPr>
              <a:t>組み合わせ最適化問題を解く</a:t>
            </a:r>
            <a:r>
              <a:rPr lang="ja-JP" altLang="en-US" sz="1600" b="1">
                <a:solidFill>
                  <a:schemeClr val="bg1"/>
                </a:solidFill>
                <a:latin typeface="Meiryo" charset="-128"/>
                <a:ea typeface="Meiryo" charset="-128"/>
                <a:cs typeface="Meiryo" charset="-128"/>
              </a:rPr>
              <a:t>ことでできること</a:t>
            </a:r>
            <a:endParaRPr lang="ja-JP" altLang="en-US" sz="1600" b="1" dirty="0">
              <a:solidFill>
                <a:schemeClr val="bg1"/>
              </a:solidFill>
              <a:latin typeface="Meiryo" charset="-128"/>
              <a:ea typeface="Meiryo" charset="-128"/>
              <a:cs typeface="Meiryo" charset="-128"/>
            </a:endParaRPr>
          </a:p>
        </p:txBody>
      </p:sp>
      <p:sp>
        <p:nvSpPr>
          <p:cNvPr id="28" name="正方形/長方形 27">
            <a:extLst>
              <a:ext uri="{FF2B5EF4-FFF2-40B4-BE49-F238E27FC236}">
                <a16:creationId xmlns:a16="http://schemas.microsoft.com/office/drawing/2014/main" id="{BBEF6270-505F-4852-B16C-4B848D53F852}"/>
              </a:ext>
            </a:extLst>
          </p:cNvPr>
          <p:cNvSpPr/>
          <p:nvPr/>
        </p:nvSpPr>
        <p:spPr>
          <a:xfrm>
            <a:off x="330005" y="2519638"/>
            <a:ext cx="2632373" cy="3407552"/>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b="1" dirty="0">
                <a:solidFill>
                  <a:srgbClr val="FFFFFF"/>
                </a:solidFill>
                <a:latin typeface="Meiryo" charset="-128"/>
                <a:ea typeface="Meiryo" charset="-128"/>
                <a:cs typeface="Meiryo" charset="-128"/>
              </a:rPr>
              <a:t>量子イジングマシン</a:t>
            </a:r>
            <a:endParaRPr lang="en-US" altLang="ja-JP" b="1" dirty="0">
              <a:solidFill>
                <a:srgbClr val="FFFFFF"/>
              </a:solidFill>
              <a:latin typeface="Meiryo" charset="-128"/>
              <a:ea typeface="Meiryo" charset="-128"/>
              <a:cs typeface="Meiryo" charset="-128"/>
            </a:endParaRPr>
          </a:p>
          <a:p>
            <a:pPr algn="ct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コンピューター</a:t>
            </a:r>
            <a:r>
              <a:rPr lang="ja-JP" altLang="en-US" sz="1200" dirty="0">
                <a:solidFill>
                  <a:srgbClr val="FFFFFF"/>
                </a:solidFill>
                <a:latin typeface="Meiryo" charset="-128"/>
                <a:ea typeface="Meiryo" charset="-128"/>
                <a:cs typeface="Meiryo" charset="-128"/>
              </a:rPr>
              <a:t>すなわち</a:t>
            </a: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チューリング・マシンではなく</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自然現象を借用したアルゴリズムを物理現象として再現する実験装置</a:t>
            </a:r>
            <a:endParaRPr kumimoji="1" lang="en-US" altLang="ja-JP" sz="1200" dirty="0">
              <a:solidFill>
                <a:srgbClr val="FFFFFF"/>
              </a:solidFill>
              <a:latin typeface="Meiryo" charset="-128"/>
              <a:ea typeface="Meiryo" charset="-128"/>
              <a:cs typeface="Meiryo" charset="-128"/>
            </a:endParaRPr>
          </a:p>
          <a:p>
            <a:pPr algn="ctr"/>
            <a:endParaRPr lang="en-US" altLang="ja-JP" sz="1200" dirty="0">
              <a:solidFill>
                <a:srgbClr val="FFFFFF"/>
              </a:solidFill>
              <a:latin typeface="Meiryo" charset="-128"/>
              <a:ea typeface="Meiryo" charset="-128"/>
              <a:cs typeface="Meiryo" charset="-128"/>
            </a:endParaRPr>
          </a:p>
          <a:p>
            <a:pPr algn="ctr"/>
            <a:endParaRPr kumimoji="1" lang="en-US" altLang="ja-JP" sz="1200" dirty="0">
              <a:solidFill>
                <a:srgbClr val="FFFFFF"/>
              </a:solidFill>
              <a:latin typeface="Meiryo" charset="-128"/>
              <a:ea typeface="Meiryo" charset="-128"/>
              <a:cs typeface="Meiryo" charset="-128"/>
            </a:endParaRPr>
          </a:p>
          <a:p>
            <a:pPr algn="ctr"/>
            <a:endParaRPr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スパコン（古典コンピュータ）で</a:t>
            </a:r>
            <a:endParaRPr kumimoji="1" lang="en-US" altLang="ja-JP" sz="1200"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シミュレーションするよりも</a:t>
            </a:r>
            <a:endParaRPr kumimoji="1" lang="en-US" altLang="ja-JP" sz="1200" dirty="0">
              <a:solidFill>
                <a:srgbClr val="FFFFFF"/>
              </a:solidFill>
              <a:latin typeface="Meiryo" charset="-128"/>
              <a:ea typeface="Meiryo" charset="-128"/>
              <a:cs typeface="Meiryo" charset="-128"/>
            </a:endParaRPr>
          </a:p>
          <a:p>
            <a:pPr algn="ctr"/>
            <a:r>
              <a:rPr lang="ja-JP" altLang="en-US" sz="1200" b="1" u="sng" dirty="0">
                <a:solidFill>
                  <a:srgbClr val="FFFFFF"/>
                </a:solidFill>
                <a:latin typeface="Meiryo" charset="-128"/>
                <a:ea typeface="Meiryo" charset="-128"/>
                <a:cs typeface="Meiryo" charset="-128"/>
              </a:rPr>
              <a:t>組み合わせ最適化問題については</a:t>
            </a:r>
            <a:endParaRPr kumimoji="1" lang="en-US" altLang="ja-JP" sz="1200" b="1" u="sng" dirty="0">
              <a:solidFill>
                <a:srgbClr val="FFFFFF"/>
              </a:solidFill>
              <a:latin typeface="Meiryo" charset="-128"/>
              <a:ea typeface="Meiryo" charset="-128"/>
              <a:cs typeface="Meiryo" charset="-128"/>
            </a:endParaRPr>
          </a:p>
          <a:p>
            <a:pPr algn="ctr"/>
            <a:r>
              <a:rPr kumimoji="1" lang="ja-JP" altLang="en-US" sz="1200" dirty="0">
                <a:solidFill>
                  <a:srgbClr val="FFFFFF"/>
                </a:solidFill>
                <a:latin typeface="Meiryo" charset="-128"/>
                <a:ea typeface="Meiryo" charset="-128"/>
                <a:cs typeface="Meiryo" charset="-128"/>
              </a:rPr>
              <a:t>短時間に近似解／</a:t>
            </a:r>
            <a:r>
              <a:rPr lang="ja-JP" altLang="en-US" sz="1200" dirty="0">
                <a:solidFill>
                  <a:srgbClr val="FFFFFF"/>
                </a:solidFill>
                <a:latin typeface="Meiryo" charset="-128"/>
                <a:ea typeface="Meiryo" charset="-128"/>
                <a:cs typeface="Meiryo" charset="-128"/>
              </a:rPr>
              <a:t>厳密解を求める</a:t>
            </a:r>
            <a:endParaRPr lang="en-US" altLang="ja-JP" sz="1200" dirty="0">
              <a:solidFill>
                <a:srgbClr val="FFFFFF"/>
              </a:solidFill>
              <a:latin typeface="Meiryo" charset="-128"/>
              <a:ea typeface="Meiryo" charset="-128"/>
              <a:cs typeface="Meiryo" charset="-128"/>
            </a:endParaRPr>
          </a:p>
          <a:p>
            <a:pPr algn="ctr"/>
            <a:endParaRPr kumimoji="1" lang="ja-JP" altLang="en-US" sz="1200" dirty="0">
              <a:solidFill>
                <a:srgbClr val="FFFFFF"/>
              </a:solidFill>
              <a:latin typeface="Meiryo" charset="-128"/>
              <a:ea typeface="Meiryo" charset="-128"/>
              <a:cs typeface="Meiryo" charset="-128"/>
            </a:endParaRPr>
          </a:p>
        </p:txBody>
      </p:sp>
      <p:sp>
        <p:nvSpPr>
          <p:cNvPr id="29" name="下矢印 28"/>
          <p:cNvSpPr/>
          <p:nvPr/>
        </p:nvSpPr>
        <p:spPr>
          <a:xfrm>
            <a:off x="1358159" y="4144299"/>
            <a:ext cx="576064" cy="391997"/>
          </a:xfrm>
          <a:prstGeom prst="downArrow">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正方形/長方形 29"/>
          <p:cNvSpPr/>
          <p:nvPr/>
        </p:nvSpPr>
        <p:spPr>
          <a:xfrm>
            <a:off x="5319204" y="2219950"/>
            <a:ext cx="889988" cy="215444"/>
          </a:xfrm>
          <a:prstGeom prst="rect">
            <a:avLst/>
          </a:prstGeom>
        </p:spPr>
        <p:txBody>
          <a:bodyPr wrap="none">
            <a:spAutoFit/>
          </a:bodyPr>
          <a:lstStyle/>
          <a:p>
            <a:pPr algn="ctr"/>
            <a:r>
              <a:rPr lang="en-US" altLang="ja-JP" sz="800" dirty="0">
                <a:solidFill>
                  <a:schemeClr val="bg1"/>
                </a:solidFill>
                <a:latin typeface="Meiryo" charset="-128"/>
                <a:ea typeface="Meiryo" charset="-128"/>
                <a:cs typeface="Meiryo" charset="-128"/>
              </a:rPr>
              <a:t>(</a:t>
            </a:r>
            <a:r>
              <a:rPr lang="ja-JP" altLang="en-US" sz="800" dirty="0">
                <a:solidFill>
                  <a:schemeClr val="bg1"/>
                </a:solidFill>
                <a:latin typeface="Meiryo" charset="-128"/>
                <a:ea typeface="Meiryo" charset="-128"/>
                <a:cs typeface="Meiryo" charset="-128"/>
              </a:rPr>
              <a:t>アニーリング</a:t>
            </a:r>
            <a:r>
              <a:rPr lang="en-US" altLang="ja-JP" sz="800" dirty="0">
                <a:solidFill>
                  <a:schemeClr val="bg1"/>
                </a:solidFill>
                <a:latin typeface="Meiryo" charset="-128"/>
                <a:ea typeface="Meiryo" charset="-128"/>
                <a:cs typeface="Meiryo" charset="-128"/>
              </a:rPr>
              <a:t>)</a:t>
            </a:r>
            <a:endParaRPr lang="ja-JP" altLang="en-US" sz="8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3718600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量子イジングマシンとスパコン</a:t>
            </a:r>
            <a:endParaRPr kumimoji="1" lang="ja-JP" altLang="en-US" dirty="0"/>
          </a:p>
        </p:txBody>
      </p:sp>
      <p:sp>
        <p:nvSpPr>
          <p:cNvPr id="3" name="スライド番号プレースホルダー 2"/>
          <p:cNvSpPr>
            <a:spLocks noGrp="1"/>
          </p:cNvSpPr>
          <p:nvPr>
            <p:ph type="sldNum" sz="quarter" idx="12"/>
          </p:nvPr>
        </p:nvSpPr>
        <p:spPr>
          <a:xfrm>
            <a:off x="6928864" y="6867726"/>
            <a:ext cx="2133600" cy="217800"/>
          </a:xfrm>
        </p:spPr>
        <p:txBody>
          <a:bodyPr/>
          <a:lstStyle/>
          <a:p>
            <a:fld id="{8FF8CC5D-A65D-5946-99B5-645367A967AD}" type="slidenum">
              <a:rPr kumimoji="1" lang="ja-JP" altLang="en-US" smtClean="0"/>
              <a:t>16</a:t>
            </a:fld>
            <a:endParaRPr kumimoji="1" lang="ja-JP" altLang="en-US"/>
          </a:p>
        </p:txBody>
      </p:sp>
      <p:sp>
        <p:nvSpPr>
          <p:cNvPr id="4" name="正方形/長方形 3"/>
          <p:cNvSpPr/>
          <p:nvPr/>
        </p:nvSpPr>
        <p:spPr>
          <a:xfrm>
            <a:off x="316764" y="2615448"/>
            <a:ext cx="4104457" cy="1656184"/>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l"/>
            </a:pPr>
            <a:r>
              <a:rPr kumimoji="1" lang="ja-JP" altLang="en-US" sz="1600" dirty="0">
                <a:solidFill>
                  <a:srgbClr val="FFFFFF"/>
                </a:solidFill>
                <a:latin typeface="Meiryo" charset="-128"/>
                <a:ea typeface="Meiryo" charset="-128"/>
                <a:cs typeface="Meiryo" charset="-128"/>
              </a:rPr>
              <a:t>厳密解または、厳密解に近い近似解を短時間で得られる。</a:t>
            </a:r>
            <a:endParaRPr kumimoji="1" lang="en-US" altLang="ja-JP" sz="1600" dirty="0">
              <a:solidFill>
                <a:srgbClr val="FFFFFF"/>
              </a:solidFill>
              <a:latin typeface="Meiryo" charset="-128"/>
              <a:ea typeface="Meiryo" charset="-128"/>
              <a:cs typeface="Meiryo" charset="-128"/>
            </a:endParaRPr>
          </a:p>
          <a:p>
            <a:pPr marL="285750" indent="-285750">
              <a:buFont typeface="Wingdings" charset="2"/>
              <a:buChar char="l"/>
            </a:pPr>
            <a:r>
              <a:rPr lang="ja-JP" altLang="en-US" sz="1600" dirty="0">
                <a:solidFill>
                  <a:srgbClr val="FFFFFF"/>
                </a:solidFill>
                <a:latin typeface="Meiryo" charset="-128"/>
                <a:ea typeface="Meiryo" charset="-128"/>
                <a:cs typeface="Meiryo" charset="-128"/>
              </a:rPr>
              <a:t>高度なアルゴリズムの開発が必要。</a:t>
            </a:r>
            <a:endParaRPr lang="en-US" altLang="ja-JP" sz="1600" dirty="0">
              <a:solidFill>
                <a:srgbClr val="FFFFFF"/>
              </a:solidFill>
              <a:latin typeface="Meiryo" charset="-128"/>
              <a:ea typeface="Meiryo" charset="-128"/>
              <a:cs typeface="Meiryo" charset="-128"/>
            </a:endParaRPr>
          </a:p>
          <a:p>
            <a:pPr marL="285750" indent="-285750">
              <a:buFont typeface="Wingdings" charset="2"/>
              <a:buChar char="l"/>
            </a:pPr>
            <a:r>
              <a:rPr kumimoji="1" lang="ja-JP" altLang="en-US" sz="1600" dirty="0">
                <a:solidFill>
                  <a:srgbClr val="FFFFFF"/>
                </a:solidFill>
                <a:latin typeface="Meiryo" charset="-128"/>
                <a:ea typeface="Meiryo" charset="-128"/>
                <a:cs typeface="Meiryo" charset="-128"/>
              </a:rPr>
              <a:t>消費電力が、圧倒的に少ない。</a:t>
            </a:r>
          </a:p>
        </p:txBody>
      </p:sp>
      <p:sp>
        <p:nvSpPr>
          <p:cNvPr id="5" name="正方形/長方形 4"/>
          <p:cNvSpPr/>
          <p:nvPr/>
        </p:nvSpPr>
        <p:spPr>
          <a:xfrm>
            <a:off x="4709253" y="2615448"/>
            <a:ext cx="4104456" cy="1656184"/>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ü"/>
            </a:pPr>
            <a:r>
              <a:rPr kumimoji="1" lang="ja-JP" altLang="en-US" sz="1600" dirty="0">
                <a:solidFill>
                  <a:srgbClr val="FFFFFF"/>
                </a:solidFill>
                <a:latin typeface="Meiryo" charset="-128"/>
                <a:ea typeface="Meiryo" charset="-128"/>
                <a:cs typeface="Meiryo" charset="-128"/>
              </a:rPr>
              <a:t>厳密解得るのに膨大な時間がかかり、現実的には近似解を求めるに留まる。</a:t>
            </a:r>
            <a:endParaRPr kumimoji="1" lang="en-US" altLang="ja-JP" sz="1600" dirty="0">
              <a:solidFill>
                <a:srgbClr val="FFFFFF"/>
              </a:solidFill>
              <a:latin typeface="Meiryo" charset="-128"/>
              <a:ea typeface="Meiryo" charset="-128"/>
              <a:cs typeface="Meiryo" charset="-128"/>
            </a:endParaRPr>
          </a:p>
          <a:p>
            <a:pPr marL="285750" indent="-285750">
              <a:buFont typeface="Wingdings" charset="2"/>
              <a:buChar char="ü"/>
            </a:pPr>
            <a:r>
              <a:rPr lang="ja-JP" altLang="en-US" sz="1600" dirty="0">
                <a:solidFill>
                  <a:srgbClr val="FFFFFF"/>
                </a:solidFill>
                <a:latin typeface="Meiryo" charset="-128"/>
                <a:ea typeface="Meiryo" charset="-128"/>
                <a:cs typeface="Meiryo" charset="-128"/>
              </a:rPr>
              <a:t>近似解をもとめるための高度なアルゴリズムの開発が必要。</a:t>
            </a:r>
            <a:endParaRPr lang="en-US" altLang="ja-JP" sz="1600" dirty="0">
              <a:solidFill>
                <a:srgbClr val="FFFFFF"/>
              </a:solidFill>
              <a:latin typeface="Meiryo" charset="-128"/>
              <a:ea typeface="Meiryo" charset="-128"/>
              <a:cs typeface="Meiryo" charset="-128"/>
            </a:endParaRPr>
          </a:p>
          <a:p>
            <a:pPr marL="285750" indent="-285750">
              <a:buFont typeface="Wingdings" charset="2"/>
              <a:buChar char="ü"/>
            </a:pPr>
            <a:r>
              <a:rPr kumimoji="1" lang="ja-JP" altLang="en-US" sz="1600" dirty="0">
                <a:solidFill>
                  <a:srgbClr val="FFFFFF"/>
                </a:solidFill>
                <a:latin typeface="Meiryo" charset="-128"/>
                <a:ea typeface="Meiryo" charset="-128"/>
                <a:cs typeface="Meiryo" charset="-128"/>
              </a:rPr>
              <a:t>消費電力が、膨大。</a:t>
            </a:r>
            <a:endParaRPr kumimoji="1" lang="en-US" altLang="ja-JP" sz="1600" dirty="0">
              <a:solidFill>
                <a:srgbClr val="FFFFFF"/>
              </a:solidFill>
              <a:latin typeface="Meiryo" charset="-128"/>
              <a:ea typeface="Meiryo" charset="-128"/>
              <a:cs typeface="Meiryo" charset="-128"/>
            </a:endParaRPr>
          </a:p>
        </p:txBody>
      </p:sp>
      <p:sp>
        <p:nvSpPr>
          <p:cNvPr id="6" name="正方形/長方形 5">
            <a:extLst>
              <a:ext uri="{FF2B5EF4-FFF2-40B4-BE49-F238E27FC236}">
                <a16:creationId xmlns:a16="http://schemas.microsoft.com/office/drawing/2014/main" id="{BBEF6270-505F-4852-B16C-4B848D53F852}"/>
              </a:ext>
            </a:extLst>
          </p:cNvPr>
          <p:cNvSpPr/>
          <p:nvPr/>
        </p:nvSpPr>
        <p:spPr>
          <a:xfrm>
            <a:off x="320146" y="1988840"/>
            <a:ext cx="4104456" cy="560237"/>
          </a:xfrm>
          <a:prstGeom prst="rect">
            <a:avLst/>
          </a:prstGeom>
          <a:solidFill>
            <a:schemeClr val="accent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量子イジングマシン</a:t>
            </a:r>
            <a:endParaRPr kumimoji="1" lang="ja-JP" altLang="en-US"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BBEF6270-505F-4852-B16C-4B848D53F852}"/>
              </a:ext>
            </a:extLst>
          </p:cNvPr>
          <p:cNvSpPr/>
          <p:nvPr/>
        </p:nvSpPr>
        <p:spPr>
          <a:xfrm>
            <a:off x="4712634" y="1988840"/>
            <a:ext cx="4104456" cy="560237"/>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a:solidFill>
                  <a:srgbClr val="FFFFFF"/>
                </a:solidFill>
                <a:latin typeface="Meiryo" charset="-128"/>
                <a:ea typeface="Meiryo" charset="-128"/>
                <a:cs typeface="Meiryo" charset="-128"/>
              </a:rPr>
              <a:t>スパコン（古典コンピュータ）</a:t>
            </a:r>
          </a:p>
        </p:txBody>
      </p:sp>
      <p:pic>
        <p:nvPicPr>
          <p:cNvPr id="9" name="図 8"/>
          <p:cNvPicPr>
            <a:picLocks noChangeAspect="1"/>
          </p:cNvPicPr>
          <p:nvPr/>
        </p:nvPicPr>
        <p:blipFill>
          <a:blip r:embed="rId2"/>
          <a:stretch>
            <a:fillRect/>
          </a:stretch>
        </p:blipFill>
        <p:spPr>
          <a:xfrm>
            <a:off x="316765" y="4338004"/>
            <a:ext cx="2037870" cy="2037870"/>
          </a:xfrm>
          <a:prstGeom prst="rect">
            <a:avLst/>
          </a:prstGeom>
          <a:effectLst>
            <a:outerShdw blurRad="50800" dist="38100" dir="2700000" algn="tl" rotWithShape="0">
              <a:prstClr val="black">
                <a:alpha val="40000"/>
              </a:prstClr>
            </a:outerShdw>
          </a:effectLst>
        </p:spPr>
      </p:pic>
      <p:pic>
        <p:nvPicPr>
          <p:cNvPr id="10" name="図 9"/>
          <p:cNvPicPr>
            <a:picLocks noChangeAspect="1"/>
          </p:cNvPicPr>
          <p:nvPr/>
        </p:nvPicPr>
        <p:blipFill>
          <a:blip r:embed="rId3"/>
          <a:stretch>
            <a:fillRect/>
          </a:stretch>
        </p:blipFill>
        <p:spPr>
          <a:xfrm>
            <a:off x="2499301" y="4337327"/>
            <a:ext cx="1864916" cy="2038546"/>
          </a:xfrm>
          <a:prstGeom prst="rect">
            <a:avLst/>
          </a:prstGeom>
          <a:effectLst>
            <a:outerShdw blurRad="50800" dist="38100" dir="2700000" algn="tl" rotWithShape="0">
              <a:prstClr val="black">
                <a:alpha val="40000"/>
              </a:prstClr>
            </a:outerShdw>
          </a:effectLst>
        </p:spPr>
      </p:pic>
      <p:pic>
        <p:nvPicPr>
          <p:cNvPr id="11" name="図 10"/>
          <p:cNvPicPr>
            <a:picLocks noChangeAspect="1"/>
          </p:cNvPicPr>
          <p:nvPr/>
        </p:nvPicPr>
        <p:blipFill>
          <a:blip r:embed="rId4"/>
          <a:stretch>
            <a:fillRect/>
          </a:stretch>
        </p:blipFill>
        <p:spPr>
          <a:xfrm>
            <a:off x="4709252" y="4337326"/>
            <a:ext cx="4104457" cy="2038547"/>
          </a:xfrm>
          <a:prstGeom prst="rect">
            <a:avLst/>
          </a:prstGeom>
          <a:effectLst>
            <a:outerShdw blurRad="50800" dist="38100" dir="2700000" algn="tl" rotWithShape="0">
              <a:prstClr val="black">
                <a:alpha val="40000"/>
              </a:prstClr>
            </a:outerShdw>
          </a:effectLst>
        </p:spPr>
      </p:pic>
      <p:sp>
        <p:nvSpPr>
          <p:cNvPr id="12" name="正方形/長方形 11">
            <a:extLst>
              <a:ext uri="{FF2B5EF4-FFF2-40B4-BE49-F238E27FC236}">
                <a16:creationId xmlns:a16="http://schemas.microsoft.com/office/drawing/2014/main" id="{BBEF6270-505F-4852-B16C-4B848D53F852}"/>
              </a:ext>
            </a:extLst>
          </p:cNvPr>
          <p:cNvSpPr/>
          <p:nvPr/>
        </p:nvSpPr>
        <p:spPr>
          <a:xfrm>
            <a:off x="323528" y="968774"/>
            <a:ext cx="8496944" cy="56023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u="sng" dirty="0">
                <a:solidFill>
                  <a:srgbClr val="FFFFFF"/>
                </a:solidFill>
                <a:latin typeface="Meiryo" charset="-128"/>
                <a:ea typeface="Meiryo" charset="-128"/>
                <a:cs typeface="Meiryo" charset="-128"/>
              </a:rPr>
              <a:t>組み合わせ最適化問題</a:t>
            </a:r>
            <a:r>
              <a:rPr lang="en-US" altLang="ja-JP" sz="2000" dirty="0">
                <a:solidFill>
                  <a:srgbClr val="FFFFFF"/>
                </a:solidFill>
                <a:latin typeface="Meiryo" charset="-128"/>
                <a:ea typeface="Meiryo" charset="-128"/>
                <a:cs typeface="Meiryo" charset="-128"/>
              </a:rPr>
              <a:t> </a:t>
            </a:r>
            <a:r>
              <a:rPr lang="ja-JP" altLang="en-US" sz="2000" dirty="0">
                <a:solidFill>
                  <a:srgbClr val="FFFFFF"/>
                </a:solidFill>
                <a:latin typeface="Meiryo" charset="-128"/>
                <a:ea typeface="Meiryo" charset="-128"/>
                <a:cs typeface="Meiryo" charset="-128"/>
              </a:rPr>
              <a:t>に限定すれば・・・</a:t>
            </a:r>
            <a:endParaRPr kumimoji="1" lang="ja-JP" altLang="en-US" sz="2000" dirty="0">
              <a:solidFill>
                <a:srgbClr val="FFFFFF"/>
              </a:solidFill>
              <a:latin typeface="Meiryo" charset="-128"/>
              <a:ea typeface="Meiryo" charset="-128"/>
              <a:cs typeface="Meiryo" charset="-128"/>
            </a:endParaRPr>
          </a:p>
        </p:txBody>
      </p:sp>
      <p:cxnSp>
        <p:nvCxnSpPr>
          <p:cNvPr id="14" name="カギ線コネクタ 13"/>
          <p:cNvCxnSpPr>
            <a:stCxn id="12" idx="2"/>
            <a:endCxn id="6" idx="0"/>
          </p:cNvCxnSpPr>
          <p:nvPr/>
        </p:nvCxnSpPr>
        <p:spPr>
          <a:xfrm rot="5400000">
            <a:off x="3242273" y="659112"/>
            <a:ext cx="459829" cy="2199626"/>
          </a:xfrm>
          <a:prstGeom prst="bentConnector3">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5" name="カギ線コネクタ 14"/>
          <p:cNvCxnSpPr>
            <a:stCxn id="12" idx="2"/>
            <a:endCxn id="7" idx="0"/>
          </p:cNvCxnSpPr>
          <p:nvPr/>
        </p:nvCxnSpPr>
        <p:spPr>
          <a:xfrm rot="16200000" flipH="1">
            <a:off x="5438517" y="662494"/>
            <a:ext cx="459829" cy="2192862"/>
          </a:xfrm>
          <a:prstGeom prst="bentConnector3">
            <a:avLst>
              <a:gd name="adj1" fmla="val 50000"/>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8" name="四角形吹き出し 17"/>
          <p:cNvSpPr/>
          <p:nvPr/>
        </p:nvSpPr>
        <p:spPr>
          <a:xfrm>
            <a:off x="7020272" y="1412775"/>
            <a:ext cx="1944216" cy="509693"/>
          </a:xfrm>
          <a:prstGeom prst="wedgeRectCallout">
            <a:avLst>
              <a:gd name="adj1" fmla="val -26170"/>
              <a:gd name="adj2" fmla="val 77281"/>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800" dirty="0">
                <a:solidFill>
                  <a:srgbClr val="FFFFFF"/>
                </a:solidFill>
                <a:latin typeface="Meiryo" charset="-128"/>
                <a:ea typeface="Meiryo" charset="-128"/>
                <a:cs typeface="Meiryo" charset="-128"/>
              </a:rPr>
              <a:t>完全なチューリングマシンである「量子ゲートマシン」</a:t>
            </a:r>
            <a:r>
              <a:rPr kumimoji="1" lang="ja-JP" altLang="en-US" sz="800">
                <a:solidFill>
                  <a:srgbClr val="FFFFFF"/>
                </a:solidFill>
                <a:latin typeface="Meiryo" charset="-128"/>
                <a:ea typeface="Meiryo" charset="-128"/>
                <a:cs typeface="Meiryo" charset="-128"/>
              </a:rPr>
              <a:t>が登場すれば、スパコン</a:t>
            </a:r>
            <a:r>
              <a:rPr kumimoji="1" lang="ja-JP" altLang="en-US" sz="800" dirty="0">
                <a:solidFill>
                  <a:srgbClr val="FFFFFF"/>
                </a:solidFill>
                <a:latin typeface="Meiryo" charset="-128"/>
                <a:ea typeface="Meiryo" charset="-128"/>
                <a:cs typeface="Meiryo" charset="-128"/>
              </a:rPr>
              <a:t>を凌駕する可能性もある？！</a:t>
            </a:r>
          </a:p>
        </p:txBody>
      </p:sp>
    </p:spTree>
    <p:extLst>
      <p:ext uri="{BB962C8B-B14F-4D97-AF65-F5344CB8AC3E}">
        <p14:creationId xmlns:p14="http://schemas.microsoft.com/office/powerpoint/2010/main" val="1502751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正方形/長方形 38"/>
          <p:cNvSpPr/>
          <p:nvPr/>
        </p:nvSpPr>
        <p:spPr>
          <a:xfrm>
            <a:off x="418370" y="4928159"/>
            <a:ext cx="8034228" cy="1236223"/>
          </a:xfrm>
          <a:prstGeom prst="rect">
            <a:avLst/>
          </a:prstGeom>
          <a:solidFill>
            <a:srgbClr val="0432FF">
              <a:alpha val="61569"/>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D-Wave</a:t>
            </a:r>
            <a:r>
              <a:rPr kumimoji="1" lang="ja-JP" altLang="en-US" dirty="0"/>
              <a:t>とは</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17</a:t>
            </a:fld>
            <a:endParaRPr kumimoji="1" lang="ja-JP" altLang="en-US"/>
          </a:p>
        </p:txBody>
      </p:sp>
      <p:sp>
        <p:nvSpPr>
          <p:cNvPr id="6" name="ホームベース 5"/>
          <p:cNvSpPr/>
          <p:nvPr/>
        </p:nvSpPr>
        <p:spPr>
          <a:xfrm>
            <a:off x="5576078" y="2060848"/>
            <a:ext cx="2876519" cy="504056"/>
          </a:xfrm>
          <a:prstGeom prst="homePlat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a:solidFill>
                  <a:srgbClr val="FFFFFF"/>
                </a:solidFill>
                <a:latin typeface="Meiryo" charset="-128"/>
                <a:ea typeface="Meiryo" charset="-128"/>
                <a:cs typeface="Meiryo" charset="-128"/>
              </a:rPr>
              <a:t>D-Wave</a:t>
            </a:r>
            <a:endParaRPr kumimoji="1" lang="ja-JP" altLang="en-US" sz="2000" dirty="0">
              <a:solidFill>
                <a:srgbClr val="FFFFFF"/>
              </a:solidFill>
              <a:latin typeface="Meiryo" charset="-128"/>
              <a:ea typeface="Meiryo" charset="-128"/>
              <a:cs typeface="Meiryo" charset="-128"/>
            </a:endParaRPr>
          </a:p>
        </p:txBody>
      </p:sp>
      <p:sp>
        <p:nvSpPr>
          <p:cNvPr id="7" name="ホームベース 6"/>
          <p:cNvSpPr/>
          <p:nvPr/>
        </p:nvSpPr>
        <p:spPr>
          <a:xfrm>
            <a:off x="418369" y="2062282"/>
            <a:ext cx="5184824" cy="504056"/>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a:solidFill>
                  <a:srgbClr val="FFFFFF"/>
                </a:solidFill>
                <a:latin typeface="Meiryo" charset="-128"/>
                <a:ea typeface="Meiryo" charset="-128"/>
                <a:cs typeface="Meiryo" charset="-128"/>
              </a:rPr>
              <a:t>古典コンピュータ</a:t>
            </a:r>
          </a:p>
        </p:txBody>
      </p:sp>
      <p:sp>
        <p:nvSpPr>
          <p:cNvPr id="8" name="正方形/長方形 7"/>
          <p:cNvSpPr/>
          <p:nvPr/>
        </p:nvSpPr>
        <p:spPr>
          <a:xfrm>
            <a:off x="3010781" y="2708919"/>
            <a:ext cx="2363271" cy="830997"/>
          </a:xfrm>
          <a:prstGeom prst="rect">
            <a:avLst/>
          </a:prstGeom>
        </p:spPr>
        <p:txBody>
          <a:bodyPr wrap="square">
            <a:spAutoFit/>
          </a:bodyPr>
          <a:lstStyle/>
          <a:p>
            <a:r>
              <a:rPr lang="ja-JP" altLang="en-US" sz="1200">
                <a:solidFill>
                  <a:schemeClr val="accent6">
                    <a:lumMod val="50000"/>
                  </a:schemeClr>
                </a:solidFill>
                <a:latin typeface="Meiryo" charset="-128"/>
                <a:ea typeface="Meiryo" charset="-128"/>
                <a:cs typeface="Meiryo" charset="-128"/>
              </a:rPr>
              <a:t>「</a:t>
            </a:r>
            <a:r>
              <a:rPr lang="ja-JP" altLang="en-US" sz="1200" dirty="0">
                <a:solidFill>
                  <a:schemeClr val="accent6">
                    <a:lumMod val="50000"/>
                  </a:schemeClr>
                </a:solidFill>
                <a:latin typeface="Meiryo" charset="-128"/>
                <a:ea typeface="Meiryo" charset="-128"/>
                <a:cs typeface="Meiryo" charset="-128"/>
              </a:rPr>
              <a:t>量子力学の焼きなまし」をアルゴリズムに借用した方が、組み合わせ最適化問題の厳密解を、より高い確率で得られる</a:t>
            </a:r>
          </a:p>
        </p:txBody>
      </p:sp>
      <p:sp>
        <p:nvSpPr>
          <p:cNvPr id="9" name="正方形/長方形 8"/>
          <p:cNvSpPr/>
          <p:nvPr/>
        </p:nvSpPr>
        <p:spPr>
          <a:xfrm>
            <a:off x="382220" y="2708920"/>
            <a:ext cx="2363271" cy="830997"/>
          </a:xfrm>
          <a:prstGeom prst="rect">
            <a:avLst/>
          </a:prstGeom>
        </p:spPr>
        <p:txBody>
          <a:bodyPr wrap="square">
            <a:spAutoFit/>
          </a:bodyPr>
          <a:lstStyle/>
          <a:p>
            <a:r>
              <a:rPr lang="ja-JP" altLang="en-US" sz="1200" dirty="0">
                <a:solidFill>
                  <a:schemeClr val="accent6">
                    <a:lumMod val="50000"/>
                  </a:schemeClr>
                </a:solidFill>
                <a:latin typeface="Meiryo" charset="-128"/>
                <a:ea typeface="Meiryo" charset="-128"/>
                <a:cs typeface="Meiryo" charset="-128"/>
              </a:rPr>
              <a:t>「古典力学（ニュートン力学）の焼きなまし」をアルゴリズムに借用し、組み合わせ最適化問題を効率よく説く方法を考案</a:t>
            </a:r>
          </a:p>
        </p:txBody>
      </p:sp>
      <p:sp>
        <p:nvSpPr>
          <p:cNvPr id="10" name="正方形/長方形 9"/>
          <p:cNvSpPr/>
          <p:nvPr/>
        </p:nvSpPr>
        <p:spPr>
          <a:xfrm>
            <a:off x="418369" y="3934096"/>
            <a:ext cx="2327121" cy="430887"/>
          </a:xfrm>
          <a:prstGeom prst="rect">
            <a:avLst/>
          </a:prstGeom>
          <a:solidFill>
            <a:schemeClr val="accent6">
              <a:lumMod val="50000"/>
            </a:schemeClr>
          </a:solidFill>
          <a:effectLst>
            <a:outerShdw blurRad="50800" dist="38100" dir="2700000" algn="tl" rotWithShape="0">
              <a:prstClr val="black">
                <a:alpha val="40000"/>
              </a:prstClr>
            </a:outerShdw>
          </a:effectLst>
        </p:spPr>
        <p:txBody>
          <a:bodyPr wrap="square">
            <a:noAutofit/>
          </a:bodyPr>
          <a:lstStyle/>
          <a:p>
            <a:pPr algn="ctr"/>
            <a:r>
              <a:rPr lang="ja-JP" altLang="en-US" sz="1100" dirty="0">
                <a:solidFill>
                  <a:schemeClr val="bg1"/>
                </a:solidFill>
                <a:latin typeface="Meiryo" charset="-128"/>
                <a:ea typeface="Meiryo" charset="-128"/>
                <a:cs typeface="Meiryo" charset="-128"/>
              </a:rPr>
              <a:t>シミュレーテッド</a:t>
            </a:r>
            <a:endParaRPr lang="en-US" altLang="ja-JP" sz="1100" dirty="0">
              <a:solidFill>
                <a:schemeClr val="bg1"/>
              </a:solidFill>
              <a:latin typeface="Meiryo" charset="-128"/>
              <a:ea typeface="Meiryo" charset="-128"/>
              <a:cs typeface="Meiryo" charset="-128"/>
            </a:endParaRPr>
          </a:p>
          <a:p>
            <a:pPr algn="ctr"/>
            <a:r>
              <a:rPr lang="ja-JP" altLang="en-US" sz="1100" dirty="0">
                <a:solidFill>
                  <a:schemeClr val="bg1"/>
                </a:solidFill>
                <a:latin typeface="Meiryo" charset="-128"/>
                <a:ea typeface="Meiryo" charset="-128"/>
                <a:cs typeface="Meiryo" charset="-128"/>
              </a:rPr>
              <a:t>アニーリング</a:t>
            </a:r>
          </a:p>
        </p:txBody>
      </p:sp>
      <p:sp>
        <p:nvSpPr>
          <p:cNvPr id="11" name="正方形/長方形 10"/>
          <p:cNvSpPr/>
          <p:nvPr/>
        </p:nvSpPr>
        <p:spPr>
          <a:xfrm>
            <a:off x="3010781" y="3934096"/>
            <a:ext cx="2363271" cy="430887"/>
          </a:xfrm>
          <a:prstGeom prst="rect">
            <a:avLst/>
          </a:prstGeom>
          <a:solidFill>
            <a:schemeClr val="accent6">
              <a:lumMod val="50000"/>
            </a:schemeClr>
          </a:solidFill>
          <a:effectLst>
            <a:outerShdw blurRad="50800" dist="38100" dir="2700000" algn="tl" rotWithShape="0">
              <a:prstClr val="black">
                <a:alpha val="40000"/>
              </a:prstClr>
            </a:outerShdw>
          </a:effectLst>
        </p:spPr>
        <p:txBody>
          <a:bodyPr wrap="square" anchor="ctr">
            <a:noAutofit/>
          </a:bodyPr>
          <a:lstStyle/>
          <a:p>
            <a:pPr algn="ctr"/>
            <a:r>
              <a:rPr lang="ja-JP" altLang="en-US" sz="1400" dirty="0">
                <a:solidFill>
                  <a:schemeClr val="bg1"/>
                </a:solidFill>
                <a:latin typeface="Meiryo" charset="-128"/>
                <a:ea typeface="Meiryo" charset="-128"/>
                <a:cs typeface="Meiryo" charset="-128"/>
              </a:rPr>
              <a:t>量子アニーリング</a:t>
            </a:r>
          </a:p>
        </p:txBody>
      </p:sp>
      <p:sp>
        <p:nvSpPr>
          <p:cNvPr id="12" name="正方形/長方形 11"/>
          <p:cNvSpPr/>
          <p:nvPr/>
        </p:nvSpPr>
        <p:spPr>
          <a:xfrm>
            <a:off x="5981162" y="2708919"/>
            <a:ext cx="2363271" cy="830997"/>
          </a:xfrm>
          <a:prstGeom prst="rect">
            <a:avLst/>
          </a:prstGeom>
        </p:spPr>
        <p:txBody>
          <a:bodyPr wrap="square">
            <a:spAutoFit/>
          </a:bodyPr>
          <a:lstStyle/>
          <a:p>
            <a:r>
              <a:rPr lang="ja-JP" altLang="en-US" sz="1200" dirty="0">
                <a:solidFill>
                  <a:srgbClr val="0432FF"/>
                </a:solidFill>
                <a:latin typeface="Meiryo" charset="-128"/>
                <a:ea typeface="Meiryo" charset="-128"/>
                <a:cs typeface="Meiryo" charset="-128"/>
              </a:rPr>
              <a:t>量子力学の焼きなまし現象が実際に発生する実験装置を開発、組み合わせ最適化問題の厳密解（または近似解）を高速で得る</a:t>
            </a:r>
          </a:p>
        </p:txBody>
      </p:sp>
      <p:sp>
        <p:nvSpPr>
          <p:cNvPr id="13" name="正方形/長方形 12"/>
          <p:cNvSpPr/>
          <p:nvPr/>
        </p:nvSpPr>
        <p:spPr>
          <a:xfrm>
            <a:off x="382219" y="3540880"/>
            <a:ext cx="2363271" cy="338554"/>
          </a:xfrm>
          <a:prstGeom prst="rect">
            <a:avLst/>
          </a:prstGeom>
        </p:spPr>
        <p:txBody>
          <a:bodyPr wrap="square">
            <a:spAutoFit/>
          </a:bodyPr>
          <a:lstStyle/>
          <a:p>
            <a:r>
              <a:rPr lang="ja-JP" altLang="en-US" sz="800" dirty="0">
                <a:solidFill>
                  <a:schemeClr val="accent6">
                    <a:lumMod val="50000"/>
                  </a:schemeClr>
                </a:solidFill>
                <a:latin typeface="Meiryo" charset="-128"/>
                <a:ea typeface="Meiryo" charset="-128"/>
                <a:cs typeface="Meiryo" charset="-128"/>
              </a:rPr>
              <a:t>S. Kirkpatrick、C. D. Gelatt、M. P. Vecchiが</a:t>
            </a:r>
            <a:endParaRPr lang="en-US" altLang="ja-JP" sz="8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1983年に考案</a:t>
            </a:r>
          </a:p>
        </p:txBody>
      </p:sp>
      <p:sp>
        <p:nvSpPr>
          <p:cNvPr id="14" name="正方形/長方形 13"/>
          <p:cNvSpPr/>
          <p:nvPr/>
        </p:nvSpPr>
        <p:spPr>
          <a:xfrm>
            <a:off x="3010781" y="3514654"/>
            <a:ext cx="2363271" cy="338554"/>
          </a:xfrm>
          <a:prstGeom prst="rect">
            <a:avLst/>
          </a:prstGeom>
        </p:spPr>
        <p:txBody>
          <a:bodyPr wrap="square">
            <a:spAutoFit/>
          </a:bodyPr>
          <a:lstStyle/>
          <a:p>
            <a:r>
              <a:rPr lang="ja-JP" altLang="en-US" sz="800" dirty="0">
                <a:solidFill>
                  <a:schemeClr val="accent6">
                    <a:lumMod val="50000"/>
                  </a:schemeClr>
                </a:solidFill>
                <a:latin typeface="Meiryo" charset="-128"/>
                <a:ea typeface="Meiryo" charset="-128"/>
                <a:cs typeface="Meiryo" charset="-128"/>
              </a:rPr>
              <a:t>東京工業大学の西脇稔秀と門脇正史が</a:t>
            </a:r>
            <a:endParaRPr lang="en-US" altLang="ja-JP" sz="800" dirty="0">
              <a:solidFill>
                <a:schemeClr val="accent6">
                  <a:lumMod val="50000"/>
                </a:schemeClr>
              </a:solidFill>
              <a:latin typeface="Meiryo" charset="-128"/>
              <a:ea typeface="Meiryo" charset="-128"/>
              <a:cs typeface="Meiryo" charset="-128"/>
            </a:endParaRPr>
          </a:p>
          <a:p>
            <a:r>
              <a:rPr lang="ja-JP" altLang="en-US" sz="800" dirty="0">
                <a:solidFill>
                  <a:schemeClr val="accent6">
                    <a:lumMod val="50000"/>
                  </a:schemeClr>
                </a:solidFill>
                <a:latin typeface="Meiryo" charset="-128"/>
                <a:ea typeface="Meiryo" charset="-128"/>
                <a:cs typeface="Meiryo" charset="-128"/>
              </a:rPr>
              <a:t>19</a:t>
            </a:r>
            <a:r>
              <a:rPr lang="en-US" altLang="ja-JP" sz="800" dirty="0">
                <a:solidFill>
                  <a:schemeClr val="accent6">
                    <a:lumMod val="50000"/>
                  </a:schemeClr>
                </a:solidFill>
                <a:latin typeface="Meiryo" charset="-128"/>
                <a:ea typeface="Meiryo" charset="-128"/>
                <a:cs typeface="Meiryo" charset="-128"/>
              </a:rPr>
              <a:t>98</a:t>
            </a:r>
            <a:r>
              <a:rPr lang="ja-JP" altLang="en-US" sz="800" dirty="0">
                <a:solidFill>
                  <a:schemeClr val="accent6">
                    <a:lumMod val="50000"/>
                  </a:schemeClr>
                </a:solidFill>
                <a:latin typeface="Meiryo" charset="-128"/>
                <a:ea typeface="Meiryo" charset="-128"/>
                <a:cs typeface="Meiryo" charset="-128"/>
              </a:rPr>
              <a:t>年に考案</a:t>
            </a:r>
          </a:p>
        </p:txBody>
      </p:sp>
      <p:sp>
        <p:nvSpPr>
          <p:cNvPr id="15" name="正方形/長方形 14"/>
          <p:cNvSpPr/>
          <p:nvPr/>
        </p:nvSpPr>
        <p:spPr>
          <a:xfrm>
            <a:off x="5981161" y="3540880"/>
            <a:ext cx="2363271" cy="338554"/>
          </a:xfrm>
          <a:prstGeom prst="rect">
            <a:avLst/>
          </a:prstGeom>
        </p:spPr>
        <p:txBody>
          <a:bodyPr wrap="square">
            <a:spAutoFit/>
          </a:bodyPr>
          <a:lstStyle/>
          <a:p>
            <a:r>
              <a:rPr lang="ja-JP" altLang="en-US" sz="800" dirty="0">
                <a:solidFill>
                  <a:srgbClr val="0432FF"/>
                </a:solidFill>
                <a:latin typeface="Meiryo" charset="-128"/>
                <a:ea typeface="Meiryo" charset="-128"/>
                <a:cs typeface="Meiryo" charset="-128"/>
              </a:rPr>
              <a:t>カナダ・</a:t>
            </a:r>
            <a:r>
              <a:rPr lang="en-US" altLang="ja-JP" sz="800" dirty="0">
                <a:solidFill>
                  <a:srgbClr val="0432FF"/>
                </a:solidFill>
                <a:latin typeface="Meiryo" charset="-128"/>
                <a:ea typeface="Meiryo" charset="-128"/>
                <a:cs typeface="Meiryo" charset="-128"/>
              </a:rPr>
              <a:t>D-Wave Systems</a:t>
            </a:r>
            <a:r>
              <a:rPr lang="ja-JP" altLang="en-US" sz="800" dirty="0">
                <a:solidFill>
                  <a:srgbClr val="0432FF"/>
                </a:solidFill>
                <a:latin typeface="Meiryo" charset="-128"/>
                <a:ea typeface="Meiryo" charset="-128"/>
                <a:cs typeface="Meiryo" charset="-128"/>
              </a:rPr>
              <a:t>の</a:t>
            </a:r>
            <a:r>
              <a:rPr lang="en-US" altLang="ja-JP" sz="800" dirty="0">
                <a:solidFill>
                  <a:srgbClr val="0432FF"/>
                </a:solidFill>
                <a:latin typeface="Meiryo" charset="-128"/>
                <a:ea typeface="Meiryo" charset="-128"/>
                <a:cs typeface="Meiryo" charset="-128"/>
              </a:rPr>
              <a:t>Geordie Rose</a:t>
            </a:r>
            <a:r>
              <a:rPr lang="ja-JP" altLang="en-US" sz="800" dirty="0">
                <a:solidFill>
                  <a:srgbClr val="0432FF"/>
                </a:solidFill>
                <a:latin typeface="Meiryo" charset="-128"/>
                <a:ea typeface="Meiryo" charset="-128"/>
                <a:cs typeface="Meiryo" charset="-128"/>
              </a:rPr>
              <a:t>が</a:t>
            </a:r>
            <a:endParaRPr lang="en-US" altLang="ja-JP" sz="800" dirty="0">
              <a:solidFill>
                <a:srgbClr val="0432FF"/>
              </a:solidFill>
              <a:latin typeface="Meiryo" charset="-128"/>
              <a:ea typeface="Meiryo" charset="-128"/>
              <a:cs typeface="Meiryo" charset="-128"/>
            </a:endParaRPr>
          </a:p>
          <a:p>
            <a:r>
              <a:rPr lang="ja-JP" altLang="en-US" sz="800" dirty="0">
                <a:solidFill>
                  <a:srgbClr val="0432FF"/>
                </a:solidFill>
                <a:latin typeface="Meiryo" charset="-128"/>
                <a:ea typeface="Meiryo" charset="-128"/>
                <a:cs typeface="Meiryo" charset="-128"/>
              </a:rPr>
              <a:t>19</a:t>
            </a:r>
            <a:r>
              <a:rPr lang="en-US" altLang="ja-JP" sz="800" dirty="0">
                <a:solidFill>
                  <a:srgbClr val="0432FF"/>
                </a:solidFill>
                <a:latin typeface="Meiryo" charset="-128"/>
                <a:ea typeface="Meiryo" charset="-128"/>
                <a:cs typeface="Meiryo" charset="-128"/>
              </a:rPr>
              <a:t>98</a:t>
            </a:r>
            <a:r>
              <a:rPr lang="ja-JP" altLang="en-US" sz="800" dirty="0">
                <a:solidFill>
                  <a:srgbClr val="0432FF"/>
                </a:solidFill>
                <a:latin typeface="Meiryo" charset="-128"/>
                <a:ea typeface="Meiryo" charset="-128"/>
                <a:cs typeface="Meiryo" charset="-128"/>
              </a:rPr>
              <a:t>年に製品化</a:t>
            </a:r>
          </a:p>
        </p:txBody>
      </p:sp>
      <p:sp>
        <p:nvSpPr>
          <p:cNvPr id="16" name="正方形/長方形 15"/>
          <p:cNvSpPr/>
          <p:nvPr/>
        </p:nvSpPr>
        <p:spPr>
          <a:xfrm>
            <a:off x="5576078" y="3933056"/>
            <a:ext cx="2876519" cy="431927"/>
          </a:xfrm>
          <a:prstGeom prst="rect">
            <a:avLst/>
          </a:prstGeom>
          <a:solidFill>
            <a:srgbClr val="0432FF"/>
          </a:solidFill>
          <a:effectLst>
            <a:outerShdw blurRad="50800" dist="38100" dir="2700000" algn="tl" rotWithShape="0">
              <a:prstClr val="black">
                <a:alpha val="40000"/>
              </a:prstClr>
            </a:outerShdw>
          </a:effectLst>
        </p:spPr>
        <p:txBody>
          <a:bodyPr wrap="square" anchor="ctr">
            <a:noAutofit/>
          </a:bodyPr>
          <a:lstStyle/>
          <a:p>
            <a:pPr algn="ctr"/>
            <a:r>
              <a:rPr lang="ja-JP" altLang="en-US" sz="1400" dirty="0">
                <a:solidFill>
                  <a:schemeClr val="bg1"/>
                </a:solidFill>
                <a:latin typeface="Meiryo" charset="-128"/>
                <a:ea typeface="Meiryo" charset="-128"/>
                <a:cs typeface="Meiryo" charset="-128"/>
              </a:rPr>
              <a:t>量子アニーリング</a:t>
            </a:r>
          </a:p>
        </p:txBody>
      </p:sp>
      <p:sp>
        <p:nvSpPr>
          <p:cNvPr id="17" name="正方形/長方形 16"/>
          <p:cNvSpPr/>
          <p:nvPr/>
        </p:nvSpPr>
        <p:spPr>
          <a:xfrm>
            <a:off x="418369" y="4399135"/>
            <a:ext cx="4955683" cy="307777"/>
          </a:xfrm>
          <a:prstGeom prst="rect">
            <a:avLst/>
          </a:prstGeom>
          <a:solidFill>
            <a:schemeClr val="accent6">
              <a:lumMod val="50000"/>
            </a:schemeClr>
          </a:solidFill>
          <a:effectLst>
            <a:outerShdw blurRad="50800" dist="38100" dir="2700000" algn="tl" rotWithShape="0">
              <a:prstClr val="black">
                <a:alpha val="40000"/>
              </a:prstClr>
            </a:outerShdw>
          </a:effectLst>
        </p:spPr>
        <p:txBody>
          <a:bodyPr wrap="square">
            <a:noAutofit/>
          </a:bodyPr>
          <a:lstStyle/>
          <a:p>
            <a:pPr algn="ctr"/>
            <a:r>
              <a:rPr lang="ja-JP" altLang="en-US" sz="1400">
                <a:solidFill>
                  <a:schemeClr val="bg1"/>
                </a:solidFill>
                <a:latin typeface="Meiryo" charset="-128"/>
                <a:ea typeface="Meiryo" charset="-128"/>
                <a:cs typeface="Meiryo" charset="-128"/>
              </a:rPr>
              <a:t>シミュレーション</a:t>
            </a:r>
            <a:endParaRPr lang="ja-JP" altLang="en-US" sz="1400" dirty="0">
              <a:solidFill>
                <a:schemeClr val="bg1"/>
              </a:solidFill>
              <a:latin typeface="Meiryo" charset="-128"/>
              <a:ea typeface="Meiryo" charset="-128"/>
              <a:cs typeface="Meiryo" charset="-128"/>
            </a:endParaRPr>
          </a:p>
        </p:txBody>
      </p:sp>
      <p:sp>
        <p:nvSpPr>
          <p:cNvPr id="19" name="正方形/長方形 18"/>
          <p:cNvSpPr/>
          <p:nvPr/>
        </p:nvSpPr>
        <p:spPr>
          <a:xfrm>
            <a:off x="5576079" y="4399133"/>
            <a:ext cx="2876518" cy="307777"/>
          </a:xfrm>
          <a:prstGeom prst="rect">
            <a:avLst/>
          </a:prstGeom>
          <a:solidFill>
            <a:srgbClr val="0432FF"/>
          </a:solidFill>
          <a:effectLst>
            <a:outerShdw blurRad="50800" dist="38100" dir="2700000" algn="tl" rotWithShape="0">
              <a:prstClr val="black">
                <a:alpha val="40000"/>
              </a:prstClr>
            </a:outerShdw>
          </a:effectLst>
        </p:spPr>
        <p:txBody>
          <a:bodyPr wrap="square">
            <a:noAutofit/>
          </a:bodyPr>
          <a:lstStyle/>
          <a:p>
            <a:pPr algn="ctr"/>
            <a:r>
              <a:rPr lang="ja-JP" altLang="en-US" sz="1400" dirty="0">
                <a:solidFill>
                  <a:schemeClr val="bg1"/>
                </a:solidFill>
                <a:latin typeface="Meiryo" charset="-128"/>
                <a:ea typeface="Meiryo" charset="-128"/>
                <a:cs typeface="Meiryo" charset="-128"/>
              </a:rPr>
              <a:t>物理実験装置</a:t>
            </a:r>
          </a:p>
        </p:txBody>
      </p:sp>
      <p:pic>
        <p:nvPicPr>
          <p:cNvPr id="20" name="図 19"/>
          <p:cNvPicPr>
            <a:picLocks noChangeAspect="1"/>
          </p:cNvPicPr>
          <p:nvPr/>
        </p:nvPicPr>
        <p:blipFill>
          <a:blip r:embed="rId2"/>
          <a:stretch>
            <a:fillRect/>
          </a:stretch>
        </p:blipFill>
        <p:spPr>
          <a:xfrm>
            <a:off x="6309945" y="1246929"/>
            <a:ext cx="934823" cy="622082"/>
          </a:xfrm>
          <a:prstGeom prst="rect">
            <a:avLst/>
          </a:prstGeom>
        </p:spPr>
      </p:pic>
      <p:pic>
        <p:nvPicPr>
          <p:cNvPr id="21" name="図 20"/>
          <p:cNvPicPr>
            <a:picLocks noChangeAspect="1"/>
          </p:cNvPicPr>
          <p:nvPr/>
        </p:nvPicPr>
        <p:blipFill>
          <a:blip r:embed="rId3">
            <a:clrChange>
              <a:clrFrom>
                <a:srgbClr val="FFFFFF"/>
              </a:clrFrom>
              <a:clrTo>
                <a:srgbClr val="FFFFFF">
                  <a:alpha val="0"/>
                </a:srgbClr>
              </a:clrTo>
            </a:clrChange>
          </a:blip>
          <a:stretch>
            <a:fillRect/>
          </a:stretch>
        </p:blipFill>
        <p:spPr>
          <a:xfrm>
            <a:off x="5276910" y="1202695"/>
            <a:ext cx="1255901" cy="703305"/>
          </a:xfrm>
          <a:prstGeom prst="rect">
            <a:avLst/>
          </a:prstGeom>
        </p:spPr>
      </p:pic>
      <p:pic>
        <p:nvPicPr>
          <p:cNvPr id="22" name="図 21"/>
          <p:cNvPicPr>
            <a:picLocks noChangeAspect="1"/>
          </p:cNvPicPr>
          <p:nvPr/>
        </p:nvPicPr>
        <p:blipFill>
          <a:blip r:embed="rId4"/>
          <a:stretch>
            <a:fillRect/>
          </a:stretch>
        </p:blipFill>
        <p:spPr>
          <a:xfrm>
            <a:off x="7318057" y="1246900"/>
            <a:ext cx="1060782" cy="614894"/>
          </a:xfrm>
          <a:prstGeom prst="rect">
            <a:avLst/>
          </a:prstGeom>
        </p:spPr>
      </p:pic>
      <p:pic>
        <p:nvPicPr>
          <p:cNvPr id="23" name="図 22"/>
          <p:cNvPicPr>
            <a:picLocks noChangeAspect="1"/>
          </p:cNvPicPr>
          <p:nvPr/>
        </p:nvPicPr>
        <p:blipFill>
          <a:blip r:embed="rId5"/>
          <a:stretch>
            <a:fillRect/>
          </a:stretch>
        </p:blipFill>
        <p:spPr>
          <a:xfrm>
            <a:off x="3578990" y="1262355"/>
            <a:ext cx="825162" cy="618075"/>
          </a:xfrm>
          <a:prstGeom prst="rect">
            <a:avLst/>
          </a:prstGeom>
        </p:spPr>
      </p:pic>
      <p:pic>
        <p:nvPicPr>
          <p:cNvPr id="24" name="図 23"/>
          <p:cNvPicPr>
            <a:picLocks noChangeAspect="1"/>
          </p:cNvPicPr>
          <p:nvPr/>
        </p:nvPicPr>
        <p:blipFill>
          <a:blip r:embed="rId6"/>
          <a:stretch>
            <a:fillRect/>
          </a:stretch>
        </p:blipFill>
        <p:spPr>
          <a:xfrm>
            <a:off x="2485337" y="1246900"/>
            <a:ext cx="967954" cy="645303"/>
          </a:xfrm>
          <a:prstGeom prst="rect">
            <a:avLst/>
          </a:prstGeom>
        </p:spPr>
      </p:pic>
      <p:pic>
        <p:nvPicPr>
          <p:cNvPr id="25" name="図 24"/>
          <p:cNvPicPr>
            <a:picLocks noChangeAspect="1"/>
          </p:cNvPicPr>
          <p:nvPr/>
        </p:nvPicPr>
        <p:blipFill>
          <a:blip r:embed="rId7"/>
          <a:stretch>
            <a:fillRect/>
          </a:stretch>
        </p:blipFill>
        <p:spPr>
          <a:xfrm>
            <a:off x="1579608" y="1262355"/>
            <a:ext cx="780030" cy="618075"/>
          </a:xfrm>
          <a:prstGeom prst="rect">
            <a:avLst/>
          </a:prstGeom>
        </p:spPr>
      </p:pic>
      <p:sp>
        <p:nvSpPr>
          <p:cNvPr id="27" name="テキスト ボックス 26"/>
          <p:cNvSpPr txBox="1"/>
          <p:nvPr/>
        </p:nvSpPr>
        <p:spPr>
          <a:xfrm>
            <a:off x="5693549" y="5098496"/>
            <a:ext cx="1261884" cy="276999"/>
          </a:xfrm>
          <a:prstGeom prst="rect">
            <a:avLst/>
          </a:prstGeom>
          <a:noFill/>
        </p:spPr>
        <p:txBody>
          <a:bodyPr wrap="none" rtlCol="0">
            <a:spAutoFit/>
          </a:bodyPr>
          <a:lstStyle/>
          <a:p>
            <a:r>
              <a:rPr kumimoji="1" lang="ja-JP" altLang="en-US" sz="1200">
                <a:solidFill>
                  <a:schemeClr val="bg1"/>
                </a:solidFill>
                <a:latin typeface="Meiryo" charset="-128"/>
                <a:ea typeface="Meiryo" charset="-128"/>
                <a:cs typeface="Meiryo" charset="-128"/>
              </a:rPr>
              <a:t>周波数割り当て</a:t>
            </a:r>
            <a:endParaRPr kumimoji="1" lang="ja-JP" altLang="en-US" sz="1200" dirty="0">
              <a:solidFill>
                <a:schemeClr val="bg1"/>
              </a:solidFill>
              <a:latin typeface="Meiryo" charset="-128"/>
              <a:ea typeface="Meiryo" charset="-128"/>
              <a:cs typeface="Meiryo" charset="-128"/>
            </a:endParaRPr>
          </a:p>
        </p:txBody>
      </p:sp>
      <p:sp>
        <p:nvSpPr>
          <p:cNvPr id="28" name="テキスト ボックス 27"/>
          <p:cNvSpPr txBox="1"/>
          <p:nvPr/>
        </p:nvSpPr>
        <p:spPr>
          <a:xfrm>
            <a:off x="710757" y="5428242"/>
            <a:ext cx="954107" cy="276999"/>
          </a:xfrm>
          <a:prstGeom prst="rect">
            <a:avLst/>
          </a:prstGeom>
          <a:noFill/>
        </p:spPr>
        <p:txBody>
          <a:bodyPr wrap="none" rtlCol="0">
            <a:spAutoFit/>
          </a:bodyPr>
          <a:lstStyle/>
          <a:p>
            <a:r>
              <a:rPr kumimoji="1" lang="ja-JP" altLang="en-US" sz="1200">
                <a:solidFill>
                  <a:schemeClr val="bg1"/>
                </a:solidFill>
                <a:latin typeface="Meiryo" charset="-128"/>
                <a:ea typeface="Meiryo" charset="-128"/>
                <a:cs typeface="Meiryo" charset="-128"/>
              </a:rPr>
              <a:t>素因数分解</a:t>
            </a:r>
            <a:endParaRPr kumimoji="1" lang="ja-JP" altLang="en-US" sz="1200" dirty="0">
              <a:solidFill>
                <a:schemeClr val="bg1"/>
              </a:solidFill>
              <a:latin typeface="Meiryo" charset="-128"/>
              <a:ea typeface="Meiryo" charset="-128"/>
              <a:cs typeface="Meiryo" charset="-128"/>
            </a:endParaRPr>
          </a:p>
        </p:txBody>
      </p:sp>
      <p:sp>
        <p:nvSpPr>
          <p:cNvPr id="29" name="テキスト ボックス 28"/>
          <p:cNvSpPr txBox="1"/>
          <p:nvPr/>
        </p:nvSpPr>
        <p:spPr>
          <a:xfrm>
            <a:off x="6137413" y="5738592"/>
            <a:ext cx="1107996"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交通流最適化</a:t>
            </a:r>
          </a:p>
        </p:txBody>
      </p:sp>
      <p:sp>
        <p:nvSpPr>
          <p:cNvPr id="30" name="テキスト ボックス 29"/>
          <p:cNvSpPr txBox="1"/>
          <p:nvPr/>
        </p:nvSpPr>
        <p:spPr>
          <a:xfrm>
            <a:off x="7318057" y="5733282"/>
            <a:ext cx="800219" cy="276999"/>
          </a:xfrm>
          <a:prstGeom prst="rect">
            <a:avLst/>
          </a:prstGeom>
          <a:noFill/>
        </p:spPr>
        <p:txBody>
          <a:bodyPr wrap="none" rtlCol="0">
            <a:spAutoFit/>
          </a:bodyPr>
          <a:lstStyle/>
          <a:p>
            <a:r>
              <a:rPr lang="ja-JP" altLang="en-US" sz="1200">
                <a:solidFill>
                  <a:schemeClr val="bg1"/>
                </a:solidFill>
                <a:latin typeface="Meiryo" charset="-128"/>
                <a:ea typeface="Meiryo" charset="-128"/>
                <a:cs typeface="Meiryo" charset="-128"/>
              </a:rPr>
              <a:t>与信評価</a:t>
            </a:r>
            <a:endParaRPr kumimoji="1" lang="ja-JP" altLang="en-US" sz="1200" dirty="0">
              <a:solidFill>
                <a:schemeClr val="bg1"/>
              </a:solidFill>
              <a:latin typeface="Meiryo" charset="-128"/>
              <a:ea typeface="Meiryo" charset="-128"/>
              <a:cs typeface="Meiryo" charset="-128"/>
            </a:endParaRPr>
          </a:p>
        </p:txBody>
      </p:sp>
      <p:sp>
        <p:nvSpPr>
          <p:cNvPr id="31" name="テキスト ボックス 30"/>
          <p:cNvSpPr txBox="1"/>
          <p:nvPr/>
        </p:nvSpPr>
        <p:spPr>
          <a:xfrm>
            <a:off x="7318057" y="5393768"/>
            <a:ext cx="800219" cy="276999"/>
          </a:xfrm>
          <a:prstGeom prst="rect">
            <a:avLst/>
          </a:prstGeom>
          <a:noFill/>
        </p:spPr>
        <p:txBody>
          <a:bodyPr wrap="none" rtlCol="0">
            <a:spAutoFit/>
          </a:bodyPr>
          <a:lstStyle/>
          <a:p>
            <a:r>
              <a:rPr lang="ja-JP" altLang="en-US" sz="1200">
                <a:solidFill>
                  <a:schemeClr val="bg1"/>
                </a:solidFill>
                <a:latin typeface="Meiryo" charset="-128"/>
                <a:ea typeface="Meiryo" charset="-128"/>
                <a:cs typeface="Meiryo" charset="-128"/>
              </a:rPr>
              <a:t>画像認識</a:t>
            </a:r>
            <a:endParaRPr kumimoji="1" lang="ja-JP" altLang="en-US" sz="1200" dirty="0">
              <a:solidFill>
                <a:schemeClr val="bg1"/>
              </a:solidFill>
              <a:latin typeface="Meiryo" charset="-128"/>
              <a:ea typeface="Meiryo" charset="-128"/>
              <a:cs typeface="Meiryo" charset="-128"/>
            </a:endParaRPr>
          </a:p>
        </p:txBody>
      </p:sp>
      <p:sp>
        <p:nvSpPr>
          <p:cNvPr id="32" name="テキスト ボックス 31"/>
          <p:cNvSpPr txBox="1"/>
          <p:nvPr/>
        </p:nvSpPr>
        <p:spPr>
          <a:xfrm>
            <a:off x="7308787" y="5100726"/>
            <a:ext cx="800219" cy="276999"/>
          </a:xfrm>
          <a:prstGeom prst="rect">
            <a:avLst/>
          </a:prstGeom>
          <a:noFill/>
        </p:spPr>
        <p:txBody>
          <a:bodyPr wrap="none" rtlCol="0">
            <a:spAutoFit/>
          </a:bodyPr>
          <a:lstStyle/>
          <a:p>
            <a:r>
              <a:rPr lang="ja-JP" altLang="en-US" sz="1200" dirty="0">
                <a:solidFill>
                  <a:schemeClr val="bg1"/>
                </a:solidFill>
                <a:latin typeface="Meiryo" charset="-128"/>
                <a:ea typeface="Meiryo" charset="-128"/>
                <a:cs typeface="Meiryo" charset="-128"/>
              </a:rPr>
              <a:t>強化学習</a:t>
            </a:r>
            <a:endParaRPr kumimoji="1" lang="ja-JP" altLang="en-US" sz="1200" dirty="0">
              <a:solidFill>
                <a:schemeClr val="bg1"/>
              </a:solidFill>
              <a:latin typeface="Meiryo" charset="-128"/>
              <a:ea typeface="Meiryo" charset="-128"/>
              <a:cs typeface="Meiryo" charset="-128"/>
            </a:endParaRPr>
          </a:p>
        </p:txBody>
      </p:sp>
      <p:sp>
        <p:nvSpPr>
          <p:cNvPr id="33" name="テキスト ボックス 32"/>
          <p:cNvSpPr txBox="1"/>
          <p:nvPr/>
        </p:nvSpPr>
        <p:spPr>
          <a:xfrm>
            <a:off x="1995118" y="5739563"/>
            <a:ext cx="2031325" cy="276999"/>
          </a:xfrm>
          <a:prstGeom prst="rect">
            <a:avLst/>
          </a:prstGeom>
          <a:noFill/>
        </p:spPr>
        <p:txBody>
          <a:bodyPr wrap="none" rtlCol="0">
            <a:spAutoFit/>
          </a:bodyPr>
          <a:lstStyle/>
          <a:p>
            <a:r>
              <a:rPr lang="ja-JP" altLang="en-US" sz="1200">
                <a:solidFill>
                  <a:schemeClr val="bg1"/>
                </a:solidFill>
                <a:latin typeface="Meiryo" charset="-128"/>
                <a:ea typeface="Meiryo" charset="-128"/>
                <a:cs typeface="Meiryo" charset="-128"/>
              </a:rPr>
              <a:t>為替アービトラージ最適化</a:t>
            </a:r>
            <a:endParaRPr kumimoji="1" lang="ja-JP" altLang="en-US" sz="1200" dirty="0">
              <a:solidFill>
                <a:schemeClr val="bg1"/>
              </a:solidFill>
              <a:latin typeface="Meiryo" charset="-128"/>
              <a:ea typeface="Meiryo" charset="-128"/>
              <a:cs typeface="Meiryo" charset="-128"/>
            </a:endParaRPr>
          </a:p>
        </p:txBody>
      </p:sp>
      <p:sp>
        <p:nvSpPr>
          <p:cNvPr id="34" name="テキスト ボックス 33"/>
          <p:cNvSpPr txBox="1"/>
          <p:nvPr/>
        </p:nvSpPr>
        <p:spPr>
          <a:xfrm>
            <a:off x="4106088" y="5738592"/>
            <a:ext cx="2031325" cy="276999"/>
          </a:xfrm>
          <a:prstGeom prst="rect">
            <a:avLst/>
          </a:prstGeom>
          <a:noFill/>
        </p:spPr>
        <p:txBody>
          <a:bodyPr wrap="none" rtlCol="0">
            <a:spAutoFit/>
          </a:bodyPr>
          <a:lstStyle/>
          <a:p>
            <a:r>
              <a:rPr lang="ja-JP" altLang="en-US" sz="1200">
                <a:solidFill>
                  <a:schemeClr val="bg1"/>
                </a:solidFill>
                <a:latin typeface="Meiryo" charset="-128"/>
                <a:ea typeface="Meiryo" charset="-128"/>
                <a:cs typeface="Meiryo" charset="-128"/>
              </a:rPr>
              <a:t>投資ポートフォリオ最適化</a:t>
            </a:r>
            <a:endParaRPr kumimoji="1" lang="ja-JP" altLang="en-US" sz="1200" dirty="0">
              <a:solidFill>
                <a:schemeClr val="bg1"/>
              </a:solidFill>
              <a:latin typeface="Meiryo" charset="-128"/>
              <a:ea typeface="Meiryo" charset="-128"/>
              <a:cs typeface="Meiryo" charset="-128"/>
            </a:endParaRPr>
          </a:p>
        </p:txBody>
      </p:sp>
      <p:sp>
        <p:nvSpPr>
          <p:cNvPr id="35" name="テキスト ボックス 34"/>
          <p:cNvSpPr txBox="1"/>
          <p:nvPr/>
        </p:nvSpPr>
        <p:spPr>
          <a:xfrm>
            <a:off x="3410312" y="5118458"/>
            <a:ext cx="2031325" cy="276999"/>
          </a:xfrm>
          <a:prstGeom prst="rect">
            <a:avLst/>
          </a:prstGeom>
          <a:noFill/>
        </p:spPr>
        <p:txBody>
          <a:bodyPr wrap="none" rtlCol="0">
            <a:spAutoFit/>
          </a:bodyPr>
          <a:lstStyle/>
          <a:p>
            <a:r>
              <a:rPr lang="ja-JP" altLang="en-US" sz="1200" dirty="0">
                <a:solidFill>
                  <a:schemeClr val="bg1"/>
                </a:solidFill>
                <a:latin typeface="Meiryo" charset="-128"/>
                <a:ea typeface="Meiryo" charset="-128"/>
                <a:cs typeface="Meiryo" charset="-128"/>
              </a:rPr>
              <a:t>タンパク質折りたたみ問題</a:t>
            </a:r>
            <a:endParaRPr kumimoji="1" lang="ja-JP" altLang="en-US" sz="1200" dirty="0">
              <a:solidFill>
                <a:schemeClr val="bg1"/>
              </a:solidFill>
              <a:latin typeface="Meiryo" charset="-128"/>
              <a:ea typeface="Meiryo" charset="-128"/>
              <a:cs typeface="Meiryo" charset="-128"/>
            </a:endParaRPr>
          </a:p>
        </p:txBody>
      </p:sp>
      <p:sp>
        <p:nvSpPr>
          <p:cNvPr id="36" name="テキスト ボックス 35"/>
          <p:cNvSpPr txBox="1"/>
          <p:nvPr/>
        </p:nvSpPr>
        <p:spPr>
          <a:xfrm>
            <a:off x="710757" y="5096380"/>
            <a:ext cx="1261884"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分子類似性問題</a:t>
            </a:r>
          </a:p>
        </p:txBody>
      </p:sp>
      <p:sp>
        <p:nvSpPr>
          <p:cNvPr id="37" name="テキスト ボックス 36"/>
          <p:cNvSpPr txBox="1"/>
          <p:nvPr/>
        </p:nvSpPr>
        <p:spPr>
          <a:xfrm>
            <a:off x="710757" y="5733282"/>
            <a:ext cx="1107996" cy="276999"/>
          </a:xfrm>
          <a:prstGeom prst="rect">
            <a:avLst/>
          </a:prstGeom>
          <a:noFill/>
        </p:spPr>
        <p:txBody>
          <a:bodyPr wrap="none" rtlCol="0">
            <a:spAutoFit/>
          </a:bodyPr>
          <a:lstStyle/>
          <a:p>
            <a:r>
              <a:rPr kumimoji="1" lang="ja-JP" altLang="en-US" sz="1200">
                <a:solidFill>
                  <a:schemeClr val="bg1"/>
                </a:solidFill>
                <a:latin typeface="Meiryo" charset="-128"/>
                <a:ea typeface="Meiryo" charset="-128"/>
                <a:cs typeface="Meiryo" charset="-128"/>
              </a:rPr>
              <a:t>衛星画像解析</a:t>
            </a:r>
            <a:endParaRPr kumimoji="1" lang="ja-JP" altLang="en-US" sz="1200" dirty="0">
              <a:solidFill>
                <a:schemeClr val="bg1"/>
              </a:solidFill>
              <a:latin typeface="Meiryo" charset="-128"/>
              <a:ea typeface="Meiryo" charset="-128"/>
              <a:cs typeface="Meiryo" charset="-128"/>
            </a:endParaRPr>
          </a:p>
        </p:txBody>
      </p:sp>
      <p:sp>
        <p:nvSpPr>
          <p:cNvPr id="38" name="テキスト ボックス 37"/>
          <p:cNvSpPr txBox="1"/>
          <p:nvPr/>
        </p:nvSpPr>
        <p:spPr>
          <a:xfrm>
            <a:off x="2070665" y="5106037"/>
            <a:ext cx="1261884" cy="276999"/>
          </a:xfrm>
          <a:prstGeom prst="rect">
            <a:avLst/>
          </a:prstGeom>
          <a:noFill/>
        </p:spPr>
        <p:txBody>
          <a:bodyPr wrap="none" rtlCol="0">
            <a:spAutoFit/>
          </a:bodyPr>
          <a:lstStyle/>
          <a:p>
            <a:r>
              <a:rPr kumimoji="1" lang="ja-JP" altLang="en-US" sz="1200" dirty="0">
                <a:solidFill>
                  <a:schemeClr val="bg1"/>
                </a:solidFill>
                <a:latin typeface="Meiryo" charset="-128"/>
                <a:ea typeface="Meiryo" charset="-128"/>
                <a:cs typeface="Meiryo" charset="-128"/>
              </a:rPr>
              <a:t>クラスタリング</a:t>
            </a:r>
          </a:p>
        </p:txBody>
      </p:sp>
      <p:sp>
        <p:nvSpPr>
          <p:cNvPr id="40" name="下矢印 39"/>
          <p:cNvSpPr/>
          <p:nvPr/>
        </p:nvSpPr>
        <p:spPr>
          <a:xfrm>
            <a:off x="6510606" y="4755273"/>
            <a:ext cx="991517" cy="264152"/>
          </a:xfrm>
          <a:prstGeom prst="downArrow">
            <a:avLst>
              <a:gd name="adj1" fmla="val 59042"/>
              <a:gd name="adj2" fmla="val 66969"/>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テキスト ボックス 40"/>
          <p:cNvSpPr txBox="1"/>
          <p:nvPr/>
        </p:nvSpPr>
        <p:spPr>
          <a:xfrm>
            <a:off x="2611908" y="5376801"/>
            <a:ext cx="3647152" cy="369332"/>
          </a:xfrm>
          <a:prstGeom prst="rect">
            <a:avLst/>
          </a:prstGeom>
          <a:noFill/>
        </p:spPr>
        <p:txBody>
          <a:bodyPr wrap="none" rtlCol="0">
            <a:spAutoFit/>
          </a:bodyPr>
          <a:lstStyle/>
          <a:p>
            <a:pPr algn="ctr"/>
            <a:r>
              <a:rPr lang="ja-JP" altLang="en-US" b="1">
                <a:solidFill>
                  <a:schemeClr val="bg1"/>
                </a:solidFill>
                <a:latin typeface="Meiryo" charset="-128"/>
                <a:ea typeface="Meiryo" charset="-128"/>
                <a:cs typeface="Meiryo" charset="-128"/>
              </a:rPr>
              <a:t>検討されているアプリケーション</a:t>
            </a:r>
            <a:endParaRPr kumimoji="1" lang="ja-JP" altLang="en-US"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8147287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 name="四角形吹き出し 213"/>
          <p:cNvSpPr/>
          <p:nvPr/>
        </p:nvSpPr>
        <p:spPr>
          <a:xfrm>
            <a:off x="4828697" y="939680"/>
            <a:ext cx="2279800" cy="411416"/>
          </a:xfrm>
          <a:prstGeom prst="wedgeRectCallout">
            <a:avLst>
              <a:gd name="adj1" fmla="val 30788"/>
              <a:gd name="adj2" fmla="val 144818"/>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四角形吹き出し 8"/>
          <p:cNvSpPr/>
          <p:nvPr/>
        </p:nvSpPr>
        <p:spPr>
          <a:xfrm>
            <a:off x="4828697" y="946574"/>
            <a:ext cx="2279800" cy="411416"/>
          </a:xfrm>
          <a:prstGeom prst="wedgeRectCallout">
            <a:avLst>
              <a:gd name="adj1" fmla="val -28632"/>
              <a:gd name="adj2" fmla="val 128354"/>
            </a:avLst>
          </a:prstGeom>
          <a:solidFill>
            <a:schemeClr val="accent3">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3" name="正方形/長方形 192"/>
          <p:cNvSpPr/>
          <p:nvPr/>
        </p:nvSpPr>
        <p:spPr>
          <a:xfrm>
            <a:off x="748757" y="5180727"/>
            <a:ext cx="7646486" cy="136815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a:t>D-Wave</a:t>
            </a:r>
            <a:r>
              <a:rPr kumimoji="1" lang="ja-JP" altLang="en-US" dirty="0"/>
              <a:t>の計算原理</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18</a:t>
            </a:fld>
            <a:endParaRPr kumimoji="1" lang="ja-JP" altLang="en-US"/>
          </a:p>
        </p:txBody>
      </p:sp>
      <p:grpSp>
        <p:nvGrpSpPr>
          <p:cNvPr id="7" name="図形グループ 6"/>
          <p:cNvGrpSpPr/>
          <p:nvPr/>
        </p:nvGrpSpPr>
        <p:grpSpPr>
          <a:xfrm>
            <a:off x="932602" y="1794091"/>
            <a:ext cx="504056" cy="504056"/>
            <a:chOff x="2295021" y="2564904"/>
            <a:chExt cx="647923" cy="648072"/>
          </a:xfrm>
        </p:grpSpPr>
        <p:sp>
          <p:nvSpPr>
            <p:cNvPr id="4" name="ドーナツ 3"/>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右カーブ矢印 4"/>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右カーブ矢印 5"/>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 name="図形グループ 15"/>
          <p:cNvGrpSpPr/>
          <p:nvPr/>
        </p:nvGrpSpPr>
        <p:grpSpPr>
          <a:xfrm>
            <a:off x="1580674" y="1794091"/>
            <a:ext cx="504056" cy="504056"/>
            <a:chOff x="2295021" y="2564904"/>
            <a:chExt cx="647923" cy="648072"/>
          </a:xfrm>
        </p:grpSpPr>
        <p:sp>
          <p:nvSpPr>
            <p:cNvPr id="17" name="ドーナツ 1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右カーブ矢印 1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右カーブ矢印 18"/>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 name="図形グループ 19"/>
          <p:cNvGrpSpPr/>
          <p:nvPr/>
        </p:nvGrpSpPr>
        <p:grpSpPr>
          <a:xfrm>
            <a:off x="932602" y="3059861"/>
            <a:ext cx="504056" cy="504056"/>
            <a:chOff x="2295021" y="2564904"/>
            <a:chExt cx="647923" cy="648072"/>
          </a:xfrm>
        </p:grpSpPr>
        <p:sp>
          <p:nvSpPr>
            <p:cNvPr id="21" name="ドーナツ 2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右カーブ矢印 21"/>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右カーブ矢印 2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 name="図形グループ 23"/>
          <p:cNvGrpSpPr/>
          <p:nvPr/>
        </p:nvGrpSpPr>
        <p:grpSpPr>
          <a:xfrm>
            <a:off x="939829" y="2426959"/>
            <a:ext cx="504056" cy="504056"/>
            <a:chOff x="2295021" y="2564904"/>
            <a:chExt cx="647923" cy="648072"/>
          </a:xfrm>
        </p:grpSpPr>
        <p:sp>
          <p:nvSpPr>
            <p:cNvPr id="25" name="ドーナツ 2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右カーブ矢印 25"/>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右カーブ矢印 2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 name="図形グループ 27"/>
          <p:cNvGrpSpPr/>
          <p:nvPr/>
        </p:nvGrpSpPr>
        <p:grpSpPr>
          <a:xfrm>
            <a:off x="1584108" y="2426959"/>
            <a:ext cx="504056" cy="504056"/>
            <a:chOff x="2295021" y="2564904"/>
            <a:chExt cx="647923" cy="648072"/>
          </a:xfrm>
        </p:grpSpPr>
        <p:sp>
          <p:nvSpPr>
            <p:cNvPr id="29" name="ドーナツ 2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右カーブ矢印 2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右カーブ矢印 30"/>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2" name="図形グループ 31"/>
          <p:cNvGrpSpPr/>
          <p:nvPr/>
        </p:nvGrpSpPr>
        <p:grpSpPr>
          <a:xfrm>
            <a:off x="1580674" y="3059861"/>
            <a:ext cx="504056" cy="504056"/>
            <a:chOff x="2295021" y="2564904"/>
            <a:chExt cx="647923" cy="648072"/>
          </a:xfrm>
        </p:grpSpPr>
        <p:sp>
          <p:nvSpPr>
            <p:cNvPr id="33" name="ドーナツ 3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右カーブ矢印 3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右カーブ矢印 3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6" name="図形グループ 35"/>
          <p:cNvGrpSpPr/>
          <p:nvPr/>
        </p:nvGrpSpPr>
        <p:grpSpPr>
          <a:xfrm>
            <a:off x="2224778" y="1794057"/>
            <a:ext cx="504056" cy="504056"/>
            <a:chOff x="2295021" y="2564904"/>
            <a:chExt cx="647923" cy="648072"/>
          </a:xfrm>
        </p:grpSpPr>
        <p:sp>
          <p:nvSpPr>
            <p:cNvPr id="37" name="ドーナツ 3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右カーブ矢印 3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右カーブ矢印 38"/>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0" name="図形グループ 39"/>
          <p:cNvGrpSpPr/>
          <p:nvPr/>
        </p:nvGrpSpPr>
        <p:grpSpPr>
          <a:xfrm>
            <a:off x="2228212" y="2426925"/>
            <a:ext cx="504056" cy="504056"/>
            <a:chOff x="2295021" y="2564904"/>
            <a:chExt cx="647923" cy="648072"/>
          </a:xfrm>
        </p:grpSpPr>
        <p:sp>
          <p:nvSpPr>
            <p:cNvPr id="41" name="ドーナツ 4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右カーブ矢印 41"/>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右カーブ矢印 4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2224778" y="3059827"/>
            <a:ext cx="504056" cy="504056"/>
            <a:chOff x="2295021" y="2564904"/>
            <a:chExt cx="647923" cy="648072"/>
          </a:xfrm>
        </p:grpSpPr>
        <p:sp>
          <p:nvSpPr>
            <p:cNvPr id="45" name="ドーナツ 4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右カーブ矢印 45"/>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右カーブ矢印 4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3649727" y="1794125"/>
            <a:ext cx="504056" cy="504056"/>
            <a:chOff x="2295021" y="2564904"/>
            <a:chExt cx="647923" cy="648072"/>
          </a:xfrm>
        </p:grpSpPr>
        <p:sp>
          <p:nvSpPr>
            <p:cNvPr id="49" name="ドーナツ 4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右カーブ矢印 4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右カーブ矢印 50"/>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2" name="図形グループ 51"/>
          <p:cNvGrpSpPr/>
          <p:nvPr/>
        </p:nvGrpSpPr>
        <p:grpSpPr>
          <a:xfrm>
            <a:off x="4297799" y="1794125"/>
            <a:ext cx="504056" cy="504056"/>
            <a:chOff x="2295021" y="2564904"/>
            <a:chExt cx="647923" cy="648072"/>
          </a:xfrm>
        </p:grpSpPr>
        <p:sp>
          <p:nvSpPr>
            <p:cNvPr id="53" name="ドーナツ 5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右カーブ矢印 5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右カーブ矢印 5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56" name="図形グループ 55"/>
          <p:cNvGrpSpPr/>
          <p:nvPr/>
        </p:nvGrpSpPr>
        <p:grpSpPr>
          <a:xfrm>
            <a:off x="3649727" y="3059895"/>
            <a:ext cx="504056" cy="504056"/>
            <a:chOff x="2295021" y="2564904"/>
            <a:chExt cx="647923" cy="648072"/>
          </a:xfrm>
        </p:grpSpPr>
        <p:sp>
          <p:nvSpPr>
            <p:cNvPr id="57" name="ドーナツ 5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右カーブ矢印 5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右カーブ矢印 58"/>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0" name="図形グループ 59"/>
          <p:cNvGrpSpPr/>
          <p:nvPr/>
        </p:nvGrpSpPr>
        <p:grpSpPr>
          <a:xfrm>
            <a:off x="3656954" y="2426993"/>
            <a:ext cx="504056" cy="504056"/>
            <a:chOff x="2295021" y="2564904"/>
            <a:chExt cx="647923" cy="648072"/>
          </a:xfrm>
        </p:grpSpPr>
        <p:sp>
          <p:nvSpPr>
            <p:cNvPr id="61" name="ドーナツ 6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右カーブ矢印 61"/>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3" name="右カーブ矢印 6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4" name="図形グループ 63"/>
          <p:cNvGrpSpPr/>
          <p:nvPr/>
        </p:nvGrpSpPr>
        <p:grpSpPr>
          <a:xfrm>
            <a:off x="4301233" y="2426993"/>
            <a:ext cx="504056" cy="504056"/>
            <a:chOff x="2295021" y="2564904"/>
            <a:chExt cx="647923" cy="648072"/>
          </a:xfrm>
        </p:grpSpPr>
        <p:sp>
          <p:nvSpPr>
            <p:cNvPr id="65" name="ドーナツ 6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右カーブ矢印 65"/>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右カーブ矢印 6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8" name="図形グループ 67"/>
          <p:cNvGrpSpPr/>
          <p:nvPr/>
        </p:nvGrpSpPr>
        <p:grpSpPr>
          <a:xfrm>
            <a:off x="4297799" y="3059895"/>
            <a:ext cx="504056" cy="504056"/>
            <a:chOff x="2295021" y="2564904"/>
            <a:chExt cx="647923" cy="648072"/>
          </a:xfrm>
        </p:grpSpPr>
        <p:sp>
          <p:nvSpPr>
            <p:cNvPr id="69" name="ドーナツ 6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右カーブ矢印 6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右カーブ矢印 70"/>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2" name="図形グループ 71"/>
          <p:cNvGrpSpPr/>
          <p:nvPr/>
        </p:nvGrpSpPr>
        <p:grpSpPr>
          <a:xfrm>
            <a:off x="4938438" y="1794125"/>
            <a:ext cx="504056" cy="504056"/>
            <a:chOff x="2295021" y="2564904"/>
            <a:chExt cx="647923" cy="648072"/>
          </a:xfrm>
        </p:grpSpPr>
        <p:sp>
          <p:nvSpPr>
            <p:cNvPr id="73" name="ドーナツ 7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右カーブ矢印 7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右カーブ矢印 7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6" name="図形グループ 75"/>
          <p:cNvGrpSpPr/>
          <p:nvPr/>
        </p:nvGrpSpPr>
        <p:grpSpPr>
          <a:xfrm>
            <a:off x="4941872" y="2426993"/>
            <a:ext cx="504056" cy="504056"/>
            <a:chOff x="2295021" y="2564904"/>
            <a:chExt cx="647923" cy="648072"/>
          </a:xfrm>
        </p:grpSpPr>
        <p:sp>
          <p:nvSpPr>
            <p:cNvPr id="77" name="ドーナツ 7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右カーブ矢印 7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右カーブ矢印 78"/>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0" name="図形グループ 79"/>
          <p:cNvGrpSpPr/>
          <p:nvPr/>
        </p:nvGrpSpPr>
        <p:grpSpPr>
          <a:xfrm>
            <a:off x="4938438" y="3059895"/>
            <a:ext cx="504056" cy="504056"/>
            <a:chOff x="2295021" y="2564904"/>
            <a:chExt cx="647923" cy="648072"/>
          </a:xfrm>
        </p:grpSpPr>
        <p:sp>
          <p:nvSpPr>
            <p:cNvPr id="81" name="ドーナツ 8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2" name="右カーブ矢印 81"/>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右カーブ矢印 8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4" name="図形グループ 83"/>
          <p:cNvGrpSpPr/>
          <p:nvPr/>
        </p:nvGrpSpPr>
        <p:grpSpPr>
          <a:xfrm>
            <a:off x="6551146" y="1794057"/>
            <a:ext cx="504056" cy="504056"/>
            <a:chOff x="2295021" y="2564904"/>
            <a:chExt cx="647923" cy="648072"/>
          </a:xfrm>
        </p:grpSpPr>
        <p:sp>
          <p:nvSpPr>
            <p:cNvPr id="85" name="ドーナツ 8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右カーブ矢印 8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8" name="図形グループ 87"/>
          <p:cNvGrpSpPr/>
          <p:nvPr/>
        </p:nvGrpSpPr>
        <p:grpSpPr>
          <a:xfrm>
            <a:off x="7199218" y="1794057"/>
            <a:ext cx="504056" cy="504056"/>
            <a:chOff x="2295021" y="2564904"/>
            <a:chExt cx="647923" cy="648072"/>
          </a:xfrm>
        </p:grpSpPr>
        <p:sp>
          <p:nvSpPr>
            <p:cNvPr id="89" name="ドーナツ 8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0" name="右カーブ矢印 8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2" name="図形グループ 91"/>
          <p:cNvGrpSpPr/>
          <p:nvPr/>
        </p:nvGrpSpPr>
        <p:grpSpPr>
          <a:xfrm>
            <a:off x="6551146" y="3059827"/>
            <a:ext cx="504056" cy="504056"/>
            <a:chOff x="2295021" y="2564904"/>
            <a:chExt cx="647923" cy="648072"/>
          </a:xfrm>
        </p:grpSpPr>
        <p:sp>
          <p:nvSpPr>
            <p:cNvPr id="93" name="ドーナツ 9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右カーブ矢印 9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6" name="図形グループ 95"/>
          <p:cNvGrpSpPr/>
          <p:nvPr/>
        </p:nvGrpSpPr>
        <p:grpSpPr>
          <a:xfrm>
            <a:off x="6558373" y="2426925"/>
            <a:ext cx="504056" cy="504056"/>
            <a:chOff x="2295021" y="2564904"/>
            <a:chExt cx="647923" cy="648072"/>
          </a:xfrm>
        </p:grpSpPr>
        <p:sp>
          <p:nvSpPr>
            <p:cNvPr id="97" name="ドーナツ 9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8" name="右カーブ矢印 9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0" name="図形グループ 99"/>
          <p:cNvGrpSpPr/>
          <p:nvPr/>
        </p:nvGrpSpPr>
        <p:grpSpPr>
          <a:xfrm>
            <a:off x="7202652" y="2426925"/>
            <a:ext cx="504056" cy="504056"/>
            <a:chOff x="2295021" y="2564904"/>
            <a:chExt cx="647923" cy="648072"/>
          </a:xfrm>
        </p:grpSpPr>
        <p:sp>
          <p:nvSpPr>
            <p:cNvPr id="101" name="ドーナツ 100"/>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右カーブ矢印 102"/>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4" name="図形グループ 103"/>
          <p:cNvGrpSpPr/>
          <p:nvPr/>
        </p:nvGrpSpPr>
        <p:grpSpPr>
          <a:xfrm>
            <a:off x="7199218" y="3059827"/>
            <a:ext cx="504056" cy="504056"/>
            <a:chOff x="2295021" y="2564904"/>
            <a:chExt cx="647923" cy="648072"/>
          </a:xfrm>
        </p:grpSpPr>
        <p:sp>
          <p:nvSpPr>
            <p:cNvPr id="105" name="ドーナツ 10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右カーブ矢印 106"/>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8" name="図形グループ 107"/>
          <p:cNvGrpSpPr/>
          <p:nvPr/>
        </p:nvGrpSpPr>
        <p:grpSpPr>
          <a:xfrm>
            <a:off x="7839857" y="1794057"/>
            <a:ext cx="504056" cy="504056"/>
            <a:chOff x="2295021" y="2564904"/>
            <a:chExt cx="647923" cy="648072"/>
          </a:xfrm>
        </p:grpSpPr>
        <p:sp>
          <p:nvSpPr>
            <p:cNvPr id="109" name="ドーナツ 10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右カーブ矢印 109"/>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2" name="図形グループ 111"/>
          <p:cNvGrpSpPr/>
          <p:nvPr/>
        </p:nvGrpSpPr>
        <p:grpSpPr>
          <a:xfrm>
            <a:off x="7843291" y="2426925"/>
            <a:ext cx="504056" cy="504056"/>
            <a:chOff x="2295021" y="2564904"/>
            <a:chExt cx="647923" cy="648072"/>
          </a:xfrm>
        </p:grpSpPr>
        <p:sp>
          <p:nvSpPr>
            <p:cNvPr id="113" name="ドーナツ 11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右カーブ矢印 11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6" name="図形グループ 115"/>
          <p:cNvGrpSpPr/>
          <p:nvPr/>
        </p:nvGrpSpPr>
        <p:grpSpPr>
          <a:xfrm>
            <a:off x="7839857" y="3059827"/>
            <a:ext cx="504056" cy="504056"/>
            <a:chOff x="2295021" y="2564904"/>
            <a:chExt cx="647923" cy="648072"/>
          </a:xfrm>
        </p:grpSpPr>
        <p:sp>
          <p:nvSpPr>
            <p:cNvPr id="117" name="ドーナツ 116"/>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右カーブ矢印 117"/>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25" name="左右矢印 124"/>
          <p:cNvSpPr/>
          <p:nvPr/>
        </p:nvSpPr>
        <p:spPr>
          <a:xfrm flipV="1">
            <a:off x="4104985" y="1978559"/>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左右矢印 125"/>
          <p:cNvSpPr/>
          <p:nvPr/>
        </p:nvSpPr>
        <p:spPr>
          <a:xfrm flipV="1">
            <a:off x="4748777" y="1973280"/>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7" name="左右矢印 126"/>
          <p:cNvSpPr/>
          <p:nvPr/>
        </p:nvSpPr>
        <p:spPr>
          <a:xfrm flipV="1">
            <a:off x="4101841" y="2615738"/>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8" name="左右矢印 127"/>
          <p:cNvSpPr/>
          <p:nvPr/>
        </p:nvSpPr>
        <p:spPr>
          <a:xfrm flipV="1">
            <a:off x="4745633" y="2610459"/>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左右矢印 128"/>
          <p:cNvSpPr/>
          <p:nvPr/>
        </p:nvSpPr>
        <p:spPr>
          <a:xfrm flipV="1">
            <a:off x="4104985" y="3256280"/>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左右矢印 129"/>
          <p:cNvSpPr/>
          <p:nvPr/>
        </p:nvSpPr>
        <p:spPr>
          <a:xfrm flipV="1">
            <a:off x="4748777" y="3251001"/>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左右矢印 130"/>
          <p:cNvSpPr/>
          <p:nvPr/>
        </p:nvSpPr>
        <p:spPr>
          <a:xfrm rot="5400000" flipV="1">
            <a:off x="3780015" y="2299773"/>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左右矢印 131"/>
          <p:cNvSpPr/>
          <p:nvPr/>
        </p:nvSpPr>
        <p:spPr>
          <a:xfrm rot="5400000" flipV="1">
            <a:off x="3782368" y="2933708"/>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左右矢印 132"/>
          <p:cNvSpPr/>
          <p:nvPr/>
        </p:nvSpPr>
        <p:spPr>
          <a:xfrm rot="5400000" flipV="1">
            <a:off x="4437936" y="2295049"/>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左右矢印 133"/>
          <p:cNvSpPr/>
          <p:nvPr/>
        </p:nvSpPr>
        <p:spPr>
          <a:xfrm rot="5400000" flipV="1">
            <a:off x="4440289" y="2928984"/>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左右矢印 134"/>
          <p:cNvSpPr/>
          <p:nvPr/>
        </p:nvSpPr>
        <p:spPr>
          <a:xfrm rot="5400000" flipV="1">
            <a:off x="5059987" y="2289020"/>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左右矢印 135"/>
          <p:cNvSpPr/>
          <p:nvPr/>
        </p:nvSpPr>
        <p:spPr>
          <a:xfrm rot="5400000" flipV="1">
            <a:off x="5062340" y="2922955"/>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7" name="左右矢印 136"/>
          <p:cNvSpPr/>
          <p:nvPr/>
        </p:nvSpPr>
        <p:spPr>
          <a:xfrm flipV="1">
            <a:off x="7009166" y="1978525"/>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左右矢印 137"/>
          <p:cNvSpPr/>
          <p:nvPr/>
        </p:nvSpPr>
        <p:spPr>
          <a:xfrm flipV="1">
            <a:off x="7652958" y="1973246"/>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左右矢印 138"/>
          <p:cNvSpPr/>
          <p:nvPr/>
        </p:nvSpPr>
        <p:spPr>
          <a:xfrm flipV="1">
            <a:off x="7006022" y="2615704"/>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0" name="左右矢印 139"/>
          <p:cNvSpPr/>
          <p:nvPr/>
        </p:nvSpPr>
        <p:spPr>
          <a:xfrm flipV="1">
            <a:off x="7649814" y="2610425"/>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左右矢印 140"/>
          <p:cNvSpPr/>
          <p:nvPr/>
        </p:nvSpPr>
        <p:spPr>
          <a:xfrm flipV="1">
            <a:off x="7009166" y="3256246"/>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左右矢印 141"/>
          <p:cNvSpPr/>
          <p:nvPr/>
        </p:nvSpPr>
        <p:spPr>
          <a:xfrm flipV="1">
            <a:off x="7652958" y="3250967"/>
            <a:ext cx="252028" cy="144016"/>
          </a:xfrm>
          <a:prstGeom prst="leftRightArrow">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左右矢印 142"/>
          <p:cNvSpPr/>
          <p:nvPr/>
        </p:nvSpPr>
        <p:spPr>
          <a:xfrm rot="5400000" flipV="1">
            <a:off x="6684196" y="2299739"/>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左右矢印 143"/>
          <p:cNvSpPr/>
          <p:nvPr/>
        </p:nvSpPr>
        <p:spPr>
          <a:xfrm rot="5400000" flipV="1">
            <a:off x="6686549" y="2933674"/>
            <a:ext cx="252028" cy="144016"/>
          </a:xfrm>
          <a:prstGeom prst="leftRightArrow">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左右矢印 144"/>
          <p:cNvSpPr/>
          <p:nvPr/>
        </p:nvSpPr>
        <p:spPr>
          <a:xfrm rot="5400000" flipV="1">
            <a:off x="7342117" y="2295015"/>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左右矢印 145"/>
          <p:cNvSpPr/>
          <p:nvPr/>
        </p:nvSpPr>
        <p:spPr>
          <a:xfrm rot="5400000" flipV="1">
            <a:off x="7344470" y="2928950"/>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左右矢印 146"/>
          <p:cNvSpPr/>
          <p:nvPr/>
        </p:nvSpPr>
        <p:spPr>
          <a:xfrm rot="5400000" flipV="1">
            <a:off x="7964168" y="2288986"/>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左右矢印 147"/>
          <p:cNvSpPr/>
          <p:nvPr/>
        </p:nvSpPr>
        <p:spPr>
          <a:xfrm rot="5400000" flipV="1">
            <a:off x="7966521" y="2922921"/>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9" name="図 148"/>
          <p:cNvPicPr>
            <a:picLocks noChangeAspect="1"/>
          </p:cNvPicPr>
          <p:nvPr/>
        </p:nvPicPr>
        <p:blipFill>
          <a:blip r:embed="rId2">
            <a:clrChange>
              <a:clrFrom>
                <a:srgbClr val="FFFFFF"/>
              </a:clrFrom>
              <a:clrTo>
                <a:srgbClr val="FFFFFF">
                  <a:alpha val="0"/>
                </a:srgbClr>
              </a:clrTo>
            </a:clrChange>
          </a:blip>
          <a:stretch>
            <a:fillRect/>
          </a:stretch>
        </p:blipFill>
        <p:spPr>
          <a:xfrm rot="20066144">
            <a:off x="1711835" y="907529"/>
            <a:ext cx="442759" cy="504883"/>
          </a:xfrm>
          <a:prstGeom prst="rect">
            <a:avLst/>
          </a:prstGeom>
          <a:effectLst>
            <a:outerShdw blurRad="50800" dist="38100" dir="2700000" algn="tl" rotWithShape="0">
              <a:prstClr val="black">
                <a:alpha val="40000"/>
              </a:prstClr>
            </a:outerShdw>
          </a:effectLst>
        </p:spPr>
      </p:pic>
      <p:sp>
        <p:nvSpPr>
          <p:cNvPr id="150" name="フリーフォーム 149"/>
          <p:cNvSpPr/>
          <p:nvPr/>
        </p:nvSpPr>
        <p:spPr>
          <a:xfrm rot="1744600">
            <a:off x="1197587" y="1487088"/>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フリーフォーム 150"/>
          <p:cNvSpPr/>
          <p:nvPr/>
        </p:nvSpPr>
        <p:spPr>
          <a:xfrm rot="838067">
            <a:off x="1553399" y="1467371"/>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リーフォーム 151"/>
          <p:cNvSpPr/>
          <p:nvPr/>
        </p:nvSpPr>
        <p:spPr>
          <a:xfrm rot="20603919">
            <a:off x="1831243" y="1392078"/>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フリーフォーム 152"/>
          <p:cNvSpPr/>
          <p:nvPr/>
        </p:nvSpPr>
        <p:spPr>
          <a:xfrm rot="16893425">
            <a:off x="2125145" y="1469847"/>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フリーフォーム 154"/>
          <p:cNvSpPr/>
          <p:nvPr/>
        </p:nvSpPr>
        <p:spPr>
          <a:xfrm rot="15991361">
            <a:off x="2386303" y="1479804"/>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6" name="図 155"/>
          <p:cNvPicPr>
            <a:picLocks noChangeAspect="1"/>
          </p:cNvPicPr>
          <p:nvPr/>
        </p:nvPicPr>
        <p:blipFill>
          <a:blip r:embed="rId2">
            <a:clrChange>
              <a:clrFrom>
                <a:srgbClr val="FFFFFF"/>
              </a:clrFrom>
              <a:clrTo>
                <a:srgbClr val="FFFFFF">
                  <a:alpha val="0"/>
                </a:srgbClr>
              </a:clrTo>
            </a:clrChange>
          </a:blip>
          <a:stretch>
            <a:fillRect/>
          </a:stretch>
        </p:blipFill>
        <p:spPr>
          <a:xfrm rot="20066144">
            <a:off x="4345849" y="907597"/>
            <a:ext cx="442759" cy="504883"/>
          </a:xfrm>
          <a:prstGeom prst="rect">
            <a:avLst/>
          </a:prstGeom>
          <a:effectLst>
            <a:outerShdw blurRad="50800" dist="38100" dir="2700000" algn="tl" rotWithShape="0">
              <a:prstClr val="black">
                <a:alpha val="40000"/>
              </a:prstClr>
            </a:outerShdw>
          </a:effectLst>
        </p:spPr>
      </p:pic>
      <p:sp>
        <p:nvSpPr>
          <p:cNvPr id="157" name="フリーフォーム 156"/>
          <p:cNvSpPr/>
          <p:nvPr/>
        </p:nvSpPr>
        <p:spPr>
          <a:xfrm rot="1744600">
            <a:off x="3831601" y="1487156"/>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フリーフォーム 158"/>
          <p:cNvSpPr/>
          <p:nvPr/>
        </p:nvSpPr>
        <p:spPr>
          <a:xfrm rot="20603919">
            <a:off x="4465257" y="1392146"/>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フリーフォーム 160"/>
          <p:cNvSpPr/>
          <p:nvPr/>
        </p:nvSpPr>
        <p:spPr>
          <a:xfrm rot="15991361">
            <a:off x="5020317" y="1479872"/>
            <a:ext cx="191414" cy="289242"/>
          </a:xfrm>
          <a:custGeom>
            <a:avLst/>
            <a:gdLst>
              <a:gd name="connsiteX0" fmla="*/ 284480 w 284480"/>
              <a:gd name="connsiteY0" fmla="*/ 0 h 541867"/>
              <a:gd name="connsiteX1" fmla="*/ 13546 w 284480"/>
              <a:gd name="connsiteY1" fmla="*/ 203200 h 541867"/>
              <a:gd name="connsiteX2" fmla="*/ 115146 w 284480"/>
              <a:gd name="connsiteY2" fmla="*/ 237067 h 541867"/>
              <a:gd name="connsiteX3" fmla="*/ 0 w 284480"/>
              <a:gd name="connsiteY3" fmla="*/ 541867 h 541867"/>
              <a:gd name="connsiteX4" fmla="*/ 284480 w 284480"/>
              <a:gd name="connsiteY4" fmla="*/ 230293 h 541867"/>
              <a:gd name="connsiteX5" fmla="*/ 182880 w 284480"/>
              <a:gd name="connsiteY5" fmla="*/ 182880 h 541867"/>
              <a:gd name="connsiteX6" fmla="*/ 284480 w 284480"/>
              <a:gd name="connsiteY6" fmla="*/ 0 h 541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4480" h="541867">
                <a:moveTo>
                  <a:pt x="284480" y="0"/>
                </a:moveTo>
                <a:lnTo>
                  <a:pt x="13546" y="203200"/>
                </a:lnTo>
                <a:lnTo>
                  <a:pt x="115146" y="237067"/>
                </a:lnTo>
                <a:lnTo>
                  <a:pt x="0" y="541867"/>
                </a:lnTo>
                <a:lnTo>
                  <a:pt x="284480" y="230293"/>
                </a:lnTo>
                <a:lnTo>
                  <a:pt x="182880" y="182880"/>
                </a:lnTo>
                <a:lnTo>
                  <a:pt x="284480" y="0"/>
                </a:lnTo>
                <a:close/>
              </a:path>
            </a:pathLst>
          </a:custGeom>
          <a:solidFill>
            <a:srgbClr val="FFFF00"/>
          </a:solidFill>
          <a:ln w="9525">
            <a:solidFill>
              <a:schemeClr val="accent6">
                <a:lumMod val="40000"/>
                <a:lumOff val="60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62" name="図 161"/>
          <p:cNvPicPr>
            <a:picLocks noChangeAspect="1"/>
          </p:cNvPicPr>
          <p:nvPr/>
        </p:nvPicPr>
        <p:blipFill>
          <a:blip r:embed="rId3">
            <a:clrChange>
              <a:clrFrom>
                <a:srgbClr val="FFFFFF"/>
              </a:clrFrom>
              <a:clrTo>
                <a:srgbClr val="FFFFFF">
                  <a:alpha val="0"/>
                </a:srgbClr>
              </a:clrTo>
            </a:clrChange>
          </a:blip>
          <a:stretch>
            <a:fillRect/>
          </a:stretch>
        </p:blipFill>
        <p:spPr>
          <a:xfrm>
            <a:off x="7176565" y="836746"/>
            <a:ext cx="543164" cy="543164"/>
          </a:xfrm>
          <a:prstGeom prst="rect">
            <a:avLst/>
          </a:prstGeom>
          <a:effectLst>
            <a:outerShdw blurRad="50800" dist="76200" dir="2700000" algn="tl" rotWithShape="0">
              <a:prstClr val="black">
                <a:alpha val="40000"/>
              </a:prstClr>
            </a:outerShdw>
          </a:effectLst>
        </p:spPr>
      </p:pic>
      <p:sp>
        <p:nvSpPr>
          <p:cNvPr id="163" name="下矢印 162"/>
          <p:cNvSpPr/>
          <p:nvPr/>
        </p:nvSpPr>
        <p:spPr>
          <a:xfrm>
            <a:off x="7223840" y="1387150"/>
            <a:ext cx="461679" cy="322761"/>
          </a:xfrm>
          <a:prstGeom prst="downArrow">
            <a:avLst/>
          </a:prstGeom>
          <a:solidFill>
            <a:srgbClr val="FF7E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64" name="図形グループ 163"/>
          <p:cNvGrpSpPr/>
          <p:nvPr/>
        </p:nvGrpSpPr>
        <p:grpSpPr>
          <a:xfrm>
            <a:off x="925783" y="5251852"/>
            <a:ext cx="504056" cy="504056"/>
            <a:chOff x="2295021" y="2564904"/>
            <a:chExt cx="647923" cy="648072"/>
          </a:xfrm>
        </p:grpSpPr>
        <p:sp>
          <p:nvSpPr>
            <p:cNvPr id="165" name="ドーナツ 164"/>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6" name="右カーブ矢印 165"/>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図形グループ 167"/>
          <p:cNvGrpSpPr/>
          <p:nvPr/>
        </p:nvGrpSpPr>
        <p:grpSpPr>
          <a:xfrm>
            <a:off x="925783" y="5941901"/>
            <a:ext cx="504056" cy="504056"/>
            <a:chOff x="2295021" y="2564904"/>
            <a:chExt cx="647923" cy="648072"/>
          </a:xfrm>
        </p:grpSpPr>
        <p:sp>
          <p:nvSpPr>
            <p:cNvPr id="169" name="ドーナツ 168"/>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右カーブ矢印 170"/>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2" name="図形グループ 171"/>
          <p:cNvGrpSpPr/>
          <p:nvPr/>
        </p:nvGrpSpPr>
        <p:grpSpPr>
          <a:xfrm>
            <a:off x="3053512" y="5656071"/>
            <a:ext cx="504056" cy="504056"/>
            <a:chOff x="2295021" y="2564904"/>
            <a:chExt cx="647923" cy="648072"/>
          </a:xfrm>
        </p:grpSpPr>
        <p:sp>
          <p:nvSpPr>
            <p:cNvPr id="173" name="ドーナツ 172"/>
            <p:cNvSpPr/>
            <p:nvPr/>
          </p:nvSpPr>
          <p:spPr>
            <a:xfrm>
              <a:off x="2295021" y="2564904"/>
              <a:ext cx="647923" cy="648072"/>
            </a:xfrm>
            <a:prstGeom prst="donut">
              <a:avLst>
                <a:gd name="adj" fmla="val 37370"/>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右カーブ矢印 173"/>
            <p:cNvSpPr/>
            <p:nvPr/>
          </p:nvSpPr>
          <p:spPr>
            <a:xfrm rot="19241568">
              <a:off x="2440108" y="2661289"/>
              <a:ext cx="229588" cy="540060"/>
            </a:xfrm>
            <a:prstGeom prst="curvedRightArrow">
              <a:avLst/>
            </a:prstGeom>
            <a:solidFill>
              <a:srgbClr val="FF0000">
                <a:alpha val="7215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右カーブ矢印 174"/>
            <p:cNvSpPr/>
            <p:nvPr/>
          </p:nvSpPr>
          <p:spPr>
            <a:xfrm rot="2857708" flipV="1">
              <a:off x="2457084" y="2561664"/>
              <a:ext cx="229588" cy="540060"/>
            </a:xfrm>
            <a:prstGeom prst="curvedRightArrow">
              <a:avLst/>
            </a:prstGeom>
            <a:solidFill>
              <a:srgbClr val="0432FF">
                <a:alpha val="50196"/>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76" name="テキスト ボックス 175"/>
          <p:cNvSpPr txBox="1"/>
          <p:nvPr/>
        </p:nvSpPr>
        <p:spPr>
          <a:xfrm>
            <a:off x="1446866" y="5384917"/>
            <a:ext cx="1261884" cy="276999"/>
          </a:xfrm>
          <a:prstGeom prst="rect">
            <a:avLst/>
          </a:prstGeom>
          <a:noFill/>
        </p:spPr>
        <p:txBody>
          <a:bodyPr wrap="none" rtlCol="0">
            <a:spAutoFit/>
          </a:bodyPr>
          <a:lstStyle/>
          <a:p>
            <a:r>
              <a:rPr lang="ja-JP" altLang="en-US" sz="1200" dirty="0">
                <a:solidFill>
                  <a:srgbClr val="FF0000"/>
                </a:solidFill>
                <a:latin typeface="Meiryo" charset="-128"/>
                <a:ea typeface="Meiryo" charset="-128"/>
                <a:cs typeface="Meiryo" charset="-128"/>
              </a:rPr>
              <a:t>電流左回り＝０</a:t>
            </a:r>
            <a:endParaRPr kumimoji="1" lang="ja-JP" altLang="en-US" sz="1200" dirty="0">
              <a:solidFill>
                <a:srgbClr val="FF0000"/>
              </a:solidFill>
              <a:latin typeface="Meiryo" charset="-128"/>
              <a:ea typeface="Meiryo" charset="-128"/>
              <a:cs typeface="Meiryo" charset="-128"/>
            </a:endParaRPr>
          </a:p>
        </p:txBody>
      </p:sp>
      <p:sp>
        <p:nvSpPr>
          <p:cNvPr id="177" name="テキスト ボックス 176"/>
          <p:cNvSpPr txBox="1"/>
          <p:nvPr/>
        </p:nvSpPr>
        <p:spPr>
          <a:xfrm>
            <a:off x="1446866" y="6101887"/>
            <a:ext cx="1261884" cy="276999"/>
          </a:xfrm>
          <a:prstGeom prst="rect">
            <a:avLst/>
          </a:prstGeom>
          <a:noFill/>
        </p:spPr>
        <p:txBody>
          <a:bodyPr wrap="none" rtlCol="0">
            <a:spAutoFit/>
          </a:bodyPr>
          <a:lstStyle/>
          <a:p>
            <a:r>
              <a:rPr lang="ja-JP" altLang="en-US" sz="1200" dirty="0">
                <a:solidFill>
                  <a:srgbClr val="0432FF"/>
                </a:solidFill>
                <a:latin typeface="Meiryo" charset="-128"/>
                <a:ea typeface="Meiryo" charset="-128"/>
                <a:cs typeface="Meiryo" charset="-128"/>
              </a:rPr>
              <a:t>電流右回り＝１</a:t>
            </a:r>
            <a:endParaRPr kumimoji="1" lang="ja-JP" altLang="en-US" sz="1200" dirty="0">
              <a:solidFill>
                <a:srgbClr val="0432FF"/>
              </a:solidFill>
              <a:latin typeface="Meiryo" charset="-128"/>
              <a:ea typeface="Meiryo" charset="-128"/>
              <a:cs typeface="Meiryo" charset="-128"/>
            </a:endParaRPr>
          </a:p>
        </p:txBody>
      </p:sp>
      <p:sp>
        <p:nvSpPr>
          <p:cNvPr id="178" name="正方形/長方形 177"/>
          <p:cNvSpPr/>
          <p:nvPr/>
        </p:nvSpPr>
        <p:spPr>
          <a:xfrm>
            <a:off x="4695302" y="5739546"/>
            <a:ext cx="3656429" cy="400110"/>
          </a:xfrm>
          <a:prstGeom prst="rect">
            <a:avLst/>
          </a:prstGeom>
        </p:spPr>
        <p:txBody>
          <a:bodyPr wrap="square">
            <a:spAutoFit/>
          </a:bodyPr>
          <a:lstStyle/>
          <a:p>
            <a:pPr algn="ctr"/>
            <a:r>
              <a:rPr lang="ja-JP" altLang="en-US" sz="1200" dirty="0">
                <a:solidFill>
                  <a:schemeClr val="accent6">
                    <a:lumMod val="50000"/>
                  </a:schemeClr>
                </a:solidFill>
                <a:latin typeface="Meiryo" charset="-128"/>
                <a:ea typeface="Meiryo" charset="-128"/>
                <a:cs typeface="Meiryo" charset="-128"/>
              </a:rPr>
              <a:t>「</a:t>
            </a:r>
            <a:r>
              <a:rPr lang="ja-JP" altLang="en-US" sz="1200" b="1" dirty="0">
                <a:solidFill>
                  <a:srgbClr val="FF0000"/>
                </a:solidFill>
                <a:latin typeface="Meiryo" charset="-128"/>
                <a:ea typeface="Meiryo" charset="-128"/>
                <a:cs typeface="Meiryo" charset="-128"/>
              </a:rPr>
              <a:t>０</a:t>
            </a:r>
            <a:r>
              <a:rPr lang="ja-JP" altLang="en-US" sz="1200" dirty="0">
                <a:solidFill>
                  <a:schemeClr val="accent6">
                    <a:lumMod val="50000"/>
                  </a:schemeClr>
                </a:solidFill>
                <a:latin typeface="Meiryo" charset="-128"/>
                <a:ea typeface="Meiryo" charset="-128"/>
                <a:cs typeface="Meiryo" charset="-128"/>
              </a:rPr>
              <a:t>」と「</a:t>
            </a:r>
            <a:r>
              <a:rPr lang="en-US" altLang="ja-JP" sz="1200" b="1" dirty="0">
                <a:solidFill>
                  <a:srgbClr val="0432FF"/>
                </a:solidFill>
                <a:latin typeface="Meiryo" charset="-128"/>
                <a:ea typeface="Meiryo" charset="-128"/>
                <a:cs typeface="Meiryo" charset="-128"/>
              </a:rPr>
              <a:t>1</a:t>
            </a:r>
            <a:r>
              <a:rPr lang="ja-JP" altLang="en-US" sz="1200" dirty="0">
                <a:solidFill>
                  <a:schemeClr val="accent6">
                    <a:lumMod val="50000"/>
                  </a:schemeClr>
                </a:solidFill>
                <a:latin typeface="Meiryo" charset="-128"/>
                <a:ea typeface="Meiryo" charset="-128"/>
                <a:cs typeface="Meiryo" charset="-128"/>
              </a:rPr>
              <a:t>」が同時に（各</a:t>
            </a:r>
            <a:r>
              <a:rPr lang="en-US" altLang="ja-JP" sz="1200" dirty="0">
                <a:solidFill>
                  <a:schemeClr val="accent6">
                    <a:lumMod val="50000"/>
                  </a:schemeClr>
                </a:solidFill>
                <a:latin typeface="Meiryo" charset="-128"/>
                <a:ea typeface="Meiryo" charset="-128"/>
                <a:cs typeface="Meiryo" charset="-128"/>
              </a:rPr>
              <a:t>50%</a:t>
            </a:r>
            <a:r>
              <a:rPr lang="ja-JP" altLang="en-US" sz="1200" dirty="0">
                <a:solidFill>
                  <a:schemeClr val="accent6">
                    <a:lumMod val="50000"/>
                  </a:schemeClr>
                </a:solidFill>
                <a:latin typeface="Meiryo" charset="-128"/>
                <a:ea typeface="Meiryo" charset="-128"/>
                <a:cs typeface="Meiryo" charset="-128"/>
              </a:rPr>
              <a:t>の確率）で存在</a:t>
            </a:r>
            <a:endParaRPr lang="en-US" altLang="ja-JP" sz="1200" dirty="0">
              <a:solidFill>
                <a:schemeClr val="accent6">
                  <a:lumMod val="50000"/>
                </a:schemeClr>
              </a:solidFill>
              <a:latin typeface="Meiryo" charset="-128"/>
              <a:ea typeface="Meiryo" charset="-128"/>
              <a:cs typeface="Meiryo" charset="-128"/>
            </a:endParaRPr>
          </a:p>
          <a:p>
            <a:pPr algn="ctr"/>
            <a:r>
              <a:rPr lang="ja-JP" altLang="en-US" sz="800" dirty="0">
                <a:solidFill>
                  <a:schemeClr val="accent6">
                    <a:lumMod val="50000"/>
                  </a:schemeClr>
                </a:solidFill>
                <a:latin typeface="Meiryo" charset="-128"/>
                <a:ea typeface="Meiryo" charset="-128"/>
                <a:cs typeface="Meiryo" charset="-128"/>
              </a:rPr>
              <a:t>D-Wave で用いられている超電導回路内の電流の向きの重ね合わせ状態</a:t>
            </a:r>
          </a:p>
        </p:txBody>
      </p:sp>
      <p:sp>
        <p:nvSpPr>
          <p:cNvPr id="179" name="右中かっこ 178"/>
          <p:cNvSpPr/>
          <p:nvPr/>
        </p:nvSpPr>
        <p:spPr>
          <a:xfrm>
            <a:off x="2655906" y="5395889"/>
            <a:ext cx="221286" cy="972025"/>
          </a:xfrm>
          <a:prstGeom prst="rightBrace">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sp>
        <p:nvSpPr>
          <p:cNvPr id="180" name="テキスト ボックス 179"/>
          <p:cNvSpPr txBox="1"/>
          <p:nvPr/>
        </p:nvSpPr>
        <p:spPr>
          <a:xfrm>
            <a:off x="3585689" y="5604902"/>
            <a:ext cx="1261884" cy="276999"/>
          </a:xfrm>
          <a:prstGeom prst="rect">
            <a:avLst/>
          </a:prstGeom>
          <a:noFill/>
        </p:spPr>
        <p:txBody>
          <a:bodyPr wrap="none" rtlCol="0">
            <a:spAutoFit/>
          </a:bodyPr>
          <a:lstStyle/>
          <a:p>
            <a:r>
              <a:rPr lang="ja-JP" altLang="en-US" sz="1200" dirty="0">
                <a:solidFill>
                  <a:srgbClr val="FF0000"/>
                </a:solidFill>
                <a:latin typeface="Meiryo" charset="-128"/>
                <a:ea typeface="Meiryo" charset="-128"/>
                <a:cs typeface="Meiryo" charset="-128"/>
              </a:rPr>
              <a:t>電流左回り＝０</a:t>
            </a:r>
            <a:endParaRPr kumimoji="1" lang="ja-JP" altLang="en-US" sz="1200" dirty="0">
              <a:solidFill>
                <a:srgbClr val="FF0000"/>
              </a:solidFill>
              <a:latin typeface="Meiryo" charset="-128"/>
              <a:ea typeface="Meiryo" charset="-128"/>
              <a:cs typeface="Meiryo" charset="-128"/>
            </a:endParaRPr>
          </a:p>
        </p:txBody>
      </p:sp>
      <p:sp>
        <p:nvSpPr>
          <p:cNvPr id="181" name="テキスト ボックス 180"/>
          <p:cNvSpPr txBox="1"/>
          <p:nvPr/>
        </p:nvSpPr>
        <p:spPr>
          <a:xfrm>
            <a:off x="3578916" y="5970379"/>
            <a:ext cx="1261884" cy="276999"/>
          </a:xfrm>
          <a:prstGeom prst="rect">
            <a:avLst/>
          </a:prstGeom>
          <a:noFill/>
        </p:spPr>
        <p:txBody>
          <a:bodyPr wrap="none" rtlCol="0">
            <a:spAutoFit/>
          </a:bodyPr>
          <a:lstStyle/>
          <a:p>
            <a:r>
              <a:rPr lang="ja-JP" altLang="en-US" sz="1200" dirty="0">
                <a:solidFill>
                  <a:srgbClr val="0432FF"/>
                </a:solidFill>
                <a:latin typeface="Meiryo" charset="-128"/>
                <a:ea typeface="Meiryo" charset="-128"/>
                <a:cs typeface="Meiryo" charset="-128"/>
              </a:rPr>
              <a:t>電流右回り＝１</a:t>
            </a:r>
            <a:endParaRPr kumimoji="1" lang="ja-JP" altLang="en-US" sz="1200" dirty="0">
              <a:solidFill>
                <a:srgbClr val="0432FF"/>
              </a:solidFill>
              <a:latin typeface="Meiryo" charset="-128"/>
              <a:ea typeface="Meiryo" charset="-128"/>
              <a:cs typeface="Meiryo" charset="-128"/>
            </a:endParaRPr>
          </a:p>
        </p:txBody>
      </p:sp>
      <p:sp>
        <p:nvSpPr>
          <p:cNvPr id="182" name="テキスト ボックス 181"/>
          <p:cNvSpPr txBox="1"/>
          <p:nvPr/>
        </p:nvSpPr>
        <p:spPr>
          <a:xfrm>
            <a:off x="1669327" y="5740463"/>
            <a:ext cx="825867" cy="246221"/>
          </a:xfrm>
          <a:prstGeom prst="rect">
            <a:avLst/>
          </a:prstGeom>
          <a:noFill/>
        </p:spPr>
        <p:txBody>
          <a:bodyPr wrap="none" rtlCol="0">
            <a:spAutoFit/>
          </a:bodyPr>
          <a:lstStyle/>
          <a:p>
            <a:r>
              <a:rPr kumimoji="1" lang="ja-JP" altLang="en-US" sz="1000">
                <a:solidFill>
                  <a:schemeClr val="accent6">
                    <a:lumMod val="75000"/>
                  </a:schemeClr>
                </a:solidFill>
                <a:latin typeface="Meiryo" charset="-128"/>
                <a:ea typeface="Meiryo" charset="-128"/>
                <a:cs typeface="Meiryo" charset="-128"/>
              </a:rPr>
              <a:t>超電導回路</a:t>
            </a:r>
            <a:endParaRPr kumimoji="1" lang="ja-JP" altLang="en-US" sz="1000" dirty="0">
              <a:solidFill>
                <a:schemeClr val="accent6">
                  <a:lumMod val="75000"/>
                </a:schemeClr>
              </a:solidFill>
              <a:latin typeface="Meiryo" charset="-128"/>
              <a:ea typeface="Meiryo" charset="-128"/>
              <a:cs typeface="Meiryo" charset="-128"/>
            </a:endParaRPr>
          </a:p>
        </p:txBody>
      </p:sp>
      <p:cxnSp>
        <p:nvCxnSpPr>
          <p:cNvPr id="184" name="直線矢印コネクタ 183"/>
          <p:cNvCxnSpPr>
            <a:stCxn id="182" idx="1"/>
            <a:endCxn id="165" idx="5"/>
          </p:cNvCxnSpPr>
          <p:nvPr/>
        </p:nvCxnSpPr>
        <p:spPr>
          <a:xfrm flipH="1" flipV="1">
            <a:off x="1356022" y="5682091"/>
            <a:ext cx="313305" cy="181483"/>
          </a:xfrm>
          <a:prstGeom prst="straightConnector1">
            <a:avLst/>
          </a:prstGeom>
          <a:ln w="952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187" name="直線矢印コネクタ 186"/>
          <p:cNvCxnSpPr>
            <a:stCxn id="182" idx="1"/>
            <a:endCxn id="169" idx="7"/>
          </p:cNvCxnSpPr>
          <p:nvPr/>
        </p:nvCxnSpPr>
        <p:spPr>
          <a:xfrm flipH="1">
            <a:off x="1356022" y="5863574"/>
            <a:ext cx="313305" cy="152144"/>
          </a:xfrm>
          <a:prstGeom prst="straightConnector1">
            <a:avLst/>
          </a:prstGeom>
          <a:ln w="9525">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92" name="テキスト ボックス 191"/>
          <p:cNvSpPr txBox="1"/>
          <p:nvPr/>
        </p:nvSpPr>
        <p:spPr>
          <a:xfrm>
            <a:off x="4049735" y="5768557"/>
            <a:ext cx="297573" cy="276999"/>
          </a:xfrm>
          <a:prstGeom prst="rect">
            <a:avLst/>
          </a:prstGeom>
          <a:noFill/>
        </p:spPr>
        <p:txBody>
          <a:bodyPr wrap="square" rtlCol="0">
            <a:spAutoFit/>
          </a:bodyPr>
          <a:lstStyle/>
          <a:p>
            <a:r>
              <a:rPr kumimoji="1" lang="en-US" altLang="ja-JP" sz="1200">
                <a:solidFill>
                  <a:schemeClr val="accent6">
                    <a:lumMod val="75000"/>
                  </a:schemeClr>
                </a:solidFill>
              </a:rPr>
              <a:t>&amp;</a:t>
            </a:r>
            <a:endParaRPr kumimoji="1" lang="ja-JP" altLang="en-US" sz="1200" dirty="0">
              <a:solidFill>
                <a:schemeClr val="accent6">
                  <a:lumMod val="75000"/>
                </a:schemeClr>
              </a:solidFill>
            </a:endParaRPr>
          </a:p>
        </p:txBody>
      </p:sp>
      <p:sp>
        <p:nvSpPr>
          <p:cNvPr id="194" name="テキスト ボックス 193"/>
          <p:cNvSpPr txBox="1"/>
          <p:nvPr/>
        </p:nvSpPr>
        <p:spPr>
          <a:xfrm>
            <a:off x="887796" y="3750131"/>
            <a:ext cx="1903980" cy="830997"/>
          </a:xfrm>
          <a:prstGeom prst="rect">
            <a:avLst/>
          </a:prstGeom>
          <a:noFill/>
        </p:spPr>
        <p:txBody>
          <a:bodyPr wrap="square" rtlCol="0">
            <a:spAutoFit/>
          </a:bodyPr>
          <a:lstStyle/>
          <a:p>
            <a:pPr marL="285750" indent="-285750">
              <a:buFont typeface="Wingdings" charset="2"/>
              <a:buChar char="l"/>
            </a:pPr>
            <a:r>
              <a:rPr lang="ja-JP" altLang="en-US" sz="1200" dirty="0">
                <a:solidFill>
                  <a:srgbClr val="009051"/>
                </a:solidFill>
                <a:latin typeface="Meiryo" charset="-128"/>
                <a:ea typeface="Meiryo" charset="-128"/>
                <a:cs typeface="Meiryo" charset="-128"/>
              </a:rPr>
              <a:t>磁場を与える</a:t>
            </a:r>
            <a:endParaRPr lang="en-US" altLang="ja-JP" sz="1200" dirty="0">
              <a:solidFill>
                <a:srgbClr val="009051"/>
              </a:solidFill>
              <a:latin typeface="Meiryo" charset="-128"/>
              <a:ea typeface="Meiryo" charset="-128"/>
              <a:cs typeface="Meiryo" charset="-128"/>
            </a:endParaRPr>
          </a:p>
          <a:p>
            <a:pPr marL="285750" indent="-285750">
              <a:buFont typeface="Wingdings" charset="2"/>
              <a:buChar char="l"/>
            </a:pPr>
            <a:r>
              <a:rPr kumimoji="1" lang="ja-JP" altLang="en-US" sz="1200" dirty="0">
                <a:solidFill>
                  <a:srgbClr val="0070C0"/>
                </a:solidFill>
                <a:latin typeface="Meiryo" charset="-128"/>
                <a:ea typeface="Meiryo" charset="-128"/>
                <a:cs typeface="Meiryo" charset="-128"/>
              </a:rPr>
              <a:t>解くべき問題に合わせて</a:t>
            </a:r>
            <a:r>
              <a:rPr lang="ja-JP" altLang="en-US" sz="1200" dirty="0">
                <a:solidFill>
                  <a:srgbClr val="0070C0"/>
                </a:solidFill>
                <a:latin typeface="Meiryo" charset="-128"/>
                <a:ea typeface="Meiryo" charset="-128"/>
                <a:cs typeface="Meiryo" charset="-128"/>
              </a:rPr>
              <a:t>相互作用を設定する</a:t>
            </a:r>
            <a:endParaRPr kumimoji="1" lang="ja-JP" altLang="en-US" sz="1200" dirty="0">
              <a:solidFill>
                <a:srgbClr val="0070C0"/>
              </a:solidFill>
              <a:latin typeface="Meiryo" charset="-128"/>
              <a:ea typeface="Meiryo" charset="-128"/>
              <a:cs typeface="Meiryo" charset="-128"/>
            </a:endParaRPr>
          </a:p>
        </p:txBody>
      </p:sp>
      <p:sp>
        <p:nvSpPr>
          <p:cNvPr id="195" name="テキスト ボックス 194"/>
          <p:cNvSpPr txBox="1"/>
          <p:nvPr/>
        </p:nvSpPr>
        <p:spPr>
          <a:xfrm>
            <a:off x="3627420" y="3750130"/>
            <a:ext cx="1889159" cy="646331"/>
          </a:xfrm>
          <a:prstGeom prst="rect">
            <a:avLst/>
          </a:prstGeom>
          <a:noFill/>
        </p:spPr>
        <p:txBody>
          <a:bodyPr wrap="square" rtlCol="0">
            <a:spAutoFit/>
          </a:bodyPr>
          <a:lstStyle/>
          <a:p>
            <a:pPr marL="285750" indent="-285750">
              <a:buFont typeface="Wingdings" charset="2"/>
              <a:buChar char="l"/>
            </a:pPr>
            <a:r>
              <a:rPr lang="ja-JP" altLang="en-US" sz="1200" dirty="0">
                <a:solidFill>
                  <a:srgbClr val="009051"/>
                </a:solidFill>
                <a:latin typeface="Meiryo" charset="-128"/>
                <a:ea typeface="Meiryo" charset="-128"/>
                <a:cs typeface="Meiryo" charset="-128"/>
              </a:rPr>
              <a:t>磁場を弱くしてゆく</a:t>
            </a:r>
            <a:endParaRPr lang="en-US" altLang="ja-JP" sz="1200" dirty="0">
              <a:solidFill>
                <a:srgbClr val="009051"/>
              </a:solidFill>
              <a:latin typeface="Meiryo" charset="-128"/>
              <a:ea typeface="Meiryo" charset="-128"/>
              <a:cs typeface="Meiryo" charset="-128"/>
            </a:endParaRPr>
          </a:p>
          <a:p>
            <a:pPr marL="285750" indent="-285750">
              <a:buFont typeface="Wingdings" charset="2"/>
              <a:buChar char="l"/>
            </a:pPr>
            <a:r>
              <a:rPr lang="ja-JP" altLang="en-US" sz="1200" dirty="0">
                <a:solidFill>
                  <a:srgbClr val="0070C0"/>
                </a:solidFill>
                <a:latin typeface="Meiryo" charset="-128"/>
                <a:ea typeface="Meiryo" charset="-128"/>
                <a:cs typeface="Meiryo" charset="-128"/>
              </a:rPr>
              <a:t>相互作用を徐々強くしてゆく</a:t>
            </a:r>
            <a:endParaRPr kumimoji="1" lang="ja-JP" altLang="en-US" sz="1200" dirty="0">
              <a:solidFill>
                <a:srgbClr val="0070C0"/>
              </a:solidFill>
              <a:latin typeface="Meiryo" charset="-128"/>
              <a:ea typeface="Meiryo" charset="-128"/>
              <a:cs typeface="Meiryo" charset="-128"/>
            </a:endParaRPr>
          </a:p>
        </p:txBody>
      </p:sp>
      <p:sp>
        <p:nvSpPr>
          <p:cNvPr id="196" name="テキスト ボックス 195"/>
          <p:cNvSpPr txBox="1"/>
          <p:nvPr/>
        </p:nvSpPr>
        <p:spPr>
          <a:xfrm>
            <a:off x="6558964" y="3750130"/>
            <a:ext cx="1792767" cy="830997"/>
          </a:xfrm>
          <a:prstGeom prst="rect">
            <a:avLst/>
          </a:prstGeom>
          <a:noFill/>
        </p:spPr>
        <p:txBody>
          <a:bodyPr wrap="square" rtlCol="0">
            <a:spAutoFit/>
          </a:bodyPr>
          <a:lstStyle/>
          <a:p>
            <a:pPr marL="285750" indent="-285750">
              <a:buFont typeface="Wingdings" charset="2"/>
              <a:buChar char="l"/>
            </a:pPr>
            <a:r>
              <a:rPr lang="ja-JP" altLang="en-US" sz="1200" dirty="0">
                <a:solidFill>
                  <a:srgbClr val="009051"/>
                </a:solidFill>
                <a:latin typeface="Meiryo" charset="-128"/>
                <a:ea typeface="Meiryo" charset="-128"/>
                <a:cs typeface="Meiryo" charset="-128"/>
              </a:rPr>
              <a:t>磁場を無くす</a:t>
            </a:r>
            <a:endParaRPr lang="en-US" altLang="ja-JP" sz="1200" dirty="0">
              <a:solidFill>
                <a:srgbClr val="009051"/>
              </a:solidFill>
              <a:latin typeface="Meiryo" charset="-128"/>
              <a:ea typeface="Meiryo" charset="-128"/>
              <a:cs typeface="Meiryo" charset="-128"/>
            </a:endParaRPr>
          </a:p>
          <a:p>
            <a:pPr marL="285750" indent="-285750">
              <a:buFont typeface="Wingdings" charset="2"/>
              <a:buChar char="l"/>
            </a:pPr>
            <a:r>
              <a:rPr lang="ja-JP" altLang="en-US" sz="1200" dirty="0">
                <a:solidFill>
                  <a:srgbClr val="0070C0"/>
                </a:solidFill>
                <a:latin typeface="Meiryo" charset="-128"/>
                <a:ea typeface="Meiryo" charset="-128"/>
                <a:cs typeface="Meiryo" charset="-128"/>
              </a:rPr>
              <a:t>重ね合わせ状態が崩れ一通りの状態になる</a:t>
            </a:r>
            <a:r>
              <a:rPr lang="en-US" altLang="ja-JP" sz="1200" dirty="0">
                <a:solidFill>
                  <a:srgbClr val="0432FF"/>
                </a:solidFill>
                <a:latin typeface="Meiryo" charset="-128"/>
                <a:ea typeface="Meiryo" charset="-128"/>
                <a:cs typeface="Meiryo" charset="-128"/>
              </a:rPr>
              <a:t>=</a:t>
            </a:r>
            <a:r>
              <a:rPr lang="ja-JP" altLang="en-US" sz="1200" b="1" u="sng" dirty="0">
                <a:solidFill>
                  <a:srgbClr val="0432FF"/>
                </a:solidFill>
                <a:latin typeface="Meiryo" charset="-128"/>
                <a:ea typeface="Meiryo" charset="-128"/>
                <a:cs typeface="Meiryo" charset="-128"/>
              </a:rPr>
              <a:t>計算結果</a:t>
            </a:r>
            <a:endParaRPr kumimoji="1" lang="ja-JP" altLang="en-US" sz="1200" b="1" u="sng" dirty="0">
              <a:solidFill>
                <a:srgbClr val="0432FF"/>
              </a:solidFill>
              <a:latin typeface="Meiryo" charset="-128"/>
              <a:ea typeface="Meiryo" charset="-128"/>
              <a:cs typeface="Meiryo" charset="-128"/>
            </a:endParaRPr>
          </a:p>
        </p:txBody>
      </p:sp>
      <p:sp>
        <p:nvSpPr>
          <p:cNvPr id="197" name="ストライプ矢印 196"/>
          <p:cNvSpPr/>
          <p:nvPr/>
        </p:nvSpPr>
        <p:spPr>
          <a:xfrm>
            <a:off x="2945805" y="2399336"/>
            <a:ext cx="532177" cy="559234"/>
          </a:xfrm>
          <a:prstGeom prst="striped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8" name="ストライプ矢印 197"/>
          <p:cNvSpPr/>
          <p:nvPr/>
        </p:nvSpPr>
        <p:spPr>
          <a:xfrm>
            <a:off x="5731740" y="2399336"/>
            <a:ext cx="532177" cy="559234"/>
          </a:xfrm>
          <a:prstGeom prst="stripedRightArrow">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左右矢印 207"/>
          <p:cNvSpPr/>
          <p:nvPr/>
        </p:nvSpPr>
        <p:spPr>
          <a:xfrm flipV="1">
            <a:off x="5235512" y="1176120"/>
            <a:ext cx="252028" cy="144016"/>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209" name="左右矢印 208"/>
          <p:cNvSpPr/>
          <p:nvPr/>
        </p:nvSpPr>
        <p:spPr>
          <a:xfrm flipV="1">
            <a:off x="5235512" y="988551"/>
            <a:ext cx="252028" cy="144016"/>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8" name="テキスト ボックス 7"/>
          <p:cNvSpPr txBox="1"/>
          <p:nvPr/>
        </p:nvSpPr>
        <p:spPr>
          <a:xfrm>
            <a:off x="5475669" y="1133485"/>
            <a:ext cx="1723549" cy="215444"/>
          </a:xfrm>
          <a:prstGeom prst="rect">
            <a:avLst/>
          </a:prstGeom>
          <a:noFill/>
        </p:spPr>
        <p:txBody>
          <a:bodyPr wrap="none" rtlCol="0">
            <a:spAutoFit/>
          </a:bodyPr>
          <a:lstStyle/>
          <a:p>
            <a:r>
              <a:rPr lang="ja-JP" altLang="en-US" sz="800" dirty="0">
                <a:latin typeface="Meiryo" charset="-128"/>
                <a:ea typeface="Meiryo" charset="-128"/>
                <a:cs typeface="Meiryo" charset="-128"/>
              </a:rPr>
              <a:t>逆方向に向かわせる（反強磁性）</a:t>
            </a:r>
            <a:endParaRPr kumimoji="1" lang="ja-JP" altLang="en-US" sz="800" dirty="0">
              <a:latin typeface="Meiryo" charset="-128"/>
              <a:ea typeface="Meiryo" charset="-128"/>
              <a:cs typeface="Meiryo" charset="-128"/>
            </a:endParaRPr>
          </a:p>
        </p:txBody>
      </p:sp>
      <p:sp>
        <p:nvSpPr>
          <p:cNvPr id="210" name="テキスト ボックス 209"/>
          <p:cNvSpPr txBox="1"/>
          <p:nvPr/>
        </p:nvSpPr>
        <p:spPr>
          <a:xfrm>
            <a:off x="4843045" y="969415"/>
            <a:ext cx="453970" cy="415498"/>
          </a:xfrm>
          <a:prstGeom prst="rect">
            <a:avLst/>
          </a:prstGeom>
          <a:noFill/>
        </p:spPr>
        <p:txBody>
          <a:bodyPr wrap="none" rtlCol="0">
            <a:spAutoFit/>
          </a:bodyPr>
          <a:lstStyle/>
          <a:p>
            <a:r>
              <a:rPr lang="ja-JP" altLang="en-US" sz="1050" dirty="0">
                <a:latin typeface="Meiryo" charset="-128"/>
                <a:ea typeface="Meiryo" charset="-128"/>
                <a:cs typeface="Meiryo" charset="-128"/>
              </a:rPr>
              <a:t>相互</a:t>
            </a:r>
            <a:endParaRPr lang="en-US" altLang="ja-JP" sz="1050" dirty="0">
              <a:latin typeface="Meiryo" charset="-128"/>
              <a:ea typeface="Meiryo" charset="-128"/>
              <a:cs typeface="Meiryo" charset="-128"/>
            </a:endParaRPr>
          </a:p>
          <a:p>
            <a:r>
              <a:rPr lang="ja-JP" altLang="en-US" sz="1050" dirty="0">
                <a:latin typeface="Meiryo" charset="-128"/>
                <a:ea typeface="Meiryo" charset="-128"/>
                <a:cs typeface="Meiryo" charset="-128"/>
              </a:rPr>
              <a:t>作用</a:t>
            </a:r>
            <a:endParaRPr kumimoji="1" lang="ja-JP" altLang="en-US" sz="1050" dirty="0">
              <a:latin typeface="Meiryo" charset="-128"/>
              <a:ea typeface="Meiryo" charset="-128"/>
              <a:cs typeface="Meiryo" charset="-128"/>
            </a:endParaRPr>
          </a:p>
        </p:txBody>
      </p:sp>
      <p:sp>
        <p:nvSpPr>
          <p:cNvPr id="211" name="テキスト ボックス 210"/>
          <p:cNvSpPr txBox="1"/>
          <p:nvPr/>
        </p:nvSpPr>
        <p:spPr>
          <a:xfrm>
            <a:off x="5487540" y="978403"/>
            <a:ext cx="1620957" cy="215444"/>
          </a:xfrm>
          <a:prstGeom prst="rect">
            <a:avLst/>
          </a:prstGeom>
          <a:noFill/>
        </p:spPr>
        <p:txBody>
          <a:bodyPr wrap="none" rtlCol="0">
            <a:spAutoFit/>
          </a:bodyPr>
          <a:lstStyle/>
          <a:p>
            <a:r>
              <a:rPr lang="ja-JP" altLang="en-US" sz="800" dirty="0">
                <a:latin typeface="Meiryo" charset="-128"/>
                <a:ea typeface="Meiryo" charset="-128"/>
                <a:cs typeface="Meiryo" charset="-128"/>
              </a:rPr>
              <a:t>同方向に向かわせる（強磁性）</a:t>
            </a:r>
            <a:endParaRPr kumimoji="1" lang="ja-JP" altLang="en-US" sz="800" dirty="0">
              <a:latin typeface="Meiryo" charset="-128"/>
              <a:ea typeface="Meiryo" charset="-128"/>
              <a:cs typeface="Meiryo" charset="-128"/>
            </a:endParaRPr>
          </a:p>
        </p:txBody>
      </p:sp>
      <p:sp>
        <p:nvSpPr>
          <p:cNvPr id="212" name="テキスト ボックス 211"/>
          <p:cNvSpPr txBox="1"/>
          <p:nvPr/>
        </p:nvSpPr>
        <p:spPr>
          <a:xfrm>
            <a:off x="7597710" y="947941"/>
            <a:ext cx="857927" cy="415498"/>
          </a:xfrm>
          <a:prstGeom prst="rect">
            <a:avLst/>
          </a:prstGeom>
          <a:noFill/>
        </p:spPr>
        <p:txBody>
          <a:bodyPr wrap="none" rtlCol="0">
            <a:spAutoFit/>
          </a:bodyPr>
          <a:lstStyle/>
          <a:p>
            <a:pPr algn="r"/>
            <a:r>
              <a:rPr lang="ja-JP" altLang="en-US" sz="1050" dirty="0">
                <a:solidFill>
                  <a:schemeClr val="accent6">
                    <a:lumMod val="75000"/>
                  </a:schemeClr>
                </a:solidFill>
                <a:latin typeface="Meiryo" charset="-128"/>
                <a:ea typeface="Meiryo" charset="-128"/>
                <a:cs typeface="Meiryo" charset="-128"/>
              </a:rPr>
              <a:t>電流の向き</a:t>
            </a:r>
            <a:endParaRPr lang="en-US" altLang="ja-JP" sz="1050" dirty="0">
              <a:solidFill>
                <a:schemeClr val="accent6">
                  <a:lumMod val="75000"/>
                </a:schemeClr>
              </a:solidFill>
              <a:latin typeface="Meiryo" charset="-128"/>
              <a:ea typeface="Meiryo" charset="-128"/>
              <a:cs typeface="Meiryo" charset="-128"/>
            </a:endParaRPr>
          </a:p>
          <a:p>
            <a:pPr algn="r"/>
            <a:r>
              <a:rPr lang="ja-JP" altLang="en-US" sz="1050" dirty="0">
                <a:solidFill>
                  <a:schemeClr val="accent6">
                    <a:lumMod val="75000"/>
                  </a:schemeClr>
                </a:solidFill>
                <a:latin typeface="Meiryo" charset="-128"/>
                <a:ea typeface="Meiryo" charset="-128"/>
                <a:cs typeface="Meiryo" charset="-128"/>
              </a:rPr>
              <a:t>を観測</a:t>
            </a:r>
            <a:endParaRPr kumimoji="1" lang="ja-JP" altLang="en-US" sz="1050" dirty="0">
              <a:solidFill>
                <a:schemeClr val="accent6">
                  <a:lumMod val="75000"/>
                </a:schemeClr>
              </a:solidFill>
              <a:latin typeface="Meiryo" charset="-128"/>
              <a:ea typeface="Meiryo" charset="-128"/>
              <a:cs typeface="Meiryo" charset="-128"/>
            </a:endParaRPr>
          </a:p>
        </p:txBody>
      </p:sp>
      <p:sp>
        <p:nvSpPr>
          <p:cNvPr id="213" name="テキスト ボックス 212"/>
          <p:cNvSpPr txBox="1"/>
          <p:nvPr/>
        </p:nvSpPr>
        <p:spPr>
          <a:xfrm>
            <a:off x="5538886" y="3164150"/>
            <a:ext cx="1494995" cy="461665"/>
          </a:xfrm>
          <a:prstGeom prst="rect">
            <a:avLst/>
          </a:prstGeom>
          <a:noFill/>
        </p:spPr>
        <p:txBody>
          <a:bodyPr wrap="square" rtlCol="0">
            <a:spAutoFit/>
          </a:bodyPr>
          <a:lstStyle/>
          <a:p>
            <a:r>
              <a:rPr lang="ja-JP" altLang="en-US" sz="800" dirty="0">
                <a:solidFill>
                  <a:srgbClr val="0432FF"/>
                </a:solidFill>
                <a:latin typeface="Meiryo" charset="-128"/>
                <a:ea typeface="Meiryo" charset="-128"/>
                <a:cs typeface="Meiryo" charset="-128"/>
              </a:rPr>
              <a:t>磁場を無くすと</a:t>
            </a:r>
            <a:endParaRPr lang="en-US" altLang="ja-JP" sz="800" dirty="0">
              <a:solidFill>
                <a:srgbClr val="0432FF"/>
              </a:solidFill>
              <a:latin typeface="Meiryo" charset="-128"/>
              <a:ea typeface="Meiryo" charset="-128"/>
              <a:cs typeface="Meiryo" charset="-128"/>
            </a:endParaRPr>
          </a:p>
          <a:p>
            <a:r>
              <a:rPr lang="ja-JP" altLang="en-US" sz="800" dirty="0">
                <a:solidFill>
                  <a:srgbClr val="0432FF"/>
                </a:solidFill>
                <a:latin typeface="Meiryo" charset="-128"/>
                <a:ea typeface="Meiryo" charset="-128"/>
                <a:cs typeface="Meiryo" charset="-128"/>
              </a:rPr>
              <a:t>相互作用に従って</a:t>
            </a:r>
            <a:endParaRPr lang="en-US" altLang="ja-JP" sz="800" dirty="0">
              <a:solidFill>
                <a:srgbClr val="0432FF"/>
              </a:solidFill>
              <a:latin typeface="Meiryo" charset="-128"/>
              <a:ea typeface="Meiryo" charset="-128"/>
              <a:cs typeface="Meiryo" charset="-128"/>
            </a:endParaRPr>
          </a:p>
          <a:p>
            <a:r>
              <a:rPr kumimoji="1" lang="ja-JP" altLang="en-US" sz="800" dirty="0">
                <a:solidFill>
                  <a:srgbClr val="0432FF"/>
                </a:solidFill>
                <a:latin typeface="Meiryo" charset="-128"/>
                <a:ea typeface="Meiryo" charset="-128"/>
                <a:cs typeface="Meiryo" charset="-128"/>
              </a:rPr>
              <a:t>電流の向きが決まる</a:t>
            </a:r>
          </a:p>
        </p:txBody>
      </p:sp>
      <p:sp>
        <p:nvSpPr>
          <p:cNvPr id="10" name="ホームベース 9"/>
          <p:cNvSpPr/>
          <p:nvPr/>
        </p:nvSpPr>
        <p:spPr>
          <a:xfrm>
            <a:off x="748757" y="4565880"/>
            <a:ext cx="7706880" cy="493924"/>
          </a:xfrm>
          <a:prstGeom prst="homePlate">
            <a:avLst/>
          </a:prstGeom>
          <a:gradFill flip="none" rotWithShape="1">
            <a:gsLst>
              <a:gs pos="0">
                <a:schemeClr val="accent6">
                  <a:lumMod val="75000"/>
                </a:schemeClr>
              </a:gs>
              <a:gs pos="50000">
                <a:srgbClr val="92D050"/>
              </a:gs>
              <a:gs pos="100000">
                <a:srgbClr val="0070C0"/>
              </a:gs>
            </a:gsLst>
            <a:lin ang="0" scaled="1"/>
            <a:tileRect/>
          </a:gra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　超伝導回路はエネルギーが高い状態では</a:t>
            </a:r>
            <a:endParaRPr kumimoji="1" lang="en-US" altLang="ja-JP"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a:p>
            <a:r>
              <a:rPr kumimoji="1"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　電流は左右両方の重ね合わせ状態になる</a:t>
            </a:r>
          </a:p>
        </p:txBody>
      </p:sp>
      <p:sp>
        <p:nvSpPr>
          <p:cNvPr id="183" name="左右矢印 182"/>
          <p:cNvSpPr/>
          <p:nvPr/>
        </p:nvSpPr>
        <p:spPr>
          <a:xfrm flipV="1">
            <a:off x="1400399" y="2042170"/>
            <a:ext cx="252028" cy="75091"/>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左右矢印 184"/>
          <p:cNvSpPr/>
          <p:nvPr/>
        </p:nvSpPr>
        <p:spPr>
          <a:xfrm flipV="1">
            <a:off x="2044191" y="2036891"/>
            <a:ext cx="252028" cy="75091"/>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6" name="左右矢印 185"/>
          <p:cNvSpPr/>
          <p:nvPr/>
        </p:nvSpPr>
        <p:spPr>
          <a:xfrm flipV="1">
            <a:off x="1397255" y="2679349"/>
            <a:ext cx="252028" cy="75091"/>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左右矢印 187"/>
          <p:cNvSpPr/>
          <p:nvPr/>
        </p:nvSpPr>
        <p:spPr>
          <a:xfrm flipV="1">
            <a:off x="2041047" y="2674070"/>
            <a:ext cx="252028" cy="75091"/>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9" name="左右矢印 188"/>
          <p:cNvSpPr/>
          <p:nvPr/>
        </p:nvSpPr>
        <p:spPr>
          <a:xfrm flipV="1">
            <a:off x="1400399" y="3319891"/>
            <a:ext cx="252028" cy="75091"/>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0" name="左右矢印 189"/>
          <p:cNvSpPr/>
          <p:nvPr/>
        </p:nvSpPr>
        <p:spPr>
          <a:xfrm flipV="1">
            <a:off x="2044191" y="3314612"/>
            <a:ext cx="252028" cy="75091"/>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左右矢印 190"/>
          <p:cNvSpPr/>
          <p:nvPr/>
        </p:nvSpPr>
        <p:spPr>
          <a:xfrm rot="5400000" flipV="1">
            <a:off x="1068441" y="2347204"/>
            <a:ext cx="252028" cy="85787"/>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9" name="左右矢印 198"/>
          <p:cNvSpPr/>
          <p:nvPr/>
        </p:nvSpPr>
        <p:spPr>
          <a:xfrm rot="5400000" flipV="1">
            <a:off x="1070794" y="2981139"/>
            <a:ext cx="252028" cy="85787"/>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左右矢印 199"/>
          <p:cNvSpPr/>
          <p:nvPr/>
        </p:nvSpPr>
        <p:spPr>
          <a:xfrm rot="5400000" flipV="1">
            <a:off x="1726362" y="2342480"/>
            <a:ext cx="252028" cy="85787"/>
          </a:xfrm>
          <a:prstGeom prst="leftRightArrow">
            <a:avLst/>
          </a:prstGeom>
          <a:solidFill>
            <a:schemeClr val="tx1">
              <a:lumMod val="95000"/>
              <a:lumOff val="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左右矢印 200"/>
          <p:cNvSpPr/>
          <p:nvPr/>
        </p:nvSpPr>
        <p:spPr>
          <a:xfrm rot="5400000" flipV="1">
            <a:off x="1728715" y="2976415"/>
            <a:ext cx="252028" cy="85787"/>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2" name="左右矢印 201"/>
          <p:cNvSpPr/>
          <p:nvPr/>
        </p:nvSpPr>
        <p:spPr>
          <a:xfrm rot="5400000" flipV="1">
            <a:off x="2348413" y="2336451"/>
            <a:ext cx="252028" cy="85787"/>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3" name="左右矢印 202"/>
          <p:cNvSpPr/>
          <p:nvPr/>
        </p:nvSpPr>
        <p:spPr>
          <a:xfrm rot="5400000" flipV="1">
            <a:off x="2350766" y="2970386"/>
            <a:ext cx="252028" cy="85787"/>
          </a:xfrm>
          <a:prstGeom prst="leftRightArrow">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正方形/長方形 10"/>
          <p:cNvSpPr/>
          <p:nvPr/>
        </p:nvSpPr>
        <p:spPr>
          <a:xfrm>
            <a:off x="4896116" y="4587354"/>
            <a:ext cx="3368033" cy="461665"/>
          </a:xfrm>
          <a:prstGeom prst="rect">
            <a:avLst/>
          </a:prstGeom>
        </p:spPr>
        <p:txBody>
          <a:bodyPr wrap="square">
            <a:spAutoFit/>
          </a:bodyPr>
          <a:lstStyle/>
          <a:p>
            <a:r>
              <a:rPr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エネルギーを下げてゆくことで電流の向きが</a:t>
            </a:r>
            <a:endParaRPr lang="en-US" altLang="ja-JP"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endParaRPr>
          </a:p>
          <a:p>
            <a:r>
              <a:rPr lang="ja-JP" altLang="en-US" sz="1200"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ひとつに定まる安定状態になる　＝</a:t>
            </a:r>
            <a:r>
              <a:rPr lang="ja-JP" altLang="en-US" sz="1200" b="1" u="sng" dirty="0">
                <a:solidFill>
                  <a:srgbClr val="FFFFFF"/>
                </a:solidFill>
                <a:effectLst>
                  <a:outerShdw blurRad="50800" dist="38100" dir="2700000" algn="tl" rotWithShape="0">
                    <a:prstClr val="black">
                      <a:alpha val="40000"/>
                    </a:prstClr>
                  </a:outerShdw>
                </a:effectLst>
                <a:latin typeface="Meiryo" charset="-128"/>
                <a:ea typeface="Meiryo" charset="-128"/>
                <a:cs typeface="Meiryo" charset="-128"/>
              </a:rPr>
              <a:t>計算結果</a:t>
            </a:r>
          </a:p>
        </p:txBody>
      </p:sp>
      <p:sp>
        <p:nvSpPr>
          <p:cNvPr id="12" name="右矢印 11"/>
          <p:cNvSpPr/>
          <p:nvPr/>
        </p:nvSpPr>
        <p:spPr>
          <a:xfrm>
            <a:off x="4332794" y="4621990"/>
            <a:ext cx="425516" cy="400252"/>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5878818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ネットコマース株式会社</a:t>
            </a:r>
          </a:p>
          <a:p>
            <a:pPr algn="r"/>
            <a:r>
              <a:rPr lang="en-US" altLang="ja-JP" sz="800" dirty="0">
                <a:solidFill>
                  <a:srgbClr val="595959"/>
                </a:solidFill>
                <a:latin typeface="メイリオ"/>
                <a:ea typeface="メイリオ"/>
                <a:cs typeface="メイリオ"/>
              </a:rPr>
              <a:t>180-0004</a:t>
            </a:r>
            <a:r>
              <a:rPr lang="ja-JP" altLang="en-US" sz="800" dirty="0">
                <a:solidFill>
                  <a:srgbClr val="595959"/>
                </a:solidFill>
                <a:latin typeface="メイリオ"/>
                <a:ea typeface="メイリオ"/>
                <a:cs typeface="メイリオ"/>
              </a:rPr>
              <a:t>　東京都武蔵野市吉祥寺本町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a:solidFill>
                  <a:srgbClr val="595959"/>
                </a:solidFill>
                <a:latin typeface="メイリオ"/>
                <a:ea typeface="メイリオ"/>
                <a:cs typeface="メイリオ"/>
              </a:rPr>
              <a:t>1201</a:t>
            </a:r>
          </a:p>
          <a:p>
            <a:pPr algn="r"/>
            <a:r>
              <a:rPr lang="en-US" altLang="ja-JP" sz="800" dirty="0">
                <a:solidFill>
                  <a:srgbClr val="595959"/>
                </a:solidFill>
                <a:latin typeface="メイリオ"/>
                <a:ea typeface="メイリオ"/>
                <a:cs typeface="メイリオ"/>
                <a:hlinkClick r:id="rId3"/>
              </a:rPr>
              <a:t>http://</a:t>
            </a:r>
            <a:r>
              <a:rPr lang="en-US" altLang="ja-JP" sz="800" dirty="0" err="1">
                <a:solidFill>
                  <a:srgbClr val="595959"/>
                </a:solidFill>
                <a:latin typeface="メイリオ"/>
                <a:ea typeface="メイリオ"/>
                <a:cs typeface="メイリオ"/>
                <a:hlinkClick r:id="rId3"/>
              </a:rPr>
              <a:t>www.netcommerce.co.jp</a:t>
            </a:r>
            <a:r>
              <a:rPr lang="en-US" altLang="ja-JP" sz="800" dirty="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30400" y="266400"/>
            <a:ext cx="8686800" cy="416221"/>
          </a:xfrm>
        </p:spPr>
        <p:txBody>
          <a:bodyPr lIns="0" rIns="0"/>
          <a:lstStyle/>
          <a:p>
            <a:r>
              <a:rPr kumimoji="1" lang="ja-JP" altLang="en-US" sz="2700" dirty="0">
                <a:latin typeface="Meiryo" panose="020B0604030504040204" pitchFamily="34" charset="-128"/>
                <a:ea typeface="Meiryo" panose="020B0604030504040204" pitchFamily="34" charset="-128"/>
              </a:rPr>
              <a:t>量子コンピュータとは何か</a:t>
            </a:r>
          </a:p>
        </p:txBody>
      </p:sp>
      <p:pic>
        <p:nvPicPr>
          <p:cNvPr id="4" name="図 3"/>
          <p:cNvPicPr>
            <a:picLocks noChangeAspect="1"/>
          </p:cNvPicPr>
          <p:nvPr/>
        </p:nvPicPr>
        <p:blipFill>
          <a:blip r:embed="rId3">
            <a:clrChange>
              <a:clrFrom>
                <a:srgbClr val="FBFBFB"/>
              </a:clrFrom>
              <a:clrTo>
                <a:srgbClr val="FBFBFB">
                  <a:alpha val="0"/>
                </a:srgbClr>
              </a:clrTo>
            </a:clrChange>
          </a:blip>
          <a:stretch>
            <a:fillRect/>
          </a:stretch>
        </p:blipFill>
        <p:spPr>
          <a:xfrm>
            <a:off x="376444" y="897599"/>
            <a:ext cx="3927335" cy="2773681"/>
          </a:xfrm>
          <a:prstGeom prst="rect">
            <a:avLst/>
          </a:prstGeom>
        </p:spPr>
      </p:pic>
      <p:pic>
        <p:nvPicPr>
          <p:cNvPr id="6" name="図 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3177464" y="4883571"/>
            <a:ext cx="1105277" cy="1092375"/>
          </a:xfrm>
          <a:prstGeom prst="rect">
            <a:avLst/>
          </a:prstGeom>
          <a:effectLst>
            <a:outerShdw blurRad="50800" dist="38100" dir="2700000" algn="tl" rotWithShape="0">
              <a:prstClr val="black">
                <a:alpha val="40000"/>
              </a:prstClr>
            </a:outerShdw>
          </a:effectLst>
        </p:spPr>
      </p:pic>
      <p:pic>
        <p:nvPicPr>
          <p:cNvPr id="5" name="図 4"/>
          <p:cNvPicPr>
            <a:picLocks noChangeAspect="1"/>
          </p:cNvPicPr>
          <p:nvPr/>
        </p:nvPicPr>
        <p:blipFill>
          <a:blip r:embed="rId5"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645701" y="4883571"/>
            <a:ext cx="1413108" cy="1000571"/>
          </a:xfrm>
          <a:prstGeom prst="rect">
            <a:avLst/>
          </a:prstGeom>
          <a:effectLst>
            <a:outerShdw blurRad="50800" dist="38100" dir="2700000" algn="tl" rotWithShape="0">
              <a:prstClr val="black">
                <a:alpha val="40000"/>
              </a:prstClr>
            </a:outerShdw>
          </a:effectLst>
        </p:spPr>
      </p:pic>
      <p:sp>
        <p:nvSpPr>
          <p:cNvPr id="7" name="テキスト ボックス 6"/>
          <p:cNvSpPr txBox="1"/>
          <p:nvPr/>
        </p:nvSpPr>
        <p:spPr>
          <a:xfrm>
            <a:off x="183110" y="4437656"/>
            <a:ext cx="4294765" cy="307777"/>
          </a:xfrm>
          <a:prstGeom prst="rect">
            <a:avLst/>
          </a:prstGeom>
          <a:noFill/>
        </p:spPr>
        <p:txBody>
          <a:bodyPr wrap="none" rtlCol="0">
            <a:spAutoFit/>
          </a:bodyPr>
          <a:lstStyle/>
          <a:p>
            <a:r>
              <a:rPr kumimoji="1" lang="ja-JP" altLang="en-US" sz="1400">
                <a:latin typeface="Meiryo" panose="020B0604030504040204" pitchFamily="34" charset="-128"/>
                <a:ea typeface="Meiryo" panose="020B0604030504040204" pitchFamily="34" charset="-128"/>
                <a:cs typeface="Meiryo" charset="-128"/>
              </a:rPr>
              <a:t>抽象的な</a:t>
            </a:r>
            <a:r>
              <a:rPr kumimoji="1" lang="en-US" altLang="ja-JP" sz="1400" dirty="0">
                <a:latin typeface="Meiryo" panose="020B0604030504040204" pitchFamily="34" charset="-128"/>
                <a:ea typeface="Meiryo" panose="020B0604030504040204" pitchFamily="34" charset="-128"/>
                <a:cs typeface="Meiryo" charset="-128"/>
              </a:rPr>
              <a:t>”</a:t>
            </a:r>
            <a:r>
              <a:rPr kumimoji="1" lang="ja-JP" altLang="en-US" sz="1400">
                <a:latin typeface="Meiryo" panose="020B0604030504040204" pitchFamily="34" charset="-128"/>
                <a:ea typeface="Meiryo" panose="020B0604030504040204" pitchFamily="34" charset="-128"/>
                <a:cs typeface="Meiryo" charset="-128"/>
              </a:rPr>
              <a:t>数</a:t>
            </a:r>
            <a:r>
              <a:rPr kumimoji="1" lang="en-US" altLang="ja-JP" sz="1400" dirty="0">
                <a:latin typeface="Meiryo" panose="020B0604030504040204" pitchFamily="34" charset="-128"/>
                <a:ea typeface="Meiryo" panose="020B0604030504040204" pitchFamily="34" charset="-128"/>
                <a:cs typeface="Meiryo" charset="-128"/>
              </a:rPr>
              <a:t>”</a:t>
            </a:r>
            <a:r>
              <a:rPr kumimoji="1" lang="ja-JP" altLang="en-US" sz="1400">
                <a:latin typeface="Meiryo" panose="020B0604030504040204" pitchFamily="34" charset="-128"/>
                <a:ea typeface="Meiryo" panose="020B0604030504040204" pitchFamily="34" charset="-128"/>
                <a:cs typeface="Meiryo" charset="-128"/>
              </a:rPr>
              <a:t>を</a:t>
            </a:r>
            <a:r>
              <a:rPr kumimoji="1" lang="ja-JP" altLang="en-US" sz="1400" dirty="0">
                <a:latin typeface="Meiryo" panose="020B0604030504040204" pitchFamily="34" charset="-128"/>
                <a:ea typeface="Meiryo" panose="020B0604030504040204" pitchFamily="34" charset="-128"/>
                <a:cs typeface="Meiryo" charset="-128"/>
              </a:rPr>
              <a:t>物理的</a:t>
            </a:r>
            <a:r>
              <a:rPr kumimoji="1" lang="ja-JP" altLang="en-US" sz="1400">
                <a:latin typeface="Meiryo" panose="020B0604030504040204" pitchFamily="34" charset="-128"/>
                <a:ea typeface="Meiryo" panose="020B0604030504040204" pitchFamily="34" charset="-128"/>
                <a:cs typeface="Meiryo" charset="-128"/>
              </a:rPr>
              <a:t>な動きを</a:t>
            </a:r>
            <a:r>
              <a:rPr kumimoji="1" lang="ja-JP" altLang="en-US" sz="1400" dirty="0">
                <a:latin typeface="Meiryo" panose="020B0604030504040204" pitchFamily="34" charset="-128"/>
                <a:ea typeface="Meiryo" panose="020B0604030504040204" pitchFamily="34" charset="-128"/>
                <a:cs typeface="Meiryo" charset="-128"/>
              </a:rPr>
              <a:t>使って演算する道具</a:t>
            </a:r>
          </a:p>
        </p:txBody>
      </p:sp>
      <p:sp>
        <p:nvSpPr>
          <p:cNvPr id="8" name="下矢印 7"/>
          <p:cNvSpPr/>
          <p:nvPr/>
        </p:nvSpPr>
        <p:spPr>
          <a:xfrm>
            <a:off x="1649231" y="3733208"/>
            <a:ext cx="1381760" cy="649139"/>
          </a:xfrm>
          <a:prstGeom prst="downArrow">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41" name="テキスト ボックス 40"/>
          <p:cNvSpPr txBox="1"/>
          <p:nvPr/>
        </p:nvSpPr>
        <p:spPr>
          <a:xfrm>
            <a:off x="1487085" y="6114084"/>
            <a:ext cx="1723549" cy="276999"/>
          </a:xfrm>
          <a:prstGeom prst="rect">
            <a:avLst/>
          </a:prstGeom>
          <a:noFill/>
        </p:spPr>
        <p:txBody>
          <a:bodyPr wrap="none" rtlCol="0">
            <a:spAutoFit/>
          </a:bodyPr>
          <a:lstStyle/>
          <a:p>
            <a:r>
              <a:rPr kumimoji="1" lang="ja-JP" altLang="en-US" sz="1200">
                <a:latin typeface="Meiryo" panose="020B0604030504040204" pitchFamily="34" charset="-128"/>
                <a:ea typeface="Meiryo" panose="020B0604030504040204" pitchFamily="34" charset="-128"/>
                <a:cs typeface="Meiryo" charset="-128"/>
              </a:rPr>
              <a:t>蒸気機関や電気の</a:t>
            </a:r>
            <a:r>
              <a:rPr kumimoji="1" lang="ja-JP" altLang="en-US" sz="1200" dirty="0">
                <a:latin typeface="Meiryo" panose="020B0604030504040204" pitchFamily="34" charset="-128"/>
                <a:ea typeface="Meiryo" panose="020B0604030504040204" pitchFamily="34" charset="-128"/>
                <a:cs typeface="Meiryo" charset="-128"/>
              </a:rPr>
              <a:t>動力</a:t>
            </a:r>
          </a:p>
        </p:txBody>
      </p:sp>
      <p:sp>
        <p:nvSpPr>
          <p:cNvPr id="42" name="テキスト ボックス 41"/>
          <p:cNvSpPr txBox="1"/>
          <p:nvPr/>
        </p:nvSpPr>
        <p:spPr>
          <a:xfrm>
            <a:off x="3253048" y="6128683"/>
            <a:ext cx="954107"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電子の動き</a:t>
            </a:r>
          </a:p>
        </p:txBody>
      </p:sp>
      <p:pic>
        <p:nvPicPr>
          <p:cNvPr id="47" name="図 46"/>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253924" y="4726727"/>
            <a:ext cx="1337427" cy="1337427"/>
          </a:xfrm>
          <a:prstGeom prst="rect">
            <a:avLst/>
          </a:prstGeom>
          <a:effectLst>
            <a:outerShdw blurRad="50800" dist="38100" dir="2700000" algn="tl" rotWithShape="0">
              <a:prstClr val="black">
                <a:alpha val="40000"/>
              </a:prstClr>
            </a:outerShdw>
          </a:effectLst>
        </p:spPr>
      </p:pic>
      <p:sp>
        <p:nvSpPr>
          <p:cNvPr id="48" name="テキスト ボックス 47"/>
          <p:cNvSpPr txBox="1"/>
          <p:nvPr/>
        </p:nvSpPr>
        <p:spPr>
          <a:xfrm>
            <a:off x="445583" y="6110698"/>
            <a:ext cx="954107" cy="276999"/>
          </a:xfrm>
          <a:prstGeom prst="rect">
            <a:avLst/>
          </a:prstGeom>
          <a:noFill/>
        </p:spPr>
        <p:txBody>
          <a:bodyPr wrap="none" rtlCol="0">
            <a:spAutoFit/>
          </a:bodyPr>
          <a:lstStyle/>
          <a:p>
            <a:r>
              <a:rPr kumimoji="1" lang="ja-JP" altLang="en-US" sz="1200" dirty="0">
                <a:latin typeface="Meiryo" panose="020B0604030504040204" pitchFamily="34" charset="-128"/>
                <a:ea typeface="Meiryo" panose="020B0604030504040204" pitchFamily="34" charset="-128"/>
                <a:cs typeface="Meiryo" charset="-128"/>
              </a:rPr>
              <a:t>モノ</a:t>
            </a:r>
            <a:r>
              <a:rPr kumimoji="1" lang="ja-JP" altLang="en-US" sz="1200">
                <a:latin typeface="Meiryo" panose="020B0604030504040204" pitchFamily="34" charset="-128"/>
                <a:ea typeface="Meiryo" panose="020B0604030504040204" pitchFamily="34" charset="-128"/>
                <a:cs typeface="Meiryo" charset="-128"/>
              </a:rPr>
              <a:t>の動き</a:t>
            </a:r>
            <a:endParaRPr kumimoji="1" lang="ja-JP" altLang="en-US" sz="1200" dirty="0">
              <a:latin typeface="Meiryo" panose="020B0604030504040204" pitchFamily="34" charset="-128"/>
              <a:ea typeface="Meiryo" panose="020B0604030504040204" pitchFamily="34" charset="-128"/>
              <a:cs typeface="Meiryo" charset="-128"/>
            </a:endParaRPr>
          </a:p>
        </p:txBody>
      </p:sp>
      <p:sp>
        <p:nvSpPr>
          <p:cNvPr id="38" name="テキスト ボックス 37"/>
          <p:cNvSpPr txBox="1"/>
          <p:nvPr/>
        </p:nvSpPr>
        <p:spPr>
          <a:xfrm>
            <a:off x="5334472" y="5644092"/>
            <a:ext cx="3262432" cy="584775"/>
          </a:xfrm>
          <a:prstGeom prst="rect">
            <a:avLst/>
          </a:prstGeom>
          <a:noFill/>
          <a:effectLst/>
        </p:spPr>
        <p:txBody>
          <a:bodyPr wrap="none" rtlCol="0">
            <a:spAutoFit/>
          </a:bodyPr>
          <a:lstStyle/>
          <a:p>
            <a:pPr algn="ctr"/>
            <a:r>
              <a:rPr kumimoji="1" lang="ja-JP" altLang="en-US" sz="1600" b="1" dirty="0">
                <a:solidFill>
                  <a:srgbClr val="0070C0"/>
                </a:solidFill>
                <a:latin typeface="Meiryo" panose="020B0604030504040204" pitchFamily="34" charset="-128"/>
                <a:ea typeface="Meiryo" panose="020B0604030504040204" pitchFamily="34" charset="-128"/>
                <a:cs typeface="Meiryo" charset="-128"/>
              </a:rPr>
              <a:t>量子力学によって明らかにされた</a:t>
            </a:r>
            <a:endParaRPr kumimoji="1" lang="en-US" altLang="ja-JP" sz="1600" b="1" dirty="0">
              <a:solidFill>
                <a:srgbClr val="0070C0"/>
              </a:solidFill>
              <a:latin typeface="Meiryo" panose="020B0604030504040204" pitchFamily="34" charset="-128"/>
              <a:ea typeface="Meiryo" panose="020B0604030504040204" pitchFamily="34" charset="-128"/>
              <a:cs typeface="Meiryo" charset="-128"/>
            </a:endParaRPr>
          </a:p>
          <a:p>
            <a:pPr algn="ctr"/>
            <a:r>
              <a:rPr lang="ja-JP" altLang="en-US" sz="1600" b="1" dirty="0">
                <a:solidFill>
                  <a:srgbClr val="0070C0"/>
                </a:solidFill>
                <a:latin typeface="Meiryo" panose="020B0604030504040204" pitchFamily="34" charset="-128"/>
                <a:ea typeface="Meiryo" panose="020B0604030504040204" pitchFamily="34" charset="-128"/>
                <a:cs typeface="Meiryo" charset="-128"/>
              </a:rPr>
              <a:t>量子の動き／現象を利用して演算</a:t>
            </a:r>
            <a:endParaRPr kumimoji="1" lang="ja-JP" altLang="en-US" sz="1600" b="1" dirty="0">
              <a:solidFill>
                <a:srgbClr val="0070C0"/>
              </a:solidFill>
              <a:latin typeface="Meiryo" panose="020B0604030504040204" pitchFamily="34" charset="-128"/>
              <a:ea typeface="Meiryo" panose="020B0604030504040204" pitchFamily="34" charset="-128"/>
              <a:cs typeface="Meiryo" charset="-128"/>
            </a:endParaRPr>
          </a:p>
        </p:txBody>
      </p:sp>
      <p:sp>
        <p:nvSpPr>
          <p:cNvPr id="49" name="下矢印 48"/>
          <p:cNvSpPr/>
          <p:nvPr/>
        </p:nvSpPr>
        <p:spPr>
          <a:xfrm rot="16200000">
            <a:off x="4460605" y="5080223"/>
            <a:ext cx="530722" cy="649139"/>
          </a:xfrm>
          <a:prstGeom prst="down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3" name="図 2">
            <a:extLst>
              <a:ext uri="{FF2B5EF4-FFF2-40B4-BE49-F238E27FC236}">
                <a16:creationId xmlns:a16="http://schemas.microsoft.com/office/drawing/2014/main" id="{4D4FFD04-A021-C944-83C2-D2153001BBB7}"/>
              </a:ext>
            </a:extLst>
          </p:cNvPr>
          <p:cNvPicPr>
            <a:picLocks noChangeAspect="1"/>
          </p:cNvPicPr>
          <p:nvPr/>
        </p:nvPicPr>
        <p:blipFill>
          <a:blip r:embed="rId7"/>
          <a:stretch>
            <a:fillRect/>
          </a:stretch>
        </p:blipFill>
        <p:spPr>
          <a:xfrm>
            <a:off x="4911633" y="1125512"/>
            <a:ext cx="4108109" cy="4279280"/>
          </a:xfrm>
          <a:prstGeom prst="rect">
            <a:avLst/>
          </a:prstGeom>
        </p:spPr>
      </p:pic>
    </p:spTree>
    <p:extLst>
      <p:ext uri="{BB962C8B-B14F-4D97-AF65-F5344CB8AC3E}">
        <p14:creationId xmlns:p14="http://schemas.microsoft.com/office/powerpoint/2010/main" val="31197379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58DBE29-26F5-D24A-8AE6-C0F771A395F1}"/>
              </a:ext>
            </a:extLst>
          </p:cNvPr>
          <p:cNvSpPr>
            <a:spLocks noGrp="1"/>
          </p:cNvSpPr>
          <p:nvPr>
            <p:ph type="title"/>
          </p:nvPr>
        </p:nvSpPr>
        <p:spPr/>
        <p:txBody>
          <a:bodyPr/>
          <a:lstStyle/>
          <a:p>
            <a:r>
              <a:rPr kumimoji="1" lang="ja-JP" altLang="en-US"/>
              <a:t>物理学とコンピュータ</a:t>
            </a:r>
          </a:p>
        </p:txBody>
      </p:sp>
      <p:sp>
        <p:nvSpPr>
          <p:cNvPr id="3" name="スライド番号プレースホルダー 2">
            <a:extLst>
              <a:ext uri="{FF2B5EF4-FFF2-40B4-BE49-F238E27FC236}">
                <a16:creationId xmlns:a16="http://schemas.microsoft.com/office/drawing/2014/main" id="{2C98CB02-497D-4B4E-9C07-DB2EF16D8C87}"/>
              </a:ext>
            </a:extLst>
          </p:cNvPr>
          <p:cNvSpPr>
            <a:spLocks noGrp="1"/>
          </p:cNvSpPr>
          <p:nvPr>
            <p:ph type="sldNum" sz="quarter" idx="12"/>
          </p:nvPr>
        </p:nvSpPr>
        <p:spPr/>
        <p:txBody>
          <a:bodyPr/>
          <a:lstStyle/>
          <a:p>
            <a:fld id="{8FF8CC5D-A65D-5946-99B5-645367A967AD}" type="slidenum">
              <a:rPr kumimoji="1" lang="ja-JP" altLang="en-US" smtClean="0"/>
              <a:t>3</a:t>
            </a:fld>
            <a:endParaRPr kumimoji="1" lang="ja-JP" altLang="en-US"/>
          </a:p>
        </p:txBody>
      </p:sp>
      <p:sp>
        <p:nvSpPr>
          <p:cNvPr id="4" name="正方形/長方形 3">
            <a:extLst>
              <a:ext uri="{FF2B5EF4-FFF2-40B4-BE49-F238E27FC236}">
                <a16:creationId xmlns:a16="http://schemas.microsoft.com/office/drawing/2014/main" id="{15E5CE74-D346-7145-BF65-A8DF3D67FFB5}"/>
              </a:ext>
            </a:extLst>
          </p:cNvPr>
          <p:cNvSpPr/>
          <p:nvPr/>
        </p:nvSpPr>
        <p:spPr>
          <a:xfrm>
            <a:off x="268802" y="3501331"/>
            <a:ext cx="1710910" cy="576064"/>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物理学</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（力学）</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5" name="正方形/長方形 4">
            <a:extLst>
              <a:ext uri="{FF2B5EF4-FFF2-40B4-BE49-F238E27FC236}">
                <a16:creationId xmlns:a16="http://schemas.microsoft.com/office/drawing/2014/main" id="{ED2C9010-6F88-604D-A29C-B93DCA6D55EB}"/>
              </a:ext>
            </a:extLst>
          </p:cNvPr>
          <p:cNvSpPr/>
          <p:nvPr/>
        </p:nvSpPr>
        <p:spPr>
          <a:xfrm>
            <a:off x="2380463" y="1916832"/>
            <a:ext cx="2070805" cy="374441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量子</a:t>
            </a:r>
            <a:r>
              <a:rPr kumimoji="1" lang="ja-JP" altLang="en-US" sz="1600" b="1">
                <a:solidFill>
                  <a:srgbClr val="FFFFFF"/>
                </a:solidFill>
                <a:latin typeface="Meiryo" panose="020B0604030504040204" pitchFamily="34" charset="-128"/>
                <a:ea typeface="Meiryo" panose="020B0604030504040204" pitchFamily="34" charset="-128"/>
                <a:cs typeface="ＭＳ Ｐゴシック"/>
              </a:rPr>
              <a:t>物理学</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（量子</a:t>
            </a:r>
            <a:r>
              <a:rPr kumimoji="1" lang="ja-JP" altLang="en-US" sz="1600">
                <a:solidFill>
                  <a:srgbClr val="FFFFFF"/>
                </a:solidFill>
                <a:latin typeface="Meiryo" panose="020B0604030504040204" pitchFamily="34" charset="-128"/>
                <a:ea typeface="Meiryo" panose="020B0604030504040204" pitchFamily="34" charset="-128"/>
                <a:cs typeface="ＭＳ Ｐゴシック"/>
              </a:rPr>
              <a:t>力学）</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原子</a:t>
            </a:r>
            <a:r>
              <a:rPr kumimoji="1" lang="ja-JP" altLang="en-US" sz="1200">
                <a:solidFill>
                  <a:srgbClr val="FFFFFF"/>
                </a:solidFill>
                <a:latin typeface="Meiryo" panose="020B0604030504040204" pitchFamily="34" charset="-128"/>
                <a:ea typeface="Meiryo" panose="020B0604030504040204" pitchFamily="34" charset="-128"/>
                <a:cs typeface="ＭＳ Ｐゴシック"/>
              </a:rPr>
              <a:t>や電子</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素粒子の性質など</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6" name="正方形/長方形 5">
            <a:extLst>
              <a:ext uri="{FF2B5EF4-FFF2-40B4-BE49-F238E27FC236}">
                <a16:creationId xmlns:a16="http://schemas.microsoft.com/office/drawing/2014/main" id="{25B484CF-C036-9548-9988-2A9E8EC83165}"/>
              </a:ext>
            </a:extLst>
          </p:cNvPr>
          <p:cNvSpPr/>
          <p:nvPr/>
        </p:nvSpPr>
        <p:spPr>
          <a:xfrm>
            <a:off x="2507054" y="4149080"/>
            <a:ext cx="1853650" cy="129614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古典物理学</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（古典</a:t>
            </a:r>
            <a:r>
              <a:rPr kumimoji="1" lang="ja-JP" altLang="en-US" sz="1600">
                <a:solidFill>
                  <a:srgbClr val="FFFFFF"/>
                </a:solidFill>
                <a:latin typeface="Meiryo" panose="020B0604030504040204" pitchFamily="34" charset="-128"/>
                <a:ea typeface="Meiryo" panose="020B0604030504040204" pitchFamily="34" charset="-128"/>
                <a:cs typeface="ＭＳ Ｐゴシック"/>
              </a:rPr>
              <a:t>力学）</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運動の力や作用</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電磁気の性質など</a:t>
            </a:r>
            <a:endParaRPr kumimoji="1" lang="ja-JP" altLang="en-US"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7" name="正方形/長方形 6">
            <a:extLst>
              <a:ext uri="{FF2B5EF4-FFF2-40B4-BE49-F238E27FC236}">
                <a16:creationId xmlns:a16="http://schemas.microsoft.com/office/drawing/2014/main" id="{4D20C303-85C7-8349-BCEF-914487FD1FCB}"/>
              </a:ext>
            </a:extLst>
          </p:cNvPr>
          <p:cNvSpPr/>
          <p:nvPr/>
        </p:nvSpPr>
        <p:spPr>
          <a:xfrm>
            <a:off x="4692734" y="1916832"/>
            <a:ext cx="2070805" cy="374441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b="1">
                <a:solidFill>
                  <a:srgbClr val="FFFFFF"/>
                </a:solidFill>
                <a:latin typeface="Meiryo" panose="020B0604030504040204" pitchFamily="34" charset="-128"/>
                <a:ea typeface="Meiryo" panose="020B0604030504040204" pitchFamily="34" charset="-128"/>
                <a:cs typeface="ＭＳ Ｐゴシック"/>
              </a:rPr>
              <a:t>量子コンピュータ</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600">
                <a:solidFill>
                  <a:srgbClr val="FFFFFF"/>
                </a:solidFill>
                <a:latin typeface="Meiryo" panose="020B0604030504040204" pitchFamily="34" charset="-128"/>
                <a:ea typeface="Meiryo" panose="020B0604030504040204" pitchFamily="34" charset="-128"/>
                <a:cs typeface="ＭＳ Ｐゴシック"/>
              </a:rPr>
              <a:t>（量子計算機）</a:t>
            </a: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200">
                <a:solidFill>
                  <a:srgbClr val="FFFFFF"/>
                </a:solidFill>
                <a:latin typeface="Meiryo" panose="020B0604030504040204" pitchFamily="34" charset="-128"/>
                <a:ea typeface="Meiryo" panose="020B0604030504040204" pitchFamily="34" charset="-128"/>
                <a:cs typeface="ＭＳ Ｐゴシック"/>
              </a:rPr>
              <a:t>量子力学の物理現象</a:t>
            </a: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を利用して計算</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sp>
        <p:nvSpPr>
          <p:cNvPr id="8" name="正方形/長方形 7">
            <a:extLst>
              <a:ext uri="{FF2B5EF4-FFF2-40B4-BE49-F238E27FC236}">
                <a16:creationId xmlns:a16="http://schemas.microsoft.com/office/drawing/2014/main" id="{CC11E356-8618-8848-9D51-5CF62E48C7CA}"/>
              </a:ext>
            </a:extLst>
          </p:cNvPr>
          <p:cNvSpPr/>
          <p:nvPr/>
        </p:nvSpPr>
        <p:spPr>
          <a:xfrm>
            <a:off x="4772733" y="4149080"/>
            <a:ext cx="1870219" cy="1296144"/>
          </a:xfrm>
          <a:prstGeom prst="rect">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古典コンピュータ</a:t>
            </a:r>
            <a:endParaRPr kumimoji="1" lang="en-US" altLang="ja-JP" sz="1600" b="1" dirty="0">
              <a:solidFill>
                <a:srgbClr val="FFFFFF"/>
              </a:solidFill>
              <a:latin typeface="Meiryo" panose="020B0604030504040204" pitchFamily="34" charset="-128"/>
              <a:ea typeface="Meiryo" panose="020B0604030504040204" pitchFamily="34" charset="-128"/>
              <a:cs typeface="ＭＳ Ｐゴシック"/>
            </a:endParaRPr>
          </a:p>
          <a:p>
            <a:pPr algn="ctr"/>
            <a:r>
              <a:rPr kumimoji="1" lang="ja-JP" altLang="en-US" sz="1600">
                <a:solidFill>
                  <a:srgbClr val="FFFFFF"/>
                </a:solidFill>
                <a:latin typeface="Meiryo" panose="020B0604030504040204" pitchFamily="34" charset="-128"/>
                <a:ea typeface="Meiryo" panose="020B0604030504040204" pitchFamily="34" charset="-128"/>
                <a:cs typeface="ＭＳ Ｐゴシック"/>
              </a:rPr>
              <a:t>（古典計算機）</a:t>
            </a:r>
            <a:endParaRPr kumimoji="1" lang="en-US" altLang="ja-JP" sz="1600" dirty="0">
              <a:solidFill>
                <a:srgbClr val="FFFFFF"/>
              </a:solidFill>
              <a:latin typeface="Meiryo" panose="020B0604030504040204" pitchFamily="34" charset="-128"/>
              <a:ea typeface="Meiryo" panose="020B0604030504040204" pitchFamily="34" charset="-128"/>
              <a:cs typeface="ＭＳ Ｐゴシック"/>
            </a:endParaRPr>
          </a:p>
          <a:p>
            <a:pPr algn="ctr"/>
            <a:endParaRPr lang="en-US" altLang="ja-JP" sz="8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古典力学の物理現象</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a:p>
            <a:pPr algn="ctr"/>
            <a:r>
              <a:rPr lang="ja-JP" altLang="en-US" sz="1200">
                <a:solidFill>
                  <a:srgbClr val="FFFFFF"/>
                </a:solidFill>
                <a:latin typeface="Meiryo" panose="020B0604030504040204" pitchFamily="34" charset="-128"/>
                <a:ea typeface="Meiryo" panose="020B0604030504040204" pitchFamily="34" charset="-128"/>
                <a:cs typeface="ＭＳ Ｐゴシック"/>
              </a:rPr>
              <a:t>を利用して計算</a:t>
            </a:r>
            <a:endParaRPr lang="en-US" altLang="ja-JP" sz="1200" dirty="0">
              <a:solidFill>
                <a:srgbClr val="FFFFFF"/>
              </a:solidFill>
              <a:latin typeface="Meiryo" panose="020B0604030504040204" pitchFamily="34" charset="-128"/>
              <a:ea typeface="Meiryo" panose="020B0604030504040204" pitchFamily="34" charset="-128"/>
              <a:cs typeface="ＭＳ Ｐゴシック"/>
            </a:endParaRPr>
          </a:p>
        </p:txBody>
      </p:sp>
      <p:sp>
        <p:nvSpPr>
          <p:cNvPr id="9" name="正方形/長方形 8">
            <a:extLst>
              <a:ext uri="{FF2B5EF4-FFF2-40B4-BE49-F238E27FC236}">
                <a16:creationId xmlns:a16="http://schemas.microsoft.com/office/drawing/2014/main" id="{80F835CD-EF1F-D84E-A286-065D4A727F74}"/>
              </a:ext>
            </a:extLst>
          </p:cNvPr>
          <p:cNvSpPr/>
          <p:nvPr/>
        </p:nvSpPr>
        <p:spPr>
          <a:xfrm>
            <a:off x="7164288" y="3501331"/>
            <a:ext cx="1710910" cy="57606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a:solidFill>
                  <a:srgbClr val="FFFFFF"/>
                </a:solidFill>
                <a:latin typeface="Meiryo" panose="020B0604030504040204" pitchFamily="34" charset="-128"/>
                <a:ea typeface="Meiryo" panose="020B0604030504040204" pitchFamily="34" charset="-128"/>
                <a:cs typeface="ＭＳ Ｐゴシック"/>
              </a:rPr>
              <a:t>コンピュータ</a:t>
            </a:r>
            <a:endParaRPr kumimoji="1" lang="ja-JP" altLang="en-US" sz="1600" dirty="0">
              <a:solidFill>
                <a:srgbClr val="FFFFFF"/>
              </a:solidFill>
              <a:latin typeface="Meiryo" panose="020B0604030504040204" pitchFamily="34" charset="-128"/>
              <a:ea typeface="Meiryo" panose="020B0604030504040204" pitchFamily="34" charset="-128"/>
              <a:cs typeface="ＭＳ Ｐゴシック"/>
            </a:endParaRPr>
          </a:p>
        </p:txBody>
      </p:sp>
      <p:cxnSp>
        <p:nvCxnSpPr>
          <p:cNvPr id="11" name="直線矢印コネクタ 10">
            <a:extLst>
              <a:ext uri="{FF2B5EF4-FFF2-40B4-BE49-F238E27FC236}">
                <a16:creationId xmlns:a16="http://schemas.microsoft.com/office/drawing/2014/main" id="{4C264783-398D-3D49-8315-11C1FA9482CD}"/>
              </a:ext>
            </a:extLst>
          </p:cNvPr>
          <p:cNvCxnSpPr>
            <a:cxnSpLocks/>
            <a:stCxn id="4" idx="3"/>
          </p:cNvCxnSpPr>
          <p:nvPr/>
        </p:nvCxnSpPr>
        <p:spPr>
          <a:xfrm flipV="1">
            <a:off x="1979712" y="2852936"/>
            <a:ext cx="400751" cy="936427"/>
          </a:xfrm>
          <a:prstGeom prst="straightConnector1">
            <a:avLst/>
          </a:prstGeom>
          <a:ln>
            <a:solidFill>
              <a:schemeClr val="accent4">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2" name="直線矢印コネクタ 11">
            <a:extLst>
              <a:ext uri="{FF2B5EF4-FFF2-40B4-BE49-F238E27FC236}">
                <a16:creationId xmlns:a16="http://schemas.microsoft.com/office/drawing/2014/main" id="{7ED0B99B-DCFA-DC46-AC8F-3C9E950F78AE}"/>
              </a:ext>
            </a:extLst>
          </p:cNvPr>
          <p:cNvCxnSpPr>
            <a:cxnSpLocks/>
            <a:stCxn id="4" idx="3"/>
            <a:endCxn id="6" idx="1"/>
          </p:cNvCxnSpPr>
          <p:nvPr/>
        </p:nvCxnSpPr>
        <p:spPr>
          <a:xfrm>
            <a:off x="1979712" y="3789363"/>
            <a:ext cx="527342" cy="1007789"/>
          </a:xfrm>
          <a:prstGeom prst="straightConnector1">
            <a:avLst/>
          </a:prstGeom>
          <a:ln>
            <a:solidFill>
              <a:schemeClr val="accent4">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6" name="直線矢印コネクタ 15">
            <a:extLst>
              <a:ext uri="{FF2B5EF4-FFF2-40B4-BE49-F238E27FC236}">
                <a16:creationId xmlns:a16="http://schemas.microsoft.com/office/drawing/2014/main" id="{97861873-BC49-3B4A-99CC-B33C903E8987}"/>
              </a:ext>
            </a:extLst>
          </p:cNvPr>
          <p:cNvCxnSpPr>
            <a:cxnSpLocks/>
            <a:stCxn id="9" idx="1"/>
            <a:endCxn id="8" idx="3"/>
          </p:cNvCxnSpPr>
          <p:nvPr/>
        </p:nvCxnSpPr>
        <p:spPr>
          <a:xfrm flipH="1">
            <a:off x="6642952" y="3789363"/>
            <a:ext cx="521336" cy="1007789"/>
          </a:xfrm>
          <a:prstGeom prst="straightConnector1">
            <a:avLst/>
          </a:prstGeom>
          <a:ln>
            <a:solidFill>
              <a:schemeClr val="accent4">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cxnSp>
        <p:nvCxnSpPr>
          <p:cNvPr id="19" name="直線矢印コネクタ 18">
            <a:extLst>
              <a:ext uri="{FF2B5EF4-FFF2-40B4-BE49-F238E27FC236}">
                <a16:creationId xmlns:a16="http://schemas.microsoft.com/office/drawing/2014/main" id="{DE764ED6-76E1-CC48-BDCE-B0B79E136BA7}"/>
              </a:ext>
            </a:extLst>
          </p:cNvPr>
          <p:cNvCxnSpPr>
            <a:cxnSpLocks/>
            <a:stCxn id="9" idx="1"/>
          </p:cNvCxnSpPr>
          <p:nvPr/>
        </p:nvCxnSpPr>
        <p:spPr>
          <a:xfrm flipH="1" flipV="1">
            <a:off x="6763539" y="2924944"/>
            <a:ext cx="400749" cy="864419"/>
          </a:xfrm>
          <a:prstGeom prst="straightConnector1">
            <a:avLst/>
          </a:prstGeom>
          <a:ln>
            <a:solidFill>
              <a:schemeClr val="accent4">
                <a:lumMod val="60000"/>
                <a:lumOff val="40000"/>
              </a:schemeClr>
            </a:solidFill>
            <a:prstDash val="sysDot"/>
            <a:tailEnd type="triangle"/>
          </a:ln>
        </p:spPr>
        <p:style>
          <a:lnRef idx="2">
            <a:schemeClr val="accent1"/>
          </a:lnRef>
          <a:fillRef idx="0">
            <a:schemeClr val="accent1"/>
          </a:fillRef>
          <a:effectRef idx="1">
            <a:schemeClr val="accent1"/>
          </a:effectRef>
          <a:fontRef idx="minor">
            <a:schemeClr val="tx1"/>
          </a:fontRef>
        </p:style>
      </p:cxnSp>
      <p:sp>
        <p:nvSpPr>
          <p:cNvPr id="24" name="上矢印 23">
            <a:extLst>
              <a:ext uri="{FF2B5EF4-FFF2-40B4-BE49-F238E27FC236}">
                <a16:creationId xmlns:a16="http://schemas.microsoft.com/office/drawing/2014/main" id="{26DEFB5F-4E49-D54F-8138-EDB83FD2C061}"/>
              </a:ext>
            </a:extLst>
          </p:cNvPr>
          <p:cNvSpPr/>
          <p:nvPr/>
        </p:nvSpPr>
        <p:spPr>
          <a:xfrm>
            <a:off x="2873244" y="3699273"/>
            <a:ext cx="1089542" cy="539898"/>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テキスト ボックス 24">
            <a:extLst>
              <a:ext uri="{FF2B5EF4-FFF2-40B4-BE49-F238E27FC236}">
                <a16:creationId xmlns:a16="http://schemas.microsoft.com/office/drawing/2014/main" id="{5723760F-3A22-504F-A68D-094D12E1FD84}"/>
              </a:ext>
            </a:extLst>
          </p:cNvPr>
          <p:cNvSpPr txBox="1"/>
          <p:nvPr/>
        </p:nvSpPr>
        <p:spPr>
          <a:xfrm>
            <a:off x="3124109" y="3839352"/>
            <a:ext cx="595035" cy="338554"/>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近似</a:t>
            </a:r>
            <a:endParaRPr kumimoji="1" lang="ja-JP" altLang="en-US" sz="1600">
              <a:solidFill>
                <a:schemeClr val="bg1"/>
              </a:solidFill>
              <a:latin typeface="Meiryo" panose="020B0604030504040204" pitchFamily="34" charset="-128"/>
              <a:ea typeface="Meiryo" panose="020B0604030504040204" pitchFamily="34" charset="-128"/>
            </a:endParaRPr>
          </a:p>
        </p:txBody>
      </p:sp>
      <p:sp>
        <p:nvSpPr>
          <p:cNvPr id="26" name="上矢印 25">
            <a:extLst>
              <a:ext uri="{FF2B5EF4-FFF2-40B4-BE49-F238E27FC236}">
                <a16:creationId xmlns:a16="http://schemas.microsoft.com/office/drawing/2014/main" id="{5EEA6919-65B5-1843-B1C9-20D8865FB350}"/>
              </a:ext>
            </a:extLst>
          </p:cNvPr>
          <p:cNvSpPr/>
          <p:nvPr/>
        </p:nvSpPr>
        <p:spPr>
          <a:xfrm>
            <a:off x="5183366" y="3699273"/>
            <a:ext cx="1089542" cy="539898"/>
          </a:xfrm>
          <a:prstGeom prst="up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テキスト ボックス 26">
            <a:extLst>
              <a:ext uri="{FF2B5EF4-FFF2-40B4-BE49-F238E27FC236}">
                <a16:creationId xmlns:a16="http://schemas.microsoft.com/office/drawing/2014/main" id="{6044BA72-F7BB-AB4C-AF98-3425EF9AFE8D}"/>
              </a:ext>
            </a:extLst>
          </p:cNvPr>
          <p:cNvSpPr txBox="1"/>
          <p:nvPr/>
        </p:nvSpPr>
        <p:spPr>
          <a:xfrm>
            <a:off x="5434231" y="3839352"/>
            <a:ext cx="595035" cy="338554"/>
          </a:xfrm>
          <a:prstGeom prst="rect">
            <a:avLst/>
          </a:prstGeom>
          <a:noFill/>
        </p:spPr>
        <p:txBody>
          <a:bodyPr wrap="none" rtlCol="0">
            <a:spAutoFit/>
          </a:bodyPr>
          <a:lstStyle/>
          <a:p>
            <a:pPr algn="ctr"/>
            <a:r>
              <a:rPr lang="ja-JP" altLang="en-US" sz="1600">
                <a:solidFill>
                  <a:schemeClr val="bg1"/>
                </a:solidFill>
                <a:latin typeface="Meiryo" panose="020B0604030504040204" pitchFamily="34" charset="-128"/>
                <a:ea typeface="Meiryo" panose="020B0604030504040204" pitchFamily="34" charset="-128"/>
              </a:rPr>
              <a:t>近似</a:t>
            </a:r>
            <a:endParaRPr kumimoji="1" lang="ja-JP" altLang="en-US" sz="1600">
              <a:solidFill>
                <a:schemeClr val="bg1"/>
              </a:solidFill>
              <a:latin typeface="Meiryo" panose="020B0604030504040204" pitchFamily="34" charset="-128"/>
              <a:ea typeface="Meiryo" panose="020B0604030504040204" pitchFamily="34" charset="-128"/>
            </a:endParaRPr>
          </a:p>
        </p:txBody>
      </p:sp>
    </p:spTree>
    <p:extLst>
      <p:ext uri="{BB962C8B-B14F-4D97-AF65-F5344CB8AC3E}">
        <p14:creationId xmlns:p14="http://schemas.microsoft.com/office/powerpoint/2010/main" val="37243672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三角形 25"/>
          <p:cNvSpPr/>
          <p:nvPr/>
        </p:nvSpPr>
        <p:spPr>
          <a:xfrm rot="10800000">
            <a:off x="5265101" y="1884366"/>
            <a:ext cx="3636647" cy="1688642"/>
          </a:xfrm>
          <a:prstGeom prst="triangle">
            <a:avLst>
              <a:gd name="adj" fmla="val 50592"/>
            </a:avLst>
          </a:prstGeom>
          <a:gradFill flip="none" rotWithShape="1">
            <a:gsLst>
              <a:gs pos="0">
                <a:srgbClr val="33ACBD">
                  <a:tint val="66000"/>
                  <a:satMod val="160000"/>
                </a:srgbClr>
              </a:gs>
              <a:gs pos="45000">
                <a:srgbClr val="33ACBD">
                  <a:tint val="44500"/>
                  <a:satMod val="160000"/>
                </a:srgbClr>
              </a:gs>
              <a:gs pos="100000">
                <a:schemeClr val="bg1"/>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三角形 3"/>
          <p:cNvSpPr/>
          <p:nvPr/>
        </p:nvSpPr>
        <p:spPr>
          <a:xfrm>
            <a:off x="5255833" y="4023723"/>
            <a:ext cx="3636647" cy="1688642"/>
          </a:xfrm>
          <a:prstGeom prst="triangle">
            <a:avLst>
              <a:gd name="adj" fmla="val 50592"/>
            </a:avLst>
          </a:prstGeom>
          <a:gradFill flip="none" rotWithShape="1">
            <a:gsLst>
              <a:gs pos="0">
                <a:srgbClr val="33ACBD">
                  <a:tint val="66000"/>
                  <a:satMod val="160000"/>
                </a:srgbClr>
              </a:gs>
              <a:gs pos="45000">
                <a:srgbClr val="33ACBD">
                  <a:tint val="44500"/>
                  <a:satMod val="160000"/>
                </a:srgbClr>
              </a:gs>
              <a:gs pos="100000">
                <a:schemeClr val="bg1"/>
              </a:gs>
            </a:gsLst>
            <a:lin ang="5400000" scaled="1"/>
            <a:tileRect/>
          </a:gra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正方形/長方形 28"/>
          <p:cNvSpPr/>
          <p:nvPr/>
        </p:nvSpPr>
        <p:spPr>
          <a:xfrm>
            <a:off x="3480750" y="3398412"/>
            <a:ext cx="1918055" cy="799907"/>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a:solidFill>
                  <a:schemeClr val="bg1"/>
                </a:solidFill>
                <a:latin typeface="Meiryo" charset="-128"/>
                <a:ea typeface="Meiryo" charset="-128"/>
                <a:cs typeface="Meiryo" charset="-128"/>
              </a:rPr>
              <a:t>古典物理学を</a:t>
            </a:r>
            <a:endParaRPr lang="en-US" altLang="ja-JP" sz="1400" dirty="0">
              <a:solidFill>
                <a:schemeClr val="bg1"/>
              </a:solidFill>
              <a:latin typeface="Meiryo" charset="-128"/>
              <a:ea typeface="Meiryo" charset="-128"/>
              <a:cs typeface="Meiryo" charset="-128"/>
            </a:endParaRPr>
          </a:p>
          <a:p>
            <a:pPr algn="ctr"/>
            <a:r>
              <a:rPr lang="ja-JP" altLang="en-US" sz="1400">
                <a:solidFill>
                  <a:schemeClr val="bg1"/>
                </a:solidFill>
                <a:latin typeface="Meiryo" charset="-128"/>
                <a:ea typeface="Meiryo" charset="-128"/>
                <a:cs typeface="Meiryo" charset="-128"/>
              </a:rPr>
              <a:t>前提とした</a:t>
            </a:r>
            <a:endParaRPr lang="en-US" altLang="ja-JP" sz="1400" dirty="0">
              <a:solidFill>
                <a:schemeClr val="bg1"/>
              </a:solidFill>
              <a:latin typeface="Meiryo" charset="-128"/>
              <a:ea typeface="Meiryo" charset="-128"/>
              <a:cs typeface="Meiryo" charset="-128"/>
            </a:endParaRPr>
          </a:p>
          <a:p>
            <a:pPr algn="ctr"/>
            <a:r>
              <a:rPr lang="ja-JP" altLang="en-US" sz="1400">
                <a:solidFill>
                  <a:schemeClr val="bg1"/>
                </a:solidFill>
                <a:latin typeface="Meiryo" charset="-128"/>
                <a:ea typeface="Meiryo" charset="-128"/>
                <a:cs typeface="Meiryo" charset="-128"/>
              </a:rPr>
              <a:t>コンピュータの限界</a:t>
            </a:r>
            <a:endParaRPr lang="ja-JP" altLang="en-US" sz="1400" dirty="0">
              <a:solidFill>
                <a:schemeClr val="bg1"/>
              </a:solidFill>
              <a:latin typeface="Meiryo" charset="-128"/>
              <a:ea typeface="Meiryo" charset="-128"/>
              <a:cs typeface="Meiryo" charset="-128"/>
            </a:endParaRPr>
          </a:p>
        </p:txBody>
      </p:sp>
      <p:sp>
        <p:nvSpPr>
          <p:cNvPr id="3" name="タイトル 2"/>
          <p:cNvSpPr>
            <a:spLocks noGrp="1"/>
          </p:cNvSpPr>
          <p:nvPr>
            <p:ph type="title"/>
          </p:nvPr>
        </p:nvSpPr>
        <p:spPr/>
        <p:txBody>
          <a:bodyPr/>
          <a:lstStyle/>
          <a:p>
            <a:r>
              <a:rPr kumimoji="1" lang="ja-JP" altLang="en-US" dirty="0"/>
              <a:t>量子コンピュータの必要性</a:t>
            </a:r>
          </a:p>
        </p:txBody>
      </p:sp>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cxnSp>
        <p:nvCxnSpPr>
          <p:cNvPr id="5" name="直線矢印コネクタ 4"/>
          <p:cNvCxnSpPr/>
          <p:nvPr/>
        </p:nvCxnSpPr>
        <p:spPr>
          <a:xfrm flipV="1">
            <a:off x="683568" y="1411958"/>
            <a:ext cx="0" cy="2088480"/>
          </a:xfrm>
          <a:prstGeom prst="straightConnector1">
            <a:avLst/>
          </a:prstGeom>
          <a:ln>
            <a:solidFill>
              <a:schemeClr val="accent3">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6" name="直線矢印コネクタ 5"/>
          <p:cNvCxnSpPr/>
          <p:nvPr/>
        </p:nvCxnSpPr>
        <p:spPr>
          <a:xfrm flipV="1">
            <a:off x="683568" y="4149080"/>
            <a:ext cx="0" cy="2088480"/>
          </a:xfrm>
          <a:prstGeom prst="straightConnector1">
            <a:avLst/>
          </a:prstGeom>
          <a:ln>
            <a:solidFill>
              <a:srgbClr val="0070C0"/>
            </a:solidFill>
            <a:tailEnd type="triangle"/>
          </a:ln>
        </p:spPr>
        <p:style>
          <a:lnRef idx="2">
            <a:schemeClr val="accent1"/>
          </a:lnRef>
          <a:fillRef idx="0">
            <a:schemeClr val="accent1"/>
          </a:fillRef>
          <a:effectRef idx="1">
            <a:schemeClr val="accent1"/>
          </a:effectRef>
          <a:fontRef idx="minor">
            <a:schemeClr val="tx1"/>
          </a:fontRef>
        </p:style>
      </p:cxnSp>
      <p:cxnSp>
        <p:nvCxnSpPr>
          <p:cNvPr id="7" name="直線矢印コネクタ 6"/>
          <p:cNvCxnSpPr/>
          <p:nvPr/>
        </p:nvCxnSpPr>
        <p:spPr>
          <a:xfrm>
            <a:off x="683568" y="3500438"/>
            <a:ext cx="2304256"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8" name="直線矢印コネクタ 7"/>
          <p:cNvCxnSpPr/>
          <p:nvPr/>
        </p:nvCxnSpPr>
        <p:spPr>
          <a:xfrm>
            <a:off x="683568" y="6237560"/>
            <a:ext cx="2304256" cy="0"/>
          </a:xfrm>
          <a:prstGeom prst="straightConnector1">
            <a:avLst/>
          </a:prstGeom>
          <a:ln>
            <a:solidFill>
              <a:schemeClr val="bg1">
                <a:lumMod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4" name="テキスト ボックス 13"/>
          <p:cNvSpPr txBox="1"/>
          <p:nvPr/>
        </p:nvSpPr>
        <p:spPr>
          <a:xfrm>
            <a:off x="539552" y="1216389"/>
            <a:ext cx="697627" cy="246221"/>
          </a:xfrm>
          <a:prstGeom prst="rect">
            <a:avLst/>
          </a:prstGeom>
          <a:noFill/>
        </p:spPr>
        <p:txBody>
          <a:bodyPr wrap="none" rtlCol="0">
            <a:spAutoFit/>
          </a:bodyPr>
          <a:lstStyle/>
          <a:p>
            <a:r>
              <a:rPr kumimoji="1" lang="ja-JP" altLang="en-US" sz="1000">
                <a:solidFill>
                  <a:schemeClr val="accent3">
                    <a:lumMod val="50000"/>
                  </a:schemeClr>
                </a:solidFill>
                <a:latin typeface="Meiryo" charset="-128"/>
                <a:ea typeface="Meiryo" charset="-128"/>
                <a:cs typeface="Meiryo" charset="-128"/>
              </a:rPr>
              <a:t>計算性能</a:t>
            </a:r>
          </a:p>
        </p:txBody>
      </p:sp>
      <p:sp>
        <p:nvSpPr>
          <p:cNvPr id="15" name="テキスト ボックス 14"/>
          <p:cNvSpPr txBox="1"/>
          <p:nvPr/>
        </p:nvSpPr>
        <p:spPr>
          <a:xfrm>
            <a:off x="539551" y="3931013"/>
            <a:ext cx="697627" cy="246221"/>
          </a:xfrm>
          <a:prstGeom prst="rect">
            <a:avLst/>
          </a:prstGeom>
          <a:noFill/>
        </p:spPr>
        <p:txBody>
          <a:bodyPr wrap="none" rtlCol="0">
            <a:spAutoFit/>
          </a:bodyPr>
          <a:lstStyle/>
          <a:p>
            <a:r>
              <a:rPr kumimoji="1" lang="ja-JP" altLang="en-US" sz="1000" dirty="0">
                <a:solidFill>
                  <a:srgbClr val="0070C0"/>
                </a:solidFill>
                <a:latin typeface="Meiryo" charset="-128"/>
                <a:ea typeface="Meiryo" charset="-128"/>
                <a:cs typeface="Meiryo" charset="-128"/>
              </a:rPr>
              <a:t>データ量</a:t>
            </a:r>
          </a:p>
        </p:txBody>
      </p:sp>
      <p:sp>
        <p:nvSpPr>
          <p:cNvPr id="17" name="テキスト ボックス 16"/>
          <p:cNvSpPr txBox="1"/>
          <p:nvPr/>
        </p:nvSpPr>
        <p:spPr>
          <a:xfrm>
            <a:off x="2483768" y="3254217"/>
            <a:ext cx="569387" cy="246221"/>
          </a:xfrm>
          <a:prstGeom prst="rect">
            <a:avLst/>
          </a:prstGeom>
          <a:noFill/>
        </p:spPr>
        <p:txBody>
          <a:bodyPr wrap="none" rtlCol="0">
            <a:spAutoFit/>
          </a:bodyPr>
          <a:lstStyle/>
          <a:p>
            <a:r>
              <a:rPr kumimoji="1" lang="ja-JP" altLang="en-US" sz="1000" dirty="0">
                <a:solidFill>
                  <a:schemeClr val="tx1">
                    <a:lumMod val="50000"/>
                    <a:lumOff val="50000"/>
                  </a:schemeClr>
                </a:solidFill>
                <a:latin typeface="Meiryo" charset="-128"/>
                <a:ea typeface="Meiryo" charset="-128"/>
                <a:cs typeface="Meiryo" charset="-128"/>
              </a:rPr>
              <a:t>経過年</a:t>
            </a:r>
          </a:p>
        </p:txBody>
      </p:sp>
      <p:sp>
        <p:nvSpPr>
          <p:cNvPr id="18" name="テキスト ボックス 17"/>
          <p:cNvSpPr txBox="1"/>
          <p:nvPr/>
        </p:nvSpPr>
        <p:spPr>
          <a:xfrm>
            <a:off x="2483768" y="5994321"/>
            <a:ext cx="569387" cy="246221"/>
          </a:xfrm>
          <a:prstGeom prst="rect">
            <a:avLst/>
          </a:prstGeom>
          <a:noFill/>
        </p:spPr>
        <p:txBody>
          <a:bodyPr wrap="none" rtlCol="0">
            <a:spAutoFit/>
          </a:bodyPr>
          <a:lstStyle/>
          <a:p>
            <a:r>
              <a:rPr kumimoji="1" lang="ja-JP" altLang="en-US" sz="1000">
                <a:solidFill>
                  <a:schemeClr val="tx1">
                    <a:lumMod val="50000"/>
                    <a:lumOff val="50000"/>
                  </a:schemeClr>
                </a:solidFill>
                <a:latin typeface="Meiryo" charset="-128"/>
                <a:ea typeface="Meiryo" charset="-128"/>
                <a:cs typeface="Meiryo" charset="-128"/>
              </a:rPr>
              <a:t>経過年</a:t>
            </a:r>
            <a:endParaRPr kumimoji="1" lang="ja-JP" altLang="en-US" sz="1000" dirty="0">
              <a:solidFill>
                <a:schemeClr val="tx1">
                  <a:lumMod val="50000"/>
                  <a:lumOff val="50000"/>
                </a:schemeClr>
              </a:solidFill>
              <a:latin typeface="Meiryo" charset="-128"/>
              <a:ea typeface="Meiryo" charset="-128"/>
              <a:cs typeface="Meiryo" charset="-128"/>
            </a:endParaRPr>
          </a:p>
        </p:txBody>
      </p:sp>
      <p:sp>
        <p:nvSpPr>
          <p:cNvPr id="19" name="フリーフォーム 18"/>
          <p:cNvSpPr/>
          <p:nvPr/>
        </p:nvSpPr>
        <p:spPr>
          <a:xfrm>
            <a:off x="755577" y="1541929"/>
            <a:ext cx="2238636" cy="1886051"/>
          </a:xfrm>
          <a:custGeom>
            <a:avLst/>
            <a:gdLst>
              <a:gd name="connsiteX0" fmla="*/ 0 w 2067859"/>
              <a:gd name="connsiteY0" fmla="*/ 1763059 h 1763059"/>
              <a:gd name="connsiteX1" fmla="*/ 908423 w 2067859"/>
              <a:gd name="connsiteY1" fmla="*/ 352612 h 1763059"/>
              <a:gd name="connsiteX2" fmla="*/ 2067859 w 2067859"/>
              <a:gd name="connsiteY2" fmla="*/ 0 h 1763059"/>
            </a:gdLst>
            <a:ahLst/>
            <a:cxnLst>
              <a:cxn ang="0">
                <a:pos x="connsiteX0" y="connsiteY0"/>
              </a:cxn>
              <a:cxn ang="0">
                <a:pos x="connsiteX1" y="connsiteY1"/>
              </a:cxn>
              <a:cxn ang="0">
                <a:pos x="connsiteX2" y="connsiteY2"/>
              </a:cxn>
            </a:cxnLst>
            <a:rect l="l" t="t" r="r" b="b"/>
            <a:pathLst>
              <a:path w="2067859" h="1763059">
                <a:moveTo>
                  <a:pt x="0" y="1763059"/>
                </a:moveTo>
                <a:cubicBezTo>
                  <a:pt x="281890" y="1204757"/>
                  <a:pt x="563780" y="646455"/>
                  <a:pt x="908423" y="352612"/>
                </a:cubicBezTo>
                <a:cubicBezTo>
                  <a:pt x="1253066" y="58769"/>
                  <a:pt x="2067859" y="0"/>
                  <a:pt x="2067859" y="0"/>
                </a:cubicBezTo>
              </a:path>
            </a:pathLst>
          </a:custGeom>
          <a:noFill/>
          <a:ln>
            <a:solidFill>
              <a:schemeClr val="accent3">
                <a:lumMod val="75000"/>
              </a:schemeClr>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0" name="フリーフォーム 19"/>
          <p:cNvSpPr/>
          <p:nvPr/>
        </p:nvSpPr>
        <p:spPr>
          <a:xfrm>
            <a:off x="747059" y="4141694"/>
            <a:ext cx="2235200" cy="2038462"/>
          </a:xfrm>
          <a:custGeom>
            <a:avLst/>
            <a:gdLst>
              <a:gd name="connsiteX0" fmla="*/ 0 w 2235200"/>
              <a:gd name="connsiteY0" fmla="*/ 2037977 h 2142823"/>
              <a:gd name="connsiteX1" fmla="*/ 1320800 w 2235200"/>
              <a:gd name="connsiteY1" fmla="*/ 1912471 h 2142823"/>
              <a:gd name="connsiteX2" fmla="*/ 2235200 w 2235200"/>
              <a:gd name="connsiteY2" fmla="*/ 0 h 2142823"/>
              <a:gd name="connsiteX0" fmla="*/ 0 w 2235200"/>
              <a:gd name="connsiteY0" fmla="*/ 2037977 h 2070063"/>
              <a:gd name="connsiteX1" fmla="*/ 1506071 w 2235200"/>
              <a:gd name="connsiteY1" fmla="*/ 1637554 h 2070063"/>
              <a:gd name="connsiteX2" fmla="*/ 2235200 w 2235200"/>
              <a:gd name="connsiteY2" fmla="*/ 0 h 2070063"/>
              <a:gd name="connsiteX0" fmla="*/ 0 w 2235200"/>
              <a:gd name="connsiteY0" fmla="*/ 2037977 h 2077631"/>
              <a:gd name="connsiteX1" fmla="*/ 1506071 w 2235200"/>
              <a:gd name="connsiteY1" fmla="*/ 1637554 h 2077631"/>
              <a:gd name="connsiteX2" fmla="*/ 2235200 w 2235200"/>
              <a:gd name="connsiteY2" fmla="*/ 0 h 2077631"/>
              <a:gd name="connsiteX0" fmla="*/ 0 w 2235200"/>
              <a:gd name="connsiteY0" fmla="*/ 2037977 h 2062300"/>
              <a:gd name="connsiteX1" fmla="*/ 1512047 w 2235200"/>
              <a:gd name="connsiteY1" fmla="*/ 1482166 h 2062300"/>
              <a:gd name="connsiteX2" fmla="*/ 2235200 w 2235200"/>
              <a:gd name="connsiteY2" fmla="*/ 0 h 2062300"/>
              <a:gd name="connsiteX0" fmla="*/ 0 w 2235200"/>
              <a:gd name="connsiteY0" fmla="*/ 2037977 h 2058303"/>
              <a:gd name="connsiteX1" fmla="*/ 1512047 w 2235200"/>
              <a:gd name="connsiteY1" fmla="*/ 1482166 h 2058303"/>
              <a:gd name="connsiteX2" fmla="*/ 2235200 w 2235200"/>
              <a:gd name="connsiteY2" fmla="*/ 0 h 2058303"/>
              <a:gd name="connsiteX0" fmla="*/ 0 w 2235200"/>
              <a:gd name="connsiteY0" fmla="*/ 2037977 h 2038371"/>
              <a:gd name="connsiteX1" fmla="*/ 1512047 w 2235200"/>
              <a:gd name="connsiteY1" fmla="*/ 1482166 h 2038371"/>
              <a:gd name="connsiteX2" fmla="*/ 2235200 w 2235200"/>
              <a:gd name="connsiteY2" fmla="*/ 0 h 2038371"/>
              <a:gd name="connsiteX0" fmla="*/ 0 w 2235200"/>
              <a:gd name="connsiteY0" fmla="*/ 2037977 h 2038401"/>
              <a:gd name="connsiteX1" fmla="*/ 1607670 w 2235200"/>
              <a:gd name="connsiteY1" fmla="*/ 1500095 h 2038401"/>
              <a:gd name="connsiteX2" fmla="*/ 2235200 w 2235200"/>
              <a:gd name="connsiteY2" fmla="*/ 0 h 2038401"/>
              <a:gd name="connsiteX0" fmla="*/ 0 w 2235200"/>
              <a:gd name="connsiteY0" fmla="*/ 2037977 h 2038462"/>
              <a:gd name="connsiteX1" fmla="*/ 1607670 w 2235200"/>
              <a:gd name="connsiteY1" fmla="*/ 1500095 h 2038462"/>
              <a:gd name="connsiteX2" fmla="*/ 2235200 w 2235200"/>
              <a:gd name="connsiteY2" fmla="*/ 0 h 2038462"/>
            </a:gdLst>
            <a:ahLst/>
            <a:cxnLst>
              <a:cxn ang="0">
                <a:pos x="connsiteX0" y="connsiteY0"/>
              </a:cxn>
              <a:cxn ang="0">
                <a:pos x="connsiteX1" y="connsiteY1"/>
              </a:cxn>
              <a:cxn ang="0">
                <a:pos x="connsiteX2" y="connsiteY2"/>
              </a:cxn>
            </a:cxnLst>
            <a:rect l="l" t="t" r="r" b="b"/>
            <a:pathLst>
              <a:path w="2235200" h="2038462">
                <a:moveTo>
                  <a:pt x="0" y="2037977"/>
                </a:moveTo>
                <a:cubicBezTo>
                  <a:pt x="486086" y="2049432"/>
                  <a:pt x="1360643" y="1857687"/>
                  <a:pt x="1607670" y="1500095"/>
                </a:cubicBezTo>
                <a:cubicBezTo>
                  <a:pt x="1854697" y="1142503"/>
                  <a:pt x="2235200" y="0"/>
                  <a:pt x="2235200" y="0"/>
                </a:cubicBezTo>
              </a:path>
            </a:pathLst>
          </a:custGeom>
          <a:noFill/>
          <a:ln>
            <a:solidFill>
              <a:srgbClr val="0070C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1" name="テキスト ボックス 20"/>
          <p:cNvSpPr txBox="1"/>
          <p:nvPr/>
        </p:nvSpPr>
        <p:spPr>
          <a:xfrm>
            <a:off x="1151365" y="2538618"/>
            <a:ext cx="1877437" cy="276999"/>
          </a:xfrm>
          <a:prstGeom prst="rect">
            <a:avLst/>
          </a:prstGeom>
          <a:noFill/>
        </p:spPr>
        <p:txBody>
          <a:bodyPr wrap="none" rtlCol="0">
            <a:spAutoFit/>
          </a:bodyPr>
          <a:lstStyle/>
          <a:p>
            <a:r>
              <a:rPr kumimoji="1" lang="ja-JP" altLang="en-US" sz="1200" b="1" dirty="0">
                <a:solidFill>
                  <a:schemeClr val="accent6">
                    <a:lumMod val="75000"/>
                  </a:schemeClr>
                </a:solidFill>
                <a:latin typeface="Meiryo" charset="-128"/>
                <a:ea typeface="Meiryo" charset="-128"/>
                <a:cs typeface="Meiryo" charset="-128"/>
              </a:rPr>
              <a:t>「ムーアの法則」の終焉</a:t>
            </a:r>
          </a:p>
        </p:txBody>
      </p:sp>
      <p:sp>
        <p:nvSpPr>
          <p:cNvPr id="22" name="テキスト ボックス 21"/>
          <p:cNvSpPr txBox="1"/>
          <p:nvPr/>
        </p:nvSpPr>
        <p:spPr>
          <a:xfrm>
            <a:off x="751000" y="4454703"/>
            <a:ext cx="1723549" cy="276999"/>
          </a:xfrm>
          <a:prstGeom prst="rect">
            <a:avLst/>
          </a:prstGeom>
          <a:noFill/>
        </p:spPr>
        <p:txBody>
          <a:bodyPr wrap="none" rtlCol="0">
            <a:spAutoFit/>
          </a:bodyPr>
          <a:lstStyle/>
          <a:p>
            <a:r>
              <a:rPr kumimoji="1" lang="ja-JP" altLang="en-US" sz="1200" b="1">
                <a:solidFill>
                  <a:schemeClr val="accent6">
                    <a:lumMod val="75000"/>
                  </a:schemeClr>
                </a:solidFill>
                <a:latin typeface="Meiryo" charset="-128"/>
                <a:ea typeface="Meiryo" charset="-128"/>
                <a:cs typeface="Meiryo" charset="-128"/>
              </a:rPr>
              <a:t>データ量の爆発的増大</a:t>
            </a:r>
            <a:endParaRPr kumimoji="1" lang="ja-JP" altLang="en-US" sz="1200" b="1" dirty="0">
              <a:solidFill>
                <a:schemeClr val="accent6">
                  <a:lumMod val="75000"/>
                </a:schemeClr>
              </a:solidFill>
              <a:latin typeface="Meiryo" charset="-128"/>
              <a:ea typeface="Meiryo" charset="-128"/>
              <a:cs typeface="Meiryo" charset="-128"/>
            </a:endParaRPr>
          </a:p>
        </p:txBody>
      </p:sp>
      <p:sp>
        <p:nvSpPr>
          <p:cNvPr id="23" name="テキスト ボックス 22"/>
          <p:cNvSpPr txBox="1"/>
          <p:nvPr/>
        </p:nvSpPr>
        <p:spPr>
          <a:xfrm>
            <a:off x="1332001" y="2862996"/>
            <a:ext cx="1665841" cy="623248"/>
          </a:xfrm>
          <a:prstGeom prst="rect">
            <a:avLst/>
          </a:prstGeom>
          <a:noFill/>
        </p:spPr>
        <p:txBody>
          <a:bodyPr wrap="none" rtlCol="0">
            <a:spAutoFit/>
          </a:bodyPr>
          <a:lstStyle/>
          <a:p>
            <a:r>
              <a:rPr kumimoji="1" lang="ja-JP" altLang="en-US" sz="1050" b="1" dirty="0">
                <a:solidFill>
                  <a:schemeClr val="accent3">
                    <a:lumMod val="50000"/>
                  </a:schemeClr>
                </a:solidFill>
                <a:latin typeface="Meiryo" charset="-128"/>
                <a:ea typeface="Meiryo" charset="-128"/>
                <a:cs typeface="Meiryo" charset="-128"/>
              </a:rPr>
              <a:t>処理の並列化により対応</a:t>
            </a:r>
            <a:endParaRPr kumimoji="1" lang="en-US" altLang="ja-JP" sz="1050" b="1"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en-US" altLang="ja-JP" sz="800" dirty="0">
                <a:solidFill>
                  <a:schemeClr val="accent3">
                    <a:lumMod val="50000"/>
                  </a:schemeClr>
                </a:solidFill>
                <a:latin typeface="Meiryo" charset="-128"/>
                <a:ea typeface="Meiryo" charset="-128"/>
                <a:cs typeface="Meiryo" charset="-128"/>
              </a:rPr>
              <a:t>CPU</a:t>
            </a:r>
            <a:r>
              <a:rPr lang="ja-JP" altLang="en-US" sz="800" dirty="0">
                <a:solidFill>
                  <a:schemeClr val="accent3">
                    <a:lumMod val="50000"/>
                  </a:schemeClr>
                </a:solidFill>
                <a:latin typeface="Meiryo" charset="-128"/>
                <a:ea typeface="Meiryo" charset="-128"/>
                <a:cs typeface="Meiryo" charset="-128"/>
              </a:rPr>
              <a:t>のマルチコア化</a:t>
            </a:r>
            <a:endParaRPr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kumimoji="1" lang="en-US" altLang="ja-JP" sz="800" dirty="0">
                <a:solidFill>
                  <a:schemeClr val="accent3">
                    <a:lumMod val="50000"/>
                  </a:schemeClr>
                </a:solidFill>
                <a:latin typeface="Meiryo" charset="-128"/>
                <a:ea typeface="Meiryo" charset="-128"/>
                <a:cs typeface="Meiryo" charset="-128"/>
              </a:rPr>
              <a:t>GPGPU</a:t>
            </a:r>
            <a:r>
              <a:rPr kumimoji="1" lang="ja-JP" altLang="en-US" sz="800" dirty="0">
                <a:solidFill>
                  <a:schemeClr val="accent3">
                    <a:lumMod val="50000"/>
                  </a:schemeClr>
                </a:solidFill>
                <a:latin typeface="Meiryo" charset="-128"/>
                <a:ea typeface="Meiryo" charset="-128"/>
                <a:cs typeface="Meiryo" charset="-128"/>
              </a:rPr>
              <a:t>の活用</a:t>
            </a:r>
            <a:endParaRPr kumimoji="1" lang="en-US" altLang="ja-JP" sz="800" dirty="0">
              <a:solidFill>
                <a:schemeClr val="accent3">
                  <a:lumMod val="50000"/>
                </a:schemeClr>
              </a:solidFill>
              <a:latin typeface="Meiryo" charset="-128"/>
              <a:ea typeface="Meiryo" charset="-128"/>
              <a:cs typeface="Meiryo" charset="-128"/>
            </a:endParaRPr>
          </a:p>
          <a:p>
            <a:pPr marL="171450" indent="-171450">
              <a:buFont typeface="Wingdings" charset="2"/>
              <a:buChar char="Ø"/>
            </a:pPr>
            <a:r>
              <a:rPr lang="ja-JP" altLang="en-US" sz="800" dirty="0">
                <a:solidFill>
                  <a:schemeClr val="accent3">
                    <a:lumMod val="50000"/>
                  </a:schemeClr>
                </a:solidFill>
                <a:latin typeface="Meiryo" charset="-128"/>
                <a:ea typeface="Meiryo" charset="-128"/>
                <a:cs typeface="Meiryo" charset="-128"/>
              </a:rPr>
              <a:t>スパコンの利用</a:t>
            </a:r>
            <a:endParaRPr kumimoji="1" lang="ja-JP" altLang="en-US" sz="800" dirty="0">
              <a:solidFill>
                <a:schemeClr val="accent3">
                  <a:lumMod val="50000"/>
                </a:schemeClr>
              </a:solidFill>
              <a:latin typeface="Meiryo" charset="-128"/>
              <a:ea typeface="Meiryo" charset="-128"/>
              <a:cs typeface="Meiryo" charset="-128"/>
            </a:endParaRPr>
          </a:p>
        </p:txBody>
      </p:sp>
      <p:sp>
        <p:nvSpPr>
          <p:cNvPr id="24" name="テキスト ボックス 23"/>
          <p:cNvSpPr txBox="1"/>
          <p:nvPr/>
        </p:nvSpPr>
        <p:spPr>
          <a:xfrm>
            <a:off x="747059" y="4796161"/>
            <a:ext cx="1800493" cy="623248"/>
          </a:xfrm>
          <a:prstGeom prst="rect">
            <a:avLst/>
          </a:prstGeom>
          <a:noFill/>
        </p:spPr>
        <p:txBody>
          <a:bodyPr wrap="none" rtlCol="0">
            <a:spAutoFit/>
          </a:bodyPr>
          <a:lstStyle/>
          <a:p>
            <a:r>
              <a:rPr kumimoji="1" lang="ja-JP" altLang="en-US" sz="1050" b="1" dirty="0">
                <a:solidFill>
                  <a:srgbClr val="0070C0"/>
                </a:solidFill>
                <a:latin typeface="Meiryo" charset="-128"/>
                <a:ea typeface="Meiryo" charset="-128"/>
                <a:cs typeface="Meiryo" charset="-128"/>
              </a:rPr>
              <a:t>データ</a:t>
            </a:r>
            <a:r>
              <a:rPr lang="ja-JP" altLang="en-US" sz="1050" b="1" dirty="0">
                <a:solidFill>
                  <a:srgbClr val="0070C0"/>
                </a:solidFill>
                <a:latin typeface="Meiryo" charset="-128"/>
                <a:ea typeface="Meiryo" charset="-128"/>
                <a:cs typeface="Meiryo" charset="-128"/>
              </a:rPr>
              <a:t>駆動型社会への移行</a:t>
            </a:r>
            <a:endParaRPr lang="en-US" altLang="ja-JP" sz="1050" b="1" dirty="0">
              <a:solidFill>
                <a:srgbClr val="0070C0"/>
              </a:solidFill>
              <a:latin typeface="Meiryo" charset="-128"/>
              <a:ea typeface="Meiryo" charset="-128"/>
              <a:cs typeface="Meiryo" charset="-128"/>
            </a:endParaRPr>
          </a:p>
          <a:p>
            <a:pPr marL="171450" indent="-171450">
              <a:buFont typeface="Wingdings" charset="2"/>
              <a:buChar char="Ø"/>
            </a:pPr>
            <a:r>
              <a:rPr lang="en-US" altLang="ja-JP" sz="800" dirty="0" err="1">
                <a:solidFill>
                  <a:srgbClr val="0070C0"/>
                </a:solidFill>
                <a:latin typeface="Meiryo" charset="-128"/>
                <a:ea typeface="Meiryo" charset="-128"/>
                <a:cs typeface="Meiryo" charset="-128"/>
              </a:rPr>
              <a:t>IoT</a:t>
            </a:r>
            <a:r>
              <a:rPr lang="ja-JP" altLang="en-US" sz="800" dirty="0">
                <a:solidFill>
                  <a:srgbClr val="0070C0"/>
                </a:solidFill>
                <a:latin typeface="Meiryo" charset="-128"/>
                <a:ea typeface="Meiryo" charset="-128"/>
                <a:cs typeface="Meiryo" charset="-128"/>
              </a:rPr>
              <a:t>の普及</a:t>
            </a:r>
            <a:endParaRPr lang="en-US" altLang="ja-JP" sz="800" dirty="0">
              <a:solidFill>
                <a:srgbClr val="0070C0"/>
              </a:solidFill>
              <a:latin typeface="Meiryo" charset="-128"/>
              <a:ea typeface="Meiryo" charset="-128"/>
              <a:cs typeface="Meiryo" charset="-128"/>
            </a:endParaRPr>
          </a:p>
          <a:p>
            <a:pPr marL="171450" indent="-171450">
              <a:buFont typeface="Wingdings" charset="2"/>
              <a:buChar char="Ø"/>
            </a:pPr>
            <a:r>
              <a:rPr lang="en-US" altLang="ja-JP" sz="800" dirty="0">
                <a:solidFill>
                  <a:srgbClr val="0070C0"/>
                </a:solidFill>
                <a:latin typeface="Meiryo" charset="-128"/>
                <a:ea typeface="Meiryo" charset="-128"/>
                <a:cs typeface="Meiryo" charset="-128"/>
              </a:rPr>
              <a:t>AI</a:t>
            </a:r>
            <a:r>
              <a:rPr lang="ja-JP" altLang="en-US" sz="800" dirty="0">
                <a:solidFill>
                  <a:srgbClr val="0070C0"/>
                </a:solidFill>
                <a:latin typeface="Meiryo" charset="-128"/>
                <a:ea typeface="Meiryo" charset="-128"/>
                <a:cs typeface="Meiryo" charset="-128"/>
              </a:rPr>
              <a:t>適用範囲の増大</a:t>
            </a:r>
          </a:p>
          <a:p>
            <a:pPr marL="171450" indent="-171450">
              <a:buFont typeface="Wingdings" charset="2"/>
              <a:buChar char="Ø"/>
            </a:pPr>
            <a:r>
              <a:rPr lang="ja-JP" altLang="en-US" sz="800" dirty="0">
                <a:solidFill>
                  <a:srgbClr val="0070C0"/>
                </a:solidFill>
                <a:latin typeface="Meiryo" charset="-128"/>
                <a:ea typeface="Meiryo" charset="-128"/>
                <a:cs typeface="Meiryo" charset="-128"/>
              </a:rPr>
              <a:t>社会やビジネスのデジタル化</a:t>
            </a:r>
            <a:endParaRPr kumimoji="1" lang="en-US" altLang="ja-JP" sz="800" dirty="0">
              <a:solidFill>
                <a:srgbClr val="0070C0"/>
              </a:solidFill>
              <a:latin typeface="Meiryo" charset="-128"/>
              <a:ea typeface="Meiryo" charset="-128"/>
              <a:cs typeface="Meiryo" charset="-128"/>
            </a:endParaRPr>
          </a:p>
        </p:txBody>
      </p:sp>
      <p:sp>
        <p:nvSpPr>
          <p:cNvPr id="25" name="右大かっこ 24"/>
          <p:cNvSpPr/>
          <p:nvPr/>
        </p:nvSpPr>
        <p:spPr>
          <a:xfrm>
            <a:off x="2982259" y="2564904"/>
            <a:ext cx="207508" cy="2448272"/>
          </a:xfrm>
          <a:prstGeom prst="rightBracket">
            <a:avLst/>
          </a:prstGeom>
          <a:ln>
            <a:solidFill>
              <a:schemeClr val="accent6">
                <a:lumMod val="75000"/>
              </a:schemeClr>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kumimoji="1" lang="ja-JP" altLang="en-US"/>
          </a:p>
        </p:txBody>
      </p:sp>
      <p:cxnSp>
        <p:nvCxnSpPr>
          <p:cNvPr id="27" name="直線矢印コネクタ 26"/>
          <p:cNvCxnSpPr>
            <a:stCxn id="25" idx="2"/>
            <a:endCxn id="29" idx="1"/>
          </p:cNvCxnSpPr>
          <p:nvPr/>
        </p:nvCxnSpPr>
        <p:spPr>
          <a:xfrm>
            <a:off x="3189767" y="3789040"/>
            <a:ext cx="290983" cy="9326"/>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30" name="正方形/長方形 29"/>
          <p:cNvSpPr/>
          <p:nvPr/>
        </p:nvSpPr>
        <p:spPr>
          <a:xfrm>
            <a:off x="5868144" y="3389408"/>
            <a:ext cx="2643458" cy="799907"/>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Meiryo" charset="-128"/>
                <a:ea typeface="Meiryo" charset="-128"/>
                <a:cs typeface="Meiryo" charset="-128"/>
              </a:rPr>
              <a:t>量子コンピュータ</a:t>
            </a:r>
            <a:endParaRPr lang="en-US" altLang="ja-JP" sz="2000" b="1" dirty="0">
              <a:solidFill>
                <a:schemeClr val="bg1"/>
              </a:solidFill>
              <a:latin typeface="Meiryo" charset="-128"/>
              <a:ea typeface="Meiryo" charset="-128"/>
              <a:cs typeface="Meiryo" charset="-128"/>
            </a:endParaRPr>
          </a:p>
          <a:p>
            <a:pPr marL="268288" indent="-168275">
              <a:buFont typeface="Wingdings" charset="2"/>
              <a:buChar char="Ø"/>
            </a:pPr>
            <a:r>
              <a:rPr lang="ja-JP" altLang="en-US" sz="1050" dirty="0">
                <a:solidFill>
                  <a:schemeClr val="bg1"/>
                </a:solidFill>
                <a:latin typeface="Meiryo" charset="-128"/>
                <a:ea typeface="Meiryo" charset="-128"/>
                <a:cs typeface="Meiryo" charset="-128"/>
              </a:rPr>
              <a:t>汎用型（量子ゲート方式）</a:t>
            </a:r>
            <a:endParaRPr lang="en-US" altLang="ja-JP" sz="1050" dirty="0">
              <a:solidFill>
                <a:schemeClr val="bg1"/>
              </a:solidFill>
              <a:latin typeface="Meiryo" charset="-128"/>
              <a:ea typeface="Meiryo" charset="-128"/>
              <a:cs typeface="Meiryo" charset="-128"/>
            </a:endParaRPr>
          </a:p>
          <a:p>
            <a:pPr marL="268288" indent="-168275">
              <a:buFont typeface="Wingdings" charset="2"/>
              <a:buChar char="Ø"/>
            </a:pPr>
            <a:r>
              <a:rPr lang="ja-JP" altLang="en-US" sz="1050" dirty="0">
                <a:solidFill>
                  <a:schemeClr val="bg1"/>
                </a:solidFill>
                <a:latin typeface="Meiryo" charset="-128"/>
                <a:ea typeface="Meiryo" charset="-128"/>
                <a:cs typeface="Meiryo" charset="-128"/>
              </a:rPr>
              <a:t>特化型（量子意ジングマシン方式）</a:t>
            </a:r>
          </a:p>
        </p:txBody>
      </p:sp>
      <p:sp>
        <p:nvSpPr>
          <p:cNvPr id="37" name="右矢印 36"/>
          <p:cNvSpPr/>
          <p:nvPr/>
        </p:nvSpPr>
        <p:spPr>
          <a:xfrm>
            <a:off x="5434823" y="3573955"/>
            <a:ext cx="379688" cy="468721"/>
          </a:xfrm>
          <a:prstGeom prst="rightArrow">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テキスト ボックス 37"/>
          <p:cNvSpPr txBox="1"/>
          <p:nvPr/>
        </p:nvSpPr>
        <p:spPr>
          <a:xfrm>
            <a:off x="5455763" y="1411958"/>
            <a:ext cx="3236784" cy="1169551"/>
          </a:xfrm>
          <a:prstGeom prst="rect">
            <a:avLst/>
          </a:prstGeom>
          <a:noFill/>
        </p:spPr>
        <p:txBody>
          <a:bodyPr wrap="none" rtlCol="0">
            <a:spAutoFit/>
          </a:bodyPr>
          <a:lstStyle/>
          <a:p>
            <a:r>
              <a:rPr kumimoji="1" lang="ja-JP" altLang="en-US" sz="1400">
                <a:solidFill>
                  <a:srgbClr val="0432FF"/>
                </a:solidFill>
                <a:latin typeface="Meiryo" charset="-128"/>
                <a:ea typeface="Meiryo" charset="-128"/>
                <a:cs typeface="Meiryo" charset="-128"/>
              </a:rPr>
              <a:t>総当たり</a:t>
            </a:r>
            <a:r>
              <a:rPr kumimoji="1" lang="ja-JP" altLang="en-US" sz="1400" dirty="0">
                <a:solidFill>
                  <a:srgbClr val="0432FF"/>
                </a:solidFill>
                <a:latin typeface="Meiryo" charset="-128"/>
                <a:ea typeface="Meiryo" charset="-128"/>
                <a:cs typeface="Meiryo" charset="-128"/>
              </a:rPr>
              <a:t>計算でなければ解けない問題</a:t>
            </a:r>
            <a:endParaRPr kumimoji="1" lang="en-US" altLang="ja-JP" sz="1400" dirty="0">
              <a:solidFill>
                <a:srgbClr val="0432FF"/>
              </a:solidFill>
              <a:latin typeface="Meiryo" charset="-128"/>
              <a:ea typeface="Meiryo" charset="-128"/>
              <a:cs typeface="Meiryo" charset="-128"/>
            </a:endParaRPr>
          </a:p>
          <a:p>
            <a:r>
              <a:rPr lang="ja-JP" altLang="en-US" sz="1400" dirty="0">
                <a:solidFill>
                  <a:srgbClr val="0432FF"/>
                </a:solidFill>
                <a:latin typeface="Meiryo" charset="-128"/>
                <a:ea typeface="Meiryo" charset="-128"/>
                <a:cs typeface="Meiryo" charset="-128"/>
              </a:rPr>
              <a:t>（多項式時間で解決できない計算）</a:t>
            </a:r>
            <a:endParaRPr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kumimoji="1" lang="ja-JP" altLang="en-US" sz="1400" dirty="0">
                <a:solidFill>
                  <a:srgbClr val="0432FF"/>
                </a:solidFill>
                <a:latin typeface="Meiryo" charset="-128"/>
                <a:ea typeface="Meiryo" charset="-128"/>
                <a:cs typeface="Meiryo" charset="-128"/>
              </a:rPr>
              <a:t>素因数分解</a:t>
            </a:r>
            <a:endParaRPr kumimoji="1"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lang="ja-JP" altLang="en-US" sz="1400" dirty="0">
                <a:solidFill>
                  <a:srgbClr val="0432FF"/>
                </a:solidFill>
                <a:latin typeface="Meiryo" charset="-128"/>
                <a:ea typeface="Meiryo" charset="-128"/>
                <a:cs typeface="Meiryo" charset="-128"/>
              </a:rPr>
              <a:t>組み合わせ最適化問題</a:t>
            </a:r>
            <a:endParaRPr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kumimoji="1" lang="ja-JP" altLang="en-US" sz="1400" dirty="0">
                <a:solidFill>
                  <a:srgbClr val="0432FF"/>
                </a:solidFill>
                <a:latin typeface="Meiryo" charset="-128"/>
                <a:ea typeface="Meiryo" charset="-128"/>
                <a:cs typeface="Meiryo" charset="-128"/>
              </a:rPr>
              <a:t>検索問題　など</a:t>
            </a:r>
          </a:p>
        </p:txBody>
      </p:sp>
      <p:sp>
        <p:nvSpPr>
          <p:cNvPr id="39" name="テキスト ボックス 38"/>
          <p:cNvSpPr txBox="1"/>
          <p:nvPr/>
        </p:nvSpPr>
        <p:spPr>
          <a:xfrm>
            <a:off x="5334227" y="5068009"/>
            <a:ext cx="3498394" cy="1169551"/>
          </a:xfrm>
          <a:prstGeom prst="rect">
            <a:avLst/>
          </a:prstGeom>
          <a:noFill/>
        </p:spPr>
        <p:txBody>
          <a:bodyPr wrap="none" rtlCol="0">
            <a:spAutoFit/>
          </a:bodyPr>
          <a:lstStyle/>
          <a:p>
            <a:pPr marL="357188" lvl="1" indent="-173038">
              <a:buFont typeface="Wingdings" charset="2"/>
              <a:buChar char="Ø"/>
            </a:pPr>
            <a:r>
              <a:rPr kumimoji="1" lang="ja-JP" altLang="en-US" sz="1400" dirty="0">
                <a:solidFill>
                  <a:srgbClr val="0432FF"/>
                </a:solidFill>
                <a:latin typeface="Meiryo" charset="-128"/>
                <a:ea typeface="Meiryo" charset="-128"/>
                <a:cs typeface="Meiryo" charset="-128"/>
              </a:rPr>
              <a:t>工場の生産計画・設備計画の</a:t>
            </a:r>
            <a:r>
              <a:rPr lang="ja-JP" altLang="en-US" sz="1400" dirty="0">
                <a:solidFill>
                  <a:srgbClr val="0432FF"/>
                </a:solidFill>
                <a:latin typeface="Meiryo" charset="-128"/>
                <a:ea typeface="Meiryo" charset="-128"/>
                <a:cs typeface="Meiryo" charset="-128"/>
              </a:rPr>
              <a:t>最適化</a:t>
            </a:r>
            <a:endParaRPr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kumimoji="1" lang="ja-JP" altLang="en-US" sz="1400" dirty="0">
                <a:solidFill>
                  <a:srgbClr val="0432FF"/>
                </a:solidFill>
                <a:latin typeface="Meiryo" charset="-128"/>
                <a:ea typeface="Meiryo" charset="-128"/>
                <a:cs typeface="Meiryo" charset="-128"/>
              </a:rPr>
              <a:t>レコメンデーションの最適化</a:t>
            </a:r>
            <a:endParaRPr kumimoji="1"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lang="ja-JP" altLang="en-US" sz="1400" dirty="0">
                <a:solidFill>
                  <a:srgbClr val="0432FF"/>
                </a:solidFill>
                <a:latin typeface="Meiryo" charset="-128"/>
                <a:ea typeface="Meiryo" charset="-128"/>
                <a:cs typeface="Meiryo" charset="-128"/>
              </a:rPr>
              <a:t>カーナビ</a:t>
            </a:r>
            <a:r>
              <a:rPr lang="en-US" altLang="ja-JP" sz="1400" dirty="0">
                <a:solidFill>
                  <a:srgbClr val="0432FF"/>
                </a:solidFill>
                <a:latin typeface="Meiryo" charset="-128"/>
                <a:ea typeface="Meiryo" charset="-128"/>
                <a:cs typeface="Meiryo" charset="-128"/>
              </a:rPr>
              <a:t>/</a:t>
            </a:r>
            <a:r>
              <a:rPr lang="ja-JP" altLang="en-US" sz="1400" dirty="0">
                <a:solidFill>
                  <a:srgbClr val="0432FF"/>
                </a:solidFill>
                <a:latin typeface="Meiryo" charset="-128"/>
                <a:ea typeface="Meiryo" charset="-128"/>
                <a:cs typeface="Meiryo" charset="-128"/>
              </a:rPr>
              <a:t>自動運転と連動し渋滞解消</a:t>
            </a:r>
            <a:endParaRPr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lang="ja-JP" altLang="en-US" sz="1400" dirty="0">
                <a:solidFill>
                  <a:srgbClr val="0432FF"/>
                </a:solidFill>
                <a:latin typeface="Meiryo" charset="-128"/>
                <a:ea typeface="Meiryo" charset="-128"/>
                <a:cs typeface="Meiryo" charset="-128"/>
              </a:rPr>
              <a:t>大規模システムのバグの発見と修復</a:t>
            </a:r>
            <a:endParaRPr lang="en-US" altLang="ja-JP" sz="1400" dirty="0">
              <a:solidFill>
                <a:srgbClr val="0432FF"/>
              </a:solidFill>
              <a:latin typeface="Meiryo" charset="-128"/>
              <a:ea typeface="Meiryo" charset="-128"/>
              <a:cs typeface="Meiryo" charset="-128"/>
            </a:endParaRPr>
          </a:p>
          <a:p>
            <a:pPr marL="357188" lvl="1" indent="-173038">
              <a:buFont typeface="Wingdings" charset="2"/>
              <a:buChar char="Ø"/>
            </a:pPr>
            <a:r>
              <a:rPr kumimoji="1" lang="ja-JP" altLang="en-US" sz="1400" dirty="0">
                <a:solidFill>
                  <a:srgbClr val="0432FF"/>
                </a:solidFill>
                <a:latin typeface="Meiryo" charset="-128"/>
                <a:ea typeface="Meiryo" charset="-128"/>
                <a:cs typeface="Meiryo" charset="-128"/>
              </a:rPr>
              <a:t>機械学習計算の高速化　など</a:t>
            </a:r>
          </a:p>
        </p:txBody>
      </p:sp>
    </p:spTree>
    <p:extLst>
      <p:ext uri="{BB962C8B-B14F-4D97-AF65-F5344CB8AC3E}">
        <p14:creationId xmlns:p14="http://schemas.microsoft.com/office/powerpoint/2010/main" val="7693788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量子コンピュータの</a:t>
            </a:r>
            <a:r>
              <a:rPr kumimoji="1" lang="ja-JP" altLang="en-US" dirty="0"/>
              <a:t>限界と可能性</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a:t>
            </a:fld>
            <a:endParaRPr kumimoji="1" lang="ja-JP" altLang="en-US"/>
          </a:p>
        </p:txBody>
      </p:sp>
      <p:cxnSp>
        <p:nvCxnSpPr>
          <p:cNvPr id="5" name="直線矢印コネクタ 4"/>
          <p:cNvCxnSpPr>
            <a:cxnSpLocks/>
          </p:cNvCxnSpPr>
          <p:nvPr/>
        </p:nvCxnSpPr>
        <p:spPr>
          <a:xfrm flipV="1">
            <a:off x="253239" y="5526062"/>
            <a:ext cx="8567233" cy="54137"/>
          </a:xfrm>
          <a:prstGeom prst="straightConnector1">
            <a:avLst/>
          </a:prstGeom>
          <a:ln w="57150">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7" name="正方形/長方形 6"/>
          <p:cNvSpPr/>
          <p:nvPr/>
        </p:nvSpPr>
        <p:spPr>
          <a:xfrm>
            <a:off x="4427984" y="2285702"/>
            <a:ext cx="288032" cy="3240360"/>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2287730" y="2285702"/>
            <a:ext cx="288032" cy="324036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正方形/長方形 8"/>
          <p:cNvSpPr/>
          <p:nvPr/>
        </p:nvSpPr>
        <p:spPr>
          <a:xfrm>
            <a:off x="6552220" y="2285702"/>
            <a:ext cx="288032" cy="324036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四角形吹き出し 9"/>
          <p:cNvSpPr/>
          <p:nvPr/>
        </p:nvSpPr>
        <p:spPr>
          <a:xfrm>
            <a:off x="1675662" y="1367257"/>
            <a:ext cx="1512168" cy="504056"/>
          </a:xfrm>
          <a:prstGeom prst="wedgeRectCallout">
            <a:avLst>
              <a:gd name="adj1" fmla="val -1188"/>
              <a:gd name="adj2" fmla="val 134529"/>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charset="-128"/>
                <a:ea typeface="Meiryo" charset="-128"/>
                <a:cs typeface="Meiryo" charset="-128"/>
              </a:rPr>
              <a:t>量子超越性の壁</a:t>
            </a:r>
            <a:endParaRPr kumimoji="1" lang="ja-JP" altLang="en-US" sz="1400" b="1" dirty="0">
              <a:solidFill>
                <a:srgbClr val="FFFFFF"/>
              </a:solidFill>
              <a:latin typeface="Meiryo" charset="-128"/>
              <a:ea typeface="Meiryo" charset="-128"/>
              <a:cs typeface="Meiryo" charset="-128"/>
            </a:endParaRPr>
          </a:p>
        </p:txBody>
      </p:sp>
      <p:sp>
        <p:nvSpPr>
          <p:cNvPr id="11" name="四角形吹き出し 10"/>
          <p:cNvSpPr/>
          <p:nvPr/>
        </p:nvSpPr>
        <p:spPr>
          <a:xfrm>
            <a:off x="3815916" y="1367257"/>
            <a:ext cx="1512168" cy="504056"/>
          </a:xfrm>
          <a:prstGeom prst="wedgeRectCallout">
            <a:avLst>
              <a:gd name="adj1" fmla="val -1188"/>
              <a:gd name="adj2" fmla="val 134529"/>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a:solidFill>
                  <a:srgbClr val="FFFFFF"/>
                </a:solidFill>
                <a:latin typeface="Meiryo" charset="-128"/>
                <a:ea typeface="Meiryo" charset="-128"/>
                <a:cs typeface="Meiryo" charset="-128"/>
              </a:rPr>
              <a:t>有用性の</a:t>
            </a:r>
            <a:r>
              <a:rPr kumimoji="1" lang="ja-JP" altLang="en-US" sz="1400" b="1" dirty="0">
                <a:solidFill>
                  <a:srgbClr val="FFFFFF"/>
                </a:solidFill>
                <a:latin typeface="Meiryo" charset="-128"/>
                <a:ea typeface="Meiryo" charset="-128"/>
                <a:cs typeface="Meiryo" charset="-128"/>
              </a:rPr>
              <a:t>壁</a:t>
            </a:r>
          </a:p>
        </p:txBody>
      </p:sp>
      <p:sp>
        <p:nvSpPr>
          <p:cNvPr id="12" name="四角形吹き出し 11"/>
          <p:cNvSpPr/>
          <p:nvPr/>
        </p:nvSpPr>
        <p:spPr>
          <a:xfrm>
            <a:off x="5940152" y="1367257"/>
            <a:ext cx="1512168" cy="504056"/>
          </a:xfrm>
          <a:prstGeom prst="wedgeRectCallout">
            <a:avLst>
              <a:gd name="adj1" fmla="val -1188"/>
              <a:gd name="adj2" fmla="val 134529"/>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b="1" dirty="0">
                <a:solidFill>
                  <a:srgbClr val="FFFFFF"/>
                </a:solidFill>
                <a:latin typeface="Meiryo" charset="-128"/>
                <a:ea typeface="Meiryo" charset="-128"/>
                <a:cs typeface="Meiryo" charset="-128"/>
              </a:rPr>
              <a:t>誤り訂正の壁</a:t>
            </a:r>
          </a:p>
        </p:txBody>
      </p:sp>
      <p:sp>
        <p:nvSpPr>
          <p:cNvPr id="13" name="ホームベース 12"/>
          <p:cNvSpPr/>
          <p:nvPr/>
        </p:nvSpPr>
        <p:spPr>
          <a:xfrm rot="10800000">
            <a:off x="2536653" y="3169899"/>
            <a:ext cx="1764196" cy="1015595"/>
          </a:xfrm>
          <a:prstGeom prst="homePlate">
            <a:avLst>
              <a:gd name="adj" fmla="val 24667"/>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p:cNvSpPr/>
          <p:nvPr/>
        </p:nvSpPr>
        <p:spPr>
          <a:xfrm rot="10800000">
            <a:off x="4676907" y="3169899"/>
            <a:ext cx="1764196" cy="1015595"/>
          </a:xfrm>
          <a:prstGeom prst="homePlate">
            <a:avLst>
              <a:gd name="adj" fmla="val 26233"/>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ホームベース 14"/>
          <p:cNvSpPr/>
          <p:nvPr/>
        </p:nvSpPr>
        <p:spPr>
          <a:xfrm rot="10800000">
            <a:off x="6801143" y="3169898"/>
            <a:ext cx="2019328" cy="1015595"/>
          </a:xfrm>
          <a:prstGeom prst="homePlate">
            <a:avLst>
              <a:gd name="adj" fmla="val 26233"/>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2704672" y="2620141"/>
            <a:ext cx="1736373" cy="600164"/>
          </a:xfrm>
          <a:prstGeom prst="rect">
            <a:avLst/>
          </a:prstGeom>
          <a:noFill/>
        </p:spPr>
        <p:txBody>
          <a:bodyPr wrap="none" rtlCol="0">
            <a:spAutoFit/>
          </a:bodyPr>
          <a:lstStyle/>
          <a:p>
            <a:r>
              <a:rPr kumimoji="1" lang="ja-JP" altLang="en-US" sz="1100">
                <a:latin typeface="Meiryo" charset="-128"/>
                <a:ea typeface="Meiryo" charset="-128"/>
                <a:cs typeface="Meiryo" charset="-128"/>
              </a:rPr>
              <a:t>古典コンピュータに対し</a:t>
            </a:r>
            <a:endParaRPr kumimoji="1" lang="en-US" altLang="ja-JP" sz="1100" dirty="0">
              <a:latin typeface="Meiryo" charset="-128"/>
              <a:ea typeface="Meiryo" charset="-128"/>
              <a:cs typeface="Meiryo" charset="-128"/>
            </a:endParaRPr>
          </a:p>
          <a:p>
            <a:r>
              <a:rPr lang="ja-JP" altLang="en-US" sz="1100" dirty="0">
                <a:latin typeface="Meiryo" charset="-128"/>
                <a:ea typeface="Meiryo" charset="-128"/>
                <a:cs typeface="Meiryo" charset="-128"/>
              </a:rPr>
              <a:t>明確な有用性はない</a:t>
            </a:r>
            <a:endParaRPr lang="en-US" altLang="ja-JP" sz="1100" dirty="0">
              <a:latin typeface="Meiryo" charset="-128"/>
              <a:ea typeface="Meiryo" charset="-128"/>
              <a:cs typeface="Meiryo" charset="-128"/>
            </a:endParaRPr>
          </a:p>
          <a:p>
            <a:r>
              <a:rPr kumimoji="1" lang="ja-JP" altLang="en-US" sz="1100" dirty="0">
                <a:latin typeface="Meiryo" charset="-128"/>
                <a:ea typeface="Meiryo" charset="-128"/>
                <a:cs typeface="Meiryo" charset="-128"/>
              </a:rPr>
              <a:t>原理や方式の実証研究</a:t>
            </a:r>
          </a:p>
        </p:txBody>
      </p:sp>
      <p:sp>
        <p:nvSpPr>
          <p:cNvPr id="23" name="テキスト ボックス 22"/>
          <p:cNvSpPr txBox="1"/>
          <p:nvPr/>
        </p:nvSpPr>
        <p:spPr>
          <a:xfrm>
            <a:off x="2844830" y="3343677"/>
            <a:ext cx="1454244" cy="600164"/>
          </a:xfrm>
          <a:prstGeom prst="rect">
            <a:avLst/>
          </a:prstGeom>
          <a:noFill/>
        </p:spPr>
        <p:txBody>
          <a:bodyPr wrap="none" rtlCol="0">
            <a:spAutoFit/>
          </a:bodyPr>
          <a:lstStyle/>
          <a:p>
            <a:pPr algn="r"/>
            <a:r>
              <a:rPr kumimoji="1" lang="ja-JP" altLang="en-US" sz="1100" dirty="0">
                <a:solidFill>
                  <a:schemeClr val="bg1"/>
                </a:solidFill>
                <a:latin typeface="Meiryo" charset="-128"/>
                <a:ea typeface="Meiryo" charset="-128"/>
                <a:cs typeface="Meiryo" charset="-128"/>
              </a:rPr>
              <a:t>特定アルゴリズム</a:t>
            </a:r>
            <a:endParaRPr kumimoji="1" lang="en-US" altLang="ja-JP" sz="1100" dirty="0">
              <a:solidFill>
                <a:schemeClr val="bg1"/>
              </a:solidFill>
              <a:latin typeface="Meiryo" charset="-128"/>
              <a:ea typeface="Meiryo" charset="-128"/>
              <a:cs typeface="Meiryo" charset="-128"/>
            </a:endParaRPr>
          </a:p>
          <a:p>
            <a:pPr algn="r"/>
            <a:r>
              <a:rPr lang="ja-JP" altLang="en-US" sz="1100" dirty="0">
                <a:solidFill>
                  <a:schemeClr val="bg1"/>
                </a:solidFill>
                <a:latin typeface="Meiryo" charset="-128"/>
                <a:ea typeface="Meiryo" charset="-128"/>
                <a:cs typeface="Meiryo" charset="-128"/>
              </a:rPr>
              <a:t>で有用性が発揮</a:t>
            </a:r>
            <a:endParaRPr lang="en-US" altLang="ja-JP" sz="1100" dirty="0">
              <a:solidFill>
                <a:schemeClr val="bg1"/>
              </a:solidFill>
              <a:latin typeface="Meiryo" charset="-128"/>
              <a:ea typeface="Meiryo" charset="-128"/>
              <a:cs typeface="Meiryo" charset="-128"/>
            </a:endParaRPr>
          </a:p>
          <a:p>
            <a:pPr algn="r"/>
            <a:r>
              <a:rPr kumimoji="1" lang="ja-JP" altLang="en-US" sz="1100" dirty="0">
                <a:solidFill>
                  <a:schemeClr val="bg1"/>
                </a:solidFill>
                <a:latin typeface="Meiryo" charset="-128"/>
                <a:ea typeface="Meiryo" charset="-128"/>
                <a:cs typeface="Meiryo" charset="-128"/>
              </a:rPr>
              <a:t>但し実用か否かは別</a:t>
            </a:r>
          </a:p>
        </p:txBody>
      </p:sp>
      <p:sp>
        <p:nvSpPr>
          <p:cNvPr id="24" name="テキスト ボックス 23"/>
          <p:cNvSpPr txBox="1"/>
          <p:nvPr/>
        </p:nvSpPr>
        <p:spPr>
          <a:xfrm>
            <a:off x="4702954" y="3343677"/>
            <a:ext cx="1736374" cy="600164"/>
          </a:xfrm>
          <a:prstGeom prst="rect">
            <a:avLst/>
          </a:prstGeom>
          <a:noFill/>
        </p:spPr>
        <p:txBody>
          <a:bodyPr wrap="none" rtlCol="0">
            <a:spAutoFit/>
          </a:bodyPr>
          <a:lstStyle/>
          <a:p>
            <a:pPr algn="r"/>
            <a:r>
              <a:rPr kumimoji="1" lang="ja-JP" altLang="en-US" sz="1100" dirty="0">
                <a:solidFill>
                  <a:schemeClr val="bg1"/>
                </a:solidFill>
                <a:latin typeface="Meiryo" charset="-128"/>
                <a:ea typeface="Meiryo" charset="-128"/>
                <a:cs typeface="Meiryo" charset="-128"/>
              </a:rPr>
              <a:t>最適化問題</a:t>
            </a:r>
            <a:endParaRPr kumimoji="1" lang="en-US" altLang="ja-JP" sz="1100" dirty="0">
              <a:solidFill>
                <a:schemeClr val="bg1"/>
              </a:solidFill>
              <a:latin typeface="Meiryo" charset="-128"/>
              <a:ea typeface="Meiryo" charset="-128"/>
              <a:cs typeface="Meiryo" charset="-128"/>
            </a:endParaRPr>
          </a:p>
          <a:p>
            <a:pPr algn="r"/>
            <a:r>
              <a:rPr lang="ja-JP" altLang="en-US" sz="1100" dirty="0">
                <a:solidFill>
                  <a:schemeClr val="bg1"/>
                </a:solidFill>
                <a:latin typeface="Meiryo" charset="-128"/>
                <a:ea typeface="Meiryo" charset="-128"/>
                <a:cs typeface="Meiryo" charset="-128"/>
              </a:rPr>
              <a:t>化学シミュレーション</a:t>
            </a:r>
            <a:endParaRPr lang="en-US" altLang="ja-JP" sz="1100" dirty="0">
              <a:solidFill>
                <a:schemeClr val="bg1"/>
              </a:solidFill>
              <a:latin typeface="Meiryo" charset="-128"/>
              <a:ea typeface="Meiryo" charset="-128"/>
              <a:cs typeface="Meiryo" charset="-128"/>
            </a:endParaRPr>
          </a:p>
          <a:p>
            <a:pPr algn="r"/>
            <a:r>
              <a:rPr kumimoji="1" lang="ja-JP" altLang="en-US" sz="1100" dirty="0">
                <a:solidFill>
                  <a:schemeClr val="bg1"/>
                </a:solidFill>
                <a:latin typeface="Meiryo" charset="-128"/>
                <a:ea typeface="Meiryo" charset="-128"/>
                <a:cs typeface="Meiryo" charset="-128"/>
              </a:rPr>
              <a:t>ニューラルネットワーク</a:t>
            </a:r>
          </a:p>
        </p:txBody>
      </p:sp>
      <p:sp>
        <p:nvSpPr>
          <p:cNvPr id="25" name="テキスト ボックス 24"/>
          <p:cNvSpPr txBox="1"/>
          <p:nvPr/>
        </p:nvSpPr>
        <p:spPr>
          <a:xfrm>
            <a:off x="6962510" y="3272223"/>
            <a:ext cx="1736374" cy="769441"/>
          </a:xfrm>
          <a:prstGeom prst="rect">
            <a:avLst/>
          </a:prstGeom>
          <a:noFill/>
        </p:spPr>
        <p:txBody>
          <a:bodyPr wrap="none" rtlCol="0">
            <a:spAutoFit/>
          </a:bodyPr>
          <a:lstStyle/>
          <a:p>
            <a:pPr algn="r"/>
            <a:r>
              <a:rPr lang="ja-JP" altLang="en-US" sz="1100" dirty="0">
                <a:solidFill>
                  <a:schemeClr val="bg1"/>
                </a:solidFill>
                <a:latin typeface="Meiryo" charset="-128"/>
                <a:ea typeface="Meiryo" charset="-128"/>
                <a:cs typeface="Meiryo" charset="-128"/>
              </a:rPr>
              <a:t>非構造化検索</a:t>
            </a:r>
            <a:endParaRPr lang="en-US" altLang="ja-JP" sz="1100" dirty="0">
              <a:solidFill>
                <a:schemeClr val="bg1"/>
              </a:solidFill>
              <a:latin typeface="Meiryo" charset="-128"/>
              <a:ea typeface="Meiryo" charset="-128"/>
              <a:cs typeface="Meiryo" charset="-128"/>
            </a:endParaRPr>
          </a:p>
          <a:p>
            <a:pPr algn="r"/>
            <a:r>
              <a:rPr lang="ja-JP" altLang="en-US" sz="1100" dirty="0">
                <a:solidFill>
                  <a:schemeClr val="bg1"/>
                </a:solidFill>
                <a:latin typeface="Meiryo" charset="-128"/>
                <a:ea typeface="Meiryo" charset="-128"/>
                <a:cs typeface="Meiryo" charset="-128"/>
              </a:rPr>
              <a:t>ニューラルネットワーク</a:t>
            </a:r>
          </a:p>
          <a:p>
            <a:pPr algn="r"/>
            <a:r>
              <a:rPr kumimoji="1" lang="ja-JP" altLang="en-US" sz="1100" dirty="0">
                <a:solidFill>
                  <a:schemeClr val="bg1"/>
                </a:solidFill>
                <a:latin typeface="Meiryo" charset="-128"/>
                <a:ea typeface="Meiryo" charset="-128"/>
                <a:cs typeface="Meiryo" charset="-128"/>
              </a:rPr>
              <a:t>素因数分解／暗号解読</a:t>
            </a:r>
            <a:endParaRPr kumimoji="1" lang="en-US" altLang="ja-JP" sz="1100" dirty="0">
              <a:solidFill>
                <a:schemeClr val="bg1"/>
              </a:solidFill>
              <a:latin typeface="Meiryo" charset="-128"/>
              <a:ea typeface="Meiryo" charset="-128"/>
              <a:cs typeface="Meiryo" charset="-128"/>
            </a:endParaRPr>
          </a:p>
          <a:p>
            <a:pPr algn="r"/>
            <a:r>
              <a:rPr lang="ja-JP" altLang="en-US" sz="1100" dirty="0">
                <a:solidFill>
                  <a:schemeClr val="bg1"/>
                </a:solidFill>
                <a:latin typeface="Meiryo" charset="-128"/>
                <a:ea typeface="Meiryo" charset="-128"/>
                <a:cs typeface="Meiryo" charset="-128"/>
              </a:rPr>
              <a:t>化学シミュレーション</a:t>
            </a:r>
            <a:endParaRPr lang="en-US" altLang="ja-JP" sz="1100" dirty="0">
              <a:solidFill>
                <a:schemeClr val="bg1"/>
              </a:solidFill>
              <a:latin typeface="Meiryo" charset="-128"/>
              <a:ea typeface="Meiryo" charset="-128"/>
              <a:cs typeface="Meiryo" charset="-128"/>
            </a:endParaRPr>
          </a:p>
        </p:txBody>
      </p:sp>
      <p:sp>
        <p:nvSpPr>
          <p:cNvPr id="26" name="テキスト ボックス 25"/>
          <p:cNvSpPr txBox="1"/>
          <p:nvPr/>
        </p:nvSpPr>
        <p:spPr>
          <a:xfrm>
            <a:off x="2196746" y="5588778"/>
            <a:ext cx="470000" cy="369332"/>
          </a:xfrm>
          <a:prstGeom prst="rect">
            <a:avLst/>
          </a:prstGeom>
          <a:noFill/>
        </p:spPr>
        <p:txBody>
          <a:bodyPr wrap="none" rtlCol="0">
            <a:spAutoFit/>
          </a:bodyPr>
          <a:lstStyle/>
          <a:p>
            <a:pPr algn="ctr"/>
            <a:r>
              <a:rPr lang="en-US" altLang="ja-JP" dirty="0">
                <a:solidFill>
                  <a:schemeClr val="tx2">
                    <a:lumMod val="60000"/>
                    <a:lumOff val="40000"/>
                  </a:schemeClr>
                </a:solidFill>
                <a:latin typeface="Meiryo" charset="-128"/>
                <a:ea typeface="Meiryo" charset="-128"/>
                <a:cs typeface="Meiryo" charset="-128"/>
              </a:rPr>
              <a:t>49</a:t>
            </a:r>
            <a:endParaRPr kumimoji="1" lang="ja-JP" altLang="en-US" dirty="0">
              <a:solidFill>
                <a:schemeClr val="tx2">
                  <a:lumMod val="60000"/>
                  <a:lumOff val="40000"/>
                </a:schemeClr>
              </a:solidFill>
              <a:latin typeface="Meiryo" charset="-128"/>
              <a:ea typeface="Meiryo" charset="-128"/>
              <a:cs typeface="Meiryo" charset="-128"/>
            </a:endParaRPr>
          </a:p>
        </p:txBody>
      </p:sp>
      <p:sp>
        <p:nvSpPr>
          <p:cNvPr id="27" name="テキスト ボックス 26"/>
          <p:cNvSpPr txBox="1"/>
          <p:nvPr/>
        </p:nvSpPr>
        <p:spPr>
          <a:xfrm>
            <a:off x="4018002" y="5580199"/>
            <a:ext cx="1107997" cy="369332"/>
          </a:xfrm>
          <a:prstGeom prst="rect">
            <a:avLst/>
          </a:prstGeom>
          <a:noFill/>
        </p:spPr>
        <p:txBody>
          <a:bodyPr wrap="none" rtlCol="0">
            <a:spAutoFit/>
          </a:bodyPr>
          <a:lstStyle/>
          <a:p>
            <a:pPr algn="ctr"/>
            <a:r>
              <a:rPr kumimoji="1" lang="en-US" altLang="ja-JP" dirty="0">
                <a:solidFill>
                  <a:srgbClr val="0070C0"/>
                </a:solidFill>
                <a:latin typeface="Meiryo" charset="-128"/>
                <a:ea typeface="Meiryo" charset="-128"/>
                <a:cs typeface="Meiryo" charset="-128"/>
              </a:rPr>
              <a:t>5000〜?</a:t>
            </a:r>
          </a:p>
        </p:txBody>
      </p:sp>
      <p:sp>
        <p:nvSpPr>
          <p:cNvPr id="28" name="テキスト ボックス 27"/>
          <p:cNvSpPr txBox="1"/>
          <p:nvPr/>
        </p:nvSpPr>
        <p:spPr>
          <a:xfrm>
            <a:off x="6081325" y="5588778"/>
            <a:ext cx="1229825" cy="369332"/>
          </a:xfrm>
          <a:prstGeom prst="rect">
            <a:avLst/>
          </a:prstGeom>
          <a:noFill/>
        </p:spPr>
        <p:txBody>
          <a:bodyPr wrap="none" rtlCol="0">
            <a:spAutoFit/>
          </a:bodyPr>
          <a:lstStyle/>
          <a:p>
            <a:pPr algn="ctr"/>
            <a:r>
              <a:rPr kumimoji="1" lang="ja-JP" altLang="en-US" dirty="0">
                <a:solidFill>
                  <a:srgbClr val="0432FF"/>
                </a:solidFill>
                <a:latin typeface="Meiryo" charset="-128"/>
                <a:ea typeface="Meiryo" charset="-128"/>
                <a:cs typeface="Meiryo" charset="-128"/>
              </a:rPr>
              <a:t>数十万</a:t>
            </a:r>
            <a:r>
              <a:rPr kumimoji="1" lang="en-US" altLang="ja-JP" dirty="0">
                <a:solidFill>
                  <a:srgbClr val="0432FF"/>
                </a:solidFill>
                <a:latin typeface="Meiryo" charset="-128"/>
                <a:ea typeface="Meiryo" charset="-128"/>
                <a:cs typeface="Meiryo" charset="-128"/>
              </a:rPr>
              <a:t>〜?</a:t>
            </a:r>
          </a:p>
        </p:txBody>
      </p:sp>
      <p:sp>
        <p:nvSpPr>
          <p:cNvPr id="29" name="ホームベース 28"/>
          <p:cNvSpPr/>
          <p:nvPr/>
        </p:nvSpPr>
        <p:spPr>
          <a:xfrm>
            <a:off x="253239" y="4797153"/>
            <a:ext cx="6587013" cy="576064"/>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dirty="0">
                <a:solidFill>
                  <a:srgbClr val="FFFFFF"/>
                </a:solidFill>
                <a:latin typeface="Meiryo" charset="-128"/>
                <a:ea typeface="Meiryo" charset="-128"/>
                <a:cs typeface="Meiryo" charset="-128"/>
              </a:rPr>
              <a:t>NISQ</a:t>
            </a:r>
            <a:r>
              <a:rPr kumimoji="1" lang="ja-JP" altLang="en-US" sz="1200" dirty="0">
                <a:solidFill>
                  <a:srgbClr val="FFFFFF"/>
                </a:solidFill>
                <a:latin typeface="Meiryo" charset="-128"/>
                <a:ea typeface="Meiryo" charset="-128"/>
                <a:cs typeface="Meiryo" charset="-128"/>
              </a:rPr>
              <a:t>（</a:t>
            </a:r>
            <a:r>
              <a:rPr kumimoji="1" lang="en-US" altLang="ja-JP" sz="1200" dirty="0">
                <a:solidFill>
                  <a:srgbClr val="FFFFFF"/>
                </a:solidFill>
                <a:latin typeface="Meiryo" charset="-128"/>
                <a:ea typeface="Meiryo" charset="-128"/>
                <a:cs typeface="Meiryo" charset="-128"/>
              </a:rPr>
              <a:t>Noisy Intermediate-Scale Computer</a:t>
            </a:r>
            <a:r>
              <a:rPr kumimoji="1" lang="ja-JP" altLang="en-US" sz="1200" dirty="0">
                <a:solidFill>
                  <a:srgbClr val="FFFFFF"/>
                </a:solidFill>
                <a:latin typeface="Meiryo" charset="-128"/>
                <a:ea typeface="Meiryo" charset="-128"/>
                <a:cs typeface="Meiryo" charset="-128"/>
              </a:rPr>
              <a:t>）</a:t>
            </a:r>
            <a:endParaRPr kumimoji="1" lang="en-US" altLang="ja-JP" sz="1200" dirty="0">
              <a:solidFill>
                <a:srgbClr val="FFFFFF"/>
              </a:solidFill>
              <a:latin typeface="Meiryo" charset="-128"/>
              <a:ea typeface="Meiryo" charset="-128"/>
              <a:cs typeface="Meiryo" charset="-128"/>
            </a:endParaRPr>
          </a:p>
          <a:p>
            <a:pPr algn="ctr"/>
            <a:r>
              <a:rPr lang="ja-JP" altLang="en-US" sz="1200" dirty="0">
                <a:solidFill>
                  <a:srgbClr val="FFFFFF"/>
                </a:solidFill>
                <a:latin typeface="Meiryo" charset="-128"/>
                <a:ea typeface="Meiryo" charset="-128"/>
                <a:cs typeface="Meiryo" charset="-128"/>
              </a:rPr>
              <a:t>ノイズがあってスケールしない量子コンピュータ</a:t>
            </a:r>
            <a:endParaRPr kumimoji="1" lang="ja-JP" altLang="en-US" sz="1200" dirty="0">
              <a:solidFill>
                <a:srgbClr val="FFFFFF"/>
              </a:solidFill>
              <a:latin typeface="Meiryo" charset="-128"/>
              <a:ea typeface="Meiryo" charset="-128"/>
              <a:cs typeface="Meiryo" charset="-128"/>
            </a:endParaRPr>
          </a:p>
        </p:txBody>
      </p:sp>
      <p:sp>
        <p:nvSpPr>
          <p:cNvPr id="30" name="ホームベース 29"/>
          <p:cNvSpPr/>
          <p:nvPr/>
        </p:nvSpPr>
        <p:spPr>
          <a:xfrm>
            <a:off x="6840252" y="4797153"/>
            <a:ext cx="1980219" cy="576064"/>
          </a:xfrm>
          <a:prstGeom prst="homePlate">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a:solidFill>
                  <a:srgbClr val="FFFFFF"/>
                </a:solidFill>
                <a:latin typeface="Meiryo" charset="-128"/>
                <a:ea typeface="Meiryo" charset="-128"/>
                <a:cs typeface="Meiryo" charset="-128"/>
              </a:rPr>
              <a:t>汎用</a:t>
            </a:r>
            <a:r>
              <a:rPr lang="ja-JP" altLang="en-US" sz="1200" dirty="0">
                <a:solidFill>
                  <a:srgbClr val="FFFFFF"/>
                </a:solidFill>
                <a:latin typeface="Meiryo" charset="-128"/>
                <a:ea typeface="Meiryo" charset="-128"/>
                <a:cs typeface="Meiryo" charset="-128"/>
              </a:rPr>
              <a:t>量子コンピュータ</a:t>
            </a:r>
            <a:endParaRPr lang="en-US" altLang="ja-JP" sz="1200" dirty="0">
              <a:solidFill>
                <a:srgbClr val="FFFFFF"/>
              </a:solidFill>
              <a:latin typeface="Meiryo" charset="-128"/>
              <a:ea typeface="Meiryo" charset="-128"/>
              <a:cs typeface="Meiryo" charset="-128"/>
            </a:endParaRPr>
          </a:p>
          <a:p>
            <a:pPr algn="ctr"/>
            <a:r>
              <a:rPr kumimoji="1" lang="ja-JP" altLang="en-US" sz="1100" dirty="0">
                <a:solidFill>
                  <a:srgbClr val="FFFFFF"/>
                </a:solidFill>
                <a:latin typeface="Meiryo" charset="-128"/>
                <a:ea typeface="Meiryo" charset="-128"/>
                <a:cs typeface="Meiryo" charset="-128"/>
              </a:rPr>
              <a:t>万能チューリングマシン</a:t>
            </a:r>
          </a:p>
        </p:txBody>
      </p:sp>
      <p:sp>
        <p:nvSpPr>
          <p:cNvPr id="31" name="テキスト ボックス 30"/>
          <p:cNvSpPr txBox="1"/>
          <p:nvPr/>
        </p:nvSpPr>
        <p:spPr>
          <a:xfrm>
            <a:off x="1592413" y="1033101"/>
            <a:ext cx="1678666"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2018〜2019?</a:t>
            </a:r>
            <a:endParaRPr kumimoji="1" lang="ja-JP" altLang="en-US" dirty="0">
              <a:latin typeface="Meiryo" charset="-128"/>
              <a:ea typeface="Meiryo" charset="-128"/>
              <a:cs typeface="Meiryo" charset="-128"/>
            </a:endParaRPr>
          </a:p>
        </p:txBody>
      </p:sp>
      <p:sp>
        <p:nvSpPr>
          <p:cNvPr id="32" name="テキスト ボックス 31"/>
          <p:cNvSpPr txBox="1"/>
          <p:nvPr/>
        </p:nvSpPr>
        <p:spPr>
          <a:xfrm>
            <a:off x="3851243" y="1033101"/>
            <a:ext cx="1447832"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2020</a:t>
            </a:r>
            <a:r>
              <a:rPr kumimoji="1" lang="ja-JP" altLang="en-US" dirty="0">
                <a:latin typeface="Meiryo" charset="-128"/>
                <a:ea typeface="Meiryo" charset="-128"/>
                <a:cs typeface="Meiryo" charset="-128"/>
              </a:rPr>
              <a:t>年代？</a:t>
            </a:r>
          </a:p>
        </p:txBody>
      </p:sp>
      <p:sp>
        <p:nvSpPr>
          <p:cNvPr id="33" name="テキスト ボックス 32"/>
          <p:cNvSpPr txBox="1"/>
          <p:nvPr/>
        </p:nvSpPr>
        <p:spPr>
          <a:xfrm>
            <a:off x="5972320" y="1033101"/>
            <a:ext cx="1447832" cy="369332"/>
          </a:xfrm>
          <a:prstGeom prst="rect">
            <a:avLst/>
          </a:prstGeom>
          <a:noFill/>
        </p:spPr>
        <p:txBody>
          <a:bodyPr wrap="none" rtlCol="0">
            <a:spAutoFit/>
          </a:bodyPr>
          <a:lstStyle/>
          <a:p>
            <a:pPr algn="ctr"/>
            <a:r>
              <a:rPr kumimoji="1" lang="en-US" altLang="ja-JP" dirty="0">
                <a:latin typeface="Meiryo" charset="-128"/>
                <a:ea typeface="Meiryo" charset="-128"/>
                <a:cs typeface="Meiryo" charset="-128"/>
              </a:rPr>
              <a:t>2030</a:t>
            </a:r>
            <a:r>
              <a:rPr kumimoji="1" lang="ja-JP" altLang="en-US" dirty="0">
                <a:latin typeface="Meiryo" charset="-128"/>
                <a:ea typeface="Meiryo" charset="-128"/>
                <a:cs typeface="Meiryo" charset="-128"/>
              </a:rPr>
              <a:t>年代？</a:t>
            </a:r>
          </a:p>
        </p:txBody>
      </p:sp>
      <p:sp>
        <p:nvSpPr>
          <p:cNvPr id="34" name="正方形/長方形 33"/>
          <p:cNvSpPr/>
          <p:nvPr/>
        </p:nvSpPr>
        <p:spPr>
          <a:xfrm>
            <a:off x="1808819" y="1628867"/>
            <a:ext cx="1245854" cy="215444"/>
          </a:xfrm>
          <a:prstGeom prst="rect">
            <a:avLst/>
          </a:prstGeom>
        </p:spPr>
        <p:txBody>
          <a:bodyPr wrap="none">
            <a:spAutoFit/>
          </a:bodyPr>
          <a:lstStyle/>
          <a:p>
            <a:r>
              <a:rPr lang="en-US" altLang="ja-JP" sz="800">
                <a:solidFill>
                  <a:schemeClr val="bg1"/>
                </a:solidFill>
                <a:latin typeface="メイリオ" charset="-128"/>
              </a:rPr>
              <a:t>Quantum Supremacy</a:t>
            </a:r>
            <a:endParaRPr lang="ja-JP" altLang="en-US" sz="800" dirty="0">
              <a:solidFill>
                <a:schemeClr val="bg1"/>
              </a:solidFill>
            </a:endParaRPr>
          </a:p>
        </p:txBody>
      </p:sp>
      <p:sp>
        <p:nvSpPr>
          <p:cNvPr id="35" name="正方形/長方形 34"/>
          <p:cNvSpPr/>
          <p:nvPr/>
        </p:nvSpPr>
        <p:spPr>
          <a:xfrm>
            <a:off x="301634" y="5919663"/>
            <a:ext cx="8670558" cy="461665"/>
          </a:xfrm>
          <a:prstGeom prst="rect">
            <a:avLst/>
          </a:prstGeom>
          <a:noFill/>
        </p:spPr>
        <p:txBody>
          <a:bodyPr wrap="square">
            <a:spAutoFit/>
          </a:bodyPr>
          <a:lstStyle/>
          <a:p>
            <a:r>
              <a:rPr lang="ja-JP" altLang="en-US" sz="1200" dirty="0">
                <a:solidFill>
                  <a:schemeClr val="tx1">
                    <a:lumMod val="50000"/>
                    <a:lumOff val="50000"/>
                  </a:schemeClr>
                </a:solidFill>
                <a:latin typeface="Meiryo" charset="-128"/>
                <a:ea typeface="Meiryo" charset="-128"/>
                <a:cs typeface="Meiryo" charset="-128"/>
              </a:rPr>
              <a:t>量子超越性という概念を提唱した米カリフォルニア工科大学の</a:t>
            </a:r>
            <a:r>
              <a:rPr lang="en-US" altLang="ja-JP" sz="1200" dirty="0">
                <a:solidFill>
                  <a:schemeClr val="tx1">
                    <a:lumMod val="50000"/>
                    <a:lumOff val="50000"/>
                  </a:schemeClr>
                </a:solidFill>
                <a:latin typeface="Meiryo" charset="-128"/>
                <a:ea typeface="Meiryo" charset="-128"/>
                <a:cs typeface="Meiryo" charset="-128"/>
              </a:rPr>
              <a:t>John </a:t>
            </a:r>
            <a:r>
              <a:rPr lang="en-US" altLang="ja-JP" sz="1200" dirty="0" err="1">
                <a:solidFill>
                  <a:schemeClr val="tx1">
                    <a:lumMod val="50000"/>
                    <a:lumOff val="50000"/>
                  </a:schemeClr>
                </a:solidFill>
                <a:latin typeface="Meiryo" charset="-128"/>
                <a:ea typeface="Meiryo" charset="-128"/>
                <a:cs typeface="Meiryo" charset="-128"/>
              </a:rPr>
              <a:t>Preskill</a:t>
            </a:r>
            <a:r>
              <a:rPr lang="ja-JP" altLang="en-US" sz="1200" dirty="0">
                <a:solidFill>
                  <a:schemeClr val="tx1">
                    <a:lumMod val="50000"/>
                    <a:lumOff val="50000"/>
                  </a:schemeClr>
                </a:solidFill>
                <a:latin typeface="Meiryo" charset="-128"/>
                <a:ea typeface="Meiryo" charset="-128"/>
                <a:cs typeface="Meiryo" charset="-128"/>
              </a:rPr>
              <a:t>教授</a:t>
            </a:r>
            <a:endParaRPr lang="en-US" altLang="ja-JP" sz="1200" dirty="0">
              <a:solidFill>
                <a:schemeClr val="tx1">
                  <a:lumMod val="50000"/>
                  <a:lumOff val="50000"/>
                </a:schemeClr>
              </a:solidFill>
              <a:latin typeface="Meiryo" charset="-128"/>
              <a:ea typeface="Meiryo" charset="-128"/>
              <a:cs typeface="Meiryo" charset="-128"/>
            </a:endParaRPr>
          </a:p>
          <a:p>
            <a:r>
              <a:rPr lang="ja-JP" altLang="en-US" sz="1200" dirty="0">
                <a:solidFill>
                  <a:schemeClr val="tx1">
                    <a:lumMod val="50000"/>
                    <a:lumOff val="50000"/>
                  </a:schemeClr>
                </a:solidFill>
                <a:latin typeface="Meiryo" charset="-128"/>
                <a:ea typeface="Meiryo" charset="-128"/>
                <a:cs typeface="Meiryo" charset="-128"/>
              </a:rPr>
              <a:t>「ノイズがあってエラー訂正ができない</a:t>
            </a:r>
            <a:r>
              <a:rPr lang="en-US" altLang="ja-JP" sz="1200" dirty="0">
                <a:solidFill>
                  <a:schemeClr val="tx1">
                    <a:lumMod val="50000"/>
                    <a:lumOff val="50000"/>
                  </a:schemeClr>
                </a:solidFill>
                <a:latin typeface="Meiryo" charset="-128"/>
                <a:ea typeface="Meiryo" charset="-128"/>
                <a:cs typeface="Meiryo" charset="-128"/>
              </a:rPr>
              <a:t>50</a:t>
            </a:r>
            <a:r>
              <a:rPr lang="ja-JP" altLang="en-US" sz="1200" dirty="0">
                <a:solidFill>
                  <a:schemeClr val="tx1">
                    <a:lumMod val="50000"/>
                    <a:lumOff val="50000"/>
                  </a:schemeClr>
                </a:solidFill>
                <a:latin typeface="Meiryo" charset="-128"/>
                <a:ea typeface="Meiryo" charset="-128"/>
                <a:cs typeface="Meiryo" charset="-128"/>
              </a:rPr>
              <a:t>～</a:t>
            </a:r>
            <a:r>
              <a:rPr lang="en-US" altLang="ja-JP" sz="1200" dirty="0">
                <a:solidFill>
                  <a:schemeClr val="tx1">
                    <a:lumMod val="50000"/>
                    <a:lumOff val="50000"/>
                  </a:schemeClr>
                </a:solidFill>
                <a:latin typeface="Meiryo" charset="-128"/>
                <a:ea typeface="Meiryo" charset="-128"/>
                <a:cs typeface="Meiryo" charset="-128"/>
              </a:rPr>
              <a:t>100</a:t>
            </a:r>
            <a:r>
              <a:rPr lang="ja-JP" altLang="en-US" sz="1200" dirty="0">
                <a:solidFill>
                  <a:schemeClr val="tx1">
                    <a:lumMod val="50000"/>
                    <a:lumOff val="50000"/>
                  </a:schemeClr>
                </a:solidFill>
                <a:latin typeface="Meiryo" charset="-128"/>
                <a:ea typeface="Meiryo" charset="-128"/>
                <a:cs typeface="Meiryo" charset="-128"/>
              </a:rPr>
              <a:t>量子ビット規模の量子コンピュータが世界を変えるようなことはない」</a:t>
            </a:r>
          </a:p>
        </p:txBody>
      </p:sp>
      <p:sp>
        <p:nvSpPr>
          <p:cNvPr id="36" name="ホームベース 35"/>
          <p:cNvSpPr/>
          <p:nvPr/>
        </p:nvSpPr>
        <p:spPr>
          <a:xfrm>
            <a:off x="262672" y="2809631"/>
            <a:ext cx="2313090" cy="1015591"/>
          </a:xfrm>
          <a:prstGeom prst="homePlate">
            <a:avLst>
              <a:gd name="adj" fmla="val 26055"/>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a:solidFill>
                  <a:srgbClr val="FFFFFF"/>
                </a:solidFill>
                <a:latin typeface="Meiryo" charset="-128"/>
                <a:ea typeface="Meiryo" charset="-128"/>
                <a:cs typeface="Meiryo" charset="-128"/>
              </a:rPr>
              <a:t>組み合わせ最適化問題</a:t>
            </a:r>
            <a:r>
              <a:rPr kumimoji="1" lang="ja-JP" altLang="en-US" sz="1200">
                <a:solidFill>
                  <a:srgbClr val="FFFFFF"/>
                </a:solidFill>
                <a:latin typeface="Meiryo" charset="-128"/>
                <a:ea typeface="Meiryo" charset="-128"/>
                <a:cs typeface="Meiryo" charset="-128"/>
              </a:rPr>
              <a:t>やニューラルネットワークなど</a:t>
            </a:r>
            <a:endParaRPr kumimoji="1" lang="en-US" altLang="ja-JP" sz="1200" dirty="0">
              <a:solidFill>
                <a:srgbClr val="FFFFFF"/>
              </a:solidFill>
              <a:latin typeface="Meiryo" charset="-128"/>
              <a:ea typeface="Meiryo" charset="-128"/>
              <a:cs typeface="Meiryo" charset="-128"/>
            </a:endParaRPr>
          </a:p>
          <a:p>
            <a:r>
              <a:rPr kumimoji="1" lang="ja-JP" altLang="en-US" sz="1200">
                <a:solidFill>
                  <a:srgbClr val="FFFFFF"/>
                </a:solidFill>
                <a:latin typeface="Meiryo" charset="-128"/>
                <a:ea typeface="Meiryo" charset="-128"/>
                <a:cs typeface="Meiryo" charset="-128"/>
              </a:rPr>
              <a:t>特定</a:t>
            </a:r>
            <a:r>
              <a:rPr kumimoji="1" lang="ja-JP" altLang="en-US" sz="1200" dirty="0">
                <a:solidFill>
                  <a:srgbClr val="FFFFFF"/>
                </a:solidFill>
                <a:latin typeface="Meiryo" charset="-128"/>
                <a:ea typeface="Meiryo" charset="-128"/>
                <a:cs typeface="Meiryo" charset="-128"/>
              </a:rPr>
              <a:t>用途</a:t>
            </a:r>
            <a:r>
              <a:rPr kumimoji="1" lang="ja-JP" altLang="en-US" sz="1200">
                <a:solidFill>
                  <a:srgbClr val="FFFFFF"/>
                </a:solidFill>
                <a:latin typeface="Meiryo" charset="-128"/>
                <a:ea typeface="Meiryo" charset="-128"/>
                <a:cs typeface="Meiryo" charset="-128"/>
              </a:rPr>
              <a:t>では実用面</a:t>
            </a:r>
            <a:r>
              <a:rPr kumimoji="1" lang="ja-JP" altLang="en-US" sz="1200" dirty="0">
                <a:solidFill>
                  <a:srgbClr val="FFFFFF"/>
                </a:solidFill>
                <a:latin typeface="Meiryo" charset="-128"/>
                <a:ea typeface="Meiryo" charset="-128"/>
                <a:cs typeface="Meiryo" charset="-128"/>
              </a:rPr>
              <a:t>で先行</a:t>
            </a:r>
          </a:p>
        </p:txBody>
      </p:sp>
      <p:sp>
        <p:nvSpPr>
          <p:cNvPr id="4" name="ホームベース 3">
            <a:extLst>
              <a:ext uri="{FF2B5EF4-FFF2-40B4-BE49-F238E27FC236}">
                <a16:creationId xmlns:a16="http://schemas.microsoft.com/office/drawing/2014/main" id="{237B5D58-2FCF-6A42-9CA2-738D6B98943C}"/>
              </a:ext>
            </a:extLst>
          </p:cNvPr>
          <p:cNvSpPr/>
          <p:nvPr/>
        </p:nvSpPr>
        <p:spPr>
          <a:xfrm>
            <a:off x="253239" y="2367753"/>
            <a:ext cx="2262108" cy="392854"/>
          </a:xfrm>
          <a:prstGeom prst="homePlate">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量子アニーリング方式</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sp>
        <p:nvSpPr>
          <p:cNvPr id="37" name="ホームベース 36">
            <a:extLst>
              <a:ext uri="{FF2B5EF4-FFF2-40B4-BE49-F238E27FC236}">
                <a16:creationId xmlns:a16="http://schemas.microsoft.com/office/drawing/2014/main" id="{067F6046-C2AA-2245-AC30-4AD4509FC2A4}"/>
              </a:ext>
            </a:extLst>
          </p:cNvPr>
          <p:cNvSpPr/>
          <p:nvPr/>
        </p:nvSpPr>
        <p:spPr>
          <a:xfrm>
            <a:off x="262672" y="4314887"/>
            <a:ext cx="8557799" cy="392854"/>
          </a:xfrm>
          <a:prstGeom prst="homePlat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a:solidFill>
                  <a:srgbClr val="FFFFFF"/>
                </a:solidFill>
                <a:latin typeface="Meiryo" panose="020B0604030504040204" pitchFamily="34" charset="-128"/>
                <a:ea typeface="Meiryo" panose="020B0604030504040204" pitchFamily="34" charset="-128"/>
                <a:cs typeface="ＭＳ Ｐゴシック"/>
              </a:rPr>
              <a:t>量子ゲート方式</a:t>
            </a:r>
            <a:endParaRPr kumimoji="1" lang="ja-JP" altLang="en-US" sz="1400" dirty="0">
              <a:solidFill>
                <a:srgbClr val="FFFFFF"/>
              </a:solidFill>
              <a:latin typeface="Meiryo" panose="020B0604030504040204" pitchFamily="34" charset="-128"/>
              <a:ea typeface="Meiryo" panose="020B0604030504040204" pitchFamily="34" charset="-128"/>
              <a:cs typeface="ＭＳ Ｐゴシック"/>
            </a:endParaRPr>
          </a:p>
        </p:txBody>
      </p:sp>
      <p:pic>
        <p:nvPicPr>
          <p:cNvPr id="16" name="図 15">
            <a:extLst>
              <a:ext uri="{FF2B5EF4-FFF2-40B4-BE49-F238E27FC236}">
                <a16:creationId xmlns:a16="http://schemas.microsoft.com/office/drawing/2014/main" id="{6AFA4EF8-1242-FE47-9B38-08813C981AAD}"/>
              </a:ext>
            </a:extLst>
          </p:cNvPr>
          <p:cNvPicPr>
            <a:picLocks noChangeAspect="1"/>
          </p:cNvPicPr>
          <p:nvPr/>
        </p:nvPicPr>
        <p:blipFill>
          <a:blip r:embed="rId2"/>
          <a:stretch>
            <a:fillRect/>
          </a:stretch>
        </p:blipFill>
        <p:spPr>
          <a:xfrm>
            <a:off x="221071" y="1246270"/>
            <a:ext cx="1195184" cy="1151361"/>
          </a:xfrm>
          <a:prstGeom prst="rect">
            <a:avLst/>
          </a:prstGeom>
        </p:spPr>
      </p:pic>
      <p:pic>
        <p:nvPicPr>
          <p:cNvPr id="17" name="図 16">
            <a:extLst>
              <a:ext uri="{FF2B5EF4-FFF2-40B4-BE49-F238E27FC236}">
                <a16:creationId xmlns:a16="http://schemas.microsoft.com/office/drawing/2014/main" id="{E961EED1-9BB3-974F-8DA3-D5F42376EE04}"/>
              </a:ext>
            </a:extLst>
          </p:cNvPr>
          <p:cNvPicPr>
            <a:picLocks noChangeAspect="1"/>
          </p:cNvPicPr>
          <p:nvPr/>
        </p:nvPicPr>
        <p:blipFill>
          <a:blip r:embed="rId3"/>
          <a:stretch>
            <a:fillRect/>
          </a:stretch>
        </p:blipFill>
        <p:spPr>
          <a:xfrm>
            <a:off x="7083497" y="2057117"/>
            <a:ext cx="1736974" cy="977048"/>
          </a:xfrm>
          <a:prstGeom prst="rect">
            <a:avLst/>
          </a:prstGeom>
        </p:spPr>
      </p:pic>
    </p:spTree>
    <p:extLst>
      <p:ext uri="{BB962C8B-B14F-4D97-AF65-F5344CB8AC3E}">
        <p14:creationId xmlns:p14="http://schemas.microsoft.com/office/powerpoint/2010/main" val="21047372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正方形/長方形 59"/>
          <p:cNvSpPr/>
          <p:nvPr/>
        </p:nvSpPr>
        <p:spPr>
          <a:xfrm>
            <a:off x="457200" y="3721268"/>
            <a:ext cx="8300046" cy="283171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正方形/長方形 58"/>
          <p:cNvSpPr/>
          <p:nvPr/>
        </p:nvSpPr>
        <p:spPr>
          <a:xfrm>
            <a:off x="457200" y="813314"/>
            <a:ext cx="8300046" cy="2831710"/>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a:t>これまでの古典コンピュータで解けない問題</a:t>
            </a:r>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6</a:t>
            </a:fld>
            <a:endParaRPr kumimoji="1" lang="ja-JP" altLang="en-US"/>
          </a:p>
        </p:txBody>
      </p:sp>
      <p:sp>
        <p:nvSpPr>
          <p:cNvPr id="4" name="正方形/長方形 3"/>
          <p:cNvSpPr/>
          <p:nvPr/>
        </p:nvSpPr>
        <p:spPr>
          <a:xfrm>
            <a:off x="1763688" y="1749896"/>
            <a:ext cx="1872208" cy="116522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演</a:t>
            </a:r>
            <a:r>
              <a:rPr kumimoji="1" lang="en-US" altLang="ja-JP" sz="2000" b="1" dirty="0">
                <a:solidFill>
                  <a:srgbClr val="FFFFFF"/>
                </a:solidFill>
                <a:latin typeface="Meiryo" charset="-128"/>
                <a:ea typeface="Meiryo" charset="-128"/>
                <a:cs typeface="Meiryo" charset="-128"/>
              </a:rPr>
              <a:t> </a:t>
            </a:r>
            <a:r>
              <a:rPr kumimoji="1" lang="ja-JP" altLang="en-US" sz="2000" b="1" dirty="0">
                <a:solidFill>
                  <a:srgbClr val="FFFFFF"/>
                </a:solidFill>
                <a:latin typeface="Meiryo" charset="-128"/>
                <a:ea typeface="Meiryo" charset="-128"/>
                <a:cs typeface="Meiryo" charset="-128"/>
              </a:rPr>
              <a:t>算</a:t>
            </a:r>
            <a:endParaRPr kumimoji="1" lang="en-US" altLang="ja-JP" sz="2000" b="1" dirty="0">
              <a:solidFill>
                <a:srgbClr val="FFFFFF"/>
              </a:solidFill>
              <a:latin typeface="Meiryo" charset="-128"/>
              <a:ea typeface="Meiryo" charset="-128"/>
              <a:cs typeface="Meiryo" charset="-128"/>
            </a:endParaRPr>
          </a:p>
          <a:p>
            <a:pPr algn="ctr"/>
            <a:endParaRPr kumimoji="1" lang="en-US" altLang="ja-JP" sz="8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最大値を求めよ</a:t>
            </a:r>
          </a:p>
        </p:txBody>
      </p:sp>
      <p:sp>
        <p:nvSpPr>
          <p:cNvPr id="6" name="正方形/長方形 5"/>
          <p:cNvSpPr/>
          <p:nvPr/>
        </p:nvSpPr>
        <p:spPr>
          <a:xfrm>
            <a:off x="683568" y="118692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1</a:t>
            </a:r>
            <a:endParaRPr kumimoji="1" lang="ja-JP" altLang="en-US" sz="1200" b="1" dirty="0">
              <a:solidFill>
                <a:srgbClr val="FFFFFF"/>
              </a:solidFill>
              <a:latin typeface="ＭＳ Ｐゴシック"/>
              <a:ea typeface="ＭＳ Ｐゴシック"/>
              <a:cs typeface="ＭＳ Ｐゴシック"/>
            </a:endParaRPr>
          </a:p>
        </p:txBody>
      </p:sp>
      <p:sp>
        <p:nvSpPr>
          <p:cNvPr id="7" name="正方形/長方形 6"/>
          <p:cNvSpPr/>
          <p:nvPr/>
        </p:nvSpPr>
        <p:spPr>
          <a:xfrm>
            <a:off x="683568" y="157281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6</a:t>
            </a:r>
            <a:endParaRPr kumimoji="1" lang="ja-JP" altLang="en-US" sz="1200" b="1" dirty="0">
              <a:solidFill>
                <a:srgbClr val="FFFFFF"/>
              </a:solidFill>
              <a:latin typeface="ＭＳ Ｐゴシック"/>
              <a:ea typeface="ＭＳ Ｐゴシック"/>
              <a:cs typeface="ＭＳ Ｐゴシック"/>
            </a:endParaRPr>
          </a:p>
        </p:txBody>
      </p:sp>
      <p:sp>
        <p:nvSpPr>
          <p:cNvPr id="8" name="正方形/長方形 7"/>
          <p:cNvSpPr/>
          <p:nvPr/>
        </p:nvSpPr>
        <p:spPr>
          <a:xfrm>
            <a:off x="683568" y="235316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7</a:t>
            </a:r>
            <a:endParaRPr kumimoji="1" lang="ja-JP" altLang="en-US" sz="1200" b="1" dirty="0">
              <a:solidFill>
                <a:srgbClr val="FFFFFF"/>
              </a:solidFill>
              <a:latin typeface="ＭＳ Ｐゴシック"/>
              <a:ea typeface="ＭＳ Ｐゴシック"/>
              <a:cs typeface="ＭＳ Ｐゴシック"/>
            </a:endParaRPr>
          </a:p>
        </p:txBody>
      </p:sp>
      <p:sp>
        <p:nvSpPr>
          <p:cNvPr id="9" name="正方形/長方形 8"/>
          <p:cNvSpPr/>
          <p:nvPr/>
        </p:nvSpPr>
        <p:spPr>
          <a:xfrm>
            <a:off x="683568" y="1962986"/>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20</a:t>
            </a:r>
            <a:endParaRPr kumimoji="1" lang="ja-JP" altLang="en-US" sz="1200" b="1" dirty="0">
              <a:solidFill>
                <a:srgbClr val="FFFFFF"/>
              </a:solidFill>
              <a:latin typeface="ＭＳ Ｐゴシック"/>
              <a:ea typeface="ＭＳ Ｐゴシック"/>
              <a:cs typeface="ＭＳ Ｐゴシック"/>
            </a:endParaRPr>
          </a:p>
        </p:txBody>
      </p:sp>
      <p:sp>
        <p:nvSpPr>
          <p:cNvPr id="10" name="正方形/長方形 9"/>
          <p:cNvSpPr/>
          <p:nvPr/>
        </p:nvSpPr>
        <p:spPr>
          <a:xfrm>
            <a:off x="683568" y="2743336"/>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42</a:t>
            </a:r>
            <a:endParaRPr kumimoji="1" lang="ja-JP" altLang="en-US" sz="1200" b="1" dirty="0">
              <a:solidFill>
                <a:srgbClr val="FFFFFF"/>
              </a:solidFill>
              <a:latin typeface="ＭＳ Ｐゴシック"/>
              <a:ea typeface="ＭＳ Ｐゴシック"/>
              <a:cs typeface="ＭＳ Ｐゴシック"/>
            </a:endParaRPr>
          </a:p>
        </p:txBody>
      </p:sp>
      <p:sp>
        <p:nvSpPr>
          <p:cNvPr id="11" name="正方形/長方形 10"/>
          <p:cNvSpPr/>
          <p:nvPr/>
        </p:nvSpPr>
        <p:spPr>
          <a:xfrm>
            <a:off x="683568" y="313351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8</a:t>
            </a:r>
            <a:endParaRPr kumimoji="1" lang="ja-JP" altLang="en-US" sz="1200" b="1" dirty="0">
              <a:solidFill>
                <a:srgbClr val="FFFFFF"/>
              </a:solidFill>
              <a:latin typeface="ＭＳ Ｐゴシック"/>
              <a:ea typeface="ＭＳ Ｐゴシック"/>
              <a:cs typeface="ＭＳ Ｐゴシック"/>
            </a:endParaRPr>
          </a:p>
        </p:txBody>
      </p:sp>
      <p:sp>
        <p:nvSpPr>
          <p:cNvPr id="12" name="正方形/長方形 11"/>
          <p:cNvSpPr/>
          <p:nvPr/>
        </p:nvSpPr>
        <p:spPr>
          <a:xfrm>
            <a:off x="4326392" y="2166801"/>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42</a:t>
            </a:r>
            <a:endParaRPr kumimoji="1" lang="ja-JP" altLang="en-US" sz="1200" b="1" dirty="0">
              <a:solidFill>
                <a:srgbClr val="FFFFFF"/>
              </a:solidFill>
              <a:latin typeface="ＭＳ Ｐゴシック"/>
              <a:ea typeface="ＭＳ Ｐゴシック"/>
              <a:cs typeface="ＭＳ Ｐゴシック"/>
            </a:endParaRPr>
          </a:p>
        </p:txBody>
      </p:sp>
      <p:cxnSp>
        <p:nvCxnSpPr>
          <p:cNvPr id="14" name="直線コネクタ 13"/>
          <p:cNvCxnSpPr>
            <a:stCxn id="6" idx="3"/>
            <a:endCxn id="4" idx="1"/>
          </p:cNvCxnSpPr>
          <p:nvPr/>
        </p:nvCxnSpPr>
        <p:spPr>
          <a:xfrm>
            <a:off x="1043608" y="1348946"/>
            <a:ext cx="720080" cy="983562"/>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5" name="直線コネクタ 14"/>
          <p:cNvCxnSpPr>
            <a:stCxn id="7" idx="3"/>
            <a:endCxn id="4" idx="1"/>
          </p:cNvCxnSpPr>
          <p:nvPr/>
        </p:nvCxnSpPr>
        <p:spPr>
          <a:xfrm>
            <a:off x="1043608" y="1734829"/>
            <a:ext cx="720080" cy="597679"/>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18" name="直線コネクタ 17"/>
          <p:cNvCxnSpPr>
            <a:stCxn id="9" idx="3"/>
            <a:endCxn id="4" idx="1"/>
          </p:cNvCxnSpPr>
          <p:nvPr/>
        </p:nvCxnSpPr>
        <p:spPr>
          <a:xfrm>
            <a:off x="1043608" y="2125004"/>
            <a:ext cx="720080" cy="207504"/>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1" name="直線コネクタ 20"/>
          <p:cNvCxnSpPr>
            <a:stCxn id="8" idx="3"/>
            <a:endCxn id="4" idx="1"/>
          </p:cNvCxnSpPr>
          <p:nvPr/>
        </p:nvCxnSpPr>
        <p:spPr>
          <a:xfrm flipV="1">
            <a:off x="1043608" y="2332508"/>
            <a:ext cx="720080" cy="18267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4" name="直線コネクタ 23"/>
          <p:cNvCxnSpPr>
            <a:stCxn id="10" idx="3"/>
            <a:endCxn id="4" idx="1"/>
          </p:cNvCxnSpPr>
          <p:nvPr/>
        </p:nvCxnSpPr>
        <p:spPr>
          <a:xfrm flipV="1">
            <a:off x="1043608" y="2332508"/>
            <a:ext cx="720080" cy="572846"/>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27" name="直線コネクタ 26"/>
          <p:cNvCxnSpPr>
            <a:stCxn id="11" idx="3"/>
            <a:endCxn id="4" idx="1"/>
          </p:cNvCxnSpPr>
          <p:nvPr/>
        </p:nvCxnSpPr>
        <p:spPr>
          <a:xfrm flipV="1">
            <a:off x="1043608" y="2332508"/>
            <a:ext cx="720080" cy="96302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31" name="直線矢印コネクタ 30"/>
          <p:cNvCxnSpPr>
            <a:stCxn id="4" idx="3"/>
            <a:endCxn id="12" idx="1"/>
          </p:cNvCxnSpPr>
          <p:nvPr/>
        </p:nvCxnSpPr>
        <p:spPr>
          <a:xfrm flipV="1">
            <a:off x="3635896" y="2328819"/>
            <a:ext cx="690496" cy="3689"/>
          </a:xfrm>
          <a:prstGeom prst="straightConnector1">
            <a:avLst/>
          </a:prstGeom>
          <a:ln w="38100">
            <a:solidFill>
              <a:srgbClr val="E46C0A"/>
            </a:solidFill>
            <a:tailEnd type="triangle"/>
          </a:ln>
        </p:spPr>
        <p:style>
          <a:lnRef idx="2">
            <a:schemeClr val="accent1"/>
          </a:lnRef>
          <a:fillRef idx="0">
            <a:schemeClr val="accent1"/>
          </a:fillRef>
          <a:effectRef idx="1">
            <a:schemeClr val="accent1"/>
          </a:effectRef>
          <a:fontRef idx="minor">
            <a:schemeClr val="tx1"/>
          </a:fontRef>
        </p:style>
      </p:cxnSp>
      <p:sp>
        <p:nvSpPr>
          <p:cNvPr id="32" name="正方形/長方形 31"/>
          <p:cNvSpPr/>
          <p:nvPr/>
        </p:nvSpPr>
        <p:spPr>
          <a:xfrm>
            <a:off x="1763688" y="4658263"/>
            <a:ext cx="1872208" cy="11652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b="1" dirty="0">
                <a:solidFill>
                  <a:srgbClr val="FFFFFF"/>
                </a:solidFill>
                <a:latin typeface="Meiryo" charset="-128"/>
                <a:ea typeface="Meiryo" charset="-128"/>
                <a:cs typeface="Meiryo" charset="-128"/>
              </a:rPr>
              <a:t>演</a:t>
            </a:r>
            <a:r>
              <a:rPr kumimoji="1" lang="en-US" altLang="ja-JP" sz="2000" b="1" dirty="0">
                <a:solidFill>
                  <a:srgbClr val="FFFFFF"/>
                </a:solidFill>
                <a:latin typeface="Meiryo" charset="-128"/>
                <a:ea typeface="Meiryo" charset="-128"/>
                <a:cs typeface="Meiryo" charset="-128"/>
              </a:rPr>
              <a:t> </a:t>
            </a:r>
            <a:r>
              <a:rPr kumimoji="1" lang="ja-JP" altLang="en-US" sz="2000" b="1" dirty="0">
                <a:solidFill>
                  <a:srgbClr val="FFFFFF"/>
                </a:solidFill>
                <a:latin typeface="Meiryo" charset="-128"/>
                <a:ea typeface="Meiryo" charset="-128"/>
                <a:cs typeface="Meiryo" charset="-128"/>
              </a:rPr>
              <a:t>算</a:t>
            </a:r>
            <a:endParaRPr kumimoji="1" lang="en-US" altLang="ja-JP" sz="2000" b="1"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積が</a:t>
            </a:r>
            <a:r>
              <a:rPr kumimoji="1" lang="en-US" altLang="ja-JP" sz="1400" dirty="0">
                <a:solidFill>
                  <a:srgbClr val="FFFFFF"/>
                </a:solidFill>
                <a:latin typeface="Meiryo" charset="-128"/>
                <a:ea typeface="Meiryo" charset="-128"/>
                <a:cs typeface="Meiryo" charset="-128"/>
              </a:rPr>
              <a:t>20</a:t>
            </a:r>
            <a:r>
              <a:rPr kumimoji="1" lang="ja-JP" altLang="en-US" sz="1400" dirty="0">
                <a:solidFill>
                  <a:srgbClr val="FFFFFF"/>
                </a:solidFill>
                <a:latin typeface="Meiryo" charset="-128"/>
                <a:ea typeface="Meiryo" charset="-128"/>
                <a:cs typeface="Meiryo" charset="-128"/>
              </a:rPr>
              <a:t>に最も近い</a:t>
            </a:r>
            <a:endParaRPr kumimoji="1" lang="en-US" altLang="ja-JP" sz="1400" dirty="0">
              <a:solidFill>
                <a:srgbClr val="FFFFFF"/>
              </a:solidFill>
              <a:latin typeface="Meiryo" charset="-128"/>
              <a:ea typeface="Meiryo" charset="-128"/>
              <a:cs typeface="Meiryo" charset="-128"/>
            </a:endParaRPr>
          </a:p>
          <a:p>
            <a:pPr algn="ctr"/>
            <a:r>
              <a:rPr kumimoji="1" lang="ja-JP" altLang="en-US" sz="1400" dirty="0">
                <a:solidFill>
                  <a:srgbClr val="FFFFFF"/>
                </a:solidFill>
                <a:latin typeface="Meiryo" charset="-128"/>
                <a:ea typeface="Meiryo" charset="-128"/>
                <a:cs typeface="Meiryo" charset="-128"/>
              </a:rPr>
              <a:t>組合せを求めよ</a:t>
            </a:r>
          </a:p>
        </p:txBody>
      </p:sp>
      <p:sp>
        <p:nvSpPr>
          <p:cNvPr id="33" name="正方形/長方形 32"/>
          <p:cNvSpPr/>
          <p:nvPr/>
        </p:nvSpPr>
        <p:spPr>
          <a:xfrm>
            <a:off x="683568" y="4095295"/>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1</a:t>
            </a:r>
            <a:endParaRPr kumimoji="1" lang="ja-JP" altLang="en-US" sz="1200" b="1" dirty="0">
              <a:solidFill>
                <a:srgbClr val="FFFFFF"/>
              </a:solidFill>
              <a:latin typeface="ＭＳ Ｐゴシック"/>
              <a:ea typeface="ＭＳ Ｐゴシック"/>
              <a:cs typeface="ＭＳ Ｐゴシック"/>
            </a:endParaRPr>
          </a:p>
        </p:txBody>
      </p:sp>
      <p:sp>
        <p:nvSpPr>
          <p:cNvPr id="34" name="正方形/長方形 33"/>
          <p:cNvSpPr/>
          <p:nvPr/>
        </p:nvSpPr>
        <p:spPr>
          <a:xfrm>
            <a:off x="683568" y="448117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6</a:t>
            </a:r>
            <a:endParaRPr kumimoji="1" lang="ja-JP" altLang="en-US" sz="1200" b="1" dirty="0">
              <a:solidFill>
                <a:srgbClr val="FFFFFF"/>
              </a:solidFill>
              <a:latin typeface="ＭＳ Ｐゴシック"/>
              <a:ea typeface="ＭＳ Ｐゴシック"/>
              <a:cs typeface="ＭＳ Ｐゴシック"/>
            </a:endParaRPr>
          </a:p>
        </p:txBody>
      </p:sp>
      <p:sp>
        <p:nvSpPr>
          <p:cNvPr id="35" name="正方形/長方形 34"/>
          <p:cNvSpPr/>
          <p:nvPr/>
        </p:nvSpPr>
        <p:spPr>
          <a:xfrm>
            <a:off x="683568" y="526152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7</a:t>
            </a:r>
            <a:endParaRPr kumimoji="1" lang="ja-JP" altLang="en-US" sz="1200" b="1" dirty="0">
              <a:solidFill>
                <a:srgbClr val="FFFFFF"/>
              </a:solidFill>
              <a:latin typeface="ＭＳ Ｐゴシック"/>
              <a:ea typeface="ＭＳ Ｐゴシック"/>
              <a:cs typeface="ＭＳ Ｐゴシック"/>
            </a:endParaRPr>
          </a:p>
        </p:txBody>
      </p:sp>
      <p:sp>
        <p:nvSpPr>
          <p:cNvPr id="36" name="正方形/長方形 35"/>
          <p:cNvSpPr/>
          <p:nvPr/>
        </p:nvSpPr>
        <p:spPr>
          <a:xfrm>
            <a:off x="683568" y="4871353"/>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20</a:t>
            </a:r>
            <a:endParaRPr kumimoji="1" lang="ja-JP" altLang="en-US" sz="1200" b="1" dirty="0">
              <a:solidFill>
                <a:srgbClr val="FFFFFF"/>
              </a:solidFill>
              <a:latin typeface="ＭＳ Ｐゴシック"/>
              <a:ea typeface="ＭＳ Ｐゴシック"/>
              <a:cs typeface="ＭＳ Ｐゴシック"/>
            </a:endParaRPr>
          </a:p>
        </p:txBody>
      </p:sp>
      <p:sp>
        <p:nvSpPr>
          <p:cNvPr id="37" name="正方形/長方形 36"/>
          <p:cNvSpPr/>
          <p:nvPr/>
        </p:nvSpPr>
        <p:spPr>
          <a:xfrm>
            <a:off x="683568" y="5651703"/>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a:solidFill>
                  <a:srgbClr val="FFFFFF"/>
                </a:solidFill>
                <a:latin typeface="ＭＳ Ｐゴシック"/>
                <a:ea typeface="ＭＳ Ｐゴシック"/>
                <a:cs typeface="ＭＳ Ｐゴシック"/>
              </a:rPr>
              <a:t>42</a:t>
            </a:r>
            <a:endParaRPr kumimoji="1" lang="ja-JP" altLang="en-US" sz="1200" b="1" dirty="0">
              <a:solidFill>
                <a:srgbClr val="FFFFFF"/>
              </a:solidFill>
              <a:latin typeface="ＭＳ Ｐゴシック"/>
              <a:ea typeface="ＭＳ Ｐゴシック"/>
              <a:cs typeface="ＭＳ Ｐゴシック"/>
            </a:endParaRPr>
          </a:p>
        </p:txBody>
      </p:sp>
      <p:sp>
        <p:nvSpPr>
          <p:cNvPr id="38" name="正方形/長方形 37"/>
          <p:cNvSpPr/>
          <p:nvPr/>
        </p:nvSpPr>
        <p:spPr>
          <a:xfrm>
            <a:off x="683568" y="6041878"/>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8</a:t>
            </a:r>
            <a:endParaRPr kumimoji="1" lang="ja-JP" altLang="en-US" sz="1200" b="1" dirty="0">
              <a:solidFill>
                <a:srgbClr val="FFFFFF"/>
              </a:solidFill>
              <a:latin typeface="ＭＳ Ｐゴシック"/>
              <a:ea typeface="ＭＳ Ｐゴシック"/>
              <a:cs typeface="ＭＳ Ｐゴシック"/>
            </a:endParaRPr>
          </a:p>
        </p:txBody>
      </p:sp>
      <p:sp>
        <p:nvSpPr>
          <p:cNvPr id="39" name="正方形/長方形 38"/>
          <p:cNvSpPr/>
          <p:nvPr/>
        </p:nvSpPr>
        <p:spPr>
          <a:xfrm>
            <a:off x="4313210" y="4658263"/>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200" b="1" dirty="0">
                <a:solidFill>
                  <a:srgbClr val="FFFFFF"/>
                </a:solidFill>
                <a:latin typeface="ＭＳ Ｐゴシック"/>
                <a:ea typeface="ＭＳ Ｐゴシック"/>
                <a:cs typeface="ＭＳ Ｐゴシック"/>
              </a:rPr>
              <a:t>1</a:t>
            </a:r>
            <a:endParaRPr kumimoji="1" lang="ja-JP" altLang="en-US" sz="1200" b="1" dirty="0">
              <a:solidFill>
                <a:srgbClr val="FFFFFF"/>
              </a:solidFill>
              <a:latin typeface="ＭＳ Ｐゴシック"/>
              <a:ea typeface="ＭＳ Ｐゴシック"/>
              <a:cs typeface="ＭＳ Ｐゴシック"/>
            </a:endParaRPr>
          </a:p>
        </p:txBody>
      </p:sp>
      <p:cxnSp>
        <p:nvCxnSpPr>
          <p:cNvPr id="40" name="直線コネクタ 39"/>
          <p:cNvCxnSpPr>
            <a:stCxn id="33" idx="3"/>
            <a:endCxn id="32" idx="1"/>
          </p:cNvCxnSpPr>
          <p:nvPr/>
        </p:nvCxnSpPr>
        <p:spPr>
          <a:xfrm>
            <a:off x="1043608" y="4257313"/>
            <a:ext cx="720080" cy="983562"/>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1" name="直線コネクタ 40"/>
          <p:cNvCxnSpPr>
            <a:stCxn id="34" idx="3"/>
            <a:endCxn id="32" idx="1"/>
          </p:cNvCxnSpPr>
          <p:nvPr/>
        </p:nvCxnSpPr>
        <p:spPr>
          <a:xfrm>
            <a:off x="1043608" y="4643196"/>
            <a:ext cx="720080" cy="597679"/>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2" name="直線コネクタ 41"/>
          <p:cNvCxnSpPr>
            <a:stCxn id="36" idx="3"/>
            <a:endCxn id="32" idx="1"/>
          </p:cNvCxnSpPr>
          <p:nvPr/>
        </p:nvCxnSpPr>
        <p:spPr>
          <a:xfrm>
            <a:off x="1043608" y="5033371"/>
            <a:ext cx="720080" cy="207504"/>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3" name="直線コネクタ 42"/>
          <p:cNvCxnSpPr>
            <a:stCxn id="35" idx="3"/>
            <a:endCxn id="32" idx="1"/>
          </p:cNvCxnSpPr>
          <p:nvPr/>
        </p:nvCxnSpPr>
        <p:spPr>
          <a:xfrm flipV="1">
            <a:off x="1043608" y="5240875"/>
            <a:ext cx="720080" cy="18267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4" name="直線コネクタ 43"/>
          <p:cNvCxnSpPr>
            <a:stCxn id="37" idx="3"/>
            <a:endCxn id="32" idx="1"/>
          </p:cNvCxnSpPr>
          <p:nvPr/>
        </p:nvCxnSpPr>
        <p:spPr>
          <a:xfrm flipV="1">
            <a:off x="1043608" y="5240875"/>
            <a:ext cx="720080" cy="572846"/>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5" name="直線コネクタ 44"/>
          <p:cNvCxnSpPr>
            <a:stCxn id="38" idx="3"/>
            <a:endCxn id="32" idx="1"/>
          </p:cNvCxnSpPr>
          <p:nvPr/>
        </p:nvCxnSpPr>
        <p:spPr>
          <a:xfrm flipV="1">
            <a:off x="1043608" y="5240875"/>
            <a:ext cx="720080" cy="963021"/>
          </a:xfrm>
          <a:prstGeom prst="line">
            <a:avLst/>
          </a:prstGeom>
          <a:ln w="9525">
            <a:solidFill>
              <a:schemeClr val="accent6"/>
            </a:solidFill>
          </a:ln>
        </p:spPr>
        <p:style>
          <a:lnRef idx="2">
            <a:schemeClr val="accent1"/>
          </a:lnRef>
          <a:fillRef idx="0">
            <a:schemeClr val="accent1"/>
          </a:fillRef>
          <a:effectRef idx="1">
            <a:schemeClr val="accent1"/>
          </a:effectRef>
          <a:fontRef idx="minor">
            <a:schemeClr val="tx1"/>
          </a:fontRef>
        </p:style>
      </p:cxnSp>
      <p:cxnSp>
        <p:nvCxnSpPr>
          <p:cNvPr id="46" name="直線矢印コネクタ 45"/>
          <p:cNvCxnSpPr>
            <a:stCxn id="32" idx="3"/>
          </p:cNvCxnSpPr>
          <p:nvPr/>
        </p:nvCxnSpPr>
        <p:spPr>
          <a:xfrm>
            <a:off x="3635896" y="5240875"/>
            <a:ext cx="677314" cy="0"/>
          </a:xfrm>
          <a:prstGeom prst="straightConnector1">
            <a:avLst/>
          </a:prstGeom>
          <a:ln w="38100">
            <a:solidFill>
              <a:srgbClr val="E46C0A"/>
            </a:solidFill>
            <a:tailEnd type="triangle"/>
          </a:ln>
        </p:spPr>
        <p:style>
          <a:lnRef idx="2">
            <a:schemeClr val="accent1"/>
          </a:lnRef>
          <a:fillRef idx="0">
            <a:schemeClr val="accent1"/>
          </a:fillRef>
          <a:effectRef idx="1">
            <a:schemeClr val="accent1"/>
          </a:effectRef>
          <a:fontRef idx="minor">
            <a:schemeClr val="tx1"/>
          </a:fontRef>
        </p:style>
      </p:cxnSp>
      <p:sp>
        <p:nvSpPr>
          <p:cNvPr id="49" name="正方形/長方形 48"/>
          <p:cNvSpPr/>
          <p:nvPr/>
        </p:nvSpPr>
        <p:spPr>
          <a:xfrm>
            <a:off x="4313210" y="5491492"/>
            <a:ext cx="360040" cy="324036"/>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200" b="1" dirty="0">
                <a:solidFill>
                  <a:srgbClr val="FFFFFF"/>
                </a:solidFill>
                <a:latin typeface="ＭＳ Ｐゴシック"/>
                <a:ea typeface="ＭＳ Ｐゴシック"/>
                <a:cs typeface="ＭＳ Ｐゴシック"/>
              </a:rPr>
              <a:t>20</a:t>
            </a:r>
            <a:endParaRPr kumimoji="1" lang="ja-JP" altLang="en-US" sz="1200" b="1" dirty="0">
              <a:solidFill>
                <a:srgbClr val="FFFFFF"/>
              </a:solidFill>
              <a:latin typeface="ＭＳ Ｐゴシック"/>
              <a:ea typeface="ＭＳ Ｐゴシック"/>
              <a:cs typeface="ＭＳ Ｐゴシック"/>
            </a:endParaRPr>
          </a:p>
        </p:txBody>
      </p:sp>
      <p:sp>
        <p:nvSpPr>
          <p:cNvPr id="51" name="乗算記号 50"/>
          <p:cNvSpPr/>
          <p:nvPr/>
        </p:nvSpPr>
        <p:spPr>
          <a:xfrm>
            <a:off x="4309743" y="5054654"/>
            <a:ext cx="360040" cy="364483"/>
          </a:xfrm>
          <a:prstGeom prst="mathMultiply">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テキスト ボックス 52"/>
          <p:cNvSpPr txBox="1"/>
          <p:nvPr/>
        </p:nvSpPr>
        <p:spPr>
          <a:xfrm>
            <a:off x="5240917" y="1728474"/>
            <a:ext cx="2050561" cy="1384995"/>
          </a:xfrm>
          <a:prstGeom prst="rect">
            <a:avLst/>
          </a:prstGeom>
          <a:noFill/>
        </p:spPr>
        <p:txBody>
          <a:bodyPr wrap="none" rtlCol="0">
            <a:spAutoFit/>
          </a:bodyPr>
          <a:lstStyle/>
          <a:p>
            <a:r>
              <a:rPr kumimoji="1" lang="ja-JP" altLang="en-US" dirty="0">
                <a:solidFill>
                  <a:srgbClr val="0070C0"/>
                </a:solidFill>
                <a:latin typeface="Meiryo" charset="-128"/>
                <a:ea typeface="Meiryo" charset="-128"/>
                <a:cs typeface="Meiryo" charset="-128"/>
              </a:rPr>
              <a:t>入力数＝</a:t>
            </a:r>
            <a:r>
              <a:rPr kumimoji="1" lang="en-US" altLang="ja-JP" dirty="0">
                <a:solidFill>
                  <a:srgbClr val="0070C0"/>
                </a:solidFill>
                <a:latin typeface="Meiryo" charset="-128"/>
                <a:ea typeface="Meiryo" charset="-128"/>
                <a:cs typeface="Meiryo" charset="-128"/>
              </a:rPr>
              <a:t>N</a:t>
            </a:r>
          </a:p>
          <a:p>
            <a:r>
              <a:rPr lang="ja-JP" altLang="en-US" dirty="0">
                <a:solidFill>
                  <a:srgbClr val="0070C0"/>
                </a:solidFill>
                <a:latin typeface="Meiryo" charset="-128"/>
                <a:ea typeface="Meiryo" charset="-128"/>
                <a:cs typeface="Meiryo" charset="-128"/>
              </a:rPr>
              <a:t>計算回数＝</a:t>
            </a:r>
            <a:r>
              <a:rPr lang="en-US" altLang="ja-JP" dirty="0">
                <a:solidFill>
                  <a:srgbClr val="0070C0"/>
                </a:solidFill>
                <a:latin typeface="Meiryo" charset="-128"/>
                <a:ea typeface="Meiryo" charset="-128"/>
                <a:cs typeface="Meiryo" charset="-128"/>
              </a:rPr>
              <a:t>N</a:t>
            </a:r>
            <a:r>
              <a:rPr lang="ja-JP" altLang="en-US" dirty="0">
                <a:solidFill>
                  <a:srgbClr val="0070C0"/>
                </a:solidFill>
                <a:latin typeface="Meiryo" charset="-128"/>
                <a:ea typeface="Meiryo" charset="-128"/>
                <a:cs typeface="Meiryo" charset="-128"/>
              </a:rPr>
              <a:t>回</a:t>
            </a:r>
            <a:endParaRPr lang="en-US" altLang="ja-JP" dirty="0">
              <a:solidFill>
                <a:srgbClr val="0070C0"/>
              </a:solidFill>
              <a:latin typeface="Meiryo" charset="-128"/>
              <a:ea typeface="Meiryo" charset="-128"/>
              <a:cs typeface="Meiryo" charset="-128"/>
            </a:endParaRPr>
          </a:p>
          <a:p>
            <a:r>
              <a:rPr lang="ja-JP" altLang="en-US" sz="1200" dirty="0">
                <a:solidFill>
                  <a:srgbClr val="0070C0"/>
                </a:solidFill>
                <a:latin typeface="Meiryo" charset="-128"/>
                <a:ea typeface="Meiryo" charset="-128"/>
                <a:cs typeface="Meiryo" charset="-128"/>
              </a:rPr>
              <a:t>　　例えば：</a:t>
            </a:r>
            <a:endParaRPr lang="en-US" altLang="ja-JP" sz="1200" dirty="0">
              <a:solidFill>
                <a:srgbClr val="0070C0"/>
              </a:solidFill>
              <a:latin typeface="Meiryo" charset="-128"/>
              <a:ea typeface="Meiryo" charset="-128"/>
              <a:cs typeface="Meiryo" charset="-128"/>
            </a:endParaRPr>
          </a:p>
          <a:p>
            <a:pPr marL="266700" lvl="1"/>
            <a:r>
              <a:rPr lang="ja-JP" altLang="en-US" sz="1200" dirty="0">
                <a:solidFill>
                  <a:srgbClr val="0070C0"/>
                </a:solidFill>
                <a:latin typeface="Meiryo" charset="-128"/>
                <a:ea typeface="Meiryo" charset="-128"/>
                <a:cs typeface="Meiryo" charset="-128"/>
              </a:rPr>
              <a:t>　入力数</a:t>
            </a:r>
            <a:r>
              <a:rPr lang="en-US" altLang="ja-JP" sz="1200" dirty="0">
                <a:solidFill>
                  <a:srgbClr val="0070C0"/>
                </a:solidFill>
                <a:latin typeface="Meiryo" charset="-128"/>
                <a:ea typeface="Meiryo" charset="-128"/>
                <a:cs typeface="Meiryo" charset="-128"/>
              </a:rPr>
              <a:t>=10 </a:t>
            </a:r>
            <a:r>
              <a:rPr lang="ja-JP" altLang="en-US" sz="1200" dirty="0">
                <a:solidFill>
                  <a:srgbClr val="0070C0"/>
                </a:solidFill>
                <a:latin typeface="Meiryo" charset="-128"/>
                <a:ea typeface="Meiryo" charset="-128"/>
                <a:cs typeface="Meiryo" charset="-128"/>
              </a:rPr>
              <a:t>→</a:t>
            </a:r>
            <a:r>
              <a:rPr lang="en-US" altLang="ja-JP" sz="1200" dirty="0">
                <a:solidFill>
                  <a:srgbClr val="0070C0"/>
                </a:solidFill>
                <a:latin typeface="Meiryo" charset="-128"/>
                <a:ea typeface="Meiryo" charset="-128"/>
                <a:cs typeface="Meiryo" charset="-128"/>
              </a:rPr>
              <a:t> 10</a:t>
            </a:r>
            <a:r>
              <a:rPr lang="ja-JP" altLang="en-US" sz="1200" dirty="0">
                <a:solidFill>
                  <a:srgbClr val="0070C0"/>
                </a:solidFill>
                <a:latin typeface="Meiryo" charset="-128"/>
                <a:ea typeface="Meiryo" charset="-128"/>
                <a:cs typeface="Meiryo" charset="-128"/>
              </a:rPr>
              <a:t>回</a:t>
            </a:r>
            <a:endParaRPr lang="en-US" altLang="ja-JP" sz="1200" dirty="0">
              <a:solidFill>
                <a:srgbClr val="0070C0"/>
              </a:solidFill>
              <a:latin typeface="Meiryo" charset="-128"/>
              <a:ea typeface="Meiryo" charset="-128"/>
              <a:cs typeface="Meiryo" charset="-128"/>
            </a:endParaRPr>
          </a:p>
          <a:p>
            <a:pPr marL="266700" lvl="1"/>
            <a:r>
              <a:rPr lang="ja-JP" altLang="en-US" sz="1200" dirty="0">
                <a:solidFill>
                  <a:srgbClr val="0070C0"/>
                </a:solidFill>
                <a:latin typeface="Meiryo" charset="-128"/>
                <a:ea typeface="Meiryo" charset="-128"/>
                <a:cs typeface="Meiryo" charset="-128"/>
              </a:rPr>
              <a:t>　入力数</a:t>
            </a:r>
            <a:r>
              <a:rPr lang="en-US" altLang="ja-JP" sz="1200" dirty="0">
                <a:solidFill>
                  <a:srgbClr val="0070C0"/>
                </a:solidFill>
                <a:latin typeface="Meiryo" charset="-128"/>
                <a:ea typeface="Meiryo" charset="-128"/>
                <a:cs typeface="Meiryo" charset="-128"/>
              </a:rPr>
              <a:t>=20 </a:t>
            </a:r>
            <a:r>
              <a:rPr lang="ja-JP" altLang="en-US" sz="1200" dirty="0">
                <a:solidFill>
                  <a:srgbClr val="0070C0"/>
                </a:solidFill>
                <a:latin typeface="Meiryo" charset="-128"/>
                <a:ea typeface="Meiryo" charset="-128"/>
                <a:cs typeface="Meiryo" charset="-128"/>
              </a:rPr>
              <a:t>→</a:t>
            </a:r>
            <a:r>
              <a:rPr lang="en-US" altLang="ja-JP" sz="1200" dirty="0">
                <a:solidFill>
                  <a:srgbClr val="0070C0"/>
                </a:solidFill>
                <a:latin typeface="Meiryo" charset="-128"/>
                <a:ea typeface="Meiryo" charset="-128"/>
                <a:cs typeface="Meiryo" charset="-128"/>
              </a:rPr>
              <a:t> 20</a:t>
            </a:r>
            <a:r>
              <a:rPr lang="ja-JP" altLang="en-US" sz="1200" dirty="0">
                <a:solidFill>
                  <a:srgbClr val="0070C0"/>
                </a:solidFill>
                <a:latin typeface="Meiryo" charset="-128"/>
                <a:ea typeface="Meiryo" charset="-128"/>
                <a:cs typeface="Meiryo" charset="-128"/>
              </a:rPr>
              <a:t>回</a:t>
            </a:r>
            <a:endParaRPr lang="en-US" altLang="ja-JP" sz="1200" dirty="0">
              <a:solidFill>
                <a:srgbClr val="0070C0"/>
              </a:solidFill>
              <a:latin typeface="Meiryo" charset="-128"/>
              <a:ea typeface="Meiryo" charset="-128"/>
              <a:cs typeface="Meiryo" charset="-128"/>
            </a:endParaRPr>
          </a:p>
          <a:p>
            <a:pPr marL="266700" lvl="1"/>
            <a:r>
              <a:rPr lang="ja-JP" altLang="en-US" sz="1200" dirty="0">
                <a:solidFill>
                  <a:srgbClr val="0070C0"/>
                </a:solidFill>
                <a:latin typeface="Meiryo" charset="-128"/>
                <a:ea typeface="Meiryo" charset="-128"/>
                <a:cs typeface="Meiryo" charset="-128"/>
              </a:rPr>
              <a:t>　入力数</a:t>
            </a:r>
            <a:r>
              <a:rPr lang="en-US" altLang="ja-JP" sz="1200" dirty="0">
                <a:solidFill>
                  <a:srgbClr val="0070C0"/>
                </a:solidFill>
                <a:latin typeface="Meiryo" charset="-128"/>
                <a:ea typeface="Meiryo" charset="-128"/>
                <a:cs typeface="Meiryo" charset="-128"/>
              </a:rPr>
              <a:t>=30 </a:t>
            </a:r>
            <a:r>
              <a:rPr lang="ja-JP" altLang="en-US" sz="1200" dirty="0">
                <a:solidFill>
                  <a:srgbClr val="0070C0"/>
                </a:solidFill>
                <a:latin typeface="Meiryo" charset="-128"/>
                <a:ea typeface="Meiryo" charset="-128"/>
                <a:cs typeface="Meiryo" charset="-128"/>
              </a:rPr>
              <a:t>→</a:t>
            </a:r>
            <a:r>
              <a:rPr lang="en-US" altLang="ja-JP" sz="1200" dirty="0">
                <a:solidFill>
                  <a:srgbClr val="0070C0"/>
                </a:solidFill>
                <a:latin typeface="Meiryo" charset="-128"/>
                <a:ea typeface="Meiryo" charset="-128"/>
                <a:cs typeface="Meiryo" charset="-128"/>
              </a:rPr>
              <a:t> 30</a:t>
            </a:r>
            <a:r>
              <a:rPr lang="ja-JP" altLang="en-US" sz="1200" dirty="0">
                <a:solidFill>
                  <a:srgbClr val="0070C0"/>
                </a:solidFill>
                <a:latin typeface="Meiryo" charset="-128"/>
                <a:ea typeface="Meiryo" charset="-128"/>
                <a:cs typeface="Meiryo" charset="-128"/>
              </a:rPr>
              <a:t>回</a:t>
            </a:r>
            <a:endParaRPr lang="ja-JP" altLang="en-US" dirty="0">
              <a:solidFill>
                <a:srgbClr val="0070C0"/>
              </a:solidFill>
              <a:latin typeface="Meiryo" charset="-128"/>
              <a:ea typeface="Meiryo" charset="-128"/>
              <a:cs typeface="Meiryo" charset="-128"/>
            </a:endParaRPr>
          </a:p>
        </p:txBody>
      </p:sp>
      <p:sp>
        <p:nvSpPr>
          <p:cNvPr id="54" name="テキスト ボックス 53"/>
          <p:cNvSpPr txBox="1"/>
          <p:nvPr/>
        </p:nvSpPr>
        <p:spPr>
          <a:xfrm>
            <a:off x="540938" y="931584"/>
            <a:ext cx="646331" cy="253916"/>
          </a:xfrm>
          <a:prstGeom prst="rect">
            <a:avLst/>
          </a:prstGeom>
          <a:noFill/>
        </p:spPr>
        <p:txBody>
          <a:bodyPr wrap="none" rtlCol="0">
            <a:spAutoFit/>
          </a:bodyPr>
          <a:lstStyle/>
          <a:p>
            <a:pPr algn="ctr"/>
            <a:r>
              <a:rPr kumimoji="1" lang="ja-JP" altLang="en-US" sz="1050" dirty="0">
                <a:solidFill>
                  <a:srgbClr val="009051"/>
                </a:solidFill>
                <a:latin typeface="Meiryo" charset="-128"/>
                <a:ea typeface="Meiryo" charset="-128"/>
                <a:cs typeface="Meiryo" charset="-128"/>
              </a:rPr>
              <a:t>入力</a:t>
            </a:r>
            <a:r>
              <a:rPr kumimoji="1" lang="en-US" altLang="ja-JP" sz="1050" dirty="0">
                <a:solidFill>
                  <a:srgbClr val="009051"/>
                </a:solidFill>
                <a:latin typeface="Meiryo" charset="-128"/>
                <a:ea typeface="Meiryo" charset="-128"/>
                <a:cs typeface="Meiryo" charset="-128"/>
              </a:rPr>
              <a:t>=6</a:t>
            </a:r>
            <a:endParaRPr kumimoji="1" lang="ja-JP" altLang="en-US" sz="1050" dirty="0">
              <a:solidFill>
                <a:srgbClr val="009051"/>
              </a:solidFill>
              <a:latin typeface="Meiryo" charset="-128"/>
              <a:ea typeface="Meiryo" charset="-128"/>
              <a:cs typeface="Meiryo" charset="-128"/>
            </a:endParaRPr>
          </a:p>
        </p:txBody>
      </p:sp>
      <p:sp>
        <p:nvSpPr>
          <p:cNvPr id="55" name="テキスト ボックス 54"/>
          <p:cNvSpPr txBox="1"/>
          <p:nvPr/>
        </p:nvSpPr>
        <p:spPr>
          <a:xfrm>
            <a:off x="4234542" y="1876306"/>
            <a:ext cx="543739" cy="307777"/>
          </a:xfrm>
          <a:prstGeom prst="rect">
            <a:avLst/>
          </a:prstGeom>
          <a:noFill/>
        </p:spPr>
        <p:txBody>
          <a:bodyPr wrap="none" rtlCol="0">
            <a:spAutoFit/>
          </a:bodyPr>
          <a:lstStyle/>
          <a:p>
            <a:pPr algn="ctr"/>
            <a:r>
              <a:rPr kumimoji="1" lang="ja-JP" altLang="en-US" sz="1400" dirty="0">
                <a:solidFill>
                  <a:srgbClr val="009051"/>
                </a:solidFill>
                <a:latin typeface="Meiryo" charset="-128"/>
                <a:ea typeface="Meiryo" charset="-128"/>
                <a:cs typeface="Meiryo" charset="-128"/>
              </a:rPr>
              <a:t>出力</a:t>
            </a:r>
          </a:p>
        </p:txBody>
      </p:sp>
      <p:sp>
        <p:nvSpPr>
          <p:cNvPr id="56" name="テキスト ボックス 55"/>
          <p:cNvSpPr txBox="1"/>
          <p:nvPr/>
        </p:nvSpPr>
        <p:spPr>
          <a:xfrm>
            <a:off x="540938" y="3870833"/>
            <a:ext cx="646331" cy="253916"/>
          </a:xfrm>
          <a:prstGeom prst="rect">
            <a:avLst/>
          </a:prstGeom>
          <a:noFill/>
        </p:spPr>
        <p:txBody>
          <a:bodyPr wrap="none" rtlCol="0">
            <a:spAutoFit/>
          </a:bodyPr>
          <a:lstStyle/>
          <a:p>
            <a:pPr algn="ctr"/>
            <a:r>
              <a:rPr kumimoji="1" lang="ja-JP" altLang="en-US" sz="1050" dirty="0">
                <a:solidFill>
                  <a:srgbClr val="009051"/>
                </a:solidFill>
                <a:latin typeface="Meiryo" charset="-128"/>
                <a:ea typeface="Meiryo" charset="-128"/>
                <a:cs typeface="Meiryo" charset="-128"/>
              </a:rPr>
              <a:t>入力</a:t>
            </a:r>
            <a:r>
              <a:rPr kumimoji="1" lang="en-US" altLang="ja-JP" sz="1050" dirty="0">
                <a:solidFill>
                  <a:srgbClr val="009051"/>
                </a:solidFill>
                <a:latin typeface="Meiryo" charset="-128"/>
                <a:ea typeface="Meiryo" charset="-128"/>
                <a:cs typeface="Meiryo" charset="-128"/>
              </a:rPr>
              <a:t>=6</a:t>
            </a:r>
            <a:endParaRPr kumimoji="1" lang="ja-JP" altLang="en-US" sz="1050" dirty="0">
              <a:solidFill>
                <a:srgbClr val="009051"/>
              </a:solidFill>
              <a:latin typeface="Meiryo" charset="-128"/>
              <a:ea typeface="Meiryo" charset="-128"/>
              <a:cs typeface="Meiryo" charset="-128"/>
            </a:endParaRPr>
          </a:p>
        </p:txBody>
      </p:sp>
      <p:sp>
        <p:nvSpPr>
          <p:cNvPr id="57" name="テキスト ボックス 56"/>
          <p:cNvSpPr txBox="1"/>
          <p:nvPr/>
        </p:nvSpPr>
        <p:spPr>
          <a:xfrm>
            <a:off x="4238973" y="4301683"/>
            <a:ext cx="543739" cy="307777"/>
          </a:xfrm>
          <a:prstGeom prst="rect">
            <a:avLst/>
          </a:prstGeom>
          <a:noFill/>
          <a:ln>
            <a:noFill/>
          </a:ln>
        </p:spPr>
        <p:txBody>
          <a:bodyPr wrap="none" rtlCol="0">
            <a:spAutoFit/>
          </a:bodyPr>
          <a:lstStyle/>
          <a:p>
            <a:pPr algn="ctr"/>
            <a:r>
              <a:rPr kumimoji="1" lang="ja-JP" altLang="en-US" sz="1400" dirty="0">
                <a:solidFill>
                  <a:srgbClr val="009051"/>
                </a:solidFill>
                <a:latin typeface="Meiryo" charset="-128"/>
                <a:ea typeface="Meiryo" charset="-128"/>
                <a:cs typeface="Meiryo" charset="-128"/>
              </a:rPr>
              <a:t>出力</a:t>
            </a:r>
          </a:p>
        </p:txBody>
      </p:sp>
      <p:sp>
        <p:nvSpPr>
          <p:cNvPr id="58" name="テキスト ボックス 57"/>
          <p:cNvSpPr txBox="1"/>
          <p:nvPr/>
        </p:nvSpPr>
        <p:spPr>
          <a:xfrm>
            <a:off x="5240917" y="4544397"/>
            <a:ext cx="2924198" cy="1384995"/>
          </a:xfrm>
          <a:prstGeom prst="rect">
            <a:avLst/>
          </a:prstGeom>
          <a:noFill/>
        </p:spPr>
        <p:txBody>
          <a:bodyPr wrap="none" rtlCol="0">
            <a:spAutoFit/>
          </a:bodyPr>
          <a:lstStyle/>
          <a:p>
            <a:r>
              <a:rPr kumimoji="1" lang="ja-JP" altLang="en-US" dirty="0">
                <a:solidFill>
                  <a:srgbClr val="7030A0"/>
                </a:solidFill>
                <a:latin typeface="Meiryo" charset="-128"/>
                <a:ea typeface="Meiryo" charset="-128"/>
                <a:cs typeface="Meiryo" charset="-128"/>
              </a:rPr>
              <a:t>入力数＝</a:t>
            </a:r>
            <a:r>
              <a:rPr kumimoji="1" lang="en-US" altLang="ja-JP" dirty="0">
                <a:solidFill>
                  <a:srgbClr val="7030A0"/>
                </a:solidFill>
                <a:latin typeface="Meiryo" charset="-128"/>
                <a:ea typeface="Meiryo" charset="-128"/>
                <a:cs typeface="Meiryo" charset="-128"/>
              </a:rPr>
              <a:t>N</a:t>
            </a:r>
          </a:p>
          <a:p>
            <a:r>
              <a:rPr lang="ja-JP" altLang="en-US" dirty="0">
                <a:solidFill>
                  <a:srgbClr val="7030A0"/>
                </a:solidFill>
                <a:latin typeface="Meiryo" charset="-128"/>
                <a:ea typeface="Meiryo" charset="-128"/>
                <a:cs typeface="Meiryo" charset="-128"/>
              </a:rPr>
              <a:t>計算回数＝</a:t>
            </a:r>
            <a:r>
              <a:rPr lang="en-US" altLang="ja-JP" dirty="0">
                <a:solidFill>
                  <a:srgbClr val="7030A0"/>
                </a:solidFill>
                <a:latin typeface="Meiryo" charset="-128"/>
                <a:ea typeface="Meiryo" charset="-128"/>
                <a:cs typeface="Meiryo" charset="-128"/>
              </a:rPr>
              <a:t>2</a:t>
            </a:r>
            <a:r>
              <a:rPr lang="en-US" altLang="ja-JP" baseline="30000" dirty="0">
                <a:solidFill>
                  <a:srgbClr val="7030A0"/>
                </a:solidFill>
                <a:latin typeface="Meiryo" charset="-128"/>
                <a:ea typeface="Meiryo" charset="-128"/>
                <a:cs typeface="Meiryo" charset="-128"/>
              </a:rPr>
              <a:t>N</a:t>
            </a:r>
            <a:r>
              <a:rPr lang="ja-JP" altLang="en-US" dirty="0">
                <a:solidFill>
                  <a:srgbClr val="7030A0"/>
                </a:solidFill>
                <a:latin typeface="Meiryo" charset="-128"/>
                <a:ea typeface="Meiryo" charset="-128"/>
                <a:cs typeface="Meiryo" charset="-128"/>
              </a:rPr>
              <a:t>回</a:t>
            </a:r>
            <a:endParaRPr lang="en-US" altLang="ja-JP" dirty="0">
              <a:solidFill>
                <a:srgbClr val="7030A0"/>
              </a:solidFill>
              <a:latin typeface="Meiryo" charset="-128"/>
              <a:ea typeface="Meiryo" charset="-128"/>
              <a:cs typeface="Meiryo" charset="-128"/>
            </a:endParaRPr>
          </a:p>
          <a:p>
            <a:pPr marL="266700" lvl="1"/>
            <a:r>
              <a:rPr kumimoji="1" lang="ja-JP" altLang="en-US" sz="1200" dirty="0">
                <a:solidFill>
                  <a:srgbClr val="7030A0"/>
                </a:solidFill>
                <a:latin typeface="Meiryo" charset="-128"/>
                <a:ea typeface="Meiryo" charset="-128"/>
                <a:cs typeface="Meiryo" charset="-128"/>
              </a:rPr>
              <a:t>例えば</a:t>
            </a:r>
            <a:r>
              <a:rPr lang="ja-JP" altLang="en-US" sz="1200" dirty="0">
                <a:solidFill>
                  <a:srgbClr val="7030A0"/>
                </a:solidFill>
                <a:latin typeface="Meiryo" charset="-128"/>
                <a:ea typeface="Meiryo" charset="-128"/>
                <a:cs typeface="Meiryo" charset="-128"/>
              </a:rPr>
              <a:t>：</a:t>
            </a:r>
            <a:endParaRPr kumimoji="1" lang="en-US" altLang="ja-JP" sz="1200" dirty="0">
              <a:solidFill>
                <a:srgbClr val="7030A0"/>
              </a:solidFill>
              <a:latin typeface="Meiryo" charset="-128"/>
              <a:ea typeface="Meiryo" charset="-128"/>
              <a:cs typeface="Meiryo" charset="-128"/>
            </a:endParaRPr>
          </a:p>
          <a:p>
            <a:pPr marL="266700" lvl="1"/>
            <a:r>
              <a:rPr lang="ja-JP" altLang="en-US" sz="1200" dirty="0">
                <a:solidFill>
                  <a:srgbClr val="7030A0"/>
                </a:solidFill>
                <a:latin typeface="Meiryo" charset="-128"/>
                <a:ea typeface="Meiryo" charset="-128"/>
                <a:cs typeface="Meiryo" charset="-128"/>
              </a:rPr>
              <a:t>　入力数</a:t>
            </a:r>
            <a:r>
              <a:rPr lang="en-US" altLang="ja-JP" sz="1200" dirty="0">
                <a:solidFill>
                  <a:srgbClr val="7030A0"/>
                </a:solidFill>
                <a:latin typeface="Meiryo" charset="-128"/>
                <a:ea typeface="Meiryo" charset="-128"/>
                <a:cs typeface="Meiryo" charset="-128"/>
              </a:rPr>
              <a:t>=10 </a:t>
            </a:r>
            <a:r>
              <a:rPr lang="ja-JP" altLang="en-US" sz="1200" dirty="0">
                <a:solidFill>
                  <a:srgbClr val="7030A0"/>
                </a:solidFill>
                <a:latin typeface="Meiryo" charset="-128"/>
                <a:ea typeface="Meiryo" charset="-128"/>
                <a:cs typeface="Meiryo" charset="-128"/>
              </a:rPr>
              <a:t>→</a:t>
            </a:r>
            <a:r>
              <a:rPr lang="en-US" altLang="ja-JP" sz="1200" dirty="0">
                <a:solidFill>
                  <a:srgbClr val="7030A0"/>
                </a:solidFill>
                <a:latin typeface="Meiryo" charset="-128"/>
                <a:ea typeface="Meiryo" charset="-128"/>
                <a:cs typeface="Meiryo" charset="-128"/>
              </a:rPr>
              <a:t> 1,024</a:t>
            </a:r>
            <a:r>
              <a:rPr lang="ja-JP" altLang="en-US" sz="1200" dirty="0">
                <a:solidFill>
                  <a:srgbClr val="7030A0"/>
                </a:solidFill>
                <a:latin typeface="Meiryo" charset="-128"/>
                <a:ea typeface="Meiryo" charset="-128"/>
                <a:cs typeface="Meiryo" charset="-128"/>
              </a:rPr>
              <a:t>回</a:t>
            </a:r>
            <a:endParaRPr lang="en-US" altLang="ja-JP" sz="1200" dirty="0">
              <a:solidFill>
                <a:srgbClr val="7030A0"/>
              </a:solidFill>
              <a:latin typeface="Meiryo" charset="-128"/>
              <a:ea typeface="Meiryo" charset="-128"/>
              <a:cs typeface="Meiryo" charset="-128"/>
            </a:endParaRPr>
          </a:p>
          <a:p>
            <a:pPr marL="266700" lvl="1"/>
            <a:r>
              <a:rPr kumimoji="1" lang="ja-JP" altLang="en-US" sz="1200" dirty="0">
                <a:solidFill>
                  <a:srgbClr val="7030A0"/>
                </a:solidFill>
                <a:latin typeface="Meiryo" charset="-128"/>
                <a:ea typeface="Meiryo" charset="-128"/>
                <a:cs typeface="Meiryo" charset="-128"/>
              </a:rPr>
              <a:t>　入力数</a:t>
            </a:r>
            <a:r>
              <a:rPr kumimoji="1" lang="en-US" altLang="ja-JP" sz="1200" dirty="0">
                <a:solidFill>
                  <a:srgbClr val="7030A0"/>
                </a:solidFill>
                <a:latin typeface="Meiryo" charset="-128"/>
                <a:ea typeface="Meiryo" charset="-128"/>
                <a:cs typeface="Meiryo" charset="-128"/>
              </a:rPr>
              <a:t>=20 </a:t>
            </a:r>
            <a:r>
              <a:rPr kumimoji="1" lang="ja-JP" altLang="en-US" sz="1200" dirty="0">
                <a:solidFill>
                  <a:srgbClr val="7030A0"/>
                </a:solidFill>
                <a:latin typeface="Meiryo" charset="-128"/>
                <a:ea typeface="Meiryo" charset="-128"/>
                <a:cs typeface="Meiryo" charset="-128"/>
              </a:rPr>
              <a:t>→</a:t>
            </a:r>
            <a:r>
              <a:rPr kumimoji="1" lang="en-US" altLang="ja-JP" sz="1200" dirty="0">
                <a:solidFill>
                  <a:srgbClr val="7030A0"/>
                </a:solidFill>
                <a:latin typeface="Meiryo" charset="-128"/>
                <a:ea typeface="Meiryo" charset="-128"/>
                <a:cs typeface="Meiryo" charset="-128"/>
              </a:rPr>
              <a:t> 1,048,576</a:t>
            </a:r>
            <a:r>
              <a:rPr kumimoji="1" lang="ja-JP" altLang="en-US" sz="1200" dirty="0">
                <a:solidFill>
                  <a:srgbClr val="7030A0"/>
                </a:solidFill>
                <a:latin typeface="Meiryo" charset="-128"/>
                <a:ea typeface="Meiryo" charset="-128"/>
                <a:cs typeface="Meiryo" charset="-128"/>
              </a:rPr>
              <a:t>回</a:t>
            </a:r>
            <a:endParaRPr kumimoji="1" lang="en-US" altLang="ja-JP" sz="1200" dirty="0">
              <a:solidFill>
                <a:srgbClr val="7030A0"/>
              </a:solidFill>
              <a:latin typeface="Meiryo" charset="-128"/>
              <a:ea typeface="Meiryo" charset="-128"/>
              <a:cs typeface="Meiryo" charset="-128"/>
            </a:endParaRPr>
          </a:p>
          <a:p>
            <a:pPr marL="266700" lvl="1"/>
            <a:r>
              <a:rPr lang="ja-JP" altLang="en-US" sz="1200" dirty="0">
                <a:solidFill>
                  <a:srgbClr val="7030A0"/>
                </a:solidFill>
                <a:latin typeface="Meiryo" charset="-128"/>
                <a:ea typeface="Meiryo" charset="-128"/>
                <a:cs typeface="Meiryo" charset="-128"/>
              </a:rPr>
              <a:t>　入力数</a:t>
            </a:r>
            <a:r>
              <a:rPr lang="en-US" altLang="ja-JP" sz="1200" dirty="0">
                <a:solidFill>
                  <a:srgbClr val="7030A0"/>
                </a:solidFill>
                <a:latin typeface="Meiryo" charset="-128"/>
                <a:ea typeface="Meiryo" charset="-128"/>
                <a:cs typeface="Meiryo" charset="-128"/>
              </a:rPr>
              <a:t>=30 </a:t>
            </a:r>
            <a:r>
              <a:rPr lang="ja-JP" altLang="en-US" sz="1200" dirty="0">
                <a:solidFill>
                  <a:srgbClr val="7030A0"/>
                </a:solidFill>
                <a:latin typeface="Meiryo" charset="-128"/>
                <a:ea typeface="Meiryo" charset="-128"/>
                <a:cs typeface="Meiryo" charset="-128"/>
              </a:rPr>
              <a:t>→</a:t>
            </a:r>
            <a:r>
              <a:rPr lang="en-US" altLang="ja-JP" sz="1200" dirty="0">
                <a:solidFill>
                  <a:srgbClr val="7030A0"/>
                </a:solidFill>
                <a:latin typeface="Meiryo" charset="-128"/>
                <a:ea typeface="Meiryo" charset="-128"/>
                <a:cs typeface="Meiryo" charset="-128"/>
              </a:rPr>
              <a:t> 1,073,741,824</a:t>
            </a:r>
            <a:r>
              <a:rPr lang="ja-JP" altLang="en-US" sz="1200" dirty="0">
                <a:solidFill>
                  <a:srgbClr val="7030A0"/>
                </a:solidFill>
                <a:latin typeface="Meiryo" charset="-128"/>
                <a:ea typeface="Meiryo" charset="-128"/>
                <a:cs typeface="Meiryo" charset="-128"/>
              </a:rPr>
              <a:t>回</a:t>
            </a:r>
            <a:endParaRPr kumimoji="1" lang="ja-JP" altLang="en-US" dirty="0">
              <a:solidFill>
                <a:srgbClr val="7030A0"/>
              </a:solidFill>
              <a:latin typeface="Meiryo" charset="-128"/>
              <a:ea typeface="Meiryo" charset="-128"/>
              <a:cs typeface="Meiryo" charset="-128"/>
            </a:endParaRPr>
          </a:p>
        </p:txBody>
      </p:sp>
      <p:sp>
        <p:nvSpPr>
          <p:cNvPr id="61" name="テキスト ボックス 60"/>
          <p:cNvSpPr txBox="1"/>
          <p:nvPr/>
        </p:nvSpPr>
        <p:spPr>
          <a:xfrm>
            <a:off x="4848180" y="996100"/>
            <a:ext cx="3775394" cy="400110"/>
          </a:xfrm>
          <a:prstGeom prst="rect">
            <a:avLst/>
          </a:prstGeom>
          <a:noFill/>
        </p:spPr>
        <p:txBody>
          <a:bodyPr wrap="none" rtlCol="0">
            <a:spAutoFit/>
          </a:bodyPr>
          <a:lstStyle/>
          <a:p>
            <a:pPr algn="r"/>
            <a:r>
              <a:rPr kumimoji="1" lang="ja-JP" altLang="en-US" sz="2000" b="1" dirty="0">
                <a:solidFill>
                  <a:srgbClr val="0070C0"/>
                </a:solidFill>
                <a:latin typeface="Meiryo" charset="-128"/>
                <a:ea typeface="Meiryo" charset="-128"/>
                <a:cs typeface="Meiryo" charset="-128"/>
              </a:rPr>
              <a:t>古典コンピュータで解ける問題</a:t>
            </a:r>
          </a:p>
        </p:txBody>
      </p:sp>
      <p:sp>
        <p:nvSpPr>
          <p:cNvPr id="62" name="テキスト ボックス 61"/>
          <p:cNvSpPr txBox="1"/>
          <p:nvPr/>
        </p:nvSpPr>
        <p:spPr>
          <a:xfrm>
            <a:off x="4586775" y="3965155"/>
            <a:ext cx="4031874" cy="400110"/>
          </a:xfrm>
          <a:prstGeom prst="rect">
            <a:avLst/>
          </a:prstGeom>
          <a:noFill/>
        </p:spPr>
        <p:txBody>
          <a:bodyPr wrap="none" rtlCol="0">
            <a:spAutoFit/>
          </a:bodyPr>
          <a:lstStyle/>
          <a:p>
            <a:pPr algn="r"/>
            <a:r>
              <a:rPr kumimoji="1" lang="ja-JP" altLang="en-US" sz="2000" b="1" dirty="0">
                <a:solidFill>
                  <a:srgbClr val="7030A0"/>
                </a:solidFill>
                <a:latin typeface="Meiryo" charset="-128"/>
                <a:ea typeface="Meiryo" charset="-128"/>
                <a:cs typeface="Meiryo" charset="-128"/>
              </a:rPr>
              <a:t>古典コンピュータで解けない問題</a:t>
            </a:r>
          </a:p>
        </p:txBody>
      </p:sp>
      <p:sp>
        <p:nvSpPr>
          <p:cNvPr id="5" name="テキスト ボックス 4"/>
          <p:cNvSpPr txBox="1"/>
          <p:nvPr/>
        </p:nvSpPr>
        <p:spPr>
          <a:xfrm>
            <a:off x="1922766" y="2966795"/>
            <a:ext cx="1544012" cy="338554"/>
          </a:xfrm>
          <a:prstGeom prst="rect">
            <a:avLst/>
          </a:prstGeom>
          <a:noFill/>
        </p:spPr>
        <p:txBody>
          <a:bodyPr wrap="none" rtlCol="0">
            <a:spAutoFit/>
          </a:bodyPr>
          <a:lstStyle/>
          <a:p>
            <a:pPr algn="ctr"/>
            <a:r>
              <a:rPr kumimoji="1" lang="ja-JP" altLang="en-US" sz="1600" dirty="0">
                <a:solidFill>
                  <a:srgbClr val="0070C0"/>
                </a:solidFill>
                <a:latin typeface="Meiryo" charset="-128"/>
                <a:ea typeface="Meiryo" charset="-128"/>
                <a:cs typeface="Meiryo" charset="-128"/>
              </a:rPr>
              <a:t>計算回数＝</a:t>
            </a:r>
            <a:r>
              <a:rPr kumimoji="1" lang="en-US" altLang="ja-JP" sz="1600" dirty="0">
                <a:solidFill>
                  <a:srgbClr val="0070C0"/>
                </a:solidFill>
                <a:latin typeface="Meiryo" charset="-128"/>
                <a:ea typeface="Meiryo" charset="-128"/>
                <a:cs typeface="Meiryo" charset="-128"/>
              </a:rPr>
              <a:t>6</a:t>
            </a:r>
            <a:r>
              <a:rPr kumimoji="1" lang="ja-JP" altLang="en-US" sz="1600" dirty="0">
                <a:solidFill>
                  <a:srgbClr val="0070C0"/>
                </a:solidFill>
                <a:latin typeface="Meiryo" charset="-128"/>
                <a:ea typeface="Meiryo" charset="-128"/>
                <a:cs typeface="Meiryo" charset="-128"/>
              </a:rPr>
              <a:t>回</a:t>
            </a:r>
          </a:p>
        </p:txBody>
      </p:sp>
      <p:sp>
        <p:nvSpPr>
          <p:cNvPr id="47" name="テキスト ボックス 46"/>
          <p:cNvSpPr txBox="1"/>
          <p:nvPr/>
        </p:nvSpPr>
        <p:spPr>
          <a:xfrm>
            <a:off x="1669553" y="5857212"/>
            <a:ext cx="2050561" cy="338554"/>
          </a:xfrm>
          <a:prstGeom prst="rect">
            <a:avLst/>
          </a:prstGeom>
          <a:noFill/>
        </p:spPr>
        <p:txBody>
          <a:bodyPr wrap="none" rtlCol="0">
            <a:spAutoFit/>
          </a:bodyPr>
          <a:lstStyle/>
          <a:p>
            <a:pPr algn="ctr"/>
            <a:r>
              <a:rPr kumimoji="1" lang="ja-JP" altLang="en-US" sz="1600" dirty="0">
                <a:solidFill>
                  <a:srgbClr val="7030A0"/>
                </a:solidFill>
                <a:latin typeface="Meiryo" charset="-128"/>
                <a:ea typeface="Meiryo" charset="-128"/>
                <a:cs typeface="Meiryo" charset="-128"/>
              </a:rPr>
              <a:t>計算回数＝</a:t>
            </a:r>
            <a:r>
              <a:rPr kumimoji="1" lang="en-US" altLang="ja-JP" sz="1600" dirty="0">
                <a:solidFill>
                  <a:srgbClr val="7030A0"/>
                </a:solidFill>
                <a:latin typeface="Meiryo" charset="-128"/>
                <a:ea typeface="Meiryo" charset="-128"/>
                <a:cs typeface="Meiryo" charset="-128"/>
              </a:rPr>
              <a:t>2</a:t>
            </a:r>
            <a:r>
              <a:rPr kumimoji="1" lang="en-US" altLang="ja-JP" sz="1600" baseline="30000" dirty="0">
                <a:solidFill>
                  <a:srgbClr val="7030A0"/>
                </a:solidFill>
                <a:latin typeface="Meiryo" charset="-128"/>
                <a:ea typeface="Meiryo" charset="-128"/>
                <a:cs typeface="Meiryo" charset="-128"/>
              </a:rPr>
              <a:t>6</a:t>
            </a:r>
            <a:r>
              <a:rPr kumimoji="1" lang="en-US" altLang="ja-JP" sz="1600" dirty="0">
                <a:solidFill>
                  <a:srgbClr val="7030A0"/>
                </a:solidFill>
                <a:latin typeface="Meiryo" charset="-128"/>
                <a:ea typeface="Meiryo" charset="-128"/>
                <a:cs typeface="Meiryo" charset="-128"/>
              </a:rPr>
              <a:t>=64</a:t>
            </a:r>
            <a:r>
              <a:rPr kumimoji="1" lang="ja-JP" altLang="en-US" sz="1600" dirty="0">
                <a:solidFill>
                  <a:srgbClr val="7030A0"/>
                </a:solidFill>
                <a:latin typeface="Meiryo" charset="-128"/>
                <a:ea typeface="Meiryo" charset="-128"/>
                <a:cs typeface="Meiryo" charset="-128"/>
              </a:rPr>
              <a:t>回</a:t>
            </a:r>
          </a:p>
        </p:txBody>
      </p:sp>
    </p:spTree>
    <p:extLst>
      <p:ext uri="{BB962C8B-B14F-4D97-AF65-F5344CB8AC3E}">
        <p14:creationId xmlns:p14="http://schemas.microsoft.com/office/powerpoint/2010/main" val="1954333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57200" y="1340768"/>
            <a:ext cx="2962672" cy="3888432"/>
          </a:xfrm>
          <a:prstGeom prst="rect">
            <a:avLst/>
          </a:prstGeom>
          <a:solidFill>
            <a:srgbClr val="FFFED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a:extLst>
              <a:ext uri="{FF2B5EF4-FFF2-40B4-BE49-F238E27FC236}">
                <a16:creationId xmlns:a16="http://schemas.microsoft.com/office/drawing/2014/main" id="{DBECFD31-C31B-4809-8EA3-C897E3B647CC}"/>
              </a:ext>
            </a:extLst>
          </p:cNvPr>
          <p:cNvSpPr>
            <a:spLocks noGrp="1"/>
          </p:cNvSpPr>
          <p:nvPr>
            <p:ph type="title"/>
          </p:nvPr>
        </p:nvSpPr>
        <p:spPr/>
        <p:txBody>
          <a:bodyPr/>
          <a:lstStyle/>
          <a:p>
            <a:r>
              <a:rPr kumimoji="1" lang="ja-JP" altLang="en-US"/>
              <a:t>巡回セールスマン問題（組み合わせ最適化）</a:t>
            </a:r>
          </a:p>
        </p:txBody>
      </p:sp>
      <p:pic>
        <p:nvPicPr>
          <p:cNvPr id="1026" name="Picture 2" descr="http://www.bunkyo.ac.jp/~nemoto/lecture/seminar2/2000/kimura/images/jyunnkai.gif">
            <a:extLst>
              <a:ext uri="{FF2B5EF4-FFF2-40B4-BE49-F238E27FC236}">
                <a16:creationId xmlns:a16="http://schemas.microsoft.com/office/drawing/2014/main" id="{009B8CEE-FC9E-4813-97F9-3F6A09E54E01}"/>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34380" y="1549762"/>
            <a:ext cx="2808312" cy="3061840"/>
          </a:xfrm>
          <a:prstGeom prst="rect">
            <a:avLst/>
          </a:prstGeom>
          <a:noFill/>
          <a:extLst>
            <a:ext uri="{909E8E84-426E-40DD-AFC4-6F175D3DCCD1}">
              <a14:hiddenFill xmlns:a14="http://schemas.microsoft.com/office/drawing/2010/main">
                <a:solidFill>
                  <a:srgbClr val="FFFFFF"/>
                </a:solidFill>
              </a14:hiddenFill>
            </a:ext>
          </a:extLst>
        </p:spPr>
      </p:pic>
      <p:sp>
        <p:nvSpPr>
          <p:cNvPr id="5" name="正方形/長方形 4">
            <a:extLst>
              <a:ext uri="{FF2B5EF4-FFF2-40B4-BE49-F238E27FC236}">
                <a16:creationId xmlns:a16="http://schemas.microsoft.com/office/drawing/2014/main" id="{141EDD15-B978-4D6D-AC94-FCAF43085918}"/>
              </a:ext>
            </a:extLst>
          </p:cNvPr>
          <p:cNvSpPr/>
          <p:nvPr/>
        </p:nvSpPr>
        <p:spPr>
          <a:xfrm>
            <a:off x="3635896" y="1340768"/>
            <a:ext cx="5030637" cy="1217966"/>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セールスマンがいくつかの訪問先を</a:t>
            </a:r>
            <a:endParaRPr lang="en-US" altLang="ja-JP" sz="1600" dirty="0">
              <a:solidFill>
                <a:srgbClr val="FFFFFF"/>
              </a:solidFill>
              <a:latin typeface="Meiryo" charset="-128"/>
              <a:ea typeface="Meiryo" charset="-128"/>
              <a:cs typeface="Meiryo" charset="-128"/>
            </a:endParaRPr>
          </a:p>
          <a:p>
            <a:pPr algn="ctr"/>
            <a:r>
              <a:rPr lang="en-US" altLang="ja-JP" sz="1600" dirty="0">
                <a:solidFill>
                  <a:srgbClr val="FFFFFF"/>
                </a:solidFill>
                <a:latin typeface="Meiryo" charset="-128"/>
                <a:ea typeface="Meiryo" charset="-128"/>
                <a:cs typeface="Meiryo" charset="-128"/>
              </a:rPr>
              <a:t>1</a:t>
            </a:r>
            <a:r>
              <a:rPr lang="ja-JP" altLang="en-US" sz="1600" dirty="0">
                <a:solidFill>
                  <a:srgbClr val="FFFFFF"/>
                </a:solidFill>
                <a:latin typeface="Meiryo" charset="-128"/>
                <a:ea typeface="Meiryo" charset="-128"/>
                <a:cs typeface="Meiryo" charset="-128"/>
              </a:rPr>
              <a:t>度ずつすべて訪問して出発点に戻ってくるときに</a:t>
            </a:r>
            <a:endParaRPr lang="en-US" altLang="ja-JP" sz="1600" dirty="0">
              <a:solidFill>
                <a:srgbClr val="FFFFFF"/>
              </a:solidFill>
              <a:latin typeface="Meiryo" charset="-128"/>
              <a:ea typeface="Meiryo" charset="-128"/>
              <a:cs typeface="Meiryo" charset="-128"/>
            </a:endParaRPr>
          </a:p>
          <a:p>
            <a:pPr algn="ctr"/>
            <a:r>
              <a:rPr lang="ja-JP" altLang="en-US" sz="1600" dirty="0">
                <a:solidFill>
                  <a:srgbClr val="FFFFFF"/>
                </a:solidFill>
                <a:latin typeface="Meiryo" charset="-128"/>
                <a:ea typeface="Meiryo" charset="-128"/>
                <a:cs typeface="Meiryo" charset="-128"/>
              </a:rPr>
              <a:t>移動距離が最小になる経路を求める</a:t>
            </a:r>
          </a:p>
        </p:txBody>
      </p:sp>
      <p:sp>
        <p:nvSpPr>
          <p:cNvPr id="6" name="正方形/長方形 5">
            <a:extLst>
              <a:ext uri="{FF2B5EF4-FFF2-40B4-BE49-F238E27FC236}">
                <a16:creationId xmlns:a16="http://schemas.microsoft.com/office/drawing/2014/main" id="{1D0CB2A1-91D3-4A7D-92E3-BA734718DA5C}"/>
              </a:ext>
            </a:extLst>
          </p:cNvPr>
          <p:cNvSpPr/>
          <p:nvPr/>
        </p:nvSpPr>
        <p:spPr>
          <a:xfrm>
            <a:off x="3626078" y="3234424"/>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8</a:t>
            </a:r>
            <a:endParaRPr lang="ja-JP" altLang="en-US"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AC52BD3D-7A06-499B-A029-9D33D5DCFA8E}"/>
              </a:ext>
            </a:extLst>
          </p:cNvPr>
          <p:cNvSpPr/>
          <p:nvPr/>
        </p:nvSpPr>
        <p:spPr>
          <a:xfrm>
            <a:off x="4490175" y="3236570"/>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2,520</a:t>
            </a:r>
            <a:endParaRPr lang="ja-JP" altLang="en-US" dirty="0">
              <a:solidFill>
                <a:srgbClr val="FFFFFF"/>
              </a:solidFill>
              <a:latin typeface="Meiryo" charset="-128"/>
              <a:ea typeface="Meiryo" charset="-128"/>
              <a:cs typeface="Meiryo" charset="-128"/>
            </a:endParaRPr>
          </a:p>
        </p:txBody>
      </p:sp>
      <p:sp>
        <p:nvSpPr>
          <p:cNvPr id="8" name="正方形/長方形 7">
            <a:extLst>
              <a:ext uri="{FF2B5EF4-FFF2-40B4-BE49-F238E27FC236}">
                <a16:creationId xmlns:a16="http://schemas.microsoft.com/office/drawing/2014/main" id="{BC6AB5D9-F6EA-4A95-9E40-962E74732A90}"/>
              </a:ext>
            </a:extLst>
          </p:cNvPr>
          <p:cNvSpPr/>
          <p:nvPr/>
        </p:nvSpPr>
        <p:spPr>
          <a:xfrm>
            <a:off x="3629390" y="4195808"/>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20</a:t>
            </a:r>
            <a:endParaRPr lang="ja-JP" altLang="en-US" dirty="0">
              <a:solidFill>
                <a:srgbClr val="FFFFFF"/>
              </a:solidFill>
              <a:latin typeface="Meiryo" charset="-128"/>
              <a:ea typeface="Meiryo" charset="-128"/>
              <a:cs typeface="Meiryo" charset="-128"/>
            </a:endParaRPr>
          </a:p>
        </p:txBody>
      </p:sp>
      <p:sp>
        <p:nvSpPr>
          <p:cNvPr id="9" name="正方形/長方形 8">
            <a:extLst>
              <a:ext uri="{FF2B5EF4-FFF2-40B4-BE49-F238E27FC236}">
                <a16:creationId xmlns:a16="http://schemas.microsoft.com/office/drawing/2014/main" id="{45473E35-9F28-428A-90DB-13109D07E81A}"/>
              </a:ext>
            </a:extLst>
          </p:cNvPr>
          <p:cNvSpPr/>
          <p:nvPr/>
        </p:nvSpPr>
        <p:spPr>
          <a:xfrm>
            <a:off x="4493487" y="4197954"/>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6</a:t>
            </a:r>
            <a:r>
              <a:rPr lang="ja-JP" altLang="en-US" dirty="0">
                <a:solidFill>
                  <a:srgbClr val="FFFFFF"/>
                </a:solidFill>
                <a:latin typeface="Meiryo" charset="-128"/>
                <a:ea typeface="Meiryo" charset="-128"/>
                <a:cs typeface="Meiryo" charset="-128"/>
              </a:rPr>
              <a:t>京</a:t>
            </a:r>
            <a:r>
              <a:rPr lang="en-US" altLang="ja-JP" dirty="0">
                <a:solidFill>
                  <a:srgbClr val="FFFFFF"/>
                </a:solidFill>
                <a:latin typeface="Meiryo" charset="-128"/>
                <a:ea typeface="Meiryo" charset="-128"/>
                <a:cs typeface="Meiryo" charset="-128"/>
              </a:rPr>
              <a:t>8000</a:t>
            </a:r>
            <a:r>
              <a:rPr lang="ja-JP" altLang="en-US" dirty="0">
                <a:solidFill>
                  <a:srgbClr val="FFFFFF"/>
                </a:solidFill>
                <a:latin typeface="Meiryo" charset="-128"/>
                <a:ea typeface="Meiryo" charset="-128"/>
                <a:cs typeface="Meiryo" charset="-128"/>
              </a:rPr>
              <a:t>兆</a:t>
            </a:r>
          </a:p>
        </p:txBody>
      </p:sp>
      <p:sp>
        <p:nvSpPr>
          <p:cNvPr id="12" name="正方形/長方形 11">
            <a:extLst>
              <a:ext uri="{FF2B5EF4-FFF2-40B4-BE49-F238E27FC236}">
                <a16:creationId xmlns:a16="http://schemas.microsoft.com/office/drawing/2014/main" id="{7848F84F-F151-43D5-9A7A-13A2076CCBFC}"/>
              </a:ext>
            </a:extLst>
          </p:cNvPr>
          <p:cNvSpPr/>
          <p:nvPr/>
        </p:nvSpPr>
        <p:spPr>
          <a:xfrm>
            <a:off x="3626078" y="5652496"/>
            <a:ext cx="5030637" cy="551935"/>
          </a:xfrm>
          <a:prstGeom prst="rect">
            <a:avLst/>
          </a:prstGeom>
          <a:solidFill>
            <a:schemeClr val="accent6">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実用的には「近似解」で対応</a:t>
            </a:r>
          </a:p>
        </p:txBody>
      </p:sp>
      <p:sp>
        <p:nvSpPr>
          <p:cNvPr id="3" name="屈折矢印 2"/>
          <p:cNvSpPr/>
          <p:nvPr/>
        </p:nvSpPr>
        <p:spPr>
          <a:xfrm rot="5400000">
            <a:off x="2116494" y="4810362"/>
            <a:ext cx="983617" cy="2035549"/>
          </a:xfrm>
          <a:prstGeom prst="bentUpArrow">
            <a:avLst>
              <a:gd name="adj1" fmla="val 42283"/>
              <a:gd name="adj2" fmla="val 35946"/>
              <a:gd name="adj3" fmla="val 25000"/>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a:extLst>
              <a:ext uri="{FF2B5EF4-FFF2-40B4-BE49-F238E27FC236}">
                <a16:creationId xmlns:a16="http://schemas.microsoft.com/office/drawing/2014/main" id="{BC6AB5D9-F6EA-4A95-9E40-962E74732A90}"/>
              </a:ext>
            </a:extLst>
          </p:cNvPr>
          <p:cNvSpPr/>
          <p:nvPr/>
        </p:nvSpPr>
        <p:spPr>
          <a:xfrm>
            <a:off x="3626078" y="3715116"/>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15</a:t>
            </a:r>
            <a:endParaRPr lang="ja-JP" altLang="en-US" dirty="0">
              <a:solidFill>
                <a:srgbClr val="FFFFFF"/>
              </a:solidFill>
              <a:latin typeface="Meiryo" charset="-128"/>
              <a:ea typeface="Meiryo" charset="-128"/>
              <a:cs typeface="Meiryo" charset="-128"/>
            </a:endParaRPr>
          </a:p>
        </p:txBody>
      </p:sp>
      <p:sp>
        <p:nvSpPr>
          <p:cNvPr id="14" name="正方形/長方形 13">
            <a:extLst>
              <a:ext uri="{FF2B5EF4-FFF2-40B4-BE49-F238E27FC236}">
                <a16:creationId xmlns:a16="http://schemas.microsoft.com/office/drawing/2014/main" id="{45473E35-9F28-428A-90DB-13109D07E81A}"/>
              </a:ext>
            </a:extLst>
          </p:cNvPr>
          <p:cNvSpPr/>
          <p:nvPr/>
        </p:nvSpPr>
        <p:spPr>
          <a:xfrm>
            <a:off x="4490175" y="3717262"/>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435</a:t>
            </a:r>
            <a:r>
              <a:rPr lang="ja-JP" altLang="en-US" dirty="0">
                <a:solidFill>
                  <a:srgbClr val="FFFFFF"/>
                </a:solidFill>
                <a:latin typeface="Meiryo" charset="-128"/>
                <a:ea typeface="Meiryo" charset="-128"/>
                <a:cs typeface="Meiryo" charset="-128"/>
              </a:rPr>
              <a:t>億</a:t>
            </a:r>
          </a:p>
        </p:txBody>
      </p:sp>
      <p:sp>
        <p:nvSpPr>
          <p:cNvPr id="16" name="正方形/長方形 15">
            <a:extLst>
              <a:ext uri="{FF2B5EF4-FFF2-40B4-BE49-F238E27FC236}">
                <a16:creationId xmlns:a16="http://schemas.microsoft.com/office/drawing/2014/main" id="{BC6AB5D9-F6EA-4A95-9E40-962E74732A90}"/>
              </a:ext>
            </a:extLst>
          </p:cNvPr>
          <p:cNvSpPr/>
          <p:nvPr/>
        </p:nvSpPr>
        <p:spPr>
          <a:xfrm>
            <a:off x="3626078" y="4676500"/>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25</a:t>
            </a:r>
            <a:endParaRPr lang="ja-JP" altLang="en-US" dirty="0">
              <a:solidFill>
                <a:srgbClr val="FFFFFF"/>
              </a:solidFill>
              <a:latin typeface="Meiryo" charset="-128"/>
              <a:ea typeface="Meiryo" charset="-128"/>
              <a:cs typeface="Meiryo" charset="-128"/>
            </a:endParaRPr>
          </a:p>
        </p:txBody>
      </p:sp>
      <p:sp>
        <p:nvSpPr>
          <p:cNvPr id="17" name="正方形/長方形 16">
            <a:extLst>
              <a:ext uri="{FF2B5EF4-FFF2-40B4-BE49-F238E27FC236}">
                <a16:creationId xmlns:a16="http://schemas.microsoft.com/office/drawing/2014/main" id="{45473E35-9F28-428A-90DB-13109D07E81A}"/>
              </a:ext>
            </a:extLst>
          </p:cNvPr>
          <p:cNvSpPr/>
          <p:nvPr/>
        </p:nvSpPr>
        <p:spPr>
          <a:xfrm>
            <a:off x="4490175" y="4678646"/>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3.10 x 10</a:t>
            </a:r>
            <a:r>
              <a:rPr lang="en-US" altLang="ja-JP" baseline="30000" dirty="0">
                <a:solidFill>
                  <a:srgbClr val="FFFFFF"/>
                </a:solidFill>
                <a:latin typeface="Meiryo" charset="-128"/>
                <a:ea typeface="Meiryo" charset="-128"/>
                <a:cs typeface="Meiryo" charset="-128"/>
              </a:rPr>
              <a:t>23</a:t>
            </a:r>
            <a:endParaRPr lang="ja-JP" altLang="en-US" dirty="0">
              <a:solidFill>
                <a:srgbClr val="FFFFFF"/>
              </a:solidFill>
              <a:latin typeface="Meiryo" charset="-128"/>
              <a:ea typeface="Meiryo" charset="-128"/>
              <a:cs typeface="Meiryo" charset="-128"/>
            </a:endParaRPr>
          </a:p>
        </p:txBody>
      </p:sp>
      <p:sp>
        <p:nvSpPr>
          <p:cNvPr id="18" name="正方形/長方形 17">
            <a:extLst>
              <a:ext uri="{FF2B5EF4-FFF2-40B4-BE49-F238E27FC236}">
                <a16:creationId xmlns:a16="http://schemas.microsoft.com/office/drawing/2014/main" id="{BC6AB5D9-F6EA-4A95-9E40-962E74732A90}"/>
              </a:ext>
            </a:extLst>
          </p:cNvPr>
          <p:cNvSpPr/>
          <p:nvPr/>
        </p:nvSpPr>
        <p:spPr>
          <a:xfrm>
            <a:off x="3626078" y="5157192"/>
            <a:ext cx="792089" cy="41948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30</a:t>
            </a:r>
            <a:endParaRPr lang="ja-JP" altLang="en-US" dirty="0">
              <a:solidFill>
                <a:srgbClr val="FFFFFF"/>
              </a:solidFill>
              <a:latin typeface="Meiryo" charset="-128"/>
              <a:ea typeface="Meiryo" charset="-128"/>
              <a:cs typeface="Meiryo" charset="-128"/>
            </a:endParaRPr>
          </a:p>
        </p:txBody>
      </p:sp>
      <p:sp>
        <p:nvSpPr>
          <p:cNvPr id="19" name="正方形/長方形 18">
            <a:extLst>
              <a:ext uri="{FF2B5EF4-FFF2-40B4-BE49-F238E27FC236}">
                <a16:creationId xmlns:a16="http://schemas.microsoft.com/office/drawing/2014/main" id="{45473E35-9F28-428A-90DB-13109D07E81A}"/>
              </a:ext>
            </a:extLst>
          </p:cNvPr>
          <p:cNvSpPr/>
          <p:nvPr/>
        </p:nvSpPr>
        <p:spPr>
          <a:xfrm>
            <a:off x="4490175" y="5159338"/>
            <a:ext cx="1817604" cy="41948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4.42 x 10</a:t>
            </a:r>
            <a:r>
              <a:rPr lang="en-US" altLang="ja-JP" baseline="30000" dirty="0">
                <a:solidFill>
                  <a:srgbClr val="FFFFFF"/>
                </a:solidFill>
                <a:latin typeface="Meiryo" charset="-128"/>
                <a:ea typeface="Meiryo" charset="-128"/>
                <a:cs typeface="Meiryo" charset="-128"/>
              </a:rPr>
              <a:t>30</a:t>
            </a:r>
            <a:endParaRPr lang="ja-JP" altLang="en-US" dirty="0">
              <a:solidFill>
                <a:srgbClr val="FFFFFF"/>
              </a:solidFill>
              <a:latin typeface="Meiryo" charset="-128"/>
              <a:ea typeface="Meiryo" charset="-128"/>
              <a:cs typeface="Meiryo" charset="-128"/>
            </a:endParaRPr>
          </a:p>
        </p:txBody>
      </p:sp>
      <p:sp>
        <p:nvSpPr>
          <p:cNvPr id="20" name="正方形/長方形 19">
            <a:extLst>
              <a:ext uri="{FF2B5EF4-FFF2-40B4-BE49-F238E27FC236}">
                <a16:creationId xmlns:a16="http://schemas.microsoft.com/office/drawing/2014/main" id="{AC52BD3D-7A06-499B-A029-9D33D5DCFA8E}"/>
              </a:ext>
            </a:extLst>
          </p:cNvPr>
          <p:cNvSpPr/>
          <p:nvPr/>
        </p:nvSpPr>
        <p:spPr>
          <a:xfrm>
            <a:off x="6379787" y="3234424"/>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2.25 x 10</a:t>
            </a:r>
            <a:r>
              <a:rPr lang="en-US" altLang="ja-JP" baseline="30000" dirty="0">
                <a:solidFill>
                  <a:srgbClr val="FFFFFF"/>
                </a:solidFill>
                <a:latin typeface="Meiryo" charset="-128"/>
                <a:ea typeface="Meiryo" charset="-128"/>
                <a:cs typeface="Meiryo" charset="-128"/>
              </a:rPr>
              <a:t>-13</a:t>
            </a:r>
            <a:r>
              <a:rPr lang="ja-JP" altLang="en-US" dirty="0">
                <a:solidFill>
                  <a:srgbClr val="FFFFFF"/>
                </a:solidFill>
                <a:latin typeface="Meiryo" charset="-128"/>
                <a:ea typeface="Meiryo" charset="-128"/>
                <a:cs typeface="Meiryo" charset="-128"/>
              </a:rPr>
              <a:t>秒</a:t>
            </a:r>
          </a:p>
        </p:txBody>
      </p:sp>
      <p:sp>
        <p:nvSpPr>
          <p:cNvPr id="21" name="正方形/長方形 20">
            <a:extLst>
              <a:ext uri="{FF2B5EF4-FFF2-40B4-BE49-F238E27FC236}">
                <a16:creationId xmlns:a16="http://schemas.microsoft.com/office/drawing/2014/main" id="{45473E35-9F28-428A-90DB-13109D07E81A}"/>
              </a:ext>
            </a:extLst>
          </p:cNvPr>
          <p:cNvSpPr/>
          <p:nvPr/>
        </p:nvSpPr>
        <p:spPr>
          <a:xfrm>
            <a:off x="6383099" y="4195808"/>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6</a:t>
            </a:r>
            <a:r>
              <a:rPr lang="ja-JP" altLang="en-US" dirty="0">
                <a:solidFill>
                  <a:srgbClr val="FFFFFF"/>
                </a:solidFill>
                <a:latin typeface="Meiryo" charset="-128"/>
                <a:ea typeface="Meiryo" charset="-128"/>
                <a:cs typeface="Meiryo" charset="-128"/>
              </a:rPr>
              <a:t>秒</a:t>
            </a:r>
          </a:p>
        </p:txBody>
      </p:sp>
      <p:sp>
        <p:nvSpPr>
          <p:cNvPr id="22" name="正方形/長方形 21">
            <a:extLst>
              <a:ext uri="{FF2B5EF4-FFF2-40B4-BE49-F238E27FC236}">
                <a16:creationId xmlns:a16="http://schemas.microsoft.com/office/drawing/2014/main" id="{45473E35-9F28-428A-90DB-13109D07E81A}"/>
              </a:ext>
            </a:extLst>
          </p:cNvPr>
          <p:cNvSpPr/>
          <p:nvPr/>
        </p:nvSpPr>
        <p:spPr>
          <a:xfrm>
            <a:off x="6379787" y="3715116"/>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4.35 x 10</a:t>
            </a:r>
            <a:r>
              <a:rPr lang="en-US" altLang="ja-JP" baseline="30000" dirty="0">
                <a:solidFill>
                  <a:srgbClr val="FFFFFF"/>
                </a:solidFill>
                <a:latin typeface="Meiryo" charset="-128"/>
                <a:ea typeface="Meiryo" charset="-128"/>
                <a:cs typeface="Meiryo" charset="-128"/>
              </a:rPr>
              <a:t>-6</a:t>
            </a:r>
            <a:r>
              <a:rPr lang="ja-JP" altLang="en-US" dirty="0">
                <a:solidFill>
                  <a:srgbClr val="FFFFFF"/>
                </a:solidFill>
                <a:latin typeface="Meiryo" charset="-128"/>
                <a:ea typeface="Meiryo" charset="-128"/>
                <a:cs typeface="Meiryo" charset="-128"/>
              </a:rPr>
              <a:t>秒</a:t>
            </a:r>
          </a:p>
        </p:txBody>
      </p:sp>
      <p:sp>
        <p:nvSpPr>
          <p:cNvPr id="23" name="正方形/長方形 22">
            <a:extLst>
              <a:ext uri="{FF2B5EF4-FFF2-40B4-BE49-F238E27FC236}">
                <a16:creationId xmlns:a16="http://schemas.microsoft.com/office/drawing/2014/main" id="{45473E35-9F28-428A-90DB-13109D07E81A}"/>
              </a:ext>
            </a:extLst>
          </p:cNvPr>
          <p:cNvSpPr/>
          <p:nvPr/>
        </p:nvSpPr>
        <p:spPr>
          <a:xfrm>
            <a:off x="6379787" y="4676500"/>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359</a:t>
            </a:r>
            <a:r>
              <a:rPr lang="ja-JP" altLang="en-US" dirty="0">
                <a:solidFill>
                  <a:srgbClr val="FFFFFF"/>
                </a:solidFill>
                <a:latin typeface="Meiryo" charset="-128"/>
                <a:ea typeface="Meiryo" charset="-128"/>
                <a:cs typeface="Meiryo" charset="-128"/>
              </a:rPr>
              <a:t>日</a:t>
            </a:r>
          </a:p>
        </p:txBody>
      </p:sp>
      <p:sp>
        <p:nvSpPr>
          <p:cNvPr id="24" name="正方形/長方形 23">
            <a:extLst>
              <a:ext uri="{FF2B5EF4-FFF2-40B4-BE49-F238E27FC236}">
                <a16:creationId xmlns:a16="http://schemas.microsoft.com/office/drawing/2014/main" id="{45473E35-9F28-428A-90DB-13109D07E81A}"/>
              </a:ext>
            </a:extLst>
          </p:cNvPr>
          <p:cNvSpPr/>
          <p:nvPr/>
        </p:nvSpPr>
        <p:spPr>
          <a:xfrm>
            <a:off x="6379787" y="5157192"/>
            <a:ext cx="2258832" cy="419485"/>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dirty="0">
                <a:solidFill>
                  <a:srgbClr val="FFFFFF"/>
                </a:solidFill>
                <a:latin typeface="Meiryo" charset="-128"/>
                <a:ea typeface="Meiryo" charset="-128"/>
                <a:cs typeface="Meiryo" charset="-128"/>
              </a:rPr>
              <a:t>1401</a:t>
            </a:r>
            <a:r>
              <a:rPr lang="ja-JP" altLang="en-US" dirty="0">
                <a:solidFill>
                  <a:srgbClr val="FFFFFF"/>
                </a:solidFill>
                <a:latin typeface="Meiryo" charset="-128"/>
                <a:ea typeface="Meiryo" charset="-128"/>
                <a:cs typeface="Meiryo" charset="-128"/>
              </a:rPr>
              <a:t>万年</a:t>
            </a:r>
          </a:p>
        </p:txBody>
      </p:sp>
      <p:sp>
        <p:nvSpPr>
          <p:cNvPr id="25" name="正方形/長方形 24">
            <a:extLst>
              <a:ext uri="{FF2B5EF4-FFF2-40B4-BE49-F238E27FC236}">
                <a16:creationId xmlns:a16="http://schemas.microsoft.com/office/drawing/2014/main" id="{1D0CB2A1-91D3-4A7D-92E3-BA734718DA5C}"/>
              </a:ext>
            </a:extLst>
          </p:cNvPr>
          <p:cNvSpPr/>
          <p:nvPr/>
        </p:nvSpPr>
        <p:spPr>
          <a:xfrm>
            <a:off x="3635895" y="2634553"/>
            <a:ext cx="792089" cy="52405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Meiryo" charset="-128"/>
                <a:ea typeface="Meiryo" charset="-128"/>
                <a:cs typeface="Meiryo" charset="-128"/>
              </a:rPr>
              <a:t>地点数</a:t>
            </a:r>
          </a:p>
        </p:txBody>
      </p:sp>
      <p:sp>
        <p:nvSpPr>
          <p:cNvPr id="26" name="正方形/長方形 25">
            <a:extLst>
              <a:ext uri="{FF2B5EF4-FFF2-40B4-BE49-F238E27FC236}">
                <a16:creationId xmlns:a16="http://schemas.microsoft.com/office/drawing/2014/main" id="{AC52BD3D-7A06-499B-A029-9D33D5DCFA8E}"/>
              </a:ext>
            </a:extLst>
          </p:cNvPr>
          <p:cNvSpPr/>
          <p:nvPr/>
        </p:nvSpPr>
        <p:spPr>
          <a:xfrm>
            <a:off x="4499992" y="2636699"/>
            <a:ext cx="1817604" cy="5240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Meiryo" charset="-128"/>
                <a:ea typeface="Meiryo" charset="-128"/>
                <a:cs typeface="Meiryo" charset="-128"/>
              </a:rPr>
              <a:t>巡回経路数</a:t>
            </a:r>
          </a:p>
        </p:txBody>
      </p:sp>
      <p:sp>
        <p:nvSpPr>
          <p:cNvPr id="27" name="正方形/長方形 26">
            <a:extLst>
              <a:ext uri="{FF2B5EF4-FFF2-40B4-BE49-F238E27FC236}">
                <a16:creationId xmlns:a16="http://schemas.microsoft.com/office/drawing/2014/main" id="{AC52BD3D-7A06-499B-A029-9D33D5DCFA8E}"/>
              </a:ext>
            </a:extLst>
          </p:cNvPr>
          <p:cNvSpPr/>
          <p:nvPr/>
        </p:nvSpPr>
        <p:spPr>
          <a:xfrm>
            <a:off x="6389604" y="2634553"/>
            <a:ext cx="2258832" cy="524052"/>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a:solidFill>
                  <a:srgbClr val="FFFFFF"/>
                </a:solidFill>
                <a:latin typeface="Meiryo" charset="-128"/>
                <a:ea typeface="Meiryo" charset="-128"/>
                <a:cs typeface="Meiryo" charset="-128"/>
              </a:rPr>
              <a:t>計算時間</a:t>
            </a:r>
            <a:endParaRPr lang="en-US" altLang="ja-JP" sz="1400" dirty="0">
              <a:solidFill>
                <a:srgbClr val="FFFFFF"/>
              </a:solidFill>
              <a:latin typeface="Meiryo" charset="-128"/>
              <a:ea typeface="Meiryo" charset="-128"/>
              <a:cs typeface="Meiryo" charset="-128"/>
            </a:endParaRPr>
          </a:p>
          <a:p>
            <a:pPr algn="ctr"/>
            <a:r>
              <a:rPr lang="ja-JP" altLang="en-US" sz="800" dirty="0">
                <a:solidFill>
                  <a:srgbClr val="FFFFFF"/>
                </a:solidFill>
                <a:latin typeface="Meiryo" charset="-128"/>
                <a:ea typeface="Meiryo" charset="-128"/>
                <a:cs typeface="Meiryo" charset="-128"/>
              </a:rPr>
              <a:t>スパコン「京」・</a:t>
            </a:r>
            <a:r>
              <a:rPr lang="en-US" altLang="ja-JP" sz="800" dirty="0">
                <a:solidFill>
                  <a:srgbClr val="FFFFFF"/>
                </a:solidFill>
                <a:latin typeface="Meiryo" charset="-128"/>
                <a:ea typeface="Meiryo" charset="-128"/>
                <a:cs typeface="Meiryo" charset="-128"/>
              </a:rPr>
              <a:t>1</a:t>
            </a:r>
            <a:r>
              <a:rPr lang="ja-JP" altLang="en-US" sz="800" dirty="0">
                <a:solidFill>
                  <a:srgbClr val="FFFFFF"/>
                </a:solidFill>
                <a:latin typeface="Meiryo" charset="-128"/>
                <a:ea typeface="Meiryo" charset="-128"/>
                <a:cs typeface="Meiryo" charset="-128"/>
              </a:rPr>
              <a:t>京回／秒の計算</a:t>
            </a:r>
          </a:p>
        </p:txBody>
      </p:sp>
      <p:sp>
        <p:nvSpPr>
          <p:cNvPr id="11" name="テキスト ボックス 10"/>
          <p:cNvSpPr txBox="1"/>
          <p:nvPr/>
        </p:nvSpPr>
        <p:spPr>
          <a:xfrm>
            <a:off x="1037489" y="4658791"/>
            <a:ext cx="1802095" cy="523220"/>
          </a:xfrm>
          <a:prstGeom prst="rect">
            <a:avLst/>
          </a:prstGeom>
          <a:noFill/>
        </p:spPr>
        <p:txBody>
          <a:bodyPr wrap="none" rtlCol="0">
            <a:spAutoFit/>
          </a:bodyPr>
          <a:lstStyle/>
          <a:p>
            <a:pPr algn="ctr"/>
            <a:r>
              <a:rPr kumimoji="1" lang="ja-JP" altLang="en-US" sz="1000" dirty="0">
                <a:solidFill>
                  <a:schemeClr val="accent6">
                    <a:lumMod val="75000"/>
                  </a:schemeClr>
                </a:solidFill>
                <a:latin typeface="Meiryo" charset="-128"/>
                <a:ea typeface="Meiryo" charset="-128"/>
                <a:cs typeface="Meiryo" charset="-128"/>
              </a:rPr>
              <a:t>巡回経路は地点数</a:t>
            </a:r>
            <a:r>
              <a:rPr kumimoji="1" lang="en-US" altLang="ja-JP" sz="1000" dirty="0">
                <a:solidFill>
                  <a:schemeClr val="accent6">
                    <a:lumMod val="75000"/>
                  </a:schemeClr>
                </a:solidFill>
                <a:latin typeface="Meiryo" charset="-128"/>
                <a:ea typeface="Meiryo" charset="-128"/>
                <a:cs typeface="Meiryo" charset="-128"/>
              </a:rPr>
              <a:t>n</a:t>
            </a:r>
            <a:r>
              <a:rPr kumimoji="1" lang="ja-JP" altLang="en-US" sz="1000" dirty="0">
                <a:solidFill>
                  <a:schemeClr val="accent6">
                    <a:lumMod val="75000"/>
                  </a:schemeClr>
                </a:solidFill>
                <a:latin typeface="Meiryo" charset="-128"/>
                <a:ea typeface="Meiryo" charset="-128"/>
                <a:cs typeface="Meiryo" charset="-128"/>
              </a:rPr>
              <a:t>に対して</a:t>
            </a:r>
            <a:endParaRPr kumimoji="1" lang="en-US" altLang="ja-JP" sz="1000" dirty="0">
              <a:solidFill>
                <a:schemeClr val="accent6">
                  <a:lumMod val="75000"/>
                </a:schemeClr>
              </a:solidFill>
              <a:latin typeface="Meiryo" charset="-128"/>
              <a:ea typeface="Meiryo" charset="-128"/>
              <a:cs typeface="Meiryo" charset="-128"/>
            </a:endParaRPr>
          </a:p>
          <a:p>
            <a:pPr algn="ctr"/>
            <a:r>
              <a:rPr lang="en-US" altLang="ja-JP" b="1" dirty="0">
                <a:solidFill>
                  <a:schemeClr val="accent6">
                    <a:lumMod val="75000"/>
                  </a:schemeClr>
                </a:solidFill>
                <a:latin typeface="Meiryo" charset="-128"/>
                <a:ea typeface="Meiryo" charset="-128"/>
                <a:cs typeface="Meiryo" charset="-128"/>
              </a:rPr>
              <a:t>(n-1)!/2</a:t>
            </a:r>
            <a:r>
              <a:rPr lang="ja-JP" altLang="en-US" b="1" dirty="0">
                <a:solidFill>
                  <a:schemeClr val="accent6">
                    <a:lumMod val="75000"/>
                  </a:schemeClr>
                </a:solidFill>
                <a:latin typeface="Meiryo" charset="-128"/>
                <a:ea typeface="Meiryo" charset="-128"/>
                <a:cs typeface="Meiryo" charset="-128"/>
              </a:rPr>
              <a:t>通り</a:t>
            </a:r>
            <a:endParaRPr kumimoji="1" lang="ja-JP" altLang="en-US" b="1" dirty="0">
              <a:solidFill>
                <a:schemeClr val="accent6">
                  <a:lumMod val="75000"/>
                </a:schemeClr>
              </a:solidFill>
              <a:latin typeface="Meiryo" charset="-128"/>
              <a:ea typeface="Meiryo" charset="-128"/>
              <a:cs typeface="Meiryo" charset="-128"/>
            </a:endParaRPr>
          </a:p>
        </p:txBody>
      </p:sp>
      <p:sp>
        <p:nvSpPr>
          <p:cNvPr id="10" name="星 10 9"/>
          <p:cNvSpPr/>
          <p:nvPr/>
        </p:nvSpPr>
        <p:spPr>
          <a:xfrm>
            <a:off x="7020272" y="6022558"/>
            <a:ext cx="1979712" cy="459617"/>
          </a:xfrm>
          <a:prstGeom prst="star10">
            <a:avLst>
              <a:gd name="adj" fmla="val 33493"/>
              <a:gd name="hf" fmla="val 105146"/>
            </a:avLst>
          </a:prstGeom>
          <a:solidFill>
            <a:srgbClr val="FFFF00"/>
          </a:solidFill>
          <a:ln w="3175">
            <a:solidFill>
              <a:srgbClr val="FF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7353538" y="6145654"/>
            <a:ext cx="1313180" cy="215444"/>
          </a:xfrm>
          <a:prstGeom prst="rect">
            <a:avLst/>
          </a:prstGeom>
        </p:spPr>
        <p:txBody>
          <a:bodyPr wrap="none">
            <a:spAutoFit/>
          </a:bodyPr>
          <a:lstStyle/>
          <a:p>
            <a:pPr algn="ctr"/>
            <a:r>
              <a:rPr lang="ja-JP" altLang="en-US" sz="800">
                <a:solidFill>
                  <a:srgbClr val="FF0000"/>
                </a:solidFill>
                <a:latin typeface="Meiryo" charset="-128"/>
                <a:ea typeface="Meiryo" charset="-128"/>
                <a:cs typeface="Meiryo" charset="-128"/>
              </a:rPr>
              <a:t>既存コンピュータの限界</a:t>
            </a:r>
            <a:endParaRPr lang="ja-JP" altLang="en-US" sz="800" dirty="0">
              <a:solidFill>
                <a:srgbClr val="FF0000"/>
              </a:solidFill>
              <a:latin typeface="Meiryo" charset="-128"/>
              <a:ea typeface="Meiryo" charset="-128"/>
              <a:cs typeface="Meiryo" charset="-128"/>
            </a:endParaRPr>
          </a:p>
        </p:txBody>
      </p:sp>
    </p:spTree>
    <p:extLst>
      <p:ext uri="{BB962C8B-B14F-4D97-AF65-F5344CB8AC3E}">
        <p14:creationId xmlns:p14="http://schemas.microsoft.com/office/powerpoint/2010/main" val="2884316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C587941-8A9A-4673-B8EB-A89A6618A3C5}"/>
              </a:ext>
            </a:extLst>
          </p:cNvPr>
          <p:cNvSpPr>
            <a:spLocks noGrp="1"/>
          </p:cNvSpPr>
          <p:nvPr>
            <p:ph type="title"/>
          </p:nvPr>
        </p:nvSpPr>
        <p:spPr/>
        <p:txBody>
          <a:bodyPr/>
          <a:lstStyle/>
          <a:p>
            <a:r>
              <a:rPr kumimoji="1" lang="ja-JP" altLang="en-US"/>
              <a:t>量子力学</a:t>
            </a:r>
          </a:p>
        </p:txBody>
      </p:sp>
      <p:pic>
        <p:nvPicPr>
          <p:cNvPr id="5" name="図 4">
            <a:extLst>
              <a:ext uri="{FF2B5EF4-FFF2-40B4-BE49-F238E27FC236}">
                <a16:creationId xmlns:a16="http://schemas.microsoft.com/office/drawing/2014/main" id="{975F5A2A-2198-4147-92AB-ADE4CC1C12B5}"/>
              </a:ext>
            </a:extLst>
          </p:cNvPr>
          <p:cNvPicPr>
            <a:picLocks noChangeAspect="1"/>
          </p:cNvPicPr>
          <p:nvPr/>
        </p:nvPicPr>
        <p:blipFill>
          <a:blip r:embed="rId3"/>
          <a:stretch>
            <a:fillRect/>
          </a:stretch>
        </p:blipFill>
        <p:spPr>
          <a:xfrm>
            <a:off x="572529" y="963827"/>
            <a:ext cx="2698584" cy="5305171"/>
          </a:xfrm>
          <a:prstGeom prst="rect">
            <a:avLst/>
          </a:prstGeom>
          <a:effectLst>
            <a:outerShdw blurRad="50800" dist="38100" dir="2700000" algn="tl" rotWithShape="0">
              <a:prstClr val="black">
                <a:alpha val="40000"/>
              </a:prstClr>
            </a:outerShdw>
          </a:effectLst>
        </p:spPr>
      </p:pic>
      <p:sp>
        <p:nvSpPr>
          <p:cNvPr id="6" name="正方形/長方形 5">
            <a:extLst>
              <a:ext uri="{FF2B5EF4-FFF2-40B4-BE49-F238E27FC236}">
                <a16:creationId xmlns:a16="http://schemas.microsoft.com/office/drawing/2014/main" id="{A72A5BE8-EDD9-42CD-9996-A9A929EC5377}"/>
              </a:ext>
            </a:extLst>
          </p:cNvPr>
          <p:cNvSpPr/>
          <p:nvPr/>
        </p:nvSpPr>
        <p:spPr>
          <a:xfrm>
            <a:off x="4374291" y="963827"/>
            <a:ext cx="4374292" cy="1890584"/>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285750" indent="-285750">
              <a:buFont typeface="Wingdings" charset="2"/>
              <a:buChar char="l"/>
            </a:pPr>
            <a:r>
              <a:rPr lang="ja-JP" altLang="en-US" sz="1600" dirty="0">
                <a:solidFill>
                  <a:srgbClr val="FFFFFF"/>
                </a:solidFill>
                <a:latin typeface="Meiryo" charset="-128"/>
                <a:ea typeface="Meiryo" charset="-128"/>
                <a:cs typeface="Meiryo" charset="-128"/>
              </a:rPr>
              <a:t>物質を形作っている原子そのもの</a:t>
            </a:r>
            <a:endParaRPr lang="en-US" altLang="ja-JP" sz="1600" dirty="0">
              <a:solidFill>
                <a:srgbClr val="FFFFFF"/>
              </a:solidFill>
              <a:latin typeface="Meiryo" charset="-128"/>
              <a:ea typeface="Meiryo" charset="-128"/>
              <a:cs typeface="Meiryo" charset="-128"/>
            </a:endParaRPr>
          </a:p>
          <a:p>
            <a:pPr marL="285750" indent="-285750">
              <a:buFont typeface="Wingdings" charset="2"/>
              <a:buChar char="l"/>
            </a:pPr>
            <a:r>
              <a:rPr lang="ja-JP" altLang="en-US" sz="1600" dirty="0">
                <a:solidFill>
                  <a:srgbClr val="FFFFFF"/>
                </a:solidFill>
                <a:latin typeface="Meiryo" charset="-128"/>
                <a:ea typeface="Meiryo" charset="-128"/>
                <a:cs typeface="Meiryo" charset="-128"/>
              </a:rPr>
              <a:t>原子を形作っているさらに小さな電子・中性子・陽子</a:t>
            </a:r>
            <a:endParaRPr lang="en-US" altLang="ja-JP" sz="1600" dirty="0">
              <a:solidFill>
                <a:srgbClr val="FFFFFF"/>
              </a:solidFill>
              <a:latin typeface="Meiryo" charset="-128"/>
              <a:ea typeface="Meiryo" charset="-128"/>
              <a:cs typeface="Meiryo" charset="-128"/>
            </a:endParaRPr>
          </a:p>
          <a:p>
            <a:pPr marL="285750" indent="-285750">
              <a:buFont typeface="Wingdings" charset="2"/>
              <a:buChar char="l"/>
            </a:pPr>
            <a:r>
              <a:rPr lang="ja-JP" altLang="en-US" sz="1600" dirty="0">
                <a:solidFill>
                  <a:srgbClr val="FFFFFF"/>
                </a:solidFill>
                <a:latin typeface="Meiryo" charset="-128"/>
                <a:ea typeface="Meiryo" charset="-128"/>
                <a:cs typeface="Meiryo" charset="-128"/>
              </a:rPr>
              <a:t>光を粒子としてみたときの光子やニュートリノやクォーク、ミュオンなどといった素粒子</a:t>
            </a:r>
            <a:endParaRPr kumimoji="1" lang="ja-JP" altLang="en-US" sz="1600" dirty="0">
              <a:solidFill>
                <a:srgbClr val="FFFFFF"/>
              </a:solidFill>
              <a:latin typeface="Meiryo" charset="-128"/>
              <a:ea typeface="Meiryo" charset="-128"/>
              <a:cs typeface="Meiryo" charset="-128"/>
            </a:endParaRPr>
          </a:p>
        </p:txBody>
      </p:sp>
      <p:sp>
        <p:nvSpPr>
          <p:cNvPr id="7" name="正方形/長方形 6">
            <a:extLst>
              <a:ext uri="{FF2B5EF4-FFF2-40B4-BE49-F238E27FC236}">
                <a16:creationId xmlns:a16="http://schemas.microsoft.com/office/drawing/2014/main" id="{C0A3C396-4958-441F-A104-818520EE11E2}"/>
              </a:ext>
            </a:extLst>
          </p:cNvPr>
          <p:cNvSpPr/>
          <p:nvPr/>
        </p:nvSpPr>
        <p:spPr>
          <a:xfrm>
            <a:off x="3453712" y="963827"/>
            <a:ext cx="753762" cy="257020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8" name="正方形/長方形 7">
            <a:extLst>
              <a:ext uri="{FF2B5EF4-FFF2-40B4-BE49-F238E27FC236}">
                <a16:creationId xmlns:a16="http://schemas.microsoft.com/office/drawing/2014/main" id="{B34D5DF4-DC05-45AB-8715-B004FAAD3EC8}"/>
              </a:ext>
            </a:extLst>
          </p:cNvPr>
          <p:cNvSpPr/>
          <p:nvPr/>
        </p:nvSpPr>
        <p:spPr>
          <a:xfrm>
            <a:off x="4374291" y="2990335"/>
            <a:ext cx="4374292" cy="543697"/>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a:solidFill>
                  <a:srgbClr val="FFFFFF"/>
                </a:solidFill>
                <a:latin typeface="Meiryo" charset="-128"/>
                <a:ea typeface="Meiryo" charset="-128"/>
                <a:cs typeface="Meiryo" charset="-128"/>
              </a:rPr>
              <a:t>　　　　　　　粒子と波の性質を併せ持つなど</a:t>
            </a:r>
            <a:endParaRPr kumimoji="1" lang="en-US" altLang="ja-JP" sz="1400" dirty="0">
              <a:solidFill>
                <a:srgbClr val="FFFFFF"/>
              </a:solidFill>
              <a:latin typeface="Meiryo" charset="-128"/>
              <a:ea typeface="Meiryo" charset="-128"/>
              <a:cs typeface="Meiryo" charset="-128"/>
            </a:endParaRPr>
          </a:p>
          <a:p>
            <a:r>
              <a:rPr kumimoji="1" lang="ja-JP" altLang="en-US" sz="1400" dirty="0">
                <a:solidFill>
                  <a:srgbClr val="FFFFFF"/>
                </a:solidFill>
                <a:latin typeface="Meiryo" charset="-128"/>
                <a:ea typeface="Meiryo" charset="-128"/>
                <a:cs typeface="Meiryo" charset="-128"/>
              </a:rPr>
              <a:t>　　　　　　　</a:t>
            </a:r>
            <a:r>
              <a:rPr kumimoji="1" lang="en-US" altLang="ja-JP" sz="1400" dirty="0">
                <a:solidFill>
                  <a:srgbClr val="FFFFFF"/>
                </a:solidFill>
                <a:latin typeface="Meiryo" charset="-128"/>
                <a:ea typeface="Meiryo" charset="-128"/>
                <a:cs typeface="Meiryo" charset="-128"/>
              </a:rPr>
              <a:t>2</a:t>
            </a:r>
            <a:r>
              <a:rPr kumimoji="1" lang="ja-JP" altLang="en-US" sz="1400" dirty="0">
                <a:solidFill>
                  <a:srgbClr val="FFFFFF"/>
                </a:solidFill>
                <a:latin typeface="Meiryo" charset="-128"/>
                <a:ea typeface="Meiryo" charset="-128"/>
                <a:cs typeface="Meiryo" charset="-128"/>
              </a:rPr>
              <a:t>つの異なる状態を同時に併せ持つ</a:t>
            </a:r>
          </a:p>
        </p:txBody>
      </p:sp>
      <p:sp>
        <p:nvSpPr>
          <p:cNvPr id="9" name="正方形/長方形 8">
            <a:extLst>
              <a:ext uri="{FF2B5EF4-FFF2-40B4-BE49-F238E27FC236}">
                <a16:creationId xmlns:a16="http://schemas.microsoft.com/office/drawing/2014/main" id="{5E8A0C78-90F6-410F-837C-7B1CF1E83E6F}"/>
              </a:ext>
            </a:extLst>
          </p:cNvPr>
          <p:cNvSpPr/>
          <p:nvPr/>
        </p:nvSpPr>
        <p:spPr>
          <a:xfrm>
            <a:off x="3453712" y="3669957"/>
            <a:ext cx="5294871" cy="963828"/>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a:solidFill>
                  <a:srgbClr val="FFFFFF"/>
                </a:solidFill>
                <a:latin typeface="Meiryo" charset="-128"/>
                <a:ea typeface="Meiryo" charset="-128"/>
                <a:cs typeface="Meiryo" charset="-128"/>
              </a:rPr>
              <a:t>マクロな物理法則（ニュートン力学など）は通用せず、「量子力学」に従っている（量子効果）</a:t>
            </a:r>
            <a:endParaRPr kumimoji="1" lang="ja-JP" altLang="en-US" dirty="0">
              <a:solidFill>
                <a:srgbClr val="FFFFFF"/>
              </a:solidFill>
              <a:latin typeface="Meiryo" charset="-128"/>
              <a:ea typeface="Meiryo" charset="-128"/>
              <a:cs typeface="Meiryo" charset="-128"/>
            </a:endParaRPr>
          </a:p>
        </p:txBody>
      </p:sp>
      <p:sp>
        <p:nvSpPr>
          <p:cNvPr id="10" name="正方形/長方形 9">
            <a:extLst>
              <a:ext uri="{FF2B5EF4-FFF2-40B4-BE49-F238E27FC236}">
                <a16:creationId xmlns:a16="http://schemas.microsoft.com/office/drawing/2014/main" id="{CF3A1FBB-6779-4D6A-82CB-0EFF06031C48}"/>
              </a:ext>
            </a:extLst>
          </p:cNvPr>
          <p:cNvSpPr/>
          <p:nvPr/>
        </p:nvSpPr>
        <p:spPr>
          <a:xfrm>
            <a:off x="4374291" y="4769710"/>
            <a:ext cx="2113006" cy="67962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超伝導</a:t>
            </a:r>
          </a:p>
        </p:txBody>
      </p:sp>
      <p:sp>
        <p:nvSpPr>
          <p:cNvPr id="11" name="正方形/長方形 10">
            <a:extLst>
              <a:ext uri="{FF2B5EF4-FFF2-40B4-BE49-F238E27FC236}">
                <a16:creationId xmlns:a16="http://schemas.microsoft.com/office/drawing/2014/main" id="{6FB19F05-70D0-46E3-BED6-D2717A10C397}"/>
              </a:ext>
            </a:extLst>
          </p:cNvPr>
          <p:cNvSpPr/>
          <p:nvPr/>
        </p:nvSpPr>
        <p:spPr>
          <a:xfrm>
            <a:off x="6635577" y="4769709"/>
            <a:ext cx="2113006" cy="67962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a:solidFill>
                  <a:srgbClr val="FFFFFF"/>
                </a:solidFill>
                <a:latin typeface="Meiryo" charset="-128"/>
                <a:ea typeface="Meiryo" charset="-128"/>
                <a:cs typeface="Meiryo" charset="-128"/>
              </a:rPr>
              <a:t>トンネル効果</a:t>
            </a:r>
          </a:p>
        </p:txBody>
      </p:sp>
      <p:sp>
        <p:nvSpPr>
          <p:cNvPr id="12" name="正方形/長方形 11">
            <a:extLst>
              <a:ext uri="{FF2B5EF4-FFF2-40B4-BE49-F238E27FC236}">
                <a16:creationId xmlns:a16="http://schemas.microsoft.com/office/drawing/2014/main" id="{93716BEE-A0E1-475C-BE88-60BE1D88F160}"/>
              </a:ext>
            </a:extLst>
          </p:cNvPr>
          <p:cNvSpPr/>
          <p:nvPr/>
        </p:nvSpPr>
        <p:spPr>
          <a:xfrm>
            <a:off x="4380469" y="5589377"/>
            <a:ext cx="2106828" cy="67962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dirty="0">
                <a:solidFill>
                  <a:srgbClr val="FFFFFF"/>
                </a:solidFill>
                <a:latin typeface="Meiryo" charset="-128"/>
                <a:ea typeface="Meiryo" charset="-128"/>
                <a:cs typeface="Meiryo" charset="-128"/>
              </a:rPr>
              <a:t>量子</a:t>
            </a:r>
            <a:endParaRPr lang="en-US" altLang="ja-JP" dirty="0">
              <a:solidFill>
                <a:srgbClr val="FFFFFF"/>
              </a:solidFill>
              <a:latin typeface="Meiryo" charset="-128"/>
              <a:ea typeface="Meiryo" charset="-128"/>
              <a:cs typeface="Meiryo" charset="-128"/>
            </a:endParaRPr>
          </a:p>
          <a:p>
            <a:pPr algn="ctr"/>
            <a:r>
              <a:rPr lang="ja-JP" altLang="en-US" sz="1400" dirty="0">
                <a:solidFill>
                  <a:srgbClr val="FFFFFF"/>
                </a:solidFill>
                <a:latin typeface="Meiryo" charset="-128"/>
                <a:ea typeface="Meiryo" charset="-128"/>
                <a:cs typeface="Meiryo" charset="-128"/>
              </a:rPr>
              <a:t>テレポーテーション</a:t>
            </a:r>
          </a:p>
        </p:txBody>
      </p:sp>
      <p:sp>
        <p:nvSpPr>
          <p:cNvPr id="14" name="正方形/長方形 13">
            <a:extLst>
              <a:ext uri="{FF2B5EF4-FFF2-40B4-BE49-F238E27FC236}">
                <a16:creationId xmlns:a16="http://schemas.microsoft.com/office/drawing/2014/main" id="{3175B4E9-C7F6-4562-9C32-59AE9B46FCBC}"/>
              </a:ext>
            </a:extLst>
          </p:cNvPr>
          <p:cNvSpPr/>
          <p:nvPr/>
        </p:nvSpPr>
        <p:spPr>
          <a:xfrm>
            <a:off x="6639697" y="5589377"/>
            <a:ext cx="2113006" cy="679621"/>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量子もつれ</a:t>
            </a:r>
            <a:endParaRPr kumimoji="1" lang="en-US" altLang="ja-JP">
              <a:solidFill>
                <a:srgbClr val="FFFFFF"/>
              </a:solidFill>
              <a:latin typeface="Meiryo" charset="-128"/>
              <a:ea typeface="Meiryo" charset="-128"/>
              <a:cs typeface="Meiryo" charset="-128"/>
            </a:endParaRPr>
          </a:p>
          <a:p>
            <a:pPr algn="ctr"/>
            <a:r>
              <a:rPr kumimoji="1" lang="ja-JP" altLang="en-US">
                <a:solidFill>
                  <a:srgbClr val="FFFFFF"/>
                </a:solidFill>
                <a:latin typeface="Meiryo" charset="-128"/>
                <a:ea typeface="Meiryo" charset="-128"/>
                <a:cs typeface="Meiryo" charset="-128"/>
              </a:rPr>
              <a:t>（重ね合わせ）</a:t>
            </a:r>
          </a:p>
        </p:txBody>
      </p:sp>
      <p:sp>
        <p:nvSpPr>
          <p:cNvPr id="15" name="正方形/長方形 14">
            <a:extLst>
              <a:ext uri="{FF2B5EF4-FFF2-40B4-BE49-F238E27FC236}">
                <a16:creationId xmlns:a16="http://schemas.microsoft.com/office/drawing/2014/main" id="{0D8A5AA9-C02B-4E26-A7AC-516C7ECF37C5}"/>
              </a:ext>
            </a:extLst>
          </p:cNvPr>
          <p:cNvSpPr/>
          <p:nvPr/>
        </p:nvSpPr>
        <p:spPr>
          <a:xfrm>
            <a:off x="3453712" y="4769711"/>
            <a:ext cx="753762" cy="1499288"/>
          </a:xfrm>
          <a:prstGeom prst="rect">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endParaRPr kumimoji="1" lang="ja-JP" altLang="en-US" sz="2400" dirty="0">
              <a:solidFill>
                <a:srgbClr val="FFFFFF"/>
              </a:solidFill>
              <a:latin typeface="Meiryo" charset="-128"/>
              <a:ea typeface="Meiryo" charset="-128"/>
              <a:cs typeface="Meiryo" charset="-128"/>
            </a:endParaRPr>
          </a:p>
        </p:txBody>
      </p:sp>
      <p:sp>
        <p:nvSpPr>
          <p:cNvPr id="3" name="正方形/長方形 2"/>
          <p:cNvSpPr/>
          <p:nvPr/>
        </p:nvSpPr>
        <p:spPr>
          <a:xfrm>
            <a:off x="3639507" y="1826465"/>
            <a:ext cx="553998" cy="707886"/>
          </a:xfrm>
          <a:prstGeom prst="rect">
            <a:avLst/>
          </a:prstGeom>
          <a:noFill/>
        </p:spPr>
        <p:txBody>
          <a:bodyPr vert="eaVert" wrap="none">
            <a:spAutoFit/>
          </a:bodyPr>
          <a:lstStyle/>
          <a:p>
            <a:pPr algn="ctr"/>
            <a:r>
              <a:rPr lang="ja-JP" altLang="en-US" sz="2400" b="1">
                <a:solidFill>
                  <a:srgbClr val="FFFFFF"/>
                </a:solidFill>
                <a:latin typeface="Meiryo" charset="-128"/>
                <a:ea typeface="Meiryo" charset="-128"/>
                <a:cs typeface="Meiryo" charset="-128"/>
              </a:rPr>
              <a:t>量子</a:t>
            </a:r>
            <a:endParaRPr lang="ja-JP" altLang="en-US" sz="2400" b="1" dirty="0">
              <a:solidFill>
                <a:srgbClr val="FFFFFF"/>
              </a:solidFill>
              <a:latin typeface="Meiryo" charset="-128"/>
              <a:ea typeface="Meiryo" charset="-128"/>
              <a:cs typeface="Meiryo" charset="-128"/>
            </a:endParaRPr>
          </a:p>
        </p:txBody>
      </p:sp>
      <p:sp>
        <p:nvSpPr>
          <p:cNvPr id="4" name="正方形/長方形 3"/>
          <p:cNvSpPr/>
          <p:nvPr/>
        </p:nvSpPr>
        <p:spPr>
          <a:xfrm>
            <a:off x="3639507" y="4787610"/>
            <a:ext cx="553998" cy="1323439"/>
          </a:xfrm>
          <a:prstGeom prst="rect">
            <a:avLst/>
          </a:prstGeom>
        </p:spPr>
        <p:txBody>
          <a:bodyPr vert="eaVert" wrap="none">
            <a:spAutoFit/>
          </a:bodyPr>
          <a:lstStyle/>
          <a:p>
            <a:pPr algn="ctr"/>
            <a:r>
              <a:rPr lang="ja-JP" altLang="en-US" sz="2400" b="1" dirty="0">
                <a:solidFill>
                  <a:srgbClr val="FFFFFF"/>
                </a:solidFill>
                <a:latin typeface="Meiryo" charset="-128"/>
                <a:ea typeface="Meiryo" charset="-128"/>
                <a:cs typeface="Meiryo" charset="-128"/>
              </a:rPr>
              <a:t>量子効果</a:t>
            </a:r>
          </a:p>
        </p:txBody>
      </p:sp>
      <p:sp>
        <p:nvSpPr>
          <p:cNvPr id="13" name="テキスト ボックス 12"/>
          <p:cNvSpPr txBox="1"/>
          <p:nvPr/>
        </p:nvSpPr>
        <p:spPr>
          <a:xfrm>
            <a:off x="4499992" y="3006691"/>
            <a:ext cx="1082348" cy="523220"/>
          </a:xfrm>
          <a:prstGeom prst="rect">
            <a:avLst/>
          </a:prstGeom>
          <a:noFill/>
        </p:spPr>
        <p:txBody>
          <a:bodyPr wrap="none" rtlCol="0">
            <a:spAutoFit/>
          </a:bodyPr>
          <a:lstStyle/>
          <a:p>
            <a:r>
              <a:rPr kumimoji="1" lang="ja-JP" altLang="en-US" sz="1400" b="1" dirty="0">
                <a:solidFill>
                  <a:schemeClr val="bg1"/>
                </a:solidFill>
                <a:latin typeface="Meiryo" charset="-128"/>
                <a:ea typeface="Meiryo" charset="-128"/>
                <a:cs typeface="Meiryo" charset="-128"/>
              </a:rPr>
              <a:t>状態の</a:t>
            </a:r>
            <a:endParaRPr kumimoji="1" lang="en-US" altLang="ja-JP" sz="1400" b="1" dirty="0">
              <a:solidFill>
                <a:schemeClr val="bg1"/>
              </a:solidFill>
              <a:latin typeface="Meiryo" charset="-128"/>
              <a:ea typeface="Meiryo" charset="-128"/>
              <a:cs typeface="Meiryo" charset="-128"/>
            </a:endParaRPr>
          </a:p>
          <a:p>
            <a:r>
              <a:rPr kumimoji="1" lang="ja-JP" altLang="en-US" sz="1400" b="1" dirty="0">
                <a:solidFill>
                  <a:schemeClr val="bg1"/>
                </a:solidFill>
                <a:latin typeface="Meiryo" charset="-128"/>
                <a:ea typeface="Meiryo" charset="-128"/>
                <a:cs typeface="Meiryo" charset="-128"/>
              </a:rPr>
              <a:t>重ね合わせ</a:t>
            </a:r>
          </a:p>
        </p:txBody>
      </p:sp>
    </p:spTree>
    <p:extLst>
      <p:ext uri="{BB962C8B-B14F-4D97-AF65-F5344CB8AC3E}">
        <p14:creationId xmlns:p14="http://schemas.microsoft.com/office/powerpoint/2010/main" val="1743742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500"/>
                                        <p:tgtEl>
                                          <p:spTgt spid="1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4"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5D309AA-1AD5-415F-9935-8F79C3F79F60}"/>
              </a:ext>
            </a:extLst>
          </p:cNvPr>
          <p:cNvSpPr>
            <a:spLocks noGrp="1"/>
          </p:cNvSpPr>
          <p:nvPr>
            <p:ph type="title"/>
          </p:nvPr>
        </p:nvSpPr>
        <p:spPr/>
        <p:txBody>
          <a:bodyPr/>
          <a:lstStyle/>
          <a:p>
            <a:r>
              <a:rPr kumimoji="1" lang="ja-JP" altLang="en-US"/>
              <a:t>量子コンピュータの適用分野</a:t>
            </a:r>
          </a:p>
        </p:txBody>
      </p:sp>
      <p:sp>
        <p:nvSpPr>
          <p:cNvPr id="4" name="正方形/長方形 3">
            <a:extLst>
              <a:ext uri="{FF2B5EF4-FFF2-40B4-BE49-F238E27FC236}">
                <a16:creationId xmlns:a16="http://schemas.microsoft.com/office/drawing/2014/main" id="{36653686-6D0C-4FF9-B5D9-A874AAAFF8D8}"/>
              </a:ext>
            </a:extLst>
          </p:cNvPr>
          <p:cNvSpPr/>
          <p:nvPr/>
        </p:nvSpPr>
        <p:spPr>
          <a:xfrm>
            <a:off x="4547286" y="5892701"/>
            <a:ext cx="3781169" cy="5931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ディープラーニング</a:t>
            </a:r>
          </a:p>
        </p:txBody>
      </p:sp>
      <p:sp>
        <p:nvSpPr>
          <p:cNvPr id="5" name="正方形/長方形 4">
            <a:extLst>
              <a:ext uri="{FF2B5EF4-FFF2-40B4-BE49-F238E27FC236}">
                <a16:creationId xmlns:a16="http://schemas.microsoft.com/office/drawing/2014/main" id="{436DF27A-4469-4CD5-BC54-B2CE32EFE383}"/>
              </a:ext>
            </a:extLst>
          </p:cNvPr>
          <p:cNvSpPr/>
          <p:nvPr/>
        </p:nvSpPr>
        <p:spPr>
          <a:xfrm>
            <a:off x="593126" y="5155417"/>
            <a:ext cx="3781169" cy="5931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素因数分解</a:t>
            </a:r>
            <a:endParaRPr kumimoji="1" lang="en-US" altLang="ja-JP">
              <a:solidFill>
                <a:srgbClr val="FFFFFF"/>
              </a:solidFill>
              <a:latin typeface="Meiryo" charset="-128"/>
              <a:ea typeface="Meiryo" charset="-128"/>
              <a:cs typeface="Meiryo" charset="-128"/>
            </a:endParaRPr>
          </a:p>
          <a:p>
            <a:pPr algn="ctr"/>
            <a:r>
              <a:rPr kumimoji="1" lang="ja-JP" altLang="en-US">
                <a:solidFill>
                  <a:srgbClr val="FFFFFF"/>
                </a:solidFill>
                <a:latin typeface="Meiryo" charset="-128"/>
                <a:ea typeface="Meiryo" charset="-128"/>
                <a:cs typeface="Meiryo" charset="-128"/>
              </a:rPr>
              <a:t>（暗号解読）</a:t>
            </a:r>
          </a:p>
        </p:txBody>
      </p:sp>
      <p:sp>
        <p:nvSpPr>
          <p:cNvPr id="6" name="正方形/長方形 5">
            <a:extLst>
              <a:ext uri="{FF2B5EF4-FFF2-40B4-BE49-F238E27FC236}">
                <a16:creationId xmlns:a16="http://schemas.microsoft.com/office/drawing/2014/main" id="{C63BCEB1-9A17-43D7-907C-53CB0FB1DB3E}"/>
              </a:ext>
            </a:extLst>
          </p:cNvPr>
          <p:cNvSpPr/>
          <p:nvPr/>
        </p:nvSpPr>
        <p:spPr>
          <a:xfrm>
            <a:off x="4547287" y="5155417"/>
            <a:ext cx="3781169" cy="5931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量子探索（検索）</a:t>
            </a:r>
          </a:p>
        </p:txBody>
      </p:sp>
      <p:sp>
        <p:nvSpPr>
          <p:cNvPr id="7" name="正方形/長方形 6">
            <a:extLst>
              <a:ext uri="{FF2B5EF4-FFF2-40B4-BE49-F238E27FC236}">
                <a16:creationId xmlns:a16="http://schemas.microsoft.com/office/drawing/2014/main" id="{D1440311-8A9F-4A31-8E47-ADD32F826EF3}"/>
              </a:ext>
            </a:extLst>
          </p:cNvPr>
          <p:cNvSpPr/>
          <p:nvPr/>
        </p:nvSpPr>
        <p:spPr>
          <a:xfrm>
            <a:off x="593125" y="5892700"/>
            <a:ext cx="3781169" cy="593125"/>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a:solidFill>
                  <a:srgbClr val="FFFFFF"/>
                </a:solidFill>
                <a:latin typeface="Meiryo" charset="-128"/>
                <a:ea typeface="Meiryo" charset="-128"/>
                <a:cs typeface="Meiryo" charset="-128"/>
              </a:rPr>
              <a:t>量子暗号</a:t>
            </a:r>
          </a:p>
        </p:txBody>
      </p:sp>
      <p:pic>
        <p:nvPicPr>
          <p:cNvPr id="8" name="図 7">
            <a:extLst>
              <a:ext uri="{FF2B5EF4-FFF2-40B4-BE49-F238E27FC236}">
                <a16:creationId xmlns:a16="http://schemas.microsoft.com/office/drawing/2014/main" id="{DDD2C22A-3C70-412D-B86F-C8B4DD1EAD3A}"/>
              </a:ext>
            </a:extLst>
          </p:cNvPr>
          <p:cNvPicPr>
            <a:picLocks noChangeAspect="1"/>
          </p:cNvPicPr>
          <p:nvPr/>
        </p:nvPicPr>
        <p:blipFill>
          <a:blip r:embed="rId3"/>
          <a:stretch>
            <a:fillRect/>
          </a:stretch>
        </p:blipFill>
        <p:spPr>
          <a:xfrm>
            <a:off x="593127" y="865154"/>
            <a:ext cx="7735330" cy="417273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01096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50128</TotalTime>
  <Words>2212</Words>
  <Application>Microsoft Macintosh PowerPoint</Application>
  <PresentationFormat>画面に合わせる (4:3)</PresentationFormat>
  <Paragraphs>567</Paragraphs>
  <Slides>19</Slides>
  <Notes>8</Notes>
  <HiddenSlides>0</HiddenSlides>
  <MMClips>0</MMClips>
  <ScaleCrop>false</ScaleCrop>
  <HeadingPairs>
    <vt:vector size="6" baseType="variant">
      <vt:variant>
        <vt:lpstr>使用されているフォント</vt:lpstr>
      </vt:variant>
      <vt:variant>
        <vt:i4>7</vt:i4>
      </vt:variant>
      <vt:variant>
        <vt:lpstr>テーマ</vt:lpstr>
      </vt:variant>
      <vt:variant>
        <vt:i4>1</vt:i4>
      </vt:variant>
      <vt:variant>
        <vt:lpstr>スライド タイトル</vt:lpstr>
      </vt:variant>
      <vt:variant>
        <vt:i4>19</vt:i4>
      </vt:variant>
    </vt:vector>
  </HeadingPairs>
  <TitlesOfParts>
    <vt:vector size="27" baseType="lpstr">
      <vt:lpstr>ＭＳ Ｐゴシック</vt:lpstr>
      <vt:lpstr>Meiryo</vt:lpstr>
      <vt:lpstr>Meiryo</vt:lpstr>
      <vt:lpstr>American Typewriter</vt:lpstr>
      <vt:lpstr>Arial</vt:lpstr>
      <vt:lpstr>Calibri</vt:lpstr>
      <vt:lpstr>Wingdings</vt:lpstr>
      <vt:lpstr>NC標準テンプレート</vt:lpstr>
      <vt:lpstr>量子コンピュータ Quantum Computer</vt:lpstr>
      <vt:lpstr>量子コンピュータとは何か</vt:lpstr>
      <vt:lpstr>物理学とコンピュータ</vt:lpstr>
      <vt:lpstr>量子コンピュータの必要性</vt:lpstr>
      <vt:lpstr>量子コンピュータの限界と可能性</vt:lpstr>
      <vt:lpstr>これまでの古典コンピュータで解けない問題</vt:lpstr>
      <vt:lpstr>巡回セールスマン問題（組み合わせ最適化）</vt:lpstr>
      <vt:lpstr>量子力学</vt:lpstr>
      <vt:lpstr>量子コンピュータの適用分野</vt:lpstr>
      <vt:lpstr>量子コンピュータが“いま”注目される理由</vt:lpstr>
      <vt:lpstr>Bit と Qubit</vt:lpstr>
      <vt:lpstr>量子コンピュータが高速に計算できる理由</vt:lpstr>
      <vt:lpstr>量子コンピュータの種類</vt:lpstr>
      <vt:lpstr>量子コンピュータの現状</vt:lpstr>
      <vt:lpstr>自然現象を借用したアルゴリズム</vt:lpstr>
      <vt:lpstr>量子イジングマシンとスパコン</vt:lpstr>
      <vt:lpstr>D-Waveとは</vt:lpstr>
      <vt:lpstr>D-Waveの計算原理</vt:lpstr>
      <vt:lpstr>PowerPoint プレゼンテーション</vt:lpstr>
    </vt:vector>
  </TitlesOfParts>
  <Company>NetCommerce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Microsoft Office ユーザー</cp:lastModifiedBy>
  <cp:revision>1597</cp:revision>
  <cp:lastPrinted>2016-09-13T00:42:41Z</cp:lastPrinted>
  <dcterms:created xsi:type="dcterms:W3CDTF">2014-04-30T01:58:06Z</dcterms:created>
  <dcterms:modified xsi:type="dcterms:W3CDTF">2019-07-17T22:10:33Z</dcterms:modified>
</cp:coreProperties>
</file>