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handoutMasterIdLst>
    <p:handoutMasterId r:id="rId37"/>
  </p:handoutMasterIdLst>
  <p:sldIdLst>
    <p:sldId id="717" r:id="rId2"/>
    <p:sldId id="1275" r:id="rId3"/>
    <p:sldId id="1276" r:id="rId4"/>
    <p:sldId id="1264" r:id="rId5"/>
    <p:sldId id="720" r:id="rId6"/>
    <p:sldId id="719" r:id="rId7"/>
    <p:sldId id="1266" r:id="rId8"/>
    <p:sldId id="718" r:id="rId9"/>
    <p:sldId id="1268" r:id="rId10"/>
    <p:sldId id="772" r:id="rId11"/>
    <p:sldId id="1279" r:id="rId12"/>
    <p:sldId id="787" r:id="rId13"/>
    <p:sldId id="1273" r:id="rId14"/>
    <p:sldId id="721" r:id="rId15"/>
    <p:sldId id="701" r:id="rId16"/>
    <p:sldId id="1267" r:id="rId17"/>
    <p:sldId id="792" r:id="rId18"/>
    <p:sldId id="832" r:id="rId19"/>
    <p:sldId id="1272" r:id="rId20"/>
    <p:sldId id="775" r:id="rId21"/>
    <p:sldId id="2672" r:id="rId22"/>
    <p:sldId id="2668" r:id="rId23"/>
    <p:sldId id="2670" r:id="rId24"/>
    <p:sldId id="2671" r:id="rId25"/>
    <p:sldId id="1283" r:id="rId26"/>
    <p:sldId id="1284" r:id="rId27"/>
    <p:sldId id="3480" r:id="rId28"/>
    <p:sldId id="1280" r:id="rId29"/>
    <p:sldId id="3482" r:id="rId30"/>
    <p:sldId id="1269" r:id="rId31"/>
    <p:sldId id="1277" r:id="rId32"/>
    <p:sldId id="1281" r:id="rId33"/>
    <p:sldId id="1282" r:id="rId34"/>
    <p:sldId id="715" r:id="rId35"/>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74"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66"/>
    <a:srgbClr val="0432FF"/>
    <a:srgbClr val="FFFBD2"/>
    <a:srgbClr val="009051"/>
    <a:srgbClr val="FFFFFF"/>
    <a:srgbClr val="FF0000"/>
    <a:srgbClr val="66CC00"/>
    <a:srgbClr val="FFD579"/>
    <a:srgbClr val="E46C0A"/>
    <a:srgbClr val="33ACB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5496"/>
    <p:restoredTop sz="87333" autoAdjust="0"/>
  </p:normalViewPr>
  <p:slideViewPr>
    <p:cSldViewPr snapToGrid="0" snapToObjects="1" showGuides="1">
      <p:cViewPr varScale="1">
        <p:scale>
          <a:sx n="173" d="100"/>
          <a:sy n="173" d="100"/>
        </p:scale>
        <p:origin x="3568" y="192"/>
      </p:cViewPr>
      <p:guideLst>
        <p:guide orient="horz" pos="1774"/>
        <p:guide pos="2880"/>
      </p:guideLst>
    </p:cSldViewPr>
  </p:slideViewPr>
  <p:notesTextViewPr>
    <p:cViewPr>
      <p:scale>
        <a:sx n="100" d="100"/>
        <a:sy n="100" d="100"/>
      </p:scale>
      <p:origin x="0" y="0"/>
    </p:cViewPr>
  </p:notesTextViewPr>
  <p:sorterViewPr>
    <p:cViewPr>
      <p:scale>
        <a:sx n="126" d="100"/>
        <a:sy n="126" d="100"/>
      </p:scale>
      <p:origin x="0" y="9937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2019/7/16</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2019/7/16</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netcommerce.co.jp/cms/wp-content/uploads/2019/02/983d16c6fa6f11ddc6fb7d90721efa18.png"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RPA</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Robotics Process Automation</a:t>
            </a:r>
            <a:r>
              <a:rPr kumimoji="1" lang="ja-JP" altLang="ja-JP" sz="1200" kern="1200">
                <a:solidFill>
                  <a:schemeClr val="tx1"/>
                </a:solidFill>
                <a:effectLst/>
                <a:latin typeface="+mn-lt"/>
                <a:ea typeface="+mn-ea"/>
                <a:cs typeface="+mn-cs"/>
              </a:rPr>
              <a:t>）がいま注目を集めています。</a:t>
            </a:r>
            <a:r>
              <a:rPr kumimoji="1" lang="en-US" altLang="ja-JP" sz="1200" kern="1200" dirty="0">
                <a:solidFill>
                  <a:schemeClr val="tx1"/>
                </a:solidFill>
                <a:effectLst/>
                <a:latin typeface="+mn-lt"/>
                <a:ea typeface="+mn-ea"/>
                <a:cs typeface="+mn-cs"/>
              </a:rPr>
              <a:t>RPA</a:t>
            </a:r>
            <a:r>
              <a:rPr kumimoji="1" lang="ja-JP" altLang="ja-JP" sz="1200" kern="1200">
                <a:solidFill>
                  <a:schemeClr val="tx1"/>
                </a:solidFill>
                <a:effectLst/>
                <a:latin typeface="+mn-lt"/>
                <a:ea typeface="+mn-ea"/>
                <a:cs typeface="+mn-cs"/>
              </a:rPr>
              <a:t>は、既存のオフィス業務の手順をそのままに、その操作を自動化する仕組みです。</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の専門家が業務要件や仕様をまとめ、それに基づいてプログラミングを行うシステム開発とは異なり、業務の手順はそのままに、いま人手によって行っているキーボードやマウスの操作を「ソフトウェア・ロボット」あるいは「デジタル労働者（</a:t>
            </a:r>
            <a:r>
              <a:rPr kumimoji="1" lang="en-US" altLang="ja-JP" sz="1200" kern="1200" dirty="0">
                <a:solidFill>
                  <a:schemeClr val="tx1"/>
                </a:solidFill>
                <a:effectLst/>
                <a:latin typeface="+mn-lt"/>
                <a:ea typeface="+mn-ea"/>
                <a:cs typeface="+mn-cs"/>
              </a:rPr>
              <a:t>Digital Labor</a:t>
            </a:r>
            <a:r>
              <a:rPr kumimoji="1" lang="ja-JP" altLang="ja-JP" sz="1200" kern="1200">
                <a:solidFill>
                  <a:schemeClr val="tx1"/>
                </a:solidFill>
                <a:effectLst/>
                <a:latin typeface="+mn-lt"/>
                <a:ea typeface="+mn-ea"/>
                <a:cs typeface="+mn-cs"/>
              </a:rPr>
              <a:t>）」と言われるプログラムによって代行して、そこに関わる要員の削減やスピードアップを図ろうというものです。</a:t>
            </a:r>
          </a:p>
          <a:p>
            <a:r>
              <a:rPr kumimoji="1" lang="ja-JP" altLang="ja-JP" sz="1200" kern="1200">
                <a:solidFill>
                  <a:schemeClr val="tx1"/>
                </a:solidFill>
                <a:effectLst/>
                <a:latin typeface="+mn-lt"/>
                <a:ea typeface="+mn-ea"/>
                <a:cs typeface="+mn-cs"/>
              </a:rPr>
              <a:t>人手に頼らないので、休みや休憩などを考える必要はなく働き続けます。手順が決まった業務であればミスもありません。また、人間が手先を動かすわけではないので、高速に手順をこなします。「定型×単純×反復×大量」な業務であれば、大きな効果を期待できます。</a:t>
            </a:r>
          </a:p>
          <a:p>
            <a:r>
              <a:rPr kumimoji="1" lang="ja-JP" altLang="ja-JP" sz="1200" kern="1200">
                <a:solidFill>
                  <a:schemeClr val="tx1"/>
                </a:solidFill>
                <a:effectLst/>
                <a:latin typeface="+mn-lt"/>
                <a:ea typeface="+mn-ea"/>
                <a:cs typeface="+mn-cs"/>
              </a:rPr>
              <a:t>ソフトウェアロボットの作業手順は伝統的なプログラム言語で記述するわけではありません。基本的には、現在行っている業務の手順をなぞりながら、それを登録してゆくことで作業手順を教えます。そのため、</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についての専門的な知識が乏しい業務部門のスタッフでも、これまでの経験を活かし、直観的な操作で自動化の仕組みを作ることができます。</a:t>
            </a:r>
          </a:p>
          <a:p>
            <a:r>
              <a:rPr kumimoji="1" lang="ja-JP" altLang="ja-JP" sz="1200" kern="1200">
                <a:solidFill>
                  <a:schemeClr val="tx1"/>
                </a:solidFill>
                <a:effectLst/>
                <a:latin typeface="+mn-lt"/>
                <a:ea typeface="+mn-ea"/>
                <a:cs typeface="+mn-cs"/>
              </a:rPr>
              <a:t>もともとはシステム開発におけるテスト工程で、沢山の人手をかけてキーボードやマウスを操作するテスト作業を自動化するための手段として登場したものですが、これをより広範な業務に適用できるようにしたものが</a:t>
            </a:r>
            <a:r>
              <a:rPr kumimoji="1" lang="en-US" altLang="ja-JP" sz="1200" kern="1200" dirty="0">
                <a:solidFill>
                  <a:schemeClr val="tx1"/>
                </a:solidFill>
                <a:effectLst/>
                <a:latin typeface="+mn-lt"/>
                <a:ea typeface="+mn-ea"/>
                <a:cs typeface="+mn-cs"/>
              </a:rPr>
              <a:t>RPA</a:t>
            </a:r>
            <a:r>
              <a:rPr kumimoji="1" lang="ja-JP" altLang="ja-JP" sz="1200" kern="1200">
                <a:solidFill>
                  <a:schemeClr val="tx1"/>
                </a:solidFill>
                <a:effectLst/>
                <a:latin typeface="+mn-lt"/>
                <a:ea typeface="+mn-ea"/>
                <a:cs typeface="+mn-cs"/>
              </a:rPr>
              <a:t>です。</a:t>
            </a:r>
          </a:p>
          <a:p>
            <a:r>
              <a:rPr kumimoji="1" lang="ja-JP" altLang="ja-JP" sz="1200" kern="1200">
                <a:solidFill>
                  <a:schemeClr val="tx1"/>
                </a:solidFill>
                <a:effectLst/>
                <a:latin typeface="+mn-lt"/>
                <a:ea typeface="+mn-ea"/>
                <a:cs typeface="+mn-cs"/>
              </a:rPr>
              <a:t>ただ、</a:t>
            </a:r>
            <a:r>
              <a:rPr kumimoji="1" lang="en-US" altLang="ja-JP" sz="1200" kern="1200" dirty="0">
                <a:solidFill>
                  <a:schemeClr val="tx1"/>
                </a:solidFill>
                <a:effectLst/>
                <a:latin typeface="+mn-lt"/>
                <a:ea typeface="+mn-ea"/>
                <a:cs typeface="+mn-cs"/>
              </a:rPr>
              <a:t>RPA</a:t>
            </a:r>
            <a:r>
              <a:rPr kumimoji="1" lang="ja-JP" altLang="ja-JP" sz="1200" kern="1200">
                <a:solidFill>
                  <a:schemeClr val="tx1"/>
                </a:solidFill>
                <a:effectLst/>
                <a:latin typeface="+mn-lt"/>
                <a:ea typeface="+mn-ea"/>
                <a:cs typeface="+mn-cs"/>
              </a:rPr>
              <a:t>は既存の業務オペレーションの効率・品質・コストの改善を短期的にもたらしてはくれますが、業務プロセスそのものの無駄を省くわけではありません。むしろ既存の業務プロセスに内在する課題をそのままに塩漬けにしてしまうリスクもあります。</a:t>
            </a:r>
          </a:p>
          <a:p>
            <a:r>
              <a:rPr kumimoji="1" lang="en-US" altLang="ja-JP" sz="1200" kern="1200" dirty="0">
                <a:solidFill>
                  <a:schemeClr val="tx1"/>
                </a:solidFill>
                <a:effectLst/>
                <a:latin typeface="+mn-lt"/>
                <a:ea typeface="+mn-ea"/>
                <a:cs typeface="+mn-cs"/>
              </a:rPr>
              <a:t>RPA</a:t>
            </a:r>
            <a:r>
              <a:rPr kumimoji="1" lang="ja-JP" altLang="ja-JP" sz="1200" kern="1200">
                <a:solidFill>
                  <a:schemeClr val="tx1"/>
                </a:solidFill>
                <a:effectLst/>
                <a:latin typeface="+mn-lt"/>
                <a:ea typeface="+mn-ea"/>
                <a:cs typeface="+mn-cs"/>
              </a:rPr>
              <a:t>を使って業務の手間や人手を減らすことをゴールとするのではなく、そこからひねり出した人手やコストを、業務プロセスの改革やシステムの刷新などの将来に向けた取り組みにシフトさせてゆくことが、</a:t>
            </a:r>
            <a:r>
              <a:rPr kumimoji="1" lang="en-US" altLang="ja-JP" sz="1200" kern="1200" dirty="0">
                <a:solidFill>
                  <a:schemeClr val="tx1"/>
                </a:solidFill>
                <a:effectLst/>
                <a:latin typeface="+mn-lt"/>
                <a:ea typeface="+mn-ea"/>
                <a:cs typeface="+mn-cs"/>
              </a:rPr>
              <a:t>RPA</a:t>
            </a:r>
            <a:r>
              <a:rPr kumimoji="1" lang="ja-JP" altLang="ja-JP" sz="1200" kern="1200">
                <a:solidFill>
                  <a:schemeClr val="tx1"/>
                </a:solidFill>
                <a:effectLst/>
                <a:latin typeface="+mn-lt"/>
                <a:ea typeface="+mn-ea"/>
                <a:cs typeface="+mn-cs"/>
              </a:rPr>
              <a:t>の有効な使い方と言えるでしょう。</a:t>
            </a:r>
          </a:p>
          <a:p>
            <a:r>
              <a:rPr kumimoji="1" lang="en-US" altLang="ja-JP" sz="1200" kern="1200" dirty="0">
                <a:solidFill>
                  <a:schemeClr val="tx1"/>
                </a:solidFill>
                <a:effectLst/>
                <a:latin typeface="+mn-lt"/>
                <a:ea typeface="+mn-ea"/>
                <a:cs typeface="+mn-cs"/>
              </a:rPr>
              <a:t>RPA</a:t>
            </a:r>
            <a:r>
              <a:rPr kumimoji="1" lang="ja-JP" altLang="ja-JP" sz="1200" kern="1200">
                <a:solidFill>
                  <a:schemeClr val="tx1"/>
                </a:solidFill>
                <a:effectLst/>
                <a:latin typeface="+mn-lt"/>
                <a:ea typeface="+mn-ea"/>
                <a:cs typeface="+mn-cs"/>
              </a:rPr>
              <a:t>とは何かをいかにまとめましたので、よろしければご覧下さい。</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a:t>
            </a:fld>
            <a:endParaRPr kumimoji="1" lang="ja-JP" altLang="en-US"/>
          </a:p>
        </p:txBody>
      </p:sp>
    </p:spTree>
    <p:extLst>
      <p:ext uri="{BB962C8B-B14F-4D97-AF65-F5344CB8AC3E}">
        <p14:creationId xmlns:p14="http://schemas.microsoft.com/office/powerpoint/2010/main" val="1322265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fontAlgn="base"/>
            <a:br>
              <a:rPr kumimoji="1" lang="ja-JP" altLang="en-US" sz="1200" b="0" i="0" u="none" strike="noStrike" kern="1200">
                <a:solidFill>
                  <a:schemeClr val="tx1"/>
                </a:solidFill>
                <a:effectLst/>
                <a:latin typeface="+mn-lt"/>
                <a:ea typeface="+mn-ea"/>
                <a:cs typeface="+mn-cs"/>
                <a:hlinkClick r:id="rId3" tooltip="「価値」を伝えられない営業に成果はあげられない"/>
              </a:rPr>
            </a:br>
            <a:endParaRPr kumimoji="1" lang="ja-JP" altLang="en-US" sz="1200" b="0" i="0" kern="1200">
              <a:solidFill>
                <a:schemeClr val="tx1"/>
              </a:solidFill>
              <a:effectLst/>
              <a:latin typeface="+mn-lt"/>
              <a:ea typeface="+mn-ea"/>
              <a:cs typeface="+mn-cs"/>
            </a:endParaRPr>
          </a:p>
          <a:p>
            <a:pPr fontAlgn="base"/>
            <a:r>
              <a:rPr kumimoji="1" lang="en-US" altLang="ja-JP" sz="1200" b="0" i="0" kern="1200" dirty="0">
                <a:solidFill>
                  <a:schemeClr val="tx1"/>
                </a:solidFill>
                <a:effectLst/>
                <a:latin typeface="+mn-lt"/>
                <a:ea typeface="+mn-ea"/>
                <a:cs typeface="+mn-cs"/>
              </a:rPr>
              <a:t>12</a:t>
            </a:r>
            <a:r>
              <a:rPr kumimoji="1" lang="ja-JP" altLang="en-US" sz="1200" b="0" i="0" kern="1200">
                <a:solidFill>
                  <a:schemeClr val="tx1"/>
                </a:solidFill>
                <a:effectLst/>
                <a:latin typeface="+mn-lt"/>
                <a:ea typeface="+mn-ea"/>
                <a:cs typeface="+mn-cs"/>
              </a:rPr>
              <a:t>店舗を展開する地方の中堅スーパーマーケット・チェーン。毎日各店舗から</a:t>
            </a:r>
            <a:r>
              <a:rPr kumimoji="1" lang="en-US" altLang="ja-JP" sz="1200" b="0" i="0" kern="1200" dirty="0">
                <a:solidFill>
                  <a:schemeClr val="tx1"/>
                </a:solidFill>
                <a:effectLst/>
                <a:latin typeface="+mn-lt"/>
                <a:ea typeface="+mn-ea"/>
                <a:cs typeface="+mn-cs"/>
              </a:rPr>
              <a:t>FAX</a:t>
            </a:r>
            <a:r>
              <a:rPr kumimoji="1" lang="ja-JP" altLang="en-US" sz="1200" b="0" i="0" kern="1200">
                <a:solidFill>
                  <a:schemeClr val="tx1"/>
                </a:solidFill>
                <a:effectLst/>
                <a:latin typeface="+mn-lt"/>
                <a:ea typeface="+mn-ea"/>
                <a:cs typeface="+mn-cs"/>
              </a:rPr>
              <a:t>で送られてくる手描きの伝票を本社購買部の</a:t>
            </a:r>
            <a:r>
              <a:rPr kumimoji="1" lang="en-US" altLang="ja-JP" sz="1200" b="0" i="0" kern="1200" dirty="0">
                <a:solidFill>
                  <a:schemeClr val="tx1"/>
                </a:solidFill>
                <a:effectLst/>
                <a:latin typeface="+mn-lt"/>
                <a:ea typeface="+mn-ea"/>
                <a:cs typeface="+mn-cs"/>
              </a:rPr>
              <a:t>10</a:t>
            </a:r>
            <a:r>
              <a:rPr kumimoji="1" lang="ja-JP" altLang="en-US" sz="1200" b="0" i="0" kern="1200">
                <a:solidFill>
                  <a:schemeClr val="tx1"/>
                </a:solidFill>
                <a:effectLst/>
                <a:latin typeface="+mn-lt"/>
                <a:ea typeface="+mn-ea"/>
                <a:cs typeface="+mn-cs"/>
              </a:rPr>
              <a:t>名の担当者が読み取り</a:t>
            </a:r>
            <a:r>
              <a:rPr kumimoji="1" lang="en-US" altLang="ja-JP" sz="1200" b="0" i="0" kern="1200" dirty="0">
                <a:solidFill>
                  <a:schemeClr val="tx1"/>
                </a:solidFill>
                <a:effectLst/>
                <a:latin typeface="+mn-lt"/>
                <a:ea typeface="+mn-ea"/>
                <a:cs typeface="+mn-cs"/>
              </a:rPr>
              <a:t>EXCEL</a:t>
            </a:r>
            <a:r>
              <a:rPr kumimoji="1" lang="ja-JP" altLang="en-US" sz="1200" b="0" i="0" kern="1200">
                <a:solidFill>
                  <a:schemeClr val="tx1"/>
                </a:solidFill>
                <a:effectLst/>
                <a:latin typeface="+mn-lt"/>
                <a:ea typeface="+mn-ea"/>
                <a:cs typeface="+mn-cs"/>
              </a:rPr>
              <a:t>に入力して、各店舗のフォルダーに仕訳してファイルしている。これを週次で行い、毎週木曜日に締めて</a:t>
            </a:r>
            <a:r>
              <a:rPr kumimoji="1" lang="en-US" altLang="ja-JP" sz="1200" b="0" i="0" kern="1200" dirty="0">
                <a:solidFill>
                  <a:schemeClr val="tx1"/>
                </a:solidFill>
                <a:effectLst/>
                <a:latin typeface="+mn-lt"/>
                <a:ea typeface="+mn-ea"/>
                <a:cs typeface="+mn-cs"/>
              </a:rPr>
              <a:t>Web</a:t>
            </a:r>
            <a:r>
              <a:rPr kumimoji="1" lang="ja-JP" altLang="en-US" sz="1200" b="0" i="0" kern="1200">
                <a:solidFill>
                  <a:schemeClr val="tx1"/>
                </a:solidFill>
                <a:effectLst/>
                <a:latin typeface="+mn-lt"/>
                <a:ea typeface="+mn-ea"/>
                <a:cs typeface="+mn-cs"/>
              </a:rPr>
              <a:t>ベースの発注システムにコピー・ペーストで入力している。この一連の人手による作業に延べ</a:t>
            </a:r>
            <a:r>
              <a:rPr kumimoji="1" lang="en-US" altLang="ja-JP" sz="1200" b="0" i="0" kern="1200" dirty="0">
                <a:solidFill>
                  <a:schemeClr val="tx1"/>
                </a:solidFill>
                <a:effectLst/>
                <a:latin typeface="+mn-lt"/>
                <a:ea typeface="+mn-ea"/>
                <a:cs typeface="+mn-cs"/>
              </a:rPr>
              <a:t>400</a:t>
            </a:r>
            <a:r>
              <a:rPr kumimoji="1" lang="ja-JP" altLang="en-US" sz="1200" b="0" i="0" kern="1200">
                <a:solidFill>
                  <a:schemeClr val="tx1"/>
                </a:solidFill>
                <a:effectLst/>
                <a:latin typeface="+mn-lt"/>
                <a:ea typeface="+mn-ea"/>
                <a:cs typeface="+mn-cs"/>
              </a:rPr>
              <a:t>時間かかっている。</a:t>
            </a:r>
          </a:p>
          <a:p>
            <a:pPr fontAlgn="base"/>
            <a:r>
              <a:rPr kumimoji="1" lang="ja-JP" altLang="en-US" sz="1200" b="0" i="0" kern="1200">
                <a:solidFill>
                  <a:schemeClr val="tx1"/>
                </a:solidFill>
                <a:effectLst/>
                <a:latin typeface="+mn-lt"/>
                <a:ea typeface="+mn-ea"/>
                <a:cs typeface="+mn-cs"/>
              </a:rPr>
              <a:t>これを手書き文字を高精度で認識できる</a:t>
            </a:r>
            <a:r>
              <a:rPr kumimoji="1" lang="en-US" altLang="ja-JP" sz="1200" b="0" i="0" kern="1200" dirty="0">
                <a:solidFill>
                  <a:schemeClr val="tx1"/>
                </a:solidFill>
                <a:effectLst/>
                <a:latin typeface="+mn-lt"/>
                <a:ea typeface="+mn-ea"/>
                <a:cs typeface="+mn-cs"/>
              </a:rPr>
              <a:t>OCR</a:t>
            </a:r>
            <a:r>
              <a:rPr kumimoji="1" lang="ja-JP" altLang="en-US" sz="1200" b="0" i="0" kern="1200">
                <a:solidFill>
                  <a:schemeClr val="tx1"/>
                </a:solidFill>
                <a:effectLst/>
                <a:latin typeface="+mn-lt"/>
                <a:ea typeface="+mn-ea"/>
                <a:cs typeface="+mn-cs"/>
              </a:rPr>
              <a:t>と</a:t>
            </a:r>
            <a:r>
              <a:rPr kumimoji="1" lang="en-US" altLang="ja-JP" sz="1200" b="0" i="0" kern="1200" dirty="0">
                <a:solidFill>
                  <a:schemeClr val="tx1"/>
                </a:solidFill>
                <a:effectLst/>
                <a:latin typeface="+mn-lt"/>
                <a:ea typeface="+mn-ea"/>
                <a:cs typeface="+mn-cs"/>
              </a:rPr>
              <a:t>RPA</a:t>
            </a:r>
            <a:r>
              <a:rPr kumimoji="1" lang="ja-JP" altLang="en-US" sz="1200" b="0" i="0" kern="1200">
                <a:solidFill>
                  <a:schemeClr val="tx1"/>
                </a:solidFill>
                <a:effectLst/>
                <a:latin typeface="+mn-lt"/>
                <a:ea typeface="+mn-ea"/>
                <a:cs typeface="+mn-cs"/>
              </a:rPr>
              <a:t>を組み合わせて使えば、作業時間を短縮できるかもしれない。そうすれば、伝票入力に専従している要員を削減できる。そこで、営業は実証実験をお客様の購買部長に提案した。部長の了解を得て実証実験を行った結果、いま</a:t>
            </a:r>
            <a:r>
              <a:rPr kumimoji="1" lang="en-US" altLang="ja-JP" sz="1200" b="0" i="0" kern="1200" dirty="0">
                <a:solidFill>
                  <a:schemeClr val="tx1"/>
                </a:solidFill>
                <a:effectLst/>
                <a:latin typeface="+mn-lt"/>
                <a:ea typeface="+mn-ea"/>
                <a:cs typeface="+mn-cs"/>
              </a:rPr>
              <a:t>400</a:t>
            </a:r>
            <a:r>
              <a:rPr kumimoji="1" lang="ja-JP" altLang="en-US" sz="1200" b="0" i="0" kern="1200">
                <a:solidFill>
                  <a:schemeClr val="tx1"/>
                </a:solidFill>
                <a:effectLst/>
                <a:latin typeface="+mn-lt"/>
                <a:ea typeface="+mn-ea"/>
                <a:cs typeface="+mn-cs"/>
              </a:rPr>
              <a:t>時間かかっている人手による作業を</a:t>
            </a:r>
            <a:r>
              <a:rPr kumimoji="1" lang="en-US" altLang="ja-JP" sz="1200" b="0" i="0" kern="1200" dirty="0">
                <a:solidFill>
                  <a:schemeClr val="tx1"/>
                </a:solidFill>
                <a:effectLst/>
                <a:latin typeface="+mn-lt"/>
                <a:ea typeface="+mn-ea"/>
                <a:cs typeface="+mn-cs"/>
              </a:rPr>
              <a:t>30</a:t>
            </a:r>
            <a:r>
              <a:rPr kumimoji="1" lang="ja-JP" altLang="en-US" sz="1200" b="0" i="0" kern="1200">
                <a:solidFill>
                  <a:schemeClr val="tx1"/>
                </a:solidFill>
                <a:effectLst/>
                <a:latin typeface="+mn-lt"/>
                <a:ea typeface="+mn-ea"/>
                <a:cs typeface="+mn-cs"/>
              </a:rPr>
              <a:t>分程度に短縮できることが分かった。</a:t>
            </a:r>
          </a:p>
          <a:p>
            <a:pPr fontAlgn="base"/>
            <a:r>
              <a:rPr kumimoji="1" lang="ja-JP" altLang="en-US" sz="1200" b="0" i="0" kern="1200">
                <a:solidFill>
                  <a:schemeClr val="tx1"/>
                </a:solidFill>
                <a:effectLst/>
                <a:latin typeface="+mn-lt"/>
                <a:ea typeface="+mn-ea"/>
                <a:cs typeface="+mn-cs"/>
              </a:rPr>
              <a:t>営業は喜び勇んで、この結果を部長に説明した。いまの</a:t>
            </a:r>
            <a:r>
              <a:rPr kumimoji="1" lang="en-US" altLang="ja-JP" sz="1200" b="0" i="0" kern="1200" dirty="0">
                <a:solidFill>
                  <a:schemeClr val="tx1"/>
                </a:solidFill>
                <a:effectLst/>
                <a:latin typeface="+mn-lt"/>
                <a:ea typeface="+mn-ea"/>
                <a:cs typeface="+mn-cs"/>
              </a:rPr>
              <a:t>10</a:t>
            </a:r>
            <a:r>
              <a:rPr kumimoji="1" lang="ja-JP" altLang="en-US" sz="1200" b="0" i="0" kern="1200">
                <a:solidFill>
                  <a:schemeClr val="tx1"/>
                </a:solidFill>
                <a:effectLst/>
                <a:latin typeface="+mn-lt"/>
                <a:ea typeface="+mn-ea"/>
                <a:cs typeface="+mn-cs"/>
              </a:rPr>
              <a:t>名体制をバックアップも含めて</a:t>
            </a:r>
            <a:r>
              <a:rPr kumimoji="1" lang="en-US" altLang="ja-JP" sz="1200" b="0" i="0" kern="1200" dirty="0">
                <a:solidFill>
                  <a:schemeClr val="tx1"/>
                </a:solidFill>
                <a:effectLst/>
                <a:latin typeface="+mn-lt"/>
                <a:ea typeface="+mn-ea"/>
                <a:cs typeface="+mn-cs"/>
              </a:rPr>
              <a:t>2</a:t>
            </a:r>
            <a:r>
              <a:rPr kumimoji="1" lang="ja-JP" altLang="en-US" sz="1200" b="0" i="0" kern="1200">
                <a:solidFill>
                  <a:schemeClr val="tx1"/>
                </a:solidFill>
                <a:effectLst/>
                <a:latin typeface="+mn-lt"/>
                <a:ea typeface="+mn-ea"/>
                <a:cs typeface="+mn-cs"/>
              </a:rPr>
              <a:t>人に削減できること、そうすればコスト削減、そして、残った</a:t>
            </a:r>
            <a:r>
              <a:rPr kumimoji="1" lang="en-US" altLang="ja-JP" sz="1200" b="0" i="0" kern="1200" dirty="0">
                <a:solidFill>
                  <a:schemeClr val="tx1"/>
                </a:solidFill>
                <a:effectLst/>
                <a:latin typeface="+mn-lt"/>
                <a:ea typeface="+mn-ea"/>
                <a:cs typeface="+mn-cs"/>
              </a:rPr>
              <a:t>8</a:t>
            </a:r>
            <a:r>
              <a:rPr kumimoji="1" lang="ja-JP" altLang="en-US" sz="1200" b="0" i="0" kern="1200">
                <a:solidFill>
                  <a:schemeClr val="tx1"/>
                </a:solidFill>
                <a:effectLst/>
                <a:latin typeface="+mn-lt"/>
                <a:ea typeface="+mn-ea"/>
                <a:cs typeface="+mn-cs"/>
              </a:rPr>
              <a:t>名を人手不足の店舗の売場に移動させられると、このシステムの採用を迫った。</a:t>
            </a:r>
          </a:p>
          <a:p>
            <a:pPr fontAlgn="base"/>
            <a:r>
              <a:rPr kumimoji="1" lang="ja-JP" altLang="en-US" sz="1200" b="0" i="0" kern="1200">
                <a:solidFill>
                  <a:schemeClr val="tx1"/>
                </a:solidFill>
                <a:effectLst/>
                <a:latin typeface="+mn-lt"/>
                <a:ea typeface="+mn-ea"/>
                <a:cs typeface="+mn-cs"/>
              </a:rPr>
              <a:t>さて、購買部長はどのように答えただろう。</a:t>
            </a:r>
          </a:p>
          <a:p>
            <a:pPr fontAlgn="base"/>
            <a:r>
              <a:rPr kumimoji="1" lang="ja-JP" altLang="en-US" sz="1200" b="0" i="0" kern="1200">
                <a:solidFill>
                  <a:schemeClr val="tx1"/>
                </a:solidFill>
                <a:effectLst/>
                <a:latin typeface="+mn-lt"/>
                <a:ea typeface="+mn-ea"/>
                <a:cs typeface="+mn-cs"/>
              </a:rPr>
              <a:t>そもそも、このシステムの「価値（バリュー）」は何だろう。購買部長がお金を支払ってでも採用したいと思う理由だ。担当営業は「作業時間が短縮できて人員削減ができること」を、お客様の「価値」だと考え、実証実験の成果を訴えた。</a:t>
            </a:r>
          </a:p>
          <a:p>
            <a:pPr fontAlgn="base"/>
            <a:r>
              <a:rPr kumimoji="1" lang="ja-JP" altLang="en-US" sz="1200" b="0" i="0" kern="1200">
                <a:solidFill>
                  <a:schemeClr val="tx1"/>
                </a:solidFill>
                <a:effectLst/>
                <a:latin typeface="+mn-lt"/>
                <a:ea typeface="+mn-ea"/>
                <a:cs typeface="+mn-cs"/>
              </a:rPr>
              <a:t>しかし、購買部長は、「採用は難しい」と答えた。その理由を尋ねると、担当者</a:t>
            </a:r>
            <a:r>
              <a:rPr kumimoji="1" lang="en-US" altLang="ja-JP" sz="1200" b="0" i="0" kern="1200" dirty="0">
                <a:solidFill>
                  <a:schemeClr val="tx1"/>
                </a:solidFill>
                <a:effectLst/>
                <a:latin typeface="+mn-lt"/>
                <a:ea typeface="+mn-ea"/>
                <a:cs typeface="+mn-cs"/>
              </a:rPr>
              <a:t>10</a:t>
            </a:r>
            <a:r>
              <a:rPr kumimoji="1" lang="ja-JP" altLang="en-US" sz="1200" b="0" i="0" kern="1200">
                <a:solidFill>
                  <a:schemeClr val="tx1"/>
                </a:solidFill>
                <a:effectLst/>
                <a:latin typeface="+mn-lt"/>
                <a:ea typeface="+mn-ea"/>
                <a:cs typeface="+mn-cs"/>
              </a:rPr>
              <a:t>人中</a:t>
            </a:r>
            <a:r>
              <a:rPr kumimoji="1" lang="en-US" altLang="ja-JP" sz="1200" b="0" i="0" kern="1200" dirty="0">
                <a:solidFill>
                  <a:schemeClr val="tx1"/>
                </a:solidFill>
                <a:effectLst/>
                <a:latin typeface="+mn-lt"/>
                <a:ea typeface="+mn-ea"/>
                <a:cs typeface="+mn-cs"/>
              </a:rPr>
              <a:t>8</a:t>
            </a:r>
            <a:r>
              <a:rPr kumimoji="1" lang="ja-JP" altLang="en-US" sz="1200" b="0" i="0" kern="1200">
                <a:solidFill>
                  <a:schemeClr val="tx1"/>
                </a:solidFill>
                <a:effectLst/>
                <a:latin typeface="+mn-lt"/>
                <a:ea typeface="+mn-ea"/>
                <a:cs typeface="+mn-cs"/>
              </a:rPr>
              <a:t>人は他の仕事に移りたいとは思っていないということだった。購買部長の本音としては、売場への配置転換をしたいが、現場の反発が強い状況では採用は難しいとのことだった。つまり、「作業時間が短縮できて人員削減ができること」は、お客様の「価値」ではなかったのだ。</a:t>
            </a:r>
          </a:p>
          <a:p>
            <a:pPr fontAlgn="base"/>
            <a:r>
              <a:rPr kumimoji="1" lang="ja-JP" altLang="en-US" sz="1200" b="0" i="0" kern="1200">
                <a:solidFill>
                  <a:schemeClr val="tx1"/>
                </a:solidFill>
                <a:effectLst/>
                <a:latin typeface="+mn-lt"/>
                <a:ea typeface="+mn-ea"/>
                <a:cs typeface="+mn-cs"/>
              </a:rPr>
              <a:t>さて、あなたが営業なら、この回答にどう対処するだろう。諦めてそのまま手を引いてしまうだろうか。それとも、「人員を削減すること」こそが、経営者から部長に課せられたミッションなのだから、それを実行すべきだと強気で迫るだろうか。</a:t>
            </a:r>
          </a:p>
          <a:p>
            <a:pPr fontAlgn="base"/>
            <a:r>
              <a:rPr kumimoji="1" lang="ja-JP" altLang="en-US" sz="1200" b="0" i="0" kern="1200">
                <a:solidFill>
                  <a:schemeClr val="tx1"/>
                </a:solidFill>
                <a:effectLst/>
                <a:latin typeface="+mn-lt"/>
                <a:ea typeface="+mn-ea"/>
                <a:cs typeface="+mn-cs"/>
              </a:rPr>
              <a:t>担当営業は別のアプローチを探った。これだけの成果が期待できるのであれば、きっと何かの役に立つはずだ。人員削減以外に使えるに違い。そう考えて、いろいろと話しを聞いてみると、このスーパーマーケーシットは、ある大きな課題を抱えていることが分かった。それは、欠品率が高いことだった。お客様が買いたいと思って店に行っても買いたい商品がなくては売上も利益も上がらない。しかも、品揃えが悪いお店はお客様からも敬遠される。これを何とかしたいというのだ。</a:t>
            </a:r>
          </a:p>
          <a:p>
            <a:pPr fontAlgn="base"/>
            <a:r>
              <a:rPr kumimoji="1" lang="ja-JP" altLang="en-US" sz="1200" b="0" i="0" kern="1200">
                <a:solidFill>
                  <a:schemeClr val="tx1"/>
                </a:solidFill>
                <a:effectLst/>
                <a:latin typeface="+mn-lt"/>
                <a:ea typeface="+mn-ea"/>
                <a:cs typeface="+mn-cs"/>
              </a:rPr>
              <a:t>担当営業は、その原因は週次でしか発注できないことにあるのではないかと考えた。お客様が欲しいと思って店に行っても、その商品が揃うには１週間以上かかる。特に朝のワイドショーで「きなこがダイエットに効く」という放送が流れると一気にきなこの需要が増え、売り切れになってしまう。きなこへの熱狂が冷めてしまってから商品が揃っても、いつも通りしか売れず、せっかくの販売機会を逸してしまうことになる。これを何とかしたいというのだ。現在、欠品率は</a:t>
            </a:r>
            <a:r>
              <a:rPr kumimoji="1" lang="en-US" altLang="ja-JP" sz="1200" b="0" i="0" kern="1200" dirty="0">
                <a:solidFill>
                  <a:schemeClr val="tx1"/>
                </a:solidFill>
                <a:effectLst/>
                <a:latin typeface="+mn-lt"/>
                <a:ea typeface="+mn-ea"/>
                <a:cs typeface="+mn-cs"/>
              </a:rPr>
              <a:t>8%</a:t>
            </a:r>
            <a:r>
              <a:rPr kumimoji="1" lang="ja-JP" altLang="en-US" sz="1200" b="0" i="0" kern="1200">
                <a:solidFill>
                  <a:schemeClr val="tx1"/>
                </a:solidFill>
                <a:effectLst/>
                <a:latin typeface="+mn-lt"/>
                <a:ea typeface="+mn-ea"/>
                <a:cs typeface="+mn-cs"/>
              </a:rPr>
              <a:t>あるのだそうだが、数パーセント下がるだけでも十分に効果が出せるはずだという。</a:t>
            </a:r>
          </a:p>
          <a:p>
            <a:pPr fontAlgn="base"/>
            <a:r>
              <a:rPr kumimoji="1" lang="ja-JP" altLang="en-US" sz="1200" b="0" i="0" kern="1200">
                <a:solidFill>
                  <a:schemeClr val="tx1"/>
                </a:solidFill>
                <a:effectLst/>
                <a:latin typeface="+mn-lt"/>
                <a:ea typeface="+mn-ea"/>
                <a:cs typeface="+mn-cs"/>
              </a:rPr>
              <a:t>そこで、担当営業は、現在の週次の発注を、このシステムを使って日次に変更すれば、発注精度を上げられるので欠品率を下げられるはずだと考え、追加の実証実験を申し出た。結果、その効果が十分に期待できるとなって採用されることになった。</a:t>
            </a:r>
          </a:p>
          <a:p>
            <a:pPr fontAlgn="base"/>
            <a:r>
              <a:rPr kumimoji="1" lang="ja-JP" altLang="en-US" sz="1200" b="0" i="0" kern="1200">
                <a:solidFill>
                  <a:schemeClr val="tx1"/>
                </a:solidFill>
                <a:effectLst/>
                <a:latin typeface="+mn-lt"/>
                <a:ea typeface="+mn-ea"/>
                <a:cs typeface="+mn-cs"/>
              </a:rPr>
              <a:t>本格的な運用に至り、欠品率は以前の</a:t>
            </a:r>
            <a:r>
              <a:rPr kumimoji="1" lang="en-US" altLang="ja-JP" sz="1200" b="0" i="0" kern="1200" dirty="0">
                <a:solidFill>
                  <a:schemeClr val="tx1"/>
                </a:solidFill>
                <a:effectLst/>
                <a:latin typeface="+mn-lt"/>
                <a:ea typeface="+mn-ea"/>
                <a:cs typeface="+mn-cs"/>
              </a:rPr>
              <a:t>8%</a:t>
            </a:r>
            <a:r>
              <a:rPr kumimoji="1" lang="ja-JP" altLang="en-US" sz="1200" b="0" i="0" kern="1200">
                <a:solidFill>
                  <a:schemeClr val="tx1"/>
                </a:solidFill>
                <a:effectLst/>
                <a:latin typeface="+mn-lt"/>
                <a:ea typeface="+mn-ea"/>
                <a:cs typeface="+mn-cs"/>
              </a:rPr>
              <a:t>から</a:t>
            </a:r>
            <a:r>
              <a:rPr kumimoji="1" lang="en-US" altLang="ja-JP" sz="1200" b="0" i="0" kern="1200" dirty="0">
                <a:solidFill>
                  <a:schemeClr val="tx1"/>
                </a:solidFill>
                <a:effectLst/>
                <a:latin typeface="+mn-lt"/>
                <a:ea typeface="+mn-ea"/>
                <a:cs typeface="+mn-cs"/>
              </a:rPr>
              <a:t>2%</a:t>
            </a:r>
            <a:r>
              <a:rPr kumimoji="1" lang="ja-JP" altLang="en-US" sz="1200" b="0" i="0" kern="1200">
                <a:solidFill>
                  <a:schemeClr val="tx1"/>
                </a:solidFill>
                <a:effectLst/>
                <a:latin typeface="+mn-lt"/>
                <a:ea typeface="+mn-ea"/>
                <a:cs typeface="+mn-cs"/>
              </a:rPr>
              <a:t>程度に下げることができた。品揃えが良くなりお客様の満足度も向上したという。また、購買部の担当者が削減されることなく、迅速な品揃えができるようになったことで、店舗からも経営者からも高く評価され、モチベーションも上がり、さらに欠品率を下げるためにはどうすればいいかということを考え、売り場に逆提案するようになったという。以前は日々の伝票入力作業に忙殺され、それどころではなかったのだ。</a:t>
            </a:r>
          </a:p>
          <a:p>
            <a:pPr fontAlgn="base"/>
            <a:r>
              <a:rPr kumimoji="1" lang="ja-JP" altLang="en-US" sz="1200" b="0" i="0" kern="1200">
                <a:solidFill>
                  <a:schemeClr val="tx1"/>
                </a:solidFill>
                <a:effectLst/>
                <a:latin typeface="+mn-lt"/>
                <a:ea typeface="+mn-ea"/>
                <a:cs typeface="+mn-cs"/>
              </a:rPr>
              <a:t>結果として、会社の売上と利益は確実に向上し、地元の人たちを惹き付けるスパーマーケットとしての地位を確かなものにしている。</a:t>
            </a:r>
          </a:p>
          <a:p>
            <a:pPr fontAlgn="base"/>
            <a:r>
              <a:rPr kumimoji="1" lang="ja-JP" altLang="en-US" sz="1200" b="0" i="0" kern="1200">
                <a:solidFill>
                  <a:schemeClr val="tx1"/>
                </a:solidFill>
                <a:effectLst/>
                <a:latin typeface="+mn-lt"/>
                <a:ea typeface="+mn-ea"/>
                <a:cs typeface="+mn-cs"/>
              </a:rPr>
              <a:t>さて、このシステムを導入することによって得られる、お客様にとっての「価値」は何だったのだろうか？</a:t>
            </a:r>
          </a:p>
          <a:p>
            <a:pPr fontAlgn="base"/>
            <a:r>
              <a:rPr kumimoji="1" lang="ja-JP" altLang="en-US" sz="1200" b="0" i="0" kern="1200">
                <a:solidFill>
                  <a:schemeClr val="tx1"/>
                </a:solidFill>
                <a:effectLst/>
                <a:latin typeface="+mn-lt"/>
                <a:ea typeface="+mn-ea"/>
                <a:cs typeface="+mn-cs"/>
              </a:rPr>
              <a:t>私たちは、往々にして「利点（メリット）」をお客様に訴えてしまう。担当営業が最初に訴えた「購買発注伝票を処理する作業時間を</a:t>
            </a:r>
            <a:r>
              <a:rPr kumimoji="1" lang="en-US" altLang="ja-JP" sz="1200" b="0" i="0" kern="1200" dirty="0">
                <a:solidFill>
                  <a:schemeClr val="tx1"/>
                </a:solidFill>
                <a:effectLst/>
                <a:latin typeface="+mn-lt"/>
                <a:ea typeface="+mn-ea"/>
                <a:cs typeface="+mn-cs"/>
              </a:rPr>
              <a:t>400</a:t>
            </a:r>
            <a:r>
              <a:rPr kumimoji="1" lang="ja-JP" altLang="en-US" sz="1200" b="0" i="0" kern="1200">
                <a:solidFill>
                  <a:schemeClr val="tx1"/>
                </a:solidFill>
                <a:effectLst/>
                <a:latin typeface="+mn-lt"/>
                <a:ea typeface="+mn-ea"/>
                <a:cs typeface="+mn-cs"/>
              </a:rPr>
              <a:t>時間から</a:t>
            </a:r>
            <a:r>
              <a:rPr kumimoji="1" lang="en-US" altLang="ja-JP" sz="1200" b="0" i="0" kern="1200" dirty="0">
                <a:solidFill>
                  <a:schemeClr val="tx1"/>
                </a:solidFill>
                <a:effectLst/>
                <a:latin typeface="+mn-lt"/>
                <a:ea typeface="+mn-ea"/>
                <a:cs typeface="+mn-cs"/>
              </a:rPr>
              <a:t>30</a:t>
            </a:r>
            <a:r>
              <a:rPr kumimoji="1" lang="ja-JP" altLang="en-US" sz="1200" b="0" i="0" kern="1200">
                <a:solidFill>
                  <a:schemeClr val="tx1"/>
                </a:solidFill>
                <a:effectLst/>
                <a:latin typeface="+mn-lt"/>
                <a:ea typeface="+mn-ea"/>
                <a:cs typeface="+mn-cs"/>
              </a:rPr>
              <a:t>分に短縮できること」が「利点」に当たる。その結果として、人員削減できることが「価値」だと考えて採用を迫ったのだ。</a:t>
            </a:r>
          </a:p>
          <a:p>
            <a:pPr fontAlgn="base"/>
            <a:r>
              <a:rPr kumimoji="1" lang="ja-JP" altLang="en-US" sz="1200" b="0" i="0" kern="1200">
                <a:solidFill>
                  <a:schemeClr val="tx1"/>
                </a:solidFill>
                <a:effectLst/>
                <a:latin typeface="+mn-lt"/>
                <a:ea typeface="+mn-ea"/>
                <a:cs typeface="+mn-cs"/>
              </a:rPr>
              <a:t>しかし、それはお客様にとって、それは「価値」ではなかった。そこで視点を変えて、お客様の「価値」を定義し直そうとした。その過程で、「購買発注のサイクルを週次から日次へ変更でき欠品率を減らせること」が可能であることが分かった。これを「便益（ベネフィット）」という。結果として、「顧客満足度を高め、機会損失もなくなるので売上高と利益を大きく改善できること」という「価値（バリュー）」にたどり着き、お客様もこのシステムを採用したいと考えたのだ。</a:t>
            </a:r>
          </a:p>
          <a:p>
            <a:pPr fontAlgn="base"/>
            <a:r>
              <a:rPr kumimoji="1" lang="ja-JP" altLang="en-US" sz="1200" b="0" i="0" kern="1200">
                <a:solidFill>
                  <a:schemeClr val="tx1"/>
                </a:solidFill>
                <a:effectLst/>
                <a:latin typeface="+mn-lt"/>
                <a:ea typeface="+mn-ea"/>
                <a:cs typeface="+mn-cs"/>
              </a:rPr>
              <a:t>この物語は実際にあった事例を参考に作ったフィクションだが、お客様にとっての「価値」を考える参考にはなるだろう。</a:t>
            </a:r>
          </a:p>
          <a:p>
            <a:pPr fontAlgn="base"/>
            <a:r>
              <a:rPr kumimoji="1" lang="ja-JP" altLang="en-US" sz="1200" b="0" i="0" kern="1200">
                <a:solidFill>
                  <a:schemeClr val="tx1"/>
                </a:solidFill>
                <a:effectLst/>
                <a:latin typeface="+mn-lt"/>
                <a:ea typeface="+mn-ea"/>
                <a:cs typeface="+mn-cs"/>
              </a:rPr>
              <a:t>私たちは「利点」「便益」「価値」を区別することなく考えてしまうことがある。そして、「利点」があるから買ってくれと迫ることがある。しかし、それがお客様の「価値」に結びつく保証はない。</a:t>
            </a:r>
          </a:p>
          <a:p>
            <a:pPr fontAlgn="base"/>
            <a:r>
              <a:rPr kumimoji="1" lang="ja-JP" altLang="en-US" sz="1200" b="0" i="0" kern="1200">
                <a:solidFill>
                  <a:schemeClr val="tx1"/>
                </a:solidFill>
                <a:effectLst/>
                <a:latin typeface="+mn-lt"/>
                <a:ea typeface="+mn-ea"/>
                <a:cs typeface="+mn-cs"/>
              </a:rPr>
              <a:t>「利点」とは、「良い方向に変わること」、「便益」とは「変わることによってもたらされる効果」、「価値」とは、「お客様が期待していることを充足すること」だ。お客様が、お金を払ってでも買いたいと考えるのは、あなたの提案に「価値」があると判断したときである。だから、お客様は何を期待しているのか、その期待を満たすことができれば採用してくれるのかを、しっかりと追求しておくべきだろう。</a:t>
            </a:r>
          </a:p>
          <a:p>
            <a:pPr fontAlgn="base"/>
            <a:r>
              <a:rPr kumimoji="1" lang="ja-JP" altLang="en-US" sz="1200" b="0" i="0" kern="1200">
                <a:solidFill>
                  <a:schemeClr val="tx1"/>
                </a:solidFill>
                <a:effectLst/>
                <a:latin typeface="+mn-lt"/>
                <a:ea typeface="+mn-ea"/>
                <a:cs typeface="+mn-cs"/>
              </a:rPr>
              <a:t>改めてお客様にとっての「価値」を考えてみると、次のような状況になることを意味している。</a:t>
            </a:r>
          </a:p>
          <a:p>
            <a:pPr fontAlgn="base"/>
            <a:r>
              <a:rPr kumimoji="1" lang="ja-JP" altLang="en-US" sz="1200" b="0" i="0" kern="1200">
                <a:solidFill>
                  <a:schemeClr val="tx1"/>
                </a:solidFill>
                <a:effectLst/>
                <a:latin typeface="+mn-lt"/>
                <a:ea typeface="+mn-ea"/>
                <a:cs typeface="+mn-cs"/>
              </a:rPr>
              <a:t>お金を払ってでも是非とも手に入れたい！</a:t>
            </a:r>
          </a:p>
          <a:p>
            <a:pPr fontAlgn="base"/>
            <a:r>
              <a:rPr kumimoji="1" lang="ja-JP" altLang="en-US" sz="1200" b="0" i="0" kern="1200">
                <a:solidFill>
                  <a:schemeClr val="tx1"/>
                </a:solidFill>
                <a:effectLst/>
                <a:latin typeface="+mn-lt"/>
                <a:ea typeface="+mn-ea"/>
                <a:cs typeface="+mn-cs"/>
              </a:rPr>
              <a:t>手間はかかるが何としてでも実現したい！</a:t>
            </a:r>
          </a:p>
          <a:p>
            <a:pPr fontAlgn="base"/>
            <a:r>
              <a:rPr kumimoji="1" lang="ja-JP" altLang="en-US" sz="1200" b="0" i="0" kern="1200">
                <a:solidFill>
                  <a:schemeClr val="tx1"/>
                </a:solidFill>
                <a:effectLst/>
                <a:latin typeface="+mn-lt"/>
                <a:ea typeface="+mn-ea"/>
                <a:cs typeface="+mn-cs"/>
              </a:rPr>
              <a:t>「お願いですから早くください」と言わせられる！</a:t>
            </a:r>
          </a:p>
          <a:p>
            <a:pPr fontAlgn="base"/>
            <a:r>
              <a:rPr kumimoji="1" lang="ja-JP" altLang="en-US" sz="1200" b="0" i="0" kern="1200">
                <a:solidFill>
                  <a:schemeClr val="tx1"/>
                </a:solidFill>
                <a:effectLst/>
                <a:latin typeface="+mn-lt"/>
                <a:ea typeface="+mn-ea"/>
                <a:cs typeface="+mn-cs"/>
              </a:rPr>
              <a:t>いくら言葉を弄し、数字を示して訴えても、このような状況に持ち込めないとすれば、それはお客様にとっての「価値」ではないということだ。</a:t>
            </a:r>
          </a:p>
          <a:p>
            <a:pPr fontAlgn="base"/>
            <a:r>
              <a:rPr kumimoji="1" lang="ja-JP" altLang="en-US" sz="1200" b="0" i="0" kern="1200">
                <a:solidFill>
                  <a:schemeClr val="tx1"/>
                </a:solidFill>
                <a:effectLst/>
                <a:latin typeface="+mn-lt"/>
                <a:ea typeface="+mn-ea"/>
                <a:cs typeface="+mn-cs"/>
              </a:rPr>
              <a:t> </a:t>
            </a:r>
          </a:p>
          <a:p>
            <a:pPr fontAlgn="base"/>
            <a:r>
              <a:rPr kumimoji="1" lang="ja-JP" altLang="en-US" sz="1200" b="0" i="0" kern="1200">
                <a:solidFill>
                  <a:schemeClr val="tx1"/>
                </a:solidFill>
                <a:effectLst/>
                <a:latin typeface="+mn-lt"/>
                <a:ea typeface="+mn-ea"/>
                <a:cs typeface="+mn-cs"/>
              </a:rPr>
              <a:t>「三現主義」と言う言葉がある。「現場、現物、現実」の</a:t>
            </a:r>
            <a:r>
              <a:rPr kumimoji="1" lang="en-US" altLang="ja-JP" sz="1200" b="0" i="0" kern="1200" dirty="0">
                <a:solidFill>
                  <a:schemeClr val="tx1"/>
                </a:solidFill>
                <a:effectLst/>
                <a:latin typeface="+mn-lt"/>
                <a:ea typeface="+mn-ea"/>
                <a:cs typeface="+mn-cs"/>
              </a:rPr>
              <a:t>3</a:t>
            </a:r>
            <a:r>
              <a:rPr kumimoji="1" lang="ja-JP" altLang="en-US" sz="1200" b="0" i="0" kern="1200">
                <a:solidFill>
                  <a:schemeClr val="tx1"/>
                </a:solidFill>
                <a:effectLst/>
                <a:latin typeface="+mn-lt"/>
                <a:ea typeface="+mn-ea"/>
                <a:cs typeface="+mn-cs"/>
              </a:rPr>
              <a:t>つの“現”を重視し、机上の空論ではなく、実際に現場で現物を観察して、現実を直接認識した上で、問題の解決を図らなければならないことの大切さを訴えている。</a:t>
            </a:r>
          </a:p>
          <a:p>
            <a:pPr fontAlgn="base"/>
            <a:r>
              <a:rPr kumimoji="1" lang="ja-JP" altLang="en-US" sz="1200" b="0" i="0" kern="1200">
                <a:solidFill>
                  <a:schemeClr val="tx1"/>
                </a:solidFill>
                <a:effectLst/>
                <a:latin typeface="+mn-lt"/>
                <a:ea typeface="+mn-ea"/>
                <a:cs typeface="+mn-cs"/>
              </a:rPr>
              <a:t>お客様の「価値」もまた、そういう取り組みから見つけ出すことができる。「机上の空論」は仮説であり、事実ではない。「現場、現物、現実」に自ら出向き、お客様の期待を実感し、仮説を検証することだ。その上で、この提案の「価値」を自分でも納得できなくてはならない。「これならばお客様も採用したいと思うはずだ」と心から信じることができるかどうかだ。そうでなければ、あなたの提案に迫力は生まれない。そして、この「価値」を分かりやすく的確に説明し、説得できてこそ、受注につなげることができる。</a:t>
            </a:r>
          </a:p>
          <a:p>
            <a:pPr fontAlgn="base"/>
            <a:r>
              <a:rPr kumimoji="1" lang="ja-JP" altLang="en-US" sz="1200" b="0" i="0" kern="1200">
                <a:solidFill>
                  <a:schemeClr val="tx1"/>
                </a:solidFill>
                <a:effectLst/>
                <a:latin typeface="+mn-lt"/>
                <a:ea typeface="+mn-ea"/>
                <a:cs typeface="+mn-cs"/>
              </a:rPr>
              <a:t>あなたの提案は、お客様の「価値」を正しく反映しているだろうか？もし、「利点」や「便益」に留まっているのであれば、提案を採用してもらうことは、難しいと心得るべきだろう。</a:t>
            </a:r>
          </a:p>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22</a:t>
            </a:fld>
            <a:endParaRPr kumimoji="1" lang="ja-JP" altLang="en-US"/>
          </a:p>
        </p:txBody>
      </p:sp>
    </p:spTree>
    <p:extLst>
      <p:ext uri="{BB962C8B-B14F-4D97-AF65-F5344CB8AC3E}">
        <p14:creationId xmlns:p14="http://schemas.microsoft.com/office/powerpoint/2010/main" val="3614112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枚でわかる</a:t>
            </a:r>
            <a:r>
              <a:rPr kumimoji="1" lang="en-US" altLang="ja-JP" sz="1200" kern="1200" dirty="0">
                <a:solidFill>
                  <a:schemeClr val="tx1"/>
                </a:solidFill>
                <a:effectLst/>
                <a:latin typeface="+mn-lt"/>
                <a:ea typeface="+mn-ea"/>
                <a:cs typeface="+mn-cs"/>
              </a:rPr>
              <a:t>RPA</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RPA</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Robotic Process Automation</a:t>
            </a:r>
            <a:r>
              <a:rPr kumimoji="1" lang="ja-JP" altLang="ja-JP" sz="1200" kern="1200" dirty="0">
                <a:solidFill>
                  <a:schemeClr val="tx1"/>
                </a:solidFill>
                <a:effectLst/>
                <a:latin typeface="+mn-lt"/>
                <a:ea typeface="+mn-ea"/>
                <a:cs typeface="+mn-cs"/>
              </a:rPr>
              <a:t>）とは、人間の手作業による複数のアプリケーションにまたがる操作手順を登録しておけば、その手順に従って人間に代わって自動で操作してくれるプログラムのことです。</a:t>
            </a:r>
          </a:p>
          <a:p>
            <a:r>
              <a:rPr kumimoji="1" lang="ja-JP" altLang="ja-JP" sz="1200" kern="1200" dirty="0">
                <a:solidFill>
                  <a:schemeClr val="tx1"/>
                </a:solidFill>
                <a:effectLst/>
                <a:latin typeface="+mn-lt"/>
                <a:ea typeface="+mn-ea"/>
                <a:cs typeface="+mn-cs"/>
              </a:rPr>
              <a:t>一般的に、複数のアプリケーションを連係して処理する場合は、各アプリケーションが提供する</a:t>
            </a:r>
            <a:r>
              <a:rPr kumimoji="1" lang="en-US" altLang="ja-JP" sz="1200" kern="1200" dirty="0">
                <a:solidFill>
                  <a:schemeClr val="tx1"/>
                </a:solidFill>
                <a:effectLst/>
                <a:latin typeface="+mn-lt"/>
                <a:ea typeface="+mn-ea"/>
                <a:cs typeface="+mn-cs"/>
              </a:rPr>
              <a:t>API</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Application Programming Interface</a:t>
            </a:r>
            <a:r>
              <a:rPr kumimoji="1" lang="ja-JP" altLang="ja-JP" sz="1200" kern="1200" dirty="0">
                <a:solidFill>
                  <a:schemeClr val="tx1"/>
                </a:solidFill>
                <a:effectLst/>
                <a:latin typeface="+mn-lt"/>
                <a:ea typeface="+mn-ea"/>
                <a:cs typeface="+mn-cs"/>
              </a:rPr>
              <a:t>）を介し、それらを連係させるためのプログラムを組む必要があります。しかし、このやり方では専門的なプログラミング知識が必要なことに加え、対象となるアプリケーションの</a:t>
            </a:r>
            <a:r>
              <a:rPr kumimoji="1" lang="en-US" altLang="ja-JP" sz="1200" kern="1200" dirty="0">
                <a:solidFill>
                  <a:schemeClr val="tx1"/>
                </a:solidFill>
                <a:effectLst/>
                <a:latin typeface="+mn-lt"/>
                <a:ea typeface="+mn-ea"/>
                <a:cs typeface="+mn-cs"/>
              </a:rPr>
              <a:t>API</a:t>
            </a:r>
            <a:r>
              <a:rPr kumimoji="1" lang="ja-JP" altLang="ja-JP" sz="1200" kern="1200" dirty="0">
                <a:solidFill>
                  <a:schemeClr val="tx1"/>
                </a:solidFill>
                <a:effectLst/>
                <a:latin typeface="+mn-lt"/>
                <a:ea typeface="+mn-ea"/>
                <a:cs typeface="+mn-cs"/>
              </a:rPr>
              <a:t>を作成・公開してもらう必要がありました。</a:t>
            </a:r>
          </a:p>
          <a:p>
            <a:r>
              <a:rPr kumimoji="1" lang="ja-JP" altLang="ja-JP" sz="1200" kern="1200" dirty="0">
                <a:solidFill>
                  <a:schemeClr val="tx1"/>
                </a:solidFill>
                <a:effectLst/>
                <a:latin typeface="+mn-lt"/>
                <a:ea typeface="+mn-ea"/>
                <a:cs typeface="+mn-cs"/>
              </a:rPr>
              <a:t>それに対し</a:t>
            </a:r>
            <a:r>
              <a:rPr kumimoji="1" lang="en-US" altLang="ja-JP" sz="1200" kern="1200" dirty="0">
                <a:solidFill>
                  <a:schemeClr val="tx1"/>
                </a:solidFill>
                <a:effectLst/>
                <a:latin typeface="+mn-lt"/>
                <a:ea typeface="+mn-ea"/>
                <a:cs typeface="+mn-cs"/>
              </a:rPr>
              <a:t>RPA </a:t>
            </a:r>
            <a:r>
              <a:rPr kumimoji="1" lang="ja-JP" altLang="ja-JP" sz="1200" kern="1200" dirty="0">
                <a:solidFill>
                  <a:schemeClr val="tx1"/>
                </a:solidFill>
                <a:effectLst/>
                <a:latin typeface="+mn-lt"/>
                <a:ea typeface="+mn-ea"/>
                <a:cs typeface="+mn-cs"/>
              </a:rPr>
              <a:t>は、既に使用しているアプリケーションのユーザーインターフェイスで人間がおこなっている操作手順を登録すれば、そのまま同じように自動で操作をしてくれます。たとえば、申請書登録画面に表示された項目毎のデータを読み取り、それを他のアプリケーションに転記、拾い出したキーワードから他のアプリケーションで情報を検索して必要な項目をチェックすると言った、これまで人間がおこなっていた操作の手順をそのまま実行してくれるのです。このように人間に代わって作業をしてくれる労働者という意味で、「</a:t>
            </a:r>
            <a:r>
              <a:rPr kumimoji="1" lang="en-US" altLang="ja-JP" sz="1200" kern="1200" dirty="0">
                <a:solidFill>
                  <a:schemeClr val="tx1"/>
                </a:solidFill>
                <a:effectLst/>
                <a:latin typeface="+mn-lt"/>
                <a:ea typeface="+mn-ea"/>
                <a:cs typeface="+mn-cs"/>
              </a:rPr>
              <a:t>Digital Labor</a:t>
            </a:r>
            <a:r>
              <a:rPr kumimoji="1" lang="ja-JP" altLang="ja-JP" sz="1200" kern="1200" dirty="0">
                <a:solidFill>
                  <a:schemeClr val="tx1"/>
                </a:solidFill>
                <a:effectLst/>
                <a:latin typeface="+mn-lt"/>
                <a:ea typeface="+mn-ea"/>
                <a:cs typeface="+mn-cs"/>
              </a:rPr>
              <a:t>」とも呼ばれています。</a:t>
            </a:r>
          </a:p>
          <a:p>
            <a:r>
              <a:rPr kumimoji="1" lang="en-US" altLang="ja-JP" sz="1200" kern="1200" dirty="0">
                <a:solidFill>
                  <a:schemeClr val="tx1"/>
                </a:solidFill>
                <a:effectLst/>
                <a:latin typeface="+mn-lt"/>
                <a:ea typeface="+mn-ea"/>
                <a:cs typeface="+mn-cs"/>
              </a:rPr>
              <a:t>RPA </a:t>
            </a:r>
            <a:r>
              <a:rPr kumimoji="1" lang="ja-JP" altLang="ja-JP" sz="1200" kern="1200" dirty="0">
                <a:solidFill>
                  <a:schemeClr val="tx1"/>
                </a:solidFill>
                <a:effectLst/>
                <a:latin typeface="+mn-lt"/>
                <a:ea typeface="+mn-ea"/>
                <a:cs typeface="+mn-cs"/>
              </a:rPr>
              <a:t>は、事務処理や書類関係の作業が多い金融業界や人事・採用に関わる部署など、人間の手作業に頼る単純だけど手間のかかる業務が多く残る業種・職種での生産性を大幅に向上させることができます。</a:t>
            </a:r>
          </a:p>
          <a:p>
            <a:r>
              <a:rPr kumimoji="1" lang="ja-JP" altLang="ja-JP" sz="1200" kern="1200" dirty="0">
                <a:solidFill>
                  <a:schemeClr val="tx1"/>
                </a:solidFill>
                <a:effectLst/>
                <a:latin typeface="+mn-lt"/>
                <a:ea typeface="+mn-ea"/>
                <a:cs typeface="+mn-cs"/>
              </a:rPr>
              <a:t>これまで、事務処理の合理化をすすめコスト削減を図るために、海外でのシェアード・サービスや</a:t>
            </a:r>
            <a:r>
              <a:rPr kumimoji="1" lang="en-US" altLang="ja-JP" sz="1200" kern="1200" dirty="0">
                <a:solidFill>
                  <a:schemeClr val="tx1"/>
                </a:solidFill>
                <a:effectLst/>
                <a:latin typeface="+mn-lt"/>
                <a:ea typeface="+mn-ea"/>
                <a:cs typeface="+mn-cs"/>
              </a:rPr>
              <a:t>BPO</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Business Process Outsourcing</a:t>
            </a:r>
            <a:r>
              <a:rPr kumimoji="1" lang="ja-JP" altLang="ja-JP" sz="1200" kern="1200" dirty="0">
                <a:solidFill>
                  <a:schemeClr val="tx1"/>
                </a:solidFill>
                <a:effectLst/>
                <a:latin typeface="+mn-lt"/>
                <a:ea typeface="+mn-ea"/>
                <a:cs typeface="+mn-cs"/>
              </a:rPr>
              <a:t>）が使われてきましたが、現地での労働単価の上昇に加え、人材の流動性が高くノウハウが定着しないという問題を抱えています。また高齢化が避けられない我が国に於いて、業務の生産性向上は喫緊の課題です。このような課題の解決策としても</a:t>
            </a:r>
            <a:r>
              <a:rPr kumimoji="1" lang="en-US" altLang="ja-JP" sz="1200" kern="1200" dirty="0">
                <a:solidFill>
                  <a:schemeClr val="tx1"/>
                </a:solidFill>
                <a:effectLst/>
                <a:latin typeface="+mn-lt"/>
                <a:ea typeface="+mn-ea"/>
                <a:cs typeface="+mn-cs"/>
              </a:rPr>
              <a:t>RPA</a:t>
            </a:r>
            <a:r>
              <a:rPr kumimoji="1" lang="ja-JP" altLang="ja-JP" sz="1200" kern="1200" dirty="0">
                <a:solidFill>
                  <a:schemeClr val="tx1"/>
                </a:solidFill>
                <a:effectLst/>
                <a:latin typeface="+mn-lt"/>
                <a:ea typeface="+mn-ea"/>
                <a:cs typeface="+mn-cs"/>
              </a:rPr>
              <a:t>は注目を集めています。</a:t>
            </a:r>
          </a:p>
          <a:p>
            <a:r>
              <a:rPr kumimoji="1" lang="en-US" altLang="ja-JP" sz="1200" kern="1200" dirty="0">
                <a:solidFill>
                  <a:schemeClr val="tx1"/>
                </a:solidFill>
                <a:effectLst/>
                <a:latin typeface="+mn-lt"/>
                <a:ea typeface="+mn-ea"/>
                <a:cs typeface="+mn-cs"/>
              </a:rPr>
              <a:t>RPA</a:t>
            </a:r>
            <a:r>
              <a:rPr kumimoji="1" lang="ja-JP" altLang="ja-JP" sz="1200" kern="1200" dirty="0">
                <a:solidFill>
                  <a:schemeClr val="tx1"/>
                </a:solidFill>
                <a:effectLst/>
                <a:latin typeface="+mn-lt"/>
                <a:ea typeface="+mn-ea"/>
                <a:cs typeface="+mn-cs"/>
              </a:rPr>
              <a:t>は、カバーする機能の範囲によって、</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つのクラスに分けられています。</a:t>
            </a:r>
          </a:p>
          <a:p>
            <a:r>
              <a:rPr kumimoji="1" lang="ja-JP" altLang="ja-JP" sz="1200" kern="1200" dirty="0">
                <a:solidFill>
                  <a:schemeClr val="tx1"/>
                </a:solidFill>
                <a:effectLst/>
                <a:latin typeface="+mn-lt"/>
                <a:ea typeface="+mn-ea"/>
                <a:cs typeface="+mn-cs"/>
              </a:rPr>
              <a:t>クラス</a:t>
            </a:r>
            <a:r>
              <a:rPr kumimoji="1" lang="en-US" altLang="ja-JP" sz="1200" kern="1200" dirty="0">
                <a:solidFill>
                  <a:schemeClr val="tx1"/>
                </a:solidFill>
                <a:effectLst/>
                <a:latin typeface="+mn-lt"/>
                <a:ea typeface="+mn-ea"/>
                <a:cs typeface="+mn-cs"/>
              </a:rPr>
              <a:t>1:Robotic Process Automation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ルール処理エンジン・スクリーン収集・ワークフローの機能を搭載し、データ入力や複数アプリケーションの連携が必要な単純作業の定型業務をこなす。例えば、人事・経理・総務などの間接部門の事務・管理業務、販売管理や経費処理など</a:t>
            </a:r>
          </a:p>
          <a:p>
            <a:r>
              <a:rPr kumimoji="1" lang="ja-JP" altLang="ja-JP" sz="1200" kern="1200" dirty="0">
                <a:solidFill>
                  <a:schemeClr val="tx1"/>
                </a:solidFill>
                <a:effectLst/>
                <a:latin typeface="+mn-lt"/>
                <a:ea typeface="+mn-ea"/>
                <a:cs typeface="+mn-cs"/>
              </a:rPr>
              <a:t>クラス</a:t>
            </a:r>
            <a:r>
              <a:rPr kumimoji="1" lang="en-US" altLang="ja-JP" sz="1200" kern="1200" dirty="0">
                <a:solidFill>
                  <a:schemeClr val="tx1"/>
                </a:solidFill>
                <a:effectLst/>
                <a:latin typeface="+mn-lt"/>
                <a:ea typeface="+mn-ea"/>
                <a:cs typeface="+mn-cs"/>
              </a:rPr>
              <a:t>2:Enhanced Process Automation</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構造化されていないデータや知識の処理する機能を搭載し、非構造化データの収集や分析などの非定型業務をこなす。例えば、ログの分析、様々な要因を加味した売上予測、</a:t>
            </a:r>
            <a:r>
              <a:rPr kumimoji="1" lang="en-US" altLang="ja-JP" sz="1200" kern="1200" dirty="0">
                <a:solidFill>
                  <a:schemeClr val="tx1"/>
                </a:solidFill>
                <a:effectLst/>
                <a:latin typeface="+mn-lt"/>
                <a:ea typeface="+mn-ea"/>
                <a:cs typeface="+mn-cs"/>
              </a:rPr>
              <a:t>Web </a:t>
            </a:r>
            <a:r>
              <a:rPr kumimoji="1" lang="ja-JP" altLang="ja-JP" sz="1200" kern="1200" dirty="0">
                <a:solidFill>
                  <a:schemeClr val="tx1"/>
                </a:solidFill>
                <a:effectLst/>
                <a:latin typeface="+mn-lt"/>
                <a:ea typeface="+mn-ea"/>
                <a:cs typeface="+mn-cs"/>
              </a:rPr>
              <a:t>のレコメンド広告などの分析処理など</a:t>
            </a:r>
          </a:p>
          <a:p>
            <a:r>
              <a:rPr kumimoji="1" lang="ja-JP" altLang="ja-JP" sz="1200" kern="1200" dirty="0">
                <a:solidFill>
                  <a:schemeClr val="tx1"/>
                </a:solidFill>
                <a:effectLst/>
                <a:latin typeface="+mn-lt"/>
                <a:ea typeface="+mn-ea"/>
                <a:cs typeface="+mn-cs"/>
              </a:rPr>
              <a:t>クラス</a:t>
            </a:r>
            <a:r>
              <a:rPr kumimoji="1" lang="en-US" altLang="ja-JP" sz="1200" kern="1200" dirty="0">
                <a:solidFill>
                  <a:schemeClr val="tx1"/>
                </a:solidFill>
                <a:effectLst/>
                <a:latin typeface="+mn-lt"/>
                <a:ea typeface="+mn-ea"/>
                <a:cs typeface="+mn-cs"/>
              </a:rPr>
              <a:t>2:Cognitive Automation</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自然言語処理・ビッグデータ分析・機械学習などを駆使し、大量データを学習して最適判断が必要な個別最適化された業務をこなす。例えば、ヘルプデスクや天候に左右される仕入れ管理、経済情勢を加味した経営判断など</a:t>
            </a:r>
          </a:p>
          <a:p>
            <a:r>
              <a:rPr kumimoji="1" lang="ja-JP" altLang="ja-JP" sz="1200" kern="1200" dirty="0">
                <a:solidFill>
                  <a:schemeClr val="tx1"/>
                </a:solidFill>
                <a:effectLst/>
                <a:latin typeface="+mn-lt"/>
                <a:ea typeface="+mn-ea"/>
                <a:cs typeface="+mn-cs"/>
              </a:rPr>
              <a:t>クラス</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については、人工知能の技術が使われ、今後、広範なホワイトカラーの業務を置き換えてゆくことになると考えられています。</a:t>
            </a:r>
          </a:p>
          <a:p>
            <a:r>
              <a:rPr kumimoji="1" lang="ja-JP" altLang="ja-JP" sz="1200" kern="1200" dirty="0">
                <a:solidFill>
                  <a:schemeClr val="tx1"/>
                </a:solidFill>
                <a:effectLst/>
                <a:latin typeface="+mn-lt"/>
                <a:ea typeface="+mn-ea"/>
                <a:cs typeface="+mn-cs"/>
              </a:rPr>
              <a:t>既存のアプリケーションに手を加えることなく業務を自動化し、短期間で人手による作業を削減できる</a:t>
            </a:r>
            <a:r>
              <a:rPr kumimoji="1" lang="en-US" altLang="ja-JP" sz="1200" kern="1200" dirty="0">
                <a:solidFill>
                  <a:schemeClr val="tx1"/>
                </a:solidFill>
                <a:effectLst/>
                <a:latin typeface="+mn-lt"/>
                <a:ea typeface="+mn-ea"/>
                <a:cs typeface="+mn-cs"/>
              </a:rPr>
              <a:t>RPA</a:t>
            </a:r>
            <a:r>
              <a:rPr kumimoji="1" lang="ja-JP" altLang="ja-JP" sz="1200" kern="1200" dirty="0">
                <a:solidFill>
                  <a:schemeClr val="tx1"/>
                </a:solidFill>
                <a:effectLst/>
                <a:latin typeface="+mn-lt"/>
                <a:ea typeface="+mn-ea"/>
                <a:cs typeface="+mn-cs"/>
              </a:rPr>
              <a:t>は、働き方改革で労働時間の削減を迫られている企業や膨大な人手による事務作業を抱えている銀行や保険会社などが積極的に導入を進めています。一方で、既存の業務システムをプログラム・レベルで相互に連係させることや統合化するといった本質的な自動化ではないことから、局所的な業務プロセスの最適化に陥り、システム全体の最適化の足かせになるのではないかとの懸念もあり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a:t>
            </a:fld>
            <a:endParaRPr kumimoji="1" lang="ja-JP" altLang="en-US"/>
          </a:p>
        </p:txBody>
      </p:sp>
    </p:spTree>
    <p:extLst>
      <p:ext uri="{BB962C8B-B14F-4D97-AF65-F5344CB8AC3E}">
        <p14:creationId xmlns:p14="http://schemas.microsoft.com/office/powerpoint/2010/main" val="386305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21075">
              <a:defRPr/>
            </a:pPr>
            <a:r>
              <a:rPr lang="en-US" altLang="ja-JP" sz="1100" b="1" dirty="0">
                <a:latin typeface="Meiryo UI" panose="020B0604030504040204" pitchFamily="50" charset="-128"/>
                <a:ea typeface="Meiryo UI" panose="020B0604030504040204" pitchFamily="50" charset="-128"/>
                <a:cs typeface="Meiryo UI" panose="020B0604030504040204" pitchFamily="50" charset="-128"/>
              </a:rPr>
              <a:t>RPA</a:t>
            </a: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a:t>
            </a:r>
            <a:r>
              <a:rPr lang="en-US" altLang="ja-JP" sz="1100" b="1" dirty="0">
                <a:latin typeface="Meiryo UI" panose="020B0604030504040204" pitchFamily="50" charset="-128"/>
                <a:ea typeface="Meiryo UI" panose="020B0604030504040204" pitchFamily="50" charset="-128"/>
                <a:cs typeface="Meiryo UI" panose="020B0604030504040204" pitchFamily="50" charset="-128"/>
              </a:rPr>
              <a:t>Robotic Process Automation</a:t>
            </a: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）とは</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defTabSz="921075">
              <a:defRPr/>
            </a:pPr>
            <a:r>
              <a:rPr lang="ja-JP" altLang="en-US" sz="1100" dirty="0">
                <a:latin typeface="Meiryo UI" panose="020B0604030504040204" pitchFamily="50" charset="-128"/>
                <a:ea typeface="Meiryo UI" panose="020B0604030504040204" pitchFamily="50" charset="-128"/>
                <a:cs typeface="Meiryo UI" panose="020B0604030504040204" pitchFamily="50" charset="-128"/>
              </a:rPr>
              <a:t>　人間が</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PC</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操作で行っている作業や業務を、将来的には</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AI</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や機械学習などを含む認知技術を活用したソフトウェアロボットで自動化すること、と定義されています。</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defTabSz="921075">
              <a:defRPr/>
            </a:pP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defTabSz="921075">
              <a:defRPr/>
            </a:pPr>
            <a:r>
              <a:rPr lang="ja-JP" altLang="en-US" sz="1100" dirty="0">
                <a:latin typeface="Meiryo UI" panose="020B0604030504040204" pitchFamily="50" charset="-128"/>
                <a:ea typeface="Meiryo UI" panose="020B0604030504040204" pitchFamily="50" charset="-128"/>
                <a:cs typeface="Meiryo UI" panose="020B0604030504040204" pitchFamily="50" charset="-128"/>
              </a:rPr>
              <a:t>　現状では、人間のやっている定型業務をソフトウェアロボットに置き換えて自動化するといった使い方が急速に増えてきています。</a:t>
            </a: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ＡＩや機械学習といった認知技術を使ったＲＰＡのシステムやソフトウェアはこれからという段階</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です。</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defTabSz="921075">
              <a:defRPr/>
            </a:pPr>
            <a:r>
              <a:rPr lang="ja-JP" altLang="en-US" sz="1100" dirty="0">
                <a:latin typeface="Meiryo UI" panose="020B0604030504040204" pitchFamily="50" charset="-128"/>
                <a:ea typeface="Meiryo UI" panose="020B0604030504040204" pitchFamily="50" charset="-128"/>
                <a:cs typeface="Meiryo UI" panose="020B0604030504040204" pitchFamily="50" charset="-128"/>
              </a:rPr>
              <a:t>システム変更ではカバーしきれない業務領域、例えば、人間でやるには煩雑すぎるために諦めていた業務を、ソフトウェアロボットを使うと自動化できる可能性が高いということで注目を浴びています。</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defTabSz="921075">
              <a:defRPr/>
            </a:pP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defTabSz="921075">
              <a:defRPr/>
            </a:pPr>
            <a:r>
              <a:rPr lang="ja-JP" altLang="en-US" sz="1100" dirty="0">
                <a:latin typeface="Meiryo UI" panose="020B0604030504040204" pitchFamily="50" charset="-128"/>
                <a:ea typeface="Meiryo UI" panose="020B0604030504040204" pitchFamily="50" charset="-128"/>
                <a:cs typeface="Meiryo UI" panose="020B0604030504040204" pitchFamily="50" charset="-128"/>
              </a:rPr>
              <a:t>左下の図は、人がやっていた業務がＲＰＡを活用するとどうなるか、ということを示したイメージ図です。</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defTabSz="921075">
              <a:defRPr/>
            </a:pPr>
            <a:r>
              <a:rPr lang="ja-JP" altLang="en-US" sz="1100" dirty="0">
                <a:latin typeface="Meiryo UI" panose="020B0604030504040204" pitchFamily="50" charset="-128"/>
                <a:ea typeface="Meiryo UI" panose="020B0604030504040204" pitchFamily="50" charset="-128"/>
                <a:cs typeface="Meiryo UI" panose="020B0604030504040204" pitchFamily="50" charset="-128"/>
              </a:rPr>
              <a:t>例えば、保険や金融で行われている審査は、申込書を読み取り、データを入力し、不備をチェックして、審査手続を行うという処理があると思いますけれども、実はＲＰＡを使えば、こういった本来、人がやっていたことをソフトウェアロボットに置き換えることができます。</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defTabSz="921075">
              <a:defRPr/>
            </a:pPr>
            <a:r>
              <a:rPr lang="ja-JP" altLang="en-US" sz="1100" dirty="0">
                <a:latin typeface="Meiryo UI" panose="020B0604030504040204" pitchFamily="50" charset="-128"/>
                <a:ea typeface="Meiryo UI" panose="020B0604030504040204" pitchFamily="50" charset="-128"/>
                <a:cs typeface="Meiryo UI" panose="020B0604030504040204" pitchFamily="50" charset="-128"/>
              </a:rPr>
              <a:t>ただし、人は全く介在しないのかというとそうではありません。</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defTabSz="921075">
              <a:defRPr/>
            </a:pP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最終的にソフトウェアロボットが実施したことやその内容を確認しなければいけない</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ので、そこは</a:t>
            </a: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人が行う</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必要があります。</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defTabSz="921075">
              <a:defRPr/>
            </a:pPr>
            <a:r>
              <a:rPr lang="ja-JP" altLang="en-US" sz="1100" dirty="0">
                <a:latin typeface="Meiryo UI" panose="020B0604030504040204" pitchFamily="50" charset="-128"/>
                <a:ea typeface="Meiryo UI" panose="020B0604030504040204" pitchFamily="50" charset="-128"/>
                <a:cs typeface="Meiryo UI" panose="020B0604030504040204" pitchFamily="50" charset="-128"/>
              </a:rPr>
              <a:t>右下の図は、従来の手段において、ＲＰＡがどういう位置づけのものかを示したものです。</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defTabSz="921075">
              <a:defRPr/>
            </a:pP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人が行う作業と、お客様から要件をきいて作成したシステムで行う作業、その間に</a:t>
            </a:r>
            <a:r>
              <a:rPr lang="en-US" altLang="ja-JP" sz="1100" b="1" dirty="0">
                <a:latin typeface="Meiryo UI" panose="020B0604030504040204" pitchFamily="50" charset="-128"/>
                <a:ea typeface="Meiryo UI" panose="020B0604030504040204" pitchFamily="50" charset="-128"/>
                <a:cs typeface="Meiryo UI" panose="020B0604030504040204" pitchFamily="50" charset="-128"/>
              </a:rPr>
              <a:t>RPA</a:t>
            </a: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は位置する、そういった位置づけ</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になるかと思います。</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defTabSz="921075">
              <a:defRPr/>
            </a:pP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defTabSz="921075">
              <a:defRPr/>
            </a:pPr>
            <a:r>
              <a:rPr lang="ja-JP" altLang="en-US" sz="1100" dirty="0">
                <a:latin typeface="Meiryo UI" panose="020B0604030504040204" pitchFamily="50" charset="-128"/>
                <a:ea typeface="Meiryo UI" panose="020B0604030504040204" pitchFamily="50" charset="-128"/>
                <a:cs typeface="Meiryo UI" panose="020B0604030504040204" pitchFamily="50" charset="-128"/>
              </a:rPr>
              <a:t>　準備ですが、記録型とよばれる</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RPA</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ツールでは、人が行っている操作を記録して、それを忠実に行うといったことができます。</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defTabSz="921075">
              <a:defRPr/>
            </a:pPr>
            <a:r>
              <a:rPr lang="ja-JP" altLang="en-US" sz="1100" dirty="0">
                <a:latin typeface="Meiryo UI" panose="020B0604030504040204" pitchFamily="50" charset="-128"/>
                <a:ea typeface="Meiryo UI" panose="020B0604030504040204" pitchFamily="50" charset="-128"/>
                <a:cs typeface="Meiryo UI" panose="020B0604030504040204" pitchFamily="50" charset="-128"/>
              </a:rPr>
              <a:t>ツールの価格は様々ですが、安いものであればコストを押さえて導入することもできます。操作の記録で済んでしまうので、短期間で導入できます。</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defTabSz="921075">
              <a:defRPr/>
            </a:pPr>
            <a:r>
              <a:rPr lang="ja-JP" altLang="en-US" sz="1100" dirty="0">
                <a:latin typeface="Meiryo UI" panose="020B0604030504040204" pitchFamily="50" charset="-128"/>
                <a:ea typeface="Meiryo UI" panose="020B0604030504040204" pitchFamily="50" charset="-128"/>
                <a:cs typeface="Meiryo UI" panose="020B0604030504040204" pitchFamily="50" charset="-128"/>
              </a:rPr>
              <a:t>　スキルについては、記録型やフロー型、スクリプト型というものであれば基本的にはプログラミングは不要です。</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defTabSz="921075">
              <a:defRPr/>
            </a:pPr>
            <a:r>
              <a:rPr lang="ja-JP" altLang="en-US" sz="1100" dirty="0">
                <a:latin typeface="Meiryo UI" panose="020B0604030504040204" pitchFamily="50" charset="-128"/>
                <a:ea typeface="Meiryo UI" panose="020B0604030504040204" pitchFamily="50" charset="-128"/>
                <a:cs typeface="Meiryo UI" panose="020B0604030504040204" pitchFamily="50" charset="-128"/>
              </a:rPr>
              <a:t>フローチャートを書いていくような形でソフトウェアロボットが作成できますので、現場の方々でも作成しやすいようになっています。</a:t>
            </a:r>
          </a:p>
        </p:txBody>
      </p:sp>
      <p:sp>
        <p:nvSpPr>
          <p:cNvPr id="4" name="フッター プレースホルダー 3"/>
          <p:cNvSpPr>
            <a:spLocks noGrp="1"/>
          </p:cNvSpPr>
          <p:nvPr>
            <p:ph type="ftr" sz="quarter" idx="10"/>
          </p:nvPr>
        </p:nvSpPr>
        <p:spPr/>
        <p:txBody>
          <a:bodyPr/>
          <a:lstStyle/>
          <a:p>
            <a:r>
              <a:rPr lang="en-US" altLang="ja-JP" dirty="0"/>
              <a:t>Copyright 2017 FUJITSU LIMITED</a:t>
            </a:r>
          </a:p>
        </p:txBody>
      </p:sp>
      <p:sp>
        <p:nvSpPr>
          <p:cNvPr id="5" name="スライド番号プレースホルダー 4"/>
          <p:cNvSpPr>
            <a:spLocks noGrp="1"/>
          </p:cNvSpPr>
          <p:nvPr>
            <p:ph type="sldNum" sz="quarter" idx="11"/>
          </p:nvPr>
        </p:nvSpPr>
        <p:spPr/>
        <p:txBody>
          <a:bodyPr/>
          <a:lstStyle/>
          <a:p>
            <a:fld id="{3CA76DD4-43C0-4DC3-85E9-B37C56274879}" type="slidenum">
              <a:rPr lang="en-US" altLang="ja-JP" smtClean="0"/>
              <a:pPr/>
              <a:t>10</a:t>
            </a:fld>
            <a:endParaRPr lang="en-US" altLang="ja-JP" dirty="0"/>
          </a:p>
        </p:txBody>
      </p:sp>
    </p:spTree>
    <p:extLst>
      <p:ext uri="{BB962C8B-B14F-4D97-AF65-F5344CB8AC3E}">
        <p14:creationId xmlns:p14="http://schemas.microsoft.com/office/powerpoint/2010/main" val="3579461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21075">
              <a:defRPr/>
            </a:pPr>
            <a:r>
              <a:rPr kumimoji="1" lang="ja-JP" altLang="en-US" baseline="0" dirty="0"/>
              <a:t>　記録型</a:t>
            </a:r>
            <a:r>
              <a:rPr kumimoji="1" lang="en-US" altLang="ja-JP" baseline="0" dirty="0"/>
              <a:t>RPA</a:t>
            </a:r>
            <a:r>
              <a:rPr kumimoji="1" lang="ja-JP" altLang="en-US" baseline="0" dirty="0"/>
              <a:t>ツールと一般的に呼ばれているものでは、</a:t>
            </a:r>
            <a:r>
              <a:rPr kumimoji="1" lang="ja-JP" altLang="en-US" b="1" dirty="0"/>
              <a:t>人が行っていたＰＣでの作業をそのまま記録</a:t>
            </a:r>
            <a:r>
              <a:rPr kumimoji="1" lang="ja-JP" altLang="en-US" dirty="0"/>
              <a:t>し、</a:t>
            </a:r>
            <a:r>
              <a:rPr kumimoji="1" lang="ja-JP" altLang="en-US" b="1" dirty="0"/>
              <a:t>忠実に再現</a:t>
            </a:r>
            <a:r>
              <a:rPr kumimoji="1" lang="ja-JP" altLang="en-US" dirty="0"/>
              <a:t>することができます。既存の業務プロセスを変更することなく作業の自動化が可能です。技術的に精通した方でなくとも、</a:t>
            </a:r>
            <a:r>
              <a:rPr kumimoji="1" lang="en-US" altLang="ja-JP" dirty="0"/>
              <a:t>RPA</a:t>
            </a:r>
            <a:r>
              <a:rPr kumimoji="1" lang="ja-JP" altLang="en-US" dirty="0"/>
              <a:t>ツールを活用することができるようになったのです。</a:t>
            </a:r>
            <a:endParaRPr kumimoji="1" lang="en-US" altLang="ja-JP" dirty="0"/>
          </a:p>
          <a:p>
            <a:endParaRPr kumimoji="1" lang="ja-JP" altLang="en-US" dirty="0"/>
          </a:p>
        </p:txBody>
      </p:sp>
      <p:sp>
        <p:nvSpPr>
          <p:cNvPr id="4" name="フッター プレースホルダー 3"/>
          <p:cNvSpPr>
            <a:spLocks noGrp="1"/>
          </p:cNvSpPr>
          <p:nvPr>
            <p:ph type="ftr" sz="quarter" idx="10"/>
          </p:nvPr>
        </p:nvSpPr>
        <p:spPr/>
        <p:txBody>
          <a:bodyPr/>
          <a:lstStyle/>
          <a:p>
            <a:r>
              <a:rPr lang="en-US" altLang="ja-JP"/>
              <a:t>Copyright 2018 FUJITSU LIMITED</a:t>
            </a:r>
          </a:p>
        </p:txBody>
      </p:sp>
      <p:sp>
        <p:nvSpPr>
          <p:cNvPr id="5" name="スライド番号プレースホルダー 4"/>
          <p:cNvSpPr>
            <a:spLocks noGrp="1"/>
          </p:cNvSpPr>
          <p:nvPr>
            <p:ph type="sldNum" sz="quarter" idx="11"/>
          </p:nvPr>
        </p:nvSpPr>
        <p:spPr/>
        <p:txBody>
          <a:bodyPr/>
          <a:lstStyle/>
          <a:p>
            <a:fld id="{3CA76DD4-43C0-4DC3-85E9-B37C56274879}" type="slidenum">
              <a:rPr lang="en-US" altLang="ja-JP" smtClean="0"/>
              <a:pPr/>
              <a:t>12</a:t>
            </a:fld>
            <a:endParaRPr lang="en-US" altLang="ja-JP"/>
          </a:p>
        </p:txBody>
      </p:sp>
    </p:spTree>
    <p:extLst>
      <p:ext uri="{BB962C8B-B14F-4D97-AF65-F5344CB8AC3E}">
        <p14:creationId xmlns:p14="http://schemas.microsoft.com/office/powerpoint/2010/main" val="25859197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次にＲＰＡの活用範囲です。</a:t>
            </a:r>
          </a:p>
          <a:p>
            <a:r>
              <a:rPr kumimoji="1" lang="en-US" altLang="ja-JP" dirty="0"/>
              <a:t>RPA</a:t>
            </a:r>
            <a:r>
              <a:rPr kumimoji="1" lang="ja-JP" altLang="en-US" dirty="0"/>
              <a:t>は一般的に３つの段階があるといわれています。下から順にクラス１、クラス２、クラス３となっていきます。</a:t>
            </a:r>
            <a:endParaRPr kumimoji="1" lang="en-US" altLang="ja-JP" dirty="0"/>
          </a:p>
          <a:p>
            <a:r>
              <a:rPr kumimoji="1" lang="ja-JP" altLang="en-US" b="1" dirty="0"/>
              <a:t>クラス１</a:t>
            </a:r>
            <a:r>
              <a:rPr kumimoji="1" lang="ja-JP" altLang="en-US" dirty="0"/>
              <a:t>はいわゆる定型業務の自動化と言われ、今まさに実用段階にある部分です。もともと人がパソコンに向かって行っていた作業をロボットに置き換えます。この段階では、</a:t>
            </a:r>
            <a:r>
              <a:rPr kumimoji="1" lang="ja-JP" altLang="en-US" b="1" dirty="0"/>
              <a:t>人が判断</a:t>
            </a:r>
            <a:r>
              <a:rPr kumimoji="1" lang="ja-JP" altLang="en-US" dirty="0"/>
              <a:t>をします。</a:t>
            </a:r>
          </a:p>
          <a:p>
            <a:r>
              <a:rPr kumimoji="1" lang="ja-JP" altLang="en-US" dirty="0"/>
              <a:t>　次が</a:t>
            </a:r>
            <a:r>
              <a:rPr kumimoji="1" lang="ja-JP" altLang="en-US" b="1" dirty="0"/>
              <a:t>クラス２</a:t>
            </a:r>
            <a:r>
              <a:rPr kumimoji="1" lang="ja-JP" altLang="en-US" dirty="0"/>
              <a:t>という形で、定型業務でない、非定型、例外処理といった作業の自動化を行います。</a:t>
            </a:r>
            <a:r>
              <a:rPr kumimoji="1" lang="ja-JP" altLang="en-US" b="1" dirty="0"/>
              <a:t>クラス１との違いは、</a:t>
            </a:r>
            <a:r>
              <a:rPr kumimoji="1" lang="en-US" altLang="ja-JP" b="1" dirty="0"/>
              <a:t>AI</a:t>
            </a:r>
            <a:r>
              <a:rPr kumimoji="1" lang="ja-JP" altLang="en-US" b="1" dirty="0"/>
              <a:t>を組み合わせることにより、特定業務内でロボットが判断</a:t>
            </a:r>
            <a:r>
              <a:rPr kumimoji="1" lang="ja-JP" altLang="en-US" dirty="0"/>
              <a:t>を行います。</a:t>
            </a:r>
            <a:endParaRPr kumimoji="1" lang="en-US" altLang="ja-JP" dirty="0"/>
          </a:p>
          <a:p>
            <a:r>
              <a:rPr kumimoji="1" lang="ja-JP" altLang="en-US" dirty="0"/>
              <a:t>　そして</a:t>
            </a:r>
            <a:r>
              <a:rPr kumimoji="1" lang="ja-JP" altLang="en-US" b="1" dirty="0"/>
              <a:t>クラス３</a:t>
            </a:r>
            <a:r>
              <a:rPr kumimoji="1" lang="ja-JP" altLang="en-US" dirty="0"/>
              <a:t>では、</a:t>
            </a:r>
            <a:r>
              <a:rPr kumimoji="1" lang="ja-JP" altLang="en-US" b="1" dirty="0"/>
              <a:t>自律的かつ複数業務を組み合わせて仕事を行う、真のデジタル労働者</a:t>
            </a:r>
            <a:r>
              <a:rPr kumimoji="1" lang="ja-JP" altLang="en-US" dirty="0"/>
              <a:t>となります。</a:t>
            </a:r>
            <a:endParaRPr kumimoji="1" lang="en-US" altLang="ja-JP" dirty="0"/>
          </a:p>
        </p:txBody>
      </p:sp>
      <p:sp>
        <p:nvSpPr>
          <p:cNvPr id="4" name="フッター プレースホルダー 3"/>
          <p:cNvSpPr>
            <a:spLocks noGrp="1"/>
          </p:cNvSpPr>
          <p:nvPr>
            <p:ph type="ftr" sz="quarter" idx="10"/>
          </p:nvPr>
        </p:nvSpPr>
        <p:spPr/>
        <p:txBody>
          <a:bodyPr/>
          <a:lstStyle/>
          <a:p>
            <a:r>
              <a:rPr lang="en-US" altLang="ja-JP"/>
              <a:t>Copyright 2018 FUJITSU LIMITED</a:t>
            </a:r>
          </a:p>
        </p:txBody>
      </p:sp>
      <p:sp>
        <p:nvSpPr>
          <p:cNvPr id="5" name="スライド番号プレースホルダー 4"/>
          <p:cNvSpPr>
            <a:spLocks noGrp="1"/>
          </p:cNvSpPr>
          <p:nvPr>
            <p:ph type="sldNum" sz="quarter" idx="11"/>
          </p:nvPr>
        </p:nvSpPr>
        <p:spPr/>
        <p:txBody>
          <a:bodyPr/>
          <a:lstStyle/>
          <a:p>
            <a:fld id="{3CA76DD4-43C0-4DC3-85E9-B37C56274879}" type="slidenum">
              <a:rPr lang="en-US" altLang="ja-JP" smtClean="0"/>
              <a:pPr/>
              <a:t>15</a:t>
            </a:fld>
            <a:endParaRPr lang="en-US" altLang="ja-JP"/>
          </a:p>
        </p:txBody>
      </p:sp>
    </p:spTree>
    <p:extLst>
      <p:ext uri="{BB962C8B-B14F-4D97-AF65-F5344CB8AC3E}">
        <p14:creationId xmlns:p14="http://schemas.microsoft.com/office/powerpoint/2010/main" val="24206590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21006">
              <a:defRPr/>
            </a:pPr>
            <a:r>
              <a:rPr lang="ja-JP" altLang="en-US" dirty="0">
                <a:latin typeface="Meiryo UI" panose="020B0604030504040204" pitchFamily="50" charset="-128"/>
                <a:ea typeface="Meiryo UI" panose="020B0604030504040204" pitchFamily="50" charset="-128"/>
                <a:cs typeface="Meiryo UI" panose="020B0604030504040204" pitchFamily="50" charset="-128"/>
              </a:rPr>
              <a:t>　活用のメリットと期待される効果にはこれらのようなものがあります。</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defTabSz="921006">
              <a:defRPr/>
            </a:pPr>
            <a:r>
              <a:rPr lang="ja-JP" altLang="en-US" b="1" dirty="0">
                <a:latin typeface="Meiryo UI" panose="020B0604030504040204" pitchFamily="50" charset="-128"/>
                <a:ea typeface="Meiryo UI" panose="020B0604030504040204" pitchFamily="50" charset="-128"/>
                <a:cs typeface="Meiryo UI" panose="020B0604030504040204" pitchFamily="50" charset="-128"/>
              </a:rPr>
              <a:t>作業のスピードアップ</a:t>
            </a: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a:p>
            <a:pPr defTabSz="921006">
              <a:defRPr/>
            </a:pPr>
            <a:r>
              <a:rPr lang="ja-JP" altLang="en-US" dirty="0">
                <a:latin typeface="Meiryo UI" panose="020B0604030504040204" pitchFamily="50" charset="-128"/>
                <a:ea typeface="Meiryo UI" panose="020B0604030504040204" pitchFamily="50" charset="-128"/>
                <a:cs typeface="Meiryo UI" panose="020B0604030504040204" pitchFamily="50" charset="-128"/>
              </a:rPr>
              <a:t>　人がやる作業を削減していくことで、残業時間の削減・生産性向上が期待できます。</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defTabSz="921006">
              <a:defRPr/>
            </a:pPr>
            <a:r>
              <a:rPr lang="ja-JP" altLang="en-US" b="1" dirty="0">
                <a:latin typeface="Meiryo UI" panose="020B0604030504040204" pitchFamily="50" charset="-128"/>
                <a:ea typeface="Meiryo UI" panose="020B0604030504040204" pitchFamily="50" charset="-128"/>
                <a:cs typeface="Meiryo UI" panose="020B0604030504040204" pitchFamily="50" charset="-128"/>
              </a:rPr>
              <a:t>人為的なミスの防止</a:t>
            </a: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a:p>
            <a:pPr defTabSz="921006">
              <a:defRPr/>
            </a:pPr>
            <a:r>
              <a:rPr lang="ja-JP" altLang="en-US" dirty="0">
                <a:latin typeface="Meiryo UI" panose="020B0604030504040204" pitchFamily="50" charset="-128"/>
                <a:ea typeface="Meiryo UI" panose="020B0604030504040204" pitchFamily="50" charset="-128"/>
                <a:cs typeface="Meiryo UI" panose="020B0604030504040204" pitchFamily="50" charset="-128"/>
              </a:rPr>
              <a:t>　ロボットが作業を行うので、人間が指示さえ間違えなければ、人為的なミスを防止し、作業品質が向上します。</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defTabSz="921006">
              <a:defRPr/>
            </a:pPr>
            <a:r>
              <a:rPr lang="en-US" altLang="ja-JP" b="1" dirty="0" err="1">
                <a:latin typeface="Meiryo UI" panose="020B0604030504040204" pitchFamily="50" charset="-128"/>
                <a:ea typeface="Meiryo UI" panose="020B0604030504040204" pitchFamily="50" charset="-128"/>
                <a:cs typeface="Meiryo UI" panose="020B0604030504040204" pitchFamily="50" charset="-128"/>
              </a:rPr>
              <a:t>BPO</a:t>
            </a:r>
            <a:r>
              <a:rPr lang="ja-JP" altLang="en-US" b="1" dirty="0">
                <a:latin typeface="Meiryo UI" panose="020B0604030504040204" pitchFamily="50" charset="-128"/>
                <a:ea typeface="Meiryo UI" panose="020B0604030504040204" pitchFamily="50" charset="-128"/>
                <a:cs typeface="Meiryo UI" panose="020B0604030504040204" pitchFamily="50" charset="-128"/>
              </a:rPr>
              <a:t>・人材派遣・新興国労働力の代替</a:t>
            </a: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a:p>
            <a:pPr defTabSz="921006">
              <a:defRPr/>
            </a:pPr>
            <a:r>
              <a:rPr lang="ja-JP" altLang="en-US" dirty="0">
                <a:latin typeface="Meiryo UI" panose="020B0604030504040204" pitchFamily="50" charset="-128"/>
                <a:ea typeface="Meiryo UI" panose="020B0604030504040204" pitchFamily="50" charset="-128"/>
                <a:cs typeface="Meiryo UI" panose="020B0604030504040204" pitchFamily="50" charset="-128"/>
              </a:rPr>
              <a:t>　従来</a:t>
            </a:r>
            <a:r>
              <a:rPr lang="en-US" altLang="ja-JP" dirty="0" err="1">
                <a:latin typeface="Meiryo UI" panose="020B0604030504040204" pitchFamily="50" charset="-128"/>
                <a:ea typeface="Meiryo UI" panose="020B0604030504040204" pitchFamily="50" charset="-128"/>
                <a:cs typeface="Meiryo UI" panose="020B0604030504040204" pitchFamily="50" charset="-128"/>
              </a:rPr>
              <a:t>BPO</a:t>
            </a:r>
            <a:r>
              <a:rPr lang="ja-JP" altLang="en-US" dirty="0">
                <a:latin typeface="Meiryo UI" panose="020B0604030504040204" pitchFamily="50" charset="-128"/>
                <a:ea typeface="Meiryo UI" panose="020B0604030504040204" pitchFamily="50" charset="-128"/>
                <a:cs typeface="Meiryo UI" panose="020B0604030504040204" pitchFamily="50" charset="-128"/>
              </a:rPr>
              <a:t>で外注、人材派遣で人を雇っている、新興国で安い賃金で労働力を担っているケースでは、コストの問　題があり、業務の多寡により容易に人的リソースを増減させることができません。これらの業務もＲＰＡで置き換えることでリソース増減に対し柔軟な運用ができます。</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defTabSz="921006">
              <a:defRPr/>
            </a:pPr>
            <a:r>
              <a:rPr lang="ja-JP" altLang="en-US" b="1" dirty="0">
                <a:latin typeface="Meiryo UI" panose="020B0604030504040204" pitchFamily="50" charset="-128"/>
                <a:ea typeface="Meiryo UI" panose="020B0604030504040204" pitchFamily="50" charset="-128"/>
                <a:cs typeface="Meiryo UI" panose="020B0604030504040204" pitchFamily="50" charset="-128"/>
              </a:rPr>
              <a:t>高齢化・属人化業務の移行</a:t>
            </a: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a:p>
            <a:pPr defTabSz="921006">
              <a:defRPr/>
            </a:pPr>
            <a:r>
              <a:rPr lang="ja-JP" altLang="en-US" dirty="0">
                <a:latin typeface="Meiryo UI" panose="020B0604030504040204" pitchFamily="50" charset="-128"/>
                <a:ea typeface="Meiryo UI" panose="020B0604030504040204" pitchFamily="50" charset="-128"/>
                <a:cs typeface="Meiryo UI" panose="020B0604030504040204" pitchFamily="50" charset="-128"/>
              </a:rPr>
              <a:t>　働き方改革の観点では、高齢化・属人化業務といったいわゆる後継者問題の解決につながる仕組みとしても期待されています。ＡＩなどと組み合わせて、いわゆる匠の技をロボットに引き継がせて継続するということも可能になるかと思います。</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defTabSz="921006">
              <a:defRPr/>
            </a:pPr>
            <a:r>
              <a:rPr lang="ja-JP" altLang="en-US" b="1" dirty="0">
                <a:latin typeface="Meiryo UI" panose="020B0604030504040204" pitchFamily="50" charset="-128"/>
                <a:ea typeface="Meiryo UI" panose="020B0604030504040204" pitchFamily="50" charset="-128"/>
                <a:cs typeface="Meiryo UI" panose="020B0604030504040204" pitchFamily="50" charset="-128"/>
              </a:rPr>
              <a:t>定型作業のコスト削減</a:t>
            </a:r>
          </a:p>
          <a:p>
            <a:pPr defTabSz="921006">
              <a:defRPr/>
            </a:pPr>
            <a:r>
              <a:rPr lang="ja-JP" altLang="en-US" dirty="0">
                <a:latin typeface="Meiryo UI" panose="020B0604030504040204" pitchFamily="50" charset="-128"/>
                <a:ea typeface="Meiryo UI" panose="020B0604030504040204" pitchFamily="50" charset="-128"/>
                <a:cs typeface="Meiryo UI" panose="020B0604030504040204" pitchFamily="50" charset="-128"/>
              </a:rPr>
              <a:t>　ＲＰＡが得意とする定型・大量作業はロボットに任せ、人は高い付加価値を創出する業務にシフトできますので、経営資源増加の観点で期待されています。</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defTabSz="921006">
              <a:defRPr/>
            </a:pPr>
            <a:r>
              <a:rPr lang="ja-JP" altLang="en-US" b="1" dirty="0">
                <a:latin typeface="Meiryo UI" panose="020B0604030504040204" pitchFamily="50" charset="-128"/>
                <a:ea typeface="Meiryo UI" panose="020B0604030504040204" pitchFamily="50" charset="-128"/>
                <a:cs typeface="Meiryo UI" panose="020B0604030504040204" pitchFamily="50" charset="-128"/>
              </a:rPr>
              <a:t>システムへの追加投資の削減</a:t>
            </a: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a:p>
            <a:pPr defTabSz="921006">
              <a:defRPr/>
            </a:pPr>
            <a:r>
              <a:rPr lang="ja-JP" altLang="en-US" dirty="0">
                <a:latin typeface="Meiryo UI" panose="020B0604030504040204" pitchFamily="50" charset="-128"/>
                <a:ea typeface="Meiryo UI" panose="020B0604030504040204" pitchFamily="50" charset="-128"/>
                <a:cs typeface="Meiryo UI" panose="020B0604030504040204" pitchFamily="50" charset="-128"/>
              </a:rPr>
              <a:t>　人の作業とシステムで行う処理の間に位置するＲＰＡが担う部分は、容易にロボット化ができるので、わざわざ高額な投資をしてシステムを作らなくても、ＲＰＡを使えば安価にできますので、経営資源を効果的に活用できるということも考えられます。</a:t>
            </a:r>
          </a:p>
        </p:txBody>
      </p:sp>
      <p:sp>
        <p:nvSpPr>
          <p:cNvPr id="4" name="フッター プレースホルダー 3"/>
          <p:cNvSpPr>
            <a:spLocks noGrp="1"/>
          </p:cNvSpPr>
          <p:nvPr>
            <p:ph type="ftr" sz="quarter" idx="10"/>
          </p:nvPr>
        </p:nvSpPr>
        <p:spPr/>
        <p:txBody>
          <a:bodyPr/>
          <a:lstStyle/>
          <a:p>
            <a:pPr>
              <a:defRPr/>
            </a:pPr>
            <a:r>
              <a:rPr lang="en-US" altLang="ja-JP"/>
              <a:t>Copyright 2018 FUJITSU LIMITED</a:t>
            </a:r>
          </a:p>
        </p:txBody>
      </p:sp>
      <p:sp>
        <p:nvSpPr>
          <p:cNvPr id="5" name="スライド番号プレースホルダー 4"/>
          <p:cNvSpPr>
            <a:spLocks noGrp="1"/>
          </p:cNvSpPr>
          <p:nvPr>
            <p:ph type="sldNum" sz="quarter" idx="11"/>
          </p:nvPr>
        </p:nvSpPr>
        <p:spPr/>
        <p:txBody>
          <a:bodyPr/>
          <a:lstStyle/>
          <a:p>
            <a:pPr>
              <a:defRPr/>
            </a:pPr>
            <a:fld id="{FE34DD48-3DC6-4FB7-96C4-23C000E73FA1}" type="slidenum">
              <a:rPr lang="en-US" altLang="ja-JP" smtClean="0"/>
              <a:pPr>
                <a:defRPr/>
              </a:pPr>
              <a:t>16</a:t>
            </a:fld>
            <a:endParaRPr lang="en-US" altLang="ja-JP"/>
          </a:p>
        </p:txBody>
      </p:sp>
    </p:spTree>
    <p:extLst>
      <p:ext uri="{BB962C8B-B14F-4D97-AF65-F5344CB8AC3E}">
        <p14:creationId xmlns:p14="http://schemas.microsoft.com/office/powerpoint/2010/main" val="3747251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現時点で、</a:t>
            </a:r>
            <a:r>
              <a:rPr kumimoji="1" lang="en-US" altLang="ja-JP" dirty="0"/>
              <a:t>RPA</a:t>
            </a:r>
            <a:r>
              <a:rPr kumimoji="1" lang="ja-JP" altLang="en-US" dirty="0"/>
              <a:t>ではどんな作業が自動化できるか、作業、処理、業務、３つの観点でご説明します。</a:t>
            </a:r>
          </a:p>
          <a:p>
            <a:r>
              <a:rPr kumimoji="1" lang="ja-JP" altLang="en-US" dirty="0"/>
              <a:t>　</a:t>
            </a:r>
            <a:r>
              <a:rPr kumimoji="1" lang="en-US" altLang="ja-JP" b="1" dirty="0"/>
              <a:t>RPA</a:t>
            </a:r>
            <a:r>
              <a:rPr kumimoji="1" lang="ja-JP" altLang="en-US" b="1" dirty="0"/>
              <a:t>にむく作業</a:t>
            </a:r>
            <a:r>
              <a:rPr kumimoji="1" lang="ja-JP" altLang="en-US" dirty="0"/>
              <a:t>としては、大量作業、反復作業、単純作業、そしてルール化して定義できる作業です。</a:t>
            </a:r>
          </a:p>
          <a:p>
            <a:r>
              <a:rPr kumimoji="1" lang="ja-JP" altLang="en-US" dirty="0"/>
              <a:t>例えば情報収集であるとか、情報の読み込みであるとか、データ入力、検証といったところが得意な処理です。</a:t>
            </a:r>
            <a:endParaRPr kumimoji="1" lang="en-US" altLang="ja-JP" dirty="0"/>
          </a:p>
          <a:p>
            <a:r>
              <a:rPr kumimoji="1" lang="ja-JP" altLang="en-US" dirty="0"/>
              <a:t>これらの作業と処理を組み合わせて、例えば請求書処理であるとか、納品書の作成であるとか、経費清算といったような、ルール化して定義できるような業務がむいています。</a:t>
            </a:r>
          </a:p>
          <a:p>
            <a:endParaRPr kumimoji="1" lang="ja-JP" altLang="en-US" dirty="0"/>
          </a:p>
          <a:p>
            <a:r>
              <a:rPr kumimoji="1" lang="ja-JP" altLang="en-US" dirty="0"/>
              <a:t>　逆に</a:t>
            </a:r>
            <a:r>
              <a:rPr kumimoji="1" lang="en-US" altLang="ja-JP" b="1" dirty="0"/>
              <a:t>RPA</a:t>
            </a:r>
            <a:r>
              <a:rPr kumimoji="1" lang="ja-JP" altLang="en-US" b="1" dirty="0"/>
              <a:t>に向かない作業</a:t>
            </a:r>
            <a:r>
              <a:rPr kumimoji="1" lang="ja-JP" altLang="en-US" dirty="0"/>
              <a:t>もあります。</a:t>
            </a:r>
          </a:p>
          <a:p>
            <a:r>
              <a:rPr kumimoji="1" lang="ja-JP" altLang="en-US" dirty="0"/>
              <a:t>ルールや手順が明確になっていない、定期的に実行されない、例えば年に</a:t>
            </a:r>
            <a:r>
              <a:rPr kumimoji="1" lang="en-US" altLang="ja-JP" dirty="0"/>
              <a:t>1</a:t>
            </a:r>
            <a:r>
              <a:rPr kumimoji="1" lang="ja-JP" altLang="en-US" dirty="0"/>
              <a:t>回、一回だけ実施するケースです。そして一番大きなポイントとしては処理パターンが多い作業です。</a:t>
            </a:r>
          </a:p>
          <a:p>
            <a:r>
              <a:rPr kumimoji="1" lang="ja-JP" altLang="en-US" dirty="0"/>
              <a:t>　例えば、ある事象に対して処理パターンが</a:t>
            </a:r>
            <a:r>
              <a:rPr kumimoji="1" lang="en-US" altLang="ja-JP" dirty="0"/>
              <a:t>A</a:t>
            </a:r>
            <a:r>
              <a:rPr kumimoji="1" lang="ja-JP" altLang="en-US" dirty="0"/>
              <a:t>か</a:t>
            </a:r>
            <a:r>
              <a:rPr kumimoji="1" lang="en-US" altLang="ja-JP" dirty="0"/>
              <a:t>B</a:t>
            </a:r>
            <a:r>
              <a:rPr kumimoji="1" lang="ja-JP" altLang="en-US" dirty="0"/>
              <a:t>かということであれば</a:t>
            </a:r>
            <a:r>
              <a:rPr kumimoji="1" lang="en-US" altLang="ja-JP" dirty="0"/>
              <a:t>RPA</a:t>
            </a:r>
            <a:r>
              <a:rPr kumimoji="1" lang="ja-JP" altLang="en-US" dirty="0"/>
              <a:t>適用に向いています。しかし、</a:t>
            </a:r>
            <a:r>
              <a:rPr kumimoji="1" lang="en-US" altLang="ja-JP" dirty="0"/>
              <a:t>A</a:t>
            </a:r>
            <a:r>
              <a:rPr kumimoji="1" lang="ja-JP" altLang="en-US" dirty="0"/>
              <a:t>か</a:t>
            </a:r>
            <a:r>
              <a:rPr kumimoji="1" lang="en-US" altLang="ja-JP" dirty="0"/>
              <a:t>B</a:t>
            </a:r>
            <a:r>
              <a:rPr kumimoji="1" lang="ja-JP" altLang="en-US" dirty="0"/>
              <a:t>か</a:t>
            </a:r>
            <a:r>
              <a:rPr kumimoji="1" lang="en-US" altLang="ja-JP" dirty="0"/>
              <a:t>C</a:t>
            </a:r>
            <a:r>
              <a:rPr kumimoji="1" lang="ja-JP" altLang="en-US" dirty="0"/>
              <a:t>か</a:t>
            </a:r>
            <a:r>
              <a:rPr kumimoji="1" lang="en-US" altLang="ja-JP" dirty="0"/>
              <a:t>D</a:t>
            </a:r>
            <a:r>
              <a:rPr kumimoji="1" lang="ja-JP" altLang="en-US" dirty="0"/>
              <a:t>か</a:t>
            </a:r>
            <a:r>
              <a:rPr kumimoji="1" lang="en-US" altLang="ja-JP" dirty="0"/>
              <a:t>E</a:t>
            </a:r>
            <a:r>
              <a:rPr kumimoji="1" lang="ja-JP" altLang="en-US" dirty="0"/>
              <a:t>かといったように処理パターンが様々あるとなると、結局それぞれを判断が入るので時間がかかります。そのため、現段階ではそこは向いていない、ということになります。</a:t>
            </a:r>
          </a:p>
          <a:p>
            <a:r>
              <a:rPr kumimoji="1" lang="ja-JP" altLang="en-US" dirty="0"/>
              <a:t>ただし、今後</a:t>
            </a:r>
            <a:r>
              <a:rPr kumimoji="1" lang="en-US" altLang="ja-JP" dirty="0"/>
              <a:t>AI</a:t>
            </a:r>
            <a:r>
              <a:rPr kumimoji="1" lang="ja-JP" altLang="en-US" dirty="0"/>
              <a:t>が進化し、</a:t>
            </a:r>
            <a:r>
              <a:rPr kumimoji="1" lang="en-US" altLang="ja-JP" dirty="0"/>
              <a:t>RPA</a:t>
            </a:r>
            <a:r>
              <a:rPr kumimoji="1" lang="ja-JP" altLang="en-US" dirty="0"/>
              <a:t>と連携し始めると、様々な処理パターンのうちどれを実施するかといった判断は、</a:t>
            </a:r>
            <a:r>
              <a:rPr kumimoji="1" lang="en-US" altLang="ja-JP" dirty="0"/>
              <a:t>AI</a:t>
            </a:r>
            <a:r>
              <a:rPr kumimoji="1" lang="ja-JP" altLang="en-US" dirty="0"/>
              <a:t>が担って最適解をロボットに渡し、ロボットはその作業を実施するといった分業はできるようになると考えられています。</a:t>
            </a:r>
            <a:endParaRPr kumimoji="1" lang="en-US" altLang="ja-JP" dirty="0"/>
          </a:p>
        </p:txBody>
      </p:sp>
    </p:spTree>
    <p:extLst>
      <p:ext uri="{BB962C8B-B14F-4D97-AF65-F5344CB8AC3E}">
        <p14:creationId xmlns:p14="http://schemas.microsoft.com/office/powerpoint/2010/main" val="5918048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活用が進む業務を業種・業務別に整理したものがこちらのスライドになります。</a:t>
            </a:r>
            <a:endParaRPr kumimoji="1" lang="en-US" altLang="ja-JP" dirty="0"/>
          </a:p>
          <a:p>
            <a:r>
              <a:rPr kumimoji="1" lang="ja-JP" altLang="en-US" dirty="0"/>
              <a:t>一部すでに活用が進んでいる業務もございますが、こういった業務において活用が進むのではないかと一般的には言われています。</a:t>
            </a:r>
            <a:endParaRPr kumimoji="1" lang="en-US" altLang="ja-JP" dirty="0"/>
          </a:p>
          <a:p>
            <a:pPr defTabSz="921075">
              <a:defRPr/>
            </a:pPr>
            <a:r>
              <a:rPr kumimoji="1" lang="ja-JP" altLang="en-US" dirty="0"/>
              <a:t>業務でいうと、経理業務や購買業務、人事業務、福利厚生、営業事務といった、どちらかというと</a:t>
            </a:r>
            <a:r>
              <a:rPr kumimoji="1" lang="ja-JP" altLang="en-US" b="1" dirty="0"/>
              <a:t>間接業務に近い業務</a:t>
            </a:r>
            <a:r>
              <a:rPr kumimoji="1" lang="ja-JP" altLang="en-US" dirty="0"/>
              <a:t>です。</a:t>
            </a:r>
            <a:endParaRPr kumimoji="1" lang="en-US" altLang="ja-JP" dirty="0"/>
          </a:p>
          <a:p>
            <a:pPr defTabSz="921075">
              <a:defRPr/>
            </a:pPr>
            <a:r>
              <a:rPr kumimoji="1" lang="ja-JP" altLang="en-US" dirty="0"/>
              <a:t>金融業は営業店における窓口と営業店と本部のやりとりにおいて、結構煩雑な業務があり、既にここに</a:t>
            </a:r>
            <a:r>
              <a:rPr kumimoji="1" lang="en-US" altLang="ja-JP" dirty="0"/>
              <a:t>RPA</a:t>
            </a:r>
            <a:r>
              <a:rPr kumimoji="1" lang="ja-JP" altLang="en-US" dirty="0"/>
              <a:t>を適用した事例が出始めています。</a:t>
            </a:r>
            <a:endParaRPr kumimoji="1" lang="en-US" altLang="ja-JP" dirty="0"/>
          </a:p>
        </p:txBody>
      </p:sp>
      <p:sp>
        <p:nvSpPr>
          <p:cNvPr id="4" name="フッター プレースホルダー 3"/>
          <p:cNvSpPr>
            <a:spLocks noGrp="1"/>
          </p:cNvSpPr>
          <p:nvPr>
            <p:ph type="ftr" sz="quarter" idx="10"/>
          </p:nvPr>
        </p:nvSpPr>
        <p:spPr/>
        <p:txBody>
          <a:bodyPr/>
          <a:lstStyle/>
          <a:p>
            <a:r>
              <a:rPr lang="en-US" altLang="ja-JP"/>
              <a:t>Copyright 2018 FUJITSU LIMITED</a:t>
            </a:r>
          </a:p>
        </p:txBody>
      </p:sp>
      <p:sp>
        <p:nvSpPr>
          <p:cNvPr id="5" name="スライド番号プレースホルダー 4"/>
          <p:cNvSpPr>
            <a:spLocks noGrp="1"/>
          </p:cNvSpPr>
          <p:nvPr>
            <p:ph type="sldNum" sz="quarter" idx="11"/>
          </p:nvPr>
        </p:nvSpPr>
        <p:spPr/>
        <p:txBody>
          <a:bodyPr/>
          <a:lstStyle/>
          <a:p>
            <a:fld id="{3CA76DD4-43C0-4DC3-85E9-B37C56274879}" type="slidenum">
              <a:rPr lang="en-US" altLang="ja-JP" smtClean="0"/>
              <a:pPr/>
              <a:t>18</a:t>
            </a:fld>
            <a:endParaRPr lang="en-US" altLang="ja-JP"/>
          </a:p>
        </p:txBody>
      </p:sp>
    </p:spTree>
    <p:extLst>
      <p:ext uri="{BB962C8B-B14F-4D97-AF65-F5344CB8AC3E}">
        <p14:creationId xmlns:p14="http://schemas.microsoft.com/office/powerpoint/2010/main" val="25035141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ja-JP"/>
              <a:t>Copyright 2017 FUJITSU LIMITED</a:t>
            </a:r>
          </a:p>
        </p:txBody>
      </p:sp>
      <p:sp>
        <p:nvSpPr>
          <p:cNvPr id="7" name="Rectangle 7"/>
          <p:cNvSpPr>
            <a:spLocks noGrp="1" noChangeArrowheads="1"/>
          </p:cNvSpPr>
          <p:nvPr>
            <p:ph type="sldNum" sz="quarter" idx="5"/>
          </p:nvPr>
        </p:nvSpPr>
        <p:spPr>
          <a:ln/>
        </p:spPr>
        <p:txBody>
          <a:bodyPr/>
          <a:lstStyle/>
          <a:p>
            <a:fld id="{52907734-A7B3-479F-9B48-BD0920DAB3E0}" type="slidenum">
              <a:rPr lang="en-US" altLang="ja-JP"/>
              <a:pPr/>
              <a:t>20</a:t>
            </a:fld>
            <a:endParaRPr lang="en-US" altLang="ja-JP"/>
          </a:p>
        </p:txBody>
      </p:sp>
      <p:sp>
        <p:nvSpPr>
          <p:cNvPr id="387074" name="Rectangle 2"/>
          <p:cNvSpPr>
            <a:spLocks noGrp="1" noRot="1" noChangeAspect="1" noChangeArrowheads="1" noTextEdit="1"/>
          </p:cNvSpPr>
          <p:nvPr>
            <p:ph type="sldImg"/>
          </p:nvPr>
        </p:nvSpPr>
        <p:spPr>
          <a:xfrm>
            <a:off x="917575" y="744538"/>
            <a:ext cx="4962525" cy="3722687"/>
          </a:xfrm>
          <a:ln/>
        </p:spPr>
      </p:sp>
      <p:sp>
        <p:nvSpPr>
          <p:cNvPr id="387075" name="Rectangle 3"/>
          <p:cNvSpPr>
            <a:spLocks noGrp="1" noChangeArrowheads="1"/>
          </p:cNvSpPr>
          <p:nvPr>
            <p:ph type="body" idx="1"/>
          </p:nvPr>
        </p:nvSpPr>
        <p:spPr>
          <a:xfrm>
            <a:off x="678657" y="4715193"/>
            <a:ext cx="5619538" cy="4884839"/>
          </a:xfrm>
        </p:spPr>
        <p:txBody>
          <a:bodyPr/>
          <a:lstStyle/>
          <a:p>
            <a:pPr>
              <a:spcBef>
                <a:spcPct val="20000"/>
              </a:spcBef>
              <a:buClr>
                <a:srgbClr val="FF0000"/>
              </a:buClr>
              <a:buSzPct val="80000"/>
              <a:buFont typeface="Wingdings" pitchFamily="2" charset="2"/>
              <a:buNone/>
            </a:pPr>
            <a:r>
              <a:rPr lang="ja-JP" altLang="en-US" dirty="0"/>
              <a:t>　そして、もう１つ、</a:t>
            </a:r>
            <a:r>
              <a:rPr lang="ja-JP" altLang="en-US" b="1" dirty="0"/>
              <a:t>認識・記録技術の進展</a:t>
            </a:r>
            <a:r>
              <a:rPr lang="ja-JP" altLang="en-US" dirty="0"/>
              <a:t>したこともあります。</a:t>
            </a:r>
            <a:endParaRPr lang="en-US" altLang="ja-JP" dirty="0"/>
          </a:p>
          <a:p>
            <a:pPr defTabSz="921075">
              <a:spcBef>
                <a:spcPct val="20000"/>
              </a:spcBef>
              <a:buClr>
                <a:srgbClr val="FF0000"/>
              </a:buClr>
              <a:buSzPct val="80000"/>
              <a:defRPr/>
            </a:pPr>
            <a:r>
              <a:rPr lang="ja-JP" altLang="en-US" dirty="0"/>
              <a:t>従来よりあった座標軸の認識、ＨＴＭＬの構造解析、アプリケーションの構造解析に加え、ボタンの配置やウィンドウの位置を画像として認識する</a:t>
            </a:r>
            <a:r>
              <a:rPr lang="ja-JP" altLang="en-US" b="1" dirty="0"/>
              <a:t>画像認識を組み合わせることで、ＲＰＡツールによる作業の記録精度も飛躍的に向上し、人の作業がより忠実に再現</a:t>
            </a:r>
            <a:r>
              <a:rPr lang="ja-JP" altLang="en-US" dirty="0"/>
              <a:t>できるようになったのです。</a:t>
            </a:r>
            <a:endParaRPr lang="en-US" altLang="ja-JP" dirty="0"/>
          </a:p>
        </p:txBody>
      </p:sp>
    </p:spTree>
    <p:extLst>
      <p:ext uri="{BB962C8B-B14F-4D97-AF65-F5344CB8AC3E}">
        <p14:creationId xmlns:p14="http://schemas.microsoft.com/office/powerpoint/2010/main" val="23299782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a:t>マスター タイトルの書式設定</a:t>
            </a:r>
            <a:endParaRPr kumimoji="1" lang="ja-JP" altLang="en-US" dirty="0"/>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8" name="図 1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885" y="6717943"/>
            <a:ext cx="639634" cy="95299"/>
          </a:xfrm>
          <a:prstGeom prst="rect">
            <a:avLst/>
          </a:prstGeom>
        </p:spPr>
      </p:pic>
      <p:pic>
        <p:nvPicPr>
          <p:cNvPr id="19" name="図 1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2723" y="6719347"/>
            <a:ext cx="401579" cy="103634"/>
          </a:xfrm>
          <a:prstGeom prst="rect">
            <a:avLst/>
          </a:prstGeom>
        </p:spPr>
      </p:pic>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8" name="図 7" descr="単独LOGO01.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470204" y="5560175"/>
            <a:ext cx="987996" cy="1082996"/>
          </a:xfrm>
          <a:prstGeom prst="rect">
            <a:avLst/>
          </a:prstGeom>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0" y="6658020"/>
            <a:ext cx="1095570" cy="199979"/>
          </a:xfrm>
          <a:prstGeom prst="rect">
            <a:avLst/>
          </a:prstGeom>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タイトルとコンテンツ">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p:txBody>
      </p:sp>
      <p:sp>
        <p:nvSpPr>
          <p:cNvPr id="4" name="スライド番号プレースホルダー 3"/>
          <p:cNvSpPr>
            <a:spLocks noGrp="1"/>
          </p:cNvSpPr>
          <p:nvPr>
            <p:ph type="sldNum" sz="quarter" idx="10"/>
          </p:nvPr>
        </p:nvSpPr>
        <p:spPr/>
        <p:txBody>
          <a:bodyPr/>
          <a:lstStyle>
            <a:lvl1pPr>
              <a:defRPr/>
            </a:lvl1pPr>
          </a:lstStyle>
          <a:p>
            <a:fld id="{ACA9A8DA-50BF-42A1-A62A-E20118BC7CE9}" type="slidenum">
              <a:rPr lang="de-DE" altLang="ja-JP"/>
              <a:pPr/>
              <a:t>‹#›</a:t>
            </a:fld>
            <a:endParaRPr lang="de-DE" altLang="ja-JP" dirty="0"/>
          </a:p>
        </p:txBody>
      </p:sp>
      <p:sp>
        <p:nvSpPr>
          <p:cNvPr id="5" name="フッター プレースホルダー 4"/>
          <p:cNvSpPr>
            <a:spLocks noGrp="1"/>
          </p:cNvSpPr>
          <p:nvPr>
            <p:ph type="ftr" sz="quarter" idx="11"/>
          </p:nvPr>
        </p:nvSpPr>
        <p:spPr/>
        <p:txBody>
          <a:bodyPr/>
          <a:lstStyle>
            <a:lvl1pPr>
              <a:defRPr/>
            </a:lvl1pPr>
          </a:lstStyle>
          <a:p>
            <a:endParaRPr lang="de-DE" altLang="ja-JP" dirty="0"/>
          </a:p>
        </p:txBody>
      </p:sp>
    </p:spTree>
    <p:extLst>
      <p:ext uri="{BB962C8B-B14F-4D97-AF65-F5344CB8AC3E}">
        <p14:creationId xmlns:p14="http://schemas.microsoft.com/office/powerpoint/2010/main" val="2824836731"/>
      </p:ext>
    </p:extLst>
  </p:cSld>
  <p:clrMapOvr>
    <a:masterClrMapping/>
  </p:clrMapOvr>
  <p:hf hdr="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p:txBody>
      </p:sp>
      <p:sp>
        <p:nvSpPr>
          <p:cNvPr id="4" name="スライド番号プレースホルダー 3"/>
          <p:cNvSpPr>
            <a:spLocks noGrp="1"/>
          </p:cNvSpPr>
          <p:nvPr>
            <p:ph type="sldNum" sz="quarter" idx="10"/>
          </p:nvPr>
        </p:nvSpPr>
        <p:spPr/>
        <p:txBody>
          <a:bodyPr/>
          <a:lstStyle>
            <a:lvl1pPr>
              <a:defRPr/>
            </a:lvl1pPr>
          </a:lstStyle>
          <a:p>
            <a:fld id="{ACA9A8DA-50BF-42A1-A62A-E20118BC7CE9}" type="slidenum">
              <a:rPr lang="de-DE" altLang="ja-JP"/>
              <a:pPr/>
              <a:t>‹#›</a:t>
            </a:fld>
            <a:endParaRPr lang="de-DE" altLang="ja-JP" dirty="0"/>
          </a:p>
        </p:txBody>
      </p:sp>
      <p:sp>
        <p:nvSpPr>
          <p:cNvPr id="5" name="フッター プレースホルダー 4"/>
          <p:cNvSpPr>
            <a:spLocks noGrp="1"/>
          </p:cNvSpPr>
          <p:nvPr>
            <p:ph type="ftr" sz="quarter" idx="11"/>
          </p:nvPr>
        </p:nvSpPr>
        <p:spPr/>
        <p:txBody>
          <a:bodyPr/>
          <a:lstStyle>
            <a:lvl1pPr>
              <a:defRPr/>
            </a:lvl1pPr>
          </a:lstStyle>
          <a:p>
            <a:r>
              <a:rPr lang="de-DE" altLang="ja-JP"/>
              <a:t>Copyright 2018 FUJITSU LIMITED</a:t>
            </a:r>
          </a:p>
        </p:txBody>
      </p:sp>
    </p:spTree>
    <p:extLst>
      <p:ext uri="{BB962C8B-B14F-4D97-AF65-F5344CB8AC3E}">
        <p14:creationId xmlns:p14="http://schemas.microsoft.com/office/powerpoint/2010/main" val="3239821389"/>
      </p:ext>
    </p:extLst>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タイトルとコンテンツ">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p:txBody>
      </p:sp>
      <p:sp>
        <p:nvSpPr>
          <p:cNvPr id="4" name="スライド番号プレースホルダー 3"/>
          <p:cNvSpPr>
            <a:spLocks noGrp="1"/>
          </p:cNvSpPr>
          <p:nvPr>
            <p:ph type="sldNum" sz="quarter" idx="10"/>
          </p:nvPr>
        </p:nvSpPr>
        <p:spPr/>
        <p:txBody>
          <a:bodyPr/>
          <a:lstStyle>
            <a:lvl1pPr>
              <a:defRPr/>
            </a:lvl1pPr>
          </a:lstStyle>
          <a:p>
            <a:fld id="{ACA9A8DA-50BF-42A1-A62A-E20118BC7CE9}" type="slidenum">
              <a:rPr lang="de-DE" altLang="ja-JP"/>
              <a:pPr/>
              <a:t>‹#›</a:t>
            </a:fld>
            <a:endParaRPr lang="de-DE" altLang="ja-JP" dirty="0"/>
          </a:p>
        </p:txBody>
      </p:sp>
      <p:sp>
        <p:nvSpPr>
          <p:cNvPr id="5" name="フッター プレースホルダー 4"/>
          <p:cNvSpPr>
            <a:spLocks noGrp="1"/>
          </p:cNvSpPr>
          <p:nvPr>
            <p:ph type="ftr" sz="quarter" idx="11"/>
          </p:nvPr>
        </p:nvSpPr>
        <p:spPr/>
        <p:txBody>
          <a:bodyPr/>
          <a:lstStyle>
            <a:lvl1pPr>
              <a:defRPr/>
            </a:lvl1pPr>
          </a:lstStyle>
          <a:p>
            <a:r>
              <a:rPr lang="de-DE" altLang="ja-JP"/>
              <a:t>Copyright 2018 FUJITSU LIMITED</a:t>
            </a:r>
          </a:p>
        </p:txBody>
      </p:sp>
    </p:spTree>
    <p:extLst>
      <p:ext uri="{BB962C8B-B14F-4D97-AF65-F5344CB8AC3E}">
        <p14:creationId xmlns:p14="http://schemas.microsoft.com/office/powerpoint/2010/main" val="1666619938"/>
      </p:ext>
    </p:extLst>
  </p:cSld>
  <p:clrMapOvr>
    <a:masterClrMapping/>
  </p:clrMapOvr>
  <p:hf hdr="0"/>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タイトルとコンテンツ">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p:txBody>
      </p:sp>
      <p:sp>
        <p:nvSpPr>
          <p:cNvPr id="4" name="スライド番号プレースホルダー 3"/>
          <p:cNvSpPr>
            <a:spLocks noGrp="1"/>
          </p:cNvSpPr>
          <p:nvPr>
            <p:ph type="sldNum" sz="quarter" idx="10"/>
          </p:nvPr>
        </p:nvSpPr>
        <p:spPr/>
        <p:txBody>
          <a:bodyPr/>
          <a:lstStyle>
            <a:lvl1pPr>
              <a:defRPr/>
            </a:lvl1pPr>
          </a:lstStyle>
          <a:p>
            <a:fld id="{ACA9A8DA-50BF-42A1-A62A-E20118BC7CE9}" type="slidenum">
              <a:rPr lang="de-DE" altLang="ja-JP"/>
              <a:pPr/>
              <a:t>‹#›</a:t>
            </a:fld>
            <a:endParaRPr lang="de-DE" altLang="ja-JP" dirty="0"/>
          </a:p>
        </p:txBody>
      </p:sp>
      <p:sp>
        <p:nvSpPr>
          <p:cNvPr id="5" name="フッター プレースホルダー 4"/>
          <p:cNvSpPr>
            <a:spLocks noGrp="1"/>
          </p:cNvSpPr>
          <p:nvPr>
            <p:ph type="ftr" sz="quarter" idx="11"/>
          </p:nvPr>
        </p:nvSpPr>
        <p:spPr/>
        <p:txBody>
          <a:bodyPr/>
          <a:lstStyle>
            <a:lvl1pPr>
              <a:defRPr/>
            </a:lvl1pPr>
          </a:lstStyle>
          <a:p>
            <a:r>
              <a:rPr lang="de-DE" altLang="ja-JP"/>
              <a:t>Copyright 2018 FUJITSU LIMITED</a:t>
            </a:r>
          </a:p>
        </p:txBody>
      </p:sp>
    </p:spTree>
    <p:extLst>
      <p:ext uri="{BB962C8B-B14F-4D97-AF65-F5344CB8AC3E}">
        <p14:creationId xmlns:p14="http://schemas.microsoft.com/office/powerpoint/2010/main" val="917360695"/>
      </p:ext>
    </p:extLst>
  </p:cSld>
  <p:clrMapOvr>
    <a:masterClrMapping/>
  </p:clrMapOvr>
  <p:hf hdr="0"/>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タイトルとコンテンツ">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p:txBody>
      </p:sp>
      <p:sp>
        <p:nvSpPr>
          <p:cNvPr id="4" name="スライド番号プレースホルダー 3"/>
          <p:cNvSpPr>
            <a:spLocks noGrp="1"/>
          </p:cNvSpPr>
          <p:nvPr>
            <p:ph type="sldNum" sz="quarter" idx="10"/>
          </p:nvPr>
        </p:nvSpPr>
        <p:spPr/>
        <p:txBody>
          <a:bodyPr/>
          <a:lstStyle>
            <a:lvl1pPr>
              <a:defRPr/>
            </a:lvl1pPr>
          </a:lstStyle>
          <a:p>
            <a:fld id="{ACA9A8DA-50BF-42A1-A62A-E20118BC7CE9}" type="slidenum">
              <a:rPr lang="de-DE" altLang="ja-JP"/>
              <a:pPr/>
              <a:t>‹#›</a:t>
            </a:fld>
            <a:endParaRPr lang="de-DE" altLang="ja-JP" dirty="0"/>
          </a:p>
        </p:txBody>
      </p:sp>
      <p:sp>
        <p:nvSpPr>
          <p:cNvPr id="5" name="フッター プレースホルダー 4"/>
          <p:cNvSpPr>
            <a:spLocks noGrp="1"/>
          </p:cNvSpPr>
          <p:nvPr>
            <p:ph type="ftr" sz="quarter" idx="11"/>
          </p:nvPr>
        </p:nvSpPr>
        <p:spPr/>
        <p:txBody>
          <a:bodyPr/>
          <a:lstStyle>
            <a:lvl1pPr>
              <a:defRPr/>
            </a:lvl1pPr>
          </a:lstStyle>
          <a:p>
            <a:r>
              <a:rPr lang="de-DE" altLang="ja-JP"/>
              <a:t>Copyright 2018 FUJITSU LIMITED</a:t>
            </a:r>
          </a:p>
        </p:txBody>
      </p:sp>
    </p:spTree>
    <p:extLst>
      <p:ext uri="{BB962C8B-B14F-4D97-AF65-F5344CB8AC3E}">
        <p14:creationId xmlns:p14="http://schemas.microsoft.com/office/powerpoint/2010/main" val="890691786"/>
      </p:ext>
    </p:extLst>
  </p:cSld>
  <p:clrMapOvr>
    <a:masterClrMapping/>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9" name="スライド番号プレースホルダー 8"/>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9590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プレースホルダーまでドラッグするかアイコンをクリックして図を追加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686800" cy="416221"/>
          </a:xfrm>
          <a:prstGeom prst="rect">
            <a:avLst/>
          </a:prstGeom>
        </p:spPr>
        <p:txBody>
          <a:bodyPr vert="horz" lIns="91440" tIns="45720" rIns="91440" bIns="45720" rtlCol="0" anchor="ctr">
            <a:no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pic>
        <p:nvPicPr>
          <p:cNvPr id="12" name="図 11"/>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7974619" y="6708204"/>
            <a:ext cx="639634" cy="95299"/>
          </a:xfrm>
          <a:prstGeom prst="rect">
            <a:avLst/>
          </a:prstGeom>
        </p:spPr>
      </p:pic>
      <p:sp>
        <p:nvSpPr>
          <p:cNvPr id="16" name="正方形/長方形 15"/>
          <p:cNvSpPr/>
          <p:nvPr/>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7" name="図 16"/>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99885" y="6717943"/>
            <a:ext cx="639634" cy="95299"/>
          </a:xfrm>
          <a:prstGeom prst="rect">
            <a:avLst/>
          </a:prstGeom>
        </p:spPr>
      </p:pic>
      <p:pic>
        <p:nvPicPr>
          <p:cNvPr id="18" name="図 17"/>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742723" y="6719347"/>
            <a:ext cx="401579" cy="103634"/>
          </a:xfrm>
          <a:prstGeom prst="rect">
            <a:avLst/>
          </a:prstGeom>
        </p:spPr>
      </p:pic>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5"/>
          <p:cNvSpPr>
            <a:spLocks noGrp="1"/>
          </p:cNvSpPr>
          <p:nvPr>
            <p:ph type="sldNum" sz="quarter" idx="4"/>
          </p:nvPr>
        </p:nvSpPr>
        <p:spPr>
          <a:xfrm>
            <a:off x="6932246" y="6651702"/>
            <a:ext cx="2133600" cy="217800"/>
          </a:xfrm>
          <a:prstGeom prst="rect">
            <a:avLst/>
          </a:prstGeom>
        </p:spPr>
        <p:txBody>
          <a:bodyPr vert="horz" lIns="91440" tIns="45720" rIns="91440" bIns="45720" rtlCol="0" anchor="ctr"/>
          <a:lstStyle>
            <a:lvl1pPr algn="r">
              <a:defRPr sz="1000">
                <a:solidFill>
                  <a:schemeClr val="bg1"/>
                </a:solidFill>
                <a:latin typeface="American Typewriter"/>
                <a:cs typeface="American Typewriter"/>
              </a:defRPr>
            </a:lvl1pPr>
          </a:lstStyle>
          <a:p>
            <a:fld id="{8FF8CC5D-A65D-5946-99B5-645367A967AD}" type="slidenum">
              <a:rPr lang="ja-JP" altLang="en-US" smtClean="0"/>
              <a:pPr/>
              <a:t>‹#›</a:t>
            </a:fld>
            <a:endParaRPr lang="ja-JP" altLang="en-US" dirty="0"/>
          </a:p>
        </p:txBody>
      </p:sp>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 id="2147483664" r:id="rId14"/>
    <p:sldLayoutId id="2147483665" r:id="rId15"/>
    <p:sldLayoutId id="2147483666" r:id="rId16"/>
  </p:sldLayoutIdLst>
  <p:hf hdr="0" ftr="0" dt="0"/>
  <p:txStyles>
    <p:titleStyle>
      <a:lvl1pPr algn="l" defTabSz="457200" rtl="0" eaLnBrk="1" latinLnBrk="0" hangingPunct="1">
        <a:spcBef>
          <a:spcPct val="0"/>
        </a:spcBef>
        <a:buNone/>
        <a:defRPr kumimoji="1" sz="2800" kern="1200">
          <a:solidFill>
            <a:srgbClr val="7F7F7F"/>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tiff"/></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6.xml"/><Relationship Id="rId5" Type="http://schemas.openxmlformats.org/officeDocument/2006/relationships/image" Target="../media/image24.tiff"/><Relationship Id="rId4" Type="http://schemas.openxmlformats.org/officeDocument/2006/relationships/image" Target="../media/image23.tiff"/></Relationships>
</file>

<file path=ppt/slides/_rels/slide15.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tiff"/><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19.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tif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32.emf"/><Relationship Id="rId4" Type="http://schemas.openxmlformats.org/officeDocument/2006/relationships/image" Target="../media/image31.emf"/></Relationships>
</file>

<file path=ppt/slides/_rels/slide21.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image" Target="../media/image4.tiff"/><Relationship Id="rId3" Type="http://schemas.openxmlformats.org/officeDocument/2006/relationships/image" Target="../media/image34.tiff"/><Relationship Id="rId7" Type="http://schemas.openxmlformats.org/officeDocument/2006/relationships/image" Target="../media/image38.tiff"/><Relationship Id="rId12" Type="http://schemas.openxmlformats.org/officeDocument/2006/relationships/image" Target="../media/image41.tiff"/><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7.tiff"/><Relationship Id="rId11" Type="http://schemas.openxmlformats.org/officeDocument/2006/relationships/image" Target="../media/image40.tiff"/><Relationship Id="rId5" Type="http://schemas.openxmlformats.org/officeDocument/2006/relationships/image" Target="../media/image36.tiff"/><Relationship Id="rId10" Type="http://schemas.openxmlformats.org/officeDocument/2006/relationships/image" Target="../media/image39.tiff"/><Relationship Id="rId4" Type="http://schemas.openxmlformats.org/officeDocument/2006/relationships/image" Target="../media/image35.tiff"/><Relationship Id="rId9" Type="http://schemas.openxmlformats.org/officeDocument/2006/relationships/image" Target="../media/image5.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tiff"/><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43.tiff"/><Relationship Id="rId1" Type="http://schemas.openxmlformats.org/officeDocument/2006/relationships/slideLayout" Target="../slideLayouts/slideLayout6.xml"/><Relationship Id="rId6" Type="http://schemas.openxmlformats.org/officeDocument/2006/relationships/image" Target="../media/image5.tiff"/><Relationship Id="rId5" Type="http://schemas.openxmlformats.org/officeDocument/2006/relationships/image" Target="../media/image4.tiff"/><Relationship Id="rId4" Type="http://schemas.openxmlformats.org/officeDocument/2006/relationships/image" Target="../media/image45.tiff"/></Relationships>
</file>

<file path=ppt/slides/_rels/slide34.xml.rels><?xml version="1.0" encoding="UTF-8" standalone="yes"?>
<Relationships xmlns="http://schemas.openxmlformats.org/package/2006/relationships"><Relationship Id="rId3" Type="http://schemas.openxmlformats.org/officeDocument/2006/relationships/hyperlink" Target="http://www.netcommerce.co.jp/" TargetMode="External"/><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0.tiff"/><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hyperlink" Target="https://youtu.be/_XDEijqCDx0"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tif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16.tiff"/><Relationship Id="rId1" Type="http://schemas.openxmlformats.org/officeDocument/2006/relationships/slideLayout" Target="../slideLayouts/slideLayout6.xml"/><Relationship Id="rId4" Type="http://schemas.openxmlformats.org/officeDocument/2006/relationships/image" Target="../media/image5.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en-US" altLang="ja-JP" sz="4000" dirty="0">
                <a:latin typeface="Meiryo" panose="020B0604030504040204" pitchFamily="34" charset="-128"/>
                <a:ea typeface="Meiryo" panose="020B0604030504040204" pitchFamily="34" charset="-128"/>
              </a:rPr>
              <a:t>RPA</a:t>
            </a:r>
            <a:br>
              <a:rPr lang="en-US" altLang="ja-JP" sz="2800" dirty="0">
                <a:latin typeface="Meiryo" panose="020B0604030504040204" pitchFamily="34" charset="-128"/>
                <a:ea typeface="Meiryo" panose="020B0604030504040204" pitchFamily="34" charset="-128"/>
              </a:rPr>
            </a:br>
            <a:r>
              <a:rPr lang="en-US" altLang="ja-JP" sz="1800" dirty="0">
                <a:latin typeface="Meiryo" panose="020B0604030504040204" pitchFamily="34" charset="-128"/>
                <a:ea typeface="Meiryo" panose="020B0604030504040204" pitchFamily="34" charset="-128"/>
              </a:rPr>
              <a:t>Robotics Process Automation</a:t>
            </a:r>
            <a:endParaRPr kumimoji="1" lang="ja-JP" altLang="en-US" sz="1800" dirty="0">
              <a:latin typeface="Meiryo" panose="020B0604030504040204" pitchFamily="34" charset="-128"/>
              <a:ea typeface="Meiryo" panose="020B0604030504040204" pitchFamily="34" charset="-128"/>
            </a:endParaRPr>
          </a:p>
        </p:txBody>
      </p:sp>
      <p:sp>
        <p:nvSpPr>
          <p:cNvPr id="4" name="サブタイトル 3"/>
          <p:cNvSpPr>
            <a:spLocks noGrp="1"/>
          </p:cNvSpPr>
          <p:nvPr>
            <p:ph type="subTitle" idx="1"/>
          </p:nvPr>
        </p:nvSpPr>
        <p:spPr>
          <a:xfrm>
            <a:off x="685800" y="3391244"/>
            <a:ext cx="7772400" cy="1264162"/>
          </a:xfrm>
        </p:spPr>
        <p:txBody>
          <a:bodyPr>
            <a:normAutofit/>
          </a:bodyPr>
          <a:lstStyle/>
          <a:p>
            <a:endParaRPr kumimoji="1" lang="en-US" altLang="ja-JP" dirty="0"/>
          </a:p>
          <a:p>
            <a:r>
              <a:rPr kumimoji="1" lang="en-US" altLang="ja-JP" dirty="0"/>
              <a:t>2019</a:t>
            </a:r>
            <a:r>
              <a:rPr kumimoji="1" lang="ja-JP" altLang="en-US"/>
              <a:t>年</a:t>
            </a:r>
            <a:r>
              <a:rPr kumimoji="1" lang="en-US" altLang="ja-JP" dirty="0"/>
              <a:t>7</a:t>
            </a:r>
            <a:r>
              <a:rPr kumimoji="1" lang="ja-JP" altLang="en-US"/>
              <a:t>月</a:t>
            </a:r>
            <a:endParaRPr kumimoji="1" lang="en-US" altLang="ja-JP" dirty="0"/>
          </a:p>
          <a:p>
            <a:endParaRPr kumimoji="1" lang="ja-JP" altLang="en-US" dirty="0"/>
          </a:p>
        </p:txBody>
      </p:sp>
      <p:pic>
        <p:nvPicPr>
          <p:cNvPr id="5" name="図 4">
            <a:extLst>
              <a:ext uri="{FF2B5EF4-FFF2-40B4-BE49-F238E27FC236}">
                <a16:creationId xmlns:a16="http://schemas.microsoft.com/office/drawing/2014/main" id="{C4B2EDEE-2118-6E4D-8289-6625F7CD3284}"/>
              </a:ext>
            </a:extLst>
          </p:cNvPr>
          <p:cNvPicPr>
            <a:picLocks noChangeAspect="1"/>
          </p:cNvPicPr>
          <p:nvPr/>
        </p:nvPicPr>
        <p:blipFill>
          <a:blip r:embed="rId3"/>
          <a:stretch>
            <a:fillRect/>
          </a:stretch>
        </p:blipFill>
        <p:spPr>
          <a:xfrm>
            <a:off x="1053771" y="3391244"/>
            <a:ext cx="2757560" cy="2212942"/>
          </a:xfrm>
          <a:prstGeom prst="rect">
            <a:avLst/>
          </a:prstGeom>
          <a:effectLst>
            <a:outerShdw blurRad="50800" dist="38100" dir="2700000" algn="tl" rotWithShape="0">
              <a:prstClr val="black">
                <a:alpha val="40000"/>
              </a:prstClr>
            </a:outerShdw>
          </a:effectLst>
        </p:spPr>
      </p:pic>
      <p:pic>
        <p:nvPicPr>
          <p:cNvPr id="7" name="図 6">
            <a:extLst>
              <a:ext uri="{FF2B5EF4-FFF2-40B4-BE49-F238E27FC236}">
                <a16:creationId xmlns:a16="http://schemas.microsoft.com/office/drawing/2014/main" id="{EAA5EE9B-9E0A-8D4F-A4FA-38ECC49472CA}"/>
              </a:ext>
            </a:extLst>
          </p:cNvPr>
          <p:cNvPicPr>
            <a:picLocks noChangeAspect="1"/>
          </p:cNvPicPr>
          <p:nvPr/>
        </p:nvPicPr>
        <p:blipFill>
          <a:blip r:embed="rId4"/>
          <a:stretch>
            <a:fillRect/>
          </a:stretch>
        </p:blipFill>
        <p:spPr>
          <a:xfrm>
            <a:off x="1202673" y="1109123"/>
            <a:ext cx="2459755" cy="3268778"/>
          </a:xfrm>
          <a:prstGeom prst="rect">
            <a:avLst/>
          </a:prstGeom>
          <a:effectLst>
            <a:outerShdw blurRad="50800" dist="38100" dir="2700000" algn="tl" rotWithShape="0">
              <a:prstClr val="black">
                <a:alpha val="40000"/>
              </a:prstClr>
            </a:outerShdw>
          </a:effectLst>
        </p:spPr>
      </p:pic>
      <p:sp>
        <p:nvSpPr>
          <p:cNvPr id="3" name="テキスト ボックス 2">
            <a:extLst>
              <a:ext uri="{FF2B5EF4-FFF2-40B4-BE49-F238E27FC236}">
                <a16:creationId xmlns:a16="http://schemas.microsoft.com/office/drawing/2014/main" id="{A98CA77B-27EB-9B47-BE36-D2486BC5DF09}"/>
              </a:ext>
            </a:extLst>
          </p:cNvPr>
          <p:cNvSpPr txBox="1"/>
          <p:nvPr/>
        </p:nvSpPr>
        <p:spPr>
          <a:xfrm>
            <a:off x="1566063" y="4377901"/>
            <a:ext cx="1732974" cy="584775"/>
          </a:xfrm>
          <a:prstGeom prst="rect">
            <a:avLst/>
          </a:prstGeom>
          <a:noFill/>
        </p:spPr>
        <p:txBody>
          <a:bodyPr wrap="none" rtlCol="0">
            <a:spAutoFit/>
          </a:bodyPr>
          <a:lstStyle/>
          <a:p>
            <a:pPr algn="ctr"/>
            <a:r>
              <a:rPr lang="en-US" altLang="ja-JP" sz="1600" dirty="0">
                <a:solidFill>
                  <a:schemeClr val="bg1"/>
                </a:solidFill>
                <a:latin typeface="Meiryo" panose="020B0604030504040204" pitchFamily="34" charset="-128"/>
                <a:ea typeface="Meiryo" panose="020B0604030504040204" pitchFamily="34" charset="-128"/>
              </a:rPr>
              <a:t>Software Robot</a:t>
            </a:r>
          </a:p>
          <a:p>
            <a:pPr algn="ctr"/>
            <a:r>
              <a:rPr lang="en-US" altLang="ja-JP" sz="1600" dirty="0">
                <a:solidFill>
                  <a:schemeClr val="bg1"/>
                </a:solidFill>
                <a:latin typeface="Meiryo" panose="020B0604030504040204" pitchFamily="34" charset="-128"/>
                <a:ea typeface="Meiryo" panose="020B0604030504040204" pitchFamily="34" charset="-128"/>
              </a:rPr>
              <a:t>Digital Labor</a:t>
            </a:r>
            <a:endParaRPr kumimoji="1" lang="ja-JP" altLang="en-US" sz="160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2417953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solidFill>
                  <a:srgbClr val="000000"/>
                </a:solidFill>
              </a:rPr>
              <a:t>RPA</a:t>
            </a:r>
            <a:r>
              <a:rPr lang="ja-JP" altLang="en-US">
                <a:solidFill>
                  <a:srgbClr val="000000"/>
                </a:solidFill>
              </a:rPr>
              <a:t>と</a:t>
            </a:r>
            <a:r>
              <a:rPr lang="ja-JP" altLang="en-US" dirty="0">
                <a:solidFill>
                  <a:srgbClr val="000000"/>
                </a:solidFill>
              </a:rPr>
              <a:t>は</a:t>
            </a:r>
            <a:endParaRPr kumimoji="1" lang="ja-JP" altLang="en-US" dirty="0"/>
          </a:p>
        </p:txBody>
      </p:sp>
      <p:sp>
        <p:nvSpPr>
          <p:cNvPr id="53" name="正方形/長方形 52"/>
          <p:cNvSpPr>
            <a:spLocks noChangeArrowheads="1"/>
          </p:cNvSpPr>
          <p:nvPr/>
        </p:nvSpPr>
        <p:spPr bwMode="auto">
          <a:xfrm>
            <a:off x="246771" y="962933"/>
            <a:ext cx="8650457" cy="1512260"/>
          </a:xfrm>
          <a:prstGeom prst="rect">
            <a:avLst/>
          </a:prstGeom>
          <a:noFill/>
          <a:ln w="19050" algn="ctr">
            <a:noFill/>
            <a:round/>
            <a:headEnd/>
            <a:tailEnd/>
          </a:ln>
          <a:effectLst/>
        </p:spPr>
        <p:txBody>
          <a:bodyPr lIns="72000" tIns="36000" rIns="72000" bIns="36000" anchor="ctr"/>
          <a:lstStyle/>
          <a:p>
            <a:pPr marL="342900" indent="-342900" algn="l">
              <a:buFont typeface="Wingdings" pitchFamily="2" charset="2"/>
              <a:buChar char="ü"/>
            </a:pPr>
            <a:r>
              <a:rPr lang="ja-JP" altLang="en-US" sz="2000">
                <a:latin typeface="Meiryo" panose="020B0604030504040204" pitchFamily="34" charset="-128"/>
                <a:ea typeface="Meiryo" panose="020B0604030504040204" pitchFamily="34" charset="-128"/>
                <a:cs typeface="Meiryo UI" panose="020B0604030504040204" pitchFamily="50" charset="-128"/>
              </a:rPr>
              <a:t>人間</a:t>
            </a:r>
            <a:r>
              <a:rPr lang="ja-JP" altLang="en-US" sz="2000" dirty="0">
                <a:latin typeface="Meiryo" panose="020B0604030504040204" pitchFamily="34" charset="-128"/>
                <a:ea typeface="Meiryo" panose="020B0604030504040204" pitchFamily="34" charset="-128"/>
                <a:cs typeface="Meiryo UI" panose="020B0604030504040204" pitchFamily="50" charset="-128"/>
              </a:rPr>
              <a:t>がキーボード・マウスを</a:t>
            </a:r>
            <a:r>
              <a:rPr lang="ja-JP" altLang="en-US" sz="2000" b="1" u="sng" dirty="0">
                <a:solidFill>
                  <a:srgbClr val="FF0000"/>
                </a:solidFill>
                <a:latin typeface="Meiryo" panose="020B0604030504040204" pitchFamily="34" charset="-128"/>
                <a:ea typeface="Meiryo" panose="020B0604030504040204" pitchFamily="34" charset="-128"/>
                <a:cs typeface="Meiryo UI" panose="020B0604030504040204" pitchFamily="50" charset="-128"/>
              </a:rPr>
              <a:t>操作し実施</a:t>
            </a:r>
            <a:r>
              <a:rPr lang="ja-JP" altLang="en-US" sz="2000" b="1" u="sng">
                <a:solidFill>
                  <a:srgbClr val="FF0000"/>
                </a:solidFill>
                <a:latin typeface="Meiryo" panose="020B0604030504040204" pitchFamily="34" charset="-128"/>
                <a:ea typeface="Meiryo" panose="020B0604030504040204" pitchFamily="34" charset="-128"/>
                <a:cs typeface="Meiryo UI" panose="020B0604030504040204" pitchFamily="50" charset="-128"/>
              </a:rPr>
              <a:t>しているパソコンでの作業手順</a:t>
            </a:r>
            <a:r>
              <a:rPr lang="ja-JP" altLang="en-US" sz="2000">
                <a:latin typeface="Meiryo" panose="020B0604030504040204" pitchFamily="34" charset="-128"/>
                <a:ea typeface="Meiryo" panose="020B0604030504040204" pitchFamily="34" charset="-128"/>
                <a:cs typeface="Meiryo UI" panose="020B0604030504040204" pitchFamily="50" charset="-128"/>
              </a:rPr>
              <a:t>をソフトウェア が記録し</a:t>
            </a:r>
            <a:r>
              <a:rPr lang="ja-JP" altLang="en-US" sz="2000" b="1" u="sng">
                <a:latin typeface="Meiryo" panose="020B0604030504040204" pitchFamily="34" charset="-128"/>
                <a:ea typeface="Meiryo" panose="020B0604030504040204" pitchFamily="34" charset="-128"/>
                <a:cs typeface="Meiryo UI" panose="020B0604030504040204" pitchFamily="50" charset="-128"/>
              </a:rPr>
              <a:t>業務の自動化</a:t>
            </a:r>
            <a:r>
              <a:rPr lang="ja-JP" altLang="en-US" sz="2000">
                <a:latin typeface="Meiryo" panose="020B0604030504040204" pitchFamily="34" charset="-128"/>
                <a:ea typeface="Meiryo" panose="020B0604030504040204" pitchFamily="34" charset="-128"/>
                <a:cs typeface="Meiryo UI" panose="020B0604030504040204" pitchFamily="50" charset="-128"/>
              </a:rPr>
              <a:t>を実現</a:t>
            </a:r>
            <a:endParaRPr lang="en-US" altLang="ja-JP" sz="2000" dirty="0">
              <a:latin typeface="Meiryo" panose="020B0604030504040204" pitchFamily="34" charset="-128"/>
              <a:ea typeface="Meiryo" panose="020B0604030504040204" pitchFamily="34" charset="-128"/>
              <a:cs typeface="Meiryo UI" panose="020B0604030504040204" pitchFamily="50" charset="-128"/>
            </a:endParaRPr>
          </a:p>
          <a:p>
            <a:pPr marL="342900" indent="-342900" algn="l">
              <a:buFont typeface="Wingdings" pitchFamily="2" charset="2"/>
              <a:buChar char="ü"/>
            </a:pPr>
            <a:r>
              <a:rPr lang="en-US" altLang="ja-JP" sz="2000" dirty="0">
                <a:latin typeface="Meiryo" panose="020B0604030504040204" pitchFamily="34" charset="-128"/>
                <a:ea typeface="Meiryo" panose="020B0604030504040204" pitchFamily="34" charset="-128"/>
                <a:cs typeface="Meiryo UI" panose="020B0604030504040204" pitchFamily="50" charset="-128"/>
              </a:rPr>
              <a:t>EXCEL</a:t>
            </a:r>
            <a:r>
              <a:rPr lang="ja-JP" altLang="en-US" sz="2000">
                <a:latin typeface="Meiryo" panose="020B0604030504040204" pitchFamily="34" charset="-128"/>
                <a:ea typeface="Meiryo" panose="020B0604030504040204" pitchFamily="34" charset="-128"/>
                <a:cs typeface="Meiryo UI" panose="020B0604030504040204" pitchFamily="50" charset="-128"/>
              </a:rPr>
              <a:t>マクロと違い、複数の</a:t>
            </a:r>
            <a:r>
              <a:rPr lang="ja-JP" altLang="en-US" sz="2000" b="1" u="sng">
                <a:solidFill>
                  <a:srgbClr val="FF0000"/>
                </a:solidFill>
                <a:latin typeface="Meiryo" panose="020B0604030504040204" pitchFamily="34" charset="-128"/>
                <a:ea typeface="Meiryo" panose="020B0604030504040204" pitchFamily="34" charset="-128"/>
                <a:cs typeface="Meiryo UI" panose="020B0604030504040204" pitchFamily="50" charset="-128"/>
              </a:rPr>
              <a:t>アプリをまたがる</a:t>
            </a:r>
            <a:r>
              <a:rPr lang="ja-JP" altLang="en-US" sz="2000">
                <a:latin typeface="Meiryo" panose="020B0604030504040204" pitchFamily="34" charset="-128"/>
                <a:ea typeface="Meiryo" panose="020B0604030504040204" pitchFamily="34" charset="-128"/>
                <a:cs typeface="Meiryo UI" panose="020B0604030504040204" pitchFamily="50" charset="-128"/>
              </a:rPr>
              <a:t>操作の自動化が可能</a:t>
            </a:r>
            <a:endParaRPr lang="en-US" altLang="ja-JP" sz="2000" dirty="0">
              <a:latin typeface="Meiryo" panose="020B0604030504040204" pitchFamily="34" charset="-128"/>
              <a:ea typeface="Meiryo" panose="020B0604030504040204" pitchFamily="34" charset="-128"/>
              <a:cs typeface="Meiryo UI" panose="020B0604030504040204" pitchFamily="50" charset="-128"/>
            </a:endParaRPr>
          </a:p>
          <a:p>
            <a:pPr marL="342900" indent="-342900" algn="l">
              <a:buFont typeface="Wingdings" pitchFamily="2" charset="2"/>
              <a:buChar char="ü"/>
            </a:pPr>
            <a:r>
              <a:rPr lang="ja-JP" altLang="en-US" sz="2000">
                <a:latin typeface="Meiryo" panose="020B0604030504040204" pitchFamily="34" charset="-128"/>
                <a:ea typeface="Meiryo" panose="020B0604030504040204" pitchFamily="34" charset="-128"/>
                <a:cs typeface="Meiryo UI" panose="020B0604030504040204" pitchFamily="50" charset="-128"/>
              </a:rPr>
              <a:t>人間の判断を必要とする場合は、それを告知</a:t>
            </a:r>
          </a:p>
        </p:txBody>
      </p:sp>
      <p:sp>
        <p:nvSpPr>
          <p:cNvPr id="3" name="正方形/長方形 2"/>
          <p:cNvSpPr/>
          <p:nvPr/>
        </p:nvSpPr>
        <p:spPr bwMode="gray">
          <a:xfrm>
            <a:off x="4210472" y="3140728"/>
            <a:ext cx="1512000" cy="288000"/>
          </a:xfrm>
          <a:prstGeom prst="rect">
            <a:avLst/>
          </a:prstGeom>
          <a:solidFill>
            <a:srgbClr val="DAD9D6"/>
          </a:solidFill>
          <a:ln w="9525" cap="flat" cmpd="sng" algn="ctr">
            <a:solidFill>
              <a:srgbClr val="B1B1AC"/>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r>
              <a:rPr kumimoji="1" lang="ja-JP" altLang="en-US" sz="1800" b="1" i="0" u="none" strike="noStrike" cap="none" normalizeH="0" baseline="0" dirty="0">
                <a:ln>
                  <a:noFill/>
                </a:ln>
                <a:effectLst/>
                <a:latin typeface="Meiryo" panose="020B0604030504040204" pitchFamily="34" charset="-128"/>
                <a:ea typeface="Meiryo" panose="020B0604030504040204" pitchFamily="34" charset="-128"/>
                <a:cs typeface="Meiryo UI" panose="020B0604030504040204" pitchFamily="50" charset="-128"/>
              </a:rPr>
              <a:t>人</a:t>
            </a:r>
          </a:p>
        </p:txBody>
      </p:sp>
      <p:sp>
        <p:nvSpPr>
          <p:cNvPr id="33" name="正方形/長方形 32"/>
          <p:cNvSpPr/>
          <p:nvPr/>
        </p:nvSpPr>
        <p:spPr bwMode="gray">
          <a:xfrm>
            <a:off x="7391784" y="3140728"/>
            <a:ext cx="1512000" cy="288000"/>
          </a:xfrm>
          <a:prstGeom prst="rect">
            <a:avLst/>
          </a:prstGeom>
          <a:solidFill>
            <a:srgbClr val="0070C0"/>
          </a:solidFill>
          <a:ln w="9525" cap="flat" cmpd="sng" algn="ctr">
            <a:solidFill>
              <a:srgbClr val="0070C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r>
              <a:rPr kumimoji="1" lang="en-US" altLang="ja-JP" sz="1800" b="1"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Meiryo UI" panose="020B0604030504040204" pitchFamily="50" charset="-128"/>
              </a:rPr>
              <a:t>RPA</a:t>
            </a:r>
            <a:endParaRPr kumimoji="1" lang="ja-JP" altLang="en-US" sz="1800" b="1"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Meiryo UI" panose="020B0604030504040204" pitchFamily="50" charset="-128"/>
            </a:endParaRPr>
          </a:p>
        </p:txBody>
      </p:sp>
      <p:sp>
        <p:nvSpPr>
          <p:cNvPr id="34" name="正方形/長方形 33"/>
          <p:cNvSpPr/>
          <p:nvPr/>
        </p:nvSpPr>
        <p:spPr bwMode="gray">
          <a:xfrm>
            <a:off x="5788422" y="3140728"/>
            <a:ext cx="1512000" cy="288000"/>
          </a:xfrm>
          <a:prstGeom prst="rect">
            <a:avLst/>
          </a:prstGeom>
          <a:solidFill>
            <a:srgbClr val="DAD9D6"/>
          </a:solidFill>
          <a:ln w="9525" cap="flat" cmpd="sng" algn="ctr">
            <a:solidFill>
              <a:srgbClr val="B1B1AC"/>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r>
              <a:rPr kumimoji="1" lang="ja-JP" altLang="en-US" sz="1800" b="1" i="0" u="none" strike="noStrike" cap="none" normalizeH="0" baseline="0" dirty="0">
                <a:ln>
                  <a:noFill/>
                </a:ln>
                <a:effectLst/>
                <a:latin typeface="Meiryo" panose="020B0604030504040204" pitchFamily="34" charset="-128"/>
                <a:ea typeface="Meiryo" panose="020B0604030504040204" pitchFamily="34" charset="-128"/>
                <a:cs typeface="Meiryo UI" panose="020B0604030504040204" pitchFamily="50" charset="-128"/>
              </a:rPr>
              <a:t>システム</a:t>
            </a:r>
          </a:p>
        </p:txBody>
      </p:sp>
      <p:sp>
        <p:nvSpPr>
          <p:cNvPr id="47" name="正方形/長方形 46"/>
          <p:cNvSpPr/>
          <p:nvPr/>
        </p:nvSpPr>
        <p:spPr bwMode="gray">
          <a:xfrm>
            <a:off x="3863558" y="3500382"/>
            <a:ext cx="252000" cy="864000"/>
          </a:xfrm>
          <a:prstGeom prst="rect">
            <a:avLst/>
          </a:prstGeom>
          <a:solidFill>
            <a:srgbClr val="EBD9D9"/>
          </a:solidFill>
          <a:ln w="9525" cap="flat" cmpd="sng" algn="ctr">
            <a:solidFill>
              <a:srgbClr val="CEA2A2"/>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eaVert"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r>
              <a:rPr kumimoji="1" lang="ja-JP" altLang="en-US" sz="1000" i="0" u="none" strike="noStrike" cap="none" normalizeH="0" baseline="0" dirty="0">
                <a:ln>
                  <a:noFill/>
                </a:ln>
                <a:effectLst/>
                <a:latin typeface="Meiryo" panose="020B0604030504040204" pitchFamily="34" charset="-128"/>
                <a:ea typeface="Meiryo" panose="020B0604030504040204" pitchFamily="34" charset="-128"/>
                <a:cs typeface="Meiryo UI" panose="020B0604030504040204" pitchFamily="50" charset="-128"/>
              </a:rPr>
              <a:t>準備</a:t>
            </a:r>
          </a:p>
        </p:txBody>
      </p:sp>
      <p:sp>
        <p:nvSpPr>
          <p:cNvPr id="48" name="正方形/長方形 47"/>
          <p:cNvSpPr/>
          <p:nvPr/>
        </p:nvSpPr>
        <p:spPr bwMode="gray">
          <a:xfrm>
            <a:off x="3863558" y="4461491"/>
            <a:ext cx="252000" cy="864000"/>
          </a:xfrm>
          <a:prstGeom prst="rect">
            <a:avLst/>
          </a:prstGeom>
          <a:solidFill>
            <a:srgbClr val="EBD9D9"/>
          </a:solidFill>
          <a:ln w="9525" cap="flat" cmpd="sng" algn="ctr">
            <a:solidFill>
              <a:srgbClr val="CEA2A2"/>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eaVert"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r>
              <a:rPr kumimoji="1" lang="ja-JP" altLang="en-US" sz="1000" i="0" u="none" strike="noStrike" cap="none" normalizeH="0" baseline="0" dirty="0">
                <a:ln>
                  <a:noFill/>
                </a:ln>
                <a:effectLst/>
                <a:latin typeface="Meiryo" panose="020B0604030504040204" pitchFamily="34" charset="-128"/>
                <a:ea typeface="Meiryo" panose="020B0604030504040204" pitchFamily="34" charset="-128"/>
                <a:cs typeface="Meiryo UI" panose="020B0604030504040204" pitchFamily="50" charset="-128"/>
              </a:rPr>
              <a:t>コスト</a:t>
            </a:r>
          </a:p>
        </p:txBody>
      </p:sp>
      <p:sp>
        <p:nvSpPr>
          <p:cNvPr id="49" name="正方形/長方形 48"/>
          <p:cNvSpPr/>
          <p:nvPr/>
        </p:nvSpPr>
        <p:spPr bwMode="gray">
          <a:xfrm>
            <a:off x="3863684" y="5434819"/>
            <a:ext cx="252000" cy="864000"/>
          </a:xfrm>
          <a:prstGeom prst="rect">
            <a:avLst/>
          </a:prstGeom>
          <a:solidFill>
            <a:srgbClr val="EBD9D9"/>
          </a:solidFill>
          <a:ln w="9525" cap="flat" cmpd="sng" algn="ctr">
            <a:solidFill>
              <a:srgbClr val="CEA2A2"/>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eaVert"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r>
              <a:rPr kumimoji="1" lang="ja-JP" altLang="en-US" sz="1000" i="0" u="none" strike="noStrike" cap="none" normalizeH="0" baseline="0" dirty="0">
                <a:ln>
                  <a:noFill/>
                </a:ln>
                <a:effectLst/>
                <a:latin typeface="Meiryo" panose="020B0604030504040204" pitchFamily="34" charset="-128"/>
                <a:ea typeface="Meiryo" panose="020B0604030504040204" pitchFamily="34" charset="-128"/>
                <a:cs typeface="Meiryo UI" panose="020B0604030504040204" pitchFamily="50" charset="-128"/>
              </a:rPr>
              <a:t>スキル</a:t>
            </a:r>
          </a:p>
        </p:txBody>
      </p:sp>
      <p:sp>
        <p:nvSpPr>
          <p:cNvPr id="7" name="正方形/長方形 6"/>
          <p:cNvSpPr/>
          <p:nvPr/>
        </p:nvSpPr>
        <p:spPr bwMode="gray">
          <a:xfrm>
            <a:off x="4210472" y="3500382"/>
            <a:ext cx="1512000" cy="884424"/>
          </a:xfrm>
          <a:prstGeom prst="rect">
            <a:avLst/>
          </a:prstGeom>
          <a:solidFill>
            <a:srgbClr val="FFFFFF"/>
          </a:solidFill>
          <a:ln w="19050" cap="flat" cmpd="sng" algn="ctr">
            <a:solidFill>
              <a:srgbClr val="87867E"/>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r>
              <a:rPr kumimoji="1" lang="ja-JP" altLang="en-US" sz="1000" b="0" i="0" u="none" strike="noStrike" cap="none" normalizeH="0" baseline="0" dirty="0">
                <a:ln>
                  <a:noFill/>
                </a:ln>
                <a:effectLst/>
                <a:latin typeface="Meiryo" panose="020B0604030504040204" pitchFamily="34" charset="-128"/>
                <a:ea typeface="Meiryo" panose="020B0604030504040204" pitchFamily="34" charset="-128"/>
                <a:cs typeface="Meiryo UI" panose="020B0604030504040204" pitchFamily="50" charset="-128"/>
              </a:rPr>
              <a:t>業務のトレーニング</a:t>
            </a:r>
            <a:endParaRPr kumimoji="1" lang="en-US" altLang="ja-JP" sz="1000" b="0" i="0" u="none" strike="noStrike" cap="none" normalizeH="0" baseline="0" dirty="0">
              <a:ln>
                <a:noFill/>
              </a:ln>
              <a:effectLst/>
              <a:latin typeface="Meiryo" panose="020B0604030504040204" pitchFamily="34" charset="-128"/>
              <a:ea typeface="Meiryo" panose="020B0604030504040204" pitchFamily="34" charset="-128"/>
              <a:cs typeface="Meiryo UI" panose="020B0604030504040204" pitchFamily="50" charset="-128"/>
            </a:endParaRPr>
          </a:p>
          <a:p>
            <a:pPr marL="0" marR="0" indent="0" algn="ctr" defTabSz="914400" rtl="0" eaLnBrk="1" fontAlgn="ctr" latinLnBrk="0" hangingPunct="1">
              <a:lnSpc>
                <a:spcPct val="100000"/>
              </a:lnSpc>
              <a:spcBef>
                <a:spcPct val="0"/>
              </a:spcBef>
              <a:spcAft>
                <a:spcPct val="0"/>
              </a:spcAft>
              <a:buClrTx/>
              <a:buSzTx/>
              <a:buFontTx/>
              <a:buNone/>
              <a:tabLst/>
            </a:pPr>
            <a:r>
              <a:rPr kumimoji="1" lang="ja-JP" altLang="en-US" sz="1000" b="0" i="0" u="none" strike="noStrike" cap="none" normalizeH="0" baseline="0" dirty="0">
                <a:ln>
                  <a:noFill/>
                </a:ln>
                <a:effectLst/>
                <a:latin typeface="Meiryo" panose="020B0604030504040204" pitchFamily="34" charset="-128"/>
                <a:ea typeface="Meiryo" panose="020B0604030504040204" pitchFamily="34" charset="-128"/>
                <a:cs typeface="Meiryo UI" panose="020B0604030504040204" pitchFamily="50" charset="-128"/>
              </a:rPr>
              <a:t>マニュアルでの説明</a:t>
            </a:r>
          </a:p>
        </p:txBody>
      </p:sp>
      <p:sp>
        <p:nvSpPr>
          <p:cNvPr id="52" name="正方形/長方形 51"/>
          <p:cNvSpPr/>
          <p:nvPr/>
        </p:nvSpPr>
        <p:spPr bwMode="gray">
          <a:xfrm>
            <a:off x="4210472" y="4461491"/>
            <a:ext cx="1512000" cy="884424"/>
          </a:xfrm>
          <a:prstGeom prst="rect">
            <a:avLst/>
          </a:prstGeom>
          <a:solidFill>
            <a:srgbClr val="FFFFFF"/>
          </a:solidFill>
          <a:ln w="19050" cap="flat" cmpd="sng" algn="ctr">
            <a:solidFill>
              <a:srgbClr val="87867E"/>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r>
              <a:rPr kumimoji="1" lang="ja-JP" altLang="en-US" sz="1000" b="0" i="0" u="none" strike="noStrike" cap="none" normalizeH="0" baseline="0" dirty="0">
                <a:ln>
                  <a:noFill/>
                </a:ln>
                <a:effectLst/>
                <a:latin typeface="Meiryo" panose="020B0604030504040204" pitchFamily="34" charset="-128"/>
                <a:ea typeface="Meiryo" panose="020B0604030504040204" pitchFamily="34" charset="-128"/>
                <a:cs typeface="Meiryo UI" panose="020B0604030504040204" pitchFamily="50" charset="-128"/>
              </a:rPr>
              <a:t>トレーニングの</a:t>
            </a:r>
            <a:endParaRPr kumimoji="1" lang="en-US" altLang="ja-JP" sz="1000" b="0" i="0" u="none" strike="noStrike" cap="none" normalizeH="0" baseline="0" dirty="0">
              <a:ln>
                <a:noFill/>
              </a:ln>
              <a:effectLst/>
              <a:latin typeface="Meiryo" panose="020B0604030504040204" pitchFamily="34" charset="-128"/>
              <a:ea typeface="Meiryo" panose="020B0604030504040204" pitchFamily="34" charset="-128"/>
              <a:cs typeface="Meiryo UI" panose="020B0604030504040204" pitchFamily="50" charset="-128"/>
            </a:endParaRPr>
          </a:p>
          <a:p>
            <a:pPr marL="0" marR="0" indent="0" algn="ctr" defTabSz="914400" rtl="0" eaLnBrk="1" fontAlgn="ctr" latinLnBrk="0" hangingPunct="1">
              <a:lnSpc>
                <a:spcPct val="100000"/>
              </a:lnSpc>
              <a:spcBef>
                <a:spcPct val="0"/>
              </a:spcBef>
              <a:spcAft>
                <a:spcPct val="0"/>
              </a:spcAft>
              <a:buClrTx/>
              <a:buSzTx/>
              <a:buFontTx/>
              <a:buNone/>
              <a:tabLst/>
            </a:pPr>
            <a:r>
              <a:rPr kumimoji="1" lang="ja-JP" altLang="en-US" sz="1000" b="0" i="0" u="none" strike="noStrike" cap="none" normalizeH="0" baseline="0" dirty="0">
                <a:ln>
                  <a:noFill/>
                </a:ln>
                <a:effectLst/>
                <a:latin typeface="Meiryo" panose="020B0604030504040204" pitchFamily="34" charset="-128"/>
                <a:ea typeface="Meiryo" panose="020B0604030504040204" pitchFamily="34" charset="-128"/>
                <a:cs typeface="Meiryo UI" panose="020B0604030504040204" pitchFamily="50" charset="-128"/>
              </a:rPr>
              <a:t>コストが発生</a:t>
            </a:r>
          </a:p>
        </p:txBody>
      </p:sp>
      <p:sp>
        <p:nvSpPr>
          <p:cNvPr id="55" name="正方形/長方形 54"/>
          <p:cNvSpPr/>
          <p:nvPr/>
        </p:nvSpPr>
        <p:spPr bwMode="gray">
          <a:xfrm>
            <a:off x="4210472" y="5426273"/>
            <a:ext cx="1512000" cy="884424"/>
          </a:xfrm>
          <a:prstGeom prst="rect">
            <a:avLst/>
          </a:prstGeom>
          <a:solidFill>
            <a:srgbClr val="FFFFFF"/>
          </a:solidFill>
          <a:ln w="19050" cap="flat" cmpd="sng" algn="ctr">
            <a:solidFill>
              <a:srgbClr val="87867E"/>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r>
              <a:rPr kumimoji="1" lang="ja-JP" altLang="en-US" sz="1000" b="0" i="0" u="none" strike="noStrike" cap="none" normalizeH="0" baseline="0" dirty="0">
                <a:ln>
                  <a:noFill/>
                </a:ln>
                <a:effectLst/>
                <a:latin typeface="Meiryo" panose="020B0604030504040204" pitchFamily="34" charset="-128"/>
                <a:ea typeface="Meiryo" panose="020B0604030504040204" pitchFamily="34" charset="-128"/>
                <a:cs typeface="Meiryo UI" panose="020B0604030504040204" pitchFamily="50" charset="-128"/>
              </a:rPr>
              <a:t>プログラミング</a:t>
            </a:r>
            <a:endParaRPr kumimoji="1" lang="en-US" altLang="ja-JP" sz="1000" b="0" i="0" u="none" strike="noStrike" cap="none" normalizeH="0" baseline="0" dirty="0">
              <a:ln>
                <a:noFill/>
              </a:ln>
              <a:effectLst/>
              <a:latin typeface="Meiryo" panose="020B0604030504040204" pitchFamily="34" charset="-128"/>
              <a:ea typeface="Meiryo" panose="020B0604030504040204" pitchFamily="34" charset="-128"/>
              <a:cs typeface="Meiryo UI" panose="020B0604030504040204" pitchFamily="50" charset="-128"/>
            </a:endParaRPr>
          </a:p>
          <a:p>
            <a:pPr marL="0" marR="0" indent="0" algn="ctr" defTabSz="914400" rtl="0" eaLnBrk="1" fontAlgn="ctr" latinLnBrk="0" hangingPunct="1">
              <a:lnSpc>
                <a:spcPct val="100000"/>
              </a:lnSpc>
              <a:spcBef>
                <a:spcPct val="0"/>
              </a:spcBef>
              <a:spcAft>
                <a:spcPct val="0"/>
              </a:spcAft>
              <a:buClrTx/>
              <a:buSzTx/>
              <a:buFontTx/>
              <a:buNone/>
              <a:tabLst/>
            </a:pPr>
            <a:r>
              <a:rPr kumimoji="1" lang="ja-JP" altLang="en-US" sz="1000" b="0" i="0" u="none" strike="noStrike" cap="none" normalizeH="0" baseline="0" dirty="0">
                <a:ln>
                  <a:noFill/>
                </a:ln>
                <a:effectLst/>
                <a:latin typeface="Meiryo" panose="020B0604030504040204" pitchFamily="34" charset="-128"/>
                <a:ea typeface="Meiryo" panose="020B0604030504040204" pitchFamily="34" charset="-128"/>
                <a:cs typeface="Meiryo UI" panose="020B0604030504040204" pitchFamily="50" charset="-128"/>
              </a:rPr>
              <a:t>スキル不要</a:t>
            </a:r>
          </a:p>
        </p:txBody>
      </p:sp>
      <p:sp>
        <p:nvSpPr>
          <p:cNvPr id="58" name="正方形/長方形 57"/>
          <p:cNvSpPr/>
          <p:nvPr/>
        </p:nvSpPr>
        <p:spPr bwMode="gray">
          <a:xfrm>
            <a:off x="7391785" y="3503724"/>
            <a:ext cx="1512000" cy="884424"/>
          </a:xfrm>
          <a:prstGeom prst="rect">
            <a:avLst/>
          </a:prstGeom>
          <a:solidFill>
            <a:srgbClr val="0070C0"/>
          </a:solidFill>
          <a:ln w="19050" cap="flat" cmpd="sng" algn="ctr">
            <a:solidFill>
              <a:srgbClr val="0070C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r>
              <a:rPr kumimoji="1" lang="ja-JP" altLang="en-US" sz="1400" b="1"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Meiryo UI" panose="020B0604030504040204" pitchFamily="50" charset="-128"/>
              </a:rPr>
              <a:t>操作の記録</a:t>
            </a:r>
          </a:p>
        </p:txBody>
      </p:sp>
      <p:sp>
        <p:nvSpPr>
          <p:cNvPr id="59" name="正方形/長方形 58"/>
          <p:cNvSpPr/>
          <p:nvPr/>
        </p:nvSpPr>
        <p:spPr bwMode="gray">
          <a:xfrm>
            <a:off x="7391784" y="4464833"/>
            <a:ext cx="1512000" cy="884424"/>
          </a:xfrm>
          <a:prstGeom prst="rect">
            <a:avLst/>
          </a:prstGeom>
          <a:solidFill>
            <a:srgbClr val="0070C0"/>
          </a:solidFill>
          <a:ln w="19050" cap="flat" cmpd="sng" algn="ctr">
            <a:solidFill>
              <a:srgbClr val="0070C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r>
              <a:rPr kumimoji="1" lang="ja-JP" altLang="en-US" sz="1400" b="1"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Meiryo UI" panose="020B0604030504040204" pitchFamily="50" charset="-128"/>
              </a:rPr>
              <a:t>低コスト</a:t>
            </a:r>
            <a:endParaRPr kumimoji="1" lang="en-US" altLang="ja-JP" sz="1400" b="1"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Meiryo UI" panose="020B0604030504040204" pitchFamily="50" charset="-128"/>
            </a:endParaRPr>
          </a:p>
          <a:p>
            <a:pPr marL="0" marR="0" indent="0" algn="ctr" defTabSz="914400" rtl="0" eaLnBrk="1" fontAlgn="ctr" latinLnBrk="0" hangingPunct="1">
              <a:lnSpc>
                <a:spcPct val="100000"/>
              </a:lnSpc>
              <a:spcBef>
                <a:spcPct val="0"/>
              </a:spcBef>
              <a:spcAft>
                <a:spcPct val="0"/>
              </a:spcAft>
              <a:buClrTx/>
              <a:buSzTx/>
              <a:buFontTx/>
              <a:buNone/>
              <a:tabLst/>
            </a:pPr>
            <a:r>
              <a:rPr kumimoji="1" lang="ja-JP" altLang="en-US" sz="1400" b="1"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Meiryo UI" panose="020B0604030504040204" pitchFamily="50" charset="-128"/>
              </a:rPr>
              <a:t>短期間</a:t>
            </a:r>
          </a:p>
        </p:txBody>
      </p:sp>
      <p:sp>
        <p:nvSpPr>
          <p:cNvPr id="60" name="正方形/長方形 59"/>
          <p:cNvSpPr/>
          <p:nvPr/>
        </p:nvSpPr>
        <p:spPr bwMode="gray">
          <a:xfrm>
            <a:off x="7391784" y="5429615"/>
            <a:ext cx="1512000" cy="884424"/>
          </a:xfrm>
          <a:prstGeom prst="rect">
            <a:avLst/>
          </a:prstGeom>
          <a:solidFill>
            <a:srgbClr val="0070C0"/>
          </a:solidFill>
          <a:ln w="19050" cap="flat" cmpd="sng" algn="ctr">
            <a:solidFill>
              <a:srgbClr val="0070C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r>
              <a:rPr kumimoji="1" lang="ja-JP" altLang="en-US" sz="1400" b="1"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Meiryo UI" panose="020B0604030504040204" pitchFamily="50" charset="-128"/>
              </a:rPr>
              <a:t>プログラミング</a:t>
            </a:r>
            <a:endParaRPr kumimoji="1" lang="en-US" altLang="ja-JP" sz="1400" b="1"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Meiryo UI" panose="020B0604030504040204" pitchFamily="50" charset="-128"/>
            </a:endParaRPr>
          </a:p>
          <a:p>
            <a:pPr marL="0" marR="0" indent="0" algn="ctr" defTabSz="914400" rtl="0" eaLnBrk="1" fontAlgn="ctr" latinLnBrk="0" hangingPunct="1">
              <a:lnSpc>
                <a:spcPct val="100000"/>
              </a:lnSpc>
              <a:spcBef>
                <a:spcPct val="0"/>
              </a:spcBef>
              <a:spcAft>
                <a:spcPct val="0"/>
              </a:spcAft>
              <a:buClrTx/>
              <a:buSzTx/>
              <a:buFontTx/>
              <a:buNone/>
              <a:tabLst/>
            </a:pPr>
            <a:r>
              <a:rPr kumimoji="1" lang="ja-JP" altLang="en-US" sz="1400" b="1"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Meiryo UI" panose="020B0604030504040204" pitchFamily="50" charset="-128"/>
              </a:rPr>
              <a:t>スキル不要</a:t>
            </a:r>
          </a:p>
        </p:txBody>
      </p:sp>
      <p:sp>
        <p:nvSpPr>
          <p:cNvPr id="61" name="正方形/長方形 60"/>
          <p:cNvSpPr/>
          <p:nvPr/>
        </p:nvSpPr>
        <p:spPr bwMode="gray">
          <a:xfrm>
            <a:off x="5788422" y="3500382"/>
            <a:ext cx="1512000" cy="884424"/>
          </a:xfrm>
          <a:prstGeom prst="rect">
            <a:avLst/>
          </a:prstGeom>
          <a:solidFill>
            <a:srgbClr val="FFFFFF"/>
          </a:solidFill>
          <a:ln w="19050" cap="flat" cmpd="sng" algn="ctr">
            <a:solidFill>
              <a:srgbClr val="87867E"/>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r>
              <a:rPr kumimoji="1" lang="ja-JP" altLang="en-US" sz="1000" b="0" i="0" u="none" strike="noStrike" cap="none" normalizeH="0" baseline="0" dirty="0">
                <a:ln>
                  <a:noFill/>
                </a:ln>
                <a:effectLst/>
                <a:latin typeface="Meiryo" panose="020B0604030504040204" pitchFamily="34" charset="-128"/>
                <a:ea typeface="Meiryo" panose="020B0604030504040204" pitchFamily="34" charset="-128"/>
                <a:cs typeface="Meiryo UI" panose="020B0604030504040204" pitchFamily="50" charset="-128"/>
              </a:rPr>
              <a:t>専用プログラムの</a:t>
            </a:r>
            <a:endParaRPr kumimoji="1" lang="en-US" altLang="ja-JP" sz="1000" b="0" i="0" u="none" strike="noStrike" cap="none" normalizeH="0" baseline="0" dirty="0">
              <a:ln>
                <a:noFill/>
              </a:ln>
              <a:effectLst/>
              <a:latin typeface="Meiryo" panose="020B0604030504040204" pitchFamily="34" charset="-128"/>
              <a:ea typeface="Meiryo" panose="020B0604030504040204" pitchFamily="34" charset="-128"/>
              <a:cs typeface="Meiryo UI" panose="020B0604030504040204" pitchFamily="50" charset="-128"/>
            </a:endParaRPr>
          </a:p>
          <a:p>
            <a:pPr marL="0" marR="0" indent="0" algn="ctr" defTabSz="914400" rtl="0" eaLnBrk="1" fontAlgn="ctr" latinLnBrk="0" hangingPunct="1">
              <a:lnSpc>
                <a:spcPct val="100000"/>
              </a:lnSpc>
              <a:spcBef>
                <a:spcPct val="0"/>
              </a:spcBef>
              <a:spcAft>
                <a:spcPct val="0"/>
              </a:spcAft>
              <a:buClrTx/>
              <a:buSzTx/>
              <a:buFontTx/>
              <a:buNone/>
              <a:tabLst/>
            </a:pPr>
            <a:r>
              <a:rPr kumimoji="1" lang="ja-JP" altLang="en-US" sz="1000" b="0" i="0" u="none" strike="noStrike" cap="none" normalizeH="0" baseline="0" dirty="0">
                <a:ln>
                  <a:noFill/>
                </a:ln>
                <a:effectLst/>
                <a:latin typeface="Meiryo" panose="020B0604030504040204" pitchFamily="34" charset="-128"/>
                <a:ea typeface="Meiryo" panose="020B0604030504040204" pitchFamily="34" charset="-128"/>
                <a:cs typeface="Meiryo UI" panose="020B0604030504040204" pitchFamily="50" charset="-128"/>
              </a:rPr>
              <a:t>開発</a:t>
            </a:r>
          </a:p>
        </p:txBody>
      </p:sp>
      <p:sp>
        <p:nvSpPr>
          <p:cNvPr id="62" name="正方形/長方形 61"/>
          <p:cNvSpPr/>
          <p:nvPr/>
        </p:nvSpPr>
        <p:spPr bwMode="gray">
          <a:xfrm>
            <a:off x="5788422" y="4461491"/>
            <a:ext cx="1512000" cy="884424"/>
          </a:xfrm>
          <a:prstGeom prst="rect">
            <a:avLst/>
          </a:prstGeom>
          <a:solidFill>
            <a:srgbClr val="FFFFFF"/>
          </a:solidFill>
          <a:ln w="19050" cap="flat" cmpd="sng" algn="ctr">
            <a:solidFill>
              <a:srgbClr val="87867E"/>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r>
              <a:rPr kumimoji="1" lang="ja-JP" altLang="en-US" sz="1000" b="0" i="0" u="none" strike="noStrike" cap="none" normalizeH="0" baseline="0" dirty="0">
                <a:ln>
                  <a:noFill/>
                </a:ln>
                <a:effectLst/>
                <a:latin typeface="Meiryo" panose="020B0604030504040204" pitchFamily="34" charset="-128"/>
                <a:ea typeface="Meiryo" panose="020B0604030504040204" pitchFamily="34" charset="-128"/>
                <a:cs typeface="Meiryo UI" panose="020B0604030504040204" pitchFamily="50" charset="-128"/>
              </a:rPr>
              <a:t>開発コストが高い</a:t>
            </a:r>
            <a:endParaRPr kumimoji="1" lang="en-US" altLang="ja-JP" sz="1000" b="0" i="0" u="none" strike="noStrike" cap="none" normalizeH="0" baseline="0" dirty="0">
              <a:ln>
                <a:noFill/>
              </a:ln>
              <a:effectLst/>
              <a:latin typeface="Meiryo" panose="020B0604030504040204" pitchFamily="34" charset="-128"/>
              <a:ea typeface="Meiryo" panose="020B0604030504040204" pitchFamily="34" charset="-128"/>
              <a:cs typeface="Meiryo UI" panose="020B0604030504040204" pitchFamily="50" charset="-128"/>
            </a:endParaRPr>
          </a:p>
          <a:p>
            <a:pPr marL="0" marR="0" indent="0" algn="ctr" defTabSz="914400" rtl="0" eaLnBrk="1" fontAlgn="ctr" latinLnBrk="0" hangingPunct="1">
              <a:lnSpc>
                <a:spcPct val="100000"/>
              </a:lnSpc>
              <a:spcBef>
                <a:spcPct val="0"/>
              </a:spcBef>
              <a:spcAft>
                <a:spcPct val="0"/>
              </a:spcAft>
              <a:buClrTx/>
              <a:buSzTx/>
              <a:buFontTx/>
              <a:buNone/>
              <a:tabLst/>
            </a:pPr>
            <a:r>
              <a:rPr lang="ja-JP" altLang="en-US" sz="1000" dirty="0">
                <a:latin typeface="Meiryo" panose="020B0604030504040204" pitchFamily="34" charset="-128"/>
                <a:ea typeface="Meiryo" panose="020B0604030504040204" pitchFamily="34" charset="-128"/>
                <a:cs typeface="Meiryo UI" panose="020B0604030504040204" pitchFamily="50" charset="-128"/>
              </a:rPr>
              <a:t>期間が長い</a:t>
            </a:r>
            <a:endParaRPr kumimoji="1" lang="ja-JP" altLang="en-US" sz="1000" b="0" i="0" u="none" strike="noStrike" cap="none" normalizeH="0" baseline="0" dirty="0">
              <a:ln>
                <a:noFill/>
              </a:ln>
              <a:effectLst/>
              <a:latin typeface="Meiryo" panose="020B0604030504040204" pitchFamily="34" charset="-128"/>
              <a:ea typeface="Meiryo" panose="020B0604030504040204" pitchFamily="34" charset="-128"/>
              <a:cs typeface="Meiryo UI" panose="020B0604030504040204" pitchFamily="50" charset="-128"/>
            </a:endParaRPr>
          </a:p>
        </p:txBody>
      </p:sp>
      <p:sp>
        <p:nvSpPr>
          <p:cNvPr id="63" name="正方形/長方形 62"/>
          <p:cNvSpPr/>
          <p:nvPr/>
        </p:nvSpPr>
        <p:spPr bwMode="gray">
          <a:xfrm>
            <a:off x="5788422" y="5426273"/>
            <a:ext cx="1512000" cy="884424"/>
          </a:xfrm>
          <a:prstGeom prst="rect">
            <a:avLst/>
          </a:prstGeom>
          <a:solidFill>
            <a:srgbClr val="FFFFFF"/>
          </a:solidFill>
          <a:ln w="19050" cap="flat" cmpd="sng" algn="ctr">
            <a:solidFill>
              <a:srgbClr val="87867E"/>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r>
              <a:rPr kumimoji="1" lang="ja-JP" altLang="en-US" sz="1000" b="0" i="0" u="none" strike="noStrike" cap="none" normalizeH="0" baseline="0" dirty="0">
                <a:ln>
                  <a:noFill/>
                </a:ln>
                <a:effectLst/>
                <a:latin typeface="Meiryo" panose="020B0604030504040204" pitchFamily="34" charset="-128"/>
                <a:ea typeface="Meiryo" panose="020B0604030504040204" pitchFamily="34" charset="-128"/>
                <a:cs typeface="Meiryo UI" panose="020B0604030504040204" pitchFamily="50" charset="-128"/>
              </a:rPr>
              <a:t>プログラミング</a:t>
            </a:r>
            <a:endParaRPr kumimoji="1" lang="en-US" altLang="ja-JP" sz="1000" b="0" i="0" u="none" strike="noStrike" cap="none" normalizeH="0" baseline="0" dirty="0">
              <a:ln>
                <a:noFill/>
              </a:ln>
              <a:effectLst/>
              <a:latin typeface="Meiryo" panose="020B0604030504040204" pitchFamily="34" charset="-128"/>
              <a:ea typeface="Meiryo" panose="020B0604030504040204" pitchFamily="34" charset="-128"/>
              <a:cs typeface="Meiryo UI" panose="020B0604030504040204" pitchFamily="50" charset="-128"/>
            </a:endParaRPr>
          </a:p>
          <a:p>
            <a:pPr marL="0" marR="0" indent="0" algn="ctr" defTabSz="914400" rtl="0" eaLnBrk="1" fontAlgn="ctr" latinLnBrk="0" hangingPunct="1">
              <a:lnSpc>
                <a:spcPct val="100000"/>
              </a:lnSpc>
              <a:spcBef>
                <a:spcPct val="0"/>
              </a:spcBef>
              <a:spcAft>
                <a:spcPct val="0"/>
              </a:spcAft>
              <a:buClrTx/>
              <a:buSzTx/>
              <a:buFontTx/>
              <a:buNone/>
              <a:tabLst/>
            </a:pPr>
            <a:r>
              <a:rPr kumimoji="1" lang="ja-JP" altLang="en-US" sz="1000" b="0" i="0" u="none" strike="noStrike" cap="none" normalizeH="0" baseline="0" dirty="0">
                <a:ln>
                  <a:noFill/>
                </a:ln>
                <a:effectLst/>
                <a:latin typeface="Meiryo" panose="020B0604030504040204" pitchFamily="34" charset="-128"/>
                <a:ea typeface="Meiryo" panose="020B0604030504040204" pitchFamily="34" charset="-128"/>
                <a:cs typeface="Meiryo UI" panose="020B0604030504040204" pitchFamily="50" charset="-128"/>
              </a:rPr>
              <a:t>スキルが必要</a:t>
            </a:r>
            <a:endParaRPr kumimoji="1" lang="en-US" altLang="ja-JP" sz="1000" b="0" i="0" u="none" strike="noStrike" cap="none" normalizeH="0" baseline="0" dirty="0">
              <a:ln>
                <a:noFill/>
              </a:ln>
              <a:effectLst/>
              <a:latin typeface="Meiryo" panose="020B0604030504040204" pitchFamily="34" charset="-128"/>
              <a:ea typeface="Meiryo" panose="020B0604030504040204" pitchFamily="34" charset="-128"/>
              <a:cs typeface="Meiryo UI" panose="020B0604030504040204" pitchFamily="50" charset="-128"/>
            </a:endParaRPr>
          </a:p>
          <a:p>
            <a:pPr marL="0" marR="0" indent="0" algn="ctr" defTabSz="914400" rtl="0" eaLnBrk="1" fontAlgn="ctr"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effectLst/>
                <a:latin typeface="Meiryo" panose="020B0604030504040204" pitchFamily="34" charset="-128"/>
                <a:ea typeface="Meiryo" panose="020B0604030504040204" pitchFamily="34" charset="-128"/>
                <a:cs typeface="Meiryo UI" panose="020B0604030504040204" pitchFamily="50" charset="-128"/>
              </a:rPr>
              <a:t>IT</a:t>
            </a:r>
            <a:r>
              <a:rPr kumimoji="1" lang="ja-JP" altLang="en-US" sz="1000" b="0" i="0" u="none" strike="noStrike" cap="none" normalizeH="0" baseline="0" dirty="0">
                <a:ln>
                  <a:noFill/>
                </a:ln>
                <a:effectLst/>
                <a:latin typeface="Meiryo" panose="020B0604030504040204" pitchFamily="34" charset="-128"/>
                <a:ea typeface="Meiryo" panose="020B0604030504040204" pitchFamily="34" charset="-128"/>
                <a:cs typeface="Meiryo UI" panose="020B0604030504040204" pitchFamily="50" charset="-128"/>
              </a:rPr>
              <a:t>スタッフのみ</a:t>
            </a:r>
            <a:endParaRPr kumimoji="1" lang="en-US" altLang="ja-JP" sz="1000" b="0" i="0" u="none" strike="noStrike" cap="none" normalizeH="0" baseline="0" dirty="0">
              <a:ln>
                <a:noFill/>
              </a:ln>
              <a:effectLst/>
              <a:latin typeface="Meiryo" panose="020B0604030504040204" pitchFamily="34" charset="-128"/>
              <a:ea typeface="Meiryo" panose="020B0604030504040204" pitchFamily="34" charset="-128"/>
              <a:cs typeface="Meiryo UI" panose="020B0604030504040204" pitchFamily="50" charset="-128"/>
            </a:endParaRPr>
          </a:p>
          <a:p>
            <a:pPr marL="0" marR="0" indent="0" algn="ctr" defTabSz="914400" rtl="0" eaLnBrk="1" fontAlgn="ctr" latinLnBrk="0" hangingPunct="1">
              <a:lnSpc>
                <a:spcPct val="100000"/>
              </a:lnSpc>
              <a:spcBef>
                <a:spcPct val="0"/>
              </a:spcBef>
              <a:spcAft>
                <a:spcPct val="0"/>
              </a:spcAft>
              <a:buClrTx/>
              <a:buSzTx/>
              <a:buFontTx/>
              <a:buNone/>
              <a:tabLst/>
            </a:pPr>
            <a:r>
              <a:rPr kumimoji="1" lang="ja-JP" altLang="en-US" sz="1000" b="0" i="0" u="none" strike="noStrike" cap="none" normalizeH="0" baseline="0" dirty="0">
                <a:ln>
                  <a:noFill/>
                </a:ln>
                <a:effectLst/>
                <a:latin typeface="Meiryo" panose="020B0604030504040204" pitchFamily="34" charset="-128"/>
                <a:ea typeface="Meiryo" panose="020B0604030504040204" pitchFamily="34" charset="-128"/>
                <a:cs typeface="Meiryo UI" panose="020B0604030504040204" pitchFamily="50" charset="-128"/>
              </a:rPr>
              <a:t>対応可能</a:t>
            </a:r>
          </a:p>
        </p:txBody>
      </p:sp>
      <p:pic>
        <p:nvPicPr>
          <p:cNvPr id="69" name="Picture 2" descr="T:\1000ビジネス開発部\050.Idevシリーズ商材\99.その他\99.DDL\03.イラスト\イラスト\20ピクトグラム\8589_0003.png"/>
          <p:cNvPicPr>
            <a:picLocks noChangeAspect="1" noChangeArrowheads="1"/>
          </p:cNvPicPr>
          <p:nvPr/>
        </p:nvPicPr>
        <p:blipFill>
          <a:blip r:embed="rId3" cstate="print">
            <a:duotone>
              <a:prstClr val="black"/>
              <a:schemeClr val="accent2">
                <a:tint val="45000"/>
                <a:satMod val="400000"/>
              </a:schemeClr>
            </a:duotone>
          </a:blip>
          <a:srcRect/>
          <a:stretch>
            <a:fillRect/>
          </a:stretch>
        </p:blipFill>
        <p:spPr bwMode="auto">
          <a:xfrm>
            <a:off x="2098397" y="5047561"/>
            <a:ext cx="276714" cy="412123"/>
          </a:xfrm>
          <a:prstGeom prst="rect">
            <a:avLst/>
          </a:prstGeom>
          <a:noFill/>
        </p:spPr>
      </p:pic>
      <p:pic>
        <p:nvPicPr>
          <p:cNvPr id="18" name="Picture 5" descr="Y:\20_商材拡充\★DDL\Illustrations\13.Pictogram\8699_0007.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81489" y="3210064"/>
            <a:ext cx="316466" cy="316466"/>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5" descr="Y:\20_商材拡充\★DDL\Illustrations\13.Pictogram\8699_0007.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81489" y="3529975"/>
            <a:ext cx="316466" cy="316466"/>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5" descr="Y:\20_商材拡充\★DDL\Illustrations\13.Pictogram\8699_0007.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81489" y="3887986"/>
            <a:ext cx="316466" cy="316466"/>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5" descr="Y:\20_商材拡充\★DDL\Illustrations\13.Pictogram\8699_0007.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81489" y="4207896"/>
            <a:ext cx="316466" cy="316466"/>
          </a:xfrm>
          <a:prstGeom prst="rect">
            <a:avLst/>
          </a:prstGeom>
          <a:noFill/>
          <a:extLst>
            <a:ext uri="{909E8E84-426E-40DD-AFC4-6F175D3DCCD1}">
              <a14:hiddenFill xmlns:a14="http://schemas.microsoft.com/office/drawing/2010/main">
                <a:solidFill>
                  <a:srgbClr val="FFFFFF"/>
                </a:solidFill>
              </a14:hiddenFill>
            </a:ext>
          </a:extLst>
        </p:spPr>
      </p:pic>
      <p:sp>
        <p:nvSpPr>
          <p:cNvPr id="20" name="角丸四角形 19"/>
          <p:cNvSpPr/>
          <p:nvPr/>
        </p:nvSpPr>
        <p:spPr bwMode="auto">
          <a:xfrm>
            <a:off x="1154598" y="3206067"/>
            <a:ext cx="360000" cy="646761"/>
          </a:xfrm>
          <a:prstGeom prst="roundRect">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rgbClr val="000000"/>
              </a:solidFill>
              <a:effectLst/>
              <a:latin typeface="Meiryo" panose="020B0604030504040204" pitchFamily="34" charset="-128"/>
              <a:ea typeface="Meiryo" panose="020B0604030504040204" pitchFamily="34" charset="-128"/>
            </a:endParaRPr>
          </a:p>
        </p:txBody>
      </p:sp>
      <p:grpSp>
        <p:nvGrpSpPr>
          <p:cNvPr id="86" name="グループ化 85"/>
          <p:cNvGrpSpPr/>
          <p:nvPr/>
        </p:nvGrpSpPr>
        <p:grpSpPr>
          <a:xfrm>
            <a:off x="1624637" y="3219589"/>
            <a:ext cx="316466" cy="1276198"/>
            <a:chOff x="743945" y="3150140"/>
            <a:chExt cx="316466" cy="1276198"/>
          </a:xfrm>
        </p:grpSpPr>
        <p:pic>
          <p:nvPicPr>
            <p:cNvPr id="87" name="Picture 5" descr="Y:\20_商材拡充\★DDL\Illustrations\13.Pictogram\8699_0007.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43945" y="3150140"/>
              <a:ext cx="316466" cy="316466"/>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5" descr="Y:\20_商材拡充\★DDL\Illustrations\13.Pictogram\8699_0007.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43945" y="3470051"/>
              <a:ext cx="316466" cy="316466"/>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5" descr="Y:\20_商材拡充\★DDL\Illustrations\13.Pictogram\8699_0007.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43945" y="3789962"/>
              <a:ext cx="316466" cy="316466"/>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5" descr="Y:\20_商材拡充\★DDL\Illustrations\13.Pictogram\8699_0007.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43945" y="4109872"/>
              <a:ext cx="316466" cy="31646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1" name="グループ化 90"/>
          <p:cNvGrpSpPr/>
          <p:nvPr/>
        </p:nvGrpSpPr>
        <p:grpSpPr>
          <a:xfrm>
            <a:off x="2510932" y="3219589"/>
            <a:ext cx="316466" cy="1276198"/>
            <a:chOff x="743945" y="3150140"/>
            <a:chExt cx="316466" cy="1276198"/>
          </a:xfrm>
        </p:grpSpPr>
        <p:pic>
          <p:nvPicPr>
            <p:cNvPr id="92" name="Picture 5" descr="Y:\20_商材拡充\★DDL\Illustrations\13.Pictogram\8699_0007.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43945" y="3150140"/>
              <a:ext cx="316466" cy="316466"/>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5" descr="Y:\20_商材拡充\★DDL\Illustrations\13.Pictogram\8699_0007.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43945" y="3470051"/>
              <a:ext cx="316466" cy="316466"/>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5" descr="Y:\20_商材拡充\★DDL\Illustrations\13.Pictogram\8699_0007.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43945" y="3789962"/>
              <a:ext cx="316466" cy="316466"/>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5" descr="Y:\20_商材拡充\★DDL\Illustrations\13.Pictogram\8699_0007.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43945" y="4109872"/>
              <a:ext cx="316466" cy="31646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6" name="グループ化 95"/>
          <p:cNvGrpSpPr/>
          <p:nvPr/>
        </p:nvGrpSpPr>
        <p:grpSpPr>
          <a:xfrm>
            <a:off x="2067785" y="3219589"/>
            <a:ext cx="316466" cy="1276198"/>
            <a:chOff x="743945" y="3150140"/>
            <a:chExt cx="316466" cy="1276198"/>
          </a:xfrm>
        </p:grpSpPr>
        <p:pic>
          <p:nvPicPr>
            <p:cNvPr id="97" name="Picture 5" descr="Y:\20_商材拡充\★DDL\Illustrations\13.Pictogram\8699_0007.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43945" y="3150140"/>
              <a:ext cx="316466" cy="316466"/>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5" descr="Y:\20_商材拡充\★DDL\Illustrations\13.Pictogram\8699_0007.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43945" y="3470051"/>
              <a:ext cx="316466" cy="316466"/>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5" descr="Y:\20_商材拡充\★DDL\Illustrations\13.Pictogram\8699_0007.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43945" y="3789962"/>
              <a:ext cx="316466" cy="316466"/>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5" descr="Y:\20_商材拡充\★DDL\Illustrations\13.Pictogram\8699_0007.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43945" y="4109872"/>
              <a:ext cx="316466" cy="316466"/>
            </a:xfrm>
            <a:prstGeom prst="rect">
              <a:avLst/>
            </a:prstGeom>
            <a:noFill/>
            <a:extLst>
              <a:ext uri="{909E8E84-426E-40DD-AFC4-6F175D3DCCD1}">
                <a14:hiddenFill xmlns:a14="http://schemas.microsoft.com/office/drawing/2010/main">
                  <a:solidFill>
                    <a:srgbClr val="FFFFFF"/>
                  </a:solidFill>
                </a14:hiddenFill>
              </a:ext>
            </a:extLst>
          </p:spPr>
        </p:pic>
      </p:grpSp>
      <p:sp>
        <p:nvSpPr>
          <p:cNvPr id="101" name="角丸四角形 100"/>
          <p:cNvSpPr/>
          <p:nvPr/>
        </p:nvSpPr>
        <p:spPr bwMode="auto">
          <a:xfrm>
            <a:off x="1158502" y="3873795"/>
            <a:ext cx="360000" cy="646761"/>
          </a:xfrm>
          <a:prstGeom prst="roundRect">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rgbClr val="000000"/>
              </a:solidFill>
              <a:effectLst/>
              <a:latin typeface="Meiryo" panose="020B0604030504040204" pitchFamily="34" charset="-128"/>
              <a:ea typeface="Meiryo" panose="020B0604030504040204" pitchFamily="34" charset="-128"/>
            </a:endParaRPr>
          </a:p>
        </p:txBody>
      </p:sp>
      <p:sp>
        <p:nvSpPr>
          <p:cNvPr id="102" name="角丸四角形 101"/>
          <p:cNvSpPr/>
          <p:nvPr/>
        </p:nvSpPr>
        <p:spPr bwMode="auto">
          <a:xfrm rot="5400000">
            <a:off x="2058543" y="3714369"/>
            <a:ext cx="324000" cy="1260000"/>
          </a:xfrm>
          <a:prstGeom prst="roundRect">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rgbClr val="000000"/>
              </a:solidFill>
              <a:effectLst/>
              <a:latin typeface="Meiryo" panose="020B0604030504040204" pitchFamily="34" charset="-128"/>
              <a:ea typeface="Meiryo" panose="020B0604030504040204" pitchFamily="34" charset="-128"/>
            </a:endParaRPr>
          </a:p>
        </p:txBody>
      </p:sp>
      <p:sp>
        <p:nvSpPr>
          <p:cNvPr id="103" name="角丸四角形 102"/>
          <p:cNvSpPr/>
          <p:nvPr/>
        </p:nvSpPr>
        <p:spPr bwMode="auto">
          <a:xfrm rot="5400000">
            <a:off x="1738793" y="3067571"/>
            <a:ext cx="963499" cy="1260000"/>
          </a:xfrm>
          <a:prstGeom prst="roundRect">
            <a:avLst>
              <a:gd name="adj" fmla="val 5463"/>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rgbClr val="000000"/>
              </a:solidFill>
              <a:effectLst/>
              <a:latin typeface="Meiryo" panose="020B0604030504040204" pitchFamily="34" charset="-128"/>
              <a:ea typeface="Meiryo" panose="020B0604030504040204" pitchFamily="34" charset="-128"/>
            </a:endParaRPr>
          </a:p>
        </p:txBody>
      </p:sp>
      <p:sp>
        <p:nvSpPr>
          <p:cNvPr id="25" name="四角形吹き出し 24"/>
          <p:cNvSpPr/>
          <p:nvPr/>
        </p:nvSpPr>
        <p:spPr bwMode="auto">
          <a:xfrm>
            <a:off x="406480" y="3197990"/>
            <a:ext cx="669586" cy="416814"/>
          </a:xfrm>
          <a:prstGeom prst="wedgeRectCallout">
            <a:avLst>
              <a:gd name="adj1" fmla="val 67363"/>
              <a:gd name="adj2" fmla="val 37363"/>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r>
              <a:rPr kumimoji="1" lang="ja-JP" altLang="en-US" sz="1200" b="1" i="0" u="none" strike="noStrike" cap="none" normalizeH="0" baseline="0" dirty="0">
                <a:ln>
                  <a:noFill/>
                </a:ln>
                <a:solidFill>
                  <a:srgbClr val="000000"/>
                </a:solidFill>
                <a:effectLst/>
                <a:latin typeface="Meiryo" panose="020B0604030504040204" pitchFamily="34" charset="-128"/>
                <a:ea typeface="Meiryo" panose="020B0604030504040204" pitchFamily="34" charset="-128"/>
                <a:cs typeface="Meiryo UI" panose="020B0604030504040204" pitchFamily="50" charset="-128"/>
              </a:rPr>
              <a:t>不備</a:t>
            </a:r>
            <a:endParaRPr kumimoji="1" lang="en-US" altLang="ja-JP" sz="1200" b="1" i="0" u="none" strike="noStrike" cap="none" normalizeH="0" baseline="0" dirty="0">
              <a:ln>
                <a:noFill/>
              </a:ln>
              <a:solidFill>
                <a:srgbClr val="000000"/>
              </a:solidFill>
              <a:effectLst/>
              <a:latin typeface="Meiryo" panose="020B0604030504040204" pitchFamily="34" charset="-128"/>
              <a:ea typeface="Meiryo" panose="020B0604030504040204" pitchFamily="34" charset="-128"/>
              <a:cs typeface="Meiryo UI" panose="020B0604030504040204" pitchFamily="50" charset="-128"/>
            </a:endParaRPr>
          </a:p>
          <a:p>
            <a:pPr marL="0" marR="0" indent="0" algn="ctr" defTabSz="914400" rtl="0" eaLnBrk="1" fontAlgn="ctr" latinLnBrk="0" hangingPunct="1">
              <a:lnSpc>
                <a:spcPct val="100000"/>
              </a:lnSpc>
              <a:spcBef>
                <a:spcPct val="0"/>
              </a:spcBef>
              <a:spcAft>
                <a:spcPct val="0"/>
              </a:spcAft>
              <a:buClrTx/>
              <a:buSzTx/>
              <a:buFontTx/>
              <a:buNone/>
              <a:tabLst/>
            </a:pPr>
            <a:r>
              <a:rPr lang="ja-JP" altLang="en-US" sz="1200" b="1" dirty="0">
                <a:latin typeface="Meiryo" panose="020B0604030504040204" pitchFamily="34" charset="-128"/>
                <a:ea typeface="Meiryo" panose="020B0604030504040204" pitchFamily="34" charset="-128"/>
                <a:cs typeface="Meiryo UI" panose="020B0604030504040204" pitchFamily="50" charset="-128"/>
              </a:rPr>
              <a:t>チェック</a:t>
            </a:r>
            <a:endParaRPr kumimoji="1" lang="ja-JP" altLang="en-US" sz="1200" b="1" i="0" u="none" strike="noStrike" cap="none" normalizeH="0" baseline="0" dirty="0">
              <a:ln>
                <a:noFill/>
              </a:ln>
              <a:solidFill>
                <a:srgbClr val="000000"/>
              </a:solidFill>
              <a:effectLst/>
              <a:latin typeface="Meiryo" panose="020B0604030504040204" pitchFamily="34" charset="-128"/>
              <a:ea typeface="Meiryo" panose="020B0604030504040204" pitchFamily="34" charset="-128"/>
              <a:cs typeface="Meiryo UI" panose="020B0604030504040204" pitchFamily="50" charset="-128"/>
            </a:endParaRPr>
          </a:p>
        </p:txBody>
      </p:sp>
      <p:sp>
        <p:nvSpPr>
          <p:cNvPr id="104" name="四角形吹き出し 103"/>
          <p:cNvSpPr/>
          <p:nvPr/>
        </p:nvSpPr>
        <p:spPr bwMode="auto">
          <a:xfrm>
            <a:off x="406480" y="3893315"/>
            <a:ext cx="669586" cy="416814"/>
          </a:xfrm>
          <a:prstGeom prst="wedgeRectCallout">
            <a:avLst>
              <a:gd name="adj1" fmla="val 67363"/>
              <a:gd name="adj2" fmla="val 37363"/>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r>
              <a:rPr lang="ja-JP" altLang="en-US" sz="1200" b="1" dirty="0">
                <a:latin typeface="Meiryo" panose="020B0604030504040204" pitchFamily="34" charset="-128"/>
                <a:ea typeface="Meiryo" panose="020B0604030504040204" pitchFamily="34" charset="-128"/>
                <a:cs typeface="Meiryo UI" panose="020B0604030504040204" pitchFamily="50" charset="-128"/>
              </a:rPr>
              <a:t>申込書</a:t>
            </a:r>
            <a:endParaRPr lang="en-US" altLang="ja-JP" sz="1200" b="1" dirty="0">
              <a:latin typeface="Meiryo" panose="020B0604030504040204" pitchFamily="34" charset="-128"/>
              <a:ea typeface="Meiryo" panose="020B0604030504040204" pitchFamily="34" charset="-128"/>
              <a:cs typeface="Meiryo UI" panose="020B0604030504040204" pitchFamily="50" charset="-128"/>
            </a:endParaRPr>
          </a:p>
          <a:p>
            <a:pPr marL="0" marR="0" indent="0" algn="ctr" defTabSz="914400" rtl="0" eaLnBrk="1" fontAlgn="ctr" latinLnBrk="0" hangingPunct="1">
              <a:lnSpc>
                <a:spcPct val="100000"/>
              </a:lnSpc>
              <a:spcBef>
                <a:spcPct val="0"/>
              </a:spcBef>
              <a:spcAft>
                <a:spcPct val="0"/>
              </a:spcAft>
              <a:buClrTx/>
              <a:buSzTx/>
              <a:buFontTx/>
              <a:buNone/>
              <a:tabLst/>
            </a:pPr>
            <a:r>
              <a:rPr lang="ja-JP" altLang="en-US" sz="1200" b="1" dirty="0">
                <a:latin typeface="Meiryo" panose="020B0604030504040204" pitchFamily="34" charset="-128"/>
                <a:ea typeface="Meiryo" panose="020B0604030504040204" pitchFamily="34" charset="-128"/>
                <a:cs typeface="Meiryo UI" panose="020B0604030504040204" pitchFamily="50" charset="-128"/>
              </a:rPr>
              <a:t>読み取り</a:t>
            </a:r>
            <a:endParaRPr kumimoji="1" lang="en-US" altLang="ja-JP" sz="1200" b="1" i="0" u="none" strike="noStrike" cap="none" normalizeH="0" baseline="0" dirty="0">
              <a:ln>
                <a:noFill/>
              </a:ln>
              <a:solidFill>
                <a:srgbClr val="000000"/>
              </a:solidFill>
              <a:effectLst/>
              <a:latin typeface="Meiryo" panose="020B0604030504040204" pitchFamily="34" charset="-128"/>
              <a:ea typeface="Meiryo" panose="020B0604030504040204" pitchFamily="34" charset="-128"/>
              <a:cs typeface="Meiryo UI" panose="020B0604030504040204" pitchFamily="50" charset="-128"/>
            </a:endParaRPr>
          </a:p>
        </p:txBody>
      </p:sp>
      <p:sp>
        <p:nvSpPr>
          <p:cNvPr id="105" name="四角形吹き出し 104"/>
          <p:cNvSpPr/>
          <p:nvPr/>
        </p:nvSpPr>
        <p:spPr bwMode="auto">
          <a:xfrm>
            <a:off x="2951673" y="3220416"/>
            <a:ext cx="669586" cy="416814"/>
          </a:xfrm>
          <a:prstGeom prst="wedgeRectCallout">
            <a:avLst>
              <a:gd name="adj1" fmla="val -79157"/>
              <a:gd name="adj2" fmla="val 32793"/>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r>
              <a:rPr kumimoji="1" lang="ja-JP" altLang="en-US" sz="1200" b="1" i="0" u="none" strike="noStrike" cap="none" normalizeH="0" baseline="0" dirty="0">
                <a:ln>
                  <a:noFill/>
                </a:ln>
                <a:solidFill>
                  <a:srgbClr val="000000"/>
                </a:solidFill>
                <a:effectLst/>
                <a:latin typeface="Meiryo" panose="020B0604030504040204" pitchFamily="34" charset="-128"/>
                <a:ea typeface="Meiryo" panose="020B0604030504040204" pitchFamily="34" charset="-128"/>
                <a:cs typeface="Meiryo UI" panose="020B0604030504040204" pitchFamily="50" charset="-128"/>
              </a:rPr>
              <a:t>データ</a:t>
            </a:r>
            <a:endParaRPr kumimoji="1" lang="en-US" altLang="ja-JP" sz="1200" b="1" i="0" u="none" strike="noStrike" cap="none" normalizeH="0" baseline="0" dirty="0">
              <a:ln>
                <a:noFill/>
              </a:ln>
              <a:solidFill>
                <a:srgbClr val="000000"/>
              </a:solidFill>
              <a:effectLst/>
              <a:latin typeface="Meiryo" panose="020B0604030504040204" pitchFamily="34" charset="-128"/>
              <a:ea typeface="Meiryo" panose="020B0604030504040204" pitchFamily="34" charset="-128"/>
              <a:cs typeface="Meiryo UI" panose="020B0604030504040204" pitchFamily="50" charset="-128"/>
            </a:endParaRPr>
          </a:p>
          <a:p>
            <a:pPr marL="0" marR="0" indent="0" algn="ctr" defTabSz="914400" rtl="0" eaLnBrk="1" fontAlgn="ctr" latinLnBrk="0" hangingPunct="1">
              <a:lnSpc>
                <a:spcPct val="100000"/>
              </a:lnSpc>
              <a:spcBef>
                <a:spcPct val="0"/>
              </a:spcBef>
              <a:spcAft>
                <a:spcPct val="0"/>
              </a:spcAft>
              <a:buClrTx/>
              <a:buSzTx/>
              <a:buFontTx/>
              <a:buNone/>
              <a:tabLst/>
            </a:pPr>
            <a:r>
              <a:rPr kumimoji="1" lang="ja-JP" altLang="en-US" sz="1200" b="1" i="0" u="none" strike="noStrike" cap="none" normalizeH="0" baseline="0" dirty="0">
                <a:ln>
                  <a:noFill/>
                </a:ln>
                <a:solidFill>
                  <a:srgbClr val="000000"/>
                </a:solidFill>
                <a:effectLst/>
                <a:latin typeface="Meiryo" panose="020B0604030504040204" pitchFamily="34" charset="-128"/>
                <a:ea typeface="Meiryo" panose="020B0604030504040204" pitchFamily="34" charset="-128"/>
                <a:cs typeface="Meiryo UI" panose="020B0604030504040204" pitchFamily="50" charset="-128"/>
              </a:rPr>
              <a:t>入力</a:t>
            </a:r>
          </a:p>
        </p:txBody>
      </p:sp>
      <p:sp>
        <p:nvSpPr>
          <p:cNvPr id="106" name="四角形吹き出し 105"/>
          <p:cNvSpPr/>
          <p:nvPr/>
        </p:nvSpPr>
        <p:spPr bwMode="auto">
          <a:xfrm>
            <a:off x="2951673" y="3915741"/>
            <a:ext cx="669586" cy="416814"/>
          </a:xfrm>
          <a:prstGeom prst="wedgeRectCallout">
            <a:avLst>
              <a:gd name="adj1" fmla="val -74889"/>
              <a:gd name="adj2" fmla="val 41933"/>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r>
              <a:rPr kumimoji="1" lang="ja-JP" altLang="en-US" sz="1200" b="1" i="0" u="none" strike="noStrike" cap="none" normalizeH="0" baseline="0" dirty="0">
                <a:ln>
                  <a:noFill/>
                </a:ln>
                <a:solidFill>
                  <a:srgbClr val="000000"/>
                </a:solidFill>
                <a:effectLst/>
                <a:latin typeface="Meiryo" panose="020B0604030504040204" pitchFamily="34" charset="-128"/>
                <a:ea typeface="Meiryo" panose="020B0604030504040204" pitchFamily="34" charset="-128"/>
                <a:cs typeface="Meiryo UI" panose="020B0604030504040204" pitchFamily="50" charset="-128"/>
              </a:rPr>
              <a:t>審査</a:t>
            </a:r>
            <a:endParaRPr kumimoji="1" lang="en-US" altLang="ja-JP" sz="1200" b="1" i="0" u="none" strike="noStrike" cap="none" normalizeH="0" baseline="0" dirty="0">
              <a:ln>
                <a:noFill/>
              </a:ln>
              <a:solidFill>
                <a:srgbClr val="000000"/>
              </a:solidFill>
              <a:effectLst/>
              <a:latin typeface="Meiryo" panose="020B0604030504040204" pitchFamily="34" charset="-128"/>
              <a:ea typeface="Meiryo" panose="020B0604030504040204" pitchFamily="34" charset="-128"/>
              <a:cs typeface="Meiryo UI" panose="020B0604030504040204" pitchFamily="50" charset="-128"/>
            </a:endParaRPr>
          </a:p>
          <a:p>
            <a:pPr marL="0" marR="0" indent="0" algn="ctr" defTabSz="914400" rtl="0" eaLnBrk="1" fontAlgn="ctr" latinLnBrk="0" hangingPunct="1">
              <a:lnSpc>
                <a:spcPct val="100000"/>
              </a:lnSpc>
              <a:spcBef>
                <a:spcPct val="0"/>
              </a:spcBef>
              <a:spcAft>
                <a:spcPct val="0"/>
              </a:spcAft>
              <a:buClrTx/>
              <a:buSzTx/>
              <a:buFontTx/>
              <a:buNone/>
              <a:tabLst/>
            </a:pPr>
            <a:r>
              <a:rPr lang="ja-JP" altLang="en-US" sz="1200" b="1" dirty="0">
                <a:latin typeface="Meiryo" panose="020B0604030504040204" pitchFamily="34" charset="-128"/>
                <a:ea typeface="Meiryo" panose="020B0604030504040204" pitchFamily="34" charset="-128"/>
                <a:cs typeface="Meiryo UI" panose="020B0604030504040204" pitchFamily="50" charset="-128"/>
              </a:rPr>
              <a:t>手続き</a:t>
            </a:r>
            <a:endParaRPr kumimoji="1" lang="en-US" altLang="ja-JP" sz="1200" b="1" i="0" u="none" strike="noStrike" cap="none" normalizeH="0" baseline="0" dirty="0">
              <a:ln>
                <a:noFill/>
              </a:ln>
              <a:solidFill>
                <a:srgbClr val="000000"/>
              </a:solidFill>
              <a:effectLst/>
              <a:latin typeface="Meiryo" panose="020B0604030504040204" pitchFamily="34" charset="-128"/>
              <a:ea typeface="Meiryo" panose="020B0604030504040204" pitchFamily="34" charset="-128"/>
              <a:cs typeface="Meiryo UI" panose="020B0604030504040204" pitchFamily="50" charset="-128"/>
            </a:endParaRPr>
          </a:p>
        </p:txBody>
      </p:sp>
      <p:pic>
        <p:nvPicPr>
          <p:cNvPr id="110" name="Picture 5" descr="Y:\20_商材拡充\★DDL\Illustrations\13.Pictogram\8699_0007.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564630" y="5362690"/>
            <a:ext cx="316466" cy="316466"/>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5" descr="Y:\20_商材拡充\★DDL\Illustrations\13.Pictogram\8699_0007.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564630" y="5682600"/>
            <a:ext cx="316466" cy="316466"/>
          </a:xfrm>
          <a:prstGeom prst="rect">
            <a:avLst/>
          </a:prstGeom>
          <a:noFill/>
          <a:extLst>
            <a:ext uri="{909E8E84-426E-40DD-AFC4-6F175D3DCCD1}">
              <a14:hiddenFill xmlns:a14="http://schemas.microsoft.com/office/drawing/2010/main">
                <a:solidFill>
                  <a:srgbClr val="FFFFFF"/>
                </a:solidFill>
              </a14:hiddenFill>
            </a:ext>
          </a:extLst>
        </p:spPr>
      </p:pic>
      <p:sp>
        <p:nvSpPr>
          <p:cNvPr id="112" name="角丸四角形 111"/>
          <p:cNvSpPr/>
          <p:nvPr/>
        </p:nvSpPr>
        <p:spPr bwMode="auto">
          <a:xfrm>
            <a:off x="1541643" y="5247528"/>
            <a:ext cx="357218" cy="838201"/>
          </a:xfrm>
          <a:prstGeom prst="roundRect">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rgbClr val="000000"/>
              </a:solidFill>
              <a:effectLst/>
              <a:latin typeface="Meiryo" panose="020B0604030504040204" pitchFamily="34" charset="-128"/>
              <a:ea typeface="Meiryo" panose="020B0604030504040204" pitchFamily="34" charset="-128"/>
            </a:endParaRPr>
          </a:p>
        </p:txBody>
      </p:sp>
      <p:sp>
        <p:nvSpPr>
          <p:cNvPr id="29" name="正方形/長方形 28"/>
          <p:cNvSpPr/>
          <p:nvPr/>
        </p:nvSpPr>
        <p:spPr bwMode="auto">
          <a:xfrm>
            <a:off x="334189" y="4873117"/>
            <a:ext cx="3348000" cy="1440000"/>
          </a:xfrm>
          <a:prstGeom prst="rect">
            <a:avLst/>
          </a:prstGeom>
          <a:noFill/>
          <a:ln w="9525" cap="flat" cmpd="sng" algn="ctr">
            <a:solidFill>
              <a:srgbClr val="57564F"/>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rgbClr val="000000"/>
              </a:solidFill>
              <a:effectLst/>
              <a:latin typeface="Meiryo" panose="020B0604030504040204" pitchFamily="34" charset="-128"/>
              <a:ea typeface="Meiryo" panose="020B0604030504040204" pitchFamily="34" charset="-128"/>
            </a:endParaRPr>
          </a:p>
        </p:txBody>
      </p:sp>
      <p:sp>
        <p:nvSpPr>
          <p:cNvPr id="130" name="正方形/長方形 129"/>
          <p:cNvSpPr/>
          <p:nvPr/>
        </p:nvSpPr>
        <p:spPr bwMode="auto">
          <a:xfrm>
            <a:off x="334189" y="3111830"/>
            <a:ext cx="3355372" cy="1440000"/>
          </a:xfrm>
          <a:prstGeom prst="rect">
            <a:avLst/>
          </a:prstGeom>
          <a:noFill/>
          <a:ln w="9525" cap="flat" cmpd="sng" algn="ctr">
            <a:solidFill>
              <a:srgbClr val="57564F"/>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rgbClr val="000000"/>
              </a:solidFill>
              <a:effectLst/>
              <a:latin typeface="Meiryo" panose="020B0604030504040204" pitchFamily="34" charset="-128"/>
              <a:ea typeface="Meiryo" panose="020B0604030504040204" pitchFamily="34" charset="-128"/>
            </a:endParaRPr>
          </a:p>
        </p:txBody>
      </p:sp>
      <p:sp>
        <p:nvSpPr>
          <p:cNvPr id="8" name="下矢印 7"/>
          <p:cNvSpPr/>
          <p:nvPr/>
        </p:nvSpPr>
        <p:spPr bwMode="auto">
          <a:xfrm>
            <a:off x="1698836" y="4590721"/>
            <a:ext cx="600075" cy="252000"/>
          </a:xfrm>
          <a:prstGeom prst="downArrow">
            <a:avLst/>
          </a:prstGeom>
          <a:solidFill>
            <a:schemeClr val="accent2"/>
          </a:solidFill>
          <a:ln w="9525" cap="flat" cmpd="sng" algn="ctr">
            <a:solidFill>
              <a:srgbClr val="57564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rgbClr val="000000"/>
              </a:solidFill>
              <a:effectLst/>
              <a:latin typeface="Meiryo" panose="020B0604030504040204" pitchFamily="34" charset="-128"/>
              <a:ea typeface="Meiryo" panose="020B0604030504040204" pitchFamily="34" charset="-128"/>
            </a:endParaRPr>
          </a:p>
        </p:txBody>
      </p:sp>
      <p:sp>
        <p:nvSpPr>
          <p:cNvPr id="78" name="角丸四角形 77"/>
          <p:cNvSpPr/>
          <p:nvPr/>
        </p:nvSpPr>
        <p:spPr bwMode="auto">
          <a:xfrm>
            <a:off x="1127244" y="4922228"/>
            <a:ext cx="360000" cy="646761"/>
          </a:xfrm>
          <a:prstGeom prst="roundRect">
            <a:avLst/>
          </a:prstGeom>
          <a:noFill/>
          <a:ln w="28575" cap="flat" cmpd="sng" algn="ctr">
            <a:solidFill>
              <a:schemeClr val="accent6"/>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rgbClr val="000000"/>
              </a:solidFill>
              <a:effectLst/>
              <a:latin typeface="Meiryo" panose="020B0604030504040204" pitchFamily="34" charset="-128"/>
              <a:ea typeface="Meiryo" panose="020B0604030504040204" pitchFamily="34" charset="-128"/>
            </a:endParaRPr>
          </a:p>
        </p:txBody>
      </p:sp>
      <p:sp>
        <p:nvSpPr>
          <p:cNvPr id="124" name="角丸四角形 123"/>
          <p:cNvSpPr/>
          <p:nvPr/>
        </p:nvSpPr>
        <p:spPr bwMode="auto">
          <a:xfrm>
            <a:off x="1131148" y="5589956"/>
            <a:ext cx="360000" cy="646761"/>
          </a:xfrm>
          <a:prstGeom prst="roundRect">
            <a:avLst/>
          </a:prstGeom>
          <a:noFill/>
          <a:ln w="28575" cap="flat" cmpd="sng" algn="ctr">
            <a:solidFill>
              <a:schemeClr val="accent6"/>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rgbClr val="000000"/>
              </a:solidFill>
              <a:effectLst/>
              <a:latin typeface="Meiryo" panose="020B0604030504040204" pitchFamily="34" charset="-128"/>
              <a:ea typeface="Meiryo" panose="020B0604030504040204" pitchFamily="34" charset="-128"/>
            </a:endParaRPr>
          </a:p>
        </p:txBody>
      </p:sp>
      <p:sp>
        <p:nvSpPr>
          <p:cNvPr id="127" name="角丸四角形 126"/>
          <p:cNvSpPr/>
          <p:nvPr/>
        </p:nvSpPr>
        <p:spPr bwMode="auto">
          <a:xfrm rot="5400000">
            <a:off x="2074549" y="4813214"/>
            <a:ext cx="658676" cy="876703"/>
          </a:xfrm>
          <a:prstGeom prst="roundRect">
            <a:avLst>
              <a:gd name="adj" fmla="val 10859"/>
            </a:avLst>
          </a:prstGeom>
          <a:noFill/>
          <a:ln w="28575" cap="flat" cmpd="sng" algn="ctr">
            <a:solidFill>
              <a:schemeClr val="accent6"/>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rgbClr val="000000"/>
              </a:solidFill>
              <a:effectLst/>
              <a:latin typeface="Meiryo" panose="020B0604030504040204" pitchFamily="34" charset="-128"/>
              <a:ea typeface="Meiryo" panose="020B0604030504040204" pitchFamily="34" charset="-128"/>
            </a:endParaRPr>
          </a:p>
        </p:txBody>
      </p:sp>
      <p:pic>
        <p:nvPicPr>
          <p:cNvPr id="129" name="Picture 2" descr="T:\1000ビジネス開発部\050.Idevシリーズ商材\99.その他\99.DDL\03.イラスト\イラスト\20ピクトグラム\8589_0003.png"/>
          <p:cNvPicPr>
            <a:picLocks noChangeAspect="1" noChangeArrowheads="1"/>
          </p:cNvPicPr>
          <p:nvPr/>
        </p:nvPicPr>
        <p:blipFill>
          <a:blip r:embed="rId3" cstate="print">
            <a:duotone>
              <a:prstClr val="black"/>
              <a:schemeClr val="accent2">
                <a:tint val="45000"/>
                <a:satMod val="400000"/>
              </a:schemeClr>
            </a:duotone>
          </a:blip>
          <a:srcRect/>
          <a:stretch>
            <a:fillRect/>
          </a:stretch>
        </p:blipFill>
        <p:spPr bwMode="auto">
          <a:xfrm>
            <a:off x="2441297" y="5047561"/>
            <a:ext cx="276714" cy="412123"/>
          </a:xfrm>
          <a:prstGeom prst="rect">
            <a:avLst/>
          </a:prstGeom>
          <a:noFill/>
        </p:spPr>
      </p:pic>
      <p:pic>
        <p:nvPicPr>
          <p:cNvPr id="131" name="Picture 2" descr="T:\1000ビジネス開発部\050.Idevシリーズ商材\99.その他\99.DDL\03.イラスト\イラスト\20ピクトグラム\8589_0003.png"/>
          <p:cNvPicPr>
            <a:picLocks noChangeAspect="1" noChangeArrowheads="1"/>
          </p:cNvPicPr>
          <p:nvPr/>
        </p:nvPicPr>
        <p:blipFill>
          <a:blip r:embed="rId3" cstate="print">
            <a:duotone>
              <a:prstClr val="black"/>
              <a:schemeClr val="accent2">
                <a:tint val="45000"/>
                <a:satMod val="400000"/>
              </a:schemeClr>
            </a:duotone>
          </a:blip>
          <a:srcRect/>
          <a:stretch>
            <a:fillRect/>
          </a:stretch>
        </p:blipFill>
        <p:spPr bwMode="auto">
          <a:xfrm>
            <a:off x="1174472" y="5047561"/>
            <a:ext cx="276714" cy="412123"/>
          </a:xfrm>
          <a:prstGeom prst="rect">
            <a:avLst/>
          </a:prstGeom>
          <a:noFill/>
        </p:spPr>
      </p:pic>
      <p:sp>
        <p:nvSpPr>
          <p:cNvPr id="133" name="四角形吹き出し 132"/>
          <p:cNvSpPr/>
          <p:nvPr/>
        </p:nvSpPr>
        <p:spPr bwMode="auto">
          <a:xfrm>
            <a:off x="406480" y="4933201"/>
            <a:ext cx="669586" cy="416814"/>
          </a:xfrm>
          <a:prstGeom prst="wedgeRectCallout">
            <a:avLst>
              <a:gd name="adj1" fmla="val 67363"/>
              <a:gd name="adj2" fmla="val 37363"/>
            </a:avLst>
          </a:prstGeom>
          <a:gradFill rotWithShape="0">
            <a:gsLst>
              <a:gs pos="0">
                <a:srgbClr val="FFFFFF"/>
              </a:gs>
              <a:gs pos="100000">
                <a:srgbClr val="CACAC7"/>
              </a:gs>
            </a:gsLst>
            <a:lin ang="5400000" scaled="1"/>
          </a:gradFill>
          <a:ln w="254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r>
              <a:rPr kumimoji="1" lang="ja-JP" altLang="en-US" sz="1200" b="1" i="0" u="none" strike="noStrike" cap="none" normalizeH="0" baseline="0" dirty="0">
                <a:ln>
                  <a:noFill/>
                </a:ln>
                <a:solidFill>
                  <a:schemeClr val="accent2"/>
                </a:solidFill>
                <a:effectLst/>
                <a:latin typeface="Meiryo" panose="020B0604030504040204" pitchFamily="34" charset="-128"/>
                <a:ea typeface="Meiryo" panose="020B0604030504040204" pitchFamily="34" charset="-128"/>
                <a:cs typeface="Meiryo UI" panose="020B0604030504040204" pitchFamily="50" charset="-128"/>
              </a:rPr>
              <a:t>不備</a:t>
            </a:r>
            <a:endParaRPr kumimoji="1" lang="en-US" altLang="ja-JP" sz="1200" b="1" i="0" u="none" strike="noStrike" cap="none" normalizeH="0" baseline="0" dirty="0">
              <a:ln>
                <a:noFill/>
              </a:ln>
              <a:solidFill>
                <a:schemeClr val="accent2"/>
              </a:solidFill>
              <a:effectLst/>
              <a:latin typeface="Meiryo" panose="020B0604030504040204" pitchFamily="34" charset="-128"/>
              <a:ea typeface="Meiryo" panose="020B0604030504040204" pitchFamily="34" charset="-128"/>
              <a:cs typeface="Meiryo UI" panose="020B0604030504040204" pitchFamily="50" charset="-128"/>
            </a:endParaRPr>
          </a:p>
          <a:p>
            <a:pPr marL="0" marR="0" indent="0" algn="ctr" defTabSz="914400" rtl="0" eaLnBrk="1" fontAlgn="ctr" latinLnBrk="0" hangingPunct="1">
              <a:lnSpc>
                <a:spcPct val="100000"/>
              </a:lnSpc>
              <a:spcBef>
                <a:spcPct val="0"/>
              </a:spcBef>
              <a:spcAft>
                <a:spcPct val="0"/>
              </a:spcAft>
              <a:buClrTx/>
              <a:buSzTx/>
              <a:buFontTx/>
              <a:buNone/>
              <a:tabLst/>
            </a:pPr>
            <a:r>
              <a:rPr lang="ja-JP" altLang="en-US" sz="1200" b="1" dirty="0">
                <a:solidFill>
                  <a:schemeClr val="accent2"/>
                </a:solidFill>
                <a:latin typeface="Meiryo" panose="020B0604030504040204" pitchFamily="34" charset="-128"/>
                <a:ea typeface="Meiryo" panose="020B0604030504040204" pitchFamily="34" charset="-128"/>
                <a:cs typeface="Meiryo UI" panose="020B0604030504040204" pitchFamily="50" charset="-128"/>
              </a:rPr>
              <a:t>チェック</a:t>
            </a:r>
            <a:endParaRPr kumimoji="1" lang="ja-JP" altLang="en-US" sz="1200" b="1" i="0" u="none" strike="noStrike" cap="none" normalizeH="0" baseline="0" dirty="0">
              <a:ln>
                <a:noFill/>
              </a:ln>
              <a:solidFill>
                <a:schemeClr val="accent2"/>
              </a:solidFill>
              <a:effectLst/>
              <a:latin typeface="Meiryo" panose="020B0604030504040204" pitchFamily="34" charset="-128"/>
              <a:ea typeface="Meiryo" panose="020B0604030504040204" pitchFamily="34" charset="-128"/>
              <a:cs typeface="Meiryo UI" panose="020B0604030504040204" pitchFamily="50" charset="-128"/>
            </a:endParaRPr>
          </a:p>
        </p:txBody>
      </p:sp>
      <p:sp>
        <p:nvSpPr>
          <p:cNvPr id="134" name="四角形吹き出し 133"/>
          <p:cNvSpPr/>
          <p:nvPr/>
        </p:nvSpPr>
        <p:spPr bwMode="auto">
          <a:xfrm>
            <a:off x="406480" y="5628526"/>
            <a:ext cx="669586" cy="416814"/>
          </a:xfrm>
          <a:prstGeom prst="wedgeRectCallout">
            <a:avLst>
              <a:gd name="adj1" fmla="val 67363"/>
              <a:gd name="adj2" fmla="val 37363"/>
            </a:avLst>
          </a:prstGeom>
          <a:gradFill rotWithShape="0">
            <a:gsLst>
              <a:gs pos="0">
                <a:srgbClr val="FFFFFF"/>
              </a:gs>
              <a:gs pos="100000">
                <a:srgbClr val="CACAC7"/>
              </a:gs>
            </a:gsLst>
            <a:lin ang="5400000" scaled="1"/>
          </a:gradFill>
          <a:ln w="254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r>
              <a:rPr lang="ja-JP" altLang="en-US" sz="1200" b="1" dirty="0">
                <a:solidFill>
                  <a:schemeClr val="accent2"/>
                </a:solidFill>
                <a:latin typeface="Meiryo" panose="020B0604030504040204" pitchFamily="34" charset="-128"/>
                <a:ea typeface="Meiryo" panose="020B0604030504040204" pitchFamily="34" charset="-128"/>
                <a:cs typeface="Meiryo UI" panose="020B0604030504040204" pitchFamily="50" charset="-128"/>
              </a:rPr>
              <a:t>申込書</a:t>
            </a:r>
            <a:endParaRPr lang="en-US" altLang="ja-JP" sz="1200" b="1" dirty="0">
              <a:solidFill>
                <a:schemeClr val="accent2"/>
              </a:solidFill>
              <a:latin typeface="Meiryo" panose="020B0604030504040204" pitchFamily="34" charset="-128"/>
              <a:ea typeface="Meiryo" panose="020B0604030504040204" pitchFamily="34" charset="-128"/>
              <a:cs typeface="Meiryo UI" panose="020B0604030504040204" pitchFamily="50" charset="-128"/>
            </a:endParaRPr>
          </a:p>
          <a:p>
            <a:pPr marL="0" marR="0" indent="0" algn="ctr" defTabSz="914400" rtl="0" eaLnBrk="1" fontAlgn="ctr" latinLnBrk="0" hangingPunct="1">
              <a:lnSpc>
                <a:spcPct val="100000"/>
              </a:lnSpc>
              <a:spcBef>
                <a:spcPct val="0"/>
              </a:spcBef>
              <a:spcAft>
                <a:spcPct val="0"/>
              </a:spcAft>
              <a:buClrTx/>
              <a:buSzTx/>
              <a:buFontTx/>
              <a:buNone/>
              <a:tabLst/>
            </a:pPr>
            <a:r>
              <a:rPr lang="ja-JP" altLang="en-US" sz="1200" b="1" dirty="0">
                <a:solidFill>
                  <a:schemeClr val="accent2"/>
                </a:solidFill>
                <a:latin typeface="Meiryo" panose="020B0604030504040204" pitchFamily="34" charset="-128"/>
                <a:ea typeface="Meiryo" panose="020B0604030504040204" pitchFamily="34" charset="-128"/>
                <a:cs typeface="Meiryo UI" panose="020B0604030504040204" pitchFamily="50" charset="-128"/>
              </a:rPr>
              <a:t>読み取り</a:t>
            </a:r>
            <a:endParaRPr kumimoji="1" lang="en-US" altLang="ja-JP" sz="1200" b="1" i="0" u="none" strike="noStrike" cap="none" normalizeH="0" baseline="0" dirty="0">
              <a:ln>
                <a:noFill/>
              </a:ln>
              <a:solidFill>
                <a:schemeClr val="accent2"/>
              </a:solidFill>
              <a:effectLst/>
              <a:latin typeface="Meiryo" panose="020B0604030504040204" pitchFamily="34" charset="-128"/>
              <a:ea typeface="Meiryo" panose="020B0604030504040204" pitchFamily="34" charset="-128"/>
              <a:cs typeface="Meiryo UI" panose="020B0604030504040204" pitchFamily="50" charset="-128"/>
            </a:endParaRPr>
          </a:p>
        </p:txBody>
      </p:sp>
      <p:pic>
        <p:nvPicPr>
          <p:cNvPr id="135" name="Picture 2" descr="T:\1000ビジネス開発部\050.Idevシリーズ商材\99.その他\99.DDL\03.イラスト\イラスト\20ピクトグラム\8589_0003.png"/>
          <p:cNvPicPr>
            <a:picLocks noChangeAspect="1" noChangeArrowheads="1"/>
          </p:cNvPicPr>
          <p:nvPr/>
        </p:nvPicPr>
        <p:blipFill>
          <a:blip r:embed="rId3" cstate="print">
            <a:duotone>
              <a:prstClr val="black"/>
              <a:schemeClr val="accent2">
                <a:tint val="45000"/>
                <a:satMod val="400000"/>
              </a:schemeClr>
            </a:duotone>
          </a:blip>
          <a:srcRect/>
          <a:stretch>
            <a:fillRect/>
          </a:stretch>
        </p:blipFill>
        <p:spPr bwMode="auto">
          <a:xfrm>
            <a:off x="1183997" y="5685736"/>
            <a:ext cx="276714" cy="412123"/>
          </a:xfrm>
          <a:prstGeom prst="rect">
            <a:avLst/>
          </a:prstGeom>
          <a:noFill/>
        </p:spPr>
      </p:pic>
      <p:sp>
        <p:nvSpPr>
          <p:cNvPr id="136" name="四角形吹き出し 135"/>
          <p:cNvSpPr/>
          <p:nvPr/>
        </p:nvSpPr>
        <p:spPr bwMode="auto">
          <a:xfrm>
            <a:off x="2951673" y="4927052"/>
            <a:ext cx="669586" cy="416814"/>
          </a:xfrm>
          <a:prstGeom prst="wedgeRectCallout">
            <a:avLst>
              <a:gd name="adj1" fmla="val -79157"/>
              <a:gd name="adj2" fmla="val 32793"/>
            </a:avLst>
          </a:prstGeom>
          <a:gradFill rotWithShape="0">
            <a:gsLst>
              <a:gs pos="0">
                <a:srgbClr val="FFFFFF"/>
              </a:gs>
              <a:gs pos="100000">
                <a:srgbClr val="CACAC7"/>
              </a:gs>
            </a:gsLst>
            <a:lin ang="5400000" scaled="1"/>
          </a:gradFill>
          <a:ln w="254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r>
              <a:rPr kumimoji="1" lang="ja-JP" altLang="en-US" sz="1200" b="1" i="0" u="none" strike="noStrike" cap="none" normalizeH="0" baseline="0" dirty="0">
                <a:ln>
                  <a:noFill/>
                </a:ln>
                <a:solidFill>
                  <a:schemeClr val="accent2"/>
                </a:solidFill>
                <a:effectLst/>
                <a:latin typeface="Meiryo" panose="020B0604030504040204" pitchFamily="34" charset="-128"/>
                <a:ea typeface="Meiryo" panose="020B0604030504040204" pitchFamily="34" charset="-128"/>
                <a:cs typeface="Meiryo UI" panose="020B0604030504040204" pitchFamily="50" charset="-128"/>
              </a:rPr>
              <a:t>データ</a:t>
            </a:r>
            <a:endParaRPr kumimoji="1" lang="en-US" altLang="ja-JP" sz="1200" b="1" i="0" u="none" strike="noStrike" cap="none" normalizeH="0" baseline="0" dirty="0">
              <a:ln>
                <a:noFill/>
              </a:ln>
              <a:solidFill>
                <a:schemeClr val="accent2"/>
              </a:solidFill>
              <a:effectLst/>
              <a:latin typeface="Meiryo" panose="020B0604030504040204" pitchFamily="34" charset="-128"/>
              <a:ea typeface="Meiryo" panose="020B0604030504040204" pitchFamily="34" charset="-128"/>
              <a:cs typeface="Meiryo UI" panose="020B0604030504040204" pitchFamily="50" charset="-128"/>
            </a:endParaRPr>
          </a:p>
          <a:p>
            <a:pPr marL="0" marR="0" indent="0" algn="ctr" defTabSz="914400" rtl="0" eaLnBrk="1" fontAlgn="ctr" latinLnBrk="0" hangingPunct="1">
              <a:lnSpc>
                <a:spcPct val="100000"/>
              </a:lnSpc>
              <a:spcBef>
                <a:spcPct val="0"/>
              </a:spcBef>
              <a:spcAft>
                <a:spcPct val="0"/>
              </a:spcAft>
              <a:buClrTx/>
              <a:buSzTx/>
              <a:buFontTx/>
              <a:buNone/>
              <a:tabLst/>
            </a:pPr>
            <a:r>
              <a:rPr kumimoji="1" lang="ja-JP" altLang="en-US" sz="1200" b="1" i="0" u="none" strike="noStrike" cap="none" normalizeH="0" baseline="0" dirty="0">
                <a:ln>
                  <a:noFill/>
                </a:ln>
                <a:solidFill>
                  <a:schemeClr val="accent2"/>
                </a:solidFill>
                <a:effectLst/>
                <a:latin typeface="Meiryo" panose="020B0604030504040204" pitchFamily="34" charset="-128"/>
                <a:ea typeface="Meiryo" panose="020B0604030504040204" pitchFamily="34" charset="-128"/>
                <a:cs typeface="Meiryo UI" panose="020B0604030504040204" pitchFamily="50" charset="-128"/>
              </a:rPr>
              <a:t>入力</a:t>
            </a:r>
          </a:p>
        </p:txBody>
      </p:sp>
      <p:sp>
        <p:nvSpPr>
          <p:cNvPr id="137" name="四角形吹き出し 136"/>
          <p:cNvSpPr/>
          <p:nvPr/>
        </p:nvSpPr>
        <p:spPr bwMode="auto">
          <a:xfrm>
            <a:off x="2951673" y="5622377"/>
            <a:ext cx="669586" cy="416814"/>
          </a:xfrm>
          <a:prstGeom prst="wedgeRectCallout">
            <a:avLst>
              <a:gd name="adj1" fmla="val -74889"/>
              <a:gd name="adj2" fmla="val 41933"/>
            </a:avLst>
          </a:prstGeom>
          <a:gradFill rotWithShape="0">
            <a:gsLst>
              <a:gs pos="0">
                <a:srgbClr val="FFFFFF"/>
              </a:gs>
              <a:gs pos="100000">
                <a:srgbClr val="CACAC7"/>
              </a:gs>
            </a:gsLst>
            <a:lin ang="5400000" scaled="1"/>
          </a:gradFill>
          <a:ln w="254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r>
              <a:rPr kumimoji="1" lang="ja-JP" altLang="en-US" sz="1200" b="1" i="0" u="none" strike="noStrike" cap="none" normalizeH="0" baseline="0" dirty="0">
                <a:ln>
                  <a:noFill/>
                </a:ln>
                <a:solidFill>
                  <a:schemeClr val="accent2"/>
                </a:solidFill>
                <a:effectLst/>
                <a:latin typeface="Meiryo" panose="020B0604030504040204" pitchFamily="34" charset="-128"/>
                <a:ea typeface="Meiryo" panose="020B0604030504040204" pitchFamily="34" charset="-128"/>
                <a:cs typeface="Meiryo UI" panose="020B0604030504040204" pitchFamily="50" charset="-128"/>
              </a:rPr>
              <a:t>審査</a:t>
            </a:r>
            <a:endParaRPr kumimoji="1" lang="en-US" altLang="ja-JP" sz="1200" b="1" i="0" u="none" strike="noStrike" cap="none" normalizeH="0" baseline="0" dirty="0">
              <a:ln>
                <a:noFill/>
              </a:ln>
              <a:solidFill>
                <a:schemeClr val="accent2"/>
              </a:solidFill>
              <a:effectLst/>
              <a:latin typeface="Meiryo" panose="020B0604030504040204" pitchFamily="34" charset="-128"/>
              <a:ea typeface="Meiryo" panose="020B0604030504040204" pitchFamily="34" charset="-128"/>
              <a:cs typeface="Meiryo UI" panose="020B0604030504040204" pitchFamily="50" charset="-128"/>
            </a:endParaRPr>
          </a:p>
          <a:p>
            <a:pPr marL="0" marR="0" indent="0" algn="ctr" defTabSz="914400" rtl="0" eaLnBrk="1" fontAlgn="ctr" latinLnBrk="0" hangingPunct="1">
              <a:lnSpc>
                <a:spcPct val="100000"/>
              </a:lnSpc>
              <a:spcBef>
                <a:spcPct val="0"/>
              </a:spcBef>
              <a:spcAft>
                <a:spcPct val="0"/>
              </a:spcAft>
              <a:buClrTx/>
              <a:buSzTx/>
              <a:buFontTx/>
              <a:buNone/>
              <a:tabLst/>
            </a:pPr>
            <a:r>
              <a:rPr lang="ja-JP" altLang="en-US" sz="1200" b="1" dirty="0">
                <a:solidFill>
                  <a:schemeClr val="accent2"/>
                </a:solidFill>
                <a:latin typeface="Meiryo" panose="020B0604030504040204" pitchFamily="34" charset="-128"/>
                <a:ea typeface="Meiryo" panose="020B0604030504040204" pitchFamily="34" charset="-128"/>
                <a:cs typeface="Meiryo UI" panose="020B0604030504040204" pitchFamily="50" charset="-128"/>
              </a:rPr>
              <a:t>手続き</a:t>
            </a:r>
            <a:endParaRPr kumimoji="1" lang="en-US" altLang="ja-JP" sz="1200" b="1" i="0" u="none" strike="noStrike" cap="none" normalizeH="0" baseline="0" dirty="0">
              <a:ln>
                <a:noFill/>
              </a:ln>
              <a:solidFill>
                <a:schemeClr val="accent2"/>
              </a:solidFill>
              <a:effectLst/>
              <a:latin typeface="Meiryo" panose="020B0604030504040204" pitchFamily="34" charset="-128"/>
              <a:ea typeface="Meiryo" panose="020B0604030504040204" pitchFamily="34" charset="-128"/>
              <a:cs typeface="Meiryo UI" panose="020B0604030504040204" pitchFamily="50" charset="-128"/>
            </a:endParaRPr>
          </a:p>
        </p:txBody>
      </p:sp>
      <p:sp>
        <p:nvSpPr>
          <p:cNvPr id="138" name="角丸四角形 137"/>
          <p:cNvSpPr/>
          <p:nvPr/>
        </p:nvSpPr>
        <p:spPr bwMode="auto">
          <a:xfrm>
            <a:off x="1965535" y="5618531"/>
            <a:ext cx="885825" cy="646761"/>
          </a:xfrm>
          <a:prstGeom prst="roundRect">
            <a:avLst/>
          </a:prstGeom>
          <a:noFill/>
          <a:ln w="28575" cap="flat" cmpd="sng" algn="ctr">
            <a:solidFill>
              <a:schemeClr val="accent6"/>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rgbClr val="000000"/>
              </a:solidFill>
              <a:effectLst/>
              <a:latin typeface="Meiryo" panose="020B0604030504040204" pitchFamily="34" charset="-128"/>
              <a:ea typeface="Meiryo" panose="020B0604030504040204" pitchFamily="34" charset="-128"/>
            </a:endParaRPr>
          </a:p>
        </p:txBody>
      </p:sp>
      <p:pic>
        <p:nvPicPr>
          <p:cNvPr id="139" name="Picture 2" descr="T:\1000ビジネス開発部\050.Idevシリーズ商材\99.その他\99.DDL\03.イラスト\イラスト\20ピクトグラム\8589_0003.png"/>
          <p:cNvPicPr>
            <a:picLocks noChangeAspect="1" noChangeArrowheads="1"/>
          </p:cNvPicPr>
          <p:nvPr/>
        </p:nvPicPr>
        <p:blipFill>
          <a:blip r:embed="rId3" cstate="print">
            <a:duotone>
              <a:prstClr val="black"/>
              <a:schemeClr val="accent2">
                <a:tint val="45000"/>
                <a:satMod val="400000"/>
              </a:schemeClr>
            </a:duotone>
          </a:blip>
          <a:srcRect/>
          <a:stretch>
            <a:fillRect/>
          </a:stretch>
        </p:blipFill>
        <p:spPr bwMode="auto">
          <a:xfrm>
            <a:off x="2098397" y="5723836"/>
            <a:ext cx="276714" cy="412123"/>
          </a:xfrm>
          <a:prstGeom prst="rect">
            <a:avLst/>
          </a:prstGeom>
          <a:noFill/>
        </p:spPr>
      </p:pic>
      <p:pic>
        <p:nvPicPr>
          <p:cNvPr id="140" name="Picture 2" descr="T:\1000ビジネス開発部\050.Idevシリーズ商材\99.その他\99.DDL\03.イラスト\イラスト\20ピクトグラム\8589_0003.png"/>
          <p:cNvPicPr>
            <a:picLocks noChangeAspect="1" noChangeArrowheads="1"/>
          </p:cNvPicPr>
          <p:nvPr/>
        </p:nvPicPr>
        <p:blipFill>
          <a:blip r:embed="rId3" cstate="print">
            <a:duotone>
              <a:prstClr val="black"/>
              <a:schemeClr val="accent2">
                <a:tint val="45000"/>
                <a:satMod val="400000"/>
              </a:schemeClr>
            </a:duotone>
          </a:blip>
          <a:srcRect/>
          <a:stretch>
            <a:fillRect/>
          </a:stretch>
        </p:blipFill>
        <p:spPr bwMode="auto">
          <a:xfrm>
            <a:off x="2431772" y="5723836"/>
            <a:ext cx="276714" cy="412123"/>
          </a:xfrm>
          <a:prstGeom prst="rect">
            <a:avLst/>
          </a:prstGeom>
          <a:noFill/>
        </p:spPr>
      </p:pic>
      <p:sp>
        <p:nvSpPr>
          <p:cNvPr id="9" name="四角形吹き出し 8"/>
          <p:cNvSpPr/>
          <p:nvPr/>
        </p:nvSpPr>
        <p:spPr bwMode="auto">
          <a:xfrm>
            <a:off x="1507357" y="6159706"/>
            <a:ext cx="647700" cy="432000"/>
          </a:xfrm>
          <a:prstGeom prst="wedgeRectCallout">
            <a:avLst>
              <a:gd name="adj1" fmla="val -15253"/>
              <a:gd name="adj2" fmla="val -102297"/>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r>
              <a:rPr kumimoji="1" lang="ja-JP" altLang="en-US" sz="1200" b="1" i="0" u="none" strike="noStrike" cap="none" normalizeH="0" baseline="0" dirty="0">
                <a:ln>
                  <a:noFill/>
                </a:ln>
                <a:solidFill>
                  <a:srgbClr val="000000"/>
                </a:solidFill>
                <a:effectLst/>
                <a:latin typeface="Meiryo" panose="020B0604030504040204" pitchFamily="34" charset="-128"/>
                <a:ea typeface="Meiryo" panose="020B0604030504040204" pitchFamily="34" charset="-128"/>
                <a:cs typeface="Meiryo UI" panose="020B0604030504040204" pitchFamily="50" charset="-128"/>
              </a:rPr>
              <a:t>確認</a:t>
            </a:r>
            <a:br>
              <a:rPr kumimoji="1" lang="en-US" altLang="ja-JP" sz="1200" b="1" i="0" u="none" strike="noStrike" cap="none" normalizeH="0" baseline="0" dirty="0">
                <a:ln>
                  <a:noFill/>
                </a:ln>
                <a:solidFill>
                  <a:srgbClr val="000000"/>
                </a:solidFill>
                <a:effectLst/>
                <a:latin typeface="Meiryo" panose="020B0604030504040204" pitchFamily="34" charset="-128"/>
                <a:ea typeface="Meiryo" panose="020B0604030504040204" pitchFamily="34" charset="-128"/>
                <a:cs typeface="Meiryo UI" panose="020B0604030504040204" pitchFamily="50" charset="-128"/>
              </a:rPr>
            </a:br>
            <a:r>
              <a:rPr kumimoji="1" lang="en-US" altLang="ja-JP" sz="1200" b="1" i="0" u="none" strike="noStrike" cap="none" normalizeH="0" baseline="0" dirty="0">
                <a:ln>
                  <a:noFill/>
                </a:ln>
                <a:solidFill>
                  <a:srgbClr val="000000"/>
                </a:solidFill>
                <a:effectLst/>
                <a:latin typeface="Meiryo" panose="020B0604030504040204" pitchFamily="34" charset="-128"/>
                <a:ea typeface="Meiryo" panose="020B0604030504040204" pitchFamily="34" charset="-128"/>
                <a:cs typeface="Meiryo UI" panose="020B0604030504040204" pitchFamily="50" charset="-128"/>
              </a:rPr>
              <a:t>(</a:t>
            </a:r>
            <a:r>
              <a:rPr kumimoji="1" lang="ja-JP" altLang="en-US" sz="1200" b="1" i="0" u="none" strike="noStrike" cap="none" normalizeH="0" baseline="0" dirty="0">
                <a:ln>
                  <a:noFill/>
                </a:ln>
                <a:solidFill>
                  <a:srgbClr val="000000"/>
                </a:solidFill>
                <a:effectLst/>
                <a:latin typeface="Meiryo" panose="020B0604030504040204" pitchFamily="34" charset="-128"/>
                <a:ea typeface="Meiryo" panose="020B0604030504040204" pitchFamily="34" charset="-128"/>
                <a:cs typeface="Meiryo UI" panose="020B0604030504040204" pitchFamily="50" charset="-128"/>
              </a:rPr>
              <a:t>人</a:t>
            </a:r>
            <a:r>
              <a:rPr kumimoji="1" lang="en-US" altLang="ja-JP" sz="1200" b="1" i="0" u="none" strike="noStrike" cap="none" normalizeH="0" baseline="0" dirty="0">
                <a:ln>
                  <a:noFill/>
                </a:ln>
                <a:solidFill>
                  <a:srgbClr val="000000"/>
                </a:solidFill>
                <a:effectLst/>
                <a:latin typeface="Meiryo" panose="020B0604030504040204" pitchFamily="34" charset="-128"/>
                <a:ea typeface="Meiryo" panose="020B0604030504040204" pitchFamily="34" charset="-128"/>
                <a:cs typeface="Meiryo UI" panose="020B0604030504040204" pitchFamily="50" charset="-128"/>
              </a:rPr>
              <a:t>)</a:t>
            </a:r>
            <a:endParaRPr kumimoji="1" lang="ja-JP" altLang="en-US" sz="1200" b="1" i="0" u="none" strike="noStrike" cap="none" normalizeH="0" baseline="0" dirty="0">
              <a:ln>
                <a:noFill/>
              </a:ln>
              <a:solidFill>
                <a:srgbClr val="000000"/>
              </a:solidFill>
              <a:effectLst/>
              <a:latin typeface="Meiryo" panose="020B0604030504040204" pitchFamily="34" charset="-128"/>
              <a:ea typeface="Meiryo" panose="020B0604030504040204" pitchFamily="34" charset="-128"/>
              <a:cs typeface="Meiryo UI" panose="020B0604030504040204" pitchFamily="50" charset="-128"/>
            </a:endParaRPr>
          </a:p>
        </p:txBody>
      </p:sp>
      <p:sp>
        <p:nvSpPr>
          <p:cNvPr id="10" name="テキスト ボックス 9"/>
          <p:cNvSpPr txBox="1"/>
          <p:nvPr/>
        </p:nvSpPr>
        <p:spPr>
          <a:xfrm>
            <a:off x="116093" y="2719930"/>
            <a:ext cx="3684150" cy="369332"/>
          </a:xfrm>
          <a:prstGeom prst="rect">
            <a:avLst/>
          </a:prstGeom>
          <a:noFill/>
        </p:spPr>
        <p:txBody>
          <a:bodyPr wrap="none" rtlCol="0">
            <a:spAutoFit/>
          </a:bodyPr>
          <a:lstStyle/>
          <a:p>
            <a:pPr algn="l"/>
            <a:r>
              <a:rPr kumimoji="1" lang="ja-JP" altLang="en-US" b="1" dirty="0">
                <a:latin typeface="Meiryo" panose="020B0604030504040204" pitchFamily="34" charset="-128"/>
                <a:ea typeface="Meiryo" panose="020B0604030504040204" pitchFamily="34" charset="-128"/>
                <a:cs typeface="Meiryo UI" panose="020B0604030504040204" pitchFamily="50" charset="-128"/>
              </a:rPr>
              <a:t>■人から</a:t>
            </a:r>
            <a:r>
              <a:rPr kumimoji="1" lang="en-US" altLang="ja-JP" b="1" dirty="0">
                <a:latin typeface="Meiryo" panose="020B0604030504040204" pitchFamily="34" charset="-128"/>
                <a:ea typeface="Meiryo" panose="020B0604030504040204" pitchFamily="34" charset="-128"/>
                <a:cs typeface="Meiryo UI" panose="020B0604030504040204" pitchFamily="50" charset="-128"/>
              </a:rPr>
              <a:t>RPA</a:t>
            </a:r>
            <a:r>
              <a:rPr kumimoji="1" lang="ja-JP" altLang="en-US" b="1" dirty="0">
                <a:latin typeface="Meiryo" panose="020B0604030504040204" pitchFamily="34" charset="-128"/>
                <a:ea typeface="Meiryo" panose="020B0604030504040204" pitchFamily="34" charset="-128"/>
                <a:cs typeface="Meiryo UI" panose="020B0604030504040204" pitchFamily="50" charset="-128"/>
              </a:rPr>
              <a:t>へ（例</a:t>
            </a:r>
            <a:r>
              <a:rPr kumimoji="1" lang="en-US" altLang="ja-JP" b="1" dirty="0">
                <a:latin typeface="Meiryo" panose="020B0604030504040204" pitchFamily="34" charset="-128"/>
                <a:ea typeface="Meiryo" panose="020B0604030504040204" pitchFamily="34" charset="-128"/>
                <a:cs typeface="Meiryo UI" panose="020B0604030504040204" pitchFamily="50" charset="-128"/>
              </a:rPr>
              <a:t>16</a:t>
            </a:r>
            <a:r>
              <a:rPr kumimoji="1" lang="ja-JP" altLang="en-US" b="1" dirty="0">
                <a:latin typeface="Meiryo" panose="020B0604030504040204" pitchFamily="34" charset="-128"/>
                <a:ea typeface="Meiryo" panose="020B0604030504040204" pitchFamily="34" charset="-128"/>
                <a:cs typeface="Meiryo UI" panose="020B0604030504040204" pitchFamily="50" charset="-128"/>
              </a:rPr>
              <a:t>名→</a:t>
            </a:r>
            <a:r>
              <a:rPr kumimoji="1" lang="en-US" altLang="ja-JP" b="1" dirty="0">
                <a:latin typeface="Meiryo" panose="020B0604030504040204" pitchFamily="34" charset="-128"/>
                <a:ea typeface="Meiryo" panose="020B0604030504040204" pitchFamily="34" charset="-128"/>
                <a:cs typeface="Meiryo UI" panose="020B0604030504040204" pitchFamily="50" charset="-128"/>
              </a:rPr>
              <a:t>2</a:t>
            </a:r>
            <a:r>
              <a:rPr kumimoji="1" lang="ja-JP" altLang="en-US" b="1" dirty="0">
                <a:latin typeface="Meiryo" panose="020B0604030504040204" pitchFamily="34" charset="-128"/>
                <a:ea typeface="Meiryo" panose="020B0604030504040204" pitchFamily="34" charset="-128"/>
                <a:cs typeface="Meiryo UI" panose="020B0604030504040204" pitchFamily="50" charset="-128"/>
              </a:rPr>
              <a:t>名）</a:t>
            </a:r>
          </a:p>
        </p:txBody>
      </p:sp>
      <p:sp>
        <p:nvSpPr>
          <p:cNvPr id="141" name="テキスト ボックス 140"/>
          <p:cNvSpPr txBox="1"/>
          <p:nvPr/>
        </p:nvSpPr>
        <p:spPr>
          <a:xfrm>
            <a:off x="3721438" y="2719930"/>
            <a:ext cx="2986843" cy="369332"/>
          </a:xfrm>
          <a:prstGeom prst="rect">
            <a:avLst/>
          </a:prstGeom>
          <a:noFill/>
        </p:spPr>
        <p:txBody>
          <a:bodyPr wrap="none" rtlCol="0">
            <a:spAutoFit/>
          </a:bodyPr>
          <a:lstStyle/>
          <a:p>
            <a:pPr algn="l"/>
            <a:r>
              <a:rPr kumimoji="1" lang="ja-JP" altLang="en-US" b="1" dirty="0">
                <a:latin typeface="Meiryo" panose="020B0604030504040204" pitchFamily="34" charset="-128"/>
                <a:ea typeface="Meiryo" panose="020B0604030504040204" pitchFamily="34" charset="-128"/>
                <a:cs typeface="Meiryo UI" panose="020B0604030504040204" pitchFamily="50" charset="-128"/>
              </a:rPr>
              <a:t>■従来手段と</a:t>
            </a:r>
            <a:r>
              <a:rPr kumimoji="1" lang="en-US" altLang="ja-JP" b="1" dirty="0">
                <a:latin typeface="Meiryo" panose="020B0604030504040204" pitchFamily="34" charset="-128"/>
                <a:ea typeface="Meiryo" panose="020B0604030504040204" pitchFamily="34" charset="-128"/>
                <a:cs typeface="Meiryo UI" panose="020B0604030504040204" pitchFamily="50" charset="-128"/>
              </a:rPr>
              <a:t>RPA</a:t>
            </a:r>
            <a:r>
              <a:rPr lang="ja-JP" altLang="en-US" b="1" dirty="0">
                <a:latin typeface="Meiryo" panose="020B0604030504040204" pitchFamily="34" charset="-128"/>
                <a:ea typeface="Meiryo" panose="020B0604030504040204" pitchFamily="34" charset="-128"/>
                <a:cs typeface="Meiryo UI" panose="020B0604030504040204" pitchFamily="50" charset="-128"/>
              </a:rPr>
              <a:t>との比較</a:t>
            </a:r>
            <a:endParaRPr kumimoji="1" lang="ja-JP" altLang="en-US" b="1" dirty="0">
              <a:latin typeface="Meiryo" panose="020B0604030504040204" pitchFamily="34" charset="-128"/>
              <a:ea typeface="Meiryo" panose="020B0604030504040204" pitchFamily="34" charset="-128"/>
              <a:cs typeface="Meiryo UI" panose="020B0604030504040204" pitchFamily="50" charset="-128"/>
            </a:endParaRPr>
          </a:p>
        </p:txBody>
      </p:sp>
      <p:sp>
        <p:nvSpPr>
          <p:cNvPr id="84" name="正方形/長方形 83"/>
          <p:cNvSpPr>
            <a:spLocks noChangeArrowheads="1"/>
          </p:cNvSpPr>
          <p:nvPr/>
        </p:nvSpPr>
        <p:spPr bwMode="auto">
          <a:xfrm>
            <a:off x="263784" y="1660810"/>
            <a:ext cx="8640000" cy="648000"/>
          </a:xfrm>
          <a:prstGeom prst="rect">
            <a:avLst/>
          </a:prstGeom>
          <a:noFill/>
          <a:ln w="19050" algn="ctr">
            <a:noFill/>
            <a:round/>
            <a:headEnd/>
            <a:tailEnd/>
          </a:ln>
          <a:effectLst/>
        </p:spPr>
        <p:txBody>
          <a:bodyPr lIns="72000" tIns="36000" rIns="72000" bIns="36000" anchor="ctr"/>
          <a:lstStyle/>
          <a:p>
            <a:pPr algn="l"/>
            <a:endParaRPr lang="ja-JP" altLang="en-US" sz="2000" dirty="0">
              <a:latin typeface="Meiryo" panose="020B0604030504040204" pitchFamily="34" charset="-128"/>
              <a:ea typeface="Meiryo" panose="020B0604030504040204" pitchFamily="34" charset="-128"/>
              <a:cs typeface="Meiryo UI" panose="020B0604030504040204" pitchFamily="50" charset="-128"/>
            </a:endParaRPr>
          </a:p>
        </p:txBody>
      </p:sp>
    </p:spTree>
    <p:extLst>
      <p:ext uri="{BB962C8B-B14F-4D97-AF65-F5344CB8AC3E}">
        <p14:creationId xmlns:p14="http://schemas.microsoft.com/office/powerpoint/2010/main" val="22307830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D6FB2BEC-32B8-5149-B782-664F1F618CDF}"/>
              </a:ext>
            </a:extLst>
          </p:cNvPr>
          <p:cNvSpPr/>
          <p:nvPr/>
        </p:nvSpPr>
        <p:spPr>
          <a:xfrm>
            <a:off x="277792" y="1603220"/>
            <a:ext cx="4294206" cy="4942390"/>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C936056E-40B5-304B-8644-230D34486D9D}"/>
              </a:ext>
            </a:extLst>
          </p:cNvPr>
          <p:cNvSpPr>
            <a:spLocks noGrp="1"/>
          </p:cNvSpPr>
          <p:nvPr>
            <p:ph type="title"/>
          </p:nvPr>
        </p:nvSpPr>
        <p:spPr/>
        <p:txBody>
          <a:bodyPr/>
          <a:lstStyle/>
          <a:p>
            <a:r>
              <a:rPr kumimoji="1" lang="ja-JP" altLang="en-US"/>
              <a:t>システム開発と</a:t>
            </a:r>
            <a:r>
              <a:rPr kumimoji="1" lang="en-US" altLang="ja-JP" dirty="0"/>
              <a:t>RPA</a:t>
            </a:r>
            <a:r>
              <a:rPr kumimoji="1" lang="ja-JP" altLang="en-US"/>
              <a:t>の違い</a:t>
            </a:r>
          </a:p>
        </p:txBody>
      </p:sp>
      <p:sp>
        <p:nvSpPr>
          <p:cNvPr id="3" name="スライド番号プレースホルダー 2">
            <a:extLst>
              <a:ext uri="{FF2B5EF4-FFF2-40B4-BE49-F238E27FC236}">
                <a16:creationId xmlns:a16="http://schemas.microsoft.com/office/drawing/2014/main" id="{A9CE4B36-0FAF-EB4E-B3BB-04B3C0753E06}"/>
              </a:ext>
            </a:extLst>
          </p:cNvPr>
          <p:cNvSpPr>
            <a:spLocks noGrp="1"/>
          </p:cNvSpPr>
          <p:nvPr>
            <p:ph type="sldNum" sz="quarter" idx="12"/>
          </p:nvPr>
        </p:nvSpPr>
        <p:spPr/>
        <p:txBody>
          <a:bodyPr/>
          <a:lstStyle/>
          <a:p>
            <a:fld id="{8FF8CC5D-A65D-5946-99B5-645367A967AD}" type="slidenum">
              <a:rPr kumimoji="1" lang="ja-JP" altLang="en-US" smtClean="0"/>
              <a:t>11</a:t>
            </a:fld>
            <a:endParaRPr kumimoji="1" lang="ja-JP" altLang="en-US"/>
          </a:p>
        </p:txBody>
      </p:sp>
      <p:sp>
        <p:nvSpPr>
          <p:cNvPr id="4" name="正方形/長方形 3">
            <a:extLst>
              <a:ext uri="{FF2B5EF4-FFF2-40B4-BE49-F238E27FC236}">
                <a16:creationId xmlns:a16="http://schemas.microsoft.com/office/drawing/2014/main" id="{18BA542E-6BDA-1946-A75D-4C2BF7C615BE}"/>
              </a:ext>
            </a:extLst>
          </p:cNvPr>
          <p:cNvSpPr/>
          <p:nvPr/>
        </p:nvSpPr>
        <p:spPr>
          <a:xfrm>
            <a:off x="695474" y="844925"/>
            <a:ext cx="7753032" cy="63660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a:solidFill>
                  <a:srgbClr val="FFFFFF"/>
                </a:solidFill>
                <a:latin typeface="Meiryo" panose="020B0604030504040204" pitchFamily="34" charset="-128"/>
                <a:ea typeface="Meiryo" panose="020B0604030504040204" pitchFamily="34" charset="-128"/>
                <a:cs typeface="ＭＳ Ｐゴシック"/>
              </a:rPr>
              <a:t>既存の業務プロセス</a:t>
            </a:r>
            <a:r>
              <a:rPr kumimoji="1" lang="en-US" altLang="ja-JP" sz="2800" dirty="0">
                <a:solidFill>
                  <a:srgbClr val="FFFFFF"/>
                </a:solidFill>
                <a:latin typeface="Meiryo" panose="020B0604030504040204" pitchFamily="34" charset="-128"/>
                <a:ea typeface="Meiryo" panose="020B0604030504040204" pitchFamily="34" charset="-128"/>
                <a:cs typeface="ＭＳ Ｐゴシック"/>
              </a:rPr>
              <a:t>/</a:t>
            </a:r>
            <a:r>
              <a:rPr lang="ja-JP" altLang="en-US" sz="2800">
                <a:solidFill>
                  <a:srgbClr val="FFFFFF"/>
                </a:solidFill>
                <a:latin typeface="Meiryo" panose="020B0604030504040204" pitchFamily="34" charset="-128"/>
                <a:ea typeface="Meiryo" panose="020B0604030504040204" pitchFamily="34" charset="-128"/>
                <a:cs typeface="ＭＳ Ｐゴシック"/>
              </a:rPr>
              <a:t>作業手順</a:t>
            </a:r>
            <a:endParaRPr kumimoji="1" lang="ja-JP" altLang="en-US" sz="2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正方形/長方形 8">
            <a:extLst>
              <a:ext uri="{FF2B5EF4-FFF2-40B4-BE49-F238E27FC236}">
                <a16:creationId xmlns:a16="http://schemas.microsoft.com/office/drawing/2014/main" id="{CF7A78CA-190F-7F48-80CC-9603D54399C6}"/>
              </a:ext>
            </a:extLst>
          </p:cNvPr>
          <p:cNvSpPr/>
          <p:nvPr/>
        </p:nvSpPr>
        <p:spPr>
          <a:xfrm>
            <a:off x="695473" y="5415172"/>
            <a:ext cx="3761773" cy="703326"/>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a:solidFill>
                  <a:srgbClr val="FFFFFF"/>
                </a:solidFill>
                <a:latin typeface="Meiryo" panose="020B0604030504040204" pitchFamily="34" charset="-128"/>
                <a:ea typeface="Meiryo" panose="020B0604030504040204" pitchFamily="34" charset="-128"/>
                <a:cs typeface="ＭＳ Ｐゴシック"/>
              </a:rPr>
              <a:t>○</a:t>
            </a:r>
            <a:r>
              <a:rPr kumimoji="1" lang="en-US" altLang="ja-JP" dirty="0">
                <a:solidFill>
                  <a:srgbClr val="FFFFFF"/>
                </a:solidFill>
                <a:latin typeface="Meiryo" panose="020B0604030504040204" pitchFamily="34" charset="-128"/>
                <a:ea typeface="Meiryo" panose="020B0604030504040204" pitchFamily="34" charset="-128"/>
                <a:cs typeface="ＭＳ Ｐゴシック"/>
              </a:rPr>
              <a:t> </a:t>
            </a:r>
            <a:r>
              <a:rPr kumimoji="1" lang="ja-JP" altLang="en-US">
                <a:solidFill>
                  <a:srgbClr val="FFFFFF"/>
                </a:solidFill>
                <a:latin typeface="Meiryo" panose="020B0604030504040204" pitchFamily="34" charset="-128"/>
                <a:ea typeface="Meiryo" panose="020B0604030504040204" pitchFamily="34" charset="-128"/>
                <a:cs typeface="ＭＳ Ｐゴシック"/>
              </a:rPr>
              <a:t>業務の効率化</a:t>
            </a:r>
            <a:endParaRPr kumimoji="1" lang="en-US" altLang="ja-JP" dirty="0">
              <a:solidFill>
                <a:srgbClr val="FFFFFF"/>
              </a:solidFill>
              <a:latin typeface="Meiryo" panose="020B0604030504040204" pitchFamily="34" charset="-128"/>
              <a:ea typeface="Meiryo" panose="020B0604030504040204" pitchFamily="34" charset="-128"/>
              <a:cs typeface="ＭＳ Ｐゴシック"/>
            </a:endParaRPr>
          </a:p>
          <a:p>
            <a:r>
              <a:rPr lang="ja-JP" altLang="en-US">
                <a:solidFill>
                  <a:srgbClr val="FFFFFF"/>
                </a:solidFill>
                <a:latin typeface="Meiryo" panose="020B0604030504040204" pitchFamily="34" charset="-128"/>
                <a:ea typeface="Meiryo" panose="020B0604030504040204" pitchFamily="34" charset="-128"/>
                <a:cs typeface="ＭＳ Ｐゴシック"/>
              </a:rPr>
              <a:t>○</a:t>
            </a:r>
            <a:r>
              <a:rPr lang="en-US" altLang="ja-JP" dirty="0">
                <a:solidFill>
                  <a:srgbClr val="FFFFFF"/>
                </a:solidFill>
                <a:latin typeface="Meiryo" panose="020B0604030504040204" pitchFamily="34" charset="-128"/>
                <a:ea typeface="Meiryo" panose="020B0604030504040204" pitchFamily="34" charset="-128"/>
                <a:cs typeface="ＭＳ Ｐゴシック"/>
              </a:rPr>
              <a:t> </a:t>
            </a:r>
            <a:r>
              <a:rPr lang="ja-JP" altLang="en-US">
                <a:solidFill>
                  <a:srgbClr val="FFFFFF"/>
                </a:solidFill>
                <a:latin typeface="Meiryo" panose="020B0604030504040204" pitchFamily="34" charset="-128"/>
                <a:ea typeface="Meiryo" panose="020B0604030504040204" pitchFamily="34" charset="-128"/>
                <a:cs typeface="ＭＳ Ｐゴシック"/>
              </a:rPr>
              <a:t>業務プロセス・作業手順の改善</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下矢印 11">
            <a:extLst>
              <a:ext uri="{FF2B5EF4-FFF2-40B4-BE49-F238E27FC236}">
                <a16:creationId xmlns:a16="http://schemas.microsoft.com/office/drawing/2014/main" id="{BCD1E349-D1CF-ED46-870C-D18139CC5109}"/>
              </a:ext>
            </a:extLst>
          </p:cNvPr>
          <p:cNvSpPr/>
          <p:nvPr/>
        </p:nvSpPr>
        <p:spPr>
          <a:xfrm>
            <a:off x="2304354" y="1527428"/>
            <a:ext cx="544010" cy="3920248"/>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540C31D1-13BF-6141-868C-A61632ABB418}"/>
              </a:ext>
            </a:extLst>
          </p:cNvPr>
          <p:cNvSpPr/>
          <p:nvPr/>
        </p:nvSpPr>
        <p:spPr>
          <a:xfrm>
            <a:off x="695473" y="1815448"/>
            <a:ext cx="3761773" cy="70332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panose="020B0604030504040204" pitchFamily="34" charset="-128"/>
                <a:ea typeface="Meiryo" panose="020B0604030504040204" pitchFamily="34" charset="-128"/>
                <a:cs typeface="ＭＳ Ｐゴシック"/>
              </a:rPr>
              <a:t>効率化や改善をはかるための</a:t>
            </a:r>
            <a:endParaRPr kumimoji="1" lang="en-US" altLang="ja-JP"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a:solidFill>
                  <a:srgbClr val="FFFFFF"/>
                </a:solidFill>
                <a:latin typeface="Meiryo" panose="020B0604030504040204" pitchFamily="34" charset="-128"/>
                <a:ea typeface="Meiryo" panose="020B0604030504040204" pitchFamily="34" charset="-128"/>
                <a:cs typeface="ＭＳ Ｐゴシック"/>
              </a:rPr>
              <a:t>要件や方法を検討</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正方形/長方形 5">
            <a:extLst>
              <a:ext uri="{FF2B5EF4-FFF2-40B4-BE49-F238E27FC236}">
                <a16:creationId xmlns:a16="http://schemas.microsoft.com/office/drawing/2014/main" id="{4A52ABCB-F866-974D-BC84-45BF2C826B09}"/>
              </a:ext>
            </a:extLst>
          </p:cNvPr>
          <p:cNvSpPr/>
          <p:nvPr/>
        </p:nvSpPr>
        <p:spPr>
          <a:xfrm>
            <a:off x="695473" y="2671974"/>
            <a:ext cx="3761773" cy="70332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panose="020B0604030504040204" pitchFamily="34" charset="-128"/>
                <a:ea typeface="Meiryo" panose="020B0604030504040204" pitchFamily="34" charset="-128"/>
                <a:cs typeface="ＭＳ Ｐゴシック"/>
              </a:rPr>
              <a:t>新しい業務プロセス</a:t>
            </a:r>
            <a:r>
              <a:rPr kumimoji="1" lang="en-US" altLang="ja-JP" dirty="0">
                <a:solidFill>
                  <a:srgbClr val="FFFFFF"/>
                </a:solidFill>
                <a:latin typeface="Meiryo" panose="020B0604030504040204" pitchFamily="34" charset="-128"/>
                <a:ea typeface="Meiryo" panose="020B0604030504040204" pitchFamily="34" charset="-128"/>
                <a:cs typeface="ＭＳ Ｐゴシック"/>
              </a:rPr>
              <a:t>/</a:t>
            </a:r>
            <a:r>
              <a:rPr kumimoji="1" lang="ja-JP" altLang="en-US">
                <a:solidFill>
                  <a:srgbClr val="FFFFFF"/>
                </a:solidFill>
                <a:latin typeface="Meiryo" panose="020B0604030504040204" pitchFamily="34" charset="-128"/>
                <a:ea typeface="Meiryo" panose="020B0604030504040204" pitchFamily="34" charset="-128"/>
                <a:cs typeface="ＭＳ Ｐゴシック"/>
              </a:rPr>
              <a:t>作業手順</a:t>
            </a:r>
            <a:endParaRPr kumimoji="1" lang="en-US" altLang="ja-JP"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a:solidFill>
                  <a:srgbClr val="FFFFFF"/>
                </a:solidFill>
                <a:latin typeface="Meiryo" panose="020B0604030504040204" pitchFamily="34" charset="-128"/>
                <a:ea typeface="Meiryo" panose="020B0604030504040204" pitchFamily="34" charset="-128"/>
                <a:cs typeface="ＭＳ Ｐゴシック"/>
              </a:rPr>
              <a:t>を設計</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正方形/長方形 6">
            <a:extLst>
              <a:ext uri="{FF2B5EF4-FFF2-40B4-BE49-F238E27FC236}">
                <a16:creationId xmlns:a16="http://schemas.microsoft.com/office/drawing/2014/main" id="{A8E62C32-9290-2A45-A3B3-72E09025D965}"/>
              </a:ext>
            </a:extLst>
          </p:cNvPr>
          <p:cNvSpPr/>
          <p:nvPr/>
        </p:nvSpPr>
        <p:spPr>
          <a:xfrm>
            <a:off x="695473" y="3528500"/>
            <a:ext cx="3761773" cy="70332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panose="020B0604030504040204" pitchFamily="34" charset="-128"/>
                <a:ea typeface="Meiryo" panose="020B0604030504040204" pitchFamily="34" charset="-128"/>
                <a:cs typeface="ＭＳ Ｐゴシック"/>
              </a:rPr>
              <a:t>システム仕様を策定</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正方形/長方形 7">
            <a:extLst>
              <a:ext uri="{FF2B5EF4-FFF2-40B4-BE49-F238E27FC236}">
                <a16:creationId xmlns:a16="http://schemas.microsoft.com/office/drawing/2014/main" id="{3CCF35F8-B945-DC41-BF0C-0868DB665C3D}"/>
              </a:ext>
            </a:extLst>
          </p:cNvPr>
          <p:cNvSpPr/>
          <p:nvPr/>
        </p:nvSpPr>
        <p:spPr>
          <a:xfrm>
            <a:off x="695473" y="4385026"/>
            <a:ext cx="3761773" cy="70332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panose="020B0604030504040204" pitchFamily="34" charset="-128"/>
                <a:ea typeface="Meiryo" panose="020B0604030504040204" pitchFamily="34" charset="-128"/>
                <a:cs typeface="ＭＳ Ｐゴシック"/>
              </a:rPr>
              <a:t>システム開発</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16" name="テキスト ボックス 15">
            <a:extLst>
              <a:ext uri="{FF2B5EF4-FFF2-40B4-BE49-F238E27FC236}">
                <a16:creationId xmlns:a16="http://schemas.microsoft.com/office/drawing/2014/main" id="{69BC3DF8-1756-5F45-869E-DF68A210D124}"/>
              </a:ext>
            </a:extLst>
          </p:cNvPr>
          <p:cNvSpPr txBox="1"/>
          <p:nvPr/>
        </p:nvSpPr>
        <p:spPr>
          <a:xfrm>
            <a:off x="753678" y="6163503"/>
            <a:ext cx="3647153" cy="369332"/>
          </a:xfrm>
          <a:prstGeom prst="rect">
            <a:avLst/>
          </a:prstGeom>
          <a:noFill/>
        </p:spPr>
        <p:txBody>
          <a:bodyPr wrap="none" rtlCol="0">
            <a:spAutoFit/>
          </a:bodyPr>
          <a:lstStyle/>
          <a:p>
            <a:pPr algn="ctr"/>
            <a:r>
              <a:rPr kumimoji="1" lang="ja-JP" altLang="en-US">
                <a:solidFill>
                  <a:srgbClr val="009051"/>
                </a:solidFill>
                <a:latin typeface="Meiryo" panose="020B0604030504040204" pitchFamily="34" charset="-128"/>
                <a:ea typeface="Meiryo" panose="020B0604030504040204" pitchFamily="34" charset="-128"/>
              </a:rPr>
              <a:t>システム開発：長期継続的な改善</a:t>
            </a:r>
          </a:p>
        </p:txBody>
      </p:sp>
      <p:sp>
        <p:nvSpPr>
          <p:cNvPr id="18" name="テキスト ボックス 17">
            <a:extLst>
              <a:ext uri="{FF2B5EF4-FFF2-40B4-BE49-F238E27FC236}">
                <a16:creationId xmlns:a16="http://schemas.microsoft.com/office/drawing/2014/main" id="{053BFB53-BAA0-F64E-B728-D6C083E32008}"/>
              </a:ext>
            </a:extLst>
          </p:cNvPr>
          <p:cNvSpPr txBox="1"/>
          <p:nvPr/>
        </p:nvSpPr>
        <p:spPr>
          <a:xfrm>
            <a:off x="233807" y="1814063"/>
            <a:ext cx="461665" cy="3323987"/>
          </a:xfrm>
          <a:prstGeom prst="rect">
            <a:avLst/>
          </a:prstGeom>
          <a:noFill/>
        </p:spPr>
        <p:txBody>
          <a:bodyPr vert="eaVert" wrap="none" rtlCol="0">
            <a:spAutoFit/>
          </a:bodyPr>
          <a:lstStyle/>
          <a:p>
            <a:pPr algn="ctr"/>
            <a:r>
              <a:rPr kumimoji="1" lang="ja-JP" altLang="en-US">
                <a:solidFill>
                  <a:srgbClr val="009051"/>
                </a:solidFill>
                <a:latin typeface="Meiryo" panose="020B0604030504040204" pitchFamily="34" charset="-128"/>
                <a:ea typeface="Meiryo" panose="020B0604030504040204" pitchFamily="34" charset="-128"/>
              </a:rPr>
              <a:t>コスト・期間・専門スキル　</a:t>
            </a:r>
            <a:r>
              <a:rPr kumimoji="1" lang="ja-JP" altLang="en-US" b="1">
                <a:solidFill>
                  <a:srgbClr val="009051"/>
                </a:solidFill>
                <a:latin typeface="Meiryo" panose="020B0604030504040204" pitchFamily="34" charset="-128"/>
                <a:ea typeface="Meiryo" panose="020B0604030504040204" pitchFamily="34" charset="-128"/>
              </a:rPr>
              <a:t>大</a:t>
            </a:r>
          </a:p>
        </p:txBody>
      </p:sp>
      <p:grpSp>
        <p:nvGrpSpPr>
          <p:cNvPr id="20" name="グループ化 19">
            <a:extLst>
              <a:ext uri="{FF2B5EF4-FFF2-40B4-BE49-F238E27FC236}">
                <a16:creationId xmlns:a16="http://schemas.microsoft.com/office/drawing/2014/main" id="{649CEAB6-0951-F04A-9B24-B505E41849F0}"/>
              </a:ext>
            </a:extLst>
          </p:cNvPr>
          <p:cNvGrpSpPr/>
          <p:nvPr/>
        </p:nvGrpSpPr>
        <p:grpSpPr>
          <a:xfrm>
            <a:off x="4571999" y="1506925"/>
            <a:ext cx="4340507" cy="5038685"/>
            <a:chOff x="4571999" y="1506925"/>
            <a:chExt cx="4340507" cy="5038685"/>
          </a:xfrm>
        </p:grpSpPr>
        <p:sp>
          <p:nvSpPr>
            <p:cNvPr id="15" name="正方形/長方形 14">
              <a:extLst>
                <a:ext uri="{FF2B5EF4-FFF2-40B4-BE49-F238E27FC236}">
                  <a16:creationId xmlns:a16="http://schemas.microsoft.com/office/drawing/2014/main" id="{7A55CAC0-10AE-C341-A643-4FB18FFE63E5}"/>
                </a:ext>
              </a:extLst>
            </p:cNvPr>
            <p:cNvSpPr/>
            <p:nvPr/>
          </p:nvSpPr>
          <p:spPr>
            <a:xfrm>
              <a:off x="4571999" y="1603220"/>
              <a:ext cx="4340507" cy="4942390"/>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20879F6B-5845-C44F-9691-D0F12B7E3B65}"/>
                </a:ext>
              </a:extLst>
            </p:cNvPr>
            <p:cNvSpPr/>
            <p:nvPr/>
          </p:nvSpPr>
          <p:spPr>
            <a:xfrm>
              <a:off x="4686732" y="5428834"/>
              <a:ext cx="3761773" cy="70332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a:solidFill>
                    <a:srgbClr val="FFFFFF"/>
                  </a:solidFill>
                  <a:latin typeface="Meiryo" panose="020B0604030504040204" pitchFamily="34" charset="-128"/>
                  <a:ea typeface="Meiryo" panose="020B0604030504040204" pitchFamily="34" charset="-128"/>
                  <a:cs typeface="ＭＳ Ｐゴシック"/>
                </a:rPr>
                <a:t>○</a:t>
              </a:r>
              <a:r>
                <a:rPr kumimoji="1" lang="en-US" altLang="ja-JP" dirty="0">
                  <a:solidFill>
                    <a:srgbClr val="FFFFFF"/>
                  </a:solidFill>
                  <a:latin typeface="Meiryo" panose="020B0604030504040204" pitchFamily="34" charset="-128"/>
                  <a:ea typeface="Meiryo" panose="020B0604030504040204" pitchFamily="34" charset="-128"/>
                  <a:cs typeface="ＭＳ Ｐゴシック"/>
                </a:rPr>
                <a:t> </a:t>
              </a:r>
              <a:r>
                <a:rPr kumimoji="1" lang="ja-JP" altLang="en-US">
                  <a:solidFill>
                    <a:srgbClr val="FFFFFF"/>
                  </a:solidFill>
                  <a:latin typeface="Meiryo" panose="020B0604030504040204" pitchFamily="34" charset="-128"/>
                  <a:ea typeface="Meiryo" panose="020B0604030504040204" pitchFamily="34" charset="-128"/>
                  <a:cs typeface="ＭＳ Ｐゴシック"/>
                </a:rPr>
                <a:t>業務の効率化</a:t>
              </a:r>
              <a:endParaRPr kumimoji="1" lang="en-US" altLang="ja-JP" dirty="0">
                <a:solidFill>
                  <a:srgbClr val="FFFFFF"/>
                </a:solidFill>
                <a:latin typeface="Meiryo" panose="020B0604030504040204" pitchFamily="34" charset="-128"/>
                <a:ea typeface="Meiryo" panose="020B0604030504040204" pitchFamily="34" charset="-128"/>
                <a:cs typeface="ＭＳ Ｐゴシック"/>
              </a:endParaRPr>
            </a:p>
            <a:p>
              <a:r>
                <a:rPr lang="ja-JP" altLang="en">
                  <a:solidFill>
                    <a:srgbClr val="FFFFFF"/>
                  </a:solidFill>
                  <a:latin typeface="Meiryo" panose="020B0604030504040204" pitchFamily="34" charset="-128"/>
                  <a:ea typeface="Meiryo" panose="020B0604030504040204" pitchFamily="34" charset="-128"/>
                  <a:cs typeface="ＭＳ Ｐゴシック"/>
                </a:rPr>
                <a:t>Ｘ</a:t>
              </a:r>
              <a:r>
                <a:rPr lang="en" altLang="ja-JP" dirty="0">
                  <a:solidFill>
                    <a:srgbClr val="FFFFFF"/>
                  </a:solidFill>
                  <a:latin typeface="Meiryo" panose="020B0604030504040204" pitchFamily="34" charset="-128"/>
                  <a:ea typeface="Meiryo" panose="020B0604030504040204" pitchFamily="34" charset="-128"/>
                  <a:cs typeface="ＭＳ Ｐゴシック"/>
                </a:rPr>
                <a:t> </a:t>
              </a:r>
              <a:r>
                <a:rPr lang="ja-JP" altLang="en-US">
                  <a:solidFill>
                    <a:srgbClr val="FFFFFF"/>
                  </a:solidFill>
                  <a:latin typeface="Meiryo" panose="020B0604030504040204" pitchFamily="34" charset="-128"/>
                  <a:ea typeface="Meiryo" panose="020B0604030504040204" pitchFamily="34" charset="-128"/>
                  <a:cs typeface="ＭＳ Ｐゴシック"/>
                </a:rPr>
                <a:t>業務プロセス・作業手順の改善</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下矢印 12">
              <a:extLst>
                <a:ext uri="{FF2B5EF4-FFF2-40B4-BE49-F238E27FC236}">
                  <a16:creationId xmlns:a16="http://schemas.microsoft.com/office/drawing/2014/main" id="{3BFD7A53-8CC1-CE4A-8AC2-CB10344C8FA3}"/>
                </a:ext>
              </a:extLst>
            </p:cNvPr>
            <p:cNvSpPr/>
            <p:nvPr/>
          </p:nvSpPr>
          <p:spPr>
            <a:xfrm>
              <a:off x="6295634" y="1506925"/>
              <a:ext cx="544010" cy="3920248"/>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a:extLst>
                <a:ext uri="{FF2B5EF4-FFF2-40B4-BE49-F238E27FC236}">
                  <a16:creationId xmlns:a16="http://schemas.microsoft.com/office/drawing/2014/main" id="{9DCC2828-4A82-DD43-8D38-88CBFC0CE628}"/>
                </a:ext>
              </a:extLst>
            </p:cNvPr>
            <p:cNvSpPr/>
            <p:nvPr/>
          </p:nvSpPr>
          <p:spPr>
            <a:xfrm>
              <a:off x="4686732" y="3154113"/>
              <a:ext cx="3761773" cy="70332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rgbClr val="FFFFFF"/>
                  </a:solidFill>
                  <a:latin typeface="Meiryo" panose="020B0604030504040204" pitchFamily="34" charset="-128"/>
                  <a:ea typeface="Meiryo" panose="020B0604030504040204" pitchFamily="34" charset="-128"/>
                  <a:cs typeface="ＭＳ Ｐゴシック"/>
                </a:rPr>
                <a:t>作業プロセス生成</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17" name="テキスト ボックス 16">
              <a:extLst>
                <a:ext uri="{FF2B5EF4-FFF2-40B4-BE49-F238E27FC236}">
                  <a16:creationId xmlns:a16="http://schemas.microsoft.com/office/drawing/2014/main" id="{5A3FF207-0FA9-F147-8DF9-CB368A8A5356}"/>
                </a:ext>
              </a:extLst>
            </p:cNvPr>
            <p:cNvSpPr txBox="1"/>
            <p:nvPr/>
          </p:nvSpPr>
          <p:spPr>
            <a:xfrm>
              <a:off x="5213273" y="6163503"/>
              <a:ext cx="2708690" cy="369332"/>
            </a:xfrm>
            <a:prstGeom prst="rect">
              <a:avLst/>
            </a:prstGeom>
            <a:noFill/>
          </p:spPr>
          <p:txBody>
            <a:bodyPr wrap="none" rtlCol="0">
              <a:spAutoFit/>
            </a:bodyPr>
            <a:lstStyle/>
            <a:p>
              <a:pPr algn="ctr"/>
              <a:r>
                <a:rPr kumimoji="1" lang="en-US" altLang="ja-JP" dirty="0">
                  <a:solidFill>
                    <a:srgbClr val="0432FF"/>
                  </a:solidFill>
                  <a:latin typeface="Meiryo" panose="020B0604030504040204" pitchFamily="34" charset="-128"/>
                  <a:ea typeface="Meiryo" panose="020B0604030504040204" pitchFamily="34" charset="-128"/>
                </a:rPr>
                <a:t>RPA</a:t>
              </a:r>
              <a:r>
                <a:rPr kumimoji="1" lang="ja-JP" altLang="en-US">
                  <a:solidFill>
                    <a:srgbClr val="0432FF"/>
                  </a:solidFill>
                  <a:latin typeface="Meiryo" panose="020B0604030504040204" pitchFamily="34" charset="-128"/>
                  <a:ea typeface="Meiryo" panose="020B0604030504040204" pitchFamily="34" charset="-128"/>
                </a:rPr>
                <a:t>：短期即効的な効果</a:t>
              </a:r>
            </a:p>
          </p:txBody>
        </p:sp>
        <p:sp>
          <p:nvSpPr>
            <p:cNvPr id="19" name="テキスト ボックス 18">
              <a:extLst>
                <a:ext uri="{FF2B5EF4-FFF2-40B4-BE49-F238E27FC236}">
                  <a16:creationId xmlns:a16="http://schemas.microsoft.com/office/drawing/2014/main" id="{D0199191-09F8-DB45-B3D9-62CB0DA4FAE4}"/>
                </a:ext>
              </a:extLst>
            </p:cNvPr>
            <p:cNvSpPr txBox="1"/>
            <p:nvPr/>
          </p:nvSpPr>
          <p:spPr>
            <a:xfrm>
              <a:off x="8450841" y="1814063"/>
              <a:ext cx="461665" cy="3323987"/>
            </a:xfrm>
            <a:prstGeom prst="rect">
              <a:avLst/>
            </a:prstGeom>
            <a:noFill/>
          </p:spPr>
          <p:txBody>
            <a:bodyPr vert="eaVert" wrap="none" rtlCol="0">
              <a:spAutoFit/>
            </a:bodyPr>
            <a:lstStyle/>
            <a:p>
              <a:pPr algn="ctr"/>
              <a:r>
                <a:rPr kumimoji="1" lang="ja-JP" altLang="en-US">
                  <a:solidFill>
                    <a:srgbClr val="0432FF"/>
                  </a:solidFill>
                  <a:latin typeface="Meiryo" panose="020B0604030504040204" pitchFamily="34" charset="-128"/>
                  <a:ea typeface="Meiryo" panose="020B0604030504040204" pitchFamily="34" charset="-128"/>
                </a:rPr>
                <a:t>コスト・期間・専門スキル　</a:t>
              </a:r>
              <a:r>
                <a:rPr kumimoji="1" lang="ja-JP" altLang="en-US" b="1">
                  <a:solidFill>
                    <a:srgbClr val="0432FF"/>
                  </a:solidFill>
                  <a:latin typeface="Meiryo" panose="020B0604030504040204" pitchFamily="34" charset="-128"/>
                  <a:ea typeface="Meiryo" panose="020B0604030504040204" pitchFamily="34" charset="-128"/>
                </a:rPr>
                <a:t>少</a:t>
              </a:r>
            </a:p>
          </p:txBody>
        </p:sp>
      </p:grpSp>
    </p:spTree>
    <p:extLst>
      <p:ext uri="{BB962C8B-B14F-4D97-AF65-F5344CB8AC3E}">
        <p14:creationId xmlns:p14="http://schemas.microsoft.com/office/powerpoint/2010/main" val="3294958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RPA</a:t>
            </a:r>
            <a:r>
              <a:rPr lang="ja-JP" altLang="en-US"/>
              <a:t>における作業プロセス生成の方法</a:t>
            </a:r>
            <a:endParaRPr kumimoji="1" lang="ja-JP" altLang="en-US" dirty="0"/>
          </a:p>
        </p:txBody>
      </p:sp>
      <p:sp>
        <p:nvSpPr>
          <p:cNvPr id="13" name="スライド番号プレースホルダー 12"/>
          <p:cNvSpPr>
            <a:spLocks noGrp="1"/>
          </p:cNvSpPr>
          <p:nvPr>
            <p:ph type="sldNum" sz="quarter" idx="12"/>
          </p:nvPr>
        </p:nvSpPr>
        <p:spPr/>
        <p:txBody>
          <a:bodyPr/>
          <a:lstStyle/>
          <a:p>
            <a:fld id="{ACA9A8DA-50BF-42A1-A62A-E20118BC7CE9}" type="slidenum">
              <a:rPr lang="de-DE" altLang="ja-JP" smtClean="0"/>
              <a:pPr/>
              <a:t>12</a:t>
            </a:fld>
            <a:endParaRPr lang="de-DE" altLang="ja-JP" dirty="0"/>
          </a:p>
        </p:txBody>
      </p:sp>
      <p:grpSp>
        <p:nvGrpSpPr>
          <p:cNvPr id="12" name="グループ化 11"/>
          <p:cNvGrpSpPr/>
          <p:nvPr/>
        </p:nvGrpSpPr>
        <p:grpSpPr>
          <a:xfrm>
            <a:off x="224746" y="1905887"/>
            <a:ext cx="8660903" cy="3959120"/>
            <a:chOff x="365966" y="1838580"/>
            <a:chExt cx="7871376" cy="3841772"/>
          </a:xfrm>
        </p:grpSpPr>
        <p:sp>
          <p:nvSpPr>
            <p:cNvPr id="6" name="ホームベース 5"/>
            <p:cNvSpPr/>
            <p:nvPr/>
          </p:nvSpPr>
          <p:spPr bwMode="gray">
            <a:xfrm>
              <a:off x="5619882" y="1838580"/>
              <a:ext cx="2617460" cy="523995"/>
            </a:xfrm>
            <a:prstGeom prst="homePlate">
              <a:avLst>
                <a:gd name="adj" fmla="val 40038"/>
              </a:avLst>
            </a:prstGeom>
            <a:solidFill>
              <a:srgbClr val="0070C0"/>
            </a:solidFill>
            <a:ln w="41275" cap="flat" cmpd="sng" algn="ctr">
              <a:solidFill>
                <a:schemeClr val="bg1"/>
              </a:solidFill>
              <a:prstDash val="solid"/>
              <a:miter lim="800000"/>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algn="ctr" fontAlgn="ctr">
                <a:spcBef>
                  <a:spcPct val="0"/>
                </a:spcBef>
                <a:spcAft>
                  <a:spcPct val="0"/>
                </a:spcAft>
              </a:pPr>
              <a:r>
                <a:rPr lang="en-US" altLang="ja-JP" sz="2400" dirty="0">
                  <a:solidFill>
                    <a:schemeClr val="bg1"/>
                  </a:solidFill>
                  <a:latin typeface="Meiryo" panose="020B0604030504040204" pitchFamily="34" charset="-128"/>
                  <a:ea typeface="Meiryo" panose="020B0604030504040204" pitchFamily="34" charset="-128"/>
                  <a:cs typeface="Meiryo UI" panose="020B0604030504040204" pitchFamily="50" charset="-128"/>
                </a:rPr>
                <a:t>3.</a:t>
              </a:r>
              <a:r>
                <a:rPr lang="ja-JP" altLang="en-US" sz="2400" dirty="0">
                  <a:solidFill>
                    <a:schemeClr val="bg1"/>
                  </a:solidFill>
                  <a:latin typeface="Meiryo" panose="020B0604030504040204" pitchFamily="34" charset="-128"/>
                  <a:ea typeface="Meiryo" panose="020B0604030504040204" pitchFamily="34" charset="-128"/>
                  <a:cs typeface="Meiryo UI" panose="020B0604030504040204" pitchFamily="50" charset="-128"/>
                </a:rPr>
                <a:t>再生</a:t>
              </a:r>
              <a:endParaRPr lang="en-US" altLang="ja-JP" sz="2400" dirty="0">
                <a:solidFill>
                  <a:schemeClr val="bg1"/>
                </a:solidFill>
                <a:latin typeface="Meiryo" panose="020B0604030504040204" pitchFamily="34" charset="-128"/>
                <a:ea typeface="Meiryo" panose="020B0604030504040204" pitchFamily="34" charset="-128"/>
                <a:cs typeface="Meiryo UI" panose="020B0604030504040204" pitchFamily="50" charset="-128"/>
              </a:endParaRPr>
            </a:p>
          </p:txBody>
        </p:sp>
        <p:sp>
          <p:nvSpPr>
            <p:cNvPr id="7" name="ホームベース 6"/>
            <p:cNvSpPr/>
            <p:nvPr/>
          </p:nvSpPr>
          <p:spPr bwMode="gray">
            <a:xfrm>
              <a:off x="2971416" y="1838580"/>
              <a:ext cx="2617459" cy="523995"/>
            </a:xfrm>
            <a:prstGeom prst="homePlate">
              <a:avLst>
                <a:gd name="adj" fmla="val 40038"/>
              </a:avLst>
            </a:prstGeom>
            <a:solidFill>
              <a:srgbClr val="0070C0"/>
            </a:solidFill>
            <a:ln w="41275" cap="flat" cmpd="sng" algn="ctr">
              <a:solidFill>
                <a:schemeClr val="bg1"/>
              </a:solidFill>
              <a:prstDash val="solid"/>
              <a:miter lim="800000"/>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algn="ctr" fontAlgn="ctr">
                <a:spcBef>
                  <a:spcPct val="0"/>
                </a:spcBef>
                <a:spcAft>
                  <a:spcPct val="0"/>
                </a:spcAft>
              </a:pPr>
              <a:r>
                <a:rPr lang="en-US" altLang="ja-JP" sz="2400" dirty="0">
                  <a:solidFill>
                    <a:schemeClr val="bg1"/>
                  </a:solidFill>
                  <a:latin typeface="Meiryo" panose="020B0604030504040204" pitchFamily="34" charset="-128"/>
                  <a:ea typeface="Meiryo" panose="020B0604030504040204" pitchFamily="34" charset="-128"/>
                  <a:cs typeface="Meiryo UI" panose="020B0604030504040204" pitchFamily="50" charset="-128"/>
                </a:rPr>
                <a:t>2.</a:t>
              </a:r>
              <a:r>
                <a:rPr lang="ja-JP" altLang="en-US" sz="2400" dirty="0">
                  <a:solidFill>
                    <a:schemeClr val="bg1"/>
                  </a:solidFill>
                  <a:latin typeface="Meiryo" panose="020B0604030504040204" pitchFamily="34" charset="-128"/>
                  <a:ea typeface="Meiryo" panose="020B0604030504040204" pitchFamily="34" charset="-128"/>
                  <a:cs typeface="Meiryo UI" panose="020B0604030504040204" pitchFamily="50" charset="-128"/>
                </a:rPr>
                <a:t>編集</a:t>
              </a:r>
            </a:p>
          </p:txBody>
        </p:sp>
        <p:sp>
          <p:nvSpPr>
            <p:cNvPr id="8" name="ホームベース 7"/>
            <p:cNvSpPr/>
            <p:nvPr/>
          </p:nvSpPr>
          <p:spPr bwMode="gray">
            <a:xfrm>
              <a:off x="365966" y="1838580"/>
              <a:ext cx="2617459" cy="523995"/>
            </a:xfrm>
            <a:prstGeom prst="homePlate">
              <a:avLst>
                <a:gd name="adj" fmla="val 40038"/>
              </a:avLst>
            </a:prstGeom>
            <a:solidFill>
              <a:srgbClr val="0070C0"/>
            </a:solidFill>
            <a:ln w="41275" cap="flat" cmpd="sng" algn="ctr">
              <a:solidFill>
                <a:schemeClr val="bg1"/>
              </a:solidFill>
              <a:prstDash val="solid"/>
              <a:miter lim="800000"/>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algn="ctr" fontAlgn="ctr">
                <a:spcBef>
                  <a:spcPct val="0"/>
                </a:spcBef>
                <a:spcAft>
                  <a:spcPct val="0"/>
                </a:spcAft>
              </a:pPr>
              <a:r>
                <a:rPr lang="ja-JP" altLang="en-US" sz="2400" dirty="0">
                  <a:solidFill>
                    <a:schemeClr val="bg1"/>
                  </a:solidFill>
                  <a:latin typeface="Meiryo" panose="020B0604030504040204" pitchFamily="34" charset="-128"/>
                  <a:ea typeface="Meiryo" panose="020B0604030504040204" pitchFamily="34" charset="-128"/>
                  <a:cs typeface="Meiryo UI" panose="020B0604030504040204" pitchFamily="50" charset="-128"/>
                </a:rPr>
                <a:t>１</a:t>
              </a:r>
              <a:r>
                <a:rPr lang="en-US" altLang="ja-JP" sz="2400" dirty="0">
                  <a:solidFill>
                    <a:schemeClr val="bg1"/>
                  </a:solidFill>
                  <a:latin typeface="Meiryo" panose="020B0604030504040204" pitchFamily="34" charset="-128"/>
                  <a:ea typeface="Meiryo" panose="020B0604030504040204" pitchFamily="34" charset="-128"/>
                  <a:cs typeface="Meiryo UI" panose="020B0604030504040204" pitchFamily="50" charset="-128"/>
                </a:rPr>
                <a:t>.</a:t>
              </a:r>
              <a:r>
                <a:rPr lang="ja-JP" altLang="en-US" sz="2400" dirty="0">
                  <a:solidFill>
                    <a:schemeClr val="bg1"/>
                  </a:solidFill>
                  <a:latin typeface="Meiryo" panose="020B0604030504040204" pitchFamily="34" charset="-128"/>
                  <a:ea typeface="Meiryo" panose="020B0604030504040204" pitchFamily="34" charset="-128"/>
                  <a:cs typeface="Meiryo UI" panose="020B0604030504040204" pitchFamily="50" charset="-128"/>
                </a:rPr>
                <a:t>記録</a:t>
              </a:r>
            </a:p>
          </p:txBody>
        </p:sp>
        <p:sp>
          <p:nvSpPr>
            <p:cNvPr id="9" name="正方形/長方形 8"/>
            <p:cNvSpPr/>
            <p:nvPr/>
          </p:nvSpPr>
          <p:spPr bwMode="auto">
            <a:xfrm>
              <a:off x="383526" y="2417503"/>
              <a:ext cx="2391151" cy="3253111"/>
            </a:xfrm>
            <a:prstGeom prst="rect">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square" lIns="91440" tIns="45720" rIns="91440" bIns="45720" numCol="1" rtlCol="0" anchor="t" anchorCtr="0" compatLnSpc="1">
              <a:prstTxWarp prst="textNoShape">
                <a:avLst/>
              </a:prstTxWarp>
            </a:bodyPr>
            <a:lstStyle/>
            <a:p>
              <a:pPr fontAlgn="ctr">
                <a:spcBef>
                  <a:spcPct val="0"/>
                </a:spcBef>
                <a:spcAft>
                  <a:spcPct val="0"/>
                </a:spcAft>
              </a:pPr>
              <a:r>
                <a:rPr lang="en-US" altLang="ja-JP" sz="1600" dirty="0">
                  <a:solidFill>
                    <a:srgbClr val="000000"/>
                  </a:solidFill>
                  <a:latin typeface="Meiryo" panose="020B0604030504040204" pitchFamily="34" charset="-128"/>
                  <a:ea typeface="Meiryo" panose="020B0604030504040204" pitchFamily="34" charset="-128"/>
                  <a:cs typeface="Meiryo UI" panose="020B0604030504040204" pitchFamily="50" charset="-128"/>
                </a:rPr>
                <a:t>PC</a:t>
              </a:r>
              <a:r>
                <a:rPr lang="ja-JP" altLang="en-US" sz="1600" dirty="0">
                  <a:solidFill>
                    <a:srgbClr val="000000"/>
                  </a:solidFill>
                  <a:latin typeface="Meiryo" panose="020B0604030504040204" pitchFamily="34" charset="-128"/>
                  <a:ea typeface="Meiryo" panose="020B0604030504040204" pitchFamily="34" charset="-128"/>
                  <a:cs typeface="Meiryo UI" panose="020B0604030504040204" pitchFamily="50" charset="-128"/>
                </a:rPr>
                <a:t>操作をシナリオとして記録</a:t>
              </a:r>
            </a:p>
          </p:txBody>
        </p:sp>
        <p:sp>
          <p:nvSpPr>
            <p:cNvPr id="10" name="正方形/長方形 9"/>
            <p:cNvSpPr/>
            <p:nvPr/>
          </p:nvSpPr>
          <p:spPr bwMode="auto">
            <a:xfrm>
              <a:off x="3014431" y="2427240"/>
              <a:ext cx="2391151" cy="3253111"/>
            </a:xfrm>
            <a:prstGeom prst="rect">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r>
                <a:rPr lang="ja-JP" altLang="en-US" sz="1600" dirty="0">
                  <a:latin typeface="Meiryo" panose="020B0604030504040204" pitchFamily="34" charset="-128"/>
                  <a:ea typeface="Meiryo" panose="020B0604030504040204" pitchFamily="34" charset="-128"/>
                  <a:cs typeface="Meiryo UI" panose="020B0604030504040204" pitchFamily="50" charset="-128"/>
                </a:rPr>
                <a:t>繰り返し、分岐条件の設定</a:t>
              </a:r>
              <a:br>
                <a:rPr lang="en-US" altLang="ja-JP" sz="1600" dirty="0">
                  <a:latin typeface="Meiryo" panose="020B0604030504040204" pitchFamily="34" charset="-128"/>
                  <a:ea typeface="Meiryo" panose="020B0604030504040204" pitchFamily="34" charset="-128"/>
                  <a:cs typeface="Meiryo UI" panose="020B0604030504040204" pitchFamily="50" charset="-128"/>
                </a:rPr>
              </a:br>
              <a:r>
                <a:rPr lang="ja-JP" altLang="en-US" sz="1600" dirty="0">
                  <a:latin typeface="Meiryo" panose="020B0604030504040204" pitchFamily="34" charset="-128"/>
                  <a:ea typeface="Meiryo" panose="020B0604030504040204" pitchFamily="34" charset="-128"/>
                  <a:cs typeface="Meiryo UI" panose="020B0604030504040204" pitchFamily="50" charset="-128"/>
                </a:rPr>
                <a:t>など、シナリオを編集</a:t>
              </a:r>
            </a:p>
          </p:txBody>
        </p:sp>
        <p:sp>
          <p:nvSpPr>
            <p:cNvPr id="11" name="正方形/長方形 10"/>
            <p:cNvSpPr/>
            <p:nvPr/>
          </p:nvSpPr>
          <p:spPr bwMode="auto">
            <a:xfrm>
              <a:off x="5639839" y="2427241"/>
              <a:ext cx="2391151" cy="3253111"/>
            </a:xfrm>
            <a:prstGeom prst="rect">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ja-JP" altLang="en-US" sz="1600" dirty="0">
                  <a:latin typeface="Meiryo" panose="020B0604030504040204" pitchFamily="34" charset="-128"/>
                  <a:ea typeface="Meiryo" panose="020B0604030504040204" pitchFamily="34" charset="-128"/>
                  <a:cs typeface="Meiryo UI" panose="020B0604030504040204" pitchFamily="50" charset="-128"/>
                </a:rPr>
                <a:t>シナリオを再生</a:t>
              </a:r>
              <a:r>
                <a:rPr lang="en-US" altLang="ja-JP" sz="1600" dirty="0">
                  <a:latin typeface="Meiryo" panose="020B0604030504040204" pitchFamily="34" charset="-128"/>
                  <a:ea typeface="Meiryo" panose="020B0604030504040204" pitchFamily="34" charset="-128"/>
                  <a:cs typeface="Meiryo UI" panose="020B0604030504040204" pitchFamily="50" charset="-128"/>
                </a:rPr>
                <a:t>(</a:t>
              </a:r>
              <a:r>
                <a:rPr lang="ja-JP" altLang="en-US" sz="1600" dirty="0">
                  <a:latin typeface="Meiryo" panose="020B0604030504040204" pitchFamily="34" charset="-128"/>
                  <a:ea typeface="Meiryo" panose="020B0604030504040204" pitchFamily="34" charset="-128"/>
                  <a:cs typeface="Meiryo UI" panose="020B0604030504040204" pitchFamily="50" charset="-128"/>
                </a:rPr>
                <a:t>ロボット実行</a:t>
              </a:r>
              <a:r>
                <a:rPr lang="en-US" altLang="ja-JP" sz="1600" dirty="0">
                  <a:latin typeface="Meiryo" panose="020B0604030504040204" pitchFamily="34" charset="-128"/>
                  <a:ea typeface="Meiryo" panose="020B0604030504040204" pitchFamily="34" charset="-128"/>
                  <a:cs typeface="Meiryo UI" panose="020B0604030504040204" pitchFamily="50" charset="-128"/>
                </a:rPr>
                <a:t>)</a:t>
              </a:r>
              <a:endParaRPr lang="ja-JP" altLang="en-US" sz="1600" dirty="0">
                <a:latin typeface="Meiryo" panose="020B0604030504040204" pitchFamily="34" charset="-128"/>
                <a:ea typeface="Meiryo" panose="020B0604030504040204" pitchFamily="34" charset="-128"/>
                <a:cs typeface="Meiryo UI" panose="020B0604030504040204" pitchFamily="50" charset="-128"/>
              </a:endParaRPr>
            </a:p>
          </p:txBody>
        </p:sp>
      </p:grpSp>
      <p:pic>
        <p:nvPicPr>
          <p:cNvPr id="28" name="図 27"/>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6214732" y="4676054"/>
            <a:ext cx="514306" cy="338499"/>
          </a:xfrm>
          <a:prstGeom prst="rect">
            <a:avLst/>
          </a:prstGeom>
        </p:spPr>
      </p:pic>
      <p:pic>
        <p:nvPicPr>
          <p:cNvPr id="29" name="図 28"/>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6789461" y="4663921"/>
            <a:ext cx="514306" cy="338499"/>
          </a:xfrm>
          <a:prstGeom prst="rect">
            <a:avLst/>
          </a:prstGeom>
        </p:spPr>
      </p:pic>
      <p:pic>
        <p:nvPicPr>
          <p:cNvPr id="30" name="図 29"/>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7364190" y="4663920"/>
            <a:ext cx="514306" cy="338499"/>
          </a:xfrm>
          <a:prstGeom prst="rect">
            <a:avLst/>
          </a:prstGeom>
        </p:spPr>
      </p:pic>
      <p:pic>
        <p:nvPicPr>
          <p:cNvPr id="31" name="図 30"/>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7967258" y="4674678"/>
            <a:ext cx="514306" cy="338499"/>
          </a:xfrm>
          <a:prstGeom prst="rect">
            <a:avLst/>
          </a:prstGeom>
        </p:spPr>
      </p:pic>
      <p:sp>
        <p:nvSpPr>
          <p:cNvPr id="32" name="角丸四角形 31"/>
          <p:cNvSpPr/>
          <p:nvPr/>
        </p:nvSpPr>
        <p:spPr bwMode="auto">
          <a:xfrm>
            <a:off x="6759159" y="3149243"/>
            <a:ext cx="936104" cy="254794"/>
          </a:xfrm>
          <a:prstGeom prst="roundRect">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none" lIns="91440" tIns="45720" rIns="91440" bIns="45720" numCol="1" rtlCol="0" anchor="ctr" anchorCtr="0" compatLnSpc="1">
            <a:prstTxWarp prst="textNoShape">
              <a:avLst/>
            </a:prstTxWarp>
          </a:bodyPr>
          <a:lstStyle/>
          <a:p>
            <a:pPr algn="ctr" fontAlgn="ctr">
              <a:spcBef>
                <a:spcPct val="0"/>
              </a:spcBef>
              <a:spcAft>
                <a:spcPct val="0"/>
              </a:spcAft>
            </a:pPr>
            <a:r>
              <a:rPr lang="ja-JP" altLang="en-US" sz="1400" dirty="0">
                <a:solidFill>
                  <a:srgbClr val="000000"/>
                </a:solidFill>
                <a:latin typeface="Meiryo" panose="020B0604030504040204" pitchFamily="34" charset="-128"/>
                <a:ea typeface="Meiryo" panose="020B0604030504040204" pitchFamily="34" charset="-128"/>
                <a:cs typeface="Meiryo UI" panose="020B0604030504040204" pitchFamily="50" charset="-128"/>
              </a:rPr>
              <a:t>実行指示</a:t>
            </a:r>
          </a:p>
        </p:txBody>
      </p:sp>
      <p:sp>
        <p:nvSpPr>
          <p:cNvPr id="33" name="下矢印 32"/>
          <p:cNvSpPr/>
          <p:nvPr/>
        </p:nvSpPr>
        <p:spPr bwMode="auto">
          <a:xfrm>
            <a:off x="6365714" y="4429010"/>
            <a:ext cx="172972" cy="138827"/>
          </a:xfrm>
          <a:prstGeom prst="downArrow">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none" lIns="91440" tIns="45720" rIns="91440" bIns="45720" numCol="1" rtlCol="0" anchor="ctr" anchorCtr="0" compatLnSpc="1">
            <a:prstTxWarp prst="textNoShape">
              <a:avLst/>
            </a:prstTxWarp>
          </a:bodyPr>
          <a:lstStyle/>
          <a:p>
            <a:pPr algn="ctr" fontAlgn="ctr">
              <a:spcBef>
                <a:spcPct val="0"/>
              </a:spcBef>
              <a:spcAft>
                <a:spcPct val="0"/>
              </a:spcAft>
            </a:pPr>
            <a:endParaRPr lang="ja-JP" altLang="en-US">
              <a:solidFill>
                <a:srgbClr val="000000"/>
              </a:solidFill>
              <a:latin typeface="Meiryo" panose="020B0604030504040204" pitchFamily="34" charset="-128"/>
              <a:ea typeface="Meiryo" panose="020B0604030504040204" pitchFamily="34" charset="-128"/>
            </a:endParaRPr>
          </a:p>
        </p:txBody>
      </p:sp>
      <p:sp>
        <p:nvSpPr>
          <p:cNvPr id="34" name="下矢印 33"/>
          <p:cNvSpPr/>
          <p:nvPr/>
        </p:nvSpPr>
        <p:spPr bwMode="auto">
          <a:xfrm>
            <a:off x="6934812" y="4438489"/>
            <a:ext cx="172972" cy="138827"/>
          </a:xfrm>
          <a:prstGeom prst="downArrow">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none" lIns="91440" tIns="45720" rIns="91440" bIns="45720" numCol="1" rtlCol="0" anchor="ctr" anchorCtr="0" compatLnSpc="1">
            <a:prstTxWarp prst="textNoShape">
              <a:avLst/>
            </a:prstTxWarp>
          </a:bodyPr>
          <a:lstStyle/>
          <a:p>
            <a:pPr algn="ctr" fontAlgn="ctr">
              <a:spcBef>
                <a:spcPct val="0"/>
              </a:spcBef>
              <a:spcAft>
                <a:spcPct val="0"/>
              </a:spcAft>
            </a:pPr>
            <a:endParaRPr lang="ja-JP" altLang="en-US">
              <a:solidFill>
                <a:srgbClr val="000000"/>
              </a:solidFill>
              <a:latin typeface="Meiryo" panose="020B0604030504040204" pitchFamily="34" charset="-128"/>
              <a:ea typeface="Meiryo" panose="020B0604030504040204" pitchFamily="34" charset="-128"/>
            </a:endParaRPr>
          </a:p>
        </p:txBody>
      </p:sp>
      <p:sp>
        <p:nvSpPr>
          <p:cNvPr id="35" name="下矢印 34"/>
          <p:cNvSpPr/>
          <p:nvPr/>
        </p:nvSpPr>
        <p:spPr bwMode="auto">
          <a:xfrm>
            <a:off x="7553928" y="4438489"/>
            <a:ext cx="172972" cy="138827"/>
          </a:xfrm>
          <a:prstGeom prst="downArrow">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none" lIns="91440" tIns="45720" rIns="91440" bIns="45720" numCol="1" rtlCol="0" anchor="ctr" anchorCtr="0" compatLnSpc="1">
            <a:prstTxWarp prst="textNoShape">
              <a:avLst/>
            </a:prstTxWarp>
          </a:bodyPr>
          <a:lstStyle/>
          <a:p>
            <a:pPr algn="ctr" fontAlgn="ctr">
              <a:spcBef>
                <a:spcPct val="0"/>
              </a:spcBef>
              <a:spcAft>
                <a:spcPct val="0"/>
              </a:spcAft>
            </a:pPr>
            <a:endParaRPr lang="ja-JP" altLang="en-US">
              <a:solidFill>
                <a:srgbClr val="000000"/>
              </a:solidFill>
              <a:latin typeface="Meiryo" panose="020B0604030504040204" pitchFamily="34" charset="-128"/>
              <a:ea typeface="Meiryo" panose="020B0604030504040204" pitchFamily="34" charset="-128"/>
            </a:endParaRPr>
          </a:p>
        </p:txBody>
      </p:sp>
      <p:sp>
        <p:nvSpPr>
          <p:cNvPr id="36" name="下矢印 35"/>
          <p:cNvSpPr/>
          <p:nvPr/>
        </p:nvSpPr>
        <p:spPr bwMode="auto">
          <a:xfrm>
            <a:off x="8129992" y="4438489"/>
            <a:ext cx="172972" cy="138827"/>
          </a:xfrm>
          <a:prstGeom prst="downArrow">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none" lIns="91440" tIns="45720" rIns="91440" bIns="45720" numCol="1" rtlCol="0" anchor="ctr" anchorCtr="0" compatLnSpc="1">
            <a:prstTxWarp prst="textNoShape">
              <a:avLst/>
            </a:prstTxWarp>
          </a:bodyPr>
          <a:lstStyle/>
          <a:p>
            <a:pPr algn="ctr" fontAlgn="ctr">
              <a:spcBef>
                <a:spcPct val="0"/>
              </a:spcBef>
              <a:spcAft>
                <a:spcPct val="0"/>
              </a:spcAft>
            </a:pPr>
            <a:endParaRPr lang="ja-JP" altLang="en-US">
              <a:solidFill>
                <a:srgbClr val="000000"/>
              </a:solidFill>
              <a:latin typeface="Meiryo" panose="020B0604030504040204" pitchFamily="34" charset="-128"/>
              <a:ea typeface="Meiryo" panose="020B0604030504040204" pitchFamily="34" charset="-128"/>
            </a:endParaRPr>
          </a:p>
        </p:txBody>
      </p:sp>
      <p:sp>
        <p:nvSpPr>
          <p:cNvPr id="38" name="下矢印 37"/>
          <p:cNvSpPr/>
          <p:nvPr/>
        </p:nvSpPr>
        <p:spPr bwMode="auto">
          <a:xfrm>
            <a:off x="6283569" y="5092915"/>
            <a:ext cx="337261" cy="650346"/>
          </a:xfrm>
          <a:prstGeom prst="downArrow">
            <a:avLst>
              <a:gd name="adj1" fmla="val 100000"/>
              <a:gd name="adj2" fmla="val 38930"/>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eaVert" wrap="none" lIns="91440" tIns="45720" rIns="91440" bIns="45720" numCol="1" rtlCol="0" anchor="ctr" anchorCtr="0" compatLnSpc="1">
            <a:prstTxWarp prst="textNoShape">
              <a:avLst/>
            </a:prstTxWarp>
          </a:bodyPr>
          <a:lstStyle/>
          <a:p>
            <a:pPr algn="ctr" fontAlgn="ctr">
              <a:spcBef>
                <a:spcPct val="0"/>
              </a:spcBef>
              <a:spcAft>
                <a:spcPct val="0"/>
              </a:spcAft>
            </a:pPr>
            <a:r>
              <a:rPr lang="ja-JP" altLang="en-US" dirty="0">
                <a:solidFill>
                  <a:srgbClr val="000000"/>
                </a:solidFill>
                <a:latin typeface="Meiryo" panose="020B0604030504040204" pitchFamily="34" charset="-128"/>
                <a:ea typeface="Meiryo" panose="020B0604030504040204" pitchFamily="34" charset="-128"/>
                <a:cs typeface="Meiryo UI" panose="020B0604030504040204" pitchFamily="50" charset="-128"/>
              </a:rPr>
              <a:t>実行</a:t>
            </a:r>
          </a:p>
        </p:txBody>
      </p:sp>
      <p:sp>
        <p:nvSpPr>
          <p:cNvPr id="39" name="下矢印 38"/>
          <p:cNvSpPr/>
          <p:nvPr/>
        </p:nvSpPr>
        <p:spPr bwMode="auto">
          <a:xfrm>
            <a:off x="6877983" y="5114170"/>
            <a:ext cx="337261" cy="650346"/>
          </a:xfrm>
          <a:prstGeom prst="downArrow">
            <a:avLst>
              <a:gd name="adj1" fmla="val 100000"/>
              <a:gd name="adj2" fmla="val 38930"/>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eaVert" wrap="none" lIns="91440" tIns="45720" rIns="91440" bIns="45720" numCol="1" rtlCol="0" anchor="ctr" anchorCtr="0" compatLnSpc="1">
            <a:prstTxWarp prst="textNoShape">
              <a:avLst/>
            </a:prstTxWarp>
          </a:bodyPr>
          <a:lstStyle/>
          <a:p>
            <a:pPr algn="ctr" fontAlgn="ctr">
              <a:spcBef>
                <a:spcPct val="0"/>
              </a:spcBef>
              <a:spcAft>
                <a:spcPct val="0"/>
              </a:spcAft>
            </a:pPr>
            <a:r>
              <a:rPr lang="ja-JP" altLang="en-US" dirty="0">
                <a:solidFill>
                  <a:srgbClr val="000000"/>
                </a:solidFill>
                <a:latin typeface="Meiryo" panose="020B0604030504040204" pitchFamily="34" charset="-128"/>
                <a:ea typeface="Meiryo" panose="020B0604030504040204" pitchFamily="34" charset="-128"/>
                <a:cs typeface="Meiryo UI" panose="020B0604030504040204" pitchFamily="50" charset="-128"/>
              </a:rPr>
              <a:t>実行</a:t>
            </a:r>
          </a:p>
        </p:txBody>
      </p:sp>
      <p:sp>
        <p:nvSpPr>
          <p:cNvPr id="40" name="下矢印 39"/>
          <p:cNvSpPr/>
          <p:nvPr/>
        </p:nvSpPr>
        <p:spPr bwMode="auto">
          <a:xfrm>
            <a:off x="7505389" y="5114170"/>
            <a:ext cx="337261" cy="650346"/>
          </a:xfrm>
          <a:prstGeom prst="downArrow">
            <a:avLst>
              <a:gd name="adj1" fmla="val 100000"/>
              <a:gd name="adj2" fmla="val 38930"/>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eaVert" wrap="none" lIns="91440" tIns="45720" rIns="91440" bIns="45720" numCol="1" rtlCol="0" anchor="ctr" anchorCtr="0" compatLnSpc="1">
            <a:prstTxWarp prst="textNoShape">
              <a:avLst/>
            </a:prstTxWarp>
          </a:bodyPr>
          <a:lstStyle/>
          <a:p>
            <a:pPr algn="ctr" fontAlgn="ctr">
              <a:spcBef>
                <a:spcPct val="0"/>
              </a:spcBef>
              <a:spcAft>
                <a:spcPct val="0"/>
              </a:spcAft>
            </a:pPr>
            <a:r>
              <a:rPr lang="ja-JP" altLang="en-US" dirty="0">
                <a:solidFill>
                  <a:srgbClr val="000000"/>
                </a:solidFill>
                <a:latin typeface="Meiryo" panose="020B0604030504040204" pitchFamily="34" charset="-128"/>
                <a:ea typeface="Meiryo" panose="020B0604030504040204" pitchFamily="34" charset="-128"/>
                <a:cs typeface="Meiryo UI" panose="020B0604030504040204" pitchFamily="50" charset="-128"/>
              </a:rPr>
              <a:t>実行</a:t>
            </a:r>
          </a:p>
        </p:txBody>
      </p:sp>
      <p:sp>
        <p:nvSpPr>
          <p:cNvPr id="41" name="下矢印 40"/>
          <p:cNvSpPr/>
          <p:nvPr/>
        </p:nvSpPr>
        <p:spPr bwMode="auto">
          <a:xfrm>
            <a:off x="8157515" y="5134056"/>
            <a:ext cx="337261" cy="650346"/>
          </a:xfrm>
          <a:prstGeom prst="downArrow">
            <a:avLst>
              <a:gd name="adj1" fmla="val 100000"/>
              <a:gd name="adj2" fmla="val 38930"/>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eaVert" wrap="none" lIns="91440" tIns="45720" rIns="91440" bIns="45720" numCol="1" rtlCol="0" anchor="ctr" anchorCtr="0" compatLnSpc="1">
            <a:prstTxWarp prst="textNoShape">
              <a:avLst/>
            </a:prstTxWarp>
          </a:bodyPr>
          <a:lstStyle/>
          <a:p>
            <a:pPr algn="ctr" fontAlgn="ctr">
              <a:spcBef>
                <a:spcPct val="0"/>
              </a:spcBef>
              <a:spcAft>
                <a:spcPct val="0"/>
              </a:spcAft>
            </a:pPr>
            <a:r>
              <a:rPr lang="ja-JP" altLang="en-US" dirty="0">
                <a:solidFill>
                  <a:srgbClr val="000000"/>
                </a:solidFill>
                <a:latin typeface="Meiryo" panose="020B0604030504040204" pitchFamily="34" charset="-128"/>
                <a:ea typeface="Meiryo" panose="020B0604030504040204" pitchFamily="34" charset="-128"/>
                <a:cs typeface="Meiryo UI" panose="020B0604030504040204" pitchFamily="50" charset="-128"/>
              </a:rPr>
              <a:t>実行</a:t>
            </a:r>
          </a:p>
        </p:txBody>
      </p:sp>
      <p:pic>
        <p:nvPicPr>
          <p:cNvPr id="80" name="図 7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31774" y="3292808"/>
            <a:ext cx="1549407" cy="1201621"/>
          </a:xfrm>
          <a:prstGeom prst="rect">
            <a:avLst/>
          </a:prstGeom>
        </p:spPr>
      </p:pic>
      <p:pic>
        <p:nvPicPr>
          <p:cNvPr id="81" name="図 8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289220" y="4041572"/>
            <a:ext cx="1017773" cy="647115"/>
          </a:xfrm>
          <a:prstGeom prst="rect">
            <a:avLst/>
          </a:prstGeom>
        </p:spPr>
      </p:pic>
      <p:pic>
        <p:nvPicPr>
          <p:cNvPr id="82" name="図 8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31774" y="4725543"/>
            <a:ext cx="2233901" cy="795817"/>
          </a:xfrm>
          <a:prstGeom prst="rect">
            <a:avLst/>
          </a:prstGeom>
        </p:spPr>
      </p:pic>
      <p:sp>
        <p:nvSpPr>
          <p:cNvPr id="87" name="円/楕円 86"/>
          <p:cNvSpPr/>
          <p:nvPr/>
        </p:nvSpPr>
        <p:spPr bwMode="gray">
          <a:xfrm>
            <a:off x="1239247" y="3276640"/>
            <a:ext cx="792088" cy="345281"/>
          </a:xfrm>
          <a:prstGeom prst="ellipse">
            <a:avLst/>
          </a:prstGeom>
          <a:solidFill>
            <a:srgbClr val="EBD9D9"/>
          </a:solidFill>
          <a:ln w="9525" cap="flat" cmpd="sng" algn="ctr">
            <a:solidFill>
              <a:srgbClr val="CEA2A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ctr">
              <a:spcBef>
                <a:spcPct val="0"/>
              </a:spcBef>
              <a:spcAft>
                <a:spcPct val="0"/>
              </a:spcAft>
            </a:pPr>
            <a:r>
              <a:rPr lang="ja-JP" altLang="en-US" sz="1200" dirty="0">
                <a:solidFill>
                  <a:srgbClr val="000000"/>
                </a:solidFill>
                <a:latin typeface="Meiryo" panose="020B0604030504040204" pitchFamily="34" charset="-128"/>
                <a:ea typeface="Meiryo" panose="020B0604030504040204" pitchFamily="34" charset="-128"/>
                <a:cs typeface="Meiryo UI" panose="020B0604030504040204" pitchFamily="50" charset="-128"/>
              </a:rPr>
              <a:t>クリック</a:t>
            </a:r>
          </a:p>
        </p:txBody>
      </p:sp>
      <p:sp>
        <p:nvSpPr>
          <p:cNvPr id="88" name="円/楕円 87"/>
          <p:cNvSpPr/>
          <p:nvPr/>
        </p:nvSpPr>
        <p:spPr bwMode="gray">
          <a:xfrm>
            <a:off x="1985130" y="4381264"/>
            <a:ext cx="792088" cy="345281"/>
          </a:xfrm>
          <a:prstGeom prst="ellipse">
            <a:avLst/>
          </a:prstGeom>
          <a:solidFill>
            <a:srgbClr val="EBD9D9"/>
          </a:solidFill>
          <a:ln w="9525" cap="flat" cmpd="sng" algn="ctr">
            <a:solidFill>
              <a:srgbClr val="CEA2A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ctr">
              <a:spcBef>
                <a:spcPct val="0"/>
              </a:spcBef>
              <a:spcAft>
                <a:spcPct val="0"/>
              </a:spcAft>
            </a:pPr>
            <a:r>
              <a:rPr lang="ja-JP" altLang="en-US" sz="1200" dirty="0">
                <a:solidFill>
                  <a:srgbClr val="000000"/>
                </a:solidFill>
                <a:latin typeface="Meiryo" panose="020B0604030504040204" pitchFamily="34" charset="-128"/>
                <a:ea typeface="Meiryo" panose="020B0604030504040204" pitchFamily="34" charset="-128"/>
                <a:cs typeface="Meiryo UI" panose="020B0604030504040204" pitchFamily="50" charset="-128"/>
              </a:rPr>
              <a:t>入力</a:t>
            </a:r>
          </a:p>
        </p:txBody>
      </p:sp>
      <p:sp>
        <p:nvSpPr>
          <p:cNvPr id="89" name="円/楕円 88"/>
          <p:cNvSpPr/>
          <p:nvPr/>
        </p:nvSpPr>
        <p:spPr bwMode="gray">
          <a:xfrm>
            <a:off x="703145" y="4699574"/>
            <a:ext cx="792088" cy="345281"/>
          </a:xfrm>
          <a:prstGeom prst="ellipse">
            <a:avLst/>
          </a:prstGeom>
          <a:solidFill>
            <a:srgbClr val="EBD9D9"/>
          </a:solidFill>
          <a:ln w="9525" cap="flat" cmpd="sng" algn="ctr">
            <a:solidFill>
              <a:srgbClr val="CEA2A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ctr">
              <a:spcBef>
                <a:spcPct val="0"/>
              </a:spcBef>
              <a:spcAft>
                <a:spcPct val="0"/>
              </a:spcAft>
            </a:pPr>
            <a:r>
              <a:rPr lang="ja-JP" altLang="en-US" sz="1200" dirty="0">
                <a:solidFill>
                  <a:srgbClr val="000000"/>
                </a:solidFill>
                <a:latin typeface="Meiryo" panose="020B0604030504040204" pitchFamily="34" charset="-128"/>
                <a:ea typeface="Meiryo" panose="020B0604030504040204" pitchFamily="34" charset="-128"/>
                <a:cs typeface="Meiryo UI" panose="020B0604030504040204" pitchFamily="50" charset="-128"/>
              </a:rPr>
              <a:t>クリック</a:t>
            </a:r>
          </a:p>
        </p:txBody>
      </p:sp>
      <p:sp>
        <p:nvSpPr>
          <p:cNvPr id="90" name="テキスト ボックス 89"/>
          <p:cNvSpPr txBox="1"/>
          <p:nvPr/>
        </p:nvSpPr>
        <p:spPr>
          <a:xfrm>
            <a:off x="794619" y="5562748"/>
            <a:ext cx="1653018" cy="369332"/>
          </a:xfrm>
          <a:prstGeom prst="rect">
            <a:avLst/>
          </a:prstGeom>
          <a:noFill/>
        </p:spPr>
        <p:txBody>
          <a:bodyPr wrap="none" rtlCol="0">
            <a:spAutoFit/>
          </a:bodyPr>
          <a:lstStyle/>
          <a:p>
            <a:pPr algn="ctr" fontAlgn="ctr">
              <a:spcBef>
                <a:spcPct val="0"/>
              </a:spcBef>
              <a:spcAft>
                <a:spcPct val="0"/>
              </a:spcAft>
            </a:pPr>
            <a:r>
              <a:rPr lang="ja-JP" altLang="en-US" dirty="0">
                <a:solidFill>
                  <a:srgbClr val="000000"/>
                </a:solidFill>
                <a:latin typeface="Meiryo" panose="020B0604030504040204" pitchFamily="34" charset="-128"/>
                <a:ea typeface="Meiryo" panose="020B0604030504040204" pitchFamily="34" charset="-128"/>
              </a:rPr>
              <a:t>・ ・ ・ ・ ・</a:t>
            </a:r>
          </a:p>
        </p:txBody>
      </p:sp>
      <p:cxnSp>
        <p:nvCxnSpPr>
          <p:cNvPr id="96" name="直線矢印コネクタ 95"/>
          <p:cNvCxnSpPr>
            <a:endCxn id="81" idx="3"/>
          </p:cNvCxnSpPr>
          <p:nvPr/>
        </p:nvCxnSpPr>
        <p:spPr bwMode="auto">
          <a:xfrm>
            <a:off x="1789326" y="3621921"/>
            <a:ext cx="517667" cy="743209"/>
          </a:xfrm>
          <a:prstGeom prst="straightConnector1">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triangle"/>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cxnSp>
      <p:cxnSp>
        <p:nvCxnSpPr>
          <p:cNvPr id="98" name="直線矢印コネクタ 97"/>
          <p:cNvCxnSpPr>
            <a:stCxn id="88" idx="2"/>
            <a:endCxn id="89" idx="7"/>
          </p:cNvCxnSpPr>
          <p:nvPr/>
        </p:nvCxnSpPr>
        <p:spPr bwMode="auto">
          <a:xfrm flipH="1">
            <a:off x="1379234" y="4553905"/>
            <a:ext cx="605896" cy="196234"/>
          </a:xfrm>
          <a:prstGeom prst="straightConnector1">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triangle"/>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cxnSp>
      <p:cxnSp>
        <p:nvCxnSpPr>
          <p:cNvPr id="100" name="直線矢印コネクタ 99"/>
          <p:cNvCxnSpPr/>
          <p:nvPr/>
        </p:nvCxnSpPr>
        <p:spPr bwMode="auto">
          <a:xfrm>
            <a:off x="937304" y="5044855"/>
            <a:ext cx="0" cy="661112"/>
          </a:xfrm>
          <a:prstGeom prst="straightConnector1">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triangle"/>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cxnSp>
      <p:sp>
        <p:nvSpPr>
          <p:cNvPr id="202" name="四角形吹き出し 201"/>
          <p:cNvSpPr/>
          <p:nvPr/>
        </p:nvSpPr>
        <p:spPr bwMode="auto">
          <a:xfrm>
            <a:off x="3360854" y="4464039"/>
            <a:ext cx="2160240" cy="1242853"/>
          </a:xfrm>
          <a:prstGeom prst="wedgeRectCallout">
            <a:avLst>
              <a:gd name="adj1" fmla="val -17306"/>
              <a:gd name="adj2" fmla="val -83113"/>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none" lIns="91440" tIns="45720" rIns="91440" bIns="45720" numCol="1" rtlCol="0" anchor="ctr" anchorCtr="0" compatLnSpc="1">
            <a:prstTxWarp prst="textNoShape">
              <a:avLst/>
            </a:prstTxWarp>
          </a:bodyPr>
          <a:lstStyle/>
          <a:p>
            <a:pPr algn="ctr" fontAlgn="ctr">
              <a:spcBef>
                <a:spcPct val="0"/>
              </a:spcBef>
              <a:spcAft>
                <a:spcPct val="0"/>
              </a:spcAft>
            </a:pPr>
            <a:endParaRPr lang="ja-JP" altLang="en-US">
              <a:solidFill>
                <a:srgbClr val="000000"/>
              </a:solidFill>
              <a:latin typeface="Meiryo" panose="020B0604030504040204" pitchFamily="34" charset="-128"/>
              <a:ea typeface="Meiryo" panose="020B0604030504040204" pitchFamily="34" charset="-128"/>
            </a:endParaRPr>
          </a:p>
        </p:txBody>
      </p:sp>
      <p:pic>
        <p:nvPicPr>
          <p:cNvPr id="27" name="図 26"/>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3774848" y="3606248"/>
            <a:ext cx="514306" cy="338499"/>
          </a:xfrm>
          <a:prstGeom prst="rect">
            <a:avLst/>
          </a:prstGeom>
        </p:spPr>
      </p:pic>
      <p:grpSp>
        <p:nvGrpSpPr>
          <p:cNvPr id="203" name="グループ化 202"/>
          <p:cNvGrpSpPr/>
          <p:nvPr/>
        </p:nvGrpSpPr>
        <p:grpSpPr>
          <a:xfrm>
            <a:off x="3505380" y="4774908"/>
            <a:ext cx="1871188" cy="671426"/>
            <a:chOff x="11053740" y="3469630"/>
            <a:chExt cx="2112901" cy="698877"/>
          </a:xfrm>
        </p:grpSpPr>
        <p:sp>
          <p:nvSpPr>
            <p:cNvPr id="119" name="正方形/長方形 118"/>
            <p:cNvSpPr/>
            <p:nvPr/>
          </p:nvSpPr>
          <p:spPr bwMode="auto">
            <a:xfrm>
              <a:off x="11794743" y="3507002"/>
              <a:ext cx="288032" cy="216024"/>
            </a:xfrm>
            <a:prstGeom prst="rect">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none" lIns="91440" tIns="45720" rIns="91440" bIns="45720" numCol="1" rtlCol="0" anchor="ctr" anchorCtr="0" compatLnSpc="1">
              <a:prstTxWarp prst="textNoShape">
                <a:avLst/>
              </a:prstTxWarp>
            </a:bodyPr>
            <a:lstStyle/>
            <a:p>
              <a:pPr algn="ctr" fontAlgn="ctr">
                <a:spcBef>
                  <a:spcPct val="0"/>
                </a:spcBef>
                <a:spcAft>
                  <a:spcPct val="0"/>
                </a:spcAft>
              </a:pPr>
              <a:endParaRPr lang="ja-JP" altLang="en-US">
                <a:solidFill>
                  <a:srgbClr val="000000"/>
                </a:solidFill>
                <a:latin typeface="Meiryo" panose="020B0604030504040204" pitchFamily="34" charset="-128"/>
                <a:ea typeface="Meiryo" panose="020B0604030504040204" pitchFamily="34" charset="-128"/>
              </a:endParaRPr>
            </a:p>
          </p:txBody>
        </p:sp>
        <p:sp>
          <p:nvSpPr>
            <p:cNvPr id="120" name="フローチャート: 判断 119"/>
            <p:cNvSpPr/>
            <p:nvPr/>
          </p:nvSpPr>
          <p:spPr bwMode="gray">
            <a:xfrm>
              <a:off x="12211710" y="3469630"/>
              <a:ext cx="360040" cy="282245"/>
            </a:xfrm>
            <a:prstGeom prst="flowChartDecision">
              <a:avLst/>
            </a:prstGeom>
            <a:solidFill>
              <a:srgbClr val="F8C6C5"/>
            </a:solidFill>
            <a:ln w="9525" cap="flat" cmpd="sng" algn="ctr">
              <a:solidFill>
                <a:srgbClr val="B22B30"/>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none" lIns="91440" tIns="45720" rIns="91440" bIns="45720" numCol="1" rtlCol="0" anchor="ctr" anchorCtr="0" compatLnSpc="1">
              <a:prstTxWarp prst="textNoShape">
                <a:avLst/>
              </a:prstTxWarp>
            </a:bodyPr>
            <a:lstStyle/>
            <a:p>
              <a:pPr algn="ctr" fontAlgn="ctr">
                <a:spcBef>
                  <a:spcPct val="0"/>
                </a:spcBef>
                <a:spcAft>
                  <a:spcPct val="0"/>
                </a:spcAft>
              </a:pPr>
              <a:endParaRPr lang="ja-JP" altLang="en-US">
                <a:solidFill>
                  <a:srgbClr val="000000"/>
                </a:solidFill>
                <a:latin typeface="Meiryo" panose="020B0604030504040204" pitchFamily="34" charset="-128"/>
                <a:ea typeface="Meiryo" panose="020B0604030504040204" pitchFamily="34" charset="-128"/>
              </a:endParaRPr>
            </a:p>
          </p:txBody>
        </p:sp>
        <p:sp>
          <p:nvSpPr>
            <p:cNvPr id="121" name="正方形/長方形 120"/>
            <p:cNvSpPr/>
            <p:nvPr/>
          </p:nvSpPr>
          <p:spPr bwMode="auto">
            <a:xfrm>
              <a:off x="12637916" y="3952483"/>
              <a:ext cx="288032" cy="216024"/>
            </a:xfrm>
            <a:prstGeom prst="rect">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none" lIns="91440" tIns="45720" rIns="91440" bIns="45720" numCol="1" rtlCol="0" anchor="ctr" anchorCtr="0" compatLnSpc="1">
              <a:prstTxWarp prst="textNoShape">
                <a:avLst/>
              </a:prstTxWarp>
            </a:bodyPr>
            <a:lstStyle/>
            <a:p>
              <a:pPr algn="ctr" fontAlgn="ctr">
                <a:spcBef>
                  <a:spcPct val="0"/>
                </a:spcBef>
                <a:spcAft>
                  <a:spcPct val="0"/>
                </a:spcAft>
              </a:pPr>
              <a:endParaRPr lang="ja-JP" altLang="en-US">
                <a:solidFill>
                  <a:srgbClr val="000000"/>
                </a:solidFill>
                <a:latin typeface="Meiryo" panose="020B0604030504040204" pitchFamily="34" charset="-128"/>
                <a:ea typeface="Meiryo" panose="020B0604030504040204" pitchFamily="34" charset="-128"/>
              </a:endParaRPr>
            </a:p>
          </p:txBody>
        </p:sp>
        <p:sp>
          <p:nvSpPr>
            <p:cNvPr id="122" name="正方形/長方形 121"/>
            <p:cNvSpPr/>
            <p:nvPr/>
          </p:nvSpPr>
          <p:spPr bwMode="auto">
            <a:xfrm>
              <a:off x="12878609" y="3500243"/>
              <a:ext cx="288032" cy="216024"/>
            </a:xfrm>
            <a:prstGeom prst="rect">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none" lIns="91440" tIns="45720" rIns="91440" bIns="45720" numCol="1" rtlCol="0" anchor="ctr" anchorCtr="0" compatLnSpc="1">
              <a:prstTxWarp prst="textNoShape">
                <a:avLst/>
              </a:prstTxWarp>
            </a:bodyPr>
            <a:lstStyle/>
            <a:p>
              <a:pPr algn="ctr" fontAlgn="ctr">
                <a:spcBef>
                  <a:spcPct val="0"/>
                </a:spcBef>
                <a:spcAft>
                  <a:spcPct val="0"/>
                </a:spcAft>
              </a:pPr>
              <a:endParaRPr lang="ja-JP" altLang="en-US">
                <a:solidFill>
                  <a:srgbClr val="000000"/>
                </a:solidFill>
                <a:latin typeface="Meiryo" panose="020B0604030504040204" pitchFamily="34" charset="-128"/>
                <a:ea typeface="Meiryo" panose="020B0604030504040204" pitchFamily="34" charset="-128"/>
              </a:endParaRPr>
            </a:p>
          </p:txBody>
        </p:sp>
        <p:sp>
          <p:nvSpPr>
            <p:cNvPr id="123" name="正方形/長方形 122"/>
            <p:cNvSpPr/>
            <p:nvPr/>
          </p:nvSpPr>
          <p:spPr bwMode="auto">
            <a:xfrm>
              <a:off x="11269764" y="3507002"/>
              <a:ext cx="288032" cy="216024"/>
            </a:xfrm>
            <a:prstGeom prst="rect">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none" lIns="91440" tIns="45720" rIns="91440" bIns="45720" numCol="1" rtlCol="0" anchor="ctr" anchorCtr="0" compatLnSpc="1">
              <a:prstTxWarp prst="textNoShape">
                <a:avLst/>
              </a:prstTxWarp>
            </a:bodyPr>
            <a:lstStyle/>
            <a:p>
              <a:pPr algn="ctr" fontAlgn="ctr">
                <a:spcBef>
                  <a:spcPct val="0"/>
                </a:spcBef>
                <a:spcAft>
                  <a:spcPct val="0"/>
                </a:spcAft>
              </a:pPr>
              <a:endParaRPr lang="ja-JP" altLang="en-US">
                <a:solidFill>
                  <a:srgbClr val="000000"/>
                </a:solidFill>
                <a:latin typeface="Meiryo" panose="020B0604030504040204" pitchFamily="34" charset="-128"/>
                <a:ea typeface="Meiryo" panose="020B0604030504040204" pitchFamily="34" charset="-128"/>
              </a:endParaRPr>
            </a:p>
          </p:txBody>
        </p:sp>
        <p:cxnSp>
          <p:nvCxnSpPr>
            <p:cNvPr id="125" name="直線コネクタ 124"/>
            <p:cNvCxnSpPr>
              <a:endCxn id="123" idx="1"/>
            </p:cNvCxnSpPr>
            <p:nvPr/>
          </p:nvCxnSpPr>
          <p:spPr bwMode="auto">
            <a:xfrm>
              <a:off x="11053740" y="3615014"/>
              <a:ext cx="216024" cy="0"/>
            </a:xfrm>
            <a:prstGeom prst="line">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cxnSp>
        <p:cxnSp>
          <p:nvCxnSpPr>
            <p:cNvPr id="128" name="直線コネクタ 127"/>
            <p:cNvCxnSpPr>
              <a:stCxn id="123" idx="3"/>
              <a:endCxn id="119" idx="1"/>
            </p:cNvCxnSpPr>
            <p:nvPr/>
          </p:nvCxnSpPr>
          <p:spPr bwMode="auto">
            <a:xfrm>
              <a:off x="11557796" y="3615014"/>
              <a:ext cx="236947" cy="0"/>
            </a:xfrm>
            <a:prstGeom prst="line">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cxnSp>
        <p:cxnSp>
          <p:nvCxnSpPr>
            <p:cNvPr id="130" name="直線コネクタ 129"/>
            <p:cNvCxnSpPr>
              <a:stCxn id="119" idx="3"/>
              <a:endCxn id="120" idx="1"/>
            </p:cNvCxnSpPr>
            <p:nvPr/>
          </p:nvCxnSpPr>
          <p:spPr bwMode="auto">
            <a:xfrm flipV="1">
              <a:off x="12082775" y="3610753"/>
              <a:ext cx="128935" cy="4261"/>
            </a:xfrm>
            <a:prstGeom prst="line">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cxnSp>
        <p:cxnSp>
          <p:nvCxnSpPr>
            <p:cNvPr id="133" name="直線コネクタ 132"/>
            <p:cNvCxnSpPr>
              <a:stCxn id="120" idx="3"/>
              <a:endCxn id="122" idx="1"/>
            </p:cNvCxnSpPr>
            <p:nvPr/>
          </p:nvCxnSpPr>
          <p:spPr bwMode="auto">
            <a:xfrm flipV="1">
              <a:off x="12571750" y="3608255"/>
              <a:ext cx="306859" cy="2498"/>
            </a:xfrm>
            <a:prstGeom prst="line">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cxnSp>
        <p:cxnSp>
          <p:nvCxnSpPr>
            <p:cNvPr id="135" name="カギ線コネクタ 134"/>
            <p:cNvCxnSpPr>
              <a:stCxn id="120" idx="2"/>
              <a:endCxn id="121" idx="1"/>
            </p:cNvCxnSpPr>
            <p:nvPr/>
          </p:nvCxnSpPr>
          <p:spPr bwMode="auto">
            <a:xfrm rot="16200000" flipH="1">
              <a:off x="12360513" y="3783092"/>
              <a:ext cx="308620" cy="246186"/>
            </a:xfrm>
            <a:prstGeom prst="bentConnector2">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cxnSp>
        <p:cxnSp>
          <p:nvCxnSpPr>
            <p:cNvPr id="137" name="直線コネクタ 136"/>
            <p:cNvCxnSpPr>
              <a:stCxn id="121" idx="3"/>
            </p:cNvCxnSpPr>
            <p:nvPr/>
          </p:nvCxnSpPr>
          <p:spPr bwMode="auto">
            <a:xfrm>
              <a:off x="12925948" y="4060495"/>
              <a:ext cx="240693" cy="0"/>
            </a:xfrm>
            <a:prstGeom prst="line">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cxnSp>
      </p:grpSp>
      <p:sp>
        <p:nvSpPr>
          <p:cNvPr id="204" name="テキスト ボックス 203"/>
          <p:cNvSpPr txBox="1"/>
          <p:nvPr/>
        </p:nvSpPr>
        <p:spPr>
          <a:xfrm>
            <a:off x="4364871" y="3575415"/>
            <a:ext cx="646331" cy="369332"/>
          </a:xfrm>
          <a:prstGeom prst="rect">
            <a:avLst/>
          </a:prstGeom>
          <a:noFill/>
        </p:spPr>
        <p:txBody>
          <a:bodyPr wrap="none" rtlCol="0">
            <a:spAutoFit/>
          </a:bodyPr>
          <a:lstStyle/>
          <a:p>
            <a:pPr algn="ctr" fontAlgn="ctr">
              <a:spcBef>
                <a:spcPct val="0"/>
              </a:spcBef>
              <a:spcAft>
                <a:spcPct val="0"/>
              </a:spcAft>
            </a:pPr>
            <a:r>
              <a:rPr lang="ja-JP" altLang="en-US" dirty="0">
                <a:solidFill>
                  <a:srgbClr val="000000"/>
                </a:solidFill>
                <a:latin typeface="Meiryo" panose="020B0604030504040204" pitchFamily="34" charset="-128"/>
                <a:ea typeface="Meiryo" panose="020B0604030504040204" pitchFamily="34" charset="-128"/>
                <a:cs typeface="Meiryo UI" panose="020B0604030504040204" pitchFamily="50" charset="-128"/>
              </a:rPr>
              <a:t>完成</a:t>
            </a:r>
          </a:p>
        </p:txBody>
      </p:sp>
      <p:sp>
        <p:nvSpPr>
          <p:cNvPr id="54" name="テキスト ボックス 53"/>
          <p:cNvSpPr txBox="1"/>
          <p:nvPr/>
        </p:nvSpPr>
        <p:spPr>
          <a:xfrm>
            <a:off x="826924" y="6204082"/>
            <a:ext cx="5057795" cy="400110"/>
          </a:xfrm>
          <a:prstGeom prst="rect">
            <a:avLst/>
          </a:prstGeom>
          <a:noFill/>
        </p:spPr>
        <p:txBody>
          <a:bodyPr vert="horz" wrap="none" rtlCol="0">
            <a:spAutoFit/>
          </a:bodyPr>
          <a:lstStyle/>
          <a:p>
            <a:r>
              <a:rPr kumimoji="1" lang="ja-JP" altLang="en-US" sz="2000" b="1" dirty="0">
                <a:latin typeface="Meiryo" panose="020B0604030504040204" pitchFamily="34" charset="-128"/>
                <a:ea typeface="Meiryo" panose="020B0604030504040204" pitchFamily="34" charset="-128"/>
                <a:cs typeface="メイリオ" panose="020B0604030504040204" pitchFamily="50" charset="-128"/>
              </a:rPr>
              <a:t>「ノンプログラミング」</a:t>
            </a:r>
            <a:r>
              <a:rPr kumimoji="1" lang="ja-JP" altLang="en-US" sz="2000" dirty="0">
                <a:latin typeface="Meiryo" panose="020B0604030504040204" pitchFamily="34" charset="-128"/>
                <a:ea typeface="Meiryo" panose="020B0604030504040204" pitchFamily="34" charset="-128"/>
                <a:cs typeface="メイリオ" panose="020B0604030504040204" pitchFamily="50" charset="-128"/>
              </a:rPr>
              <a:t>で業務を開発可能</a:t>
            </a:r>
          </a:p>
        </p:txBody>
      </p:sp>
      <p:sp>
        <p:nvSpPr>
          <p:cNvPr id="55" name="右中かっこ 54"/>
          <p:cNvSpPr/>
          <p:nvPr/>
        </p:nvSpPr>
        <p:spPr bwMode="auto">
          <a:xfrm rot="5400000">
            <a:off x="2865184" y="3275482"/>
            <a:ext cx="283551" cy="5525787"/>
          </a:xfrm>
          <a:prstGeom prst="rightBrace">
            <a:avLst/>
          </a:prstGeom>
          <a:noFill/>
          <a:ln w="25400" cap="flat" cmpd="sng" algn="ctr">
            <a:solidFill>
              <a:srgbClr val="57564F"/>
            </a:solidFill>
            <a:prstDash val="solid"/>
            <a:round/>
            <a:headEnd type="none" w="med" len="med"/>
            <a:tailEnd type="none" w="med" len="med"/>
          </a:ln>
          <a:effectLst>
            <a:outerShdw dist="53882" dir="2700000" algn="ctr" rotWithShape="0">
              <a:schemeClr val="bg2">
                <a:alpha val="50000"/>
              </a:scheme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rgbClr val="000000"/>
              </a:solidFill>
              <a:latin typeface="Meiryo" panose="020B0604030504040204" pitchFamily="34" charset="-128"/>
              <a:ea typeface="Meiryo" panose="020B0604030504040204" pitchFamily="34" charset="-128"/>
            </a:endParaRPr>
          </a:p>
        </p:txBody>
      </p:sp>
      <p:grpSp>
        <p:nvGrpSpPr>
          <p:cNvPr id="53" name="グループ化 52"/>
          <p:cNvGrpSpPr/>
          <p:nvPr/>
        </p:nvGrpSpPr>
        <p:grpSpPr>
          <a:xfrm>
            <a:off x="6258804" y="3645912"/>
            <a:ext cx="1871188" cy="671426"/>
            <a:chOff x="11053740" y="3469630"/>
            <a:chExt cx="2112901" cy="698877"/>
          </a:xfrm>
        </p:grpSpPr>
        <p:sp>
          <p:nvSpPr>
            <p:cNvPr id="56" name="正方形/長方形 55"/>
            <p:cNvSpPr/>
            <p:nvPr/>
          </p:nvSpPr>
          <p:spPr bwMode="gray">
            <a:xfrm>
              <a:off x="11794743" y="3507002"/>
              <a:ext cx="288032" cy="216024"/>
            </a:xfrm>
            <a:prstGeom prst="rect">
              <a:avLst/>
            </a:prstGeom>
            <a:gradFill flip="none" rotWithShape="1">
              <a:gsLst>
                <a:gs pos="0">
                  <a:srgbClr val="FFFFFF"/>
                </a:gs>
                <a:gs pos="100000">
                  <a:srgbClr val="CACAC7"/>
                </a:gs>
              </a:gsLst>
              <a:lin ang="5400000" scaled="1"/>
              <a:tileRect/>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none" lIns="91440" tIns="45720" rIns="91440" bIns="45720" numCol="1" rtlCol="0" anchor="ctr" anchorCtr="0" compatLnSpc="1">
              <a:prstTxWarp prst="textNoShape">
                <a:avLst/>
              </a:prstTxWarp>
            </a:bodyPr>
            <a:lstStyle/>
            <a:p>
              <a:pPr algn="ctr" fontAlgn="ctr">
                <a:spcBef>
                  <a:spcPct val="0"/>
                </a:spcBef>
                <a:spcAft>
                  <a:spcPct val="0"/>
                </a:spcAft>
              </a:pPr>
              <a:endParaRPr lang="ja-JP" altLang="en-US">
                <a:latin typeface="Meiryo" panose="020B0604030504040204" pitchFamily="34" charset="-128"/>
                <a:ea typeface="Meiryo" panose="020B0604030504040204" pitchFamily="34" charset="-128"/>
              </a:endParaRPr>
            </a:p>
          </p:txBody>
        </p:sp>
        <p:sp>
          <p:nvSpPr>
            <p:cNvPr id="57" name="フローチャート: 判断 119"/>
            <p:cNvSpPr/>
            <p:nvPr/>
          </p:nvSpPr>
          <p:spPr bwMode="gray">
            <a:xfrm>
              <a:off x="12211710" y="3469630"/>
              <a:ext cx="360040" cy="282245"/>
            </a:xfrm>
            <a:prstGeom prst="flowChartDecision">
              <a:avLst/>
            </a:prstGeom>
            <a:gradFill flip="none" rotWithShape="1">
              <a:gsLst>
                <a:gs pos="0">
                  <a:srgbClr val="FFFFFF"/>
                </a:gs>
                <a:gs pos="100000">
                  <a:srgbClr val="CACAC7"/>
                </a:gs>
              </a:gsLst>
              <a:lin ang="5400000" scaled="1"/>
              <a:tileRect/>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none" lIns="91440" tIns="45720" rIns="91440" bIns="45720" numCol="1" rtlCol="0" anchor="ctr" anchorCtr="0" compatLnSpc="1">
              <a:prstTxWarp prst="textNoShape">
                <a:avLst/>
              </a:prstTxWarp>
            </a:bodyPr>
            <a:lstStyle/>
            <a:p>
              <a:pPr algn="ctr" fontAlgn="ctr">
                <a:spcBef>
                  <a:spcPct val="0"/>
                </a:spcBef>
                <a:spcAft>
                  <a:spcPct val="0"/>
                </a:spcAft>
              </a:pPr>
              <a:endParaRPr lang="ja-JP" altLang="en-US">
                <a:latin typeface="Meiryo" panose="020B0604030504040204" pitchFamily="34" charset="-128"/>
                <a:ea typeface="Meiryo" panose="020B0604030504040204" pitchFamily="34" charset="-128"/>
              </a:endParaRPr>
            </a:p>
          </p:txBody>
        </p:sp>
        <p:sp>
          <p:nvSpPr>
            <p:cNvPr id="58" name="正方形/長方形 57"/>
            <p:cNvSpPr/>
            <p:nvPr/>
          </p:nvSpPr>
          <p:spPr bwMode="gray">
            <a:xfrm>
              <a:off x="12637916" y="3952483"/>
              <a:ext cx="288032" cy="216024"/>
            </a:xfrm>
            <a:prstGeom prst="rect">
              <a:avLst/>
            </a:prstGeom>
            <a:gradFill flip="none" rotWithShape="1">
              <a:gsLst>
                <a:gs pos="0">
                  <a:srgbClr val="FFFFFF"/>
                </a:gs>
                <a:gs pos="100000">
                  <a:srgbClr val="CACAC7"/>
                </a:gs>
              </a:gsLst>
              <a:lin ang="5400000" scaled="1"/>
              <a:tileRect/>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none" lIns="91440" tIns="45720" rIns="91440" bIns="45720" numCol="1" rtlCol="0" anchor="ctr" anchorCtr="0" compatLnSpc="1">
              <a:prstTxWarp prst="textNoShape">
                <a:avLst/>
              </a:prstTxWarp>
            </a:bodyPr>
            <a:lstStyle/>
            <a:p>
              <a:pPr algn="ctr" fontAlgn="ctr">
                <a:spcBef>
                  <a:spcPct val="0"/>
                </a:spcBef>
                <a:spcAft>
                  <a:spcPct val="0"/>
                </a:spcAft>
              </a:pPr>
              <a:endParaRPr lang="ja-JP" altLang="en-US">
                <a:latin typeface="Meiryo" panose="020B0604030504040204" pitchFamily="34" charset="-128"/>
                <a:ea typeface="Meiryo" panose="020B0604030504040204" pitchFamily="34" charset="-128"/>
              </a:endParaRPr>
            </a:p>
          </p:txBody>
        </p:sp>
        <p:sp>
          <p:nvSpPr>
            <p:cNvPr id="59" name="正方形/長方形 58"/>
            <p:cNvSpPr/>
            <p:nvPr/>
          </p:nvSpPr>
          <p:spPr bwMode="gray">
            <a:xfrm>
              <a:off x="12878609" y="3500243"/>
              <a:ext cx="288032" cy="216024"/>
            </a:xfrm>
            <a:prstGeom prst="rect">
              <a:avLst/>
            </a:prstGeom>
            <a:gradFill flip="none" rotWithShape="1">
              <a:gsLst>
                <a:gs pos="0">
                  <a:srgbClr val="FFFFFF"/>
                </a:gs>
                <a:gs pos="100000">
                  <a:srgbClr val="CACAC7"/>
                </a:gs>
              </a:gsLst>
              <a:lin ang="5400000" scaled="1"/>
              <a:tileRect/>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none" lIns="91440" tIns="45720" rIns="91440" bIns="45720" numCol="1" rtlCol="0" anchor="ctr" anchorCtr="0" compatLnSpc="1">
              <a:prstTxWarp prst="textNoShape">
                <a:avLst/>
              </a:prstTxWarp>
            </a:bodyPr>
            <a:lstStyle/>
            <a:p>
              <a:pPr algn="ctr" fontAlgn="ctr">
                <a:spcBef>
                  <a:spcPct val="0"/>
                </a:spcBef>
                <a:spcAft>
                  <a:spcPct val="0"/>
                </a:spcAft>
              </a:pPr>
              <a:endParaRPr lang="ja-JP" altLang="en-US">
                <a:latin typeface="Meiryo" panose="020B0604030504040204" pitchFamily="34" charset="-128"/>
                <a:ea typeface="Meiryo" panose="020B0604030504040204" pitchFamily="34" charset="-128"/>
              </a:endParaRPr>
            </a:p>
          </p:txBody>
        </p:sp>
        <p:sp>
          <p:nvSpPr>
            <p:cNvPr id="60" name="正方形/長方形 59"/>
            <p:cNvSpPr/>
            <p:nvPr/>
          </p:nvSpPr>
          <p:spPr bwMode="gray">
            <a:xfrm>
              <a:off x="11269764" y="3507002"/>
              <a:ext cx="288032" cy="216024"/>
            </a:xfrm>
            <a:prstGeom prst="rect">
              <a:avLst/>
            </a:prstGeom>
            <a:gradFill flip="none" rotWithShape="1">
              <a:gsLst>
                <a:gs pos="0">
                  <a:srgbClr val="FFFFFF"/>
                </a:gs>
                <a:gs pos="100000">
                  <a:srgbClr val="CACAC7"/>
                </a:gs>
              </a:gsLst>
              <a:lin ang="5400000" scaled="1"/>
              <a:tileRect/>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none" lIns="91440" tIns="45720" rIns="91440" bIns="45720" numCol="1" rtlCol="0" anchor="ctr" anchorCtr="0" compatLnSpc="1">
              <a:prstTxWarp prst="textNoShape">
                <a:avLst/>
              </a:prstTxWarp>
            </a:bodyPr>
            <a:lstStyle/>
            <a:p>
              <a:pPr algn="ctr" fontAlgn="ctr">
                <a:spcBef>
                  <a:spcPct val="0"/>
                </a:spcBef>
                <a:spcAft>
                  <a:spcPct val="0"/>
                </a:spcAft>
              </a:pPr>
              <a:endParaRPr lang="ja-JP" altLang="en-US">
                <a:latin typeface="Meiryo" panose="020B0604030504040204" pitchFamily="34" charset="-128"/>
                <a:ea typeface="Meiryo" panose="020B0604030504040204" pitchFamily="34" charset="-128"/>
              </a:endParaRPr>
            </a:p>
          </p:txBody>
        </p:sp>
        <p:cxnSp>
          <p:nvCxnSpPr>
            <p:cNvPr id="61" name="直線コネクタ 60"/>
            <p:cNvCxnSpPr>
              <a:endCxn id="60" idx="1"/>
            </p:cNvCxnSpPr>
            <p:nvPr/>
          </p:nvCxnSpPr>
          <p:spPr bwMode="gray">
            <a:xfrm>
              <a:off x="11053740" y="3615014"/>
              <a:ext cx="216024" cy="0"/>
            </a:xfrm>
            <a:prstGeom prst="line">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cxnSp>
        <p:cxnSp>
          <p:nvCxnSpPr>
            <p:cNvPr id="62" name="直線コネクタ 61"/>
            <p:cNvCxnSpPr>
              <a:stCxn id="60" idx="3"/>
              <a:endCxn id="56" idx="1"/>
            </p:cNvCxnSpPr>
            <p:nvPr/>
          </p:nvCxnSpPr>
          <p:spPr bwMode="gray">
            <a:xfrm>
              <a:off x="11557796" y="3615014"/>
              <a:ext cx="236947" cy="0"/>
            </a:xfrm>
            <a:prstGeom prst="line">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cxnSp>
        <p:cxnSp>
          <p:nvCxnSpPr>
            <p:cNvPr id="63" name="直線コネクタ 62"/>
            <p:cNvCxnSpPr>
              <a:stCxn id="56" idx="3"/>
              <a:endCxn id="57" idx="1"/>
            </p:cNvCxnSpPr>
            <p:nvPr/>
          </p:nvCxnSpPr>
          <p:spPr bwMode="gray">
            <a:xfrm flipV="1">
              <a:off x="12082775" y="3610753"/>
              <a:ext cx="128935" cy="4261"/>
            </a:xfrm>
            <a:prstGeom prst="line">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cxnSp>
        <p:cxnSp>
          <p:nvCxnSpPr>
            <p:cNvPr id="64" name="直線コネクタ 63"/>
            <p:cNvCxnSpPr>
              <a:stCxn id="57" idx="3"/>
              <a:endCxn id="59" idx="1"/>
            </p:cNvCxnSpPr>
            <p:nvPr/>
          </p:nvCxnSpPr>
          <p:spPr bwMode="gray">
            <a:xfrm flipV="1">
              <a:off x="12571750" y="3608255"/>
              <a:ext cx="306859" cy="2498"/>
            </a:xfrm>
            <a:prstGeom prst="line">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cxnSp>
        <p:cxnSp>
          <p:nvCxnSpPr>
            <p:cNvPr id="65" name="カギ線コネクタ 64"/>
            <p:cNvCxnSpPr>
              <a:stCxn id="57" idx="2"/>
              <a:endCxn id="58" idx="1"/>
            </p:cNvCxnSpPr>
            <p:nvPr/>
          </p:nvCxnSpPr>
          <p:spPr bwMode="gray">
            <a:xfrm rot="16200000" flipH="1">
              <a:off x="12360513" y="3783092"/>
              <a:ext cx="308620" cy="246186"/>
            </a:xfrm>
            <a:prstGeom prst="bentConnector2">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cxnSp>
        <p:cxnSp>
          <p:nvCxnSpPr>
            <p:cNvPr id="66" name="直線コネクタ 65"/>
            <p:cNvCxnSpPr>
              <a:stCxn id="58" idx="3"/>
            </p:cNvCxnSpPr>
            <p:nvPr/>
          </p:nvCxnSpPr>
          <p:spPr bwMode="gray">
            <a:xfrm>
              <a:off x="12925948" y="4060495"/>
              <a:ext cx="240693" cy="0"/>
            </a:xfrm>
            <a:prstGeom prst="line">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cxnSp>
      </p:grpSp>
      <p:sp>
        <p:nvSpPr>
          <p:cNvPr id="3" name="正方形/長方形 2"/>
          <p:cNvSpPr/>
          <p:nvPr/>
        </p:nvSpPr>
        <p:spPr bwMode="auto">
          <a:xfrm>
            <a:off x="6214732" y="3494350"/>
            <a:ext cx="2111413" cy="852843"/>
          </a:xfrm>
          <a:prstGeom prst="rect">
            <a:avLst/>
          </a:prstGeom>
          <a:noFill/>
          <a:ln w="9525" cap="flat" cmpd="sng" algn="ctr">
            <a:solidFill>
              <a:srgbClr val="57564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rgbClr val="000000"/>
              </a:solidFill>
              <a:effectLst/>
              <a:latin typeface="Meiryo" panose="020B0604030504040204" pitchFamily="34" charset="-128"/>
              <a:ea typeface="Meiryo" panose="020B0604030504040204" pitchFamily="34" charset="-128"/>
            </a:endParaRPr>
          </a:p>
        </p:txBody>
      </p:sp>
      <p:sp>
        <p:nvSpPr>
          <p:cNvPr id="70" name="正方形/長方形 69"/>
          <p:cNvSpPr>
            <a:spLocks noChangeArrowheads="1"/>
          </p:cNvSpPr>
          <p:nvPr/>
        </p:nvSpPr>
        <p:spPr bwMode="auto">
          <a:xfrm>
            <a:off x="253327" y="835161"/>
            <a:ext cx="8640000" cy="936000"/>
          </a:xfrm>
          <a:prstGeom prst="rect">
            <a:avLst/>
          </a:prstGeom>
          <a:noFill/>
          <a:ln w="19050" algn="ctr">
            <a:noFill/>
            <a:round/>
            <a:headEnd/>
            <a:tailEnd/>
          </a:ln>
          <a:effectLst/>
        </p:spPr>
        <p:txBody>
          <a:bodyPr lIns="108000" tIns="72000" anchor="ctr"/>
          <a:lstStyle/>
          <a:p>
            <a:pPr marL="342900" indent="-342900" algn="l">
              <a:buFont typeface="Wingdings" pitchFamily="2" charset="2"/>
              <a:buChar char="Ø"/>
            </a:pPr>
            <a:r>
              <a:rPr lang="ja-JP" altLang="en-US">
                <a:latin typeface="Meiryo" panose="020B0604030504040204" pitchFamily="34" charset="-128"/>
                <a:ea typeface="Meiryo" panose="020B0604030504040204" pitchFamily="34" charset="-128"/>
                <a:cs typeface="Meiryo UI" panose="020B0604030504040204" pitchFamily="50" charset="-128"/>
              </a:rPr>
              <a:t>人</a:t>
            </a:r>
            <a:r>
              <a:rPr lang="ja-JP" altLang="en-US" dirty="0">
                <a:latin typeface="Meiryo" panose="020B0604030504040204" pitchFamily="34" charset="-128"/>
                <a:ea typeface="Meiryo" panose="020B0604030504040204" pitchFamily="34" charset="-128"/>
                <a:cs typeface="Meiryo UI" panose="020B0604030504040204" pitchFamily="50" charset="-128"/>
              </a:rPr>
              <a:t>が実施している</a:t>
            </a:r>
            <a:r>
              <a:rPr lang="en-US" altLang="ja-JP" dirty="0">
                <a:latin typeface="Meiryo" panose="020B0604030504040204" pitchFamily="34" charset="-128"/>
                <a:ea typeface="Meiryo" panose="020B0604030504040204" pitchFamily="34" charset="-128"/>
                <a:cs typeface="Meiryo UI" panose="020B0604030504040204" pitchFamily="50" charset="-128"/>
              </a:rPr>
              <a:t>PC</a:t>
            </a:r>
            <a:r>
              <a:rPr lang="ja-JP" altLang="en-US" dirty="0">
                <a:latin typeface="Meiryo" panose="020B0604030504040204" pitchFamily="34" charset="-128"/>
                <a:ea typeface="Meiryo" panose="020B0604030504040204" pitchFamily="34" charset="-128"/>
                <a:cs typeface="Meiryo UI" panose="020B0604030504040204" pitchFamily="50" charset="-128"/>
              </a:rPr>
              <a:t>操作を記録し忠実に再現</a:t>
            </a:r>
            <a:r>
              <a:rPr lang="en-US" altLang="ja-JP" dirty="0">
                <a:latin typeface="Meiryo" panose="020B0604030504040204" pitchFamily="34" charset="-128"/>
                <a:ea typeface="Meiryo" panose="020B0604030504040204" pitchFamily="34" charset="-128"/>
                <a:cs typeface="Meiryo UI" panose="020B0604030504040204" pitchFamily="50" charset="-128"/>
              </a:rPr>
              <a:t>(Web</a:t>
            </a:r>
            <a:r>
              <a:rPr lang="ja-JP" altLang="en-US">
                <a:latin typeface="Meiryo" panose="020B0604030504040204" pitchFamily="34" charset="-128"/>
                <a:ea typeface="Meiryo" panose="020B0604030504040204" pitchFamily="34" charset="-128"/>
                <a:cs typeface="Meiryo UI" panose="020B0604030504040204" pitchFamily="50" charset="-128"/>
              </a:rPr>
              <a:t>アプリ、</a:t>
            </a:r>
            <a:r>
              <a:rPr lang="ja-JP" altLang="en-US" dirty="0">
                <a:latin typeface="Meiryo" panose="020B0604030504040204" pitchFamily="34" charset="-128"/>
                <a:ea typeface="Meiryo" panose="020B0604030504040204" pitchFamily="34" charset="-128"/>
                <a:cs typeface="Meiryo UI" panose="020B0604030504040204" pitchFamily="50" charset="-128"/>
              </a:rPr>
              <a:t>ブラウザ、</a:t>
            </a:r>
            <a:r>
              <a:rPr lang="en-US" altLang="ja-JP" dirty="0">
                <a:latin typeface="Meiryo" panose="020B0604030504040204" pitchFamily="34" charset="-128"/>
                <a:ea typeface="Meiryo" panose="020B0604030504040204" pitchFamily="34" charset="-128"/>
                <a:cs typeface="Meiryo UI" panose="020B0604030504040204" pitchFamily="50" charset="-128"/>
              </a:rPr>
              <a:t>Excel)</a:t>
            </a:r>
          </a:p>
          <a:p>
            <a:pPr marL="342900" indent="-342900" algn="l">
              <a:buFont typeface="Wingdings" pitchFamily="2" charset="2"/>
              <a:buChar char="Ø"/>
            </a:pPr>
            <a:r>
              <a:rPr lang="ja-JP" altLang="en-US">
                <a:latin typeface="Meiryo" panose="020B0604030504040204" pitchFamily="34" charset="-128"/>
                <a:ea typeface="Meiryo" panose="020B0604030504040204" pitchFamily="34" charset="-128"/>
                <a:cs typeface="Meiryo UI" panose="020B0604030504040204" pitchFamily="50" charset="-128"/>
              </a:rPr>
              <a:t>既存</a:t>
            </a:r>
            <a:r>
              <a:rPr lang="ja-JP" altLang="en-US" dirty="0">
                <a:latin typeface="Meiryo" panose="020B0604030504040204" pitchFamily="34" charset="-128"/>
                <a:ea typeface="Meiryo" panose="020B0604030504040204" pitchFamily="34" charset="-128"/>
                <a:cs typeface="Meiryo UI" panose="020B0604030504040204" pitchFamily="50" charset="-128"/>
              </a:rPr>
              <a:t>の</a:t>
            </a:r>
            <a:r>
              <a:rPr lang="ja-JP" altLang="en-US" b="1" u="sng" dirty="0">
                <a:solidFill>
                  <a:srgbClr val="FF0000"/>
                </a:solidFill>
                <a:latin typeface="Meiryo" panose="020B0604030504040204" pitchFamily="34" charset="-128"/>
                <a:ea typeface="Meiryo" panose="020B0604030504040204" pitchFamily="34" charset="-128"/>
                <a:cs typeface="Meiryo UI" panose="020B0604030504040204" pitchFamily="50" charset="-128"/>
              </a:rPr>
              <a:t>業務プロセスや業務アプリを改修することなく</a:t>
            </a:r>
            <a:r>
              <a:rPr lang="ja-JP" altLang="en-US" dirty="0">
                <a:latin typeface="Meiryo" panose="020B0604030504040204" pitchFamily="34" charset="-128"/>
                <a:ea typeface="Meiryo" panose="020B0604030504040204" pitchFamily="34" charset="-128"/>
                <a:cs typeface="Meiryo UI" panose="020B0604030504040204" pitchFamily="50" charset="-128"/>
              </a:rPr>
              <a:t>、自動化を実現</a:t>
            </a:r>
          </a:p>
        </p:txBody>
      </p:sp>
    </p:spTree>
    <p:extLst>
      <p:ext uri="{BB962C8B-B14F-4D97-AF65-F5344CB8AC3E}">
        <p14:creationId xmlns:p14="http://schemas.microsoft.com/office/powerpoint/2010/main" val="33566501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8EECA471-2575-5145-A84C-3335D2A2136D}"/>
              </a:ext>
            </a:extLst>
          </p:cNvPr>
          <p:cNvSpPr/>
          <p:nvPr/>
        </p:nvSpPr>
        <p:spPr>
          <a:xfrm>
            <a:off x="516547" y="1767254"/>
            <a:ext cx="2611318" cy="4290646"/>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86C4CE4F-4353-AA41-8853-186E5095F1F8}"/>
              </a:ext>
            </a:extLst>
          </p:cNvPr>
          <p:cNvSpPr>
            <a:spLocks noGrp="1"/>
          </p:cNvSpPr>
          <p:nvPr>
            <p:ph type="title"/>
          </p:nvPr>
        </p:nvSpPr>
        <p:spPr/>
        <p:txBody>
          <a:bodyPr/>
          <a:lstStyle/>
          <a:p>
            <a:r>
              <a:rPr kumimoji="1" lang="en-US" altLang="ja-JP" dirty="0"/>
              <a:t>RPA</a:t>
            </a:r>
            <a:r>
              <a:rPr kumimoji="1" lang="ja-JP" altLang="en-US"/>
              <a:t>展開の手順</a:t>
            </a:r>
          </a:p>
        </p:txBody>
      </p:sp>
      <p:sp>
        <p:nvSpPr>
          <p:cNvPr id="3" name="スライド番号プレースホルダー 2">
            <a:extLst>
              <a:ext uri="{FF2B5EF4-FFF2-40B4-BE49-F238E27FC236}">
                <a16:creationId xmlns:a16="http://schemas.microsoft.com/office/drawing/2014/main" id="{49697B1D-C47D-1643-AC4A-C6E605F50ACD}"/>
              </a:ext>
            </a:extLst>
          </p:cNvPr>
          <p:cNvSpPr>
            <a:spLocks noGrp="1"/>
          </p:cNvSpPr>
          <p:nvPr>
            <p:ph type="sldNum" sz="quarter" idx="12"/>
          </p:nvPr>
        </p:nvSpPr>
        <p:spPr/>
        <p:txBody>
          <a:bodyPr/>
          <a:lstStyle/>
          <a:p>
            <a:fld id="{8FF8CC5D-A65D-5946-99B5-645367A967AD}" type="slidenum">
              <a:rPr kumimoji="1" lang="ja-JP" altLang="en-US" smtClean="0"/>
              <a:t>13</a:t>
            </a:fld>
            <a:endParaRPr kumimoji="1" lang="ja-JP" altLang="en-US"/>
          </a:p>
        </p:txBody>
      </p:sp>
      <p:sp>
        <p:nvSpPr>
          <p:cNvPr id="6" name="ホームベース 5">
            <a:extLst>
              <a:ext uri="{FF2B5EF4-FFF2-40B4-BE49-F238E27FC236}">
                <a16:creationId xmlns:a16="http://schemas.microsoft.com/office/drawing/2014/main" id="{263673E4-E6B2-B74F-AEE6-901B63DB31EE}"/>
              </a:ext>
            </a:extLst>
          </p:cNvPr>
          <p:cNvSpPr/>
          <p:nvPr/>
        </p:nvSpPr>
        <p:spPr>
          <a:xfrm>
            <a:off x="457201" y="1134208"/>
            <a:ext cx="2730010" cy="949570"/>
          </a:xfrm>
          <a:prstGeom prst="homePlat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b="1">
                <a:solidFill>
                  <a:srgbClr val="FFFFFF"/>
                </a:solidFill>
                <a:latin typeface="Meiryo" panose="020B0604030504040204" pitchFamily="34" charset="-128"/>
                <a:ea typeface="Meiryo" panose="020B0604030504040204" pitchFamily="34" charset="-128"/>
                <a:cs typeface="ＭＳ Ｐゴシック"/>
              </a:rPr>
              <a:t>トライアル</a:t>
            </a:r>
            <a:endParaRPr kumimoji="1" lang="ja-JP" altLang="en-US" sz="2800" b="1"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テキスト ボックス 9">
            <a:extLst>
              <a:ext uri="{FF2B5EF4-FFF2-40B4-BE49-F238E27FC236}">
                <a16:creationId xmlns:a16="http://schemas.microsoft.com/office/drawing/2014/main" id="{817905CB-33BE-4846-A911-9E6841AC09EE}"/>
              </a:ext>
            </a:extLst>
          </p:cNvPr>
          <p:cNvSpPr txBox="1"/>
          <p:nvPr/>
        </p:nvSpPr>
        <p:spPr>
          <a:xfrm>
            <a:off x="516547" y="2720559"/>
            <a:ext cx="2664832" cy="2477601"/>
          </a:xfrm>
          <a:prstGeom prst="rect">
            <a:avLst/>
          </a:prstGeom>
          <a:noFill/>
        </p:spPr>
        <p:txBody>
          <a:bodyPr wrap="none" rtlCol="0">
            <a:spAutoFit/>
          </a:bodyPr>
          <a:lstStyle/>
          <a:p>
            <a:pPr indent="-171450">
              <a:spcAft>
                <a:spcPts val="600"/>
              </a:spcAft>
              <a:buFont typeface="Wingdings" pitchFamily="2" charset="2"/>
              <a:buChar char="ü"/>
            </a:pPr>
            <a:r>
              <a:rPr kumimoji="1" lang="ja-JP" altLang="en-US" sz="1200" b="1">
                <a:latin typeface="Meiryo" panose="020B0604030504040204" pitchFamily="34" charset="-128"/>
                <a:ea typeface="Meiryo" panose="020B0604030504040204" pitchFamily="34" charset="-128"/>
              </a:rPr>
              <a:t>自社環境での適用可否を検証</a:t>
            </a:r>
            <a:endParaRPr kumimoji="1" lang="en-US" altLang="ja-JP" sz="1200" b="1" dirty="0">
              <a:latin typeface="Meiryo" panose="020B0604030504040204" pitchFamily="34" charset="-128"/>
              <a:ea typeface="Meiryo" panose="020B0604030504040204" pitchFamily="34" charset="-128"/>
            </a:endParaRPr>
          </a:p>
          <a:p>
            <a:pPr marL="182563" lvl="1">
              <a:spcAft>
                <a:spcPts val="600"/>
              </a:spcAft>
            </a:pPr>
            <a:r>
              <a:rPr lang="ja-JP" altLang="en-US" sz="1000">
                <a:latin typeface="Meiryo" panose="020B0604030504040204" pitchFamily="34" charset="-128"/>
                <a:ea typeface="Meiryo" panose="020B0604030504040204" pitchFamily="34" charset="-128"/>
              </a:rPr>
              <a:t>技術的な相性問題の確認</a:t>
            </a:r>
            <a:endParaRPr lang="en-US" altLang="ja-JP" sz="1000" dirty="0">
              <a:latin typeface="Meiryo" panose="020B0604030504040204" pitchFamily="34" charset="-128"/>
              <a:ea typeface="Meiryo" panose="020B0604030504040204" pitchFamily="34" charset="-128"/>
            </a:endParaRPr>
          </a:p>
          <a:p>
            <a:pPr indent="-171450">
              <a:spcAft>
                <a:spcPts val="600"/>
              </a:spcAft>
              <a:buFont typeface="Wingdings" pitchFamily="2" charset="2"/>
              <a:buChar char="ü"/>
            </a:pPr>
            <a:r>
              <a:rPr lang="ja-JP" altLang="en-US" sz="1200" b="1">
                <a:latin typeface="Meiryo" panose="020B0604030504040204" pitchFamily="34" charset="-128"/>
                <a:ea typeface="Meiryo" panose="020B0604030504040204" pitchFamily="34" charset="-128"/>
              </a:rPr>
              <a:t>導入形態の検討</a:t>
            </a:r>
            <a:endParaRPr lang="en-US" altLang="ja-JP" sz="1200" b="1" dirty="0">
              <a:latin typeface="Meiryo" panose="020B0604030504040204" pitchFamily="34" charset="-128"/>
              <a:ea typeface="Meiryo" panose="020B0604030504040204" pitchFamily="34" charset="-128"/>
            </a:endParaRPr>
          </a:p>
          <a:p>
            <a:pPr marL="182563" lvl="1">
              <a:spcAft>
                <a:spcPts val="600"/>
              </a:spcAft>
            </a:pPr>
            <a:r>
              <a:rPr lang="ja-JP" altLang="en-US" sz="1000">
                <a:latin typeface="Meiryo" panose="020B0604030504040204" pitchFamily="34" charset="-128"/>
                <a:ea typeface="Meiryo" panose="020B0604030504040204" pitchFamily="34" charset="-128"/>
              </a:rPr>
              <a:t>デスクトップ</a:t>
            </a:r>
            <a:r>
              <a:rPr lang="en-US" altLang="ja-JP" sz="1000" dirty="0">
                <a:latin typeface="Meiryo" panose="020B0604030504040204" pitchFamily="34" charset="-128"/>
                <a:ea typeface="Meiryo" panose="020B0604030504040204" pitchFamily="34" charset="-128"/>
              </a:rPr>
              <a:t>/</a:t>
            </a:r>
            <a:r>
              <a:rPr lang="ja-JP" altLang="en-US" sz="1000">
                <a:latin typeface="Meiryo" panose="020B0604030504040204" pitchFamily="34" charset="-128"/>
                <a:ea typeface="Meiryo" panose="020B0604030504040204" pitchFamily="34" charset="-128"/>
              </a:rPr>
              <a:t>サーバー</a:t>
            </a:r>
            <a:r>
              <a:rPr lang="en-US" altLang="ja-JP" sz="1000" dirty="0">
                <a:latin typeface="Meiryo" panose="020B0604030504040204" pitchFamily="34" charset="-128"/>
                <a:ea typeface="Meiryo" panose="020B0604030504040204" pitchFamily="34" charset="-128"/>
              </a:rPr>
              <a:t>/</a:t>
            </a:r>
            <a:r>
              <a:rPr lang="ja-JP" altLang="en-US" sz="1000">
                <a:latin typeface="Meiryo" panose="020B0604030504040204" pitchFamily="34" charset="-128"/>
                <a:ea typeface="Meiryo" panose="020B0604030504040204" pitchFamily="34" charset="-128"/>
              </a:rPr>
              <a:t>クラウドの選択</a:t>
            </a:r>
            <a:endParaRPr lang="en-US" altLang="ja-JP" sz="1000" dirty="0">
              <a:latin typeface="Meiryo" panose="020B0604030504040204" pitchFamily="34" charset="-128"/>
              <a:ea typeface="Meiryo" panose="020B0604030504040204" pitchFamily="34" charset="-128"/>
            </a:endParaRPr>
          </a:p>
          <a:p>
            <a:pPr indent="-171450">
              <a:spcAft>
                <a:spcPts val="600"/>
              </a:spcAft>
              <a:buFont typeface="Wingdings" pitchFamily="2" charset="2"/>
              <a:buChar char="ü"/>
            </a:pPr>
            <a:r>
              <a:rPr lang="ja-JP" altLang="en-US" sz="1200" b="1">
                <a:latin typeface="Meiryo" panose="020B0604030504040204" pitchFamily="34" charset="-128"/>
                <a:ea typeface="Meiryo" panose="020B0604030504040204" pitchFamily="34" charset="-128"/>
              </a:rPr>
              <a:t>サポートやの評価</a:t>
            </a:r>
            <a:endParaRPr lang="en-US" altLang="ja-JP" sz="1200" b="1" dirty="0">
              <a:latin typeface="Meiryo" panose="020B0604030504040204" pitchFamily="34" charset="-128"/>
              <a:ea typeface="Meiryo" panose="020B0604030504040204" pitchFamily="34" charset="-128"/>
            </a:endParaRPr>
          </a:p>
          <a:p>
            <a:pPr marL="227013" lvl="1">
              <a:spcAft>
                <a:spcPts val="600"/>
              </a:spcAft>
            </a:pPr>
            <a:r>
              <a:rPr lang="ja-JP" altLang="en-US" sz="1000">
                <a:latin typeface="Meiryo" panose="020B0604030504040204" pitchFamily="34" charset="-128"/>
                <a:ea typeface="Meiryo" panose="020B0604030504040204" pitchFamily="34" charset="-128"/>
              </a:rPr>
              <a:t>国内での体制や内容</a:t>
            </a:r>
            <a:endParaRPr lang="en-US" altLang="ja-JP" sz="1000" dirty="0">
              <a:latin typeface="Meiryo" panose="020B0604030504040204" pitchFamily="34" charset="-128"/>
              <a:ea typeface="Meiryo" panose="020B0604030504040204" pitchFamily="34" charset="-128"/>
            </a:endParaRPr>
          </a:p>
          <a:p>
            <a:pPr indent="-171450">
              <a:spcAft>
                <a:spcPts val="600"/>
              </a:spcAft>
              <a:buFont typeface="Wingdings" pitchFamily="2" charset="2"/>
              <a:buChar char="ü"/>
            </a:pPr>
            <a:r>
              <a:rPr lang="ja-JP" altLang="en-US" sz="1200" b="1">
                <a:latin typeface="Meiryo" panose="020B0604030504040204" pitchFamily="34" charset="-128"/>
                <a:ea typeface="Meiryo" panose="020B0604030504040204" pitchFamily="34" charset="-128"/>
              </a:rPr>
              <a:t>実施体制の検討</a:t>
            </a:r>
            <a:endParaRPr lang="en-US" altLang="ja-JP" sz="1200" b="1" dirty="0">
              <a:latin typeface="Meiryo" panose="020B0604030504040204" pitchFamily="34" charset="-128"/>
              <a:ea typeface="Meiryo" panose="020B0604030504040204" pitchFamily="34" charset="-128"/>
            </a:endParaRPr>
          </a:p>
          <a:p>
            <a:pPr marL="182563">
              <a:spcAft>
                <a:spcPts val="600"/>
              </a:spcAft>
            </a:pPr>
            <a:r>
              <a:rPr lang="ja-JP" altLang="en-US" sz="1000">
                <a:latin typeface="Meiryo" panose="020B0604030504040204" pitchFamily="34" charset="-128"/>
                <a:ea typeface="Meiryo" panose="020B0604030504040204" pitchFamily="34" charset="-128"/>
              </a:rPr>
              <a:t>主管部門はどうするか</a:t>
            </a:r>
            <a:endParaRPr lang="en-US" altLang="ja-JP" sz="1000" dirty="0">
              <a:latin typeface="Meiryo" panose="020B0604030504040204" pitchFamily="34" charset="-128"/>
              <a:ea typeface="Meiryo" panose="020B0604030504040204" pitchFamily="34" charset="-128"/>
            </a:endParaRPr>
          </a:p>
          <a:p>
            <a:pPr indent="-171450">
              <a:spcAft>
                <a:spcPts val="600"/>
              </a:spcAft>
              <a:buFont typeface="Wingdings" pitchFamily="2" charset="2"/>
              <a:buChar char="ü"/>
            </a:pPr>
            <a:r>
              <a:rPr lang="ja-JP" altLang="en-US" sz="1200" b="1">
                <a:latin typeface="Meiryo" panose="020B0604030504040204" pitchFamily="34" charset="-128"/>
                <a:ea typeface="Meiryo" panose="020B0604030504040204" pitchFamily="34" charset="-128"/>
              </a:rPr>
              <a:t>トライアル対象業務の選定</a:t>
            </a:r>
            <a:endParaRPr lang="en-US" altLang="ja-JP" sz="1200" b="1" dirty="0">
              <a:latin typeface="Meiryo" panose="020B0604030504040204" pitchFamily="34" charset="-128"/>
              <a:ea typeface="Meiryo" panose="020B0604030504040204" pitchFamily="34" charset="-128"/>
            </a:endParaRPr>
          </a:p>
          <a:p>
            <a:pPr marL="182563">
              <a:spcAft>
                <a:spcPts val="600"/>
              </a:spcAft>
            </a:pPr>
            <a:r>
              <a:rPr lang="ja-JP" altLang="en-US" sz="1000">
                <a:latin typeface="Meiryo" panose="020B0604030504040204" pitchFamily="34" charset="-128"/>
                <a:ea typeface="Meiryo" panose="020B0604030504040204" pitchFamily="34" charset="-128"/>
              </a:rPr>
              <a:t>関連システム数</a:t>
            </a:r>
            <a:r>
              <a:rPr lang="en-US" altLang="ja-JP" sz="1000" dirty="0">
                <a:latin typeface="Meiryo" panose="020B0604030504040204" pitchFamily="34" charset="-128"/>
                <a:ea typeface="Meiryo" panose="020B0604030504040204" pitchFamily="34" charset="-128"/>
              </a:rPr>
              <a:t>×</a:t>
            </a:r>
            <a:r>
              <a:rPr lang="ja-JP" altLang="en-US" sz="1000">
                <a:latin typeface="Meiryo" panose="020B0604030504040204" pitchFamily="34" charset="-128"/>
                <a:ea typeface="Meiryo" panose="020B0604030504040204" pitchFamily="34" charset="-128"/>
              </a:rPr>
              <a:t>関係部門数</a:t>
            </a:r>
            <a:r>
              <a:rPr lang="en-US" altLang="ja-JP" sz="1000" dirty="0">
                <a:latin typeface="Meiryo" panose="020B0604030504040204" pitchFamily="34" charset="-128"/>
                <a:ea typeface="Meiryo" panose="020B0604030504040204" pitchFamily="34" charset="-128"/>
              </a:rPr>
              <a:t>×</a:t>
            </a:r>
            <a:r>
              <a:rPr lang="ja-JP" altLang="en-US" sz="1000">
                <a:latin typeface="Meiryo" panose="020B0604030504040204" pitchFamily="34" charset="-128"/>
                <a:ea typeface="Meiryo" panose="020B0604030504040204" pitchFamily="34" charset="-128"/>
              </a:rPr>
              <a:t>効果</a:t>
            </a:r>
            <a:endParaRPr kumimoji="1" lang="ja-JP" altLang="en-US" sz="1200">
              <a:latin typeface="Meiryo" panose="020B0604030504040204" pitchFamily="34" charset="-128"/>
              <a:ea typeface="Meiryo" panose="020B0604030504040204" pitchFamily="34" charset="-128"/>
            </a:endParaRPr>
          </a:p>
        </p:txBody>
      </p:sp>
      <p:grpSp>
        <p:nvGrpSpPr>
          <p:cNvPr id="13" name="グループ化 12">
            <a:extLst>
              <a:ext uri="{FF2B5EF4-FFF2-40B4-BE49-F238E27FC236}">
                <a16:creationId xmlns:a16="http://schemas.microsoft.com/office/drawing/2014/main" id="{0373FE6E-1996-F445-9C3A-CCC73896F249}"/>
              </a:ext>
            </a:extLst>
          </p:cNvPr>
          <p:cNvGrpSpPr/>
          <p:nvPr/>
        </p:nvGrpSpPr>
        <p:grpSpPr>
          <a:xfrm>
            <a:off x="3187211" y="1134208"/>
            <a:ext cx="2730010" cy="4956338"/>
            <a:chOff x="3187211" y="1134208"/>
            <a:chExt cx="2730010" cy="4956338"/>
          </a:xfrm>
        </p:grpSpPr>
        <p:sp>
          <p:nvSpPr>
            <p:cNvPr id="8" name="正方形/長方形 7">
              <a:extLst>
                <a:ext uri="{FF2B5EF4-FFF2-40B4-BE49-F238E27FC236}">
                  <a16:creationId xmlns:a16="http://schemas.microsoft.com/office/drawing/2014/main" id="{AA7B68A4-54BF-3940-8EFA-D517E0958750}"/>
                </a:ext>
              </a:extLst>
            </p:cNvPr>
            <p:cNvSpPr/>
            <p:nvPr/>
          </p:nvSpPr>
          <p:spPr>
            <a:xfrm>
              <a:off x="3242162" y="1776046"/>
              <a:ext cx="2611318" cy="4290646"/>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ＭＳ Ｐゴシック"/>
                  <a:ea typeface="ＭＳ Ｐゴシック"/>
                  <a:cs typeface="ＭＳ Ｐゴシック"/>
                </a:rPr>
                <a:t>ぬ</a:t>
              </a:r>
              <a:endParaRPr kumimoji="1" lang="ja-JP" altLang="en-US" sz="1200" dirty="0">
                <a:solidFill>
                  <a:srgbClr val="FFFFFF"/>
                </a:solidFill>
                <a:latin typeface="ＭＳ Ｐゴシック"/>
                <a:ea typeface="ＭＳ Ｐゴシック"/>
                <a:cs typeface="ＭＳ Ｐゴシック"/>
              </a:endParaRPr>
            </a:p>
          </p:txBody>
        </p:sp>
        <p:sp>
          <p:nvSpPr>
            <p:cNvPr id="5" name="ホームベース 4">
              <a:extLst>
                <a:ext uri="{FF2B5EF4-FFF2-40B4-BE49-F238E27FC236}">
                  <a16:creationId xmlns:a16="http://schemas.microsoft.com/office/drawing/2014/main" id="{B83F8E2B-D394-6644-A9D6-B2C9D20BFC78}"/>
                </a:ext>
              </a:extLst>
            </p:cNvPr>
            <p:cNvSpPr/>
            <p:nvPr/>
          </p:nvSpPr>
          <p:spPr>
            <a:xfrm>
              <a:off x="3187211" y="1134208"/>
              <a:ext cx="2730010" cy="949570"/>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b="1">
                  <a:solidFill>
                    <a:srgbClr val="FFFFFF"/>
                  </a:solidFill>
                  <a:latin typeface="Meiryo" panose="020B0604030504040204" pitchFamily="34" charset="-128"/>
                  <a:ea typeface="Meiryo" panose="020B0604030504040204" pitchFamily="34" charset="-128"/>
                  <a:cs typeface="ＭＳ Ｐゴシック"/>
                </a:rPr>
                <a:t>本格展開</a:t>
              </a:r>
              <a:endParaRPr kumimoji="1" lang="ja-JP" altLang="en-US" sz="2800" b="1"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テキスト ボックス 10">
              <a:extLst>
                <a:ext uri="{FF2B5EF4-FFF2-40B4-BE49-F238E27FC236}">
                  <a16:creationId xmlns:a16="http://schemas.microsoft.com/office/drawing/2014/main" id="{D87DBC2D-1ADE-CE4A-B340-DF8530C7ABD6}"/>
                </a:ext>
              </a:extLst>
            </p:cNvPr>
            <p:cNvSpPr txBox="1"/>
            <p:nvPr/>
          </p:nvSpPr>
          <p:spPr>
            <a:xfrm>
              <a:off x="3250952" y="2356190"/>
              <a:ext cx="2602528" cy="3734356"/>
            </a:xfrm>
            <a:prstGeom prst="rect">
              <a:avLst/>
            </a:prstGeom>
            <a:noFill/>
          </p:spPr>
          <p:txBody>
            <a:bodyPr wrap="square" rtlCol="0">
              <a:spAutoFit/>
            </a:bodyPr>
            <a:lstStyle/>
            <a:p>
              <a:pPr indent="-171450">
                <a:spcAft>
                  <a:spcPts val="600"/>
                </a:spcAft>
                <a:buFont typeface="Wingdings" pitchFamily="2" charset="2"/>
                <a:buChar char="ü"/>
              </a:pPr>
              <a:r>
                <a:rPr kumimoji="1" lang="ja-JP" altLang="en-US" sz="1200" b="1">
                  <a:latin typeface="Meiryo" panose="020B0604030504040204" pitchFamily="34" charset="-128"/>
                  <a:ea typeface="Meiryo" panose="020B0604030504040204" pitchFamily="34" charset="-128"/>
                </a:rPr>
                <a:t>現場の理解</a:t>
              </a:r>
              <a:endParaRPr kumimoji="1" lang="en-US" altLang="ja-JP" sz="1200" b="1" dirty="0">
                <a:latin typeface="Meiryo" panose="020B0604030504040204" pitchFamily="34" charset="-128"/>
                <a:ea typeface="Meiryo" panose="020B0604030504040204" pitchFamily="34" charset="-128"/>
              </a:endParaRPr>
            </a:p>
            <a:p>
              <a:pPr marL="227013">
                <a:spcAft>
                  <a:spcPts val="600"/>
                </a:spcAft>
              </a:pPr>
              <a:r>
                <a:rPr lang="ja-JP" altLang="en-US" sz="1000">
                  <a:latin typeface="Meiryo" panose="020B0604030504040204" pitchFamily="34" charset="-128"/>
                  <a:ea typeface="Meiryo" panose="020B0604030504040204" pitchFamily="34" charset="-128"/>
                </a:rPr>
                <a:t>人材不足や業務改革と関連付け、本格展開についての理解を得る</a:t>
              </a:r>
              <a:endParaRPr lang="en-US" altLang="ja-JP" sz="1000" dirty="0">
                <a:latin typeface="Meiryo" panose="020B0604030504040204" pitchFamily="34" charset="-128"/>
                <a:ea typeface="Meiryo" panose="020B0604030504040204" pitchFamily="34" charset="-128"/>
              </a:endParaRPr>
            </a:p>
            <a:p>
              <a:pPr indent="-171450">
                <a:spcAft>
                  <a:spcPts val="600"/>
                </a:spcAft>
                <a:buFont typeface="Wingdings" pitchFamily="2" charset="2"/>
                <a:buChar char="ü"/>
              </a:pPr>
              <a:r>
                <a:rPr lang="ja-JP" altLang="en-US" sz="1200" b="1">
                  <a:latin typeface="Meiryo" panose="020B0604030504040204" pitchFamily="34" charset="-128"/>
                  <a:ea typeface="Meiryo" panose="020B0604030504040204" pitchFamily="34" charset="-128"/>
                </a:rPr>
                <a:t>対象業務の選定</a:t>
              </a:r>
              <a:endParaRPr lang="en-US" altLang="ja-JP" sz="1200" b="1" dirty="0">
                <a:latin typeface="Meiryo" panose="020B0604030504040204" pitchFamily="34" charset="-128"/>
                <a:ea typeface="Meiryo" panose="020B0604030504040204" pitchFamily="34" charset="-128"/>
              </a:endParaRPr>
            </a:p>
            <a:p>
              <a:pPr marL="354013" lvl="1" indent="-171450">
                <a:lnSpc>
                  <a:spcPts val="220"/>
                </a:lnSpc>
                <a:buFont typeface="Arial" panose="020B0604020202020204" pitchFamily="34" charset="0"/>
                <a:buChar char="•"/>
              </a:pPr>
              <a:r>
                <a:rPr lang="ja-JP" altLang="en-US" sz="1000">
                  <a:latin typeface="Meiryo" panose="020B0604030504040204" pitchFamily="34" charset="-128"/>
                  <a:ea typeface="Meiryo" panose="020B0604030504040204" pitchFamily="34" charset="-128"/>
                </a:rPr>
                <a:t>社内システム間の連携</a:t>
              </a:r>
              <a:endParaRPr lang="en-US" altLang="ja-JP" sz="1000" dirty="0">
                <a:latin typeface="Meiryo" panose="020B0604030504040204" pitchFamily="34" charset="-128"/>
                <a:ea typeface="Meiryo" panose="020B0604030504040204" pitchFamily="34" charset="-128"/>
              </a:endParaRPr>
            </a:p>
            <a:p>
              <a:pPr marL="354013" lvl="1" indent="-171450">
                <a:buFont typeface="Arial" panose="020B0604020202020204" pitchFamily="34" charset="0"/>
                <a:buChar char="•"/>
              </a:pPr>
              <a:r>
                <a:rPr lang="en-US" altLang="ja-JP" sz="1000" dirty="0">
                  <a:latin typeface="Meiryo" panose="020B0604030504040204" pitchFamily="34" charset="-128"/>
                  <a:ea typeface="Meiryo" panose="020B0604030504040204" pitchFamily="34" charset="-128"/>
                </a:rPr>
                <a:t>Web</a:t>
              </a:r>
              <a:r>
                <a:rPr lang="ja-JP" altLang="en-US" sz="1000">
                  <a:latin typeface="Meiryo" panose="020B0604030504040204" pitchFamily="34" charset="-128"/>
                  <a:ea typeface="Meiryo" panose="020B0604030504040204" pitchFamily="34" charset="-128"/>
                </a:rPr>
                <a:t>からの情報収集</a:t>
              </a:r>
              <a:endParaRPr lang="en-US" altLang="ja-JP" sz="1000" dirty="0">
                <a:latin typeface="Meiryo" panose="020B0604030504040204" pitchFamily="34" charset="-128"/>
                <a:ea typeface="Meiryo" panose="020B0604030504040204" pitchFamily="34" charset="-128"/>
              </a:endParaRPr>
            </a:p>
            <a:p>
              <a:pPr marL="354013" lvl="1" indent="-171450">
                <a:buFont typeface="Arial" panose="020B0604020202020204" pitchFamily="34" charset="0"/>
                <a:buChar char="•"/>
              </a:pPr>
              <a:r>
                <a:rPr lang="ja-JP" altLang="en-US" sz="1000">
                  <a:latin typeface="Meiryo" panose="020B0604030504040204" pitchFamily="34" charset="-128"/>
                  <a:ea typeface="Meiryo" panose="020B0604030504040204" pitchFamily="34" charset="-128"/>
                </a:rPr>
                <a:t>社外システムの連係</a:t>
              </a:r>
              <a:endParaRPr lang="en-US" altLang="ja-JP" sz="1000" dirty="0">
                <a:latin typeface="Meiryo" panose="020B0604030504040204" pitchFamily="34" charset="-128"/>
                <a:ea typeface="Meiryo" panose="020B0604030504040204" pitchFamily="34" charset="-128"/>
              </a:endParaRPr>
            </a:p>
            <a:p>
              <a:pPr marL="354013" lvl="1" indent="-171450">
                <a:buFont typeface="Arial" panose="020B0604020202020204" pitchFamily="34" charset="0"/>
                <a:buChar char="•"/>
              </a:pPr>
              <a:r>
                <a:rPr lang="ja-JP" altLang="en-US" sz="1000">
                  <a:latin typeface="Meiryo" panose="020B0604030504040204" pitchFamily="34" charset="-128"/>
                  <a:ea typeface="Meiryo" panose="020B0604030504040204" pitchFamily="34" charset="-128"/>
                </a:rPr>
                <a:t>ルール違反、記載漏れ、異常値確認</a:t>
              </a:r>
              <a:endParaRPr lang="en-US" altLang="ja-JP" sz="1000" dirty="0">
                <a:latin typeface="Meiryo" panose="020B0604030504040204" pitchFamily="34" charset="-128"/>
                <a:ea typeface="Meiryo" panose="020B0604030504040204" pitchFamily="34" charset="-128"/>
              </a:endParaRPr>
            </a:p>
            <a:p>
              <a:pPr marL="354013" lvl="1" indent="-171450">
                <a:buFont typeface="Arial" panose="020B0604020202020204" pitchFamily="34" charset="0"/>
                <a:buChar char="•"/>
              </a:pPr>
              <a:r>
                <a:rPr lang="ja-JP" altLang="en-US" sz="1000">
                  <a:latin typeface="Meiryo" panose="020B0604030504040204" pitchFamily="34" charset="-128"/>
                  <a:ea typeface="Meiryo" panose="020B0604030504040204" pitchFamily="34" charset="-128"/>
                </a:rPr>
                <a:t>数値集計</a:t>
              </a:r>
              <a:endParaRPr lang="en-US" altLang="ja-JP" sz="1000" dirty="0">
                <a:latin typeface="Meiryo" panose="020B0604030504040204" pitchFamily="34" charset="-128"/>
                <a:ea typeface="Meiryo" panose="020B0604030504040204" pitchFamily="34" charset="-128"/>
              </a:endParaRPr>
            </a:p>
            <a:p>
              <a:pPr marL="354013" lvl="1" indent="-171450">
                <a:buFont typeface="Arial" panose="020B0604020202020204" pitchFamily="34" charset="0"/>
                <a:buChar char="•"/>
              </a:pPr>
              <a:r>
                <a:rPr lang="ja-JP" altLang="en-US" sz="1000">
                  <a:latin typeface="Meiryo" panose="020B0604030504040204" pitchFamily="34" charset="-128"/>
                  <a:ea typeface="Meiryo" panose="020B0604030504040204" pitchFamily="34" charset="-128"/>
                </a:rPr>
                <a:t>社内アプリ操作</a:t>
              </a:r>
              <a:endParaRPr lang="en-US" altLang="ja-JP" sz="1000" dirty="0">
                <a:latin typeface="Meiryo" panose="020B0604030504040204" pitchFamily="34" charset="-128"/>
                <a:ea typeface="Meiryo" panose="020B0604030504040204" pitchFamily="34" charset="-128"/>
              </a:endParaRPr>
            </a:p>
            <a:p>
              <a:pPr indent="-171450">
                <a:spcBef>
                  <a:spcPts val="600"/>
                </a:spcBef>
                <a:spcAft>
                  <a:spcPts val="600"/>
                </a:spcAft>
                <a:buFont typeface="Wingdings" pitchFamily="2" charset="2"/>
                <a:buChar char="ü"/>
              </a:pPr>
              <a:r>
                <a:rPr lang="ja-JP" altLang="en-US" sz="1200" b="1">
                  <a:latin typeface="Meiryo" panose="020B0604030504040204" pitchFamily="34" charset="-128"/>
                  <a:ea typeface="Meiryo" panose="020B0604030504040204" pitchFamily="34" charset="-128"/>
                </a:rPr>
                <a:t>柔軟な適用</a:t>
              </a:r>
              <a:endParaRPr lang="en-US" altLang="ja-JP" sz="1200" b="1" dirty="0">
                <a:latin typeface="Meiryo" panose="020B0604030504040204" pitchFamily="34" charset="-128"/>
                <a:ea typeface="Meiryo" panose="020B0604030504040204" pitchFamily="34" charset="-128"/>
              </a:endParaRPr>
            </a:p>
            <a:p>
              <a:pPr marL="227013" lvl="1">
                <a:spcAft>
                  <a:spcPts val="600"/>
                </a:spcAft>
              </a:pPr>
              <a:r>
                <a:rPr lang="ja-JP" altLang="en-US" sz="1000">
                  <a:latin typeface="Meiryo" panose="020B0604030504040204" pitchFamily="34" charset="-128"/>
                  <a:ea typeface="Meiryo" panose="020B0604030504040204" pitchFamily="34" charset="-128"/>
                </a:rPr>
                <a:t>全てのプロセスが自動化できなくても人力とのハイブリッドな運用を想定</a:t>
              </a:r>
              <a:endParaRPr lang="en-US" altLang="ja-JP" sz="1000" dirty="0">
                <a:latin typeface="Meiryo" panose="020B0604030504040204" pitchFamily="34" charset="-128"/>
                <a:ea typeface="Meiryo" panose="020B0604030504040204" pitchFamily="34" charset="-128"/>
              </a:endParaRPr>
            </a:p>
            <a:p>
              <a:pPr indent="-171450">
                <a:buFont typeface="Wingdings" pitchFamily="2" charset="2"/>
                <a:buChar char="ü"/>
              </a:pPr>
              <a:r>
                <a:rPr lang="ja-JP" altLang="en-US" sz="1200" b="1">
                  <a:latin typeface="Meiryo" panose="020B0604030504040204" pitchFamily="34" charset="-128"/>
                  <a:ea typeface="Meiryo" panose="020B0604030504040204" pitchFamily="34" charset="-128"/>
                </a:rPr>
                <a:t>他ツールとの連係</a:t>
              </a:r>
              <a:endParaRPr lang="en-US" altLang="ja-JP" sz="1200" b="1" dirty="0">
                <a:latin typeface="Meiryo" panose="020B0604030504040204" pitchFamily="34" charset="-128"/>
                <a:ea typeface="Meiryo" panose="020B0604030504040204" pitchFamily="34" charset="-128"/>
              </a:endParaRPr>
            </a:p>
            <a:p>
              <a:pPr marL="354013" lvl="1" indent="-171450">
                <a:buFont typeface="Arial" panose="020B0604020202020204" pitchFamily="34" charset="0"/>
                <a:buChar char="•"/>
              </a:pPr>
              <a:r>
                <a:rPr lang="en-US" altLang="ja-JP" sz="1000" dirty="0">
                  <a:latin typeface="Meiryo" panose="020B0604030504040204" pitchFamily="34" charset="-128"/>
                  <a:ea typeface="Meiryo" panose="020B0604030504040204" pitchFamily="34" charset="-128"/>
                </a:rPr>
                <a:t>OCR</a:t>
              </a:r>
              <a:r>
                <a:rPr lang="ja-JP" altLang="en-US" sz="1000">
                  <a:latin typeface="Meiryo" panose="020B0604030504040204" pitchFamily="34" charset="-128"/>
                  <a:ea typeface="Meiryo" panose="020B0604030504040204" pitchFamily="34" charset="-128"/>
                </a:rPr>
                <a:t>による手書き文字</a:t>
              </a:r>
              <a:r>
                <a:rPr lang="en-US" altLang="ja-JP" sz="1000" dirty="0">
                  <a:latin typeface="Meiryo" panose="020B0604030504040204" pitchFamily="34" charset="-128"/>
                  <a:ea typeface="Meiryo" panose="020B0604030504040204" pitchFamily="34" charset="-128"/>
                </a:rPr>
                <a:t>/</a:t>
              </a:r>
              <a:r>
                <a:rPr lang="ja-JP" altLang="en-US" sz="1000">
                  <a:latin typeface="Meiryo" panose="020B0604030504040204" pitchFamily="34" charset="-128"/>
                  <a:ea typeface="Meiryo" panose="020B0604030504040204" pitchFamily="34" charset="-128"/>
                </a:rPr>
                <a:t>数字認識</a:t>
              </a:r>
              <a:endParaRPr lang="en-US" altLang="ja-JP" sz="1000" dirty="0">
                <a:latin typeface="Meiryo" panose="020B0604030504040204" pitchFamily="34" charset="-128"/>
                <a:ea typeface="Meiryo" panose="020B0604030504040204" pitchFamily="34" charset="-128"/>
              </a:endParaRPr>
            </a:p>
            <a:p>
              <a:pPr marL="354013" lvl="1" indent="-171450">
                <a:spcAft>
                  <a:spcPts val="600"/>
                </a:spcAft>
                <a:buFont typeface="Arial" panose="020B0604020202020204" pitchFamily="34" charset="0"/>
                <a:buChar char="•"/>
              </a:pPr>
              <a:r>
                <a:rPr lang="en-US" altLang="ja-JP" sz="1000" dirty="0">
                  <a:latin typeface="Meiryo" panose="020B0604030504040204" pitchFamily="34" charset="-128"/>
                  <a:ea typeface="Meiryo" panose="020B0604030504040204" pitchFamily="34" charset="-128"/>
                </a:rPr>
                <a:t>Excel</a:t>
              </a:r>
              <a:r>
                <a:rPr lang="ja-JP" altLang="en-US" sz="1000">
                  <a:latin typeface="Meiryo" panose="020B0604030504040204" pitchFamily="34" charset="-128"/>
                  <a:ea typeface="Meiryo" panose="020B0604030504040204" pitchFamily="34" charset="-128"/>
                </a:rPr>
                <a:t>マクロ　なと</a:t>
              </a:r>
            </a:p>
            <a:p>
              <a:pPr indent="-171450">
                <a:spcAft>
                  <a:spcPts val="600"/>
                </a:spcAft>
                <a:buFont typeface="Wingdings" pitchFamily="2" charset="2"/>
                <a:buChar char="ü"/>
              </a:pPr>
              <a:r>
                <a:rPr lang="ja-JP" altLang="en-US" sz="1200" b="1">
                  <a:latin typeface="Meiryo" panose="020B0604030504040204" pitchFamily="34" charset="-128"/>
                  <a:ea typeface="Meiryo" panose="020B0604030504040204" pitchFamily="34" charset="-128"/>
                </a:rPr>
                <a:t>展開のための体制と役割</a:t>
              </a:r>
              <a:endParaRPr lang="en-US" altLang="ja-JP" sz="1200" b="1" dirty="0">
                <a:latin typeface="Meiryo" panose="020B0604030504040204" pitchFamily="34" charset="-128"/>
                <a:ea typeface="Meiryo" panose="020B0604030504040204" pitchFamily="34" charset="-128"/>
              </a:endParaRPr>
            </a:p>
            <a:p>
              <a:pPr marL="354013" indent="-171450">
                <a:buFont typeface="Arial" panose="020B0604020202020204" pitchFamily="34" charset="0"/>
                <a:buChar char="•"/>
              </a:pPr>
              <a:r>
                <a:rPr lang="ja-JP" altLang="en-US" sz="1000">
                  <a:latin typeface="Meiryo" panose="020B0604030504040204" pitchFamily="34" charset="-128"/>
                  <a:ea typeface="Meiryo" panose="020B0604030504040204" pitchFamily="34" charset="-128"/>
                </a:rPr>
                <a:t>現場主導ですすめこれを支援する</a:t>
              </a:r>
              <a:endParaRPr lang="en-US" altLang="ja-JP" sz="1000" dirty="0">
                <a:latin typeface="Meiryo" panose="020B0604030504040204" pitchFamily="34" charset="-128"/>
                <a:ea typeface="Meiryo" panose="020B0604030504040204" pitchFamily="34" charset="-128"/>
              </a:endParaRPr>
            </a:p>
            <a:p>
              <a:pPr marL="354013" indent="-171450">
                <a:buFont typeface="Arial" panose="020B0604020202020204" pitchFamily="34" charset="0"/>
                <a:buChar char="•"/>
              </a:pPr>
              <a:r>
                <a:rPr kumimoji="1" lang="ja-JP" altLang="en-US" sz="1000">
                  <a:latin typeface="Meiryo" panose="020B0604030504040204" pitchFamily="34" charset="-128"/>
                  <a:ea typeface="Meiryo" panose="020B0604030504040204" pitchFamily="34" charset="-128"/>
                </a:rPr>
                <a:t>上位からの統制により展開する</a:t>
              </a:r>
              <a:endParaRPr kumimoji="1" lang="ja-JP" altLang="en-US" sz="1200">
                <a:latin typeface="Meiryo" panose="020B0604030504040204" pitchFamily="34" charset="-128"/>
                <a:ea typeface="Meiryo" panose="020B0604030504040204" pitchFamily="34" charset="-128"/>
              </a:endParaRPr>
            </a:p>
          </p:txBody>
        </p:sp>
      </p:grpSp>
      <p:grpSp>
        <p:nvGrpSpPr>
          <p:cNvPr id="14" name="グループ化 13">
            <a:extLst>
              <a:ext uri="{FF2B5EF4-FFF2-40B4-BE49-F238E27FC236}">
                <a16:creationId xmlns:a16="http://schemas.microsoft.com/office/drawing/2014/main" id="{F69F9B4E-EDF3-EF40-90E3-2721D84C621B}"/>
              </a:ext>
            </a:extLst>
          </p:cNvPr>
          <p:cNvGrpSpPr/>
          <p:nvPr/>
        </p:nvGrpSpPr>
        <p:grpSpPr>
          <a:xfrm>
            <a:off x="5917221" y="1134208"/>
            <a:ext cx="2730010" cy="4923692"/>
            <a:chOff x="5917221" y="1134208"/>
            <a:chExt cx="2730010" cy="4923692"/>
          </a:xfrm>
        </p:grpSpPr>
        <p:sp>
          <p:nvSpPr>
            <p:cNvPr id="9" name="正方形/長方形 8">
              <a:extLst>
                <a:ext uri="{FF2B5EF4-FFF2-40B4-BE49-F238E27FC236}">
                  <a16:creationId xmlns:a16="http://schemas.microsoft.com/office/drawing/2014/main" id="{023C6710-ECA7-7D46-A43A-892C4C759982}"/>
                </a:ext>
              </a:extLst>
            </p:cNvPr>
            <p:cNvSpPr/>
            <p:nvPr/>
          </p:nvSpPr>
          <p:spPr>
            <a:xfrm>
              <a:off x="5976567" y="1767254"/>
              <a:ext cx="2611318" cy="4290646"/>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ホームベース 3">
              <a:extLst>
                <a:ext uri="{FF2B5EF4-FFF2-40B4-BE49-F238E27FC236}">
                  <a16:creationId xmlns:a16="http://schemas.microsoft.com/office/drawing/2014/main" id="{D98E5FD6-A9D0-5544-B941-C6EE9BD8DF67}"/>
                </a:ext>
              </a:extLst>
            </p:cNvPr>
            <p:cNvSpPr/>
            <p:nvPr/>
          </p:nvSpPr>
          <p:spPr>
            <a:xfrm>
              <a:off x="5917221" y="1134208"/>
              <a:ext cx="2730010" cy="949570"/>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b="1">
                  <a:solidFill>
                    <a:srgbClr val="FFFFFF"/>
                  </a:solidFill>
                  <a:latin typeface="Meiryo" panose="020B0604030504040204" pitchFamily="34" charset="-128"/>
                  <a:ea typeface="Meiryo" panose="020B0604030504040204" pitchFamily="34" charset="-128"/>
                  <a:cs typeface="ＭＳ Ｐゴシック"/>
                </a:rPr>
                <a:t>適用拡大</a:t>
              </a:r>
              <a:endParaRPr kumimoji="1" lang="ja-JP" altLang="en-US" sz="2800" b="1"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テキスト ボックス 11">
              <a:extLst>
                <a:ext uri="{FF2B5EF4-FFF2-40B4-BE49-F238E27FC236}">
                  <a16:creationId xmlns:a16="http://schemas.microsoft.com/office/drawing/2014/main" id="{0013840D-AEB2-604C-9266-FF33395E3EF5}"/>
                </a:ext>
              </a:extLst>
            </p:cNvPr>
            <p:cNvSpPr txBox="1"/>
            <p:nvPr/>
          </p:nvSpPr>
          <p:spPr>
            <a:xfrm>
              <a:off x="5985357" y="2725021"/>
              <a:ext cx="2602528" cy="2877711"/>
            </a:xfrm>
            <a:prstGeom prst="rect">
              <a:avLst/>
            </a:prstGeom>
            <a:noFill/>
          </p:spPr>
          <p:txBody>
            <a:bodyPr wrap="square" rtlCol="0">
              <a:spAutoFit/>
            </a:bodyPr>
            <a:lstStyle/>
            <a:p>
              <a:pPr indent="-171450">
                <a:spcAft>
                  <a:spcPts val="600"/>
                </a:spcAft>
                <a:buFont typeface="Wingdings" pitchFamily="2" charset="2"/>
                <a:buChar char="ü"/>
              </a:pPr>
              <a:r>
                <a:rPr lang="ja-JP" altLang="en-US" sz="1200" b="1">
                  <a:latin typeface="Meiryo" panose="020B0604030504040204" pitchFamily="34" charset="-128"/>
                  <a:ea typeface="Meiryo" panose="020B0604030504040204" pitchFamily="34" charset="-128"/>
                </a:rPr>
                <a:t>技術動向を踏まえた適用拡大</a:t>
              </a:r>
              <a:endParaRPr kumimoji="1" lang="en-US" altLang="ja-JP" sz="1200" b="1" dirty="0">
                <a:latin typeface="Meiryo" panose="020B0604030504040204" pitchFamily="34" charset="-128"/>
                <a:ea typeface="Meiryo" panose="020B0604030504040204" pitchFamily="34" charset="-128"/>
              </a:endParaRPr>
            </a:p>
            <a:p>
              <a:pPr marL="227013">
                <a:spcAft>
                  <a:spcPts val="600"/>
                </a:spcAft>
              </a:pPr>
              <a:r>
                <a:rPr lang="ja-JP" altLang="en-US" sz="1000">
                  <a:latin typeface="Meiryo" panose="020B0604030504040204" pitchFamily="34" charset="-128"/>
                  <a:ea typeface="Meiryo" panose="020B0604030504040204" pitchFamily="34" charset="-128"/>
                </a:rPr>
                <a:t>現状</a:t>
              </a:r>
              <a:r>
                <a:rPr lang="en-US" altLang="ja-JP" sz="1000" dirty="0">
                  <a:latin typeface="Meiryo" panose="020B0604030504040204" pitchFamily="34" charset="-128"/>
                  <a:ea typeface="Meiryo" panose="020B0604030504040204" pitchFamily="34" charset="-128"/>
                </a:rPr>
                <a:t>(Basic)</a:t>
              </a:r>
              <a:r>
                <a:rPr lang="ja-JP" altLang="en-US" sz="1000">
                  <a:latin typeface="Meiryo" panose="020B0604030504040204" pitchFamily="34" charset="-128"/>
                  <a:ea typeface="Meiryo" panose="020B0604030504040204" pitchFamily="34" charset="-128"/>
                </a:rPr>
                <a:t>からの機能の進化により適用できる範囲が拡大</a:t>
              </a:r>
              <a:endParaRPr lang="en-US" altLang="ja-JP" sz="1000" dirty="0">
                <a:latin typeface="Meiryo" panose="020B0604030504040204" pitchFamily="34" charset="-128"/>
                <a:ea typeface="Meiryo" panose="020B0604030504040204" pitchFamily="34" charset="-128"/>
              </a:endParaRPr>
            </a:p>
            <a:p>
              <a:pPr indent="-171450">
                <a:spcBef>
                  <a:spcPts val="600"/>
                </a:spcBef>
                <a:spcAft>
                  <a:spcPts val="600"/>
                </a:spcAft>
                <a:buFont typeface="Wingdings" pitchFamily="2" charset="2"/>
                <a:buChar char="ü"/>
              </a:pPr>
              <a:r>
                <a:rPr lang="en-US" altLang="ja-JP" sz="1200" b="1" dirty="0">
                  <a:latin typeface="Meiryo" panose="020B0604030504040204" pitchFamily="34" charset="-128"/>
                  <a:ea typeface="Meiryo" panose="020B0604030504040204" pitchFamily="34" charset="-128"/>
                </a:rPr>
                <a:t>RPA</a:t>
              </a:r>
              <a:r>
                <a:rPr lang="ja-JP" altLang="en-US" sz="1200" b="1">
                  <a:latin typeface="Meiryo" panose="020B0604030504040204" pitchFamily="34" charset="-128"/>
                  <a:ea typeface="Meiryo" panose="020B0604030504040204" pitchFamily="34" charset="-128"/>
                </a:rPr>
                <a:t>を前提とした改革</a:t>
              </a:r>
              <a:endParaRPr lang="en-US" altLang="ja-JP" sz="1200" b="1" dirty="0">
                <a:latin typeface="Meiryo" panose="020B0604030504040204" pitchFamily="34" charset="-128"/>
                <a:ea typeface="Meiryo" panose="020B0604030504040204" pitchFamily="34" charset="-128"/>
              </a:endParaRPr>
            </a:p>
            <a:p>
              <a:pPr marL="227013" lvl="1">
                <a:spcAft>
                  <a:spcPts val="600"/>
                </a:spcAft>
              </a:pPr>
              <a:r>
                <a:rPr lang="ja-JP" altLang="en-US" sz="1000">
                  <a:latin typeface="Meiryo" panose="020B0604030504040204" pitchFamily="34" charset="-128"/>
                  <a:ea typeface="Meiryo" panose="020B0604030504040204" pitchFamily="34" charset="-128"/>
                </a:rPr>
                <a:t>人材配置や組織・体制、業務手順などを見直し、効果を拡大</a:t>
              </a:r>
              <a:endParaRPr lang="en-US" altLang="ja-JP" sz="1000" dirty="0">
                <a:latin typeface="Meiryo" panose="020B0604030504040204" pitchFamily="34" charset="-128"/>
                <a:ea typeface="Meiryo" panose="020B0604030504040204" pitchFamily="34" charset="-128"/>
              </a:endParaRPr>
            </a:p>
            <a:p>
              <a:pPr indent="-171450">
                <a:spcBef>
                  <a:spcPts val="600"/>
                </a:spcBef>
                <a:spcAft>
                  <a:spcPts val="600"/>
                </a:spcAft>
                <a:buFont typeface="Wingdings" pitchFamily="2" charset="2"/>
                <a:buChar char="ü"/>
              </a:pPr>
              <a:r>
                <a:rPr lang="en-US" altLang="ja-JP" sz="1200" b="1" u="sng" dirty="0">
                  <a:solidFill>
                    <a:srgbClr val="0432FF"/>
                  </a:solidFill>
                  <a:latin typeface="Meiryo" panose="020B0604030504040204" pitchFamily="34" charset="-128"/>
                  <a:ea typeface="Meiryo" panose="020B0604030504040204" pitchFamily="34" charset="-128"/>
                </a:rPr>
                <a:t>RPA</a:t>
              </a:r>
              <a:r>
                <a:rPr lang="ja-JP" altLang="en-US" sz="1200" b="1" u="sng">
                  <a:solidFill>
                    <a:srgbClr val="0432FF"/>
                  </a:solidFill>
                  <a:latin typeface="Meiryo" panose="020B0604030504040204" pitchFamily="34" charset="-128"/>
                  <a:ea typeface="Meiryo" panose="020B0604030504040204" pitchFamily="34" charset="-128"/>
                </a:rPr>
                <a:t>で創出した余力で改革</a:t>
              </a:r>
              <a:endParaRPr lang="en-US" altLang="ja-JP" sz="1200" b="1" u="sng" dirty="0">
                <a:solidFill>
                  <a:srgbClr val="0432FF"/>
                </a:solidFill>
                <a:latin typeface="Meiryo" panose="020B0604030504040204" pitchFamily="34" charset="-128"/>
                <a:ea typeface="Meiryo" panose="020B0604030504040204" pitchFamily="34" charset="-128"/>
              </a:endParaRPr>
            </a:p>
            <a:p>
              <a:pPr marL="227013" lvl="1">
                <a:spcAft>
                  <a:spcPts val="600"/>
                </a:spcAft>
              </a:pPr>
              <a:r>
                <a:rPr lang="ja-JP" altLang="en-US" sz="1000">
                  <a:latin typeface="Meiryo" panose="020B0604030504040204" pitchFamily="34" charset="-128"/>
                  <a:ea typeface="Meiryo" panose="020B0604030504040204" pitchFamily="34" charset="-128"/>
                </a:rPr>
                <a:t>既存の業務プロセスを見直し、業務プロセスの最適化を推進する</a:t>
              </a:r>
              <a:endParaRPr lang="en-US" altLang="ja-JP" sz="1000" dirty="0">
                <a:latin typeface="Meiryo" panose="020B0604030504040204" pitchFamily="34" charset="-128"/>
                <a:ea typeface="Meiryo" panose="020B0604030504040204" pitchFamily="34" charset="-128"/>
              </a:endParaRPr>
            </a:p>
            <a:p>
              <a:pPr marL="227013" lvl="1">
                <a:spcAft>
                  <a:spcPts val="600"/>
                </a:spcAft>
              </a:pPr>
              <a:r>
                <a:rPr lang="ja-JP" altLang="en-US" sz="1000">
                  <a:latin typeface="Meiryo" panose="020B0604030504040204" pitchFamily="34" charset="-128"/>
                  <a:ea typeface="Meiryo" panose="020B0604030504040204" pitchFamily="34" charset="-128"/>
                </a:rPr>
                <a:t>既存のシステムのあるべき姿を検討し、将来に備えたシステムの近代化や最適化に取り組む</a:t>
              </a:r>
              <a:endParaRPr lang="en-US" altLang="ja-JP" sz="1000" dirty="0">
                <a:latin typeface="Meiryo" panose="020B0604030504040204" pitchFamily="34" charset="-128"/>
                <a:ea typeface="Meiryo" panose="020B0604030504040204" pitchFamily="34" charset="-128"/>
              </a:endParaRPr>
            </a:p>
            <a:p>
              <a:pPr marL="227013" lvl="1">
                <a:spcAft>
                  <a:spcPts val="600"/>
                </a:spcAft>
              </a:pPr>
              <a:endParaRPr lang="en-US" altLang="ja-JP" sz="1000" dirty="0">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2153599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13E58BEC-A387-1A4D-B013-821AFE498F1E}"/>
              </a:ext>
            </a:extLst>
          </p:cNvPr>
          <p:cNvPicPr>
            <a:picLocks noChangeAspect="1"/>
          </p:cNvPicPr>
          <p:nvPr/>
        </p:nvPicPr>
        <p:blipFill>
          <a:blip r:embed="rId2"/>
          <a:stretch>
            <a:fillRect/>
          </a:stretch>
        </p:blipFill>
        <p:spPr>
          <a:xfrm>
            <a:off x="3273557" y="2625653"/>
            <a:ext cx="2596883" cy="2083999"/>
          </a:xfrm>
          <a:prstGeom prst="rect">
            <a:avLst/>
          </a:prstGeom>
          <a:effectLst>
            <a:outerShdw blurRad="50800" dist="38100" dir="2700000" algn="tl" rotWithShape="0">
              <a:prstClr val="black">
                <a:alpha val="40000"/>
              </a:prstClr>
            </a:outerShdw>
          </a:effectLst>
        </p:spPr>
      </p:pic>
      <p:sp>
        <p:nvSpPr>
          <p:cNvPr id="2" name="タイトル 1">
            <a:extLst>
              <a:ext uri="{FF2B5EF4-FFF2-40B4-BE49-F238E27FC236}">
                <a16:creationId xmlns:a16="http://schemas.microsoft.com/office/drawing/2014/main" id="{F66489BA-C0E8-4E47-9CA9-D18F6E9EC93E}"/>
              </a:ext>
            </a:extLst>
          </p:cNvPr>
          <p:cNvSpPr>
            <a:spLocks noGrp="1"/>
          </p:cNvSpPr>
          <p:nvPr>
            <p:ph type="title"/>
          </p:nvPr>
        </p:nvSpPr>
        <p:spPr/>
        <p:txBody>
          <a:bodyPr/>
          <a:lstStyle/>
          <a:p>
            <a:r>
              <a:rPr kumimoji="1" lang="en-US" altLang="ja-JP" dirty="0"/>
              <a:t>RPA</a:t>
            </a:r>
            <a:r>
              <a:rPr kumimoji="1" lang="ja-JP" altLang="en-US"/>
              <a:t>の機能</a:t>
            </a:r>
          </a:p>
        </p:txBody>
      </p:sp>
      <p:sp>
        <p:nvSpPr>
          <p:cNvPr id="3" name="スライド番号プレースホルダー 2">
            <a:extLst>
              <a:ext uri="{FF2B5EF4-FFF2-40B4-BE49-F238E27FC236}">
                <a16:creationId xmlns:a16="http://schemas.microsoft.com/office/drawing/2014/main" id="{BEC85E41-17E9-8547-BDBB-13096B103505}"/>
              </a:ext>
            </a:extLst>
          </p:cNvPr>
          <p:cNvSpPr>
            <a:spLocks noGrp="1"/>
          </p:cNvSpPr>
          <p:nvPr>
            <p:ph type="sldNum" sz="quarter" idx="12"/>
          </p:nvPr>
        </p:nvSpPr>
        <p:spPr/>
        <p:txBody>
          <a:bodyPr/>
          <a:lstStyle/>
          <a:p>
            <a:fld id="{8FF8CC5D-A65D-5946-99B5-645367A967AD}" type="slidenum">
              <a:rPr kumimoji="1" lang="ja-JP" altLang="en-US" smtClean="0"/>
              <a:t>14</a:t>
            </a:fld>
            <a:endParaRPr kumimoji="1" lang="ja-JP" altLang="en-US"/>
          </a:p>
        </p:txBody>
      </p:sp>
      <p:pic>
        <p:nvPicPr>
          <p:cNvPr id="4" name="図 3">
            <a:extLst>
              <a:ext uri="{FF2B5EF4-FFF2-40B4-BE49-F238E27FC236}">
                <a16:creationId xmlns:a16="http://schemas.microsoft.com/office/drawing/2014/main" id="{16F19472-40DE-E642-A9FE-5515478AC437}"/>
              </a:ext>
            </a:extLst>
          </p:cNvPr>
          <p:cNvPicPr>
            <a:picLocks noChangeAspect="1"/>
          </p:cNvPicPr>
          <p:nvPr/>
        </p:nvPicPr>
        <p:blipFill>
          <a:blip r:embed="rId3"/>
          <a:stretch>
            <a:fillRect/>
          </a:stretch>
        </p:blipFill>
        <p:spPr>
          <a:xfrm>
            <a:off x="3830570" y="1567004"/>
            <a:ext cx="1482860" cy="1970578"/>
          </a:xfrm>
          <a:prstGeom prst="rect">
            <a:avLst/>
          </a:prstGeom>
          <a:effectLst>
            <a:outerShdw blurRad="50800" dist="38100" dir="2700000" algn="tl" rotWithShape="0">
              <a:prstClr val="black">
                <a:alpha val="40000"/>
              </a:prstClr>
            </a:outerShdw>
          </a:effectLst>
        </p:spPr>
      </p:pic>
      <p:pic>
        <p:nvPicPr>
          <p:cNvPr id="5" name="図 4">
            <a:extLst>
              <a:ext uri="{FF2B5EF4-FFF2-40B4-BE49-F238E27FC236}">
                <a16:creationId xmlns:a16="http://schemas.microsoft.com/office/drawing/2014/main" id="{1530C715-14EC-D942-92D1-345F5648F46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17846" y="1212850"/>
            <a:ext cx="1658708" cy="1447223"/>
          </a:xfrm>
          <a:prstGeom prst="rect">
            <a:avLst/>
          </a:prstGeom>
          <a:effectLst>
            <a:outerShdw blurRad="50800" dist="38100" dir="2700000" algn="tl" rotWithShape="0">
              <a:prstClr val="black">
                <a:alpha val="40000"/>
              </a:prstClr>
            </a:outerShdw>
          </a:effectLst>
        </p:spPr>
      </p:pic>
      <p:pic>
        <p:nvPicPr>
          <p:cNvPr id="6" name="図 5">
            <a:extLst>
              <a:ext uri="{FF2B5EF4-FFF2-40B4-BE49-F238E27FC236}">
                <a16:creationId xmlns:a16="http://schemas.microsoft.com/office/drawing/2014/main" id="{3B796045-041D-9744-9B37-62BBEBC586B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79904" y="1212850"/>
            <a:ext cx="1658708" cy="969751"/>
          </a:xfrm>
          <a:prstGeom prst="rect">
            <a:avLst/>
          </a:prstGeom>
          <a:effectLst>
            <a:outerShdw blurRad="50800" dist="38100" dir="2700000" algn="tl" rotWithShape="0">
              <a:prstClr val="black">
                <a:alpha val="40000"/>
              </a:prstClr>
            </a:outerShdw>
          </a:effectLst>
        </p:spPr>
      </p:pic>
      <p:sp>
        <p:nvSpPr>
          <p:cNvPr id="7" name="テキスト ボックス 6">
            <a:extLst>
              <a:ext uri="{FF2B5EF4-FFF2-40B4-BE49-F238E27FC236}">
                <a16:creationId xmlns:a16="http://schemas.microsoft.com/office/drawing/2014/main" id="{4A37CD78-99F9-A342-9936-B5BEB3F0C89D}"/>
              </a:ext>
            </a:extLst>
          </p:cNvPr>
          <p:cNvSpPr txBox="1"/>
          <p:nvPr/>
        </p:nvSpPr>
        <p:spPr>
          <a:xfrm>
            <a:off x="5831538" y="948441"/>
            <a:ext cx="2031325" cy="369332"/>
          </a:xfrm>
          <a:prstGeom prst="rect">
            <a:avLst/>
          </a:prstGeom>
          <a:noFill/>
        </p:spPr>
        <p:txBody>
          <a:bodyPr wrap="none" rtlCol="0">
            <a:spAutoFit/>
          </a:bodyPr>
          <a:lstStyle/>
          <a:p>
            <a:pPr algn="ctr"/>
            <a:r>
              <a:rPr kumimoji="1" lang="ja-JP" altLang="en-US">
                <a:latin typeface="Meiryo" panose="020B0604030504040204" pitchFamily="34" charset="-128"/>
                <a:ea typeface="Meiryo" panose="020B0604030504040204" pitchFamily="34" charset="-128"/>
              </a:rPr>
              <a:t>作業プロセス生成</a:t>
            </a:r>
          </a:p>
        </p:txBody>
      </p:sp>
      <p:sp>
        <p:nvSpPr>
          <p:cNvPr id="8" name="テキスト ボックス 7">
            <a:extLst>
              <a:ext uri="{FF2B5EF4-FFF2-40B4-BE49-F238E27FC236}">
                <a16:creationId xmlns:a16="http://schemas.microsoft.com/office/drawing/2014/main" id="{CA6F3439-5EEC-D048-8793-548C92E6465C}"/>
              </a:ext>
            </a:extLst>
          </p:cNvPr>
          <p:cNvSpPr txBox="1"/>
          <p:nvPr/>
        </p:nvSpPr>
        <p:spPr>
          <a:xfrm>
            <a:off x="1162765" y="948441"/>
            <a:ext cx="2492990" cy="369332"/>
          </a:xfrm>
          <a:prstGeom prst="rect">
            <a:avLst/>
          </a:prstGeom>
          <a:noFill/>
        </p:spPr>
        <p:txBody>
          <a:bodyPr wrap="none" rtlCol="0">
            <a:spAutoFit/>
          </a:bodyPr>
          <a:lstStyle/>
          <a:p>
            <a:pPr algn="ctr"/>
            <a:r>
              <a:rPr kumimoji="1" lang="ja-JP" altLang="en-US">
                <a:latin typeface="Meiryo" panose="020B0604030504040204" pitchFamily="34" charset="-128"/>
                <a:ea typeface="Meiryo" panose="020B0604030504040204" pitchFamily="34" charset="-128"/>
              </a:rPr>
              <a:t>画面操作の認識・記憶</a:t>
            </a:r>
          </a:p>
        </p:txBody>
      </p:sp>
      <p:sp>
        <p:nvSpPr>
          <p:cNvPr id="9" name="正方形/長方形 8">
            <a:extLst>
              <a:ext uri="{FF2B5EF4-FFF2-40B4-BE49-F238E27FC236}">
                <a16:creationId xmlns:a16="http://schemas.microsoft.com/office/drawing/2014/main" id="{EEEAF9BC-97BA-7047-BFF6-A377D2FA06ED}"/>
              </a:ext>
            </a:extLst>
          </p:cNvPr>
          <p:cNvSpPr/>
          <p:nvPr/>
        </p:nvSpPr>
        <p:spPr>
          <a:xfrm>
            <a:off x="590206" y="4939108"/>
            <a:ext cx="1363287" cy="4405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panose="020B0604030504040204" pitchFamily="34" charset="-128"/>
                <a:ea typeface="Meiryo" panose="020B0604030504040204" pitchFamily="34" charset="-128"/>
                <a:cs typeface="ＭＳ Ｐゴシック"/>
              </a:rPr>
              <a:t>Web</a:t>
            </a:r>
            <a:r>
              <a:rPr kumimoji="1" lang="ja-JP" altLang="en-US" sz="1200">
                <a:solidFill>
                  <a:srgbClr val="FFFFFF"/>
                </a:solidFill>
                <a:latin typeface="Meiryo" panose="020B0604030504040204" pitchFamily="34" charset="-128"/>
                <a:ea typeface="Meiryo" panose="020B0604030504040204" pitchFamily="34" charset="-128"/>
                <a:cs typeface="ＭＳ Ｐゴシック"/>
              </a:rPr>
              <a:t>検索・抽出</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正方形/長方形 9">
            <a:extLst>
              <a:ext uri="{FF2B5EF4-FFF2-40B4-BE49-F238E27FC236}">
                <a16:creationId xmlns:a16="http://schemas.microsoft.com/office/drawing/2014/main" id="{34425BCD-2052-3742-86CA-7716593EEC60}"/>
              </a:ext>
            </a:extLst>
          </p:cNvPr>
          <p:cNvSpPr/>
          <p:nvPr/>
        </p:nvSpPr>
        <p:spPr>
          <a:xfrm>
            <a:off x="2240281" y="4939108"/>
            <a:ext cx="1363287" cy="4405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集計加工</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正方形/長方形 10">
            <a:extLst>
              <a:ext uri="{FF2B5EF4-FFF2-40B4-BE49-F238E27FC236}">
                <a16:creationId xmlns:a16="http://schemas.microsoft.com/office/drawing/2014/main" id="{01576582-A02D-1A4B-882C-B99BD580A345}"/>
              </a:ext>
            </a:extLst>
          </p:cNvPr>
          <p:cNvSpPr/>
          <p:nvPr/>
        </p:nvSpPr>
        <p:spPr>
          <a:xfrm>
            <a:off x="3890356" y="4939108"/>
            <a:ext cx="1363287" cy="4405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他サービス活用</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正方形/長方形 11">
            <a:extLst>
              <a:ext uri="{FF2B5EF4-FFF2-40B4-BE49-F238E27FC236}">
                <a16:creationId xmlns:a16="http://schemas.microsoft.com/office/drawing/2014/main" id="{7C679F24-B5EC-A44A-8CB3-9A95D4F156B7}"/>
              </a:ext>
            </a:extLst>
          </p:cNvPr>
          <p:cNvSpPr/>
          <p:nvPr/>
        </p:nvSpPr>
        <p:spPr>
          <a:xfrm>
            <a:off x="5540431" y="4939108"/>
            <a:ext cx="1363287" cy="4405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入力・登録</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正方形/長方形 12">
            <a:extLst>
              <a:ext uri="{FF2B5EF4-FFF2-40B4-BE49-F238E27FC236}">
                <a16:creationId xmlns:a16="http://schemas.microsoft.com/office/drawing/2014/main" id="{422F1AD0-02A9-C54D-84E9-A70F7C62AA06}"/>
              </a:ext>
            </a:extLst>
          </p:cNvPr>
          <p:cNvSpPr/>
          <p:nvPr/>
        </p:nvSpPr>
        <p:spPr>
          <a:xfrm>
            <a:off x="7190506" y="4939108"/>
            <a:ext cx="1363287" cy="4405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帳票出力・作成</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 name="テキスト ボックス 14">
            <a:extLst>
              <a:ext uri="{FF2B5EF4-FFF2-40B4-BE49-F238E27FC236}">
                <a16:creationId xmlns:a16="http://schemas.microsoft.com/office/drawing/2014/main" id="{8A471398-860D-B140-8B47-F13264C08A11}"/>
              </a:ext>
            </a:extLst>
          </p:cNvPr>
          <p:cNvSpPr txBox="1"/>
          <p:nvPr/>
        </p:nvSpPr>
        <p:spPr>
          <a:xfrm>
            <a:off x="3840069" y="3595770"/>
            <a:ext cx="1463863" cy="523220"/>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従業員と同等の</a:t>
            </a:r>
            <a:endParaRPr kumimoji="1" lang="en-US" altLang="ja-JP" sz="1400" b="1" dirty="0">
              <a:solidFill>
                <a:schemeClr val="bg1"/>
              </a:solidFill>
              <a:latin typeface="Meiryo" panose="020B0604030504040204" pitchFamily="34" charset="-128"/>
              <a:ea typeface="Meiryo" panose="020B0604030504040204" pitchFamily="34" charset="-128"/>
            </a:endParaRPr>
          </a:p>
          <a:p>
            <a:pPr algn="ctr"/>
            <a:r>
              <a:rPr lang="en-US" altLang="ja-JP" sz="1400" b="1" dirty="0">
                <a:solidFill>
                  <a:schemeClr val="bg1"/>
                </a:solidFill>
                <a:latin typeface="Meiryo" panose="020B0604030504040204" pitchFamily="34" charset="-128"/>
                <a:ea typeface="Meiryo" panose="020B0604030504040204" pitchFamily="34" charset="-128"/>
              </a:rPr>
              <a:t>ID&amp;</a:t>
            </a:r>
            <a:r>
              <a:rPr lang="ja-JP" altLang="en-US" sz="1400" b="1">
                <a:solidFill>
                  <a:schemeClr val="bg1"/>
                </a:solidFill>
                <a:latin typeface="Meiryo" panose="020B0604030504040204" pitchFamily="34" charset="-128"/>
                <a:ea typeface="Meiryo" panose="020B0604030504040204" pitchFamily="34" charset="-128"/>
              </a:rPr>
              <a:t>パスワード</a:t>
            </a:r>
            <a:endParaRPr kumimoji="1" lang="ja-JP" altLang="en-US" sz="1400" b="1">
              <a:solidFill>
                <a:schemeClr val="bg1"/>
              </a:solidFill>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A4E3EEBF-111F-EE45-ABA0-9B6C73425A46}"/>
              </a:ext>
            </a:extLst>
          </p:cNvPr>
          <p:cNvSpPr txBox="1"/>
          <p:nvPr/>
        </p:nvSpPr>
        <p:spPr>
          <a:xfrm>
            <a:off x="6241905" y="1644073"/>
            <a:ext cx="1210588" cy="584775"/>
          </a:xfrm>
          <a:prstGeom prst="rect">
            <a:avLst/>
          </a:prstGeom>
          <a:noFill/>
        </p:spPr>
        <p:txBody>
          <a:bodyPr wrap="none" rtlCol="0">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作業手順の</a:t>
            </a:r>
            <a:endParaRPr kumimoji="1" lang="en-US" altLang="ja-JP" sz="1600" b="1" dirty="0">
              <a:solidFill>
                <a:schemeClr val="bg1"/>
              </a:solidFill>
              <a:latin typeface="Meiryo" panose="020B0604030504040204" pitchFamily="34" charset="-128"/>
              <a:ea typeface="Meiryo" panose="020B0604030504040204" pitchFamily="34" charset="-128"/>
            </a:endParaRPr>
          </a:p>
          <a:p>
            <a:pPr algn="ctr"/>
            <a:r>
              <a:rPr kumimoji="1" lang="ja-JP" altLang="en-US" sz="1600" b="1">
                <a:solidFill>
                  <a:schemeClr val="bg1"/>
                </a:solidFill>
                <a:latin typeface="Meiryo" panose="020B0604030504040204" pitchFamily="34" charset="-128"/>
                <a:ea typeface="Meiryo" panose="020B0604030504040204" pitchFamily="34" charset="-128"/>
              </a:rPr>
              <a:t>記録と再生</a:t>
            </a:r>
          </a:p>
        </p:txBody>
      </p:sp>
      <p:sp>
        <p:nvSpPr>
          <p:cNvPr id="17" name="テキスト ボックス 16">
            <a:extLst>
              <a:ext uri="{FF2B5EF4-FFF2-40B4-BE49-F238E27FC236}">
                <a16:creationId xmlns:a16="http://schemas.microsoft.com/office/drawing/2014/main" id="{A03CD405-2017-0C4C-8C88-7E38D29D1D49}"/>
              </a:ext>
            </a:extLst>
          </p:cNvPr>
          <p:cNvSpPr txBox="1"/>
          <p:nvPr/>
        </p:nvSpPr>
        <p:spPr>
          <a:xfrm>
            <a:off x="1085820" y="2175910"/>
            <a:ext cx="2646878" cy="461665"/>
          </a:xfrm>
          <a:prstGeom prst="rect">
            <a:avLst/>
          </a:prstGeom>
          <a:noFill/>
        </p:spPr>
        <p:txBody>
          <a:bodyPr wrap="none" rtlCol="0">
            <a:spAutoFit/>
          </a:bodyPr>
          <a:lstStyle/>
          <a:p>
            <a:pPr algn="ctr"/>
            <a:r>
              <a:rPr kumimoji="1" lang="ja-JP" altLang="en-US" sz="1200" b="1">
                <a:solidFill>
                  <a:srgbClr val="0070C0"/>
                </a:solidFill>
                <a:latin typeface="Meiryo" panose="020B0604030504040204" pitchFamily="34" charset="-128"/>
                <a:ea typeface="Meiryo" panose="020B0604030504040204" pitchFamily="34" charset="-128"/>
              </a:rPr>
              <a:t>アプリケーションやサービスの画面</a:t>
            </a:r>
            <a:endParaRPr kumimoji="1" lang="en-US" altLang="ja-JP" sz="1200" b="1" dirty="0">
              <a:solidFill>
                <a:srgbClr val="0070C0"/>
              </a:solidFill>
              <a:latin typeface="Meiryo" panose="020B0604030504040204" pitchFamily="34" charset="-128"/>
              <a:ea typeface="Meiryo" panose="020B0604030504040204" pitchFamily="34" charset="-128"/>
            </a:endParaRPr>
          </a:p>
          <a:p>
            <a:pPr algn="ctr"/>
            <a:r>
              <a:rPr lang="ja-JP" altLang="en-US" sz="1200" b="1">
                <a:solidFill>
                  <a:srgbClr val="0070C0"/>
                </a:solidFill>
                <a:latin typeface="Meiryo" panose="020B0604030504040204" pitchFamily="34" charset="-128"/>
                <a:ea typeface="Meiryo" panose="020B0604030504040204" pitchFamily="34" charset="-128"/>
              </a:rPr>
              <a:t>入力や操作の画面を認識し位置判別</a:t>
            </a:r>
            <a:endParaRPr kumimoji="1" lang="ja-JP" altLang="en-US" sz="1200" b="1">
              <a:solidFill>
                <a:srgbClr val="0070C0"/>
              </a:solidFill>
              <a:latin typeface="Meiryo" panose="020B0604030504040204" pitchFamily="34" charset="-128"/>
              <a:ea typeface="Meiryo" panose="020B0604030504040204" pitchFamily="34" charset="-128"/>
            </a:endParaRPr>
          </a:p>
        </p:txBody>
      </p:sp>
      <p:cxnSp>
        <p:nvCxnSpPr>
          <p:cNvPr id="19" name="直線矢印コネクタ 18">
            <a:extLst>
              <a:ext uri="{FF2B5EF4-FFF2-40B4-BE49-F238E27FC236}">
                <a16:creationId xmlns:a16="http://schemas.microsoft.com/office/drawing/2014/main" id="{EEC588D8-95D5-4E4C-88E9-FA5864245AD1}"/>
              </a:ext>
            </a:extLst>
          </p:cNvPr>
          <p:cNvCxnSpPr>
            <a:stCxn id="14" idx="2"/>
            <a:endCxn id="9" idx="0"/>
          </p:cNvCxnSpPr>
          <p:nvPr/>
        </p:nvCxnSpPr>
        <p:spPr>
          <a:xfrm flipH="1">
            <a:off x="1271850" y="4709652"/>
            <a:ext cx="3300149" cy="229456"/>
          </a:xfrm>
          <a:prstGeom prst="straightConnector1">
            <a:avLst/>
          </a:prstGeom>
          <a:ln w="12700">
            <a:tailEnd type="triangle"/>
          </a:ln>
        </p:spPr>
        <p:style>
          <a:lnRef idx="2">
            <a:schemeClr val="accent1"/>
          </a:lnRef>
          <a:fillRef idx="0">
            <a:schemeClr val="accent1"/>
          </a:fillRef>
          <a:effectRef idx="1">
            <a:schemeClr val="accent1"/>
          </a:effectRef>
          <a:fontRef idx="minor">
            <a:schemeClr val="tx1"/>
          </a:fontRef>
        </p:style>
      </p:cxnSp>
      <p:cxnSp>
        <p:nvCxnSpPr>
          <p:cNvPr id="20" name="直線矢印コネクタ 19">
            <a:extLst>
              <a:ext uri="{FF2B5EF4-FFF2-40B4-BE49-F238E27FC236}">
                <a16:creationId xmlns:a16="http://schemas.microsoft.com/office/drawing/2014/main" id="{87957E76-D08D-8D45-A23E-ECA18D5FB9D3}"/>
              </a:ext>
            </a:extLst>
          </p:cNvPr>
          <p:cNvCxnSpPr>
            <a:cxnSpLocks/>
            <a:stCxn id="14" idx="2"/>
            <a:endCxn id="10" idx="0"/>
          </p:cNvCxnSpPr>
          <p:nvPr/>
        </p:nvCxnSpPr>
        <p:spPr>
          <a:xfrm flipH="1">
            <a:off x="2921925" y="4709652"/>
            <a:ext cx="1650074" cy="229456"/>
          </a:xfrm>
          <a:prstGeom prst="straightConnector1">
            <a:avLst/>
          </a:prstGeom>
          <a:ln w="12700">
            <a:tailEnd type="triangle"/>
          </a:ln>
        </p:spPr>
        <p:style>
          <a:lnRef idx="2">
            <a:schemeClr val="accent1"/>
          </a:lnRef>
          <a:fillRef idx="0">
            <a:schemeClr val="accent1"/>
          </a:fillRef>
          <a:effectRef idx="1">
            <a:schemeClr val="accent1"/>
          </a:effectRef>
          <a:fontRef idx="minor">
            <a:schemeClr val="tx1"/>
          </a:fontRef>
        </p:style>
      </p:cxnSp>
      <p:cxnSp>
        <p:nvCxnSpPr>
          <p:cNvPr id="23" name="直線矢印コネクタ 22">
            <a:extLst>
              <a:ext uri="{FF2B5EF4-FFF2-40B4-BE49-F238E27FC236}">
                <a16:creationId xmlns:a16="http://schemas.microsoft.com/office/drawing/2014/main" id="{B31DA180-59F8-D141-A330-3695B97547A2}"/>
              </a:ext>
            </a:extLst>
          </p:cNvPr>
          <p:cNvCxnSpPr>
            <a:cxnSpLocks/>
            <a:stCxn id="14" idx="2"/>
            <a:endCxn id="11" idx="0"/>
          </p:cNvCxnSpPr>
          <p:nvPr/>
        </p:nvCxnSpPr>
        <p:spPr>
          <a:xfrm>
            <a:off x="4571999" y="4709652"/>
            <a:ext cx="1" cy="229456"/>
          </a:xfrm>
          <a:prstGeom prst="straightConnector1">
            <a:avLst/>
          </a:prstGeom>
          <a:ln w="12700">
            <a:tailEnd type="triangle"/>
          </a:ln>
        </p:spPr>
        <p:style>
          <a:lnRef idx="2">
            <a:schemeClr val="accent1"/>
          </a:lnRef>
          <a:fillRef idx="0">
            <a:schemeClr val="accent1"/>
          </a:fillRef>
          <a:effectRef idx="1">
            <a:schemeClr val="accent1"/>
          </a:effectRef>
          <a:fontRef idx="minor">
            <a:schemeClr val="tx1"/>
          </a:fontRef>
        </p:style>
      </p:cxnSp>
      <p:cxnSp>
        <p:nvCxnSpPr>
          <p:cNvPr id="26" name="直線矢印コネクタ 25">
            <a:extLst>
              <a:ext uri="{FF2B5EF4-FFF2-40B4-BE49-F238E27FC236}">
                <a16:creationId xmlns:a16="http://schemas.microsoft.com/office/drawing/2014/main" id="{7D37BE82-7380-B44A-85D9-26149CEA1119}"/>
              </a:ext>
            </a:extLst>
          </p:cNvPr>
          <p:cNvCxnSpPr>
            <a:cxnSpLocks/>
            <a:stCxn id="14" idx="2"/>
            <a:endCxn id="12" idx="0"/>
          </p:cNvCxnSpPr>
          <p:nvPr/>
        </p:nvCxnSpPr>
        <p:spPr>
          <a:xfrm>
            <a:off x="4571999" y="4709652"/>
            <a:ext cx="1650076" cy="229456"/>
          </a:xfrm>
          <a:prstGeom prst="straightConnector1">
            <a:avLst/>
          </a:prstGeom>
          <a:ln w="12700">
            <a:tailEnd type="triangle"/>
          </a:ln>
        </p:spPr>
        <p:style>
          <a:lnRef idx="2">
            <a:schemeClr val="accent1"/>
          </a:lnRef>
          <a:fillRef idx="0">
            <a:schemeClr val="accent1"/>
          </a:fillRef>
          <a:effectRef idx="1">
            <a:schemeClr val="accent1"/>
          </a:effectRef>
          <a:fontRef idx="minor">
            <a:schemeClr val="tx1"/>
          </a:fontRef>
        </p:style>
      </p:cxnSp>
      <p:cxnSp>
        <p:nvCxnSpPr>
          <p:cNvPr id="29" name="直線矢印コネクタ 28">
            <a:extLst>
              <a:ext uri="{FF2B5EF4-FFF2-40B4-BE49-F238E27FC236}">
                <a16:creationId xmlns:a16="http://schemas.microsoft.com/office/drawing/2014/main" id="{0E8E59BC-31DE-3C4A-B060-9F3C75812C7B}"/>
              </a:ext>
            </a:extLst>
          </p:cNvPr>
          <p:cNvCxnSpPr>
            <a:cxnSpLocks/>
            <a:stCxn id="14" idx="2"/>
            <a:endCxn id="13" idx="0"/>
          </p:cNvCxnSpPr>
          <p:nvPr/>
        </p:nvCxnSpPr>
        <p:spPr>
          <a:xfrm>
            <a:off x="4571999" y="4709652"/>
            <a:ext cx="3300151" cy="229456"/>
          </a:xfrm>
          <a:prstGeom prst="straightConnector1">
            <a:avLst/>
          </a:prstGeom>
          <a:ln w="12700">
            <a:tailEnd type="triangle"/>
          </a:ln>
        </p:spPr>
        <p:style>
          <a:lnRef idx="2">
            <a:schemeClr val="accent1"/>
          </a:lnRef>
          <a:fillRef idx="0">
            <a:schemeClr val="accent1"/>
          </a:fillRef>
          <a:effectRef idx="1">
            <a:schemeClr val="accent1"/>
          </a:effectRef>
          <a:fontRef idx="minor">
            <a:schemeClr val="tx1"/>
          </a:fontRef>
        </p:style>
      </p:cxnSp>
      <p:sp>
        <p:nvSpPr>
          <p:cNvPr id="42" name="テキスト ボックス 41">
            <a:extLst>
              <a:ext uri="{FF2B5EF4-FFF2-40B4-BE49-F238E27FC236}">
                <a16:creationId xmlns:a16="http://schemas.microsoft.com/office/drawing/2014/main" id="{9DD702BD-7437-B74C-97BE-A7BD25406B2B}"/>
              </a:ext>
            </a:extLst>
          </p:cNvPr>
          <p:cNvSpPr txBox="1"/>
          <p:nvPr/>
        </p:nvSpPr>
        <p:spPr>
          <a:xfrm>
            <a:off x="687250" y="5587161"/>
            <a:ext cx="7769499" cy="738664"/>
          </a:xfrm>
          <a:prstGeom prst="rect">
            <a:avLst/>
          </a:prstGeom>
          <a:noFill/>
        </p:spPr>
        <p:txBody>
          <a:bodyPr wrap="none" rtlCol="0">
            <a:spAutoFit/>
          </a:bodyPr>
          <a:lstStyle/>
          <a:p>
            <a:pPr marL="285750" indent="-285750">
              <a:buFont typeface="Wingdings" pitchFamily="2" charset="2"/>
              <a:buChar char="ü"/>
            </a:pPr>
            <a:r>
              <a:rPr kumimoji="1" lang="ja-JP" altLang="en-US" sz="1400">
                <a:solidFill>
                  <a:srgbClr val="0070C0"/>
                </a:solidFill>
                <a:latin typeface="Meiryo" panose="020B0604030504040204" pitchFamily="34" charset="-128"/>
                <a:ea typeface="Meiryo" panose="020B0604030504040204" pitchFamily="34" charset="-128"/>
              </a:rPr>
              <a:t>データ</a:t>
            </a:r>
            <a:r>
              <a:rPr kumimoji="1" lang="en-US" altLang="ja-JP" sz="1400" dirty="0">
                <a:solidFill>
                  <a:srgbClr val="0070C0"/>
                </a:solidFill>
                <a:latin typeface="Meiryo" panose="020B0604030504040204" pitchFamily="34" charset="-128"/>
                <a:ea typeface="Meiryo" panose="020B0604030504040204" pitchFamily="34" charset="-128"/>
              </a:rPr>
              <a:t> A</a:t>
            </a:r>
            <a:r>
              <a:rPr kumimoji="1" lang="ja-JP" altLang="en-US" sz="1400">
                <a:solidFill>
                  <a:srgbClr val="0070C0"/>
                </a:solidFill>
                <a:latin typeface="Meiryo" panose="020B0604030504040204" pitchFamily="34" charset="-128"/>
                <a:ea typeface="Meiryo" panose="020B0604030504040204" pitchFamily="34" charset="-128"/>
              </a:rPr>
              <a:t>と</a:t>
            </a:r>
            <a:r>
              <a:rPr lang="ja-JP" altLang="en-US" sz="1400">
                <a:solidFill>
                  <a:srgbClr val="0070C0"/>
                </a:solidFill>
                <a:latin typeface="Meiryo" panose="020B0604030504040204" pitchFamily="34" charset="-128"/>
                <a:ea typeface="Meiryo" panose="020B0604030504040204" pitchFamily="34" charset="-128"/>
              </a:rPr>
              <a:t>データ</a:t>
            </a:r>
            <a:r>
              <a:rPr lang="en-US" altLang="ja-JP" sz="1400" dirty="0">
                <a:solidFill>
                  <a:srgbClr val="0070C0"/>
                </a:solidFill>
                <a:latin typeface="Meiryo" panose="020B0604030504040204" pitchFamily="34" charset="-128"/>
                <a:ea typeface="Meiryo" panose="020B0604030504040204" pitchFamily="34" charset="-128"/>
              </a:rPr>
              <a:t>B</a:t>
            </a:r>
            <a:r>
              <a:rPr lang="ja-JP" altLang="en-US" sz="1400">
                <a:solidFill>
                  <a:srgbClr val="0070C0"/>
                </a:solidFill>
                <a:latin typeface="Meiryo" panose="020B0604030504040204" pitchFamily="34" charset="-128"/>
                <a:ea typeface="Meiryo" panose="020B0604030504040204" pitchFamily="34" charset="-128"/>
              </a:rPr>
              <a:t>を比較して、</a:t>
            </a:r>
            <a:r>
              <a:rPr lang="en-US" altLang="ja-JP" sz="1400" dirty="0">
                <a:solidFill>
                  <a:srgbClr val="0070C0"/>
                </a:solidFill>
                <a:latin typeface="Meiryo" panose="020B0604030504040204" pitchFamily="34" charset="-128"/>
                <a:ea typeface="Meiryo" panose="020B0604030504040204" pitchFamily="34" charset="-128"/>
              </a:rPr>
              <a:t>A</a:t>
            </a:r>
            <a:r>
              <a:rPr lang="ja-JP" altLang="en-US" sz="1400">
                <a:solidFill>
                  <a:srgbClr val="0070C0"/>
                </a:solidFill>
                <a:latin typeface="Meiryo" panose="020B0604030504040204" pitchFamily="34" charset="-128"/>
                <a:ea typeface="Meiryo" panose="020B0604030504040204" pitchFamily="34" charset="-128"/>
              </a:rPr>
              <a:t>が大きければ処理</a:t>
            </a:r>
            <a:r>
              <a:rPr lang="en-US" altLang="ja-JP" sz="1400" dirty="0">
                <a:solidFill>
                  <a:srgbClr val="0070C0"/>
                </a:solidFill>
                <a:latin typeface="Meiryo" panose="020B0604030504040204" pitchFamily="34" charset="-128"/>
                <a:ea typeface="Meiryo" panose="020B0604030504040204" pitchFamily="34" charset="-128"/>
              </a:rPr>
              <a:t>C</a:t>
            </a:r>
            <a:r>
              <a:rPr lang="ja-JP" altLang="en-US" sz="1400">
                <a:solidFill>
                  <a:srgbClr val="0070C0"/>
                </a:solidFill>
                <a:latin typeface="Meiryo" panose="020B0604030504040204" pitchFamily="34" charset="-128"/>
                <a:ea typeface="Meiryo" panose="020B0604030504040204" pitchFamily="34" charset="-128"/>
              </a:rPr>
              <a:t>を行い、</a:t>
            </a:r>
            <a:r>
              <a:rPr lang="en-US" altLang="ja-JP" sz="1400" dirty="0">
                <a:solidFill>
                  <a:srgbClr val="0070C0"/>
                </a:solidFill>
                <a:latin typeface="Meiryo" panose="020B0604030504040204" pitchFamily="34" charset="-128"/>
                <a:ea typeface="Meiryo" panose="020B0604030504040204" pitchFamily="34" charset="-128"/>
              </a:rPr>
              <a:t>B</a:t>
            </a:r>
            <a:r>
              <a:rPr lang="ja-JP" altLang="en-US" sz="1400">
                <a:solidFill>
                  <a:srgbClr val="0070C0"/>
                </a:solidFill>
                <a:latin typeface="Meiryo" panose="020B0604030504040204" pitchFamily="34" charset="-128"/>
                <a:ea typeface="Meiryo" panose="020B0604030504040204" pitchFamily="34" charset="-128"/>
              </a:rPr>
              <a:t>が大きければ処理</a:t>
            </a:r>
            <a:r>
              <a:rPr lang="en-US" altLang="ja-JP" sz="1400" dirty="0">
                <a:solidFill>
                  <a:srgbClr val="0070C0"/>
                </a:solidFill>
                <a:latin typeface="Meiryo" panose="020B0604030504040204" pitchFamily="34" charset="-128"/>
                <a:ea typeface="Meiryo" panose="020B0604030504040204" pitchFamily="34" charset="-128"/>
              </a:rPr>
              <a:t>D</a:t>
            </a:r>
            <a:r>
              <a:rPr lang="ja-JP" altLang="en-US" sz="1400">
                <a:solidFill>
                  <a:srgbClr val="0070C0"/>
                </a:solidFill>
                <a:latin typeface="Meiryo" panose="020B0604030504040204" pitchFamily="34" charset="-128"/>
                <a:ea typeface="Meiryo" panose="020B0604030504040204" pitchFamily="34" charset="-128"/>
              </a:rPr>
              <a:t>を行う</a:t>
            </a:r>
            <a:endParaRPr lang="en-US" altLang="ja-JP" sz="1400"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400">
                <a:solidFill>
                  <a:srgbClr val="0070C0"/>
                </a:solidFill>
                <a:latin typeface="Meiryo" panose="020B0604030504040204" pitchFamily="34" charset="-128"/>
                <a:ea typeface="Meiryo" panose="020B0604030504040204" pitchFamily="34" charset="-128"/>
              </a:rPr>
              <a:t>項目</a:t>
            </a:r>
            <a:r>
              <a:rPr kumimoji="1" lang="en-US" altLang="ja-JP" sz="1400" dirty="0">
                <a:solidFill>
                  <a:srgbClr val="0070C0"/>
                </a:solidFill>
                <a:latin typeface="Meiryo" panose="020B0604030504040204" pitchFamily="34" charset="-128"/>
                <a:ea typeface="Meiryo" panose="020B0604030504040204" pitchFamily="34" charset="-128"/>
              </a:rPr>
              <a:t>A</a:t>
            </a:r>
            <a:r>
              <a:rPr lang="ja-JP" altLang="en-US" sz="1400">
                <a:solidFill>
                  <a:srgbClr val="0070C0"/>
                </a:solidFill>
                <a:latin typeface="Meiryo" panose="020B0604030504040204" pitchFamily="34" charset="-128"/>
                <a:ea typeface="Meiryo" panose="020B0604030504040204" pitchFamily="34" charset="-128"/>
              </a:rPr>
              <a:t>にデータがあれば</a:t>
            </a:r>
            <a:r>
              <a:rPr lang="en-US" altLang="ja-JP" sz="1400" dirty="0">
                <a:solidFill>
                  <a:srgbClr val="0070C0"/>
                </a:solidFill>
                <a:latin typeface="Meiryo" panose="020B0604030504040204" pitchFamily="34" charset="-128"/>
                <a:ea typeface="Meiryo" panose="020B0604030504040204" pitchFamily="34" charset="-128"/>
              </a:rPr>
              <a:t>Excel</a:t>
            </a:r>
            <a:r>
              <a:rPr lang="ja-JP" altLang="en-US" sz="1400">
                <a:solidFill>
                  <a:srgbClr val="0070C0"/>
                </a:solidFill>
                <a:latin typeface="Meiryo" panose="020B0604030504040204" pitchFamily="34" charset="-128"/>
                <a:ea typeface="Meiryo" panose="020B0604030504040204" pitchFamily="34" charset="-128"/>
              </a:rPr>
              <a:t>にその項目を書き写す。なければ、なかったことを記録する</a:t>
            </a:r>
            <a:endParaRPr lang="en-US" altLang="ja-JP" sz="1400"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400">
                <a:solidFill>
                  <a:srgbClr val="0070C0"/>
                </a:solidFill>
                <a:latin typeface="Meiryo" panose="020B0604030504040204" pitchFamily="34" charset="-128"/>
                <a:ea typeface="Meiryo" panose="020B0604030504040204" pitchFamily="34" charset="-128"/>
              </a:rPr>
              <a:t>指定した</a:t>
            </a:r>
            <a:r>
              <a:rPr kumimoji="1" lang="en-US" altLang="ja-JP" sz="1400" dirty="0">
                <a:solidFill>
                  <a:srgbClr val="0070C0"/>
                </a:solidFill>
                <a:latin typeface="Meiryo" panose="020B0604030504040204" pitchFamily="34" charset="-128"/>
                <a:ea typeface="Meiryo" panose="020B0604030504040204" pitchFamily="34" charset="-128"/>
              </a:rPr>
              <a:t>Web</a:t>
            </a:r>
            <a:r>
              <a:rPr kumimoji="1" lang="ja-JP" altLang="en-US" sz="1400">
                <a:solidFill>
                  <a:srgbClr val="0070C0"/>
                </a:solidFill>
                <a:latin typeface="Meiryo" panose="020B0604030504040204" pitchFamily="34" charset="-128"/>
                <a:ea typeface="Meiryo" panose="020B0604030504040204" pitchFamily="34" charset="-128"/>
              </a:rPr>
              <a:t>を巡回し、指定したデータを抽出、その集計を</a:t>
            </a:r>
            <a:r>
              <a:rPr kumimoji="1" lang="en-US" altLang="ja-JP" sz="1400" dirty="0">
                <a:solidFill>
                  <a:srgbClr val="0070C0"/>
                </a:solidFill>
                <a:latin typeface="Meiryo" panose="020B0604030504040204" pitchFamily="34" charset="-128"/>
                <a:ea typeface="Meiryo" panose="020B0604030504040204" pitchFamily="34" charset="-128"/>
              </a:rPr>
              <a:t>Excel</a:t>
            </a:r>
            <a:r>
              <a:rPr kumimoji="1" lang="ja-JP" altLang="en-US" sz="1400">
                <a:solidFill>
                  <a:srgbClr val="0070C0"/>
                </a:solidFill>
                <a:latin typeface="Meiryo" panose="020B0604030504040204" pitchFamily="34" charset="-128"/>
                <a:ea typeface="Meiryo" panose="020B0604030504040204" pitchFamily="34" charset="-128"/>
              </a:rPr>
              <a:t>の表とグラフにまとめる</a:t>
            </a:r>
          </a:p>
        </p:txBody>
      </p:sp>
    </p:spTree>
    <p:extLst>
      <p:ext uri="{BB962C8B-B14F-4D97-AF65-F5344CB8AC3E}">
        <p14:creationId xmlns:p14="http://schemas.microsoft.com/office/powerpoint/2010/main" val="29261661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方形/長方形 33">
            <a:extLst>
              <a:ext uri="{FF2B5EF4-FFF2-40B4-BE49-F238E27FC236}">
                <a16:creationId xmlns:a16="http://schemas.microsoft.com/office/drawing/2014/main" id="{91B64616-0275-2043-BC35-FF48AF042E97}"/>
              </a:ext>
            </a:extLst>
          </p:cNvPr>
          <p:cNvSpPr/>
          <p:nvPr/>
        </p:nvSpPr>
        <p:spPr>
          <a:xfrm>
            <a:off x="169862" y="4699404"/>
            <a:ext cx="8610769" cy="1870749"/>
          </a:xfrm>
          <a:prstGeom prst="rect">
            <a:avLst/>
          </a:prstGeom>
          <a:solidFill>
            <a:schemeClr val="tx2">
              <a:lumMod val="60000"/>
              <a:lumOff val="40000"/>
            </a:schemeClr>
          </a:solidFill>
          <a:ln w="57150">
            <a:solidFill>
              <a:srgbClr val="0432FF"/>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432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a:t>進化の可能性</a:t>
            </a:r>
            <a:endParaRPr kumimoji="1" lang="ja-JP" altLang="en-US" dirty="0"/>
          </a:p>
        </p:txBody>
      </p:sp>
      <p:sp>
        <p:nvSpPr>
          <p:cNvPr id="12" name="スライド番号プレースホルダー 11"/>
          <p:cNvSpPr>
            <a:spLocks noGrp="1"/>
          </p:cNvSpPr>
          <p:nvPr>
            <p:ph type="sldNum" sz="quarter" idx="12"/>
          </p:nvPr>
        </p:nvSpPr>
        <p:spPr/>
        <p:txBody>
          <a:bodyPr/>
          <a:lstStyle/>
          <a:p>
            <a:fld id="{ACA9A8DA-50BF-42A1-A62A-E20118BC7CE9}" type="slidenum">
              <a:rPr lang="de-DE" altLang="ja-JP" smtClean="0"/>
              <a:pPr/>
              <a:t>15</a:t>
            </a:fld>
            <a:endParaRPr lang="de-DE" altLang="ja-JP" dirty="0"/>
          </a:p>
        </p:txBody>
      </p:sp>
      <p:sp>
        <p:nvSpPr>
          <p:cNvPr id="16" name="テキスト ボックス 15"/>
          <p:cNvSpPr txBox="1"/>
          <p:nvPr/>
        </p:nvSpPr>
        <p:spPr>
          <a:xfrm>
            <a:off x="4138612" y="5115116"/>
            <a:ext cx="4669720" cy="738664"/>
          </a:xfrm>
          <a:prstGeom prst="rect">
            <a:avLst/>
          </a:prstGeom>
          <a:noFill/>
        </p:spPr>
        <p:txBody>
          <a:bodyPr wrap="square" rtlCol="0">
            <a:spAutoFit/>
          </a:bodyPr>
          <a:lstStyle/>
          <a:p>
            <a:pPr marL="466725" indent="-285750">
              <a:buFont typeface="Wingdings" pitchFamily="2" charset="2"/>
              <a:buChar char="ü"/>
            </a:pPr>
            <a:r>
              <a:rPr lang="ja-JP" altLang="en-US" sz="1400">
                <a:solidFill>
                  <a:schemeClr val="bg1"/>
                </a:solidFill>
                <a:latin typeface="Meiryo" charset="-128"/>
                <a:ea typeface="Meiryo" charset="-128"/>
                <a:cs typeface="Meiryo" charset="-128"/>
              </a:rPr>
              <a:t>データ入力や複数アプリの連携が必要な定型業務</a:t>
            </a:r>
            <a:endParaRPr lang="en-US" altLang="ja-JP" sz="1400" dirty="0">
              <a:solidFill>
                <a:schemeClr val="bg1"/>
              </a:solidFill>
              <a:latin typeface="Meiryo" charset="-128"/>
              <a:ea typeface="Meiryo" charset="-128"/>
              <a:cs typeface="Meiryo" charset="-128"/>
            </a:endParaRPr>
          </a:p>
          <a:p>
            <a:pPr marL="466725" indent="-285750">
              <a:buFont typeface="Wingdings" pitchFamily="2" charset="2"/>
              <a:buChar char="ü"/>
            </a:pPr>
            <a:r>
              <a:rPr lang="ja-JP" altLang="en-US" sz="1400">
                <a:solidFill>
                  <a:schemeClr val="bg1"/>
                </a:solidFill>
                <a:latin typeface="Meiryo" panose="020B0604030504040204" pitchFamily="34" charset="-128"/>
                <a:ea typeface="Meiryo" panose="020B0604030504040204" pitchFamily="34" charset="-128"/>
              </a:rPr>
              <a:t>教えられた</a:t>
            </a:r>
            <a:r>
              <a:rPr lang="ja-JP" altLang="en-US" sz="1400" dirty="0">
                <a:solidFill>
                  <a:schemeClr val="bg1"/>
                </a:solidFill>
                <a:latin typeface="Meiryo" panose="020B0604030504040204" pitchFamily="34" charset="-128"/>
                <a:ea typeface="Meiryo" panose="020B0604030504040204" pitchFamily="34" charset="-128"/>
              </a:rPr>
              <a:t>手順に従い、特定の単純作業をこなす</a:t>
            </a:r>
            <a:endParaRPr lang="en-US" altLang="ja-JP" sz="1400" dirty="0">
              <a:solidFill>
                <a:schemeClr val="bg1"/>
              </a:solidFill>
              <a:latin typeface="Meiryo" panose="020B0604030504040204" pitchFamily="34" charset="-128"/>
              <a:ea typeface="Meiryo" panose="020B0604030504040204" pitchFamily="34" charset="-128"/>
            </a:endParaRPr>
          </a:p>
          <a:p>
            <a:pPr marL="466725" indent="-285750" algn="l">
              <a:buFont typeface="Wingdings" pitchFamily="2" charset="2"/>
              <a:buChar char="ü"/>
            </a:pPr>
            <a:r>
              <a:rPr lang="ja-JP" altLang="en-US" sz="1400" dirty="0">
                <a:solidFill>
                  <a:schemeClr val="bg1"/>
                </a:solidFill>
                <a:latin typeface="Meiryo" panose="020B0604030504040204" pitchFamily="34" charset="-128"/>
                <a:ea typeface="Meiryo" panose="020B0604030504040204" pitchFamily="34" charset="-128"/>
              </a:rPr>
              <a:t>意思決定が必要な場合は人間が対処する</a:t>
            </a:r>
            <a:endParaRPr kumimoji="1" lang="ja-JP" altLang="en-US" sz="1400" dirty="0">
              <a:solidFill>
                <a:schemeClr val="bg1"/>
              </a:solidFill>
              <a:latin typeface="Meiryo" panose="020B0604030504040204" pitchFamily="34" charset="-128"/>
              <a:ea typeface="Meiryo" panose="020B0604030504040204" pitchFamily="34" charset="-128"/>
            </a:endParaRPr>
          </a:p>
        </p:txBody>
      </p:sp>
      <p:sp>
        <p:nvSpPr>
          <p:cNvPr id="32" name="正方形/長方形 31"/>
          <p:cNvSpPr/>
          <p:nvPr/>
        </p:nvSpPr>
        <p:spPr bwMode="auto">
          <a:xfrm>
            <a:off x="2450311" y="5033472"/>
            <a:ext cx="2177416" cy="901952"/>
          </a:xfrm>
          <a:prstGeom prst="rect">
            <a:avLst/>
          </a:prstGeom>
          <a:no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85750" indent="-285750" algn="l">
              <a:buFont typeface="Wingdings" pitchFamily="2" charset="2"/>
              <a:buChar char="l"/>
            </a:pPr>
            <a:r>
              <a:rPr lang="ja-JP" altLang="en-US" sz="1400" dirty="0">
                <a:solidFill>
                  <a:schemeClr val="bg1"/>
                </a:solidFill>
                <a:latin typeface="Meiryo" panose="020B0604030504040204" pitchFamily="34" charset="-128"/>
                <a:ea typeface="Meiryo" panose="020B0604030504040204" pitchFamily="34" charset="-128"/>
                <a:cs typeface="Meiryo UI" panose="020B0604030504040204" pitchFamily="50" charset="-128"/>
              </a:rPr>
              <a:t>情報の入力、取得</a:t>
            </a:r>
          </a:p>
          <a:p>
            <a:pPr marL="285750" indent="-285750" algn="l">
              <a:buFont typeface="Wingdings" pitchFamily="2" charset="2"/>
              <a:buChar char="l"/>
            </a:pPr>
            <a:r>
              <a:rPr lang="ja-JP" altLang="en-US" sz="1400" dirty="0">
                <a:solidFill>
                  <a:schemeClr val="bg1"/>
                </a:solidFill>
                <a:latin typeface="Meiryo" panose="020B0604030504040204" pitchFamily="34" charset="-128"/>
                <a:ea typeface="Meiryo" panose="020B0604030504040204" pitchFamily="34" charset="-128"/>
                <a:cs typeface="Meiryo UI" panose="020B0604030504040204" pitchFamily="50" charset="-128"/>
              </a:rPr>
              <a:t>モニタリング</a:t>
            </a:r>
          </a:p>
          <a:p>
            <a:pPr marL="285750" indent="-285750" algn="l">
              <a:buFont typeface="Wingdings" pitchFamily="2" charset="2"/>
              <a:buChar char="l"/>
            </a:pPr>
            <a:r>
              <a:rPr lang="ja-JP" altLang="en-US" sz="1400" dirty="0">
                <a:solidFill>
                  <a:schemeClr val="bg1"/>
                </a:solidFill>
                <a:latin typeface="Meiryo" panose="020B0604030504040204" pitchFamily="34" charset="-128"/>
                <a:ea typeface="Meiryo" panose="020B0604030504040204" pitchFamily="34" charset="-128"/>
                <a:cs typeface="Meiryo UI" panose="020B0604030504040204" pitchFamily="50" charset="-128"/>
              </a:rPr>
              <a:t>チェック、転記</a:t>
            </a:r>
            <a:endParaRPr kumimoji="1" lang="ja-JP" altLang="en-US" sz="14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Meiryo UI" panose="020B0604030504040204" pitchFamily="50" charset="-128"/>
            </a:endParaRPr>
          </a:p>
        </p:txBody>
      </p:sp>
      <p:sp>
        <p:nvSpPr>
          <p:cNvPr id="35" name="テキスト ボックス 34">
            <a:extLst>
              <a:ext uri="{FF2B5EF4-FFF2-40B4-BE49-F238E27FC236}">
                <a16:creationId xmlns:a16="http://schemas.microsoft.com/office/drawing/2014/main" id="{4E528195-4152-BC40-81F9-C30906F820B9}"/>
              </a:ext>
            </a:extLst>
          </p:cNvPr>
          <p:cNvSpPr txBox="1"/>
          <p:nvPr/>
        </p:nvSpPr>
        <p:spPr>
          <a:xfrm>
            <a:off x="252471" y="4849724"/>
            <a:ext cx="3544614" cy="892552"/>
          </a:xfrm>
          <a:prstGeom prst="rect">
            <a:avLst/>
          </a:prstGeom>
          <a:noFill/>
        </p:spPr>
        <p:txBody>
          <a:bodyPr wrap="square" rtlCol="0">
            <a:spAutoFit/>
          </a:bodyPr>
          <a:lstStyle/>
          <a:p>
            <a:r>
              <a:rPr kumimoji="1" lang="en-US" altLang="ja-JP" sz="2000" b="1" dirty="0">
                <a:solidFill>
                  <a:schemeClr val="bg1"/>
                </a:solidFill>
                <a:latin typeface="Meiryo" charset="-128"/>
                <a:ea typeface="Meiryo" charset="-128"/>
                <a:cs typeface="Meiryo" charset="-128"/>
              </a:rPr>
              <a:t>Class 1</a:t>
            </a:r>
            <a:r>
              <a:rPr lang="en-US" altLang="ja-JP" sz="2000" b="1" dirty="0">
                <a:solidFill>
                  <a:schemeClr val="bg1"/>
                </a:solidFill>
                <a:latin typeface="Meiryo" charset="-128"/>
                <a:ea typeface="Meiryo" charset="-128"/>
                <a:cs typeface="Meiryo" charset="-128"/>
              </a:rPr>
              <a:t> : </a:t>
            </a:r>
            <a:r>
              <a:rPr kumimoji="1" lang="en-US" altLang="ja-JP" sz="2000" b="1" dirty="0">
                <a:solidFill>
                  <a:schemeClr val="bg1"/>
                </a:solidFill>
                <a:latin typeface="Meiryo" charset="-128"/>
                <a:ea typeface="Meiryo" charset="-128"/>
                <a:cs typeface="Meiryo" charset="-128"/>
              </a:rPr>
              <a:t>Basic</a:t>
            </a:r>
            <a:r>
              <a:rPr kumimoji="1" lang="ja-JP" altLang="en-US" sz="2000" b="1">
                <a:solidFill>
                  <a:schemeClr val="bg1"/>
                </a:solidFill>
                <a:latin typeface="Meiryo" charset="-128"/>
                <a:ea typeface="Meiryo" charset="-128"/>
                <a:cs typeface="Meiryo" charset="-128"/>
              </a:rPr>
              <a:t>（現状）</a:t>
            </a:r>
            <a:endParaRPr kumimoji="1" lang="en-US" altLang="ja-JP" sz="2000" b="1" dirty="0">
              <a:solidFill>
                <a:schemeClr val="bg1"/>
              </a:solidFill>
              <a:latin typeface="Meiryo" charset="-128"/>
              <a:ea typeface="Meiryo" charset="-128"/>
              <a:cs typeface="Meiryo" charset="-128"/>
            </a:endParaRPr>
          </a:p>
          <a:p>
            <a:r>
              <a:rPr kumimoji="1" lang="ja-JP" altLang="en-US" sz="1600" b="1">
                <a:solidFill>
                  <a:schemeClr val="bg1"/>
                </a:solidFill>
                <a:latin typeface="Meiryo" charset="-128"/>
                <a:ea typeface="Meiryo" charset="-128"/>
                <a:cs typeface="Meiryo" charset="-128"/>
              </a:rPr>
              <a:t>　定型業務の自動化</a:t>
            </a:r>
            <a:endParaRPr kumimoji="1" lang="en-US" altLang="ja-JP" sz="1600" b="1" dirty="0">
              <a:solidFill>
                <a:schemeClr val="bg1"/>
              </a:solidFill>
              <a:latin typeface="Meiryo" charset="-128"/>
              <a:ea typeface="Meiryo" charset="-128"/>
              <a:cs typeface="Meiryo" charset="-128"/>
            </a:endParaRPr>
          </a:p>
          <a:p>
            <a:r>
              <a:rPr lang="ja-JP" altLang="en-US" sz="1600" b="1">
                <a:solidFill>
                  <a:schemeClr val="bg1"/>
                </a:solidFill>
                <a:latin typeface="Meiryo" panose="020B0604030504040204" pitchFamily="34" charset="-128"/>
                <a:ea typeface="Meiryo" panose="020B0604030504040204" pitchFamily="34" charset="-128"/>
              </a:rPr>
              <a:t>　単純作業の労働者</a:t>
            </a:r>
            <a:endParaRPr lang="en-US" altLang="ja-JP" sz="1600" dirty="0">
              <a:solidFill>
                <a:schemeClr val="bg1"/>
              </a:solidFill>
              <a:latin typeface="Meiryo" panose="020B0604030504040204" pitchFamily="34" charset="-128"/>
              <a:ea typeface="Meiryo" panose="020B0604030504040204" pitchFamily="34" charset="-128"/>
            </a:endParaRPr>
          </a:p>
        </p:txBody>
      </p:sp>
      <p:sp>
        <p:nvSpPr>
          <p:cNvPr id="36" name="正方形/長方形 35">
            <a:extLst>
              <a:ext uri="{FF2B5EF4-FFF2-40B4-BE49-F238E27FC236}">
                <a16:creationId xmlns:a16="http://schemas.microsoft.com/office/drawing/2014/main" id="{22B46B56-D64A-4645-96D6-36A35BDD7A7B}"/>
              </a:ext>
            </a:extLst>
          </p:cNvPr>
          <p:cNvSpPr/>
          <p:nvPr/>
        </p:nvSpPr>
        <p:spPr>
          <a:xfrm>
            <a:off x="2488981" y="6074137"/>
            <a:ext cx="6217772" cy="276999"/>
          </a:xfrm>
          <a:prstGeom prst="rect">
            <a:avLst/>
          </a:prstGeom>
        </p:spPr>
        <p:txBody>
          <a:bodyPr wrap="square">
            <a:spAutoFit/>
          </a:bodyPr>
          <a:lstStyle/>
          <a:p>
            <a:r>
              <a:rPr lang="ja-JP" altLang="en-US" sz="1200">
                <a:solidFill>
                  <a:schemeClr val="bg1"/>
                </a:solidFill>
                <a:latin typeface="Meiryo" charset="-128"/>
                <a:ea typeface="Meiryo" charset="-128"/>
                <a:cs typeface="Meiryo" charset="-128"/>
              </a:rPr>
              <a:t>例えば</a:t>
            </a:r>
            <a:r>
              <a:rPr lang="ja-JP" altLang="en-US" sz="1200" dirty="0">
                <a:solidFill>
                  <a:schemeClr val="bg1"/>
                </a:solidFill>
                <a:latin typeface="Meiryo" charset="-128"/>
                <a:ea typeface="Meiryo" charset="-128"/>
                <a:cs typeface="Meiryo" charset="-128"/>
              </a:rPr>
              <a:t>、人事・経理・総務などの間接部門の事務・管理業務、販売管理や経費処理など</a:t>
            </a:r>
            <a:endParaRPr lang="ja-JP" altLang="en-US" sz="1200" b="0" i="0" dirty="0">
              <a:solidFill>
                <a:schemeClr val="bg1"/>
              </a:solidFill>
              <a:effectLst/>
              <a:latin typeface="Meiryo" charset="-128"/>
              <a:ea typeface="Meiryo" charset="-128"/>
              <a:cs typeface="Meiryo" charset="-128"/>
            </a:endParaRPr>
          </a:p>
        </p:txBody>
      </p:sp>
      <p:sp>
        <p:nvSpPr>
          <p:cNvPr id="13" name="正方形/長方形 12">
            <a:extLst>
              <a:ext uri="{FF2B5EF4-FFF2-40B4-BE49-F238E27FC236}">
                <a16:creationId xmlns:a16="http://schemas.microsoft.com/office/drawing/2014/main" id="{02E6A2A6-D873-FB47-8B9A-95A15B8FA70C}"/>
              </a:ext>
            </a:extLst>
          </p:cNvPr>
          <p:cNvSpPr/>
          <p:nvPr/>
        </p:nvSpPr>
        <p:spPr>
          <a:xfrm>
            <a:off x="457200" y="5800954"/>
            <a:ext cx="2419003" cy="646331"/>
          </a:xfrm>
          <a:prstGeom prst="rect">
            <a:avLst/>
          </a:prstGeom>
        </p:spPr>
        <p:txBody>
          <a:bodyPr wrap="square">
            <a:spAutoFit/>
          </a:bodyPr>
          <a:lstStyle/>
          <a:p>
            <a:pPr marL="171450" indent="-171450">
              <a:buFont typeface="Wingdings" pitchFamily="2" charset="2"/>
              <a:buChar char="Ø"/>
            </a:pPr>
            <a:r>
              <a:rPr lang="ja-JP" altLang="en-US" sz="1200" b="1">
                <a:solidFill>
                  <a:schemeClr val="bg1"/>
                </a:solidFill>
                <a:latin typeface="Meiryo" charset="-128"/>
                <a:ea typeface="Meiryo" charset="-128"/>
                <a:cs typeface="Meiryo" charset="-128"/>
              </a:rPr>
              <a:t>ルール処理エンジン</a:t>
            </a:r>
            <a:endParaRPr lang="en-US" altLang="ja-JP" sz="1200" b="1" dirty="0">
              <a:solidFill>
                <a:schemeClr val="bg1"/>
              </a:solidFill>
              <a:latin typeface="Meiryo" charset="-128"/>
              <a:ea typeface="Meiryo" charset="-128"/>
              <a:cs typeface="Meiryo" charset="-128"/>
            </a:endParaRPr>
          </a:p>
          <a:p>
            <a:pPr marL="171450" indent="-171450">
              <a:buFont typeface="Wingdings" pitchFamily="2" charset="2"/>
              <a:buChar char="Ø"/>
            </a:pPr>
            <a:r>
              <a:rPr lang="ja-JP" altLang="en-US" sz="1200" b="1">
                <a:solidFill>
                  <a:schemeClr val="bg1"/>
                </a:solidFill>
                <a:latin typeface="Meiryo" charset="-128"/>
                <a:ea typeface="Meiryo" charset="-128"/>
                <a:cs typeface="Meiryo" charset="-128"/>
              </a:rPr>
              <a:t>スクリーン収集</a:t>
            </a:r>
            <a:endParaRPr lang="en-US" altLang="ja-JP" sz="1200" b="1" dirty="0">
              <a:solidFill>
                <a:schemeClr val="bg1"/>
              </a:solidFill>
              <a:latin typeface="Meiryo" charset="-128"/>
              <a:ea typeface="Meiryo" charset="-128"/>
              <a:cs typeface="Meiryo" charset="-128"/>
            </a:endParaRPr>
          </a:p>
          <a:p>
            <a:pPr marL="171450" indent="-171450">
              <a:buFont typeface="Wingdings" pitchFamily="2" charset="2"/>
              <a:buChar char="Ø"/>
            </a:pPr>
            <a:r>
              <a:rPr lang="ja-JP" altLang="en-US" sz="1200" b="1">
                <a:solidFill>
                  <a:schemeClr val="bg1"/>
                </a:solidFill>
                <a:latin typeface="Meiryo" charset="-128"/>
                <a:ea typeface="Meiryo" charset="-128"/>
                <a:cs typeface="Meiryo" charset="-128"/>
              </a:rPr>
              <a:t>ワークフロー</a:t>
            </a:r>
            <a:endParaRPr lang="en-US" altLang="ja-JP" sz="1200" b="1" dirty="0">
              <a:solidFill>
                <a:schemeClr val="bg1"/>
              </a:solidFill>
              <a:latin typeface="Meiryo" charset="-128"/>
              <a:ea typeface="Meiryo" charset="-128"/>
              <a:cs typeface="Meiryo" charset="-128"/>
            </a:endParaRPr>
          </a:p>
        </p:txBody>
      </p:sp>
      <p:grpSp>
        <p:nvGrpSpPr>
          <p:cNvPr id="4" name="グループ化 3">
            <a:extLst>
              <a:ext uri="{FF2B5EF4-FFF2-40B4-BE49-F238E27FC236}">
                <a16:creationId xmlns:a16="http://schemas.microsoft.com/office/drawing/2014/main" id="{19EA7C5B-416C-024A-8157-852FB77FFBB4}"/>
              </a:ext>
            </a:extLst>
          </p:cNvPr>
          <p:cNvGrpSpPr/>
          <p:nvPr/>
        </p:nvGrpSpPr>
        <p:grpSpPr>
          <a:xfrm>
            <a:off x="169862" y="840043"/>
            <a:ext cx="8638470" cy="1870749"/>
            <a:chOff x="169862" y="840043"/>
            <a:chExt cx="8638470" cy="1870749"/>
          </a:xfrm>
        </p:grpSpPr>
        <p:sp>
          <p:nvSpPr>
            <p:cNvPr id="38" name="正方形/長方形 37">
              <a:extLst>
                <a:ext uri="{FF2B5EF4-FFF2-40B4-BE49-F238E27FC236}">
                  <a16:creationId xmlns:a16="http://schemas.microsoft.com/office/drawing/2014/main" id="{63AF7DAC-F102-5249-9FD0-996D77235407}"/>
                </a:ext>
              </a:extLst>
            </p:cNvPr>
            <p:cNvSpPr/>
            <p:nvPr/>
          </p:nvSpPr>
          <p:spPr>
            <a:xfrm>
              <a:off x="169862" y="840043"/>
              <a:ext cx="8610769" cy="1870749"/>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432FF"/>
                </a:solidFill>
                <a:latin typeface="ＭＳ Ｐゴシック"/>
                <a:ea typeface="ＭＳ Ｐゴシック"/>
                <a:cs typeface="ＭＳ Ｐゴシック"/>
              </a:endParaRPr>
            </a:p>
          </p:txBody>
        </p:sp>
        <p:sp>
          <p:nvSpPr>
            <p:cNvPr id="41" name="テキスト ボックス 40">
              <a:extLst>
                <a:ext uri="{FF2B5EF4-FFF2-40B4-BE49-F238E27FC236}">
                  <a16:creationId xmlns:a16="http://schemas.microsoft.com/office/drawing/2014/main" id="{B0220A0D-3A1F-7742-9429-2F060286025E}"/>
                </a:ext>
              </a:extLst>
            </p:cNvPr>
            <p:cNvSpPr txBox="1"/>
            <p:nvPr/>
          </p:nvSpPr>
          <p:spPr bwMode="gray">
            <a:xfrm>
              <a:off x="252470" y="1004540"/>
              <a:ext cx="2947929" cy="1192824"/>
            </a:xfrm>
            <a:prstGeom prst="rect">
              <a:avLst/>
            </a:prstGeom>
            <a:noFill/>
          </p:spPr>
          <p:txBody>
            <a:bodyPr wrap="square" rtlCol="0">
              <a:spAutoFit/>
            </a:bodyPr>
            <a:lstStyle>
              <a:defPPr>
                <a:defRPr lang="ja-JP"/>
              </a:defPPr>
              <a:lvl1pPr>
                <a:defRPr sz="1600" b="1">
                  <a:latin typeface="Meiryo UI" panose="020B0604030504040204" pitchFamily="50" charset="-128"/>
                  <a:ea typeface="Meiryo UI" panose="020B0604030504040204" pitchFamily="50" charset="-128"/>
                </a:defRPr>
              </a:lvl1pPr>
            </a:lstStyle>
            <a:p>
              <a:r>
                <a:rPr lang="en-US" altLang="ja-JP" sz="2000" dirty="0">
                  <a:solidFill>
                    <a:schemeClr val="bg1"/>
                  </a:solidFill>
                  <a:latin typeface="Meiryo" panose="020B0604030504040204" pitchFamily="34" charset="-128"/>
                  <a:ea typeface="Meiryo" panose="020B0604030504040204" pitchFamily="34" charset="-128"/>
                </a:rPr>
                <a:t>Class 3 : Cognitive</a:t>
              </a:r>
            </a:p>
            <a:p>
              <a:r>
                <a:rPr lang="ja-JP" altLang="en-US">
                  <a:solidFill>
                    <a:schemeClr val="bg1"/>
                  </a:solidFill>
                  <a:latin typeface="Meiryo" panose="020B0604030504040204" pitchFamily="34" charset="-128"/>
                  <a:ea typeface="Meiryo" panose="020B0604030504040204" pitchFamily="34" charset="-128"/>
                </a:rPr>
                <a:t>　業務</a:t>
              </a:r>
              <a:r>
                <a:rPr lang="ja-JP" altLang="en-US" dirty="0">
                  <a:solidFill>
                    <a:schemeClr val="bg1"/>
                  </a:solidFill>
                  <a:latin typeface="Meiryo" panose="020B0604030504040204" pitchFamily="34" charset="-128"/>
                  <a:ea typeface="Meiryo" panose="020B0604030504040204" pitchFamily="34" charset="-128"/>
                </a:rPr>
                <a:t>の自律的な</a:t>
              </a:r>
              <a:r>
                <a:rPr lang="en-US" altLang="ja-JP" dirty="0">
                  <a:solidFill>
                    <a:schemeClr val="bg1"/>
                  </a:solidFill>
                  <a:latin typeface="Meiryo" panose="020B0604030504040204" pitchFamily="34" charset="-128"/>
                  <a:ea typeface="Meiryo" panose="020B0604030504040204" pitchFamily="34" charset="-128"/>
                </a:rPr>
                <a:t>AI</a:t>
              </a:r>
              <a:r>
                <a:rPr lang="ja-JP" altLang="en-US">
                  <a:solidFill>
                    <a:schemeClr val="bg1"/>
                  </a:solidFill>
                  <a:latin typeface="Meiryo" panose="020B0604030504040204" pitchFamily="34" charset="-128"/>
                  <a:ea typeface="Meiryo" panose="020B0604030504040204" pitchFamily="34" charset="-128"/>
                </a:rPr>
                <a:t>化</a:t>
              </a:r>
              <a:endParaRPr lang="en-US" altLang="ja-JP" dirty="0">
                <a:solidFill>
                  <a:schemeClr val="bg1"/>
                </a:solidFill>
                <a:latin typeface="Meiryo" panose="020B0604030504040204" pitchFamily="34" charset="-128"/>
                <a:ea typeface="Meiryo" panose="020B0604030504040204" pitchFamily="34" charset="-128"/>
              </a:endParaRPr>
            </a:p>
            <a:p>
              <a:r>
                <a:rPr lang="ja-JP" altLang="en-US">
                  <a:solidFill>
                    <a:schemeClr val="bg1"/>
                  </a:solidFill>
                  <a:latin typeface="Meiryo" panose="020B0604030504040204" pitchFamily="34" charset="-128"/>
                  <a:ea typeface="Meiryo" panose="020B0604030504040204" pitchFamily="34" charset="-128"/>
                </a:rPr>
                <a:t>　真のデジタル労働者</a:t>
              </a:r>
              <a:endParaRPr lang="en-US" altLang="ja-JP" dirty="0">
                <a:solidFill>
                  <a:schemeClr val="bg1"/>
                </a:solidFill>
                <a:latin typeface="Meiryo" panose="020B0604030504040204" pitchFamily="34" charset="-128"/>
                <a:ea typeface="Meiryo" panose="020B0604030504040204" pitchFamily="34" charset="-128"/>
              </a:endParaRPr>
            </a:p>
            <a:p>
              <a:endParaRPr lang="en-US" altLang="ja-JP" sz="2000" dirty="0">
                <a:solidFill>
                  <a:schemeClr val="bg1"/>
                </a:solidFill>
                <a:latin typeface="Meiryo" panose="020B0604030504040204" pitchFamily="34" charset="-128"/>
                <a:ea typeface="Meiryo" panose="020B0604030504040204" pitchFamily="34" charset="-128"/>
              </a:endParaRPr>
            </a:p>
          </p:txBody>
        </p:sp>
        <p:sp>
          <p:nvSpPr>
            <p:cNvPr id="42" name="テキスト ボックス 41">
              <a:extLst>
                <a:ext uri="{FF2B5EF4-FFF2-40B4-BE49-F238E27FC236}">
                  <a16:creationId xmlns:a16="http://schemas.microsoft.com/office/drawing/2014/main" id="{24163918-E162-074A-A577-667E95699077}"/>
                </a:ext>
              </a:extLst>
            </p:cNvPr>
            <p:cNvSpPr txBox="1"/>
            <p:nvPr/>
          </p:nvSpPr>
          <p:spPr>
            <a:xfrm>
              <a:off x="4222064" y="1004540"/>
              <a:ext cx="4566077" cy="1169551"/>
            </a:xfrm>
            <a:prstGeom prst="rect">
              <a:avLst/>
            </a:prstGeom>
            <a:noFill/>
          </p:spPr>
          <p:txBody>
            <a:bodyPr wrap="square" rtlCol="0">
              <a:spAutoFit/>
            </a:bodyPr>
            <a:lstStyle>
              <a:defPPr>
                <a:defRPr lang="ja-JP"/>
              </a:defPPr>
              <a:lvl1pPr marL="466725" indent="-285750">
                <a:buFont typeface="Wingdings" pitchFamily="2" charset="2"/>
                <a:buChar char="ü"/>
                <a:defRPr sz="1400">
                  <a:solidFill>
                    <a:schemeClr val="bg1"/>
                  </a:solidFill>
                  <a:latin typeface="Meiryo" charset="-128"/>
                  <a:ea typeface="Meiryo" charset="-128"/>
                </a:defRPr>
              </a:lvl1pPr>
            </a:lstStyle>
            <a:p>
              <a:endParaRPr lang="en-US" altLang="ja-JP" dirty="0"/>
            </a:p>
            <a:p>
              <a:r>
                <a:rPr lang="ja-JP" altLang="en-US"/>
                <a:t>大量データを学習して最適判断が必要な業務</a:t>
              </a:r>
              <a:endParaRPr lang="en-US" altLang="ja-JP" dirty="0"/>
            </a:p>
            <a:p>
              <a:r>
                <a:rPr lang="ja-JP" altLang="en-US"/>
                <a:t>目的に沿って自らプロセスを分析・改善</a:t>
              </a:r>
              <a:endParaRPr lang="en-US" altLang="ja-JP" dirty="0"/>
            </a:p>
            <a:p>
              <a:r>
                <a:rPr lang="ja-JP" altLang="en-US"/>
                <a:t>与えられた指示を適切に解釈し時には人や他の</a:t>
              </a:r>
              <a:br>
                <a:rPr lang="en-US" altLang="ja-JP" dirty="0"/>
              </a:br>
              <a:r>
                <a:rPr lang="en-US" altLang="ja-JP" dirty="0"/>
                <a:t>RPA</a:t>
              </a:r>
              <a:r>
                <a:rPr lang="ja-JP" altLang="en-US"/>
                <a:t>と連携しながら、自律的に仕事をこなす</a:t>
              </a:r>
              <a:endParaRPr lang="en-US" altLang="ja-JP" dirty="0"/>
            </a:p>
          </p:txBody>
        </p:sp>
        <p:sp>
          <p:nvSpPr>
            <p:cNvPr id="43" name="正方形/長方形 42">
              <a:extLst>
                <a:ext uri="{FF2B5EF4-FFF2-40B4-BE49-F238E27FC236}">
                  <a16:creationId xmlns:a16="http://schemas.microsoft.com/office/drawing/2014/main" id="{826A96A2-3755-6146-8428-D6A67C4036EE}"/>
                </a:ext>
              </a:extLst>
            </p:cNvPr>
            <p:cNvSpPr/>
            <p:nvPr/>
          </p:nvSpPr>
          <p:spPr bwMode="auto">
            <a:xfrm>
              <a:off x="457200" y="2105031"/>
              <a:ext cx="2083077" cy="461665"/>
            </a:xfrm>
            <a:prstGeom prst="rect">
              <a:avLst/>
            </a:prstGeom>
          </p:spPr>
          <p:txBody>
            <a:bodyPr wrap="square">
              <a:spAutoFit/>
            </a:bodyPr>
            <a:lstStyle/>
            <a:p>
              <a:pPr marL="285750" indent="-285750">
                <a:buFont typeface="Wingdings" pitchFamily="2" charset="2"/>
                <a:buChar char="Ø"/>
              </a:pPr>
              <a:r>
                <a:rPr lang="ja-JP" altLang="en-US" sz="1200" b="1" dirty="0">
                  <a:solidFill>
                    <a:schemeClr val="bg1"/>
                  </a:solidFill>
                  <a:latin typeface="Meiryo" charset="-128"/>
                  <a:ea typeface="Meiryo" charset="-128"/>
                </a:rPr>
                <a:t>高度な分析</a:t>
              </a:r>
              <a:r>
                <a:rPr lang="ja-JP" altLang="en-US" sz="1200" b="1">
                  <a:solidFill>
                    <a:schemeClr val="bg1"/>
                  </a:solidFill>
                  <a:latin typeface="Meiryo" charset="-128"/>
                  <a:ea typeface="Meiryo" charset="-128"/>
                </a:rPr>
                <a:t>、判断</a:t>
              </a:r>
              <a:endParaRPr lang="en-US" altLang="ja-JP" sz="1200" b="1" dirty="0">
                <a:solidFill>
                  <a:schemeClr val="bg1"/>
                </a:solidFill>
                <a:latin typeface="Meiryo" charset="-128"/>
                <a:ea typeface="Meiryo" charset="-128"/>
              </a:endParaRPr>
            </a:p>
            <a:p>
              <a:pPr marL="285750" indent="-285750">
                <a:buFont typeface="Wingdings" pitchFamily="2" charset="2"/>
                <a:buChar char="Ø"/>
              </a:pPr>
              <a:r>
                <a:rPr lang="ja-JP" altLang="en-US" sz="1200" b="1" dirty="0">
                  <a:solidFill>
                    <a:schemeClr val="bg1"/>
                  </a:solidFill>
                  <a:latin typeface="Meiryo" charset="-128"/>
                  <a:ea typeface="Meiryo" charset="-128"/>
                </a:rPr>
                <a:t>自律的な改善、連携</a:t>
              </a:r>
            </a:p>
          </p:txBody>
        </p:sp>
        <p:sp>
          <p:nvSpPr>
            <p:cNvPr id="21" name="正方形/長方形 20">
              <a:extLst>
                <a:ext uri="{FF2B5EF4-FFF2-40B4-BE49-F238E27FC236}">
                  <a16:creationId xmlns:a16="http://schemas.microsoft.com/office/drawing/2014/main" id="{9A2E71BA-D395-6749-A16B-3B72B52CD277}"/>
                </a:ext>
              </a:extLst>
            </p:cNvPr>
            <p:cNvSpPr/>
            <p:nvPr/>
          </p:nvSpPr>
          <p:spPr>
            <a:xfrm>
              <a:off x="2488981" y="1252727"/>
              <a:ext cx="2781288" cy="954107"/>
            </a:xfrm>
            <a:prstGeom prst="rect">
              <a:avLst/>
            </a:prstGeom>
            <a:no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85750" indent="-285750">
                <a:buFont typeface="Wingdings" pitchFamily="2" charset="2"/>
                <a:buChar char="l"/>
              </a:pPr>
              <a:r>
                <a:rPr lang="ja-JP" altLang="en-US" sz="1400">
                  <a:solidFill>
                    <a:schemeClr val="bg1"/>
                  </a:solidFill>
                  <a:latin typeface="Meiryo" panose="020B0604030504040204" pitchFamily="34" charset="-128"/>
                  <a:ea typeface="Meiryo" panose="020B0604030504040204" pitchFamily="34" charset="-128"/>
                </a:rPr>
                <a:t>自然言語処理</a:t>
              </a:r>
              <a:endParaRPr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a:solidFill>
                    <a:schemeClr val="bg1"/>
                  </a:solidFill>
                  <a:latin typeface="Meiryo" panose="020B0604030504040204" pitchFamily="34" charset="-128"/>
                  <a:ea typeface="Meiryo" panose="020B0604030504040204" pitchFamily="34" charset="-128"/>
                </a:rPr>
                <a:t>ビッグデータ分析</a:t>
              </a:r>
              <a:endParaRPr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a:solidFill>
                    <a:schemeClr val="bg1"/>
                  </a:solidFill>
                  <a:latin typeface="Meiryo" panose="020B0604030504040204" pitchFamily="34" charset="-128"/>
                  <a:ea typeface="Meiryo" panose="020B0604030504040204" pitchFamily="34" charset="-128"/>
                </a:rPr>
                <a:t>機械学習</a:t>
              </a:r>
              <a:endParaRPr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a:solidFill>
                    <a:schemeClr val="bg1"/>
                  </a:solidFill>
                  <a:latin typeface="Meiryo" panose="020B0604030504040204" pitchFamily="34" charset="-128"/>
                  <a:ea typeface="Meiryo" panose="020B0604030504040204" pitchFamily="34" charset="-128"/>
                </a:rPr>
                <a:t>個別最適化処理</a:t>
              </a:r>
              <a:endParaRPr lang="en-US" altLang="ja-JP" sz="1400" dirty="0">
                <a:solidFill>
                  <a:schemeClr val="bg1"/>
                </a:solidFill>
                <a:latin typeface="Meiryo" panose="020B0604030504040204" pitchFamily="34" charset="-128"/>
                <a:ea typeface="Meiryo" panose="020B0604030504040204" pitchFamily="34" charset="-128"/>
              </a:endParaRPr>
            </a:p>
          </p:txBody>
        </p:sp>
        <p:sp>
          <p:nvSpPr>
            <p:cNvPr id="23" name="正方形/長方形 22">
              <a:extLst>
                <a:ext uri="{FF2B5EF4-FFF2-40B4-BE49-F238E27FC236}">
                  <a16:creationId xmlns:a16="http://schemas.microsoft.com/office/drawing/2014/main" id="{F3546F27-EEA1-054A-9C88-22DC637A1ADC}"/>
                </a:ext>
              </a:extLst>
            </p:cNvPr>
            <p:cNvSpPr/>
            <p:nvPr/>
          </p:nvSpPr>
          <p:spPr>
            <a:xfrm>
              <a:off x="2490786" y="2335863"/>
              <a:ext cx="6317546" cy="276999"/>
            </a:xfrm>
            <a:prstGeom prst="rect">
              <a:avLst/>
            </a:prstGeom>
          </p:spPr>
          <p:txBody>
            <a:bodyPr wrap="square">
              <a:spAutoFit/>
            </a:bodyPr>
            <a:lstStyle/>
            <a:p>
              <a:r>
                <a:rPr lang="ja-JP" altLang="en-US" sz="1200">
                  <a:solidFill>
                    <a:schemeClr val="bg1"/>
                  </a:solidFill>
                  <a:latin typeface="Meiryo" charset="-128"/>
                  <a:ea typeface="Meiryo" charset="-128"/>
                  <a:cs typeface="Meiryo" charset="-128"/>
                </a:rPr>
                <a:t>例えば、ヘルプデスクや天候に左右される仕入れ管理、経済情勢を加味した経営判断など</a:t>
              </a:r>
              <a:endParaRPr lang="ja-JP" altLang="en-US" sz="1200"/>
            </a:p>
          </p:txBody>
        </p:sp>
        <p:pic>
          <p:nvPicPr>
            <p:cNvPr id="22" name="図 21">
              <a:extLst>
                <a:ext uri="{FF2B5EF4-FFF2-40B4-BE49-F238E27FC236}">
                  <a16:creationId xmlns:a16="http://schemas.microsoft.com/office/drawing/2014/main" id="{62CF63CD-F3B7-7845-9DC7-0A585CCACC26}"/>
                </a:ext>
              </a:extLst>
            </p:cNvPr>
            <p:cNvPicPr>
              <a:picLocks noChangeAspect="1"/>
            </p:cNvPicPr>
            <p:nvPr/>
          </p:nvPicPr>
          <p:blipFill>
            <a:blip r:embed="rId3" cstate="print">
              <a:lum bright="70000" contrast="-70000"/>
              <a:extLst>
                <a:ext uri="{28A0092B-C50C-407E-A947-70E740481C1C}">
                  <a14:useLocalDpi xmlns:a14="http://schemas.microsoft.com/office/drawing/2010/main"/>
                </a:ext>
              </a:extLst>
            </a:blip>
            <a:stretch>
              <a:fillRect/>
            </a:stretch>
          </p:blipFill>
          <p:spPr>
            <a:xfrm>
              <a:off x="8213425" y="906387"/>
              <a:ext cx="493328" cy="449835"/>
            </a:xfrm>
            <a:prstGeom prst="rect">
              <a:avLst/>
            </a:prstGeom>
          </p:spPr>
        </p:pic>
        <p:sp>
          <p:nvSpPr>
            <p:cNvPr id="25" name="テキスト ボックス 24">
              <a:extLst>
                <a:ext uri="{FF2B5EF4-FFF2-40B4-BE49-F238E27FC236}">
                  <a16:creationId xmlns:a16="http://schemas.microsoft.com/office/drawing/2014/main" id="{AB277765-5899-0C49-9C5C-EE3124946D33}"/>
                </a:ext>
              </a:extLst>
            </p:cNvPr>
            <p:cNvSpPr txBox="1"/>
            <p:nvPr/>
          </p:nvSpPr>
          <p:spPr>
            <a:xfrm>
              <a:off x="8287377" y="966086"/>
              <a:ext cx="377026" cy="276999"/>
            </a:xfrm>
            <a:prstGeom prst="rect">
              <a:avLst/>
            </a:prstGeom>
            <a:noFill/>
          </p:spPr>
          <p:txBody>
            <a:bodyPr wrap="none" rtlCol="0">
              <a:spAutoFit/>
            </a:bodyPr>
            <a:lstStyle/>
            <a:p>
              <a:r>
                <a:rPr kumimoji="1" lang="en-US" altLang="ja-JP" sz="1200" b="1" dirty="0">
                  <a:solidFill>
                    <a:schemeClr val="bg1"/>
                  </a:solidFill>
                  <a:latin typeface="Meiryo" charset="-128"/>
                  <a:ea typeface="Meiryo" charset="-128"/>
                  <a:cs typeface="Meiryo" charset="-128"/>
                </a:rPr>
                <a:t>AI</a:t>
              </a:r>
              <a:endParaRPr kumimoji="1" lang="ja-JP" altLang="en-US" sz="1200" b="1" dirty="0">
                <a:solidFill>
                  <a:schemeClr val="bg1"/>
                </a:solidFill>
                <a:latin typeface="Meiryo" charset="-128"/>
                <a:ea typeface="Meiryo" charset="-128"/>
                <a:cs typeface="Meiryo" charset="-128"/>
              </a:endParaRPr>
            </a:p>
          </p:txBody>
        </p:sp>
      </p:grpSp>
      <p:grpSp>
        <p:nvGrpSpPr>
          <p:cNvPr id="3" name="グループ化 2">
            <a:extLst>
              <a:ext uri="{FF2B5EF4-FFF2-40B4-BE49-F238E27FC236}">
                <a16:creationId xmlns:a16="http://schemas.microsoft.com/office/drawing/2014/main" id="{CA5A8B05-213E-9A4D-8FE3-11085BC3E356}"/>
              </a:ext>
            </a:extLst>
          </p:cNvPr>
          <p:cNvGrpSpPr/>
          <p:nvPr/>
        </p:nvGrpSpPr>
        <p:grpSpPr>
          <a:xfrm>
            <a:off x="169861" y="2763762"/>
            <a:ext cx="8610769" cy="1870749"/>
            <a:chOff x="169861" y="2763762"/>
            <a:chExt cx="8610769" cy="1870749"/>
          </a:xfrm>
        </p:grpSpPr>
        <p:sp>
          <p:nvSpPr>
            <p:cNvPr id="37" name="正方形/長方形 36">
              <a:extLst>
                <a:ext uri="{FF2B5EF4-FFF2-40B4-BE49-F238E27FC236}">
                  <a16:creationId xmlns:a16="http://schemas.microsoft.com/office/drawing/2014/main" id="{2B9A51D4-F2FD-CF47-AA64-E8AA00FD8E6A}"/>
                </a:ext>
              </a:extLst>
            </p:cNvPr>
            <p:cNvSpPr/>
            <p:nvPr/>
          </p:nvSpPr>
          <p:spPr>
            <a:xfrm>
              <a:off x="169861" y="2763762"/>
              <a:ext cx="8610769" cy="187074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432FF"/>
                </a:solidFill>
                <a:latin typeface="ＭＳ Ｐゴシック"/>
                <a:ea typeface="ＭＳ Ｐゴシック"/>
                <a:cs typeface="ＭＳ Ｐゴシック"/>
              </a:endParaRPr>
            </a:p>
          </p:txBody>
        </p:sp>
        <p:sp>
          <p:nvSpPr>
            <p:cNvPr id="39" name="テキスト ボックス 38">
              <a:extLst>
                <a:ext uri="{FF2B5EF4-FFF2-40B4-BE49-F238E27FC236}">
                  <a16:creationId xmlns:a16="http://schemas.microsoft.com/office/drawing/2014/main" id="{0DBACBAE-F5FF-6445-97E6-109EFD493E19}"/>
                </a:ext>
              </a:extLst>
            </p:cNvPr>
            <p:cNvSpPr txBox="1"/>
            <p:nvPr/>
          </p:nvSpPr>
          <p:spPr bwMode="gray">
            <a:xfrm>
              <a:off x="252471" y="2919790"/>
              <a:ext cx="2739853" cy="892552"/>
            </a:xfrm>
            <a:prstGeom prst="rect">
              <a:avLst/>
            </a:prstGeom>
            <a:noFill/>
          </p:spPr>
          <p:txBody>
            <a:bodyPr wrap="none" rtlCol="0">
              <a:spAutoFit/>
            </a:bodyPr>
            <a:lstStyle>
              <a:defPPr>
                <a:defRPr lang="ja-JP"/>
              </a:defPPr>
              <a:lvl1pPr>
                <a:defRPr sz="1600" b="1">
                  <a:latin typeface="Meiryo UI" panose="020B0604030504040204" pitchFamily="50" charset="-128"/>
                  <a:ea typeface="Meiryo UI" panose="020B0604030504040204" pitchFamily="50" charset="-128"/>
                </a:defRPr>
              </a:lvl1pPr>
            </a:lstStyle>
            <a:p>
              <a:r>
                <a:rPr lang="en-US" altLang="ja-JP" sz="2000" dirty="0">
                  <a:solidFill>
                    <a:schemeClr val="bg1"/>
                  </a:solidFill>
                  <a:latin typeface="Meiryo" panose="020B0604030504040204" pitchFamily="34" charset="-128"/>
                  <a:ea typeface="Meiryo" panose="020B0604030504040204" pitchFamily="34" charset="-128"/>
                </a:rPr>
                <a:t>Class 2 : Enhanced</a:t>
              </a:r>
            </a:p>
            <a:p>
              <a:r>
                <a:rPr lang="ja-JP" altLang="en-US">
                  <a:solidFill>
                    <a:schemeClr val="bg1"/>
                  </a:solidFill>
                  <a:latin typeface="Meiryo" panose="020B0604030504040204" pitchFamily="34" charset="-128"/>
                  <a:ea typeface="Meiryo" panose="020B0604030504040204" pitchFamily="34" charset="-128"/>
                </a:rPr>
                <a:t>　非定型</a:t>
              </a:r>
              <a:r>
                <a:rPr lang="ja-JP" altLang="en-US" dirty="0">
                  <a:solidFill>
                    <a:schemeClr val="bg1"/>
                  </a:solidFill>
                  <a:latin typeface="Meiryo" panose="020B0604030504040204" pitchFamily="34" charset="-128"/>
                  <a:ea typeface="Meiryo" panose="020B0604030504040204" pitchFamily="34" charset="-128"/>
                </a:rPr>
                <a:t>業務</a:t>
              </a:r>
              <a:r>
                <a:rPr lang="ja-JP" altLang="en-US">
                  <a:solidFill>
                    <a:schemeClr val="bg1"/>
                  </a:solidFill>
                  <a:latin typeface="Meiryo" panose="020B0604030504040204" pitchFamily="34" charset="-128"/>
                  <a:ea typeface="Meiryo" panose="020B0604030504040204" pitchFamily="34" charset="-128"/>
                </a:rPr>
                <a:t>の自動化</a:t>
              </a:r>
              <a:endParaRPr lang="en-US" altLang="ja-JP" dirty="0">
                <a:solidFill>
                  <a:schemeClr val="bg1"/>
                </a:solidFill>
                <a:latin typeface="Meiryo" panose="020B0604030504040204" pitchFamily="34" charset="-128"/>
                <a:ea typeface="Meiryo" panose="020B0604030504040204" pitchFamily="34" charset="-128"/>
              </a:endParaRPr>
            </a:p>
            <a:p>
              <a:r>
                <a:rPr lang="ja-JP" altLang="en-US">
                  <a:solidFill>
                    <a:schemeClr val="bg1"/>
                  </a:solidFill>
                  <a:latin typeface="Meiryo" panose="020B0604030504040204" pitchFamily="34" charset="-128"/>
                  <a:ea typeface="Meiryo" panose="020B0604030504040204" pitchFamily="34" charset="-128"/>
                </a:rPr>
                <a:t>　特定業務の労働者</a:t>
              </a:r>
              <a:endParaRPr lang="en-US" altLang="ja-JP" dirty="0">
                <a:solidFill>
                  <a:schemeClr val="bg1"/>
                </a:solidFill>
                <a:latin typeface="Meiryo" panose="020B0604030504040204" pitchFamily="34" charset="-128"/>
                <a:ea typeface="Meiryo" panose="020B0604030504040204" pitchFamily="34" charset="-128"/>
              </a:endParaRPr>
            </a:p>
          </p:txBody>
        </p:sp>
        <p:sp>
          <p:nvSpPr>
            <p:cNvPr id="15" name="正方形/長方形 14">
              <a:extLst>
                <a:ext uri="{FF2B5EF4-FFF2-40B4-BE49-F238E27FC236}">
                  <a16:creationId xmlns:a16="http://schemas.microsoft.com/office/drawing/2014/main" id="{EE3C8CF6-F3FE-7E4D-A499-53CD61B38E59}"/>
                </a:ext>
              </a:extLst>
            </p:cNvPr>
            <p:cNvSpPr/>
            <p:nvPr/>
          </p:nvSpPr>
          <p:spPr>
            <a:xfrm>
              <a:off x="457200" y="4083481"/>
              <a:ext cx="1940858" cy="461665"/>
            </a:xfrm>
            <a:prstGeom prst="rect">
              <a:avLst/>
            </a:prstGeom>
          </p:spPr>
          <p:txBody>
            <a:bodyPr wrap="square">
              <a:spAutoFit/>
            </a:bodyPr>
            <a:lstStyle/>
            <a:p>
              <a:pPr marL="285750" indent="-285750">
                <a:buFont typeface="Wingdings" pitchFamily="2" charset="2"/>
                <a:buChar char="Ø"/>
              </a:pPr>
              <a:r>
                <a:rPr lang="ja-JP" altLang="en-US" sz="1200" b="1">
                  <a:solidFill>
                    <a:schemeClr val="bg1"/>
                  </a:solidFill>
                  <a:latin typeface="Meiryo" charset="-128"/>
                  <a:ea typeface="Meiryo" charset="-128"/>
                  <a:cs typeface="Meiryo" charset="-128"/>
                </a:rPr>
                <a:t>構造化されていないデータや知識の処理</a:t>
              </a:r>
              <a:endParaRPr lang="en-US" altLang="ja-JP" sz="1200" b="1" dirty="0">
                <a:solidFill>
                  <a:schemeClr val="bg1"/>
                </a:solidFill>
                <a:latin typeface="Meiryo" charset="-128"/>
                <a:ea typeface="Meiryo" charset="-128"/>
                <a:cs typeface="Meiryo" charset="-128"/>
              </a:endParaRPr>
            </a:p>
          </p:txBody>
        </p:sp>
        <p:sp>
          <p:nvSpPr>
            <p:cNvPr id="40" name="正方形/長方形 39">
              <a:extLst>
                <a:ext uri="{FF2B5EF4-FFF2-40B4-BE49-F238E27FC236}">
                  <a16:creationId xmlns:a16="http://schemas.microsoft.com/office/drawing/2014/main" id="{374B761B-9E40-0849-A140-3AFF86C72F73}"/>
                </a:ext>
              </a:extLst>
            </p:cNvPr>
            <p:cNvSpPr/>
            <p:nvPr/>
          </p:nvSpPr>
          <p:spPr bwMode="auto">
            <a:xfrm>
              <a:off x="2446155" y="3182796"/>
              <a:ext cx="4058948" cy="803018"/>
            </a:xfrm>
            <a:prstGeom prst="rect">
              <a:avLst/>
            </a:prstGeom>
            <a:no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85750" indent="-285750">
                <a:buFont typeface="Wingdings" pitchFamily="2" charset="2"/>
                <a:buChar char="l"/>
              </a:pPr>
              <a:r>
                <a:rPr lang="ja-JP" altLang="en-US" sz="1400" dirty="0">
                  <a:solidFill>
                    <a:schemeClr val="bg1"/>
                  </a:solidFill>
                  <a:latin typeface="Meiryo" panose="020B0604030504040204" pitchFamily="34" charset="-128"/>
                  <a:ea typeface="Meiryo" panose="020B0604030504040204" pitchFamily="34" charset="-128"/>
                </a:rPr>
                <a:t>非構造データ</a:t>
              </a:r>
              <a:r>
                <a:rPr lang="ja-JP" altLang="en-US" sz="1400">
                  <a:solidFill>
                    <a:schemeClr val="bg1"/>
                  </a:solidFill>
                  <a:latin typeface="Meiryo" panose="020B0604030504040204" pitchFamily="34" charset="-128"/>
                  <a:ea typeface="Meiryo" panose="020B0604030504040204" pitchFamily="34" charset="-128"/>
                </a:rPr>
                <a:t>の読取</a:t>
              </a:r>
              <a:endParaRPr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dirty="0">
                  <a:solidFill>
                    <a:schemeClr val="bg1"/>
                  </a:solidFill>
                  <a:latin typeface="Meiryo" panose="020B0604030504040204" pitchFamily="34" charset="-128"/>
                  <a:ea typeface="Meiryo" panose="020B0604030504040204" pitchFamily="34" charset="-128"/>
                </a:rPr>
                <a:t>蓄積データから</a:t>
              </a:r>
              <a:r>
                <a:rPr lang="ja-JP" altLang="en-US" sz="1400">
                  <a:solidFill>
                    <a:schemeClr val="bg1"/>
                  </a:solidFill>
                  <a:latin typeface="Meiryo" panose="020B0604030504040204" pitchFamily="34" charset="-128"/>
                  <a:ea typeface="Meiryo" panose="020B0604030504040204" pitchFamily="34" charset="-128"/>
                </a:rPr>
                <a:t>のルール作成</a:t>
              </a:r>
              <a:endParaRPr lang="ja-JP" altLang="en-US"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dirty="0">
                  <a:solidFill>
                    <a:schemeClr val="bg1"/>
                  </a:solidFill>
                  <a:latin typeface="Meiryo" panose="020B0604030504040204" pitchFamily="34" charset="-128"/>
                  <a:ea typeface="Meiryo" panose="020B0604030504040204" pitchFamily="34" charset="-128"/>
                </a:rPr>
                <a:t>知識ベースから</a:t>
              </a:r>
              <a:r>
                <a:rPr lang="ja-JP" altLang="en-US" sz="1400">
                  <a:solidFill>
                    <a:schemeClr val="bg1"/>
                  </a:solidFill>
                  <a:latin typeface="Meiryo" panose="020B0604030504040204" pitchFamily="34" charset="-128"/>
                  <a:ea typeface="Meiryo" panose="020B0604030504040204" pitchFamily="34" charset="-128"/>
                </a:rPr>
                <a:t>の問合わせ</a:t>
              </a:r>
              <a:r>
                <a:rPr lang="ja-JP" altLang="en-US" sz="1400" dirty="0">
                  <a:solidFill>
                    <a:schemeClr val="bg1"/>
                  </a:solidFill>
                  <a:latin typeface="Meiryo" panose="020B0604030504040204" pitchFamily="34" charset="-128"/>
                  <a:ea typeface="Meiryo" panose="020B0604030504040204" pitchFamily="34" charset="-128"/>
                </a:rPr>
                <a:t>回答</a:t>
              </a:r>
            </a:p>
          </p:txBody>
        </p:sp>
        <p:sp>
          <p:nvSpPr>
            <p:cNvPr id="19" name="正方形/長方形 18">
              <a:extLst>
                <a:ext uri="{FF2B5EF4-FFF2-40B4-BE49-F238E27FC236}">
                  <a16:creationId xmlns:a16="http://schemas.microsoft.com/office/drawing/2014/main" id="{5E0B9193-5D94-384A-B4C5-36DDF9A919EE}"/>
                </a:ext>
              </a:extLst>
            </p:cNvPr>
            <p:cNvSpPr/>
            <p:nvPr/>
          </p:nvSpPr>
          <p:spPr>
            <a:xfrm>
              <a:off x="5184736" y="2955099"/>
              <a:ext cx="3495020" cy="1169551"/>
            </a:xfrm>
            <a:prstGeom prst="rect">
              <a:avLst/>
            </a:prstGeom>
            <a:noFill/>
          </p:spPr>
          <p:txBody>
            <a:bodyPr wrap="square" rtlCol="0">
              <a:spAutoFit/>
            </a:bodyPr>
            <a:lstStyle/>
            <a:p>
              <a:pPr marL="466725" indent="-285750">
                <a:buFont typeface="Wingdings" pitchFamily="2" charset="2"/>
                <a:buChar char="ü"/>
              </a:pPr>
              <a:endParaRPr lang="en-US" altLang="ja-JP" sz="1400" dirty="0">
                <a:solidFill>
                  <a:schemeClr val="bg1"/>
                </a:solidFill>
                <a:latin typeface="Meiryo" charset="-128"/>
                <a:ea typeface="Meiryo" charset="-128"/>
              </a:endParaRPr>
            </a:p>
            <a:p>
              <a:pPr marL="466725" indent="-285750">
                <a:buFont typeface="Wingdings" pitchFamily="2" charset="2"/>
                <a:buChar char="ü"/>
              </a:pPr>
              <a:r>
                <a:rPr lang="ja-JP" altLang="en-US" sz="1400">
                  <a:solidFill>
                    <a:schemeClr val="bg1"/>
                  </a:solidFill>
                  <a:latin typeface="Meiryo" charset="-128"/>
                  <a:ea typeface="Meiryo" charset="-128"/>
                  <a:cs typeface="Meiryo" charset="-128"/>
                </a:rPr>
                <a:t>非構造化データの収集や分析</a:t>
              </a:r>
              <a:endParaRPr lang="en-US" altLang="ja-JP" sz="1400" dirty="0">
                <a:solidFill>
                  <a:schemeClr val="bg1"/>
                </a:solidFill>
                <a:latin typeface="Meiryo" charset="-128"/>
                <a:ea typeface="Meiryo" charset="-128"/>
                <a:cs typeface="Meiryo" charset="-128"/>
              </a:endParaRPr>
            </a:p>
            <a:p>
              <a:pPr marL="466725" indent="-285750">
                <a:buFont typeface="Wingdings" pitchFamily="2" charset="2"/>
                <a:buChar char="ü"/>
              </a:pPr>
              <a:r>
                <a:rPr lang="ja-JP" altLang="en-US" sz="1400">
                  <a:solidFill>
                    <a:schemeClr val="bg1"/>
                  </a:solidFill>
                  <a:latin typeface="Meiryo" charset="-128"/>
                  <a:ea typeface="Meiryo" charset="-128"/>
                </a:rPr>
                <a:t>自然言語処理やディープラーニングを利用し、非構造データを扱う業務や分析に基づくルールベースの業務</a:t>
              </a:r>
              <a:endParaRPr lang="ja-JP" altLang="en-US" sz="1400" dirty="0">
                <a:solidFill>
                  <a:schemeClr val="bg1"/>
                </a:solidFill>
                <a:latin typeface="Meiryo" charset="-128"/>
                <a:ea typeface="Meiryo" charset="-128"/>
              </a:endParaRPr>
            </a:p>
          </p:txBody>
        </p:sp>
        <p:sp>
          <p:nvSpPr>
            <p:cNvPr id="20" name="正方形/長方形 19">
              <a:extLst>
                <a:ext uri="{FF2B5EF4-FFF2-40B4-BE49-F238E27FC236}">
                  <a16:creationId xmlns:a16="http://schemas.microsoft.com/office/drawing/2014/main" id="{029FF681-5F77-2341-AA3B-D186F1DEC791}"/>
                </a:ext>
              </a:extLst>
            </p:cNvPr>
            <p:cNvSpPr/>
            <p:nvPr/>
          </p:nvSpPr>
          <p:spPr>
            <a:xfrm>
              <a:off x="2488981" y="4143590"/>
              <a:ext cx="6217772" cy="461665"/>
            </a:xfrm>
            <a:prstGeom prst="rect">
              <a:avLst/>
            </a:prstGeom>
          </p:spPr>
          <p:txBody>
            <a:bodyPr wrap="square">
              <a:spAutoFit/>
            </a:bodyPr>
            <a:lstStyle/>
            <a:p>
              <a:r>
                <a:rPr lang="ja-JP" altLang="en-US" sz="1200">
                  <a:solidFill>
                    <a:schemeClr val="bg1"/>
                  </a:solidFill>
                  <a:latin typeface="Meiryo" charset="-128"/>
                  <a:ea typeface="Meiryo" charset="-128"/>
                  <a:cs typeface="Meiryo" charset="-128"/>
                </a:rPr>
                <a:t>例えば、ログの分析、様々な要因を加味した売上予測、</a:t>
              </a:r>
              <a:r>
                <a:rPr lang="en-US" altLang="ja-JP" sz="1200" dirty="0">
                  <a:solidFill>
                    <a:schemeClr val="bg1"/>
                  </a:solidFill>
                  <a:latin typeface="Meiryo" charset="-128"/>
                  <a:ea typeface="Meiryo" charset="-128"/>
                  <a:cs typeface="Meiryo" charset="-128"/>
                </a:rPr>
                <a:t>Web </a:t>
              </a:r>
              <a:r>
                <a:rPr lang="ja-JP" altLang="en-US" sz="1200">
                  <a:solidFill>
                    <a:schemeClr val="bg1"/>
                  </a:solidFill>
                  <a:latin typeface="Meiryo" charset="-128"/>
                  <a:ea typeface="Meiryo" charset="-128"/>
                  <a:cs typeface="Meiryo" charset="-128"/>
                </a:rPr>
                <a:t>のレコメンド広告などの分析処理など</a:t>
              </a:r>
              <a:endParaRPr lang="ja-JP" altLang="en-US" sz="1200" dirty="0">
                <a:solidFill>
                  <a:schemeClr val="bg1"/>
                </a:solidFill>
                <a:latin typeface="Meiryo" charset="-128"/>
                <a:ea typeface="Meiryo" charset="-128"/>
                <a:cs typeface="Meiryo" charset="-128"/>
              </a:endParaRPr>
            </a:p>
          </p:txBody>
        </p:sp>
        <p:pic>
          <p:nvPicPr>
            <p:cNvPr id="24" name="図 23">
              <a:extLst>
                <a:ext uri="{FF2B5EF4-FFF2-40B4-BE49-F238E27FC236}">
                  <a16:creationId xmlns:a16="http://schemas.microsoft.com/office/drawing/2014/main" id="{4D4509BF-D6F2-DA47-BF1F-8990AA2663A2}"/>
                </a:ext>
              </a:extLst>
            </p:cNvPr>
            <p:cNvPicPr>
              <a:picLocks noChangeAspect="1"/>
            </p:cNvPicPr>
            <p:nvPr/>
          </p:nvPicPr>
          <p:blipFill>
            <a:blip r:embed="rId3" cstate="print">
              <a:lum bright="70000" contrast="-70000"/>
              <a:extLst>
                <a:ext uri="{28A0092B-C50C-407E-A947-70E740481C1C}">
                  <a14:useLocalDpi xmlns:a14="http://schemas.microsoft.com/office/drawing/2010/main"/>
                </a:ext>
              </a:extLst>
            </a:blip>
            <a:stretch>
              <a:fillRect/>
            </a:stretch>
          </p:blipFill>
          <p:spPr>
            <a:xfrm>
              <a:off x="8213425" y="2861602"/>
              <a:ext cx="493328" cy="449835"/>
            </a:xfrm>
            <a:prstGeom prst="rect">
              <a:avLst/>
            </a:prstGeom>
          </p:spPr>
        </p:pic>
        <p:sp>
          <p:nvSpPr>
            <p:cNvPr id="26" name="テキスト ボックス 25">
              <a:extLst>
                <a:ext uri="{FF2B5EF4-FFF2-40B4-BE49-F238E27FC236}">
                  <a16:creationId xmlns:a16="http://schemas.microsoft.com/office/drawing/2014/main" id="{E10FD653-0A97-E24B-80D3-183BAC5FC003}"/>
                </a:ext>
              </a:extLst>
            </p:cNvPr>
            <p:cNvSpPr txBox="1"/>
            <p:nvPr/>
          </p:nvSpPr>
          <p:spPr>
            <a:xfrm>
              <a:off x="8287377" y="2911327"/>
              <a:ext cx="377026" cy="276999"/>
            </a:xfrm>
            <a:prstGeom prst="rect">
              <a:avLst/>
            </a:prstGeom>
            <a:noFill/>
          </p:spPr>
          <p:txBody>
            <a:bodyPr wrap="none" rtlCol="0">
              <a:spAutoFit/>
            </a:bodyPr>
            <a:lstStyle/>
            <a:p>
              <a:r>
                <a:rPr kumimoji="1" lang="en-US" altLang="ja-JP" sz="1200" b="1" dirty="0">
                  <a:solidFill>
                    <a:schemeClr val="bg1"/>
                  </a:solidFill>
                  <a:latin typeface="Meiryo" charset="-128"/>
                  <a:ea typeface="Meiryo" charset="-128"/>
                  <a:cs typeface="Meiryo" charset="-128"/>
                </a:rPr>
                <a:t>AI</a:t>
              </a:r>
              <a:endParaRPr kumimoji="1" lang="ja-JP" altLang="en-US" sz="1200" b="1" dirty="0">
                <a:solidFill>
                  <a:schemeClr val="bg1"/>
                </a:solidFill>
                <a:latin typeface="Meiryo" charset="-128"/>
                <a:ea typeface="Meiryo" charset="-128"/>
                <a:cs typeface="Meiryo" charset="-128"/>
              </a:endParaRPr>
            </a:p>
          </p:txBody>
        </p:sp>
      </p:grpSp>
    </p:spTree>
    <p:extLst>
      <p:ext uri="{BB962C8B-B14F-4D97-AF65-F5344CB8AC3E}">
        <p14:creationId xmlns:p14="http://schemas.microsoft.com/office/powerpoint/2010/main" val="3129813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ppt_y</p:attrName>
                                        </p:attrNameLst>
                                      </p:cBhvr>
                                      <p:tavLst>
                                        <p:tav tm="0">
                                          <p:val>
                                            <p:strVal val="#ppt_y+#ppt_h*1.125000"/>
                                          </p:val>
                                        </p:tav>
                                        <p:tav tm="100000">
                                          <p:val>
                                            <p:strVal val="#ppt_y"/>
                                          </p:val>
                                        </p:tav>
                                      </p:tavLst>
                                    </p:anim>
                                    <p:animEffect transition="in" filter="wipe(up)">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a:spLocks noGrp="1"/>
          </p:cNvSpPr>
          <p:nvPr>
            <p:ph type="title"/>
          </p:nvPr>
        </p:nvSpPr>
        <p:spPr/>
        <p:txBody>
          <a:bodyPr/>
          <a:lstStyle/>
          <a:p>
            <a:r>
              <a:rPr kumimoji="1"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RPA</a:t>
            </a:r>
            <a:r>
              <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の導入効果</a:t>
            </a:r>
          </a:p>
        </p:txBody>
      </p:sp>
      <p:graphicFrame>
        <p:nvGraphicFramePr>
          <p:cNvPr id="19" name="表 18"/>
          <p:cNvGraphicFramePr>
            <a:graphicFrameLocks noGrp="1"/>
          </p:cNvGraphicFramePr>
          <p:nvPr>
            <p:extLst>
              <p:ext uri="{D42A27DB-BD31-4B8C-83A1-F6EECF244321}">
                <p14:modId xmlns:p14="http://schemas.microsoft.com/office/powerpoint/2010/main" val="3032272259"/>
              </p:ext>
            </p:extLst>
          </p:nvPr>
        </p:nvGraphicFramePr>
        <p:xfrm>
          <a:off x="232756" y="888631"/>
          <a:ext cx="8670175" cy="5577316"/>
        </p:xfrm>
        <a:graphic>
          <a:graphicData uri="http://schemas.openxmlformats.org/drawingml/2006/table">
            <a:tbl>
              <a:tblPr firstRow="1" bandRow="1">
                <a:tableStyleId>{D7AC3CCA-C797-4891-BE02-D94E43425B78}</a:tableStyleId>
              </a:tblPr>
              <a:tblGrid>
                <a:gridCol w="3619974">
                  <a:extLst>
                    <a:ext uri="{9D8B030D-6E8A-4147-A177-3AD203B41FA5}">
                      <a16:colId xmlns:a16="http://schemas.microsoft.com/office/drawing/2014/main" val="20000"/>
                    </a:ext>
                  </a:extLst>
                </a:gridCol>
                <a:gridCol w="5050201">
                  <a:extLst>
                    <a:ext uri="{9D8B030D-6E8A-4147-A177-3AD203B41FA5}">
                      <a16:colId xmlns:a16="http://schemas.microsoft.com/office/drawing/2014/main" val="20001"/>
                    </a:ext>
                  </a:extLst>
                </a:gridCol>
              </a:tblGrid>
              <a:tr h="0">
                <a:tc>
                  <a:txBody>
                    <a:bodyPr/>
                    <a:lstStyle/>
                    <a:p>
                      <a:pPr algn="ctr"/>
                      <a:r>
                        <a:rPr kumimoji="1" lang="ja-JP" altLang="en-US" sz="1800" b="0">
                          <a:latin typeface="Meiryo" panose="020B0604030504040204" pitchFamily="34" charset="-128"/>
                          <a:ea typeface="Meiryo" panose="020B0604030504040204" pitchFamily="34" charset="-128"/>
                        </a:rPr>
                        <a:t>概要</a:t>
                      </a:r>
                      <a:endParaRPr kumimoji="1" lang="ja-JP" altLang="en-US" sz="1800" b="0" dirty="0">
                        <a:latin typeface="Meiryo" panose="020B0604030504040204" pitchFamily="34" charset="-128"/>
                        <a:ea typeface="Meiryo" panose="020B0604030504040204" pitchFamily="34" charset="-128"/>
                      </a:endParaRPr>
                    </a:p>
                  </a:txBody>
                  <a:tcPr anchor="ctr">
                    <a:solidFill>
                      <a:schemeClr val="bg1">
                        <a:lumMod val="85000"/>
                      </a:schemeClr>
                    </a:solidFill>
                  </a:tcPr>
                </a:tc>
                <a:tc>
                  <a:txBody>
                    <a:bodyPr/>
                    <a:lstStyle/>
                    <a:p>
                      <a:pPr algn="ctr"/>
                      <a:r>
                        <a:rPr kumimoji="1" lang="ja-JP" altLang="en-US" sz="1800" b="0" dirty="0">
                          <a:latin typeface="Meiryo" panose="020B0604030504040204" pitchFamily="34" charset="-128"/>
                          <a:ea typeface="Meiryo" panose="020B0604030504040204" pitchFamily="34" charset="-128"/>
                        </a:rPr>
                        <a:t>詳細</a:t>
                      </a:r>
                    </a:p>
                  </a:txBody>
                  <a:tcPr anchor="ctr">
                    <a:solidFill>
                      <a:schemeClr val="bg1">
                        <a:lumMod val="85000"/>
                      </a:schemeClr>
                    </a:solidFill>
                  </a:tcPr>
                </a:tc>
                <a:extLst>
                  <a:ext uri="{0D108BD9-81ED-4DB2-BD59-A6C34878D82A}">
                    <a16:rowId xmlns:a16="http://schemas.microsoft.com/office/drawing/2014/main" val="10000"/>
                  </a:ext>
                </a:extLst>
              </a:tr>
              <a:tr h="10884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dirty="0">
                          <a:solidFill>
                            <a:schemeClr val="bg1"/>
                          </a:solidFill>
                          <a:latin typeface="Meiryo" panose="020B0604030504040204" pitchFamily="34" charset="-128"/>
                          <a:ea typeface="Meiryo" panose="020B0604030504040204" pitchFamily="34" charset="-128"/>
                        </a:rPr>
                        <a:t>1.</a:t>
                      </a:r>
                      <a:r>
                        <a:rPr kumimoji="1" lang="ja-JP" altLang="en-US" sz="1800" b="1" dirty="0">
                          <a:solidFill>
                            <a:schemeClr val="bg1"/>
                          </a:solidFill>
                          <a:latin typeface="Meiryo" panose="020B0604030504040204" pitchFamily="34" charset="-128"/>
                          <a:ea typeface="Meiryo" panose="020B0604030504040204" pitchFamily="34" charset="-128"/>
                        </a:rPr>
                        <a:t>人件費の削減</a:t>
                      </a:r>
                    </a:p>
                  </a:txBody>
                  <a:tcPr anchor="ctr">
                    <a:solidFill>
                      <a:srgbClr val="0070C0"/>
                    </a:solidFill>
                  </a:tcPr>
                </a:tc>
                <a:tc>
                  <a:txBody>
                    <a:bodyPr/>
                    <a:lstStyle/>
                    <a:p>
                      <a:r>
                        <a:rPr kumimoji="1" lang="ja-JP" altLang="en-US" sz="1600" dirty="0">
                          <a:latin typeface="Meiryo" panose="020B0604030504040204" pitchFamily="34" charset="-128"/>
                          <a:ea typeface="Meiryo" panose="020B0604030504040204" pitchFamily="34" charset="-128"/>
                        </a:rPr>
                        <a:t>・コスト削減（人件費</a:t>
                      </a:r>
                      <a:r>
                        <a:rPr kumimoji="1" lang="en-US" altLang="ja-JP" sz="1600" dirty="0">
                          <a:latin typeface="Meiryo" panose="020B0604030504040204" pitchFamily="34" charset="-128"/>
                          <a:ea typeface="Meiryo" panose="020B0604030504040204" pitchFamily="34" charset="-128"/>
                        </a:rPr>
                        <a:t>1/3</a:t>
                      </a:r>
                      <a:r>
                        <a:rPr kumimoji="1" lang="ja-JP" altLang="en-US" sz="1600" dirty="0">
                          <a:latin typeface="Meiryo" panose="020B0604030504040204" pitchFamily="34" charset="-128"/>
                          <a:ea typeface="Meiryo" panose="020B0604030504040204" pitchFamily="34" charset="-128"/>
                        </a:rPr>
                        <a:t>～</a:t>
                      </a:r>
                      <a:r>
                        <a:rPr kumimoji="1" lang="en-US" altLang="ja-JP" sz="1600" dirty="0">
                          <a:latin typeface="Meiryo" panose="020B0604030504040204" pitchFamily="34" charset="-128"/>
                          <a:ea typeface="Meiryo" panose="020B0604030504040204" pitchFamily="34" charset="-128"/>
                        </a:rPr>
                        <a:t>1/10</a:t>
                      </a:r>
                      <a:r>
                        <a:rPr kumimoji="1" lang="ja-JP" altLang="en-US" sz="1600" dirty="0">
                          <a:latin typeface="Meiryo" panose="020B0604030504040204" pitchFamily="34" charset="-128"/>
                          <a:ea typeface="Meiryo" panose="020B0604030504040204" pitchFamily="34" charset="-128"/>
                        </a:rPr>
                        <a:t>）</a:t>
                      </a:r>
                      <a:br>
                        <a:rPr kumimoji="1" lang="en-US" altLang="ja-JP" sz="1600" dirty="0">
                          <a:latin typeface="Meiryo" panose="020B0604030504040204" pitchFamily="34" charset="-128"/>
                          <a:ea typeface="Meiryo" panose="020B0604030504040204" pitchFamily="34" charset="-128"/>
                        </a:rPr>
                      </a:br>
                      <a:r>
                        <a:rPr kumimoji="1" lang="ja-JP" altLang="en-US" sz="1600" dirty="0">
                          <a:latin typeface="Meiryo" panose="020B0604030504040204" pitchFamily="34" charset="-128"/>
                          <a:ea typeface="Meiryo" panose="020B0604030504040204" pitchFamily="34" charset="-128"/>
                        </a:rPr>
                        <a:t>・長時間労働の是正（残業抑制）</a:t>
                      </a:r>
                      <a:endParaRPr kumimoji="1" lang="en-US" altLang="ja-JP" sz="1600" dirty="0">
                        <a:latin typeface="Meiryo" panose="020B0604030504040204" pitchFamily="34" charset="-128"/>
                        <a:ea typeface="Meiryo" panose="020B0604030504040204" pitchFamily="34" charset="-128"/>
                      </a:endParaRPr>
                    </a:p>
                    <a:p>
                      <a:r>
                        <a:rPr kumimoji="1" lang="ja-JP" altLang="en-US" sz="1600" dirty="0">
                          <a:latin typeface="Meiryo" panose="020B0604030504040204" pitchFamily="34" charset="-128"/>
                          <a:ea typeface="Meiryo" panose="020B0604030504040204" pitchFamily="34" charset="-128"/>
                        </a:rPr>
                        <a:t>・人員の管理工数・コストを削減</a:t>
                      </a:r>
                    </a:p>
                  </a:txBody>
                  <a:tcPr anchor="ctr">
                    <a:solidFill>
                      <a:schemeClr val="bg1"/>
                    </a:solidFill>
                  </a:tcPr>
                </a:tc>
                <a:extLst>
                  <a:ext uri="{0D108BD9-81ED-4DB2-BD59-A6C34878D82A}">
                    <a16:rowId xmlns:a16="http://schemas.microsoft.com/office/drawing/2014/main" val="10001"/>
                  </a:ext>
                </a:extLst>
              </a:tr>
              <a:tr h="758644">
                <a:tc>
                  <a:txBody>
                    <a:bodyPr/>
                    <a:lstStyle/>
                    <a:p>
                      <a:r>
                        <a:rPr kumimoji="1" lang="en-US" altLang="ja-JP" sz="1800" b="1" dirty="0">
                          <a:solidFill>
                            <a:schemeClr val="bg1"/>
                          </a:solidFill>
                          <a:latin typeface="Meiryo" panose="020B0604030504040204" pitchFamily="34" charset="-128"/>
                          <a:ea typeface="Meiryo" panose="020B0604030504040204" pitchFamily="34" charset="-128"/>
                        </a:rPr>
                        <a:t>2.</a:t>
                      </a:r>
                      <a:r>
                        <a:rPr kumimoji="1" lang="ja-JP" altLang="en-US" sz="1800" b="1" dirty="0">
                          <a:solidFill>
                            <a:schemeClr val="bg1"/>
                          </a:solidFill>
                          <a:latin typeface="Meiryo" panose="020B0604030504040204" pitchFamily="34" charset="-128"/>
                          <a:ea typeface="Meiryo" panose="020B0604030504040204" pitchFamily="34" charset="-128"/>
                        </a:rPr>
                        <a:t>生産性の向上</a:t>
                      </a:r>
                    </a:p>
                  </a:txBody>
                  <a:tcPr anchor="ctr">
                    <a:solidFill>
                      <a:srgbClr val="0070C0"/>
                    </a:solidFill>
                  </a:tcPr>
                </a:tc>
                <a:tc>
                  <a:txBody>
                    <a:bodyPr/>
                    <a:lstStyle/>
                    <a:p>
                      <a:r>
                        <a:rPr kumimoji="1" lang="ja-JP" altLang="en-US" sz="1600" dirty="0">
                          <a:latin typeface="Meiryo" panose="020B0604030504040204" pitchFamily="34" charset="-128"/>
                          <a:ea typeface="Meiryo" panose="020B0604030504040204" pitchFamily="34" charset="-128"/>
                        </a:rPr>
                        <a:t>・処理スピードが高速（人の数百倍）</a:t>
                      </a:r>
                      <a:endParaRPr kumimoji="1" lang="en-US" altLang="ja-JP" sz="1600" dirty="0">
                        <a:latin typeface="Meiryo" panose="020B0604030504040204" pitchFamily="34" charset="-128"/>
                        <a:ea typeface="Meiryo" panose="020B0604030504040204" pitchFamily="34" charset="-128"/>
                      </a:endParaRPr>
                    </a:p>
                    <a:p>
                      <a:r>
                        <a:rPr kumimoji="1" lang="ja-JP" altLang="en-US" sz="1600" dirty="0">
                          <a:latin typeface="Meiryo" panose="020B0604030504040204" pitchFamily="34" charset="-128"/>
                          <a:ea typeface="Meiryo" panose="020B0604030504040204" pitchFamily="34" charset="-128"/>
                        </a:rPr>
                        <a:t>・</a:t>
                      </a:r>
                      <a:r>
                        <a:rPr kumimoji="1" lang="en-US" altLang="ja-JP" sz="1600" dirty="0">
                          <a:latin typeface="Meiryo" panose="020B0604030504040204" pitchFamily="34" charset="-128"/>
                          <a:ea typeface="Meiryo" panose="020B0604030504040204" pitchFamily="34" charset="-128"/>
                        </a:rPr>
                        <a:t>24</a:t>
                      </a:r>
                      <a:r>
                        <a:rPr kumimoji="1" lang="ja-JP" altLang="en-US" sz="1600" dirty="0">
                          <a:latin typeface="Meiryo" panose="020B0604030504040204" pitchFamily="34" charset="-128"/>
                          <a:ea typeface="Meiryo" panose="020B0604030504040204" pitchFamily="34" charset="-128"/>
                        </a:rPr>
                        <a:t>時間</a:t>
                      </a:r>
                      <a:r>
                        <a:rPr kumimoji="1" lang="en-US" altLang="ja-JP" sz="1600" dirty="0">
                          <a:latin typeface="Meiryo" panose="020B0604030504040204" pitchFamily="34" charset="-128"/>
                          <a:ea typeface="Meiryo" panose="020B0604030504040204" pitchFamily="34" charset="-128"/>
                        </a:rPr>
                        <a:t>365</a:t>
                      </a:r>
                      <a:r>
                        <a:rPr kumimoji="1" lang="ja-JP" altLang="en-US" sz="1600" dirty="0">
                          <a:latin typeface="Meiryo" panose="020B0604030504040204" pitchFamily="34" charset="-128"/>
                          <a:ea typeface="Meiryo" panose="020B0604030504040204" pitchFamily="34" charset="-128"/>
                        </a:rPr>
                        <a:t>日の業務が可能</a:t>
                      </a:r>
                    </a:p>
                  </a:txBody>
                  <a:tcPr anchor="ctr">
                    <a:solidFill>
                      <a:schemeClr val="bg1"/>
                    </a:solidFill>
                  </a:tcPr>
                </a:tc>
                <a:extLst>
                  <a:ext uri="{0D108BD9-81ED-4DB2-BD59-A6C34878D82A}">
                    <a16:rowId xmlns:a16="http://schemas.microsoft.com/office/drawing/2014/main" val="10002"/>
                  </a:ext>
                </a:extLst>
              </a:tr>
              <a:tr h="758644">
                <a:tc>
                  <a:txBody>
                    <a:bodyPr/>
                    <a:lstStyle/>
                    <a:p>
                      <a:r>
                        <a:rPr kumimoji="1" lang="en-US" altLang="ja-JP" sz="1800" b="1" dirty="0">
                          <a:solidFill>
                            <a:schemeClr val="bg1"/>
                          </a:solidFill>
                          <a:latin typeface="Meiryo" panose="020B0604030504040204" pitchFamily="34" charset="-128"/>
                          <a:ea typeface="Meiryo" panose="020B0604030504040204" pitchFamily="34" charset="-128"/>
                        </a:rPr>
                        <a:t>3.</a:t>
                      </a:r>
                      <a:r>
                        <a:rPr kumimoji="1" lang="ja-JP" altLang="en-US" sz="1800" b="1" dirty="0">
                          <a:solidFill>
                            <a:schemeClr val="bg1"/>
                          </a:solidFill>
                          <a:latin typeface="Meiryo" panose="020B0604030504040204" pitchFamily="34" charset="-128"/>
                          <a:ea typeface="Meiryo" panose="020B0604030504040204" pitchFamily="34" charset="-128"/>
                        </a:rPr>
                        <a:t>業務品質の向上</a:t>
                      </a:r>
                    </a:p>
                  </a:txBody>
                  <a:tcPr anchor="ctr">
                    <a:solidFill>
                      <a:srgbClr val="0070C0"/>
                    </a:solidFill>
                  </a:tcPr>
                </a:tc>
                <a:tc>
                  <a:txBody>
                    <a:bodyPr/>
                    <a:lstStyle/>
                    <a:p>
                      <a:r>
                        <a:rPr kumimoji="1" lang="ja-JP" altLang="en-US" sz="1600" dirty="0">
                          <a:latin typeface="Meiryo" panose="020B0604030504040204" pitchFamily="34" charset="-128"/>
                          <a:ea typeface="Meiryo" panose="020B0604030504040204" pitchFamily="34" charset="-128"/>
                        </a:rPr>
                        <a:t>・ヒューマンエラーを撲滅</a:t>
                      </a:r>
                      <a:endParaRPr kumimoji="1" lang="en-US" altLang="ja-JP" sz="1600" dirty="0">
                        <a:latin typeface="Meiryo" panose="020B0604030504040204" pitchFamily="34" charset="-128"/>
                        <a:ea typeface="Meiryo" panose="020B0604030504040204" pitchFamily="34" charset="-128"/>
                      </a:endParaRPr>
                    </a:p>
                    <a:p>
                      <a:r>
                        <a:rPr kumimoji="1" lang="ja-JP" altLang="en-US" sz="1600" dirty="0">
                          <a:latin typeface="Meiryo" panose="020B0604030504040204" pitchFamily="34" charset="-128"/>
                          <a:ea typeface="Meiryo" panose="020B0604030504040204" pitchFamily="34" charset="-128"/>
                        </a:rPr>
                        <a:t>・不正やセキュリティ事故の発生リスクを撲滅</a:t>
                      </a:r>
                    </a:p>
                  </a:txBody>
                  <a:tcPr anchor="ctr">
                    <a:solidFill>
                      <a:schemeClr val="bg1"/>
                    </a:solidFill>
                  </a:tcPr>
                </a:tc>
                <a:extLst>
                  <a:ext uri="{0D108BD9-81ED-4DB2-BD59-A6C34878D82A}">
                    <a16:rowId xmlns:a16="http://schemas.microsoft.com/office/drawing/2014/main" val="10003"/>
                  </a:ext>
                </a:extLst>
              </a:tr>
              <a:tr h="758644">
                <a:tc>
                  <a:txBody>
                    <a:bodyPr/>
                    <a:lstStyle/>
                    <a:p>
                      <a:r>
                        <a:rPr kumimoji="1" lang="en-US" altLang="ja-JP" sz="1800" b="1" dirty="0">
                          <a:solidFill>
                            <a:schemeClr val="bg1"/>
                          </a:solidFill>
                          <a:latin typeface="Meiryo" panose="020B0604030504040204" pitchFamily="34" charset="-128"/>
                          <a:ea typeface="Meiryo" panose="020B0604030504040204" pitchFamily="34" charset="-128"/>
                        </a:rPr>
                        <a:t>4.</a:t>
                      </a:r>
                      <a:r>
                        <a:rPr kumimoji="1" lang="ja-JP" altLang="en-US" sz="1800" b="1" dirty="0">
                          <a:solidFill>
                            <a:schemeClr val="bg1"/>
                          </a:solidFill>
                          <a:latin typeface="Meiryo" panose="020B0604030504040204" pitchFamily="34" charset="-128"/>
                          <a:ea typeface="Meiryo" panose="020B0604030504040204" pitchFamily="34" charset="-128"/>
                        </a:rPr>
                        <a:t>高付加価値業務へのシフト</a:t>
                      </a:r>
                    </a:p>
                  </a:txBody>
                  <a:tcPr anchor="ctr">
                    <a:solidFill>
                      <a:srgbClr val="0070C0"/>
                    </a:solidFill>
                  </a:tcPr>
                </a:tc>
                <a:tc>
                  <a:txBody>
                    <a:bodyPr/>
                    <a:lstStyle/>
                    <a:p>
                      <a:r>
                        <a:rPr kumimoji="1" lang="ja-JP" altLang="en-US" sz="1600" dirty="0">
                          <a:latin typeface="Meiryo" panose="020B0604030504040204" pitchFamily="34" charset="-128"/>
                          <a:ea typeface="Meiryo" panose="020B0604030504040204" pitchFamily="34" charset="-128"/>
                        </a:rPr>
                        <a:t>・定型業務を</a:t>
                      </a:r>
                      <a:r>
                        <a:rPr kumimoji="1" lang="en-US" altLang="ja-JP" sz="1600" dirty="0">
                          <a:latin typeface="Meiryo" panose="020B0604030504040204" pitchFamily="34" charset="-128"/>
                          <a:ea typeface="Meiryo" panose="020B0604030504040204" pitchFamily="34" charset="-128"/>
                        </a:rPr>
                        <a:t>RPA</a:t>
                      </a:r>
                      <a:r>
                        <a:rPr kumimoji="1" lang="ja-JP" altLang="en-US" sz="1600" dirty="0">
                          <a:latin typeface="Meiryo" panose="020B0604030504040204" pitchFamily="34" charset="-128"/>
                          <a:ea typeface="Meiryo" panose="020B0604030504040204" pitchFamily="34" charset="-128"/>
                        </a:rPr>
                        <a:t>へ置き換えることにより、戦略</a:t>
                      </a:r>
                      <a:br>
                        <a:rPr kumimoji="1" lang="en-US" altLang="ja-JP" sz="1600" dirty="0">
                          <a:latin typeface="Meiryo" panose="020B0604030504040204" pitchFamily="34" charset="-128"/>
                          <a:ea typeface="Meiryo" panose="020B0604030504040204" pitchFamily="34" charset="-128"/>
                        </a:rPr>
                      </a:br>
                      <a:r>
                        <a:rPr kumimoji="1" lang="ja-JP" altLang="en-US" sz="1600" dirty="0">
                          <a:latin typeface="Meiryo" panose="020B0604030504040204" pitchFamily="34" charset="-128"/>
                          <a:ea typeface="Meiryo" panose="020B0604030504040204" pitchFamily="34" charset="-128"/>
                        </a:rPr>
                        <a:t>　検討など高付加価値業務へシフト可能</a:t>
                      </a:r>
                    </a:p>
                  </a:txBody>
                  <a:tcPr anchor="ctr">
                    <a:solidFill>
                      <a:schemeClr val="bg1"/>
                    </a:solidFill>
                  </a:tcPr>
                </a:tc>
                <a:extLst>
                  <a:ext uri="{0D108BD9-81ED-4DB2-BD59-A6C34878D82A}">
                    <a16:rowId xmlns:a16="http://schemas.microsoft.com/office/drawing/2014/main" val="10004"/>
                  </a:ext>
                </a:extLst>
              </a:tr>
              <a:tr h="758644">
                <a:tc>
                  <a:txBody>
                    <a:bodyPr/>
                    <a:lstStyle/>
                    <a:p>
                      <a:r>
                        <a:rPr kumimoji="1" lang="en-US" altLang="ja-JP" sz="1800" b="1" dirty="0">
                          <a:solidFill>
                            <a:schemeClr val="bg1"/>
                          </a:solidFill>
                          <a:latin typeface="Meiryo" panose="020B0604030504040204" pitchFamily="34" charset="-128"/>
                          <a:ea typeface="Meiryo" panose="020B0604030504040204" pitchFamily="34" charset="-128"/>
                        </a:rPr>
                        <a:t>5.</a:t>
                      </a:r>
                      <a:r>
                        <a:rPr kumimoji="1" lang="ja-JP" altLang="en-US" sz="1800" b="1" dirty="0">
                          <a:solidFill>
                            <a:schemeClr val="bg1"/>
                          </a:solidFill>
                          <a:latin typeface="Meiryo" panose="020B0604030504040204" pitchFamily="34" charset="-128"/>
                          <a:ea typeface="Meiryo" panose="020B0604030504040204" pitchFamily="34" charset="-128"/>
                        </a:rPr>
                        <a:t>リソース増減への柔軟な対応</a:t>
                      </a:r>
                    </a:p>
                  </a:txBody>
                  <a:tcPr anchor="ctr">
                    <a:solidFill>
                      <a:srgbClr val="0070C0"/>
                    </a:solidFill>
                  </a:tcPr>
                </a:tc>
                <a:tc>
                  <a:txBody>
                    <a:bodyPr/>
                    <a:lstStyle/>
                    <a:p>
                      <a:r>
                        <a:rPr kumimoji="1" lang="ja-JP" altLang="en-US" sz="1600" dirty="0">
                          <a:latin typeface="Meiryo" panose="020B0604030504040204" pitchFamily="34" charset="-128"/>
                          <a:ea typeface="Meiryo" panose="020B0604030504040204" pitchFamily="34" charset="-128"/>
                        </a:rPr>
                        <a:t>・繁忙期のリソース増加・閑散期のリソース削減</a:t>
                      </a:r>
                      <a:br>
                        <a:rPr kumimoji="1" lang="en-US" altLang="ja-JP" sz="1600" dirty="0">
                          <a:latin typeface="Meiryo" panose="020B0604030504040204" pitchFamily="34" charset="-128"/>
                          <a:ea typeface="Meiryo" panose="020B0604030504040204" pitchFamily="34" charset="-128"/>
                        </a:rPr>
                      </a:br>
                      <a:r>
                        <a:rPr kumimoji="1" lang="ja-JP" altLang="en-US" sz="1600" dirty="0">
                          <a:latin typeface="Meiryo" panose="020B0604030504040204" pitchFamily="34" charset="-128"/>
                          <a:ea typeface="Meiryo" panose="020B0604030504040204" pitchFamily="34" charset="-128"/>
                        </a:rPr>
                        <a:t>　を容易に実現</a:t>
                      </a:r>
                    </a:p>
                  </a:txBody>
                  <a:tcPr anchor="ctr">
                    <a:solidFill>
                      <a:schemeClr val="bg1"/>
                    </a:solidFill>
                  </a:tcPr>
                </a:tc>
                <a:extLst>
                  <a:ext uri="{0D108BD9-81ED-4DB2-BD59-A6C34878D82A}">
                    <a16:rowId xmlns:a16="http://schemas.microsoft.com/office/drawing/2014/main" val="10005"/>
                  </a:ext>
                </a:extLst>
              </a:tr>
              <a:tr h="1088490">
                <a:tc>
                  <a:txBody>
                    <a:bodyPr/>
                    <a:lstStyle/>
                    <a:p>
                      <a:r>
                        <a:rPr kumimoji="1" lang="en-US" altLang="ja-JP" sz="1800" b="1" dirty="0">
                          <a:solidFill>
                            <a:schemeClr val="bg1"/>
                          </a:solidFill>
                          <a:latin typeface="Meiryo" panose="020B0604030504040204" pitchFamily="34" charset="-128"/>
                          <a:ea typeface="Meiryo" panose="020B0604030504040204" pitchFamily="34" charset="-128"/>
                        </a:rPr>
                        <a:t>6.</a:t>
                      </a:r>
                      <a:r>
                        <a:rPr kumimoji="1" lang="ja-JP" altLang="en-US" sz="1800" b="1" dirty="0">
                          <a:solidFill>
                            <a:schemeClr val="bg1"/>
                          </a:solidFill>
                          <a:latin typeface="Meiryo" panose="020B0604030504040204" pitchFamily="34" charset="-128"/>
                          <a:ea typeface="Meiryo" panose="020B0604030504040204" pitchFamily="34" charset="-128"/>
                        </a:rPr>
                        <a:t>ノウハウの属人化の解消</a:t>
                      </a:r>
                    </a:p>
                  </a:txBody>
                  <a:tcPr anchor="ctr">
                    <a:solidFill>
                      <a:srgbClr val="0070C0"/>
                    </a:solidFill>
                  </a:tcPr>
                </a:tc>
                <a:tc>
                  <a:txBody>
                    <a:bodyPr/>
                    <a:lstStyle/>
                    <a:p>
                      <a:r>
                        <a:rPr kumimoji="1" lang="ja-JP" altLang="en-US" sz="1600" dirty="0">
                          <a:latin typeface="Meiryo" panose="020B0604030504040204" pitchFamily="34" charset="-128"/>
                          <a:ea typeface="Meiryo" panose="020B0604030504040204" pitchFamily="34" charset="-128"/>
                        </a:rPr>
                        <a:t>・業務の属人化を解消</a:t>
                      </a:r>
                      <a:endParaRPr kumimoji="1" lang="en-US" altLang="ja-JP" sz="1600" dirty="0">
                        <a:latin typeface="Meiryo" panose="020B0604030504040204" pitchFamily="34" charset="-128"/>
                        <a:ea typeface="Meiryo" panose="020B0604030504040204" pitchFamily="34" charset="-128"/>
                      </a:endParaRPr>
                    </a:p>
                    <a:p>
                      <a:r>
                        <a:rPr kumimoji="1" lang="ja-JP" altLang="en-US" sz="1600" dirty="0">
                          <a:latin typeface="Meiryo" panose="020B0604030504040204" pitchFamily="34" charset="-128"/>
                          <a:ea typeface="Meiryo" panose="020B0604030504040204" pitchFamily="34" charset="-128"/>
                        </a:rPr>
                        <a:t>・異動・退職による業務の引継ぎが不要</a:t>
                      </a:r>
                      <a:endParaRPr kumimoji="1" lang="en-US" altLang="ja-JP" sz="1600" dirty="0">
                        <a:latin typeface="Meiryo" panose="020B0604030504040204" pitchFamily="34" charset="-128"/>
                        <a:ea typeface="Meiryo" panose="020B0604030504040204" pitchFamily="34" charset="-128"/>
                      </a:endParaRPr>
                    </a:p>
                    <a:p>
                      <a:r>
                        <a:rPr kumimoji="1" lang="ja-JP" altLang="en-US" sz="1600" dirty="0">
                          <a:latin typeface="Meiryo" panose="020B0604030504040204" pitchFamily="34" charset="-128"/>
                          <a:ea typeface="Meiryo" panose="020B0604030504040204" pitchFamily="34" charset="-128"/>
                        </a:rPr>
                        <a:t>・ノウハウの見える化</a:t>
                      </a:r>
                      <a:endParaRPr kumimoji="1" lang="en-US" altLang="ja-JP" sz="1600" dirty="0">
                        <a:latin typeface="Meiryo" panose="020B0604030504040204" pitchFamily="34" charset="-128"/>
                        <a:ea typeface="Meiryo" panose="020B0604030504040204" pitchFamily="34" charset="-128"/>
                      </a:endParaRPr>
                    </a:p>
                  </a:txBody>
                  <a:tcPr anchor="ctr">
                    <a:solidFill>
                      <a:schemeClr val="bg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8394749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59DB79D-AD59-7C4A-B9C0-45F79EE24F45}"/>
              </a:ext>
            </a:extLst>
          </p:cNvPr>
          <p:cNvSpPr>
            <a:spLocks noGrp="1"/>
          </p:cNvSpPr>
          <p:nvPr>
            <p:ph type="title"/>
          </p:nvPr>
        </p:nvSpPr>
        <p:spPr/>
        <p:txBody>
          <a:bodyPr/>
          <a:lstStyle/>
          <a:p>
            <a:r>
              <a:rPr lang="ja-JP" altLang="en-US" kern="0">
                <a:solidFill>
                  <a:schemeClr val="tx1"/>
                </a:solidFill>
                <a:latin typeface="Meiryo UI" panose="020B0604030504040204" pitchFamily="50" charset="-128"/>
                <a:ea typeface="Meiryo UI" panose="020B0604030504040204" pitchFamily="50" charset="-128"/>
                <a:cs typeface="Meiryo UI" panose="020B0604030504040204" pitchFamily="50" charset="-128"/>
              </a:rPr>
              <a:t>どんな作業が自動化できるか？</a:t>
            </a:r>
            <a:endParaRPr kumimoji="1" lang="ja-JP" altLang="en-US"/>
          </a:p>
        </p:txBody>
      </p:sp>
      <p:sp>
        <p:nvSpPr>
          <p:cNvPr id="4" name="スライド番号プレースホルダー 3"/>
          <p:cNvSpPr>
            <a:spLocks noGrp="1"/>
          </p:cNvSpPr>
          <p:nvPr>
            <p:ph type="sldNum" sz="quarter" idx="12"/>
          </p:nvPr>
        </p:nvSpPr>
        <p:spPr/>
        <p:txBody>
          <a:bodyPr/>
          <a:lstStyle/>
          <a:p>
            <a:fld id="{ACA9A8DA-50BF-42A1-A62A-E20118BC7CE9}" type="slidenum">
              <a:rPr lang="de-DE" altLang="ja-JP" smtClean="0"/>
              <a:pPr/>
              <a:t>17</a:t>
            </a:fld>
            <a:endParaRPr lang="de-DE" altLang="ja-JP" dirty="0"/>
          </a:p>
        </p:txBody>
      </p:sp>
      <p:sp>
        <p:nvSpPr>
          <p:cNvPr id="20" name="コンテンツ プレースホルダー 2"/>
          <p:cNvSpPr>
            <a:spLocks noGrp="1"/>
          </p:cNvSpPr>
          <p:nvPr>
            <p:ph idx="4294967295"/>
          </p:nvPr>
        </p:nvSpPr>
        <p:spPr>
          <a:xfrm>
            <a:off x="357188" y="5191125"/>
            <a:ext cx="4595301" cy="1271588"/>
          </a:xfrm>
        </p:spPr>
        <p:txBody>
          <a:bodyPr>
            <a:normAutofit fontScale="92500"/>
          </a:bodyPr>
          <a:lstStyle/>
          <a:p>
            <a:pPr>
              <a:buClr>
                <a:srgbClr val="FF0000"/>
              </a:buClr>
              <a:buSzPct val="80000"/>
              <a:buFont typeface="Apple Color Emoji" pitchFamily="2" charset="0"/>
              <a:buChar char="❌"/>
            </a:pPr>
            <a:r>
              <a:rPr lang="en-US" altLang="ja-JP" sz="2000" b="1" dirty="0">
                <a:solidFill>
                  <a:srgbClr val="FF0000"/>
                </a:solidFill>
                <a:latin typeface="Meiryo" panose="020B0604030504040204" pitchFamily="34" charset="-128"/>
                <a:ea typeface="Meiryo" panose="020B0604030504040204" pitchFamily="34" charset="-128"/>
              </a:rPr>
              <a:t>RPA</a:t>
            </a:r>
            <a:r>
              <a:rPr lang="ja-JP" altLang="en-US" sz="2000" b="1" dirty="0">
                <a:solidFill>
                  <a:srgbClr val="FF0000"/>
                </a:solidFill>
                <a:latin typeface="Meiryo" panose="020B0604030504040204" pitchFamily="34" charset="-128"/>
                <a:ea typeface="Meiryo" panose="020B0604030504040204" pitchFamily="34" charset="-128"/>
              </a:rPr>
              <a:t>に向いて</a:t>
            </a:r>
            <a:r>
              <a:rPr lang="ja-JP" altLang="en-US" sz="2000" b="1">
                <a:solidFill>
                  <a:srgbClr val="FF0000"/>
                </a:solidFill>
                <a:latin typeface="Meiryo" panose="020B0604030504040204" pitchFamily="34" charset="-128"/>
                <a:ea typeface="Meiryo" panose="020B0604030504040204" pitchFamily="34" charset="-128"/>
              </a:rPr>
              <a:t>いない作業</a:t>
            </a:r>
            <a:endParaRPr lang="en-US" altLang="ja-JP" sz="2000" b="1" dirty="0">
              <a:solidFill>
                <a:srgbClr val="FF0000"/>
              </a:solidFill>
              <a:latin typeface="Meiryo" panose="020B0604030504040204" pitchFamily="34" charset="-128"/>
              <a:ea typeface="Meiryo" panose="020B0604030504040204" pitchFamily="34" charset="-128"/>
            </a:endParaRPr>
          </a:p>
          <a:p>
            <a:pPr lvl="1">
              <a:buClr>
                <a:srgbClr val="FF0000"/>
              </a:buClr>
              <a:buFont typeface="Wingdings" pitchFamily="2" charset="2"/>
              <a:buChar char="ü"/>
            </a:pPr>
            <a:r>
              <a:rPr lang="ja-JP" altLang="en-US" sz="1600">
                <a:latin typeface="Meiryo" panose="020B0604030504040204" pitchFamily="34" charset="-128"/>
                <a:ea typeface="Meiryo" panose="020B0604030504040204" pitchFamily="34" charset="-128"/>
              </a:rPr>
              <a:t>ルール</a:t>
            </a:r>
            <a:r>
              <a:rPr lang="ja-JP" altLang="en-US" sz="1600" dirty="0">
                <a:latin typeface="Meiryo" panose="020B0604030504040204" pitchFamily="34" charset="-128"/>
                <a:ea typeface="Meiryo" panose="020B0604030504040204" pitchFamily="34" charset="-128"/>
              </a:rPr>
              <a:t>と手順が明確に</a:t>
            </a:r>
            <a:r>
              <a:rPr lang="ja-JP" altLang="en-US" sz="1600">
                <a:latin typeface="Meiryo" panose="020B0604030504040204" pitchFamily="34" charset="-128"/>
                <a:ea typeface="Meiryo" panose="020B0604030504040204" pitchFamily="34" charset="-128"/>
              </a:rPr>
              <a:t>決まっていない</a:t>
            </a:r>
            <a:endParaRPr lang="en-US" altLang="ja-JP" sz="1600" dirty="0">
              <a:latin typeface="Meiryo" panose="020B0604030504040204" pitchFamily="34" charset="-128"/>
              <a:ea typeface="Meiryo" panose="020B0604030504040204" pitchFamily="34" charset="-128"/>
            </a:endParaRPr>
          </a:p>
          <a:p>
            <a:pPr lvl="1">
              <a:buClr>
                <a:srgbClr val="FF0000"/>
              </a:buClr>
              <a:buFont typeface="Wingdings" pitchFamily="2" charset="2"/>
              <a:buChar char="ü"/>
            </a:pPr>
            <a:r>
              <a:rPr lang="ja-JP" altLang="en-US" sz="1600">
                <a:latin typeface="Meiryo" panose="020B0604030504040204" pitchFamily="34" charset="-128"/>
                <a:ea typeface="Meiryo" panose="020B0604030504040204" pitchFamily="34" charset="-128"/>
              </a:rPr>
              <a:t>定期</a:t>
            </a:r>
            <a:r>
              <a:rPr lang="ja-JP" altLang="en-US" sz="1600" dirty="0">
                <a:latin typeface="Meiryo" panose="020B0604030504040204" pitchFamily="34" charset="-128"/>
                <a:ea typeface="Meiryo" panose="020B0604030504040204" pitchFamily="34" charset="-128"/>
              </a:rPr>
              <a:t>に実行されない（年</a:t>
            </a:r>
            <a:r>
              <a:rPr lang="en-US" altLang="ja-JP" sz="1600" dirty="0">
                <a:latin typeface="Meiryo" panose="020B0604030504040204" pitchFamily="34" charset="-128"/>
                <a:ea typeface="Meiryo" panose="020B0604030504040204" pitchFamily="34" charset="-128"/>
              </a:rPr>
              <a:t>1</a:t>
            </a:r>
            <a:r>
              <a:rPr lang="ja-JP" altLang="en-US" sz="1600" dirty="0">
                <a:latin typeface="Meiryo" panose="020B0604030504040204" pitchFamily="34" charset="-128"/>
                <a:ea typeface="Meiryo" panose="020B0604030504040204" pitchFamily="34" charset="-128"/>
              </a:rPr>
              <a:t>回の業務</a:t>
            </a:r>
            <a:r>
              <a:rPr lang="ja-JP" altLang="en-US" sz="1600">
                <a:latin typeface="Meiryo" panose="020B0604030504040204" pitchFamily="34" charset="-128"/>
                <a:ea typeface="Meiryo" panose="020B0604030504040204" pitchFamily="34" charset="-128"/>
              </a:rPr>
              <a:t>など）</a:t>
            </a:r>
            <a:endParaRPr lang="en-US" altLang="ja-JP" sz="1600" dirty="0">
              <a:latin typeface="Meiryo" panose="020B0604030504040204" pitchFamily="34" charset="-128"/>
              <a:ea typeface="Meiryo" panose="020B0604030504040204" pitchFamily="34" charset="-128"/>
            </a:endParaRPr>
          </a:p>
          <a:p>
            <a:pPr lvl="1">
              <a:buClr>
                <a:srgbClr val="FF0000"/>
              </a:buClr>
              <a:buFont typeface="Wingdings" pitchFamily="2" charset="2"/>
              <a:buChar char="ü"/>
            </a:pPr>
            <a:r>
              <a:rPr lang="ja-JP" altLang="en-US" sz="1600">
                <a:latin typeface="Meiryo" panose="020B0604030504040204" pitchFamily="34" charset="-128"/>
                <a:ea typeface="Meiryo" panose="020B0604030504040204" pitchFamily="34" charset="-128"/>
              </a:rPr>
              <a:t>処理</a:t>
            </a:r>
            <a:r>
              <a:rPr lang="ja-JP" altLang="en-US" sz="1600" dirty="0">
                <a:latin typeface="Meiryo" panose="020B0604030504040204" pitchFamily="34" charset="-128"/>
                <a:ea typeface="Meiryo" panose="020B0604030504040204" pitchFamily="34" charset="-128"/>
              </a:rPr>
              <a:t>パターンが多い　　など</a:t>
            </a:r>
          </a:p>
        </p:txBody>
      </p:sp>
      <p:sp>
        <p:nvSpPr>
          <p:cNvPr id="18" name="AutoShape 6" descr="「シティバンク」の画像検索結果"/>
          <p:cNvSpPr>
            <a:spLocks noChangeAspect="1" noChangeArrowheads="1"/>
          </p:cNvSpPr>
          <p:nvPr/>
        </p:nvSpPr>
        <p:spPr bwMode="auto">
          <a:xfrm>
            <a:off x="155575" y="130419"/>
            <a:ext cx="304800" cy="28135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コンテンツ プレースホルダー 2"/>
          <p:cNvSpPr txBox="1">
            <a:spLocks/>
          </p:cNvSpPr>
          <p:nvPr/>
        </p:nvSpPr>
        <p:spPr bwMode="gray">
          <a:xfrm>
            <a:off x="5622763" y="1786441"/>
            <a:ext cx="3329316" cy="3150088"/>
          </a:xfrm>
          <a:prstGeom prst="rect">
            <a:avLst/>
          </a:prstGeom>
          <a:noFill/>
          <a:ln w="28575">
            <a:solidFill>
              <a:srgbClr val="0070C0"/>
            </a:solidFill>
          </a:ln>
          <a:effectLst/>
        </p:spPr>
        <p:txBody>
          <a:bodyPr vert="horz" wrap="square" lIns="0" tIns="0" rIns="0" bIns="0" numCol="1" anchor="t" anchorCtr="0" compatLnSpc="1">
            <a:prstTxWarp prst="textNoShape">
              <a:avLst/>
            </a:prstTxWarp>
          </a:bodyPr>
          <a:lstStyle>
            <a:lvl1pPr marL="290513" indent="-290513" algn="l" defTabSz="457200" rtl="0" fontAlgn="base">
              <a:lnSpc>
                <a:spcPct val="95000"/>
              </a:lnSpc>
              <a:spcBef>
                <a:spcPct val="20000"/>
              </a:spcBef>
              <a:spcAft>
                <a:spcPct val="10000"/>
              </a:spcAft>
              <a:buClr>
                <a:srgbClr val="A30B1A"/>
              </a:buClr>
              <a:buFont typeface="Wingdings" pitchFamily="2" charset="2"/>
              <a:buChar char="n"/>
              <a:defRPr kumimoji="1" sz="2400">
                <a:solidFill>
                  <a:srgbClr val="000000"/>
                </a:solidFill>
                <a:latin typeface="+mn-lt"/>
                <a:ea typeface="+mn-ea"/>
                <a:cs typeface="+mn-cs"/>
              </a:defRPr>
            </a:lvl1pPr>
            <a:lvl2pPr marL="581025" indent="-242888" algn="l" defTabSz="457200" rtl="0" fontAlgn="base">
              <a:lnSpc>
                <a:spcPct val="95000"/>
              </a:lnSpc>
              <a:spcBef>
                <a:spcPct val="20000"/>
              </a:spcBef>
              <a:spcAft>
                <a:spcPct val="10000"/>
              </a:spcAft>
              <a:buClr>
                <a:srgbClr val="87867E"/>
              </a:buClr>
              <a:buFont typeface="Wingdings" pitchFamily="2" charset="2"/>
              <a:buChar char="n"/>
              <a:defRPr kumimoji="1" sz="2000">
                <a:solidFill>
                  <a:srgbClr val="000000"/>
                </a:solidFill>
                <a:latin typeface="+mn-lt"/>
                <a:ea typeface="+mn-ea"/>
                <a:cs typeface="+mn-cs"/>
              </a:defRPr>
            </a:lvl2pPr>
            <a:lvl3pPr marL="795338" indent="-138113" algn="l" defTabSz="457200" rtl="0" fontAlgn="base">
              <a:lnSpc>
                <a:spcPct val="95000"/>
              </a:lnSpc>
              <a:spcBef>
                <a:spcPct val="20000"/>
              </a:spcBef>
              <a:spcAft>
                <a:spcPct val="10000"/>
              </a:spcAft>
              <a:buClr>
                <a:srgbClr val="87867E"/>
              </a:buClr>
              <a:buSzPct val="100000"/>
              <a:buChar char="•"/>
              <a:defRPr kumimoji="1">
                <a:solidFill>
                  <a:srgbClr val="000000"/>
                </a:solidFill>
                <a:latin typeface="+mn-lt"/>
                <a:ea typeface="+mn-ea"/>
                <a:cs typeface="+mn-cs"/>
              </a:defRPr>
            </a:lvl3pPr>
            <a:lvl4pPr marL="1014413" indent="-134938" algn="l" defTabSz="457200" rtl="0" fontAlgn="base">
              <a:lnSpc>
                <a:spcPct val="95000"/>
              </a:lnSpc>
              <a:spcBef>
                <a:spcPct val="20000"/>
              </a:spcBef>
              <a:spcAft>
                <a:spcPct val="10000"/>
              </a:spcAft>
              <a:buClr>
                <a:srgbClr val="87867E"/>
              </a:buClr>
              <a:buSzPct val="100000"/>
              <a:buChar char="•"/>
              <a:defRPr kumimoji="1" sz="1600">
                <a:solidFill>
                  <a:srgbClr val="000000"/>
                </a:solidFill>
                <a:latin typeface="+mn-lt"/>
                <a:ea typeface="+mn-ea"/>
                <a:cs typeface="+mn-cs"/>
              </a:defRPr>
            </a:lvl4pPr>
            <a:lvl5pPr marL="2305050" indent="365125" algn="l" defTabSz="457200" rtl="0" fontAlgn="base">
              <a:spcBef>
                <a:spcPct val="0"/>
              </a:spcBef>
              <a:spcAft>
                <a:spcPct val="0"/>
              </a:spcAft>
              <a:buBlip>
                <a:blip r:embed="rId3"/>
              </a:buBlip>
              <a:defRPr kumimoji="1" sz="2000">
                <a:solidFill>
                  <a:srgbClr val="000000"/>
                </a:solidFill>
                <a:latin typeface="+mn-lt"/>
                <a:ea typeface="+mn-ea"/>
                <a:cs typeface="+mn-cs"/>
              </a:defRPr>
            </a:lvl5pPr>
            <a:lvl6pPr marL="2762250" indent="365125" algn="l" defTabSz="457200" rtl="0" fontAlgn="base">
              <a:spcBef>
                <a:spcPct val="0"/>
              </a:spcBef>
              <a:spcAft>
                <a:spcPct val="0"/>
              </a:spcAft>
              <a:buBlip>
                <a:blip r:embed="rId3"/>
              </a:buBlip>
              <a:defRPr kumimoji="1" sz="2000">
                <a:solidFill>
                  <a:srgbClr val="000000"/>
                </a:solidFill>
                <a:latin typeface="+mn-lt"/>
                <a:ea typeface="+mn-ea"/>
                <a:cs typeface="+mn-cs"/>
              </a:defRPr>
            </a:lvl6pPr>
            <a:lvl7pPr marL="3219450" indent="365125" algn="l" defTabSz="457200" rtl="0" fontAlgn="base">
              <a:spcBef>
                <a:spcPct val="0"/>
              </a:spcBef>
              <a:spcAft>
                <a:spcPct val="0"/>
              </a:spcAft>
              <a:buBlip>
                <a:blip r:embed="rId3"/>
              </a:buBlip>
              <a:defRPr kumimoji="1" sz="2000">
                <a:solidFill>
                  <a:srgbClr val="000000"/>
                </a:solidFill>
                <a:latin typeface="+mn-lt"/>
                <a:ea typeface="+mn-ea"/>
                <a:cs typeface="+mn-cs"/>
              </a:defRPr>
            </a:lvl7pPr>
            <a:lvl8pPr marL="3676650" indent="365125" algn="l" defTabSz="457200" rtl="0" fontAlgn="base">
              <a:spcBef>
                <a:spcPct val="0"/>
              </a:spcBef>
              <a:spcAft>
                <a:spcPct val="0"/>
              </a:spcAft>
              <a:buBlip>
                <a:blip r:embed="rId3"/>
              </a:buBlip>
              <a:defRPr kumimoji="1" sz="2000">
                <a:solidFill>
                  <a:srgbClr val="000000"/>
                </a:solidFill>
                <a:latin typeface="+mn-lt"/>
                <a:ea typeface="+mn-ea"/>
                <a:cs typeface="+mn-cs"/>
              </a:defRPr>
            </a:lvl8pPr>
            <a:lvl9pPr marL="4133850" indent="365125" algn="l" defTabSz="457200" rtl="0" fontAlgn="base">
              <a:spcBef>
                <a:spcPct val="0"/>
              </a:spcBef>
              <a:spcAft>
                <a:spcPct val="0"/>
              </a:spcAft>
              <a:buBlip>
                <a:blip r:embed="rId3"/>
              </a:buBlip>
              <a:defRPr kumimoji="1" sz="2000">
                <a:solidFill>
                  <a:srgbClr val="000000"/>
                </a:solidFill>
                <a:latin typeface="+mn-lt"/>
                <a:ea typeface="+mn-ea"/>
                <a:cs typeface="+mn-cs"/>
              </a:defRPr>
            </a:lvl9pPr>
          </a:lstStyle>
          <a:p>
            <a:pPr marL="557213" lvl="2" indent="-342900">
              <a:lnSpc>
                <a:spcPts val="2000"/>
              </a:lnSpc>
              <a:buClrTx/>
              <a:buFont typeface="Wingdings" panose="05000000000000000000" pitchFamily="2" charset="2"/>
              <a:buChar char="Ø"/>
            </a:pPr>
            <a:endParaRPr lang="en-US" altLang="ja-JP" sz="1200" dirty="0">
              <a:solidFill>
                <a:schemeClr val="tx1"/>
              </a:solidFill>
              <a:latin typeface="Meiryo" panose="020B0604030504040204" pitchFamily="34" charset="-128"/>
              <a:ea typeface="Meiryo" panose="020B0604030504040204" pitchFamily="34" charset="-128"/>
              <a:cs typeface="Meiryo UI" panose="020B0604030504040204" pitchFamily="50" charset="-128"/>
            </a:endParaRPr>
          </a:p>
        </p:txBody>
      </p:sp>
      <p:sp>
        <p:nvSpPr>
          <p:cNvPr id="17" name="テキスト ボックス 16"/>
          <p:cNvSpPr txBox="1"/>
          <p:nvPr/>
        </p:nvSpPr>
        <p:spPr>
          <a:xfrm>
            <a:off x="5586213" y="1461245"/>
            <a:ext cx="3329318" cy="340770"/>
          </a:xfrm>
          <a:prstGeom prst="rect">
            <a:avLst/>
          </a:prstGeom>
          <a:solidFill>
            <a:srgbClr val="0070C0"/>
          </a:solidFill>
          <a:ln>
            <a:solidFill>
              <a:srgbClr val="0070C0"/>
            </a:solidFill>
          </a:ln>
        </p:spPr>
        <p:style>
          <a:lnRef idx="1">
            <a:schemeClr val="accent5"/>
          </a:lnRef>
          <a:fillRef idx="3">
            <a:schemeClr val="accent5"/>
          </a:fillRef>
          <a:effectRef idx="2">
            <a:schemeClr val="accent5"/>
          </a:effectRef>
          <a:fontRef idx="minor">
            <a:schemeClr val="lt1"/>
          </a:fontRef>
        </p:style>
        <p:txBody>
          <a:bodyPr wrap="square" lIns="63152" tIns="31577" rIns="63152" bIns="31577" rtlCol="0">
            <a:spAutoFit/>
          </a:bodyPr>
          <a:lstStyle/>
          <a:p>
            <a:pPr algn="ctr"/>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対象業務例</a:t>
            </a:r>
          </a:p>
        </p:txBody>
      </p:sp>
      <p:sp>
        <p:nvSpPr>
          <p:cNvPr id="31" name="コンテンツ プレースホルダー 2"/>
          <p:cNvSpPr txBox="1">
            <a:spLocks/>
          </p:cNvSpPr>
          <p:nvPr/>
        </p:nvSpPr>
        <p:spPr bwMode="gray">
          <a:xfrm>
            <a:off x="260450" y="1784537"/>
            <a:ext cx="2162315" cy="3150088"/>
          </a:xfrm>
          <a:prstGeom prst="rect">
            <a:avLst/>
          </a:prstGeom>
          <a:solidFill>
            <a:srgbClr val="FFFFFF"/>
          </a:solidFill>
          <a:ln w="28575">
            <a:solidFill>
              <a:srgbClr val="0070C0"/>
            </a:solidFill>
          </a:ln>
          <a:effectLst/>
        </p:spPr>
        <p:txBody>
          <a:bodyPr vert="horz" wrap="square" lIns="0" tIns="0" rIns="0" bIns="0" numCol="1" anchor="t" anchorCtr="0" compatLnSpc="1">
            <a:prstTxWarp prst="textNoShape">
              <a:avLst/>
            </a:prstTxWarp>
          </a:bodyPr>
          <a:lstStyle>
            <a:lvl1pPr marL="290513" indent="-290513" algn="l" defTabSz="457200" rtl="0" fontAlgn="base">
              <a:lnSpc>
                <a:spcPct val="95000"/>
              </a:lnSpc>
              <a:spcBef>
                <a:spcPct val="20000"/>
              </a:spcBef>
              <a:spcAft>
                <a:spcPct val="10000"/>
              </a:spcAft>
              <a:buClr>
                <a:srgbClr val="A30B1A"/>
              </a:buClr>
              <a:buFont typeface="Wingdings" pitchFamily="2" charset="2"/>
              <a:buChar char="n"/>
              <a:defRPr kumimoji="1" sz="2400">
                <a:solidFill>
                  <a:srgbClr val="000000"/>
                </a:solidFill>
                <a:latin typeface="+mn-lt"/>
                <a:ea typeface="+mn-ea"/>
                <a:cs typeface="+mn-cs"/>
              </a:defRPr>
            </a:lvl1pPr>
            <a:lvl2pPr marL="581025" indent="-242888" algn="l" defTabSz="457200" rtl="0" fontAlgn="base">
              <a:lnSpc>
                <a:spcPct val="95000"/>
              </a:lnSpc>
              <a:spcBef>
                <a:spcPct val="20000"/>
              </a:spcBef>
              <a:spcAft>
                <a:spcPct val="10000"/>
              </a:spcAft>
              <a:buClr>
                <a:srgbClr val="87867E"/>
              </a:buClr>
              <a:buFont typeface="Wingdings" pitchFamily="2" charset="2"/>
              <a:buChar char="n"/>
              <a:defRPr kumimoji="1" sz="2000">
                <a:solidFill>
                  <a:srgbClr val="000000"/>
                </a:solidFill>
                <a:latin typeface="+mn-lt"/>
                <a:ea typeface="+mn-ea"/>
                <a:cs typeface="+mn-cs"/>
              </a:defRPr>
            </a:lvl2pPr>
            <a:lvl3pPr marL="795338" indent="-138113" algn="l" defTabSz="457200" rtl="0" fontAlgn="base">
              <a:lnSpc>
                <a:spcPct val="95000"/>
              </a:lnSpc>
              <a:spcBef>
                <a:spcPct val="20000"/>
              </a:spcBef>
              <a:spcAft>
                <a:spcPct val="10000"/>
              </a:spcAft>
              <a:buClr>
                <a:srgbClr val="87867E"/>
              </a:buClr>
              <a:buSzPct val="100000"/>
              <a:buChar char="•"/>
              <a:defRPr kumimoji="1">
                <a:solidFill>
                  <a:srgbClr val="000000"/>
                </a:solidFill>
                <a:latin typeface="+mn-lt"/>
                <a:ea typeface="+mn-ea"/>
                <a:cs typeface="+mn-cs"/>
              </a:defRPr>
            </a:lvl3pPr>
            <a:lvl4pPr marL="1014413" indent="-134938" algn="l" defTabSz="457200" rtl="0" fontAlgn="base">
              <a:lnSpc>
                <a:spcPct val="95000"/>
              </a:lnSpc>
              <a:spcBef>
                <a:spcPct val="20000"/>
              </a:spcBef>
              <a:spcAft>
                <a:spcPct val="10000"/>
              </a:spcAft>
              <a:buClr>
                <a:srgbClr val="87867E"/>
              </a:buClr>
              <a:buSzPct val="100000"/>
              <a:buChar char="•"/>
              <a:defRPr kumimoji="1" sz="1600">
                <a:solidFill>
                  <a:srgbClr val="000000"/>
                </a:solidFill>
                <a:latin typeface="+mn-lt"/>
                <a:ea typeface="+mn-ea"/>
                <a:cs typeface="+mn-cs"/>
              </a:defRPr>
            </a:lvl4pPr>
            <a:lvl5pPr marL="2305050" indent="365125" algn="l" defTabSz="457200" rtl="0" fontAlgn="base">
              <a:spcBef>
                <a:spcPct val="0"/>
              </a:spcBef>
              <a:spcAft>
                <a:spcPct val="0"/>
              </a:spcAft>
              <a:buBlip>
                <a:blip r:embed="rId3"/>
              </a:buBlip>
              <a:defRPr kumimoji="1" sz="2000">
                <a:solidFill>
                  <a:srgbClr val="000000"/>
                </a:solidFill>
                <a:latin typeface="+mn-lt"/>
                <a:ea typeface="+mn-ea"/>
                <a:cs typeface="+mn-cs"/>
              </a:defRPr>
            </a:lvl5pPr>
            <a:lvl6pPr marL="2762250" indent="365125" algn="l" defTabSz="457200" rtl="0" fontAlgn="base">
              <a:spcBef>
                <a:spcPct val="0"/>
              </a:spcBef>
              <a:spcAft>
                <a:spcPct val="0"/>
              </a:spcAft>
              <a:buBlip>
                <a:blip r:embed="rId3"/>
              </a:buBlip>
              <a:defRPr kumimoji="1" sz="2000">
                <a:solidFill>
                  <a:srgbClr val="000000"/>
                </a:solidFill>
                <a:latin typeface="+mn-lt"/>
                <a:ea typeface="+mn-ea"/>
                <a:cs typeface="+mn-cs"/>
              </a:defRPr>
            </a:lvl6pPr>
            <a:lvl7pPr marL="3219450" indent="365125" algn="l" defTabSz="457200" rtl="0" fontAlgn="base">
              <a:spcBef>
                <a:spcPct val="0"/>
              </a:spcBef>
              <a:spcAft>
                <a:spcPct val="0"/>
              </a:spcAft>
              <a:buBlip>
                <a:blip r:embed="rId3"/>
              </a:buBlip>
              <a:defRPr kumimoji="1" sz="2000">
                <a:solidFill>
                  <a:srgbClr val="000000"/>
                </a:solidFill>
                <a:latin typeface="+mn-lt"/>
                <a:ea typeface="+mn-ea"/>
                <a:cs typeface="+mn-cs"/>
              </a:defRPr>
            </a:lvl7pPr>
            <a:lvl8pPr marL="3676650" indent="365125" algn="l" defTabSz="457200" rtl="0" fontAlgn="base">
              <a:spcBef>
                <a:spcPct val="0"/>
              </a:spcBef>
              <a:spcAft>
                <a:spcPct val="0"/>
              </a:spcAft>
              <a:buBlip>
                <a:blip r:embed="rId3"/>
              </a:buBlip>
              <a:defRPr kumimoji="1" sz="2000">
                <a:solidFill>
                  <a:srgbClr val="000000"/>
                </a:solidFill>
                <a:latin typeface="+mn-lt"/>
                <a:ea typeface="+mn-ea"/>
                <a:cs typeface="+mn-cs"/>
              </a:defRPr>
            </a:lvl8pPr>
            <a:lvl9pPr marL="4133850" indent="365125" algn="l" defTabSz="457200" rtl="0" fontAlgn="base">
              <a:spcBef>
                <a:spcPct val="0"/>
              </a:spcBef>
              <a:spcAft>
                <a:spcPct val="0"/>
              </a:spcAft>
              <a:buBlip>
                <a:blip r:embed="rId3"/>
              </a:buBlip>
              <a:defRPr kumimoji="1" sz="2000">
                <a:solidFill>
                  <a:srgbClr val="000000"/>
                </a:solidFill>
                <a:latin typeface="+mn-lt"/>
                <a:ea typeface="+mn-ea"/>
                <a:cs typeface="+mn-cs"/>
              </a:defRPr>
            </a:lvl9pPr>
          </a:lstStyle>
          <a:p>
            <a:pPr marL="557213" lvl="2" indent="-342900">
              <a:lnSpc>
                <a:spcPts val="2000"/>
              </a:lnSpc>
              <a:buClrTx/>
              <a:buFont typeface="Wingdings" panose="05000000000000000000" pitchFamily="2" charset="2"/>
              <a:buChar char="Ø"/>
            </a:pPr>
            <a:endParaRPr lang="en-US" altLang="ja-JP" sz="1200" dirty="0">
              <a:solidFill>
                <a:schemeClr val="tx1"/>
              </a:solidFill>
              <a:latin typeface="Meiryo" panose="020B0604030504040204" pitchFamily="34" charset="-128"/>
              <a:ea typeface="Meiryo" panose="020B0604030504040204" pitchFamily="34" charset="-128"/>
              <a:cs typeface="Meiryo UI" panose="020B0604030504040204" pitchFamily="50" charset="-128"/>
            </a:endParaRPr>
          </a:p>
          <a:p>
            <a:pPr marL="557213" lvl="2" indent="-342900">
              <a:lnSpc>
                <a:spcPts val="2000"/>
              </a:lnSpc>
              <a:buClrTx/>
              <a:buFont typeface="Wingdings" panose="05000000000000000000" pitchFamily="2" charset="2"/>
              <a:buChar char="Ø"/>
            </a:pPr>
            <a:r>
              <a:rPr lang="ja-JP" altLang="en-US" sz="1200">
                <a:solidFill>
                  <a:schemeClr val="tx1"/>
                </a:solidFill>
                <a:latin typeface="Meiryo" panose="020B0604030504040204" pitchFamily="34" charset="-128"/>
                <a:ea typeface="Meiryo" panose="020B0604030504040204" pitchFamily="34" charset="-128"/>
                <a:cs typeface="Meiryo UI" panose="020B0604030504040204" pitchFamily="50" charset="-128"/>
              </a:rPr>
              <a:t>定型作業</a:t>
            </a:r>
            <a:endParaRPr lang="en-US" altLang="ja-JP" sz="1200" dirty="0">
              <a:solidFill>
                <a:schemeClr val="tx1"/>
              </a:solidFill>
              <a:latin typeface="Meiryo" panose="020B0604030504040204" pitchFamily="34" charset="-128"/>
              <a:ea typeface="Meiryo" panose="020B0604030504040204" pitchFamily="34" charset="-128"/>
              <a:cs typeface="Meiryo UI" panose="020B0604030504040204" pitchFamily="50" charset="-128"/>
            </a:endParaRPr>
          </a:p>
          <a:p>
            <a:pPr marL="433388" lvl="3" indent="0">
              <a:lnSpc>
                <a:spcPts val="2000"/>
              </a:lnSpc>
              <a:buClrTx/>
              <a:buNone/>
            </a:pPr>
            <a:r>
              <a:rPr lang="ja-JP" altLang="en-US" sz="1200">
                <a:solidFill>
                  <a:schemeClr val="tx1"/>
                </a:solidFill>
                <a:latin typeface="Meiryo" panose="020B0604030504040204" pitchFamily="34" charset="-128"/>
                <a:ea typeface="Meiryo" panose="020B0604030504040204" pitchFamily="34" charset="-128"/>
                <a:cs typeface="Meiryo UI" panose="020B0604030504040204" pitchFamily="50" charset="-128"/>
              </a:rPr>
              <a:t>ルールが決められる</a:t>
            </a:r>
            <a:endParaRPr lang="en-US" altLang="ja-JP" sz="1200" dirty="0">
              <a:solidFill>
                <a:schemeClr val="tx1"/>
              </a:solidFill>
              <a:latin typeface="Meiryo" panose="020B0604030504040204" pitchFamily="34" charset="-128"/>
              <a:ea typeface="Meiryo" panose="020B0604030504040204" pitchFamily="34" charset="-128"/>
              <a:cs typeface="Meiryo UI" panose="020B0604030504040204" pitchFamily="50" charset="-128"/>
            </a:endParaRPr>
          </a:p>
          <a:p>
            <a:pPr marL="557213" lvl="2" indent="-342900">
              <a:lnSpc>
                <a:spcPts val="2000"/>
              </a:lnSpc>
              <a:buClrTx/>
              <a:buFont typeface="Wingdings" panose="05000000000000000000" pitchFamily="2" charset="2"/>
              <a:buChar char="Ø"/>
            </a:pPr>
            <a:r>
              <a:rPr lang="ja-JP" altLang="en-US" sz="1200">
                <a:solidFill>
                  <a:schemeClr val="tx1"/>
                </a:solidFill>
                <a:latin typeface="Meiryo" panose="020B0604030504040204" pitchFamily="34" charset="-128"/>
                <a:ea typeface="Meiryo" panose="020B0604030504040204" pitchFamily="34" charset="-128"/>
                <a:cs typeface="Meiryo UI" panose="020B0604030504040204" pitchFamily="50" charset="-128"/>
              </a:rPr>
              <a:t>単純作業</a:t>
            </a:r>
            <a:endParaRPr lang="en-US" altLang="ja-JP" sz="1200" dirty="0">
              <a:solidFill>
                <a:schemeClr val="tx1"/>
              </a:solidFill>
              <a:latin typeface="Meiryo" panose="020B0604030504040204" pitchFamily="34" charset="-128"/>
              <a:ea typeface="Meiryo" panose="020B0604030504040204" pitchFamily="34" charset="-128"/>
              <a:cs typeface="Meiryo UI" panose="020B0604030504040204" pitchFamily="50" charset="-128"/>
            </a:endParaRPr>
          </a:p>
          <a:p>
            <a:pPr marL="433388" lvl="3" indent="0">
              <a:lnSpc>
                <a:spcPts val="2000"/>
              </a:lnSpc>
              <a:buClrTx/>
              <a:buNone/>
            </a:pPr>
            <a:r>
              <a:rPr lang="ja-JP" altLang="en-US" sz="1200">
                <a:solidFill>
                  <a:schemeClr val="tx1"/>
                </a:solidFill>
                <a:latin typeface="Meiryo" panose="020B0604030504040204" pitchFamily="34" charset="-128"/>
                <a:ea typeface="Meiryo" panose="020B0604030504040204" pitchFamily="34" charset="-128"/>
                <a:cs typeface="Meiryo UI" panose="020B0604030504040204" pitchFamily="50" charset="-128"/>
              </a:rPr>
              <a:t>作業手順が単純</a:t>
            </a:r>
            <a:endParaRPr lang="en-US" altLang="ja-JP" sz="1200" dirty="0">
              <a:solidFill>
                <a:schemeClr val="tx1"/>
              </a:solidFill>
              <a:latin typeface="Meiryo" panose="020B0604030504040204" pitchFamily="34" charset="-128"/>
              <a:ea typeface="Meiryo" panose="020B0604030504040204" pitchFamily="34" charset="-128"/>
              <a:cs typeface="Meiryo UI" panose="020B0604030504040204" pitchFamily="50" charset="-128"/>
            </a:endParaRPr>
          </a:p>
          <a:p>
            <a:pPr marL="557213" lvl="2" indent="-342900">
              <a:lnSpc>
                <a:spcPts val="2000"/>
              </a:lnSpc>
              <a:buClrTx/>
              <a:buFont typeface="Wingdings" panose="05000000000000000000" pitchFamily="2" charset="2"/>
              <a:buChar char="Ø"/>
            </a:pPr>
            <a:r>
              <a:rPr lang="ja-JP" altLang="en-US" sz="1200">
                <a:solidFill>
                  <a:schemeClr val="tx1"/>
                </a:solidFill>
                <a:latin typeface="Meiryo" panose="020B0604030504040204" pitchFamily="34" charset="-128"/>
                <a:ea typeface="Meiryo" panose="020B0604030504040204" pitchFamily="34" charset="-128"/>
                <a:cs typeface="Meiryo UI" panose="020B0604030504040204" pitchFamily="50" charset="-128"/>
              </a:rPr>
              <a:t>反復作業</a:t>
            </a:r>
            <a:endParaRPr lang="en-US" altLang="ja-JP" sz="1200" dirty="0">
              <a:solidFill>
                <a:schemeClr val="tx1"/>
              </a:solidFill>
              <a:latin typeface="Meiryo" panose="020B0604030504040204" pitchFamily="34" charset="-128"/>
              <a:ea typeface="Meiryo" panose="020B0604030504040204" pitchFamily="34" charset="-128"/>
              <a:cs typeface="Meiryo UI" panose="020B0604030504040204" pitchFamily="50" charset="-128"/>
            </a:endParaRPr>
          </a:p>
          <a:p>
            <a:pPr marL="433388" lvl="3" indent="0">
              <a:lnSpc>
                <a:spcPts val="2000"/>
              </a:lnSpc>
              <a:buClrTx/>
              <a:buNone/>
            </a:pPr>
            <a:r>
              <a:rPr lang="ja-JP" altLang="en-US" sz="1200">
                <a:solidFill>
                  <a:schemeClr val="tx1"/>
                </a:solidFill>
                <a:latin typeface="Meiryo" panose="020B0604030504040204" pitchFamily="34" charset="-128"/>
                <a:ea typeface="Meiryo" panose="020B0604030504040204" pitchFamily="34" charset="-128"/>
                <a:cs typeface="Meiryo UI" panose="020B0604030504040204" pitchFamily="50" charset="-128"/>
              </a:rPr>
              <a:t>同じやり方の繰り返し</a:t>
            </a:r>
            <a:endParaRPr lang="en-US" altLang="ja-JP" sz="1200" dirty="0">
              <a:solidFill>
                <a:schemeClr val="tx1"/>
              </a:solidFill>
              <a:latin typeface="Meiryo" panose="020B0604030504040204" pitchFamily="34" charset="-128"/>
              <a:ea typeface="Meiryo" panose="020B0604030504040204" pitchFamily="34" charset="-128"/>
              <a:cs typeface="Meiryo UI" panose="020B0604030504040204" pitchFamily="50" charset="-128"/>
            </a:endParaRPr>
          </a:p>
          <a:p>
            <a:pPr marL="557213" lvl="2" indent="-342900">
              <a:lnSpc>
                <a:spcPts val="2000"/>
              </a:lnSpc>
              <a:buClrTx/>
              <a:buFont typeface="Wingdings" panose="05000000000000000000" pitchFamily="2" charset="2"/>
              <a:buChar char="Ø"/>
            </a:pPr>
            <a:r>
              <a:rPr lang="ja-JP" altLang="en-US" sz="1200">
                <a:solidFill>
                  <a:schemeClr val="tx1"/>
                </a:solidFill>
                <a:latin typeface="Meiryo" panose="020B0604030504040204" pitchFamily="34" charset="-128"/>
                <a:ea typeface="Meiryo" panose="020B0604030504040204" pitchFamily="34" charset="-128"/>
                <a:cs typeface="Meiryo UI" panose="020B0604030504040204" pitchFamily="50" charset="-128"/>
              </a:rPr>
              <a:t>大量作業</a:t>
            </a:r>
            <a:endParaRPr lang="en-US" altLang="ja-JP" sz="1200" dirty="0">
              <a:solidFill>
                <a:schemeClr val="tx1"/>
              </a:solidFill>
              <a:latin typeface="Meiryo" panose="020B0604030504040204" pitchFamily="34" charset="-128"/>
              <a:ea typeface="Meiryo" panose="020B0604030504040204" pitchFamily="34" charset="-128"/>
              <a:cs typeface="Meiryo UI" panose="020B0604030504040204" pitchFamily="50" charset="-128"/>
            </a:endParaRPr>
          </a:p>
          <a:p>
            <a:pPr marL="433388" lvl="3" indent="0">
              <a:lnSpc>
                <a:spcPts val="2000"/>
              </a:lnSpc>
              <a:buClrTx/>
              <a:buNone/>
            </a:pPr>
            <a:r>
              <a:rPr lang="ja-JP" altLang="en-US" sz="1200">
                <a:solidFill>
                  <a:schemeClr val="tx1"/>
                </a:solidFill>
                <a:latin typeface="Meiryo" panose="020B0604030504040204" pitchFamily="34" charset="-128"/>
                <a:ea typeface="Meiryo" panose="020B0604030504040204" pitchFamily="34" charset="-128"/>
                <a:cs typeface="Meiryo UI" panose="020B0604030504040204" pitchFamily="50" charset="-128"/>
              </a:rPr>
              <a:t>件数が多い</a:t>
            </a:r>
            <a:endParaRPr lang="en-US" altLang="ja-JP" sz="1200" dirty="0">
              <a:solidFill>
                <a:schemeClr val="tx1"/>
              </a:solidFill>
              <a:latin typeface="Meiryo" panose="020B0604030504040204" pitchFamily="34" charset="-128"/>
              <a:ea typeface="Meiryo" panose="020B0604030504040204" pitchFamily="34" charset="-128"/>
              <a:cs typeface="Meiryo UI" panose="020B0604030504040204" pitchFamily="50" charset="-128"/>
            </a:endParaRPr>
          </a:p>
        </p:txBody>
      </p:sp>
      <p:sp>
        <p:nvSpPr>
          <p:cNvPr id="32" name="テキスト ボックス 31"/>
          <p:cNvSpPr txBox="1"/>
          <p:nvPr/>
        </p:nvSpPr>
        <p:spPr>
          <a:xfrm>
            <a:off x="260450" y="1453934"/>
            <a:ext cx="2186530" cy="340770"/>
          </a:xfrm>
          <a:prstGeom prst="rect">
            <a:avLst/>
          </a:prstGeom>
          <a:solidFill>
            <a:srgbClr val="0070C0"/>
          </a:solidFill>
          <a:ln>
            <a:solidFill>
              <a:srgbClr val="0070C0"/>
            </a:solidFill>
          </a:ln>
        </p:spPr>
        <p:style>
          <a:lnRef idx="1">
            <a:schemeClr val="accent5"/>
          </a:lnRef>
          <a:fillRef idx="3">
            <a:schemeClr val="accent5"/>
          </a:fillRef>
          <a:effectRef idx="2">
            <a:schemeClr val="accent5"/>
          </a:effectRef>
          <a:fontRef idx="minor">
            <a:schemeClr val="lt1"/>
          </a:fontRef>
        </p:style>
        <p:txBody>
          <a:bodyPr wrap="square" lIns="63152" tIns="31577" rIns="63152" bIns="31577" rtlCol="0">
            <a:spAutoFit/>
          </a:bodyPr>
          <a:lstStyle/>
          <a:p>
            <a:pPr algn="ctr"/>
            <a:r>
              <a:rPr lang="en-US" altLang="ja-JP"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RPA</a:t>
            </a:r>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に向く作業</a:t>
            </a:r>
          </a:p>
        </p:txBody>
      </p:sp>
      <p:sp>
        <p:nvSpPr>
          <p:cNvPr id="14" name="二等辺三角形 31"/>
          <p:cNvSpPr>
            <a:spLocks noChangeArrowheads="1"/>
          </p:cNvSpPr>
          <p:nvPr/>
        </p:nvSpPr>
        <p:spPr bwMode="gray">
          <a:xfrm rot="5400000">
            <a:off x="1100553" y="3118243"/>
            <a:ext cx="3162810" cy="469953"/>
          </a:xfrm>
          <a:prstGeom prst="triangle">
            <a:avLst>
              <a:gd name="adj" fmla="val 50000"/>
            </a:avLst>
          </a:prstGeom>
          <a:solidFill>
            <a:schemeClr val="accent6">
              <a:lumMod val="75000"/>
            </a:schemeClr>
          </a:solidFill>
          <a:ln>
            <a:noFill/>
          </a:ln>
        </p:spPr>
        <p:txBody>
          <a:bodyPr wrap="none" anchor="ctr"/>
          <a:lstStyle/>
          <a:p>
            <a:endParaRPr lang="ja-JP" altLang="en-US" dirty="0">
              <a:solidFill>
                <a:schemeClr val="tx1"/>
              </a:solidFill>
              <a:latin typeface="Meiryo UI" pitchFamily="50" charset="-128"/>
              <a:ea typeface="Meiryo UI" pitchFamily="50" charset="-128"/>
              <a:cs typeface="Meiryo UI" pitchFamily="50" charset="-128"/>
            </a:endParaRPr>
          </a:p>
        </p:txBody>
      </p:sp>
      <p:sp>
        <p:nvSpPr>
          <p:cNvPr id="21" name="コンテンツ プレースホルダー 2"/>
          <p:cNvSpPr txBox="1">
            <a:spLocks/>
          </p:cNvSpPr>
          <p:nvPr/>
        </p:nvSpPr>
        <p:spPr bwMode="gray">
          <a:xfrm>
            <a:off x="2905513" y="1784537"/>
            <a:ext cx="2162315" cy="3150088"/>
          </a:xfrm>
          <a:prstGeom prst="rect">
            <a:avLst/>
          </a:prstGeom>
          <a:solidFill>
            <a:srgbClr val="FFFFFF"/>
          </a:solidFill>
          <a:ln w="28575">
            <a:solidFill>
              <a:srgbClr val="0070C0"/>
            </a:solidFill>
          </a:ln>
          <a:effectLst/>
        </p:spPr>
        <p:txBody>
          <a:bodyPr vert="horz" wrap="square" lIns="0" tIns="0" rIns="0" bIns="0" numCol="1" anchor="t" anchorCtr="0" compatLnSpc="1">
            <a:prstTxWarp prst="textNoShape">
              <a:avLst/>
            </a:prstTxWarp>
          </a:bodyPr>
          <a:lstStyle>
            <a:lvl1pPr marL="290513" indent="-290513" algn="l" defTabSz="457200" rtl="0" fontAlgn="base">
              <a:lnSpc>
                <a:spcPct val="95000"/>
              </a:lnSpc>
              <a:spcBef>
                <a:spcPct val="20000"/>
              </a:spcBef>
              <a:spcAft>
                <a:spcPct val="10000"/>
              </a:spcAft>
              <a:buClr>
                <a:srgbClr val="A30B1A"/>
              </a:buClr>
              <a:buFont typeface="Wingdings" pitchFamily="2" charset="2"/>
              <a:buChar char="n"/>
              <a:defRPr kumimoji="1" sz="2400">
                <a:solidFill>
                  <a:srgbClr val="000000"/>
                </a:solidFill>
                <a:latin typeface="+mn-lt"/>
                <a:ea typeface="+mn-ea"/>
                <a:cs typeface="+mn-cs"/>
              </a:defRPr>
            </a:lvl1pPr>
            <a:lvl2pPr marL="581025" indent="-242888" algn="l" defTabSz="457200" rtl="0" fontAlgn="base">
              <a:lnSpc>
                <a:spcPct val="95000"/>
              </a:lnSpc>
              <a:spcBef>
                <a:spcPct val="20000"/>
              </a:spcBef>
              <a:spcAft>
                <a:spcPct val="10000"/>
              </a:spcAft>
              <a:buClr>
                <a:srgbClr val="87867E"/>
              </a:buClr>
              <a:buFont typeface="Wingdings" pitchFamily="2" charset="2"/>
              <a:buChar char="n"/>
              <a:defRPr kumimoji="1" sz="2000">
                <a:solidFill>
                  <a:srgbClr val="000000"/>
                </a:solidFill>
                <a:latin typeface="+mn-lt"/>
                <a:ea typeface="+mn-ea"/>
                <a:cs typeface="+mn-cs"/>
              </a:defRPr>
            </a:lvl2pPr>
            <a:lvl3pPr marL="795338" indent="-138113" algn="l" defTabSz="457200" rtl="0" fontAlgn="base">
              <a:lnSpc>
                <a:spcPct val="95000"/>
              </a:lnSpc>
              <a:spcBef>
                <a:spcPct val="20000"/>
              </a:spcBef>
              <a:spcAft>
                <a:spcPct val="10000"/>
              </a:spcAft>
              <a:buClr>
                <a:srgbClr val="87867E"/>
              </a:buClr>
              <a:buSzPct val="100000"/>
              <a:buChar char="•"/>
              <a:defRPr kumimoji="1">
                <a:solidFill>
                  <a:srgbClr val="000000"/>
                </a:solidFill>
                <a:latin typeface="+mn-lt"/>
                <a:ea typeface="+mn-ea"/>
                <a:cs typeface="+mn-cs"/>
              </a:defRPr>
            </a:lvl3pPr>
            <a:lvl4pPr marL="1014413" indent="-134938" algn="l" defTabSz="457200" rtl="0" fontAlgn="base">
              <a:lnSpc>
                <a:spcPct val="95000"/>
              </a:lnSpc>
              <a:spcBef>
                <a:spcPct val="20000"/>
              </a:spcBef>
              <a:spcAft>
                <a:spcPct val="10000"/>
              </a:spcAft>
              <a:buClr>
                <a:srgbClr val="87867E"/>
              </a:buClr>
              <a:buSzPct val="100000"/>
              <a:buChar char="•"/>
              <a:defRPr kumimoji="1" sz="1600">
                <a:solidFill>
                  <a:srgbClr val="000000"/>
                </a:solidFill>
                <a:latin typeface="+mn-lt"/>
                <a:ea typeface="+mn-ea"/>
                <a:cs typeface="+mn-cs"/>
              </a:defRPr>
            </a:lvl4pPr>
            <a:lvl5pPr marL="2305050" indent="365125" algn="l" defTabSz="457200" rtl="0" fontAlgn="base">
              <a:spcBef>
                <a:spcPct val="0"/>
              </a:spcBef>
              <a:spcAft>
                <a:spcPct val="0"/>
              </a:spcAft>
              <a:buBlip>
                <a:blip r:embed="rId3"/>
              </a:buBlip>
              <a:defRPr kumimoji="1" sz="2000">
                <a:solidFill>
                  <a:srgbClr val="000000"/>
                </a:solidFill>
                <a:latin typeface="+mn-lt"/>
                <a:ea typeface="+mn-ea"/>
                <a:cs typeface="+mn-cs"/>
              </a:defRPr>
            </a:lvl5pPr>
            <a:lvl6pPr marL="2762250" indent="365125" algn="l" defTabSz="457200" rtl="0" fontAlgn="base">
              <a:spcBef>
                <a:spcPct val="0"/>
              </a:spcBef>
              <a:spcAft>
                <a:spcPct val="0"/>
              </a:spcAft>
              <a:buBlip>
                <a:blip r:embed="rId3"/>
              </a:buBlip>
              <a:defRPr kumimoji="1" sz="2000">
                <a:solidFill>
                  <a:srgbClr val="000000"/>
                </a:solidFill>
                <a:latin typeface="+mn-lt"/>
                <a:ea typeface="+mn-ea"/>
                <a:cs typeface="+mn-cs"/>
              </a:defRPr>
            </a:lvl6pPr>
            <a:lvl7pPr marL="3219450" indent="365125" algn="l" defTabSz="457200" rtl="0" fontAlgn="base">
              <a:spcBef>
                <a:spcPct val="0"/>
              </a:spcBef>
              <a:spcAft>
                <a:spcPct val="0"/>
              </a:spcAft>
              <a:buBlip>
                <a:blip r:embed="rId3"/>
              </a:buBlip>
              <a:defRPr kumimoji="1" sz="2000">
                <a:solidFill>
                  <a:srgbClr val="000000"/>
                </a:solidFill>
                <a:latin typeface="+mn-lt"/>
                <a:ea typeface="+mn-ea"/>
                <a:cs typeface="+mn-cs"/>
              </a:defRPr>
            </a:lvl7pPr>
            <a:lvl8pPr marL="3676650" indent="365125" algn="l" defTabSz="457200" rtl="0" fontAlgn="base">
              <a:spcBef>
                <a:spcPct val="0"/>
              </a:spcBef>
              <a:spcAft>
                <a:spcPct val="0"/>
              </a:spcAft>
              <a:buBlip>
                <a:blip r:embed="rId3"/>
              </a:buBlip>
              <a:defRPr kumimoji="1" sz="2000">
                <a:solidFill>
                  <a:srgbClr val="000000"/>
                </a:solidFill>
                <a:latin typeface="+mn-lt"/>
                <a:ea typeface="+mn-ea"/>
                <a:cs typeface="+mn-cs"/>
              </a:defRPr>
            </a:lvl8pPr>
            <a:lvl9pPr marL="4133850" indent="365125" algn="l" defTabSz="457200" rtl="0" fontAlgn="base">
              <a:spcBef>
                <a:spcPct val="0"/>
              </a:spcBef>
              <a:spcAft>
                <a:spcPct val="0"/>
              </a:spcAft>
              <a:buBlip>
                <a:blip r:embed="rId3"/>
              </a:buBlip>
              <a:defRPr kumimoji="1" sz="2000">
                <a:solidFill>
                  <a:srgbClr val="000000"/>
                </a:solidFill>
                <a:latin typeface="+mn-lt"/>
                <a:ea typeface="+mn-ea"/>
                <a:cs typeface="+mn-cs"/>
              </a:defRPr>
            </a:lvl9pPr>
          </a:lstStyle>
          <a:p>
            <a:pPr marL="557213" lvl="2" indent="-342900">
              <a:lnSpc>
                <a:spcPts val="2000"/>
              </a:lnSpc>
              <a:buClrTx/>
              <a:buFont typeface="Wingdings" panose="05000000000000000000" pitchFamily="2" charset="2"/>
              <a:buChar char="Ø"/>
            </a:pPr>
            <a:endParaRPr lang="en-US" altLang="ja-JP" sz="1200" dirty="0">
              <a:solidFill>
                <a:schemeClr val="tx1"/>
              </a:solidFill>
              <a:latin typeface="Meiryo" panose="020B0604030504040204" pitchFamily="34" charset="-128"/>
              <a:ea typeface="Meiryo" panose="020B0604030504040204" pitchFamily="34" charset="-128"/>
              <a:cs typeface="Meiryo UI" panose="020B0604030504040204" pitchFamily="50" charset="-128"/>
            </a:endParaRPr>
          </a:p>
          <a:p>
            <a:pPr marL="557213" lvl="2" indent="-342900">
              <a:lnSpc>
                <a:spcPts val="2000"/>
              </a:lnSpc>
              <a:buClrTx/>
              <a:buFont typeface="Wingdings" panose="05000000000000000000" pitchFamily="2" charset="2"/>
              <a:buChar char="Ø"/>
            </a:pPr>
            <a:r>
              <a:rPr lang="ja-JP" altLang="en-US" sz="1200" dirty="0">
                <a:solidFill>
                  <a:schemeClr val="tx1"/>
                </a:solidFill>
                <a:latin typeface="Meiryo" panose="020B0604030504040204" pitchFamily="34" charset="-128"/>
                <a:ea typeface="Meiryo" panose="020B0604030504040204" pitchFamily="34" charset="-128"/>
                <a:cs typeface="Meiryo UI" panose="020B0604030504040204" pitchFamily="50" charset="-128"/>
              </a:rPr>
              <a:t>情報収集</a:t>
            </a:r>
            <a:endParaRPr lang="en-US" altLang="ja-JP" sz="1200" dirty="0">
              <a:solidFill>
                <a:schemeClr val="tx1"/>
              </a:solidFill>
              <a:latin typeface="Meiryo" panose="020B0604030504040204" pitchFamily="34" charset="-128"/>
              <a:ea typeface="Meiryo" panose="020B0604030504040204" pitchFamily="34" charset="-128"/>
              <a:cs typeface="Meiryo UI" panose="020B0604030504040204" pitchFamily="50" charset="-128"/>
            </a:endParaRPr>
          </a:p>
          <a:p>
            <a:pPr marL="433388" lvl="3" indent="0">
              <a:lnSpc>
                <a:spcPts val="2000"/>
              </a:lnSpc>
              <a:buClrTx/>
              <a:buNone/>
            </a:pPr>
            <a:r>
              <a:rPr lang="en-US" altLang="ja-JP" sz="1200" dirty="0">
                <a:solidFill>
                  <a:schemeClr val="tx1"/>
                </a:solidFill>
                <a:latin typeface="Meiryo" panose="020B0604030504040204" pitchFamily="34" charset="-128"/>
                <a:ea typeface="Meiryo" panose="020B0604030504040204" pitchFamily="34" charset="-128"/>
                <a:cs typeface="Meiryo UI" panose="020B0604030504040204" pitchFamily="50" charset="-128"/>
              </a:rPr>
              <a:t>DB/Web</a:t>
            </a:r>
            <a:r>
              <a:rPr lang="ja-JP" altLang="en-US" sz="1200" dirty="0">
                <a:solidFill>
                  <a:schemeClr val="tx1"/>
                </a:solidFill>
                <a:latin typeface="Meiryo" panose="020B0604030504040204" pitchFamily="34" charset="-128"/>
                <a:ea typeface="Meiryo" panose="020B0604030504040204" pitchFamily="34" charset="-128"/>
                <a:cs typeface="Meiryo UI" panose="020B0604030504040204" pitchFamily="50" charset="-128"/>
              </a:rPr>
              <a:t>サイト</a:t>
            </a:r>
            <a:endParaRPr lang="en-US" altLang="ja-JP" sz="1200" dirty="0">
              <a:solidFill>
                <a:schemeClr val="tx1"/>
              </a:solidFill>
              <a:latin typeface="Meiryo" panose="020B0604030504040204" pitchFamily="34" charset="-128"/>
              <a:ea typeface="Meiryo" panose="020B0604030504040204" pitchFamily="34" charset="-128"/>
              <a:cs typeface="Meiryo UI" panose="020B0604030504040204" pitchFamily="50" charset="-128"/>
            </a:endParaRPr>
          </a:p>
          <a:p>
            <a:pPr marL="557213" lvl="2" indent="-342900">
              <a:lnSpc>
                <a:spcPts val="2000"/>
              </a:lnSpc>
              <a:buClrTx/>
              <a:buFont typeface="Wingdings" panose="05000000000000000000" pitchFamily="2" charset="2"/>
              <a:buChar char="Ø"/>
            </a:pPr>
            <a:r>
              <a:rPr lang="ja-JP" altLang="en-US" sz="1200" dirty="0">
                <a:solidFill>
                  <a:schemeClr val="tx1"/>
                </a:solidFill>
                <a:latin typeface="Meiryo" panose="020B0604030504040204" pitchFamily="34" charset="-128"/>
                <a:ea typeface="Meiryo" panose="020B0604030504040204" pitchFamily="34" charset="-128"/>
                <a:cs typeface="Meiryo UI" panose="020B0604030504040204" pitchFamily="50" charset="-128"/>
              </a:rPr>
              <a:t>情報読込</a:t>
            </a:r>
            <a:endParaRPr lang="en-US" altLang="ja-JP" sz="1200" dirty="0">
              <a:solidFill>
                <a:schemeClr val="tx1"/>
              </a:solidFill>
              <a:latin typeface="Meiryo" panose="020B0604030504040204" pitchFamily="34" charset="-128"/>
              <a:ea typeface="Meiryo" panose="020B0604030504040204" pitchFamily="34" charset="-128"/>
              <a:cs typeface="Meiryo UI" panose="020B0604030504040204" pitchFamily="50" charset="-128"/>
            </a:endParaRPr>
          </a:p>
          <a:p>
            <a:pPr marL="433388" lvl="3" indent="0">
              <a:lnSpc>
                <a:spcPts val="2000"/>
              </a:lnSpc>
              <a:buClrTx/>
              <a:buNone/>
            </a:pPr>
            <a:r>
              <a:rPr lang="ja-JP" altLang="en-US" sz="1200" dirty="0">
                <a:solidFill>
                  <a:schemeClr val="tx1"/>
                </a:solidFill>
                <a:latin typeface="Meiryo" panose="020B0604030504040204" pitchFamily="34" charset="-128"/>
                <a:ea typeface="Meiryo" panose="020B0604030504040204" pitchFamily="34" charset="-128"/>
                <a:cs typeface="Meiryo UI" panose="020B0604030504040204" pitchFamily="50" charset="-128"/>
              </a:rPr>
              <a:t>画面</a:t>
            </a:r>
            <a:r>
              <a:rPr lang="en-US" altLang="ja-JP" sz="1200" dirty="0">
                <a:solidFill>
                  <a:schemeClr val="tx1"/>
                </a:solidFill>
                <a:latin typeface="Meiryo" panose="020B0604030504040204" pitchFamily="34" charset="-128"/>
                <a:ea typeface="Meiryo" panose="020B0604030504040204" pitchFamily="34" charset="-128"/>
                <a:cs typeface="Meiryo UI" panose="020B0604030504040204" pitchFamily="50" charset="-128"/>
              </a:rPr>
              <a:t>/</a:t>
            </a:r>
            <a:r>
              <a:rPr lang="ja-JP" altLang="en-US" sz="1200" dirty="0">
                <a:solidFill>
                  <a:schemeClr val="tx1"/>
                </a:solidFill>
                <a:latin typeface="Meiryo" panose="020B0604030504040204" pitchFamily="34" charset="-128"/>
                <a:ea typeface="Meiryo" panose="020B0604030504040204" pitchFamily="34" charset="-128"/>
                <a:cs typeface="Meiryo UI" panose="020B0604030504040204" pitchFamily="50" charset="-128"/>
              </a:rPr>
              <a:t>帳票</a:t>
            </a:r>
            <a:endParaRPr lang="en-US" altLang="ja-JP" sz="1200" dirty="0">
              <a:solidFill>
                <a:schemeClr val="tx1"/>
              </a:solidFill>
              <a:latin typeface="Meiryo" panose="020B0604030504040204" pitchFamily="34" charset="-128"/>
              <a:ea typeface="Meiryo" panose="020B0604030504040204" pitchFamily="34" charset="-128"/>
              <a:cs typeface="Meiryo UI" panose="020B0604030504040204" pitchFamily="50" charset="-128"/>
            </a:endParaRPr>
          </a:p>
          <a:p>
            <a:pPr marL="557213" lvl="2" indent="-342900">
              <a:lnSpc>
                <a:spcPts val="2000"/>
              </a:lnSpc>
              <a:buClrTx/>
              <a:buFont typeface="Wingdings" panose="05000000000000000000" pitchFamily="2" charset="2"/>
              <a:buChar char="Ø"/>
            </a:pPr>
            <a:r>
              <a:rPr lang="ja-JP" altLang="en-US" sz="1200" dirty="0">
                <a:solidFill>
                  <a:schemeClr val="tx1"/>
                </a:solidFill>
                <a:latin typeface="Meiryo" panose="020B0604030504040204" pitchFamily="34" charset="-128"/>
                <a:ea typeface="Meiryo" panose="020B0604030504040204" pitchFamily="34" charset="-128"/>
                <a:cs typeface="Meiryo UI" panose="020B0604030504040204" pitchFamily="50" charset="-128"/>
              </a:rPr>
              <a:t>データ入力</a:t>
            </a:r>
            <a:endParaRPr lang="en-US" altLang="ja-JP" sz="1200" dirty="0">
              <a:solidFill>
                <a:schemeClr val="tx1"/>
              </a:solidFill>
              <a:latin typeface="Meiryo" panose="020B0604030504040204" pitchFamily="34" charset="-128"/>
              <a:ea typeface="Meiryo" panose="020B0604030504040204" pitchFamily="34" charset="-128"/>
              <a:cs typeface="Meiryo UI" panose="020B0604030504040204" pitchFamily="50" charset="-128"/>
            </a:endParaRPr>
          </a:p>
          <a:p>
            <a:pPr marL="433388" lvl="3" indent="0">
              <a:lnSpc>
                <a:spcPts val="2000"/>
              </a:lnSpc>
              <a:buClrTx/>
              <a:buNone/>
            </a:pPr>
            <a:r>
              <a:rPr lang="ja-JP" altLang="en-US" sz="1200" dirty="0">
                <a:solidFill>
                  <a:schemeClr val="tx1"/>
                </a:solidFill>
                <a:latin typeface="Meiryo" panose="020B0604030504040204" pitchFamily="34" charset="-128"/>
                <a:ea typeface="Meiryo" panose="020B0604030504040204" pitchFamily="34" charset="-128"/>
                <a:cs typeface="Meiryo UI" panose="020B0604030504040204" pitchFamily="50" charset="-128"/>
              </a:rPr>
              <a:t>システム間連携</a:t>
            </a:r>
            <a:endParaRPr lang="en-US" altLang="ja-JP" sz="1200" dirty="0">
              <a:solidFill>
                <a:schemeClr val="tx1"/>
              </a:solidFill>
              <a:latin typeface="Meiryo" panose="020B0604030504040204" pitchFamily="34" charset="-128"/>
              <a:ea typeface="Meiryo" panose="020B0604030504040204" pitchFamily="34" charset="-128"/>
              <a:cs typeface="Meiryo UI" panose="020B0604030504040204" pitchFamily="50" charset="-128"/>
            </a:endParaRPr>
          </a:p>
          <a:p>
            <a:pPr marL="557213" lvl="2" indent="-342900">
              <a:lnSpc>
                <a:spcPts val="2000"/>
              </a:lnSpc>
              <a:buClrTx/>
              <a:buFont typeface="Wingdings" panose="05000000000000000000" pitchFamily="2" charset="2"/>
              <a:buChar char="Ø"/>
            </a:pPr>
            <a:r>
              <a:rPr lang="ja-JP" altLang="en-US" sz="1200">
                <a:solidFill>
                  <a:schemeClr val="tx1"/>
                </a:solidFill>
                <a:latin typeface="Meiryo" panose="020B0604030504040204" pitchFamily="34" charset="-128"/>
                <a:ea typeface="Meiryo" panose="020B0604030504040204" pitchFamily="34" charset="-128"/>
                <a:cs typeface="Meiryo UI" panose="020B0604030504040204" pitchFamily="50" charset="-128"/>
              </a:rPr>
              <a:t>検証</a:t>
            </a:r>
            <a:endParaRPr lang="en-US" altLang="ja-JP" sz="1200" dirty="0">
              <a:solidFill>
                <a:schemeClr val="tx1"/>
              </a:solidFill>
              <a:latin typeface="Meiryo" panose="020B0604030504040204" pitchFamily="34" charset="-128"/>
              <a:ea typeface="Meiryo" panose="020B0604030504040204" pitchFamily="34" charset="-128"/>
              <a:cs typeface="Meiryo UI" panose="020B0604030504040204" pitchFamily="50" charset="-128"/>
            </a:endParaRPr>
          </a:p>
          <a:p>
            <a:pPr marL="433388" lvl="3" indent="0">
              <a:lnSpc>
                <a:spcPts val="2000"/>
              </a:lnSpc>
              <a:buClrTx/>
              <a:buNone/>
            </a:pPr>
            <a:r>
              <a:rPr lang="ja-JP" altLang="en-US" sz="1200">
                <a:solidFill>
                  <a:schemeClr val="tx1"/>
                </a:solidFill>
                <a:latin typeface="Meiryo" panose="020B0604030504040204" pitchFamily="34" charset="-128"/>
                <a:ea typeface="Meiryo" panose="020B0604030504040204" pitchFamily="34" charset="-128"/>
                <a:cs typeface="Meiryo UI" panose="020B0604030504040204" pitchFamily="50" charset="-128"/>
              </a:rPr>
              <a:t>比較／照合</a:t>
            </a:r>
            <a:endParaRPr lang="en-US" altLang="ja-JP" sz="1200" dirty="0">
              <a:solidFill>
                <a:schemeClr val="tx1"/>
              </a:solidFill>
              <a:latin typeface="Meiryo" panose="020B0604030504040204" pitchFamily="34" charset="-128"/>
              <a:ea typeface="Meiryo" panose="020B0604030504040204" pitchFamily="34" charset="-128"/>
              <a:cs typeface="Meiryo UI" panose="020B0604030504040204" pitchFamily="50" charset="-128"/>
            </a:endParaRPr>
          </a:p>
          <a:p>
            <a:pPr marL="214313" lvl="2" indent="0">
              <a:lnSpc>
                <a:spcPts val="2000"/>
              </a:lnSpc>
              <a:buClrTx/>
              <a:buNone/>
            </a:pPr>
            <a:endParaRPr lang="en-US" altLang="ja-JP" sz="1200" dirty="0">
              <a:solidFill>
                <a:schemeClr val="tx1"/>
              </a:solidFill>
              <a:latin typeface="Meiryo" panose="020B0604030504040204" pitchFamily="34" charset="-128"/>
              <a:ea typeface="Meiryo" panose="020B0604030504040204" pitchFamily="34" charset="-128"/>
              <a:cs typeface="Meiryo UI" panose="020B0604030504040204" pitchFamily="50" charset="-128"/>
            </a:endParaRPr>
          </a:p>
        </p:txBody>
      </p:sp>
      <p:sp>
        <p:nvSpPr>
          <p:cNvPr id="22" name="テキスト ボックス 21"/>
          <p:cNvSpPr txBox="1"/>
          <p:nvPr/>
        </p:nvSpPr>
        <p:spPr>
          <a:xfrm>
            <a:off x="2899115" y="1466964"/>
            <a:ext cx="2186533" cy="340770"/>
          </a:xfrm>
          <a:prstGeom prst="rect">
            <a:avLst/>
          </a:prstGeom>
          <a:solidFill>
            <a:srgbClr val="0070C0"/>
          </a:solidFill>
          <a:ln>
            <a:solidFill>
              <a:srgbClr val="0070C0"/>
            </a:solidFill>
          </a:ln>
        </p:spPr>
        <p:style>
          <a:lnRef idx="1">
            <a:schemeClr val="accent5"/>
          </a:lnRef>
          <a:fillRef idx="3">
            <a:schemeClr val="accent5"/>
          </a:fillRef>
          <a:effectRef idx="2">
            <a:schemeClr val="accent5"/>
          </a:effectRef>
          <a:fontRef idx="minor">
            <a:schemeClr val="lt1"/>
          </a:fontRef>
        </p:style>
        <p:txBody>
          <a:bodyPr wrap="square" lIns="63152" tIns="31577" rIns="63152" bIns="31577" rtlCol="0">
            <a:spAutoFit/>
          </a:bodyPr>
          <a:lstStyle/>
          <a:p>
            <a:pPr algn="ctr"/>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適用処理</a:t>
            </a:r>
          </a:p>
        </p:txBody>
      </p:sp>
      <p:sp>
        <p:nvSpPr>
          <p:cNvPr id="23" name="二等辺三角形 31"/>
          <p:cNvSpPr>
            <a:spLocks noChangeArrowheads="1"/>
          </p:cNvSpPr>
          <p:nvPr/>
        </p:nvSpPr>
        <p:spPr bwMode="gray">
          <a:xfrm rot="5400000">
            <a:off x="3751977" y="3124604"/>
            <a:ext cx="3150088" cy="469953"/>
          </a:xfrm>
          <a:prstGeom prst="triangle">
            <a:avLst>
              <a:gd name="adj" fmla="val 50000"/>
            </a:avLst>
          </a:prstGeom>
          <a:solidFill>
            <a:schemeClr val="accent6">
              <a:lumMod val="75000"/>
            </a:schemeClr>
          </a:solidFill>
          <a:ln>
            <a:noFill/>
          </a:ln>
        </p:spPr>
        <p:txBody>
          <a:bodyPr wrap="none" anchor="ctr"/>
          <a:lstStyle/>
          <a:p>
            <a:endParaRPr lang="ja-JP" altLang="en-US" dirty="0">
              <a:solidFill>
                <a:schemeClr val="tx1"/>
              </a:solidFill>
              <a:latin typeface="Meiryo UI" pitchFamily="50" charset="-128"/>
              <a:ea typeface="Meiryo UI" pitchFamily="50" charset="-128"/>
              <a:cs typeface="Meiryo UI" pitchFamily="50" charset="-128"/>
            </a:endParaRPr>
          </a:p>
        </p:txBody>
      </p:sp>
      <p:sp>
        <p:nvSpPr>
          <p:cNvPr id="26" name="コンテンツ プレースホルダー 2"/>
          <p:cNvSpPr txBox="1">
            <a:spLocks/>
          </p:cNvSpPr>
          <p:nvPr/>
        </p:nvSpPr>
        <p:spPr bwMode="gray">
          <a:xfrm>
            <a:off x="230095" y="882996"/>
            <a:ext cx="4570505" cy="383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290513" indent="-290513" algn="l" defTabSz="457200" rtl="0" fontAlgn="base">
              <a:lnSpc>
                <a:spcPct val="95000"/>
              </a:lnSpc>
              <a:spcBef>
                <a:spcPct val="20000"/>
              </a:spcBef>
              <a:spcAft>
                <a:spcPct val="10000"/>
              </a:spcAft>
              <a:buClr>
                <a:srgbClr val="A30B1A"/>
              </a:buClr>
              <a:buFont typeface="Wingdings" pitchFamily="2" charset="2"/>
              <a:buChar char="n"/>
              <a:defRPr kumimoji="1" sz="2400" b="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1pPr>
            <a:lvl2pPr marL="581025" indent="-242888" algn="l" defTabSz="457200" rtl="0" fontAlgn="base">
              <a:lnSpc>
                <a:spcPct val="95000"/>
              </a:lnSpc>
              <a:spcBef>
                <a:spcPct val="20000"/>
              </a:spcBef>
              <a:spcAft>
                <a:spcPct val="10000"/>
              </a:spcAft>
              <a:buClr>
                <a:srgbClr val="87867E"/>
              </a:buClr>
              <a:buFont typeface="Wingdings" pitchFamily="2" charset="2"/>
              <a:buChar char="n"/>
              <a:defRPr kumimoji="1" sz="2000" b="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2pPr>
            <a:lvl3pPr marL="795338" indent="-138113" algn="l" defTabSz="457200" rtl="0" fontAlgn="base">
              <a:lnSpc>
                <a:spcPct val="95000"/>
              </a:lnSpc>
              <a:spcBef>
                <a:spcPct val="20000"/>
              </a:spcBef>
              <a:spcAft>
                <a:spcPct val="10000"/>
              </a:spcAft>
              <a:buClr>
                <a:srgbClr val="87867E"/>
              </a:buClr>
              <a:buSzPct val="100000"/>
              <a:buChar char="•"/>
              <a:defRPr kumimoji="1" b="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3pPr>
            <a:lvl4pPr marL="1014413" indent="-134938" algn="l" defTabSz="457200" rtl="0" fontAlgn="base">
              <a:lnSpc>
                <a:spcPct val="95000"/>
              </a:lnSpc>
              <a:spcBef>
                <a:spcPct val="20000"/>
              </a:spcBef>
              <a:spcAft>
                <a:spcPct val="10000"/>
              </a:spcAft>
              <a:buClr>
                <a:srgbClr val="87867E"/>
              </a:buClr>
              <a:buSzPct val="100000"/>
              <a:buChar char="•"/>
              <a:defRPr kumimoji="1" sz="1600" b="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4pPr>
            <a:lvl5pPr marL="2305050" indent="365125" algn="l" defTabSz="457200" rtl="0" fontAlgn="base">
              <a:spcBef>
                <a:spcPct val="0"/>
              </a:spcBef>
              <a:spcAft>
                <a:spcPct val="0"/>
              </a:spcAft>
              <a:buBlip>
                <a:blip r:embed="rId3"/>
              </a:buBlip>
              <a:defRPr kumimoji="1" sz="2000">
                <a:solidFill>
                  <a:srgbClr val="000000"/>
                </a:solidFill>
                <a:latin typeface="+mn-lt"/>
                <a:ea typeface="+mn-ea"/>
                <a:cs typeface="+mn-cs"/>
              </a:defRPr>
            </a:lvl5pPr>
            <a:lvl6pPr marL="2762250" indent="365125" algn="l" defTabSz="457200" rtl="0" fontAlgn="base">
              <a:spcBef>
                <a:spcPct val="0"/>
              </a:spcBef>
              <a:spcAft>
                <a:spcPct val="0"/>
              </a:spcAft>
              <a:buBlip>
                <a:blip r:embed="rId3"/>
              </a:buBlip>
              <a:defRPr kumimoji="1" sz="2000">
                <a:solidFill>
                  <a:srgbClr val="000000"/>
                </a:solidFill>
                <a:latin typeface="+mn-lt"/>
                <a:ea typeface="+mn-ea"/>
                <a:cs typeface="+mn-cs"/>
              </a:defRPr>
            </a:lvl6pPr>
            <a:lvl7pPr marL="3219450" indent="365125" algn="l" defTabSz="457200" rtl="0" fontAlgn="base">
              <a:spcBef>
                <a:spcPct val="0"/>
              </a:spcBef>
              <a:spcAft>
                <a:spcPct val="0"/>
              </a:spcAft>
              <a:buBlip>
                <a:blip r:embed="rId3"/>
              </a:buBlip>
              <a:defRPr kumimoji="1" sz="2000">
                <a:solidFill>
                  <a:srgbClr val="000000"/>
                </a:solidFill>
                <a:latin typeface="+mn-lt"/>
                <a:ea typeface="+mn-ea"/>
                <a:cs typeface="+mn-cs"/>
              </a:defRPr>
            </a:lvl7pPr>
            <a:lvl8pPr marL="3676650" indent="365125" algn="l" defTabSz="457200" rtl="0" fontAlgn="base">
              <a:spcBef>
                <a:spcPct val="0"/>
              </a:spcBef>
              <a:spcAft>
                <a:spcPct val="0"/>
              </a:spcAft>
              <a:buBlip>
                <a:blip r:embed="rId3"/>
              </a:buBlip>
              <a:defRPr kumimoji="1" sz="2000">
                <a:solidFill>
                  <a:srgbClr val="000000"/>
                </a:solidFill>
                <a:latin typeface="+mn-lt"/>
                <a:ea typeface="+mn-ea"/>
                <a:cs typeface="+mn-cs"/>
              </a:defRPr>
            </a:lvl8pPr>
            <a:lvl9pPr marL="4133850" indent="365125" algn="l" defTabSz="457200" rtl="0" fontAlgn="base">
              <a:spcBef>
                <a:spcPct val="0"/>
              </a:spcBef>
              <a:spcAft>
                <a:spcPct val="0"/>
              </a:spcAft>
              <a:buBlip>
                <a:blip r:embed="rId3"/>
              </a:buBlip>
              <a:defRPr kumimoji="1" sz="2000">
                <a:solidFill>
                  <a:srgbClr val="000000"/>
                </a:solidFill>
                <a:latin typeface="+mn-lt"/>
                <a:ea typeface="+mn-ea"/>
                <a:cs typeface="+mn-cs"/>
              </a:defRPr>
            </a:lvl9pPr>
          </a:lstStyle>
          <a:p>
            <a:pPr>
              <a:buClr>
                <a:srgbClr val="0070C0"/>
              </a:buClr>
              <a:buFont typeface="Wingdings" pitchFamily="2" charset="2"/>
              <a:buChar char="l"/>
            </a:pPr>
            <a:r>
              <a:rPr lang="en-US" altLang="ja-JP" sz="2000" kern="0" dirty="0">
                <a:latin typeface="Meiryo" panose="020B0604030504040204" pitchFamily="34" charset="-128"/>
                <a:ea typeface="Meiryo" panose="020B0604030504040204" pitchFamily="34" charset="-128"/>
              </a:rPr>
              <a:t>RPA</a:t>
            </a:r>
            <a:r>
              <a:rPr lang="ja-JP" altLang="en-US" sz="2000" kern="0" dirty="0">
                <a:latin typeface="Meiryo" panose="020B0604030504040204" pitchFamily="34" charset="-128"/>
                <a:ea typeface="Meiryo" panose="020B0604030504040204" pitchFamily="34" charset="-128"/>
              </a:rPr>
              <a:t>に向いている作業</a:t>
            </a:r>
            <a:endParaRPr lang="en-US" altLang="ja-JP" sz="2000" kern="0" dirty="0">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45412041-0399-E14B-BD20-45F41B24A52E}"/>
              </a:ext>
            </a:extLst>
          </p:cNvPr>
          <p:cNvSpPr txBox="1"/>
          <p:nvPr/>
        </p:nvSpPr>
        <p:spPr>
          <a:xfrm>
            <a:off x="5174554" y="5480306"/>
            <a:ext cx="3518912" cy="707886"/>
          </a:xfrm>
          <a:prstGeom prst="rect">
            <a:avLst/>
          </a:prstGeom>
          <a:noFill/>
        </p:spPr>
        <p:txBody>
          <a:bodyPr wrap="none" rtlCol="0">
            <a:spAutoFit/>
          </a:bodyPr>
          <a:lstStyle/>
          <a:p>
            <a:r>
              <a:rPr kumimoji="1" lang="ja-JP" altLang="en-US" sz="2000">
                <a:solidFill>
                  <a:srgbClr val="FF0000"/>
                </a:solidFill>
                <a:latin typeface="Meiryo" panose="020B0604030504040204" pitchFamily="34" charset="-128"/>
                <a:ea typeface="Meiryo" panose="020B0604030504040204" pitchFamily="34" charset="-128"/>
              </a:rPr>
              <a:t>非定型で都度に人間の判断や</a:t>
            </a:r>
            <a:endParaRPr kumimoji="1" lang="en-US" altLang="ja-JP" sz="2000" dirty="0">
              <a:solidFill>
                <a:srgbClr val="FF0000"/>
              </a:solidFill>
              <a:latin typeface="Meiryo" panose="020B0604030504040204" pitchFamily="34" charset="-128"/>
              <a:ea typeface="Meiryo" panose="020B0604030504040204" pitchFamily="34" charset="-128"/>
            </a:endParaRPr>
          </a:p>
          <a:p>
            <a:r>
              <a:rPr kumimoji="1" lang="ja-JP" altLang="en-US" sz="2000">
                <a:solidFill>
                  <a:srgbClr val="FF0000"/>
                </a:solidFill>
                <a:latin typeface="Meiryo" panose="020B0604030504040204" pitchFamily="34" charset="-128"/>
                <a:ea typeface="Meiryo" panose="020B0604030504040204" pitchFamily="34" charset="-128"/>
              </a:rPr>
              <a:t>個別の対応が求められる作業</a:t>
            </a:r>
          </a:p>
        </p:txBody>
      </p:sp>
      <p:sp>
        <p:nvSpPr>
          <p:cNvPr id="6" name="正方形/長方形 5">
            <a:extLst>
              <a:ext uri="{FF2B5EF4-FFF2-40B4-BE49-F238E27FC236}">
                <a16:creationId xmlns:a16="http://schemas.microsoft.com/office/drawing/2014/main" id="{3DD325DF-B47C-9E4F-923F-E3FA63A20533}"/>
              </a:ext>
            </a:extLst>
          </p:cNvPr>
          <p:cNvSpPr/>
          <p:nvPr/>
        </p:nvSpPr>
        <p:spPr>
          <a:xfrm>
            <a:off x="260450" y="5069090"/>
            <a:ext cx="8655081" cy="1491270"/>
          </a:xfrm>
          <a:prstGeom prst="rect">
            <a:avLst/>
          </a:prstGeom>
          <a:noFill/>
          <a:ln>
            <a:solidFill>
              <a:srgbClr val="FF0000"/>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コンテンツ プレースホルダー 2">
            <a:extLst>
              <a:ext uri="{FF2B5EF4-FFF2-40B4-BE49-F238E27FC236}">
                <a16:creationId xmlns:a16="http://schemas.microsoft.com/office/drawing/2014/main" id="{B404A69D-5D63-6741-A81D-A07B6377DCB0}"/>
              </a:ext>
            </a:extLst>
          </p:cNvPr>
          <p:cNvSpPr txBox="1">
            <a:spLocks/>
          </p:cNvSpPr>
          <p:nvPr/>
        </p:nvSpPr>
        <p:spPr bwMode="gray">
          <a:xfrm>
            <a:off x="5697246" y="1794228"/>
            <a:ext cx="3064750" cy="3150088"/>
          </a:xfrm>
          <a:prstGeom prst="rect">
            <a:avLst/>
          </a:prstGeom>
          <a:noFill/>
          <a:ln w="28575">
            <a:noFill/>
          </a:ln>
          <a:effectLst/>
        </p:spPr>
        <p:txBody>
          <a:bodyPr vert="horz" wrap="square" lIns="0" tIns="0" rIns="0" bIns="0" numCol="1" anchor="t" anchorCtr="0" compatLnSpc="1">
            <a:prstTxWarp prst="textNoShape">
              <a:avLst/>
            </a:prstTxWarp>
          </a:bodyPr>
          <a:lstStyle>
            <a:lvl1pPr marL="290513" indent="-290513" algn="l" defTabSz="457200" rtl="0" fontAlgn="base">
              <a:lnSpc>
                <a:spcPct val="95000"/>
              </a:lnSpc>
              <a:spcBef>
                <a:spcPct val="20000"/>
              </a:spcBef>
              <a:spcAft>
                <a:spcPct val="10000"/>
              </a:spcAft>
              <a:buClr>
                <a:srgbClr val="A30B1A"/>
              </a:buClr>
              <a:buFont typeface="Wingdings" pitchFamily="2" charset="2"/>
              <a:buChar char="n"/>
              <a:defRPr kumimoji="1" sz="2400">
                <a:solidFill>
                  <a:srgbClr val="000000"/>
                </a:solidFill>
                <a:latin typeface="+mn-lt"/>
                <a:ea typeface="+mn-ea"/>
                <a:cs typeface="+mn-cs"/>
              </a:defRPr>
            </a:lvl1pPr>
            <a:lvl2pPr marL="581025" indent="-242888" algn="l" defTabSz="457200" rtl="0" fontAlgn="base">
              <a:lnSpc>
                <a:spcPct val="95000"/>
              </a:lnSpc>
              <a:spcBef>
                <a:spcPct val="20000"/>
              </a:spcBef>
              <a:spcAft>
                <a:spcPct val="10000"/>
              </a:spcAft>
              <a:buClr>
                <a:srgbClr val="87867E"/>
              </a:buClr>
              <a:buFont typeface="Wingdings" pitchFamily="2" charset="2"/>
              <a:buChar char="n"/>
              <a:defRPr kumimoji="1" sz="2000">
                <a:solidFill>
                  <a:srgbClr val="000000"/>
                </a:solidFill>
                <a:latin typeface="+mn-lt"/>
                <a:ea typeface="+mn-ea"/>
                <a:cs typeface="+mn-cs"/>
              </a:defRPr>
            </a:lvl2pPr>
            <a:lvl3pPr marL="795338" indent="-138113" algn="l" defTabSz="457200" rtl="0" fontAlgn="base">
              <a:lnSpc>
                <a:spcPct val="95000"/>
              </a:lnSpc>
              <a:spcBef>
                <a:spcPct val="20000"/>
              </a:spcBef>
              <a:spcAft>
                <a:spcPct val="10000"/>
              </a:spcAft>
              <a:buClr>
                <a:srgbClr val="87867E"/>
              </a:buClr>
              <a:buSzPct val="100000"/>
              <a:buChar char="•"/>
              <a:defRPr kumimoji="1">
                <a:solidFill>
                  <a:srgbClr val="000000"/>
                </a:solidFill>
                <a:latin typeface="+mn-lt"/>
                <a:ea typeface="+mn-ea"/>
                <a:cs typeface="+mn-cs"/>
              </a:defRPr>
            </a:lvl3pPr>
            <a:lvl4pPr marL="1014413" indent="-134938" algn="l" defTabSz="457200" rtl="0" fontAlgn="base">
              <a:lnSpc>
                <a:spcPct val="95000"/>
              </a:lnSpc>
              <a:spcBef>
                <a:spcPct val="20000"/>
              </a:spcBef>
              <a:spcAft>
                <a:spcPct val="10000"/>
              </a:spcAft>
              <a:buClr>
                <a:srgbClr val="87867E"/>
              </a:buClr>
              <a:buSzPct val="100000"/>
              <a:buChar char="•"/>
              <a:defRPr kumimoji="1" sz="1600">
                <a:solidFill>
                  <a:srgbClr val="000000"/>
                </a:solidFill>
                <a:latin typeface="+mn-lt"/>
                <a:ea typeface="+mn-ea"/>
                <a:cs typeface="+mn-cs"/>
              </a:defRPr>
            </a:lvl4pPr>
            <a:lvl5pPr marL="2305050" indent="365125" algn="l" defTabSz="457200" rtl="0" fontAlgn="base">
              <a:spcBef>
                <a:spcPct val="0"/>
              </a:spcBef>
              <a:spcAft>
                <a:spcPct val="0"/>
              </a:spcAft>
              <a:buBlip>
                <a:blip r:embed="rId3"/>
              </a:buBlip>
              <a:defRPr kumimoji="1" sz="2000">
                <a:solidFill>
                  <a:srgbClr val="000000"/>
                </a:solidFill>
                <a:latin typeface="+mn-lt"/>
                <a:ea typeface="+mn-ea"/>
                <a:cs typeface="+mn-cs"/>
              </a:defRPr>
            </a:lvl5pPr>
            <a:lvl6pPr marL="2762250" indent="365125" algn="l" defTabSz="457200" rtl="0" fontAlgn="base">
              <a:spcBef>
                <a:spcPct val="0"/>
              </a:spcBef>
              <a:spcAft>
                <a:spcPct val="0"/>
              </a:spcAft>
              <a:buBlip>
                <a:blip r:embed="rId3"/>
              </a:buBlip>
              <a:defRPr kumimoji="1" sz="2000">
                <a:solidFill>
                  <a:srgbClr val="000000"/>
                </a:solidFill>
                <a:latin typeface="+mn-lt"/>
                <a:ea typeface="+mn-ea"/>
                <a:cs typeface="+mn-cs"/>
              </a:defRPr>
            </a:lvl6pPr>
            <a:lvl7pPr marL="3219450" indent="365125" algn="l" defTabSz="457200" rtl="0" fontAlgn="base">
              <a:spcBef>
                <a:spcPct val="0"/>
              </a:spcBef>
              <a:spcAft>
                <a:spcPct val="0"/>
              </a:spcAft>
              <a:buBlip>
                <a:blip r:embed="rId3"/>
              </a:buBlip>
              <a:defRPr kumimoji="1" sz="2000">
                <a:solidFill>
                  <a:srgbClr val="000000"/>
                </a:solidFill>
                <a:latin typeface="+mn-lt"/>
                <a:ea typeface="+mn-ea"/>
                <a:cs typeface="+mn-cs"/>
              </a:defRPr>
            </a:lvl7pPr>
            <a:lvl8pPr marL="3676650" indent="365125" algn="l" defTabSz="457200" rtl="0" fontAlgn="base">
              <a:spcBef>
                <a:spcPct val="0"/>
              </a:spcBef>
              <a:spcAft>
                <a:spcPct val="0"/>
              </a:spcAft>
              <a:buBlip>
                <a:blip r:embed="rId3"/>
              </a:buBlip>
              <a:defRPr kumimoji="1" sz="2000">
                <a:solidFill>
                  <a:srgbClr val="000000"/>
                </a:solidFill>
                <a:latin typeface="+mn-lt"/>
                <a:ea typeface="+mn-ea"/>
                <a:cs typeface="+mn-cs"/>
              </a:defRPr>
            </a:lvl8pPr>
            <a:lvl9pPr marL="4133850" indent="365125" algn="l" defTabSz="457200" rtl="0" fontAlgn="base">
              <a:spcBef>
                <a:spcPct val="0"/>
              </a:spcBef>
              <a:spcAft>
                <a:spcPct val="0"/>
              </a:spcAft>
              <a:buBlip>
                <a:blip r:embed="rId3"/>
              </a:buBlip>
              <a:defRPr kumimoji="1" sz="2000">
                <a:solidFill>
                  <a:srgbClr val="000000"/>
                </a:solidFill>
                <a:latin typeface="+mn-lt"/>
                <a:ea typeface="+mn-ea"/>
                <a:cs typeface="+mn-cs"/>
              </a:defRPr>
            </a:lvl9pPr>
          </a:lstStyle>
          <a:p>
            <a:pPr marL="557213" lvl="2" indent="-342900">
              <a:lnSpc>
                <a:spcPts val="2000"/>
              </a:lnSpc>
              <a:buClrTx/>
              <a:buFont typeface="Wingdings" panose="05000000000000000000" pitchFamily="2" charset="2"/>
              <a:buChar char="Ø"/>
            </a:pPr>
            <a:endParaRPr lang="en-US" altLang="ja-JP" sz="1200" dirty="0">
              <a:solidFill>
                <a:schemeClr val="tx1"/>
              </a:solidFill>
              <a:latin typeface="Meiryo" panose="020B0604030504040204" pitchFamily="34" charset="-128"/>
              <a:ea typeface="Meiryo" panose="020B0604030504040204" pitchFamily="34" charset="-128"/>
              <a:cs typeface="Meiryo UI" panose="020B0604030504040204" pitchFamily="50" charset="-128"/>
            </a:endParaRPr>
          </a:p>
          <a:p>
            <a:pPr marL="557213" lvl="2" indent="-342900">
              <a:lnSpc>
                <a:spcPts val="2000"/>
              </a:lnSpc>
              <a:buClrTx/>
              <a:buFont typeface="Wingdings" panose="05000000000000000000" pitchFamily="2" charset="2"/>
              <a:buChar char="Ø"/>
            </a:pPr>
            <a:r>
              <a:rPr lang="ja-JP" altLang="en-US" sz="1200">
                <a:solidFill>
                  <a:schemeClr val="tx1"/>
                </a:solidFill>
                <a:latin typeface="Meiryo" panose="020B0604030504040204" pitchFamily="34" charset="-128"/>
                <a:ea typeface="Meiryo" panose="020B0604030504040204" pitchFamily="34" charset="-128"/>
                <a:cs typeface="Meiryo UI" panose="020B0604030504040204" pitchFamily="50" charset="-128"/>
              </a:rPr>
              <a:t>財務、給与業務など、定型の事務処理を定期的に行う業務</a:t>
            </a:r>
            <a:endParaRPr lang="en-US" altLang="ja-JP" sz="1200" dirty="0">
              <a:solidFill>
                <a:schemeClr val="tx1"/>
              </a:solidFill>
              <a:latin typeface="Meiryo" panose="020B0604030504040204" pitchFamily="34" charset="-128"/>
              <a:ea typeface="Meiryo" panose="020B0604030504040204" pitchFamily="34" charset="-128"/>
              <a:cs typeface="Meiryo UI" panose="020B0604030504040204" pitchFamily="50" charset="-128"/>
            </a:endParaRPr>
          </a:p>
          <a:p>
            <a:pPr marL="557213" lvl="2" indent="-342900">
              <a:lnSpc>
                <a:spcPts val="2000"/>
              </a:lnSpc>
              <a:buClrTx/>
              <a:buFont typeface="Wingdings" panose="05000000000000000000" pitchFamily="2" charset="2"/>
              <a:buChar char="Ø"/>
            </a:pPr>
            <a:r>
              <a:rPr lang="ja-JP" altLang="en-US" sz="1200">
                <a:solidFill>
                  <a:schemeClr val="tx1"/>
                </a:solidFill>
                <a:latin typeface="Meiryo" panose="020B0604030504040204" pitchFamily="34" charset="-128"/>
                <a:ea typeface="Meiryo" panose="020B0604030504040204" pitchFamily="34" charset="-128"/>
                <a:cs typeface="Meiryo UI" panose="020B0604030504040204" pitchFamily="50" charset="-128"/>
              </a:rPr>
              <a:t>紙に記載されたデータ（帳票</a:t>
            </a:r>
            <a:r>
              <a:rPr lang="en-US" altLang="ja-JP" sz="1200" dirty="0">
                <a:solidFill>
                  <a:schemeClr val="tx1"/>
                </a:solidFill>
                <a:latin typeface="Meiryo" panose="020B0604030504040204" pitchFamily="34" charset="-128"/>
                <a:ea typeface="Meiryo" panose="020B0604030504040204" pitchFamily="34" charset="-128"/>
                <a:cs typeface="Meiryo UI" panose="020B0604030504040204" pitchFamily="50" charset="-128"/>
              </a:rPr>
              <a:t>/</a:t>
            </a:r>
            <a:r>
              <a:rPr lang="ja-JP" altLang="en-US" sz="1200">
                <a:solidFill>
                  <a:schemeClr val="tx1"/>
                </a:solidFill>
                <a:latin typeface="Meiryo" panose="020B0604030504040204" pitchFamily="34" charset="-128"/>
                <a:ea typeface="Meiryo" panose="020B0604030504040204" pitchFamily="34" charset="-128"/>
                <a:cs typeface="Meiryo UI" panose="020B0604030504040204" pitchFamily="50" charset="-128"/>
              </a:rPr>
              <a:t>申請書</a:t>
            </a:r>
            <a:r>
              <a:rPr lang="en-US" altLang="ja-JP" sz="1200" dirty="0">
                <a:solidFill>
                  <a:schemeClr val="tx1"/>
                </a:solidFill>
                <a:latin typeface="Meiryo" panose="020B0604030504040204" pitchFamily="34" charset="-128"/>
                <a:ea typeface="Meiryo" panose="020B0604030504040204" pitchFamily="34" charset="-128"/>
                <a:cs typeface="Meiryo UI" panose="020B0604030504040204" pitchFamily="50" charset="-128"/>
              </a:rPr>
              <a:t>/</a:t>
            </a:r>
            <a:r>
              <a:rPr lang="ja-JP" altLang="en-US" sz="1200">
                <a:solidFill>
                  <a:schemeClr val="tx1"/>
                </a:solidFill>
                <a:latin typeface="Meiryo" panose="020B0604030504040204" pitchFamily="34" charset="-128"/>
                <a:ea typeface="Meiryo" panose="020B0604030504040204" pitchFamily="34" charset="-128"/>
                <a:cs typeface="Meiryo UI" panose="020B0604030504040204" pitchFamily="50" charset="-128"/>
              </a:rPr>
              <a:t>請求書</a:t>
            </a:r>
            <a:r>
              <a:rPr lang="en-US" altLang="ja-JP" sz="1200" dirty="0">
                <a:solidFill>
                  <a:schemeClr val="tx1"/>
                </a:solidFill>
                <a:latin typeface="Meiryo" panose="020B0604030504040204" pitchFamily="34" charset="-128"/>
                <a:ea typeface="Meiryo" panose="020B0604030504040204" pitchFamily="34" charset="-128"/>
                <a:cs typeface="Meiryo UI" panose="020B0604030504040204" pitchFamily="50" charset="-128"/>
              </a:rPr>
              <a:t>/</a:t>
            </a:r>
            <a:r>
              <a:rPr lang="ja-JP" altLang="en-US" sz="1200">
                <a:solidFill>
                  <a:schemeClr val="tx1"/>
                </a:solidFill>
                <a:latin typeface="Meiryo" panose="020B0604030504040204" pitchFamily="34" charset="-128"/>
                <a:ea typeface="Meiryo" panose="020B0604030504040204" pitchFamily="34" charset="-128"/>
                <a:cs typeface="Meiryo UI" panose="020B0604030504040204" pitchFamily="50" charset="-128"/>
              </a:rPr>
              <a:t>領収書など）をシステムに入力（キーパンチ）する業務</a:t>
            </a:r>
            <a:endParaRPr lang="en-US" altLang="ja-JP" sz="1200" dirty="0">
              <a:solidFill>
                <a:schemeClr val="tx1"/>
              </a:solidFill>
              <a:latin typeface="Meiryo" panose="020B0604030504040204" pitchFamily="34" charset="-128"/>
              <a:ea typeface="Meiryo" panose="020B0604030504040204" pitchFamily="34" charset="-128"/>
              <a:cs typeface="Meiryo UI" panose="020B0604030504040204" pitchFamily="50" charset="-128"/>
            </a:endParaRPr>
          </a:p>
          <a:p>
            <a:pPr marL="557213" lvl="2" indent="-342900">
              <a:lnSpc>
                <a:spcPts val="2000"/>
              </a:lnSpc>
              <a:buClrTx/>
              <a:buFont typeface="Wingdings" panose="05000000000000000000" pitchFamily="2" charset="2"/>
              <a:buChar char="Ø"/>
            </a:pPr>
            <a:r>
              <a:rPr lang="ja-JP" altLang="en-US" sz="1200">
                <a:solidFill>
                  <a:schemeClr val="tx1"/>
                </a:solidFill>
                <a:latin typeface="Meiryo" panose="020B0604030504040204" pitchFamily="34" charset="-128"/>
                <a:ea typeface="Meiryo" panose="020B0604030504040204" pitchFamily="34" charset="-128"/>
                <a:cs typeface="Meiryo UI" panose="020B0604030504040204" pitchFamily="50" charset="-128"/>
              </a:rPr>
              <a:t>商品の品質管理や在庫確認など、決まったポイントでの確認作業を長時間継続して繰り返し行う業務</a:t>
            </a:r>
            <a:endParaRPr lang="en-US" altLang="ja-JP" sz="1200" dirty="0">
              <a:solidFill>
                <a:schemeClr val="tx1"/>
              </a:solidFill>
              <a:latin typeface="Meiryo" panose="020B0604030504040204" pitchFamily="34" charset="-128"/>
              <a:ea typeface="Meiryo" panose="020B0604030504040204" pitchFamily="34" charset="-128"/>
              <a:cs typeface="Meiryo UI" panose="020B0604030504040204" pitchFamily="50" charset="-128"/>
            </a:endParaRPr>
          </a:p>
          <a:p>
            <a:pPr marL="557213" lvl="2" indent="-342900">
              <a:lnSpc>
                <a:spcPts val="2000"/>
              </a:lnSpc>
              <a:buClrTx/>
              <a:buFont typeface="Wingdings" panose="05000000000000000000" pitchFamily="2" charset="2"/>
              <a:buChar char="Ø"/>
            </a:pPr>
            <a:r>
              <a:rPr lang="ja-JP" altLang="en-US" sz="1200">
                <a:solidFill>
                  <a:schemeClr val="tx1"/>
                </a:solidFill>
                <a:latin typeface="Meiryo" panose="020B0604030504040204" pitchFamily="34" charset="-128"/>
                <a:ea typeface="Meiryo" panose="020B0604030504040204" pitchFamily="34" charset="-128"/>
                <a:cs typeface="Meiryo UI" panose="020B0604030504040204" pitchFamily="50" charset="-128"/>
              </a:rPr>
              <a:t>臨時社員や派遣社員を採用して行ってもらっている単純な作業</a:t>
            </a:r>
            <a:endParaRPr lang="en-US" altLang="ja-JP" sz="1200" dirty="0">
              <a:solidFill>
                <a:schemeClr val="tx1"/>
              </a:solidFill>
              <a:latin typeface="Meiryo" panose="020B0604030504040204" pitchFamily="34" charset="-128"/>
              <a:ea typeface="Meiryo" panose="020B0604030504040204" pitchFamily="34" charset="-128"/>
              <a:cs typeface="Meiryo UI" panose="020B0604030504040204" pitchFamily="50" charset="-128"/>
            </a:endParaRPr>
          </a:p>
        </p:txBody>
      </p:sp>
    </p:spTree>
    <p:extLst>
      <p:ext uri="{BB962C8B-B14F-4D97-AF65-F5344CB8AC3E}">
        <p14:creationId xmlns:p14="http://schemas.microsoft.com/office/powerpoint/2010/main" val="37937804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RPA</a:t>
            </a:r>
            <a:r>
              <a:rPr lang="ja-JP" altLang="en-US" dirty="0"/>
              <a:t>活用が進むと思われる業務</a:t>
            </a:r>
            <a:endParaRPr kumimoji="1" lang="ja-JP" altLang="en-US" dirty="0"/>
          </a:p>
        </p:txBody>
      </p:sp>
      <p:sp>
        <p:nvSpPr>
          <p:cNvPr id="4" name="スライド番号プレースホルダー 3"/>
          <p:cNvSpPr>
            <a:spLocks noGrp="1"/>
          </p:cNvSpPr>
          <p:nvPr>
            <p:ph type="sldNum" sz="quarter" idx="12"/>
          </p:nvPr>
        </p:nvSpPr>
        <p:spPr/>
        <p:txBody>
          <a:bodyPr/>
          <a:lstStyle/>
          <a:p>
            <a:fld id="{ACA9A8DA-50BF-42A1-A62A-E20118BC7CE9}" type="slidenum">
              <a:rPr lang="de-DE" altLang="ja-JP" smtClean="0"/>
              <a:pPr/>
              <a:t>18</a:t>
            </a:fld>
            <a:endParaRPr lang="de-DE" altLang="ja-JP" dirty="0"/>
          </a:p>
        </p:txBody>
      </p:sp>
      <p:sp>
        <p:nvSpPr>
          <p:cNvPr id="32" name="コンテンツ プレースホルダー 2"/>
          <p:cNvSpPr>
            <a:spLocks noGrp="1"/>
          </p:cNvSpPr>
          <p:nvPr>
            <p:ph idx="4294967295"/>
          </p:nvPr>
        </p:nvSpPr>
        <p:spPr>
          <a:xfrm>
            <a:off x="168275" y="869950"/>
            <a:ext cx="8975725" cy="5592763"/>
          </a:xfrm>
        </p:spPr>
        <p:txBody>
          <a:bodyPr/>
          <a:lstStyle/>
          <a:p>
            <a:pPr marL="0" indent="0">
              <a:buNone/>
            </a:pPr>
            <a:r>
              <a:rPr lang="ja-JP" altLang="en-US" dirty="0">
                <a:latin typeface="Meiryo" panose="020B0604030504040204" pitchFamily="34" charset="-128"/>
                <a:ea typeface="Meiryo" panose="020B0604030504040204" pitchFamily="34" charset="-128"/>
              </a:rPr>
              <a:t>既に、間接業務や金融業務を中心に様々な分野で活用され始めている</a:t>
            </a:r>
          </a:p>
          <a:p>
            <a:pPr marL="0" indent="0">
              <a:buNone/>
            </a:pPr>
            <a:endParaRPr kumimoji="1" lang="ja-JP" altLang="en-US" sz="2000" dirty="0">
              <a:latin typeface="Meiryo" panose="020B0604030504040204" pitchFamily="34" charset="-128"/>
              <a:ea typeface="Meiryo" panose="020B0604030504040204" pitchFamily="34" charset="-128"/>
            </a:endParaRPr>
          </a:p>
        </p:txBody>
      </p:sp>
      <p:graphicFrame>
        <p:nvGraphicFramePr>
          <p:cNvPr id="21" name="表 20"/>
          <p:cNvGraphicFramePr>
            <a:graphicFrameLocks noGrp="1"/>
          </p:cNvGraphicFramePr>
          <p:nvPr>
            <p:extLst>
              <p:ext uri="{D42A27DB-BD31-4B8C-83A1-F6EECF244321}">
                <p14:modId xmlns:p14="http://schemas.microsoft.com/office/powerpoint/2010/main" val="2679454294"/>
              </p:ext>
            </p:extLst>
          </p:nvPr>
        </p:nvGraphicFramePr>
        <p:xfrm>
          <a:off x="149865" y="1403481"/>
          <a:ext cx="8808398" cy="2241543"/>
        </p:xfrm>
        <a:graphic>
          <a:graphicData uri="http://schemas.openxmlformats.org/drawingml/2006/table">
            <a:tbl>
              <a:tblPr firstRow="1" bandRow="1">
                <a:tableStyleId>{5C22544A-7EE6-4342-B048-85BDC9FD1C3A}</a:tableStyleId>
              </a:tblPr>
              <a:tblGrid>
                <a:gridCol w="2968467">
                  <a:extLst>
                    <a:ext uri="{9D8B030D-6E8A-4147-A177-3AD203B41FA5}">
                      <a16:colId xmlns:a16="http://schemas.microsoft.com/office/drawing/2014/main" val="20000"/>
                    </a:ext>
                  </a:extLst>
                </a:gridCol>
                <a:gridCol w="2893828">
                  <a:extLst>
                    <a:ext uri="{9D8B030D-6E8A-4147-A177-3AD203B41FA5}">
                      <a16:colId xmlns:a16="http://schemas.microsoft.com/office/drawing/2014/main" val="20001"/>
                    </a:ext>
                  </a:extLst>
                </a:gridCol>
                <a:gridCol w="2946103">
                  <a:extLst>
                    <a:ext uri="{9D8B030D-6E8A-4147-A177-3AD203B41FA5}">
                      <a16:colId xmlns:a16="http://schemas.microsoft.com/office/drawing/2014/main" val="20002"/>
                    </a:ext>
                  </a:extLst>
                </a:gridCol>
              </a:tblGrid>
              <a:tr h="459749">
                <a:tc>
                  <a:txBody>
                    <a:bodyPr/>
                    <a:lstStyle/>
                    <a:p>
                      <a:pPr algn="ctr"/>
                      <a:r>
                        <a:rPr kumimoji="1" lang="ja-JP" altLang="en-US" sz="2200" dirty="0">
                          <a:solidFill>
                            <a:schemeClr val="bg1"/>
                          </a:solidFill>
                          <a:latin typeface="Meiryo" panose="020B0604030504040204" pitchFamily="34" charset="-128"/>
                          <a:ea typeface="Meiryo" panose="020B0604030504040204" pitchFamily="34" charset="-128"/>
                          <a:cs typeface="Meiryo UI" panose="020B0604030504040204" pitchFamily="50" charset="-128"/>
                        </a:rPr>
                        <a:t>経理・購買</a:t>
                      </a:r>
                    </a:p>
                  </a:txBody>
                  <a:tcPr anchor="ctr"/>
                </a:tc>
                <a:tc>
                  <a:txBody>
                    <a:bodyPr/>
                    <a:lstStyle/>
                    <a:p>
                      <a:pPr algn="ctr"/>
                      <a:r>
                        <a:rPr lang="ja-JP" altLang="en-US" sz="2200" dirty="0">
                          <a:solidFill>
                            <a:schemeClr val="bg1"/>
                          </a:solidFill>
                          <a:latin typeface="Meiryo" panose="020B0604030504040204" pitchFamily="34" charset="-128"/>
                          <a:ea typeface="Meiryo" panose="020B0604030504040204" pitchFamily="34" charset="-128"/>
                          <a:cs typeface="Meiryo UI" panose="020B0604030504040204" pitchFamily="50" charset="-128"/>
                        </a:rPr>
                        <a:t>人事</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200" dirty="0">
                          <a:solidFill>
                            <a:schemeClr val="bg1"/>
                          </a:solidFill>
                          <a:latin typeface="Meiryo" panose="020B0604030504040204" pitchFamily="34" charset="-128"/>
                          <a:ea typeface="Meiryo" panose="020B0604030504040204" pitchFamily="34" charset="-128"/>
                          <a:cs typeface="Meiryo UI" panose="020B0604030504040204" pitchFamily="50" charset="-128"/>
                        </a:rPr>
                        <a:t>営業事務</a:t>
                      </a:r>
                    </a:p>
                  </a:txBody>
                  <a:tcPr anchor="ctr"/>
                </a:tc>
                <a:extLst>
                  <a:ext uri="{0D108BD9-81ED-4DB2-BD59-A6C34878D82A}">
                    <a16:rowId xmlns:a16="http://schemas.microsoft.com/office/drawing/2014/main" val="10000"/>
                  </a:ext>
                </a:extLst>
              </a:tr>
              <a:tr h="1781794">
                <a:tc>
                  <a:txBody>
                    <a:bodyPr/>
                    <a:lstStyle/>
                    <a:p>
                      <a:pPr marL="216000" indent="-285750">
                        <a:lnSpc>
                          <a:spcPts val="2200"/>
                        </a:lnSpc>
                        <a:buFont typeface="Arial" panose="020B0604020202020204" pitchFamily="34" charset="0"/>
                        <a:buChar char="•"/>
                      </a:pPr>
                      <a:r>
                        <a:rPr kumimoji="1" lang="ja-JP" altLang="en-US" sz="1800" dirty="0">
                          <a:latin typeface="Meiryo" panose="020B0604030504040204" pitchFamily="34" charset="-128"/>
                          <a:ea typeface="Meiryo" panose="020B0604030504040204" pitchFamily="34" charset="-128"/>
                          <a:cs typeface="Meiryo UI" panose="020B0604030504040204" pitchFamily="50" charset="-128"/>
                        </a:rPr>
                        <a:t>請求処理</a:t>
                      </a:r>
                    </a:p>
                    <a:p>
                      <a:pPr marL="216000" indent="-285750">
                        <a:lnSpc>
                          <a:spcPts val="2200"/>
                        </a:lnSpc>
                        <a:buFont typeface="Arial" panose="020B0604020202020204" pitchFamily="34" charset="0"/>
                        <a:buChar char="•"/>
                      </a:pPr>
                      <a:r>
                        <a:rPr kumimoji="1" lang="ja-JP" altLang="en-US" sz="1800" dirty="0">
                          <a:latin typeface="Meiryo" panose="020B0604030504040204" pitchFamily="34" charset="-128"/>
                          <a:ea typeface="Meiryo" panose="020B0604030504040204" pitchFamily="34" charset="-128"/>
                          <a:cs typeface="Meiryo UI" panose="020B0604030504040204" pitchFamily="50" charset="-128"/>
                        </a:rPr>
                        <a:t>売掛金</a:t>
                      </a:r>
                      <a:r>
                        <a:rPr kumimoji="1" lang="en-US" altLang="ja-JP" sz="1800" dirty="0">
                          <a:latin typeface="Meiryo" panose="020B0604030504040204" pitchFamily="34" charset="-128"/>
                          <a:ea typeface="Meiryo" panose="020B0604030504040204" pitchFamily="34" charset="-128"/>
                          <a:cs typeface="Meiryo UI" panose="020B0604030504040204" pitchFamily="50" charset="-128"/>
                        </a:rPr>
                        <a:t>/</a:t>
                      </a:r>
                      <a:r>
                        <a:rPr kumimoji="1" lang="ja-JP" altLang="en-US" sz="1800" dirty="0">
                          <a:latin typeface="Meiryo" panose="020B0604030504040204" pitchFamily="34" charset="-128"/>
                          <a:ea typeface="Meiryo" panose="020B0604030504040204" pitchFamily="34" charset="-128"/>
                          <a:cs typeface="Meiryo UI" panose="020B0604030504040204" pitchFamily="50" charset="-128"/>
                        </a:rPr>
                        <a:t>買掛金の仕訳</a:t>
                      </a:r>
                    </a:p>
                    <a:p>
                      <a:pPr marL="216000" indent="-285750">
                        <a:lnSpc>
                          <a:spcPts val="2200"/>
                        </a:lnSpc>
                        <a:buFont typeface="Arial" panose="020B0604020202020204" pitchFamily="34" charset="0"/>
                        <a:buChar char="•"/>
                      </a:pPr>
                      <a:r>
                        <a:rPr kumimoji="1" lang="ja-JP" altLang="en-US" sz="1800" dirty="0">
                          <a:latin typeface="Meiryo" panose="020B0604030504040204" pitchFamily="34" charset="-128"/>
                          <a:ea typeface="Meiryo" panose="020B0604030504040204" pitchFamily="34" charset="-128"/>
                          <a:cs typeface="Meiryo UI" panose="020B0604030504040204" pitchFamily="50" charset="-128"/>
                        </a:rPr>
                        <a:t>財務レポート作成</a:t>
                      </a:r>
                    </a:p>
                    <a:p>
                      <a:pPr marL="216000" indent="-285750">
                        <a:lnSpc>
                          <a:spcPts val="2200"/>
                        </a:lnSpc>
                        <a:buFont typeface="Arial" panose="020B0604020202020204" pitchFamily="34" charset="0"/>
                        <a:buChar char="•"/>
                      </a:pPr>
                      <a:r>
                        <a:rPr kumimoji="1" lang="ja-JP" altLang="en-US" sz="1800" dirty="0">
                          <a:latin typeface="Meiryo" panose="020B0604030504040204" pitchFamily="34" charset="-128"/>
                          <a:ea typeface="Meiryo" panose="020B0604030504040204" pitchFamily="34" charset="-128"/>
                          <a:cs typeface="Meiryo UI" panose="020B0604030504040204" pitchFamily="50" charset="-128"/>
                        </a:rPr>
                        <a:t>経費精算、入金消込</a:t>
                      </a:r>
                    </a:p>
                    <a:p>
                      <a:pPr marL="216000" indent="-285750">
                        <a:lnSpc>
                          <a:spcPts val="2200"/>
                        </a:lnSpc>
                        <a:buFont typeface="Arial" panose="020B0604020202020204" pitchFamily="34" charset="0"/>
                        <a:buChar char="•"/>
                      </a:pPr>
                      <a:r>
                        <a:rPr kumimoji="1" lang="ja-JP" altLang="en-US" sz="1800" dirty="0">
                          <a:latin typeface="Meiryo" panose="020B0604030504040204" pitchFamily="34" charset="-128"/>
                          <a:ea typeface="Meiryo" panose="020B0604030504040204" pitchFamily="34" charset="-128"/>
                          <a:cs typeface="Meiryo UI" panose="020B0604030504040204" pitchFamily="50" charset="-128"/>
                        </a:rPr>
                        <a:t>財務マスタデータ管理</a:t>
                      </a:r>
                    </a:p>
                    <a:p>
                      <a:pPr marL="216000" indent="-285750">
                        <a:lnSpc>
                          <a:spcPts val="2200"/>
                        </a:lnSpc>
                        <a:buFont typeface="Arial" panose="020B0604020202020204" pitchFamily="34" charset="0"/>
                        <a:buChar char="•"/>
                      </a:pPr>
                      <a:r>
                        <a:rPr kumimoji="1" lang="ja-JP" altLang="en-US" sz="1800" dirty="0">
                          <a:latin typeface="Meiryo" panose="020B0604030504040204" pitchFamily="34" charset="-128"/>
                          <a:ea typeface="Meiryo" panose="020B0604030504040204" pitchFamily="34" charset="-128"/>
                          <a:cs typeface="Meiryo UI" panose="020B0604030504040204" pitchFamily="50" charset="-128"/>
                        </a:rPr>
                        <a:t>購買発注の検証　など</a:t>
                      </a:r>
                    </a:p>
                  </a:txBody>
                  <a:tcPr/>
                </a:tc>
                <a:tc>
                  <a:txBody>
                    <a:bodyPr/>
                    <a:lstStyle/>
                    <a:p>
                      <a:pPr marL="285750" indent="-285750">
                        <a:lnSpc>
                          <a:spcPts val="2200"/>
                        </a:lnSpc>
                        <a:buFont typeface="Arial" panose="020B0604020202020204" pitchFamily="34" charset="0"/>
                        <a:buChar char="•"/>
                      </a:pPr>
                      <a:r>
                        <a:rPr lang="ja-JP" altLang="en-US" sz="1800" dirty="0">
                          <a:latin typeface="Meiryo" panose="020B0604030504040204" pitchFamily="34" charset="-128"/>
                          <a:ea typeface="Meiryo" panose="020B0604030504040204" pitchFamily="34" charset="-128"/>
                          <a:cs typeface="Meiryo UI" panose="020B0604030504040204" pitchFamily="50" charset="-128"/>
                        </a:rPr>
                        <a:t>採用・退職管理</a:t>
                      </a:r>
                    </a:p>
                    <a:p>
                      <a:pPr marL="285750" indent="-285750">
                        <a:lnSpc>
                          <a:spcPts val="2200"/>
                        </a:lnSpc>
                        <a:buFont typeface="Arial" panose="020B0604020202020204" pitchFamily="34" charset="0"/>
                        <a:buChar char="•"/>
                      </a:pPr>
                      <a:r>
                        <a:rPr lang="ja-JP" altLang="en-US" sz="1800" dirty="0">
                          <a:latin typeface="Meiryo" panose="020B0604030504040204" pitchFamily="34" charset="-128"/>
                          <a:ea typeface="Meiryo" panose="020B0604030504040204" pitchFamily="34" charset="-128"/>
                          <a:cs typeface="Meiryo UI" panose="020B0604030504040204" pitchFamily="50" charset="-128"/>
                        </a:rPr>
                        <a:t>勤怠管理</a:t>
                      </a:r>
                    </a:p>
                    <a:p>
                      <a:pPr marL="285750" indent="-285750">
                        <a:lnSpc>
                          <a:spcPts val="2200"/>
                        </a:lnSpc>
                        <a:buFont typeface="Arial" panose="020B0604020202020204" pitchFamily="34" charset="0"/>
                        <a:buChar char="•"/>
                      </a:pPr>
                      <a:r>
                        <a:rPr lang="ja-JP" altLang="en-US" sz="1800" dirty="0">
                          <a:latin typeface="Meiryo" panose="020B0604030504040204" pitchFamily="34" charset="-128"/>
                          <a:ea typeface="Meiryo" panose="020B0604030504040204" pitchFamily="34" charset="-128"/>
                          <a:cs typeface="Meiryo UI" panose="020B0604030504040204" pitchFamily="50" charset="-128"/>
                        </a:rPr>
                        <a:t>従業員情報入力</a:t>
                      </a:r>
                      <a:r>
                        <a:rPr lang="en-US" altLang="ja-JP" sz="1800" dirty="0">
                          <a:latin typeface="Meiryo" panose="020B0604030504040204" pitchFamily="34" charset="-128"/>
                          <a:ea typeface="Meiryo" panose="020B0604030504040204" pitchFamily="34" charset="-128"/>
                          <a:cs typeface="Meiryo UI" panose="020B0604030504040204" pitchFamily="50" charset="-128"/>
                        </a:rPr>
                        <a:t>/</a:t>
                      </a:r>
                      <a:r>
                        <a:rPr lang="ja-JP" altLang="en-US" sz="1800" dirty="0">
                          <a:latin typeface="Meiryo" panose="020B0604030504040204" pitchFamily="34" charset="-128"/>
                          <a:ea typeface="Meiryo" panose="020B0604030504040204" pitchFamily="34" charset="-128"/>
                          <a:cs typeface="Meiryo UI" panose="020B0604030504040204" pitchFamily="50" charset="-128"/>
                        </a:rPr>
                        <a:t>更新</a:t>
                      </a:r>
                    </a:p>
                    <a:p>
                      <a:pPr marL="285750" indent="-285750">
                        <a:lnSpc>
                          <a:spcPts val="2200"/>
                        </a:lnSpc>
                        <a:buFont typeface="Arial" panose="020B0604020202020204" pitchFamily="34" charset="0"/>
                        <a:buChar char="•"/>
                      </a:pPr>
                      <a:r>
                        <a:rPr lang="ja-JP" altLang="en-US" sz="1800" dirty="0">
                          <a:latin typeface="Meiryo" panose="020B0604030504040204" pitchFamily="34" charset="-128"/>
                          <a:ea typeface="Meiryo" panose="020B0604030504040204" pitchFamily="34" charset="-128"/>
                          <a:cs typeface="Meiryo UI" panose="020B0604030504040204" pitchFamily="50" charset="-128"/>
                        </a:rPr>
                        <a:t>休暇申請の処理</a:t>
                      </a:r>
                      <a:r>
                        <a:rPr lang="en-US" altLang="ja-JP" sz="1800" dirty="0">
                          <a:latin typeface="Meiryo" panose="020B0604030504040204" pitchFamily="34" charset="-128"/>
                          <a:ea typeface="Meiryo" panose="020B0604030504040204" pitchFamily="34" charset="-128"/>
                          <a:cs typeface="Meiryo UI" panose="020B0604030504040204" pitchFamily="50" charset="-128"/>
                        </a:rPr>
                        <a:t>/</a:t>
                      </a:r>
                      <a:r>
                        <a:rPr lang="ja-JP" altLang="en-US" sz="1800" dirty="0">
                          <a:latin typeface="Meiryo" panose="020B0604030504040204" pitchFamily="34" charset="-128"/>
                          <a:ea typeface="Meiryo" panose="020B0604030504040204" pitchFamily="34" charset="-128"/>
                          <a:cs typeface="Meiryo UI" panose="020B0604030504040204" pitchFamily="50" charset="-128"/>
                        </a:rPr>
                        <a:t>管理</a:t>
                      </a:r>
                    </a:p>
                    <a:p>
                      <a:pPr marL="285750" indent="-285750">
                        <a:lnSpc>
                          <a:spcPts val="2200"/>
                        </a:lnSpc>
                        <a:buFont typeface="Arial" panose="020B0604020202020204" pitchFamily="34" charset="0"/>
                        <a:buChar char="•"/>
                      </a:pPr>
                      <a:r>
                        <a:rPr lang="ja-JP" altLang="en-US" sz="1800" dirty="0">
                          <a:latin typeface="Meiryo" panose="020B0604030504040204" pitchFamily="34" charset="-128"/>
                          <a:ea typeface="Meiryo" panose="020B0604030504040204" pitchFamily="34" charset="-128"/>
                          <a:cs typeface="Meiryo UI" panose="020B0604030504040204" pitchFamily="50" charset="-128"/>
                        </a:rPr>
                        <a:t>人事考課</a:t>
                      </a:r>
                      <a:r>
                        <a:rPr lang="ja-JP" altLang="en-US" sz="1800">
                          <a:latin typeface="Meiryo" panose="020B0604030504040204" pitchFamily="34" charset="-128"/>
                          <a:ea typeface="Meiryo" panose="020B0604030504040204" pitchFamily="34" charset="-128"/>
                          <a:cs typeface="Meiryo UI" panose="020B0604030504040204" pitchFamily="50" charset="-128"/>
                        </a:rPr>
                        <a:t>入力管理</a:t>
                      </a:r>
                      <a:r>
                        <a:rPr lang="en-US" altLang="ja-JP" sz="1800" dirty="0">
                          <a:latin typeface="Meiryo" panose="020B0604030504040204" pitchFamily="34" charset="-128"/>
                          <a:ea typeface="Meiryo" panose="020B0604030504040204" pitchFamily="34" charset="-128"/>
                          <a:cs typeface="Meiryo UI" panose="020B0604030504040204" pitchFamily="50" charset="-128"/>
                        </a:rPr>
                        <a:t> </a:t>
                      </a:r>
                      <a:r>
                        <a:rPr lang="ja-JP" altLang="en-US" sz="1800">
                          <a:latin typeface="Meiryo" panose="020B0604030504040204" pitchFamily="34" charset="-128"/>
                          <a:ea typeface="Meiryo" panose="020B0604030504040204" pitchFamily="34" charset="-128"/>
                          <a:cs typeface="Meiryo UI" panose="020B0604030504040204" pitchFamily="50" charset="-128"/>
                        </a:rPr>
                        <a:t>など</a:t>
                      </a:r>
                      <a:r>
                        <a:rPr lang="ja-JP" altLang="en-US" sz="1800" dirty="0">
                          <a:latin typeface="Meiryo" panose="020B0604030504040204" pitchFamily="34" charset="-128"/>
                          <a:ea typeface="Meiryo" panose="020B0604030504040204" pitchFamily="34" charset="-128"/>
                          <a:cs typeface="Meiryo UI" panose="020B0604030504040204" pitchFamily="50" charset="-128"/>
                        </a:rPr>
                        <a:t>　　　</a:t>
                      </a:r>
                      <a:r>
                        <a:rPr lang="ja-JP" altLang="en-US" sz="1800">
                          <a:latin typeface="Meiryo" panose="020B0604030504040204" pitchFamily="34" charset="-128"/>
                          <a:ea typeface="Meiryo" panose="020B0604030504040204" pitchFamily="34" charset="-128"/>
                          <a:cs typeface="Meiryo UI" panose="020B0604030504040204" pitchFamily="50" charset="-128"/>
                        </a:rPr>
                        <a:t>　</a:t>
                      </a:r>
                      <a:endParaRPr lang="en-US" altLang="ja-JP" sz="1800" dirty="0">
                        <a:latin typeface="Meiryo" panose="020B0604030504040204" pitchFamily="34" charset="-128"/>
                        <a:ea typeface="Meiryo" panose="020B0604030504040204" pitchFamily="34" charset="-128"/>
                        <a:cs typeface="Meiryo UI" panose="020B0604030504040204" pitchFamily="50" charset="-128"/>
                      </a:endParaRPr>
                    </a:p>
                  </a:txBody>
                  <a:tcPr/>
                </a:tc>
                <a:tc>
                  <a:txBody>
                    <a:bodyPr/>
                    <a:lstStyle/>
                    <a:p>
                      <a:pPr marL="285750" indent="-285750">
                        <a:lnSpc>
                          <a:spcPts val="2200"/>
                        </a:lnSpc>
                        <a:buFont typeface="Arial" panose="020B0604020202020204" pitchFamily="34" charset="0"/>
                        <a:buChar char="•"/>
                      </a:pPr>
                      <a:r>
                        <a:rPr kumimoji="1" lang="ja-JP" altLang="en-US" sz="1800" dirty="0">
                          <a:latin typeface="Meiryo" panose="020B0604030504040204" pitchFamily="34" charset="-128"/>
                          <a:ea typeface="Meiryo" panose="020B0604030504040204" pitchFamily="34" charset="-128"/>
                          <a:cs typeface="Meiryo UI" panose="020B0604030504040204" pitchFamily="50" charset="-128"/>
                        </a:rPr>
                        <a:t>申込書入力</a:t>
                      </a:r>
                    </a:p>
                    <a:p>
                      <a:pPr marL="285750" indent="-285750">
                        <a:lnSpc>
                          <a:spcPts val="2200"/>
                        </a:lnSpc>
                        <a:buFont typeface="Arial" panose="020B0604020202020204" pitchFamily="34" charset="0"/>
                        <a:buChar char="•"/>
                      </a:pPr>
                      <a:r>
                        <a:rPr kumimoji="1" lang="ja-JP" altLang="en-US" sz="1800" dirty="0">
                          <a:latin typeface="Meiryo" panose="020B0604030504040204" pitchFamily="34" charset="-128"/>
                          <a:ea typeface="Meiryo" panose="020B0604030504040204" pitchFamily="34" charset="-128"/>
                          <a:cs typeface="Meiryo UI" panose="020B0604030504040204" pitchFamily="50" charset="-128"/>
                        </a:rPr>
                        <a:t>不備チェック</a:t>
                      </a:r>
                    </a:p>
                    <a:p>
                      <a:pPr marL="285750" indent="-285750">
                        <a:lnSpc>
                          <a:spcPts val="2200"/>
                        </a:lnSpc>
                        <a:buFont typeface="Arial" panose="020B0604020202020204" pitchFamily="34" charset="0"/>
                        <a:buChar char="•"/>
                      </a:pPr>
                      <a:r>
                        <a:rPr kumimoji="1" lang="ja-JP" altLang="en-US" sz="1800" dirty="0">
                          <a:latin typeface="Meiryo" panose="020B0604030504040204" pitchFamily="34" charset="-128"/>
                          <a:ea typeface="Meiryo" panose="020B0604030504040204" pitchFamily="34" charset="-128"/>
                          <a:cs typeface="Meiryo UI" panose="020B0604030504040204" pitchFamily="50" charset="-128"/>
                        </a:rPr>
                        <a:t>顧客情報入力</a:t>
                      </a:r>
                    </a:p>
                    <a:p>
                      <a:pPr marL="285750" indent="-285750">
                        <a:lnSpc>
                          <a:spcPts val="2200"/>
                        </a:lnSpc>
                        <a:buFont typeface="Arial" panose="020B0604020202020204" pitchFamily="34" charset="0"/>
                        <a:buChar char="•"/>
                      </a:pPr>
                      <a:r>
                        <a:rPr kumimoji="1" lang="ja-JP" altLang="en-US" sz="1800" dirty="0">
                          <a:latin typeface="Meiryo" panose="020B0604030504040204" pitchFamily="34" charset="-128"/>
                          <a:ea typeface="Meiryo" panose="020B0604030504040204" pitchFamily="34" charset="-128"/>
                          <a:cs typeface="Meiryo UI" panose="020B0604030504040204" pitchFamily="50" charset="-128"/>
                        </a:rPr>
                        <a:t>名寄せ処理</a:t>
                      </a:r>
                    </a:p>
                    <a:p>
                      <a:pPr marL="285750" indent="-285750">
                        <a:lnSpc>
                          <a:spcPts val="2200"/>
                        </a:lnSpc>
                        <a:buFont typeface="Arial" panose="020B0604020202020204" pitchFamily="34" charset="0"/>
                        <a:buChar char="•"/>
                      </a:pPr>
                      <a:r>
                        <a:rPr kumimoji="1" lang="ja-JP" altLang="en-US" sz="1800" dirty="0">
                          <a:latin typeface="Meiryo" panose="020B0604030504040204" pitchFamily="34" charset="-128"/>
                          <a:ea typeface="Meiryo" panose="020B0604030504040204" pitchFamily="34" charset="-128"/>
                          <a:cs typeface="Meiryo UI" panose="020B0604030504040204" pitchFamily="50" charset="-128"/>
                        </a:rPr>
                        <a:t>手配書の作成と送付</a:t>
                      </a:r>
                    </a:p>
                    <a:p>
                      <a:pPr marL="285750" indent="-285750">
                        <a:lnSpc>
                          <a:spcPts val="2200"/>
                        </a:lnSpc>
                        <a:buFont typeface="Arial" panose="020B0604020202020204" pitchFamily="34" charset="0"/>
                        <a:buChar char="•"/>
                      </a:pPr>
                      <a:r>
                        <a:rPr kumimoji="1" lang="ja-JP" altLang="en-US" sz="1800" dirty="0">
                          <a:latin typeface="Meiryo" panose="020B0604030504040204" pitchFamily="34" charset="-128"/>
                          <a:ea typeface="Meiryo" panose="020B0604030504040204" pitchFamily="34" charset="-128"/>
                          <a:cs typeface="Meiryo UI" panose="020B0604030504040204" pitchFamily="50" charset="-128"/>
                        </a:rPr>
                        <a:t>受注情報の集計　など</a:t>
                      </a:r>
                    </a:p>
                  </a:txBody>
                  <a:tcPr/>
                </a:tc>
                <a:extLst>
                  <a:ext uri="{0D108BD9-81ED-4DB2-BD59-A6C34878D82A}">
                    <a16:rowId xmlns:a16="http://schemas.microsoft.com/office/drawing/2014/main" val="10001"/>
                  </a:ext>
                </a:extLst>
              </a:tr>
            </a:tbl>
          </a:graphicData>
        </a:graphic>
      </p:graphicFrame>
      <p:graphicFrame>
        <p:nvGraphicFramePr>
          <p:cNvPr id="9" name="表 8"/>
          <p:cNvGraphicFramePr>
            <a:graphicFrameLocks noGrp="1"/>
          </p:cNvGraphicFramePr>
          <p:nvPr>
            <p:extLst>
              <p:ext uri="{D42A27DB-BD31-4B8C-83A1-F6EECF244321}">
                <p14:modId xmlns:p14="http://schemas.microsoft.com/office/powerpoint/2010/main" val="580036133"/>
              </p:ext>
            </p:extLst>
          </p:nvPr>
        </p:nvGraphicFramePr>
        <p:xfrm>
          <a:off x="153758" y="3731944"/>
          <a:ext cx="8833309" cy="2840897"/>
        </p:xfrm>
        <a:graphic>
          <a:graphicData uri="http://schemas.openxmlformats.org/drawingml/2006/table">
            <a:tbl>
              <a:tblPr firstRow="1" bandRow="1">
                <a:tableStyleId>{5C22544A-7EE6-4342-B048-85BDC9FD1C3A}</a:tableStyleId>
              </a:tblPr>
              <a:tblGrid>
                <a:gridCol w="2935648">
                  <a:extLst>
                    <a:ext uri="{9D8B030D-6E8A-4147-A177-3AD203B41FA5}">
                      <a16:colId xmlns:a16="http://schemas.microsoft.com/office/drawing/2014/main" val="20000"/>
                    </a:ext>
                  </a:extLst>
                </a:gridCol>
                <a:gridCol w="2922754">
                  <a:extLst>
                    <a:ext uri="{9D8B030D-6E8A-4147-A177-3AD203B41FA5}">
                      <a16:colId xmlns:a16="http://schemas.microsoft.com/office/drawing/2014/main" val="20001"/>
                    </a:ext>
                  </a:extLst>
                </a:gridCol>
                <a:gridCol w="2974907">
                  <a:extLst>
                    <a:ext uri="{9D8B030D-6E8A-4147-A177-3AD203B41FA5}">
                      <a16:colId xmlns:a16="http://schemas.microsoft.com/office/drawing/2014/main" val="20002"/>
                    </a:ext>
                  </a:extLst>
                </a:gridCol>
              </a:tblGrid>
              <a:tr h="538768">
                <a:tc>
                  <a:txBody>
                    <a:bodyPr/>
                    <a:lstStyle/>
                    <a:p>
                      <a:pPr algn="ctr"/>
                      <a:r>
                        <a:rPr lang="ja-JP" altLang="en-US" sz="22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金融業、不動産業</a:t>
                      </a:r>
                    </a:p>
                  </a:txBody>
                  <a:tcPr anchor="ctr"/>
                </a:tc>
                <a:tc>
                  <a:txBody>
                    <a:bodyPr/>
                    <a:lstStyle/>
                    <a:p>
                      <a:pPr algn="ctr"/>
                      <a:r>
                        <a:rPr lang="ja-JP" altLang="en-US" sz="2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小売業</a:t>
                      </a:r>
                    </a:p>
                  </a:txBody>
                  <a:tcPr anchor="ctr"/>
                </a:tc>
                <a:tc>
                  <a:txBody>
                    <a:bodyPr/>
                    <a:lstStyle/>
                    <a:p>
                      <a:pPr algn="ctr"/>
                      <a:r>
                        <a:rPr lang="ja-JP" altLang="en-US" sz="22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通信業</a:t>
                      </a:r>
                    </a:p>
                  </a:txBody>
                  <a:tcPr anchor="ctr"/>
                </a:tc>
                <a:extLst>
                  <a:ext uri="{0D108BD9-81ED-4DB2-BD59-A6C34878D82A}">
                    <a16:rowId xmlns:a16="http://schemas.microsoft.com/office/drawing/2014/main" val="10000"/>
                  </a:ext>
                </a:extLst>
              </a:tr>
              <a:tr h="756102">
                <a:tc rowSpan="3">
                  <a:txBody>
                    <a:bodyPr/>
                    <a:lstStyle/>
                    <a:p>
                      <a:pPr marL="285750" indent="-285750">
                        <a:lnSpc>
                          <a:spcPts val="2200"/>
                        </a:lnSpc>
                        <a:buFont typeface="Arial" panose="020B0604020202020204" pitchFamily="34" charset="0"/>
                        <a:buChar char="•"/>
                      </a:pPr>
                      <a:r>
                        <a:rPr kumimoji="1" lang="ja-JP" altLang="en-US" sz="180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rPr>
                        <a:t>ローン</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審査</a:t>
                      </a:r>
                    </a:p>
                    <a:p>
                      <a:pPr marL="285750" indent="-285750">
                        <a:lnSpc>
                          <a:spcPts val="2200"/>
                        </a:lnSpc>
                        <a:buFont typeface="Arial" panose="020B0604020202020204" pitchFamily="34" charset="0"/>
                        <a:buChar char="•"/>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クレーム照合処理</a:t>
                      </a:r>
                    </a:p>
                    <a:p>
                      <a:pPr marL="285750" indent="-285750">
                        <a:lnSpc>
                          <a:spcPts val="2200"/>
                        </a:lnSpc>
                        <a:buFont typeface="Arial" panose="020B0604020202020204" pitchFamily="34" charset="0"/>
                        <a:buChar char="•"/>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新規口座開設の認証</a:t>
                      </a:r>
                    </a:p>
                    <a:p>
                      <a:pPr marL="285750" indent="-285750">
                        <a:lnSpc>
                          <a:spcPts val="2200"/>
                        </a:lnSpc>
                        <a:buFont typeface="Arial" panose="020B0604020202020204" pitchFamily="34" charset="0"/>
                        <a:buChar char="•"/>
                      </a:pPr>
                      <a:r>
                        <a:rPr kumimoji="1" lang="ja-JP" altLang="en-US" sz="180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rPr>
                        <a:t>レポート</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作成</a:t>
                      </a:r>
                    </a:p>
                    <a:p>
                      <a:pPr marL="285750" indent="-285750">
                        <a:lnSpc>
                          <a:spcPts val="2200"/>
                        </a:lnSpc>
                        <a:buFont typeface="Arial" panose="020B0604020202020204" pitchFamily="34" charset="0"/>
                        <a:buChar char="•"/>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新規アカウント作成</a:t>
                      </a:r>
                    </a:p>
                    <a:p>
                      <a:pPr marL="285750" indent="-285750">
                        <a:lnSpc>
                          <a:spcPts val="2200"/>
                        </a:lnSpc>
                        <a:buFont typeface="Arial" panose="020B0604020202020204" pitchFamily="34" charset="0"/>
                        <a:buChar char="•"/>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保険請求処理　など</a:t>
                      </a:r>
                    </a:p>
                  </a:txBody>
                  <a:tcPr/>
                </a:tc>
                <a:tc rowSpan="3">
                  <a:txBody>
                    <a:bodyPr/>
                    <a:lstStyle/>
                    <a:p>
                      <a:pPr marL="285750" indent="-285750">
                        <a:lnSpc>
                          <a:spcPts val="2200"/>
                        </a:lnSpc>
                        <a:buFont typeface="Arial" panose="020B0604020202020204" pitchFamily="34" charset="0"/>
                        <a:buChar char="•"/>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在庫状況や商品情報のアップデート</a:t>
                      </a:r>
                    </a:p>
                    <a:p>
                      <a:pPr marL="285750" indent="-285750">
                        <a:lnSpc>
                          <a:spcPts val="2200"/>
                        </a:lnSpc>
                        <a:buFont typeface="Arial" panose="020B0604020202020204" pitchFamily="34" charset="0"/>
                        <a:buChar char="•"/>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ウェブ注文情報の入力</a:t>
                      </a:r>
                    </a:p>
                    <a:p>
                      <a:pPr marL="285750" indent="-285750">
                        <a:lnSpc>
                          <a:spcPts val="2200"/>
                        </a:lnSpc>
                        <a:buFont typeface="Arial" panose="020B0604020202020204" pitchFamily="34" charset="0"/>
                        <a:buChar char="•"/>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注文情報の入力</a:t>
                      </a:r>
                    </a:p>
                    <a:p>
                      <a:pPr marL="285750" indent="-285750">
                        <a:lnSpc>
                          <a:spcPts val="2200"/>
                        </a:lnSpc>
                        <a:buFont typeface="Arial" panose="020B0604020202020204" pitchFamily="34" charset="0"/>
                        <a:buChar char="•"/>
                      </a:pPr>
                      <a:r>
                        <a:rPr lang="en-US" altLang="ja-JP" sz="1800" dirty="0">
                          <a:latin typeface="Meiryo UI" panose="020B0604030504040204" pitchFamily="50" charset="-128"/>
                          <a:ea typeface="Meiryo UI" panose="020B0604030504040204" pitchFamily="50" charset="-128"/>
                          <a:cs typeface="Meiryo UI" panose="020B0604030504040204" pitchFamily="50" charset="-128"/>
                        </a:rPr>
                        <a:t>EC</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の商品登録</a:t>
                      </a:r>
                    </a:p>
                    <a:p>
                      <a:pPr marL="285750" indent="-285750">
                        <a:lnSpc>
                          <a:spcPts val="2200"/>
                        </a:lnSpc>
                        <a:buFont typeface="Arial" panose="020B0604020202020204" pitchFamily="34" charset="0"/>
                        <a:buChar char="•"/>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在庫連携</a:t>
                      </a:r>
                    </a:p>
                    <a:p>
                      <a:pPr marL="285750" indent="-285750">
                        <a:lnSpc>
                          <a:spcPts val="2200"/>
                        </a:lnSpc>
                        <a:buFont typeface="Arial" panose="020B0604020202020204" pitchFamily="34" charset="0"/>
                        <a:buChar char="•"/>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事業者間の情報連携</a:t>
                      </a: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a:p>
                      <a:pPr marL="285750" indent="-285750">
                        <a:lnSpc>
                          <a:spcPts val="2200"/>
                        </a:lnSpc>
                        <a:buFont typeface="Arial" panose="020B0604020202020204" pitchFamily="34" charset="0"/>
                        <a:buChar char="•"/>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価格調査　など</a:t>
                      </a:r>
                    </a:p>
                  </a:txBody>
                  <a:tcPr/>
                </a:tc>
                <a:tc>
                  <a:txBody>
                    <a:bodyPr/>
                    <a:lstStyle/>
                    <a:p>
                      <a:pPr marL="285750" indent="-285750">
                        <a:lnSpc>
                          <a:spcPts val="2200"/>
                        </a:lnSpc>
                        <a:buFont typeface="Arial" panose="020B0604020202020204" pitchFamily="34" charset="0"/>
                        <a:buChar char="•"/>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顧客データの収集</a:t>
                      </a:r>
                    </a:p>
                    <a:p>
                      <a:pPr marL="285750" indent="-285750">
                        <a:lnSpc>
                          <a:spcPts val="2200"/>
                        </a:lnSpc>
                        <a:buFont typeface="Arial" panose="020B0604020202020204" pitchFamily="34" charset="0"/>
                        <a:buChar char="•"/>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アプリ間の情報転送</a:t>
                      </a:r>
                    </a:p>
                    <a:p>
                      <a:pPr marL="285750" indent="-285750">
                        <a:lnSpc>
                          <a:spcPts val="2200"/>
                        </a:lnSpc>
                        <a:buFont typeface="Arial" panose="020B0604020202020204" pitchFamily="34" charset="0"/>
                        <a:buChar char="•"/>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競合価格情報抽出　など</a:t>
                      </a:r>
                    </a:p>
                  </a:txBody>
                  <a:tcPr/>
                </a:tc>
                <a:extLst>
                  <a:ext uri="{0D108BD9-81ED-4DB2-BD59-A6C34878D82A}">
                    <a16:rowId xmlns:a16="http://schemas.microsoft.com/office/drawing/2014/main" val="10001"/>
                  </a:ext>
                </a:extLst>
              </a:tr>
              <a:tr h="0">
                <a:tc vMerge="1">
                  <a:txBody>
                    <a:bodyPr/>
                    <a:lstStyle/>
                    <a:p>
                      <a:endParaRPr kumimoji="1" lang="ja-JP" altLang="en-US"/>
                    </a:p>
                  </a:txBody>
                  <a:tcPr/>
                </a:tc>
                <a:tc vMerge="1">
                  <a:txBody>
                    <a:bodyPr/>
                    <a:lstStyle/>
                    <a:p>
                      <a:endParaRPr kumimoji="1" lang="ja-JP" altLang="en-US"/>
                    </a:p>
                  </a:txBody>
                  <a:tcPr/>
                </a:tc>
                <a:tc>
                  <a:txBody>
                    <a:bodyPr/>
                    <a:lstStyle/>
                    <a:p>
                      <a:pPr marL="0" indent="0" algn="ctr">
                        <a:buFont typeface="Arial" panose="020B0604020202020204" pitchFamily="34" charset="0"/>
                        <a:buNone/>
                      </a:pPr>
                      <a:r>
                        <a:rPr lang="ja-JP" altLang="en-US" sz="2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公共など</a:t>
                      </a:r>
                    </a:p>
                  </a:txBody>
                  <a:tcPr>
                    <a:solidFill>
                      <a:schemeClr val="accent1"/>
                    </a:solidFill>
                  </a:tcPr>
                </a:tc>
                <a:extLst>
                  <a:ext uri="{0D108BD9-81ED-4DB2-BD59-A6C34878D82A}">
                    <a16:rowId xmlns:a16="http://schemas.microsoft.com/office/drawing/2014/main" val="10002"/>
                  </a:ext>
                </a:extLst>
              </a:tr>
              <a:tr h="879935">
                <a:tc vMerge="1">
                  <a:txBody>
                    <a:bodyPr/>
                    <a:lstStyle/>
                    <a:p>
                      <a:endParaRPr kumimoji="1" lang="ja-JP" altLang="en-US"/>
                    </a:p>
                  </a:txBody>
                  <a:tcPr/>
                </a:tc>
                <a:tc vMerge="1">
                  <a:txBody>
                    <a:bodyPr/>
                    <a:lstStyle/>
                    <a:p>
                      <a:endParaRPr kumimoji="1" lang="ja-JP" altLang="en-US"/>
                    </a:p>
                  </a:txBody>
                  <a:tcPr/>
                </a:tc>
                <a:tc>
                  <a:txBody>
                    <a:bodyPr/>
                    <a:lstStyle/>
                    <a:p>
                      <a:pPr marL="285750" indent="-285750">
                        <a:lnSpc>
                          <a:spcPts val="2200"/>
                        </a:lnSpc>
                        <a:buFont typeface="Arial" panose="020B0604020202020204" pitchFamily="34" charset="0"/>
                        <a:buChar char="•"/>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各種手続きの照合情報</a:t>
                      </a:r>
                    </a:p>
                    <a:p>
                      <a:pPr marL="285750" indent="-285750">
                        <a:lnSpc>
                          <a:spcPts val="2200"/>
                        </a:lnSpc>
                        <a:buFont typeface="Arial" panose="020B0604020202020204" pitchFamily="34" charset="0"/>
                        <a:buChar char="•"/>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新旧システム情報統合</a:t>
                      </a: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a:p>
                      <a:pPr marL="285750" marR="0" lvl="0" indent="-285750" algn="l" defTabSz="914400" rtl="0" eaLnBrk="1" fontAlgn="auto" latinLnBrk="0" hangingPunct="1">
                        <a:lnSpc>
                          <a:spcPts val="2200"/>
                        </a:lnSpc>
                        <a:spcBef>
                          <a:spcPts val="0"/>
                        </a:spcBef>
                        <a:spcAft>
                          <a:spcPts val="0"/>
                        </a:spcAft>
                        <a:buClrTx/>
                        <a:buSzTx/>
                        <a:buFont typeface="Arial" panose="020B0604020202020204" pitchFamily="34" charset="0"/>
                        <a:buChar char="•"/>
                        <a:tabLst/>
                        <a:defRPr/>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特許情報の収集　など</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5524048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1C152119-ECE5-A54E-A6D0-342E44AC1CB3}"/>
              </a:ext>
            </a:extLst>
          </p:cNvPr>
          <p:cNvPicPr>
            <a:picLocks noChangeAspect="1"/>
          </p:cNvPicPr>
          <p:nvPr/>
        </p:nvPicPr>
        <p:blipFill>
          <a:blip r:embed="rId2"/>
          <a:stretch>
            <a:fillRect/>
          </a:stretch>
        </p:blipFill>
        <p:spPr>
          <a:xfrm>
            <a:off x="462510" y="777407"/>
            <a:ext cx="8303741" cy="5787746"/>
          </a:xfrm>
          <a:prstGeom prst="rect">
            <a:avLst/>
          </a:prstGeom>
        </p:spPr>
      </p:pic>
      <p:sp>
        <p:nvSpPr>
          <p:cNvPr id="13" name="正方形/長方形 12">
            <a:extLst>
              <a:ext uri="{FF2B5EF4-FFF2-40B4-BE49-F238E27FC236}">
                <a16:creationId xmlns:a16="http://schemas.microsoft.com/office/drawing/2014/main" id="{6240ED88-0766-1246-AABC-82C4C7DA7FA7}"/>
              </a:ext>
            </a:extLst>
          </p:cNvPr>
          <p:cNvSpPr/>
          <p:nvPr/>
        </p:nvSpPr>
        <p:spPr>
          <a:xfrm>
            <a:off x="6355149" y="2291586"/>
            <a:ext cx="2226143" cy="1049278"/>
          </a:xfrm>
          <a:prstGeom prst="rect">
            <a:avLst/>
          </a:prstGeom>
          <a:noFill/>
          <a:ln w="9525">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C556C438-5C5D-3D44-8A96-0BE131C53051}"/>
              </a:ext>
            </a:extLst>
          </p:cNvPr>
          <p:cNvSpPr>
            <a:spLocks noGrp="1"/>
          </p:cNvSpPr>
          <p:nvPr>
            <p:ph type="title"/>
          </p:nvPr>
        </p:nvSpPr>
        <p:spPr/>
        <p:txBody>
          <a:bodyPr/>
          <a:lstStyle/>
          <a:p>
            <a:r>
              <a:rPr kumimoji="1" lang="ja-JP" altLang="en-US"/>
              <a:t>導入形態</a:t>
            </a:r>
          </a:p>
        </p:txBody>
      </p:sp>
      <p:sp>
        <p:nvSpPr>
          <p:cNvPr id="3" name="スライド番号プレースホルダー 2">
            <a:extLst>
              <a:ext uri="{FF2B5EF4-FFF2-40B4-BE49-F238E27FC236}">
                <a16:creationId xmlns:a16="http://schemas.microsoft.com/office/drawing/2014/main" id="{34488717-A1D9-FA4B-A7AE-7C69DB41BB1C}"/>
              </a:ext>
            </a:extLst>
          </p:cNvPr>
          <p:cNvSpPr>
            <a:spLocks noGrp="1"/>
          </p:cNvSpPr>
          <p:nvPr>
            <p:ph type="sldNum" sz="quarter" idx="12"/>
          </p:nvPr>
        </p:nvSpPr>
        <p:spPr/>
        <p:txBody>
          <a:bodyPr/>
          <a:lstStyle/>
          <a:p>
            <a:fld id="{8FF8CC5D-A65D-5946-99B5-645367A967AD}" type="slidenum">
              <a:rPr kumimoji="1" lang="ja-JP" altLang="en-US" smtClean="0"/>
              <a:t>19</a:t>
            </a:fld>
            <a:endParaRPr kumimoji="1" lang="ja-JP" altLang="en-US"/>
          </a:p>
        </p:txBody>
      </p:sp>
      <p:pic>
        <p:nvPicPr>
          <p:cNvPr id="6" name="図 5">
            <a:extLst>
              <a:ext uri="{FF2B5EF4-FFF2-40B4-BE49-F238E27FC236}">
                <a16:creationId xmlns:a16="http://schemas.microsoft.com/office/drawing/2014/main" id="{1ED3EFE8-D232-964A-B48A-99EECFB8770F}"/>
              </a:ext>
            </a:extLst>
          </p:cNvPr>
          <p:cNvPicPr>
            <a:picLocks noChangeAspect="1"/>
          </p:cNvPicPr>
          <p:nvPr/>
        </p:nvPicPr>
        <p:blipFill>
          <a:blip r:embed="rId3"/>
          <a:stretch>
            <a:fillRect/>
          </a:stretch>
        </p:blipFill>
        <p:spPr>
          <a:xfrm>
            <a:off x="1448693" y="2291586"/>
            <a:ext cx="1989099" cy="1049278"/>
          </a:xfrm>
          <a:prstGeom prst="rect">
            <a:avLst/>
          </a:prstGeom>
        </p:spPr>
      </p:pic>
      <p:pic>
        <p:nvPicPr>
          <p:cNvPr id="7" name="図 6">
            <a:extLst>
              <a:ext uri="{FF2B5EF4-FFF2-40B4-BE49-F238E27FC236}">
                <a16:creationId xmlns:a16="http://schemas.microsoft.com/office/drawing/2014/main" id="{A0685D67-8F36-1042-8FB4-EB8F12E5B84E}"/>
              </a:ext>
            </a:extLst>
          </p:cNvPr>
          <p:cNvPicPr>
            <a:picLocks noChangeAspect="1"/>
          </p:cNvPicPr>
          <p:nvPr/>
        </p:nvPicPr>
        <p:blipFill>
          <a:blip r:embed="rId4"/>
          <a:stretch>
            <a:fillRect/>
          </a:stretch>
        </p:blipFill>
        <p:spPr>
          <a:xfrm>
            <a:off x="3914775" y="2291586"/>
            <a:ext cx="2098556" cy="1049278"/>
          </a:xfrm>
          <a:prstGeom prst="rect">
            <a:avLst/>
          </a:prstGeom>
        </p:spPr>
      </p:pic>
      <p:pic>
        <p:nvPicPr>
          <p:cNvPr id="8" name="図 7">
            <a:extLst>
              <a:ext uri="{FF2B5EF4-FFF2-40B4-BE49-F238E27FC236}">
                <a16:creationId xmlns:a16="http://schemas.microsoft.com/office/drawing/2014/main" id="{B8166E58-CE2E-864C-B92E-1E86E0012F1F}"/>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tretch>
            <a:fillRect/>
          </a:stretch>
        </p:blipFill>
        <p:spPr>
          <a:xfrm>
            <a:off x="6729428" y="2628187"/>
            <a:ext cx="405636" cy="266976"/>
          </a:xfrm>
          <a:prstGeom prst="rect">
            <a:avLst/>
          </a:prstGeom>
        </p:spPr>
      </p:pic>
      <p:pic>
        <p:nvPicPr>
          <p:cNvPr id="9" name="図 8">
            <a:extLst>
              <a:ext uri="{FF2B5EF4-FFF2-40B4-BE49-F238E27FC236}">
                <a16:creationId xmlns:a16="http://schemas.microsoft.com/office/drawing/2014/main" id="{91099CCC-8499-2042-AA54-195049ECD9A9}"/>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tretch>
            <a:fillRect/>
          </a:stretch>
        </p:blipFill>
        <p:spPr>
          <a:xfrm>
            <a:off x="7215606" y="2626584"/>
            <a:ext cx="405636" cy="266976"/>
          </a:xfrm>
          <a:prstGeom prst="rect">
            <a:avLst/>
          </a:prstGeom>
        </p:spPr>
      </p:pic>
      <p:pic>
        <p:nvPicPr>
          <p:cNvPr id="10" name="図 9">
            <a:extLst>
              <a:ext uri="{FF2B5EF4-FFF2-40B4-BE49-F238E27FC236}">
                <a16:creationId xmlns:a16="http://schemas.microsoft.com/office/drawing/2014/main" id="{510BBE69-A4AB-D84A-B7BA-25A84A1F5BE2}"/>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tretch>
            <a:fillRect/>
          </a:stretch>
        </p:blipFill>
        <p:spPr>
          <a:xfrm>
            <a:off x="7701275" y="2626584"/>
            <a:ext cx="405636" cy="266976"/>
          </a:xfrm>
          <a:prstGeom prst="rect">
            <a:avLst/>
          </a:prstGeom>
        </p:spPr>
      </p:pic>
      <p:sp>
        <p:nvSpPr>
          <p:cNvPr id="14" name="テキスト ボックス 13">
            <a:extLst>
              <a:ext uri="{FF2B5EF4-FFF2-40B4-BE49-F238E27FC236}">
                <a16:creationId xmlns:a16="http://schemas.microsoft.com/office/drawing/2014/main" id="{6000686D-664B-EC45-9955-8BD46A7C3B0D}"/>
              </a:ext>
            </a:extLst>
          </p:cNvPr>
          <p:cNvSpPr txBox="1"/>
          <p:nvPr/>
        </p:nvSpPr>
        <p:spPr>
          <a:xfrm>
            <a:off x="6749010" y="2337088"/>
            <a:ext cx="1338828" cy="246221"/>
          </a:xfrm>
          <a:prstGeom prst="rect">
            <a:avLst/>
          </a:prstGeom>
          <a:noFill/>
        </p:spPr>
        <p:txBody>
          <a:bodyPr wrap="none" rtlCol="0">
            <a:spAutoFit/>
          </a:bodyPr>
          <a:lstStyle/>
          <a:p>
            <a:pPr algn="ctr"/>
            <a:r>
              <a:rPr kumimoji="1" lang="ja-JP" altLang="en-US" sz="1000">
                <a:latin typeface="Meiryo" panose="020B0604030504040204" pitchFamily="34" charset="-128"/>
                <a:ea typeface="Meiryo" panose="020B0604030504040204" pitchFamily="34" charset="-128"/>
              </a:rPr>
              <a:t>クラウド・サービス</a:t>
            </a:r>
          </a:p>
        </p:txBody>
      </p:sp>
      <p:sp>
        <p:nvSpPr>
          <p:cNvPr id="15" name="正方形/長方形 14">
            <a:extLst>
              <a:ext uri="{FF2B5EF4-FFF2-40B4-BE49-F238E27FC236}">
                <a16:creationId xmlns:a16="http://schemas.microsoft.com/office/drawing/2014/main" id="{013F5DF5-F26F-4A43-A2AF-5C134D336B12}"/>
              </a:ext>
            </a:extLst>
          </p:cNvPr>
          <p:cNvSpPr/>
          <p:nvPr/>
        </p:nvSpPr>
        <p:spPr>
          <a:xfrm>
            <a:off x="6749010" y="2966392"/>
            <a:ext cx="654113" cy="263769"/>
          </a:xfrm>
          <a:prstGeom prst="rect">
            <a:avLst/>
          </a:prstGeom>
          <a:solidFill>
            <a:schemeClr val="tx1">
              <a:lumMod val="50000"/>
              <a:lumOff val="5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ＭＳ Ｐゴシック"/>
                <a:ea typeface="ＭＳ Ｐゴシック"/>
                <a:cs typeface="ＭＳ Ｐゴシック"/>
              </a:rPr>
              <a:t>シナリオ作成</a:t>
            </a:r>
            <a:endParaRPr kumimoji="1" lang="ja-JP" altLang="en-US" sz="600" dirty="0">
              <a:solidFill>
                <a:srgbClr val="FFFFFF"/>
              </a:solidFill>
              <a:latin typeface="ＭＳ Ｐゴシック"/>
              <a:ea typeface="ＭＳ Ｐゴシック"/>
              <a:cs typeface="ＭＳ Ｐゴシック"/>
            </a:endParaRPr>
          </a:p>
        </p:txBody>
      </p:sp>
      <p:sp>
        <p:nvSpPr>
          <p:cNvPr id="16" name="正方形/長方形 15">
            <a:extLst>
              <a:ext uri="{FF2B5EF4-FFF2-40B4-BE49-F238E27FC236}">
                <a16:creationId xmlns:a16="http://schemas.microsoft.com/office/drawing/2014/main" id="{781347D2-3671-5A4A-995E-6F937BA38602}"/>
              </a:ext>
            </a:extLst>
          </p:cNvPr>
          <p:cNvSpPr/>
          <p:nvPr/>
        </p:nvSpPr>
        <p:spPr>
          <a:xfrm>
            <a:off x="7452798" y="2966392"/>
            <a:ext cx="654113" cy="263769"/>
          </a:xfrm>
          <a:prstGeom prst="rect">
            <a:avLst/>
          </a:prstGeom>
          <a:solidFill>
            <a:schemeClr val="tx1">
              <a:lumMod val="50000"/>
              <a:lumOff val="5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ＭＳ Ｐゴシック"/>
                <a:ea typeface="ＭＳ Ｐゴシック"/>
                <a:cs typeface="ＭＳ Ｐゴシック"/>
              </a:rPr>
              <a:t>シナリオ実行</a:t>
            </a:r>
            <a:endParaRPr kumimoji="1" lang="ja-JP" altLang="en-US" sz="6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9369302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D649A981-92D6-C547-BCEA-B64F123970F0}"/>
              </a:ext>
            </a:extLst>
          </p:cNvPr>
          <p:cNvSpPr>
            <a:spLocks noGrp="1"/>
          </p:cNvSpPr>
          <p:nvPr>
            <p:ph type="title"/>
          </p:nvPr>
        </p:nvSpPr>
        <p:spPr/>
        <p:txBody>
          <a:bodyPr/>
          <a:lstStyle/>
          <a:p>
            <a:r>
              <a:rPr lang="ja-JP" altLang="en-US"/>
              <a:t>こんなことになってはいないでしょうか？</a:t>
            </a:r>
            <a:endParaRPr kumimoji="1" lang="ja-JP" altLang="en-US"/>
          </a:p>
        </p:txBody>
      </p:sp>
      <p:sp>
        <p:nvSpPr>
          <p:cNvPr id="4" name="スライド番号プレースホルダー 3">
            <a:extLst>
              <a:ext uri="{FF2B5EF4-FFF2-40B4-BE49-F238E27FC236}">
                <a16:creationId xmlns:a16="http://schemas.microsoft.com/office/drawing/2014/main" id="{E5032835-8657-BB46-BA7D-853DC388236B}"/>
              </a:ext>
            </a:extLst>
          </p:cNvPr>
          <p:cNvSpPr>
            <a:spLocks noGrp="1"/>
          </p:cNvSpPr>
          <p:nvPr>
            <p:ph type="sldNum" sz="quarter" idx="12"/>
          </p:nvPr>
        </p:nvSpPr>
        <p:spPr/>
        <p:txBody>
          <a:bodyPr/>
          <a:lstStyle/>
          <a:p>
            <a:fld id="{8FF8CC5D-A65D-5946-99B5-645367A967AD}" type="slidenum">
              <a:rPr kumimoji="1" lang="ja-JP" altLang="en-US" smtClean="0"/>
              <a:t>2</a:t>
            </a:fld>
            <a:endParaRPr kumimoji="1" lang="ja-JP" altLang="en-US"/>
          </a:p>
        </p:txBody>
      </p:sp>
      <p:pic>
        <p:nvPicPr>
          <p:cNvPr id="6" name="図 5">
            <a:extLst>
              <a:ext uri="{FF2B5EF4-FFF2-40B4-BE49-F238E27FC236}">
                <a16:creationId xmlns:a16="http://schemas.microsoft.com/office/drawing/2014/main" id="{FB85BEEA-9BF1-CA43-905A-E7822797E7EB}"/>
              </a:ext>
            </a:extLst>
          </p:cNvPr>
          <p:cNvPicPr>
            <a:picLocks noChangeAspect="1"/>
          </p:cNvPicPr>
          <p:nvPr/>
        </p:nvPicPr>
        <p:blipFill>
          <a:blip r:embed="rId2"/>
          <a:stretch>
            <a:fillRect/>
          </a:stretch>
        </p:blipFill>
        <p:spPr>
          <a:xfrm>
            <a:off x="6853814" y="4285506"/>
            <a:ext cx="2079816" cy="1861435"/>
          </a:xfrm>
          <a:prstGeom prst="rect">
            <a:avLst/>
          </a:prstGeom>
        </p:spPr>
      </p:pic>
      <p:pic>
        <p:nvPicPr>
          <p:cNvPr id="8" name="図 7">
            <a:extLst>
              <a:ext uri="{FF2B5EF4-FFF2-40B4-BE49-F238E27FC236}">
                <a16:creationId xmlns:a16="http://schemas.microsoft.com/office/drawing/2014/main" id="{D779D252-4F87-A24C-AD86-CF2CD99F9FAB}"/>
              </a:ext>
            </a:extLst>
          </p:cNvPr>
          <p:cNvPicPr>
            <a:picLocks noChangeAspect="1"/>
          </p:cNvPicPr>
          <p:nvPr/>
        </p:nvPicPr>
        <p:blipFill>
          <a:blip r:embed="rId3"/>
          <a:stretch>
            <a:fillRect/>
          </a:stretch>
        </p:blipFill>
        <p:spPr>
          <a:xfrm>
            <a:off x="345991" y="1097091"/>
            <a:ext cx="2017558" cy="2017558"/>
          </a:xfrm>
          <a:prstGeom prst="rect">
            <a:avLst/>
          </a:prstGeom>
        </p:spPr>
      </p:pic>
      <p:sp>
        <p:nvSpPr>
          <p:cNvPr id="9" name="テキスト ボックス 8">
            <a:extLst>
              <a:ext uri="{FF2B5EF4-FFF2-40B4-BE49-F238E27FC236}">
                <a16:creationId xmlns:a16="http://schemas.microsoft.com/office/drawing/2014/main" id="{C0EE879B-5378-324F-9931-C6AB23CC40E2}"/>
              </a:ext>
            </a:extLst>
          </p:cNvPr>
          <p:cNvSpPr txBox="1"/>
          <p:nvPr/>
        </p:nvSpPr>
        <p:spPr>
          <a:xfrm>
            <a:off x="2460345" y="1175657"/>
            <a:ext cx="6532023" cy="1938992"/>
          </a:xfrm>
          <a:prstGeom prst="rect">
            <a:avLst/>
          </a:prstGeom>
          <a:noFill/>
        </p:spPr>
        <p:txBody>
          <a:bodyPr wrap="square" rtlCol="0">
            <a:spAutoFit/>
          </a:bodyPr>
          <a:lstStyle/>
          <a:p>
            <a:pPr marL="342900" indent="-342900">
              <a:buClr>
                <a:schemeClr val="tx1"/>
              </a:buClr>
              <a:buFont typeface="Apple Color Emoji" pitchFamily="2" charset="0"/>
              <a:buChar char="❌"/>
            </a:pPr>
            <a:r>
              <a:rPr kumimoji="1" lang="ja-JP" altLang="en-US" sz="2000">
                <a:latin typeface="Meiryo" panose="020B0604030504040204" pitchFamily="34" charset="-128"/>
                <a:ea typeface="Meiryo" panose="020B0604030504040204" pitchFamily="34" charset="-128"/>
              </a:rPr>
              <a:t>営業なのに、事務仕事が忙しいからと客先にいけないとは何事だ！</a:t>
            </a:r>
            <a:endParaRPr kumimoji="1" lang="en-US" altLang="ja-JP" sz="2000" dirty="0">
              <a:latin typeface="Meiryo" panose="020B0604030504040204" pitchFamily="34" charset="-128"/>
              <a:ea typeface="Meiryo" panose="020B0604030504040204" pitchFamily="34" charset="-128"/>
            </a:endParaRPr>
          </a:p>
          <a:p>
            <a:pPr marL="342900" indent="-342900">
              <a:buClr>
                <a:schemeClr val="tx1"/>
              </a:buClr>
              <a:buFont typeface="Apple Color Emoji" pitchFamily="2" charset="0"/>
              <a:buChar char="❌"/>
            </a:pPr>
            <a:r>
              <a:rPr lang="ja-JP" altLang="en-US" sz="2000">
                <a:latin typeface="Meiryo" panose="020B0604030504040204" pitchFamily="34" charset="-128"/>
                <a:ea typeface="Meiryo" panose="020B0604030504040204" pitchFamily="34" charset="-128"/>
              </a:rPr>
              <a:t>経理や財務が、集計や定型レポート作成に忙しく、分析や企画に時間が割けないとは本末転倒だ！</a:t>
            </a:r>
            <a:endParaRPr lang="en-US" altLang="ja-JP" sz="2000" dirty="0">
              <a:latin typeface="Meiryo" panose="020B0604030504040204" pitchFamily="34" charset="-128"/>
              <a:ea typeface="Meiryo" panose="020B0604030504040204" pitchFamily="34" charset="-128"/>
            </a:endParaRPr>
          </a:p>
          <a:p>
            <a:pPr marL="342900" indent="-342900">
              <a:buClr>
                <a:schemeClr val="tx1"/>
              </a:buClr>
              <a:buFont typeface="Apple Color Emoji" pitchFamily="2" charset="0"/>
              <a:buChar char="❌"/>
            </a:pPr>
            <a:r>
              <a:rPr kumimoji="1" lang="ja-JP" altLang="en-US" sz="2000">
                <a:latin typeface="Meiryo" panose="020B0604030504040204" pitchFamily="34" charset="-128"/>
                <a:ea typeface="Meiryo" panose="020B0604030504040204" pitchFamily="34" charset="-128"/>
              </a:rPr>
              <a:t>マーケティングが、他社情報や比較資料を作るだけで手一杯になり戦略や企画ができないでどうする！</a:t>
            </a:r>
          </a:p>
        </p:txBody>
      </p:sp>
      <p:sp>
        <p:nvSpPr>
          <p:cNvPr id="10" name="テキスト ボックス 9">
            <a:extLst>
              <a:ext uri="{FF2B5EF4-FFF2-40B4-BE49-F238E27FC236}">
                <a16:creationId xmlns:a16="http://schemas.microsoft.com/office/drawing/2014/main" id="{C3907986-2E9C-7149-9D75-E598F7A9CDA7}"/>
              </a:ext>
            </a:extLst>
          </p:cNvPr>
          <p:cNvSpPr txBox="1"/>
          <p:nvPr/>
        </p:nvSpPr>
        <p:spPr>
          <a:xfrm>
            <a:off x="345991" y="4400616"/>
            <a:ext cx="6675296" cy="1631216"/>
          </a:xfrm>
          <a:prstGeom prst="rect">
            <a:avLst/>
          </a:prstGeom>
          <a:noFill/>
        </p:spPr>
        <p:txBody>
          <a:bodyPr wrap="square" rtlCol="0">
            <a:spAutoFit/>
          </a:bodyPr>
          <a:lstStyle/>
          <a:p>
            <a:pPr marL="342900" indent="-342900">
              <a:buClr>
                <a:schemeClr val="tx1"/>
              </a:buClr>
              <a:buFont typeface="Apple Color Emoji" pitchFamily="2" charset="0"/>
              <a:buChar char="❌"/>
            </a:pPr>
            <a:r>
              <a:rPr lang="ja-JP" altLang="en-US" sz="2000">
                <a:latin typeface="Meiryo" panose="020B0604030504040204" pitchFamily="34" charset="-128"/>
                <a:ea typeface="Meiryo" panose="020B0604030504040204" pitchFamily="34" charset="-128"/>
              </a:rPr>
              <a:t>データの確認や比較などの単純な作業に時間がとられ、本来の仕事に十分な時間が割けないよ！</a:t>
            </a:r>
            <a:endParaRPr lang="en-US" altLang="ja-JP" sz="2000" dirty="0">
              <a:latin typeface="Meiryo" panose="020B0604030504040204" pitchFamily="34" charset="-128"/>
              <a:ea typeface="Meiryo" panose="020B0604030504040204" pitchFamily="34" charset="-128"/>
            </a:endParaRPr>
          </a:p>
          <a:p>
            <a:pPr marL="342900" indent="-342900">
              <a:buClr>
                <a:schemeClr val="tx1"/>
              </a:buClr>
              <a:buFont typeface="Apple Color Emoji" pitchFamily="2" charset="0"/>
              <a:buChar char="❌"/>
            </a:pPr>
            <a:r>
              <a:rPr kumimoji="1" lang="ja-JP" altLang="en-US" sz="2000">
                <a:latin typeface="Meiryo" panose="020B0604030504040204" pitchFamily="34" charset="-128"/>
                <a:ea typeface="Meiryo" panose="020B0604030504040204" pitchFamily="34" charset="-128"/>
              </a:rPr>
              <a:t>いろいろなシステムにデータがあって、それをまとめて</a:t>
            </a:r>
            <a:r>
              <a:rPr kumimoji="1" lang="en-US" altLang="ja-JP" sz="2000" dirty="0">
                <a:latin typeface="Meiryo" panose="020B0604030504040204" pitchFamily="34" charset="-128"/>
                <a:ea typeface="Meiryo" panose="020B0604030504040204" pitchFamily="34" charset="-128"/>
              </a:rPr>
              <a:t>Excel</a:t>
            </a:r>
            <a:r>
              <a:rPr kumimoji="1" lang="ja-JP" altLang="en-US" sz="2000">
                <a:latin typeface="Meiryo" panose="020B0604030504040204" pitchFamily="34" charset="-128"/>
                <a:ea typeface="Meiryo" panose="020B0604030504040204" pitchFamily="34" charset="-128"/>
              </a:rPr>
              <a:t>に転記するなんて、誰かに任せたい！</a:t>
            </a:r>
            <a:endParaRPr kumimoji="1" lang="en-US" altLang="ja-JP" sz="2000" dirty="0">
              <a:latin typeface="Meiryo" panose="020B0604030504040204" pitchFamily="34" charset="-128"/>
              <a:ea typeface="Meiryo" panose="020B0604030504040204" pitchFamily="34" charset="-128"/>
            </a:endParaRPr>
          </a:p>
          <a:p>
            <a:pPr marL="342900" indent="-342900">
              <a:buClr>
                <a:schemeClr val="tx1"/>
              </a:buClr>
              <a:buFont typeface="Apple Color Emoji" pitchFamily="2" charset="0"/>
              <a:buChar char="❌"/>
            </a:pPr>
            <a:r>
              <a:rPr lang="ja-JP" altLang="en-US" sz="2000">
                <a:latin typeface="Meiryo" panose="020B0604030504040204" pitchFamily="34" charset="-128"/>
                <a:ea typeface="Meiryo" panose="020B0604030504040204" pitchFamily="34" charset="-128"/>
              </a:rPr>
              <a:t>紙の伝票からの転記作業が大量で、人手が足りない！</a:t>
            </a:r>
            <a:endParaRPr kumimoji="1" lang="ja-JP" altLang="en-US" sz="2000">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2298F215-5605-FE46-A72A-D46599D46300}"/>
              </a:ext>
            </a:extLst>
          </p:cNvPr>
          <p:cNvSpPr txBox="1"/>
          <p:nvPr/>
        </p:nvSpPr>
        <p:spPr>
          <a:xfrm>
            <a:off x="581163" y="3465245"/>
            <a:ext cx="7981672" cy="584775"/>
          </a:xfrm>
          <a:prstGeom prst="rect">
            <a:avLst/>
          </a:prstGeom>
          <a:noFill/>
        </p:spPr>
        <p:txBody>
          <a:bodyPr wrap="none" rtlCol="0">
            <a:spAutoFit/>
          </a:bodyPr>
          <a:lstStyle/>
          <a:p>
            <a:pPr algn="ctr"/>
            <a:r>
              <a:rPr kumimoji="1" lang="ja-JP" altLang="en-US" sz="3200" b="1">
                <a:solidFill>
                  <a:srgbClr val="FF0000"/>
                </a:solidFill>
                <a:latin typeface="Meiryo" panose="020B0604030504040204" pitchFamily="34" charset="-128"/>
                <a:ea typeface="Meiryo" panose="020B0604030504040204" pitchFamily="34" charset="-128"/>
              </a:rPr>
              <a:t>こんなことになってはいないでしょうか？</a:t>
            </a:r>
          </a:p>
        </p:txBody>
      </p:sp>
    </p:spTree>
    <p:extLst>
      <p:ext uri="{BB962C8B-B14F-4D97-AF65-F5344CB8AC3E}">
        <p14:creationId xmlns:p14="http://schemas.microsoft.com/office/powerpoint/2010/main" val="2167292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par>
                                <p:cTn id="9" presetID="1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p:tgtEl>
                                          <p:spTgt spid="8"/>
                                        </p:tgtEl>
                                        <p:attrNameLst>
                                          <p:attrName>ppt_y</p:attrName>
                                        </p:attrNameLst>
                                      </p:cBhvr>
                                      <p:tavLst>
                                        <p:tav tm="0">
                                          <p:val>
                                            <p:strVal val="#ppt_y+#ppt_h*1.125000"/>
                                          </p:val>
                                        </p:tav>
                                        <p:tav tm="100000">
                                          <p:val>
                                            <p:strVal val="#ppt_y"/>
                                          </p:val>
                                        </p:tav>
                                      </p:tavLst>
                                    </p:anim>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p:tgtEl>
                                          <p:spTgt spid="10"/>
                                        </p:tgtEl>
                                        <p:attrNameLst>
                                          <p:attrName>ppt_y</p:attrName>
                                        </p:attrNameLst>
                                      </p:cBhvr>
                                      <p:tavLst>
                                        <p:tav tm="0">
                                          <p:val>
                                            <p:strVal val="#ppt_y-#ppt_h*1.125000"/>
                                          </p:val>
                                        </p:tav>
                                        <p:tav tm="100000">
                                          <p:val>
                                            <p:strVal val="#ppt_y"/>
                                          </p:val>
                                        </p:tav>
                                      </p:tavLst>
                                    </p:anim>
                                    <p:animEffect transition="in" filter="wipe(down)">
                                      <p:cBhvr>
                                        <p:cTn id="18" dur="500"/>
                                        <p:tgtEl>
                                          <p:spTgt spid="10"/>
                                        </p:tgtEl>
                                      </p:cBhvr>
                                    </p:animEffect>
                                  </p:childTnLst>
                                </p:cTn>
                              </p:par>
                              <p:par>
                                <p:cTn id="19" presetID="12" presetClass="entr" presetSubtype="1"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p:tgtEl>
                                          <p:spTgt spid="6"/>
                                        </p:tgtEl>
                                        <p:attrNameLst>
                                          <p:attrName>ppt_y</p:attrName>
                                        </p:attrNameLst>
                                      </p:cBhvr>
                                      <p:tavLst>
                                        <p:tav tm="0">
                                          <p:val>
                                            <p:strVal val="#ppt_y-#ppt_h*1.125000"/>
                                          </p:val>
                                        </p:tav>
                                        <p:tav tm="100000">
                                          <p:val>
                                            <p:strVal val="#ppt_y"/>
                                          </p:val>
                                        </p:tav>
                                      </p:tavLst>
                                    </p:anim>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89" name="Rectangle 41"/>
          <p:cNvSpPr>
            <a:spLocks noGrp="1" noChangeArrowheads="1"/>
          </p:cNvSpPr>
          <p:nvPr>
            <p:ph type="title"/>
          </p:nvPr>
        </p:nvSpPr>
        <p:spPr/>
        <p:txBody>
          <a:bodyPr/>
          <a:lstStyle/>
          <a:p>
            <a:r>
              <a:rPr lang="ja-JP" altLang="en-US"/>
              <a:t>認識</a:t>
            </a:r>
            <a:r>
              <a:rPr lang="ja-JP" altLang="en-US" dirty="0"/>
              <a:t>・記録方式</a:t>
            </a:r>
            <a:endParaRPr lang="en-US" altLang="ja-JP" dirty="0"/>
          </a:p>
        </p:txBody>
      </p:sp>
      <p:sp>
        <p:nvSpPr>
          <p:cNvPr id="3" name="スライド番号プレースホルダー 2"/>
          <p:cNvSpPr>
            <a:spLocks noGrp="1"/>
          </p:cNvSpPr>
          <p:nvPr>
            <p:ph type="sldNum" sz="quarter" idx="12"/>
          </p:nvPr>
        </p:nvSpPr>
        <p:spPr/>
        <p:txBody>
          <a:bodyPr/>
          <a:lstStyle/>
          <a:p>
            <a:fld id="{ACA9A8DA-50BF-42A1-A62A-E20118BC7CE9}" type="slidenum">
              <a:rPr lang="de-DE" altLang="ja-JP" smtClean="0"/>
              <a:pPr/>
              <a:t>20</a:t>
            </a:fld>
            <a:endParaRPr lang="de-DE" altLang="ja-JP" dirty="0"/>
          </a:p>
        </p:txBody>
      </p:sp>
      <p:graphicFrame>
        <p:nvGraphicFramePr>
          <p:cNvPr id="12" name="表 11"/>
          <p:cNvGraphicFramePr>
            <a:graphicFrameLocks noGrp="1"/>
          </p:cNvGraphicFramePr>
          <p:nvPr>
            <p:extLst>
              <p:ext uri="{D42A27DB-BD31-4B8C-83A1-F6EECF244321}">
                <p14:modId xmlns:p14="http://schemas.microsoft.com/office/powerpoint/2010/main" val="1698454327"/>
              </p:ext>
            </p:extLst>
          </p:nvPr>
        </p:nvGraphicFramePr>
        <p:xfrm>
          <a:off x="227303" y="793903"/>
          <a:ext cx="8689394" cy="5714884"/>
        </p:xfrm>
        <a:graphic>
          <a:graphicData uri="http://schemas.openxmlformats.org/drawingml/2006/table">
            <a:tbl>
              <a:tblPr firstRow="1" bandRow="1">
                <a:tableStyleId>{D7AC3CCA-C797-4891-BE02-D94E43425B78}</a:tableStyleId>
              </a:tblPr>
              <a:tblGrid>
                <a:gridCol w="914399">
                  <a:extLst>
                    <a:ext uri="{9D8B030D-6E8A-4147-A177-3AD203B41FA5}">
                      <a16:colId xmlns:a16="http://schemas.microsoft.com/office/drawing/2014/main" val="20000"/>
                    </a:ext>
                  </a:extLst>
                </a:gridCol>
                <a:gridCol w="2508421">
                  <a:extLst>
                    <a:ext uri="{9D8B030D-6E8A-4147-A177-3AD203B41FA5}">
                      <a16:colId xmlns:a16="http://schemas.microsoft.com/office/drawing/2014/main" val="20001"/>
                    </a:ext>
                  </a:extLst>
                </a:gridCol>
                <a:gridCol w="2916195">
                  <a:extLst>
                    <a:ext uri="{9D8B030D-6E8A-4147-A177-3AD203B41FA5}">
                      <a16:colId xmlns:a16="http://schemas.microsoft.com/office/drawing/2014/main" val="20002"/>
                    </a:ext>
                  </a:extLst>
                </a:gridCol>
                <a:gridCol w="2350379">
                  <a:extLst>
                    <a:ext uri="{9D8B030D-6E8A-4147-A177-3AD203B41FA5}">
                      <a16:colId xmlns:a16="http://schemas.microsoft.com/office/drawing/2014/main" val="20003"/>
                    </a:ext>
                  </a:extLst>
                </a:gridCol>
              </a:tblGrid>
              <a:tr h="353108">
                <a:tc>
                  <a:txBody>
                    <a:bodyPr/>
                    <a:lstStyle/>
                    <a:p>
                      <a:pPr algn="ctr"/>
                      <a:r>
                        <a:rPr kumimoji="1" lang="ja-JP" altLang="en-US" sz="2000">
                          <a:solidFill>
                            <a:schemeClr val="bg1"/>
                          </a:solidFill>
                          <a:latin typeface="Meiryo UI" panose="020B0604030504040204" pitchFamily="50" charset="-128"/>
                          <a:ea typeface="Meiryo UI" panose="020B0604030504040204" pitchFamily="50" charset="-128"/>
                        </a:rPr>
                        <a:t>方式</a:t>
                      </a:r>
                      <a:endParaRPr kumimoji="1" lang="ja-JP" altLang="en-US" sz="2000" dirty="0">
                        <a:solidFill>
                          <a:schemeClr val="bg1"/>
                        </a:solidFill>
                        <a:latin typeface="Meiryo UI" panose="020B0604030504040204" pitchFamily="50" charset="-128"/>
                        <a:ea typeface="Meiryo UI" panose="020B0604030504040204" pitchFamily="50" charset="-128"/>
                      </a:endParaRPr>
                    </a:p>
                  </a:txBody>
                  <a:tcPr anchor="ctr">
                    <a:solidFill>
                      <a:srgbClr val="0070C0"/>
                    </a:solidFill>
                  </a:tcPr>
                </a:tc>
                <a:tc>
                  <a:txBody>
                    <a:bodyPr/>
                    <a:lstStyle/>
                    <a:p>
                      <a:pPr algn="ctr"/>
                      <a:r>
                        <a:rPr kumimoji="1" lang="ja-JP" altLang="en-US" sz="2000" dirty="0">
                          <a:solidFill>
                            <a:schemeClr val="bg1"/>
                          </a:solidFill>
                          <a:latin typeface="Meiryo UI" panose="020B0604030504040204" pitchFamily="50" charset="-128"/>
                          <a:ea typeface="Meiryo UI" panose="020B0604030504040204" pitchFamily="50" charset="-128"/>
                        </a:rPr>
                        <a:t>プロパティ方式</a:t>
                      </a:r>
                    </a:p>
                  </a:txBody>
                  <a:tcPr anchor="ctr">
                    <a:solidFill>
                      <a:srgbClr val="0070C0"/>
                    </a:solidFill>
                  </a:tcPr>
                </a:tc>
                <a:tc>
                  <a:txBody>
                    <a:bodyPr/>
                    <a:lstStyle/>
                    <a:p>
                      <a:pPr algn="ctr"/>
                      <a:r>
                        <a:rPr kumimoji="1" lang="ja-JP" altLang="en-US" sz="2000" dirty="0">
                          <a:solidFill>
                            <a:schemeClr val="bg1"/>
                          </a:solidFill>
                          <a:latin typeface="Meiryo UI" panose="020B0604030504040204" pitchFamily="50" charset="-128"/>
                          <a:ea typeface="Meiryo UI" panose="020B0604030504040204" pitchFamily="50" charset="-128"/>
                        </a:rPr>
                        <a:t>画像方式</a:t>
                      </a:r>
                    </a:p>
                  </a:txBody>
                  <a:tcPr anchor="ctr">
                    <a:solidFill>
                      <a:srgbClr val="0070C0"/>
                    </a:solidFill>
                  </a:tcPr>
                </a:tc>
                <a:tc>
                  <a:txBody>
                    <a:bodyPr/>
                    <a:lstStyle/>
                    <a:p>
                      <a:pPr algn="ctr"/>
                      <a:r>
                        <a:rPr kumimoji="1" lang="ja-JP" altLang="en-US" sz="2000" dirty="0">
                          <a:solidFill>
                            <a:schemeClr val="bg1"/>
                          </a:solidFill>
                          <a:latin typeface="Meiryo UI" panose="020B0604030504040204" pitchFamily="50" charset="-128"/>
                          <a:ea typeface="Meiryo UI" panose="020B0604030504040204" pitchFamily="50" charset="-128"/>
                        </a:rPr>
                        <a:t>座標方式</a:t>
                      </a:r>
                    </a:p>
                  </a:txBody>
                  <a:tcPr anchor="ctr">
                    <a:solidFill>
                      <a:srgbClr val="0070C0"/>
                    </a:solidFill>
                  </a:tcPr>
                </a:tc>
                <a:extLst>
                  <a:ext uri="{0D108BD9-81ED-4DB2-BD59-A6C34878D82A}">
                    <a16:rowId xmlns:a16="http://schemas.microsoft.com/office/drawing/2014/main" val="10000"/>
                  </a:ext>
                </a:extLst>
              </a:tr>
              <a:tr h="2532053">
                <a:tc>
                  <a:txBody>
                    <a:bodyPr/>
                    <a:lstStyle/>
                    <a:p>
                      <a:pPr algn="ctr"/>
                      <a:r>
                        <a:rPr kumimoji="1" lang="ja-JP" altLang="en-US" sz="1400" dirty="0">
                          <a:latin typeface="Meiryo" panose="020B0604030504040204" pitchFamily="34" charset="-128"/>
                          <a:ea typeface="Meiryo" panose="020B0604030504040204" pitchFamily="34" charset="-128"/>
                        </a:rPr>
                        <a:t>仕組み</a:t>
                      </a:r>
                    </a:p>
                  </a:txBody>
                  <a:tcPr anchor="ctr">
                    <a:solidFill>
                      <a:schemeClr val="bg1"/>
                    </a:solidFill>
                  </a:tcPr>
                </a:tc>
                <a:tc>
                  <a:txBody>
                    <a:bodyPr/>
                    <a:lstStyle/>
                    <a:p>
                      <a:r>
                        <a:rPr kumimoji="1" lang="ja-JP" altLang="en-US" sz="1400" dirty="0">
                          <a:latin typeface="Meiryo" panose="020B0604030504040204" pitchFamily="34" charset="-128"/>
                          <a:ea typeface="Meiryo" panose="020B0604030504040204" pitchFamily="34" charset="-128"/>
                        </a:rPr>
                        <a:t>・</a:t>
                      </a:r>
                      <a:r>
                        <a:rPr kumimoji="1" lang="en-US" altLang="ja-JP" sz="1400" dirty="0">
                          <a:latin typeface="Meiryo" panose="020B0604030504040204" pitchFamily="34" charset="-128"/>
                          <a:ea typeface="Meiryo" panose="020B0604030504040204" pitchFamily="34" charset="-128"/>
                        </a:rPr>
                        <a:t>HTML</a:t>
                      </a:r>
                      <a:r>
                        <a:rPr kumimoji="1" lang="ja-JP" altLang="en-US" sz="1400" dirty="0">
                          <a:latin typeface="Meiryo" panose="020B0604030504040204" pitchFamily="34" charset="-128"/>
                          <a:ea typeface="Meiryo" panose="020B0604030504040204" pitchFamily="34" charset="-128"/>
                        </a:rPr>
                        <a:t>やプログラム構造</a:t>
                      </a:r>
                      <a:br>
                        <a:rPr kumimoji="1" lang="en-US" altLang="ja-JP" sz="1400" dirty="0">
                          <a:latin typeface="Meiryo" panose="020B0604030504040204" pitchFamily="34" charset="-128"/>
                          <a:ea typeface="Meiryo" panose="020B0604030504040204" pitchFamily="34" charset="-128"/>
                        </a:rPr>
                      </a:br>
                      <a:r>
                        <a:rPr kumimoji="1" lang="ja-JP" altLang="en-US" sz="1400" dirty="0">
                          <a:latin typeface="Meiryo" panose="020B0604030504040204" pitchFamily="34" charset="-128"/>
                          <a:ea typeface="Meiryo" panose="020B0604030504040204" pitchFamily="34" charset="-128"/>
                        </a:rPr>
                        <a:t>　を解析し、どの項目を操</a:t>
                      </a:r>
                      <a:br>
                        <a:rPr kumimoji="1" lang="en-US" altLang="ja-JP" sz="1400" dirty="0">
                          <a:latin typeface="Meiryo" panose="020B0604030504040204" pitchFamily="34" charset="-128"/>
                          <a:ea typeface="Meiryo" panose="020B0604030504040204" pitchFamily="34" charset="-128"/>
                        </a:rPr>
                      </a:br>
                      <a:r>
                        <a:rPr kumimoji="1" lang="ja-JP" altLang="en-US" sz="1400" dirty="0">
                          <a:latin typeface="Meiryo" panose="020B0604030504040204" pitchFamily="34" charset="-128"/>
                          <a:ea typeface="Meiryo" panose="020B0604030504040204" pitchFamily="34" charset="-128"/>
                        </a:rPr>
                        <a:t>　</a:t>
                      </a:r>
                      <a:r>
                        <a:rPr kumimoji="1" lang="ja-JP" altLang="en-US" sz="1400" dirty="0" err="1">
                          <a:latin typeface="Meiryo" panose="020B0604030504040204" pitchFamily="34" charset="-128"/>
                          <a:ea typeface="Meiryo" panose="020B0604030504040204" pitchFamily="34" charset="-128"/>
                        </a:rPr>
                        <a:t>作して</a:t>
                      </a:r>
                      <a:r>
                        <a:rPr kumimoji="1" lang="ja-JP" altLang="en-US" sz="1400" dirty="0">
                          <a:latin typeface="Meiryo" panose="020B0604030504040204" pitchFamily="34" charset="-128"/>
                          <a:ea typeface="Meiryo" panose="020B0604030504040204" pitchFamily="34" charset="-128"/>
                        </a:rPr>
                        <a:t>いるかを記録</a:t>
                      </a:r>
                    </a:p>
                  </a:txBody>
                  <a:tcPr>
                    <a:solidFill>
                      <a:schemeClr val="bg1"/>
                    </a:solidFill>
                  </a:tcPr>
                </a:tc>
                <a:tc>
                  <a:txBody>
                    <a:bodyPr/>
                    <a:lstStyle/>
                    <a:p>
                      <a:r>
                        <a:rPr kumimoji="1" lang="ja-JP" altLang="en-US" sz="1400" dirty="0">
                          <a:latin typeface="Meiryo" panose="020B0604030504040204" pitchFamily="34" charset="-128"/>
                          <a:ea typeface="Meiryo" panose="020B0604030504040204" pitchFamily="34" charset="-128"/>
                        </a:rPr>
                        <a:t>・文字列や画像を実際の操作</a:t>
                      </a:r>
                      <a:br>
                        <a:rPr kumimoji="1" lang="en-US" altLang="ja-JP" sz="1400" dirty="0">
                          <a:latin typeface="Meiryo" panose="020B0604030504040204" pitchFamily="34" charset="-128"/>
                          <a:ea typeface="Meiryo" panose="020B0604030504040204" pitchFamily="34" charset="-128"/>
                        </a:rPr>
                      </a:br>
                      <a:r>
                        <a:rPr kumimoji="1" lang="ja-JP" altLang="en-US" sz="1400" dirty="0">
                          <a:latin typeface="Meiryo" panose="020B0604030504040204" pitchFamily="34" charset="-128"/>
                          <a:ea typeface="Meiryo" panose="020B0604030504040204" pitchFamily="34" charset="-128"/>
                        </a:rPr>
                        <a:t>　画面とマッチングし、操作内</a:t>
                      </a:r>
                      <a:br>
                        <a:rPr kumimoji="1" lang="en-US" altLang="ja-JP" sz="1400" dirty="0">
                          <a:latin typeface="Meiryo" panose="020B0604030504040204" pitchFamily="34" charset="-128"/>
                          <a:ea typeface="Meiryo" panose="020B0604030504040204" pitchFamily="34" charset="-128"/>
                        </a:rPr>
                      </a:br>
                      <a:r>
                        <a:rPr kumimoji="1" lang="ja-JP" altLang="en-US" sz="1400" dirty="0">
                          <a:latin typeface="Meiryo" panose="020B0604030504040204" pitchFamily="34" charset="-128"/>
                          <a:ea typeface="Meiryo" panose="020B0604030504040204" pitchFamily="34" charset="-128"/>
                        </a:rPr>
                        <a:t>　容を記録</a:t>
                      </a:r>
                    </a:p>
                  </a:txBody>
                  <a:tcPr>
                    <a:solidFill>
                      <a:schemeClr val="bg1"/>
                    </a:solidFill>
                  </a:tcPr>
                </a:tc>
                <a:tc>
                  <a:txBody>
                    <a:bodyPr/>
                    <a:lstStyle/>
                    <a:p>
                      <a:r>
                        <a:rPr kumimoji="1" lang="ja-JP" altLang="en-US" sz="1400" dirty="0">
                          <a:latin typeface="Meiryo" panose="020B0604030504040204" pitchFamily="34" charset="-128"/>
                          <a:ea typeface="Meiryo" panose="020B0604030504040204" pitchFamily="34" charset="-128"/>
                        </a:rPr>
                        <a:t>・作業の対象となる項目</a:t>
                      </a:r>
                      <a:br>
                        <a:rPr kumimoji="1" lang="en-US" altLang="ja-JP" sz="1400" dirty="0">
                          <a:latin typeface="Meiryo" panose="020B0604030504040204" pitchFamily="34" charset="-128"/>
                          <a:ea typeface="Meiryo" panose="020B0604030504040204" pitchFamily="34" charset="-128"/>
                        </a:rPr>
                      </a:br>
                      <a:r>
                        <a:rPr kumimoji="1" lang="ja-JP" altLang="en-US" sz="1400" dirty="0">
                          <a:latin typeface="Meiryo" panose="020B0604030504040204" pitchFamily="34" charset="-128"/>
                          <a:ea typeface="Meiryo" panose="020B0604030504040204" pitchFamily="34" charset="-128"/>
                        </a:rPr>
                        <a:t>　の位置を画面の座標</a:t>
                      </a:r>
                      <a:br>
                        <a:rPr kumimoji="1" lang="en-US" altLang="ja-JP" sz="1400" dirty="0">
                          <a:latin typeface="Meiryo" panose="020B0604030504040204" pitchFamily="34" charset="-128"/>
                          <a:ea typeface="Meiryo" panose="020B0604030504040204" pitchFamily="34" charset="-128"/>
                        </a:rPr>
                      </a:br>
                      <a:r>
                        <a:rPr kumimoji="1" lang="ja-JP" altLang="en-US" sz="1400" dirty="0">
                          <a:latin typeface="Meiryo" panose="020B0604030504040204" pitchFamily="34" charset="-128"/>
                          <a:ea typeface="Meiryo" panose="020B0604030504040204" pitchFamily="34" charset="-128"/>
                        </a:rPr>
                        <a:t>　</a:t>
                      </a:r>
                      <a:r>
                        <a:rPr kumimoji="1" lang="en-US" altLang="ja-JP" sz="1400" dirty="0">
                          <a:latin typeface="Meiryo" panose="020B0604030504040204" pitchFamily="34" charset="-128"/>
                          <a:ea typeface="Meiryo" panose="020B0604030504040204" pitchFamily="34" charset="-128"/>
                        </a:rPr>
                        <a:t>(X</a:t>
                      </a:r>
                      <a:r>
                        <a:rPr kumimoji="1" lang="ja-JP" altLang="en-US" sz="1400" dirty="0">
                          <a:latin typeface="Meiryo" panose="020B0604030504040204" pitchFamily="34" charset="-128"/>
                          <a:ea typeface="Meiryo" panose="020B0604030504040204" pitchFamily="34" charset="-128"/>
                        </a:rPr>
                        <a:t>軸、</a:t>
                      </a:r>
                      <a:r>
                        <a:rPr kumimoji="1" lang="en-US" altLang="ja-JP" sz="1400" dirty="0">
                          <a:latin typeface="Meiryo" panose="020B0604030504040204" pitchFamily="34" charset="-128"/>
                          <a:ea typeface="Meiryo" panose="020B0604030504040204" pitchFamily="34" charset="-128"/>
                        </a:rPr>
                        <a:t>Y</a:t>
                      </a:r>
                      <a:r>
                        <a:rPr kumimoji="1" lang="ja-JP" altLang="en-US" sz="1400" dirty="0">
                          <a:latin typeface="Meiryo" panose="020B0604030504040204" pitchFamily="34" charset="-128"/>
                          <a:ea typeface="Meiryo" panose="020B0604030504040204" pitchFamily="34" charset="-128"/>
                        </a:rPr>
                        <a:t>軸</a:t>
                      </a:r>
                      <a:r>
                        <a:rPr kumimoji="1" lang="en-US" altLang="ja-JP" sz="1400" dirty="0">
                          <a:latin typeface="Meiryo" panose="020B0604030504040204" pitchFamily="34" charset="-128"/>
                          <a:ea typeface="Meiryo" panose="020B0604030504040204" pitchFamily="34" charset="-128"/>
                        </a:rPr>
                        <a:t>)</a:t>
                      </a:r>
                      <a:r>
                        <a:rPr kumimoji="1" lang="ja-JP" altLang="en-US" sz="1400" dirty="0">
                          <a:latin typeface="Meiryo" panose="020B0604030504040204" pitchFamily="34" charset="-128"/>
                          <a:ea typeface="Meiryo" panose="020B0604030504040204" pitchFamily="34" charset="-128"/>
                        </a:rPr>
                        <a:t>で記録</a:t>
                      </a:r>
                    </a:p>
                  </a:txBody>
                  <a:tcPr>
                    <a:solidFill>
                      <a:schemeClr val="bg1"/>
                    </a:solidFill>
                  </a:tcPr>
                </a:tc>
                <a:extLst>
                  <a:ext uri="{0D108BD9-81ED-4DB2-BD59-A6C34878D82A}">
                    <a16:rowId xmlns:a16="http://schemas.microsoft.com/office/drawing/2014/main" val="10001"/>
                  </a:ext>
                </a:extLst>
              </a:tr>
              <a:tr h="1412433">
                <a:tc>
                  <a:txBody>
                    <a:bodyPr/>
                    <a:lstStyle/>
                    <a:p>
                      <a:pPr algn="ctr"/>
                      <a:r>
                        <a:rPr kumimoji="1" lang="ja-JP" altLang="en-US" sz="1200">
                          <a:latin typeface="Meiryo" panose="020B0604030504040204" pitchFamily="34" charset="-128"/>
                          <a:ea typeface="Meiryo" panose="020B0604030504040204" pitchFamily="34" charset="-128"/>
                        </a:rPr>
                        <a:t>メリット</a:t>
                      </a:r>
                      <a:endParaRPr kumimoji="1" lang="ja-JP" altLang="en-US" sz="1200" dirty="0">
                        <a:latin typeface="Meiryo" panose="020B0604030504040204" pitchFamily="34" charset="-128"/>
                        <a:ea typeface="Meiryo" panose="020B0604030504040204" pitchFamily="34" charset="-128"/>
                      </a:endParaRPr>
                    </a:p>
                  </a:txBody>
                  <a:tcPr anchor="ctr">
                    <a:solidFill>
                      <a:schemeClr val="bg1"/>
                    </a:solidFill>
                  </a:tcPr>
                </a:tc>
                <a:tc>
                  <a:txBody>
                    <a:bodyPr/>
                    <a:lstStyle/>
                    <a:p>
                      <a:r>
                        <a:rPr kumimoji="1" lang="ja-JP" altLang="en-US" sz="1200" dirty="0">
                          <a:latin typeface="Meiryo" panose="020B0604030504040204" pitchFamily="34" charset="-128"/>
                          <a:ea typeface="Meiryo" panose="020B0604030504040204" pitchFamily="34" charset="-128"/>
                        </a:rPr>
                        <a:t>・</a:t>
                      </a:r>
                      <a:r>
                        <a:rPr kumimoji="1" lang="ja-JP" altLang="en-US" sz="1200" dirty="0">
                          <a:solidFill>
                            <a:srgbClr val="FF0000"/>
                          </a:solidFill>
                          <a:latin typeface="Meiryo" panose="020B0604030504040204" pitchFamily="34" charset="-128"/>
                          <a:ea typeface="Meiryo" panose="020B0604030504040204" pitchFamily="34" charset="-128"/>
                        </a:rPr>
                        <a:t>精度</a:t>
                      </a:r>
                      <a:r>
                        <a:rPr kumimoji="1" lang="ja-JP" altLang="en-US" sz="1200">
                          <a:solidFill>
                            <a:srgbClr val="FF0000"/>
                          </a:solidFill>
                          <a:latin typeface="Meiryo" panose="020B0604030504040204" pitchFamily="34" charset="-128"/>
                          <a:ea typeface="Meiryo" panose="020B0604030504040204" pitchFamily="34" charset="-128"/>
                        </a:rPr>
                        <a:t>が高く</a:t>
                      </a:r>
                      <a:r>
                        <a:rPr kumimoji="1" lang="ja-JP" altLang="en-US" sz="1200">
                          <a:latin typeface="Meiryo" panose="020B0604030504040204" pitchFamily="34" charset="-128"/>
                          <a:ea typeface="Meiryo" panose="020B0604030504040204" pitchFamily="34" charset="-128"/>
                        </a:rPr>
                        <a:t>画面</a:t>
                      </a:r>
                      <a:r>
                        <a:rPr kumimoji="1" lang="ja-JP" altLang="en-US" sz="1200" dirty="0">
                          <a:latin typeface="Meiryo" panose="020B0604030504040204" pitchFamily="34" charset="-128"/>
                          <a:ea typeface="Meiryo" panose="020B0604030504040204" pitchFamily="34" charset="-128"/>
                        </a:rPr>
                        <a:t>レイアウト</a:t>
                      </a:r>
                      <a:br>
                        <a:rPr kumimoji="1" lang="en-US" altLang="ja-JP" sz="1200" dirty="0">
                          <a:latin typeface="Meiryo" panose="020B0604030504040204" pitchFamily="34" charset="-128"/>
                          <a:ea typeface="Meiryo" panose="020B0604030504040204" pitchFamily="34" charset="-128"/>
                        </a:rPr>
                      </a:br>
                      <a:r>
                        <a:rPr kumimoji="1" lang="ja-JP" altLang="en-US" sz="1200" dirty="0">
                          <a:latin typeface="Meiryo" panose="020B0604030504040204" pitchFamily="34" charset="-128"/>
                          <a:ea typeface="Meiryo" panose="020B0604030504040204" pitchFamily="34" charset="-128"/>
                        </a:rPr>
                        <a:t>　変更にも対応可能</a:t>
                      </a:r>
                      <a:endParaRPr kumimoji="1" lang="en-US" altLang="ja-JP" sz="1200" dirty="0">
                        <a:latin typeface="Meiryo" panose="020B0604030504040204" pitchFamily="34" charset="-128"/>
                        <a:ea typeface="Meiryo" panose="020B0604030504040204" pitchFamily="34" charset="-128"/>
                      </a:endParaRPr>
                    </a:p>
                    <a:p>
                      <a:endParaRPr kumimoji="1" lang="en-US" altLang="ja-JP" sz="1200" dirty="0">
                        <a:latin typeface="Meiryo" panose="020B0604030504040204" pitchFamily="34" charset="-128"/>
                        <a:ea typeface="Meiryo" panose="020B0604030504040204" pitchFamily="34" charset="-128"/>
                      </a:endParaRPr>
                    </a:p>
                    <a:p>
                      <a:r>
                        <a:rPr kumimoji="1" lang="ja-JP" altLang="en-US" sz="1200" dirty="0">
                          <a:latin typeface="Meiryo" panose="020B0604030504040204" pitchFamily="34" charset="-128"/>
                          <a:ea typeface="Meiryo" panose="020B0604030504040204" pitchFamily="34" charset="-128"/>
                        </a:rPr>
                        <a:t>・違う機器でも同じ設定のロ</a:t>
                      </a:r>
                      <a:br>
                        <a:rPr kumimoji="1" lang="en-US" altLang="ja-JP" sz="1200" dirty="0">
                          <a:latin typeface="Meiryo" panose="020B0604030504040204" pitchFamily="34" charset="-128"/>
                          <a:ea typeface="Meiryo" panose="020B0604030504040204" pitchFamily="34" charset="-128"/>
                        </a:rPr>
                      </a:br>
                      <a:r>
                        <a:rPr kumimoji="1" lang="ja-JP" altLang="en-US" sz="1200" dirty="0">
                          <a:latin typeface="Meiryo" panose="020B0604030504040204" pitchFamily="34" charset="-128"/>
                          <a:ea typeface="Meiryo" panose="020B0604030504040204" pitchFamily="34" charset="-128"/>
                        </a:rPr>
                        <a:t>　ボットが動作可能</a:t>
                      </a:r>
                    </a:p>
                  </a:txBody>
                  <a:tcPr>
                    <a:solidFill>
                      <a:schemeClr val="bg1"/>
                    </a:solidFill>
                  </a:tcPr>
                </a:tc>
                <a:tc>
                  <a:txBody>
                    <a:bodyPr/>
                    <a:lstStyle/>
                    <a:p>
                      <a:r>
                        <a:rPr kumimoji="1" lang="ja-JP" altLang="en-US" sz="1200" dirty="0">
                          <a:latin typeface="Meiryo" panose="020B0604030504040204" pitchFamily="34" charset="-128"/>
                          <a:ea typeface="Meiryo" panose="020B0604030504040204" pitchFamily="34" charset="-128"/>
                        </a:rPr>
                        <a:t>・アプリケーションに依存しない</a:t>
                      </a:r>
                      <a:br>
                        <a:rPr kumimoji="1" lang="en-US" altLang="ja-JP" sz="1200" dirty="0">
                          <a:latin typeface="Meiryo" panose="020B0604030504040204" pitchFamily="34" charset="-128"/>
                          <a:ea typeface="Meiryo" panose="020B0604030504040204" pitchFamily="34" charset="-128"/>
                        </a:rPr>
                      </a:br>
                      <a:r>
                        <a:rPr kumimoji="1" lang="ja-JP" altLang="en-US" sz="1200" dirty="0">
                          <a:latin typeface="Meiryo" panose="020B0604030504040204" pitchFamily="34" charset="-128"/>
                          <a:ea typeface="Meiryo" panose="020B0604030504040204" pitchFamily="34" charset="-128"/>
                        </a:rPr>
                        <a:t>　ため、</a:t>
                      </a:r>
                      <a:r>
                        <a:rPr kumimoji="1" lang="ja-JP" altLang="en-US" sz="1200" dirty="0">
                          <a:solidFill>
                            <a:srgbClr val="FF0000"/>
                          </a:solidFill>
                          <a:latin typeface="Meiryo" panose="020B0604030504040204" pitchFamily="34" charset="-128"/>
                          <a:ea typeface="Meiryo" panose="020B0604030504040204" pitchFamily="34" charset="-128"/>
                        </a:rPr>
                        <a:t>適用範囲が広い</a:t>
                      </a:r>
                      <a:endParaRPr kumimoji="1" lang="en-US" altLang="ja-JP" sz="1200" dirty="0">
                        <a:solidFill>
                          <a:srgbClr val="FF0000"/>
                        </a:solidFill>
                        <a:latin typeface="Meiryo" panose="020B0604030504040204" pitchFamily="34" charset="-128"/>
                        <a:ea typeface="Meiryo" panose="020B0604030504040204" pitchFamily="34" charset="-128"/>
                      </a:endParaRPr>
                    </a:p>
                    <a:p>
                      <a:endParaRPr kumimoji="1" lang="en-US" altLang="ja-JP" sz="1200" dirty="0">
                        <a:latin typeface="Meiryo" panose="020B0604030504040204" pitchFamily="34" charset="-128"/>
                        <a:ea typeface="Meiryo" panose="020B0604030504040204" pitchFamily="34" charset="-128"/>
                      </a:endParaRPr>
                    </a:p>
                    <a:p>
                      <a:r>
                        <a:rPr kumimoji="1" lang="ja-JP" altLang="en-US" sz="1200" dirty="0">
                          <a:latin typeface="Meiryo" panose="020B0604030504040204" pitchFamily="34" charset="-128"/>
                          <a:ea typeface="Meiryo" panose="020B0604030504040204" pitchFamily="34" charset="-128"/>
                        </a:rPr>
                        <a:t>・レイアウト変更にも対応可能</a:t>
                      </a:r>
                      <a:endParaRPr kumimoji="1" lang="en-US" altLang="ja-JP" sz="1200" dirty="0">
                        <a:latin typeface="Meiryo" panose="020B0604030504040204" pitchFamily="34" charset="-128"/>
                        <a:ea typeface="Meiryo" panose="020B0604030504040204" pitchFamily="34" charset="-128"/>
                      </a:endParaRPr>
                    </a:p>
                    <a:p>
                      <a:endParaRPr kumimoji="1" lang="en-US" altLang="ja-JP" sz="1200" dirty="0">
                        <a:latin typeface="Meiryo" panose="020B0604030504040204" pitchFamily="34" charset="-128"/>
                        <a:ea typeface="Meiryo" panose="020B0604030504040204" pitchFamily="34" charset="-128"/>
                      </a:endParaRPr>
                    </a:p>
                    <a:p>
                      <a:r>
                        <a:rPr kumimoji="1" lang="ja-JP" altLang="en-US" sz="1200" dirty="0">
                          <a:latin typeface="Meiryo" panose="020B0604030504040204" pitchFamily="34" charset="-128"/>
                          <a:ea typeface="Meiryo" panose="020B0604030504040204" pitchFamily="34" charset="-128"/>
                        </a:rPr>
                        <a:t>・ﾘﾓｰﾄ接続先の</a:t>
                      </a:r>
                      <a:r>
                        <a:rPr kumimoji="1" lang="en-US" altLang="ja-JP" sz="1200" dirty="0">
                          <a:latin typeface="Meiryo" panose="020B0604030504040204" pitchFamily="34" charset="-128"/>
                          <a:ea typeface="Meiryo" panose="020B0604030504040204" pitchFamily="34" charset="-128"/>
                        </a:rPr>
                        <a:t>PC</a:t>
                      </a:r>
                      <a:r>
                        <a:rPr kumimoji="1" lang="ja-JP" altLang="en-US" sz="1200" dirty="0">
                          <a:latin typeface="Meiryo" panose="020B0604030504040204" pitchFamily="34" charset="-128"/>
                          <a:ea typeface="Meiryo" panose="020B0604030504040204" pitchFamily="34" charset="-128"/>
                        </a:rPr>
                        <a:t>の自動化可能</a:t>
                      </a:r>
                    </a:p>
                  </a:txBody>
                  <a:tcPr>
                    <a:solidFill>
                      <a:schemeClr val="bg1"/>
                    </a:solidFill>
                  </a:tcPr>
                </a:tc>
                <a:tc>
                  <a:txBody>
                    <a:bodyPr/>
                    <a:lstStyle/>
                    <a:p>
                      <a:r>
                        <a:rPr kumimoji="1" lang="ja-JP" altLang="en-US" sz="1200" dirty="0">
                          <a:latin typeface="Meiryo" panose="020B0604030504040204" pitchFamily="34" charset="-128"/>
                          <a:ea typeface="Meiryo" panose="020B0604030504040204" pitchFamily="34" charset="-128"/>
                        </a:rPr>
                        <a:t>・シンプルな仕組みの</a:t>
                      </a:r>
                      <a:r>
                        <a:rPr kumimoji="1" lang="ja-JP" altLang="en-US" sz="1200" dirty="0" err="1">
                          <a:latin typeface="Meiryo" panose="020B0604030504040204" pitchFamily="34" charset="-128"/>
                          <a:ea typeface="Meiryo" panose="020B0604030504040204" pitchFamily="34" charset="-128"/>
                        </a:rPr>
                        <a:t>た</a:t>
                      </a:r>
                      <a:endParaRPr kumimoji="1" lang="en-US" altLang="ja-JP" sz="1200" dirty="0">
                        <a:latin typeface="Meiryo" panose="020B0604030504040204" pitchFamily="34" charset="-128"/>
                        <a:ea typeface="Meiryo" panose="020B0604030504040204" pitchFamily="34" charset="-128"/>
                      </a:endParaRPr>
                    </a:p>
                    <a:p>
                      <a:r>
                        <a:rPr kumimoji="1" lang="ja-JP" altLang="en-US" sz="1200" dirty="0">
                          <a:latin typeface="Meiryo" panose="020B0604030504040204" pitchFamily="34" charset="-128"/>
                          <a:ea typeface="Meiryo" panose="020B0604030504040204" pitchFamily="34" charset="-128"/>
                        </a:rPr>
                        <a:t>　</a:t>
                      </a:r>
                      <a:r>
                        <a:rPr kumimoji="1" lang="ja-JP" altLang="en-US" sz="1200" dirty="0" err="1">
                          <a:latin typeface="Meiryo" panose="020B0604030504040204" pitchFamily="34" charset="-128"/>
                          <a:ea typeface="Meiryo" panose="020B0604030504040204" pitchFamily="34" charset="-128"/>
                        </a:rPr>
                        <a:t>め</a:t>
                      </a:r>
                      <a:r>
                        <a:rPr kumimoji="1" lang="ja-JP" altLang="en-US" sz="1200" dirty="0">
                          <a:solidFill>
                            <a:srgbClr val="FF0000"/>
                          </a:solidFill>
                          <a:latin typeface="Meiryo" panose="020B0604030504040204" pitchFamily="34" charset="-128"/>
                          <a:ea typeface="Meiryo" panose="020B0604030504040204" pitchFamily="34" charset="-128"/>
                        </a:rPr>
                        <a:t>適用範囲が広い</a:t>
                      </a:r>
                      <a:endParaRPr kumimoji="1" lang="en-US" altLang="ja-JP" sz="1200" dirty="0">
                        <a:solidFill>
                          <a:srgbClr val="FF0000"/>
                        </a:solidFill>
                        <a:latin typeface="Meiryo" panose="020B0604030504040204" pitchFamily="34" charset="-128"/>
                        <a:ea typeface="Meiryo" panose="020B0604030504040204" pitchFamily="34" charset="-128"/>
                      </a:endParaRPr>
                    </a:p>
                    <a:p>
                      <a:endParaRPr kumimoji="1" lang="en-US" altLang="ja-JP" sz="1200" dirty="0">
                        <a:latin typeface="Meiryo" panose="020B0604030504040204" pitchFamily="34" charset="-128"/>
                        <a:ea typeface="Meiryo" panose="020B0604030504040204" pitchFamily="34" charset="-128"/>
                      </a:endParaRPr>
                    </a:p>
                    <a:p>
                      <a:r>
                        <a:rPr kumimoji="1" lang="ja-JP" altLang="en-US" sz="1200" dirty="0">
                          <a:latin typeface="Meiryo" panose="020B0604030504040204" pitchFamily="34" charset="-128"/>
                          <a:ea typeface="Meiryo" panose="020B0604030504040204" pitchFamily="34" charset="-128"/>
                        </a:rPr>
                        <a:t>・実行スピードが</a:t>
                      </a:r>
                      <a:r>
                        <a:rPr kumimoji="1" lang="ja-JP" altLang="en-US" sz="1200" dirty="0">
                          <a:solidFill>
                            <a:srgbClr val="FF0000"/>
                          </a:solidFill>
                          <a:latin typeface="Meiryo" panose="020B0604030504040204" pitchFamily="34" charset="-128"/>
                          <a:ea typeface="Meiryo" panose="020B0604030504040204" pitchFamily="34" charset="-128"/>
                        </a:rPr>
                        <a:t>高速</a:t>
                      </a:r>
                    </a:p>
                  </a:txBody>
                  <a:tcPr>
                    <a:solidFill>
                      <a:schemeClr val="bg1"/>
                    </a:solidFill>
                  </a:tcPr>
                </a:tc>
                <a:extLst>
                  <a:ext uri="{0D108BD9-81ED-4DB2-BD59-A6C34878D82A}">
                    <a16:rowId xmlns:a16="http://schemas.microsoft.com/office/drawing/2014/main" val="10002"/>
                  </a:ext>
                </a:extLst>
              </a:tr>
              <a:tr h="842027">
                <a:tc>
                  <a:txBody>
                    <a:bodyPr/>
                    <a:lstStyle/>
                    <a:p>
                      <a:pPr algn="ctr"/>
                      <a:r>
                        <a:rPr kumimoji="1" lang="ja-JP" altLang="en-US" sz="1000" dirty="0">
                          <a:latin typeface="Meiryo" panose="020B0604030504040204" pitchFamily="34" charset="-128"/>
                          <a:ea typeface="Meiryo" panose="020B0604030504040204" pitchFamily="34" charset="-128"/>
                        </a:rPr>
                        <a:t>デメリット</a:t>
                      </a:r>
                    </a:p>
                  </a:txBody>
                  <a:tcPr anchor="ctr">
                    <a:solidFill>
                      <a:schemeClr val="bg1"/>
                    </a:solidFill>
                  </a:tcPr>
                </a:tc>
                <a:tc>
                  <a:txBody>
                    <a:bodyPr/>
                    <a:lstStyle/>
                    <a:p>
                      <a:r>
                        <a:rPr kumimoji="1" lang="ja-JP" altLang="en-US" sz="1200" dirty="0">
                          <a:latin typeface="Meiryo" panose="020B0604030504040204" pitchFamily="34" charset="-128"/>
                          <a:ea typeface="Meiryo" panose="020B0604030504040204" pitchFamily="34" charset="-128"/>
                        </a:rPr>
                        <a:t>・アプリの作りに依存する</a:t>
                      </a:r>
                      <a:r>
                        <a:rPr kumimoji="1" lang="ja-JP" altLang="en-US" sz="1200" dirty="0" err="1">
                          <a:latin typeface="Meiryo" panose="020B0604030504040204" pitchFamily="34" charset="-128"/>
                          <a:ea typeface="Meiryo" panose="020B0604030504040204" pitchFamily="34" charset="-128"/>
                        </a:rPr>
                        <a:t>た</a:t>
                      </a:r>
                      <a:br>
                        <a:rPr kumimoji="1" lang="en-US" altLang="ja-JP" sz="1200" dirty="0">
                          <a:latin typeface="Meiryo" panose="020B0604030504040204" pitchFamily="34" charset="-128"/>
                          <a:ea typeface="Meiryo" panose="020B0604030504040204" pitchFamily="34" charset="-128"/>
                        </a:rPr>
                      </a:br>
                      <a:r>
                        <a:rPr kumimoji="1" lang="ja-JP" altLang="en-US" sz="1200" dirty="0">
                          <a:latin typeface="Meiryo" panose="020B0604030504040204" pitchFamily="34" charset="-128"/>
                          <a:ea typeface="Meiryo" panose="020B0604030504040204" pitchFamily="34" charset="-128"/>
                        </a:rPr>
                        <a:t>　め、</a:t>
                      </a:r>
                      <a:r>
                        <a:rPr kumimoji="1" lang="ja-JP" altLang="en-US" sz="1200" dirty="0">
                          <a:solidFill>
                            <a:srgbClr val="0000FF"/>
                          </a:solidFill>
                          <a:latin typeface="Meiryo" panose="020B0604030504040204" pitchFamily="34" charset="-128"/>
                          <a:ea typeface="Meiryo" panose="020B0604030504040204" pitchFamily="34" charset="-128"/>
                        </a:rPr>
                        <a:t>事前検証が必須</a:t>
                      </a:r>
                    </a:p>
                  </a:txBody>
                  <a:tcPr>
                    <a:solidFill>
                      <a:schemeClr val="bg1"/>
                    </a:solidFill>
                  </a:tcPr>
                </a:tc>
                <a:tc>
                  <a:txBody>
                    <a:bodyPr/>
                    <a:lstStyle/>
                    <a:p>
                      <a:r>
                        <a:rPr kumimoji="1" lang="ja-JP" altLang="en-US" sz="1200" dirty="0">
                          <a:latin typeface="Meiryo" panose="020B0604030504040204" pitchFamily="34" charset="-128"/>
                          <a:ea typeface="Meiryo" panose="020B0604030504040204" pitchFamily="34" charset="-128"/>
                        </a:rPr>
                        <a:t>・実行スピードが</a:t>
                      </a:r>
                      <a:r>
                        <a:rPr kumimoji="1" lang="ja-JP" altLang="en-US" sz="1200" dirty="0">
                          <a:solidFill>
                            <a:srgbClr val="0000FF"/>
                          </a:solidFill>
                          <a:latin typeface="Meiryo" panose="020B0604030504040204" pitchFamily="34" charset="-128"/>
                          <a:ea typeface="Meiryo" panose="020B0604030504040204" pitchFamily="34" charset="-128"/>
                        </a:rPr>
                        <a:t>低速</a:t>
                      </a:r>
                      <a:endParaRPr kumimoji="1" lang="en-US" altLang="ja-JP" sz="1200" dirty="0">
                        <a:solidFill>
                          <a:srgbClr val="0000FF"/>
                        </a:solidFill>
                        <a:latin typeface="Meiryo" panose="020B0604030504040204" pitchFamily="34" charset="-128"/>
                        <a:ea typeface="Meiryo" panose="020B0604030504040204" pitchFamily="34" charset="-128"/>
                      </a:endParaRPr>
                    </a:p>
                    <a:p>
                      <a:endParaRPr kumimoji="1" lang="en-US" altLang="ja-JP" sz="1200" dirty="0">
                        <a:solidFill>
                          <a:schemeClr val="tx1"/>
                        </a:solidFill>
                        <a:latin typeface="Meiryo" panose="020B0604030504040204" pitchFamily="34" charset="-128"/>
                        <a:ea typeface="Meiryo" panose="020B0604030504040204" pitchFamily="34" charset="-128"/>
                      </a:endParaRPr>
                    </a:p>
                    <a:p>
                      <a:r>
                        <a:rPr kumimoji="1" lang="ja-JP" altLang="en-US" sz="1200">
                          <a:solidFill>
                            <a:schemeClr val="tx1"/>
                          </a:solidFill>
                          <a:latin typeface="Meiryo" panose="020B0604030504040204" pitchFamily="34" charset="-128"/>
                          <a:ea typeface="Meiryo" panose="020B0604030504040204" pitchFamily="34" charset="-128"/>
                        </a:rPr>
                        <a:t>・テーマなど</a:t>
                      </a:r>
                      <a:r>
                        <a:rPr kumimoji="1" lang="ja-JP" altLang="en-US" sz="1200" dirty="0">
                          <a:solidFill>
                            <a:srgbClr val="0000FF"/>
                          </a:solidFill>
                          <a:latin typeface="Meiryo" panose="020B0604030504040204" pitchFamily="34" charset="-128"/>
                          <a:ea typeface="Meiryo" panose="020B0604030504040204" pitchFamily="34" charset="-128"/>
                        </a:rPr>
                        <a:t>デザイン変更に対応困難</a:t>
                      </a:r>
                    </a:p>
                  </a:txBody>
                  <a:tcPr>
                    <a:solidFill>
                      <a:schemeClr val="bg1"/>
                    </a:solidFill>
                  </a:tcPr>
                </a:tc>
                <a:tc>
                  <a:txBody>
                    <a:bodyPr/>
                    <a:lstStyle/>
                    <a:p>
                      <a:r>
                        <a:rPr kumimoji="1" lang="ja-JP" altLang="en-US" sz="1200" dirty="0">
                          <a:latin typeface="Meiryo" panose="020B0604030504040204" pitchFamily="34" charset="-128"/>
                          <a:ea typeface="Meiryo" panose="020B0604030504040204" pitchFamily="34" charset="-128"/>
                        </a:rPr>
                        <a:t>・</a:t>
                      </a:r>
                      <a:r>
                        <a:rPr kumimoji="1" lang="ja-JP" altLang="en-US" sz="1200" dirty="0">
                          <a:solidFill>
                            <a:srgbClr val="0000FF"/>
                          </a:solidFill>
                          <a:latin typeface="Meiryo" panose="020B0604030504040204" pitchFamily="34" charset="-128"/>
                          <a:ea typeface="Meiryo" panose="020B0604030504040204" pitchFamily="34" charset="-128"/>
                        </a:rPr>
                        <a:t>画面レイアウト変更</a:t>
                      </a:r>
                      <a:r>
                        <a:rPr kumimoji="1" lang="ja-JP" altLang="en-US" sz="1200" dirty="0">
                          <a:latin typeface="Meiryo" panose="020B0604030504040204" pitchFamily="34" charset="-128"/>
                          <a:ea typeface="Meiryo" panose="020B0604030504040204" pitchFamily="34" charset="-128"/>
                        </a:rPr>
                        <a:t>に</a:t>
                      </a:r>
                      <a:br>
                        <a:rPr kumimoji="1" lang="en-US" altLang="ja-JP" sz="1200" dirty="0">
                          <a:latin typeface="Meiryo" panose="020B0604030504040204" pitchFamily="34" charset="-128"/>
                          <a:ea typeface="Meiryo" panose="020B0604030504040204" pitchFamily="34" charset="-128"/>
                        </a:rPr>
                      </a:br>
                      <a:r>
                        <a:rPr kumimoji="1" lang="ja-JP" altLang="en-US" sz="1200" dirty="0">
                          <a:latin typeface="Meiryo" panose="020B0604030504040204" pitchFamily="34" charset="-128"/>
                          <a:ea typeface="Meiryo" panose="020B0604030504040204" pitchFamily="34" charset="-128"/>
                        </a:rPr>
                        <a:t>　</a:t>
                      </a:r>
                      <a:r>
                        <a:rPr kumimoji="1" lang="ja-JP" altLang="en-US" sz="1200" dirty="0">
                          <a:solidFill>
                            <a:srgbClr val="0000FF"/>
                          </a:solidFill>
                          <a:latin typeface="Meiryo" panose="020B0604030504040204" pitchFamily="34" charset="-128"/>
                          <a:ea typeface="Meiryo" panose="020B0604030504040204" pitchFamily="34" charset="-128"/>
                        </a:rPr>
                        <a:t>対応出来ない</a:t>
                      </a:r>
                    </a:p>
                  </a:txBody>
                  <a:tcPr>
                    <a:solidFill>
                      <a:schemeClr val="bg1"/>
                    </a:solidFill>
                  </a:tcPr>
                </a:tc>
                <a:extLst>
                  <a:ext uri="{0D108BD9-81ED-4DB2-BD59-A6C34878D82A}">
                    <a16:rowId xmlns:a16="http://schemas.microsoft.com/office/drawing/2014/main" val="10003"/>
                  </a:ext>
                </a:extLst>
              </a:tr>
              <a:tr h="532131">
                <a:tc>
                  <a:txBody>
                    <a:bodyPr/>
                    <a:lstStyle/>
                    <a:p>
                      <a:pPr algn="ctr"/>
                      <a:r>
                        <a:rPr kumimoji="1" lang="ja-JP" altLang="en-US" sz="1400" dirty="0">
                          <a:latin typeface="Meiryo" panose="020B0604030504040204" pitchFamily="34" charset="-128"/>
                          <a:ea typeface="Meiryo" panose="020B0604030504040204" pitchFamily="34" charset="-128"/>
                        </a:rPr>
                        <a:t>対象</a:t>
                      </a:r>
                    </a:p>
                  </a:txBody>
                  <a:tcPr anchor="ctr">
                    <a:solidFill>
                      <a:schemeClr val="bg1"/>
                    </a:solidFill>
                  </a:tcPr>
                </a:tc>
                <a:tc>
                  <a:txBody>
                    <a:bodyPr/>
                    <a:lstStyle/>
                    <a:p>
                      <a:r>
                        <a:rPr kumimoji="1" lang="ja-JP" altLang="en-US" sz="1200" dirty="0">
                          <a:latin typeface="Meiryo" panose="020B0604030504040204" pitchFamily="34" charset="-128"/>
                          <a:ea typeface="Meiryo" panose="020B0604030504040204" pitchFamily="34" charset="-128"/>
                        </a:rPr>
                        <a:t>・クラサバ型や</a:t>
                      </a:r>
                      <a:r>
                        <a:rPr kumimoji="1" lang="en-US" altLang="ja-JP" sz="1200" dirty="0">
                          <a:latin typeface="Meiryo" panose="020B0604030504040204" pitchFamily="34" charset="-128"/>
                          <a:ea typeface="Meiryo" panose="020B0604030504040204" pitchFamily="34" charset="-128"/>
                        </a:rPr>
                        <a:t>Web</a:t>
                      </a:r>
                      <a:r>
                        <a:rPr kumimoji="1" lang="ja-JP" altLang="en-US" sz="1200" dirty="0">
                          <a:latin typeface="Meiryo" panose="020B0604030504040204" pitchFamily="34" charset="-128"/>
                          <a:ea typeface="Meiryo" panose="020B0604030504040204" pitchFamily="34" charset="-128"/>
                        </a:rPr>
                        <a:t>アプリ</a:t>
                      </a:r>
                      <a:endParaRPr kumimoji="1" lang="en-US" altLang="ja-JP" sz="1200" dirty="0">
                        <a:latin typeface="Meiryo" panose="020B0604030504040204" pitchFamily="34" charset="-128"/>
                        <a:ea typeface="Meiryo" panose="020B0604030504040204" pitchFamily="34" charset="-128"/>
                      </a:endParaRPr>
                    </a:p>
                    <a:p>
                      <a:r>
                        <a:rPr kumimoji="1" lang="ja-JP" altLang="en-US" sz="1200" dirty="0">
                          <a:latin typeface="Meiryo" panose="020B0604030504040204" pitchFamily="34" charset="-128"/>
                          <a:ea typeface="Meiryo" panose="020B0604030504040204" pitchFamily="34" charset="-128"/>
                        </a:rPr>
                        <a:t>・</a:t>
                      </a:r>
                      <a:r>
                        <a:rPr kumimoji="1" lang="en-US" altLang="ja-JP" sz="1200" dirty="0">
                          <a:latin typeface="Meiryo" panose="020B0604030504040204" pitchFamily="34" charset="-128"/>
                          <a:ea typeface="Meiryo" panose="020B0604030504040204" pitchFamily="34" charset="-128"/>
                        </a:rPr>
                        <a:t>Web</a:t>
                      </a:r>
                      <a:r>
                        <a:rPr kumimoji="1" lang="ja-JP" altLang="en-US" sz="1200" dirty="0">
                          <a:latin typeface="Meiryo" panose="020B0604030504040204" pitchFamily="34" charset="-128"/>
                          <a:ea typeface="Meiryo" panose="020B0604030504040204" pitchFamily="34" charset="-128"/>
                        </a:rPr>
                        <a:t>サイト</a:t>
                      </a:r>
                    </a:p>
                  </a:txBody>
                  <a:tcPr>
                    <a:solidFill>
                      <a:schemeClr val="bg1"/>
                    </a:solidFill>
                  </a:tcPr>
                </a:tc>
                <a:tc>
                  <a:txBody>
                    <a:bodyPr/>
                    <a:lstStyle/>
                    <a:p>
                      <a:r>
                        <a:rPr kumimoji="1" lang="ja-JP" altLang="en-US" sz="1200" dirty="0">
                          <a:latin typeface="Meiryo" panose="020B0604030504040204" pitchFamily="34" charset="-128"/>
                          <a:ea typeface="Meiryo" panose="020B0604030504040204" pitchFamily="34" charset="-128"/>
                        </a:rPr>
                        <a:t>・多くのアプリ</a:t>
                      </a:r>
                    </a:p>
                  </a:txBody>
                  <a:tcPr>
                    <a:solidFill>
                      <a:schemeClr val="bg1"/>
                    </a:solidFill>
                  </a:tcPr>
                </a:tc>
                <a:tc>
                  <a:txBody>
                    <a:bodyPr/>
                    <a:lstStyle/>
                    <a:p>
                      <a:r>
                        <a:rPr kumimoji="1" lang="ja-JP" altLang="en-US" sz="1200" dirty="0">
                          <a:latin typeface="Meiryo" panose="020B0604030504040204" pitchFamily="34" charset="-128"/>
                          <a:ea typeface="Meiryo" panose="020B0604030504040204" pitchFamily="34" charset="-128"/>
                        </a:rPr>
                        <a:t>多くのアプリ</a:t>
                      </a:r>
                    </a:p>
                  </a:txBody>
                  <a:tcPr>
                    <a:solidFill>
                      <a:schemeClr val="bg1"/>
                    </a:solidFill>
                  </a:tcPr>
                </a:tc>
                <a:extLst>
                  <a:ext uri="{0D108BD9-81ED-4DB2-BD59-A6C34878D82A}">
                    <a16:rowId xmlns:a16="http://schemas.microsoft.com/office/drawing/2014/main" val="10004"/>
                  </a:ext>
                </a:extLst>
              </a:tr>
            </a:tbl>
          </a:graphicData>
        </a:graphic>
      </p:graphicFrame>
      <p:pic>
        <p:nvPicPr>
          <p:cNvPr id="8" name="図 7"/>
          <p:cNvPicPr>
            <a:picLocks noChangeAspect="1"/>
          </p:cNvPicPr>
          <p:nvPr/>
        </p:nvPicPr>
        <p:blipFill>
          <a:blip r:embed="rId3"/>
          <a:stretch>
            <a:fillRect/>
          </a:stretch>
        </p:blipFill>
        <p:spPr>
          <a:xfrm>
            <a:off x="1221926" y="1950306"/>
            <a:ext cx="2024273" cy="1616542"/>
          </a:xfrm>
          <a:prstGeom prst="rect">
            <a:avLst/>
          </a:prstGeom>
        </p:spPr>
      </p:pic>
      <p:pic>
        <p:nvPicPr>
          <p:cNvPr id="9" name="図 8"/>
          <p:cNvPicPr>
            <a:picLocks noChangeAspect="1"/>
          </p:cNvPicPr>
          <p:nvPr/>
        </p:nvPicPr>
        <p:blipFill>
          <a:blip r:embed="rId4"/>
          <a:stretch>
            <a:fillRect/>
          </a:stretch>
        </p:blipFill>
        <p:spPr>
          <a:xfrm>
            <a:off x="3859300" y="1933830"/>
            <a:ext cx="2365242" cy="1562100"/>
          </a:xfrm>
          <a:prstGeom prst="rect">
            <a:avLst/>
          </a:prstGeom>
        </p:spPr>
      </p:pic>
      <p:pic>
        <p:nvPicPr>
          <p:cNvPr id="10" name="図 9"/>
          <p:cNvPicPr>
            <a:picLocks noChangeAspect="1"/>
          </p:cNvPicPr>
          <p:nvPr/>
        </p:nvPicPr>
        <p:blipFill>
          <a:blip r:embed="rId5"/>
          <a:stretch>
            <a:fillRect/>
          </a:stretch>
        </p:blipFill>
        <p:spPr>
          <a:xfrm>
            <a:off x="6755361" y="1933830"/>
            <a:ext cx="1985735" cy="1616541"/>
          </a:xfrm>
          <a:prstGeom prst="rect">
            <a:avLst/>
          </a:prstGeom>
        </p:spPr>
      </p:pic>
      <p:sp>
        <p:nvSpPr>
          <p:cNvPr id="33" name="正方形/長方形 32"/>
          <p:cNvSpPr/>
          <p:nvPr/>
        </p:nvSpPr>
        <p:spPr bwMode="gray">
          <a:xfrm>
            <a:off x="2234062" y="3138806"/>
            <a:ext cx="1280349" cy="576064"/>
          </a:xfrm>
          <a:prstGeom prst="rect">
            <a:avLst/>
          </a:prstGeom>
          <a:solidFill>
            <a:schemeClr val="bg1"/>
          </a:solidFill>
          <a:ln w="15875" cap="flat" cmpd="sng" algn="ctr">
            <a:solidFill>
              <a:srgbClr val="B1B1AC"/>
            </a:solidFill>
            <a:prstDash val="sysDash"/>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ctr" latinLnBrk="0" hangingPunct="1">
              <a:lnSpc>
                <a:spcPct val="100000"/>
              </a:lnSpc>
              <a:spcBef>
                <a:spcPct val="0"/>
              </a:spcBef>
              <a:spcAft>
                <a:spcPct val="0"/>
              </a:spcAft>
              <a:buClrTx/>
              <a:buSzTx/>
              <a:buFontTx/>
              <a:buNone/>
              <a:tabLst/>
            </a:pPr>
            <a:r>
              <a:rPr lang="ja-JP" altLang="en-US" sz="1000" dirty="0">
                <a:latin typeface="Meiryo UI" panose="020B0604030504040204" pitchFamily="50" charset="-128"/>
                <a:ea typeface="Meiryo UI" panose="020B0604030504040204" pitchFamily="50" charset="-128"/>
              </a:rPr>
              <a:t>住所：</a:t>
            </a:r>
            <a:r>
              <a:rPr lang="en-US" altLang="ja-JP" sz="1000" dirty="0">
                <a:latin typeface="Meiryo UI" panose="020B0604030504040204" pitchFamily="50" charset="-128"/>
                <a:ea typeface="Meiryo UI" panose="020B0604030504040204" pitchFamily="50" charset="-128"/>
              </a:rPr>
              <a:t>&lt;</a:t>
            </a:r>
            <a:r>
              <a:rPr kumimoji="1" lang="en-US" altLang="ja-JP" sz="1000" b="0" i="0" u="none" strike="noStrike" cap="none" normalizeH="0" baseline="0" dirty="0">
                <a:ln>
                  <a:noFill/>
                </a:ln>
                <a:effectLst/>
                <a:latin typeface="Meiryo UI" panose="020B0604030504040204" pitchFamily="50" charset="-128"/>
                <a:ea typeface="Meiryo UI" panose="020B0604030504040204" pitchFamily="50" charset="-128"/>
              </a:rPr>
              <a:t>Input type=“text”</a:t>
            </a:r>
            <a:r>
              <a:rPr kumimoji="1" lang="ja-JP" altLang="en-US" sz="1000" b="0" i="0" u="none" strike="noStrike" cap="none" normalizeH="0" baseline="0" dirty="0">
                <a:ln>
                  <a:noFill/>
                </a:ln>
                <a:effectLst/>
                <a:latin typeface="Meiryo UI" panose="020B0604030504040204" pitchFamily="50" charset="-128"/>
                <a:ea typeface="Meiryo UI" panose="020B0604030504040204" pitchFamily="50" charset="-128"/>
              </a:rPr>
              <a:t>　</a:t>
            </a:r>
            <a:r>
              <a:rPr kumimoji="1" lang="en-US" altLang="ja-JP" sz="1000" b="0" i="0" u="none" strike="noStrike" cap="none" normalizeH="0" baseline="0" dirty="0">
                <a:ln>
                  <a:noFill/>
                </a:ln>
                <a:effectLst/>
                <a:latin typeface="Meiryo UI" panose="020B0604030504040204" pitchFamily="50" charset="-128"/>
                <a:ea typeface="Meiryo UI" panose="020B0604030504040204" pitchFamily="50" charset="-128"/>
              </a:rPr>
              <a:t>name=“</a:t>
            </a:r>
            <a:r>
              <a:rPr kumimoji="1" lang="en-US" altLang="ja-JP" sz="1000" b="0" i="0" u="none" strike="noStrike" cap="none" normalizeH="0" baseline="0" dirty="0" err="1">
                <a:ln>
                  <a:noFill/>
                </a:ln>
                <a:effectLst/>
                <a:latin typeface="Meiryo UI" panose="020B0604030504040204" pitchFamily="50" charset="-128"/>
                <a:ea typeface="Meiryo UI" panose="020B0604030504040204" pitchFamily="50" charset="-128"/>
              </a:rPr>
              <a:t>jyuusyo</a:t>
            </a:r>
            <a:r>
              <a:rPr kumimoji="1" lang="en-US" altLang="ja-JP" sz="1000" b="0" i="0" u="none" strike="noStrike" cap="none" normalizeH="0" baseline="0" dirty="0">
                <a:ln>
                  <a:noFill/>
                </a:ln>
                <a:effectLst/>
                <a:latin typeface="Meiryo UI" panose="020B0604030504040204" pitchFamily="50" charset="-128"/>
                <a:ea typeface="Meiryo UI" panose="020B0604030504040204" pitchFamily="50" charset="-128"/>
              </a:rPr>
              <a:t>”</a:t>
            </a:r>
            <a:endParaRPr kumimoji="1" lang="ja-JP" altLang="en-US" sz="1000" b="0" i="0" u="none" strike="noStrike" cap="none" normalizeH="0" baseline="0" dirty="0">
              <a:ln>
                <a:noFill/>
              </a:ln>
              <a:effectLst/>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3007751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8B5C184-AD72-8746-B45E-AAFEC07612FD}"/>
              </a:ext>
            </a:extLst>
          </p:cNvPr>
          <p:cNvSpPr>
            <a:spLocks noGrp="1"/>
          </p:cNvSpPr>
          <p:nvPr>
            <p:ph type="title"/>
          </p:nvPr>
        </p:nvSpPr>
        <p:spPr/>
        <p:txBody>
          <a:bodyPr/>
          <a:lstStyle/>
          <a:p>
            <a:r>
              <a:rPr kumimoji="1" lang="en-US" altLang="ja-JP" dirty="0"/>
              <a:t>AI-OCR</a:t>
            </a:r>
            <a:r>
              <a:rPr kumimoji="1" lang="ja-JP" altLang="en-US"/>
              <a:t>の事例</a:t>
            </a:r>
          </a:p>
        </p:txBody>
      </p:sp>
      <p:sp>
        <p:nvSpPr>
          <p:cNvPr id="3" name="スライド番号プレースホルダー 2">
            <a:extLst>
              <a:ext uri="{FF2B5EF4-FFF2-40B4-BE49-F238E27FC236}">
                <a16:creationId xmlns:a16="http://schemas.microsoft.com/office/drawing/2014/main" id="{C003702F-7912-1B47-9183-072F6F2F3CA1}"/>
              </a:ext>
            </a:extLst>
          </p:cNvPr>
          <p:cNvSpPr>
            <a:spLocks noGrp="1"/>
          </p:cNvSpPr>
          <p:nvPr>
            <p:ph type="sldNum" sz="quarter" idx="12"/>
          </p:nvPr>
        </p:nvSpPr>
        <p:spPr/>
        <p:txBody>
          <a:bodyPr/>
          <a:lstStyle/>
          <a:p>
            <a:fld id="{8FF8CC5D-A65D-5946-99B5-645367A967AD}" type="slidenum">
              <a:rPr kumimoji="1" lang="ja-JP" altLang="en-US" smtClean="0"/>
              <a:t>21</a:t>
            </a:fld>
            <a:endParaRPr kumimoji="1" lang="ja-JP" altLang="en-US"/>
          </a:p>
        </p:txBody>
      </p:sp>
      <p:pic>
        <p:nvPicPr>
          <p:cNvPr id="4" name="図 3">
            <a:extLst>
              <a:ext uri="{FF2B5EF4-FFF2-40B4-BE49-F238E27FC236}">
                <a16:creationId xmlns:a16="http://schemas.microsoft.com/office/drawing/2014/main" id="{A2AD5D50-EB6C-4040-8D14-EDB985B33334}"/>
              </a:ext>
            </a:extLst>
          </p:cNvPr>
          <p:cNvPicPr>
            <a:picLocks noChangeAspect="1"/>
          </p:cNvPicPr>
          <p:nvPr/>
        </p:nvPicPr>
        <p:blipFill>
          <a:blip r:embed="rId2"/>
          <a:stretch>
            <a:fillRect/>
          </a:stretch>
        </p:blipFill>
        <p:spPr>
          <a:xfrm>
            <a:off x="830481" y="1043628"/>
            <a:ext cx="7483037" cy="5076953"/>
          </a:xfrm>
          <a:prstGeom prst="rect">
            <a:avLst/>
          </a:prstGeom>
        </p:spPr>
      </p:pic>
      <p:sp>
        <p:nvSpPr>
          <p:cNvPr id="5" name="正方形/長方形 4">
            <a:extLst>
              <a:ext uri="{FF2B5EF4-FFF2-40B4-BE49-F238E27FC236}">
                <a16:creationId xmlns:a16="http://schemas.microsoft.com/office/drawing/2014/main" id="{76421E30-43F4-304B-BDAA-BBCE9D9893CD}"/>
              </a:ext>
            </a:extLst>
          </p:cNvPr>
          <p:cNvSpPr/>
          <p:nvPr/>
        </p:nvSpPr>
        <p:spPr>
          <a:xfrm>
            <a:off x="6305016" y="6078364"/>
            <a:ext cx="2518638" cy="307777"/>
          </a:xfrm>
          <a:prstGeom prst="rect">
            <a:avLst/>
          </a:prstGeom>
        </p:spPr>
        <p:txBody>
          <a:bodyPr wrap="none">
            <a:spAutoFit/>
          </a:bodyPr>
          <a:lstStyle/>
          <a:p>
            <a:r>
              <a:rPr lang="ja-JP" altLang="en-US" sz="1400">
                <a:solidFill>
                  <a:srgbClr val="3B3B3B"/>
                </a:solidFill>
                <a:latin typeface="Hiragino Kaku Gothic ProN" panose="020B0300000000000000" pitchFamily="34" charset="-128"/>
                <a:ea typeface="Hiragino Kaku Gothic ProN" panose="020B0300000000000000" pitchFamily="34" charset="-128"/>
              </a:rPr>
              <a:t>株式会社イージェーワークス</a:t>
            </a:r>
            <a:endParaRPr lang="ja-JP" altLang="en-US" sz="1400"/>
          </a:p>
        </p:txBody>
      </p:sp>
    </p:spTree>
    <p:extLst>
      <p:ext uri="{BB962C8B-B14F-4D97-AF65-F5344CB8AC3E}">
        <p14:creationId xmlns:p14="http://schemas.microsoft.com/office/powerpoint/2010/main" val="3154047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4152552-03A8-0C4F-BE49-048F1A6CCFAB}"/>
              </a:ext>
            </a:extLst>
          </p:cNvPr>
          <p:cNvSpPr>
            <a:spLocks noGrp="1"/>
          </p:cNvSpPr>
          <p:nvPr>
            <p:ph type="title"/>
          </p:nvPr>
        </p:nvSpPr>
        <p:spPr/>
        <p:txBody>
          <a:bodyPr/>
          <a:lstStyle/>
          <a:p>
            <a:r>
              <a:rPr lang="ja-JP" altLang="ja-JP"/>
              <a:t>事例：</a:t>
            </a:r>
            <a:r>
              <a:rPr lang="en-US" altLang="ja-JP" dirty="0"/>
              <a:t>RPA</a:t>
            </a:r>
            <a:r>
              <a:rPr lang="ja-JP" altLang="ja-JP"/>
              <a:t>導入における業務の流れ</a:t>
            </a:r>
          </a:p>
        </p:txBody>
      </p:sp>
      <p:sp>
        <p:nvSpPr>
          <p:cNvPr id="3" name="スライド番号プレースホルダー 2">
            <a:extLst>
              <a:ext uri="{FF2B5EF4-FFF2-40B4-BE49-F238E27FC236}">
                <a16:creationId xmlns:a16="http://schemas.microsoft.com/office/drawing/2014/main" id="{0767839D-62DE-5D43-B710-C4DEEB6BB470}"/>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22</a:t>
            </a:fld>
            <a:endParaRPr kumimoji="1" lang="ja-JP" altLang="en-US"/>
          </a:p>
        </p:txBody>
      </p:sp>
      <p:sp>
        <p:nvSpPr>
          <p:cNvPr id="4" name="正方形/長方形 3">
            <a:extLst>
              <a:ext uri="{FF2B5EF4-FFF2-40B4-BE49-F238E27FC236}">
                <a16:creationId xmlns:a16="http://schemas.microsoft.com/office/drawing/2014/main" id="{98040211-7AF3-9643-8D9D-AD33C12BC76A}"/>
              </a:ext>
            </a:extLst>
          </p:cNvPr>
          <p:cNvSpPr/>
          <p:nvPr/>
        </p:nvSpPr>
        <p:spPr>
          <a:xfrm>
            <a:off x="457200" y="1001812"/>
            <a:ext cx="443753" cy="45047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ＭＳ Ｐゴシック"/>
                <a:ea typeface="ＭＳ Ｐゴシック"/>
                <a:cs typeface="ＭＳ Ｐゴシック"/>
              </a:rPr>
              <a:t>店舗</a:t>
            </a:r>
            <a:endParaRPr kumimoji="1" lang="ja-JP" altLang="en-US" sz="8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90FD96A1-34E6-0C41-9E19-24C015DD9B86}"/>
              </a:ext>
            </a:extLst>
          </p:cNvPr>
          <p:cNvSpPr/>
          <p:nvPr/>
        </p:nvSpPr>
        <p:spPr>
          <a:xfrm>
            <a:off x="457199" y="1543057"/>
            <a:ext cx="443753" cy="45047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9B7BD73B-9914-AA4E-B045-E43C30A65ED9}"/>
              </a:ext>
            </a:extLst>
          </p:cNvPr>
          <p:cNvSpPr/>
          <p:nvPr/>
        </p:nvSpPr>
        <p:spPr>
          <a:xfrm>
            <a:off x="457198" y="2085999"/>
            <a:ext cx="443753" cy="45047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E4E79B4F-79BE-E34A-892B-3241E7C5E7BF}"/>
              </a:ext>
            </a:extLst>
          </p:cNvPr>
          <p:cNvSpPr/>
          <p:nvPr/>
        </p:nvSpPr>
        <p:spPr>
          <a:xfrm>
            <a:off x="457197" y="2998701"/>
            <a:ext cx="443753" cy="45047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85192E5F-E2E5-7648-A1F4-090D2F030D67}"/>
              </a:ext>
            </a:extLst>
          </p:cNvPr>
          <p:cNvSpPr txBox="1"/>
          <p:nvPr/>
        </p:nvSpPr>
        <p:spPr>
          <a:xfrm>
            <a:off x="457197" y="2560119"/>
            <a:ext cx="461665" cy="438582"/>
          </a:xfrm>
          <a:prstGeom prst="rect">
            <a:avLst/>
          </a:prstGeom>
          <a:noFill/>
        </p:spPr>
        <p:txBody>
          <a:bodyPr vert="eaVert" wrap="none" rtlCol="0">
            <a:spAutoFit/>
          </a:bodyPr>
          <a:lstStyle/>
          <a:p>
            <a:r>
              <a:rPr kumimoji="1" lang="ja-JP" altLang="en-US">
                <a:solidFill>
                  <a:schemeClr val="accent3">
                    <a:lumMod val="75000"/>
                  </a:schemeClr>
                </a:solidFill>
              </a:rPr>
              <a:t>・・・</a:t>
            </a:r>
          </a:p>
        </p:txBody>
      </p:sp>
      <p:sp>
        <p:nvSpPr>
          <p:cNvPr id="11" name="角丸四角形 10">
            <a:extLst>
              <a:ext uri="{FF2B5EF4-FFF2-40B4-BE49-F238E27FC236}">
                <a16:creationId xmlns:a16="http://schemas.microsoft.com/office/drawing/2014/main" id="{7F44CFBF-260E-D04D-839F-20067C0D1CB0}"/>
              </a:ext>
            </a:extLst>
          </p:cNvPr>
          <p:cNvSpPr/>
          <p:nvPr/>
        </p:nvSpPr>
        <p:spPr>
          <a:xfrm>
            <a:off x="1221468" y="1312792"/>
            <a:ext cx="450477" cy="1546413"/>
          </a:xfrm>
          <a:prstGeom prst="roundRect">
            <a:avLst>
              <a:gd name="adj" fmla="val 50000"/>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ＭＳ Ｐゴシック"/>
                <a:ea typeface="ＭＳ Ｐゴシック"/>
                <a:cs typeface="ＭＳ Ｐゴシック"/>
              </a:rPr>
              <a:t>FAX</a:t>
            </a:r>
          </a:p>
        </p:txBody>
      </p:sp>
      <p:pic>
        <p:nvPicPr>
          <p:cNvPr id="22" name="図 21">
            <a:extLst>
              <a:ext uri="{FF2B5EF4-FFF2-40B4-BE49-F238E27FC236}">
                <a16:creationId xmlns:a16="http://schemas.microsoft.com/office/drawing/2014/main" id="{85277328-F3F3-C04F-B3CF-A5BBAC6973D9}"/>
              </a:ext>
            </a:extLst>
          </p:cNvPr>
          <p:cNvPicPr>
            <a:picLocks noChangeAspect="1"/>
          </p:cNvPicPr>
          <p:nvPr/>
        </p:nvPicPr>
        <p:blipFill>
          <a:blip r:embed="rId3"/>
          <a:stretch>
            <a:fillRect/>
          </a:stretch>
        </p:blipFill>
        <p:spPr>
          <a:xfrm flipH="1">
            <a:off x="3457418" y="1029509"/>
            <a:ext cx="465053" cy="416222"/>
          </a:xfrm>
          <a:prstGeom prst="rect">
            <a:avLst/>
          </a:prstGeom>
        </p:spPr>
      </p:pic>
      <p:pic>
        <p:nvPicPr>
          <p:cNvPr id="23" name="図 22">
            <a:extLst>
              <a:ext uri="{FF2B5EF4-FFF2-40B4-BE49-F238E27FC236}">
                <a16:creationId xmlns:a16="http://schemas.microsoft.com/office/drawing/2014/main" id="{00214764-681A-0F40-B5DA-11F7FD08FD21}"/>
              </a:ext>
            </a:extLst>
          </p:cNvPr>
          <p:cNvPicPr>
            <a:picLocks noChangeAspect="1"/>
          </p:cNvPicPr>
          <p:nvPr/>
        </p:nvPicPr>
        <p:blipFill>
          <a:blip r:embed="rId3"/>
          <a:stretch>
            <a:fillRect/>
          </a:stretch>
        </p:blipFill>
        <p:spPr>
          <a:xfrm flipH="1">
            <a:off x="3457418" y="1573780"/>
            <a:ext cx="465053" cy="416222"/>
          </a:xfrm>
          <a:prstGeom prst="rect">
            <a:avLst/>
          </a:prstGeom>
        </p:spPr>
      </p:pic>
      <p:pic>
        <p:nvPicPr>
          <p:cNvPr id="24" name="図 23">
            <a:extLst>
              <a:ext uri="{FF2B5EF4-FFF2-40B4-BE49-F238E27FC236}">
                <a16:creationId xmlns:a16="http://schemas.microsoft.com/office/drawing/2014/main" id="{9A3F5E6F-03C8-474A-9CE0-2EDE09C313F3}"/>
              </a:ext>
            </a:extLst>
          </p:cNvPr>
          <p:cNvPicPr>
            <a:picLocks noChangeAspect="1"/>
          </p:cNvPicPr>
          <p:nvPr/>
        </p:nvPicPr>
        <p:blipFill>
          <a:blip r:embed="rId3"/>
          <a:stretch>
            <a:fillRect/>
          </a:stretch>
        </p:blipFill>
        <p:spPr>
          <a:xfrm flipH="1">
            <a:off x="3476285" y="2118051"/>
            <a:ext cx="465053" cy="416222"/>
          </a:xfrm>
          <a:prstGeom prst="rect">
            <a:avLst/>
          </a:prstGeom>
        </p:spPr>
      </p:pic>
      <p:pic>
        <p:nvPicPr>
          <p:cNvPr id="26" name="図 25">
            <a:extLst>
              <a:ext uri="{FF2B5EF4-FFF2-40B4-BE49-F238E27FC236}">
                <a16:creationId xmlns:a16="http://schemas.microsoft.com/office/drawing/2014/main" id="{3853F7CA-F380-7A47-A018-D3CFADB7618B}"/>
              </a:ext>
            </a:extLst>
          </p:cNvPr>
          <p:cNvPicPr>
            <a:picLocks noChangeAspect="1"/>
          </p:cNvPicPr>
          <p:nvPr/>
        </p:nvPicPr>
        <p:blipFill>
          <a:blip r:embed="rId3"/>
          <a:stretch>
            <a:fillRect/>
          </a:stretch>
        </p:blipFill>
        <p:spPr>
          <a:xfrm flipH="1">
            <a:off x="3457418" y="3033423"/>
            <a:ext cx="465053" cy="416222"/>
          </a:xfrm>
          <a:prstGeom prst="rect">
            <a:avLst/>
          </a:prstGeom>
        </p:spPr>
      </p:pic>
      <p:sp>
        <p:nvSpPr>
          <p:cNvPr id="27" name="テキスト ボックス 26">
            <a:extLst>
              <a:ext uri="{FF2B5EF4-FFF2-40B4-BE49-F238E27FC236}">
                <a16:creationId xmlns:a16="http://schemas.microsoft.com/office/drawing/2014/main" id="{3210233D-9D1E-BE4D-B96A-60DAF649F338}"/>
              </a:ext>
            </a:extLst>
          </p:cNvPr>
          <p:cNvSpPr txBox="1"/>
          <p:nvPr/>
        </p:nvSpPr>
        <p:spPr>
          <a:xfrm>
            <a:off x="3473489" y="2573715"/>
            <a:ext cx="461665" cy="438582"/>
          </a:xfrm>
          <a:prstGeom prst="rect">
            <a:avLst/>
          </a:prstGeom>
          <a:noFill/>
        </p:spPr>
        <p:txBody>
          <a:bodyPr vert="eaVert" wrap="none" rtlCol="0">
            <a:spAutoFit/>
          </a:bodyPr>
          <a:lstStyle/>
          <a:p>
            <a:r>
              <a:rPr kumimoji="1" lang="ja-JP" altLang="en-US"/>
              <a:t>・・・</a:t>
            </a:r>
          </a:p>
        </p:txBody>
      </p:sp>
      <p:sp>
        <p:nvSpPr>
          <p:cNvPr id="28" name="円柱 27">
            <a:extLst>
              <a:ext uri="{FF2B5EF4-FFF2-40B4-BE49-F238E27FC236}">
                <a16:creationId xmlns:a16="http://schemas.microsoft.com/office/drawing/2014/main" id="{E61856AB-04BC-1443-81A4-A5AB26A46262}"/>
              </a:ext>
            </a:extLst>
          </p:cNvPr>
          <p:cNvSpPr/>
          <p:nvPr/>
        </p:nvSpPr>
        <p:spPr>
          <a:xfrm>
            <a:off x="4515249" y="1637333"/>
            <a:ext cx="578223" cy="806824"/>
          </a:xfrm>
          <a:prstGeom prst="can">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9" name="図 38">
            <a:extLst>
              <a:ext uri="{FF2B5EF4-FFF2-40B4-BE49-F238E27FC236}">
                <a16:creationId xmlns:a16="http://schemas.microsoft.com/office/drawing/2014/main" id="{26A83B03-EA72-CA4E-A3BA-ADFE09554ACA}"/>
              </a:ext>
            </a:extLst>
          </p:cNvPr>
          <p:cNvPicPr>
            <a:picLocks noChangeAspect="1"/>
          </p:cNvPicPr>
          <p:nvPr/>
        </p:nvPicPr>
        <p:blipFill>
          <a:blip r:embed="rId4"/>
          <a:stretch>
            <a:fillRect/>
          </a:stretch>
        </p:blipFill>
        <p:spPr>
          <a:xfrm>
            <a:off x="1930797" y="1597244"/>
            <a:ext cx="926357" cy="831405"/>
          </a:xfrm>
          <a:prstGeom prst="rect">
            <a:avLst/>
          </a:prstGeom>
        </p:spPr>
      </p:pic>
      <p:pic>
        <p:nvPicPr>
          <p:cNvPr id="50" name="図 49">
            <a:extLst>
              <a:ext uri="{FF2B5EF4-FFF2-40B4-BE49-F238E27FC236}">
                <a16:creationId xmlns:a16="http://schemas.microsoft.com/office/drawing/2014/main" id="{DA043BD1-CAF0-D84A-B714-7E3E76BAEA28}"/>
              </a:ext>
            </a:extLst>
          </p:cNvPr>
          <p:cNvPicPr>
            <a:picLocks noChangeAspect="1"/>
          </p:cNvPicPr>
          <p:nvPr/>
        </p:nvPicPr>
        <p:blipFill>
          <a:blip r:embed="rId5"/>
          <a:stretch>
            <a:fillRect/>
          </a:stretch>
        </p:blipFill>
        <p:spPr>
          <a:xfrm>
            <a:off x="6135371" y="1588228"/>
            <a:ext cx="882502" cy="882502"/>
          </a:xfrm>
          <a:prstGeom prst="rect">
            <a:avLst/>
          </a:prstGeom>
        </p:spPr>
      </p:pic>
      <p:cxnSp>
        <p:nvCxnSpPr>
          <p:cNvPr id="53" name="直線コネクタ 52">
            <a:extLst>
              <a:ext uri="{FF2B5EF4-FFF2-40B4-BE49-F238E27FC236}">
                <a16:creationId xmlns:a16="http://schemas.microsoft.com/office/drawing/2014/main" id="{EDE3C4B6-FB77-2C4F-950A-CC239AA7055F}"/>
              </a:ext>
            </a:extLst>
          </p:cNvPr>
          <p:cNvCxnSpPr>
            <a:stCxn id="4" idx="3"/>
            <a:endCxn id="11" idx="1"/>
          </p:cNvCxnSpPr>
          <p:nvPr/>
        </p:nvCxnSpPr>
        <p:spPr>
          <a:xfrm>
            <a:off x="900953" y="1227050"/>
            <a:ext cx="320515" cy="858949"/>
          </a:xfrm>
          <a:prstGeom prst="line">
            <a:avLst/>
          </a:prstGeom>
          <a:ln w="12700">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54" name="直線コネクタ 53">
            <a:extLst>
              <a:ext uri="{FF2B5EF4-FFF2-40B4-BE49-F238E27FC236}">
                <a16:creationId xmlns:a16="http://schemas.microsoft.com/office/drawing/2014/main" id="{26C9351F-F347-BA4C-A29E-FCCC784B5C8D}"/>
              </a:ext>
            </a:extLst>
          </p:cNvPr>
          <p:cNvCxnSpPr>
            <a:cxnSpLocks/>
            <a:stCxn id="5" idx="3"/>
            <a:endCxn id="11" idx="1"/>
          </p:cNvCxnSpPr>
          <p:nvPr/>
        </p:nvCxnSpPr>
        <p:spPr>
          <a:xfrm>
            <a:off x="900952" y="1768295"/>
            <a:ext cx="320516" cy="317704"/>
          </a:xfrm>
          <a:prstGeom prst="line">
            <a:avLst/>
          </a:prstGeom>
          <a:ln w="12700">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57" name="直線コネクタ 56">
            <a:extLst>
              <a:ext uri="{FF2B5EF4-FFF2-40B4-BE49-F238E27FC236}">
                <a16:creationId xmlns:a16="http://schemas.microsoft.com/office/drawing/2014/main" id="{C8701E0F-564D-514A-9A05-1037B851E906}"/>
              </a:ext>
            </a:extLst>
          </p:cNvPr>
          <p:cNvCxnSpPr>
            <a:cxnSpLocks/>
            <a:stCxn id="6" idx="3"/>
            <a:endCxn id="11" idx="1"/>
          </p:cNvCxnSpPr>
          <p:nvPr/>
        </p:nvCxnSpPr>
        <p:spPr>
          <a:xfrm flipV="1">
            <a:off x="900951" y="2085999"/>
            <a:ext cx="320517" cy="225238"/>
          </a:xfrm>
          <a:prstGeom prst="line">
            <a:avLst/>
          </a:prstGeom>
          <a:ln w="12700">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60" name="直線コネクタ 59">
            <a:extLst>
              <a:ext uri="{FF2B5EF4-FFF2-40B4-BE49-F238E27FC236}">
                <a16:creationId xmlns:a16="http://schemas.microsoft.com/office/drawing/2014/main" id="{8E85788C-1A8F-8144-A9F5-58A33D3006BC}"/>
              </a:ext>
            </a:extLst>
          </p:cNvPr>
          <p:cNvCxnSpPr>
            <a:cxnSpLocks/>
            <a:stCxn id="7" idx="3"/>
            <a:endCxn id="11" idx="1"/>
          </p:cNvCxnSpPr>
          <p:nvPr/>
        </p:nvCxnSpPr>
        <p:spPr>
          <a:xfrm flipV="1">
            <a:off x="900950" y="2085999"/>
            <a:ext cx="320518" cy="1137940"/>
          </a:xfrm>
          <a:prstGeom prst="line">
            <a:avLst/>
          </a:prstGeom>
          <a:ln w="12700">
            <a:solidFill>
              <a:srgbClr val="009051"/>
            </a:solidFill>
          </a:ln>
        </p:spPr>
        <p:style>
          <a:lnRef idx="2">
            <a:schemeClr val="accent1"/>
          </a:lnRef>
          <a:fillRef idx="0">
            <a:schemeClr val="accent1"/>
          </a:fillRef>
          <a:effectRef idx="1">
            <a:schemeClr val="accent1"/>
          </a:effectRef>
          <a:fontRef idx="minor">
            <a:schemeClr val="tx1"/>
          </a:fontRef>
        </p:style>
      </p:cxnSp>
      <p:sp>
        <p:nvSpPr>
          <p:cNvPr id="76" name="テキスト ボックス 75">
            <a:extLst>
              <a:ext uri="{FF2B5EF4-FFF2-40B4-BE49-F238E27FC236}">
                <a16:creationId xmlns:a16="http://schemas.microsoft.com/office/drawing/2014/main" id="{6A6D74A6-55B0-9143-8389-C4B1546B448C}"/>
              </a:ext>
            </a:extLst>
          </p:cNvPr>
          <p:cNvSpPr txBox="1"/>
          <p:nvPr/>
        </p:nvSpPr>
        <p:spPr>
          <a:xfrm>
            <a:off x="1980415" y="2533208"/>
            <a:ext cx="944489" cy="246221"/>
          </a:xfrm>
          <a:prstGeom prst="rect">
            <a:avLst/>
          </a:prstGeom>
          <a:noFill/>
        </p:spPr>
        <p:txBody>
          <a:bodyPr wrap="none" rtlCol="0">
            <a:spAutoFit/>
          </a:bodyPr>
          <a:lstStyle/>
          <a:p>
            <a:pPr algn="ctr"/>
            <a:r>
              <a:rPr lang="en-US" altLang="ja-JP" sz="1000" dirty="0">
                <a:solidFill>
                  <a:schemeClr val="tx1">
                    <a:lumMod val="65000"/>
                    <a:lumOff val="35000"/>
                  </a:schemeClr>
                </a:solidFill>
                <a:latin typeface="Meiryo" panose="020B0604030504040204" pitchFamily="34" charset="-128"/>
                <a:ea typeface="Meiryo" panose="020B0604030504040204" pitchFamily="34" charset="-128"/>
              </a:rPr>
              <a:t>FAX</a:t>
            </a:r>
            <a:r>
              <a:rPr lang="ja-JP" altLang="en-US" sz="1000">
                <a:solidFill>
                  <a:schemeClr val="tx1">
                    <a:lumMod val="65000"/>
                    <a:lumOff val="35000"/>
                  </a:schemeClr>
                </a:solidFill>
                <a:latin typeface="Meiryo" panose="020B0604030504040204" pitchFamily="34" charset="-128"/>
                <a:ea typeface="Meiryo" panose="020B0604030504040204" pitchFamily="34" charset="-128"/>
              </a:rPr>
              <a:t>プリント</a:t>
            </a:r>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p:txBody>
      </p:sp>
      <p:sp>
        <p:nvSpPr>
          <p:cNvPr id="77" name="右矢印 76">
            <a:extLst>
              <a:ext uri="{FF2B5EF4-FFF2-40B4-BE49-F238E27FC236}">
                <a16:creationId xmlns:a16="http://schemas.microsoft.com/office/drawing/2014/main" id="{2B7C2F81-83A5-5E45-9650-2064EC4700CA}"/>
              </a:ext>
            </a:extLst>
          </p:cNvPr>
          <p:cNvSpPr/>
          <p:nvPr/>
        </p:nvSpPr>
        <p:spPr>
          <a:xfrm>
            <a:off x="1768288" y="1835530"/>
            <a:ext cx="212127" cy="396688"/>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1" name="直線矢印コネクタ 80">
            <a:extLst>
              <a:ext uri="{FF2B5EF4-FFF2-40B4-BE49-F238E27FC236}">
                <a16:creationId xmlns:a16="http://schemas.microsoft.com/office/drawing/2014/main" id="{2B48F49A-CD07-0246-86E3-5E7622F235B2}"/>
              </a:ext>
            </a:extLst>
          </p:cNvPr>
          <p:cNvCxnSpPr>
            <a:stCxn id="39" idx="3"/>
            <a:endCxn id="22" idx="3"/>
          </p:cNvCxnSpPr>
          <p:nvPr/>
        </p:nvCxnSpPr>
        <p:spPr>
          <a:xfrm flipV="1">
            <a:off x="2857154" y="1237620"/>
            <a:ext cx="600264" cy="775327"/>
          </a:xfrm>
          <a:prstGeom prst="straightConnector1">
            <a:avLst/>
          </a:prstGeom>
          <a:ln w="12700">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82" name="直線矢印コネクタ 81">
            <a:extLst>
              <a:ext uri="{FF2B5EF4-FFF2-40B4-BE49-F238E27FC236}">
                <a16:creationId xmlns:a16="http://schemas.microsoft.com/office/drawing/2014/main" id="{7B6D60EB-35E1-A148-B7C1-C80EB713684F}"/>
              </a:ext>
            </a:extLst>
          </p:cNvPr>
          <p:cNvCxnSpPr>
            <a:cxnSpLocks/>
            <a:stCxn id="39" idx="3"/>
            <a:endCxn id="23" idx="3"/>
          </p:cNvCxnSpPr>
          <p:nvPr/>
        </p:nvCxnSpPr>
        <p:spPr>
          <a:xfrm flipV="1">
            <a:off x="2857154" y="1781891"/>
            <a:ext cx="600264" cy="231056"/>
          </a:xfrm>
          <a:prstGeom prst="straightConnector1">
            <a:avLst/>
          </a:prstGeom>
          <a:ln w="12700">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85" name="直線矢印コネクタ 84">
            <a:extLst>
              <a:ext uri="{FF2B5EF4-FFF2-40B4-BE49-F238E27FC236}">
                <a16:creationId xmlns:a16="http://schemas.microsoft.com/office/drawing/2014/main" id="{64811CDD-3FFE-CF46-8A85-E2E50582DB09}"/>
              </a:ext>
            </a:extLst>
          </p:cNvPr>
          <p:cNvCxnSpPr>
            <a:cxnSpLocks/>
            <a:stCxn id="39" idx="3"/>
            <a:endCxn id="24" idx="3"/>
          </p:cNvCxnSpPr>
          <p:nvPr/>
        </p:nvCxnSpPr>
        <p:spPr>
          <a:xfrm>
            <a:off x="2857154" y="2012947"/>
            <a:ext cx="619131" cy="313215"/>
          </a:xfrm>
          <a:prstGeom prst="straightConnector1">
            <a:avLst/>
          </a:prstGeom>
          <a:ln w="12700">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88" name="直線矢印コネクタ 87">
            <a:extLst>
              <a:ext uri="{FF2B5EF4-FFF2-40B4-BE49-F238E27FC236}">
                <a16:creationId xmlns:a16="http://schemas.microsoft.com/office/drawing/2014/main" id="{27026A4A-5663-0F4B-A1AA-1C018D74F0C3}"/>
              </a:ext>
            </a:extLst>
          </p:cNvPr>
          <p:cNvCxnSpPr>
            <a:cxnSpLocks/>
            <a:stCxn id="39" idx="3"/>
            <a:endCxn id="26" idx="3"/>
          </p:cNvCxnSpPr>
          <p:nvPr/>
        </p:nvCxnSpPr>
        <p:spPr>
          <a:xfrm>
            <a:off x="2857154" y="2012947"/>
            <a:ext cx="600264" cy="1228587"/>
          </a:xfrm>
          <a:prstGeom prst="straightConnector1">
            <a:avLst/>
          </a:prstGeom>
          <a:ln w="12700">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92" name="直線矢印コネクタ 91">
            <a:extLst>
              <a:ext uri="{FF2B5EF4-FFF2-40B4-BE49-F238E27FC236}">
                <a16:creationId xmlns:a16="http://schemas.microsoft.com/office/drawing/2014/main" id="{D67D2359-1F4A-374E-B006-008AA6F1D0C7}"/>
              </a:ext>
            </a:extLst>
          </p:cNvPr>
          <p:cNvCxnSpPr>
            <a:cxnSpLocks/>
            <a:stCxn id="22" idx="1"/>
            <a:endCxn id="28" idx="2"/>
          </p:cNvCxnSpPr>
          <p:nvPr/>
        </p:nvCxnSpPr>
        <p:spPr>
          <a:xfrm>
            <a:off x="3922471" y="1237620"/>
            <a:ext cx="592778" cy="803125"/>
          </a:xfrm>
          <a:prstGeom prst="straightConnector1">
            <a:avLst/>
          </a:prstGeom>
          <a:ln w="12700">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93" name="直線矢印コネクタ 92">
            <a:extLst>
              <a:ext uri="{FF2B5EF4-FFF2-40B4-BE49-F238E27FC236}">
                <a16:creationId xmlns:a16="http://schemas.microsoft.com/office/drawing/2014/main" id="{A2F674F0-9492-DB43-BF5F-8731A4C9EA0C}"/>
              </a:ext>
            </a:extLst>
          </p:cNvPr>
          <p:cNvCxnSpPr>
            <a:cxnSpLocks/>
            <a:stCxn id="23" idx="1"/>
            <a:endCxn id="28" idx="2"/>
          </p:cNvCxnSpPr>
          <p:nvPr/>
        </p:nvCxnSpPr>
        <p:spPr>
          <a:xfrm>
            <a:off x="3922471" y="1781891"/>
            <a:ext cx="592778" cy="258854"/>
          </a:xfrm>
          <a:prstGeom prst="straightConnector1">
            <a:avLst/>
          </a:prstGeom>
          <a:ln w="12700">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94" name="直線矢印コネクタ 93">
            <a:extLst>
              <a:ext uri="{FF2B5EF4-FFF2-40B4-BE49-F238E27FC236}">
                <a16:creationId xmlns:a16="http://schemas.microsoft.com/office/drawing/2014/main" id="{BD779CAB-2379-C049-92FA-A00F99EC96B0}"/>
              </a:ext>
            </a:extLst>
          </p:cNvPr>
          <p:cNvCxnSpPr>
            <a:cxnSpLocks/>
            <a:stCxn id="24" idx="1"/>
            <a:endCxn id="28" idx="2"/>
          </p:cNvCxnSpPr>
          <p:nvPr/>
        </p:nvCxnSpPr>
        <p:spPr>
          <a:xfrm flipV="1">
            <a:off x="3941338" y="2040745"/>
            <a:ext cx="573911" cy="285417"/>
          </a:xfrm>
          <a:prstGeom prst="straightConnector1">
            <a:avLst/>
          </a:prstGeom>
          <a:ln w="12700">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95" name="直線矢印コネクタ 94">
            <a:extLst>
              <a:ext uri="{FF2B5EF4-FFF2-40B4-BE49-F238E27FC236}">
                <a16:creationId xmlns:a16="http://schemas.microsoft.com/office/drawing/2014/main" id="{B381E866-896E-A648-A9A8-44627E5792F4}"/>
              </a:ext>
            </a:extLst>
          </p:cNvPr>
          <p:cNvCxnSpPr>
            <a:cxnSpLocks/>
            <a:stCxn id="26" idx="1"/>
            <a:endCxn id="28" idx="2"/>
          </p:cNvCxnSpPr>
          <p:nvPr/>
        </p:nvCxnSpPr>
        <p:spPr>
          <a:xfrm flipV="1">
            <a:off x="3922471" y="2040745"/>
            <a:ext cx="592778" cy="1200789"/>
          </a:xfrm>
          <a:prstGeom prst="straightConnector1">
            <a:avLst/>
          </a:prstGeom>
          <a:ln w="12700">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pic>
        <p:nvPicPr>
          <p:cNvPr id="29" name="図 28">
            <a:extLst>
              <a:ext uri="{FF2B5EF4-FFF2-40B4-BE49-F238E27FC236}">
                <a16:creationId xmlns:a16="http://schemas.microsoft.com/office/drawing/2014/main" id="{ED683DD0-5ED2-734F-8079-BAFCFF506FEB}"/>
              </a:ext>
            </a:extLst>
          </p:cNvPr>
          <p:cNvPicPr>
            <a:picLocks noChangeAspect="1"/>
          </p:cNvPicPr>
          <p:nvPr/>
        </p:nvPicPr>
        <p:blipFill>
          <a:blip r:embed="rId6"/>
          <a:stretch>
            <a:fillRect/>
          </a:stretch>
        </p:blipFill>
        <p:spPr>
          <a:xfrm>
            <a:off x="4194868" y="2150598"/>
            <a:ext cx="578223" cy="671485"/>
          </a:xfrm>
          <a:prstGeom prst="rect">
            <a:avLst/>
          </a:prstGeom>
        </p:spPr>
      </p:pic>
      <p:sp>
        <p:nvSpPr>
          <p:cNvPr id="110" name="右矢印 109">
            <a:extLst>
              <a:ext uri="{FF2B5EF4-FFF2-40B4-BE49-F238E27FC236}">
                <a16:creationId xmlns:a16="http://schemas.microsoft.com/office/drawing/2014/main" id="{4096E303-D0D0-8D46-A7A2-771C3B907203}"/>
              </a:ext>
            </a:extLst>
          </p:cNvPr>
          <p:cNvSpPr/>
          <p:nvPr/>
        </p:nvSpPr>
        <p:spPr>
          <a:xfrm>
            <a:off x="5377708" y="1831135"/>
            <a:ext cx="555936" cy="396688"/>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テキスト ボックス 114">
            <a:extLst>
              <a:ext uri="{FF2B5EF4-FFF2-40B4-BE49-F238E27FC236}">
                <a16:creationId xmlns:a16="http://schemas.microsoft.com/office/drawing/2014/main" id="{2E19CD9F-4770-374F-9505-841B794033EC}"/>
              </a:ext>
            </a:extLst>
          </p:cNvPr>
          <p:cNvSpPr txBox="1"/>
          <p:nvPr/>
        </p:nvSpPr>
        <p:spPr>
          <a:xfrm>
            <a:off x="4350753" y="1373310"/>
            <a:ext cx="954108" cy="246221"/>
          </a:xfrm>
          <a:prstGeom prst="rect">
            <a:avLst/>
          </a:prstGeom>
          <a:noFill/>
        </p:spPr>
        <p:txBody>
          <a:bodyPr wrap="none" rtlCol="0">
            <a:spAutoFit/>
          </a:bodyPr>
          <a:lstStyle/>
          <a:p>
            <a:pPr algn="ctr"/>
            <a:r>
              <a:rPr lang="ja-JP" altLang="en-US" sz="1000">
                <a:solidFill>
                  <a:srgbClr val="7030A0"/>
                </a:solidFill>
                <a:latin typeface="Meiryo" panose="020B0604030504040204" pitchFamily="34" charset="-128"/>
                <a:ea typeface="Meiryo" panose="020B0604030504040204" pitchFamily="34" charset="-128"/>
              </a:rPr>
              <a:t>仕訳ファイル</a:t>
            </a:r>
            <a:endParaRPr kumimoji="1" lang="ja-JP" altLang="en-US" sz="1000">
              <a:solidFill>
                <a:srgbClr val="7030A0"/>
              </a:solidFill>
              <a:latin typeface="Meiryo" panose="020B0604030504040204" pitchFamily="34" charset="-128"/>
              <a:ea typeface="Meiryo" panose="020B0604030504040204" pitchFamily="34" charset="-128"/>
            </a:endParaRPr>
          </a:p>
        </p:txBody>
      </p:sp>
      <p:pic>
        <p:nvPicPr>
          <p:cNvPr id="117" name="図 116">
            <a:extLst>
              <a:ext uri="{FF2B5EF4-FFF2-40B4-BE49-F238E27FC236}">
                <a16:creationId xmlns:a16="http://schemas.microsoft.com/office/drawing/2014/main" id="{6EA72011-68DB-0440-B173-E4E807161FA7}"/>
              </a:ext>
            </a:extLst>
          </p:cNvPr>
          <p:cNvPicPr>
            <a:picLocks noChangeAspect="1"/>
          </p:cNvPicPr>
          <p:nvPr/>
        </p:nvPicPr>
        <p:blipFill>
          <a:blip r:embed="rId7"/>
          <a:stretch>
            <a:fillRect/>
          </a:stretch>
        </p:blipFill>
        <p:spPr>
          <a:xfrm>
            <a:off x="4847714" y="1550853"/>
            <a:ext cx="496982" cy="416222"/>
          </a:xfrm>
          <a:prstGeom prst="rect">
            <a:avLst/>
          </a:prstGeom>
        </p:spPr>
      </p:pic>
      <p:sp>
        <p:nvSpPr>
          <p:cNvPr id="122" name="正方形/長方形 121">
            <a:extLst>
              <a:ext uri="{FF2B5EF4-FFF2-40B4-BE49-F238E27FC236}">
                <a16:creationId xmlns:a16="http://schemas.microsoft.com/office/drawing/2014/main" id="{F93541FF-5E89-5C4E-9C06-C8775AB69CBC}"/>
              </a:ext>
            </a:extLst>
          </p:cNvPr>
          <p:cNvSpPr/>
          <p:nvPr/>
        </p:nvSpPr>
        <p:spPr>
          <a:xfrm>
            <a:off x="8085474" y="1001812"/>
            <a:ext cx="443753" cy="2447365"/>
          </a:xfrm>
          <a:prstGeom prst="rect">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a:solidFill>
                  <a:srgbClr val="FFFFFF"/>
                </a:solidFill>
                <a:latin typeface="ＭＳ Ｐゴシック"/>
                <a:ea typeface="ＭＳ Ｐゴシック"/>
                <a:cs typeface="ＭＳ Ｐゴシック"/>
              </a:rPr>
              <a:t>購買発注システム</a:t>
            </a:r>
            <a:endParaRPr kumimoji="1" lang="ja-JP" altLang="en-US" sz="1200" dirty="0">
              <a:solidFill>
                <a:srgbClr val="FFFFFF"/>
              </a:solidFill>
              <a:latin typeface="ＭＳ Ｐゴシック"/>
              <a:ea typeface="ＭＳ Ｐゴシック"/>
              <a:cs typeface="ＭＳ Ｐゴシック"/>
            </a:endParaRPr>
          </a:p>
        </p:txBody>
      </p:sp>
      <p:sp>
        <p:nvSpPr>
          <p:cNvPr id="123" name="右矢印 122">
            <a:extLst>
              <a:ext uri="{FF2B5EF4-FFF2-40B4-BE49-F238E27FC236}">
                <a16:creationId xmlns:a16="http://schemas.microsoft.com/office/drawing/2014/main" id="{A7957CA9-13B9-E347-AC7A-A752D48EF50C}"/>
              </a:ext>
            </a:extLst>
          </p:cNvPr>
          <p:cNvSpPr/>
          <p:nvPr/>
        </p:nvSpPr>
        <p:spPr>
          <a:xfrm>
            <a:off x="7283091" y="1810351"/>
            <a:ext cx="555936" cy="396688"/>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5" name="テキスト ボックス 124">
            <a:extLst>
              <a:ext uri="{FF2B5EF4-FFF2-40B4-BE49-F238E27FC236}">
                <a16:creationId xmlns:a16="http://schemas.microsoft.com/office/drawing/2014/main" id="{A35ED518-C4FB-3F48-B7B9-D3086E1F2548}"/>
              </a:ext>
            </a:extLst>
          </p:cNvPr>
          <p:cNvSpPr txBox="1"/>
          <p:nvPr/>
        </p:nvSpPr>
        <p:spPr>
          <a:xfrm>
            <a:off x="375123" y="730667"/>
            <a:ext cx="543739" cy="307777"/>
          </a:xfrm>
          <a:prstGeom prst="rect">
            <a:avLst/>
          </a:prstGeom>
          <a:noFill/>
        </p:spPr>
        <p:txBody>
          <a:bodyPr wrap="none" rtlCol="0">
            <a:spAutoFit/>
          </a:bodyPr>
          <a:lstStyle/>
          <a:p>
            <a:r>
              <a:rPr kumimoji="1" lang="ja-JP" altLang="en-US" sz="1400">
                <a:latin typeface="Meiryo" panose="020B0604030504040204" pitchFamily="34" charset="-128"/>
                <a:ea typeface="Meiryo" panose="020B0604030504040204" pitchFamily="34" charset="-128"/>
              </a:rPr>
              <a:t>現行</a:t>
            </a:r>
          </a:p>
        </p:txBody>
      </p:sp>
      <p:cxnSp>
        <p:nvCxnSpPr>
          <p:cNvPr id="128" name="直線コネクタ 127">
            <a:extLst>
              <a:ext uri="{FF2B5EF4-FFF2-40B4-BE49-F238E27FC236}">
                <a16:creationId xmlns:a16="http://schemas.microsoft.com/office/drawing/2014/main" id="{1B22D9F3-FAD6-B44D-B42B-FDAD2505B69F}"/>
              </a:ext>
            </a:extLst>
          </p:cNvPr>
          <p:cNvCxnSpPr>
            <a:stCxn id="125" idx="3"/>
          </p:cNvCxnSpPr>
          <p:nvPr/>
        </p:nvCxnSpPr>
        <p:spPr>
          <a:xfrm flipV="1">
            <a:off x="918862" y="884555"/>
            <a:ext cx="7610365" cy="1"/>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31" name="テキスト ボックス 130">
            <a:extLst>
              <a:ext uri="{FF2B5EF4-FFF2-40B4-BE49-F238E27FC236}">
                <a16:creationId xmlns:a16="http://schemas.microsoft.com/office/drawing/2014/main" id="{4848C647-8417-064B-9B6D-8A86A8A5B053}"/>
              </a:ext>
            </a:extLst>
          </p:cNvPr>
          <p:cNvSpPr txBox="1"/>
          <p:nvPr/>
        </p:nvSpPr>
        <p:spPr>
          <a:xfrm>
            <a:off x="6315646" y="1003920"/>
            <a:ext cx="1646605" cy="338554"/>
          </a:xfrm>
          <a:prstGeom prst="rect">
            <a:avLst/>
          </a:prstGeom>
          <a:noFill/>
        </p:spPr>
        <p:txBody>
          <a:bodyPr wrap="none" rtlCol="0">
            <a:spAutoFit/>
          </a:bodyPr>
          <a:lstStyle/>
          <a:p>
            <a:pPr algn="r"/>
            <a:r>
              <a:rPr kumimoji="1" lang="en-US" altLang="ja-JP" sz="1600" dirty="0">
                <a:solidFill>
                  <a:schemeClr val="tx1">
                    <a:lumMod val="50000"/>
                    <a:lumOff val="50000"/>
                  </a:schemeClr>
                </a:solidFill>
                <a:latin typeface="Meiryo" panose="020B0604030504040204" pitchFamily="34" charset="-128"/>
                <a:ea typeface="Meiryo" panose="020B0604030504040204" pitchFamily="34" charset="-128"/>
              </a:rPr>
              <a:t>10</a:t>
            </a:r>
            <a:r>
              <a:rPr kumimoji="1" lang="ja-JP" altLang="en-US" sz="1600">
                <a:solidFill>
                  <a:schemeClr val="tx1">
                    <a:lumMod val="50000"/>
                    <a:lumOff val="50000"/>
                  </a:schemeClr>
                </a:solidFill>
                <a:latin typeface="Meiryo" panose="020B0604030504040204" pitchFamily="34" charset="-128"/>
                <a:ea typeface="Meiryo" panose="020B0604030504040204" pitchFamily="34" charset="-128"/>
              </a:rPr>
              <a:t>人・</a:t>
            </a:r>
            <a:r>
              <a:rPr kumimoji="1" lang="en-US" altLang="ja-JP" sz="1600" dirty="0">
                <a:solidFill>
                  <a:schemeClr val="tx1">
                    <a:lumMod val="50000"/>
                    <a:lumOff val="50000"/>
                  </a:schemeClr>
                </a:solidFill>
                <a:latin typeface="Meiryo" panose="020B0604030504040204" pitchFamily="34" charset="-128"/>
                <a:ea typeface="Meiryo" panose="020B0604030504040204" pitchFamily="34" charset="-128"/>
              </a:rPr>
              <a:t>400</a:t>
            </a:r>
            <a:r>
              <a:rPr kumimoji="1" lang="ja-JP" altLang="en-US" sz="1600">
                <a:solidFill>
                  <a:schemeClr val="tx1">
                    <a:lumMod val="50000"/>
                    <a:lumOff val="50000"/>
                  </a:schemeClr>
                </a:solidFill>
                <a:latin typeface="Meiryo" panose="020B0604030504040204" pitchFamily="34" charset="-128"/>
                <a:ea typeface="Meiryo" panose="020B0604030504040204" pitchFamily="34" charset="-128"/>
              </a:rPr>
              <a:t>時間</a:t>
            </a:r>
          </a:p>
        </p:txBody>
      </p:sp>
      <p:grpSp>
        <p:nvGrpSpPr>
          <p:cNvPr id="8" name="グループ化 7">
            <a:extLst>
              <a:ext uri="{FF2B5EF4-FFF2-40B4-BE49-F238E27FC236}">
                <a16:creationId xmlns:a16="http://schemas.microsoft.com/office/drawing/2014/main" id="{1D88039D-B07D-8B46-9844-3CC1E1C91A1A}"/>
              </a:ext>
            </a:extLst>
          </p:cNvPr>
          <p:cNvGrpSpPr/>
          <p:nvPr/>
        </p:nvGrpSpPr>
        <p:grpSpPr>
          <a:xfrm>
            <a:off x="375123" y="3530977"/>
            <a:ext cx="8154104" cy="3038983"/>
            <a:chOff x="375123" y="3530977"/>
            <a:chExt cx="8154104" cy="3038983"/>
          </a:xfrm>
        </p:grpSpPr>
        <p:sp>
          <p:nvSpPr>
            <p:cNvPr id="31" name="正方形/長方形 30">
              <a:extLst>
                <a:ext uri="{FF2B5EF4-FFF2-40B4-BE49-F238E27FC236}">
                  <a16:creationId xmlns:a16="http://schemas.microsoft.com/office/drawing/2014/main" id="{AF93F346-8EEC-A84E-AB02-44729CFBC930}"/>
                </a:ext>
              </a:extLst>
            </p:cNvPr>
            <p:cNvSpPr/>
            <p:nvPr/>
          </p:nvSpPr>
          <p:spPr>
            <a:xfrm>
              <a:off x="457200" y="4101515"/>
              <a:ext cx="443753" cy="45047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ＭＳ Ｐゴシック"/>
                  <a:ea typeface="ＭＳ Ｐゴシック"/>
                  <a:cs typeface="ＭＳ Ｐゴシック"/>
                </a:rPr>
                <a:t>店舗</a:t>
              </a:r>
              <a:endParaRPr kumimoji="1" lang="ja-JP" altLang="en-US" sz="800" dirty="0">
                <a:solidFill>
                  <a:srgbClr val="FFFFFF"/>
                </a:solidFill>
                <a:latin typeface="ＭＳ Ｐゴシック"/>
                <a:ea typeface="ＭＳ Ｐゴシック"/>
                <a:cs typeface="ＭＳ Ｐゴシック"/>
              </a:endParaRPr>
            </a:p>
          </p:txBody>
        </p:sp>
        <p:sp>
          <p:nvSpPr>
            <p:cNvPr id="32" name="正方形/長方形 31">
              <a:extLst>
                <a:ext uri="{FF2B5EF4-FFF2-40B4-BE49-F238E27FC236}">
                  <a16:creationId xmlns:a16="http://schemas.microsoft.com/office/drawing/2014/main" id="{B14AF908-FA47-6B4A-8332-D9853197B205}"/>
                </a:ext>
              </a:extLst>
            </p:cNvPr>
            <p:cNvSpPr/>
            <p:nvPr/>
          </p:nvSpPr>
          <p:spPr>
            <a:xfrm>
              <a:off x="457199" y="4642760"/>
              <a:ext cx="443753" cy="45047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正方形/長方形 32">
              <a:extLst>
                <a:ext uri="{FF2B5EF4-FFF2-40B4-BE49-F238E27FC236}">
                  <a16:creationId xmlns:a16="http://schemas.microsoft.com/office/drawing/2014/main" id="{F17BAC5E-A5E8-424A-8805-232EC271C44D}"/>
                </a:ext>
              </a:extLst>
            </p:cNvPr>
            <p:cNvSpPr/>
            <p:nvPr/>
          </p:nvSpPr>
          <p:spPr>
            <a:xfrm>
              <a:off x="457198" y="5185702"/>
              <a:ext cx="443753" cy="45047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正方形/長方形 33">
              <a:extLst>
                <a:ext uri="{FF2B5EF4-FFF2-40B4-BE49-F238E27FC236}">
                  <a16:creationId xmlns:a16="http://schemas.microsoft.com/office/drawing/2014/main" id="{E3134960-E514-F741-B348-1C19843D498E}"/>
                </a:ext>
              </a:extLst>
            </p:cNvPr>
            <p:cNvSpPr/>
            <p:nvPr/>
          </p:nvSpPr>
          <p:spPr>
            <a:xfrm>
              <a:off x="457197" y="6098404"/>
              <a:ext cx="443753" cy="45047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テキスト ボックス 34">
              <a:extLst>
                <a:ext uri="{FF2B5EF4-FFF2-40B4-BE49-F238E27FC236}">
                  <a16:creationId xmlns:a16="http://schemas.microsoft.com/office/drawing/2014/main" id="{DC74ED11-BFCD-094D-82CD-AB6BC3D7247A}"/>
                </a:ext>
              </a:extLst>
            </p:cNvPr>
            <p:cNvSpPr txBox="1"/>
            <p:nvPr/>
          </p:nvSpPr>
          <p:spPr>
            <a:xfrm>
              <a:off x="457197" y="5659822"/>
              <a:ext cx="461665" cy="438582"/>
            </a:xfrm>
            <a:prstGeom prst="rect">
              <a:avLst/>
            </a:prstGeom>
            <a:noFill/>
          </p:spPr>
          <p:txBody>
            <a:bodyPr vert="eaVert" wrap="none" rtlCol="0">
              <a:spAutoFit/>
            </a:bodyPr>
            <a:lstStyle/>
            <a:p>
              <a:r>
                <a:rPr kumimoji="1" lang="ja-JP" altLang="en-US">
                  <a:solidFill>
                    <a:schemeClr val="accent3">
                      <a:lumMod val="75000"/>
                    </a:schemeClr>
                  </a:solidFill>
                </a:rPr>
                <a:t>・・・</a:t>
              </a:r>
            </a:p>
          </p:txBody>
        </p:sp>
        <p:sp>
          <p:nvSpPr>
            <p:cNvPr id="36" name="角丸四角形 35">
              <a:extLst>
                <a:ext uri="{FF2B5EF4-FFF2-40B4-BE49-F238E27FC236}">
                  <a16:creationId xmlns:a16="http://schemas.microsoft.com/office/drawing/2014/main" id="{49D2887B-BCDB-9948-917E-E01FB579C408}"/>
                </a:ext>
              </a:extLst>
            </p:cNvPr>
            <p:cNvSpPr/>
            <p:nvPr/>
          </p:nvSpPr>
          <p:spPr>
            <a:xfrm>
              <a:off x="1221468" y="4412495"/>
              <a:ext cx="450477" cy="1546413"/>
            </a:xfrm>
            <a:prstGeom prst="roundRect">
              <a:avLst>
                <a:gd name="adj" fmla="val 50000"/>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ＭＳ Ｐゴシック"/>
                  <a:ea typeface="ＭＳ Ｐゴシック"/>
                  <a:cs typeface="ＭＳ Ｐゴシック"/>
                </a:rPr>
                <a:t>FAX</a:t>
              </a:r>
            </a:p>
          </p:txBody>
        </p:sp>
        <p:sp>
          <p:nvSpPr>
            <p:cNvPr id="37" name="円柱 36">
              <a:extLst>
                <a:ext uri="{FF2B5EF4-FFF2-40B4-BE49-F238E27FC236}">
                  <a16:creationId xmlns:a16="http://schemas.microsoft.com/office/drawing/2014/main" id="{4D4FBAD8-49AD-274E-9B26-44BD43D6E702}"/>
                </a:ext>
              </a:extLst>
            </p:cNvPr>
            <p:cNvSpPr/>
            <p:nvPr/>
          </p:nvSpPr>
          <p:spPr>
            <a:xfrm>
              <a:off x="4518682" y="4782289"/>
              <a:ext cx="578223" cy="806824"/>
            </a:xfrm>
            <a:prstGeom prst="can">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円柱 39">
              <a:extLst>
                <a:ext uri="{FF2B5EF4-FFF2-40B4-BE49-F238E27FC236}">
                  <a16:creationId xmlns:a16="http://schemas.microsoft.com/office/drawing/2014/main" id="{5F269DF2-06FA-054C-B5FF-7BFFFC26AA36}"/>
                </a:ext>
              </a:extLst>
            </p:cNvPr>
            <p:cNvSpPr/>
            <p:nvPr/>
          </p:nvSpPr>
          <p:spPr>
            <a:xfrm>
              <a:off x="2104863" y="4809184"/>
              <a:ext cx="578223" cy="8068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49" name="グループ化 48">
              <a:extLst>
                <a:ext uri="{FF2B5EF4-FFF2-40B4-BE49-F238E27FC236}">
                  <a16:creationId xmlns:a16="http://schemas.microsoft.com/office/drawing/2014/main" id="{033E4EB8-1E21-EC41-AF97-2B388ADEE12F}"/>
                </a:ext>
              </a:extLst>
            </p:cNvPr>
            <p:cNvGrpSpPr/>
            <p:nvPr/>
          </p:nvGrpSpPr>
          <p:grpSpPr>
            <a:xfrm>
              <a:off x="6039456" y="4696574"/>
              <a:ext cx="1074332" cy="907094"/>
              <a:chOff x="1181362" y="3857004"/>
              <a:chExt cx="2388178" cy="2243807"/>
            </a:xfrm>
          </p:grpSpPr>
          <p:pic>
            <p:nvPicPr>
              <p:cNvPr id="43" name="図 42">
                <a:extLst>
                  <a:ext uri="{FF2B5EF4-FFF2-40B4-BE49-F238E27FC236}">
                    <a16:creationId xmlns:a16="http://schemas.microsoft.com/office/drawing/2014/main" id="{D4B16F21-DC98-A34D-BACB-6706661AFEAC}"/>
                  </a:ext>
                </a:extLst>
              </p:cNvPr>
              <p:cNvPicPr>
                <a:picLocks noChangeAspect="1"/>
              </p:cNvPicPr>
              <p:nvPr/>
            </p:nvPicPr>
            <p:blipFill>
              <a:blip r:embed="rId8"/>
              <a:stretch>
                <a:fillRect/>
              </a:stretch>
            </p:blipFill>
            <p:spPr>
              <a:xfrm>
                <a:off x="1181362" y="4184298"/>
                <a:ext cx="2388178" cy="1916513"/>
              </a:xfrm>
              <a:prstGeom prst="rect">
                <a:avLst/>
              </a:prstGeom>
              <a:effectLst>
                <a:outerShdw blurRad="50800" dist="38100" dir="2700000" algn="tl" rotWithShape="0">
                  <a:prstClr val="black">
                    <a:alpha val="40000"/>
                  </a:prstClr>
                </a:outerShdw>
              </a:effectLst>
            </p:spPr>
          </p:pic>
          <p:pic>
            <p:nvPicPr>
              <p:cNvPr id="44" name="図 43">
                <a:extLst>
                  <a:ext uri="{FF2B5EF4-FFF2-40B4-BE49-F238E27FC236}">
                    <a16:creationId xmlns:a16="http://schemas.microsoft.com/office/drawing/2014/main" id="{598302B8-5F04-A744-BE5B-DC045C0BA66E}"/>
                  </a:ext>
                </a:extLst>
              </p:cNvPr>
              <p:cNvPicPr>
                <a:picLocks noChangeAspect="1"/>
              </p:cNvPicPr>
              <p:nvPr/>
            </p:nvPicPr>
            <p:blipFill>
              <a:blip r:embed="rId9"/>
              <a:stretch>
                <a:fillRect/>
              </a:stretch>
            </p:blipFill>
            <p:spPr>
              <a:xfrm>
                <a:off x="1739347" y="3857004"/>
                <a:ext cx="1272209" cy="1690643"/>
              </a:xfrm>
              <a:prstGeom prst="rect">
                <a:avLst/>
              </a:prstGeom>
              <a:effectLst>
                <a:outerShdw blurRad="50800" dist="38100" dir="2700000" algn="tl" rotWithShape="0">
                  <a:prstClr val="black">
                    <a:alpha val="40000"/>
                  </a:prstClr>
                </a:outerShdw>
              </a:effectLst>
            </p:spPr>
          </p:pic>
        </p:grpSp>
        <p:pic>
          <p:nvPicPr>
            <p:cNvPr id="51" name="図 50">
              <a:extLst>
                <a:ext uri="{FF2B5EF4-FFF2-40B4-BE49-F238E27FC236}">
                  <a16:creationId xmlns:a16="http://schemas.microsoft.com/office/drawing/2014/main" id="{92EF580E-67CF-2142-9941-6F559E1820EF}"/>
                </a:ext>
              </a:extLst>
            </p:cNvPr>
            <p:cNvPicPr>
              <a:picLocks noChangeAspect="1"/>
            </p:cNvPicPr>
            <p:nvPr/>
          </p:nvPicPr>
          <p:blipFill>
            <a:blip r:embed="rId10"/>
            <a:stretch>
              <a:fillRect/>
            </a:stretch>
          </p:blipFill>
          <p:spPr>
            <a:xfrm>
              <a:off x="5151664" y="5682168"/>
              <a:ext cx="887792" cy="887792"/>
            </a:xfrm>
            <a:prstGeom prst="rect">
              <a:avLst/>
            </a:prstGeom>
          </p:spPr>
        </p:pic>
        <p:cxnSp>
          <p:nvCxnSpPr>
            <p:cNvPr id="63" name="直線コネクタ 62">
              <a:extLst>
                <a:ext uri="{FF2B5EF4-FFF2-40B4-BE49-F238E27FC236}">
                  <a16:creationId xmlns:a16="http://schemas.microsoft.com/office/drawing/2014/main" id="{4D8A7EC2-D9F0-CB42-941E-439E49B92026}"/>
                </a:ext>
              </a:extLst>
            </p:cNvPr>
            <p:cNvCxnSpPr>
              <a:cxnSpLocks/>
              <a:stCxn id="31" idx="3"/>
              <a:endCxn id="36" idx="1"/>
            </p:cNvCxnSpPr>
            <p:nvPr/>
          </p:nvCxnSpPr>
          <p:spPr>
            <a:xfrm>
              <a:off x="900953" y="4326753"/>
              <a:ext cx="320515" cy="858949"/>
            </a:xfrm>
            <a:prstGeom prst="line">
              <a:avLst/>
            </a:prstGeom>
            <a:ln w="12700">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64" name="直線コネクタ 63">
              <a:extLst>
                <a:ext uri="{FF2B5EF4-FFF2-40B4-BE49-F238E27FC236}">
                  <a16:creationId xmlns:a16="http://schemas.microsoft.com/office/drawing/2014/main" id="{A1FA39B6-7530-504A-8C30-CCB07C98F9DE}"/>
                </a:ext>
              </a:extLst>
            </p:cNvPr>
            <p:cNvCxnSpPr>
              <a:cxnSpLocks/>
              <a:stCxn id="32" idx="3"/>
              <a:endCxn id="36" idx="1"/>
            </p:cNvCxnSpPr>
            <p:nvPr/>
          </p:nvCxnSpPr>
          <p:spPr>
            <a:xfrm>
              <a:off x="900952" y="4867998"/>
              <a:ext cx="320516" cy="317704"/>
            </a:xfrm>
            <a:prstGeom prst="line">
              <a:avLst/>
            </a:prstGeom>
            <a:ln w="12700">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65" name="直線コネクタ 64">
              <a:extLst>
                <a:ext uri="{FF2B5EF4-FFF2-40B4-BE49-F238E27FC236}">
                  <a16:creationId xmlns:a16="http://schemas.microsoft.com/office/drawing/2014/main" id="{3C4180EA-027B-A447-99BD-96898BC126B4}"/>
                </a:ext>
              </a:extLst>
            </p:cNvPr>
            <p:cNvCxnSpPr>
              <a:cxnSpLocks/>
              <a:stCxn id="33" idx="3"/>
              <a:endCxn id="36" idx="1"/>
            </p:cNvCxnSpPr>
            <p:nvPr/>
          </p:nvCxnSpPr>
          <p:spPr>
            <a:xfrm flipV="1">
              <a:off x="900951" y="5185702"/>
              <a:ext cx="320517" cy="225238"/>
            </a:xfrm>
            <a:prstGeom prst="line">
              <a:avLst/>
            </a:prstGeom>
            <a:ln w="12700">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66" name="直線コネクタ 65">
              <a:extLst>
                <a:ext uri="{FF2B5EF4-FFF2-40B4-BE49-F238E27FC236}">
                  <a16:creationId xmlns:a16="http://schemas.microsoft.com/office/drawing/2014/main" id="{F003829D-AD4C-CC46-B7D1-DC2DAEEA2CB9}"/>
                </a:ext>
              </a:extLst>
            </p:cNvPr>
            <p:cNvCxnSpPr>
              <a:cxnSpLocks/>
              <a:stCxn id="34" idx="3"/>
              <a:endCxn id="36" idx="1"/>
            </p:cNvCxnSpPr>
            <p:nvPr/>
          </p:nvCxnSpPr>
          <p:spPr>
            <a:xfrm flipV="1">
              <a:off x="900950" y="5185702"/>
              <a:ext cx="320518" cy="1137940"/>
            </a:xfrm>
            <a:prstGeom prst="line">
              <a:avLst/>
            </a:prstGeom>
            <a:ln w="12700">
              <a:solidFill>
                <a:srgbClr val="009051"/>
              </a:solidFill>
            </a:ln>
          </p:spPr>
          <p:style>
            <a:lnRef idx="2">
              <a:schemeClr val="accent1"/>
            </a:lnRef>
            <a:fillRef idx="0">
              <a:schemeClr val="accent1"/>
            </a:fillRef>
            <a:effectRef idx="1">
              <a:schemeClr val="accent1"/>
            </a:effectRef>
            <a:fontRef idx="minor">
              <a:schemeClr val="tx1"/>
            </a:fontRef>
          </p:style>
        </p:cxnSp>
        <p:sp>
          <p:nvSpPr>
            <p:cNvPr id="75" name="テキスト ボックス 74">
              <a:extLst>
                <a:ext uri="{FF2B5EF4-FFF2-40B4-BE49-F238E27FC236}">
                  <a16:creationId xmlns:a16="http://schemas.microsoft.com/office/drawing/2014/main" id="{103B4D87-5B02-A94A-A3FC-A048FE405535}"/>
                </a:ext>
              </a:extLst>
            </p:cNvPr>
            <p:cNvSpPr txBox="1"/>
            <p:nvPr/>
          </p:nvSpPr>
          <p:spPr>
            <a:xfrm>
              <a:off x="1973687" y="5674284"/>
              <a:ext cx="944489" cy="246221"/>
            </a:xfrm>
            <a:prstGeom prst="rect">
              <a:avLst/>
            </a:prstGeom>
            <a:noFill/>
          </p:spPr>
          <p:txBody>
            <a:bodyPr wrap="none" rtlCol="0">
              <a:spAutoFit/>
            </a:bodyPr>
            <a:lstStyle/>
            <a:p>
              <a:pPr algn="ctr"/>
              <a:r>
                <a:rPr lang="en-US" altLang="ja-JP" sz="1000" dirty="0">
                  <a:solidFill>
                    <a:srgbClr val="0070C0"/>
                  </a:solidFill>
                  <a:latin typeface="Meiryo" panose="020B0604030504040204" pitchFamily="34" charset="-128"/>
                  <a:ea typeface="Meiryo" panose="020B0604030504040204" pitchFamily="34" charset="-128"/>
                </a:rPr>
                <a:t>FAX</a:t>
              </a:r>
              <a:r>
                <a:rPr lang="ja-JP" altLang="en-US" sz="1000">
                  <a:solidFill>
                    <a:srgbClr val="0070C0"/>
                  </a:solidFill>
                  <a:latin typeface="Meiryo" panose="020B0604030504040204" pitchFamily="34" charset="-128"/>
                  <a:ea typeface="Meiryo" panose="020B0604030504040204" pitchFamily="34" charset="-128"/>
                </a:rPr>
                <a:t>サーバー</a:t>
              </a:r>
              <a:endParaRPr kumimoji="1" lang="ja-JP" altLang="en-US" sz="1000">
                <a:solidFill>
                  <a:srgbClr val="0070C0"/>
                </a:solidFill>
                <a:latin typeface="Meiryo" panose="020B0604030504040204" pitchFamily="34" charset="-128"/>
                <a:ea typeface="Meiryo" panose="020B0604030504040204" pitchFamily="34" charset="-128"/>
              </a:endParaRPr>
            </a:p>
          </p:txBody>
        </p:sp>
        <p:sp>
          <p:nvSpPr>
            <p:cNvPr id="78" name="右矢印 77">
              <a:extLst>
                <a:ext uri="{FF2B5EF4-FFF2-40B4-BE49-F238E27FC236}">
                  <a16:creationId xmlns:a16="http://schemas.microsoft.com/office/drawing/2014/main" id="{A66A7AAE-56D8-6F40-8C18-533CE531FA35}"/>
                </a:ext>
              </a:extLst>
            </p:cNvPr>
            <p:cNvSpPr/>
            <p:nvPr/>
          </p:nvSpPr>
          <p:spPr>
            <a:xfrm>
              <a:off x="1768288" y="5014252"/>
              <a:ext cx="212127" cy="396688"/>
            </a:xfrm>
            <a:prstGeom prst="rightArrow">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右矢印 78">
              <a:extLst>
                <a:ext uri="{FF2B5EF4-FFF2-40B4-BE49-F238E27FC236}">
                  <a16:creationId xmlns:a16="http://schemas.microsoft.com/office/drawing/2014/main" id="{41FCBEC5-6A04-054D-97E1-5F00243A6668}"/>
                </a:ext>
              </a:extLst>
            </p:cNvPr>
            <p:cNvSpPr/>
            <p:nvPr/>
          </p:nvSpPr>
          <p:spPr>
            <a:xfrm>
              <a:off x="2837264" y="5008526"/>
              <a:ext cx="212127" cy="396688"/>
            </a:xfrm>
            <a:prstGeom prst="rightArrow">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1" name="右矢印 90">
              <a:extLst>
                <a:ext uri="{FF2B5EF4-FFF2-40B4-BE49-F238E27FC236}">
                  <a16:creationId xmlns:a16="http://schemas.microsoft.com/office/drawing/2014/main" id="{72E27B2D-1E9E-9146-A6E5-FBCDA9D47D57}"/>
                </a:ext>
              </a:extLst>
            </p:cNvPr>
            <p:cNvSpPr/>
            <p:nvPr/>
          </p:nvSpPr>
          <p:spPr>
            <a:xfrm>
              <a:off x="4015483" y="5008526"/>
              <a:ext cx="212127" cy="396688"/>
            </a:xfrm>
            <a:prstGeom prst="rightArrow">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1" name="図 40">
              <a:extLst>
                <a:ext uri="{FF2B5EF4-FFF2-40B4-BE49-F238E27FC236}">
                  <a16:creationId xmlns:a16="http://schemas.microsoft.com/office/drawing/2014/main" id="{D529A013-20FE-2D41-8380-B8AEBA3FA553}"/>
                </a:ext>
              </a:extLst>
            </p:cNvPr>
            <p:cNvPicPr>
              <a:picLocks noChangeAspect="1"/>
            </p:cNvPicPr>
            <p:nvPr/>
          </p:nvPicPr>
          <p:blipFill>
            <a:blip r:embed="rId6"/>
            <a:stretch>
              <a:fillRect/>
            </a:stretch>
          </p:blipFill>
          <p:spPr>
            <a:xfrm>
              <a:off x="4213152" y="5280265"/>
              <a:ext cx="578223" cy="671485"/>
            </a:xfrm>
            <a:prstGeom prst="rect">
              <a:avLst/>
            </a:prstGeom>
          </p:spPr>
        </p:pic>
        <p:cxnSp>
          <p:nvCxnSpPr>
            <p:cNvPr id="105" name="カギ線コネクタ 104">
              <a:extLst>
                <a:ext uri="{FF2B5EF4-FFF2-40B4-BE49-F238E27FC236}">
                  <a16:creationId xmlns:a16="http://schemas.microsoft.com/office/drawing/2014/main" id="{A0A80680-D343-E84F-875F-5405E75BDBB7}"/>
                </a:ext>
              </a:extLst>
            </p:cNvPr>
            <p:cNvCxnSpPr>
              <a:stCxn id="37" idx="3"/>
              <a:endCxn id="51" idx="1"/>
            </p:cNvCxnSpPr>
            <p:nvPr/>
          </p:nvCxnSpPr>
          <p:spPr>
            <a:xfrm rot="16200000" flipH="1">
              <a:off x="4711254" y="5685653"/>
              <a:ext cx="536951" cy="343870"/>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6" name="カギ線コネクタ 105">
              <a:extLst>
                <a:ext uri="{FF2B5EF4-FFF2-40B4-BE49-F238E27FC236}">
                  <a16:creationId xmlns:a16="http://schemas.microsoft.com/office/drawing/2014/main" id="{A8662CE0-32AF-DD40-8B46-E9D39572B5B7}"/>
                </a:ext>
              </a:extLst>
            </p:cNvPr>
            <p:cNvCxnSpPr>
              <a:cxnSpLocks/>
              <a:stCxn id="51" idx="0"/>
              <a:endCxn id="37" idx="4"/>
            </p:cNvCxnSpPr>
            <p:nvPr/>
          </p:nvCxnSpPr>
          <p:spPr>
            <a:xfrm rot="16200000" flipV="1">
              <a:off x="5098000" y="5184607"/>
              <a:ext cx="496467" cy="498655"/>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sp>
          <p:nvSpPr>
            <p:cNvPr id="109" name="右矢印 108">
              <a:extLst>
                <a:ext uri="{FF2B5EF4-FFF2-40B4-BE49-F238E27FC236}">
                  <a16:creationId xmlns:a16="http://schemas.microsoft.com/office/drawing/2014/main" id="{DBA8BE87-8B89-CF48-9890-5AC398EDF3E0}"/>
                </a:ext>
              </a:extLst>
            </p:cNvPr>
            <p:cNvSpPr/>
            <p:nvPr/>
          </p:nvSpPr>
          <p:spPr>
            <a:xfrm>
              <a:off x="5740509" y="5003443"/>
              <a:ext cx="212127" cy="396688"/>
            </a:xfrm>
            <a:prstGeom prst="rightArrow">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1" name="テキスト ボックス 110">
              <a:extLst>
                <a:ext uri="{FF2B5EF4-FFF2-40B4-BE49-F238E27FC236}">
                  <a16:creationId xmlns:a16="http://schemas.microsoft.com/office/drawing/2014/main" id="{D93606DA-32DA-F540-9DC6-2BF391229A3B}"/>
                </a:ext>
              </a:extLst>
            </p:cNvPr>
            <p:cNvSpPr txBox="1"/>
            <p:nvPr/>
          </p:nvSpPr>
          <p:spPr>
            <a:xfrm>
              <a:off x="4800600" y="5910620"/>
              <a:ext cx="389850" cy="215444"/>
            </a:xfrm>
            <a:prstGeom prst="rect">
              <a:avLst/>
            </a:prstGeom>
            <a:noFill/>
          </p:spPr>
          <p:txBody>
            <a:bodyPr wrap="none" rtlCol="0">
              <a:spAutoFit/>
            </a:bodyPr>
            <a:lstStyle/>
            <a:p>
              <a:r>
                <a:rPr kumimoji="1" lang="ja-JP" altLang="en-US" sz="800">
                  <a:solidFill>
                    <a:srgbClr val="0432FF"/>
                  </a:solidFill>
                  <a:latin typeface="Meiryo" panose="020B0604030504040204" pitchFamily="34" charset="-128"/>
                  <a:ea typeface="Meiryo" panose="020B0604030504040204" pitchFamily="34" charset="-128"/>
                </a:rPr>
                <a:t>通知</a:t>
              </a:r>
            </a:p>
          </p:txBody>
        </p:sp>
        <p:sp>
          <p:nvSpPr>
            <p:cNvPr id="112" name="テキスト ボックス 111">
              <a:extLst>
                <a:ext uri="{FF2B5EF4-FFF2-40B4-BE49-F238E27FC236}">
                  <a16:creationId xmlns:a16="http://schemas.microsoft.com/office/drawing/2014/main" id="{22E86BC0-CE40-5C45-B133-D7F3EF83A247}"/>
                </a:ext>
              </a:extLst>
            </p:cNvPr>
            <p:cNvSpPr txBox="1"/>
            <p:nvPr/>
          </p:nvSpPr>
          <p:spPr>
            <a:xfrm>
              <a:off x="5558622" y="5273819"/>
              <a:ext cx="307777" cy="605294"/>
            </a:xfrm>
            <a:prstGeom prst="rect">
              <a:avLst/>
            </a:prstGeom>
            <a:noFill/>
          </p:spPr>
          <p:txBody>
            <a:bodyPr vert="eaVert" wrap="none" rtlCol="0">
              <a:spAutoFit/>
            </a:bodyPr>
            <a:lstStyle/>
            <a:p>
              <a:r>
                <a:rPr kumimoji="1" lang="ja-JP" altLang="en-US" sz="800">
                  <a:solidFill>
                    <a:srgbClr val="0432FF"/>
                  </a:solidFill>
                  <a:latin typeface="Meiryo" panose="020B0604030504040204" pitchFamily="34" charset="-128"/>
                  <a:ea typeface="Meiryo" panose="020B0604030504040204" pitchFamily="34" charset="-128"/>
                </a:rPr>
                <a:t>確認</a:t>
              </a:r>
              <a:r>
                <a:rPr lang="ja-JP" altLang="en-US" sz="800">
                  <a:solidFill>
                    <a:srgbClr val="0432FF"/>
                  </a:solidFill>
                  <a:latin typeface="Meiryo" panose="020B0604030504040204" pitchFamily="34" charset="-128"/>
                  <a:ea typeface="Meiryo" panose="020B0604030504040204" pitchFamily="34" charset="-128"/>
                </a:rPr>
                <a:t>・</a:t>
              </a:r>
              <a:r>
                <a:rPr kumimoji="1" lang="ja-JP" altLang="en-US" sz="800">
                  <a:solidFill>
                    <a:srgbClr val="0432FF"/>
                  </a:solidFill>
                  <a:latin typeface="Meiryo" panose="020B0604030504040204" pitchFamily="34" charset="-128"/>
                  <a:ea typeface="Meiryo" panose="020B0604030504040204" pitchFamily="34" charset="-128"/>
                </a:rPr>
                <a:t>入力</a:t>
              </a:r>
            </a:p>
          </p:txBody>
        </p:sp>
        <p:sp>
          <p:nvSpPr>
            <p:cNvPr id="113" name="テキスト ボックス 112">
              <a:extLst>
                <a:ext uri="{FF2B5EF4-FFF2-40B4-BE49-F238E27FC236}">
                  <a16:creationId xmlns:a16="http://schemas.microsoft.com/office/drawing/2014/main" id="{8C16D0BC-8330-F44B-8A0B-3EA2E59ABB40}"/>
                </a:ext>
              </a:extLst>
            </p:cNvPr>
            <p:cNvSpPr txBox="1"/>
            <p:nvPr/>
          </p:nvSpPr>
          <p:spPr>
            <a:xfrm>
              <a:off x="2983922" y="5674284"/>
              <a:ext cx="970138" cy="246221"/>
            </a:xfrm>
            <a:prstGeom prst="rect">
              <a:avLst/>
            </a:prstGeom>
            <a:noFill/>
          </p:spPr>
          <p:txBody>
            <a:bodyPr wrap="none" rtlCol="0">
              <a:spAutoFit/>
            </a:bodyPr>
            <a:lstStyle/>
            <a:p>
              <a:pPr algn="ctr"/>
              <a:r>
                <a:rPr kumimoji="1" lang="ja-JP" altLang="en-US" sz="1000">
                  <a:solidFill>
                    <a:srgbClr val="0070C0"/>
                  </a:solidFill>
                  <a:latin typeface="Meiryo" panose="020B0604030504040204" pitchFamily="34" charset="-128"/>
                  <a:ea typeface="Meiryo" panose="020B0604030504040204" pitchFamily="34" charset="-128"/>
                </a:rPr>
                <a:t>機械学習</a:t>
              </a:r>
              <a:r>
                <a:rPr kumimoji="1" lang="en-US" altLang="ja-JP" sz="1000" dirty="0">
                  <a:solidFill>
                    <a:srgbClr val="0070C0"/>
                  </a:solidFill>
                  <a:latin typeface="Meiryo" panose="020B0604030504040204" pitchFamily="34" charset="-128"/>
                  <a:ea typeface="Meiryo" panose="020B0604030504040204" pitchFamily="34" charset="-128"/>
                </a:rPr>
                <a:t>OCR</a:t>
              </a:r>
              <a:endParaRPr kumimoji="1" lang="ja-JP" altLang="en-US" sz="1000">
                <a:solidFill>
                  <a:srgbClr val="0070C0"/>
                </a:solidFill>
                <a:latin typeface="Meiryo" panose="020B0604030504040204" pitchFamily="34" charset="-128"/>
                <a:ea typeface="Meiryo" panose="020B0604030504040204" pitchFamily="34" charset="-128"/>
              </a:endParaRPr>
            </a:p>
          </p:txBody>
        </p:sp>
        <p:sp>
          <p:nvSpPr>
            <p:cNvPr id="114" name="テキスト ボックス 113">
              <a:extLst>
                <a:ext uri="{FF2B5EF4-FFF2-40B4-BE49-F238E27FC236}">
                  <a16:creationId xmlns:a16="http://schemas.microsoft.com/office/drawing/2014/main" id="{5CA961F0-C790-7C45-AD86-5982175B33DD}"/>
                </a:ext>
              </a:extLst>
            </p:cNvPr>
            <p:cNvSpPr txBox="1"/>
            <p:nvPr/>
          </p:nvSpPr>
          <p:spPr>
            <a:xfrm>
              <a:off x="6376573" y="5664451"/>
              <a:ext cx="436338" cy="246221"/>
            </a:xfrm>
            <a:prstGeom prst="rect">
              <a:avLst/>
            </a:prstGeom>
            <a:noFill/>
          </p:spPr>
          <p:txBody>
            <a:bodyPr wrap="none" rtlCol="0">
              <a:spAutoFit/>
            </a:bodyPr>
            <a:lstStyle/>
            <a:p>
              <a:pPr algn="ctr"/>
              <a:r>
                <a:rPr kumimoji="1" lang="en-US" altLang="ja-JP" sz="1000" dirty="0">
                  <a:solidFill>
                    <a:srgbClr val="0070C0"/>
                  </a:solidFill>
                  <a:latin typeface="Meiryo" panose="020B0604030504040204" pitchFamily="34" charset="-128"/>
                  <a:ea typeface="Meiryo" panose="020B0604030504040204" pitchFamily="34" charset="-128"/>
                </a:rPr>
                <a:t>RPA</a:t>
              </a:r>
              <a:endParaRPr kumimoji="1" lang="ja-JP" altLang="en-US" sz="1000">
                <a:solidFill>
                  <a:srgbClr val="0070C0"/>
                </a:solidFill>
                <a:latin typeface="Meiryo" panose="020B0604030504040204" pitchFamily="34" charset="-128"/>
                <a:ea typeface="Meiryo" panose="020B0604030504040204" pitchFamily="34" charset="-128"/>
              </a:endParaRPr>
            </a:p>
          </p:txBody>
        </p:sp>
        <p:pic>
          <p:nvPicPr>
            <p:cNvPr id="118" name="図 117">
              <a:extLst>
                <a:ext uri="{FF2B5EF4-FFF2-40B4-BE49-F238E27FC236}">
                  <a16:creationId xmlns:a16="http://schemas.microsoft.com/office/drawing/2014/main" id="{53A03BC6-0F1E-9F4B-8A32-C3E9A6A4EDD4}"/>
                </a:ext>
              </a:extLst>
            </p:cNvPr>
            <p:cNvPicPr>
              <a:picLocks noChangeAspect="1"/>
            </p:cNvPicPr>
            <p:nvPr/>
          </p:nvPicPr>
          <p:blipFill>
            <a:blip r:embed="rId7"/>
            <a:stretch>
              <a:fillRect/>
            </a:stretch>
          </p:blipFill>
          <p:spPr>
            <a:xfrm>
              <a:off x="4852452" y="4696574"/>
              <a:ext cx="496982" cy="416222"/>
            </a:xfrm>
            <a:prstGeom prst="rect">
              <a:avLst/>
            </a:prstGeom>
          </p:spPr>
        </p:pic>
        <p:sp>
          <p:nvSpPr>
            <p:cNvPr id="120" name="正方形/長方形 119">
              <a:extLst>
                <a:ext uri="{FF2B5EF4-FFF2-40B4-BE49-F238E27FC236}">
                  <a16:creationId xmlns:a16="http://schemas.microsoft.com/office/drawing/2014/main" id="{53A35C74-E8A4-F443-A974-790974AAC12B}"/>
                </a:ext>
              </a:extLst>
            </p:cNvPr>
            <p:cNvSpPr/>
            <p:nvPr/>
          </p:nvSpPr>
          <p:spPr>
            <a:xfrm>
              <a:off x="8085474" y="4101515"/>
              <a:ext cx="443753" cy="2447365"/>
            </a:xfrm>
            <a:prstGeom prst="rect">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a:solidFill>
                    <a:srgbClr val="FFFFFF"/>
                  </a:solidFill>
                  <a:latin typeface="ＭＳ Ｐゴシック"/>
                  <a:ea typeface="ＭＳ Ｐゴシック"/>
                  <a:cs typeface="ＭＳ Ｐゴシック"/>
                </a:rPr>
                <a:t>購買発注システム</a:t>
              </a:r>
              <a:endParaRPr kumimoji="1" lang="ja-JP" altLang="en-US" sz="1200" dirty="0">
                <a:solidFill>
                  <a:srgbClr val="FFFFFF"/>
                </a:solidFill>
                <a:latin typeface="ＭＳ Ｐゴシック"/>
                <a:ea typeface="ＭＳ Ｐゴシック"/>
                <a:cs typeface="ＭＳ Ｐゴシック"/>
              </a:endParaRPr>
            </a:p>
          </p:txBody>
        </p:sp>
        <p:sp>
          <p:nvSpPr>
            <p:cNvPr id="121" name="テキスト ボックス 120">
              <a:extLst>
                <a:ext uri="{FF2B5EF4-FFF2-40B4-BE49-F238E27FC236}">
                  <a16:creationId xmlns:a16="http://schemas.microsoft.com/office/drawing/2014/main" id="{C23BFE2B-118C-414D-AD91-89A7BC7980AE}"/>
                </a:ext>
              </a:extLst>
            </p:cNvPr>
            <p:cNvSpPr txBox="1"/>
            <p:nvPr/>
          </p:nvSpPr>
          <p:spPr>
            <a:xfrm>
              <a:off x="4323546" y="4510154"/>
              <a:ext cx="954108" cy="246221"/>
            </a:xfrm>
            <a:prstGeom prst="rect">
              <a:avLst/>
            </a:prstGeom>
            <a:noFill/>
          </p:spPr>
          <p:txBody>
            <a:bodyPr wrap="none" rtlCol="0">
              <a:spAutoFit/>
            </a:bodyPr>
            <a:lstStyle/>
            <a:p>
              <a:pPr algn="ctr"/>
              <a:r>
                <a:rPr lang="ja-JP" altLang="en-US" sz="1000">
                  <a:solidFill>
                    <a:srgbClr val="7030A0"/>
                  </a:solidFill>
                  <a:latin typeface="Meiryo" panose="020B0604030504040204" pitchFamily="34" charset="-128"/>
                  <a:ea typeface="Meiryo" panose="020B0604030504040204" pitchFamily="34" charset="-128"/>
                </a:rPr>
                <a:t>仕訳ファイル</a:t>
              </a:r>
              <a:endParaRPr kumimoji="1" lang="ja-JP" altLang="en-US" sz="1000">
                <a:solidFill>
                  <a:srgbClr val="7030A0"/>
                </a:solidFill>
                <a:latin typeface="Meiryo" panose="020B0604030504040204" pitchFamily="34" charset="-128"/>
                <a:ea typeface="Meiryo" panose="020B0604030504040204" pitchFamily="34" charset="-128"/>
              </a:endParaRPr>
            </a:p>
          </p:txBody>
        </p:sp>
        <p:sp>
          <p:nvSpPr>
            <p:cNvPr id="124" name="右矢印 123">
              <a:extLst>
                <a:ext uri="{FF2B5EF4-FFF2-40B4-BE49-F238E27FC236}">
                  <a16:creationId xmlns:a16="http://schemas.microsoft.com/office/drawing/2014/main" id="{0D84C074-5774-B746-96AC-460421872310}"/>
                </a:ext>
              </a:extLst>
            </p:cNvPr>
            <p:cNvSpPr/>
            <p:nvPr/>
          </p:nvSpPr>
          <p:spPr>
            <a:xfrm>
              <a:off x="7283091" y="5003443"/>
              <a:ext cx="555936" cy="396688"/>
            </a:xfrm>
            <a:prstGeom prst="rightArrow">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 name="テキスト ボックス 125">
              <a:extLst>
                <a:ext uri="{FF2B5EF4-FFF2-40B4-BE49-F238E27FC236}">
                  <a16:creationId xmlns:a16="http://schemas.microsoft.com/office/drawing/2014/main" id="{446412D5-716E-4A40-99F4-C00EC8ABE59E}"/>
                </a:ext>
              </a:extLst>
            </p:cNvPr>
            <p:cNvSpPr txBox="1"/>
            <p:nvPr/>
          </p:nvSpPr>
          <p:spPr>
            <a:xfrm>
              <a:off x="375123" y="3830821"/>
              <a:ext cx="543739" cy="307777"/>
            </a:xfrm>
            <a:prstGeom prst="rect">
              <a:avLst/>
            </a:prstGeom>
            <a:noFill/>
          </p:spPr>
          <p:txBody>
            <a:bodyPr wrap="none" rtlCol="0">
              <a:spAutoFit/>
            </a:bodyPr>
            <a:lstStyle/>
            <a:p>
              <a:r>
                <a:rPr lang="ja-JP" altLang="en-US" sz="1400">
                  <a:solidFill>
                    <a:srgbClr val="0070C0"/>
                  </a:solidFill>
                  <a:latin typeface="Meiryo" panose="020B0604030504040204" pitchFamily="34" charset="-128"/>
                  <a:ea typeface="Meiryo" panose="020B0604030504040204" pitchFamily="34" charset="-128"/>
                </a:rPr>
                <a:t>新規</a:t>
              </a:r>
              <a:endParaRPr kumimoji="1" lang="ja-JP" altLang="en-US" sz="1400">
                <a:solidFill>
                  <a:srgbClr val="0070C0"/>
                </a:solidFill>
                <a:latin typeface="Meiryo" panose="020B0604030504040204" pitchFamily="34" charset="-128"/>
                <a:ea typeface="Meiryo" panose="020B0604030504040204" pitchFamily="34" charset="-128"/>
              </a:endParaRPr>
            </a:p>
          </p:txBody>
        </p:sp>
        <p:cxnSp>
          <p:nvCxnSpPr>
            <p:cNvPr id="129" name="直線コネクタ 128">
              <a:extLst>
                <a:ext uri="{FF2B5EF4-FFF2-40B4-BE49-F238E27FC236}">
                  <a16:creationId xmlns:a16="http://schemas.microsoft.com/office/drawing/2014/main" id="{19BB2B0B-6CF9-E341-8A2D-6EC2C17D7ACE}"/>
                </a:ext>
              </a:extLst>
            </p:cNvPr>
            <p:cNvCxnSpPr/>
            <p:nvPr/>
          </p:nvCxnSpPr>
          <p:spPr>
            <a:xfrm flipV="1">
              <a:off x="898692" y="3970664"/>
              <a:ext cx="7610365" cy="1"/>
            </a:xfrm>
            <a:prstGeom prst="line">
              <a:avLst/>
            </a:prstGeom>
            <a:ln w="12700">
              <a:solidFill>
                <a:srgbClr val="0070C0"/>
              </a:solidFill>
            </a:ln>
            <a:effectLst/>
          </p:spPr>
          <p:style>
            <a:lnRef idx="2">
              <a:schemeClr val="accent1"/>
            </a:lnRef>
            <a:fillRef idx="0">
              <a:schemeClr val="accent1"/>
            </a:fillRef>
            <a:effectRef idx="1">
              <a:schemeClr val="accent1"/>
            </a:effectRef>
            <a:fontRef idx="minor">
              <a:schemeClr val="tx1"/>
            </a:fontRef>
          </p:style>
        </p:cxnSp>
        <p:sp>
          <p:nvSpPr>
            <p:cNvPr id="130" name="下矢印 129">
              <a:extLst>
                <a:ext uri="{FF2B5EF4-FFF2-40B4-BE49-F238E27FC236}">
                  <a16:creationId xmlns:a16="http://schemas.microsoft.com/office/drawing/2014/main" id="{B4FF42D1-1A98-9F41-AC91-BE1CB40A9A53}"/>
                </a:ext>
              </a:extLst>
            </p:cNvPr>
            <p:cNvSpPr/>
            <p:nvPr/>
          </p:nvSpPr>
          <p:spPr>
            <a:xfrm>
              <a:off x="3496272" y="3530977"/>
              <a:ext cx="2084272" cy="322730"/>
            </a:xfrm>
            <a:prstGeom prst="down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テキスト ボックス 131">
              <a:extLst>
                <a:ext uri="{FF2B5EF4-FFF2-40B4-BE49-F238E27FC236}">
                  <a16:creationId xmlns:a16="http://schemas.microsoft.com/office/drawing/2014/main" id="{0E7A1866-4BAA-C64F-9289-05B69EA56B5C}"/>
                </a:ext>
              </a:extLst>
            </p:cNvPr>
            <p:cNvSpPr txBox="1"/>
            <p:nvPr/>
          </p:nvSpPr>
          <p:spPr>
            <a:xfrm>
              <a:off x="6777311" y="4088619"/>
              <a:ext cx="1184940" cy="338554"/>
            </a:xfrm>
            <a:prstGeom prst="rect">
              <a:avLst/>
            </a:prstGeom>
            <a:noFill/>
          </p:spPr>
          <p:txBody>
            <a:bodyPr wrap="none" rtlCol="0">
              <a:spAutoFit/>
            </a:bodyPr>
            <a:lstStyle/>
            <a:p>
              <a:pPr algn="r"/>
              <a:r>
                <a:rPr lang="en-US" altLang="ja-JP" sz="1600" dirty="0">
                  <a:solidFill>
                    <a:srgbClr val="0070C0"/>
                  </a:solidFill>
                  <a:latin typeface="Meiryo" panose="020B0604030504040204" pitchFamily="34" charset="-128"/>
                  <a:ea typeface="Meiryo" panose="020B0604030504040204" pitchFamily="34" charset="-128"/>
                </a:rPr>
                <a:t>2</a:t>
              </a:r>
              <a:r>
                <a:rPr kumimoji="1" lang="ja-JP" altLang="en-US" sz="1600">
                  <a:solidFill>
                    <a:srgbClr val="0070C0"/>
                  </a:solidFill>
                  <a:latin typeface="Meiryo" panose="020B0604030504040204" pitchFamily="34" charset="-128"/>
                  <a:ea typeface="Meiryo" panose="020B0604030504040204" pitchFamily="34" charset="-128"/>
                </a:rPr>
                <a:t>人・</a:t>
              </a:r>
              <a:r>
                <a:rPr lang="en-US" altLang="ja-JP" sz="1600" dirty="0">
                  <a:solidFill>
                    <a:srgbClr val="0070C0"/>
                  </a:solidFill>
                  <a:latin typeface="Meiryo" panose="020B0604030504040204" pitchFamily="34" charset="-128"/>
                  <a:ea typeface="Meiryo" panose="020B0604030504040204" pitchFamily="34" charset="-128"/>
                </a:rPr>
                <a:t>30</a:t>
              </a:r>
              <a:r>
                <a:rPr lang="ja-JP" altLang="en-US" sz="1600">
                  <a:solidFill>
                    <a:srgbClr val="0070C0"/>
                  </a:solidFill>
                  <a:latin typeface="Meiryo" panose="020B0604030504040204" pitchFamily="34" charset="-128"/>
                  <a:ea typeface="Meiryo" panose="020B0604030504040204" pitchFamily="34" charset="-128"/>
                </a:rPr>
                <a:t>分</a:t>
              </a:r>
              <a:endParaRPr kumimoji="1" lang="ja-JP" altLang="en-US" sz="1600">
                <a:solidFill>
                  <a:srgbClr val="0070C0"/>
                </a:solidFill>
                <a:latin typeface="Meiryo" panose="020B0604030504040204" pitchFamily="34" charset="-128"/>
                <a:ea typeface="Meiryo" panose="020B0604030504040204" pitchFamily="34" charset="-128"/>
              </a:endParaRPr>
            </a:p>
          </p:txBody>
        </p:sp>
        <p:pic>
          <p:nvPicPr>
            <p:cNvPr id="133" name="図 132">
              <a:extLst>
                <a:ext uri="{FF2B5EF4-FFF2-40B4-BE49-F238E27FC236}">
                  <a16:creationId xmlns:a16="http://schemas.microsoft.com/office/drawing/2014/main" id="{C78B1267-A1C4-3944-9BA4-D050179C5B33}"/>
                </a:ext>
              </a:extLst>
            </p:cNvPr>
            <p:cNvPicPr>
              <a:picLocks noChangeAspect="1"/>
            </p:cNvPicPr>
            <p:nvPr/>
          </p:nvPicPr>
          <p:blipFill>
            <a:blip r:embed="rId11"/>
            <a:stretch>
              <a:fillRect/>
            </a:stretch>
          </p:blipFill>
          <p:spPr>
            <a:xfrm>
              <a:off x="2411030" y="4008337"/>
              <a:ext cx="1276721" cy="904583"/>
            </a:xfrm>
            <a:prstGeom prst="rect">
              <a:avLst/>
            </a:prstGeom>
          </p:spPr>
        </p:pic>
        <p:pic>
          <p:nvPicPr>
            <p:cNvPr id="38" name="図 37">
              <a:extLst>
                <a:ext uri="{FF2B5EF4-FFF2-40B4-BE49-F238E27FC236}">
                  <a16:creationId xmlns:a16="http://schemas.microsoft.com/office/drawing/2014/main" id="{3954AC7E-01A7-984B-81FE-71E70ABC56C4}"/>
                </a:ext>
              </a:extLst>
            </p:cNvPr>
            <p:cNvPicPr>
              <a:picLocks noChangeAspect="1"/>
            </p:cNvPicPr>
            <p:nvPr/>
          </p:nvPicPr>
          <p:blipFill>
            <a:blip r:embed="rId12"/>
            <a:stretch>
              <a:fillRect/>
            </a:stretch>
          </p:blipFill>
          <p:spPr>
            <a:xfrm flipH="1">
              <a:off x="3069234" y="4742249"/>
              <a:ext cx="894363" cy="894363"/>
            </a:xfrm>
            <a:prstGeom prst="rect">
              <a:avLst/>
            </a:prstGeom>
          </p:spPr>
        </p:pic>
      </p:grpSp>
    </p:spTree>
    <p:extLst>
      <p:ext uri="{BB962C8B-B14F-4D97-AF65-F5344CB8AC3E}">
        <p14:creationId xmlns:p14="http://schemas.microsoft.com/office/powerpoint/2010/main" val="702147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D96FF9E3-D1E1-B44E-9AD3-8953411B0D34}"/>
              </a:ext>
            </a:extLst>
          </p:cNvPr>
          <p:cNvSpPr>
            <a:spLocks noGrp="1"/>
          </p:cNvSpPr>
          <p:nvPr>
            <p:ph type="title"/>
          </p:nvPr>
        </p:nvSpPr>
        <p:spPr/>
        <p:txBody>
          <a:bodyPr/>
          <a:lstStyle/>
          <a:p>
            <a:r>
              <a:rPr kumimoji="1" lang="ja-JP" altLang="en-US"/>
              <a:t>提案と価値とは何か</a:t>
            </a:r>
          </a:p>
        </p:txBody>
      </p:sp>
      <p:sp>
        <p:nvSpPr>
          <p:cNvPr id="4" name="スライド番号プレースホルダー 3">
            <a:extLst>
              <a:ext uri="{FF2B5EF4-FFF2-40B4-BE49-F238E27FC236}">
                <a16:creationId xmlns:a16="http://schemas.microsoft.com/office/drawing/2014/main" id="{11B36D46-E590-B24E-96D3-E7B288AAD858}"/>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23</a:t>
            </a:fld>
            <a:endParaRPr kumimoji="1" lang="ja-JP" altLang="en-US"/>
          </a:p>
        </p:txBody>
      </p:sp>
      <p:sp>
        <p:nvSpPr>
          <p:cNvPr id="9" name="テキスト ボックス 8">
            <a:extLst>
              <a:ext uri="{FF2B5EF4-FFF2-40B4-BE49-F238E27FC236}">
                <a16:creationId xmlns:a16="http://schemas.microsoft.com/office/drawing/2014/main" id="{F14C94D5-A9A9-3D47-BD60-4F13EB0D52EC}"/>
              </a:ext>
            </a:extLst>
          </p:cNvPr>
          <p:cNvSpPr txBox="1"/>
          <p:nvPr/>
        </p:nvSpPr>
        <p:spPr>
          <a:xfrm>
            <a:off x="703072" y="2292842"/>
            <a:ext cx="1005403" cy="800219"/>
          </a:xfrm>
          <a:prstGeom prst="rect">
            <a:avLst/>
          </a:prstGeom>
          <a:noFill/>
        </p:spPr>
        <p:txBody>
          <a:bodyPr wrap="none" rtlCol="0">
            <a:spAutoFit/>
          </a:bodyPr>
          <a:lstStyle/>
          <a:p>
            <a:pPr algn="ctr"/>
            <a:r>
              <a:rPr kumimoji="1" lang="ja-JP" altLang="en-US" sz="1400">
                <a:solidFill>
                  <a:schemeClr val="accent3">
                    <a:lumMod val="75000"/>
                  </a:schemeClr>
                </a:solidFill>
                <a:latin typeface="Meiryo" panose="020B0604030504040204" pitchFamily="34" charset="-128"/>
                <a:ea typeface="Meiryo" panose="020B0604030504040204" pitchFamily="34" charset="-128"/>
              </a:rPr>
              <a:t>メリット</a:t>
            </a:r>
            <a:endParaRPr kumimoji="1" lang="en-US" altLang="ja-JP" sz="1400" dirty="0">
              <a:solidFill>
                <a:schemeClr val="accent3">
                  <a:lumMod val="75000"/>
                </a:schemeClr>
              </a:solidFill>
              <a:latin typeface="Meiryo" panose="020B0604030504040204" pitchFamily="34" charset="-128"/>
              <a:ea typeface="Meiryo" panose="020B0604030504040204" pitchFamily="34" charset="-128"/>
            </a:endParaRPr>
          </a:p>
          <a:p>
            <a:pPr algn="ctr"/>
            <a:r>
              <a:rPr lang="ja-JP" altLang="en-US" sz="3200" b="1">
                <a:solidFill>
                  <a:schemeClr val="accent3">
                    <a:lumMod val="75000"/>
                  </a:schemeClr>
                </a:solidFill>
                <a:latin typeface="Meiryo" panose="020B0604030504040204" pitchFamily="34" charset="-128"/>
                <a:ea typeface="Meiryo" panose="020B0604030504040204" pitchFamily="34" charset="-128"/>
              </a:rPr>
              <a:t>利点</a:t>
            </a:r>
            <a:endParaRPr kumimoji="1" lang="ja-JP" altLang="en-US" sz="3200" b="1">
              <a:solidFill>
                <a:schemeClr val="accent3">
                  <a:lumMod val="75000"/>
                </a:schemeClr>
              </a:solidFill>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6743C34C-6F70-FB41-9972-82B1B8527CAF}"/>
              </a:ext>
            </a:extLst>
          </p:cNvPr>
          <p:cNvSpPr txBox="1"/>
          <p:nvPr/>
        </p:nvSpPr>
        <p:spPr>
          <a:xfrm>
            <a:off x="574831" y="3170638"/>
            <a:ext cx="1261884" cy="800219"/>
          </a:xfrm>
          <a:prstGeom prst="rect">
            <a:avLst/>
          </a:prstGeom>
          <a:noFill/>
        </p:spPr>
        <p:txBody>
          <a:bodyPr wrap="none" rtlCol="0">
            <a:spAutoFit/>
          </a:bodyPr>
          <a:lstStyle/>
          <a:p>
            <a:pPr algn="ctr"/>
            <a:r>
              <a:rPr kumimoji="1" lang="ja-JP" altLang="en-US" sz="1400">
                <a:solidFill>
                  <a:srgbClr val="0070C0"/>
                </a:solidFill>
                <a:latin typeface="Meiryo" panose="020B0604030504040204" pitchFamily="34" charset="-128"/>
                <a:ea typeface="Meiryo" panose="020B0604030504040204" pitchFamily="34" charset="-128"/>
              </a:rPr>
              <a:t>ベネフィット</a:t>
            </a:r>
            <a:endParaRPr kumimoji="1" lang="en-US" altLang="ja-JP" sz="1400" dirty="0">
              <a:solidFill>
                <a:srgbClr val="0070C0"/>
              </a:solidFill>
              <a:latin typeface="Meiryo" panose="020B0604030504040204" pitchFamily="34" charset="-128"/>
              <a:ea typeface="Meiryo" panose="020B0604030504040204" pitchFamily="34" charset="-128"/>
            </a:endParaRPr>
          </a:p>
          <a:p>
            <a:pPr algn="ctr"/>
            <a:r>
              <a:rPr lang="ja-JP" altLang="en-US" sz="3200" b="1">
                <a:solidFill>
                  <a:srgbClr val="0070C0"/>
                </a:solidFill>
                <a:latin typeface="Meiryo" panose="020B0604030504040204" pitchFamily="34" charset="-128"/>
                <a:ea typeface="Meiryo" panose="020B0604030504040204" pitchFamily="34" charset="-128"/>
              </a:rPr>
              <a:t>便益</a:t>
            </a:r>
            <a:endParaRPr kumimoji="1" lang="ja-JP" altLang="en-US" sz="3200" b="1">
              <a:solidFill>
                <a:srgbClr val="0070C0"/>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4BD4F7EA-4C1F-F048-89F8-804D4E46D034}"/>
              </a:ext>
            </a:extLst>
          </p:cNvPr>
          <p:cNvSpPr txBox="1"/>
          <p:nvPr/>
        </p:nvSpPr>
        <p:spPr>
          <a:xfrm>
            <a:off x="703072" y="4048434"/>
            <a:ext cx="1005403" cy="800219"/>
          </a:xfrm>
          <a:prstGeom prst="rect">
            <a:avLst/>
          </a:prstGeom>
          <a:noFill/>
        </p:spPr>
        <p:txBody>
          <a:bodyPr wrap="none" rtlCol="0">
            <a:spAutoFit/>
          </a:bodyPr>
          <a:lstStyle/>
          <a:p>
            <a:pPr algn="ctr"/>
            <a:r>
              <a:rPr kumimoji="1" lang="ja-JP" altLang="en-US" sz="1400">
                <a:solidFill>
                  <a:schemeClr val="accent6">
                    <a:lumMod val="75000"/>
                  </a:schemeClr>
                </a:solidFill>
                <a:latin typeface="Meiryo" panose="020B0604030504040204" pitchFamily="34" charset="-128"/>
                <a:ea typeface="Meiryo" panose="020B0604030504040204" pitchFamily="34" charset="-128"/>
              </a:rPr>
              <a:t>バリュー</a:t>
            </a:r>
            <a:endParaRPr kumimoji="1" lang="en-US" altLang="ja-JP" sz="1400" dirty="0">
              <a:solidFill>
                <a:schemeClr val="accent6">
                  <a:lumMod val="75000"/>
                </a:schemeClr>
              </a:solidFill>
              <a:latin typeface="Meiryo" panose="020B0604030504040204" pitchFamily="34" charset="-128"/>
              <a:ea typeface="Meiryo" panose="020B0604030504040204" pitchFamily="34" charset="-128"/>
            </a:endParaRPr>
          </a:p>
          <a:p>
            <a:pPr algn="ctr"/>
            <a:r>
              <a:rPr lang="ja-JP" altLang="en-US" sz="3200" b="1">
                <a:solidFill>
                  <a:schemeClr val="accent6">
                    <a:lumMod val="75000"/>
                  </a:schemeClr>
                </a:solidFill>
                <a:latin typeface="Meiryo" panose="020B0604030504040204" pitchFamily="34" charset="-128"/>
                <a:ea typeface="Meiryo" panose="020B0604030504040204" pitchFamily="34" charset="-128"/>
              </a:rPr>
              <a:t>価値</a:t>
            </a:r>
            <a:endParaRPr kumimoji="1" lang="ja-JP" altLang="en-US" sz="3200" b="1">
              <a:solidFill>
                <a:schemeClr val="accent6">
                  <a:lumMod val="75000"/>
                </a:schemeClr>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857EC60B-8AA1-2245-BFAE-DC68C5746B36}"/>
              </a:ext>
            </a:extLst>
          </p:cNvPr>
          <p:cNvSpPr txBox="1"/>
          <p:nvPr/>
        </p:nvSpPr>
        <p:spPr>
          <a:xfrm>
            <a:off x="1929646" y="2362536"/>
            <a:ext cx="3898824" cy="646331"/>
          </a:xfrm>
          <a:prstGeom prst="rect">
            <a:avLst/>
          </a:prstGeom>
          <a:noFill/>
        </p:spPr>
        <p:txBody>
          <a:bodyPr wrap="none" rtlCol="0">
            <a:spAutoFit/>
          </a:bodyPr>
          <a:lstStyle/>
          <a:p>
            <a:r>
              <a:rPr kumimoji="1" lang="ja-JP" altLang="en-US">
                <a:solidFill>
                  <a:schemeClr val="accent3">
                    <a:lumMod val="75000"/>
                  </a:schemeClr>
                </a:solidFill>
                <a:latin typeface="Meiryo" panose="020B0604030504040204" pitchFamily="34" charset="-128"/>
                <a:ea typeface="Meiryo" panose="020B0604030504040204" pitchFamily="34" charset="-128"/>
              </a:rPr>
              <a:t>購買発注伝票を処理する作業時間を</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r>
              <a:rPr kumimoji="1" lang="en-US" altLang="ja-JP" dirty="0">
                <a:solidFill>
                  <a:schemeClr val="accent3">
                    <a:lumMod val="75000"/>
                  </a:schemeClr>
                </a:solidFill>
                <a:latin typeface="Meiryo" panose="020B0604030504040204" pitchFamily="34" charset="-128"/>
                <a:ea typeface="Meiryo" panose="020B0604030504040204" pitchFamily="34" charset="-128"/>
              </a:rPr>
              <a:t>400</a:t>
            </a:r>
            <a:r>
              <a:rPr kumimoji="1" lang="ja-JP" altLang="en-US">
                <a:solidFill>
                  <a:schemeClr val="accent3">
                    <a:lumMod val="75000"/>
                  </a:schemeClr>
                </a:solidFill>
                <a:latin typeface="Meiryo" panose="020B0604030504040204" pitchFamily="34" charset="-128"/>
                <a:ea typeface="Meiryo" panose="020B0604030504040204" pitchFamily="34" charset="-128"/>
              </a:rPr>
              <a:t>時間から</a:t>
            </a:r>
            <a:r>
              <a:rPr kumimoji="1" lang="en-US" altLang="ja-JP" dirty="0">
                <a:solidFill>
                  <a:schemeClr val="accent3">
                    <a:lumMod val="75000"/>
                  </a:schemeClr>
                </a:solidFill>
                <a:latin typeface="Meiryo" panose="020B0604030504040204" pitchFamily="34" charset="-128"/>
                <a:ea typeface="Meiryo" panose="020B0604030504040204" pitchFamily="34" charset="-128"/>
              </a:rPr>
              <a:t>30</a:t>
            </a:r>
            <a:r>
              <a:rPr kumimoji="1" lang="ja-JP" altLang="en-US">
                <a:solidFill>
                  <a:schemeClr val="accent3">
                    <a:lumMod val="75000"/>
                  </a:schemeClr>
                </a:solidFill>
                <a:latin typeface="Meiryo" panose="020B0604030504040204" pitchFamily="34" charset="-128"/>
                <a:ea typeface="Meiryo" panose="020B0604030504040204" pitchFamily="34" charset="-128"/>
              </a:rPr>
              <a:t>分に短縮できます。</a:t>
            </a:r>
          </a:p>
        </p:txBody>
      </p:sp>
      <p:sp>
        <p:nvSpPr>
          <p:cNvPr id="13" name="テキスト ボックス 12">
            <a:extLst>
              <a:ext uri="{FF2B5EF4-FFF2-40B4-BE49-F238E27FC236}">
                <a16:creationId xmlns:a16="http://schemas.microsoft.com/office/drawing/2014/main" id="{F2EC65D1-2BF9-1446-8060-CF3840B9BF99}"/>
              </a:ext>
            </a:extLst>
          </p:cNvPr>
          <p:cNvSpPr txBox="1"/>
          <p:nvPr/>
        </p:nvSpPr>
        <p:spPr>
          <a:xfrm>
            <a:off x="1929646" y="3247581"/>
            <a:ext cx="5032147" cy="646331"/>
          </a:xfrm>
          <a:prstGeom prst="rect">
            <a:avLst/>
          </a:prstGeom>
          <a:noFill/>
        </p:spPr>
        <p:txBody>
          <a:bodyPr wrap="none" rtlCol="0">
            <a:spAutoFit/>
          </a:bodyPr>
          <a:lstStyle/>
          <a:p>
            <a:r>
              <a:rPr lang="ja-JP" altLang="en-US">
                <a:solidFill>
                  <a:srgbClr val="0070C0"/>
                </a:solidFill>
                <a:latin typeface="Meiryo" panose="020B0604030504040204" pitchFamily="34" charset="-128"/>
                <a:ea typeface="Meiryo" panose="020B0604030504040204" pitchFamily="34" charset="-128"/>
              </a:rPr>
              <a:t>購買発注のサイクルを</a:t>
            </a:r>
            <a:r>
              <a:rPr kumimoji="1" lang="ja-JP" altLang="en-US">
                <a:solidFill>
                  <a:srgbClr val="0070C0"/>
                </a:solidFill>
                <a:latin typeface="Meiryo" panose="020B0604030504040204" pitchFamily="34" charset="-128"/>
                <a:ea typeface="Meiryo" panose="020B0604030504040204" pitchFamily="34" charset="-128"/>
              </a:rPr>
              <a:t>週次から日次へ変更でき</a:t>
            </a:r>
            <a:endParaRPr kumimoji="1" lang="en-US" altLang="ja-JP" dirty="0">
              <a:solidFill>
                <a:srgbClr val="0070C0"/>
              </a:solidFill>
              <a:latin typeface="Meiryo" panose="020B0604030504040204" pitchFamily="34" charset="-128"/>
              <a:ea typeface="Meiryo" panose="020B0604030504040204" pitchFamily="34" charset="-128"/>
            </a:endParaRPr>
          </a:p>
          <a:p>
            <a:r>
              <a:rPr kumimoji="1" lang="ja-JP" altLang="en-US">
                <a:solidFill>
                  <a:srgbClr val="0070C0"/>
                </a:solidFill>
                <a:latin typeface="Meiryo" panose="020B0604030504040204" pitchFamily="34" charset="-128"/>
                <a:ea typeface="Meiryo" panose="020B0604030504040204" pitchFamily="34" charset="-128"/>
              </a:rPr>
              <a:t>欠品率を現状の</a:t>
            </a:r>
            <a:r>
              <a:rPr kumimoji="1" lang="en-US" altLang="ja-JP" dirty="0">
                <a:solidFill>
                  <a:srgbClr val="0070C0"/>
                </a:solidFill>
                <a:latin typeface="Meiryo" panose="020B0604030504040204" pitchFamily="34" charset="-128"/>
                <a:ea typeface="Meiryo" panose="020B0604030504040204" pitchFamily="34" charset="-128"/>
              </a:rPr>
              <a:t>8%</a:t>
            </a:r>
            <a:r>
              <a:rPr kumimoji="1" lang="ja-JP" altLang="en-US">
                <a:solidFill>
                  <a:srgbClr val="0070C0"/>
                </a:solidFill>
                <a:latin typeface="Meiryo" panose="020B0604030504040204" pitchFamily="34" charset="-128"/>
                <a:ea typeface="Meiryo" panose="020B0604030504040204" pitchFamily="34" charset="-128"/>
              </a:rPr>
              <a:t>から</a:t>
            </a:r>
            <a:r>
              <a:rPr kumimoji="1" lang="en-US" altLang="ja-JP" dirty="0">
                <a:solidFill>
                  <a:srgbClr val="0070C0"/>
                </a:solidFill>
                <a:latin typeface="Meiryo" panose="020B0604030504040204" pitchFamily="34" charset="-128"/>
                <a:ea typeface="Meiryo" panose="020B0604030504040204" pitchFamily="34" charset="-128"/>
              </a:rPr>
              <a:t>2</a:t>
            </a:r>
            <a:r>
              <a:rPr lang="en-US" altLang="ja-JP" dirty="0">
                <a:solidFill>
                  <a:srgbClr val="0070C0"/>
                </a:solidFill>
                <a:latin typeface="Meiryo" panose="020B0604030504040204" pitchFamily="34" charset="-128"/>
                <a:ea typeface="Meiryo" panose="020B0604030504040204" pitchFamily="34" charset="-128"/>
              </a:rPr>
              <a:t>%</a:t>
            </a:r>
            <a:r>
              <a:rPr lang="ja-JP" altLang="en-US">
                <a:solidFill>
                  <a:srgbClr val="0070C0"/>
                </a:solidFill>
                <a:latin typeface="Meiryo" panose="020B0604030504040204" pitchFamily="34" charset="-128"/>
                <a:ea typeface="Meiryo" panose="020B0604030504040204" pitchFamily="34" charset="-128"/>
              </a:rPr>
              <a:t>に減らせます。</a:t>
            </a:r>
            <a:endParaRPr kumimoji="1" lang="ja-JP" altLang="en-US">
              <a:solidFill>
                <a:srgbClr val="0070C0"/>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B4EA4EBD-7BE0-4D43-985D-0734E9C95CA3}"/>
              </a:ext>
            </a:extLst>
          </p:cNvPr>
          <p:cNvSpPr txBox="1"/>
          <p:nvPr/>
        </p:nvSpPr>
        <p:spPr>
          <a:xfrm>
            <a:off x="1929646" y="4125377"/>
            <a:ext cx="5270995" cy="646331"/>
          </a:xfrm>
          <a:prstGeom prst="rect">
            <a:avLst/>
          </a:prstGeom>
          <a:noFill/>
        </p:spPr>
        <p:txBody>
          <a:bodyPr wrap="none" rtlCol="0">
            <a:spAutoFit/>
          </a:bodyPr>
          <a:lstStyle/>
          <a:p>
            <a:r>
              <a:rPr lang="ja-JP" altLang="en-US">
                <a:solidFill>
                  <a:schemeClr val="accent6">
                    <a:lumMod val="75000"/>
                  </a:schemeClr>
                </a:solidFill>
                <a:latin typeface="Meiryo" panose="020B0604030504040204" pitchFamily="34" charset="-128"/>
                <a:ea typeface="Meiryo" panose="020B0604030504040204" pitchFamily="34" charset="-128"/>
              </a:rPr>
              <a:t>顧客満足度を高め、機会損失もなくなるので</a:t>
            </a:r>
            <a:endParaRPr lang="en-US" altLang="ja-JP" dirty="0">
              <a:solidFill>
                <a:schemeClr val="accent6">
                  <a:lumMod val="75000"/>
                </a:schemeClr>
              </a:solidFill>
              <a:latin typeface="Meiryo" panose="020B0604030504040204" pitchFamily="34" charset="-128"/>
              <a:ea typeface="Meiryo" panose="020B0604030504040204" pitchFamily="34" charset="-128"/>
            </a:endParaRPr>
          </a:p>
          <a:p>
            <a:r>
              <a:rPr kumimoji="1" lang="ja-JP" altLang="en-US">
                <a:solidFill>
                  <a:schemeClr val="accent6">
                    <a:lumMod val="75000"/>
                  </a:schemeClr>
                </a:solidFill>
                <a:latin typeface="Meiryo" panose="020B0604030504040204" pitchFamily="34" charset="-128"/>
                <a:ea typeface="Meiryo" panose="020B0604030504040204" pitchFamily="34" charset="-128"/>
              </a:rPr>
              <a:t>売上高を○○円、利益率を○○</a:t>
            </a:r>
            <a:r>
              <a:rPr kumimoji="1" lang="en-US" altLang="ja-JP" dirty="0">
                <a:solidFill>
                  <a:schemeClr val="accent6">
                    <a:lumMod val="75000"/>
                  </a:schemeClr>
                </a:solidFill>
                <a:latin typeface="Meiryo" panose="020B0604030504040204" pitchFamily="34" charset="-128"/>
                <a:ea typeface="Meiryo" panose="020B0604030504040204" pitchFamily="34" charset="-128"/>
              </a:rPr>
              <a:t>%</a:t>
            </a:r>
            <a:r>
              <a:rPr kumimoji="1" lang="ja-JP" altLang="en-US">
                <a:solidFill>
                  <a:schemeClr val="accent6">
                    <a:lumMod val="75000"/>
                  </a:schemeClr>
                </a:solidFill>
                <a:latin typeface="Meiryo" panose="020B0604030504040204" pitchFamily="34" charset="-128"/>
                <a:ea typeface="Meiryo" panose="020B0604030504040204" pitchFamily="34" charset="-128"/>
              </a:rPr>
              <a:t>改善できます。</a:t>
            </a:r>
          </a:p>
        </p:txBody>
      </p:sp>
      <p:sp>
        <p:nvSpPr>
          <p:cNvPr id="15" name="テキスト ボックス 14">
            <a:extLst>
              <a:ext uri="{FF2B5EF4-FFF2-40B4-BE49-F238E27FC236}">
                <a16:creationId xmlns:a16="http://schemas.microsoft.com/office/drawing/2014/main" id="{69FD5701-5614-1149-9B43-0817180788C7}"/>
              </a:ext>
            </a:extLst>
          </p:cNvPr>
          <p:cNvSpPr txBox="1"/>
          <p:nvPr/>
        </p:nvSpPr>
        <p:spPr>
          <a:xfrm>
            <a:off x="1929646" y="1048570"/>
            <a:ext cx="5211683" cy="954107"/>
          </a:xfrm>
          <a:prstGeom prst="rect">
            <a:avLst/>
          </a:prstGeom>
          <a:noFill/>
        </p:spPr>
        <p:txBody>
          <a:bodyPr wrap="none" rtlCol="0">
            <a:spAutoFit/>
          </a:bodyPr>
          <a:lstStyle/>
          <a:p>
            <a:pPr algn="ctr"/>
            <a:r>
              <a:rPr kumimoji="1" lang="ja-JP" altLang="en-US" sz="2800">
                <a:solidFill>
                  <a:srgbClr val="7030A0"/>
                </a:solidFill>
                <a:latin typeface="Meiryo" panose="020B0604030504040204" pitchFamily="34" charset="-128"/>
                <a:ea typeface="Meiryo" panose="020B0604030504040204" pitchFamily="34" charset="-128"/>
              </a:rPr>
              <a:t>このシステムを導入することの</a:t>
            </a:r>
            <a:endParaRPr kumimoji="1" lang="en-US" altLang="ja-JP" sz="2800" dirty="0">
              <a:solidFill>
                <a:srgbClr val="7030A0"/>
              </a:solidFill>
              <a:latin typeface="Meiryo" panose="020B0604030504040204" pitchFamily="34" charset="-128"/>
              <a:ea typeface="Meiryo" panose="020B0604030504040204" pitchFamily="34" charset="-128"/>
            </a:endParaRPr>
          </a:p>
          <a:p>
            <a:pPr algn="ctr"/>
            <a:r>
              <a:rPr kumimoji="1" lang="ja-JP" altLang="en-US" sz="2800">
                <a:solidFill>
                  <a:srgbClr val="7030A0"/>
                </a:solidFill>
                <a:latin typeface="Meiryo" panose="020B0604030504040204" pitchFamily="34" charset="-128"/>
                <a:ea typeface="Meiryo" panose="020B0604030504040204" pitchFamily="34" charset="-128"/>
              </a:rPr>
              <a:t>お客様の</a:t>
            </a:r>
            <a:r>
              <a:rPr kumimoji="1" lang="ja-JP" altLang="en-US" sz="2800" b="1">
                <a:solidFill>
                  <a:schemeClr val="accent6">
                    <a:lumMod val="75000"/>
                  </a:schemeClr>
                </a:solidFill>
                <a:latin typeface="Meiryo" panose="020B0604030504040204" pitchFamily="34" charset="-128"/>
                <a:ea typeface="Meiryo" panose="020B0604030504040204" pitchFamily="34" charset="-128"/>
              </a:rPr>
              <a:t>価値</a:t>
            </a:r>
            <a:r>
              <a:rPr kumimoji="1" lang="ja-JP" altLang="en-US" sz="2800">
                <a:solidFill>
                  <a:srgbClr val="7030A0"/>
                </a:solidFill>
                <a:latin typeface="Meiryo" panose="020B0604030504040204" pitchFamily="34" charset="-128"/>
                <a:ea typeface="Meiryo" panose="020B0604030504040204" pitchFamily="34" charset="-128"/>
              </a:rPr>
              <a:t>は何でしょうか？</a:t>
            </a:r>
          </a:p>
        </p:txBody>
      </p:sp>
      <p:sp>
        <p:nvSpPr>
          <p:cNvPr id="16" name="テキスト ボックス 15">
            <a:extLst>
              <a:ext uri="{FF2B5EF4-FFF2-40B4-BE49-F238E27FC236}">
                <a16:creationId xmlns:a16="http://schemas.microsoft.com/office/drawing/2014/main" id="{079CBE43-B803-3E49-BF8F-119135AAF06B}"/>
              </a:ext>
            </a:extLst>
          </p:cNvPr>
          <p:cNvSpPr txBox="1"/>
          <p:nvPr/>
        </p:nvSpPr>
        <p:spPr>
          <a:xfrm>
            <a:off x="1442334" y="5196256"/>
            <a:ext cx="6186309" cy="1200329"/>
          </a:xfrm>
          <a:prstGeom prst="rect">
            <a:avLst/>
          </a:prstGeom>
          <a:noFill/>
        </p:spPr>
        <p:txBody>
          <a:bodyPr wrap="none" rtlCol="0">
            <a:spAutoFit/>
          </a:bodyPr>
          <a:lstStyle/>
          <a:p>
            <a:pPr algn="ctr"/>
            <a:r>
              <a:rPr kumimoji="1" lang="ja-JP" altLang="en-US" sz="3600">
                <a:solidFill>
                  <a:srgbClr val="7030A0"/>
                </a:solidFill>
                <a:latin typeface="Meiryo" panose="020B0604030504040204" pitchFamily="34" charset="-128"/>
                <a:ea typeface="Meiryo" panose="020B0604030504040204" pitchFamily="34" charset="-128"/>
              </a:rPr>
              <a:t>あなたの提案での</a:t>
            </a:r>
            <a:endParaRPr kumimoji="1" lang="en-US" altLang="ja-JP" sz="3600" dirty="0">
              <a:solidFill>
                <a:srgbClr val="7030A0"/>
              </a:solidFill>
              <a:latin typeface="Meiryo" panose="020B0604030504040204" pitchFamily="34" charset="-128"/>
              <a:ea typeface="Meiryo" panose="020B0604030504040204" pitchFamily="34" charset="-128"/>
            </a:endParaRPr>
          </a:p>
          <a:p>
            <a:pPr algn="ctr"/>
            <a:r>
              <a:rPr lang="ja-JP" altLang="en-US" sz="3600">
                <a:solidFill>
                  <a:srgbClr val="7030A0"/>
                </a:solidFill>
                <a:latin typeface="Meiryo" panose="020B0604030504040204" pitchFamily="34" charset="-128"/>
                <a:ea typeface="Meiryo" panose="020B0604030504040204" pitchFamily="34" charset="-128"/>
              </a:rPr>
              <a:t>お客様の</a:t>
            </a:r>
            <a:r>
              <a:rPr kumimoji="1" lang="ja-JP" altLang="en-US" sz="3600" b="1">
                <a:solidFill>
                  <a:schemeClr val="accent6">
                    <a:lumMod val="75000"/>
                  </a:schemeClr>
                </a:solidFill>
                <a:latin typeface="Meiryo" panose="020B0604030504040204" pitchFamily="34" charset="-128"/>
                <a:ea typeface="Meiryo" panose="020B0604030504040204" pitchFamily="34" charset="-128"/>
              </a:rPr>
              <a:t>価値</a:t>
            </a:r>
            <a:r>
              <a:rPr kumimoji="1" lang="ja-JP" altLang="en-US" sz="3600">
                <a:solidFill>
                  <a:srgbClr val="7030A0"/>
                </a:solidFill>
                <a:latin typeface="Meiryo" panose="020B0604030504040204" pitchFamily="34" charset="-128"/>
                <a:ea typeface="Meiryo" panose="020B0604030504040204" pitchFamily="34" charset="-128"/>
              </a:rPr>
              <a:t>は明確ですか？</a:t>
            </a:r>
          </a:p>
        </p:txBody>
      </p:sp>
      <p:sp>
        <p:nvSpPr>
          <p:cNvPr id="17" name="テキスト ボックス 16">
            <a:extLst>
              <a:ext uri="{FF2B5EF4-FFF2-40B4-BE49-F238E27FC236}">
                <a16:creationId xmlns:a16="http://schemas.microsoft.com/office/drawing/2014/main" id="{B2B8E498-8875-B44B-BE57-90EFD057E2A7}"/>
              </a:ext>
            </a:extLst>
          </p:cNvPr>
          <p:cNvSpPr txBox="1"/>
          <p:nvPr/>
        </p:nvSpPr>
        <p:spPr>
          <a:xfrm>
            <a:off x="7329632" y="2371913"/>
            <a:ext cx="1338828" cy="646331"/>
          </a:xfrm>
          <a:prstGeom prst="rect">
            <a:avLst/>
          </a:prstGeom>
          <a:noFill/>
        </p:spPr>
        <p:txBody>
          <a:bodyPr wrap="none" rtlCol="0">
            <a:spAutoFit/>
          </a:bodyPr>
          <a:lstStyle/>
          <a:p>
            <a:r>
              <a:rPr kumimoji="1" lang="ja-JP" altLang="en-US">
                <a:solidFill>
                  <a:schemeClr val="accent3">
                    <a:lumMod val="75000"/>
                  </a:schemeClr>
                </a:solidFill>
                <a:latin typeface="Meiryo" panose="020B0604030504040204" pitchFamily="34" charset="-128"/>
                <a:ea typeface="Meiryo" panose="020B0604030504040204" pitchFamily="34" charset="-128"/>
              </a:rPr>
              <a:t>良い方向に</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r>
              <a:rPr lang="ja-JP" altLang="en-US">
                <a:solidFill>
                  <a:schemeClr val="accent3">
                    <a:lumMod val="75000"/>
                  </a:schemeClr>
                </a:solidFill>
                <a:latin typeface="Meiryo" panose="020B0604030504040204" pitchFamily="34" charset="-128"/>
                <a:ea typeface="Meiryo" panose="020B0604030504040204" pitchFamily="34" charset="-128"/>
              </a:rPr>
              <a:t>変わること</a:t>
            </a:r>
            <a:endParaRPr kumimoji="1" lang="ja-JP" altLang="en-US">
              <a:solidFill>
                <a:schemeClr val="accent3">
                  <a:lumMod val="75000"/>
                </a:schemeClr>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A1FAFF44-7C1F-BA45-903D-082C6DEFC3E3}"/>
              </a:ext>
            </a:extLst>
          </p:cNvPr>
          <p:cNvSpPr txBox="1"/>
          <p:nvPr/>
        </p:nvSpPr>
        <p:spPr>
          <a:xfrm>
            <a:off x="7329632" y="3247581"/>
            <a:ext cx="1338828" cy="646331"/>
          </a:xfrm>
          <a:prstGeom prst="rect">
            <a:avLst/>
          </a:prstGeom>
          <a:noFill/>
        </p:spPr>
        <p:txBody>
          <a:bodyPr wrap="none" rtlCol="0">
            <a:spAutoFit/>
          </a:bodyPr>
          <a:lstStyle/>
          <a:p>
            <a:r>
              <a:rPr lang="ja-JP" altLang="en-US">
                <a:solidFill>
                  <a:srgbClr val="0070C0"/>
                </a:solidFill>
                <a:latin typeface="Meiryo" panose="020B0604030504040204" pitchFamily="34" charset="-128"/>
                <a:ea typeface="Meiryo" panose="020B0604030504040204" pitchFamily="34" charset="-128"/>
              </a:rPr>
              <a:t>変わること</a:t>
            </a:r>
            <a:endParaRPr lang="en-US" altLang="ja-JP" dirty="0">
              <a:solidFill>
                <a:srgbClr val="0070C0"/>
              </a:solidFill>
              <a:latin typeface="Meiryo" panose="020B0604030504040204" pitchFamily="34" charset="-128"/>
              <a:ea typeface="Meiryo" panose="020B0604030504040204" pitchFamily="34" charset="-128"/>
            </a:endParaRPr>
          </a:p>
          <a:p>
            <a:r>
              <a:rPr kumimoji="1" lang="ja-JP" altLang="en-US">
                <a:solidFill>
                  <a:srgbClr val="0070C0"/>
                </a:solidFill>
                <a:latin typeface="Meiryo" panose="020B0604030504040204" pitchFamily="34" charset="-128"/>
                <a:ea typeface="Meiryo" panose="020B0604030504040204" pitchFamily="34" charset="-128"/>
              </a:rPr>
              <a:t>による効果</a:t>
            </a:r>
          </a:p>
        </p:txBody>
      </p:sp>
      <p:sp>
        <p:nvSpPr>
          <p:cNvPr id="19" name="テキスト ボックス 18">
            <a:extLst>
              <a:ext uri="{FF2B5EF4-FFF2-40B4-BE49-F238E27FC236}">
                <a16:creationId xmlns:a16="http://schemas.microsoft.com/office/drawing/2014/main" id="{36DA32D4-20D1-A647-9EEC-73D5A7A14DCC}"/>
              </a:ext>
            </a:extLst>
          </p:cNvPr>
          <p:cNvSpPr txBox="1"/>
          <p:nvPr/>
        </p:nvSpPr>
        <p:spPr>
          <a:xfrm>
            <a:off x="7336356" y="4128364"/>
            <a:ext cx="1338828" cy="646331"/>
          </a:xfrm>
          <a:prstGeom prst="rect">
            <a:avLst/>
          </a:prstGeom>
          <a:noFill/>
        </p:spPr>
        <p:txBody>
          <a:bodyPr wrap="none" rtlCol="0">
            <a:spAutoFit/>
          </a:bodyPr>
          <a:lstStyle/>
          <a:p>
            <a:r>
              <a:rPr kumimoji="1" lang="ja-JP" altLang="en-US">
                <a:solidFill>
                  <a:schemeClr val="accent6">
                    <a:lumMod val="75000"/>
                  </a:schemeClr>
                </a:solidFill>
                <a:latin typeface="Meiryo" panose="020B0604030504040204" pitchFamily="34" charset="-128"/>
                <a:ea typeface="Meiryo" panose="020B0604030504040204" pitchFamily="34" charset="-128"/>
              </a:rPr>
              <a:t>効果による</a:t>
            </a:r>
            <a:endParaRPr kumimoji="1" lang="en-US" altLang="ja-JP" dirty="0">
              <a:solidFill>
                <a:schemeClr val="accent6">
                  <a:lumMod val="75000"/>
                </a:schemeClr>
              </a:solidFill>
              <a:latin typeface="Meiryo" panose="020B0604030504040204" pitchFamily="34" charset="-128"/>
              <a:ea typeface="Meiryo" panose="020B0604030504040204" pitchFamily="34" charset="-128"/>
            </a:endParaRPr>
          </a:p>
          <a:p>
            <a:r>
              <a:rPr lang="ja-JP" altLang="en-US">
                <a:solidFill>
                  <a:schemeClr val="accent6">
                    <a:lumMod val="75000"/>
                  </a:schemeClr>
                </a:solidFill>
                <a:latin typeface="Meiryo" panose="020B0604030504040204" pitchFamily="34" charset="-128"/>
                <a:ea typeface="Meiryo" panose="020B0604030504040204" pitchFamily="34" charset="-128"/>
              </a:rPr>
              <a:t>期待の充足</a:t>
            </a:r>
            <a:endParaRPr kumimoji="1" lang="ja-JP" altLang="en-US">
              <a:solidFill>
                <a:schemeClr val="accent6">
                  <a:lumMod val="75000"/>
                </a:schemeClr>
              </a:solidFill>
              <a:latin typeface="Meiryo" panose="020B0604030504040204" pitchFamily="34" charset="-128"/>
              <a:ea typeface="Meiryo" panose="020B0604030504040204" pitchFamily="34" charset="-128"/>
            </a:endParaRPr>
          </a:p>
        </p:txBody>
      </p:sp>
      <p:sp>
        <p:nvSpPr>
          <p:cNvPr id="20" name="右矢印 19">
            <a:extLst>
              <a:ext uri="{FF2B5EF4-FFF2-40B4-BE49-F238E27FC236}">
                <a16:creationId xmlns:a16="http://schemas.microsoft.com/office/drawing/2014/main" id="{D124AE3F-AEB4-4044-9FB9-4F96B3681BEA}"/>
              </a:ext>
            </a:extLst>
          </p:cNvPr>
          <p:cNvSpPr/>
          <p:nvPr/>
        </p:nvSpPr>
        <p:spPr>
          <a:xfrm>
            <a:off x="6998243" y="2477151"/>
            <a:ext cx="286172" cy="437029"/>
          </a:xfrm>
          <a:prstGeom prst="right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右矢印 20">
            <a:extLst>
              <a:ext uri="{FF2B5EF4-FFF2-40B4-BE49-F238E27FC236}">
                <a16:creationId xmlns:a16="http://schemas.microsoft.com/office/drawing/2014/main" id="{4A2D5D7A-F287-5E4B-84BB-C02095BFA135}"/>
              </a:ext>
            </a:extLst>
          </p:cNvPr>
          <p:cNvSpPr/>
          <p:nvPr/>
        </p:nvSpPr>
        <p:spPr>
          <a:xfrm>
            <a:off x="6998243" y="3357933"/>
            <a:ext cx="286172" cy="437029"/>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右矢印 21">
            <a:extLst>
              <a:ext uri="{FF2B5EF4-FFF2-40B4-BE49-F238E27FC236}">
                <a16:creationId xmlns:a16="http://schemas.microsoft.com/office/drawing/2014/main" id="{4D23263C-0AD0-5943-B88B-23F2CA726A6F}"/>
              </a:ext>
            </a:extLst>
          </p:cNvPr>
          <p:cNvSpPr/>
          <p:nvPr/>
        </p:nvSpPr>
        <p:spPr>
          <a:xfrm>
            <a:off x="7005907" y="4230027"/>
            <a:ext cx="286172" cy="437029"/>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839129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left)">
                                      <p:cBhvr>
                                        <p:cTn id="39" dur="500"/>
                                        <p:tgtEl>
                                          <p:spTgt spid="17"/>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500"/>
                                        <p:tgtEl>
                                          <p:spTgt spid="18"/>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wipe(left)">
                                      <p:cBhvr>
                                        <p:cTn id="45" dur="500"/>
                                        <p:tgtEl>
                                          <p:spTgt spid="19"/>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left)">
                                      <p:cBhvr>
                                        <p:cTn id="48" dur="500"/>
                                        <p:tgtEl>
                                          <p:spTgt spid="20"/>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left)">
                                      <p:cBhvr>
                                        <p:cTn id="51" dur="500"/>
                                        <p:tgtEl>
                                          <p:spTgt spid="21"/>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left)">
                                      <p:cBhvr>
                                        <p:cTn id="54" dur="500"/>
                                        <p:tgtEl>
                                          <p:spTgt spid="22"/>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p:cTn id="59" dur="500" fill="hold"/>
                                        <p:tgtEl>
                                          <p:spTgt spid="16"/>
                                        </p:tgtEl>
                                        <p:attrNameLst>
                                          <p:attrName>ppt_w</p:attrName>
                                        </p:attrNameLst>
                                      </p:cBhvr>
                                      <p:tavLst>
                                        <p:tav tm="0">
                                          <p:val>
                                            <p:fltVal val="0"/>
                                          </p:val>
                                        </p:tav>
                                        <p:tav tm="100000">
                                          <p:val>
                                            <p:strVal val="#ppt_w"/>
                                          </p:val>
                                        </p:tav>
                                      </p:tavLst>
                                    </p:anim>
                                    <p:anim calcmode="lin" valueType="num">
                                      <p:cBhvr>
                                        <p:cTn id="60" dur="500" fill="hold"/>
                                        <p:tgtEl>
                                          <p:spTgt spid="16"/>
                                        </p:tgtEl>
                                        <p:attrNameLst>
                                          <p:attrName>ppt_h</p:attrName>
                                        </p:attrNameLst>
                                      </p:cBhvr>
                                      <p:tavLst>
                                        <p:tav tm="0">
                                          <p:val>
                                            <p:fltVal val="0"/>
                                          </p:val>
                                        </p:tav>
                                        <p:tav tm="100000">
                                          <p:val>
                                            <p:strVal val="#ppt_h"/>
                                          </p:val>
                                        </p:tav>
                                      </p:tavLst>
                                    </p:anim>
                                    <p:animEffect transition="in" filter="fade">
                                      <p:cBhvr>
                                        <p:cTn id="6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6" grpId="0"/>
      <p:bldP spid="17" grpId="0"/>
      <p:bldP spid="18" grpId="0"/>
      <p:bldP spid="19" grpId="0"/>
      <p:bldP spid="20" grpId="0" animBg="1"/>
      <p:bldP spid="21" grpId="0" animBg="1"/>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AD5320-3829-AC4C-92D1-7F854103D894}"/>
              </a:ext>
            </a:extLst>
          </p:cNvPr>
          <p:cNvSpPr>
            <a:spLocks noGrp="1"/>
          </p:cNvSpPr>
          <p:nvPr>
            <p:ph type="title"/>
          </p:nvPr>
        </p:nvSpPr>
        <p:spPr/>
        <p:txBody>
          <a:bodyPr/>
          <a:lstStyle/>
          <a:p>
            <a:r>
              <a:rPr kumimoji="1" lang="ja-JP" altLang="en-US"/>
              <a:t>提案が成功する</a:t>
            </a:r>
            <a:r>
              <a:rPr lang="en-US" altLang="ja-JP" dirty="0"/>
              <a:t>3</a:t>
            </a:r>
            <a:r>
              <a:rPr lang="ja-JP" altLang="en-US"/>
              <a:t>つの要件</a:t>
            </a:r>
            <a:endParaRPr kumimoji="1" lang="ja-JP" altLang="en-US"/>
          </a:p>
        </p:txBody>
      </p:sp>
      <p:sp>
        <p:nvSpPr>
          <p:cNvPr id="3" name="スライド番号プレースホルダー 2">
            <a:extLst>
              <a:ext uri="{FF2B5EF4-FFF2-40B4-BE49-F238E27FC236}">
                <a16:creationId xmlns:a16="http://schemas.microsoft.com/office/drawing/2014/main" id="{B2FC8D5B-99E1-7044-8107-7B741885A155}"/>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24</a:t>
            </a:fld>
            <a:endParaRPr kumimoji="1" lang="ja-JP" altLang="en-US"/>
          </a:p>
        </p:txBody>
      </p:sp>
      <p:sp>
        <p:nvSpPr>
          <p:cNvPr id="4" name="テキスト ボックス 3">
            <a:extLst>
              <a:ext uri="{FF2B5EF4-FFF2-40B4-BE49-F238E27FC236}">
                <a16:creationId xmlns:a16="http://schemas.microsoft.com/office/drawing/2014/main" id="{2333D290-55CD-A545-AA77-7192D8473D17}"/>
              </a:ext>
            </a:extLst>
          </p:cNvPr>
          <p:cNvSpPr txBox="1"/>
          <p:nvPr/>
        </p:nvSpPr>
        <p:spPr>
          <a:xfrm>
            <a:off x="564776" y="1840781"/>
            <a:ext cx="1415772" cy="1138773"/>
          </a:xfrm>
          <a:prstGeom prst="rect">
            <a:avLst/>
          </a:prstGeom>
          <a:noFill/>
        </p:spPr>
        <p:txBody>
          <a:bodyPr wrap="none" rtlCol="0">
            <a:spAutoFit/>
          </a:bodyPr>
          <a:lstStyle/>
          <a:p>
            <a:pPr algn="ctr"/>
            <a:r>
              <a:rPr kumimoji="1" lang="ja-JP" altLang="en-US" sz="2400">
                <a:solidFill>
                  <a:srgbClr val="7030A0"/>
                </a:solidFill>
                <a:latin typeface="Meiryo" panose="020B0604030504040204" pitchFamily="34" charset="-128"/>
                <a:ea typeface="Meiryo" panose="020B0604030504040204" pitchFamily="34" charset="-128"/>
              </a:rPr>
              <a:t>お客様の</a:t>
            </a:r>
            <a:endParaRPr kumimoji="1" lang="en-US" altLang="ja-JP" sz="2400" dirty="0">
              <a:solidFill>
                <a:srgbClr val="7030A0"/>
              </a:solidFill>
              <a:latin typeface="Meiryo" panose="020B0604030504040204" pitchFamily="34" charset="-128"/>
              <a:ea typeface="Meiryo" panose="020B0604030504040204" pitchFamily="34" charset="-128"/>
            </a:endParaRPr>
          </a:p>
          <a:p>
            <a:pPr algn="ctr"/>
            <a:r>
              <a:rPr kumimoji="1" lang="ja-JP" altLang="en-US" sz="4400" b="1">
                <a:solidFill>
                  <a:schemeClr val="accent6">
                    <a:lumMod val="75000"/>
                  </a:schemeClr>
                </a:solidFill>
                <a:latin typeface="Meiryo" panose="020B0604030504040204" pitchFamily="34" charset="-128"/>
                <a:ea typeface="Meiryo" panose="020B0604030504040204" pitchFamily="34" charset="-128"/>
              </a:rPr>
              <a:t>価値</a:t>
            </a:r>
            <a:endParaRPr kumimoji="1" lang="ja-JP" altLang="en-US" sz="4400">
              <a:solidFill>
                <a:srgbClr val="7030A0"/>
              </a:solidFill>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F47DF2F3-D1D9-6543-B9DD-13E1C063A19B}"/>
              </a:ext>
            </a:extLst>
          </p:cNvPr>
          <p:cNvSpPr txBox="1"/>
          <p:nvPr/>
        </p:nvSpPr>
        <p:spPr>
          <a:xfrm>
            <a:off x="2101572" y="1840781"/>
            <a:ext cx="6429965" cy="1015663"/>
          </a:xfrm>
          <a:prstGeom prst="rect">
            <a:avLst/>
          </a:prstGeom>
          <a:noFill/>
        </p:spPr>
        <p:txBody>
          <a:bodyPr wrap="none" rtlCol="0">
            <a:spAutoFit/>
          </a:bodyPr>
          <a:lstStyle/>
          <a:p>
            <a:pPr marL="342900" indent="-342900">
              <a:buFont typeface="Wingdings" pitchFamily="2" charset="2"/>
              <a:buChar char="ü"/>
            </a:pPr>
            <a:r>
              <a:rPr kumimoji="1" lang="ja-JP" altLang="en-US" sz="2000">
                <a:solidFill>
                  <a:schemeClr val="accent6">
                    <a:lumMod val="50000"/>
                  </a:schemeClr>
                </a:solidFill>
                <a:latin typeface="Meiryo" panose="020B0604030504040204" pitchFamily="34" charset="-128"/>
                <a:ea typeface="Meiryo" panose="020B0604030504040204" pitchFamily="34" charset="-128"/>
              </a:rPr>
              <a:t>お金を払ってでも是非とも手に入れたい！</a:t>
            </a:r>
            <a:endParaRPr kumimoji="1" lang="en-US" altLang="ja-JP" sz="2000" dirty="0">
              <a:solidFill>
                <a:schemeClr val="accent6">
                  <a:lumMod val="50000"/>
                </a:schemeClr>
              </a:solidFill>
              <a:latin typeface="Meiryo" panose="020B0604030504040204" pitchFamily="34" charset="-128"/>
              <a:ea typeface="Meiryo" panose="020B0604030504040204" pitchFamily="34" charset="-128"/>
            </a:endParaRPr>
          </a:p>
          <a:p>
            <a:pPr marL="342900" indent="-342900">
              <a:buFont typeface="Wingdings" pitchFamily="2" charset="2"/>
              <a:buChar char="ü"/>
            </a:pPr>
            <a:r>
              <a:rPr kumimoji="1" lang="ja-JP" altLang="en-US" sz="2000">
                <a:solidFill>
                  <a:schemeClr val="accent6">
                    <a:lumMod val="50000"/>
                  </a:schemeClr>
                </a:solidFill>
                <a:latin typeface="Meiryo" panose="020B0604030504040204" pitchFamily="34" charset="-128"/>
                <a:ea typeface="Meiryo" panose="020B0604030504040204" pitchFamily="34" charset="-128"/>
              </a:rPr>
              <a:t>手間はかかるが何としてでも実現したい！</a:t>
            </a:r>
            <a:endParaRPr kumimoji="1" lang="en-US" altLang="ja-JP" sz="2000" dirty="0">
              <a:solidFill>
                <a:schemeClr val="accent6">
                  <a:lumMod val="50000"/>
                </a:schemeClr>
              </a:solidFill>
              <a:latin typeface="Meiryo" panose="020B0604030504040204" pitchFamily="34" charset="-128"/>
              <a:ea typeface="Meiryo" panose="020B0604030504040204" pitchFamily="34" charset="-128"/>
            </a:endParaRPr>
          </a:p>
          <a:p>
            <a:pPr marL="342900" indent="-342900">
              <a:buFont typeface="Wingdings" pitchFamily="2" charset="2"/>
              <a:buChar char="ü"/>
            </a:pPr>
            <a:r>
              <a:rPr lang="ja-JP" altLang="en-US" sz="2000">
                <a:solidFill>
                  <a:schemeClr val="accent6">
                    <a:lumMod val="50000"/>
                  </a:schemeClr>
                </a:solidFill>
                <a:latin typeface="Meiryo" panose="020B0604030504040204" pitchFamily="34" charset="-128"/>
                <a:ea typeface="Meiryo" panose="020B0604030504040204" pitchFamily="34" charset="-128"/>
              </a:rPr>
              <a:t>「お願いですから早くください」と言わせられる！</a:t>
            </a:r>
            <a:endParaRPr kumimoji="1" lang="ja-JP" altLang="en-US" sz="2000">
              <a:solidFill>
                <a:schemeClr val="accent6">
                  <a:lumMod val="50000"/>
                </a:schemeClr>
              </a:solidFill>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A7B188C9-65A3-AC4B-8FBA-AD753A1FFC88}"/>
              </a:ext>
            </a:extLst>
          </p:cNvPr>
          <p:cNvSpPr txBox="1"/>
          <p:nvPr/>
        </p:nvSpPr>
        <p:spPr>
          <a:xfrm>
            <a:off x="218880" y="3861764"/>
            <a:ext cx="2518638" cy="1200329"/>
          </a:xfrm>
          <a:prstGeom prst="rect">
            <a:avLst/>
          </a:prstGeom>
          <a:noFill/>
        </p:spPr>
        <p:txBody>
          <a:bodyPr wrap="none" rtlCol="0">
            <a:spAutoFit/>
          </a:bodyPr>
          <a:lstStyle/>
          <a:p>
            <a:pPr algn="ctr"/>
            <a:r>
              <a:rPr kumimoji="1" lang="ja-JP" altLang="en-US" sz="4400" b="1">
                <a:solidFill>
                  <a:srgbClr val="0070C0"/>
                </a:solidFill>
                <a:latin typeface="Meiryo" panose="020B0604030504040204" pitchFamily="34" charset="-128"/>
                <a:ea typeface="Meiryo" panose="020B0604030504040204" pitchFamily="34" charset="-128"/>
              </a:rPr>
              <a:t>実感</a:t>
            </a:r>
            <a:endParaRPr kumimoji="1" lang="en-US" altLang="ja-JP" sz="4400" b="1" dirty="0">
              <a:solidFill>
                <a:srgbClr val="0070C0"/>
              </a:solidFill>
              <a:latin typeface="Meiryo" panose="020B0604030504040204" pitchFamily="34" charset="-128"/>
              <a:ea typeface="Meiryo" panose="020B0604030504040204" pitchFamily="34" charset="-128"/>
            </a:endParaRPr>
          </a:p>
          <a:p>
            <a:pPr algn="ctr"/>
            <a:r>
              <a:rPr lang="ja-JP" altLang="en-US" sz="1400">
                <a:solidFill>
                  <a:srgbClr val="0070C0"/>
                </a:solidFill>
                <a:latin typeface="Meiryo" panose="020B0604030504040204" pitchFamily="34" charset="-128"/>
                <a:ea typeface="Meiryo" panose="020B0604030504040204" pitchFamily="34" charset="-128"/>
              </a:rPr>
              <a:t>あなたはお客様が求めている</a:t>
            </a:r>
            <a:endParaRPr lang="en-US" altLang="ja-JP" sz="1400" dirty="0">
              <a:solidFill>
                <a:srgbClr val="0070C0"/>
              </a:solidFill>
              <a:latin typeface="Meiryo" panose="020B0604030504040204" pitchFamily="34" charset="-128"/>
              <a:ea typeface="Meiryo" panose="020B0604030504040204" pitchFamily="34" charset="-128"/>
            </a:endParaRPr>
          </a:p>
          <a:p>
            <a:pPr algn="ctr"/>
            <a:r>
              <a:rPr lang="ja-JP" altLang="en-US" sz="1400">
                <a:solidFill>
                  <a:srgbClr val="0070C0"/>
                </a:solidFill>
                <a:latin typeface="Meiryo" panose="020B0604030504040204" pitchFamily="34" charset="-128"/>
                <a:ea typeface="Meiryo" panose="020B0604030504040204" pitchFamily="34" charset="-128"/>
              </a:rPr>
              <a:t>価値を実感していますか？</a:t>
            </a:r>
            <a:endParaRPr kumimoji="1" lang="ja-JP" altLang="en-US" sz="1400">
              <a:solidFill>
                <a:srgbClr val="0070C0"/>
              </a:solidFill>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5B77C332-F9C7-3A4D-A2FB-5100B59DCE13}"/>
              </a:ext>
            </a:extLst>
          </p:cNvPr>
          <p:cNvSpPr txBox="1"/>
          <p:nvPr/>
        </p:nvSpPr>
        <p:spPr>
          <a:xfrm>
            <a:off x="3103360" y="3861764"/>
            <a:ext cx="2877711" cy="1200329"/>
          </a:xfrm>
          <a:prstGeom prst="rect">
            <a:avLst/>
          </a:prstGeom>
          <a:noFill/>
        </p:spPr>
        <p:txBody>
          <a:bodyPr wrap="none" rtlCol="0">
            <a:spAutoFit/>
          </a:bodyPr>
          <a:lstStyle/>
          <a:p>
            <a:pPr algn="ctr"/>
            <a:r>
              <a:rPr kumimoji="1" lang="ja-JP" altLang="en-US" sz="4400" b="1">
                <a:solidFill>
                  <a:srgbClr val="0070C0"/>
                </a:solidFill>
                <a:latin typeface="Meiryo" panose="020B0604030504040204" pitchFamily="34" charset="-128"/>
                <a:ea typeface="Meiryo" panose="020B0604030504040204" pitchFamily="34" charset="-128"/>
              </a:rPr>
              <a:t>納得</a:t>
            </a:r>
            <a:endParaRPr kumimoji="1" lang="en-US" altLang="ja-JP" sz="4400" b="1" dirty="0">
              <a:solidFill>
                <a:srgbClr val="0070C0"/>
              </a:solidFill>
              <a:latin typeface="Meiryo" panose="020B0604030504040204" pitchFamily="34" charset="-128"/>
              <a:ea typeface="Meiryo" panose="020B0604030504040204" pitchFamily="34" charset="-128"/>
            </a:endParaRPr>
          </a:p>
          <a:p>
            <a:pPr algn="ctr"/>
            <a:r>
              <a:rPr kumimoji="1" lang="ja-JP" altLang="en-US" sz="1400">
                <a:solidFill>
                  <a:srgbClr val="0070C0"/>
                </a:solidFill>
                <a:latin typeface="Meiryo" panose="020B0604030504040204" pitchFamily="34" charset="-128"/>
                <a:ea typeface="Meiryo" panose="020B0604030504040204" pitchFamily="34" charset="-128"/>
              </a:rPr>
              <a:t>あなたはこの提案に間違えなく</a:t>
            </a:r>
            <a:endParaRPr kumimoji="1" lang="en-US" altLang="ja-JP" sz="1400" dirty="0">
              <a:solidFill>
                <a:srgbClr val="0070C0"/>
              </a:solidFill>
              <a:latin typeface="Meiryo" panose="020B0604030504040204" pitchFamily="34" charset="-128"/>
              <a:ea typeface="Meiryo" panose="020B0604030504040204" pitchFamily="34" charset="-128"/>
            </a:endParaRPr>
          </a:p>
          <a:p>
            <a:pPr algn="ctr"/>
            <a:r>
              <a:rPr kumimoji="1" lang="ja-JP" altLang="en-US" sz="1400">
                <a:solidFill>
                  <a:srgbClr val="0070C0"/>
                </a:solidFill>
                <a:latin typeface="Meiryo" panose="020B0604030504040204" pitchFamily="34" charset="-128"/>
                <a:ea typeface="Meiryo" panose="020B0604030504040204" pitchFamily="34" charset="-128"/>
              </a:rPr>
              <a:t>価値があると納得していますか？</a:t>
            </a:r>
          </a:p>
        </p:txBody>
      </p:sp>
      <p:sp>
        <p:nvSpPr>
          <p:cNvPr id="8" name="テキスト ボックス 7">
            <a:extLst>
              <a:ext uri="{FF2B5EF4-FFF2-40B4-BE49-F238E27FC236}">
                <a16:creationId xmlns:a16="http://schemas.microsoft.com/office/drawing/2014/main" id="{4E9A4905-BC16-8446-8C4E-EA43F798F16D}"/>
              </a:ext>
            </a:extLst>
          </p:cNvPr>
          <p:cNvSpPr txBox="1"/>
          <p:nvPr/>
        </p:nvSpPr>
        <p:spPr>
          <a:xfrm>
            <a:off x="6346919" y="3861764"/>
            <a:ext cx="2518638" cy="1200329"/>
          </a:xfrm>
          <a:prstGeom prst="rect">
            <a:avLst/>
          </a:prstGeom>
          <a:noFill/>
        </p:spPr>
        <p:txBody>
          <a:bodyPr wrap="none" rtlCol="0">
            <a:spAutoFit/>
          </a:bodyPr>
          <a:lstStyle/>
          <a:p>
            <a:pPr algn="ctr"/>
            <a:r>
              <a:rPr kumimoji="1" lang="ja-JP" altLang="en-US" sz="4400" b="1">
                <a:solidFill>
                  <a:srgbClr val="0070C0"/>
                </a:solidFill>
                <a:latin typeface="Meiryo" panose="020B0604030504040204" pitchFamily="34" charset="-128"/>
                <a:ea typeface="Meiryo" panose="020B0604030504040204" pitchFamily="34" charset="-128"/>
              </a:rPr>
              <a:t>説得</a:t>
            </a:r>
            <a:endParaRPr kumimoji="1" lang="en-US" altLang="ja-JP" sz="4400" b="1" dirty="0">
              <a:solidFill>
                <a:srgbClr val="0070C0"/>
              </a:solidFill>
              <a:latin typeface="Meiryo" panose="020B0604030504040204" pitchFamily="34" charset="-128"/>
              <a:ea typeface="Meiryo" panose="020B0604030504040204" pitchFamily="34" charset="-128"/>
            </a:endParaRPr>
          </a:p>
          <a:p>
            <a:pPr algn="ctr"/>
            <a:r>
              <a:rPr kumimoji="1" lang="ja-JP" altLang="en-US" sz="1400">
                <a:solidFill>
                  <a:srgbClr val="0070C0"/>
                </a:solidFill>
                <a:latin typeface="Meiryo" panose="020B0604030504040204" pitchFamily="34" charset="-128"/>
                <a:ea typeface="Meiryo" panose="020B0604030504040204" pitchFamily="34" charset="-128"/>
              </a:rPr>
              <a:t>あなたはこの提案の価値を</a:t>
            </a:r>
            <a:endParaRPr kumimoji="1" lang="en-US" altLang="ja-JP" sz="1400" dirty="0">
              <a:solidFill>
                <a:srgbClr val="0070C0"/>
              </a:solidFill>
              <a:latin typeface="Meiryo" panose="020B0604030504040204" pitchFamily="34" charset="-128"/>
              <a:ea typeface="Meiryo" panose="020B0604030504040204" pitchFamily="34" charset="-128"/>
            </a:endParaRPr>
          </a:p>
          <a:p>
            <a:pPr algn="ctr"/>
            <a:r>
              <a:rPr lang="ja-JP" altLang="en-US" sz="1400">
                <a:solidFill>
                  <a:srgbClr val="0070C0"/>
                </a:solidFill>
                <a:latin typeface="Meiryo" panose="020B0604030504040204" pitchFamily="34" charset="-128"/>
                <a:ea typeface="Meiryo" panose="020B0604030504040204" pitchFamily="34" charset="-128"/>
              </a:rPr>
              <a:t>的確に</a:t>
            </a:r>
            <a:r>
              <a:rPr kumimoji="1" lang="ja-JP" altLang="en-US" sz="1400">
                <a:solidFill>
                  <a:srgbClr val="0070C0"/>
                </a:solidFill>
                <a:latin typeface="Meiryo" panose="020B0604030504040204" pitchFamily="34" charset="-128"/>
                <a:ea typeface="Meiryo" panose="020B0604030504040204" pitchFamily="34" charset="-128"/>
              </a:rPr>
              <a:t>伝え説得できますか？</a:t>
            </a:r>
          </a:p>
        </p:txBody>
      </p:sp>
    </p:spTree>
    <p:extLst>
      <p:ext uri="{BB962C8B-B14F-4D97-AF65-F5344CB8AC3E}">
        <p14:creationId xmlns:p14="http://schemas.microsoft.com/office/powerpoint/2010/main" val="913298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D99132-F028-F64C-8BE0-E4C6593C5182}"/>
              </a:ext>
            </a:extLst>
          </p:cNvPr>
          <p:cNvSpPr>
            <a:spLocks noGrp="1"/>
          </p:cNvSpPr>
          <p:nvPr>
            <p:ph type="title"/>
          </p:nvPr>
        </p:nvSpPr>
        <p:spPr/>
        <p:txBody>
          <a:bodyPr/>
          <a:lstStyle/>
          <a:p>
            <a:r>
              <a:rPr kumimoji="1" lang="ja-JP" altLang="en-US"/>
              <a:t>導入上の留意事項</a:t>
            </a:r>
          </a:p>
        </p:txBody>
      </p:sp>
      <p:sp>
        <p:nvSpPr>
          <p:cNvPr id="3" name="スライド番号プレースホルダー 2">
            <a:extLst>
              <a:ext uri="{FF2B5EF4-FFF2-40B4-BE49-F238E27FC236}">
                <a16:creationId xmlns:a16="http://schemas.microsoft.com/office/drawing/2014/main" id="{B724C333-328D-9743-BDBB-3F55DE581460}"/>
              </a:ext>
            </a:extLst>
          </p:cNvPr>
          <p:cNvSpPr>
            <a:spLocks noGrp="1"/>
          </p:cNvSpPr>
          <p:nvPr>
            <p:ph type="sldNum" sz="quarter" idx="12"/>
          </p:nvPr>
        </p:nvSpPr>
        <p:spPr/>
        <p:txBody>
          <a:bodyPr/>
          <a:lstStyle/>
          <a:p>
            <a:fld id="{8FF8CC5D-A65D-5946-99B5-645367A967AD}" type="slidenum">
              <a:rPr kumimoji="1" lang="ja-JP" altLang="en-US" smtClean="0"/>
              <a:t>25</a:t>
            </a:fld>
            <a:endParaRPr kumimoji="1" lang="ja-JP" altLang="en-US"/>
          </a:p>
        </p:txBody>
      </p:sp>
      <p:sp>
        <p:nvSpPr>
          <p:cNvPr id="5" name="テキスト ボックス 4">
            <a:extLst>
              <a:ext uri="{FF2B5EF4-FFF2-40B4-BE49-F238E27FC236}">
                <a16:creationId xmlns:a16="http://schemas.microsoft.com/office/drawing/2014/main" id="{19634ECB-4745-7D46-83FE-05DC88F16645}"/>
              </a:ext>
            </a:extLst>
          </p:cNvPr>
          <p:cNvSpPr txBox="1"/>
          <p:nvPr/>
        </p:nvSpPr>
        <p:spPr>
          <a:xfrm>
            <a:off x="513838" y="1095998"/>
            <a:ext cx="8116324" cy="4278094"/>
          </a:xfrm>
          <a:prstGeom prst="rect">
            <a:avLst/>
          </a:prstGeom>
          <a:noFill/>
        </p:spPr>
        <p:txBody>
          <a:bodyPr wrap="none" rtlCol="0">
            <a:spAutoFit/>
          </a:bodyPr>
          <a:lstStyle/>
          <a:p>
            <a:r>
              <a:rPr kumimoji="1" lang="ja-JP" altLang="en-US" sz="2000" b="1">
                <a:latin typeface="Meiryo" panose="020B0604030504040204" pitchFamily="34" charset="-128"/>
                <a:ea typeface="Meiryo" panose="020B0604030504040204" pitchFamily="34" charset="-128"/>
              </a:rPr>
              <a:t>プログラミングは不要だが、プログラミング・スキルは必要</a:t>
            </a:r>
            <a:endParaRPr kumimoji="1" lang="en-US" altLang="ja-JP" sz="2000" b="1" dirty="0">
              <a:latin typeface="Meiryo" panose="020B0604030504040204" pitchFamily="34" charset="-128"/>
              <a:ea typeface="Meiryo" panose="020B0604030504040204" pitchFamily="34" charset="-128"/>
            </a:endParaRPr>
          </a:p>
          <a:p>
            <a:pPr marL="742950" lvl="1" indent="-285750">
              <a:buFont typeface="Wingdings" pitchFamily="2" charset="2"/>
              <a:buChar char="ü"/>
            </a:pPr>
            <a:r>
              <a:rPr lang="ja-JP" altLang="en-US" sz="1600">
                <a:latin typeface="Meiryo" panose="020B0604030504040204" pitchFamily="34" charset="-128"/>
                <a:ea typeface="Meiryo" panose="020B0604030504040204" pitchFamily="34" charset="-128"/>
              </a:rPr>
              <a:t>業務プロセスの整理と仕様化</a:t>
            </a:r>
            <a:endParaRPr lang="en-US" altLang="ja-JP" sz="1600" dirty="0">
              <a:latin typeface="Meiryo" panose="020B0604030504040204" pitchFamily="34" charset="-128"/>
              <a:ea typeface="Meiryo" panose="020B0604030504040204" pitchFamily="34" charset="-128"/>
            </a:endParaRPr>
          </a:p>
          <a:p>
            <a:pPr marL="742950" lvl="1" indent="-285750">
              <a:buFont typeface="Wingdings" pitchFamily="2" charset="2"/>
              <a:buChar char="ü"/>
            </a:pPr>
            <a:r>
              <a:rPr lang="ja-JP" altLang="en-US" sz="1600">
                <a:latin typeface="Meiryo" panose="020B0604030504040204" pitchFamily="34" charset="-128"/>
                <a:ea typeface="Meiryo" panose="020B0604030504040204" pitchFamily="34" charset="-128"/>
              </a:rPr>
              <a:t>設定ルールや命名ルールの標準化</a:t>
            </a:r>
            <a:endParaRPr lang="en-US" altLang="ja-JP" sz="1600" dirty="0">
              <a:latin typeface="Meiryo" panose="020B0604030504040204" pitchFamily="34" charset="-128"/>
              <a:ea typeface="Meiryo" panose="020B0604030504040204" pitchFamily="34" charset="-128"/>
            </a:endParaRPr>
          </a:p>
          <a:p>
            <a:pPr marL="742950" lvl="1" indent="-285750">
              <a:buFont typeface="Wingdings" pitchFamily="2" charset="2"/>
              <a:buChar char="ü"/>
            </a:pPr>
            <a:r>
              <a:rPr kumimoji="1" lang="ja-JP" altLang="en-US" sz="1600">
                <a:latin typeface="Meiryo" panose="020B0604030504040204" pitchFamily="34" charset="-128"/>
                <a:ea typeface="Meiryo" panose="020B0604030504040204" pitchFamily="34" charset="-128"/>
              </a:rPr>
              <a:t>処理手順の単純化・リファクタリング</a:t>
            </a:r>
            <a:endParaRPr kumimoji="1" lang="en-US" altLang="ja-JP" sz="1600" dirty="0">
              <a:latin typeface="Meiryo" panose="020B0604030504040204" pitchFamily="34" charset="-128"/>
              <a:ea typeface="Meiryo" panose="020B0604030504040204" pitchFamily="34" charset="-128"/>
            </a:endParaRPr>
          </a:p>
          <a:p>
            <a:r>
              <a:rPr lang="en-US" altLang="ja-JP" sz="2000" b="1" dirty="0">
                <a:latin typeface="Meiryo" panose="020B0604030504040204" pitchFamily="34" charset="-128"/>
                <a:ea typeface="Meiryo" panose="020B0604030504040204" pitchFamily="34" charset="-128"/>
              </a:rPr>
              <a:t>IT</a:t>
            </a:r>
            <a:r>
              <a:rPr lang="ja-JP" altLang="en-US" sz="2000" b="1">
                <a:latin typeface="Meiryo" panose="020B0604030504040204" pitchFamily="34" charset="-128"/>
                <a:ea typeface="Meiryo" panose="020B0604030504040204" pitchFamily="34" charset="-128"/>
              </a:rPr>
              <a:t>部門に作れても、業務部門には作れない（場合もある）</a:t>
            </a:r>
            <a:endParaRPr lang="en-US" altLang="ja-JP" sz="2000" b="1" dirty="0">
              <a:latin typeface="Meiryo" panose="020B0604030504040204" pitchFamily="34" charset="-128"/>
              <a:ea typeface="Meiryo" panose="020B0604030504040204" pitchFamily="34" charset="-128"/>
            </a:endParaRPr>
          </a:p>
          <a:p>
            <a:pPr marL="742950" lvl="1" indent="-285750">
              <a:buFont typeface="Wingdings" pitchFamily="2" charset="2"/>
              <a:buChar char="ü"/>
            </a:pPr>
            <a:r>
              <a:rPr lang="ja-JP" altLang="en-US" sz="1600">
                <a:latin typeface="Meiryo" panose="020B0604030504040204" pitchFamily="34" charset="-128"/>
                <a:ea typeface="Meiryo" panose="020B0604030504040204" pitchFamily="34" charset="-128"/>
              </a:rPr>
              <a:t>プログラミングスキルがない</a:t>
            </a:r>
            <a:endParaRPr lang="en-US" altLang="ja-JP" sz="1600" dirty="0">
              <a:latin typeface="Meiryo" panose="020B0604030504040204" pitchFamily="34" charset="-128"/>
              <a:ea typeface="Meiryo" panose="020B0604030504040204" pitchFamily="34" charset="-128"/>
            </a:endParaRPr>
          </a:p>
          <a:p>
            <a:pPr marL="742950" lvl="1" indent="-285750">
              <a:buFont typeface="Wingdings" pitchFamily="2" charset="2"/>
              <a:buChar char="ü"/>
            </a:pPr>
            <a:r>
              <a:rPr lang="en-US" altLang="ja-JP" sz="1600" dirty="0">
                <a:latin typeface="Meiryo" panose="020B0604030504040204" pitchFamily="34" charset="-128"/>
                <a:ea typeface="Meiryo" panose="020B0604030504040204" pitchFamily="34" charset="-128"/>
              </a:rPr>
              <a:t>IT</a:t>
            </a:r>
            <a:r>
              <a:rPr lang="ja-JP" altLang="en-US" sz="1600">
                <a:latin typeface="Meiryo" panose="020B0604030504040204" pitchFamily="34" charset="-128"/>
                <a:ea typeface="Meiryo" panose="020B0604030504040204" pitchFamily="34" charset="-128"/>
              </a:rPr>
              <a:t>部門は仕事だが、事業部門は本業ではない</a:t>
            </a:r>
            <a:endParaRPr lang="en-US" altLang="ja-JP" sz="1600" dirty="0">
              <a:latin typeface="Meiryo" panose="020B0604030504040204" pitchFamily="34" charset="-128"/>
              <a:ea typeface="Meiryo" panose="020B0604030504040204" pitchFamily="34" charset="-128"/>
            </a:endParaRPr>
          </a:p>
          <a:p>
            <a:pPr marL="742950" lvl="1" indent="-285750">
              <a:buFont typeface="Wingdings" pitchFamily="2" charset="2"/>
              <a:buChar char="ü"/>
            </a:pPr>
            <a:r>
              <a:rPr lang="ja-JP" altLang="en-US" sz="1600">
                <a:latin typeface="Meiryo" panose="020B0604030504040204" pitchFamily="34" charset="-128"/>
                <a:ea typeface="Meiryo" panose="020B0604030504040204" pitchFamily="34" charset="-128"/>
              </a:rPr>
              <a:t>自分の仕事がなくなることへの抵抗</a:t>
            </a:r>
            <a:endParaRPr lang="en-US" altLang="ja-JP" sz="1600" dirty="0">
              <a:latin typeface="Meiryo" panose="020B0604030504040204" pitchFamily="34" charset="-128"/>
              <a:ea typeface="Meiryo" panose="020B0604030504040204" pitchFamily="34" charset="-128"/>
            </a:endParaRPr>
          </a:p>
          <a:p>
            <a:r>
              <a:rPr lang="ja-JP" altLang="en-US" sz="2000" b="1">
                <a:latin typeface="Meiryo" panose="020B0604030504040204" pitchFamily="34" charset="-128"/>
                <a:ea typeface="Meiryo" panose="020B0604030504040204" pitchFamily="34" charset="-128"/>
              </a:rPr>
              <a:t>業務プロセスを知っている人がいなくなればブラックボックス化</a:t>
            </a:r>
            <a:endParaRPr lang="en-US" altLang="ja-JP" sz="2000" b="1" dirty="0">
              <a:latin typeface="Meiryo" panose="020B0604030504040204" pitchFamily="34" charset="-128"/>
              <a:ea typeface="Meiryo" panose="020B0604030504040204" pitchFamily="34" charset="-128"/>
            </a:endParaRPr>
          </a:p>
          <a:p>
            <a:pPr marL="742950" lvl="1" indent="-285750">
              <a:buFont typeface="Wingdings" pitchFamily="2" charset="2"/>
              <a:buChar char="ü"/>
            </a:pPr>
            <a:r>
              <a:rPr lang="ja-JP" altLang="en-US" sz="1600">
                <a:latin typeface="Meiryo" panose="020B0604030504040204" pitchFamily="34" charset="-128"/>
                <a:ea typeface="Meiryo" panose="020B0604030504040204" pitchFamily="34" charset="-128"/>
              </a:rPr>
              <a:t>属人化しているので、そのプロセスの目的や前後の段取りが不明</a:t>
            </a:r>
            <a:endParaRPr lang="en-US" altLang="ja-JP" sz="1600" dirty="0">
              <a:latin typeface="Meiryo" panose="020B0604030504040204" pitchFamily="34" charset="-128"/>
              <a:ea typeface="Meiryo" panose="020B0604030504040204" pitchFamily="34" charset="-128"/>
            </a:endParaRPr>
          </a:p>
          <a:p>
            <a:pPr marL="742950" lvl="1" indent="-285750">
              <a:buFont typeface="Wingdings" pitchFamily="2" charset="2"/>
              <a:buChar char="ü"/>
            </a:pPr>
            <a:r>
              <a:rPr lang="ja-JP" altLang="en-US" sz="1600">
                <a:latin typeface="Meiryo" panose="020B0604030504040204" pitchFamily="34" charset="-128"/>
                <a:ea typeface="Meiryo" panose="020B0604030504040204" pitchFamily="34" charset="-128"/>
              </a:rPr>
              <a:t>導入初期には劇的な効果はあっても、効果の継続的拡大は難しい</a:t>
            </a:r>
            <a:endParaRPr lang="en-US" altLang="ja-JP" sz="1600" dirty="0">
              <a:latin typeface="Meiryo" panose="020B0604030504040204" pitchFamily="34" charset="-128"/>
              <a:ea typeface="Meiryo" panose="020B0604030504040204" pitchFamily="34" charset="-128"/>
            </a:endParaRPr>
          </a:p>
          <a:p>
            <a:pPr marL="742950" lvl="1" indent="-285750">
              <a:buFont typeface="Wingdings" pitchFamily="2" charset="2"/>
              <a:buChar char="ü"/>
            </a:pPr>
            <a:r>
              <a:rPr lang="ja-JP" altLang="en-US" sz="1600">
                <a:latin typeface="Meiryo" panose="020B0604030504040204" pitchFamily="34" charset="-128"/>
                <a:ea typeface="Meiryo" panose="020B0604030504040204" pitchFamily="34" charset="-128"/>
              </a:rPr>
              <a:t>属人化したプロセスが固定化して業務改善が停滞する</a:t>
            </a:r>
            <a:endParaRPr lang="en-US" altLang="ja-JP" sz="1600" dirty="0">
              <a:latin typeface="Meiryo" panose="020B0604030504040204" pitchFamily="34" charset="-128"/>
              <a:ea typeface="Meiryo" panose="020B0604030504040204" pitchFamily="34" charset="-128"/>
            </a:endParaRPr>
          </a:p>
          <a:p>
            <a:r>
              <a:rPr lang="ja-JP" altLang="en-US" sz="2000" b="1">
                <a:latin typeface="Meiryo" panose="020B0604030504040204" pitchFamily="34" charset="-128"/>
                <a:ea typeface="Meiryo" panose="020B0604030504040204" pitchFamily="34" charset="-128"/>
              </a:rPr>
              <a:t>ロボットの得意・不得意に精通していなければ、効果は限定的</a:t>
            </a:r>
            <a:endParaRPr lang="en-US" altLang="ja-JP" sz="2000" b="1" dirty="0">
              <a:latin typeface="Meiryo" panose="020B0604030504040204" pitchFamily="34" charset="-128"/>
              <a:ea typeface="Meiryo" panose="020B0604030504040204" pitchFamily="34" charset="-128"/>
            </a:endParaRPr>
          </a:p>
          <a:p>
            <a:pPr marL="742950" lvl="1" indent="-285750">
              <a:buFont typeface="Wingdings" pitchFamily="2" charset="2"/>
              <a:buChar char="ü"/>
            </a:pPr>
            <a:r>
              <a:rPr lang="ja-JP" altLang="en-US" sz="1600">
                <a:latin typeface="Meiryo" panose="020B0604030504040204" pitchFamily="34" charset="-128"/>
                <a:ea typeface="Meiryo" panose="020B0604030504040204" pitchFamily="34" charset="-128"/>
              </a:rPr>
              <a:t>ロボットの不得意なところに適用しても効果は出ない</a:t>
            </a:r>
            <a:endParaRPr lang="en-US" altLang="ja-JP" sz="1600" dirty="0">
              <a:latin typeface="Meiryo" panose="020B0604030504040204" pitchFamily="34" charset="-128"/>
              <a:ea typeface="Meiryo" panose="020B0604030504040204" pitchFamily="34" charset="-128"/>
            </a:endParaRPr>
          </a:p>
          <a:p>
            <a:pPr marL="742950" lvl="1" indent="-285750">
              <a:buFont typeface="Wingdings" pitchFamily="2" charset="2"/>
              <a:buChar char="ü"/>
            </a:pPr>
            <a:r>
              <a:rPr lang="ja-JP" altLang="en-US" sz="1600">
                <a:latin typeface="Meiryo" panose="020B0604030504040204" pitchFamily="34" charset="-128"/>
                <a:ea typeface="Meiryo" panose="020B0604030504040204" pitchFamily="34" charset="-128"/>
              </a:rPr>
              <a:t>業務プロセスやユーザーインターフェイスが変更されても直ぐに対処できない</a:t>
            </a:r>
            <a:endParaRPr lang="en-US" altLang="ja-JP" sz="1600" dirty="0">
              <a:latin typeface="Meiryo" panose="020B0604030504040204" pitchFamily="34" charset="-128"/>
              <a:ea typeface="Meiryo" panose="020B0604030504040204" pitchFamily="34" charset="-128"/>
            </a:endParaRPr>
          </a:p>
          <a:p>
            <a:pPr marL="742950" lvl="1" indent="-285750">
              <a:buFont typeface="Wingdings" pitchFamily="2" charset="2"/>
              <a:buChar char="ü"/>
            </a:pPr>
            <a:r>
              <a:rPr lang="ja-JP" altLang="en-US" sz="1600">
                <a:latin typeface="Meiryo" panose="020B0604030504040204" pitchFamily="34" charset="-128"/>
                <a:ea typeface="Meiryo" panose="020B0604030504040204" pitchFamily="34" charset="-128"/>
              </a:rPr>
              <a:t>簡単な機能しか使いこなせなければ、投資対効果を引き出せない</a:t>
            </a:r>
            <a:endParaRPr lang="en-US" altLang="ja-JP" sz="1600" dirty="0">
              <a:latin typeface="Meiryo" panose="020B0604030504040204" pitchFamily="34" charset="-128"/>
              <a:ea typeface="Meiryo" panose="020B0604030504040204" pitchFamily="34" charset="-128"/>
            </a:endParaRPr>
          </a:p>
        </p:txBody>
      </p:sp>
      <p:sp>
        <p:nvSpPr>
          <p:cNvPr id="6" name="四角形吹き出し 5">
            <a:extLst>
              <a:ext uri="{FF2B5EF4-FFF2-40B4-BE49-F238E27FC236}">
                <a16:creationId xmlns:a16="http://schemas.microsoft.com/office/drawing/2014/main" id="{B12FD6CB-A2C7-4C46-B6B2-22F13BB48712}"/>
              </a:ext>
            </a:extLst>
          </p:cNvPr>
          <p:cNvSpPr/>
          <p:nvPr/>
        </p:nvSpPr>
        <p:spPr>
          <a:xfrm>
            <a:off x="1526458" y="5563071"/>
            <a:ext cx="7103704" cy="899651"/>
          </a:xfrm>
          <a:prstGeom prst="wedgeRectCallout">
            <a:avLst>
              <a:gd name="adj1" fmla="val -36763"/>
              <a:gd name="adj2" fmla="val -74386"/>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2000250" lvl="4" indent="-171450">
              <a:buFont typeface="Wingdings" pitchFamily="2" charset="2"/>
              <a:buChar char="Ø"/>
            </a:pPr>
            <a:r>
              <a:rPr kumimoji="1" lang="ja-JP" altLang="en-US" sz="1400">
                <a:solidFill>
                  <a:srgbClr val="FFFFFF"/>
                </a:solidFill>
                <a:latin typeface="Meiryo" panose="020B0604030504040204" pitchFamily="34" charset="-128"/>
                <a:ea typeface="Meiryo" panose="020B0604030504040204" pitchFamily="34" charset="-128"/>
                <a:cs typeface="ＭＳ Ｐゴシック"/>
              </a:rPr>
              <a:t>判断を必要とするプロセスが多い</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marL="2000250" lvl="4" indent="-171450">
              <a:buFont typeface="Wingdings" pitchFamily="2" charset="2"/>
              <a:buChar char="Ø"/>
            </a:pPr>
            <a:r>
              <a:rPr lang="ja-JP" altLang="en-US" sz="1400">
                <a:solidFill>
                  <a:srgbClr val="FFFFFF"/>
                </a:solidFill>
                <a:latin typeface="Meiryo" panose="020B0604030504040204" pitchFamily="34" charset="-128"/>
                <a:ea typeface="Meiryo" panose="020B0604030504040204" pitchFamily="34" charset="-128"/>
                <a:cs typeface="ＭＳ Ｐゴシック"/>
              </a:rPr>
              <a:t>画面の位置や桁がダイナミックに変わる</a:t>
            </a:r>
            <a:endParaRPr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marL="2000250" lvl="4" indent="-171450">
              <a:buFont typeface="Wingdings" pitchFamily="2" charset="2"/>
              <a:buChar char="Ø"/>
            </a:pPr>
            <a:r>
              <a:rPr kumimoji="1" lang="ja-JP" altLang="en-US" sz="1400">
                <a:solidFill>
                  <a:srgbClr val="FFFFFF"/>
                </a:solidFill>
                <a:latin typeface="Meiryo" panose="020B0604030504040204" pitchFamily="34" charset="-128"/>
                <a:ea typeface="Meiryo" panose="020B0604030504040204" pitchFamily="34" charset="-128"/>
                <a:cs typeface="ＭＳ Ｐゴシック"/>
              </a:rPr>
              <a:t>ルールが曖昧で、画面変更が恣意的または頻繁に行われる</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テキスト ボックス 6">
            <a:extLst>
              <a:ext uri="{FF2B5EF4-FFF2-40B4-BE49-F238E27FC236}">
                <a16:creationId xmlns:a16="http://schemas.microsoft.com/office/drawing/2014/main" id="{58FC25C0-5A66-D045-A522-C065642357CA}"/>
              </a:ext>
            </a:extLst>
          </p:cNvPr>
          <p:cNvSpPr txBox="1"/>
          <p:nvPr/>
        </p:nvSpPr>
        <p:spPr>
          <a:xfrm>
            <a:off x="1850922" y="5658953"/>
            <a:ext cx="1210588" cy="707886"/>
          </a:xfrm>
          <a:prstGeom prst="rect">
            <a:avLst/>
          </a:prstGeom>
          <a:noFill/>
        </p:spPr>
        <p:txBody>
          <a:bodyPr wrap="none" rtlCol="0">
            <a:spAutoFit/>
          </a:bodyPr>
          <a:lstStyle/>
          <a:p>
            <a:r>
              <a:rPr kumimoji="1" lang="ja-JP" altLang="en-US" sz="2000" b="1">
                <a:solidFill>
                  <a:schemeClr val="bg1"/>
                </a:solidFill>
                <a:latin typeface="Meiryo" panose="020B0604030504040204" pitchFamily="34" charset="-128"/>
                <a:ea typeface="Meiryo" panose="020B0604030504040204" pitchFamily="34" charset="-128"/>
              </a:rPr>
              <a:t>ロボット</a:t>
            </a:r>
            <a:endParaRPr kumimoji="1" lang="en-US" altLang="ja-JP" sz="2000" b="1" dirty="0">
              <a:solidFill>
                <a:schemeClr val="bg1"/>
              </a:solidFill>
              <a:latin typeface="Meiryo" panose="020B0604030504040204" pitchFamily="34" charset="-128"/>
              <a:ea typeface="Meiryo" panose="020B0604030504040204" pitchFamily="34" charset="-128"/>
            </a:endParaRPr>
          </a:p>
          <a:p>
            <a:r>
              <a:rPr kumimoji="1" lang="ja-JP" altLang="en-US" sz="2000" b="1">
                <a:solidFill>
                  <a:schemeClr val="bg1"/>
                </a:solidFill>
                <a:latin typeface="Meiryo" panose="020B0604030504040204" pitchFamily="34" charset="-128"/>
                <a:ea typeface="Meiryo" panose="020B0604030504040204" pitchFamily="34" charset="-128"/>
              </a:rPr>
              <a:t>が不得意</a:t>
            </a:r>
          </a:p>
        </p:txBody>
      </p:sp>
    </p:spTree>
    <p:extLst>
      <p:ext uri="{BB962C8B-B14F-4D97-AF65-F5344CB8AC3E}">
        <p14:creationId xmlns:p14="http://schemas.microsoft.com/office/powerpoint/2010/main" val="37956713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D99132-F028-F64C-8BE0-E4C6593C5182}"/>
              </a:ext>
            </a:extLst>
          </p:cNvPr>
          <p:cNvSpPr>
            <a:spLocks noGrp="1"/>
          </p:cNvSpPr>
          <p:nvPr>
            <p:ph type="title"/>
          </p:nvPr>
        </p:nvSpPr>
        <p:spPr/>
        <p:txBody>
          <a:bodyPr/>
          <a:lstStyle/>
          <a:p>
            <a:r>
              <a:rPr kumimoji="1" lang="ja-JP" altLang="en-US"/>
              <a:t>成果をあげるための取り組み</a:t>
            </a:r>
          </a:p>
        </p:txBody>
      </p:sp>
      <p:sp>
        <p:nvSpPr>
          <p:cNvPr id="3" name="スライド番号プレースホルダー 2">
            <a:extLst>
              <a:ext uri="{FF2B5EF4-FFF2-40B4-BE49-F238E27FC236}">
                <a16:creationId xmlns:a16="http://schemas.microsoft.com/office/drawing/2014/main" id="{B724C333-328D-9743-BDBB-3F55DE581460}"/>
              </a:ext>
            </a:extLst>
          </p:cNvPr>
          <p:cNvSpPr>
            <a:spLocks noGrp="1"/>
          </p:cNvSpPr>
          <p:nvPr>
            <p:ph type="sldNum" sz="quarter" idx="12"/>
          </p:nvPr>
        </p:nvSpPr>
        <p:spPr/>
        <p:txBody>
          <a:bodyPr/>
          <a:lstStyle/>
          <a:p>
            <a:fld id="{8FF8CC5D-A65D-5946-99B5-645367A967AD}" type="slidenum">
              <a:rPr kumimoji="1" lang="ja-JP" altLang="en-US" smtClean="0"/>
              <a:t>26</a:t>
            </a:fld>
            <a:endParaRPr kumimoji="1" lang="ja-JP" altLang="en-US"/>
          </a:p>
        </p:txBody>
      </p:sp>
      <p:sp>
        <p:nvSpPr>
          <p:cNvPr id="5" name="テキスト ボックス 4">
            <a:extLst>
              <a:ext uri="{FF2B5EF4-FFF2-40B4-BE49-F238E27FC236}">
                <a16:creationId xmlns:a16="http://schemas.microsoft.com/office/drawing/2014/main" id="{19634ECB-4745-7D46-83FE-05DC88F16645}"/>
              </a:ext>
            </a:extLst>
          </p:cNvPr>
          <p:cNvSpPr txBox="1"/>
          <p:nvPr/>
        </p:nvSpPr>
        <p:spPr>
          <a:xfrm>
            <a:off x="411245" y="2055453"/>
            <a:ext cx="8321509" cy="3231654"/>
          </a:xfrm>
          <a:prstGeom prst="rect">
            <a:avLst/>
          </a:prstGeom>
          <a:noFill/>
        </p:spPr>
        <p:txBody>
          <a:bodyPr wrap="none" rtlCol="0">
            <a:spAutoFit/>
          </a:bodyPr>
          <a:lstStyle/>
          <a:p>
            <a:r>
              <a:rPr kumimoji="1" lang="ja-JP" altLang="en-US" sz="2000" b="1">
                <a:latin typeface="Meiryo" panose="020B0604030504040204" pitchFamily="34" charset="-128"/>
                <a:ea typeface="Meiryo" panose="020B0604030504040204" pitchFamily="34" charset="-128"/>
              </a:rPr>
              <a:t>ユーザー・</a:t>
            </a:r>
            <a:r>
              <a:rPr kumimoji="1" lang="en-US" altLang="ja-JP" sz="2000" b="1" dirty="0">
                <a:latin typeface="Meiryo" panose="020B0604030504040204" pitchFamily="34" charset="-128"/>
                <a:ea typeface="Meiryo" panose="020B0604030504040204" pitchFamily="34" charset="-128"/>
              </a:rPr>
              <a:t>IT</a:t>
            </a:r>
            <a:r>
              <a:rPr kumimoji="1" lang="ja-JP" altLang="en-US" sz="2000" b="1">
                <a:latin typeface="Meiryo" panose="020B0604030504040204" pitchFamily="34" charset="-128"/>
                <a:ea typeface="Meiryo" panose="020B0604030504040204" pitchFamily="34" charset="-128"/>
              </a:rPr>
              <a:t>部門・ベンダーを交えた推進体制の確立する</a:t>
            </a:r>
            <a:endParaRPr kumimoji="1" lang="en-US" altLang="ja-JP" sz="2000" b="1" dirty="0">
              <a:latin typeface="Meiryo" panose="020B0604030504040204" pitchFamily="34" charset="-128"/>
              <a:ea typeface="Meiryo" panose="020B0604030504040204" pitchFamily="34" charset="-128"/>
            </a:endParaRPr>
          </a:p>
          <a:p>
            <a:pPr marL="742950" lvl="1" indent="-285750">
              <a:buFont typeface="Wingdings" pitchFamily="2" charset="2"/>
              <a:buChar char="ü"/>
            </a:pPr>
            <a:r>
              <a:rPr lang="ja-JP" altLang="en-US" sz="1600">
                <a:latin typeface="Meiryo" panose="020B0604030504040204" pitchFamily="34" charset="-128"/>
                <a:ea typeface="Meiryo" panose="020B0604030504040204" pitchFamily="34" charset="-128"/>
              </a:rPr>
              <a:t>何のために実施するかを明確にしておく</a:t>
            </a:r>
            <a:endParaRPr lang="en-US" altLang="ja-JP" sz="1600" dirty="0">
              <a:latin typeface="Meiryo" panose="020B0604030504040204" pitchFamily="34" charset="-128"/>
              <a:ea typeface="Meiryo" panose="020B0604030504040204" pitchFamily="34" charset="-128"/>
            </a:endParaRPr>
          </a:p>
          <a:p>
            <a:pPr marL="742950" lvl="1" indent="-285750">
              <a:buFont typeface="Wingdings" pitchFamily="2" charset="2"/>
              <a:buChar char="ü"/>
            </a:pPr>
            <a:r>
              <a:rPr kumimoji="1" lang="ja-JP" altLang="en-US" sz="1600">
                <a:latin typeface="Meiryo" panose="020B0604030504040204" pitchFamily="34" charset="-128"/>
                <a:ea typeface="Meiryo" panose="020B0604030504040204" pitchFamily="34" charset="-128"/>
              </a:rPr>
              <a:t>効果を上げられるところを明確にし、優先順位を決めておく</a:t>
            </a:r>
            <a:endParaRPr kumimoji="1" lang="en-US" altLang="ja-JP" sz="1600" dirty="0">
              <a:latin typeface="Meiryo" panose="020B0604030504040204" pitchFamily="34" charset="-128"/>
              <a:ea typeface="Meiryo" panose="020B0604030504040204" pitchFamily="34" charset="-128"/>
            </a:endParaRPr>
          </a:p>
          <a:p>
            <a:pPr marL="742950" lvl="1" indent="-285750">
              <a:buFont typeface="Wingdings" pitchFamily="2" charset="2"/>
              <a:buChar char="ü"/>
            </a:pPr>
            <a:r>
              <a:rPr lang="ja-JP" altLang="en-US" sz="1600">
                <a:latin typeface="Meiryo" panose="020B0604030504040204" pitchFamily="34" charset="-128"/>
                <a:ea typeface="Meiryo" panose="020B0604030504040204" pitchFamily="34" charset="-128"/>
              </a:rPr>
              <a:t>最新の情報をアップデートし、最適な適用方法を常に見直す</a:t>
            </a:r>
            <a:endParaRPr kumimoji="1" lang="en-US" altLang="ja-JP" sz="1600" dirty="0">
              <a:latin typeface="Meiryo" panose="020B0604030504040204" pitchFamily="34" charset="-128"/>
              <a:ea typeface="Meiryo" panose="020B0604030504040204" pitchFamily="34" charset="-128"/>
            </a:endParaRPr>
          </a:p>
          <a:p>
            <a:r>
              <a:rPr lang="ja-JP" altLang="en-US" sz="2000" b="1">
                <a:latin typeface="Meiryo" panose="020B0604030504040204" pitchFamily="34" charset="-128"/>
                <a:ea typeface="Meiryo" panose="020B0604030504040204" pitchFamily="34" charset="-128"/>
              </a:rPr>
              <a:t>業務プロセスの棚卸しと改善・廃棄を先行させる</a:t>
            </a:r>
            <a:endParaRPr lang="en-US" altLang="ja-JP" sz="2000" b="1" dirty="0">
              <a:latin typeface="Meiryo" panose="020B0604030504040204" pitchFamily="34" charset="-128"/>
              <a:ea typeface="Meiryo" panose="020B0604030504040204" pitchFamily="34" charset="-128"/>
            </a:endParaRPr>
          </a:p>
          <a:p>
            <a:pPr marL="742950" lvl="1" indent="-285750">
              <a:buFont typeface="Wingdings" pitchFamily="2" charset="2"/>
              <a:buChar char="ü"/>
            </a:pPr>
            <a:r>
              <a:rPr lang="ja-JP" altLang="en-US" sz="1600">
                <a:latin typeface="Meiryo" panose="020B0604030504040204" pitchFamily="34" charset="-128"/>
                <a:ea typeface="Meiryo" panose="020B0604030504040204" pitchFamily="34" charset="-128"/>
              </a:rPr>
              <a:t>まずは意味不明・無用と考えられる業務プロセスを徹底して廃棄する</a:t>
            </a:r>
            <a:endParaRPr lang="en-US" altLang="ja-JP" sz="1600" dirty="0">
              <a:latin typeface="Meiryo" panose="020B0604030504040204" pitchFamily="34" charset="-128"/>
              <a:ea typeface="Meiryo" panose="020B0604030504040204" pitchFamily="34" charset="-128"/>
            </a:endParaRPr>
          </a:p>
          <a:p>
            <a:pPr marL="742950" lvl="1" indent="-285750">
              <a:buFont typeface="Wingdings" pitchFamily="2" charset="2"/>
              <a:buChar char="ü"/>
            </a:pPr>
            <a:r>
              <a:rPr lang="ja-JP" altLang="en-US" sz="1600">
                <a:latin typeface="Meiryo" panose="020B0604030504040204" pitchFamily="34" charset="-128"/>
                <a:ea typeface="Meiryo" panose="020B0604030504040204" pitchFamily="34" charset="-128"/>
              </a:rPr>
              <a:t>業務の改善で解決できるところは、それを優先する</a:t>
            </a:r>
            <a:endParaRPr lang="en-US" altLang="ja-JP" sz="1600" dirty="0">
              <a:latin typeface="Meiryo" panose="020B0604030504040204" pitchFamily="34" charset="-128"/>
              <a:ea typeface="Meiryo" panose="020B0604030504040204" pitchFamily="34" charset="-128"/>
            </a:endParaRPr>
          </a:p>
          <a:p>
            <a:pPr marL="742950" lvl="1" indent="-285750">
              <a:buFont typeface="Wingdings" pitchFamily="2" charset="2"/>
              <a:buChar char="ü"/>
            </a:pPr>
            <a:r>
              <a:rPr lang="ja-JP" altLang="en-US" sz="1600">
                <a:latin typeface="Meiryo" panose="020B0604030504040204" pitchFamily="34" charset="-128"/>
                <a:ea typeface="Meiryo" panose="020B0604030504040204" pitchFamily="34" charset="-128"/>
              </a:rPr>
              <a:t>自分たちではどうにもならないことや適用が効果的なところを見つけて適用する</a:t>
            </a:r>
            <a:endParaRPr lang="en-US" altLang="ja-JP" sz="1600" dirty="0">
              <a:latin typeface="Meiryo" panose="020B0604030504040204" pitchFamily="34" charset="-128"/>
              <a:ea typeface="Meiryo" panose="020B0604030504040204" pitchFamily="34" charset="-128"/>
            </a:endParaRPr>
          </a:p>
          <a:p>
            <a:r>
              <a:rPr kumimoji="1" lang="ja-JP" altLang="en-US" sz="2000" b="1">
                <a:latin typeface="Meiryo" panose="020B0604030504040204" pitchFamily="34" charset="-128"/>
                <a:ea typeface="Meiryo" panose="020B0604030504040204" pitchFamily="34" charset="-128"/>
              </a:rPr>
              <a:t>改善のサイクルを継続する</a:t>
            </a:r>
            <a:endParaRPr kumimoji="1" lang="en-US" altLang="ja-JP" sz="2000" b="1" dirty="0">
              <a:latin typeface="Meiryo" panose="020B0604030504040204" pitchFamily="34" charset="-128"/>
              <a:ea typeface="Meiryo" panose="020B0604030504040204" pitchFamily="34" charset="-128"/>
            </a:endParaRPr>
          </a:p>
          <a:p>
            <a:pPr marL="742950" lvl="1" indent="-285750">
              <a:buFont typeface="Wingdings" pitchFamily="2" charset="2"/>
              <a:buChar char="ü"/>
            </a:pPr>
            <a:r>
              <a:rPr kumimoji="1" lang="ja-JP" altLang="en-US" sz="1600">
                <a:latin typeface="Meiryo" panose="020B0604030504040204" pitchFamily="34" charset="-128"/>
                <a:ea typeface="Meiryo" panose="020B0604030504040204" pitchFamily="34" charset="-128"/>
              </a:rPr>
              <a:t>プロセス・マイニングを併用し、データに基づく課題の洗い出しを行う</a:t>
            </a:r>
            <a:endParaRPr kumimoji="1" lang="en-US" altLang="ja-JP" sz="1600" dirty="0">
              <a:latin typeface="Meiryo" panose="020B0604030504040204" pitchFamily="34" charset="-128"/>
              <a:ea typeface="Meiryo" panose="020B0604030504040204" pitchFamily="34" charset="-128"/>
            </a:endParaRPr>
          </a:p>
          <a:p>
            <a:pPr marL="742950" lvl="1" indent="-285750">
              <a:buFont typeface="Wingdings" pitchFamily="2" charset="2"/>
              <a:buChar char="ü"/>
            </a:pPr>
            <a:r>
              <a:rPr lang="ja-JP" altLang="en-US" sz="1600">
                <a:latin typeface="Meiryo" panose="020B0604030504040204" pitchFamily="34" charset="-128"/>
                <a:ea typeface="Meiryo" panose="020B0604030504040204" pitchFamily="34" charset="-128"/>
              </a:rPr>
              <a:t>プロセスの可視化ツールとして</a:t>
            </a:r>
            <a:r>
              <a:rPr lang="en-US" altLang="ja-JP" sz="1600" dirty="0">
                <a:latin typeface="Meiryo" panose="020B0604030504040204" pitchFamily="34" charset="-128"/>
                <a:ea typeface="Meiryo" panose="020B0604030504040204" pitchFamily="34" charset="-128"/>
              </a:rPr>
              <a:t>RPA</a:t>
            </a:r>
            <a:r>
              <a:rPr lang="ja-JP" altLang="en-US" sz="1600">
                <a:latin typeface="Meiryo" panose="020B0604030504040204" pitchFamily="34" charset="-128"/>
                <a:ea typeface="Meiryo" panose="020B0604030504040204" pitchFamily="34" charset="-128"/>
              </a:rPr>
              <a:t>を利用し改善ポイントを探る</a:t>
            </a:r>
            <a:endParaRPr lang="en-US" altLang="ja-JP" sz="1600" dirty="0">
              <a:latin typeface="Meiryo" panose="020B0604030504040204" pitchFamily="34" charset="-128"/>
              <a:ea typeface="Meiryo" panose="020B0604030504040204" pitchFamily="34" charset="-128"/>
            </a:endParaRPr>
          </a:p>
          <a:p>
            <a:pPr marL="742950" lvl="1" indent="-285750">
              <a:buFont typeface="Wingdings" pitchFamily="2" charset="2"/>
              <a:buChar char="ü"/>
            </a:pPr>
            <a:r>
              <a:rPr kumimoji="1" lang="en-US" altLang="ja-JP" sz="1600" dirty="0">
                <a:latin typeface="Meiryo" panose="020B0604030504040204" pitchFamily="34" charset="-128"/>
                <a:ea typeface="Meiryo" panose="020B0604030504040204" pitchFamily="34" charset="-128"/>
              </a:rPr>
              <a:t>RPA</a:t>
            </a:r>
            <a:r>
              <a:rPr kumimoji="1" lang="ja-JP" altLang="en-US" sz="1600">
                <a:latin typeface="Meiryo" panose="020B0604030504040204" pitchFamily="34" charset="-128"/>
                <a:ea typeface="Meiryo" panose="020B0604030504040204" pitchFamily="34" charset="-128"/>
              </a:rPr>
              <a:t>だけに解決を頼らず、業務改善や</a:t>
            </a:r>
            <a:r>
              <a:rPr kumimoji="1" lang="en-US" altLang="ja-JP" sz="1600" dirty="0">
                <a:latin typeface="Meiryo" panose="020B0604030504040204" pitchFamily="34" charset="-128"/>
                <a:ea typeface="Meiryo" panose="020B0604030504040204" pitchFamily="34" charset="-128"/>
              </a:rPr>
              <a:t>API</a:t>
            </a:r>
            <a:r>
              <a:rPr kumimoji="1" lang="ja-JP" altLang="en-US" sz="1600">
                <a:latin typeface="Meiryo" panose="020B0604030504040204" pitchFamily="34" charset="-128"/>
                <a:ea typeface="Meiryo" panose="020B0604030504040204" pitchFamily="34" charset="-128"/>
              </a:rPr>
              <a:t>連携の組合せも選択肢にする</a:t>
            </a:r>
            <a:endParaRPr kumimoji="1" lang="en-US" altLang="ja-JP" sz="1600" dirty="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8830479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線コネクタ 10">
            <a:extLst>
              <a:ext uri="{FF2B5EF4-FFF2-40B4-BE49-F238E27FC236}">
                <a16:creationId xmlns:a16="http://schemas.microsoft.com/office/drawing/2014/main" id="{ECF0232B-DE8A-E748-9B5F-0ACEFCCB4276}"/>
              </a:ext>
            </a:extLst>
          </p:cNvPr>
          <p:cNvCxnSpPr>
            <a:cxnSpLocks/>
          </p:cNvCxnSpPr>
          <p:nvPr/>
        </p:nvCxnSpPr>
        <p:spPr>
          <a:xfrm>
            <a:off x="829350" y="3619759"/>
            <a:ext cx="7609394" cy="10633"/>
          </a:xfrm>
          <a:prstGeom prst="line">
            <a:avLst/>
          </a:prstGeom>
          <a:ln w="28575">
            <a:solidFill>
              <a:schemeClr val="accent2">
                <a:lumMod val="75000"/>
              </a:schemeClr>
            </a:solidFill>
            <a:prstDash val="sysDot"/>
          </a:ln>
        </p:spPr>
        <p:style>
          <a:lnRef idx="2">
            <a:schemeClr val="accent1"/>
          </a:lnRef>
          <a:fillRef idx="0">
            <a:schemeClr val="accent1"/>
          </a:fillRef>
          <a:effectRef idx="1">
            <a:schemeClr val="accent1"/>
          </a:effectRef>
          <a:fontRef idx="minor">
            <a:schemeClr val="tx1"/>
          </a:fontRef>
        </p:style>
      </p:cxnSp>
      <p:sp>
        <p:nvSpPr>
          <p:cNvPr id="2" name="タイトル 1">
            <a:extLst>
              <a:ext uri="{FF2B5EF4-FFF2-40B4-BE49-F238E27FC236}">
                <a16:creationId xmlns:a16="http://schemas.microsoft.com/office/drawing/2014/main" id="{FDE0A59F-CF0C-5F4A-BBC7-D3C960CA93BA}"/>
              </a:ext>
            </a:extLst>
          </p:cNvPr>
          <p:cNvSpPr>
            <a:spLocks noGrp="1"/>
          </p:cNvSpPr>
          <p:nvPr>
            <p:ph type="title"/>
          </p:nvPr>
        </p:nvSpPr>
        <p:spPr/>
        <p:txBody>
          <a:bodyPr/>
          <a:lstStyle/>
          <a:p>
            <a:r>
              <a:rPr kumimoji="1" lang="ja-JP" altLang="en-US"/>
              <a:t>システム化の対象範囲</a:t>
            </a:r>
          </a:p>
        </p:txBody>
      </p:sp>
      <p:sp>
        <p:nvSpPr>
          <p:cNvPr id="3" name="正方形/長方形 2">
            <a:extLst>
              <a:ext uri="{FF2B5EF4-FFF2-40B4-BE49-F238E27FC236}">
                <a16:creationId xmlns:a16="http://schemas.microsoft.com/office/drawing/2014/main" id="{34C91228-AA81-0A46-AA24-1D43E20862EC}"/>
              </a:ext>
            </a:extLst>
          </p:cNvPr>
          <p:cNvSpPr/>
          <p:nvPr/>
        </p:nvSpPr>
        <p:spPr>
          <a:xfrm>
            <a:off x="829350" y="5385305"/>
            <a:ext cx="4345200" cy="712381"/>
          </a:xfrm>
          <a:prstGeom prst="rect">
            <a:avLst/>
          </a:prstGeom>
          <a:gradFill>
            <a:gsLst>
              <a:gs pos="50000">
                <a:srgbClr val="FF8585"/>
              </a:gs>
              <a:gs pos="0">
                <a:srgbClr val="FF0000"/>
              </a:gs>
              <a:gs pos="100000">
                <a:schemeClr val="bg1"/>
              </a:gs>
            </a:gsLst>
            <a:lin ang="0" scaled="0"/>
          </a:gradFill>
          <a:ln>
            <a:noFill/>
          </a:ln>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2000">
                <a:solidFill>
                  <a:srgbClr val="FFFFFF"/>
                </a:solidFill>
                <a:latin typeface="Meiryo" panose="020B0604030504040204" pitchFamily="34" charset="-128"/>
                <a:ea typeface="Meiryo" panose="020B0604030504040204" pitchFamily="34" charset="-128"/>
                <a:cs typeface="ＭＳ Ｐゴシック"/>
              </a:rPr>
              <a:t>　レベル</a:t>
            </a:r>
            <a:r>
              <a:rPr kumimoji="1" lang="en-US" altLang="ja-JP" sz="2000" dirty="0">
                <a:solidFill>
                  <a:srgbClr val="FFFFFF"/>
                </a:solidFill>
                <a:latin typeface="Meiryo" panose="020B0604030504040204" pitchFamily="34" charset="-128"/>
                <a:ea typeface="Meiryo" panose="020B0604030504040204" pitchFamily="34" charset="-128"/>
                <a:cs typeface="ＭＳ Ｐゴシック"/>
              </a:rPr>
              <a:t>D</a:t>
            </a:r>
          </a:p>
          <a:p>
            <a:r>
              <a:rPr lang="ja-JP" altLang="en-US" sz="1400">
                <a:solidFill>
                  <a:srgbClr val="FFFFFF"/>
                </a:solidFill>
                <a:latin typeface="Meiryo" panose="020B0604030504040204" pitchFamily="34" charset="-128"/>
                <a:ea typeface="Meiryo" panose="020B0604030504040204" pitchFamily="34" charset="-128"/>
                <a:cs typeface="ＭＳ Ｐゴシック"/>
              </a:rPr>
              <a:t>　</a:t>
            </a:r>
            <a:r>
              <a:rPr lang="en-US" altLang="ja-JP" sz="1400" dirty="0">
                <a:solidFill>
                  <a:srgbClr val="FFFFFF"/>
                </a:solidFill>
                <a:latin typeface="Meiryo" panose="020B0604030504040204" pitchFamily="34" charset="-128"/>
                <a:ea typeface="Meiryo" panose="020B0604030504040204" pitchFamily="34" charset="-128"/>
                <a:cs typeface="ＭＳ Ｐゴシック"/>
              </a:rPr>
              <a:t> </a:t>
            </a:r>
            <a:r>
              <a:rPr lang="ja-JP" altLang="en-US" sz="1400">
                <a:solidFill>
                  <a:srgbClr val="FFFFFF"/>
                </a:solidFill>
                <a:latin typeface="Meiryo" panose="020B0604030504040204" pitchFamily="34" charset="-128"/>
                <a:ea typeface="Meiryo" panose="020B0604030504040204" pitchFamily="34" charset="-128"/>
                <a:cs typeface="ＭＳ Ｐゴシック"/>
              </a:rPr>
              <a:t>存在しない</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 name="正方形/長方形 3">
            <a:extLst>
              <a:ext uri="{FF2B5EF4-FFF2-40B4-BE49-F238E27FC236}">
                <a16:creationId xmlns:a16="http://schemas.microsoft.com/office/drawing/2014/main" id="{345CD627-131C-E949-BC01-4B7748FAD665}"/>
              </a:ext>
            </a:extLst>
          </p:cNvPr>
          <p:cNvSpPr/>
          <p:nvPr/>
        </p:nvSpPr>
        <p:spPr>
          <a:xfrm>
            <a:off x="1516906" y="4548432"/>
            <a:ext cx="4345200" cy="712381"/>
          </a:xfrm>
          <a:prstGeom prst="rect">
            <a:avLst/>
          </a:prstGeom>
          <a:gradFill>
            <a:gsLst>
              <a:gs pos="53000">
                <a:srgbClr val="F2BA8C"/>
              </a:gs>
              <a:gs pos="0">
                <a:schemeClr val="accent6">
                  <a:lumMod val="75000"/>
                </a:schemeClr>
              </a:gs>
              <a:gs pos="100000">
                <a:schemeClr val="bg1"/>
              </a:gs>
            </a:gsLst>
            <a:lin ang="0" scaled="0"/>
          </a:gradFill>
          <a:ln>
            <a:noFill/>
          </a:ln>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2000">
                <a:solidFill>
                  <a:srgbClr val="FFFFFF"/>
                </a:solidFill>
                <a:latin typeface="Meiryo" panose="020B0604030504040204" pitchFamily="34" charset="-128"/>
                <a:ea typeface="Meiryo" panose="020B0604030504040204" pitchFamily="34" charset="-128"/>
              </a:rPr>
              <a:t>　レベル</a:t>
            </a:r>
            <a:r>
              <a:rPr lang="en-US" altLang="ja-JP" sz="2000" dirty="0">
                <a:solidFill>
                  <a:srgbClr val="FFFFFF"/>
                </a:solidFill>
                <a:latin typeface="Meiryo" panose="020B0604030504040204" pitchFamily="34" charset="-128"/>
                <a:ea typeface="Meiryo" panose="020B0604030504040204" pitchFamily="34" charset="-128"/>
              </a:rPr>
              <a:t>C</a:t>
            </a:r>
          </a:p>
          <a:p>
            <a:r>
              <a:rPr lang="ja-JP" altLang="en-US" sz="1400">
                <a:solidFill>
                  <a:srgbClr val="FFFFFF"/>
                </a:solidFill>
                <a:latin typeface="Meiryo" panose="020B0604030504040204" pitchFamily="34" charset="-128"/>
                <a:ea typeface="Meiryo" panose="020B0604030504040204" pitchFamily="34" charset="-128"/>
              </a:rPr>
              <a:t>　</a:t>
            </a:r>
            <a:r>
              <a:rPr lang="en-US" altLang="ja-JP" sz="1400" dirty="0">
                <a:solidFill>
                  <a:srgbClr val="FFFFFF"/>
                </a:solidFill>
                <a:latin typeface="Meiryo" panose="020B0604030504040204" pitchFamily="34" charset="-128"/>
                <a:ea typeface="Meiryo" panose="020B0604030504040204" pitchFamily="34" charset="-128"/>
              </a:rPr>
              <a:t> </a:t>
            </a:r>
            <a:r>
              <a:rPr lang="ja-JP" altLang="en-US" sz="1400">
                <a:solidFill>
                  <a:srgbClr val="FFFFFF"/>
                </a:solidFill>
                <a:latin typeface="Meiryo" panose="020B0604030504040204" pitchFamily="34" charset="-128"/>
                <a:ea typeface="Meiryo" panose="020B0604030504040204" pitchFamily="34" charset="-128"/>
              </a:rPr>
              <a:t>初期段階</a:t>
            </a:r>
            <a:endParaRPr lang="ja-JP" altLang="en-US" sz="1400" dirty="0">
              <a:solidFill>
                <a:srgbClr val="FFFFFF"/>
              </a:solidFill>
              <a:latin typeface="Meiryo" panose="020B0604030504040204" pitchFamily="34" charset="-128"/>
              <a:ea typeface="Meiryo" panose="020B0604030504040204" pitchFamily="34" charset="-128"/>
            </a:endParaRPr>
          </a:p>
        </p:txBody>
      </p:sp>
      <p:sp>
        <p:nvSpPr>
          <p:cNvPr id="5" name="正方形/長方形 4">
            <a:extLst>
              <a:ext uri="{FF2B5EF4-FFF2-40B4-BE49-F238E27FC236}">
                <a16:creationId xmlns:a16="http://schemas.microsoft.com/office/drawing/2014/main" id="{8E753184-056A-3C47-919E-4E085DF61DBA}"/>
              </a:ext>
            </a:extLst>
          </p:cNvPr>
          <p:cNvSpPr/>
          <p:nvPr/>
        </p:nvSpPr>
        <p:spPr>
          <a:xfrm>
            <a:off x="2147785" y="3711559"/>
            <a:ext cx="4345200" cy="712381"/>
          </a:xfrm>
          <a:prstGeom prst="rect">
            <a:avLst/>
          </a:prstGeom>
          <a:gradFill>
            <a:gsLst>
              <a:gs pos="50000">
                <a:srgbClr val="F2B685"/>
              </a:gs>
              <a:gs pos="0">
                <a:schemeClr val="accent6">
                  <a:lumMod val="75000"/>
                </a:schemeClr>
              </a:gs>
              <a:gs pos="100000">
                <a:schemeClr val="bg1"/>
              </a:gs>
            </a:gsLst>
            <a:lin ang="0" scaled="0"/>
          </a:gradFill>
          <a:ln>
            <a:noFill/>
          </a:ln>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2000">
                <a:solidFill>
                  <a:srgbClr val="FFFFFF"/>
                </a:solidFill>
                <a:latin typeface="Meiryo" panose="020B0604030504040204" pitchFamily="34" charset="-128"/>
                <a:ea typeface="Meiryo" panose="020B0604030504040204" pitchFamily="34" charset="-128"/>
              </a:rPr>
              <a:t>　レベル</a:t>
            </a:r>
            <a:r>
              <a:rPr lang="en-US" altLang="ja-JP" sz="2000" dirty="0">
                <a:solidFill>
                  <a:srgbClr val="FFFFFF"/>
                </a:solidFill>
                <a:latin typeface="Meiryo" panose="020B0604030504040204" pitchFamily="34" charset="-128"/>
                <a:ea typeface="Meiryo" panose="020B0604030504040204" pitchFamily="34" charset="-128"/>
              </a:rPr>
              <a:t>B</a:t>
            </a:r>
          </a:p>
          <a:p>
            <a:r>
              <a:rPr lang="ja-JP" altLang="en-US" sz="1400">
                <a:solidFill>
                  <a:srgbClr val="FFFFFF"/>
                </a:solidFill>
                <a:latin typeface="Meiryo" panose="020B0604030504040204" pitchFamily="34" charset="-128"/>
                <a:ea typeface="Meiryo" panose="020B0604030504040204" pitchFamily="34" charset="-128"/>
              </a:rPr>
              <a:t>　</a:t>
            </a:r>
            <a:r>
              <a:rPr lang="en-US" altLang="ja-JP" sz="1400" dirty="0">
                <a:solidFill>
                  <a:srgbClr val="FFFFFF"/>
                </a:solidFill>
                <a:latin typeface="Meiryo" panose="020B0604030504040204" pitchFamily="34" charset="-128"/>
                <a:ea typeface="Meiryo" panose="020B0604030504040204" pitchFamily="34" charset="-128"/>
              </a:rPr>
              <a:t> </a:t>
            </a:r>
            <a:r>
              <a:rPr lang="ja-JP" altLang="en-US" sz="1400">
                <a:solidFill>
                  <a:srgbClr val="FFFFFF"/>
                </a:solidFill>
                <a:latin typeface="Meiryo" panose="020B0604030504040204" pitchFamily="34" charset="-128"/>
                <a:ea typeface="Meiryo" panose="020B0604030504040204" pitchFamily="34" charset="-128"/>
              </a:rPr>
              <a:t>反復可能だが直感的</a:t>
            </a:r>
            <a:endParaRPr lang="ja-JP" altLang="en-US" sz="1400" dirty="0">
              <a:solidFill>
                <a:srgbClr val="FFFFFF"/>
              </a:solidFill>
              <a:latin typeface="Meiryo" panose="020B0604030504040204" pitchFamily="34" charset="-128"/>
              <a:ea typeface="Meiryo" panose="020B0604030504040204" pitchFamily="34" charset="-128"/>
            </a:endParaRPr>
          </a:p>
        </p:txBody>
      </p:sp>
      <p:sp>
        <p:nvSpPr>
          <p:cNvPr id="6" name="正方形/長方形 5">
            <a:extLst>
              <a:ext uri="{FF2B5EF4-FFF2-40B4-BE49-F238E27FC236}">
                <a16:creationId xmlns:a16="http://schemas.microsoft.com/office/drawing/2014/main" id="{BD351D04-FDB3-6645-BD71-F89336634ECA}"/>
              </a:ext>
            </a:extLst>
          </p:cNvPr>
          <p:cNvSpPr/>
          <p:nvPr/>
        </p:nvSpPr>
        <p:spPr>
          <a:xfrm>
            <a:off x="2807004" y="2874686"/>
            <a:ext cx="4345200" cy="712381"/>
          </a:xfrm>
          <a:prstGeom prst="rect">
            <a:avLst/>
          </a:prstGeom>
          <a:gradFill>
            <a:gsLst>
              <a:gs pos="52000">
                <a:srgbClr val="879DFF"/>
              </a:gs>
              <a:gs pos="0">
                <a:srgbClr val="0432FF"/>
              </a:gs>
              <a:gs pos="100000">
                <a:schemeClr val="bg1"/>
              </a:gs>
            </a:gsLst>
            <a:lin ang="0" scaled="0"/>
          </a:gradFill>
          <a:ln>
            <a:noFill/>
          </a:ln>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2000">
                <a:solidFill>
                  <a:srgbClr val="FFFFFF"/>
                </a:solidFill>
                <a:latin typeface="Meiryo" panose="020B0604030504040204" pitchFamily="34" charset="-128"/>
                <a:ea typeface="Meiryo" panose="020B0604030504040204" pitchFamily="34" charset="-128"/>
                <a:cs typeface="ＭＳ Ｐゴシック"/>
              </a:rPr>
              <a:t>　レベル</a:t>
            </a:r>
            <a:r>
              <a:rPr kumimoji="1" lang="en-US" altLang="ja-JP" sz="2000" dirty="0">
                <a:solidFill>
                  <a:srgbClr val="FFFFFF"/>
                </a:solidFill>
                <a:latin typeface="Meiryo" panose="020B0604030504040204" pitchFamily="34" charset="-128"/>
                <a:ea typeface="Meiryo" panose="020B0604030504040204" pitchFamily="34" charset="-128"/>
                <a:cs typeface="ＭＳ Ｐゴシック"/>
              </a:rPr>
              <a:t>A</a:t>
            </a:r>
          </a:p>
          <a:p>
            <a:r>
              <a:rPr lang="ja-JP" altLang="en-US" sz="1600">
                <a:solidFill>
                  <a:srgbClr val="FFFFFF"/>
                </a:solidFill>
                <a:latin typeface="Meiryo" panose="020B0604030504040204" pitchFamily="34" charset="-128"/>
                <a:ea typeface="Meiryo" panose="020B0604030504040204" pitchFamily="34" charset="-128"/>
                <a:cs typeface="ＭＳ Ｐゴシック"/>
              </a:rPr>
              <a:t>　</a:t>
            </a:r>
            <a:r>
              <a:rPr lang="en-US" altLang="ja-JP" sz="1600" dirty="0">
                <a:solidFill>
                  <a:srgbClr val="FFFFFF"/>
                </a:solidFill>
                <a:latin typeface="Meiryo" panose="020B0604030504040204" pitchFamily="34" charset="-128"/>
                <a:ea typeface="Meiryo" panose="020B0604030504040204" pitchFamily="34" charset="-128"/>
                <a:cs typeface="ＭＳ Ｐゴシック"/>
              </a:rPr>
              <a:t> </a:t>
            </a:r>
            <a:r>
              <a:rPr lang="ja-JP" altLang="en-US" sz="1600">
                <a:solidFill>
                  <a:srgbClr val="FFFFFF"/>
                </a:solidFill>
                <a:latin typeface="Meiryo" panose="020B0604030504040204" pitchFamily="34" charset="-128"/>
                <a:ea typeface="Meiryo" panose="020B0604030504040204" pitchFamily="34" charset="-128"/>
                <a:cs typeface="ＭＳ Ｐゴシック"/>
              </a:rPr>
              <a:t>標準プロセスが定義されている</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正方形/長方形 6">
            <a:extLst>
              <a:ext uri="{FF2B5EF4-FFF2-40B4-BE49-F238E27FC236}">
                <a16:creationId xmlns:a16="http://schemas.microsoft.com/office/drawing/2014/main" id="{7E3D55F3-2D85-794A-AC79-9BA1A3048FC0}"/>
              </a:ext>
            </a:extLst>
          </p:cNvPr>
          <p:cNvSpPr/>
          <p:nvPr/>
        </p:nvSpPr>
        <p:spPr>
          <a:xfrm>
            <a:off x="3444957" y="2037813"/>
            <a:ext cx="4345200" cy="712381"/>
          </a:xfrm>
          <a:prstGeom prst="rect">
            <a:avLst/>
          </a:prstGeom>
          <a:gradFill>
            <a:gsLst>
              <a:gs pos="50000">
                <a:srgbClr val="8299FF"/>
              </a:gs>
              <a:gs pos="0">
                <a:srgbClr val="0432FF"/>
              </a:gs>
              <a:gs pos="100000">
                <a:schemeClr val="bg1"/>
              </a:gs>
            </a:gsLst>
            <a:lin ang="0" scaled="0"/>
          </a:gradFill>
          <a:ln>
            <a:noFill/>
          </a:ln>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2000">
                <a:solidFill>
                  <a:srgbClr val="FFFFFF"/>
                </a:solidFill>
                <a:latin typeface="Meiryo" panose="020B0604030504040204" pitchFamily="34" charset="-128"/>
                <a:ea typeface="Meiryo" panose="020B0604030504040204" pitchFamily="34" charset="-128"/>
                <a:cs typeface="ＭＳ Ｐゴシック"/>
              </a:rPr>
              <a:t>　レベル</a:t>
            </a:r>
            <a:r>
              <a:rPr kumimoji="1" lang="en-US" altLang="ja-JP" sz="2000" dirty="0">
                <a:solidFill>
                  <a:srgbClr val="FFFFFF"/>
                </a:solidFill>
                <a:latin typeface="Meiryo" panose="020B0604030504040204" pitchFamily="34" charset="-128"/>
                <a:ea typeface="Meiryo" panose="020B0604030504040204" pitchFamily="34" charset="-128"/>
                <a:cs typeface="ＭＳ Ｐゴシック"/>
              </a:rPr>
              <a:t>AA</a:t>
            </a:r>
          </a:p>
          <a:p>
            <a:r>
              <a:rPr lang="ja-JP" altLang="en-US" sz="1600">
                <a:solidFill>
                  <a:srgbClr val="FFFFFF"/>
                </a:solidFill>
                <a:latin typeface="Meiryo" panose="020B0604030504040204" pitchFamily="34" charset="-128"/>
                <a:ea typeface="Meiryo" panose="020B0604030504040204" pitchFamily="34" charset="-128"/>
                <a:cs typeface="ＭＳ Ｐゴシック"/>
              </a:rPr>
              <a:t>　</a:t>
            </a:r>
            <a:r>
              <a:rPr lang="en-US" altLang="ja-JP" sz="1600" dirty="0">
                <a:solidFill>
                  <a:srgbClr val="FFFFFF"/>
                </a:solidFill>
                <a:latin typeface="Meiryo" panose="020B0604030504040204" pitchFamily="34" charset="-128"/>
                <a:ea typeface="Meiryo" panose="020B0604030504040204" pitchFamily="34" charset="-128"/>
                <a:cs typeface="ＭＳ Ｐゴシック"/>
              </a:rPr>
              <a:t> </a:t>
            </a:r>
            <a:r>
              <a:rPr lang="ja-JP" altLang="en-US" sz="1600">
                <a:solidFill>
                  <a:srgbClr val="FFFFFF"/>
                </a:solidFill>
                <a:latin typeface="Meiryo" panose="020B0604030504040204" pitchFamily="34" charset="-128"/>
                <a:ea typeface="Meiryo" panose="020B0604030504040204" pitchFamily="34" charset="-128"/>
                <a:cs typeface="ＭＳ Ｐゴシック"/>
              </a:rPr>
              <a:t>管理が行き届き測定可能</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正方形/長方形 7">
            <a:extLst>
              <a:ext uri="{FF2B5EF4-FFF2-40B4-BE49-F238E27FC236}">
                <a16:creationId xmlns:a16="http://schemas.microsoft.com/office/drawing/2014/main" id="{8D23214F-FB27-464B-9AA3-C65E40301A5D}"/>
              </a:ext>
            </a:extLst>
          </p:cNvPr>
          <p:cNvSpPr/>
          <p:nvPr/>
        </p:nvSpPr>
        <p:spPr>
          <a:xfrm>
            <a:off x="4093544" y="1200940"/>
            <a:ext cx="4345200" cy="712381"/>
          </a:xfrm>
          <a:prstGeom prst="rect">
            <a:avLst/>
          </a:prstGeom>
          <a:gradFill>
            <a:gsLst>
              <a:gs pos="52000">
                <a:srgbClr val="879DFF"/>
              </a:gs>
              <a:gs pos="0">
                <a:srgbClr val="0432FF"/>
              </a:gs>
              <a:gs pos="100000">
                <a:schemeClr val="bg1"/>
              </a:gs>
            </a:gsLst>
            <a:lin ang="0" scaled="0"/>
          </a:gradFill>
          <a:ln>
            <a:noFill/>
          </a:ln>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2000">
                <a:solidFill>
                  <a:srgbClr val="FFFFFF"/>
                </a:solidFill>
                <a:latin typeface="Meiryo" panose="020B0604030504040204" pitchFamily="34" charset="-128"/>
                <a:ea typeface="Meiryo" panose="020B0604030504040204" pitchFamily="34" charset="-128"/>
                <a:cs typeface="ＭＳ Ｐゴシック"/>
              </a:rPr>
              <a:t>　レベル</a:t>
            </a:r>
            <a:r>
              <a:rPr kumimoji="1" lang="en-US" altLang="ja-JP" sz="2000" dirty="0">
                <a:solidFill>
                  <a:srgbClr val="FFFFFF"/>
                </a:solidFill>
                <a:latin typeface="Meiryo" panose="020B0604030504040204" pitchFamily="34" charset="-128"/>
                <a:ea typeface="Meiryo" panose="020B0604030504040204" pitchFamily="34" charset="-128"/>
                <a:cs typeface="ＭＳ Ｐゴシック"/>
              </a:rPr>
              <a:t>AAA</a:t>
            </a:r>
          </a:p>
          <a:p>
            <a:r>
              <a:rPr lang="ja-JP" altLang="en-US" sz="1600">
                <a:solidFill>
                  <a:srgbClr val="FFFFFF"/>
                </a:solidFill>
                <a:latin typeface="Meiryo" panose="020B0604030504040204" pitchFamily="34" charset="-128"/>
                <a:ea typeface="Meiryo" panose="020B0604030504040204" pitchFamily="34" charset="-128"/>
                <a:cs typeface="ＭＳ Ｐゴシック"/>
              </a:rPr>
              <a:t>　</a:t>
            </a:r>
            <a:r>
              <a:rPr lang="en-US" altLang="ja-JP" sz="1600" dirty="0">
                <a:solidFill>
                  <a:srgbClr val="FFFFFF"/>
                </a:solidFill>
                <a:latin typeface="Meiryo" panose="020B0604030504040204" pitchFamily="34" charset="-128"/>
                <a:ea typeface="Meiryo" panose="020B0604030504040204" pitchFamily="34" charset="-128"/>
                <a:cs typeface="ＭＳ Ｐゴシック"/>
              </a:rPr>
              <a:t> </a:t>
            </a:r>
            <a:r>
              <a:rPr lang="ja-JP" altLang="en-US" sz="1600">
                <a:solidFill>
                  <a:srgbClr val="FFFFFF"/>
                </a:solidFill>
                <a:latin typeface="Meiryo" panose="020B0604030504040204" pitchFamily="34" charset="-128"/>
                <a:ea typeface="Meiryo" panose="020B0604030504040204" pitchFamily="34" charset="-128"/>
                <a:cs typeface="ＭＳ Ｐゴシック"/>
              </a:rPr>
              <a:t>最適化されている</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TextBox 5">
            <a:extLst>
              <a:ext uri="{FF2B5EF4-FFF2-40B4-BE49-F238E27FC236}">
                <a16:creationId xmlns:a16="http://schemas.microsoft.com/office/drawing/2014/main" id="{6C90984B-766F-D446-A328-FDA47C501D44}"/>
              </a:ext>
            </a:extLst>
          </p:cNvPr>
          <p:cNvSpPr txBox="1"/>
          <p:nvPr/>
        </p:nvSpPr>
        <p:spPr>
          <a:xfrm>
            <a:off x="5656581" y="6337749"/>
            <a:ext cx="3326167" cy="184666"/>
          </a:xfrm>
          <a:prstGeom prst="rect">
            <a:avLst/>
          </a:prstGeom>
          <a:noFill/>
        </p:spPr>
        <p:txBody>
          <a:bodyPr wrap="none" lIns="0" tIns="0" rIns="0" bIns="0" rtlCol="0">
            <a:spAutoFit/>
          </a:bodyPr>
          <a:lstStyle/>
          <a:p>
            <a:pPr fontAlgn="base">
              <a:spcBef>
                <a:spcPct val="50000"/>
              </a:spcBef>
              <a:spcAft>
                <a:spcPct val="0"/>
              </a:spcAft>
              <a:buClr>
                <a:srgbClr val="F0AB00"/>
              </a:buClr>
              <a:buSzPct val="80000"/>
            </a:pPr>
            <a:r>
              <a:rPr lang="en-US" altLang="ja-JP" sz="1200" dirty="0">
                <a:latin typeface="+mn-lt"/>
                <a:ea typeface="ＭＳ Ｐゴシック" panose="020B0600070205080204" pitchFamily="50" charset="-128"/>
              </a:rPr>
              <a:t>Source:</a:t>
            </a:r>
            <a:r>
              <a:rPr lang="ja-JP" altLang="en-US" sz="1200" dirty="0">
                <a:latin typeface="+mn-lt"/>
                <a:ea typeface="ＭＳ Ｐゴシック" panose="020B0600070205080204" pitchFamily="50" charset="-128"/>
              </a:rPr>
              <a:t> </a:t>
            </a:r>
            <a:r>
              <a:rPr lang="en-US" altLang="ja-JP" sz="1200" dirty="0">
                <a:latin typeface="+mn-lt"/>
                <a:ea typeface="ＭＳ Ｐゴシック" panose="020B0600070205080204" pitchFamily="50" charset="-128"/>
              </a:rPr>
              <a:t>Capability Maturity Model Integration, </a:t>
            </a:r>
            <a:r>
              <a:rPr lang="en-US" altLang="ja-JP" sz="1200" b="1" dirty="0">
                <a:latin typeface="+mn-lt"/>
                <a:ea typeface="ＭＳ Ｐゴシック" panose="020B0600070205080204" pitchFamily="50" charset="-128"/>
              </a:rPr>
              <a:t>CMMI</a:t>
            </a:r>
            <a:endParaRPr kumimoji="1" lang="ja-JP" altLang="en-US" sz="1200" kern="0" dirty="0" err="1">
              <a:latin typeface="+mn-lt"/>
              <a:ea typeface="ＭＳ Ｐゴシック" panose="020B0600070205080204" pitchFamily="50" charset="-128"/>
              <a:cs typeface="Arial Unicode MS" pitchFamily="34" charset="-128"/>
            </a:endParaRPr>
          </a:p>
        </p:txBody>
      </p:sp>
      <p:sp>
        <p:nvSpPr>
          <p:cNvPr id="14" name="テキスト ボックス 13">
            <a:extLst>
              <a:ext uri="{FF2B5EF4-FFF2-40B4-BE49-F238E27FC236}">
                <a16:creationId xmlns:a16="http://schemas.microsoft.com/office/drawing/2014/main" id="{A038AB9F-242B-FE4E-B830-C514A2C8F8A3}"/>
              </a:ext>
            </a:extLst>
          </p:cNvPr>
          <p:cNvSpPr txBox="1"/>
          <p:nvPr/>
        </p:nvSpPr>
        <p:spPr>
          <a:xfrm>
            <a:off x="783371" y="1200940"/>
            <a:ext cx="1467068" cy="707886"/>
          </a:xfrm>
          <a:prstGeom prst="rect">
            <a:avLst/>
          </a:prstGeom>
          <a:noFill/>
        </p:spPr>
        <p:txBody>
          <a:bodyPr wrap="none" rtlCol="0">
            <a:spAutoFit/>
          </a:bodyPr>
          <a:lstStyle/>
          <a:p>
            <a:r>
              <a:rPr kumimoji="1" lang="ja-JP" altLang="en-US" sz="2000">
                <a:solidFill>
                  <a:srgbClr val="0070C0"/>
                </a:solidFill>
                <a:latin typeface="Meiryo" panose="020B0604030504040204" pitchFamily="34" charset="-128"/>
                <a:ea typeface="Meiryo" panose="020B0604030504040204" pitchFamily="34" charset="-128"/>
              </a:rPr>
              <a:t>システム化</a:t>
            </a:r>
            <a:endParaRPr kumimoji="1" lang="en-US" altLang="ja-JP" sz="2000" dirty="0">
              <a:solidFill>
                <a:srgbClr val="0070C0"/>
              </a:solidFill>
              <a:latin typeface="Meiryo" panose="020B0604030504040204" pitchFamily="34" charset="-128"/>
              <a:ea typeface="Meiryo" panose="020B0604030504040204" pitchFamily="34" charset="-128"/>
            </a:endParaRPr>
          </a:p>
          <a:p>
            <a:r>
              <a:rPr kumimoji="1" lang="ja-JP" altLang="en-US" sz="2000">
                <a:solidFill>
                  <a:srgbClr val="0070C0"/>
                </a:solidFill>
                <a:latin typeface="Meiryo" panose="020B0604030504040204" pitchFamily="34" charset="-128"/>
                <a:ea typeface="Meiryo" panose="020B0604030504040204" pitchFamily="34" charset="-128"/>
              </a:rPr>
              <a:t>の対象範囲</a:t>
            </a:r>
          </a:p>
        </p:txBody>
      </p:sp>
      <p:sp>
        <p:nvSpPr>
          <p:cNvPr id="15" name="テキスト ボックス 14">
            <a:extLst>
              <a:ext uri="{FF2B5EF4-FFF2-40B4-BE49-F238E27FC236}">
                <a16:creationId xmlns:a16="http://schemas.microsoft.com/office/drawing/2014/main" id="{8BA4B3DA-9F62-004B-85DA-A88C227120B4}"/>
              </a:ext>
            </a:extLst>
          </p:cNvPr>
          <p:cNvSpPr txBox="1"/>
          <p:nvPr/>
        </p:nvSpPr>
        <p:spPr>
          <a:xfrm>
            <a:off x="6715195" y="5385305"/>
            <a:ext cx="1723549" cy="707886"/>
          </a:xfrm>
          <a:prstGeom prst="rect">
            <a:avLst/>
          </a:prstGeom>
          <a:noFill/>
        </p:spPr>
        <p:txBody>
          <a:bodyPr wrap="none" rtlCol="0">
            <a:spAutoFit/>
          </a:bodyPr>
          <a:lstStyle/>
          <a:p>
            <a:pPr algn="r"/>
            <a:r>
              <a:rPr kumimoji="1" lang="ja-JP" altLang="en-US" sz="2000">
                <a:solidFill>
                  <a:schemeClr val="accent6">
                    <a:lumMod val="75000"/>
                  </a:schemeClr>
                </a:solidFill>
                <a:latin typeface="Meiryo" panose="020B0604030504040204" pitchFamily="34" charset="-128"/>
                <a:ea typeface="Meiryo" panose="020B0604030504040204" pitchFamily="34" charset="-128"/>
              </a:rPr>
              <a:t>システム化</a:t>
            </a:r>
            <a:endParaRPr kumimoji="1" lang="en-US" altLang="ja-JP" sz="2000" dirty="0">
              <a:solidFill>
                <a:schemeClr val="accent6">
                  <a:lumMod val="75000"/>
                </a:schemeClr>
              </a:solidFill>
              <a:latin typeface="Meiryo" panose="020B0604030504040204" pitchFamily="34" charset="-128"/>
              <a:ea typeface="Meiryo" panose="020B0604030504040204" pitchFamily="34" charset="-128"/>
            </a:endParaRPr>
          </a:p>
          <a:p>
            <a:pPr algn="r"/>
            <a:r>
              <a:rPr kumimoji="1" lang="ja-JP" altLang="en-US" sz="2000">
                <a:solidFill>
                  <a:schemeClr val="accent6">
                    <a:lumMod val="75000"/>
                  </a:schemeClr>
                </a:solidFill>
                <a:latin typeface="Meiryo" panose="020B0604030504040204" pitchFamily="34" charset="-128"/>
                <a:ea typeface="Meiryo" panose="020B0604030504040204" pitchFamily="34" charset="-128"/>
              </a:rPr>
              <a:t>の対象</a:t>
            </a:r>
            <a:r>
              <a:rPr lang="ja-JP" altLang="en-US" sz="2000">
                <a:solidFill>
                  <a:schemeClr val="accent6">
                    <a:lumMod val="75000"/>
                  </a:schemeClr>
                </a:solidFill>
                <a:latin typeface="Meiryo" panose="020B0604030504040204" pitchFamily="34" charset="-128"/>
                <a:ea typeface="Meiryo" panose="020B0604030504040204" pitchFamily="34" charset="-128"/>
              </a:rPr>
              <a:t>範囲外</a:t>
            </a:r>
            <a:endParaRPr kumimoji="1" lang="ja-JP" altLang="en-US" sz="2000">
              <a:solidFill>
                <a:schemeClr val="accent6">
                  <a:lumMod val="75000"/>
                </a:schemeClr>
              </a:solidFill>
              <a:latin typeface="Meiryo" panose="020B0604030504040204" pitchFamily="34" charset="-128"/>
              <a:ea typeface="Meiryo" panose="020B0604030504040204" pitchFamily="34" charset="-128"/>
            </a:endParaRPr>
          </a:p>
        </p:txBody>
      </p:sp>
      <p:sp>
        <p:nvSpPr>
          <p:cNvPr id="18" name="下矢印 17">
            <a:extLst>
              <a:ext uri="{FF2B5EF4-FFF2-40B4-BE49-F238E27FC236}">
                <a16:creationId xmlns:a16="http://schemas.microsoft.com/office/drawing/2014/main" id="{785C5A5A-A48B-4A45-9EB0-B14608902015}"/>
              </a:ext>
            </a:extLst>
          </p:cNvPr>
          <p:cNvSpPr/>
          <p:nvPr/>
        </p:nvSpPr>
        <p:spPr>
          <a:xfrm>
            <a:off x="7152204" y="3733216"/>
            <a:ext cx="1130552" cy="1580357"/>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下矢印 18">
            <a:extLst>
              <a:ext uri="{FF2B5EF4-FFF2-40B4-BE49-F238E27FC236}">
                <a16:creationId xmlns:a16="http://schemas.microsoft.com/office/drawing/2014/main" id="{EEDF62FE-13D4-C54B-B4B0-A0FB625833E4}"/>
              </a:ext>
            </a:extLst>
          </p:cNvPr>
          <p:cNvSpPr/>
          <p:nvPr/>
        </p:nvSpPr>
        <p:spPr>
          <a:xfrm rot="10800000">
            <a:off x="951630" y="1958235"/>
            <a:ext cx="1130552" cy="1580357"/>
          </a:xfrm>
          <a:prstGeom prst="downArrow">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4977484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2EB1865-55A3-3C46-AA85-BEA79086A2D2}"/>
              </a:ext>
            </a:extLst>
          </p:cNvPr>
          <p:cNvSpPr>
            <a:spLocks noGrp="1"/>
          </p:cNvSpPr>
          <p:nvPr>
            <p:ph type="title"/>
          </p:nvPr>
        </p:nvSpPr>
        <p:spPr/>
        <p:txBody>
          <a:bodyPr/>
          <a:lstStyle/>
          <a:p>
            <a:r>
              <a:rPr kumimoji="1" lang="en-US" altLang="ja-JP" dirty="0"/>
              <a:t>RPA</a:t>
            </a:r>
            <a:r>
              <a:rPr kumimoji="1" lang="ja-JP" altLang="en-US"/>
              <a:t>と雇用についての考え方</a:t>
            </a:r>
          </a:p>
        </p:txBody>
      </p:sp>
      <p:sp>
        <p:nvSpPr>
          <p:cNvPr id="3" name="スライド番号プレースホルダー 2">
            <a:extLst>
              <a:ext uri="{FF2B5EF4-FFF2-40B4-BE49-F238E27FC236}">
                <a16:creationId xmlns:a16="http://schemas.microsoft.com/office/drawing/2014/main" id="{5777CEB7-B2BF-3640-A33E-853A8420563C}"/>
              </a:ext>
            </a:extLst>
          </p:cNvPr>
          <p:cNvSpPr>
            <a:spLocks noGrp="1"/>
          </p:cNvSpPr>
          <p:nvPr>
            <p:ph type="sldNum" sz="quarter" idx="12"/>
          </p:nvPr>
        </p:nvSpPr>
        <p:spPr/>
        <p:txBody>
          <a:bodyPr/>
          <a:lstStyle/>
          <a:p>
            <a:fld id="{8FF8CC5D-A65D-5946-99B5-645367A967AD}" type="slidenum">
              <a:rPr kumimoji="1" lang="ja-JP" altLang="en-US" smtClean="0"/>
              <a:t>28</a:t>
            </a:fld>
            <a:endParaRPr kumimoji="1" lang="ja-JP" altLang="en-US"/>
          </a:p>
        </p:txBody>
      </p:sp>
      <p:sp>
        <p:nvSpPr>
          <p:cNvPr id="4" name="正方形/長方形 3">
            <a:extLst>
              <a:ext uri="{FF2B5EF4-FFF2-40B4-BE49-F238E27FC236}">
                <a16:creationId xmlns:a16="http://schemas.microsoft.com/office/drawing/2014/main" id="{D9ED7EEC-EA1B-CA40-9A6F-EA631A5E050B}"/>
              </a:ext>
            </a:extLst>
          </p:cNvPr>
          <p:cNvSpPr/>
          <p:nvPr/>
        </p:nvSpPr>
        <p:spPr>
          <a:xfrm>
            <a:off x="613610" y="1022684"/>
            <a:ext cx="7916779" cy="84221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800" dirty="0">
                <a:solidFill>
                  <a:srgbClr val="FFFFFF"/>
                </a:solidFill>
                <a:latin typeface="Meiryo" panose="020B0604030504040204" pitchFamily="34" charset="-128"/>
                <a:ea typeface="Meiryo" panose="020B0604030504040204" pitchFamily="34" charset="-128"/>
                <a:cs typeface="ＭＳ Ｐゴシック"/>
              </a:rPr>
              <a:t>RPA</a:t>
            </a:r>
            <a:r>
              <a:rPr kumimoji="1" lang="ja-JP" altLang="en-US" sz="2800">
                <a:solidFill>
                  <a:srgbClr val="FFFFFF"/>
                </a:solidFill>
                <a:latin typeface="Meiryo" panose="020B0604030504040204" pitchFamily="34" charset="-128"/>
                <a:ea typeface="Meiryo" panose="020B0604030504040204" pitchFamily="34" charset="-128"/>
                <a:cs typeface="ＭＳ Ｐゴシック"/>
              </a:rPr>
              <a:t>を導入すると雇用を奪われる？</a:t>
            </a:r>
            <a:endParaRPr kumimoji="1" lang="ja-JP" altLang="en-US" sz="2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 name="正方形/長方形 4">
            <a:extLst>
              <a:ext uri="{FF2B5EF4-FFF2-40B4-BE49-F238E27FC236}">
                <a16:creationId xmlns:a16="http://schemas.microsoft.com/office/drawing/2014/main" id="{367657E2-6CE7-9A47-8A22-EB3CE4E8973E}"/>
              </a:ext>
            </a:extLst>
          </p:cNvPr>
          <p:cNvSpPr/>
          <p:nvPr/>
        </p:nvSpPr>
        <p:spPr>
          <a:xfrm>
            <a:off x="613610" y="2801865"/>
            <a:ext cx="7916779" cy="842211"/>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800" dirty="0">
                <a:solidFill>
                  <a:srgbClr val="FFFFFF"/>
                </a:solidFill>
                <a:latin typeface="Meiryo" panose="020B0604030504040204" pitchFamily="34" charset="-128"/>
                <a:ea typeface="Meiryo" panose="020B0604030504040204" pitchFamily="34" charset="-128"/>
                <a:cs typeface="ＭＳ Ｐゴシック"/>
              </a:rPr>
              <a:t>RPA</a:t>
            </a:r>
            <a:r>
              <a:rPr kumimoji="1" lang="ja-JP" altLang="en-US" sz="2800">
                <a:solidFill>
                  <a:srgbClr val="FFFFFF"/>
                </a:solidFill>
                <a:latin typeface="Meiryo" panose="020B0604030504040204" pitchFamily="34" charset="-128"/>
                <a:ea typeface="Meiryo" panose="020B0604030504040204" pitchFamily="34" charset="-128"/>
                <a:cs typeface="ＭＳ Ｐゴシック"/>
              </a:rPr>
              <a:t>を導入すると余力が生まれる！</a:t>
            </a:r>
            <a:endParaRPr kumimoji="1" lang="ja-JP" altLang="en-US" sz="28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14" name="グループ化 13">
            <a:extLst>
              <a:ext uri="{FF2B5EF4-FFF2-40B4-BE49-F238E27FC236}">
                <a16:creationId xmlns:a16="http://schemas.microsoft.com/office/drawing/2014/main" id="{5D9EEE4D-C5F3-6B4D-9951-9D31B598A070}"/>
              </a:ext>
            </a:extLst>
          </p:cNvPr>
          <p:cNvGrpSpPr/>
          <p:nvPr/>
        </p:nvGrpSpPr>
        <p:grpSpPr>
          <a:xfrm>
            <a:off x="613610" y="3686691"/>
            <a:ext cx="7916779" cy="2390598"/>
            <a:chOff x="613610" y="3686691"/>
            <a:chExt cx="7916779" cy="2390598"/>
          </a:xfrm>
        </p:grpSpPr>
        <p:sp>
          <p:nvSpPr>
            <p:cNvPr id="9" name="正方形/長方形 8">
              <a:extLst>
                <a:ext uri="{FF2B5EF4-FFF2-40B4-BE49-F238E27FC236}">
                  <a16:creationId xmlns:a16="http://schemas.microsoft.com/office/drawing/2014/main" id="{6D5F1EAB-5AF9-2B43-BBB7-A3FE9DDA2016}"/>
                </a:ext>
              </a:extLst>
            </p:cNvPr>
            <p:cNvSpPr/>
            <p:nvPr/>
          </p:nvSpPr>
          <p:spPr>
            <a:xfrm>
              <a:off x="613610" y="4218488"/>
              <a:ext cx="7916779" cy="1858801"/>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正方形/長方形 5">
              <a:extLst>
                <a:ext uri="{FF2B5EF4-FFF2-40B4-BE49-F238E27FC236}">
                  <a16:creationId xmlns:a16="http://schemas.microsoft.com/office/drawing/2014/main" id="{6D71C867-9265-F54D-8F40-284A691EAD46}"/>
                </a:ext>
              </a:extLst>
            </p:cNvPr>
            <p:cNvSpPr/>
            <p:nvPr/>
          </p:nvSpPr>
          <p:spPr>
            <a:xfrm>
              <a:off x="803840" y="4421109"/>
              <a:ext cx="2473518" cy="84221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0432FF"/>
                  </a:solidFill>
                  <a:latin typeface="Meiryo" panose="020B0604030504040204" pitchFamily="34" charset="-128"/>
                  <a:ea typeface="Meiryo" panose="020B0604030504040204" pitchFamily="34" charset="-128"/>
                  <a:cs typeface="ＭＳ Ｐゴシック"/>
                </a:rPr>
                <a:t>新しい仕事に</a:t>
              </a:r>
              <a:endParaRPr kumimoji="1" lang="en-US" altLang="ja-JP" sz="2000" dirty="0">
                <a:solidFill>
                  <a:srgbClr val="0432FF"/>
                </a:solidFill>
                <a:latin typeface="Meiryo" panose="020B0604030504040204" pitchFamily="34" charset="-128"/>
                <a:ea typeface="Meiryo" panose="020B0604030504040204" pitchFamily="34" charset="-128"/>
                <a:cs typeface="ＭＳ Ｐゴシック"/>
              </a:endParaRPr>
            </a:p>
            <a:p>
              <a:pPr algn="ctr"/>
              <a:r>
                <a:rPr kumimoji="1" lang="ja-JP" altLang="en-US" sz="2000">
                  <a:solidFill>
                    <a:srgbClr val="0432FF"/>
                  </a:solidFill>
                  <a:latin typeface="Meiryo" panose="020B0604030504040204" pitchFamily="34" charset="-128"/>
                  <a:ea typeface="Meiryo" panose="020B0604030504040204" pitchFamily="34" charset="-128"/>
                  <a:cs typeface="ＭＳ Ｐゴシック"/>
                </a:rPr>
                <a:t>人材を配置できる</a:t>
              </a:r>
              <a:endParaRPr kumimoji="1" lang="ja-JP" altLang="en-US" sz="2000" dirty="0">
                <a:solidFill>
                  <a:srgbClr val="0432FF"/>
                </a:solidFill>
                <a:latin typeface="Meiryo" panose="020B0604030504040204" pitchFamily="34" charset="-128"/>
                <a:ea typeface="Meiryo" panose="020B0604030504040204" pitchFamily="34" charset="-128"/>
                <a:cs typeface="ＭＳ Ｐゴシック"/>
              </a:endParaRPr>
            </a:p>
          </p:txBody>
        </p:sp>
        <p:sp>
          <p:nvSpPr>
            <p:cNvPr id="7" name="正方形/長方形 6">
              <a:extLst>
                <a:ext uri="{FF2B5EF4-FFF2-40B4-BE49-F238E27FC236}">
                  <a16:creationId xmlns:a16="http://schemas.microsoft.com/office/drawing/2014/main" id="{7DA88F4F-EE72-0841-8269-6BEF002E690F}"/>
                </a:ext>
              </a:extLst>
            </p:cNvPr>
            <p:cNvSpPr/>
            <p:nvPr/>
          </p:nvSpPr>
          <p:spPr>
            <a:xfrm>
              <a:off x="5866638" y="4421109"/>
              <a:ext cx="2473518" cy="84221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a:solidFill>
                    <a:srgbClr val="0432FF"/>
                  </a:solidFill>
                  <a:latin typeface="Meiryo" panose="020B0604030504040204" pitchFamily="34" charset="-128"/>
                  <a:ea typeface="Meiryo" panose="020B0604030504040204" pitchFamily="34" charset="-128"/>
                  <a:cs typeface="ＭＳ Ｐゴシック"/>
                </a:rPr>
                <a:t>業務処理の</a:t>
              </a:r>
              <a:endParaRPr lang="en-US" altLang="ja-JP" sz="2000" dirty="0">
                <a:solidFill>
                  <a:srgbClr val="0432FF"/>
                </a:solidFill>
                <a:latin typeface="Meiryo" panose="020B0604030504040204" pitchFamily="34" charset="-128"/>
                <a:ea typeface="Meiryo" panose="020B0604030504040204" pitchFamily="34" charset="-128"/>
                <a:cs typeface="ＭＳ Ｐゴシック"/>
              </a:endParaRPr>
            </a:p>
            <a:p>
              <a:pPr algn="ctr"/>
              <a:r>
                <a:rPr lang="ja-JP" altLang="en-US" sz="2000">
                  <a:solidFill>
                    <a:srgbClr val="0432FF"/>
                  </a:solidFill>
                  <a:latin typeface="Meiryo" panose="020B0604030504040204" pitchFamily="34" charset="-128"/>
                  <a:ea typeface="Meiryo" panose="020B0604030504040204" pitchFamily="34" charset="-128"/>
                  <a:cs typeface="ＭＳ Ｐゴシック"/>
                </a:rPr>
                <a:t>正確さが向上する</a:t>
              </a:r>
              <a:endParaRPr kumimoji="1" lang="en-US" altLang="ja-JP" sz="2000" dirty="0">
                <a:solidFill>
                  <a:srgbClr val="0432FF"/>
                </a:solidFill>
                <a:latin typeface="Meiryo" panose="020B0604030504040204" pitchFamily="34" charset="-128"/>
                <a:ea typeface="Meiryo" panose="020B0604030504040204" pitchFamily="34" charset="-128"/>
                <a:cs typeface="ＭＳ Ｐゴシック"/>
              </a:endParaRPr>
            </a:p>
          </p:txBody>
        </p:sp>
        <p:sp>
          <p:nvSpPr>
            <p:cNvPr id="8" name="正方形/長方形 7">
              <a:extLst>
                <a:ext uri="{FF2B5EF4-FFF2-40B4-BE49-F238E27FC236}">
                  <a16:creationId xmlns:a16="http://schemas.microsoft.com/office/drawing/2014/main" id="{49C748AA-3B9B-EC44-8E87-748BB90E89D0}"/>
                </a:ext>
              </a:extLst>
            </p:cNvPr>
            <p:cNvSpPr/>
            <p:nvPr/>
          </p:nvSpPr>
          <p:spPr>
            <a:xfrm>
              <a:off x="3335239" y="4421109"/>
              <a:ext cx="2473518" cy="84221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a:solidFill>
                    <a:srgbClr val="0432FF"/>
                  </a:solidFill>
                  <a:latin typeface="Meiryo" panose="020B0604030504040204" pitchFamily="34" charset="-128"/>
                  <a:ea typeface="Meiryo" panose="020B0604030504040204" pitchFamily="34" charset="-128"/>
                  <a:cs typeface="ＭＳ Ｐゴシック"/>
                </a:rPr>
                <a:t>業務処理の</a:t>
              </a:r>
              <a:endParaRPr lang="en-US" altLang="ja-JP" sz="2000" dirty="0">
                <a:solidFill>
                  <a:srgbClr val="0432FF"/>
                </a:solidFill>
                <a:latin typeface="Meiryo" panose="020B0604030504040204" pitchFamily="34" charset="-128"/>
                <a:ea typeface="Meiryo" panose="020B0604030504040204" pitchFamily="34" charset="-128"/>
                <a:cs typeface="ＭＳ Ｐゴシック"/>
              </a:endParaRPr>
            </a:p>
            <a:p>
              <a:pPr algn="ctr"/>
              <a:r>
                <a:rPr lang="ja-JP" altLang="en-US" sz="2000">
                  <a:solidFill>
                    <a:srgbClr val="0432FF"/>
                  </a:solidFill>
                  <a:latin typeface="Meiryo" panose="020B0604030504040204" pitchFamily="34" charset="-128"/>
                  <a:ea typeface="Meiryo" panose="020B0604030504040204" pitchFamily="34" charset="-128"/>
                  <a:cs typeface="ＭＳ Ｐゴシック"/>
                </a:rPr>
                <a:t>スピードが向上する</a:t>
              </a:r>
              <a:endParaRPr kumimoji="1" lang="en-US" altLang="ja-JP" sz="2000" dirty="0">
                <a:solidFill>
                  <a:srgbClr val="0432FF"/>
                </a:solidFill>
                <a:latin typeface="Meiryo" panose="020B0604030504040204" pitchFamily="34" charset="-128"/>
                <a:ea typeface="Meiryo" panose="020B0604030504040204" pitchFamily="34" charset="-128"/>
                <a:cs typeface="ＭＳ Ｐゴシック"/>
              </a:endParaRPr>
            </a:p>
          </p:txBody>
        </p:sp>
        <p:sp>
          <p:nvSpPr>
            <p:cNvPr id="10" name="テキスト ボックス 9">
              <a:extLst>
                <a:ext uri="{FF2B5EF4-FFF2-40B4-BE49-F238E27FC236}">
                  <a16:creationId xmlns:a16="http://schemas.microsoft.com/office/drawing/2014/main" id="{80886FD2-5255-5F4D-BC59-4800097B9D4F}"/>
                </a:ext>
              </a:extLst>
            </p:cNvPr>
            <p:cNvSpPr txBox="1"/>
            <p:nvPr/>
          </p:nvSpPr>
          <p:spPr>
            <a:xfrm>
              <a:off x="1786619" y="5481270"/>
              <a:ext cx="5570757" cy="523220"/>
            </a:xfrm>
            <a:prstGeom prst="rect">
              <a:avLst/>
            </a:prstGeom>
            <a:noFill/>
          </p:spPr>
          <p:txBody>
            <a:bodyPr wrap="none" rtlCol="0">
              <a:spAutoFit/>
            </a:bodyPr>
            <a:lstStyle/>
            <a:p>
              <a:pPr algn="ctr"/>
              <a:r>
                <a:rPr kumimoji="1" lang="ja-JP" altLang="en-US" sz="2800">
                  <a:solidFill>
                    <a:schemeClr val="bg1"/>
                  </a:solidFill>
                  <a:latin typeface="Meiryo" panose="020B0604030504040204" pitchFamily="34" charset="-128"/>
                  <a:ea typeface="Meiryo" panose="020B0604030504040204" pitchFamily="34" charset="-128"/>
                </a:rPr>
                <a:t>人手不足の解消と業務品質の向上</a:t>
              </a:r>
            </a:p>
          </p:txBody>
        </p:sp>
        <p:sp>
          <p:nvSpPr>
            <p:cNvPr id="12" name="下矢印 11">
              <a:extLst>
                <a:ext uri="{FF2B5EF4-FFF2-40B4-BE49-F238E27FC236}">
                  <a16:creationId xmlns:a16="http://schemas.microsoft.com/office/drawing/2014/main" id="{BDED683B-6FC7-2C44-8DF1-67168CB223EE}"/>
                </a:ext>
              </a:extLst>
            </p:cNvPr>
            <p:cNvSpPr/>
            <p:nvPr/>
          </p:nvSpPr>
          <p:spPr>
            <a:xfrm>
              <a:off x="3606464" y="3686691"/>
              <a:ext cx="1931071" cy="479653"/>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3" name="テキスト ボックス 12">
            <a:extLst>
              <a:ext uri="{FF2B5EF4-FFF2-40B4-BE49-F238E27FC236}">
                <a16:creationId xmlns:a16="http://schemas.microsoft.com/office/drawing/2014/main" id="{0D0ABC1C-7032-F44B-98A3-FFE208FBF70B}"/>
              </a:ext>
            </a:extLst>
          </p:cNvPr>
          <p:cNvSpPr txBox="1"/>
          <p:nvPr/>
        </p:nvSpPr>
        <p:spPr>
          <a:xfrm>
            <a:off x="4208756" y="2092595"/>
            <a:ext cx="726482" cy="584775"/>
          </a:xfrm>
          <a:prstGeom prst="rect">
            <a:avLst/>
          </a:prstGeom>
          <a:noFill/>
        </p:spPr>
        <p:txBody>
          <a:bodyPr wrap="none" rtlCol="0">
            <a:spAutoFit/>
          </a:bodyPr>
          <a:lstStyle/>
          <a:p>
            <a:pPr algn="ctr"/>
            <a:r>
              <a:rPr lang="en-US" altLang="ja-JP" sz="3200" dirty="0">
                <a:solidFill>
                  <a:schemeClr val="accent6">
                    <a:lumMod val="50000"/>
                  </a:schemeClr>
                </a:solidFill>
                <a:latin typeface="Meiryo" panose="020B0604030504040204" pitchFamily="34" charset="-128"/>
                <a:ea typeface="Meiryo" panose="020B0604030504040204" pitchFamily="34" charset="-128"/>
              </a:rPr>
              <a:t>VS</a:t>
            </a:r>
            <a:endParaRPr kumimoji="1" lang="ja-JP" altLang="en-US" sz="3200">
              <a:solidFill>
                <a:schemeClr val="accent6">
                  <a:lumMod val="50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612263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60382BC-240F-0D4C-B433-0528CCBCBF0A}"/>
              </a:ext>
            </a:extLst>
          </p:cNvPr>
          <p:cNvSpPr>
            <a:spLocks noGrp="1"/>
          </p:cNvSpPr>
          <p:nvPr>
            <p:ph type="title"/>
          </p:nvPr>
        </p:nvSpPr>
        <p:spPr/>
        <p:txBody>
          <a:bodyPr/>
          <a:lstStyle/>
          <a:p>
            <a:r>
              <a:rPr kumimoji="1" lang="ja-JP" altLang="en-US"/>
              <a:t>人間の役割は時代とともに変わってゆく</a:t>
            </a:r>
          </a:p>
        </p:txBody>
      </p:sp>
      <p:pic>
        <p:nvPicPr>
          <p:cNvPr id="4" name="Picture 4">
            <a:extLst>
              <a:ext uri="{FF2B5EF4-FFF2-40B4-BE49-F238E27FC236}">
                <a16:creationId xmlns:a16="http://schemas.microsoft.com/office/drawing/2014/main" id="{93231CF9-FE41-614F-BDF7-BCFA0E251860}"/>
              </a:ext>
            </a:extLst>
          </p:cNvPr>
          <p:cNvPicPr>
            <a:picLocks noChangeAspect="1"/>
          </p:cNvPicPr>
          <p:nvPr/>
        </p:nvPicPr>
        <p:blipFill>
          <a:blip r:embed="rId2"/>
          <a:stretch>
            <a:fillRect/>
          </a:stretch>
        </p:blipFill>
        <p:spPr>
          <a:xfrm>
            <a:off x="199266" y="2270395"/>
            <a:ext cx="7835657" cy="3311303"/>
          </a:xfrm>
          <a:prstGeom prst="rect">
            <a:avLst/>
          </a:prstGeom>
        </p:spPr>
      </p:pic>
      <p:sp>
        <p:nvSpPr>
          <p:cNvPr id="5" name="TextBox 1">
            <a:extLst>
              <a:ext uri="{FF2B5EF4-FFF2-40B4-BE49-F238E27FC236}">
                <a16:creationId xmlns:a16="http://schemas.microsoft.com/office/drawing/2014/main" id="{C31FA5C0-46C5-824D-8600-3A27E2F1F57E}"/>
              </a:ext>
            </a:extLst>
          </p:cNvPr>
          <p:cNvSpPr txBox="1"/>
          <p:nvPr/>
        </p:nvSpPr>
        <p:spPr>
          <a:xfrm>
            <a:off x="772815" y="2131576"/>
            <a:ext cx="800826" cy="184666"/>
          </a:xfrm>
          <a:prstGeom prst="rect">
            <a:avLst/>
          </a:prstGeom>
          <a:noFill/>
        </p:spPr>
        <p:txBody>
          <a:bodyPr wrap="square" lIns="0" tIns="0" rIns="0" bIns="0" rtlCol="0">
            <a:spAutoFit/>
          </a:bodyPr>
          <a:lstStyle/>
          <a:p>
            <a:pPr marL="0" marR="0" lvl="0" indent="0" defTabSz="1088776" rtl="0" eaLnBrk="1" fontAlgn="base" latinLnBrk="0" hangingPunct="1">
              <a:lnSpc>
                <a:spcPct val="100000"/>
              </a:lnSpc>
              <a:spcBef>
                <a:spcPct val="50000"/>
              </a:spcBef>
              <a:spcAft>
                <a:spcPct val="0"/>
              </a:spcAft>
              <a:buClr>
                <a:srgbClr val="F0AB00"/>
              </a:buClr>
              <a:buSzPct val="80000"/>
              <a:buFontTx/>
              <a:buNone/>
              <a:tabLst/>
              <a:defRPr/>
            </a:pPr>
            <a:r>
              <a:rPr kumimoji="0" lang="ja-JP" altLang="en-US" sz="1200" b="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rial Unicode MS" pitchFamily="34" charset="-128"/>
              </a:rPr>
              <a:t>生産性</a:t>
            </a:r>
            <a:endParaRPr kumimoji="0" lang="en-US" sz="1200" b="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rial Unicode MS" pitchFamily="34" charset="-128"/>
            </a:endParaRPr>
          </a:p>
        </p:txBody>
      </p:sp>
      <p:sp>
        <p:nvSpPr>
          <p:cNvPr id="6" name="TextBox 5">
            <a:extLst>
              <a:ext uri="{FF2B5EF4-FFF2-40B4-BE49-F238E27FC236}">
                <a16:creationId xmlns:a16="http://schemas.microsoft.com/office/drawing/2014/main" id="{2282AC11-C99A-B643-9C2B-8B9819CDC448}"/>
              </a:ext>
            </a:extLst>
          </p:cNvPr>
          <p:cNvSpPr txBox="1"/>
          <p:nvPr/>
        </p:nvSpPr>
        <p:spPr>
          <a:xfrm>
            <a:off x="271694" y="3692022"/>
            <a:ext cx="1471780" cy="184666"/>
          </a:xfrm>
          <a:prstGeom prst="rect">
            <a:avLst/>
          </a:prstGeom>
          <a:noFill/>
        </p:spPr>
        <p:txBody>
          <a:bodyPr wrap="square" lIns="0" tIns="0" rIns="0" bIns="0" rtlCol="0">
            <a:spAutoFit/>
          </a:bodyPr>
          <a:lstStyle/>
          <a:p>
            <a:pPr marL="0" marR="0" lvl="0" indent="0" defTabSz="1088776" rtl="0" eaLnBrk="1" fontAlgn="base" latinLnBrk="0" hangingPunct="1">
              <a:lnSpc>
                <a:spcPct val="100000"/>
              </a:lnSpc>
              <a:spcBef>
                <a:spcPct val="50000"/>
              </a:spcBef>
              <a:spcAft>
                <a:spcPct val="0"/>
              </a:spcAft>
              <a:buClr>
                <a:srgbClr val="F0AB00"/>
              </a:buClr>
              <a:buSzPct val="80000"/>
              <a:buFontTx/>
              <a:buNone/>
              <a:tabLst/>
              <a:defRPr/>
            </a:pPr>
            <a:r>
              <a:rPr kumimoji="0" lang="ja-JP" altLang="en-US" sz="1200" b="0" i="0" u="none" strike="noStrike" kern="0" cap="none" spc="0" normalizeH="0" baseline="0" noProof="0" dirty="0">
                <a:ln>
                  <a:noFill/>
                </a:ln>
                <a:solidFill>
                  <a:srgbClr val="F0AB00"/>
                </a:solidFill>
                <a:effectLst/>
                <a:uLnTx/>
                <a:uFillTx/>
                <a:latin typeface="Meiryo" panose="020B0604030504040204" pitchFamily="34" charset="-128"/>
                <a:ea typeface="Meiryo" panose="020B0604030504040204" pitchFamily="34" charset="-128"/>
                <a:cs typeface="Arial Unicode MS" pitchFamily="34" charset="-128"/>
              </a:rPr>
              <a:t>高付加価値業務</a:t>
            </a:r>
            <a:endParaRPr kumimoji="0" lang="en-US" sz="1200" b="0" i="0" u="none" strike="noStrike" kern="0" cap="none" spc="0" normalizeH="0" baseline="0" noProof="0" dirty="0">
              <a:ln>
                <a:noFill/>
              </a:ln>
              <a:solidFill>
                <a:srgbClr val="F0AB00"/>
              </a:solidFill>
              <a:effectLst/>
              <a:uLnTx/>
              <a:uFillTx/>
              <a:latin typeface="Meiryo" panose="020B0604030504040204" pitchFamily="34" charset="-128"/>
              <a:ea typeface="Meiryo" panose="020B0604030504040204" pitchFamily="34" charset="-128"/>
              <a:cs typeface="Arial Unicode MS" pitchFamily="34" charset="-128"/>
            </a:endParaRPr>
          </a:p>
        </p:txBody>
      </p:sp>
      <p:sp>
        <p:nvSpPr>
          <p:cNvPr id="7" name="TextBox 6">
            <a:extLst>
              <a:ext uri="{FF2B5EF4-FFF2-40B4-BE49-F238E27FC236}">
                <a16:creationId xmlns:a16="http://schemas.microsoft.com/office/drawing/2014/main" id="{05D704B7-D6BB-C14E-9EB8-82086683223B}"/>
              </a:ext>
            </a:extLst>
          </p:cNvPr>
          <p:cNvSpPr txBox="1"/>
          <p:nvPr/>
        </p:nvSpPr>
        <p:spPr>
          <a:xfrm>
            <a:off x="271694" y="4251452"/>
            <a:ext cx="1297648" cy="184666"/>
          </a:xfrm>
          <a:prstGeom prst="rect">
            <a:avLst/>
          </a:prstGeom>
          <a:noFill/>
        </p:spPr>
        <p:txBody>
          <a:bodyPr wrap="square" lIns="0" tIns="0" rIns="0" bIns="0" rtlCol="0">
            <a:spAutoFit/>
          </a:bodyPr>
          <a:lstStyle/>
          <a:p>
            <a:pPr marL="0" marR="0" lvl="0" indent="0" defTabSz="1088776" rtl="0" eaLnBrk="1" fontAlgn="base" latinLnBrk="0" hangingPunct="1">
              <a:lnSpc>
                <a:spcPct val="100000"/>
              </a:lnSpc>
              <a:spcBef>
                <a:spcPct val="50000"/>
              </a:spcBef>
              <a:spcAft>
                <a:spcPct val="0"/>
              </a:spcAft>
              <a:buClr>
                <a:srgbClr val="F0AB00"/>
              </a:buClr>
              <a:buSzPct val="80000"/>
              <a:buFontTx/>
              <a:buNone/>
              <a:tabLst/>
              <a:defRPr/>
            </a:pPr>
            <a:r>
              <a:rPr kumimoji="0" lang="ja-JP" altLang="en-US" sz="1200" b="0" i="0" u="none" strike="noStrike" kern="0" cap="none" spc="0" normalizeH="0" baseline="0" noProof="0">
                <a:ln>
                  <a:noFill/>
                </a:ln>
                <a:solidFill>
                  <a:srgbClr val="970A82"/>
                </a:solidFill>
                <a:effectLst/>
                <a:uLnTx/>
                <a:uFillTx/>
                <a:latin typeface="Meiryo" panose="020B0604030504040204" pitchFamily="34" charset="-128"/>
                <a:ea typeface="Meiryo" panose="020B0604030504040204" pitchFamily="34" charset="-128"/>
                <a:cs typeface="Arial Unicode MS" pitchFamily="34" charset="-128"/>
              </a:rPr>
              <a:t>繰り返し作業</a:t>
            </a:r>
            <a:endParaRPr kumimoji="0" lang="en-US" sz="1200" b="0" i="0" u="none" strike="noStrike" kern="0" cap="none" spc="0" normalizeH="0" baseline="0" noProof="0" dirty="0">
              <a:ln>
                <a:noFill/>
              </a:ln>
              <a:solidFill>
                <a:srgbClr val="970A82"/>
              </a:solidFill>
              <a:effectLst/>
              <a:uLnTx/>
              <a:uFillTx/>
              <a:latin typeface="Meiryo" panose="020B0604030504040204" pitchFamily="34" charset="-128"/>
              <a:ea typeface="Meiryo" panose="020B0604030504040204" pitchFamily="34" charset="-128"/>
              <a:cs typeface="Arial Unicode MS" pitchFamily="34" charset="-128"/>
            </a:endParaRPr>
          </a:p>
        </p:txBody>
      </p:sp>
      <p:sp>
        <p:nvSpPr>
          <p:cNvPr id="8" name="TextBox 8">
            <a:extLst>
              <a:ext uri="{FF2B5EF4-FFF2-40B4-BE49-F238E27FC236}">
                <a16:creationId xmlns:a16="http://schemas.microsoft.com/office/drawing/2014/main" id="{89713E63-E865-9C4C-A826-08C1F7466A7A}"/>
              </a:ext>
            </a:extLst>
          </p:cNvPr>
          <p:cNvSpPr txBox="1"/>
          <p:nvPr/>
        </p:nvSpPr>
        <p:spPr>
          <a:xfrm>
            <a:off x="264655" y="4842289"/>
            <a:ext cx="1362021" cy="184666"/>
          </a:xfrm>
          <a:prstGeom prst="rect">
            <a:avLst/>
          </a:prstGeom>
          <a:noFill/>
        </p:spPr>
        <p:txBody>
          <a:bodyPr wrap="square" lIns="0" tIns="0" rIns="0" bIns="0" rtlCol="0">
            <a:spAutoFit/>
          </a:bodyPr>
          <a:lstStyle/>
          <a:p>
            <a:pPr marL="0" marR="0" lvl="0" indent="0" defTabSz="1088776" rtl="0" eaLnBrk="1" fontAlgn="base" latinLnBrk="0" hangingPunct="1">
              <a:lnSpc>
                <a:spcPct val="100000"/>
              </a:lnSpc>
              <a:spcBef>
                <a:spcPct val="50000"/>
              </a:spcBef>
              <a:spcAft>
                <a:spcPct val="0"/>
              </a:spcAft>
              <a:buClr>
                <a:srgbClr val="F0AB00"/>
              </a:buClr>
              <a:buSzPct val="80000"/>
              <a:buFontTx/>
              <a:buNone/>
              <a:tabLst/>
              <a:defRPr/>
            </a:pPr>
            <a:r>
              <a:rPr kumimoji="0" lang="ja-JP" altLang="en-US" sz="1200" b="0" i="0" u="none" strike="noStrike" kern="0" cap="none" spc="0" normalizeH="0" baseline="0" noProof="0">
                <a:ln>
                  <a:noFill/>
                </a:ln>
                <a:solidFill>
                  <a:srgbClr val="008FD3"/>
                </a:solidFill>
                <a:effectLst/>
                <a:uLnTx/>
                <a:uFillTx/>
                <a:latin typeface="Meiryo" panose="020B0604030504040204" pitchFamily="34" charset="-128"/>
                <a:ea typeface="Meiryo" panose="020B0604030504040204" pitchFamily="34" charset="-128"/>
                <a:cs typeface="Arial Unicode MS" pitchFamily="34" charset="-128"/>
              </a:rPr>
              <a:t>自動化</a:t>
            </a:r>
            <a:endParaRPr kumimoji="0" lang="en-US" sz="1200" b="0" i="0" u="none" strike="noStrike" kern="0" cap="none" spc="0" normalizeH="0" baseline="0" noProof="0" dirty="0">
              <a:ln>
                <a:noFill/>
              </a:ln>
              <a:solidFill>
                <a:srgbClr val="008FD3"/>
              </a:solidFill>
              <a:effectLst/>
              <a:uLnTx/>
              <a:uFillTx/>
              <a:latin typeface="Meiryo" panose="020B0604030504040204" pitchFamily="34" charset="-128"/>
              <a:ea typeface="Meiryo" panose="020B0604030504040204" pitchFamily="34" charset="-128"/>
              <a:cs typeface="Arial Unicode MS" pitchFamily="34" charset="-128"/>
            </a:endParaRPr>
          </a:p>
        </p:txBody>
      </p:sp>
      <p:sp>
        <p:nvSpPr>
          <p:cNvPr id="9" name="TextBox 9">
            <a:extLst>
              <a:ext uri="{FF2B5EF4-FFF2-40B4-BE49-F238E27FC236}">
                <a16:creationId xmlns:a16="http://schemas.microsoft.com/office/drawing/2014/main" id="{BBD51453-1812-8149-93AE-20294FB80CD9}"/>
              </a:ext>
            </a:extLst>
          </p:cNvPr>
          <p:cNvSpPr txBox="1"/>
          <p:nvPr/>
        </p:nvSpPr>
        <p:spPr>
          <a:xfrm>
            <a:off x="1848403" y="1746855"/>
            <a:ext cx="1480458" cy="769441"/>
          </a:xfrm>
          <a:prstGeom prst="rect">
            <a:avLst/>
          </a:prstGeom>
          <a:noFill/>
          <a:ln>
            <a:noFill/>
          </a:ln>
        </p:spPr>
        <p:txBody>
          <a:bodyPr wrap="square" lIns="0" tIns="0" rIns="0" bIns="0" rtlCol="0" anchor="ctr">
            <a:spAutoFit/>
          </a:bodyPr>
          <a:lstStyle/>
          <a:p>
            <a:pPr marL="0" marR="0" lvl="0" indent="0" algn="ctr" defTabSz="1088776" rtl="0" eaLnBrk="1" fontAlgn="base" latinLnBrk="0" hangingPunct="1">
              <a:lnSpc>
                <a:spcPct val="100000"/>
              </a:lnSpc>
              <a:spcBef>
                <a:spcPct val="50000"/>
              </a:spcBef>
              <a:spcAft>
                <a:spcPct val="0"/>
              </a:spcAft>
              <a:buClr>
                <a:srgbClr val="F0AB00"/>
              </a:buClr>
              <a:buSzPct val="80000"/>
              <a:buFontTx/>
              <a:buNone/>
              <a:tabLst/>
              <a:defRPr/>
            </a:pPr>
            <a:endParaRPr kumimoji="0" lang="en-US" altLang="ja-JP" sz="100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rial Unicode MS" pitchFamily="34" charset="-128"/>
            </a:endParaRPr>
          </a:p>
          <a:p>
            <a:pPr marL="0" marR="0" lvl="0" indent="0" algn="ctr" defTabSz="1088776" rtl="0" eaLnBrk="1" fontAlgn="base" latinLnBrk="0" hangingPunct="1">
              <a:lnSpc>
                <a:spcPct val="100000"/>
              </a:lnSpc>
              <a:spcBef>
                <a:spcPct val="50000"/>
              </a:spcBef>
              <a:spcAft>
                <a:spcPct val="0"/>
              </a:spcAft>
              <a:buClr>
                <a:srgbClr val="F0AB00"/>
              </a:buClr>
              <a:buSzPct val="80000"/>
              <a:buFontTx/>
              <a:buNone/>
              <a:tabLst/>
              <a:defRPr/>
            </a:pPr>
            <a:r>
              <a:rPr kumimoji="0" lang="ja-JP" altLang="en-US" sz="100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rial Unicode MS" pitchFamily="34" charset="-128"/>
              </a:rPr>
              <a:t>個々の作業の</a:t>
            </a:r>
            <a:br>
              <a:rPr kumimoji="0" lang="en-US" altLang="ja-JP" sz="100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rial Unicode MS" pitchFamily="34" charset="-128"/>
              </a:rPr>
            </a:br>
            <a:r>
              <a:rPr kumimoji="0" lang="ja-JP" altLang="en-US" sz="100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rial Unicode MS" pitchFamily="34" charset="-128"/>
              </a:rPr>
              <a:t>自動化</a:t>
            </a:r>
            <a:endParaRPr kumimoji="0" lang="en-US" altLang="ja-JP" sz="100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rial Unicode MS" pitchFamily="34" charset="-128"/>
            </a:endParaRPr>
          </a:p>
          <a:p>
            <a:pPr marL="0" marR="0" lvl="0" indent="0" algn="ctr" defTabSz="1088776" rtl="0" eaLnBrk="1" fontAlgn="base" latinLnBrk="0" hangingPunct="1">
              <a:lnSpc>
                <a:spcPct val="100000"/>
              </a:lnSpc>
              <a:spcBef>
                <a:spcPct val="50000"/>
              </a:spcBef>
              <a:spcAft>
                <a:spcPct val="0"/>
              </a:spcAft>
              <a:buClr>
                <a:srgbClr val="F0AB00"/>
              </a:buClr>
              <a:buSzPct val="80000"/>
              <a:buFontTx/>
              <a:buNone/>
              <a:tabLst/>
              <a:defRPr/>
            </a:pPr>
            <a:endParaRPr kumimoji="0" lang="en-US" sz="100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rial Unicode MS" pitchFamily="34" charset="-128"/>
            </a:endParaRPr>
          </a:p>
        </p:txBody>
      </p:sp>
      <p:sp>
        <p:nvSpPr>
          <p:cNvPr id="10" name="TextBox 10">
            <a:extLst>
              <a:ext uri="{FF2B5EF4-FFF2-40B4-BE49-F238E27FC236}">
                <a16:creationId xmlns:a16="http://schemas.microsoft.com/office/drawing/2014/main" id="{75115567-AB61-6A44-943B-C02BCBAC190A}"/>
              </a:ext>
            </a:extLst>
          </p:cNvPr>
          <p:cNvSpPr txBox="1"/>
          <p:nvPr/>
        </p:nvSpPr>
        <p:spPr>
          <a:xfrm>
            <a:off x="3268432" y="1853993"/>
            <a:ext cx="1480458" cy="607071"/>
          </a:xfrm>
          <a:prstGeom prst="rect">
            <a:avLst/>
          </a:prstGeom>
          <a:noFill/>
          <a:ln>
            <a:noFill/>
          </a:ln>
        </p:spPr>
        <p:txBody>
          <a:bodyPr wrap="square" lIns="0" tIns="72000" rIns="0" bIns="72000" rtlCol="0" anchor="ctr">
            <a:spAutoFit/>
          </a:bodyPr>
          <a:lstStyle/>
          <a:p>
            <a:pPr marL="0" marR="0" lvl="0" indent="0" algn="ctr" defTabSz="1088776" rtl="0" eaLnBrk="1" fontAlgn="base" latinLnBrk="0" hangingPunct="1">
              <a:lnSpc>
                <a:spcPct val="100000"/>
              </a:lnSpc>
              <a:spcBef>
                <a:spcPct val="50000"/>
              </a:spcBef>
              <a:spcAft>
                <a:spcPct val="0"/>
              </a:spcAft>
              <a:buClr>
                <a:srgbClr val="F0AB00"/>
              </a:buClr>
              <a:buSzPct val="80000"/>
              <a:buFontTx/>
              <a:buNone/>
              <a:tabLst/>
              <a:defRPr/>
            </a:pPr>
            <a:r>
              <a:rPr kumimoji="0" lang="ja-JP" altLang="en-US" sz="100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rial Unicode MS" pitchFamily="34" charset="-128"/>
              </a:rPr>
              <a:t>個々の</a:t>
            </a:r>
            <a:br>
              <a:rPr kumimoji="0" lang="en-US" altLang="ja-JP" sz="100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rial Unicode MS" pitchFamily="34" charset="-128"/>
              </a:rPr>
            </a:br>
            <a:r>
              <a:rPr kumimoji="0" lang="ja-JP" altLang="en-US" sz="100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rial Unicode MS" pitchFamily="34" charset="-128"/>
              </a:rPr>
              <a:t>業務プロセスの</a:t>
            </a:r>
            <a:br>
              <a:rPr kumimoji="0" lang="en-US" altLang="ja-JP" sz="100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rial Unicode MS" pitchFamily="34" charset="-128"/>
              </a:rPr>
            </a:br>
            <a:r>
              <a:rPr kumimoji="0" lang="ja-JP" altLang="en-US" sz="100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rial Unicode MS" pitchFamily="34" charset="-128"/>
              </a:rPr>
              <a:t>自動化</a:t>
            </a:r>
            <a:endParaRPr kumimoji="0" lang="en-US" altLang="ja-JP" sz="100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rial Unicode MS" pitchFamily="34" charset="-128"/>
            </a:endParaRPr>
          </a:p>
        </p:txBody>
      </p:sp>
      <p:sp>
        <p:nvSpPr>
          <p:cNvPr id="11" name="TextBox 12">
            <a:extLst>
              <a:ext uri="{FF2B5EF4-FFF2-40B4-BE49-F238E27FC236}">
                <a16:creationId xmlns:a16="http://schemas.microsoft.com/office/drawing/2014/main" id="{3DC80923-87AA-8E4C-B880-D176AE4E4F94}"/>
              </a:ext>
            </a:extLst>
          </p:cNvPr>
          <p:cNvSpPr txBox="1"/>
          <p:nvPr/>
        </p:nvSpPr>
        <p:spPr>
          <a:xfrm>
            <a:off x="6170574" y="1792662"/>
            <a:ext cx="1465941" cy="679774"/>
          </a:xfrm>
          <a:prstGeom prst="rect">
            <a:avLst/>
          </a:prstGeom>
          <a:noFill/>
          <a:ln>
            <a:noFill/>
          </a:ln>
        </p:spPr>
        <p:txBody>
          <a:bodyPr wrap="square" lIns="0" tIns="108000" rIns="0" bIns="108000" rtlCol="0" anchor="ctr">
            <a:spAutoFit/>
          </a:bodyPr>
          <a:lstStyle/>
          <a:p>
            <a:pPr marL="0" marR="0" lvl="0" indent="0" algn="ctr" defTabSz="1088776" rtl="0" eaLnBrk="1" fontAlgn="base" latinLnBrk="0" hangingPunct="1">
              <a:lnSpc>
                <a:spcPct val="100000"/>
              </a:lnSpc>
              <a:spcBef>
                <a:spcPct val="50000"/>
              </a:spcBef>
              <a:spcAft>
                <a:spcPct val="0"/>
              </a:spcAft>
              <a:buClr>
                <a:srgbClr val="F0AB00"/>
              </a:buClr>
              <a:buSzPct val="80000"/>
              <a:buFontTx/>
              <a:buNone/>
              <a:tabLst/>
              <a:defRPr/>
            </a:pPr>
            <a:r>
              <a:rPr kumimoji="0" lang="ja-JP" altLang="en-US" sz="1000" i="0" u="none" strike="noStrike" kern="0" cap="none" spc="0" normalizeH="0" baseline="0" noProof="0" dirty="0">
                <a:ln>
                  <a:noFill/>
                </a:ln>
                <a:effectLst/>
                <a:uLnTx/>
                <a:uFillTx/>
                <a:latin typeface="Meiryo" panose="020B0604030504040204" pitchFamily="34" charset="-128"/>
                <a:ea typeface="Meiryo" panose="020B0604030504040204" pitchFamily="34" charset="-128"/>
                <a:cs typeface="Arial Unicode MS" pitchFamily="34" charset="-128"/>
              </a:rPr>
              <a:t>企業内・外の</a:t>
            </a:r>
            <a:br>
              <a:rPr kumimoji="0" lang="en-US" altLang="ja-JP" sz="1000" i="0" u="none" strike="noStrike" kern="0" cap="none" spc="0" normalizeH="0" baseline="0" noProof="0" dirty="0">
                <a:ln>
                  <a:noFill/>
                </a:ln>
                <a:effectLst/>
                <a:uLnTx/>
                <a:uFillTx/>
                <a:latin typeface="Meiryo" panose="020B0604030504040204" pitchFamily="34" charset="-128"/>
                <a:ea typeface="Meiryo" panose="020B0604030504040204" pitchFamily="34" charset="-128"/>
                <a:cs typeface="Arial Unicode MS" pitchFamily="34" charset="-128"/>
              </a:rPr>
            </a:br>
            <a:r>
              <a:rPr kumimoji="0" lang="ja-JP" altLang="en-US" sz="1000" i="0" u="none" strike="noStrike" kern="0" cap="none" spc="0" normalizeH="0" baseline="0" noProof="0" dirty="0">
                <a:ln>
                  <a:noFill/>
                </a:ln>
                <a:effectLst/>
                <a:uLnTx/>
                <a:uFillTx/>
                <a:latin typeface="Meiryo" panose="020B0604030504040204" pitchFamily="34" charset="-128"/>
                <a:ea typeface="Meiryo" panose="020B0604030504040204" pitchFamily="34" charset="-128"/>
                <a:cs typeface="Arial Unicode MS" pitchFamily="34" charset="-128"/>
              </a:rPr>
              <a:t>ビジネス全体の</a:t>
            </a:r>
            <a:br>
              <a:rPr kumimoji="0" lang="en-US" altLang="ja-JP" sz="1000" i="0" u="none" strike="noStrike" kern="0" cap="none" spc="0" normalizeH="0" baseline="0" noProof="0" dirty="0">
                <a:ln>
                  <a:noFill/>
                </a:ln>
                <a:effectLst/>
                <a:uLnTx/>
                <a:uFillTx/>
                <a:latin typeface="Meiryo" panose="020B0604030504040204" pitchFamily="34" charset="-128"/>
                <a:ea typeface="Meiryo" panose="020B0604030504040204" pitchFamily="34" charset="-128"/>
                <a:cs typeface="Arial Unicode MS" pitchFamily="34" charset="-128"/>
              </a:rPr>
            </a:br>
            <a:r>
              <a:rPr kumimoji="0" lang="ja-JP" altLang="en-US" sz="1000" i="0" u="none" strike="noStrike" kern="0" cap="none" spc="0" normalizeH="0" baseline="0" noProof="0" dirty="0">
                <a:ln>
                  <a:noFill/>
                </a:ln>
                <a:effectLst/>
                <a:uLnTx/>
                <a:uFillTx/>
                <a:latin typeface="Meiryo" panose="020B0604030504040204" pitchFamily="34" charset="-128"/>
                <a:ea typeface="Meiryo" panose="020B0604030504040204" pitchFamily="34" charset="-128"/>
                <a:cs typeface="Arial Unicode MS" pitchFamily="34" charset="-128"/>
              </a:rPr>
              <a:t>デジタル化と革新</a:t>
            </a:r>
            <a:endParaRPr kumimoji="0" lang="en-US" altLang="ja-JP" sz="1000" i="0" u="none" strike="noStrike" kern="0" cap="none" spc="0" normalizeH="0" baseline="0" noProof="0" dirty="0">
              <a:ln>
                <a:noFill/>
              </a:ln>
              <a:effectLst/>
              <a:uLnTx/>
              <a:uFillTx/>
              <a:latin typeface="Meiryo" panose="020B0604030504040204" pitchFamily="34" charset="-128"/>
              <a:ea typeface="Meiryo" panose="020B0604030504040204" pitchFamily="34" charset="-128"/>
              <a:cs typeface="Arial Unicode MS" pitchFamily="34" charset="-128"/>
            </a:endParaRPr>
          </a:p>
        </p:txBody>
      </p:sp>
      <p:sp>
        <p:nvSpPr>
          <p:cNvPr id="12" name="Rectangle 3">
            <a:extLst>
              <a:ext uri="{FF2B5EF4-FFF2-40B4-BE49-F238E27FC236}">
                <a16:creationId xmlns:a16="http://schemas.microsoft.com/office/drawing/2014/main" id="{A7C6C38D-B001-6543-93E7-961A5C5B84A5}"/>
              </a:ext>
            </a:extLst>
          </p:cNvPr>
          <p:cNvSpPr/>
          <p:nvPr/>
        </p:nvSpPr>
        <p:spPr bwMode="gray">
          <a:xfrm>
            <a:off x="4646032" y="1798238"/>
            <a:ext cx="1623789" cy="674198"/>
          </a:xfrm>
          <a:prstGeom prst="rect">
            <a:avLst/>
          </a:prstGeom>
          <a:noFill/>
          <a:ln w="25400" algn="ctr">
            <a:no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lang="ja-JP" altLang="en-US" sz="100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rial Unicode MS" pitchFamily="34" charset="-128"/>
              </a:rPr>
              <a:t>全社規模の</a:t>
            </a:r>
            <a:br>
              <a:rPr kumimoji="0" lang="en-US" altLang="ja-JP" sz="100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rial Unicode MS" pitchFamily="34" charset="-128"/>
              </a:rPr>
            </a:br>
            <a:r>
              <a:rPr kumimoji="0" lang="ja-JP" altLang="en-US" sz="100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rial Unicode MS" pitchFamily="34" charset="-128"/>
              </a:rPr>
              <a:t>業務プロセスの</a:t>
            </a:r>
            <a:br>
              <a:rPr kumimoji="0" lang="en-US" altLang="ja-JP" sz="100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rial Unicode MS" pitchFamily="34" charset="-128"/>
              </a:rPr>
            </a:br>
            <a:r>
              <a:rPr lang="ja-JP" altLang="en-US" sz="1000" kern="0" dirty="0">
                <a:solidFill>
                  <a:srgbClr val="000000"/>
                </a:solidFill>
                <a:latin typeface="Meiryo" panose="020B0604030504040204" pitchFamily="34" charset="-128"/>
                <a:ea typeface="Meiryo" panose="020B0604030504040204" pitchFamily="34" charset="-128"/>
                <a:cs typeface="Arial Unicode MS" pitchFamily="34" charset="-128"/>
              </a:rPr>
              <a:t>標準化・最適化</a:t>
            </a:r>
            <a:endParaRPr kumimoji="0" lang="en-US" sz="1000" i="0" u="none" strike="noStrike" kern="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rial Unicode MS" pitchFamily="34" charset="-128"/>
            </a:endParaRPr>
          </a:p>
        </p:txBody>
      </p:sp>
      <p:sp>
        <p:nvSpPr>
          <p:cNvPr id="13" name="TextBox 13">
            <a:extLst>
              <a:ext uri="{FF2B5EF4-FFF2-40B4-BE49-F238E27FC236}">
                <a16:creationId xmlns:a16="http://schemas.microsoft.com/office/drawing/2014/main" id="{E7F19CDD-F1B1-8348-BD59-9DB59BC638B6}"/>
              </a:ext>
            </a:extLst>
          </p:cNvPr>
          <p:cNvSpPr txBox="1"/>
          <p:nvPr/>
        </p:nvSpPr>
        <p:spPr>
          <a:xfrm>
            <a:off x="3522274" y="6416675"/>
            <a:ext cx="5495094" cy="123111"/>
          </a:xfrm>
          <a:prstGeom prst="rect">
            <a:avLst/>
          </a:prstGeom>
          <a:noFill/>
        </p:spPr>
        <p:txBody>
          <a:bodyPr wrap="none" lIns="0" tIns="0" rIns="0" bIns="0" rtlCol="0">
            <a:spAutoFit/>
          </a:bodyPr>
          <a:lstStyle/>
          <a:p>
            <a:pPr marL="0" marR="0" lvl="0" indent="0" algn="r" defTabSz="1088776" rtl="0" eaLnBrk="1" fontAlgn="base" latinLnBrk="0" hangingPunct="1">
              <a:lnSpc>
                <a:spcPct val="100000"/>
              </a:lnSpc>
              <a:spcBef>
                <a:spcPct val="50000"/>
              </a:spcBef>
              <a:spcAft>
                <a:spcPct val="0"/>
              </a:spcAft>
              <a:buClr>
                <a:srgbClr val="F0AB00"/>
              </a:buClr>
              <a:buSzPct val="80000"/>
              <a:buFontTx/>
              <a:buNone/>
              <a:tabLst/>
              <a:defRPr/>
            </a:pPr>
            <a:r>
              <a:rPr kumimoji="0" lang="ja-JP" altLang="en-US" sz="8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出典</a:t>
            </a:r>
            <a:r>
              <a:rPr kumimoji="0" lang="en-US" altLang="ja-JP" sz="8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SAP CSG analysis, McKinsey Quarterly Report 2016 </a:t>
            </a:r>
            <a:r>
              <a:rPr kumimoji="0" lang="ja-JP" altLang="en-US" sz="8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 </a:t>
            </a:r>
            <a:r>
              <a:rPr kumimoji="0" lang="en-US" altLang="ja-JP" sz="8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7 </a:t>
            </a:r>
            <a:r>
              <a:rPr kumimoji="0" lang="ja-JP" altLang="en-US" sz="8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月、</a:t>
            </a:r>
            <a:r>
              <a:rPr kumimoji="0" lang="en-US" altLang="ja-JP" sz="8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Google PR, Microsoft PR, SAP Market Model</a:t>
            </a:r>
          </a:p>
        </p:txBody>
      </p:sp>
      <p:sp>
        <p:nvSpPr>
          <p:cNvPr id="14" name="TextBox 7">
            <a:extLst>
              <a:ext uri="{FF2B5EF4-FFF2-40B4-BE49-F238E27FC236}">
                <a16:creationId xmlns:a16="http://schemas.microsoft.com/office/drawing/2014/main" id="{CDBBC8B0-7F3A-6340-81D5-6EE8BD5576C8}"/>
              </a:ext>
            </a:extLst>
          </p:cNvPr>
          <p:cNvSpPr txBox="1"/>
          <p:nvPr/>
        </p:nvSpPr>
        <p:spPr>
          <a:xfrm>
            <a:off x="7715064" y="4550175"/>
            <a:ext cx="1077218" cy="323165"/>
          </a:xfrm>
          <a:prstGeom prst="rect">
            <a:avLst/>
          </a:prstGeom>
          <a:noFill/>
        </p:spPr>
        <p:txBody>
          <a:bodyPr wrap="none" lIns="0" tIns="0" rIns="0" bIns="0" rtlCol="0">
            <a:spAutoFit/>
          </a:bodyPr>
          <a:lstStyle/>
          <a:p>
            <a:pPr marL="0" marR="0" lvl="0" indent="0" defTabSz="1088776" rtl="0" eaLnBrk="1" fontAlgn="base" latinLnBrk="0" hangingPunct="1">
              <a:lnSpc>
                <a:spcPct val="100000"/>
              </a:lnSpc>
              <a:spcAft>
                <a:spcPct val="0"/>
              </a:spcAft>
              <a:buClr>
                <a:srgbClr val="F0AB00"/>
              </a:buClr>
              <a:buSzPct val="80000"/>
              <a:buFontTx/>
              <a:buNone/>
              <a:tabLst/>
              <a:defRPr/>
            </a:pPr>
            <a:r>
              <a:rPr kumimoji="1" lang="ja-JP" altLang="en-US" sz="1050" i="0" u="none" strike="noStrike" kern="0" cap="none" spc="0" normalizeH="0" baseline="0" noProof="0" dirty="0">
                <a:ln>
                  <a:noFill/>
                </a:ln>
                <a:solidFill>
                  <a:srgbClr val="0070C0"/>
                </a:solidFill>
                <a:effectLst/>
                <a:uLnTx/>
                <a:uFillTx/>
                <a:latin typeface="Meiryo" panose="020B0604030504040204" pitchFamily="34" charset="-128"/>
                <a:ea typeface="Meiryo" panose="020B0604030504040204" pitchFamily="34" charset="-128"/>
                <a:cs typeface="Arial Unicode MS" pitchFamily="34" charset="-128"/>
              </a:rPr>
              <a:t>既存業務を</a:t>
            </a:r>
            <a:br>
              <a:rPr kumimoji="1" lang="en-US" altLang="ja-JP" sz="1050" i="0" u="none" strike="noStrike" kern="0" cap="none" spc="0" normalizeH="0" baseline="0" noProof="0" dirty="0">
                <a:ln>
                  <a:noFill/>
                </a:ln>
                <a:solidFill>
                  <a:srgbClr val="0070C0"/>
                </a:solidFill>
                <a:effectLst/>
                <a:uLnTx/>
                <a:uFillTx/>
                <a:latin typeface="Meiryo" panose="020B0604030504040204" pitchFamily="34" charset="-128"/>
                <a:ea typeface="Meiryo" panose="020B0604030504040204" pitchFamily="34" charset="-128"/>
                <a:cs typeface="Arial Unicode MS" pitchFamily="34" charset="-128"/>
              </a:rPr>
            </a:br>
            <a:r>
              <a:rPr kumimoji="1" lang="ja-JP" altLang="en-US" sz="1050" kern="0" dirty="0">
                <a:solidFill>
                  <a:srgbClr val="0070C0"/>
                </a:solidFill>
                <a:latin typeface="Meiryo" panose="020B0604030504040204" pitchFamily="34" charset="-128"/>
                <a:ea typeface="Meiryo" panose="020B0604030504040204" pitchFamily="34" charset="-128"/>
                <a:cs typeface="Arial Unicode MS" pitchFamily="34" charset="-128"/>
              </a:rPr>
              <a:t>標準化して自動化</a:t>
            </a:r>
            <a:endParaRPr kumimoji="1" lang="ja-JP" altLang="en-US" sz="1050" i="0" u="none" strike="noStrike" kern="0" cap="none" spc="0" normalizeH="0" baseline="0" noProof="0" dirty="0">
              <a:ln>
                <a:noFill/>
              </a:ln>
              <a:solidFill>
                <a:srgbClr val="0070C0"/>
              </a:solidFill>
              <a:effectLst/>
              <a:uLnTx/>
              <a:uFillTx/>
              <a:latin typeface="Meiryo" panose="020B0604030504040204" pitchFamily="34" charset="-128"/>
              <a:ea typeface="Meiryo" panose="020B0604030504040204" pitchFamily="34" charset="-128"/>
              <a:cs typeface="Arial Unicode MS" pitchFamily="34" charset="-128"/>
            </a:endParaRPr>
          </a:p>
        </p:txBody>
      </p:sp>
      <p:sp>
        <p:nvSpPr>
          <p:cNvPr id="15" name="TextBox 14">
            <a:extLst>
              <a:ext uri="{FF2B5EF4-FFF2-40B4-BE49-F238E27FC236}">
                <a16:creationId xmlns:a16="http://schemas.microsoft.com/office/drawing/2014/main" id="{1D5D7DBE-8B95-D245-8FB2-14D74809F9BC}"/>
              </a:ext>
            </a:extLst>
          </p:cNvPr>
          <p:cNvSpPr txBox="1"/>
          <p:nvPr/>
        </p:nvSpPr>
        <p:spPr>
          <a:xfrm>
            <a:off x="7715064" y="3329494"/>
            <a:ext cx="942566" cy="323165"/>
          </a:xfrm>
          <a:prstGeom prst="rect">
            <a:avLst/>
          </a:prstGeom>
          <a:noFill/>
        </p:spPr>
        <p:txBody>
          <a:bodyPr wrap="none" lIns="0" tIns="0" rIns="0" bIns="0" rtlCol="0">
            <a:spAutoFit/>
          </a:bodyPr>
          <a:lstStyle/>
          <a:p>
            <a:pPr marL="0" marR="0" lvl="0" indent="0" defTabSz="1088776" rtl="0" eaLnBrk="1" fontAlgn="base" latinLnBrk="0" hangingPunct="1">
              <a:lnSpc>
                <a:spcPct val="100000"/>
              </a:lnSpc>
              <a:spcAft>
                <a:spcPct val="0"/>
              </a:spcAft>
              <a:buClr>
                <a:srgbClr val="F0AB00"/>
              </a:buClr>
              <a:buSzPct val="80000"/>
              <a:buFontTx/>
              <a:buNone/>
              <a:tabLst/>
              <a:defRPr/>
            </a:pPr>
            <a:r>
              <a:rPr kumimoji="1" lang="ja-JP" altLang="en-US" sz="1050" i="0" u="none" strike="noStrike" kern="0" cap="none" spc="0" normalizeH="0" baseline="0" noProof="0" dirty="0">
                <a:ln>
                  <a:noFill/>
                </a:ln>
                <a:solidFill>
                  <a:srgbClr val="D87A00"/>
                </a:solidFill>
                <a:effectLst/>
                <a:uLnTx/>
                <a:uFillTx/>
                <a:latin typeface="Meiryo" panose="020B0604030504040204" pitchFamily="34" charset="-128"/>
                <a:ea typeface="Meiryo" panose="020B0604030504040204" pitchFamily="34" charset="-128"/>
                <a:cs typeface="Arial Unicode MS" pitchFamily="34" charset="-128"/>
              </a:rPr>
              <a:t>より</a:t>
            </a:r>
            <a:r>
              <a:rPr kumimoji="1" lang="ja-JP" altLang="en-US" sz="1050" i="0" u="none" strike="noStrike" kern="0" cap="none" spc="0" normalizeH="0" baseline="0" noProof="0">
                <a:ln>
                  <a:noFill/>
                </a:ln>
                <a:solidFill>
                  <a:srgbClr val="D87A00"/>
                </a:solidFill>
                <a:effectLst/>
                <a:uLnTx/>
                <a:uFillTx/>
                <a:latin typeface="Meiryo" panose="020B0604030504040204" pitchFamily="34" charset="-128"/>
                <a:ea typeface="Meiryo" panose="020B0604030504040204" pitchFamily="34" charset="-128"/>
                <a:cs typeface="Arial Unicode MS" pitchFamily="34" charset="-128"/>
              </a:rPr>
              <a:t>高付加価値</a:t>
            </a:r>
            <a:endParaRPr kumimoji="1" lang="en-US" altLang="ja-JP" sz="1050" i="0" u="none" strike="noStrike" kern="0" cap="none" spc="0" normalizeH="0" baseline="0" noProof="0" dirty="0">
              <a:ln>
                <a:noFill/>
              </a:ln>
              <a:solidFill>
                <a:srgbClr val="D87A00"/>
              </a:solidFill>
              <a:effectLst/>
              <a:uLnTx/>
              <a:uFillTx/>
              <a:latin typeface="Meiryo" panose="020B0604030504040204" pitchFamily="34" charset="-128"/>
              <a:ea typeface="Meiryo" panose="020B0604030504040204" pitchFamily="34" charset="-128"/>
              <a:cs typeface="Arial Unicode MS" pitchFamily="34" charset="-128"/>
            </a:endParaRPr>
          </a:p>
          <a:p>
            <a:pPr marL="0" marR="0" lvl="0" indent="0" defTabSz="1088776" rtl="0" eaLnBrk="1" fontAlgn="base" latinLnBrk="0" hangingPunct="1">
              <a:lnSpc>
                <a:spcPct val="100000"/>
              </a:lnSpc>
              <a:spcAft>
                <a:spcPct val="0"/>
              </a:spcAft>
              <a:buClr>
                <a:srgbClr val="F0AB00"/>
              </a:buClr>
              <a:buSzPct val="80000"/>
              <a:buFontTx/>
              <a:buNone/>
              <a:tabLst/>
              <a:defRPr/>
            </a:pPr>
            <a:r>
              <a:rPr kumimoji="1" lang="ja-JP" altLang="en-US" sz="1050" i="0" u="none" strike="noStrike" kern="0" cap="none" spc="0" normalizeH="0" baseline="0" noProof="0">
                <a:ln>
                  <a:noFill/>
                </a:ln>
                <a:solidFill>
                  <a:srgbClr val="D87A00"/>
                </a:solidFill>
                <a:effectLst/>
                <a:uLnTx/>
                <a:uFillTx/>
                <a:latin typeface="Meiryo" panose="020B0604030504040204" pitchFamily="34" charset="-128"/>
                <a:ea typeface="Meiryo" panose="020B0604030504040204" pitchFamily="34" charset="-128"/>
                <a:cs typeface="Arial Unicode MS" pitchFamily="34" charset="-128"/>
              </a:rPr>
              <a:t>な業務へシフト</a:t>
            </a:r>
            <a:endParaRPr kumimoji="1" lang="ja-JP" altLang="en-US" sz="1050" i="0" u="none" strike="noStrike" kern="0" cap="none" spc="0" normalizeH="0" baseline="0" noProof="0" dirty="0">
              <a:ln>
                <a:noFill/>
              </a:ln>
              <a:solidFill>
                <a:srgbClr val="D87A00"/>
              </a:solidFill>
              <a:effectLst/>
              <a:uLnTx/>
              <a:uFillTx/>
              <a:latin typeface="Meiryo" panose="020B0604030504040204" pitchFamily="34" charset="-128"/>
              <a:ea typeface="Meiryo" panose="020B0604030504040204" pitchFamily="34" charset="-128"/>
              <a:cs typeface="Arial Unicode MS" pitchFamily="34" charset="-128"/>
            </a:endParaRPr>
          </a:p>
        </p:txBody>
      </p:sp>
    </p:spTree>
    <p:extLst>
      <p:ext uri="{BB962C8B-B14F-4D97-AF65-F5344CB8AC3E}">
        <p14:creationId xmlns:p14="http://schemas.microsoft.com/office/powerpoint/2010/main" val="31791178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D649A981-92D6-C547-BCEA-B64F123970F0}"/>
              </a:ext>
            </a:extLst>
          </p:cNvPr>
          <p:cNvSpPr>
            <a:spLocks noGrp="1"/>
          </p:cNvSpPr>
          <p:nvPr>
            <p:ph type="title"/>
          </p:nvPr>
        </p:nvSpPr>
        <p:spPr/>
        <p:txBody>
          <a:bodyPr/>
          <a:lstStyle/>
          <a:p>
            <a:r>
              <a:rPr lang="ja-JP" altLang="en-US"/>
              <a:t>こんなことになってはいないでしょうか？</a:t>
            </a:r>
            <a:endParaRPr kumimoji="1" lang="ja-JP" altLang="en-US"/>
          </a:p>
        </p:txBody>
      </p:sp>
      <p:sp>
        <p:nvSpPr>
          <p:cNvPr id="4" name="スライド番号プレースホルダー 3">
            <a:extLst>
              <a:ext uri="{FF2B5EF4-FFF2-40B4-BE49-F238E27FC236}">
                <a16:creationId xmlns:a16="http://schemas.microsoft.com/office/drawing/2014/main" id="{E5032835-8657-BB46-BA7D-853DC388236B}"/>
              </a:ext>
            </a:extLst>
          </p:cNvPr>
          <p:cNvSpPr>
            <a:spLocks noGrp="1"/>
          </p:cNvSpPr>
          <p:nvPr>
            <p:ph type="sldNum" sz="quarter" idx="12"/>
          </p:nvPr>
        </p:nvSpPr>
        <p:spPr/>
        <p:txBody>
          <a:bodyPr/>
          <a:lstStyle/>
          <a:p>
            <a:fld id="{8FF8CC5D-A65D-5946-99B5-645367A967AD}" type="slidenum">
              <a:rPr kumimoji="1" lang="ja-JP" altLang="en-US" smtClean="0"/>
              <a:t>3</a:t>
            </a:fld>
            <a:endParaRPr kumimoji="1" lang="ja-JP" altLang="en-US"/>
          </a:p>
        </p:txBody>
      </p:sp>
      <p:pic>
        <p:nvPicPr>
          <p:cNvPr id="6" name="図 5">
            <a:extLst>
              <a:ext uri="{FF2B5EF4-FFF2-40B4-BE49-F238E27FC236}">
                <a16:creationId xmlns:a16="http://schemas.microsoft.com/office/drawing/2014/main" id="{FB85BEEA-9BF1-CA43-905A-E7822797E7EB}"/>
              </a:ext>
            </a:extLst>
          </p:cNvPr>
          <p:cNvPicPr>
            <a:picLocks noChangeAspect="1"/>
          </p:cNvPicPr>
          <p:nvPr/>
        </p:nvPicPr>
        <p:blipFill>
          <a:blip r:embed="rId2"/>
          <a:stretch>
            <a:fillRect/>
          </a:stretch>
        </p:blipFill>
        <p:spPr>
          <a:xfrm>
            <a:off x="6853814" y="4285506"/>
            <a:ext cx="2079816" cy="1861435"/>
          </a:xfrm>
          <a:prstGeom prst="rect">
            <a:avLst/>
          </a:prstGeom>
        </p:spPr>
      </p:pic>
      <p:pic>
        <p:nvPicPr>
          <p:cNvPr id="8" name="図 7">
            <a:extLst>
              <a:ext uri="{FF2B5EF4-FFF2-40B4-BE49-F238E27FC236}">
                <a16:creationId xmlns:a16="http://schemas.microsoft.com/office/drawing/2014/main" id="{D779D252-4F87-A24C-AD86-CF2CD99F9FAB}"/>
              </a:ext>
            </a:extLst>
          </p:cNvPr>
          <p:cNvPicPr>
            <a:picLocks noChangeAspect="1"/>
          </p:cNvPicPr>
          <p:nvPr/>
        </p:nvPicPr>
        <p:blipFill>
          <a:blip r:embed="rId3"/>
          <a:stretch>
            <a:fillRect/>
          </a:stretch>
        </p:blipFill>
        <p:spPr>
          <a:xfrm>
            <a:off x="345991" y="1097091"/>
            <a:ext cx="2017558" cy="2017558"/>
          </a:xfrm>
          <a:prstGeom prst="rect">
            <a:avLst/>
          </a:prstGeom>
        </p:spPr>
      </p:pic>
      <p:sp>
        <p:nvSpPr>
          <p:cNvPr id="9" name="テキスト ボックス 8">
            <a:extLst>
              <a:ext uri="{FF2B5EF4-FFF2-40B4-BE49-F238E27FC236}">
                <a16:creationId xmlns:a16="http://schemas.microsoft.com/office/drawing/2014/main" id="{C0EE879B-5378-324F-9931-C6AB23CC40E2}"/>
              </a:ext>
            </a:extLst>
          </p:cNvPr>
          <p:cNvSpPr txBox="1"/>
          <p:nvPr/>
        </p:nvSpPr>
        <p:spPr>
          <a:xfrm>
            <a:off x="2460345" y="1175657"/>
            <a:ext cx="6532023" cy="1938992"/>
          </a:xfrm>
          <a:prstGeom prst="rect">
            <a:avLst/>
          </a:prstGeom>
          <a:noFill/>
        </p:spPr>
        <p:txBody>
          <a:bodyPr wrap="square" rtlCol="0">
            <a:spAutoFit/>
          </a:bodyPr>
          <a:lstStyle/>
          <a:p>
            <a:pPr marL="342900" indent="-342900">
              <a:buClr>
                <a:schemeClr val="tx1"/>
              </a:buClr>
              <a:buFont typeface="Apple Color Emoji" pitchFamily="2" charset="0"/>
              <a:buChar char="❌"/>
            </a:pPr>
            <a:r>
              <a:rPr kumimoji="1" lang="ja-JP" altLang="en-US" sz="2000">
                <a:latin typeface="Meiryo" panose="020B0604030504040204" pitchFamily="34" charset="-128"/>
                <a:ea typeface="Meiryo" panose="020B0604030504040204" pitchFamily="34" charset="-128"/>
              </a:rPr>
              <a:t>営業なのに、事務仕事が忙しいからと客先にいけないとは何事だ！</a:t>
            </a:r>
            <a:endParaRPr kumimoji="1" lang="en-US" altLang="ja-JP" sz="2000" dirty="0">
              <a:latin typeface="Meiryo" panose="020B0604030504040204" pitchFamily="34" charset="-128"/>
              <a:ea typeface="Meiryo" panose="020B0604030504040204" pitchFamily="34" charset="-128"/>
            </a:endParaRPr>
          </a:p>
          <a:p>
            <a:pPr marL="342900" indent="-342900">
              <a:buClr>
                <a:schemeClr val="tx1"/>
              </a:buClr>
              <a:buFont typeface="Apple Color Emoji" pitchFamily="2" charset="0"/>
              <a:buChar char="❌"/>
            </a:pPr>
            <a:r>
              <a:rPr lang="ja-JP" altLang="en-US" sz="2000">
                <a:latin typeface="Meiryo" panose="020B0604030504040204" pitchFamily="34" charset="-128"/>
                <a:ea typeface="Meiryo" panose="020B0604030504040204" pitchFamily="34" charset="-128"/>
              </a:rPr>
              <a:t>経理や財務が、集計や定型レポート作成に忙しく、分析や企画に時間が割けないとは本末転倒だ！</a:t>
            </a:r>
            <a:endParaRPr lang="en-US" altLang="ja-JP" sz="2000" dirty="0">
              <a:latin typeface="Meiryo" panose="020B0604030504040204" pitchFamily="34" charset="-128"/>
              <a:ea typeface="Meiryo" panose="020B0604030504040204" pitchFamily="34" charset="-128"/>
            </a:endParaRPr>
          </a:p>
          <a:p>
            <a:pPr marL="342900" indent="-342900">
              <a:buClr>
                <a:schemeClr val="tx1"/>
              </a:buClr>
              <a:buFont typeface="Apple Color Emoji" pitchFamily="2" charset="0"/>
              <a:buChar char="❌"/>
            </a:pPr>
            <a:r>
              <a:rPr kumimoji="1" lang="ja-JP" altLang="en-US" sz="2000">
                <a:latin typeface="Meiryo" panose="020B0604030504040204" pitchFamily="34" charset="-128"/>
                <a:ea typeface="Meiryo" panose="020B0604030504040204" pitchFamily="34" charset="-128"/>
              </a:rPr>
              <a:t>マーケティングが、他社情報や比較資料を作るだけで手一杯になり戦略や企画ができないでどうする！</a:t>
            </a:r>
          </a:p>
        </p:txBody>
      </p:sp>
      <p:sp>
        <p:nvSpPr>
          <p:cNvPr id="10" name="テキスト ボックス 9">
            <a:extLst>
              <a:ext uri="{FF2B5EF4-FFF2-40B4-BE49-F238E27FC236}">
                <a16:creationId xmlns:a16="http://schemas.microsoft.com/office/drawing/2014/main" id="{C3907986-2E9C-7149-9D75-E598F7A9CDA7}"/>
              </a:ext>
            </a:extLst>
          </p:cNvPr>
          <p:cNvSpPr txBox="1"/>
          <p:nvPr/>
        </p:nvSpPr>
        <p:spPr>
          <a:xfrm>
            <a:off x="345991" y="4400616"/>
            <a:ext cx="6675296" cy="1631216"/>
          </a:xfrm>
          <a:prstGeom prst="rect">
            <a:avLst/>
          </a:prstGeom>
          <a:noFill/>
        </p:spPr>
        <p:txBody>
          <a:bodyPr wrap="square" rtlCol="0">
            <a:spAutoFit/>
          </a:bodyPr>
          <a:lstStyle/>
          <a:p>
            <a:pPr marL="342900" indent="-342900">
              <a:buClr>
                <a:schemeClr val="tx1"/>
              </a:buClr>
              <a:buFont typeface="Apple Color Emoji" pitchFamily="2" charset="0"/>
              <a:buChar char="❌"/>
            </a:pPr>
            <a:r>
              <a:rPr lang="ja-JP" altLang="en-US" sz="2000">
                <a:latin typeface="Meiryo" panose="020B0604030504040204" pitchFamily="34" charset="-128"/>
                <a:ea typeface="Meiryo" panose="020B0604030504040204" pitchFamily="34" charset="-128"/>
              </a:rPr>
              <a:t>データの確認や比較などの単純な作業に時間がとられ、本来の仕事に十分な時間が割けないよ！</a:t>
            </a:r>
            <a:endParaRPr lang="en-US" altLang="ja-JP" sz="2000" dirty="0">
              <a:latin typeface="Meiryo" panose="020B0604030504040204" pitchFamily="34" charset="-128"/>
              <a:ea typeface="Meiryo" panose="020B0604030504040204" pitchFamily="34" charset="-128"/>
            </a:endParaRPr>
          </a:p>
          <a:p>
            <a:pPr marL="342900" indent="-342900">
              <a:buClr>
                <a:schemeClr val="tx1"/>
              </a:buClr>
              <a:buFont typeface="Apple Color Emoji" pitchFamily="2" charset="0"/>
              <a:buChar char="❌"/>
            </a:pPr>
            <a:r>
              <a:rPr kumimoji="1" lang="ja-JP" altLang="en-US" sz="2000">
                <a:latin typeface="Meiryo" panose="020B0604030504040204" pitchFamily="34" charset="-128"/>
                <a:ea typeface="Meiryo" panose="020B0604030504040204" pitchFamily="34" charset="-128"/>
              </a:rPr>
              <a:t>いろいろなシステムにデータがあって、それをまとめて</a:t>
            </a:r>
            <a:r>
              <a:rPr kumimoji="1" lang="en-US" altLang="ja-JP" sz="2000" dirty="0">
                <a:latin typeface="Meiryo" panose="020B0604030504040204" pitchFamily="34" charset="-128"/>
                <a:ea typeface="Meiryo" panose="020B0604030504040204" pitchFamily="34" charset="-128"/>
              </a:rPr>
              <a:t>Excel</a:t>
            </a:r>
            <a:r>
              <a:rPr kumimoji="1" lang="ja-JP" altLang="en-US" sz="2000">
                <a:latin typeface="Meiryo" panose="020B0604030504040204" pitchFamily="34" charset="-128"/>
                <a:ea typeface="Meiryo" panose="020B0604030504040204" pitchFamily="34" charset="-128"/>
              </a:rPr>
              <a:t>に転記するなんて、誰かに任せたい！</a:t>
            </a:r>
            <a:endParaRPr kumimoji="1" lang="en-US" altLang="ja-JP" sz="2000" dirty="0">
              <a:latin typeface="Meiryo" panose="020B0604030504040204" pitchFamily="34" charset="-128"/>
              <a:ea typeface="Meiryo" panose="020B0604030504040204" pitchFamily="34" charset="-128"/>
            </a:endParaRPr>
          </a:p>
          <a:p>
            <a:pPr marL="342900" indent="-342900">
              <a:buClr>
                <a:schemeClr val="tx1"/>
              </a:buClr>
              <a:buFont typeface="Apple Color Emoji" pitchFamily="2" charset="0"/>
              <a:buChar char="❌"/>
            </a:pPr>
            <a:r>
              <a:rPr lang="ja-JP" altLang="en-US" sz="2000">
                <a:latin typeface="Meiryo" panose="020B0604030504040204" pitchFamily="34" charset="-128"/>
                <a:ea typeface="Meiryo" panose="020B0604030504040204" pitchFamily="34" charset="-128"/>
              </a:rPr>
              <a:t>紙の伝票からの転記作業が大量で、人手が足りない！</a:t>
            </a:r>
            <a:endParaRPr kumimoji="1" lang="ja-JP" altLang="en-US" sz="2000">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2298F215-5605-FE46-A72A-D46599D46300}"/>
              </a:ext>
            </a:extLst>
          </p:cNvPr>
          <p:cNvSpPr txBox="1"/>
          <p:nvPr/>
        </p:nvSpPr>
        <p:spPr>
          <a:xfrm>
            <a:off x="581163" y="3465245"/>
            <a:ext cx="7981672" cy="584775"/>
          </a:xfrm>
          <a:prstGeom prst="rect">
            <a:avLst/>
          </a:prstGeom>
          <a:noFill/>
        </p:spPr>
        <p:txBody>
          <a:bodyPr wrap="none" rtlCol="0">
            <a:spAutoFit/>
          </a:bodyPr>
          <a:lstStyle/>
          <a:p>
            <a:pPr algn="ctr"/>
            <a:r>
              <a:rPr kumimoji="1" lang="ja-JP" altLang="en-US" sz="3200" b="1">
                <a:solidFill>
                  <a:srgbClr val="FF0000"/>
                </a:solidFill>
                <a:latin typeface="Meiryo" panose="020B0604030504040204" pitchFamily="34" charset="-128"/>
                <a:ea typeface="Meiryo" panose="020B0604030504040204" pitchFamily="34" charset="-128"/>
              </a:rPr>
              <a:t>こんなことになってはいないでしょうか？</a:t>
            </a:r>
          </a:p>
        </p:txBody>
      </p:sp>
      <p:sp>
        <p:nvSpPr>
          <p:cNvPr id="2" name="正方形/長方形 1">
            <a:extLst>
              <a:ext uri="{FF2B5EF4-FFF2-40B4-BE49-F238E27FC236}">
                <a16:creationId xmlns:a16="http://schemas.microsoft.com/office/drawing/2014/main" id="{958E3000-1E89-C947-B7BE-47440370DF64}"/>
              </a:ext>
            </a:extLst>
          </p:cNvPr>
          <p:cNvSpPr/>
          <p:nvPr/>
        </p:nvSpPr>
        <p:spPr>
          <a:xfrm>
            <a:off x="90051" y="731746"/>
            <a:ext cx="8963896" cy="5733625"/>
          </a:xfrm>
          <a:prstGeom prst="rect">
            <a:avLst/>
          </a:prstGeom>
          <a:solidFill>
            <a:srgbClr val="FFFFFF">
              <a:alpha val="76863"/>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5400" b="1">
                <a:solidFill>
                  <a:srgbClr val="FF0000"/>
                </a:solidFill>
                <a:latin typeface="Meiryo" panose="020B0604030504040204" pitchFamily="34" charset="-128"/>
                <a:ea typeface="Meiryo" panose="020B0604030504040204" pitchFamily="34" charset="-128"/>
                <a:cs typeface="ＭＳ Ｐゴシック"/>
              </a:rPr>
              <a:t>定型</a:t>
            </a:r>
            <a:r>
              <a:rPr lang="en-US" altLang="ja-JP" sz="5400" b="1" dirty="0">
                <a:solidFill>
                  <a:srgbClr val="FF0000"/>
                </a:solidFill>
                <a:latin typeface="Meiryo" panose="020B0604030504040204" pitchFamily="34" charset="-128"/>
                <a:ea typeface="Meiryo" panose="020B0604030504040204" pitchFamily="34" charset="-128"/>
                <a:cs typeface="ＭＳ Ｐゴシック"/>
              </a:rPr>
              <a:t>×</a:t>
            </a:r>
            <a:r>
              <a:rPr lang="ja-JP" altLang="en-US" sz="5400" b="1">
                <a:solidFill>
                  <a:srgbClr val="FF0000"/>
                </a:solidFill>
                <a:latin typeface="Meiryo" panose="020B0604030504040204" pitchFamily="34" charset="-128"/>
                <a:ea typeface="Meiryo" panose="020B0604030504040204" pitchFamily="34" charset="-128"/>
                <a:cs typeface="ＭＳ Ｐゴシック"/>
              </a:rPr>
              <a:t>単純</a:t>
            </a:r>
            <a:r>
              <a:rPr lang="en-US" altLang="ja-JP" sz="5400" b="1" dirty="0">
                <a:solidFill>
                  <a:srgbClr val="FF0000"/>
                </a:solidFill>
                <a:latin typeface="Meiryo" panose="020B0604030504040204" pitchFamily="34" charset="-128"/>
                <a:ea typeface="Meiryo" panose="020B0604030504040204" pitchFamily="34" charset="-128"/>
                <a:cs typeface="ＭＳ Ｐゴシック"/>
              </a:rPr>
              <a:t>×</a:t>
            </a:r>
            <a:r>
              <a:rPr lang="ja-JP" altLang="en-US" sz="5400" b="1">
                <a:solidFill>
                  <a:srgbClr val="FF0000"/>
                </a:solidFill>
                <a:latin typeface="Meiryo" panose="020B0604030504040204" pitchFamily="34" charset="-128"/>
                <a:ea typeface="Meiryo" panose="020B0604030504040204" pitchFamily="34" charset="-128"/>
                <a:cs typeface="ＭＳ Ｐゴシック"/>
              </a:rPr>
              <a:t>反復</a:t>
            </a:r>
            <a:r>
              <a:rPr lang="en-US" altLang="ja-JP" sz="5400" b="1" dirty="0">
                <a:solidFill>
                  <a:srgbClr val="FF0000"/>
                </a:solidFill>
                <a:latin typeface="Meiryo" panose="020B0604030504040204" pitchFamily="34" charset="-128"/>
                <a:ea typeface="Meiryo" panose="020B0604030504040204" pitchFamily="34" charset="-128"/>
                <a:cs typeface="ＭＳ Ｐゴシック"/>
              </a:rPr>
              <a:t>×</a:t>
            </a:r>
            <a:r>
              <a:rPr lang="ja-JP" altLang="en-US" sz="5400" b="1">
                <a:solidFill>
                  <a:srgbClr val="FF0000"/>
                </a:solidFill>
                <a:latin typeface="Meiryo" panose="020B0604030504040204" pitchFamily="34" charset="-128"/>
                <a:ea typeface="Meiryo" panose="020B0604030504040204" pitchFamily="34" charset="-128"/>
                <a:cs typeface="ＭＳ Ｐゴシック"/>
              </a:rPr>
              <a:t>大量</a:t>
            </a:r>
            <a:endParaRPr lang="en-US" altLang="ja-JP" sz="1400" b="1" dirty="0">
              <a:solidFill>
                <a:srgbClr val="FF0000"/>
              </a:solidFill>
              <a:latin typeface="Meiryo" panose="020B0604030504040204" pitchFamily="34" charset="-128"/>
              <a:ea typeface="Meiryo" panose="020B0604030504040204" pitchFamily="34" charset="-128"/>
              <a:cs typeface="ＭＳ Ｐゴシック"/>
            </a:endParaRPr>
          </a:p>
        </p:txBody>
      </p:sp>
      <p:sp>
        <p:nvSpPr>
          <p:cNvPr id="3" name="正方形/長方形 2">
            <a:extLst>
              <a:ext uri="{FF2B5EF4-FFF2-40B4-BE49-F238E27FC236}">
                <a16:creationId xmlns:a16="http://schemas.microsoft.com/office/drawing/2014/main" id="{4264F894-7EAE-A748-8EC9-CE9C021336E5}"/>
              </a:ext>
            </a:extLst>
          </p:cNvPr>
          <p:cNvSpPr/>
          <p:nvPr/>
        </p:nvSpPr>
        <p:spPr>
          <a:xfrm>
            <a:off x="657225" y="2002654"/>
            <a:ext cx="7829550" cy="584775"/>
          </a:xfrm>
          <a:prstGeom prst="rect">
            <a:avLst/>
          </a:prstGeom>
        </p:spPr>
        <p:txBody>
          <a:bodyPr wrap="square">
            <a:spAutoFit/>
          </a:bodyPr>
          <a:lstStyle/>
          <a:p>
            <a:pPr algn="ctr"/>
            <a:r>
              <a:rPr lang="ja-JP" altLang="en-US" sz="3200" b="1">
                <a:solidFill>
                  <a:srgbClr val="0432FF"/>
                </a:solidFill>
                <a:latin typeface="Meiryo" panose="020B0604030504040204" pitchFamily="34" charset="-128"/>
                <a:ea typeface="Meiryo" panose="020B0604030504040204" pitchFamily="34" charset="-128"/>
                <a:cs typeface="ＭＳ Ｐゴシック"/>
              </a:rPr>
              <a:t>そんな作業を減らしたい、なくしたい！</a:t>
            </a:r>
            <a:endParaRPr lang="en-US" altLang="ja-JP" sz="3200" b="1" dirty="0">
              <a:solidFill>
                <a:srgbClr val="0432FF"/>
              </a:solidFill>
              <a:latin typeface="Meiryo" panose="020B0604030504040204" pitchFamily="34" charset="-128"/>
              <a:ea typeface="Meiryo" panose="020B0604030504040204" pitchFamily="34" charset="-128"/>
              <a:cs typeface="ＭＳ Ｐゴシック"/>
            </a:endParaRPr>
          </a:p>
        </p:txBody>
      </p:sp>
      <p:sp>
        <p:nvSpPr>
          <p:cNvPr id="7" name="正方形/長方形 6">
            <a:extLst>
              <a:ext uri="{FF2B5EF4-FFF2-40B4-BE49-F238E27FC236}">
                <a16:creationId xmlns:a16="http://schemas.microsoft.com/office/drawing/2014/main" id="{8BD928C3-B6EF-6D41-8C4C-8F56F78874AC}"/>
              </a:ext>
            </a:extLst>
          </p:cNvPr>
          <p:cNvSpPr/>
          <p:nvPr/>
        </p:nvSpPr>
        <p:spPr>
          <a:xfrm>
            <a:off x="2286000" y="4385557"/>
            <a:ext cx="4572000" cy="1846659"/>
          </a:xfrm>
          <a:prstGeom prst="rect">
            <a:avLst/>
          </a:prstGeom>
        </p:spPr>
        <p:txBody>
          <a:bodyPr>
            <a:spAutoFit/>
          </a:bodyPr>
          <a:lstStyle/>
          <a:p>
            <a:pPr algn="ctr"/>
            <a:r>
              <a:rPr lang="en-US" altLang="ja-JP" sz="9600" b="1" dirty="0">
                <a:solidFill>
                  <a:srgbClr val="0432FF"/>
                </a:solidFill>
                <a:latin typeface="Meiryo" panose="020B0604030504040204" pitchFamily="34" charset="-128"/>
                <a:ea typeface="Meiryo" panose="020B0604030504040204" pitchFamily="34" charset="-128"/>
                <a:cs typeface="ＭＳ Ｐゴシック"/>
              </a:rPr>
              <a:t>RPA</a:t>
            </a:r>
          </a:p>
          <a:p>
            <a:pPr algn="ctr"/>
            <a:r>
              <a:rPr lang="en-US" altLang="ja-JP" b="1" dirty="0">
                <a:solidFill>
                  <a:srgbClr val="0432FF"/>
                </a:solidFill>
                <a:latin typeface="Meiryo" panose="020B0604030504040204" pitchFamily="34" charset="-128"/>
                <a:ea typeface="Meiryo" panose="020B0604030504040204" pitchFamily="34" charset="-128"/>
                <a:cs typeface="ＭＳ Ｐゴシック"/>
              </a:rPr>
              <a:t>Robotic Process Automation</a:t>
            </a:r>
          </a:p>
        </p:txBody>
      </p:sp>
    </p:spTree>
    <p:extLst>
      <p:ext uri="{BB962C8B-B14F-4D97-AF65-F5344CB8AC3E}">
        <p14:creationId xmlns:p14="http://schemas.microsoft.com/office/powerpoint/2010/main" val="1989648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p:tgtEl>
                                          <p:spTgt spid="7"/>
                                        </p:tgtEl>
                                        <p:attrNameLst>
                                          <p:attrName>ppt_y</p:attrName>
                                        </p:attrNameLst>
                                      </p:cBhvr>
                                      <p:tavLst>
                                        <p:tav tm="0">
                                          <p:val>
                                            <p:strVal val="#ppt_y-#ppt_h*1.125000"/>
                                          </p:val>
                                        </p:tav>
                                        <p:tav tm="100000">
                                          <p:val>
                                            <p:strVal val="#ppt_y"/>
                                          </p:val>
                                        </p:tav>
                                      </p:tavLst>
                                    </p:anim>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29E15DE-E9C8-3C41-AFBC-61D86A19576E}"/>
              </a:ext>
            </a:extLst>
          </p:cNvPr>
          <p:cNvSpPr>
            <a:spLocks noGrp="1"/>
          </p:cNvSpPr>
          <p:nvPr>
            <p:ph type="title"/>
          </p:nvPr>
        </p:nvSpPr>
        <p:spPr/>
        <p:txBody>
          <a:bodyPr/>
          <a:lstStyle/>
          <a:p>
            <a:r>
              <a:rPr kumimoji="1" lang="en-US" altLang="ja-JP" dirty="0"/>
              <a:t>RPA</a:t>
            </a:r>
            <a:r>
              <a:rPr kumimoji="1" lang="ja-JP" altLang="en-US"/>
              <a:t>の限界</a:t>
            </a:r>
          </a:p>
        </p:txBody>
      </p:sp>
      <p:sp>
        <p:nvSpPr>
          <p:cNvPr id="3" name="スライド番号プレースホルダー 2">
            <a:extLst>
              <a:ext uri="{FF2B5EF4-FFF2-40B4-BE49-F238E27FC236}">
                <a16:creationId xmlns:a16="http://schemas.microsoft.com/office/drawing/2014/main" id="{94EF465A-0524-D94A-A65F-C8DBA5F24303}"/>
              </a:ext>
            </a:extLst>
          </p:cNvPr>
          <p:cNvSpPr>
            <a:spLocks noGrp="1"/>
          </p:cNvSpPr>
          <p:nvPr>
            <p:ph type="sldNum" sz="quarter" idx="12"/>
          </p:nvPr>
        </p:nvSpPr>
        <p:spPr/>
        <p:txBody>
          <a:bodyPr/>
          <a:lstStyle/>
          <a:p>
            <a:fld id="{8FF8CC5D-A65D-5946-99B5-645367A967AD}" type="slidenum">
              <a:rPr kumimoji="1" lang="ja-JP" altLang="en-US" smtClean="0"/>
              <a:t>30</a:t>
            </a:fld>
            <a:endParaRPr kumimoji="1" lang="ja-JP" altLang="en-US"/>
          </a:p>
        </p:txBody>
      </p:sp>
      <p:sp>
        <p:nvSpPr>
          <p:cNvPr id="4" name="正方形/長方形 3">
            <a:extLst>
              <a:ext uri="{FF2B5EF4-FFF2-40B4-BE49-F238E27FC236}">
                <a16:creationId xmlns:a16="http://schemas.microsoft.com/office/drawing/2014/main" id="{634B8E8F-2239-9648-A1C4-40208701DBD9}"/>
              </a:ext>
            </a:extLst>
          </p:cNvPr>
          <p:cNvSpPr/>
          <p:nvPr/>
        </p:nvSpPr>
        <p:spPr>
          <a:xfrm>
            <a:off x="267677" y="924340"/>
            <a:ext cx="8608646" cy="596347"/>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a:solidFill>
                  <a:srgbClr val="FFFFFF"/>
                </a:solidFill>
                <a:latin typeface="Meiryo" panose="020B0604030504040204" pitchFamily="34" charset="-128"/>
                <a:ea typeface="Meiryo" panose="020B0604030504040204" pitchFamily="34" charset="-128"/>
                <a:cs typeface="ＭＳ Ｐゴシック"/>
              </a:rPr>
              <a:t>即効性はあるが、抜本的なビジネス・プロセスの改革・改善ではない</a:t>
            </a:r>
            <a:endParaRPr kumimoji="1" lang="ja-JP" altLang="en-US" sz="2000" b="1"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16" name="グループ化 15">
            <a:extLst>
              <a:ext uri="{FF2B5EF4-FFF2-40B4-BE49-F238E27FC236}">
                <a16:creationId xmlns:a16="http://schemas.microsoft.com/office/drawing/2014/main" id="{77642208-10E4-BF47-8649-6AE4EFEB27A5}"/>
              </a:ext>
            </a:extLst>
          </p:cNvPr>
          <p:cNvGrpSpPr/>
          <p:nvPr/>
        </p:nvGrpSpPr>
        <p:grpSpPr>
          <a:xfrm>
            <a:off x="268357" y="1600200"/>
            <a:ext cx="4234069" cy="4820478"/>
            <a:chOff x="268357" y="1600200"/>
            <a:chExt cx="4234069" cy="4820478"/>
          </a:xfrm>
        </p:grpSpPr>
        <p:sp>
          <p:nvSpPr>
            <p:cNvPr id="5" name="正方形/長方形 4">
              <a:extLst>
                <a:ext uri="{FF2B5EF4-FFF2-40B4-BE49-F238E27FC236}">
                  <a16:creationId xmlns:a16="http://schemas.microsoft.com/office/drawing/2014/main" id="{90E9D13F-3928-F146-A2EB-7EDBAE1F8A77}"/>
                </a:ext>
              </a:extLst>
            </p:cNvPr>
            <p:cNvSpPr/>
            <p:nvPr/>
          </p:nvSpPr>
          <p:spPr>
            <a:xfrm>
              <a:off x="268357" y="1600200"/>
              <a:ext cx="4234069" cy="482047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A624676C-3D78-8948-93B2-E54EC30E5881}"/>
                </a:ext>
              </a:extLst>
            </p:cNvPr>
            <p:cNvSpPr txBox="1"/>
            <p:nvPr/>
          </p:nvSpPr>
          <p:spPr>
            <a:xfrm>
              <a:off x="320174" y="1891341"/>
              <a:ext cx="4108817" cy="646331"/>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作業時間を短縮することはできても</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作業内容や手順が変ったわけではない</a:t>
              </a:r>
            </a:p>
          </p:txBody>
        </p:sp>
        <p:sp>
          <p:nvSpPr>
            <p:cNvPr id="8" name="正方形/長方形 7">
              <a:extLst>
                <a:ext uri="{FF2B5EF4-FFF2-40B4-BE49-F238E27FC236}">
                  <a16:creationId xmlns:a16="http://schemas.microsoft.com/office/drawing/2014/main" id="{18E90B3D-D432-3A42-8B61-9BC191D9E441}"/>
                </a:ext>
              </a:extLst>
            </p:cNvPr>
            <p:cNvSpPr/>
            <p:nvPr/>
          </p:nvSpPr>
          <p:spPr>
            <a:xfrm>
              <a:off x="3462193" y="3769655"/>
              <a:ext cx="862186" cy="1795620"/>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F87A3227-3977-5D4A-A648-450D4B76E279}"/>
                </a:ext>
              </a:extLst>
            </p:cNvPr>
            <p:cNvSpPr/>
            <p:nvPr/>
          </p:nvSpPr>
          <p:spPr>
            <a:xfrm>
              <a:off x="2432766" y="4511703"/>
              <a:ext cx="862186" cy="105357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1E511D9F-8D9E-AA48-B075-073508D61801}"/>
                </a:ext>
              </a:extLst>
            </p:cNvPr>
            <p:cNvSpPr txBox="1"/>
            <p:nvPr/>
          </p:nvSpPr>
          <p:spPr>
            <a:xfrm>
              <a:off x="3457208" y="4378694"/>
              <a:ext cx="877163" cy="646331"/>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総労働</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時間</a:t>
              </a:r>
            </a:p>
          </p:txBody>
        </p:sp>
        <p:sp>
          <p:nvSpPr>
            <p:cNvPr id="11" name="テキスト ボックス 10">
              <a:extLst>
                <a:ext uri="{FF2B5EF4-FFF2-40B4-BE49-F238E27FC236}">
                  <a16:creationId xmlns:a16="http://schemas.microsoft.com/office/drawing/2014/main" id="{137B0613-C37E-5742-8116-2B61E0DEE499}"/>
                </a:ext>
              </a:extLst>
            </p:cNvPr>
            <p:cNvSpPr txBox="1"/>
            <p:nvPr/>
          </p:nvSpPr>
          <p:spPr>
            <a:xfrm>
              <a:off x="2430225" y="4765444"/>
              <a:ext cx="877163" cy="646331"/>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総労働</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時間</a:t>
              </a:r>
            </a:p>
          </p:txBody>
        </p:sp>
        <p:sp>
          <p:nvSpPr>
            <p:cNvPr id="12" name="正方形/長方形 11">
              <a:extLst>
                <a:ext uri="{FF2B5EF4-FFF2-40B4-BE49-F238E27FC236}">
                  <a16:creationId xmlns:a16="http://schemas.microsoft.com/office/drawing/2014/main" id="{C9E004B7-5BE4-014D-821E-02C1C1D7D1CF}"/>
                </a:ext>
              </a:extLst>
            </p:cNvPr>
            <p:cNvSpPr/>
            <p:nvPr/>
          </p:nvSpPr>
          <p:spPr>
            <a:xfrm>
              <a:off x="2446616" y="3787665"/>
              <a:ext cx="862186" cy="652597"/>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E2AB3277-C100-DD49-92E7-3E49FE520636}"/>
                </a:ext>
              </a:extLst>
            </p:cNvPr>
            <p:cNvSpPr txBox="1"/>
            <p:nvPr/>
          </p:nvSpPr>
          <p:spPr>
            <a:xfrm>
              <a:off x="575993" y="3769655"/>
              <a:ext cx="1415772" cy="584775"/>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作業内容や</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kumimoji="1" lang="ja-JP" altLang="en-US" sz="1600">
                  <a:solidFill>
                    <a:schemeClr val="bg1"/>
                  </a:solidFill>
                  <a:latin typeface="Meiryo" panose="020B0604030504040204" pitchFamily="34" charset="-128"/>
                  <a:ea typeface="Meiryo" panose="020B0604030504040204" pitchFamily="34" charset="-128"/>
                </a:rPr>
                <a:t>手順の見直し</a:t>
              </a:r>
            </a:p>
          </p:txBody>
        </p:sp>
        <p:sp>
          <p:nvSpPr>
            <p:cNvPr id="14" name="テキスト ボックス 13">
              <a:extLst>
                <a:ext uri="{FF2B5EF4-FFF2-40B4-BE49-F238E27FC236}">
                  <a16:creationId xmlns:a16="http://schemas.microsoft.com/office/drawing/2014/main" id="{A219649A-B88C-594F-9455-DCCB2A5B0916}"/>
                </a:ext>
              </a:extLst>
            </p:cNvPr>
            <p:cNvSpPr txBox="1"/>
            <p:nvPr/>
          </p:nvSpPr>
          <p:spPr>
            <a:xfrm>
              <a:off x="2415060" y="3889113"/>
              <a:ext cx="902811" cy="584775"/>
            </a:xfrm>
            <a:prstGeom prst="rect">
              <a:avLst/>
            </a:prstGeom>
            <a:noFill/>
          </p:spPr>
          <p:txBody>
            <a:bodyPr wrap="none" rtlCol="0">
              <a:spAutoFit/>
            </a:bodyPr>
            <a:lstStyle/>
            <a:p>
              <a:pPr algn="ctr"/>
              <a:r>
                <a:rPr kumimoji="1" lang="ja-JP" altLang="en-US" sz="1400">
                  <a:solidFill>
                    <a:srgbClr val="0432FF"/>
                  </a:solidFill>
                  <a:latin typeface="Meiryo" panose="020B0604030504040204" pitchFamily="34" charset="-128"/>
                  <a:ea typeface="Meiryo" panose="020B0604030504040204" pitchFamily="34" charset="-128"/>
                </a:rPr>
                <a:t>創出した</a:t>
              </a:r>
              <a:endParaRPr kumimoji="1" lang="en-US" altLang="ja-JP" sz="1400" dirty="0">
                <a:solidFill>
                  <a:srgbClr val="0432FF"/>
                </a:solidFill>
                <a:latin typeface="Meiryo" panose="020B0604030504040204" pitchFamily="34" charset="-128"/>
                <a:ea typeface="Meiryo" panose="020B0604030504040204" pitchFamily="34" charset="-128"/>
              </a:endParaRPr>
            </a:p>
            <a:p>
              <a:pPr algn="ctr"/>
              <a:r>
                <a:rPr kumimoji="1" lang="ja-JP" altLang="en-US">
                  <a:solidFill>
                    <a:srgbClr val="0432FF"/>
                  </a:solidFill>
                  <a:latin typeface="Meiryo" panose="020B0604030504040204" pitchFamily="34" charset="-128"/>
                  <a:ea typeface="Meiryo" panose="020B0604030504040204" pitchFamily="34" charset="-128"/>
                </a:rPr>
                <a:t>時間</a:t>
              </a:r>
            </a:p>
          </p:txBody>
        </p:sp>
        <p:sp>
          <p:nvSpPr>
            <p:cNvPr id="15" name="テキスト ボックス 14">
              <a:extLst>
                <a:ext uri="{FF2B5EF4-FFF2-40B4-BE49-F238E27FC236}">
                  <a16:creationId xmlns:a16="http://schemas.microsoft.com/office/drawing/2014/main" id="{28DAC52A-E7BA-B54A-852E-4427B11F70C1}"/>
                </a:ext>
              </a:extLst>
            </p:cNvPr>
            <p:cNvSpPr txBox="1"/>
            <p:nvPr/>
          </p:nvSpPr>
          <p:spPr>
            <a:xfrm>
              <a:off x="678585" y="4660932"/>
              <a:ext cx="1210588" cy="584775"/>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作業内容や</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kumimoji="1" lang="ja-JP" altLang="en-US" sz="1600">
                  <a:solidFill>
                    <a:schemeClr val="bg1"/>
                  </a:solidFill>
                  <a:latin typeface="Meiryo" panose="020B0604030504040204" pitchFamily="34" charset="-128"/>
                  <a:ea typeface="Meiryo" panose="020B0604030504040204" pitchFamily="34" charset="-128"/>
                </a:rPr>
                <a:t>手順の改革</a:t>
              </a:r>
            </a:p>
          </p:txBody>
        </p:sp>
        <p:sp>
          <p:nvSpPr>
            <p:cNvPr id="17" name="下矢印 16">
              <a:extLst>
                <a:ext uri="{FF2B5EF4-FFF2-40B4-BE49-F238E27FC236}">
                  <a16:creationId xmlns:a16="http://schemas.microsoft.com/office/drawing/2014/main" id="{60E95C67-6FF4-EF48-8F6F-C1E312DFA069}"/>
                </a:ext>
              </a:extLst>
            </p:cNvPr>
            <p:cNvSpPr/>
            <p:nvPr/>
          </p:nvSpPr>
          <p:spPr>
            <a:xfrm>
              <a:off x="988699" y="4326179"/>
              <a:ext cx="595668" cy="288235"/>
            </a:xfrm>
            <a:prstGeom prst="down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下矢印 17">
              <a:extLst>
                <a:ext uri="{FF2B5EF4-FFF2-40B4-BE49-F238E27FC236}">
                  <a16:creationId xmlns:a16="http://schemas.microsoft.com/office/drawing/2014/main" id="{9707C3C8-A596-3448-A9A1-4D600C0F0EEF}"/>
                </a:ext>
              </a:extLst>
            </p:cNvPr>
            <p:cNvSpPr/>
            <p:nvPr/>
          </p:nvSpPr>
          <p:spPr>
            <a:xfrm rot="5400000">
              <a:off x="1825882" y="3957282"/>
              <a:ext cx="595668" cy="288235"/>
            </a:xfrm>
            <a:prstGeom prst="down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テキスト ボックス 18">
              <a:extLst>
                <a:ext uri="{FF2B5EF4-FFF2-40B4-BE49-F238E27FC236}">
                  <a16:creationId xmlns:a16="http://schemas.microsoft.com/office/drawing/2014/main" id="{27E96298-3B3B-A845-B4ED-AA7EDFE8C331}"/>
                </a:ext>
              </a:extLst>
            </p:cNvPr>
            <p:cNvSpPr txBox="1"/>
            <p:nvPr/>
          </p:nvSpPr>
          <p:spPr>
            <a:xfrm>
              <a:off x="435591" y="5820504"/>
              <a:ext cx="3877985" cy="461665"/>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真の「働き方改革」の実現</a:t>
              </a:r>
            </a:p>
          </p:txBody>
        </p:sp>
        <p:sp>
          <p:nvSpPr>
            <p:cNvPr id="23" name="テキスト ボックス 22">
              <a:extLst>
                <a:ext uri="{FF2B5EF4-FFF2-40B4-BE49-F238E27FC236}">
                  <a16:creationId xmlns:a16="http://schemas.microsoft.com/office/drawing/2014/main" id="{27599D5E-1015-4549-8541-20A5B8895B43}"/>
                </a:ext>
              </a:extLst>
            </p:cNvPr>
            <p:cNvSpPr txBox="1"/>
            <p:nvPr/>
          </p:nvSpPr>
          <p:spPr>
            <a:xfrm>
              <a:off x="792642" y="3176895"/>
              <a:ext cx="3185487"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業務改革・働き方改革の停滞</a:t>
              </a:r>
            </a:p>
          </p:txBody>
        </p:sp>
        <p:sp>
          <p:nvSpPr>
            <p:cNvPr id="24" name="下矢印 23">
              <a:extLst>
                <a:ext uri="{FF2B5EF4-FFF2-40B4-BE49-F238E27FC236}">
                  <a16:creationId xmlns:a16="http://schemas.microsoft.com/office/drawing/2014/main" id="{00F448C1-630D-424C-9736-05F041FFBF57}"/>
                </a:ext>
              </a:extLst>
            </p:cNvPr>
            <p:cNvSpPr/>
            <p:nvPr/>
          </p:nvSpPr>
          <p:spPr>
            <a:xfrm>
              <a:off x="1804180" y="2684585"/>
              <a:ext cx="1162409" cy="288235"/>
            </a:xfrm>
            <a:prstGeom prst="down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5" name="曲線コネクタ 64">
              <a:extLst>
                <a:ext uri="{FF2B5EF4-FFF2-40B4-BE49-F238E27FC236}">
                  <a16:creationId xmlns:a16="http://schemas.microsoft.com/office/drawing/2014/main" id="{7259C06C-4657-A546-9E0C-E097C5F86A9A}"/>
                </a:ext>
              </a:extLst>
            </p:cNvPr>
            <p:cNvCxnSpPr>
              <a:cxnSpLocks/>
              <a:stCxn id="15" idx="2"/>
              <a:endCxn id="11" idx="1"/>
            </p:cNvCxnSpPr>
            <p:nvPr/>
          </p:nvCxnSpPr>
          <p:spPr>
            <a:xfrm rot="5400000" flipH="1" flipV="1">
              <a:off x="1778503" y="4593986"/>
              <a:ext cx="157097" cy="1146346"/>
            </a:xfrm>
            <a:prstGeom prst="curvedConnector4">
              <a:avLst>
                <a:gd name="adj1" fmla="val -145515"/>
                <a:gd name="adj2" fmla="val 76401"/>
              </a:avLst>
            </a:prstGeom>
            <a:ln w="38100">
              <a:solidFill>
                <a:schemeClr val="bg1"/>
              </a:solidFill>
              <a:prstDash val="sysDot"/>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68" name="テキスト ボックス 67">
              <a:extLst>
                <a:ext uri="{FF2B5EF4-FFF2-40B4-BE49-F238E27FC236}">
                  <a16:creationId xmlns:a16="http://schemas.microsoft.com/office/drawing/2014/main" id="{5FF7EF86-39C1-C64A-BF27-975F80B2396F}"/>
                </a:ext>
              </a:extLst>
            </p:cNvPr>
            <p:cNvSpPr txBox="1"/>
            <p:nvPr/>
          </p:nvSpPr>
          <p:spPr>
            <a:xfrm>
              <a:off x="2584259" y="3522728"/>
              <a:ext cx="580480" cy="338554"/>
            </a:xfrm>
            <a:prstGeom prst="rect">
              <a:avLst/>
            </a:prstGeom>
            <a:noFill/>
          </p:spPr>
          <p:txBody>
            <a:bodyPr wrap="none" rtlCol="0">
              <a:spAutoFit/>
            </a:bodyPr>
            <a:lstStyle/>
            <a:p>
              <a:pPr algn="ctr"/>
              <a:r>
                <a:rPr kumimoji="1" lang="en-US" altLang="ja-JP" sz="1600" dirty="0">
                  <a:solidFill>
                    <a:schemeClr val="bg1"/>
                  </a:solidFill>
                  <a:latin typeface="Meiryo" panose="020B0604030504040204" pitchFamily="34" charset="-128"/>
                  <a:ea typeface="Meiryo" panose="020B0604030504040204" pitchFamily="34" charset="-128"/>
                </a:rPr>
                <a:t>RPA</a:t>
              </a:r>
              <a:endParaRPr kumimoji="1" lang="ja-JP" altLang="en-US" sz="1600">
                <a:solidFill>
                  <a:schemeClr val="bg1"/>
                </a:solidFill>
                <a:latin typeface="Meiryo" panose="020B0604030504040204" pitchFamily="34" charset="-128"/>
                <a:ea typeface="Meiryo" panose="020B0604030504040204" pitchFamily="34" charset="-128"/>
              </a:endParaRPr>
            </a:p>
          </p:txBody>
        </p:sp>
      </p:grpSp>
      <p:grpSp>
        <p:nvGrpSpPr>
          <p:cNvPr id="20" name="グループ化 19">
            <a:extLst>
              <a:ext uri="{FF2B5EF4-FFF2-40B4-BE49-F238E27FC236}">
                <a16:creationId xmlns:a16="http://schemas.microsoft.com/office/drawing/2014/main" id="{DBF2D32D-7C30-6144-92D6-585FBAAE0706}"/>
              </a:ext>
            </a:extLst>
          </p:cNvPr>
          <p:cNvGrpSpPr/>
          <p:nvPr/>
        </p:nvGrpSpPr>
        <p:grpSpPr>
          <a:xfrm>
            <a:off x="4642254" y="1600200"/>
            <a:ext cx="4234069" cy="4820478"/>
            <a:chOff x="4642254" y="1600200"/>
            <a:chExt cx="4234069" cy="4820478"/>
          </a:xfrm>
        </p:grpSpPr>
        <p:sp>
          <p:nvSpPr>
            <p:cNvPr id="6" name="正方形/長方形 5">
              <a:extLst>
                <a:ext uri="{FF2B5EF4-FFF2-40B4-BE49-F238E27FC236}">
                  <a16:creationId xmlns:a16="http://schemas.microsoft.com/office/drawing/2014/main" id="{E55C1EE0-598D-2843-AE21-21A9228CC908}"/>
                </a:ext>
              </a:extLst>
            </p:cNvPr>
            <p:cNvSpPr/>
            <p:nvPr/>
          </p:nvSpPr>
          <p:spPr>
            <a:xfrm>
              <a:off x="4642254" y="1600200"/>
              <a:ext cx="4234069" cy="482047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a:extLst>
                <a:ext uri="{FF2B5EF4-FFF2-40B4-BE49-F238E27FC236}">
                  <a16:creationId xmlns:a16="http://schemas.microsoft.com/office/drawing/2014/main" id="{903473A6-7D54-2943-8845-A94341D74E85}"/>
                </a:ext>
              </a:extLst>
            </p:cNvPr>
            <p:cNvSpPr txBox="1"/>
            <p:nvPr/>
          </p:nvSpPr>
          <p:spPr>
            <a:xfrm>
              <a:off x="4743241" y="1712540"/>
              <a:ext cx="4108817" cy="923330"/>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システム間操作連携は自動化</a:t>
              </a:r>
              <a:r>
                <a:rPr lang="ja-JP" altLang="en-US">
                  <a:solidFill>
                    <a:schemeClr val="bg1"/>
                  </a:solidFill>
                  <a:latin typeface="Meiryo" panose="020B0604030504040204" pitchFamily="34" charset="-128"/>
                  <a:ea typeface="Meiryo" panose="020B0604030504040204" pitchFamily="34" charset="-128"/>
                </a:rPr>
                <a:t>できても</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lang="ja-JP" altLang="en-US">
                  <a:solidFill>
                    <a:schemeClr val="bg1"/>
                  </a:solidFill>
                  <a:latin typeface="Meiryo" panose="020B0604030504040204" pitchFamily="34" charset="-128"/>
                  <a:ea typeface="Meiryo" panose="020B0604030504040204" pitchFamily="34" charset="-128"/>
                </a:rPr>
                <a:t>システム・プロセスやデータベースの</a:t>
              </a:r>
              <a:endParaRPr lang="en-US" altLang="ja-JP" dirty="0">
                <a:solidFill>
                  <a:schemeClr val="bg1"/>
                </a:solidFill>
                <a:latin typeface="Meiryo" panose="020B0604030504040204" pitchFamily="34" charset="-128"/>
                <a:ea typeface="Meiryo" panose="020B0604030504040204" pitchFamily="34" charset="-128"/>
              </a:endParaRPr>
            </a:p>
            <a:p>
              <a:pPr algn="ctr"/>
              <a:r>
                <a:rPr lang="ja-JP" altLang="en-US">
                  <a:solidFill>
                    <a:schemeClr val="bg1"/>
                  </a:solidFill>
                  <a:latin typeface="Meiryo" panose="020B0604030504040204" pitchFamily="34" charset="-128"/>
                  <a:ea typeface="Meiryo" panose="020B0604030504040204" pitchFamily="34" charset="-128"/>
                </a:rPr>
                <a:t>連係・統合が実現できたわけではない</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72124D53-80D4-1D4B-B655-BBE3BD9B7A5B}"/>
                </a:ext>
              </a:extLst>
            </p:cNvPr>
            <p:cNvSpPr txBox="1"/>
            <p:nvPr/>
          </p:nvSpPr>
          <p:spPr>
            <a:xfrm>
              <a:off x="4669660" y="5820504"/>
              <a:ext cx="4185761" cy="461665"/>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時代に即したシステムの実現</a:t>
              </a:r>
            </a:p>
          </p:txBody>
        </p:sp>
        <p:sp>
          <p:nvSpPr>
            <p:cNvPr id="27" name="テキスト ボックス 26">
              <a:extLst>
                <a:ext uri="{FF2B5EF4-FFF2-40B4-BE49-F238E27FC236}">
                  <a16:creationId xmlns:a16="http://schemas.microsoft.com/office/drawing/2014/main" id="{B392A0AF-D895-4A4A-95E1-DD62A4B79771}"/>
                </a:ext>
              </a:extLst>
            </p:cNvPr>
            <p:cNvSpPr txBox="1"/>
            <p:nvPr/>
          </p:nvSpPr>
          <p:spPr>
            <a:xfrm>
              <a:off x="4724010" y="3021896"/>
              <a:ext cx="4147289" cy="646331"/>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古いシステムのまま塩漬け</a:t>
              </a:r>
              <a:endParaRPr kumimoji="1" lang="en-US" altLang="ja-JP" b="1" dirty="0">
                <a:solidFill>
                  <a:schemeClr val="bg1"/>
                </a:solidFill>
                <a:latin typeface="Meiryo" panose="020B0604030504040204" pitchFamily="34" charset="-128"/>
                <a:ea typeface="Meiryo" panose="020B0604030504040204" pitchFamily="34" charset="-128"/>
              </a:endParaRPr>
            </a:p>
            <a:p>
              <a:pPr algn="ctr"/>
              <a:r>
                <a:rPr lang="ja-JP" altLang="en-US" b="1">
                  <a:solidFill>
                    <a:schemeClr val="bg1"/>
                  </a:solidFill>
                  <a:latin typeface="Meiryo" panose="020B0604030504040204" pitchFamily="34" charset="-128"/>
                  <a:ea typeface="Meiryo" panose="020B0604030504040204" pitchFamily="34" charset="-128"/>
                </a:rPr>
                <a:t>システムの刷新や攻めの</a:t>
              </a:r>
              <a:r>
                <a:rPr lang="en-US" altLang="ja-JP" b="1" dirty="0">
                  <a:solidFill>
                    <a:schemeClr val="bg1"/>
                  </a:solidFill>
                  <a:latin typeface="Meiryo" panose="020B0604030504040204" pitchFamily="34" charset="-128"/>
                  <a:ea typeface="Meiryo" panose="020B0604030504040204" pitchFamily="34" charset="-128"/>
                </a:rPr>
                <a:t>IT</a:t>
              </a:r>
              <a:r>
                <a:rPr kumimoji="1" lang="ja-JP" altLang="en-US" b="1">
                  <a:solidFill>
                    <a:schemeClr val="bg1"/>
                  </a:solidFill>
                  <a:latin typeface="Meiryo" panose="020B0604030504040204" pitchFamily="34" charset="-128"/>
                  <a:ea typeface="Meiryo" panose="020B0604030504040204" pitchFamily="34" charset="-128"/>
                </a:rPr>
                <a:t>実現を阻害</a:t>
              </a:r>
            </a:p>
          </p:txBody>
        </p:sp>
        <p:sp>
          <p:nvSpPr>
            <p:cNvPr id="28" name="下矢印 27">
              <a:extLst>
                <a:ext uri="{FF2B5EF4-FFF2-40B4-BE49-F238E27FC236}">
                  <a16:creationId xmlns:a16="http://schemas.microsoft.com/office/drawing/2014/main" id="{2AC04955-0B36-3949-9D5C-F16421890E84}"/>
                </a:ext>
              </a:extLst>
            </p:cNvPr>
            <p:cNvSpPr/>
            <p:nvPr/>
          </p:nvSpPr>
          <p:spPr>
            <a:xfrm>
              <a:off x="6226753" y="2682032"/>
              <a:ext cx="1162409" cy="288235"/>
            </a:xfrm>
            <a:prstGeom prst="down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正方形/長方形 28">
              <a:extLst>
                <a:ext uri="{FF2B5EF4-FFF2-40B4-BE49-F238E27FC236}">
                  <a16:creationId xmlns:a16="http://schemas.microsoft.com/office/drawing/2014/main" id="{538F145E-78ED-9C47-A8D3-37176D928CF7}"/>
                </a:ext>
              </a:extLst>
            </p:cNvPr>
            <p:cNvSpPr/>
            <p:nvPr/>
          </p:nvSpPr>
          <p:spPr>
            <a:xfrm>
              <a:off x="5333333" y="4071262"/>
              <a:ext cx="509750" cy="32559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正方形/長方形 30">
              <a:extLst>
                <a:ext uri="{FF2B5EF4-FFF2-40B4-BE49-F238E27FC236}">
                  <a16:creationId xmlns:a16="http://schemas.microsoft.com/office/drawing/2014/main" id="{76F5CA6A-EB9A-FC4A-957B-9B12A5292D46}"/>
                </a:ext>
              </a:extLst>
            </p:cNvPr>
            <p:cNvSpPr/>
            <p:nvPr/>
          </p:nvSpPr>
          <p:spPr>
            <a:xfrm>
              <a:off x="5942663" y="4071262"/>
              <a:ext cx="509750" cy="32559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a:extLst>
                <a:ext uri="{FF2B5EF4-FFF2-40B4-BE49-F238E27FC236}">
                  <a16:creationId xmlns:a16="http://schemas.microsoft.com/office/drawing/2014/main" id="{59486B1B-4409-824D-9E73-548A1F267D4F}"/>
                </a:ext>
              </a:extLst>
            </p:cNvPr>
            <p:cNvSpPr/>
            <p:nvPr/>
          </p:nvSpPr>
          <p:spPr>
            <a:xfrm>
              <a:off x="6553084" y="4061965"/>
              <a:ext cx="509750" cy="32559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正方形/長方形 32">
              <a:extLst>
                <a:ext uri="{FF2B5EF4-FFF2-40B4-BE49-F238E27FC236}">
                  <a16:creationId xmlns:a16="http://schemas.microsoft.com/office/drawing/2014/main" id="{895EB453-8A24-2646-A971-CBDC6D48BBDB}"/>
                </a:ext>
              </a:extLst>
            </p:cNvPr>
            <p:cNvSpPr/>
            <p:nvPr/>
          </p:nvSpPr>
          <p:spPr>
            <a:xfrm>
              <a:off x="7162414" y="4071262"/>
              <a:ext cx="509750" cy="32559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正方形/長方形 33">
              <a:extLst>
                <a:ext uri="{FF2B5EF4-FFF2-40B4-BE49-F238E27FC236}">
                  <a16:creationId xmlns:a16="http://schemas.microsoft.com/office/drawing/2014/main" id="{882CAC15-8F6E-0E4F-9FBA-AFD9819B4E9F}"/>
                </a:ext>
              </a:extLst>
            </p:cNvPr>
            <p:cNvSpPr/>
            <p:nvPr/>
          </p:nvSpPr>
          <p:spPr>
            <a:xfrm>
              <a:off x="7754481" y="4071262"/>
              <a:ext cx="509750" cy="32559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円柱 34">
              <a:extLst>
                <a:ext uri="{FF2B5EF4-FFF2-40B4-BE49-F238E27FC236}">
                  <a16:creationId xmlns:a16="http://schemas.microsoft.com/office/drawing/2014/main" id="{8A9F1078-28C9-2346-A1B5-0CAB8DF62530}"/>
                </a:ext>
              </a:extLst>
            </p:cNvPr>
            <p:cNvSpPr/>
            <p:nvPr/>
          </p:nvSpPr>
          <p:spPr>
            <a:xfrm>
              <a:off x="5333333" y="3769655"/>
              <a:ext cx="509750" cy="215936"/>
            </a:xfrm>
            <a:prstGeom prst="can">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円柱 35">
              <a:extLst>
                <a:ext uri="{FF2B5EF4-FFF2-40B4-BE49-F238E27FC236}">
                  <a16:creationId xmlns:a16="http://schemas.microsoft.com/office/drawing/2014/main" id="{5A9F358C-4198-5A4B-85DC-C0B6354FACA9}"/>
                </a:ext>
              </a:extLst>
            </p:cNvPr>
            <p:cNvSpPr/>
            <p:nvPr/>
          </p:nvSpPr>
          <p:spPr>
            <a:xfrm>
              <a:off x="5949559" y="3769655"/>
              <a:ext cx="509750" cy="215936"/>
            </a:xfrm>
            <a:prstGeom prst="can">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円柱 36">
              <a:extLst>
                <a:ext uri="{FF2B5EF4-FFF2-40B4-BE49-F238E27FC236}">
                  <a16:creationId xmlns:a16="http://schemas.microsoft.com/office/drawing/2014/main" id="{288EA3D0-3822-DF44-BD87-E6298E9BCC75}"/>
                </a:ext>
              </a:extLst>
            </p:cNvPr>
            <p:cNvSpPr/>
            <p:nvPr/>
          </p:nvSpPr>
          <p:spPr>
            <a:xfrm>
              <a:off x="6553084" y="3778920"/>
              <a:ext cx="509750" cy="215936"/>
            </a:xfrm>
            <a:prstGeom prst="can">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円柱 37">
              <a:extLst>
                <a:ext uri="{FF2B5EF4-FFF2-40B4-BE49-F238E27FC236}">
                  <a16:creationId xmlns:a16="http://schemas.microsoft.com/office/drawing/2014/main" id="{5896FE28-4802-FD4F-95D2-D67C15BEFC1B}"/>
                </a:ext>
              </a:extLst>
            </p:cNvPr>
            <p:cNvSpPr/>
            <p:nvPr/>
          </p:nvSpPr>
          <p:spPr>
            <a:xfrm>
              <a:off x="7169310" y="3778920"/>
              <a:ext cx="509750" cy="215936"/>
            </a:xfrm>
            <a:prstGeom prst="can">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円柱 38">
              <a:extLst>
                <a:ext uri="{FF2B5EF4-FFF2-40B4-BE49-F238E27FC236}">
                  <a16:creationId xmlns:a16="http://schemas.microsoft.com/office/drawing/2014/main" id="{913EA9AA-F357-0243-8D85-9F0A6E56CCB9}"/>
                </a:ext>
              </a:extLst>
            </p:cNvPr>
            <p:cNvSpPr/>
            <p:nvPr/>
          </p:nvSpPr>
          <p:spPr>
            <a:xfrm>
              <a:off x="7744171" y="3769655"/>
              <a:ext cx="509750" cy="215936"/>
            </a:xfrm>
            <a:prstGeom prst="can">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円柱 39">
              <a:extLst>
                <a:ext uri="{FF2B5EF4-FFF2-40B4-BE49-F238E27FC236}">
                  <a16:creationId xmlns:a16="http://schemas.microsoft.com/office/drawing/2014/main" id="{582E082F-595E-7A40-B0C5-008C7249D752}"/>
                </a:ext>
              </a:extLst>
            </p:cNvPr>
            <p:cNvSpPr/>
            <p:nvPr/>
          </p:nvSpPr>
          <p:spPr>
            <a:xfrm>
              <a:off x="5942663" y="4870330"/>
              <a:ext cx="1719562" cy="278309"/>
            </a:xfrm>
            <a:prstGeom prst="can">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正方形/長方形 40">
              <a:extLst>
                <a:ext uri="{FF2B5EF4-FFF2-40B4-BE49-F238E27FC236}">
                  <a16:creationId xmlns:a16="http://schemas.microsoft.com/office/drawing/2014/main" id="{5F098CD6-330A-6E45-A442-306F7187BFC5}"/>
                </a:ext>
              </a:extLst>
            </p:cNvPr>
            <p:cNvSpPr/>
            <p:nvPr/>
          </p:nvSpPr>
          <p:spPr>
            <a:xfrm>
              <a:off x="5323394" y="5248979"/>
              <a:ext cx="509750" cy="32559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正方形/長方形 41">
              <a:extLst>
                <a:ext uri="{FF2B5EF4-FFF2-40B4-BE49-F238E27FC236}">
                  <a16:creationId xmlns:a16="http://schemas.microsoft.com/office/drawing/2014/main" id="{A4E83DDA-07E6-E148-9758-3DAA3F916D27}"/>
                </a:ext>
              </a:extLst>
            </p:cNvPr>
            <p:cNvSpPr/>
            <p:nvPr/>
          </p:nvSpPr>
          <p:spPr>
            <a:xfrm>
              <a:off x="5932724" y="5248979"/>
              <a:ext cx="509750" cy="32559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正方形/長方形 42">
              <a:extLst>
                <a:ext uri="{FF2B5EF4-FFF2-40B4-BE49-F238E27FC236}">
                  <a16:creationId xmlns:a16="http://schemas.microsoft.com/office/drawing/2014/main" id="{02485A18-A377-BB4C-9FFA-3472FDED91A0}"/>
                </a:ext>
              </a:extLst>
            </p:cNvPr>
            <p:cNvSpPr/>
            <p:nvPr/>
          </p:nvSpPr>
          <p:spPr>
            <a:xfrm>
              <a:off x="6543145" y="5239682"/>
              <a:ext cx="509750" cy="32559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正方形/長方形 43">
              <a:extLst>
                <a:ext uri="{FF2B5EF4-FFF2-40B4-BE49-F238E27FC236}">
                  <a16:creationId xmlns:a16="http://schemas.microsoft.com/office/drawing/2014/main" id="{B90E0300-96E5-CB45-B9AA-B18CED2D9E13}"/>
                </a:ext>
              </a:extLst>
            </p:cNvPr>
            <p:cNvSpPr/>
            <p:nvPr/>
          </p:nvSpPr>
          <p:spPr>
            <a:xfrm>
              <a:off x="7152475" y="5248979"/>
              <a:ext cx="509750" cy="32559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正方形/長方形 44">
              <a:extLst>
                <a:ext uri="{FF2B5EF4-FFF2-40B4-BE49-F238E27FC236}">
                  <a16:creationId xmlns:a16="http://schemas.microsoft.com/office/drawing/2014/main" id="{5DDD6D45-DAC2-934A-B320-3EEE6CC55983}"/>
                </a:ext>
              </a:extLst>
            </p:cNvPr>
            <p:cNvSpPr/>
            <p:nvPr/>
          </p:nvSpPr>
          <p:spPr>
            <a:xfrm>
              <a:off x="7744542" y="5248979"/>
              <a:ext cx="509750" cy="32559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7" name="曲線コネクタ 46">
              <a:extLst>
                <a:ext uri="{FF2B5EF4-FFF2-40B4-BE49-F238E27FC236}">
                  <a16:creationId xmlns:a16="http://schemas.microsoft.com/office/drawing/2014/main" id="{0389E6B9-90CC-394E-8E14-896C0BB20C63}"/>
                </a:ext>
              </a:extLst>
            </p:cNvPr>
            <p:cNvCxnSpPr>
              <a:cxnSpLocks/>
              <a:stCxn id="29" idx="2"/>
              <a:endCxn id="31" idx="2"/>
            </p:cNvCxnSpPr>
            <p:nvPr/>
          </p:nvCxnSpPr>
          <p:spPr>
            <a:xfrm rot="16200000" flipH="1">
              <a:off x="5892873" y="4092190"/>
              <a:ext cx="12700" cy="609330"/>
            </a:xfrm>
            <a:prstGeom prst="curvedConnector3">
              <a:avLst>
                <a:gd name="adj1" fmla="val 1800000"/>
              </a:avLst>
            </a:prstGeom>
            <a:ln w="12700">
              <a:solidFill>
                <a:schemeClr val="bg1"/>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51" name="曲線コネクタ 50">
              <a:extLst>
                <a:ext uri="{FF2B5EF4-FFF2-40B4-BE49-F238E27FC236}">
                  <a16:creationId xmlns:a16="http://schemas.microsoft.com/office/drawing/2014/main" id="{7B92176F-DA45-474D-A7C6-CEF51E6FFCD0}"/>
                </a:ext>
              </a:extLst>
            </p:cNvPr>
            <p:cNvCxnSpPr>
              <a:cxnSpLocks/>
              <a:stCxn id="31" idx="2"/>
              <a:endCxn id="32" idx="2"/>
            </p:cNvCxnSpPr>
            <p:nvPr/>
          </p:nvCxnSpPr>
          <p:spPr>
            <a:xfrm rot="5400000" flipH="1" flipV="1">
              <a:off x="6498099" y="4086996"/>
              <a:ext cx="9297" cy="610421"/>
            </a:xfrm>
            <a:prstGeom prst="curvedConnector3">
              <a:avLst>
                <a:gd name="adj1" fmla="val -2458858"/>
              </a:avLst>
            </a:prstGeom>
            <a:ln w="12700">
              <a:solidFill>
                <a:schemeClr val="bg1"/>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54" name="曲線コネクタ 53">
              <a:extLst>
                <a:ext uri="{FF2B5EF4-FFF2-40B4-BE49-F238E27FC236}">
                  <a16:creationId xmlns:a16="http://schemas.microsoft.com/office/drawing/2014/main" id="{FB596322-1887-0040-8564-B35AB2F3FC8A}"/>
                </a:ext>
              </a:extLst>
            </p:cNvPr>
            <p:cNvCxnSpPr>
              <a:cxnSpLocks/>
              <a:stCxn id="32" idx="2"/>
              <a:endCxn id="33" idx="2"/>
            </p:cNvCxnSpPr>
            <p:nvPr/>
          </p:nvCxnSpPr>
          <p:spPr>
            <a:xfrm rot="16200000" flipH="1">
              <a:off x="7107976" y="4087541"/>
              <a:ext cx="9297" cy="609330"/>
            </a:xfrm>
            <a:prstGeom prst="curvedConnector3">
              <a:avLst>
                <a:gd name="adj1" fmla="val 2558858"/>
              </a:avLst>
            </a:prstGeom>
            <a:ln w="12700">
              <a:solidFill>
                <a:schemeClr val="bg1"/>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58" name="曲線コネクタ 57">
              <a:extLst>
                <a:ext uri="{FF2B5EF4-FFF2-40B4-BE49-F238E27FC236}">
                  <a16:creationId xmlns:a16="http://schemas.microsoft.com/office/drawing/2014/main" id="{F699E1D8-7CE5-234D-8B4F-D280E6145EB6}"/>
                </a:ext>
              </a:extLst>
            </p:cNvPr>
            <p:cNvCxnSpPr>
              <a:cxnSpLocks/>
              <a:stCxn id="33" idx="2"/>
              <a:endCxn id="34" idx="2"/>
            </p:cNvCxnSpPr>
            <p:nvPr/>
          </p:nvCxnSpPr>
          <p:spPr>
            <a:xfrm rot="16200000" flipH="1">
              <a:off x="7713322" y="4100821"/>
              <a:ext cx="12700" cy="592067"/>
            </a:xfrm>
            <a:prstGeom prst="curvedConnector3">
              <a:avLst>
                <a:gd name="adj1" fmla="val 1800000"/>
              </a:avLst>
            </a:prstGeom>
            <a:ln w="12700">
              <a:solidFill>
                <a:schemeClr val="bg1"/>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63" name="直線矢印コネクタ 62">
              <a:extLst>
                <a:ext uri="{FF2B5EF4-FFF2-40B4-BE49-F238E27FC236}">
                  <a16:creationId xmlns:a16="http://schemas.microsoft.com/office/drawing/2014/main" id="{883443AD-17EA-2540-B0C9-3A44C123B422}"/>
                </a:ext>
              </a:extLst>
            </p:cNvPr>
            <p:cNvCxnSpPr>
              <a:stCxn id="41" idx="1"/>
              <a:endCxn id="45" idx="3"/>
            </p:cNvCxnSpPr>
            <p:nvPr/>
          </p:nvCxnSpPr>
          <p:spPr>
            <a:xfrm>
              <a:off x="5323394" y="5411776"/>
              <a:ext cx="2930898" cy="0"/>
            </a:xfrm>
            <a:prstGeom prst="straightConnector1">
              <a:avLst/>
            </a:prstGeom>
            <a:ln w="38100">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64" name="下矢印 63">
              <a:extLst>
                <a:ext uri="{FF2B5EF4-FFF2-40B4-BE49-F238E27FC236}">
                  <a16:creationId xmlns:a16="http://schemas.microsoft.com/office/drawing/2014/main" id="{26436846-A67F-104D-AC9B-4D3674C3889A}"/>
                </a:ext>
              </a:extLst>
            </p:cNvPr>
            <p:cNvSpPr/>
            <p:nvPr/>
          </p:nvSpPr>
          <p:spPr>
            <a:xfrm>
              <a:off x="6485038" y="4634292"/>
              <a:ext cx="595668" cy="153855"/>
            </a:xfrm>
            <a:prstGeom prst="down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テキスト ボックス 68">
              <a:extLst>
                <a:ext uri="{FF2B5EF4-FFF2-40B4-BE49-F238E27FC236}">
                  <a16:creationId xmlns:a16="http://schemas.microsoft.com/office/drawing/2014/main" id="{EE58560E-5B5C-344B-9EF6-43A1E5E4D94E}"/>
                </a:ext>
              </a:extLst>
            </p:cNvPr>
            <p:cNvSpPr txBox="1"/>
            <p:nvPr/>
          </p:nvSpPr>
          <p:spPr>
            <a:xfrm>
              <a:off x="5228068" y="4556398"/>
              <a:ext cx="580480" cy="338554"/>
            </a:xfrm>
            <a:prstGeom prst="rect">
              <a:avLst/>
            </a:prstGeom>
            <a:noFill/>
          </p:spPr>
          <p:txBody>
            <a:bodyPr wrap="none" rtlCol="0">
              <a:spAutoFit/>
            </a:bodyPr>
            <a:lstStyle/>
            <a:p>
              <a:pPr algn="ctr"/>
              <a:r>
                <a:rPr kumimoji="1" lang="en-US" altLang="ja-JP" sz="1600" dirty="0">
                  <a:solidFill>
                    <a:schemeClr val="bg1"/>
                  </a:solidFill>
                  <a:latin typeface="Meiryo" panose="020B0604030504040204" pitchFamily="34" charset="-128"/>
                  <a:ea typeface="Meiryo" panose="020B0604030504040204" pitchFamily="34" charset="-128"/>
                </a:rPr>
                <a:t>RPA</a:t>
              </a:r>
              <a:endParaRPr kumimoji="1" lang="ja-JP" altLang="en-US" sz="1600">
                <a:solidFill>
                  <a:schemeClr val="bg1"/>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3406723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up)">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8B317C9-540F-6B46-9288-7AD33F77348C}"/>
              </a:ext>
            </a:extLst>
          </p:cNvPr>
          <p:cNvSpPr>
            <a:spLocks noGrp="1"/>
          </p:cNvSpPr>
          <p:nvPr>
            <p:ph type="title"/>
          </p:nvPr>
        </p:nvSpPr>
        <p:spPr/>
        <p:txBody>
          <a:bodyPr/>
          <a:lstStyle/>
          <a:p>
            <a:r>
              <a:rPr kumimoji="1" lang="en-US" altLang="ja-JP" dirty="0"/>
              <a:t>RPA</a:t>
            </a:r>
            <a:r>
              <a:rPr kumimoji="1" lang="ja-JP" altLang="en-US"/>
              <a:t>の活用シナリオ</a:t>
            </a:r>
          </a:p>
        </p:txBody>
      </p:sp>
      <p:sp>
        <p:nvSpPr>
          <p:cNvPr id="3" name="スライド番号プレースホルダー 2">
            <a:extLst>
              <a:ext uri="{FF2B5EF4-FFF2-40B4-BE49-F238E27FC236}">
                <a16:creationId xmlns:a16="http://schemas.microsoft.com/office/drawing/2014/main" id="{960B3F29-A50D-5644-83B5-816208D45F3A}"/>
              </a:ext>
            </a:extLst>
          </p:cNvPr>
          <p:cNvSpPr>
            <a:spLocks noGrp="1"/>
          </p:cNvSpPr>
          <p:nvPr>
            <p:ph type="sldNum" sz="quarter" idx="12"/>
          </p:nvPr>
        </p:nvSpPr>
        <p:spPr/>
        <p:txBody>
          <a:bodyPr/>
          <a:lstStyle/>
          <a:p>
            <a:fld id="{8FF8CC5D-A65D-5946-99B5-645367A967AD}" type="slidenum">
              <a:rPr kumimoji="1" lang="ja-JP" altLang="en-US" smtClean="0"/>
              <a:t>31</a:t>
            </a:fld>
            <a:endParaRPr kumimoji="1" lang="ja-JP" altLang="en-US"/>
          </a:p>
        </p:txBody>
      </p:sp>
      <p:pic>
        <p:nvPicPr>
          <p:cNvPr id="4" name="図 3">
            <a:extLst>
              <a:ext uri="{FF2B5EF4-FFF2-40B4-BE49-F238E27FC236}">
                <a16:creationId xmlns:a16="http://schemas.microsoft.com/office/drawing/2014/main" id="{5749D1EC-C9AE-0D41-9602-6EF26B1A9631}"/>
              </a:ext>
            </a:extLst>
          </p:cNvPr>
          <p:cNvPicPr>
            <a:picLocks noChangeAspect="1"/>
          </p:cNvPicPr>
          <p:nvPr/>
        </p:nvPicPr>
        <p:blipFill>
          <a:blip r:embed="rId2"/>
          <a:stretch>
            <a:fillRect/>
          </a:stretch>
        </p:blipFill>
        <p:spPr>
          <a:xfrm>
            <a:off x="3453332" y="3066191"/>
            <a:ext cx="2237336" cy="1795462"/>
          </a:xfrm>
          <a:prstGeom prst="rect">
            <a:avLst/>
          </a:prstGeom>
          <a:effectLst>
            <a:outerShdw blurRad="50800" dist="38100" dir="2700000" algn="tl" rotWithShape="0">
              <a:prstClr val="black">
                <a:alpha val="40000"/>
              </a:prstClr>
            </a:outerShdw>
          </a:effectLst>
        </p:spPr>
      </p:pic>
      <p:sp>
        <p:nvSpPr>
          <p:cNvPr id="6" name="テキスト ボックス 5">
            <a:extLst>
              <a:ext uri="{FF2B5EF4-FFF2-40B4-BE49-F238E27FC236}">
                <a16:creationId xmlns:a16="http://schemas.microsoft.com/office/drawing/2014/main" id="{7023C7F9-E038-3947-BD11-9EC24E79C9DF}"/>
              </a:ext>
            </a:extLst>
          </p:cNvPr>
          <p:cNvSpPr txBox="1"/>
          <p:nvPr/>
        </p:nvSpPr>
        <p:spPr>
          <a:xfrm>
            <a:off x="3822243" y="3585879"/>
            <a:ext cx="1499513" cy="830997"/>
          </a:xfrm>
          <a:prstGeom prst="rect">
            <a:avLst/>
          </a:prstGeom>
          <a:noFill/>
        </p:spPr>
        <p:txBody>
          <a:bodyPr wrap="none" rtlCol="0">
            <a:spAutoFit/>
          </a:bodyPr>
          <a:lstStyle/>
          <a:p>
            <a:pPr algn="ctr"/>
            <a:r>
              <a:rPr kumimoji="1" lang="en-US" altLang="ja-JP" sz="4800" b="1" dirty="0">
                <a:solidFill>
                  <a:schemeClr val="bg1"/>
                </a:solidFill>
                <a:latin typeface="Meiryo" panose="020B0604030504040204" pitchFamily="34" charset="-128"/>
                <a:ea typeface="Meiryo" panose="020B0604030504040204" pitchFamily="34" charset="-128"/>
              </a:rPr>
              <a:t>RPA</a:t>
            </a:r>
            <a:endParaRPr kumimoji="1" lang="ja-JP" altLang="en-US" sz="4800" b="1">
              <a:solidFill>
                <a:schemeClr val="bg1"/>
              </a:solidFill>
              <a:latin typeface="Meiryo" panose="020B0604030504040204" pitchFamily="34" charset="-128"/>
              <a:ea typeface="Meiryo" panose="020B0604030504040204" pitchFamily="34" charset="-128"/>
            </a:endParaRPr>
          </a:p>
        </p:txBody>
      </p:sp>
      <p:pic>
        <p:nvPicPr>
          <p:cNvPr id="5" name="図 4">
            <a:extLst>
              <a:ext uri="{FF2B5EF4-FFF2-40B4-BE49-F238E27FC236}">
                <a16:creationId xmlns:a16="http://schemas.microsoft.com/office/drawing/2014/main" id="{320C54A5-66D9-5144-AE72-5E361F1297B8}"/>
              </a:ext>
            </a:extLst>
          </p:cNvPr>
          <p:cNvPicPr>
            <a:picLocks noChangeAspect="1"/>
          </p:cNvPicPr>
          <p:nvPr/>
        </p:nvPicPr>
        <p:blipFill>
          <a:blip r:embed="rId3"/>
          <a:stretch>
            <a:fillRect/>
          </a:stretch>
        </p:blipFill>
        <p:spPr>
          <a:xfrm>
            <a:off x="3402448" y="2496125"/>
            <a:ext cx="873894" cy="1161321"/>
          </a:xfrm>
          <a:prstGeom prst="rect">
            <a:avLst/>
          </a:prstGeom>
          <a:effectLst>
            <a:outerShdw blurRad="50800" dist="38100" dir="2700000" algn="tl" rotWithShape="0">
              <a:prstClr val="black">
                <a:alpha val="40000"/>
              </a:prstClr>
            </a:outerShdw>
          </a:effectLst>
        </p:spPr>
      </p:pic>
      <p:sp>
        <p:nvSpPr>
          <p:cNvPr id="25" name="テキスト ボックス 24">
            <a:extLst>
              <a:ext uri="{FF2B5EF4-FFF2-40B4-BE49-F238E27FC236}">
                <a16:creationId xmlns:a16="http://schemas.microsoft.com/office/drawing/2014/main" id="{A242EF90-0917-1E48-9EFF-27E2E5A138C5}"/>
              </a:ext>
            </a:extLst>
          </p:cNvPr>
          <p:cNvSpPr txBox="1"/>
          <p:nvPr/>
        </p:nvSpPr>
        <p:spPr>
          <a:xfrm>
            <a:off x="3402449" y="851195"/>
            <a:ext cx="2339102" cy="461665"/>
          </a:xfrm>
          <a:prstGeom prst="rect">
            <a:avLst/>
          </a:prstGeom>
          <a:noFill/>
        </p:spPr>
        <p:txBody>
          <a:bodyPr wrap="none" rtlCol="0">
            <a:spAutoFit/>
          </a:bodyPr>
          <a:lstStyle/>
          <a:p>
            <a:pPr algn="ctr"/>
            <a:r>
              <a:rPr kumimoji="1" lang="ja-JP" altLang="en-US" sz="2400" b="1">
                <a:solidFill>
                  <a:srgbClr val="0432FF"/>
                </a:solidFill>
                <a:latin typeface="Meiryo" panose="020B0604030504040204" pitchFamily="34" charset="-128"/>
                <a:ea typeface="Meiryo" panose="020B0604030504040204" pitchFamily="34" charset="-128"/>
              </a:rPr>
              <a:t>適用範囲の拡大</a:t>
            </a:r>
          </a:p>
        </p:txBody>
      </p:sp>
      <p:sp>
        <p:nvSpPr>
          <p:cNvPr id="26" name="テキスト ボックス 25">
            <a:extLst>
              <a:ext uri="{FF2B5EF4-FFF2-40B4-BE49-F238E27FC236}">
                <a16:creationId xmlns:a16="http://schemas.microsoft.com/office/drawing/2014/main" id="{4538BDDD-3860-B746-93A4-0A4D5CAAF6BD}"/>
              </a:ext>
            </a:extLst>
          </p:cNvPr>
          <p:cNvSpPr txBox="1"/>
          <p:nvPr/>
        </p:nvSpPr>
        <p:spPr>
          <a:xfrm>
            <a:off x="694423" y="1953738"/>
            <a:ext cx="2954655" cy="461665"/>
          </a:xfrm>
          <a:prstGeom prst="rect">
            <a:avLst/>
          </a:prstGeom>
          <a:noFill/>
        </p:spPr>
        <p:txBody>
          <a:bodyPr wrap="none" rtlCol="0">
            <a:spAutoFit/>
          </a:bodyPr>
          <a:lstStyle/>
          <a:p>
            <a:pPr algn="ctr"/>
            <a:r>
              <a:rPr kumimoji="1" lang="ja-JP" altLang="en-US" sz="2400">
                <a:solidFill>
                  <a:srgbClr val="0432FF"/>
                </a:solidFill>
                <a:latin typeface="Meiryo" panose="020B0604030504040204" pitchFamily="34" charset="-128"/>
                <a:ea typeface="Meiryo" panose="020B0604030504040204" pitchFamily="34" charset="-128"/>
              </a:rPr>
              <a:t>テクノロジーの進化</a:t>
            </a:r>
            <a:endParaRPr kumimoji="1" lang="en-US" altLang="ja-JP" sz="2400" dirty="0">
              <a:solidFill>
                <a:srgbClr val="0432FF"/>
              </a:solidFill>
              <a:latin typeface="Meiryo" panose="020B0604030504040204" pitchFamily="34" charset="-128"/>
              <a:ea typeface="Meiryo" panose="020B0604030504040204" pitchFamily="34" charset="-128"/>
            </a:endParaRPr>
          </a:p>
        </p:txBody>
      </p:sp>
      <p:sp>
        <p:nvSpPr>
          <p:cNvPr id="27" name="テキスト ボックス 26">
            <a:extLst>
              <a:ext uri="{FF2B5EF4-FFF2-40B4-BE49-F238E27FC236}">
                <a16:creationId xmlns:a16="http://schemas.microsoft.com/office/drawing/2014/main" id="{635A8F04-61FF-EB4A-8F85-354A14FE37DF}"/>
              </a:ext>
            </a:extLst>
          </p:cNvPr>
          <p:cNvSpPr txBox="1"/>
          <p:nvPr/>
        </p:nvSpPr>
        <p:spPr>
          <a:xfrm>
            <a:off x="5608807" y="1770639"/>
            <a:ext cx="2646878" cy="830997"/>
          </a:xfrm>
          <a:prstGeom prst="rect">
            <a:avLst/>
          </a:prstGeom>
          <a:noFill/>
        </p:spPr>
        <p:txBody>
          <a:bodyPr wrap="none" rtlCol="0">
            <a:spAutoFit/>
          </a:bodyPr>
          <a:lstStyle/>
          <a:p>
            <a:pPr algn="ctr"/>
            <a:r>
              <a:rPr kumimoji="1" lang="ja-JP" altLang="en-US" sz="2400">
                <a:solidFill>
                  <a:srgbClr val="0432FF"/>
                </a:solidFill>
                <a:latin typeface="Meiryo" panose="020B0604030504040204" pitchFamily="34" charset="-128"/>
                <a:ea typeface="Meiryo" panose="020B0604030504040204" pitchFamily="34" charset="-128"/>
              </a:rPr>
              <a:t>効果の積み上げと</a:t>
            </a:r>
            <a:endParaRPr kumimoji="1" lang="en-US" altLang="ja-JP" sz="2400" dirty="0">
              <a:solidFill>
                <a:srgbClr val="0432FF"/>
              </a:solidFill>
              <a:latin typeface="Meiryo" panose="020B0604030504040204" pitchFamily="34" charset="-128"/>
              <a:ea typeface="Meiryo" panose="020B0604030504040204" pitchFamily="34" charset="-128"/>
            </a:endParaRPr>
          </a:p>
          <a:p>
            <a:pPr algn="ctr"/>
            <a:r>
              <a:rPr kumimoji="1" lang="ja-JP" altLang="en-US" sz="2400">
                <a:solidFill>
                  <a:srgbClr val="0432FF"/>
                </a:solidFill>
                <a:latin typeface="Meiryo" panose="020B0604030504040204" pitchFamily="34" charset="-128"/>
                <a:ea typeface="Meiryo" panose="020B0604030504040204" pitchFamily="34" charset="-128"/>
              </a:rPr>
              <a:t>現場の理解拡大</a:t>
            </a:r>
          </a:p>
        </p:txBody>
      </p:sp>
      <p:sp>
        <p:nvSpPr>
          <p:cNvPr id="28" name="曲折矢印 27">
            <a:extLst>
              <a:ext uri="{FF2B5EF4-FFF2-40B4-BE49-F238E27FC236}">
                <a16:creationId xmlns:a16="http://schemas.microsoft.com/office/drawing/2014/main" id="{C966F55B-A4CB-4448-A962-35FB7E62553D}"/>
              </a:ext>
            </a:extLst>
          </p:cNvPr>
          <p:cNvSpPr/>
          <p:nvPr/>
        </p:nvSpPr>
        <p:spPr>
          <a:xfrm rot="16200000">
            <a:off x="2127771" y="2268236"/>
            <a:ext cx="942175" cy="1314039"/>
          </a:xfrm>
          <a:prstGeom prst="bentArrow">
            <a:avLst>
              <a:gd name="adj1" fmla="val 30199"/>
              <a:gd name="adj2" fmla="val 25000"/>
              <a:gd name="adj3" fmla="val 25000"/>
              <a:gd name="adj4" fmla="val 4375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曲折矢印 28">
            <a:extLst>
              <a:ext uri="{FF2B5EF4-FFF2-40B4-BE49-F238E27FC236}">
                <a16:creationId xmlns:a16="http://schemas.microsoft.com/office/drawing/2014/main" id="{31E5EE74-B018-564A-8ED8-0E2F95902F59}"/>
              </a:ext>
            </a:extLst>
          </p:cNvPr>
          <p:cNvSpPr/>
          <p:nvPr/>
        </p:nvSpPr>
        <p:spPr>
          <a:xfrm rot="5400000" flipH="1">
            <a:off x="6080958" y="2268237"/>
            <a:ext cx="942175" cy="1314037"/>
          </a:xfrm>
          <a:prstGeom prst="bentArrow">
            <a:avLst>
              <a:gd name="adj1" fmla="val 31932"/>
              <a:gd name="adj2" fmla="val 25000"/>
              <a:gd name="adj3" fmla="val 25000"/>
              <a:gd name="adj4" fmla="val 4375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曲折矢印 29">
            <a:extLst>
              <a:ext uri="{FF2B5EF4-FFF2-40B4-BE49-F238E27FC236}">
                <a16:creationId xmlns:a16="http://schemas.microsoft.com/office/drawing/2014/main" id="{1A06B067-7A4C-0849-8926-A573598F34E5}"/>
              </a:ext>
            </a:extLst>
          </p:cNvPr>
          <p:cNvSpPr/>
          <p:nvPr/>
        </p:nvSpPr>
        <p:spPr>
          <a:xfrm>
            <a:off x="2006705" y="851194"/>
            <a:ext cx="1234520" cy="906093"/>
          </a:xfrm>
          <a:prstGeom prst="bentArrow">
            <a:avLst>
              <a:gd name="adj1" fmla="val 33109"/>
              <a:gd name="adj2" fmla="val 28604"/>
              <a:gd name="adj3" fmla="val 25000"/>
              <a:gd name="adj4" fmla="val 4375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曲折矢印 30">
            <a:extLst>
              <a:ext uri="{FF2B5EF4-FFF2-40B4-BE49-F238E27FC236}">
                <a16:creationId xmlns:a16="http://schemas.microsoft.com/office/drawing/2014/main" id="{9C0AC89F-4E9F-4347-BBF0-5820B9A2BFD6}"/>
              </a:ext>
            </a:extLst>
          </p:cNvPr>
          <p:cNvSpPr/>
          <p:nvPr/>
        </p:nvSpPr>
        <p:spPr>
          <a:xfrm flipH="1">
            <a:off x="5874505" y="841144"/>
            <a:ext cx="1234520" cy="906093"/>
          </a:xfrm>
          <a:prstGeom prst="bentArrow">
            <a:avLst>
              <a:gd name="adj1" fmla="val 33109"/>
              <a:gd name="adj2" fmla="val 28604"/>
              <a:gd name="adj3" fmla="val 25000"/>
              <a:gd name="adj4" fmla="val 4375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下矢印 31">
            <a:extLst>
              <a:ext uri="{FF2B5EF4-FFF2-40B4-BE49-F238E27FC236}">
                <a16:creationId xmlns:a16="http://schemas.microsoft.com/office/drawing/2014/main" id="{386FCACE-6BA1-484A-9321-03CB8C63F640}"/>
              </a:ext>
            </a:extLst>
          </p:cNvPr>
          <p:cNvSpPr/>
          <p:nvPr/>
        </p:nvSpPr>
        <p:spPr>
          <a:xfrm>
            <a:off x="4276342" y="1253891"/>
            <a:ext cx="590490" cy="1812300"/>
          </a:xfrm>
          <a:prstGeom prst="down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9" name="グループ化 8">
            <a:extLst>
              <a:ext uri="{FF2B5EF4-FFF2-40B4-BE49-F238E27FC236}">
                <a16:creationId xmlns:a16="http://schemas.microsoft.com/office/drawing/2014/main" id="{3BF932A1-38AC-0F41-AD61-C36B82DDCD3A}"/>
              </a:ext>
            </a:extLst>
          </p:cNvPr>
          <p:cNvGrpSpPr/>
          <p:nvPr/>
        </p:nvGrpSpPr>
        <p:grpSpPr>
          <a:xfrm>
            <a:off x="1007442" y="3609979"/>
            <a:ext cx="7311154" cy="2968017"/>
            <a:chOff x="1007442" y="3609979"/>
            <a:chExt cx="7311154" cy="2968017"/>
          </a:xfrm>
        </p:grpSpPr>
        <p:sp>
          <p:nvSpPr>
            <p:cNvPr id="7" name="テキスト ボックス 6">
              <a:extLst>
                <a:ext uri="{FF2B5EF4-FFF2-40B4-BE49-F238E27FC236}">
                  <a16:creationId xmlns:a16="http://schemas.microsoft.com/office/drawing/2014/main" id="{638882D6-54D2-B947-9C3A-3826DF5251D6}"/>
                </a:ext>
              </a:extLst>
            </p:cNvPr>
            <p:cNvSpPr txBox="1"/>
            <p:nvPr/>
          </p:nvSpPr>
          <p:spPr>
            <a:xfrm>
              <a:off x="3248148" y="5288937"/>
              <a:ext cx="2646879" cy="461665"/>
            </a:xfrm>
            <a:prstGeom prst="rect">
              <a:avLst/>
            </a:prstGeom>
            <a:noFill/>
          </p:spPr>
          <p:txBody>
            <a:bodyPr wrap="none" rtlCol="0">
              <a:spAutoFit/>
            </a:bodyPr>
            <a:lstStyle/>
            <a:p>
              <a:pPr algn="ctr"/>
              <a:r>
                <a:rPr kumimoji="1" lang="ja-JP" altLang="en-US" sz="2400">
                  <a:solidFill>
                    <a:srgbClr val="009051"/>
                  </a:solidFill>
                  <a:latin typeface="Meiryo" panose="020B0604030504040204" pitchFamily="34" charset="-128"/>
                  <a:ea typeface="Meiryo" panose="020B0604030504040204" pitchFamily="34" charset="-128"/>
                </a:rPr>
                <a:t>総労働時間の削減</a:t>
              </a:r>
            </a:p>
          </p:txBody>
        </p:sp>
        <p:sp>
          <p:nvSpPr>
            <p:cNvPr id="8" name="テキスト ボックス 7">
              <a:extLst>
                <a:ext uri="{FF2B5EF4-FFF2-40B4-BE49-F238E27FC236}">
                  <a16:creationId xmlns:a16="http://schemas.microsoft.com/office/drawing/2014/main" id="{9CC22E73-C023-134B-A631-83AF8B799871}"/>
                </a:ext>
              </a:extLst>
            </p:cNvPr>
            <p:cNvSpPr txBox="1"/>
            <p:nvPr/>
          </p:nvSpPr>
          <p:spPr>
            <a:xfrm>
              <a:off x="3248148" y="6116331"/>
              <a:ext cx="2646879" cy="461665"/>
            </a:xfrm>
            <a:prstGeom prst="rect">
              <a:avLst/>
            </a:prstGeom>
            <a:noFill/>
          </p:spPr>
          <p:txBody>
            <a:bodyPr wrap="none" rtlCol="0">
              <a:spAutoFit/>
            </a:bodyPr>
            <a:lstStyle/>
            <a:p>
              <a:pPr algn="ctr"/>
              <a:r>
                <a:rPr kumimoji="1" lang="ja-JP" altLang="en-US" sz="2400">
                  <a:solidFill>
                    <a:srgbClr val="009051"/>
                  </a:solidFill>
                  <a:latin typeface="Meiryo" panose="020B0604030504040204" pitchFamily="34" charset="-128"/>
                  <a:ea typeface="Meiryo" panose="020B0604030504040204" pitchFamily="34" charset="-128"/>
                </a:rPr>
                <a:t>新たな時間の創出</a:t>
              </a:r>
            </a:p>
          </p:txBody>
        </p:sp>
        <p:sp>
          <p:nvSpPr>
            <p:cNvPr id="16" name="テキスト ボックス 15">
              <a:extLst>
                <a:ext uri="{FF2B5EF4-FFF2-40B4-BE49-F238E27FC236}">
                  <a16:creationId xmlns:a16="http://schemas.microsoft.com/office/drawing/2014/main" id="{A62DA75D-5BBD-2641-A52B-A5E76C2AEF32}"/>
                </a:ext>
              </a:extLst>
            </p:cNvPr>
            <p:cNvSpPr txBox="1"/>
            <p:nvPr/>
          </p:nvSpPr>
          <p:spPr>
            <a:xfrm>
              <a:off x="1007442" y="3763867"/>
              <a:ext cx="2339102" cy="461665"/>
            </a:xfrm>
            <a:prstGeom prst="rect">
              <a:avLst/>
            </a:prstGeom>
            <a:noFill/>
          </p:spPr>
          <p:txBody>
            <a:bodyPr wrap="none" rtlCol="0">
              <a:spAutoFit/>
            </a:bodyPr>
            <a:lstStyle/>
            <a:p>
              <a:pPr algn="ctr"/>
              <a:r>
                <a:rPr kumimoji="1" lang="ja-JP" altLang="en-US" sz="2400" b="1">
                  <a:solidFill>
                    <a:srgbClr val="009051"/>
                  </a:solidFill>
                  <a:latin typeface="Meiryo" panose="020B0604030504040204" pitchFamily="34" charset="-128"/>
                  <a:ea typeface="Meiryo" panose="020B0604030504040204" pitchFamily="34" charset="-128"/>
                </a:rPr>
                <a:t>真の働き方改革</a:t>
              </a:r>
            </a:p>
          </p:txBody>
        </p:sp>
        <p:sp>
          <p:nvSpPr>
            <p:cNvPr id="17" name="テキスト ボックス 16">
              <a:extLst>
                <a:ext uri="{FF2B5EF4-FFF2-40B4-BE49-F238E27FC236}">
                  <a16:creationId xmlns:a16="http://schemas.microsoft.com/office/drawing/2014/main" id="{36A4217D-1E6F-1447-B329-57F3BFE7399C}"/>
                </a:ext>
              </a:extLst>
            </p:cNvPr>
            <p:cNvSpPr txBox="1"/>
            <p:nvPr/>
          </p:nvSpPr>
          <p:spPr>
            <a:xfrm>
              <a:off x="5979494" y="3609979"/>
              <a:ext cx="2339102" cy="830997"/>
            </a:xfrm>
            <a:prstGeom prst="rect">
              <a:avLst/>
            </a:prstGeom>
            <a:noFill/>
          </p:spPr>
          <p:txBody>
            <a:bodyPr wrap="none" rtlCol="0">
              <a:spAutoFit/>
            </a:bodyPr>
            <a:lstStyle/>
            <a:p>
              <a:pPr algn="ctr"/>
              <a:r>
                <a:rPr kumimoji="1" lang="ja-JP" altLang="en-US" sz="2400" b="1">
                  <a:solidFill>
                    <a:srgbClr val="009051"/>
                  </a:solidFill>
                  <a:latin typeface="Meiryo" panose="020B0604030504040204" pitchFamily="34" charset="-128"/>
                  <a:ea typeface="Meiryo" panose="020B0604030504040204" pitchFamily="34" charset="-128"/>
                </a:rPr>
                <a:t>時代に即した</a:t>
              </a:r>
              <a:endParaRPr kumimoji="1" lang="en-US" altLang="ja-JP" sz="2400" b="1" dirty="0">
                <a:solidFill>
                  <a:srgbClr val="009051"/>
                </a:solidFill>
                <a:latin typeface="Meiryo" panose="020B0604030504040204" pitchFamily="34" charset="-128"/>
                <a:ea typeface="Meiryo" panose="020B0604030504040204" pitchFamily="34" charset="-128"/>
              </a:endParaRPr>
            </a:p>
            <a:p>
              <a:pPr algn="ctr"/>
              <a:r>
                <a:rPr lang="ja-JP" altLang="en-US" sz="2400" b="1">
                  <a:solidFill>
                    <a:srgbClr val="009051"/>
                  </a:solidFill>
                  <a:latin typeface="Meiryo" panose="020B0604030504040204" pitchFamily="34" charset="-128"/>
                  <a:ea typeface="Meiryo" panose="020B0604030504040204" pitchFamily="34" charset="-128"/>
                </a:rPr>
                <a:t>システムの実現</a:t>
              </a:r>
              <a:endParaRPr kumimoji="1" lang="ja-JP" altLang="en-US" sz="2400" b="1">
                <a:solidFill>
                  <a:srgbClr val="009051"/>
                </a:solidFill>
                <a:latin typeface="Meiryo" panose="020B0604030504040204" pitchFamily="34" charset="-128"/>
                <a:ea typeface="Meiryo" panose="020B0604030504040204" pitchFamily="34" charset="-128"/>
              </a:endParaRPr>
            </a:p>
          </p:txBody>
        </p:sp>
        <p:sp>
          <p:nvSpPr>
            <p:cNvPr id="21" name="曲折矢印 20">
              <a:extLst>
                <a:ext uri="{FF2B5EF4-FFF2-40B4-BE49-F238E27FC236}">
                  <a16:creationId xmlns:a16="http://schemas.microsoft.com/office/drawing/2014/main" id="{ED7BCCDE-DEC5-6447-9B3F-5A67988A3364}"/>
                </a:ext>
              </a:extLst>
            </p:cNvPr>
            <p:cNvSpPr/>
            <p:nvPr/>
          </p:nvSpPr>
          <p:spPr>
            <a:xfrm rot="16200000">
              <a:off x="1475338" y="4692061"/>
              <a:ext cx="2147208" cy="1384564"/>
            </a:xfrm>
            <a:prstGeom prst="bentArrow">
              <a:avLst>
                <a:gd name="adj1" fmla="val 22052"/>
                <a:gd name="adj2" fmla="val 25000"/>
                <a:gd name="adj3" fmla="val 25000"/>
                <a:gd name="adj4" fmla="val 4375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下矢印 21">
              <a:extLst>
                <a:ext uri="{FF2B5EF4-FFF2-40B4-BE49-F238E27FC236}">
                  <a16:creationId xmlns:a16="http://schemas.microsoft.com/office/drawing/2014/main" id="{01DC32EB-16B5-0540-BC40-0D171ED5E881}"/>
                </a:ext>
              </a:extLst>
            </p:cNvPr>
            <p:cNvSpPr/>
            <p:nvPr/>
          </p:nvSpPr>
          <p:spPr>
            <a:xfrm>
              <a:off x="4275929" y="5673113"/>
              <a:ext cx="590490" cy="443218"/>
            </a:xfrm>
            <a:prstGeom prst="down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下矢印 22">
              <a:extLst>
                <a:ext uri="{FF2B5EF4-FFF2-40B4-BE49-F238E27FC236}">
                  <a16:creationId xmlns:a16="http://schemas.microsoft.com/office/drawing/2014/main" id="{276F4BAB-46D2-3B47-B8ED-C38A4F6866A1}"/>
                </a:ext>
              </a:extLst>
            </p:cNvPr>
            <p:cNvSpPr/>
            <p:nvPr/>
          </p:nvSpPr>
          <p:spPr>
            <a:xfrm>
              <a:off x="4276342" y="4861653"/>
              <a:ext cx="590490" cy="443218"/>
            </a:xfrm>
            <a:prstGeom prst="down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曲折矢印 23">
              <a:extLst>
                <a:ext uri="{FF2B5EF4-FFF2-40B4-BE49-F238E27FC236}">
                  <a16:creationId xmlns:a16="http://schemas.microsoft.com/office/drawing/2014/main" id="{99B78261-7A9E-EA4A-9D15-105A3D9D4232}"/>
                </a:ext>
              </a:extLst>
            </p:cNvPr>
            <p:cNvSpPr/>
            <p:nvPr/>
          </p:nvSpPr>
          <p:spPr>
            <a:xfrm rot="5400000" flipH="1">
              <a:off x="5520627" y="4692061"/>
              <a:ext cx="2147208" cy="1384564"/>
            </a:xfrm>
            <a:prstGeom prst="bentArrow">
              <a:avLst>
                <a:gd name="adj1" fmla="val 22052"/>
                <a:gd name="adj2" fmla="val 25000"/>
                <a:gd name="adj3" fmla="val 25000"/>
                <a:gd name="adj4" fmla="val 4375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下矢印 32">
              <a:extLst>
                <a:ext uri="{FF2B5EF4-FFF2-40B4-BE49-F238E27FC236}">
                  <a16:creationId xmlns:a16="http://schemas.microsoft.com/office/drawing/2014/main" id="{575C0D33-3F91-8042-900A-382393499A5D}"/>
                </a:ext>
              </a:extLst>
            </p:cNvPr>
            <p:cNvSpPr/>
            <p:nvPr/>
          </p:nvSpPr>
          <p:spPr>
            <a:xfrm rot="16200000">
              <a:off x="3215560" y="3703835"/>
              <a:ext cx="568085" cy="459152"/>
            </a:xfrm>
            <a:prstGeom prst="downArrow">
              <a:avLst>
                <a:gd name="adj1" fmla="val 50000"/>
                <a:gd name="adj2" fmla="val 48222"/>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下矢印 33">
              <a:extLst>
                <a:ext uri="{FF2B5EF4-FFF2-40B4-BE49-F238E27FC236}">
                  <a16:creationId xmlns:a16="http://schemas.microsoft.com/office/drawing/2014/main" id="{5312A265-82C9-A54D-B2BA-919075B714E2}"/>
                </a:ext>
              </a:extLst>
            </p:cNvPr>
            <p:cNvSpPr/>
            <p:nvPr/>
          </p:nvSpPr>
          <p:spPr>
            <a:xfrm rot="5400000">
              <a:off x="5385792" y="3711914"/>
              <a:ext cx="568084" cy="459152"/>
            </a:xfrm>
            <a:prstGeom prst="down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105050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正方形/長方形 51">
            <a:extLst>
              <a:ext uri="{FF2B5EF4-FFF2-40B4-BE49-F238E27FC236}">
                <a16:creationId xmlns:a16="http://schemas.microsoft.com/office/drawing/2014/main" id="{954BCF6A-4FF6-9D4F-B7E0-10AEDCC61AA7}"/>
              </a:ext>
            </a:extLst>
          </p:cNvPr>
          <p:cNvSpPr/>
          <p:nvPr/>
        </p:nvSpPr>
        <p:spPr>
          <a:xfrm>
            <a:off x="5201235" y="4899767"/>
            <a:ext cx="471482" cy="456972"/>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 name="タイトル 1">
            <a:extLst>
              <a:ext uri="{FF2B5EF4-FFF2-40B4-BE49-F238E27FC236}">
                <a16:creationId xmlns:a16="http://schemas.microsoft.com/office/drawing/2014/main" id="{BDC20E6D-35D8-6646-B139-1EDABF59DA77}"/>
              </a:ext>
            </a:extLst>
          </p:cNvPr>
          <p:cNvSpPr>
            <a:spLocks noGrp="1"/>
          </p:cNvSpPr>
          <p:nvPr>
            <p:ph type="title"/>
          </p:nvPr>
        </p:nvSpPr>
        <p:spPr/>
        <p:txBody>
          <a:bodyPr/>
          <a:lstStyle/>
          <a:p>
            <a:r>
              <a:rPr kumimoji="1" lang="en-US" altLang="ja-JP" dirty="0"/>
              <a:t>RPA</a:t>
            </a:r>
            <a:r>
              <a:rPr kumimoji="1" lang="ja-JP" altLang="en-US"/>
              <a:t>を成功させる導入プロセス</a:t>
            </a:r>
          </a:p>
        </p:txBody>
      </p:sp>
      <p:sp>
        <p:nvSpPr>
          <p:cNvPr id="3" name="スライド番号プレースホルダー 2">
            <a:extLst>
              <a:ext uri="{FF2B5EF4-FFF2-40B4-BE49-F238E27FC236}">
                <a16:creationId xmlns:a16="http://schemas.microsoft.com/office/drawing/2014/main" id="{56982E72-2D5E-7044-99A1-EC1E52F3C709}"/>
              </a:ext>
            </a:extLst>
          </p:cNvPr>
          <p:cNvSpPr>
            <a:spLocks noGrp="1"/>
          </p:cNvSpPr>
          <p:nvPr>
            <p:ph type="sldNum" sz="quarter" idx="12"/>
          </p:nvPr>
        </p:nvSpPr>
        <p:spPr/>
        <p:txBody>
          <a:bodyPr/>
          <a:lstStyle/>
          <a:p>
            <a:fld id="{8FF8CC5D-A65D-5946-99B5-645367A967AD}" type="slidenum">
              <a:rPr kumimoji="1" lang="ja-JP" altLang="en-US" smtClean="0"/>
              <a:t>32</a:t>
            </a:fld>
            <a:endParaRPr kumimoji="1" lang="ja-JP" altLang="en-US"/>
          </a:p>
        </p:txBody>
      </p:sp>
      <p:sp>
        <p:nvSpPr>
          <p:cNvPr id="4" name="正方形/長方形 3">
            <a:extLst>
              <a:ext uri="{FF2B5EF4-FFF2-40B4-BE49-F238E27FC236}">
                <a16:creationId xmlns:a16="http://schemas.microsoft.com/office/drawing/2014/main" id="{EA4E54B4-B9A8-A640-8488-6FF0C7B80058}"/>
              </a:ext>
            </a:extLst>
          </p:cNvPr>
          <p:cNvSpPr/>
          <p:nvPr/>
        </p:nvSpPr>
        <p:spPr>
          <a:xfrm>
            <a:off x="3986677" y="1701515"/>
            <a:ext cx="2900598" cy="76449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業務のムダを洗い出す</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 name="正方形/長方形 4">
            <a:extLst>
              <a:ext uri="{FF2B5EF4-FFF2-40B4-BE49-F238E27FC236}">
                <a16:creationId xmlns:a16="http://schemas.microsoft.com/office/drawing/2014/main" id="{D7FDC4AC-C27B-B241-96DD-C5FA9043D2D4}"/>
              </a:ext>
            </a:extLst>
          </p:cNvPr>
          <p:cNvSpPr/>
          <p:nvPr/>
        </p:nvSpPr>
        <p:spPr>
          <a:xfrm>
            <a:off x="562135" y="1701514"/>
            <a:ext cx="2900597" cy="764499"/>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ムダな業務は廃止する</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正方形/長方形 5">
            <a:extLst>
              <a:ext uri="{FF2B5EF4-FFF2-40B4-BE49-F238E27FC236}">
                <a16:creationId xmlns:a16="http://schemas.microsoft.com/office/drawing/2014/main" id="{B055B945-EBFC-144E-B94A-99B18E48221D}"/>
              </a:ext>
            </a:extLst>
          </p:cNvPr>
          <p:cNvSpPr/>
          <p:nvPr/>
        </p:nvSpPr>
        <p:spPr>
          <a:xfrm>
            <a:off x="3986678" y="2988750"/>
            <a:ext cx="2900597" cy="76449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業務を最適化する</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正方形/長方形 6">
            <a:extLst>
              <a:ext uri="{FF2B5EF4-FFF2-40B4-BE49-F238E27FC236}">
                <a16:creationId xmlns:a16="http://schemas.microsoft.com/office/drawing/2014/main" id="{5EC1B1C9-A71A-DA47-AED0-3C1C25EBCD50}"/>
              </a:ext>
            </a:extLst>
          </p:cNvPr>
          <p:cNvSpPr/>
          <p:nvPr/>
        </p:nvSpPr>
        <p:spPr>
          <a:xfrm>
            <a:off x="2483915" y="4377031"/>
            <a:ext cx="2900597" cy="76449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a:solidFill>
                  <a:srgbClr val="FFFFFF"/>
                </a:solidFill>
                <a:latin typeface="Meiryo" panose="020B0604030504040204" pitchFamily="34" charset="-128"/>
                <a:ea typeface="Meiryo" panose="020B0604030504040204" pitchFamily="34" charset="-128"/>
                <a:cs typeface="ＭＳ Ｐゴシック"/>
              </a:rPr>
              <a:t>RPA</a:t>
            </a:r>
            <a:r>
              <a:rPr kumimoji="1" lang="ja-JP" altLang="en-US" sz="2000">
                <a:solidFill>
                  <a:srgbClr val="FFFFFF"/>
                </a:solidFill>
                <a:latin typeface="Meiryo" panose="020B0604030504040204" pitchFamily="34" charset="-128"/>
                <a:ea typeface="Meiryo" panose="020B0604030504040204" pitchFamily="34" charset="-128"/>
                <a:cs typeface="ＭＳ Ｐゴシック"/>
              </a:rPr>
              <a:t>を適用する</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正方形/長方形 7">
            <a:extLst>
              <a:ext uri="{FF2B5EF4-FFF2-40B4-BE49-F238E27FC236}">
                <a16:creationId xmlns:a16="http://schemas.microsoft.com/office/drawing/2014/main" id="{0E87361C-4AC5-6C4E-A04B-692F082BC364}"/>
              </a:ext>
            </a:extLst>
          </p:cNvPr>
          <p:cNvSpPr/>
          <p:nvPr/>
        </p:nvSpPr>
        <p:spPr>
          <a:xfrm>
            <a:off x="5541907" y="4377031"/>
            <a:ext cx="2900597" cy="76449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人手で行う</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0" name="直線矢印コネクタ 9">
            <a:extLst>
              <a:ext uri="{FF2B5EF4-FFF2-40B4-BE49-F238E27FC236}">
                <a16:creationId xmlns:a16="http://schemas.microsoft.com/office/drawing/2014/main" id="{CF08E256-CE51-E048-ABC0-1C9655B8DB38}"/>
              </a:ext>
            </a:extLst>
          </p:cNvPr>
          <p:cNvCxnSpPr>
            <a:cxnSpLocks/>
            <a:stCxn id="4" idx="2"/>
            <a:endCxn id="6" idx="0"/>
          </p:cNvCxnSpPr>
          <p:nvPr/>
        </p:nvCxnSpPr>
        <p:spPr>
          <a:xfrm>
            <a:off x="5436976" y="2466014"/>
            <a:ext cx="1" cy="522736"/>
          </a:xfrm>
          <a:prstGeom prst="straightConnector1">
            <a:avLst/>
          </a:prstGeom>
          <a:ln w="5715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3" name="直線矢印コネクタ 12">
            <a:extLst>
              <a:ext uri="{FF2B5EF4-FFF2-40B4-BE49-F238E27FC236}">
                <a16:creationId xmlns:a16="http://schemas.microsoft.com/office/drawing/2014/main" id="{BE8AF36C-1715-B640-B6A4-7FA3F0623C57}"/>
              </a:ext>
            </a:extLst>
          </p:cNvPr>
          <p:cNvCxnSpPr>
            <a:cxnSpLocks/>
            <a:stCxn id="6" idx="2"/>
            <a:endCxn id="8" idx="0"/>
          </p:cNvCxnSpPr>
          <p:nvPr/>
        </p:nvCxnSpPr>
        <p:spPr>
          <a:xfrm>
            <a:off x="5436977" y="3753249"/>
            <a:ext cx="1555229" cy="623782"/>
          </a:xfrm>
          <a:prstGeom prst="straightConnector1">
            <a:avLst/>
          </a:prstGeom>
          <a:ln w="5715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7" name="直線矢印コネクタ 16">
            <a:extLst>
              <a:ext uri="{FF2B5EF4-FFF2-40B4-BE49-F238E27FC236}">
                <a16:creationId xmlns:a16="http://schemas.microsoft.com/office/drawing/2014/main" id="{ACFF93E9-94E7-AF4C-8A81-6CEAD59FF94E}"/>
              </a:ext>
            </a:extLst>
          </p:cNvPr>
          <p:cNvCxnSpPr>
            <a:cxnSpLocks/>
            <a:stCxn id="6" idx="2"/>
            <a:endCxn id="7" idx="0"/>
          </p:cNvCxnSpPr>
          <p:nvPr/>
        </p:nvCxnSpPr>
        <p:spPr>
          <a:xfrm flipH="1">
            <a:off x="3934214" y="3753249"/>
            <a:ext cx="1502763" cy="623782"/>
          </a:xfrm>
          <a:prstGeom prst="straightConnector1">
            <a:avLst/>
          </a:prstGeom>
          <a:ln w="5715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4" name="直線矢印コネクタ 23">
            <a:extLst>
              <a:ext uri="{FF2B5EF4-FFF2-40B4-BE49-F238E27FC236}">
                <a16:creationId xmlns:a16="http://schemas.microsoft.com/office/drawing/2014/main" id="{BC180123-8E25-5240-9E76-805735DDA141}"/>
              </a:ext>
            </a:extLst>
          </p:cNvPr>
          <p:cNvCxnSpPr>
            <a:cxnSpLocks/>
            <a:stCxn id="4" idx="1"/>
            <a:endCxn id="5" idx="3"/>
          </p:cNvCxnSpPr>
          <p:nvPr/>
        </p:nvCxnSpPr>
        <p:spPr>
          <a:xfrm flipH="1" flipV="1">
            <a:off x="3462732" y="2083764"/>
            <a:ext cx="523945" cy="1"/>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8" name="カギ線コネクタ 27">
            <a:extLst>
              <a:ext uri="{FF2B5EF4-FFF2-40B4-BE49-F238E27FC236}">
                <a16:creationId xmlns:a16="http://schemas.microsoft.com/office/drawing/2014/main" id="{C31B5A96-91A4-6842-99DA-94610FC2635E}"/>
              </a:ext>
            </a:extLst>
          </p:cNvPr>
          <p:cNvCxnSpPr>
            <a:cxnSpLocks/>
            <a:stCxn id="52" idx="2"/>
            <a:endCxn id="4" idx="3"/>
          </p:cNvCxnSpPr>
          <p:nvPr/>
        </p:nvCxnSpPr>
        <p:spPr>
          <a:xfrm rot="5400000" flipH="1" flipV="1">
            <a:off x="4525638" y="2995102"/>
            <a:ext cx="3272974" cy="1450299"/>
          </a:xfrm>
          <a:prstGeom prst="bentConnector4">
            <a:avLst>
              <a:gd name="adj1" fmla="val -18892"/>
              <a:gd name="adj2" fmla="val 218088"/>
            </a:avLst>
          </a:prstGeom>
          <a:ln w="57150">
            <a:solidFill>
              <a:schemeClr val="accent5"/>
            </a:solidFill>
            <a:tailEnd type="triangle"/>
          </a:ln>
        </p:spPr>
        <p:style>
          <a:lnRef idx="2">
            <a:schemeClr val="accent1"/>
          </a:lnRef>
          <a:fillRef idx="0">
            <a:schemeClr val="accent1"/>
          </a:fillRef>
          <a:effectRef idx="1">
            <a:schemeClr val="accent1"/>
          </a:effectRef>
          <a:fontRef idx="minor">
            <a:schemeClr val="tx1"/>
          </a:fontRef>
        </p:style>
      </p:cxnSp>
      <p:cxnSp>
        <p:nvCxnSpPr>
          <p:cNvPr id="48" name="カギ線コネクタ 47">
            <a:extLst>
              <a:ext uri="{FF2B5EF4-FFF2-40B4-BE49-F238E27FC236}">
                <a16:creationId xmlns:a16="http://schemas.microsoft.com/office/drawing/2014/main" id="{1DE07C7A-687D-3345-B4CE-C972DDA5333F}"/>
              </a:ext>
            </a:extLst>
          </p:cNvPr>
          <p:cNvCxnSpPr>
            <a:stCxn id="7" idx="2"/>
            <a:endCxn id="8" idx="2"/>
          </p:cNvCxnSpPr>
          <p:nvPr/>
        </p:nvCxnSpPr>
        <p:spPr>
          <a:xfrm rot="16200000" flipH="1">
            <a:off x="5463210" y="3612534"/>
            <a:ext cx="12700" cy="3057992"/>
          </a:xfrm>
          <a:prstGeom prst="bentConnector3">
            <a:avLst>
              <a:gd name="adj1" fmla="val 1800000"/>
            </a:avLst>
          </a:prstGeom>
          <a:ln w="57150">
            <a:solidFill>
              <a:schemeClr val="accent5"/>
            </a:solidFill>
          </a:ln>
        </p:spPr>
        <p:style>
          <a:lnRef idx="2">
            <a:schemeClr val="accent1"/>
          </a:lnRef>
          <a:fillRef idx="0">
            <a:schemeClr val="accent1"/>
          </a:fillRef>
          <a:effectRef idx="1">
            <a:schemeClr val="accent1"/>
          </a:effectRef>
          <a:fontRef idx="minor">
            <a:schemeClr val="tx1"/>
          </a:fontRef>
        </p:style>
      </p:cxnSp>
      <p:sp>
        <p:nvSpPr>
          <p:cNvPr id="9" name="テキスト ボックス 8">
            <a:extLst>
              <a:ext uri="{FF2B5EF4-FFF2-40B4-BE49-F238E27FC236}">
                <a16:creationId xmlns:a16="http://schemas.microsoft.com/office/drawing/2014/main" id="{6294D294-7D8C-7C43-B544-90EAF4F2AE77}"/>
              </a:ext>
            </a:extLst>
          </p:cNvPr>
          <p:cNvSpPr txBox="1"/>
          <p:nvPr/>
        </p:nvSpPr>
        <p:spPr>
          <a:xfrm>
            <a:off x="7148457" y="5565257"/>
            <a:ext cx="1467068" cy="400110"/>
          </a:xfrm>
          <a:prstGeom prst="rect">
            <a:avLst/>
          </a:prstGeom>
          <a:noFill/>
        </p:spPr>
        <p:txBody>
          <a:bodyPr wrap="none" rtlCol="0">
            <a:spAutoFit/>
          </a:bodyPr>
          <a:lstStyle/>
          <a:p>
            <a:pPr algn="ctr"/>
            <a:r>
              <a:rPr kumimoji="1" lang="ja-JP" altLang="en-US" sz="2000">
                <a:solidFill>
                  <a:srgbClr val="0070C0"/>
                </a:solidFill>
                <a:latin typeface="Meiryo" panose="020B0604030504040204" pitchFamily="34" charset="-128"/>
                <a:ea typeface="Meiryo" panose="020B0604030504040204" pitchFamily="34" charset="-128"/>
              </a:rPr>
              <a:t>改善の継続</a:t>
            </a:r>
          </a:p>
        </p:txBody>
      </p:sp>
    </p:spTree>
    <p:extLst>
      <p:ext uri="{BB962C8B-B14F-4D97-AF65-F5344CB8AC3E}">
        <p14:creationId xmlns:p14="http://schemas.microsoft.com/office/powerpoint/2010/main" val="337368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6268AE1A-AD49-E04B-8D43-7D090EDE0F36}"/>
              </a:ext>
            </a:extLst>
          </p:cNvPr>
          <p:cNvPicPr>
            <a:picLocks noChangeAspect="1"/>
          </p:cNvPicPr>
          <p:nvPr/>
        </p:nvPicPr>
        <p:blipFill>
          <a:blip r:embed="rId2"/>
          <a:stretch>
            <a:fillRect/>
          </a:stretch>
        </p:blipFill>
        <p:spPr>
          <a:xfrm>
            <a:off x="2013593" y="2587532"/>
            <a:ext cx="3238793" cy="3359387"/>
          </a:xfrm>
          <a:prstGeom prst="rect">
            <a:avLst/>
          </a:prstGeom>
          <a:ln>
            <a:solidFill>
              <a:schemeClr val="bg1">
                <a:lumMod val="85000"/>
              </a:schemeClr>
            </a:solidFill>
          </a:ln>
          <a:effectLst>
            <a:outerShdw blurRad="50800" dist="38100" dir="2700000" algn="tl" rotWithShape="0">
              <a:prstClr val="black">
                <a:alpha val="40000"/>
              </a:prstClr>
            </a:outerShdw>
          </a:effectLst>
        </p:spPr>
      </p:pic>
      <p:sp>
        <p:nvSpPr>
          <p:cNvPr id="2" name="タイトル 1">
            <a:extLst>
              <a:ext uri="{FF2B5EF4-FFF2-40B4-BE49-F238E27FC236}">
                <a16:creationId xmlns:a16="http://schemas.microsoft.com/office/drawing/2014/main" id="{0FC01BB1-92B4-4341-B6B7-97BA19927B7F}"/>
              </a:ext>
            </a:extLst>
          </p:cNvPr>
          <p:cNvSpPr>
            <a:spLocks noGrp="1"/>
          </p:cNvSpPr>
          <p:nvPr>
            <p:ph type="title"/>
          </p:nvPr>
        </p:nvSpPr>
        <p:spPr/>
        <p:txBody>
          <a:bodyPr/>
          <a:lstStyle/>
          <a:p>
            <a:r>
              <a:rPr kumimoji="1" lang="ja-JP" altLang="en-US"/>
              <a:t>プロセス・マイニングと</a:t>
            </a:r>
            <a:r>
              <a:rPr kumimoji="1" lang="en-US" altLang="ja-JP" dirty="0"/>
              <a:t>RPA</a:t>
            </a:r>
            <a:endParaRPr kumimoji="1" lang="ja-JP" altLang="en-US"/>
          </a:p>
        </p:txBody>
      </p:sp>
      <p:sp>
        <p:nvSpPr>
          <p:cNvPr id="3" name="スライド番号プレースホルダー 2">
            <a:extLst>
              <a:ext uri="{FF2B5EF4-FFF2-40B4-BE49-F238E27FC236}">
                <a16:creationId xmlns:a16="http://schemas.microsoft.com/office/drawing/2014/main" id="{E94F27D7-FD3B-0949-BD25-7C6A30D085BD}"/>
              </a:ext>
            </a:extLst>
          </p:cNvPr>
          <p:cNvSpPr>
            <a:spLocks noGrp="1"/>
          </p:cNvSpPr>
          <p:nvPr>
            <p:ph type="sldNum" sz="quarter" idx="12"/>
          </p:nvPr>
        </p:nvSpPr>
        <p:spPr/>
        <p:txBody>
          <a:bodyPr/>
          <a:lstStyle/>
          <a:p>
            <a:fld id="{8FF8CC5D-A65D-5946-99B5-645367A967AD}" type="slidenum">
              <a:rPr kumimoji="1" lang="ja-JP" altLang="en-US" smtClean="0"/>
              <a:t>33</a:t>
            </a:fld>
            <a:endParaRPr kumimoji="1" lang="ja-JP" altLang="en-US"/>
          </a:p>
        </p:txBody>
      </p:sp>
      <p:pic>
        <p:nvPicPr>
          <p:cNvPr id="4" name="図 3">
            <a:extLst>
              <a:ext uri="{FF2B5EF4-FFF2-40B4-BE49-F238E27FC236}">
                <a16:creationId xmlns:a16="http://schemas.microsoft.com/office/drawing/2014/main" id="{519408EC-59E1-854A-80B8-9871668BA084}"/>
              </a:ext>
            </a:extLst>
          </p:cNvPr>
          <p:cNvPicPr>
            <a:picLocks noChangeAspect="1"/>
          </p:cNvPicPr>
          <p:nvPr/>
        </p:nvPicPr>
        <p:blipFill>
          <a:blip r:embed="rId3"/>
          <a:stretch>
            <a:fillRect/>
          </a:stretch>
        </p:blipFill>
        <p:spPr>
          <a:xfrm>
            <a:off x="419297" y="2515486"/>
            <a:ext cx="3427787" cy="2588619"/>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5" name="図 4">
            <a:extLst>
              <a:ext uri="{FF2B5EF4-FFF2-40B4-BE49-F238E27FC236}">
                <a16:creationId xmlns:a16="http://schemas.microsoft.com/office/drawing/2014/main" id="{7D40075F-6BC8-234D-B597-1221704FBE51}"/>
              </a:ext>
            </a:extLst>
          </p:cNvPr>
          <p:cNvPicPr>
            <a:picLocks noChangeAspect="1"/>
          </p:cNvPicPr>
          <p:nvPr/>
        </p:nvPicPr>
        <p:blipFill>
          <a:blip r:embed="rId4"/>
          <a:stretch>
            <a:fillRect/>
          </a:stretch>
        </p:blipFill>
        <p:spPr>
          <a:xfrm>
            <a:off x="748984" y="4267225"/>
            <a:ext cx="3376525" cy="2243755"/>
          </a:xfrm>
          <a:prstGeom prst="rect">
            <a:avLst/>
          </a:prstGeom>
          <a:ln>
            <a:solidFill>
              <a:schemeClr val="bg1">
                <a:lumMod val="85000"/>
              </a:schemeClr>
            </a:solidFill>
          </a:ln>
          <a:effectLst>
            <a:outerShdw blurRad="50800" dist="38100" dir="2700000" algn="tl" rotWithShape="0">
              <a:prstClr val="black">
                <a:alpha val="40000"/>
              </a:prstClr>
            </a:outerShdw>
          </a:effectLst>
        </p:spPr>
      </p:pic>
      <p:sp>
        <p:nvSpPr>
          <p:cNvPr id="7" name="正方形/長方形 6">
            <a:extLst>
              <a:ext uri="{FF2B5EF4-FFF2-40B4-BE49-F238E27FC236}">
                <a16:creationId xmlns:a16="http://schemas.microsoft.com/office/drawing/2014/main" id="{AAF80B8F-E8DC-7648-B1E8-1834A40E9D5E}"/>
              </a:ext>
            </a:extLst>
          </p:cNvPr>
          <p:cNvSpPr/>
          <p:nvPr/>
        </p:nvSpPr>
        <p:spPr>
          <a:xfrm>
            <a:off x="314964" y="944499"/>
            <a:ext cx="5181979" cy="1600438"/>
          </a:xfrm>
          <a:prstGeom prst="rect">
            <a:avLst/>
          </a:prstGeom>
        </p:spPr>
        <p:txBody>
          <a:bodyPr wrap="square">
            <a:spAutoFit/>
          </a:bodyPr>
          <a:lstStyle/>
          <a:p>
            <a:pPr algn="ctr"/>
            <a:r>
              <a:rPr lang="ja-JP" altLang="en-US" sz="2800" b="1">
                <a:solidFill>
                  <a:srgbClr val="333333"/>
                </a:solidFill>
                <a:latin typeface="Meiryo" panose="020B0604030504040204" pitchFamily="34" charset="-128"/>
                <a:ea typeface="Meiryo" panose="020B0604030504040204" pitchFamily="34" charset="-128"/>
              </a:rPr>
              <a:t>プロセスマイニング・システム</a:t>
            </a:r>
            <a:endParaRPr lang="en-US" altLang="ja-JP" sz="2800" b="1" dirty="0">
              <a:solidFill>
                <a:srgbClr val="333333"/>
              </a:solidFill>
              <a:latin typeface="Meiryo" panose="020B0604030504040204" pitchFamily="34" charset="-128"/>
              <a:ea typeface="Meiryo" panose="020B0604030504040204" pitchFamily="34" charset="-128"/>
            </a:endParaRPr>
          </a:p>
          <a:p>
            <a:r>
              <a:rPr lang="ja-JP" altLang="en-US" sz="1400">
                <a:solidFill>
                  <a:srgbClr val="333333"/>
                </a:solidFill>
                <a:latin typeface="Meiryo" panose="020B0604030504040204" pitchFamily="34" charset="-128"/>
                <a:ea typeface="Meiryo" panose="020B0604030504040204" pitchFamily="34" charset="-128"/>
              </a:rPr>
              <a:t>従業員が業務を遂行する際に利用する</a:t>
            </a:r>
            <a:r>
              <a:rPr lang="en-US" altLang="ja-JP" sz="1400" dirty="0">
                <a:solidFill>
                  <a:srgbClr val="333333"/>
                </a:solidFill>
                <a:latin typeface="Meiryo" panose="020B0604030504040204" pitchFamily="34" charset="-128"/>
                <a:ea typeface="Meiryo" panose="020B0604030504040204" pitchFamily="34" charset="-128"/>
              </a:rPr>
              <a:t>ERP</a:t>
            </a:r>
            <a:r>
              <a:rPr lang="ja-JP" altLang="en-US" sz="1400">
                <a:solidFill>
                  <a:srgbClr val="333333"/>
                </a:solidFill>
                <a:latin typeface="Meiryo" panose="020B0604030504040204" pitchFamily="34" charset="-128"/>
                <a:ea typeface="Meiryo" panose="020B0604030504040204" pitchFamily="34" charset="-128"/>
              </a:rPr>
              <a:t>や</a:t>
            </a:r>
            <a:r>
              <a:rPr lang="en-US" altLang="ja-JP" sz="1400" dirty="0">
                <a:solidFill>
                  <a:srgbClr val="333333"/>
                </a:solidFill>
                <a:latin typeface="Meiryo" panose="020B0604030504040204" pitchFamily="34" charset="-128"/>
                <a:ea typeface="Meiryo" panose="020B0604030504040204" pitchFamily="34" charset="-128"/>
              </a:rPr>
              <a:t>CRM</a:t>
            </a:r>
            <a:r>
              <a:rPr lang="ja-JP" altLang="en-US" sz="1400">
                <a:solidFill>
                  <a:srgbClr val="333333"/>
                </a:solidFill>
                <a:latin typeface="Meiryo" panose="020B0604030504040204" pitchFamily="34" charset="-128"/>
                <a:ea typeface="Meiryo" panose="020B0604030504040204" pitchFamily="34" charset="-128"/>
              </a:rPr>
              <a:t>、</a:t>
            </a:r>
            <a:r>
              <a:rPr lang="en-US" altLang="ja-JP" sz="1400" dirty="0">
                <a:solidFill>
                  <a:srgbClr val="333333"/>
                </a:solidFill>
                <a:latin typeface="Meiryo" panose="020B0604030504040204" pitchFamily="34" charset="-128"/>
                <a:ea typeface="Meiryo" panose="020B0604030504040204" pitchFamily="34" charset="-128"/>
              </a:rPr>
              <a:t>SFA</a:t>
            </a:r>
            <a:r>
              <a:rPr lang="ja-JP" altLang="en-US" sz="1400">
                <a:solidFill>
                  <a:srgbClr val="333333"/>
                </a:solidFill>
                <a:latin typeface="Meiryo" panose="020B0604030504040204" pitchFamily="34" charset="-128"/>
                <a:ea typeface="Meiryo" panose="020B0604030504040204" pitchFamily="34" charset="-128"/>
              </a:rPr>
              <a:t>といった業務システム内に記録されているイベントログデータを収集し、内容を分析することで、実際に行われている業務のプロセスを「プロセスモデル」として、フローチャートの形で図示てくれるツール。</a:t>
            </a:r>
            <a:endParaRPr lang="ja-JP" altLang="en-US" sz="1400" b="0" i="0">
              <a:solidFill>
                <a:srgbClr val="333333"/>
              </a:solidFill>
              <a:effectLst/>
              <a:latin typeface="Meiryo" panose="020B0604030504040204" pitchFamily="34" charset="-128"/>
              <a:ea typeface="Meiryo" panose="020B0604030504040204" pitchFamily="34" charset="-128"/>
            </a:endParaRPr>
          </a:p>
        </p:txBody>
      </p:sp>
      <p:pic>
        <p:nvPicPr>
          <p:cNvPr id="8" name="図 7">
            <a:extLst>
              <a:ext uri="{FF2B5EF4-FFF2-40B4-BE49-F238E27FC236}">
                <a16:creationId xmlns:a16="http://schemas.microsoft.com/office/drawing/2014/main" id="{40718CE1-4341-2F40-9F0F-5AD3DEA47FBB}"/>
              </a:ext>
            </a:extLst>
          </p:cNvPr>
          <p:cNvPicPr>
            <a:picLocks noChangeAspect="1"/>
          </p:cNvPicPr>
          <p:nvPr/>
        </p:nvPicPr>
        <p:blipFill>
          <a:blip r:embed="rId5"/>
          <a:stretch>
            <a:fillRect/>
          </a:stretch>
        </p:blipFill>
        <p:spPr>
          <a:xfrm>
            <a:off x="5967143" y="3705870"/>
            <a:ext cx="2757560" cy="2212942"/>
          </a:xfrm>
          <a:prstGeom prst="rect">
            <a:avLst/>
          </a:prstGeom>
          <a:effectLst>
            <a:outerShdw blurRad="50800" dist="38100" dir="2700000" algn="tl" rotWithShape="0">
              <a:prstClr val="black">
                <a:alpha val="40000"/>
              </a:prstClr>
            </a:outerShdw>
          </a:effectLst>
        </p:spPr>
      </p:pic>
      <p:pic>
        <p:nvPicPr>
          <p:cNvPr id="9" name="図 8">
            <a:extLst>
              <a:ext uri="{FF2B5EF4-FFF2-40B4-BE49-F238E27FC236}">
                <a16:creationId xmlns:a16="http://schemas.microsoft.com/office/drawing/2014/main" id="{B7D7012D-44B0-7047-B327-555B9964A33D}"/>
              </a:ext>
            </a:extLst>
          </p:cNvPr>
          <p:cNvPicPr>
            <a:picLocks noChangeAspect="1"/>
          </p:cNvPicPr>
          <p:nvPr/>
        </p:nvPicPr>
        <p:blipFill>
          <a:blip r:embed="rId6"/>
          <a:stretch>
            <a:fillRect/>
          </a:stretch>
        </p:blipFill>
        <p:spPr>
          <a:xfrm>
            <a:off x="6116045" y="1423749"/>
            <a:ext cx="2459755" cy="3268778"/>
          </a:xfrm>
          <a:prstGeom prst="rect">
            <a:avLst/>
          </a:prstGeom>
          <a:effectLst>
            <a:outerShdw blurRad="50800" dist="38100" dir="2700000" algn="tl" rotWithShape="0">
              <a:prstClr val="black">
                <a:alpha val="40000"/>
              </a:prstClr>
            </a:outerShdw>
          </a:effectLst>
        </p:spPr>
      </p:pic>
      <p:sp>
        <p:nvSpPr>
          <p:cNvPr id="10" name="テキスト ボックス 9">
            <a:extLst>
              <a:ext uri="{FF2B5EF4-FFF2-40B4-BE49-F238E27FC236}">
                <a16:creationId xmlns:a16="http://schemas.microsoft.com/office/drawing/2014/main" id="{362D6795-C48C-574F-87DE-8CA8B6B07C47}"/>
              </a:ext>
            </a:extLst>
          </p:cNvPr>
          <p:cNvSpPr txBox="1"/>
          <p:nvPr/>
        </p:nvSpPr>
        <p:spPr>
          <a:xfrm>
            <a:off x="6738495" y="4594420"/>
            <a:ext cx="1373773" cy="830997"/>
          </a:xfrm>
          <a:prstGeom prst="rect">
            <a:avLst/>
          </a:prstGeom>
          <a:noFill/>
        </p:spPr>
        <p:txBody>
          <a:bodyPr wrap="none" rtlCol="0">
            <a:spAutoFit/>
          </a:bodyPr>
          <a:lstStyle/>
          <a:p>
            <a:pPr algn="ctr"/>
            <a:r>
              <a:rPr lang="en-US" altLang="ja-JP" sz="4800" dirty="0">
                <a:solidFill>
                  <a:schemeClr val="bg1"/>
                </a:solidFill>
                <a:latin typeface="Meiryo" panose="020B0604030504040204" pitchFamily="34" charset="-128"/>
                <a:ea typeface="Meiryo" panose="020B0604030504040204" pitchFamily="34" charset="-128"/>
              </a:rPr>
              <a:t>RPA</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11" name="三角形 10">
            <a:extLst>
              <a:ext uri="{FF2B5EF4-FFF2-40B4-BE49-F238E27FC236}">
                <a16:creationId xmlns:a16="http://schemas.microsoft.com/office/drawing/2014/main" id="{B9845355-9378-4145-B161-71F30FCDD138}"/>
              </a:ext>
            </a:extLst>
          </p:cNvPr>
          <p:cNvSpPr/>
          <p:nvPr/>
        </p:nvSpPr>
        <p:spPr>
          <a:xfrm rot="5400000">
            <a:off x="4851713" y="3068327"/>
            <a:ext cx="1784602" cy="533280"/>
          </a:xfrm>
          <a:prstGeom prst="triangl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1881159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34</a:t>
            </a:fld>
            <a:endParaRPr kumimoji="1" lang="ja-JP" altLang="en-US"/>
          </a:p>
        </p:txBody>
      </p:sp>
      <p:pic>
        <p:nvPicPr>
          <p:cNvPr id="4" name="図 3" descr="単独LOGO01.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58687" y="5878036"/>
            <a:ext cx="617713" cy="677108"/>
          </a:xfrm>
          <a:prstGeom prst="rect">
            <a:avLst/>
          </a:prstGeom>
        </p:spPr>
      </p:pic>
      <p:sp>
        <p:nvSpPr>
          <p:cNvPr id="6" name="正方形/長方形 5"/>
          <p:cNvSpPr/>
          <p:nvPr/>
        </p:nvSpPr>
        <p:spPr>
          <a:xfrm>
            <a:off x="6127750" y="5878036"/>
            <a:ext cx="2938096" cy="677108"/>
          </a:xfrm>
          <a:prstGeom prst="rect">
            <a:avLst/>
          </a:prstGeom>
        </p:spPr>
        <p:txBody>
          <a:bodyPr wrap="square">
            <a:spAutoFit/>
          </a:bodyPr>
          <a:lstStyle/>
          <a:p>
            <a:pPr algn="r"/>
            <a:r>
              <a:rPr lang="ja-JP" altLang="en-US" sz="1400" dirty="0">
                <a:solidFill>
                  <a:srgbClr val="595959"/>
                </a:solidFill>
                <a:latin typeface="メイリオ"/>
                <a:ea typeface="メイリオ"/>
                <a:cs typeface="メイリオ"/>
              </a:rPr>
              <a:t>ネットコマース株式会社</a:t>
            </a:r>
          </a:p>
          <a:p>
            <a:pPr algn="r"/>
            <a:r>
              <a:rPr lang="en-US" altLang="ja-JP" sz="800" dirty="0">
                <a:solidFill>
                  <a:srgbClr val="595959"/>
                </a:solidFill>
                <a:latin typeface="メイリオ"/>
                <a:ea typeface="メイリオ"/>
                <a:cs typeface="メイリオ"/>
              </a:rPr>
              <a:t>180-0004</a:t>
            </a:r>
            <a:r>
              <a:rPr lang="ja-JP" altLang="en-US" sz="800" dirty="0">
                <a:solidFill>
                  <a:srgbClr val="595959"/>
                </a:solidFill>
                <a:latin typeface="メイリオ"/>
                <a:ea typeface="メイリオ"/>
                <a:cs typeface="メイリオ"/>
              </a:rPr>
              <a:t>　東京都武蔵野市吉祥寺本町</a:t>
            </a:r>
            <a:r>
              <a:rPr lang="en-US" altLang="ja-JP" sz="800" dirty="0">
                <a:solidFill>
                  <a:srgbClr val="595959"/>
                </a:solidFill>
                <a:latin typeface="メイリオ"/>
                <a:ea typeface="メイリオ"/>
                <a:cs typeface="メイリオ"/>
              </a:rPr>
              <a:t>2-4-17</a:t>
            </a:r>
          </a:p>
          <a:p>
            <a:pPr algn="r"/>
            <a:r>
              <a:rPr lang="ja-JP" altLang="en-US" sz="800" dirty="0">
                <a:solidFill>
                  <a:srgbClr val="595959"/>
                </a:solidFill>
                <a:latin typeface="メイリオ"/>
                <a:ea typeface="メイリオ"/>
                <a:cs typeface="メイリオ"/>
              </a:rPr>
              <a:t>エスト・グランデール・カーロ </a:t>
            </a:r>
            <a:r>
              <a:rPr lang="en-US" altLang="ja-JP" sz="800" dirty="0">
                <a:solidFill>
                  <a:srgbClr val="595959"/>
                </a:solidFill>
                <a:latin typeface="メイリオ"/>
                <a:ea typeface="メイリオ"/>
                <a:cs typeface="メイリオ"/>
              </a:rPr>
              <a:t>1201</a:t>
            </a:r>
          </a:p>
          <a:p>
            <a:pPr algn="r"/>
            <a:r>
              <a:rPr lang="en-US" altLang="ja-JP" sz="800" dirty="0">
                <a:solidFill>
                  <a:srgbClr val="595959"/>
                </a:solidFill>
                <a:latin typeface="メイリオ"/>
                <a:ea typeface="メイリオ"/>
                <a:cs typeface="メイリオ"/>
                <a:hlinkClick r:id="rId3"/>
              </a:rPr>
              <a:t>http://</a:t>
            </a:r>
            <a:r>
              <a:rPr lang="en-US" altLang="ja-JP" sz="800" dirty="0" err="1">
                <a:solidFill>
                  <a:srgbClr val="595959"/>
                </a:solidFill>
                <a:latin typeface="メイリオ"/>
                <a:ea typeface="メイリオ"/>
                <a:cs typeface="メイリオ"/>
                <a:hlinkClick r:id="rId3"/>
              </a:rPr>
              <a:t>www.netcommerce.co.jp</a:t>
            </a:r>
            <a:r>
              <a:rPr lang="en-US" altLang="ja-JP" sz="800" dirty="0">
                <a:solidFill>
                  <a:srgbClr val="595959"/>
                </a:solidFill>
                <a:latin typeface="メイリオ"/>
                <a:ea typeface="メイリオ"/>
                <a:cs typeface="メイリオ"/>
                <a:hlinkClick r:id="rId3"/>
              </a:rPr>
              <a:t>/</a:t>
            </a:r>
            <a:endParaRPr lang="ja-JP" altLang="en-US" sz="800" dirty="0">
              <a:solidFill>
                <a:srgbClr val="595959"/>
              </a:solidFill>
              <a:latin typeface="メイリオ"/>
              <a:ea typeface="メイリオ"/>
              <a:cs typeface="メイリオ"/>
            </a:endParaRPr>
          </a:p>
        </p:txBody>
      </p:sp>
    </p:spTree>
    <p:extLst>
      <p:ext uri="{BB962C8B-B14F-4D97-AF65-F5344CB8AC3E}">
        <p14:creationId xmlns:p14="http://schemas.microsoft.com/office/powerpoint/2010/main" val="12731929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RPA</a:t>
            </a:r>
            <a:r>
              <a:rPr kumimoji="1" lang="ja-JP" altLang="en-US"/>
              <a:t>とは</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a:t>
            </a:fld>
            <a:endParaRPr kumimoji="1" lang="ja-JP" altLang="en-US"/>
          </a:p>
        </p:txBody>
      </p:sp>
      <p:grpSp>
        <p:nvGrpSpPr>
          <p:cNvPr id="4" name="図形グループ 3"/>
          <p:cNvGrpSpPr/>
          <p:nvPr/>
        </p:nvGrpSpPr>
        <p:grpSpPr>
          <a:xfrm>
            <a:off x="238366" y="2160728"/>
            <a:ext cx="3909000" cy="4124578"/>
            <a:chOff x="2667295" y="1059799"/>
            <a:chExt cx="681672" cy="722281"/>
          </a:xfrm>
        </p:grpSpPr>
        <p:sp>
          <p:nvSpPr>
            <p:cNvPr id="5" name="角丸四角形 4"/>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6" name="図 5"/>
            <p:cNvPicPr>
              <a:picLocks noChangeAspect="1"/>
            </p:cNvPicPr>
            <p:nvPr/>
          </p:nvPicPr>
          <p:blipFill>
            <a:blip r:embed="rId3">
              <a:clrChange>
                <a:clrFrom>
                  <a:srgbClr val="FFFFFF"/>
                </a:clrFrom>
                <a:clrTo>
                  <a:srgbClr val="FFFFFF">
                    <a:alpha val="0"/>
                  </a:srgbClr>
                </a:clrTo>
              </a:clrChange>
            </a:blip>
            <a:stretch>
              <a:fillRect/>
            </a:stretch>
          </p:blipFill>
          <p:spPr>
            <a:xfrm>
              <a:off x="2667295" y="1059799"/>
              <a:ext cx="681672" cy="722281"/>
            </a:xfrm>
            <a:prstGeom prst="rect">
              <a:avLst/>
            </a:prstGeom>
          </p:spPr>
        </p:pic>
      </p:grpSp>
      <p:sp>
        <p:nvSpPr>
          <p:cNvPr id="7" name="正方形/長方形 6"/>
          <p:cNvSpPr/>
          <p:nvPr/>
        </p:nvSpPr>
        <p:spPr>
          <a:xfrm>
            <a:off x="696967" y="2688805"/>
            <a:ext cx="1118948" cy="87464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dirty="0">
                <a:solidFill>
                  <a:srgbClr val="FFFFFF"/>
                </a:solidFill>
                <a:latin typeface="Meiryo" charset="-128"/>
                <a:ea typeface="Meiryo" charset="-128"/>
                <a:cs typeface="Meiryo" charset="-128"/>
              </a:rPr>
              <a:t>データ収集</a:t>
            </a:r>
            <a:endParaRPr kumimoji="1" lang="en-US" altLang="ja-JP" sz="1200" b="1" dirty="0">
              <a:solidFill>
                <a:srgbClr val="FFFFFF"/>
              </a:solidFill>
              <a:latin typeface="Meiryo" charset="-128"/>
              <a:ea typeface="Meiryo" charset="-128"/>
              <a:cs typeface="Meiryo" charset="-128"/>
            </a:endParaRPr>
          </a:p>
          <a:p>
            <a:r>
              <a:rPr lang="en-US" altLang="ja-JP" sz="800" dirty="0">
                <a:solidFill>
                  <a:srgbClr val="FFFFFF"/>
                </a:solidFill>
                <a:latin typeface="Meiryo" charset="-128"/>
                <a:ea typeface="Meiryo" charset="-128"/>
                <a:cs typeface="Meiryo" charset="-128"/>
              </a:rPr>
              <a:t>Web</a:t>
            </a:r>
            <a:r>
              <a:rPr lang="ja-JP" altLang="en-US" sz="800" dirty="0">
                <a:solidFill>
                  <a:srgbClr val="FFFFFF"/>
                </a:solidFill>
                <a:latin typeface="Meiryo" charset="-128"/>
                <a:ea typeface="Meiryo" charset="-128"/>
                <a:cs typeface="Meiryo" charset="-128"/>
              </a:rPr>
              <a:t>ページに表示された申請書の項目別に文字や数字を読みとる。</a:t>
            </a:r>
            <a:endParaRPr kumimoji="1" lang="ja-JP" altLang="en-US" sz="800" dirty="0">
              <a:solidFill>
                <a:srgbClr val="FFFFFF"/>
              </a:solidFill>
              <a:latin typeface="Meiryo" charset="-128"/>
              <a:ea typeface="Meiryo" charset="-128"/>
              <a:cs typeface="Meiryo" charset="-128"/>
            </a:endParaRPr>
          </a:p>
        </p:txBody>
      </p:sp>
      <p:sp>
        <p:nvSpPr>
          <p:cNvPr id="8" name="正方形/長方形 7"/>
          <p:cNvSpPr/>
          <p:nvPr/>
        </p:nvSpPr>
        <p:spPr>
          <a:xfrm>
            <a:off x="2596795" y="2688806"/>
            <a:ext cx="1118948" cy="87464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dirty="0">
                <a:solidFill>
                  <a:srgbClr val="FFFFFF"/>
                </a:solidFill>
                <a:latin typeface="Meiryo" charset="-128"/>
                <a:ea typeface="Meiryo" charset="-128"/>
                <a:cs typeface="Meiryo" charset="-128"/>
              </a:rPr>
              <a:t>データ入力</a:t>
            </a:r>
            <a:endParaRPr kumimoji="1" lang="en-US" altLang="ja-JP" sz="1200" b="1" dirty="0">
              <a:solidFill>
                <a:srgbClr val="FFFFFF"/>
              </a:solidFill>
              <a:latin typeface="Meiryo" charset="-128"/>
              <a:ea typeface="Meiryo" charset="-128"/>
              <a:cs typeface="Meiryo" charset="-128"/>
            </a:endParaRPr>
          </a:p>
          <a:p>
            <a:r>
              <a:rPr lang="ja-JP" altLang="en-US" sz="800" dirty="0">
                <a:solidFill>
                  <a:srgbClr val="FFFFFF"/>
                </a:solidFill>
                <a:latin typeface="Meiryo" charset="-128"/>
                <a:ea typeface="Meiryo" charset="-128"/>
                <a:cs typeface="Meiryo" charset="-128"/>
              </a:rPr>
              <a:t>読み取ったデータを他アプリケーション画面に転記・入力する。</a:t>
            </a:r>
            <a:endParaRPr kumimoji="1" lang="ja-JP" altLang="en-US" sz="800" dirty="0">
              <a:solidFill>
                <a:srgbClr val="FFFFFF"/>
              </a:solidFill>
              <a:latin typeface="Meiryo" charset="-128"/>
              <a:ea typeface="Meiryo" charset="-128"/>
              <a:cs typeface="Meiryo" charset="-128"/>
            </a:endParaRPr>
          </a:p>
        </p:txBody>
      </p:sp>
      <p:sp>
        <p:nvSpPr>
          <p:cNvPr id="9" name="正方形/長方形 8"/>
          <p:cNvSpPr/>
          <p:nvPr/>
        </p:nvSpPr>
        <p:spPr>
          <a:xfrm>
            <a:off x="1649661" y="3846515"/>
            <a:ext cx="1118948" cy="87464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dirty="0">
                <a:solidFill>
                  <a:srgbClr val="FFFFFF"/>
                </a:solidFill>
                <a:latin typeface="Meiryo" charset="-128"/>
                <a:ea typeface="Meiryo" charset="-128"/>
                <a:cs typeface="Meiryo" charset="-128"/>
              </a:rPr>
              <a:t>データ登録</a:t>
            </a:r>
            <a:endParaRPr kumimoji="1" lang="en-US" altLang="ja-JP" sz="1200" b="1" dirty="0">
              <a:solidFill>
                <a:srgbClr val="FFFFFF"/>
              </a:solidFill>
              <a:latin typeface="Meiryo" charset="-128"/>
              <a:ea typeface="Meiryo" charset="-128"/>
              <a:cs typeface="Meiryo" charset="-128"/>
            </a:endParaRPr>
          </a:p>
          <a:p>
            <a:r>
              <a:rPr lang="ja-JP" altLang="en-US" sz="800" dirty="0">
                <a:solidFill>
                  <a:srgbClr val="FFFFFF"/>
                </a:solidFill>
                <a:latin typeface="Meiryo" charset="-128"/>
                <a:ea typeface="Meiryo" charset="-128"/>
                <a:cs typeface="Meiryo" charset="-128"/>
              </a:rPr>
              <a:t>入力修了後、他のアブケーションで関連データを検索、該当すればそれを追記して登録する。</a:t>
            </a:r>
            <a:endParaRPr kumimoji="1" lang="ja-JP" altLang="en-US" sz="800" dirty="0">
              <a:solidFill>
                <a:srgbClr val="FFFFFF"/>
              </a:solidFill>
              <a:latin typeface="Meiryo" charset="-128"/>
              <a:ea typeface="Meiryo" charset="-128"/>
              <a:cs typeface="Meiryo" charset="-128"/>
            </a:endParaRPr>
          </a:p>
        </p:txBody>
      </p:sp>
      <p:cxnSp>
        <p:nvCxnSpPr>
          <p:cNvPr id="11" name="直線矢印コネクタ 10"/>
          <p:cNvCxnSpPr>
            <a:stCxn id="7" idx="3"/>
          </p:cNvCxnSpPr>
          <p:nvPr/>
        </p:nvCxnSpPr>
        <p:spPr>
          <a:xfrm flipV="1">
            <a:off x="1815915" y="3126125"/>
            <a:ext cx="780880" cy="1"/>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3" name="曲線コネクタ 12"/>
          <p:cNvCxnSpPr>
            <a:stCxn id="8" idx="2"/>
            <a:endCxn id="9" idx="3"/>
          </p:cNvCxnSpPr>
          <p:nvPr/>
        </p:nvCxnSpPr>
        <p:spPr>
          <a:xfrm rot="5400000">
            <a:off x="2602245" y="3729811"/>
            <a:ext cx="720389" cy="387660"/>
          </a:xfrm>
          <a:prstGeom prst="curvedConnector2">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4" name="曲線コネクタ 13"/>
          <p:cNvCxnSpPr>
            <a:stCxn id="9" idx="1"/>
            <a:endCxn id="7" idx="2"/>
          </p:cNvCxnSpPr>
          <p:nvPr/>
        </p:nvCxnSpPr>
        <p:spPr>
          <a:xfrm rot="10800000">
            <a:off x="1256441" y="3563446"/>
            <a:ext cx="393220" cy="720390"/>
          </a:xfrm>
          <a:prstGeom prst="curvedConnector2">
            <a:avLst/>
          </a:prstGeom>
          <a:ln>
            <a:solidFill>
              <a:schemeClr val="accent6">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17" name="テキスト ボックス 16"/>
          <p:cNvSpPr txBox="1"/>
          <p:nvPr/>
        </p:nvSpPr>
        <p:spPr>
          <a:xfrm>
            <a:off x="615381" y="3993834"/>
            <a:ext cx="800219" cy="276999"/>
          </a:xfrm>
          <a:prstGeom prst="rect">
            <a:avLst/>
          </a:prstGeom>
          <a:noFill/>
        </p:spPr>
        <p:txBody>
          <a:bodyPr wrap="none" rtlCol="0">
            <a:spAutoFit/>
          </a:bodyPr>
          <a:lstStyle/>
          <a:p>
            <a:r>
              <a:rPr kumimoji="1" lang="ja-JP" altLang="en-US" sz="1200" dirty="0">
                <a:solidFill>
                  <a:schemeClr val="accent6">
                    <a:lumMod val="75000"/>
                  </a:schemeClr>
                </a:solidFill>
                <a:latin typeface="Meiryo" charset="-128"/>
                <a:ea typeface="Meiryo" charset="-128"/>
                <a:cs typeface="Meiryo" charset="-128"/>
              </a:rPr>
              <a:t>次</a:t>
            </a:r>
            <a:r>
              <a:rPr kumimoji="1" lang="ja-JP" altLang="en-US" sz="1200">
                <a:solidFill>
                  <a:schemeClr val="accent6">
                    <a:lumMod val="75000"/>
                  </a:schemeClr>
                </a:solidFill>
                <a:latin typeface="Meiryo" charset="-128"/>
                <a:ea typeface="Meiryo" charset="-128"/>
                <a:cs typeface="Meiryo" charset="-128"/>
              </a:rPr>
              <a:t>を処理</a:t>
            </a:r>
            <a:endParaRPr kumimoji="1" lang="ja-JP" altLang="en-US" sz="1200" dirty="0">
              <a:solidFill>
                <a:schemeClr val="accent6">
                  <a:lumMod val="75000"/>
                </a:schemeClr>
              </a:solidFill>
              <a:latin typeface="Meiryo" charset="-128"/>
              <a:ea typeface="Meiryo" charset="-128"/>
              <a:cs typeface="Meiryo" charset="-128"/>
            </a:endParaRPr>
          </a:p>
        </p:txBody>
      </p:sp>
      <p:sp>
        <p:nvSpPr>
          <p:cNvPr id="19" name="正方形/長方形 18"/>
          <p:cNvSpPr/>
          <p:nvPr/>
        </p:nvSpPr>
        <p:spPr>
          <a:xfrm>
            <a:off x="3073231" y="4357680"/>
            <a:ext cx="637094" cy="36347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b="1" dirty="0">
                <a:solidFill>
                  <a:srgbClr val="FFFFFF"/>
                </a:solidFill>
                <a:latin typeface="Meiryo" charset="-128"/>
                <a:ea typeface="Meiryo" charset="-128"/>
                <a:cs typeface="Meiryo" charset="-128"/>
              </a:rPr>
              <a:t>他アプリ</a:t>
            </a:r>
            <a:endParaRPr kumimoji="1" lang="en-US" altLang="ja-JP" sz="800" b="1" dirty="0">
              <a:solidFill>
                <a:srgbClr val="FFFFFF"/>
              </a:solidFill>
              <a:latin typeface="Meiryo" charset="-128"/>
              <a:ea typeface="Meiryo" charset="-128"/>
              <a:cs typeface="Meiryo" charset="-128"/>
            </a:endParaRPr>
          </a:p>
          <a:p>
            <a:pPr algn="ctr"/>
            <a:r>
              <a:rPr kumimoji="1" lang="ja-JP" altLang="en-US" sz="800" b="1" dirty="0">
                <a:solidFill>
                  <a:srgbClr val="FFFFFF"/>
                </a:solidFill>
                <a:latin typeface="Meiryo" charset="-128"/>
                <a:ea typeface="Meiryo" charset="-128"/>
                <a:cs typeface="Meiryo" charset="-128"/>
              </a:rPr>
              <a:t>を確認</a:t>
            </a:r>
            <a:endParaRPr kumimoji="1" lang="ja-JP" altLang="en-US" sz="800" dirty="0">
              <a:solidFill>
                <a:srgbClr val="FFFFFF"/>
              </a:solidFill>
              <a:latin typeface="Meiryo" charset="-128"/>
              <a:ea typeface="Meiryo" charset="-128"/>
              <a:cs typeface="Meiryo" charset="-128"/>
            </a:endParaRPr>
          </a:p>
        </p:txBody>
      </p:sp>
      <p:cxnSp>
        <p:nvCxnSpPr>
          <p:cNvPr id="21" name="直線矢印コネクタ 20"/>
          <p:cNvCxnSpPr/>
          <p:nvPr/>
        </p:nvCxnSpPr>
        <p:spPr>
          <a:xfrm flipV="1">
            <a:off x="2768609" y="4561015"/>
            <a:ext cx="304622" cy="1"/>
          </a:xfrm>
          <a:prstGeom prst="straightConnector1">
            <a:avLst/>
          </a:prstGeom>
          <a:ln>
            <a:solidFill>
              <a:schemeClr val="accent3">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4" name="正方形/長方形 23"/>
          <p:cNvSpPr/>
          <p:nvPr/>
        </p:nvSpPr>
        <p:spPr>
          <a:xfrm>
            <a:off x="4603003" y="2435356"/>
            <a:ext cx="4200501" cy="2664296"/>
          </a:xfrm>
          <a:prstGeom prst="rect">
            <a:avLst/>
          </a:prstGeom>
          <a:solidFill>
            <a:srgbClr val="C6D9F1">
              <a:alpha val="65098"/>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正方形/長方形 24"/>
          <p:cNvSpPr/>
          <p:nvPr/>
        </p:nvSpPr>
        <p:spPr>
          <a:xfrm>
            <a:off x="4928089" y="2943893"/>
            <a:ext cx="520012" cy="39267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データ</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収集</a:t>
            </a:r>
          </a:p>
        </p:txBody>
      </p:sp>
      <p:sp>
        <p:nvSpPr>
          <p:cNvPr id="26" name="フローチャート: 判断 25"/>
          <p:cNvSpPr/>
          <p:nvPr/>
        </p:nvSpPr>
        <p:spPr>
          <a:xfrm>
            <a:off x="5653091" y="2941598"/>
            <a:ext cx="524063" cy="392678"/>
          </a:xfrm>
          <a:prstGeom prst="flowChartDecision">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charset="-128"/>
              <a:ea typeface="Meiryo" charset="-128"/>
              <a:cs typeface="Meiryo" charset="-128"/>
            </a:endParaRPr>
          </a:p>
        </p:txBody>
      </p:sp>
      <p:sp>
        <p:nvSpPr>
          <p:cNvPr id="27" name="正方形/長方形 26"/>
          <p:cNvSpPr/>
          <p:nvPr/>
        </p:nvSpPr>
        <p:spPr>
          <a:xfrm>
            <a:off x="5713050" y="3032510"/>
            <a:ext cx="389850" cy="215444"/>
          </a:xfrm>
          <a:prstGeom prst="rect">
            <a:avLst/>
          </a:prstGeom>
        </p:spPr>
        <p:txBody>
          <a:bodyPr wrap="none">
            <a:spAutoFit/>
          </a:bodyPr>
          <a:lstStyle/>
          <a:p>
            <a:pPr algn="ctr"/>
            <a:r>
              <a:rPr lang="ja-JP" altLang="en-US" sz="800">
                <a:solidFill>
                  <a:srgbClr val="FFFFFF"/>
                </a:solidFill>
                <a:latin typeface="Meiryo" charset="-128"/>
                <a:ea typeface="Meiryo" charset="-128"/>
                <a:cs typeface="Meiryo" charset="-128"/>
              </a:rPr>
              <a:t>確認</a:t>
            </a:r>
            <a:endParaRPr lang="ja-JP" altLang="en-US" sz="800" dirty="0">
              <a:solidFill>
                <a:srgbClr val="FFFFFF"/>
              </a:solidFill>
              <a:latin typeface="Meiryo" charset="-128"/>
              <a:ea typeface="Meiryo" charset="-128"/>
              <a:cs typeface="Meiryo" charset="-128"/>
            </a:endParaRPr>
          </a:p>
        </p:txBody>
      </p:sp>
      <p:sp>
        <p:nvSpPr>
          <p:cNvPr id="28" name="正方形/長方形 27"/>
          <p:cNvSpPr/>
          <p:nvPr/>
        </p:nvSpPr>
        <p:spPr>
          <a:xfrm>
            <a:off x="5657142" y="3510458"/>
            <a:ext cx="520012" cy="39267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ルール変更</a:t>
            </a:r>
            <a:endParaRPr kumimoji="1" lang="ja-JP" altLang="en-US" sz="800" dirty="0">
              <a:solidFill>
                <a:srgbClr val="FFFFFF"/>
              </a:solidFill>
              <a:latin typeface="Meiryo" charset="-128"/>
              <a:ea typeface="Meiryo" charset="-128"/>
              <a:cs typeface="Meiryo" charset="-128"/>
            </a:endParaRPr>
          </a:p>
        </p:txBody>
      </p:sp>
      <p:sp>
        <p:nvSpPr>
          <p:cNvPr id="29" name="正方形/長方形 28"/>
          <p:cNvSpPr/>
          <p:nvPr/>
        </p:nvSpPr>
        <p:spPr>
          <a:xfrm>
            <a:off x="6379575" y="2935831"/>
            <a:ext cx="520012" cy="39267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データ</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入力</a:t>
            </a:r>
          </a:p>
        </p:txBody>
      </p:sp>
      <p:sp>
        <p:nvSpPr>
          <p:cNvPr id="30" name="正方形/長方形 29"/>
          <p:cNvSpPr/>
          <p:nvPr/>
        </p:nvSpPr>
        <p:spPr>
          <a:xfrm>
            <a:off x="7902973" y="2943893"/>
            <a:ext cx="520012" cy="39267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データ</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登録</a:t>
            </a:r>
          </a:p>
        </p:txBody>
      </p:sp>
      <p:sp>
        <p:nvSpPr>
          <p:cNvPr id="31" name="正方形/長方形 30"/>
          <p:cNvSpPr/>
          <p:nvPr/>
        </p:nvSpPr>
        <p:spPr>
          <a:xfrm>
            <a:off x="7141274" y="2935831"/>
            <a:ext cx="520012" cy="39267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データ</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照合</a:t>
            </a:r>
          </a:p>
        </p:txBody>
      </p:sp>
      <p:cxnSp>
        <p:nvCxnSpPr>
          <p:cNvPr id="33" name="直線矢印コネクタ 32"/>
          <p:cNvCxnSpPr>
            <a:stCxn id="25" idx="3"/>
            <a:endCxn id="26" idx="1"/>
          </p:cNvCxnSpPr>
          <p:nvPr/>
        </p:nvCxnSpPr>
        <p:spPr>
          <a:xfrm flipV="1">
            <a:off x="5448101" y="3137937"/>
            <a:ext cx="204990" cy="2295"/>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35" name="直線矢印コネクタ 34"/>
          <p:cNvCxnSpPr>
            <a:stCxn id="26" idx="3"/>
            <a:endCxn id="29" idx="1"/>
          </p:cNvCxnSpPr>
          <p:nvPr/>
        </p:nvCxnSpPr>
        <p:spPr>
          <a:xfrm flipV="1">
            <a:off x="6177154" y="3132170"/>
            <a:ext cx="202421" cy="5767"/>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38" name="直線矢印コネクタ 37"/>
          <p:cNvCxnSpPr>
            <a:stCxn id="29" idx="3"/>
            <a:endCxn id="31" idx="1"/>
          </p:cNvCxnSpPr>
          <p:nvPr/>
        </p:nvCxnSpPr>
        <p:spPr>
          <a:xfrm>
            <a:off x="6899587" y="3132170"/>
            <a:ext cx="241687" cy="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41" name="直線矢印コネクタ 40"/>
          <p:cNvCxnSpPr>
            <a:stCxn id="31" idx="3"/>
            <a:endCxn id="30" idx="1"/>
          </p:cNvCxnSpPr>
          <p:nvPr/>
        </p:nvCxnSpPr>
        <p:spPr>
          <a:xfrm>
            <a:off x="7661286" y="3132170"/>
            <a:ext cx="241687" cy="8062"/>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44" name="直線矢印コネクタ 43"/>
          <p:cNvCxnSpPr>
            <a:stCxn id="26" idx="2"/>
            <a:endCxn id="28" idx="0"/>
          </p:cNvCxnSpPr>
          <p:nvPr/>
        </p:nvCxnSpPr>
        <p:spPr>
          <a:xfrm>
            <a:off x="5915123" y="3334276"/>
            <a:ext cx="2025" cy="176182"/>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50" name="カギ線コネクタ 49"/>
          <p:cNvCxnSpPr>
            <a:stCxn id="28" idx="1"/>
            <a:endCxn id="25" idx="2"/>
          </p:cNvCxnSpPr>
          <p:nvPr/>
        </p:nvCxnSpPr>
        <p:spPr>
          <a:xfrm rot="10800000">
            <a:off x="5188096" y="3336571"/>
            <a:ext cx="469047" cy="370226"/>
          </a:xfrm>
          <a:prstGeom prst="bentConnector2">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51" name="カギ線コネクタ 50"/>
          <p:cNvCxnSpPr>
            <a:stCxn id="30" idx="0"/>
            <a:endCxn id="25" idx="0"/>
          </p:cNvCxnSpPr>
          <p:nvPr/>
        </p:nvCxnSpPr>
        <p:spPr>
          <a:xfrm rot="16200000" flipV="1">
            <a:off x="6675537" y="1456451"/>
            <a:ext cx="12700" cy="2974884"/>
          </a:xfrm>
          <a:prstGeom prst="bentConnector3">
            <a:avLst>
              <a:gd name="adj1" fmla="val 1800000"/>
            </a:avLst>
          </a:prstGeom>
          <a:ln>
            <a:solidFill>
              <a:schemeClr val="bg1"/>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54" name="テキスト ボックス 53"/>
          <p:cNvSpPr txBox="1"/>
          <p:nvPr/>
        </p:nvSpPr>
        <p:spPr>
          <a:xfrm>
            <a:off x="4843163" y="4162289"/>
            <a:ext cx="3763860" cy="830997"/>
          </a:xfrm>
          <a:prstGeom prst="rect">
            <a:avLst/>
          </a:prstGeom>
          <a:noFill/>
        </p:spPr>
        <p:txBody>
          <a:bodyPr wrap="square" rtlCol="0">
            <a:spAutoFit/>
          </a:bodyPr>
          <a:lstStyle/>
          <a:p>
            <a:pPr marL="171450" indent="-171450">
              <a:buFont typeface="Wingdings" charset="2"/>
              <a:buChar char="Ø"/>
            </a:pPr>
            <a:r>
              <a:rPr kumimoji="1" lang="ja-JP" altLang="en-US" sz="1200" dirty="0">
                <a:solidFill>
                  <a:srgbClr val="0432FF"/>
                </a:solidFill>
                <a:latin typeface="Meiryo" charset="-128"/>
                <a:ea typeface="Meiryo" charset="-128"/>
                <a:cs typeface="Meiryo" charset="-128"/>
              </a:rPr>
              <a:t>複数のアプリケーションや画面</a:t>
            </a:r>
            <a:r>
              <a:rPr lang="ja-JP" altLang="en-US" sz="1200" dirty="0">
                <a:solidFill>
                  <a:srgbClr val="0432FF"/>
                </a:solidFill>
                <a:latin typeface="Meiryo" charset="-128"/>
                <a:ea typeface="Meiryo" charset="-128"/>
                <a:cs typeface="Meiryo" charset="-128"/>
              </a:rPr>
              <a:t>を連係させておこなう操作手順</a:t>
            </a:r>
            <a:r>
              <a:rPr kumimoji="1" lang="ja-JP" altLang="en-US" sz="1200" dirty="0">
                <a:solidFill>
                  <a:srgbClr val="0432FF"/>
                </a:solidFill>
                <a:latin typeface="Meiryo" charset="-128"/>
                <a:ea typeface="Meiryo" charset="-128"/>
                <a:cs typeface="Meiryo" charset="-128"/>
              </a:rPr>
              <a:t>を登録</a:t>
            </a:r>
            <a:endParaRPr kumimoji="1" lang="en-US" altLang="ja-JP" sz="1200" dirty="0">
              <a:solidFill>
                <a:srgbClr val="0432FF"/>
              </a:solidFill>
              <a:latin typeface="Meiryo" charset="-128"/>
              <a:ea typeface="Meiryo" charset="-128"/>
              <a:cs typeface="Meiryo" charset="-128"/>
            </a:endParaRPr>
          </a:p>
          <a:p>
            <a:pPr marL="171450" indent="-171450">
              <a:buFont typeface="Wingdings" charset="2"/>
              <a:buChar char="Ø"/>
            </a:pPr>
            <a:r>
              <a:rPr lang="ja-JP" altLang="en-US" sz="1200" dirty="0">
                <a:solidFill>
                  <a:srgbClr val="0432FF"/>
                </a:solidFill>
                <a:latin typeface="Meiryo" charset="-128"/>
                <a:ea typeface="Meiryo" charset="-128"/>
                <a:cs typeface="Meiryo" charset="-128"/>
              </a:rPr>
              <a:t>その手順に従い、人間に代わって作業</a:t>
            </a:r>
            <a:r>
              <a:rPr lang="ja-JP" altLang="en-US" sz="1200">
                <a:solidFill>
                  <a:srgbClr val="0432FF"/>
                </a:solidFill>
                <a:latin typeface="Meiryo" charset="-128"/>
                <a:ea typeface="Meiryo" charset="-128"/>
                <a:cs typeface="Meiryo" charset="-128"/>
              </a:rPr>
              <a:t>をおこなう</a:t>
            </a:r>
            <a:endParaRPr lang="en-US" altLang="ja-JP" sz="1200" dirty="0">
              <a:solidFill>
                <a:srgbClr val="0432FF"/>
              </a:solidFill>
              <a:latin typeface="Meiryo" charset="-128"/>
              <a:ea typeface="Meiryo" charset="-128"/>
              <a:cs typeface="Meiryo" charset="-128"/>
            </a:endParaRPr>
          </a:p>
          <a:p>
            <a:pPr marL="171450" indent="-171450">
              <a:buFont typeface="Wingdings" charset="2"/>
              <a:buChar char="Ø"/>
            </a:pPr>
            <a:r>
              <a:rPr kumimoji="1" lang="ja-JP" altLang="en-US" sz="1200">
                <a:solidFill>
                  <a:srgbClr val="0432FF"/>
                </a:solidFill>
                <a:latin typeface="Meiryo" charset="-128"/>
                <a:ea typeface="Meiryo" charset="-128"/>
                <a:cs typeface="Meiryo" charset="-128"/>
              </a:rPr>
              <a:t>定型</a:t>
            </a:r>
            <a:r>
              <a:rPr kumimoji="1" lang="en-US" altLang="ja-JP" sz="1200" dirty="0">
                <a:solidFill>
                  <a:srgbClr val="0432FF"/>
                </a:solidFill>
                <a:latin typeface="Meiryo" charset="-128"/>
                <a:ea typeface="Meiryo" charset="-128"/>
                <a:cs typeface="Meiryo" charset="-128"/>
              </a:rPr>
              <a:t>×</a:t>
            </a:r>
            <a:r>
              <a:rPr kumimoji="1" lang="ja-JP" altLang="en-US" sz="1200">
                <a:solidFill>
                  <a:srgbClr val="0432FF"/>
                </a:solidFill>
                <a:latin typeface="Meiryo" charset="-128"/>
                <a:ea typeface="Meiryo" charset="-128"/>
                <a:cs typeface="Meiryo" charset="-128"/>
              </a:rPr>
              <a:t>単純</a:t>
            </a:r>
            <a:r>
              <a:rPr kumimoji="1" lang="en-US" altLang="ja-JP" sz="1200" dirty="0">
                <a:solidFill>
                  <a:srgbClr val="0432FF"/>
                </a:solidFill>
                <a:latin typeface="Meiryo" charset="-128"/>
                <a:ea typeface="Meiryo" charset="-128"/>
                <a:cs typeface="Meiryo" charset="-128"/>
              </a:rPr>
              <a:t>×</a:t>
            </a:r>
            <a:r>
              <a:rPr kumimoji="1" lang="ja-JP" altLang="en-US" sz="1200">
                <a:solidFill>
                  <a:srgbClr val="0432FF"/>
                </a:solidFill>
                <a:latin typeface="Meiryo" charset="-128"/>
                <a:ea typeface="Meiryo" charset="-128"/>
                <a:cs typeface="Meiryo" charset="-128"/>
              </a:rPr>
              <a:t>反復</a:t>
            </a:r>
            <a:r>
              <a:rPr kumimoji="1" lang="en-US" altLang="ja-JP" sz="1200" dirty="0">
                <a:solidFill>
                  <a:srgbClr val="0432FF"/>
                </a:solidFill>
                <a:latin typeface="Meiryo" charset="-128"/>
                <a:ea typeface="Meiryo" charset="-128"/>
                <a:cs typeface="Meiryo" charset="-128"/>
              </a:rPr>
              <a:t>×</a:t>
            </a:r>
            <a:r>
              <a:rPr kumimoji="1" lang="ja-JP" altLang="en-US" sz="1200">
                <a:solidFill>
                  <a:srgbClr val="0432FF"/>
                </a:solidFill>
                <a:latin typeface="Meiryo" charset="-128"/>
                <a:ea typeface="Meiryo" charset="-128"/>
                <a:cs typeface="Meiryo" charset="-128"/>
              </a:rPr>
              <a:t>大量の作業にて効果絶大</a:t>
            </a:r>
            <a:endParaRPr kumimoji="1" lang="en-US" altLang="ja-JP" sz="1200" dirty="0">
              <a:solidFill>
                <a:srgbClr val="0432FF"/>
              </a:solidFill>
              <a:latin typeface="Meiryo" charset="-128"/>
              <a:ea typeface="Meiryo" charset="-128"/>
              <a:cs typeface="Meiryo" charset="-128"/>
            </a:endParaRPr>
          </a:p>
        </p:txBody>
      </p:sp>
      <p:sp>
        <p:nvSpPr>
          <p:cNvPr id="55" name="フリーフォーム 54"/>
          <p:cNvSpPr/>
          <p:nvPr/>
        </p:nvSpPr>
        <p:spPr>
          <a:xfrm>
            <a:off x="3513447" y="2430095"/>
            <a:ext cx="1098625" cy="2669557"/>
          </a:xfrm>
          <a:custGeom>
            <a:avLst/>
            <a:gdLst>
              <a:gd name="connsiteX0" fmla="*/ 1018728 w 1024864"/>
              <a:gd name="connsiteY0" fmla="*/ 0 h 2669557"/>
              <a:gd name="connsiteX1" fmla="*/ 1024864 w 1024864"/>
              <a:gd name="connsiteY1" fmla="*/ 2669557 h 2669557"/>
              <a:gd name="connsiteX2" fmla="*/ 0 w 1024864"/>
              <a:gd name="connsiteY2" fmla="*/ 1521954 h 2669557"/>
              <a:gd name="connsiteX3" fmla="*/ 1018728 w 1024864"/>
              <a:gd name="connsiteY3" fmla="*/ 0 h 2669557"/>
            </a:gdLst>
            <a:ahLst/>
            <a:cxnLst>
              <a:cxn ang="0">
                <a:pos x="connsiteX0" y="connsiteY0"/>
              </a:cxn>
              <a:cxn ang="0">
                <a:pos x="connsiteX1" y="connsiteY1"/>
              </a:cxn>
              <a:cxn ang="0">
                <a:pos x="connsiteX2" y="connsiteY2"/>
              </a:cxn>
              <a:cxn ang="0">
                <a:pos x="connsiteX3" y="connsiteY3"/>
              </a:cxn>
            </a:cxnLst>
            <a:rect l="l" t="t" r="r" b="b"/>
            <a:pathLst>
              <a:path w="1024864" h="2669557">
                <a:moveTo>
                  <a:pt x="1018728" y="0"/>
                </a:moveTo>
                <a:cubicBezTo>
                  <a:pt x="1020773" y="889852"/>
                  <a:pt x="1022819" y="1779705"/>
                  <a:pt x="1024864" y="2669557"/>
                </a:cubicBezTo>
                <a:lnTo>
                  <a:pt x="0" y="1521954"/>
                </a:lnTo>
                <a:lnTo>
                  <a:pt x="1018728" y="0"/>
                </a:lnTo>
                <a:close/>
              </a:path>
            </a:pathLst>
          </a:custGeom>
          <a:solidFill>
            <a:srgbClr val="C6D9F1">
              <a:alpha val="65098"/>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64" name="図形グループ 63"/>
          <p:cNvGrpSpPr/>
          <p:nvPr/>
        </p:nvGrpSpPr>
        <p:grpSpPr>
          <a:xfrm>
            <a:off x="4398531" y="3477911"/>
            <a:ext cx="559062" cy="633031"/>
            <a:chOff x="4267298" y="1982865"/>
            <a:chExt cx="710637" cy="984988"/>
          </a:xfrm>
        </p:grpSpPr>
        <p:sp>
          <p:nvSpPr>
            <p:cNvPr id="56" name="フローチャート: 論理積ゲート 55"/>
            <p:cNvSpPr/>
            <p:nvPr/>
          </p:nvSpPr>
          <p:spPr>
            <a:xfrm rot="16200000">
              <a:off x="4416640" y="1972818"/>
              <a:ext cx="411953" cy="432048"/>
            </a:xfrm>
            <a:prstGeom prst="flowChartDelay">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正方形/長方形 56"/>
            <p:cNvSpPr/>
            <p:nvPr/>
          </p:nvSpPr>
          <p:spPr>
            <a:xfrm>
              <a:off x="4406593" y="2423481"/>
              <a:ext cx="432048" cy="328348"/>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正方形/長方形 57"/>
            <p:cNvSpPr/>
            <p:nvPr/>
          </p:nvSpPr>
          <p:spPr>
            <a:xfrm>
              <a:off x="4475399" y="2780491"/>
              <a:ext cx="115863" cy="18736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正方形/長方形 58"/>
            <p:cNvSpPr/>
            <p:nvPr/>
          </p:nvSpPr>
          <p:spPr>
            <a:xfrm>
              <a:off x="4663176" y="2780491"/>
              <a:ext cx="115863" cy="18736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角丸四角形 59"/>
            <p:cNvSpPr/>
            <p:nvPr/>
          </p:nvSpPr>
          <p:spPr>
            <a:xfrm rot="17595143">
              <a:off x="4159286" y="2535999"/>
              <a:ext cx="288032" cy="72008"/>
            </a:xfrm>
            <a:prstGeom prst="roundRect">
              <a:avLst>
                <a:gd name="adj" fmla="val 5000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角丸四角形 60"/>
            <p:cNvSpPr/>
            <p:nvPr/>
          </p:nvSpPr>
          <p:spPr>
            <a:xfrm rot="17595143">
              <a:off x="4797915" y="2329610"/>
              <a:ext cx="288032" cy="72008"/>
            </a:xfrm>
            <a:prstGeom prst="roundRect">
              <a:avLst>
                <a:gd name="adj" fmla="val 5000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円/楕円 61"/>
            <p:cNvSpPr/>
            <p:nvPr/>
          </p:nvSpPr>
          <p:spPr>
            <a:xfrm>
              <a:off x="4463471" y="2109031"/>
              <a:ext cx="135632" cy="138742"/>
            </a:xfrm>
            <a:prstGeom prst="ellipse">
              <a:avLst/>
            </a:prstGeom>
            <a:solidFill>
              <a:schemeClr val="bg1"/>
            </a:solidFill>
            <a:ln>
              <a:noFill/>
            </a:ln>
            <a:effectLst>
              <a:innerShdw blurRad="63500" dist="50800" dir="189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円/楕円 62"/>
            <p:cNvSpPr/>
            <p:nvPr/>
          </p:nvSpPr>
          <p:spPr>
            <a:xfrm>
              <a:off x="4615871" y="2112531"/>
              <a:ext cx="135632" cy="138742"/>
            </a:xfrm>
            <a:prstGeom prst="ellipse">
              <a:avLst/>
            </a:prstGeom>
            <a:solidFill>
              <a:schemeClr val="bg1"/>
            </a:solidFill>
            <a:ln>
              <a:noFill/>
            </a:ln>
            <a:effectLst>
              <a:innerShdw blurRad="63500" dist="50800" dir="189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65" name="テキスト ボックス 64"/>
          <p:cNvSpPr txBox="1"/>
          <p:nvPr/>
        </p:nvSpPr>
        <p:spPr>
          <a:xfrm>
            <a:off x="4469821" y="3776255"/>
            <a:ext cx="407484" cy="215444"/>
          </a:xfrm>
          <a:prstGeom prst="rect">
            <a:avLst/>
          </a:prstGeom>
          <a:noFill/>
        </p:spPr>
        <p:txBody>
          <a:bodyPr wrap="none" rtlCol="0">
            <a:spAutoFit/>
          </a:bodyPr>
          <a:lstStyle/>
          <a:p>
            <a:r>
              <a:rPr kumimoji="1" lang="en-US" altLang="ja-JP" sz="800" b="1">
                <a:solidFill>
                  <a:schemeClr val="bg1"/>
                </a:solidFill>
                <a:latin typeface="Meiryo" charset="-128"/>
                <a:ea typeface="Meiryo" charset="-128"/>
                <a:cs typeface="Meiryo" charset="-128"/>
              </a:rPr>
              <a:t>RPA</a:t>
            </a:r>
            <a:endParaRPr kumimoji="1" lang="ja-JP" altLang="en-US" sz="800" b="1" dirty="0">
              <a:solidFill>
                <a:schemeClr val="bg1"/>
              </a:solidFill>
              <a:latin typeface="Meiryo" charset="-128"/>
              <a:ea typeface="Meiryo" charset="-128"/>
              <a:cs typeface="Meiryo" charset="-128"/>
            </a:endParaRPr>
          </a:p>
        </p:txBody>
      </p:sp>
      <p:grpSp>
        <p:nvGrpSpPr>
          <p:cNvPr id="16" name="グループ化 15">
            <a:extLst>
              <a:ext uri="{FF2B5EF4-FFF2-40B4-BE49-F238E27FC236}">
                <a16:creationId xmlns:a16="http://schemas.microsoft.com/office/drawing/2014/main" id="{5F8CF997-1067-FF43-8710-44FE389493C2}"/>
              </a:ext>
            </a:extLst>
          </p:cNvPr>
          <p:cNvGrpSpPr/>
          <p:nvPr/>
        </p:nvGrpSpPr>
        <p:grpSpPr>
          <a:xfrm>
            <a:off x="4758727" y="5469178"/>
            <a:ext cx="4044777" cy="758691"/>
            <a:chOff x="4509346" y="4696495"/>
            <a:chExt cx="4044777" cy="758691"/>
          </a:xfrm>
        </p:grpSpPr>
        <p:sp>
          <p:nvSpPr>
            <p:cNvPr id="12" name="ホームベース 11">
              <a:hlinkClick r:id="rId4"/>
              <a:extLst>
                <a:ext uri="{FF2B5EF4-FFF2-40B4-BE49-F238E27FC236}">
                  <a16:creationId xmlns:a16="http://schemas.microsoft.com/office/drawing/2014/main" id="{49958A76-F59D-A742-8417-A8CB0F186AC4}"/>
                </a:ext>
              </a:extLst>
            </p:cNvPr>
            <p:cNvSpPr/>
            <p:nvPr/>
          </p:nvSpPr>
          <p:spPr>
            <a:xfrm>
              <a:off x="4509346" y="4696495"/>
              <a:ext cx="4044777" cy="758691"/>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AE1AE34B-5635-9F49-AD0F-15A388BB4E23}"/>
                </a:ext>
              </a:extLst>
            </p:cNvPr>
            <p:cNvSpPr txBox="1"/>
            <p:nvPr/>
          </p:nvSpPr>
          <p:spPr>
            <a:xfrm>
              <a:off x="4572000" y="4785926"/>
              <a:ext cx="2852063" cy="584775"/>
            </a:xfrm>
            <a:prstGeom prst="rect">
              <a:avLst/>
            </a:prstGeom>
            <a:noFill/>
          </p:spPr>
          <p:txBody>
            <a:bodyPr wrap="none" rtlCol="0">
              <a:spAutoFit/>
            </a:bodyPr>
            <a:lstStyle/>
            <a:p>
              <a:r>
                <a:rPr kumimoji="1" lang="ja-JP" altLang="en-US" sz="1600">
                  <a:solidFill>
                    <a:schemeClr val="bg1"/>
                  </a:solidFill>
                  <a:latin typeface="Meiryo" panose="020B0604030504040204" pitchFamily="34" charset="-128"/>
                  <a:ea typeface="Meiryo" panose="020B0604030504040204" pitchFamily="34" charset="-128"/>
                </a:rPr>
                <a:t>手入力で</a:t>
              </a:r>
              <a:r>
                <a:rPr kumimoji="1" lang="en-US" altLang="ja-JP" sz="1600" dirty="0">
                  <a:solidFill>
                    <a:schemeClr val="bg1"/>
                  </a:solidFill>
                  <a:latin typeface="Meiryo" panose="020B0604030504040204" pitchFamily="34" charset="-128"/>
                  <a:ea typeface="Meiryo" panose="020B0604030504040204" pitchFamily="34" charset="-128"/>
                </a:rPr>
                <a:t>EXCEL</a:t>
              </a:r>
              <a:r>
                <a:rPr kumimoji="1" lang="ja-JP" altLang="en-US" sz="1600">
                  <a:solidFill>
                    <a:schemeClr val="bg1"/>
                  </a:solidFill>
                  <a:latin typeface="Meiryo" panose="020B0604030504040204" pitchFamily="34" charset="-128"/>
                  <a:ea typeface="Meiryo" panose="020B0604030504040204" pitchFamily="34" charset="-128"/>
                </a:rPr>
                <a:t>データを</a:t>
              </a:r>
              <a:endParaRPr kumimoji="1" lang="en-US" altLang="ja-JP" sz="1600" dirty="0">
                <a:solidFill>
                  <a:schemeClr val="bg1"/>
                </a:solidFill>
                <a:latin typeface="Meiryo" panose="020B0604030504040204" pitchFamily="34" charset="-128"/>
                <a:ea typeface="Meiryo" panose="020B0604030504040204" pitchFamily="34" charset="-128"/>
              </a:endParaRPr>
            </a:p>
            <a:p>
              <a:r>
                <a:rPr kumimoji="1" lang="ja-JP" altLang="en-US" sz="1600">
                  <a:solidFill>
                    <a:schemeClr val="bg1"/>
                  </a:solidFill>
                  <a:latin typeface="Meiryo" panose="020B0604030504040204" pitchFamily="34" charset="-128"/>
                  <a:ea typeface="Meiryo" panose="020B0604030504040204" pitchFamily="34" charset="-128"/>
                </a:rPr>
                <a:t>社内システムに取り込む事例</a:t>
              </a:r>
            </a:p>
          </p:txBody>
        </p:sp>
        <p:sp>
          <p:nvSpPr>
            <p:cNvPr id="15" name="テキスト ボックス 14">
              <a:hlinkClick r:id="rId4"/>
              <a:extLst>
                <a:ext uri="{FF2B5EF4-FFF2-40B4-BE49-F238E27FC236}">
                  <a16:creationId xmlns:a16="http://schemas.microsoft.com/office/drawing/2014/main" id="{D816DB8A-7542-5342-9384-84918C96AFCF}"/>
                </a:ext>
              </a:extLst>
            </p:cNvPr>
            <p:cNvSpPr txBox="1"/>
            <p:nvPr/>
          </p:nvSpPr>
          <p:spPr>
            <a:xfrm>
              <a:off x="7734020" y="4820573"/>
              <a:ext cx="522900" cy="276999"/>
            </a:xfrm>
            <a:prstGeom prst="rect">
              <a:avLst/>
            </a:prstGeom>
            <a:noFill/>
          </p:spPr>
          <p:txBody>
            <a:bodyPr wrap="none" rtlCol="0">
              <a:spAutoFit/>
            </a:bodyPr>
            <a:lstStyle/>
            <a:p>
              <a:r>
                <a:rPr lang="en-US" altLang="ja-JP" sz="1200" dirty="0">
                  <a:solidFill>
                    <a:schemeClr val="bg1"/>
                  </a:solidFill>
                </a:rPr>
                <a:t>Click!</a:t>
              </a:r>
              <a:endParaRPr kumimoji="1" lang="ja-JP" altLang="en-US" sz="1200">
                <a:solidFill>
                  <a:schemeClr val="bg1"/>
                </a:solidFill>
              </a:endParaRPr>
            </a:p>
          </p:txBody>
        </p:sp>
      </p:grpSp>
      <p:pic>
        <p:nvPicPr>
          <p:cNvPr id="18" name="図 17">
            <a:hlinkClick r:id="rId4"/>
            <a:extLst>
              <a:ext uri="{FF2B5EF4-FFF2-40B4-BE49-F238E27FC236}">
                <a16:creationId xmlns:a16="http://schemas.microsoft.com/office/drawing/2014/main" id="{8135B1C7-EFE0-1A4E-85C2-93826F8889E2}"/>
              </a:ext>
            </a:extLst>
          </p:cNvPr>
          <p:cNvPicPr>
            <a:picLocks noChangeAspect="1"/>
          </p:cNvPicPr>
          <p:nvPr/>
        </p:nvPicPr>
        <p:blipFill>
          <a:blip r:embed="rId5" cstate="print">
            <a:lum bright="70000" contrast="-70000"/>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a:ext>
            </a:extLst>
          </a:blip>
          <a:stretch>
            <a:fillRect/>
          </a:stretch>
        </p:blipFill>
        <p:spPr>
          <a:xfrm>
            <a:off x="7785747" y="5692524"/>
            <a:ext cx="346801" cy="413883"/>
          </a:xfrm>
          <a:prstGeom prst="rect">
            <a:avLst/>
          </a:prstGeom>
        </p:spPr>
      </p:pic>
      <p:sp>
        <p:nvSpPr>
          <p:cNvPr id="20" name="正方形/長方形 19">
            <a:extLst>
              <a:ext uri="{FF2B5EF4-FFF2-40B4-BE49-F238E27FC236}">
                <a16:creationId xmlns:a16="http://schemas.microsoft.com/office/drawing/2014/main" id="{6B7DD0FE-8B32-8241-AA91-0805CBCB8DF2}"/>
              </a:ext>
            </a:extLst>
          </p:cNvPr>
          <p:cNvSpPr/>
          <p:nvPr/>
        </p:nvSpPr>
        <p:spPr>
          <a:xfrm>
            <a:off x="0" y="894194"/>
            <a:ext cx="9144000" cy="1323439"/>
          </a:xfrm>
          <a:prstGeom prst="rect">
            <a:avLst/>
          </a:prstGeom>
        </p:spPr>
        <p:txBody>
          <a:bodyPr wrap="square">
            <a:spAutoFit/>
          </a:bodyPr>
          <a:lstStyle/>
          <a:p>
            <a:pPr algn="ctr"/>
            <a:r>
              <a:rPr lang="en-US" altLang="ja-JP" sz="2800" b="1" dirty="0">
                <a:solidFill>
                  <a:srgbClr val="0070C0"/>
                </a:solidFill>
                <a:latin typeface="Meiryo" panose="020B0604030504040204" pitchFamily="34" charset="-128"/>
                <a:ea typeface="Meiryo" panose="020B0604030504040204" pitchFamily="34" charset="-128"/>
              </a:rPr>
              <a:t>PC</a:t>
            </a:r>
            <a:r>
              <a:rPr lang="ja-JP" altLang="en-US" sz="2800" b="1">
                <a:solidFill>
                  <a:srgbClr val="0070C0"/>
                </a:solidFill>
                <a:latin typeface="Meiryo" panose="020B0604030504040204" pitchFamily="34" charset="-128"/>
                <a:ea typeface="Meiryo" panose="020B0604030504040204" pitchFamily="34" charset="-128"/>
              </a:rPr>
              <a:t>（マウスとキーボード）操作の自動化ツール</a:t>
            </a:r>
            <a:endParaRPr lang="en-US" altLang="ja-JP" sz="2800" b="1" dirty="0">
              <a:solidFill>
                <a:srgbClr val="0070C0"/>
              </a:solidFill>
              <a:latin typeface="Meiryo" panose="020B0604030504040204" pitchFamily="34" charset="-128"/>
              <a:ea typeface="Meiryo" panose="020B0604030504040204" pitchFamily="34" charset="-128"/>
            </a:endParaRPr>
          </a:p>
          <a:p>
            <a:pPr algn="ctr"/>
            <a:endParaRPr lang="en-US" altLang="ja-JP" sz="800" b="1" u="sng" dirty="0">
              <a:solidFill>
                <a:srgbClr val="0070C0"/>
              </a:solidFill>
              <a:latin typeface="Meiryo" panose="020B0604030504040204" pitchFamily="34" charset="-128"/>
              <a:ea typeface="Meiryo" panose="020B0604030504040204" pitchFamily="34" charset="-128"/>
            </a:endParaRPr>
          </a:p>
          <a:p>
            <a:pPr algn="ctr"/>
            <a:r>
              <a:rPr lang="ja-JP" altLang="en-US" sz="1600" b="1" u="sng">
                <a:solidFill>
                  <a:srgbClr val="0070C0"/>
                </a:solidFill>
                <a:latin typeface="Meiryo" panose="020B0604030504040204" pitchFamily="34" charset="-128"/>
                <a:ea typeface="Meiryo" panose="020B0604030504040204" pitchFamily="34" charset="-128"/>
              </a:rPr>
              <a:t>R</a:t>
            </a:r>
            <a:r>
              <a:rPr lang="ja-JP" altLang="en-US" sz="1600">
                <a:solidFill>
                  <a:srgbClr val="0070C0"/>
                </a:solidFill>
                <a:latin typeface="Meiryo" panose="020B0604030504040204" pitchFamily="34" charset="-128"/>
                <a:ea typeface="Meiryo" panose="020B0604030504040204" pitchFamily="34" charset="-128"/>
              </a:rPr>
              <a:t>obotic </a:t>
            </a:r>
            <a:r>
              <a:rPr lang="ja-JP" altLang="en-US" sz="1600" b="1" u="sng">
                <a:solidFill>
                  <a:srgbClr val="0070C0"/>
                </a:solidFill>
                <a:latin typeface="Meiryo" panose="020B0604030504040204" pitchFamily="34" charset="-128"/>
                <a:ea typeface="Meiryo" panose="020B0604030504040204" pitchFamily="34" charset="-128"/>
              </a:rPr>
              <a:t>P</a:t>
            </a:r>
            <a:r>
              <a:rPr lang="ja-JP" altLang="en-US" sz="1600">
                <a:solidFill>
                  <a:srgbClr val="0070C0"/>
                </a:solidFill>
                <a:latin typeface="Meiryo" panose="020B0604030504040204" pitchFamily="34" charset="-128"/>
                <a:ea typeface="Meiryo" panose="020B0604030504040204" pitchFamily="34" charset="-128"/>
              </a:rPr>
              <a:t>rocess </a:t>
            </a:r>
            <a:r>
              <a:rPr lang="ja-JP" altLang="en-US" sz="1600" b="1" u="sng">
                <a:solidFill>
                  <a:srgbClr val="0070C0"/>
                </a:solidFill>
                <a:latin typeface="Meiryo" panose="020B0604030504040204" pitchFamily="34" charset="-128"/>
                <a:ea typeface="Meiryo" panose="020B0604030504040204" pitchFamily="34" charset="-128"/>
              </a:rPr>
              <a:t>A</a:t>
            </a:r>
            <a:r>
              <a:rPr lang="ja-JP" altLang="en-US" sz="1600">
                <a:solidFill>
                  <a:srgbClr val="0070C0"/>
                </a:solidFill>
                <a:latin typeface="Meiryo" panose="020B0604030504040204" pitchFamily="34" charset="-128"/>
                <a:ea typeface="Meiryo" panose="020B0604030504040204" pitchFamily="34" charset="-128"/>
              </a:rPr>
              <a:t>utomation（</a:t>
            </a:r>
            <a:r>
              <a:rPr lang="en-US" altLang="ja-JP" sz="1600" b="1" dirty="0">
                <a:solidFill>
                  <a:srgbClr val="0070C0"/>
                </a:solidFill>
                <a:latin typeface="Meiryo" panose="020B0604030504040204" pitchFamily="34" charset="-128"/>
                <a:ea typeface="Meiryo" panose="020B0604030504040204" pitchFamily="34" charset="-128"/>
              </a:rPr>
              <a:t>RPA</a:t>
            </a:r>
            <a:r>
              <a:rPr lang="ja-JP" altLang="en-US" sz="1600">
                <a:solidFill>
                  <a:srgbClr val="0070C0"/>
                </a:solidFill>
                <a:latin typeface="Meiryo" panose="020B0604030504040204" pitchFamily="34" charset="-128"/>
                <a:ea typeface="Meiryo" panose="020B0604030504040204" pitchFamily="34" charset="-128"/>
              </a:rPr>
              <a:t>／ロボティック・プロセス・オートメーション）</a:t>
            </a:r>
            <a:endParaRPr lang="en-US" altLang="ja-JP" sz="1600" dirty="0">
              <a:solidFill>
                <a:srgbClr val="0070C0"/>
              </a:solidFill>
              <a:latin typeface="Meiryo" panose="020B0604030504040204" pitchFamily="34" charset="-128"/>
              <a:ea typeface="Meiryo" panose="020B0604030504040204" pitchFamily="34" charset="-128"/>
            </a:endParaRPr>
          </a:p>
          <a:p>
            <a:pPr algn="ctr"/>
            <a:r>
              <a:rPr lang="ja-JP" altLang="en-US" sz="1400">
                <a:solidFill>
                  <a:srgbClr val="0070C0"/>
                </a:solidFill>
                <a:latin typeface="Meiryo" panose="020B0604030504040204" pitchFamily="34" charset="-128"/>
                <a:ea typeface="Meiryo" panose="020B0604030504040204" pitchFamily="34" charset="-128"/>
              </a:rPr>
              <a:t>コピペや転記、照合や入力などのキーボード、マウスを操作して行う作業を自動化するソフトウェア</a:t>
            </a:r>
            <a:endParaRPr lang="en-US" altLang="ja-JP" sz="1400" dirty="0">
              <a:solidFill>
                <a:srgbClr val="0070C0"/>
              </a:solidFill>
              <a:latin typeface="Meiryo" panose="020B0604030504040204" pitchFamily="34" charset="-128"/>
              <a:ea typeface="Meiryo" panose="020B0604030504040204" pitchFamily="34" charset="-128"/>
            </a:endParaRPr>
          </a:p>
          <a:p>
            <a:pPr algn="ctr"/>
            <a:r>
              <a:rPr lang="ja-JP" altLang="en-US" sz="1400">
                <a:solidFill>
                  <a:srgbClr val="0070C0"/>
                </a:solidFill>
                <a:latin typeface="Meiryo" panose="020B0604030504040204" pitchFamily="34" charset="-128"/>
                <a:ea typeface="Meiryo" panose="020B0604030504040204" pitchFamily="34" charset="-128"/>
              </a:rPr>
              <a:t>「ロボット」と呼ばれるソフトウェアが、人力で行っていた作業を代行する</a:t>
            </a:r>
          </a:p>
        </p:txBody>
      </p:sp>
      <p:pic>
        <p:nvPicPr>
          <p:cNvPr id="22" name="図 21">
            <a:extLst>
              <a:ext uri="{FF2B5EF4-FFF2-40B4-BE49-F238E27FC236}">
                <a16:creationId xmlns:a16="http://schemas.microsoft.com/office/drawing/2014/main" id="{72ED123A-D0CE-DB45-818B-C60E67BE8B16}"/>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3592732" y="4514949"/>
            <a:ext cx="1288649" cy="1288649"/>
          </a:xfrm>
          <a:prstGeom prst="rect">
            <a:avLst/>
          </a:prstGeom>
        </p:spPr>
      </p:pic>
    </p:spTree>
    <p:extLst>
      <p:ext uri="{BB962C8B-B14F-4D97-AF65-F5344CB8AC3E}">
        <p14:creationId xmlns:p14="http://schemas.microsoft.com/office/powerpoint/2010/main" val="24088468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A68F3B-67F1-9544-B659-DFD600EFA463}"/>
              </a:ext>
            </a:extLst>
          </p:cNvPr>
          <p:cNvSpPr>
            <a:spLocks noGrp="1"/>
          </p:cNvSpPr>
          <p:nvPr>
            <p:ph type="title"/>
          </p:nvPr>
        </p:nvSpPr>
        <p:spPr/>
        <p:txBody>
          <a:bodyPr/>
          <a:lstStyle/>
          <a:p>
            <a:r>
              <a:rPr lang="ja-JP" altLang="en-US"/>
              <a:t>対象となる業務</a:t>
            </a:r>
            <a:endParaRPr kumimoji="1" lang="ja-JP" altLang="en-US"/>
          </a:p>
        </p:txBody>
      </p:sp>
      <p:sp>
        <p:nvSpPr>
          <p:cNvPr id="3" name="スライド番号プレースホルダー 2">
            <a:extLst>
              <a:ext uri="{FF2B5EF4-FFF2-40B4-BE49-F238E27FC236}">
                <a16:creationId xmlns:a16="http://schemas.microsoft.com/office/drawing/2014/main" id="{C0B83CFA-6002-D54D-9D02-D38A9C2EDAA4}"/>
              </a:ext>
            </a:extLst>
          </p:cNvPr>
          <p:cNvSpPr>
            <a:spLocks noGrp="1"/>
          </p:cNvSpPr>
          <p:nvPr>
            <p:ph type="sldNum" sz="quarter" idx="12"/>
          </p:nvPr>
        </p:nvSpPr>
        <p:spPr/>
        <p:txBody>
          <a:bodyPr/>
          <a:lstStyle/>
          <a:p>
            <a:fld id="{8FF8CC5D-A65D-5946-99B5-645367A967AD}" type="slidenum">
              <a:rPr kumimoji="1" lang="ja-JP" altLang="en-US" smtClean="0"/>
              <a:t>5</a:t>
            </a:fld>
            <a:endParaRPr kumimoji="1" lang="ja-JP" altLang="en-US"/>
          </a:p>
        </p:txBody>
      </p:sp>
      <p:pic>
        <p:nvPicPr>
          <p:cNvPr id="4" name="図 3">
            <a:extLst>
              <a:ext uri="{FF2B5EF4-FFF2-40B4-BE49-F238E27FC236}">
                <a16:creationId xmlns:a16="http://schemas.microsoft.com/office/drawing/2014/main" id="{53C5EC96-8FB2-4E47-BDB1-66888084BF2F}"/>
              </a:ext>
            </a:extLst>
          </p:cNvPr>
          <p:cNvPicPr>
            <a:picLocks noChangeAspect="1"/>
          </p:cNvPicPr>
          <p:nvPr/>
        </p:nvPicPr>
        <p:blipFill>
          <a:blip r:embed="rId2"/>
          <a:stretch>
            <a:fillRect/>
          </a:stretch>
        </p:blipFill>
        <p:spPr>
          <a:xfrm>
            <a:off x="4788131" y="2992581"/>
            <a:ext cx="3837023" cy="3434135"/>
          </a:xfrm>
          <a:prstGeom prst="rect">
            <a:avLst/>
          </a:prstGeom>
        </p:spPr>
      </p:pic>
      <p:sp>
        <p:nvSpPr>
          <p:cNvPr id="5" name="テキスト ボックス 4">
            <a:extLst>
              <a:ext uri="{FF2B5EF4-FFF2-40B4-BE49-F238E27FC236}">
                <a16:creationId xmlns:a16="http://schemas.microsoft.com/office/drawing/2014/main" id="{A99D5F42-DA8A-C344-B597-5F76EC08AFAF}"/>
              </a:ext>
            </a:extLst>
          </p:cNvPr>
          <p:cNvSpPr txBox="1"/>
          <p:nvPr/>
        </p:nvSpPr>
        <p:spPr>
          <a:xfrm>
            <a:off x="616326" y="1486711"/>
            <a:ext cx="7760458" cy="2677656"/>
          </a:xfrm>
          <a:prstGeom prst="rect">
            <a:avLst/>
          </a:prstGeom>
          <a:noFill/>
        </p:spPr>
        <p:txBody>
          <a:bodyPr wrap="none" rtlCol="0">
            <a:spAutoFit/>
          </a:bodyPr>
          <a:lstStyle/>
          <a:p>
            <a:pPr marL="457200" indent="-457200">
              <a:buFont typeface="Wingdings" pitchFamily="2" charset="2"/>
              <a:buChar char="ü"/>
            </a:pPr>
            <a:r>
              <a:rPr lang="ja-JP" altLang="en-US" sz="2400">
                <a:solidFill>
                  <a:schemeClr val="accent6">
                    <a:lumMod val="50000"/>
                  </a:schemeClr>
                </a:solidFill>
                <a:latin typeface="Meiryo" panose="020B0604030504040204" pitchFamily="34" charset="-128"/>
                <a:ea typeface="Meiryo" panose="020B0604030504040204" pitchFamily="34" charset="-128"/>
              </a:rPr>
              <a:t>紙の伝票を</a:t>
            </a:r>
            <a:r>
              <a:rPr lang="en-US" altLang="ja-JP" sz="2400" dirty="0">
                <a:solidFill>
                  <a:schemeClr val="accent6">
                    <a:lumMod val="50000"/>
                  </a:schemeClr>
                </a:solidFill>
                <a:latin typeface="Meiryo" panose="020B0604030504040204" pitchFamily="34" charset="-128"/>
                <a:ea typeface="Meiryo" panose="020B0604030504040204" pitchFamily="34" charset="-128"/>
              </a:rPr>
              <a:t>OCR</a:t>
            </a:r>
            <a:r>
              <a:rPr lang="ja-JP" altLang="en-US" sz="2400">
                <a:solidFill>
                  <a:schemeClr val="accent6">
                    <a:lumMod val="50000"/>
                  </a:schemeClr>
                </a:solidFill>
                <a:latin typeface="Meiryo" panose="020B0604030504040204" pitchFamily="34" charset="-128"/>
                <a:ea typeface="Meiryo" panose="020B0604030504040204" pitchFamily="34" charset="-128"/>
              </a:rPr>
              <a:t>で読み込みシステムに登録する作業</a:t>
            </a:r>
            <a:endParaRPr lang="en-US" altLang="ja-JP" sz="2400" dirty="0">
              <a:solidFill>
                <a:schemeClr val="accent6">
                  <a:lumMod val="50000"/>
                </a:schemeClr>
              </a:solidFill>
              <a:latin typeface="Meiryo" panose="020B0604030504040204" pitchFamily="34" charset="-128"/>
              <a:ea typeface="Meiryo" panose="020B0604030504040204" pitchFamily="34" charset="-128"/>
            </a:endParaRPr>
          </a:p>
          <a:p>
            <a:pPr marL="457200" indent="-457200">
              <a:buFont typeface="Wingdings" pitchFamily="2" charset="2"/>
              <a:buChar char="ü"/>
            </a:pPr>
            <a:r>
              <a:rPr lang="ja-JP" altLang="en-US" sz="2400">
                <a:solidFill>
                  <a:schemeClr val="accent6">
                    <a:lumMod val="50000"/>
                  </a:schemeClr>
                </a:solidFill>
                <a:latin typeface="Meiryo" panose="020B0604030504040204" pitchFamily="34" charset="-128"/>
                <a:ea typeface="Meiryo" panose="020B0604030504040204" pitchFamily="34" charset="-128"/>
              </a:rPr>
              <a:t>複数システムにまたがるデータの集計・資料作成</a:t>
            </a:r>
            <a:endParaRPr lang="en-US" altLang="ja-JP" sz="2400" dirty="0">
              <a:solidFill>
                <a:schemeClr val="accent6">
                  <a:lumMod val="50000"/>
                </a:schemeClr>
              </a:solidFill>
              <a:latin typeface="Meiryo" panose="020B0604030504040204" pitchFamily="34" charset="-128"/>
              <a:ea typeface="Meiryo" panose="020B0604030504040204" pitchFamily="34" charset="-128"/>
            </a:endParaRPr>
          </a:p>
          <a:p>
            <a:pPr marL="457200" indent="-457200">
              <a:buFont typeface="Wingdings" pitchFamily="2" charset="2"/>
              <a:buChar char="ü"/>
            </a:pPr>
            <a:r>
              <a:rPr lang="ja-JP" altLang="en-US" sz="2400">
                <a:solidFill>
                  <a:schemeClr val="accent6">
                    <a:lumMod val="50000"/>
                  </a:schemeClr>
                </a:solidFill>
                <a:latin typeface="Meiryo" panose="020B0604030504040204" pitchFamily="34" charset="-128"/>
                <a:ea typeface="Meiryo" panose="020B0604030504040204" pitchFamily="34" charset="-128"/>
              </a:rPr>
              <a:t>サーバーと</a:t>
            </a:r>
            <a:r>
              <a:rPr lang="en-US" altLang="ja-JP" sz="2400" dirty="0">
                <a:solidFill>
                  <a:schemeClr val="accent6">
                    <a:lumMod val="50000"/>
                  </a:schemeClr>
                </a:solidFill>
                <a:latin typeface="Meiryo" panose="020B0604030504040204" pitchFamily="34" charset="-128"/>
                <a:ea typeface="Meiryo" panose="020B0604030504040204" pitchFamily="34" charset="-128"/>
              </a:rPr>
              <a:t>PC</a:t>
            </a:r>
            <a:r>
              <a:rPr lang="ja-JP" altLang="en-US" sz="2400">
                <a:solidFill>
                  <a:schemeClr val="accent6">
                    <a:lumMod val="50000"/>
                  </a:schemeClr>
                </a:solidFill>
                <a:latin typeface="Meiryo" panose="020B0604030504040204" pitchFamily="34" charset="-128"/>
                <a:ea typeface="Meiryo" panose="020B0604030504040204" pitchFamily="34" charset="-128"/>
              </a:rPr>
              <a:t>にまたがるデータ入力作業</a:t>
            </a:r>
            <a:endParaRPr lang="en-US" altLang="ja-JP" sz="2400" dirty="0">
              <a:solidFill>
                <a:schemeClr val="accent6">
                  <a:lumMod val="50000"/>
                </a:schemeClr>
              </a:solidFill>
              <a:latin typeface="Meiryo" panose="020B0604030504040204" pitchFamily="34" charset="-128"/>
              <a:ea typeface="Meiryo" panose="020B0604030504040204" pitchFamily="34" charset="-128"/>
            </a:endParaRPr>
          </a:p>
          <a:p>
            <a:pPr marL="457200" indent="-457200">
              <a:buFont typeface="Wingdings" pitchFamily="2" charset="2"/>
              <a:buChar char="ü"/>
            </a:pPr>
            <a:r>
              <a:rPr lang="ja-JP" altLang="en-US" sz="2400">
                <a:solidFill>
                  <a:schemeClr val="accent6">
                    <a:lumMod val="50000"/>
                  </a:schemeClr>
                </a:solidFill>
                <a:latin typeface="Meiryo" panose="020B0604030504040204" pitchFamily="34" charset="-128"/>
                <a:ea typeface="Meiryo" panose="020B0604030504040204" pitchFamily="34" charset="-128"/>
              </a:rPr>
              <a:t>商品や顧客などのマスター・データ登録</a:t>
            </a:r>
            <a:endParaRPr lang="en-US" altLang="ja-JP" sz="2400" dirty="0">
              <a:solidFill>
                <a:schemeClr val="accent6">
                  <a:lumMod val="50000"/>
                </a:schemeClr>
              </a:solidFill>
              <a:latin typeface="Meiryo" panose="020B0604030504040204" pitchFamily="34" charset="-128"/>
              <a:ea typeface="Meiryo" panose="020B0604030504040204" pitchFamily="34" charset="-128"/>
            </a:endParaRPr>
          </a:p>
          <a:p>
            <a:pPr marL="457200" indent="-457200">
              <a:buFont typeface="Wingdings" pitchFamily="2" charset="2"/>
              <a:buChar char="ü"/>
            </a:pPr>
            <a:r>
              <a:rPr lang="ja-JP" altLang="en-US" sz="2400">
                <a:solidFill>
                  <a:schemeClr val="accent6">
                    <a:lumMod val="50000"/>
                  </a:schemeClr>
                </a:solidFill>
                <a:latin typeface="Meiryo" panose="020B0604030504040204" pitchFamily="34" charset="-128"/>
                <a:ea typeface="Meiryo" panose="020B0604030504040204" pitchFamily="34" charset="-128"/>
              </a:rPr>
              <a:t>競合他社の動向や商品等の</a:t>
            </a:r>
            <a:r>
              <a:rPr lang="en-US" altLang="ja-JP" sz="2400" dirty="0">
                <a:solidFill>
                  <a:schemeClr val="accent6">
                    <a:lumMod val="50000"/>
                  </a:schemeClr>
                </a:solidFill>
                <a:latin typeface="Meiryo" panose="020B0604030504040204" pitchFamily="34" charset="-128"/>
                <a:ea typeface="Meiryo" panose="020B0604030504040204" pitchFamily="34" charset="-128"/>
              </a:rPr>
              <a:t>Web</a:t>
            </a:r>
            <a:r>
              <a:rPr lang="ja-JP" altLang="en-US" sz="2400">
                <a:solidFill>
                  <a:schemeClr val="accent6">
                    <a:lumMod val="50000"/>
                  </a:schemeClr>
                </a:solidFill>
                <a:latin typeface="Meiryo" panose="020B0604030504040204" pitchFamily="34" charset="-128"/>
                <a:ea typeface="Meiryo" panose="020B0604030504040204" pitchFamily="34" charset="-128"/>
              </a:rPr>
              <a:t>調査</a:t>
            </a:r>
            <a:endParaRPr lang="en-US" altLang="ja-JP" sz="2400" dirty="0">
              <a:solidFill>
                <a:schemeClr val="accent6">
                  <a:lumMod val="50000"/>
                </a:schemeClr>
              </a:solidFill>
              <a:latin typeface="Meiryo" panose="020B0604030504040204" pitchFamily="34" charset="-128"/>
              <a:ea typeface="Meiryo" panose="020B0604030504040204" pitchFamily="34" charset="-128"/>
            </a:endParaRPr>
          </a:p>
          <a:p>
            <a:pPr marL="457200" indent="-457200">
              <a:buFont typeface="Wingdings" pitchFamily="2" charset="2"/>
              <a:buChar char="ü"/>
            </a:pPr>
            <a:r>
              <a:rPr lang="ja-JP" altLang="en-US" sz="2400">
                <a:solidFill>
                  <a:schemeClr val="accent6">
                    <a:lumMod val="50000"/>
                  </a:schemeClr>
                </a:solidFill>
                <a:latin typeface="Meiryo" panose="020B0604030504040204" pitchFamily="34" charset="-128"/>
                <a:ea typeface="Meiryo" panose="020B0604030504040204" pitchFamily="34" charset="-128"/>
              </a:rPr>
              <a:t>販売や経理などの事務作業</a:t>
            </a:r>
            <a:endParaRPr lang="en-US" altLang="ja-JP" sz="2400" dirty="0">
              <a:solidFill>
                <a:schemeClr val="accent6">
                  <a:lumMod val="50000"/>
                </a:schemeClr>
              </a:solidFill>
              <a:latin typeface="Meiryo" panose="020B0604030504040204" pitchFamily="34" charset="-128"/>
              <a:ea typeface="Meiryo" panose="020B0604030504040204" pitchFamily="34" charset="-128"/>
            </a:endParaRPr>
          </a:p>
          <a:p>
            <a:pPr marL="457200" indent="-457200">
              <a:buFont typeface="Wingdings" pitchFamily="2" charset="2"/>
              <a:buChar char="ü"/>
            </a:pPr>
            <a:r>
              <a:rPr kumimoji="1" lang="ja-JP" altLang="en-US" sz="2400">
                <a:solidFill>
                  <a:schemeClr val="accent6">
                    <a:lumMod val="50000"/>
                  </a:schemeClr>
                </a:solidFill>
                <a:latin typeface="Meiryo" panose="020B0604030504040204" pitchFamily="34" charset="-128"/>
                <a:ea typeface="Meiryo" panose="020B0604030504040204" pitchFamily="34" charset="-128"/>
              </a:rPr>
              <a:t>など</a:t>
            </a:r>
          </a:p>
        </p:txBody>
      </p:sp>
    </p:spTree>
    <p:extLst>
      <p:ext uri="{BB962C8B-B14F-4D97-AF65-F5344CB8AC3E}">
        <p14:creationId xmlns:p14="http://schemas.microsoft.com/office/powerpoint/2010/main" val="3504785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EBBA62E-A6C7-9D47-A065-566237A8CB07}"/>
              </a:ext>
            </a:extLst>
          </p:cNvPr>
          <p:cNvSpPr>
            <a:spLocks noGrp="1"/>
          </p:cNvSpPr>
          <p:nvPr>
            <p:ph type="title"/>
          </p:nvPr>
        </p:nvSpPr>
        <p:spPr/>
        <p:txBody>
          <a:bodyPr/>
          <a:lstStyle/>
          <a:p>
            <a:r>
              <a:rPr kumimoji="1" lang="ja-JP" altLang="en-US"/>
              <a:t>対象となる業務</a:t>
            </a:r>
          </a:p>
        </p:txBody>
      </p:sp>
      <p:sp>
        <p:nvSpPr>
          <p:cNvPr id="3" name="スライド番号プレースホルダー 2">
            <a:extLst>
              <a:ext uri="{FF2B5EF4-FFF2-40B4-BE49-F238E27FC236}">
                <a16:creationId xmlns:a16="http://schemas.microsoft.com/office/drawing/2014/main" id="{CC435698-0442-0742-961D-2DF3C0198034}"/>
              </a:ext>
            </a:extLst>
          </p:cNvPr>
          <p:cNvSpPr>
            <a:spLocks noGrp="1"/>
          </p:cNvSpPr>
          <p:nvPr>
            <p:ph type="sldNum" sz="quarter" idx="12"/>
          </p:nvPr>
        </p:nvSpPr>
        <p:spPr/>
        <p:txBody>
          <a:bodyPr/>
          <a:lstStyle/>
          <a:p>
            <a:fld id="{8FF8CC5D-A65D-5946-99B5-645367A967AD}" type="slidenum">
              <a:rPr kumimoji="1" lang="ja-JP" altLang="en-US" smtClean="0"/>
              <a:t>6</a:t>
            </a:fld>
            <a:endParaRPr kumimoji="1" lang="ja-JP" altLang="en-US"/>
          </a:p>
        </p:txBody>
      </p:sp>
      <p:sp>
        <p:nvSpPr>
          <p:cNvPr id="5" name="正方形/長方形 4">
            <a:extLst>
              <a:ext uri="{FF2B5EF4-FFF2-40B4-BE49-F238E27FC236}">
                <a16:creationId xmlns:a16="http://schemas.microsoft.com/office/drawing/2014/main" id="{0E92EB03-357D-DD4C-8399-BEE9B5FF97F7}"/>
              </a:ext>
            </a:extLst>
          </p:cNvPr>
          <p:cNvSpPr/>
          <p:nvPr/>
        </p:nvSpPr>
        <p:spPr>
          <a:xfrm>
            <a:off x="457201" y="874766"/>
            <a:ext cx="8212974" cy="196474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4000" b="1">
                <a:solidFill>
                  <a:srgbClr val="FFFFFF"/>
                </a:solidFill>
                <a:latin typeface="Meiryo" panose="020B0604030504040204" pitchFamily="34" charset="-128"/>
                <a:ea typeface="Meiryo" panose="020B0604030504040204" pitchFamily="34" charset="-128"/>
                <a:cs typeface="ＭＳ Ｐゴシック"/>
              </a:rPr>
              <a:t>定型</a:t>
            </a:r>
            <a:r>
              <a:rPr kumimoji="1" lang="en-US" altLang="ja-JP" sz="4000" b="1" dirty="0">
                <a:solidFill>
                  <a:srgbClr val="FFFFFF"/>
                </a:solidFill>
                <a:latin typeface="Meiryo" panose="020B0604030504040204" pitchFamily="34" charset="-128"/>
                <a:ea typeface="Meiryo" panose="020B0604030504040204" pitchFamily="34" charset="-128"/>
                <a:cs typeface="ＭＳ Ｐゴシック"/>
              </a:rPr>
              <a:t>×</a:t>
            </a:r>
            <a:r>
              <a:rPr kumimoji="1" lang="ja-JP" altLang="en-US" sz="4000" b="1">
                <a:solidFill>
                  <a:srgbClr val="FFFFFF"/>
                </a:solidFill>
                <a:latin typeface="Meiryo" panose="020B0604030504040204" pitchFamily="34" charset="-128"/>
                <a:ea typeface="Meiryo" panose="020B0604030504040204" pitchFamily="34" charset="-128"/>
                <a:cs typeface="ＭＳ Ｐゴシック"/>
              </a:rPr>
              <a:t>単純</a:t>
            </a:r>
            <a:r>
              <a:rPr kumimoji="1" lang="en-US" altLang="ja-JP" sz="4000" b="1" dirty="0">
                <a:solidFill>
                  <a:srgbClr val="FFFFFF"/>
                </a:solidFill>
                <a:latin typeface="Meiryo" panose="020B0604030504040204" pitchFamily="34" charset="-128"/>
                <a:ea typeface="Meiryo" panose="020B0604030504040204" pitchFamily="34" charset="-128"/>
                <a:cs typeface="ＭＳ Ｐゴシック"/>
              </a:rPr>
              <a:t>×</a:t>
            </a:r>
            <a:r>
              <a:rPr kumimoji="1" lang="ja-JP" altLang="en-US" sz="4000" b="1">
                <a:solidFill>
                  <a:srgbClr val="FFFFFF"/>
                </a:solidFill>
                <a:latin typeface="Meiryo" panose="020B0604030504040204" pitchFamily="34" charset="-128"/>
                <a:ea typeface="Meiryo" panose="020B0604030504040204" pitchFamily="34" charset="-128"/>
                <a:cs typeface="ＭＳ Ｐゴシック"/>
              </a:rPr>
              <a:t>反復</a:t>
            </a:r>
            <a:r>
              <a:rPr kumimoji="1" lang="en-US" altLang="ja-JP" sz="4000" b="1" dirty="0">
                <a:solidFill>
                  <a:srgbClr val="FFFFFF"/>
                </a:solidFill>
                <a:latin typeface="Meiryo" panose="020B0604030504040204" pitchFamily="34" charset="-128"/>
                <a:ea typeface="Meiryo" panose="020B0604030504040204" pitchFamily="34" charset="-128"/>
                <a:cs typeface="ＭＳ Ｐゴシック"/>
              </a:rPr>
              <a:t>×</a:t>
            </a:r>
            <a:r>
              <a:rPr kumimoji="1" lang="ja-JP" altLang="en-US" sz="4000" b="1">
                <a:solidFill>
                  <a:srgbClr val="FFFFFF"/>
                </a:solidFill>
                <a:latin typeface="Meiryo" panose="020B0604030504040204" pitchFamily="34" charset="-128"/>
                <a:ea typeface="Meiryo" panose="020B0604030504040204" pitchFamily="34" charset="-128"/>
                <a:cs typeface="ＭＳ Ｐゴシック"/>
              </a:rPr>
              <a:t>大量</a:t>
            </a:r>
            <a:endParaRPr kumimoji="1" lang="en-US" altLang="ja-JP" sz="4000" b="1" dirty="0">
              <a:solidFill>
                <a:srgbClr val="FFFFFF"/>
              </a:solidFill>
              <a:latin typeface="Meiryo" panose="020B0604030504040204" pitchFamily="34" charset="-128"/>
              <a:ea typeface="Meiryo" panose="020B0604030504040204" pitchFamily="34" charset="-128"/>
              <a:cs typeface="ＭＳ Ｐゴシック"/>
            </a:endParaRPr>
          </a:p>
          <a:p>
            <a:pPr marL="171450" indent="-171450" algn="ctr">
              <a:buFont typeface="Wingdings" pitchFamily="2" charset="2"/>
              <a:buChar char="ü"/>
            </a:pPr>
            <a:r>
              <a:rPr kumimoji="1" lang="ja-JP" altLang="en-US" sz="2400">
                <a:solidFill>
                  <a:srgbClr val="FFFFFF"/>
                </a:solidFill>
                <a:latin typeface="Meiryo" panose="020B0604030504040204" pitchFamily="34" charset="-128"/>
                <a:ea typeface="Meiryo" panose="020B0604030504040204" pitchFamily="34" charset="-128"/>
                <a:cs typeface="ＭＳ Ｐゴシック"/>
              </a:rPr>
              <a:t>一定のルールが確立されている定型業務</a:t>
            </a:r>
            <a:endParaRPr kumimoji="1" lang="en-US" altLang="ja-JP" sz="2400" dirty="0">
              <a:solidFill>
                <a:srgbClr val="FFFFFF"/>
              </a:solidFill>
              <a:latin typeface="Meiryo" panose="020B0604030504040204" pitchFamily="34" charset="-128"/>
              <a:ea typeface="Meiryo" panose="020B0604030504040204" pitchFamily="34" charset="-128"/>
              <a:cs typeface="ＭＳ Ｐゴシック"/>
            </a:endParaRPr>
          </a:p>
          <a:p>
            <a:pPr marL="171450" indent="-171450" algn="ctr">
              <a:buFont typeface="Wingdings" pitchFamily="2" charset="2"/>
              <a:buChar char="ü"/>
            </a:pPr>
            <a:r>
              <a:rPr kumimoji="1" lang="ja-JP" altLang="en-US" sz="2400">
                <a:solidFill>
                  <a:srgbClr val="FFFFFF"/>
                </a:solidFill>
                <a:latin typeface="Meiryo" panose="020B0604030504040204" pitchFamily="34" charset="-128"/>
                <a:ea typeface="Meiryo" panose="020B0604030504040204" pitchFamily="34" charset="-128"/>
                <a:cs typeface="ＭＳ Ｐゴシック"/>
              </a:rPr>
              <a:t>大量データを扱うため長時間かかる業務</a:t>
            </a:r>
            <a:endParaRPr kumimoji="1" lang="en-US" altLang="ja-JP" sz="2400" dirty="0">
              <a:solidFill>
                <a:srgbClr val="FFFFFF"/>
              </a:solidFill>
              <a:latin typeface="Meiryo" panose="020B0604030504040204" pitchFamily="34" charset="-128"/>
              <a:ea typeface="Meiryo" panose="020B0604030504040204" pitchFamily="34" charset="-128"/>
              <a:cs typeface="ＭＳ Ｐゴシック"/>
            </a:endParaRPr>
          </a:p>
          <a:p>
            <a:pPr marL="171450" indent="-171450" algn="ctr">
              <a:buFont typeface="Wingdings" pitchFamily="2" charset="2"/>
              <a:buChar char="ü"/>
            </a:pPr>
            <a:r>
              <a:rPr lang="ja-JP" altLang="en-US" sz="2400">
                <a:solidFill>
                  <a:srgbClr val="FFFFFF"/>
                </a:solidFill>
                <a:latin typeface="Meiryo" panose="020B0604030504040204" pitchFamily="34" charset="-128"/>
                <a:ea typeface="Meiryo" panose="020B0604030504040204" pitchFamily="34" charset="-128"/>
                <a:cs typeface="ＭＳ Ｐゴシック"/>
              </a:rPr>
              <a:t>定期的な作業で期限が決まっている業務</a:t>
            </a:r>
            <a:endParaRPr kumimoji="1" lang="ja-JP" altLang="en-US" sz="24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4" name="グループ化 3">
            <a:extLst>
              <a:ext uri="{FF2B5EF4-FFF2-40B4-BE49-F238E27FC236}">
                <a16:creationId xmlns:a16="http://schemas.microsoft.com/office/drawing/2014/main" id="{10DF9F1C-5BA8-784B-9BC8-BA08E92B5881}"/>
              </a:ext>
            </a:extLst>
          </p:cNvPr>
          <p:cNvGrpSpPr/>
          <p:nvPr/>
        </p:nvGrpSpPr>
        <p:grpSpPr>
          <a:xfrm>
            <a:off x="457201" y="5166087"/>
            <a:ext cx="8212974" cy="1408461"/>
            <a:chOff x="457201" y="5166087"/>
            <a:chExt cx="8212974" cy="1408461"/>
          </a:xfrm>
        </p:grpSpPr>
        <p:sp>
          <p:nvSpPr>
            <p:cNvPr id="7" name="正方形/長方形 6">
              <a:extLst>
                <a:ext uri="{FF2B5EF4-FFF2-40B4-BE49-F238E27FC236}">
                  <a16:creationId xmlns:a16="http://schemas.microsoft.com/office/drawing/2014/main" id="{31D4AB47-1D8B-2B44-888A-CA190E6F2879}"/>
                </a:ext>
              </a:extLst>
            </p:cNvPr>
            <p:cNvSpPr/>
            <p:nvPr/>
          </p:nvSpPr>
          <p:spPr>
            <a:xfrm>
              <a:off x="457201" y="5166087"/>
              <a:ext cx="8212974" cy="1376167"/>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342900" indent="-342900">
                <a:buFont typeface="Wingdings" pitchFamily="2" charset="2"/>
                <a:buChar char="ü"/>
              </a:pPr>
              <a:r>
                <a:rPr kumimoji="1" lang="ja-JP" altLang="en-US" sz="2000">
                  <a:solidFill>
                    <a:srgbClr val="FFFFFF"/>
                  </a:solidFill>
                  <a:latin typeface="Meiryo" panose="020B0604030504040204" pitchFamily="34" charset="-128"/>
                  <a:ea typeface="Meiryo" panose="020B0604030504040204" pitchFamily="34" charset="-128"/>
                  <a:cs typeface="ＭＳ Ｐゴシック"/>
                </a:rPr>
                <a:t>作業単位が小さくシステム化されてない</a:t>
              </a:r>
              <a:endParaRPr kumimoji="1" lang="en-US" altLang="ja-JP" sz="2000" dirty="0">
                <a:solidFill>
                  <a:srgbClr val="FFFFFF"/>
                </a:solidFill>
                <a:latin typeface="Meiryo" panose="020B0604030504040204" pitchFamily="34" charset="-128"/>
                <a:ea typeface="Meiryo" panose="020B0604030504040204" pitchFamily="34" charset="-128"/>
                <a:cs typeface="ＭＳ Ｐゴシック"/>
              </a:endParaRPr>
            </a:p>
            <a:p>
              <a:pPr marL="342900" indent="-342900">
                <a:buFont typeface="Wingdings" pitchFamily="2" charset="2"/>
                <a:buChar char="ü"/>
              </a:pPr>
              <a:r>
                <a:rPr lang="ja-JP" altLang="en-US" sz="2000">
                  <a:solidFill>
                    <a:srgbClr val="FFFFFF"/>
                  </a:solidFill>
                  <a:latin typeface="Meiryo" panose="020B0604030504040204" pitchFamily="34" charset="-128"/>
                  <a:ea typeface="Meiryo" panose="020B0604030504040204" pitchFamily="34" charset="-128"/>
                  <a:cs typeface="ＭＳ Ｐゴシック"/>
                </a:rPr>
                <a:t>システム化されていても使い勝手が悪い</a:t>
              </a:r>
              <a:endParaRPr lang="en-US" altLang="ja-JP" sz="2000" dirty="0">
                <a:solidFill>
                  <a:srgbClr val="FFFFFF"/>
                </a:solidFill>
                <a:latin typeface="Meiryo" panose="020B0604030504040204" pitchFamily="34" charset="-128"/>
                <a:ea typeface="Meiryo" panose="020B0604030504040204" pitchFamily="34" charset="-128"/>
                <a:cs typeface="ＭＳ Ｐゴシック"/>
              </a:endParaRPr>
            </a:p>
            <a:p>
              <a:pPr marL="342900" indent="-342900">
                <a:buFont typeface="Wingdings" pitchFamily="2" charset="2"/>
                <a:buChar char="ü"/>
              </a:pPr>
              <a:r>
                <a:rPr kumimoji="1" lang="ja-JP" altLang="en-US" sz="2000">
                  <a:solidFill>
                    <a:srgbClr val="FFFFFF"/>
                  </a:solidFill>
                  <a:latin typeface="Meiryo" panose="020B0604030504040204" pitchFamily="34" charset="-128"/>
                  <a:ea typeface="Meiryo" panose="020B0604030504040204" pitchFamily="34" charset="-128"/>
                  <a:cs typeface="ＭＳ Ｐゴシック"/>
                </a:rPr>
                <a:t>異なるシステム／アプリをまたがる作業</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テキスト ボックス 7">
              <a:extLst>
                <a:ext uri="{FF2B5EF4-FFF2-40B4-BE49-F238E27FC236}">
                  <a16:creationId xmlns:a16="http://schemas.microsoft.com/office/drawing/2014/main" id="{4C90804C-2CC2-3A47-B262-31C600D4BF26}"/>
                </a:ext>
              </a:extLst>
            </p:cNvPr>
            <p:cNvSpPr txBox="1"/>
            <p:nvPr/>
          </p:nvSpPr>
          <p:spPr>
            <a:xfrm>
              <a:off x="6202210" y="5249217"/>
              <a:ext cx="2031325" cy="830997"/>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対応コストが</a:t>
              </a:r>
              <a:endParaRPr kumimoji="1" lang="en-US" altLang="ja-JP" sz="2400" b="1" dirty="0">
                <a:solidFill>
                  <a:schemeClr val="bg1"/>
                </a:solidFill>
                <a:latin typeface="Meiryo" panose="020B0604030504040204" pitchFamily="34" charset="-128"/>
                <a:ea typeface="Meiryo" panose="020B0604030504040204" pitchFamily="34" charset="-128"/>
              </a:endParaRPr>
            </a:p>
            <a:p>
              <a:pPr algn="ctr"/>
              <a:r>
                <a:rPr kumimoji="1" lang="ja-JP" altLang="en-US" sz="2400" b="1">
                  <a:solidFill>
                    <a:schemeClr val="bg1"/>
                  </a:solidFill>
                  <a:latin typeface="Meiryo" panose="020B0604030504040204" pitchFamily="34" charset="-128"/>
                  <a:ea typeface="Meiryo" panose="020B0604030504040204" pitchFamily="34" charset="-128"/>
                </a:rPr>
                <a:t>かかりすぎる</a:t>
              </a:r>
            </a:p>
          </p:txBody>
        </p:sp>
        <p:sp>
          <p:nvSpPr>
            <p:cNvPr id="9" name="テキスト ボックス 8">
              <a:extLst>
                <a:ext uri="{FF2B5EF4-FFF2-40B4-BE49-F238E27FC236}">
                  <a16:creationId xmlns:a16="http://schemas.microsoft.com/office/drawing/2014/main" id="{3565FC82-8454-FA4A-BB7A-AFFAA2F672DD}"/>
                </a:ext>
              </a:extLst>
            </p:cNvPr>
            <p:cNvSpPr txBox="1"/>
            <p:nvPr/>
          </p:nvSpPr>
          <p:spPr>
            <a:xfrm>
              <a:off x="6202210" y="6174438"/>
              <a:ext cx="2062744" cy="400110"/>
            </a:xfrm>
            <a:prstGeom prst="rect">
              <a:avLst/>
            </a:prstGeom>
            <a:noFill/>
          </p:spPr>
          <p:txBody>
            <a:bodyPr wrap="none" rtlCol="0">
              <a:spAutoFit/>
            </a:bodyPr>
            <a:lstStyle/>
            <a:p>
              <a:pPr algn="ctr"/>
              <a:r>
                <a:rPr kumimoji="1" lang="en-US" altLang="ja-JP" sz="2000" b="1" dirty="0">
                  <a:solidFill>
                    <a:schemeClr val="bg1"/>
                  </a:solidFill>
                  <a:latin typeface="Meiryo" panose="020B0604030504040204" pitchFamily="34" charset="-128"/>
                  <a:ea typeface="Meiryo" panose="020B0604030504040204" pitchFamily="34" charset="-128"/>
                </a:rPr>
                <a:t>EXCEL</a:t>
              </a:r>
              <a:r>
                <a:rPr kumimoji="1" lang="ja-JP" altLang="en-US" sz="2000" b="1">
                  <a:solidFill>
                    <a:schemeClr val="bg1"/>
                  </a:solidFill>
                  <a:latin typeface="Meiryo" panose="020B0604030504040204" pitchFamily="34" charset="-128"/>
                  <a:ea typeface="Meiryo" panose="020B0604030504040204" pitchFamily="34" charset="-128"/>
                </a:rPr>
                <a:t>で手作業</a:t>
              </a:r>
            </a:p>
          </p:txBody>
        </p:sp>
        <p:sp>
          <p:nvSpPr>
            <p:cNvPr id="10" name="下矢印 9">
              <a:extLst>
                <a:ext uri="{FF2B5EF4-FFF2-40B4-BE49-F238E27FC236}">
                  <a16:creationId xmlns:a16="http://schemas.microsoft.com/office/drawing/2014/main" id="{19B1D057-D2ED-2045-90D0-3C2832EF4C25}"/>
                </a:ext>
              </a:extLst>
            </p:cNvPr>
            <p:cNvSpPr/>
            <p:nvPr/>
          </p:nvSpPr>
          <p:spPr>
            <a:xfrm>
              <a:off x="7029920" y="5966622"/>
              <a:ext cx="407323" cy="200461"/>
            </a:xfrm>
            <a:prstGeom prst="down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12" name="図 11">
            <a:extLst>
              <a:ext uri="{FF2B5EF4-FFF2-40B4-BE49-F238E27FC236}">
                <a16:creationId xmlns:a16="http://schemas.microsoft.com/office/drawing/2014/main" id="{9ED272F9-B24D-B648-8D35-F322F2F3E957}"/>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374863" y="3225707"/>
            <a:ext cx="3000425" cy="1629704"/>
          </a:xfrm>
          <a:prstGeom prst="rect">
            <a:avLst/>
          </a:prstGeom>
        </p:spPr>
      </p:pic>
      <p:pic>
        <p:nvPicPr>
          <p:cNvPr id="14" name="図 13">
            <a:extLst>
              <a:ext uri="{FF2B5EF4-FFF2-40B4-BE49-F238E27FC236}">
                <a16:creationId xmlns:a16="http://schemas.microsoft.com/office/drawing/2014/main" id="{BBDE2780-933E-1F4C-80D0-D8CEA67E5A5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64607" y="2929804"/>
            <a:ext cx="4117188" cy="2236283"/>
          </a:xfrm>
          <a:prstGeom prst="rect">
            <a:avLst/>
          </a:prstGeom>
          <a:ln>
            <a:noFill/>
          </a:ln>
        </p:spPr>
      </p:pic>
      <p:cxnSp>
        <p:nvCxnSpPr>
          <p:cNvPr id="16" name="直線矢印コネクタ 15">
            <a:extLst>
              <a:ext uri="{FF2B5EF4-FFF2-40B4-BE49-F238E27FC236}">
                <a16:creationId xmlns:a16="http://schemas.microsoft.com/office/drawing/2014/main" id="{403AABF3-68CC-2C40-A29C-B7E5AEA9408B}"/>
              </a:ext>
            </a:extLst>
          </p:cNvPr>
          <p:cNvCxnSpPr>
            <a:cxnSpLocks/>
            <a:stCxn id="14" idx="0"/>
            <a:endCxn id="12" idx="0"/>
          </p:cNvCxnSpPr>
          <p:nvPr/>
        </p:nvCxnSpPr>
        <p:spPr>
          <a:xfrm>
            <a:off x="1493987" y="2929804"/>
            <a:ext cx="6381089" cy="295903"/>
          </a:xfrm>
          <a:prstGeom prst="straightConnector1">
            <a:avLst/>
          </a:prstGeom>
          <a:ln>
            <a:solidFill>
              <a:schemeClr val="accent6"/>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7" name="直線矢印コネクタ 16">
            <a:extLst>
              <a:ext uri="{FF2B5EF4-FFF2-40B4-BE49-F238E27FC236}">
                <a16:creationId xmlns:a16="http://schemas.microsoft.com/office/drawing/2014/main" id="{E6653C85-CE78-894C-9784-C240CD8F0501}"/>
              </a:ext>
            </a:extLst>
          </p:cNvPr>
          <p:cNvCxnSpPr>
            <a:cxnSpLocks/>
            <a:stCxn id="14" idx="2"/>
            <a:endCxn id="12" idx="2"/>
          </p:cNvCxnSpPr>
          <p:nvPr/>
        </p:nvCxnSpPr>
        <p:spPr>
          <a:xfrm flipV="1">
            <a:off x="1493987" y="4855411"/>
            <a:ext cx="6381089" cy="310676"/>
          </a:xfrm>
          <a:prstGeom prst="straightConnector1">
            <a:avLst/>
          </a:prstGeom>
          <a:ln>
            <a:solidFill>
              <a:schemeClr val="accent6"/>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22" name="テキスト ボックス 21">
            <a:extLst>
              <a:ext uri="{FF2B5EF4-FFF2-40B4-BE49-F238E27FC236}">
                <a16:creationId xmlns:a16="http://schemas.microsoft.com/office/drawing/2014/main" id="{B98F5888-3AFC-6843-97A9-61CB186B3C05}"/>
              </a:ext>
            </a:extLst>
          </p:cNvPr>
          <p:cNvSpPr txBox="1"/>
          <p:nvPr/>
        </p:nvSpPr>
        <p:spPr>
          <a:xfrm>
            <a:off x="403036" y="3706952"/>
            <a:ext cx="1082348" cy="400110"/>
          </a:xfrm>
          <a:prstGeom prst="rect">
            <a:avLst/>
          </a:prstGeom>
          <a:noFill/>
        </p:spPr>
        <p:txBody>
          <a:bodyPr wrap="none" rtlCol="0">
            <a:spAutoFit/>
          </a:bodyPr>
          <a:lstStyle/>
          <a:p>
            <a:pPr algn="ctr"/>
            <a:r>
              <a:rPr kumimoji="1" lang="ja-JP" altLang="en-US" sz="1000">
                <a:solidFill>
                  <a:schemeClr val="bg1"/>
                </a:solidFill>
                <a:latin typeface="Meiryo" panose="020B0604030504040204" pitchFamily="34" charset="-128"/>
                <a:ea typeface="Meiryo" panose="020B0604030504040204" pitchFamily="34" charset="-128"/>
              </a:rPr>
              <a:t>人間でなければ</a:t>
            </a:r>
            <a:endParaRPr kumimoji="1" lang="en-US" altLang="ja-JP" sz="1000" dirty="0">
              <a:solidFill>
                <a:schemeClr val="bg1"/>
              </a:solidFill>
              <a:latin typeface="Meiryo" panose="020B0604030504040204" pitchFamily="34" charset="-128"/>
              <a:ea typeface="Meiryo" panose="020B0604030504040204" pitchFamily="34" charset="-128"/>
            </a:endParaRPr>
          </a:p>
          <a:p>
            <a:pPr algn="ctr"/>
            <a:r>
              <a:rPr kumimoji="1" lang="ja-JP" altLang="en-US" sz="1000">
                <a:solidFill>
                  <a:schemeClr val="bg1"/>
                </a:solidFill>
                <a:latin typeface="Meiryo" panose="020B0604030504040204" pitchFamily="34" charset="-128"/>
                <a:ea typeface="Meiryo" panose="020B0604030504040204" pitchFamily="34" charset="-128"/>
              </a:rPr>
              <a:t>できない作業</a:t>
            </a:r>
          </a:p>
        </p:txBody>
      </p:sp>
      <p:sp>
        <p:nvSpPr>
          <p:cNvPr id="23" name="テキスト ボックス 22">
            <a:extLst>
              <a:ext uri="{FF2B5EF4-FFF2-40B4-BE49-F238E27FC236}">
                <a16:creationId xmlns:a16="http://schemas.microsoft.com/office/drawing/2014/main" id="{DF4E14BA-F94C-344B-9CA3-E0CE7A3A3F21}"/>
              </a:ext>
            </a:extLst>
          </p:cNvPr>
          <p:cNvSpPr txBox="1"/>
          <p:nvPr/>
        </p:nvSpPr>
        <p:spPr>
          <a:xfrm>
            <a:off x="7333901" y="4269160"/>
            <a:ext cx="1082348" cy="400110"/>
          </a:xfrm>
          <a:prstGeom prst="rect">
            <a:avLst/>
          </a:prstGeom>
          <a:noFill/>
        </p:spPr>
        <p:txBody>
          <a:bodyPr wrap="none" rtlCol="0">
            <a:spAutoFit/>
          </a:bodyPr>
          <a:lstStyle/>
          <a:p>
            <a:pPr algn="ctr"/>
            <a:r>
              <a:rPr kumimoji="1" lang="ja-JP" altLang="en-US" sz="1000">
                <a:solidFill>
                  <a:schemeClr val="bg1"/>
                </a:solidFill>
                <a:latin typeface="Meiryo" panose="020B0604030504040204" pitchFamily="34" charset="-128"/>
                <a:ea typeface="Meiryo" panose="020B0604030504040204" pitchFamily="34" charset="-128"/>
              </a:rPr>
              <a:t>人間でなければ</a:t>
            </a:r>
            <a:endParaRPr kumimoji="1" lang="en-US" altLang="ja-JP" sz="1000" dirty="0">
              <a:solidFill>
                <a:schemeClr val="bg1"/>
              </a:solidFill>
              <a:latin typeface="Meiryo" panose="020B0604030504040204" pitchFamily="34" charset="-128"/>
              <a:ea typeface="Meiryo" panose="020B0604030504040204" pitchFamily="34" charset="-128"/>
            </a:endParaRPr>
          </a:p>
          <a:p>
            <a:pPr algn="ctr"/>
            <a:r>
              <a:rPr kumimoji="1" lang="ja-JP" altLang="en-US" sz="1000">
                <a:solidFill>
                  <a:schemeClr val="bg1"/>
                </a:solidFill>
                <a:latin typeface="Meiryo" panose="020B0604030504040204" pitchFamily="34" charset="-128"/>
                <a:ea typeface="Meiryo" panose="020B0604030504040204" pitchFamily="34" charset="-128"/>
              </a:rPr>
              <a:t>できない作業</a:t>
            </a:r>
          </a:p>
        </p:txBody>
      </p:sp>
      <p:sp>
        <p:nvSpPr>
          <p:cNvPr id="24" name="テキスト ボックス 23">
            <a:extLst>
              <a:ext uri="{FF2B5EF4-FFF2-40B4-BE49-F238E27FC236}">
                <a16:creationId xmlns:a16="http://schemas.microsoft.com/office/drawing/2014/main" id="{F48946BA-1F2E-4A4B-91A1-72824135151A}"/>
              </a:ext>
            </a:extLst>
          </p:cNvPr>
          <p:cNvSpPr txBox="1"/>
          <p:nvPr/>
        </p:nvSpPr>
        <p:spPr>
          <a:xfrm>
            <a:off x="2614745" y="3632446"/>
            <a:ext cx="4371710" cy="830997"/>
          </a:xfrm>
          <a:prstGeom prst="rect">
            <a:avLst/>
          </a:prstGeom>
          <a:noFill/>
        </p:spPr>
        <p:txBody>
          <a:bodyPr wrap="none" rtlCol="0">
            <a:spAutoFit/>
          </a:bodyPr>
          <a:lstStyle/>
          <a:p>
            <a:pPr marL="285750" indent="-285750">
              <a:buFont typeface="Wingdings" pitchFamily="2" charset="2"/>
              <a:buChar char="Ø"/>
            </a:pPr>
            <a:r>
              <a:rPr kumimoji="1" lang="ja-JP" altLang="en-US" sz="1600" b="1">
                <a:solidFill>
                  <a:srgbClr val="0070C0"/>
                </a:solidFill>
                <a:latin typeface="Meiryo" panose="020B0604030504040204" pitchFamily="34" charset="-128"/>
                <a:ea typeface="Meiryo" panose="020B0604030504040204" pitchFamily="34" charset="-128"/>
              </a:rPr>
              <a:t>労働時間短縮とワークライフバランス改善</a:t>
            </a:r>
            <a:endParaRPr kumimoji="1" lang="en-US" altLang="ja-JP" sz="1600" b="1"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600" b="1">
                <a:solidFill>
                  <a:srgbClr val="0070C0"/>
                </a:solidFill>
                <a:latin typeface="Meiryo" panose="020B0604030504040204" pitchFamily="34" charset="-128"/>
                <a:ea typeface="Meiryo" panose="020B0604030504040204" pitchFamily="34" charset="-128"/>
              </a:rPr>
              <a:t>人間でなければできない仕事へのシフト</a:t>
            </a:r>
            <a:endParaRPr lang="en-US" altLang="ja-JP" sz="1600" b="1"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sz="1600" b="1">
                <a:solidFill>
                  <a:srgbClr val="0070C0"/>
                </a:solidFill>
                <a:latin typeface="Meiryo" panose="020B0604030504040204" pitchFamily="34" charset="-128"/>
                <a:ea typeface="Meiryo" panose="020B0604030504040204" pitchFamily="34" charset="-128"/>
              </a:rPr>
              <a:t>イノベーション創発と働きがい意識の拡大</a:t>
            </a:r>
          </a:p>
        </p:txBody>
      </p:sp>
    </p:spTree>
    <p:extLst>
      <p:ext uri="{BB962C8B-B14F-4D97-AF65-F5344CB8AC3E}">
        <p14:creationId xmlns:p14="http://schemas.microsoft.com/office/powerpoint/2010/main" val="1358826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パイ 12">
            <a:extLst>
              <a:ext uri="{FF2B5EF4-FFF2-40B4-BE49-F238E27FC236}">
                <a16:creationId xmlns:a16="http://schemas.microsoft.com/office/drawing/2014/main" id="{1C9965DE-A4FC-C347-B57B-B516779F84C3}"/>
              </a:ext>
            </a:extLst>
          </p:cNvPr>
          <p:cNvSpPr/>
          <p:nvPr/>
        </p:nvSpPr>
        <p:spPr>
          <a:xfrm>
            <a:off x="5084144" y="1945405"/>
            <a:ext cx="3607725" cy="3606450"/>
          </a:xfrm>
          <a:prstGeom prst="pie">
            <a:avLst>
              <a:gd name="adj1" fmla="val 16168476"/>
              <a:gd name="adj2" fmla="val 15579748"/>
            </a:avLst>
          </a:prstGeom>
          <a:solidFill>
            <a:srgbClr val="FF6666"/>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パイ 11">
            <a:extLst>
              <a:ext uri="{FF2B5EF4-FFF2-40B4-BE49-F238E27FC236}">
                <a16:creationId xmlns:a16="http://schemas.microsoft.com/office/drawing/2014/main" id="{0FD70B91-A1FB-9748-B604-B532D9180ABF}"/>
              </a:ext>
            </a:extLst>
          </p:cNvPr>
          <p:cNvSpPr/>
          <p:nvPr/>
        </p:nvSpPr>
        <p:spPr>
          <a:xfrm>
            <a:off x="512140" y="1945405"/>
            <a:ext cx="3607725" cy="3606450"/>
          </a:xfrm>
          <a:prstGeom prst="pie">
            <a:avLst>
              <a:gd name="adj1" fmla="val 16168476"/>
              <a:gd name="adj2" fmla="val 4770945"/>
            </a:avLst>
          </a:prstGeom>
          <a:solidFill>
            <a:srgbClr val="FF6666"/>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577C9DB7-0060-4446-BCA2-401B0D5B6192}"/>
              </a:ext>
            </a:extLst>
          </p:cNvPr>
          <p:cNvSpPr>
            <a:spLocks noGrp="1"/>
          </p:cNvSpPr>
          <p:nvPr>
            <p:ph type="title"/>
          </p:nvPr>
        </p:nvSpPr>
        <p:spPr/>
        <p:txBody>
          <a:bodyPr/>
          <a:lstStyle/>
          <a:p>
            <a:r>
              <a:rPr kumimoji="1" lang="en-US" altLang="ja-JP" dirty="0"/>
              <a:t>RPA</a:t>
            </a:r>
            <a:r>
              <a:rPr kumimoji="1" lang="ja-JP" altLang="en-US"/>
              <a:t>導入の期間と効果</a:t>
            </a:r>
          </a:p>
        </p:txBody>
      </p:sp>
      <p:sp>
        <p:nvSpPr>
          <p:cNvPr id="3" name="スライド番号プレースホルダー 2">
            <a:extLst>
              <a:ext uri="{FF2B5EF4-FFF2-40B4-BE49-F238E27FC236}">
                <a16:creationId xmlns:a16="http://schemas.microsoft.com/office/drawing/2014/main" id="{78E76169-7AF7-8841-A16F-AF0F5A070DBA}"/>
              </a:ext>
            </a:extLst>
          </p:cNvPr>
          <p:cNvSpPr>
            <a:spLocks noGrp="1"/>
          </p:cNvSpPr>
          <p:nvPr>
            <p:ph type="sldNum" sz="quarter" idx="12"/>
          </p:nvPr>
        </p:nvSpPr>
        <p:spPr/>
        <p:txBody>
          <a:bodyPr/>
          <a:lstStyle/>
          <a:p>
            <a:fld id="{8FF8CC5D-A65D-5946-99B5-645367A967AD}" type="slidenum">
              <a:rPr kumimoji="1" lang="ja-JP" altLang="en-US" smtClean="0"/>
              <a:t>7</a:t>
            </a:fld>
            <a:endParaRPr kumimoji="1" lang="ja-JP" altLang="en-US"/>
          </a:p>
        </p:txBody>
      </p:sp>
      <p:pic>
        <p:nvPicPr>
          <p:cNvPr id="7" name="図 6">
            <a:extLst>
              <a:ext uri="{FF2B5EF4-FFF2-40B4-BE49-F238E27FC236}">
                <a16:creationId xmlns:a16="http://schemas.microsoft.com/office/drawing/2014/main" id="{73A4398E-167E-B945-A379-8C7DBC6D7CD3}"/>
              </a:ext>
            </a:extLst>
          </p:cNvPr>
          <p:cNvPicPr>
            <a:picLocks noChangeAspect="1"/>
          </p:cNvPicPr>
          <p:nvPr/>
        </p:nvPicPr>
        <p:blipFill>
          <a:blip r:embed="rId2"/>
          <a:stretch>
            <a:fillRect/>
          </a:stretch>
        </p:blipFill>
        <p:spPr>
          <a:xfrm>
            <a:off x="4572000" y="1691174"/>
            <a:ext cx="4621877" cy="4121312"/>
          </a:xfrm>
          <a:prstGeom prst="rect">
            <a:avLst/>
          </a:prstGeom>
        </p:spPr>
      </p:pic>
      <p:pic>
        <p:nvPicPr>
          <p:cNvPr id="8" name="図 7">
            <a:extLst>
              <a:ext uri="{FF2B5EF4-FFF2-40B4-BE49-F238E27FC236}">
                <a16:creationId xmlns:a16="http://schemas.microsoft.com/office/drawing/2014/main" id="{5A98B132-8686-E041-A7B4-F2BB7505A310}"/>
              </a:ext>
            </a:extLst>
          </p:cNvPr>
          <p:cNvPicPr>
            <a:picLocks noChangeAspect="1"/>
          </p:cNvPicPr>
          <p:nvPr/>
        </p:nvPicPr>
        <p:blipFill>
          <a:blip r:embed="rId3"/>
          <a:stretch>
            <a:fillRect/>
          </a:stretch>
        </p:blipFill>
        <p:spPr>
          <a:xfrm>
            <a:off x="0" y="1691174"/>
            <a:ext cx="4632009" cy="4114913"/>
          </a:xfrm>
          <a:prstGeom prst="rect">
            <a:avLst/>
          </a:prstGeom>
        </p:spPr>
      </p:pic>
      <p:sp>
        <p:nvSpPr>
          <p:cNvPr id="9" name="テキスト ボックス 8">
            <a:extLst>
              <a:ext uri="{FF2B5EF4-FFF2-40B4-BE49-F238E27FC236}">
                <a16:creationId xmlns:a16="http://schemas.microsoft.com/office/drawing/2014/main" id="{1BA6B6D9-4657-5740-9FAD-D8D60472C6C6}"/>
              </a:ext>
            </a:extLst>
          </p:cNvPr>
          <p:cNvSpPr txBox="1"/>
          <p:nvPr/>
        </p:nvSpPr>
        <p:spPr>
          <a:xfrm>
            <a:off x="736085" y="1321842"/>
            <a:ext cx="3159839" cy="369332"/>
          </a:xfrm>
          <a:prstGeom prst="rect">
            <a:avLst/>
          </a:prstGeom>
          <a:noFill/>
        </p:spPr>
        <p:txBody>
          <a:bodyPr wrap="none" rtlCol="0">
            <a:spAutoFit/>
          </a:bodyPr>
          <a:lstStyle/>
          <a:p>
            <a:pPr algn="ctr"/>
            <a:r>
              <a:rPr kumimoji="1" lang="ja-JP" altLang="en-US">
                <a:latin typeface="Meiryo" panose="020B0604030504040204" pitchFamily="34" charset="-128"/>
                <a:ea typeface="Meiryo" panose="020B0604030504040204" pitchFamily="34" charset="-128"/>
              </a:rPr>
              <a:t>導入期間：</a:t>
            </a:r>
            <a:r>
              <a:rPr kumimoji="1" lang="en-US" altLang="ja-JP" dirty="0">
                <a:latin typeface="Meiryo" panose="020B0604030504040204" pitchFamily="34" charset="-128"/>
                <a:ea typeface="Meiryo" panose="020B0604030504040204" pitchFamily="34" charset="-128"/>
              </a:rPr>
              <a:t>47%</a:t>
            </a:r>
            <a:r>
              <a:rPr kumimoji="1" lang="ja-JP" altLang="en-US">
                <a:latin typeface="Meiryo" panose="020B0604030504040204" pitchFamily="34" charset="-128"/>
                <a:ea typeface="Meiryo" panose="020B0604030504040204" pitchFamily="34" charset="-128"/>
              </a:rPr>
              <a:t>が</a:t>
            </a:r>
            <a:r>
              <a:rPr lang="en-US" altLang="ja-JP" dirty="0">
                <a:latin typeface="Meiryo" panose="020B0604030504040204" pitchFamily="34" charset="-128"/>
                <a:ea typeface="Meiryo" panose="020B0604030504040204" pitchFamily="34" charset="-128"/>
              </a:rPr>
              <a:t>4</a:t>
            </a:r>
            <a:r>
              <a:rPr lang="ja-JP" altLang="en-US">
                <a:latin typeface="Meiryo" panose="020B0604030504040204" pitchFamily="34" charset="-128"/>
                <a:ea typeface="Meiryo" panose="020B0604030504040204" pitchFamily="34" charset="-128"/>
              </a:rPr>
              <a:t>週間</a:t>
            </a:r>
            <a:r>
              <a:rPr kumimoji="1" lang="ja-JP" altLang="en-US">
                <a:latin typeface="Meiryo" panose="020B0604030504040204" pitchFamily="34" charset="-128"/>
                <a:ea typeface="Meiryo" panose="020B0604030504040204" pitchFamily="34" charset="-128"/>
              </a:rPr>
              <a:t>以内</a:t>
            </a:r>
          </a:p>
        </p:txBody>
      </p:sp>
      <p:sp>
        <p:nvSpPr>
          <p:cNvPr id="10" name="テキスト ボックス 9">
            <a:extLst>
              <a:ext uri="{FF2B5EF4-FFF2-40B4-BE49-F238E27FC236}">
                <a16:creationId xmlns:a16="http://schemas.microsoft.com/office/drawing/2014/main" id="{0230D767-DA30-0943-AF15-16E480275F8B}"/>
              </a:ext>
            </a:extLst>
          </p:cNvPr>
          <p:cNvSpPr txBox="1"/>
          <p:nvPr/>
        </p:nvSpPr>
        <p:spPr>
          <a:xfrm>
            <a:off x="5379161" y="1321842"/>
            <a:ext cx="3007554" cy="369332"/>
          </a:xfrm>
          <a:prstGeom prst="rect">
            <a:avLst/>
          </a:prstGeom>
          <a:noFill/>
        </p:spPr>
        <p:txBody>
          <a:bodyPr wrap="none" rtlCol="0">
            <a:spAutoFit/>
          </a:bodyPr>
          <a:lstStyle/>
          <a:p>
            <a:pPr algn="ctr"/>
            <a:r>
              <a:rPr kumimoji="1" lang="ja-JP" altLang="en-US">
                <a:latin typeface="Meiryo" panose="020B0604030504040204" pitchFamily="34" charset="-128"/>
                <a:ea typeface="Meiryo" panose="020B0604030504040204" pitchFamily="34" charset="-128"/>
              </a:rPr>
              <a:t>導入効果：</a:t>
            </a:r>
            <a:r>
              <a:rPr lang="en-US" altLang="ja-JP" dirty="0">
                <a:latin typeface="Meiryo" panose="020B0604030504040204" pitchFamily="34" charset="-128"/>
                <a:ea typeface="Meiryo" panose="020B0604030504040204" pitchFamily="34" charset="-128"/>
              </a:rPr>
              <a:t>97%</a:t>
            </a:r>
            <a:r>
              <a:rPr lang="ja-JP" altLang="en-US">
                <a:latin typeface="Meiryo" panose="020B0604030504040204" pitchFamily="34" charset="-128"/>
                <a:ea typeface="Meiryo" panose="020B0604030504040204" pitchFamily="34" charset="-128"/>
              </a:rPr>
              <a:t>が</a:t>
            </a:r>
            <a:r>
              <a:rPr lang="en-US" altLang="ja-JP" dirty="0">
                <a:latin typeface="Meiryo" panose="020B0604030504040204" pitchFamily="34" charset="-128"/>
                <a:ea typeface="Meiryo" panose="020B0604030504040204" pitchFamily="34" charset="-128"/>
              </a:rPr>
              <a:t> 5</a:t>
            </a:r>
            <a:r>
              <a:rPr lang="ja-JP" altLang="en-US">
                <a:latin typeface="Meiryo" panose="020B0604030504040204" pitchFamily="34" charset="-128"/>
                <a:ea typeface="Meiryo" panose="020B0604030504040204" pitchFamily="34" charset="-128"/>
              </a:rPr>
              <a:t>割以上</a:t>
            </a:r>
            <a:endParaRPr kumimoji="1" lang="ja-JP" altLang="en-US">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3A833D23-F630-4B48-82DA-AA5F919E44C5}"/>
              </a:ext>
            </a:extLst>
          </p:cNvPr>
          <p:cNvSpPr txBox="1"/>
          <p:nvPr/>
        </p:nvSpPr>
        <p:spPr>
          <a:xfrm>
            <a:off x="1845425" y="6001262"/>
            <a:ext cx="6907660" cy="230832"/>
          </a:xfrm>
          <a:prstGeom prst="rect">
            <a:avLst/>
          </a:prstGeom>
          <a:noFill/>
        </p:spPr>
        <p:txBody>
          <a:bodyPr wrap="none" rtlCol="0">
            <a:spAutoFit/>
          </a:bodyPr>
          <a:lstStyle/>
          <a:p>
            <a:pPr algn="r"/>
            <a:r>
              <a:rPr kumimoji="1" lang="ja-JP" altLang="en-US" sz="900">
                <a:latin typeface="Meiryo" panose="020B0604030504040204" pitchFamily="34" charset="-128"/>
                <a:ea typeface="Meiryo" panose="020B0604030504040204" pitchFamily="34" charset="-128"/>
              </a:rPr>
              <a:t>出典：日本</a:t>
            </a:r>
            <a:r>
              <a:rPr kumimoji="1" lang="en-US" altLang="ja-JP" sz="900" dirty="0">
                <a:latin typeface="Meiryo" panose="020B0604030504040204" pitchFamily="34" charset="-128"/>
                <a:ea typeface="Meiryo" panose="020B0604030504040204" pitchFamily="34" charset="-128"/>
              </a:rPr>
              <a:t>RPA</a:t>
            </a:r>
            <a:r>
              <a:rPr lang="ja-JP" altLang="en-US" sz="900">
                <a:latin typeface="Meiryo" panose="020B0604030504040204" pitchFamily="34" charset="-128"/>
                <a:ea typeface="Meiryo" panose="020B0604030504040204" pitchFamily="34" charset="-128"/>
              </a:rPr>
              <a:t>協会、</a:t>
            </a:r>
            <a:r>
              <a:rPr lang="en-US" altLang="ja-JP" sz="900" dirty="0">
                <a:latin typeface="Meiryo" panose="020B0604030504040204" pitchFamily="34" charset="-128"/>
                <a:ea typeface="Meiryo" panose="020B0604030504040204" pitchFamily="34" charset="-128"/>
              </a:rPr>
              <a:t>RPA</a:t>
            </a:r>
            <a:r>
              <a:rPr lang="ja-JP" altLang="en-US" sz="900">
                <a:latin typeface="Meiryo" panose="020B0604030504040204" pitchFamily="34" charset="-128"/>
                <a:ea typeface="Meiryo" panose="020B0604030504040204" pitchFamily="34" charset="-128"/>
              </a:rPr>
              <a:t>テクノロジーズ、アビームコンサルティング　</a:t>
            </a:r>
            <a:r>
              <a:rPr lang="en-US" altLang="ja-JP" sz="900" dirty="0">
                <a:latin typeface="Meiryo" panose="020B0604030504040204" pitchFamily="34" charset="-128"/>
                <a:ea typeface="Meiryo" panose="020B0604030504040204" pitchFamily="34" charset="-128"/>
              </a:rPr>
              <a:t>2017</a:t>
            </a:r>
            <a:r>
              <a:rPr lang="ja-JP" altLang="en-US" sz="900">
                <a:latin typeface="Meiryo" panose="020B0604030504040204" pitchFamily="34" charset="-128"/>
                <a:ea typeface="Meiryo" panose="020B0604030504040204" pitchFamily="34" charset="-128"/>
              </a:rPr>
              <a:t>年</a:t>
            </a:r>
            <a:r>
              <a:rPr lang="en-US" altLang="ja-JP" sz="900" dirty="0">
                <a:latin typeface="Meiryo" panose="020B0604030504040204" pitchFamily="34" charset="-128"/>
                <a:ea typeface="Meiryo" panose="020B0604030504040204" pitchFamily="34" charset="-128"/>
              </a:rPr>
              <a:t>1〜16</a:t>
            </a:r>
            <a:r>
              <a:rPr lang="ja-JP" altLang="en-US" sz="900">
                <a:latin typeface="Meiryo" panose="020B0604030504040204" pitchFamily="34" charset="-128"/>
                <a:ea typeface="Meiryo" panose="020B0604030504040204" pitchFamily="34" charset="-128"/>
              </a:rPr>
              <a:t>月に実施した「</a:t>
            </a:r>
            <a:r>
              <a:rPr lang="en-US" altLang="ja-JP" sz="900" dirty="0">
                <a:latin typeface="Meiryo" panose="020B0604030504040204" pitchFamily="34" charset="-128"/>
                <a:ea typeface="Meiryo" panose="020B0604030504040204" pitchFamily="34" charset="-128"/>
              </a:rPr>
              <a:t>RPA</a:t>
            </a:r>
            <a:r>
              <a:rPr lang="ja-JP" altLang="en-US" sz="900">
                <a:latin typeface="Meiryo" panose="020B0604030504040204" pitchFamily="34" charset="-128"/>
                <a:ea typeface="Meiryo" panose="020B0604030504040204" pitchFamily="34" charset="-128"/>
              </a:rPr>
              <a:t>導入企業の実態把握」</a:t>
            </a:r>
            <a:endParaRPr kumimoji="1" lang="ja-JP" altLang="en-US" sz="90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4266066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A8978BB0-6FE7-5A4F-91CA-C35E4C2EFBFB}"/>
              </a:ext>
            </a:extLst>
          </p:cNvPr>
          <p:cNvSpPr>
            <a:spLocks noGrp="1"/>
          </p:cNvSpPr>
          <p:nvPr>
            <p:ph type="title"/>
          </p:nvPr>
        </p:nvSpPr>
        <p:spPr/>
        <p:txBody>
          <a:bodyPr/>
          <a:lstStyle/>
          <a:p>
            <a:r>
              <a:rPr kumimoji="1" lang="ja-JP" altLang="en-US"/>
              <a:t>市場の予測</a:t>
            </a:r>
          </a:p>
        </p:txBody>
      </p:sp>
      <p:sp>
        <p:nvSpPr>
          <p:cNvPr id="4" name="スライド番号プレースホルダー 3">
            <a:extLst>
              <a:ext uri="{FF2B5EF4-FFF2-40B4-BE49-F238E27FC236}">
                <a16:creationId xmlns:a16="http://schemas.microsoft.com/office/drawing/2014/main" id="{A1FC5114-7C8E-FD43-9473-0E278312A272}"/>
              </a:ext>
            </a:extLst>
          </p:cNvPr>
          <p:cNvSpPr>
            <a:spLocks noGrp="1"/>
          </p:cNvSpPr>
          <p:nvPr>
            <p:ph type="sldNum" sz="quarter" idx="12"/>
          </p:nvPr>
        </p:nvSpPr>
        <p:spPr/>
        <p:txBody>
          <a:bodyPr/>
          <a:lstStyle/>
          <a:p>
            <a:fld id="{8FF8CC5D-A65D-5946-99B5-645367A967AD}" type="slidenum">
              <a:rPr kumimoji="1" lang="ja-JP" altLang="en-US" smtClean="0"/>
              <a:t>8</a:t>
            </a:fld>
            <a:endParaRPr kumimoji="1" lang="ja-JP" altLang="en-US"/>
          </a:p>
        </p:txBody>
      </p:sp>
      <p:pic>
        <p:nvPicPr>
          <p:cNvPr id="2" name="図 1">
            <a:extLst>
              <a:ext uri="{FF2B5EF4-FFF2-40B4-BE49-F238E27FC236}">
                <a16:creationId xmlns:a16="http://schemas.microsoft.com/office/drawing/2014/main" id="{264C01F9-8239-1042-AA26-C4B970DAFAE2}"/>
              </a:ext>
            </a:extLst>
          </p:cNvPr>
          <p:cNvPicPr>
            <a:picLocks noChangeAspect="1"/>
          </p:cNvPicPr>
          <p:nvPr/>
        </p:nvPicPr>
        <p:blipFill>
          <a:blip r:embed="rId2"/>
          <a:stretch>
            <a:fillRect/>
          </a:stretch>
        </p:blipFill>
        <p:spPr>
          <a:xfrm>
            <a:off x="1033790" y="855622"/>
            <a:ext cx="7076419" cy="5631316"/>
          </a:xfrm>
          <a:prstGeom prst="rect">
            <a:avLst/>
          </a:prstGeom>
        </p:spPr>
      </p:pic>
    </p:spTree>
    <p:extLst>
      <p:ext uri="{BB962C8B-B14F-4D97-AF65-F5344CB8AC3E}">
        <p14:creationId xmlns:p14="http://schemas.microsoft.com/office/powerpoint/2010/main" val="28359899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0569786-5A2E-F54F-BD8C-46A3C958DDAB}"/>
              </a:ext>
            </a:extLst>
          </p:cNvPr>
          <p:cNvSpPr>
            <a:spLocks noGrp="1"/>
          </p:cNvSpPr>
          <p:nvPr>
            <p:ph type="title"/>
          </p:nvPr>
        </p:nvSpPr>
        <p:spPr/>
        <p:txBody>
          <a:bodyPr/>
          <a:lstStyle/>
          <a:p>
            <a:r>
              <a:rPr kumimoji="1" lang="ja-JP" altLang="en-US"/>
              <a:t>ロボットによる自動化</a:t>
            </a:r>
          </a:p>
        </p:txBody>
      </p:sp>
      <p:sp>
        <p:nvSpPr>
          <p:cNvPr id="3" name="スライド番号プレースホルダー 2">
            <a:extLst>
              <a:ext uri="{FF2B5EF4-FFF2-40B4-BE49-F238E27FC236}">
                <a16:creationId xmlns:a16="http://schemas.microsoft.com/office/drawing/2014/main" id="{01475BE7-29B1-CF44-B39F-B88F9B99559D}"/>
              </a:ext>
            </a:extLst>
          </p:cNvPr>
          <p:cNvSpPr>
            <a:spLocks noGrp="1"/>
          </p:cNvSpPr>
          <p:nvPr>
            <p:ph type="sldNum" sz="quarter" idx="12"/>
          </p:nvPr>
        </p:nvSpPr>
        <p:spPr/>
        <p:txBody>
          <a:bodyPr/>
          <a:lstStyle/>
          <a:p>
            <a:fld id="{8FF8CC5D-A65D-5946-99B5-645367A967AD}" type="slidenum">
              <a:rPr kumimoji="1" lang="ja-JP" altLang="en-US" smtClean="0"/>
              <a:t>9</a:t>
            </a:fld>
            <a:endParaRPr kumimoji="1" lang="ja-JP" altLang="en-US"/>
          </a:p>
        </p:txBody>
      </p:sp>
      <p:pic>
        <p:nvPicPr>
          <p:cNvPr id="5" name="図 4">
            <a:extLst>
              <a:ext uri="{FF2B5EF4-FFF2-40B4-BE49-F238E27FC236}">
                <a16:creationId xmlns:a16="http://schemas.microsoft.com/office/drawing/2014/main" id="{5BEF4491-A99D-8648-8ED9-B9A8E641FFBC}"/>
              </a:ext>
            </a:extLst>
          </p:cNvPr>
          <p:cNvPicPr>
            <a:picLocks noChangeAspect="1"/>
          </p:cNvPicPr>
          <p:nvPr/>
        </p:nvPicPr>
        <p:blipFill>
          <a:blip r:embed="rId2"/>
          <a:stretch>
            <a:fillRect/>
          </a:stretch>
        </p:blipFill>
        <p:spPr>
          <a:xfrm>
            <a:off x="1114125" y="1171388"/>
            <a:ext cx="2526795" cy="1975954"/>
          </a:xfrm>
          <a:prstGeom prst="rect">
            <a:avLst/>
          </a:prstGeom>
          <a:effectLst>
            <a:outerShdw blurRad="50800" dist="38100" dir="2700000" algn="tl" rotWithShape="0">
              <a:prstClr val="black">
                <a:alpha val="40000"/>
              </a:prstClr>
            </a:outerShdw>
          </a:effectLst>
        </p:spPr>
      </p:pic>
      <p:sp>
        <p:nvSpPr>
          <p:cNvPr id="9" name="テキスト ボックス 8">
            <a:extLst>
              <a:ext uri="{FF2B5EF4-FFF2-40B4-BE49-F238E27FC236}">
                <a16:creationId xmlns:a16="http://schemas.microsoft.com/office/drawing/2014/main" id="{4B4F9E96-F7F3-844F-A3C2-9567F60AA437}"/>
              </a:ext>
            </a:extLst>
          </p:cNvPr>
          <p:cNvSpPr txBox="1"/>
          <p:nvPr/>
        </p:nvSpPr>
        <p:spPr>
          <a:xfrm>
            <a:off x="4197931" y="1171388"/>
            <a:ext cx="3877985" cy="461665"/>
          </a:xfrm>
          <a:prstGeom prst="rect">
            <a:avLst/>
          </a:prstGeom>
          <a:noFill/>
        </p:spPr>
        <p:txBody>
          <a:bodyPr wrap="none" rtlCol="0">
            <a:spAutoFit/>
          </a:bodyPr>
          <a:lstStyle/>
          <a:p>
            <a:r>
              <a:rPr kumimoji="1" lang="ja-JP" altLang="en-US" sz="2400" b="1">
                <a:solidFill>
                  <a:schemeClr val="accent4">
                    <a:lumMod val="75000"/>
                  </a:schemeClr>
                </a:solidFill>
                <a:latin typeface="Meiryo" panose="020B0604030504040204" pitchFamily="34" charset="-128"/>
                <a:ea typeface="Meiryo" panose="020B0604030504040204" pitchFamily="34" charset="-128"/>
              </a:rPr>
              <a:t>工場</a:t>
            </a:r>
            <a:r>
              <a:rPr kumimoji="1" lang="ja-JP" altLang="en-US" sz="2400">
                <a:solidFill>
                  <a:schemeClr val="accent4">
                    <a:lumMod val="75000"/>
                  </a:schemeClr>
                </a:solidFill>
                <a:latin typeface="Meiryo" panose="020B0604030504040204" pitchFamily="34" charset="-128"/>
                <a:ea typeface="Meiryo" panose="020B0604030504040204" pitchFamily="34" charset="-128"/>
              </a:rPr>
              <a:t>：</a:t>
            </a:r>
            <a:r>
              <a:rPr kumimoji="1" lang="ja-JP" altLang="en-US" sz="2400" b="1">
                <a:solidFill>
                  <a:schemeClr val="accent4">
                    <a:lumMod val="75000"/>
                  </a:schemeClr>
                </a:solidFill>
                <a:latin typeface="Meiryo" panose="020B0604030504040204" pitchFamily="34" charset="-128"/>
                <a:ea typeface="Meiryo" panose="020B0604030504040204" pitchFamily="34" charset="-128"/>
              </a:rPr>
              <a:t>ものづくり</a:t>
            </a:r>
            <a:r>
              <a:rPr kumimoji="1" lang="ja-JP" altLang="en-US" sz="2400">
                <a:solidFill>
                  <a:schemeClr val="accent4">
                    <a:lumMod val="75000"/>
                  </a:schemeClr>
                </a:solidFill>
                <a:latin typeface="Meiryo" panose="020B0604030504040204" pitchFamily="34" charset="-128"/>
                <a:ea typeface="Meiryo" panose="020B0604030504040204" pitchFamily="34" charset="-128"/>
              </a:rPr>
              <a:t>の自動化</a:t>
            </a:r>
          </a:p>
        </p:txBody>
      </p:sp>
      <p:sp>
        <p:nvSpPr>
          <p:cNvPr id="11" name="正方形/長方形 10">
            <a:extLst>
              <a:ext uri="{FF2B5EF4-FFF2-40B4-BE49-F238E27FC236}">
                <a16:creationId xmlns:a16="http://schemas.microsoft.com/office/drawing/2014/main" id="{A5B4B605-E88A-7247-A79B-723F21368716}"/>
              </a:ext>
            </a:extLst>
          </p:cNvPr>
          <p:cNvSpPr/>
          <p:nvPr/>
        </p:nvSpPr>
        <p:spPr>
          <a:xfrm>
            <a:off x="4197930" y="2631194"/>
            <a:ext cx="4185761" cy="219015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テキスト ボックス 11">
            <a:extLst>
              <a:ext uri="{FF2B5EF4-FFF2-40B4-BE49-F238E27FC236}">
                <a16:creationId xmlns:a16="http://schemas.microsoft.com/office/drawing/2014/main" id="{C8810DCD-5803-8D4F-AA76-D3C627F954EF}"/>
              </a:ext>
            </a:extLst>
          </p:cNvPr>
          <p:cNvSpPr txBox="1"/>
          <p:nvPr/>
        </p:nvSpPr>
        <p:spPr>
          <a:xfrm>
            <a:off x="5121260" y="2933674"/>
            <a:ext cx="2339102" cy="523220"/>
          </a:xfrm>
          <a:prstGeom prst="rect">
            <a:avLst/>
          </a:prstGeom>
          <a:noFill/>
        </p:spPr>
        <p:txBody>
          <a:bodyPr wrap="none" rtlCol="0">
            <a:spAutoFit/>
          </a:bodyPr>
          <a:lstStyle/>
          <a:p>
            <a:pPr algn="ctr"/>
            <a:r>
              <a:rPr kumimoji="1" lang="ja-JP" altLang="en-US" sz="2800">
                <a:solidFill>
                  <a:schemeClr val="bg1"/>
                </a:solidFill>
                <a:latin typeface="Meiryo" panose="020B0604030504040204" pitchFamily="34" charset="-128"/>
                <a:ea typeface="Meiryo" panose="020B0604030504040204" pitchFamily="34" charset="-128"/>
              </a:rPr>
              <a:t>人件費の削減</a:t>
            </a:r>
          </a:p>
        </p:txBody>
      </p:sp>
      <p:sp>
        <p:nvSpPr>
          <p:cNvPr id="13" name="テキスト ボックス 12">
            <a:extLst>
              <a:ext uri="{FF2B5EF4-FFF2-40B4-BE49-F238E27FC236}">
                <a16:creationId xmlns:a16="http://schemas.microsoft.com/office/drawing/2014/main" id="{EEE1C156-33F8-224A-8057-3E310C6AEB41}"/>
              </a:ext>
            </a:extLst>
          </p:cNvPr>
          <p:cNvSpPr txBox="1"/>
          <p:nvPr/>
        </p:nvSpPr>
        <p:spPr>
          <a:xfrm>
            <a:off x="4941725" y="3464663"/>
            <a:ext cx="2698175" cy="523220"/>
          </a:xfrm>
          <a:prstGeom prst="rect">
            <a:avLst/>
          </a:prstGeom>
          <a:noFill/>
        </p:spPr>
        <p:txBody>
          <a:bodyPr wrap="none" rtlCol="0">
            <a:spAutoFit/>
          </a:bodyPr>
          <a:lstStyle/>
          <a:p>
            <a:pPr algn="ctr"/>
            <a:r>
              <a:rPr kumimoji="1" lang="ja-JP" altLang="en-US" sz="2800">
                <a:solidFill>
                  <a:schemeClr val="bg1"/>
                </a:solidFill>
                <a:latin typeface="Meiryo" panose="020B0604030504040204" pitchFamily="34" charset="-128"/>
                <a:ea typeface="Meiryo" panose="020B0604030504040204" pitchFamily="34" charset="-128"/>
              </a:rPr>
              <a:t>労働時間の短縮</a:t>
            </a:r>
          </a:p>
        </p:txBody>
      </p:sp>
      <p:sp>
        <p:nvSpPr>
          <p:cNvPr id="14" name="テキスト ボックス 13">
            <a:extLst>
              <a:ext uri="{FF2B5EF4-FFF2-40B4-BE49-F238E27FC236}">
                <a16:creationId xmlns:a16="http://schemas.microsoft.com/office/drawing/2014/main" id="{5F46712D-5243-0343-8035-F92F93F908BE}"/>
              </a:ext>
            </a:extLst>
          </p:cNvPr>
          <p:cNvSpPr txBox="1"/>
          <p:nvPr/>
        </p:nvSpPr>
        <p:spPr>
          <a:xfrm>
            <a:off x="4941725" y="3995652"/>
            <a:ext cx="2698175" cy="523220"/>
          </a:xfrm>
          <a:prstGeom prst="rect">
            <a:avLst/>
          </a:prstGeom>
          <a:noFill/>
        </p:spPr>
        <p:txBody>
          <a:bodyPr wrap="none" rtlCol="0">
            <a:spAutoFit/>
          </a:bodyPr>
          <a:lstStyle/>
          <a:p>
            <a:pPr algn="ctr"/>
            <a:r>
              <a:rPr kumimoji="1" lang="ja-JP" altLang="en-US" sz="2800">
                <a:solidFill>
                  <a:schemeClr val="bg1"/>
                </a:solidFill>
                <a:latin typeface="Meiryo" panose="020B0604030504040204" pitchFamily="34" charset="-128"/>
                <a:ea typeface="Meiryo" panose="020B0604030504040204" pitchFamily="34" charset="-128"/>
              </a:rPr>
              <a:t>人的ミスの排除</a:t>
            </a:r>
          </a:p>
        </p:txBody>
      </p:sp>
      <p:sp>
        <p:nvSpPr>
          <p:cNvPr id="16" name="正方形/長方形 15">
            <a:extLst>
              <a:ext uri="{FF2B5EF4-FFF2-40B4-BE49-F238E27FC236}">
                <a16:creationId xmlns:a16="http://schemas.microsoft.com/office/drawing/2014/main" id="{5D16F393-432A-B34D-8C0E-AEB1DFBF9938}"/>
              </a:ext>
            </a:extLst>
          </p:cNvPr>
          <p:cNvSpPr/>
          <p:nvPr/>
        </p:nvSpPr>
        <p:spPr>
          <a:xfrm>
            <a:off x="4197931" y="1631645"/>
            <a:ext cx="4185761" cy="834878"/>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テキスト ボックス 16">
            <a:extLst>
              <a:ext uri="{FF2B5EF4-FFF2-40B4-BE49-F238E27FC236}">
                <a16:creationId xmlns:a16="http://schemas.microsoft.com/office/drawing/2014/main" id="{2CB889F8-B1BA-2947-A714-B37B3EEA31B4}"/>
              </a:ext>
            </a:extLst>
          </p:cNvPr>
          <p:cNvSpPr txBox="1"/>
          <p:nvPr/>
        </p:nvSpPr>
        <p:spPr>
          <a:xfrm>
            <a:off x="4403116" y="1788178"/>
            <a:ext cx="3775393" cy="523220"/>
          </a:xfrm>
          <a:prstGeom prst="rect">
            <a:avLst/>
          </a:prstGeom>
          <a:noFill/>
        </p:spPr>
        <p:txBody>
          <a:bodyPr wrap="none" rtlCol="0">
            <a:spAutoFit/>
          </a:bodyPr>
          <a:lstStyle/>
          <a:p>
            <a:pPr algn="ctr"/>
            <a:r>
              <a:rPr lang="ja-JP" altLang="en-US" sz="2800">
                <a:solidFill>
                  <a:schemeClr val="bg1"/>
                </a:solidFill>
                <a:latin typeface="Meiryo" panose="020B0604030504040204" pitchFamily="34" charset="-128"/>
                <a:ea typeface="Meiryo" panose="020B0604030504040204" pitchFamily="34" charset="-128"/>
              </a:rPr>
              <a:t>広範に適用・既に成熟</a:t>
            </a:r>
            <a:endParaRPr kumimoji="1" lang="ja-JP" altLang="en-US" sz="2800">
              <a:solidFill>
                <a:schemeClr val="bg1"/>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750AFC0F-9BC1-5745-A349-DA2B129F921D}"/>
              </a:ext>
            </a:extLst>
          </p:cNvPr>
          <p:cNvSpPr txBox="1"/>
          <p:nvPr/>
        </p:nvSpPr>
        <p:spPr>
          <a:xfrm>
            <a:off x="1072095" y="3456894"/>
            <a:ext cx="2749471" cy="400110"/>
          </a:xfrm>
          <a:prstGeom prst="rect">
            <a:avLst/>
          </a:prstGeom>
          <a:noFill/>
        </p:spPr>
        <p:txBody>
          <a:bodyPr wrap="none" rtlCol="0">
            <a:spAutoFit/>
          </a:bodyPr>
          <a:lstStyle/>
          <a:p>
            <a:pPr algn="ctr"/>
            <a:r>
              <a:rPr kumimoji="1" lang="ja-JP" altLang="en-US" sz="2000" b="1">
                <a:solidFill>
                  <a:schemeClr val="accent3">
                    <a:lumMod val="75000"/>
                  </a:schemeClr>
                </a:solidFill>
                <a:latin typeface="Meiryo" panose="020B0604030504040204" pitchFamily="34" charset="-128"/>
                <a:ea typeface="Meiryo" panose="020B0604030504040204" pitchFamily="34" charset="-128"/>
              </a:rPr>
              <a:t>ロボットによる自動化</a:t>
            </a:r>
          </a:p>
        </p:txBody>
      </p:sp>
      <p:grpSp>
        <p:nvGrpSpPr>
          <p:cNvPr id="21" name="グループ化 20">
            <a:extLst>
              <a:ext uri="{FF2B5EF4-FFF2-40B4-BE49-F238E27FC236}">
                <a16:creationId xmlns:a16="http://schemas.microsoft.com/office/drawing/2014/main" id="{3FC75320-D31F-634B-9FA9-AFD88C05F306}"/>
              </a:ext>
            </a:extLst>
          </p:cNvPr>
          <p:cNvGrpSpPr/>
          <p:nvPr/>
        </p:nvGrpSpPr>
        <p:grpSpPr>
          <a:xfrm>
            <a:off x="1034859" y="3857004"/>
            <a:ext cx="7348833" cy="2653871"/>
            <a:chOff x="1034859" y="3857004"/>
            <a:chExt cx="7348833" cy="2653871"/>
          </a:xfrm>
        </p:grpSpPr>
        <p:pic>
          <p:nvPicPr>
            <p:cNvPr id="6" name="図 5">
              <a:extLst>
                <a:ext uri="{FF2B5EF4-FFF2-40B4-BE49-F238E27FC236}">
                  <a16:creationId xmlns:a16="http://schemas.microsoft.com/office/drawing/2014/main" id="{4FAB36B9-0A75-C64B-B356-4EB4C14D46C8}"/>
                </a:ext>
              </a:extLst>
            </p:cNvPr>
            <p:cNvPicPr>
              <a:picLocks noChangeAspect="1"/>
            </p:cNvPicPr>
            <p:nvPr/>
          </p:nvPicPr>
          <p:blipFill>
            <a:blip r:embed="rId3"/>
            <a:stretch>
              <a:fillRect/>
            </a:stretch>
          </p:blipFill>
          <p:spPr>
            <a:xfrm>
              <a:off x="1181362" y="4184298"/>
              <a:ext cx="2388178" cy="1916513"/>
            </a:xfrm>
            <a:prstGeom prst="rect">
              <a:avLst/>
            </a:prstGeom>
            <a:effectLst>
              <a:outerShdw blurRad="50800" dist="38100" dir="2700000" algn="tl" rotWithShape="0">
                <a:prstClr val="black">
                  <a:alpha val="40000"/>
                </a:prstClr>
              </a:outerShdw>
            </a:effectLst>
          </p:spPr>
        </p:pic>
        <p:pic>
          <p:nvPicPr>
            <p:cNvPr id="7" name="図 6">
              <a:extLst>
                <a:ext uri="{FF2B5EF4-FFF2-40B4-BE49-F238E27FC236}">
                  <a16:creationId xmlns:a16="http://schemas.microsoft.com/office/drawing/2014/main" id="{9654C3D6-933D-7A4D-8E5C-F954336567B5}"/>
                </a:ext>
              </a:extLst>
            </p:cNvPr>
            <p:cNvPicPr>
              <a:picLocks noChangeAspect="1"/>
            </p:cNvPicPr>
            <p:nvPr/>
          </p:nvPicPr>
          <p:blipFill>
            <a:blip r:embed="rId4"/>
            <a:stretch>
              <a:fillRect/>
            </a:stretch>
          </p:blipFill>
          <p:spPr>
            <a:xfrm>
              <a:off x="1739347" y="3857004"/>
              <a:ext cx="1272209" cy="1690643"/>
            </a:xfrm>
            <a:prstGeom prst="rect">
              <a:avLst/>
            </a:prstGeom>
            <a:effectLst>
              <a:outerShdw blurRad="50800" dist="38100" dir="2700000" algn="tl" rotWithShape="0">
                <a:prstClr val="black">
                  <a:alpha val="40000"/>
                </a:prstClr>
              </a:outerShdw>
            </a:effectLst>
          </p:spPr>
        </p:pic>
        <p:sp>
          <p:nvSpPr>
            <p:cNvPr id="10" name="テキスト ボックス 9">
              <a:extLst>
                <a:ext uri="{FF2B5EF4-FFF2-40B4-BE49-F238E27FC236}">
                  <a16:creationId xmlns:a16="http://schemas.microsoft.com/office/drawing/2014/main" id="{944D0EC8-DB16-8645-9F73-70C75F0C94B7}"/>
                </a:ext>
              </a:extLst>
            </p:cNvPr>
            <p:cNvSpPr txBox="1"/>
            <p:nvPr/>
          </p:nvSpPr>
          <p:spPr>
            <a:xfrm>
              <a:off x="4197931" y="5920658"/>
              <a:ext cx="4185761" cy="461665"/>
            </a:xfrm>
            <a:prstGeom prst="rect">
              <a:avLst/>
            </a:prstGeom>
            <a:noFill/>
          </p:spPr>
          <p:txBody>
            <a:bodyPr wrap="none" rtlCol="0">
              <a:spAutoFit/>
            </a:bodyPr>
            <a:lstStyle/>
            <a:p>
              <a:r>
                <a:rPr kumimoji="1" lang="ja-JP" altLang="en-US" sz="2400" b="1">
                  <a:solidFill>
                    <a:srgbClr val="0070C0"/>
                  </a:solidFill>
                  <a:latin typeface="Meiryo" panose="020B0604030504040204" pitchFamily="34" charset="-128"/>
                  <a:ea typeface="Meiryo" panose="020B0604030504040204" pitchFamily="34" charset="-128"/>
                </a:rPr>
                <a:t>オフィス</a:t>
              </a:r>
              <a:r>
                <a:rPr kumimoji="1" lang="ja-JP" altLang="en-US" sz="2400">
                  <a:solidFill>
                    <a:srgbClr val="0070C0"/>
                  </a:solidFill>
                  <a:latin typeface="Meiryo" panose="020B0604030504040204" pitchFamily="34" charset="-128"/>
                  <a:ea typeface="Meiryo" panose="020B0604030504040204" pitchFamily="34" charset="-128"/>
                </a:rPr>
                <a:t>：</a:t>
              </a:r>
              <a:r>
                <a:rPr kumimoji="1" lang="ja-JP" altLang="en-US" sz="2400" b="1">
                  <a:solidFill>
                    <a:srgbClr val="0070C0"/>
                  </a:solidFill>
                  <a:latin typeface="Meiryo" panose="020B0604030504040204" pitchFamily="34" charset="-128"/>
                  <a:ea typeface="Meiryo" panose="020B0604030504040204" pitchFamily="34" charset="-128"/>
                </a:rPr>
                <a:t>事務作業</a:t>
              </a:r>
              <a:r>
                <a:rPr kumimoji="1" lang="ja-JP" altLang="en-US" sz="2400">
                  <a:solidFill>
                    <a:srgbClr val="0070C0"/>
                  </a:solidFill>
                  <a:latin typeface="Meiryo" panose="020B0604030504040204" pitchFamily="34" charset="-128"/>
                  <a:ea typeface="Meiryo" panose="020B0604030504040204" pitchFamily="34" charset="-128"/>
                </a:rPr>
                <a:t>の自動化</a:t>
              </a:r>
            </a:p>
          </p:txBody>
        </p:sp>
        <p:sp>
          <p:nvSpPr>
            <p:cNvPr id="18" name="正方形/長方形 17">
              <a:extLst>
                <a:ext uri="{FF2B5EF4-FFF2-40B4-BE49-F238E27FC236}">
                  <a16:creationId xmlns:a16="http://schemas.microsoft.com/office/drawing/2014/main" id="{2848EF1E-E819-8946-A267-D64F52F439AF}"/>
                </a:ext>
              </a:extLst>
            </p:cNvPr>
            <p:cNvSpPr/>
            <p:nvPr/>
          </p:nvSpPr>
          <p:spPr>
            <a:xfrm>
              <a:off x="4197931" y="4986022"/>
              <a:ext cx="4185761" cy="83487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テキスト ボックス 18">
              <a:extLst>
                <a:ext uri="{FF2B5EF4-FFF2-40B4-BE49-F238E27FC236}">
                  <a16:creationId xmlns:a16="http://schemas.microsoft.com/office/drawing/2014/main" id="{109A4045-FEE8-4947-9D96-96D3DCBDC6DE}"/>
                </a:ext>
              </a:extLst>
            </p:cNvPr>
            <p:cNvSpPr txBox="1"/>
            <p:nvPr/>
          </p:nvSpPr>
          <p:spPr>
            <a:xfrm>
              <a:off x="4223580" y="5142555"/>
              <a:ext cx="4134465" cy="523220"/>
            </a:xfrm>
            <a:prstGeom prst="rect">
              <a:avLst/>
            </a:prstGeom>
            <a:noFill/>
          </p:spPr>
          <p:txBody>
            <a:bodyPr wrap="none" rtlCol="0">
              <a:spAutoFit/>
            </a:bodyPr>
            <a:lstStyle/>
            <a:p>
              <a:pPr algn="ctr"/>
              <a:r>
                <a:rPr kumimoji="1" lang="ja-JP" altLang="en-US" sz="2800">
                  <a:solidFill>
                    <a:schemeClr val="bg1"/>
                  </a:solidFill>
                  <a:latin typeface="Meiryo" panose="020B0604030504040204" pitchFamily="34" charset="-128"/>
                  <a:ea typeface="Meiryo" panose="020B0604030504040204" pitchFamily="34" charset="-128"/>
                </a:rPr>
                <a:t>これから適用・期待過剰</a:t>
              </a:r>
            </a:p>
          </p:txBody>
        </p:sp>
        <p:sp>
          <p:nvSpPr>
            <p:cNvPr id="4" name="テキスト ボックス 3">
              <a:extLst>
                <a:ext uri="{FF2B5EF4-FFF2-40B4-BE49-F238E27FC236}">
                  <a16:creationId xmlns:a16="http://schemas.microsoft.com/office/drawing/2014/main" id="{26290FFF-0D12-4B4A-9B8E-690A1AE87959}"/>
                </a:ext>
              </a:extLst>
            </p:cNvPr>
            <p:cNvSpPr txBox="1"/>
            <p:nvPr/>
          </p:nvSpPr>
          <p:spPr>
            <a:xfrm>
              <a:off x="1034859" y="6049210"/>
              <a:ext cx="2681183" cy="461665"/>
            </a:xfrm>
            <a:prstGeom prst="rect">
              <a:avLst/>
            </a:prstGeom>
            <a:noFill/>
          </p:spPr>
          <p:txBody>
            <a:bodyPr wrap="none" rtlCol="0">
              <a:spAutoFit/>
            </a:bodyPr>
            <a:lstStyle/>
            <a:p>
              <a:pPr algn="ctr"/>
              <a:r>
                <a:rPr kumimoji="1" lang="en-US" altLang="ja-JP" sz="2400" dirty="0">
                  <a:solidFill>
                    <a:srgbClr val="0070C0"/>
                  </a:solidFill>
                  <a:latin typeface="Meiryo" panose="020B0604030504040204" pitchFamily="34" charset="-128"/>
                  <a:ea typeface="Meiryo" panose="020B0604030504040204" pitchFamily="34" charset="-128"/>
                </a:rPr>
                <a:t>RPA</a:t>
              </a:r>
              <a:r>
                <a:rPr lang="en-US" altLang="ja-JP" sz="1400" dirty="0">
                  <a:solidFill>
                    <a:srgbClr val="0070C0"/>
                  </a:solidFill>
                  <a:latin typeface="Meiryo" panose="020B0604030504040204" pitchFamily="34" charset="-128"/>
                  <a:ea typeface="Meiryo" panose="020B0604030504040204" pitchFamily="34" charset="-128"/>
                </a:rPr>
                <a:t> </a:t>
              </a:r>
              <a:r>
                <a:rPr kumimoji="1" lang="en-US" altLang="ja-JP" sz="1000" b="1" u="sng" dirty="0">
                  <a:solidFill>
                    <a:srgbClr val="0070C0"/>
                  </a:solidFill>
                  <a:latin typeface="Meiryo" panose="020B0604030504040204" pitchFamily="34" charset="-128"/>
                  <a:ea typeface="Meiryo" panose="020B0604030504040204" pitchFamily="34" charset="-128"/>
                </a:rPr>
                <a:t>R</a:t>
              </a:r>
              <a:r>
                <a:rPr kumimoji="1" lang="en-US" altLang="ja-JP" sz="1000" dirty="0">
                  <a:solidFill>
                    <a:srgbClr val="0070C0"/>
                  </a:solidFill>
                  <a:latin typeface="Meiryo" panose="020B0604030504040204" pitchFamily="34" charset="-128"/>
                  <a:ea typeface="Meiryo" panose="020B0604030504040204" pitchFamily="34" charset="-128"/>
                </a:rPr>
                <a:t>obotics </a:t>
              </a:r>
              <a:r>
                <a:rPr kumimoji="1" lang="en-US" altLang="ja-JP" sz="1000" b="1" u="sng" dirty="0">
                  <a:solidFill>
                    <a:srgbClr val="0070C0"/>
                  </a:solidFill>
                  <a:latin typeface="Meiryo" panose="020B0604030504040204" pitchFamily="34" charset="-128"/>
                  <a:ea typeface="Meiryo" panose="020B0604030504040204" pitchFamily="34" charset="-128"/>
                </a:rPr>
                <a:t>P</a:t>
              </a:r>
              <a:r>
                <a:rPr kumimoji="1" lang="en-US" altLang="ja-JP" sz="1000" dirty="0">
                  <a:solidFill>
                    <a:srgbClr val="0070C0"/>
                  </a:solidFill>
                  <a:latin typeface="Meiryo" panose="020B0604030504040204" pitchFamily="34" charset="-128"/>
                  <a:ea typeface="Meiryo" panose="020B0604030504040204" pitchFamily="34" charset="-128"/>
                </a:rPr>
                <a:t>rocess </a:t>
              </a:r>
              <a:r>
                <a:rPr kumimoji="1" lang="en-US" altLang="ja-JP" sz="1000" b="1" u="sng" dirty="0">
                  <a:solidFill>
                    <a:srgbClr val="0070C0"/>
                  </a:solidFill>
                  <a:latin typeface="Meiryo" panose="020B0604030504040204" pitchFamily="34" charset="-128"/>
                  <a:ea typeface="Meiryo" panose="020B0604030504040204" pitchFamily="34" charset="-128"/>
                </a:rPr>
                <a:t>A</a:t>
              </a:r>
              <a:r>
                <a:rPr kumimoji="1" lang="en-US" altLang="ja-JP" sz="1000" dirty="0">
                  <a:solidFill>
                    <a:srgbClr val="0070C0"/>
                  </a:solidFill>
                  <a:latin typeface="Meiryo" panose="020B0604030504040204" pitchFamily="34" charset="-128"/>
                  <a:ea typeface="Meiryo" panose="020B0604030504040204" pitchFamily="34" charset="-128"/>
                </a:rPr>
                <a:t>utomation</a:t>
              </a:r>
              <a:endParaRPr kumimoji="1" lang="ja-JP" altLang="en-US" sz="1000">
                <a:solidFill>
                  <a:srgbClr val="0070C0"/>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3935595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p:tgtEl>
                                          <p:spTgt spid="21"/>
                                        </p:tgtEl>
                                        <p:attrNameLst>
                                          <p:attrName>ppt_y</p:attrName>
                                        </p:attrNameLst>
                                      </p:cBhvr>
                                      <p:tavLst>
                                        <p:tav tm="0">
                                          <p:val>
                                            <p:strVal val="#ppt_y+#ppt_h*1.125000"/>
                                          </p:val>
                                        </p:tav>
                                        <p:tav tm="100000">
                                          <p:val>
                                            <p:strVal val="#ppt_y"/>
                                          </p:val>
                                        </p:tav>
                                      </p:tavLst>
                                    </p:anim>
                                    <p:animEffect transition="in" filter="wipe(up)">
                                      <p:cBhvr>
                                        <p:cTn id="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effectLst>
          <a:outerShdw blurRad="50800" dist="38100" dir="2700000" algn="tl" rotWithShape="0">
            <a:prstClr val="black">
              <a:alpha val="40000"/>
            </a:prstClr>
          </a:outerShdw>
        </a:effectLst>
      </a:spPr>
      <a:bodyPr rtlCol="0" anchor="ctr"/>
      <a:lstStyle>
        <a:defPPr algn="ctr">
          <a:defRPr kumimoji="1"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NC標準テンプレート.potx</Template>
  <TotalTime>47084</TotalTime>
  <Words>4572</Words>
  <Application>Microsoft Macintosh PowerPoint</Application>
  <PresentationFormat>画面に合わせる (4:3)</PresentationFormat>
  <Paragraphs>755</Paragraphs>
  <Slides>34</Slides>
  <Notes>10</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34</vt:i4>
      </vt:variant>
    </vt:vector>
  </HeadingPairs>
  <TitlesOfParts>
    <vt:vector size="45" baseType="lpstr">
      <vt:lpstr>Hiragino Kaku Gothic ProN</vt:lpstr>
      <vt:lpstr>Meiryo UI</vt:lpstr>
      <vt:lpstr>ＭＳ Ｐゴシック</vt:lpstr>
      <vt:lpstr>Meiryo</vt:lpstr>
      <vt:lpstr>Meiryo</vt:lpstr>
      <vt:lpstr>American Typewriter</vt:lpstr>
      <vt:lpstr>Apple Color Emoji</vt:lpstr>
      <vt:lpstr>Arial</vt:lpstr>
      <vt:lpstr>Calibri</vt:lpstr>
      <vt:lpstr>Wingdings</vt:lpstr>
      <vt:lpstr>NC標準テンプレート</vt:lpstr>
      <vt:lpstr>RPA Robotics Process Automation</vt:lpstr>
      <vt:lpstr>こんなことになってはいないでしょうか？</vt:lpstr>
      <vt:lpstr>こんなことになってはいないでしょうか？</vt:lpstr>
      <vt:lpstr>RPAとは</vt:lpstr>
      <vt:lpstr>対象となる業務</vt:lpstr>
      <vt:lpstr>対象となる業務</vt:lpstr>
      <vt:lpstr>RPA導入の期間と効果</vt:lpstr>
      <vt:lpstr>市場の予測</vt:lpstr>
      <vt:lpstr>ロボットによる自動化</vt:lpstr>
      <vt:lpstr>RPAとは</vt:lpstr>
      <vt:lpstr>システム開発とRPAの違い</vt:lpstr>
      <vt:lpstr>RPAにおける作業プロセス生成の方法</vt:lpstr>
      <vt:lpstr>RPA展開の手順</vt:lpstr>
      <vt:lpstr>RPAの機能</vt:lpstr>
      <vt:lpstr>進化の可能性</vt:lpstr>
      <vt:lpstr>RPAの導入効果</vt:lpstr>
      <vt:lpstr>どんな作業が自動化できるか？</vt:lpstr>
      <vt:lpstr>RPA活用が進むと思われる業務</vt:lpstr>
      <vt:lpstr>導入形態</vt:lpstr>
      <vt:lpstr>認識・記録方式</vt:lpstr>
      <vt:lpstr>AI-OCRの事例</vt:lpstr>
      <vt:lpstr>事例：RPA導入における業務の流れ</vt:lpstr>
      <vt:lpstr>提案と価値とは何か</vt:lpstr>
      <vt:lpstr>提案が成功する3つの要件</vt:lpstr>
      <vt:lpstr>導入上の留意事項</vt:lpstr>
      <vt:lpstr>成果をあげるための取り組み</vt:lpstr>
      <vt:lpstr>システム化の対象範囲</vt:lpstr>
      <vt:lpstr>RPAと雇用についての考え方</vt:lpstr>
      <vt:lpstr>人間の役割は時代とともに変わってゆく</vt:lpstr>
      <vt:lpstr>RPAの限界</vt:lpstr>
      <vt:lpstr>RPAの活用シナリオ</vt:lpstr>
      <vt:lpstr>RPAを成功させる導入プロセス</vt:lpstr>
      <vt:lpstr>プロセス・マイニングとRPA</vt:lpstr>
      <vt:lpstr>PowerPoint プレゼンテーション</vt:lpstr>
    </vt:vector>
  </TitlesOfParts>
  <Company>NetCommerce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斎藤 昌義</dc:creator>
  <cp:lastModifiedBy>Microsoft Office ユーザー</cp:lastModifiedBy>
  <cp:revision>1288</cp:revision>
  <cp:lastPrinted>2016-09-01T22:55:14Z</cp:lastPrinted>
  <dcterms:created xsi:type="dcterms:W3CDTF">2014-04-30T01:58:06Z</dcterms:created>
  <dcterms:modified xsi:type="dcterms:W3CDTF">2019-07-16T00:25:45Z</dcterms:modified>
</cp:coreProperties>
</file>