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handoutMasterIdLst>
    <p:handoutMasterId r:id="rId32"/>
  </p:handoutMasterIdLst>
  <p:sldIdLst>
    <p:sldId id="717" r:id="rId2"/>
    <p:sldId id="1229" r:id="rId3"/>
    <p:sldId id="1230" r:id="rId4"/>
    <p:sldId id="1231" r:id="rId5"/>
    <p:sldId id="1232" r:id="rId6"/>
    <p:sldId id="1233" r:id="rId7"/>
    <p:sldId id="1235" r:id="rId8"/>
    <p:sldId id="1234" r:id="rId9"/>
    <p:sldId id="1275" r:id="rId10"/>
    <p:sldId id="1277" r:id="rId11"/>
    <p:sldId id="1236" r:id="rId12"/>
    <p:sldId id="1237" r:id="rId13"/>
    <p:sldId id="1238" r:id="rId14"/>
    <p:sldId id="1239" r:id="rId15"/>
    <p:sldId id="1240" r:id="rId16"/>
    <p:sldId id="1278" r:id="rId17"/>
    <p:sldId id="1241" r:id="rId18"/>
    <p:sldId id="1242" r:id="rId19"/>
    <p:sldId id="1243" r:id="rId20"/>
    <p:sldId id="1244" r:id="rId21"/>
    <p:sldId id="1245" r:id="rId22"/>
    <p:sldId id="1246" r:id="rId23"/>
    <p:sldId id="1247" r:id="rId24"/>
    <p:sldId id="1248" r:id="rId25"/>
    <p:sldId id="1249" r:id="rId26"/>
    <p:sldId id="1250" r:id="rId27"/>
    <p:sldId id="1276" r:id="rId28"/>
    <p:sldId id="1251" r:id="rId29"/>
    <p:sldId id="1252" r:id="rId30"/>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13" userDrawn="1">
          <p15:clr>
            <a:srgbClr val="A4A3A4"/>
          </p15:clr>
        </p15:guide>
        <p15:guide id="2" pos="297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17375E"/>
    <a:srgbClr val="0432FF"/>
    <a:srgbClr val="FF8000"/>
    <a:srgbClr val="009051"/>
    <a:srgbClr val="FF6666"/>
    <a:srgbClr val="FFFED6"/>
    <a:srgbClr val="AB7A79"/>
    <a:srgbClr val="953735"/>
    <a:srgbClr val="33ACB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561"/>
    <p:restoredTop sz="82449" autoAdjust="0"/>
  </p:normalViewPr>
  <p:slideViewPr>
    <p:cSldViewPr snapToObjects="1" showGuides="1">
      <p:cViewPr varScale="1">
        <p:scale>
          <a:sx n="100" d="100"/>
          <a:sy n="100" d="100"/>
        </p:scale>
        <p:origin x="2152" y="168"/>
      </p:cViewPr>
      <p:guideLst>
        <p:guide orient="horz" pos="3113"/>
        <p:guide pos="2971"/>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9937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66CC2B-BD2C-4045-8D9C-335B6DABCB97}"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kumimoji="1" lang="ja-JP" altLang="en-US"/>
        </a:p>
      </dgm:t>
    </dgm:pt>
    <dgm:pt modelId="{216CD671-E845-4BF8-8C71-34940F25D610}">
      <dgm:prSet phldrT="[テキスト]" custT="1"/>
      <dgm:spPr/>
      <dgm:t>
        <a:bodyPr/>
        <a:lstStyle/>
        <a:p>
          <a:r>
            <a:rPr kumimoji="1" lang="ja-JP" altLang="en-US" sz="1400"/>
            <a:t>分析</a:t>
          </a:r>
          <a:endParaRPr kumimoji="1" lang="ja-JP" altLang="en-US" sz="1400" dirty="0"/>
        </a:p>
      </dgm:t>
    </dgm:pt>
    <dgm:pt modelId="{4A0F852C-7E1A-4787-A5FB-802ECF56848E}" type="parTrans" cxnId="{C6DC6443-77DC-4D25-88C0-0D46AEAAA091}">
      <dgm:prSet/>
      <dgm:spPr/>
      <dgm:t>
        <a:bodyPr/>
        <a:lstStyle/>
        <a:p>
          <a:endParaRPr kumimoji="1" lang="ja-JP" altLang="en-US"/>
        </a:p>
      </dgm:t>
    </dgm:pt>
    <dgm:pt modelId="{4CFA988C-A38E-41C6-8A34-51F75B2B394E}" type="sibTrans" cxnId="{C6DC6443-77DC-4D25-88C0-0D46AEAAA091}">
      <dgm:prSet/>
      <dgm:spPr/>
      <dgm:t>
        <a:bodyPr/>
        <a:lstStyle/>
        <a:p>
          <a:endParaRPr kumimoji="1" lang="ja-JP" altLang="en-US"/>
        </a:p>
      </dgm:t>
    </dgm:pt>
    <dgm:pt modelId="{A6DD9C7B-2244-4016-B187-306868DEB597}">
      <dgm:prSet phldrT="[テキスト]" custT="1"/>
      <dgm:spPr/>
      <dgm:t>
        <a:bodyPr/>
        <a:lstStyle/>
        <a:p>
          <a:r>
            <a:rPr kumimoji="1" lang="ja-JP" altLang="en-US" sz="1400"/>
            <a:t>設計</a:t>
          </a:r>
          <a:endParaRPr kumimoji="1" lang="ja-JP" altLang="en-US" sz="1400" dirty="0"/>
        </a:p>
      </dgm:t>
    </dgm:pt>
    <dgm:pt modelId="{60CB20AD-E32F-483F-8E15-E95B1403B3D2}" type="parTrans" cxnId="{6FC615A8-95B5-4C8A-AF94-262FC860F10B}">
      <dgm:prSet/>
      <dgm:spPr/>
      <dgm:t>
        <a:bodyPr/>
        <a:lstStyle/>
        <a:p>
          <a:endParaRPr kumimoji="1" lang="ja-JP" altLang="en-US"/>
        </a:p>
      </dgm:t>
    </dgm:pt>
    <dgm:pt modelId="{1AC72FE6-2319-4F18-9E79-BC952FA92DA8}" type="sibTrans" cxnId="{6FC615A8-95B5-4C8A-AF94-262FC860F10B}">
      <dgm:prSet/>
      <dgm:spPr/>
      <dgm:t>
        <a:bodyPr/>
        <a:lstStyle/>
        <a:p>
          <a:endParaRPr kumimoji="1" lang="ja-JP" altLang="en-US"/>
        </a:p>
      </dgm:t>
    </dgm:pt>
    <dgm:pt modelId="{3F679A64-A99C-4092-BA33-A76B5A3B071D}">
      <dgm:prSet phldrT="[テキスト]" custT="1"/>
      <dgm:spPr/>
      <dgm:t>
        <a:bodyPr/>
        <a:lstStyle/>
        <a:p>
          <a:r>
            <a:rPr kumimoji="1" lang="ja-JP" altLang="en-US" sz="1400"/>
            <a:t>実効</a:t>
          </a:r>
          <a:endParaRPr kumimoji="1" lang="ja-JP" altLang="en-US" sz="1400" dirty="0"/>
        </a:p>
      </dgm:t>
    </dgm:pt>
    <dgm:pt modelId="{811B70FB-EA80-417C-A8A6-293747A648A8}" type="parTrans" cxnId="{E82B3961-2FED-4D91-BED1-1AD711E70507}">
      <dgm:prSet/>
      <dgm:spPr/>
      <dgm:t>
        <a:bodyPr/>
        <a:lstStyle/>
        <a:p>
          <a:endParaRPr kumimoji="1" lang="ja-JP" altLang="en-US"/>
        </a:p>
      </dgm:t>
    </dgm:pt>
    <dgm:pt modelId="{0E1C9C73-3FF3-421F-9DE4-9658D2E70ACD}" type="sibTrans" cxnId="{E82B3961-2FED-4D91-BED1-1AD711E70507}">
      <dgm:prSet/>
      <dgm:spPr/>
      <dgm:t>
        <a:bodyPr/>
        <a:lstStyle/>
        <a:p>
          <a:endParaRPr kumimoji="1" lang="ja-JP" altLang="en-US"/>
        </a:p>
      </dgm:t>
    </dgm:pt>
    <dgm:pt modelId="{5F7938BA-D379-4745-BF0B-8F8EEAED1E34}">
      <dgm:prSet phldrT="[テキスト]" custT="1"/>
      <dgm:spPr/>
      <dgm:t>
        <a:bodyPr/>
        <a:lstStyle/>
        <a:p>
          <a:r>
            <a:rPr kumimoji="1" lang="ja-JP" altLang="en-US" sz="1400"/>
            <a:t>モニタリング</a:t>
          </a:r>
          <a:endParaRPr kumimoji="1" lang="ja-JP" altLang="en-US" sz="1400" dirty="0"/>
        </a:p>
      </dgm:t>
    </dgm:pt>
    <dgm:pt modelId="{AD1F3273-7974-4E7D-B456-ADEBC79E5A89}" type="parTrans" cxnId="{6DE280E5-C71C-42BA-B29E-BD1D2E9A0041}">
      <dgm:prSet/>
      <dgm:spPr/>
      <dgm:t>
        <a:bodyPr/>
        <a:lstStyle/>
        <a:p>
          <a:endParaRPr kumimoji="1" lang="ja-JP" altLang="en-US"/>
        </a:p>
      </dgm:t>
    </dgm:pt>
    <dgm:pt modelId="{3E355B0F-C7DE-4220-BAF2-57488185B924}" type="sibTrans" cxnId="{6DE280E5-C71C-42BA-B29E-BD1D2E9A0041}">
      <dgm:prSet/>
      <dgm:spPr/>
      <dgm:t>
        <a:bodyPr/>
        <a:lstStyle/>
        <a:p>
          <a:endParaRPr kumimoji="1" lang="ja-JP" altLang="en-US"/>
        </a:p>
      </dgm:t>
    </dgm:pt>
    <dgm:pt modelId="{769FBBCC-F56B-4544-BB1D-5F6FF69A1F55}">
      <dgm:prSet phldrT="[テキスト]" custT="1"/>
      <dgm:spPr/>
      <dgm:t>
        <a:bodyPr/>
        <a:lstStyle/>
        <a:p>
          <a:r>
            <a:rPr kumimoji="1" lang="ja-JP" altLang="en-US" sz="1400"/>
            <a:t>改善・再ち構築</a:t>
          </a:r>
          <a:endParaRPr kumimoji="1" lang="ja-JP" altLang="en-US" sz="1400" dirty="0"/>
        </a:p>
      </dgm:t>
    </dgm:pt>
    <dgm:pt modelId="{A9945AE8-358D-4E2D-918B-B387EF03E67F}" type="parTrans" cxnId="{851205F1-2A36-493C-9944-349DAFEE5D2D}">
      <dgm:prSet/>
      <dgm:spPr/>
      <dgm:t>
        <a:bodyPr/>
        <a:lstStyle/>
        <a:p>
          <a:endParaRPr kumimoji="1" lang="ja-JP" altLang="en-US"/>
        </a:p>
      </dgm:t>
    </dgm:pt>
    <dgm:pt modelId="{267F55C0-9B45-4F41-A8F6-E9EDA82E1F14}" type="sibTrans" cxnId="{851205F1-2A36-493C-9944-349DAFEE5D2D}">
      <dgm:prSet/>
      <dgm:spPr/>
      <dgm:t>
        <a:bodyPr/>
        <a:lstStyle/>
        <a:p>
          <a:endParaRPr kumimoji="1" lang="ja-JP" altLang="en-US"/>
        </a:p>
      </dgm:t>
    </dgm:pt>
    <dgm:pt modelId="{8F67F7B8-A7DE-4953-9D5B-301003507AB5}" type="pres">
      <dgm:prSet presAssocID="{0166CC2B-BD2C-4045-8D9C-335B6DABCB97}" presName="cycle" presStyleCnt="0">
        <dgm:presLayoutVars>
          <dgm:dir/>
          <dgm:resizeHandles val="exact"/>
        </dgm:presLayoutVars>
      </dgm:prSet>
      <dgm:spPr/>
    </dgm:pt>
    <dgm:pt modelId="{8BF664A4-7180-43DF-B531-B5886A06C366}" type="pres">
      <dgm:prSet presAssocID="{216CD671-E845-4BF8-8C71-34940F25D610}" presName="dummy" presStyleCnt="0"/>
      <dgm:spPr/>
    </dgm:pt>
    <dgm:pt modelId="{0180128D-2302-489D-8802-6FC46A85AA99}" type="pres">
      <dgm:prSet presAssocID="{216CD671-E845-4BF8-8C71-34940F25D610}" presName="node" presStyleLbl="revTx" presStyleIdx="0" presStyleCnt="5">
        <dgm:presLayoutVars>
          <dgm:bulletEnabled val="1"/>
        </dgm:presLayoutVars>
      </dgm:prSet>
      <dgm:spPr/>
    </dgm:pt>
    <dgm:pt modelId="{119E42E2-C06E-431E-B698-A632E2031781}" type="pres">
      <dgm:prSet presAssocID="{4CFA988C-A38E-41C6-8A34-51F75B2B394E}" presName="sibTrans" presStyleLbl="node1" presStyleIdx="0" presStyleCnt="5"/>
      <dgm:spPr/>
    </dgm:pt>
    <dgm:pt modelId="{39515D80-6550-46DD-8C36-B5A1D1736B91}" type="pres">
      <dgm:prSet presAssocID="{A6DD9C7B-2244-4016-B187-306868DEB597}" presName="dummy" presStyleCnt="0"/>
      <dgm:spPr/>
    </dgm:pt>
    <dgm:pt modelId="{B730924C-5F50-413E-BE34-7DFD516A4664}" type="pres">
      <dgm:prSet presAssocID="{A6DD9C7B-2244-4016-B187-306868DEB597}" presName="node" presStyleLbl="revTx" presStyleIdx="1" presStyleCnt="5">
        <dgm:presLayoutVars>
          <dgm:bulletEnabled val="1"/>
        </dgm:presLayoutVars>
      </dgm:prSet>
      <dgm:spPr/>
    </dgm:pt>
    <dgm:pt modelId="{EE7C69A6-5C57-41DD-998B-10FF48CFE1AC}" type="pres">
      <dgm:prSet presAssocID="{1AC72FE6-2319-4F18-9E79-BC952FA92DA8}" presName="sibTrans" presStyleLbl="node1" presStyleIdx="1" presStyleCnt="5"/>
      <dgm:spPr/>
    </dgm:pt>
    <dgm:pt modelId="{C7AD5828-7CCA-4822-9587-15DBD0A1D371}" type="pres">
      <dgm:prSet presAssocID="{3F679A64-A99C-4092-BA33-A76B5A3B071D}" presName="dummy" presStyleCnt="0"/>
      <dgm:spPr/>
    </dgm:pt>
    <dgm:pt modelId="{43F706E5-F0A6-48AD-89E7-D020A3C2C618}" type="pres">
      <dgm:prSet presAssocID="{3F679A64-A99C-4092-BA33-A76B5A3B071D}" presName="node" presStyleLbl="revTx" presStyleIdx="2" presStyleCnt="5">
        <dgm:presLayoutVars>
          <dgm:bulletEnabled val="1"/>
        </dgm:presLayoutVars>
      </dgm:prSet>
      <dgm:spPr/>
    </dgm:pt>
    <dgm:pt modelId="{9A4438D7-8465-4C46-8FBC-776D412F4513}" type="pres">
      <dgm:prSet presAssocID="{0E1C9C73-3FF3-421F-9DE4-9658D2E70ACD}" presName="sibTrans" presStyleLbl="node1" presStyleIdx="2" presStyleCnt="5"/>
      <dgm:spPr/>
    </dgm:pt>
    <dgm:pt modelId="{DEB618E1-339F-453F-A3A6-DEECCD91FD11}" type="pres">
      <dgm:prSet presAssocID="{5F7938BA-D379-4745-BF0B-8F8EEAED1E34}" presName="dummy" presStyleCnt="0"/>
      <dgm:spPr/>
    </dgm:pt>
    <dgm:pt modelId="{36B629B8-AB48-48C1-877D-A6BBFB2692A4}" type="pres">
      <dgm:prSet presAssocID="{5F7938BA-D379-4745-BF0B-8F8EEAED1E34}" presName="node" presStyleLbl="revTx" presStyleIdx="3" presStyleCnt="5">
        <dgm:presLayoutVars>
          <dgm:bulletEnabled val="1"/>
        </dgm:presLayoutVars>
      </dgm:prSet>
      <dgm:spPr/>
    </dgm:pt>
    <dgm:pt modelId="{C523DCB5-2750-430A-BFE7-B9D73E4CE90A}" type="pres">
      <dgm:prSet presAssocID="{3E355B0F-C7DE-4220-BAF2-57488185B924}" presName="sibTrans" presStyleLbl="node1" presStyleIdx="3" presStyleCnt="5"/>
      <dgm:spPr/>
    </dgm:pt>
    <dgm:pt modelId="{B6927CE7-619C-4647-A070-41C2319150A9}" type="pres">
      <dgm:prSet presAssocID="{769FBBCC-F56B-4544-BB1D-5F6FF69A1F55}" presName="dummy" presStyleCnt="0"/>
      <dgm:spPr/>
    </dgm:pt>
    <dgm:pt modelId="{1BC4804D-3E32-401B-ADB9-95685A84285F}" type="pres">
      <dgm:prSet presAssocID="{769FBBCC-F56B-4544-BB1D-5F6FF69A1F55}" presName="node" presStyleLbl="revTx" presStyleIdx="4" presStyleCnt="5">
        <dgm:presLayoutVars>
          <dgm:bulletEnabled val="1"/>
        </dgm:presLayoutVars>
      </dgm:prSet>
      <dgm:spPr/>
    </dgm:pt>
    <dgm:pt modelId="{D680522A-7F22-43EF-B086-F1B154A1C8E9}" type="pres">
      <dgm:prSet presAssocID="{267F55C0-9B45-4F41-A8F6-E9EDA82E1F14}" presName="sibTrans" presStyleLbl="node1" presStyleIdx="4" presStyleCnt="5"/>
      <dgm:spPr/>
    </dgm:pt>
  </dgm:ptLst>
  <dgm:cxnLst>
    <dgm:cxn modelId="{058B8B15-D69C-8A41-A594-0E0A2B55C774}" type="presOf" srcId="{216CD671-E845-4BF8-8C71-34940F25D610}" destId="{0180128D-2302-489D-8802-6FC46A85AA99}" srcOrd="0" destOrd="0" presId="urn:microsoft.com/office/officeart/2005/8/layout/cycle1"/>
    <dgm:cxn modelId="{CED4BE2A-4968-F546-881E-EED008275411}" type="presOf" srcId="{5F7938BA-D379-4745-BF0B-8F8EEAED1E34}" destId="{36B629B8-AB48-48C1-877D-A6BBFB2692A4}" srcOrd="0" destOrd="0" presId="urn:microsoft.com/office/officeart/2005/8/layout/cycle1"/>
    <dgm:cxn modelId="{DF48C42A-894D-BE4D-BD1F-EA08DE6320FE}" type="presOf" srcId="{0E1C9C73-3FF3-421F-9DE4-9658D2E70ACD}" destId="{9A4438D7-8465-4C46-8FBC-776D412F4513}" srcOrd="0" destOrd="0" presId="urn:microsoft.com/office/officeart/2005/8/layout/cycle1"/>
    <dgm:cxn modelId="{C0763D42-E502-584F-8C55-1C5F52398601}" type="presOf" srcId="{4CFA988C-A38E-41C6-8A34-51F75B2B394E}" destId="{119E42E2-C06E-431E-B698-A632E2031781}" srcOrd="0" destOrd="0" presId="urn:microsoft.com/office/officeart/2005/8/layout/cycle1"/>
    <dgm:cxn modelId="{C6DC6443-77DC-4D25-88C0-0D46AEAAA091}" srcId="{0166CC2B-BD2C-4045-8D9C-335B6DABCB97}" destId="{216CD671-E845-4BF8-8C71-34940F25D610}" srcOrd="0" destOrd="0" parTransId="{4A0F852C-7E1A-4787-A5FB-802ECF56848E}" sibTransId="{4CFA988C-A38E-41C6-8A34-51F75B2B394E}"/>
    <dgm:cxn modelId="{CF111652-49E7-6040-AA2B-4AF2BEDE3608}" type="presOf" srcId="{3F679A64-A99C-4092-BA33-A76B5A3B071D}" destId="{43F706E5-F0A6-48AD-89E7-D020A3C2C618}" srcOrd="0" destOrd="0" presId="urn:microsoft.com/office/officeart/2005/8/layout/cycle1"/>
    <dgm:cxn modelId="{F4579355-4043-6544-8EE8-C9A57134EE64}" type="presOf" srcId="{0166CC2B-BD2C-4045-8D9C-335B6DABCB97}" destId="{8F67F7B8-A7DE-4953-9D5B-301003507AB5}" srcOrd="0" destOrd="0" presId="urn:microsoft.com/office/officeart/2005/8/layout/cycle1"/>
    <dgm:cxn modelId="{E82B3961-2FED-4D91-BED1-1AD711E70507}" srcId="{0166CC2B-BD2C-4045-8D9C-335B6DABCB97}" destId="{3F679A64-A99C-4092-BA33-A76B5A3B071D}" srcOrd="2" destOrd="0" parTransId="{811B70FB-EA80-417C-A8A6-293747A648A8}" sibTransId="{0E1C9C73-3FF3-421F-9DE4-9658D2E70ACD}"/>
    <dgm:cxn modelId="{9CB94966-DCDD-7C40-A5B0-15AA740467E2}" type="presOf" srcId="{1AC72FE6-2319-4F18-9E79-BC952FA92DA8}" destId="{EE7C69A6-5C57-41DD-998B-10FF48CFE1AC}" srcOrd="0" destOrd="0" presId="urn:microsoft.com/office/officeart/2005/8/layout/cycle1"/>
    <dgm:cxn modelId="{59687E7E-85FB-5945-B84D-47930D215994}" type="presOf" srcId="{769FBBCC-F56B-4544-BB1D-5F6FF69A1F55}" destId="{1BC4804D-3E32-401B-ADB9-95685A84285F}" srcOrd="0" destOrd="0" presId="urn:microsoft.com/office/officeart/2005/8/layout/cycle1"/>
    <dgm:cxn modelId="{C03F11A1-49D1-4A40-81DA-F5053868B7F5}" type="presOf" srcId="{3E355B0F-C7DE-4220-BAF2-57488185B924}" destId="{C523DCB5-2750-430A-BFE7-B9D73E4CE90A}" srcOrd="0" destOrd="0" presId="urn:microsoft.com/office/officeart/2005/8/layout/cycle1"/>
    <dgm:cxn modelId="{6FC615A8-95B5-4C8A-AF94-262FC860F10B}" srcId="{0166CC2B-BD2C-4045-8D9C-335B6DABCB97}" destId="{A6DD9C7B-2244-4016-B187-306868DEB597}" srcOrd="1" destOrd="0" parTransId="{60CB20AD-E32F-483F-8E15-E95B1403B3D2}" sibTransId="{1AC72FE6-2319-4F18-9E79-BC952FA92DA8}"/>
    <dgm:cxn modelId="{91CBE6D3-5331-F14F-9DDC-77C01A6CBC87}" type="presOf" srcId="{267F55C0-9B45-4F41-A8F6-E9EDA82E1F14}" destId="{D680522A-7F22-43EF-B086-F1B154A1C8E9}" srcOrd="0" destOrd="0" presId="urn:microsoft.com/office/officeart/2005/8/layout/cycle1"/>
    <dgm:cxn modelId="{653698E3-695B-594A-8E6C-D6847FED9762}" type="presOf" srcId="{A6DD9C7B-2244-4016-B187-306868DEB597}" destId="{B730924C-5F50-413E-BE34-7DFD516A4664}" srcOrd="0" destOrd="0" presId="urn:microsoft.com/office/officeart/2005/8/layout/cycle1"/>
    <dgm:cxn modelId="{6DE280E5-C71C-42BA-B29E-BD1D2E9A0041}" srcId="{0166CC2B-BD2C-4045-8D9C-335B6DABCB97}" destId="{5F7938BA-D379-4745-BF0B-8F8EEAED1E34}" srcOrd="3" destOrd="0" parTransId="{AD1F3273-7974-4E7D-B456-ADEBC79E5A89}" sibTransId="{3E355B0F-C7DE-4220-BAF2-57488185B924}"/>
    <dgm:cxn modelId="{851205F1-2A36-493C-9944-349DAFEE5D2D}" srcId="{0166CC2B-BD2C-4045-8D9C-335B6DABCB97}" destId="{769FBBCC-F56B-4544-BB1D-5F6FF69A1F55}" srcOrd="4" destOrd="0" parTransId="{A9945AE8-358D-4E2D-918B-B387EF03E67F}" sibTransId="{267F55C0-9B45-4F41-A8F6-E9EDA82E1F14}"/>
    <dgm:cxn modelId="{832AD20B-9448-5245-AD2B-37F68F904656}" type="presParOf" srcId="{8F67F7B8-A7DE-4953-9D5B-301003507AB5}" destId="{8BF664A4-7180-43DF-B531-B5886A06C366}" srcOrd="0" destOrd="0" presId="urn:microsoft.com/office/officeart/2005/8/layout/cycle1"/>
    <dgm:cxn modelId="{504ED2E8-0E39-5046-9D1D-8901E8DDF248}" type="presParOf" srcId="{8F67F7B8-A7DE-4953-9D5B-301003507AB5}" destId="{0180128D-2302-489D-8802-6FC46A85AA99}" srcOrd="1" destOrd="0" presId="urn:microsoft.com/office/officeart/2005/8/layout/cycle1"/>
    <dgm:cxn modelId="{594A2B59-EDFC-8540-9B06-F257F2F0EB48}" type="presParOf" srcId="{8F67F7B8-A7DE-4953-9D5B-301003507AB5}" destId="{119E42E2-C06E-431E-B698-A632E2031781}" srcOrd="2" destOrd="0" presId="urn:microsoft.com/office/officeart/2005/8/layout/cycle1"/>
    <dgm:cxn modelId="{C7391E4B-2942-A646-B204-677993A3FDFD}" type="presParOf" srcId="{8F67F7B8-A7DE-4953-9D5B-301003507AB5}" destId="{39515D80-6550-46DD-8C36-B5A1D1736B91}" srcOrd="3" destOrd="0" presId="urn:microsoft.com/office/officeart/2005/8/layout/cycle1"/>
    <dgm:cxn modelId="{6415D34A-86E5-BD49-9D60-4A6CCF33A593}" type="presParOf" srcId="{8F67F7B8-A7DE-4953-9D5B-301003507AB5}" destId="{B730924C-5F50-413E-BE34-7DFD516A4664}" srcOrd="4" destOrd="0" presId="urn:microsoft.com/office/officeart/2005/8/layout/cycle1"/>
    <dgm:cxn modelId="{00033D07-E7F4-324F-85AE-C6535D262FFF}" type="presParOf" srcId="{8F67F7B8-A7DE-4953-9D5B-301003507AB5}" destId="{EE7C69A6-5C57-41DD-998B-10FF48CFE1AC}" srcOrd="5" destOrd="0" presId="urn:microsoft.com/office/officeart/2005/8/layout/cycle1"/>
    <dgm:cxn modelId="{756FD82F-CA7B-5840-B6CE-977CA6AE01BA}" type="presParOf" srcId="{8F67F7B8-A7DE-4953-9D5B-301003507AB5}" destId="{C7AD5828-7CCA-4822-9587-15DBD0A1D371}" srcOrd="6" destOrd="0" presId="urn:microsoft.com/office/officeart/2005/8/layout/cycle1"/>
    <dgm:cxn modelId="{BF931DCA-2664-BB45-A6AF-589C891A2870}" type="presParOf" srcId="{8F67F7B8-A7DE-4953-9D5B-301003507AB5}" destId="{43F706E5-F0A6-48AD-89E7-D020A3C2C618}" srcOrd="7" destOrd="0" presId="urn:microsoft.com/office/officeart/2005/8/layout/cycle1"/>
    <dgm:cxn modelId="{CAA3C610-B0FD-FD40-AE61-1510F1C5B0B1}" type="presParOf" srcId="{8F67F7B8-A7DE-4953-9D5B-301003507AB5}" destId="{9A4438D7-8465-4C46-8FBC-776D412F4513}" srcOrd="8" destOrd="0" presId="urn:microsoft.com/office/officeart/2005/8/layout/cycle1"/>
    <dgm:cxn modelId="{0F2EDDAF-0FCF-7047-AADA-B5D710288243}" type="presParOf" srcId="{8F67F7B8-A7DE-4953-9D5B-301003507AB5}" destId="{DEB618E1-339F-453F-A3A6-DEECCD91FD11}" srcOrd="9" destOrd="0" presId="urn:microsoft.com/office/officeart/2005/8/layout/cycle1"/>
    <dgm:cxn modelId="{A110962C-53B4-ED43-9C46-8DE8C4AE2257}" type="presParOf" srcId="{8F67F7B8-A7DE-4953-9D5B-301003507AB5}" destId="{36B629B8-AB48-48C1-877D-A6BBFB2692A4}" srcOrd="10" destOrd="0" presId="urn:microsoft.com/office/officeart/2005/8/layout/cycle1"/>
    <dgm:cxn modelId="{0C12CB54-A1FB-364C-9873-4581C319AE93}" type="presParOf" srcId="{8F67F7B8-A7DE-4953-9D5B-301003507AB5}" destId="{C523DCB5-2750-430A-BFE7-B9D73E4CE90A}" srcOrd="11" destOrd="0" presId="urn:microsoft.com/office/officeart/2005/8/layout/cycle1"/>
    <dgm:cxn modelId="{3C0F9DB9-405D-4246-964C-DF3AB162C8EB}" type="presParOf" srcId="{8F67F7B8-A7DE-4953-9D5B-301003507AB5}" destId="{B6927CE7-619C-4647-A070-41C2319150A9}" srcOrd="12" destOrd="0" presId="urn:microsoft.com/office/officeart/2005/8/layout/cycle1"/>
    <dgm:cxn modelId="{8D531289-6863-F64E-9A97-E4E710F8E86F}" type="presParOf" srcId="{8F67F7B8-A7DE-4953-9D5B-301003507AB5}" destId="{1BC4804D-3E32-401B-ADB9-95685A84285F}" srcOrd="13" destOrd="0" presId="urn:microsoft.com/office/officeart/2005/8/layout/cycle1"/>
    <dgm:cxn modelId="{A04AE92E-3603-CA4E-9487-21584A73128E}" type="presParOf" srcId="{8F67F7B8-A7DE-4953-9D5B-301003507AB5}" destId="{D680522A-7F22-43EF-B086-F1B154A1C8E9}" srcOrd="14" destOrd="0" presId="urn:microsoft.com/office/officeart/2005/8/layout/cycle1"/>
  </dgm:cxnLst>
  <dgm:bg>
    <a:noFill/>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166CC2B-BD2C-4045-8D9C-335B6DABCB97}"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kumimoji="1" lang="ja-JP" altLang="en-US"/>
        </a:p>
      </dgm:t>
    </dgm:pt>
    <dgm:pt modelId="{216CD671-E845-4BF8-8C71-34940F25D610}">
      <dgm:prSet phldrT="[テキスト]" custT="1"/>
      <dgm:spPr/>
      <dgm:t>
        <a:bodyPr/>
        <a:lstStyle/>
        <a:p>
          <a:r>
            <a:rPr kumimoji="1" lang="ja-JP" altLang="en-US" sz="1400"/>
            <a:t>分析</a:t>
          </a:r>
          <a:endParaRPr kumimoji="1" lang="ja-JP" altLang="en-US" sz="1400" dirty="0"/>
        </a:p>
      </dgm:t>
    </dgm:pt>
    <dgm:pt modelId="{4A0F852C-7E1A-4787-A5FB-802ECF56848E}" type="parTrans" cxnId="{C6DC6443-77DC-4D25-88C0-0D46AEAAA091}">
      <dgm:prSet/>
      <dgm:spPr/>
      <dgm:t>
        <a:bodyPr/>
        <a:lstStyle/>
        <a:p>
          <a:endParaRPr kumimoji="1" lang="ja-JP" altLang="en-US"/>
        </a:p>
      </dgm:t>
    </dgm:pt>
    <dgm:pt modelId="{4CFA988C-A38E-41C6-8A34-51F75B2B394E}" type="sibTrans" cxnId="{C6DC6443-77DC-4D25-88C0-0D46AEAAA091}">
      <dgm:prSet/>
      <dgm:spPr/>
      <dgm:t>
        <a:bodyPr/>
        <a:lstStyle/>
        <a:p>
          <a:endParaRPr kumimoji="1" lang="ja-JP" altLang="en-US"/>
        </a:p>
      </dgm:t>
    </dgm:pt>
    <dgm:pt modelId="{A6DD9C7B-2244-4016-B187-306868DEB597}">
      <dgm:prSet phldrT="[テキスト]" custT="1"/>
      <dgm:spPr/>
      <dgm:t>
        <a:bodyPr/>
        <a:lstStyle/>
        <a:p>
          <a:r>
            <a:rPr kumimoji="1" lang="ja-JP" altLang="en-US" sz="1400"/>
            <a:t>設計</a:t>
          </a:r>
          <a:endParaRPr kumimoji="1" lang="ja-JP" altLang="en-US" sz="1400" dirty="0"/>
        </a:p>
      </dgm:t>
    </dgm:pt>
    <dgm:pt modelId="{60CB20AD-E32F-483F-8E15-E95B1403B3D2}" type="parTrans" cxnId="{6FC615A8-95B5-4C8A-AF94-262FC860F10B}">
      <dgm:prSet/>
      <dgm:spPr/>
      <dgm:t>
        <a:bodyPr/>
        <a:lstStyle/>
        <a:p>
          <a:endParaRPr kumimoji="1" lang="ja-JP" altLang="en-US"/>
        </a:p>
      </dgm:t>
    </dgm:pt>
    <dgm:pt modelId="{1AC72FE6-2319-4F18-9E79-BC952FA92DA8}" type="sibTrans" cxnId="{6FC615A8-95B5-4C8A-AF94-262FC860F10B}">
      <dgm:prSet/>
      <dgm:spPr/>
      <dgm:t>
        <a:bodyPr/>
        <a:lstStyle/>
        <a:p>
          <a:endParaRPr kumimoji="1" lang="ja-JP" altLang="en-US"/>
        </a:p>
      </dgm:t>
    </dgm:pt>
    <dgm:pt modelId="{3F679A64-A99C-4092-BA33-A76B5A3B071D}">
      <dgm:prSet phldrT="[テキスト]" custT="1"/>
      <dgm:spPr/>
      <dgm:t>
        <a:bodyPr/>
        <a:lstStyle/>
        <a:p>
          <a:r>
            <a:rPr kumimoji="1" lang="ja-JP" altLang="en-US" sz="1400"/>
            <a:t>実効</a:t>
          </a:r>
          <a:endParaRPr kumimoji="1" lang="ja-JP" altLang="en-US" sz="1400" dirty="0"/>
        </a:p>
      </dgm:t>
    </dgm:pt>
    <dgm:pt modelId="{811B70FB-EA80-417C-A8A6-293747A648A8}" type="parTrans" cxnId="{E82B3961-2FED-4D91-BED1-1AD711E70507}">
      <dgm:prSet/>
      <dgm:spPr/>
      <dgm:t>
        <a:bodyPr/>
        <a:lstStyle/>
        <a:p>
          <a:endParaRPr kumimoji="1" lang="ja-JP" altLang="en-US"/>
        </a:p>
      </dgm:t>
    </dgm:pt>
    <dgm:pt modelId="{0E1C9C73-3FF3-421F-9DE4-9658D2E70ACD}" type="sibTrans" cxnId="{E82B3961-2FED-4D91-BED1-1AD711E70507}">
      <dgm:prSet/>
      <dgm:spPr/>
      <dgm:t>
        <a:bodyPr/>
        <a:lstStyle/>
        <a:p>
          <a:endParaRPr kumimoji="1" lang="ja-JP" altLang="en-US"/>
        </a:p>
      </dgm:t>
    </dgm:pt>
    <dgm:pt modelId="{5F7938BA-D379-4745-BF0B-8F8EEAED1E34}">
      <dgm:prSet phldrT="[テキスト]" custT="1"/>
      <dgm:spPr/>
      <dgm:t>
        <a:bodyPr/>
        <a:lstStyle/>
        <a:p>
          <a:r>
            <a:rPr kumimoji="1" lang="ja-JP" altLang="en-US" sz="1400"/>
            <a:t>モニタリング</a:t>
          </a:r>
          <a:endParaRPr kumimoji="1" lang="ja-JP" altLang="en-US" sz="1400" dirty="0"/>
        </a:p>
      </dgm:t>
    </dgm:pt>
    <dgm:pt modelId="{AD1F3273-7974-4E7D-B456-ADEBC79E5A89}" type="parTrans" cxnId="{6DE280E5-C71C-42BA-B29E-BD1D2E9A0041}">
      <dgm:prSet/>
      <dgm:spPr/>
      <dgm:t>
        <a:bodyPr/>
        <a:lstStyle/>
        <a:p>
          <a:endParaRPr kumimoji="1" lang="ja-JP" altLang="en-US"/>
        </a:p>
      </dgm:t>
    </dgm:pt>
    <dgm:pt modelId="{3E355B0F-C7DE-4220-BAF2-57488185B924}" type="sibTrans" cxnId="{6DE280E5-C71C-42BA-B29E-BD1D2E9A0041}">
      <dgm:prSet/>
      <dgm:spPr/>
      <dgm:t>
        <a:bodyPr/>
        <a:lstStyle/>
        <a:p>
          <a:endParaRPr kumimoji="1" lang="ja-JP" altLang="en-US"/>
        </a:p>
      </dgm:t>
    </dgm:pt>
    <dgm:pt modelId="{769FBBCC-F56B-4544-BB1D-5F6FF69A1F55}">
      <dgm:prSet phldrT="[テキスト]" custT="1"/>
      <dgm:spPr/>
      <dgm:t>
        <a:bodyPr/>
        <a:lstStyle/>
        <a:p>
          <a:r>
            <a:rPr kumimoji="1" lang="ja-JP" altLang="en-US" sz="1400"/>
            <a:t>改善・再構築</a:t>
          </a:r>
          <a:endParaRPr kumimoji="1" lang="ja-JP" altLang="en-US" sz="1400" dirty="0"/>
        </a:p>
      </dgm:t>
    </dgm:pt>
    <dgm:pt modelId="{A9945AE8-358D-4E2D-918B-B387EF03E67F}" type="parTrans" cxnId="{851205F1-2A36-493C-9944-349DAFEE5D2D}">
      <dgm:prSet/>
      <dgm:spPr/>
      <dgm:t>
        <a:bodyPr/>
        <a:lstStyle/>
        <a:p>
          <a:endParaRPr kumimoji="1" lang="ja-JP" altLang="en-US"/>
        </a:p>
      </dgm:t>
    </dgm:pt>
    <dgm:pt modelId="{267F55C0-9B45-4F41-A8F6-E9EDA82E1F14}" type="sibTrans" cxnId="{851205F1-2A36-493C-9944-349DAFEE5D2D}">
      <dgm:prSet/>
      <dgm:spPr/>
      <dgm:t>
        <a:bodyPr/>
        <a:lstStyle/>
        <a:p>
          <a:endParaRPr kumimoji="1" lang="ja-JP" altLang="en-US"/>
        </a:p>
      </dgm:t>
    </dgm:pt>
    <dgm:pt modelId="{8F67F7B8-A7DE-4953-9D5B-301003507AB5}" type="pres">
      <dgm:prSet presAssocID="{0166CC2B-BD2C-4045-8D9C-335B6DABCB97}" presName="cycle" presStyleCnt="0">
        <dgm:presLayoutVars>
          <dgm:dir/>
          <dgm:resizeHandles val="exact"/>
        </dgm:presLayoutVars>
      </dgm:prSet>
      <dgm:spPr/>
    </dgm:pt>
    <dgm:pt modelId="{8BF664A4-7180-43DF-B531-B5886A06C366}" type="pres">
      <dgm:prSet presAssocID="{216CD671-E845-4BF8-8C71-34940F25D610}" presName="dummy" presStyleCnt="0"/>
      <dgm:spPr/>
    </dgm:pt>
    <dgm:pt modelId="{0180128D-2302-489D-8802-6FC46A85AA99}" type="pres">
      <dgm:prSet presAssocID="{216CD671-E845-4BF8-8C71-34940F25D610}" presName="node" presStyleLbl="revTx" presStyleIdx="0" presStyleCnt="5">
        <dgm:presLayoutVars>
          <dgm:bulletEnabled val="1"/>
        </dgm:presLayoutVars>
      </dgm:prSet>
      <dgm:spPr/>
    </dgm:pt>
    <dgm:pt modelId="{119E42E2-C06E-431E-B698-A632E2031781}" type="pres">
      <dgm:prSet presAssocID="{4CFA988C-A38E-41C6-8A34-51F75B2B394E}" presName="sibTrans" presStyleLbl="node1" presStyleIdx="0" presStyleCnt="5"/>
      <dgm:spPr/>
    </dgm:pt>
    <dgm:pt modelId="{39515D80-6550-46DD-8C36-B5A1D1736B91}" type="pres">
      <dgm:prSet presAssocID="{A6DD9C7B-2244-4016-B187-306868DEB597}" presName="dummy" presStyleCnt="0"/>
      <dgm:spPr/>
    </dgm:pt>
    <dgm:pt modelId="{B730924C-5F50-413E-BE34-7DFD516A4664}" type="pres">
      <dgm:prSet presAssocID="{A6DD9C7B-2244-4016-B187-306868DEB597}" presName="node" presStyleLbl="revTx" presStyleIdx="1" presStyleCnt="5">
        <dgm:presLayoutVars>
          <dgm:bulletEnabled val="1"/>
        </dgm:presLayoutVars>
      </dgm:prSet>
      <dgm:spPr/>
    </dgm:pt>
    <dgm:pt modelId="{EE7C69A6-5C57-41DD-998B-10FF48CFE1AC}" type="pres">
      <dgm:prSet presAssocID="{1AC72FE6-2319-4F18-9E79-BC952FA92DA8}" presName="sibTrans" presStyleLbl="node1" presStyleIdx="1" presStyleCnt="5"/>
      <dgm:spPr/>
    </dgm:pt>
    <dgm:pt modelId="{C7AD5828-7CCA-4822-9587-15DBD0A1D371}" type="pres">
      <dgm:prSet presAssocID="{3F679A64-A99C-4092-BA33-A76B5A3B071D}" presName="dummy" presStyleCnt="0"/>
      <dgm:spPr/>
    </dgm:pt>
    <dgm:pt modelId="{43F706E5-F0A6-48AD-89E7-D020A3C2C618}" type="pres">
      <dgm:prSet presAssocID="{3F679A64-A99C-4092-BA33-A76B5A3B071D}" presName="node" presStyleLbl="revTx" presStyleIdx="2" presStyleCnt="5">
        <dgm:presLayoutVars>
          <dgm:bulletEnabled val="1"/>
        </dgm:presLayoutVars>
      </dgm:prSet>
      <dgm:spPr/>
    </dgm:pt>
    <dgm:pt modelId="{9A4438D7-8465-4C46-8FBC-776D412F4513}" type="pres">
      <dgm:prSet presAssocID="{0E1C9C73-3FF3-421F-9DE4-9658D2E70ACD}" presName="sibTrans" presStyleLbl="node1" presStyleIdx="2" presStyleCnt="5"/>
      <dgm:spPr/>
    </dgm:pt>
    <dgm:pt modelId="{DEB618E1-339F-453F-A3A6-DEECCD91FD11}" type="pres">
      <dgm:prSet presAssocID="{5F7938BA-D379-4745-BF0B-8F8EEAED1E34}" presName="dummy" presStyleCnt="0"/>
      <dgm:spPr/>
    </dgm:pt>
    <dgm:pt modelId="{36B629B8-AB48-48C1-877D-A6BBFB2692A4}" type="pres">
      <dgm:prSet presAssocID="{5F7938BA-D379-4745-BF0B-8F8EEAED1E34}" presName="node" presStyleLbl="revTx" presStyleIdx="3" presStyleCnt="5">
        <dgm:presLayoutVars>
          <dgm:bulletEnabled val="1"/>
        </dgm:presLayoutVars>
      </dgm:prSet>
      <dgm:spPr/>
    </dgm:pt>
    <dgm:pt modelId="{C523DCB5-2750-430A-BFE7-B9D73E4CE90A}" type="pres">
      <dgm:prSet presAssocID="{3E355B0F-C7DE-4220-BAF2-57488185B924}" presName="sibTrans" presStyleLbl="node1" presStyleIdx="3" presStyleCnt="5"/>
      <dgm:spPr/>
    </dgm:pt>
    <dgm:pt modelId="{B6927CE7-619C-4647-A070-41C2319150A9}" type="pres">
      <dgm:prSet presAssocID="{769FBBCC-F56B-4544-BB1D-5F6FF69A1F55}" presName="dummy" presStyleCnt="0"/>
      <dgm:spPr/>
    </dgm:pt>
    <dgm:pt modelId="{1BC4804D-3E32-401B-ADB9-95685A84285F}" type="pres">
      <dgm:prSet presAssocID="{769FBBCC-F56B-4544-BB1D-5F6FF69A1F55}" presName="node" presStyleLbl="revTx" presStyleIdx="4" presStyleCnt="5">
        <dgm:presLayoutVars>
          <dgm:bulletEnabled val="1"/>
        </dgm:presLayoutVars>
      </dgm:prSet>
      <dgm:spPr/>
    </dgm:pt>
    <dgm:pt modelId="{D680522A-7F22-43EF-B086-F1B154A1C8E9}" type="pres">
      <dgm:prSet presAssocID="{267F55C0-9B45-4F41-A8F6-E9EDA82E1F14}" presName="sibTrans" presStyleLbl="node1" presStyleIdx="4" presStyleCnt="5"/>
      <dgm:spPr/>
    </dgm:pt>
  </dgm:ptLst>
  <dgm:cxnLst>
    <dgm:cxn modelId="{3D47E521-8B5B-F74E-8481-56F8F2B99582}" type="presOf" srcId="{267F55C0-9B45-4F41-A8F6-E9EDA82E1F14}" destId="{D680522A-7F22-43EF-B086-F1B154A1C8E9}" srcOrd="0" destOrd="0" presId="urn:microsoft.com/office/officeart/2005/8/layout/cycle1"/>
    <dgm:cxn modelId="{C6DC6443-77DC-4D25-88C0-0D46AEAAA091}" srcId="{0166CC2B-BD2C-4045-8D9C-335B6DABCB97}" destId="{216CD671-E845-4BF8-8C71-34940F25D610}" srcOrd="0" destOrd="0" parTransId="{4A0F852C-7E1A-4787-A5FB-802ECF56848E}" sibTransId="{4CFA988C-A38E-41C6-8A34-51F75B2B394E}"/>
    <dgm:cxn modelId="{E4826453-DF2F-0844-826E-63436192E447}" type="presOf" srcId="{4CFA988C-A38E-41C6-8A34-51F75B2B394E}" destId="{119E42E2-C06E-431E-B698-A632E2031781}" srcOrd="0" destOrd="0" presId="urn:microsoft.com/office/officeart/2005/8/layout/cycle1"/>
    <dgm:cxn modelId="{E82B3961-2FED-4D91-BED1-1AD711E70507}" srcId="{0166CC2B-BD2C-4045-8D9C-335B6DABCB97}" destId="{3F679A64-A99C-4092-BA33-A76B5A3B071D}" srcOrd="2" destOrd="0" parTransId="{811B70FB-EA80-417C-A8A6-293747A648A8}" sibTransId="{0E1C9C73-3FF3-421F-9DE4-9658D2E70ACD}"/>
    <dgm:cxn modelId="{3340D478-871D-E04B-A714-6EBF0CD7A3CC}" type="presOf" srcId="{769FBBCC-F56B-4544-BB1D-5F6FF69A1F55}" destId="{1BC4804D-3E32-401B-ADB9-95685A84285F}" srcOrd="0" destOrd="0" presId="urn:microsoft.com/office/officeart/2005/8/layout/cycle1"/>
    <dgm:cxn modelId="{54E31879-BF0D-E04B-9323-919EB339EF1E}" type="presOf" srcId="{216CD671-E845-4BF8-8C71-34940F25D610}" destId="{0180128D-2302-489D-8802-6FC46A85AA99}" srcOrd="0" destOrd="0" presId="urn:microsoft.com/office/officeart/2005/8/layout/cycle1"/>
    <dgm:cxn modelId="{75E3317E-2FE9-C04F-A43C-ADC51E6A4AD4}" type="presOf" srcId="{0E1C9C73-3FF3-421F-9DE4-9658D2E70ACD}" destId="{9A4438D7-8465-4C46-8FBC-776D412F4513}" srcOrd="0" destOrd="0" presId="urn:microsoft.com/office/officeart/2005/8/layout/cycle1"/>
    <dgm:cxn modelId="{63926C91-66F7-144B-8570-DB439E3F78A7}" type="presOf" srcId="{5F7938BA-D379-4745-BF0B-8F8EEAED1E34}" destId="{36B629B8-AB48-48C1-877D-A6BBFB2692A4}" srcOrd="0" destOrd="0" presId="urn:microsoft.com/office/officeart/2005/8/layout/cycle1"/>
    <dgm:cxn modelId="{6FC615A8-95B5-4C8A-AF94-262FC860F10B}" srcId="{0166CC2B-BD2C-4045-8D9C-335B6DABCB97}" destId="{A6DD9C7B-2244-4016-B187-306868DEB597}" srcOrd="1" destOrd="0" parTransId="{60CB20AD-E32F-483F-8E15-E95B1403B3D2}" sibTransId="{1AC72FE6-2319-4F18-9E79-BC952FA92DA8}"/>
    <dgm:cxn modelId="{972E2EAE-E655-9D42-85DE-9CF6B0F8E56C}" type="presOf" srcId="{A6DD9C7B-2244-4016-B187-306868DEB597}" destId="{B730924C-5F50-413E-BE34-7DFD516A4664}" srcOrd="0" destOrd="0" presId="urn:microsoft.com/office/officeart/2005/8/layout/cycle1"/>
    <dgm:cxn modelId="{AEF520B7-AFFB-394A-A2B8-4439FDB35DDD}" type="presOf" srcId="{1AC72FE6-2319-4F18-9E79-BC952FA92DA8}" destId="{EE7C69A6-5C57-41DD-998B-10FF48CFE1AC}" srcOrd="0" destOrd="0" presId="urn:microsoft.com/office/officeart/2005/8/layout/cycle1"/>
    <dgm:cxn modelId="{7EE63EBF-4429-8F4A-953E-6584A921EEE4}" type="presOf" srcId="{3E355B0F-C7DE-4220-BAF2-57488185B924}" destId="{C523DCB5-2750-430A-BFE7-B9D73E4CE90A}" srcOrd="0" destOrd="0" presId="urn:microsoft.com/office/officeart/2005/8/layout/cycle1"/>
    <dgm:cxn modelId="{6DE280E5-C71C-42BA-B29E-BD1D2E9A0041}" srcId="{0166CC2B-BD2C-4045-8D9C-335B6DABCB97}" destId="{5F7938BA-D379-4745-BF0B-8F8EEAED1E34}" srcOrd="3" destOrd="0" parTransId="{AD1F3273-7974-4E7D-B456-ADEBC79E5A89}" sibTransId="{3E355B0F-C7DE-4220-BAF2-57488185B924}"/>
    <dgm:cxn modelId="{851205F1-2A36-493C-9944-349DAFEE5D2D}" srcId="{0166CC2B-BD2C-4045-8D9C-335B6DABCB97}" destId="{769FBBCC-F56B-4544-BB1D-5F6FF69A1F55}" srcOrd="4" destOrd="0" parTransId="{A9945AE8-358D-4E2D-918B-B387EF03E67F}" sibTransId="{267F55C0-9B45-4F41-A8F6-E9EDA82E1F14}"/>
    <dgm:cxn modelId="{3AC59AF3-D256-3D46-B062-4FA4895263C4}" type="presOf" srcId="{0166CC2B-BD2C-4045-8D9C-335B6DABCB97}" destId="{8F67F7B8-A7DE-4953-9D5B-301003507AB5}" srcOrd="0" destOrd="0" presId="urn:microsoft.com/office/officeart/2005/8/layout/cycle1"/>
    <dgm:cxn modelId="{286066F4-4EBF-0342-AEC4-474B530389C1}" type="presOf" srcId="{3F679A64-A99C-4092-BA33-A76B5A3B071D}" destId="{43F706E5-F0A6-48AD-89E7-D020A3C2C618}" srcOrd="0" destOrd="0" presId="urn:microsoft.com/office/officeart/2005/8/layout/cycle1"/>
    <dgm:cxn modelId="{72CFB217-D10D-ED44-8D91-DB05D33E5BF2}" type="presParOf" srcId="{8F67F7B8-A7DE-4953-9D5B-301003507AB5}" destId="{8BF664A4-7180-43DF-B531-B5886A06C366}" srcOrd="0" destOrd="0" presId="urn:microsoft.com/office/officeart/2005/8/layout/cycle1"/>
    <dgm:cxn modelId="{4D781F2D-50EE-F243-AA98-6C2A557DA413}" type="presParOf" srcId="{8F67F7B8-A7DE-4953-9D5B-301003507AB5}" destId="{0180128D-2302-489D-8802-6FC46A85AA99}" srcOrd="1" destOrd="0" presId="urn:microsoft.com/office/officeart/2005/8/layout/cycle1"/>
    <dgm:cxn modelId="{138AA60D-13A3-8444-8316-832BF1380373}" type="presParOf" srcId="{8F67F7B8-A7DE-4953-9D5B-301003507AB5}" destId="{119E42E2-C06E-431E-B698-A632E2031781}" srcOrd="2" destOrd="0" presId="urn:microsoft.com/office/officeart/2005/8/layout/cycle1"/>
    <dgm:cxn modelId="{28D0B684-DFDD-1D41-99A7-7A797B5795DB}" type="presParOf" srcId="{8F67F7B8-A7DE-4953-9D5B-301003507AB5}" destId="{39515D80-6550-46DD-8C36-B5A1D1736B91}" srcOrd="3" destOrd="0" presId="urn:microsoft.com/office/officeart/2005/8/layout/cycle1"/>
    <dgm:cxn modelId="{A941FE65-7778-FF47-BE6C-0706CF2DE9F2}" type="presParOf" srcId="{8F67F7B8-A7DE-4953-9D5B-301003507AB5}" destId="{B730924C-5F50-413E-BE34-7DFD516A4664}" srcOrd="4" destOrd="0" presId="urn:microsoft.com/office/officeart/2005/8/layout/cycle1"/>
    <dgm:cxn modelId="{DBD8B3DD-2B22-E544-A92C-39B9665C9420}" type="presParOf" srcId="{8F67F7B8-A7DE-4953-9D5B-301003507AB5}" destId="{EE7C69A6-5C57-41DD-998B-10FF48CFE1AC}" srcOrd="5" destOrd="0" presId="urn:microsoft.com/office/officeart/2005/8/layout/cycle1"/>
    <dgm:cxn modelId="{7997796F-24E3-BA45-90CB-1DC8D5A238BF}" type="presParOf" srcId="{8F67F7B8-A7DE-4953-9D5B-301003507AB5}" destId="{C7AD5828-7CCA-4822-9587-15DBD0A1D371}" srcOrd="6" destOrd="0" presId="urn:microsoft.com/office/officeart/2005/8/layout/cycle1"/>
    <dgm:cxn modelId="{FC7C38FA-4E73-AC4F-AEA2-289F4C51AA8C}" type="presParOf" srcId="{8F67F7B8-A7DE-4953-9D5B-301003507AB5}" destId="{43F706E5-F0A6-48AD-89E7-D020A3C2C618}" srcOrd="7" destOrd="0" presId="urn:microsoft.com/office/officeart/2005/8/layout/cycle1"/>
    <dgm:cxn modelId="{BF73E9C0-CF3B-FB4D-B6C0-0A3E3C0A682B}" type="presParOf" srcId="{8F67F7B8-A7DE-4953-9D5B-301003507AB5}" destId="{9A4438D7-8465-4C46-8FBC-776D412F4513}" srcOrd="8" destOrd="0" presId="urn:microsoft.com/office/officeart/2005/8/layout/cycle1"/>
    <dgm:cxn modelId="{5D48CF88-74B2-814F-BB97-28A5BA512940}" type="presParOf" srcId="{8F67F7B8-A7DE-4953-9D5B-301003507AB5}" destId="{DEB618E1-339F-453F-A3A6-DEECCD91FD11}" srcOrd="9" destOrd="0" presId="urn:microsoft.com/office/officeart/2005/8/layout/cycle1"/>
    <dgm:cxn modelId="{7581B822-3925-C541-9BCC-52DCE5483C55}" type="presParOf" srcId="{8F67F7B8-A7DE-4953-9D5B-301003507AB5}" destId="{36B629B8-AB48-48C1-877D-A6BBFB2692A4}" srcOrd="10" destOrd="0" presId="urn:microsoft.com/office/officeart/2005/8/layout/cycle1"/>
    <dgm:cxn modelId="{304C6E42-15AA-A345-AA3C-0A83AAC0369F}" type="presParOf" srcId="{8F67F7B8-A7DE-4953-9D5B-301003507AB5}" destId="{C523DCB5-2750-430A-BFE7-B9D73E4CE90A}" srcOrd="11" destOrd="0" presId="urn:microsoft.com/office/officeart/2005/8/layout/cycle1"/>
    <dgm:cxn modelId="{CBAD4A67-8737-E84D-AC81-B0ABBE7A0617}" type="presParOf" srcId="{8F67F7B8-A7DE-4953-9D5B-301003507AB5}" destId="{B6927CE7-619C-4647-A070-41C2319150A9}" srcOrd="12" destOrd="0" presId="urn:microsoft.com/office/officeart/2005/8/layout/cycle1"/>
    <dgm:cxn modelId="{434EA3EE-3EF9-8148-BEFE-43B8862A6F5E}" type="presParOf" srcId="{8F67F7B8-A7DE-4953-9D5B-301003507AB5}" destId="{1BC4804D-3E32-401B-ADB9-95685A84285F}" srcOrd="13" destOrd="0" presId="urn:microsoft.com/office/officeart/2005/8/layout/cycle1"/>
    <dgm:cxn modelId="{A0BE61B5-39E2-164E-83CC-10080D9DB820}" type="presParOf" srcId="{8F67F7B8-A7DE-4953-9D5B-301003507AB5}" destId="{D680522A-7F22-43EF-B086-F1B154A1C8E9}" srcOrd="14" destOrd="0" presId="urn:microsoft.com/office/officeart/2005/8/layout/cycle1"/>
  </dgm:cxnLst>
  <dgm:bg>
    <a:noFill/>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80128D-2302-489D-8802-6FC46A85AA99}">
      <dsp:nvSpPr>
        <dsp:cNvPr id="0" name=""/>
        <dsp:cNvSpPr/>
      </dsp:nvSpPr>
      <dsp:spPr>
        <a:xfrm>
          <a:off x="3041664" y="21200"/>
          <a:ext cx="758679" cy="758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kumimoji="1" lang="ja-JP" altLang="en-US" sz="1400" kern="1200"/>
            <a:t>分析</a:t>
          </a:r>
          <a:endParaRPr kumimoji="1" lang="ja-JP" altLang="en-US" sz="1400" kern="1200" dirty="0"/>
        </a:p>
      </dsp:txBody>
      <dsp:txXfrm>
        <a:off x="3041664" y="21200"/>
        <a:ext cx="758679" cy="758679"/>
      </dsp:txXfrm>
    </dsp:sp>
    <dsp:sp modelId="{119E42E2-C06E-431E-B698-A632E2031781}">
      <dsp:nvSpPr>
        <dsp:cNvPr id="0" name=""/>
        <dsp:cNvSpPr/>
      </dsp:nvSpPr>
      <dsp:spPr>
        <a:xfrm>
          <a:off x="1256152" y="-847"/>
          <a:ext cx="2845545" cy="2845545"/>
        </a:xfrm>
        <a:prstGeom prst="circularArrow">
          <a:avLst>
            <a:gd name="adj1" fmla="val 5199"/>
            <a:gd name="adj2" fmla="val 335836"/>
            <a:gd name="adj3" fmla="val 21293558"/>
            <a:gd name="adj4" fmla="val 19765962"/>
            <a:gd name="adj5" fmla="val 606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30924C-5F50-413E-BE34-7DFD516A4664}">
      <dsp:nvSpPr>
        <dsp:cNvPr id="0" name=""/>
        <dsp:cNvSpPr/>
      </dsp:nvSpPr>
      <dsp:spPr>
        <a:xfrm>
          <a:off x="3500295" y="1432719"/>
          <a:ext cx="758679" cy="758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kumimoji="1" lang="ja-JP" altLang="en-US" sz="1400" kern="1200"/>
            <a:t>設計</a:t>
          </a:r>
          <a:endParaRPr kumimoji="1" lang="ja-JP" altLang="en-US" sz="1400" kern="1200" dirty="0"/>
        </a:p>
      </dsp:txBody>
      <dsp:txXfrm>
        <a:off x="3500295" y="1432719"/>
        <a:ext cx="758679" cy="758679"/>
      </dsp:txXfrm>
    </dsp:sp>
    <dsp:sp modelId="{EE7C69A6-5C57-41DD-998B-10FF48CFE1AC}">
      <dsp:nvSpPr>
        <dsp:cNvPr id="0" name=""/>
        <dsp:cNvSpPr/>
      </dsp:nvSpPr>
      <dsp:spPr>
        <a:xfrm>
          <a:off x="1256152" y="-847"/>
          <a:ext cx="2845545" cy="2845545"/>
        </a:xfrm>
        <a:prstGeom prst="circularArrow">
          <a:avLst>
            <a:gd name="adj1" fmla="val 5199"/>
            <a:gd name="adj2" fmla="val 335836"/>
            <a:gd name="adj3" fmla="val 4015025"/>
            <a:gd name="adj4" fmla="val 2253132"/>
            <a:gd name="adj5" fmla="val 606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F706E5-F0A6-48AD-89E7-D020A3C2C618}">
      <dsp:nvSpPr>
        <dsp:cNvPr id="0" name=""/>
        <dsp:cNvSpPr/>
      </dsp:nvSpPr>
      <dsp:spPr>
        <a:xfrm>
          <a:off x="2299585" y="2305087"/>
          <a:ext cx="758679" cy="758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kumimoji="1" lang="ja-JP" altLang="en-US" sz="1400" kern="1200"/>
            <a:t>実効</a:t>
          </a:r>
          <a:endParaRPr kumimoji="1" lang="ja-JP" altLang="en-US" sz="1400" kern="1200" dirty="0"/>
        </a:p>
      </dsp:txBody>
      <dsp:txXfrm>
        <a:off x="2299585" y="2305087"/>
        <a:ext cx="758679" cy="758679"/>
      </dsp:txXfrm>
    </dsp:sp>
    <dsp:sp modelId="{9A4438D7-8465-4C46-8FBC-776D412F4513}">
      <dsp:nvSpPr>
        <dsp:cNvPr id="0" name=""/>
        <dsp:cNvSpPr/>
      </dsp:nvSpPr>
      <dsp:spPr>
        <a:xfrm>
          <a:off x="1256152" y="-847"/>
          <a:ext cx="2845545" cy="2845545"/>
        </a:xfrm>
        <a:prstGeom prst="circularArrow">
          <a:avLst>
            <a:gd name="adj1" fmla="val 5199"/>
            <a:gd name="adj2" fmla="val 335836"/>
            <a:gd name="adj3" fmla="val 8211033"/>
            <a:gd name="adj4" fmla="val 6449139"/>
            <a:gd name="adj5" fmla="val 606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B629B8-AB48-48C1-877D-A6BBFB2692A4}">
      <dsp:nvSpPr>
        <dsp:cNvPr id="0" name=""/>
        <dsp:cNvSpPr/>
      </dsp:nvSpPr>
      <dsp:spPr>
        <a:xfrm>
          <a:off x="1098874" y="1432719"/>
          <a:ext cx="758679" cy="758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kumimoji="1" lang="ja-JP" altLang="en-US" sz="1400" kern="1200"/>
            <a:t>モニタリング</a:t>
          </a:r>
          <a:endParaRPr kumimoji="1" lang="ja-JP" altLang="en-US" sz="1400" kern="1200" dirty="0"/>
        </a:p>
      </dsp:txBody>
      <dsp:txXfrm>
        <a:off x="1098874" y="1432719"/>
        <a:ext cx="758679" cy="758679"/>
      </dsp:txXfrm>
    </dsp:sp>
    <dsp:sp modelId="{C523DCB5-2750-430A-BFE7-B9D73E4CE90A}">
      <dsp:nvSpPr>
        <dsp:cNvPr id="0" name=""/>
        <dsp:cNvSpPr/>
      </dsp:nvSpPr>
      <dsp:spPr>
        <a:xfrm>
          <a:off x="1256152" y="-847"/>
          <a:ext cx="2845545" cy="2845545"/>
        </a:xfrm>
        <a:prstGeom prst="circularArrow">
          <a:avLst>
            <a:gd name="adj1" fmla="val 5199"/>
            <a:gd name="adj2" fmla="val 335836"/>
            <a:gd name="adj3" fmla="val 12298202"/>
            <a:gd name="adj4" fmla="val 10770607"/>
            <a:gd name="adj5" fmla="val 606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BC4804D-3E32-401B-ADB9-95685A84285F}">
      <dsp:nvSpPr>
        <dsp:cNvPr id="0" name=""/>
        <dsp:cNvSpPr/>
      </dsp:nvSpPr>
      <dsp:spPr>
        <a:xfrm>
          <a:off x="1557505" y="21200"/>
          <a:ext cx="758679" cy="758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kumimoji="1" lang="ja-JP" altLang="en-US" sz="1400" kern="1200"/>
            <a:t>改善・再ち構築</a:t>
          </a:r>
          <a:endParaRPr kumimoji="1" lang="ja-JP" altLang="en-US" sz="1400" kern="1200" dirty="0"/>
        </a:p>
      </dsp:txBody>
      <dsp:txXfrm>
        <a:off x="1557505" y="21200"/>
        <a:ext cx="758679" cy="758679"/>
      </dsp:txXfrm>
    </dsp:sp>
    <dsp:sp modelId="{D680522A-7F22-43EF-B086-F1B154A1C8E9}">
      <dsp:nvSpPr>
        <dsp:cNvPr id="0" name=""/>
        <dsp:cNvSpPr/>
      </dsp:nvSpPr>
      <dsp:spPr>
        <a:xfrm>
          <a:off x="1256152" y="-847"/>
          <a:ext cx="2845545" cy="2845545"/>
        </a:xfrm>
        <a:prstGeom prst="circularArrow">
          <a:avLst>
            <a:gd name="adj1" fmla="val 5199"/>
            <a:gd name="adj2" fmla="val 335836"/>
            <a:gd name="adj3" fmla="val 16866013"/>
            <a:gd name="adj4" fmla="val 15198151"/>
            <a:gd name="adj5" fmla="val 606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80128D-2302-489D-8802-6FC46A85AA99}">
      <dsp:nvSpPr>
        <dsp:cNvPr id="0" name=""/>
        <dsp:cNvSpPr/>
      </dsp:nvSpPr>
      <dsp:spPr>
        <a:xfrm>
          <a:off x="2992979" y="22412"/>
          <a:ext cx="757721" cy="757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kumimoji="1" lang="ja-JP" altLang="en-US" sz="1400" kern="1200"/>
            <a:t>分析</a:t>
          </a:r>
          <a:endParaRPr kumimoji="1" lang="ja-JP" altLang="en-US" sz="1400" kern="1200" dirty="0"/>
        </a:p>
      </dsp:txBody>
      <dsp:txXfrm>
        <a:off x="2992979" y="22412"/>
        <a:ext cx="757721" cy="757721"/>
      </dsp:txXfrm>
    </dsp:sp>
    <dsp:sp modelId="{119E42E2-C06E-431E-B698-A632E2031781}">
      <dsp:nvSpPr>
        <dsp:cNvPr id="0" name=""/>
        <dsp:cNvSpPr/>
      </dsp:nvSpPr>
      <dsp:spPr>
        <a:xfrm>
          <a:off x="1208355" y="228"/>
          <a:ext cx="2843672" cy="2843672"/>
        </a:xfrm>
        <a:prstGeom prst="circularArrow">
          <a:avLst>
            <a:gd name="adj1" fmla="val 5196"/>
            <a:gd name="adj2" fmla="val 335606"/>
            <a:gd name="adj3" fmla="val 21294493"/>
            <a:gd name="adj4" fmla="val 19765143"/>
            <a:gd name="adj5" fmla="val 6062"/>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30924C-5F50-413E-BE34-7DFD516A4664}">
      <dsp:nvSpPr>
        <dsp:cNvPr id="0" name=""/>
        <dsp:cNvSpPr/>
      </dsp:nvSpPr>
      <dsp:spPr>
        <a:xfrm>
          <a:off x="3451343" y="1433111"/>
          <a:ext cx="757721" cy="757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kumimoji="1" lang="ja-JP" altLang="en-US" sz="1400" kern="1200"/>
            <a:t>設計</a:t>
          </a:r>
          <a:endParaRPr kumimoji="1" lang="ja-JP" altLang="en-US" sz="1400" kern="1200" dirty="0"/>
        </a:p>
      </dsp:txBody>
      <dsp:txXfrm>
        <a:off x="3451343" y="1433111"/>
        <a:ext cx="757721" cy="757721"/>
      </dsp:txXfrm>
    </dsp:sp>
    <dsp:sp modelId="{EE7C69A6-5C57-41DD-998B-10FF48CFE1AC}">
      <dsp:nvSpPr>
        <dsp:cNvPr id="0" name=""/>
        <dsp:cNvSpPr/>
      </dsp:nvSpPr>
      <dsp:spPr>
        <a:xfrm>
          <a:off x="1208355" y="228"/>
          <a:ext cx="2843672" cy="2843672"/>
        </a:xfrm>
        <a:prstGeom prst="circularArrow">
          <a:avLst>
            <a:gd name="adj1" fmla="val 5196"/>
            <a:gd name="adj2" fmla="val 335606"/>
            <a:gd name="adj3" fmla="val 4015994"/>
            <a:gd name="adj4" fmla="val 2252242"/>
            <a:gd name="adj5" fmla="val 6062"/>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F706E5-F0A6-48AD-89E7-D020A3C2C618}">
      <dsp:nvSpPr>
        <dsp:cNvPr id="0" name=""/>
        <dsp:cNvSpPr/>
      </dsp:nvSpPr>
      <dsp:spPr>
        <a:xfrm>
          <a:off x="2251330" y="2304971"/>
          <a:ext cx="757721" cy="757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kumimoji="1" lang="ja-JP" altLang="en-US" sz="1400" kern="1200"/>
            <a:t>実効</a:t>
          </a:r>
          <a:endParaRPr kumimoji="1" lang="ja-JP" altLang="en-US" sz="1400" kern="1200" dirty="0"/>
        </a:p>
      </dsp:txBody>
      <dsp:txXfrm>
        <a:off x="2251330" y="2304971"/>
        <a:ext cx="757721" cy="757721"/>
      </dsp:txXfrm>
    </dsp:sp>
    <dsp:sp modelId="{9A4438D7-8465-4C46-8FBC-776D412F4513}">
      <dsp:nvSpPr>
        <dsp:cNvPr id="0" name=""/>
        <dsp:cNvSpPr/>
      </dsp:nvSpPr>
      <dsp:spPr>
        <a:xfrm>
          <a:off x="1208355" y="228"/>
          <a:ext cx="2843672" cy="2843672"/>
        </a:xfrm>
        <a:prstGeom prst="circularArrow">
          <a:avLst>
            <a:gd name="adj1" fmla="val 5196"/>
            <a:gd name="adj2" fmla="val 335606"/>
            <a:gd name="adj3" fmla="val 8212152"/>
            <a:gd name="adj4" fmla="val 6448400"/>
            <a:gd name="adj5" fmla="val 6062"/>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B629B8-AB48-48C1-877D-A6BBFB2692A4}">
      <dsp:nvSpPr>
        <dsp:cNvPr id="0" name=""/>
        <dsp:cNvSpPr/>
      </dsp:nvSpPr>
      <dsp:spPr>
        <a:xfrm>
          <a:off x="1051318" y="1433111"/>
          <a:ext cx="757721" cy="757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kumimoji="1" lang="ja-JP" altLang="en-US" sz="1400" kern="1200"/>
            <a:t>モニタリング</a:t>
          </a:r>
          <a:endParaRPr kumimoji="1" lang="ja-JP" altLang="en-US" sz="1400" kern="1200" dirty="0"/>
        </a:p>
      </dsp:txBody>
      <dsp:txXfrm>
        <a:off x="1051318" y="1433111"/>
        <a:ext cx="757721" cy="757721"/>
      </dsp:txXfrm>
    </dsp:sp>
    <dsp:sp modelId="{C523DCB5-2750-430A-BFE7-B9D73E4CE90A}">
      <dsp:nvSpPr>
        <dsp:cNvPr id="0" name=""/>
        <dsp:cNvSpPr/>
      </dsp:nvSpPr>
      <dsp:spPr>
        <a:xfrm>
          <a:off x="1208355" y="228"/>
          <a:ext cx="2843672" cy="2843672"/>
        </a:xfrm>
        <a:prstGeom prst="circularArrow">
          <a:avLst>
            <a:gd name="adj1" fmla="val 5196"/>
            <a:gd name="adj2" fmla="val 335606"/>
            <a:gd name="adj3" fmla="val 12299251"/>
            <a:gd name="adj4" fmla="val 10769901"/>
            <a:gd name="adj5" fmla="val 6062"/>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BC4804D-3E32-401B-ADB9-95685A84285F}">
      <dsp:nvSpPr>
        <dsp:cNvPr id="0" name=""/>
        <dsp:cNvSpPr/>
      </dsp:nvSpPr>
      <dsp:spPr>
        <a:xfrm>
          <a:off x="1509682" y="22412"/>
          <a:ext cx="757721" cy="757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kumimoji="1" lang="ja-JP" altLang="en-US" sz="1400" kern="1200"/>
            <a:t>改善・再構築</a:t>
          </a:r>
          <a:endParaRPr kumimoji="1" lang="ja-JP" altLang="en-US" sz="1400" kern="1200" dirty="0"/>
        </a:p>
      </dsp:txBody>
      <dsp:txXfrm>
        <a:off x="1509682" y="22412"/>
        <a:ext cx="757721" cy="757721"/>
      </dsp:txXfrm>
    </dsp:sp>
    <dsp:sp modelId="{D680522A-7F22-43EF-B086-F1B154A1C8E9}">
      <dsp:nvSpPr>
        <dsp:cNvPr id="0" name=""/>
        <dsp:cNvSpPr/>
      </dsp:nvSpPr>
      <dsp:spPr>
        <a:xfrm>
          <a:off x="1208355" y="228"/>
          <a:ext cx="2843672" cy="2843672"/>
        </a:xfrm>
        <a:prstGeom prst="circularArrow">
          <a:avLst>
            <a:gd name="adj1" fmla="val 5196"/>
            <a:gd name="adj2" fmla="val 335606"/>
            <a:gd name="adj3" fmla="val 16866979"/>
            <a:gd name="adj4" fmla="val 15197415"/>
            <a:gd name="adj5" fmla="val 6062"/>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D4C644C-156B-6340-9050-F628BC6F59EE}" type="datetimeFigureOut">
              <a:rPr kumimoji="1" lang="ja-JP" altLang="en-US" smtClean="0"/>
              <a:t>2019/6/28</a:t>
            </a:fld>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8267304-EC16-1948-B4EC-4AA6AD4FDF0F}" type="slidenum">
              <a:rPr kumimoji="1" lang="ja-JP" altLang="en-US" smtClean="0"/>
              <a:t>‹#›</a:t>
            </a:fld>
            <a:endParaRPr kumimoji="1" lang="ja-JP" altLang="en-US"/>
          </a:p>
        </p:txBody>
      </p:sp>
    </p:spTree>
    <p:extLst>
      <p:ext uri="{BB962C8B-B14F-4D97-AF65-F5344CB8AC3E}">
        <p14:creationId xmlns:p14="http://schemas.microsoft.com/office/powerpoint/2010/main" val="40415579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022579-AF1B-0D4E-847B-7B03C1E89BF0}" type="datetimeFigureOut">
              <a:rPr kumimoji="1" lang="ja-JP" altLang="en-US" smtClean="0"/>
              <a:t>2019/6/28</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6A5AFC-0313-244E-A5A2-5096E4321F46}" type="slidenum">
              <a:rPr kumimoji="1" lang="ja-JP" altLang="en-US" smtClean="0"/>
              <a:t>‹#›</a:t>
            </a:fld>
            <a:endParaRPr kumimoji="1" lang="ja-JP" altLang="en-US"/>
          </a:p>
        </p:txBody>
      </p:sp>
    </p:spTree>
    <p:extLst>
      <p:ext uri="{BB962C8B-B14F-4D97-AF65-F5344CB8AC3E}">
        <p14:creationId xmlns:p14="http://schemas.microsoft.com/office/powerpoint/2010/main" val="313129040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a:t>
            </a:fld>
            <a:endParaRPr kumimoji="1" lang="ja-JP" altLang="en-US"/>
          </a:p>
        </p:txBody>
      </p:sp>
    </p:spTree>
    <p:extLst>
      <p:ext uri="{BB962C8B-B14F-4D97-AF65-F5344CB8AC3E}">
        <p14:creationId xmlns:p14="http://schemas.microsoft.com/office/powerpoint/2010/main" val="719853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【図解】コレ１枚でわかる２層</a:t>
            </a:r>
            <a:r>
              <a:rPr kumimoji="1" lang="en-US" altLang="ja-JP" sz="1200" kern="1200" dirty="0">
                <a:solidFill>
                  <a:schemeClr val="tx1"/>
                </a:solidFill>
                <a:effectLst/>
                <a:latin typeface="+mn-lt"/>
                <a:ea typeface="+mn-ea"/>
                <a:cs typeface="+mn-cs"/>
              </a:rPr>
              <a:t>ERP</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企業活動のグローバル化に伴い、経営資源もまたグローバルに全体最適を求められるようになりました。その対応として、国内外のグループ企業の全拠点に同一の</a:t>
            </a:r>
            <a:r>
              <a:rPr kumimoji="1" lang="en-US" altLang="ja-JP" sz="1200" kern="1200" dirty="0">
                <a:solidFill>
                  <a:schemeClr val="tx1"/>
                </a:solidFill>
                <a:effectLst/>
                <a:latin typeface="+mn-lt"/>
                <a:ea typeface="+mn-ea"/>
                <a:cs typeface="+mn-cs"/>
              </a:rPr>
              <a:t>ERP</a:t>
            </a:r>
            <a:r>
              <a:rPr kumimoji="1" lang="ja-JP" altLang="ja-JP" sz="1200" kern="1200" dirty="0">
                <a:solidFill>
                  <a:schemeClr val="tx1"/>
                </a:solidFill>
                <a:effectLst/>
                <a:latin typeface="+mn-lt"/>
                <a:ea typeface="+mn-ea"/>
                <a:cs typeface="+mn-cs"/>
              </a:rPr>
              <a:t>システムを導入することで、データフォーマットを統一し、業務やデータの連係を円滑に行うことで、業務処理を効率化し、経営状況をリアルタイムで把握できるようにしようというニーズが高まってきました。全拠点を単一の企業組織のように扱おうというこの考え方は、</a:t>
            </a:r>
            <a:r>
              <a:rPr kumimoji="1" lang="en-US" altLang="ja-JP" sz="1200" kern="1200" dirty="0">
                <a:solidFill>
                  <a:schemeClr val="tx1"/>
                </a:solidFill>
                <a:effectLst/>
                <a:latin typeface="+mn-lt"/>
                <a:ea typeface="+mn-ea"/>
                <a:cs typeface="+mn-cs"/>
              </a:rPr>
              <a:t>Global Single Instance</a:t>
            </a:r>
            <a:r>
              <a:rPr kumimoji="1" lang="ja-JP" altLang="ja-JP" sz="1200" kern="1200" dirty="0">
                <a:solidFill>
                  <a:schemeClr val="tx1"/>
                </a:solidFill>
                <a:effectLst/>
                <a:latin typeface="+mn-lt"/>
                <a:ea typeface="+mn-ea"/>
                <a:cs typeface="+mn-cs"/>
              </a:rPr>
              <a:t>と呼ばれています。</a:t>
            </a:r>
          </a:p>
          <a:p>
            <a:r>
              <a:rPr kumimoji="1" lang="ja-JP" altLang="ja-JP" sz="1200" kern="1200" dirty="0">
                <a:solidFill>
                  <a:schemeClr val="tx1"/>
                </a:solidFill>
                <a:effectLst/>
                <a:latin typeface="+mn-lt"/>
                <a:ea typeface="+mn-ea"/>
                <a:cs typeface="+mn-cs"/>
              </a:rPr>
              <a:t>しかし、本社とは異なる事業を行っていたり、海外の地元企業との合弁会社であったり、商習慣が異なっていたりする拠点においては、業務フローやデータ構成が本社と異なることは避けられません。このような拠点に同一のシステムを導入すると、現場の業務内容と</a:t>
            </a:r>
            <a:r>
              <a:rPr kumimoji="1" lang="en-US" altLang="ja-JP" sz="1200" kern="1200" dirty="0">
                <a:solidFill>
                  <a:schemeClr val="tx1"/>
                </a:solidFill>
                <a:effectLst/>
                <a:latin typeface="+mn-lt"/>
                <a:ea typeface="+mn-ea"/>
                <a:cs typeface="+mn-cs"/>
              </a:rPr>
              <a:t>ERP</a:t>
            </a:r>
            <a:r>
              <a:rPr kumimoji="1" lang="ja-JP" altLang="ja-JP" sz="1200" kern="1200" dirty="0">
                <a:solidFill>
                  <a:schemeClr val="tx1"/>
                </a:solidFill>
                <a:effectLst/>
                <a:latin typeface="+mn-lt"/>
                <a:ea typeface="+mn-ea"/>
                <a:cs typeface="+mn-cs"/>
              </a:rPr>
              <a:t>システムの機能とのギャップを人手による運用で埋めなくてはならず、逆に業務負担が増えてしてしまうことがあります。</a:t>
            </a:r>
          </a:p>
          <a:p>
            <a:r>
              <a:rPr kumimoji="1" lang="ja-JP" altLang="ja-JP" sz="1200" kern="1200" dirty="0">
                <a:solidFill>
                  <a:schemeClr val="tx1"/>
                </a:solidFill>
                <a:effectLst/>
                <a:latin typeface="+mn-lt"/>
                <a:ea typeface="+mn-ea"/>
                <a:cs typeface="+mn-cs"/>
              </a:rPr>
              <a:t>また、本社は、大企業であっても、海外の拠点は、小規模な組織で運用されていることもあり、本社と同様の大規模な</a:t>
            </a:r>
            <a:r>
              <a:rPr kumimoji="1" lang="en-US" altLang="ja-JP" sz="1200" kern="1200" dirty="0">
                <a:solidFill>
                  <a:schemeClr val="tx1"/>
                </a:solidFill>
                <a:effectLst/>
                <a:latin typeface="+mn-lt"/>
                <a:ea typeface="+mn-ea"/>
                <a:cs typeface="+mn-cs"/>
              </a:rPr>
              <a:t>ERP</a:t>
            </a:r>
            <a:r>
              <a:rPr kumimoji="1" lang="ja-JP" altLang="ja-JP" sz="1200" kern="1200" dirty="0">
                <a:solidFill>
                  <a:schemeClr val="tx1"/>
                </a:solidFill>
                <a:effectLst/>
                <a:latin typeface="+mn-lt"/>
                <a:ea typeface="+mn-ea"/>
                <a:cs typeface="+mn-cs"/>
              </a:rPr>
              <a:t>システムでは、コスト的に見合わず、その維持管理に、十分な人材を割くこともできません。</a:t>
            </a:r>
          </a:p>
          <a:p>
            <a:r>
              <a:rPr kumimoji="1" lang="ja-JP" altLang="ja-JP" sz="1200" kern="1200" dirty="0">
                <a:solidFill>
                  <a:schemeClr val="tx1"/>
                </a:solidFill>
                <a:effectLst/>
                <a:latin typeface="+mn-lt"/>
                <a:ea typeface="+mn-ea"/>
                <a:cs typeface="+mn-cs"/>
              </a:rPr>
              <a:t>また、国によっては、政治情勢や経済状況の変化が、日本のようには予測できず、事業を直ちに統廃合しなければなければならないといったことも考えられます。そのため、本社と同一の大規模な</a:t>
            </a:r>
            <a:r>
              <a:rPr kumimoji="1" lang="en-US" altLang="ja-JP" sz="1200" kern="1200" dirty="0">
                <a:solidFill>
                  <a:schemeClr val="tx1"/>
                </a:solidFill>
                <a:effectLst/>
                <a:latin typeface="+mn-lt"/>
                <a:ea typeface="+mn-ea"/>
                <a:cs typeface="+mn-cs"/>
              </a:rPr>
              <a:t>ERP</a:t>
            </a:r>
            <a:r>
              <a:rPr kumimoji="1" lang="ja-JP" altLang="ja-JP" sz="1200" kern="1200" dirty="0">
                <a:solidFill>
                  <a:schemeClr val="tx1"/>
                </a:solidFill>
                <a:effectLst/>
                <a:latin typeface="+mn-lt"/>
                <a:ea typeface="+mn-ea"/>
                <a:cs typeface="+mn-cs"/>
              </a:rPr>
              <a:t>システムを全拠点に導入することは、大きなリスクを伴うことになります。</a:t>
            </a:r>
          </a:p>
          <a:p>
            <a:r>
              <a:rPr kumimoji="1" lang="ja-JP" altLang="ja-JP" sz="1200" kern="1200" dirty="0">
                <a:solidFill>
                  <a:schemeClr val="tx1"/>
                </a:solidFill>
                <a:effectLst/>
                <a:latin typeface="+mn-lt"/>
                <a:ea typeface="+mn-ea"/>
                <a:cs typeface="+mn-cs"/>
              </a:rPr>
              <a:t>このようなリスクを回避し、グローバルでの全体最適をめざす手段として登場したのが、「</a:t>
            </a:r>
            <a:r>
              <a:rPr kumimoji="1" lang="en-US" altLang="ja-JP" sz="1200" kern="1200" dirty="0">
                <a:solidFill>
                  <a:schemeClr val="tx1"/>
                </a:solidFill>
                <a:effectLst/>
                <a:latin typeface="+mn-lt"/>
                <a:ea typeface="+mn-ea"/>
                <a:cs typeface="+mn-cs"/>
              </a:rPr>
              <a:t>2</a:t>
            </a:r>
            <a:r>
              <a:rPr kumimoji="1" lang="ja-JP" altLang="ja-JP" sz="1200" kern="1200" dirty="0">
                <a:solidFill>
                  <a:schemeClr val="tx1"/>
                </a:solidFill>
                <a:effectLst/>
                <a:latin typeface="+mn-lt"/>
                <a:ea typeface="+mn-ea"/>
                <a:cs typeface="+mn-cs"/>
              </a:rPr>
              <a:t>層</a:t>
            </a:r>
            <a:r>
              <a:rPr kumimoji="1" lang="en-US" altLang="ja-JP" sz="1200" kern="1200" dirty="0">
                <a:solidFill>
                  <a:schemeClr val="tx1"/>
                </a:solidFill>
                <a:effectLst/>
                <a:latin typeface="+mn-lt"/>
                <a:ea typeface="+mn-ea"/>
                <a:cs typeface="+mn-cs"/>
              </a:rPr>
              <a:t>ERP</a:t>
            </a:r>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Two-tier ERP</a:t>
            </a:r>
            <a:r>
              <a:rPr kumimoji="1" lang="ja-JP" altLang="ja-JP" sz="1200" kern="1200" dirty="0">
                <a:solidFill>
                  <a:schemeClr val="tx1"/>
                </a:solidFill>
                <a:effectLst/>
                <a:latin typeface="+mn-lt"/>
                <a:ea typeface="+mn-ea"/>
                <a:cs typeface="+mn-cs"/>
              </a:rPr>
              <a:t>）」という考え方です。</a:t>
            </a:r>
          </a:p>
          <a:p>
            <a:r>
              <a:rPr kumimoji="1" lang="en-US" altLang="ja-JP" sz="1200" kern="1200" dirty="0">
                <a:solidFill>
                  <a:schemeClr val="tx1"/>
                </a:solidFill>
                <a:effectLst/>
                <a:latin typeface="+mn-lt"/>
                <a:ea typeface="+mn-ea"/>
                <a:cs typeface="+mn-cs"/>
              </a:rPr>
              <a:t>2</a:t>
            </a:r>
            <a:r>
              <a:rPr kumimoji="1" lang="ja-JP" altLang="ja-JP" sz="1200" kern="1200" dirty="0">
                <a:solidFill>
                  <a:schemeClr val="tx1"/>
                </a:solidFill>
                <a:effectLst/>
                <a:latin typeface="+mn-lt"/>
                <a:ea typeface="+mn-ea"/>
                <a:cs typeface="+mn-cs"/>
              </a:rPr>
              <a:t>層</a:t>
            </a:r>
            <a:r>
              <a:rPr kumimoji="1" lang="en-US" altLang="ja-JP" sz="1200" kern="1200" dirty="0">
                <a:solidFill>
                  <a:schemeClr val="tx1"/>
                </a:solidFill>
                <a:effectLst/>
                <a:latin typeface="+mn-lt"/>
                <a:ea typeface="+mn-ea"/>
                <a:cs typeface="+mn-cs"/>
              </a:rPr>
              <a:t>ERP</a:t>
            </a:r>
            <a:r>
              <a:rPr kumimoji="1" lang="ja-JP" altLang="ja-JP" sz="1200" kern="1200" dirty="0">
                <a:solidFill>
                  <a:schemeClr val="tx1"/>
                </a:solidFill>
                <a:effectLst/>
                <a:latin typeface="+mn-lt"/>
                <a:ea typeface="+mn-ea"/>
                <a:cs typeface="+mn-cs"/>
              </a:rPr>
              <a:t>とは、本社で稼働している大規模な</a:t>
            </a:r>
            <a:r>
              <a:rPr kumimoji="1" lang="en-US" altLang="ja-JP" sz="1200" kern="1200" dirty="0">
                <a:solidFill>
                  <a:schemeClr val="tx1"/>
                </a:solidFill>
                <a:effectLst/>
                <a:latin typeface="+mn-lt"/>
                <a:ea typeface="+mn-ea"/>
                <a:cs typeface="+mn-cs"/>
              </a:rPr>
              <a:t>ERP</a:t>
            </a:r>
            <a:r>
              <a:rPr kumimoji="1" lang="ja-JP" altLang="ja-JP" sz="1200" kern="1200" dirty="0">
                <a:solidFill>
                  <a:schemeClr val="tx1"/>
                </a:solidFill>
                <a:effectLst/>
                <a:latin typeface="+mn-lt"/>
                <a:ea typeface="+mn-ea"/>
                <a:cs typeface="+mn-cs"/>
              </a:rPr>
              <a:t>システムとは別に、各拠点の事業内容や規模に応じて最適な</a:t>
            </a:r>
            <a:r>
              <a:rPr kumimoji="1" lang="en-US" altLang="ja-JP" sz="1200" kern="1200" dirty="0">
                <a:solidFill>
                  <a:schemeClr val="tx1"/>
                </a:solidFill>
                <a:effectLst/>
                <a:latin typeface="+mn-lt"/>
                <a:ea typeface="+mn-ea"/>
                <a:cs typeface="+mn-cs"/>
              </a:rPr>
              <a:t>ERP</a:t>
            </a:r>
            <a:r>
              <a:rPr kumimoji="1" lang="ja-JP" altLang="ja-JP" sz="1200" kern="1200" dirty="0">
                <a:solidFill>
                  <a:schemeClr val="tx1"/>
                </a:solidFill>
                <a:effectLst/>
                <a:latin typeface="+mn-lt"/>
                <a:ea typeface="+mn-ea"/>
                <a:cs typeface="+mn-cs"/>
              </a:rPr>
              <a:t>システムを導入し、本社の</a:t>
            </a:r>
            <a:r>
              <a:rPr kumimoji="1" lang="en-US" altLang="ja-JP" sz="1200" kern="1200" dirty="0">
                <a:solidFill>
                  <a:schemeClr val="tx1"/>
                </a:solidFill>
                <a:effectLst/>
                <a:latin typeface="+mn-lt"/>
                <a:ea typeface="+mn-ea"/>
                <a:cs typeface="+mn-cs"/>
              </a:rPr>
              <a:t>ERP</a:t>
            </a:r>
            <a:r>
              <a:rPr kumimoji="1" lang="ja-JP" altLang="ja-JP" sz="1200" kern="1200" dirty="0">
                <a:solidFill>
                  <a:schemeClr val="tx1"/>
                </a:solidFill>
                <a:effectLst/>
                <a:latin typeface="+mn-lt"/>
                <a:ea typeface="+mn-ea"/>
                <a:cs typeface="+mn-cs"/>
              </a:rPr>
              <a:t>システムと、一定のルールに基づきデータの組み替えを行い円滑なデータ連携を図ろうというものです。本社の</a:t>
            </a:r>
            <a:r>
              <a:rPr kumimoji="1" lang="en-US" altLang="ja-JP" sz="1200" kern="1200" dirty="0">
                <a:solidFill>
                  <a:schemeClr val="tx1"/>
                </a:solidFill>
                <a:effectLst/>
                <a:latin typeface="+mn-lt"/>
                <a:ea typeface="+mn-ea"/>
                <a:cs typeface="+mn-cs"/>
              </a:rPr>
              <a:t>ERP</a:t>
            </a:r>
            <a:r>
              <a:rPr kumimoji="1" lang="ja-JP" altLang="ja-JP" sz="1200" kern="1200" dirty="0">
                <a:solidFill>
                  <a:schemeClr val="tx1"/>
                </a:solidFill>
                <a:effectLst/>
                <a:latin typeface="+mn-lt"/>
                <a:ea typeface="+mn-ea"/>
                <a:cs typeface="+mn-cs"/>
              </a:rPr>
              <a:t>システムを「</a:t>
            </a:r>
            <a:r>
              <a:rPr kumimoji="1" lang="en-US" altLang="ja-JP" sz="1200" kern="1200" dirty="0">
                <a:solidFill>
                  <a:schemeClr val="tx1"/>
                </a:solidFill>
                <a:effectLst/>
                <a:latin typeface="+mn-lt"/>
                <a:ea typeface="+mn-ea"/>
                <a:cs typeface="+mn-cs"/>
              </a:rPr>
              <a:t>1</a:t>
            </a:r>
            <a:r>
              <a:rPr kumimoji="1" lang="en-US" altLang="ja-JP" sz="1200" kern="1200" baseline="30000" dirty="0">
                <a:solidFill>
                  <a:schemeClr val="tx1"/>
                </a:solidFill>
                <a:effectLst/>
                <a:latin typeface="+mn-lt"/>
                <a:ea typeface="+mn-ea"/>
                <a:cs typeface="+mn-cs"/>
              </a:rPr>
              <a:t>st</a:t>
            </a:r>
            <a:r>
              <a:rPr kumimoji="1" lang="en-US" altLang="ja-JP" sz="1200" kern="1200" dirty="0">
                <a:solidFill>
                  <a:schemeClr val="tx1"/>
                </a:solidFill>
                <a:effectLst/>
                <a:latin typeface="+mn-lt"/>
                <a:ea typeface="+mn-ea"/>
                <a:cs typeface="+mn-cs"/>
              </a:rPr>
              <a:t> tier ERP</a:t>
            </a:r>
            <a:r>
              <a:rPr kumimoji="1" lang="ja-JP" altLang="ja-JP" sz="1200" kern="1200" dirty="0">
                <a:solidFill>
                  <a:schemeClr val="tx1"/>
                </a:solidFill>
                <a:effectLst/>
                <a:latin typeface="+mn-lt"/>
                <a:ea typeface="+mn-ea"/>
                <a:cs typeface="+mn-cs"/>
              </a:rPr>
              <a:t>（または、コア</a:t>
            </a:r>
            <a:r>
              <a:rPr kumimoji="1" lang="en-US" altLang="ja-JP" sz="1200" kern="1200" dirty="0">
                <a:solidFill>
                  <a:schemeClr val="tx1"/>
                </a:solidFill>
                <a:effectLst/>
                <a:latin typeface="+mn-lt"/>
                <a:ea typeface="+mn-ea"/>
                <a:cs typeface="+mn-cs"/>
              </a:rPr>
              <a:t>ERP</a:t>
            </a:r>
            <a:r>
              <a:rPr kumimoji="1" lang="ja-JP" altLang="ja-JP" sz="1200" kern="1200" dirty="0">
                <a:solidFill>
                  <a:schemeClr val="tx1"/>
                </a:solidFill>
                <a:effectLst/>
                <a:latin typeface="+mn-lt"/>
                <a:ea typeface="+mn-ea"/>
                <a:cs typeface="+mn-cs"/>
              </a:rPr>
              <a:t>）システム」、各拠点の</a:t>
            </a:r>
            <a:r>
              <a:rPr kumimoji="1" lang="en-US" altLang="ja-JP" sz="1200" kern="1200" dirty="0">
                <a:solidFill>
                  <a:schemeClr val="tx1"/>
                </a:solidFill>
                <a:effectLst/>
                <a:latin typeface="+mn-lt"/>
                <a:ea typeface="+mn-ea"/>
                <a:cs typeface="+mn-cs"/>
              </a:rPr>
              <a:t>ERP</a:t>
            </a:r>
            <a:r>
              <a:rPr kumimoji="1" lang="ja-JP" altLang="ja-JP" sz="1200" kern="1200" dirty="0">
                <a:solidFill>
                  <a:schemeClr val="tx1"/>
                </a:solidFill>
                <a:effectLst/>
                <a:latin typeface="+mn-lt"/>
                <a:ea typeface="+mn-ea"/>
                <a:cs typeface="+mn-cs"/>
              </a:rPr>
              <a:t>システムを「</a:t>
            </a:r>
            <a:r>
              <a:rPr kumimoji="1" lang="en-US" altLang="ja-JP" sz="1200" kern="1200" dirty="0">
                <a:solidFill>
                  <a:schemeClr val="tx1"/>
                </a:solidFill>
                <a:effectLst/>
                <a:latin typeface="+mn-lt"/>
                <a:ea typeface="+mn-ea"/>
                <a:cs typeface="+mn-cs"/>
              </a:rPr>
              <a:t>2</a:t>
            </a:r>
            <a:r>
              <a:rPr kumimoji="1" lang="en-US" altLang="ja-JP" sz="1200" kern="1200" baseline="30000" dirty="0">
                <a:solidFill>
                  <a:schemeClr val="tx1"/>
                </a:solidFill>
                <a:effectLst/>
                <a:latin typeface="+mn-lt"/>
                <a:ea typeface="+mn-ea"/>
                <a:cs typeface="+mn-cs"/>
              </a:rPr>
              <a:t>nd</a:t>
            </a:r>
            <a:r>
              <a:rPr kumimoji="1" lang="en-US" altLang="ja-JP" sz="1200" kern="1200" dirty="0">
                <a:solidFill>
                  <a:schemeClr val="tx1"/>
                </a:solidFill>
                <a:effectLst/>
                <a:latin typeface="+mn-lt"/>
                <a:ea typeface="+mn-ea"/>
                <a:cs typeface="+mn-cs"/>
              </a:rPr>
              <a:t> tier ERP</a:t>
            </a:r>
            <a:r>
              <a:rPr kumimoji="1" lang="ja-JP" altLang="ja-JP" sz="1200" kern="1200" dirty="0">
                <a:solidFill>
                  <a:schemeClr val="tx1"/>
                </a:solidFill>
                <a:effectLst/>
                <a:latin typeface="+mn-lt"/>
                <a:ea typeface="+mn-ea"/>
                <a:cs typeface="+mn-cs"/>
              </a:rPr>
              <a:t>システム」と呼びます。</a:t>
            </a:r>
          </a:p>
          <a:p>
            <a:r>
              <a:rPr kumimoji="1" lang="ja-JP" altLang="ja-JP" sz="1200" kern="1200" dirty="0">
                <a:solidFill>
                  <a:schemeClr val="tx1"/>
                </a:solidFill>
                <a:effectLst/>
                <a:latin typeface="+mn-lt"/>
                <a:ea typeface="+mn-ea"/>
                <a:cs typeface="+mn-cs"/>
              </a:rPr>
              <a:t>各拠点は、それぞれの業務や規模に合わせて</a:t>
            </a:r>
            <a:r>
              <a:rPr kumimoji="1" lang="en-US" altLang="ja-JP" sz="1200" kern="1200" dirty="0">
                <a:solidFill>
                  <a:schemeClr val="tx1"/>
                </a:solidFill>
                <a:effectLst/>
                <a:latin typeface="+mn-lt"/>
                <a:ea typeface="+mn-ea"/>
                <a:cs typeface="+mn-cs"/>
              </a:rPr>
              <a:t>ERP</a:t>
            </a:r>
            <a:r>
              <a:rPr kumimoji="1" lang="ja-JP" altLang="ja-JP" sz="1200" kern="1200" dirty="0">
                <a:solidFill>
                  <a:schemeClr val="tx1"/>
                </a:solidFill>
                <a:effectLst/>
                <a:latin typeface="+mn-lt"/>
                <a:ea typeface="+mn-ea"/>
                <a:cs typeface="+mn-cs"/>
              </a:rPr>
              <a:t>システムを選定できるため、先に挙げたリスクを回避できます。加えて、本社は、各拠点の</a:t>
            </a:r>
            <a:r>
              <a:rPr kumimoji="1" lang="en-US" altLang="ja-JP" sz="1200" kern="1200" dirty="0">
                <a:solidFill>
                  <a:schemeClr val="tx1"/>
                </a:solidFill>
                <a:effectLst/>
                <a:latin typeface="+mn-lt"/>
                <a:ea typeface="+mn-ea"/>
                <a:cs typeface="+mn-cs"/>
              </a:rPr>
              <a:t>ERP</a:t>
            </a:r>
            <a:r>
              <a:rPr kumimoji="1" lang="ja-JP" altLang="ja-JP" sz="1200" kern="1200" dirty="0">
                <a:solidFill>
                  <a:schemeClr val="tx1"/>
                </a:solidFill>
                <a:effectLst/>
                <a:latin typeface="+mn-lt"/>
                <a:ea typeface="+mn-ea"/>
                <a:cs typeface="+mn-cs"/>
              </a:rPr>
              <a:t>システムのデータをコア</a:t>
            </a:r>
            <a:r>
              <a:rPr kumimoji="1" lang="en-US" altLang="ja-JP" sz="1200" kern="1200" dirty="0">
                <a:solidFill>
                  <a:schemeClr val="tx1"/>
                </a:solidFill>
                <a:effectLst/>
                <a:latin typeface="+mn-lt"/>
                <a:ea typeface="+mn-ea"/>
                <a:cs typeface="+mn-cs"/>
              </a:rPr>
              <a:t>ERP</a:t>
            </a:r>
            <a:r>
              <a:rPr kumimoji="1" lang="ja-JP" altLang="ja-JP" sz="1200" kern="1200" dirty="0">
                <a:solidFill>
                  <a:schemeClr val="tx1"/>
                </a:solidFill>
                <a:effectLst/>
                <a:latin typeface="+mn-lt"/>
                <a:ea typeface="+mn-ea"/>
                <a:cs typeface="+mn-cs"/>
              </a:rPr>
              <a:t>システムに容易に取り込むことが可能となり、グローバルな全体最適を実現しやすくなります。</a:t>
            </a:r>
          </a:p>
          <a:p>
            <a:r>
              <a:rPr kumimoji="1" lang="ja-JP" altLang="ja-JP" sz="1200" kern="1200" dirty="0">
                <a:solidFill>
                  <a:schemeClr val="tx1"/>
                </a:solidFill>
                <a:effectLst/>
                <a:latin typeface="+mn-lt"/>
                <a:ea typeface="+mn-ea"/>
                <a:cs typeface="+mn-cs"/>
              </a:rPr>
              <a:t>各拠点の</a:t>
            </a:r>
            <a:r>
              <a:rPr kumimoji="1" lang="en-US" altLang="ja-JP" sz="1200" kern="1200" dirty="0">
                <a:solidFill>
                  <a:schemeClr val="tx1"/>
                </a:solidFill>
                <a:effectLst/>
                <a:latin typeface="+mn-lt"/>
                <a:ea typeface="+mn-ea"/>
                <a:cs typeface="+mn-cs"/>
              </a:rPr>
              <a:t>ERP</a:t>
            </a:r>
            <a:r>
              <a:rPr kumimoji="1" lang="ja-JP" altLang="ja-JP" sz="1200" kern="1200" dirty="0">
                <a:solidFill>
                  <a:schemeClr val="tx1"/>
                </a:solidFill>
                <a:effectLst/>
                <a:latin typeface="+mn-lt"/>
                <a:ea typeface="+mn-ea"/>
                <a:cs typeface="+mn-cs"/>
              </a:rPr>
              <a:t>システムは、コア</a:t>
            </a:r>
            <a:r>
              <a:rPr kumimoji="1" lang="en-US" altLang="ja-JP" sz="1200" kern="1200" dirty="0">
                <a:solidFill>
                  <a:schemeClr val="tx1"/>
                </a:solidFill>
                <a:effectLst/>
                <a:latin typeface="+mn-lt"/>
                <a:ea typeface="+mn-ea"/>
                <a:cs typeface="+mn-cs"/>
              </a:rPr>
              <a:t>ERP</a:t>
            </a:r>
            <a:r>
              <a:rPr kumimoji="1" lang="ja-JP" altLang="ja-JP" sz="1200" kern="1200" dirty="0">
                <a:solidFill>
                  <a:schemeClr val="tx1"/>
                </a:solidFill>
                <a:effectLst/>
                <a:latin typeface="+mn-lt"/>
                <a:ea typeface="+mn-ea"/>
                <a:cs typeface="+mn-cs"/>
              </a:rPr>
              <a:t>システムとのデータ連携が可能であれば、様々な</a:t>
            </a:r>
            <a:r>
              <a:rPr kumimoji="1" lang="en-US" altLang="ja-JP" sz="1200" kern="1200" dirty="0">
                <a:solidFill>
                  <a:schemeClr val="tx1"/>
                </a:solidFill>
                <a:effectLst/>
                <a:latin typeface="+mn-lt"/>
                <a:ea typeface="+mn-ea"/>
                <a:cs typeface="+mn-cs"/>
              </a:rPr>
              <a:t>ERP</a:t>
            </a:r>
            <a:r>
              <a:rPr kumimoji="1" lang="ja-JP" altLang="ja-JP" sz="1200" kern="1200" dirty="0">
                <a:solidFill>
                  <a:schemeClr val="tx1"/>
                </a:solidFill>
                <a:effectLst/>
                <a:latin typeface="+mn-lt"/>
                <a:ea typeface="+mn-ea"/>
                <a:cs typeface="+mn-cs"/>
              </a:rPr>
              <a:t>パッケージの中から選定することができます。ただ、本社からの運用支援や連携を効率よく行うために、できるだけ同一のものを採用する傾向にはあるようです。</a:t>
            </a:r>
          </a:p>
          <a:p>
            <a:r>
              <a:rPr kumimoji="1" lang="ja-JP" altLang="ja-JP" sz="1200" kern="1200" dirty="0">
                <a:solidFill>
                  <a:schemeClr val="tx1"/>
                </a:solidFill>
                <a:effectLst/>
                <a:latin typeface="+mn-lt"/>
                <a:ea typeface="+mn-ea"/>
                <a:cs typeface="+mn-cs"/>
              </a:rPr>
              <a:t>昨今、</a:t>
            </a:r>
            <a:r>
              <a:rPr kumimoji="1" lang="en-US" altLang="ja-JP" sz="1200" kern="1200" dirty="0">
                <a:solidFill>
                  <a:schemeClr val="tx1"/>
                </a:solidFill>
                <a:effectLst/>
                <a:latin typeface="+mn-lt"/>
                <a:ea typeface="+mn-ea"/>
                <a:cs typeface="+mn-cs"/>
              </a:rPr>
              <a:t>2</a:t>
            </a:r>
            <a:r>
              <a:rPr kumimoji="1" lang="en-US" altLang="ja-JP" sz="1200" kern="1200" baseline="30000" dirty="0">
                <a:solidFill>
                  <a:schemeClr val="tx1"/>
                </a:solidFill>
                <a:effectLst/>
                <a:latin typeface="+mn-lt"/>
                <a:ea typeface="+mn-ea"/>
                <a:cs typeface="+mn-cs"/>
              </a:rPr>
              <a:t>nd</a:t>
            </a:r>
            <a:r>
              <a:rPr kumimoji="1" lang="en-US" altLang="ja-JP" sz="1200" kern="1200" dirty="0">
                <a:solidFill>
                  <a:schemeClr val="tx1"/>
                </a:solidFill>
                <a:effectLst/>
                <a:latin typeface="+mn-lt"/>
                <a:ea typeface="+mn-ea"/>
                <a:cs typeface="+mn-cs"/>
              </a:rPr>
              <a:t> tier ERP</a:t>
            </a:r>
            <a:r>
              <a:rPr kumimoji="1" lang="ja-JP" altLang="ja-JP" sz="1200" kern="1200" dirty="0">
                <a:solidFill>
                  <a:schemeClr val="tx1"/>
                </a:solidFill>
                <a:effectLst/>
                <a:latin typeface="+mn-lt"/>
                <a:ea typeface="+mn-ea"/>
                <a:cs typeface="+mn-cs"/>
              </a:rPr>
              <a:t>システムをクラウド版の</a:t>
            </a:r>
            <a:r>
              <a:rPr kumimoji="1" lang="en-US" altLang="ja-JP" sz="1200" kern="1200" dirty="0">
                <a:solidFill>
                  <a:schemeClr val="tx1"/>
                </a:solidFill>
                <a:effectLst/>
                <a:latin typeface="+mn-lt"/>
                <a:ea typeface="+mn-ea"/>
                <a:cs typeface="+mn-cs"/>
              </a:rPr>
              <a:t>ERP</a:t>
            </a:r>
            <a:r>
              <a:rPr kumimoji="1" lang="ja-JP" altLang="ja-JP" sz="1200" kern="1200" dirty="0">
                <a:solidFill>
                  <a:schemeClr val="tx1"/>
                </a:solidFill>
                <a:effectLst/>
                <a:latin typeface="+mn-lt"/>
                <a:ea typeface="+mn-ea"/>
                <a:cs typeface="+mn-cs"/>
              </a:rPr>
              <a:t>システムで導入しようという動きが増えています。クラウド版の</a:t>
            </a:r>
            <a:r>
              <a:rPr kumimoji="1" lang="en-US" altLang="ja-JP" sz="1200" kern="1200" dirty="0">
                <a:solidFill>
                  <a:schemeClr val="tx1"/>
                </a:solidFill>
                <a:effectLst/>
                <a:latin typeface="+mn-lt"/>
                <a:ea typeface="+mn-ea"/>
                <a:cs typeface="+mn-cs"/>
              </a:rPr>
              <a:t>ERP</a:t>
            </a:r>
            <a:r>
              <a:rPr kumimoji="1" lang="ja-JP" altLang="ja-JP" sz="1200" kern="1200" dirty="0">
                <a:solidFill>
                  <a:schemeClr val="tx1"/>
                </a:solidFill>
                <a:effectLst/>
                <a:latin typeface="+mn-lt"/>
                <a:ea typeface="+mn-ea"/>
                <a:cs typeface="+mn-cs"/>
              </a:rPr>
              <a:t>システムは、サーバ購入や運用管理要員の雇用のためのコストがかからず、短期間での導入できます。更に、ビジネスの展開に合わせて、機能や性能の伸縮を柔軟に行うことできるため、ビジネスの不確実性が高い海外拠点で導入するには、最適な選択肢となっています。このような理由から、クラウド</a:t>
            </a:r>
            <a:r>
              <a:rPr kumimoji="1" lang="en-US" altLang="ja-JP" sz="1200" kern="1200" dirty="0">
                <a:solidFill>
                  <a:schemeClr val="tx1"/>
                </a:solidFill>
                <a:effectLst/>
                <a:latin typeface="+mn-lt"/>
                <a:ea typeface="+mn-ea"/>
                <a:cs typeface="+mn-cs"/>
              </a:rPr>
              <a:t>ERP</a:t>
            </a:r>
            <a:r>
              <a:rPr kumimoji="1" lang="ja-JP" altLang="ja-JP" sz="1200" kern="1200" dirty="0">
                <a:solidFill>
                  <a:schemeClr val="tx1"/>
                </a:solidFill>
                <a:effectLst/>
                <a:latin typeface="+mn-lt"/>
                <a:ea typeface="+mn-ea"/>
                <a:cs typeface="+mn-cs"/>
              </a:rPr>
              <a:t>を利用した</a:t>
            </a:r>
            <a:r>
              <a:rPr kumimoji="1" lang="en-US" altLang="ja-JP" sz="1200" kern="1200" dirty="0">
                <a:solidFill>
                  <a:schemeClr val="tx1"/>
                </a:solidFill>
                <a:effectLst/>
                <a:latin typeface="+mn-lt"/>
                <a:ea typeface="+mn-ea"/>
                <a:cs typeface="+mn-cs"/>
              </a:rPr>
              <a:t>2</a:t>
            </a:r>
            <a:r>
              <a:rPr kumimoji="1" lang="ja-JP" altLang="ja-JP" sz="1200" kern="1200" dirty="0">
                <a:solidFill>
                  <a:schemeClr val="tx1"/>
                </a:solidFill>
                <a:effectLst/>
                <a:latin typeface="+mn-lt"/>
                <a:ea typeface="+mn-ea"/>
                <a:cs typeface="+mn-cs"/>
              </a:rPr>
              <a:t>層</a:t>
            </a:r>
            <a:r>
              <a:rPr kumimoji="1" lang="en-US" altLang="ja-JP" sz="1200" kern="1200" dirty="0">
                <a:solidFill>
                  <a:schemeClr val="tx1"/>
                </a:solidFill>
                <a:effectLst/>
                <a:latin typeface="+mn-lt"/>
                <a:ea typeface="+mn-ea"/>
                <a:cs typeface="+mn-cs"/>
              </a:rPr>
              <a:t>ERP</a:t>
            </a:r>
            <a:r>
              <a:rPr kumimoji="1" lang="ja-JP" altLang="ja-JP" sz="1200" kern="1200" dirty="0">
                <a:solidFill>
                  <a:schemeClr val="tx1"/>
                </a:solidFill>
                <a:effectLst/>
                <a:latin typeface="+mn-lt"/>
                <a:ea typeface="+mn-ea"/>
                <a:cs typeface="+mn-cs"/>
              </a:rPr>
              <a:t>の採用は今後増えてゆくものと</a:t>
            </a:r>
            <a:r>
              <a:rPr kumimoji="1" lang="ja-JP" altLang="ja-JP" sz="1200" kern="1200">
                <a:solidFill>
                  <a:schemeClr val="tx1"/>
                </a:solidFill>
                <a:effectLst/>
                <a:latin typeface="+mn-lt"/>
                <a:ea typeface="+mn-ea"/>
                <a:cs typeface="+mn-cs"/>
              </a:rPr>
              <a:t>考えられます。</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12</a:t>
            </a:fld>
            <a:endParaRPr kumimoji="1" lang="ja-JP" altLang="en-US"/>
          </a:p>
        </p:txBody>
      </p:sp>
    </p:spTree>
    <p:extLst>
      <p:ext uri="{BB962C8B-B14F-4D97-AF65-F5344CB8AC3E}">
        <p14:creationId xmlns:p14="http://schemas.microsoft.com/office/powerpoint/2010/main" val="19695151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26A5AFC-0313-244E-A5A2-5096E4321F46}" type="slidenum">
              <a:rPr kumimoji="1" lang="ja-JP" altLang="en-US" smtClean="0"/>
              <a:t>13</a:t>
            </a:fld>
            <a:endParaRPr kumimoji="1" lang="ja-JP" altLang="en-US"/>
          </a:p>
        </p:txBody>
      </p:sp>
    </p:spTree>
    <p:extLst>
      <p:ext uri="{BB962C8B-B14F-4D97-AF65-F5344CB8AC3E}">
        <p14:creationId xmlns:p14="http://schemas.microsoft.com/office/powerpoint/2010/main" val="28260294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17</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a:p>
        </p:txBody>
      </p:sp>
    </p:spTree>
    <p:extLst>
      <p:ext uri="{BB962C8B-B14F-4D97-AF65-F5344CB8AC3E}">
        <p14:creationId xmlns:p14="http://schemas.microsoft.com/office/powerpoint/2010/main" val="11746182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fontScale="77500" lnSpcReduction="20000"/>
          </a:bodyPr>
          <a:lstStyle/>
          <a:p>
            <a:r>
              <a:rPr kumimoji="1" lang="en-US" altLang="ja-JP" dirty="0"/>
              <a:t>1964</a:t>
            </a:r>
            <a:r>
              <a:rPr kumimoji="1" lang="ja-JP" altLang="en-US" dirty="0"/>
              <a:t>年に発表された世界初の汎用機である</a:t>
            </a:r>
            <a:r>
              <a:rPr kumimoji="1" lang="en-US" altLang="ja-JP" dirty="0"/>
              <a:t>IBM System360</a:t>
            </a:r>
            <a:r>
              <a:rPr kumimoji="1" lang="ja-JP" altLang="en-US" dirty="0"/>
              <a:t>は、「</a:t>
            </a:r>
            <a:r>
              <a:rPr kumimoji="1" lang="en-US" altLang="ja-JP" dirty="0"/>
              <a:t>360</a:t>
            </a:r>
            <a:r>
              <a:rPr kumimoji="1" lang="ja-JP" altLang="en-US" dirty="0"/>
              <a:t>度全ての用途に使える」コンピュータでした。</a:t>
            </a:r>
            <a:endParaRPr kumimoji="1" lang="en-US" altLang="ja-JP" dirty="0"/>
          </a:p>
          <a:p>
            <a:r>
              <a:rPr kumimoji="1" lang="ja-JP" altLang="en-US" dirty="0"/>
              <a:t>生産管理・販売管理・会計処理などをひとつのシステムで行うことができました。</a:t>
            </a:r>
            <a:endParaRPr kumimoji="1" lang="en-US" altLang="ja-JP" dirty="0"/>
          </a:p>
          <a:p>
            <a:r>
              <a:rPr kumimoji="1" lang="en-US" altLang="ja-JP" dirty="0"/>
              <a:t>1</a:t>
            </a:r>
            <a:r>
              <a:rPr kumimoji="1" lang="ja-JP" altLang="en-US" dirty="0"/>
              <a:t>台のマシンで全てのアプリを動かすわけですから、開発・運用もほとんどの場合ひとつの会社が請け負います。</a:t>
            </a:r>
            <a:endParaRPr kumimoji="1" lang="en-US" altLang="ja-JP" dirty="0"/>
          </a:p>
          <a:p>
            <a:r>
              <a:rPr kumimoji="1" lang="ja-JP" altLang="en-US" dirty="0"/>
              <a:t>システム構成や他のアプリも熟知していますから、アプリ間の連携がとれない、などという事態は起こらなかったわけです。</a:t>
            </a:r>
            <a:endParaRPr kumimoji="1" lang="en-US" altLang="ja-JP" dirty="0"/>
          </a:p>
          <a:p>
            <a:r>
              <a:rPr kumimoji="1" lang="ja-JP" altLang="en-US" dirty="0"/>
              <a:t>しかし、メインフレームは数十億円もするシステムですから、導入できる企業は限られています。</a:t>
            </a:r>
            <a:endParaRPr kumimoji="1" lang="en-US" altLang="ja-JP" dirty="0"/>
          </a:p>
          <a:p>
            <a:endParaRPr kumimoji="1" lang="en-US" altLang="ja-JP" dirty="0"/>
          </a:p>
          <a:p>
            <a:r>
              <a:rPr kumimoji="1" lang="en-US" altLang="ja-JP" dirty="0"/>
              <a:t>1970</a:t>
            </a:r>
            <a:r>
              <a:rPr kumimoji="1" lang="ja-JP" altLang="en-US" dirty="0"/>
              <a:t>年代以降、ダウンサイジングの波が起こり、コンピュータの価格が劇的に下がり、それまでコンピュータを導入できなかった企業にも浸透しはじめたのです。</a:t>
            </a:r>
            <a:endParaRPr kumimoji="1" lang="en-US" altLang="ja-JP" dirty="0"/>
          </a:p>
          <a:p>
            <a:r>
              <a:rPr kumimoji="1" lang="ja-JP" altLang="en-US" dirty="0"/>
              <a:t>その結果、事業部門毎に様々なシステムが入ることになりました。</a:t>
            </a:r>
            <a:r>
              <a:rPr kumimoji="1" lang="en-US" altLang="ja-JP" dirty="0"/>
              <a:t>IT</a:t>
            </a:r>
            <a:r>
              <a:rPr kumimoji="1" lang="ja-JP" altLang="en-US" dirty="0"/>
              <a:t>部門が頑張って整合性をとろうとする動きもあったでしょうが、全ての面倒を見ることはできません。</a:t>
            </a:r>
            <a:endParaRPr kumimoji="1" lang="en-US" altLang="ja-JP" dirty="0"/>
          </a:p>
          <a:p>
            <a:r>
              <a:rPr kumimoji="1" lang="ja-JP" altLang="en-US" dirty="0"/>
              <a:t>様々なシステムが、個々の事業部門の要求仕様に従って構築されたのです。どうしても、他部門のシステムとの統合にまで考えがおよばないケースもあったでしょう。</a:t>
            </a:r>
            <a:endParaRPr kumimoji="1" lang="en-US" altLang="ja-JP" dirty="0"/>
          </a:p>
          <a:p>
            <a:r>
              <a:rPr kumimoji="1" lang="ja-JP" altLang="en-US" dirty="0"/>
              <a:t>システム毎にメーカーが違ったり、開発業者が違うケースもあります。導入時期が違えば、使う技術も変わります。</a:t>
            </a:r>
            <a:endParaRPr kumimoji="1" lang="en-US" altLang="ja-JP" dirty="0"/>
          </a:p>
          <a:p>
            <a:endParaRPr kumimoji="1" lang="en-US" altLang="ja-JP" dirty="0"/>
          </a:p>
          <a:p>
            <a:r>
              <a:rPr kumimoji="1" lang="ja-JP" altLang="en-US" dirty="0"/>
              <a:t>しかし、発注元である現場部門としては、自分達の要求が満たされることが第一の目的です。</a:t>
            </a:r>
            <a:endParaRPr kumimoji="1" lang="en-US" altLang="ja-JP" dirty="0"/>
          </a:p>
          <a:p>
            <a:endParaRPr kumimoji="1" lang="en-US" altLang="ja-JP" dirty="0"/>
          </a:p>
          <a:p>
            <a:r>
              <a:rPr kumimoji="1" lang="ja-JP" altLang="en-US" dirty="0"/>
              <a:t>要求仕様をどう作るかというと、皆さんも経験があるでしょうが、現場でどういった業務を行っているかをヒアリングするのがまずは第一歩です。</a:t>
            </a:r>
            <a:endParaRPr kumimoji="1" lang="en-US" altLang="ja-JP" dirty="0"/>
          </a:p>
          <a:p>
            <a:r>
              <a:rPr kumimoji="1" lang="ja-JP" altLang="en-US" dirty="0"/>
              <a:t>その業務の流れを、そのままコンピュータ化するのがシステム開発です。いわば「その時点での</a:t>
            </a:r>
            <a:r>
              <a:rPr kumimoji="1" lang="en-US" altLang="ja-JP" dirty="0"/>
              <a:t>『</a:t>
            </a:r>
            <a:r>
              <a:rPr kumimoji="1" lang="ja-JP" altLang="en-US" dirty="0"/>
              <a:t>書類の流れ</a:t>
            </a:r>
            <a:r>
              <a:rPr kumimoji="1" lang="en-US" altLang="ja-JP" dirty="0"/>
              <a:t>』</a:t>
            </a:r>
            <a:r>
              <a:rPr kumimoji="1" lang="ja-JP" altLang="en-US" dirty="0"/>
              <a:t>をシステム上に実装したもの」ということができます。</a:t>
            </a:r>
            <a:endParaRPr kumimoji="1" lang="en-US" altLang="ja-JP" dirty="0"/>
          </a:p>
          <a:p>
            <a:endParaRPr kumimoji="1" lang="en-US" altLang="ja-JP" dirty="0"/>
          </a:p>
          <a:p>
            <a:r>
              <a:rPr kumimoji="1" lang="ja-JP" altLang="en-US" dirty="0"/>
              <a:t>このようなシステムの作り方だと、他のシステムとの連携も、必要最小限しか考慮されないでしょう。部門内の業務をメインに考えられた「部分最適のシステム」ができあがります。</a:t>
            </a:r>
            <a:endParaRPr kumimoji="1" lang="en-US" altLang="ja-JP" dirty="0"/>
          </a:p>
          <a:p>
            <a:endParaRPr kumimoji="1" lang="en-US" altLang="ja-JP" dirty="0"/>
          </a:p>
          <a:p>
            <a:r>
              <a:rPr kumimoji="1" lang="ja-JP" altLang="en-US" dirty="0"/>
              <a:t>そうなると、顧客マスターの登録業務を会計部門でも営業部門でも製造部門でも行っていたりすることになります。</a:t>
            </a:r>
            <a:endParaRPr kumimoji="1" lang="en-US" altLang="ja-JP" dirty="0"/>
          </a:p>
          <a:p>
            <a:r>
              <a:rPr kumimoji="1" lang="ja-JP" altLang="en-US" dirty="0"/>
              <a:t>各々の部門が「顧客マスター」のデータベースを持ち、どれが本物のマスターなのかが分からなくなります。正確な顧客リストが出せなくなるわけです。</a:t>
            </a:r>
            <a:endParaRPr kumimoji="1" lang="en-US" altLang="ja-JP" dirty="0"/>
          </a:p>
          <a:p>
            <a:r>
              <a:rPr kumimoji="1" lang="ja-JP" altLang="en-US" dirty="0"/>
              <a:t>うっかりすると、各マスター間で互換性が無く、名寄せもできない、などということが起こっても不思議ではありません。</a:t>
            </a:r>
            <a:endParaRPr kumimoji="1" lang="en-US" altLang="ja-JP" dirty="0"/>
          </a:p>
          <a:p>
            <a:endParaRPr kumimoji="1" lang="en-US" altLang="ja-JP" dirty="0"/>
          </a:p>
          <a:p>
            <a:r>
              <a:rPr kumimoji="1" lang="ja-JP" altLang="en-US" dirty="0"/>
              <a:t>このように、お互いに連携が不足で、孤立化した状況を「システムのサイロ化」などと言います。サイロとは、北海道などに良くある、牧草を入れておく塔のような建物のことです。お互いに孤立してますよね。</a:t>
            </a:r>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18</a:t>
            </a:fld>
            <a:endParaRPr lang="ja-JP" altLang="en-US"/>
          </a:p>
        </p:txBody>
      </p:sp>
    </p:spTree>
    <p:extLst>
      <p:ext uri="{BB962C8B-B14F-4D97-AF65-F5344CB8AC3E}">
        <p14:creationId xmlns:p14="http://schemas.microsoft.com/office/powerpoint/2010/main" val="12272075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このように、ダウンサイジングによってコンピュータが普及した代わりに、企業内に部分最適の業務システムが乱立してしまいました。</a:t>
            </a:r>
            <a:endParaRPr kumimoji="1" lang="en-US" altLang="ja-JP" dirty="0"/>
          </a:p>
          <a:p>
            <a:r>
              <a:rPr kumimoji="1" lang="ja-JP" altLang="en-US" dirty="0"/>
              <a:t>システム間の連携が充分に考えられておらず、必要になった時点で開発する、などといった二度手間が生じるようになってきたのです。全社的な観点から見た開発効率としては、良くはありません。</a:t>
            </a:r>
            <a:endParaRPr kumimoji="1" lang="en-US" altLang="ja-JP" dirty="0"/>
          </a:p>
          <a:p>
            <a:r>
              <a:rPr kumimoji="1" lang="ja-JP" altLang="en-US" dirty="0"/>
              <a:t>これは、システムの設計開発にあたって全体的な視点というものが欠けていたことが原因です。</a:t>
            </a:r>
            <a:endParaRPr kumimoji="1" lang="en-US" altLang="ja-JP" dirty="0"/>
          </a:p>
          <a:p>
            <a:endParaRPr kumimoji="1" lang="en-US" altLang="ja-JP" dirty="0"/>
          </a:p>
          <a:p>
            <a:r>
              <a:rPr kumimoji="1" lang="ja-JP" altLang="en-US" dirty="0"/>
              <a:t>この反省に立って、全社的な視点からシステム開発を考えようという動きが起こりました。</a:t>
            </a:r>
            <a:r>
              <a:rPr kumimoji="1" lang="en-US" altLang="ja-JP" dirty="0"/>
              <a:t>1980</a:t>
            </a:r>
            <a:r>
              <a:rPr kumimoji="1" lang="ja-JP" altLang="en-US" dirty="0"/>
              <a:t>年代に提唱された</a:t>
            </a:r>
            <a:r>
              <a:rPr kumimoji="1" lang="en-US" altLang="ja-JP" dirty="0"/>
              <a:t>Enterprise Architecture</a:t>
            </a:r>
            <a:r>
              <a:rPr kumimoji="1" lang="ja-JP" altLang="en-US" dirty="0"/>
              <a:t>です。</a:t>
            </a:r>
            <a:endParaRPr kumimoji="1" lang="en-US" altLang="ja-JP" dirty="0"/>
          </a:p>
          <a:p>
            <a:endParaRPr kumimoji="1" lang="en-US" altLang="ja-JP" dirty="0"/>
          </a:p>
          <a:p>
            <a:r>
              <a:rPr kumimoji="1" lang="en-US" altLang="ja-JP" dirty="0"/>
              <a:t>EA</a:t>
            </a:r>
            <a:r>
              <a:rPr kumimoji="1" lang="ja-JP" altLang="en-US" dirty="0"/>
              <a:t>は、複雑化し非効率化した巨大な組織の業務手順や情報システムを抜本から見直し、全体規模で最適化しようとする、非常に大きな枠組みの考え方です。</a:t>
            </a:r>
            <a:r>
              <a:rPr kumimoji="1" lang="en-US" altLang="ja-JP" dirty="0"/>
              <a:t>EA</a:t>
            </a:r>
            <a:r>
              <a:rPr kumimoji="1" lang="ja-JP" altLang="en-US" dirty="0"/>
              <a:t>により、システムへの要件が決まり、それをベースにシステムを構築すれば、全体最適化された</a:t>
            </a:r>
            <a:r>
              <a:rPr kumimoji="1" lang="en-US" altLang="ja-JP" dirty="0"/>
              <a:t>IT</a:t>
            </a:r>
            <a:r>
              <a:rPr kumimoji="1" lang="ja-JP" altLang="en-US" dirty="0"/>
              <a:t>システムを構築できます。</a:t>
            </a:r>
            <a:endParaRPr kumimoji="1" lang="en-US" altLang="ja-JP" dirty="0"/>
          </a:p>
          <a:p>
            <a:endParaRPr kumimoji="1" lang="en-US" altLang="ja-JP" dirty="0"/>
          </a:p>
          <a:p>
            <a:r>
              <a:rPr kumimoji="1" lang="ja-JP" altLang="en-US" dirty="0"/>
              <a:t>この</a:t>
            </a:r>
            <a:r>
              <a:rPr kumimoji="1" lang="en-US" altLang="ja-JP" dirty="0"/>
              <a:t>EA</a:t>
            </a:r>
            <a:r>
              <a:rPr kumimoji="1" lang="ja-JP" altLang="en-US" dirty="0"/>
              <a:t>という大きな考え方の中で、ビジネスプロセスに注目し、これを根本的に見直していこうという部分が</a:t>
            </a:r>
            <a:r>
              <a:rPr kumimoji="1" lang="en-US" altLang="ja-JP" dirty="0"/>
              <a:t>BPR</a:t>
            </a:r>
            <a:r>
              <a:rPr kumimoji="1" lang="ja-JP" altLang="en-US" dirty="0"/>
              <a:t>ということができます。</a:t>
            </a:r>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19</a:t>
            </a:fld>
            <a:endParaRPr lang="ja-JP" altLang="en-US"/>
          </a:p>
        </p:txBody>
      </p:sp>
    </p:spTree>
    <p:extLst>
      <p:ext uri="{BB962C8B-B14F-4D97-AF65-F5344CB8AC3E}">
        <p14:creationId xmlns:p14="http://schemas.microsoft.com/office/powerpoint/2010/main" val="12083615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EA</a:t>
            </a:r>
            <a:r>
              <a:rPr kumimoji="1" lang="ja-JP" altLang="en-US" dirty="0"/>
              <a:t>には、全社的な観点から業務を見直し、効率化するビジネス戦略の側面と、データの標準化や</a:t>
            </a:r>
            <a:r>
              <a:rPr kumimoji="1" lang="en-US" altLang="ja-JP" dirty="0"/>
              <a:t>IT</a:t>
            </a:r>
            <a:r>
              <a:rPr kumimoji="1" lang="ja-JP" altLang="en-US" dirty="0"/>
              <a:t>技術の活用という</a:t>
            </a:r>
            <a:r>
              <a:rPr kumimoji="1" lang="en-US" altLang="ja-JP" dirty="0"/>
              <a:t>IT</a:t>
            </a:r>
            <a:r>
              <a:rPr kumimoji="1" lang="ja-JP" altLang="en-US" dirty="0"/>
              <a:t>戦略の側面があります。経営改革の概念も含んでいるのです。</a:t>
            </a:r>
            <a:endParaRPr kumimoji="1" lang="en-US" altLang="ja-JP" dirty="0"/>
          </a:p>
          <a:p>
            <a:r>
              <a:rPr kumimoji="1" lang="ja-JP" altLang="en-US" sz="1200" kern="1200" dirty="0">
                <a:solidFill>
                  <a:schemeClr val="tx1"/>
                </a:solidFill>
                <a:latin typeface="+mn-lt"/>
                <a:ea typeface="+mn-ea"/>
                <a:cs typeface="+mn-cs"/>
              </a:rPr>
              <a:t>ビジネス戦略と</a:t>
            </a:r>
            <a:r>
              <a:rPr kumimoji="1" lang="en-US" altLang="ja-JP" sz="1200" kern="1200" dirty="0">
                <a:solidFill>
                  <a:schemeClr val="tx1"/>
                </a:solidFill>
                <a:latin typeface="+mn-lt"/>
                <a:ea typeface="+mn-ea"/>
                <a:cs typeface="+mn-cs"/>
              </a:rPr>
              <a:t>IT</a:t>
            </a:r>
            <a:r>
              <a:rPr kumimoji="1" lang="ja-JP" altLang="en-US" sz="1200" kern="1200" dirty="0">
                <a:solidFill>
                  <a:schemeClr val="tx1"/>
                </a:solidFill>
                <a:latin typeface="+mn-lt"/>
                <a:ea typeface="+mn-ea"/>
                <a:cs typeface="+mn-cs"/>
              </a:rPr>
              <a:t>戦略を結び付け、個々のシステムをデザインする際に従うべき規範や、業務とシステムの“あるべき姿”に到達するためのプロセスを定めることで全体最適化を図るのが目的です。</a:t>
            </a:r>
            <a:endParaRPr kumimoji="1" lang="en-US" altLang="ja-JP" sz="1200" kern="1200" dirty="0">
              <a:solidFill>
                <a:schemeClr val="tx1"/>
              </a:solidFill>
              <a:latin typeface="+mn-lt"/>
              <a:ea typeface="+mn-ea"/>
              <a:cs typeface="+mn-cs"/>
            </a:endParaRPr>
          </a:p>
          <a:p>
            <a:endParaRPr kumimoji="1" lang="en-US" altLang="ja-JP" dirty="0"/>
          </a:p>
          <a:p>
            <a:r>
              <a:rPr kumimoji="1" lang="en-US" altLang="ja-JP" sz="1200" kern="1200" dirty="0">
                <a:solidFill>
                  <a:schemeClr val="tx1"/>
                </a:solidFill>
                <a:latin typeface="+mn-lt"/>
                <a:ea typeface="+mn-ea"/>
                <a:cs typeface="+mn-cs"/>
              </a:rPr>
              <a:t>EA</a:t>
            </a:r>
            <a:r>
              <a:rPr kumimoji="1" lang="ja-JP" altLang="en-US" sz="1200" kern="1200" dirty="0">
                <a:solidFill>
                  <a:schemeClr val="tx1"/>
                </a:solidFill>
                <a:latin typeface="+mn-lt"/>
                <a:ea typeface="+mn-ea"/>
                <a:cs typeface="+mn-cs"/>
              </a:rPr>
              <a:t>は</a:t>
            </a:r>
            <a:r>
              <a:rPr kumimoji="1" lang="en-US" altLang="ja-JP" sz="1200" kern="1200" dirty="0">
                <a:solidFill>
                  <a:schemeClr val="tx1"/>
                </a:solidFill>
                <a:latin typeface="+mn-lt"/>
                <a:ea typeface="+mn-ea"/>
                <a:cs typeface="+mn-cs"/>
              </a:rPr>
              <a:t>4</a:t>
            </a:r>
            <a:r>
              <a:rPr kumimoji="1" lang="ja-JP" altLang="en-US" sz="1200" kern="1200" dirty="0" err="1">
                <a:solidFill>
                  <a:schemeClr val="tx1"/>
                </a:solidFill>
                <a:latin typeface="+mn-lt"/>
                <a:ea typeface="+mn-ea"/>
                <a:cs typeface="+mn-cs"/>
              </a:rPr>
              <a:t>つの</a:t>
            </a:r>
            <a:r>
              <a:rPr kumimoji="1" lang="ja-JP" altLang="en-US" sz="1200" kern="1200" dirty="0">
                <a:solidFill>
                  <a:schemeClr val="tx1"/>
                </a:solidFill>
                <a:latin typeface="+mn-lt"/>
                <a:ea typeface="+mn-ea"/>
                <a:cs typeface="+mn-cs"/>
              </a:rPr>
              <a:t>アーキテクチャから構成されています。</a:t>
            </a:r>
            <a:endParaRPr kumimoji="1" lang="en-US" altLang="ja-JP" sz="1200" kern="1200" dirty="0">
              <a:solidFill>
                <a:schemeClr val="tx1"/>
              </a:solidFill>
              <a:latin typeface="+mn-lt"/>
              <a:ea typeface="+mn-ea"/>
              <a:cs typeface="+mn-cs"/>
            </a:endParaRPr>
          </a:p>
          <a:p>
            <a:endParaRPr kumimoji="1" lang="en-US" altLang="ja-JP" sz="1200" kern="1200" dirty="0">
              <a:solidFill>
                <a:schemeClr val="tx1"/>
              </a:solidFill>
              <a:latin typeface="+mn-lt"/>
              <a:ea typeface="+mn-ea"/>
              <a:cs typeface="+mn-cs"/>
            </a:endParaRPr>
          </a:p>
          <a:p>
            <a:r>
              <a:rPr kumimoji="1" lang="ja-JP" altLang="en-US" sz="1200" kern="1200" dirty="0">
                <a:solidFill>
                  <a:schemeClr val="tx1"/>
                </a:solidFill>
                <a:latin typeface="+mn-lt"/>
                <a:ea typeface="+mn-ea"/>
                <a:cs typeface="+mn-cs"/>
              </a:rPr>
              <a:t>・ビジネス・アーキテクチャ（</a:t>
            </a:r>
            <a:r>
              <a:rPr kumimoji="1" lang="en-US" altLang="ja-JP" sz="1200" kern="1200" dirty="0">
                <a:solidFill>
                  <a:schemeClr val="tx1"/>
                </a:solidFill>
                <a:latin typeface="+mn-lt"/>
                <a:ea typeface="+mn-ea"/>
                <a:cs typeface="+mn-cs"/>
              </a:rPr>
              <a:t>BA</a:t>
            </a:r>
            <a:r>
              <a:rPr kumimoji="1" lang="ja-JP" altLang="en-US" sz="1200" kern="1200" dirty="0">
                <a:solidFill>
                  <a:schemeClr val="tx1"/>
                </a:solidFill>
                <a:latin typeface="+mn-lt"/>
                <a:ea typeface="+mn-ea"/>
                <a:cs typeface="+mn-cs"/>
              </a:rPr>
              <a:t>：政策・業務体系）</a:t>
            </a:r>
            <a:endParaRPr kumimoji="1" lang="en-US" altLang="ja-JP" sz="1200" kern="1200" dirty="0">
              <a:solidFill>
                <a:schemeClr val="tx1"/>
              </a:solidFill>
              <a:latin typeface="+mn-lt"/>
              <a:ea typeface="+mn-ea"/>
              <a:cs typeface="+mn-cs"/>
            </a:endParaRPr>
          </a:p>
          <a:p>
            <a:r>
              <a:rPr kumimoji="1" lang="ja-JP" altLang="en-US" sz="1200" kern="1200" dirty="0">
                <a:solidFill>
                  <a:schemeClr val="tx1"/>
                </a:solidFill>
                <a:latin typeface="+mn-lt"/>
                <a:ea typeface="+mn-ea"/>
                <a:cs typeface="+mn-cs"/>
              </a:rPr>
              <a:t>・アプリケーション・アーキテクチャ（</a:t>
            </a:r>
            <a:r>
              <a:rPr kumimoji="1" lang="en-US" altLang="ja-JP" sz="1200" kern="1200" dirty="0">
                <a:solidFill>
                  <a:schemeClr val="tx1"/>
                </a:solidFill>
                <a:latin typeface="+mn-lt"/>
                <a:ea typeface="+mn-ea"/>
                <a:cs typeface="+mn-cs"/>
              </a:rPr>
              <a:t>AA</a:t>
            </a:r>
            <a:r>
              <a:rPr kumimoji="1" lang="ja-JP" altLang="en-US" sz="1200" kern="1200" dirty="0">
                <a:solidFill>
                  <a:schemeClr val="tx1"/>
                </a:solidFill>
                <a:latin typeface="+mn-lt"/>
                <a:ea typeface="+mn-ea"/>
                <a:cs typeface="+mn-cs"/>
              </a:rPr>
              <a:t>：適用処理体系）</a:t>
            </a:r>
            <a:endParaRPr kumimoji="1" lang="en-US" altLang="ja-JP" sz="1200" kern="1200" dirty="0">
              <a:solidFill>
                <a:schemeClr val="tx1"/>
              </a:solidFill>
              <a:latin typeface="+mn-lt"/>
              <a:ea typeface="+mn-ea"/>
              <a:cs typeface="+mn-cs"/>
            </a:endParaRPr>
          </a:p>
          <a:p>
            <a:r>
              <a:rPr kumimoji="1" lang="ja-JP" altLang="en-US" sz="1200" kern="1200" dirty="0">
                <a:solidFill>
                  <a:schemeClr val="tx1"/>
                </a:solidFill>
                <a:latin typeface="+mn-lt"/>
                <a:ea typeface="+mn-ea"/>
                <a:cs typeface="+mn-cs"/>
              </a:rPr>
              <a:t>・データ・アーキテクチャ（</a:t>
            </a:r>
            <a:r>
              <a:rPr kumimoji="1" lang="en-US" altLang="ja-JP" sz="1200" kern="1200" dirty="0">
                <a:solidFill>
                  <a:schemeClr val="tx1"/>
                </a:solidFill>
                <a:latin typeface="+mn-lt"/>
                <a:ea typeface="+mn-ea"/>
                <a:cs typeface="+mn-cs"/>
              </a:rPr>
              <a:t>DA</a:t>
            </a:r>
            <a:r>
              <a:rPr kumimoji="1" lang="ja-JP" altLang="en-US" sz="1200" kern="1200" dirty="0">
                <a:solidFill>
                  <a:schemeClr val="tx1"/>
                </a:solidFill>
                <a:latin typeface="+mn-lt"/>
                <a:ea typeface="+mn-ea"/>
                <a:cs typeface="+mn-cs"/>
              </a:rPr>
              <a:t>：データ体系）</a:t>
            </a:r>
            <a:endParaRPr kumimoji="1" lang="en-US" altLang="ja-JP" sz="1200" kern="1200" dirty="0">
              <a:solidFill>
                <a:schemeClr val="tx1"/>
              </a:solidFill>
              <a:latin typeface="+mn-lt"/>
              <a:ea typeface="+mn-ea"/>
              <a:cs typeface="+mn-cs"/>
            </a:endParaRPr>
          </a:p>
          <a:p>
            <a:r>
              <a:rPr kumimoji="1" lang="ja-JP" altLang="en-US" sz="1200" kern="1200" dirty="0">
                <a:solidFill>
                  <a:schemeClr val="tx1"/>
                </a:solidFill>
                <a:latin typeface="+mn-lt"/>
                <a:ea typeface="+mn-ea"/>
                <a:cs typeface="+mn-cs"/>
              </a:rPr>
              <a:t>・テクノロジ・アーキテクチャ（</a:t>
            </a:r>
            <a:r>
              <a:rPr kumimoji="1" lang="en-US" altLang="ja-JP" sz="1200" kern="1200" dirty="0">
                <a:solidFill>
                  <a:schemeClr val="tx1"/>
                </a:solidFill>
                <a:latin typeface="+mn-lt"/>
                <a:ea typeface="+mn-ea"/>
                <a:cs typeface="+mn-cs"/>
              </a:rPr>
              <a:t>TA</a:t>
            </a:r>
            <a:r>
              <a:rPr kumimoji="1" lang="ja-JP" altLang="en-US" sz="1200" kern="1200" dirty="0">
                <a:solidFill>
                  <a:schemeClr val="tx1"/>
                </a:solidFill>
                <a:latin typeface="+mn-lt"/>
                <a:ea typeface="+mn-ea"/>
                <a:cs typeface="+mn-cs"/>
              </a:rPr>
              <a:t>：技術体系）</a:t>
            </a:r>
            <a:endParaRPr kumimoji="1" lang="en-US" altLang="ja-JP" dirty="0"/>
          </a:p>
          <a:p>
            <a:endParaRPr kumimoji="1" lang="en-US" altLang="ja-JP" dirty="0"/>
          </a:p>
          <a:p>
            <a:r>
              <a:rPr kumimoji="1" lang="en-US" altLang="ja-JP" dirty="0"/>
              <a:t>EA</a:t>
            </a:r>
            <a:r>
              <a:rPr kumimoji="1" lang="ja-JP" altLang="en-US" dirty="0"/>
              <a:t>の起源は、</a:t>
            </a:r>
            <a:r>
              <a:rPr kumimoji="1" lang="en-US" altLang="ja-JP" dirty="0"/>
              <a:t>1987</a:t>
            </a:r>
            <a:r>
              <a:rPr kumimoji="1" lang="ja-JP" altLang="en-US" dirty="0"/>
              <a:t>年に「</a:t>
            </a:r>
            <a:r>
              <a:rPr kumimoji="1" lang="en-US" altLang="ja-JP" dirty="0"/>
              <a:t>IBM Systems Journal</a:t>
            </a:r>
            <a:r>
              <a:rPr kumimoji="1" lang="ja-JP" altLang="en-US" dirty="0"/>
              <a:t>」誌で提案された「</a:t>
            </a:r>
            <a:r>
              <a:rPr kumimoji="1" lang="en-US" altLang="ja-JP" dirty="0" err="1"/>
              <a:t>Zachman</a:t>
            </a:r>
            <a:r>
              <a:rPr kumimoji="1" lang="ja-JP" altLang="en-US" dirty="0"/>
              <a:t>フレームワーク」とされます。</a:t>
            </a:r>
            <a:r>
              <a:rPr kumimoji="1" lang="en-US" altLang="ja-JP" dirty="0"/>
              <a:t>1990</a:t>
            </a:r>
            <a:r>
              <a:rPr kumimoji="1" lang="ja-JP" altLang="en-US" dirty="0"/>
              <a:t>年代に米連邦政府が</a:t>
            </a:r>
            <a:r>
              <a:rPr kumimoji="1" lang="en-US" altLang="ja-JP" dirty="0"/>
              <a:t>EA</a:t>
            </a:r>
            <a:r>
              <a:rPr kumimoji="1" lang="ja-JP" altLang="en-US" dirty="0"/>
              <a:t>の作成を義務づけたことから注目され、大企業が</a:t>
            </a:r>
            <a:r>
              <a:rPr kumimoji="1" lang="en-US" altLang="ja-JP" dirty="0"/>
              <a:t>EA</a:t>
            </a:r>
            <a:r>
              <a:rPr kumimoji="1" lang="ja-JP" altLang="en-US" dirty="0"/>
              <a:t>に取り組みました。日本でも</a:t>
            </a:r>
            <a:r>
              <a:rPr kumimoji="1" lang="ja-JP" altLang="en-US" sz="1200" kern="1200" dirty="0">
                <a:solidFill>
                  <a:schemeClr val="tx1"/>
                </a:solidFill>
                <a:latin typeface="+mn-lt"/>
                <a:ea typeface="+mn-ea"/>
                <a:cs typeface="+mn-cs"/>
              </a:rPr>
              <a:t>東京三菱銀行や松下電器産業が取り組んだということです。日本政府も</a:t>
            </a:r>
            <a:r>
              <a:rPr kumimoji="1" lang="en-US" altLang="ja-JP" sz="1200" kern="1200" dirty="0">
                <a:solidFill>
                  <a:schemeClr val="tx1"/>
                </a:solidFill>
                <a:latin typeface="+mn-lt"/>
                <a:ea typeface="+mn-ea"/>
                <a:cs typeface="+mn-cs"/>
              </a:rPr>
              <a:t>2003</a:t>
            </a:r>
            <a:r>
              <a:rPr kumimoji="1" lang="ja-JP" altLang="en-US" sz="1200" kern="1200" dirty="0">
                <a:solidFill>
                  <a:schemeClr val="tx1"/>
                </a:solidFill>
                <a:latin typeface="+mn-lt"/>
                <a:ea typeface="+mn-ea"/>
                <a:cs typeface="+mn-cs"/>
              </a:rPr>
              <a:t>年から電子政府の取り組みのなかで</a:t>
            </a:r>
            <a:r>
              <a:rPr kumimoji="1" lang="en-US" altLang="ja-JP" sz="1200" kern="1200" dirty="0">
                <a:solidFill>
                  <a:schemeClr val="tx1"/>
                </a:solidFill>
                <a:latin typeface="+mn-lt"/>
                <a:ea typeface="+mn-ea"/>
                <a:cs typeface="+mn-cs"/>
              </a:rPr>
              <a:t>EA</a:t>
            </a:r>
            <a:r>
              <a:rPr kumimoji="1" lang="ja-JP" altLang="en-US" sz="1200" kern="1200" dirty="0">
                <a:solidFill>
                  <a:schemeClr val="tx1"/>
                </a:solidFill>
                <a:latin typeface="+mn-lt"/>
                <a:ea typeface="+mn-ea"/>
                <a:cs typeface="+mn-cs"/>
              </a:rPr>
              <a:t>を位置づけています。</a:t>
            </a:r>
            <a:endParaRPr kumimoji="1" lang="en-US" altLang="ja-JP" sz="1200" kern="1200" dirty="0">
              <a:solidFill>
                <a:schemeClr val="tx1"/>
              </a:solidFill>
              <a:latin typeface="+mn-lt"/>
              <a:ea typeface="+mn-ea"/>
              <a:cs typeface="+mn-cs"/>
            </a:endParaRPr>
          </a:p>
          <a:p>
            <a:endParaRPr kumimoji="1" lang="en-US" altLang="ja-JP" sz="1200" kern="1200" dirty="0">
              <a:solidFill>
                <a:schemeClr val="tx1"/>
              </a:solidFill>
              <a:latin typeface="+mn-lt"/>
              <a:ea typeface="+mn-ea"/>
              <a:cs typeface="+mn-cs"/>
            </a:endParaRPr>
          </a:p>
          <a:p>
            <a:r>
              <a:rPr kumimoji="1" lang="ja-JP" altLang="en-US" sz="1200" kern="1200" dirty="0">
                <a:solidFill>
                  <a:schemeClr val="tx1"/>
                </a:solidFill>
                <a:latin typeface="+mn-lt"/>
                <a:ea typeface="+mn-ea"/>
                <a:cs typeface="+mn-cs"/>
              </a:rPr>
              <a:t>しかし、</a:t>
            </a:r>
            <a:r>
              <a:rPr kumimoji="1" lang="en-US" altLang="ja-JP" sz="1200" kern="1200" dirty="0">
                <a:solidFill>
                  <a:schemeClr val="tx1"/>
                </a:solidFill>
                <a:latin typeface="+mn-lt"/>
                <a:ea typeface="+mn-ea"/>
                <a:cs typeface="+mn-cs"/>
              </a:rPr>
              <a:t>EA</a:t>
            </a:r>
            <a:r>
              <a:rPr kumimoji="1" lang="ja-JP" altLang="en-US" sz="1200" kern="1200" dirty="0">
                <a:solidFill>
                  <a:schemeClr val="tx1"/>
                </a:solidFill>
                <a:latin typeface="+mn-lt"/>
                <a:ea typeface="+mn-ea"/>
                <a:cs typeface="+mn-cs"/>
              </a:rPr>
              <a:t>は厳格すぎ、大規模すぎてうまくいかない例も多かったとされます。日本の電子政府の取り組みも、最近はトーンダウン気味のようです。</a:t>
            </a:r>
            <a:endParaRPr kumimoji="1" lang="en-US" altLang="ja-JP" sz="1200" kern="1200" dirty="0">
              <a:solidFill>
                <a:schemeClr val="tx1"/>
              </a:solidFill>
              <a:latin typeface="+mn-lt"/>
              <a:ea typeface="+mn-ea"/>
              <a:cs typeface="+mn-cs"/>
            </a:endParaRPr>
          </a:p>
          <a:p>
            <a:endParaRPr kumimoji="1" lang="en-US" altLang="ja-JP" sz="1200" kern="1200" dirty="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kumimoji="1" lang="ja-JP" altLang="en-US" sz="1200" kern="1200" dirty="0">
                <a:solidFill>
                  <a:schemeClr val="tx1"/>
                </a:solidFill>
                <a:latin typeface="+mn-lt"/>
                <a:ea typeface="+mn-ea"/>
                <a:cs typeface="+mn-cs"/>
              </a:rPr>
              <a:t>この</a:t>
            </a:r>
            <a:r>
              <a:rPr kumimoji="1" lang="en-US" altLang="ja-JP" sz="1200" kern="1200" dirty="0">
                <a:solidFill>
                  <a:schemeClr val="tx1"/>
                </a:solidFill>
                <a:latin typeface="+mn-lt"/>
                <a:ea typeface="+mn-ea"/>
                <a:cs typeface="+mn-cs"/>
              </a:rPr>
              <a:t>EA</a:t>
            </a:r>
            <a:r>
              <a:rPr kumimoji="1" lang="ja-JP" altLang="en-US" sz="1200" kern="1200" dirty="0">
                <a:solidFill>
                  <a:schemeClr val="tx1"/>
                </a:solidFill>
                <a:latin typeface="+mn-lt"/>
                <a:ea typeface="+mn-ea"/>
                <a:cs typeface="+mn-cs"/>
              </a:rPr>
              <a:t>の中のビジネスアーキテクチャの中に、プロセスモデルの定義があります。この部分にフォーカスし、プロセスモデルの最適化を行うために考えられたのが、</a:t>
            </a:r>
            <a:r>
              <a:rPr kumimoji="1" lang="ja-JP" altLang="en-US" dirty="0"/>
              <a:t>ビジネスプロセスリエンジニアリングということができます。</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a:pPr>
                <a:defRPr/>
              </a:pPr>
              <a:t>20</a:t>
            </a:fld>
            <a:endParaRPr lang="ja-JP" altLang="en-US"/>
          </a:p>
        </p:txBody>
      </p:sp>
    </p:spTree>
    <p:extLst>
      <p:ext uri="{BB962C8B-B14F-4D97-AF65-F5344CB8AC3E}">
        <p14:creationId xmlns:p14="http://schemas.microsoft.com/office/powerpoint/2010/main" val="14975473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BPR</a:t>
            </a:r>
            <a:r>
              <a:rPr kumimoji="1" lang="ja-JP" altLang="en-US" dirty="0"/>
              <a:t>という考え方は、</a:t>
            </a:r>
            <a:r>
              <a:rPr kumimoji="1" lang="en-US" altLang="ja-JP" dirty="0"/>
              <a:t>EA</a:t>
            </a:r>
            <a:r>
              <a:rPr kumimoji="1" lang="ja-JP" altLang="en-US" dirty="0"/>
              <a:t>よりも少し後、</a:t>
            </a:r>
            <a:r>
              <a:rPr kumimoji="1" lang="en-US" altLang="ja-JP" dirty="0"/>
              <a:t>1990</a:t>
            </a:r>
            <a:r>
              <a:rPr kumimoji="1" lang="ja-JP" altLang="en-US" dirty="0"/>
              <a:t>年に</a:t>
            </a:r>
            <a:r>
              <a:rPr lang="ja-JP" altLang="en-US" sz="1200" dirty="0">
                <a:solidFill>
                  <a:schemeClr val="bg1"/>
                </a:solidFill>
                <a:latin typeface="+mn-lt"/>
                <a:ea typeface="+mn-ea"/>
              </a:rPr>
              <a:t>元マサチューセッツ工科大学教授のマイケル・ハマーが</a:t>
            </a:r>
            <a:r>
              <a:rPr kumimoji="1" lang="ja-JP" altLang="en-US" dirty="0"/>
              <a:t>発表した論文が始まりとされます。</a:t>
            </a:r>
            <a:endParaRPr kumimoji="1" lang="en-US" altLang="ja-JP" dirty="0"/>
          </a:p>
          <a:p>
            <a:r>
              <a:rPr kumimoji="1" lang="en-US" altLang="ja-JP" dirty="0"/>
              <a:t>http://www.itmedia.co.jp/im/articles/0401/14/news089.html</a:t>
            </a:r>
          </a:p>
          <a:p>
            <a:endParaRPr kumimoji="1" lang="en-US" altLang="ja-JP" dirty="0"/>
          </a:p>
          <a:p>
            <a:r>
              <a:rPr kumimoji="1" lang="ja-JP" altLang="en-US" dirty="0"/>
              <a:t>ただ、ビジネスプロセスという考え方そのものの歴史はもう少し古く、</a:t>
            </a:r>
            <a:r>
              <a:rPr kumimoji="1" lang="en-US" altLang="ja-JP" dirty="0"/>
              <a:t>1980</a:t>
            </a:r>
            <a:r>
              <a:rPr kumimoji="1" lang="ja-JP" altLang="en-US" dirty="0"/>
              <a:t>年代にモトローラや</a:t>
            </a:r>
            <a:r>
              <a:rPr kumimoji="1" lang="en-US" altLang="ja-JP" dirty="0"/>
              <a:t>GE</a:t>
            </a:r>
            <a:r>
              <a:rPr kumimoji="1" lang="ja-JP" altLang="en-US" dirty="0"/>
              <a:t>などが取り組んだ品質管理手法であるシックスシグマが取り入れたのが最初と言われています。</a:t>
            </a:r>
            <a:endParaRPr kumimoji="1" lang="en-US" altLang="ja-JP" dirty="0"/>
          </a:p>
          <a:p>
            <a:endParaRPr kumimoji="1" lang="en-US" altLang="ja-JP" dirty="0"/>
          </a:p>
          <a:p>
            <a:r>
              <a:rPr kumimoji="1" lang="ja-JP" altLang="en-US" sz="1200" kern="1200" dirty="0">
                <a:solidFill>
                  <a:schemeClr val="tx1"/>
                </a:solidFill>
                <a:latin typeface="+mn-lt"/>
                <a:ea typeface="+mn-ea"/>
                <a:cs typeface="+mn-cs"/>
              </a:rPr>
              <a:t>ハマーは、高度に専門化され、プロセスが分断された分業型組織に見られる職能別の古典的なビジネス構造を全面的に否定し、プロセス志向の新たな組織構造・価値観・評価システムをゼロから作り出すことを勧め、抜本的な変化を起こすための一連の手順として</a:t>
            </a:r>
            <a:r>
              <a:rPr kumimoji="1" lang="en-US" altLang="ja-JP" sz="1200" kern="1200" dirty="0">
                <a:solidFill>
                  <a:schemeClr val="tx1"/>
                </a:solidFill>
                <a:latin typeface="+mn-lt"/>
                <a:ea typeface="+mn-ea"/>
                <a:cs typeface="+mn-cs"/>
              </a:rPr>
              <a:t>BPR</a:t>
            </a:r>
            <a:r>
              <a:rPr kumimoji="1" lang="ja-JP" altLang="en-US" sz="1200" kern="1200" dirty="0">
                <a:solidFill>
                  <a:schemeClr val="tx1"/>
                </a:solidFill>
                <a:latin typeface="+mn-lt"/>
                <a:ea typeface="+mn-ea"/>
                <a:cs typeface="+mn-cs"/>
              </a:rPr>
              <a:t>を考え出しました。</a:t>
            </a:r>
            <a:endParaRPr kumimoji="1" lang="en-US" altLang="ja-JP" sz="1200" kern="1200" dirty="0">
              <a:solidFill>
                <a:schemeClr val="tx1"/>
              </a:solidFill>
              <a:latin typeface="+mn-lt"/>
              <a:ea typeface="+mn-ea"/>
              <a:cs typeface="+mn-cs"/>
            </a:endParaRPr>
          </a:p>
          <a:p>
            <a:r>
              <a:rPr kumimoji="1" lang="en-US" altLang="ja-JP" sz="1200" kern="1200" dirty="0">
                <a:solidFill>
                  <a:schemeClr val="tx1"/>
                </a:solidFill>
                <a:latin typeface="+mn-lt"/>
                <a:ea typeface="+mn-ea"/>
                <a:cs typeface="+mn-cs"/>
              </a:rPr>
              <a:t>BPR</a:t>
            </a:r>
            <a:r>
              <a:rPr kumimoji="1" lang="ja-JP" altLang="en-US" sz="1200" kern="1200" dirty="0">
                <a:solidFill>
                  <a:schemeClr val="tx1"/>
                </a:solidFill>
                <a:latin typeface="+mn-lt"/>
                <a:ea typeface="+mn-ea"/>
                <a:cs typeface="+mn-cs"/>
              </a:rPr>
              <a:t>の定義は「コスト、品質、サービス、スピードのような、重大で現代的なパフォーマンス基準を劇的に改善するために、ビジネス・プロセスを根本的に考え直し、抜本的にそれをデザインし直すこと」です。</a:t>
            </a:r>
            <a:endParaRPr kumimoji="1" lang="en-US" altLang="ja-JP" sz="1200" kern="1200" dirty="0">
              <a:solidFill>
                <a:schemeClr val="tx1"/>
              </a:solidFill>
              <a:latin typeface="+mn-lt"/>
              <a:ea typeface="+mn-ea"/>
              <a:cs typeface="+mn-cs"/>
            </a:endParaRPr>
          </a:p>
          <a:p>
            <a:endParaRPr kumimoji="1" lang="en-US" altLang="ja-JP" sz="1200" kern="1200" dirty="0">
              <a:solidFill>
                <a:schemeClr val="tx1"/>
              </a:solidFill>
              <a:latin typeface="+mn-lt"/>
              <a:ea typeface="+mn-ea"/>
              <a:cs typeface="+mn-cs"/>
            </a:endParaRPr>
          </a:p>
          <a:p>
            <a:r>
              <a:rPr kumimoji="1" lang="ja-JP" altLang="en-US" sz="1200" kern="1200" dirty="0">
                <a:solidFill>
                  <a:schemeClr val="tx1"/>
                </a:solidFill>
                <a:latin typeface="+mn-lt"/>
                <a:ea typeface="+mn-ea"/>
                <a:cs typeface="+mn-cs"/>
              </a:rPr>
              <a:t>これは要するに「既存のやり方は全部駄目」という考え方で、</a:t>
            </a:r>
            <a:r>
              <a:rPr kumimoji="1" lang="en-US" altLang="ja-JP" sz="1200" kern="1200" dirty="0">
                <a:solidFill>
                  <a:schemeClr val="tx1"/>
                </a:solidFill>
                <a:latin typeface="+mn-lt"/>
                <a:ea typeface="+mn-ea"/>
                <a:cs typeface="+mn-cs"/>
              </a:rPr>
              <a:t>BPR</a:t>
            </a:r>
            <a:r>
              <a:rPr kumimoji="1" lang="ja-JP" altLang="en-US" sz="1200" kern="1200" dirty="0">
                <a:solidFill>
                  <a:schemeClr val="tx1"/>
                </a:solidFill>
                <a:latin typeface="+mn-lt"/>
                <a:ea typeface="+mn-ea"/>
                <a:cs typeface="+mn-cs"/>
              </a:rPr>
              <a:t>の導入はまず既存のプロセスの破壊から始まったのです。</a:t>
            </a:r>
            <a:endParaRPr kumimoji="1" lang="en-US" altLang="ja-JP" sz="1200" kern="1200" dirty="0">
              <a:solidFill>
                <a:schemeClr val="tx1"/>
              </a:solidFill>
              <a:latin typeface="+mn-lt"/>
              <a:ea typeface="+mn-ea"/>
              <a:cs typeface="+mn-cs"/>
            </a:endParaRPr>
          </a:p>
          <a:p>
            <a:r>
              <a:rPr kumimoji="1" lang="ja-JP" altLang="en-US" sz="1200" kern="1200" dirty="0">
                <a:solidFill>
                  <a:schemeClr val="tx1"/>
                </a:solidFill>
                <a:latin typeface="+mn-lt"/>
                <a:ea typeface="+mn-ea"/>
                <a:cs typeface="+mn-cs"/>
              </a:rPr>
              <a:t>このため、</a:t>
            </a:r>
            <a:r>
              <a:rPr kumimoji="1" lang="en-US" altLang="ja-JP" sz="1200" kern="1200" dirty="0">
                <a:solidFill>
                  <a:schemeClr val="tx1"/>
                </a:solidFill>
                <a:latin typeface="+mn-lt"/>
                <a:ea typeface="+mn-ea"/>
                <a:cs typeface="+mn-cs"/>
              </a:rPr>
              <a:t>BPR</a:t>
            </a:r>
            <a:r>
              <a:rPr kumimoji="1" lang="ja-JP" altLang="en-US" sz="1200" kern="1200" dirty="0">
                <a:solidFill>
                  <a:schemeClr val="tx1"/>
                </a:solidFill>
                <a:latin typeface="+mn-lt"/>
                <a:ea typeface="+mn-ea"/>
                <a:cs typeface="+mn-cs"/>
              </a:rPr>
              <a:t>を導入しようとした企業の多くが「プロセスの見直しのしすぎ」で混乱に陥り、</a:t>
            </a:r>
            <a:r>
              <a:rPr kumimoji="1" lang="en-US" altLang="ja-JP" sz="1200" kern="1200" dirty="0">
                <a:solidFill>
                  <a:schemeClr val="tx1"/>
                </a:solidFill>
                <a:latin typeface="+mn-lt"/>
                <a:ea typeface="+mn-ea"/>
                <a:cs typeface="+mn-cs"/>
              </a:rPr>
              <a:t>97</a:t>
            </a:r>
            <a:r>
              <a:rPr kumimoji="1" lang="ja-JP" altLang="en-US" sz="1200" kern="1200" dirty="0">
                <a:solidFill>
                  <a:schemeClr val="tx1"/>
                </a:solidFill>
                <a:latin typeface="+mn-lt"/>
                <a:ea typeface="+mn-ea"/>
                <a:cs typeface="+mn-cs"/>
              </a:rPr>
              <a:t>年には</a:t>
            </a:r>
            <a:r>
              <a:rPr kumimoji="1" lang="en-US" altLang="ja-JP" sz="1200" kern="1200" dirty="0">
                <a:solidFill>
                  <a:schemeClr val="tx1"/>
                </a:solidFill>
                <a:latin typeface="+mn-lt"/>
                <a:ea typeface="+mn-ea"/>
                <a:cs typeface="+mn-cs"/>
              </a:rPr>
              <a:t>BPR</a:t>
            </a:r>
            <a:r>
              <a:rPr kumimoji="1" lang="ja-JP" altLang="en-US" sz="1200" kern="1200" dirty="0">
                <a:solidFill>
                  <a:schemeClr val="tx1"/>
                </a:solidFill>
                <a:latin typeface="+mn-lt"/>
                <a:ea typeface="+mn-ea"/>
                <a:cs typeface="+mn-cs"/>
              </a:rPr>
              <a:t>の</a:t>
            </a:r>
            <a:r>
              <a:rPr kumimoji="1" lang="en-US" altLang="ja-JP" sz="1200" kern="1200" dirty="0">
                <a:solidFill>
                  <a:schemeClr val="tx1"/>
                </a:solidFill>
                <a:latin typeface="+mn-lt"/>
                <a:ea typeface="+mn-ea"/>
                <a:cs typeface="+mn-cs"/>
              </a:rPr>
              <a:t>70%</a:t>
            </a:r>
            <a:r>
              <a:rPr kumimoji="1" lang="ja-JP" altLang="en-US" sz="1200" kern="1200" dirty="0">
                <a:solidFill>
                  <a:schemeClr val="tx1"/>
                </a:solidFill>
                <a:latin typeface="+mn-lt"/>
                <a:ea typeface="+mn-ea"/>
                <a:cs typeface="+mn-cs"/>
              </a:rPr>
              <a:t>が失敗に終わったという報告が出されました。</a:t>
            </a:r>
            <a:endParaRPr kumimoji="1" lang="en-US" altLang="ja-JP" sz="1200" kern="1200" dirty="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kumimoji="1" lang="ja-JP" altLang="en-US" sz="1200" kern="1200" dirty="0">
                <a:solidFill>
                  <a:schemeClr val="tx1"/>
                </a:solidFill>
                <a:latin typeface="+mn-lt"/>
                <a:ea typeface="+mn-ea"/>
                <a:cs typeface="+mn-cs"/>
              </a:rPr>
              <a:t>しかし、逆に言えば</a:t>
            </a:r>
            <a:r>
              <a:rPr kumimoji="1" lang="en-US" altLang="ja-JP" sz="1200" kern="1200" dirty="0">
                <a:solidFill>
                  <a:schemeClr val="tx1"/>
                </a:solidFill>
                <a:latin typeface="+mn-lt"/>
                <a:ea typeface="+mn-ea"/>
                <a:cs typeface="+mn-cs"/>
              </a:rPr>
              <a:t>30%</a:t>
            </a:r>
            <a:r>
              <a:rPr kumimoji="1" lang="ja-JP" altLang="en-US" sz="1200" kern="1200" dirty="0">
                <a:solidFill>
                  <a:schemeClr val="tx1"/>
                </a:solidFill>
                <a:latin typeface="+mn-lt"/>
                <a:ea typeface="+mn-ea"/>
                <a:cs typeface="+mn-cs"/>
              </a:rPr>
              <a:t>の企業では効果があったとも言えます。業態や取り扱い製品の違いなどによるものなのでしょうが、</a:t>
            </a:r>
            <a:r>
              <a:rPr kumimoji="1" lang="en-US" altLang="ja-JP" sz="1200" kern="1200" dirty="0">
                <a:solidFill>
                  <a:schemeClr val="tx1"/>
                </a:solidFill>
                <a:latin typeface="+mn-lt"/>
                <a:ea typeface="+mn-ea"/>
                <a:cs typeface="+mn-cs"/>
              </a:rPr>
              <a:t>BPR</a:t>
            </a:r>
            <a:r>
              <a:rPr kumimoji="1" lang="ja-JP" altLang="en-US" dirty="0"/>
              <a:t>の考え方そのものが間違っていたわけではなく、やり方がよくなかったということでしょう。</a:t>
            </a:r>
            <a:endParaRPr kumimoji="1" lang="en-US" altLang="ja-JP" sz="1200" kern="1200" dirty="0">
              <a:solidFill>
                <a:schemeClr val="tx1"/>
              </a:solidFill>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a:pPr>
                <a:defRPr/>
              </a:pPr>
              <a:t>21</a:t>
            </a:fld>
            <a:endParaRPr lang="ja-JP" altLang="en-US"/>
          </a:p>
        </p:txBody>
      </p:sp>
    </p:spTree>
    <p:extLst>
      <p:ext uri="{BB962C8B-B14F-4D97-AF65-F5344CB8AC3E}">
        <p14:creationId xmlns:p14="http://schemas.microsoft.com/office/powerpoint/2010/main" val="7487605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fontScale="85000" lnSpcReduction="20000"/>
          </a:bodyPr>
          <a:lstStyle/>
          <a:p>
            <a:r>
              <a:rPr kumimoji="1" lang="ja-JP" altLang="en-US" dirty="0"/>
              <a:t>ところで、ビジネスプロセスとは何か、というのは、実は大変に難しい問題なんですが、ここではあまり深いところまでは行かずに、ビジネスプロセスとは何かを考えて行きましょう。</a:t>
            </a:r>
            <a:endParaRPr kumimoji="1" lang="en-US" altLang="ja-JP" dirty="0"/>
          </a:p>
          <a:p>
            <a:endParaRPr kumimoji="1" lang="en-US" altLang="ja-JP" dirty="0"/>
          </a:p>
          <a:p>
            <a:r>
              <a:rPr kumimoji="1" lang="ja-JP" altLang="en-US" dirty="0"/>
              <a:t>例えば、とある企業における販売管理の業務プロセスを考える場合、こういった流れになったとします。受注して、請求処理をして、入金を確認したら商品を出荷する、という流れです。</a:t>
            </a:r>
            <a:endParaRPr kumimoji="1" lang="en-US" altLang="ja-JP" dirty="0"/>
          </a:p>
          <a:p>
            <a:r>
              <a:rPr kumimoji="1" lang="ja-JP" altLang="en-US" dirty="0"/>
              <a:t>この販売管理プロセス自身、さらに細かいプロセスから構成されます。例えば、請求処理であれば、金額・納期の確認や請求書の発行、発送といったプロセスに分解できるでしょう。</a:t>
            </a:r>
            <a:endParaRPr kumimoji="1" lang="en-US" altLang="ja-JP" dirty="0"/>
          </a:p>
          <a:p>
            <a:r>
              <a:rPr kumimoji="1" lang="ja-JP" altLang="en-US" dirty="0"/>
              <a:t>一方で、このプロセスは、より上位のプロセスの一部でもあります。営業活動や製造・在庫管理などと連携しています。</a:t>
            </a:r>
            <a:endParaRPr kumimoji="1" lang="en-US" altLang="ja-JP" dirty="0"/>
          </a:p>
          <a:p>
            <a:endParaRPr kumimoji="1" lang="en-US" altLang="ja-JP" dirty="0"/>
          </a:p>
          <a:p>
            <a:r>
              <a:rPr kumimoji="1" lang="ja-JP" altLang="en-US" dirty="0"/>
              <a:t>ビジネスプロセスの要件としては、一連の作業をひとまとめにして、ひとつの目的を達成できること、というのがあります。</a:t>
            </a:r>
            <a:endParaRPr kumimoji="1" lang="en-US" altLang="ja-JP" dirty="0"/>
          </a:p>
          <a:p>
            <a:r>
              <a:rPr kumimoji="1" lang="ja-JP" altLang="en-US" dirty="0"/>
              <a:t>そして、情報の入出力があること。どういった情報が必要で、プロセスの終わりにどういった情報を出力するかを明確に定義できなければなりません。</a:t>
            </a:r>
            <a:endParaRPr kumimoji="1" lang="en-US" altLang="ja-JP" dirty="0"/>
          </a:p>
          <a:p>
            <a:r>
              <a:rPr kumimoji="1" lang="ja-JP" altLang="en-US" dirty="0"/>
              <a:t>さらに、必要な情報さえ揃っているならば、ビジネスプロセスの単位で独立してそれを繰り返すことができること。</a:t>
            </a:r>
            <a:endParaRPr kumimoji="1" lang="en-US" altLang="ja-JP" dirty="0"/>
          </a:p>
          <a:p>
            <a:r>
              <a:rPr kumimoji="1" lang="ja-JP" altLang="en-US" dirty="0"/>
              <a:t>硬化が測定できるというのは、アウトプットが明確でそれを定量化できるということです。</a:t>
            </a:r>
            <a:endParaRPr kumimoji="1" lang="en-US" altLang="ja-JP" dirty="0"/>
          </a:p>
          <a:p>
            <a:r>
              <a:rPr kumimoji="1" lang="ja-JP" altLang="en-US" dirty="0"/>
              <a:t>そして、ご覧のようにビジネスプロセスは階層化されています。</a:t>
            </a:r>
            <a:endParaRPr kumimoji="1" lang="en-US" altLang="ja-JP" dirty="0"/>
          </a:p>
          <a:p>
            <a:endParaRPr kumimoji="1" lang="en-US" altLang="ja-JP" dirty="0"/>
          </a:p>
          <a:p>
            <a:r>
              <a:rPr kumimoji="1" lang="ja-JP" altLang="en-US" dirty="0"/>
              <a:t>このように業務手順を分解してビジネスプロセスに落とし込むことにより、業務の流れが可視化され、繋がりが明確になり、どのような情報がどのように流れているのかがわかるようになります。</a:t>
            </a:r>
            <a:endParaRPr kumimoji="1" lang="en-US" altLang="ja-JP" dirty="0"/>
          </a:p>
          <a:p>
            <a:r>
              <a:rPr kumimoji="1" lang="ja-JP" altLang="en-US" dirty="0"/>
              <a:t>それらが明らかになることにより、ビジネス環境の変化が起きた場合に、どこを直せば良いかがすぐにわかり、変化に柔軟に対応できるようになります。</a:t>
            </a:r>
            <a:endParaRPr kumimoji="1" lang="en-US" altLang="ja-JP" dirty="0"/>
          </a:p>
          <a:p>
            <a:r>
              <a:rPr kumimoji="1" lang="ja-JP" altLang="en-US" dirty="0"/>
              <a:t>さらに、このようにビジネスプロセスを明確にしておくことにより、</a:t>
            </a:r>
            <a:r>
              <a:rPr kumimoji="1" lang="en-US" altLang="ja-JP" dirty="0"/>
              <a:t>IT</a:t>
            </a:r>
            <a:r>
              <a:rPr kumimoji="1" lang="ja-JP" altLang="en-US" dirty="0"/>
              <a:t>システムへの実装がやりやすくなります。このあとお話しする</a:t>
            </a:r>
            <a:r>
              <a:rPr kumimoji="1" lang="en-US" altLang="ja-JP" dirty="0"/>
              <a:t>SOA</a:t>
            </a:r>
            <a:r>
              <a:rPr kumimoji="1" lang="ja-JP" altLang="en-US" dirty="0"/>
              <a:t>に結び着くわけです。</a:t>
            </a:r>
            <a:endParaRPr kumimoji="1" lang="en-US" altLang="ja-JP" dirty="0"/>
          </a:p>
          <a:p>
            <a:endParaRPr kumimoji="1" lang="en-US" altLang="ja-JP" dirty="0"/>
          </a:p>
          <a:p>
            <a:r>
              <a:rPr kumimoji="1" lang="ja-JP" altLang="en-US" dirty="0"/>
              <a:t>ビジネスプロセスを考えるときに特に難しいのが、どこまでをひとつのプロセスとして切り出すか、という「粒度」の問題なんですが、</a:t>
            </a:r>
            <a:r>
              <a:rPr kumimoji="1" lang="en-US" altLang="ja-JP" dirty="0"/>
              <a:t>IT</a:t>
            </a:r>
            <a:r>
              <a:rPr kumimoji="1" lang="ja-JP" altLang="en-US" dirty="0"/>
              <a:t>システムとして考える場合には、開発するシステムの目的とか業務内容によって都度考えて行く、ということにしかなりませんので、ここでは突っ込みません。そここそが難しい、という問題はあるわけですけれども。</a:t>
            </a:r>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22</a:t>
            </a:fld>
            <a:endParaRPr lang="ja-JP" altLang="en-US"/>
          </a:p>
        </p:txBody>
      </p:sp>
    </p:spTree>
    <p:extLst>
      <p:ext uri="{BB962C8B-B14F-4D97-AF65-F5344CB8AC3E}">
        <p14:creationId xmlns:p14="http://schemas.microsoft.com/office/powerpoint/2010/main" val="14531166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a:bodyPr>
          <a:lstStyle/>
          <a:p>
            <a:r>
              <a:rPr kumimoji="1" lang="ja-JP" altLang="en-US" sz="1000" dirty="0"/>
              <a:t>しかし、ビジネスプロセスの見直しは、一回行ったらそれで終わり、ということにはなりません。具体的な例を挙げてご説明します。</a:t>
            </a:r>
            <a:endParaRPr kumimoji="1" lang="en-US" altLang="ja-JP" sz="1000" dirty="0"/>
          </a:p>
          <a:p>
            <a:endParaRPr kumimoji="1" lang="en-US" altLang="ja-JP" sz="1000" dirty="0"/>
          </a:p>
          <a:p>
            <a:r>
              <a:rPr kumimoji="1" lang="ja-JP" altLang="en-US" sz="1000" dirty="0"/>
              <a:t>ある製品の受注処理を行う場合の本来望ましい業務プロセスな上のようなものだったとします。</a:t>
            </a:r>
            <a:endParaRPr kumimoji="1" lang="en-US" altLang="ja-JP" sz="1000" dirty="0"/>
          </a:p>
          <a:p>
            <a:r>
              <a:rPr kumimoji="1" lang="ja-JP" altLang="en-US" sz="1000" dirty="0"/>
              <a:t>前提として、この製品は構成が難しく、きちんと動かすためには受注した構成を</a:t>
            </a:r>
            <a:r>
              <a:rPr kumimoji="1" lang="en-US" altLang="ja-JP" sz="1000" dirty="0"/>
              <a:t>1</a:t>
            </a:r>
            <a:r>
              <a:rPr kumimoji="1" lang="ja-JP" altLang="en-US" sz="1000" dirty="0"/>
              <a:t>度工場でチェックするのが望ましいとします。</a:t>
            </a:r>
            <a:endParaRPr kumimoji="1" lang="en-US" altLang="ja-JP" sz="1000" dirty="0"/>
          </a:p>
          <a:p>
            <a:r>
              <a:rPr kumimoji="1" lang="ja-JP" altLang="en-US" sz="1000" dirty="0"/>
              <a:t>またこの当時は本社と工場の間がオンライン化されておらず、校正チェックのためには受注書類を</a:t>
            </a:r>
            <a:r>
              <a:rPr kumimoji="1" lang="en-US" altLang="ja-JP" sz="1000" dirty="0"/>
              <a:t>1</a:t>
            </a:r>
            <a:r>
              <a:rPr kumimoji="1" lang="ja-JP" altLang="en-US" sz="1000" dirty="0"/>
              <a:t>度向上に郵送しなければならないとします。</a:t>
            </a:r>
            <a:endParaRPr kumimoji="1" lang="en-US" altLang="ja-JP" sz="1000" dirty="0"/>
          </a:p>
          <a:p>
            <a:endParaRPr kumimoji="1" lang="en-US" altLang="ja-JP" sz="1000" dirty="0"/>
          </a:p>
          <a:p>
            <a:r>
              <a:rPr kumimoji="1" lang="ja-JP" altLang="en-US" sz="1000" dirty="0"/>
              <a:t>このような場合受注して書類を工場にいったん送りそれがおおきであればもう一度本社に戻して受注処理を行った後に最終的に生産のためにもう一度工場に送るというプロセスになります。あまりやりそうにない話ですがビジネスプロセスをご理解いただくための例としてお考え下さい。</a:t>
            </a:r>
            <a:endParaRPr kumimoji="1" lang="en-US" altLang="ja-JP" sz="1000" dirty="0"/>
          </a:p>
          <a:p>
            <a:r>
              <a:rPr kumimoji="1" lang="ja-JP" altLang="en-US" sz="1000" dirty="0"/>
              <a:t>しかしこの書類のやり取りを郵送で行っていると、いかにも時間がかかります。そこでこの企業では、オーバーヘッドを減らすために、受注処理前の校正チェックを行わないというプロセスを考えました。受注書類を工場に送ると同時に、本社で受注処理をしてしまうのです。そうすれば書類を送るのは</a:t>
            </a:r>
            <a:r>
              <a:rPr kumimoji="1" lang="en-US" altLang="ja-JP" sz="1000" dirty="0"/>
              <a:t>1</a:t>
            </a:r>
            <a:r>
              <a:rPr kumimoji="1" lang="ja-JP" altLang="en-US" sz="1000" dirty="0"/>
              <a:t>階ですみます。</a:t>
            </a:r>
            <a:endParaRPr kumimoji="1" lang="en-US" altLang="ja-JP" sz="1000" dirty="0"/>
          </a:p>
          <a:p>
            <a:r>
              <a:rPr kumimoji="1" lang="ja-JP" altLang="en-US" sz="1000" dirty="0"/>
              <a:t>構成が間違っていた場合には、受注処理をやり直すことになりますが、その可能性が</a:t>
            </a:r>
            <a:r>
              <a:rPr kumimoji="1" lang="en-US" altLang="ja-JP" sz="1000" dirty="0"/>
              <a:t>10</a:t>
            </a:r>
            <a:r>
              <a:rPr kumimoji="1" lang="ja-JP" altLang="en-US" sz="1000" dirty="0"/>
              <a:t>分低い場合には有効な考え方です。</a:t>
            </a:r>
            <a:endParaRPr kumimoji="1" lang="en-US" altLang="ja-JP" sz="1000" dirty="0"/>
          </a:p>
          <a:p>
            <a:endParaRPr kumimoji="1" lang="en-US" altLang="ja-JP" sz="1000" dirty="0"/>
          </a:p>
          <a:p>
            <a:r>
              <a:rPr kumimoji="1" lang="ja-JP" altLang="en-US" sz="1000" dirty="0"/>
              <a:t>さて、時代が進み、本社と工場がコンピュータネットワークで接続されかとします。環境の変化です。この場合には書類のやり取りによる時間のロスが発生しませんから、本来望ましい業務プロセスに戻す必要があります。そうすれば例外処理もなくなり更に効率化望めるからです。</a:t>
            </a:r>
            <a:endParaRPr kumimoji="1" lang="en-US" altLang="ja-JP" sz="1000" dirty="0"/>
          </a:p>
          <a:p>
            <a:r>
              <a:rPr kumimoji="1" lang="ja-JP" altLang="en-US" sz="1000" dirty="0"/>
              <a:t>しかし大にしてこの望ましい業務プロセスの変更は行われないことが多いようです。業務プロセスの修正から時間が経ってしまうとなぜその業務プロセスを採用しているのか、誰も疑問を持たなくなりますし、過去の経緯を知っている人も少なくなってしまうからです。このため本来望ましい業務プロセスがあるにもかかわらず、効率の劣る業務プロセスを使い続けるという結果になってしまいます。</a:t>
            </a:r>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a:pPr>
                <a:defRPr/>
              </a:pPr>
              <a:t>23</a:t>
            </a:fld>
            <a:endParaRPr lang="ja-JP" altLang="en-US"/>
          </a:p>
        </p:txBody>
      </p:sp>
    </p:spTree>
    <p:extLst>
      <p:ext uri="{BB962C8B-B14F-4D97-AF65-F5344CB8AC3E}">
        <p14:creationId xmlns:p14="http://schemas.microsoft.com/office/powerpoint/2010/main" val="8532350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48131" name="ノート プレースホルダ 2"/>
          <p:cNvSpPr>
            <a:spLocks noGrp="1"/>
          </p:cNvSpPr>
          <p:nvPr>
            <p:ph type="body" idx="1"/>
          </p:nvPr>
        </p:nvSpPr>
        <p:spPr bwMode="auto">
          <a:noFill/>
        </p:spPr>
        <p:txBody>
          <a:bodyPr wrap="square" numCol="1" anchor="t" anchorCtr="0" compatLnSpc="1">
            <a:prstTxWarp prst="textNoShape">
              <a:avLst/>
            </a:prstTxWarp>
          </a:bodyPr>
          <a:lstStyle/>
          <a:p>
            <a:r>
              <a:rPr lang="ja-JP" altLang="en-US" dirty="0"/>
              <a:t>これが</a:t>
            </a:r>
            <a:r>
              <a:rPr lang="en-US" altLang="ja-JP" dirty="0"/>
              <a:t>BPR</a:t>
            </a:r>
            <a:r>
              <a:rPr lang="ja-JP" altLang="en-US" dirty="0"/>
              <a:t>の問題点です。</a:t>
            </a:r>
            <a:r>
              <a:rPr lang="en-US" altLang="ja-JP" dirty="0"/>
              <a:t>BPR</a:t>
            </a:r>
            <a:r>
              <a:rPr lang="ja-JP" altLang="en-US" dirty="0"/>
              <a:t>はビジネスプロセスを根底から見直すと言う作業を行いますが、それを継続するという考え方が抜けていました。</a:t>
            </a:r>
            <a:endParaRPr lang="en-US" altLang="ja-JP" dirty="0"/>
          </a:p>
          <a:p>
            <a:r>
              <a:rPr lang="ja-JP" altLang="en-US" dirty="0"/>
              <a:t>これを改善したのが</a:t>
            </a:r>
            <a:r>
              <a:rPr lang="en-US" altLang="ja-JP" dirty="0"/>
              <a:t>BPM</a:t>
            </a:r>
            <a:r>
              <a:rPr lang="ja-JP" altLang="en-US" dirty="0" err="1"/>
              <a:t>、</a:t>
            </a:r>
            <a:r>
              <a:rPr lang="en-US" altLang="ja-JP" dirty="0"/>
              <a:t>Business Process Management</a:t>
            </a:r>
            <a:r>
              <a:rPr lang="ja-JP" altLang="en-US" dirty="0"/>
              <a:t>です。</a:t>
            </a:r>
            <a:endParaRPr lang="en-US" altLang="ja-JP" dirty="0"/>
          </a:p>
          <a:p>
            <a:endParaRPr lang="en-US" altLang="ja-JP" dirty="0"/>
          </a:p>
          <a:p>
            <a:r>
              <a:rPr lang="en-US" altLang="ja-JP" dirty="0"/>
              <a:t>BPM</a:t>
            </a:r>
            <a:r>
              <a:rPr lang="ja-JP" altLang="en-US" dirty="0"/>
              <a:t>では</a:t>
            </a:r>
            <a:r>
              <a:rPr lang="en-US" altLang="ja-JP" dirty="0"/>
              <a:t>PDCA</a:t>
            </a:r>
            <a:r>
              <a:rPr lang="ja-JP" altLang="en-US" dirty="0"/>
              <a:t>サイクルを回して</a:t>
            </a:r>
            <a:r>
              <a:rPr lang="en-US" altLang="ja-JP" dirty="0"/>
              <a:t>BPR</a:t>
            </a:r>
            <a:r>
              <a:rPr lang="ja-JP" altLang="en-US" dirty="0"/>
              <a:t>に継続的に取り組むための仕組みを作ることを要求しています。</a:t>
            </a:r>
          </a:p>
        </p:txBody>
      </p:sp>
      <p:sp>
        <p:nvSpPr>
          <p:cNvPr id="48132"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A60360C-43EB-4319-9224-2A951DE3B014}" type="slidenum">
              <a:rPr lang="ja-JP" altLang="en-US" smtClean="0"/>
              <a:pPr/>
              <a:t>24</a:t>
            </a:fld>
            <a:endParaRPr lang="ja-JP" altLang="en-US"/>
          </a:p>
        </p:txBody>
      </p:sp>
    </p:spTree>
    <p:extLst>
      <p:ext uri="{BB962C8B-B14F-4D97-AF65-F5344CB8AC3E}">
        <p14:creationId xmlns:p14="http://schemas.microsoft.com/office/powerpoint/2010/main" val="1995892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3</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a:p>
        </p:txBody>
      </p:sp>
    </p:spTree>
    <p:extLst>
      <p:ext uri="{BB962C8B-B14F-4D97-AF65-F5344CB8AC3E}">
        <p14:creationId xmlns:p14="http://schemas.microsoft.com/office/powerpoint/2010/main" val="18522664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48131" name="ノート プレースホルダ 2"/>
          <p:cNvSpPr>
            <a:spLocks noGrp="1"/>
          </p:cNvSpPr>
          <p:nvPr>
            <p:ph type="body" idx="1"/>
          </p:nvPr>
        </p:nvSpPr>
        <p:spPr bwMode="auto">
          <a:noFill/>
        </p:spPr>
        <p:txBody>
          <a:bodyPr wrap="square" numCol="1" anchor="t" anchorCtr="0" compatLnSpc="1">
            <a:prstTxWarp prst="textNoShape">
              <a:avLst/>
            </a:prstTxWarp>
          </a:bodyPr>
          <a:lstStyle/>
          <a:p>
            <a:r>
              <a:rPr lang="ja-JP" altLang="en-US" dirty="0"/>
              <a:t>これまで話してきたように、</a:t>
            </a:r>
            <a:r>
              <a:rPr lang="en-US" altLang="ja-JP" dirty="0"/>
              <a:t>EA</a:t>
            </a:r>
            <a:r>
              <a:rPr lang="ja-JP" altLang="en-US" dirty="0"/>
              <a:t>は全体最適を目指すという「理念」です。</a:t>
            </a:r>
            <a:endParaRPr lang="en-US" altLang="ja-JP" dirty="0"/>
          </a:p>
          <a:p>
            <a:endParaRPr lang="en-US" altLang="ja-JP" dirty="0"/>
          </a:p>
          <a:p>
            <a:r>
              <a:rPr lang="ja-JP" altLang="en-US" dirty="0"/>
              <a:t>この</a:t>
            </a:r>
            <a:r>
              <a:rPr lang="en-US" altLang="ja-JP" dirty="0"/>
              <a:t>EA</a:t>
            </a:r>
            <a:r>
              <a:rPr lang="ja-JP" altLang="en-US" dirty="0"/>
              <a:t>の中の、ビジネスプロセスの見直しとそれを継続的に行う仕組みを取り入れた上で、</a:t>
            </a:r>
            <a:r>
              <a:rPr lang="en-US" altLang="ja-JP" dirty="0"/>
              <a:t>EA</a:t>
            </a:r>
            <a:r>
              <a:rPr lang="ja-JP" altLang="en-US" dirty="0"/>
              <a:t>が定める</a:t>
            </a:r>
            <a:r>
              <a:rPr lang="en-US" altLang="ja-JP" dirty="0"/>
              <a:t>4</a:t>
            </a:r>
            <a:r>
              <a:rPr lang="ja-JP" altLang="en-US" dirty="0" err="1"/>
              <a:t>つの</a:t>
            </a:r>
            <a:r>
              <a:rPr lang="ja-JP" altLang="en-US" dirty="0"/>
              <a:t>アーキテクチャを定義し、全体最適な</a:t>
            </a:r>
            <a:r>
              <a:rPr lang="en-US" altLang="ja-JP" dirty="0"/>
              <a:t>IT</a:t>
            </a:r>
            <a:r>
              <a:rPr lang="ja-JP" altLang="en-US" dirty="0"/>
              <a:t>システムを開発するという考え方が</a:t>
            </a:r>
            <a:r>
              <a:rPr lang="en-US" altLang="ja-JP" dirty="0"/>
              <a:t>ERP</a:t>
            </a:r>
            <a:r>
              <a:rPr lang="ja-JP" altLang="en-US" dirty="0" err="1"/>
              <a:t>、</a:t>
            </a:r>
            <a:r>
              <a:rPr lang="ja-JP" altLang="en-US" dirty="0"/>
              <a:t>その考え方に基づいて構築されたシステムが</a:t>
            </a:r>
            <a:r>
              <a:rPr lang="en-US" altLang="ja-JP" dirty="0"/>
              <a:t>ERP</a:t>
            </a:r>
            <a:r>
              <a:rPr lang="ja-JP" altLang="en-US" dirty="0"/>
              <a:t>システムです。</a:t>
            </a:r>
            <a:endParaRPr lang="en-US" altLang="ja-JP" dirty="0"/>
          </a:p>
          <a:p>
            <a:endParaRPr lang="en-US" altLang="ja-JP" dirty="0"/>
          </a:p>
          <a:p>
            <a:r>
              <a:rPr lang="ja-JP" altLang="en-US" dirty="0"/>
              <a:t>つまり、全体最適な</a:t>
            </a:r>
            <a:r>
              <a:rPr lang="en-US" altLang="ja-JP" dirty="0"/>
              <a:t>ERP</a:t>
            </a:r>
            <a:r>
              <a:rPr lang="ja-JP" altLang="en-US" dirty="0"/>
              <a:t>システムの構築のためには、まず全社規模での</a:t>
            </a:r>
            <a:r>
              <a:rPr lang="en-US" altLang="ja-JP" dirty="0"/>
              <a:t>BPR</a:t>
            </a:r>
            <a:r>
              <a:rPr lang="ja-JP" altLang="en-US" dirty="0"/>
              <a:t>を行い、それを元にアプリケーションアーキテクチャ、データアーキテクチャ、テクノロジアーキテクチャを作成することが必要になるということです。これは大変な作業です。</a:t>
            </a:r>
          </a:p>
        </p:txBody>
      </p:sp>
      <p:sp>
        <p:nvSpPr>
          <p:cNvPr id="48132"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A60360C-43EB-4319-9224-2A951DE3B014}" type="slidenum">
              <a:rPr lang="ja-JP" altLang="en-US" smtClean="0"/>
              <a:pPr/>
              <a:t>25</a:t>
            </a:fld>
            <a:endParaRPr lang="ja-JP" altLang="en-US"/>
          </a:p>
        </p:txBody>
      </p:sp>
    </p:spTree>
    <p:extLst>
      <p:ext uri="{BB962C8B-B14F-4D97-AF65-F5344CB8AC3E}">
        <p14:creationId xmlns:p14="http://schemas.microsoft.com/office/powerpoint/2010/main" val="4917834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これまで全体最適化のための</a:t>
            </a:r>
            <a:r>
              <a:rPr kumimoji="1" lang="en-US" altLang="ja-JP" dirty="0"/>
              <a:t>ERP</a:t>
            </a:r>
            <a:r>
              <a:rPr kumimoji="1" lang="ja-JP" altLang="en-US" dirty="0"/>
              <a:t>システムについて見て来ましたが、</a:t>
            </a:r>
            <a:r>
              <a:rPr kumimoji="1" lang="en-US" altLang="ja-JP" dirty="0"/>
              <a:t>ERP</a:t>
            </a:r>
            <a:r>
              <a:rPr kumimoji="1" lang="ja-JP" altLang="en-US" dirty="0"/>
              <a:t>は大規模なシステムであり、中小の企業が簡単に導入できるものではありません。一度に全てのシステムを入れ替えると言うのもハードルが高いでしょう。</a:t>
            </a:r>
            <a:endParaRPr kumimoji="1" lang="en-US" altLang="ja-JP" dirty="0"/>
          </a:p>
          <a:p>
            <a:endParaRPr kumimoji="1" lang="en-US" altLang="ja-JP" dirty="0"/>
          </a:p>
          <a:p>
            <a:r>
              <a:rPr kumimoji="1" lang="ja-JP" altLang="en-US" dirty="0"/>
              <a:t>このため、既存のシステムをうまく相互接続して統合できないかというアプローチが考えられました。</a:t>
            </a:r>
            <a:endParaRPr kumimoji="1" lang="en-US" altLang="ja-JP" dirty="0"/>
          </a:p>
          <a:p>
            <a:endParaRPr kumimoji="1" lang="en-US" altLang="ja-JP" dirty="0"/>
          </a:p>
          <a:p>
            <a:r>
              <a:rPr kumimoji="1" lang="en-US" altLang="ja-JP" dirty="0"/>
              <a:t>1990</a:t>
            </a:r>
            <a:r>
              <a:rPr kumimoji="1" lang="ja-JP" altLang="en-US" dirty="0"/>
              <a:t>年代末に発表された、</a:t>
            </a:r>
            <a:r>
              <a:rPr kumimoji="1" lang="en-US" altLang="ja-JP" dirty="0"/>
              <a:t>EAI (Enterprise</a:t>
            </a:r>
            <a:r>
              <a:rPr kumimoji="1" lang="en-US" altLang="ja-JP" baseline="0" dirty="0"/>
              <a:t> Application Interconnect</a:t>
            </a:r>
            <a:r>
              <a:rPr kumimoji="1" lang="en-US" altLang="ja-JP" dirty="0"/>
              <a:t>)</a:t>
            </a:r>
            <a:r>
              <a:rPr kumimoji="1" lang="en-US" altLang="ja-JP" baseline="0" dirty="0"/>
              <a:t> </a:t>
            </a:r>
            <a:r>
              <a:rPr kumimoji="1" lang="ja-JP" altLang="en-US" baseline="0" dirty="0"/>
              <a:t>です。</a:t>
            </a:r>
            <a:endParaRPr kumimoji="1" lang="en-US" altLang="ja-JP" baseline="0" dirty="0"/>
          </a:p>
          <a:p>
            <a:r>
              <a:rPr kumimoji="1" lang="ja-JP" altLang="en-US" baseline="0" dirty="0"/>
              <a:t>これは、バラバラに開発された個別最適のシステム同士をデータ変換やプロトコル変換を通して相互に接続しようとするものです。ちょうどハブのような構造になっており、システムとの結合部分は「アダプタ」と呼ばれます。</a:t>
            </a:r>
            <a:endParaRPr kumimoji="1" lang="en-US" altLang="ja-JP" baseline="0" dirty="0"/>
          </a:p>
          <a:p>
            <a:r>
              <a:rPr kumimoji="1" lang="ja-JP" altLang="en-US" baseline="0" dirty="0"/>
              <a:t>個々のシステム用にアダプタを開発するだけで、システムを統合できるため、非常に手軽で安価です。このため、</a:t>
            </a:r>
            <a:r>
              <a:rPr kumimoji="1" lang="en-US" altLang="ja-JP" baseline="0" dirty="0"/>
              <a:t>EAI</a:t>
            </a:r>
            <a:r>
              <a:rPr kumimoji="1" lang="ja-JP" altLang="en-US" baseline="0" dirty="0"/>
              <a:t>は現在でも広く使われています。</a:t>
            </a:r>
            <a:endParaRPr kumimoji="1" lang="en-US" altLang="ja-JP" baseline="0" dirty="0"/>
          </a:p>
          <a:p>
            <a:endParaRPr kumimoji="1" lang="en-US" altLang="ja-JP" baseline="0" dirty="0"/>
          </a:p>
          <a:p>
            <a:r>
              <a:rPr kumimoji="1" lang="ja-JP" altLang="en-US" baseline="0" dirty="0"/>
              <a:t>アダプタの開発についても、多くのシステムで共通する機能があるため、当初よりも開発は容易になっており、最近ではクラウド向けのアダプタが用意され、ハイブリッドクラウド環境への対応も進んでいます。</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a:pPr>
                <a:defRPr/>
              </a:pPr>
              <a:t>26</a:t>
            </a:fld>
            <a:endParaRPr lang="ja-JP" altLang="en-US"/>
          </a:p>
        </p:txBody>
      </p:sp>
    </p:spTree>
    <p:extLst>
      <p:ext uri="{BB962C8B-B14F-4D97-AF65-F5344CB8AC3E}">
        <p14:creationId xmlns:p14="http://schemas.microsoft.com/office/powerpoint/2010/main" val="16848438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こうしてみると、</a:t>
            </a:r>
            <a:r>
              <a:rPr kumimoji="1" lang="en-US" altLang="ja-JP" dirty="0"/>
              <a:t>SOA</a:t>
            </a:r>
            <a:r>
              <a:rPr kumimoji="1" lang="ja-JP" altLang="en-US" dirty="0"/>
              <a:t>の本質は「情報システムをビジネスプロセスに分解して個々にサービスとして実装し、お互いを緩く連結してシステムを構築すること」と言えます。</a:t>
            </a:r>
            <a:endParaRPr kumimoji="1" lang="en-US" altLang="ja-JP" dirty="0"/>
          </a:p>
          <a:p>
            <a:endParaRPr kumimoji="1" lang="en-US" altLang="ja-JP" dirty="0"/>
          </a:p>
          <a:p>
            <a:r>
              <a:rPr kumimoji="1" lang="ja-JP" altLang="en-US" dirty="0"/>
              <a:t>これにより、システムの柔軟性を高め、管理が容易になり、開発速度を向上させることができます。アジャイル開発なども、</a:t>
            </a:r>
            <a:r>
              <a:rPr kumimoji="1" lang="en-US" altLang="ja-JP" dirty="0"/>
              <a:t>SOA</a:t>
            </a:r>
            <a:r>
              <a:rPr kumimoji="1" lang="ja-JP" altLang="en-US" dirty="0"/>
              <a:t>の考え方が大きく影響しています。</a:t>
            </a:r>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27</a:t>
            </a:fld>
            <a:endParaRPr kumimoji="1" lang="ja-JP" altLang="en-US"/>
          </a:p>
        </p:txBody>
      </p:sp>
    </p:spTree>
    <p:extLst>
      <p:ext uri="{BB962C8B-B14F-4D97-AF65-F5344CB8AC3E}">
        <p14:creationId xmlns:p14="http://schemas.microsoft.com/office/powerpoint/2010/main" val="17510700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28</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a:p>
        </p:txBody>
      </p:sp>
    </p:spTree>
    <p:extLst>
      <p:ext uri="{BB962C8B-B14F-4D97-AF65-F5344CB8AC3E}">
        <p14:creationId xmlns:p14="http://schemas.microsoft.com/office/powerpoint/2010/main" val="1178314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969FD8-1808-4B55-8C93-E58B586D4E34}" type="slidenum">
              <a:rPr lang="ja-JP" altLang="en-US"/>
              <a:pPr/>
              <a:t>29</a:t>
            </a:fld>
            <a:endParaRPr lang="en-US" altLang="ja-JP"/>
          </a:p>
        </p:txBody>
      </p:sp>
      <p:sp>
        <p:nvSpPr>
          <p:cNvPr id="761858" name="Rectangle 2"/>
          <p:cNvSpPr>
            <a:spLocks noGrp="1" noRot="1" noChangeAspect="1" noChangeArrowheads="1" noTextEdit="1"/>
          </p:cNvSpPr>
          <p:nvPr>
            <p:ph type="sldImg"/>
          </p:nvPr>
        </p:nvSpPr>
        <p:spPr>
          <a:xfrm>
            <a:off x="1143000" y="684213"/>
            <a:ext cx="4573588" cy="3430587"/>
          </a:xfrm>
          <a:ln/>
        </p:spPr>
      </p:sp>
      <p:sp>
        <p:nvSpPr>
          <p:cNvPr id="761859" name="Rectangle 3"/>
          <p:cNvSpPr>
            <a:spLocks noGrp="1" noChangeArrowheads="1"/>
          </p:cNvSpPr>
          <p:nvPr>
            <p:ph type="body" idx="1"/>
          </p:nvPr>
        </p:nvSpPr>
        <p:spPr>
          <a:xfrm>
            <a:off x="684681" y="4343436"/>
            <a:ext cx="5488640" cy="4115603"/>
          </a:xfrm>
        </p:spPr>
        <p:txBody>
          <a:bodyPr/>
          <a:lstStyle/>
          <a:p>
            <a:endParaRPr lang="ja-JP" altLang="en-US" dirty="0"/>
          </a:p>
        </p:txBody>
      </p:sp>
    </p:spTree>
    <p:extLst>
      <p:ext uri="{BB962C8B-B14F-4D97-AF65-F5344CB8AC3E}">
        <p14:creationId xmlns:p14="http://schemas.microsoft.com/office/powerpoint/2010/main" val="20131754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【図解】コレ１枚でわかる</a:t>
            </a:r>
            <a:r>
              <a:rPr kumimoji="1" lang="en-US" altLang="ja-JP" sz="1200" kern="1200" dirty="0">
                <a:solidFill>
                  <a:schemeClr val="tx1"/>
                </a:solidFill>
                <a:effectLst/>
                <a:latin typeface="+mn-lt"/>
                <a:ea typeface="+mn-ea"/>
                <a:cs typeface="+mn-cs"/>
              </a:rPr>
              <a:t>ERP</a:t>
            </a:r>
            <a:r>
              <a:rPr kumimoji="1" lang="ja-JP" altLang="ja-JP" sz="1200" kern="1200" dirty="0">
                <a:solidFill>
                  <a:schemeClr val="tx1"/>
                </a:solidFill>
                <a:effectLst/>
                <a:latin typeface="+mn-lt"/>
                <a:ea typeface="+mn-ea"/>
                <a:cs typeface="+mn-cs"/>
              </a:rPr>
              <a:t>の歴史</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1960</a:t>
            </a:r>
            <a:r>
              <a:rPr kumimoji="1" lang="ja-JP" altLang="ja-JP" sz="1200" kern="1200" dirty="0">
                <a:solidFill>
                  <a:schemeClr val="tx1"/>
                </a:solidFill>
                <a:effectLst/>
                <a:latin typeface="+mn-lt"/>
                <a:ea typeface="+mn-ea"/>
                <a:cs typeface="+mn-cs"/>
              </a:rPr>
              <a:t>年代に入り、ビジネス用途で使えるコンピューターが、普及しはじめます。当時、業務は、電話や紙の伝票の受け渡しで行われていましたが、その業務の流れをコンピューターのプログラムに置き換えようという使い方です。当時は、個々の業務の現場で使われている紙の伝票の流れに合わせて、プログラムのフローを設計したことから、業務個別に最適化されたシステムが作られてゆきました。</a:t>
            </a:r>
          </a:p>
          <a:p>
            <a:r>
              <a:rPr kumimoji="1" lang="ja-JP" altLang="ja-JP" sz="1200" kern="1200" dirty="0">
                <a:solidFill>
                  <a:schemeClr val="tx1"/>
                </a:solidFill>
                <a:effectLst/>
                <a:latin typeface="+mn-lt"/>
                <a:ea typeface="+mn-ea"/>
                <a:cs typeface="+mn-cs"/>
              </a:rPr>
              <a:t>ただ、このようなシステムであっても、電話や伝言、紙の伝票での業務処理に比べれば、作業の生産性は劇的に向上したことから、情報システムの開発需要は、どんどん増えてゆきます。ただ、当時は、ユーザー企業の情報システム部門が、それぞれ独自に自社の業務に合わせてプログラムを内製するのが普通であったため、この需要に追いつけなくなってゆきました。</a:t>
            </a:r>
          </a:p>
          <a:p>
            <a:r>
              <a:rPr kumimoji="1" lang="ja-JP" altLang="ja-JP" sz="1200" kern="1200" dirty="0">
                <a:solidFill>
                  <a:schemeClr val="tx1"/>
                </a:solidFill>
                <a:effectLst/>
                <a:latin typeface="+mn-lt"/>
                <a:ea typeface="+mn-ea"/>
                <a:cs typeface="+mn-cs"/>
              </a:rPr>
              <a:t>この状況を打開するため、最初から個々の業務に最適化された情報システムを作るのではなく、既に完成し稼働しているプログラムをコピーして、新しい業務に合わせて変更しなければならない部分だけを修正し、需要の増加に応えていたのです。それでも、完全に業務の流れに対応できないときは、人的な運用で代替することで凌いでいました。</a:t>
            </a:r>
          </a:p>
          <a:p>
            <a:r>
              <a:rPr kumimoji="1" lang="ja-JP" altLang="ja-JP" sz="1200" kern="1200" dirty="0">
                <a:solidFill>
                  <a:schemeClr val="tx1"/>
                </a:solidFill>
                <a:effectLst/>
                <a:latin typeface="+mn-lt"/>
                <a:ea typeface="+mn-ea"/>
                <a:cs typeface="+mn-cs"/>
              </a:rPr>
              <a:t>また、</a:t>
            </a:r>
            <a:r>
              <a:rPr kumimoji="1" lang="en-US" altLang="ja-JP" sz="1200" kern="1200" dirty="0">
                <a:solidFill>
                  <a:schemeClr val="tx1"/>
                </a:solidFill>
                <a:effectLst/>
                <a:latin typeface="+mn-lt"/>
                <a:ea typeface="+mn-ea"/>
                <a:cs typeface="+mn-cs"/>
              </a:rPr>
              <a:t>1980</a:t>
            </a:r>
            <a:r>
              <a:rPr kumimoji="1" lang="ja-JP" altLang="ja-JP" sz="1200" kern="1200" dirty="0">
                <a:solidFill>
                  <a:schemeClr val="tx1"/>
                </a:solidFill>
                <a:effectLst/>
                <a:latin typeface="+mn-lt"/>
                <a:ea typeface="+mn-ea"/>
                <a:cs typeface="+mn-cs"/>
              </a:rPr>
              <a:t>年代に入り、小型のミニコンピューター（ミニコン）やオフィース・コンピューター（オフコン）、パーソナルコンピュータ（パソコン）が登場します。当時業務システムとして使われていた大型のメインフレームでのシステム開発では、要望してもすぐに開発してもらえず、コストも掛かることから、業務部門は、独自にこれら小型のコンピューターを導入し、さらにパッケージ・ソフトウェアを使って個別システムを構築するようになります。</a:t>
            </a:r>
          </a:p>
          <a:p>
            <a:r>
              <a:rPr kumimoji="1" lang="ja-JP" altLang="ja-JP" sz="1200" kern="1200" dirty="0">
                <a:solidFill>
                  <a:schemeClr val="tx1"/>
                </a:solidFill>
                <a:effectLst/>
                <a:latin typeface="+mn-lt"/>
                <a:ea typeface="+mn-ea"/>
                <a:cs typeface="+mn-cs"/>
              </a:rPr>
              <a:t>このような取り組みにより、情報システムの適用範囲は拡大してゆきましたが、部分最適なシステムが増えたために、業務間の連係がうまく行えなかったり、データの不整合や二重入力といった弊害が増えたりと、いろいろな問題を抱えるようになったのです。</a:t>
            </a:r>
          </a:p>
          <a:p>
            <a:r>
              <a:rPr kumimoji="1" lang="ja-JP" altLang="ja-JP" sz="1200" kern="1200" dirty="0">
                <a:solidFill>
                  <a:schemeClr val="tx1"/>
                </a:solidFill>
                <a:effectLst/>
                <a:latin typeface="+mn-lt"/>
                <a:ea typeface="+mn-ea"/>
                <a:cs typeface="+mn-cs"/>
              </a:rPr>
              <a:t>そんな中で、業務の重複や無駄を廃し、業務の効率化を図りたいという需要が高まってゆきます。また、エンロン事件やワールドコム事件のような、大規模な不正が大きな社会問題となったことなどもあり、内部統制への関心も高まります。そのために一貫性や完全性が保証されたデータで経営や業務状況を把握したいという需要も増えてゆきました。</a:t>
            </a:r>
          </a:p>
          <a:p>
            <a:r>
              <a:rPr kumimoji="1" lang="ja-JP" altLang="ja-JP" sz="1200" kern="1200" dirty="0">
                <a:solidFill>
                  <a:schemeClr val="tx1"/>
                </a:solidFill>
                <a:effectLst/>
                <a:latin typeface="+mn-lt"/>
                <a:ea typeface="+mn-ea"/>
                <a:cs typeface="+mn-cs"/>
              </a:rPr>
              <a:t>そこで、これまで業務個別に最適化され開発されてきた情報システムを全社最適の視点で再構築しようという気運が高まります。そこで、全社最適の観点での業務プロセスを再構築し、業務個別に構築されていたマスターデータを全社で統合したデータベースに集約するとともに、その統合化されたデータベースを中核に業務システムを構築する「</a:t>
            </a:r>
            <a:r>
              <a:rPr kumimoji="1" lang="en-US" altLang="ja-JP" sz="1200" kern="1200" dirty="0">
                <a:solidFill>
                  <a:schemeClr val="tx1"/>
                </a:solidFill>
                <a:effectLst/>
                <a:latin typeface="+mn-lt"/>
                <a:ea typeface="+mn-ea"/>
                <a:cs typeface="+mn-cs"/>
              </a:rPr>
              <a:t>ERP</a:t>
            </a:r>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Enterprise Resource Planning</a:t>
            </a:r>
            <a:r>
              <a:rPr kumimoji="1" lang="ja-JP" altLang="ja-JP" sz="1200" kern="1200" dirty="0">
                <a:solidFill>
                  <a:schemeClr val="tx1"/>
                </a:solidFill>
                <a:effectLst/>
                <a:latin typeface="+mn-lt"/>
                <a:ea typeface="+mn-ea"/>
                <a:cs typeface="+mn-cs"/>
              </a:rPr>
              <a:t>）システム」が、注目されるようになったのです。</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4</a:t>
            </a:fld>
            <a:endParaRPr kumimoji="1" lang="ja-JP" altLang="en-US"/>
          </a:p>
        </p:txBody>
      </p:sp>
    </p:spTree>
    <p:extLst>
      <p:ext uri="{BB962C8B-B14F-4D97-AF65-F5344CB8AC3E}">
        <p14:creationId xmlns:p14="http://schemas.microsoft.com/office/powerpoint/2010/main" val="19579205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48131"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dirty="0"/>
          </a:p>
        </p:txBody>
      </p:sp>
      <p:sp>
        <p:nvSpPr>
          <p:cNvPr id="48132"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A60360C-43EB-4319-9224-2A951DE3B014}" type="slidenum">
              <a:rPr lang="ja-JP" altLang="en-US" smtClean="0"/>
              <a:pPr/>
              <a:t>5</a:t>
            </a:fld>
            <a:endParaRPr lang="ja-JP" altLang="en-US"/>
          </a:p>
        </p:txBody>
      </p:sp>
    </p:spTree>
    <p:extLst>
      <p:ext uri="{BB962C8B-B14F-4D97-AF65-F5344CB8AC3E}">
        <p14:creationId xmlns:p14="http://schemas.microsoft.com/office/powerpoint/2010/main" val="16538353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【図解】コレ１枚でわかる</a:t>
            </a:r>
            <a:r>
              <a:rPr kumimoji="1" lang="en-US" altLang="ja-JP" sz="1200" kern="1200" dirty="0">
                <a:solidFill>
                  <a:schemeClr val="tx1"/>
                </a:solidFill>
                <a:effectLst/>
                <a:latin typeface="+mn-lt"/>
                <a:ea typeface="+mn-ea"/>
                <a:cs typeface="+mn-cs"/>
              </a:rPr>
              <a:t>ERP</a:t>
            </a:r>
            <a:r>
              <a:rPr kumimoji="1" lang="ja-JP" altLang="ja-JP" sz="1200" kern="1200" dirty="0">
                <a:solidFill>
                  <a:schemeClr val="tx1"/>
                </a:solidFill>
                <a:effectLst/>
                <a:latin typeface="+mn-lt"/>
                <a:ea typeface="+mn-ea"/>
                <a:cs typeface="+mn-cs"/>
              </a:rPr>
              <a:t>システム</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ERP</a:t>
            </a:r>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Enterprise Resource Planning</a:t>
            </a:r>
            <a:r>
              <a:rPr kumimoji="1" lang="ja-JP" altLang="ja-JP" sz="1200" kern="1200" dirty="0">
                <a:solidFill>
                  <a:schemeClr val="tx1"/>
                </a:solidFill>
                <a:effectLst/>
                <a:latin typeface="+mn-lt"/>
                <a:ea typeface="+mn-ea"/>
                <a:cs typeface="+mn-cs"/>
              </a:rPr>
              <a:t>）とは、企業経営の基本となる資源要素（ヒト・モノ・カネ・情報）を会社全体で一元的に把握し、それを適切に分配して有効活用する計画手法であり、その計画を重視する</a:t>
            </a:r>
            <a:r>
              <a:rPr kumimoji="1" lang="ja-JP" altLang="ja-JP" sz="1200" b="1" u="sng" kern="1200" dirty="0">
                <a:solidFill>
                  <a:schemeClr val="tx1"/>
                </a:solidFill>
                <a:effectLst/>
                <a:latin typeface="+mn-lt"/>
                <a:ea typeface="+mn-ea"/>
                <a:cs typeface="+mn-cs"/>
              </a:rPr>
              <a:t>経営手法</a:t>
            </a:r>
            <a:r>
              <a:rPr kumimoji="1" lang="ja-JP" altLang="ja-JP" sz="1200" kern="1200" dirty="0">
                <a:solidFill>
                  <a:schemeClr val="tx1"/>
                </a:solidFill>
                <a:effectLst/>
                <a:latin typeface="+mn-lt"/>
                <a:ea typeface="+mn-ea"/>
                <a:cs typeface="+mn-cs"/>
              </a:rPr>
              <a:t>のことです。この</a:t>
            </a:r>
            <a:r>
              <a:rPr kumimoji="1" lang="en-US" altLang="ja-JP" sz="1200" kern="1200" dirty="0">
                <a:solidFill>
                  <a:schemeClr val="tx1"/>
                </a:solidFill>
                <a:effectLst/>
                <a:latin typeface="+mn-lt"/>
                <a:ea typeface="+mn-ea"/>
                <a:cs typeface="+mn-cs"/>
              </a:rPr>
              <a:t>ERP</a:t>
            </a:r>
            <a:r>
              <a:rPr kumimoji="1" lang="ja-JP" altLang="ja-JP" sz="1200" kern="1200" dirty="0">
                <a:solidFill>
                  <a:schemeClr val="tx1"/>
                </a:solidFill>
                <a:effectLst/>
                <a:latin typeface="+mn-lt"/>
                <a:ea typeface="+mn-ea"/>
                <a:cs typeface="+mn-cs"/>
              </a:rPr>
              <a:t>経営を実現するための情報システムが、</a:t>
            </a:r>
            <a:r>
              <a:rPr kumimoji="1" lang="en-US" altLang="ja-JP" sz="1200" kern="1200" dirty="0">
                <a:solidFill>
                  <a:schemeClr val="tx1"/>
                </a:solidFill>
                <a:effectLst/>
                <a:latin typeface="+mn-lt"/>
                <a:ea typeface="+mn-ea"/>
                <a:cs typeface="+mn-cs"/>
              </a:rPr>
              <a:t>ERP</a:t>
            </a:r>
            <a:r>
              <a:rPr kumimoji="1" lang="ja-JP" altLang="ja-JP" sz="1200" kern="1200" dirty="0">
                <a:solidFill>
                  <a:schemeClr val="tx1"/>
                </a:solidFill>
                <a:effectLst/>
                <a:latin typeface="+mn-lt"/>
                <a:ea typeface="+mn-ea"/>
                <a:cs typeface="+mn-cs"/>
              </a:rPr>
              <a:t>システムです。</a:t>
            </a:r>
          </a:p>
          <a:p>
            <a:r>
              <a:rPr kumimoji="1" lang="ja-JP" altLang="ja-JP" sz="1200" kern="1200" dirty="0">
                <a:solidFill>
                  <a:schemeClr val="tx1"/>
                </a:solidFill>
                <a:effectLst/>
                <a:latin typeface="+mn-lt"/>
                <a:ea typeface="+mn-ea"/>
                <a:cs typeface="+mn-cs"/>
              </a:rPr>
              <a:t>業務個別に作られた情報システムは、それぞれ、台帳や帳票を収めたマスターファイルと業務処理を行うためのプログラムで構成されています。このようなシステムの場合、個々の業務処理には最適化されていますが、他の業務間の連係がうまく行えなかったり、似たような業務を重複して行っていたり、データの不整合や二重入力といった弊害が増えたりと、いろいろな問題を抱えることになります。例えば、「顧客情報」は、お客様の購買情報を管理し、販促キャンペーンでチラシを郵送するために販売システムで使われます。また、お客様に荷物を輸送する必要がある場合は、物流システムにも必要ですし、請求書を発行し、入金を確認するためには、会計システムでも使われます。しかし、マスターファイルが、個別に管理されていると、顧客情報が変更されたり、商品を販売したことで情報が更新されたりした場合、関係する全てのデータを書き換えなくてはなりません。また、ある業務システムのプログラムが修正された場合、影響をうける他の業務システムのプログラムを洗い出し、それを修正しなくてはなりません。</a:t>
            </a:r>
          </a:p>
          <a:p>
            <a:r>
              <a:rPr kumimoji="1" lang="ja-JP" altLang="ja-JP" sz="1200" kern="1200" dirty="0">
                <a:solidFill>
                  <a:schemeClr val="tx1"/>
                </a:solidFill>
                <a:effectLst/>
                <a:latin typeface="+mn-lt"/>
                <a:ea typeface="+mn-ea"/>
                <a:cs typeface="+mn-cs"/>
              </a:rPr>
              <a:t>一方、</a:t>
            </a:r>
            <a:r>
              <a:rPr kumimoji="1" lang="en-US" altLang="ja-JP" sz="1200" kern="1200" dirty="0">
                <a:solidFill>
                  <a:schemeClr val="tx1"/>
                </a:solidFill>
                <a:effectLst/>
                <a:latin typeface="+mn-lt"/>
                <a:ea typeface="+mn-ea"/>
                <a:cs typeface="+mn-cs"/>
              </a:rPr>
              <a:t>ERP</a:t>
            </a:r>
            <a:r>
              <a:rPr kumimoji="1" lang="ja-JP" altLang="ja-JP" sz="1200" kern="1200" dirty="0">
                <a:solidFill>
                  <a:schemeClr val="tx1"/>
                </a:solidFill>
                <a:effectLst/>
                <a:latin typeface="+mn-lt"/>
                <a:ea typeface="+mn-ea"/>
                <a:cs typeface="+mn-cs"/>
              </a:rPr>
              <a:t>システムは、会社全体で統合化されたマスター・データベースを用意します。全ての業務処理は、この統合化されたデータベースを使用します。そのため、データの一貫性は保証され、データの不整合や二重入力の手間はかかりません。また、データ相互の関連は、業務の流れ（ワークフロー）と一体となってデータベースに格納されますので、業務プロセス全体の整合性も保証されます。</a:t>
            </a:r>
          </a:p>
          <a:p>
            <a:r>
              <a:rPr kumimoji="1" lang="ja-JP" altLang="ja-JP" sz="1200" kern="1200" dirty="0">
                <a:solidFill>
                  <a:schemeClr val="tx1"/>
                </a:solidFill>
                <a:effectLst/>
                <a:latin typeface="+mn-lt"/>
                <a:ea typeface="+mn-ea"/>
                <a:cs typeface="+mn-cs"/>
              </a:rPr>
              <a:t>さらに、データが全て一元的管理され、常に最新の状態に保たれていることから、会社全体の動きや状況をリアルタイムで捉えることができます。</a:t>
            </a:r>
          </a:p>
          <a:p>
            <a:r>
              <a:rPr kumimoji="1" lang="ja-JP" altLang="ja-JP" sz="1200" kern="1200" dirty="0">
                <a:solidFill>
                  <a:schemeClr val="tx1"/>
                </a:solidFill>
                <a:effectLst/>
                <a:latin typeface="+mn-lt"/>
                <a:ea typeface="+mn-ea"/>
                <a:cs typeface="+mn-cs"/>
              </a:rPr>
              <a:t>ただ、このような</a:t>
            </a:r>
            <a:r>
              <a:rPr kumimoji="1" lang="en-US" altLang="ja-JP" sz="1200" kern="1200" dirty="0">
                <a:solidFill>
                  <a:schemeClr val="tx1"/>
                </a:solidFill>
                <a:effectLst/>
                <a:latin typeface="+mn-lt"/>
                <a:ea typeface="+mn-ea"/>
                <a:cs typeface="+mn-cs"/>
              </a:rPr>
              <a:t>ERP</a:t>
            </a:r>
            <a:r>
              <a:rPr kumimoji="1" lang="ja-JP" altLang="ja-JP" sz="1200" kern="1200" dirty="0">
                <a:solidFill>
                  <a:schemeClr val="tx1"/>
                </a:solidFill>
                <a:effectLst/>
                <a:latin typeface="+mn-lt"/>
                <a:ea typeface="+mn-ea"/>
                <a:cs typeface="+mn-cs"/>
              </a:rPr>
              <a:t>システムを構築するためには、既に業務毎に個別最適化された業務プロセスを見直し、会社全体で最適化された業務プロセスに再構築しなければなりません。このような取り組みを</a:t>
            </a:r>
            <a:r>
              <a:rPr kumimoji="1" lang="en-US" altLang="ja-JP" sz="1200" kern="1200" dirty="0">
                <a:solidFill>
                  <a:schemeClr val="tx1"/>
                </a:solidFill>
                <a:effectLst/>
                <a:latin typeface="+mn-lt"/>
                <a:ea typeface="+mn-ea"/>
                <a:cs typeface="+mn-cs"/>
              </a:rPr>
              <a:t>BPR</a:t>
            </a:r>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Business Process Re-engineering</a:t>
            </a:r>
            <a:r>
              <a:rPr kumimoji="1" lang="ja-JP" altLang="ja-JP" sz="1200" kern="1200" dirty="0">
                <a:solidFill>
                  <a:schemeClr val="tx1"/>
                </a:solidFill>
                <a:effectLst/>
                <a:latin typeface="+mn-lt"/>
                <a:ea typeface="+mn-ea"/>
                <a:cs typeface="+mn-cs"/>
              </a:rPr>
              <a:t>）と言います。また、個別に作られたマスターファイルを整理し、統一のデータベースに作り直さなければなりません。</a:t>
            </a:r>
          </a:p>
          <a:p>
            <a:r>
              <a:rPr kumimoji="1" lang="ja-JP" altLang="ja-JP" sz="1200" kern="1200" dirty="0">
                <a:solidFill>
                  <a:schemeClr val="tx1"/>
                </a:solidFill>
                <a:effectLst/>
                <a:latin typeface="+mn-lt"/>
                <a:ea typeface="+mn-ea"/>
                <a:cs typeface="+mn-cs"/>
              </a:rPr>
              <a:t>既に個々の業務の現場に最適化されたシステムが稼働し、それに馴れている人たちからは、抵抗されることも少なくありません。会社全体が抱える課題や現状についての危機感を正しく共有し、経営トップの強力なリーダーシップの元に取り組まなければ、実効性のある</a:t>
            </a:r>
            <a:r>
              <a:rPr kumimoji="1" lang="en-US" altLang="ja-JP" sz="1200" kern="1200" dirty="0">
                <a:solidFill>
                  <a:schemeClr val="tx1"/>
                </a:solidFill>
                <a:effectLst/>
                <a:latin typeface="+mn-lt"/>
                <a:ea typeface="+mn-ea"/>
                <a:cs typeface="+mn-cs"/>
              </a:rPr>
              <a:t>ERP</a:t>
            </a:r>
            <a:r>
              <a:rPr kumimoji="1" lang="ja-JP" altLang="ja-JP" sz="1200" kern="1200" dirty="0">
                <a:solidFill>
                  <a:schemeClr val="tx1"/>
                </a:solidFill>
                <a:effectLst/>
                <a:latin typeface="+mn-lt"/>
                <a:ea typeface="+mn-ea"/>
                <a:cs typeface="+mn-cs"/>
              </a:rPr>
              <a:t>システムを構築することは、困難と言えるでしょう。</a:t>
            </a: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60C02EF9-4678-4E5D-8F40-B4237E2EF4B0}" type="slidenum">
              <a:rPr lang="ja-JP" altLang="en-US" smtClean="0"/>
              <a:pPr>
                <a:defRPr/>
              </a:pPr>
              <a:t>6</a:t>
            </a:fld>
            <a:endParaRPr lang="ja-JP" altLang="en-US"/>
          </a:p>
        </p:txBody>
      </p:sp>
    </p:spTree>
    <p:extLst>
      <p:ext uri="{BB962C8B-B14F-4D97-AF65-F5344CB8AC3E}">
        <p14:creationId xmlns:p14="http://schemas.microsoft.com/office/powerpoint/2010/main" val="10102464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【図解】コレ１枚でわかる</a:t>
            </a:r>
            <a:r>
              <a:rPr kumimoji="1" lang="en-US" altLang="ja-JP" sz="1200" kern="1200" dirty="0">
                <a:solidFill>
                  <a:schemeClr val="tx1"/>
                </a:solidFill>
                <a:effectLst/>
                <a:latin typeface="+mn-lt"/>
                <a:ea typeface="+mn-ea"/>
                <a:cs typeface="+mn-cs"/>
              </a:rPr>
              <a:t>ERP</a:t>
            </a:r>
            <a:r>
              <a:rPr kumimoji="1" lang="ja-JP" altLang="ja-JP" sz="1200" kern="1200" dirty="0">
                <a:solidFill>
                  <a:schemeClr val="tx1"/>
                </a:solidFill>
                <a:effectLst/>
                <a:latin typeface="+mn-lt"/>
                <a:ea typeface="+mn-ea"/>
                <a:cs typeface="+mn-cs"/>
              </a:rPr>
              <a:t>システムのメリット</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ERP</a:t>
            </a:r>
            <a:r>
              <a:rPr kumimoji="1" lang="ja-JP" altLang="ja-JP" sz="1200" kern="1200" dirty="0">
                <a:solidFill>
                  <a:schemeClr val="tx1"/>
                </a:solidFill>
                <a:effectLst/>
                <a:latin typeface="+mn-lt"/>
                <a:ea typeface="+mn-ea"/>
                <a:cs typeface="+mn-cs"/>
              </a:rPr>
              <a:t>システムの価値は、以下の</a:t>
            </a:r>
            <a:r>
              <a:rPr kumimoji="1" lang="en-US" altLang="ja-JP" sz="1200" kern="1200" dirty="0">
                <a:solidFill>
                  <a:schemeClr val="tx1"/>
                </a:solidFill>
                <a:effectLst/>
                <a:latin typeface="+mn-lt"/>
                <a:ea typeface="+mn-ea"/>
                <a:cs typeface="+mn-cs"/>
              </a:rPr>
              <a:t>3</a:t>
            </a:r>
            <a:r>
              <a:rPr kumimoji="1" lang="ja-JP" altLang="ja-JP" sz="1200" kern="1200" dirty="0">
                <a:solidFill>
                  <a:schemeClr val="tx1"/>
                </a:solidFill>
                <a:effectLst/>
                <a:latin typeface="+mn-lt"/>
                <a:ea typeface="+mn-ea"/>
                <a:cs typeface="+mn-cs"/>
              </a:rPr>
              <a:t>つだといえるでしょう。</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pPr lvl="0"/>
            <a:r>
              <a:rPr kumimoji="1" lang="ja-JP" altLang="ja-JP" sz="1200" kern="1200" dirty="0">
                <a:solidFill>
                  <a:schemeClr val="tx1"/>
                </a:solidFill>
                <a:effectLst/>
                <a:latin typeface="+mn-lt"/>
                <a:ea typeface="+mn-ea"/>
                <a:cs typeface="+mn-cs"/>
              </a:rPr>
              <a:t>効率的業務運営</a:t>
            </a:r>
          </a:p>
          <a:p>
            <a:r>
              <a:rPr kumimoji="1" lang="ja-JP" altLang="ja-JP" sz="1200" kern="1200" dirty="0">
                <a:solidFill>
                  <a:schemeClr val="tx1"/>
                </a:solidFill>
                <a:effectLst/>
                <a:latin typeface="+mn-lt"/>
                <a:ea typeface="+mn-ea"/>
                <a:cs typeface="+mn-cs"/>
              </a:rPr>
              <a:t>従来業務ごとに分散し、分断されていたマスターデータ（製品や取引先など）や取引データ（各種伝票など）を、統合データベースによって一元管理できます。そのため、全ての業務処理は、単一のデータを参照し、更新されるため、ある業務処理が実行されると同時に、そのデータに関連する全ての業務にもその更新が反映されます。</a:t>
            </a:r>
          </a:p>
          <a:p>
            <a:r>
              <a:rPr kumimoji="1" lang="ja-JP" altLang="ja-JP" sz="1200" kern="1200" dirty="0">
                <a:solidFill>
                  <a:schemeClr val="tx1"/>
                </a:solidFill>
                <a:effectLst/>
                <a:latin typeface="+mn-lt"/>
                <a:ea typeface="+mn-ea"/>
                <a:cs typeface="+mn-cs"/>
              </a:rPr>
              <a:t>例えば、顧客情報が更新されると、それを使用する販売、会計、出荷などの全ての業務システムが、更新された同一のデータをすぐに利用できるため、業務プロセス全体で直ちに整合性が担保され、部門間の連携がスピーディに行えます。また、同じデータを複数の業務システムに個別に入力する、あるいは転記すると言った手間がなくなり、業務の効率化が実現されます。</a:t>
            </a:r>
          </a:p>
          <a:p>
            <a:r>
              <a:rPr kumimoji="1" lang="ja-JP" altLang="ja-JP" sz="1200" kern="1200" dirty="0">
                <a:solidFill>
                  <a:schemeClr val="tx1"/>
                </a:solidFill>
                <a:effectLst/>
                <a:latin typeface="+mn-lt"/>
                <a:ea typeface="+mn-ea"/>
                <a:cs typeface="+mn-cs"/>
              </a:rPr>
              <a:t>また、販売、生産、会計など複数の業務をつなぐ処理手順（ワークフロー）も統合データベースで管理されます。そのため、業務の流れとデータ更新の整合性が常に担保されることから、正確で円滑な業務処理が実現されます。</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pPr lvl="0"/>
            <a:r>
              <a:rPr kumimoji="1" lang="ja-JP" altLang="ja-JP" sz="1200" kern="1200" dirty="0">
                <a:solidFill>
                  <a:schemeClr val="tx1"/>
                </a:solidFill>
                <a:effectLst/>
                <a:latin typeface="+mn-lt"/>
                <a:ea typeface="+mn-ea"/>
                <a:cs typeface="+mn-cs"/>
              </a:rPr>
              <a:t>リアルタイム経営</a:t>
            </a:r>
          </a:p>
          <a:p>
            <a:r>
              <a:rPr kumimoji="1" lang="ja-JP" altLang="ja-JP" sz="1200" kern="1200" dirty="0">
                <a:solidFill>
                  <a:schemeClr val="tx1"/>
                </a:solidFill>
                <a:effectLst/>
                <a:latin typeface="+mn-lt"/>
                <a:ea typeface="+mn-ea"/>
                <a:cs typeface="+mn-cs"/>
              </a:rPr>
              <a:t>業務に関わるデータは、常に全体として最新の状況が反映されていることに加え、売上や原価、在庫や進捗などの数字も全て一元的に管理されているため、会社全体の状況をリアルタイムで把握することが可能になります。</a:t>
            </a:r>
            <a:r>
              <a:rPr kumimoji="1" lang="en-US" altLang="ja-JP" sz="1200" kern="1200" dirty="0">
                <a:solidFill>
                  <a:schemeClr val="tx1"/>
                </a:solidFill>
                <a:effectLst/>
                <a:latin typeface="+mn-lt"/>
                <a:ea typeface="+mn-ea"/>
                <a:cs typeface="+mn-cs"/>
              </a:rPr>
              <a:t>BI</a:t>
            </a:r>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Business Intelligence</a:t>
            </a:r>
            <a:r>
              <a:rPr kumimoji="1" lang="ja-JP" altLang="ja-JP" sz="1200" kern="1200" dirty="0">
                <a:solidFill>
                  <a:schemeClr val="tx1"/>
                </a:solidFill>
                <a:effectLst/>
                <a:latin typeface="+mn-lt"/>
                <a:ea typeface="+mn-ea"/>
                <a:cs typeface="+mn-cs"/>
              </a:rPr>
              <a:t>）アプリケーションなどを使用し、経営や業務の状況を分析、可視化し、経験や勘ではなく、データに基づく意志決定を正確、迅速に行うことを可能とします。</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pPr lvl="0"/>
            <a:r>
              <a:rPr kumimoji="1" lang="ja-JP" altLang="ja-JP" sz="1200" kern="1200" dirty="0">
                <a:solidFill>
                  <a:schemeClr val="tx1"/>
                </a:solidFill>
                <a:effectLst/>
                <a:latin typeface="+mn-lt"/>
                <a:ea typeface="+mn-ea"/>
                <a:cs typeface="+mn-cs"/>
              </a:rPr>
              <a:t>内部統制</a:t>
            </a:r>
          </a:p>
          <a:p>
            <a:r>
              <a:rPr kumimoji="1" lang="ja-JP" altLang="ja-JP" sz="1200" kern="1200" dirty="0">
                <a:solidFill>
                  <a:schemeClr val="tx1"/>
                </a:solidFill>
                <a:effectLst/>
                <a:latin typeface="+mn-lt"/>
                <a:ea typeface="+mn-ea"/>
                <a:cs typeface="+mn-cs"/>
              </a:rPr>
              <a:t>統合データベースによるデータの整合性の保証、また、ワークフローに基づく利用者権限や利用履歴の一元管理により、会社の業務全般にわたっての内部統制が、容易に行える環境を整えます。</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これらパッケージとして導入する場合、以下の３つのメリットを享受することができます。</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pPr lvl="0"/>
            <a:r>
              <a:rPr kumimoji="1" lang="ja-JP" altLang="ja-JP" sz="1200" kern="1200" dirty="0">
                <a:solidFill>
                  <a:schemeClr val="tx1"/>
                </a:solidFill>
                <a:effectLst/>
                <a:latin typeface="+mn-lt"/>
                <a:ea typeface="+mn-ea"/>
                <a:cs typeface="+mn-cs"/>
              </a:rPr>
              <a:t>ベスト・プラクティスの活用</a:t>
            </a:r>
          </a:p>
          <a:p>
            <a:r>
              <a:rPr kumimoji="1" lang="en-US" altLang="ja-JP" sz="1200" kern="1200" dirty="0">
                <a:solidFill>
                  <a:schemeClr val="tx1"/>
                </a:solidFill>
                <a:effectLst/>
                <a:latin typeface="+mn-lt"/>
                <a:ea typeface="+mn-ea"/>
                <a:cs typeface="+mn-cs"/>
              </a:rPr>
              <a:t>ERP</a:t>
            </a:r>
            <a:r>
              <a:rPr kumimoji="1" lang="ja-JP" altLang="ja-JP" sz="1200" kern="1200" dirty="0">
                <a:solidFill>
                  <a:schemeClr val="tx1"/>
                </a:solidFill>
                <a:effectLst/>
                <a:latin typeface="+mn-lt"/>
                <a:ea typeface="+mn-ea"/>
                <a:cs typeface="+mn-cs"/>
              </a:rPr>
              <a:t>パッケージの開発元や導入支援企業は、多くのユーザーでの実務経験を収集し、それぞれの業種や業務に応じたベスト・プラクティスのテンプレートを提供しています。</a:t>
            </a:r>
          </a:p>
          <a:p>
            <a:r>
              <a:rPr kumimoji="1" lang="en-US" altLang="ja-JP" sz="1200" kern="1200" dirty="0">
                <a:solidFill>
                  <a:schemeClr val="tx1"/>
                </a:solidFill>
                <a:effectLst/>
                <a:latin typeface="+mn-lt"/>
                <a:ea typeface="+mn-ea"/>
                <a:cs typeface="+mn-cs"/>
              </a:rPr>
              <a:t>ERP</a:t>
            </a:r>
            <a:r>
              <a:rPr kumimoji="1" lang="ja-JP" altLang="ja-JP" sz="1200" kern="1200" dirty="0">
                <a:solidFill>
                  <a:schemeClr val="tx1"/>
                </a:solidFill>
                <a:effectLst/>
                <a:latin typeface="+mn-lt"/>
                <a:ea typeface="+mn-ea"/>
                <a:cs typeface="+mn-cs"/>
              </a:rPr>
              <a:t>パッケージには、業務処理に必要な基本機能をプログラムとして実装していますが、それらをどのように使用するかをプログラムそのものに手を加えることなく、パラメーターやスクリプト言語によって設定できます。その設定のセットが、テンプレートです。このテンプレートを使うことで、他社のノウハウやベスト・プラクティスを利用することで、自社の</a:t>
            </a:r>
            <a:r>
              <a:rPr kumimoji="1" lang="en-US" altLang="ja-JP" sz="1200" kern="1200" dirty="0">
                <a:solidFill>
                  <a:schemeClr val="tx1"/>
                </a:solidFill>
                <a:effectLst/>
                <a:latin typeface="+mn-lt"/>
                <a:ea typeface="+mn-ea"/>
                <a:cs typeface="+mn-cs"/>
              </a:rPr>
              <a:t>ERP</a:t>
            </a:r>
            <a:r>
              <a:rPr kumimoji="1" lang="ja-JP" altLang="ja-JP" sz="1200" kern="1200" dirty="0">
                <a:solidFill>
                  <a:schemeClr val="tx1"/>
                </a:solidFill>
                <a:effectLst/>
                <a:latin typeface="+mn-lt"/>
                <a:ea typeface="+mn-ea"/>
                <a:cs typeface="+mn-cs"/>
              </a:rPr>
              <a:t>経営に向けた業務改革を加速させることができます。</a:t>
            </a:r>
          </a:p>
          <a:p>
            <a:pPr lvl="0"/>
            <a:r>
              <a:rPr kumimoji="1" lang="ja-JP" altLang="ja-JP" sz="1200" kern="1200" dirty="0">
                <a:solidFill>
                  <a:schemeClr val="tx1"/>
                </a:solidFill>
                <a:effectLst/>
                <a:latin typeface="+mn-lt"/>
                <a:ea typeface="+mn-ea"/>
                <a:cs typeface="+mn-cs"/>
              </a:rPr>
              <a:t>法律・制度変更への迅速な対応</a:t>
            </a:r>
          </a:p>
          <a:p>
            <a:r>
              <a:rPr kumimoji="1" lang="ja-JP" altLang="ja-JP" sz="1200" kern="1200" dirty="0">
                <a:solidFill>
                  <a:schemeClr val="tx1"/>
                </a:solidFill>
                <a:effectLst/>
                <a:latin typeface="+mn-lt"/>
                <a:ea typeface="+mn-ea"/>
                <a:cs typeface="+mn-cs"/>
              </a:rPr>
              <a:t>自社で独自の情報システムを構築する場合、税務や会計などの法律や制度が替わるたびに、プログラムの改修が必要になります。</a:t>
            </a:r>
            <a:r>
              <a:rPr kumimoji="1" lang="en-US" altLang="ja-JP" sz="1200" kern="1200" dirty="0">
                <a:solidFill>
                  <a:schemeClr val="tx1"/>
                </a:solidFill>
                <a:effectLst/>
                <a:latin typeface="+mn-lt"/>
                <a:ea typeface="+mn-ea"/>
                <a:cs typeface="+mn-cs"/>
              </a:rPr>
              <a:t>ERP</a:t>
            </a:r>
            <a:r>
              <a:rPr kumimoji="1" lang="ja-JP" altLang="ja-JP" sz="1200" kern="1200" dirty="0">
                <a:solidFill>
                  <a:schemeClr val="tx1"/>
                </a:solidFill>
                <a:effectLst/>
                <a:latin typeface="+mn-lt"/>
                <a:ea typeface="+mn-ea"/>
                <a:cs typeface="+mn-cs"/>
              </a:rPr>
              <a:t>パッケージでは、このような変更をパッケージの開発元が実施し、対応してくれます。そのため、制度変更への対応の負担が少なく、迅速に対応することができます。</a:t>
            </a:r>
          </a:p>
          <a:p>
            <a:pPr lvl="0"/>
            <a:r>
              <a:rPr kumimoji="1" lang="ja-JP" altLang="ja-JP" sz="1200" kern="1200" dirty="0">
                <a:solidFill>
                  <a:schemeClr val="tx1"/>
                </a:solidFill>
                <a:effectLst/>
                <a:latin typeface="+mn-lt"/>
                <a:ea typeface="+mn-ea"/>
                <a:cs typeface="+mn-cs"/>
              </a:rPr>
              <a:t>構築に関わる期間とコストの削減</a:t>
            </a:r>
          </a:p>
          <a:p>
            <a:r>
              <a:rPr kumimoji="1" lang="en-US" altLang="ja-JP" sz="1200" kern="1200" dirty="0">
                <a:solidFill>
                  <a:schemeClr val="tx1"/>
                </a:solidFill>
                <a:effectLst/>
                <a:latin typeface="+mn-lt"/>
                <a:ea typeface="+mn-ea"/>
                <a:cs typeface="+mn-cs"/>
              </a:rPr>
              <a:t>ERP</a:t>
            </a:r>
            <a:r>
              <a:rPr kumimoji="1" lang="ja-JP" altLang="ja-JP" sz="1200" kern="1200" dirty="0">
                <a:solidFill>
                  <a:schemeClr val="tx1"/>
                </a:solidFill>
                <a:effectLst/>
                <a:latin typeface="+mn-lt"/>
                <a:ea typeface="+mn-ea"/>
                <a:cs typeface="+mn-cs"/>
              </a:rPr>
              <a:t>パッケージを導入するに当たっては、現状業務の分析と整理、</a:t>
            </a:r>
            <a:r>
              <a:rPr kumimoji="1" lang="en-US" altLang="ja-JP" sz="1200" kern="1200" dirty="0">
                <a:solidFill>
                  <a:schemeClr val="tx1"/>
                </a:solidFill>
                <a:effectLst/>
                <a:latin typeface="+mn-lt"/>
                <a:ea typeface="+mn-ea"/>
                <a:cs typeface="+mn-cs"/>
              </a:rPr>
              <a:t>ERP</a:t>
            </a:r>
            <a:r>
              <a:rPr kumimoji="1" lang="ja-JP" altLang="ja-JP" sz="1200" kern="1200" dirty="0">
                <a:solidFill>
                  <a:schemeClr val="tx1"/>
                </a:solidFill>
                <a:effectLst/>
                <a:latin typeface="+mn-lt"/>
                <a:ea typeface="+mn-ea"/>
                <a:cs typeface="+mn-cs"/>
              </a:rPr>
              <a:t>パッケージが提供するテンプレートとのギャップを明らかにしなくてはなりません。その上で、変えなくてはならない業務プロセスは何か、テンプレートの何をカスタマイズするか、追加すべきプログラムは何かを明確にします。</a:t>
            </a:r>
          </a:p>
          <a:p>
            <a:r>
              <a:rPr kumimoji="1" lang="ja-JP" altLang="ja-JP" sz="1200" kern="1200" dirty="0">
                <a:solidFill>
                  <a:schemeClr val="tx1"/>
                </a:solidFill>
                <a:effectLst/>
                <a:latin typeface="+mn-lt"/>
                <a:ea typeface="+mn-ea"/>
                <a:cs typeface="+mn-cs"/>
              </a:rPr>
              <a:t>本来であれば、</a:t>
            </a:r>
            <a:r>
              <a:rPr kumimoji="1" lang="en-US" altLang="ja-JP" sz="1200" kern="1200" dirty="0">
                <a:solidFill>
                  <a:schemeClr val="tx1"/>
                </a:solidFill>
                <a:effectLst/>
                <a:latin typeface="+mn-lt"/>
                <a:ea typeface="+mn-ea"/>
                <a:cs typeface="+mn-cs"/>
              </a:rPr>
              <a:t>ERP</a:t>
            </a:r>
            <a:r>
              <a:rPr kumimoji="1" lang="ja-JP" altLang="ja-JP" sz="1200" kern="1200" dirty="0">
                <a:solidFill>
                  <a:schemeClr val="tx1"/>
                </a:solidFill>
                <a:effectLst/>
                <a:latin typeface="+mn-lt"/>
                <a:ea typeface="+mn-ea"/>
                <a:cs typeface="+mn-cs"/>
              </a:rPr>
              <a:t>パッケージが提供するベストプラクティスに沿って業務改革（</a:t>
            </a:r>
            <a:r>
              <a:rPr kumimoji="1" lang="en-US" altLang="ja-JP" sz="1200" kern="1200" dirty="0">
                <a:solidFill>
                  <a:schemeClr val="tx1"/>
                </a:solidFill>
                <a:effectLst/>
                <a:latin typeface="+mn-lt"/>
                <a:ea typeface="+mn-ea"/>
                <a:cs typeface="+mn-cs"/>
              </a:rPr>
              <a:t>BPR</a:t>
            </a:r>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Business Process Reengineering</a:t>
            </a:r>
            <a:r>
              <a:rPr kumimoji="1" lang="ja-JP" altLang="ja-JP" sz="1200" kern="1200" dirty="0">
                <a:solidFill>
                  <a:schemeClr val="tx1"/>
                </a:solidFill>
                <a:effectLst/>
                <a:latin typeface="+mn-lt"/>
                <a:ea typeface="+mn-ea"/>
                <a:cs typeface="+mn-cs"/>
              </a:rPr>
              <a:t>）し、パッケージをそのまま利用することが導入コストと期間という点では望ましいと言えますが、既に各企業において最適化された業務プロセスを変更することは容易ではありません。そんな現実を踏まえながら、</a:t>
            </a:r>
            <a:r>
              <a:rPr kumimoji="1" lang="en-US" altLang="ja-JP" sz="1200" kern="1200" dirty="0">
                <a:solidFill>
                  <a:schemeClr val="tx1"/>
                </a:solidFill>
                <a:effectLst/>
                <a:latin typeface="+mn-lt"/>
                <a:ea typeface="+mn-ea"/>
                <a:cs typeface="+mn-cs"/>
              </a:rPr>
              <a:t>BPR</a:t>
            </a:r>
            <a:r>
              <a:rPr kumimoji="1" lang="ja-JP" altLang="ja-JP" sz="1200" kern="1200" dirty="0">
                <a:solidFill>
                  <a:schemeClr val="tx1"/>
                </a:solidFill>
                <a:effectLst/>
                <a:latin typeface="+mn-lt"/>
                <a:ea typeface="+mn-ea"/>
                <a:cs typeface="+mn-cs"/>
              </a:rPr>
              <a:t>を推進することで、独自開発を減らすことができれば、導入・構築に関わる期間短縮とコスト削減の効果を大きくすることができます。</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7</a:t>
            </a:fld>
            <a:endParaRPr kumimoji="1" lang="ja-JP" altLang="en-US"/>
          </a:p>
        </p:txBody>
      </p:sp>
    </p:spTree>
    <p:extLst>
      <p:ext uri="{BB962C8B-B14F-4D97-AF65-F5344CB8AC3E}">
        <p14:creationId xmlns:p14="http://schemas.microsoft.com/office/powerpoint/2010/main" val="3954435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【図解】コレ１枚でわかる</a:t>
            </a:r>
            <a:r>
              <a:rPr kumimoji="1" lang="en-US" altLang="ja-JP" sz="1200" kern="1200" dirty="0">
                <a:solidFill>
                  <a:schemeClr val="tx1"/>
                </a:solidFill>
                <a:effectLst/>
                <a:latin typeface="+mn-lt"/>
                <a:ea typeface="+mn-ea"/>
                <a:cs typeface="+mn-cs"/>
              </a:rPr>
              <a:t>ERP</a:t>
            </a:r>
            <a:r>
              <a:rPr kumimoji="1" lang="ja-JP" altLang="ja-JP" sz="1200" kern="1200" dirty="0">
                <a:solidFill>
                  <a:schemeClr val="tx1"/>
                </a:solidFill>
                <a:effectLst/>
                <a:latin typeface="+mn-lt"/>
                <a:ea typeface="+mn-ea"/>
                <a:cs typeface="+mn-cs"/>
              </a:rPr>
              <a:t>と</a:t>
            </a:r>
            <a:r>
              <a:rPr kumimoji="1" lang="en-US" altLang="ja-JP" sz="1200" kern="1200" dirty="0">
                <a:solidFill>
                  <a:schemeClr val="tx1"/>
                </a:solidFill>
                <a:effectLst/>
                <a:latin typeface="+mn-lt"/>
                <a:ea typeface="+mn-ea"/>
                <a:cs typeface="+mn-cs"/>
              </a:rPr>
              <a:t>ERP</a:t>
            </a:r>
            <a:r>
              <a:rPr kumimoji="1" lang="ja-JP" altLang="ja-JP" sz="1200" kern="1200" dirty="0">
                <a:solidFill>
                  <a:schemeClr val="tx1"/>
                </a:solidFill>
                <a:effectLst/>
                <a:latin typeface="+mn-lt"/>
                <a:ea typeface="+mn-ea"/>
                <a:cs typeface="+mn-cs"/>
              </a:rPr>
              <a:t>システムと</a:t>
            </a:r>
            <a:r>
              <a:rPr kumimoji="1" lang="en-US" altLang="ja-JP" sz="1200" kern="1200" dirty="0">
                <a:solidFill>
                  <a:schemeClr val="tx1"/>
                </a:solidFill>
                <a:effectLst/>
                <a:latin typeface="+mn-lt"/>
                <a:ea typeface="+mn-ea"/>
                <a:cs typeface="+mn-cs"/>
              </a:rPr>
              <a:t>ERP</a:t>
            </a:r>
            <a:r>
              <a:rPr kumimoji="1" lang="ja-JP" altLang="ja-JP" sz="1200" kern="1200" dirty="0">
                <a:solidFill>
                  <a:schemeClr val="tx1"/>
                </a:solidFill>
                <a:effectLst/>
                <a:latin typeface="+mn-lt"/>
                <a:ea typeface="+mn-ea"/>
                <a:cs typeface="+mn-cs"/>
              </a:rPr>
              <a:t>パッケージの違い</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ERP</a:t>
            </a:r>
            <a:r>
              <a:rPr kumimoji="1" lang="ja-JP" altLang="ja-JP" sz="1200" kern="1200" dirty="0">
                <a:solidFill>
                  <a:schemeClr val="tx1"/>
                </a:solidFill>
                <a:effectLst/>
                <a:latin typeface="+mn-lt"/>
                <a:ea typeface="+mn-ea"/>
                <a:cs typeface="+mn-cs"/>
              </a:rPr>
              <a:t>」と「</a:t>
            </a:r>
            <a:r>
              <a:rPr kumimoji="1" lang="en-US" altLang="ja-JP" sz="1200" kern="1200" dirty="0">
                <a:solidFill>
                  <a:schemeClr val="tx1"/>
                </a:solidFill>
                <a:effectLst/>
                <a:latin typeface="+mn-lt"/>
                <a:ea typeface="+mn-ea"/>
                <a:cs typeface="+mn-cs"/>
              </a:rPr>
              <a:t>ERP</a:t>
            </a:r>
            <a:r>
              <a:rPr kumimoji="1" lang="ja-JP" altLang="ja-JP" sz="1200" kern="1200" dirty="0">
                <a:solidFill>
                  <a:schemeClr val="tx1"/>
                </a:solidFill>
                <a:effectLst/>
                <a:latin typeface="+mn-lt"/>
                <a:ea typeface="+mn-ea"/>
                <a:cs typeface="+mn-cs"/>
              </a:rPr>
              <a:t>システム」と「</a:t>
            </a:r>
            <a:r>
              <a:rPr kumimoji="1" lang="en-US" altLang="ja-JP" sz="1200" kern="1200" dirty="0">
                <a:solidFill>
                  <a:schemeClr val="tx1"/>
                </a:solidFill>
                <a:effectLst/>
                <a:latin typeface="+mn-lt"/>
                <a:ea typeface="+mn-ea"/>
                <a:cs typeface="+mn-cs"/>
              </a:rPr>
              <a:t>ERP</a:t>
            </a:r>
            <a:r>
              <a:rPr kumimoji="1" lang="ja-JP" altLang="ja-JP" sz="1200" kern="1200" dirty="0">
                <a:solidFill>
                  <a:schemeClr val="tx1"/>
                </a:solidFill>
                <a:effectLst/>
                <a:latin typeface="+mn-lt"/>
                <a:ea typeface="+mn-ea"/>
                <a:cs typeface="+mn-cs"/>
              </a:rPr>
              <a:t>パッケージ」の違いをご存知でしょうか。よく似た言葉ですが、それぞれに意味が違います。歴史的な背景を踏まえながら、その違いを解説します。</a:t>
            </a:r>
          </a:p>
          <a:p>
            <a:r>
              <a:rPr kumimoji="1" lang="en-US" altLang="ja-JP" sz="1200" kern="1200" dirty="0">
                <a:solidFill>
                  <a:schemeClr val="tx1"/>
                </a:solidFill>
                <a:effectLst/>
                <a:latin typeface="+mn-lt"/>
                <a:ea typeface="+mn-ea"/>
                <a:cs typeface="+mn-cs"/>
              </a:rPr>
              <a:t>ERP</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ERP</a:t>
            </a:r>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Enterprise Resource Planning</a:t>
            </a:r>
            <a:r>
              <a:rPr kumimoji="1" lang="ja-JP" altLang="ja-JP" sz="1200" kern="1200" dirty="0">
                <a:solidFill>
                  <a:schemeClr val="tx1"/>
                </a:solidFill>
                <a:effectLst/>
                <a:latin typeface="+mn-lt"/>
                <a:ea typeface="+mn-ea"/>
                <a:cs typeface="+mn-cs"/>
              </a:rPr>
              <a:t>）とは、企業経営の基本となる資源要素（ヒト・モノ・カネ・情報）を会社全体で一元的に把握し、それを適切に分配して有効活用する計画手法であり、その計画を重視する</a:t>
            </a:r>
            <a:r>
              <a:rPr kumimoji="1" lang="ja-JP" altLang="ja-JP" sz="1200" b="1" u="sng" kern="1200" dirty="0">
                <a:solidFill>
                  <a:schemeClr val="tx1"/>
                </a:solidFill>
                <a:effectLst/>
                <a:latin typeface="+mn-lt"/>
                <a:ea typeface="+mn-ea"/>
                <a:cs typeface="+mn-cs"/>
              </a:rPr>
              <a:t>経営手法</a:t>
            </a:r>
            <a:r>
              <a:rPr kumimoji="1" lang="ja-JP" altLang="ja-JP" sz="1200" kern="1200" dirty="0">
                <a:solidFill>
                  <a:schemeClr val="tx1"/>
                </a:solidFill>
                <a:effectLst/>
                <a:latin typeface="+mn-lt"/>
                <a:ea typeface="+mn-ea"/>
                <a:cs typeface="+mn-cs"/>
              </a:rPr>
              <a:t>です。</a:t>
            </a:r>
          </a:p>
          <a:p>
            <a:r>
              <a:rPr kumimoji="1" lang="en-US" altLang="ja-JP" sz="1200" kern="1200" dirty="0">
                <a:solidFill>
                  <a:schemeClr val="tx1"/>
                </a:solidFill>
                <a:effectLst/>
                <a:latin typeface="+mn-lt"/>
                <a:ea typeface="+mn-ea"/>
                <a:cs typeface="+mn-cs"/>
              </a:rPr>
              <a:t>ERP</a:t>
            </a:r>
            <a:r>
              <a:rPr kumimoji="1" lang="ja-JP" altLang="ja-JP" sz="1200" kern="1200" dirty="0">
                <a:solidFill>
                  <a:schemeClr val="tx1"/>
                </a:solidFill>
                <a:effectLst/>
                <a:latin typeface="+mn-lt"/>
                <a:ea typeface="+mn-ea"/>
                <a:cs typeface="+mn-cs"/>
              </a:rPr>
              <a:t>という言葉は、製造業における資材所要量計画</a:t>
            </a:r>
            <a:r>
              <a:rPr kumimoji="1" lang="en-US" altLang="ja-JP" sz="1200" kern="1200" dirty="0">
                <a:solidFill>
                  <a:schemeClr val="tx1"/>
                </a:solidFill>
                <a:effectLst/>
                <a:latin typeface="+mn-lt"/>
                <a:ea typeface="+mn-ea"/>
                <a:cs typeface="+mn-cs"/>
              </a:rPr>
              <a:t> (MRP</a:t>
            </a:r>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Material Requirements Planning) </a:t>
            </a:r>
            <a:r>
              <a:rPr kumimoji="1" lang="ja-JP" altLang="ja-JP" sz="1200" kern="1200" dirty="0">
                <a:solidFill>
                  <a:schemeClr val="tx1"/>
                </a:solidFill>
                <a:effectLst/>
                <a:latin typeface="+mn-lt"/>
                <a:ea typeface="+mn-ea"/>
                <a:cs typeface="+mn-cs"/>
              </a:rPr>
              <a:t>といわれる生産資材を管理し、計画する手法から派生した言葉で、資材以外の人員、設備など製造に必要なすべての資源を管理し、さらに、企業全体の在庫、決済、資産の管理を行うように発展したのが</a:t>
            </a:r>
            <a:r>
              <a:rPr kumimoji="1" lang="en-US" altLang="ja-JP" sz="1200" kern="1200" dirty="0">
                <a:solidFill>
                  <a:schemeClr val="tx1"/>
                </a:solidFill>
                <a:effectLst/>
                <a:latin typeface="+mn-lt"/>
                <a:ea typeface="+mn-ea"/>
                <a:cs typeface="+mn-cs"/>
              </a:rPr>
              <a:t>ERP</a:t>
            </a:r>
            <a:r>
              <a:rPr kumimoji="1" lang="ja-JP" altLang="ja-JP" sz="1200" kern="1200" dirty="0">
                <a:solidFill>
                  <a:schemeClr val="tx1"/>
                </a:solidFill>
                <a:effectLst/>
                <a:latin typeface="+mn-lt"/>
                <a:ea typeface="+mn-ea"/>
                <a:cs typeface="+mn-cs"/>
              </a:rPr>
              <a:t>（企業資源計画）です。情報システムそのものを意味する言葉ではありません。</a:t>
            </a:r>
          </a:p>
          <a:p>
            <a:r>
              <a:rPr kumimoji="1" lang="en-US" altLang="ja-JP" sz="1200" kern="1200" dirty="0">
                <a:solidFill>
                  <a:schemeClr val="tx1"/>
                </a:solidFill>
                <a:effectLst/>
                <a:latin typeface="+mn-lt"/>
                <a:ea typeface="+mn-ea"/>
                <a:cs typeface="+mn-cs"/>
              </a:rPr>
              <a:t>ERP</a:t>
            </a:r>
            <a:r>
              <a:rPr kumimoji="1" lang="ja-JP" altLang="ja-JP" sz="1200" kern="1200" dirty="0">
                <a:solidFill>
                  <a:schemeClr val="tx1"/>
                </a:solidFill>
                <a:effectLst/>
                <a:latin typeface="+mn-lt"/>
                <a:ea typeface="+mn-ea"/>
                <a:cs typeface="+mn-cs"/>
              </a:rPr>
              <a:t>システム</a:t>
            </a:r>
          </a:p>
          <a:p>
            <a:r>
              <a:rPr kumimoji="1" lang="en-US" altLang="ja-JP" sz="1200" kern="1200" dirty="0">
                <a:solidFill>
                  <a:schemeClr val="tx1"/>
                </a:solidFill>
                <a:effectLst/>
                <a:latin typeface="+mn-lt"/>
                <a:ea typeface="+mn-ea"/>
                <a:cs typeface="+mn-cs"/>
              </a:rPr>
              <a:t>ERP</a:t>
            </a:r>
            <a:r>
              <a:rPr kumimoji="1" lang="ja-JP" altLang="ja-JP" sz="1200" kern="1200" dirty="0">
                <a:solidFill>
                  <a:schemeClr val="tx1"/>
                </a:solidFill>
                <a:effectLst/>
                <a:latin typeface="+mn-lt"/>
                <a:ea typeface="+mn-ea"/>
                <a:cs typeface="+mn-cs"/>
              </a:rPr>
              <a:t>経営を実現するための情報システムです。</a:t>
            </a:r>
            <a:r>
              <a:rPr kumimoji="1" lang="en-US" altLang="ja-JP" sz="1200" kern="1200" dirty="0">
                <a:solidFill>
                  <a:schemeClr val="tx1"/>
                </a:solidFill>
                <a:effectLst/>
                <a:latin typeface="+mn-lt"/>
                <a:ea typeface="+mn-ea"/>
                <a:cs typeface="+mn-cs"/>
              </a:rPr>
              <a:t>ERP</a:t>
            </a:r>
            <a:r>
              <a:rPr kumimoji="1" lang="ja-JP" altLang="ja-JP" sz="1200" kern="1200" dirty="0">
                <a:solidFill>
                  <a:schemeClr val="tx1"/>
                </a:solidFill>
                <a:effectLst/>
                <a:latin typeface="+mn-lt"/>
                <a:ea typeface="+mn-ea"/>
                <a:cs typeface="+mn-cs"/>
              </a:rPr>
              <a:t>経営を実現するためには、会社全体で業務の重複や無駄を排除し、部門個別に最適された業務プロセスではなく、会社全体として最適な業務プロセスを実現しなければなりません。そのためには、徹底した業務分析と業務プロセスの改革、標準化に取り組まなくてはなりません。この取り組みは、</a:t>
            </a:r>
            <a:r>
              <a:rPr kumimoji="1" lang="en-US" altLang="ja-JP" sz="1200" kern="1200" dirty="0">
                <a:solidFill>
                  <a:schemeClr val="tx1"/>
                </a:solidFill>
                <a:effectLst/>
                <a:latin typeface="+mn-lt"/>
                <a:ea typeface="+mn-ea"/>
                <a:cs typeface="+mn-cs"/>
              </a:rPr>
              <a:t>BPR</a:t>
            </a:r>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Business Process Re-engineering</a:t>
            </a:r>
            <a:r>
              <a:rPr kumimoji="1" lang="ja-JP" altLang="ja-JP" sz="1200" kern="1200" dirty="0">
                <a:solidFill>
                  <a:schemeClr val="tx1"/>
                </a:solidFill>
                <a:effectLst/>
                <a:latin typeface="+mn-lt"/>
                <a:ea typeface="+mn-ea"/>
                <a:cs typeface="+mn-cs"/>
              </a:rPr>
              <a:t>）と呼ばれています。</a:t>
            </a:r>
            <a:r>
              <a:rPr kumimoji="1" lang="en-US" altLang="ja-JP" sz="1200" kern="1200" dirty="0">
                <a:solidFill>
                  <a:schemeClr val="tx1"/>
                </a:solidFill>
                <a:effectLst/>
                <a:latin typeface="+mn-lt"/>
                <a:ea typeface="+mn-ea"/>
                <a:cs typeface="+mn-cs"/>
              </a:rPr>
              <a:t>ERP</a:t>
            </a:r>
            <a:r>
              <a:rPr kumimoji="1" lang="ja-JP" altLang="ja-JP" sz="1200" kern="1200" dirty="0">
                <a:solidFill>
                  <a:schemeClr val="tx1"/>
                </a:solidFill>
                <a:effectLst/>
                <a:latin typeface="+mn-lt"/>
                <a:ea typeface="+mn-ea"/>
                <a:cs typeface="+mn-cs"/>
              </a:rPr>
              <a:t>システムは、この</a:t>
            </a:r>
            <a:r>
              <a:rPr kumimoji="1" lang="en-US" altLang="ja-JP" sz="1200" kern="1200" dirty="0">
                <a:solidFill>
                  <a:schemeClr val="tx1"/>
                </a:solidFill>
                <a:effectLst/>
                <a:latin typeface="+mn-lt"/>
                <a:ea typeface="+mn-ea"/>
                <a:cs typeface="+mn-cs"/>
              </a:rPr>
              <a:t>BPR</a:t>
            </a:r>
            <a:r>
              <a:rPr kumimoji="1" lang="ja-JP" altLang="ja-JP" sz="1200" kern="1200" dirty="0">
                <a:solidFill>
                  <a:schemeClr val="tx1"/>
                </a:solidFill>
                <a:effectLst/>
                <a:latin typeface="+mn-lt"/>
                <a:ea typeface="+mn-ea"/>
                <a:cs typeface="+mn-cs"/>
              </a:rPr>
              <a:t>を実施した結果明確にされた、全体最適化された業務プロセスを前提に構築される情報システムです。</a:t>
            </a:r>
          </a:p>
          <a:p>
            <a:r>
              <a:rPr kumimoji="1" lang="en-US" altLang="ja-JP" sz="1200" kern="1200" dirty="0">
                <a:solidFill>
                  <a:schemeClr val="tx1"/>
                </a:solidFill>
                <a:effectLst/>
                <a:latin typeface="+mn-lt"/>
                <a:ea typeface="+mn-ea"/>
                <a:cs typeface="+mn-cs"/>
              </a:rPr>
              <a:t>ERP</a:t>
            </a:r>
            <a:r>
              <a:rPr kumimoji="1" lang="ja-JP" altLang="ja-JP" sz="1200" kern="1200" dirty="0">
                <a:solidFill>
                  <a:schemeClr val="tx1"/>
                </a:solidFill>
                <a:effectLst/>
                <a:latin typeface="+mn-lt"/>
                <a:ea typeface="+mn-ea"/>
                <a:cs typeface="+mn-cs"/>
              </a:rPr>
              <a:t>パッケージ</a:t>
            </a:r>
          </a:p>
          <a:p>
            <a:r>
              <a:rPr kumimoji="1" lang="ja-JP" altLang="ja-JP" sz="1200" kern="1200" dirty="0">
                <a:solidFill>
                  <a:schemeClr val="tx1"/>
                </a:solidFill>
                <a:effectLst/>
                <a:latin typeface="+mn-lt"/>
                <a:ea typeface="+mn-ea"/>
                <a:cs typeface="+mn-cs"/>
              </a:rPr>
              <a:t>企業規模が大きくなればなるほど、部門の利害はぶつかり、部門を越えた会社全体での最適化をめざす</a:t>
            </a:r>
            <a:r>
              <a:rPr kumimoji="1" lang="en-US" altLang="ja-JP" sz="1200" kern="1200" dirty="0">
                <a:solidFill>
                  <a:schemeClr val="tx1"/>
                </a:solidFill>
                <a:effectLst/>
                <a:latin typeface="+mn-lt"/>
                <a:ea typeface="+mn-ea"/>
                <a:cs typeface="+mn-cs"/>
              </a:rPr>
              <a:t>BPR</a:t>
            </a:r>
            <a:r>
              <a:rPr kumimoji="1" lang="ja-JP" altLang="ja-JP" sz="1200" kern="1200" dirty="0">
                <a:solidFill>
                  <a:schemeClr val="tx1"/>
                </a:solidFill>
                <a:effectLst/>
                <a:latin typeface="+mn-lt"/>
                <a:ea typeface="+mn-ea"/>
                <a:cs typeface="+mn-cs"/>
              </a:rPr>
              <a:t>は困難を極めます。加えて、ビジネス環境の変化は、業務プロセスを常に変化させ、全体最適を維持するために業務プロセスの継続的見直しと最適化を行うこと（</a:t>
            </a:r>
            <a:r>
              <a:rPr kumimoji="1" lang="en-US" altLang="ja-JP" sz="1200" kern="1200" dirty="0">
                <a:solidFill>
                  <a:schemeClr val="tx1"/>
                </a:solidFill>
                <a:effectLst/>
                <a:latin typeface="+mn-lt"/>
                <a:ea typeface="+mn-ea"/>
                <a:cs typeface="+mn-cs"/>
              </a:rPr>
              <a:t>BPM</a:t>
            </a:r>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Business Process Management</a:t>
            </a:r>
            <a:r>
              <a:rPr kumimoji="1" lang="ja-JP" altLang="ja-JP" sz="1200" kern="1200" dirty="0">
                <a:solidFill>
                  <a:schemeClr val="tx1"/>
                </a:solidFill>
                <a:effectLst/>
                <a:latin typeface="+mn-lt"/>
                <a:ea typeface="+mn-ea"/>
                <a:cs typeface="+mn-cs"/>
              </a:rPr>
              <a:t>）は、容易ではありません。その変更に合わせて</a:t>
            </a:r>
            <a:r>
              <a:rPr kumimoji="1" lang="en-US" altLang="ja-JP" sz="1200" kern="1200" dirty="0">
                <a:solidFill>
                  <a:schemeClr val="tx1"/>
                </a:solidFill>
                <a:effectLst/>
                <a:latin typeface="+mn-lt"/>
                <a:ea typeface="+mn-ea"/>
                <a:cs typeface="+mn-cs"/>
              </a:rPr>
              <a:t>ERP</a:t>
            </a:r>
            <a:r>
              <a:rPr kumimoji="1" lang="ja-JP" altLang="ja-JP" sz="1200" kern="1200" dirty="0">
                <a:solidFill>
                  <a:schemeClr val="tx1"/>
                </a:solidFill>
                <a:effectLst/>
                <a:latin typeface="+mn-lt"/>
                <a:ea typeface="+mn-ea"/>
                <a:cs typeface="+mn-cs"/>
              </a:rPr>
              <a:t>システムに手を加え続けるとなると、手間もコストも膨大なものになってしまいます。そこで、登場したのか、</a:t>
            </a:r>
            <a:r>
              <a:rPr kumimoji="1" lang="en-US" altLang="ja-JP" sz="1200" kern="1200" dirty="0">
                <a:solidFill>
                  <a:schemeClr val="tx1"/>
                </a:solidFill>
                <a:effectLst/>
                <a:latin typeface="+mn-lt"/>
                <a:ea typeface="+mn-ea"/>
                <a:cs typeface="+mn-cs"/>
              </a:rPr>
              <a:t>ERP</a:t>
            </a:r>
            <a:r>
              <a:rPr kumimoji="1" lang="ja-JP" altLang="ja-JP" sz="1200" kern="1200" dirty="0">
                <a:solidFill>
                  <a:schemeClr val="tx1"/>
                </a:solidFill>
                <a:effectLst/>
                <a:latin typeface="+mn-lt"/>
                <a:ea typeface="+mn-ea"/>
                <a:cs typeface="+mn-cs"/>
              </a:rPr>
              <a:t>パッケージです。</a:t>
            </a:r>
          </a:p>
          <a:p>
            <a:r>
              <a:rPr kumimoji="1" lang="en-US" altLang="ja-JP" sz="1200" kern="1200" dirty="0">
                <a:solidFill>
                  <a:schemeClr val="tx1"/>
                </a:solidFill>
                <a:effectLst/>
                <a:latin typeface="+mn-lt"/>
                <a:ea typeface="+mn-ea"/>
                <a:cs typeface="+mn-cs"/>
              </a:rPr>
              <a:t>ERP</a:t>
            </a:r>
            <a:r>
              <a:rPr kumimoji="1" lang="ja-JP" altLang="ja-JP" sz="1200" kern="1200" dirty="0">
                <a:solidFill>
                  <a:schemeClr val="tx1"/>
                </a:solidFill>
                <a:effectLst/>
                <a:latin typeface="+mn-lt"/>
                <a:ea typeface="+mn-ea"/>
                <a:cs typeface="+mn-cs"/>
              </a:rPr>
              <a:t>パッケージは、</a:t>
            </a:r>
            <a:r>
              <a:rPr kumimoji="1" lang="en-US" altLang="ja-JP" sz="1200" kern="1200" dirty="0">
                <a:solidFill>
                  <a:schemeClr val="tx1"/>
                </a:solidFill>
                <a:effectLst/>
                <a:latin typeface="+mn-lt"/>
                <a:ea typeface="+mn-ea"/>
                <a:cs typeface="+mn-cs"/>
              </a:rPr>
              <a:t>ERP</a:t>
            </a:r>
            <a:r>
              <a:rPr kumimoji="1" lang="ja-JP" altLang="ja-JP" sz="1200" kern="1200" dirty="0">
                <a:solidFill>
                  <a:schemeClr val="tx1"/>
                </a:solidFill>
                <a:effectLst/>
                <a:latin typeface="+mn-lt"/>
                <a:ea typeface="+mn-ea"/>
                <a:cs typeface="+mn-cs"/>
              </a:rPr>
              <a:t>経営を支える理想的（ベストプラクティス）な業務プロセスを予めパッケージ化した情報システムです。</a:t>
            </a:r>
          </a:p>
          <a:p>
            <a:r>
              <a:rPr kumimoji="1" lang="en-US" altLang="ja-JP" sz="1200" kern="1200" dirty="0">
                <a:solidFill>
                  <a:schemeClr val="tx1"/>
                </a:solidFill>
                <a:effectLst/>
                <a:latin typeface="+mn-lt"/>
                <a:ea typeface="+mn-ea"/>
                <a:cs typeface="+mn-cs"/>
              </a:rPr>
              <a:t>ERP</a:t>
            </a:r>
            <a:r>
              <a:rPr kumimoji="1" lang="ja-JP" altLang="ja-JP" sz="1200" kern="1200" dirty="0">
                <a:solidFill>
                  <a:schemeClr val="tx1"/>
                </a:solidFill>
                <a:effectLst/>
                <a:latin typeface="+mn-lt"/>
                <a:ea typeface="+mn-ea"/>
                <a:cs typeface="+mn-cs"/>
              </a:rPr>
              <a:t>パッケージには、</a:t>
            </a:r>
            <a:r>
              <a:rPr kumimoji="1" lang="en-US" altLang="ja-JP" sz="1200" kern="1200" dirty="0">
                <a:solidFill>
                  <a:schemeClr val="tx1"/>
                </a:solidFill>
                <a:effectLst/>
                <a:latin typeface="+mn-lt"/>
                <a:ea typeface="+mn-ea"/>
                <a:cs typeface="+mn-cs"/>
              </a:rPr>
              <a:t>ERP</a:t>
            </a:r>
            <a:r>
              <a:rPr kumimoji="1" lang="ja-JP" altLang="ja-JP" sz="1200" kern="1200" dirty="0">
                <a:solidFill>
                  <a:schemeClr val="tx1"/>
                </a:solidFill>
                <a:effectLst/>
                <a:latin typeface="+mn-lt"/>
                <a:ea typeface="+mn-ea"/>
                <a:cs typeface="+mn-cs"/>
              </a:rPr>
              <a:t>経営を実践する上で必要となる業務プロセスや全社データを一元的に把握、管理するためのデータ構造のひな形が、業種や業務に応じたテンプレートとして、予め用意されています。このテンプレートを使い、業務の変革をすすめ、</a:t>
            </a:r>
            <a:r>
              <a:rPr kumimoji="1" lang="en-US" altLang="ja-JP" sz="1200" kern="1200" dirty="0">
                <a:solidFill>
                  <a:schemeClr val="tx1"/>
                </a:solidFill>
                <a:effectLst/>
                <a:latin typeface="+mn-lt"/>
                <a:ea typeface="+mn-ea"/>
                <a:cs typeface="+mn-cs"/>
              </a:rPr>
              <a:t>ERP</a:t>
            </a:r>
            <a:r>
              <a:rPr kumimoji="1" lang="ja-JP" altLang="ja-JP" sz="1200" kern="1200" dirty="0">
                <a:solidFill>
                  <a:schemeClr val="tx1"/>
                </a:solidFill>
                <a:effectLst/>
                <a:latin typeface="+mn-lt"/>
                <a:ea typeface="+mn-ea"/>
                <a:cs typeface="+mn-cs"/>
              </a:rPr>
              <a:t>経営の実現を加速しようというのです。</a:t>
            </a:r>
          </a:p>
          <a:p>
            <a:r>
              <a:rPr kumimoji="1" lang="ja-JP" altLang="ja-JP" sz="1200" kern="1200" dirty="0">
                <a:solidFill>
                  <a:schemeClr val="tx1"/>
                </a:solidFill>
                <a:effectLst/>
                <a:latin typeface="+mn-lt"/>
                <a:ea typeface="+mn-ea"/>
                <a:cs typeface="+mn-cs"/>
              </a:rPr>
              <a:t>本来であれば、</a:t>
            </a:r>
            <a:r>
              <a:rPr kumimoji="1" lang="en-US" altLang="ja-JP" sz="1200" kern="1200" dirty="0">
                <a:solidFill>
                  <a:schemeClr val="tx1"/>
                </a:solidFill>
                <a:effectLst/>
                <a:latin typeface="+mn-lt"/>
                <a:ea typeface="+mn-ea"/>
                <a:cs typeface="+mn-cs"/>
              </a:rPr>
              <a:t>ERP</a:t>
            </a:r>
            <a:r>
              <a:rPr kumimoji="1" lang="ja-JP" altLang="ja-JP" sz="1200" kern="1200" dirty="0">
                <a:solidFill>
                  <a:schemeClr val="tx1"/>
                </a:solidFill>
                <a:effectLst/>
                <a:latin typeface="+mn-lt"/>
                <a:ea typeface="+mn-ea"/>
                <a:cs typeface="+mn-cs"/>
              </a:rPr>
              <a:t>パッケージが提供するベストプラクティスに沿って</a:t>
            </a:r>
            <a:r>
              <a:rPr kumimoji="1" lang="en-US" altLang="ja-JP" sz="1200" kern="1200" dirty="0">
                <a:solidFill>
                  <a:schemeClr val="tx1"/>
                </a:solidFill>
                <a:effectLst/>
                <a:latin typeface="+mn-lt"/>
                <a:ea typeface="+mn-ea"/>
                <a:cs typeface="+mn-cs"/>
              </a:rPr>
              <a:t>BPR</a:t>
            </a:r>
            <a:r>
              <a:rPr kumimoji="1" lang="ja-JP" altLang="ja-JP" sz="1200" kern="1200" dirty="0">
                <a:solidFill>
                  <a:schemeClr val="tx1"/>
                </a:solidFill>
                <a:effectLst/>
                <a:latin typeface="+mn-lt"/>
                <a:ea typeface="+mn-ea"/>
                <a:cs typeface="+mn-cs"/>
              </a:rPr>
              <a:t>を推進すれば、</a:t>
            </a:r>
            <a:r>
              <a:rPr kumimoji="1" lang="en-US" altLang="ja-JP" sz="1200" kern="1200" dirty="0">
                <a:solidFill>
                  <a:schemeClr val="tx1"/>
                </a:solidFill>
                <a:effectLst/>
                <a:latin typeface="+mn-lt"/>
                <a:ea typeface="+mn-ea"/>
                <a:cs typeface="+mn-cs"/>
              </a:rPr>
              <a:t>ERP</a:t>
            </a:r>
            <a:r>
              <a:rPr kumimoji="1" lang="ja-JP" altLang="ja-JP" sz="1200" kern="1200" dirty="0">
                <a:solidFill>
                  <a:schemeClr val="tx1"/>
                </a:solidFill>
                <a:effectLst/>
                <a:latin typeface="+mn-lt"/>
                <a:ea typeface="+mn-ea"/>
                <a:cs typeface="+mn-cs"/>
              </a:rPr>
              <a:t>経営が実現できるわけですが、既に個別最適化された業務プロセスを持つ各業務部門が、それに合わせることは容易なことではありません。そんな現実を踏まえながら、最低限のテンプレートのカストマイズ、および、独自開発システムで対応できれば、</a:t>
            </a:r>
            <a:r>
              <a:rPr kumimoji="1" lang="en-US" altLang="ja-JP" sz="1200" kern="1200" dirty="0">
                <a:solidFill>
                  <a:schemeClr val="tx1"/>
                </a:solidFill>
                <a:effectLst/>
                <a:latin typeface="+mn-lt"/>
                <a:ea typeface="+mn-ea"/>
                <a:cs typeface="+mn-cs"/>
              </a:rPr>
              <a:t>ERP</a:t>
            </a:r>
            <a:r>
              <a:rPr kumimoji="1" lang="ja-JP" altLang="ja-JP" sz="1200" kern="1200" dirty="0">
                <a:solidFill>
                  <a:schemeClr val="tx1"/>
                </a:solidFill>
                <a:effectLst/>
                <a:latin typeface="+mn-lt"/>
                <a:ea typeface="+mn-ea"/>
                <a:cs typeface="+mn-cs"/>
              </a:rPr>
              <a:t>パッケージ導入の効果を享受することが可能となります。</a:t>
            </a:r>
          </a:p>
          <a:p>
            <a:r>
              <a:rPr kumimoji="1" lang="en-US" altLang="ja-JP" sz="1200" kern="1200" dirty="0">
                <a:solidFill>
                  <a:schemeClr val="tx1"/>
                </a:solidFill>
                <a:effectLst/>
                <a:latin typeface="+mn-lt"/>
                <a:ea typeface="+mn-ea"/>
                <a:cs typeface="+mn-cs"/>
              </a:rPr>
              <a:t>ERP</a:t>
            </a:r>
            <a:r>
              <a:rPr kumimoji="1" lang="ja-JP" altLang="ja-JP" sz="1200" kern="1200" dirty="0">
                <a:solidFill>
                  <a:schemeClr val="tx1"/>
                </a:solidFill>
                <a:effectLst/>
                <a:latin typeface="+mn-lt"/>
                <a:ea typeface="+mn-ea"/>
                <a:cs typeface="+mn-cs"/>
              </a:rPr>
              <a:t>パッケージを、自社独自の基幹業務システムを開発するに当たり、最初から全てを作るのではなく、パッケージの機能を流用することで開発生産性を高めるための手段と捉えている企業もあります。しかし、それは、</a:t>
            </a:r>
            <a:r>
              <a:rPr kumimoji="1" lang="en-US" altLang="ja-JP" sz="1200" kern="1200" dirty="0">
                <a:solidFill>
                  <a:schemeClr val="tx1"/>
                </a:solidFill>
                <a:effectLst/>
                <a:latin typeface="+mn-lt"/>
                <a:ea typeface="+mn-ea"/>
                <a:cs typeface="+mn-cs"/>
              </a:rPr>
              <a:t>ERP</a:t>
            </a:r>
            <a:r>
              <a:rPr kumimoji="1" lang="ja-JP" altLang="ja-JP" sz="1200" kern="1200" dirty="0">
                <a:solidFill>
                  <a:schemeClr val="tx1"/>
                </a:solidFill>
                <a:effectLst/>
                <a:latin typeface="+mn-lt"/>
                <a:ea typeface="+mn-ea"/>
                <a:cs typeface="+mn-cs"/>
              </a:rPr>
              <a:t>パッケージ本来の目的でありません。「</a:t>
            </a:r>
            <a:r>
              <a:rPr kumimoji="1" lang="en-US" altLang="ja-JP" sz="1200" kern="1200" dirty="0">
                <a:solidFill>
                  <a:schemeClr val="tx1"/>
                </a:solidFill>
                <a:effectLst/>
                <a:latin typeface="+mn-lt"/>
                <a:ea typeface="+mn-ea"/>
                <a:cs typeface="+mn-cs"/>
              </a:rPr>
              <a:t>ERP</a:t>
            </a:r>
            <a:r>
              <a:rPr kumimoji="1" lang="ja-JP" altLang="ja-JP" sz="1200" kern="1200" dirty="0">
                <a:solidFill>
                  <a:schemeClr val="tx1"/>
                </a:solidFill>
                <a:effectLst/>
                <a:latin typeface="+mn-lt"/>
                <a:ea typeface="+mn-ea"/>
                <a:cs typeface="+mn-cs"/>
              </a:rPr>
              <a:t>経営実現を加速するための手段」ととらえ、カスタマイズや追加独自開発を極力少なくする取り組みを行わなければ、本来の価値を引き出すことができないことを理解しておく必要があります。</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8</a:t>
            </a:fld>
            <a:endParaRPr kumimoji="1" lang="ja-JP" altLang="en-US"/>
          </a:p>
        </p:txBody>
      </p:sp>
    </p:spTree>
    <p:extLst>
      <p:ext uri="{BB962C8B-B14F-4D97-AF65-F5344CB8AC3E}">
        <p14:creationId xmlns:p14="http://schemas.microsoft.com/office/powerpoint/2010/main" val="20636577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9</a:t>
            </a:fld>
            <a:endParaRPr kumimoji="1" lang="ja-JP" altLang="en-US"/>
          </a:p>
        </p:txBody>
      </p:sp>
    </p:spTree>
    <p:extLst>
      <p:ext uri="{BB962C8B-B14F-4D97-AF65-F5344CB8AC3E}">
        <p14:creationId xmlns:p14="http://schemas.microsoft.com/office/powerpoint/2010/main" val="8244673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11</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a:p>
        </p:txBody>
      </p:sp>
    </p:spTree>
    <p:extLst>
      <p:ext uri="{BB962C8B-B14F-4D97-AF65-F5344CB8AC3E}">
        <p14:creationId xmlns:p14="http://schemas.microsoft.com/office/powerpoint/2010/main" val="16555891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正方形/長方形 6"/>
          <p:cNvSpPr/>
          <p:nvPr userDrawn="1"/>
        </p:nvSpPr>
        <p:spPr>
          <a:xfrm>
            <a:off x="0" y="0"/>
            <a:ext cx="9144000" cy="6858000"/>
          </a:xfrm>
          <a:prstGeom prst="rect">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9" name="正方形/長方形 8"/>
          <p:cNvSpPr/>
          <p:nvPr userDrawn="1"/>
        </p:nvSpPr>
        <p:spPr>
          <a:xfrm flipV="1">
            <a:off x="685800" y="2276971"/>
            <a:ext cx="7772400" cy="93308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 name="タイトル 1"/>
          <p:cNvSpPr>
            <a:spLocks noGrp="1"/>
          </p:cNvSpPr>
          <p:nvPr>
            <p:ph type="ctrTitle"/>
          </p:nvPr>
        </p:nvSpPr>
        <p:spPr>
          <a:xfrm>
            <a:off x="685800" y="2276971"/>
            <a:ext cx="7772400" cy="933083"/>
          </a:xfrm>
        </p:spPr>
        <p:txBody>
          <a:bodyPr/>
          <a:lstStyle>
            <a:lvl1pPr algn="r">
              <a:defRPr sz="3600">
                <a:solidFill>
                  <a:schemeClr val="bg1"/>
                </a:solidFill>
              </a:defRPr>
            </a:lvl1pPr>
          </a:lstStyle>
          <a:p>
            <a:r>
              <a:rPr kumimoji="1" lang="ja-JP" altLang="en-US"/>
              <a:t>マスター タイトルの書式設定</a:t>
            </a:r>
            <a:endParaRPr kumimoji="1" lang="ja-JP" altLang="en-US" dirty="0"/>
          </a:p>
        </p:txBody>
      </p:sp>
      <p:sp>
        <p:nvSpPr>
          <p:cNvPr id="3" name="サブタイトル 2"/>
          <p:cNvSpPr>
            <a:spLocks noGrp="1"/>
          </p:cNvSpPr>
          <p:nvPr>
            <p:ph type="subTitle" idx="1"/>
          </p:nvPr>
        </p:nvSpPr>
        <p:spPr>
          <a:xfrm>
            <a:off x="685800" y="3886200"/>
            <a:ext cx="7772400" cy="566005"/>
          </a:xfrm>
        </p:spPr>
        <p:txBody>
          <a:bodyPr>
            <a:normAutofit/>
          </a:bodyPr>
          <a:lstStyle>
            <a:lvl1pPr marL="0" indent="0" algn="r">
              <a:buNone/>
              <a:defRPr sz="240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endParaRPr kumimoji="1" lang="ja-JP" altLang="en-US" dirty="0"/>
          </a:p>
        </p:txBody>
      </p:sp>
      <p:sp>
        <p:nvSpPr>
          <p:cNvPr id="10" name="正方形/長方形 9"/>
          <p:cNvSpPr/>
          <p:nvPr userDrawn="1"/>
        </p:nvSpPr>
        <p:spPr>
          <a:xfrm flipV="1">
            <a:off x="0" y="-1"/>
            <a:ext cx="244235" cy="237265"/>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3" name="正方形/長方形 12"/>
          <p:cNvSpPr/>
          <p:nvPr userDrawn="1"/>
        </p:nvSpPr>
        <p:spPr>
          <a:xfrm flipV="1">
            <a:off x="0" y="6662718"/>
            <a:ext cx="9144000" cy="20189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6" name="正方形/長方形 15"/>
          <p:cNvSpPr/>
          <p:nvPr userDrawn="1"/>
        </p:nvSpPr>
        <p:spPr>
          <a:xfrm flipV="1">
            <a:off x="244236" y="0"/>
            <a:ext cx="244235" cy="237265"/>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18" name="図 17"/>
          <p:cNvPicPr>
            <a:picLocks noChangeAspect="1"/>
          </p:cNvPicPr>
          <p:nvPr userDrawn="1"/>
        </p:nvPicPr>
        <p:blipFill>
          <a:blip r:embed="rId2"/>
          <a:stretch>
            <a:fillRect/>
          </a:stretch>
        </p:blipFill>
        <p:spPr>
          <a:xfrm>
            <a:off x="99885" y="6717943"/>
            <a:ext cx="639634" cy="95299"/>
          </a:xfrm>
          <a:prstGeom prst="rect">
            <a:avLst/>
          </a:prstGeom>
        </p:spPr>
      </p:pic>
      <p:pic>
        <p:nvPicPr>
          <p:cNvPr id="19" name="図 18"/>
          <p:cNvPicPr>
            <a:picLocks noChangeAspect="1"/>
          </p:cNvPicPr>
          <p:nvPr userDrawn="1"/>
        </p:nvPicPr>
        <p:blipFill>
          <a:blip r:embed="rId3"/>
          <a:stretch>
            <a:fillRect/>
          </a:stretch>
        </p:blipFill>
        <p:spPr>
          <a:xfrm>
            <a:off x="742723" y="6719347"/>
            <a:ext cx="401579" cy="103634"/>
          </a:xfrm>
          <a:prstGeom prst="rect">
            <a:avLst/>
          </a:prstGeom>
        </p:spPr>
      </p:pic>
      <p:sp>
        <p:nvSpPr>
          <p:cNvPr id="22" name="正方形/長方形 21"/>
          <p:cNvSpPr/>
          <p:nvPr userDrawn="1"/>
        </p:nvSpPr>
        <p:spPr>
          <a:xfrm flipH="1" flipV="1">
            <a:off x="9059333" y="-2"/>
            <a:ext cx="97309" cy="6858002"/>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1" name="正方形/長方形 20"/>
          <p:cNvSpPr/>
          <p:nvPr userDrawn="1"/>
        </p:nvSpPr>
        <p:spPr>
          <a:xfrm flipV="1">
            <a:off x="9059334" y="6662710"/>
            <a:ext cx="97896" cy="201897"/>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8" name="図 7" descr="単独LOGO01.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470204" y="5560175"/>
            <a:ext cx="987996" cy="1082996"/>
          </a:xfrm>
          <a:prstGeom prst="rect">
            <a:avLst/>
          </a:prstGeom>
        </p:spPr>
      </p:pic>
    </p:spTree>
    <p:extLst>
      <p:ext uri="{BB962C8B-B14F-4D97-AF65-F5344CB8AC3E}">
        <p14:creationId xmlns:p14="http://schemas.microsoft.com/office/powerpoint/2010/main" val="423721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907437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0" y="6658020"/>
            <a:ext cx="1095570" cy="199979"/>
          </a:xfrm>
          <a:prstGeom prst="rect">
            <a:avLst/>
          </a:prstGeom>
        </p:spPr>
        <p:txBody>
          <a:bodyPr/>
          <a:lstStyle/>
          <a:p>
            <a:endParaRPr kumimoji="1" lang="ja-JP" altLang="en-US" dirty="0"/>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3717974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386068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3672147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a:xfrm>
            <a:off x="0" y="6658020"/>
            <a:ext cx="1095570" cy="199979"/>
          </a:xfrm>
          <a:prstGeom prst="rect">
            <a:avLst/>
          </a:prstGeom>
        </p:spPr>
        <p:txBody>
          <a:bodyPr/>
          <a:lstStyle/>
          <a:p>
            <a:endParaRPr kumimoji="1" lang="ja-JP" altLang="en-US"/>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4007100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a:xfrm>
            <a:off x="0" y="6658020"/>
            <a:ext cx="1095570" cy="199979"/>
          </a:xfrm>
          <a:prstGeom prst="rect">
            <a:avLst/>
          </a:prstGeom>
        </p:spPr>
        <p:txBody>
          <a:bodyPr/>
          <a:lstStyle/>
          <a:p>
            <a:endParaRPr kumimoji="1" lang="ja-JP" altLang="en-US"/>
          </a:p>
        </p:txBody>
      </p:sp>
      <p:sp>
        <p:nvSpPr>
          <p:cNvPr id="8" name="フッター プレースホルダー 7"/>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815828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5" name="スライド番号プレースホルダー 4"/>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959072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093683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7" name="スライド番号プレースホルダー 6"/>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122703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a:t>プレースホルダーまでドラッグするかアイコンをクリックして図を追加</a:t>
            </a:r>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7" name="スライド番号プレースホルダー 6"/>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56711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686800" cy="416221"/>
          </a:xfrm>
          <a:prstGeom prst="rect">
            <a:avLst/>
          </a:prstGeom>
        </p:spPr>
        <p:txBody>
          <a:bodyPr vert="horz" lIns="91440" tIns="45720" rIns="91440" bIns="45720" rtlCol="0" anchor="ctr">
            <a:no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457200" y="976974"/>
            <a:ext cx="8229600" cy="5149190"/>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pic>
        <p:nvPicPr>
          <p:cNvPr id="12" name="図 11"/>
          <p:cNvPicPr>
            <a:picLocks noChangeAspect="1"/>
          </p:cNvPicPr>
          <p:nvPr/>
        </p:nvPicPr>
        <p:blipFill>
          <a:blip r:embed="rId13"/>
          <a:stretch>
            <a:fillRect/>
          </a:stretch>
        </p:blipFill>
        <p:spPr>
          <a:xfrm>
            <a:off x="7974619" y="6708204"/>
            <a:ext cx="639634" cy="95299"/>
          </a:xfrm>
          <a:prstGeom prst="rect">
            <a:avLst/>
          </a:prstGeom>
        </p:spPr>
      </p:pic>
      <p:sp>
        <p:nvSpPr>
          <p:cNvPr id="16" name="正方形/長方形 15"/>
          <p:cNvSpPr/>
          <p:nvPr/>
        </p:nvSpPr>
        <p:spPr>
          <a:xfrm flipV="1">
            <a:off x="0" y="6662718"/>
            <a:ext cx="9144000" cy="20189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17" name="図 16"/>
          <p:cNvPicPr>
            <a:picLocks noChangeAspect="1"/>
          </p:cNvPicPr>
          <p:nvPr/>
        </p:nvPicPr>
        <p:blipFill>
          <a:blip r:embed="rId13"/>
          <a:stretch>
            <a:fillRect/>
          </a:stretch>
        </p:blipFill>
        <p:spPr>
          <a:xfrm>
            <a:off x="99885" y="6717943"/>
            <a:ext cx="639634" cy="95299"/>
          </a:xfrm>
          <a:prstGeom prst="rect">
            <a:avLst/>
          </a:prstGeom>
        </p:spPr>
      </p:pic>
      <p:pic>
        <p:nvPicPr>
          <p:cNvPr id="18" name="図 17"/>
          <p:cNvPicPr>
            <a:picLocks noChangeAspect="1"/>
          </p:cNvPicPr>
          <p:nvPr/>
        </p:nvPicPr>
        <p:blipFill>
          <a:blip r:embed="rId14"/>
          <a:stretch>
            <a:fillRect/>
          </a:stretch>
        </p:blipFill>
        <p:spPr>
          <a:xfrm>
            <a:off x="742723" y="6719347"/>
            <a:ext cx="401579" cy="103634"/>
          </a:xfrm>
          <a:prstGeom prst="rect">
            <a:avLst/>
          </a:prstGeom>
        </p:spPr>
      </p:pic>
      <p:sp>
        <p:nvSpPr>
          <p:cNvPr id="19" name="正方形/長方形 18"/>
          <p:cNvSpPr/>
          <p:nvPr/>
        </p:nvSpPr>
        <p:spPr>
          <a:xfrm flipV="1">
            <a:off x="9065846" y="6662710"/>
            <a:ext cx="91383" cy="201897"/>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cxnSp>
        <p:nvCxnSpPr>
          <p:cNvPr id="5" name="直線コネクタ 4"/>
          <p:cNvCxnSpPr/>
          <p:nvPr/>
        </p:nvCxnSpPr>
        <p:spPr>
          <a:xfrm>
            <a:off x="457200" y="703900"/>
            <a:ext cx="8686800" cy="6498"/>
          </a:xfrm>
          <a:prstGeom prst="line">
            <a:avLst/>
          </a:prstGeom>
          <a:ln w="12700" cmpd="sng">
            <a:solidFill>
              <a:srgbClr val="33ACBD"/>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0" y="703900"/>
            <a:ext cx="457200" cy="0"/>
          </a:xfrm>
          <a:prstGeom prst="line">
            <a:avLst/>
          </a:prstGeom>
          <a:ln w="12700" cmpd="sng">
            <a:solidFill>
              <a:srgbClr val="CC0000"/>
            </a:solidFill>
          </a:ln>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p:cNvSpPr>
            <a:spLocks noGrp="1"/>
          </p:cNvSpPr>
          <p:nvPr>
            <p:ph type="sldNum" sz="quarter" idx="4"/>
          </p:nvPr>
        </p:nvSpPr>
        <p:spPr>
          <a:xfrm>
            <a:off x="6932246" y="6651702"/>
            <a:ext cx="2133600" cy="217800"/>
          </a:xfrm>
          <a:prstGeom prst="rect">
            <a:avLst/>
          </a:prstGeom>
        </p:spPr>
        <p:txBody>
          <a:bodyPr vert="horz" lIns="91440" tIns="45720" rIns="91440" bIns="45720" rtlCol="0" anchor="ctr"/>
          <a:lstStyle>
            <a:lvl1pPr algn="r">
              <a:defRPr sz="1000">
                <a:solidFill>
                  <a:schemeClr val="bg1"/>
                </a:solidFill>
                <a:latin typeface="American Typewriter"/>
                <a:cs typeface="American Typewriter"/>
              </a:defRPr>
            </a:lvl1pPr>
          </a:lstStyle>
          <a:p>
            <a:fld id="{8FF8CC5D-A65D-5946-99B5-645367A967AD}" type="slidenum">
              <a:rPr lang="ja-JP" altLang="en-US" smtClean="0"/>
              <a:pPr/>
              <a:t>‹#›</a:t>
            </a:fld>
            <a:endParaRPr lang="ja-JP" altLang="en-US" dirty="0"/>
          </a:p>
        </p:txBody>
      </p:sp>
    </p:spTree>
    <p:extLst>
      <p:ext uri="{BB962C8B-B14F-4D97-AF65-F5344CB8AC3E}">
        <p14:creationId xmlns:p14="http://schemas.microsoft.com/office/powerpoint/2010/main" val="27762349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200" rtl="0" eaLnBrk="1" latinLnBrk="0" hangingPunct="1">
        <a:spcBef>
          <a:spcPct val="0"/>
        </a:spcBef>
        <a:buNone/>
        <a:defRPr kumimoji="1" sz="2800" kern="1200">
          <a:solidFill>
            <a:srgbClr val="7F7F7F"/>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image" Target="../media/image12.gif"/><Relationship Id="rId3" Type="http://schemas.openxmlformats.org/officeDocument/2006/relationships/image" Target="../media/image7.png"/><Relationship Id="rId7" Type="http://schemas.openxmlformats.org/officeDocument/2006/relationships/image" Target="../media/image11.gif"/><Relationship Id="rId2" Type="http://schemas.openxmlformats.org/officeDocument/2006/relationships/image" Target="../media/image6.jpg"/><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jpeg"/><Relationship Id="rId10" Type="http://schemas.openxmlformats.org/officeDocument/2006/relationships/image" Target="../media/image14.gif"/><Relationship Id="rId4" Type="http://schemas.openxmlformats.org/officeDocument/2006/relationships/image" Target="../media/image8.png"/><Relationship Id="rId9"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wmf"/><Relationship Id="rId7"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19.wmf"/><Relationship Id="rId5" Type="http://schemas.openxmlformats.org/officeDocument/2006/relationships/image" Target="../media/image18.png"/><Relationship Id="rId4" Type="http://schemas.openxmlformats.org/officeDocument/2006/relationships/image" Target="../media/image17.wm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en-US" altLang="ja-JP" sz="2800" dirty="0"/>
              <a:t>ERP</a:t>
            </a:r>
            <a:r>
              <a:rPr kumimoji="1" lang="ja-JP" altLang="en-US" sz="2800"/>
              <a:t>について</a:t>
            </a:r>
            <a:endParaRPr kumimoji="1" lang="ja-JP" altLang="en-US" sz="2800" dirty="0"/>
          </a:p>
        </p:txBody>
      </p:sp>
      <p:sp>
        <p:nvSpPr>
          <p:cNvPr id="4" name="サブタイトル 3"/>
          <p:cNvSpPr>
            <a:spLocks noGrp="1"/>
          </p:cNvSpPr>
          <p:nvPr>
            <p:ph type="subTitle" idx="1"/>
          </p:nvPr>
        </p:nvSpPr>
        <p:spPr>
          <a:xfrm>
            <a:off x="685800" y="3391244"/>
            <a:ext cx="7772400" cy="1264162"/>
          </a:xfrm>
        </p:spPr>
        <p:txBody>
          <a:bodyPr>
            <a:normAutofit lnSpcReduction="10000"/>
          </a:bodyPr>
          <a:lstStyle/>
          <a:p>
            <a:r>
              <a:rPr kumimoji="1" lang="en-US" altLang="ja-JP" dirty="0"/>
              <a:t>IT</a:t>
            </a:r>
            <a:r>
              <a:rPr kumimoji="1" lang="ja-JP" altLang="en-US"/>
              <a:t>ソリューション塾・第</a:t>
            </a:r>
            <a:r>
              <a:rPr kumimoji="1" lang="en-US" altLang="ja-JP" dirty="0"/>
              <a:t>31</a:t>
            </a:r>
            <a:r>
              <a:rPr kumimoji="1" lang="ja-JP" altLang="en-US"/>
              <a:t>期</a:t>
            </a:r>
            <a:endParaRPr kumimoji="1" lang="en-US" altLang="ja-JP" dirty="0"/>
          </a:p>
          <a:p>
            <a:endParaRPr kumimoji="1" lang="en-US" altLang="ja-JP" dirty="0"/>
          </a:p>
          <a:p>
            <a:r>
              <a:rPr kumimoji="1" lang="en-US" altLang="ja-JP" dirty="0"/>
              <a:t>2019</a:t>
            </a:r>
            <a:r>
              <a:rPr kumimoji="1" lang="ja-JP" altLang="en-US"/>
              <a:t>年</a:t>
            </a:r>
            <a:r>
              <a:rPr lang="en-US" altLang="ja-JP" dirty="0"/>
              <a:t>6</a:t>
            </a:r>
            <a:r>
              <a:rPr kumimoji="1" lang="ja-JP" altLang="en-US"/>
              <a:t>月版</a:t>
            </a:r>
            <a:endParaRPr kumimoji="1" lang="ja-JP" altLang="en-US" dirty="0"/>
          </a:p>
        </p:txBody>
      </p:sp>
    </p:spTree>
    <p:extLst>
      <p:ext uri="{BB962C8B-B14F-4D97-AF65-F5344CB8AC3E}">
        <p14:creationId xmlns:p14="http://schemas.microsoft.com/office/powerpoint/2010/main" val="22417953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SAP</a:t>
            </a:r>
            <a:r>
              <a:rPr kumimoji="1" lang="ja-JP" altLang="en-US" dirty="0"/>
              <a:t>の製品ラインナップ</a:t>
            </a:r>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10</a:t>
            </a:fld>
            <a:endParaRPr kumimoji="1" lang="ja-JP" altLang="en-US"/>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100" y="1354667"/>
            <a:ext cx="8813800" cy="4350298"/>
          </a:xfrm>
          <a:prstGeom prst="rect">
            <a:avLst/>
          </a:prstGeom>
        </p:spPr>
      </p:pic>
    </p:spTree>
    <p:extLst>
      <p:ext uri="{BB962C8B-B14F-4D97-AF65-F5344CB8AC3E}">
        <p14:creationId xmlns:p14="http://schemas.microsoft.com/office/powerpoint/2010/main" val="6297872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en-US" altLang="ja-JP" sz="2400" dirty="0">
                <a:solidFill>
                  <a:srgbClr val="FFFFFF"/>
                </a:solidFill>
                <a:latin typeface="メイリオ"/>
                <a:ea typeface="メイリオ"/>
                <a:cs typeface="メイリオ"/>
              </a:rPr>
              <a:t>ERP</a:t>
            </a:r>
            <a:r>
              <a:rPr lang="ja-JP" altLang="en-US" sz="2400" dirty="0">
                <a:solidFill>
                  <a:srgbClr val="FFFFFF"/>
                </a:solidFill>
                <a:latin typeface="メイリオ"/>
                <a:ea typeface="メイリオ"/>
                <a:cs typeface="メイリオ"/>
              </a:rPr>
              <a:t>のグローバル展開と</a:t>
            </a:r>
            <a:endParaRPr lang="en-US" altLang="ja-JP" sz="2400" dirty="0">
              <a:solidFill>
                <a:srgbClr val="FFFFFF"/>
              </a:solidFill>
              <a:latin typeface="メイリオ"/>
              <a:ea typeface="メイリオ"/>
              <a:cs typeface="メイリオ"/>
            </a:endParaRPr>
          </a:p>
          <a:p>
            <a:pPr algn="r"/>
            <a:r>
              <a:rPr lang="ja-JP" altLang="en-US" sz="2400" dirty="0">
                <a:solidFill>
                  <a:srgbClr val="FFFFFF"/>
                </a:solidFill>
                <a:latin typeface="メイリオ"/>
                <a:ea typeface="メイリオ"/>
                <a:cs typeface="メイリオ"/>
              </a:rPr>
              <a:t>２</a:t>
            </a:r>
            <a:r>
              <a:rPr lang="ja-JP" altLang="en-US" sz="2400" dirty="0">
                <a:solidFill>
                  <a:srgbClr val="FFFFFF"/>
                </a:solidFill>
                <a:effectLst/>
                <a:latin typeface="メイリオ"/>
                <a:ea typeface="メイリオ"/>
                <a:cs typeface="メイリオ"/>
              </a:rPr>
              <a:t>層</a:t>
            </a:r>
            <a:r>
              <a:rPr lang="en-US" altLang="ja-JP" sz="2400" dirty="0">
                <a:solidFill>
                  <a:srgbClr val="FFFFFF"/>
                </a:solidFill>
                <a:effectLst/>
                <a:latin typeface="メイリオ"/>
                <a:ea typeface="メイリオ"/>
                <a:cs typeface="メイリオ"/>
              </a:rPr>
              <a:t>ERP</a:t>
            </a:r>
            <a:r>
              <a:rPr lang="ja-JP" altLang="en-US" sz="2400" dirty="0">
                <a:solidFill>
                  <a:srgbClr val="FFFFFF"/>
                </a:solidFill>
                <a:effectLst/>
                <a:latin typeface="メイリオ"/>
                <a:ea typeface="メイリオ"/>
                <a:cs typeface="メイリオ"/>
              </a:rPr>
              <a:t>（</a:t>
            </a:r>
            <a:r>
              <a:rPr lang="en-US" altLang="ja-JP" sz="2400" dirty="0">
                <a:solidFill>
                  <a:srgbClr val="FFFFFF"/>
                </a:solidFill>
                <a:effectLst/>
                <a:latin typeface="メイリオ"/>
                <a:ea typeface="メイリオ"/>
                <a:cs typeface="メイリオ"/>
              </a:rPr>
              <a:t>Two-tier ERP</a:t>
            </a:r>
            <a:r>
              <a:rPr lang="ja-JP" altLang="en-US" sz="2400" dirty="0">
                <a:solidFill>
                  <a:srgbClr val="FFFFFF"/>
                </a:solidFill>
                <a:effectLst/>
                <a:latin typeface="メイリオ"/>
                <a:ea typeface="メイリオ"/>
                <a:cs typeface="メイリオ"/>
              </a:rPr>
              <a:t>）</a:t>
            </a:r>
            <a:endParaRPr lang="en-US" altLang="ja-JP" sz="2400" dirty="0">
              <a:solidFill>
                <a:srgbClr val="FFFFFF"/>
              </a:solidFill>
              <a:effectLst/>
              <a:latin typeface="メイリオ"/>
              <a:ea typeface="メイリオ"/>
              <a:cs typeface="メイリオ"/>
            </a:endParaRP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190532422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en-US" altLang="ja-JP" dirty="0"/>
              <a:t>ERP</a:t>
            </a:r>
            <a:r>
              <a:rPr kumimoji="1" lang="ja-JP" altLang="en-US" dirty="0"/>
              <a:t>の理想と現実</a:t>
            </a:r>
          </a:p>
        </p:txBody>
      </p:sp>
      <p:sp>
        <p:nvSpPr>
          <p:cNvPr id="2" name="角丸四角形 1"/>
          <p:cNvSpPr/>
          <p:nvPr/>
        </p:nvSpPr>
        <p:spPr bwMode="auto">
          <a:xfrm>
            <a:off x="1043608" y="980728"/>
            <a:ext cx="7704856" cy="2016224"/>
          </a:xfrm>
          <a:prstGeom prst="roundRect">
            <a:avLst>
              <a:gd name="adj" fmla="val 0"/>
            </a:avLst>
          </a:prstGeom>
          <a:solidFill>
            <a:srgbClr val="3366FF"/>
          </a:soli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spcBef>
                <a:spcPct val="20000"/>
              </a:spcBef>
            </a:pPr>
            <a:r>
              <a:rPr lang="ja-JP" altLang="ja-JP" dirty="0">
                <a:latin typeface="メイリオ"/>
                <a:ea typeface="メイリオ"/>
                <a:cs typeface="メイリオ"/>
              </a:rPr>
              <a:t>国内外のグループ企業の全拠点に同一</a:t>
            </a:r>
            <a:r>
              <a:rPr lang="en-US" altLang="ja-JP" dirty="0">
                <a:latin typeface="メイリオ"/>
                <a:ea typeface="メイリオ"/>
                <a:cs typeface="メイリオ"/>
              </a:rPr>
              <a:t>ERP</a:t>
            </a:r>
            <a:r>
              <a:rPr lang="ja-JP" altLang="ja-JP" dirty="0">
                <a:latin typeface="メイリオ"/>
                <a:ea typeface="メイリオ"/>
                <a:cs typeface="メイリオ"/>
              </a:rPr>
              <a:t>システムを導入</a:t>
            </a:r>
            <a:r>
              <a:rPr lang="ja-JP" altLang="en-US" dirty="0">
                <a:latin typeface="メイリオ"/>
                <a:ea typeface="メイリオ"/>
                <a:cs typeface="メイリオ"/>
              </a:rPr>
              <a:t>し、</a:t>
            </a:r>
            <a:r>
              <a:rPr lang="ja-JP" altLang="ja-JP" dirty="0">
                <a:latin typeface="メイリオ"/>
                <a:ea typeface="メイリオ"/>
                <a:cs typeface="メイリオ"/>
              </a:rPr>
              <a:t>データフォーマットを統一、業務やデータの連係を円滑に行う</a:t>
            </a:r>
            <a:r>
              <a:rPr lang="ja-JP" altLang="en-US" dirty="0">
                <a:latin typeface="メイリオ"/>
                <a:ea typeface="メイリオ"/>
                <a:cs typeface="メイリオ"/>
              </a:rPr>
              <a:t>。その結果、</a:t>
            </a:r>
            <a:r>
              <a:rPr lang="ja-JP" altLang="ja-JP" dirty="0">
                <a:latin typeface="メイリオ"/>
                <a:ea typeface="メイリオ"/>
                <a:cs typeface="メイリオ"/>
              </a:rPr>
              <a:t>業務処理を効率化</a:t>
            </a:r>
            <a:r>
              <a:rPr lang="ja-JP" altLang="en-US" dirty="0">
                <a:latin typeface="メイリオ"/>
                <a:ea typeface="メイリオ"/>
                <a:cs typeface="メイリオ"/>
              </a:rPr>
              <a:t>でき</a:t>
            </a:r>
            <a:r>
              <a:rPr lang="ja-JP" altLang="ja-JP" dirty="0">
                <a:latin typeface="メイリオ"/>
                <a:ea typeface="メイリオ"/>
                <a:cs typeface="メイリオ"/>
              </a:rPr>
              <a:t>、経営状況をリアルタイムで把握できるように</a:t>
            </a:r>
            <a:r>
              <a:rPr lang="ja-JP" altLang="en-US" dirty="0">
                <a:latin typeface="メイリオ"/>
                <a:ea typeface="メイリオ"/>
                <a:cs typeface="メイリオ"/>
              </a:rPr>
              <a:t>する</a:t>
            </a:r>
            <a:r>
              <a:rPr lang="ja-JP" altLang="ja-JP" dirty="0">
                <a:latin typeface="メイリオ"/>
                <a:ea typeface="メイリオ"/>
                <a:cs typeface="メイリオ"/>
              </a:rPr>
              <a:t>。 </a:t>
            </a:r>
            <a:endParaRPr kumimoji="0" lang="en-US" altLang="ja-JP" dirty="0">
              <a:solidFill>
                <a:srgbClr val="FFFFFF"/>
              </a:solidFill>
              <a:latin typeface="メイリオ"/>
              <a:ea typeface="メイリオ"/>
              <a:cs typeface="メイリオ"/>
            </a:endParaRPr>
          </a:p>
          <a:p>
            <a:pPr algn="ctr">
              <a:spcBef>
                <a:spcPct val="20000"/>
              </a:spcBef>
            </a:pPr>
            <a:r>
              <a:rPr kumimoji="0" lang="en-US" altLang="ja-JP" sz="2400" b="0" i="0" u="none" strike="noStrike" cap="none" normalizeH="0" dirty="0">
                <a:ln>
                  <a:noFill/>
                </a:ln>
                <a:solidFill>
                  <a:srgbClr val="FFFFFF"/>
                </a:solidFill>
                <a:effectLst/>
                <a:latin typeface="メイリオ"/>
                <a:ea typeface="メイリオ"/>
                <a:cs typeface="メイリオ"/>
              </a:rPr>
              <a:t>Global Single Instance / One Global Standard</a:t>
            </a:r>
          </a:p>
        </p:txBody>
      </p:sp>
      <p:sp>
        <p:nvSpPr>
          <p:cNvPr id="14" name="角丸四角形 13"/>
          <p:cNvSpPr/>
          <p:nvPr/>
        </p:nvSpPr>
        <p:spPr bwMode="auto">
          <a:xfrm>
            <a:off x="395536" y="980728"/>
            <a:ext cx="576064" cy="2016224"/>
          </a:xfrm>
          <a:prstGeom prst="roundRect">
            <a:avLst>
              <a:gd name="adj" fmla="val 0"/>
            </a:avLst>
          </a:prstGeom>
          <a:solidFill>
            <a:srgbClr val="3366FF"/>
          </a:soli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eaVert" wrap="square" lIns="91440" tIns="45720" rIns="91440" bIns="45720" numCol="1" rtlCol="0" anchor="ctr" anchorCtr="0" compatLnSpc="1">
            <a:prstTxWarp prst="textNoShape">
              <a:avLst/>
            </a:prstTxWarp>
          </a:bodyPr>
          <a:lstStyle/>
          <a:p>
            <a:pPr algn="ctr">
              <a:spcBef>
                <a:spcPct val="20000"/>
              </a:spcBef>
            </a:pPr>
            <a:r>
              <a:rPr kumimoji="0" lang="ja-JP" altLang="en-US" sz="2400" b="0" i="0" u="none" strike="noStrike" cap="none" normalizeH="0" dirty="0">
                <a:ln>
                  <a:noFill/>
                </a:ln>
                <a:solidFill>
                  <a:srgbClr val="FFFFFF"/>
                </a:solidFill>
                <a:effectLst/>
                <a:latin typeface="メイリオ"/>
                <a:ea typeface="メイリオ"/>
                <a:cs typeface="メイリオ"/>
              </a:rPr>
              <a:t>理　想</a:t>
            </a:r>
          </a:p>
        </p:txBody>
      </p:sp>
      <p:sp>
        <p:nvSpPr>
          <p:cNvPr id="15" name="角丸四角形 14"/>
          <p:cNvSpPr/>
          <p:nvPr/>
        </p:nvSpPr>
        <p:spPr bwMode="auto">
          <a:xfrm>
            <a:off x="395536" y="4437112"/>
            <a:ext cx="576064" cy="2016224"/>
          </a:xfrm>
          <a:prstGeom prst="roundRect">
            <a:avLst>
              <a:gd name="adj" fmla="val 0"/>
            </a:avLst>
          </a:prstGeom>
          <a:solidFill>
            <a:srgbClr val="FF6600"/>
          </a:solidFill>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wrap="square" lIns="91440" tIns="45720" rIns="91440" bIns="45720" numCol="1" rtlCol="0" anchor="ctr" anchorCtr="0" compatLnSpc="1">
            <a:prstTxWarp prst="textNoShape">
              <a:avLst/>
            </a:prstTxWarp>
          </a:bodyPr>
          <a:lstStyle/>
          <a:p>
            <a:pPr algn="ctr">
              <a:spcBef>
                <a:spcPct val="20000"/>
              </a:spcBef>
            </a:pPr>
            <a:r>
              <a:rPr kumimoji="0" lang="ja-JP" altLang="en-US" sz="2400" b="0" i="0" u="none" strike="noStrike" cap="none" normalizeH="0" dirty="0">
                <a:ln>
                  <a:noFill/>
                </a:ln>
                <a:solidFill>
                  <a:srgbClr val="FFFFFF"/>
                </a:solidFill>
                <a:effectLst/>
                <a:latin typeface="メイリオ"/>
                <a:ea typeface="メイリオ"/>
                <a:cs typeface="メイリオ"/>
              </a:rPr>
              <a:t>現　実</a:t>
            </a:r>
          </a:p>
        </p:txBody>
      </p:sp>
      <p:sp>
        <p:nvSpPr>
          <p:cNvPr id="3" name="角丸四角形 2"/>
          <p:cNvSpPr/>
          <p:nvPr/>
        </p:nvSpPr>
        <p:spPr bwMode="auto">
          <a:xfrm>
            <a:off x="1043608" y="4437112"/>
            <a:ext cx="7704856" cy="2016224"/>
          </a:xfrm>
          <a:prstGeom prst="roundRect">
            <a:avLst>
              <a:gd name="adj" fmla="val 0"/>
            </a:avLst>
          </a:prstGeom>
          <a:solidFill>
            <a:srgbClr val="FF6600"/>
          </a:solidFill>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ja-JP" altLang="ja-JP" u="sng" dirty="0">
                <a:latin typeface="メイリオ"/>
                <a:ea typeface="メイリオ"/>
                <a:cs typeface="メイリオ"/>
              </a:rPr>
              <a:t>本社と同一の大規模</a:t>
            </a:r>
            <a:r>
              <a:rPr lang="en-US" altLang="ja-JP" u="sng" dirty="0">
                <a:latin typeface="メイリオ"/>
                <a:ea typeface="メイリオ"/>
                <a:cs typeface="メイリオ"/>
              </a:rPr>
              <a:t>ERP</a:t>
            </a:r>
            <a:r>
              <a:rPr lang="ja-JP" altLang="ja-JP" u="sng" dirty="0">
                <a:latin typeface="メイリオ"/>
                <a:ea typeface="メイリオ"/>
                <a:cs typeface="メイリオ"/>
              </a:rPr>
              <a:t>システム</a:t>
            </a:r>
            <a:r>
              <a:rPr lang="ja-JP" altLang="en-US" u="sng" dirty="0">
                <a:latin typeface="メイリオ"/>
                <a:ea typeface="メイリオ"/>
                <a:cs typeface="メイリオ"/>
              </a:rPr>
              <a:t>の</a:t>
            </a:r>
            <a:r>
              <a:rPr lang="ja-JP" altLang="ja-JP" u="sng" dirty="0">
                <a:latin typeface="メイリオ"/>
                <a:ea typeface="メイリオ"/>
                <a:cs typeface="メイリオ"/>
              </a:rPr>
              <a:t>全拠点導入は大きなリスクを伴う</a:t>
            </a:r>
            <a:endParaRPr lang="en-US" altLang="ja-JP" u="sng" dirty="0">
              <a:latin typeface="メイリオ"/>
              <a:ea typeface="メイリオ"/>
              <a:cs typeface="メイリオ"/>
            </a:endParaRPr>
          </a:p>
          <a:p>
            <a:endParaRPr lang="en-US" altLang="ja-JP" sz="800" dirty="0">
              <a:latin typeface="メイリオ"/>
              <a:ea typeface="メイリオ"/>
              <a:cs typeface="メイリオ"/>
            </a:endParaRPr>
          </a:p>
          <a:p>
            <a:pPr marL="171450" indent="-171450">
              <a:buFont typeface="Wingdings" charset="2"/>
              <a:buChar char="v"/>
            </a:pPr>
            <a:r>
              <a:rPr lang="ja-JP" altLang="ja-JP" sz="1200" dirty="0">
                <a:latin typeface="メイリオ"/>
                <a:ea typeface="メイリオ"/>
                <a:cs typeface="メイリオ"/>
              </a:rPr>
              <a:t>本社と異なる事業、地元企業との合弁、商習慣</a:t>
            </a:r>
            <a:r>
              <a:rPr lang="ja-JP" altLang="en-US" sz="1200" dirty="0">
                <a:latin typeface="メイリオ"/>
                <a:ea typeface="メイリオ"/>
                <a:cs typeface="メイリオ"/>
              </a:rPr>
              <a:t>の違いにより、</a:t>
            </a:r>
            <a:r>
              <a:rPr lang="ja-JP" altLang="ja-JP" sz="1200" dirty="0">
                <a:latin typeface="メイリオ"/>
                <a:ea typeface="メイリオ"/>
                <a:cs typeface="メイリオ"/>
              </a:rPr>
              <a:t>業務フローやデータ構成が本社と異なる。</a:t>
            </a:r>
            <a:endParaRPr lang="en-US" altLang="ja-JP" sz="1200" dirty="0">
              <a:latin typeface="メイリオ"/>
              <a:ea typeface="メイリオ"/>
              <a:cs typeface="メイリオ"/>
            </a:endParaRPr>
          </a:p>
          <a:p>
            <a:pPr marL="171450" indent="-171450">
              <a:buFont typeface="Wingdings" charset="2"/>
              <a:buChar char="v"/>
            </a:pPr>
            <a:r>
              <a:rPr lang="ja-JP" altLang="ja-JP" sz="1200" dirty="0">
                <a:latin typeface="メイリオ"/>
                <a:ea typeface="メイリオ"/>
                <a:cs typeface="メイリオ"/>
              </a:rPr>
              <a:t>同一のシステムを導入すると、現場の業務内容と</a:t>
            </a:r>
            <a:r>
              <a:rPr lang="en-US" altLang="ja-JP" sz="1200" dirty="0">
                <a:latin typeface="メイリオ"/>
                <a:ea typeface="メイリオ"/>
                <a:cs typeface="メイリオ"/>
              </a:rPr>
              <a:t>ERP</a:t>
            </a:r>
            <a:r>
              <a:rPr lang="ja-JP" altLang="ja-JP" sz="1200" dirty="0">
                <a:latin typeface="メイリオ"/>
                <a:ea typeface="メイリオ"/>
                <a:cs typeface="メイリオ"/>
              </a:rPr>
              <a:t>システムの機能とのギャップを人手による運用で埋めなくてはならず、逆に業務負担が増えてしてしまう。</a:t>
            </a:r>
          </a:p>
          <a:p>
            <a:pPr marL="171450" indent="-171450">
              <a:buFont typeface="Wingdings" charset="2"/>
              <a:buChar char="v"/>
            </a:pPr>
            <a:r>
              <a:rPr lang="ja-JP" altLang="ja-JP" sz="1200" dirty="0">
                <a:latin typeface="メイリオ"/>
                <a:ea typeface="メイリオ"/>
                <a:cs typeface="メイリオ"/>
              </a:rPr>
              <a:t>海外の拠点は、小規模な組織で運用されていることもあり、本社と同様の大規模な</a:t>
            </a:r>
            <a:r>
              <a:rPr lang="en-US" altLang="ja-JP" sz="1200" dirty="0">
                <a:latin typeface="メイリオ"/>
                <a:ea typeface="メイリオ"/>
                <a:cs typeface="メイリオ"/>
              </a:rPr>
              <a:t>ERP</a:t>
            </a:r>
            <a:r>
              <a:rPr lang="ja-JP" altLang="ja-JP" sz="1200" dirty="0">
                <a:latin typeface="メイリオ"/>
                <a:ea typeface="メイリオ"/>
                <a:cs typeface="メイリオ"/>
              </a:rPr>
              <a:t>システムでは、コストに見合わず、その維持管理に、十分な人材を割くこともでき</a:t>
            </a:r>
            <a:r>
              <a:rPr lang="ja-JP" altLang="en-US" sz="1200" dirty="0">
                <a:latin typeface="メイリオ"/>
                <a:ea typeface="メイリオ"/>
                <a:cs typeface="メイリオ"/>
              </a:rPr>
              <a:t>ない</a:t>
            </a:r>
            <a:r>
              <a:rPr lang="ja-JP" altLang="ja-JP" sz="1200" dirty="0">
                <a:latin typeface="メイリオ"/>
                <a:ea typeface="メイリオ"/>
                <a:cs typeface="メイリオ"/>
              </a:rPr>
              <a:t>。</a:t>
            </a:r>
          </a:p>
          <a:p>
            <a:pPr marL="171450" indent="-171450">
              <a:buFont typeface="Wingdings" charset="2"/>
              <a:buChar char="v"/>
            </a:pPr>
            <a:r>
              <a:rPr lang="ja-JP" altLang="ja-JP" sz="1200" dirty="0">
                <a:latin typeface="メイリオ"/>
                <a:ea typeface="メイリオ"/>
                <a:cs typeface="メイリオ"/>
              </a:rPr>
              <a:t>政治情勢や経済状況の変化が予測できず、事業を直ちに統廃合しなければならない</a:t>
            </a:r>
            <a:r>
              <a:rPr lang="ja-JP" altLang="en-US" sz="1200" dirty="0">
                <a:latin typeface="メイリオ"/>
                <a:ea typeface="メイリオ"/>
                <a:cs typeface="メイリオ"/>
              </a:rPr>
              <a:t>ことも考えられる。</a:t>
            </a:r>
            <a:endParaRPr lang="en-US" altLang="ja-JP" sz="1200" dirty="0">
              <a:latin typeface="メイリオ"/>
              <a:ea typeface="メイリオ"/>
              <a:cs typeface="メイリオ"/>
            </a:endParaRPr>
          </a:p>
        </p:txBody>
      </p:sp>
      <p:grpSp>
        <p:nvGrpSpPr>
          <p:cNvPr id="6" name="図形グループ 5"/>
          <p:cNvGrpSpPr/>
          <p:nvPr/>
        </p:nvGrpSpPr>
        <p:grpSpPr>
          <a:xfrm>
            <a:off x="395536" y="3068960"/>
            <a:ext cx="8352928" cy="1296144"/>
            <a:chOff x="395536" y="3068960"/>
            <a:chExt cx="8352928" cy="1296144"/>
          </a:xfrm>
        </p:grpSpPr>
        <p:sp>
          <p:nvSpPr>
            <p:cNvPr id="9" name="角丸四角形 8"/>
            <p:cNvSpPr/>
            <p:nvPr/>
          </p:nvSpPr>
          <p:spPr bwMode="auto">
            <a:xfrm>
              <a:off x="395536" y="3068960"/>
              <a:ext cx="8352928" cy="1296144"/>
            </a:xfrm>
            <a:prstGeom prst="roundRect">
              <a:avLst>
                <a:gd name="adj" fmla="val 0"/>
              </a:avLst>
            </a:prstGeom>
            <a:solidFill>
              <a:srgbClr val="008000"/>
            </a:soli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285750" indent="-285750">
                <a:spcBef>
                  <a:spcPts val="0"/>
                </a:spcBef>
                <a:buFont typeface="Wingdings" charset="2"/>
                <a:buChar char="v"/>
              </a:pPr>
              <a:r>
                <a:rPr kumimoji="0" lang="ja-JP" altLang="en-US" sz="1600" dirty="0">
                  <a:solidFill>
                    <a:srgbClr val="FFFFFF"/>
                  </a:solidFill>
                  <a:latin typeface="メイリオ"/>
                  <a:ea typeface="メイリオ"/>
                  <a:cs typeface="メイリオ"/>
                </a:rPr>
                <a:t>拠点毎に個別最適なパッケージを導入</a:t>
              </a:r>
              <a:endParaRPr kumimoji="0" lang="en-US" altLang="ja-JP" sz="1600" dirty="0">
                <a:solidFill>
                  <a:srgbClr val="FFFFFF"/>
                </a:solidFill>
                <a:latin typeface="メイリオ"/>
                <a:ea typeface="メイリオ"/>
                <a:cs typeface="メイリオ"/>
              </a:endParaRPr>
            </a:p>
            <a:p>
              <a:pPr marL="285750" indent="-285750">
                <a:spcBef>
                  <a:spcPts val="0"/>
                </a:spcBef>
                <a:buFont typeface="Wingdings" charset="2"/>
                <a:buChar char="v"/>
              </a:pPr>
              <a:r>
                <a:rPr kumimoji="0" lang="ja-JP" altLang="en-US" sz="1600" dirty="0">
                  <a:solidFill>
                    <a:srgbClr val="FFFFFF"/>
                  </a:solidFill>
                  <a:latin typeface="メイリオ"/>
                  <a:ea typeface="メイリオ"/>
                  <a:cs typeface="メイリオ"/>
                </a:rPr>
                <a:t>親会社のシステムをひな形とする</a:t>
              </a:r>
              <a:endParaRPr kumimoji="0" lang="en-US" altLang="ja-JP" sz="1600" dirty="0">
                <a:solidFill>
                  <a:srgbClr val="FFFFFF"/>
                </a:solidFill>
                <a:latin typeface="メイリオ"/>
                <a:ea typeface="メイリオ"/>
                <a:cs typeface="メイリオ"/>
              </a:endParaRPr>
            </a:p>
            <a:p>
              <a:pPr marL="285750" indent="-285750">
                <a:spcBef>
                  <a:spcPts val="0"/>
                </a:spcBef>
                <a:buFont typeface="Wingdings" charset="2"/>
                <a:buChar char="v"/>
              </a:pPr>
              <a:r>
                <a:rPr kumimoji="0" lang="ja-JP" altLang="en-US" sz="1600" dirty="0">
                  <a:solidFill>
                    <a:srgbClr val="FFFFFF"/>
                  </a:solidFill>
                  <a:latin typeface="メイリオ"/>
                  <a:ea typeface="メイリオ"/>
                  <a:cs typeface="メイリオ"/>
                </a:rPr>
                <a:t>親会社のマスターに合うようにデータを変換する</a:t>
              </a:r>
              <a:endParaRPr kumimoji="0" lang="en-US" altLang="ja-JP" sz="1600" dirty="0">
                <a:solidFill>
                  <a:srgbClr val="FFFFFF"/>
                </a:solidFill>
                <a:latin typeface="メイリオ"/>
                <a:ea typeface="メイリオ"/>
                <a:cs typeface="メイリオ"/>
              </a:endParaRPr>
            </a:p>
          </p:txBody>
        </p:sp>
        <p:sp>
          <p:nvSpPr>
            <p:cNvPr id="5" name="角丸四角形 4"/>
            <p:cNvSpPr/>
            <p:nvPr/>
          </p:nvSpPr>
          <p:spPr>
            <a:xfrm>
              <a:off x="6156176" y="3284984"/>
              <a:ext cx="2376264" cy="864096"/>
            </a:xfrm>
            <a:prstGeom prst="roundRect">
              <a:avLst>
                <a:gd name="adj" fmla="val 0"/>
              </a:avLst>
            </a:prstGeom>
            <a:solidFill>
              <a:srgbClr val="800000"/>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2800" b="0" i="0" u="none" strike="noStrike" cap="none" normalizeH="0" baseline="0" dirty="0">
                  <a:ln>
                    <a:noFill/>
                  </a:ln>
                  <a:solidFill>
                    <a:srgbClr val="FFFFFF"/>
                  </a:solidFill>
                  <a:effectLst/>
                  <a:latin typeface="メイリオ"/>
                  <a:ea typeface="メイリオ"/>
                  <a:cs typeface="メイリオ"/>
                </a:rPr>
                <a:t>2</a:t>
              </a:r>
              <a:r>
                <a:rPr kumimoji="0" lang="ja-JP" altLang="en-US" sz="2800" b="0" i="0" u="none" strike="noStrike" cap="none" normalizeH="0" baseline="0" dirty="0">
                  <a:ln>
                    <a:noFill/>
                  </a:ln>
                  <a:solidFill>
                    <a:srgbClr val="FFFFFF"/>
                  </a:solidFill>
                  <a:effectLst/>
                  <a:latin typeface="メイリオ"/>
                  <a:ea typeface="メイリオ"/>
                  <a:cs typeface="メイリオ"/>
                </a:rPr>
                <a:t>層</a:t>
              </a:r>
              <a:r>
                <a:rPr kumimoji="0" lang="en-US" altLang="ja-JP" sz="2800" b="0" i="0" u="none" strike="noStrike" cap="none" normalizeH="0" baseline="0" dirty="0">
                  <a:ln>
                    <a:noFill/>
                  </a:ln>
                  <a:solidFill>
                    <a:srgbClr val="FFFFFF"/>
                  </a:solidFill>
                  <a:effectLst/>
                  <a:latin typeface="メイリオ"/>
                  <a:ea typeface="メイリオ"/>
                  <a:cs typeface="メイリオ"/>
                </a:rPr>
                <a:t>ERP</a:t>
              </a:r>
            </a:p>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2000" dirty="0">
                  <a:solidFill>
                    <a:srgbClr val="FFFFFF"/>
                  </a:solidFill>
                  <a:latin typeface="メイリオ"/>
                  <a:ea typeface="メイリオ"/>
                  <a:cs typeface="メイリオ"/>
                </a:rPr>
                <a:t>2 Tier ERP</a:t>
              </a:r>
              <a:endParaRPr kumimoji="0" lang="ja-JP" altLang="en-US" sz="2000" b="0" i="0" u="none" strike="noStrike" cap="none" normalizeH="0" baseline="0" dirty="0">
                <a:ln>
                  <a:noFill/>
                </a:ln>
                <a:solidFill>
                  <a:srgbClr val="FFFFFF"/>
                </a:solidFill>
                <a:effectLst/>
                <a:latin typeface="メイリオ"/>
                <a:ea typeface="メイリオ"/>
                <a:cs typeface="メイリオ"/>
              </a:endParaRPr>
            </a:p>
          </p:txBody>
        </p:sp>
      </p:grpSp>
    </p:spTree>
    <p:extLst>
      <p:ext uri="{BB962C8B-B14F-4D97-AF65-F5344CB8AC3E}">
        <p14:creationId xmlns:p14="http://schemas.microsoft.com/office/powerpoint/2010/main" val="541364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left)">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0-#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2</a:t>
            </a:r>
            <a:r>
              <a:rPr kumimoji="1" lang="ja-JP" altLang="en-US" dirty="0"/>
              <a:t>層</a:t>
            </a:r>
            <a:r>
              <a:rPr kumimoji="1" lang="en-US" altLang="ja-JP" dirty="0"/>
              <a:t>ERP(2-Tier ERP)</a:t>
            </a:r>
            <a:r>
              <a:rPr kumimoji="1" lang="ja-JP" altLang="en-US" dirty="0"/>
              <a:t>の考え方</a:t>
            </a:r>
          </a:p>
        </p:txBody>
      </p:sp>
      <p:grpSp>
        <p:nvGrpSpPr>
          <p:cNvPr id="4" name="グループ化 3"/>
          <p:cNvGrpSpPr/>
          <p:nvPr/>
        </p:nvGrpSpPr>
        <p:grpSpPr>
          <a:xfrm>
            <a:off x="395536" y="1734003"/>
            <a:ext cx="3949263" cy="3965028"/>
            <a:chOff x="4824249" y="1752259"/>
            <a:chExt cx="3949263" cy="3965028"/>
          </a:xfrm>
          <a:solidFill>
            <a:schemeClr val="accent5">
              <a:lumMod val="75000"/>
            </a:schemeClr>
          </a:solidFill>
        </p:grpSpPr>
        <p:sp>
          <p:nvSpPr>
            <p:cNvPr id="37" name="角丸四角形 36"/>
            <p:cNvSpPr/>
            <p:nvPr/>
          </p:nvSpPr>
          <p:spPr bwMode="auto">
            <a:xfrm>
              <a:off x="6069725" y="3047659"/>
              <a:ext cx="1447800" cy="1371600"/>
            </a:xfrm>
            <a:prstGeom prst="roundRect">
              <a:avLst>
                <a:gd name="adj" fmla="val 0"/>
              </a:avLst>
            </a:prstGeom>
            <a:grp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baseline="0" dirty="0">
                  <a:ln>
                    <a:noFill/>
                  </a:ln>
                  <a:solidFill>
                    <a:schemeClr val="bg1"/>
                  </a:solidFill>
                  <a:effectLst/>
                  <a:latin typeface="メイリオ"/>
                  <a:ea typeface="メイリオ"/>
                  <a:cs typeface="メイリオ"/>
                </a:rPr>
                <a:t>本　社</a:t>
              </a:r>
              <a:endParaRPr kumimoji="0" lang="ja-JP" altLang="en-US" sz="1400" b="0" i="0" u="none" strike="noStrike" cap="none" normalizeH="0" baseline="0" dirty="0">
                <a:ln>
                  <a:noFill/>
                </a:ln>
                <a:solidFill>
                  <a:schemeClr val="bg1"/>
                </a:solidFill>
                <a:effectLst/>
                <a:latin typeface="メイリオ"/>
                <a:ea typeface="メイリオ"/>
                <a:cs typeface="メイリオ"/>
              </a:endParaRPr>
            </a:p>
          </p:txBody>
        </p:sp>
        <p:sp>
          <p:nvSpPr>
            <p:cNvPr id="38" name="角丸四角形 37"/>
            <p:cNvSpPr/>
            <p:nvPr/>
          </p:nvSpPr>
          <p:spPr bwMode="auto">
            <a:xfrm>
              <a:off x="6275991" y="4650487"/>
              <a:ext cx="1066800" cy="1066800"/>
            </a:xfrm>
            <a:prstGeom prst="roundRect">
              <a:avLst>
                <a:gd name="adj" fmla="val 0"/>
              </a:avLst>
            </a:prstGeom>
            <a:grp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1800" b="0" i="0" u="none" strike="noStrike" cap="none" normalizeH="0" baseline="0" dirty="0">
                  <a:ln>
                    <a:noFill/>
                  </a:ln>
                  <a:solidFill>
                    <a:schemeClr val="bg1"/>
                  </a:solidFill>
                  <a:effectLst/>
                  <a:latin typeface="メイリオ"/>
                  <a:ea typeface="メイリオ"/>
                  <a:cs typeface="メイリオ"/>
                </a:rPr>
                <a:t>子会社</a:t>
              </a:r>
              <a:endParaRPr kumimoji="0" lang="ja-JP" altLang="en-US" b="0" i="0" u="none" strike="noStrike" cap="none" normalizeH="0" baseline="0" dirty="0">
                <a:ln>
                  <a:noFill/>
                </a:ln>
                <a:solidFill>
                  <a:schemeClr val="bg1"/>
                </a:solidFill>
                <a:effectLst/>
                <a:latin typeface="メイリオ"/>
                <a:ea typeface="メイリオ"/>
                <a:cs typeface="メイリオ"/>
              </a:endParaRPr>
            </a:p>
          </p:txBody>
        </p:sp>
        <p:sp>
          <p:nvSpPr>
            <p:cNvPr id="39" name="角丸四角形 38"/>
            <p:cNvSpPr/>
            <p:nvPr/>
          </p:nvSpPr>
          <p:spPr bwMode="auto">
            <a:xfrm>
              <a:off x="6275991" y="1752259"/>
              <a:ext cx="1066800" cy="1066800"/>
            </a:xfrm>
            <a:prstGeom prst="roundRect">
              <a:avLst>
                <a:gd name="adj" fmla="val 0"/>
              </a:avLst>
            </a:prstGeom>
            <a:grp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1800" b="0" i="0" u="none" strike="noStrike" cap="none" normalizeH="0" baseline="0" dirty="0">
                  <a:ln>
                    <a:noFill/>
                  </a:ln>
                  <a:solidFill>
                    <a:schemeClr val="bg1"/>
                  </a:solidFill>
                  <a:effectLst/>
                  <a:latin typeface="メイリオ"/>
                  <a:ea typeface="メイリオ"/>
                  <a:cs typeface="メイリオ"/>
                </a:rPr>
                <a:t>子会社</a:t>
              </a:r>
              <a:endParaRPr kumimoji="0" lang="ja-JP" altLang="en-US" b="0" i="0" u="none" strike="noStrike" cap="none" normalizeH="0" baseline="0" dirty="0">
                <a:ln>
                  <a:noFill/>
                </a:ln>
                <a:solidFill>
                  <a:schemeClr val="bg1"/>
                </a:solidFill>
                <a:effectLst/>
                <a:latin typeface="メイリオ"/>
                <a:ea typeface="メイリオ"/>
                <a:cs typeface="メイリオ"/>
              </a:endParaRPr>
            </a:p>
          </p:txBody>
        </p:sp>
        <p:sp>
          <p:nvSpPr>
            <p:cNvPr id="40" name="角丸四角形 39"/>
            <p:cNvSpPr/>
            <p:nvPr/>
          </p:nvSpPr>
          <p:spPr bwMode="auto">
            <a:xfrm>
              <a:off x="7706712" y="3194804"/>
              <a:ext cx="1066800" cy="1066800"/>
            </a:xfrm>
            <a:prstGeom prst="roundRect">
              <a:avLst>
                <a:gd name="adj" fmla="val 0"/>
              </a:avLst>
            </a:prstGeom>
            <a:grp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1800" b="0" i="0" u="none" strike="noStrike" cap="none" normalizeH="0" baseline="0" dirty="0">
                  <a:ln>
                    <a:noFill/>
                  </a:ln>
                  <a:solidFill>
                    <a:schemeClr val="bg1"/>
                  </a:solidFill>
                  <a:effectLst/>
                  <a:latin typeface="メイリオ"/>
                  <a:ea typeface="メイリオ"/>
                  <a:cs typeface="メイリオ"/>
                </a:rPr>
                <a:t>子会社</a:t>
              </a:r>
              <a:endParaRPr kumimoji="0" lang="ja-JP" altLang="en-US" b="0" i="0" u="none" strike="noStrike" cap="none" normalizeH="0" baseline="0" dirty="0">
                <a:ln>
                  <a:noFill/>
                </a:ln>
                <a:solidFill>
                  <a:schemeClr val="bg1"/>
                </a:solidFill>
                <a:effectLst/>
                <a:latin typeface="メイリオ"/>
                <a:ea typeface="メイリオ"/>
                <a:cs typeface="メイリオ"/>
              </a:endParaRPr>
            </a:p>
          </p:txBody>
        </p:sp>
        <p:sp>
          <p:nvSpPr>
            <p:cNvPr id="41" name="角丸四角形 40"/>
            <p:cNvSpPr/>
            <p:nvPr/>
          </p:nvSpPr>
          <p:spPr bwMode="auto">
            <a:xfrm>
              <a:off x="4824249" y="3194804"/>
              <a:ext cx="1066800" cy="1066800"/>
            </a:xfrm>
            <a:prstGeom prst="roundRect">
              <a:avLst>
                <a:gd name="adj" fmla="val 0"/>
              </a:avLst>
            </a:prstGeom>
            <a:grp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1800" b="0" i="0" u="none" strike="noStrike" cap="none" normalizeH="0" baseline="0" dirty="0">
                  <a:ln>
                    <a:noFill/>
                  </a:ln>
                  <a:solidFill>
                    <a:schemeClr val="bg1"/>
                  </a:solidFill>
                  <a:effectLst/>
                  <a:latin typeface="メイリオ"/>
                  <a:ea typeface="メイリオ"/>
                  <a:cs typeface="メイリオ"/>
                </a:rPr>
                <a:t>子会社</a:t>
              </a:r>
              <a:endParaRPr kumimoji="0" lang="ja-JP" altLang="en-US" b="0" i="0" u="none" strike="noStrike" cap="none" normalizeH="0" baseline="0" dirty="0">
                <a:ln>
                  <a:noFill/>
                </a:ln>
                <a:solidFill>
                  <a:schemeClr val="bg1"/>
                </a:solidFill>
                <a:effectLst/>
                <a:latin typeface="メイリオ"/>
                <a:ea typeface="メイリオ"/>
                <a:cs typeface="メイリオ"/>
              </a:endParaRPr>
            </a:p>
          </p:txBody>
        </p:sp>
        <p:sp>
          <p:nvSpPr>
            <p:cNvPr id="42" name="角丸四角形 41"/>
            <p:cNvSpPr/>
            <p:nvPr/>
          </p:nvSpPr>
          <p:spPr bwMode="auto">
            <a:xfrm>
              <a:off x="7706712" y="1752259"/>
              <a:ext cx="1066800" cy="1066800"/>
            </a:xfrm>
            <a:prstGeom prst="roundRect">
              <a:avLst>
                <a:gd name="adj" fmla="val 0"/>
              </a:avLst>
            </a:prstGeom>
            <a:grp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1800" b="0" i="0" u="none" strike="noStrike" cap="none" normalizeH="0" baseline="0" dirty="0">
                  <a:ln>
                    <a:noFill/>
                  </a:ln>
                  <a:solidFill>
                    <a:schemeClr val="bg1"/>
                  </a:solidFill>
                  <a:effectLst/>
                  <a:latin typeface="メイリオ"/>
                  <a:ea typeface="メイリオ"/>
                  <a:cs typeface="メイリオ"/>
                </a:rPr>
                <a:t>子会社</a:t>
              </a:r>
              <a:endParaRPr kumimoji="0" lang="ja-JP" altLang="en-US" b="0" i="0" u="none" strike="noStrike" cap="none" normalizeH="0" baseline="0" dirty="0">
                <a:ln>
                  <a:noFill/>
                </a:ln>
                <a:solidFill>
                  <a:schemeClr val="bg1"/>
                </a:solidFill>
                <a:effectLst/>
                <a:latin typeface="メイリオ"/>
                <a:ea typeface="メイリオ"/>
                <a:cs typeface="メイリオ"/>
              </a:endParaRPr>
            </a:p>
          </p:txBody>
        </p:sp>
        <p:sp>
          <p:nvSpPr>
            <p:cNvPr id="43" name="角丸四角形 42"/>
            <p:cNvSpPr/>
            <p:nvPr/>
          </p:nvSpPr>
          <p:spPr bwMode="auto">
            <a:xfrm>
              <a:off x="7706712" y="4650487"/>
              <a:ext cx="1066800" cy="1066800"/>
            </a:xfrm>
            <a:prstGeom prst="roundRect">
              <a:avLst>
                <a:gd name="adj" fmla="val 0"/>
              </a:avLst>
            </a:prstGeom>
            <a:grp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1800" b="0" i="0" u="none" strike="noStrike" cap="none" normalizeH="0" baseline="0" dirty="0">
                  <a:ln>
                    <a:noFill/>
                  </a:ln>
                  <a:solidFill>
                    <a:schemeClr val="bg1"/>
                  </a:solidFill>
                  <a:effectLst/>
                  <a:latin typeface="メイリオ"/>
                  <a:ea typeface="メイリオ"/>
                  <a:cs typeface="メイリオ"/>
                </a:rPr>
                <a:t>子会社</a:t>
              </a:r>
              <a:endParaRPr kumimoji="0" lang="ja-JP" altLang="en-US" b="0" i="0" u="none" strike="noStrike" cap="none" normalizeH="0" baseline="0" dirty="0">
                <a:ln>
                  <a:noFill/>
                </a:ln>
                <a:solidFill>
                  <a:schemeClr val="bg1"/>
                </a:solidFill>
                <a:effectLst/>
                <a:latin typeface="メイリオ"/>
                <a:ea typeface="メイリオ"/>
                <a:cs typeface="メイリオ"/>
              </a:endParaRPr>
            </a:p>
          </p:txBody>
        </p:sp>
        <p:sp>
          <p:nvSpPr>
            <p:cNvPr id="44" name="角丸四角形 43"/>
            <p:cNvSpPr/>
            <p:nvPr/>
          </p:nvSpPr>
          <p:spPr bwMode="auto">
            <a:xfrm>
              <a:off x="4824249" y="4650487"/>
              <a:ext cx="1066800" cy="1066800"/>
            </a:xfrm>
            <a:prstGeom prst="roundRect">
              <a:avLst>
                <a:gd name="adj" fmla="val 0"/>
              </a:avLst>
            </a:prstGeom>
            <a:grp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1800" b="0" i="0" u="none" strike="noStrike" cap="none" normalizeH="0" baseline="0" dirty="0">
                  <a:ln>
                    <a:noFill/>
                  </a:ln>
                  <a:solidFill>
                    <a:schemeClr val="bg1"/>
                  </a:solidFill>
                  <a:effectLst/>
                  <a:latin typeface="メイリオ"/>
                  <a:ea typeface="メイリオ"/>
                  <a:cs typeface="メイリオ"/>
                </a:rPr>
                <a:t>子会社</a:t>
              </a:r>
              <a:endParaRPr kumimoji="0" lang="ja-JP" altLang="en-US" b="0" i="0" u="none" strike="noStrike" cap="none" normalizeH="0" baseline="0" dirty="0">
                <a:ln>
                  <a:noFill/>
                </a:ln>
                <a:solidFill>
                  <a:schemeClr val="bg1"/>
                </a:solidFill>
                <a:effectLst/>
                <a:latin typeface="メイリオ"/>
                <a:ea typeface="メイリオ"/>
                <a:cs typeface="メイリオ"/>
              </a:endParaRPr>
            </a:p>
          </p:txBody>
        </p:sp>
        <p:sp>
          <p:nvSpPr>
            <p:cNvPr id="45" name="角丸四角形 44"/>
            <p:cNvSpPr/>
            <p:nvPr/>
          </p:nvSpPr>
          <p:spPr bwMode="auto">
            <a:xfrm>
              <a:off x="4824249" y="1752259"/>
              <a:ext cx="1066800" cy="1066800"/>
            </a:xfrm>
            <a:prstGeom prst="roundRect">
              <a:avLst>
                <a:gd name="adj" fmla="val 0"/>
              </a:avLst>
            </a:prstGeom>
            <a:grp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800" b="0" i="0" u="none" strike="noStrike" cap="none" normalizeH="0" baseline="0" dirty="0">
                  <a:ln>
                    <a:noFill/>
                  </a:ln>
                  <a:solidFill>
                    <a:schemeClr val="bg1"/>
                  </a:solidFill>
                  <a:effectLst/>
                  <a:latin typeface="メイリオ"/>
                  <a:ea typeface="メイリオ"/>
                  <a:cs typeface="メイリオ"/>
                </a:rPr>
                <a:t>子会社</a:t>
              </a:r>
              <a:endParaRPr kumimoji="0" lang="ja-JP" altLang="en-US" b="0" i="0" u="none" strike="noStrike" cap="none" normalizeH="0" baseline="0" dirty="0">
                <a:ln>
                  <a:noFill/>
                </a:ln>
                <a:solidFill>
                  <a:schemeClr val="bg1"/>
                </a:solidFill>
                <a:effectLst/>
                <a:latin typeface="メイリオ"/>
                <a:ea typeface="メイリオ"/>
                <a:cs typeface="メイリオ"/>
              </a:endParaRPr>
            </a:p>
          </p:txBody>
        </p:sp>
        <p:sp>
          <p:nvSpPr>
            <p:cNvPr id="46" name="上下矢印 45"/>
            <p:cNvSpPr/>
            <p:nvPr/>
          </p:nvSpPr>
          <p:spPr bwMode="auto">
            <a:xfrm>
              <a:off x="6603125" y="2666659"/>
              <a:ext cx="381000" cy="528145"/>
            </a:xfrm>
            <a:prstGeom prst="upDownArrow">
              <a:avLst/>
            </a:prstGeom>
            <a:solidFill>
              <a:srgbClr val="E6D6AF"/>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メイリオ"/>
                <a:ea typeface="メイリオ"/>
                <a:cs typeface="メイリオ"/>
              </a:endParaRPr>
            </a:p>
          </p:txBody>
        </p:sp>
        <p:sp>
          <p:nvSpPr>
            <p:cNvPr id="47" name="上下矢印 46"/>
            <p:cNvSpPr/>
            <p:nvPr/>
          </p:nvSpPr>
          <p:spPr bwMode="auto">
            <a:xfrm>
              <a:off x="6618891" y="4261604"/>
              <a:ext cx="381000" cy="528145"/>
            </a:xfrm>
            <a:prstGeom prst="upDownArrow">
              <a:avLst/>
            </a:prstGeom>
            <a:solidFill>
              <a:srgbClr val="E6D6AF"/>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メイリオ"/>
                <a:ea typeface="メイリオ"/>
                <a:cs typeface="メイリオ"/>
              </a:endParaRPr>
            </a:p>
          </p:txBody>
        </p:sp>
        <p:sp>
          <p:nvSpPr>
            <p:cNvPr id="48" name="上下矢印 47"/>
            <p:cNvSpPr/>
            <p:nvPr/>
          </p:nvSpPr>
          <p:spPr bwMode="auto">
            <a:xfrm rot="5400000">
              <a:off x="7416364" y="3464132"/>
              <a:ext cx="381000" cy="528145"/>
            </a:xfrm>
            <a:prstGeom prst="upDownArrow">
              <a:avLst/>
            </a:prstGeom>
            <a:solidFill>
              <a:srgbClr val="E6D6AF"/>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メイリオ"/>
                <a:ea typeface="メイリオ"/>
                <a:cs typeface="メイリオ"/>
              </a:endParaRPr>
            </a:p>
          </p:txBody>
        </p:sp>
        <p:sp>
          <p:nvSpPr>
            <p:cNvPr id="49" name="上下矢印 48"/>
            <p:cNvSpPr/>
            <p:nvPr/>
          </p:nvSpPr>
          <p:spPr bwMode="auto">
            <a:xfrm rot="5400000">
              <a:off x="5821418" y="3426032"/>
              <a:ext cx="381000" cy="528145"/>
            </a:xfrm>
            <a:prstGeom prst="upDownArrow">
              <a:avLst/>
            </a:prstGeom>
            <a:solidFill>
              <a:srgbClr val="E6D6AF"/>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メイリオ"/>
                <a:ea typeface="メイリオ"/>
                <a:cs typeface="メイリオ"/>
              </a:endParaRPr>
            </a:p>
          </p:txBody>
        </p:sp>
        <p:sp>
          <p:nvSpPr>
            <p:cNvPr id="50" name="上下矢印 49"/>
            <p:cNvSpPr/>
            <p:nvPr/>
          </p:nvSpPr>
          <p:spPr bwMode="auto">
            <a:xfrm rot="2700000">
              <a:off x="7416363" y="2666658"/>
              <a:ext cx="381000" cy="528145"/>
            </a:xfrm>
            <a:prstGeom prst="upDownArrow">
              <a:avLst/>
            </a:prstGeom>
            <a:solidFill>
              <a:srgbClr val="E6D6AF"/>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メイリオ"/>
                <a:ea typeface="メイリオ"/>
                <a:cs typeface="メイリオ"/>
              </a:endParaRPr>
            </a:p>
          </p:txBody>
        </p:sp>
        <p:sp>
          <p:nvSpPr>
            <p:cNvPr id="51" name="上下矢印 50"/>
            <p:cNvSpPr/>
            <p:nvPr/>
          </p:nvSpPr>
          <p:spPr bwMode="auto">
            <a:xfrm rot="2700000">
              <a:off x="5764060" y="4261604"/>
              <a:ext cx="381000" cy="528145"/>
            </a:xfrm>
            <a:prstGeom prst="upDownArrow">
              <a:avLst/>
            </a:prstGeom>
            <a:solidFill>
              <a:srgbClr val="E6D6AF"/>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メイリオ"/>
                <a:ea typeface="メイリオ"/>
                <a:cs typeface="メイリオ"/>
              </a:endParaRPr>
            </a:p>
          </p:txBody>
        </p:sp>
        <p:sp>
          <p:nvSpPr>
            <p:cNvPr id="52" name="上下矢印 51"/>
            <p:cNvSpPr/>
            <p:nvPr/>
          </p:nvSpPr>
          <p:spPr bwMode="auto">
            <a:xfrm rot="8100000">
              <a:off x="5821418" y="2696427"/>
              <a:ext cx="381000" cy="528145"/>
            </a:xfrm>
            <a:prstGeom prst="upDownArrow">
              <a:avLst/>
            </a:prstGeom>
            <a:solidFill>
              <a:srgbClr val="E6D6AF"/>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メイリオ"/>
                <a:ea typeface="メイリオ"/>
                <a:cs typeface="メイリオ"/>
              </a:endParaRPr>
            </a:p>
          </p:txBody>
        </p:sp>
        <p:sp>
          <p:nvSpPr>
            <p:cNvPr id="53" name="上下矢印 52"/>
            <p:cNvSpPr/>
            <p:nvPr/>
          </p:nvSpPr>
          <p:spPr bwMode="auto">
            <a:xfrm rot="8100000">
              <a:off x="7408481" y="4261603"/>
              <a:ext cx="381000" cy="528145"/>
            </a:xfrm>
            <a:prstGeom prst="upDownArrow">
              <a:avLst/>
            </a:prstGeom>
            <a:solidFill>
              <a:srgbClr val="E6D6AF"/>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メイリオ"/>
                <a:ea typeface="メイリオ"/>
                <a:cs typeface="メイリオ"/>
              </a:endParaRPr>
            </a:p>
          </p:txBody>
        </p:sp>
      </p:grpSp>
      <p:sp>
        <p:nvSpPr>
          <p:cNvPr id="56" name="テキスト ボックス 55"/>
          <p:cNvSpPr txBox="1"/>
          <p:nvPr/>
        </p:nvSpPr>
        <p:spPr>
          <a:xfrm>
            <a:off x="371887" y="5796280"/>
            <a:ext cx="3890809" cy="646331"/>
          </a:xfrm>
          <a:prstGeom prst="rect">
            <a:avLst/>
          </a:prstGeom>
          <a:noFill/>
        </p:spPr>
        <p:txBody>
          <a:bodyPr wrap="none" rtlCol="0">
            <a:spAutoFit/>
          </a:bodyPr>
          <a:lstStyle/>
          <a:p>
            <a:pPr marL="171450" indent="-171450">
              <a:buFont typeface="Wingdings" pitchFamily="2" charset="2"/>
              <a:buChar char="l"/>
            </a:pPr>
            <a:r>
              <a:rPr kumimoji="1" lang="ja-JP" altLang="en-US" sz="1200" dirty="0">
                <a:solidFill>
                  <a:schemeClr val="accent5">
                    <a:lumMod val="75000"/>
                  </a:schemeClr>
                </a:solidFill>
                <a:latin typeface="メイリオ"/>
                <a:ea typeface="メイリオ"/>
                <a:cs typeface="メイリオ"/>
              </a:rPr>
              <a:t>同一経営プロセス</a:t>
            </a:r>
            <a:r>
              <a:rPr kumimoji="1" lang="en-US" altLang="ja-JP" sz="1200" dirty="0">
                <a:solidFill>
                  <a:schemeClr val="accent5">
                    <a:lumMod val="75000"/>
                  </a:schemeClr>
                </a:solidFill>
                <a:latin typeface="メイリオ"/>
                <a:ea typeface="メイリオ"/>
                <a:cs typeface="メイリオ"/>
              </a:rPr>
              <a:t>/</a:t>
            </a:r>
            <a:r>
              <a:rPr kumimoji="1" lang="ja-JP" altLang="en-US" sz="1200" dirty="0">
                <a:solidFill>
                  <a:schemeClr val="accent5">
                    <a:lumMod val="75000"/>
                  </a:schemeClr>
                </a:solidFill>
                <a:latin typeface="メイリオ"/>
                <a:ea typeface="メイリオ"/>
                <a:cs typeface="メイリオ"/>
              </a:rPr>
              <a:t>同一アプリケーシュン</a:t>
            </a:r>
            <a:endParaRPr lang="ja-JP" altLang="en-US" sz="1200" dirty="0">
              <a:solidFill>
                <a:schemeClr val="accent5">
                  <a:lumMod val="75000"/>
                </a:schemeClr>
              </a:solidFill>
              <a:latin typeface="メイリオ"/>
              <a:ea typeface="メイリオ"/>
              <a:cs typeface="メイリオ"/>
            </a:endParaRPr>
          </a:p>
          <a:p>
            <a:pPr marL="171450" indent="-171450">
              <a:buFont typeface="Wingdings" pitchFamily="2" charset="2"/>
              <a:buChar char="l"/>
            </a:pPr>
            <a:r>
              <a:rPr lang="ja-JP" altLang="en-US" sz="1200" dirty="0">
                <a:solidFill>
                  <a:schemeClr val="accent5">
                    <a:lumMod val="75000"/>
                  </a:schemeClr>
                </a:solidFill>
                <a:latin typeface="メイリオ"/>
                <a:ea typeface="メイリオ"/>
                <a:cs typeface="メイリオ"/>
              </a:rPr>
              <a:t>同一勘定科目・管理基準</a:t>
            </a:r>
          </a:p>
          <a:p>
            <a:pPr marL="171450" indent="-171450">
              <a:buFont typeface="Wingdings" pitchFamily="2" charset="2"/>
              <a:buChar char="l"/>
            </a:pPr>
            <a:r>
              <a:rPr kumimoji="1" lang="ja-JP" altLang="en-US" sz="1200" dirty="0">
                <a:solidFill>
                  <a:schemeClr val="accent5">
                    <a:lumMod val="75000"/>
                  </a:schemeClr>
                </a:solidFill>
                <a:latin typeface="メイリオ"/>
                <a:ea typeface="メイリオ"/>
                <a:cs typeface="メイリオ"/>
              </a:rPr>
              <a:t>複数企業体が、同一企業体のごときオペレーション</a:t>
            </a:r>
          </a:p>
        </p:txBody>
      </p:sp>
      <p:sp>
        <p:nvSpPr>
          <p:cNvPr id="58" name="角丸四角形 57"/>
          <p:cNvSpPr/>
          <p:nvPr/>
        </p:nvSpPr>
        <p:spPr bwMode="auto">
          <a:xfrm>
            <a:off x="395536" y="1124744"/>
            <a:ext cx="3949263" cy="457200"/>
          </a:xfrm>
          <a:prstGeom prst="roundRect">
            <a:avLst>
              <a:gd name="adj" fmla="val 0"/>
            </a:avLst>
          </a:prstGeom>
          <a:solidFill>
            <a:schemeClr val="accent5">
              <a:lumMod val="75000"/>
            </a:schemeClr>
          </a:soli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baseline="0" dirty="0">
                <a:ln>
                  <a:noFill/>
                </a:ln>
                <a:solidFill>
                  <a:schemeClr val="bg1"/>
                </a:solidFill>
                <a:effectLst/>
                <a:latin typeface="メイリオ"/>
                <a:ea typeface="メイリオ"/>
                <a:cs typeface="メイリオ"/>
              </a:rPr>
              <a:t>ERP</a:t>
            </a:r>
            <a:r>
              <a:rPr kumimoji="0" lang="ja-JP" altLang="en-US" sz="2000" b="0" i="0" u="none" strike="noStrike" cap="none" normalizeH="0" baseline="0" dirty="0">
                <a:ln>
                  <a:noFill/>
                </a:ln>
                <a:solidFill>
                  <a:schemeClr val="bg1"/>
                </a:solidFill>
                <a:effectLst/>
                <a:latin typeface="メイリオ"/>
                <a:ea typeface="メイリオ"/>
                <a:cs typeface="メイリオ"/>
              </a:rPr>
              <a:t>の目指す理想型</a:t>
            </a:r>
          </a:p>
        </p:txBody>
      </p:sp>
      <p:sp>
        <p:nvSpPr>
          <p:cNvPr id="76" name="テキスト ボックス 75"/>
          <p:cNvSpPr txBox="1"/>
          <p:nvPr/>
        </p:nvSpPr>
        <p:spPr>
          <a:xfrm>
            <a:off x="4638417" y="5796280"/>
            <a:ext cx="4254063" cy="646331"/>
          </a:xfrm>
          <a:prstGeom prst="rect">
            <a:avLst/>
          </a:prstGeom>
          <a:noFill/>
        </p:spPr>
        <p:txBody>
          <a:bodyPr wrap="square" rtlCol="0">
            <a:spAutoFit/>
          </a:bodyPr>
          <a:lstStyle/>
          <a:p>
            <a:pPr marL="171450" indent="-171450">
              <a:buFont typeface="Wingdings" pitchFamily="2" charset="2"/>
              <a:buChar char="l"/>
            </a:pPr>
            <a:r>
              <a:rPr kumimoji="1" lang="ja-JP" altLang="en-US" sz="1200" dirty="0">
                <a:solidFill>
                  <a:srgbClr val="006600"/>
                </a:solidFill>
                <a:latin typeface="メイリオ"/>
                <a:ea typeface="メイリオ"/>
                <a:cs typeface="メイリオ"/>
              </a:rPr>
              <a:t>個別経営プロセス</a:t>
            </a:r>
            <a:r>
              <a:rPr kumimoji="1" lang="en-US" altLang="ja-JP" sz="1200" dirty="0">
                <a:solidFill>
                  <a:srgbClr val="006600"/>
                </a:solidFill>
                <a:latin typeface="メイリオ"/>
                <a:ea typeface="メイリオ"/>
                <a:cs typeface="メイリオ"/>
              </a:rPr>
              <a:t>/</a:t>
            </a:r>
            <a:r>
              <a:rPr lang="ja-JP" altLang="en-US" sz="1200" dirty="0">
                <a:solidFill>
                  <a:srgbClr val="006600"/>
                </a:solidFill>
                <a:latin typeface="メイリオ"/>
                <a:ea typeface="メイリオ"/>
                <a:cs typeface="メイリオ"/>
              </a:rPr>
              <a:t>個別アプリケーション</a:t>
            </a:r>
          </a:p>
          <a:p>
            <a:pPr marL="171450" indent="-171450">
              <a:buFont typeface="Wingdings" pitchFamily="2" charset="2"/>
              <a:buChar char="l"/>
            </a:pPr>
            <a:r>
              <a:rPr lang="ja-JP" altLang="en-US" sz="1200" dirty="0">
                <a:solidFill>
                  <a:srgbClr val="800000"/>
                </a:solidFill>
                <a:latin typeface="メイリオ"/>
                <a:ea typeface="メイリオ"/>
                <a:cs typeface="メイリオ"/>
              </a:rPr>
              <a:t>本社勘定科目・管理基準に準拠</a:t>
            </a:r>
          </a:p>
          <a:p>
            <a:pPr marL="171450" indent="-171450">
              <a:buFont typeface="Wingdings" pitchFamily="2" charset="2"/>
              <a:buChar char="l"/>
            </a:pPr>
            <a:r>
              <a:rPr kumimoji="1" lang="ja-JP" altLang="en-US" sz="1200" dirty="0">
                <a:solidFill>
                  <a:srgbClr val="006600"/>
                </a:solidFill>
                <a:latin typeface="メイリオ"/>
                <a:ea typeface="メイリオ"/>
                <a:cs typeface="メイリオ"/>
              </a:rPr>
              <a:t>複数企業体の個別オペレーション／データ組替連携</a:t>
            </a:r>
          </a:p>
        </p:txBody>
      </p:sp>
      <p:grpSp>
        <p:nvGrpSpPr>
          <p:cNvPr id="7" name="図形グループ 6"/>
          <p:cNvGrpSpPr/>
          <p:nvPr/>
        </p:nvGrpSpPr>
        <p:grpSpPr>
          <a:xfrm>
            <a:off x="4638417" y="1124744"/>
            <a:ext cx="3949263" cy="4574288"/>
            <a:chOff x="4638417" y="1124744"/>
            <a:chExt cx="3949263" cy="4574288"/>
          </a:xfrm>
        </p:grpSpPr>
        <p:sp>
          <p:nvSpPr>
            <p:cNvPr id="59" name="角丸四角形 58"/>
            <p:cNvSpPr/>
            <p:nvPr/>
          </p:nvSpPr>
          <p:spPr bwMode="auto">
            <a:xfrm>
              <a:off x="5883893" y="3029404"/>
              <a:ext cx="1447800" cy="1371600"/>
            </a:xfrm>
            <a:prstGeom prst="roundRect">
              <a:avLst>
                <a:gd name="adj" fmla="val 0"/>
              </a:avLst>
            </a:prstGeom>
            <a:solidFill>
              <a:schemeClr val="accent6">
                <a:lumMod val="75000"/>
              </a:schemeClr>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baseline="0" dirty="0">
                  <a:ln>
                    <a:noFill/>
                  </a:ln>
                  <a:solidFill>
                    <a:schemeClr val="bg1"/>
                  </a:solidFill>
                  <a:effectLst/>
                  <a:latin typeface="メイリオ"/>
                  <a:ea typeface="メイリオ"/>
                  <a:cs typeface="メイリオ"/>
                </a:rPr>
                <a:t>本　社</a:t>
              </a:r>
            </a:p>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800" b="0" i="0" u="none" strike="noStrike" cap="none" normalizeH="0" baseline="0" dirty="0">
                <a:ln>
                  <a:noFill/>
                </a:ln>
                <a:solidFill>
                  <a:schemeClr val="bg1"/>
                </a:solidFill>
                <a:effectLst/>
                <a:latin typeface="メイリオ"/>
                <a:ea typeface="メイリオ"/>
                <a:cs typeface="メイリオ"/>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2000" dirty="0">
                <a:solidFill>
                  <a:schemeClr val="bg1"/>
                </a:solidFill>
                <a:latin typeface="メイリオ"/>
                <a:ea typeface="メイリオ"/>
                <a:cs typeface="メイリオ"/>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dirty="0">
                <a:ln>
                  <a:noFill/>
                </a:ln>
                <a:solidFill>
                  <a:schemeClr val="bg1"/>
                </a:solidFill>
                <a:effectLst/>
                <a:latin typeface="メイリオ"/>
                <a:ea typeface="メイリオ"/>
                <a:cs typeface="メイリオ"/>
              </a:endParaRPr>
            </a:p>
          </p:txBody>
        </p:sp>
        <p:sp>
          <p:nvSpPr>
            <p:cNvPr id="60" name="角丸四角形 59"/>
            <p:cNvSpPr/>
            <p:nvPr/>
          </p:nvSpPr>
          <p:spPr bwMode="auto">
            <a:xfrm>
              <a:off x="6090159" y="4632232"/>
              <a:ext cx="1066800" cy="1066800"/>
            </a:xfrm>
            <a:prstGeom prst="roundRect">
              <a:avLst>
                <a:gd name="adj" fmla="val 0"/>
              </a:avLst>
            </a:prstGeom>
            <a:solidFill>
              <a:srgbClr val="558ED5"/>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1800" b="0" i="0" u="none" strike="noStrike" cap="none" normalizeH="0" baseline="0" dirty="0">
                  <a:ln>
                    <a:noFill/>
                  </a:ln>
                  <a:solidFill>
                    <a:schemeClr val="bg1"/>
                  </a:solidFill>
                  <a:effectLst/>
                  <a:latin typeface="メイリオ"/>
                  <a:ea typeface="メイリオ"/>
                  <a:cs typeface="メイリオ"/>
                </a:rPr>
                <a:t>子会社</a:t>
              </a:r>
            </a:p>
            <a:p>
              <a:pPr algn="ctr">
                <a:spcBef>
                  <a:spcPct val="20000"/>
                </a:spcBef>
              </a:pPr>
              <a:endParaRPr kumimoji="0" lang="ja-JP" altLang="en-US" dirty="0">
                <a:solidFill>
                  <a:schemeClr val="bg1"/>
                </a:solidFill>
                <a:latin typeface="メイリオ"/>
                <a:ea typeface="メイリオ"/>
                <a:cs typeface="メイリオ"/>
              </a:endParaRPr>
            </a:p>
            <a:p>
              <a:pPr algn="ctr">
                <a:spcBef>
                  <a:spcPct val="20000"/>
                </a:spcBef>
              </a:pPr>
              <a:endParaRPr kumimoji="0" lang="ja-JP" altLang="en-US" b="0" i="0" u="none" strike="noStrike" cap="none" normalizeH="0" baseline="0" dirty="0">
                <a:ln>
                  <a:noFill/>
                </a:ln>
                <a:solidFill>
                  <a:schemeClr val="bg1"/>
                </a:solidFill>
                <a:effectLst/>
                <a:latin typeface="メイリオ"/>
                <a:ea typeface="メイリオ"/>
                <a:cs typeface="メイリオ"/>
              </a:endParaRPr>
            </a:p>
          </p:txBody>
        </p:sp>
        <p:sp>
          <p:nvSpPr>
            <p:cNvPr id="61" name="角丸四角形 60"/>
            <p:cNvSpPr/>
            <p:nvPr/>
          </p:nvSpPr>
          <p:spPr bwMode="auto">
            <a:xfrm>
              <a:off x="6090159" y="1734004"/>
              <a:ext cx="1066800" cy="1066800"/>
            </a:xfrm>
            <a:prstGeom prst="roundRect">
              <a:avLst>
                <a:gd name="adj" fmla="val 0"/>
              </a:avLst>
            </a:prstGeom>
            <a:solidFill>
              <a:schemeClr val="accent5">
                <a:lumMod val="75000"/>
              </a:schemeClr>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1800" b="0" i="0" u="none" strike="noStrike" cap="none" normalizeH="0" baseline="0" dirty="0">
                  <a:ln>
                    <a:noFill/>
                  </a:ln>
                  <a:solidFill>
                    <a:schemeClr val="bg1"/>
                  </a:solidFill>
                  <a:effectLst/>
                  <a:latin typeface="メイリオ"/>
                  <a:ea typeface="メイリオ"/>
                  <a:cs typeface="メイリオ"/>
                </a:rPr>
                <a:t>子会社</a:t>
              </a:r>
            </a:p>
            <a:p>
              <a:pPr algn="ctr">
                <a:spcBef>
                  <a:spcPct val="20000"/>
                </a:spcBef>
              </a:pPr>
              <a:endParaRPr kumimoji="0" lang="ja-JP" altLang="en-US" dirty="0">
                <a:solidFill>
                  <a:schemeClr val="bg1"/>
                </a:solidFill>
                <a:latin typeface="メイリオ"/>
                <a:ea typeface="メイリオ"/>
                <a:cs typeface="メイリオ"/>
              </a:endParaRPr>
            </a:p>
            <a:p>
              <a:pPr algn="ctr">
                <a:spcBef>
                  <a:spcPct val="20000"/>
                </a:spcBef>
              </a:pPr>
              <a:endParaRPr kumimoji="0" lang="ja-JP" altLang="en-US" b="0" i="0" u="none" strike="noStrike" cap="none" normalizeH="0" baseline="0" dirty="0">
                <a:ln>
                  <a:noFill/>
                </a:ln>
                <a:solidFill>
                  <a:schemeClr val="bg1"/>
                </a:solidFill>
                <a:effectLst/>
                <a:latin typeface="メイリオ"/>
                <a:ea typeface="メイリオ"/>
                <a:cs typeface="メイリオ"/>
              </a:endParaRPr>
            </a:p>
          </p:txBody>
        </p:sp>
        <p:sp>
          <p:nvSpPr>
            <p:cNvPr id="62" name="角丸四角形 61"/>
            <p:cNvSpPr/>
            <p:nvPr/>
          </p:nvSpPr>
          <p:spPr bwMode="auto">
            <a:xfrm>
              <a:off x="7520880" y="3176549"/>
              <a:ext cx="1066800" cy="1066800"/>
            </a:xfrm>
            <a:prstGeom prst="roundRect">
              <a:avLst>
                <a:gd name="adj" fmla="val 0"/>
              </a:avLst>
            </a:prstGeom>
            <a:solidFill>
              <a:schemeClr val="accent2">
                <a:lumMod val="75000"/>
              </a:schemeClr>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1800" b="0" i="0" u="none" strike="noStrike" cap="none" normalizeH="0" baseline="0" dirty="0">
                  <a:ln>
                    <a:noFill/>
                  </a:ln>
                  <a:solidFill>
                    <a:schemeClr val="bg1"/>
                  </a:solidFill>
                  <a:effectLst/>
                  <a:latin typeface="メイリオ"/>
                  <a:ea typeface="メイリオ"/>
                  <a:cs typeface="メイリオ"/>
                </a:rPr>
                <a:t>子会社</a:t>
              </a:r>
            </a:p>
            <a:p>
              <a:pPr algn="ctr">
                <a:spcBef>
                  <a:spcPct val="20000"/>
                </a:spcBef>
              </a:pPr>
              <a:endParaRPr kumimoji="0" lang="ja-JP" altLang="en-US" dirty="0">
                <a:solidFill>
                  <a:schemeClr val="bg1"/>
                </a:solidFill>
                <a:latin typeface="メイリオ"/>
                <a:ea typeface="メイリオ"/>
                <a:cs typeface="メイリオ"/>
              </a:endParaRPr>
            </a:p>
            <a:p>
              <a:pPr algn="ctr">
                <a:spcBef>
                  <a:spcPct val="20000"/>
                </a:spcBef>
              </a:pPr>
              <a:endParaRPr kumimoji="0" lang="ja-JP" altLang="en-US" b="0" i="0" u="none" strike="noStrike" cap="none" normalizeH="0" baseline="0" dirty="0">
                <a:ln>
                  <a:noFill/>
                </a:ln>
                <a:solidFill>
                  <a:schemeClr val="bg1"/>
                </a:solidFill>
                <a:effectLst/>
                <a:latin typeface="メイリオ"/>
                <a:ea typeface="メイリオ"/>
                <a:cs typeface="メイリオ"/>
              </a:endParaRPr>
            </a:p>
          </p:txBody>
        </p:sp>
        <p:sp>
          <p:nvSpPr>
            <p:cNvPr id="63" name="角丸四角形 62"/>
            <p:cNvSpPr/>
            <p:nvPr/>
          </p:nvSpPr>
          <p:spPr bwMode="auto">
            <a:xfrm>
              <a:off x="4638417" y="3176549"/>
              <a:ext cx="1066800" cy="1066800"/>
            </a:xfrm>
            <a:prstGeom prst="roundRect">
              <a:avLst>
                <a:gd name="adj" fmla="val 0"/>
              </a:avLst>
            </a:prstGeom>
            <a:solidFill>
              <a:schemeClr val="accent2">
                <a:lumMod val="60000"/>
                <a:lumOff val="40000"/>
              </a:schemeClr>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1800" b="0" i="0" u="none" strike="noStrike" cap="none" normalizeH="0" baseline="0" dirty="0">
                  <a:ln>
                    <a:noFill/>
                  </a:ln>
                  <a:solidFill>
                    <a:schemeClr val="bg1"/>
                  </a:solidFill>
                  <a:effectLst/>
                  <a:latin typeface="メイリオ"/>
                  <a:ea typeface="メイリオ"/>
                  <a:cs typeface="メイリオ"/>
                </a:rPr>
                <a:t>子会社</a:t>
              </a:r>
            </a:p>
            <a:p>
              <a:pPr algn="ctr">
                <a:spcBef>
                  <a:spcPct val="20000"/>
                </a:spcBef>
              </a:pPr>
              <a:endParaRPr kumimoji="0" lang="ja-JP" altLang="en-US" dirty="0">
                <a:solidFill>
                  <a:schemeClr val="bg1"/>
                </a:solidFill>
                <a:latin typeface="メイリオ"/>
                <a:ea typeface="メイリオ"/>
                <a:cs typeface="メイリオ"/>
              </a:endParaRPr>
            </a:p>
            <a:p>
              <a:pPr algn="ctr">
                <a:spcBef>
                  <a:spcPct val="20000"/>
                </a:spcBef>
              </a:pPr>
              <a:endParaRPr kumimoji="0" lang="ja-JP" altLang="en-US" b="0" i="0" u="none" strike="noStrike" cap="none" normalizeH="0" baseline="0" dirty="0">
                <a:ln>
                  <a:noFill/>
                </a:ln>
                <a:solidFill>
                  <a:schemeClr val="bg1"/>
                </a:solidFill>
                <a:effectLst/>
                <a:latin typeface="メイリオ"/>
                <a:ea typeface="メイリオ"/>
                <a:cs typeface="メイリオ"/>
              </a:endParaRPr>
            </a:p>
          </p:txBody>
        </p:sp>
        <p:sp>
          <p:nvSpPr>
            <p:cNvPr id="64" name="角丸四角形 63"/>
            <p:cNvSpPr/>
            <p:nvPr/>
          </p:nvSpPr>
          <p:spPr bwMode="auto">
            <a:xfrm>
              <a:off x="7520880" y="1734004"/>
              <a:ext cx="1066800" cy="1066800"/>
            </a:xfrm>
            <a:prstGeom prst="roundRect">
              <a:avLst>
                <a:gd name="adj" fmla="val 0"/>
              </a:avLst>
            </a:prstGeom>
            <a:solidFill>
              <a:schemeClr val="accent2">
                <a:lumMod val="75000"/>
              </a:schemeClr>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1800" b="0" i="0" u="none" strike="noStrike" cap="none" normalizeH="0" baseline="0" dirty="0">
                  <a:ln>
                    <a:noFill/>
                  </a:ln>
                  <a:solidFill>
                    <a:schemeClr val="bg1"/>
                  </a:solidFill>
                  <a:effectLst/>
                  <a:latin typeface="メイリオ"/>
                  <a:ea typeface="メイリオ"/>
                  <a:cs typeface="メイリオ"/>
                </a:rPr>
                <a:t>子会社</a:t>
              </a:r>
            </a:p>
            <a:p>
              <a:pPr algn="ctr">
                <a:spcBef>
                  <a:spcPct val="20000"/>
                </a:spcBef>
              </a:pPr>
              <a:endParaRPr kumimoji="0" lang="ja-JP" altLang="en-US" dirty="0">
                <a:solidFill>
                  <a:schemeClr val="bg1"/>
                </a:solidFill>
                <a:latin typeface="メイリオ"/>
                <a:ea typeface="メイリオ"/>
                <a:cs typeface="メイリオ"/>
              </a:endParaRPr>
            </a:p>
            <a:p>
              <a:pPr algn="ctr">
                <a:spcBef>
                  <a:spcPct val="20000"/>
                </a:spcBef>
              </a:pPr>
              <a:endParaRPr kumimoji="0" lang="ja-JP" altLang="en-US" b="0" i="0" u="none" strike="noStrike" cap="none" normalizeH="0" baseline="0" dirty="0">
                <a:ln>
                  <a:noFill/>
                </a:ln>
                <a:solidFill>
                  <a:schemeClr val="bg1"/>
                </a:solidFill>
                <a:effectLst/>
                <a:latin typeface="メイリオ"/>
                <a:ea typeface="メイリオ"/>
                <a:cs typeface="メイリオ"/>
              </a:endParaRPr>
            </a:p>
          </p:txBody>
        </p:sp>
        <p:sp>
          <p:nvSpPr>
            <p:cNvPr id="65" name="角丸四角形 64"/>
            <p:cNvSpPr/>
            <p:nvPr/>
          </p:nvSpPr>
          <p:spPr bwMode="auto">
            <a:xfrm>
              <a:off x="7520880" y="4632232"/>
              <a:ext cx="1066800" cy="1066800"/>
            </a:xfrm>
            <a:prstGeom prst="roundRect">
              <a:avLst>
                <a:gd name="adj" fmla="val 0"/>
              </a:avLst>
            </a:prstGeom>
            <a:solidFill>
              <a:schemeClr val="accent3">
                <a:lumMod val="75000"/>
              </a:schemeClr>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1800" b="0" i="0" u="none" strike="noStrike" cap="none" normalizeH="0" baseline="0" dirty="0">
                  <a:ln>
                    <a:noFill/>
                  </a:ln>
                  <a:solidFill>
                    <a:schemeClr val="bg1"/>
                  </a:solidFill>
                  <a:effectLst/>
                  <a:latin typeface="メイリオ"/>
                  <a:ea typeface="メイリオ"/>
                  <a:cs typeface="メイリオ"/>
                </a:rPr>
                <a:t>子会社</a:t>
              </a:r>
            </a:p>
            <a:p>
              <a:pPr algn="ctr">
                <a:spcBef>
                  <a:spcPct val="20000"/>
                </a:spcBef>
              </a:pPr>
              <a:endParaRPr kumimoji="0" lang="ja-JP" altLang="en-US" dirty="0">
                <a:solidFill>
                  <a:schemeClr val="bg1"/>
                </a:solidFill>
                <a:latin typeface="メイリオ"/>
                <a:ea typeface="メイリオ"/>
                <a:cs typeface="メイリオ"/>
              </a:endParaRPr>
            </a:p>
            <a:p>
              <a:pPr algn="ctr">
                <a:spcBef>
                  <a:spcPct val="20000"/>
                </a:spcBef>
              </a:pPr>
              <a:endParaRPr kumimoji="0" lang="ja-JP" altLang="en-US" b="0" i="0" u="none" strike="noStrike" cap="none" normalizeH="0" baseline="0" dirty="0">
                <a:ln>
                  <a:noFill/>
                </a:ln>
                <a:solidFill>
                  <a:schemeClr val="bg1"/>
                </a:solidFill>
                <a:effectLst/>
                <a:latin typeface="メイリオ"/>
                <a:ea typeface="メイリオ"/>
                <a:cs typeface="メイリオ"/>
              </a:endParaRPr>
            </a:p>
          </p:txBody>
        </p:sp>
        <p:sp>
          <p:nvSpPr>
            <p:cNvPr id="66" name="角丸四角形 65"/>
            <p:cNvSpPr/>
            <p:nvPr/>
          </p:nvSpPr>
          <p:spPr bwMode="auto">
            <a:xfrm>
              <a:off x="4638417" y="4632232"/>
              <a:ext cx="1066800" cy="1066800"/>
            </a:xfrm>
            <a:prstGeom prst="roundRect">
              <a:avLst>
                <a:gd name="adj" fmla="val 0"/>
              </a:avLst>
            </a:prstGeom>
            <a:solidFill>
              <a:schemeClr val="tx2">
                <a:lumMod val="60000"/>
                <a:lumOff val="40000"/>
              </a:schemeClr>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1800" b="0" i="0" u="none" strike="noStrike" cap="none" normalizeH="0" baseline="0" dirty="0">
                  <a:ln>
                    <a:noFill/>
                  </a:ln>
                  <a:solidFill>
                    <a:schemeClr val="bg1"/>
                  </a:solidFill>
                  <a:effectLst/>
                  <a:latin typeface="メイリオ"/>
                  <a:ea typeface="メイリオ"/>
                  <a:cs typeface="メイリオ"/>
                </a:rPr>
                <a:t>子会社</a:t>
              </a:r>
            </a:p>
            <a:p>
              <a:pPr algn="ctr">
                <a:spcBef>
                  <a:spcPct val="20000"/>
                </a:spcBef>
              </a:pPr>
              <a:endParaRPr kumimoji="0" lang="ja-JP" altLang="en-US" dirty="0">
                <a:solidFill>
                  <a:schemeClr val="bg1"/>
                </a:solidFill>
                <a:latin typeface="メイリオ"/>
                <a:ea typeface="メイリオ"/>
                <a:cs typeface="メイリオ"/>
              </a:endParaRPr>
            </a:p>
            <a:p>
              <a:pPr algn="ctr">
                <a:spcBef>
                  <a:spcPct val="20000"/>
                </a:spcBef>
              </a:pPr>
              <a:endParaRPr kumimoji="0" lang="ja-JP" altLang="en-US" b="0" i="0" u="none" strike="noStrike" cap="none" normalizeH="0" baseline="0" dirty="0">
                <a:ln>
                  <a:noFill/>
                </a:ln>
                <a:solidFill>
                  <a:schemeClr val="bg1"/>
                </a:solidFill>
                <a:effectLst/>
                <a:latin typeface="メイリオ"/>
                <a:ea typeface="メイリオ"/>
                <a:cs typeface="メイリオ"/>
              </a:endParaRPr>
            </a:p>
          </p:txBody>
        </p:sp>
        <p:sp>
          <p:nvSpPr>
            <p:cNvPr id="67" name="角丸四角形 66"/>
            <p:cNvSpPr/>
            <p:nvPr/>
          </p:nvSpPr>
          <p:spPr bwMode="auto">
            <a:xfrm>
              <a:off x="4638417" y="1734004"/>
              <a:ext cx="1066800" cy="1066800"/>
            </a:xfrm>
            <a:prstGeom prst="roundRect">
              <a:avLst>
                <a:gd name="adj" fmla="val 0"/>
              </a:avLst>
            </a:prstGeom>
            <a:solidFill>
              <a:schemeClr val="accent3">
                <a:lumMod val="75000"/>
              </a:schemeClr>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800" b="0" i="0" u="none" strike="noStrike" cap="none" normalizeH="0" baseline="0" dirty="0">
                  <a:ln>
                    <a:noFill/>
                  </a:ln>
                  <a:solidFill>
                    <a:schemeClr val="bg1"/>
                  </a:solidFill>
                  <a:effectLst/>
                  <a:latin typeface="メイリオ"/>
                  <a:ea typeface="メイリオ"/>
                  <a:cs typeface="メイリオ"/>
                </a:rPr>
                <a:t>子会社</a:t>
              </a:r>
            </a:p>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dirty="0">
                <a:solidFill>
                  <a:schemeClr val="bg1"/>
                </a:solidFill>
                <a:latin typeface="メイリオ"/>
                <a:ea typeface="メイリオ"/>
                <a:cs typeface="メイリオ"/>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b="0" i="0" u="none" strike="noStrike" cap="none" normalizeH="0" baseline="0" dirty="0">
                <a:ln>
                  <a:noFill/>
                </a:ln>
                <a:solidFill>
                  <a:schemeClr val="bg1"/>
                </a:solidFill>
                <a:effectLst/>
                <a:latin typeface="メイリオ"/>
                <a:ea typeface="メイリオ"/>
                <a:cs typeface="メイリオ"/>
              </a:endParaRPr>
            </a:p>
          </p:txBody>
        </p:sp>
        <p:sp>
          <p:nvSpPr>
            <p:cNvPr id="68" name="上下矢印 67"/>
            <p:cNvSpPr/>
            <p:nvPr/>
          </p:nvSpPr>
          <p:spPr bwMode="auto">
            <a:xfrm>
              <a:off x="6417293" y="2648404"/>
              <a:ext cx="381000" cy="528145"/>
            </a:xfrm>
            <a:prstGeom prst="upDownArrow">
              <a:avLst/>
            </a:prstGeom>
            <a:solidFill>
              <a:srgbClr val="0000FF"/>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メイリオ"/>
                <a:ea typeface="メイリオ"/>
                <a:cs typeface="メイリオ"/>
              </a:endParaRPr>
            </a:p>
          </p:txBody>
        </p:sp>
        <p:sp>
          <p:nvSpPr>
            <p:cNvPr id="69" name="上下矢印 68"/>
            <p:cNvSpPr/>
            <p:nvPr/>
          </p:nvSpPr>
          <p:spPr bwMode="auto">
            <a:xfrm>
              <a:off x="6433059" y="4243349"/>
              <a:ext cx="381000" cy="528145"/>
            </a:xfrm>
            <a:prstGeom prst="upDownArrow">
              <a:avLst/>
            </a:prstGeom>
            <a:solidFill>
              <a:srgbClr val="0000FF"/>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メイリオ"/>
                <a:ea typeface="メイリオ"/>
                <a:cs typeface="メイリオ"/>
              </a:endParaRPr>
            </a:p>
          </p:txBody>
        </p:sp>
        <p:sp>
          <p:nvSpPr>
            <p:cNvPr id="70" name="上下矢印 69"/>
            <p:cNvSpPr/>
            <p:nvPr/>
          </p:nvSpPr>
          <p:spPr bwMode="auto">
            <a:xfrm rot="5400000">
              <a:off x="7230532" y="3445877"/>
              <a:ext cx="381000" cy="528145"/>
            </a:xfrm>
            <a:prstGeom prst="upDownArrow">
              <a:avLst/>
            </a:prstGeom>
            <a:solidFill>
              <a:srgbClr val="0000FF"/>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メイリオ"/>
                <a:ea typeface="メイリオ"/>
                <a:cs typeface="メイリオ"/>
              </a:endParaRPr>
            </a:p>
          </p:txBody>
        </p:sp>
        <p:sp>
          <p:nvSpPr>
            <p:cNvPr id="71" name="上下矢印 70"/>
            <p:cNvSpPr/>
            <p:nvPr/>
          </p:nvSpPr>
          <p:spPr bwMode="auto">
            <a:xfrm rot="5400000">
              <a:off x="5635586" y="3407777"/>
              <a:ext cx="381000" cy="528145"/>
            </a:xfrm>
            <a:prstGeom prst="upDownArrow">
              <a:avLst/>
            </a:prstGeom>
            <a:solidFill>
              <a:srgbClr val="0000FF"/>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メイリオ"/>
                <a:ea typeface="メイリオ"/>
                <a:cs typeface="メイリオ"/>
              </a:endParaRPr>
            </a:p>
          </p:txBody>
        </p:sp>
        <p:sp>
          <p:nvSpPr>
            <p:cNvPr id="72" name="上下矢印 71"/>
            <p:cNvSpPr/>
            <p:nvPr/>
          </p:nvSpPr>
          <p:spPr bwMode="auto">
            <a:xfrm rot="2700000">
              <a:off x="7230531" y="2648403"/>
              <a:ext cx="381000" cy="528145"/>
            </a:xfrm>
            <a:prstGeom prst="upDownArrow">
              <a:avLst/>
            </a:prstGeom>
            <a:solidFill>
              <a:srgbClr val="0000FF"/>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メイリオ"/>
                <a:ea typeface="メイリオ"/>
                <a:cs typeface="メイリオ"/>
              </a:endParaRPr>
            </a:p>
          </p:txBody>
        </p:sp>
        <p:sp>
          <p:nvSpPr>
            <p:cNvPr id="73" name="上下矢印 72"/>
            <p:cNvSpPr/>
            <p:nvPr/>
          </p:nvSpPr>
          <p:spPr bwMode="auto">
            <a:xfrm rot="2700000">
              <a:off x="5578228" y="4243349"/>
              <a:ext cx="381000" cy="528145"/>
            </a:xfrm>
            <a:prstGeom prst="upDownArrow">
              <a:avLst/>
            </a:prstGeom>
            <a:solidFill>
              <a:srgbClr val="0000FF"/>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メイリオ"/>
                <a:ea typeface="メイリオ"/>
                <a:cs typeface="メイリオ"/>
              </a:endParaRPr>
            </a:p>
          </p:txBody>
        </p:sp>
        <p:sp>
          <p:nvSpPr>
            <p:cNvPr id="74" name="上下矢印 73"/>
            <p:cNvSpPr/>
            <p:nvPr/>
          </p:nvSpPr>
          <p:spPr bwMode="auto">
            <a:xfrm rot="8100000">
              <a:off x="5635586" y="2678172"/>
              <a:ext cx="381000" cy="528145"/>
            </a:xfrm>
            <a:prstGeom prst="upDownArrow">
              <a:avLst/>
            </a:prstGeom>
            <a:solidFill>
              <a:srgbClr val="0000FF"/>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メイリオ"/>
                <a:ea typeface="メイリオ"/>
                <a:cs typeface="メイリオ"/>
              </a:endParaRPr>
            </a:p>
          </p:txBody>
        </p:sp>
        <p:sp>
          <p:nvSpPr>
            <p:cNvPr id="75" name="上下矢印 74"/>
            <p:cNvSpPr/>
            <p:nvPr/>
          </p:nvSpPr>
          <p:spPr bwMode="auto">
            <a:xfrm rot="8100000">
              <a:off x="7222649" y="4243348"/>
              <a:ext cx="381000" cy="528145"/>
            </a:xfrm>
            <a:prstGeom prst="upDownArrow">
              <a:avLst/>
            </a:prstGeom>
            <a:solidFill>
              <a:srgbClr val="0000FF"/>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メイリオ"/>
                <a:ea typeface="メイリオ"/>
                <a:cs typeface="メイリオ"/>
              </a:endParaRPr>
            </a:p>
          </p:txBody>
        </p:sp>
        <p:sp>
          <p:nvSpPr>
            <p:cNvPr id="77" name="角丸四角形 76"/>
            <p:cNvSpPr/>
            <p:nvPr/>
          </p:nvSpPr>
          <p:spPr bwMode="auto">
            <a:xfrm>
              <a:off x="4638417" y="1124744"/>
              <a:ext cx="3949263" cy="457200"/>
            </a:xfrm>
            <a:prstGeom prst="roundRect">
              <a:avLst>
                <a:gd name="adj" fmla="val 0"/>
              </a:avLst>
            </a:prstGeom>
            <a:solidFill>
              <a:srgbClr val="3366FF"/>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baseline="0" dirty="0">
                  <a:ln>
                    <a:noFill/>
                  </a:ln>
                  <a:solidFill>
                    <a:schemeClr val="bg1"/>
                  </a:solidFill>
                  <a:effectLst/>
                  <a:latin typeface="メイリオ"/>
                  <a:ea typeface="メイリオ"/>
                  <a:cs typeface="メイリオ"/>
                </a:rPr>
                <a:t>2</a:t>
              </a:r>
              <a:r>
                <a:rPr kumimoji="0" lang="ja-JP" altLang="en-US" sz="2000" b="0" i="0" u="none" strike="noStrike" cap="none" normalizeH="0" baseline="0" dirty="0">
                  <a:ln>
                    <a:noFill/>
                  </a:ln>
                  <a:solidFill>
                    <a:schemeClr val="bg1"/>
                  </a:solidFill>
                  <a:effectLst/>
                  <a:latin typeface="メイリオ"/>
                  <a:ea typeface="メイリオ"/>
                  <a:cs typeface="メイリオ"/>
                </a:rPr>
                <a:t>層</a:t>
              </a:r>
              <a:r>
                <a:rPr kumimoji="0" lang="en-US" altLang="ja-JP" sz="2000" b="0" i="0" u="none" strike="noStrike" cap="none" normalizeH="0" baseline="0" dirty="0">
                  <a:ln>
                    <a:noFill/>
                  </a:ln>
                  <a:solidFill>
                    <a:schemeClr val="bg1"/>
                  </a:solidFill>
                  <a:effectLst/>
                  <a:latin typeface="メイリオ"/>
                  <a:ea typeface="メイリオ"/>
                  <a:cs typeface="メイリオ"/>
                </a:rPr>
                <a:t>ERP</a:t>
              </a:r>
              <a:r>
                <a:rPr kumimoji="0" lang="ja-JP" altLang="en-US" sz="2000" b="0" i="0" u="none" strike="noStrike" cap="none" normalizeH="0" baseline="0" dirty="0">
                  <a:ln>
                    <a:noFill/>
                  </a:ln>
                  <a:solidFill>
                    <a:schemeClr val="bg1"/>
                  </a:solidFill>
                  <a:effectLst/>
                  <a:latin typeface="メイリオ"/>
                  <a:ea typeface="メイリオ"/>
                  <a:cs typeface="メイリオ"/>
                </a:rPr>
                <a:t>の考え方</a:t>
              </a:r>
            </a:p>
          </p:txBody>
        </p:sp>
        <p:sp>
          <p:nvSpPr>
            <p:cNvPr id="6" name="フローチャート: 磁気ディスク 5"/>
            <p:cNvSpPr/>
            <p:nvPr/>
          </p:nvSpPr>
          <p:spPr bwMode="auto">
            <a:xfrm>
              <a:off x="4788024" y="2204864"/>
              <a:ext cx="792088" cy="432048"/>
            </a:xfrm>
            <a:prstGeom prst="flowChartMagneticDisk">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solidFill>
                  <a:srgbClr val="484848"/>
                </a:solidFill>
                <a:effectLst/>
                <a:latin typeface="メイリオ"/>
                <a:ea typeface="メイリオ"/>
                <a:cs typeface="メイリオ"/>
              </a:endParaRPr>
            </a:p>
          </p:txBody>
        </p:sp>
        <p:sp>
          <p:nvSpPr>
            <p:cNvPr id="78" name="フローチャート: 磁気ディスク 77"/>
            <p:cNvSpPr/>
            <p:nvPr/>
          </p:nvSpPr>
          <p:spPr bwMode="auto">
            <a:xfrm>
              <a:off x="6228184" y="2204864"/>
              <a:ext cx="792088" cy="432048"/>
            </a:xfrm>
            <a:prstGeom prst="flowChartMagneticDisk">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solidFill>
                  <a:srgbClr val="484848"/>
                </a:solidFill>
                <a:effectLst/>
                <a:latin typeface="メイリオ"/>
                <a:ea typeface="メイリオ"/>
                <a:cs typeface="メイリオ"/>
              </a:endParaRPr>
            </a:p>
          </p:txBody>
        </p:sp>
        <p:sp>
          <p:nvSpPr>
            <p:cNvPr id="79" name="フローチャート: 磁気ディスク 78"/>
            <p:cNvSpPr/>
            <p:nvPr/>
          </p:nvSpPr>
          <p:spPr bwMode="auto">
            <a:xfrm>
              <a:off x="7668344" y="2204864"/>
              <a:ext cx="792088" cy="432048"/>
            </a:xfrm>
            <a:prstGeom prst="flowChartMagneticDisk">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solidFill>
                  <a:srgbClr val="484848"/>
                </a:solidFill>
                <a:effectLst/>
                <a:latin typeface="メイリオ"/>
                <a:ea typeface="メイリオ"/>
                <a:cs typeface="メイリオ"/>
              </a:endParaRPr>
            </a:p>
          </p:txBody>
        </p:sp>
        <p:sp>
          <p:nvSpPr>
            <p:cNvPr id="80" name="フローチャート: 磁気ディスク 79"/>
            <p:cNvSpPr/>
            <p:nvPr/>
          </p:nvSpPr>
          <p:spPr bwMode="auto">
            <a:xfrm>
              <a:off x="4788024" y="5085184"/>
              <a:ext cx="792088" cy="432048"/>
            </a:xfrm>
            <a:prstGeom prst="flowChartMagneticDisk">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solidFill>
                  <a:srgbClr val="484848"/>
                </a:solidFill>
                <a:effectLst/>
                <a:latin typeface="メイリオ"/>
                <a:ea typeface="メイリオ"/>
                <a:cs typeface="メイリオ"/>
              </a:endParaRPr>
            </a:p>
          </p:txBody>
        </p:sp>
        <p:sp>
          <p:nvSpPr>
            <p:cNvPr id="81" name="フローチャート: 磁気ディスク 80"/>
            <p:cNvSpPr/>
            <p:nvPr/>
          </p:nvSpPr>
          <p:spPr bwMode="auto">
            <a:xfrm>
              <a:off x="6228184" y="5085184"/>
              <a:ext cx="792088" cy="432048"/>
            </a:xfrm>
            <a:prstGeom prst="flowChartMagneticDisk">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solidFill>
                  <a:srgbClr val="484848"/>
                </a:solidFill>
                <a:effectLst/>
                <a:latin typeface="メイリオ"/>
                <a:ea typeface="メイリオ"/>
                <a:cs typeface="メイリオ"/>
              </a:endParaRPr>
            </a:p>
          </p:txBody>
        </p:sp>
        <p:sp>
          <p:nvSpPr>
            <p:cNvPr id="82" name="フローチャート: 磁気ディスク 81"/>
            <p:cNvSpPr/>
            <p:nvPr/>
          </p:nvSpPr>
          <p:spPr bwMode="auto">
            <a:xfrm>
              <a:off x="7668344" y="5085184"/>
              <a:ext cx="792088" cy="432048"/>
            </a:xfrm>
            <a:prstGeom prst="flowChartMagneticDisk">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solidFill>
                  <a:srgbClr val="484848"/>
                </a:solidFill>
                <a:effectLst/>
                <a:latin typeface="メイリオ"/>
                <a:ea typeface="メイリオ"/>
                <a:cs typeface="メイリオ"/>
              </a:endParaRPr>
            </a:p>
          </p:txBody>
        </p:sp>
        <p:sp>
          <p:nvSpPr>
            <p:cNvPr id="83" name="フローチャート: 磁気ディスク 82"/>
            <p:cNvSpPr/>
            <p:nvPr/>
          </p:nvSpPr>
          <p:spPr bwMode="auto">
            <a:xfrm>
              <a:off x="4788024" y="3645024"/>
              <a:ext cx="792088" cy="432048"/>
            </a:xfrm>
            <a:prstGeom prst="flowChartMagneticDisk">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solidFill>
                  <a:srgbClr val="484848"/>
                </a:solidFill>
                <a:effectLst/>
                <a:latin typeface="メイリオ"/>
                <a:ea typeface="メイリオ"/>
                <a:cs typeface="メイリオ"/>
              </a:endParaRPr>
            </a:p>
          </p:txBody>
        </p:sp>
        <p:sp>
          <p:nvSpPr>
            <p:cNvPr id="84" name="フローチャート: 磁気ディスク 83"/>
            <p:cNvSpPr/>
            <p:nvPr/>
          </p:nvSpPr>
          <p:spPr bwMode="auto">
            <a:xfrm>
              <a:off x="6228184" y="3573016"/>
              <a:ext cx="792088" cy="648072"/>
            </a:xfrm>
            <a:prstGeom prst="flowChartMagneticDisk">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solidFill>
                  <a:srgbClr val="484848"/>
                </a:solidFill>
                <a:effectLst/>
                <a:latin typeface="メイリオ"/>
                <a:ea typeface="メイリオ"/>
                <a:cs typeface="メイリオ"/>
              </a:endParaRPr>
            </a:p>
          </p:txBody>
        </p:sp>
        <p:sp>
          <p:nvSpPr>
            <p:cNvPr id="85" name="フローチャート: 磁気ディスク 84"/>
            <p:cNvSpPr/>
            <p:nvPr/>
          </p:nvSpPr>
          <p:spPr bwMode="auto">
            <a:xfrm>
              <a:off x="7668344" y="3645024"/>
              <a:ext cx="792088" cy="432048"/>
            </a:xfrm>
            <a:prstGeom prst="flowChartMagneticDisk">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solidFill>
                  <a:srgbClr val="484848"/>
                </a:solidFill>
                <a:effectLst/>
                <a:latin typeface="メイリオ"/>
                <a:ea typeface="メイリオ"/>
                <a:cs typeface="メイリオ"/>
              </a:endParaRPr>
            </a:p>
          </p:txBody>
        </p:sp>
      </p:grpSp>
    </p:spTree>
    <p:extLst>
      <p:ext uri="{BB962C8B-B14F-4D97-AF65-F5344CB8AC3E}">
        <p14:creationId xmlns:p14="http://schemas.microsoft.com/office/powerpoint/2010/main" val="328981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fade">
                                      <p:cBhvr>
                                        <p:cTn id="12" dur="500"/>
                                        <p:tgtEl>
                                          <p:spTgt spid="56"/>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76"/>
                                        </p:tgtEl>
                                        <p:attrNameLst>
                                          <p:attrName>style.visibility</p:attrName>
                                        </p:attrNameLst>
                                      </p:cBhvr>
                                      <p:to>
                                        <p:strVal val="visible"/>
                                      </p:to>
                                    </p:set>
                                    <p:animEffect transition="in" filter="wipe(left)">
                                      <p:cBhvr>
                                        <p:cTn id="24"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7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en-US" altLang="ja-JP" dirty="0"/>
              <a:t>Two-tier ERP (2</a:t>
            </a:r>
            <a:r>
              <a:rPr kumimoji="1" lang="ja-JP" altLang="en-US" dirty="0"/>
              <a:t>層</a:t>
            </a:r>
            <a:r>
              <a:rPr kumimoji="1" lang="en-US" altLang="ja-JP" dirty="0"/>
              <a:t>ERP)</a:t>
            </a:r>
            <a:r>
              <a:rPr kumimoji="1" lang="ja-JP" altLang="en-US" dirty="0"/>
              <a:t>の構成</a:t>
            </a:r>
          </a:p>
        </p:txBody>
      </p:sp>
      <p:grpSp>
        <p:nvGrpSpPr>
          <p:cNvPr id="52" name="図形グループ 51"/>
          <p:cNvGrpSpPr/>
          <p:nvPr/>
        </p:nvGrpSpPr>
        <p:grpSpPr>
          <a:xfrm>
            <a:off x="1187624" y="980728"/>
            <a:ext cx="6984776" cy="2335163"/>
            <a:chOff x="1187624" y="980728"/>
            <a:chExt cx="6984776" cy="2335163"/>
          </a:xfrm>
        </p:grpSpPr>
        <p:grpSp>
          <p:nvGrpSpPr>
            <p:cNvPr id="51" name="図形グループ 50"/>
            <p:cNvGrpSpPr/>
            <p:nvPr/>
          </p:nvGrpSpPr>
          <p:grpSpPr>
            <a:xfrm>
              <a:off x="1187624" y="1196752"/>
              <a:ext cx="4520876" cy="2119139"/>
              <a:chOff x="1187624" y="1196752"/>
              <a:chExt cx="4520876" cy="2119139"/>
            </a:xfrm>
          </p:grpSpPr>
          <p:pic>
            <p:nvPicPr>
              <p:cNvPr id="5" name="図 4" descr="SA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7864" y="1196752"/>
                <a:ext cx="2360636" cy="2119139"/>
              </a:xfrm>
              <a:prstGeom prst="rect">
                <a:avLst/>
              </a:prstGeom>
            </p:spPr>
          </p:pic>
          <p:sp>
            <p:nvSpPr>
              <p:cNvPr id="2" name="円/楕円 1"/>
              <p:cNvSpPr/>
              <p:nvPr/>
            </p:nvSpPr>
            <p:spPr bwMode="auto">
              <a:xfrm>
                <a:off x="4139952" y="1772816"/>
                <a:ext cx="792088" cy="792088"/>
              </a:xfrm>
              <a:prstGeom prst="ellipse">
                <a:avLst/>
              </a:prstGeom>
              <a:solidFill>
                <a:srgbClr val="660066"/>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00" b="0" i="0" u="none" strike="noStrike" cap="none" normalizeH="0" dirty="0">
                    <a:ln>
                      <a:noFill/>
                    </a:ln>
                    <a:solidFill>
                      <a:schemeClr val="bg1"/>
                    </a:solidFill>
                    <a:effectLst/>
                    <a:latin typeface="+mn-lt"/>
                    <a:ea typeface="+mn-ea"/>
                  </a:rPr>
                  <a:t>親会社</a:t>
                </a:r>
              </a:p>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dirty="0">
                    <a:solidFill>
                      <a:schemeClr val="bg1"/>
                    </a:solidFill>
                    <a:latin typeface="+mn-lt"/>
                    <a:ea typeface="+mn-ea"/>
                  </a:rPr>
                  <a:t>ERP</a:t>
                </a:r>
                <a:endParaRPr kumimoji="0" lang="ja-JP" altLang="en-US" sz="1200" b="0" i="0" u="none" strike="noStrike" cap="none" normalizeH="0" dirty="0">
                  <a:ln>
                    <a:noFill/>
                  </a:ln>
                  <a:solidFill>
                    <a:schemeClr val="bg1"/>
                  </a:solidFill>
                  <a:effectLst/>
                  <a:latin typeface="+mn-lt"/>
                  <a:ea typeface="+mn-ea"/>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1340768"/>
                <a:ext cx="1231872" cy="6480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0192" y="980728"/>
              <a:ext cx="1872208" cy="14079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nvGrpSpPr>
          <p:cNvPr id="53" name="図形グループ 52"/>
          <p:cNvGrpSpPr/>
          <p:nvPr/>
        </p:nvGrpSpPr>
        <p:grpSpPr>
          <a:xfrm>
            <a:off x="971600" y="3315890"/>
            <a:ext cx="7115472" cy="2721590"/>
            <a:chOff x="971600" y="3315890"/>
            <a:chExt cx="7115472" cy="2721590"/>
          </a:xfrm>
        </p:grpSpPr>
        <p:pic>
          <p:nvPicPr>
            <p:cNvPr id="10" name="Picture 2" descr="http://www.next-ware.co.jp/wp-content/uploads/2011/06/dynamicsaxlog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1600" y="5661248"/>
              <a:ext cx="1800200" cy="353149"/>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88220" y="5671054"/>
              <a:ext cx="648071" cy="3409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テキスト ボックス 2"/>
            <p:cNvSpPr txBox="1"/>
            <p:nvPr/>
          </p:nvSpPr>
          <p:spPr>
            <a:xfrm>
              <a:off x="3764284" y="5760481"/>
              <a:ext cx="1944216" cy="276999"/>
            </a:xfrm>
            <a:prstGeom prst="rect">
              <a:avLst/>
            </a:prstGeom>
            <a:noFill/>
          </p:spPr>
          <p:txBody>
            <a:bodyPr wrap="square" rtlCol="0">
              <a:spAutoFit/>
            </a:bodyPr>
            <a:lstStyle/>
            <a:p>
              <a:pPr defTabSz="698500"/>
              <a:r>
                <a:rPr kumimoji="1" lang="en-US" altLang="ja-JP" sz="1200" dirty="0"/>
                <a:t>Business </a:t>
              </a:r>
              <a:r>
                <a:rPr kumimoji="1" lang="en-US" altLang="ja-JP" sz="1200" dirty="0" err="1"/>
                <a:t>byDesign</a:t>
              </a:r>
              <a:r>
                <a:rPr kumimoji="1" lang="en-US" altLang="ja-JP" sz="1200" dirty="0"/>
                <a:t> 	</a:t>
              </a:r>
              <a:endParaRPr kumimoji="1" lang="ja-JP" altLang="en-US" sz="1200" dirty="0"/>
            </a:p>
          </p:txBody>
        </p:sp>
        <p:sp>
          <p:nvSpPr>
            <p:cNvPr id="15" name="角丸四角形 14"/>
            <p:cNvSpPr/>
            <p:nvPr/>
          </p:nvSpPr>
          <p:spPr bwMode="auto">
            <a:xfrm>
              <a:off x="5508104" y="4437112"/>
              <a:ext cx="1066800" cy="1066800"/>
            </a:xfrm>
            <a:prstGeom prst="roundRect">
              <a:avLst>
                <a:gd name="adj" fmla="val 0"/>
              </a:avLst>
            </a:prstGeom>
            <a:solidFill>
              <a:schemeClr val="accent2">
                <a:lumMod val="75000"/>
              </a:schemeClr>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1800" b="0" i="0" u="none" strike="noStrike" cap="none" normalizeH="0" baseline="0" dirty="0">
                  <a:ln>
                    <a:noFill/>
                  </a:ln>
                  <a:solidFill>
                    <a:schemeClr val="bg1"/>
                  </a:solidFill>
                  <a:effectLst/>
                  <a:latin typeface="メイリオ"/>
                  <a:ea typeface="メイリオ"/>
                  <a:cs typeface="メイリオ"/>
                </a:rPr>
                <a:t>子会社</a:t>
              </a:r>
            </a:p>
            <a:p>
              <a:pPr algn="ctr">
                <a:spcBef>
                  <a:spcPct val="20000"/>
                </a:spcBef>
              </a:pPr>
              <a:endParaRPr kumimoji="0" lang="ja-JP" altLang="en-US" dirty="0">
                <a:solidFill>
                  <a:schemeClr val="bg1"/>
                </a:solidFill>
                <a:latin typeface="メイリオ"/>
                <a:ea typeface="メイリオ"/>
                <a:cs typeface="メイリオ"/>
              </a:endParaRPr>
            </a:p>
            <a:p>
              <a:pPr algn="ctr">
                <a:spcBef>
                  <a:spcPct val="20000"/>
                </a:spcBef>
              </a:pPr>
              <a:endParaRPr kumimoji="0" lang="ja-JP" altLang="en-US" b="0" i="0" u="none" strike="noStrike" cap="none" normalizeH="0" baseline="0" dirty="0">
                <a:ln>
                  <a:noFill/>
                </a:ln>
                <a:solidFill>
                  <a:schemeClr val="bg1"/>
                </a:solidFill>
                <a:effectLst/>
                <a:latin typeface="メイリオ"/>
                <a:ea typeface="メイリオ"/>
                <a:cs typeface="メイリオ"/>
              </a:endParaRPr>
            </a:p>
          </p:txBody>
        </p:sp>
        <p:sp>
          <p:nvSpPr>
            <p:cNvPr id="16" name="角丸四角形 15"/>
            <p:cNvSpPr/>
            <p:nvPr/>
          </p:nvSpPr>
          <p:spPr bwMode="auto">
            <a:xfrm>
              <a:off x="2483768" y="4437112"/>
              <a:ext cx="1066800" cy="1066800"/>
            </a:xfrm>
            <a:prstGeom prst="roundRect">
              <a:avLst>
                <a:gd name="adj" fmla="val 0"/>
              </a:avLst>
            </a:prstGeom>
            <a:solidFill>
              <a:schemeClr val="accent3">
                <a:lumMod val="75000"/>
              </a:schemeClr>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1800" b="0" i="0" u="none" strike="noStrike" cap="none" normalizeH="0" baseline="0" dirty="0">
                  <a:ln>
                    <a:noFill/>
                  </a:ln>
                  <a:solidFill>
                    <a:schemeClr val="bg1"/>
                  </a:solidFill>
                  <a:effectLst/>
                  <a:latin typeface="メイリオ"/>
                  <a:ea typeface="メイリオ"/>
                  <a:cs typeface="メイリオ"/>
                </a:rPr>
                <a:t>子会社</a:t>
              </a:r>
            </a:p>
            <a:p>
              <a:pPr algn="ctr">
                <a:spcBef>
                  <a:spcPct val="20000"/>
                </a:spcBef>
              </a:pPr>
              <a:endParaRPr kumimoji="0" lang="ja-JP" altLang="en-US" dirty="0">
                <a:solidFill>
                  <a:schemeClr val="bg1"/>
                </a:solidFill>
                <a:latin typeface="メイリオ"/>
                <a:ea typeface="メイリオ"/>
                <a:cs typeface="メイリオ"/>
              </a:endParaRPr>
            </a:p>
            <a:p>
              <a:pPr algn="ctr">
                <a:spcBef>
                  <a:spcPct val="20000"/>
                </a:spcBef>
              </a:pPr>
              <a:endParaRPr kumimoji="0" lang="ja-JP" altLang="en-US" b="0" i="0" u="none" strike="noStrike" cap="none" normalizeH="0" baseline="0" dirty="0">
                <a:ln>
                  <a:noFill/>
                </a:ln>
                <a:solidFill>
                  <a:schemeClr val="bg1"/>
                </a:solidFill>
                <a:effectLst/>
                <a:latin typeface="メイリオ"/>
                <a:ea typeface="メイリオ"/>
                <a:cs typeface="メイリオ"/>
              </a:endParaRPr>
            </a:p>
          </p:txBody>
        </p:sp>
        <p:sp>
          <p:nvSpPr>
            <p:cNvPr id="17" name="角丸四角形 16"/>
            <p:cNvSpPr/>
            <p:nvPr/>
          </p:nvSpPr>
          <p:spPr bwMode="auto">
            <a:xfrm>
              <a:off x="3995936" y="4437112"/>
              <a:ext cx="1066800" cy="1066800"/>
            </a:xfrm>
            <a:prstGeom prst="roundRect">
              <a:avLst>
                <a:gd name="adj" fmla="val 0"/>
              </a:avLst>
            </a:prstGeom>
            <a:solidFill>
              <a:schemeClr val="accent6">
                <a:lumMod val="75000"/>
              </a:schemeClr>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1800" b="0" i="0" u="none" strike="noStrike" cap="none" normalizeH="0" baseline="0" dirty="0">
                  <a:ln>
                    <a:noFill/>
                  </a:ln>
                  <a:solidFill>
                    <a:schemeClr val="bg1"/>
                  </a:solidFill>
                  <a:effectLst/>
                  <a:latin typeface="メイリオ"/>
                  <a:ea typeface="メイリオ"/>
                  <a:cs typeface="メイリオ"/>
                </a:rPr>
                <a:t>子会社</a:t>
              </a:r>
            </a:p>
            <a:p>
              <a:pPr algn="ctr">
                <a:spcBef>
                  <a:spcPct val="20000"/>
                </a:spcBef>
              </a:pPr>
              <a:endParaRPr kumimoji="0" lang="ja-JP" altLang="en-US" dirty="0">
                <a:solidFill>
                  <a:schemeClr val="bg1"/>
                </a:solidFill>
                <a:latin typeface="メイリオ"/>
                <a:ea typeface="メイリオ"/>
                <a:cs typeface="メイリオ"/>
              </a:endParaRPr>
            </a:p>
            <a:p>
              <a:pPr algn="ctr">
                <a:spcBef>
                  <a:spcPct val="20000"/>
                </a:spcBef>
              </a:pPr>
              <a:endParaRPr kumimoji="0" lang="ja-JP" altLang="en-US" b="0" i="0" u="none" strike="noStrike" cap="none" normalizeH="0" baseline="0" dirty="0">
                <a:ln>
                  <a:noFill/>
                </a:ln>
                <a:solidFill>
                  <a:schemeClr val="bg1"/>
                </a:solidFill>
                <a:effectLst/>
                <a:latin typeface="メイリオ"/>
                <a:ea typeface="メイリオ"/>
                <a:cs typeface="メイリオ"/>
              </a:endParaRPr>
            </a:p>
          </p:txBody>
        </p:sp>
        <p:sp>
          <p:nvSpPr>
            <p:cNvPr id="18" name="角丸四角形 17"/>
            <p:cNvSpPr/>
            <p:nvPr/>
          </p:nvSpPr>
          <p:spPr bwMode="auto">
            <a:xfrm>
              <a:off x="7020272" y="4437112"/>
              <a:ext cx="1066800" cy="1066800"/>
            </a:xfrm>
            <a:prstGeom prst="roundRect">
              <a:avLst>
                <a:gd name="adj" fmla="val 0"/>
              </a:avLst>
            </a:prstGeom>
            <a:solidFill>
              <a:schemeClr val="bg2">
                <a:lumMod val="25000"/>
              </a:schemeClr>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1800" b="0" i="0" u="none" strike="noStrike" cap="none" normalizeH="0" baseline="0" dirty="0">
                  <a:ln>
                    <a:noFill/>
                  </a:ln>
                  <a:solidFill>
                    <a:schemeClr val="bg1"/>
                  </a:solidFill>
                  <a:effectLst/>
                  <a:latin typeface="メイリオ"/>
                  <a:ea typeface="メイリオ"/>
                  <a:cs typeface="メイリオ"/>
                </a:rPr>
                <a:t>子会社</a:t>
              </a:r>
            </a:p>
            <a:p>
              <a:pPr algn="ctr">
                <a:spcBef>
                  <a:spcPct val="20000"/>
                </a:spcBef>
              </a:pPr>
              <a:endParaRPr kumimoji="0" lang="ja-JP" altLang="en-US" dirty="0">
                <a:solidFill>
                  <a:schemeClr val="bg1"/>
                </a:solidFill>
                <a:latin typeface="メイリオ"/>
                <a:ea typeface="メイリオ"/>
                <a:cs typeface="メイリオ"/>
              </a:endParaRPr>
            </a:p>
            <a:p>
              <a:pPr algn="ctr">
                <a:spcBef>
                  <a:spcPct val="20000"/>
                </a:spcBef>
              </a:pPr>
              <a:endParaRPr kumimoji="0" lang="ja-JP" altLang="en-US" b="0" i="0" u="none" strike="noStrike" cap="none" normalizeH="0" baseline="0" dirty="0">
                <a:ln>
                  <a:noFill/>
                </a:ln>
                <a:solidFill>
                  <a:schemeClr val="bg1"/>
                </a:solidFill>
                <a:effectLst/>
                <a:latin typeface="メイリオ"/>
                <a:ea typeface="メイリオ"/>
                <a:cs typeface="メイリオ"/>
              </a:endParaRPr>
            </a:p>
          </p:txBody>
        </p:sp>
        <p:sp>
          <p:nvSpPr>
            <p:cNvPr id="19" name="角丸四角形 18"/>
            <p:cNvSpPr/>
            <p:nvPr/>
          </p:nvSpPr>
          <p:spPr bwMode="auto">
            <a:xfrm>
              <a:off x="971600" y="4437112"/>
              <a:ext cx="1066800" cy="1066800"/>
            </a:xfrm>
            <a:prstGeom prst="roundRect">
              <a:avLst>
                <a:gd name="adj" fmla="val 0"/>
              </a:avLst>
            </a:prstGeom>
            <a:solidFill>
              <a:schemeClr val="accent5">
                <a:lumMod val="75000"/>
              </a:schemeClr>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1800" b="0" i="0" u="none" strike="noStrike" cap="none" normalizeH="0" baseline="0" dirty="0">
                  <a:ln>
                    <a:noFill/>
                  </a:ln>
                  <a:solidFill>
                    <a:schemeClr val="bg1"/>
                  </a:solidFill>
                  <a:effectLst/>
                  <a:latin typeface="メイリオ"/>
                  <a:ea typeface="メイリオ"/>
                  <a:cs typeface="メイリオ"/>
                </a:rPr>
                <a:t>子会社</a:t>
              </a:r>
            </a:p>
            <a:p>
              <a:pPr algn="ctr">
                <a:spcBef>
                  <a:spcPct val="20000"/>
                </a:spcBef>
              </a:pPr>
              <a:endParaRPr kumimoji="0" lang="ja-JP" altLang="en-US" dirty="0">
                <a:solidFill>
                  <a:schemeClr val="bg1"/>
                </a:solidFill>
                <a:latin typeface="メイリオ"/>
                <a:ea typeface="メイリオ"/>
                <a:cs typeface="メイリオ"/>
              </a:endParaRPr>
            </a:p>
            <a:p>
              <a:pPr algn="ctr">
                <a:spcBef>
                  <a:spcPct val="20000"/>
                </a:spcBef>
              </a:pPr>
              <a:endParaRPr kumimoji="0" lang="ja-JP" altLang="en-US" b="0" i="0" u="none" strike="noStrike" cap="none" normalizeH="0" baseline="0" dirty="0">
                <a:ln>
                  <a:noFill/>
                </a:ln>
                <a:solidFill>
                  <a:schemeClr val="bg1"/>
                </a:solidFill>
                <a:effectLst/>
                <a:latin typeface="メイリオ"/>
                <a:ea typeface="メイリオ"/>
                <a:cs typeface="メイリオ"/>
              </a:endParaRPr>
            </a:p>
          </p:txBody>
        </p:sp>
        <p:sp>
          <p:nvSpPr>
            <p:cNvPr id="20" name="フローチャート: 磁気ディスク 19"/>
            <p:cNvSpPr/>
            <p:nvPr/>
          </p:nvSpPr>
          <p:spPr bwMode="auto">
            <a:xfrm>
              <a:off x="2621793" y="4907972"/>
              <a:ext cx="792088" cy="432048"/>
            </a:xfrm>
            <a:prstGeom prst="flowChartMagneticDisk">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solidFill>
                  <a:srgbClr val="484848"/>
                </a:solidFill>
                <a:effectLst/>
                <a:latin typeface="+mn-lt"/>
                <a:ea typeface="+mn-ea"/>
              </a:endParaRPr>
            </a:p>
          </p:txBody>
        </p:sp>
        <p:sp>
          <p:nvSpPr>
            <p:cNvPr id="21" name="フローチャート: 磁気ディスク 20"/>
            <p:cNvSpPr/>
            <p:nvPr/>
          </p:nvSpPr>
          <p:spPr bwMode="auto">
            <a:xfrm>
              <a:off x="1115616" y="4869160"/>
              <a:ext cx="792088" cy="432048"/>
            </a:xfrm>
            <a:prstGeom prst="flowChartMagneticDisk">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solidFill>
                  <a:srgbClr val="484848"/>
                </a:solidFill>
                <a:effectLst/>
                <a:latin typeface="+mn-lt"/>
                <a:ea typeface="+mn-ea"/>
              </a:endParaRPr>
            </a:p>
          </p:txBody>
        </p:sp>
        <p:sp>
          <p:nvSpPr>
            <p:cNvPr id="22" name="フローチャート: 磁気ディスク 21"/>
            <p:cNvSpPr/>
            <p:nvPr/>
          </p:nvSpPr>
          <p:spPr bwMode="auto">
            <a:xfrm>
              <a:off x="5652120" y="4869160"/>
              <a:ext cx="792088" cy="432048"/>
            </a:xfrm>
            <a:prstGeom prst="flowChartMagneticDisk">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solidFill>
                  <a:srgbClr val="484848"/>
                </a:solidFill>
                <a:effectLst/>
                <a:latin typeface="+mn-lt"/>
                <a:ea typeface="+mn-ea"/>
              </a:endParaRPr>
            </a:p>
          </p:txBody>
        </p:sp>
        <p:sp>
          <p:nvSpPr>
            <p:cNvPr id="23" name="フローチャート: 磁気ディスク 22"/>
            <p:cNvSpPr/>
            <p:nvPr/>
          </p:nvSpPr>
          <p:spPr bwMode="auto">
            <a:xfrm>
              <a:off x="7164288" y="4869160"/>
              <a:ext cx="792088" cy="432048"/>
            </a:xfrm>
            <a:prstGeom prst="flowChartMagneticDisk">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solidFill>
                  <a:srgbClr val="484848"/>
                </a:solidFill>
                <a:effectLst/>
                <a:latin typeface="+mn-lt"/>
                <a:ea typeface="+mn-ea"/>
              </a:endParaRPr>
            </a:p>
          </p:txBody>
        </p:sp>
        <p:sp>
          <p:nvSpPr>
            <p:cNvPr id="24" name="フローチャート: 磁気ディスク 23"/>
            <p:cNvSpPr/>
            <p:nvPr/>
          </p:nvSpPr>
          <p:spPr bwMode="auto">
            <a:xfrm>
              <a:off x="4139952" y="4869160"/>
              <a:ext cx="792088" cy="432048"/>
            </a:xfrm>
            <a:prstGeom prst="flowChartMagneticDisk">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solidFill>
                  <a:srgbClr val="484848"/>
                </a:solidFill>
                <a:effectLst/>
                <a:latin typeface="+mn-lt"/>
                <a:ea typeface="+mn-ea"/>
              </a:endParaRPr>
            </a:p>
          </p:txBody>
        </p:sp>
        <p:cxnSp>
          <p:nvCxnSpPr>
            <p:cNvPr id="27" name="カギ線コネクタ 26"/>
            <p:cNvCxnSpPr>
              <a:stCxn id="5" idx="2"/>
              <a:endCxn id="19" idx="0"/>
            </p:cNvCxnSpPr>
            <p:nvPr/>
          </p:nvCxnSpPr>
          <p:spPr bwMode="auto">
            <a:xfrm rot="5400000">
              <a:off x="2455981" y="2364910"/>
              <a:ext cx="1121221" cy="3023182"/>
            </a:xfrm>
            <a:prstGeom prst="bentConnector3">
              <a:avLst/>
            </a:prstGeom>
            <a:solidFill>
              <a:schemeClr val="bg1"/>
            </a:solidFill>
            <a:ln w="38100" cap="flat" cmpd="sng" algn="ctr">
              <a:solidFill>
                <a:srgbClr val="FF6600"/>
              </a:solidFill>
              <a:prstDash val="solid"/>
              <a:round/>
              <a:headEnd type="triangle"/>
              <a:tailEnd type="triangle"/>
            </a:ln>
            <a:effectLst/>
          </p:spPr>
        </p:cxnSp>
        <p:cxnSp>
          <p:nvCxnSpPr>
            <p:cNvPr id="28" name="カギ線コネクタ 27"/>
            <p:cNvCxnSpPr>
              <a:stCxn id="5" idx="2"/>
              <a:endCxn id="18" idx="0"/>
            </p:cNvCxnSpPr>
            <p:nvPr/>
          </p:nvCxnSpPr>
          <p:spPr bwMode="auto">
            <a:xfrm rot="16200000" flipH="1">
              <a:off x="5480317" y="2363756"/>
              <a:ext cx="1121221" cy="3025490"/>
            </a:xfrm>
            <a:prstGeom prst="bentConnector3">
              <a:avLst>
                <a:gd name="adj1" fmla="val 50000"/>
              </a:avLst>
            </a:prstGeom>
            <a:solidFill>
              <a:schemeClr val="bg1"/>
            </a:solidFill>
            <a:ln w="38100" cap="flat" cmpd="sng" algn="ctr">
              <a:solidFill>
                <a:srgbClr val="FF6600"/>
              </a:solidFill>
              <a:prstDash val="solid"/>
              <a:round/>
              <a:headEnd type="triangle"/>
              <a:tailEnd type="triangle"/>
            </a:ln>
            <a:effectLst/>
          </p:spPr>
        </p:cxnSp>
        <p:cxnSp>
          <p:nvCxnSpPr>
            <p:cNvPr id="31" name="カギ線コネクタ 30"/>
            <p:cNvCxnSpPr>
              <a:stCxn id="5" idx="2"/>
              <a:endCxn id="16" idx="0"/>
            </p:cNvCxnSpPr>
            <p:nvPr/>
          </p:nvCxnSpPr>
          <p:spPr bwMode="auto">
            <a:xfrm rot="5400000">
              <a:off x="3212065" y="3120994"/>
              <a:ext cx="1121221" cy="1511014"/>
            </a:xfrm>
            <a:prstGeom prst="bentConnector3">
              <a:avLst>
                <a:gd name="adj1" fmla="val 50000"/>
              </a:avLst>
            </a:prstGeom>
            <a:solidFill>
              <a:schemeClr val="bg1"/>
            </a:solidFill>
            <a:ln w="38100" cap="flat" cmpd="sng" algn="ctr">
              <a:solidFill>
                <a:srgbClr val="FF6600"/>
              </a:solidFill>
              <a:prstDash val="solid"/>
              <a:round/>
              <a:headEnd type="triangle"/>
              <a:tailEnd type="triangle"/>
            </a:ln>
            <a:effectLst/>
          </p:spPr>
        </p:cxnSp>
        <p:cxnSp>
          <p:nvCxnSpPr>
            <p:cNvPr id="32" name="カギ線コネクタ 31"/>
            <p:cNvCxnSpPr>
              <a:stCxn id="5" idx="2"/>
              <a:endCxn id="16" idx="0"/>
            </p:cNvCxnSpPr>
            <p:nvPr/>
          </p:nvCxnSpPr>
          <p:spPr bwMode="auto">
            <a:xfrm rot="5400000">
              <a:off x="3212065" y="3120994"/>
              <a:ext cx="1121221" cy="1511014"/>
            </a:xfrm>
            <a:prstGeom prst="bentConnector3">
              <a:avLst>
                <a:gd name="adj1" fmla="val 50000"/>
              </a:avLst>
            </a:prstGeom>
            <a:solidFill>
              <a:schemeClr val="bg1"/>
            </a:solidFill>
            <a:ln w="38100" cap="flat" cmpd="sng" algn="ctr">
              <a:solidFill>
                <a:srgbClr val="FF6600"/>
              </a:solidFill>
              <a:prstDash val="solid"/>
              <a:round/>
              <a:headEnd type="triangle"/>
              <a:tailEnd type="triangle"/>
            </a:ln>
            <a:effectLst/>
          </p:spPr>
        </p:cxnSp>
        <p:cxnSp>
          <p:nvCxnSpPr>
            <p:cNvPr id="37" name="カギ線コネクタ 36"/>
            <p:cNvCxnSpPr>
              <a:stCxn id="5" idx="2"/>
              <a:endCxn id="15" idx="0"/>
            </p:cNvCxnSpPr>
            <p:nvPr/>
          </p:nvCxnSpPr>
          <p:spPr bwMode="auto">
            <a:xfrm rot="16200000" flipH="1">
              <a:off x="4724233" y="3119840"/>
              <a:ext cx="1121221" cy="1513322"/>
            </a:xfrm>
            <a:prstGeom prst="bentConnector3">
              <a:avLst>
                <a:gd name="adj1" fmla="val 50000"/>
              </a:avLst>
            </a:prstGeom>
            <a:solidFill>
              <a:schemeClr val="bg1"/>
            </a:solidFill>
            <a:ln w="38100" cap="flat" cmpd="sng" algn="ctr">
              <a:solidFill>
                <a:srgbClr val="FF6600"/>
              </a:solidFill>
              <a:prstDash val="solid"/>
              <a:round/>
              <a:headEnd type="triangle"/>
              <a:tailEnd type="triangle"/>
            </a:ln>
            <a:effectLst/>
          </p:spPr>
        </p:cxnSp>
        <p:cxnSp>
          <p:nvCxnSpPr>
            <p:cNvPr id="42" name="カギ線コネクタ 41"/>
            <p:cNvCxnSpPr>
              <a:stCxn id="5" idx="2"/>
              <a:endCxn id="17" idx="0"/>
            </p:cNvCxnSpPr>
            <p:nvPr/>
          </p:nvCxnSpPr>
          <p:spPr bwMode="auto">
            <a:xfrm rot="16200000" flipH="1">
              <a:off x="3968149" y="3875924"/>
              <a:ext cx="1121221" cy="1154"/>
            </a:xfrm>
            <a:prstGeom prst="bentConnector3">
              <a:avLst>
                <a:gd name="adj1" fmla="val 50000"/>
              </a:avLst>
            </a:prstGeom>
            <a:solidFill>
              <a:schemeClr val="bg1"/>
            </a:solidFill>
            <a:ln w="38100" cap="flat" cmpd="sng" algn="ctr">
              <a:solidFill>
                <a:srgbClr val="FF6600"/>
              </a:solidFill>
              <a:prstDash val="solid"/>
              <a:round/>
              <a:headEnd type="triangle"/>
              <a:tailEnd type="triangle"/>
            </a:ln>
            <a:effectLst/>
          </p:spPr>
        </p:cxnSp>
      </p:grpSp>
      <p:pic>
        <p:nvPicPr>
          <p:cNvPr id="30" name="図 29" descr="logo_netsuite.gif"/>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293223" y="5672751"/>
            <a:ext cx="1083251" cy="432048"/>
          </a:xfrm>
          <a:prstGeom prst="rect">
            <a:avLst/>
          </a:prstGeom>
        </p:spPr>
      </p:pic>
      <p:pic>
        <p:nvPicPr>
          <p:cNvPr id="6" name="図 5" descr="wd-logo.gi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25580" y="5733330"/>
            <a:ext cx="589384" cy="229823"/>
          </a:xfrm>
          <a:prstGeom prst="rect">
            <a:avLst/>
          </a:prstGeom>
        </p:spPr>
      </p:pic>
      <p:pic>
        <p:nvPicPr>
          <p:cNvPr id="11" name="図 10" descr="logo.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747827" y="5661248"/>
            <a:ext cx="339245" cy="339245"/>
          </a:xfrm>
          <a:prstGeom prst="rect">
            <a:avLst/>
          </a:prstGeom>
        </p:spPr>
      </p:pic>
      <p:pic>
        <p:nvPicPr>
          <p:cNvPr id="12" name="図 11" descr="logo-201283x83gif.gif"/>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83929" y="2257987"/>
            <a:ext cx="599558" cy="613833"/>
          </a:xfrm>
          <a:prstGeom prst="rect">
            <a:avLst/>
          </a:prstGeom>
        </p:spPr>
      </p:pic>
    </p:spTree>
    <p:extLst>
      <p:ext uri="{BB962C8B-B14F-4D97-AF65-F5344CB8AC3E}">
        <p14:creationId xmlns:p14="http://schemas.microsoft.com/office/powerpoint/2010/main" val="15627932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en-US" altLang="ja-JP" dirty="0"/>
              <a:t>2</a:t>
            </a:r>
            <a:r>
              <a:rPr kumimoji="1" lang="ja-JP" altLang="en-US" dirty="0"/>
              <a:t>層</a:t>
            </a:r>
            <a:r>
              <a:rPr kumimoji="1" lang="en-US" altLang="ja-JP" dirty="0"/>
              <a:t>ERP</a:t>
            </a:r>
            <a:r>
              <a:rPr kumimoji="1" lang="ja-JP" altLang="en-US" dirty="0"/>
              <a:t>の仕組み</a:t>
            </a:r>
          </a:p>
        </p:txBody>
      </p:sp>
      <p:sp>
        <p:nvSpPr>
          <p:cNvPr id="11" name="角丸四角形 10"/>
          <p:cNvSpPr/>
          <p:nvPr/>
        </p:nvSpPr>
        <p:spPr bwMode="auto">
          <a:xfrm>
            <a:off x="899592" y="1078214"/>
            <a:ext cx="2664296" cy="2398480"/>
          </a:xfrm>
          <a:prstGeom prst="roundRect">
            <a:avLst>
              <a:gd name="adj" fmla="val 0"/>
            </a:avLst>
          </a:prstGeom>
          <a:solidFill>
            <a:srgbClr val="0000FF"/>
          </a:soli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3600" i="0" u="none" strike="noStrike" cap="none" normalizeH="0" baseline="0" dirty="0">
                <a:ln>
                  <a:noFill/>
                </a:ln>
                <a:solidFill>
                  <a:schemeClr val="bg1"/>
                </a:solidFill>
                <a:effectLst/>
                <a:latin typeface="メイリオ"/>
                <a:ea typeface="メイリオ"/>
                <a:cs typeface="メイリオ"/>
              </a:rPr>
              <a:t>1st Tier</a:t>
            </a:r>
          </a:p>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dirty="0">
                <a:solidFill>
                  <a:schemeClr val="bg1"/>
                </a:solidFill>
                <a:latin typeface="メイリオ"/>
                <a:ea typeface="メイリオ"/>
                <a:cs typeface="メイリオ"/>
              </a:rPr>
              <a:t>(Core ERP)</a:t>
            </a:r>
            <a:endParaRPr kumimoji="0" lang="en-US" altLang="ja-JP" i="0" u="none" strike="noStrike" cap="none" normalizeH="0" baseline="0" dirty="0">
              <a:ln>
                <a:noFill/>
              </a:ln>
              <a:solidFill>
                <a:schemeClr val="bg1"/>
              </a:solidFill>
              <a:effectLst/>
              <a:latin typeface="メイリオ"/>
              <a:ea typeface="メイリオ"/>
              <a:cs typeface="メイリオ"/>
            </a:endParaRPr>
          </a:p>
          <a:p>
            <a:pPr marL="285750" marR="0" indent="-285750" defTabSz="914400" rtl="0" eaLnBrk="1" fontAlgn="base" latinLnBrk="0" hangingPunct="1">
              <a:lnSpc>
                <a:spcPct val="100000"/>
              </a:lnSpc>
              <a:spcBef>
                <a:spcPct val="20000"/>
              </a:spcBef>
              <a:spcAft>
                <a:spcPct val="0"/>
              </a:spcAft>
              <a:buClrTx/>
              <a:buSzTx/>
              <a:buFont typeface="Wingdings" charset="2"/>
              <a:buChar char="v"/>
              <a:tabLst/>
            </a:pPr>
            <a:endParaRPr kumimoji="0" lang="en-US" altLang="ja-JP" sz="800" dirty="0">
              <a:solidFill>
                <a:schemeClr val="bg1"/>
              </a:solidFill>
              <a:latin typeface="メイリオ"/>
              <a:ea typeface="メイリオ"/>
              <a:cs typeface="メイリオ"/>
            </a:endParaRPr>
          </a:p>
          <a:p>
            <a:pPr marL="285750" marR="0" indent="-285750" defTabSz="914400" rtl="0" eaLnBrk="1" fontAlgn="base" latinLnBrk="0" hangingPunct="1">
              <a:lnSpc>
                <a:spcPct val="100000"/>
              </a:lnSpc>
              <a:spcBef>
                <a:spcPct val="20000"/>
              </a:spcBef>
              <a:spcAft>
                <a:spcPct val="0"/>
              </a:spcAft>
              <a:buClrTx/>
              <a:buSzTx/>
              <a:buFont typeface="Wingdings" charset="2"/>
              <a:buChar char="v"/>
              <a:tabLst/>
            </a:pPr>
            <a:r>
              <a:rPr kumimoji="0" lang="ja-JP" altLang="en-US" sz="1200" dirty="0">
                <a:solidFill>
                  <a:schemeClr val="bg1"/>
                </a:solidFill>
                <a:latin typeface="メイリオ"/>
                <a:ea typeface="メイリオ"/>
                <a:cs typeface="メイリオ"/>
              </a:rPr>
              <a:t>大企業向けパッケージ</a:t>
            </a:r>
            <a:endParaRPr kumimoji="0" lang="en-US" altLang="ja-JP" sz="1200" i="0" u="none" strike="noStrike" cap="none" normalizeH="0" baseline="0" dirty="0">
              <a:ln>
                <a:noFill/>
              </a:ln>
              <a:solidFill>
                <a:schemeClr val="bg1"/>
              </a:solidFill>
              <a:effectLst/>
              <a:latin typeface="メイリオ"/>
              <a:ea typeface="メイリオ"/>
              <a:cs typeface="メイリオ"/>
            </a:endParaRPr>
          </a:p>
        </p:txBody>
      </p:sp>
      <p:sp>
        <p:nvSpPr>
          <p:cNvPr id="12" name="角丸四角形 11"/>
          <p:cNvSpPr/>
          <p:nvPr/>
        </p:nvSpPr>
        <p:spPr bwMode="auto">
          <a:xfrm>
            <a:off x="899592" y="4238182"/>
            <a:ext cx="2664296" cy="2088232"/>
          </a:xfrm>
          <a:prstGeom prst="roundRect">
            <a:avLst>
              <a:gd name="adj" fmla="val 0"/>
            </a:avLst>
          </a:prstGeom>
          <a:solidFill>
            <a:srgbClr val="660066"/>
          </a:soli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3600" i="0" u="none" strike="noStrike" cap="none" normalizeH="0" baseline="0" dirty="0">
                <a:ln>
                  <a:noFill/>
                </a:ln>
                <a:solidFill>
                  <a:schemeClr val="bg1"/>
                </a:solidFill>
                <a:effectLst/>
                <a:latin typeface="メイリオ"/>
                <a:ea typeface="メイリオ"/>
                <a:cs typeface="メイリオ"/>
              </a:rPr>
              <a:t>2nd Tier</a:t>
            </a:r>
          </a:p>
          <a:p>
            <a:pPr marL="285750" marR="0" indent="-285750" defTabSz="914400" rtl="0" eaLnBrk="1" fontAlgn="base" latinLnBrk="0" hangingPunct="1">
              <a:lnSpc>
                <a:spcPct val="100000"/>
              </a:lnSpc>
              <a:spcBef>
                <a:spcPts val="0"/>
              </a:spcBef>
              <a:spcAft>
                <a:spcPct val="0"/>
              </a:spcAft>
              <a:buClrTx/>
              <a:buSzTx/>
              <a:buFont typeface="Wingdings" charset="2"/>
              <a:buChar char="v"/>
              <a:tabLst/>
            </a:pPr>
            <a:r>
              <a:rPr kumimoji="0" lang="ja-JP" altLang="en-US" sz="1200" dirty="0">
                <a:solidFill>
                  <a:schemeClr val="bg1"/>
                </a:solidFill>
                <a:latin typeface="メイリオ"/>
                <a:ea typeface="メイリオ"/>
                <a:cs typeface="メイリオ"/>
              </a:rPr>
              <a:t>中小向けパッケージ</a:t>
            </a:r>
            <a:endParaRPr kumimoji="0" lang="en-US" altLang="ja-JP" sz="1200" dirty="0">
              <a:solidFill>
                <a:schemeClr val="bg1"/>
              </a:solidFill>
              <a:latin typeface="メイリオ"/>
              <a:ea typeface="メイリオ"/>
              <a:cs typeface="メイリオ"/>
            </a:endParaRPr>
          </a:p>
          <a:p>
            <a:pPr marL="285750" marR="0" indent="-285750" defTabSz="914400" rtl="0" eaLnBrk="1" fontAlgn="base" latinLnBrk="0" hangingPunct="1">
              <a:lnSpc>
                <a:spcPct val="100000"/>
              </a:lnSpc>
              <a:spcBef>
                <a:spcPts val="0"/>
              </a:spcBef>
              <a:spcAft>
                <a:spcPct val="0"/>
              </a:spcAft>
              <a:buClrTx/>
              <a:buSzTx/>
              <a:buFont typeface="Wingdings" charset="2"/>
              <a:buChar char="v"/>
              <a:tabLst/>
            </a:pPr>
            <a:r>
              <a:rPr kumimoji="0" lang="ja-JP" altLang="en-US" sz="1200" i="0" u="none" strike="noStrike" cap="none" normalizeH="0" baseline="0" dirty="0">
                <a:ln>
                  <a:noFill/>
                </a:ln>
                <a:solidFill>
                  <a:schemeClr val="bg1"/>
                </a:solidFill>
                <a:effectLst/>
                <a:latin typeface="メイリオ"/>
                <a:ea typeface="メイリオ"/>
                <a:cs typeface="メイリオ"/>
              </a:rPr>
              <a:t>クラウド</a:t>
            </a:r>
            <a:r>
              <a:rPr kumimoji="0" lang="en-US" altLang="ja-JP" sz="1200" i="0" u="none" strike="noStrike" cap="none" normalizeH="0" baseline="0" dirty="0">
                <a:ln>
                  <a:noFill/>
                </a:ln>
                <a:solidFill>
                  <a:schemeClr val="bg1"/>
                </a:solidFill>
                <a:effectLst/>
                <a:latin typeface="メイリオ"/>
                <a:ea typeface="メイリオ"/>
                <a:cs typeface="メイリオ"/>
              </a:rPr>
              <a:t>ERP</a:t>
            </a:r>
            <a:r>
              <a:rPr kumimoji="0" lang="ja-JP" altLang="en-US" sz="1200" i="0" u="none" strike="noStrike" cap="none" normalizeH="0" baseline="0" dirty="0">
                <a:ln>
                  <a:noFill/>
                </a:ln>
                <a:solidFill>
                  <a:schemeClr val="bg1"/>
                </a:solidFill>
                <a:effectLst/>
                <a:latin typeface="メイリオ"/>
                <a:ea typeface="メイリオ"/>
                <a:cs typeface="メイリオ"/>
              </a:rPr>
              <a:t>なども活用</a:t>
            </a:r>
            <a:endParaRPr kumimoji="0" lang="en-US" altLang="ja-JP" sz="1200" i="0" u="none" strike="noStrike" cap="none" normalizeH="0" baseline="0" dirty="0">
              <a:ln>
                <a:noFill/>
              </a:ln>
              <a:solidFill>
                <a:schemeClr val="bg1"/>
              </a:solidFill>
              <a:effectLst/>
              <a:latin typeface="メイリオ"/>
              <a:ea typeface="メイリオ"/>
              <a:cs typeface="メイリオ"/>
            </a:endParaRPr>
          </a:p>
          <a:p>
            <a:pPr marL="285750" marR="0" indent="-285750" defTabSz="914400" rtl="0" eaLnBrk="1" fontAlgn="base" latinLnBrk="0" hangingPunct="1">
              <a:lnSpc>
                <a:spcPct val="100000"/>
              </a:lnSpc>
              <a:spcBef>
                <a:spcPts val="0"/>
              </a:spcBef>
              <a:spcAft>
                <a:spcPct val="0"/>
              </a:spcAft>
              <a:buClrTx/>
              <a:buSzTx/>
              <a:buFont typeface="Wingdings" charset="2"/>
              <a:buChar char="v"/>
              <a:tabLst/>
            </a:pPr>
            <a:r>
              <a:rPr kumimoji="0" lang="en-US" altLang="ja-JP" sz="1200" dirty="0">
                <a:solidFill>
                  <a:schemeClr val="bg1"/>
                </a:solidFill>
                <a:latin typeface="メイリオ"/>
                <a:ea typeface="メイリオ"/>
                <a:cs typeface="メイリオ"/>
              </a:rPr>
              <a:t>1st Tier</a:t>
            </a:r>
            <a:r>
              <a:rPr kumimoji="0" lang="ja-JP" altLang="en-US" sz="1200" dirty="0">
                <a:solidFill>
                  <a:schemeClr val="bg1"/>
                </a:solidFill>
                <a:latin typeface="メイリオ"/>
                <a:ea typeface="メイリオ"/>
                <a:cs typeface="メイリオ"/>
              </a:rPr>
              <a:t>とのインターフェイス</a:t>
            </a:r>
            <a:endParaRPr kumimoji="0" lang="en-US" altLang="ja-JP" sz="1200" i="0" u="none" strike="noStrike" cap="none" normalizeH="0" baseline="0" dirty="0">
              <a:ln>
                <a:noFill/>
              </a:ln>
              <a:solidFill>
                <a:schemeClr val="bg1"/>
              </a:solidFill>
              <a:effectLst/>
              <a:latin typeface="メイリオ"/>
              <a:ea typeface="メイリオ"/>
              <a:cs typeface="メイリオ"/>
            </a:endParaRPr>
          </a:p>
        </p:txBody>
      </p:sp>
      <p:sp>
        <p:nvSpPr>
          <p:cNvPr id="13" name="角丸四角形 12"/>
          <p:cNvSpPr/>
          <p:nvPr/>
        </p:nvSpPr>
        <p:spPr bwMode="auto">
          <a:xfrm>
            <a:off x="4842932" y="1078214"/>
            <a:ext cx="3545491" cy="2376264"/>
          </a:xfrm>
          <a:prstGeom prst="roundRect">
            <a:avLst>
              <a:gd name="adj" fmla="val 0"/>
            </a:avLst>
          </a:prstGeom>
          <a:solidFill>
            <a:srgbClr val="FFFBD2"/>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solidFill>
                <a:srgbClr val="484848"/>
              </a:solidFill>
              <a:effectLst/>
              <a:latin typeface="メイリオ"/>
              <a:ea typeface="メイリオ"/>
              <a:cs typeface="メイリオ"/>
            </a:endParaRPr>
          </a:p>
        </p:txBody>
      </p:sp>
      <p:sp>
        <p:nvSpPr>
          <p:cNvPr id="15" name="角丸四角形 14"/>
          <p:cNvSpPr/>
          <p:nvPr/>
        </p:nvSpPr>
        <p:spPr bwMode="auto">
          <a:xfrm>
            <a:off x="5025008" y="1265034"/>
            <a:ext cx="914400" cy="411460"/>
          </a:xfrm>
          <a:prstGeom prst="roundRect">
            <a:avLst>
              <a:gd name="adj" fmla="val 0"/>
            </a:avLst>
          </a:prstGeom>
          <a:solidFill>
            <a:srgbClr val="3366FF"/>
          </a:soli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a:ln>
                  <a:noFill/>
                </a:ln>
                <a:solidFill>
                  <a:schemeClr val="bg1"/>
                </a:solidFill>
                <a:effectLst/>
                <a:latin typeface="メイリオ"/>
                <a:ea typeface="メイリオ"/>
                <a:cs typeface="メイリオ"/>
              </a:rPr>
              <a:t>販売</a:t>
            </a:r>
          </a:p>
        </p:txBody>
      </p:sp>
      <p:sp>
        <p:nvSpPr>
          <p:cNvPr id="16" name="角丸四角形 15"/>
          <p:cNvSpPr/>
          <p:nvPr/>
        </p:nvSpPr>
        <p:spPr bwMode="auto">
          <a:xfrm>
            <a:off x="6168008" y="1265034"/>
            <a:ext cx="914400" cy="411460"/>
          </a:xfrm>
          <a:prstGeom prst="roundRect">
            <a:avLst>
              <a:gd name="adj" fmla="val 0"/>
            </a:avLst>
          </a:prstGeom>
          <a:solidFill>
            <a:srgbClr val="3366FF"/>
          </a:soli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a:ln>
                  <a:noFill/>
                </a:ln>
                <a:solidFill>
                  <a:schemeClr val="bg1"/>
                </a:solidFill>
                <a:effectLst/>
                <a:latin typeface="メイリオ"/>
                <a:ea typeface="メイリオ"/>
                <a:cs typeface="メイリオ"/>
              </a:rPr>
              <a:t>生産</a:t>
            </a:r>
          </a:p>
        </p:txBody>
      </p:sp>
      <p:sp>
        <p:nvSpPr>
          <p:cNvPr id="17" name="角丸四角形 16"/>
          <p:cNvSpPr/>
          <p:nvPr/>
        </p:nvSpPr>
        <p:spPr bwMode="auto">
          <a:xfrm>
            <a:off x="7298308" y="1265034"/>
            <a:ext cx="914400" cy="411460"/>
          </a:xfrm>
          <a:prstGeom prst="roundRect">
            <a:avLst>
              <a:gd name="adj" fmla="val 0"/>
            </a:avLst>
          </a:prstGeom>
          <a:solidFill>
            <a:srgbClr val="3366FF"/>
          </a:soli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a:ln>
                  <a:noFill/>
                </a:ln>
                <a:solidFill>
                  <a:schemeClr val="bg1"/>
                </a:solidFill>
                <a:effectLst/>
                <a:latin typeface="メイリオ"/>
                <a:ea typeface="メイリオ"/>
                <a:cs typeface="メイリオ"/>
              </a:rPr>
              <a:t>物流</a:t>
            </a:r>
          </a:p>
        </p:txBody>
      </p:sp>
      <p:sp>
        <p:nvSpPr>
          <p:cNvPr id="18" name="角丸四角形 17"/>
          <p:cNvSpPr/>
          <p:nvPr/>
        </p:nvSpPr>
        <p:spPr bwMode="auto">
          <a:xfrm>
            <a:off x="5025008" y="2921218"/>
            <a:ext cx="914400" cy="411460"/>
          </a:xfrm>
          <a:prstGeom prst="roundRect">
            <a:avLst>
              <a:gd name="adj" fmla="val 0"/>
            </a:avLst>
          </a:prstGeom>
          <a:solidFill>
            <a:srgbClr val="3366FF"/>
          </a:soli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a:ln>
                  <a:noFill/>
                </a:ln>
                <a:solidFill>
                  <a:schemeClr val="bg1"/>
                </a:solidFill>
                <a:effectLst/>
                <a:latin typeface="メイリオ"/>
                <a:ea typeface="メイリオ"/>
                <a:cs typeface="メイリオ"/>
              </a:rPr>
              <a:t>購買</a:t>
            </a:r>
          </a:p>
        </p:txBody>
      </p:sp>
      <p:sp>
        <p:nvSpPr>
          <p:cNvPr id="19" name="角丸四角形 18"/>
          <p:cNvSpPr/>
          <p:nvPr/>
        </p:nvSpPr>
        <p:spPr bwMode="auto">
          <a:xfrm>
            <a:off x="6168008" y="2921218"/>
            <a:ext cx="914400" cy="411460"/>
          </a:xfrm>
          <a:prstGeom prst="roundRect">
            <a:avLst>
              <a:gd name="adj" fmla="val 0"/>
            </a:avLst>
          </a:prstGeom>
          <a:solidFill>
            <a:srgbClr val="3366FF"/>
          </a:soli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a:ln>
                  <a:noFill/>
                </a:ln>
                <a:solidFill>
                  <a:schemeClr val="bg1"/>
                </a:solidFill>
                <a:effectLst/>
                <a:latin typeface="メイリオ"/>
                <a:ea typeface="メイリオ"/>
                <a:cs typeface="メイリオ"/>
              </a:rPr>
              <a:t>会計</a:t>
            </a:r>
          </a:p>
        </p:txBody>
      </p:sp>
      <p:sp>
        <p:nvSpPr>
          <p:cNvPr id="20" name="角丸四角形 19"/>
          <p:cNvSpPr/>
          <p:nvPr/>
        </p:nvSpPr>
        <p:spPr bwMode="auto">
          <a:xfrm>
            <a:off x="7298308" y="2921218"/>
            <a:ext cx="914400" cy="411460"/>
          </a:xfrm>
          <a:prstGeom prst="roundRect">
            <a:avLst>
              <a:gd name="adj" fmla="val 0"/>
            </a:avLst>
          </a:prstGeom>
          <a:solidFill>
            <a:srgbClr val="3366FF"/>
          </a:soli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dirty="0">
                <a:solidFill>
                  <a:schemeClr val="bg1"/>
                </a:solidFill>
                <a:latin typeface="メイリオ"/>
                <a:ea typeface="メイリオ"/>
                <a:cs typeface="メイリオ"/>
              </a:rPr>
              <a:t>人事</a:t>
            </a:r>
            <a:endParaRPr kumimoji="0" lang="ja-JP" altLang="en-US" sz="1600" b="0" i="0" u="none" strike="noStrike" cap="none" normalizeH="0" baseline="0" dirty="0">
              <a:ln>
                <a:noFill/>
              </a:ln>
              <a:solidFill>
                <a:schemeClr val="bg1"/>
              </a:solidFill>
              <a:effectLst/>
              <a:latin typeface="メイリオ"/>
              <a:ea typeface="メイリオ"/>
              <a:cs typeface="メイリオ"/>
            </a:endParaRPr>
          </a:p>
        </p:txBody>
      </p:sp>
      <p:sp>
        <p:nvSpPr>
          <p:cNvPr id="21" name="フローチャート : 磁気ディスク 124"/>
          <p:cNvSpPr/>
          <p:nvPr/>
        </p:nvSpPr>
        <p:spPr bwMode="auto">
          <a:xfrm>
            <a:off x="5412358" y="1897082"/>
            <a:ext cx="2425700" cy="787524"/>
          </a:xfrm>
          <a:prstGeom prst="flowChartMagneticDisk">
            <a:avLst/>
          </a:prstGeom>
          <a:solidFill>
            <a:srgbClr val="0000FF"/>
          </a:solidFill>
          <a:ln w="9525" cmpd="sng">
            <a:solidFill>
              <a:srgbClr val="FFFFFF"/>
            </a:solid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a:ln>
                  <a:noFill/>
                </a:ln>
                <a:solidFill>
                  <a:schemeClr val="bg1"/>
                </a:solidFill>
                <a:effectLst/>
                <a:latin typeface="メイリオ"/>
                <a:ea typeface="メイリオ"/>
                <a:cs typeface="メイリオ"/>
              </a:rPr>
              <a:t>統合</a:t>
            </a:r>
            <a:r>
              <a:rPr kumimoji="0" lang="ja-JP" altLang="en-US" sz="1600" dirty="0">
                <a:solidFill>
                  <a:schemeClr val="bg1"/>
                </a:solidFill>
                <a:latin typeface="メイリオ"/>
                <a:ea typeface="メイリオ"/>
                <a:cs typeface="メイリオ"/>
              </a:rPr>
              <a:t>データベース</a:t>
            </a:r>
            <a:endParaRPr kumimoji="0" lang="ja-JP" altLang="en-US" sz="1600" b="0" i="0" u="none" strike="noStrike" cap="none" normalizeH="0" baseline="0" dirty="0">
              <a:ln>
                <a:noFill/>
              </a:ln>
              <a:solidFill>
                <a:schemeClr val="bg1"/>
              </a:solidFill>
              <a:effectLst/>
              <a:latin typeface="メイリオ"/>
              <a:ea typeface="メイリオ"/>
              <a:cs typeface="メイリオ"/>
            </a:endParaRPr>
          </a:p>
        </p:txBody>
      </p:sp>
      <p:cxnSp>
        <p:nvCxnSpPr>
          <p:cNvPr id="22" name="直線矢印コネクタ 21"/>
          <p:cNvCxnSpPr>
            <a:stCxn id="21" idx="1"/>
            <a:endCxn id="15" idx="2"/>
          </p:cNvCxnSpPr>
          <p:nvPr/>
        </p:nvCxnSpPr>
        <p:spPr bwMode="auto">
          <a:xfrm flipH="1" flipV="1">
            <a:off x="5482208" y="1676494"/>
            <a:ext cx="1143000" cy="220588"/>
          </a:xfrm>
          <a:prstGeom prst="straightConnector1">
            <a:avLst/>
          </a:prstGeom>
          <a:solidFill>
            <a:schemeClr val="bg1"/>
          </a:solidFill>
          <a:ln w="3175" cap="flat" cmpd="sng" algn="ctr">
            <a:solidFill>
              <a:srgbClr val="4168A7"/>
            </a:solidFill>
            <a:prstDash val="solid"/>
            <a:round/>
            <a:headEnd type="triangle" w="med" len="me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3" name="直線矢印コネクタ 22"/>
          <p:cNvCxnSpPr>
            <a:stCxn id="21" idx="1"/>
            <a:endCxn id="16" idx="2"/>
          </p:cNvCxnSpPr>
          <p:nvPr/>
        </p:nvCxnSpPr>
        <p:spPr bwMode="auto">
          <a:xfrm flipV="1">
            <a:off x="6625208" y="1676494"/>
            <a:ext cx="0" cy="220588"/>
          </a:xfrm>
          <a:prstGeom prst="straightConnector1">
            <a:avLst/>
          </a:prstGeom>
          <a:solidFill>
            <a:schemeClr val="bg1"/>
          </a:solidFill>
          <a:ln w="3175" cap="flat" cmpd="sng" algn="ctr">
            <a:solidFill>
              <a:srgbClr val="4168A7"/>
            </a:solidFill>
            <a:prstDash val="solid"/>
            <a:round/>
            <a:headEnd type="triangle" w="med" len="me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4" name="直線矢印コネクタ 23"/>
          <p:cNvCxnSpPr>
            <a:stCxn id="21" idx="1"/>
            <a:endCxn id="17" idx="2"/>
          </p:cNvCxnSpPr>
          <p:nvPr/>
        </p:nvCxnSpPr>
        <p:spPr bwMode="auto">
          <a:xfrm flipV="1">
            <a:off x="6625208" y="1676494"/>
            <a:ext cx="1130300" cy="220588"/>
          </a:xfrm>
          <a:prstGeom prst="straightConnector1">
            <a:avLst/>
          </a:prstGeom>
          <a:solidFill>
            <a:schemeClr val="bg1"/>
          </a:solidFill>
          <a:ln w="3175" cap="flat" cmpd="sng" algn="ctr">
            <a:solidFill>
              <a:srgbClr val="4168A7"/>
            </a:solidFill>
            <a:prstDash val="solid"/>
            <a:round/>
            <a:headEnd type="triangle" w="med" len="me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5" name="直線矢印コネクタ 24"/>
          <p:cNvCxnSpPr>
            <a:stCxn id="21" idx="3"/>
            <a:endCxn id="20" idx="0"/>
          </p:cNvCxnSpPr>
          <p:nvPr/>
        </p:nvCxnSpPr>
        <p:spPr bwMode="auto">
          <a:xfrm>
            <a:off x="6625208" y="2684606"/>
            <a:ext cx="1130300" cy="236612"/>
          </a:xfrm>
          <a:prstGeom prst="straightConnector1">
            <a:avLst/>
          </a:prstGeom>
          <a:solidFill>
            <a:schemeClr val="bg1"/>
          </a:solidFill>
          <a:ln w="3175" cap="flat" cmpd="sng" algn="ctr">
            <a:solidFill>
              <a:srgbClr val="4168A7"/>
            </a:solidFill>
            <a:prstDash val="solid"/>
            <a:round/>
            <a:headEnd type="triangle" w="med" len="me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6" name="直線矢印コネクタ 25"/>
          <p:cNvCxnSpPr>
            <a:stCxn id="21" idx="3"/>
            <a:endCxn id="19" idx="0"/>
          </p:cNvCxnSpPr>
          <p:nvPr/>
        </p:nvCxnSpPr>
        <p:spPr bwMode="auto">
          <a:xfrm>
            <a:off x="6625208" y="2684606"/>
            <a:ext cx="0" cy="236612"/>
          </a:xfrm>
          <a:prstGeom prst="straightConnector1">
            <a:avLst/>
          </a:prstGeom>
          <a:solidFill>
            <a:schemeClr val="bg1"/>
          </a:solidFill>
          <a:ln w="3175" cap="flat" cmpd="sng" algn="ctr">
            <a:solidFill>
              <a:srgbClr val="4168A7"/>
            </a:solidFill>
            <a:prstDash val="solid"/>
            <a:round/>
            <a:headEnd type="triangle" w="med" len="me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7" name="直線矢印コネクタ 26"/>
          <p:cNvCxnSpPr>
            <a:stCxn id="21" idx="3"/>
            <a:endCxn id="18" idx="0"/>
          </p:cNvCxnSpPr>
          <p:nvPr/>
        </p:nvCxnSpPr>
        <p:spPr bwMode="auto">
          <a:xfrm flipH="1">
            <a:off x="5482208" y="2684606"/>
            <a:ext cx="1143000" cy="236612"/>
          </a:xfrm>
          <a:prstGeom prst="straightConnector1">
            <a:avLst/>
          </a:prstGeom>
          <a:solidFill>
            <a:schemeClr val="bg1"/>
          </a:solidFill>
          <a:ln w="3175" cap="flat" cmpd="sng" algn="ctr">
            <a:solidFill>
              <a:srgbClr val="4168A7"/>
            </a:solidFill>
            <a:prstDash val="solid"/>
            <a:round/>
            <a:headEnd type="triangle" w="med" len="me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nvGrpSpPr>
          <p:cNvPr id="5130" name="図形グループ 5129"/>
          <p:cNvGrpSpPr/>
          <p:nvPr/>
        </p:nvGrpSpPr>
        <p:grpSpPr>
          <a:xfrm>
            <a:off x="6152155" y="4238182"/>
            <a:ext cx="2223864" cy="1304528"/>
            <a:chOff x="4868416" y="1421160"/>
            <a:chExt cx="3744416" cy="2376264"/>
          </a:xfrm>
        </p:grpSpPr>
        <p:sp>
          <p:nvSpPr>
            <p:cNvPr id="42" name="角丸四角形 41"/>
            <p:cNvSpPr/>
            <p:nvPr/>
          </p:nvSpPr>
          <p:spPr bwMode="auto">
            <a:xfrm>
              <a:off x="4868416" y="1421160"/>
              <a:ext cx="3744416" cy="2376264"/>
            </a:xfrm>
            <a:prstGeom prst="roundRect">
              <a:avLst>
                <a:gd name="adj" fmla="val 0"/>
              </a:avLst>
            </a:prstGeom>
            <a:solidFill>
              <a:srgbClr val="E6D6AF"/>
            </a:solidFill>
            <a:ln>
              <a:no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800" b="0" i="0" u="none" strike="noStrike" cap="none" normalizeH="0">
                <a:ln>
                  <a:noFill/>
                </a:ln>
                <a:solidFill>
                  <a:srgbClr val="484848"/>
                </a:solidFill>
                <a:effectLst/>
                <a:latin typeface="メイリオ"/>
                <a:ea typeface="メイリオ"/>
                <a:cs typeface="メイリオ"/>
              </a:endParaRPr>
            </a:p>
          </p:txBody>
        </p:sp>
        <p:sp>
          <p:nvSpPr>
            <p:cNvPr id="43" name="角丸四角形 42"/>
            <p:cNvSpPr/>
            <p:nvPr/>
          </p:nvSpPr>
          <p:spPr bwMode="auto">
            <a:xfrm>
              <a:off x="5177408" y="1585764"/>
              <a:ext cx="914401" cy="411459"/>
            </a:xfrm>
            <a:prstGeom prst="roundRect">
              <a:avLst>
                <a:gd name="adj" fmla="val 0"/>
              </a:avLst>
            </a:prstGeom>
            <a:solidFill>
              <a:schemeClr val="tx2">
                <a:lumMod val="60000"/>
                <a:lumOff val="40000"/>
              </a:schemeClr>
            </a:soli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baseline="0" dirty="0">
                  <a:ln>
                    <a:noFill/>
                  </a:ln>
                  <a:solidFill>
                    <a:schemeClr val="bg1"/>
                  </a:solidFill>
                  <a:effectLst/>
                  <a:latin typeface="メイリオ"/>
                  <a:ea typeface="メイリオ"/>
                  <a:cs typeface="メイリオ"/>
                </a:rPr>
                <a:t>販売</a:t>
              </a:r>
            </a:p>
          </p:txBody>
        </p:sp>
        <p:sp>
          <p:nvSpPr>
            <p:cNvPr id="44" name="角丸四角形 43"/>
            <p:cNvSpPr/>
            <p:nvPr/>
          </p:nvSpPr>
          <p:spPr bwMode="auto">
            <a:xfrm>
              <a:off x="6320409" y="1585764"/>
              <a:ext cx="914401" cy="411459"/>
            </a:xfrm>
            <a:prstGeom prst="roundRect">
              <a:avLst>
                <a:gd name="adj" fmla="val 0"/>
              </a:avLst>
            </a:prstGeom>
            <a:solidFill>
              <a:schemeClr val="tx2">
                <a:lumMod val="60000"/>
                <a:lumOff val="40000"/>
              </a:schemeClr>
            </a:soli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baseline="0" dirty="0">
                  <a:ln>
                    <a:noFill/>
                  </a:ln>
                  <a:solidFill>
                    <a:schemeClr val="bg1"/>
                  </a:solidFill>
                  <a:effectLst/>
                  <a:latin typeface="メイリオ"/>
                  <a:ea typeface="メイリオ"/>
                  <a:cs typeface="メイリオ"/>
                </a:rPr>
                <a:t>生産</a:t>
              </a:r>
            </a:p>
          </p:txBody>
        </p:sp>
        <p:sp>
          <p:nvSpPr>
            <p:cNvPr id="45" name="角丸四角形 44"/>
            <p:cNvSpPr/>
            <p:nvPr/>
          </p:nvSpPr>
          <p:spPr bwMode="auto">
            <a:xfrm>
              <a:off x="7450707" y="1585764"/>
              <a:ext cx="914401" cy="411459"/>
            </a:xfrm>
            <a:prstGeom prst="roundRect">
              <a:avLst>
                <a:gd name="adj" fmla="val 0"/>
              </a:avLst>
            </a:prstGeom>
            <a:solidFill>
              <a:schemeClr val="tx2">
                <a:lumMod val="60000"/>
                <a:lumOff val="40000"/>
              </a:schemeClr>
            </a:soli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baseline="0" dirty="0">
                  <a:ln>
                    <a:noFill/>
                  </a:ln>
                  <a:solidFill>
                    <a:schemeClr val="bg1"/>
                  </a:solidFill>
                  <a:effectLst/>
                  <a:latin typeface="メイリオ"/>
                  <a:ea typeface="メイリオ"/>
                  <a:cs typeface="メイリオ"/>
                </a:rPr>
                <a:t>物流</a:t>
              </a:r>
            </a:p>
          </p:txBody>
        </p:sp>
        <p:sp>
          <p:nvSpPr>
            <p:cNvPr id="46" name="角丸四角形 45"/>
            <p:cNvSpPr/>
            <p:nvPr/>
          </p:nvSpPr>
          <p:spPr bwMode="auto">
            <a:xfrm>
              <a:off x="5177408" y="3241948"/>
              <a:ext cx="914401" cy="411459"/>
            </a:xfrm>
            <a:prstGeom prst="roundRect">
              <a:avLst>
                <a:gd name="adj" fmla="val 0"/>
              </a:avLst>
            </a:prstGeom>
            <a:solidFill>
              <a:schemeClr val="tx2">
                <a:lumMod val="60000"/>
                <a:lumOff val="40000"/>
              </a:schemeClr>
            </a:soli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baseline="0" dirty="0">
                  <a:ln>
                    <a:noFill/>
                  </a:ln>
                  <a:solidFill>
                    <a:schemeClr val="bg1"/>
                  </a:solidFill>
                  <a:effectLst/>
                  <a:latin typeface="メイリオ"/>
                  <a:ea typeface="メイリオ"/>
                  <a:cs typeface="メイリオ"/>
                </a:rPr>
                <a:t>購買</a:t>
              </a:r>
            </a:p>
          </p:txBody>
        </p:sp>
        <p:sp>
          <p:nvSpPr>
            <p:cNvPr id="47" name="角丸四角形 46"/>
            <p:cNvSpPr/>
            <p:nvPr/>
          </p:nvSpPr>
          <p:spPr bwMode="auto">
            <a:xfrm>
              <a:off x="6320409" y="3241948"/>
              <a:ext cx="914401" cy="411459"/>
            </a:xfrm>
            <a:prstGeom prst="roundRect">
              <a:avLst>
                <a:gd name="adj" fmla="val 0"/>
              </a:avLst>
            </a:prstGeom>
            <a:solidFill>
              <a:schemeClr val="tx2">
                <a:lumMod val="60000"/>
                <a:lumOff val="40000"/>
              </a:schemeClr>
            </a:soli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baseline="0" dirty="0">
                  <a:ln>
                    <a:noFill/>
                  </a:ln>
                  <a:solidFill>
                    <a:schemeClr val="bg1"/>
                  </a:solidFill>
                  <a:effectLst/>
                  <a:latin typeface="メイリオ"/>
                  <a:ea typeface="メイリオ"/>
                  <a:cs typeface="メイリオ"/>
                </a:rPr>
                <a:t>会計</a:t>
              </a:r>
            </a:p>
          </p:txBody>
        </p:sp>
        <p:sp>
          <p:nvSpPr>
            <p:cNvPr id="48" name="角丸四角形 47"/>
            <p:cNvSpPr/>
            <p:nvPr/>
          </p:nvSpPr>
          <p:spPr bwMode="auto">
            <a:xfrm>
              <a:off x="7450707" y="3241948"/>
              <a:ext cx="914401" cy="411459"/>
            </a:xfrm>
            <a:prstGeom prst="roundRect">
              <a:avLst>
                <a:gd name="adj" fmla="val 0"/>
              </a:avLst>
            </a:prstGeom>
            <a:solidFill>
              <a:schemeClr val="tx2">
                <a:lumMod val="60000"/>
                <a:lumOff val="40000"/>
              </a:schemeClr>
            </a:soli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dirty="0">
                  <a:solidFill>
                    <a:schemeClr val="bg1"/>
                  </a:solidFill>
                  <a:latin typeface="メイリオ"/>
                  <a:ea typeface="メイリオ"/>
                  <a:cs typeface="メイリオ"/>
                </a:rPr>
                <a:t>人事</a:t>
              </a:r>
              <a:endParaRPr kumimoji="0" lang="ja-JP" altLang="en-US" sz="800" b="0" i="0" u="none" strike="noStrike" cap="none" normalizeH="0" baseline="0" dirty="0">
                <a:ln>
                  <a:noFill/>
                </a:ln>
                <a:solidFill>
                  <a:schemeClr val="bg1"/>
                </a:solidFill>
                <a:effectLst/>
                <a:latin typeface="メイリオ"/>
                <a:ea typeface="メイリオ"/>
                <a:cs typeface="メイリオ"/>
              </a:endParaRPr>
            </a:p>
          </p:txBody>
        </p:sp>
        <p:sp>
          <p:nvSpPr>
            <p:cNvPr id="49" name="フローチャート : 磁気ディスク 124"/>
            <p:cNvSpPr/>
            <p:nvPr/>
          </p:nvSpPr>
          <p:spPr bwMode="auto">
            <a:xfrm>
              <a:off x="5564758" y="2217812"/>
              <a:ext cx="2425700" cy="787524"/>
            </a:xfrm>
            <a:prstGeom prst="flowChartMagneticDisk">
              <a:avLst/>
            </a:prstGeom>
            <a:solidFill>
              <a:srgbClr val="660066"/>
            </a:solidFill>
            <a:ln w="9525" cmpd="sng">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baseline="0" dirty="0">
                  <a:ln>
                    <a:noFill/>
                  </a:ln>
                  <a:solidFill>
                    <a:schemeClr val="bg1"/>
                  </a:solidFill>
                  <a:effectLst/>
                  <a:latin typeface="メイリオ"/>
                  <a:ea typeface="メイリオ"/>
                  <a:cs typeface="メイリオ"/>
                </a:rPr>
                <a:t>統合</a:t>
              </a:r>
              <a:r>
                <a:rPr kumimoji="0" lang="ja-JP" altLang="en-US" sz="800" dirty="0">
                  <a:solidFill>
                    <a:schemeClr val="bg1"/>
                  </a:solidFill>
                  <a:latin typeface="メイリオ"/>
                  <a:ea typeface="メイリオ"/>
                  <a:cs typeface="メイリオ"/>
                </a:rPr>
                <a:t>データベース</a:t>
              </a:r>
              <a:endParaRPr kumimoji="0" lang="ja-JP" altLang="en-US" sz="800" b="0" i="0" u="none" strike="noStrike" cap="none" normalizeH="0" baseline="0" dirty="0">
                <a:ln>
                  <a:noFill/>
                </a:ln>
                <a:solidFill>
                  <a:schemeClr val="bg1"/>
                </a:solidFill>
                <a:effectLst/>
                <a:latin typeface="メイリオ"/>
                <a:ea typeface="メイリオ"/>
                <a:cs typeface="メイリオ"/>
              </a:endParaRPr>
            </a:p>
          </p:txBody>
        </p:sp>
        <p:cxnSp>
          <p:nvCxnSpPr>
            <p:cNvPr id="50" name="直線矢印コネクタ 49"/>
            <p:cNvCxnSpPr>
              <a:stCxn id="49" idx="1"/>
              <a:endCxn id="43" idx="2"/>
            </p:cNvCxnSpPr>
            <p:nvPr/>
          </p:nvCxnSpPr>
          <p:spPr bwMode="auto">
            <a:xfrm flipH="1" flipV="1">
              <a:off x="5634608" y="1997224"/>
              <a:ext cx="1143001" cy="220588"/>
            </a:xfrm>
            <a:prstGeom prst="straightConnector1">
              <a:avLst/>
            </a:prstGeom>
            <a:solidFill>
              <a:schemeClr val="bg1"/>
            </a:solidFill>
            <a:ln w="3175" cap="flat" cmpd="sng" algn="ctr">
              <a:solidFill>
                <a:srgbClr val="4168A7"/>
              </a:solidFill>
              <a:prstDash val="solid"/>
              <a:round/>
              <a:headEnd type="triangle" w="med" len="me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51" name="直線矢印コネクタ 50"/>
            <p:cNvCxnSpPr>
              <a:stCxn id="49" idx="1"/>
              <a:endCxn id="44" idx="2"/>
            </p:cNvCxnSpPr>
            <p:nvPr/>
          </p:nvCxnSpPr>
          <p:spPr bwMode="auto">
            <a:xfrm flipV="1">
              <a:off x="6777609" y="1997224"/>
              <a:ext cx="0" cy="220588"/>
            </a:xfrm>
            <a:prstGeom prst="straightConnector1">
              <a:avLst/>
            </a:prstGeom>
            <a:solidFill>
              <a:schemeClr val="bg1"/>
            </a:solidFill>
            <a:ln w="3175" cap="flat" cmpd="sng" algn="ctr">
              <a:solidFill>
                <a:srgbClr val="4168A7"/>
              </a:solidFill>
              <a:prstDash val="solid"/>
              <a:round/>
              <a:headEnd type="triangle" w="med" len="me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52" name="直線矢印コネクタ 51"/>
            <p:cNvCxnSpPr>
              <a:stCxn id="49" idx="1"/>
              <a:endCxn id="45" idx="2"/>
            </p:cNvCxnSpPr>
            <p:nvPr/>
          </p:nvCxnSpPr>
          <p:spPr bwMode="auto">
            <a:xfrm flipV="1">
              <a:off x="6777609" y="1997224"/>
              <a:ext cx="1130299" cy="220588"/>
            </a:xfrm>
            <a:prstGeom prst="straightConnector1">
              <a:avLst/>
            </a:prstGeom>
            <a:ln>
              <a:headEnd type="triangle" w="med" len="med"/>
              <a:tailEnd type="triangle" w="med" len="med"/>
            </a:ln>
          </p:spPr>
          <p:style>
            <a:lnRef idx="1">
              <a:schemeClr val="accent1"/>
            </a:lnRef>
            <a:fillRef idx="3">
              <a:schemeClr val="accent1"/>
            </a:fillRef>
            <a:effectRef idx="2">
              <a:schemeClr val="accent1"/>
            </a:effectRef>
            <a:fontRef idx="minor">
              <a:schemeClr val="lt1"/>
            </a:fontRef>
          </p:style>
        </p:cxnSp>
        <p:cxnSp>
          <p:nvCxnSpPr>
            <p:cNvPr id="53" name="直線矢印コネクタ 52"/>
            <p:cNvCxnSpPr>
              <a:stCxn id="49" idx="3"/>
              <a:endCxn id="48" idx="0"/>
            </p:cNvCxnSpPr>
            <p:nvPr/>
          </p:nvCxnSpPr>
          <p:spPr bwMode="auto">
            <a:xfrm>
              <a:off x="6777609" y="3005335"/>
              <a:ext cx="1130299" cy="236612"/>
            </a:xfrm>
            <a:prstGeom prst="straightConnector1">
              <a:avLst/>
            </a:prstGeom>
            <a:solidFill>
              <a:schemeClr val="bg1"/>
            </a:solidFill>
            <a:ln w="3175" cap="flat" cmpd="sng" algn="ctr">
              <a:solidFill>
                <a:srgbClr val="4168A7"/>
              </a:solidFill>
              <a:prstDash val="solid"/>
              <a:round/>
              <a:headEnd type="triangle" w="med" len="me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54" name="直線矢印コネクタ 53"/>
            <p:cNvCxnSpPr>
              <a:stCxn id="49" idx="3"/>
              <a:endCxn id="47" idx="0"/>
            </p:cNvCxnSpPr>
            <p:nvPr/>
          </p:nvCxnSpPr>
          <p:spPr bwMode="auto">
            <a:xfrm>
              <a:off x="6777609" y="3005335"/>
              <a:ext cx="0" cy="236612"/>
            </a:xfrm>
            <a:prstGeom prst="straightConnector1">
              <a:avLst/>
            </a:prstGeom>
            <a:solidFill>
              <a:schemeClr val="bg1"/>
            </a:solidFill>
            <a:ln w="3175" cap="flat" cmpd="sng" algn="ctr">
              <a:solidFill>
                <a:srgbClr val="4168A7"/>
              </a:solidFill>
              <a:prstDash val="solid"/>
              <a:round/>
              <a:headEnd type="triangle" w="med" len="me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55" name="直線矢印コネクタ 54"/>
            <p:cNvCxnSpPr>
              <a:stCxn id="49" idx="3"/>
              <a:endCxn id="46" idx="0"/>
            </p:cNvCxnSpPr>
            <p:nvPr/>
          </p:nvCxnSpPr>
          <p:spPr bwMode="auto">
            <a:xfrm flipH="1">
              <a:off x="5634608" y="3005335"/>
              <a:ext cx="1143001" cy="236612"/>
            </a:xfrm>
            <a:prstGeom prst="straightConnector1">
              <a:avLst/>
            </a:prstGeom>
            <a:solidFill>
              <a:schemeClr val="bg1"/>
            </a:solidFill>
            <a:ln w="3175" cap="flat" cmpd="sng" algn="ctr">
              <a:solidFill>
                <a:srgbClr val="4168A7"/>
              </a:solidFill>
              <a:prstDash val="solid"/>
              <a:round/>
              <a:headEnd type="triangle" w="med" len="me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sp>
        <p:nvSpPr>
          <p:cNvPr id="5132" name="環状矢印 5131"/>
          <p:cNvSpPr/>
          <p:nvPr/>
        </p:nvSpPr>
        <p:spPr bwMode="auto">
          <a:xfrm rot="16200000">
            <a:off x="3647624" y="2026046"/>
            <a:ext cx="3096345" cy="3072887"/>
          </a:xfrm>
          <a:prstGeom prst="circularArrow">
            <a:avLst/>
          </a:prstGeom>
          <a:solidFill>
            <a:srgbClr val="FF6600"/>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solidFill>
                <a:srgbClr val="484848"/>
              </a:solidFill>
              <a:effectLst/>
              <a:latin typeface="メイリオ"/>
              <a:ea typeface="メイリオ"/>
              <a:cs typeface="メイリオ"/>
            </a:endParaRPr>
          </a:p>
        </p:txBody>
      </p:sp>
      <p:sp>
        <p:nvSpPr>
          <p:cNvPr id="5131" name="角丸四角形 5130"/>
          <p:cNvSpPr/>
          <p:nvPr/>
        </p:nvSpPr>
        <p:spPr bwMode="auto">
          <a:xfrm>
            <a:off x="899592" y="3620710"/>
            <a:ext cx="7488831" cy="504056"/>
          </a:xfrm>
          <a:prstGeom prst="roundRect">
            <a:avLst>
              <a:gd name="adj" fmla="val 0"/>
            </a:avLst>
          </a:prstGeom>
          <a:solidFill>
            <a:srgbClr val="660066"/>
          </a:soli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dirty="0">
                <a:ln>
                  <a:noFill/>
                </a:ln>
                <a:solidFill>
                  <a:srgbClr val="FFFFFF"/>
                </a:solidFill>
                <a:effectLst/>
                <a:latin typeface="メイリオ"/>
                <a:ea typeface="メイリオ"/>
                <a:cs typeface="メイリオ"/>
              </a:rPr>
              <a:t>データ変換のためのインターフェイス</a:t>
            </a:r>
          </a:p>
        </p:txBody>
      </p:sp>
      <p:grpSp>
        <p:nvGrpSpPr>
          <p:cNvPr id="102" name="図形グループ 101"/>
          <p:cNvGrpSpPr/>
          <p:nvPr/>
        </p:nvGrpSpPr>
        <p:grpSpPr>
          <a:xfrm>
            <a:off x="5546017" y="4585499"/>
            <a:ext cx="2223864" cy="1304528"/>
            <a:chOff x="4868416" y="1421160"/>
            <a:chExt cx="3744416" cy="2376264"/>
          </a:xfrm>
        </p:grpSpPr>
        <p:sp>
          <p:nvSpPr>
            <p:cNvPr id="103" name="角丸四角形 102"/>
            <p:cNvSpPr/>
            <p:nvPr/>
          </p:nvSpPr>
          <p:spPr bwMode="auto">
            <a:xfrm>
              <a:off x="4868416" y="1421160"/>
              <a:ext cx="3744416" cy="2376264"/>
            </a:xfrm>
            <a:prstGeom prst="roundRect">
              <a:avLst>
                <a:gd name="adj" fmla="val 0"/>
              </a:avLst>
            </a:prstGeom>
            <a:solidFill>
              <a:srgbClr val="E6D6AF"/>
            </a:solidFill>
            <a:ln>
              <a:no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800" b="0" i="0" u="none" strike="noStrike" cap="none" normalizeH="0">
                <a:ln>
                  <a:noFill/>
                </a:ln>
                <a:solidFill>
                  <a:srgbClr val="484848"/>
                </a:solidFill>
                <a:effectLst/>
                <a:latin typeface="メイリオ"/>
                <a:ea typeface="メイリオ"/>
                <a:cs typeface="メイリオ"/>
              </a:endParaRPr>
            </a:p>
          </p:txBody>
        </p:sp>
        <p:sp>
          <p:nvSpPr>
            <p:cNvPr id="104" name="角丸四角形 103"/>
            <p:cNvSpPr/>
            <p:nvPr/>
          </p:nvSpPr>
          <p:spPr bwMode="auto">
            <a:xfrm>
              <a:off x="5177408" y="1585764"/>
              <a:ext cx="914401" cy="411459"/>
            </a:xfrm>
            <a:prstGeom prst="roundRect">
              <a:avLst>
                <a:gd name="adj" fmla="val 0"/>
              </a:avLst>
            </a:prstGeom>
            <a:solidFill>
              <a:schemeClr val="tx2">
                <a:lumMod val="60000"/>
                <a:lumOff val="40000"/>
              </a:schemeClr>
            </a:soli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baseline="0" dirty="0">
                  <a:ln>
                    <a:noFill/>
                  </a:ln>
                  <a:solidFill>
                    <a:schemeClr val="bg1"/>
                  </a:solidFill>
                  <a:effectLst/>
                  <a:latin typeface="メイリオ"/>
                  <a:ea typeface="メイリオ"/>
                  <a:cs typeface="メイリオ"/>
                </a:rPr>
                <a:t>販売</a:t>
              </a:r>
            </a:p>
          </p:txBody>
        </p:sp>
        <p:sp>
          <p:nvSpPr>
            <p:cNvPr id="105" name="角丸四角形 104"/>
            <p:cNvSpPr/>
            <p:nvPr/>
          </p:nvSpPr>
          <p:spPr bwMode="auto">
            <a:xfrm>
              <a:off x="6320409" y="1585764"/>
              <a:ext cx="914401" cy="411459"/>
            </a:xfrm>
            <a:prstGeom prst="roundRect">
              <a:avLst>
                <a:gd name="adj" fmla="val 0"/>
              </a:avLst>
            </a:prstGeom>
            <a:solidFill>
              <a:schemeClr val="tx2">
                <a:lumMod val="60000"/>
                <a:lumOff val="40000"/>
              </a:schemeClr>
            </a:soli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baseline="0" dirty="0">
                  <a:ln>
                    <a:noFill/>
                  </a:ln>
                  <a:solidFill>
                    <a:schemeClr val="bg1"/>
                  </a:solidFill>
                  <a:effectLst/>
                  <a:latin typeface="メイリオ"/>
                  <a:ea typeface="メイリオ"/>
                  <a:cs typeface="メイリオ"/>
                </a:rPr>
                <a:t>生産</a:t>
              </a:r>
            </a:p>
          </p:txBody>
        </p:sp>
        <p:sp>
          <p:nvSpPr>
            <p:cNvPr id="106" name="角丸四角形 105"/>
            <p:cNvSpPr/>
            <p:nvPr/>
          </p:nvSpPr>
          <p:spPr bwMode="auto">
            <a:xfrm>
              <a:off x="7450707" y="1585764"/>
              <a:ext cx="914401" cy="411459"/>
            </a:xfrm>
            <a:prstGeom prst="roundRect">
              <a:avLst>
                <a:gd name="adj" fmla="val 0"/>
              </a:avLst>
            </a:prstGeom>
            <a:solidFill>
              <a:schemeClr val="tx2">
                <a:lumMod val="60000"/>
                <a:lumOff val="40000"/>
              </a:schemeClr>
            </a:soli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baseline="0" dirty="0">
                  <a:ln>
                    <a:noFill/>
                  </a:ln>
                  <a:solidFill>
                    <a:schemeClr val="bg1"/>
                  </a:solidFill>
                  <a:effectLst/>
                  <a:latin typeface="メイリオ"/>
                  <a:ea typeface="メイリオ"/>
                  <a:cs typeface="メイリオ"/>
                </a:rPr>
                <a:t>物流</a:t>
              </a:r>
            </a:p>
          </p:txBody>
        </p:sp>
        <p:sp>
          <p:nvSpPr>
            <p:cNvPr id="107" name="角丸四角形 106"/>
            <p:cNvSpPr/>
            <p:nvPr/>
          </p:nvSpPr>
          <p:spPr bwMode="auto">
            <a:xfrm>
              <a:off x="5177408" y="3241948"/>
              <a:ext cx="914401" cy="411459"/>
            </a:xfrm>
            <a:prstGeom prst="roundRect">
              <a:avLst>
                <a:gd name="adj" fmla="val 0"/>
              </a:avLst>
            </a:prstGeom>
            <a:solidFill>
              <a:schemeClr val="tx2">
                <a:lumMod val="60000"/>
                <a:lumOff val="40000"/>
              </a:schemeClr>
            </a:soli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baseline="0" dirty="0">
                  <a:ln>
                    <a:noFill/>
                  </a:ln>
                  <a:solidFill>
                    <a:schemeClr val="bg1"/>
                  </a:solidFill>
                  <a:effectLst/>
                  <a:latin typeface="メイリオ"/>
                  <a:ea typeface="メイリオ"/>
                  <a:cs typeface="メイリオ"/>
                </a:rPr>
                <a:t>購買</a:t>
              </a:r>
            </a:p>
          </p:txBody>
        </p:sp>
        <p:sp>
          <p:nvSpPr>
            <p:cNvPr id="108" name="角丸四角形 107"/>
            <p:cNvSpPr/>
            <p:nvPr/>
          </p:nvSpPr>
          <p:spPr bwMode="auto">
            <a:xfrm>
              <a:off x="6320409" y="3241948"/>
              <a:ext cx="914401" cy="411459"/>
            </a:xfrm>
            <a:prstGeom prst="roundRect">
              <a:avLst>
                <a:gd name="adj" fmla="val 0"/>
              </a:avLst>
            </a:prstGeom>
            <a:solidFill>
              <a:schemeClr val="tx2">
                <a:lumMod val="60000"/>
                <a:lumOff val="40000"/>
              </a:schemeClr>
            </a:soli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baseline="0" dirty="0">
                  <a:ln>
                    <a:noFill/>
                  </a:ln>
                  <a:solidFill>
                    <a:schemeClr val="bg1"/>
                  </a:solidFill>
                  <a:effectLst/>
                  <a:latin typeface="メイリオ"/>
                  <a:ea typeface="メイリオ"/>
                  <a:cs typeface="メイリオ"/>
                </a:rPr>
                <a:t>会計</a:t>
              </a:r>
            </a:p>
          </p:txBody>
        </p:sp>
        <p:sp>
          <p:nvSpPr>
            <p:cNvPr id="109" name="角丸四角形 108"/>
            <p:cNvSpPr/>
            <p:nvPr/>
          </p:nvSpPr>
          <p:spPr bwMode="auto">
            <a:xfrm>
              <a:off x="7450707" y="3241948"/>
              <a:ext cx="914401" cy="411459"/>
            </a:xfrm>
            <a:prstGeom prst="roundRect">
              <a:avLst>
                <a:gd name="adj" fmla="val 0"/>
              </a:avLst>
            </a:prstGeom>
            <a:solidFill>
              <a:schemeClr val="tx2">
                <a:lumMod val="60000"/>
                <a:lumOff val="40000"/>
              </a:schemeClr>
            </a:soli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dirty="0">
                  <a:solidFill>
                    <a:schemeClr val="bg1"/>
                  </a:solidFill>
                  <a:latin typeface="メイリオ"/>
                  <a:ea typeface="メイリオ"/>
                  <a:cs typeface="メイリオ"/>
                </a:rPr>
                <a:t>人事</a:t>
              </a:r>
              <a:endParaRPr kumimoji="0" lang="ja-JP" altLang="en-US" sz="800" b="0" i="0" u="none" strike="noStrike" cap="none" normalizeH="0" baseline="0" dirty="0">
                <a:ln>
                  <a:noFill/>
                </a:ln>
                <a:solidFill>
                  <a:schemeClr val="bg1"/>
                </a:solidFill>
                <a:effectLst/>
                <a:latin typeface="メイリオ"/>
                <a:ea typeface="メイリオ"/>
                <a:cs typeface="メイリオ"/>
              </a:endParaRPr>
            </a:p>
          </p:txBody>
        </p:sp>
        <p:sp>
          <p:nvSpPr>
            <p:cNvPr id="110" name="フローチャート : 磁気ディスク 124"/>
            <p:cNvSpPr/>
            <p:nvPr/>
          </p:nvSpPr>
          <p:spPr bwMode="auto">
            <a:xfrm>
              <a:off x="5564758" y="2217812"/>
              <a:ext cx="2425700" cy="787524"/>
            </a:xfrm>
            <a:prstGeom prst="flowChartMagneticDisk">
              <a:avLst/>
            </a:prstGeom>
            <a:solidFill>
              <a:srgbClr val="660066"/>
            </a:solidFill>
            <a:ln w="9525" cmpd="sng">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baseline="0" dirty="0">
                  <a:ln>
                    <a:noFill/>
                  </a:ln>
                  <a:solidFill>
                    <a:schemeClr val="bg1"/>
                  </a:solidFill>
                  <a:effectLst/>
                  <a:latin typeface="メイリオ"/>
                  <a:ea typeface="メイリオ"/>
                  <a:cs typeface="メイリオ"/>
                </a:rPr>
                <a:t>統合</a:t>
              </a:r>
              <a:r>
                <a:rPr kumimoji="0" lang="ja-JP" altLang="en-US" sz="800" dirty="0">
                  <a:solidFill>
                    <a:schemeClr val="bg1"/>
                  </a:solidFill>
                  <a:latin typeface="メイリオ"/>
                  <a:ea typeface="メイリオ"/>
                  <a:cs typeface="メイリオ"/>
                </a:rPr>
                <a:t>データベース</a:t>
              </a:r>
              <a:endParaRPr kumimoji="0" lang="ja-JP" altLang="en-US" sz="800" b="0" i="0" u="none" strike="noStrike" cap="none" normalizeH="0" baseline="0" dirty="0">
                <a:ln>
                  <a:noFill/>
                </a:ln>
                <a:solidFill>
                  <a:schemeClr val="bg1"/>
                </a:solidFill>
                <a:effectLst/>
                <a:latin typeface="メイリオ"/>
                <a:ea typeface="メイリオ"/>
                <a:cs typeface="メイリオ"/>
              </a:endParaRPr>
            </a:p>
          </p:txBody>
        </p:sp>
        <p:cxnSp>
          <p:nvCxnSpPr>
            <p:cNvPr id="111" name="直線矢印コネクタ 110"/>
            <p:cNvCxnSpPr>
              <a:stCxn id="110" idx="1"/>
              <a:endCxn id="104" idx="2"/>
            </p:cNvCxnSpPr>
            <p:nvPr/>
          </p:nvCxnSpPr>
          <p:spPr bwMode="auto">
            <a:xfrm flipH="1" flipV="1">
              <a:off x="5634608" y="1997224"/>
              <a:ext cx="1143001" cy="220588"/>
            </a:xfrm>
            <a:prstGeom prst="straightConnector1">
              <a:avLst/>
            </a:prstGeom>
            <a:solidFill>
              <a:schemeClr val="bg1"/>
            </a:solidFill>
            <a:ln w="3175" cap="flat" cmpd="sng" algn="ctr">
              <a:solidFill>
                <a:srgbClr val="4168A7"/>
              </a:solidFill>
              <a:prstDash val="solid"/>
              <a:round/>
              <a:headEnd type="triangle" w="med" len="me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12" name="直線矢印コネクタ 111"/>
            <p:cNvCxnSpPr>
              <a:stCxn id="110" idx="1"/>
              <a:endCxn id="105" idx="2"/>
            </p:cNvCxnSpPr>
            <p:nvPr/>
          </p:nvCxnSpPr>
          <p:spPr bwMode="auto">
            <a:xfrm flipV="1">
              <a:off x="6777609" y="1997224"/>
              <a:ext cx="0" cy="220588"/>
            </a:xfrm>
            <a:prstGeom prst="straightConnector1">
              <a:avLst/>
            </a:prstGeom>
            <a:solidFill>
              <a:schemeClr val="bg1"/>
            </a:solidFill>
            <a:ln w="3175" cap="flat" cmpd="sng" algn="ctr">
              <a:solidFill>
                <a:srgbClr val="4168A7"/>
              </a:solidFill>
              <a:prstDash val="solid"/>
              <a:round/>
              <a:headEnd type="triangle" w="med" len="me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13" name="直線矢印コネクタ 112"/>
            <p:cNvCxnSpPr>
              <a:stCxn id="110" idx="1"/>
              <a:endCxn id="106" idx="2"/>
            </p:cNvCxnSpPr>
            <p:nvPr/>
          </p:nvCxnSpPr>
          <p:spPr bwMode="auto">
            <a:xfrm flipV="1">
              <a:off x="6777609" y="1997224"/>
              <a:ext cx="1130299" cy="220588"/>
            </a:xfrm>
            <a:prstGeom prst="straightConnector1">
              <a:avLst/>
            </a:prstGeom>
            <a:ln>
              <a:headEnd type="triangle" w="med" len="med"/>
              <a:tailEnd type="triangle" w="med" len="med"/>
            </a:ln>
          </p:spPr>
          <p:style>
            <a:lnRef idx="1">
              <a:schemeClr val="accent1"/>
            </a:lnRef>
            <a:fillRef idx="3">
              <a:schemeClr val="accent1"/>
            </a:fillRef>
            <a:effectRef idx="2">
              <a:schemeClr val="accent1"/>
            </a:effectRef>
            <a:fontRef idx="minor">
              <a:schemeClr val="lt1"/>
            </a:fontRef>
          </p:style>
        </p:cxnSp>
        <p:cxnSp>
          <p:nvCxnSpPr>
            <p:cNvPr id="114" name="直線矢印コネクタ 113"/>
            <p:cNvCxnSpPr>
              <a:stCxn id="110" idx="3"/>
              <a:endCxn id="109" idx="0"/>
            </p:cNvCxnSpPr>
            <p:nvPr/>
          </p:nvCxnSpPr>
          <p:spPr bwMode="auto">
            <a:xfrm>
              <a:off x="6777609" y="3005335"/>
              <a:ext cx="1130299" cy="236612"/>
            </a:xfrm>
            <a:prstGeom prst="straightConnector1">
              <a:avLst/>
            </a:prstGeom>
            <a:solidFill>
              <a:schemeClr val="bg1"/>
            </a:solidFill>
            <a:ln w="3175" cap="flat" cmpd="sng" algn="ctr">
              <a:solidFill>
                <a:srgbClr val="4168A7"/>
              </a:solidFill>
              <a:prstDash val="solid"/>
              <a:round/>
              <a:headEnd type="triangle" w="med" len="me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15" name="直線矢印コネクタ 114"/>
            <p:cNvCxnSpPr>
              <a:stCxn id="110" idx="3"/>
              <a:endCxn id="108" idx="0"/>
            </p:cNvCxnSpPr>
            <p:nvPr/>
          </p:nvCxnSpPr>
          <p:spPr bwMode="auto">
            <a:xfrm>
              <a:off x="6777609" y="3005335"/>
              <a:ext cx="0" cy="236612"/>
            </a:xfrm>
            <a:prstGeom prst="straightConnector1">
              <a:avLst/>
            </a:prstGeom>
            <a:solidFill>
              <a:schemeClr val="bg1"/>
            </a:solidFill>
            <a:ln w="3175" cap="flat" cmpd="sng" algn="ctr">
              <a:solidFill>
                <a:srgbClr val="4168A7"/>
              </a:solidFill>
              <a:prstDash val="solid"/>
              <a:round/>
              <a:headEnd type="triangle" w="med" len="me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16" name="直線矢印コネクタ 115"/>
            <p:cNvCxnSpPr>
              <a:stCxn id="110" idx="3"/>
              <a:endCxn id="107" idx="0"/>
            </p:cNvCxnSpPr>
            <p:nvPr/>
          </p:nvCxnSpPr>
          <p:spPr bwMode="auto">
            <a:xfrm flipH="1">
              <a:off x="5634608" y="3005335"/>
              <a:ext cx="1143001" cy="236612"/>
            </a:xfrm>
            <a:prstGeom prst="straightConnector1">
              <a:avLst/>
            </a:prstGeom>
            <a:solidFill>
              <a:schemeClr val="bg1"/>
            </a:solidFill>
            <a:ln w="3175" cap="flat" cmpd="sng" algn="ctr">
              <a:solidFill>
                <a:srgbClr val="4168A7"/>
              </a:solidFill>
              <a:prstDash val="solid"/>
              <a:round/>
              <a:headEnd type="triangle" w="med" len="me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grpSp>
        <p:nvGrpSpPr>
          <p:cNvPr id="117" name="図形グループ 116"/>
          <p:cNvGrpSpPr/>
          <p:nvPr/>
        </p:nvGrpSpPr>
        <p:grpSpPr>
          <a:xfrm>
            <a:off x="4985572" y="5021886"/>
            <a:ext cx="2223864" cy="1304528"/>
            <a:chOff x="4868416" y="1421160"/>
            <a:chExt cx="3744416" cy="2376264"/>
          </a:xfrm>
        </p:grpSpPr>
        <p:sp>
          <p:nvSpPr>
            <p:cNvPr id="118" name="角丸四角形 117"/>
            <p:cNvSpPr/>
            <p:nvPr/>
          </p:nvSpPr>
          <p:spPr bwMode="auto">
            <a:xfrm>
              <a:off x="4868416" y="1421160"/>
              <a:ext cx="3744416" cy="2376264"/>
            </a:xfrm>
            <a:prstGeom prst="roundRect">
              <a:avLst>
                <a:gd name="adj" fmla="val 0"/>
              </a:avLst>
            </a:prstGeom>
            <a:solidFill>
              <a:srgbClr val="E6D6AF"/>
            </a:solidFill>
            <a:ln>
              <a:no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800" b="0" i="0" u="none" strike="noStrike" cap="none" normalizeH="0">
                <a:ln>
                  <a:noFill/>
                </a:ln>
                <a:solidFill>
                  <a:srgbClr val="484848"/>
                </a:solidFill>
                <a:effectLst/>
                <a:latin typeface="メイリオ"/>
                <a:ea typeface="メイリオ"/>
                <a:cs typeface="メイリオ"/>
              </a:endParaRPr>
            </a:p>
          </p:txBody>
        </p:sp>
        <p:sp>
          <p:nvSpPr>
            <p:cNvPr id="119" name="角丸四角形 118"/>
            <p:cNvSpPr/>
            <p:nvPr/>
          </p:nvSpPr>
          <p:spPr bwMode="auto">
            <a:xfrm>
              <a:off x="5177408" y="1585764"/>
              <a:ext cx="914401" cy="411459"/>
            </a:xfrm>
            <a:prstGeom prst="roundRect">
              <a:avLst>
                <a:gd name="adj" fmla="val 0"/>
              </a:avLst>
            </a:prstGeom>
            <a:solidFill>
              <a:schemeClr val="tx2">
                <a:lumMod val="60000"/>
                <a:lumOff val="40000"/>
              </a:schemeClr>
            </a:soli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baseline="0" dirty="0">
                  <a:ln>
                    <a:noFill/>
                  </a:ln>
                  <a:solidFill>
                    <a:schemeClr val="bg1"/>
                  </a:solidFill>
                  <a:effectLst/>
                  <a:latin typeface="メイリオ"/>
                  <a:ea typeface="メイリオ"/>
                  <a:cs typeface="メイリオ"/>
                </a:rPr>
                <a:t>販売</a:t>
              </a:r>
            </a:p>
          </p:txBody>
        </p:sp>
        <p:sp>
          <p:nvSpPr>
            <p:cNvPr id="120" name="角丸四角形 119"/>
            <p:cNvSpPr/>
            <p:nvPr/>
          </p:nvSpPr>
          <p:spPr bwMode="auto">
            <a:xfrm>
              <a:off x="6320409" y="1585764"/>
              <a:ext cx="914401" cy="411459"/>
            </a:xfrm>
            <a:prstGeom prst="roundRect">
              <a:avLst>
                <a:gd name="adj" fmla="val 0"/>
              </a:avLst>
            </a:prstGeom>
            <a:solidFill>
              <a:schemeClr val="tx2">
                <a:lumMod val="60000"/>
                <a:lumOff val="40000"/>
              </a:schemeClr>
            </a:soli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baseline="0" dirty="0">
                  <a:ln>
                    <a:noFill/>
                  </a:ln>
                  <a:solidFill>
                    <a:schemeClr val="bg1"/>
                  </a:solidFill>
                  <a:effectLst/>
                  <a:latin typeface="メイリオ"/>
                  <a:ea typeface="メイリオ"/>
                  <a:cs typeface="メイリオ"/>
                </a:rPr>
                <a:t>生産</a:t>
              </a:r>
            </a:p>
          </p:txBody>
        </p:sp>
        <p:sp>
          <p:nvSpPr>
            <p:cNvPr id="121" name="角丸四角形 120"/>
            <p:cNvSpPr/>
            <p:nvPr/>
          </p:nvSpPr>
          <p:spPr bwMode="auto">
            <a:xfrm>
              <a:off x="7450707" y="1585764"/>
              <a:ext cx="914401" cy="411459"/>
            </a:xfrm>
            <a:prstGeom prst="roundRect">
              <a:avLst>
                <a:gd name="adj" fmla="val 0"/>
              </a:avLst>
            </a:prstGeom>
            <a:solidFill>
              <a:schemeClr val="tx2">
                <a:lumMod val="60000"/>
                <a:lumOff val="40000"/>
              </a:schemeClr>
            </a:soli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baseline="0" dirty="0">
                  <a:ln>
                    <a:noFill/>
                  </a:ln>
                  <a:solidFill>
                    <a:schemeClr val="bg1"/>
                  </a:solidFill>
                  <a:effectLst/>
                  <a:latin typeface="メイリオ"/>
                  <a:ea typeface="メイリオ"/>
                  <a:cs typeface="メイリオ"/>
                </a:rPr>
                <a:t>物流</a:t>
              </a:r>
            </a:p>
          </p:txBody>
        </p:sp>
        <p:sp>
          <p:nvSpPr>
            <p:cNvPr id="122" name="角丸四角形 121"/>
            <p:cNvSpPr/>
            <p:nvPr/>
          </p:nvSpPr>
          <p:spPr bwMode="auto">
            <a:xfrm>
              <a:off x="5177408" y="3241948"/>
              <a:ext cx="914401" cy="411459"/>
            </a:xfrm>
            <a:prstGeom prst="roundRect">
              <a:avLst>
                <a:gd name="adj" fmla="val 0"/>
              </a:avLst>
            </a:prstGeom>
            <a:solidFill>
              <a:schemeClr val="tx2">
                <a:lumMod val="60000"/>
                <a:lumOff val="40000"/>
              </a:schemeClr>
            </a:soli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baseline="0" dirty="0">
                  <a:ln>
                    <a:noFill/>
                  </a:ln>
                  <a:solidFill>
                    <a:schemeClr val="bg1"/>
                  </a:solidFill>
                  <a:effectLst/>
                  <a:latin typeface="メイリオ"/>
                  <a:ea typeface="メイリオ"/>
                  <a:cs typeface="メイリオ"/>
                </a:rPr>
                <a:t>購買</a:t>
              </a:r>
            </a:p>
          </p:txBody>
        </p:sp>
        <p:sp>
          <p:nvSpPr>
            <p:cNvPr id="123" name="角丸四角形 122"/>
            <p:cNvSpPr/>
            <p:nvPr/>
          </p:nvSpPr>
          <p:spPr bwMode="auto">
            <a:xfrm>
              <a:off x="6320409" y="3241948"/>
              <a:ext cx="914401" cy="411459"/>
            </a:xfrm>
            <a:prstGeom prst="roundRect">
              <a:avLst>
                <a:gd name="adj" fmla="val 0"/>
              </a:avLst>
            </a:prstGeom>
            <a:solidFill>
              <a:schemeClr val="tx2">
                <a:lumMod val="60000"/>
                <a:lumOff val="40000"/>
              </a:schemeClr>
            </a:soli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baseline="0" dirty="0">
                  <a:ln>
                    <a:noFill/>
                  </a:ln>
                  <a:solidFill>
                    <a:schemeClr val="bg1"/>
                  </a:solidFill>
                  <a:effectLst/>
                  <a:latin typeface="メイリオ"/>
                  <a:ea typeface="メイリオ"/>
                  <a:cs typeface="メイリオ"/>
                </a:rPr>
                <a:t>会計</a:t>
              </a:r>
            </a:p>
          </p:txBody>
        </p:sp>
        <p:sp>
          <p:nvSpPr>
            <p:cNvPr id="124" name="角丸四角形 123"/>
            <p:cNvSpPr/>
            <p:nvPr/>
          </p:nvSpPr>
          <p:spPr bwMode="auto">
            <a:xfrm>
              <a:off x="7450707" y="3241948"/>
              <a:ext cx="914401" cy="411459"/>
            </a:xfrm>
            <a:prstGeom prst="roundRect">
              <a:avLst>
                <a:gd name="adj" fmla="val 0"/>
              </a:avLst>
            </a:prstGeom>
            <a:solidFill>
              <a:schemeClr val="tx2">
                <a:lumMod val="60000"/>
                <a:lumOff val="40000"/>
              </a:schemeClr>
            </a:soli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dirty="0">
                  <a:solidFill>
                    <a:schemeClr val="bg1"/>
                  </a:solidFill>
                  <a:latin typeface="メイリオ"/>
                  <a:ea typeface="メイリオ"/>
                  <a:cs typeface="メイリオ"/>
                </a:rPr>
                <a:t>人事</a:t>
              </a:r>
              <a:endParaRPr kumimoji="0" lang="ja-JP" altLang="en-US" sz="800" b="0" i="0" u="none" strike="noStrike" cap="none" normalizeH="0" baseline="0" dirty="0">
                <a:ln>
                  <a:noFill/>
                </a:ln>
                <a:solidFill>
                  <a:schemeClr val="bg1"/>
                </a:solidFill>
                <a:effectLst/>
                <a:latin typeface="メイリオ"/>
                <a:ea typeface="メイリオ"/>
                <a:cs typeface="メイリオ"/>
              </a:endParaRPr>
            </a:p>
          </p:txBody>
        </p:sp>
        <p:sp>
          <p:nvSpPr>
            <p:cNvPr id="125" name="フローチャート : 磁気ディスク 124"/>
            <p:cNvSpPr/>
            <p:nvPr/>
          </p:nvSpPr>
          <p:spPr bwMode="auto">
            <a:xfrm>
              <a:off x="5564758" y="2217812"/>
              <a:ext cx="2425700" cy="787524"/>
            </a:xfrm>
            <a:prstGeom prst="flowChartMagneticDisk">
              <a:avLst/>
            </a:prstGeom>
            <a:solidFill>
              <a:srgbClr val="660066"/>
            </a:solidFill>
            <a:ln w="9525" cmpd="sng">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baseline="0" dirty="0">
                  <a:ln>
                    <a:noFill/>
                  </a:ln>
                  <a:solidFill>
                    <a:schemeClr val="bg1"/>
                  </a:solidFill>
                  <a:effectLst/>
                  <a:latin typeface="メイリオ"/>
                  <a:ea typeface="メイリオ"/>
                  <a:cs typeface="メイリオ"/>
                </a:rPr>
                <a:t>統合</a:t>
              </a:r>
              <a:r>
                <a:rPr kumimoji="0" lang="ja-JP" altLang="en-US" sz="800" dirty="0">
                  <a:solidFill>
                    <a:schemeClr val="bg1"/>
                  </a:solidFill>
                  <a:latin typeface="メイリオ"/>
                  <a:ea typeface="メイリオ"/>
                  <a:cs typeface="メイリオ"/>
                </a:rPr>
                <a:t>データベース</a:t>
              </a:r>
              <a:endParaRPr kumimoji="0" lang="ja-JP" altLang="en-US" sz="800" b="0" i="0" u="none" strike="noStrike" cap="none" normalizeH="0" baseline="0" dirty="0">
                <a:ln>
                  <a:noFill/>
                </a:ln>
                <a:solidFill>
                  <a:schemeClr val="bg1"/>
                </a:solidFill>
                <a:effectLst/>
                <a:latin typeface="メイリオ"/>
                <a:ea typeface="メイリオ"/>
                <a:cs typeface="メイリオ"/>
              </a:endParaRPr>
            </a:p>
          </p:txBody>
        </p:sp>
        <p:cxnSp>
          <p:nvCxnSpPr>
            <p:cNvPr id="126" name="直線矢印コネクタ 125"/>
            <p:cNvCxnSpPr>
              <a:stCxn id="125" idx="1"/>
              <a:endCxn id="119" idx="2"/>
            </p:cNvCxnSpPr>
            <p:nvPr/>
          </p:nvCxnSpPr>
          <p:spPr bwMode="auto">
            <a:xfrm flipH="1" flipV="1">
              <a:off x="5634608" y="1997224"/>
              <a:ext cx="1143001" cy="220588"/>
            </a:xfrm>
            <a:prstGeom prst="straightConnector1">
              <a:avLst/>
            </a:prstGeom>
            <a:solidFill>
              <a:schemeClr val="bg1"/>
            </a:solidFill>
            <a:ln w="3175" cap="flat" cmpd="sng" algn="ctr">
              <a:solidFill>
                <a:srgbClr val="4168A7"/>
              </a:solidFill>
              <a:prstDash val="solid"/>
              <a:round/>
              <a:headEnd type="triangle" w="med" len="me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27" name="直線矢印コネクタ 126"/>
            <p:cNvCxnSpPr>
              <a:stCxn id="125" idx="1"/>
              <a:endCxn id="120" idx="2"/>
            </p:cNvCxnSpPr>
            <p:nvPr/>
          </p:nvCxnSpPr>
          <p:spPr bwMode="auto">
            <a:xfrm flipV="1">
              <a:off x="6777609" y="1997224"/>
              <a:ext cx="0" cy="220588"/>
            </a:xfrm>
            <a:prstGeom prst="straightConnector1">
              <a:avLst/>
            </a:prstGeom>
            <a:solidFill>
              <a:schemeClr val="bg1"/>
            </a:solidFill>
            <a:ln w="3175" cap="flat" cmpd="sng" algn="ctr">
              <a:solidFill>
                <a:srgbClr val="4168A7"/>
              </a:solidFill>
              <a:prstDash val="solid"/>
              <a:round/>
              <a:headEnd type="triangle" w="med" len="me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28" name="直線矢印コネクタ 127"/>
            <p:cNvCxnSpPr>
              <a:stCxn id="125" idx="1"/>
              <a:endCxn id="121" idx="2"/>
            </p:cNvCxnSpPr>
            <p:nvPr/>
          </p:nvCxnSpPr>
          <p:spPr bwMode="auto">
            <a:xfrm flipV="1">
              <a:off x="6777609" y="1997224"/>
              <a:ext cx="1130299" cy="220588"/>
            </a:xfrm>
            <a:prstGeom prst="straightConnector1">
              <a:avLst/>
            </a:prstGeom>
            <a:ln>
              <a:headEnd type="triangle" w="med" len="med"/>
              <a:tailEnd type="triangle" w="med" len="med"/>
            </a:ln>
          </p:spPr>
          <p:style>
            <a:lnRef idx="1">
              <a:schemeClr val="accent1"/>
            </a:lnRef>
            <a:fillRef idx="3">
              <a:schemeClr val="accent1"/>
            </a:fillRef>
            <a:effectRef idx="2">
              <a:schemeClr val="accent1"/>
            </a:effectRef>
            <a:fontRef idx="minor">
              <a:schemeClr val="lt1"/>
            </a:fontRef>
          </p:style>
        </p:cxnSp>
        <p:cxnSp>
          <p:nvCxnSpPr>
            <p:cNvPr id="129" name="直線矢印コネクタ 128"/>
            <p:cNvCxnSpPr>
              <a:stCxn id="125" idx="3"/>
              <a:endCxn id="124" idx="0"/>
            </p:cNvCxnSpPr>
            <p:nvPr/>
          </p:nvCxnSpPr>
          <p:spPr bwMode="auto">
            <a:xfrm>
              <a:off x="6777609" y="3005335"/>
              <a:ext cx="1130299" cy="236612"/>
            </a:xfrm>
            <a:prstGeom prst="straightConnector1">
              <a:avLst/>
            </a:prstGeom>
            <a:solidFill>
              <a:schemeClr val="bg1"/>
            </a:solidFill>
            <a:ln w="3175" cap="flat" cmpd="sng" algn="ctr">
              <a:solidFill>
                <a:srgbClr val="4168A7"/>
              </a:solidFill>
              <a:prstDash val="solid"/>
              <a:round/>
              <a:headEnd type="triangle" w="med" len="me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30" name="直線矢印コネクタ 129"/>
            <p:cNvCxnSpPr>
              <a:stCxn id="125" idx="3"/>
              <a:endCxn id="123" idx="0"/>
            </p:cNvCxnSpPr>
            <p:nvPr/>
          </p:nvCxnSpPr>
          <p:spPr bwMode="auto">
            <a:xfrm>
              <a:off x="6777609" y="3005335"/>
              <a:ext cx="0" cy="236612"/>
            </a:xfrm>
            <a:prstGeom prst="straightConnector1">
              <a:avLst/>
            </a:prstGeom>
            <a:solidFill>
              <a:schemeClr val="bg1"/>
            </a:solidFill>
            <a:ln w="3175" cap="flat" cmpd="sng" algn="ctr">
              <a:solidFill>
                <a:srgbClr val="4168A7"/>
              </a:solidFill>
              <a:prstDash val="solid"/>
              <a:round/>
              <a:headEnd type="triangle" w="med" len="me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31" name="直線矢印コネクタ 130"/>
            <p:cNvCxnSpPr>
              <a:stCxn id="125" idx="3"/>
              <a:endCxn id="122" idx="0"/>
            </p:cNvCxnSpPr>
            <p:nvPr/>
          </p:nvCxnSpPr>
          <p:spPr bwMode="auto">
            <a:xfrm flipH="1">
              <a:off x="5634608" y="3005335"/>
              <a:ext cx="1143001" cy="236612"/>
            </a:xfrm>
            <a:prstGeom prst="straightConnector1">
              <a:avLst/>
            </a:prstGeom>
            <a:solidFill>
              <a:schemeClr val="bg1"/>
            </a:solidFill>
            <a:ln w="3175" cap="flat" cmpd="sng" algn="ctr">
              <a:solidFill>
                <a:srgbClr val="4168A7"/>
              </a:solidFill>
              <a:prstDash val="solid"/>
              <a:round/>
              <a:headEnd type="triangle" w="med" len="me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2141469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34BDBE1-3EFF-E144-953F-C416A36C37C7}"/>
              </a:ext>
            </a:extLst>
          </p:cNvPr>
          <p:cNvSpPr>
            <a:spLocks noGrp="1"/>
          </p:cNvSpPr>
          <p:nvPr>
            <p:ph type="title"/>
          </p:nvPr>
        </p:nvSpPr>
        <p:spPr/>
        <p:txBody>
          <a:bodyPr/>
          <a:lstStyle/>
          <a:p>
            <a:r>
              <a:rPr kumimoji="1" lang="ja-JP" altLang="en-US"/>
              <a:t>インダストリー</a:t>
            </a:r>
            <a:r>
              <a:rPr kumimoji="1" lang="en-US" altLang="ja-JP" dirty="0"/>
              <a:t>4.0</a:t>
            </a:r>
            <a:r>
              <a:rPr kumimoji="1" lang="ja-JP" altLang="en-US"/>
              <a:t>（第</a:t>
            </a:r>
            <a:r>
              <a:rPr kumimoji="1" lang="en-US" altLang="ja-JP" dirty="0"/>
              <a:t>4</a:t>
            </a:r>
            <a:r>
              <a:rPr kumimoji="1" lang="ja-JP" altLang="en-US"/>
              <a:t>次産業革命）と</a:t>
            </a:r>
            <a:r>
              <a:rPr kumimoji="1" lang="en-US" altLang="ja-JP"/>
              <a:t>IoT</a:t>
            </a:r>
            <a:endParaRPr kumimoji="1" lang="ja-JP" altLang="en-US"/>
          </a:p>
        </p:txBody>
      </p:sp>
      <p:sp>
        <p:nvSpPr>
          <p:cNvPr id="3" name="スライド番号プレースホルダー 2">
            <a:extLst>
              <a:ext uri="{FF2B5EF4-FFF2-40B4-BE49-F238E27FC236}">
                <a16:creationId xmlns:a16="http://schemas.microsoft.com/office/drawing/2014/main" id="{B018262A-CB68-4841-A258-B6A9D07AB911}"/>
              </a:ext>
            </a:extLst>
          </p:cNvPr>
          <p:cNvSpPr>
            <a:spLocks noGrp="1"/>
          </p:cNvSpPr>
          <p:nvPr>
            <p:ph type="sldNum" sz="quarter" idx="12"/>
          </p:nvPr>
        </p:nvSpPr>
        <p:spPr/>
        <p:txBody>
          <a:bodyPr/>
          <a:lstStyle/>
          <a:p>
            <a:fld id="{8FF8CC5D-A65D-5946-99B5-645367A967AD}" type="slidenum">
              <a:rPr kumimoji="1" lang="ja-JP" altLang="en-US" smtClean="0"/>
              <a:t>16</a:t>
            </a:fld>
            <a:endParaRPr kumimoji="1" lang="ja-JP" altLang="en-US"/>
          </a:p>
        </p:txBody>
      </p:sp>
      <p:sp>
        <p:nvSpPr>
          <p:cNvPr id="4" name="正方形/長方形 3">
            <a:extLst>
              <a:ext uri="{FF2B5EF4-FFF2-40B4-BE49-F238E27FC236}">
                <a16:creationId xmlns:a16="http://schemas.microsoft.com/office/drawing/2014/main" id="{61F2EC69-2D9E-D644-BC6F-D0AC1897F7AD}"/>
              </a:ext>
            </a:extLst>
          </p:cNvPr>
          <p:cNvSpPr/>
          <p:nvPr/>
        </p:nvSpPr>
        <p:spPr>
          <a:xfrm>
            <a:off x="611560" y="1220340"/>
            <a:ext cx="2016224" cy="5227138"/>
          </a:xfrm>
          <a:prstGeom prst="rect">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正方形/長方形 4">
            <a:extLst>
              <a:ext uri="{FF2B5EF4-FFF2-40B4-BE49-F238E27FC236}">
                <a16:creationId xmlns:a16="http://schemas.microsoft.com/office/drawing/2014/main" id="{FDD64E85-DC2A-A846-BC6F-14EA012F7E98}"/>
              </a:ext>
            </a:extLst>
          </p:cNvPr>
          <p:cNvSpPr/>
          <p:nvPr/>
        </p:nvSpPr>
        <p:spPr>
          <a:xfrm>
            <a:off x="2698898" y="1227540"/>
            <a:ext cx="2016224" cy="5227138"/>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 name="正方形/長方形 5">
            <a:extLst>
              <a:ext uri="{FF2B5EF4-FFF2-40B4-BE49-F238E27FC236}">
                <a16:creationId xmlns:a16="http://schemas.microsoft.com/office/drawing/2014/main" id="{475442BB-6CDC-9F40-BCD7-E92B0183B633}"/>
              </a:ext>
            </a:extLst>
          </p:cNvPr>
          <p:cNvSpPr/>
          <p:nvPr/>
        </p:nvSpPr>
        <p:spPr>
          <a:xfrm>
            <a:off x="4787577" y="1227540"/>
            <a:ext cx="2016224" cy="5227138"/>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 name="正方形/長方形 6">
            <a:extLst>
              <a:ext uri="{FF2B5EF4-FFF2-40B4-BE49-F238E27FC236}">
                <a16:creationId xmlns:a16="http://schemas.microsoft.com/office/drawing/2014/main" id="{AB09D9C5-2C46-7542-9EFA-45F15B85B6F8}"/>
              </a:ext>
            </a:extLst>
          </p:cNvPr>
          <p:cNvSpPr/>
          <p:nvPr/>
        </p:nvSpPr>
        <p:spPr>
          <a:xfrm>
            <a:off x="6876256" y="1220340"/>
            <a:ext cx="2016224" cy="5227138"/>
          </a:xfrm>
          <a:prstGeom prst="rect">
            <a:avLst/>
          </a:prstGeom>
          <a:solidFill>
            <a:schemeClr val="tx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 name="テキスト ボックス 7">
            <a:extLst>
              <a:ext uri="{FF2B5EF4-FFF2-40B4-BE49-F238E27FC236}">
                <a16:creationId xmlns:a16="http://schemas.microsoft.com/office/drawing/2014/main" id="{6A3211D6-1C66-A74D-943B-6F4C9F1F4689}"/>
              </a:ext>
            </a:extLst>
          </p:cNvPr>
          <p:cNvSpPr txBox="1"/>
          <p:nvPr/>
        </p:nvSpPr>
        <p:spPr>
          <a:xfrm>
            <a:off x="807853" y="1348900"/>
            <a:ext cx="1620957" cy="615553"/>
          </a:xfrm>
          <a:prstGeom prst="rect">
            <a:avLst/>
          </a:prstGeom>
          <a:noFill/>
        </p:spPr>
        <p:txBody>
          <a:bodyPr wrap="none" rtlCol="0">
            <a:spAutoFit/>
          </a:bodyPr>
          <a:lstStyle/>
          <a:p>
            <a:pPr algn="ctr"/>
            <a:r>
              <a:rPr kumimoji="1" lang="ja-JP" altLang="en-US" sz="1600" b="1">
                <a:solidFill>
                  <a:schemeClr val="bg1"/>
                </a:solidFill>
                <a:latin typeface="Meiryo" panose="020B0604030504040204" pitchFamily="34" charset="-128"/>
                <a:ea typeface="Meiryo" panose="020B0604030504040204" pitchFamily="34" charset="-128"/>
              </a:rPr>
              <a:t>第</a:t>
            </a:r>
            <a:r>
              <a:rPr lang="ja-JP" altLang="en-US" sz="1600" b="1">
                <a:solidFill>
                  <a:schemeClr val="bg1"/>
                </a:solidFill>
                <a:latin typeface="Meiryo" panose="020B0604030504040204" pitchFamily="34" charset="-128"/>
                <a:ea typeface="Meiryo" panose="020B0604030504040204" pitchFamily="34" charset="-128"/>
              </a:rPr>
              <a:t>１</a:t>
            </a:r>
            <a:r>
              <a:rPr kumimoji="1" lang="ja-JP" altLang="en-US" sz="1600" b="1">
                <a:solidFill>
                  <a:schemeClr val="bg1"/>
                </a:solidFill>
                <a:latin typeface="Meiryo" panose="020B0604030504040204" pitchFamily="34" charset="-128"/>
                <a:ea typeface="Meiryo" panose="020B0604030504040204" pitchFamily="34" charset="-128"/>
              </a:rPr>
              <a:t>次産業革命</a:t>
            </a:r>
            <a:endParaRPr kumimoji="1" lang="en-US" altLang="ja-JP" sz="1600" b="1" dirty="0">
              <a:solidFill>
                <a:schemeClr val="bg1"/>
              </a:solidFill>
              <a:latin typeface="Meiryo" panose="020B0604030504040204" pitchFamily="34" charset="-128"/>
              <a:ea typeface="Meiryo" panose="020B0604030504040204" pitchFamily="34" charset="-128"/>
            </a:endParaRPr>
          </a:p>
          <a:p>
            <a:pPr algn="ctr"/>
            <a:r>
              <a:rPr lang="en-US" altLang="ja-JP" dirty="0">
                <a:solidFill>
                  <a:schemeClr val="bg1"/>
                </a:solidFill>
                <a:latin typeface="Meiryo" panose="020B0604030504040204" pitchFamily="34" charset="-128"/>
                <a:ea typeface="Meiryo" panose="020B0604030504040204" pitchFamily="34" charset="-128"/>
              </a:rPr>
              <a:t>Industry 1.0</a:t>
            </a:r>
            <a:endParaRPr kumimoji="1" lang="ja-JP" altLang="en-US">
              <a:solidFill>
                <a:schemeClr val="bg1"/>
              </a:solidFill>
              <a:latin typeface="Meiryo" panose="020B0604030504040204" pitchFamily="34" charset="-128"/>
              <a:ea typeface="Meiryo" panose="020B0604030504040204" pitchFamily="34" charset="-128"/>
            </a:endParaRPr>
          </a:p>
        </p:txBody>
      </p:sp>
      <p:sp>
        <p:nvSpPr>
          <p:cNvPr id="9" name="テキスト ボックス 8">
            <a:extLst>
              <a:ext uri="{FF2B5EF4-FFF2-40B4-BE49-F238E27FC236}">
                <a16:creationId xmlns:a16="http://schemas.microsoft.com/office/drawing/2014/main" id="{9FD0FF3C-EB95-6C47-9B3D-1E83DB47C5CB}"/>
              </a:ext>
            </a:extLst>
          </p:cNvPr>
          <p:cNvSpPr txBox="1"/>
          <p:nvPr/>
        </p:nvSpPr>
        <p:spPr>
          <a:xfrm>
            <a:off x="2896531" y="1348900"/>
            <a:ext cx="1620957" cy="615553"/>
          </a:xfrm>
          <a:prstGeom prst="rect">
            <a:avLst/>
          </a:prstGeom>
          <a:noFill/>
        </p:spPr>
        <p:txBody>
          <a:bodyPr wrap="none" rtlCol="0">
            <a:spAutoFit/>
          </a:bodyPr>
          <a:lstStyle/>
          <a:p>
            <a:pPr algn="ctr"/>
            <a:r>
              <a:rPr kumimoji="1" lang="ja-JP" altLang="en-US" sz="1600" b="1">
                <a:solidFill>
                  <a:schemeClr val="bg1"/>
                </a:solidFill>
                <a:latin typeface="Meiryo" panose="020B0604030504040204" pitchFamily="34" charset="-128"/>
                <a:ea typeface="Meiryo" panose="020B0604030504040204" pitchFamily="34" charset="-128"/>
              </a:rPr>
              <a:t>第２次産業革命</a:t>
            </a:r>
            <a:endParaRPr kumimoji="1" lang="en-US" altLang="ja-JP" sz="1600" b="1" dirty="0">
              <a:solidFill>
                <a:schemeClr val="bg1"/>
              </a:solidFill>
              <a:latin typeface="Meiryo" panose="020B0604030504040204" pitchFamily="34" charset="-128"/>
              <a:ea typeface="Meiryo" panose="020B0604030504040204" pitchFamily="34" charset="-128"/>
            </a:endParaRPr>
          </a:p>
          <a:p>
            <a:pPr algn="ctr"/>
            <a:r>
              <a:rPr lang="en-US" altLang="ja-JP" dirty="0">
                <a:solidFill>
                  <a:schemeClr val="bg1"/>
                </a:solidFill>
                <a:latin typeface="Meiryo" panose="020B0604030504040204" pitchFamily="34" charset="-128"/>
                <a:ea typeface="Meiryo" panose="020B0604030504040204" pitchFamily="34" charset="-128"/>
              </a:rPr>
              <a:t>Industry 2.0</a:t>
            </a:r>
            <a:endParaRPr lang="ja-JP" altLang="en-US">
              <a:solidFill>
                <a:schemeClr val="bg1"/>
              </a:solidFill>
              <a:latin typeface="Meiryo" panose="020B0604030504040204" pitchFamily="34" charset="-128"/>
              <a:ea typeface="Meiryo" panose="020B0604030504040204" pitchFamily="34" charset="-128"/>
            </a:endParaRPr>
          </a:p>
        </p:txBody>
      </p:sp>
      <p:sp>
        <p:nvSpPr>
          <p:cNvPr id="10" name="テキスト ボックス 9">
            <a:extLst>
              <a:ext uri="{FF2B5EF4-FFF2-40B4-BE49-F238E27FC236}">
                <a16:creationId xmlns:a16="http://schemas.microsoft.com/office/drawing/2014/main" id="{F9604069-0880-F043-B4B6-E7366B6058C6}"/>
              </a:ext>
            </a:extLst>
          </p:cNvPr>
          <p:cNvSpPr txBox="1"/>
          <p:nvPr/>
        </p:nvSpPr>
        <p:spPr>
          <a:xfrm>
            <a:off x="4985211" y="1348900"/>
            <a:ext cx="1620957" cy="615553"/>
          </a:xfrm>
          <a:prstGeom prst="rect">
            <a:avLst/>
          </a:prstGeom>
          <a:noFill/>
        </p:spPr>
        <p:txBody>
          <a:bodyPr wrap="none" rtlCol="0">
            <a:spAutoFit/>
          </a:bodyPr>
          <a:lstStyle/>
          <a:p>
            <a:pPr algn="ctr"/>
            <a:r>
              <a:rPr kumimoji="1" lang="ja-JP" altLang="en-US" sz="1600" b="1">
                <a:solidFill>
                  <a:schemeClr val="bg1"/>
                </a:solidFill>
                <a:latin typeface="Meiryo" panose="020B0604030504040204" pitchFamily="34" charset="-128"/>
                <a:ea typeface="Meiryo" panose="020B0604030504040204" pitchFamily="34" charset="-128"/>
              </a:rPr>
              <a:t>第３次産業革命</a:t>
            </a:r>
            <a:endParaRPr kumimoji="1" lang="en-US" altLang="ja-JP" sz="1600" b="1" dirty="0">
              <a:solidFill>
                <a:schemeClr val="bg1"/>
              </a:solidFill>
              <a:latin typeface="Meiryo" panose="020B0604030504040204" pitchFamily="34" charset="-128"/>
              <a:ea typeface="Meiryo" panose="020B0604030504040204" pitchFamily="34" charset="-128"/>
            </a:endParaRPr>
          </a:p>
          <a:p>
            <a:pPr algn="ctr"/>
            <a:r>
              <a:rPr lang="en-US" altLang="ja-JP" dirty="0">
                <a:solidFill>
                  <a:schemeClr val="bg1"/>
                </a:solidFill>
                <a:latin typeface="Meiryo" panose="020B0604030504040204" pitchFamily="34" charset="-128"/>
                <a:ea typeface="Meiryo" panose="020B0604030504040204" pitchFamily="34" charset="-128"/>
              </a:rPr>
              <a:t>Industry 3.0</a:t>
            </a:r>
            <a:endParaRPr lang="ja-JP" altLang="en-US">
              <a:solidFill>
                <a:schemeClr val="bg1"/>
              </a:solidFill>
              <a:latin typeface="Meiryo" panose="020B0604030504040204" pitchFamily="34" charset="-128"/>
              <a:ea typeface="Meiryo" panose="020B0604030504040204" pitchFamily="34" charset="-128"/>
            </a:endParaRPr>
          </a:p>
        </p:txBody>
      </p:sp>
      <p:sp>
        <p:nvSpPr>
          <p:cNvPr id="11" name="テキスト ボックス 10">
            <a:extLst>
              <a:ext uri="{FF2B5EF4-FFF2-40B4-BE49-F238E27FC236}">
                <a16:creationId xmlns:a16="http://schemas.microsoft.com/office/drawing/2014/main" id="{5E7812BF-8E81-6E4B-A278-5BE7D1D78CFA}"/>
              </a:ext>
            </a:extLst>
          </p:cNvPr>
          <p:cNvSpPr txBox="1"/>
          <p:nvPr/>
        </p:nvSpPr>
        <p:spPr>
          <a:xfrm>
            <a:off x="7077358" y="1392791"/>
            <a:ext cx="1620957" cy="615553"/>
          </a:xfrm>
          <a:prstGeom prst="rect">
            <a:avLst/>
          </a:prstGeom>
          <a:noFill/>
        </p:spPr>
        <p:txBody>
          <a:bodyPr wrap="none" rtlCol="0">
            <a:spAutoFit/>
          </a:bodyPr>
          <a:lstStyle/>
          <a:p>
            <a:pPr algn="ctr"/>
            <a:r>
              <a:rPr kumimoji="1" lang="ja-JP" altLang="en-US" sz="1600" b="1">
                <a:solidFill>
                  <a:schemeClr val="bg1"/>
                </a:solidFill>
                <a:latin typeface="Meiryo" panose="020B0604030504040204" pitchFamily="34" charset="-128"/>
                <a:ea typeface="Meiryo" panose="020B0604030504040204" pitchFamily="34" charset="-128"/>
              </a:rPr>
              <a:t>第４次産業革命</a:t>
            </a:r>
            <a:endParaRPr kumimoji="1" lang="en-US" altLang="ja-JP" sz="1600" b="1" dirty="0">
              <a:solidFill>
                <a:schemeClr val="bg1"/>
              </a:solidFill>
              <a:latin typeface="Meiryo" panose="020B0604030504040204" pitchFamily="34" charset="-128"/>
              <a:ea typeface="Meiryo" panose="020B0604030504040204" pitchFamily="34" charset="-128"/>
            </a:endParaRPr>
          </a:p>
          <a:p>
            <a:pPr algn="ctr"/>
            <a:r>
              <a:rPr lang="en-US" altLang="ja-JP" dirty="0">
                <a:solidFill>
                  <a:schemeClr val="bg1"/>
                </a:solidFill>
                <a:latin typeface="Meiryo" panose="020B0604030504040204" pitchFamily="34" charset="-128"/>
                <a:ea typeface="Meiryo" panose="020B0604030504040204" pitchFamily="34" charset="-128"/>
              </a:rPr>
              <a:t>Industry 4.0</a:t>
            </a:r>
            <a:endParaRPr lang="ja-JP" altLang="en-US">
              <a:solidFill>
                <a:schemeClr val="bg1"/>
              </a:solidFill>
              <a:latin typeface="Meiryo" panose="020B0604030504040204" pitchFamily="34" charset="-128"/>
              <a:ea typeface="Meiryo" panose="020B0604030504040204" pitchFamily="34" charset="-128"/>
            </a:endParaRPr>
          </a:p>
        </p:txBody>
      </p:sp>
      <p:sp>
        <p:nvSpPr>
          <p:cNvPr id="12" name="テキスト ボックス 11">
            <a:extLst>
              <a:ext uri="{FF2B5EF4-FFF2-40B4-BE49-F238E27FC236}">
                <a16:creationId xmlns:a16="http://schemas.microsoft.com/office/drawing/2014/main" id="{9359E28B-2D05-D94F-B642-D9C5F0F36495}"/>
              </a:ext>
            </a:extLst>
          </p:cNvPr>
          <p:cNvSpPr txBox="1"/>
          <p:nvPr/>
        </p:nvSpPr>
        <p:spPr>
          <a:xfrm>
            <a:off x="826185" y="2661723"/>
            <a:ext cx="1569661" cy="646331"/>
          </a:xfrm>
          <a:prstGeom prst="rect">
            <a:avLst/>
          </a:prstGeom>
          <a:noFill/>
        </p:spPr>
        <p:txBody>
          <a:bodyPr wrap="none" rtlCol="0">
            <a:spAutoFit/>
          </a:bodyPr>
          <a:lstStyle/>
          <a:p>
            <a:pPr algn="ctr"/>
            <a:r>
              <a:rPr kumimoji="1" lang="ja-JP" altLang="en-US" sz="3600" b="1">
                <a:solidFill>
                  <a:schemeClr val="bg1"/>
                </a:solidFill>
                <a:latin typeface="Meiryo" panose="020B0604030504040204" pitchFamily="34" charset="-128"/>
                <a:ea typeface="Meiryo" panose="020B0604030504040204" pitchFamily="34" charset="-128"/>
              </a:rPr>
              <a:t>機械化</a:t>
            </a:r>
            <a:endParaRPr kumimoji="1" lang="ja-JP" altLang="en-US" sz="3600">
              <a:solidFill>
                <a:schemeClr val="bg1"/>
              </a:solidFill>
              <a:latin typeface="Meiryo" panose="020B0604030504040204" pitchFamily="34" charset="-128"/>
              <a:ea typeface="Meiryo" panose="020B0604030504040204" pitchFamily="34" charset="-128"/>
            </a:endParaRPr>
          </a:p>
        </p:txBody>
      </p:sp>
      <p:sp>
        <p:nvSpPr>
          <p:cNvPr id="13" name="テキスト ボックス 12">
            <a:extLst>
              <a:ext uri="{FF2B5EF4-FFF2-40B4-BE49-F238E27FC236}">
                <a16:creationId xmlns:a16="http://schemas.microsoft.com/office/drawing/2014/main" id="{1E335A97-6958-3A43-9316-19574C2E839E}"/>
              </a:ext>
            </a:extLst>
          </p:cNvPr>
          <p:cNvSpPr txBox="1"/>
          <p:nvPr/>
        </p:nvSpPr>
        <p:spPr>
          <a:xfrm>
            <a:off x="2920248" y="2661723"/>
            <a:ext cx="1569660" cy="646331"/>
          </a:xfrm>
          <a:prstGeom prst="rect">
            <a:avLst/>
          </a:prstGeom>
          <a:noFill/>
        </p:spPr>
        <p:txBody>
          <a:bodyPr wrap="none" rtlCol="0">
            <a:spAutoFit/>
          </a:bodyPr>
          <a:lstStyle/>
          <a:p>
            <a:pPr algn="ctr"/>
            <a:r>
              <a:rPr kumimoji="1" lang="ja-JP" altLang="en-US" sz="3600" b="1">
                <a:solidFill>
                  <a:schemeClr val="bg1"/>
                </a:solidFill>
                <a:latin typeface="Meiryo" panose="020B0604030504040204" pitchFamily="34" charset="-128"/>
                <a:ea typeface="Meiryo" panose="020B0604030504040204" pitchFamily="34" charset="-128"/>
              </a:rPr>
              <a:t>効率化</a:t>
            </a:r>
            <a:endParaRPr kumimoji="1" lang="ja-JP" altLang="en-US" sz="3600">
              <a:solidFill>
                <a:schemeClr val="bg1"/>
              </a:solidFill>
              <a:latin typeface="Meiryo" panose="020B0604030504040204" pitchFamily="34" charset="-128"/>
              <a:ea typeface="Meiryo" panose="020B0604030504040204" pitchFamily="34" charset="-128"/>
            </a:endParaRPr>
          </a:p>
        </p:txBody>
      </p:sp>
      <p:sp>
        <p:nvSpPr>
          <p:cNvPr id="14" name="テキスト ボックス 13">
            <a:extLst>
              <a:ext uri="{FF2B5EF4-FFF2-40B4-BE49-F238E27FC236}">
                <a16:creationId xmlns:a16="http://schemas.microsoft.com/office/drawing/2014/main" id="{4DAFCF7C-A155-E34A-8C33-2B111AE264FA}"/>
              </a:ext>
            </a:extLst>
          </p:cNvPr>
          <p:cNvSpPr txBox="1"/>
          <p:nvPr/>
        </p:nvSpPr>
        <p:spPr>
          <a:xfrm>
            <a:off x="5012395" y="2669038"/>
            <a:ext cx="1569660" cy="646331"/>
          </a:xfrm>
          <a:prstGeom prst="rect">
            <a:avLst/>
          </a:prstGeom>
          <a:noFill/>
        </p:spPr>
        <p:txBody>
          <a:bodyPr wrap="none" rtlCol="0">
            <a:spAutoFit/>
          </a:bodyPr>
          <a:lstStyle/>
          <a:p>
            <a:pPr algn="ctr"/>
            <a:r>
              <a:rPr kumimoji="1" lang="ja-JP" altLang="en-US" sz="3600" b="1">
                <a:solidFill>
                  <a:schemeClr val="bg1"/>
                </a:solidFill>
                <a:latin typeface="Meiryo" panose="020B0604030504040204" pitchFamily="34" charset="-128"/>
                <a:ea typeface="Meiryo" panose="020B0604030504040204" pitchFamily="34" charset="-128"/>
              </a:rPr>
              <a:t>自動化</a:t>
            </a:r>
            <a:endParaRPr kumimoji="1" lang="ja-JP" altLang="en-US" sz="3600">
              <a:solidFill>
                <a:schemeClr val="bg1"/>
              </a:solidFill>
              <a:latin typeface="Meiryo" panose="020B0604030504040204" pitchFamily="34" charset="-128"/>
              <a:ea typeface="Meiryo" panose="020B0604030504040204" pitchFamily="34" charset="-128"/>
            </a:endParaRPr>
          </a:p>
        </p:txBody>
      </p:sp>
      <p:sp>
        <p:nvSpPr>
          <p:cNvPr id="15" name="テキスト ボックス 14">
            <a:extLst>
              <a:ext uri="{FF2B5EF4-FFF2-40B4-BE49-F238E27FC236}">
                <a16:creationId xmlns:a16="http://schemas.microsoft.com/office/drawing/2014/main" id="{94C178E2-9388-7C41-8D97-CB61BD93A0BE}"/>
              </a:ext>
            </a:extLst>
          </p:cNvPr>
          <p:cNvSpPr txBox="1"/>
          <p:nvPr/>
        </p:nvSpPr>
        <p:spPr>
          <a:xfrm>
            <a:off x="7101770" y="2661723"/>
            <a:ext cx="1569660" cy="646331"/>
          </a:xfrm>
          <a:prstGeom prst="rect">
            <a:avLst/>
          </a:prstGeom>
          <a:noFill/>
        </p:spPr>
        <p:txBody>
          <a:bodyPr wrap="none" rtlCol="0">
            <a:spAutoFit/>
          </a:bodyPr>
          <a:lstStyle/>
          <a:p>
            <a:pPr algn="ctr"/>
            <a:r>
              <a:rPr kumimoji="1" lang="ja-JP" altLang="en-US" sz="3600" b="1">
                <a:solidFill>
                  <a:schemeClr val="bg1"/>
                </a:solidFill>
                <a:latin typeface="Meiryo" panose="020B0604030504040204" pitchFamily="34" charset="-128"/>
                <a:ea typeface="Meiryo" panose="020B0604030504040204" pitchFamily="34" charset="-128"/>
              </a:rPr>
              <a:t>最適化</a:t>
            </a:r>
            <a:endParaRPr kumimoji="1" lang="ja-JP" altLang="en-US" sz="3600">
              <a:solidFill>
                <a:schemeClr val="bg1"/>
              </a:solidFill>
              <a:latin typeface="Meiryo" panose="020B0604030504040204" pitchFamily="34" charset="-128"/>
              <a:ea typeface="Meiryo" panose="020B0604030504040204" pitchFamily="34" charset="-128"/>
            </a:endParaRPr>
          </a:p>
        </p:txBody>
      </p:sp>
      <p:sp>
        <p:nvSpPr>
          <p:cNvPr id="16" name="テキスト ボックス 15">
            <a:extLst>
              <a:ext uri="{FF2B5EF4-FFF2-40B4-BE49-F238E27FC236}">
                <a16:creationId xmlns:a16="http://schemas.microsoft.com/office/drawing/2014/main" id="{6B624276-E2AA-5D49-859A-033FA193FCB2}"/>
              </a:ext>
            </a:extLst>
          </p:cNvPr>
          <p:cNvSpPr txBox="1"/>
          <p:nvPr/>
        </p:nvSpPr>
        <p:spPr>
          <a:xfrm>
            <a:off x="800543" y="1996974"/>
            <a:ext cx="1620957" cy="507831"/>
          </a:xfrm>
          <a:prstGeom prst="rect">
            <a:avLst/>
          </a:prstGeom>
          <a:noFill/>
        </p:spPr>
        <p:txBody>
          <a:bodyPr wrap="none" rtlCol="0">
            <a:spAutoFit/>
          </a:bodyPr>
          <a:lstStyle/>
          <a:p>
            <a:pPr algn="ctr"/>
            <a:r>
              <a:rPr kumimoji="1" lang="ja-JP" altLang="en-US" sz="1600" b="1">
                <a:solidFill>
                  <a:schemeClr val="bg1"/>
                </a:solidFill>
                <a:latin typeface="Meiryo" panose="020B0604030504040204" pitchFamily="34" charset="-128"/>
                <a:ea typeface="Meiryo" panose="020B0604030504040204" pitchFamily="34" charset="-128"/>
              </a:rPr>
              <a:t>水力・蒸気機関</a:t>
            </a:r>
            <a:endParaRPr kumimoji="1" lang="en-US" altLang="ja-JP" sz="1600" b="1" dirty="0">
              <a:solidFill>
                <a:schemeClr val="bg1"/>
              </a:solidFill>
              <a:latin typeface="Meiryo" panose="020B0604030504040204" pitchFamily="34" charset="-128"/>
              <a:ea typeface="Meiryo" panose="020B0604030504040204" pitchFamily="34" charset="-128"/>
            </a:endParaRPr>
          </a:p>
          <a:p>
            <a:pPr algn="ctr"/>
            <a:r>
              <a:rPr lang="ja-JP" altLang="en-US" sz="1100">
                <a:solidFill>
                  <a:schemeClr val="bg1"/>
                </a:solidFill>
                <a:latin typeface="Meiryo" panose="020B0604030504040204" pitchFamily="34" charset="-128"/>
                <a:ea typeface="Meiryo" panose="020B0604030504040204" pitchFamily="34" charset="-128"/>
              </a:rPr>
              <a:t>手仕事から機械を利用</a:t>
            </a:r>
            <a:endParaRPr kumimoji="1" lang="ja-JP" altLang="en-US" sz="1100">
              <a:solidFill>
                <a:schemeClr val="bg1"/>
              </a:solidFill>
              <a:latin typeface="Meiryo" panose="020B0604030504040204" pitchFamily="34" charset="-128"/>
              <a:ea typeface="Meiryo" panose="020B0604030504040204" pitchFamily="34" charset="-128"/>
            </a:endParaRPr>
          </a:p>
        </p:txBody>
      </p:sp>
      <p:sp>
        <p:nvSpPr>
          <p:cNvPr id="17" name="テキスト ボックス 16">
            <a:extLst>
              <a:ext uri="{FF2B5EF4-FFF2-40B4-BE49-F238E27FC236}">
                <a16:creationId xmlns:a16="http://schemas.microsoft.com/office/drawing/2014/main" id="{B30DC674-0C2E-5543-9AD9-0502FF23E060}"/>
              </a:ext>
            </a:extLst>
          </p:cNvPr>
          <p:cNvSpPr txBox="1"/>
          <p:nvPr/>
        </p:nvSpPr>
        <p:spPr>
          <a:xfrm>
            <a:off x="2695830" y="1996973"/>
            <a:ext cx="2018501" cy="507831"/>
          </a:xfrm>
          <a:prstGeom prst="rect">
            <a:avLst/>
          </a:prstGeom>
          <a:noFill/>
        </p:spPr>
        <p:txBody>
          <a:bodyPr wrap="none" rtlCol="0">
            <a:spAutoFit/>
          </a:bodyPr>
          <a:lstStyle/>
          <a:p>
            <a:pPr algn="ctr"/>
            <a:r>
              <a:rPr kumimoji="1" lang="ja-JP" altLang="en-US" sz="1600" b="1">
                <a:solidFill>
                  <a:schemeClr val="bg1"/>
                </a:solidFill>
                <a:latin typeface="Meiryo" panose="020B0604030504040204" pitchFamily="34" charset="-128"/>
                <a:ea typeface="Meiryo" panose="020B0604030504040204" pitchFamily="34" charset="-128"/>
              </a:rPr>
              <a:t>電力・科学的管理</a:t>
            </a:r>
            <a:endParaRPr kumimoji="1" lang="en-US" altLang="ja-JP" sz="1600" b="1" dirty="0">
              <a:solidFill>
                <a:schemeClr val="bg1"/>
              </a:solidFill>
              <a:latin typeface="Meiryo" panose="020B0604030504040204" pitchFamily="34" charset="-128"/>
              <a:ea typeface="Meiryo" panose="020B0604030504040204" pitchFamily="34" charset="-128"/>
            </a:endParaRPr>
          </a:p>
          <a:p>
            <a:pPr algn="ctr"/>
            <a:r>
              <a:rPr lang="ja-JP" altLang="en-US" sz="1100">
                <a:solidFill>
                  <a:schemeClr val="bg1"/>
                </a:solidFill>
                <a:latin typeface="Meiryo" panose="020B0604030504040204" pitchFamily="34" charset="-128"/>
                <a:ea typeface="Meiryo" panose="020B0604030504040204" pitchFamily="34" charset="-128"/>
              </a:rPr>
              <a:t>統計的手法と電気による制御</a:t>
            </a:r>
            <a:endParaRPr kumimoji="1" lang="ja-JP" altLang="en-US" sz="1100">
              <a:solidFill>
                <a:schemeClr val="bg1"/>
              </a:solidFill>
              <a:latin typeface="Meiryo" panose="020B0604030504040204" pitchFamily="34" charset="-128"/>
              <a:ea typeface="Meiryo" panose="020B0604030504040204" pitchFamily="34" charset="-128"/>
            </a:endParaRPr>
          </a:p>
        </p:txBody>
      </p:sp>
      <p:sp>
        <p:nvSpPr>
          <p:cNvPr id="18" name="テキスト ボックス 17">
            <a:extLst>
              <a:ext uri="{FF2B5EF4-FFF2-40B4-BE49-F238E27FC236}">
                <a16:creationId xmlns:a16="http://schemas.microsoft.com/office/drawing/2014/main" id="{C10C86D3-67D9-614E-BCF2-3651579B61A5}"/>
              </a:ext>
            </a:extLst>
          </p:cNvPr>
          <p:cNvSpPr txBox="1"/>
          <p:nvPr/>
        </p:nvSpPr>
        <p:spPr>
          <a:xfrm>
            <a:off x="4941666" y="1996972"/>
            <a:ext cx="1736373" cy="507831"/>
          </a:xfrm>
          <a:prstGeom prst="rect">
            <a:avLst/>
          </a:prstGeom>
          <a:noFill/>
        </p:spPr>
        <p:txBody>
          <a:bodyPr wrap="none" rtlCol="0">
            <a:spAutoFit/>
          </a:bodyPr>
          <a:lstStyle/>
          <a:p>
            <a:pPr algn="ctr"/>
            <a:r>
              <a:rPr kumimoji="1" lang="ja-JP" altLang="en-US" sz="1600" b="1">
                <a:solidFill>
                  <a:schemeClr val="bg1"/>
                </a:solidFill>
                <a:latin typeface="Meiryo" panose="020B0604030504040204" pitchFamily="34" charset="-128"/>
                <a:ea typeface="Meiryo" panose="020B0604030504040204" pitchFamily="34" charset="-128"/>
              </a:rPr>
              <a:t>コンピュータ</a:t>
            </a:r>
            <a:endParaRPr kumimoji="1" lang="en-US" altLang="ja-JP" sz="1600" b="1" dirty="0">
              <a:solidFill>
                <a:schemeClr val="bg1"/>
              </a:solidFill>
              <a:latin typeface="Meiryo" panose="020B0604030504040204" pitchFamily="34" charset="-128"/>
              <a:ea typeface="Meiryo" panose="020B0604030504040204" pitchFamily="34" charset="-128"/>
            </a:endParaRPr>
          </a:p>
          <a:p>
            <a:pPr algn="ctr"/>
            <a:r>
              <a:rPr kumimoji="1" lang="ja-JP" altLang="en-US" sz="1100">
                <a:solidFill>
                  <a:schemeClr val="bg1"/>
                </a:solidFill>
                <a:latin typeface="Meiryo" panose="020B0604030504040204" pitchFamily="34" charset="-128"/>
                <a:ea typeface="Meiryo" panose="020B0604030504040204" pitchFamily="34" charset="-128"/>
              </a:rPr>
              <a:t>労働力を機械に置き換え</a:t>
            </a:r>
          </a:p>
        </p:txBody>
      </p:sp>
      <p:sp>
        <p:nvSpPr>
          <p:cNvPr id="19" name="テキスト ボックス 18">
            <a:extLst>
              <a:ext uri="{FF2B5EF4-FFF2-40B4-BE49-F238E27FC236}">
                <a16:creationId xmlns:a16="http://schemas.microsoft.com/office/drawing/2014/main" id="{5CAC652A-5FC4-D142-83F7-2C7AADEC4553}"/>
              </a:ext>
            </a:extLst>
          </p:cNvPr>
          <p:cNvSpPr txBox="1"/>
          <p:nvPr/>
        </p:nvSpPr>
        <p:spPr>
          <a:xfrm>
            <a:off x="7016186" y="1996972"/>
            <a:ext cx="1736373" cy="507831"/>
          </a:xfrm>
          <a:prstGeom prst="rect">
            <a:avLst/>
          </a:prstGeom>
          <a:noFill/>
        </p:spPr>
        <p:txBody>
          <a:bodyPr wrap="none" rtlCol="0">
            <a:spAutoFit/>
          </a:bodyPr>
          <a:lstStyle/>
          <a:p>
            <a:pPr algn="ctr"/>
            <a:r>
              <a:rPr kumimoji="1" lang="ja-JP" altLang="en-US" sz="1600" b="1">
                <a:solidFill>
                  <a:schemeClr val="bg1"/>
                </a:solidFill>
                <a:latin typeface="Meiryo" panose="020B0604030504040204" pitchFamily="34" charset="-128"/>
                <a:ea typeface="Meiryo" panose="020B0604030504040204" pitchFamily="34" charset="-128"/>
              </a:rPr>
              <a:t>デジタル</a:t>
            </a:r>
            <a:endParaRPr kumimoji="1" lang="en-US" altLang="ja-JP" sz="1600" b="1" dirty="0">
              <a:solidFill>
                <a:schemeClr val="bg1"/>
              </a:solidFill>
              <a:latin typeface="Meiryo" panose="020B0604030504040204" pitchFamily="34" charset="-128"/>
              <a:ea typeface="Meiryo" panose="020B0604030504040204" pitchFamily="34" charset="-128"/>
            </a:endParaRPr>
          </a:p>
          <a:p>
            <a:pPr algn="ctr"/>
            <a:r>
              <a:rPr kumimoji="1" lang="ja-JP" altLang="en-US" sz="1100">
                <a:solidFill>
                  <a:schemeClr val="bg1"/>
                </a:solidFill>
                <a:latin typeface="Meiryo" panose="020B0604030504040204" pitchFamily="34" charset="-128"/>
                <a:ea typeface="Meiryo" panose="020B0604030504040204" pitchFamily="34" charset="-128"/>
              </a:rPr>
              <a:t>生産性を維持し個別最適</a:t>
            </a:r>
          </a:p>
        </p:txBody>
      </p:sp>
      <p:sp>
        <p:nvSpPr>
          <p:cNvPr id="20" name="テキスト ボックス 19">
            <a:extLst>
              <a:ext uri="{FF2B5EF4-FFF2-40B4-BE49-F238E27FC236}">
                <a16:creationId xmlns:a16="http://schemas.microsoft.com/office/drawing/2014/main" id="{B77F652F-2505-1547-B55A-135C06F85B0B}"/>
              </a:ext>
            </a:extLst>
          </p:cNvPr>
          <p:cNvSpPr txBox="1"/>
          <p:nvPr/>
        </p:nvSpPr>
        <p:spPr>
          <a:xfrm>
            <a:off x="1077174" y="4007396"/>
            <a:ext cx="1107997" cy="461665"/>
          </a:xfrm>
          <a:prstGeom prst="rect">
            <a:avLst/>
          </a:prstGeom>
          <a:noFill/>
        </p:spPr>
        <p:txBody>
          <a:bodyPr wrap="none" rtlCol="0">
            <a:spAutoFit/>
          </a:bodyPr>
          <a:lstStyle/>
          <a:p>
            <a:pPr algn="ctr"/>
            <a:r>
              <a:rPr kumimoji="1" lang="ja-JP" altLang="en-US" sz="2400" b="1">
                <a:solidFill>
                  <a:schemeClr val="bg1"/>
                </a:solidFill>
                <a:latin typeface="Meiryo" panose="020B0604030504040204" pitchFamily="34" charset="-128"/>
                <a:ea typeface="Meiryo" panose="020B0604030504040204" pitchFamily="34" charset="-128"/>
              </a:rPr>
              <a:t>製造業</a:t>
            </a:r>
            <a:endParaRPr kumimoji="1" lang="ja-JP" altLang="en-US" sz="2400">
              <a:solidFill>
                <a:schemeClr val="bg1"/>
              </a:solidFill>
              <a:latin typeface="Meiryo" panose="020B0604030504040204" pitchFamily="34" charset="-128"/>
              <a:ea typeface="Meiryo" panose="020B0604030504040204" pitchFamily="34" charset="-128"/>
            </a:endParaRPr>
          </a:p>
        </p:txBody>
      </p:sp>
      <p:sp>
        <p:nvSpPr>
          <p:cNvPr id="21" name="テキスト ボックス 20">
            <a:extLst>
              <a:ext uri="{FF2B5EF4-FFF2-40B4-BE49-F238E27FC236}">
                <a16:creationId xmlns:a16="http://schemas.microsoft.com/office/drawing/2014/main" id="{E972DBDB-00CC-AC49-9311-0B4507038DE4}"/>
              </a:ext>
            </a:extLst>
          </p:cNvPr>
          <p:cNvSpPr txBox="1"/>
          <p:nvPr/>
        </p:nvSpPr>
        <p:spPr>
          <a:xfrm>
            <a:off x="3165852" y="4007396"/>
            <a:ext cx="1107997" cy="461665"/>
          </a:xfrm>
          <a:prstGeom prst="rect">
            <a:avLst/>
          </a:prstGeom>
          <a:noFill/>
        </p:spPr>
        <p:txBody>
          <a:bodyPr wrap="none" rtlCol="0">
            <a:spAutoFit/>
          </a:bodyPr>
          <a:lstStyle/>
          <a:p>
            <a:pPr algn="ctr"/>
            <a:r>
              <a:rPr kumimoji="1" lang="ja-JP" altLang="en-US" sz="2400" b="1">
                <a:solidFill>
                  <a:schemeClr val="bg1"/>
                </a:solidFill>
                <a:latin typeface="Meiryo" panose="020B0604030504040204" pitchFamily="34" charset="-128"/>
                <a:ea typeface="Meiryo" panose="020B0604030504040204" pitchFamily="34" charset="-128"/>
              </a:rPr>
              <a:t>製造業</a:t>
            </a:r>
            <a:endParaRPr kumimoji="1" lang="ja-JP" altLang="en-US" sz="2400">
              <a:solidFill>
                <a:schemeClr val="bg1"/>
              </a:solidFill>
              <a:latin typeface="Meiryo" panose="020B0604030504040204" pitchFamily="34" charset="-128"/>
              <a:ea typeface="Meiryo" panose="020B0604030504040204" pitchFamily="34" charset="-128"/>
            </a:endParaRPr>
          </a:p>
        </p:txBody>
      </p:sp>
      <p:sp>
        <p:nvSpPr>
          <p:cNvPr id="22" name="テキスト ボックス 21">
            <a:extLst>
              <a:ext uri="{FF2B5EF4-FFF2-40B4-BE49-F238E27FC236}">
                <a16:creationId xmlns:a16="http://schemas.microsoft.com/office/drawing/2014/main" id="{DCD117E6-084B-D44C-9B11-64F3C5E6F302}"/>
              </a:ext>
            </a:extLst>
          </p:cNvPr>
          <p:cNvSpPr txBox="1"/>
          <p:nvPr/>
        </p:nvSpPr>
        <p:spPr>
          <a:xfrm>
            <a:off x="5268694" y="4007396"/>
            <a:ext cx="1107997" cy="461665"/>
          </a:xfrm>
          <a:prstGeom prst="rect">
            <a:avLst/>
          </a:prstGeom>
          <a:noFill/>
        </p:spPr>
        <p:txBody>
          <a:bodyPr wrap="none" rtlCol="0">
            <a:spAutoFit/>
          </a:bodyPr>
          <a:lstStyle/>
          <a:p>
            <a:pPr algn="ctr"/>
            <a:r>
              <a:rPr kumimoji="1" lang="ja-JP" altLang="en-US" sz="2400" b="1">
                <a:solidFill>
                  <a:schemeClr val="bg1"/>
                </a:solidFill>
                <a:latin typeface="Meiryo" panose="020B0604030504040204" pitchFamily="34" charset="-128"/>
                <a:ea typeface="Meiryo" panose="020B0604030504040204" pitchFamily="34" charset="-128"/>
              </a:rPr>
              <a:t>製造業</a:t>
            </a:r>
            <a:endParaRPr kumimoji="1" lang="ja-JP" altLang="en-US" sz="2400">
              <a:solidFill>
                <a:schemeClr val="bg1"/>
              </a:solidFill>
              <a:latin typeface="Meiryo" panose="020B0604030504040204" pitchFamily="34" charset="-128"/>
              <a:ea typeface="Meiryo" panose="020B0604030504040204" pitchFamily="34" charset="-128"/>
            </a:endParaRPr>
          </a:p>
        </p:txBody>
      </p:sp>
      <p:sp>
        <p:nvSpPr>
          <p:cNvPr id="23" name="テキスト ボックス 22">
            <a:extLst>
              <a:ext uri="{FF2B5EF4-FFF2-40B4-BE49-F238E27FC236}">
                <a16:creationId xmlns:a16="http://schemas.microsoft.com/office/drawing/2014/main" id="{B683EECF-CD55-4A49-A95A-89D2DFF4B93E}"/>
              </a:ext>
            </a:extLst>
          </p:cNvPr>
          <p:cNvSpPr txBox="1"/>
          <p:nvPr/>
        </p:nvSpPr>
        <p:spPr>
          <a:xfrm>
            <a:off x="7170379" y="3654107"/>
            <a:ext cx="1415772" cy="1200329"/>
          </a:xfrm>
          <a:prstGeom prst="rect">
            <a:avLst/>
          </a:prstGeom>
          <a:noFill/>
        </p:spPr>
        <p:txBody>
          <a:bodyPr wrap="none" rtlCol="0">
            <a:spAutoFit/>
          </a:bodyPr>
          <a:lstStyle/>
          <a:p>
            <a:pPr algn="ctr"/>
            <a:r>
              <a:rPr kumimoji="1" lang="ja-JP" altLang="en-US" sz="2400" b="1">
                <a:solidFill>
                  <a:schemeClr val="bg1"/>
                </a:solidFill>
                <a:latin typeface="Meiryo" panose="020B0604030504040204" pitchFamily="34" charset="-128"/>
                <a:ea typeface="Meiryo" panose="020B0604030504040204" pitchFamily="34" charset="-128"/>
              </a:rPr>
              <a:t>製造業</a:t>
            </a:r>
            <a:endParaRPr kumimoji="1" lang="en-US" altLang="ja-JP" sz="2400" b="1" dirty="0">
              <a:solidFill>
                <a:schemeClr val="bg1"/>
              </a:solidFill>
              <a:latin typeface="Meiryo" panose="020B0604030504040204" pitchFamily="34" charset="-128"/>
              <a:ea typeface="Meiryo" panose="020B0604030504040204" pitchFamily="34" charset="-128"/>
            </a:endParaRPr>
          </a:p>
          <a:p>
            <a:pPr algn="ctr"/>
            <a:r>
              <a:rPr kumimoji="1" lang="ja-JP" altLang="en-US" sz="2400" b="1">
                <a:solidFill>
                  <a:schemeClr val="bg1"/>
                </a:solidFill>
                <a:latin typeface="Meiryo" panose="020B0604030504040204" pitchFamily="34" charset="-128"/>
                <a:ea typeface="Meiryo" panose="020B0604030504040204" pitchFamily="34" charset="-128"/>
              </a:rPr>
              <a:t>＋</a:t>
            </a:r>
            <a:endParaRPr kumimoji="1" lang="en-US" altLang="ja-JP" sz="2400" b="1" dirty="0">
              <a:solidFill>
                <a:schemeClr val="bg1"/>
              </a:solidFill>
              <a:latin typeface="Meiryo" panose="020B0604030504040204" pitchFamily="34" charset="-128"/>
              <a:ea typeface="Meiryo" panose="020B0604030504040204" pitchFamily="34" charset="-128"/>
            </a:endParaRPr>
          </a:p>
          <a:p>
            <a:pPr algn="ctr"/>
            <a:r>
              <a:rPr kumimoji="1" lang="ja-JP" altLang="en-US" sz="2400" b="1">
                <a:solidFill>
                  <a:schemeClr val="bg1"/>
                </a:solidFill>
                <a:latin typeface="Meiryo" panose="020B0604030504040204" pitchFamily="34" charset="-128"/>
                <a:ea typeface="Meiryo" panose="020B0604030504040204" pitchFamily="34" charset="-128"/>
              </a:rPr>
              <a:t>非製造業</a:t>
            </a:r>
            <a:endParaRPr kumimoji="1" lang="ja-JP" altLang="en-US" sz="2400">
              <a:solidFill>
                <a:schemeClr val="bg1"/>
              </a:solidFill>
              <a:latin typeface="Meiryo" panose="020B0604030504040204" pitchFamily="34" charset="-128"/>
              <a:ea typeface="Meiryo" panose="020B0604030504040204" pitchFamily="34" charset="-128"/>
            </a:endParaRPr>
          </a:p>
        </p:txBody>
      </p:sp>
      <p:sp>
        <p:nvSpPr>
          <p:cNvPr id="24" name="テキスト ボックス 23">
            <a:extLst>
              <a:ext uri="{FF2B5EF4-FFF2-40B4-BE49-F238E27FC236}">
                <a16:creationId xmlns:a16="http://schemas.microsoft.com/office/drawing/2014/main" id="{FCDD762C-A76B-B949-993F-E8DD31814B04}"/>
              </a:ext>
            </a:extLst>
          </p:cNvPr>
          <p:cNvSpPr txBox="1"/>
          <p:nvPr/>
        </p:nvSpPr>
        <p:spPr>
          <a:xfrm>
            <a:off x="847024" y="908720"/>
            <a:ext cx="1527982" cy="400110"/>
          </a:xfrm>
          <a:prstGeom prst="rect">
            <a:avLst/>
          </a:prstGeom>
          <a:noFill/>
        </p:spPr>
        <p:txBody>
          <a:bodyPr wrap="none" rtlCol="0">
            <a:spAutoFit/>
          </a:bodyPr>
          <a:lstStyle/>
          <a:p>
            <a:pPr algn="ctr"/>
            <a:r>
              <a:rPr kumimoji="1" lang="en-US" altLang="ja-JP" sz="2000" dirty="0">
                <a:solidFill>
                  <a:schemeClr val="tx2">
                    <a:lumMod val="40000"/>
                    <a:lumOff val="60000"/>
                  </a:schemeClr>
                </a:solidFill>
                <a:latin typeface="Meiryo" panose="020B0604030504040204" pitchFamily="34" charset="-128"/>
                <a:ea typeface="Meiryo" panose="020B0604030504040204" pitchFamily="34" charset="-128"/>
              </a:rPr>
              <a:t>18</a:t>
            </a:r>
            <a:r>
              <a:rPr kumimoji="1" lang="ja-JP" altLang="en-US" sz="2000">
                <a:solidFill>
                  <a:schemeClr val="tx2">
                    <a:lumMod val="40000"/>
                    <a:lumOff val="60000"/>
                  </a:schemeClr>
                </a:solidFill>
                <a:latin typeface="Meiryo" panose="020B0604030504040204" pitchFamily="34" charset="-128"/>
                <a:ea typeface="Meiryo" panose="020B0604030504040204" pitchFamily="34" charset="-128"/>
              </a:rPr>
              <a:t>世紀後半</a:t>
            </a:r>
          </a:p>
        </p:txBody>
      </p:sp>
      <p:sp>
        <p:nvSpPr>
          <p:cNvPr id="25" name="テキスト ボックス 24">
            <a:extLst>
              <a:ext uri="{FF2B5EF4-FFF2-40B4-BE49-F238E27FC236}">
                <a16:creationId xmlns:a16="http://schemas.microsoft.com/office/drawing/2014/main" id="{CEF1DCD4-2497-2049-91BD-779415C712FE}"/>
              </a:ext>
            </a:extLst>
          </p:cNvPr>
          <p:cNvSpPr txBox="1"/>
          <p:nvPr/>
        </p:nvSpPr>
        <p:spPr>
          <a:xfrm>
            <a:off x="2943019" y="908720"/>
            <a:ext cx="1527982" cy="400110"/>
          </a:xfrm>
          <a:prstGeom prst="rect">
            <a:avLst/>
          </a:prstGeom>
          <a:noFill/>
        </p:spPr>
        <p:txBody>
          <a:bodyPr wrap="none" rtlCol="0">
            <a:spAutoFit/>
          </a:bodyPr>
          <a:lstStyle/>
          <a:p>
            <a:pPr algn="ctr"/>
            <a:r>
              <a:rPr lang="en-US" altLang="ja-JP" sz="2000" dirty="0">
                <a:solidFill>
                  <a:schemeClr val="tx2">
                    <a:lumMod val="60000"/>
                    <a:lumOff val="40000"/>
                  </a:schemeClr>
                </a:solidFill>
                <a:latin typeface="Meiryo" panose="020B0604030504040204" pitchFamily="34" charset="-128"/>
                <a:ea typeface="Meiryo" panose="020B0604030504040204" pitchFamily="34" charset="-128"/>
              </a:rPr>
              <a:t>20</a:t>
            </a:r>
            <a:r>
              <a:rPr kumimoji="1" lang="ja-JP" altLang="en-US" sz="2000">
                <a:solidFill>
                  <a:schemeClr val="tx2">
                    <a:lumMod val="60000"/>
                    <a:lumOff val="40000"/>
                  </a:schemeClr>
                </a:solidFill>
                <a:latin typeface="Meiryo" panose="020B0604030504040204" pitchFamily="34" charset="-128"/>
                <a:ea typeface="Meiryo" panose="020B0604030504040204" pitchFamily="34" charset="-128"/>
              </a:rPr>
              <a:t>世紀前半</a:t>
            </a:r>
          </a:p>
        </p:txBody>
      </p:sp>
      <p:sp>
        <p:nvSpPr>
          <p:cNvPr id="26" name="テキスト ボックス 25">
            <a:extLst>
              <a:ext uri="{FF2B5EF4-FFF2-40B4-BE49-F238E27FC236}">
                <a16:creationId xmlns:a16="http://schemas.microsoft.com/office/drawing/2014/main" id="{53AD994D-6991-664D-92BA-541EA7974A50}"/>
              </a:ext>
            </a:extLst>
          </p:cNvPr>
          <p:cNvSpPr txBox="1"/>
          <p:nvPr/>
        </p:nvSpPr>
        <p:spPr>
          <a:xfrm>
            <a:off x="4869153" y="908720"/>
            <a:ext cx="1845378" cy="400110"/>
          </a:xfrm>
          <a:prstGeom prst="rect">
            <a:avLst/>
          </a:prstGeom>
          <a:noFill/>
        </p:spPr>
        <p:txBody>
          <a:bodyPr wrap="none" rtlCol="0">
            <a:spAutoFit/>
          </a:bodyPr>
          <a:lstStyle/>
          <a:p>
            <a:pPr algn="ctr"/>
            <a:r>
              <a:rPr kumimoji="1" lang="en-US" altLang="ja-JP" sz="2000" dirty="0">
                <a:solidFill>
                  <a:srgbClr val="0070C0"/>
                </a:solidFill>
                <a:latin typeface="Meiryo" panose="020B0604030504040204" pitchFamily="34" charset="-128"/>
                <a:ea typeface="Meiryo" panose="020B0604030504040204" pitchFamily="34" charset="-128"/>
              </a:rPr>
              <a:t>1970</a:t>
            </a:r>
            <a:r>
              <a:rPr kumimoji="1" lang="ja-JP" altLang="en-US" sz="2000">
                <a:solidFill>
                  <a:srgbClr val="0070C0"/>
                </a:solidFill>
                <a:latin typeface="Meiryo" panose="020B0604030504040204" pitchFamily="34" charset="-128"/>
                <a:ea typeface="Meiryo" panose="020B0604030504040204" pitchFamily="34" charset="-128"/>
              </a:rPr>
              <a:t>年代以降</a:t>
            </a:r>
          </a:p>
        </p:txBody>
      </p:sp>
      <p:sp>
        <p:nvSpPr>
          <p:cNvPr id="27" name="テキスト ボックス 26">
            <a:extLst>
              <a:ext uri="{FF2B5EF4-FFF2-40B4-BE49-F238E27FC236}">
                <a16:creationId xmlns:a16="http://schemas.microsoft.com/office/drawing/2014/main" id="{18C1D4D5-AC75-9D43-B0C8-D9CD158BE768}"/>
              </a:ext>
            </a:extLst>
          </p:cNvPr>
          <p:cNvSpPr txBox="1"/>
          <p:nvPr/>
        </p:nvSpPr>
        <p:spPr>
          <a:xfrm>
            <a:off x="6961679" y="908720"/>
            <a:ext cx="1845378" cy="400110"/>
          </a:xfrm>
          <a:prstGeom prst="rect">
            <a:avLst/>
          </a:prstGeom>
          <a:noFill/>
        </p:spPr>
        <p:txBody>
          <a:bodyPr wrap="none" rtlCol="0">
            <a:spAutoFit/>
          </a:bodyPr>
          <a:lstStyle/>
          <a:p>
            <a:pPr algn="ctr"/>
            <a:r>
              <a:rPr lang="en-US" altLang="ja-JP" sz="2000" dirty="0">
                <a:solidFill>
                  <a:schemeClr val="tx2">
                    <a:lumMod val="75000"/>
                  </a:schemeClr>
                </a:solidFill>
                <a:latin typeface="Meiryo" panose="020B0604030504040204" pitchFamily="34" charset="-128"/>
                <a:ea typeface="Meiryo" panose="020B0604030504040204" pitchFamily="34" charset="-128"/>
              </a:rPr>
              <a:t>2015</a:t>
            </a:r>
            <a:r>
              <a:rPr kumimoji="1" lang="ja-JP" altLang="en-US" sz="2000">
                <a:solidFill>
                  <a:schemeClr val="tx2">
                    <a:lumMod val="75000"/>
                  </a:schemeClr>
                </a:solidFill>
                <a:latin typeface="Meiryo" panose="020B0604030504040204" pitchFamily="34" charset="-128"/>
                <a:ea typeface="Meiryo" panose="020B0604030504040204" pitchFamily="34" charset="-128"/>
              </a:rPr>
              <a:t>年代以降</a:t>
            </a:r>
          </a:p>
        </p:txBody>
      </p:sp>
      <p:grpSp>
        <p:nvGrpSpPr>
          <p:cNvPr id="31" name="図形グループ 19">
            <a:extLst>
              <a:ext uri="{FF2B5EF4-FFF2-40B4-BE49-F238E27FC236}">
                <a16:creationId xmlns:a16="http://schemas.microsoft.com/office/drawing/2014/main" id="{CBA55384-C59E-AF4F-97B0-59A38C0A62A2}"/>
              </a:ext>
            </a:extLst>
          </p:cNvPr>
          <p:cNvGrpSpPr/>
          <p:nvPr/>
        </p:nvGrpSpPr>
        <p:grpSpPr>
          <a:xfrm>
            <a:off x="1295542" y="5180035"/>
            <a:ext cx="127010" cy="306399"/>
            <a:chOff x="1052787" y="1829914"/>
            <a:chExt cx="401064" cy="852289"/>
          </a:xfrm>
          <a:solidFill>
            <a:schemeClr val="bg1"/>
          </a:solidFill>
          <a:effectLst>
            <a:outerShdw blurRad="50800" dist="38100" dir="2700000" algn="tl" rotWithShape="0">
              <a:prstClr val="black">
                <a:alpha val="40000"/>
              </a:prstClr>
            </a:outerShdw>
          </a:effectLst>
        </p:grpSpPr>
        <p:sp>
          <p:nvSpPr>
            <p:cNvPr id="32" name="円/楕円 31">
              <a:extLst>
                <a:ext uri="{FF2B5EF4-FFF2-40B4-BE49-F238E27FC236}">
                  <a16:creationId xmlns:a16="http://schemas.microsoft.com/office/drawing/2014/main" id="{1E5CA9F7-57C1-D641-925B-7A738C02CE53}"/>
                </a:ext>
              </a:extLst>
            </p:cNvPr>
            <p:cNvSpPr/>
            <p:nvPr/>
          </p:nvSpPr>
          <p:spPr bwMode="auto">
            <a:xfrm>
              <a:off x="1052787" y="1829914"/>
              <a:ext cx="401062" cy="376010"/>
            </a:xfrm>
            <a:prstGeom prst="ellipse">
              <a:avLst/>
            </a:prstGeom>
            <a:grp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effectLst/>
                <a:latin typeface="メイリオ"/>
                <a:ea typeface="メイリオ"/>
                <a:cs typeface="メイリオ"/>
              </a:endParaRPr>
            </a:p>
          </p:txBody>
        </p:sp>
        <p:sp>
          <p:nvSpPr>
            <p:cNvPr id="33" name="フローチャート: 論理積ゲート 32">
              <a:extLst>
                <a:ext uri="{FF2B5EF4-FFF2-40B4-BE49-F238E27FC236}">
                  <a16:creationId xmlns:a16="http://schemas.microsoft.com/office/drawing/2014/main" id="{EFCBD180-4364-0349-975F-29D5EDEFE94F}"/>
                </a:ext>
              </a:extLst>
            </p:cNvPr>
            <p:cNvSpPr/>
            <p:nvPr/>
          </p:nvSpPr>
          <p:spPr bwMode="auto">
            <a:xfrm rot="16200000">
              <a:off x="1004744" y="2233096"/>
              <a:ext cx="497154" cy="401060"/>
            </a:xfrm>
            <a:prstGeom prst="flowChartDelay">
              <a:avLst/>
            </a:prstGeom>
            <a:grp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effectLst/>
                <a:latin typeface="メイリオ"/>
                <a:ea typeface="メイリオ"/>
                <a:cs typeface="メイリオ"/>
              </a:endParaRPr>
            </a:p>
          </p:txBody>
        </p:sp>
      </p:grpSp>
      <p:grpSp>
        <p:nvGrpSpPr>
          <p:cNvPr id="34" name="図形グループ 19">
            <a:extLst>
              <a:ext uri="{FF2B5EF4-FFF2-40B4-BE49-F238E27FC236}">
                <a16:creationId xmlns:a16="http://schemas.microsoft.com/office/drawing/2014/main" id="{CE495323-8EC4-7144-A30E-16E7F3864A8A}"/>
              </a:ext>
            </a:extLst>
          </p:cNvPr>
          <p:cNvGrpSpPr/>
          <p:nvPr/>
        </p:nvGrpSpPr>
        <p:grpSpPr>
          <a:xfrm>
            <a:off x="1042729" y="5179695"/>
            <a:ext cx="127010" cy="306399"/>
            <a:chOff x="1052787" y="1829914"/>
            <a:chExt cx="401064" cy="852289"/>
          </a:xfrm>
          <a:solidFill>
            <a:schemeClr val="bg1"/>
          </a:solidFill>
          <a:effectLst>
            <a:outerShdw blurRad="50800" dist="38100" dir="2700000" algn="tl" rotWithShape="0">
              <a:prstClr val="black">
                <a:alpha val="40000"/>
              </a:prstClr>
            </a:outerShdw>
          </a:effectLst>
        </p:grpSpPr>
        <p:sp>
          <p:nvSpPr>
            <p:cNvPr id="35" name="円/楕円 34">
              <a:extLst>
                <a:ext uri="{FF2B5EF4-FFF2-40B4-BE49-F238E27FC236}">
                  <a16:creationId xmlns:a16="http://schemas.microsoft.com/office/drawing/2014/main" id="{00A6384E-A9DF-E84B-994D-BB655097A17C}"/>
                </a:ext>
              </a:extLst>
            </p:cNvPr>
            <p:cNvSpPr/>
            <p:nvPr/>
          </p:nvSpPr>
          <p:spPr bwMode="auto">
            <a:xfrm>
              <a:off x="1052787" y="1829914"/>
              <a:ext cx="401062" cy="376010"/>
            </a:xfrm>
            <a:prstGeom prst="ellipse">
              <a:avLst/>
            </a:prstGeom>
            <a:grp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effectLst/>
                <a:latin typeface="メイリオ"/>
                <a:ea typeface="メイリオ"/>
                <a:cs typeface="メイリオ"/>
              </a:endParaRPr>
            </a:p>
          </p:txBody>
        </p:sp>
        <p:sp>
          <p:nvSpPr>
            <p:cNvPr id="36" name="フローチャート: 論理積ゲート 35">
              <a:extLst>
                <a:ext uri="{FF2B5EF4-FFF2-40B4-BE49-F238E27FC236}">
                  <a16:creationId xmlns:a16="http://schemas.microsoft.com/office/drawing/2014/main" id="{EAC64C11-39D0-D142-A8F8-FF471E06BAFD}"/>
                </a:ext>
              </a:extLst>
            </p:cNvPr>
            <p:cNvSpPr/>
            <p:nvPr/>
          </p:nvSpPr>
          <p:spPr bwMode="auto">
            <a:xfrm rot="16200000">
              <a:off x="1004744" y="2233096"/>
              <a:ext cx="497154" cy="401060"/>
            </a:xfrm>
            <a:prstGeom prst="flowChartDelay">
              <a:avLst/>
            </a:prstGeom>
            <a:grp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effectLst/>
                <a:latin typeface="メイリオ"/>
                <a:ea typeface="メイリオ"/>
                <a:cs typeface="メイリオ"/>
              </a:endParaRPr>
            </a:p>
          </p:txBody>
        </p:sp>
      </p:grpSp>
      <p:grpSp>
        <p:nvGrpSpPr>
          <p:cNvPr id="37" name="図形グループ 19">
            <a:extLst>
              <a:ext uri="{FF2B5EF4-FFF2-40B4-BE49-F238E27FC236}">
                <a16:creationId xmlns:a16="http://schemas.microsoft.com/office/drawing/2014/main" id="{2F3B2EB1-BF25-704F-BB89-B584984A06E3}"/>
              </a:ext>
            </a:extLst>
          </p:cNvPr>
          <p:cNvGrpSpPr/>
          <p:nvPr/>
        </p:nvGrpSpPr>
        <p:grpSpPr>
          <a:xfrm>
            <a:off x="1547147" y="5176167"/>
            <a:ext cx="127010" cy="306399"/>
            <a:chOff x="1052787" y="1829914"/>
            <a:chExt cx="401064" cy="852289"/>
          </a:xfrm>
          <a:solidFill>
            <a:schemeClr val="bg1"/>
          </a:solidFill>
          <a:effectLst>
            <a:outerShdw blurRad="50800" dist="38100" dir="2700000" algn="tl" rotWithShape="0">
              <a:prstClr val="black">
                <a:alpha val="40000"/>
              </a:prstClr>
            </a:outerShdw>
          </a:effectLst>
        </p:grpSpPr>
        <p:sp>
          <p:nvSpPr>
            <p:cNvPr id="38" name="円/楕円 37">
              <a:extLst>
                <a:ext uri="{FF2B5EF4-FFF2-40B4-BE49-F238E27FC236}">
                  <a16:creationId xmlns:a16="http://schemas.microsoft.com/office/drawing/2014/main" id="{E42D351B-D22B-2048-8BEB-6C01BF51E9A1}"/>
                </a:ext>
              </a:extLst>
            </p:cNvPr>
            <p:cNvSpPr/>
            <p:nvPr/>
          </p:nvSpPr>
          <p:spPr bwMode="auto">
            <a:xfrm>
              <a:off x="1052787" y="1829914"/>
              <a:ext cx="401062" cy="376010"/>
            </a:xfrm>
            <a:prstGeom prst="ellipse">
              <a:avLst/>
            </a:prstGeom>
            <a:grp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effectLst/>
                <a:latin typeface="メイリオ"/>
                <a:ea typeface="メイリオ"/>
                <a:cs typeface="メイリオ"/>
              </a:endParaRPr>
            </a:p>
          </p:txBody>
        </p:sp>
        <p:sp>
          <p:nvSpPr>
            <p:cNvPr id="39" name="フローチャート: 論理積ゲート 38">
              <a:extLst>
                <a:ext uri="{FF2B5EF4-FFF2-40B4-BE49-F238E27FC236}">
                  <a16:creationId xmlns:a16="http://schemas.microsoft.com/office/drawing/2014/main" id="{B04A0728-8513-044B-9571-3FCBBF5ECD6F}"/>
                </a:ext>
              </a:extLst>
            </p:cNvPr>
            <p:cNvSpPr/>
            <p:nvPr/>
          </p:nvSpPr>
          <p:spPr bwMode="auto">
            <a:xfrm rot="16200000">
              <a:off x="1004744" y="2233096"/>
              <a:ext cx="497154" cy="401060"/>
            </a:xfrm>
            <a:prstGeom prst="flowChartDelay">
              <a:avLst/>
            </a:prstGeom>
            <a:grp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effectLst/>
                <a:latin typeface="メイリオ"/>
                <a:ea typeface="メイリオ"/>
                <a:cs typeface="メイリオ"/>
              </a:endParaRPr>
            </a:p>
          </p:txBody>
        </p:sp>
      </p:grpSp>
      <p:grpSp>
        <p:nvGrpSpPr>
          <p:cNvPr id="40" name="図形グループ 19">
            <a:extLst>
              <a:ext uri="{FF2B5EF4-FFF2-40B4-BE49-F238E27FC236}">
                <a16:creationId xmlns:a16="http://schemas.microsoft.com/office/drawing/2014/main" id="{F8FE5415-F57A-4143-9CEF-E4EADE9B8CB2}"/>
              </a:ext>
            </a:extLst>
          </p:cNvPr>
          <p:cNvGrpSpPr/>
          <p:nvPr/>
        </p:nvGrpSpPr>
        <p:grpSpPr>
          <a:xfrm>
            <a:off x="2045523" y="5179695"/>
            <a:ext cx="127010" cy="306399"/>
            <a:chOff x="1052787" y="1829914"/>
            <a:chExt cx="401064" cy="852289"/>
          </a:xfrm>
          <a:solidFill>
            <a:schemeClr val="bg1"/>
          </a:solidFill>
          <a:effectLst>
            <a:outerShdw blurRad="50800" dist="38100" dir="2700000" algn="tl" rotWithShape="0">
              <a:prstClr val="black">
                <a:alpha val="40000"/>
              </a:prstClr>
            </a:outerShdw>
          </a:effectLst>
        </p:grpSpPr>
        <p:sp>
          <p:nvSpPr>
            <p:cNvPr id="41" name="円/楕円 40">
              <a:extLst>
                <a:ext uri="{FF2B5EF4-FFF2-40B4-BE49-F238E27FC236}">
                  <a16:creationId xmlns:a16="http://schemas.microsoft.com/office/drawing/2014/main" id="{571719D5-7EC4-2F42-AE3D-DC16F4AF8F0E}"/>
                </a:ext>
              </a:extLst>
            </p:cNvPr>
            <p:cNvSpPr/>
            <p:nvPr/>
          </p:nvSpPr>
          <p:spPr bwMode="auto">
            <a:xfrm>
              <a:off x="1052787" y="1829914"/>
              <a:ext cx="401062" cy="376010"/>
            </a:xfrm>
            <a:prstGeom prst="ellipse">
              <a:avLst/>
            </a:prstGeom>
            <a:grp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effectLst/>
                <a:latin typeface="メイリオ"/>
                <a:ea typeface="メイリオ"/>
                <a:cs typeface="メイリオ"/>
              </a:endParaRPr>
            </a:p>
          </p:txBody>
        </p:sp>
        <p:sp>
          <p:nvSpPr>
            <p:cNvPr id="42" name="フローチャート: 論理積ゲート 41">
              <a:extLst>
                <a:ext uri="{FF2B5EF4-FFF2-40B4-BE49-F238E27FC236}">
                  <a16:creationId xmlns:a16="http://schemas.microsoft.com/office/drawing/2014/main" id="{0002F183-2D5A-A949-A2BE-E8F45ACAB2F6}"/>
                </a:ext>
              </a:extLst>
            </p:cNvPr>
            <p:cNvSpPr/>
            <p:nvPr/>
          </p:nvSpPr>
          <p:spPr bwMode="auto">
            <a:xfrm rot="16200000">
              <a:off x="1004744" y="2233096"/>
              <a:ext cx="497154" cy="401060"/>
            </a:xfrm>
            <a:prstGeom prst="flowChartDelay">
              <a:avLst/>
            </a:prstGeom>
            <a:grp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effectLst/>
                <a:latin typeface="メイリオ"/>
                <a:ea typeface="メイリオ"/>
                <a:cs typeface="メイリオ"/>
              </a:endParaRPr>
            </a:p>
          </p:txBody>
        </p:sp>
      </p:grpSp>
      <p:grpSp>
        <p:nvGrpSpPr>
          <p:cNvPr id="43" name="図形グループ 19">
            <a:extLst>
              <a:ext uri="{FF2B5EF4-FFF2-40B4-BE49-F238E27FC236}">
                <a16:creationId xmlns:a16="http://schemas.microsoft.com/office/drawing/2014/main" id="{6D185E1A-C3A3-6F4E-B2D1-40A55E4DE0C4}"/>
              </a:ext>
            </a:extLst>
          </p:cNvPr>
          <p:cNvGrpSpPr/>
          <p:nvPr/>
        </p:nvGrpSpPr>
        <p:grpSpPr>
          <a:xfrm>
            <a:off x="1796336" y="5179695"/>
            <a:ext cx="127010" cy="306399"/>
            <a:chOff x="1052787" y="1829914"/>
            <a:chExt cx="401064" cy="852289"/>
          </a:xfrm>
          <a:solidFill>
            <a:schemeClr val="bg1"/>
          </a:solidFill>
          <a:effectLst>
            <a:outerShdw blurRad="50800" dist="38100" dir="2700000" algn="tl" rotWithShape="0">
              <a:prstClr val="black">
                <a:alpha val="40000"/>
              </a:prstClr>
            </a:outerShdw>
          </a:effectLst>
        </p:grpSpPr>
        <p:sp>
          <p:nvSpPr>
            <p:cNvPr id="44" name="円/楕円 43">
              <a:extLst>
                <a:ext uri="{FF2B5EF4-FFF2-40B4-BE49-F238E27FC236}">
                  <a16:creationId xmlns:a16="http://schemas.microsoft.com/office/drawing/2014/main" id="{B782D20C-CB1F-9945-90A8-85581A5956AE}"/>
                </a:ext>
              </a:extLst>
            </p:cNvPr>
            <p:cNvSpPr/>
            <p:nvPr/>
          </p:nvSpPr>
          <p:spPr bwMode="auto">
            <a:xfrm>
              <a:off x="1052787" y="1829914"/>
              <a:ext cx="401062" cy="376010"/>
            </a:xfrm>
            <a:prstGeom prst="ellipse">
              <a:avLst/>
            </a:prstGeom>
            <a:grp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effectLst/>
                <a:latin typeface="メイリオ"/>
                <a:ea typeface="メイリオ"/>
                <a:cs typeface="メイリオ"/>
              </a:endParaRPr>
            </a:p>
          </p:txBody>
        </p:sp>
        <p:sp>
          <p:nvSpPr>
            <p:cNvPr id="45" name="フローチャート: 論理積ゲート 44">
              <a:extLst>
                <a:ext uri="{FF2B5EF4-FFF2-40B4-BE49-F238E27FC236}">
                  <a16:creationId xmlns:a16="http://schemas.microsoft.com/office/drawing/2014/main" id="{0248CFC4-95EB-BD4F-A364-A8834297BE22}"/>
                </a:ext>
              </a:extLst>
            </p:cNvPr>
            <p:cNvSpPr/>
            <p:nvPr/>
          </p:nvSpPr>
          <p:spPr bwMode="auto">
            <a:xfrm rot="16200000">
              <a:off x="1004744" y="2233096"/>
              <a:ext cx="497154" cy="401060"/>
            </a:xfrm>
            <a:prstGeom prst="flowChartDelay">
              <a:avLst/>
            </a:prstGeom>
            <a:grp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effectLst/>
                <a:latin typeface="メイリオ"/>
                <a:ea typeface="メイリオ"/>
                <a:cs typeface="メイリオ"/>
              </a:endParaRPr>
            </a:p>
          </p:txBody>
        </p:sp>
      </p:grpSp>
      <p:grpSp>
        <p:nvGrpSpPr>
          <p:cNvPr id="49" name="グループ化 48">
            <a:extLst>
              <a:ext uri="{FF2B5EF4-FFF2-40B4-BE49-F238E27FC236}">
                <a16:creationId xmlns:a16="http://schemas.microsoft.com/office/drawing/2014/main" id="{5C9BC7F4-A109-5843-86B0-FC6FE7CC8FC9}"/>
              </a:ext>
            </a:extLst>
          </p:cNvPr>
          <p:cNvGrpSpPr/>
          <p:nvPr/>
        </p:nvGrpSpPr>
        <p:grpSpPr>
          <a:xfrm>
            <a:off x="1017583" y="5895525"/>
            <a:ext cx="186546" cy="293886"/>
            <a:chOff x="978343" y="5602485"/>
            <a:chExt cx="186546" cy="293886"/>
          </a:xfrm>
        </p:grpSpPr>
        <p:pic>
          <p:nvPicPr>
            <p:cNvPr id="47" name="図 46">
              <a:extLst>
                <a:ext uri="{FF2B5EF4-FFF2-40B4-BE49-F238E27FC236}">
                  <a16:creationId xmlns:a16="http://schemas.microsoft.com/office/drawing/2014/main" id="{36E89C0C-4C9D-C042-9AA0-61A34409454E}"/>
                </a:ext>
              </a:extLst>
            </p:cNvPr>
            <p:cNvPicPr>
              <a:picLocks noChangeAspect="1"/>
            </p:cNvPicPr>
            <p:nvPr/>
          </p:nvPicPr>
          <p:blipFill>
            <a:blip r:embed="rId2">
              <a:biLevel thresh="25000"/>
            </a:blip>
            <a:stretch>
              <a:fillRect/>
            </a:stretch>
          </p:blipFill>
          <p:spPr>
            <a:xfrm>
              <a:off x="978343" y="5602485"/>
              <a:ext cx="178271" cy="178271"/>
            </a:xfrm>
            <a:prstGeom prst="rect">
              <a:avLst/>
            </a:prstGeom>
            <a:effectLst>
              <a:outerShdw blurRad="50800" dist="38100" dir="2700000" algn="tl" rotWithShape="0">
                <a:prstClr val="black">
                  <a:alpha val="40000"/>
                </a:prstClr>
              </a:outerShdw>
            </a:effectLst>
          </p:spPr>
        </p:pic>
        <p:pic>
          <p:nvPicPr>
            <p:cNvPr id="48" name="図 47">
              <a:extLst>
                <a:ext uri="{FF2B5EF4-FFF2-40B4-BE49-F238E27FC236}">
                  <a16:creationId xmlns:a16="http://schemas.microsoft.com/office/drawing/2014/main" id="{1294E081-BEE3-2346-8B4F-FDFB1515062A}"/>
                </a:ext>
              </a:extLst>
            </p:cNvPr>
            <p:cNvPicPr>
              <a:picLocks noChangeAspect="1"/>
            </p:cNvPicPr>
            <p:nvPr/>
          </p:nvPicPr>
          <p:blipFill>
            <a:blip r:embed="rId2">
              <a:biLevel thresh="25000"/>
            </a:blip>
            <a:stretch>
              <a:fillRect/>
            </a:stretch>
          </p:blipFill>
          <p:spPr>
            <a:xfrm>
              <a:off x="1029712" y="5761194"/>
              <a:ext cx="135177" cy="135177"/>
            </a:xfrm>
            <a:prstGeom prst="rect">
              <a:avLst/>
            </a:prstGeom>
            <a:effectLst>
              <a:outerShdw blurRad="50800" dist="38100" dir="2700000" algn="tl" rotWithShape="0">
                <a:prstClr val="black">
                  <a:alpha val="40000"/>
                </a:prstClr>
              </a:outerShdw>
            </a:effectLst>
          </p:spPr>
        </p:pic>
      </p:grpSp>
      <p:grpSp>
        <p:nvGrpSpPr>
          <p:cNvPr id="50" name="グループ化 49">
            <a:extLst>
              <a:ext uri="{FF2B5EF4-FFF2-40B4-BE49-F238E27FC236}">
                <a16:creationId xmlns:a16="http://schemas.microsoft.com/office/drawing/2014/main" id="{F86200B9-3055-C849-9FA4-CEC954CC5826}"/>
              </a:ext>
            </a:extLst>
          </p:cNvPr>
          <p:cNvGrpSpPr/>
          <p:nvPr/>
        </p:nvGrpSpPr>
        <p:grpSpPr>
          <a:xfrm>
            <a:off x="1268309" y="5895525"/>
            <a:ext cx="186546" cy="293886"/>
            <a:chOff x="978343" y="5602485"/>
            <a:chExt cx="186546" cy="293886"/>
          </a:xfrm>
        </p:grpSpPr>
        <p:pic>
          <p:nvPicPr>
            <p:cNvPr id="51" name="図 50">
              <a:extLst>
                <a:ext uri="{FF2B5EF4-FFF2-40B4-BE49-F238E27FC236}">
                  <a16:creationId xmlns:a16="http://schemas.microsoft.com/office/drawing/2014/main" id="{9FD9715B-AB97-C848-BEDD-AA3DE810E99A}"/>
                </a:ext>
              </a:extLst>
            </p:cNvPr>
            <p:cNvPicPr>
              <a:picLocks noChangeAspect="1"/>
            </p:cNvPicPr>
            <p:nvPr/>
          </p:nvPicPr>
          <p:blipFill>
            <a:blip r:embed="rId2">
              <a:biLevel thresh="25000"/>
            </a:blip>
            <a:stretch>
              <a:fillRect/>
            </a:stretch>
          </p:blipFill>
          <p:spPr>
            <a:xfrm>
              <a:off x="978343" y="5602485"/>
              <a:ext cx="178271" cy="178271"/>
            </a:xfrm>
            <a:prstGeom prst="rect">
              <a:avLst/>
            </a:prstGeom>
            <a:effectLst>
              <a:outerShdw blurRad="50800" dist="38100" dir="2700000" algn="tl" rotWithShape="0">
                <a:prstClr val="black">
                  <a:alpha val="40000"/>
                </a:prstClr>
              </a:outerShdw>
            </a:effectLst>
          </p:spPr>
        </p:pic>
        <p:pic>
          <p:nvPicPr>
            <p:cNvPr id="52" name="図 51">
              <a:extLst>
                <a:ext uri="{FF2B5EF4-FFF2-40B4-BE49-F238E27FC236}">
                  <a16:creationId xmlns:a16="http://schemas.microsoft.com/office/drawing/2014/main" id="{BC0942A1-8566-C043-832D-4AD8381E37AC}"/>
                </a:ext>
              </a:extLst>
            </p:cNvPr>
            <p:cNvPicPr>
              <a:picLocks noChangeAspect="1"/>
            </p:cNvPicPr>
            <p:nvPr/>
          </p:nvPicPr>
          <p:blipFill>
            <a:blip r:embed="rId2">
              <a:biLevel thresh="25000"/>
            </a:blip>
            <a:stretch>
              <a:fillRect/>
            </a:stretch>
          </p:blipFill>
          <p:spPr>
            <a:xfrm>
              <a:off x="1029712" y="5761194"/>
              <a:ext cx="135177" cy="135177"/>
            </a:xfrm>
            <a:prstGeom prst="rect">
              <a:avLst/>
            </a:prstGeom>
            <a:effectLst>
              <a:outerShdw blurRad="50800" dist="38100" dir="2700000" algn="tl" rotWithShape="0">
                <a:prstClr val="black">
                  <a:alpha val="40000"/>
                </a:prstClr>
              </a:outerShdw>
            </a:effectLst>
          </p:spPr>
        </p:pic>
      </p:grpSp>
      <p:grpSp>
        <p:nvGrpSpPr>
          <p:cNvPr id="53" name="グループ化 52">
            <a:extLst>
              <a:ext uri="{FF2B5EF4-FFF2-40B4-BE49-F238E27FC236}">
                <a16:creationId xmlns:a16="http://schemas.microsoft.com/office/drawing/2014/main" id="{C612B468-47BC-C640-AD6A-D2CAC0AADD9A}"/>
              </a:ext>
            </a:extLst>
          </p:cNvPr>
          <p:cNvGrpSpPr/>
          <p:nvPr/>
        </p:nvGrpSpPr>
        <p:grpSpPr>
          <a:xfrm>
            <a:off x="1502325" y="5895525"/>
            <a:ext cx="186546" cy="293886"/>
            <a:chOff x="978343" y="5602485"/>
            <a:chExt cx="186546" cy="293886"/>
          </a:xfrm>
        </p:grpSpPr>
        <p:pic>
          <p:nvPicPr>
            <p:cNvPr id="54" name="図 53">
              <a:extLst>
                <a:ext uri="{FF2B5EF4-FFF2-40B4-BE49-F238E27FC236}">
                  <a16:creationId xmlns:a16="http://schemas.microsoft.com/office/drawing/2014/main" id="{1D91D0FB-D36B-6741-823D-2275AF8C6A18}"/>
                </a:ext>
              </a:extLst>
            </p:cNvPr>
            <p:cNvPicPr>
              <a:picLocks noChangeAspect="1"/>
            </p:cNvPicPr>
            <p:nvPr/>
          </p:nvPicPr>
          <p:blipFill>
            <a:blip r:embed="rId2">
              <a:biLevel thresh="25000"/>
            </a:blip>
            <a:stretch>
              <a:fillRect/>
            </a:stretch>
          </p:blipFill>
          <p:spPr>
            <a:xfrm>
              <a:off x="978343" y="5602485"/>
              <a:ext cx="178271" cy="178271"/>
            </a:xfrm>
            <a:prstGeom prst="rect">
              <a:avLst/>
            </a:prstGeom>
            <a:effectLst>
              <a:outerShdw blurRad="50800" dist="38100" dir="2700000" algn="tl" rotWithShape="0">
                <a:prstClr val="black">
                  <a:alpha val="40000"/>
                </a:prstClr>
              </a:outerShdw>
            </a:effectLst>
          </p:spPr>
        </p:pic>
        <p:pic>
          <p:nvPicPr>
            <p:cNvPr id="55" name="図 54">
              <a:extLst>
                <a:ext uri="{FF2B5EF4-FFF2-40B4-BE49-F238E27FC236}">
                  <a16:creationId xmlns:a16="http://schemas.microsoft.com/office/drawing/2014/main" id="{546DACF9-5EA9-B742-9940-48B8A9ED77D8}"/>
                </a:ext>
              </a:extLst>
            </p:cNvPr>
            <p:cNvPicPr>
              <a:picLocks noChangeAspect="1"/>
            </p:cNvPicPr>
            <p:nvPr/>
          </p:nvPicPr>
          <p:blipFill>
            <a:blip r:embed="rId2">
              <a:biLevel thresh="25000"/>
            </a:blip>
            <a:stretch>
              <a:fillRect/>
            </a:stretch>
          </p:blipFill>
          <p:spPr>
            <a:xfrm>
              <a:off x="1029712" y="5761194"/>
              <a:ext cx="135177" cy="135177"/>
            </a:xfrm>
            <a:prstGeom prst="rect">
              <a:avLst/>
            </a:prstGeom>
            <a:effectLst>
              <a:outerShdw blurRad="50800" dist="38100" dir="2700000" algn="tl" rotWithShape="0">
                <a:prstClr val="black">
                  <a:alpha val="40000"/>
                </a:prstClr>
              </a:outerShdw>
            </a:effectLst>
          </p:spPr>
        </p:pic>
      </p:grpSp>
      <p:grpSp>
        <p:nvGrpSpPr>
          <p:cNvPr id="56" name="グループ化 55">
            <a:extLst>
              <a:ext uri="{FF2B5EF4-FFF2-40B4-BE49-F238E27FC236}">
                <a16:creationId xmlns:a16="http://schemas.microsoft.com/office/drawing/2014/main" id="{14DC6BD4-563C-854D-92D8-831813D8795D}"/>
              </a:ext>
            </a:extLst>
          </p:cNvPr>
          <p:cNvGrpSpPr/>
          <p:nvPr/>
        </p:nvGrpSpPr>
        <p:grpSpPr>
          <a:xfrm>
            <a:off x="1753051" y="5895525"/>
            <a:ext cx="186546" cy="293886"/>
            <a:chOff x="978343" y="5602485"/>
            <a:chExt cx="186546" cy="293886"/>
          </a:xfrm>
        </p:grpSpPr>
        <p:pic>
          <p:nvPicPr>
            <p:cNvPr id="57" name="図 56">
              <a:extLst>
                <a:ext uri="{FF2B5EF4-FFF2-40B4-BE49-F238E27FC236}">
                  <a16:creationId xmlns:a16="http://schemas.microsoft.com/office/drawing/2014/main" id="{DA5D78A8-F729-2A4E-A9B0-65D6732418DC}"/>
                </a:ext>
              </a:extLst>
            </p:cNvPr>
            <p:cNvPicPr>
              <a:picLocks noChangeAspect="1"/>
            </p:cNvPicPr>
            <p:nvPr/>
          </p:nvPicPr>
          <p:blipFill>
            <a:blip r:embed="rId2">
              <a:biLevel thresh="25000"/>
            </a:blip>
            <a:stretch>
              <a:fillRect/>
            </a:stretch>
          </p:blipFill>
          <p:spPr>
            <a:xfrm>
              <a:off x="978343" y="5602485"/>
              <a:ext cx="178271" cy="178271"/>
            </a:xfrm>
            <a:prstGeom prst="rect">
              <a:avLst/>
            </a:prstGeom>
            <a:effectLst>
              <a:outerShdw blurRad="50800" dist="38100" dir="2700000" algn="tl" rotWithShape="0">
                <a:prstClr val="black">
                  <a:alpha val="40000"/>
                </a:prstClr>
              </a:outerShdw>
            </a:effectLst>
          </p:spPr>
        </p:pic>
        <p:pic>
          <p:nvPicPr>
            <p:cNvPr id="58" name="図 57">
              <a:extLst>
                <a:ext uri="{FF2B5EF4-FFF2-40B4-BE49-F238E27FC236}">
                  <a16:creationId xmlns:a16="http://schemas.microsoft.com/office/drawing/2014/main" id="{27CBC402-A342-2A43-917F-2871E878A20A}"/>
                </a:ext>
              </a:extLst>
            </p:cNvPr>
            <p:cNvPicPr>
              <a:picLocks noChangeAspect="1"/>
            </p:cNvPicPr>
            <p:nvPr/>
          </p:nvPicPr>
          <p:blipFill>
            <a:blip r:embed="rId2">
              <a:biLevel thresh="25000"/>
            </a:blip>
            <a:stretch>
              <a:fillRect/>
            </a:stretch>
          </p:blipFill>
          <p:spPr>
            <a:xfrm>
              <a:off x="1029712" y="5761194"/>
              <a:ext cx="135177" cy="135177"/>
            </a:xfrm>
            <a:prstGeom prst="rect">
              <a:avLst/>
            </a:prstGeom>
            <a:effectLst>
              <a:outerShdw blurRad="50800" dist="38100" dir="2700000" algn="tl" rotWithShape="0">
                <a:prstClr val="black">
                  <a:alpha val="40000"/>
                </a:prstClr>
              </a:outerShdw>
            </a:effectLst>
          </p:spPr>
        </p:pic>
      </p:grpSp>
      <p:grpSp>
        <p:nvGrpSpPr>
          <p:cNvPr id="59" name="グループ化 58">
            <a:extLst>
              <a:ext uri="{FF2B5EF4-FFF2-40B4-BE49-F238E27FC236}">
                <a16:creationId xmlns:a16="http://schemas.microsoft.com/office/drawing/2014/main" id="{F2500C37-64D9-704A-A416-5B3B8BC62B43}"/>
              </a:ext>
            </a:extLst>
          </p:cNvPr>
          <p:cNvGrpSpPr/>
          <p:nvPr/>
        </p:nvGrpSpPr>
        <p:grpSpPr>
          <a:xfrm>
            <a:off x="2016398" y="5902840"/>
            <a:ext cx="186546" cy="293886"/>
            <a:chOff x="978343" y="5602485"/>
            <a:chExt cx="186546" cy="293886"/>
          </a:xfrm>
        </p:grpSpPr>
        <p:pic>
          <p:nvPicPr>
            <p:cNvPr id="60" name="図 59">
              <a:extLst>
                <a:ext uri="{FF2B5EF4-FFF2-40B4-BE49-F238E27FC236}">
                  <a16:creationId xmlns:a16="http://schemas.microsoft.com/office/drawing/2014/main" id="{6765CA67-39FC-304E-8577-3A794292B390}"/>
                </a:ext>
              </a:extLst>
            </p:cNvPr>
            <p:cNvPicPr>
              <a:picLocks noChangeAspect="1"/>
            </p:cNvPicPr>
            <p:nvPr/>
          </p:nvPicPr>
          <p:blipFill>
            <a:blip r:embed="rId2">
              <a:biLevel thresh="25000"/>
            </a:blip>
            <a:stretch>
              <a:fillRect/>
            </a:stretch>
          </p:blipFill>
          <p:spPr>
            <a:xfrm>
              <a:off x="978343" y="5602485"/>
              <a:ext cx="178271" cy="178271"/>
            </a:xfrm>
            <a:prstGeom prst="rect">
              <a:avLst/>
            </a:prstGeom>
            <a:effectLst>
              <a:outerShdw blurRad="50800" dist="38100" dir="2700000" algn="tl" rotWithShape="0">
                <a:prstClr val="black">
                  <a:alpha val="40000"/>
                </a:prstClr>
              </a:outerShdw>
            </a:effectLst>
          </p:spPr>
        </p:pic>
        <p:pic>
          <p:nvPicPr>
            <p:cNvPr id="61" name="図 60">
              <a:extLst>
                <a:ext uri="{FF2B5EF4-FFF2-40B4-BE49-F238E27FC236}">
                  <a16:creationId xmlns:a16="http://schemas.microsoft.com/office/drawing/2014/main" id="{E9AFF83B-9A3E-8D4D-9BEC-884DA69A3830}"/>
                </a:ext>
              </a:extLst>
            </p:cNvPr>
            <p:cNvPicPr>
              <a:picLocks noChangeAspect="1"/>
            </p:cNvPicPr>
            <p:nvPr/>
          </p:nvPicPr>
          <p:blipFill>
            <a:blip r:embed="rId2">
              <a:biLevel thresh="25000"/>
            </a:blip>
            <a:stretch>
              <a:fillRect/>
            </a:stretch>
          </p:blipFill>
          <p:spPr>
            <a:xfrm>
              <a:off x="1029712" y="5761194"/>
              <a:ext cx="135177" cy="135177"/>
            </a:xfrm>
            <a:prstGeom prst="rect">
              <a:avLst/>
            </a:prstGeom>
            <a:effectLst>
              <a:outerShdw blurRad="50800" dist="38100" dir="2700000" algn="tl" rotWithShape="0">
                <a:prstClr val="black">
                  <a:alpha val="40000"/>
                </a:prstClr>
              </a:outerShdw>
            </a:effectLst>
          </p:spPr>
        </p:pic>
      </p:grpSp>
      <p:grpSp>
        <p:nvGrpSpPr>
          <p:cNvPr id="62" name="図形グループ 19">
            <a:extLst>
              <a:ext uri="{FF2B5EF4-FFF2-40B4-BE49-F238E27FC236}">
                <a16:creationId xmlns:a16="http://schemas.microsoft.com/office/drawing/2014/main" id="{C95C0747-5DC4-4F4A-BB6C-5DE1E5AEAB9C}"/>
              </a:ext>
            </a:extLst>
          </p:cNvPr>
          <p:cNvGrpSpPr/>
          <p:nvPr/>
        </p:nvGrpSpPr>
        <p:grpSpPr>
          <a:xfrm>
            <a:off x="3401395" y="5176508"/>
            <a:ext cx="127010" cy="306399"/>
            <a:chOff x="1052787" y="1829914"/>
            <a:chExt cx="401064" cy="852289"/>
          </a:xfrm>
          <a:solidFill>
            <a:schemeClr val="bg1"/>
          </a:solidFill>
          <a:effectLst>
            <a:outerShdw blurRad="50800" dist="38100" dir="2700000" algn="tl" rotWithShape="0">
              <a:prstClr val="black">
                <a:alpha val="40000"/>
              </a:prstClr>
            </a:outerShdw>
          </a:effectLst>
        </p:grpSpPr>
        <p:sp>
          <p:nvSpPr>
            <p:cNvPr id="63" name="円/楕円 62">
              <a:extLst>
                <a:ext uri="{FF2B5EF4-FFF2-40B4-BE49-F238E27FC236}">
                  <a16:creationId xmlns:a16="http://schemas.microsoft.com/office/drawing/2014/main" id="{A4B413B8-2E41-CA47-97E5-F662A26B40E2}"/>
                </a:ext>
              </a:extLst>
            </p:cNvPr>
            <p:cNvSpPr/>
            <p:nvPr/>
          </p:nvSpPr>
          <p:spPr bwMode="auto">
            <a:xfrm>
              <a:off x="1052787" y="1829914"/>
              <a:ext cx="401062" cy="376010"/>
            </a:xfrm>
            <a:prstGeom prst="ellipse">
              <a:avLst/>
            </a:prstGeom>
            <a:grp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effectLst/>
                <a:latin typeface="メイリオ"/>
                <a:ea typeface="メイリオ"/>
                <a:cs typeface="メイリオ"/>
              </a:endParaRPr>
            </a:p>
          </p:txBody>
        </p:sp>
        <p:sp>
          <p:nvSpPr>
            <p:cNvPr id="64" name="フローチャート: 論理積ゲート 63">
              <a:extLst>
                <a:ext uri="{FF2B5EF4-FFF2-40B4-BE49-F238E27FC236}">
                  <a16:creationId xmlns:a16="http://schemas.microsoft.com/office/drawing/2014/main" id="{C99C8CCD-3F4C-8247-8854-95148E2557CB}"/>
                </a:ext>
              </a:extLst>
            </p:cNvPr>
            <p:cNvSpPr/>
            <p:nvPr/>
          </p:nvSpPr>
          <p:spPr bwMode="auto">
            <a:xfrm rot="16200000">
              <a:off x="1004744" y="2233096"/>
              <a:ext cx="497154" cy="401060"/>
            </a:xfrm>
            <a:prstGeom prst="flowChartDelay">
              <a:avLst/>
            </a:prstGeom>
            <a:grp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effectLst/>
                <a:latin typeface="メイリオ"/>
                <a:ea typeface="メイリオ"/>
                <a:cs typeface="メイリオ"/>
              </a:endParaRPr>
            </a:p>
          </p:txBody>
        </p:sp>
      </p:grpSp>
      <p:grpSp>
        <p:nvGrpSpPr>
          <p:cNvPr id="65" name="図形グループ 19">
            <a:extLst>
              <a:ext uri="{FF2B5EF4-FFF2-40B4-BE49-F238E27FC236}">
                <a16:creationId xmlns:a16="http://schemas.microsoft.com/office/drawing/2014/main" id="{B1E1DDEA-45EE-1C49-A017-7B2DF6EC596D}"/>
              </a:ext>
            </a:extLst>
          </p:cNvPr>
          <p:cNvGrpSpPr/>
          <p:nvPr/>
        </p:nvGrpSpPr>
        <p:grpSpPr>
          <a:xfrm>
            <a:off x="3148582" y="5176168"/>
            <a:ext cx="127010" cy="306399"/>
            <a:chOff x="1052787" y="1829914"/>
            <a:chExt cx="401064" cy="852289"/>
          </a:xfrm>
          <a:solidFill>
            <a:schemeClr val="bg1"/>
          </a:solidFill>
          <a:effectLst>
            <a:outerShdw blurRad="50800" dist="38100" dir="2700000" algn="tl" rotWithShape="0">
              <a:prstClr val="black">
                <a:alpha val="40000"/>
              </a:prstClr>
            </a:outerShdw>
          </a:effectLst>
        </p:grpSpPr>
        <p:sp>
          <p:nvSpPr>
            <p:cNvPr id="66" name="円/楕円 65">
              <a:extLst>
                <a:ext uri="{FF2B5EF4-FFF2-40B4-BE49-F238E27FC236}">
                  <a16:creationId xmlns:a16="http://schemas.microsoft.com/office/drawing/2014/main" id="{5C65B816-9777-8445-A1B9-8150F47A02EC}"/>
                </a:ext>
              </a:extLst>
            </p:cNvPr>
            <p:cNvSpPr/>
            <p:nvPr/>
          </p:nvSpPr>
          <p:spPr bwMode="auto">
            <a:xfrm>
              <a:off x="1052787" y="1829914"/>
              <a:ext cx="401062" cy="376010"/>
            </a:xfrm>
            <a:prstGeom prst="ellipse">
              <a:avLst/>
            </a:prstGeom>
            <a:grp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effectLst/>
                <a:latin typeface="メイリオ"/>
                <a:ea typeface="メイリオ"/>
                <a:cs typeface="メイリオ"/>
              </a:endParaRPr>
            </a:p>
          </p:txBody>
        </p:sp>
        <p:sp>
          <p:nvSpPr>
            <p:cNvPr id="67" name="フローチャート: 論理積ゲート 66">
              <a:extLst>
                <a:ext uri="{FF2B5EF4-FFF2-40B4-BE49-F238E27FC236}">
                  <a16:creationId xmlns:a16="http://schemas.microsoft.com/office/drawing/2014/main" id="{8CD199C7-3494-7E45-8CAA-03F6C0B5817B}"/>
                </a:ext>
              </a:extLst>
            </p:cNvPr>
            <p:cNvSpPr/>
            <p:nvPr/>
          </p:nvSpPr>
          <p:spPr bwMode="auto">
            <a:xfrm rot="16200000">
              <a:off x="1004744" y="2233096"/>
              <a:ext cx="497154" cy="401060"/>
            </a:xfrm>
            <a:prstGeom prst="flowChartDelay">
              <a:avLst/>
            </a:prstGeom>
            <a:grp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effectLst/>
                <a:latin typeface="メイリオ"/>
                <a:ea typeface="メイリオ"/>
                <a:cs typeface="メイリオ"/>
              </a:endParaRPr>
            </a:p>
          </p:txBody>
        </p:sp>
      </p:grpSp>
      <p:grpSp>
        <p:nvGrpSpPr>
          <p:cNvPr id="68" name="図形グループ 19">
            <a:extLst>
              <a:ext uri="{FF2B5EF4-FFF2-40B4-BE49-F238E27FC236}">
                <a16:creationId xmlns:a16="http://schemas.microsoft.com/office/drawing/2014/main" id="{03B90A49-7EE3-CE49-8683-AE9B3744F192}"/>
              </a:ext>
            </a:extLst>
          </p:cNvPr>
          <p:cNvGrpSpPr/>
          <p:nvPr/>
        </p:nvGrpSpPr>
        <p:grpSpPr>
          <a:xfrm>
            <a:off x="3653000" y="5172640"/>
            <a:ext cx="127010" cy="306399"/>
            <a:chOff x="1052787" y="1829914"/>
            <a:chExt cx="401064" cy="852289"/>
          </a:xfrm>
          <a:solidFill>
            <a:schemeClr val="bg1"/>
          </a:solidFill>
          <a:effectLst>
            <a:outerShdw blurRad="50800" dist="38100" dir="2700000" algn="tl" rotWithShape="0">
              <a:prstClr val="black">
                <a:alpha val="40000"/>
              </a:prstClr>
            </a:outerShdw>
          </a:effectLst>
        </p:grpSpPr>
        <p:sp>
          <p:nvSpPr>
            <p:cNvPr id="69" name="円/楕円 68">
              <a:extLst>
                <a:ext uri="{FF2B5EF4-FFF2-40B4-BE49-F238E27FC236}">
                  <a16:creationId xmlns:a16="http://schemas.microsoft.com/office/drawing/2014/main" id="{292499D1-0F77-4D4F-8E94-34CBFC167498}"/>
                </a:ext>
              </a:extLst>
            </p:cNvPr>
            <p:cNvSpPr/>
            <p:nvPr/>
          </p:nvSpPr>
          <p:spPr bwMode="auto">
            <a:xfrm>
              <a:off x="1052787" y="1829914"/>
              <a:ext cx="401062" cy="376010"/>
            </a:xfrm>
            <a:prstGeom prst="ellipse">
              <a:avLst/>
            </a:prstGeom>
            <a:grp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effectLst/>
                <a:latin typeface="メイリオ"/>
                <a:ea typeface="メイリオ"/>
                <a:cs typeface="メイリオ"/>
              </a:endParaRPr>
            </a:p>
          </p:txBody>
        </p:sp>
        <p:sp>
          <p:nvSpPr>
            <p:cNvPr id="70" name="フローチャート: 論理積ゲート 69">
              <a:extLst>
                <a:ext uri="{FF2B5EF4-FFF2-40B4-BE49-F238E27FC236}">
                  <a16:creationId xmlns:a16="http://schemas.microsoft.com/office/drawing/2014/main" id="{53C2C328-335F-6A48-9D52-1E4ED105EB3B}"/>
                </a:ext>
              </a:extLst>
            </p:cNvPr>
            <p:cNvSpPr/>
            <p:nvPr/>
          </p:nvSpPr>
          <p:spPr bwMode="auto">
            <a:xfrm rot="16200000">
              <a:off x="1004744" y="2233096"/>
              <a:ext cx="497154" cy="401060"/>
            </a:xfrm>
            <a:prstGeom prst="flowChartDelay">
              <a:avLst/>
            </a:prstGeom>
            <a:grp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effectLst/>
                <a:latin typeface="メイリオ"/>
                <a:ea typeface="メイリオ"/>
                <a:cs typeface="メイリオ"/>
              </a:endParaRPr>
            </a:p>
          </p:txBody>
        </p:sp>
      </p:grpSp>
      <p:grpSp>
        <p:nvGrpSpPr>
          <p:cNvPr id="71" name="図形グループ 19">
            <a:extLst>
              <a:ext uri="{FF2B5EF4-FFF2-40B4-BE49-F238E27FC236}">
                <a16:creationId xmlns:a16="http://schemas.microsoft.com/office/drawing/2014/main" id="{20C3B07A-D32A-4C4D-A9E4-3A8E6AA69F77}"/>
              </a:ext>
            </a:extLst>
          </p:cNvPr>
          <p:cNvGrpSpPr/>
          <p:nvPr/>
        </p:nvGrpSpPr>
        <p:grpSpPr>
          <a:xfrm>
            <a:off x="4151376" y="5176168"/>
            <a:ext cx="127010" cy="306399"/>
            <a:chOff x="1052787" y="1829914"/>
            <a:chExt cx="401064" cy="852289"/>
          </a:xfrm>
          <a:solidFill>
            <a:schemeClr val="bg1"/>
          </a:solidFill>
          <a:effectLst>
            <a:outerShdw blurRad="50800" dist="38100" dir="2700000" algn="tl" rotWithShape="0">
              <a:prstClr val="black">
                <a:alpha val="40000"/>
              </a:prstClr>
            </a:outerShdw>
          </a:effectLst>
        </p:grpSpPr>
        <p:sp>
          <p:nvSpPr>
            <p:cNvPr id="72" name="円/楕円 71">
              <a:extLst>
                <a:ext uri="{FF2B5EF4-FFF2-40B4-BE49-F238E27FC236}">
                  <a16:creationId xmlns:a16="http://schemas.microsoft.com/office/drawing/2014/main" id="{A3FC0EEE-129B-2440-9B9E-E108AB9E041E}"/>
                </a:ext>
              </a:extLst>
            </p:cNvPr>
            <p:cNvSpPr/>
            <p:nvPr/>
          </p:nvSpPr>
          <p:spPr bwMode="auto">
            <a:xfrm>
              <a:off x="1052787" y="1829914"/>
              <a:ext cx="401062" cy="376010"/>
            </a:xfrm>
            <a:prstGeom prst="ellipse">
              <a:avLst/>
            </a:prstGeom>
            <a:grp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effectLst/>
                <a:latin typeface="メイリオ"/>
                <a:ea typeface="メイリオ"/>
                <a:cs typeface="メイリオ"/>
              </a:endParaRPr>
            </a:p>
          </p:txBody>
        </p:sp>
        <p:sp>
          <p:nvSpPr>
            <p:cNvPr id="73" name="フローチャート: 論理積ゲート 72">
              <a:extLst>
                <a:ext uri="{FF2B5EF4-FFF2-40B4-BE49-F238E27FC236}">
                  <a16:creationId xmlns:a16="http://schemas.microsoft.com/office/drawing/2014/main" id="{28B2335B-04E2-354C-BBB6-2A727CC78F2F}"/>
                </a:ext>
              </a:extLst>
            </p:cNvPr>
            <p:cNvSpPr/>
            <p:nvPr/>
          </p:nvSpPr>
          <p:spPr bwMode="auto">
            <a:xfrm rot="16200000">
              <a:off x="1004744" y="2233096"/>
              <a:ext cx="497154" cy="401060"/>
            </a:xfrm>
            <a:prstGeom prst="flowChartDelay">
              <a:avLst/>
            </a:prstGeom>
            <a:grp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effectLst/>
                <a:latin typeface="メイリオ"/>
                <a:ea typeface="メイリオ"/>
                <a:cs typeface="メイリオ"/>
              </a:endParaRPr>
            </a:p>
          </p:txBody>
        </p:sp>
      </p:grpSp>
      <p:grpSp>
        <p:nvGrpSpPr>
          <p:cNvPr id="74" name="図形グループ 19">
            <a:extLst>
              <a:ext uri="{FF2B5EF4-FFF2-40B4-BE49-F238E27FC236}">
                <a16:creationId xmlns:a16="http://schemas.microsoft.com/office/drawing/2014/main" id="{96E7183C-2D15-B04B-A2AC-4F73D5DCBD4C}"/>
              </a:ext>
            </a:extLst>
          </p:cNvPr>
          <p:cNvGrpSpPr/>
          <p:nvPr/>
        </p:nvGrpSpPr>
        <p:grpSpPr>
          <a:xfrm>
            <a:off x="3902189" y="5176168"/>
            <a:ext cx="127010" cy="306399"/>
            <a:chOff x="1052787" y="1829914"/>
            <a:chExt cx="401064" cy="852289"/>
          </a:xfrm>
          <a:solidFill>
            <a:schemeClr val="bg1"/>
          </a:solidFill>
          <a:effectLst>
            <a:outerShdw blurRad="50800" dist="38100" dir="2700000" algn="tl" rotWithShape="0">
              <a:prstClr val="black">
                <a:alpha val="40000"/>
              </a:prstClr>
            </a:outerShdw>
          </a:effectLst>
        </p:grpSpPr>
        <p:sp>
          <p:nvSpPr>
            <p:cNvPr id="75" name="円/楕円 74">
              <a:extLst>
                <a:ext uri="{FF2B5EF4-FFF2-40B4-BE49-F238E27FC236}">
                  <a16:creationId xmlns:a16="http://schemas.microsoft.com/office/drawing/2014/main" id="{53859528-8136-9544-9738-2E1CF4DC8E25}"/>
                </a:ext>
              </a:extLst>
            </p:cNvPr>
            <p:cNvSpPr/>
            <p:nvPr/>
          </p:nvSpPr>
          <p:spPr bwMode="auto">
            <a:xfrm>
              <a:off x="1052787" y="1829914"/>
              <a:ext cx="401062" cy="376010"/>
            </a:xfrm>
            <a:prstGeom prst="ellipse">
              <a:avLst/>
            </a:prstGeom>
            <a:grp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effectLst/>
                <a:latin typeface="メイリオ"/>
                <a:ea typeface="メイリオ"/>
                <a:cs typeface="メイリオ"/>
              </a:endParaRPr>
            </a:p>
          </p:txBody>
        </p:sp>
        <p:sp>
          <p:nvSpPr>
            <p:cNvPr id="76" name="フローチャート: 論理積ゲート 75">
              <a:extLst>
                <a:ext uri="{FF2B5EF4-FFF2-40B4-BE49-F238E27FC236}">
                  <a16:creationId xmlns:a16="http://schemas.microsoft.com/office/drawing/2014/main" id="{F511F106-46DA-EA47-9627-F5AD1A6E489A}"/>
                </a:ext>
              </a:extLst>
            </p:cNvPr>
            <p:cNvSpPr/>
            <p:nvPr/>
          </p:nvSpPr>
          <p:spPr bwMode="auto">
            <a:xfrm rot="16200000">
              <a:off x="1004744" y="2233096"/>
              <a:ext cx="497154" cy="401060"/>
            </a:xfrm>
            <a:prstGeom prst="flowChartDelay">
              <a:avLst/>
            </a:prstGeom>
            <a:grp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effectLst/>
                <a:latin typeface="メイリオ"/>
                <a:ea typeface="メイリオ"/>
                <a:cs typeface="メイリオ"/>
              </a:endParaRPr>
            </a:p>
          </p:txBody>
        </p:sp>
      </p:grpSp>
      <p:grpSp>
        <p:nvGrpSpPr>
          <p:cNvPr id="77" name="グループ化 76">
            <a:extLst>
              <a:ext uri="{FF2B5EF4-FFF2-40B4-BE49-F238E27FC236}">
                <a16:creationId xmlns:a16="http://schemas.microsoft.com/office/drawing/2014/main" id="{349C889E-09F6-C046-BC56-C07F176BFBBF}"/>
              </a:ext>
            </a:extLst>
          </p:cNvPr>
          <p:cNvGrpSpPr/>
          <p:nvPr/>
        </p:nvGrpSpPr>
        <p:grpSpPr>
          <a:xfrm>
            <a:off x="3123436" y="5891998"/>
            <a:ext cx="186546" cy="293886"/>
            <a:chOff x="978343" y="5602485"/>
            <a:chExt cx="186546" cy="293886"/>
          </a:xfrm>
        </p:grpSpPr>
        <p:pic>
          <p:nvPicPr>
            <p:cNvPr id="78" name="図 77">
              <a:extLst>
                <a:ext uri="{FF2B5EF4-FFF2-40B4-BE49-F238E27FC236}">
                  <a16:creationId xmlns:a16="http://schemas.microsoft.com/office/drawing/2014/main" id="{F3B6C4E7-BFBC-5F47-99F7-A7A31962E8F1}"/>
                </a:ext>
              </a:extLst>
            </p:cNvPr>
            <p:cNvPicPr>
              <a:picLocks noChangeAspect="1"/>
            </p:cNvPicPr>
            <p:nvPr/>
          </p:nvPicPr>
          <p:blipFill>
            <a:blip r:embed="rId2">
              <a:biLevel thresh="25000"/>
            </a:blip>
            <a:stretch>
              <a:fillRect/>
            </a:stretch>
          </p:blipFill>
          <p:spPr>
            <a:xfrm>
              <a:off x="978343" y="5602485"/>
              <a:ext cx="178271" cy="178271"/>
            </a:xfrm>
            <a:prstGeom prst="rect">
              <a:avLst/>
            </a:prstGeom>
            <a:effectLst>
              <a:outerShdw blurRad="50800" dist="38100" dir="2700000" algn="tl" rotWithShape="0">
                <a:prstClr val="black">
                  <a:alpha val="40000"/>
                </a:prstClr>
              </a:outerShdw>
            </a:effectLst>
          </p:spPr>
        </p:pic>
        <p:pic>
          <p:nvPicPr>
            <p:cNvPr id="79" name="図 78">
              <a:extLst>
                <a:ext uri="{FF2B5EF4-FFF2-40B4-BE49-F238E27FC236}">
                  <a16:creationId xmlns:a16="http://schemas.microsoft.com/office/drawing/2014/main" id="{09B578A2-E718-9343-9B43-21048EC2E0AA}"/>
                </a:ext>
              </a:extLst>
            </p:cNvPr>
            <p:cNvPicPr>
              <a:picLocks noChangeAspect="1"/>
            </p:cNvPicPr>
            <p:nvPr/>
          </p:nvPicPr>
          <p:blipFill>
            <a:blip r:embed="rId2">
              <a:biLevel thresh="25000"/>
            </a:blip>
            <a:stretch>
              <a:fillRect/>
            </a:stretch>
          </p:blipFill>
          <p:spPr>
            <a:xfrm>
              <a:off x="1029712" y="5761194"/>
              <a:ext cx="135177" cy="135177"/>
            </a:xfrm>
            <a:prstGeom prst="rect">
              <a:avLst/>
            </a:prstGeom>
            <a:effectLst>
              <a:outerShdw blurRad="50800" dist="38100" dir="2700000" algn="tl" rotWithShape="0">
                <a:prstClr val="black">
                  <a:alpha val="40000"/>
                </a:prstClr>
              </a:outerShdw>
            </a:effectLst>
          </p:spPr>
        </p:pic>
      </p:grpSp>
      <p:grpSp>
        <p:nvGrpSpPr>
          <p:cNvPr id="80" name="グループ化 79">
            <a:extLst>
              <a:ext uri="{FF2B5EF4-FFF2-40B4-BE49-F238E27FC236}">
                <a16:creationId xmlns:a16="http://schemas.microsoft.com/office/drawing/2014/main" id="{9DB0CAB5-E84C-FC4C-98A1-28111F30E460}"/>
              </a:ext>
            </a:extLst>
          </p:cNvPr>
          <p:cNvGrpSpPr/>
          <p:nvPr/>
        </p:nvGrpSpPr>
        <p:grpSpPr>
          <a:xfrm>
            <a:off x="3374162" y="5891998"/>
            <a:ext cx="186546" cy="293886"/>
            <a:chOff x="978343" y="5602485"/>
            <a:chExt cx="186546" cy="293886"/>
          </a:xfrm>
        </p:grpSpPr>
        <p:pic>
          <p:nvPicPr>
            <p:cNvPr id="81" name="図 80">
              <a:extLst>
                <a:ext uri="{FF2B5EF4-FFF2-40B4-BE49-F238E27FC236}">
                  <a16:creationId xmlns:a16="http://schemas.microsoft.com/office/drawing/2014/main" id="{89BA7F73-606A-814E-B0A1-9ACB8996DF25}"/>
                </a:ext>
              </a:extLst>
            </p:cNvPr>
            <p:cNvPicPr>
              <a:picLocks noChangeAspect="1"/>
            </p:cNvPicPr>
            <p:nvPr/>
          </p:nvPicPr>
          <p:blipFill>
            <a:blip r:embed="rId2">
              <a:biLevel thresh="25000"/>
            </a:blip>
            <a:stretch>
              <a:fillRect/>
            </a:stretch>
          </p:blipFill>
          <p:spPr>
            <a:xfrm>
              <a:off x="978343" y="5602485"/>
              <a:ext cx="178271" cy="178271"/>
            </a:xfrm>
            <a:prstGeom prst="rect">
              <a:avLst/>
            </a:prstGeom>
            <a:effectLst>
              <a:outerShdw blurRad="50800" dist="38100" dir="2700000" algn="tl" rotWithShape="0">
                <a:prstClr val="black">
                  <a:alpha val="40000"/>
                </a:prstClr>
              </a:outerShdw>
            </a:effectLst>
          </p:spPr>
        </p:pic>
        <p:pic>
          <p:nvPicPr>
            <p:cNvPr id="82" name="図 81">
              <a:extLst>
                <a:ext uri="{FF2B5EF4-FFF2-40B4-BE49-F238E27FC236}">
                  <a16:creationId xmlns:a16="http://schemas.microsoft.com/office/drawing/2014/main" id="{5A825A12-7B2E-6E41-84EE-D6FFD018D7D4}"/>
                </a:ext>
              </a:extLst>
            </p:cNvPr>
            <p:cNvPicPr>
              <a:picLocks noChangeAspect="1"/>
            </p:cNvPicPr>
            <p:nvPr/>
          </p:nvPicPr>
          <p:blipFill>
            <a:blip r:embed="rId2">
              <a:biLevel thresh="25000"/>
            </a:blip>
            <a:stretch>
              <a:fillRect/>
            </a:stretch>
          </p:blipFill>
          <p:spPr>
            <a:xfrm>
              <a:off x="1029712" y="5761194"/>
              <a:ext cx="135177" cy="135177"/>
            </a:xfrm>
            <a:prstGeom prst="rect">
              <a:avLst/>
            </a:prstGeom>
            <a:effectLst>
              <a:outerShdw blurRad="50800" dist="38100" dir="2700000" algn="tl" rotWithShape="0">
                <a:prstClr val="black">
                  <a:alpha val="40000"/>
                </a:prstClr>
              </a:outerShdw>
            </a:effectLst>
          </p:spPr>
        </p:pic>
      </p:grpSp>
      <p:grpSp>
        <p:nvGrpSpPr>
          <p:cNvPr id="83" name="グループ化 82">
            <a:extLst>
              <a:ext uri="{FF2B5EF4-FFF2-40B4-BE49-F238E27FC236}">
                <a16:creationId xmlns:a16="http://schemas.microsoft.com/office/drawing/2014/main" id="{41265711-E825-5A4D-915D-204BEB88AA55}"/>
              </a:ext>
            </a:extLst>
          </p:cNvPr>
          <p:cNvGrpSpPr/>
          <p:nvPr/>
        </p:nvGrpSpPr>
        <p:grpSpPr>
          <a:xfrm>
            <a:off x="3608178" y="5891998"/>
            <a:ext cx="186546" cy="293886"/>
            <a:chOff x="978343" y="5602485"/>
            <a:chExt cx="186546" cy="293886"/>
          </a:xfrm>
        </p:grpSpPr>
        <p:pic>
          <p:nvPicPr>
            <p:cNvPr id="84" name="図 83">
              <a:extLst>
                <a:ext uri="{FF2B5EF4-FFF2-40B4-BE49-F238E27FC236}">
                  <a16:creationId xmlns:a16="http://schemas.microsoft.com/office/drawing/2014/main" id="{9EB0ADDA-A853-9B47-A063-0BED2951A530}"/>
                </a:ext>
              </a:extLst>
            </p:cNvPr>
            <p:cNvPicPr>
              <a:picLocks noChangeAspect="1"/>
            </p:cNvPicPr>
            <p:nvPr/>
          </p:nvPicPr>
          <p:blipFill>
            <a:blip r:embed="rId2">
              <a:biLevel thresh="25000"/>
            </a:blip>
            <a:stretch>
              <a:fillRect/>
            </a:stretch>
          </p:blipFill>
          <p:spPr>
            <a:xfrm>
              <a:off x="978343" y="5602485"/>
              <a:ext cx="178271" cy="178271"/>
            </a:xfrm>
            <a:prstGeom prst="rect">
              <a:avLst/>
            </a:prstGeom>
            <a:effectLst>
              <a:outerShdw blurRad="50800" dist="38100" dir="2700000" algn="tl" rotWithShape="0">
                <a:prstClr val="black">
                  <a:alpha val="40000"/>
                </a:prstClr>
              </a:outerShdw>
            </a:effectLst>
          </p:spPr>
        </p:pic>
        <p:pic>
          <p:nvPicPr>
            <p:cNvPr id="85" name="図 84">
              <a:extLst>
                <a:ext uri="{FF2B5EF4-FFF2-40B4-BE49-F238E27FC236}">
                  <a16:creationId xmlns:a16="http://schemas.microsoft.com/office/drawing/2014/main" id="{E1DD34F7-7C4D-1B4D-B485-D056152C463D}"/>
                </a:ext>
              </a:extLst>
            </p:cNvPr>
            <p:cNvPicPr>
              <a:picLocks noChangeAspect="1"/>
            </p:cNvPicPr>
            <p:nvPr/>
          </p:nvPicPr>
          <p:blipFill>
            <a:blip r:embed="rId2">
              <a:biLevel thresh="25000"/>
            </a:blip>
            <a:stretch>
              <a:fillRect/>
            </a:stretch>
          </p:blipFill>
          <p:spPr>
            <a:xfrm>
              <a:off x="1029712" y="5761194"/>
              <a:ext cx="135177" cy="135177"/>
            </a:xfrm>
            <a:prstGeom prst="rect">
              <a:avLst/>
            </a:prstGeom>
            <a:effectLst>
              <a:outerShdw blurRad="50800" dist="38100" dir="2700000" algn="tl" rotWithShape="0">
                <a:prstClr val="black">
                  <a:alpha val="40000"/>
                </a:prstClr>
              </a:outerShdw>
            </a:effectLst>
          </p:spPr>
        </p:pic>
      </p:grpSp>
      <p:grpSp>
        <p:nvGrpSpPr>
          <p:cNvPr id="86" name="グループ化 85">
            <a:extLst>
              <a:ext uri="{FF2B5EF4-FFF2-40B4-BE49-F238E27FC236}">
                <a16:creationId xmlns:a16="http://schemas.microsoft.com/office/drawing/2014/main" id="{68180E41-5A56-8642-80D8-EC029AC6A9C9}"/>
              </a:ext>
            </a:extLst>
          </p:cNvPr>
          <p:cNvGrpSpPr/>
          <p:nvPr/>
        </p:nvGrpSpPr>
        <p:grpSpPr>
          <a:xfrm>
            <a:off x="3858904" y="5891998"/>
            <a:ext cx="186546" cy="293886"/>
            <a:chOff x="978343" y="5602485"/>
            <a:chExt cx="186546" cy="293886"/>
          </a:xfrm>
        </p:grpSpPr>
        <p:pic>
          <p:nvPicPr>
            <p:cNvPr id="87" name="図 86">
              <a:extLst>
                <a:ext uri="{FF2B5EF4-FFF2-40B4-BE49-F238E27FC236}">
                  <a16:creationId xmlns:a16="http://schemas.microsoft.com/office/drawing/2014/main" id="{602F143B-4DDB-8B47-ACF8-48136B747435}"/>
                </a:ext>
              </a:extLst>
            </p:cNvPr>
            <p:cNvPicPr>
              <a:picLocks noChangeAspect="1"/>
            </p:cNvPicPr>
            <p:nvPr/>
          </p:nvPicPr>
          <p:blipFill>
            <a:blip r:embed="rId2">
              <a:biLevel thresh="25000"/>
            </a:blip>
            <a:stretch>
              <a:fillRect/>
            </a:stretch>
          </p:blipFill>
          <p:spPr>
            <a:xfrm>
              <a:off x="978343" y="5602485"/>
              <a:ext cx="178271" cy="178271"/>
            </a:xfrm>
            <a:prstGeom prst="rect">
              <a:avLst/>
            </a:prstGeom>
            <a:effectLst>
              <a:outerShdw blurRad="50800" dist="38100" dir="2700000" algn="tl" rotWithShape="0">
                <a:prstClr val="black">
                  <a:alpha val="40000"/>
                </a:prstClr>
              </a:outerShdw>
            </a:effectLst>
          </p:spPr>
        </p:pic>
        <p:pic>
          <p:nvPicPr>
            <p:cNvPr id="88" name="図 87">
              <a:extLst>
                <a:ext uri="{FF2B5EF4-FFF2-40B4-BE49-F238E27FC236}">
                  <a16:creationId xmlns:a16="http://schemas.microsoft.com/office/drawing/2014/main" id="{C466BD24-DC2D-F949-B4D2-326F6E3C7DC3}"/>
                </a:ext>
              </a:extLst>
            </p:cNvPr>
            <p:cNvPicPr>
              <a:picLocks noChangeAspect="1"/>
            </p:cNvPicPr>
            <p:nvPr/>
          </p:nvPicPr>
          <p:blipFill>
            <a:blip r:embed="rId2">
              <a:biLevel thresh="25000"/>
            </a:blip>
            <a:stretch>
              <a:fillRect/>
            </a:stretch>
          </p:blipFill>
          <p:spPr>
            <a:xfrm>
              <a:off x="1029712" y="5761194"/>
              <a:ext cx="135177" cy="135177"/>
            </a:xfrm>
            <a:prstGeom prst="rect">
              <a:avLst/>
            </a:prstGeom>
            <a:effectLst>
              <a:outerShdw blurRad="50800" dist="38100" dir="2700000" algn="tl" rotWithShape="0">
                <a:prstClr val="black">
                  <a:alpha val="40000"/>
                </a:prstClr>
              </a:outerShdw>
            </a:effectLst>
          </p:spPr>
        </p:pic>
      </p:grpSp>
      <p:grpSp>
        <p:nvGrpSpPr>
          <p:cNvPr id="89" name="グループ化 88">
            <a:extLst>
              <a:ext uri="{FF2B5EF4-FFF2-40B4-BE49-F238E27FC236}">
                <a16:creationId xmlns:a16="http://schemas.microsoft.com/office/drawing/2014/main" id="{BDEFCDEA-CCD0-774B-97AC-0C9309DC76AF}"/>
              </a:ext>
            </a:extLst>
          </p:cNvPr>
          <p:cNvGrpSpPr/>
          <p:nvPr/>
        </p:nvGrpSpPr>
        <p:grpSpPr>
          <a:xfrm>
            <a:off x="4122251" y="5899313"/>
            <a:ext cx="186546" cy="293886"/>
            <a:chOff x="978343" y="5602485"/>
            <a:chExt cx="186546" cy="293886"/>
          </a:xfrm>
        </p:grpSpPr>
        <p:pic>
          <p:nvPicPr>
            <p:cNvPr id="90" name="図 89">
              <a:extLst>
                <a:ext uri="{FF2B5EF4-FFF2-40B4-BE49-F238E27FC236}">
                  <a16:creationId xmlns:a16="http://schemas.microsoft.com/office/drawing/2014/main" id="{96D1D31E-17AF-9C49-88B6-5F29BD25C759}"/>
                </a:ext>
              </a:extLst>
            </p:cNvPr>
            <p:cNvPicPr>
              <a:picLocks noChangeAspect="1"/>
            </p:cNvPicPr>
            <p:nvPr/>
          </p:nvPicPr>
          <p:blipFill>
            <a:blip r:embed="rId2">
              <a:biLevel thresh="25000"/>
            </a:blip>
            <a:stretch>
              <a:fillRect/>
            </a:stretch>
          </p:blipFill>
          <p:spPr>
            <a:xfrm>
              <a:off x="978343" y="5602485"/>
              <a:ext cx="178271" cy="178271"/>
            </a:xfrm>
            <a:prstGeom prst="rect">
              <a:avLst/>
            </a:prstGeom>
            <a:effectLst>
              <a:outerShdw blurRad="50800" dist="38100" dir="2700000" algn="tl" rotWithShape="0">
                <a:prstClr val="black">
                  <a:alpha val="40000"/>
                </a:prstClr>
              </a:outerShdw>
            </a:effectLst>
          </p:spPr>
        </p:pic>
        <p:pic>
          <p:nvPicPr>
            <p:cNvPr id="91" name="図 90">
              <a:extLst>
                <a:ext uri="{FF2B5EF4-FFF2-40B4-BE49-F238E27FC236}">
                  <a16:creationId xmlns:a16="http://schemas.microsoft.com/office/drawing/2014/main" id="{A835483B-2222-104B-8F4F-44E40CC39165}"/>
                </a:ext>
              </a:extLst>
            </p:cNvPr>
            <p:cNvPicPr>
              <a:picLocks noChangeAspect="1"/>
            </p:cNvPicPr>
            <p:nvPr/>
          </p:nvPicPr>
          <p:blipFill>
            <a:blip r:embed="rId2">
              <a:biLevel thresh="25000"/>
            </a:blip>
            <a:stretch>
              <a:fillRect/>
            </a:stretch>
          </p:blipFill>
          <p:spPr>
            <a:xfrm>
              <a:off x="1029712" y="5761194"/>
              <a:ext cx="135177" cy="135177"/>
            </a:xfrm>
            <a:prstGeom prst="rect">
              <a:avLst/>
            </a:prstGeom>
            <a:effectLst>
              <a:outerShdw blurRad="50800" dist="38100" dir="2700000" algn="tl" rotWithShape="0">
                <a:prstClr val="black">
                  <a:alpha val="40000"/>
                </a:prstClr>
              </a:outerShdw>
            </a:effectLst>
          </p:spPr>
        </p:pic>
      </p:grpSp>
      <p:cxnSp>
        <p:nvCxnSpPr>
          <p:cNvPr id="93" name="直線矢印コネクタ 92">
            <a:extLst>
              <a:ext uri="{FF2B5EF4-FFF2-40B4-BE49-F238E27FC236}">
                <a16:creationId xmlns:a16="http://schemas.microsoft.com/office/drawing/2014/main" id="{00047F04-89C8-3D47-8D01-2903772F74B5}"/>
              </a:ext>
            </a:extLst>
          </p:cNvPr>
          <p:cNvCxnSpPr>
            <a:cxnSpLocks/>
            <a:endCxn id="47" idx="0"/>
          </p:cNvCxnSpPr>
          <p:nvPr/>
        </p:nvCxnSpPr>
        <p:spPr>
          <a:xfrm flipH="1">
            <a:off x="1106719" y="5486095"/>
            <a:ext cx="3694" cy="409430"/>
          </a:xfrm>
          <a:prstGeom prst="straightConnector1">
            <a:avLst/>
          </a:prstGeom>
          <a:ln w="15875">
            <a:solidFill>
              <a:schemeClr val="bg1"/>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95" name="直線矢印コネクタ 94">
            <a:extLst>
              <a:ext uri="{FF2B5EF4-FFF2-40B4-BE49-F238E27FC236}">
                <a16:creationId xmlns:a16="http://schemas.microsoft.com/office/drawing/2014/main" id="{0C6EFA47-E162-E54B-845C-EE6E85774A82}"/>
              </a:ext>
            </a:extLst>
          </p:cNvPr>
          <p:cNvCxnSpPr>
            <a:cxnSpLocks/>
          </p:cNvCxnSpPr>
          <p:nvPr/>
        </p:nvCxnSpPr>
        <p:spPr>
          <a:xfrm flipH="1">
            <a:off x="1355436" y="5493410"/>
            <a:ext cx="3694" cy="409430"/>
          </a:xfrm>
          <a:prstGeom prst="straightConnector1">
            <a:avLst/>
          </a:prstGeom>
          <a:ln w="15875">
            <a:solidFill>
              <a:schemeClr val="bg1"/>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96" name="直線矢印コネクタ 95">
            <a:extLst>
              <a:ext uri="{FF2B5EF4-FFF2-40B4-BE49-F238E27FC236}">
                <a16:creationId xmlns:a16="http://schemas.microsoft.com/office/drawing/2014/main" id="{F7B3B8E0-EEFD-B845-9037-C89CD1A0343F}"/>
              </a:ext>
            </a:extLst>
          </p:cNvPr>
          <p:cNvCxnSpPr>
            <a:cxnSpLocks/>
          </p:cNvCxnSpPr>
          <p:nvPr/>
        </p:nvCxnSpPr>
        <p:spPr>
          <a:xfrm flipH="1">
            <a:off x="1860184" y="5486095"/>
            <a:ext cx="3694" cy="409430"/>
          </a:xfrm>
          <a:prstGeom prst="straightConnector1">
            <a:avLst/>
          </a:prstGeom>
          <a:ln w="15875">
            <a:solidFill>
              <a:schemeClr val="bg1"/>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97" name="直線矢印コネクタ 96">
            <a:extLst>
              <a:ext uri="{FF2B5EF4-FFF2-40B4-BE49-F238E27FC236}">
                <a16:creationId xmlns:a16="http://schemas.microsoft.com/office/drawing/2014/main" id="{AD0060EB-9706-2C4C-BAFA-0F7CDF7CCA22}"/>
              </a:ext>
            </a:extLst>
          </p:cNvPr>
          <p:cNvCxnSpPr>
            <a:cxnSpLocks/>
          </p:cNvCxnSpPr>
          <p:nvPr/>
        </p:nvCxnSpPr>
        <p:spPr>
          <a:xfrm flipH="1">
            <a:off x="2108901" y="5493410"/>
            <a:ext cx="3694" cy="409430"/>
          </a:xfrm>
          <a:prstGeom prst="straightConnector1">
            <a:avLst/>
          </a:prstGeom>
          <a:ln w="15875">
            <a:solidFill>
              <a:schemeClr val="bg1"/>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98" name="直線矢印コネクタ 97">
            <a:extLst>
              <a:ext uri="{FF2B5EF4-FFF2-40B4-BE49-F238E27FC236}">
                <a16:creationId xmlns:a16="http://schemas.microsoft.com/office/drawing/2014/main" id="{F15EF2C0-FE39-5C42-BFF6-FE292F0FBA44}"/>
              </a:ext>
            </a:extLst>
          </p:cNvPr>
          <p:cNvCxnSpPr>
            <a:cxnSpLocks/>
          </p:cNvCxnSpPr>
          <p:nvPr/>
        </p:nvCxnSpPr>
        <p:spPr>
          <a:xfrm flipH="1">
            <a:off x="1611468" y="5486094"/>
            <a:ext cx="3694" cy="409430"/>
          </a:xfrm>
          <a:prstGeom prst="straightConnector1">
            <a:avLst/>
          </a:prstGeom>
          <a:ln w="15875">
            <a:solidFill>
              <a:schemeClr val="bg1"/>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00" name="曲線コネクタ 99">
            <a:extLst>
              <a:ext uri="{FF2B5EF4-FFF2-40B4-BE49-F238E27FC236}">
                <a16:creationId xmlns:a16="http://schemas.microsoft.com/office/drawing/2014/main" id="{DD99A252-9271-DE47-AB92-3F530C128EAA}"/>
              </a:ext>
            </a:extLst>
          </p:cNvPr>
          <p:cNvCxnSpPr>
            <a:cxnSpLocks/>
            <a:stCxn id="35" idx="0"/>
            <a:endCxn id="32" idx="0"/>
          </p:cNvCxnSpPr>
          <p:nvPr/>
        </p:nvCxnSpPr>
        <p:spPr>
          <a:xfrm rot="16200000" flipH="1">
            <a:off x="1232470" y="5053459"/>
            <a:ext cx="340" cy="252813"/>
          </a:xfrm>
          <a:prstGeom prst="curvedConnector3">
            <a:avLst>
              <a:gd name="adj1" fmla="val -60780588"/>
            </a:avLst>
          </a:prstGeom>
          <a:ln w="12700">
            <a:solidFill>
              <a:schemeClr val="bg1"/>
            </a:solidFill>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04" name="曲線コネクタ 103">
            <a:extLst>
              <a:ext uri="{FF2B5EF4-FFF2-40B4-BE49-F238E27FC236}">
                <a16:creationId xmlns:a16="http://schemas.microsoft.com/office/drawing/2014/main" id="{D1BD52AE-5D7F-D84C-8718-F6505685F691}"/>
              </a:ext>
            </a:extLst>
          </p:cNvPr>
          <p:cNvCxnSpPr>
            <a:cxnSpLocks/>
          </p:cNvCxnSpPr>
          <p:nvPr/>
        </p:nvCxnSpPr>
        <p:spPr>
          <a:xfrm rot="16200000" flipH="1">
            <a:off x="1481188" y="5053460"/>
            <a:ext cx="340" cy="252813"/>
          </a:xfrm>
          <a:prstGeom prst="curvedConnector3">
            <a:avLst>
              <a:gd name="adj1" fmla="val -60780588"/>
            </a:avLst>
          </a:prstGeom>
          <a:ln w="12700">
            <a:solidFill>
              <a:schemeClr val="bg1"/>
            </a:solidFill>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05" name="曲線コネクタ 104">
            <a:extLst>
              <a:ext uri="{FF2B5EF4-FFF2-40B4-BE49-F238E27FC236}">
                <a16:creationId xmlns:a16="http://schemas.microsoft.com/office/drawing/2014/main" id="{7B7EEE04-875F-6B45-9C52-76D4DFE61E76}"/>
              </a:ext>
            </a:extLst>
          </p:cNvPr>
          <p:cNvCxnSpPr>
            <a:cxnSpLocks/>
          </p:cNvCxnSpPr>
          <p:nvPr/>
        </p:nvCxnSpPr>
        <p:spPr>
          <a:xfrm rot="16200000" flipH="1">
            <a:off x="1729906" y="5060776"/>
            <a:ext cx="340" cy="252813"/>
          </a:xfrm>
          <a:prstGeom prst="curvedConnector3">
            <a:avLst>
              <a:gd name="adj1" fmla="val -60780588"/>
            </a:avLst>
          </a:prstGeom>
          <a:ln w="12700">
            <a:solidFill>
              <a:schemeClr val="bg1"/>
            </a:solidFill>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06" name="曲線コネクタ 105">
            <a:extLst>
              <a:ext uri="{FF2B5EF4-FFF2-40B4-BE49-F238E27FC236}">
                <a16:creationId xmlns:a16="http://schemas.microsoft.com/office/drawing/2014/main" id="{B588B67D-1677-8546-8557-801E0386D8F0}"/>
              </a:ext>
            </a:extLst>
          </p:cNvPr>
          <p:cNvCxnSpPr>
            <a:cxnSpLocks/>
          </p:cNvCxnSpPr>
          <p:nvPr/>
        </p:nvCxnSpPr>
        <p:spPr>
          <a:xfrm rot="16200000" flipH="1">
            <a:off x="1993254" y="5060777"/>
            <a:ext cx="340" cy="252813"/>
          </a:xfrm>
          <a:prstGeom prst="curvedConnector3">
            <a:avLst>
              <a:gd name="adj1" fmla="val -60780588"/>
            </a:avLst>
          </a:prstGeom>
          <a:ln w="12700">
            <a:solidFill>
              <a:schemeClr val="bg1"/>
            </a:solidFill>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07" name="曲線コネクタ 106">
            <a:extLst>
              <a:ext uri="{FF2B5EF4-FFF2-40B4-BE49-F238E27FC236}">
                <a16:creationId xmlns:a16="http://schemas.microsoft.com/office/drawing/2014/main" id="{9DAFB029-F25F-6F4A-BD9A-6D5C647F4950}"/>
              </a:ext>
            </a:extLst>
          </p:cNvPr>
          <p:cNvCxnSpPr>
            <a:cxnSpLocks/>
          </p:cNvCxnSpPr>
          <p:nvPr/>
        </p:nvCxnSpPr>
        <p:spPr>
          <a:xfrm rot="16200000" flipH="1">
            <a:off x="3331933" y="5060776"/>
            <a:ext cx="340" cy="252813"/>
          </a:xfrm>
          <a:prstGeom prst="curvedConnector3">
            <a:avLst>
              <a:gd name="adj1" fmla="val -60780588"/>
            </a:avLst>
          </a:prstGeom>
          <a:ln w="12700">
            <a:solidFill>
              <a:schemeClr val="bg1"/>
            </a:solidFill>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08" name="曲線コネクタ 107">
            <a:extLst>
              <a:ext uri="{FF2B5EF4-FFF2-40B4-BE49-F238E27FC236}">
                <a16:creationId xmlns:a16="http://schemas.microsoft.com/office/drawing/2014/main" id="{EFE51C5E-3C35-FE42-A799-9F8BAB4397F3}"/>
              </a:ext>
            </a:extLst>
          </p:cNvPr>
          <p:cNvCxnSpPr>
            <a:cxnSpLocks/>
          </p:cNvCxnSpPr>
          <p:nvPr/>
        </p:nvCxnSpPr>
        <p:spPr>
          <a:xfrm rot="16200000" flipH="1">
            <a:off x="3580651" y="5060777"/>
            <a:ext cx="340" cy="252813"/>
          </a:xfrm>
          <a:prstGeom prst="curvedConnector3">
            <a:avLst>
              <a:gd name="adj1" fmla="val -60780588"/>
            </a:avLst>
          </a:prstGeom>
          <a:ln w="12700">
            <a:solidFill>
              <a:schemeClr val="bg1"/>
            </a:solidFill>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09" name="曲線コネクタ 108">
            <a:extLst>
              <a:ext uri="{FF2B5EF4-FFF2-40B4-BE49-F238E27FC236}">
                <a16:creationId xmlns:a16="http://schemas.microsoft.com/office/drawing/2014/main" id="{3FD4DE74-3B7B-C745-8A1E-33B475D02AC4}"/>
              </a:ext>
            </a:extLst>
          </p:cNvPr>
          <p:cNvCxnSpPr>
            <a:cxnSpLocks/>
          </p:cNvCxnSpPr>
          <p:nvPr/>
        </p:nvCxnSpPr>
        <p:spPr>
          <a:xfrm rot="16200000" flipH="1">
            <a:off x="3829369" y="5068093"/>
            <a:ext cx="340" cy="252813"/>
          </a:xfrm>
          <a:prstGeom prst="curvedConnector3">
            <a:avLst>
              <a:gd name="adj1" fmla="val -60780588"/>
            </a:avLst>
          </a:prstGeom>
          <a:ln w="12700">
            <a:solidFill>
              <a:schemeClr val="bg1"/>
            </a:solidFill>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10" name="曲線コネクタ 109">
            <a:extLst>
              <a:ext uri="{FF2B5EF4-FFF2-40B4-BE49-F238E27FC236}">
                <a16:creationId xmlns:a16="http://schemas.microsoft.com/office/drawing/2014/main" id="{4B02FF2F-FDE7-8F41-B4FA-7A7B5E984A8B}"/>
              </a:ext>
            </a:extLst>
          </p:cNvPr>
          <p:cNvCxnSpPr>
            <a:cxnSpLocks/>
          </p:cNvCxnSpPr>
          <p:nvPr/>
        </p:nvCxnSpPr>
        <p:spPr>
          <a:xfrm rot="16200000" flipH="1">
            <a:off x="4092717" y="5068094"/>
            <a:ext cx="340" cy="252813"/>
          </a:xfrm>
          <a:prstGeom prst="curvedConnector3">
            <a:avLst>
              <a:gd name="adj1" fmla="val -60780588"/>
            </a:avLst>
          </a:prstGeom>
          <a:ln w="12700">
            <a:solidFill>
              <a:schemeClr val="bg1"/>
            </a:solidFill>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11" name="直線矢印コネクタ 110">
            <a:extLst>
              <a:ext uri="{FF2B5EF4-FFF2-40B4-BE49-F238E27FC236}">
                <a16:creationId xmlns:a16="http://schemas.microsoft.com/office/drawing/2014/main" id="{B92CE18D-116D-8D48-8C68-D70785E62BC3}"/>
              </a:ext>
            </a:extLst>
          </p:cNvPr>
          <p:cNvCxnSpPr>
            <a:cxnSpLocks/>
          </p:cNvCxnSpPr>
          <p:nvPr/>
        </p:nvCxnSpPr>
        <p:spPr>
          <a:xfrm flipH="1">
            <a:off x="3213496" y="5493410"/>
            <a:ext cx="3694" cy="409430"/>
          </a:xfrm>
          <a:prstGeom prst="straightConnector1">
            <a:avLst/>
          </a:prstGeom>
          <a:ln w="15875">
            <a:solidFill>
              <a:schemeClr val="bg1"/>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12" name="直線矢印コネクタ 111">
            <a:extLst>
              <a:ext uri="{FF2B5EF4-FFF2-40B4-BE49-F238E27FC236}">
                <a16:creationId xmlns:a16="http://schemas.microsoft.com/office/drawing/2014/main" id="{792AE800-F0B6-6F41-8DF3-FC700EEA5FC7}"/>
              </a:ext>
            </a:extLst>
          </p:cNvPr>
          <p:cNvCxnSpPr>
            <a:cxnSpLocks/>
          </p:cNvCxnSpPr>
          <p:nvPr/>
        </p:nvCxnSpPr>
        <p:spPr>
          <a:xfrm flipH="1">
            <a:off x="3462213" y="5500725"/>
            <a:ext cx="3694" cy="409430"/>
          </a:xfrm>
          <a:prstGeom prst="straightConnector1">
            <a:avLst/>
          </a:prstGeom>
          <a:ln w="15875">
            <a:solidFill>
              <a:schemeClr val="bg1"/>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13" name="直線矢印コネクタ 112">
            <a:extLst>
              <a:ext uri="{FF2B5EF4-FFF2-40B4-BE49-F238E27FC236}">
                <a16:creationId xmlns:a16="http://schemas.microsoft.com/office/drawing/2014/main" id="{D4A4F163-205A-D54B-963C-6BB43F39BD70}"/>
              </a:ext>
            </a:extLst>
          </p:cNvPr>
          <p:cNvCxnSpPr>
            <a:cxnSpLocks/>
          </p:cNvCxnSpPr>
          <p:nvPr/>
        </p:nvCxnSpPr>
        <p:spPr>
          <a:xfrm flipH="1">
            <a:off x="3966961" y="5493410"/>
            <a:ext cx="3694" cy="409430"/>
          </a:xfrm>
          <a:prstGeom prst="straightConnector1">
            <a:avLst/>
          </a:prstGeom>
          <a:ln w="15875">
            <a:solidFill>
              <a:schemeClr val="bg1"/>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14" name="直線矢印コネクタ 113">
            <a:extLst>
              <a:ext uri="{FF2B5EF4-FFF2-40B4-BE49-F238E27FC236}">
                <a16:creationId xmlns:a16="http://schemas.microsoft.com/office/drawing/2014/main" id="{77CD318D-8023-6F43-BBE0-0B4E5EA34DA3}"/>
              </a:ext>
            </a:extLst>
          </p:cNvPr>
          <p:cNvCxnSpPr>
            <a:cxnSpLocks/>
          </p:cNvCxnSpPr>
          <p:nvPr/>
        </p:nvCxnSpPr>
        <p:spPr>
          <a:xfrm flipH="1">
            <a:off x="4215678" y="5500725"/>
            <a:ext cx="3694" cy="409430"/>
          </a:xfrm>
          <a:prstGeom prst="straightConnector1">
            <a:avLst/>
          </a:prstGeom>
          <a:ln w="15875">
            <a:solidFill>
              <a:schemeClr val="bg1"/>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15" name="直線矢印コネクタ 114">
            <a:extLst>
              <a:ext uri="{FF2B5EF4-FFF2-40B4-BE49-F238E27FC236}">
                <a16:creationId xmlns:a16="http://schemas.microsoft.com/office/drawing/2014/main" id="{31A213A1-2787-084A-A368-7049A3445551}"/>
              </a:ext>
            </a:extLst>
          </p:cNvPr>
          <p:cNvCxnSpPr>
            <a:cxnSpLocks/>
          </p:cNvCxnSpPr>
          <p:nvPr/>
        </p:nvCxnSpPr>
        <p:spPr>
          <a:xfrm flipH="1">
            <a:off x="3718245" y="5493409"/>
            <a:ext cx="3694" cy="409430"/>
          </a:xfrm>
          <a:prstGeom prst="straightConnector1">
            <a:avLst/>
          </a:prstGeom>
          <a:ln w="15875">
            <a:solidFill>
              <a:schemeClr val="bg1"/>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116" name="正方形/長方形 115">
            <a:extLst>
              <a:ext uri="{FF2B5EF4-FFF2-40B4-BE49-F238E27FC236}">
                <a16:creationId xmlns:a16="http://schemas.microsoft.com/office/drawing/2014/main" id="{EE0BE0D2-6CFB-9442-82F2-0418E7F2B1AE}"/>
              </a:ext>
            </a:extLst>
          </p:cNvPr>
          <p:cNvSpPr/>
          <p:nvPr/>
        </p:nvSpPr>
        <p:spPr>
          <a:xfrm>
            <a:off x="2828823" y="5582515"/>
            <a:ext cx="1756374" cy="216588"/>
          </a:xfrm>
          <a:prstGeom prst="rect">
            <a:avLst/>
          </a:prstGeom>
          <a:solidFill>
            <a:schemeClr val="accent3">
              <a:lumMod val="75000"/>
              <a:alpha val="53725"/>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a:solidFill>
                  <a:srgbClr val="FFFFFF"/>
                </a:solidFill>
                <a:latin typeface="Meiryo" panose="020B0604030504040204" pitchFamily="34" charset="-128"/>
                <a:ea typeface="Meiryo" panose="020B0604030504040204" pitchFamily="34" charset="-128"/>
                <a:cs typeface="ＭＳ Ｐゴシック"/>
              </a:rPr>
              <a:t>科学的管理</a:t>
            </a:r>
            <a:endParaRPr kumimoji="1" lang="ja-JP" altLang="en-US" sz="1050" dirty="0">
              <a:solidFill>
                <a:srgbClr val="FFFFFF"/>
              </a:solidFill>
              <a:latin typeface="Meiryo" panose="020B0604030504040204" pitchFamily="34" charset="-128"/>
              <a:ea typeface="Meiryo" panose="020B0604030504040204" pitchFamily="34" charset="-128"/>
              <a:cs typeface="ＭＳ Ｐゴシック"/>
            </a:endParaRPr>
          </a:p>
        </p:txBody>
      </p:sp>
      <p:grpSp>
        <p:nvGrpSpPr>
          <p:cNvPr id="132" name="グループ化 131">
            <a:extLst>
              <a:ext uri="{FF2B5EF4-FFF2-40B4-BE49-F238E27FC236}">
                <a16:creationId xmlns:a16="http://schemas.microsoft.com/office/drawing/2014/main" id="{2AA68AF8-E44F-FC45-80F5-A097BCAF140F}"/>
              </a:ext>
            </a:extLst>
          </p:cNvPr>
          <p:cNvGrpSpPr/>
          <p:nvPr/>
        </p:nvGrpSpPr>
        <p:grpSpPr>
          <a:xfrm>
            <a:off x="5237529" y="5884682"/>
            <a:ext cx="186546" cy="293886"/>
            <a:chOff x="978343" y="5602485"/>
            <a:chExt cx="186546" cy="293886"/>
          </a:xfrm>
        </p:grpSpPr>
        <p:pic>
          <p:nvPicPr>
            <p:cNvPr id="133" name="図 132">
              <a:extLst>
                <a:ext uri="{FF2B5EF4-FFF2-40B4-BE49-F238E27FC236}">
                  <a16:creationId xmlns:a16="http://schemas.microsoft.com/office/drawing/2014/main" id="{9FD399CA-D763-4A42-A01C-FEA5F84A1174}"/>
                </a:ext>
              </a:extLst>
            </p:cNvPr>
            <p:cNvPicPr>
              <a:picLocks noChangeAspect="1"/>
            </p:cNvPicPr>
            <p:nvPr/>
          </p:nvPicPr>
          <p:blipFill>
            <a:blip r:embed="rId2">
              <a:biLevel thresh="25000"/>
            </a:blip>
            <a:stretch>
              <a:fillRect/>
            </a:stretch>
          </p:blipFill>
          <p:spPr>
            <a:xfrm>
              <a:off x="978343" y="5602485"/>
              <a:ext cx="178271" cy="178271"/>
            </a:xfrm>
            <a:prstGeom prst="rect">
              <a:avLst/>
            </a:prstGeom>
            <a:effectLst>
              <a:outerShdw blurRad="50800" dist="38100" dir="2700000" algn="tl" rotWithShape="0">
                <a:prstClr val="black">
                  <a:alpha val="40000"/>
                </a:prstClr>
              </a:outerShdw>
            </a:effectLst>
          </p:spPr>
        </p:pic>
        <p:pic>
          <p:nvPicPr>
            <p:cNvPr id="134" name="図 133">
              <a:extLst>
                <a:ext uri="{FF2B5EF4-FFF2-40B4-BE49-F238E27FC236}">
                  <a16:creationId xmlns:a16="http://schemas.microsoft.com/office/drawing/2014/main" id="{CC22D406-C270-8F4E-B4B6-B3B79A829F26}"/>
                </a:ext>
              </a:extLst>
            </p:cNvPr>
            <p:cNvPicPr>
              <a:picLocks noChangeAspect="1"/>
            </p:cNvPicPr>
            <p:nvPr/>
          </p:nvPicPr>
          <p:blipFill>
            <a:blip r:embed="rId2">
              <a:biLevel thresh="25000"/>
            </a:blip>
            <a:stretch>
              <a:fillRect/>
            </a:stretch>
          </p:blipFill>
          <p:spPr>
            <a:xfrm>
              <a:off x="1029712" y="5761194"/>
              <a:ext cx="135177" cy="135177"/>
            </a:xfrm>
            <a:prstGeom prst="rect">
              <a:avLst/>
            </a:prstGeom>
            <a:effectLst>
              <a:outerShdw blurRad="50800" dist="38100" dir="2700000" algn="tl" rotWithShape="0">
                <a:prstClr val="black">
                  <a:alpha val="40000"/>
                </a:prstClr>
              </a:outerShdw>
            </a:effectLst>
          </p:spPr>
        </p:pic>
      </p:grpSp>
      <p:grpSp>
        <p:nvGrpSpPr>
          <p:cNvPr id="135" name="グループ化 134">
            <a:extLst>
              <a:ext uri="{FF2B5EF4-FFF2-40B4-BE49-F238E27FC236}">
                <a16:creationId xmlns:a16="http://schemas.microsoft.com/office/drawing/2014/main" id="{DA53713C-5AC4-CD4E-844B-3D0E2788B622}"/>
              </a:ext>
            </a:extLst>
          </p:cNvPr>
          <p:cNvGrpSpPr/>
          <p:nvPr/>
        </p:nvGrpSpPr>
        <p:grpSpPr>
          <a:xfrm>
            <a:off x="5488255" y="5884682"/>
            <a:ext cx="186546" cy="293886"/>
            <a:chOff x="978343" y="5602485"/>
            <a:chExt cx="186546" cy="293886"/>
          </a:xfrm>
        </p:grpSpPr>
        <p:pic>
          <p:nvPicPr>
            <p:cNvPr id="136" name="図 135">
              <a:extLst>
                <a:ext uri="{FF2B5EF4-FFF2-40B4-BE49-F238E27FC236}">
                  <a16:creationId xmlns:a16="http://schemas.microsoft.com/office/drawing/2014/main" id="{1C2DF6E6-770D-9A42-8EF1-5D6818677FB4}"/>
                </a:ext>
              </a:extLst>
            </p:cNvPr>
            <p:cNvPicPr>
              <a:picLocks noChangeAspect="1"/>
            </p:cNvPicPr>
            <p:nvPr/>
          </p:nvPicPr>
          <p:blipFill>
            <a:blip r:embed="rId2">
              <a:biLevel thresh="25000"/>
            </a:blip>
            <a:stretch>
              <a:fillRect/>
            </a:stretch>
          </p:blipFill>
          <p:spPr>
            <a:xfrm>
              <a:off x="978343" y="5602485"/>
              <a:ext cx="178271" cy="178271"/>
            </a:xfrm>
            <a:prstGeom prst="rect">
              <a:avLst/>
            </a:prstGeom>
            <a:effectLst>
              <a:outerShdw blurRad="50800" dist="38100" dir="2700000" algn="tl" rotWithShape="0">
                <a:prstClr val="black">
                  <a:alpha val="40000"/>
                </a:prstClr>
              </a:outerShdw>
            </a:effectLst>
          </p:spPr>
        </p:pic>
        <p:pic>
          <p:nvPicPr>
            <p:cNvPr id="137" name="図 136">
              <a:extLst>
                <a:ext uri="{FF2B5EF4-FFF2-40B4-BE49-F238E27FC236}">
                  <a16:creationId xmlns:a16="http://schemas.microsoft.com/office/drawing/2014/main" id="{532DFF05-222B-894E-A93D-205993B0293C}"/>
                </a:ext>
              </a:extLst>
            </p:cNvPr>
            <p:cNvPicPr>
              <a:picLocks noChangeAspect="1"/>
            </p:cNvPicPr>
            <p:nvPr/>
          </p:nvPicPr>
          <p:blipFill>
            <a:blip r:embed="rId2">
              <a:biLevel thresh="25000"/>
            </a:blip>
            <a:stretch>
              <a:fillRect/>
            </a:stretch>
          </p:blipFill>
          <p:spPr>
            <a:xfrm>
              <a:off x="1029712" y="5761194"/>
              <a:ext cx="135177" cy="135177"/>
            </a:xfrm>
            <a:prstGeom prst="rect">
              <a:avLst/>
            </a:prstGeom>
            <a:effectLst>
              <a:outerShdw blurRad="50800" dist="38100" dir="2700000" algn="tl" rotWithShape="0">
                <a:prstClr val="black">
                  <a:alpha val="40000"/>
                </a:prstClr>
              </a:outerShdw>
            </a:effectLst>
          </p:spPr>
        </p:pic>
      </p:grpSp>
      <p:grpSp>
        <p:nvGrpSpPr>
          <p:cNvPr id="138" name="グループ化 137">
            <a:extLst>
              <a:ext uri="{FF2B5EF4-FFF2-40B4-BE49-F238E27FC236}">
                <a16:creationId xmlns:a16="http://schemas.microsoft.com/office/drawing/2014/main" id="{5E94F80C-406D-4847-891B-B58D78C975F9}"/>
              </a:ext>
            </a:extLst>
          </p:cNvPr>
          <p:cNvGrpSpPr/>
          <p:nvPr/>
        </p:nvGrpSpPr>
        <p:grpSpPr>
          <a:xfrm>
            <a:off x="5722271" y="5884682"/>
            <a:ext cx="186546" cy="293886"/>
            <a:chOff x="978343" y="5602485"/>
            <a:chExt cx="186546" cy="293886"/>
          </a:xfrm>
        </p:grpSpPr>
        <p:pic>
          <p:nvPicPr>
            <p:cNvPr id="139" name="図 138">
              <a:extLst>
                <a:ext uri="{FF2B5EF4-FFF2-40B4-BE49-F238E27FC236}">
                  <a16:creationId xmlns:a16="http://schemas.microsoft.com/office/drawing/2014/main" id="{942ED123-AF47-3E4D-99B5-359BB294DAA4}"/>
                </a:ext>
              </a:extLst>
            </p:cNvPr>
            <p:cNvPicPr>
              <a:picLocks noChangeAspect="1"/>
            </p:cNvPicPr>
            <p:nvPr/>
          </p:nvPicPr>
          <p:blipFill>
            <a:blip r:embed="rId2">
              <a:biLevel thresh="25000"/>
            </a:blip>
            <a:stretch>
              <a:fillRect/>
            </a:stretch>
          </p:blipFill>
          <p:spPr>
            <a:xfrm>
              <a:off x="978343" y="5602485"/>
              <a:ext cx="178271" cy="178271"/>
            </a:xfrm>
            <a:prstGeom prst="rect">
              <a:avLst/>
            </a:prstGeom>
            <a:effectLst>
              <a:outerShdw blurRad="50800" dist="38100" dir="2700000" algn="tl" rotWithShape="0">
                <a:prstClr val="black">
                  <a:alpha val="40000"/>
                </a:prstClr>
              </a:outerShdw>
            </a:effectLst>
          </p:spPr>
        </p:pic>
        <p:pic>
          <p:nvPicPr>
            <p:cNvPr id="140" name="図 139">
              <a:extLst>
                <a:ext uri="{FF2B5EF4-FFF2-40B4-BE49-F238E27FC236}">
                  <a16:creationId xmlns:a16="http://schemas.microsoft.com/office/drawing/2014/main" id="{11D43C48-AC29-1C44-B734-3F87B5700278}"/>
                </a:ext>
              </a:extLst>
            </p:cNvPr>
            <p:cNvPicPr>
              <a:picLocks noChangeAspect="1"/>
            </p:cNvPicPr>
            <p:nvPr/>
          </p:nvPicPr>
          <p:blipFill>
            <a:blip r:embed="rId2">
              <a:biLevel thresh="25000"/>
            </a:blip>
            <a:stretch>
              <a:fillRect/>
            </a:stretch>
          </p:blipFill>
          <p:spPr>
            <a:xfrm>
              <a:off x="1029712" y="5761194"/>
              <a:ext cx="135177" cy="135177"/>
            </a:xfrm>
            <a:prstGeom prst="rect">
              <a:avLst/>
            </a:prstGeom>
            <a:effectLst>
              <a:outerShdw blurRad="50800" dist="38100" dir="2700000" algn="tl" rotWithShape="0">
                <a:prstClr val="black">
                  <a:alpha val="40000"/>
                </a:prstClr>
              </a:outerShdw>
            </a:effectLst>
          </p:spPr>
        </p:pic>
      </p:grpSp>
      <p:grpSp>
        <p:nvGrpSpPr>
          <p:cNvPr id="141" name="グループ化 140">
            <a:extLst>
              <a:ext uri="{FF2B5EF4-FFF2-40B4-BE49-F238E27FC236}">
                <a16:creationId xmlns:a16="http://schemas.microsoft.com/office/drawing/2014/main" id="{64190F4B-F842-E34E-8A7C-3AEDD1187F57}"/>
              </a:ext>
            </a:extLst>
          </p:cNvPr>
          <p:cNvGrpSpPr/>
          <p:nvPr/>
        </p:nvGrpSpPr>
        <p:grpSpPr>
          <a:xfrm>
            <a:off x="5972997" y="5884682"/>
            <a:ext cx="186546" cy="293886"/>
            <a:chOff x="978343" y="5602485"/>
            <a:chExt cx="186546" cy="293886"/>
          </a:xfrm>
        </p:grpSpPr>
        <p:pic>
          <p:nvPicPr>
            <p:cNvPr id="142" name="図 141">
              <a:extLst>
                <a:ext uri="{FF2B5EF4-FFF2-40B4-BE49-F238E27FC236}">
                  <a16:creationId xmlns:a16="http://schemas.microsoft.com/office/drawing/2014/main" id="{0F39A61D-10BE-EB4F-AC9F-7C6A9FEAE0DE}"/>
                </a:ext>
              </a:extLst>
            </p:cNvPr>
            <p:cNvPicPr>
              <a:picLocks noChangeAspect="1"/>
            </p:cNvPicPr>
            <p:nvPr/>
          </p:nvPicPr>
          <p:blipFill>
            <a:blip r:embed="rId2">
              <a:biLevel thresh="25000"/>
            </a:blip>
            <a:stretch>
              <a:fillRect/>
            </a:stretch>
          </p:blipFill>
          <p:spPr>
            <a:xfrm>
              <a:off x="978343" y="5602485"/>
              <a:ext cx="178271" cy="178271"/>
            </a:xfrm>
            <a:prstGeom prst="rect">
              <a:avLst/>
            </a:prstGeom>
            <a:effectLst>
              <a:outerShdw blurRad="50800" dist="38100" dir="2700000" algn="tl" rotWithShape="0">
                <a:prstClr val="black">
                  <a:alpha val="40000"/>
                </a:prstClr>
              </a:outerShdw>
            </a:effectLst>
          </p:spPr>
        </p:pic>
        <p:pic>
          <p:nvPicPr>
            <p:cNvPr id="143" name="図 142">
              <a:extLst>
                <a:ext uri="{FF2B5EF4-FFF2-40B4-BE49-F238E27FC236}">
                  <a16:creationId xmlns:a16="http://schemas.microsoft.com/office/drawing/2014/main" id="{F68FB3B2-E8A1-CF44-AB53-0A9CA93A653D}"/>
                </a:ext>
              </a:extLst>
            </p:cNvPr>
            <p:cNvPicPr>
              <a:picLocks noChangeAspect="1"/>
            </p:cNvPicPr>
            <p:nvPr/>
          </p:nvPicPr>
          <p:blipFill>
            <a:blip r:embed="rId2">
              <a:biLevel thresh="25000"/>
            </a:blip>
            <a:stretch>
              <a:fillRect/>
            </a:stretch>
          </p:blipFill>
          <p:spPr>
            <a:xfrm>
              <a:off x="1029712" y="5761194"/>
              <a:ext cx="135177" cy="135177"/>
            </a:xfrm>
            <a:prstGeom prst="rect">
              <a:avLst/>
            </a:prstGeom>
            <a:effectLst>
              <a:outerShdw blurRad="50800" dist="38100" dir="2700000" algn="tl" rotWithShape="0">
                <a:prstClr val="black">
                  <a:alpha val="40000"/>
                </a:prstClr>
              </a:outerShdw>
            </a:effectLst>
          </p:spPr>
        </p:pic>
      </p:grpSp>
      <p:grpSp>
        <p:nvGrpSpPr>
          <p:cNvPr id="144" name="グループ化 143">
            <a:extLst>
              <a:ext uri="{FF2B5EF4-FFF2-40B4-BE49-F238E27FC236}">
                <a16:creationId xmlns:a16="http://schemas.microsoft.com/office/drawing/2014/main" id="{27471B29-E789-984D-AD9E-17E45E0103B7}"/>
              </a:ext>
            </a:extLst>
          </p:cNvPr>
          <p:cNvGrpSpPr/>
          <p:nvPr/>
        </p:nvGrpSpPr>
        <p:grpSpPr>
          <a:xfrm>
            <a:off x="6236344" y="5891997"/>
            <a:ext cx="186546" cy="293886"/>
            <a:chOff x="978343" y="5602485"/>
            <a:chExt cx="186546" cy="293886"/>
          </a:xfrm>
        </p:grpSpPr>
        <p:pic>
          <p:nvPicPr>
            <p:cNvPr id="145" name="図 144">
              <a:extLst>
                <a:ext uri="{FF2B5EF4-FFF2-40B4-BE49-F238E27FC236}">
                  <a16:creationId xmlns:a16="http://schemas.microsoft.com/office/drawing/2014/main" id="{B1653396-753F-6C4B-9604-656A097A3055}"/>
                </a:ext>
              </a:extLst>
            </p:cNvPr>
            <p:cNvPicPr>
              <a:picLocks noChangeAspect="1"/>
            </p:cNvPicPr>
            <p:nvPr/>
          </p:nvPicPr>
          <p:blipFill>
            <a:blip r:embed="rId2">
              <a:biLevel thresh="25000"/>
            </a:blip>
            <a:stretch>
              <a:fillRect/>
            </a:stretch>
          </p:blipFill>
          <p:spPr>
            <a:xfrm>
              <a:off x="978343" y="5602485"/>
              <a:ext cx="178271" cy="178271"/>
            </a:xfrm>
            <a:prstGeom prst="rect">
              <a:avLst/>
            </a:prstGeom>
            <a:effectLst>
              <a:outerShdw blurRad="50800" dist="38100" dir="2700000" algn="tl" rotWithShape="0">
                <a:prstClr val="black">
                  <a:alpha val="40000"/>
                </a:prstClr>
              </a:outerShdw>
            </a:effectLst>
          </p:spPr>
        </p:pic>
        <p:pic>
          <p:nvPicPr>
            <p:cNvPr id="146" name="図 145">
              <a:extLst>
                <a:ext uri="{FF2B5EF4-FFF2-40B4-BE49-F238E27FC236}">
                  <a16:creationId xmlns:a16="http://schemas.microsoft.com/office/drawing/2014/main" id="{BA8ADFD8-26C8-D844-9B7F-1BC365B22D64}"/>
                </a:ext>
              </a:extLst>
            </p:cNvPr>
            <p:cNvPicPr>
              <a:picLocks noChangeAspect="1"/>
            </p:cNvPicPr>
            <p:nvPr/>
          </p:nvPicPr>
          <p:blipFill>
            <a:blip r:embed="rId2">
              <a:biLevel thresh="25000"/>
            </a:blip>
            <a:stretch>
              <a:fillRect/>
            </a:stretch>
          </p:blipFill>
          <p:spPr>
            <a:xfrm>
              <a:off x="1029712" y="5761194"/>
              <a:ext cx="135177" cy="135177"/>
            </a:xfrm>
            <a:prstGeom prst="rect">
              <a:avLst/>
            </a:prstGeom>
            <a:effectLst>
              <a:outerShdw blurRad="50800" dist="38100" dir="2700000" algn="tl" rotWithShape="0">
                <a:prstClr val="black">
                  <a:alpha val="40000"/>
                </a:prstClr>
              </a:outerShdw>
            </a:effectLst>
          </p:spPr>
        </p:pic>
      </p:grpSp>
      <p:sp>
        <p:nvSpPr>
          <p:cNvPr id="156" name="正方形/長方形 155">
            <a:extLst>
              <a:ext uri="{FF2B5EF4-FFF2-40B4-BE49-F238E27FC236}">
                <a16:creationId xmlns:a16="http://schemas.microsoft.com/office/drawing/2014/main" id="{7B47E4C2-F375-994D-8E5C-6BC839E123FB}"/>
              </a:ext>
            </a:extLst>
          </p:cNvPr>
          <p:cNvSpPr/>
          <p:nvPr/>
        </p:nvSpPr>
        <p:spPr>
          <a:xfrm>
            <a:off x="4948779" y="5412532"/>
            <a:ext cx="1756374" cy="865989"/>
          </a:xfrm>
          <a:prstGeom prst="rect">
            <a:avLst/>
          </a:prstGeom>
          <a:solidFill>
            <a:schemeClr val="accent4">
              <a:lumMod val="75000"/>
              <a:alpha val="53725"/>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050" dirty="0">
                <a:solidFill>
                  <a:srgbClr val="FFFFFF"/>
                </a:solidFill>
                <a:latin typeface="Meiryo" panose="020B0604030504040204" pitchFamily="34" charset="-128"/>
                <a:ea typeface="Meiryo" panose="020B0604030504040204" pitchFamily="34" charset="-128"/>
                <a:cs typeface="ＭＳ Ｐゴシック"/>
              </a:rPr>
              <a:t>ERP</a:t>
            </a:r>
          </a:p>
          <a:p>
            <a:pPr algn="ctr"/>
            <a:r>
              <a:rPr lang="ja-JP" altLang="en-US" sz="1050">
                <a:solidFill>
                  <a:srgbClr val="FFFFFF"/>
                </a:solidFill>
                <a:latin typeface="Meiryo" panose="020B0604030504040204" pitchFamily="34" charset="-128"/>
                <a:ea typeface="Meiryo" panose="020B0604030504040204" pitchFamily="34" charset="-128"/>
                <a:cs typeface="ＭＳ Ｐゴシック"/>
              </a:rPr>
              <a:t>情報の一元管理と連係</a:t>
            </a:r>
            <a:endParaRPr kumimoji="1" lang="en-US" altLang="ja-JP" sz="1050" dirty="0">
              <a:solidFill>
                <a:srgbClr val="FFFFFF"/>
              </a:solidFill>
              <a:latin typeface="Meiryo" panose="020B0604030504040204" pitchFamily="34" charset="-128"/>
              <a:ea typeface="Meiryo" panose="020B0604030504040204" pitchFamily="34" charset="-128"/>
              <a:cs typeface="ＭＳ Ｐゴシック"/>
            </a:endParaRPr>
          </a:p>
          <a:p>
            <a:pPr algn="ctr"/>
            <a:endParaRPr lang="en-US" altLang="ja-JP" sz="1050" dirty="0">
              <a:solidFill>
                <a:srgbClr val="FFFFFF"/>
              </a:solidFill>
              <a:latin typeface="Meiryo" panose="020B0604030504040204" pitchFamily="34" charset="-128"/>
              <a:ea typeface="Meiryo" panose="020B0604030504040204" pitchFamily="34" charset="-128"/>
              <a:cs typeface="ＭＳ Ｐゴシック"/>
            </a:endParaRPr>
          </a:p>
          <a:p>
            <a:pPr algn="ctr"/>
            <a:endParaRPr kumimoji="1" lang="ja-JP" altLang="en-US" sz="1050" dirty="0">
              <a:solidFill>
                <a:srgbClr val="FFFFFF"/>
              </a:solidFill>
              <a:latin typeface="Meiryo" panose="020B0604030504040204" pitchFamily="34" charset="-128"/>
              <a:ea typeface="Meiryo" panose="020B0604030504040204" pitchFamily="34" charset="-128"/>
              <a:cs typeface="ＭＳ Ｐゴシック"/>
            </a:endParaRPr>
          </a:p>
        </p:txBody>
      </p:sp>
      <p:sp>
        <p:nvSpPr>
          <p:cNvPr id="157" name="正方形/長方形 156">
            <a:extLst>
              <a:ext uri="{FF2B5EF4-FFF2-40B4-BE49-F238E27FC236}">
                <a16:creationId xmlns:a16="http://schemas.microsoft.com/office/drawing/2014/main" id="{1BF28486-37ED-9C45-91CB-84F132DAA601}"/>
              </a:ext>
            </a:extLst>
          </p:cNvPr>
          <p:cNvSpPr/>
          <p:nvPr/>
        </p:nvSpPr>
        <p:spPr>
          <a:xfrm>
            <a:off x="6923508" y="5850501"/>
            <a:ext cx="611023" cy="413581"/>
          </a:xfrm>
          <a:prstGeom prst="rect">
            <a:avLst/>
          </a:prstGeom>
          <a:solidFill>
            <a:schemeClr val="accent5">
              <a:lumMod val="60000"/>
              <a:lumOff val="40000"/>
              <a:alpha val="53725"/>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en-US" altLang="ja-JP" sz="1000" dirty="0">
              <a:solidFill>
                <a:srgbClr val="FFFFFF"/>
              </a:solidFill>
              <a:latin typeface="Meiryo" panose="020B0604030504040204" pitchFamily="34" charset="-128"/>
              <a:ea typeface="Meiryo" panose="020B0604030504040204" pitchFamily="34" charset="-128"/>
              <a:cs typeface="ＭＳ Ｐゴシック"/>
            </a:endParaRPr>
          </a:p>
          <a:p>
            <a:pPr algn="ctr"/>
            <a:r>
              <a:rPr kumimoji="1" lang="ja-JP" altLang="en-US" sz="1000">
                <a:solidFill>
                  <a:srgbClr val="FFFFFF"/>
                </a:solidFill>
                <a:latin typeface="Meiryo" panose="020B0604030504040204" pitchFamily="34" charset="-128"/>
                <a:ea typeface="Meiryo" panose="020B0604030504040204" pitchFamily="34" charset="-128"/>
                <a:cs typeface="ＭＳ Ｐゴシック"/>
              </a:rPr>
              <a:t>前工程</a:t>
            </a:r>
            <a:endParaRPr kumimoji="1" lang="ja-JP" altLang="en-US" sz="1000" dirty="0">
              <a:solidFill>
                <a:srgbClr val="FFFFFF"/>
              </a:solidFill>
              <a:latin typeface="Meiryo" panose="020B0604030504040204" pitchFamily="34" charset="-128"/>
              <a:ea typeface="Meiryo" panose="020B0604030504040204" pitchFamily="34" charset="-128"/>
              <a:cs typeface="ＭＳ Ｐゴシック"/>
            </a:endParaRPr>
          </a:p>
        </p:txBody>
      </p:sp>
      <p:sp>
        <p:nvSpPr>
          <p:cNvPr id="158" name="正方形/長方形 157">
            <a:extLst>
              <a:ext uri="{FF2B5EF4-FFF2-40B4-BE49-F238E27FC236}">
                <a16:creationId xmlns:a16="http://schemas.microsoft.com/office/drawing/2014/main" id="{8898E8CF-FC2A-A84A-A34C-7D6CCD7B1321}"/>
              </a:ext>
            </a:extLst>
          </p:cNvPr>
          <p:cNvSpPr/>
          <p:nvPr/>
        </p:nvSpPr>
        <p:spPr>
          <a:xfrm>
            <a:off x="7576934" y="5850501"/>
            <a:ext cx="611023" cy="413581"/>
          </a:xfrm>
          <a:prstGeom prst="rect">
            <a:avLst/>
          </a:prstGeom>
          <a:solidFill>
            <a:schemeClr val="accent5">
              <a:lumMod val="60000"/>
              <a:lumOff val="40000"/>
              <a:alpha val="53725"/>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en-US" altLang="ja-JP" sz="1000" dirty="0">
              <a:solidFill>
                <a:srgbClr val="FFFFFF"/>
              </a:solidFill>
              <a:latin typeface="Meiryo" panose="020B0604030504040204" pitchFamily="34" charset="-128"/>
              <a:ea typeface="Meiryo" panose="020B0604030504040204" pitchFamily="34" charset="-128"/>
              <a:cs typeface="ＭＳ Ｐゴシック"/>
            </a:endParaRPr>
          </a:p>
          <a:p>
            <a:pPr algn="ctr"/>
            <a:r>
              <a:rPr kumimoji="1" lang="ja-JP" altLang="en-US" sz="1000">
                <a:solidFill>
                  <a:srgbClr val="FFFFFF"/>
                </a:solidFill>
                <a:latin typeface="Meiryo" panose="020B0604030504040204" pitchFamily="34" charset="-128"/>
                <a:ea typeface="Meiryo" panose="020B0604030504040204" pitchFamily="34" charset="-128"/>
                <a:cs typeface="ＭＳ Ｐゴシック"/>
              </a:rPr>
              <a:t>生産</a:t>
            </a:r>
            <a:endParaRPr kumimoji="1" lang="ja-JP" altLang="en-US" sz="1000" dirty="0">
              <a:solidFill>
                <a:srgbClr val="FFFFFF"/>
              </a:solidFill>
              <a:latin typeface="Meiryo" panose="020B0604030504040204" pitchFamily="34" charset="-128"/>
              <a:ea typeface="Meiryo" panose="020B0604030504040204" pitchFamily="34" charset="-128"/>
              <a:cs typeface="ＭＳ Ｐゴシック"/>
            </a:endParaRPr>
          </a:p>
        </p:txBody>
      </p:sp>
      <p:sp>
        <p:nvSpPr>
          <p:cNvPr id="159" name="正方形/長方形 158">
            <a:extLst>
              <a:ext uri="{FF2B5EF4-FFF2-40B4-BE49-F238E27FC236}">
                <a16:creationId xmlns:a16="http://schemas.microsoft.com/office/drawing/2014/main" id="{BFF779D6-A733-DE4C-B6A3-C1E871C0A390}"/>
              </a:ext>
            </a:extLst>
          </p:cNvPr>
          <p:cNvSpPr/>
          <p:nvPr/>
        </p:nvSpPr>
        <p:spPr>
          <a:xfrm>
            <a:off x="8230360" y="5845526"/>
            <a:ext cx="611023" cy="413581"/>
          </a:xfrm>
          <a:prstGeom prst="rect">
            <a:avLst/>
          </a:prstGeom>
          <a:solidFill>
            <a:schemeClr val="accent5">
              <a:lumMod val="60000"/>
              <a:lumOff val="40000"/>
              <a:alpha val="53725"/>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en-US" altLang="ja-JP" sz="1000" dirty="0">
              <a:solidFill>
                <a:srgbClr val="FFFFFF"/>
              </a:solidFill>
              <a:latin typeface="Meiryo" panose="020B0604030504040204" pitchFamily="34" charset="-128"/>
              <a:ea typeface="Meiryo" panose="020B0604030504040204" pitchFamily="34" charset="-128"/>
              <a:cs typeface="ＭＳ Ｐゴシック"/>
            </a:endParaRPr>
          </a:p>
          <a:p>
            <a:pPr algn="ctr"/>
            <a:r>
              <a:rPr kumimoji="1" lang="ja-JP" altLang="en-US" sz="1000">
                <a:solidFill>
                  <a:srgbClr val="FFFFFF"/>
                </a:solidFill>
                <a:latin typeface="Meiryo" panose="020B0604030504040204" pitchFamily="34" charset="-128"/>
                <a:ea typeface="Meiryo" panose="020B0604030504040204" pitchFamily="34" charset="-128"/>
                <a:cs typeface="ＭＳ Ｐゴシック"/>
              </a:rPr>
              <a:t>後工程</a:t>
            </a:r>
            <a:endParaRPr kumimoji="1" lang="ja-JP" altLang="en-US" sz="1000" dirty="0">
              <a:solidFill>
                <a:srgbClr val="FFFFFF"/>
              </a:solidFill>
              <a:latin typeface="Meiryo" panose="020B0604030504040204" pitchFamily="34" charset="-128"/>
              <a:ea typeface="Meiryo" panose="020B0604030504040204" pitchFamily="34" charset="-128"/>
              <a:cs typeface="ＭＳ Ｐゴシック"/>
            </a:endParaRPr>
          </a:p>
        </p:txBody>
      </p:sp>
      <p:sp>
        <p:nvSpPr>
          <p:cNvPr id="160" name="正方形/長方形 159">
            <a:extLst>
              <a:ext uri="{FF2B5EF4-FFF2-40B4-BE49-F238E27FC236}">
                <a16:creationId xmlns:a16="http://schemas.microsoft.com/office/drawing/2014/main" id="{59A78EC9-FFA2-5244-B6C1-D02580262C68}"/>
              </a:ext>
            </a:extLst>
          </p:cNvPr>
          <p:cNvSpPr/>
          <p:nvPr/>
        </p:nvSpPr>
        <p:spPr>
          <a:xfrm>
            <a:off x="6949473" y="5412532"/>
            <a:ext cx="1857584" cy="530889"/>
          </a:xfrm>
          <a:prstGeom prst="rect">
            <a:avLst/>
          </a:prstGeom>
          <a:solidFill>
            <a:schemeClr val="accent6">
              <a:alpha val="53725"/>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a:solidFill>
                  <a:srgbClr val="FFFFFF"/>
                </a:solidFill>
                <a:latin typeface="Meiryo" panose="020B0604030504040204" pitchFamily="34" charset="-128"/>
                <a:ea typeface="Meiryo" panose="020B0604030504040204" pitchFamily="34" charset="-128"/>
                <a:cs typeface="ＭＳ Ｐゴシック"/>
              </a:rPr>
              <a:t>デジタル</a:t>
            </a:r>
            <a:endParaRPr kumimoji="1" lang="en-US" altLang="ja-JP" sz="1050" dirty="0">
              <a:solidFill>
                <a:srgbClr val="FFFFFF"/>
              </a:solidFill>
              <a:latin typeface="Meiryo" panose="020B0604030504040204" pitchFamily="34" charset="-128"/>
              <a:ea typeface="Meiryo" panose="020B0604030504040204" pitchFamily="34" charset="-128"/>
              <a:cs typeface="ＭＳ Ｐゴシック"/>
            </a:endParaRPr>
          </a:p>
          <a:p>
            <a:pPr algn="ctr"/>
            <a:r>
              <a:rPr lang="ja-JP" altLang="en-US" sz="1000">
                <a:solidFill>
                  <a:srgbClr val="FFFFFF"/>
                </a:solidFill>
                <a:latin typeface="Meiryo" panose="020B0604030504040204" pitchFamily="34" charset="-128"/>
                <a:ea typeface="Meiryo" panose="020B0604030504040204" pitchFamily="34" charset="-128"/>
                <a:cs typeface="ＭＳ Ｐゴシック"/>
              </a:rPr>
              <a:t>社内外を含めたデジタル連係</a:t>
            </a:r>
            <a:endParaRPr kumimoji="1" lang="ja-JP" altLang="en-US" sz="1000" dirty="0">
              <a:solidFill>
                <a:srgbClr val="FFFFFF"/>
              </a:solidFill>
              <a:latin typeface="Meiryo" panose="020B0604030504040204" pitchFamily="34" charset="-128"/>
              <a:ea typeface="Meiryo" panose="020B0604030504040204" pitchFamily="34" charset="-128"/>
              <a:cs typeface="ＭＳ Ｐゴシック"/>
            </a:endParaRPr>
          </a:p>
        </p:txBody>
      </p:sp>
      <p:grpSp>
        <p:nvGrpSpPr>
          <p:cNvPr id="123" name="図形グループ 19">
            <a:extLst>
              <a:ext uri="{FF2B5EF4-FFF2-40B4-BE49-F238E27FC236}">
                <a16:creationId xmlns:a16="http://schemas.microsoft.com/office/drawing/2014/main" id="{7E3C950B-1111-4645-B32E-90105E442193}"/>
              </a:ext>
            </a:extLst>
          </p:cNvPr>
          <p:cNvGrpSpPr/>
          <p:nvPr/>
        </p:nvGrpSpPr>
        <p:grpSpPr>
          <a:xfrm>
            <a:off x="5767093" y="5165324"/>
            <a:ext cx="127010" cy="306399"/>
            <a:chOff x="1052787" y="1829914"/>
            <a:chExt cx="401064" cy="852289"/>
          </a:xfrm>
          <a:solidFill>
            <a:schemeClr val="bg1"/>
          </a:solidFill>
          <a:effectLst>
            <a:outerShdw blurRad="50800" dist="38100" dir="2700000" algn="tl" rotWithShape="0">
              <a:prstClr val="black">
                <a:alpha val="40000"/>
              </a:prstClr>
            </a:outerShdw>
          </a:effectLst>
        </p:grpSpPr>
        <p:sp>
          <p:nvSpPr>
            <p:cNvPr id="124" name="円/楕円 123">
              <a:extLst>
                <a:ext uri="{FF2B5EF4-FFF2-40B4-BE49-F238E27FC236}">
                  <a16:creationId xmlns:a16="http://schemas.microsoft.com/office/drawing/2014/main" id="{4D5D8398-95A7-5B4C-A3FE-32B0FE02DA49}"/>
                </a:ext>
              </a:extLst>
            </p:cNvPr>
            <p:cNvSpPr/>
            <p:nvPr/>
          </p:nvSpPr>
          <p:spPr bwMode="auto">
            <a:xfrm>
              <a:off x="1052787" y="1829914"/>
              <a:ext cx="401062" cy="376010"/>
            </a:xfrm>
            <a:prstGeom prst="ellipse">
              <a:avLst/>
            </a:prstGeom>
            <a:grp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effectLst/>
                <a:latin typeface="メイリオ"/>
                <a:ea typeface="メイリオ"/>
                <a:cs typeface="メイリオ"/>
              </a:endParaRPr>
            </a:p>
          </p:txBody>
        </p:sp>
        <p:sp>
          <p:nvSpPr>
            <p:cNvPr id="125" name="フローチャート: 論理積ゲート 124">
              <a:extLst>
                <a:ext uri="{FF2B5EF4-FFF2-40B4-BE49-F238E27FC236}">
                  <a16:creationId xmlns:a16="http://schemas.microsoft.com/office/drawing/2014/main" id="{D193ED92-08CE-B449-8C2E-8C20C655F2D5}"/>
                </a:ext>
              </a:extLst>
            </p:cNvPr>
            <p:cNvSpPr/>
            <p:nvPr/>
          </p:nvSpPr>
          <p:spPr bwMode="auto">
            <a:xfrm rot="16200000">
              <a:off x="1004744" y="2233096"/>
              <a:ext cx="497154" cy="401060"/>
            </a:xfrm>
            <a:prstGeom prst="flowChartDelay">
              <a:avLst/>
            </a:prstGeom>
            <a:grp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effectLst/>
                <a:latin typeface="メイリオ"/>
                <a:ea typeface="メイリオ"/>
                <a:cs typeface="メイリオ"/>
              </a:endParaRPr>
            </a:p>
          </p:txBody>
        </p:sp>
      </p:grpSp>
      <p:grpSp>
        <p:nvGrpSpPr>
          <p:cNvPr id="161" name="図形グループ 19">
            <a:extLst>
              <a:ext uri="{FF2B5EF4-FFF2-40B4-BE49-F238E27FC236}">
                <a16:creationId xmlns:a16="http://schemas.microsoft.com/office/drawing/2014/main" id="{775D3BA8-8F2C-8E4B-9F39-CAAE741C937B}"/>
              </a:ext>
            </a:extLst>
          </p:cNvPr>
          <p:cNvGrpSpPr/>
          <p:nvPr/>
        </p:nvGrpSpPr>
        <p:grpSpPr>
          <a:xfrm>
            <a:off x="7801919" y="5172640"/>
            <a:ext cx="127010" cy="306399"/>
            <a:chOff x="1052787" y="1829914"/>
            <a:chExt cx="401064" cy="852289"/>
          </a:xfrm>
          <a:solidFill>
            <a:schemeClr val="bg1"/>
          </a:solidFill>
          <a:effectLst>
            <a:outerShdw blurRad="50800" dist="38100" dir="2700000" algn="tl" rotWithShape="0">
              <a:prstClr val="black">
                <a:alpha val="40000"/>
              </a:prstClr>
            </a:outerShdw>
          </a:effectLst>
        </p:grpSpPr>
        <p:sp>
          <p:nvSpPr>
            <p:cNvPr id="162" name="円/楕円 161">
              <a:extLst>
                <a:ext uri="{FF2B5EF4-FFF2-40B4-BE49-F238E27FC236}">
                  <a16:creationId xmlns:a16="http://schemas.microsoft.com/office/drawing/2014/main" id="{2539148F-20FF-6A4E-B130-2872FF3CE7E8}"/>
                </a:ext>
              </a:extLst>
            </p:cNvPr>
            <p:cNvSpPr/>
            <p:nvPr/>
          </p:nvSpPr>
          <p:spPr bwMode="auto">
            <a:xfrm>
              <a:off x="1052787" y="1829914"/>
              <a:ext cx="401062" cy="376010"/>
            </a:xfrm>
            <a:prstGeom prst="ellipse">
              <a:avLst/>
            </a:prstGeom>
            <a:grp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effectLst/>
                <a:latin typeface="メイリオ"/>
                <a:ea typeface="メイリオ"/>
                <a:cs typeface="メイリオ"/>
              </a:endParaRPr>
            </a:p>
          </p:txBody>
        </p:sp>
        <p:sp>
          <p:nvSpPr>
            <p:cNvPr id="163" name="フローチャート: 論理積ゲート 162">
              <a:extLst>
                <a:ext uri="{FF2B5EF4-FFF2-40B4-BE49-F238E27FC236}">
                  <a16:creationId xmlns:a16="http://schemas.microsoft.com/office/drawing/2014/main" id="{CF361D64-EB89-AE4D-8C1C-87BD27FC4D99}"/>
                </a:ext>
              </a:extLst>
            </p:cNvPr>
            <p:cNvSpPr/>
            <p:nvPr/>
          </p:nvSpPr>
          <p:spPr bwMode="auto">
            <a:xfrm rot="16200000">
              <a:off x="1004744" y="2233096"/>
              <a:ext cx="497154" cy="401060"/>
            </a:xfrm>
            <a:prstGeom prst="flowChartDelay">
              <a:avLst/>
            </a:prstGeom>
            <a:grp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effectLst/>
                <a:latin typeface="メイリオ"/>
                <a:ea typeface="メイリオ"/>
                <a:cs typeface="メイリオ"/>
              </a:endParaRPr>
            </a:p>
          </p:txBody>
        </p:sp>
      </p:grpSp>
      <p:grpSp>
        <p:nvGrpSpPr>
          <p:cNvPr id="220" name="グループ化 219">
            <a:extLst>
              <a:ext uri="{FF2B5EF4-FFF2-40B4-BE49-F238E27FC236}">
                <a16:creationId xmlns:a16="http://schemas.microsoft.com/office/drawing/2014/main" id="{69B828FF-A174-0E41-A8D0-F51125F87F48}"/>
              </a:ext>
            </a:extLst>
          </p:cNvPr>
          <p:cNvGrpSpPr/>
          <p:nvPr/>
        </p:nvGrpSpPr>
        <p:grpSpPr>
          <a:xfrm>
            <a:off x="4097811" y="3234206"/>
            <a:ext cx="1317989" cy="1715170"/>
            <a:chOff x="4097811" y="3370090"/>
            <a:chExt cx="1317989" cy="1715170"/>
          </a:xfrm>
        </p:grpSpPr>
        <p:grpSp>
          <p:nvGrpSpPr>
            <p:cNvPr id="218" name="グループ化 217">
              <a:extLst>
                <a:ext uri="{FF2B5EF4-FFF2-40B4-BE49-F238E27FC236}">
                  <a16:creationId xmlns:a16="http://schemas.microsoft.com/office/drawing/2014/main" id="{A8F67A15-E43D-1847-B252-44DEBC46B807}"/>
                </a:ext>
              </a:extLst>
            </p:cNvPr>
            <p:cNvGrpSpPr/>
            <p:nvPr/>
          </p:nvGrpSpPr>
          <p:grpSpPr>
            <a:xfrm>
              <a:off x="4165112" y="3991398"/>
              <a:ext cx="1199099" cy="1093862"/>
              <a:chOff x="4165112" y="3991398"/>
              <a:chExt cx="1199099" cy="1093862"/>
            </a:xfrm>
          </p:grpSpPr>
          <p:grpSp>
            <p:nvGrpSpPr>
              <p:cNvPr id="212" name="グループ化 211">
                <a:extLst>
                  <a:ext uri="{FF2B5EF4-FFF2-40B4-BE49-F238E27FC236}">
                    <a16:creationId xmlns:a16="http://schemas.microsoft.com/office/drawing/2014/main" id="{E3DC9344-101B-E244-B26F-48790F7A74EA}"/>
                  </a:ext>
                </a:extLst>
              </p:cNvPr>
              <p:cNvGrpSpPr/>
              <p:nvPr/>
            </p:nvGrpSpPr>
            <p:grpSpPr>
              <a:xfrm>
                <a:off x="4170971" y="3991398"/>
                <a:ext cx="1185361" cy="1020559"/>
                <a:chOff x="4176825" y="4372178"/>
                <a:chExt cx="1185361" cy="1020559"/>
              </a:xfrm>
            </p:grpSpPr>
            <p:grpSp>
              <p:nvGrpSpPr>
                <p:cNvPr id="173" name="図形グループ 19">
                  <a:extLst>
                    <a:ext uri="{FF2B5EF4-FFF2-40B4-BE49-F238E27FC236}">
                      <a16:creationId xmlns:a16="http://schemas.microsoft.com/office/drawing/2014/main" id="{CCC44560-0B59-C34F-B52C-615515DEFB09}"/>
                    </a:ext>
                  </a:extLst>
                </p:cNvPr>
                <p:cNvGrpSpPr/>
                <p:nvPr/>
              </p:nvGrpSpPr>
              <p:grpSpPr>
                <a:xfrm>
                  <a:off x="4454784" y="4376046"/>
                  <a:ext cx="127010" cy="306399"/>
                  <a:chOff x="1052787" y="1829914"/>
                  <a:chExt cx="401064" cy="852289"/>
                </a:xfrm>
                <a:solidFill>
                  <a:schemeClr val="bg1"/>
                </a:solidFill>
                <a:effectLst>
                  <a:outerShdw blurRad="50800" dist="38100" dir="2700000" algn="tl" rotWithShape="0">
                    <a:prstClr val="black">
                      <a:alpha val="40000"/>
                    </a:prstClr>
                  </a:outerShdw>
                </a:effectLst>
              </p:grpSpPr>
              <p:sp>
                <p:nvSpPr>
                  <p:cNvPr id="174" name="円/楕円 173">
                    <a:extLst>
                      <a:ext uri="{FF2B5EF4-FFF2-40B4-BE49-F238E27FC236}">
                        <a16:creationId xmlns:a16="http://schemas.microsoft.com/office/drawing/2014/main" id="{1A9867E6-1B18-0F44-B519-10CF360DF52B}"/>
                      </a:ext>
                    </a:extLst>
                  </p:cNvPr>
                  <p:cNvSpPr/>
                  <p:nvPr/>
                </p:nvSpPr>
                <p:spPr bwMode="auto">
                  <a:xfrm>
                    <a:off x="1052787" y="1829914"/>
                    <a:ext cx="401062" cy="376010"/>
                  </a:xfrm>
                  <a:prstGeom prst="ellipse">
                    <a:avLst/>
                  </a:prstGeom>
                  <a:grp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effectLst/>
                      <a:latin typeface="メイリオ"/>
                      <a:ea typeface="メイリオ"/>
                      <a:cs typeface="メイリオ"/>
                    </a:endParaRPr>
                  </a:p>
                </p:txBody>
              </p:sp>
              <p:sp>
                <p:nvSpPr>
                  <p:cNvPr id="175" name="フローチャート: 論理積ゲート 174">
                    <a:extLst>
                      <a:ext uri="{FF2B5EF4-FFF2-40B4-BE49-F238E27FC236}">
                        <a16:creationId xmlns:a16="http://schemas.microsoft.com/office/drawing/2014/main" id="{AB145126-501B-B648-B128-070C27FBEED6}"/>
                      </a:ext>
                    </a:extLst>
                  </p:cNvPr>
                  <p:cNvSpPr/>
                  <p:nvPr/>
                </p:nvSpPr>
                <p:spPr bwMode="auto">
                  <a:xfrm rot="16200000">
                    <a:off x="1004744" y="2233096"/>
                    <a:ext cx="497154" cy="401060"/>
                  </a:xfrm>
                  <a:prstGeom prst="flowChartDelay">
                    <a:avLst/>
                  </a:prstGeom>
                  <a:grp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effectLst/>
                      <a:latin typeface="メイリオ"/>
                      <a:ea typeface="メイリオ"/>
                      <a:cs typeface="メイリオ"/>
                    </a:endParaRPr>
                  </a:p>
                </p:txBody>
              </p:sp>
            </p:grpSp>
            <p:grpSp>
              <p:nvGrpSpPr>
                <p:cNvPr id="176" name="図形グループ 19">
                  <a:extLst>
                    <a:ext uri="{FF2B5EF4-FFF2-40B4-BE49-F238E27FC236}">
                      <a16:creationId xmlns:a16="http://schemas.microsoft.com/office/drawing/2014/main" id="{BD76ACD8-2CB5-7742-9A61-89E591AC22C7}"/>
                    </a:ext>
                  </a:extLst>
                </p:cNvPr>
                <p:cNvGrpSpPr/>
                <p:nvPr/>
              </p:nvGrpSpPr>
              <p:grpSpPr>
                <a:xfrm>
                  <a:off x="4201971" y="4375706"/>
                  <a:ext cx="127010" cy="306399"/>
                  <a:chOff x="1052787" y="1829914"/>
                  <a:chExt cx="401064" cy="852289"/>
                </a:xfrm>
                <a:solidFill>
                  <a:schemeClr val="bg1"/>
                </a:solidFill>
                <a:effectLst>
                  <a:outerShdw blurRad="50800" dist="38100" dir="2700000" algn="tl" rotWithShape="0">
                    <a:prstClr val="black">
                      <a:alpha val="40000"/>
                    </a:prstClr>
                  </a:outerShdw>
                </a:effectLst>
              </p:grpSpPr>
              <p:sp>
                <p:nvSpPr>
                  <p:cNvPr id="177" name="円/楕円 176">
                    <a:extLst>
                      <a:ext uri="{FF2B5EF4-FFF2-40B4-BE49-F238E27FC236}">
                        <a16:creationId xmlns:a16="http://schemas.microsoft.com/office/drawing/2014/main" id="{6E8FB166-40DB-F14F-920E-33C2B51D67EF}"/>
                      </a:ext>
                    </a:extLst>
                  </p:cNvPr>
                  <p:cNvSpPr/>
                  <p:nvPr/>
                </p:nvSpPr>
                <p:spPr bwMode="auto">
                  <a:xfrm>
                    <a:off x="1052787" y="1829914"/>
                    <a:ext cx="401062" cy="376010"/>
                  </a:xfrm>
                  <a:prstGeom prst="ellipse">
                    <a:avLst/>
                  </a:prstGeom>
                  <a:grp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effectLst/>
                      <a:latin typeface="メイリオ"/>
                      <a:ea typeface="メイリオ"/>
                      <a:cs typeface="メイリオ"/>
                    </a:endParaRPr>
                  </a:p>
                </p:txBody>
              </p:sp>
              <p:sp>
                <p:nvSpPr>
                  <p:cNvPr id="178" name="フローチャート: 論理積ゲート 177">
                    <a:extLst>
                      <a:ext uri="{FF2B5EF4-FFF2-40B4-BE49-F238E27FC236}">
                        <a16:creationId xmlns:a16="http://schemas.microsoft.com/office/drawing/2014/main" id="{4772EDD7-15F6-084D-8EF1-C538BDF05AD0}"/>
                      </a:ext>
                    </a:extLst>
                  </p:cNvPr>
                  <p:cNvSpPr/>
                  <p:nvPr/>
                </p:nvSpPr>
                <p:spPr bwMode="auto">
                  <a:xfrm rot="16200000">
                    <a:off x="1004744" y="2233096"/>
                    <a:ext cx="497154" cy="401060"/>
                  </a:xfrm>
                  <a:prstGeom prst="flowChartDelay">
                    <a:avLst/>
                  </a:prstGeom>
                  <a:grp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effectLst/>
                      <a:latin typeface="メイリオ"/>
                      <a:ea typeface="メイリオ"/>
                      <a:cs typeface="メイリオ"/>
                    </a:endParaRPr>
                  </a:p>
                </p:txBody>
              </p:sp>
            </p:grpSp>
            <p:grpSp>
              <p:nvGrpSpPr>
                <p:cNvPr id="179" name="図形グループ 19">
                  <a:extLst>
                    <a:ext uri="{FF2B5EF4-FFF2-40B4-BE49-F238E27FC236}">
                      <a16:creationId xmlns:a16="http://schemas.microsoft.com/office/drawing/2014/main" id="{37B84647-A5BE-BB46-9C97-3DE9E32E4DE6}"/>
                    </a:ext>
                  </a:extLst>
                </p:cNvPr>
                <p:cNvGrpSpPr/>
                <p:nvPr/>
              </p:nvGrpSpPr>
              <p:grpSpPr>
                <a:xfrm>
                  <a:off x="4706389" y="4372178"/>
                  <a:ext cx="127010" cy="306399"/>
                  <a:chOff x="1052787" y="1829914"/>
                  <a:chExt cx="401064" cy="852289"/>
                </a:xfrm>
                <a:solidFill>
                  <a:schemeClr val="bg1"/>
                </a:solidFill>
                <a:effectLst>
                  <a:outerShdw blurRad="50800" dist="38100" dir="2700000" algn="tl" rotWithShape="0">
                    <a:prstClr val="black">
                      <a:alpha val="40000"/>
                    </a:prstClr>
                  </a:outerShdw>
                </a:effectLst>
              </p:grpSpPr>
              <p:sp>
                <p:nvSpPr>
                  <p:cNvPr id="180" name="円/楕円 179">
                    <a:extLst>
                      <a:ext uri="{FF2B5EF4-FFF2-40B4-BE49-F238E27FC236}">
                        <a16:creationId xmlns:a16="http://schemas.microsoft.com/office/drawing/2014/main" id="{81C187CD-81E7-3C43-A8BC-C53481935CD2}"/>
                      </a:ext>
                    </a:extLst>
                  </p:cNvPr>
                  <p:cNvSpPr/>
                  <p:nvPr/>
                </p:nvSpPr>
                <p:spPr bwMode="auto">
                  <a:xfrm>
                    <a:off x="1052787" y="1829914"/>
                    <a:ext cx="401062" cy="376010"/>
                  </a:xfrm>
                  <a:prstGeom prst="ellipse">
                    <a:avLst/>
                  </a:prstGeom>
                  <a:grp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effectLst/>
                      <a:latin typeface="メイリオ"/>
                      <a:ea typeface="メイリオ"/>
                      <a:cs typeface="メイリオ"/>
                    </a:endParaRPr>
                  </a:p>
                </p:txBody>
              </p:sp>
              <p:sp>
                <p:nvSpPr>
                  <p:cNvPr id="181" name="フローチャート: 論理積ゲート 180">
                    <a:extLst>
                      <a:ext uri="{FF2B5EF4-FFF2-40B4-BE49-F238E27FC236}">
                        <a16:creationId xmlns:a16="http://schemas.microsoft.com/office/drawing/2014/main" id="{AFF33B29-BF37-9A4D-A743-6964AFA1CDBC}"/>
                      </a:ext>
                    </a:extLst>
                  </p:cNvPr>
                  <p:cNvSpPr/>
                  <p:nvPr/>
                </p:nvSpPr>
                <p:spPr bwMode="auto">
                  <a:xfrm rot="16200000">
                    <a:off x="1004744" y="2233096"/>
                    <a:ext cx="497154" cy="401060"/>
                  </a:xfrm>
                  <a:prstGeom prst="flowChartDelay">
                    <a:avLst/>
                  </a:prstGeom>
                  <a:grp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effectLst/>
                      <a:latin typeface="メイリオ"/>
                      <a:ea typeface="メイリオ"/>
                      <a:cs typeface="メイリオ"/>
                    </a:endParaRPr>
                  </a:p>
                </p:txBody>
              </p:sp>
            </p:grpSp>
            <p:grpSp>
              <p:nvGrpSpPr>
                <p:cNvPr id="182" name="図形グループ 19">
                  <a:extLst>
                    <a:ext uri="{FF2B5EF4-FFF2-40B4-BE49-F238E27FC236}">
                      <a16:creationId xmlns:a16="http://schemas.microsoft.com/office/drawing/2014/main" id="{FA53ACD7-A3F3-9C4E-9683-6F2ACDF87CD1}"/>
                    </a:ext>
                  </a:extLst>
                </p:cNvPr>
                <p:cNvGrpSpPr/>
                <p:nvPr/>
              </p:nvGrpSpPr>
              <p:grpSpPr>
                <a:xfrm>
                  <a:off x="5204765" y="4375706"/>
                  <a:ext cx="127010" cy="306399"/>
                  <a:chOff x="1052787" y="1829914"/>
                  <a:chExt cx="401064" cy="852289"/>
                </a:xfrm>
                <a:solidFill>
                  <a:schemeClr val="bg1"/>
                </a:solidFill>
                <a:effectLst>
                  <a:outerShdw blurRad="50800" dist="38100" dir="2700000" algn="tl" rotWithShape="0">
                    <a:prstClr val="black">
                      <a:alpha val="40000"/>
                    </a:prstClr>
                  </a:outerShdw>
                </a:effectLst>
              </p:grpSpPr>
              <p:sp>
                <p:nvSpPr>
                  <p:cNvPr id="183" name="円/楕円 182">
                    <a:extLst>
                      <a:ext uri="{FF2B5EF4-FFF2-40B4-BE49-F238E27FC236}">
                        <a16:creationId xmlns:a16="http://schemas.microsoft.com/office/drawing/2014/main" id="{827AEA7C-FDE3-F740-AC2C-B9D363E04E81}"/>
                      </a:ext>
                    </a:extLst>
                  </p:cNvPr>
                  <p:cNvSpPr/>
                  <p:nvPr/>
                </p:nvSpPr>
                <p:spPr bwMode="auto">
                  <a:xfrm>
                    <a:off x="1052787" y="1829914"/>
                    <a:ext cx="401062" cy="376010"/>
                  </a:xfrm>
                  <a:prstGeom prst="ellipse">
                    <a:avLst/>
                  </a:prstGeom>
                  <a:grp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effectLst/>
                      <a:latin typeface="メイリオ"/>
                      <a:ea typeface="メイリオ"/>
                      <a:cs typeface="メイリオ"/>
                    </a:endParaRPr>
                  </a:p>
                </p:txBody>
              </p:sp>
              <p:sp>
                <p:nvSpPr>
                  <p:cNvPr id="184" name="フローチャート: 論理積ゲート 183">
                    <a:extLst>
                      <a:ext uri="{FF2B5EF4-FFF2-40B4-BE49-F238E27FC236}">
                        <a16:creationId xmlns:a16="http://schemas.microsoft.com/office/drawing/2014/main" id="{FD37BD9F-C0A5-0140-824C-3B77BAA5114C}"/>
                      </a:ext>
                    </a:extLst>
                  </p:cNvPr>
                  <p:cNvSpPr/>
                  <p:nvPr/>
                </p:nvSpPr>
                <p:spPr bwMode="auto">
                  <a:xfrm rot="16200000">
                    <a:off x="1004744" y="2233096"/>
                    <a:ext cx="497154" cy="401060"/>
                  </a:xfrm>
                  <a:prstGeom prst="flowChartDelay">
                    <a:avLst/>
                  </a:prstGeom>
                  <a:grp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effectLst/>
                      <a:latin typeface="メイリオ"/>
                      <a:ea typeface="メイリオ"/>
                      <a:cs typeface="メイリオ"/>
                    </a:endParaRPr>
                  </a:p>
                </p:txBody>
              </p:sp>
            </p:grpSp>
            <p:grpSp>
              <p:nvGrpSpPr>
                <p:cNvPr id="185" name="図形グループ 19">
                  <a:extLst>
                    <a:ext uri="{FF2B5EF4-FFF2-40B4-BE49-F238E27FC236}">
                      <a16:creationId xmlns:a16="http://schemas.microsoft.com/office/drawing/2014/main" id="{3B46187E-F864-BC4A-961F-B1216D3C9C96}"/>
                    </a:ext>
                  </a:extLst>
                </p:cNvPr>
                <p:cNvGrpSpPr/>
                <p:nvPr/>
              </p:nvGrpSpPr>
              <p:grpSpPr>
                <a:xfrm>
                  <a:off x="4955578" y="4375706"/>
                  <a:ext cx="127010" cy="306399"/>
                  <a:chOff x="1052787" y="1829914"/>
                  <a:chExt cx="401064" cy="852289"/>
                </a:xfrm>
                <a:solidFill>
                  <a:schemeClr val="bg1"/>
                </a:solidFill>
                <a:effectLst>
                  <a:outerShdw blurRad="50800" dist="38100" dir="2700000" algn="tl" rotWithShape="0">
                    <a:prstClr val="black">
                      <a:alpha val="40000"/>
                    </a:prstClr>
                  </a:outerShdw>
                </a:effectLst>
              </p:grpSpPr>
              <p:sp>
                <p:nvSpPr>
                  <p:cNvPr id="186" name="円/楕円 185">
                    <a:extLst>
                      <a:ext uri="{FF2B5EF4-FFF2-40B4-BE49-F238E27FC236}">
                        <a16:creationId xmlns:a16="http://schemas.microsoft.com/office/drawing/2014/main" id="{A873906F-01D1-5E43-94D8-E95E3EC75E7F}"/>
                      </a:ext>
                    </a:extLst>
                  </p:cNvPr>
                  <p:cNvSpPr/>
                  <p:nvPr/>
                </p:nvSpPr>
                <p:spPr bwMode="auto">
                  <a:xfrm>
                    <a:off x="1052787" y="1829914"/>
                    <a:ext cx="401062" cy="376010"/>
                  </a:xfrm>
                  <a:prstGeom prst="ellipse">
                    <a:avLst/>
                  </a:prstGeom>
                  <a:grp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effectLst/>
                      <a:latin typeface="メイリオ"/>
                      <a:ea typeface="メイリオ"/>
                      <a:cs typeface="メイリオ"/>
                    </a:endParaRPr>
                  </a:p>
                </p:txBody>
              </p:sp>
              <p:sp>
                <p:nvSpPr>
                  <p:cNvPr id="187" name="フローチャート: 論理積ゲート 186">
                    <a:extLst>
                      <a:ext uri="{FF2B5EF4-FFF2-40B4-BE49-F238E27FC236}">
                        <a16:creationId xmlns:a16="http://schemas.microsoft.com/office/drawing/2014/main" id="{A94647F6-EA3C-7A49-B62F-40FC89153810}"/>
                      </a:ext>
                    </a:extLst>
                  </p:cNvPr>
                  <p:cNvSpPr/>
                  <p:nvPr/>
                </p:nvSpPr>
                <p:spPr bwMode="auto">
                  <a:xfrm rot="16200000">
                    <a:off x="1004744" y="2233096"/>
                    <a:ext cx="497154" cy="401060"/>
                  </a:xfrm>
                  <a:prstGeom prst="flowChartDelay">
                    <a:avLst/>
                  </a:prstGeom>
                  <a:grp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effectLst/>
                      <a:latin typeface="メイリオ"/>
                      <a:ea typeface="メイリオ"/>
                      <a:cs typeface="メイリオ"/>
                    </a:endParaRPr>
                  </a:p>
                </p:txBody>
              </p:sp>
            </p:grpSp>
            <p:grpSp>
              <p:nvGrpSpPr>
                <p:cNvPr id="188" name="グループ化 187">
                  <a:extLst>
                    <a:ext uri="{FF2B5EF4-FFF2-40B4-BE49-F238E27FC236}">
                      <a16:creationId xmlns:a16="http://schemas.microsoft.com/office/drawing/2014/main" id="{E57ECC31-5206-9943-808A-DA1C540A955B}"/>
                    </a:ext>
                  </a:extLst>
                </p:cNvPr>
                <p:cNvGrpSpPr/>
                <p:nvPr/>
              </p:nvGrpSpPr>
              <p:grpSpPr>
                <a:xfrm>
                  <a:off x="4176825" y="5091536"/>
                  <a:ext cx="186546" cy="293886"/>
                  <a:chOff x="978343" y="5602485"/>
                  <a:chExt cx="186546" cy="293886"/>
                </a:xfrm>
              </p:grpSpPr>
              <p:pic>
                <p:nvPicPr>
                  <p:cNvPr id="189" name="図 188">
                    <a:extLst>
                      <a:ext uri="{FF2B5EF4-FFF2-40B4-BE49-F238E27FC236}">
                        <a16:creationId xmlns:a16="http://schemas.microsoft.com/office/drawing/2014/main" id="{A3582B1C-BD97-9245-AF4C-409278F1633D}"/>
                      </a:ext>
                    </a:extLst>
                  </p:cNvPr>
                  <p:cNvPicPr>
                    <a:picLocks noChangeAspect="1"/>
                  </p:cNvPicPr>
                  <p:nvPr/>
                </p:nvPicPr>
                <p:blipFill>
                  <a:blip r:embed="rId2">
                    <a:biLevel thresh="25000"/>
                  </a:blip>
                  <a:stretch>
                    <a:fillRect/>
                  </a:stretch>
                </p:blipFill>
                <p:spPr>
                  <a:xfrm>
                    <a:off x="978343" y="5602485"/>
                    <a:ext cx="178271" cy="178271"/>
                  </a:xfrm>
                  <a:prstGeom prst="rect">
                    <a:avLst/>
                  </a:prstGeom>
                  <a:effectLst>
                    <a:outerShdw blurRad="50800" dist="38100" dir="2700000" algn="tl" rotWithShape="0">
                      <a:prstClr val="black">
                        <a:alpha val="40000"/>
                      </a:prstClr>
                    </a:outerShdw>
                  </a:effectLst>
                </p:spPr>
              </p:pic>
              <p:pic>
                <p:nvPicPr>
                  <p:cNvPr id="190" name="図 189">
                    <a:extLst>
                      <a:ext uri="{FF2B5EF4-FFF2-40B4-BE49-F238E27FC236}">
                        <a16:creationId xmlns:a16="http://schemas.microsoft.com/office/drawing/2014/main" id="{DF788361-7330-4940-94EA-C942B3030F72}"/>
                      </a:ext>
                    </a:extLst>
                  </p:cNvPr>
                  <p:cNvPicPr>
                    <a:picLocks noChangeAspect="1"/>
                  </p:cNvPicPr>
                  <p:nvPr/>
                </p:nvPicPr>
                <p:blipFill>
                  <a:blip r:embed="rId2">
                    <a:biLevel thresh="25000"/>
                  </a:blip>
                  <a:stretch>
                    <a:fillRect/>
                  </a:stretch>
                </p:blipFill>
                <p:spPr>
                  <a:xfrm>
                    <a:off x="1029712" y="5761194"/>
                    <a:ext cx="135177" cy="135177"/>
                  </a:xfrm>
                  <a:prstGeom prst="rect">
                    <a:avLst/>
                  </a:prstGeom>
                  <a:effectLst>
                    <a:outerShdw blurRad="50800" dist="38100" dir="2700000" algn="tl" rotWithShape="0">
                      <a:prstClr val="black">
                        <a:alpha val="40000"/>
                      </a:prstClr>
                    </a:outerShdw>
                  </a:effectLst>
                </p:spPr>
              </p:pic>
            </p:grpSp>
            <p:grpSp>
              <p:nvGrpSpPr>
                <p:cNvPr id="191" name="グループ化 190">
                  <a:extLst>
                    <a:ext uri="{FF2B5EF4-FFF2-40B4-BE49-F238E27FC236}">
                      <a16:creationId xmlns:a16="http://schemas.microsoft.com/office/drawing/2014/main" id="{4E85A1AF-2C87-4D4A-8D98-31F39B9E6194}"/>
                    </a:ext>
                  </a:extLst>
                </p:cNvPr>
                <p:cNvGrpSpPr/>
                <p:nvPr/>
              </p:nvGrpSpPr>
              <p:grpSpPr>
                <a:xfrm>
                  <a:off x="4427551" y="5091536"/>
                  <a:ext cx="186546" cy="293886"/>
                  <a:chOff x="978343" y="5602485"/>
                  <a:chExt cx="186546" cy="293886"/>
                </a:xfrm>
              </p:grpSpPr>
              <p:pic>
                <p:nvPicPr>
                  <p:cNvPr id="192" name="図 191">
                    <a:extLst>
                      <a:ext uri="{FF2B5EF4-FFF2-40B4-BE49-F238E27FC236}">
                        <a16:creationId xmlns:a16="http://schemas.microsoft.com/office/drawing/2014/main" id="{CB161DD7-029D-4248-982F-E9752E89C64B}"/>
                      </a:ext>
                    </a:extLst>
                  </p:cNvPr>
                  <p:cNvPicPr>
                    <a:picLocks noChangeAspect="1"/>
                  </p:cNvPicPr>
                  <p:nvPr/>
                </p:nvPicPr>
                <p:blipFill>
                  <a:blip r:embed="rId2">
                    <a:biLevel thresh="25000"/>
                  </a:blip>
                  <a:stretch>
                    <a:fillRect/>
                  </a:stretch>
                </p:blipFill>
                <p:spPr>
                  <a:xfrm>
                    <a:off x="978343" y="5602485"/>
                    <a:ext cx="178271" cy="178271"/>
                  </a:xfrm>
                  <a:prstGeom prst="rect">
                    <a:avLst/>
                  </a:prstGeom>
                  <a:effectLst>
                    <a:outerShdw blurRad="50800" dist="38100" dir="2700000" algn="tl" rotWithShape="0">
                      <a:prstClr val="black">
                        <a:alpha val="40000"/>
                      </a:prstClr>
                    </a:outerShdw>
                  </a:effectLst>
                </p:spPr>
              </p:pic>
              <p:pic>
                <p:nvPicPr>
                  <p:cNvPr id="193" name="図 192">
                    <a:extLst>
                      <a:ext uri="{FF2B5EF4-FFF2-40B4-BE49-F238E27FC236}">
                        <a16:creationId xmlns:a16="http://schemas.microsoft.com/office/drawing/2014/main" id="{B74C73CB-A497-894C-A11A-0EA8AE57B3A9}"/>
                      </a:ext>
                    </a:extLst>
                  </p:cNvPr>
                  <p:cNvPicPr>
                    <a:picLocks noChangeAspect="1"/>
                  </p:cNvPicPr>
                  <p:nvPr/>
                </p:nvPicPr>
                <p:blipFill>
                  <a:blip r:embed="rId2">
                    <a:biLevel thresh="25000"/>
                  </a:blip>
                  <a:stretch>
                    <a:fillRect/>
                  </a:stretch>
                </p:blipFill>
                <p:spPr>
                  <a:xfrm>
                    <a:off x="1029712" y="5761194"/>
                    <a:ext cx="135177" cy="135177"/>
                  </a:xfrm>
                  <a:prstGeom prst="rect">
                    <a:avLst/>
                  </a:prstGeom>
                  <a:effectLst>
                    <a:outerShdw blurRad="50800" dist="38100" dir="2700000" algn="tl" rotWithShape="0">
                      <a:prstClr val="black">
                        <a:alpha val="40000"/>
                      </a:prstClr>
                    </a:outerShdw>
                  </a:effectLst>
                </p:spPr>
              </p:pic>
            </p:grpSp>
            <p:grpSp>
              <p:nvGrpSpPr>
                <p:cNvPr id="194" name="グループ化 193">
                  <a:extLst>
                    <a:ext uri="{FF2B5EF4-FFF2-40B4-BE49-F238E27FC236}">
                      <a16:creationId xmlns:a16="http://schemas.microsoft.com/office/drawing/2014/main" id="{3BAB2BAD-DA55-AE46-8355-213B8B9C3CC1}"/>
                    </a:ext>
                  </a:extLst>
                </p:cNvPr>
                <p:cNvGrpSpPr/>
                <p:nvPr/>
              </p:nvGrpSpPr>
              <p:grpSpPr>
                <a:xfrm>
                  <a:off x="4661567" y="5091536"/>
                  <a:ext cx="186546" cy="293886"/>
                  <a:chOff x="978343" y="5602485"/>
                  <a:chExt cx="186546" cy="293886"/>
                </a:xfrm>
              </p:grpSpPr>
              <p:pic>
                <p:nvPicPr>
                  <p:cNvPr id="195" name="図 194">
                    <a:extLst>
                      <a:ext uri="{FF2B5EF4-FFF2-40B4-BE49-F238E27FC236}">
                        <a16:creationId xmlns:a16="http://schemas.microsoft.com/office/drawing/2014/main" id="{FAC19103-DEF4-DA40-962D-D6B432464CA3}"/>
                      </a:ext>
                    </a:extLst>
                  </p:cNvPr>
                  <p:cNvPicPr>
                    <a:picLocks noChangeAspect="1"/>
                  </p:cNvPicPr>
                  <p:nvPr/>
                </p:nvPicPr>
                <p:blipFill>
                  <a:blip r:embed="rId2">
                    <a:biLevel thresh="25000"/>
                  </a:blip>
                  <a:stretch>
                    <a:fillRect/>
                  </a:stretch>
                </p:blipFill>
                <p:spPr>
                  <a:xfrm>
                    <a:off x="978343" y="5602485"/>
                    <a:ext cx="178271" cy="178271"/>
                  </a:xfrm>
                  <a:prstGeom prst="rect">
                    <a:avLst/>
                  </a:prstGeom>
                  <a:effectLst>
                    <a:outerShdw blurRad="50800" dist="38100" dir="2700000" algn="tl" rotWithShape="0">
                      <a:prstClr val="black">
                        <a:alpha val="40000"/>
                      </a:prstClr>
                    </a:outerShdw>
                  </a:effectLst>
                </p:spPr>
              </p:pic>
              <p:pic>
                <p:nvPicPr>
                  <p:cNvPr id="196" name="図 195">
                    <a:extLst>
                      <a:ext uri="{FF2B5EF4-FFF2-40B4-BE49-F238E27FC236}">
                        <a16:creationId xmlns:a16="http://schemas.microsoft.com/office/drawing/2014/main" id="{F3A70341-BAFD-DE48-BDF0-DF113BF1B965}"/>
                      </a:ext>
                    </a:extLst>
                  </p:cNvPr>
                  <p:cNvPicPr>
                    <a:picLocks noChangeAspect="1"/>
                  </p:cNvPicPr>
                  <p:nvPr/>
                </p:nvPicPr>
                <p:blipFill>
                  <a:blip r:embed="rId2">
                    <a:biLevel thresh="25000"/>
                  </a:blip>
                  <a:stretch>
                    <a:fillRect/>
                  </a:stretch>
                </p:blipFill>
                <p:spPr>
                  <a:xfrm>
                    <a:off x="1029712" y="5761194"/>
                    <a:ext cx="135177" cy="135177"/>
                  </a:xfrm>
                  <a:prstGeom prst="rect">
                    <a:avLst/>
                  </a:prstGeom>
                  <a:effectLst>
                    <a:outerShdw blurRad="50800" dist="38100" dir="2700000" algn="tl" rotWithShape="0">
                      <a:prstClr val="black">
                        <a:alpha val="40000"/>
                      </a:prstClr>
                    </a:outerShdw>
                  </a:effectLst>
                </p:spPr>
              </p:pic>
            </p:grpSp>
            <p:grpSp>
              <p:nvGrpSpPr>
                <p:cNvPr id="197" name="グループ化 196">
                  <a:extLst>
                    <a:ext uri="{FF2B5EF4-FFF2-40B4-BE49-F238E27FC236}">
                      <a16:creationId xmlns:a16="http://schemas.microsoft.com/office/drawing/2014/main" id="{B79D8C86-A8A9-D245-831F-AAE899705A46}"/>
                    </a:ext>
                  </a:extLst>
                </p:cNvPr>
                <p:cNvGrpSpPr/>
                <p:nvPr/>
              </p:nvGrpSpPr>
              <p:grpSpPr>
                <a:xfrm>
                  <a:off x="4912293" y="5091536"/>
                  <a:ext cx="186546" cy="293886"/>
                  <a:chOff x="978343" y="5602485"/>
                  <a:chExt cx="186546" cy="293886"/>
                </a:xfrm>
              </p:grpSpPr>
              <p:pic>
                <p:nvPicPr>
                  <p:cNvPr id="198" name="図 197">
                    <a:extLst>
                      <a:ext uri="{FF2B5EF4-FFF2-40B4-BE49-F238E27FC236}">
                        <a16:creationId xmlns:a16="http://schemas.microsoft.com/office/drawing/2014/main" id="{1468312F-DEB2-3C4E-80FE-DC8DC8F423BE}"/>
                      </a:ext>
                    </a:extLst>
                  </p:cNvPr>
                  <p:cNvPicPr>
                    <a:picLocks noChangeAspect="1"/>
                  </p:cNvPicPr>
                  <p:nvPr/>
                </p:nvPicPr>
                <p:blipFill>
                  <a:blip r:embed="rId2">
                    <a:biLevel thresh="25000"/>
                  </a:blip>
                  <a:stretch>
                    <a:fillRect/>
                  </a:stretch>
                </p:blipFill>
                <p:spPr>
                  <a:xfrm>
                    <a:off x="978343" y="5602485"/>
                    <a:ext cx="178271" cy="178271"/>
                  </a:xfrm>
                  <a:prstGeom prst="rect">
                    <a:avLst/>
                  </a:prstGeom>
                  <a:effectLst>
                    <a:outerShdw blurRad="50800" dist="38100" dir="2700000" algn="tl" rotWithShape="0">
                      <a:prstClr val="black">
                        <a:alpha val="40000"/>
                      </a:prstClr>
                    </a:outerShdw>
                  </a:effectLst>
                </p:spPr>
              </p:pic>
              <p:pic>
                <p:nvPicPr>
                  <p:cNvPr id="199" name="図 198">
                    <a:extLst>
                      <a:ext uri="{FF2B5EF4-FFF2-40B4-BE49-F238E27FC236}">
                        <a16:creationId xmlns:a16="http://schemas.microsoft.com/office/drawing/2014/main" id="{A20632D0-A77E-1C40-9A01-C1816B8AACDF}"/>
                      </a:ext>
                    </a:extLst>
                  </p:cNvPr>
                  <p:cNvPicPr>
                    <a:picLocks noChangeAspect="1"/>
                  </p:cNvPicPr>
                  <p:nvPr/>
                </p:nvPicPr>
                <p:blipFill>
                  <a:blip r:embed="rId2">
                    <a:biLevel thresh="25000"/>
                  </a:blip>
                  <a:stretch>
                    <a:fillRect/>
                  </a:stretch>
                </p:blipFill>
                <p:spPr>
                  <a:xfrm>
                    <a:off x="1029712" y="5761194"/>
                    <a:ext cx="135177" cy="135177"/>
                  </a:xfrm>
                  <a:prstGeom prst="rect">
                    <a:avLst/>
                  </a:prstGeom>
                  <a:effectLst>
                    <a:outerShdw blurRad="50800" dist="38100" dir="2700000" algn="tl" rotWithShape="0">
                      <a:prstClr val="black">
                        <a:alpha val="40000"/>
                      </a:prstClr>
                    </a:outerShdw>
                  </a:effectLst>
                </p:spPr>
              </p:pic>
            </p:grpSp>
            <p:grpSp>
              <p:nvGrpSpPr>
                <p:cNvPr id="200" name="グループ化 199">
                  <a:extLst>
                    <a:ext uri="{FF2B5EF4-FFF2-40B4-BE49-F238E27FC236}">
                      <a16:creationId xmlns:a16="http://schemas.microsoft.com/office/drawing/2014/main" id="{8B58E823-BC73-B54C-9774-A8DD0844673A}"/>
                    </a:ext>
                  </a:extLst>
                </p:cNvPr>
                <p:cNvGrpSpPr/>
                <p:nvPr/>
              </p:nvGrpSpPr>
              <p:grpSpPr>
                <a:xfrm>
                  <a:off x="5175640" y="5098851"/>
                  <a:ext cx="186546" cy="293886"/>
                  <a:chOff x="978343" y="5602485"/>
                  <a:chExt cx="186546" cy="293886"/>
                </a:xfrm>
              </p:grpSpPr>
              <p:pic>
                <p:nvPicPr>
                  <p:cNvPr id="201" name="図 200">
                    <a:extLst>
                      <a:ext uri="{FF2B5EF4-FFF2-40B4-BE49-F238E27FC236}">
                        <a16:creationId xmlns:a16="http://schemas.microsoft.com/office/drawing/2014/main" id="{7A9E837D-0F22-4348-A104-274C08688452}"/>
                      </a:ext>
                    </a:extLst>
                  </p:cNvPr>
                  <p:cNvPicPr>
                    <a:picLocks noChangeAspect="1"/>
                  </p:cNvPicPr>
                  <p:nvPr/>
                </p:nvPicPr>
                <p:blipFill>
                  <a:blip r:embed="rId2">
                    <a:biLevel thresh="25000"/>
                  </a:blip>
                  <a:stretch>
                    <a:fillRect/>
                  </a:stretch>
                </p:blipFill>
                <p:spPr>
                  <a:xfrm>
                    <a:off x="978343" y="5602485"/>
                    <a:ext cx="178271" cy="178271"/>
                  </a:xfrm>
                  <a:prstGeom prst="rect">
                    <a:avLst/>
                  </a:prstGeom>
                  <a:effectLst>
                    <a:outerShdw blurRad="50800" dist="38100" dir="2700000" algn="tl" rotWithShape="0">
                      <a:prstClr val="black">
                        <a:alpha val="40000"/>
                      </a:prstClr>
                    </a:outerShdw>
                  </a:effectLst>
                </p:spPr>
              </p:pic>
              <p:pic>
                <p:nvPicPr>
                  <p:cNvPr id="202" name="図 201">
                    <a:extLst>
                      <a:ext uri="{FF2B5EF4-FFF2-40B4-BE49-F238E27FC236}">
                        <a16:creationId xmlns:a16="http://schemas.microsoft.com/office/drawing/2014/main" id="{EB8D7C68-92CD-D448-B47A-F61E3A7C9BB2}"/>
                      </a:ext>
                    </a:extLst>
                  </p:cNvPr>
                  <p:cNvPicPr>
                    <a:picLocks noChangeAspect="1"/>
                  </p:cNvPicPr>
                  <p:nvPr/>
                </p:nvPicPr>
                <p:blipFill>
                  <a:blip r:embed="rId2">
                    <a:biLevel thresh="25000"/>
                  </a:blip>
                  <a:stretch>
                    <a:fillRect/>
                  </a:stretch>
                </p:blipFill>
                <p:spPr>
                  <a:xfrm>
                    <a:off x="1029712" y="5761194"/>
                    <a:ext cx="135177" cy="135177"/>
                  </a:xfrm>
                  <a:prstGeom prst="rect">
                    <a:avLst/>
                  </a:prstGeom>
                  <a:effectLst>
                    <a:outerShdw blurRad="50800" dist="38100" dir="2700000" algn="tl" rotWithShape="0">
                      <a:prstClr val="black">
                        <a:alpha val="40000"/>
                      </a:prstClr>
                    </a:outerShdw>
                  </a:effectLst>
                </p:spPr>
              </p:pic>
            </p:grpSp>
            <p:cxnSp>
              <p:nvCxnSpPr>
                <p:cNvPr id="203" name="曲線コネクタ 202">
                  <a:extLst>
                    <a:ext uri="{FF2B5EF4-FFF2-40B4-BE49-F238E27FC236}">
                      <a16:creationId xmlns:a16="http://schemas.microsoft.com/office/drawing/2014/main" id="{7D52633A-54F9-2448-AACB-5B99AD6DA549}"/>
                    </a:ext>
                  </a:extLst>
                </p:cNvPr>
                <p:cNvCxnSpPr>
                  <a:cxnSpLocks/>
                </p:cNvCxnSpPr>
                <p:nvPr/>
              </p:nvCxnSpPr>
              <p:spPr>
                <a:xfrm rot="16200000" flipH="1">
                  <a:off x="4385322" y="4260314"/>
                  <a:ext cx="340" cy="252813"/>
                </a:xfrm>
                <a:prstGeom prst="curvedConnector3">
                  <a:avLst>
                    <a:gd name="adj1" fmla="val -60780588"/>
                  </a:avLst>
                </a:prstGeom>
                <a:ln w="12700">
                  <a:solidFill>
                    <a:schemeClr val="bg1"/>
                  </a:solidFill>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04" name="曲線コネクタ 203">
                  <a:extLst>
                    <a:ext uri="{FF2B5EF4-FFF2-40B4-BE49-F238E27FC236}">
                      <a16:creationId xmlns:a16="http://schemas.microsoft.com/office/drawing/2014/main" id="{A68F94A8-0C01-3B4E-884D-249687A40FE8}"/>
                    </a:ext>
                  </a:extLst>
                </p:cNvPr>
                <p:cNvCxnSpPr>
                  <a:cxnSpLocks/>
                </p:cNvCxnSpPr>
                <p:nvPr/>
              </p:nvCxnSpPr>
              <p:spPr>
                <a:xfrm rot="16200000" flipH="1">
                  <a:off x="4634040" y="4260315"/>
                  <a:ext cx="340" cy="252813"/>
                </a:xfrm>
                <a:prstGeom prst="curvedConnector3">
                  <a:avLst>
                    <a:gd name="adj1" fmla="val -60780588"/>
                  </a:avLst>
                </a:prstGeom>
                <a:ln w="12700">
                  <a:solidFill>
                    <a:schemeClr val="bg1"/>
                  </a:solidFill>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05" name="曲線コネクタ 204">
                  <a:extLst>
                    <a:ext uri="{FF2B5EF4-FFF2-40B4-BE49-F238E27FC236}">
                      <a16:creationId xmlns:a16="http://schemas.microsoft.com/office/drawing/2014/main" id="{36716EF7-0585-F749-82D6-FF8F4A5AC695}"/>
                    </a:ext>
                  </a:extLst>
                </p:cNvPr>
                <p:cNvCxnSpPr>
                  <a:cxnSpLocks/>
                </p:cNvCxnSpPr>
                <p:nvPr/>
              </p:nvCxnSpPr>
              <p:spPr>
                <a:xfrm rot="16200000" flipH="1">
                  <a:off x="4882758" y="4267631"/>
                  <a:ext cx="340" cy="252813"/>
                </a:xfrm>
                <a:prstGeom prst="curvedConnector3">
                  <a:avLst>
                    <a:gd name="adj1" fmla="val -60780588"/>
                  </a:avLst>
                </a:prstGeom>
                <a:ln w="12700">
                  <a:solidFill>
                    <a:schemeClr val="bg1"/>
                  </a:solidFill>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06" name="曲線コネクタ 205">
                  <a:extLst>
                    <a:ext uri="{FF2B5EF4-FFF2-40B4-BE49-F238E27FC236}">
                      <a16:creationId xmlns:a16="http://schemas.microsoft.com/office/drawing/2014/main" id="{98A6AFF3-737E-024F-AF45-A28116F2864C}"/>
                    </a:ext>
                  </a:extLst>
                </p:cNvPr>
                <p:cNvCxnSpPr>
                  <a:cxnSpLocks/>
                </p:cNvCxnSpPr>
                <p:nvPr/>
              </p:nvCxnSpPr>
              <p:spPr>
                <a:xfrm rot="16200000" flipH="1">
                  <a:off x="5146106" y="4267632"/>
                  <a:ext cx="340" cy="252813"/>
                </a:xfrm>
                <a:prstGeom prst="curvedConnector3">
                  <a:avLst>
                    <a:gd name="adj1" fmla="val -60780588"/>
                  </a:avLst>
                </a:prstGeom>
                <a:ln w="12700">
                  <a:solidFill>
                    <a:schemeClr val="bg1"/>
                  </a:solidFill>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07" name="直線矢印コネクタ 206">
                  <a:extLst>
                    <a:ext uri="{FF2B5EF4-FFF2-40B4-BE49-F238E27FC236}">
                      <a16:creationId xmlns:a16="http://schemas.microsoft.com/office/drawing/2014/main" id="{68489D5D-F6EB-B742-94FC-DEF142A6C7DA}"/>
                    </a:ext>
                  </a:extLst>
                </p:cNvPr>
                <p:cNvCxnSpPr>
                  <a:cxnSpLocks/>
                </p:cNvCxnSpPr>
                <p:nvPr/>
              </p:nvCxnSpPr>
              <p:spPr>
                <a:xfrm flipH="1">
                  <a:off x="4266885" y="4692948"/>
                  <a:ext cx="3694" cy="409430"/>
                </a:xfrm>
                <a:prstGeom prst="straightConnector1">
                  <a:avLst/>
                </a:prstGeom>
                <a:ln w="15875">
                  <a:solidFill>
                    <a:schemeClr val="bg1"/>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08" name="直線矢印コネクタ 207">
                  <a:extLst>
                    <a:ext uri="{FF2B5EF4-FFF2-40B4-BE49-F238E27FC236}">
                      <a16:creationId xmlns:a16="http://schemas.microsoft.com/office/drawing/2014/main" id="{0BAE0E16-D546-B74C-9AF2-A8CEFE8DA5CA}"/>
                    </a:ext>
                  </a:extLst>
                </p:cNvPr>
                <p:cNvCxnSpPr>
                  <a:cxnSpLocks/>
                </p:cNvCxnSpPr>
                <p:nvPr/>
              </p:nvCxnSpPr>
              <p:spPr>
                <a:xfrm flipH="1">
                  <a:off x="4515602" y="4700263"/>
                  <a:ext cx="3694" cy="409430"/>
                </a:xfrm>
                <a:prstGeom prst="straightConnector1">
                  <a:avLst/>
                </a:prstGeom>
                <a:ln w="15875">
                  <a:solidFill>
                    <a:schemeClr val="bg1"/>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09" name="直線矢印コネクタ 208">
                  <a:extLst>
                    <a:ext uri="{FF2B5EF4-FFF2-40B4-BE49-F238E27FC236}">
                      <a16:creationId xmlns:a16="http://schemas.microsoft.com/office/drawing/2014/main" id="{82915169-BFFA-D14F-939B-5903038D2B28}"/>
                    </a:ext>
                  </a:extLst>
                </p:cNvPr>
                <p:cNvCxnSpPr>
                  <a:cxnSpLocks/>
                </p:cNvCxnSpPr>
                <p:nvPr/>
              </p:nvCxnSpPr>
              <p:spPr>
                <a:xfrm flipH="1">
                  <a:off x="5020350" y="4692948"/>
                  <a:ext cx="3694" cy="409430"/>
                </a:xfrm>
                <a:prstGeom prst="straightConnector1">
                  <a:avLst/>
                </a:prstGeom>
                <a:ln w="15875">
                  <a:solidFill>
                    <a:schemeClr val="bg1"/>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10" name="直線矢印コネクタ 209">
                  <a:extLst>
                    <a:ext uri="{FF2B5EF4-FFF2-40B4-BE49-F238E27FC236}">
                      <a16:creationId xmlns:a16="http://schemas.microsoft.com/office/drawing/2014/main" id="{00EA0402-C20B-9846-98F4-729F8946E33E}"/>
                    </a:ext>
                  </a:extLst>
                </p:cNvPr>
                <p:cNvCxnSpPr>
                  <a:cxnSpLocks/>
                </p:cNvCxnSpPr>
                <p:nvPr/>
              </p:nvCxnSpPr>
              <p:spPr>
                <a:xfrm flipH="1">
                  <a:off x="5269067" y="4700263"/>
                  <a:ext cx="3694" cy="409430"/>
                </a:xfrm>
                <a:prstGeom prst="straightConnector1">
                  <a:avLst/>
                </a:prstGeom>
                <a:ln w="15875">
                  <a:solidFill>
                    <a:schemeClr val="bg1"/>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11" name="直線矢印コネクタ 210">
                  <a:extLst>
                    <a:ext uri="{FF2B5EF4-FFF2-40B4-BE49-F238E27FC236}">
                      <a16:creationId xmlns:a16="http://schemas.microsoft.com/office/drawing/2014/main" id="{A21B5B4A-8716-F248-8D64-2011D6B64978}"/>
                    </a:ext>
                  </a:extLst>
                </p:cNvPr>
                <p:cNvCxnSpPr>
                  <a:cxnSpLocks/>
                </p:cNvCxnSpPr>
                <p:nvPr/>
              </p:nvCxnSpPr>
              <p:spPr>
                <a:xfrm flipH="1">
                  <a:off x="4771634" y="4692947"/>
                  <a:ext cx="3694" cy="409430"/>
                </a:xfrm>
                <a:prstGeom prst="straightConnector1">
                  <a:avLst/>
                </a:prstGeom>
                <a:ln w="15875">
                  <a:solidFill>
                    <a:schemeClr val="bg1"/>
                  </a:solidFill>
                  <a:headEnd type="triangle"/>
                  <a:tailEnd type="triangle"/>
                </a:ln>
              </p:spPr>
              <p:style>
                <a:lnRef idx="2">
                  <a:schemeClr val="accent1"/>
                </a:lnRef>
                <a:fillRef idx="0">
                  <a:schemeClr val="accent1"/>
                </a:fillRef>
                <a:effectRef idx="1">
                  <a:schemeClr val="accent1"/>
                </a:effectRef>
                <a:fontRef idx="minor">
                  <a:schemeClr val="tx1"/>
                </a:fontRef>
              </p:style>
            </p:cxnSp>
          </p:grpSp>
          <p:sp>
            <p:nvSpPr>
              <p:cNvPr id="213" name="正方形/長方形 212">
                <a:extLst>
                  <a:ext uri="{FF2B5EF4-FFF2-40B4-BE49-F238E27FC236}">
                    <a16:creationId xmlns:a16="http://schemas.microsoft.com/office/drawing/2014/main" id="{7C163042-6E1A-7546-8B23-53CC76CC9CA4}"/>
                  </a:ext>
                </a:extLst>
              </p:cNvPr>
              <p:cNvSpPr/>
              <p:nvPr/>
            </p:nvSpPr>
            <p:spPr>
              <a:xfrm>
                <a:off x="4165112" y="4479329"/>
                <a:ext cx="197009" cy="596893"/>
              </a:xfrm>
              <a:prstGeom prst="rect">
                <a:avLst/>
              </a:prstGeom>
              <a:solidFill>
                <a:srgbClr val="FFFF00">
                  <a:alpha val="7451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a:solidFill>
                      <a:srgbClr val="FFFFFF"/>
                    </a:solidFill>
                    <a:latin typeface="Meiryo" panose="020B0604030504040204" pitchFamily="34" charset="-128"/>
                    <a:ea typeface="Meiryo" panose="020B0604030504040204" pitchFamily="34" charset="-128"/>
                    <a:cs typeface="ＭＳ Ｐゴシック"/>
                  </a:rPr>
                  <a:t>自動化</a:t>
                </a:r>
                <a:endParaRPr kumimoji="1" lang="ja-JP" altLang="en-US" sz="1050" dirty="0">
                  <a:solidFill>
                    <a:srgbClr val="FFFFFF"/>
                  </a:solidFill>
                  <a:latin typeface="Meiryo" panose="020B0604030504040204" pitchFamily="34" charset="-128"/>
                  <a:ea typeface="Meiryo" panose="020B0604030504040204" pitchFamily="34" charset="-128"/>
                  <a:cs typeface="ＭＳ Ｐゴシック"/>
                </a:endParaRPr>
              </a:p>
            </p:txBody>
          </p:sp>
          <p:sp>
            <p:nvSpPr>
              <p:cNvPr id="214" name="正方形/長方形 213">
                <a:extLst>
                  <a:ext uri="{FF2B5EF4-FFF2-40B4-BE49-F238E27FC236}">
                    <a16:creationId xmlns:a16="http://schemas.microsoft.com/office/drawing/2014/main" id="{00107BDD-7F28-2848-BBBE-75855195CA48}"/>
                  </a:ext>
                </a:extLst>
              </p:cNvPr>
              <p:cNvSpPr/>
              <p:nvPr/>
            </p:nvSpPr>
            <p:spPr>
              <a:xfrm>
                <a:off x="4412779" y="4476382"/>
                <a:ext cx="197009" cy="596893"/>
              </a:xfrm>
              <a:prstGeom prst="rect">
                <a:avLst/>
              </a:prstGeom>
              <a:solidFill>
                <a:srgbClr val="FFFF00">
                  <a:alpha val="7451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a:solidFill>
                      <a:srgbClr val="FFFFFF"/>
                    </a:solidFill>
                    <a:latin typeface="Meiryo" panose="020B0604030504040204" pitchFamily="34" charset="-128"/>
                    <a:ea typeface="Meiryo" panose="020B0604030504040204" pitchFamily="34" charset="-128"/>
                    <a:cs typeface="ＭＳ Ｐゴシック"/>
                  </a:rPr>
                  <a:t>自動化</a:t>
                </a:r>
                <a:endParaRPr kumimoji="1" lang="ja-JP" altLang="en-US" sz="1050" dirty="0">
                  <a:solidFill>
                    <a:srgbClr val="FFFFFF"/>
                  </a:solidFill>
                  <a:latin typeface="Meiryo" panose="020B0604030504040204" pitchFamily="34" charset="-128"/>
                  <a:ea typeface="Meiryo" panose="020B0604030504040204" pitchFamily="34" charset="-128"/>
                  <a:cs typeface="ＭＳ Ｐゴシック"/>
                </a:endParaRPr>
              </a:p>
            </p:txBody>
          </p:sp>
          <p:sp>
            <p:nvSpPr>
              <p:cNvPr id="215" name="正方形/長方形 214">
                <a:extLst>
                  <a:ext uri="{FF2B5EF4-FFF2-40B4-BE49-F238E27FC236}">
                    <a16:creationId xmlns:a16="http://schemas.microsoft.com/office/drawing/2014/main" id="{B9196481-B871-064A-A3C4-1494BF65E684}"/>
                  </a:ext>
                </a:extLst>
              </p:cNvPr>
              <p:cNvSpPr/>
              <p:nvPr/>
            </p:nvSpPr>
            <p:spPr>
              <a:xfrm>
                <a:off x="4919535" y="4488367"/>
                <a:ext cx="197009" cy="596893"/>
              </a:xfrm>
              <a:prstGeom prst="rect">
                <a:avLst/>
              </a:prstGeom>
              <a:solidFill>
                <a:srgbClr val="FFFF00">
                  <a:alpha val="7451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a:solidFill>
                      <a:srgbClr val="FFFFFF"/>
                    </a:solidFill>
                    <a:latin typeface="Meiryo" panose="020B0604030504040204" pitchFamily="34" charset="-128"/>
                    <a:ea typeface="Meiryo" panose="020B0604030504040204" pitchFamily="34" charset="-128"/>
                    <a:cs typeface="ＭＳ Ｐゴシック"/>
                  </a:rPr>
                  <a:t>自動化</a:t>
                </a:r>
                <a:endParaRPr kumimoji="1" lang="ja-JP" altLang="en-US" sz="1050" dirty="0">
                  <a:solidFill>
                    <a:srgbClr val="FFFFFF"/>
                  </a:solidFill>
                  <a:latin typeface="Meiryo" panose="020B0604030504040204" pitchFamily="34" charset="-128"/>
                  <a:ea typeface="Meiryo" panose="020B0604030504040204" pitchFamily="34" charset="-128"/>
                  <a:cs typeface="ＭＳ Ｐゴシック"/>
                </a:endParaRPr>
              </a:p>
            </p:txBody>
          </p:sp>
          <p:sp>
            <p:nvSpPr>
              <p:cNvPr id="216" name="正方形/長方形 215">
                <a:extLst>
                  <a:ext uri="{FF2B5EF4-FFF2-40B4-BE49-F238E27FC236}">
                    <a16:creationId xmlns:a16="http://schemas.microsoft.com/office/drawing/2014/main" id="{A5DBDB52-86AA-D04D-861B-36A544E099F2}"/>
                  </a:ext>
                </a:extLst>
              </p:cNvPr>
              <p:cNvSpPr/>
              <p:nvPr/>
            </p:nvSpPr>
            <p:spPr>
              <a:xfrm>
                <a:off x="5167202" y="4485420"/>
                <a:ext cx="197009" cy="596893"/>
              </a:xfrm>
              <a:prstGeom prst="rect">
                <a:avLst/>
              </a:prstGeom>
              <a:solidFill>
                <a:srgbClr val="FFFF00">
                  <a:alpha val="7451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a:solidFill>
                      <a:srgbClr val="FFFFFF"/>
                    </a:solidFill>
                    <a:latin typeface="Meiryo" panose="020B0604030504040204" pitchFamily="34" charset="-128"/>
                    <a:ea typeface="Meiryo" panose="020B0604030504040204" pitchFamily="34" charset="-128"/>
                    <a:cs typeface="ＭＳ Ｐゴシック"/>
                  </a:rPr>
                  <a:t>自動化</a:t>
                </a:r>
                <a:endParaRPr kumimoji="1" lang="ja-JP" altLang="en-US" sz="1050" dirty="0">
                  <a:solidFill>
                    <a:srgbClr val="FFFFFF"/>
                  </a:solidFill>
                  <a:latin typeface="Meiryo" panose="020B0604030504040204" pitchFamily="34" charset="-128"/>
                  <a:ea typeface="Meiryo" panose="020B0604030504040204" pitchFamily="34" charset="-128"/>
                  <a:cs typeface="ＭＳ Ｐゴシック"/>
                </a:endParaRPr>
              </a:p>
            </p:txBody>
          </p:sp>
          <p:sp>
            <p:nvSpPr>
              <p:cNvPr id="217" name="正方形/長方形 216">
                <a:extLst>
                  <a:ext uri="{FF2B5EF4-FFF2-40B4-BE49-F238E27FC236}">
                    <a16:creationId xmlns:a16="http://schemas.microsoft.com/office/drawing/2014/main" id="{AC1D768E-C42C-F84E-BCDA-CEF2E2200E47}"/>
                  </a:ext>
                </a:extLst>
              </p:cNvPr>
              <p:cNvSpPr/>
              <p:nvPr/>
            </p:nvSpPr>
            <p:spPr>
              <a:xfrm>
                <a:off x="4678133" y="4473736"/>
                <a:ext cx="197009" cy="596893"/>
              </a:xfrm>
              <a:prstGeom prst="rect">
                <a:avLst/>
              </a:prstGeom>
              <a:solidFill>
                <a:srgbClr val="FFFF00">
                  <a:alpha val="7451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a:solidFill>
                      <a:srgbClr val="FFFFFF"/>
                    </a:solidFill>
                    <a:latin typeface="Meiryo" panose="020B0604030504040204" pitchFamily="34" charset="-128"/>
                    <a:ea typeface="Meiryo" panose="020B0604030504040204" pitchFamily="34" charset="-128"/>
                    <a:cs typeface="ＭＳ Ｐゴシック"/>
                  </a:rPr>
                  <a:t>自動化</a:t>
                </a:r>
                <a:endParaRPr kumimoji="1" lang="ja-JP" altLang="en-US" sz="1050" dirty="0">
                  <a:solidFill>
                    <a:srgbClr val="FFFFFF"/>
                  </a:solidFill>
                  <a:latin typeface="Meiryo" panose="020B0604030504040204" pitchFamily="34" charset="-128"/>
                  <a:ea typeface="Meiryo" panose="020B0604030504040204" pitchFamily="34" charset="-128"/>
                  <a:cs typeface="ＭＳ Ｐゴシック"/>
                </a:endParaRPr>
              </a:p>
            </p:txBody>
          </p:sp>
        </p:grpSp>
        <p:sp>
          <p:nvSpPr>
            <p:cNvPr id="219" name="テキスト ボックス 218">
              <a:extLst>
                <a:ext uri="{FF2B5EF4-FFF2-40B4-BE49-F238E27FC236}">
                  <a16:creationId xmlns:a16="http://schemas.microsoft.com/office/drawing/2014/main" id="{759E4736-A219-D444-B206-5B06B3554782}"/>
                </a:ext>
              </a:extLst>
            </p:cNvPr>
            <p:cNvSpPr txBox="1"/>
            <p:nvPr/>
          </p:nvSpPr>
          <p:spPr>
            <a:xfrm>
              <a:off x="4097811" y="3370090"/>
              <a:ext cx="1317989" cy="477054"/>
            </a:xfrm>
            <a:prstGeom prst="rect">
              <a:avLst/>
            </a:prstGeom>
            <a:noFill/>
          </p:spPr>
          <p:txBody>
            <a:bodyPr wrap="none" rtlCol="0">
              <a:spAutoFit/>
            </a:bodyPr>
            <a:lstStyle/>
            <a:p>
              <a:pPr algn="ctr"/>
              <a:r>
                <a:rPr kumimoji="1" lang="ja-JP" altLang="en-US" sz="1100" b="1">
                  <a:solidFill>
                    <a:schemeClr val="accent3">
                      <a:lumMod val="20000"/>
                      <a:lumOff val="80000"/>
                    </a:schemeClr>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rPr>
                <a:t>第２</a:t>
              </a:r>
              <a:r>
                <a:rPr kumimoji="1" lang="en-US" altLang="ja-JP" sz="1100" b="1" dirty="0">
                  <a:solidFill>
                    <a:schemeClr val="accent3">
                      <a:lumMod val="20000"/>
                      <a:lumOff val="80000"/>
                    </a:schemeClr>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rPr>
                <a:t>.5</a:t>
              </a:r>
              <a:r>
                <a:rPr kumimoji="1" lang="ja-JP" altLang="en-US" sz="1100" b="1">
                  <a:solidFill>
                    <a:schemeClr val="accent3">
                      <a:lumMod val="20000"/>
                      <a:lumOff val="80000"/>
                    </a:schemeClr>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rPr>
                <a:t>次産業革命</a:t>
              </a:r>
              <a:endParaRPr kumimoji="1" lang="en-US" altLang="ja-JP" sz="1100" b="1" dirty="0">
                <a:solidFill>
                  <a:schemeClr val="accent3">
                    <a:lumMod val="20000"/>
                    <a:lumOff val="80000"/>
                  </a:schemeClr>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endParaRPr>
            </a:p>
            <a:p>
              <a:pPr algn="ctr"/>
              <a:r>
                <a:rPr lang="en-US" altLang="ja-JP" sz="1400" dirty="0">
                  <a:solidFill>
                    <a:schemeClr val="accent3">
                      <a:lumMod val="20000"/>
                      <a:lumOff val="80000"/>
                    </a:schemeClr>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rPr>
                <a:t>Industry 2.5</a:t>
              </a:r>
              <a:endParaRPr lang="ja-JP" altLang="en-US" sz="1400">
                <a:solidFill>
                  <a:schemeClr val="accent3">
                    <a:lumMod val="20000"/>
                    <a:lumOff val="80000"/>
                  </a:schemeClr>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endParaRPr>
            </a:p>
          </p:txBody>
        </p:sp>
      </p:grpSp>
    </p:spTree>
    <p:extLst>
      <p:ext uri="{BB962C8B-B14F-4D97-AF65-F5344CB8AC3E}">
        <p14:creationId xmlns:p14="http://schemas.microsoft.com/office/powerpoint/2010/main" val="3661769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20"/>
                                        </p:tgtEl>
                                        <p:attrNameLst>
                                          <p:attrName>style.visibility</p:attrName>
                                        </p:attrNameLst>
                                      </p:cBhvr>
                                      <p:to>
                                        <p:strVal val="visible"/>
                                      </p:to>
                                    </p:set>
                                    <p:anim calcmode="lin" valueType="num">
                                      <p:cBhvr>
                                        <p:cTn id="7" dur="1000" fill="hold"/>
                                        <p:tgtEl>
                                          <p:spTgt spid="220"/>
                                        </p:tgtEl>
                                        <p:attrNameLst>
                                          <p:attrName>ppt_w</p:attrName>
                                        </p:attrNameLst>
                                      </p:cBhvr>
                                      <p:tavLst>
                                        <p:tav tm="0">
                                          <p:val>
                                            <p:strVal val="#ppt_w*0.70"/>
                                          </p:val>
                                        </p:tav>
                                        <p:tav tm="100000">
                                          <p:val>
                                            <p:strVal val="#ppt_w"/>
                                          </p:val>
                                        </p:tav>
                                      </p:tavLst>
                                    </p:anim>
                                    <p:anim calcmode="lin" valueType="num">
                                      <p:cBhvr>
                                        <p:cTn id="8" dur="1000" fill="hold"/>
                                        <p:tgtEl>
                                          <p:spTgt spid="220"/>
                                        </p:tgtEl>
                                        <p:attrNameLst>
                                          <p:attrName>ppt_h</p:attrName>
                                        </p:attrNameLst>
                                      </p:cBhvr>
                                      <p:tavLst>
                                        <p:tav tm="0">
                                          <p:val>
                                            <p:strVal val="#ppt_h"/>
                                          </p:val>
                                        </p:tav>
                                        <p:tav tm="100000">
                                          <p:val>
                                            <p:strVal val="#ppt_h"/>
                                          </p:val>
                                        </p:tav>
                                      </p:tavLst>
                                    </p:anim>
                                    <p:animEffect transition="in" filter="fade">
                                      <p:cBhvr>
                                        <p:cTn id="9" dur="1000"/>
                                        <p:tgtEl>
                                          <p:spTgt spid="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en-US" altLang="ja-JP" sz="2400" dirty="0">
                <a:solidFill>
                  <a:srgbClr val="FFFFFF"/>
                </a:solidFill>
                <a:effectLst/>
                <a:latin typeface="メイリオ"/>
                <a:ea typeface="メイリオ"/>
                <a:cs typeface="メイリオ"/>
              </a:rPr>
              <a:t>ERP</a:t>
            </a:r>
            <a:r>
              <a:rPr lang="ja-JP" altLang="en-US" sz="2400" dirty="0">
                <a:solidFill>
                  <a:srgbClr val="FFFFFF"/>
                </a:solidFill>
                <a:effectLst/>
                <a:latin typeface="メイリオ"/>
                <a:ea typeface="メイリオ"/>
                <a:cs typeface="メイリオ"/>
              </a:rPr>
              <a:t>と</a:t>
            </a:r>
            <a:br>
              <a:rPr lang="en-US" altLang="ja-JP" sz="2400" dirty="0">
                <a:solidFill>
                  <a:srgbClr val="FFFFFF"/>
                </a:solidFill>
                <a:latin typeface="メイリオ"/>
                <a:ea typeface="メイリオ"/>
                <a:cs typeface="メイリオ"/>
              </a:rPr>
            </a:br>
            <a:r>
              <a:rPr lang="en-US" altLang="ja-JP" sz="2400" dirty="0">
                <a:solidFill>
                  <a:srgbClr val="FFFFFF"/>
                </a:solidFill>
                <a:latin typeface="メイリオ"/>
                <a:ea typeface="メイリオ"/>
                <a:cs typeface="メイリオ"/>
              </a:rPr>
              <a:t>EA</a:t>
            </a:r>
            <a:r>
              <a:rPr lang="ja-JP" altLang="en-US" sz="2400" dirty="0">
                <a:solidFill>
                  <a:srgbClr val="FFFFFF"/>
                </a:solidFill>
                <a:latin typeface="メイリオ"/>
                <a:ea typeface="メイリオ"/>
                <a:cs typeface="メイリオ"/>
              </a:rPr>
              <a:t>・</a:t>
            </a:r>
            <a:r>
              <a:rPr lang="en-US" altLang="ja-JP" sz="2400" dirty="0">
                <a:solidFill>
                  <a:srgbClr val="FFFFFF"/>
                </a:solidFill>
                <a:latin typeface="メイリオ"/>
                <a:ea typeface="メイリオ"/>
                <a:cs typeface="メイリオ"/>
              </a:rPr>
              <a:t>BPR</a:t>
            </a:r>
            <a:r>
              <a:rPr lang="ja-JP" altLang="en-US" sz="2400" dirty="0">
                <a:solidFill>
                  <a:srgbClr val="FFFFFF"/>
                </a:solidFill>
                <a:latin typeface="メイリオ"/>
                <a:ea typeface="メイリオ"/>
                <a:cs typeface="メイリオ"/>
              </a:rPr>
              <a:t>・</a:t>
            </a:r>
            <a:r>
              <a:rPr lang="en-US" altLang="ja-JP" sz="2400" dirty="0">
                <a:solidFill>
                  <a:srgbClr val="FFFFFF"/>
                </a:solidFill>
                <a:latin typeface="メイリオ"/>
                <a:ea typeface="メイリオ"/>
                <a:cs typeface="メイリオ"/>
              </a:rPr>
              <a:t>BPM</a:t>
            </a:r>
            <a:endParaRPr lang="en-US" altLang="ja-JP" sz="2400" dirty="0">
              <a:solidFill>
                <a:srgbClr val="FFFFFF"/>
              </a:solidFill>
              <a:effectLst/>
              <a:latin typeface="メイリオ"/>
              <a:ea typeface="メイリオ"/>
              <a:cs typeface="メイリオ"/>
            </a:endParaRP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199563123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グループ化 11"/>
          <p:cNvGrpSpPr/>
          <p:nvPr/>
        </p:nvGrpSpPr>
        <p:grpSpPr>
          <a:xfrm>
            <a:off x="5818985" y="1837461"/>
            <a:ext cx="2439343" cy="1601477"/>
            <a:chOff x="5818985" y="1837461"/>
            <a:chExt cx="2439343" cy="1601477"/>
          </a:xfrm>
        </p:grpSpPr>
        <p:sp>
          <p:nvSpPr>
            <p:cNvPr id="10" name="フローチャート: 処理 9"/>
            <p:cNvSpPr/>
            <p:nvPr/>
          </p:nvSpPr>
          <p:spPr>
            <a:xfrm>
              <a:off x="5818986" y="2286097"/>
              <a:ext cx="2439342" cy="1152841"/>
            </a:xfrm>
            <a:prstGeom prst="flowChartProcess">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 name="直角三角形 10"/>
            <p:cNvSpPr/>
            <p:nvPr/>
          </p:nvSpPr>
          <p:spPr>
            <a:xfrm flipH="1">
              <a:off x="7441311" y="1842933"/>
              <a:ext cx="817016" cy="448636"/>
            </a:xfrm>
            <a:prstGeom prst="rtTriangle">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8" name="直角三角形 47"/>
            <p:cNvSpPr/>
            <p:nvPr/>
          </p:nvSpPr>
          <p:spPr>
            <a:xfrm flipH="1">
              <a:off x="6636001" y="1840197"/>
              <a:ext cx="817016" cy="448636"/>
            </a:xfrm>
            <a:prstGeom prst="rtTriangle">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9" name="直角三角形 48"/>
            <p:cNvSpPr/>
            <p:nvPr/>
          </p:nvSpPr>
          <p:spPr>
            <a:xfrm flipH="1">
              <a:off x="5818985" y="1837461"/>
              <a:ext cx="817016" cy="448636"/>
            </a:xfrm>
            <a:prstGeom prst="rtTriangle">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35" name="グループ化 34"/>
          <p:cNvGrpSpPr/>
          <p:nvPr/>
        </p:nvGrpSpPr>
        <p:grpSpPr>
          <a:xfrm>
            <a:off x="3182187" y="1989657"/>
            <a:ext cx="858233" cy="1449281"/>
            <a:chOff x="457200" y="1182029"/>
            <a:chExt cx="1182029" cy="1996069"/>
          </a:xfrm>
        </p:grpSpPr>
        <p:sp>
          <p:nvSpPr>
            <p:cNvPr id="36" name="正方形/長方形 35"/>
            <p:cNvSpPr/>
            <p:nvPr/>
          </p:nvSpPr>
          <p:spPr>
            <a:xfrm>
              <a:off x="457200" y="1182029"/>
              <a:ext cx="1182029" cy="1996069"/>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7" name="正方形/長方形 36"/>
            <p:cNvSpPr/>
            <p:nvPr/>
          </p:nvSpPr>
          <p:spPr>
            <a:xfrm>
              <a:off x="613744" y="1364694"/>
              <a:ext cx="220175" cy="360040"/>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8" name="正方形/長方形 37"/>
            <p:cNvSpPr/>
            <p:nvPr/>
          </p:nvSpPr>
          <p:spPr>
            <a:xfrm>
              <a:off x="954314" y="1360314"/>
              <a:ext cx="220175" cy="360040"/>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9" name="正方形/長方形 38"/>
            <p:cNvSpPr/>
            <p:nvPr/>
          </p:nvSpPr>
          <p:spPr>
            <a:xfrm>
              <a:off x="1277078" y="1360314"/>
              <a:ext cx="220175" cy="360040"/>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 name="正方形/長方形 39"/>
            <p:cNvSpPr/>
            <p:nvPr/>
          </p:nvSpPr>
          <p:spPr>
            <a:xfrm>
              <a:off x="613744" y="1862066"/>
              <a:ext cx="220175" cy="360040"/>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1" name="正方形/長方形 40"/>
            <p:cNvSpPr/>
            <p:nvPr/>
          </p:nvSpPr>
          <p:spPr>
            <a:xfrm>
              <a:off x="954314" y="1857686"/>
              <a:ext cx="220175" cy="360040"/>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 name="正方形/長方形 41"/>
            <p:cNvSpPr/>
            <p:nvPr/>
          </p:nvSpPr>
          <p:spPr>
            <a:xfrm>
              <a:off x="1277078" y="1857686"/>
              <a:ext cx="220175" cy="360040"/>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3" name="正方形/長方形 42"/>
            <p:cNvSpPr/>
            <p:nvPr/>
          </p:nvSpPr>
          <p:spPr>
            <a:xfrm>
              <a:off x="613057" y="2391996"/>
              <a:ext cx="220175" cy="360040"/>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 name="正方形/長方形 43"/>
            <p:cNvSpPr/>
            <p:nvPr/>
          </p:nvSpPr>
          <p:spPr>
            <a:xfrm>
              <a:off x="953627" y="2387616"/>
              <a:ext cx="220175" cy="360040"/>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5" name="正方形/長方形 44"/>
            <p:cNvSpPr/>
            <p:nvPr/>
          </p:nvSpPr>
          <p:spPr>
            <a:xfrm>
              <a:off x="1276391" y="2387616"/>
              <a:ext cx="220175" cy="360040"/>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9" name="グループ化 8"/>
          <p:cNvGrpSpPr/>
          <p:nvPr/>
        </p:nvGrpSpPr>
        <p:grpSpPr>
          <a:xfrm>
            <a:off x="1918512" y="1442869"/>
            <a:ext cx="1182029" cy="1996069"/>
            <a:chOff x="457200" y="1182029"/>
            <a:chExt cx="1182029" cy="1996069"/>
          </a:xfrm>
        </p:grpSpPr>
        <p:sp>
          <p:nvSpPr>
            <p:cNvPr id="7" name="正方形/長方形 6"/>
            <p:cNvSpPr/>
            <p:nvPr/>
          </p:nvSpPr>
          <p:spPr>
            <a:xfrm>
              <a:off x="457200" y="1182029"/>
              <a:ext cx="1182029" cy="1996069"/>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 name="正方形/長方形 7"/>
            <p:cNvSpPr/>
            <p:nvPr/>
          </p:nvSpPr>
          <p:spPr>
            <a:xfrm>
              <a:off x="613744" y="1364694"/>
              <a:ext cx="220175" cy="360040"/>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 name="正方形/長方形 14"/>
            <p:cNvSpPr/>
            <p:nvPr/>
          </p:nvSpPr>
          <p:spPr>
            <a:xfrm>
              <a:off x="954314" y="1360314"/>
              <a:ext cx="220175" cy="360040"/>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 name="正方形/長方形 15"/>
            <p:cNvSpPr/>
            <p:nvPr/>
          </p:nvSpPr>
          <p:spPr>
            <a:xfrm>
              <a:off x="1277078" y="1360314"/>
              <a:ext cx="220175" cy="360040"/>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 name="正方形/長方形 16"/>
            <p:cNvSpPr/>
            <p:nvPr/>
          </p:nvSpPr>
          <p:spPr>
            <a:xfrm>
              <a:off x="613744" y="1862066"/>
              <a:ext cx="220175" cy="360040"/>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 name="正方形/長方形 17"/>
            <p:cNvSpPr/>
            <p:nvPr/>
          </p:nvSpPr>
          <p:spPr>
            <a:xfrm>
              <a:off x="954314" y="1857686"/>
              <a:ext cx="220175" cy="360040"/>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 name="正方形/長方形 18"/>
            <p:cNvSpPr/>
            <p:nvPr/>
          </p:nvSpPr>
          <p:spPr>
            <a:xfrm>
              <a:off x="1277078" y="1857686"/>
              <a:ext cx="220175" cy="360040"/>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 name="正方形/長方形 19"/>
            <p:cNvSpPr/>
            <p:nvPr/>
          </p:nvSpPr>
          <p:spPr>
            <a:xfrm>
              <a:off x="613057" y="2391996"/>
              <a:ext cx="220175" cy="360040"/>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 name="正方形/長方形 20"/>
            <p:cNvSpPr/>
            <p:nvPr/>
          </p:nvSpPr>
          <p:spPr>
            <a:xfrm>
              <a:off x="953627" y="2387616"/>
              <a:ext cx="220175" cy="360040"/>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 name="正方形/長方形 21"/>
            <p:cNvSpPr/>
            <p:nvPr/>
          </p:nvSpPr>
          <p:spPr>
            <a:xfrm>
              <a:off x="1276391" y="2387616"/>
              <a:ext cx="220175" cy="360040"/>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4" name="グループ化 23"/>
          <p:cNvGrpSpPr/>
          <p:nvPr/>
        </p:nvGrpSpPr>
        <p:grpSpPr>
          <a:xfrm>
            <a:off x="979270" y="1989657"/>
            <a:ext cx="858233" cy="1449281"/>
            <a:chOff x="457200" y="1182029"/>
            <a:chExt cx="1182029" cy="1996069"/>
          </a:xfrm>
        </p:grpSpPr>
        <p:sp>
          <p:nvSpPr>
            <p:cNvPr id="25" name="正方形/長方形 24"/>
            <p:cNvSpPr/>
            <p:nvPr/>
          </p:nvSpPr>
          <p:spPr>
            <a:xfrm>
              <a:off x="457200" y="1182029"/>
              <a:ext cx="1182029" cy="1996069"/>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 name="正方形/長方形 25"/>
            <p:cNvSpPr/>
            <p:nvPr/>
          </p:nvSpPr>
          <p:spPr>
            <a:xfrm>
              <a:off x="613744" y="1364694"/>
              <a:ext cx="220175" cy="360040"/>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 name="正方形/長方形 26"/>
            <p:cNvSpPr/>
            <p:nvPr/>
          </p:nvSpPr>
          <p:spPr>
            <a:xfrm>
              <a:off x="954314" y="1360314"/>
              <a:ext cx="220175" cy="360040"/>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 name="正方形/長方形 27"/>
            <p:cNvSpPr/>
            <p:nvPr/>
          </p:nvSpPr>
          <p:spPr>
            <a:xfrm>
              <a:off x="1277078" y="1360314"/>
              <a:ext cx="220175" cy="360040"/>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 name="正方形/長方形 28"/>
            <p:cNvSpPr/>
            <p:nvPr/>
          </p:nvSpPr>
          <p:spPr>
            <a:xfrm>
              <a:off x="613744" y="1862066"/>
              <a:ext cx="220175" cy="360040"/>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 name="正方形/長方形 29"/>
            <p:cNvSpPr/>
            <p:nvPr/>
          </p:nvSpPr>
          <p:spPr>
            <a:xfrm>
              <a:off x="954314" y="1857686"/>
              <a:ext cx="220175" cy="360040"/>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1" name="正方形/長方形 30"/>
            <p:cNvSpPr/>
            <p:nvPr/>
          </p:nvSpPr>
          <p:spPr>
            <a:xfrm>
              <a:off x="1277078" y="1857686"/>
              <a:ext cx="220175" cy="360040"/>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 name="正方形/長方形 31"/>
            <p:cNvSpPr/>
            <p:nvPr/>
          </p:nvSpPr>
          <p:spPr>
            <a:xfrm>
              <a:off x="613057" y="2391996"/>
              <a:ext cx="220175" cy="360040"/>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3" name="正方形/長方形 32"/>
            <p:cNvSpPr/>
            <p:nvPr/>
          </p:nvSpPr>
          <p:spPr>
            <a:xfrm>
              <a:off x="953627" y="2387616"/>
              <a:ext cx="220175" cy="360040"/>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4" name="正方形/長方形 33"/>
            <p:cNvSpPr/>
            <p:nvPr/>
          </p:nvSpPr>
          <p:spPr>
            <a:xfrm>
              <a:off x="1276391" y="2387616"/>
              <a:ext cx="220175" cy="360040"/>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4" name="タイトル 3"/>
          <p:cNvSpPr>
            <a:spLocks noGrp="1"/>
          </p:cNvSpPr>
          <p:nvPr>
            <p:ph type="title"/>
          </p:nvPr>
        </p:nvSpPr>
        <p:spPr/>
        <p:txBody>
          <a:bodyPr/>
          <a:lstStyle/>
          <a:p>
            <a:r>
              <a:rPr kumimoji="1" lang="ja-JP" altLang="en-US"/>
              <a:t>部分最適なシステム構築</a:t>
            </a:r>
          </a:p>
        </p:txBody>
      </p:sp>
      <p:pic>
        <p:nvPicPr>
          <p:cNvPr id="1026" name="Picture 2" descr="C:\Users\Shoji\AppData\Local\Microsoft\Windows\Temporary Internet Files\Content.IE5\QDAR6V81\MC90042897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1149" y="2495061"/>
            <a:ext cx="456179" cy="666829"/>
          </a:xfrm>
          <a:prstGeom prst="rect">
            <a:avLst/>
          </a:prstGeom>
          <a:noFill/>
          <a:extLst>
            <a:ext uri="{909E8E84-426E-40dd-AFC4-6F175D3DCCD1}">
              <a14:hiddenFill xmlns="" xmlns:a14="http://schemas.microsoft.com/office/drawing/2010/main">
                <a:solidFill>
                  <a:srgbClr val="FFFFFF"/>
                </a:solidFill>
              </a14:hiddenFill>
            </a:ext>
          </a:extLst>
        </p:spPr>
      </p:pic>
      <p:pic>
        <p:nvPicPr>
          <p:cNvPr id="1027" name="Picture 3" descr="C:\Users\Shoji\AppData\Local\Microsoft\Windows\Temporary Internet Files\Content.IE5\9DROLYQE\MC900428969[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55396" y="2354752"/>
            <a:ext cx="423599" cy="587407"/>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descr="C:\Users\Shoji\AppData\Local\Microsoft\Windows\Temporary Internet Files\Content.IE5\WCGM3UW8\MC900434845[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49668" y="2309698"/>
            <a:ext cx="641226" cy="641226"/>
          </a:xfrm>
          <a:prstGeom prst="rect">
            <a:avLst/>
          </a:prstGeom>
          <a:noFill/>
          <a:extLst>
            <a:ext uri="{909E8E84-426E-40dd-AFC4-6F175D3DCCD1}">
              <a14:hiddenFill xmlns="" xmlns:a14="http://schemas.microsoft.com/office/drawing/2010/main">
                <a:solidFill>
                  <a:srgbClr val="FFFFFF"/>
                </a:solidFill>
              </a14:hiddenFill>
            </a:ext>
          </a:extLst>
        </p:spPr>
      </p:pic>
      <p:pic>
        <p:nvPicPr>
          <p:cNvPr id="1030" name="Picture 6" descr="C:\Users\Shoji\AppData\Local\Microsoft\Windows\Temporary Internet Files\Content.IE5\KDR1NI43\MC900235463[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93997" y="2089625"/>
            <a:ext cx="846131" cy="845701"/>
          </a:xfrm>
          <a:prstGeom prst="rect">
            <a:avLst/>
          </a:prstGeom>
          <a:noFill/>
          <a:extLst>
            <a:ext uri="{909E8E84-426E-40dd-AFC4-6F175D3DCCD1}">
              <a14:hiddenFill xmlns="" xmlns:a14="http://schemas.microsoft.com/office/drawing/2010/main">
                <a:solidFill>
                  <a:srgbClr val="FFFFFF"/>
                </a:solidFill>
              </a14:hiddenFill>
            </a:ext>
          </a:extLst>
        </p:spPr>
      </p:pic>
      <p:sp>
        <p:nvSpPr>
          <p:cNvPr id="5" name="テキスト ボックス 4"/>
          <p:cNvSpPr txBox="1"/>
          <p:nvPr/>
        </p:nvSpPr>
        <p:spPr>
          <a:xfrm>
            <a:off x="857865" y="3822342"/>
            <a:ext cx="4330120" cy="1877437"/>
          </a:xfrm>
          <a:prstGeom prst="rect">
            <a:avLst/>
          </a:prstGeom>
          <a:noFill/>
        </p:spPr>
        <p:txBody>
          <a:bodyPr wrap="square" rtlCol="0">
            <a:spAutoFit/>
          </a:bodyPr>
          <a:lstStyle/>
          <a:p>
            <a:r>
              <a:rPr kumimoji="1" lang="ja-JP" altLang="en-US" sz="2000" dirty="0">
                <a:solidFill>
                  <a:srgbClr val="FF3300"/>
                </a:solidFill>
                <a:latin typeface="+mn-lt"/>
                <a:ea typeface="+mn-ea"/>
              </a:rPr>
              <a:t>現場の業務をそのままシステム化</a:t>
            </a:r>
            <a:endParaRPr kumimoji="1" lang="en-US" altLang="ja-JP" sz="2000" dirty="0">
              <a:solidFill>
                <a:srgbClr val="FF3300"/>
              </a:solidFill>
              <a:latin typeface="+mn-lt"/>
              <a:ea typeface="+mn-ea"/>
            </a:endParaRPr>
          </a:p>
          <a:p>
            <a:r>
              <a:rPr lang="ja-JP" altLang="en-US" sz="1600" dirty="0">
                <a:solidFill>
                  <a:srgbClr val="0070C0"/>
                </a:solidFill>
                <a:latin typeface="+mn-lt"/>
                <a:ea typeface="+mn-ea"/>
              </a:rPr>
              <a:t>・元々の「書類の流れ」に合わせたシステム</a:t>
            </a:r>
            <a:endParaRPr lang="en-US" altLang="ja-JP" sz="1600" dirty="0">
              <a:solidFill>
                <a:srgbClr val="0070C0"/>
              </a:solidFill>
              <a:latin typeface="+mn-lt"/>
              <a:ea typeface="+mn-ea"/>
            </a:endParaRPr>
          </a:p>
          <a:p>
            <a:r>
              <a:rPr lang="ja-JP" altLang="en-US" sz="1600" dirty="0">
                <a:solidFill>
                  <a:srgbClr val="0070C0"/>
                </a:solidFill>
                <a:latin typeface="+mn-lt"/>
                <a:ea typeface="+mn-ea"/>
              </a:rPr>
              <a:t>・</a:t>
            </a:r>
            <a:r>
              <a:rPr kumimoji="1" lang="ja-JP" altLang="en-US" sz="1600" dirty="0">
                <a:solidFill>
                  <a:srgbClr val="0070C0"/>
                </a:solidFill>
                <a:latin typeface="+mn-lt"/>
                <a:ea typeface="+mn-ea"/>
              </a:rPr>
              <a:t>部分最適なシステム構築</a:t>
            </a:r>
            <a:endParaRPr kumimoji="1" lang="en-US" altLang="ja-JP" sz="1600" dirty="0">
              <a:solidFill>
                <a:srgbClr val="0070C0"/>
              </a:solidFill>
              <a:latin typeface="+mn-lt"/>
              <a:ea typeface="+mn-ea"/>
            </a:endParaRPr>
          </a:p>
          <a:p>
            <a:r>
              <a:rPr kumimoji="1" lang="ja-JP" altLang="en-US" sz="1600" dirty="0">
                <a:solidFill>
                  <a:srgbClr val="0070C0"/>
                </a:solidFill>
                <a:latin typeface="+mn-lt"/>
                <a:ea typeface="+mn-ea"/>
              </a:rPr>
              <a:t>・様々な部門が様々なシステムを導入</a:t>
            </a:r>
            <a:endParaRPr kumimoji="1" lang="en-US" altLang="ja-JP" sz="1600" dirty="0">
              <a:solidFill>
                <a:srgbClr val="0070C0"/>
              </a:solidFill>
              <a:latin typeface="+mn-lt"/>
              <a:ea typeface="+mn-ea"/>
            </a:endParaRPr>
          </a:p>
          <a:p>
            <a:r>
              <a:rPr lang="ja-JP" altLang="en-US" sz="1600" dirty="0">
                <a:solidFill>
                  <a:srgbClr val="0070C0"/>
                </a:solidFill>
                <a:latin typeface="+mn-lt"/>
                <a:ea typeface="+mn-ea"/>
              </a:rPr>
              <a:t>・重複する業務（顧客マスターの登録など）</a:t>
            </a:r>
            <a:endParaRPr lang="en-US" altLang="ja-JP" sz="1600" dirty="0">
              <a:solidFill>
                <a:srgbClr val="0070C0"/>
              </a:solidFill>
              <a:latin typeface="+mn-lt"/>
              <a:ea typeface="+mn-ea"/>
            </a:endParaRPr>
          </a:p>
          <a:p>
            <a:r>
              <a:rPr lang="ja-JP" altLang="en-US" sz="1600" dirty="0">
                <a:solidFill>
                  <a:srgbClr val="0070C0"/>
                </a:solidFill>
                <a:latin typeface="+mn-lt"/>
                <a:ea typeface="+mn-ea"/>
              </a:rPr>
              <a:t>・別々の</a:t>
            </a:r>
            <a:r>
              <a:rPr lang="en-US" altLang="ja-JP" sz="1600" dirty="0">
                <a:solidFill>
                  <a:srgbClr val="0070C0"/>
                </a:solidFill>
                <a:latin typeface="+mn-lt"/>
                <a:ea typeface="+mn-ea"/>
              </a:rPr>
              <a:t>DB</a:t>
            </a:r>
            <a:r>
              <a:rPr lang="ja-JP" altLang="en-US" sz="1600" dirty="0">
                <a:solidFill>
                  <a:srgbClr val="0070C0"/>
                </a:solidFill>
                <a:latin typeface="+mn-lt"/>
                <a:ea typeface="+mn-ea"/>
              </a:rPr>
              <a:t>（顧客データなど）</a:t>
            </a:r>
            <a:endParaRPr lang="en-US" altLang="ja-JP" sz="1600" dirty="0">
              <a:solidFill>
                <a:srgbClr val="0070C0"/>
              </a:solidFill>
              <a:latin typeface="+mn-lt"/>
              <a:ea typeface="+mn-ea"/>
            </a:endParaRPr>
          </a:p>
          <a:p>
            <a:r>
              <a:rPr lang="ja-JP" altLang="en-US" sz="1600" dirty="0">
                <a:solidFill>
                  <a:srgbClr val="0070C0"/>
                </a:solidFill>
                <a:latin typeface="+mn-lt"/>
                <a:ea typeface="+mn-ea"/>
              </a:rPr>
              <a:t>・システム間でデータの互換性が無い</a:t>
            </a:r>
            <a:endParaRPr kumimoji="1" lang="ja-JP" altLang="en-US" sz="1600" dirty="0">
              <a:solidFill>
                <a:srgbClr val="0070C0"/>
              </a:solidFill>
              <a:latin typeface="+mn-lt"/>
              <a:ea typeface="+mn-ea"/>
            </a:endParaRPr>
          </a:p>
        </p:txBody>
      </p:sp>
      <p:cxnSp>
        <p:nvCxnSpPr>
          <p:cNvPr id="3" name="直線矢印コネクタ 2"/>
          <p:cNvCxnSpPr/>
          <p:nvPr/>
        </p:nvCxnSpPr>
        <p:spPr bwMode="auto">
          <a:xfrm>
            <a:off x="4314304" y="2758610"/>
            <a:ext cx="1193800" cy="0"/>
          </a:xfrm>
          <a:prstGeom prst="straightConnector1">
            <a:avLst/>
          </a:prstGeom>
          <a:solidFill>
            <a:schemeClr val="bg1"/>
          </a:solidFill>
          <a:ln w="38100" cap="flat" cmpd="sng" algn="ctr">
            <a:solidFill>
              <a:srgbClr val="4168A7"/>
            </a:solidFill>
            <a:prstDash val="sysDot"/>
            <a:round/>
            <a:headEnd type="arrow"/>
            <a:tailEnd type="arrow"/>
          </a:ln>
          <a:effectLst/>
        </p:spPr>
      </p:cxnSp>
      <p:sp>
        <p:nvSpPr>
          <p:cNvPr id="2" name="角丸四角形 1"/>
          <p:cNvSpPr/>
          <p:nvPr/>
        </p:nvSpPr>
        <p:spPr bwMode="auto">
          <a:xfrm>
            <a:off x="971599" y="5808210"/>
            <a:ext cx="4032449" cy="429102"/>
          </a:xfrm>
          <a:prstGeom prst="roundRect">
            <a:avLst>
              <a:gd name="adj" fmla="val 0"/>
            </a:avLst>
          </a:prstGeom>
          <a:solidFill>
            <a:schemeClr val="accent3"/>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dirty="0">
                <a:ln>
                  <a:noFill/>
                </a:ln>
                <a:solidFill>
                  <a:schemeClr val="bg1"/>
                </a:solidFill>
                <a:effectLst/>
              </a:rPr>
              <a:t>サイロ化</a:t>
            </a:r>
          </a:p>
        </p:txBody>
      </p:sp>
      <p:pic>
        <p:nvPicPr>
          <p:cNvPr id="6" name="Picture 2" descr="明治公園第１・２・３サイロ"/>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18986" y="3886180"/>
            <a:ext cx="2439341" cy="235594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13874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p:cTn id="7" dur="500" fill="hold"/>
                                        <p:tgtEl>
                                          <p:spTgt spid="1028"/>
                                        </p:tgtEl>
                                        <p:attrNameLst>
                                          <p:attrName>ppt_w</p:attrName>
                                        </p:attrNameLst>
                                      </p:cBhvr>
                                      <p:tavLst>
                                        <p:tav tm="0">
                                          <p:val>
                                            <p:fltVal val="0"/>
                                          </p:val>
                                        </p:tav>
                                        <p:tav tm="100000">
                                          <p:val>
                                            <p:strVal val="#ppt_w"/>
                                          </p:val>
                                        </p:tav>
                                      </p:tavLst>
                                    </p:anim>
                                    <p:anim calcmode="lin" valueType="num">
                                      <p:cBhvr>
                                        <p:cTn id="8" dur="500" fill="hold"/>
                                        <p:tgtEl>
                                          <p:spTgt spid="1028"/>
                                        </p:tgtEl>
                                        <p:attrNameLst>
                                          <p:attrName>ppt_h</p:attrName>
                                        </p:attrNameLst>
                                      </p:cBhvr>
                                      <p:tavLst>
                                        <p:tav tm="0">
                                          <p:val>
                                            <p:fltVal val="0"/>
                                          </p:val>
                                        </p:tav>
                                        <p:tav tm="100000">
                                          <p:val>
                                            <p:strVal val="#ppt_h"/>
                                          </p:val>
                                        </p:tav>
                                      </p:tavLst>
                                    </p:anim>
                                    <p:animEffect transition="in" filter="fade">
                                      <p:cBhvr>
                                        <p:cTn id="9" dur="500"/>
                                        <p:tgtEl>
                                          <p:spTgt spid="102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027"/>
                                        </p:tgtEl>
                                        <p:attrNameLst>
                                          <p:attrName>style.visibility</p:attrName>
                                        </p:attrNameLst>
                                      </p:cBhvr>
                                      <p:to>
                                        <p:strVal val="visible"/>
                                      </p:to>
                                    </p:set>
                                    <p:anim calcmode="lin" valueType="num">
                                      <p:cBhvr>
                                        <p:cTn id="14" dur="500" fill="hold"/>
                                        <p:tgtEl>
                                          <p:spTgt spid="1027"/>
                                        </p:tgtEl>
                                        <p:attrNameLst>
                                          <p:attrName>ppt_w</p:attrName>
                                        </p:attrNameLst>
                                      </p:cBhvr>
                                      <p:tavLst>
                                        <p:tav tm="0">
                                          <p:val>
                                            <p:fltVal val="0"/>
                                          </p:val>
                                        </p:tav>
                                        <p:tav tm="100000">
                                          <p:val>
                                            <p:strVal val="#ppt_w"/>
                                          </p:val>
                                        </p:tav>
                                      </p:tavLst>
                                    </p:anim>
                                    <p:anim calcmode="lin" valueType="num">
                                      <p:cBhvr>
                                        <p:cTn id="15" dur="500" fill="hold"/>
                                        <p:tgtEl>
                                          <p:spTgt spid="1027"/>
                                        </p:tgtEl>
                                        <p:attrNameLst>
                                          <p:attrName>ppt_h</p:attrName>
                                        </p:attrNameLst>
                                      </p:cBhvr>
                                      <p:tavLst>
                                        <p:tav tm="0">
                                          <p:val>
                                            <p:fltVal val="0"/>
                                          </p:val>
                                        </p:tav>
                                        <p:tav tm="100000">
                                          <p:val>
                                            <p:strVal val="#ppt_h"/>
                                          </p:val>
                                        </p:tav>
                                      </p:tavLst>
                                    </p:anim>
                                    <p:animEffect transition="in" filter="fade">
                                      <p:cBhvr>
                                        <p:cTn id="16" dur="500"/>
                                        <p:tgtEl>
                                          <p:spTgt spid="102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030"/>
                                        </p:tgtEl>
                                        <p:attrNameLst>
                                          <p:attrName>style.visibility</p:attrName>
                                        </p:attrNameLst>
                                      </p:cBhvr>
                                      <p:to>
                                        <p:strVal val="visible"/>
                                      </p:to>
                                    </p:set>
                                    <p:anim calcmode="lin" valueType="num">
                                      <p:cBhvr>
                                        <p:cTn id="21" dur="500" fill="hold"/>
                                        <p:tgtEl>
                                          <p:spTgt spid="1030"/>
                                        </p:tgtEl>
                                        <p:attrNameLst>
                                          <p:attrName>ppt_w</p:attrName>
                                        </p:attrNameLst>
                                      </p:cBhvr>
                                      <p:tavLst>
                                        <p:tav tm="0">
                                          <p:val>
                                            <p:fltVal val="0"/>
                                          </p:val>
                                        </p:tav>
                                        <p:tav tm="100000">
                                          <p:val>
                                            <p:strVal val="#ppt_w"/>
                                          </p:val>
                                        </p:tav>
                                      </p:tavLst>
                                    </p:anim>
                                    <p:anim calcmode="lin" valueType="num">
                                      <p:cBhvr>
                                        <p:cTn id="22" dur="500" fill="hold"/>
                                        <p:tgtEl>
                                          <p:spTgt spid="1030"/>
                                        </p:tgtEl>
                                        <p:attrNameLst>
                                          <p:attrName>ppt_h</p:attrName>
                                        </p:attrNameLst>
                                      </p:cBhvr>
                                      <p:tavLst>
                                        <p:tav tm="0">
                                          <p:val>
                                            <p:fltVal val="0"/>
                                          </p:val>
                                        </p:tav>
                                        <p:tav tm="100000">
                                          <p:val>
                                            <p:strVal val="#ppt_h"/>
                                          </p:val>
                                        </p:tav>
                                      </p:tavLst>
                                    </p:anim>
                                    <p:animEffect transition="in" filter="fade">
                                      <p:cBhvr>
                                        <p:cTn id="23" dur="500"/>
                                        <p:tgtEl>
                                          <p:spTgt spid="103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026"/>
                                        </p:tgtEl>
                                        <p:attrNameLst>
                                          <p:attrName>style.visibility</p:attrName>
                                        </p:attrNameLst>
                                      </p:cBhvr>
                                      <p:to>
                                        <p:strVal val="visible"/>
                                      </p:to>
                                    </p:set>
                                    <p:anim calcmode="lin" valueType="num">
                                      <p:cBhvr>
                                        <p:cTn id="28" dur="500" fill="hold"/>
                                        <p:tgtEl>
                                          <p:spTgt spid="1026"/>
                                        </p:tgtEl>
                                        <p:attrNameLst>
                                          <p:attrName>ppt_w</p:attrName>
                                        </p:attrNameLst>
                                      </p:cBhvr>
                                      <p:tavLst>
                                        <p:tav tm="0">
                                          <p:val>
                                            <p:fltVal val="0"/>
                                          </p:val>
                                        </p:tav>
                                        <p:tav tm="100000">
                                          <p:val>
                                            <p:strVal val="#ppt_w"/>
                                          </p:val>
                                        </p:tav>
                                      </p:tavLst>
                                    </p:anim>
                                    <p:anim calcmode="lin" valueType="num">
                                      <p:cBhvr>
                                        <p:cTn id="29" dur="500" fill="hold"/>
                                        <p:tgtEl>
                                          <p:spTgt spid="1026"/>
                                        </p:tgtEl>
                                        <p:attrNameLst>
                                          <p:attrName>ppt_h</p:attrName>
                                        </p:attrNameLst>
                                      </p:cBhvr>
                                      <p:tavLst>
                                        <p:tav tm="0">
                                          <p:val>
                                            <p:fltVal val="0"/>
                                          </p:val>
                                        </p:tav>
                                        <p:tav tm="100000">
                                          <p:val>
                                            <p:strVal val="#ppt_h"/>
                                          </p:val>
                                        </p:tav>
                                      </p:tavLst>
                                    </p:anim>
                                    <p:animEffect transition="in" filter="fade">
                                      <p:cBhvr>
                                        <p:cTn id="30" dur="500"/>
                                        <p:tgtEl>
                                          <p:spTgt spid="1026"/>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500" fill="hold"/>
                                        <p:tgtEl>
                                          <p:spTgt spid="5"/>
                                        </p:tgtEl>
                                        <p:attrNameLst>
                                          <p:attrName>ppt_x</p:attrName>
                                        </p:attrNameLst>
                                      </p:cBhvr>
                                      <p:tavLst>
                                        <p:tav tm="0">
                                          <p:val>
                                            <p:strVal val="1+#ppt_w/2"/>
                                          </p:val>
                                        </p:tav>
                                        <p:tav tm="100000">
                                          <p:val>
                                            <p:strVal val="#ppt_x"/>
                                          </p:val>
                                        </p:tav>
                                      </p:tavLst>
                                    </p:anim>
                                    <p:anim calcmode="lin" valueType="num">
                                      <p:cBhvr additive="base">
                                        <p:cTn id="36"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500" fill="hold"/>
                                        <p:tgtEl>
                                          <p:spTgt spid="2"/>
                                        </p:tgtEl>
                                        <p:attrNameLst>
                                          <p:attrName>ppt_w</p:attrName>
                                        </p:attrNameLst>
                                      </p:cBhvr>
                                      <p:tavLst>
                                        <p:tav tm="0">
                                          <p:val>
                                            <p:fltVal val="0"/>
                                          </p:val>
                                        </p:tav>
                                        <p:tav tm="100000">
                                          <p:val>
                                            <p:strVal val="#ppt_w"/>
                                          </p:val>
                                        </p:tav>
                                      </p:tavLst>
                                    </p:anim>
                                    <p:anim calcmode="lin" valueType="num">
                                      <p:cBhvr>
                                        <p:cTn id="42" dur="500" fill="hold"/>
                                        <p:tgtEl>
                                          <p:spTgt spid="2"/>
                                        </p:tgtEl>
                                        <p:attrNameLst>
                                          <p:attrName>ppt_h</p:attrName>
                                        </p:attrNameLst>
                                      </p:cBhvr>
                                      <p:tavLst>
                                        <p:tav tm="0">
                                          <p:val>
                                            <p:fltVal val="0"/>
                                          </p:val>
                                        </p:tav>
                                        <p:tav tm="100000">
                                          <p:val>
                                            <p:strVal val="#ppt_h"/>
                                          </p:val>
                                        </p:tav>
                                      </p:tavLst>
                                    </p:anim>
                                    <p:animEffect transition="in" filter="fade">
                                      <p:cBhvr>
                                        <p:cTn id="43" dur="500"/>
                                        <p:tgtEl>
                                          <p:spTgt spid="2"/>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fade">
                                      <p:cBhvr>
                                        <p:cTn id="4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a:t>システム開発手法の変遷</a:t>
            </a:r>
          </a:p>
        </p:txBody>
      </p:sp>
      <p:sp>
        <p:nvSpPr>
          <p:cNvPr id="13" name="角丸四角形 12"/>
          <p:cNvSpPr/>
          <p:nvPr/>
        </p:nvSpPr>
        <p:spPr bwMode="auto">
          <a:xfrm>
            <a:off x="251520" y="1000310"/>
            <a:ext cx="3888432" cy="2284674"/>
          </a:xfrm>
          <a:prstGeom prst="roundRect">
            <a:avLst>
              <a:gd name="adj" fmla="val 0"/>
            </a:avLst>
          </a:prstGeom>
          <a:solidFill>
            <a:schemeClr val="accent1"/>
          </a:solidFill>
          <a:ln w="38100" cap="flat" cmpd="sng" algn="ctr">
            <a:noFill/>
            <a:prstDash val="solid"/>
            <a:round/>
            <a:headEnd type="none" w="med" len="med"/>
            <a:tailEnd type="none" w="med" len="med"/>
          </a:ln>
          <a:effectLst/>
          <a:scene3d>
            <a:camera prst="orthographicFront"/>
            <a:lightRig rig="threePt" dir="t"/>
          </a:scene3d>
          <a:sp3d/>
        </p:spPr>
        <p:txBody>
          <a:bodyPr vert="horz" wrap="square" lIns="91440" tIns="45720" rIns="91440" bIns="45720" numCol="1" rtlCol="0" anchor="ctr" anchorCtr="0" compatLnSpc="1">
            <a:prstTxWarp prst="textNoShape">
              <a:avLst/>
            </a:prstTxWarp>
          </a:bodyPr>
          <a:lstStyle/>
          <a:p>
            <a:r>
              <a:rPr lang="ja-JP" altLang="en-US" sz="2000" dirty="0">
                <a:solidFill>
                  <a:schemeClr val="bg1"/>
                </a:solidFill>
                <a:latin typeface="+mn-lt"/>
                <a:ea typeface="+mn-ea"/>
              </a:rPr>
              <a:t>従来は部分最適な業務システム</a:t>
            </a:r>
            <a:endParaRPr lang="en-US" altLang="ja-JP" sz="2000" dirty="0">
              <a:solidFill>
                <a:schemeClr val="bg1"/>
              </a:solidFill>
              <a:latin typeface="+mn-lt"/>
              <a:ea typeface="+mn-ea"/>
            </a:endParaRPr>
          </a:p>
          <a:p>
            <a:pPr lvl="1" indent="-188913"/>
            <a:endParaRPr lang="en-US" altLang="ja-JP" sz="1600" dirty="0">
              <a:solidFill>
                <a:schemeClr val="bg1"/>
              </a:solidFill>
              <a:latin typeface="+mn-lt"/>
              <a:ea typeface="+mn-ea"/>
            </a:endParaRPr>
          </a:p>
          <a:p>
            <a:pPr marL="554037" lvl="1" indent="-285750">
              <a:buFont typeface="Wingdings" charset="2"/>
              <a:buChar char="Ø"/>
            </a:pPr>
            <a:r>
              <a:rPr lang="ja-JP" altLang="en-US" sz="1400" dirty="0">
                <a:solidFill>
                  <a:schemeClr val="bg1"/>
                </a:solidFill>
                <a:latin typeface="+mn-lt"/>
                <a:ea typeface="+mn-ea"/>
              </a:rPr>
              <a:t>個別にシステム設計開発</a:t>
            </a:r>
            <a:endParaRPr lang="en-US" altLang="ja-JP" sz="1400" dirty="0">
              <a:solidFill>
                <a:schemeClr val="bg1"/>
              </a:solidFill>
              <a:latin typeface="+mn-lt"/>
              <a:ea typeface="+mn-ea"/>
            </a:endParaRPr>
          </a:p>
          <a:p>
            <a:pPr marL="554037" lvl="1" indent="-285750">
              <a:buFont typeface="Wingdings" charset="2"/>
              <a:buChar char="Ø"/>
            </a:pPr>
            <a:r>
              <a:rPr lang="ja-JP" altLang="en-US" sz="1400" dirty="0">
                <a:solidFill>
                  <a:schemeClr val="bg1"/>
                </a:solidFill>
                <a:latin typeface="+mn-lt"/>
                <a:ea typeface="+mn-ea"/>
              </a:rPr>
              <a:t>現場の仕事をそのままシステム化</a:t>
            </a:r>
            <a:endParaRPr lang="en-US" altLang="ja-JP" sz="1400" dirty="0">
              <a:solidFill>
                <a:schemeClr val="bg1"/>
              </a:solidFill>
              <a:latin typeface="+mn-lt"/>
              <a:ea typeface="+mn-ea"/>
            </a:endParaRPr>
          </a:p>
          <a:p>
            <a:pPr marL="554037" lvl="1" indent="-285750">
              <a:buFont typeface="Wingdings" charset="2"/>
              <a:buChar char="Ø"/>
            </a:pPr>
            <a:r>
              <a:rPr lang="ja-JP" altLang="en-US" sz="1400" dirty="0">
                <a:solidFill>
                  <a:schemeClr val="bg1"/>
                </a:solidFill>
                <a:latin typeface="+mn-lt"/>
                <a:ea typeface="+mn-ea"/>
              </a:rPr>
              <a:t>「その時点」での技術を使って開発</a:t>
            </a:r>
            <a:endParaRPr lang="en-US" altLang="ja-JP" sz="1400" dirty="0">
              <a:solidFill>
                <a:schemeClr val="bg1"/>
              </a:solidFill>
              <a:latin typeface="+mn-lt"/>
              <a:ea typeface="+mn-ea"/>
            </a:endParaRPr>
          </a:p>
          <a:p>
            <a:pPr marL="554037" lvl="1" indent="-285750">
              <a:buFont typeface="Wingdings" charset="2"/>
              <a:buChar char="Ø"/>
            </a:pPr>
            <a:r>
              <a:rPr lang="ja-JP" altLang="en-US" sz="1400" dirty="0">
                <a:solidFill>
                  <a:schemeClr val="bg1"/>
                </a:solidFill>
                <a:latin typeface="+mn-lt"/>
                <a:ea typeface="+mn-ea"/>
              </a:rPr>
              <a:t>他システムとの連携は必要に応じて設計・実装</a:t>
            </a:r>
            <a:endParaRPr lang="en-US" altLang="ja-JP" sz="1400" dirty="0">
              <a:solidFill>
                <a:schemeClr val="bg1"/>
              </a:solidFill>
              <a:latin typeface="+mn-lt"/>
              <a:ea typeface="+mn-ea"/>
            </a:endParaRPr>
          </a:p>
          <a:p>
            <a:pPr marL="554037" lvl="1" indent="-285750">
              <a:buFont typeface="Wingdings" charset="2"/>
              <a:buChar char="Ø"/>
            </a:pPr>
            <a:r>
              <a:rPr lang="ja-JP" altLang="en-US" sz="1400" dirty="0">
                <a:solidFill>
                  <a:schemeClr val="bg1"/>
                </a:solidFill>
                <a:latin typeface="+mn-lt"/>
                <a:ea typeface="+mn-ea"/>
              </a:rPr>
              <a:t>全社的最適化という視点はない</a:t>
            </a:r>
            <a:endParaRPr lang="en-US" altLang="ja-JP" sz="1400" dirty="0">
              <a:solidFill>
                <a:schemeClr val="bg1"/>
              </a:solidFill>
              <a:latin typeface="+mn-lt"/>
              <a:ea typeface="+mn-ea"/>
            </a:endParaRPr>
          </a:p>
        </p:txBody>
      </p:sp>
      <p:sp>
        <p:nvSpPr>
          <p:cNvPr id="14" name="角丸四角形 13"/>
          <p:cNvSpPr/>
          <p:nvPr/>
        </p:nvSpPr>
        <p:spPr bwMode="auto">
          <a:xfrm>
            <a:off x="5004048" y="1000310"/>
            <a:ext cx="3888432" cy="2284674"/>
          </a:xfrm>
          <a:prstGeom prst="roundRect">
            <a:avLst>
              <a:gd name="adj" fmla="val 0"/>
            </a:avLst>
          </a:prstGeom>
          <a:solidFill>
            <a:schemeClr val="accent5"/>
          </a:solidFill>
          <a:ln w="38100" cap="flat" cmpd="sng" algn="ctr">
            <a:noFill/>
            <a:prstDash val="solid"/>
            <a:round/>
            <a:headEnd type="none" w="med" len="med"/>
            <a:tailEnd type="none" w="med" len="med"/>
          </a:ln>
          <a:effectLst/>
          <a:scene3d>
            <a:camera prst="orthographicFront"/>
            <a:lightRig rig="threePt" dir="t"/>
          </a:scene3d>
          <a:sp3d/>
        </p:spPr>
        <p:txBody>
          <a:bodyPr vert="horz" wrap="square" lIns="91440" tIns="45720" rIns="91440" bIns="45720" numCol="1" rtlCol="0" anchor="ctr" anchorCtr="0" compatLnSpc="1">
            <a:prstTxWarp prst="textNoShape">
              <a:avLst/>
            </a:prstTxWarp>
          </a:bodyPr>
          <a:lstStyle/>
          <a:p>
            <a:pPr algn="ctr"/>
            <a:r>
              <a:rPr lang="ja-JP" altLang="en-US" sz="2000" dirty="0">
                <a:solidFill>
                  <a:schemeClr val="bg1"/>
                </a:solidFill>
                <a:latin typeface="+mn-lt"/>
                <a:ea typeface="+mn-ea"/>
              </a:rPr>
              <a:t>全社最適化手法</a:t>
            </a:r>
            <a:endParaRPr lang="en-US" altLang="ja-JP" sz="2000" dirty="0">
              <a:solidFill>
                <a:schemeClr val="bg1"/>
              </a:solidFill>
              <a:latin typeface="+mn-lt"/>
              <a:ea typeface="+mn-ea"/>
            </a:endParaRPr>
          </a:p>
          <a:p>
            <a:pPr marL="366713" lvl="1" indent="-188913">
              <a:tabLst>
                <a:tab pos="903288" algn="l"/>
              </a:tabLst>
            </a:pPr>
            <a:endParaRPr lang="en-US" altLang="ja-JP" sz="2000" dirty="0">
              <a:solidFill>
                <a:schemeClr val="bg1"/>
              </a:solidFill>
              <a:latin typeface="+mn-lt"/>
              <a:ea typeface="+mn-ea"/>
            </a:endParaRPr>
          </a:p>
          <a:p>
            <a:pPr marL="366713" lvl="1" indent="-188913">
              <a:tabLst>
                <a:tab pos="903288" algn="l"/>
              </a:tabLst>
            </a:pPr>
            <a:r>
              <a:rPr lang="en-US" altLang="ja-JP" sz="2000" dirty="0">
                <a:solidFill>
                  <a:schemeClr val="bg1"/>
                </a:solidFill>
                <a:latin typeface="+mn-lt"/>
                <a:ea typeface="+mn-ea"/>
              </a:rPr>
              <a:t>EA	</a:t>
            </a:r>
            <a:r>
              <a:rPr lang="en-US" altLang="ja-JP" sz="1400" dirty="0">
                <a:solidFill>
                  <a:schemeClr val="bg1"/>
                </a:solidFill>
                <a:latin typeface="+mn-lt"/>
                <a:ea typeface="+mn-ea"/>
              </a:rPr>
              <a:t>Enterprise Architecture</a:t>
            </a:r>
          </a:p>
          <a:p>
            <a:pPr marL="366713" lvl="1" indent="-188913">
              <a:tabLst>
                <a:tab pos="903288" algn="l"/>
              </a:tabLst>
            </a:pPr>
            <a:endParaRPr lang="en-US" altLang="ja-JP" sz="1400" dirty="0">
              <a:solidFill>
                <a:schemeClr val="bg1"/>
              </a:solidFill>
              <a:latin typeface="+mn-lt"/>
              <a:ea typeface="+mn-ea"/>
            </a:endParaRPr>
          </a:p>
          <a:p>
            <a:pPr marL="366713" lvl="1" indent="-188913">
              <a:tabLst>
                <a:tab pos="903288" algn="l"/>
              </a:tabLst>
            </a:pPr>
            <a:r>
              <a:rPr lang="en-US" altLang="ja-JP" sz="2000" dirty="0">
                <a:solidFill>
                  <a:schemeClr val="bg1"/>
                </a:solidFill>
                <a:latin typeface="+mn-lt"/>
                <a:ea typeface="+mn-ea"/>
              </a:rPr>
              <a:t>BPR</a:t>
            </a:r>
            <a:r>
              <a:rPr lang="en-US" altLang="ja-JP" sz="1400" dirty="0">
                <a:solidFill>
                  <a:schemeClr val="bg1"/>
                </a:solidFill>
                <a:latin typeface="+mn-lt"/>
                <a:ea typeface="+mn-ea"/>
              </a:rPr>
              <a:t>	Business Process Re-engineering</a:t>
            </a:r>
          </a:p>
          <a:p>
            <a:pPr marL="366713" lvl="1" indent="-188913">
              <a:tabLst>
                <a:tab pos="903288" algn="l"/>
              </a:tabLst>
            </a:pPr>
            <a:endParaRPr lang="en-US" altLang="ja-JP" sz="1400" dirty="0">
              <a:solidFill>
                <a:schemeClr val="bg1"/>
              </a:solidFill>
              <a:latin typeface="+mn-lt"/>
              <a:ea typeface="+mn-ea"/>
            </a:endParaRPr>
          </a:p>
          <a:p>
            <a:pPr marL="366713" lvl="1" indent="-188913">
              <a:tabLst>
                <a:tab pos="903288" algn="l"/>
              </a:tabLst>
            </a:pPr>
            <a:r>
              <a:rPr lang="en-US" altLang="ja-JP" sz="2000" dirty="0">
                <a:solidFill>
                  <a:schemeClr val="bg1"/>
                </a:solidFill>
                <a:latin typeface="+mn-lt"/>
                <a:ea typeface="+mn-ea"/>
              </a:rPr>
              <a:t>ERP	</a:t>
            </a:r>
            <a:r>
              <a:rPr lang="en-US" altLang="ja-JP" sz="1400" dirty="0">
                <a:solidFill>
                  <a:schemeClr val="bg1"/>
                </a:solidFill>
                <a:latin typeface="+mn-lt"/>
                <a:ea typeface="+mn-ea"/>
              </a:rPr>
              <a:t>Enterprise Resource Planning</a:t>
            </a:r>
          </a:p>
        </p:txBody>
      </p:sp>
      <p:sp>
        <p:nvSpPr>
          <p:cNvPr id="5" name="右矢印 4"/>
          <p:cNvSpPr/>
          <p:nvPr/>
        </p:nvSpPr>
        <p:spPr bwMode="auto">
          <a:xfrm>
            <a:off x="4283968" y="1278551"/>
            <a:ext cx="576064" cy="1728192"/>
          </a:xfrm>
          <a:prstGeom prst="rightArrow">
            <a:avLst/>
          </a:prstGeom>
          <a:solidFill>
            <a:schemeClr val="accent6">
              <a:lumMod val="7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a:ln>
                <a:noFill/>
              </a:ln>
              <a:solidFill>
                <a:srgbClr val="484848"/>
              </a:solidFill>
              <a:effectLst/>
              <a:latin typeface="+mn-lt"/>
              <a:ea typeface="+mn-ea"/>
            </a:endParaRPr>
          </a:p>
        </p:txBody>
      </p:sp>
      <p:sp>
        <p:nvSpPr>
          <p:cNvPr id="2" name="正方形/長方形 1"/>
          <p:cNvSpPr/>
          <p:nvPr/>
        </p:nvSpPr>
        <p:spPr bwMode="auto">
          <a:xfrm>
            <a:off x="251520" y="3429000"/>
            <a:ext cx="8640960" cy="2952328"/>
          </a:xfrm>
          <a:prstGeom prst="rect">
            <a:avLst/>
          </a:prstGeom>
          <a:solidFill>
            <a:schemeClr val="accent6">
              <a:lumMod val="7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spcBef>
                <a:spcPct val="20000"/>
              </a:spcBef>
            </a:pPr>
            <a:r>
              <a:rPr kumimoji="0" lang="en-US" altLang="ja-JP" sz="2400" dirty="0">
                <a:solidFill>
                  <a:schemeClr val="bg1"/>
                </a:solidFill>
                <a:latin typeface="+mn-lt"/>
                <a:ea typeface="+mn-ea"/>
              </a:rPr>
              <a:t>Enterprise Architecture</a:t>
            </a:r>
          </a:p>
          <a:p>
            <a:pPr>
              <a:spcBef>
                <a:spcPct val="20000"/>
              </a:spcBef>
            </a:pPr>
            <a:r>
              <a:rPr kumimoji="0" lang="ja-JP" altLang="en-US" sz="1400" dirty="0">
                <a:solidFill>
                  <a:schemeClr val="bg1"/>
                </a:solidFill>
                <a:latin typeface="+mn-lt"/>
                <a:ea typeface="+mn-ea"/>
              </a:rPr>
              <a:t>複雑化し非効率化した巨大な組織の業務手順や情報システム、組織を全社規模で最適化し、効率よい組織の運営を図るという考え方または方法論。</a:t>
            </a:r>
          </a:p>
          <a:p>
            <a:pPr>
              <a:spcBef>
                <a:spcPct val="20000"/>
              </a:spcBef>
            </a:pPr>
            <a:r>
              <a:rPr kumimoji="0" lang="en-US" altLang="ja-JP" sz="1400" dirty="0">
                <a:solidFill>
                  <a:schemeClr val="bg1"/>
                </a:solidFill>
                <a:latin typeface="+mn-lt"/>
                <a:ea typeface="+mn-ea"/>
              </a:rPr>
              <a:t>EA</a:t>
            </a:r>
            <a:r>
              <a:rPr kumimoji="0" lang="ja-JP" altLang="en-US" sz="1400" dirty="0">
                <a:solidFill>
                  <a:schemeClr val="bg1"/>
                </a:solidFill>
                <a:latin typeface="+mn-lt"/>
                <a:ea typeface="+mn-ea"/>
              </a:rPr>
              <a:t>により、巨大な組織内で複数の業務システムが別個に運用されていたものを標準化し、導入・運用コストの削減、重複した業務内容の統合を通じて組織の運営コストの削減を目指す。</a:t>
            </a:r>
            <a:endParaRPr kumimoji="0" lang="en-US" altLang="ja-JP" sz="1400" dirty="0">
              <a:solidFill>
                <a:schemeClr val="bg1"/>
              </a:solidFill>
              <a:latin typeface="+mn-lt"/>
              <a:ea typeface="+mn-ea"/>
            </a:endParaRPr>
          </a:p>
          <a:p>
            <a:pPr>
              <a:spcBef>
                <a:spcPct val="20000"/>
              </a:spcBef>
            </a:pPr>
            <a:r>
              <a:rPr kumimoji="0" lang="en-US" altLang="ja-JP" sz="2400" b="0" i="0" u="none" strike="noStrike" cap="none" normalizeH="0" dirty="0">
                <a:ln>
                  <a:noFill/>
                </a:ln>
                <a:solidFill>
                  <a:schemeClr val="bg1"/>
                </a:solidFill>
                <a:effectLst/>
                <a:latin typeface="+mn-lt"/>
                <a:ea typeface="+mn-ea"/>
              </a:rPr>
              <a:t>Business Process Re-engineering</a:t>
            </a:r>
          </a:p>
          <a:p>
            <a:pPr>
              <a:spcBef>
                <a:spcPct val="20000"/>
              </a:spcBef>
            </a:pPr>
            <a:r>
              <a:rPr kumimoji="0" lang="ja-JP" altLang="en-US" sz="1400" dirty="0">
                <a:solidFill>
                  <a:schemeClr val="bg1"/>
                </a:solidFill>
                <a:latin typeface="+mn-lt"/>
                <a:ea typeface="+mn-ea"/>
              </a:rPr>
              <a:t>高度に専門化され、プロセスが分断された分業型組織を改革するため、組織やビジネスルールや手順を根本的に見直し、ビジネスプロセスに視点を置き、組織、職務、業務フロー、管理機構、情報システムを再設計し、最終的顧客に対する価値を生み出す一連の改革。</a:t>
            </a:r>
            <a:endParaRPr kumimoji="0" lang="en-US" altLang="ja-JP" sz="1400" b="0" i="0" u="none" strike="noStrike" cap="none" normalizeH="0" dirty="0">
              <a:ln>
                <a:noFill/>
              </a:ln>
              <a:solidFill>
                <a:schemeClr val="bg1"/>
              </a:solidFill>
              <a:effectLst/>
              <a:latin typeface="+mn-lt"/>
              <a:ea typeface="+mn-ea"/>
            </a:endParaRPr>
          </a:p>
          <a:p>
            <a:pPr>
              <a:spcBef>
                <a:spcPct val="20000"/>
              </a:spcBef>
            </a:pPr>
            <a:endParaRPr kumimoji="0" lang="ja-JP" altLang="en-US" sz="1400" b="0" i="0" u="none" strike="noStrike" cap="none" normalizeH="0" dirty="0">
              <a:ln>
                <a:noFill/>
              </a:ln>
              <a:solidFill>
                <a:schemeClr val="bg1"/>
              </a:solidFill>
              <a:effectLst/>
              <a:latin typeface="+mn-lt"/>
              <a:ea typeface="+mn-ea"/>
            </a:endParaRPr>
          </a:p>
        </p:txBody>
      </p:sp>
    </p:spTree>
    <p:extLst>
      <p:ext uri="{BB962C8B-B14F-4D97-AF65-F5344CB8AC3E}">
        <p14:creationId xmlns:p14="http://schemas.microsoft.com/office/powerpoint/2010/main" val="1243943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5" grpId="0" animBg="1"/>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830355" y="2775338"/>
            <a:ext cx="7499634"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2800" dirty="0">
                <a:solidFill>
                  <a:srgbClr val="FFFFFF"/>
                </a:solidFill>
                <a:effectLst/>
                <a:latin typeface="Arial"/>
                <a:ea typeface="HGP創英角ｺﾞｼｯｸUB" pitchFamily="50" charset="-128"/>
                <a:cs typeface="Arial"/>
              </a:rPr>
              <a:t>ERP</a:t>
            </a:r>
          </a:p>
        </p:txBody>
      </p:sp>
      <p:sp>
        <p:nvSpPr>
          <p:cNvPr id="7" name="正方形/長方形 6"/>
          <p:cNvSpPr/>
          <p:nvPr/>
        </p:nvSpPr>
        <p:spPr>
          <a:xfrm>
            <a:off x="830354" y="2775338"/>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pic>
        <p:nvPicPr>
          <p:cNvPr id="8" name="図 7"/>
          <p:cNvPicPr>
            <a:picLocks noChangeAspect="1"/>
          </p:cNvPicPr>
          <p:nvPr/>
        </p:nvPicPr>
        <p:blipFill>
          <a:blip r:embed="rId2"/>
          <a:stretch>
            <a:fillRect/>
          </a:stretch>
        </p:blipFill>
        <p:spPr>
          <a:xfrm>
            <a:off x="8128001" y="6690381"/>
            <a:ext cx="882650" cy="150697"/>
          </a:xfrm>
          <a:prstGeom prst="rect">
            <a:avLst/>
          </a:prstGeom>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5793918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Enterprise Architecture</a:t>
            </a:r>
            <a:endParaRPr kumimoji="1" lang="ja-JP" altLang="en-US" dirty="0"/>
          </a:p>
        </p:txBody>
      </p:sp>
      <p:pic>
        <p:nvPicPr>
          <p:cNvPr id="2050" name="Picture 2" descr="http://itpro.nikkeibp.co.jp/article/lecture/20070403/267249/zu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266" y="1196752"/>
            <a:ext cx="6381750" cy="4276726"/>
          </a:xfrm>
          <a:prstGeom prst="rect">
            <a:avLst/>
          </a:prstGeom>
          <a:noFill/>
          <a:extLst>
            <a:ext uri="{909E8E84-426E-40dd-AFC4-6F175D3DCCD1}">
              <a14:hiddenFill xmlns="" xmlns:a14="http://schemas.microsoft.com/office/drawing/2010/main">
                <a:solidFill>
                  <a:srgbClr val="FFFFFF"/>
                </a:solidFill>
              </a14:hiddenFill>
            </a:ext>
          </a:extLst>
        </p:spPr>
      </p:pic>
      <p:sp>
        <p:nvSpPr>
          <p:cNvPr id="3" name="正方形/長方形 2"/>
          <p:cNvSpPr/>
          <p:nvPr/>
        </p:nvSpPr>
        <p:spPr>
          <a:xfrm>
            <a:off x="176266" y="5453250"/>
            <a:ext cx="6381750" cy="261610"/>
          </a:xfrm>
          <a:prstGeom prst="rect">
            <a:avLst/>
          </a:prstGeom>
        </p:spPr>
        <p:txBody>
          <a:bodyPr wrap="square">
            <a:spAutoFit/>
          </a:bodyPr>
          <a:lstStyle/>
          <a:p>
            <a:r>
              <a:rPr lang="en-US" altLang="ja-JP" sz="1100" dirty="0"/>
              <a:t>http://itpro.nikkeibp.co.jp/article/lecture/20070403/267249/?ST=selfup</a:t>
            </a:r>
            <a:endParaRPr lang="ja-JP" altLang="en-US" sz="1100" dirty="0"/>
          </a:p>
        </p:txBody>
      </p:sp>
      <p:sp>
        <p:nvSpPr>
          <p:cNvPr id="5" name="正方形/長方形 4"/>
          <p:cNvSpPr/>
          <p:nvPr/>
        </p:nvSpPr>
        <p:spPr bwMode="auto">
          <a:xfrm>
            <a:off x="6660232" y="1340768"/>
            <a:ext cx="2232248" cy="1224136"/>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1400" dirty="0">
                <a:solidFill>
                  <a:schemeClr val="bg1"/>
                </a:solidFill>
                <a:latin typeface="+mn-lt"/>
                <a:ea typeface="+mn-ea"/>
              </a:rPr>
              <a:t>巨大な組織の業務手順や情報システムの標準化、組織の最適化を進め、効率よい組織の運営を図るための方法論</a:t>
            </a:r>
            <a:endParaRPr kumimoji="0" lang="ja-JP" altLang="en-US" sz="1400" b="0" i="0" u="none" strike="noStrike" cap="none" normalizeH="0" dirty="0">
              <a:ln>
                <a:noFill/>
              </a:ln>
              <a:solidFill>
                <a:schemeClr val="bg1"/>
              </a:solidFill>
              <a:effectLst/>
              <a:latin typeface="+mn-lt"/>
              <a:ea typeface="+mn-ea"/>
            </a:endParaRPr>
          </a:p>
        </p:txBody>
      </p:sp>
      <p:sp>
        <p:nvSpPr>
          <p:cNvPr id="6" name="正方形/長方形 5"/>
          <p:cNvSpPr/>
          <p:nvPr/>
        </p:nvSpPr>
        <p:spPr bwMode="auto">
          <a:xfrm>
            <a:off x="6660232" y="4149080"/>
            <a:ext cx="2232248" cy="1224136"/>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a:ln>
                  <a:noFill/>
                </a:ln>
                <a:solidFill>
                  <a:schemeClr val="bg1"/>
                </a:solidFill>
                <a:effectLst/>
                <a:latin typeface="+mn-lt"/>
                <a:ea typeface="+mn-ea"/>
              </a:rPr>
              <a:t>大企業・政府機関</a:t>
            </a:r>
            <a:endParaRPr kumimoji="0" lang="en-US" altLang="ja-JP" sz="1400" b="0" i="0" u="none" strike="noStrike" cap="none" normalizeH="0" dirty="0">
              <a:ln>
                <a:noFill/>
              </a:ln>
              <a:solidFill>
                <a:schemeClr val="bg1"/>
              </a:solidFill>
              <a:effectLst/>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400" dirty="0">
              <a:solidFill>
                <a:schemeClr val="bg1"/>
              </a:solidFill>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a:ln>
                  <a:noFill/>
                </a:ln>
                <a:solidFill>
                  <a:schemeClr val="bg1"/>
                </a:solidFill>
                <a:effectLst/>
                <a:latin typeface="+mn-lt"/>
                <a:ea typeface="+mn-ea"/>
              </a:rPr>
              <a:t>米連邦政府</a:t>
            </a:r>
            <a:endParaRPr kumimoji="0" lang="en-US" altLang="ja-JP" sz="1400" b="0" i="0" u="none" strike="noStrike" cap="none" normalizeH="0" dirty="0">
              <a:ln>
                <a:noFill/>
              </a:ln>
              <a:solidFill>
                <a:schemeClr val="bg1"/>
              </a:solidFill>
              <a:effectLst/>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dirty="0">
                <a:solidFill>
                  <a:schemeClr val="bg1"/>
                </a:solidFill>
                <a:latin typeface="+mn-lt"/>
                <a:ea typeface="+mn-ea"/>
              </a:rPr>
              <a:t>日本の電子政府</a:t>
            </a:r>
            <a:endParaRPr kumimoji="0" lang="ja-JP" altLang="en-US" sz="1400" b="0" i="0" u="none" strike="noStrike" cap="none" normalizeH="0" dirty="0">
              <a:ln>
                <a:noFill/>
              </a:ln>
              <a:solidFill>
                <a:schemeClr val="bg1"/>
              </a:solidFill>
              <a:effectLst/>
              <a:latin typeface="+mn-lt"/>
              <a:ea typeface="+mn-ea"/>
            </a:endParaRPr>
          </a:p>
        </p:txBody>
      </p:sp>
      <p:sp>
        <p:nvSpPr>
          <p:cNvPr id="7" name="正方形/長方形 6"/>
          <p:cNvSpPr/>
          <p:nvPr/>
        </p:nvSpPr>
        <p:spPr bwMode="auto">
          <a:xfrm>
            <a:off x="6660232" y="2723047"/>
            <a:ext cx="2232248" cy="1224136"/>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1400" dirty="0">
                <a:solidFill>
                  <a:schemeClr val="bg1"/>
                </a:solidFill>
                <a:latin typeface="+mn-lt"/>
                <a:ea typeface="+mn-ea"/>
              </a:rPr>
              <a:t>1987</a:t>
            </a:r>
            <a:r>
              <a:rPr kumimoji="0" lang="ja-JP" altLang="en-US" sz="1400" dirty="0">
                <a:solidFill>
                  <a:schemeClr val="bg1"/>
                </a:solidFill>
                <a:latin typeface="+mn-lt"/>
                <a:ea typeface="+mn-ea"/>
              </a:rPr>
              <a:t>年に</a:t>
            </a:r>
            <a:r>
              <a:rPr kumimoji="0" lang="en-US" altLang="ja-JP" sz="1400" dirty="0">
                <a:solidFill>
                  <a:schemeClr val="bg1"/>
                </a:solidFill>
                <a:latin typeface="+mn-lt"/>
                <a:ea typeface="+mn-ea"/>
              </a:rPr>
              <a:t>John A. </a:t>
            </a:r>
            <a:r>
              <a:rPr kumimoji="0" lang="en-US" altLang="ja-JP" sz="1400" dirty="0" err="1">
                <a:solidFill>
                  <a:schemeClr val="bg1"/>
                </a:solidFill>
                <a:latin typeface="+mn-lt"/>
                <a:ea typeface="+mn-ea"/>
              </a:rPr>
              <a:t>Zachman</a:t>
            </a:r>
            <a:r>
              <a:rPr kumimoji="0" lang="en-US" altLang="ja-JP" sz="1400" dirty="0">
                <a:solidFill>
                  <a:schemeClr val="bg1"/>
                </a:solidFill>
                <a:latin typeface="+mn-lt"/>
                <a:ea typeface="+mn-ea"/>
              </a:rPr>
              <a:t>(</a:t>
            </a:r>
            <a:r>
              <a:rPr kumimoji="0" lang="ja-JP" altLang="en-US" sz="1400" dirty="0">
                <a:solidFill>
                  <a:schemeClr val="bg1"/>
                </a:solidFill>
                <a:latin typeface="+mn-lt"/>
                <a:ea typeface="+mn-ea"/>
              </a:rPr>
              <a:t>ジョン・</a:t>
            </a:r>
            <a:r>
              <a:rPr kumimoji="0" lang="en-US" altLang="ja-JP" sz="1400" dirty="0">
                <a:solidFill>
                  <a:schemeClr val="bg1"/>
                </a:solidFill>
                <a:latin typeface="+mn-lt"/>
                <a:ea typeface="+mn-ea"/>
              </a:rPr>
              <a:t>A</a:t>
            </a:r>
            <a:r>
              <a:rPr kumimoji="0" lang="ja-JP" altLang="en-US" sz="1400" dirty="0">
                <a:solidFill>
                  <a:schemeClr val="bg1"/>
                </a:solidFill>
                <a:latin typeface="+mn-lt"/>
                <a:ea typeface="+mn-ea"/>
              </a:rPr>
              <a:t>・ザックマン</a:t>
            </a:r>
            <a:r>
              <a:rPr kumimoji="0" lang="en-US" altLang="ja-JP" sz="1400" dirty="0">
                <a:solidFill>
                  <a:schemeClr val="bg1"/>
                </a:solidFill>
                <a:latin typeface="+mn-lt"/>
                <a:ea typeface="+mn-ea"/>
              </a:rPr>
              <a:t>)</a:t>
            </a:r>
            <a:r>
              <a:rPr kumimoji="0" lang="ja-JP" altLang="en-US" sz="1400" dirty="0">
                <a:solidFill>
                  <a:schemeClr val="bg1"/>
                </a:solidFill>
                <a:latin typeface="+mn-lt"/>
                <a:ea typeface="+mn-ea"/>
              </a:rPr>
              <a:t>氏が提唱</a:t>
            </a:r>
            <a:endParaRPr kumimoji="0" lang="ja-JP" altLang="en-US" sz="1400" b="0" i="0" u="none" strike="noStrike" cap="none" normalizeH="0" dirty="0">
              <a:ln>
                <a:noFill/>
              </a:ln>
              <a:solidFill>
                <a:schemeClr val="bg1"/>
              </a:solidFill>
              <a:effectLst/>
              <a:latin typeface="+mn-lt"/>
              <a:ea typeface="+mn-ea"/>
            </a:endParaRPr>
          </a:p>
        </p:txBody>
      </p:sp>
      <p:sp>
        <p:nvSpPr>
          <p:cNvPr id="8" name="正方形/長方形 7"/>
          <p:cNvSpPr/>
          <p:nvPr/>
        </p:nvSpPr>
        <p:spPr bwMode="auto">
          <a:xfrm>
            <a:off x="176266" y="5752962"/>
            <a:ext cx="8716214" cy="484350"/>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dirty="0">
                <a:solidFill>
                  <a:schemeClr val="bg1"/>
                </a:solidFill>
                <a:latin typeface="+mn-lt"/>
                <a:ea typeface="+mn-ea"/>
              </a:rPr>
              <a:t>厳格過ぎ、大規模過ぎでうまくいかない例も </a:t>
            </a:r>
            <a:r>
              <a:rPr kumimoji="0" lang="en-US" altLang="ja-JP" sz="2000" dirty="0">
                <a:solidFill>
                  <a:schemeClr val="bg1"/>
                </a:solidFill>
                <a:latin typeface="+mn-lt"/>
                <a:ea typeface="+mn-ea"/>
              </a:rPr>
              <a:t>– </a:t>
            </a:r>
            <a:r>
              <a:rPr kumimoji="0" lang="ja-JP" altLang="en-US" sz="2000" dirty="0">
                <a:solidFill>
                  <a:schemeClr val="bg1"/>
                </a:solidFill>
                <a:latin typeface="+mn-lt"/>
                <a:ea typeface="+mn-ea"/>
              </a:rPr>
              <a:t>最近見直しの機運</a:t>
            </a:r>
            <a:endParaRPr kumimoji="0" lang="ja-JP" altLang="en-US" sz="2000" b="0" i="0" u="none" strike="noStrike" cap="none" normalizeH="0" dirty="0">
              <a:ln>
                <a:noFill/>
              </a:ln>
              <a:solidFill>
                <a:schemeClr val="bg1"/>
              </a:solidFill>
              <a:effectLst/>
              <a:latin typeface="+mn-lt"/>
              <a:ea typeface="+mn-ea"/>
            </a:endParaRPr>
          </a:p>
        </p:txBody>
      </p:sp>
    </p:spTree>
    <p:extLst>
      <p:ext uri="{BB962C8B-B14F-4D97-AF65-F5344CB8AC3E}">
        <p14:creationId xmlns:p14="http://schemas.microsoft.com/office/powerpoint/2010/main" val="179099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P spid="7"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Business Process Re-engineering</a:t>
            </a:r>
            <a:endParaRPr kumimoji="1" lang="ja-JP" altLang="en-US" dirty="0"/>
          </a:p>
        </p:txBody>
      </p:sp>
      <p:sp>
        <p:nvSpPr>
          <p:cNvPr id="7" name="正方形/長方形 6"/>
          <p:cNvSpPr/>
          <p:nvPr/>
        </p:nvSpPr>
        <p:spPr bwMode="auto">
          <a:xfrm>
            <a:off x="266954" y="2132856"/>
            <a:ext cx="8640960" cy="4032448"/>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85750" indent="-285750">
              <a:buFont typeface="Wingdings" charset="2"/>
              <a:buChar char="l"/>
            </a:pPr>
            <a:r>
              <a:rPr lang="ja-JP" altLang="en-US" sz="2800" dirty="0">
                <a:solidFill>
                  <a:schemeClr val="bg1"/>
                </a:solidFill>
                <a:latin typeface="+mn-lt"/>
                <a:ea typeface="+mn-ea"/>
              </a:rPr>
              <a:t>企業改革を目的としてビジネスプロセスを見直し</a:t>
            </a:r>
            <a:endParaRPr lang="en-US" altLang="ja-JP" sz="2800" dirty="0">
              <a:solidFill>
                <a:schemeClr val="bg1"/>
              </a:solidFill>
              <a:latin typeface="+mn-lt"/>
              <a:ea typeface="+mn-ea"/>
            </a:endParaRPr>
          </a:p>
          <a:p>
            <a:pPr marL="742950" lvl="1" indent="-285750">
              <a:buFont typeface="Wingdings" charset="2"/>
              <a:buChar char="v"/>
            </a:pPr>
            <a:r>
              <a:rPr lang="ja-JP" altLang="en-US" sz="1600" dirty="0">
                <a:solidFill>
                  <a:schemeClr val="bg1"/>
                </a:solidFill>
                <a:latin typeface="+mn-lt"/>
                <a:ea typeface="+mn-ea"/>
              </a:rPr>
              <a:t>ビジネスプロセスの視点で職務、業務フロー、管理機構、情報システムを再設計するという経営コンセプト</a:t>
            </a:r>
            <a:endParaRPr lang="en-US" altLang="ja-JP" sz="1600" dirty="0">
              <a:solidFill>
                <a:schemeClr val="bg1"/>
              </a:solidFill>
              <a:latin typeface="+mn-lt"/>
              <a:ea typeface="+mn-ea"/>
            </a:endParaRPr>
          </a:p>
          <a:p>
            <a:pPr marL="742950" lvl="1" indent="-285750">
              <a:buFont typeface="Wingdings" charset="2"/>
              <a:buChar char="v"/>
            </a:pPr>
            <a:r>
              <a:rPr lang="ja-JP" altLang="en-US" sz="1600" dirty="0">
                <a:solidFill>
                  <a:schemeClr val="bg1"/>
                </a:solidFill>
                <a:latin typeface="+mn-lt"/>
                <a:ea typeface="+mn-ea"/>
              </a:rPr>
              <a:t>ビジネスプロセスの考え方は</a:t>
            </a:r>
            <a:r>
              <a:rPr lang="en-US" altLang="ja-JP" sz="1600" dirty="0">
                <a:solidFill>
                  <a:schemeClr val="bg1"/>
                </a:solidFill>
                <a:latin typeface="+mn-lt"/>
                <a:ea typeface="+mn-ea"/>
              </a:rPr>
              <a:t>1980</a:t>
            </a:r>
            <a:r>
              <a:rPr lang="ja-JP" altLang="en-US" sz="1600" dirty="0">
                <a:solidFill>
                  <a:schemeClr val="bg1"/>
                </a:solidFill>
                <a:latin typeface="+mn-lt"/>
                <a:ea typeface="+mn-ea"/>
              </a:rPr>
              <a:t>年代に製造業の品質管理手法として考案されたシックスシグマが最初</a:t>
            </a:r>
            <a:endParaRPr lang="en-US" altLang="ja-JP" sz="1600" dirty="0">
              <a:solidFill>
                <a:schemeClr val="bg1"/>
              </a:solidFill>
              <a:latin typeface="+mn-lt"/>
              <a:ea typeface="+mn-ea"/>
            </a:endParaRPr>
          </a:p>
          <a:p>
            <a:pPr marL="742950" lvl="1" indent="-285750">
              <a:buFont typeface="Wingdings" charset="2"/>
              <a:buChar char="v"/>
            </a:pPr>
            <a:r>
              <a:rPr lang="en-US" altLang="ja-JP" sz="1600" dirty="0">
                <a:solidFill>
                  <a:schemeClr val="bg1"/>
                </a:solidFill>
                <a:latin typeface="+mn-lt"/>
                <a:ea typeface="+mn-ea"/>
              </a:rPr>
              <a:t>1990</a:t>
            </a:r>
            <a:r>
              <a:rPr lang="ja-JP" altLang="en-US" sz="1600" dirty="0">
                <a:solidFill>
                  <a:schemeClr val="bg1"/>
                </a:solidFill>
                <a:latin typeface="+mn-lt"/>
                <a:ea typeface="+mn-ea"/>
              </a:rPr>
              <a:t>年に元マサチューセッツ工科大学教授のマイケル・ハマー（</a:t>
            </a:r>
            <a:r>
              <a:rPr lang="en-US" altLang="ja-JP" sz="1600" dirty="0">
                <a:solidFill>
                  <a:schemeClr val="bg1"/>
                </a:solidFill>
                <a:latin typeface="+mn-lt"/>
                <a:ea typeface="+mn-ea"/>
              </a:rPr>
              <a:t>Michael Hammer</a:t>
            </a:r>
            <a:r>
              <a:rPr lang="ja-JP" altLang="en-US" sz="1600" dirty="0">
                <a:solidFill>
                  <a:schemeClr val="bg1"/>
                </a:solidFill>
                <a:latin typeface="+mn-lt"/>
                <a:ea typeface="+mn-ea"/>
              </a:rPr>
              <a:t>）が</a:t>
            </a:r>
            <a:r>
              <a:rPr lang="en-US" altLang="ja-JP" sz="1600" dirty="0">
                <a:solidFill>
                  <a:schemeClr val="bg1"/>
                </a:solidFill>
                <a:latin typeface="+mn-lt"/>
                <a:ea typeface="+mn-ea"/>
              </a:rPr>
              <a:t>Harvard Business Review</a:t>
            </a:r>
            <a:r>
              <a:rPr lang="ja-JP" altLang="en-US" sz="1600" dirty="0">
                <a:solidFill>
                  <a:schemeClr val="bg1"/>
                </a:solidFill>
                <a:latin typeface="+mn-lt"/>
                <a:ea typeface="+mn-ea"/>
              </a:rPr>
              <a:t>誌に論文を発表</a:t>
            </a:r>
            <a:endParaRPr lang="en-US" altLang="ja-JP" sz="1600" dirty="0">
              <a:solidFill>
                <a:schemeClr val="bg1"/>
              </a:solidFill>
              <a:latin typeface="+mn-lt"/>
              <a:ea typeface="+mn-ea"/>
            </a:endParaRPr>
          </a:p>
          <a:p>
            <a:pPr marL="742950" lvl="1" indent="-285750">
              <a:buFont typeface="Wingdings" charset="2"/>
              <a:buChar char="v"/>
            </a:pPr>
            <a:endParaRPr lang="ja-JP" altLang="en-US" dirty="0">
              <a:solidFill>
                <a:schemeClr val="bg1"/>
              </a:solidFill>
              <a:latin typeface="+mn-lt"/>
              <a:ea typeface="+mn-ea"/>
            </a:endParaRPr>
          </a:p>
          <a:p>
            <a:pPr marL="285750" indent="-285750">
              <a:buFont typeface="Wingdings" charset="2"/>
              <a:buChar char="l"/>
            </a:pPr>
            <a:r>
              <a:rPr lang="en-US" altLang="ja-JP" sz="2800" dirty="0">
                <a:solidFill>
                  <a:schemeClr val="bg1"/>
                </a:solidFill>
                <a:latin typeface="+mn-lt"/>
                <a:ea typeface="+mn-ea"/>
              </a:rPr>
              <a:t>BPR</a:t>
            </a:r>
            <a:r>
              <a:rPr lang="ja-JP" altLang="en-US" sz="2800" dirty="0">
                <a:solidFill>
                  <a:schemeClr val="bg1"/>
                </a:solidFill>
                <a:latin typeface="+mn-lt"/>
                <a:ea typeface="+mn-ea"/>
              </a:rPr>
              <a:t>の原点は古典的なビジネス構造の否定</a:t>
            </a:r>
            <a:endParaRPr lang="en-US" altLang="ja-JP" sz="2800" dirty="0">
              <a:solidFill>
                <a:schemeClr val="bg1"/>
              </a:solidFill>
              <a:latin typeface="+mn-lt"/>
              <a:ea typeface="+mn-ea"/>
            </a:endParaRPr>
          </a:p>
          <a:p>
            <a:pPr marL="742950" lvl="1" indent="-285750">
              <a:buFont typeface="Wingdings" charset="2"/>
              <a:buChar char="v"/>
            </a:pPr>
            <a:r>
              <a:rPr lang="ja-JP" altLang="en-US" sz="1600" dirty="0">
                <a:solidFill>
                  <a:schemeClr val="bg1"/>
                </a:solidFill>
                <a:latin typeface="+mn-lt"/>
                <a:ea typeface="+mn-ea"/>
              </a:rPr>
              <a:t>「重大で現代的なパフォーマンス基準を劇的に改善するために、ビジネス・プロセスを根本的に考え直し、抜本的にそれをデザインし直す」</a:t>
            </a:r>
            <a:endParaRPr lang="en-US" altLang="ja-JP" sz="1600" dirty="0">
              <a:solidFill>
                <a:schemeClr val="bg1"/>
              </a:solidFill>
              <a:latin typeface="+mn-lt"/>
              <a:ea typeface="+mn-ea"/>
            </a:endParaRPr>
          </a:p>
          <a:p>
            <a:pPr marL="742950" lvl="1" indent="-285750">
              <a:buFont typeface="Wingdings" charset="2"/>
              <a:buChar char="v"/>
            </a:pPr>
            <a:r>
              <a:rPr lang="en-US" altLang="ja-JP" sz="1600" dirty="0">
                <a:solidFill>
                  <a:schemeClr val="bg1"/>
                </a:solidFill>
                <a:latin typeface="+mn-lt"/>
                <a:ea typeface="+mn-ea"/>
              </a:rPr>
              <a:t>1990</a:t>
            </a:r>
            <a:r>
              <a:rPr lang="ja-JP" altLang="en-US" sz="1600" dirty="0">
                <a:solidFill>
                  <a:schemeClr val="bg1"/>
                </a:solidFill>
                <a:latin typeface="+mn-lt"/>
                <a:ea typeface="+mn-ea"/>
              </a:rPr>
              <a:t>年代終わりになると、非連続的な大改革が逆に大混乱を招く</a:t>
            </a:r>
            <a:endParaRPr lang="en-US" altLang="ja-JP" sz="1600" dirty="0">
              <a:solidFill>
                <a:schemeClr val="bg1"/>
              </a:solidFill>
              <a:latin typeface="+mn-lt"/>
              <a:ea typeface="+mn-ea"/>
            </a:endParaRPr>
          </a:p>
          <a:p>
            <a:pPr marL="742950" lvl="1" indent="-285750">
              <a:buFont typeface="Wingdings" charset="2"/>
              <a:buChar char="v"/>
            </a:pPr>
            <a:r>
              <a:rPr lang="en-US" altLang="ja-JP" sz="1600" dirty="0">
                <a:solidFill>
                  <a:schemeClr val="bg1"/>
                </a:solidFill>
                <a:latin typeface="+mn-lt"/>
                <a:ea typeface="+mn-ea"/>
              </a:rPr>
              <a:t>1997</a:t>
            </a:r>
            <a:r>
              <a:rPr lang="ja-JP" altLang="en-US" sz="1600" dirty="0">
                <a:solidFill>
                  <a:schemeClr val="bg1"/>
                </a:solidFill>
                <a:latin typeface="+mn-lt"/>
                <a:ea typeface="+mn-ea"/>
              </a:rPr>
              <a:t>年、</a:t>
            </a:r>
            <a:r>
              <a:rPr lang="en-US" altLang="ja-JP" sz="1600" dirty="0">
                <a:solidFill>
                  <a:schemeClr val="bg1"/>
                </a:solidFill>
                <a:latin typeface="+mn-lt"/>
                <a:ea typeface="+mn-ea"/>
              </a:rPr>
              <a:t>MIT</a:t>
            </a:r>
            <a:r>
              <a:rPr lang="ja-JP" altLang="en-US" sz="1600" dirty="0">
                <a:solidFill>
                  <a:schemeClr val="bg1"/>
                </a:solidFill>
                <a:latin typeface="+mn-lt"/>
                <a:ea typeface="+mn-ea"/>
              </a:rPr>
              <a:t>システムダイナミックス・グループが 「リエンジニアリングの</a:t>
            </a:r>
            <a:r>
              <a:rPr lang="en-US" altLang="ja-JP" sz="1600" dirty="0">
                <a:solidFill>
                  <a:schemeClr val="bg1"/>
                </a:solidFill>
                <a:latin typeface="+mn-lt"/>
                <a:ea typeface="+mn-ea"/>
              </a:rPr>
              <a:t>70</a:t>
            </a:r>
            <a:r>
              <a:rPr lang="ja-JP" altLang="en-US" sz="1600" dirty="0">
                <a:solidFill>
                  <a:schemeClr val="bg1"/>
                </a:solidFill>
                <a:latin typeface="+mn-lt"/>
                <a:ea typeface="+mn-ea"/>
              </a:rPr>
              <a:t>％は失敗」などと報告</a:t>
            </a:r>
          </a:p>
        </p:txBody>
      </p:sp>
      <p:sp>
        <p:nvSpPr>
          <p:cNvPr id="8" name="正方形/長方形 7"/>
          <p:cNvSpPr/>
          <p:nvPr/>
        </p:nvSpPr>
        <p:spPr bwMode="auto">
          <a:xfrm>
            <a:off x="244494" y="1196752"/>
            <a:ext cx="8663420" cy="720080"/>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3200" dirty="0">
                <a:solidFill>
                  <a:schemeClr val="bg1"/>
                </a:solidFill>
                <a:latin typeface="+mn-lt"/>
                <a:ea typeface="+mn-ea"/>
              </a:rPr>
              <a:t>ビジネスプロセスの改善に注目</a:t>
            </a:r>
            <a:endParaRPr kumimoji="0" lang="en-US" altLang="ja-JP" sz="3200" dirty="0">
              <a:solidFill>
                <a:schemeClr val="bg1"/>
              </a:solidFill>
              <a:latin typeface="+mn-lt"/>
              <a:ea typeface="+mn-ea"/>
            </a:endParaRPr>
          </a:p>
        </p:txBody>
      </p:sp>
    </p:spTree>
    <p:extLst>
      <p:ext uri="{BB962C8B-B14F-4D97-AF65-F5344CB8AC3E}">
        <p14:creationId xmlns:p14="http://schemas.microsoft.com/office/powerpoint/2010/main" val="769750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ビジネスプロセス</a:t>
            </a:r>
          </a:p>
        </p:txBody>
      </p:sp>
      <p:grpSp>
        <p:nvGrpSpPr>
          <p:cNvPr id="19" name="グループ化 18"/>
          <p:cNvGrpSpPr/>
          <p:nvPr/>
        </p:nvGrpSpPr>
        <p:grpSpPr>
          <a:xfrm>
            <a:off x="642921" y="3116256"/>
            <a:ext cx="4429156" cy="928694"/>
            <a:chOff x="642921" y="3116256"/>
            <a:chExt cx="4429156" cy="928694"/>
          </a:xfrm>
        </p:grpSpPr>
        <p:sp>
          <p:nvSpPr>
            <p:cNvPr id="3" name="角丸四角形 4"/>
            <p:cNvSpPr>
              <a:spLocks noChangeArrowheads="1"/>
            </p:cNvSpPr>
            <p:nvPr/>
          </p:nvSpPr>
          <p:spPr bwMode="auto">
            <a:xfrm>
              <a:off x="642921" y="3116256"/>
              <a:ext cx="4429156" cy="928694"/>
            </a:xfrm>
            <a:prstGeom prst="roundRect">
              <a:avLst>
                <a:gd name="adj" fmla="val 0"/>
              </a:avLst>
            </a:prstGeom>
            <a:solidFill>
              <a:srgbClr val="FFC000"/>
            </a:solidFill>
            <a:ln w="38100" algn="ctr">
              <a:noFill/>
              <a:round/>
              <a:headEnd/>
              <a:tailEnd/>
            </a:ln>
          </p:spPr>
          <p:txBody>
            <a:bodyPr/>
            <a:lstStyle/>
            <a:p>
              <a:pPr>
                <a:spcBef>
                  <a:spcPct val="20000"/>
                </a:spcBef>
                <a:defRPr/>
              </a:pPr>
              <a:r>
                <a:rPr kumimoji="0" lang="ja-JP" altLang="en-US" sz="1400" dirty="0">
                  <a:solidFill>
                    <a:srgbClr val="4168A7"/>
                  </a:solidFill>
                  <a:latin typeface="+mn-lt"/>
                  <a:ea typeface="+mn-ea"/>
                </a:rPr>
                <a:t>販売管理のビジネスプロセス</a:t>
              </a:r>
            </a:p>
          </p:txBody>
        </p:sp>
        <p:sp>
          <p:nvSpPr>
            <p:cNvPr id="4" name="角丸四角形 8"/>
            <p:cNvSpPr>
              <a:spLocks noChangeArrowheads="1"/>
            </p:cNvSpPr>
            <p:nvPr/>
          </p:nvSpPr>
          <p:spPr bwMode="auto">
            <a:xfrm>
              <a:off x="857235" y="3544884"/>
              <a:ext cx="785818" cy="357189"/>
            </a:xfrm>
            <a:prstGeom prst="roundRect">
              <a:avLst>
                <a:gd name="adj" fmla="val 0"/>
              </a:avLst>
            </a:prstGeom>
            <a:solidFill>
              <a:srgbClr val="4168A7"/>
            </a:solidFill>
            <a:ln w="38100" algn="ctr">
              <a:noFill/>
              <a:round/>
              <a:headEnd/>
              <a:tailEnd/>
            </a:ln>
          </p:spPr>
          <p:txBody>
            <a:bodyPr anchor="ctr"/>
            <a:lstStyle/>
            <a:p>
              <a:pPr algn="ctr">
                <a:spcBef>
                  <a:spcPct val="20000"/>
                </a:spcBef>
                <a:defRPr/>
              </a:pPr>
              <a:r>
                <a:rPr kumimoji="0" lang="ja-JP" altLang="en-US" sz="1100" dirty="0">
                  <a:solidFill>
                    <a:schemeClr val="bg1"/>
                  </a:solidFill>
                  <a:latin typeface="+mn-lt"/>
                  <a:ea typeface="+mn-ea"/>
                </a:rPr>
                <a:t>受注</a:t>
              </a:r>
            </a:p>
          </p:txBody>
        </p:sp>
        <p:sp>
          <p:nvSpPr>
            <p:cNvPr id="5" name="角丸四角形 8"/>
            <p:cNvSpPr>
              <a:spLocks noChangeArrowheads="1"/>
            </p:cNvSpPr>
            <p:nvPr/>
          </p:nvSpPr>
          <p:spPr bwMode="auto">
            <a:xfrm>
              <a:off x="1928805" y="3544884"/>
              <a:ext cx="785818" cy="357189"/>
            </a:xfrm>
            <a:prstGeom prst="roundRect">
              <a:avLst>
                <a:gd name="adj" fmla="val 0"/>
              </a:avLst>
            </a:prstGeom>
            <a:solidFill>
              <a:srgbClr val="4168A7"/>
            </a:solidFill>
            <a:ln w="38100" algn="ctr">
              <a:noFill/>
              <a:round/>
              <a:headEnd/>
              <a:tailEnd/>
            </a:ln>
          </p:spPr>
          <p:txBody>
            <a:bodyPr anchor="ctr"/>
            <a:lstStyle/>
            <a:p>
              <a:pPr algn="ctr">
                <a:spcBef>
                  <a:spcPct val="20000"/>
                </a:spcBef>
                <a:defRPr/>
              </a:pPr>
              <a:r>
                <a:rPr kumimoji="0" lang="ja-JP" altLang="en-US" sz="1100" dirty="0">
                  <a:solidFill>
                    <a:schemeClr val="bg1"/>
                  </a:solidFill>
                  <a:latin typeface="+mn-lt"/>
                  <a:ea typeface="+mn-ea"/>
                </a:rPr>
                <a:t>請求</a:t>
              </a:r>
            </a:p>
          </p:txBody>
        </p:sp>
        <p:sp>
          <p:nvSpPr>
            <p:cNvPr id="6" name="角丸四角形 5"/>
            <p:cNvSpPr>
              <a:spLocks noChangeArrowheads="1"/>
            </p:cNvSpPr>
            <p:nvPr/>
          </p:nvSpPr>
          <p:spPr bwMode="auto">
            <a:xfrm>
              <a:off x="3000375" y="3544884"/>
              <a:ext cx="785818" cy="357189"/>
            </a:xfrm>
            <a:prstGeom prst="roundRect">
              <a:avLst>
                <a:gd name="adj" fmla="val 0"/>
              </a:avLst>
            </a:prstGeom>
            <a:solidFill>
              <a:srgbClr val="4168A7"/>
            </a:solidFill>
            <a:ln w="38100" algn="ctr">
              <a:noFill/>
              <a:round/>
              <a:headEnd/>
              <a:tailEnd/>
            </a:ln>
          </p:spPr>
          <p:txBody>
            <a:bodyPr anchor="ctr"/>
            <a:lstStyle/>
            <a:p>
              <a:pPr algn="ctr">
                <a:spcBef>
                  <a:spcPct val="20000"/>
                </a:spcBef>
                <a:defRPr/>
              </a:pPr>
              <a:r>
                <a:rPr kumimoji="0" lang="ja-JP" altLang="en-US" sz="1100" dirty="0">
                  <a:solidFill>
                    <a:schemeClr val="bg1"/>
                  </a:solidFill>
                  <a:latin typeface="+mn-lt"/>
                  <a:ea typeface="+mn-ea"/>
                </a:rPr>
                <a:t>入金</a:t>
              </a:r>
            </a:p>
          </p:txBody>
        </p:sp>
        <p:sp>
          <p:nvSpPr>
            <p:cNvPr id="7" name="角丸四角形 8"/>
            <p:cNvSpPr>
              <a:spLocks noChangeArrowheads="1"/>
            </p:cNvSpPr>
            <p:nvPr/>
          </p:nvSpPr>
          <p:spPr bwMode="auto">
            <a:xfrm>
              <a:off x="4071945" y="3544884"/>
              <a:ext cx="785818" cy="357189"/>
            </a:xfrm>
            <a:prstGeom prst="roundRect">
              <a:avLst>
                <a:gd name="adj" fmla="val 0"/>
              </a:avLst>
            </a:prstGeom>
            <a:solidFill>
              <a:srgbClr val="4168A7"/>
            </a:solidFill>
            <a:ln w="38100" algn="ctr">
              <a:noFill/>
              <a:round/>
              <a:headEnd/>
              <a:tailEnd/>
            </a:ln>
          </p:spPr>
          <p:txBody>
            <a:bodyPr anchor="ctr"/>
            <a:lstStyle/>
            <a:p>
              <a:pPr algn="ctr">
                <a:spcBef>
                  <a:spcPct val="20000"/>
                </a:spcBef>
                <a:defRPr/>
              </a:pPr>
              <a:r>
                <a:rPr kumimoji="0" lang="ja-JP" altLang="en-US" sz="1100" dirty="0">
                  <a:solidFill>
                    <a:schemeClr val="bg1"/>
                  </a:solidFill>
                  <a:latin typeface="+mn-lt"/>
                  <a:ea typeface="+mn-ea"/>
                </a:rPr>
                <a:t>出荷</a:t>
              </a:r>
            </a:p>
          </p:txBody>
        </p:sp>
        <p:cxnSp>
          <p:nvCxnSpPr>
            <p:cNvPr id="8" name="直線矢印コネクタ 11"/>
            <p:cNvCxnSpPr>
              <a:cxnSpLocks noChangeShapeType="1"/>
            </p:cNvCxnSpPr>
            <p:nvPr/>
          </p:nvCxnSpPr>
          <p:spPr bwMode="auto">
            <a:xfrm>
              <a:off x="1643072" y="3722684"/>
              <a:ext cx="285750" cy="1588"/>
            </a:xfrm>
            <a:prstGeom prst="straightConnector1">
              <a:avLst/>
            </a:prstGeom>
            <a:noFill/>
            <a:ln w="38100" algn="ctr">
              <a:solidFill>
                <a:srgbClr val="4168A7"/>
              </a:solidFill>
              <a:round/>
              <a:headEnd/>
              <a:tailEnd type="arrow" w="med" len="med"/>
            </a:ln>
          </p:spPr>
        </p:cxnSp>
        <p:cxnSp>
          <p:nvCxnSpPr>
            <p:cNvPr id="9" name="直線矢印コネクタ 12"/>
            <p:cNvCxnSpPr>
              <a:cxnSpLocks noChangeShapeType="1"/>
            </p:cNvCxnSpPr>
            <p:nvPr/>
          </p:nvCxnSpPr>
          <p:spPr bwMode="auto">
            <a:xfrm>
              <a:off x="2714635" y="3722684"/>
              <a:ext cx="285750" cy="1588"/>
            </a:xfrm>
            <a:prstGeom prst="straightConnector1">
              <a:avLst/>
            </a:prstGeom>
            <a:noFill/>
            <a:ln w="38100" algn="ctr">
              <a:solidFill>
                <a:srgbClr val="4168A7"/>
              </a:solidFill>
              <a:round/>
              <a:headEnd/>
              <a:tailEnd type="arrow" w="med" len="med"/>
            </a:ln>
          </p:spPr>
        </p:cxnSp>
        <p:cxnSp>
          <p:nvCxnSpPr>
            <p:cNvPr id="10" name="直線矢印コネクタ 13"/>
            <p:cNvCxnSpPr>
              <a:cxnSpLocks noChangeShapeType="1"/>
            </p:cNvCxnSpPr>
            <p:nvPr/>
          </p:nvCxnSpPr>
          <p:spPr bwMode="auto">
            <a:xfrm>
              <a:off x="3786197" y="3722684"/>
              <a:ext cx="285750" cy="1588"/>
            </a:xfrm>
            <a:prstGeom prst="straightConnector1">
              <a:avLst/>
            </a:prstGeom>
            <a:noFill/>
            <a:ln w="38100" algn="ctr">
              <a:solidFill>
                <a:srgbClr val="4168A7"/>
              </a:solidFill>
              <a:round/>
              <a:headEnd/>
              <a:tailEnd type="arrow" w="med" len="med"/>
            </a:ln>
          </p:spPr>
        </p:cxnSp>
      </p:grpSp>
      <p:grpSp>
        <p:nvGrpSpPr>
          <p:cNvPr id="33" name="グループ化 32"/>
          <p:cNvGrpSpPr/>
          <p:nvPr/>
        </p:nvGrpSpPr>
        <p:grpSpPr>
          <a:xfrm>
            <a:off x="642921" y="1531432"/>
            <a:ext cx="4429156" cy="1584824"/>
            <a:chOff x="642921" y="1412128"/>
            <a:chExt cx="4429156" cy="1584824"/>
          </a:xfrm>
        </p:grpSpPr>
        <p:sp>
          <p:nvSpPr>
            <p:cNvPr id="11" name="角丸四角形 8"/>
            <p:cNvSpPr>
              <a:spLocks noChangeArrowheads="1"/>
            </p:cNvSpPr>
            <p:nvPr/>
          </p:nvSpPr>
          <p:spPr bwMode="auto">
            <a:xfrm>
              <a:off x="857235" y="1985341"/>
              <a:ext cx="785818" cy="357189"/>
            </a:xfrm>
            <a:prstGeom prst="roundRect">
              <a:avLst>
                <a:gd name="adj" fmla="val 0"/>
              </a:avLst>
            </a:prstGeom>
            <a:solidFill>
              <a:srgbClr val="FFC000"/>
            </a:solidFill>
            <a:ln w="38100" algn="ctr">
              <a:noFill/>
              <a:round/>
              <a:headEnd/>
              <a:tailEnd/>
            </a:ln>
          </p:spPr>
          <p:txBody>
            <a:bodyPr anchor="ctr"/>
            <a:lstStyle/>
            <a:p>
              <a:pPr algn="ctr">
                <a:spcBef>
                  <a:spcPct val="20000"/>
                </a:spcBef>
                <a:defRPr/>
              </a:pPr>
              <a:endParaRPr kumimoji="0" lang="ja-JP" altLang="en-US" sz="1100" dirty="0">
                <a:solidFill>
                  <a:schemeClr val="accent4"/>
                </a:solidFill>
                <a:latin typeface="+mn-lt"/>
                <a:ea typeface="+mn-ea"/>
              </a:endParaRPr>
            </a:p>
          </p:txBody>
        </p:sp>
        <p:sp>
          <p:nvSpPr>
            <p:cNvPr id="12" name="角丸四角形 8"/>
            <p:cNvSpPr>
              <a:spLocks noChangeArrowheads="1"/>
            </p:cNvSpPr>
            <p:nvPr/>
          </p:nvSpPr>
          <p:spPr bwMode="auto">
            <a:xfrm>
              <a:off x="1928805" y="1985341"/>
              <a:ext cx="785818" cy="357189"/>
            </a:xfrm>
            <a:prstGeom prst="roundRect">
              <a:avLst>
                <a:gd name="adj" fmla="val 0"/>
              </a:avLst>
            </a:prstGeom>
            <a:solidFill>
              <a:srgbClr val="FFC000"/>
            </a:solidFill>
            <a:ln w="38100" algn="ctr">
              <a:noFill/>
              <a:round/>
              <a:headEnd/>
              <a:tailEnd/>
            </a:ln>
          </p:spPr>
          <p:txBody>
            <a:bodyPr anchor="ctr"/>
            <a:lstStyle/>
            <a:p>
              <a:pPr algn="ctr">
                <a:spcBef>
                  <a:spcPct val="20000"/>
                </a:spcBef>
                <a:defRPr/>
              </a:pPr>
              <a:endParaRPr kumimoji="0" lang="ja-JP" altLang="en-US" sz="1100" dirty="0">
                <a:solidFill>
                  <a:schemeClr val="accent4"/>
                </a:solidFill>
                <a:latin typeface="+mn-lt"/>
                <a:ea typeface="+mn-ea"/>
              </a:endParaRPr>
            </a:p>
          </p:txBody>
        </p:sp>
        <p:sp>
          <p:nvSpPr>
            <p:cNvPr id="13" name="角丸四角形 12"/>
            <p:cNvSpPr>
              <a:spLocks noChangeArrowheads="1"/>
            </p:cNvSpPr>
            <p:nvPr/>
          </p:nvSpPr>
          <p:spPr bwMode="auto">
            <a:xfrm>
              <a:off x="3000375" y="1985341"/>
              <a:ext cx="785818" cy="357189"/>
            </a:xfrm>
            <a:prstGeom prst="roundRect">
              <a:avLst>
                <a:gd name="adj" fmla="val 0"/>
              </a:avLst>
            </a:prstGeom>
            <a:solidFill>
              <a:srgbClr val="FFC000"/>
            </a:solidFill>
            <a:ln w="38100" algn="ctr">
              <a:noFill/>
              <a:round/>
              <a:headEnd/>
              <a:tailEnd/>
            </a:ln>
          </p:spPr>
          <p:txBody>
            <a:bodyPr anchor="ctr"/>
            <a:lstStyle/>
            <a:p>
              <a:pPr algn="ctr">
                <a:spcBef>
                  <a:spcPct val="20000"/>
                </a:spcBef>
                <a:defRPr/>
              </a:pPr>
              <a:endParaRPr kumimoji="0" lang="ja-JP" altLang="en-US" sz="1100" dirty="0">
                <a:solidFill>
                  <a:schemeClr val="accent4"/>
                </a:solidFill>
                <a:latin typeface="+mn-lt"/>
                <a:ea typeface="+mn-ea"/>
              </a:endParaRPr>
            </a:p>
          </p:txBody>
        </p:sp>
        <p:sp>
          <p:nvSpPr>
            <p:cNvPr id="14" name="角丸四角形 8"/>
            <p:cNvSpPr>
              <a:spLocks noChangeArrowheads="1"/>
            </p:cNvSpPr>
            <p:nvPr/>
          </p:nvSpPr>
          <p:spPr bwMode="auto">
            <a:xfrm>
              <a:off x="4071945" y="1985341"/>
              <a:ext cx="785818" cy="357189"/>
            </a:xfrm>
            <a:prstGeom prst="roundRect">
              <a:avLst>
                <a:gd name="adj" fmla="val 0"/>
              </a:avLst>
            </a:prstGeom>
            <a:solidFill>
              <a:srgbClr val="FFC000"/>
            </a:solidFill>
            <a:ln w="38100" algn="ctr">
              <a:noFill/>
              <a:round/>
              <a:headEnd/>
              <a:tailEnd/>
            </a:ln>
          </p:spPr>
          <p:txBody>
            <a:bodyPr anchor="ctr"/>
            <a:lstStyle/>
            <a:p>
              <a:pPr algn="ctr">
                <a:spcBef>
                  <a:spcPct val="20000"/>
                </a:spcBef>
                <a:defRPr/>
              </a:pPr>
              <a:endParaRPr kumimoji="0" lang="ja-JP" altLang="en-US" sz="1100" dirty="0">
                <a:solidFill>
                  <a:schemeClr val="accent4"/>
                </a:solidFill>
                <a:latin typeface="+mn-lt"/>
                <a:ea typeface="+mn-ea"/>
              </a:endParaRPr>
            </a:p>
          </p:txBody>
        </p:sp>
        <p:cxnSp>
          <p:nvCxnSpPr>
            <p:cNvPr id="15" name="直線矢印コネクタ 11"/>
            <p:cNvCxnSpPr>
              <a:cxnSpLocks noChangeShapeType="1"/>
            </p:cNvCxnSpPr>
            <p:nvPr/>
          </p:nvCxnSpPr>
          <p:spPr bwMode="auto">
            <a:xfrm>
              <a:off x="1643072" y="2163141"/>
              <a:ext cx="285750" cy="1588"/>
            </a:xfrm>
            <a:prstGeom prst="straightConnector1">
              <a:avLst/>
            </a:prstGeom>
            <a:noFill/>
            <a:ln w="38100" algn="ctr">
              <a:solidFill>
                <a:srgbClr val="FFC000"/>
              </a:solidFill>
              <a:round/>
              <a:headEnd/>
              <a:tailEnd type="arrow" w="med" len="med"/>
            </a:ln>
          </p:spPr>
        </p:cxnSp>
        <p:cxnSp>
          <p:nvCxnSpPr>
            <p:cNvPr id="16" name="直線矢印コネクタ 12"/>
            <p:cNvCxnSpPr>
              <a:cxnSpLocks noChangeShapeType="1"/>
            </p:cNvCxnSpPr>
            <p:nvPr/>
          </p:nvCxnSpPr>
          <p:spPr bwMode="auto">
            <a:xfrm>
              <a:off x="2714635" y="2163141"/>
              <a:ext cx="285750" cy="1588"/>
            </a:xfrm>
            <a:prstGeom prst="straightConnector1">
              <a:avLst/>
            </a:prstGeom>
            <a:noFill/>
            <a:ln w="38100" algn="ctr">
              <a:solidFill>
                <a:srgbClr val="FFC000"/>
              </a:solidFill>
              <a:round/>
              <a:headEnd/>
              <a:tailEnd type="arrow" w="med" len="med"/>
            </a:ln>
          </p:spPr>
        </p:cxnSp>
        <p:cxnSp>
          <p:nvCxnSpPr>
            <p:cNvPr id="17" name="直線矢印コネクタ 13"/>
            <p:cNvCxnSpPr>
              <a:cxnSpLocks noChangeShapeType="1"/>
            </p:cNvCxnSpPr>
            <p:nvPr/>
          </p:nvCxnSpPr>
          <p:spPr bwMode="auto">
            <a:xfrm>
              <a:off x="3786197" y="2163141"/>
              <a:ext cx="285750" cy="1588"/>
            </a:xfrm>
            <a:prstGeom prst="straightConnector1">
              <a:avLst/>
            </a:prstGeom>
            <a:noFill/>
            <a:ln w="38100" algn="ctr">
              <a:solidFill>
                <a:srgbClr val="FFC000"/>
              </a:solidFill>
              <a:round/>
              <a:headEnd/>
              <a:tailEnd type="arrow" w="med" len="med"/>
            </a:ln>
          </p:spPr>
        </p:cxnSp>
        <p:sp>
          <p:nvSpPr>
            <p:cNvPr id="18" name="角丸四角形 8"/>
            <p:cNvSpPr>
              <a:spLocks noChangeArrowheads="1"/>
            </p:cNvSpPr>
            <p:nvPr/>
          </p:nvSpPr>
          <p:spPr bwMode="auto">
            <a:xfrm>
              <a:off x="857254" y="1412128"/>
              <a:ext cx="785818" cy="357189"/>
            </a:xfrm>
            <a:prstGeom prst="roundRect">
              <a:avLst>
                <a:gd name="adj" fmla="val 0"/>
              </a:avLst>
            </a:prstGeom>
            <a:solidFill>
              <a:srgbClr val="FFC000"/>
            </a:solidFill>
            <a:ln w="38100" algn="ctr">
              <a:noFill/>
              <a:round/>
              <a:headEnd/>
              <a:tailEnd/>
            </a:ln>
          </p:spPr>
          <p:txBody>
            <a:bodyPr anchor="ctr"/>
            <a:lstStyle/>
            <a:p>
              <a:pPr algn="ctr">
                <a:spcBef>
                  <a:spcPct val="20000"/>
                </a:spcBef>
                <a:defRPr/>
              </a:pPr>
              <a:endParaRPr kumimoji="0" lang="ja-JP" altLang="en-US" sz="1100" dirty="0">
                <a:solidFill>
                  <a:schemeClr val="accent4"/>
                </a:solidFill>
                <a:latin typeface="+mn-lt"/>
                <a:ea typeface="+mn-ea"/>
              </a:endParaRPr>
            </a:p>
          </p:txBody>
        </p:sp>
        <p:cxnSp>
          <p:nvCxnSpPr>
            <p:cNvPr id="20" name="直線矢印コネクタ 11"/>
            <p:cNvCxnSpPr>
              <a:cxnSpLocks noChangeShapeType="1"/>
            </p:cNvCxnSpPr>
            <p:nvPr/>
          </p:nvCxnSpPr>
          <p:spPr bwMode="auto">
            <a:xfrm>
              <a:off x="1250163" y="1772168"/>
              <a:ext cx="0" cy="237902"/>
            </a:xfrm>
            <a:prstGeom prst="straightConnector1">
              <a:avLst/>
            </a:prstGeom>
            <a:noFill/>
            <a:ln w="38100" algn="ctr">
              <a:solidFill>
                <a:srgbClr val="FFC000"/>
              </a:solidFill>
              <a:round/>
              <a:headEnd/>
              <a:tailEnd type="arrow" w="med" len="med"/>
            </a:ln>
          </p:spPr>
        </p:cxnSp>
        <p:cxnSp>
          <p:nvCxnSpPr>
            <p:cNvPr id="24" name="カギ線コネクタ 23"/>
            <p:cNvCxnSpPr>
              <a:stCxn id="12" idx="0"/>
              <a:endCxn id="14" idx="0"/>
            </p:cNvCxnSpPr>
            <p:nvPr/>
          </p:nvCxnSpPr>
          <p:spPr bwMode="auto">
            <a:xfrm rot="5400000" flipH="1" flipV="1">
              <a:off x="3393284" y="913771"/>
              <a:ext cx="12700" cy="2143140"/>
            </a:xfrm>
            <a:prstGeom prst="bentConnector3">
              <a:avLst>
                <a:gd name="adj1" fmla="val 1800000"/>
              </a:avLst>
            </a:prstGeom>
            <a:solidFill>
              <a:schemeClr val="bg1"/>
            </a:solidFill>
            <a:ln w="38100" cap="flat" cmpd="sng" algn="ctr">
              <a:solidFill>
                <a:srgbClr val="FFC000"/>
              </a:solidFill>
              <a:prstDash val="solid"/>
              <a:round/>
              <a:headEnd type="none" w="med" len="med"/>
              <a:tailEnd type="arrow"/>
            </a:ln>
            <a:effectLst/>
          </p:spPr>
        </p:cxnSp>
        <p:cxnSp>
          <p:nvCxnSpPr>
            <p:cNvPr id="30" name="直線コネクタ 29"/>
            <p:cNvCxnSpPr/>
            <p:nvPr/>
          </p:nvCxnSpPr>
          <p:spPr bwMode="auto">
            <a:xfrm flipH="1">
              <a:off x="642921" y="2342530"/>
              <a:ext cx="1285884" cy="654422"/>
            </a:xfrm>
            <a:prstGeom prst="line">
              <a:avLst/>
            </a:prstGeom>
            <a:solidFill>
              <a:schemeClr val="bg1"/>
            </a:solidFill>
            <a:ln w="25400" cap="flat" cmpd="sng" algn="ctr">
              <a:solidFill>
                <a:srgbClr val="FFC000"/>
              </a:solidFill>
              <a:prstDash val="sysDot"/>
              <a:round/>
              <a:headEnd type="none" w="med" len="med"/>
              <a:tailEnd type="none" w="med" len="med"/>
            </a:ln>
            <a:effectLst/>
          </p:spPr>
        </p:cxnSp>
        <p:cxnSp>
          <p:nvCxnSpPr>
            <p:cNvPr id="32" name="直線コネクタ 31"/>
            <p:cNvCxnSpPr/>
            <p:nvPr/>
          </p:nvCxnSpPr>
          <p:spPr bwMode="auto">
            <a:xfrm>
              <a:off x="2714635" y="2342530"/>
              <a:ext cx="2357442" cy="654422"/>
            </a:xfrm>
            <a:prstGeom prst="line">
              <a:avLst/>
            </a:prstGeom>
            <a:solidFill>
              <a:schemeClr val="bg1"/>
            </a:solidFill>
            <a:ln w="25400" cap="flat" cmpd="sng" algn="ctr">
              <a:solidFill>
                <a:srgbClr val="FFC000"/>
              </a:solidFill>
              <a:prstDash val="sysDot"/>
              <a:round/>
              <a:headEnd type="none" w="med" len="med"/>
              <a:tailEnd type="none" w="med" len="med"/>
            </a:ln>
            <a:effectLst/>
          </p:spPr>
        </p:cxnSp>
      </p:grpSp>
      <p:grpSp>
        <p:nvGrpSpPr>
          <p:cNvPr id="45" name="グループ化 44"/>
          <p:cNvGrpSpPr/>
          <p:nvPr/>
        </p:nvGrpSpPr>
        <p:grpSpPr>
          <a:xfrm>
            <a:off x="857235" y="3902073"/>
            <a:ext cx="4000528" cy="1731612"/>
            <a:chOff x="857235" y="3782769"/>
            <a:chExt cx="4000528" cy="1731612"/>
          </a:xfrm>
        </p:grpSpPr>
        <p:sp>
          <p:nvSpPr>
            <p:cNvPr id="34" name="角丸四角形 8"/>
            <p:cNvSpPr>
              <a:spLocks noChangeArrowheads="1"/>
            </p:cNvSpPr>
            <p:nvPr/>
          </p:nvSpPr>
          <p:spPr bwMode="auto">
            <a:xfrm>
              <a:off x="857235" y="5157192"/>
              <a:ext cx="785818" cy="357189"/>
            </a:xfrm>
            <a:prstGeom prst="roundRect">
              <a:avLst>
                <a:gd name="adj" fmla="val 0"/>
              </a:avLst>
            </a:prstGeom>
            <a:solidFill>
              <a:srgbClr val="4168A7"/>
            </a:solidFill>
            <a:ln w="38100" algn="ctr">
              <a:noFill/>
              <a:round/>
              <a:headEnd/>
              <a:tailEnd/>
            </a:ln>
          </p:spPr>
          <p:txBody>
            <a:bodyPr anchor="ctr"/>
            <a:lstStyle/>
            <a:p>
              <a:pPr algn="ctr">
                <a:spcBef>
                  <a:spcPct val="20000"/>
                </a:spcBef>
                <a:defRPr/>
              </a:pPr>
              <a:endParaRPr kumimoji="0" lang="ja-JP" altLang="en-US" sz="1100" dirty="0">
                <a:solidFill>
                  <a:schemeClr val="bg1"/>
                </a:solidFill>
                <a:latin typeface="+mn-lt"/>
                <a:ea typeface="+mn-ea"/>
              </a:endParaRPr>
            </a:p>
          </p:txBody>
        </p:sp>
        <p:sp>
          <p:nvSpPr>
            <p:cNvPr id="35" name="角丸四角形 8"/>
            <p:cNvSpPr>
              <a:spLocks noChangeArrowheads="1"/>
            </p:cNvSpPr>
            <p:nvPr/>
          </p:nvSpPr>
          <p:spPr bwMode="auto">
            <a:xfrm>
              <a:off x="1928805" y="5157192"/>
              <a:ext cx="785818" cy="357189"/>
            </a:xfrm>
            <a:prstGeom prst="roundRect">
              <a:avLst>
                <a:gd name="adj" fmla="val 0"/>
              </a:avLst>
            </a:prstGeom>
            <a:solidFill>
              <a:srgbClr val="4168A7"/>
            </a:solidFill>
            <a:ln w="38100" algn="ctr">
              <a:noFill/>
              <a:round/>
              <a:headEnd/>
              <a:tailEnd/>
            </a:ln>
          </p:spPr>
          <p:txBody>
            <a:bodyPr anchor="ctr"/>
            <a:lstStyle/>
            <a:p>
              <a:pPr algn="ctr">
                <a:spcBef>
                  <a:spcPct val="20000"/>
                </a:spcBef>
                <a:defRPr/>
              </a:pPr>
              <a:endParaRPr kumimoji="0" lang="ja-JP" altLang="en-US" sz="1100" dirty="0">
                <a:solidFill>
                  <a:schemeClr val="bg1"/>
                </a:solidFill>
                <a:latin typeface="+mn-lt"/>
                <a:ea typeface="+mn-ea"/>
              </a:endParaRPr>
            </a:p>
          </p:txBody>
        </p:sp>
        <p:sp>
          <p:nvSpPr>
            <p:cNvPr id="36" name="角丸四角形 35"/>
            <p:cNvSpPr>
              <a:spLocks noChangeArrowheads="1"/>
            </p:cNvSpPr>
            <p:nvPr/>
          </p:nvSpPr>
          <p:spPr bwMode="auto">
            <a:xfrm>
              <a:off x="3000375" y="5157192"/>
              <a:ext cx="785818" cy="357189"/>
            </a:xfrm>
            <a:prstGeom prst="roundRect">
              <a:avLst>
                <a:gd name="adj" fmla="val 0"/>
              </a:avLst>
            </a:prstGeom>
            <a:solidFill>
              <a:srgbClr val="4168A7"/>
            </a:solidFill>
            <a:ln w="38100" algn="ctr">
              <a:noFill/>
              <a:round/>
              <a:headEnd/>
              <a:tailEnd/>
            </a:ln>
          </p:spPr>
          <p:txBody>
            <a:bodyPr anchor="ctr"/>
            <a:lstStyle/>
            <a:p>
              <a:pPr algn="ctr">
                <a:spcBef>
                  <a:spcPct val="20000"/>
                </a:spcBef>
                <a:defRPr/>
              </a:pPr>
              <a:endParaRPr kumimoji="0" lang="ja-JP" altLang="en-US" sz="1100" dirty="0">
                <a:solidFill>
                  <a:schemeClr val="bg1"/>
                </a:solidFill>
                <a:latin typeface="+mn-lt"/>
                <a:ea typeface="+mn-ea"/>
              </a:endParaRPr>
            </a:p>
          </p:txBody>
        </p:sp>
        <p:sp>
          <p:nvSpPr>
            <p:cNvPr id="37" name="角丸四角形 8"/>
            <p:cNvSpPr>
              <a:spLocks noChangeArrowheads="1"/>
            </p:cNvSpPr>
            <p:nvPr/>
          </p:nvSpPr>
          <p:spPr bwMode="auto">
            <a:xfrm>
              <a:off x="4071945" y="5157192"/>
              <a:ext cx="785818" cy="357189"/>
            </a:xfrm>
            <a:prstGeom prst="roundRect">
              <a:avLst>
                <a:gd name="adj" fmla="val 0"/>
              </a:avLst>
            </a:prstGeom>
            <a:solidFill>
              <a:srgbClr val="4168A7"/>
            </a:solidFill>
            <a:ln w="38100" algn="ctr">
              <a:noFill/>
              <a:round/>
              <a:headEnd/>
              <a:tailEnd/>
            </a:ln>
          </p:spPr>
          <p:txBody>
            <a:bodyPr anchor="ctr"/>
            <a:lstStyle/>
            <a:p>
              <a:pPr algn="ctr">
                <a:spcBef>
                  <a:spcPct val="20000"/>
                </a:spcBef>
                <a:defRPr/>
              </a:pPr>
              <a:endParaRPr kumimoji="0" lang="ja-JP" altLang="en-US" sz="1100" dirty="0">
                <a:solidFill>
                  <a:schemeClr val="bg1"/>
                </a:solidFill>
                <a:latin typeface="+mn-lt"/>
                <a:ea typeface="+mn-ea"/>
              </a:endParaRPr>
            </a:p>
          </p:txBody>
        </p:sp>
        <p:cxnSp>
          <p:nvCxnSpPr>
            <p:cNvPr id="38" name="直線矢印コネクタ 11"/>
            <p:cNvCxnSpPr>
              <a:cxnSpLocks noChangeShapeType="1"/>
            </p:cNvCxnSpPr>
            <p:nvPr/>
          </p:nvCxnSpPr>
          <p:spPr bwMode="auto">
            <a:xfrm>
              <a:off x="1643072" y="5334992"/>
              <a:ext cx="285750" cy="1588"/>
            </a:xfrm>
            <a:prstGeom prst="straightConnector1">
              <a:avLst/>
            </a:prstGeom>
            <a:noFill/>
            <a:ln w="38100" algn="ctr">
              <a:solidFill>
                <a:srgbClr val="4168A7"/>
              </a:solidFill>
              <a:round/>
              <a:headEnd/>
              <a:tailEnd type="arrow" w="med" len="med"/>
            </a:ln>
          </p:spPr>
        </p:cxnSp>
        <p:cxnSp>
          <p:nvCxnSpPr>
            <p:cNvPr id="39" name="直線矢印コネクタ 12"/>
            <p:cNvCxnSpPr>
              <a:cxnSpLocks noChangeShapeType="1"/>
            </p:cNvCxnSpPr>
            <p:nvPr/>
          </p:nvCxnSpPr>
          <p:spPr bwMode="auto">
            <a:xfrm>
              <a:off x="2714635" y="5334992"/>
              <a:ext cx="285750" cy="1588"/>
            </a:xfrm>
            <a:prstGeom prst="straightConnector1">
              <a:avLst/>
            </a:prstGeom>
            <a:noFill/>
            <a:ln w="38100" algn="ctr">
              <a:solidFill>
                <a:srgbClr val="4168A7"/>
              </a:solidFill>
              <a:round/>
              <a:headEnd/>
              <a:tailEnd type="arrow" w="med" len="med"/>
            </a:ln>
          </p:spPr>
        </p:cxnSp>
        <p:cxnSp>
          <p:nvCxnSpPr>
            <p:cNvPr id="40" name="直線矢印コネクタ 13"/>
            <p:cNvCxnSpPr>
              <a:cxnSpLocks noChangeShapeType="1"/>
            </p:cNvCxnSpPr>
            <p:nvPr/>
          </p:nvCxnSpPr>
          <p:spPr bwMode="auto">
            <a:xfrm>
              <a:off x="3786197" y="5334992"/>
              <a:ext cx="285750" cy="1588"/>
            </a:xfrm>
            <a:prstGeom prst="straightConnector1">
              <a:avLst/>
            </a:prstGeom>
            <a:noFill/>
            <a:ln w="38100" algn="ctr">
              <a:solidFill>
                <a:srgbClr val="4168A7"/>
              </a:solidFill>
              <a:round/>
              <a:headEnd/>
              <a:tailEnd type="arrow" w="med" len="med"/>
            </a:ln>
          </p:spPr>
        </p:cxnSp>
        <p:cxnSp>
          <p:nvCxnSpPr>
            <p:cNvPr id="42" name="直線コネクタ 41"/>
            <p:cNvCxnSpPr/>
            <p:nvPr/>
          </p:nvCxnSpPr>
          <p:spPr bwMode="auto">
            <a:xfrm flipH="1">
              <a:off x="857254" y="3782769"/>
              <a:ext cx="1071551" cy="1374423"/>
            </a:xfrm>
            <a:prstGeom prst="line">
              <a:avLst/>
            </a:prstGeom>
            <a:solidFill>
              <a:schemeClr val="bg1"/>
            </a:solidFill>
            <a:ln w="25400" cap="flat" cmpd="sng" algn="ctr">
              <a:solidFill>
                <a:srgbClr val="4168A7"/>
              </a:solidFill>
              <a:prstDash val="sysDot"/>
              <a:round/>
              <a:headEnd type="none" w="med" len="med"/>
              <a:tailEnd type="none" w="med" len="med"/>
            </a:ln>
            <a:effectLst/>
          </p:spPr>
        </p:cxnSp>
        <p:cxnSp>
          <p:nvCxnSpPr>
            <p:cNvPr id="44" name="直線コネクタ 43"/>
            <p:cNvCxnSpPr/>
            <p:nvPr/>
          </p:nvCxnSpPr>
          <p:spPr bwMode="auto">
            <a:xfrm>
              <a:off x="2714635" y="3782769"/>
              <a:ext cx="2143128" cy="1374423"/>
            </a:xfrm>
            <a:prstGeom prst="line">
              <a:avLst/>
            </a:prstGeom>
            <a:solidFill>
              <a:schemeClr val="bg1"/>
            </a:solidFill>
            <a:ln w="25400" cap="flat" cmpd="sng" algn="ctr">
              <a:solidFill>
                <a:srgbClr val="4168A7"/>
              </a:solidFill>
              <a:prstDash val="sysDot"/>
              <a:round/>
              <a:headEnd type="none" w="med" len="med"/>
              <a:tailEnd type="none" w="med" len="med"/>
            </a:ln>
            <a:effectLst/>
          </p:spPr>
        </p:cxnSp>
      </p:grpSp>
      <p:sp>
        <p:nvSpPr>
          <p:cNvPr id="46" name="正方形/長方形 45"/>
          <p:cNvSpPr/>
          <p:nvPr/>
        </p:nvSpPr>
        <p:spPr bwMode="auto">
          <a:xfrm>
            <a:off x="5652120" y="1415951"/>
            <a:ext cx="3240360" cy="500881"/>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1400" b="0" i="0" u="none" strike="noStrike" cap="none" normalizeH="0" dirty="0">
                <a:ln>
                  <a:noFill/>
                </a:ln>
                <a:solidFill>
                  <a:schemeClr val="bg1"/>
                </a:solidFill>
                <a:effectLst/>
                <a:latin typeface="+mn-lt"/>
                <a:ea typeface="+mn-ea"/>
              </a:rPr>
              <a:t>ひとまとまりの目的が定義できる</a:t>
            </a:r>
          </a:p>
        </p:txBody>
      </p:sp>
      <p:sp>
        <p:nvSpPr>
          <p:cNvPr id="47" name="正方形/長方形 46"/>
          <p:cNvSpPr/>
          <p:nvPr/>
        </p:nvSpPr>
        <p:spPr bwMode="auto">
          <a:xfrm>
            <a:off x="5652120" y="1992015"/>
            <a:ext cx="3240360" cy="500881"/>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1400" b="0" i="0" u="none" strike="noStrike" cap="none" normalizeH="0" dirty="0">
                <a:ln>
                  <a:noFill/>
                </a:ln>
                <a:solidFill>
                  <a:schemeClr val="bg1"/>
                </a:solidFill>
                <a:effectLst/>
                <a:latin typeface="+mn-lt"/>
                <a:ea typeface="+mn-ea"/>
              </a:rPr>
              <a:t>入力と出力がある</a:t>
            </a:r>
          </a:p>
        </p:txBody>
      </p:sp>
      <p:sp>
        <p:nvSpPr>
          <p:cNvPr id="48" name="正方形/長方形 47"/>
          <p:cNvSpPr/>
          <p:nvPr/>
        </p:nvSpPr>
        <p:spPr bwMode="auto">
          <a:xfrm>
            <a:off x="5655809" y="2568079"/>
            <a:ext cx="3240360" cy="500881"/>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1400" b="0" i="0" u="none" strike="noStrike" cap="none" normalizeH="0" dirty="0">
                <a:ln>
                  <a:noFill/>
                </a:ln>
                <a:solidFill>
                  <a:schemeClr val="bg1"/>
                </a:solidFill>
                <a:effectLst/>
                <a:latin typeface="+mn-lt"/>
                <a:ea typeface="+mn-ea"/>
              </a:rPr>
              <a:t>何度でも繰り返せる</a:t>
            </a:r>
          </a:p>
        </p:txBody>
      </p:sp>
      <p:sp>
        <p:nvSpPr>
          <p:cNvPr id="49" name="正方形/長方形 48"/>
          <p:cNvSpPr/>
          <p:nvPr/>
        </p:nvSpPr>
        <p:spPr bwMode="auto">
          <a:xfrm>
            <a:off x="5655809" y="3144143"/>
            <a:ext cx="3240360" cy="500881"/>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1400" dirty="0">
                <a:solidFill>
                  <a:schemeClr val="bg1"/>
                </a:solidFill>
                <a:latin typeface="+mn-lt"/>
                <a:ea typeface="+mn-ea"/>
              </a:rPr>
              <a:t>効果が測定できる</a:t>
            </a:r>
            <a:endParaRPr kumimoji="0" lang="ja-JP" altLang="en-US" sz="1400" b="0" i="0" u="none" strike="noStrike" cap="none" normalizeH="0" dirty="0">
              <a:ln>
                <a:noFill/>
              </a:ln>
              <a:solidFill>
                <a:schemeClr val="bg1"/>
              </a:solidFill>
              <a:effectLst/>
              <a:latin typeface="+mn-lt"/>
              <a:ea typeface="+mn-ea"/>
            </a:endParaRPr>
          </a:p>
        </p:txBody>
      </p:sp>
      <p:sp>
        <p:nvSpPr>
          <p:cNvPr id="50" name="正方形/長方形 49"/>
          <p:cNvSpPr/>
          <p:nvPr/>
        </p:nvSpPr>
        <p:spPr bwMode="auto">
          <a:xfrm>
            <a:off x="5655809" y="3720207"/>
            <a:ext cx="3240360" cy="500881"/>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1400" b="0" i="0" u="none" strike="noStrike" cap="none" normalizeH="0" dirty="0">
                <a:ln>
                  <a:noFill/>
                </a:ln>
                <a:solidFill>
                  <a:schemeClr val="bg1"/>
                </a:solidFill>
                <a:effectLst/>
                <a:latin typeface="+mn-lt"/>
                <a:ea typeface="+mn-ea"/>
              </a:rPr>
              <a:t>階層化されている</a:t>
            </a:r>
          </a:p>
        </p:txBody>
      </p:sp>
      <p:sp>
        <p:nvSpPr>
          <p:cNvPr id="51" name="正方形/長方形 50"/>
          <p:cNvSpPr/>
          <p:nvPr/>
        </p:nvSpPr>
        <p:spPr bwMode="auto">
          <a:xfrm>
            <a:off x="5652120" y="4296271"/>
            <a:ext cx="3240360" cy="500881"/>
          </a:xfrm>
          <a:prstGeom prst="rect">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1400" dirty="0">
                <a:solidFill>
                  <a:schemeClr val="bg1"/>
                </a:solidFill>
                <a:latin typeface="+mn-lt"/>
                <a:ea typeface="+mn-ea"/>
              </a:rPr>
              <a:t>業務の流れ、繋がりを可視化</a:t>
            </a:r>
            <a:endParaRPr kumimoji="0" lang="en-US" altLang="ja-JP" sz="1400" b="0" i="0" u="none" strike="noStrike" cap="none" normalizeH="0" dirty="0">
              <a:ln>
                <a:noFill/>
              </a:ln>
              <a:solidFill>
                <a:schemeClr val="bg1"/>
              </a:solidFill>
              <a:effectLst/>
              <a:latin typeface="+mn-lt"/>
              <a:ea typeface="+mn-ea"/>
            </a:endParaRPr>
          </a:p>
        </p:txBody>
      </p:sp>
      <p:sp>
        <p:nvSpPr>
          <p:cNvPr id="52" name="正方形/長方形 51"/>
          <p:cNvSpPr/>
          <p:nvPr/>
        </p:nvSpPr>
        <p:spPr bwMode="auto">
          <a:xfrm>
            <a:off x="5652120" y="4872335"/>
            <a:ext cx="3240360" cy="500881"/>
          </a:xfrm>
          <a:prstGeom prst="rect">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1400" b="0" i="0" u="none" strike="noStrike" cap="none" normalizeH="0" dirty="0">
                <a:ln>
                  <a:noFill/>
                </a:ln>
                <a:solidFill>
                  <a:schemeClr val="bg1"/>
                </a:solidFill>
                <a:effectLst/>
                <a:latin typeface="+mn-lt"/>
                <a:ea typeface="+mn-ea"/>
              </a:rPr>
              <a:t>変化への柔軟な対応</a:t>
            </a:r>
          </a:p>
        </p:txBody>
      </p:sp>
      <p:sp>
        <p:nvSpPr>
          <p:cNvPr id="53" name="正方形/長方形 52"/>
          <p:cNvSpPr/>
          <p:nvPr/>
        </p:nvSpPr>
        <p:spPr bwMode="auto">
          <a:xfrm>
            <a:off x="5652120" y="5448399"/>
            <a:ext cx="3240360" cy="500881"/>
          </a:xfrm>
          <a:prstGeom prst="rect">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1400" b="0" i="0" u="none" strike="noStrike" cap="none" normalizeH="0" dirty="0">
                <a:ln>
                  <a:noFill/>
                </a:ln>
                <a:solidFill>
                  <a:schemeClr val="bg1"/>
                </a:solidFill>
                <a:effectLst/>
                <a:latin typeface="+mn-lt"/>
                <a:ea typeface="+mn-ea"/>
              </a:rPr>
              <a:t>IT</a:t>
            </a:r>
            <a:r>
              <a:rPr kumimoji="0" lang="ja-JP" altLang="en-US" sz="1400" b="0" i="0" u="none" strike="noStrike" cap="none" normalizeH="0" dirty="0">
                <a:ln>
                  <a:noFill/>
                </a:ln>
                <a:solidFill>
                  <a:schemeClr val="bg1"/>
                </a:solidFill>
                <a:effectLst/>
                <a:latin typeface="+mn-lt"/>
                <a:ea typeface="+mn-ea"/>
              </a:rPr>
              <a:t>との連動 </a:t>
            </a:r>
            <a:r>
              <a:rPr kumimoji="0" lang="en-US" altLang="ja-JP" sz="1400" b="0" i="0" u="none" strike="noStrike" cap="none" normalizeH="0" dirty="0">
                <a:ln>
                  <a:noFill/>
                </a:ln>
                <a:solidFill>
                  <a:schemeClr val="bg1"/>
                </a:solidFill>
                <a:effectLst/>
                <a:latin typeface="+mn-lt"/>
                <a:ea typeface="+mn-ea"/>
              </a:rPr>
              <a:t>(SOA)</a:t>
            </a:r>
            <a:endParaRPr kumimoji="0" lang="ja-JP" altLang="en-US" sz="1400" b="0" i="0" u="none" strike="noStrike" cap="none" normalizeH="0" dirty="0">
              <a:ln>
                <a:noFill/>
              </a:ln>
              <a:solidFill>
                <a:schemeClr val="bg1"/>
              </a:solidFill>
              <a:effectLst/>
              <a:latin typeface="+mn-lt"/>
              <a:ea typeface="+mn-ea"/>
            </a:endParaRPr>
          </a:p>
        </p:txBody>
      </p:sp>
    </p:spTree>
    <p:extLst>
      <p:ext uri="{BB962C8B-B14F-4D97-AF65-F5344CB8AC3E}">
        <p14:creationId xmlns:p14="http://schemas.microsoft.com/office/powerpoint/2010/main" val="163636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fade">
                                      <p:cBhvr>
                                        <p:cTn id="12" dur="500"/>
                                        <p:tgtEl>
                                          <p:spTgt spid="4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grpId="0" nodeType="click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additive="base">
                                        <p:cTn id="22" dur="500" fill="hold"/>
                                        <p:tgtEl>
                                          <p:spTgt spid="46"/>
                                        </p:tgtEl>
                                        <p:attrNameLst>
                                          <p:attrName>ppt_x</p:attrName>
                                        </p:attrNameLst>
                                      </p:cBhvr>
                                      <p:tavLst>
                                        <p:tav tm="0">
                                          <p:val>
                                            <p:strVal val="1+#ppt_w/2"/>
                                          </p:val>
                                        </p:tav>
                                        <p:tav tm="100000">
                                          <p:val>
                                            <p:strVal val="#ppt_x"/>
                                          </p:val>
                                        </p:tav>
                                      </p:tavLst>
                                    </p:anim>
                                    <p:anim calcmode="lin" valueType="num">
                                      <p:cBhvr additive="base">
                                        <p:cTn id="23" dur="500" fill="hold"/>
                                        <p:tgtEl>
                                          <p:spTgt spid="46"/>
                                        </p:tgtEl>
                                        <p:attrNameLst>
                                          <p:attrName>ppt_y</p:attrName>
                                        </p:attrNameLst>
                                      </p:cBhvr>
                                      <p:tavLst>
                                        <p:tav tm="0">
                                          <p:val>
                                            <p:strVal val="#ppt_y"/>
                                          </p:val>
                                        </p:tav>
                                        <p:tav tm="100000">
                                          <p:val>
                                            <p:strVal val="#ppt_y"/>
                                          </p:val>
                                        </p:tav>
                                      </p:tavLst>
                                    </p:anim>
                                  </p:childTnLst>
                                </p:cTn>
                              </p:par>
                              <p:par>
                                <p:cTn id="24" presetID="2" presetClass="entr" presetSubtype="2" fill="hold" grpId="0" nodeType="with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additive="base">
                                        <p:cTn id="26" dur="500" fill="hold"/>
                                        <p:tgtEl>
                                          <p:spTgt spid="47"/>
                                        </p:tgtEl>
                                        <p:attrNameLst>
                                          <p:attrName>ppt_x</p:attrName>
                                        </p:attrNameLst>
                                      </p:cBhvr>
                                      <p:tavLst>
                                        <p:tav tm="0">
                                          <p:val>
                                            <p:strVal val="1+#ppt_w/2"/>
                                          </p:val>
                                        </p:tav>
                                        <p:tav tm="100000">
                                          <p:val>
                                            <p:strVal val="#ppt_x"/>
                                          </p:val>
                                        </p:tav>
                                      </p:tavLst>
                                    </p:anim>
                                    <p:anim calcmode="lin" valueType="num">
                                      <p:cBhvr additive="base">
                                        <p:cTn id="27" dur="500" fill="hold"/>
                                        <p:tgtEl>
                                          <p:spTgt spid="47"/>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48"/>
                                        </p:tgtEl>
                                        <p:attrNameLst>
                                          <p:attrName>style.visibility</p:attrName>
                                        </p:attrNameLst>
                                      </p:cBhvr>
                                      <p:to>
                                        <p:strVal val="visible"/>
                                      </p:to>
                                    </p:set>
                                    <p:anim calcmode="lin" valueType="num">
                                      <p:cBhvr additive="base">
                                        <p:cTn id="30" dur="500" fill="hold"/>
                                        <p:tgtEl>
                                          <p:spTgt spid="48"/>
                                        </p:tgtEl>
                                        <p:attrNameLst>
                                          <p:attrName>ppt_x</p:attrName>
                                        </p:attrNameLst>
                                      </p:cBhvr>
                                      <p:tavLst>
                                        <p:tav tm="0">
                                          <p:val>
                                            <p:strVal val="1+#ppt_w/2"/>
                                          </p:val>
                                        </p:tav>
                                        <p:tav tm="100000">
                                          <p:val>
                                            <p:strVal val="#ppt_x"/>
                                          </p:val>
                                        </p:tav>
                                      </p:tavLst>
                                    </p:anim>
                                    <p:anim calcmode="lin" valueType="num">
                                      <p:cBhvr additive="base">
                                        <p:cTn id="31" dur="500" fill="hold"/>
                                        <p:tgtEl>
                                          <p:spTgt spid="4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additive="base">
                                        <p:cTn id="34" dur="500" fill="hold"/>
                                        <p:tgtEl>
                                          <p:spTgt spid="49"/>
                                        </p:tgtEl>
                                        <p:attrNameLst>
                                          <p:attrName>ppt_x</p:attrName>
                                        </p:attrNameLst>
                                      </p:cBhvr>
                                      <p:tavLst>
                                        <p:tav tm="0">
                                          <p:val>
                                            <p:strVal val="1+#ppt_w/2"/>
                                          </p:val>
                                        </p:tav>
                                        <p:tav tm="100000">
                                          <p:val>
                                            <p:strVal val="#ppt_x"/>
                                          </p:val>
                                        </p:tav>
                                      </p:tavLst>
                                    </p:anim>
                                    <p:anim calcmode="lin" valueType="num">
                                      <p:cBhvr additive="base">
                                        <p:cTn id="35" dur="500" fill="hold"/>
                                        <p:tgtEl>
                                          <p:spTgt spid="49"/>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 calcmode="lin" valueType="num">
                                      <p:cBhvr additive="base">
                                        <p:cTn id="38" dur="500" fill="hold"/>
                                        <p:tgtEl>
                                          <p:spTgt spid="50"/>
                                        </p:tgtEl>
                                        <p:attrNameLst>
                                          <p:attrName>ppt_x</p:attrName>
                                        </p:attrNameLst>
                                      </p:cBhvr>
                                      <p:tavLst>
                                        <p:tav tm="0">
                                          <p:val>
                                            <p:strVal val="1+#ppt_w/2"/>
                                          </p:val>
                                        </p:tav>
                                        <p:tav tm="100000">
                                          <p:val>
                                            <p:strVal val="#ppt_x"/>
                                          </p:val>
                                        </p:tav>
                                      </p:tavLst>
                                    </p:anim>
                                    <p:anim calcmode="lin" valueType="num">
                                      <p:cBhvr additive="base">
                                        <p:cTn id="39" dur="500" fill="hold"/>
                                        <p:tgtEl>
                                          <p:spTgt spid="50"/>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2" fill="hold" grpId="0" nodeType="clickEffect">
                                  <p:stCondLst>
                                    <p:cond delay="0"/>
                                  </p:stCondLst>
                                  <p:childTnLst>
                                    <p:set>
                                      <p:cBhvr>
                                        <p:cTn id="43" dur="1" fill="hold">
                                          <p:stCondLst>
                                            <p:cond delay="0"/>
                                          </p:stCondLst>
                                        </p:cTn>
                                        <p:tgtEl>
                                          <p:spTgt spid="51"/>
                                        </p:tgtEl>
                                        <p:attrNameLst>
                                          <p:attrName>style.visibility</p:attrName>
                                        </p:attrNameLst>
                                      </p:cBhvr>
                                      <p:to>
                                        <p:strVal val="visible"/>
                                      </p:to>
                                    </p:set>
                                    <p:anim calcmode="lin" valueType="num">
                                      <p:cBhvr additive="base">
                                        <p:cTn id="44" dur="500" fill="hold"/>
                                        <p:tgtEl>
                                          <p:spTgt spid="51"/>
                                        </p:tgtEl>
                                        <p:attrNameLst>
                                          <p:attrName>ppt_x</p:attrName>
                                        </p:attrNameLst>
                                      </p:cBhvr>
                                      <p:tavLst>
                                        <p:tav tm="0">
                                          <p:val>
                                            <p:strVal val="1+#ppt_w/2"/>
                                          </p:val>
                                        </p:tav>
                                        <p:tav tm="100000">
                                          <p:val>
                                            <p:strVal val="#ppt_x"/>
                                          </p:val>
                                        </p:tav>
                                      </p:tavLst>
                                    </p:anim>
                                    <p:anim calcmode="lin" valueType="num">
                                      <p:cBhvr additive="base">
                                        <p:cTn id="45" dur="500" fill="hold"/>
                                        <p:tgtEl>
                                          <p:spTgt spid="51"/>
                                        </p:tgtEl>
                                        <p:attrNameLst>
                                          <p:attrName>ppt_y</p:attrName>
                                        </p:attrNameLst>
                                      </p:cBhvr>
                                      <p:tavLst>
                                        <p:tav tm="0">
                                          <p:val>
                                            <p:strVal val="#ppt_y"/>
                                          </p:val>
                                        </p:tav>
                                        <p:tav tm="100000">
                                          <p:val>
                                            <p:strVal val="#ppt_y"/>
                                          </p:val>
                                        </p:tav>
                                      </p:tavLst>
                                    </p:anim>
                                  </p:childTnLst>
                                </p:cTn>
                              </p:par>
                              <p:par>
                                <p:cTn id="46" presetID="2" presetClass="entr" presetSubtype="2" fill="hold" grpId="0" nodeType="withEffect">
                                  <p:stCondLst>
                                    <p:cond delay="0"/>
                                  </p:stCondLst>
                                  <p:childTnLst>
                                    <p:set>
                                      <p:cBhvr>
                                        <p:cTn id="47" dur="1" fill="hold">
                                          <p:stCondLst>
                                            <p:cond delay="0"/>
                                          </p:stCondLst>
                                        </p:cTn>
                                        <p:tgtEl>
                                          <p:spTgt spid="52"/>
                                        </p:tgtEl>
                                        <p:attrNameLst>
                                          <p:attrName>style.visibility</p:attrName>
                                        </p:attrNameLst>
                                      </p:cBhvr>
                                      <p:to>
                                        <p:strVal val="visible"/>
                                      </p:to>
                                    </p:set>
                                    <p:anim calcmode="lin" valueType="num">
                                      <p:cBhvr additive="base">
                                        <p:cTn id="48" dur="500" fill="hold"/>
                                        <p:tgtEl>
                                          <p:spTgt spid="52"/>
                                        </p:tgtEl>
                                        <p:attrNameLst>
                                          <p:attrName>ppt_x</p:attrName>
                                        </p:attrNameLst>
                                      </p:cBhvr>
                                      <p:tavLst>
                                        <p:tav tm="0">
                                          <p:val>
                                            <p:strVal val="1+#ppt_w/2"/>
                                          </p:val>
                                        </p:tav>
                                        <p:tav tm="100000">
                                          <p:val>
                                            <p:strVal val="#ppt_x"/>
                                          </p:val>
                                        </p:tav>
                                      </p:tavLst>
                                    </p:anim>
                                    <p:anim calcmode="lin" valueType="num">
                                      <p:cBhvr additive="base">
                                        <p:cTn id="49" dur="500" fill="hold"/>
                                        <p:tgtEl>
                                          <p:spTgt spid="52"/>
                                        </p:tgtEl>
                                        <p:attrNameLst>
                                          <p:attrName>ppt_y</p:attrName>
                                        </p:attrNameLst>
                                      </p:cBhvr>
                                      <p:tavLst>
                                        <p:tav tm="0">
                                          <p:val>
                                            <p:strVal val="#ppt_y"/>
                                          </p:val>
                                        </p:tav>
                                        <p:tav tm="100000">
                                          <p:val>
                                            <p:strVal val="#ppt_y"/>
                                          </p:val>
                                        </p:tav>
                                      </p:tavLst>
                                    </p:anim>
                                  </p:childTnLst>
                                </p:cTn>
                              </p:par>
                              <p:par>
                                <p:cTn id="50" presetID="2" presetClass="entr" presetSubtype="2" fill="hold" grpId="0" nodeType="with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500" fill="hold"/>
                                        <p:tgtEl>
                                          <p:spTgt spid="53"/>
                                        </p:tgtEl>
                                        <p:attrNameLst>
                                          <p:attrName>ppt_x</p:attrName>
                                        </p:attrNameLst>
                                      </p:cBhvr>
                                      <p:tavLst>
                                        <p:tav tm="0">
                                          <p:val>
                                            <p:strVal val="1+#ppt_w/2"/>
                                          </p:val>
                                        </p:tav>
                                        <p:tav tm="100000">
                                          <p:val>
                                            <p:strVal val="#ppt_x"/>
                                          </p:val>
                                        </p:tav>
                                      </p:tavLst>
                                    </p:anim>
                                    <p:anim calcmode="lin" valueType="num">
                                      <p:cBhvr additive="base">
                                        <p:cTn id="53" dur="5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animBg="1"/>
      <p:bldP spid="51" grpId="0" animBg="1"/>
      <p:bldP spid="52" grpId="0" animBg="1"/>
      <p:bldP spid="5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ビジネスプロセスの継続的な見直し</a:t>
            </a:r>
            <a:endParaRPr lang="ja-JP" altLang="en-US" dirty="0"/>
          </a:p>
        </p:txBody>
      </p:sp>
      <p:grpSp>
        <p:nvGrpSpPr>
          <p:cNvPr id="3" name="グループ化 2"/>
          <p:cNvGrpSpPr/>
          <p:nvPr/>
        </p:nvGrpSpPr>
        <p:grpSpPr>
          <a:xfrm>
            <a:off x="304800" y="1066800"/>
            <a:ext cx="6553200" cy="1828800"/>
            <a:chOff x="304800" y="1066800"/>
            <a:chExt cx="6553200" cy="1828800"/>
          </a:xfrm>
        </p:grpSpPr>
        <p:sp>
          <p:nvSpPr>
            <p:cNvPr id="84" name="角丸四角形 83"/>
            <p:cNvSpPr/>
            <p:nvPr/>
          </p:nvSpPr>
          <p:spPr bwMode="auto">
            <a:xfrm>
              <a:off x="304800" y="1066800"/>
              <a:ext cx="6553200" cy="1828800"/>
            </a:xfrm>
            <a:prstGeom prst="roundRect">
              <a:avLst>
                <a:gd name="adj" fmla="val 0"/>
              </a:avLst>
            </a:prstGeom>
            <a:solidFill>
              <a:srgbClr val="CCFFFF"/>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a:ln>
                  <a:noFill/>
                </a:ln>
                <a:solidFill>
                  <a:srgbClr val="484848"/>
                </a:solidFill>
                <a:effectLst/>
                <a:latin typeface="+mn-lt"/>
                <a:ea typeface="+mn-ea"/>
              </a:endParaRPr>
            </a:p>
          </p:txBody>
        </p:sp>
        <p:sp>
          <p:nvSpPr>
            <p:cNvPr id="5" name="角丸四角形 4"/>
            <p:cNvSpPr/>
            <p:nvPr/>
          </p:nvSpPr>
          <p:spPr bwMode="auto">
            <a:xfrm>
              <a:off x="1524000" y="1295400"/>
              <a:ext cx="1447800" cy="457200"/>
            </a:xfrm>
            <a:prstGeom prst="roundRect">
              <a:avLst>
                <a:gd name="adj" fmla="val 0"/>
              </a:avLst>
            </a:prstGeom>
            <a:solidFill>
              <a:schemeClr val="accent4"/>
            </a:solidFill>
            <a:ln>
              <a:headEnd type="none" w="med" len="med"/>
              <a:tailEnd type="triangl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800" b="0" i="0" u="none" strike="noStrike" cap="none" normalizeH="0" dirty="0">
                  <a:ln>
                    <a:noFill/>
                  </a:ln>
                  <a:solidFill>
                    <a:schemeClr val="bg1"/>
                  </a:solidFill>
                  <a:effectLst/>
                </a:rPr>
                <a:t>受注</a:t>
              </a:r>
            </a:p>
          </p:txBody>
        </p:sp>
        <p:sp>
          <p:nvSpPr>
            <p:cNvPr id="49" name="角丸四角形 48"/>
            <p:cNvSpPr/>
            <p:nvPr/>
          </p:nvSpPr>
          <p:spPr bwMode="auto">
            <a:xfrm>
              <a:off x="5105400" y="1295400"/>
              <a:ext cx="1447800" cy="457200"/>
            </a:xfrm>
            <a:prstGeom prst="roundRect">
              <a:avLst>
                <a:gd name="adj" fmla="val 0"/>
              </a:avLst>
            </a:prstGeom>
            <a:solidFill>
              <a:schemeClr val="accent1"/>
            </a:solidFill>
            <a:ln>
              <a:headEnd type="none" w="med" len="med"/>
              <a:tailEnd type="triangl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dirty="0">
                  <a:ln>
                    <a:noFill/>
                  </a:ln>
                  <a:solidFill>
                    <a:schemeClr val="bg1"/>
                  </a:solidFill>
                  <a:effectLst/>
                </a:rPr>
                <a:t>構成チェック</a:t>
              </a:r>
            </a:p>
          </p:txBody>
        </p:sp>
        <p:sp>
          <p:nvSpPr>
            <p:cNvPr id="50" name="角丸四角形 49"/>
            <p:cNvSpPr/>
            <p:nvPr/>
          </p:nvSpPr>
          <p:spPr bwMode="auto">
            <a:xfrm>
              <a:off x="1524000" y="2209800"/>
              <a:ext cx="1447800" cy="457200"/>
            </a:xfrm>
            <a:prstGeom prst="roundRect">
              <a:avLst>
                <a:gd name="adj" fmla="val 0"/>
              </a:avLst>
            </a:prstGeom>
            <a:solidFill>
              <a:schemeClr val="accent4"/>
            </a:solidFill>
            <a:ln>
              <a:headEnd type="none" w="med" len="med"/>
              <a:tailEnd type="triangl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800" b="0" i="0" u="none" strike="noStrike" cap="none" normalizeH="0" dirty="0">
                  <a:ln>
                    <a:noFill/>
                  </a:ln>
                  <a:solidFill>
                    <a:schemeClr val="bg1"/>
                  </a:solidFill>
                  <a:effectLst/>
                </a:rPr>
                <a:t>受注処理</a:t>
              </a:r>
            </a:p>
          </p:txBody>
        </p:sp>
        <p:sp>
          <p:nvSpPr>
            <p:cNvPr id="51" name="角丸四角形 50"/>
            <p:cNvSpPr/>
            <p:nvPr/>
          </p:nvSpPr>
          <p:spPr bwMode="auto">
            <a:xfrm>
              <a:off x="5105400" y="2209800"/>
              <a:ext cx="1447800" cy="457200"/>
            </a:xfrm>
            <a:prstGeom prst="roundRect">
              <a:avLst>
                <a:gd name="adj" fmla="val 0"/>
              </a:avLst>
            </a:prstGeom>
            <a:solidFill>
              <a:schemeClr val="accent1"/>
            </a:solidFill>
            <a:ln>
              <a:headEnd type="none" w="med" len="med"/>
              <a:tailEnd type="triangl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800" b="0" i="0" u="none" strike="noStrike" cap="none" normalizeH="0" dirty="0">
                  <a:ln>
                    <a:noFill/>
                  </a:ln>
                  <a:solidFill>
                    <a:schemeClr val="bg1"/>
                  </a:solidFill>
                  <a:effectLst/>
                </a:rPr>
                <a:t>生産</a:t>
              </a:r>
            </a:p>
          </p:txBody>
        </p:sp>
        <p:cxnSp>
          <p:nvCxnSpPr>
            <p:cNvPr id="15" name="カギ線コネクタ 14"/>
            <p:cNvCxnSpPr>
              <a:stCxn id="49" idx="2"/>
              <a:endCxn id="50" idx="0"/>
            </p:cNvCxnSpPr>
            <p:nvPr/>
          </p:nvCxnSpPr>
          <p:spPr bwMode="auto">
            <a:xfrm rot="5400000">
              <a:off x="3810000" y="190500"/>
              <a:ext cx="457200" cy="3581400"/>
            </a:xfrm>
            <a:prstGeom prst="bentConnector3">
              <a:avLst>
                <a:gd name="adj1" fmla="val 50000"/>
              </a:avLst>
            </a:prstGeom>
            <a:solidFill>
              <a:schemeClr val="bg1"/>
            </a:solidFill>
            <a:ln w="38100" cap="flat" cmpd="sng" algn="ctr">
              <a:solidFill>
                <a:srgbClr val="FF9900"/>
              </a:solidFill>
              <a:prstDash val="solid"/>
              <a:round/>
              <a:headEnd type="none" w="med" len="med"/>
              <a:tailEnd type="triangle" w="med" len="med"/>
            </a:ln>
            <a:effectLst/>
          </p:spPr>
        </p:cxnSp>
        <p:cxnSp>
          <p:nvCxnSpPr>
            <p:cNvPr id="25" name="直線矢印コネクタ 24"/>
            <p:cNvCxnSpPr>
              <a:stCxn id="5" idx="3"/>
              <a:endCxn id="49" idx="1"/>
            </p:cNvCxnSpPr>
            <p:nvPr/>
          </p:nvCxnSpPr>
          <p:spPr bwMode="auto">
            <a:xfrm>
              <a:off x="2971800" y="1524000"/>
              <a:ext cx="2133600" cy="0"/>
            </a:xfrm>
            <a:prstGeom prst="straightConnector1">
              <a:avLst/>
            </a:prstGeom>
            <a:solidFill>
              <a:schemeClr val="bg1"/>
            </a:solidFill>
            <a:ln w="38100" cap="flat" cmpd="sng" algn="ctr">
              <a:solidFill>
                <a:srgbClr val="FF9900"/>
              </a:solidFill>
              <a:prstDash val="solid"/>
              <a:round/>
              <a:headEnd type="none" w="med" len="med"/>
              <a:tailEnd type="triangle" w="med" len="med"/>
            </a:ln>
            <a:effectLst/>
          </p:spPr>
        </p:cxnSp>
        <p:cxnSp>
          <p:nvCxnSpPr>
            <p:cNvPr id="58" name="直線矢印コネクタ 57"/>
            <p:cNvCxnSpPr>
              <a:stCxn id="50" idx="3"/>
              <a:endCxn id="51" idx="1"/>
            </p:cNvCxnSpPr>
            <p:nvPr/>
          </p:nvCxnSpPr>
          <p:spPr bwMode="auto">
            <a:xfrm>
              <a:off x="2971800" y="2438400"/>
              <a:ext cx="2133600" cy="0"/>
            </a:xfrm>
            <a:prstGeom prst="straightConnector1">
              <a:avLst/>
            </a:prstGeom>
            <a:solidFill>
              <a:schemeClr val="bg1"/>
            </a:solidFill>
            <a:ln w="38100" cap="flat" cmpd="sng" algn="ctr">
              <a:solidFill>
                <a:srgbClr val="FF9900"/>
              </a:solidFill>
              <a:prstDash val="solid"/>
              <a:round/>
              <a:headEnd type="none" w="med" len="med"/>
              <a:tailEnd type="triangle" w="med" len="med"/>
            </a:ln>
            <a:effectLst/>
          </p:spPr>
        </p:cxnSp>
        <p:sp>
          <p:nvSpPr>
            <p:cNvPr id="59" name="テキスト ボックス 58"/>
            <p:cNvSpPr txBox="1"/>
            <p:nvPr/>
          </p:nvSpPr>
          <p:spPr>
            <a:xfrm>
              <a:off x="3792379" y="1295400"/>
              <a:ext cx="492443" cy="461665"/>
            </a:xfrm>
            <a:prstGeom prst="rect">
              <a:avLst/>
            </a:prstGeom>
            <a:solidFill>
              <a:srgbClr val="FFFFFF">
                <a:alpha val="40000"/>
              </a:srgbClr>
            </a:solidFill>
          </p:spPr>
          <p:txBody>
            <a:bodyPr wrap="none" rtlCol="0">
              <a:spAutoFit/>
            </a:bodyPr>
            <a:lstStyle/>
            <a:p>
              <a:pPr algn="ctr"/>
              <a:r>
                <a:rPr kumimoji="1" lang="ja-JP" altLang="en-US" sz="2400" dirty="0">
                  <a:solidFill>
                    <a:srgbClr val="C00000"/>
                  </a:solidFill>
                  <a:latin typeface="+mn-lt"/>
                  <a:ea typeface="+mn-ea"/>
                </a:rPr>
                <a:t>①</a:t>
              </a:r>
            </a:p>
          </p:txBody>
        </p:sp>
        <p:sp>
          <p:nvSpPr>
            <p:cNvPr id="81" name="テキスト ボックス 80"/>
            <p:cNvSpPr txBox="1"/>
            <p:nvPr/>
          </p:nvSpPr>
          <p:spPr>
            <a:xfrm>
              <a:off x="3792379" y="1772392"/>
              <a:ext cx="492443" cy="461665"/>
            </a:xfrm>
            <a:prstGeom prst="rect">
              <a:avLst/>
            </a:prstGeom>
            <a:solidFill>
              <a:srgbClr val="FFFFFF">
                <a:alpha val="40000"/>
              </a:srgbClr>
            </a:solidFill>
          </p:spPr>
          <p:txBody>
            <a:bodyPr wrap="none" rtlCol="0">
              <a:spAutoFit/>
            </a:bodyPr>
            <a:lstStyle/>
            <a:p>
              <a:pPr algn="ctr"/>
              <a:r>
                <a:rPr kumimoji="1" lang="ja-JP" altLang="en-US" sz="2400" dirty="0">
                  <a:solidFill>
                    <a:srgbClr val="C00000"/>
                  </a:solidFill>
                  <a:latin typeface="+mn-lt"/>
                  <a:ea typeface="+mn-ea"/>
                </a:rPr>
                <a:t>②</a:t>
              </a:r>
            </a:p>
          </p:txBody>
        </p:sp>
        <p:sp>
          <p:nvSpPr>
            <p:cNvPr id="82" name="テキスト ボックス 81"/>
            <p:cNvSpPr txBox="1"/>
            <p:nvPr/>
          </p:nvSpPr>
          <p:spPr>
            <a:xfrm>
              <a:off x="3792378" y="2209800"/>
              <a:ext cx="492444" cy="461665"/>
            </a:xfrm>
            <a:prstGeom prst="rect">
              <a:avLst/>
            </a:prstGeom>
            <a:solidFill>
              <a:srgbClr val="FFFFFF">
                <a:alpha val="40000"/>
              </a:srgbClr>
            </a:solidFill>
          </p:spPr>
          <p:txBody>
            <a:bodyPr wrap="none" rtlCol="0">
              <a:spAutoFit/>
            </a:bodyPr>
            <a:lstStyle/>
            <a:p>
              <a:pPr algn="ctr"/>
              <a:r>
                <a:rPr kumimoji="1" lang="ja-JP" altLang="en-US" sz="2400" dirty="0">
                  <a:solidFill>
                    <a:srgbClr val="C00000"/>
                  </a:solidFill>
                  <a:latin typeface="+mn-lt"/>
                  <a:ea typeface="+mn-ea"/>
                </a:rPr>
                <a:t>③</a:t>
              </a:r>
            </a:p>
          </p:txBody>
        </p:sp>
        <p:sp>
          <p:nvSpPr>
            <p:cNvPr id="86" name="角丸四角形 85"/>
            <p:cNvSpPr/>
            <p:nvPr/>
          </p:nvSpPr>
          <p:spPr bwMode="auto">
            <a:xfrm>
              <a:off x="304800" y="1066800"/>
              <a:ext cx="457200" cy="1828800"/>
            </a:xfrm>
            <a:prstGeom prst="roundRect">
              <a:avLst>
                <a:gd name="adj" fmla="val 0"/>
              </a:avLst>
            </a:prstGeom>
            <a:solidFill>
              <a:schemeClr val="accent1"/>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eaVert"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100" b="0" i="0" u="none" strike="noStrike" cap="none" normalizeH="0" dirty="0">
                  <a:ln>
                    <a:noFill/>
                  </a:ln>
                  <a:solidFill>
                    <a:schemeClr val="bg1"/>
                  </a:solidFill>
                  <a:effectLst/>
                </a:rPr>
                <a:t>「望ましい」業務プロセス</a:t>
              </a:r>
            </a:p>
          </p:txBody>
        </p:sp>
        <p:sp>
          <p:nvSpPr>
            <p:cNvPr id="95" name="メモ 94"/>
            <p:cNvSpPr/>
            <p:nvPr/>
          </p:nvSpPr>
          <p:spPr bwMode="auto">
            <a:xfrm>
              <a:off x="4462275" y="1295400"/>
              <a:ext cx="315439" cy="381000"/>
            </a:xfrm>
            <a:prstGeom prst="foldedCorner">
              <a:avLst/>
            </a:prstGeom>
            <a:ln w="3175">
              <a:solidFill>
                <a:schemeClr val="accent6">
                  <a:lumMod val="60000"/>
                  <a:lumOff val="40000"/>
                </a:schemeClr>
              </a:solidFill>
              <a:headEnd type="none" w="med" len="med"/>
              <a:tailEnd type="none" w="med" len="med"/>
            </a:ln>
            <a:effectLst/>
          </p:spPr>
          <p:style>
            <a:lnRef idx="0">
              <a:schemeClr val="accent3"/>
            </a:lnRef>
            <a:fillRef idx="3">
              <a:schemeClr val="accent3"/>
            </a:fillRef>
            <a:effectRef idx="3">
              <a:schemeClr val="accent3"/>
            </a:effectRef>
            <a:fontRef idx="minor">
              <a:schemeClr val="lt1"/>
            </a:fontRef>
          </p:style>
          <p:txBody>
            <a:bodyPr vert="eaVert"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900" b="0" i="0" u="none" strike="noStrike" cap="none" normalizeH="0" dirty="0">
                  <a:ln>
                    <a:noFill/>
                  </a:ln>
                  <a:solidFill>
                    <a:srgbClr val="0070C0"/>
                  </a:solidFill>
                  <a:effectLst/>
                </a:rPr>
                <a:t>書類</a:t>
              </a:r>
            </a:p>
          </p:txBody>
        </p:sp>
        <p:sp>
          <p:nvSpPr>
            <p:cNvPr id="97" name="メモ 96"/>
            <p:cNvSpPr/>
            <p:nvPr/>
          </p:nvSpPr>
          <p:spPr bwMode="auto">
            <a:xfrm>
              <a:off x="3129518" y="1812724"/>
              <a:ext cx="315439" cy="381000"/>
            </a:xfrm>
            <a:prstGeom prst="foldedCorner">
              <a:avLst/>
            </a:prstGeom>
            <a:ln w="3175">
              <a:solidFill>
                <a:schemeClr val="accent6">
                  <a:lumMod val="60000"/>
                  <a:lumOff val="40000"/>
                </a:schemeClr>
              </a:solidFill>
              <a:headEnd type="none" w="med" len="med"/>
              <a:tailEnd type="none" w="med" len="med"/>
            </a:ln>
            <a:effectLst/>
          </p:spPr>
          <p:style>
            <a:lnRef idx="0">
              <a:schemeClr val="accent3"/>
            </a:lnRef>
            <a:fillRef idx="3">
              <a:schemeClr val="accent3"/>
            </a:fillRef>
            <a:effectRef idx="3">
              <a:schemeClr val="accent3"/>
            </a:effectRef>
            <a:fontRef idx="minor">
              <a:schemeClr val="lt1"/>
            </a:fontRef>
          </p:style>
          <p:txBody>
            <a:bodyPr vert="eaVert"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900" b="0" i="0" u="none" strike="noStrike" cap="none" normalizeH="0" dirty="0">
                  <a:ln>
                    <a:noFill/>
                  </a:ln>
                  <a:solidFill>
                    <a:srgbClr val="0070C0"/>
                  </a:solidFill>
                  <a:effectLst/>
                </a:rPr>
                <a:t>書類</a:t>
              </a:r>
            </a:p>
          </p:txBody>
        </p:sp>
        <p:sp>
          <p:nvSpPr>
            <p:cNvPr id="98" name="メモ 97"/>
            <p:cNvSpPr/>
            <p:nvPr/>
          </p:nvSpPr>
          <p:spPr bwMode="auto">
            <a:xfrm>
              <a:off x="4462274" y="2250132"/>
              <a:ext cx="315439" cy="381000"/>
            </a:xfrm>
            <a:prstGeom prst="foldedCorner">
              <a:avLst/>
            </a:prstGeom>
            <a:ln w="3175">
              <a:solidFill>
                <a:schemeClr val="accent6">
                  <a:lumMod val="60000"/>
                  <a:lumOff val="40000"/>
                </a:schemeClr>
              </a:solidFill>
              <a:headEnd type="none" w="med" len="med"/>
              <a:tailEnd type="none" w="med" len="med"/>
            </a:ln>
            <a:effectLst/>
          </p:spPr>
          <p:style>
            <a:lnRef idx="0">
              <a:schemeClr val="accent3"/>
            </a:lnRef>
            <a:fillRef idx="3">
              <a:schemeClr val="accent3"/>
            </a:fillRef>
            <a:effectRef idx="3">
              <a:schemeClr val="accent3"/>
            </a:effectRef>
            <a:fontRef idx="minor">
              <a:schemeClr val="lt1"/>
            </a:fontRef>
          </p:style>
          <p:txBody>
            <a:bodyPr vert="eaVert"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900" b="0" i="0" u="none" strike="noStrike" cap="none" normalizeH="0" dirty="0">
                  <a:ln>
                    <a:noFill/>
                  </a:ln>
                  <a:solidFill>
                    <a:srgbClr val="0070C0"/>
                  </a:solidFill>
                  <a:effectLst/>
                </a:rPr>
                <a:t>書類</a:t>
              </a:r>
            </a:p>
          </p:txBody>
        </p:sp>
      </p:grpSp>
      <p:grpSp>
        <p:nvGrpSpPr>
          <p:cNvPr id="4" name="グループ化 3"/>
          <p:cNvGrpSpPr/>
          <p:nvPr/>
        </p:nvGrpSpPr>
        <p:grpSpPr>
          <a:xfrm>
            <a:off x="304800" y="3352799"/>
            <a:ext cx="6553200" cy="3124201"/>
            <a:chOff x="304800" y="3352799"/>
            <a:chExt cx="6553200" cy="3124201"/>
          </a:xfrm>
        </p:grpSpPr>
        <p:sp>
          <p:nvSpPr>
            <p:cNvPr id="87" name="角丸四角形 86"/>
            <p:cNvSpPr/>
            <p:nvPr/>
          </p:nvSpPr>
          <p:spPr bwMode="auto">
            <a:xfrm>
              <a:off x="304800" y="4648199"/>
              <a:ext cx="6553200" cy="1822863"/>
            </a:xfrm>
            <a:prstGeom prst="roundRect">
              <a:avLst>
                <a:gd name="adj" fmla="val 0"/>
              </a:avLst>
            </a:prstGeom>
            <a:solidFill>
              <a:srgbClr val="FFFFCC"/>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a:ln>
                  <a:noFill/>
                </a:ln>
                <a:solidFill>
                  <a:srgbClr val="484848"/>
                </a:solidFill>
                <a:effectLst/>
                <a:latin typeface="+mn-lt"/>
                <a:ea typeface="+mn-ea"/>
              </a:endParaRPr>
            </a:p>
          </p:txBody>
        </p:sp>
        <p:sp>
          <p:nvSpPr>
            <p:cNvPr id="60" name="角丸四角形 59"/>
            <p:cNvSpPr/>
            <p:nvPr/>
          </p:nvSpPr>
          <p:spPr bwMode="auto">
            <a:xfrm>
              <a:off x="1524000" y="4870863"/>
              <a:ext cx="1447800" cy="457200"/>
            </a:xfrm>
            <a:prstGeom prst="roundRect">
              <a:avLst>
                <a:gd name="adj" fmla="val 0"/>
              </a:avLst>
            </a:prstGeom>
            <a:solidFill>
              <a:schemeClr val="accent4"/>
            </a:solidFill>
            <a:ln>
              <a:headEnd type="none" w="med" len="med"/>
              <a:tailEnd type="triangl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800" b="0" i="0" u="none" strike="noStrike" cap="none" normalizeH="0" dirty="0">
                  <a:ln>
                    <a:noFill/>
                  </a:ln>
                  <a:solidFill>
                    <a:schemeClr val="bg1"/>
                  </a:solidFill>
                  <a:effectLst/>
                </a:rPr>
                <a:t>受注</a:t>
              </a:r>
            </a:p>
          </p:txBody>
        </p:sp>
        <p:sp>
          <p:nvSpPr>
            <p:cNvPr id="70" name="角丸四角形 69"/>
            <p:cNvSpPr/>
            <p:nvPr/>
          </p:nvSpPr>
          <p:spPr bwMode="auto">
            <a:xfrm>
              <a:off x="5105400" y="4870863"/>
              <a:ext cx="1447800" cy="457200"/>
            </a:xfrm>
            <a:prstGeom prst="roundRect">
              <a:avLst>
                <a:gd name="adj" fmla="val 0"/>
              </a:avLst>
            </a:prstGeom>
            <a:solidFill>
              <a:schemeClr val="accent1"/>
            </a:solidFill>
            <a:ln>
              <a:headEnd type="none" w="med" len="med"/>
              <a:tailEnd type="triangl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dirty="0">
                  <a:ln>
                    <a:noFill/>
                  </a:ln>
                  <a:solidFill>
                    <a:schemeClr val="bg1"/>
                  </a:solidFill>
                  <a:effectLst/>
                </a:rPr>
                <a:t>構成チェック</a:t>
              </a:r>
            </a:p>
          </p:txBody>
        </p:sp>
        <p:sp>
          <p:nvSpPr>
            <p:cNvPr id="72" name="角丸四角形 71"/>
            <p:cNvSpPr/>
            <p:nvPr/>
          </p:nvSpPr>
          <p:spPr bwMode="auto">
            <a:xfrm>
              <a:off x="1524000" y="5785263"/>
              <a:ext cx="1447800" cy="457200"/>
            </a:xfrm>
            <a:prstGeom prst="roundRect">
              <a:avLst>
                <a:gd name="adj" fmla="val 0"/>
              </a:avLst>
            </a:prstGeom>
            <a:solidFill>
              <a:schemeClr val="accent4"/>
            </a:solidFill>
            <a:ln>
              <a:headEnd type="none" w="med" len="med"/>
              <a:tailEnd type="triangl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800" b="0" i="0" u="none" strike="noStrike" cap="none" normalizeH="0" dirty="0">
                  <a:ln>
                    <a:noFill/>
                  </a:ln>
                  <a:solidFill>
                    <a:schemeClr val="bg1"/>
                  </a:solidFill>
                  <a:effectLst/>
                </a:rPr>
                <a:t>受注処理</a:t>
              </a:r>
            </a:p>
          </p:txBody>
        </p:sp>
        <p:sp>
          <p:nvSpPr>
            <p:cNvPr id="73" name="角丸四角形 72"/>
            <p:cNvSpPr/>
            <p:nvPr/>
          </p:nvSpPr>
          <p:spPr bwMode="auto">
            <a:xfrm>
              <a:off x="5105400" y="5785263"/>
              <a:ext cx="1447800" cy="457200"/>
            </a:xfrm>
            <a:prstGeom prst="roundRect">
              <a:avLst>
                <a:gd name="adj" fmla="val 0"/>
              </a:avLst>
            </a:prstGeom>
            <a:solidFill>
              <a:schemeClr val="accent1"/>
            </a:solidFill>
            <a:ln>
              <a:headEnd type="none" w="med" len="med"/>
              <a:tailEnd type="triangl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800" b="0" i="0" u="none" strike="noStrike" cap="none" normalizeH="0" dirty="0">
                  <a:ln>
                    <a:noFill/>
                  </a:ln>
                  <a:solidFill>
                    <a:schemeClr val="bg1"/>
                  </a:solidFill>
                  <a:effectLst/>
                </a:rPr>
                <a:t>生産</a:t>
              </a:r>
            </a:p>
          </p:txBody>
        </p:sp>
        <p:cxnSp>
          <p:nvCxnSpPr>
            <p:cNvPr id="76" name="直線矢印コネクタ 75"/>
            <p:cNvCxnSpPr>
              <a:stCxn id="60" idx="3"/>
              <a:endCxn id="70" idx="1"/>
            </p:cNvCxnSpPr>
            <p:nvPr/>
          </p:nvCxnSpPr>
          <p:spPr bwMode="auto">
            <a:xfrm>
              <a:off x="2971800" y="5099463"/>
              <a:ext cx="2133600" cy="0"/>
            </a:xfrm>
            <a:prstGeom prst="straightConnector1">
              <a:avLst/>
            </a:prstGeom>
            <a:solidFill>
              <a:schemeClr val="bg1"/>
            </a:solidFill>
            <a:ln w="38100" cap="flat" cmpd="sng" algn="ctr">
              <a:solidFill>
                <a:srgbClr val="FF9900"/>
              </a:solidFill>
              <a:prstDash val="solid"/>
              <a:round/>
              <a:headEnd type="none" w="med" len="med"/>
              <a:tailEnd type="triangle" w="med" len="med"/>
            </a:ln>
            <a:effectLst/>
          </p:spPr>
        </p:cxnSp>
        <p:cxnSp>
          <p:nvCxnSpPr>
            <p:cNvPr id="78" name="直線矢印コネクタ 77"/>
            <p:cNvCxnSpPr>
              <a:stCxn id="60" idx="2"/>
              <a:endCxn id="72" idx="0"/>
            </p:cNvCxnSpPr>
            <p:nvPr/>
          </p:nvCxnSpPr>
          <p:spPr bwMode="auto">
            <a:xfrm>
              <a:off x="2247900" y="5328063"/>
              <a:ext cx="0" cy="457200"/>
            </a:xfrm>
            <a:prstGeom prst="straightConnector1">
              <a:avLst/>
            </a:prstGeom>
            <a:solidFill>
              <a:schemeClr val="bg1"/>
            </a:solidFill>
            <a:ln w="38100" cap="flat" cmpd="sng" algn="ctr">
              <a:solidFill>
                <a:srgbClr val="FF9900"/>
              </a:solidFill>
              <a:prstDash val="solid"/>
              <a:round/>
              <a:headEnd type="none" w="med" len="med"/>
              <a:tailEnd type="triangle" w="med" len="med"/>
            </a:ln>
            <a:effectLst/>
          </p:spPr>
        </p:cxnSp>
        <p:cxnSp>
          <p:nvCxnSpPr>
            <p:cNvPr id="79" name="直線矢印コネクタ 78"/>
            <p:cNvCxnSpPr>
              <a:stCxn id="70" idx="2"/>
              <a:endCxn id="73" idx="0"/>
            </p:cNvCxnSpPr>
            <p:nvPr/>
          </p:nvCxnSpPr>
          <p:spPr bwMode="auto">
            <a:xfrm>
              <a:off x="5829300" y="5328063"/>
              <a:ext cx="0" cy="457200"/>
            </a:xfrm>
            <a:prstGeom prst="straightConnector1">
              <a:avLst/>
            </a:prstGeom>
            <a:solidFill>
              <a:schemeClr val="bg1"/>
            </a:solidFill>
            <a:ln w="38100" cap="flat" cmpd="sng" algn="ctr">
              <a:solidFill>
                <a:srgbClr val="FF9900"/>
              </a:solidFill>
              <a:prstDash val="solid"/>
              <a:round/>
              <a:headEnd type="none" w="med" len="med"/>
              <a:tailEnd type="triangle" w="med" len="med"/>
            </a:ln>
            <a:effectLst/>
          </p:spPr>
        </p:cxnSp>
        <p:cxnSp>
          <p:nvCxnSpPr>
            <p:cNvPr id="43" name="直線矢印コネクタ 42"/>
            <p:cNvCxnSpPr>
              <a:endCxn id="72" idx="3"/>
            </p:cNvCxnSpPr>
            <p:nvPr/>
          </p:nvCxnSpPr>
          <p:spPr bwMode="auto">
            <a:xfrm flipH="1">
              <a:off x="2971800" y="5328063"/>
              <a:ext cx="2133600" cy="685800"/>
            </a:xfrm>
            <a:prstGeom prst="straightConnector1">
              <a:avLst/>
            </a:prstGeom>
            <a:solidFill>
              <a:schemeClr val="bg1"/>
            </a:solidFill>
            <a:ln w="38100" cap="flat" cmpd="sng" algn="ctr">
              <a:solidFill>
                <a:srgbClr val="FF0000"/>
              </a:solidFill>
              <a:prstDash val="sysDash"/>
              <a:round/>
              <a:headEnd type="none" w="med" len="med"/>
              <a:tailEnd type="triangl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55" name="曲線コネクタ 54"/>
            <p:cNvCxnSpPr>
              <a:stCxn id="72" idx="1"/>
              <a:endCxn id="60" idx="1"/>
            </p:cNvCxnSpPr>
            <p:nvPr/>
          </p:nvCxnSpPr>
          <p:spPr bwMode="auto">
            <a:xfrm rot="10800000">
              <a:off x="1524000" y="5099463"/>
              <a:ext cx="12700" cy="914400"/>
            </a:xfrm>
            <a:prstGeom prst="curvedConnector3">
              <a:avLst>
                <a:gd name="adj1" fmla="val 1800000"/>
              </a:avLst>
            </a:prstGeom>
            <a:solidFill>
              <a:schemeClr val="bg1"/>
            </a:solidFill>
            <a:ln w="38100" cap="flat" cmpd="sng" algn="ctr">
              <a:solidFill>
                <a:srgbClr val="FF0000"/>
              </a:solidFill>
              <a:prstDash val="sysDash"/>
              <a:round/>
              <a:headEnd type="none" w="med" len="med"/>
              <a:tailEnd type="triangl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83" name="テキスト ボックス 82"/>
            <p:cNvSpPr txBox="1"/>
            <p:nvPr/>
          </p:nvSpPr>
          <p:spPr>
            <a:xfrm>
              <a:off x="3792379" y="4856019"/>
              <a:ext cx="492443" cy="461665"/>
            </a:xfrm>
            <a:prstGeom prst="rect">
              <a:avLst/>
            </a:prstGeom>
            <a:solidFill>
              <a:srgbClr val="FFFFFF">
                <a:alpha val="40000"/>
              </a:srgbClr>
            </a:solidFill>
          </p:spPr>
          <p:txBody>
            <a:bodyPr wrap="none" rtlCol="0">
              <a:spAutoFit/>
            </a:bodyPr>
            <a:lstStyle/>
            <a:p>
              <a:pPr algn="ctr"/>
              <a:r>
                <a:rPr kumimoji="1" lang="ja-JP" altLang="en-US" sz="2400" dirty="0">
                  <a:solidFill>
                    <a:srgbClr val="C00000"/>
                  </a:solidFill>
                  <a:latin typeface="+mn-lt"/>
                  <a:ea typeface="+mn-ea"/>
                </a:rPr>
                <a:t>①</a:t>
              </a:r>
            </a:p>
          </p:txBody>
        </p:sp>
        <p:sp>
          <p:nvSpPr>
            <p:cNvPr id="80" name="爆発 2 79"/>
            <p:cNvSpPr/>
            <p:nvPr/>
          </p:nvSpPr>
          <p:spPr bwMode="auto">
            <a:xfrm>
              <a:off x="3287238" y="5412674"/>
              <a:ext cx="1502723" cy="745177"/>
            </a:xfrm>
            <a:prstGeom prst="irregularSeal2">
              <a:avLst/>
            </a:prstGeom>
            <a:gradFill flip="none" rotWithShape="1">
              <a:gsLst>
                <a:gs pos="0">
                  <a:srgbClr val="FF0000"/>
                </a:gs>
                <a:gs pos="50000">
                  <a:srgbClr val="FFC000"/>
                </a:gs>
                <a:gs pos="100000">
                  <a:schemeClr val="bg1">
                    <a:shade val="100000"/>
                    <a:satMod val="115000"/>
                  </a:schemeClr>
                </a:gs>
              </a:gsLst>
              <a:path path="circle">
                <a:fillToRect l="50000" t="50000" r="50000" b="50000"/>
              </a:path>
              <a:tileRect/>
            </a:gradFill>
            <a:ln w="6350" cap="flat" cmpd="sng" algn="ctr">
              <a:solidFill>
                <a:srgbClr val="FF99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dirty="0">
                  <a:ln>
                    <a:noFill/>
                  </a:ln>
                  <a:solidFill>
                    <a:schemeClr val="bg1"/>
                  </a:solidFill>
                  <a:effectLst/>
                  <a:latin typeface="+mn-lt"/>
                  <a:ea typeface="+mn-ea"/>
                </a:rPr>
                <a:t>問題</a:t>
              </a: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dirty="0">
                  <a:ln>
                    <a:noFill/>
                  </a:ln>
                  <a:solidFill>
                    <a:schemeClr val="bg1"/>
                  </a:solidFill>
                  <a:effectLst/>
                  <a:latin typeface="+mn-lt"/>
                  <a:ea typeface="+mn-ea"/>
                </a:rPr>
                <a:t>発生</a:t>
              </a:r>
            </a:p>
          </p:txBody>
        </p:sp>
        <p:sp>
          <p:nvSpPr>
            <p:cNvPr id="85" name="テキスト ボックス 84"/>
            <p:cNvSpPr txBox="1"/>
            <p:nvPr/>
          </p:nvSpPr>
          <p:spPr>
            <a:xfrm>
              <a:off x="760512" y="5418163"/>
              <a:ext cx="1107996" cy="369332"/>
            </a:xfrm>
            <a:prstGeom prst="rect">
              <a:avLst/>
            </a:prstGeom>
            <a:solidFill>
              <a:srgbClr val="FFFFFF">
                <a:alpha val="69804"/>
              </a:srgbClr>
            </a:solidFill>
          </p:spPr>
          <p:txBody>
            <a:bodyPr wrap="none" rtlCol="0">
              <a:spAutoFit/>
            </a:bodyPr>
            <a:lstStyle/>
            <a:p>
              <a:pPr algn="ctr"/>
              <a:r>
                <a:rPr kumimoji="1" lang="ja-JP" altLang="en-US" dirty="0">
                  <a:solidFill>
                    <a:srgbClr val="FF0000"/>
                  </a:solidFill>
                  <a:latin typeface="+mn-lt"/>
                  <a:ea typeface="+mn-ea"/>
                </a:rPr>
                <a:t>例外処理</a:t>
              </a:r>
            </a:p>
          </p:txBody>
        </p:sp>
        <p:sp>
          <p:nvSpPr>
            <p:cNvPr id="89" name="角丸四角形 88"/>
            <p:cNvSpPr/>
            <p:nvPr/>
          </p:nvSpPr>
          <p:spPr bwMode="auto">
            <a:xfrm>
              <a:off x="304800" y="4648200"/>
              <a:ext cx="457200" cy="1828800"/>
            </a:xfrm>
            <a:prstGeom prst="roundRect">
              <a:avLst>
                <a:gd name="adj" fmla="val 0"/>
              </a:avLst>
            </a:prstGeom>
            <a:solidFill>
              <a:schemeClr val="accent1"/>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eaVert"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100" b="0" i="0" u="none" strike="noStrike" cap="none" normalizeH="0" dirty="0">
                  <a:ln>
                    <a:noFill/>
                  </a:ln>
                  <a:solidFill>
                    <a:schemeClr val="bg1"/>
                  </a:solidFill>
                  <a:effectLst/>
                </a:rPr>
                <a:t>「修正した」業務プロセス</a:t>
              </a:r>
            </a:p>
          </p:txBody>
        </p:sp>
        <p:sp>
          <p:nvSpPr>
            <p:cNvPr id="94" name="下矢印 93"/>
            <p:cNvSpPr/>
            <p:nvPr/>
          </p:nvSpPr>
          <p:spPr bwMode="auto">
            <a:xfrm>
              <a:off x="3563888" y="3352799"/>
              <a:ext cx="1447800" cy="838200"/>
            </a:xfrm>
            <a:prstGeom prst="downArrow">
              <a:avLst/>
            </a:prstGeom>
            <a:solidFill>
              <a:srgbClr val="FF9900"/>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a:ln>
                  <a:noFill/>
                </a:ln>
                <a:solidFill>
                  <a:srgbClr val="484848"/>
                </a:solidFill>
                <a:effectLst/>
              </a:endParaRPr>
            </a:p>
          </p:txBody>
        </p:sp>
        <p:sp>
          <p:nvSpPr>
            <p:cNvPr id="99" name="メモ 98"/>
            <p:cNvSpPr/>
            <p:nvPr/>
          </p:nvSpPr>
          <p:spPr bwMode="auto">
            <a:xfrm>
              <a:off x="4462273" y="4896351"/>
              <a:ext cx="315439" cy="381000"/>
            </a:xfrm>
            <a:prstGeom prst="foldedCorner">
              <a:avLst/>
            </a:prstGeom>
            <a:ln w="3175">
              <a:solidFill>
                <a:schemeClr val="accent6">
                  <a:lumMod val="60000"/>
                  <a:lumOff val="40000"/>
                </a:schemeClr>
              </a:solidFill>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eaVert"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900" b="0" i="0" u="none" strike="noStrike" cap="none" normalizeH="0" dirty="0">
                  <a:ln>
                    <a:noFill/>
                  </a:ln>
                  <a:solidFill>
                    <a:srgbClr val="0070C0"/>
                  </a:solidFill>
                  <a:effectLst/>
                </a:rPr>
                <a:t>書類</a:t>
              </a:r>
            </a:p>
          </p:txBody>
        </p:sp>
      </p:grpSp>
      <p:grpSp>
        <p:nvGrpSpPr>
          <p:cNvPr id="6" name="グループ化 5"/>
          <p:cNvGrpSpPr/>
          <p:nvPr/>
        </p:nvGrpSpPr>
        <p:grpSpPr>
          <a:xfrm>
            <a:off x="6084168" y="1981200"/>
            <a:ext cx="2772916" cy="3578431"/>
            <a:chOff x="6084168" y="1981200"/>
            <a:chExt cx="2772916" cy="3578431"/>
          </a:xfrm>
        </p:grpSpPr>
        <p:sp>
          <p:nvSpPr>
            <p:cNvPr id="100" name="角丸四角形 99"/>
            <p:cNvSpPr/>
            <p:nvPr/>
          </p:nvSpPr>
          <p:spPr bwMode="auto">
            <a:xfrm>
              <a:off x="6084168" y="3480526"/>
              <a:ext cx="2772916" cy="582747"/>
            </a:xfrm>
            <a:prstGeom prst="roundRect">
              <a:avLst>
                <a:gd name="adj" fmla="val 0"/>
              </a:avLst>
            </a:prstGeom>
            <a:solidFill>
              <a:schemeClr val="accent2"/>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kumimoji="0" lang="ja-JP" altLang="en-US" sz="1400" dirty="0">
                  <a:solidFill>
                    <a:schemeClr val="bg1"/>
                  </a:solidFill>
                </a:rPr>
                <a:t>環境の変化により「望ましい」業務プロセスに戻す必要がある</a:t>
              </a:r>
            </a:p>
          </p:txBody>
        </p:sp>
        <p:cxnSp>
          <p:nvCxnSpPr>
            <p:cNvPr id="101" name="カギ線コネクタ 100"/>
            <p:cNvCxnSpPr>
              <a:stCxn id="87" idx="3"/>
              <a:endCxn id="100" idx="2"/>
            </p:cNvCxnSpPr>
            <p:nvPr/>
          </p:nvCxnSpPr>
          <p:spPr bwMode="auto">
            <a:xfrm flipV="1">
              <a:off x="6858000" y="4063273"/>
              <a:ext cx="612626" cy="1496358"/>
            </a:xfrm>
            <a:prstGeom prst="bentConnector2">
              <a:avLst/>
            </a:prstGeom>
            <a:solidFill>
              <a:schemeClr val="bg1"/>
            </a:solidFill>
            <a:ln w="38100" cap="flat" cmpd="sng" algn="ctr">
              <a:solidFill>
                <a:schemeClr val="accent2"/>
              </a:solidFill>
              <a:prstDash val="solid"/>
              <a:round/>
              <a:headEnd type="none" w="med" len="med"/>
              <a:tailEnd type="arrow"/>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03" name="カギ線コネクタ 102"/>
            <p:cNvCxnSpPr>
              <a:stCxn id="100" idx="0"/>
              <a:endCxn id="84" idx="3"/>
            </p:cNvCxnSpPr>
            <p:nvPr/>
          </p:nvCxnSpPr>
          <p:spPr bwMode="auto">
            <a:xfrm rot="16200000" flipV="1">
              <a:off x="6414650" y="2424550"/>
              <a:ext cx="1499326" cy="612626"/>
            </a:xfrm>
            <a:prstGeom prst="bentConnector2">
              <a:avLst/>
            </a:prstGeom>
            <a:solidFill>
              <a:schemeClr val="bg1"/>
            </a:solidFill>
            <a:ln w="38100" cap="flat" cmpd="sng" algn="ctr">
              <a:solidFill>
                <a:schemeClr val="accent2"/>
              </a:solidFill>
              <a:prstDash val="solid"/>
              <a:round/>
              <a:headEnd type="none" w="med" len="med"/>
              <a:tailEnd type="arrow"/>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grpSp>
      <p:sp>
        <p:nvSpPr>
          <p:cNvPr id="106" name="角丸四角形 105"/>
          <p:cNvSpPr/>
          <p:nvPr/>
        </p:nvSpPr>
        <p:spPr bwMode="auto">
          <a:xfrm>
            <a:off x="7596336" y="4991100"/>
            <a:ext cx="1371600" cy="1143000"/>
          </a:xfrm>
          <a:prstGeom prst="roundRect">
            <a:avLst>
              <a:gd name="adj" fmla="val 0"/>
            </a:avLst>
          </a:prstGeom>
          <a:solidFill>
            <a:schemeClr val="accent2"/>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kumimoji="0" lang="ja-JP" altLang="en-US" sz="1400" dirty="0"/>
              <a:t>ネットワークの普及・高速化などの環境変化</a:t>
            </a:r>
            <a:endParaRPr kumimoji="0" lang="ja-JP" altLang="en-US" sz="1400" dirty="0">
              <a:solidFill>
                <a:srgbClr val="484848"/>
              </a:solidFill>
            </a:endParaRPr>
          </a:p>
        </p:txBody>
      </p:sp>
      <p:sp>
        <p:nvSpPr>
          <p:cNvPr id="107" name="角丸四角形 106"/>
          <p:cNvSpPr/>
          <p:nvPr/>
        </p:nvSpPr>
        <p:spPr bwMode="auto">
          <a:xfrm>
            <a:off x="7596336" y="1409699"/>
            <a:ext cx="1371600" cy="1143000"/>
          </a:xfrm>
          <a:prstGeom prst="roundRect">
            <a:avLst>
              <a:gd name="adj" fmla="val 0"/>
            </a:avLst>
          </a:prstGeom>
          <a:solidFill>
            <a:schemeClr val="accent4"/>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b="0" i="0" u="none" strike="noStrike" cap="none" normalizeH="0" dirty="0">
                <a:ln>
                  <a:noFill/>
                </a:ln>
                <a:solidFill>
                  <a:schemeClr val="bg1"/>
                </a:solidFill>
                <a:effectLst/>
              </a:rPr>
              <a:t>「望ましい」</a:t>
            </a: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b="0" i="0" u="none" strike="noStrike" cap="none" normalizeH="0" dirty="0">
                <a:ln>
                  <a:noFill/>
                </a:ln>
                <a:solidFill>
                  <a:schemeClr val="bg1"/>
                </a:solidFill>
                <a:effectLst/>
              </a:rPr>
              <a:t>業務プロセスでは効率が悪い</a:t>
            </a:r>
          </a:p>
        </p:txBody>
      </p:sp>
      <p:sp>
        <p:nvSpPr>
          <p:cNvPr id="90" name="角丸四角形吹き出し 89"/>
          <p:cNvSpPr/>
          <p:nvPr/>
        </p:nvSpPr>
        <p:spPr bwMode="auto">
          <a:xfrm>
            <a:off x="3131840" y="4293096"/>
            <a:ext cx="1585664" cy="540060"/>
          </a:xfrm>
          <a:prstGeom prst="wedgeRoundRectCallout">
            <a:avLst>
              <a:gd name="adj1" fmla="val -4807"/>
              <a:gd name="adj2" fmla="val 87475"/>
              <a:gd name="adj3" fmla="val 16667"/>
            </a:avLst>
          </a:prstGeom>
          <a:solidFill>
            <a:srgbClr val="FF993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i="0" u="none" strike="noStrike" cap="none" normalizeH="0" dirty="0">
                <a:ln>
                  <a:noFill/>
                </a:ln>
                <a:solidFill>
                  <a:schemeClr val="bg1"/>
                </a:solidFill>
                <a:effectLst/>
                <a:latin typeface="+mn-lt"/>
                <a:ea typeface="+mn-ea"/>
              </a:rPr>
              <a:t>オーバーヘッド</a:t>
            </a: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i="0" u="none" strike="noStrike" cap="none" normalizeH="0" dirty="0">
                <a:ln>
                  <a:noFill/>
                </a:ln>
                <a:solidFill>
                  <a:schemeClr val="bg1"/>
                </a:solidFill>
                <a:effectLst/>
                <a:latin typeface="+mn-lt"/>
                <a:ea typeface="+mn-ea"/>
              </a:rPr>
              <a:t>の低減</a:t>
            </a:r>
          </a:p>
        </p:txBody>
      </p:sp>
      <p:pic>
        <p:nvPicPr>
          <p:cNvPr id="7" name="図 6" descr="MC90043488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9712" y="3140968"/>
            <a:ext cx="1224136" cy="1224136"/>
          </a:xfrm>
          <a:prstGeom prst="rect">
            <a:avLst/>
          </a:prstGeom>
        </p:spPr>
      </p:pic>
      <p:pic>
        <p:nvPicPr>
          <p:cNvPr id="8" name="図 7" descr="MC90043393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2040" y="3140968"/>
            <a:ext cx="1296144" cy="1296144"/>
          </a:xfrm>
          <a:prstGeom prst="rect">
            <a:avLst/>
          </a:prstGeom>
        </p:spPr>
      </p:pic>
    </p:spTree>
    <p:extLst>
      <p:ext uri="{BB962C8B-B14F-4D97-AF65-F5344CB8AC3E}">
        <p14:creationId xmlns:p14="http://schemas.microsoft.com/office/powerpoint/2010/main" val="1347418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07"/>
                                        </p:tgtEl>
                                        <p:attrNameLst>
                                          <p:attrName>style.visibility</p:attrName>
                                        </p:attrNameLst>
                                      </p:cBhvr>
                                      <p:to>
                                        <p:strVal val="visible"/>
                                      </p:to>
                                    </p:set>
                                    <p:anim calcmode="lin" valueType="num">
                                      <p:cBhvr>
                                        <p:cTn id="12" dur="500" fill="hold"/>
                                        <p:tgtEl>
                                          <p:spTgt spid="107"/>
                                        </p:tgtEl>
                                        <p:attrNameLst>
                                          <p:attrName>ppt_w</p:attrName>
                                        </p:attrNameLst>
                                      </p:cBhvr>
                                      <p:tavLst>
                                        <p:tav tm="0">
                                          <p:val>
                                            <p:fltVal val="0"/>
                                          </p:val>
                                        </p:tav>
                                        <p:tav tm="100000">
                                          <p:val>
                                            <p:strVal val="#ppt_w"/>
                                          </p:val>
                                        </p:tav>
                                      </p:tavLst>
                                    </p:anim>
                                    <p:anim calcmode="lin" valueType="num">
                                      <p:cBhvr>
                                        <p:cTn id="13" dur="500" fill="hold"/>
                                        <p:tgtEl>
                                          <p:spTgt spid="107"/>
                                        </p:tgtEl>
                                        <p:attrNameLst>
                                          <p:attrName>ppt_h</p:attrName>
                                        </p:attrNameLst>
                                      </p:cBhvr>
                                      <p:tavLst>
                                        <p:tav tm="0">
                                          <p:val>
                                            <p:fltVal val="0"/>
                                          </p:val>
                                        </p:tav>
                                        <p:tav tm="100000">
                                          <p:val>
                                            <p:strVal val="#ppt_h"/>
                                          </p:val>
                                        </p:tav>
                                      </p:tavLst>
                                    </p:anim>
                                    <p:animEffect transition="in" filter="fade">
                                      <p:cBhvr>
                                        <p:cTn id="14" dur="500"/>
                                        <p:tgtEl>
                                          <p:spTgt spid="10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up)">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90"/>
                                        </p:tgtEl>
                                        <p:attrNameLst>
                                          <p:attrName>style.visibility</p:attrName>
                                        </p:attrNameLst>
                                      </p:cBhvr>
                                      <p:to>
                                        <p:strVal val="visible"/>
                                      </p:to>
                                    </p:set>
                                    <p:animEffect transition="in" filter="wipe(down)">
                                      <p:cBhvr>
                                        <p:cTn id="24" dur="500"/>
                                        <p:tgtEl>
                                          <p:spTgt spid="90"/>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06"/>
                                        </p:tgtEl>
                                        <p:attrNameLst>
                                          <p:attrName>style.visibility</p:attrName>
                                        </p:attrNameLst>
                                      </p:cBhvr>
                                      <p:to>
                                        <p:strVal val="visible"/>
                                      </p:to>
                                    </p:set>
                                    <p:anim calcmode="lin" valueType="num">
                                      <p:cBhvr>
                                        <p:cTn id="29" dur="500" fill="hold"/>
                                        <p:tgtEl>
                                          <p:spTgt spid="106"/>
                                        </p:tgtEl>
                                        <p:attrNameLst>
                                          <p:attrName>ppt_w</p:attrName>
                                        </p:attrNameLst>
                                      </p:cBhvr>
                                      <p:tavLst>
                                        <p:tav tm="0">
                                          <p:val>
                                            <p:fltVal val="0"/>
                                          </p:val>
                                        </p:tav>
                                        <p:tav tm="100000">
                                          <p:val>
                                            <p:strVal val="#ppt_w"/>
                                          </p:val>
                                        </p:tav>
                                      </p:tavLst>
                                    </p:anim>
                                    <p:anim calcmode="lin" valueType="num">
                                      <p:cBhvr>
                                        <p:cTn id="30" dur="500" fill="hold"/>
                                        <p:tgtEl>
                                          <p:spTgt spid="106"/>
                                        </p:tgtEl>
                                        <p:attrNameLst>
                                          <p:attrName>ppt_h</p:attrName>
                                        </p:attrNameLst>
                                      </p:cBhvr>
                                      <p:tavLst>
                                        <p:tav tm="0">
                                          <p:val>
                                            <p:fltVal val="0"/>
                                          </p:val>
                                        </p:tav>
                                        <p:tav tm="100000">
                                          <p:val>
                                            <p:strVal val="#ppt_h"/>
                                          </p:val>
                                        </p:tav>
                                      </p:tavLst>
                                    </p:anim>
                                    <p:animEffect transition="in" filter="fade">
                                      <p:cBhvr>
                                        <p:cTn id="31" dur="500"/>
                                        <p:tgtEl>
                                          <p:spTgt spid="10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ipe(down)">
                                      <p:cBhvr>
                                        <p:cTn id="3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animBg="1"/>
      <p:bldP spid="107" grpId="0" animBg="1"/>
      <p:bldP spid="9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bwMode="auto">
          <a:xfrm>
            <a:off x="467544" y="2132856"/>
            <a:ext cx="2664296" cy="2880320"/>
          </a:xfrm>
          <a:prstGeom prst="roundRect">
            <a:avLst>
              <a:gd name="adj" fmla="val 0"/>
            </a:avLst>
          </a:prstGeom>
          <a:solidFill>
            <a:schemeClr val="accent1">
              <a:lumMod val="20000"/>
              <a:lumOff val="80000"/>
            </a:schemeClr>
          </a:solidFill>
          <a:ln>
            <a:noFill/>
            <a:headEnd type="none" w="med" len="med"/>
            <a:tailEnd type="none" w="med" len="med"/>
          </a:ln>
          <a:effec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solidFill>
                <a:srgbClr val="484848"/>
              </a:solidFill>
              <a:effectLst/>
              <a:latin typeface="+mn-lt"/>
              <a:ea typeface="+mn-ea"/>
            </a:endParaRPr>
          </a:p>
        </p:txBody>
      </p:sp>
      <p:graphicFrame>
        <p:nvGraphicFramePr>
          <p:cNvPr id="16" name="図表 15"/>
          <p:cNvGraphicFramePr/>
          <p:nvPr/>
        </p:nvGraphicFramePr>
        <p:xfrm>
          <a:off x="4286794" y="2165332"/>
          <a:ext cx="5357850" cy="30638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273" name="タイトル 3"/>
          <p:cNvSpPr>
            <a:spLocks noGrp="1"/>
          </p:cNvSpPr>
          <p:nvPr>
            <p:ph type="title"/>
          </p:nvPr>
        </p:nvSpPr>
        <p:spPr/>
        <p:txBody>
          <a:bodyPr/>
          <a:lstStyle/>
          <a:p>
            <a:r>
              <a:rPr lang="en-US" altLang="ja-JP"/>
              <a:t>BPR</a:t>
            </a:r>
            <a:r>
              <a:rPr lang="ja-JP" altLang="en-US"/>
              <a:t>から</a:t>
            </a:r>
            <a:r>
              <a:rPr lang="en-US" altLang="ja-JP"/>
              <a:t>BPM</a:t>
            </a:r>
            <a:r>
              <a:rPr lang="ja-JP" altLang="en-US"/>
              <a:t>へ</a:t>
            </a:r>
          </a:p>
        </p:txBody>
      </p:sp>
      <p:sp>
        <p:nvSpPr>
          <p:cNvPr id="24585" name="角丸四角形 22"/>
          <p:cNvSpPr>
            <a:spLocks noChangeArrowheads="1"/>
          </p:cNvSpPr>
          <p:nvPr/>
        </p:nvSpPr>
        <p:spPr bwMode="auto">
          <a:xfrm>
            <a:off x="6287058" y="3308340"/>
            <a:ext cx="1357322" cy="571504"/>
          </a:xfrm>
          <a:prstGeom prst="roundRect">
            <a:avLst>
              <a:gd name="adj" fmla="val 0"/>
            </a:avLst>
          </a:prstGeom>
          <a:solidFill>
            <a:srgbClr val="FF6666"/>
          </a:solidFill>
          <a:ln w="38100" algn="ctr">
            <a:noFill/>
            <a:round/>
            <a:headEnd/>
            <a:tailEnd/>
          </a:ln>
          <a:effectLst/>
        </p:spPr>
        <p:txBody>
          <a:bodyPr anchor="ctr"/>
          <a:lstStyle/>
          <a:p>
            <a:pPr algn="ctr">
              <a:spcBef>
                <a:spcPct val="20000"/>
              </a:spcBef>
              <a:defRPr/>
            </a:pPr>
            <a:r>
              <a:rPr kumimoji="0" lang="en-US" altLang="ja-JP" sz="2800" dirty="0">
                <a:solidFill>
                  <a:srgbClr val="FFFFFF"/>
                </a:solidFill>
                <a:latin typeface="+mn-lt"/>
                <a:ea typeface="+mn-ea"/>
              </a:rPr>
              <a:t>BPM</a:t>
            </a:r>
            <a:endParaRPr kumimoji="0" lang="ja-JP" altLang="en-US" sz="2800" dirty="0">
              <a:solidFill>
                <a:srgbClr val="FFFFFF"/>
              </a:solidFill>
              <a:latin typeface="+mn-lt"/>
              <a:ea typeface="+mn-ea"/>
            </a:endParaRPr>
          </a:p>
        </p:txBody>
      </p:sp>
      <p:sp>
        <p:nvSpPr>
          <p:cNvPr id="7190" name="正方形/長方形 18"/>
          <p:cNvSpPr>
            <a:spLocks noChangeArrowheads="1"/>
          </p:cNvSpPr>
          <p:nvPr/>
        </p:nvSpPr>
        <p:spPr bwMode="auto">
          <a:xfrm>
            <a:off x="294089" y="3771003"/>
            <a:ext cx="3000375" cy="954107"/>
          </a:xfrm>
          <a:prstGeom prst="rect">
            <a:avLst/>
          </a:prstGeom>
          <a:noFill/>
          <a:ln w="9525">
            <a:noFill/>
            <a:miter lim="800000"/>
            <a:headEnd/>
            <a:tailEnd/>
          </a:ln>
        </p:spPr>
        <p:txBody>
          <a:bodyPr>
            <a:spAutoFit/>
          </a:bodyPr>
          <a:lstStyle/>
          <a:p>
            <a:pPr algn="ctr"/>
            <a:r>
              <a:rPr lang="ja-JP" altLang="en-US" sz="1400" dirty="0">
                <a:solidFill>
                  <a:srgbClr val="000090"/>
                </a:solidFill>
              </a:rPr>
              <a:t>業務内容や業務構造・手順を</a:t>
            </a:r>
            <a:endParaRPr lang="en-US" altLang="ja-JP" sz="1400" dirty="0">
              <a:solidFill>
                <a:srgbClr val="000090"/>
              </a:solidFill>
            </a:endParaRPr>
          </a:p>
          <a:p>
            <a:pPr algn="ctr"/>
            <a:r>
              <a:rPr lang="ja-JP" altLang="en-US" sz="1400" dirty="0">
                <a:solidFill>
                  <a:srgbClr val="000090"/>
                </a:solidFill>
              </a:rPr>
              <a:t>根本的に見直して売り上げの</a:t>
            </a:r>
            <a:endParaRPr lang="en-US" altLang="ja-JP" sz="1400" dirty="0">
              <a:solidFill>
                <a:srgbClr val="000090"/>
              </a:solidFill>
            </a:endParaRPr>
          </a:p>
          <a:p>
            <a:pPr algn="ctr"/>
            <a:r>
              <a:rPr lang="ja-JP" altLang="en-US" sz="1400" dirty="0">
                <a:solidFill>
                  <a:srgbClr val="000090"/>
                </a:solidFill>
              </a:rPr>
              <a:t>拡大やコスト削減を目指す</a:t>
            </a:r>
            <a:endParaRPr lang="en-US" altLang="ja-JP" sz="1400" dirty="0">
              <a:solidFill>
                <a:srgbClr val="000090"/>
              </a:solidFill>
            </a:endParaRPr>
          </a:p>
          <a:p>
            <a:pPr algn="ctr"/>
            <a:r>
              <a:rPr lang="ja-JP" altLang="en-US" sz="1400" dirty="0">
                <a:solidFill>
                  <a:srgbClr val="000090"/>
                </a:solidFill>
              </a:rPr>
              <a:t>一連の活動</a:t>
            </a:r>
            <a:endParaRPr lang="ja-JP" altLang="en-US" sz="1400" dirty="0">
              <a:solidFill>
                <a:srgbClr val="000090"/>
              </a:solidFill>
              <a:latin typeface="+mn-lt"/>
              <a:ea typeface="+mn-ea"/>
            </a:endParaRPr>
          </a:p>
        </p:txBody>
      </p:sp>
      <p:sp>
        <p:nvSpPr>
          <p:cNvPr id="11" name="角丸四角形 22"/>
          <p:cNvSpPr>
            <a:spLocks noChangeArrowheads="1"/>
          </p:cNvSpPr>
          <p:nvPr/>
        </p:nvSpPr>
        <p:spPr bwMode="auto">
          <a:xfrm>
            <a:off x="1115616" y="2736836"/>
            <a:ext cx="1357322" cy="571504"/>
          </a:xfrm>
          <a:prstGeom prst="roundRect">
            <a:avLst>
              <a:gd name="adj" fmla="val 0"/>
            </a:avLst>
          </a:prstGeom>
          <a:solidFill>
            <a:schemeClr val="accent5"/>
          </a:solidFill>
          <a:ln w="38100" algn="ctr">
            <a:noFill/>
            <a:round/>
            <a:headEnd/>
            <a:tailEnd/>
          </a:ln>
          <a:effectLst/>
        </p:spPr>
        <p:txBody>
          <a:bodyPr anchor="ctr"/>
          <a:lstStyle/>
          <a:p>
            <a:pPr algn="ctr">
              <a:spcBef>
                <a:spcPct val="20000"/>
              </a:spcBef>
              <a:defRPr/>
            </a:pPr>
            <a:r>
              <a:rPr kumimoji="0" lang="en-US" altLang="ja-JP" sz="2800">
                <a:solidFill>
                  <a:srgbClr val="FFFFFF"/>
                </a:solidFill>
                <a:latin typeface="+mn-lt"/>
                <a:ea typeface="+mn-ea"/>
              </a:rPr>
              <a:t>BPR</a:t>
            </a:r>
            <a:endParaRPr kumimoji="0" lang="ja-JP" altLang="en-US" sz="2800" dirty="0">
              <a:solidFill>
                <a:srgbClr val="FFFFFF"/>
              </a:solidFill>
              <a:latin typeface="+mn-lt"/>
              <a:ea typeface="+mn-ea"/>
            </a:endParaRPr>
          </a:p>
        </p:txBody>
      </p:sp>
      <p:sp>
        <p:nvSpPr>
          <p:cNvPr id="2" name="右矢印 1"/>
          <p:cNvSpPr/>
          <p:nvPr/>
        </p:nvSpPr>
        <p:spPr bwMode="auto">
          <a:xfrm>
            <a:off x="3491880" y="2132856"/>
            <a:ext cx="1656184" cy="2736304"/>
          </a:xfrm>
          <a:prstGeom prst="rightArrow">
            <a:avLst>
              <a:gd name="adj1" fmla="val 67328"/>
              <a:gd name="adj2" fmla="val 50000"/>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solidFill>
                <a:srgbClr val="FFFFFF"/>
              </a:solidFill>
              <a:effectLst/>
              <a:latin typeface="+mn-lt"/>
              <a:ea typeface="+mn-ea"/>
            </a:endParaRPr>
          </a:p>
        </p:txBody>
      </p:sp>
      <p:sp>
        <p:nvSpPr>
          <p:cNvPr id="23" name="正方形/長方形 18"/>
          <p:cNvSpPr>
            <a:spLocks noChangeArrowheads="1"/>
          </p:cNvSpPr>
          <p:nvPr/>
        </p:nvSpPr>
        <p:spPr bwMode="auto">
          <a:xfrm>
            <a:off x="3491880" y="2996952"/>
            <a:ext cx="1362739" cy="1015663"/>
          </a:xfrm>
          <a:prstGeom prst="rect">
            <a:avLst/>
          </a:prstGeom>
          <a:noFill/>
          <a:ln w="9525">
            <a:noFill/>
            <a:miter lim="800000"/>
            <a:headEnd/>
            <a:tailEnd/>
          </a:ln>
        </p:spPr>
        <p:txBody>
          <a:bodyPr wrap="square">
            <a:spAutoFit/>
          </a:bodyPr>
          <a:lstStyle/>
          <a:p>
            <a:pPr algn="ctr"/>
            <a:r>
              <a:rPr lang="en-US" altLang="ja-JP" sz="2000" dirty="0">
                <a:solidFill>
                  <a:srgbClr val="FFFFFF"/>
                </a:solidFill>
                <a:latin typeface="+mn-lt"/>
                <a:ea typeface="+mn-ea"/>
              </a:rPr>
              <a:t>BPR</a:t>
            </a:r>
            <a:r>
              <a:rPr lang="ja-JP" altLang="en-US" sz="2000" dirty="0">
                <a:solidFill>
                  <a:srgbClr val="FFFFFF"/>
                </a:solidFill>
                <a:latin typeface="+mn-lt"/>
                <a:ea typeface="+mn-ea"/>
              </a:rPr>
              <a:t>継続のための仕組み</a:t>
            </a:r>
          </a:p>
        </p:txBody>
      </p:sp>
    </p:spTree>
    <p:extLst>
      <p:ext uri="{BB962C8B-B14F-4D97-AF65-F5344CB8AC3E}">
        <p14:creationId xmlns:p14="http://schemas.microsoft.com/office/powerpoint/2010/main" val="1572367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7190"/>
                                        </p:tgtEl>
                                        <p:attrNameLst>
                                          <p:attrName>style.visibility</p:attrName>
                                        </p:attrNameLst>
                                      </p:cBhvr>
                                      <p:to>
                                        <p:strVal val="visible"/>
                                      </p:to>
                                    </p:set>
                                    <p:anim calcmode="lin" valueType="num">
                                      <p:cBhvr additive="base">
                                        <p:cTn id="14" dur="500" fill="hold"/>
                                        <p:tgtEl>
                                          <p:spTgt spid="7190"/>
                                        </p:tgtEl>
                                        <p:attrNameLst>
                                          <p:attrName>ppt_x</p:attrName>
                                        </p:attrNameLst>
                                      </p:cBhvr>
                                      <p:tavLst>
                                        <p:tav tm="0">
                                          <p:val>
                                            <p:strVal val="#ppt_x"/>
                                          </p:val>
                                        </p:tav>
                                        <p:tav tm="100000">
                                          <p:val>
                                            <p:strVal val="#ppt_x"/>
                                          </p:val>
                                        </p:tav>
                                      </p:tavLst>
                                    </p:anim>
                                    <p:anim calcmode="lin" valueType="num">
                                      <p:cBhvr additive="base">
                                        <p:cTn id="15" dur="500" fill="hold"/>
                                        <p:tgtEl>
                                          <p:spTgt spid="7190"/>
                                        </p:tgtEl>
                                        <p:attrNameLst>
                                          <p:attrName>ppt_y</p:attrName>
                                        </p:attrNameLst>
                                      </p:cBhvr>
                                      <p:tavLst>
                                        <p:tav tm="0">
                                          <p:val>
                                            <p:strVal val="1+#ppt_h/2"/>
                                          </p:val>
                                        </p:tav>
                                        <p:tav tm="100000">
                                          <p:val>
                                            <p:strVal val="#ppt_y"/>
                                          </p:val>
                                        </p:tav>
                                      </p:tavLst>
                                    </p:anim>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left)">
                                      <p:cBhvr>
                                        <p:cTn id="24" dur="500"/>
                                        <p:tgtEl>
                                          <p:spTgt spid="2"/>
                                        </p:tgtEl>
                                      </p:cBhvr>
                                    </p:animEffect>
                                  </p:childTnLst>
                                </p:cTn>
                              </p:par>
                            </p:childTnLst>
                          </p:cTn>
                        </p:par>
                        <p:par>
                          <p:cTn id="25" fill="hold">
                            <p:stCondLst>
                              <p:cond delay="500"/>
                            </p:stCondLst>
                            <p:childTnLst>
                              <p:par>
                                <p:cTn id="26" presetID="53" presetClass="entr" presetSubtype="16" fill="hold" grpId="0"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24585"/>
                                        </p:tgtEl>
                                        <p:attrNameLst>
                                          <p:attrName>style.visibility</p:attrName>
                                        </p:attrNameLst>
                                      </p:cBhvr>
                                      <p:to>
                                        <p:strVal val="visible"/>
                                      </p:to>
                                    </p:set>
                                    <p:anim calcmode="lin" valueType="num">
                                      <p:cBhvr>
                                        <p:cTn id="35" dur="500" fill="hold"/>
                                        <p:tgtEl>
                                          <p:spTgt spid="24585"/>
                                        </p:tgtEl>
                                        <p:attrNameLst>
                                          <p:attrName>ppt_w</p:attrName>
                                        </p:attrNameLst>
                                      </p:cBhvr>
                                      <p:tavLst>
                                        <p:tav tm="0">
                                          <p:val>
                                            <p:fltVal val="0"/>
                                          </p:val>
                                        </p:tav>
                                        <p:tav tm="100000">
                                          <p:val>
                                            <p:strVal val="#ppt_w"/>
                                          </p:val>
                                        </p:tav>
                                      </p:tavLst>
                                    </p:anim>
                                    <p:anim calcmode="lin" valueType="num">
                                      <p:cBhvr>
                                        <p:cTn id="36" dur="500" fill="hold"/>
                                        <p:tgtEl>
                                          <p:spTgt spid="24585"/>
                                        </p:tgtEl>
                                        <p:attrNameLst>
                                          <p:attrName>ppt_h</p:attrName>
                                        </p:attrNameLst>
                                      </p:cBhvr>
                                      <p:tavLst>
                                        <p:tav tm="0">
                                          <p:val>
                                            <p:fltVal val="0"/>
                                          </p:val>
                                        </p:tav>
                                        <p:tav tm="100000">
                                          <p:val>
                                            <p:strVal val="#ppt_h"/>
                                          </p:val>
                                        </p:tav>
                                      </p:tavLst>
                                    </p:anim>
                                    <p:animEffect transition="in" filter="fade">
                                      <p:cBhvr>
                                        <p:cTn id="37" dur="500"/>
                                        <p:tgtEl>
                                          <p:spTgt spid="24585"/>
                                        </p:tgtEl>
                                      </p:cBhvr>
                                    </p:animEffect>
                                  </p:childTnLst>
                                </p:cTn>
                              </p:par>
                            </p:childTnLst>
                          </p:cTn>
                        </p:par>
                        <p:par>
                          <p:cTn id="38" fill="hold">
                            <p:stCondLst>
                              <p:cond delay="500"/>
                            </p:stCondLst>
                            <p:childTnLst>
                              <p:par>
                                <p:cTn id="39" presetID="21" presetClass="entr" presetSubtype="1"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wheel(1)">
                                      <p:cBhvr>
                                        <p:cTn id="41"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Graphic spid="16" grpId="0">
        <p:bldAsOne/>
      </p:bldGraphic>
      <p:bldP spid="24585" grpId="0" animBg="1"/>
      <p:bldP spid="7190" grpId="0"/>
      <p:bldP spid="11" grpId="0" animBg="1"/>
      <p:bldP spid="2" grpId="0" animBg="1"/>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下矢印 17"/>
          <p:cNvSpPr/>
          <p:nvPr/>
        </p:nvSpPr>
        <p:spPr bwMode="auto">
          <a:xfrm>
            <a:off x="1935634" y="2214554"/>
            <a:ext cx="3500462" cy="3429024"/>
          </a:xfrm>
          <a:prstGeom prst="downArrow">
            <a:avLst>
              <a:gd name="adj1" fmla="val 70009"/>
              <a:gd name="adj2" fmla="val 20213"/>
            </a:avLst>
          </a:prstGeom>
          <a:solidFill>
            <a:schemeClr val="accent3">
              <a:lumMod val="40000"/>
              <a:lumOff val="60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graphicFrame>
        <p:nvGraphicFramePr>
          <p:cNvPr id="16" name="図表 15"/>
          <p:cNvGraphicFramePr/>
          <p:nvPr/>
        </p:nvGraphicFramePr>
        <p:xfrm>
          <a:off x="1042659" y="2561908"/>
          <a:ext cx="5260383" cy="30638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 name="角丸四角形 5"/>
          <p:cNvSpPr>
            <a:spLocks noChangeArrowheads="1"/>
          </p:cNvSpPr>
          <p:nvPr/>
        </p:nvSpPr>
        <p:spPr bwMode="auto">
          <a:xfrm>
            <a:off x="1935634" y="1000108"/>
            <a:ext cx="3500462" cy="1071570"/>
          </a:xfrm>
          <a:prstGeom prst="roundRect">
            <a:avLst>
              <a:gd name="adj" fmla="val 0"/>
            </a:avLst>
          </a:prstGeom>
          <a:solidFill>
            <a:schemeClr val="accent1"/>
          </a:solidFill>
          <a:ln w="38100" algn="ctr">
            <a:noFill/>
            <a:round/>
            <a:headEnd/>
            <a:tailEnd/>
          </a:ln>
          <a:effectLst/>
        </p:spPr>
        <p:txBody>
          <a:bodyPr/>
          <a:lstStyle/>
          <a:p>
            <a:pPr algn="ctr">
              <a:spcBef>
                <a:spcPct val="20000"/>
              </a:spcBef>
              <a:defRPr/>
            </a:pPr>
            <a:r>
              <a:rPr kumimoji="0" lang="en-US" altLang="ja-JP" sz="2000" dirty="0">
                <a:solidFill>
                  <a:schemeClr val="bg1"/>
                </a:solidFill>
                <a:latin typeface="+mn-lt"/>
                <a:ea typeface="+mn-ea"/>
              </a:rPr>
              <a:t>Enterprise</a:t>
            </a:r>
            <a:r>
              <a:rPr kumimoji="0" lang="ja-JP" altLang="en-US" sz="2000" dirty="0">
                <a:solidFill>
                  <a:schemeClr val="bg1"/>
                </a:solidFill>
                <a:latin typeface="+mn-lt"/>
                <a:ea typeface="+mn-ea"/>
              </a:rPr>
              <a:t> </a:t>
            </a:r>
            <a:r>
              <a:rPr kumimoji="0" lang="en-US" altLang="ja-JP" sz="2000" dirty="0">
                <a:solidFill>
                  <a:schemeClr val="bg1"/>
                </a:solidFill>
                <a:latin typeface="+mn-lt"/>
                <a:ea typeface="+mn-ea"/>
              </a:rPr>
              <a:t>Architecture</a:t>
            </a:r>
            <a:endParaRPr kumimoji="0" lang="ja-JP" altLang="en-US" sz="2000" dirty="0">
              <a:solidFill>
                <a:schemeClr val="bg1"/>
              </a:solidFill>
              <a:latin typeface="+mn-lt"/>
              <a:ea typeface="+mn-ea"/>
            </a:endParaRPr>
          </a:p>
        </p:txBody>
      </p:sp>
      <p:sp>
        <p:nvSpPr>
          <p:cNvPr id="11273" name="タイトル 3"/>
          <p:cNvSpPr>
            <a:spLocks noGrp="1"/>
          </p:cNvSpPr>
          <p:nvPr>
            <p:ph type="title"/>
          </p:nvPr>
        </p:nvSpPr>
        <p:spPr/>
        <p:txBody>
          <a:bodyPr/>
          <a:lstStyle/>
          <a:p>
            <a:r>
              <a:rPr lang="en-US" altLang="ja-JP"/>
              <a:t>EA</a:t>
            </a:r>
            <a:r>
              <a:rPr lang="ja-JP" altLang="en-US"/>
              <a:t>→</a:t>
            </a:r>
            <a:r>
              <a:rPr lang="en-US" altLang="ja-JP"/>
              <a:t>BPM</a:t>
            </a:r>
            <a:r>
              <a:rPr lang="ja-JP" altLang="en-US"/>
              <a:t>→</a:t>
            </a:r>
            <a:r>
              <a:rPr lang="en-US" altLang="ja-JP"/>
              <a:t>ERP</a:t>
            </a:r>
            <a:endParaRPr lang="ja-JP" altLang="en-US"/>
          </a:p>
        </p:txBody>
      </p:sp>
      <p:sp>
        <p:nvSpPr>
          <p:cNvPr id="24580" name="角丸四角形 5"/>
          <p:cNvSpPr>
            <a:spLocks noChangeArrowheads="1"/>
          </p:cNvSpPr>
          <p:nvPr/>
        </p:nvSpPr>
        <p:spPr bwMode="auto">
          <a:xfrm>
            <a:off x="1935634" y="5805264"/>
            <a:ext cx="3500462" cy="624127"/>
          </a:xfrm>
          <a:prstGeom prst="roundRect">
            <a:avLst>
              <a:gd name="adj" fmla="val 0"/>
            </a:avLst>
          </a:prstGeom>
          <a:solidFill>
            <a:schemeClr val="accent5"/>
          </a:solidFill>
          <a:ln w="38100" algn="ctr">
            <a:noFill/>
            <a:round/>
            <a:headEnd/>
            <a:tailEnd/>
          </a:ln>
          <a:effectLst/>
        </p:spPr>
        <p:txBody>
          <a:bodyPr anchor="ctr"/>
          <a:lstStyle/>
          <a:p>
            <a:pPr algn="ctr">
              <a:spcBef>
                <a:spcPct val="20000"/>
              </a:spcBef>
              <a:defRPr/>
            </a:pPr>
            <a:r>
              <a:rPr kumimoji="0" lang="en-US" altLang="ja-JP" sz="2400" b="1">
                <a:solidFill>
                  <a:schemeClr val="bg1"/>
                </a:solidFill>
                <a:latin typeface="+mn-lt"/>
                <a:ea typeface="+mn-ea"/>
              </a:rPr>
              <a:t>ERP</a:t>
            </a:r>
          </a:p>
          <a:p>
            <a:pPr algn="ctr">
              <a:lnSpc>
                <a:spcPts val="1200"/>
              </a:lnSpc>
              <a:spcBef>
                <a:spcPct val="20000"/>
              </a:spcBef>
              <a:defRPr/>
            </a:pPr>
            <a:r>
              <a:rPr kumimoji="0" lang="en-US" altLang="ja-JP" sz="1600" b="1">
                <a:solidFill>
                  <a:schemeClr val="bg1"/>
                </a:solidFill>
                <a:latin typeface="+mn-lt"/>
                <a:ea typeface="+mn-ea"/>
              </a:rPr>
              <a:t>Enterprise Resource Planning</a:t>
            </a:r>
            <a:endParaRPr kumimoji="0" lang="ja-JP" altLang="en-US" sz="1600" b="1" dirty="0">
              <a:solidFill>
                <a:schemeClr val="bg1"/>
              </a:solidFill>
              <a:latin typeface="+mn-lt"/>
              <a:ea typeface="+mn-ea"/>
            </a:endParaRPr>
          </a:p>
        </p:txBody>
      </p:sp>
      <p:sp>
        <p:nvSpPr>
          <p:cNvPr id="24583" name="角丸四角形 20"/>
          <p:cNvSpPr>
            <a:spLocks noChangeArrowheads="1"/>
          </p:cNvSpPr>
          <p:nvPr/>
        </p:nvSpPr>
        <p:spPr bwMode="auto">
          <a:xfrm>
            <a:off x="2411760" y="1412776"/>
            <a:ext cx="2520280" cy="571499"/>
          </a:xfrm>
          <a:prstGeom prst="roundRect">
            <a:avLst>
              <a:gd name="adj" fmla="val 0"/>
            </a:avLst>
          </a:prstGeom>
          <a:solidFill>
            <a:schemeClr val="accent3"/>
          </a:solidFill>
          <a:ln>
            <a:headEnd/>
            <a:tailEnd/>
          </a:ln>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anchor="ctr"/>
          <a:lstStyle/>
          <a:p>
            <a:pPr algn="ctr">
              <a:spcBef>
                <a:spcPct val="20000"/>
              </a:spcBef>
              <a:defRPr/>
            </a:pPr>
            <a:r>
              <a:rPr kumimoji="0" lang="ja-JP" altLang="en-US" sz="3200" dirty="0">
                <a:solidFill>
                  <a:schemeClr val="bg1"/>
                </a:solidFill>
              </a:rPr>
              <a:t>全体最適</a:t>
            </a:r>
          </a:p>
        </p:txBody>
      </p:sp>
      <p:sp>
        <p:nvSpPr>
          <p:cNvPr id="24585" name="角丸四角形 22"/>
          <p:cNvSpPr>
            <a:spLocks noChangeArrowheads="1"/>
          </p:cNvSpPr>
          <p:nvPr/>
        </p:nvSpPr>
        <p:spPr bwMode="auto">
          <a:xfrm>
            <a:off x="3007204" y="3643314"/>
            <a:ext cx="1357322" cy="571504"/>
          </a:xfrm>
          <a:prstGeom prst="roundRect">
            <a:avLst>
              <a:gd name="adj" fmla="val 9107"/>
            </a:avLst>
          </a:prstGeom>
          <a:solidFill>
            <a:srgbClr val="FF6666"/>
          </a:solidFill>
          <a:ln w="38100" algn="ctr">
            <a:noFill/>
            <a:round/>
            <a:headEnd/>
            <a:tailEnd/>
          </a:ln>
          <a:effectLst/>
        </p:spPr>
        <p:txBody>
          <a:bodyPr anchor="ctr"/>
          <a:lstStyle/>
          <a:p>
            <a:pPr algn="ctr">
              <a:spcBef>
                <a:spcPct val="20000"/>
              </a:spcBef>
              <a:defRPr/>
            </a:pPr>
            <a:r>
              <a:rPr kumimoji="0" lang="en-US" altLang="ja-JP" sz="3200" b="1" dirty="0">
                <a:solidFill>
                  <a:schemeClr val="bg1"/>
                </a:solidFill>
                <a:latin typeface="+mn-lt"/>
                <a:ea typeface="+mn-ea"/>
              </a:rPr>
              <a:t>BPM</a:t>
            </a:r>
            <a:endParaRPr kumimoji="0" lang="ja-JP" altLang="en-US" sz="3200" b="1" dirty="0">
              <a:solidFill>
                <a:schemeClr val="bg1"/>
              </a:solidFill>
              <a:latin typeface="+mn-lt"/>
              <a:ea typeface="+mn-ea"/>
            </a:endParaRPr>
          </a:p>
        </p:txBody>
      </p:sp>
      <p:sp>
        <p:nvSpPr>
          <p:cNvPr id="11" name="角丸四角形 5"/>
          <p:cNvSpPr>
            <a:spLocks noChangeArrowheads="1"/>
          </p:cNvSpPr>
          <p:nvPr/>
        </p:nvSpPr>
        <p:spPr bwMode="auto">
          <a:xfrm>
            <a:off x="6012160" y="5786454"/>
            <a:ext cx="2880320" cy="642937"/>
          </a:xfrm>
          <a:prstGeom prst="roundRect">
            <a:avLst>
              <a:gd name="adj" fmla="val 0"/>
            </a:avLst>
          </a:prstGeom>
          <a:solidFill>
            <a:srgbClr val="4168A7"/>
          </a:solidFill>
          <a:ln w="38100" algn="ctr">
            <a:noFill/>
            <a:round/>
            <a:headEnd/>
            <a:tailEnd/>
          </a:ln>
          <a:effectLst/>
        </p:spPr>
        <p:txBody>
          <a:bodyPr anchor="ctr"/>
          <a:lstStyle/>
          <a:p>
            <a:pPr marL="0" lvl="2"/>
            <a:r>
              <a:rPr lang="en-US" altLang="ja-JP" sz="1100" dirty="0">
                <a:solidFill>
                  <a:schemeClr val="bg1"/>
                </a:solidFill>
                <a:latin typeface="+mn-lt"/>
                <a:ea typeface="+mn-ea"/>
              </a:rPr>
              <a:t>BPR</a:t>
            </a:r>
            <a:r>
              <a:rPr lang="ja-JP" altLang="en-US" sz="1100" dirty="0">
                <a:solidFill>
                  <a:schemeClr val="bg1"/>
                </a:solidFill>
                <a:latin typeface="+mn-lt"/>
                <a:ea typeface="+mn-ea"/>
              </a:rPr>
              <a:t>に基づき全社最適化を行い、各業務システム間の連携まで含めてシステムを開発する考え方とそのための統合型パッケージ</a:t>
            </a:r>
            <a:endParaRPr lang="en-US" altLang="ja-JP" sz="1100" dirty="0">
              <a:solidFill>
                <a:schemeClr val="bg1"/>
              </a:solidFill>
              <a:latin typeface="+mn-lt"/>
              <a:ea typeface="+mn-ea"/>
            </a:endParaRPr>
          </a:p>
        </p:txBody>
      </p:sp>
      <p:sp>
        <p:nvSpPr>
          <p:cNvPr id="3" name="正方形/長方形 2"/>
          <p:cNvSpPr/>
          <p:nvPr/>
        </p:nvSpPr>
        <p:spPr bwMode="auto">
          <a:xfrm>
            <a:off x="251520" y="1000108"/>
            <a:ext cx="1152128" cy="1071570"/>
          </a:xfrm>
          <a:prstGeom prst="rect">
            <a:avLst/>
          </a:prstGeom>
          <a:solidFill>
            <a:srgbClr val="FFE389"/>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i="0" u="none" strike="noStrike" cap="none" normalizeH="0">
                <a:ln>
                  <a:noFill/>
                </a:ln>
                <a:solidFill>
                  <a:srgbClr val="0070C0"/>
                </a:solidFill>
                <a:effectLst/>
                <a:latin typeface="+mn-lt"/>
                <a:ea typeface="+mn-ea"/>
              </a:rPr>
              <a:t>理念</a:t>
            </a:r>
          </a:p>
        </p:txBody>
      </p:sp>
      <p:sp>
        <p:nvSpPr>
          <p:cNvPr id="14" name="正方形/長方形 13"/>
          <p:cNvSpPr/>
          <p:nvPr/>
        </p:nvSpPr>
        <p:spPr bwMode="auto">
          <a:xfrm>
            <a:off x="251520" y="2249992"/>
            <a:ext cx="1152128" cy="3393586"/>
          </a:xfrm>
          <a:prstGeom prst="rect">
            <a:avLst/>
          </a:prstGeom>
          <a:solidFill>
            <a:srgbClr val="FFE389"/>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i="0" u="none" strike="noStrike" cap="none" normalizeH="0">
                <a:ln>
                  <a:noFill/>
                </a:ln>
                <a:solidFill>
                  <a:srgbClr val="0070C0"/>
                </a:solidFill>
                <a:effectLst/>
                <a:latin typeface="+mn-lt"/>
                <a:ea typeface="+mn-ea"/>
              </a:rPr>
              <a:t>プロセス</a:t>
            </a:r>
          </a:p>
        </p:txBody>
      </p:sp>
      <p:sp>
        <p:nvSpPr>
          <p:cNvPr id="15" name="正方形/長方形 14"/>
          <p:cNvSpPr/>
          <p:nvPr/>
        </p:nvSpPr>
        <p:spPr bwMode="auto">
          <a:xfrm>
            <a:off x="251520" y="5786453"/>
            <a:ext cx="1152128" cy="642937"/>
          </a:xfrm>
          <a:prstGeom prst="rect">
            <a:avLst/>
          </a:prstGeom>
          <a:solidFill>
            <a:srgbClr val="FFE389"/>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i="0" u="none" strike="noStrike" cap="none" normalizeH="0">
                <a:ln>
                  <a:noFill/>
                </a:ln>
                <a:solidFill>
                  <a:srgbClr val="0070C0"/>
                </a:solidFill>
                <a:effectLst/>
                <a:latin typeface="+mn-lt"/>
                <a:ea typeface="+mn-ea"/>
              </a:rPr>
              <a:t>手法</a:t>
            </a:r>
            <a:r>
              <a:rPr kumimoji="0" lang="en-US" altLang="ja-JP">
                <a:solidFill>
                  <a:srgbClr val="0070C0"/>
                </a:solidFill>
              </a:rPr>
              <a:t>/</a:t>
            </a: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i="0" u="none" strike="noStrike" cap="none" normalizeH="0">
                <a:ln>
                  <a:noFill/>
                </a:ln>
                <a:solidFill>
                  <a:srgbClr val="0070C0"/>
                </a:solidFill>
                <a:effectLst/>
                <a:latin typeface="+mn-lt"/>
                <a:ea typeface="+mn-ea"/>
              </a:rPr>
              <a:t>システム</a:t>
            </a:r>
          </a:p>
        </p:txBody>
      </p:sp>
      <p:sp>
        <p:nvSpPr>
          <p:cNvPr id="19" name="角丸四角形 5"/>
          <p:cNvSpPr>
            <a:spLocks noChangeArrowheads="1"/>
          </p:cNvSpPr>
          <p:nvPr/>
        </p:nvSpPr>
        <p:spPr bwMode="auto">
          <a:xfrm>
            <a:off x="6012160" y="1000108"/>
            <a:ext cx="2880320" cy="1071570"/>
          </a:xfrm>
          <a:prstGeom prst="roundRect">
            <a:avLst>
              <a:gd name="adj" fmla="val 0"/>
            </a:avLst>
          </a:prstGeom>
          <a:solidFill>
            <a:srgbClr val="4168A7"/>
          </a:solidFill>
          <a:ln w="38100" algn="ctr">
            <a:noFill/>
            <a:round/>
            <a:headEnd/>
            <a:tailEnd/>
          </a:ln>
          <a:effectLst/>
        </p:spPr>
        <p:txBody>
          <a:bodyPr anchor="ctr"/>
          <a:lstStyle/>
          <a:p>
            <a:pPr marL="0" lvl="2"/>
            <a:r>
              <a:rPr lang="ja-JP" altLang="en-US" sz="1100">
                <a:solidFill>
                  <a:schemeClr val="bg1"/>
                </a:solidFill>
                <a:latin typeface="+mn-lt"/>
                <a:ea typeface="+mn-ea"/>
              </a:rPr>
              <a:t>巨大な組織</a:t>
            </a:r>
            <a:r>
              <a:rPr lang="en-US" altLang="ja-JP" sz="1100">
                <a:solidFill>
                  <a:schemeClr val="bg1"/>
                </a:solidFill>
                <a:latin typeface="+mn-lt"/>
                <a:ea typeface="+mn-ea"/>
              </a:rPr>
              <a:t>(enterprise)</a:t>
            </a:r>
            <a:r>
              <a:rPr lang="ja-JP" altLang="en-US" sz="1100">
                <a:solidFill>
                  <a:schemeClr val="bg1"/>
                </a:solidFill>
                <a:latin typeface="+mn-lt"/>
                <a:ea typeface="+mn-ea"/>
              </a:rPr>
              <a:t>の業務手順や情報システムの標準化、組織の最適化を進め、効率よい組織の運営を図るための方法論あるいは、そのような組織構造を実現するための設計思想・基本理念</a:t>
            </a:r>
            <a:r>
              <a:rPr lang="en-US" altLang="ja-JP" sz="1100">
                <a:solidFill>
                  <a:schemeClr val="bg1"/>
                </a:solidFill>
                <a:latin typeface="+mn-lt"/>
                <a:ea typeface="+mn-ea"/>
              </a:rPr>
              <a:t>(architecture)</a:t>
            </a:r>
          </a:p>
        </p:txBody>
      </p:sp>
      <p:sp>
        <p:nvSpPr>
          <p:cNvPr id="20" name="角丸四角形 5"/>
          <p:cNvSpPr>
            <a:spLocks noChangeArrowheads="1"/>
          </p:cNvSpPr>
          <p:nvPr/>
        </p:nvSpPr>
        <p:spPr bwMode="auto">
          <a:xfrm>
            <a:off x="5993824" y="2249992"/>
            <a:ext cx="2880320" cy="3393586"/>
          </a:xfrm>
          <a:prstGeom prst="roundRect">
            <a:avLst>
              <a:gd name="adj" fmla="val 0"/>
            </a:avLst>
          </a:prstGeom>
          <a:solidFill>
            <a:srgbClr val="4168A7"/>
          </a:solidFill>
          <a:ln w="38100" algn="ctr">
            <a:noFill/>
            <a:round/>
            <a:headEnd/>
            <a:tailEnd/>
          </a:ln>
          <a:effectLst/>
        </p:spPr>
        <p:txBody>
          <a:bodyPr anchor="ctr"/>
          <a:lstStyle/>
          <a:p>
            <a:pPr algn="just"/>
            <a:r>
              <a:rPr lang="ja-JP" altLang="en-US" sz="1600">
                <a:solidFill>
                  <a:schemeClr val="bg1"/>
                </a:solidFill>
                <a:latin typeface="+mn-lt"/>
                <a:ea typeface="+mn-ea"/>
              </a:rPr>
              <a:t>ある仕事のスタートから完了までの流れを業務単位（プロセス）に分解して検証し、新しいプロセスが必要になった場合にもできるだけ他のプロセスに影響を与えないように挿入するなど、改善や再構築をしながら常に分析し、ビジネス効率を高めること。</a:t>
            </a:r>
            <a:r>
              <a:rPr lang="en-US" altLang="ja-JP" sz="1600">
                <a:solidFill>
                  <a:schemeClr val="bg1"/>
                </a:solidFill>
                <a:latin typeface="+mn-lt"/>
                <a:ea typeface="+mn-ea"/>
              </a:rPr>
              <a:t>Enterprise</a:t>
            </a:r>
            <a:r>
              <a:rPr lang="ja-JP" altLang="en-US" sz="1600">
                <a:solidFill>
                  <a:schemeClr val="bg1"/>
                </a:solidFill>
                <a:latin typeface="+mn-lt"/>
                <a:ea typeface="+mn-ea"/>
              </a:rPr>
              <a:t> </a:t>
            </a:r>
            <a:r>
              <a:rPr lang="en-US" altLang="ja-JP" sz="1600">
                <a:solidFill>
                  <a:schemeClr val="bg1"/>
                </a:solidFill>
                <a:latin typeface="+mn-lt"/>
                <a:ea typeface="+mn-ea"/>
              </a:rPr>
              <a:t>Archtecture </a:t>
            </a:r>
            <a:r>
              <a:rPr lang="ja-JP" altLang="en-US" sz="1600">
                <a:solidFill>
                  <a:schemeClr val="bg1"/>
                </a:solidFill>
                <a:latin typeface="+mn-lt"/>
                <a:ea typeface="+mn-ea"/>
              </a:rPr>
              <a:t>による全社的最適化との連携も重要。</a:t>
            </a:r>
          </a:p>
        </p:txBody>
      </p:sp>
    </p:spTree>
    <p:extLst>
      <p:ext uri="{BB962C8B-B14F-4D97-AF65-F5344CB8AC3E}">
        <p14:creationId xmlns:p14="http://schemas.microsoft.com/office/powerpoint/2010/main" val="1276227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24583"/>
                                        </p:tgtEl>
                                        <p:attrNameLst>
                                          <p:attrName>style.visibility</p:attrName>
                                        </p:attrNameLst>
                                      </p:cBhvr>
                                      <p:to>
                                        <p:strVal val="visible"/>
                                      </p:to>
                                    </p:set>
                                    <p:anim calcmode="lin" valueType="num">
                                      <p:cBhvr>
                                        <p:cTn id="11" dur="500" fill="hold"/>
                                        <p:tgtEl>
                                          <p:spTgt spid="24583"/>
                                        </p:tgtEl>
                                        <p:attrNameLst>
                                          <p:attrName>ppt_w</p:attrName>
                                        </p:attrNameLst>
                                      </p:cBhvr>
                                      <p:tavLst>
                                        <p:tav tm="0">
                                          <p:val>
                                            <p:fltVal val="0"/>
                                          </p:val>
                                        </p:tav>
                                        <p:tav tm="100000">
                                          <p:val>
                                            <p:strVal val="#ppt_w"/>
                                          </p:val>
                                        </p:tav>
                                      </p:tavLst>
                                    </p:anim>
                                    <p:anim calcmode="lin" valueType="num">
                                      <p:cBhvr>
                                        <p:cTn id="12" dur="500" fill="hold"/>
                                        <p:tgtEl>
                                          <p:spTgt spid="24583"/>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up)">
                                      <p:cBhvr>
                                        <p:cTn id="17" dur="500"/>
                                        <p:tgtEl>
                                          <p:spTgt spid="18"/>
                                        </p:tgtEl>
                                      </p:cBhvr>
                                    </p:animEffect>
                                  </p:childTnLst>
                                </p:cTn>
                              </p:par>
                              <p:par>
                                <p:cTn id="18" presetID="22" presetClass="entr" presetSubtype="1" fill="hold" nodeType="withEffect">
                                  <p:stCondLst>
                                    <p:cond delay="0"/>
                                  </p:stCondLst>
                                  <p:childTnLst>
                                    <p:set>
                                      <p:cBhvr>
                                        <p:cTn id="19" dur="1" fill="hold">
                                          <p:stCondLst>
                                            <p:cond delay="0"/>
                                          </p:stCondLst>
                                        </p:cTn>
                                        <p:tgtEl>
                                          <p:spTgt spid="24585"/>
                                        </p:tgtEl>
                                        <p:attrNameLst>
                                          <p:attrName>style.visibility</p:attrName>
                                        </p:attrNameLst>
                                      </p:cBhvr>
                                      <p:to>
                                        <p:strVal val="visible"/>
                                      </p:to>
                                    </p:set>
                                    <p:animEffect transition="in" filter="wipe(up)">
                                      <p:cBhvr>
                                        <p:cTn id="20" dur="500"/>
                                        <p:tgtEl>
                                          <p:spTgt spid="24585"/>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4"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heel(4)">
                                      <p:cBhvr>
                                        <p:cTn id="25" dur="20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23" presetClass="entr" presetSubtype="16" fill="hold" nodeType="clickEffect">
                                  <p:stCondLst>
                                    <p:cond delay="0"/>
                                  </p:stCondLst>
                                  <p:childTnLst>
                                    <p:set>
                                      <p:cBhvr>
                                        <p:cTn id="29" dur="1" fill="hold">
                                          <p:stCondLst>
                                            <p:cond delay="0"/>
                                          </p:stCondLst>
                                        </p:cTn>
                                        <p:tgtEl>
                                          <p:spTgt spid="24580"/>
                                        </p:tgtEl>
                                        <p:attrNameLst>
                                          <p:attrName>style.visibility</p:attrName>
                                        </p:attrNameLst>
                                      </p:cBhvr>
                                      <p:to>
                                        <p:strVal val="visible"/>
                                      </p:to>
                                    </p:set>
                                    <p:anim calcmode="lin" valueType="num">
                                      <p:cBhvr>
                                        <p:cTn id="30" dur="500" fill="hold"/>
                                        <p:tgtEl>
                                          <p:spTgt spid="24580"/>
                                        </p:tgtEl>
                                        <p:attrNameLst>
                                          <p:attrName>ppt_w</p:attrName>
                                        </p:attrNameLst>
                                      </p:cBhvr>
                                      <p:tavLst>
                                        <p:tav tm="0">
                                          <p:val>
                                            <p:fltVal val="0"/>
                                          </p:val>
                                        </p:tav>
                                        <p:tav tm="100000">
                                          <p:val>
                                            <p:strVal val="#ppt_w"/>
                                          </p:val>
                                        </p:tav>
                                      </p:tavLst>
                                    </p:anim>
                                    <p:anim calcmode="lin" valueType="num">
                                      <p:cBhvr>
                                        <p:cTn id="31" dur="500" fill="hold"/>
                                        <p:tgtEl>
                                          <p:spTgt spid="24580"/>
                                        </p:tgtEl>
                                        <p:attrNameLst>
                                          <p:attrName>ppt_h</p:attrName>
                                        </p:attrNameLst>
                                      </p:cBhvr>
                                      <p:tavLst>
                                        <p:tav tm="0">
                                          <p:val>
                                            <p:fltVal val="0"/>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animEffect transition="in" filter="fade">
                                      <p:cBhvr>
                                        <p:cTn id="43" dur="500"/>
                                        <p:tgtEl>
                                          <p:spTgt spid="14"/>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3"/>
                                        </p:tgtEl>
                                        <p:attrNameLst>
                                          <p:attrName>style.visibility</p:attrName>
                                        </p:attrNameLst>
                                      </p:cBhvr>
                                      <p:to>
                                        <p:strVal val="visible"/>
                                      </p:to>
                                    </p:set>
                                    <p:anim calcmode="lin" valueType="num">
                                      <p:cBhvr>
                                        <p:cTn id="46" dur="500" fill="hold"/>
                                        <p:tgtEl>
                                          <p:spTgt spid="3"/>
                                        </p:tgtEl>
                                        <p:attrNameLst>
                                          <p:attrName>ppt_w</p:attrName>
                                        </p:attrNameLst>
                                      </p:cBhvr>
                                      <p:tavLst>
                                        <p:tav tm="0">
                                          <p:val>
                                            <p:fltVal val="0"/>
                                          </p:val>
                                        </p:tav>
                                        <p:tav tm="100000">
                                          <p:val>
                                            <p:strVal val="#ppt_w"/>
                                          </p:val>
                                        </p:tav>
                                      </p:tavLst>
                                    </p:anim>
                                    <p:anim calcmode="lin" valueType="num">
                                      <p:cBhvr>
                                        <p:cTn id="47" dur="500" fill="hold"/>
                                        <p:tgtEl>
                                          <p:spTgt spid="3"/>
                                        </p:tgtEl>
                                        <p:attrNameLst>
                                          <p:attrName>ppt_h</p:attrName>
                                        </p:attrNameLst>
                                      </p:cBhvr>
                                      <p:tavLst>
                                        <p:tav tm="0">
                                          <p:val>
                                            <p:fltVal val="0"/>
                                          </p:val>
                                        </p:tav>
                                        <p:tav tm="100000">
                                          <p:val>
                                            <p:strVal val="#ppt_h"/>
                                          </p:val>
                                        </p:tav>
                                      </p:tavLst>
                                    </p:anim>
                                    <p:animEffect transition="in" filter="fade">
                                      <p:cBhvr>
                                        <p:cTn id="48" dur="500"/>
                                        <p:tgtEl>
                                          <p:spTgt spid="3"/>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wipe(left)">
                                      <p:cBhvr>
                                        <p:cTn id="51" dur="500"/>
                                        <p:tgtEl>
                                          <p:spTgt spid="11"/>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left)">
                                      <p:cBhvr>
                                        <p:cTn id="54" dur="500"/>
                                        <p:tgtEl>
                                          <p:spTgt spid="19"/>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wipe(left)">
                                      <p:cBhvr>
                                        <p:cTn id="5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p:bldAsOne/>
      </p:bldGraphic>
      <p:bldP spid="11" grpId="0" animBg="1"/>
      <p:bldP spid="3" grpId="0" animBg="1"/>
      <p:bldP spid="14" grpId="0" animBg="1"/>
      <p:bldP spid="15" grpId="0" animBg="1"/>
      <p:bldP spid="19" grpId="0" animBg="1"/>
      <p:bldP spid="2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a:t>既存システムを繋ぐ</a:t>
            </a:r>
            <a:r>
              <a:rPr lang="en-US" altLang="ja-JP"/>
              <a:t>EAI</a:t>
            </a:r>
            <a:endParaRPr lang="ja-JP" altLang="en-US"/>
          </a:p>
        </p:txBody>
      </p:sp>
      <p:sp>
        <p:nvSpPr>
          <p:cNvPr id="12" name="角丸四角形 11"/>
          <p:cNvSpPr/>
          <p:nvPr/>
        </p:nvSpPr>
        <p:spPr bwMode="auto">
          <a:xfrm>
            <a:off x="251520" y="3357563"/>
            <a:ext cx="3888432" cy="864096"/>
          </a:xfrm>
          <a:prstGeom prst="roundRect">
            <a:avLst>
              <a:gd name="adj" fmla="val 0"/>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a:ln>
                  <a:noFill/>
                </a:ln>
                <a:solidFill>
                  <a:schemeClr val="bg1"/>
                </a:solidFill>
                <a:effectLst/>
                <a:latin typeface="+mn-lt"/>
                <a:ea typeface="+mn-ea"/>
              </a:rPr>
              <a:t>既存システムを相互接続して統合</a:t>
            </a:r>
          </a:p>
        </p:txBody>
      </p:sp>
      <p:sp>
        <p:nvSpPr>
          <p:cNvPr id="16" name="角丸四角形 15"/>
          <p:cNvSpPr/>
          <p:nvPr/>
        </p:nvSpPr>
        <p:spPr bwMode="auto">
          <a:xfrm>
            <a:off x="251520" y="4941168"/>
            <a:ext cx="3888432" cy="1512168"/>
          </a:xfrm>
          <a:prstGeom prst="roundRect">
            <a:avLst>
              <a:gd name="adj" fmla="val 0"/>
            </a:avLst>
          </a:prstGeom>
          <a:solidFill>
            <a:schemeClr val="accent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en-US" altLang="ja-JP" sz="2000" dirty="0">
                <a:solidFill>
                  <a:schemeClr val="bg1"/>
                </a:solidFill>
                <a:latin typeface="+mn-lt"/>
                <a:ea typeface="+mn-ea"/>
              </a:rPr>
              <a:t>EAI (1990</a:t>
            </a:r>
            <a:r>
              <a:rPr lang="ja-JP" altLang="en-US" sz="2000" dirty="0">
                <a:solidFill>
                  <a:schemeClr val="bg1"/>
                </a:solidFill>
                <a:latin typeface="+mn-lt"/>
                <a:ea typeface="+mn-ea"/>
              </a:rPr>
              <a:t>年代末</a:t>
            </a:r>
            <a:r>
              <a:rPr lang="en-US" altLang="ja-JP" sz="2000" dirty="0">
                <a:solidFill>
                  <a:schemeClr val="bg1"/>
                </a:solidFill>
                <a:latin typeface="+mn-lt"/>
                <a:ea typeface="+mn-ea"/>
              </a:rPr>
              <a:t>)</a:t>
            </a:r>
          </a:p>
          <a:p>
            <a:pPr lvl="1" indent="-7938"/>
            <a:r>
              <a:rPr lang="ja-JP" altLang="en-US" sz="1600" dirty="0">
                <a:solidFill>
                  <a:schemeClr val="bg1"/>
                </a:solidFill>
                <a:latin typeface="+mn-lt"/>
                <a:ea typeface="+mn-ea"/>
              </a:rPr>
              <a:t>ばらばらに開発された業務システムをプロトコル変換などで統合</a:t>
            </a:r>
            <a:endParaRPr lang="en-US" altLang="ja-JP" sz="1600" dirty="0">
              <a:solidFill>
                <a:schemeClr val="bg1"/>
              </a:solidFill>
              <a:latin typeface="+mn-lt"/>
              <a:ea typeface="+mn-ea"/>
            </a:endParaRPr>
          </a:p>
        </p:txBody>
      </p:sp>
      <p:sp>
        <p:nvSpPr>
          <p:cNvPr id="8" name="下矢印 7"/>
          <p:cNvSpPr/>
          <p:nvPr/>
        </p:nvSpPr>
        <p:spPr bwMode="auto">
          <a:xfrm>
            <a:off x="1727684" y="4365104"/>
            <a:ext cx="936104" cy="432048"/>
          </a:xfrm>
          <a:prstGeom prst="downArrow">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solidFill>
                <a:schemeClr val="bg1"/>
              </a:solidFill>
              <a:effectLst/>
              <a:latin typeface="+mn-lt"/>
              <a:ea typeface="+mn-ea"/>
            </a:endParaRPr>
          </a:p>
        </p:txBody>
      </p:sp>
      <p:sp>
        <p:nvSpPr>
          <p:cNvPr id="9" name="角丸四角形 8"/>
          <p:cNvSpPr/>
          <p:nvPr/>
        </p:nvSpPr>
        <p:spPr bwMode="auto">
          <a:xfrm>
            <a:off x="251520" y="1000310"/>
            <a:ext cx="3888432" cy="2284674"/>
          </a:xfrm>
          <a:prstGeom prst="roundRect">
            <a:avLst>
              <a:gd name="adj" fmla="val 275"/>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ja-JP" altLang="en-US" sz="2000" dirty="0">
                <a:solidFill>
                  <a:schemeClr val="bg1"/>
                </a:solidFill>
                <a:latin typeface="+mn-lt"/>
                <a:ea typeface="+mn-ea"/>
              </a:rPr>
              <a:t>従来は部分最適な業務システム</a:t>
            </a:r>
            <a:endParaRPr lang="en-US" altLang="ja-JP" sz="2000" dirty="0">
              <a:solidFill>
                <a:schemeClr val="bg1"/>
              </a:solidFill>
              <a:latin typeface="+mn-lt"/>
              <a:ea typeface="+mn-ea"/>
            </a:endParaRPr>
          </a:p>
          <a:p>
            <a:pPr lvl="1" indent="-188913"/>
            <a:endParaRPr lang="en-US" altLang="ja-JP" sz="1600" dirty="0">
              <a:solidFill>
                <a:schemeClr val="bg1"/>
              </a:solidFill>
              <a:latin typeface="+mn-lt"/>
              <a:ea typeface="+mn-ea"/>
            </a:endParaRPr>
          </a:p>
          <a:p>
            <a:pPr marL="554037" lvl="1" indent="-285750">
              <a:buFont typeface="Wingdings" charset="2"/>
              <a:buChar char="Ø"/>
            </a:pPr>
            <a:r>
              <a:rPr lang="ja-JP" altLang="en-US" sz="1400" dirty="0">
                <a:solidFill>
                  <a:schemeClr val="bg1"/>
                </a:solidFill>
                <a:latin typeface="+mn-lt"/>
                <a:ea typeface="+mn-ea"/>
              </a:rPr>
              <a:t>個別にシステム設計開発</a:t>
            </a:r>
            <a:endParaRPr lang="en-US" altLang="ja-JP" sz="1400" dirty="0">
              <a:solidFill>
                <a:schemeClr val="bg1"/>
              </a:solidFill>
              <a:latin typeface="+mn-lt"/>
              <a:ea typeface="+mn-ea"/>
            </a:endParaRPr>
          </a:p>
          <a:p>
            <a:pPr marL="554037" lvl="1" indent="-285750">
              <a:buFont typeface="Wingdings" charset="2"/>
              <a:buChar char="Ø"/>
            </a:pPr>
            <a:r>
              <a:rPr lang="ja-JP" altLang="en-US" sz="1400" dirty="0">
                <a:solidFill>
                  <a:schemeClr val="bg1"/>
                </a:solidFill>
                <a:latin typeface="+mn-lt"/>
                <a:ea typeface="+mn-ea"/>
              </a:rPr>
              <a:t>現場の仕事をそのままシステム化</a:t>
            </a:r>
            <a:endParaRPr lang="en-US" altLang="ja-JP" sz="1400" dirty="0">
              <a:solidFill>
                <a:schemeClr val="bg1"/>
              </a:solidFill>
              <a:latin typeface="+mn-lt"/>
              <a:ea typeface="+mn-ea"/>
            </a:endParaRPr>
          </a:p>
          <a:p>
            <a:pPr marL="554037" lvl="1" indent="-285750">
              <a:buFont typeface="Wingdings" charset="2"/>
              <a:buChar char="Ø"/>
            </a:pPr>
            <a:r>
              <a:rPr lang="ja-JP" altLang="en-US" sz="1400" dirty="0">
                <a:solidFill>
                  <a:schemeClr val="bg1"/>
                </a:solidFill>
                <a:latin typeface="+mn-lt"/>
                <a:ea typeface="+mn-ea"/>
              </a:rPr>
              <a:t>「その時点」での技術を使って開発</a:t>
            </a:r>
            <a:endParaRPr lang="en-US" altLang="ja-JP" sz="1400" dirty="0">
              <a:solidFill>
                <a:schemeClr val="bg1"/>
              </a:solidFill>
              <a:latin typeface="+mn-lt"/>
              <a:ea typeface="+mn-ea"/>
            </a:endParaRPr>
          </a:p>
          <a:p>
            <a:pPr marL="554037" lvl="1" indent="-285750">
              <a:buFont typeface="Wingdings" charset="2"/>
              <a:buChar char="Ø"/>
            </a:pPr>
            <a:r>
              <a:rPr lang="ja-JP" altLang="en-US" sz="1400" dirty="0">
                <a:solidFill>
                  <a:schemeClr val="bg1"/>
                </a:solidFill>
                <a:latin typeface="+mn-lt"/>
                <a:ea typeface="+mn-ea"/>
              </a:rPr>
              <a:t>他システムとの連携は必要に応じて設計・実装</a:t>
            </a:r>
            <a:endParaRPr lang="en-US" altLang="ja-JP" sz="1400" dirty="0">
              <a:solidFill>
                <a:schemeClr val="bg1"/>
              </a:solidFill>
              <a:latin typeface="+mn-lt"/>
              <a:ea typeface="+mn-ea"/>
            </a:endParaRPr>
          </a:p>
          <a:p>
            <a:pPr marL="554037" lvl="1" indent="-285750">
              <a:buFont typeface="Wingdings" charset="2"/>
              <a:buChar char="Ø"/>
            </a:pPr>
            <a:r>
              <a:rPr lang="ja-JP" altLang="en-US" sz="1400" dirty="0">
                <a:solidFill>
                  <a:schemeClr val="bg1"/>
                </a:solidFill>
                <a:latin typeface="+mn-lt"/>
                <a:ea typeface="+mn-ea"/>
              </a:rPr>
              <a:t>全社的最適化という視点はない</a:t>
            </a:r>
            <a:endParaRPr lang="en-US" altLang="ja-JP" sz="1400" dirty="0">
              <a:solidFill>
                <a:schemeClr val="bg1"/>
              </a:solidFill>
              <a:latin typeface="+mn-lt"/>
              <a:ea typeface="+mn-ea"/>
            </a:endParaRPr>
          </a:p>
        </p:txBody>
      </p:sp>
      <p:sp>
        <p:nvSpPr>
          <p:cNvPr id="10" name="角丸四角形 9"/>
          <p:cNvSpPr/>
          <p:nvPr/>
        </p:nvSpPr>
        <p:spPr bwMode="auto">
          <a:xfrm>
            <a:off x="5004048" y="1000310"/>
            <a:ext cx="3888432" cy="2284674"/>
          </a:xfrm>
          <a:prstGeom prst="roundRect">
            <a:avLst>
              <a:gd name="adj" fmla="val 0"/>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ja-JP" altLang="en-US" sz="2000" dirty="0">
                <a:solidFill>
                  <a:schemeClr val="bg1"/>
                </a:solidFill>
                <a:latin typeface="+mn-lt"/>
                <a:ea typeface="+mn-ea"/>
              </a:rPr>
              <a:t>全社最適化手法</a:t>
            </a:r>
            <a:endParaRPr lang="en-US" altLang="ja-JP" sz="2000" dirty="0">
              <a:solidFill>
                <a:schemeClr val="bg1"/>
              </a:solidFill>
              <a:latin typeface="+mn-lt"/>
              <a:ea typeface="+mn-ea"/>
            </a:endParaRPr>
          </a:p>
          <a:p>
            <a:pPr marL="366713" lvl="1" indent="-188913"/>
            <a:endParaRPr lang="en-US" altLang="ja-JP" sz="2000" dirty="0">
              <a:solidFill>
                <a:schemeClr val="bg1"/>
              </a:solidFill>
              <a:latin typeface="+mn-lt"/>
              <a:ea typeface="+mn-ea"/>
            </a:endParaRPr>
          </a:p>
          <a:p>
            <a:pPr marL="366713" lvl="1" indent="-188913"/>
            <a:r>
              <a:rPr lang="en-US" altLang="ja-JP" sz="2000" dirty="0">
                <a:solidFill>
                  <a:schemeClr val="bg1"/>
                </a:solidFill>
                <a:latin typeface="+mn-lt"/>
                <a:ea typeface="+mn-ea"/>
              </a:rPr>
              <a:t>EA </a:t>
            </a:r>
            <a:r>
              <a:rPr lang="en-US" altLang="ja-JP" sz="1400" dirty="0">
                <a:solidFill>
                  <a:schemeClr val="bg1"/>
                </a:solidFill>
                <a:latin typeface="+mn-lt"/>
                <a:ea typeface="+mn-ea"/>
              </a:rPr>
              <a:t>Enterprise Architecture</a:t>
            </a:r>
          </a:p>
          <a:p>
            <a:pPr marL="366713" lvl="1" indent="-188913"/>
            <a:endParaRPr lang="en-US" altLang="ja-JP" sz="1400" dirty="0">
              <a:solidFill>
                <a:schemeClr val="bg1"/>
              </a:solidFill>
              <a:latin typeface="+mn-lt"/>
              <a:ea typeface="+mn-ea"/>
            </a:endParaRPr>
          </a:p>
          <a:p>
            <a:pPr marL="366713" lvl="1" indent="-188913"/>
            <a:r>
              <a:rPr lang="en-US" altLang="ja-JP" sz="2000" dirty="0">
                <a:solidFill>
                  <a:schemeClr val="bg1"/>
                </a:solidFill>
                <a:latin typeface="+mn-lt"/>
                <a:ea typeface="+mn-ea"/>
              </a:rPr>
              <a:t>BPR</a:t>
            </a:r>
            <a:r>
              <a:rPr lang="en-US" altLang="ja-JP" sz="1400" dirty="0">
                <a:solidFill>
                  <a:schemeClr val="bg1"/>
                </a:solidFill>
                <a:latin typeface="+mn-lt"/>
                <a:ea typeface="+mn-ea"/>
              </a:rPr>
              <a:t> Business Process Re-engineering</a:t>
            </a:r>
          </a:p>
          <a:p>
            <a:pPr marL="366713" lvl="1" indent="-188913"/>
            <a:endParaRPr lang="en-US" altLang="ja-JP" sz="1400" dirty="0">
              <a:solidFill>
                <a:schemeClr val="bg1"/>
              </a:solidFill>
              <a:latin typeface="+mn-lt"/>
              <a:ea typeface="+mn-ea"/>
            </a:endParaRPr>
          </a:p>
          <a:p>
            <a:pPr marL="366713" lvl="1" indent="-188913"/>
            <a:r>
              <a:rPr lang="en-US" altLang="ja-JP" sz="2000" dirty="0">
                <a:solidFill>
                  <a:schemeClr val="bg1"/>
                </a:solidFill>
                <a:latin typeface="+mn-lt"/>
                <a:ea typeface="+mn-ea"/>
              </a:rPr>
              <a:t>ERP </a:t>
            </a:r>
            <a:r>
              <a:rPr lang="en-US" altLang="ja-JP" sz="1400" dirty="0">
                <a:solidFill>
                  <a:schemeClr val="bg1"/>
                </a:solidFill>
                <a:latin typeface="+mn-lt"/>
                <a:ea typeface="+mn-ea"/>
              </a:rPr>
              <a:t>Enterprise Resource Planning</a:t>
            </a:r>
          </a:p>
        </p:txBody>
      </p:sp>
      <p:sp>
        <p:nvSpPr>
          <p:cNvPr id="11" name="右矢印 10"/>
          <p:cNvSpPr/>
          <p:nvPr/>
        </p:nvSpPr>
        <p:spPr bwMode="auto">
          <a:xfrm>
            <a:off x="4211960" y="1278551"/>
            <a:ext cx="648072" cy="1728192"/>
          </a:xfrm>
          <a:prstGeom prst="rightArrow">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a:ln>
                <a:noFill/>
              </a:ln>
              <a:solidFill>
                <a:srgbClr val="484848"/>
              </a:solidFill>
              <a:effectLst/>
              <a:latin typeface="+mn-lt"/>
              <a:ea typeface="+mn-ea"/>
            </a:endParaRPr>
          </a:p>
        </p:txBody>
      </p:sp>
      <p:grpSp>
        <p:nvGrpSpPr>
          <p:cNvPr id="4" name="グループ化 3"/>
          <p:cNvGrpSpPr/>
          <p:nvPr/>
        </p:nvGrpSpPr>
        <p:grpSpPr>
          <a:xfrm>
            <a:off x="6012160" y="3573016"/>
            <a:ext cx="2264261" cy="2903949"/>
            <a:chOff x="6012160" y="3573016"/>
            <a:chExt cx="2264261" cy="2903949"/>
          </a:xfrm>
        </p:grpSpPr>
        <p:grpSp>
          <p:nvGrpSpPr>
            <p:cNvPr id="2" name="図形グループ 1"/>
            <p:cNvGrpSpPr/>
            <p:nvPr/>
          </p:nvGrpSpPr>
          <p:grpSpPr>
            <a:xfrm>
              <a:off x="6012160" y="3573016"/>
              <a:ext cx="2264261" cy="2903949"/>
              <a:chOff x="723563" y="1228016"/>
              <a:chExt cx="3810072" cy="4744893"/>
            </a:xfrm>
          </p:grpSpPr>
          <p:cxnSp>
            <p:nvCxnSpPr>
              <p:cNvPr id="41" name="直線コネクタ 40"/>
              <p:cNvCxnSpPr/>
              <p:nvPr/>
            </p:nvCxnSpPr>
            <p:spPr bwMode="auto">
              <a:xfrm>
                <a:off x="1350417" y="1552052"/>
                <a:ext cx="1910564" cy="1077891"/>
              </a:xfrm>
              <a:prstGeom prst="line">
                <a:avLst/>
              </a:prstGeom>
              <a:solidFill>
                <a:schemeClr val="bg1"/>
              </a:solidFill>
              <a:ln w="38100" cap="flat" cmpd="sng" algn="ctr">
                <a:solidFill>
                  <a:schemeClr val="accent1">
                    <a:lumMod val="50000"/>
                  </a:schemeClr>
                </a:solidFill>
                <a:prstDash val="solid"/>
                <a:round/>
                <a:headEnd type="none" w="med" len="med"/>
                <a:tailEnd type="none" w="med" len="med"/>
              </a:ln>
              <a:effectLst/>
            </p:spPr>
          </p:cxnSp>
          <p:cxnSp>
            <p:nvCxnSpPr>
              <p:cNvPr id="42" name="直線コネクタ 41"/>
              <p:cNvCxnSpPr/>
              <p:nvPr/>
            </p:nvCxnSpPr>
            <p:spPr bwMode="auto">
              <a:xfrm flipH="1" flipV="1">
                <a:off x="2936945" y="1710284"/>
                <a:ext cx="324036" cy="919659"/>
              </a:xfrm>
              <a:prstGeom prst="line">
                <a:avLst/>
              </a:prstGeom>
              <a:solidFill>
                <a:schemeClr val="bg1"/>
              </a:solidFill>
              <a:ln w="38100" cap="flat" cmpd="sng" algn="ctr">
                <a:solidFill>
                  <a:schemeClr val="accent1">
                    <a:lumMod val="50000"/>
                  </a:schemeClr>
                </a:solidFill>
                <a:prstDash val="solid"/>
                <a:round/>
                <a:headEnd type="none" w="med" len="med"/>
                <a:tailEnd type="none" w="med" len="med"/>
              </a:ln>
              <a:effectLst/>
            </p:spPr>
          </p:cxnSp>
          <p:cxnSp>
            <p:nvCxnSpPr>
              <p:cNvPr id="43" name="直線コネクタ 42"/>
              <p:cNvCxnSpPr/>
              <p:nvPr/>
            </p:nvCxnSpPr>
            <p:spPr bwMode="auto">
              <a:xfrm flipH="1">
                <a:off x="2131653" y="2629943"/>
                <a:ext cx="1119427" cy="1783110"/>
              </a:xfrm>
              <a:prstGeom prst="line">
                <a:avLst/>
              </a:prstGeom>
              <a:solidFill>
                <a:schemeClr val="bg1"/>
              </a:solidFill>
              <a:ln w="38100" cap="flat" cmpd="sng" algn="ctr">
                <a:solidFill>
                  <a:schemeClr val="accent1">
                    <a:lumMod val="50000"/>
                  </a:schemeClr>
                </a:solidFill>
                <a:prstDash val="solid"/>
                <a:round/>
                <a:headEnd type="none" w="med" len="med"/>
                <a:tailEnd type="none" w="med" len="med"/>
              </a:ln>
              <a:effectLst/>
            </p:spPr>
          </p:cxnSp>
          <p:cxnSp>
            <p:nvCxnSpPr>
              <p:cNvPr id="44" name="直線コネクタ 43"/>
              <p:cNvCxnSpPr/>
              <p:nvPr/>
            </p:nvCxnSpPr>
            <p:spPr bwMode="auto">
              <a:xfrm flipV="1">
                <a:off x="1979253" y="2629943"/>
                <a:ext cx="1281728" cy="71685"/>
              </a:xfrm>
              <a:prstGeom prst="line">
                <a:avLst/>
              </a:prstGeom>
              <a:solidFill>
                <a:schemeClr val="bg1"/>
              </a:solidFill>
              <a:ln w="38100" cap="flat" cmpd="sng" algn="ctr">
                <a:solidFill>
                  <a:schemeClr val="accent1">
                    <a:lumMod val="50000"/>
                  </a:schemeClr>
                </a:solidFill>
                <a:prstDash val="solid"/>
                <a:round/>
                <a:headEnd type="none" w="med" len="med"/>
                <a:tailEnd type="none" w="med" len="med"/>
              </a:ln>
              <a:effectLst/>
            </p:spPr>
          </p:cxnSp>
          <p:cxnSp>
            <p:nvCxnSpPr>
              <p:cNvPr id="45" name="直線コネクタ 44"/>
              <p:cNvCxnSpPr/>
              <p:nvPr/>
            </p:nvCxnSpPr>
            <p:spPr bwMode="auto">
              <a:xfrm flipH="1">
                <a:off x="2131653" y="3692972"/>
                <a:ext cx="1129328" cy="720080"/>
              </a:xfrm>
              <a:prstGeom prst="line">
                <a:avLst/>
              </a:prstGeom>
              <a:solidFill>
                <a:schemeClr val="bg1"/>
              </a:solidFill>
              <a:ln w="38100" cap="flat" cmpd="sng" algn="ctr">
                <a:solidFill>
                  <a:schemeClr val="accent1">
                    <a:lumMod val="50000"/>
                  </a:schemeClr>
                </a:solidFill>
                <a:prstDash val="solid"/>
                <a:round/>
                <a:headEnd type="none" w="med" len="med"/>
                <a:tailEnd type="none" w="med" len="med"/>
              </a:ln>
              <a:effectLst/>
            </p:spPr>
          </p:cxnSp>
          <p:cxnSp>
            <p:nvCxnSpPr>
              <p:cNvPr id="46" name="直線コネクタ 45"/>
              <p:cNvCxnSpPr/>
              <p:nvPr/>
            </p:nvCxnSpPr>
            <p:spPr bwMode="auto">
              <a:xfrm flipH="1" flipV="1">
                <a:off x="1152478" y="3651070"/>
                <a:ext cx="979175" cy="761982"/>
              </a:xfrm>
              <a:prstGeom prst="line">
                <a:avLst/>
              </a:prstGeom>
              <a:solidFill>
                <a:schemeClr val="bg1"/>
              </a:solidFill>
              <a:ln w="38100" cap="flat" cmpd="sng" algn="ctr">
                <a:solidFill>
                  <a:schemeClr val="accent1">
                    <a:lumMod val="50000"/>
                  </a:schemeClr>
                </a:solidFill>
                <a:prstDash val="solid"/>
                <a:round/>
                <a:headEnd type="none" w="med" len="med"/>
                <a:tailEnd type="none" w="med" len="med"/>
              </a:ln>
              <a:effectLst/>
            </p:spPr>
          </p:cxnSp>
          <p:cxnSp>
            <p:nvCxnSpPr>
              <p:cNvPr id="47" name="直線コネクタ 46"/>
              <p:cNvCxnSpPr/>
              <p:nvPr/>
            </p:nvCxnSpPr>
            <p:spPr bwMode="auto">
              <a:xfrm flipH="1">
                <a:off x="1047599" y="4413052"/>
                <a:ext cx="1084054" cy="120289"/>
              </a:xfrm>
              <a:prstGeom prst="line">
                <a:avLst/>
              </a:prstGeom>
              <a:solidFill>
                <a:schemeClr val="bg1"/>
              </a:solidFill>
              <a:ln w="38100" cap="flat" cmpd="sng" algn="ctr">
                <a:solidFill>
                  <a:schemeClr val="accent1">
                    <a:lumMod val="50000"/>
                  </a:schemeClr>
                </a:solidFill>
                <a:prstDash val="solid"/>
                <a:round/>
                <a:headEnd type="none" w="med" len="med"/>
                <a:tailEnd type="none" w="med" len="med"/>
              </a:ln>
              <a:effectLst/>
            </p:spPr>
          </p:cxnSp>
          <p:cxnSp>
            <p:nvCxnSpPr>
              <p:cNvPr id="48" name="直線コネクタ 47"/>
              <p:cNvCxnSpPr/>
              <p:nvPr/>
            </p:nvCxnSpPr>
            <p:spPr bwMode="auto">
              <a:xfrm flipH="1">
                <a:off x="1476515" y="4413052"/>
                <a:ext cx="655138" cy="1235821"/>
              </a:xfrm>
              <a:prstGeom prst="line">
                <a:avLst/>
              </a:prstGeom>
              <a:solidFill>
                <a:schemeClr val="bg1"/>
              </a:solidFill>
              <a:ln w="38100" cap="flat" cmpd="sng" algn="ctr">
                <a:solidFill>
                  <a:schemeClr val="accent1">
                    <a:lumMod val="50000"/>
                  </a:schemeClr>
                </a:solidFill>
                <a:prstDash val="solid"/>
                <a:round/>
                <a:headEnd type="none" w="med" len="med"/>
                <a:tailEnd type="none" w="med" len="med"/>
              </a:ln>
              <a:effectLst/>
            </p:spPr>
          </p:cxnSp>
          <p:cxnSp>
            <p:nvCxnSpPr>
              <p:cNvPr id="49" name="直線コネクタ 48"/>
              <p:cNvCxnSpPr/>
              <p:nvPr/>
            </p:nvCxnSpPr>
            <p:spPr bwMode="auto">
              <a:xfrm flipH="1" flipV="1">
                <a:off x="2131653" y="4413053"/>
                <a:ext cx="1295928" cy="587748"/>
              </a:xfrm>
              <a:prstGeom prst="line">
                <a:avLst/>
              </a:prstGeom>
              <a:solidFill>
                <a:schemeClr val="bg1"/>
              </a:solidFill>
              <a:ln w="38100" cap="flat" cmpd="sng" algn="ctr">
                <a:solidFill>
                  <a:schemeClr val="accent1">
                    <a:lumMod val="50000"/>
                  </a:schemeClr>
                </a:solidFill>
                <a:prstDash val="solid"/>
                <a:round/>
                <a:headEnd type="none" w="med" len="med"/>
                <a:tailEnd type="none" w="med" len="med"/>
              </a:ln>
              <a:effectLst/>
            </p:spPr>
          </p:cxnSp>
          <p:sp>
            <p:nvSpPr>
              <p:cNvPr id="50" name="円/楕円 49"/>
              <p:cNvSpPr/>
              <p:nvPr/>
            </p:nvSpPr>
            <p:spPr bwMode="auto">
              <a:xfrm>
                <a:off x="853520" y="3327034"/>
                <a:ext cx="648072" cy="648072"/>
              </a:xfrm>
              <a:prstGeom prst="ellipse">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solidFill>
                    <a:srgbClr val="484848"/>
                  </a:solidFill>
                  <a:effectLst/>
                  <a:latin typeface="+mn-lt"/>
                  <a:ea typeface="+mn-ea"/>
                </a:endParaRPr>
              </a:p>
            </p:txBody>
          </p:sp>
          <p:sp>
            <p:nvSpPr>
              <p:cNvPr id="51" name="円/楕円 50"/>
              <p:cNvSpPr/>
              <p:nvPr/>
            </p:nvSpPr>
            <p:spPr bwMode="auto">
              <a:xfrm>
                <a:off x="1655217" y="2377592"/>
                <a:ext cx="648072" cy="648072"/>
              </a:xfrm>
              <a:prstGeom prst="ellipse">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solidFill>
                    <a:srgbClr val="484848"/>
                  </a:solidFill>
                  <a:effectLst/>
                  <a:latin typeface="+mn-lt"/>
                  <a:ea typeface="+mn-ea"/>
                </a:endParaRPr>
              </a:p>
            </p:txBody>
          </p:sp>
          <p:sp>
            <p:nvSpPr>
              <p:cNvPr id="52" name="円/楕円 51"/>
              <p:cNvSpPr/>
              <p:nvPr/>
            </p:nvSpPr>
            <p:spPr bwMode="auto">
              <a:xfrm>
                <a:off x="2936945" y="2305907"/>
                <a:ext cx="648072" cy="648072"/>
              </a:xfrm>
              <a:prstGeom prst="ellipse">
                <a:avLst/>
              </a:prstGeom>
              <a:solidFill>
                <a:schemeClr val="accent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solidFill>
                    <a:srgbClr val="484848"/>
                  </a:solidFill>
                  <a:effectLst/>
                  <a:latin typeface="+mn-lt"/>
                  <a:ea typeface="+mn-ea"/>
                </a:endParaRPr>
              </a:p>
            </p:txBody>
          </p:sp>
          <p:sp>
            <p:nvSpPr>
              <p:cNvPr id="53" name="円/楕円 52"/>
              <p:cNvSpPr/>
              <p:nvPr/>
            </p:nvSpPr>
            <p:spPr bwMode="auto">
              <a:xfrm>
                <a:off x="1807617" y="4089016"/>
                <a:ext cx="648072" cy="648072"/>
              </a:xfrm>
              <a:prstGeom prst="ellipse">
                <a:avLst/>
              </a:prstGeom>
              <a:solidFill>
                <a:schemeClr val="accent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solidFill>
                    <a:srgbClr val="484848"/>
                  </a:solidFill>
                  <a:effectLst/>
                  <a:latin typeface="+mn-lt"/>
                  <a:ea typeface="+mn-ea"/>
                </a:endParaRPr>
              </a:p>
            </p:txBody>
          </p:sp>
          <p:sp>
            <p:nvSpPr>
              <p:cNvPr id="54" name="円/楕円 53"/>
              <p:cNvSpPr/>
              <p:nvPr/>
            </p:nvSpPr>
            <p:spPr bwMode="auto">
              <a:xfrm>
                <a:off x="1152478" y="5324837"/>
                <a:ext cx="648072" cy="648072"/>
              </a:xfrm>
              <a:prstGeom prst="ellipse">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solidFill>
                    <a:srgbClr val="484848"/>
                  </a:solidFill>
                  <a:effectLst/>
                  <a:latin typeface="+mn-lt"/>
                  <a:ea typeface="+mn-ea"/>
                </a:endParaRPr>
              </a:p>
            </p:txBody>
          </p:sp>
          <p:sp>
            <p:nvSpPr>
              <p:cNvPr id="55" name="円/楕円 54"/>
              <p:cNvSpPr/>
              <p:nvPr/>
            </p:nvSpPr>
            <p:spPr bwMode="auto">
              <a:xfrm>
                <a:off x="723563" y="4209305"/>
                <a:ext cx="648072" cy="648072"/>
              </a:xfrm>
              <a:prstGeom prst="ellipse">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solidFill>
                    <a:srgbClr val="484848"/>
                  </a:solidFill>
                  <a:effectLst/>
                  <a:latin typeface="+mn-lt"/>
                  <a:ea typeface="+mn-ea"/>
                </a:endParaRPr>
              </a:p>
            </p:txBody>
          </p:sp>
          <p:sp>
            <p:nvSpPr>
              <p:cNvPr id="56" name="円/楕円 55"/>
              <p:cNvSpPr/>
              <p:nvPr/>
            </p:nvSpPr>
            <p:spPr bwMode="auto">
              <a:xfrm>
                <a:off x="3885563" y="1876088"/>
                <a:ext cx="648072" cy="648072"/>
              </a:xfrm>
              <a:prstGeom prst="ellipse">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solidFill>
                    <a:srgbClr val="484848"/>
                  </a:solidFill>
                  <a:effectLst/>
                  <a:latin typeface="+mn-lt"/>
                  <a:ea typeface="+mn-ea"/>
                </a:endParaRPr>
              </a:p>
            </p:txBody>
          </p:sp>
          <p:sp>
            <p:nvSpPr>
              <p:cNvPr id="57" name="円/楕円 56"/>
              <p:cNvSpPr/>
              <p:nvPr/>
            </p:nvSpPr>
            <p:spPr bwMode="auto">
              <a:xfrm>
                <a:off x="3103545" y="4676765"/>
                <a:ext cx="648072" cy="648072"/>
              </a:xfrm>
              <a:prstGeom prst="ellipse">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solidFill>
                    <a:srgbClr val="484848"/>
                  </a:solidFill>
                  <a:effectLst/>
                  <a:latin typeface="+mn-lt"/>
                  <a:ea typeface="+mn-ea"/>
                </a:endParaRPr>
              </a:p>
            </p:txBody>
          </p:sp>
          <p:sp>
            <p:nvSpPr>
              <p:cNvPr id="58" name="円/楕円 57"/>
              <p:cNvSpPr/>
              <p:nvPr/>
            </p:nvSpPr>
            <p:spPr bwMode="auto">
              <a:xfrm>
                <a:off x="2936945" y="3368936"/>
                <a:ext cx="648072" cy="648072"/>
              </a:xfrm>
              <a:prstGeom prst="ellipse">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solidFill>
                    <a:srgbClr val="484848"/>
                  </a:solidFill>
                  <a:effectLst/>
                  <a:latin typeface="+mn-lt"/>
                  <a:ea typeface="+mn-ea"/>
                </a:endParaRPr>
              </a:p>
            </p:txBody>
          </p:sp>
          <p:sp>
            <p:nvSpPr>
              <p:cNvPr id="59" name="円/楕円 58"/>
              <p:cNvSpPr/>
              <p:nvPr/>
            </p:nvSpPr>
            <p:spPr bwMode="auto">
              <a:xfrm>
                <a:off x="2612909" y="1386248"/>
                <a:ext cx="648072" cy="648072"/>
              </a:xfrm>
              <a:prstGeom prst="ellipse">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solidFill>
                    <a:srgbClr val="484848"/>
                  </a:solidFill>
                  <a:effectLst/>
                  <a:latin typeface="+mn-lt"/>
                  <a:ea typeface="+mn-ea"/>
                </a:endParaRPr>
              </a:p>
            </p:txBody>
          </p:sp>
          <p:sp>
            <p:nvSpPr>
              <p:cNvPr id="60" name="円/楕円 59"/>
              <p:cNvSpPr/>
              <p:nvPr/>
            </p:nvSpPr>
            <p:spPr bwMode="auto">
              <a:xfrm>
                <a:off x="1026381" y="1228016"/>
                <a:ext cx="648072" cy="648072"/>
              </a:xfrm>
              <a:prstGeom prst="ellipse">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solidFill>
                    <a:srgbClr val="484848"/>
                  </a:solidFill>
                  <a:effectLst/>
                  <a:latin typeface="+mn-lt"/>
                  <a:ea typeface="+mn-ea"/>
                </a:endParaRPr>
              </a:p>
            </p:txBody>
          </p:sp>
          <p:sp>
            <p:nvSpPr>
              <p:cNvPr id="61" name="テキスト ボックス 60"/>
              <p:cNvSpPr txBox="1"/>
              <p:nvPr/>
            </p:nvSpPr>
            <p:spPr>
              <a:xfrm>
                <a:off x="2999514" y="2435426"/>
                <a:ext cx="566989" cy="352024"/>
              </a:xfrm>
              <a:prstGeom prst="rect">
                <a:avLst/>
              </a:prstGeom>
              <a:noFill/>
              <a:effectLst/>
            </p:spPr>
            <p:txBody>
              <a:bodyPr wrap="none" rtlCol="0">
                <a:spAutoFit/>
              </a:bodyPr>
              <a:lstStyle/>
              <a:p>
                <a:r>
                  <a:rPr kumimoji="1" lang="en-US" altLang="ja-JP" sz="800" dirty="0">
                    <a:solidFill>
                      <a:schemeClr val="bg1"/>
                    </a:solidFill>
                    <a:latin typeface="+mn-lt"/>
                    <a:ea typeface="+mn-ea"/>
                  </a:rPr>
                  <a:t>EAI</a:t>
                </a:r>
                <a:endParaRPr kumimoji="1" lang="ja-JP" altLang="en-US" sz="800" dirty="0">
                  <a:solidFill>
                    <a:schemeClr val="bg1"/>
                  </a:solidFill>
                  <a:latin typeface="+mn-lt"/>
                  <a:ea typeface="+mn-ea"/>
                </a:endParaRPr>
              </a:p>
            </p:txBody>
          </p:sp>
          <p:sp>
            <p:nvSpPr>
              <p:cNvPr id="62" name="テキスト ボックス 61"/>
              <p:cNvSpPr txBox="1"/>
              <p:nvPr/>
            </p:nvSpPr>
            <p:spPr>
              <a:xfrm>
                <a:off x="1848906" y="4228387"/>
                <a:ext cx="566989" cy="352024"/>
              </a:xfrm>
              <a:prstGeom prst="rect">
                <a:avLst/>
              </a:prstGeom>
              <a:noFill/>
              <a:effectLst/>
            </p:spPr>
            <p:txBody>
              <a:bodyPr wrap="none" rtlCol="0">
                <a:spAutoFit/>
              </a:bodyPr>
              <a:lstStyle/>
              <a:p>
                <a:r>
                  <a:rPr kumimoji="1" lang="en-US" altLang="ja-JP" sz="800" dirty="0">
                    <a:solidFill>
                      <a:schemeClr val="bg1"/>
                    </a:solidFill>
                    <a:latin typeface="+mn-lt"/>
                    <a:ea typeface="+mn-ea"/>
                  </a:rPr>
                  <a:t>EAI</a:t>
                </a:r>
                <a:endParaRPr kumimoji="1" lang="ja-JP" altLang="en-US" sz="800" dirty="0">
                  <a:solidFill>
                    <a:schemeClr val="bg1"/>
                  </a:solidFill>
                  <a:latin typeface="+mn-lt"/>
                  <a:ea typeface="+mn-ea"/>
                </a:endParaRPr>
              </a:p>
            </p:txBody>
          </p:sp>
        </p:grpSp>
        <p:cxnSp>
          <p:nvCxnSpPr>
            <p:cNvPr id="63" name="直線コネクタ 62"/>
            <p:cNvCxnSpPr>
              <a:stCxn id="61" idx="3"/>
            </p:cNvCxnSpPr>
            <p:nvPr/>
          </p:nvCxnSpPr>
          <p:spPr bwMode="auto">
            <a:xfrm flipV="1">
              <a:off x="7701671" y="4293098"/>
              <a:ext cx="267219" cy="126594"/>
            </a:xfrm>
            <a:prstGeom prst="line">
              <a:avLst/>
            </a:prstGeom>
            <a:solidFill>
              <a:schemeClr val="bg1"/>
            </a:solidFill>
            <a:ln w="38100" cap="flat" cmpd="sng" algn="ctr">
              <a:solidFill>
                <a:schemeClr val="accent1">
                  <a:lumMod val="50000"/>
                </a:schemeClr>
              </a:solidFill>
              <a:prstDash val="solid"/>
              <a:round/>
              <a:headEnd type="none" w="med" len="med"/>
              <a:tailEnd type="none" w="med" len="med"/>
            </a:ln>
            <a:effectLst/>
          </p:spPr>
        </p:cxnSp>
      </p:grpSp>
    </p:spTree>
    <p:extLst>
      <p:ext uri="{BB962C8B-B14F-4D97-AF65-F5344CB8AC3E}">
        <p14:creationId xmlns:p14="http://schemas.microsoft.com/office/powerpoint/2010/main" val="1887437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up)">
                                      <p:cBhvr>
                                        <p:cTn id="14" dur="500"/>
                                        <p:tgtEl>
                                          <p:spTgt spid="8"/>
                                        </p:tgtEl>
                                      </p:cBhvr>
                                    </p:animEffect>
                                  </p:childTnLst>
                                </p:cTn>
                              </p:par>
                            </p:childTnLst>
                          </p:cTn>
                        </p:par>
                        <p:par>
                          <p:cTn id="15" fill="hold">
                            <p:stCondLst>
                              <p:cond delay="500"/>
                            </p:stCondLst>
                            <p:childTnLst>
                              <p:par>
                                <p:cTn id="16" presetID="53" presetClass="entr" presetSubtype="16" fill="hold" grpId="0" nodeType="after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animBg="1"/>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下矢印 10"/>
          <p:cNvSpPr/>
          <p:nvPr/>
        </p:nvSpPr>
        <p:spPr bwMode="auto">
          <a:xfrm>
            <a:off x="560070" y="1485900"/>
            <a:ext cx="8069580" cy="3291840"/>
          </a:xfrm>
          <a:prstGeom prst="downArrow">
            <a:avLst>
              <a:gd name="adj1" fmla="val 50000"/>
              <a:gd name="adj2" fmla="val 15625"/>
            </a:avLst>
          </a:prstGeom>
          <a:solidFill>
            <a:schemeClr val="accent6"/>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p:spPr>
        <p:txBody>
          <a:bodyPr vert="horz" wrap="square" lIns="91440" tIns="45720" rIns="91440" bIns="45720" numCol="1" rtlCol="0" anchor="ctr" anchorCtr="0" compatLnSpc="1">
            <a:prstTxWarp prst="textNoShape">
              <a:avLst/>
            </a:prstTxWarp>
          </a:bodyPr>
          <a:lstStyle/>
          <a:p>
            <a:pPr algn="ctr"/>
            <a:endParaRPr kumimoji="1" lang="ja-JP" altLang="en-US" sz="2000" dirty="0">
              <a:solidFill>
                <a:schemeClr val="bg1"/>
              </a:solidFill>
              <a:latin typeface="+mn-lt"/>
              <a:ea typeface="+mn-ea"/>
            </a:endParaRPr>
          </a:p>
        </p:txBody>
      </p:sp>
      <p:sp>
        <p:nvSpPr>
          <p:cNvPr id="2" name="タイトル 1"/>
          <p:cNvSpPr>
            <a:spLocks noGrp="1"/>
          </p:cNvSpPr>
          <p:nvPr>
            <p:ph type="title"/>
          </p:nvPr>
        </p:nvSpPr>
        <p:spPr/>
        <p:txBody>
          <a:bodyPr/>
          <a:lstStyle/>
          <a:p>
            <a:r>
              <a:rPr kumimoji="1" lang="en-US" altLang="ja-JP" dirty="0"/>
              <a:t>SOA</a:t>
            </a:r>
            <a:r>
              <a:rPr kumimoji="1" lang="ja-JP" altLang="en-US" dirty="0"/>
              <a:t>の狙いと成果</a:t>
            </a:r>
          </a:p>
        </p:txBody>
      </p:sp>
      <p:sp>
        <p:nvSpPr>
          <p:cNvPr id="3" name="角丸四角形 2"/>
          <p:cNvSpPr/>
          <p:nvPr/>
        </p:nvSpPr>
        <p:spPr bwMode="auto">
          <a:xfrm>
            <a:off x="560070" y="1177290"/>
            <a:ext cx="8069580" cy="617220"/>
          </a:xfrm>
          <a:prstGeom prst="roundRect">
            <a:avLst>
              <a:gd name="adj" fmla="val 0"/>
            </a:avLst>
          </a:prstGeom>
          <a:solidFill>
            <a:schemeClr val="accent5"/>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p:spPr>
        <p:txBody>
          <a:bodyPr vert="horz" wrap="square" lIns="91440" tIns="45720" rIns="91440" bIns="45720" numCol="1" rtlCol="0" anchor="ctr" anchorCtr="0" compatLnSpc="1">
            <a:prstTxWarp prst="textNoShape">
              <a:avLst/>
            </a:prstTxWarp>
          </a:bodyPr>
          <a:lstStyle/>
          <a:p>
            <a:pPr algn="ctr"/>
            <a:r>
              <a:rPr kumimoji="1" lang="ja-JP" altLang="en-US" sz="2000" dirty="0">
                <a:solidFill>
                  <a:schemeClr val="bg1"/>
                </a:solidFill>
                <a:latin typeface="+mn-lt"/>
                <a:ea typeface="+mn-ea"/>
              </a:rPr>
              <a:t>業務プロセスを見直し、サービス単位に分割</a:t>
            </a:r>
          </a:p>
        </p:txBody>
      </p:sp>
      <p:sp>
        <p:nvSpPr>
          <p:cNvPr id="4" name="角丸四角形 3"/>
          <p:cNvSpPr/>
          <p:nvPr/>
        </p:nvSpPr>
        <p:spPr bwMode="auto">
          <a:xfrm>
            <a:off x="560070" y="1946910"/>
            <a:ext cx="8069580" cy="617220"/>
          </a:xfrm>
          <a:prstGeom prst="roundRect">
            <a:avLst>
              <a:gd name="adj" fmla="val 0"/>
            </a:avLst>
          </a:prstGeom>
          <a:solidFill>
            <a:schemeClr val="accent5"/>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p:spPr>
        <p:txBody>
          <a:bodyPr vert="horz" wrap="square" lIns="91440" tIns="45720" rIns="91440" bIns="45720" numCol="1" rtlCol="0" anchor="ctr" anchorCtr="0" compatLnSpc="1">
            <a:prstTxWarp prst="textNoShape">
              <a:avLst/>
            </a:prstTxWarp>
          </a:bodyPr>
          <a:lstStyle/>
          <a:p>
            <a:pPr algn="ctr"/>
            <a:r>
              <a:rPr kumimoji="1" lang="ja-JP" altLang="en-US" sz="2000" dirty="0">
                <a:solidFill>
                  <a:schemeClr val="bg1"/>
                </a:solidFill>
                <a:latin typeface="+mn-lt"/>
                <a:ea typeface="+mn-ea"/>
              </a:rPr>
              <a:t>サービス間のデータ交換ルールを決め、メカニズムを構築</a:t>
            </a:r>
          </a:p>
        </p:txBody>
      </p:sp>
      <p:sp>
        <p:nvSpPr>
          <p:cNvPr id="5" name="角丸四角形 4"/>
          <p:cNvSpPr/>
          <p:nvPr/>
        </p:nvSpPr>
        <p:spPr bwMode="auto">
          <a:xfrm>
            <a:off x="560070" y="2716530"/>
            <a:ext cx="8069580" cy="617220"/>
          </a:xfrm>
          <a:prstGeom prst="roundRect">
            <a:avLst>
              <a:gd name="adj" fmla="val 0"/>
            </a:avLst>
          </a:prstGeom>
          <a:solidFill>
            <a:schemeClr val="accent5"/>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p:spPr>
        <p:txBody>
          <a:bodyPr vert="horz" wrap="square" lIns="91440" tIns="45720" rIns="91440" bIns="45720" numCol="1" rtlCol="0" anchor="ctr" anchorCtr="0" compatLnSpc="1">
            <a:prstTxWarp prst="textNoShape">
              <a:avLst/>
            </a:prstTxWarp>
          </a:bodyPr>
          <a:lstStyle/>
          <a:p>
            <a:pPr algn="ctr"/>
            <a:r>
              <a:rPr kumimoji="1" lang="ja-JP" altLang="en-US" sz="2000" dirty="0">
                <a:solidFill>
                  <a:schemeClr val="bg1"/>
                </a:solidFill>
                <a:latin typeface="+mn-lt"/>
                <a:ea typeface="+mn-ea"/>
              </a:rPr>
              <a:t>サービス単位でプログラムを開発し、相互に接続</a:t>
            </a:r>
          </a:p>
        </p:txBody>
      </p:sp>
      <p:sp>
        <p:nvSpPr>
          <p:cNvPr id="6" name="角丸四角形 5"/>
          <p:cNvSpPr/>
          <p:nvPr/>
        </p:nvSpPr>
        <p:spPr bwMode="auto">
          <a:xfrm>
            <a:off x="560070" y="3486150"/>
            <a:ext cx="8069580" cy="617220"/>
          </a:xfrm>
          <a:prstGeom prst="roundRect">
            <a:avLst>
              <a:gd name="adj" fmla="val 0"/>
            </a:avLst>
          </a:prstGeom>
          <a:solidFill>
            <a:schemeClr val="accent2"/>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p:spPr>
        <p:txBody>
          <a:bodyPr vert="horz" wrap="square" lIns="91440" tIns="45720" rIns="91440" bIns="45720" numCol="1" rtlCol="0" anchor="ctr" anchorCtr="0" compatLnSpc="1">
            <a:prstTxWarp prst="textNoShape">
              <a:avLst/>
            </a:prstTxWarp>
          </a:bodyPr>
          <a:lstStyle/>
          <a:p>
            <a:pPr algn="ctr"/>
            <a:r>
              <a:rPr kumimoji="1" lang="ja-JP" altLang="en-US" sz="2000" dirty="0">
                <a:solidFill>
                  <a:schemeClr val="bg1"/>
                </a:solidFill>
                <a:latin typeface="+mn-lt"/>
                <a:ea typeface="+mn-ea"/>
              </a:rPr>
              <a:t>情報システムを分割し、疎結合させる</a:t>
            </a:r>
          </a:p>
        </p:txBody>
      </p:sp>
      <p:sp>
        <p:nvSpPr>
          <p:cNvPr id="7" name="角丸四角形 6"/>
          <p:cNvSpPr/>
          <p:nvPr/>
        </p:nvSpPr>
        <p:spPr bwMode="auto">
          <a:xfrm>
            <a:off x="560070" y="4907280"/>
            <a:ext cx="2617470" cy="1356360"/>
          </a:xfrm>
          <a:prstGeom prst="roundRect">
            <a:avLst>
              <a:gd name="adj" fmla="val 0"/>
            </a:avLst>
          </a:prstGeom>
          <a:solidFill>
            <a:schemeClr val="tx2"/>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p:spPr>
        <p:txBody>
          <a:bodyPr vert="horz" wrap="square" lIns="91440" tIns="45720" rIns="91440" bIns="45720" numCol="1" rtlCol="0" anchor="ctr" anchorCtr="0" compatLnSpc="1">
            <a:prstTxWarp prst="textNoShape">
              <a:avLst/>
            </a:prstTxWarp>
          </a:bodyPr>
          <a:lstStyle/>
          <a:p>
            <a:pPr algn="ctr"/>
            <a:r>
              <a:rPr kumimoji="1" lang="ja-JP" altLang="en-US" sz="2400" dirty="0">
                <a:solidFill>
                  <a:schemeClr val="bg1"/>
                </a:solidFill>
                <a:latin typeface="+mn-lt"/>
                <a:ea typeface="+mn-ea"/>
              </a:rPr>
              <a:t>柔軟性の向上</a:t>
            </a:r>
          </a:p>
        </p:txBody>
      </p:sp>
      <p:sp>
        <p:nvSpPr>
          <p:cNvPr id="9" name="角丸四角形 8"/>
          <p:cNvSpPr/>
          <p:nvPr/>
        </p:nvSpPr>
        <p:spPr bwMode="auto">
          <a:xfrm>
            <a:off x="3286125" y="4907280"/>
            <a:ext cx="2617470" cy="1356360"/>
          </a:xfrm>
          <a:prstGeom prst="roundRect">
            <a:avLst>
              <a:gd name="adj" fmla="val 0"/>
            </a:avLst>
          </a:prstGeom>
          <a:solidFill>
            <a:schemeClr val="tx2"/>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p:spPr>
        <p:txBody>
          <a:bodyPr vert="horz" wrap="square" lIns="91440" tIns="45720" rIns="91440" bIns="45720" numCol="1" rtlCol="0" anchor="ctr" anchorCtr="0" compatLnSpc="1">
            <a:prstTxWarp prst="textNoShape">
              <a:avLst/>
            </a:prstTxWarp>
          </a:bodyPr>
          <a:lstStyle/>
          <a:p>
            <a:pPr algn="ctr"/>
            <a:r>
              <a:rPr kumimoji="1" lang="ja-JP" altLang="en-US" sz="2400" dirty="0">
                <a:solidFill>
                  <a:schemeClr val="bg1"/>
                </a:solidFill>
                <a:latin typeface="+mn-lt"/>
                <a:ea typeface="+mn-ea"/>
              </a:rPr>
              <a:t>管理の容易さ</a:t>
            </a:r>
          </a:p>
        </p:txBody>
      </p:sp>
      <p:sp>
        <p:nvSpPr>
          <p:cNvPr id="10" name="角丸四角形 9"/>
          <p:cNvSpPr/>
          <p:nvPr/>
        </p:nvSpPr>
        <p:spPr bwMode="auto">
          <a:xfrm>
            <a:off x="6012180" y="4907280"/>
            <a:ext cx="2617470" cy="1356360"/>
          </a:xfrm>
          <a:prstGeom prst="roundRect">
            <a:avLst>
              <a:gd name="adj" fmla="val 0"/>
            </a:avLst>
          </a:prstGeom>
          <a:solidFill>
            <a:schemeClr val="tx2"/>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p:spPr>
        <p:txBody>
          <a:bodyPr vert="horz" wrap="square" lIns="91440" tIns="45720" rIns="91440" bIns="45720" numCol="1" rtlCol="0" anchor="ctr" anchorCtr="0" compatLnSpc="1">
            <a:prstTxWarp prst="textNoShape">
              <a:avLst/>
            </a:prstTxWarp>
          </a:bodyPr>
          <a:lstStyle/>
          <a:p>
            <a:pPr algn="ctr"/>
            <a:r>
              <a:rPr kumimoji="1" lang="ja-JP" altLang="en-US" sz="2400" dirty="0">
                <a:solidFill>
                  <a:schemeClr val="bg1"/>
                </a:solidFill>
                <a:latin typeface="+mn-lt"/>
                <a:ea typeface="+mn-ea"/>
              </a:rPr>
              <a:t>迅速な開発</a:t>
            </a:r>
          </a:p>
        </p:txBody>
      </p:sp>
    </p:spTree>
    <p:extLst>
      <p:ext uri="{BB962C8B-B14F-4D97-AF65-F5344CB8AC3E}">
        <p14:creationId xmlns:p14="http://schemas.microsoft.com/office/powerpoint/2010/main" val="1770529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Effect transition="in" filter="fade">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up)">
                                      <p:cBhvr>
                                        <p:cTn id="33" dur="500"/>
                                        <p:tgtEl>
                                          <p:spTgt spid="11"/>
                                        </p:tgtEl>
                                      </p:cBhvr>
                                    </p:animEffect>
                                  </p:childTnLst>
                                </p:cTn>
                              </p:par>
                            </p:childTnLst>
                          </p:cTn>
                        </p:par>
                        <p:par>
                          <p:cTn id="34" fill="hold">
                            <p:stCondLst>
                              <p:cond delay="500"/>
                            </p:stCondLst>
                            <p:childTnLst>
                              <p:par>
                                <p:cTn id="35" presetID="53" presetClass="entr" presetSubtype="16"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500" fill="hold"/>
                                        <p:tgtEl>
                                          <p:spTgt spid="7"/>
                                        </p:tgtEl>
                                        <p:attrNameLst>
                                          <p:attrName>ppt_w</p:attrName>
                                        </p:attrNameLst>
                                      </p:cBhvr>
                                      <p:tavLst>
                                        <p:tav tm="0">
                                          <p:val>
                                            <p:fltVal val="0"/>
                                          </p:val>
                                        </p:tav>
                                        <p:tav tm="100000">
                                          <p:val>
                                            <p:strVal val="#ppt_w"/>
                                          </p:val>
                                        </p:tav>
                                      </p:tavLst>
                                    </p:anim>
                                    <p:anim calcmode="lin" valueType="num">
                                      <p:cBhvr>
                                        <p:cTn id="38" dur="500" fill="hold"/>
                                        <p:tgtEl>
                                          <p:spTgt spid="7"/>
                                        </p:tgtEl>
                                        <p:attrNameLst>
                                          <p:attrName>ppt_h</p:attrName>
                                        </p:attrNameLst>
                                      </p:cBhvr>
                                      <p:tavLst>
                                        <p:tav tm="0">
                                          <p:val>
                                            <p:fltVal val="0"/>
                                          </p:val>
                                        </p:tav>
                                        <p:tav tm="100000">
                                          <p:val>
                                            <p:strVal val="#ppt_h"/>
                                          </p:val>
                                        </p:tav>
                                      </p:tavLst>
                                    </p:anim>
                                    <p:animEffect transition="in" filter="fade">
                                      <p:cBhvr>
                                        <p:cTn id="39" dur="500"/>
                                        <p:tgtEl>
                                          <p:spTgt spid="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p:cTn id="47" dur="500" fill="hold"/>
                                        <p:tgtEl>
                                          <p:spTgt spid="10"/>
                                        </p:tgtEl>
                                        <p:attrNameLst>
                                          <p:attrName>ppt_w</p:attrName>
                                        </p:attrNameLst>
                                      </p:cBhvr>
                                      <p:tavLst>
                                        <p:tav tm="0">
                                          <p:val>
                                            <p:fltVal val="0"/>
                                          </p:val>
                                        </p:tav>
                                        <p:tav tm="100000">
                                          <p:val>
                                            <p:strVal val="#ppt_w"/>
                                          </p:val>
                                        </p:tav>
                                      </p:tavLst>
                                    </p:anim>
                                    <p:anim calcmode="lin" valueType="num">
                                      <p:cBhvr>
                                        <p:cTn id="48" dur="500" fill="hold"/>
                                        <p:tgtEl>
                                          <p:spTgt spid="10"/>
                                        </p:tgtEl>
                                        <p:attrNameLst>
                                          <p:attrName>ppt_h</p:attrName>
                                        </p:attrNameLst>
                                      </p:cBhvr>
                                      <p:tavLst>
                                        <p:tav tm="0">
                                          <p:val>
                                            <p:fltVal val="0"/>
                                          </p:val>
                                        </p:tav>
                                        <p:tav tm="100000">
                                          <p:val>
                                            <p:strVal val="#ppt_h"/>
                                          </p:val>
                                        </p:tav>
                                      </p:tavLst>
                                    </p:anim>
                                    <p:animEffect transition="in" filter="fade">
                                      <p:cBhvr>
                                        <p:cTn id="4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4" grpId="0" animBg="1"/>
      <p:bldP spid="5" grpId="0" animBg="1"/>
      <p:bldP spid="6" grpId="0" animBg="1"/>
      <p:bldP spid="7" grpId="0" animBg="1"/>
      <p:bldP spid="9" grpId="0" animBg="1"/>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a:solidFill>
                  <a:srgbClr val="FFFFFF"/>
                </a:solidFill>
                <a:effectLst/>
                <a:latin typeface="メイリオ"/>
                <a:ea typeface="メイリオ"/>
                <a:cs typeface="メイリオ"/>
              </a:rPr>
              <a:t>補足資料</a:t>
            </a:r>
            <a:endParaRPr lang="en-US" altLang="ja-JP" sz="2400" dirty="0">
              <a:solidFill>
                <a:srgbClr val="FFFFFF"/>
              </a:solidFill>
              <a:effectLst/>
              <a:latin typeface="メイリオ"/>
              <a:ea typeface="メイリオ"/>
              <a:cs typeface="メイリオ"/>
            </a:endParaRP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45066297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0834" name="Rectangle 2"/>
          <p:cNvSpPr>
            <a:spLocks noGrp="1" noChangeArrowheads="1"/>
          </p:cNvSpPr>
          <p:nvPr>
            <p:ph type="title"/>
          </p:nvPr>
        </p:nvSpPr>
        <p:spPr>
          <a:xfrm>
            <a:off x="152400" y="152400"/>
            <a:ext cx="8839200" cy="533400"/>
          </a:xfrm>
        </p:spPr>
        <p:txBody>
          <a:bodyPr/>
          <a:lstStyle/>
          <a:p>
            <a:r>
              <a:rPr lang="ja-JP" altLang="en-US" sz="2400" dirty="0">
                <a:ea typeface="ＭＳ Ｐゴシック" pitchFamily="50" charset="-128"/>
              </a:rPr>
              <a:t>エンタープライズ・システム・アーキテクチャー</a:t>
            </a:r>
          </a:p>
        </p:txBody>
      </p:sp>
      <p:sp>
        <p:nvSpPr>
          <p:cNvPr id="224" name="AutoShape 48" descr="data:image/jpg;base64,/9j/4AAQSkZJRgABAQAAAQABAAD/2wCEAAkGBhQREBEREBEWERQVGRoYGRgUFxUVFRgWExYZFxsXFxYYGyYfFxokGRgSHzAiIzMpLC8uFR8xNTAsNSYrOCkBCQoKDgwOGg8PGjQfHyQ1NTUvLDQ1MTUyNSktLykpNTUsLykwKjUpLi0qNDI1NSw1KS8pKSksLSkqLCwpLCw0LP/AABEIAIsAsAMBIgACEQEDEQH/xAAbAAEAAgMBAQAAAAAAAAAAAAAABgcDBAUCAf/EAEkQAAIBAwEEBwMIAw0JAAAAAAECAwAEEQUGEiExBxMiQVFhgRRxkRUyQlKSobHBcrLRFiMkM1Nic4OToqPC8CU0NoKzw9Li4//EABkBAQADAQEAAAAAAAAAAAAAAAACAwQBBf/EACgRAAICAQMDAgcBAAAAAAAAAAABAhEhAwQSMTJRE0FCcYGhseHwIv/aAAwDAQACEQMRAD8AlOyu02sahax3cKaciPvYEhut7ssVOd3I5jxrevtS1u3Rpmt7G5VAWaOB7hZSqjJ3TIME47uNR3on20S30m3ia1vJCpftQ2sssZzIx4Oowak9/wBIbsjLaabfSzEEIJLZ4Y97HAvJJgBc0B3tlNpY9QtIrqHIVweDfOVlOGU+YINdeqh2QgvLVYtEtHjjmjXr7u4ZetWEztlYokyA743eJ4c6l82zWoopaDVmkkHHduIIDEx8D1aqyA+IJxQEvpVZaj0nynTo5ERLa5N0LKcy9qK2kGd+Q8eK4AIz49+OPfj2dvGUOmtTMxHAiC1aEn9AJkjy3vWgJPfXiwxSSyHCRqzscE4VAWJwOJ4A1j0rVI7mGOeFt6ORQynBGVPI4PEVBtUbUZ9KvBcsLSWBbhXKxI6XUSxHDoGbMQYZ8/IVr7EXkthosV9c3XW20dqGWAQohU8N0CUHLH6PH62e6gLMpUE0Sy1O+iS5nvvYRKA6QW0UTFEYZXfklDFmwRkYH7NDarW9S002iNOlzFPcxR9cYkSRQzYaORBlWDLxDrggqQRxFAWVSq2ttc1G81LUbK3nS3it5E/fjErsisnCNEOAzMd47zcgnnWefVr2O5j0m2ufaLkqZ5bqeJcQQkhVAijwHcnlnA4jx4AWFWpqupLbwyTyZ3Y1LHHM47h5k4HrUdn2bv1UtDq8jS+E0FuYSfAqiBlB8QSR5140PUzq1lc29yns88bNBOq8Qsi4IdM81PBhnzGe+uqrycd1gz2F5qFzGsy+z2yON5VdZJZN08QWIKgZFeNR1i9sl624SG5hB7ZhDxyKCcb26xII/wBcK82DajaRrEYIrxEAVWjk6uTdHAZVxgkDAr3c7YxhSl/ZzwI3BjJGJIuPcWQkY99X1nCTX99Si8ZbT/vodTVNqIYLdLgkuJMdWqjLyFxkBR4/hWjDNqUw3gtvaKeSuHmkx/O3Sqg1yz1cusWiJumGK3MkQXG5lie0oHDlj7Iqc1CVQrBNXO8kYuL7ULYb8kUN3GOLCHfjlA8QrEhvcKyajtcvydJfWuJN0DAfIwd4AqwByCM1I6qvWh1fy7CnCPEUmByDuy5x4Zz91SglN5RGbcFhlmafcGSKNzgFlVjjlllB4fGtitLRf92g/o0/UFbtUvqXLoQXoUUjRbUEYOZOf9K1TqlK4dK6v5zpWsXF7Ojex3kcYaZVZxDLDwHWBQSqEE9rlx8q7d10naciby3cczH5scJ62Vj3KqLk5PnipURWKO1RSSqqpPeAAfuoCrNPWeys5bm8sOtivrt5rmJlMjW8EmN1mjAO+V3cnwyPTYNrs2y9akttDnjmGd4H+yjgg+lWhWE2iZ3txc+OBn44oCttl/aJrDWY1ae4tSsi2TT7xlkVoXBALAM6bxQKTz41i2clg1LQRpMU6i6FtutG28GR42HzwRwG/uA++rUrBeWvWRyR7zJvqV3kOHXeBG8p7mGcg0BC9A2+S3gig1KGa0niVUbehleNygC70ckasrA4z61H+kXaRrv5P6iCVbZbyAtNMjRb7l8KkSOAzDG8S2AOAAzxqS6X8rWcSwPBFqITIWb2gwSMueHWI8bDex3g/Gvk+z95qFxbSX6xW1vbyCZYInaaSSVPmmSQqqhRnOAPH0AxbCIRquvZHOeH/pNXL202cii1UaheWxubOWERSModjBIhysjKnExleBIzjj5ZtClAVfN+5xU3wbZ88ljZ5JGPcBGpLEnwxW1oegTNply9taDTJZX340jZ1laND2euJPZcje4eYzVgraqDvBQCe8AA/HnWWup07ONWqItpm3kG4q3bG1mAAdJgydoDiQSMEHnWLX9sLaW3lhgb2qSRGRY4gZCSwIBOBgAZz6VK3iDcGAPvGfxpHCF+aAPcAPwqfKN3RDjKqsgseydxBbWM8IBurZSGQng6OSxjzyyN4j1PlXatdvbUjE7m1kHzo5wY2B95GCPMVI68SQhuDAH3gH8aOfLuQUOPayNaj0hWyK3UMbqTBISEM3Ic2YDCjzqMtbh9Iv7nrVmmuSrybnEJ2xux45jGT8fCrLjiC8FAHuAH4VgtNMiiaRoo1QyHLlQAWI4ZOP8AXE+NSjOMeiIyg5dWR7TNubNIYkabBVEBHVy8CFAI+b41tfu/sv5f/Dl/8KkGKYqFx8ff9E6l5+37PtKUqBMUpSgFK17+/SCN5ZnEcaAszMcAAd5qtDtrqWrM3yPEtraKSDd3I4tjmY1IIA9CfEjlQFp0qmp9B4/wvaidn7xASqg+A3GI/CkGhYP8F2pmVu4T5YH377CpcJeCPOPkuWlVclxtBarvKbXVo8cChCSehG6D99aV7pGpTASavrK6arcRBa8GA8MqQf1/fXEm8HbSyW9SqR/czYZ7Ov36t9Yu+P1B+NdPTOjJbsES69c3sQ5JHJunHg+87Z+ArrhJdUcU4voy0Z9UiQ4eWND4M6g/eayQXaOMo6uP5pDfhVLXuyWh2zmKaxuy4+uzKT5jtgEeYrCmzOhOQYXu7B+51Zjj17VS9KdXRH1YXVl60qooTq+nIJ7W6XXLIc1P8eqjngjLZA82/Rqe7G7b2+pw9bbN2lwJI2wJIye5h4c8EcDj31WWEgpSlAKUpQClKUApSlAKUpQFW9IDtqeq2uiqxWBB7RdFTglRxVM93DHrID9GuFtZtL1zez2+IrSLsRxp2VYJw3iBzHDgOWPOt/QbjN/tRefSjAhQ+Aw6/jGnwqG4rZtYJ3JmPczaqKFKV1tlNNFxe28RGVLgt+inaI9cY9a3N0rMSVuiTW8vyRYqwH8MuhkA8o4+eSvLIyPeT4LUHuLhpGZ5GLu3EsxySfM12tuNTM9/O2cqjdWvuj4H+9vH1rg1XpxxyfVk9R5pdEK9xSlGDIxVhyKkhh7iOIrxSrSsm2k7VR3iC01TDA8I5+AdGPAbx+Ha5eI76ju0Wz8llOYpOI5qw5OviPA9xHcfSuXU50iT5S0+S0ftXFsN+FjzZBw3c9/1fVPCqWvTdroXJ+oqfUimj63LayCSByp7xzVh4MvePv8ACuttLIIVj2j00dTIjhLuEfMcMQDnHiSuT37ytwIOY3Uhj/4f1jPL97x+llP/AFqvcwTjy9yzbTalx9i6dPvlnhjmj4pIiuv6LqGH3EVsVHOjnPyTp+9z6iP9Xh92KkdecegKUpQClKUApSlAKUpQFN7Pw4udq7f6RbrB5g9a35r8aiNT/qxb7WSIwwl/a/FlGD6/vTfGoLdWxjd425ozIfehK/lW7avDRh3SymYqmHRZFm/z9WNz8So/M1D6mHRYf4fjxif8VrRq9jM+l3o2XstMgk3HMuoTs2CI+Cb7tyGCBzOOZrfvtjIJ1aOO1ksbndLIrsGjkC4yAQzDPEeBGQeIquW4Hh3H8DUp2P16aTUrQzTPJxZBvnOA6Hl6gfCoShJK0yyM4t00RQildHaO36u8ukHACV8e4sT+dc6r07VlDVOiY7L7OQezrd3itIJJBFDEp3d9yccTkd4PMgYBJqVaXNFBfw2406O3kdWIeORXKrg53gFHPFRadeu0GMrxNtMd4eTFhn4SKa89FwzqG8eJEbnjxOeyOZ8jWWa5KTb8mqD4uKS8Ec1sD2q43eC9bJjHLHWNW9tQ5g2a3B8+8uQFA5kKf/mPjXJCNJJgDLu2APFnb9pqWa/ZC41vSNKTtRWKCaXHLeADcfsR/wBoa5uXUVEbZXJyLU0Ww6i2gg/ko0j/ALNAv5Vu0pWA3ilKUApSlAKUpQClKUBV/TEPZbjSdUHAW8+5IR/Jy4Jz6LIP+euF0h2HVahKR82XEg8O2MH+8GqxukrQfbdLu4AMvuF08d+LtgDzOMetVzcXXt2iafeji8I9nl8ez2QT6qp/rK0beVT+Zn3Ebh8iNVMujDhczyfUgcj7S/sqG1IdhNZW2vEMhxHIDG5PIB8YJ8t4L8a36quDow6bqSsjwPKu9sLbl9RtQO5ix9yqT+ysG1Gzr2Vw0bA7hJMbdzJ3cfEDAI8vOu9scBaWd3qLDtY6mHP1jjJ+0V+wa5OVwte52EanT9iPbUTh726YcjK/907v5Vy6E+PGlWJUqK27dks6PtQXrZbOb+Kul3Pc+Dun3kEj3haz7E2T2usCCT5y9Yh8xu7wYeRAB9ahqOQQQcEHII5gjiCPPNW5ok0d0IdUP8bDG8cqqMlnwAMDx4tj+kHhWfV/zb8/kv0v9UvH4InsppyR3l1dTdmCyMrse7Ks+6PMgBj6Dxrf6GLF7h77WZxh7uQrHn6MSHJAPhndX+q865O26OUtdBtiDdXj9ddMvEIGbfOcdwwT+jEPrVbOj2EVrDFbRYVY0CqMjOFGMnxJ5k+JNYtWfORt0ocIm/SlKqLRSlKAUpSgFKUoBSlKAVTuiWC2eq6josvZt78Ga3PcrnJwvuwR/Ujxq4qhXSfsU99Aktqdy8tm6yBgQCSMEpnuzhSPNR3E11OsnGrwVTe2bQyPFIMOhKsPMeHkeY8jW/s1s497N1a9lF4yOeSL+ZPHA/IGt8bT2GpKPlCb5Mv4uxMJFIRynAnBxg+RII5cRitbUOkKwjaDTrcu1gXHtlwAwMoYHsZADbhIG9jGVBUcM53S3K446mKO2fLPQz6r0wxC5TT7OxGo2qARjeLNJI44ZjOGyO4HHHmCBU01uexSC1s7uE2+9h+qifIhZ8jedlOCMsfHvOMCvcMT7mdFGnrCRwePBfHnujd+Oajd1Y21jL7VrF6k0pYEQRnfkd88MjgSAccMBeWT3VnhSzKRfO3iMSPbT6EbO6eDe3gMFW7yrcs+fMelcqpd0on/AGgf6NP81RGvR023FNnn6iqTSFWJs7cw6TbQ3ExkeS7GdxMboRcEEgkAkBhx59rAquyan21e1K2hsLH5L+UnNsrhVyZFAG6cKEYkdkk+6qdxJJJPoW6EW22upxtS2d0q5upbw6peRSyklguQ/a+gpEed3GABx4AV52s6OdNtNNlvVkuopgMwyTOVleX6ICYB4+4EAE91blrtNqTcNP2bW1buecbuPPtLH+NdHR+iu4u51vNeuPaXXilun8SvfhsAAj+ao444k1glx+E3x5fETDo9vZptLspbnJleIFi3Nue6x8yu6fWpFXxVwMDgK+1AmKUpQClKUApSlAKUpQClKUBxda2Lsrxg91axTMPpMvax4bwwSK9xbI2a27Wq2sQgb50YRd1vM+J8+ddelAVte9AOmuxZOvg8opeH+IrGo10gdFNjpumyXECSNKskXbkcsQDKoPAALy8qu6oZ0wWnWaLegc1VX+w6sfuzQEP6Uh/tA+caf5qiFS/pHfrJbSccpbdGB9SfwZfjUQr1tHsR5Wr3syW0O+6IPpMq/aYD86n8b9ZtcyjlBZ7vu3sH/uVFdjbMy39qoGcOGPuj7f5CpV0eQ+0a5rd7zVXW3U9x3CN4D3dWn2qy7p5SNO1WGyzsV9pSsZsFKUoBSlKAUpSgFKUoBSlKAUpSgFKUoBWvqFks0UkMgykisjDxVwVP3GtilAUzpQWeH5EvpFgvrJisDycEmh+juk88ru8OfBSM4OPS9F95ntGFF+sZOGPHgM1Mek7Ze2urOSWeBXkiUlH4q6+W8pBI8jwqgdjLQXV2tvcF5Ys43DJIBj0YVdDWlBUimejGbtlmrqcGn71tpsg1HVJgY06rDRw55sW4qAOZyc9kZ3RVhbBbKDTrKO3Lb8nF5X+vK/Fjk8xyAz3KK2tntlbWyTdtLdIcjiVHab9Jzlm9TXYquUnJ2yyMVFUhSlKiSFKUoBSlKAUpSg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5" name="AutoShape 50" descr="data:image/jpg;base64,/9j/4AAQSkZJRgABAQAAAQABAAD/2wCEAAkGBhQREBEREBEWERQVGRoYGRgUFxUVFRgWExYZFxsXFxYYGyYfFxokGRgSHzAiIzMpLC8uFR8xNTAsNSYrOCkBCQoKDgwOGg8PGjQfHyQ1NTUvLDQ1MTUyNSktLykpNTUsLykwKjUpLi0qNDI1NSw1KS8pKSksLSkqLCwpLCw0LP/AABEIAIsAsAMBIgACEQEDEQH/xAAbAAEAAgMBAQAAAAAAAAAAAAAABgcDBAUCAf/EAEkQAAIBAwEEBwMIAw0JAAAAAAECAwAEEQUGEiExBxMiQVFhgRRxkRUyQlKSobHBcrLRFiMkM1Nic4OToqPC8CU0NoKzw9Li4//EABkBAQADAQEAAAAAAAAAAAAAAAACAwQBBf/EACgRAAICAQMDAgcBAAAAAAAAAAABAhEhAwQSMTJRE0FCcYGhseHwIv/aAAwDAQACEQMRAD8AlOyu02sahax3cKaciPvYEhut7ssVOd3I5jxrevtS1u3Rpmt7G5VAWaOB7hZSqjJ3TIME47uNR3on20S30m3ia1vJCpftQ2sssZzIx4Oowak9/wBIbsjLaabfSzEEIJLZ4Y97HAvJJgBc0B3tlNpY9QtIrqHIVweDfOVlOGU+YINdeqh2QgvLVYtEtHjjmjXr7u4ZetWEztlYokyA743eJ4c6l82zWoopaDVmkkHHduIIDEx8D1aqyA+IJxQEvpVZaj0nynTo5ERLa5N0LKcy9qK2kGd+Q8eK4AIz49+OPfj2dvGUOmtTMxHAiC1aEn9AJkjy3vWgJPfXiwxSSyHCRqzscE4VAWJwOJ4A1j0rVI7mGOeFt6ORQynBGVPI4PEVBtUbUZ9KvBcsLSWBbhXKxI6XUSxHDoGbMQYZ8/IVr7EXkthosV9c3XW20dqGWAQohU8N0CUHLH6PH62e6gLMpUE0Sy1O+iS5nvvYRKA6QW0UTFEYZXfklDFmwRkYH7NDarW9S002iNOlzFPcxR9cYkSRQzYaORBlWDLxDrggqQRxFAWVSq2ttc1G81LUbK3nS3it5E/fjErsisnCNEOAzMd47zcgnnWefVr2O5j0m2ufaLkqZ5bqeJcQQkhVAijwHcnlnA4jx4AWFWpqupLbwyTyZ3Y1LHHM47h5k4HrUdn2bv1UtDq8jS+E0FuYSfAqiBlB8QSR5140PUzq1lc29yns88bNBOq8Qsi4IdM81PBhnzGe+uqrycd1gz2F5qFzGsy+z2yON5VdZJZN08QWIKgZFeNR1i9sl624SG5hB7ZhDxyKCcb26xII/wBcK82DajaRrEYIrxEAVWjk6uTdHAZVxgkDAr3c7YxhSl/ZzwI3BjJGJIuPcWQkY99X1nCTX99Si8ZbT/vodTVNqIYLdLgkuJMdWqjLyFxkBR4/hWjDNqUw3gtvaKeSuHmkx/O3Sqg1yz1cusWiJumGK3MkQXG5lie0oHDlj7Iqc1CVQrBNXO8kYuL7ULYb8kUN3GOLCHfjlA8QrEhvcKyajtcvydJfWuJN0DAfIwd4AqwByCM1I6qvWh1fy7CnCPEUmByDuy5x4Zz91SglN5RGbcFhlmafcGSKNzgFlVjjlllB4fGtitLRf92g/o0/UFbtUvqXLoQXoUUjRbUEYOZOf9K1TqlK4dK6v5zpWsXF7Ojex3kcYaZVZxDLDwHWBQSqEE9rlx8q7d10naciby3cczH5scJ62Vj3KqLk5PnipURWKO1RSSqqpPeAAfuoCrNPWeys5bm8sOtivrt5rmJlMjW8EmN1mjAO+V3cnwyPTYNrs2y9akttDnjmGd4H+yjgg+lWhWE2iZ3txc+OBn44oCttl/aJrDWY1ae4tSsi2TT7xlkVoXBALAM6bxQKTz41i2clg1LQRpMU6i6FtutG28GR42HzwRwG/uA++rUrBeWvWRyR7zJvqV3kOHXeBG8p7mGcg0BC9A2+S3gig1KGa0niVUbehleNygC70ckasrA4z61H+kXaRrv5P6iCVbZbyAtNMjRb7l8KkSOAzDG8S2AOAAzxqS6X8rWcSwPBFqITIWb2gwSMueHWI8bDex3g/Gvk+z95qFxbSX6xW1vbyCZYInaaSSVPmmSQqqhRnOAPH0AxbCIRquvZHOeH/pNXL202cii1UaheWxubOWERSModjBIhysjKnExleBIzjj5ZtClAVfN+5xU3wbZ88ljZ5JGPcBGpLEnwxW1oegTNply9taDTJZX340jZ1laND2euJPZcje4eYzVgraqDvBQCe8AA/HnWWup07ONWqItpm3kG4q3bG1mAAdJgydoDiQSMEHnWLX9sLaW3lhgb2qSRGRY4gZCSwIBOBgAZz6VK3iDcGAPvGfxpHCF+aAPcAPwqfKN3RDjKqsgseydxBbWM8IBurZSGQng6OSxjzyyN4j1PlXatdvbUjE7m1kHzo5wY2B95GCPMVI68SQhuDAH3gH8aOfLuQUOPayNaj0hWyK3UMbqTBISEM3Ic2YDCjzqMtbh9Iv7nrVmmuSrybnEJ2xux45jGT8fCrLjiC8FAHuAH4VgtNMiiaRoo1QyHLlQAWI4ZOP8AXE+NSjOMeiIyg5dWR7TNubNIYkabBVEBHVy8CFAI+b41tfu/sv5f/Dl/8KkGKYqFx8ff9E6l5+37PtKUqBMUpSgFK17+/SCN5ZnEcaAszMcAAd5qtDtrqWrM3yPEtraKSDd3I4tjmY1IIA9CfEjlQFp0qmp9B4/wvaidn7xASqg+A3GI/CkGhYP8F2pmVu4T5YH377CpcJeCPOPkuWlVclxtBarvKbXVo8cChCSehG6D99aV7pGpTASavrK6arcRBa8GA8MqQf1/fXEm8HbSyW9SqR/czYZ7Ov36t9Yu+P1B+NdPTOjJbsES69c3sQ5JHJunHg+87Z+ArrhJdUcU4voy0Z9UiQ4eWND4M6g/eayQXaOMo6uP5pDfhVLXuyWh2zmKaxuy4+uzKT5jtgEeYrCmzOhOQYXu7B+51Zjj17VS9KdXRH1YXVl60qooTq+nIJ7W6XXLIc1P8eqjngjLZA82/Rqe7G7b2+pw9bbN2lwJI2wJIye5h4c8EcDj31WWEgpSlAKUpQClKUApSlAKUpQFW9IDtqeq2uiqxWBB7RdFTglRxVM93DHrID9GuFtZtL1zez2+IrSLsRxp2VYJw3iBzHDgOWPOt/QbjN/tRefSjAhQ+Aw6/jGnwqG4rZtYJ3JmPczaqKFKV1tlNNFxe28RGVLgt+inaI9cY9a3N0rMSVuiTW8vyRYqwH8MuhkA8o4+eSvLIyPeT4LUHuLhpGZ5GLu3EsxySfM12tuNTM9/O2cqjdWvuj4H+9vH1rg1XpxxyfVk9R5pdEK9xSlGDIxVhyKkhh7iOIrxSrSsm2k7VR3iC01TDA8I5+AdGPAbx+Ha5eI76ju0Wz8llOYpOI5qw5OviPA9xHcfSuXU50iT5S0+S0ftXFsN+FjzZBw3c9/1fVPCqWvTdroXJ+oqfUimj63LayCSByp7xzVh4MvePv8ACuttLIIVj2j00dTIjhLuEfMcMQDnHiSuT37ytwIOY3Uhj/4f1jPL97x+llP/AFqvcwTjy9yzbTalx9i6dPvlnhjmj4pIiuv6LqGH3EVsVHOjnPyTp+9z6iP9Xh92KkdecegKUpQClKUApSlAKUpQFN7Pw4udq7f6RbrB5g9a35r8aiNT/qxb7WSIwwl/a/FlGD6/vTfGoLdWxjd425ozIfehK/lW7avDRh3SymYqmHRZFm/z9WNz8So/M1D6mHRYf4fjxif8VrRq9jM+l3o2XstMgk3HMuoTs2CI+Cb7tyGCBzOOZrfvtjIJ1aOO1ksbndLIrsGjkC4yAQzDPEeBGQeIquW4Hh3H8DUp2P16aTUrQzTPJxZBvnOA6Hl6gfCoShJK0yyM4t00RQildHaO36u8ukHACV8e4sT+dc6r07VlDVOiY7L7OQezrd3itIJJBFDEp3d9yccTkd4PMgYBJqVaXNFBfw2406O3kdWIeORXKrg53gFHPFRadeu0GMrxNtMd4eTFhn4SKa89FwzqG8eJEbnjxOeyOZ8jWWa5KTb8mqD4uKS8Ec1sD2q43eC9bJjHLHWNW9tQ5g2a3B8+8uQFA5kKf/mPjXJCNJJgDLu2APFnb9pqWa/ZC41vSNKTtRWKCaXHLeADcfsR/wBoa5uXUVEbZXJyLU0Ww6i2gg/ko0j/ALNAv5Vu0pWA3ilKUApSlAKUpQClKUBV/TEPZbjSdUHAW8+5IR/Jy4Jz6LIP+euF0h2HVahKR82XEg8O2MH+8GqxukrQfbdLu4AMvuF08d+LtgDzOMetVzcXXt2iafeji8I9nl8ez2QT6qp/rK0beVT+Zn3Ebh8iNVMujDhczyfUgcj7S/sqG1IdhNZW2vEMhxHIDG5PIB8YJ8t4L8a36quDow6bqSsjwPKu9sLbl9RtQO5ix9yqT+ysG1Gzr2Vw0bA7hJMbdzJ3cfEDAI8vOu9scBaWd3qLDtY6mHP1jjJ+0V+wa5OVwte52EanT9iPbUTh726YcjK/907v5Vy6E+PGlWJUqK27dks6PtQXrZbOb+Kul3Pc+Dun3kEj3haz7E2T2usCCT5y9Yh8xu7wYeRAB9ahqOQQQcEHII5gjiCPPNW5ok0d0IdUP8bDG8cqqMlnwAMDx4tj+kHhWfV/zb8/kv0v9UvH4InsppyR3l1dTdmCyMrse7Ks+6PMgBj6Dxrf6GLF7h77WZxh7uQrHn6MSHJAPhndX+q865O26OUtdBtiDdXj9ddMvEIGbfOcdwwT+jEPrVbOj2EVrDFbRYVY0CqMjOFGMnxJ5k+JNYtWfORt0ocIm/SlKqLRSlKAUpSgFKUoBSlKAVTuiWC2eq6josvZt78Ga3PcrnJwvuwR/Ujxq4qhXSfsU99Aktqdy8tm6yBgQCSMEpnuzhSPNR3E11OsnGrwVTe2bQyPFIMOhKsPMeHkeY8jW/s1s497N1a9lF4yOeSL+ZPHA/IGt8bT2GpKPlCb5Mv4uxMJFIRynAnBxg+RII5cRitbUOkKwjaDTrcu1gXHtlwAwMoYHsZADbhIG9jGVBUcM53S3K446mKO2fLPQz6r0wxC5TT7OxGo2qARjeLNJI44ZjOGyO4HHHmCBU01uexSC1s7uE2+9h+qifIhZ8jedlOCMsfHvOMCvcMT7mdFGnrCRwePBfHnujd+Oajd1Y21jL7VrF6k0pYEQRnfkd88MjgSAccMBeWT3VnhSzKRfO3iMSPbT6EbO6eDe3gMFW7yrcs+fMelcqpd0on/AGgf6NP81RGvR023FNnn6iqTSFWJs7cw6TbQ3ExkeS7GdxMboRcEEgkAkBhx59rAquyan21e1K2hsLH5L+UnNsrhVyZFAG6cKEYkdkk+6qdxJJJPoW6EW22upxtS2d0q5upbw6peRSyklguQ/a+gpEed3GABx4AV52s6OdNtNNlvVkuopgMwyTOVleX6ICYB4+4EAE91blrtNqTcNP2bW1buecbuPPtLH+NdHR+iu4u51vNeuPaXXilun8SvfhsAAj+ao444k1glx+E3x5fETDo9vZptLspbnJleIFi3Nue6x8yu6fWpFXxVwMDgK+1AmKUpQClKUApSlAKUpQClKUBxda2Lsrxg91axTMPpMvax4bwwSK9xbI2a27Wq2sQgb50YRd1vM+J8+ddelAVte9AOmuxZOvg8opeH+IrGo10gdFNjpumyXECSNKskXbkcsQDKoPAALy8qu6oZ0wWnWaLegc1VX+w6sfuzQEP6Uh/tA+caf5qiFS/pHfrJbSccpbdGB9SfwZfjUQr1tHsR5Wr3syW0O+6IPpMq/aYD86n8b9ZtcyjlBZ7vu3sH/uVFdjbMy39qoGcOGPuj7f5CpV0eQ+0a5rd7zVXW3U9x3CN4D3dWn2qy7p5SNO1WGyzsV9pSsZsFKUoBSlKAUpSgFKUoBSlKAUpSgFKUoBWvqFks0UkMgykisjDxVwVP3GtilAUzpQWeH5EvpFgvrJisDycEmh+juk88ru8OfBSM4OPS9F95ntGFF+sZOGPHgM1Mek7Ze2urOSWeBXkiUlH4q6+W8pBI8jwqgdjLQXV2tvcF5Ys43DJIBj0YVdDWlBUimejGbtlmrqcGn71tpsg1HVJgY06rDRw55sW4qAOZyc9kZ3RVhbBbKDTrKO3Lb8nF5X+vK/Fjk8xyAz3KK2tntlbWyTdtLdIcjiVHab9Jzlm9TXYquUnJ2yyMVFUhSlKiSFKUoBSlKAUpSgP/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AutoShape 6" descr="data:image/jpeg;base64,/9j/4AAQSkZJRgABAQAAAQABAAD/2wCEAAkGBg8PDxUPEA8UEBUQEA8PEBQQDw8PEBAQFRAVFBUUFRUXHCYeFxkjGRQUHy8gJCcpLCwsFR4xNTAqNSYrLCkBCQoKDQwOFA8PFCkcFBwpKSkpKSkpKSkpKSkpKSkpKSkpKSkpKSkpKSkpKSkpKSkpKTUpKSksLCkpLCkpKSkpLP/AABEIAOEA4QMBIgACEQEDEQH/xAAcAAEAAgMBAQEAAAAAAAAAAAAAAgMEBQcGAQj/xABDEAABAwICBwQGBwcCBwAAAAABAAIDBBEhMQUGEkFRYXEHEyIyI0KBkaGxFFJTYnLB8AgzY4KS0eEVwiRDVGRzorL/xAAXAQEBAQEAAAAAAAAAAAAAAAAAAQID/8QAGBEBAQEBAQAAAAAAAAAAAAAAAAERMQL/2gAMAwEAAhEDEQA/AO4oiICIiAiIgIiICIiAiIgIiICIiAiIgIiICIiAiIgIiICIiAiIgIiICIiAiIgIiICIiAiIgIiICIiAiIgIvl19ugIl0QEREBERAREQEREBERAREQEREBERAREQERanT2tVHQN2qmdseFw3zSO/CweI+5Btl8uuR6d7dTi2ipeklQcOojb+bl4DTGu+lKy4lrJNl2bIj3MduFmWuOt1cTX6K0prJR0ovUVUUPAPlY1x6Nvc+wLyOk+27RMNxG6WpNsO6iIaTw2pNlcEMGNzmczvPU718MITE10/SX7QM5uKehYzg6aV0h/paGj4ry9f2waaluBUiEHdDDG0joXAleWLFEhXDWdUa5aUk82kao9KmVo9zSAsN2n67/rKjHP/AImfHr4sVSQq3IM6LW7Scfk0hVNtlaqnt7i6y3mje2XTVPYGqE4G6oiY+/LaADvivIuCrIUxXcdW/wBoamkIZX07qcmw7yEmaK/EtttNHTaXUtFaZp6uITU0zJmOydG4OF+B4HkV+OHMWboPWGr0fN31LM6F2F9k+F4v5XtODhyKiv2Oi572b9rkGlQKeYCCqA8l/Rz2GLoid+/YOPC66EgIiICIiAiIgIiICIiAiIgLB0vpuno4zLUStiaMtrNx4NaMXHkF5bXDtNgo9qGnAqJxgbH0UR++4eY/dHtIXH9K6SqKyUzVEpkccr5NHBrcmjkFZEtew1p7YKia8VC36OzLvXAGdw4gZM+J6LnkwfI4vkc57nG7nPcXOceZOJWUIbIWrWMsQQBfCxZDlU5VGO8KlyveqXKKqKqcrXKpyCtyrcrHKtyiq3KsqxyrKKiVBwUyolQVB7muDmktLSHNLSQ5pGRBGRX6I7IO1T/UWiiq3D6TG27Hmw+ksAxP/kAz4jHivzw4KVFWy08rJ4XlkkT2yMc3NrgbgqLH7WRaDUbWlmk6CKrbgXt2ZWj1Jm4PHS+I5ELfoCIiAiIgIiICItZp7T8NFEZZTxDGDzyOtk0fnkEGbWVkcMbpZXhjGNLnucbNaBvJXIdbu059VeGmlbBFiC7vo2zSjmb+BvIY8eC1+sGsFRXybcrrMHkjaT3bB09Y8ytUadu8D3Lc8s2sRlJhtAXHEWc33jBfDGvsujI77TR3TvrxHu3e8Z+1UNq3McI5yPFhHNYMa4/UkGTXcHZHkqibgqnBZEjCDYixHHBUPRFDwqXq96oegokVDldIqXKCpyrcpuVbkVW5VuVhVZUVByrKmVAoqJUCplQKgiVU4KwqpyK6/wDs66xmOpm0e4+Gdnfx8pI7BwHVhv8AyLvy/I3ZnWGHTNG8HOpZGej7sP8A9L9cqAiIgIiICItfpvTUVJEZZDyY0eZ7tzR/fcgr1g0/FRRd5JiTcRsB8UjuA4Didy5BpbSU1ZKZpnXJwAGDWN+q0bgsnS2kpauUzSm5ODWjysbua3l81ibC6SYxaxthQc1ZTmql4VGM9qxZ4Q4FrgCCLEHEELMeFjvCDVd3NCNlnpmDJj3WkYODJOHJ11AaSiJ2STE44bMzdi/R3lPvWwesWdrS0h4BbbHata3tUEJW2zWM9Y9JV7LgzxGBxDInuyY85AE4mM5Y5HJZEigx5FS4q2Qqh5RFblW5ScVW5RpEqsqblWSgg5QKkVAor4VAqRUCVBFxVRU3lVlRY3mojb6Vox/3lN8JWlfsNfkrsppTJpujAF9mcSHkGNLj8l+tUWiIiIIiIMbSFfHTxOlkNmsFzvJ4ADeSVyfTWlpKyUyyYAYRsvcMbw5niVttb9O/Spu7YfRREhtsnvyL/mB7960WytyMWqdhRLVe5qrcFpFLgsd4WU4LV1dd4jHEA9485JtHEOMjuP3RieQxRXyrqGRt2nuDRxPHgOJ5LXvqJn+SPux9aa4d7Ixj7yOip/1CmZJ4pmyy5bbnNaG33MF7MHTHiStxBTF+e/goNI9tQ3ESMk+6YtgHkHB1x1xWHGw1DRLJgwucGxA3xa6x7w78R5ei29U3YJucG3uei1ejf3O19rJLMBwa51m/Bt/aoI18e3G5p3tIHK2X5KHfl7GSHOSNjzbLatZ3/sCr5CsCkd6Ix3/cyOZ/I4l7D8Xe5B8eVS8qx5VDioIuKrJUnFQcUVBxUHFSKgUVAqJX0qJKgiSq3OUnFUuKD44qJQlZGjdHS1MzIIWF8kr2sY0ZlxPwG++4BRp1n9nTV4vqZq9w8MMfcR85JLFxHRot/Ou/rQ6j6qs0XQRUjMS0F0rvtJnYvd0vgOQC3yIIiIC0et+kjDSkNNnSnum8QCPEf6Qfet4vFa/S3kiZuax7/a5wH+34qzqV5ANQtVll8stsKiFBwVjyACSbAAkkmwAG8ledr6/v27R2hASGsa24lrXHANaMxEfe7kMyvldpTvAe7cWRA7JlaLvld9nTjedxfkN1zlgzUJLNh3oYxiIY3eI3zMj8yTvtjzW5iozH6SSxkI2QG22IGWsI4xuwzO/otTpCcC5JRNaeqpYg3ZbG1o4Bo+JzK2+qGkC2KSN1yIdkxk7muuAy/IjDkeS8xW6VLnCOMbbnGwA3lbGMviZ9EhIdM/0k7/Uiwtc8gMAOfNRVmkZjUymBp8I8VQ4bmk+QH6zlfKeAsAAABkABYD4L7BTMhZ3bMcdpzj5nvObnc/kqZHIKZHLW1D+7k7z1XDu5Ol/C72FZ0r1iS2Iscb4FQRkNiqXFQhcRdhxLBdp4x5D3Ze5CUV8JUCVIqBQRKgVIqBRUSq3KRKpe6+Sgi9yrKuZTud+sFkR0Q6k4ADeeGGaisNsd13/sN7O/o7P9TqWWllbama4YxwkYyW3Ofu+7+JYnZJ2WyMe6rr6eMRvi2I4J4mSSOu5rhI4OHo7bOG83xsM+0AIPqIiAiIgLxmvkHpIn8WPb7nA/7l7NaLXGhMlNtgXMR7z+W1nfA39isK5+VCR4aCSQAASSTYADMk8FJzha5NgBcndbitAXmvcCcKZpBaDgatwPmcPsgRgPW6LbCEsv0sd5JdtK3xNabg1RBwe4fZcG+tgThniaCnNVPJVv8sLjBTt3B1vG/qBYe08AthptxeREMvM7nwC09I40bnsePRSu7yN3qteRZzXcMRccboNlpOtDQSTkvAaU0q+d/dxgm5sAMyt3pUT1bu7gHhHnkOEbeV955BYtJQhjjBSHaeMJ6hwu2Lk3i7kpSMagoTE7u4rPqHDxvOLKdhzJPFb2lo2QM2W3JJ2nvd5pHcT+Q3KylpI4GbDBzcTi97vrOO8/JVyyIISvWHK9WSPWJK9EVyPWO5ylI5UuKiqp3WIf9U482nA/rkpPFjbgovFwRxBCix12NPFo94w/JRQqJX0qJKoiVW91lLE5e/crY6Xef8/4UViiNzlkMpQM8fl/lZMcRJDGNLi4gNa0FznOOQAGJK6rqR2JPltPpK8bcC2nabSO3+kcPIPujHmFB4HVfU2s0nJsU0V2tID5X3bDH+J3HkLnku76k9ldFo20rgKioFiZZGizD/CZ6nXE8162hoIqeNsUMbYmMAa1jGhrWjkAshFEREBERAREQF8c0EWIuCLEcQvqIONa6aAkZWfRXXFKW98bf84F9mwkjJoNyeOA3qsuAFgLW4CwA3WXWNOaIbVRGMgXsdgncf7H9ZLklZG6J5jdm0kbv1dblZsY74gX7STTta04A4Y3y9qpqalrGlziGgC5JNgAvOF8mkDe7o6YHMXD6mxyHBnE/oVE6mukrXGOB3dwtOzLMBa/FkQ3nnu+eVHFHEwRxt2GtyAzPEk7yeKtcWtaGNAa1o2WtaLADgFhzSoIyyLEkepSSLGe9REJXrFkepyOVDioqDiqyplQKCKqi8tuD3j43/NWuKqhbfaH3ycMzdoy9yihO4Yr62C+ePyHU71e2EDP3D8zvV9LSyTSNihjdI952WMY0uc48gEGOGAfr5L0WqeolbpR/oGbMYNnzSYRN5De88m+2y6FqV2IgbM+kztHMUzHeEZfvXjM/dbhzOS63T07I2CONrWNYA1rWNDWtaMgAMAFFx5jU3s4otFtDmN72a1nTyAF/MMGUY5DHiSvVoiKIiICIiAiIgIiICIvIa+62U9PA6HviJTbCM4tF7+IjLpmgnrvrHHFDJC2Uxy+DDZN3scLmztwtfHlZcTrNLtjmu3yvOIvgHcuvz6rImmrtK1Bgp2une5jnudtgHYaBjtONrYtHtsvW6P7D2zxU8jqp7Wvia6pa+LZlDiAdlgPltct8V8r45LW4z14g0z6t+3P4YWOIjiubzFpttv+7cZb/nsZZeGFsABgABkABkF7DXbUIUbGzUrXd01rWvBcXlhHrEncePE88PByy7irEr5NKsSR6nI9Yz3IiMjljPerJHLHe5QQe5VEqTioEoqJUCf87gOpUwwnn0yHU/kFa2IDPEjLgOg/M4qaKGwk45cyPkD8z7lYAG5e0nM9SvQatamVuknWp4vADZ8z/DCzHHxeseTbldo1Q7KKKg2ZZB9KnFj3krRsMd/DZk3qbnmFFcv1R7Ja2vtJKDSQnHakae9ePuRndzdYdV2vVjU2i0azYpogHEWfI7xTSfifw5Cw5LeIjQiIgIiICIiAiIgIiICIiDleu/awG3gor3PhMnrHd4Bu659Fq9VOy6prnCq0i50UbjtCK5E0u/xfUB/q6Zr2mpnZjTUFppbVFRn3jh4Iz/DacvxHHpkvaK6jTaO1QoaaUTwUzIntiELSwEAM6ZXO92Z4rcoiiovYCCCAQQQQRcEHcVy3Xjs0Lb1FG0luboxcuZzaPWbyzHMZdURB+XJ2OZmPbuWK+UL9Eaw6g0dbdxb3Uh9ePC5+8Miua6d7JauI7UYEzeLG7Trc24Eey61rGOcvkVJfwW8q9AOjOy4BhGYcxwI9hKxHUbW5m/SzR7h/dQa0Rk4fAYn27h7VYIAM/cL/ABOZWyo9HTTu7unhfKdzYmF3vtgPavf6sdik0tpK+Tum4HuYnAynk9+TPZc9FFc50ZoueqkEFNC6V5yaxuQ4k5NHM2C6zql2Jxx2l0g8TOGPcRk9yPxuzf0Fh1XRdDaDpqKMRU0LYm7w0YuPFzs3HmVnouK4KdkbQxjWsa0Wa1jQ1rRwAGACsREUREQEREBERAREQEREBERAREQEREBERAREQEREFc1Ox+D2Nd+Jod81jDQ1MMRTxDpDH/ZZqIIsjDRYAAcAAApIiAiIgIiICIiAiIgIiICIiAiIgIiICIiAiIgIiICIiAiIgIiICIiAiIgIiICIiAiIgIiICIiAiIgIiICIiAiIgIiICIiAiIgIiICIiAiIgIiICIiAiIgIiICIiAiIgIiICIiD/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角丸四角形 56"/>
          <p:cNvSpPr/>
          <p:nvPr/>
        </p:nvSpPr>
        <p:spPr bwMode="auto">
          <a:xfrm>
            <a:off x="1547664" y="886544"/>
            <a:ext cx="3402162" cy="5638800"/>
          </a:xfrm>
          <a:prstGeom prst="roundRect">
            <a:avLst>
              <a:gd name="adj" fmla="val 0"/>
            </a:avLst>
          </a:prstGeom>
          <a:solidFill>
            <a:schemeClr val="accent5">
              <a:lumMod val="60000"/>
              <a:lumOff val="40000"/>
            </a:schemeClr>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chemeClr val="bg1"/>
              </a:solidFill>
              <a:effectLst/>
              <a:latin typeface="メイリオ"/>
              <a:ea typeface="メイリオ"/>
              <a:cs typeface="メイリオ"/>
            </a:endParaRPr>
          </a:p>
        </p:txBody>
      </p:sp>
      <p:sp>
        <p:nvSpPr>
          <p:cNvPr id="58" name="角丸四角形 57"/>
          <p:cNvSpPr/>
          <p:nvPr/>
        </p:nvSpPr>
        <p:spPr bwMode="auto">
          <a:xfrm>
            <a:off x="4949826" y="886544"/>
            <a:ext cx="3366590" cy="5638800"/>
          </a:xfrm>
          <a:prstGeom prst="roundRect">
            <a:avLst>
              <a:gd name="adj" fmla="val 0"/>
            </a:avLst>
          </a:prstGeom>
          <a:solidFill>
            <a:schemeClr val="accent3">
              <a:lumMod val="75000"/>
            </a:schemeClr>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chemeClr val="bg1"/>
              </a:solidFill>
              <a:effectLst/>
              <a:latin typeface="メイリオ"/>
              <a:ea typeface="メイリオ"/>
              <a:cs typeface="メイリオ"/>
            </a:endParaRPr>
          </a:p>
        </p:txBody>
      </p:sp>
      <p:sp>
        <p:nvSpPr>
          <p:cNvPr id="77" name="角丸四角形 76"/>
          <p:cNvSpPr/>
          <p:nvPr/>
        </p:nvSpPr>
        <p:spPr bwMode="auto">
          <a:xfrm>
            <a:off x="1368426" y="3477344"/>
            <a:ext cx="7162800" cy="1220055"/>
          </a:xfrm>
          <a:prstGeom prst="roundRect">
            <a:avLst>
              <a:gd name="adj" fmla="val 0"/>
            </a:avLst>
          </a:prstGeom>
          <a:solidFill>
            <a:srgbClr val="3366FF"/>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chemeClr val="bg1"/>
              </a:solidFill>
              <a:effectLst/>
              <a:latin typeface="メイリオ"/>
              <a:ea typeface="メイリオ"/>
              <a:cs typeface="メイリオ"/>
            </a:endParaRPr>
          </a:p>
        </p:txBody>
      </p:sp>
      <p:sp>
        <p:nvSpPr>
          <p:cNvPr id="78" name="角丸四角形 77"/>
          <p:cNvSpPr/>
          <p:nvPr/>
        </p:nvSpPr>
        <p:spPr bwMode="auto">
          <a:xfrm>
            <a:off x="2816226" y="3629745"/>
            <a:ext cx="2057400" cy="381000"/>
          </a:xfrm>
          <a:prstGeom prst="roundRect">
            <a:avLst>
              <a:gd name="adj" fmla="val 0"/>
            </a:avLst>
          </a:prstGeom>
          <a:solidFill>
            <a:srgbClr val="008000"/>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800" b="0" i="0" u="none" strike="noStrike" cap="none" normalizeH="0" baseline="0" dirty="0">
                <a:ln>
                  <a:noFill/>
                </a:ln>
                <a:solidFill>
                  <a:schemeClr val="bg1"/>
                </a:solidFill>
                <a:effectLst/>
                <a:latin typeface="メイリオ"/>
                <a:ea typeface="メイリオ"/>
                <a:cs typeface="メイリオ"/>
              </a:rPr>
              <a:t>BPR</a:t>
            </a:r>
            <a:endParaRPr kumimoji="0" lang="ja-JP" altLang="en-US" sz="1800" b="0" i="0" u="none" strike="noStrike" cap="none" normalizeH="0" baseline="0" dirty="0">
              <a:ln>
                <a:noFill/>
              </a:ln>
              <a:solidFill>
                <a:schemeClr val="bg1"/>
              </a:solidFill>
              <a:effectLst/>
              <a:latin typeface="メイリオ"/>
              <a:ea typeface="メイリオ"/>
              <a:cs typeface="メイリオ"/>
            </a:endParaRPr>
          </a:p>
        </p:txBody>
      </p:sp>
      <p:sp>
        <p:nvSpPr>
          <p:cNvPr id="79" name="角丸四角形 78"/>
          <p:cNvSpPr/>
          <p:nvPr/>
        </p:nvSpPr>
        <p:spPr bwMode="auto">
          <a:xfrm>
            <a:off x="5026026" y="3629745"/>
            <a:ext cx="2057400" cy="381000"/>
          </a:xfrm>
          <a:prstGeom prst="roundRect">
            <a:avLst>
              <a:gd name="adj" fmla="val 0"/>
            </a:avLst>
          </a:prstGeom>
          <a:solidFill>
            <a:schemeClr val="accent2">
              <a:lumMod val="75000"/>
            </a:schemeClr>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800" b="0" i="0" u="none" strike="noStrike" cap="none" normalizeH="0" baseline="0" dirty="0">
                <a:ln>
                  <a:noFill/>
                </a:ln>
                <a:solidFill>
                  <a:schemeClr val="bg1"/>
                </a:solidFill>
                <a:effectLst/>
                <a:latin typeface="メイリオ"/>
                <a:ea typeface="メイリオ"/>
                <a:cs typeface="メイリオ"/>
              </a:rPr>
              <a:t>EA</a:t>
            </a:r>
            <a:endParaRPr kumimoji="0" lang="ja-JP" altLang="en-US" sz="1800" b="0" i="0" u="none" strike="noStrike" cap="none" normalizeH="0" baseline="0" dirty="0">
              <a:ln>
                <a:noFill/>
              </a:ln>
              <a:solidFill>
                <a:schemeClr val="bg1"/>
              </a:solidFill>
              <a:effectLst/>
              <a:latin typeface="メイリオ"/>
              <a:ea typeface="メイリオ"/>
              <a:cs typeface="メイリオ"/>
            </a:endParaRPr>
          </a:p>
        </p:txBody>
      </p:sp>
      <p:sp>
        <p:nvSpPr>
          <p:cNvPr id="80" name="角丸四角形 79"/>
          <p:cNvSpPr/>
          <p:nvPr/>
        </p:nvSpPr>
        <p:spPr bwMode="auto">
          <a:xfrm>
            <a:off x="2816226" y="4166570"/>
            <a:ext cx="2057400" cy="381000"/>
          </a:xfrm>
          <a:prstGeom prst="roundRect">
            <a:avLst>
              <a:gd name="adj" fmla="val 0"/>
            </a:avLst>
          </a:prstGeom>
          <a:solidFill>
            <a:srgbClr val="008000"/>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800" b="0" i="0" u="none" strike="noStrike" cap="none" normalizeH="0" baseline="0" dirty="0">
                <a:ln>
                  <a:noFill/>
                </a:ln>
                <a:solidFill>
                  <a:schemeClr val="bg1"/>
                </a:solidFill>
                <a:effectLst/>
                <a:latin typeface="メイリオ"/>
                <a:ea typeface="メイリオ"/>
                <a:cs typeface="メイリオ"/>
              </a:rPr>
              <a:t>BPM</a:t>
            </a:r>
            <a:endParaRPr kumimoji="0" lang="ja-JP" altLang="en-US" sz="1800" b="0" i="0" u="none" strike="noStrike" cap="none" normalizeH="0" baseline="0" dirty="0">
              <a:ln>
                <a:noFill/>
              </a:ln>
              <a:solidFill>
                <a:schemeClr val="bg1"/>
              </a:solidFill>
              <a:effectLst/>
              <a:latin typeface="メイリオ"/>
              <a:ea typeface="メイリオ"/>
              <a:cs typeface="メイリオ"/>
            </a:endParaRPr>
          </a:p>
        </p:txBody>
      </p:sp>
      <p:sp>
        <p:nvSpPr>
          <p:cNvPr id="81" name="角丸四角形 80"/>
          <p:cNvSpPr/>
          <p:nvPr/>
        </p:nvSpPr>
        <p:spPr bwMode="auto">
          <a:xfrm>
            <a:off x="5026026" y="4166570"/>
            <a:ext cx="2057400" cy="381000"/>
          </a:xfrm>
          <a:prstGeom prst="roundRect">
            <a:avLst>
              <a:gd name="adj" fmla="val 0"/>
            </a:avLst>
          </a:prstGeom>
          <a:solidFill>
            <a:schemeClr val="accent2">
              <a:lumMod val="75000"/>
            </a:schemeClr>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800" b="0" i="0" u="none" strike="noStrike" cap="none" normalizeH="0" baseline="0" dirty="0">
                <a:ln>
                  <a:noFill/>
                </a:ln>
                <a:solidFill>
                  <a:schemeClr val="bg1"/>
                </a:solidFill>
                <a:effectLst/>
                <a:latin typeface="メイリオ"/>
                <a:ea typeface="メイリオ"/>
                <a:cs typeface="メイリオ"/>
              </a:rPr>
              <a:t>SOA</a:t>
            </a:r>
            <a:endParaRPr kumimoji="0" lang="ja-JP" altLang="en-US" sz="1800" b="0" i="0" u="none" strike="noStrike" cap="none" normalizeH="0" baseline="0" dirty="0">
              <a:ln>
                <a:noFill/>
              </a:ln>
              <a:solidFill>
                <a:schemeClr val="bg1"/>
              </a:solidFill>
              <a:effectLst/>
              <a:latin typeface="メイリオ"/>
              <a:ea typeface="メイリオ"/>
              <a:cs typeface="メイリオ"/>
            </a:endParaRPr>
          </a:p>
        </p:txBody>
      </p:sp>
      <p:sp>
        <p:nvSpPr>
          <p:cNvPr id="101" name="角丸四角形 100"/>
          <p:cNvSpPr/>
          <p:nvPr/>
        </p:nvSpPr>
        <p:spPr bwMode="auto">
          <a:xfrm>
            <a:off x="1368426" y="4773599"/>
            <a:ext cx="7162800" cy="1675545"/>
          </a:xfrm>
          <a:prstGeom prst="roundRect">
            <a:avLst>
              <a:gd name="adj" fmla="val 0"/>
            </a:avLst>
          </a:prstGeom>
          <a:solidFill>
            <a:srgbClr val="0000FF"/>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chemeClr val="bg1"/>
              </a:solidFill>
              <a:effectLst/>
              <a:latin typeface="メイリオ"/>
              <a:ea typeface="メイリオ"/>
              <a:cs typeface="メイリオ"/>
            </a:endParaRPr>
          </a:p>
        </p:txBody>
      </p:sp>
      <p:sp>
        <p:nvSpPr>
          <p:cNvPr id="102" name="角丸四角形 101"/>
          <p:cNvSpPr/>
          <p:nvPr/>
        </p:nvSpPr>
        <p:spPr bwMode="auto">
          <a:xfrm>
            <a:off x="2816226" y="4921719"/>
            <a:ext cx="4267200" cy="381000"/>
          </a:xfrm>
          <a:prstGeom prst="roundRect">
            <a:avLst>
              <a:gd name="adj" fmla="val 0"/>
            </a:avLst>
          </a:prstGeom>
          <a:solidFill>
            <a:schemeClr val="accent2">
              <a:lumMod val="60000"/>
              <a:lumOff val="40000"/>
            </a:schemeClr>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800" b="0" i="0" u="none" strike="noStrike" cap="none" normalizeH="0" baseline="0" dirty="0">
                <a:ln>
                  <a:noFill/>
                </a:ln>
                <a:solidFill>
                  <a:schemeClr val="bg1"/>
                </a:solidFill>
                <a:effectLst/>
                <a:latin typeface="メイリオ"/>
                <a:ea typeface="メイリオ"/>
                <a:cs typeface="メイリオ"/>
              </a:rPr>
              <a:t>　　　　　　　　　　　　　　</a:t>
            </a:r>
          </a:p>
        </p:txBody>
      </p:sp>
      <p:sp>
        <p:nvSpPr>
          <p:cNvPr id="103" name="角丸四角形 102"/>
          <p:cNvSpPr/>
          <p:nvPr/>
        </p:nvSpPr>
        <p:spPr bwMode="auto">
          <a:xfrm>
            <a:off x="2816226" y="5523166"/>
            <a:ext cx="4267200" cy="773578"/>
          </a:xfrm>
          <a:prstGeom prst="roundRect">
            <a:avLst>
              <a:gd name="adj" fmla="val 0"/>
            </a:avLst>
          </a:prstGeom>
          <a:solidFill>
            <a:schemeClr val="bg2">
              <a:lumMod val="50000"/>
            </a:schemeClr>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a:ln>
                <a:noFill/>
              </a:ln>
              <a:solidFill>
                <a:schemeClr val="bg1"/>
              </a:solidFill>
              <a:effectLst/>
              <a:latin typeface="メイリオ"/>
              <a:ea typeface="メイリオ"/>
              <a:cs typeface="メイリオ"/>
            </a:endParaRPr>
          </a:p>
        </p:txBody>
      </p:sp>
      <p:sp>
        <p:nvSpPr>
          <p:cNvPr id="104" name="角丸四角形 103"/>
          <p:cNvSpPr/>
          <p:nvPr/>
        </p:nvSpPr>
        <p:spPr bwMode="auto">
          <a:xfrm>
            <a:off x="5956479" y="5186747"/>
            <a:ext cx="889143" cy="449692"/>
          </a:xfrm>
          <a:prstGeom prst="roundRect">
            <a:avLst>
              <a:gd name="adj" fmla="val 0"/>
            </a:avLst>
          </a:prstGeom>
          <a:solidFill>
            <a:srgbClr val="660066"/>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lang="en-US" altLang="ja-JP" sz="1800" dirty="0">
                <a:solidFill>
                  <a:schemeClr val="bg1"/>
                </a:solidFill>
                <a:latin typeface="メイリオ"/>
                <a:ea typeface="メイリオ"/>
                <a:cs typeface="メイリオ"/>
              </a:rPr>
              <a:t>ETL</a:t>
            </a:r>
            <a:endParaRPr kumimoji="0" lang="ja-JP" altLang="en-US" sz="1800" b="0" i="0" u="none" strike="noStrike" cap="none" normalizeH="0" baseline="0" dirty="0">
              <a:ln>
                <a:noFill/>
              </a:ln>
              <a:solidFill>
                <a:schemeClr val="bg1"/>
              </a:solidFill>
              <a:effectLst/>
              <a:latin typeface="メイリオ"/>
              <a:ea typeface="メイリオ"/>
              <a:cs typeface="メイリオ"/>
            </a:endParaRPr>
          </a:p>
        </p:txBody>
      </p:sp>
      <p:sp>
        <p:nvSpPr>
          <p:cNvPr id="105" name="角丸四角形 104"/>
          <p:cNvSpPr/>
          <p:nvPr/>
        </p:nvSpPr>
        <p:spPr bwMode="auto">
          <a:xfrm>
            <a:off x="4508892" y="4503760"/>
            <a:ext cx="889143" cy="477597"/>
          </a:xfrm>
          <a:prstGeom prst="roundRect">
            <a:avLst>
              <a:gd name="adj" fmla="val 0"/>
            </a:avLst>
          </a:prstGeom>
          <a:solidFill>
            <a:schemeClr val="accent6">
              <a:lumMod val="60000"/>
              <a:lumOff val="40000"/>
            </a:schemeClr>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800" b="0" i="0" u="none" strike="noStrike" cap="none" normalizeH="0" baseline="0" dirty="0">
                <a:ln>
                  <a:noFill/>
                </a:ln>
                <a:solidFill>
                  <a:schemeClr val="bg1"/>
                </a:solidFill>
                <a:effectLst/>
                <a:latin typeface="メイリオ"/>
                <a:ea typeface="メイリオ"/>
                <a:cs typeface="メイリオ"/>
              </a:rPr>
              <a:t>MDM</a:t>
            </a:r>
            <a:endParaRPr kumimoji="0" lang="ja-JP" altLang="en-US" sz="1800" b="0" i="0" u="none" strike="noStrike" cap="none" normalizeH="0" baseline="0" dirty="0">
              <a:ln>
                <a:noFill/>
              </a:ln>
              <a:solidFill>
                <a:schemeClr val="bg1"/>
              </a:solidFill>
              <a:effectLst/>
              <a:latin typeface="メイリオ"/>
              <a:ea typeface="メイリオ"/>
              <a:cs typeface="メイリオ"/>
            </a:endParaRPr>
          </a:p>
        </p:txBody>
      </p:sp>
      <p:sp>
        <p:nvSpPr>
          <p:cNvPr id="106" name="角丸四角形 105"/>
          <p:cNvSpPr/>
          <p:nvPr/>
        </p:nvSpPr>
        <p:spPr bwMode="auto">
          <a:xfrm>
            <a:off x="5956479" y="4509495"/>
            <a:ext cx="889143" cy="499965"/>
          </a:xfrm>
          <a:prstGeom prst="roundRect">
            <a:avLst>
              <a:gd name="adj" fmla="val 0"/>
            </a:avLst>
          </a:prstGeom>
          <a:solidFill>
            <a:srgbClr val="660066"/>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800" b="0" i="0" u="none" strike="noStrike" cap="none" normalizeH="0" baseline="0" dirty="0">
                <a:ln>
                  <a:noFill/>
                </a:ln>
                <a:solidFill>
                  <a:schemeClr val="bg1"/>
                </a:solidFill>
                <a:effectLst/>
                <a:latin typeface="メイリオ"/>
                <a:ea typeface="メイリオ"/>
                <a:cs typeface="メイリオ"/>
              </a:rPr>
              <a:t>ESB</a:t>
            </a:r>
            <a:endParaRPr kumimoji="0" lang="ja-JP" altLang="en-US" sz="1800" b="0" i="0" u="none" strike="noStrike" cap="none" normalizeH="0" baseline="0" dirty="0">
              <a:ln>
                <a:noFill/>
              </a:ln>
              <a:solidFill>
                <a:schemeClr val="bg1"/>
              </a:solidFill>
              <a:effectLst/>
              <a:latin typeface="メイリオ"/>
              <a:ea typeface="メイリオ"/>
              <a:cs typeface="メイリオ"/>
            </a:endParaRPr>
          </a:p>
        </p:txBody>
      </p:sp>
      <p:sp>
        <p:nvSpPr>
          <p:cNvPr id="109" name="テキスト ボックス 108"/>
          <p:cNvSpPr txBox="1"/>
          <p:nvPr/>
        </p:nvSpPr>
        <p:spPr>
          <a:xfrm>
            <a:off x="1403648" y="3725899"/>
            <a:ext cx="1441420" cy="738664"/>
          </a:xfrm>
          <a:prstGeom prst="rect">
            <a:avLst/>
          </a:prstGeom>
          <a:noFill/>
        </p:spPr>
        <p:txBody>
          <a:bodyPr wrap="none" rtlCol="0">
            <a:spAutoFit/>
          </a:bodyPr>
          <a:lstStyle/>
          <a:p>
            <a:pPr>
              <a:spcBef>
                <a:spcPts val="0"/>
              </a:spcBef>
            </a:pPr>
            <a:r>
              <a:rPr kumimoji="1" lang="ja-JP" altLang="en-US" sz="1400" dirty="0">
                <a:solidFill>
                  <a:schemeClr val="bg1"/>
                </a:solidFill>
                <a:latin typeface="メイリオ"/>
                <a:ea typeface="メイリオ"/>
                <a:cs typeface="メイリオ"/>
              </a:rPr>
              <a:t>部分最適から</a:t>
            </a:r>
          </a:p>
          <a:p>
            <a:pPr>
              <a:spcBef>
                <a:spcPts val="0"/>
              </a:spcBef>
            </a:pPr>
            <a:r>
              <a:rPr kumimoji="1" lang="ja-JP" altLang="en-US" sz="1400" dirty="0">
                <a:solidFill>
                  <a:schemeClr val="bg1"/>
                </a:solidFill>
                <a:latin typeface="メイリオ"/>
                <a:ea typeface="メイリオ"/>
                <a:cs typeface="メイリオ"/>
              </a:rPr>
              <a:t>全体最適へ</a:t>
            </a:r>
          </a:p>
          <a:p>
            <a:pPr>
              <a:spcBef>
                <a:spcPts val="0"/>
              </a:spcBef>
            </a:pPr>
            <a:r>
              <a:rPr kumimoji="1" lang="ja-JP" altLang="en-US" sz="1400" dirty="0">
                <a:solidFill>
                  <a:schemeClr val="bg1"/>
                </a:solidFill>
                <a:latin typeface="メイリオ"/>
                <a:ea typeface="メイリオ"/>
                <a:cs typeface="メイリオ"/>
              </a:rPr>
              <a:t>向かう取り組み</a:t>
            </a:r>
          </a:p>
        </p:txBody>
      </p:sp>
      <p:sp>
        <p:nvSpPr>
          <p:cNvPr id="110" name="テキスト ボックス 109"/>
          <p:cNvSpPr txBox="1"/>
          <p:nvPr/>
        </p:nvSpPr>
        <p:spPr>
          <a:xfrm>
            <a:off x="1398400" y="5226712"/>
            <a:ext cx="1261884" cy="738664"/>
          </a:xfrm>
          <a:prstGeom prst="rect">
            <a:avLst/>
          </a:prstGeom>
          <a:noFill/>
        </p:spPr>
        <p:txBody>
          <a:bodyPr wrap="none" rtlCol="0">
            <a:spAutoFit/>
          </a:bodyPr>
          <a:lstStyle/>
          <a:p>
            <a:pPr algn="ctr">
              <a:spcBef>
                <a:spcPts val="0"/>
              </a:spcBef>
            </a:pPr>
            <a:r>
              <a:rPr kumimoji="1" lang="ja-JP" altLang="en-US" sz="1400" dirty="0">
                <a:solidFill>
                  <a:schemeClr val="bg1"/>
                </a:solidFill>
                <a:latin typeface="メイリオ"/>
                <a:ea typeface="メイリオ"/>
                <a:cs typeface="メイリオ"/>
              </a:rPr>
              <a:t>業務基盤強化</a:t>
            </a:r>
          </a:p>
          <a:p>
            <a:pPr algn="ctr">
              <a:spcBef>
                <a:spcPts val="0"/>
              </a:spcBef>
            </a:pPr>
            <a:r>
              <a:rPr kumimoji="1" lang="ja-JP" altLang="en-US" sz="1400" dirty="0">
                <a:solidFill>
                  <a:schemeClr val="bg1"/>
                </a:solidFill>
                <a:latin typeface="メイリオ"/>
                <a:ea typeface="メイリオ"/>
                <a:cs typeface="メイリオ"/>
              </a:rPr>
              <a:t>から</a:t>
            </a:r>
          </a:p>
          <a:p>
            <a:pPr algn="ctr">
              <a:spcBef>
                <a:spcPts val="0"/>
              </a:spcBef>
            </a:pPr>
            <a:r>
              <a:rPr kumimoji="1" lang="ja-JP" altLang="en-US" sz="1400" dirty="0">
                <a:solidFill>
                  <a:schemeClr val="bg1"/>
                </a:solidFill>
                <a:latin typeface="メイリオ"/>
                <a:ea typeface="メイリオ"/>
                <a:cs typeface="メイリオ"/>
              </a:rPr>
              <a:t>戦略基盤強化</a:t>
            </a:r>
          </a:p>
        </p:txBody>
      </p:sp>
      <p:sp>
        <p:nvSpPr>
          <p:cNvPr id="111" name="テキスト ボックス 110"/>
          <p:cNvSpPr txBox="1"/>
          <p:nvPr/>
        </p:nvSpPr>
        <p:spPr>
          <a:xfrm>
            <a:off x="7092280" y="3592501"/>
            <a:ext cx="1261884" cy="461665"/>
          </a:xfrm>
          <a:prstGeom prst="rect">
            <a:avLst/>
          </a:prstGeom>
          <a:noFill/>
        </p:spPr>
        <p:txBody>
          <a:bodyPr wrap="none" rtlCol="0">
            <a:spAutoFit/>
          </a:bodyPr>
          <a:lstStyle/>
          <a:p>
            <a:pPr>
              <a:spcBef>
                <a:spcPts val="0"/>
              </a:spcBef>
            </a:pPr>
            <a:r>
              <a:rPr kumimoji="1" lang="ja-JP" altLang="en-US" sz="1200" dirty="0">
                <a:solidFill>
                  <a:schemeClr val="bg1"/>
                </a:solidFill>
                <a:latin typeface="メイリオ"/>
                <a:ea typeface="メイリオ"/>
                <a:cs typeface="メイリオ"/>
              </a:rPr>
              <a:t>標準化を目指す</a:t>
            </a:r>
          </a:p>
          <a:p>
            <a:pPr>
              <a:spcBef>
                <a:spcPts val="0"/>
              </a:spcBef>
            </a:pPr>
            <a:r>
              <a:rPr kumimoji="1" lang="ja-JP" altLang="en-US" sz="1200" dirty="0">
                <a:solidFill>
                  <a:schemeClr val="bg1"/>
                </a:solidFill>
                <a:latin typeface="メイリオ"/>
                <a:ea typeface="メイリオ"/>
                <a:cs typeface="メイリオ"/>
              </a:rPr>
              <a:t>アプローチ手法</a:t>
            </a:r>
          </a:p>
        </p:txBody>
      </p:sp>
      <p:sp>
        <p:nvSpPr>
          <p:cNvPr id="112" name="テキスト ボックス 111"/>
          <p:cNvSpPr txBox="1"/>
          <p:nvPr/>
        </p:nvSpPr>
        <p:spPr>
          <a:xfrm>
            <a:off x="7092280" y="4126237"/>
            <a:ext cx="1261884" cy="461665"/>
          </a:xfrm>
          <a:prstGeom prst="rect">
            <a:avLst/>
          </a:prstGeom>
          <a:noFill/>
        </p:spPr>
        <p:txBody>
          <a:bodyPr wrap="none" rtlCol="0">
            <a:spAutoFit/>
          </a:bodyPr>
          <a:lstStyle/>
          <a:p>
            <a:pPr>
              <a:spcBef>
                <a:spcPts val="0"/>
              </a:spcBef>
            </a:pPr>
            <a:r>
              <a:rPr kumimoji="1" lang="ja-JP" altLang="en-US" sz="1200" dirty="0">
                <a:solidFill>
                  <a:schemeClr val="bg1"/>
                </a:solidFill>
                <a:latin typeface="メイリオ"/>
                <a:ea typeface="メイリオ"/>
                <a:cs typeface="メイリオ"/>
              </a:rPr>
              <a:t>プロセス標準化</a:t>
            </a:r>
          </a:p>
          <a:p>
            <a:pPr>
              <a:spcBef>
                <a:spcPts val="0"/>
              </a:spcBef>
            </a:pPr>
            <a:r>
              <a:rPr kumimoji="1" lang="ja-JP" altLang="en-US" sz="1200" dirty="0">
                <a:solidFill>
                  <a:schemeClr val="bg1"/>
                </a:solidFill>
                <a:latin typeface="メイリオ"/>
                <a:ea typeface="メイリオ"/>
                <a:cs typeface="メイリオ"/>
              </a:rPr>
              <a:t>のための手法</a:t>
            </a:r>
          </a:p>
        </p:txBody>
      </p:sp>
      <p:sp>
        <p:nvSpPr>
          <p:cNvPr id="113" name="テキスト ボックス 112"/>
          <p:cNvSpPr txBox="1"/>
          <p:nvPr/>
        </p:nvSpPr>
        <p:spPr>
          <a:xfrm>
            <a:off x="7092280" y="5512173"/>
            <a:ext cx="1261884" cy="276999"/>
          </a:xfrm>
          <a:prstGeom prst="rect">
            <a:avLst/>
          </a:prstGeom>
          <a:noFill/>
        </p:spPr>
        <p:txBody>
          <a:bodyPr wrap="none" rtlCol="0">
            <a:spAutoFit/>
          </a:bodyPr>
          <a:lstStyle/>
          <a:p>
            <a:pPr>
              <a:spcBef>
                <a:spcPts val="0"/>
              </a:spcBef>
            </a:pPr>
            <a:r>
              <a:rPr kumimoji="1" lang="ja-JP" altLang="en-US" sz="1200" dirty="0">
                <a:solidFill>
                  <a:schemeClr val="bg1"/>
                </a:solidFill>
                <a:latin typeface="メイリオ"/>
                <a:ea typeface="メイリオ"/>
                <a:cs typeface="メイリオ"/>
              </a:rPr>
              <a:t>集計と統計分析</a:t>
            </a:r>
          </a:p>
        </p:txBody>
      </p:sp>
      <p:sp>
        <p:nvSpPr>
          <p:cNvPr id="114" name="テキスト ボックス 113"/>
          <p:cNvSpPr txBox="1"/>
          <p:nvPr/>
        </p:nvSpPr>
        <p:spPr>
          <a:xfrm>
            <a:off x="7092941" y="5911279"/>
            <a:ext cx="1415772" cy="461665"/>
          </a:xfrm>
          <a:prstGeom prst="rect">
            <a:avLst/>
          </a:prstGeom>
          <a:noFill/>
        </p:spPr>
        <p:txBody>
          <a:bodyPr wrap="none" rtlCol="0">
            <a:spAutoFit/>
          </a:bodyPr>
          <a:lstStyle/>
          <a:p>
            <a:pPr>
              <a:spcBef>
                <a:spcPts val="0"/>
              </a:spcBef>
            </a:pPr>
            <a:r>
              <a:rPr kumimoji="1" lang="ja-JP" altLang="en-US" sz="1200" dirty="0">
                <a:solidFill>
                  <a:schemeClr val="bg1"/>
                </a:solidFill>
                <a:latin typeface="メイリオ"/>
                <a:ea typeface="メイリオ"/>
                <a:cs typeface="メイリオ"/>
              </a:rPr>
              <a:t>モデル化と</a:t>
            </a:r>
            <a:endParaRPr kumimoji="1" lang="en-US" altLang="ja-JP" sz="1200" dirty="0">
              <a:solidFill>
                <a:schemeClr val="bg1"/>
              </a:solidFill>
              <a:latin typeface="メイリオ"/>
              <a:ea typeface="メイリオ"/>
              <a:cs typeface="メイリオ"/>
            </a:endParaRPr>
          </a:p>
          <a:p>
            <a:pPr>
              <a:spcBef>
                <a:spcPts val="0"/>
              </a:spcBef>
            </a:pPr>
            <a:r>
              <a:rPr kumimoji="1" lang="ja-JP" altLang="en-US" sz="1200" dirty="0">
                <a:solidFill>
                  <a:schemeClr val="bg1"/>
                </a:solidFill>
                <a:latin typeface="メイリオ"/>
                <a:ea typeface="メイリオ"/>
                <a:cs typeface="メイリオ"/>
              </a:rPr>
              <a:t>シミュレーション</a:t>
            </a:r>
          </a:p>
        </p:txBody>
      </p:sp>
      <p:sp>
        <p:nvSpPr>
          <p:cNvPr id="115" name="テキスト ボックス 114"/>
          <p:cNvSpPr txBox="1"/>
          <p:nvPr/>
        </p:nvSpPr>
        <p:spPr>
          <a:xfrm>
            <a:off x="7092941" y="4881386"/>
            <a:ext cx="1415772" cy="461665"/>
          </a:xfrm>
          <a:prstGeom prst="rect">
            <a:avLst/>
          </a:prstGeom>
          <a:noFill/>
        </p:spPr>
        <p:txBody>
          <a:bodyPr wrap="none" rtlCol="0">
            <a:spAutoFit/>
          </a:bodyPr>
          <a:lstStyle/>
          <a:p>
            <a:pPr>
              <a:spcBef>
                <a:spcPts val="0"/>
              </a:spcBef>
            </a:pPr>
            <a:r>
              <a:rPr kumimoji="1" lang="ja-JP" altLang="en-US" sz="1200" dirty="0">
                <a:solidFill>
                  <a:schemeClr val="bg1"/>
                </a:solidFill>
                <a:latin typeface="メイリオ"/>
                <a:ea typeface="メイリオ"/>
                <a:cs typeface="メイリオ"/>
              </a:rPr>
              <a:t>マスター・データ</a:t>
            </a:r>
          </a:p>
          <a:p>
            <a:pPr>
              <a:spcBef>
                <a:spcPts val="0"/>
              </a:spcBef>
            </a:pPr>
            <a:r>
              <a:rPr kumimoji="1" lang="ja-JP" altLang="en-US" sz="1200" dirty="0">
                <a:solidFill>
                  <a:schemeClr val="bg1"/>
                </a:solidFill>
                <a:latin typeface="メイリオ"/>
                <a:ea typeface="メイリオ"/>
                <a:cs typeface="メイリオ"/>
              </a:rPr>
              <a:t>の一元化</a:t>
            </a:r>
          </a:p>
        </p:txBody>
      </p:sp>
      <p:sp>
        <p:nvSpPr>
          <p:cNvPr id="116" name="テキスト ボックス 115"/>
          <p:cNvSpPr txBox="1"/>
          <p:nvPr/>
        </p:nvSpPr>
        <p:spPr>
          <a:xfrm>
            <a:off x="2987825" y="5534744"/>
            <a:ext cx="2672526" cy="369332"/>
          </a:xfrm>
          <a:prstGeom prst="rect">
            <a:avLst/>
          </a:prstGeom>
          <a:noFill/>
        </p:spPr>
        <p:txBody>
          <a:bodyPr wrap="none" rtlCol="0">
            <a:spAutoFit/>
          </a:bodyPr>
          <a:lstStyle/>
          <a:p>
            <a:r>
              <a:rPr kumimoji="1" lang="en-US" altLang="ja-JP" sz="1800" dirty="0">
                <a:solidFill>
                  <a:schemeClr val="bg1"/>
                </a:solidFill>
                <a:latin typeface="メイリオ"/>
                <a:ea typeface="メイリオ"/>
                <a:cs typeface="メイリオ"/>
              </a:rPr>
              <a:t>B</a:t>
            </a:r>
            <a:r>
              <a:rPr kumimoji="1" lang="ja-JP" altLang="en-US" sz="1800" dirty="0">
                <a:solidFill>
                  <a:schemeClr val="bg1"/>
                </a:solidFill>
                <a:latin typeface="メイリオ"/>
                <a:ea typeface="メイリオ"/>
                <a:cs typeface="メイリオ"/>
              </a:rPr>
              <a:t> </a:t>
            </a:r>
            <a:r>
              <a:rPr kumimoji="1" lang="en-US" altLang="ja-JP" sz="1800" dirty="0">
                <a:solidFill>
                  <a:schemeClr val="bg1"/>
                </a:solidFill>
                <a:latin typeface="メイリオ"/>
                <a:ea typeface="メイリオ"/>
                <a:cs typeface="メイリオ"/>
              </a:rPr>
              <a:t>I</a:t>
            </a:r>
            <a:r>
              <a:rPr kumimoji="1" lang="ja-JP" altLang="en-US" sz="1800" dirty="0">
                <a:solidFill>
                  <a:schemeClr val="bg1"/>
                </a:solidFill>
                <a:latin typeface="メイリオ"/>
                <a:ea typeface="メイリオ"/>
                <a:cs typeface="メイリオ"/>
              </a:rPr>
              <a:t>　</a:t>
            </a:r>
            <a:r>
              <a:rPr kumimoji="1" lang="en-US" altLang="ja-JP" sz="1800" dirty="0">
                <a:solidFill>
                  <a:schemeClr val="bg1"/>
                </a:solidFill>
                <a:latin typeface="メイリオ"/>
                <a:ea typeface="メイリオ"/>
                <a:cs typeface="メイリオ"/>
              </a:rPr>
              <a:t> </a:t>
            </a:r>
            <a:r>
              <a:rPr lang="ja-JP" altLang="en-US" dirty="0">
                <a:solidFill>
                  <a:schemeClr val="bg1"/>
                </a:solidFill>
                <a:latin typeface="メイリオ"/>
                <a:ea typeface="メイリオ"/>
                <a:cs typeface="メイリオ"/>
              </a:rPr>
              <a:t>原因・理由の探索</a:t>
            </a:r>
            <a:endParaRPr kumimoji="1" lang="ja-JP" altLang="en-US" sz="1800" dirty="0">
              <a:solidFill>
                <a:schemeClr val="bg1"/>
              </a:solidFill>
              <a:latin typeface="メイリオ"/>
              <a:ea typeface="メイリオ"/>
              <a:cs typeface="メイリオ"/>
            </a:endParaRPr>
          </a:p>
        </p:txBody>
      </p:sp>
      <p:sp>
        <p:nvSpPr>
          <p:cNvPr id="117" name="テキスト ボックス 116"/>
          <p:cNvSpPr txBox="1"/>
          <p:nvPr/>
        </p:nvSpPr>
        <p:spPr>
          <a:xfrm>
            <a:off x="2999298" y="5927412"/>
            <a:ext cx="2192728" cy="369332"/>
          </a:xfrm>
          <a:prstGeom prst="rect">
            <a:avLst/>
          </a:prstGeom>
          <a:noFill/>
        </p:spPr>
        <p:txBody>
          <a:bodyPr wrap="none" rtlCol="0">
            <a:spAutoFit/>
          </a:bodyPr>
          <a:lstStyle/>
          <a:p>
            <a:r>
              <a:rPr kumimoji="1" lang="en-US" altLang="ja-JP" sz="1800" dirty="0">
                <a:solidFill>
                  <a:schemeClr val="bg1"/>
                </a:solidFill>
                <a:latin typeface="メイリオ"/>
                <a:ea typeface="メイリオ"/>
                <a:cs typeface="メイリオ"/>
              </a:rPr>
              <a:t>BA</a:t>
            </a:r>
            <a:r>
              <a:rPr kumimoji="1" lang="ja-JP" altLang="en-US" sz="1800" dirty="0">
                <a:solidFill>
                  <a:schemeClr val="bg1"/>
                </a:solidFill>
                <a:latin typeface="メイリオ"/>
                <a:ea typeface="メイリオ"/>
                <a:cs typeface="メイリオ"/>
              </a:rPr>
              <a:t>　</a:t>
            </a:r>
            <a:r>
              <a:rPr kumimoji="1" lang="en-US" altLang="ja-JP" sz="1800" dirty="0">
                <a:solidFill>
                  <a:schemeClr val="bg1"/>
                </a:solidFill>
                <a:latin typeface="メイリオ"/>
                <a:ea typeface="メイリオ"/>
                <a:cs typeface="メイリオ"/>
              </a:rPr>
              <a:t> </a:t>
            </a:r>
            <a:r>
              <a:rPr kumimoji="1" lang="ja-JP" altLang="en-US" sz="1800" dirty="0">
                <a:solidFill>
                  <a:schemeClr val="bg1"/>
                </a:solidFill>
                <a:latin typeface="メイリオ"/>
                <a:ea typeface="メイリオ"/>
                <a:cs typeface="メイリオ"/>
              </a:rPr>
              <a:t>計画の最適化</a:t>
            </a:r>
          </a:p>
        </p:txBody>
      </p:sp>
      <p:cxnSp>
        <p:nvCxnSpPr>
          <p:cNvPr id="118" name="直線コネクタ 117"/>
          <p:cNvCxnSpPr/>
          <p:nvPr/>
        </p:nvCxnSpPr>
        <p:spPr bwMode="auto">
          <a:xfrm flipV="1">
            <a:off x="2816226" y="4087371"/>
            <a:ext cx="5532382" cy="1"/>
          </a:xfrm>
          <a:prstGeom prst="line">
            <a:avLst/>
          </a:prstGeom>
          <a:ln w="12700" cmpd="sng">
            <a:solidFill>
              <a:srgbClr val="FFFFFF"/>
            </a:solidFill>
            <a:prstDash val="sysDash"/>
            <a:headEnd type="none" w="med" len="med"/>
            <a:tailEnd type="none" w="med" len="med"/>
          </a:ln>
        </p:spPr>
        <p:style>
          <a:lnRef idx="3">
            <a:schemeClr val="lt1"/>
          </a:lnRef>
          <a:fillRef idx="1">
            <a:schemeClr val="accent2"/>
          </a:fillRef>
          <a:effectRef idx="1">
            <a:schemeClr val="accent2"/>
          </a:effectRef>
          <a:fontRef idx="minor">
            <a:schemeClr val="lt1"/>
          </a:fontRef>
        </p:style>
      </p:cxnSp>
      <p:cxnSp>
        <p:nvCxnSpPr>
          <p:cNvPr id="119" name="直線コネクタ 118"/>
          <p:cNvCxnSpPr/>
          <p:nvPr/>
        </p:nvCxnSpPr>
        <p:spPr bwMode="auto">
          <a:xfrm>
            <a:off x="2987824" y="5924212"/>
            <a:ext cx="5400600" cy="0"/>
          </a:xfrm>
          <a:prstGeom prst="line">
            <a:avLst/>
          </a:prstGeom>
          <a:ln w="19050" cmpd="sng">
            <a:solidFill>
              <a:srgbClr val="FFFFFF"/>
            </a:solidFill>
            <a:prstDash val="sysDash"/>
            <a:headEnd type="none" w="med" len="med"/>
            <a:tailEnd type="none" w="med" len="med"/>
          </a:ln>
        </p:spPr>
        <p:style>
          <a:lnRef idx="3">
            <a:schemeClr val="lt1"/>
          </a:lnRef>
          <a:fillRef idx="1">
            <a:schemeClr val="accent2"/>
          </a:fillRef>
          <a:effectRef idx="1">
            <a:schemeClr val="accent2"/>
          </a:effectRef>
          <a:fontRef idx="minor">
            <a:schemeClr val="lt1"/>
          </a:fontRef>
        </p:style>
      </p:cxnSp>
      <p:sp>
        <p:nvSpPr>
          <p:cNvPr id="120" name="角丸四角形 119"/>
          <p:cNvSpPr/>
          <p:nvPr/>
        </p:nvSpPr>
        <p:spPr bwMode="auto">
          <a:xfrm>
            <a:off x="5956479" y="5704562"/>
            <a:ext cx="889143" cy="482557"/>
          </a:xfrm>
          <a:prstGeom prst="roundRect">
            <a:avLst>
              <a:gd name="adj" fmla="val 0"/>
            </a:avLst>
          </a:prstGeom>
          <a:solidFill>
            <a:srgbClr val="660066"/>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lang="en-US" altLang="ja-JP" sz="1800" dirty="0">
                <a:solidFill>
                  <a:schemeClr val="bg1"/>
                </a:solidFill>
                <a:latin typeface="メイリオ"/>
                <a:ea typeface="メイリオ"/>
                <a:cs typeface="メイリオ"/>
              </a:rPr>
              <a:t>DWH</a:t>
            </a:r>
            <a:endParaRPr kumimoji="0" lang="ja-JP" altLang="en-US" sz="1800" b="0" i="0" u="none" strike="noStrike" cap="none" normalizeH="0" baseline="0" dirty="0">
              <a:ln>
                <a:noFill/>
              </a:ln>
              <a:solidFill>
                <a:schemeClr val="bg1"/>
              </a:solidFill>
              <a:effectLst/>
              <a:latin typeface="メイリオ"/>
              <a:ea typeface="メイリオ"/>
              <a:cs typeface="メイリオ"/>
            </a:endParaRPr>
          </a:p>
        </p:txBody>
      </p:sp>
      <p:sp>
        <p:nvSpPr>
          <p:cNvPr id="121" name="テキスト ボックス 120"/>
          <p:cNvSpPr txBox="1"/>
          <p:nvPr/>
        </p:nvSpPr>
        <p:spPr>
          <a:xfrm>
            <a:off x="2987824" y="4933387"/>
            <a:ext cx="3009094" cy="369332"/>
          </a:xfrm>
          <a:prstGeom prst="rect">
            <a:avLst/>
          </a:prstGeom>
          <a:noFill/>
        </p:spPr>
        <p:txBody>
          <a:bodyPr wrap="none" rtlCol="0">
            <a:spAutoFit/>
          </a:bodyPr>
          <a:lstStyle/>
          <a:p>
            <a:r>
              <a:rPr kumimoji="1" lang="en-US" altLang="ja-JP" sz="1800" dirty="0">
                <a:solidFill>
                  <a:schemeClr val="bg1"/>
                </a:solidFill>
                <a:latin typeface="メイリオ"/>
                <a:ea typeface="メイリオ"/>
                <a:cs typeface="メイリオ"/>
              </a:rPr>
              <a:t>ERP</a:t>
            </a:r>
            <a:r>
              <a:rPr lang="en-US" altLang="ja-JP" dirty="0">
                <a:solidFill>
                  <a:schemeClr val="bg1"/>
                </a:solidFill>
                <a:latin typeface="メイリオ"/>
                <a:ea typeface="メイリオ"/>
                <a:cs typeface="メイリオ"/>
              </a:rPr>
              <a:t> </a:t>
            </a:r>
            <a:r>
              <a:rPr lang="ja-JP" altLang="en-US" dirty="0">
                <a:solidFill>
                  <a:schemeClr val="bg1"/>
                </a:solidFill>
                <a:latin typeface="メイリオ"/>
                <a:ea typeface="メイリオ"/>
                <a:cs typeface="メイリオ"/>
              </a:rPr>
              <a:t>経営資源管理の一元化</a:t>
            </a:r>
            <a:endParaRPr kumimoji="1" lang="ja-JP" altLang="en-US" sz="1800" dirty="0">
              <a:solidFill>
                <a:schemeClr val="bg1"/>
              </a:solidFill>
              <a:latin typeface="メイリオ"/>
              <a:ea typeface="メイリオ"/>
              <a:cs typeface="メイリオ"/>
            </a:endParaRPr>
          </a:p>
        </p:txBody>
      </p:sp>
      <p:grpSp>
        <p:nvGrpSpPr>
          <p:cNvPr id="3" name="グループ化 2"/>
          <p:cNvGrpSpPr/>
          <p:nvPr/>
        </p:nvGrpSpPr>
        <p:grpSpPr>
          <a:xfrm>
            <a:off x="530227" y="3477344"/>
            <a:ext cx="536574" cy="3048000"/>
            <a:chOff x="530227" y="3581400"/>
            <a:chExt cx="536574" cy="3048000"/>
          </a:xfrm>
          <a:solidFill>
            <a:schemeClr val="accent6">
              <a:lumMod val="60000"/>
              <a:lumOff val="40000"/>
            </a:schemeClr>
          </a:solidFill>
        </p:grpSpPr>
        <p:sp>
          <p:nvSpPr>
            <p:cNvPr id="123" name="ホームベース 122"/>
            <p:cNvSpPr/>
            <p:nvPr/>
          </p:nvSpPr>
          <p:spPr bwMode="auto">
            <a:xfrm rot="5400000">
              <a:off x="-725486" y="4837113"/>
              <a:ext cx="3048000" cy="536574"/>
            </a:xfrm>
            <a:prstGeom prst="homePlate">
              <a:avLst/>
            </a:prstGeom>
            <a:grp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a:ln>
                  <a:noFill/>
                </a:ln>
                <a:solidFill>
                  <a:schemeClr val="bg1"/>
                </a:solidFill>
                <a:effectLst/>
                <a:latin typeface="メイリオ"/>
                <a:ea typeface="メイリオ"/>
                <a:cs typeface="メイリオ"/>
              </a:endParaRPr>
            </a:p>
          </p:txBody>
        </p:sp>
        <p:sp>
          <p:nvSpPr>
            <p:cNvPr id="125" name="テキスト ボックス 124"/>
            <p:cNvSpPr txBox="1"/>
            <p:nvPr/>
          </p:nvSpPr>
          <p:spPr>
            <a:xfrm>
              <a:off x="552295" y="4273875"/>
              <a:ext cx="492443" cy="1374735"/>
            </a:xfrm>
            <a:prstGeom prst="rect">
              <a:avLst/>
            </a:prstGeom>
            <a:grpFill/>
            <a:ln>
              <a:noFill/>
            </a:ln>
            <a:effectLst/>
          </p:spPr>
          <p:style>
            <a:lnRef idx="3">
              <a:schemeClr val="lt1"/>
            </a:lnRef>
            <a:fillRef idx="1">
              <a:schemeClr val="accent2"/>
            </a:fillRef>
            <a:effectRef idx="1">
              <a:schemeClr val="accent2"/>
            </a:effectRef>
            <a:fontRef idx="minor">
              <a:schemeClr val="lt1"/>
            </a:fontRef>
          </p:style>
          <p:txBody>
            <a:bodyPr vert="eaVert" wrap="none" rtlCol="0">
              <a:spAutoFit/>
            </a:bodyPr>
            <a:lstStyle/>
            <a:p>
              <a:pPr algn="ctr"/>
              <a:r>
                <a:rPr kumimoji="1" lang="ja-JP" altLang="en-US" sz="2000" dirty="0">
                  <a:solidFill>
                    <a:schemeClr val="bg1"/>
                  </a:solidFill>
                  <a:latin typeface="メイリオ"/>
                  <a:ea typeface="メイリオ"/>
                  <a:cs typeface="メイリオ"/>
                </a:rPr>
                <a:t>戦略と施策</a:t>
              </a:r>
            </a:p>
          </p:txBody>
        </p:sp>
      </p:grpSp>
      <p:sp>
        <p:nvSpPr>
          <p:cNvPr id="60" name="角丸四角形 59"/>
          <p:cNvSpPr/>
          <p:nvPr/>
        </p:nvSpPr>
        <p:spPr bwMode="auto">
          <a:xfrm>
            <a:off x="2123728" y="1596752"/>
            <a:ext cx="5688632" cy="455241"/>
          </a:xfrm>
          <a:prstGeom prst="roundRect">
            <a:avLst>
              <a:gd name="adj" fmla="val 0"/>
            </a:avLst>
          </a:prstGeom>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a:ln>
                  <a:noFill/>
                </a:ln>
                <a:solidFill>
                  <a:schemeClr val="bg1"/>
                </a:solidFill>
                <a:effectLst/>
                <a:latin typeface="メイリオ"/>
                <a:ea typeface="メイリオ"/>
                <a:cs typeface="メイリオ"/>
              </a:rPr>
              <a:t>非効率</a:t>
            </a:r>
          </a:p>
        </p:txBody>
      </p:sp>
      <p:sp>
        <p:nvSpPr>
          <p:cNvPr id="61" name="角丸四角形 60"/>
          <p:cNvSpPr/>
          <p:nvPr/>
        </p:nvSpPr>
        <p:spPr bwMode="auto">
          <a:xfrm>
            <a:off x="2123728" y="2308160"/>
            <a:ext cx="5688632" cy="440720"/>
          </a:xfrm>
          <a:prstGeom prst="roundRect">
            <a:avLst>
              <a:gd name="adj" fmla="val 0"/>
            </a:avLst>
          </a:prstGeom>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b"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a:ln>
                  <a:noFill/>
                </a:ln>
                <a:solidFill>
                  <a:schemeClr val="bg1"/>
                </a:solidFill>
                <a:effectLst/>
                <a:latin typeface="メイリオ"/>
                <a:ea typeface="メイリオ"/>
                <a:cs typeface="メイリオ"/>
              </a:rPr>
              <a:t>機能不全</a:t>
            </a:r>
          </a:p>
        </p:txBody>
      </p:sp>
      <p:sp>
        <p:nvSpPr>
          <p:cNvPr id="62" name="角丸四角形 61"/>
          <p:cNvSpPr/>
          <p:nvPr/>
        </p:nvSpPr>
        <p:spPr bwMode="auto">
          <a:xfrm>
            <a:off x="2195736" y="1943976"/>
            <a:ext cx="1684473" cy="440986"/>
          </a:xfrm>
          <a:prstGeom prst="roundRect">
            <a:avLst>
              <a:gd name="adj" fmla="val 0"/>
            </a:avLst>
          </a:prstGeom>
          <a:solidFill>
            <a:srgbClr val="FF6600"/>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800" b="0" i="0" u="none" strike="noStrike" cap="none" normalizeH="0" baseline="0" dirty="0">
                <a:ln>
                  <a:noFill/>
                </a:ln>
                <a:solidFill>
                  <a:schemeClr val="bg1"/>
                </a:solidFill>
                <a:effectLst/>
                <a:latin typeface="メイリオ"/>
                <a:ea typeface="メイリオ"/>
                <a:cs typeface="メイリオ"/>
              </a:rPr>
              <a:t>重複</a:t>
            </a:r>
          </a:p>
        </p:txBody>
      </p:sp>
      <p:sp>
        <p:nvSpPr>
          <p:cNvPr id="65" name="角丸四角形 64"/>
          <p:cNvSpPr/>
          <p:nvPr/>
        </p:nvSpPr>
        <p:spPr bwMode="auto">
          <a:xfrm>
            <a:off x="6055879" y="1949541"/>
            <a:ext cx="1684473" cy="440986"/>
          </a:xfrm>
          <a:prstGeom prst="roundRect">
            <a:avLst>
              <a:gd name="adj" fmla="val 0"/>
            </a:avLst>
          </a:prstGeom>
          <a:solidFill>
            <a:srgbClr val="FF6600"/>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800" b="0" i="0" u="none" strike="noStrike" cap="none" normalizeH="0" baseline="0" dirty="0">
                <a:ln>
                  <a:noFill/>
                </a:ln>
                <a:solidFill>
                  <a:schemeClr val="bg1"/>
                </a:solidFill>
                <a:effectLst/>
                <a:latin typeface="メイリオ"/>
                <a:ea typeface="メイリオ"/>
                <a:cs typeface="メイリオ"/>
              </a:rPr>
              <a:t>欠落</a:t>
            </a:r>
          </a:p>
        </p:txBody>
      </p:sp>
      <p:sp>
        <p:nvSpPr>
          <p:cNvPr id="69" name="角丸四角形 68"/>
          <p:cNvSpPr/>
          <p:nvPr/>
        </p:nvSpPr>
        <p:spPr bwMode="auto">
          <a:xfrm>
            <a:off x="4125809" y="1954876"/>
            <a:ext cx="1684473" cy="440986"/>
          </a:xfrm>
          <a:prstGeom prst="roundRect">
            <a:avLst>
              <a:gd name="adj" fmla="val 0"/>
            </a:avLst>
          </a:prstGeom>
          <a:solidFill>
            <a:srgbClr val="FF6600"/>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800" b="0" i="0" u="none" strike="noStrike" cap="none" normalizeH="0" baseline="0" dirty="0">
                <a:ln>
                  <a:noFill/>
                </a:ln>
                <a:solidFill>
                  <a:schemeClr val="bg1"/>
                </a:solidFill>
                <a:effectLst/>
                <a:latin typeface="メイリオ"/>
                <a:ea typeface="メイリオ"/>
                <a:cs typeface="メイリオ"/>
              </a:rPr>
              <a:t>不整合</a:t>
            </a:r>
          </a:p>
        </p:txBody>
      </p:sp>
      <p:sp>
        <p:nvSpPr>
          <p:cNvPr id="73" name="ホームベース 72"/>
          <p:cNvSpPr/>
          <p:nvPr/>
        </p:nvSpPr>
        <p:spPr bwMode="auto">
          <a:xfrm rot="5400000">
            <a:off x="4648664" y="547836"/>
            <a:ext cx="609600" cy="1447800"/>
          </a:xfrm>
          <a:prstGeom prst="homePlate">
            <a:avLst/>
          </a:prstGeom>
          <a:solidFill>
            <a:srgbClr val="800000"/>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chemeClr val="bg1"/>
              </a:solidFill>
              <a:effectLst/>
              <a:latin typeface="メイリオ"/>
              <a:ea typeface="メイリオ"/>
              <a:cs typeface="メイリオ"/>
            </a:endParaRPr>
          </a:p>
        </p:txBody>
      </p:sp>
      <p:sp>
        <p:nvSpPr>
          <p:cNvPr id="74" name="テキスト ボックス 73"/>
          <p:cNvSpPr txBox="1"/>
          <p:nvPr/>
        </p:nvSpPr>
        <p:spPr>
          <a:xfrm>
            <a:off x="4408652" y="1043136"/>
            <a:ext cx="1082348" cy="307777"/>
          </a:xfrm>
          <a:prstGeom prst="rect">
            <a:avLst/>
          </a:prstGeom>
          <a:noFill/>
        </p:spPr>
        <p:txBody>
          <a:bodyPr wrap="none" rtlCol="0">
            <a:spAutoFit/>
          </a:bodyPr>
          <a:lstStyle/>
          <a:p>
            <a:pPr algn="ctr"/>
            <a:r>
              <a:rPr kumimoji="1" lang="ja-JP" altLang="en-US" sz="1400" dirty="0">
                <a:solidFill>
                  <a:schemeClr val="bg1"/>
                </a:solidFill>
                <a:latin typeface="メイリオ"/>
                <a:ea typeface="メイリオ"/>
                <a:cs typeface="メイリオ"/>
              </a:rPr>
              <a:t>コスト削減</a:t>
            </a:r>
          </a:p>
        </p:txBody>
      </p:sp>
      <p:sp>
        <p:nvSpPr>
          <p:cNvPr id="71" name="ホームベース 70"/>
          <p:cNvSpPr/>
          <p:nvPr/>
        </p:nvSpPr>
        <p:spPr bwMode="auto">
          <a:xfrm>
            <a:off x="1403648" y="1524744"/>
            <a:ext cx="609600" cy="1447800"/>
          </a:xfrm>
          <a:prstGeom prst="homePlate">
            <a:avLst/>
          </a:prstGeom>
          <a:solidFill>
            <a:srgbClr val="800000"/>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chemeClr val="bg1"/>
              </a:solidFill>
              <a:effectLst/>
              <a:latin typeface="メイリオ"/>
              <a:ea typeface="メイリオ"/>
              <a:cs typeface="メイリオ"/>
            </a:endParaRPr>
          </a:p>
        </p:txBody>
      </p:sp>
      <p:sp>
        <p:nvSpPr>
          <p:cNvPr id="75" name="テキスト ボックス 74"/>
          <p:cNvSpPr txBox="1"/>
          <p:nvPr/>
        </p:nvSpPr>
        <p:spPr>
          <a:xfrm>
            <a:off x="1415097" y="1654015"/>
            <a:ext cx="400110" cy="1169551"/>
          </a:xfrm>
          <a:prstGeom prst="rect">
            <a:avLst/>
          </a:prstGeom>
          <a:noFill/>
        </p:spPr>
        <p:txBody>
          <a:bodyPr vert="eaVert" wrap="none" rtlCol="0">
            <a:spAutoFit/>
          </a:bodyPr>
          <a:lstStyle/>
          <a:p>
            <a:pPr algn="ctr"/>
            <a:r>
              <a:rPr kumimoji="1" lang="ja-JP" altLang="en-US" sz="1400" dirty="0">
                <a:solidFill>
                  <a:schemeClr val="bg1"/>
                </a:solidFill>
                <a:latin typeface="メイリオ"/>
                <a:ea typeface="メイリオ"/>
                <a:cs typeface="メイリオ"/>
              </a:rPr>
              <a:t>スピード経営</a:t>
            </a:r>
          </a:p>
        </p:txBody>
      </p:sp>
      <p:sp>
        <p:nvSpPr>
          <p:cNvPr id="72" name="ホームベース 71"/>
          <p:cNvSpPr/>
          <p:nvPr/>
        </p:nvSpPr>
        <p:spPr bwMode="auto">
          <a:xfrm flipH="1">
            <a:off x="7884368" y="1452736"/>
            <a:ext cx="609600" cy="1447800"/>
          </a:xfrm>
          <a:prstGeom prst="homePlate">
            <a:avLst/>
          </a:prstGeom>
          <a:solidFill>
            <a:srgbClr val="800000"/>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chemeClr val="bg1"/>
              </a:solidFill>
              <a:effectLst/>
              <a:latin typeface="メイリオ"/>
              <a:ea typeface="メイリオ"/>
              <a:cs typeface="メイリオ"/>
            </a:endParaRPr>
          </a:p>
        </p:txBody>
      </p:sp>
      <p:sp>
        <p:nvSpPr>
          <p:cNvPr id="76" name="テキスト ボックス 75"/>
          <p:cNvSpPr txBox="1"/>
          <p:nvPr/>
        </p:nvSpPr>
        <p:spPr>
          <a:xfrm>
            <a:off x="8124636" y="1521964"/>
            <a:ext cx="400110" cy="1349087"/>
          </a:xfrm>
          <a:prstGeom prst="rect">
            <a:avLst/>
          </a:prstGeom>
          <a:noFill/>
        </p:spPr>
        <p:txBody>
          <a:bodyPr vert="eaVert" wrap="none" rtlCol="0">
            <a:spAutoFit/>
          </a:bodyPr>
          <a:lstStyle/>
          <a:p>
            <a:pPr algn="ctr"/>
            <a:r>
              <a:rPr kumimoji="1" lang="ja-JP" altLang="en-US" sz="1400" dirty="0">
                <a:solidFill>
                  <a:schemeClr val="bg1"/>
                </a:solidFill>
                <a:latin typeface="メイリオ"/>
                <a:ea typeface="メイリオ"/>
                <a:cs typeface="メイリオ"/>
              </a:rPr>
              <a:t>変化への柔軟性</a:t>
            </a:r>
          </a:p>
        </p:txBody>
      </p:sp>
      <p:sp>
        <p:nvSpPr>
          <p:cNvPr id="122" name="ホームベース 121"/>
          <p:cNvSpPr/>
          <p:nvPr/>
        </p:nvSpPr>
        <p:spPr bwMode="auto">
          <a:xfrm rot="5400000">
            <a:off x="-388019" y="1826965"/>
            <a:ext cx="2349872" cy="513382"/>
          </a:xfrm>
          <a:prstGeom prst="homePlate">
            <a:avLst/>
          </a:prstGeom>
          <a:solidFill>
            <a:schemeClr val="accent3">
              <a:lumMod val="60000"/>
              <a:lumOff val="40000"/>
            </a:schemeClr>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chemeClr val="bg1"/>
              </a:solidFill>
              <a:effectLst/>
              <a:latin typeface="メイリオ"/>
              <a:ea typeface="メイリオ"/>
              <a:cs typeface="メイリオ"/>
            </a:endParaRPr>
          </a:p>
        </p:txBody>
      </p:sp>
      <p:sp>
        <p:nvSpPr>
          <p:cNvPr id="124" name="テキスト ボックス 123"/>
          <p:cNvSpPr txBox="1"/>
          <p:nvPr/>
        </p:nvSpPr>
        <p:spPr>
          <a:xfrm>
            <a:off x="552314" y="1170690"/>
            <a:ext cx="492443" cy="1631216"/>
          </a:xfrm>
          <a:prstGeom prst="rect">
            <a:avLst/>
          </a:prstGeom>
          <a:noFill/>
        </p:spPr>
        <p:txBody>
          <a:bodyPr vert="eaVert" wrap="none" rtlCol="0">
            <a:spAutoFit/>
          </a:bodyPr>
          <a:lstStyle/>
          <a:p>
            <a:pPr algn="ctr"/>
            <a:r>
              <a:rPr kumimoji="1" lang="ja-JP" altLang="en-US" sz="2000" dirty="0">
                <a:solidFill>
                  <a:schemeClr val="bg1"/>
                </a:solidFill>
                <a:latin typeface="メイリオ"/>
                <a:ea typeface="メイリオ"/>
                <a:cs typeface="メイリオ"/>
              </a:rPr>
              <a:t>課題とニーズ</a:t>
            </a:r>
          </a:p>
        </p:txBody>
      </p:sp>
      <p:sp>
        <p:nvSpPr>
          <p:cNvPr id="50" name="ホームベース 49"/>
          <p:cNvSpPr/>
          <p:nvPr/>
        </p:nvSpPr>
        <p:spPr bwMode="auto">
          <a:xfrm rot="16200000" flipV="1">
            <a:off x="4638290" y="2329780"/>
            <a:ext cx="609600" cy="1447800"/>
          </a:xfrm>
          <a:prstGeom prst="homePlate">
            <a:avLst/>
          </a:prstGeom>
          <a:solidFill>
            <a:srgbClr val="800000"/>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chemeClr val="bg1"/>
              </a:solidFill>
              <a:effectLst/>
              <a:latin typeface="メイリオ"/>
              <a:ea typeface="メイリオ"/>
              <a:cs typeface="メイリオ"/>
            </a:endParaRPr>
          </a:p>
        </p:txBody>
      </p:sp>
      <p:sp>
        <p:nvSpPr>
          <p:cNvPr id="51" name="テキスト ボックス 50"/>
          <p:cNvSpPr txBox="1"/>
          <p:nvPr/>
        </p:nvSpPr>
        <p:spPr>
          <a:xfrm>
            <a:off x="4207804" y="3046511"/>
            <a:ext cx="1441420" cy="307777"/>
          </a:xfrm>
          <a:prstGeom prst="rect">
            <a:avLst/>
          </a:prstGeom>
          <a:noFill/>
        </p:spPr>
        <p:txBody>
          <a:bodyPr wrap="none" rtlCol="0">
            <a:spAutoFit/>
          </a:bodyPr>
          <a:lstStyle/>
          <a:p>
            <a:pPr algn="ctr"/>
            <a:r>
              <a:rPr kumimoji="1" lang="ja-JP" altLang="en-US" sz="1400" dirty="0">
                <a:solidFill>
                  <a:schemeClr val="bg1"/>
                </a:solidFill>
                <a:latin typeface="メイリオ"/>
                <a:ea typeface="メイリオ"/>
                <a:cs typeface="メイリオ"/>
              </a:rPr>
              <a:t>グローバル対応</a:t>
            </a:r>
          </a:p>
        </p:txBody>
      </p:sp>
      <p:sp>
        <p:nvSpPr>
          <p:cNvPr id="2" name="テキスト ボックス 1"/>
          <p:cNvSpPr txBox="1"/>
          <p:nvPr/>
        </p:nvSpPr>
        <p:spPr>
          <a:xfrm>
            <a:off x="6300192" y="1020688"/>
            <a:ext cx="1107996" cy="369332"/>
          </a:xfrm>
          <a:prstGeom prst="rect">
            <a:avLst/>
          </a:prstGeom>
          <a:noFill/>
        </p:spPr>
        <p:txBody>
          <a:bodyPr wrap="none" rtlCol="0">
            <a:spAutoFit/>
          </a:bodyPr>
          <a:lstStyle/>
          <a:p>
            <a:r>
              <a:rPr kumimoji="1" lang="ja-JP" altLang="en-US" dirty="0">
                <a:solidFill>
                  <a:srgbClr val="FFFFFF"/>
                </a:solidFill>
                <a:latin typeface="メイリオ"/>
                <a:ea typeface="メイリオ"/>
                <a:cs typeface="メイリオ"/>
              </a:rPr>
              <a:t>システム</a:t>
            </a:r>
          </a:p>
        </p:txBody>
      </p:sp>
      <p:sp>
        <p:nvSpPr>
          <p:cNvPr id="63" name="テキスト ボックス 62"/>
          <p:cNvSpPr txBox="1"/>
          <p:nvPr/>
        </p:nvSpPr>
        <p:spPr>
          <a:xfrm>
            <a:off x="2771800" y="876672"/>
            <a:ext cx="1107996" cy="646331"/>
          </a:xfrm>
          <a:prstGeom prst="rect">
            <a:avLst/>
          </a:prstGeom>
          <a:noFill/>
        </p:spPr>
        <p:txBody>
          <a:bodyPr wrap="none" rtlCol="0">
            <a:spAutoFit/>
          </a:bodyPr>
          <a:lstStyle/>
          <a:p>
            <a:r>
              <a:rPr kumimoji="1" lang="ja-JP" altLang="en-US" dirty="0">
                <a:solidFill>
                  <a:schemeClr val="bg1"/>
                </a:solidFill>
                <a:latin typeface="メイリオ"/>
                <a:ea typeface="メイリオ"/>
                <a:cs typeface="メイリオ"/>
              </a:rPr>
              <a:t>ビジネス</a:t>
            </a:r>
            <a:endParaRPr kumimoji="1" lang="en-US" altLang="ja-JP" dirty="0">
              <a:solidFill>
                <a:schemeClr val="bg1"/>
              </a:solidFill>
              <a:latin typeface="メイリオ"/>
              <a:ea typeface="メイリオ"/>
              <a:cs typeface="メイリオ"/>
            </a:endParaRPr>
          </a:p>
          <a:p>
            <a:r>
              <a:rPr kumimoji="1" lang="ja-JP" altLang="en-US" dirty="0">
                <a:solidFill>
                  <a:schemeClr val="bg1"/>
                </a:solidFill>
                <a:latin typeface="メイリオ"/>
                <a:ea typeface="メイリオ"/>
                <a:cs typeface="メイリオ"/>
              </a:rPr>
              <a:t>プロセス</a:t>
            </a:r>
          </a:p>
        </p:txBody>
      </p:sp>
    </p:spTree>
    <p:extLst>
      <p:ext uri="{BB962C8B-B14F-4D97-AF65-F5344CB8AC3E}">
        <p14:creationId xmlns:p14="http://schemas.microsoft.com/office/powerpoint/2010/main" val="413593756"/>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en-US" altLang="ja-JP" sz="2400" dirty="0">
                <a:solidFill>
                  <a:srgbClr val="FFFFFF"/>
                </a:solidFill>
                <a:effectLst/>
                <a:latin typeface="メイリオ"/>
                <a:ea typeface="メイリオ"/>
                <a:cs typeface="メイリオ"/>
              </a:rPr>
              <a:t>ERP</a:t>
            </a:r>
            <a:r>
              <a:rPr lang="ja-JP" altLang="en-US" sz="2400" dirty="0">
                <a:solidFill>
                  <a:srgbClr val="FFFFFF"/>
                </a:solidFill>
                <a:effectLst/>
                <a:latin typeface="メイリオ"/>
                <a:ea typeface="メイリオ"/>
                <a:cs typeface="メイリオ"/>
              </a:rPr>
              <a:t>とは</a:t>
            </a:r>
            <a:endParaRPr lang="en-US" altLang="ja-JP" sz="2400" dirty="0">
              <a:solidFill>
                <a:srgbClr val="FFFFFF"/>
              </a:solidFill>
              <a:effectLst/>
              <a:latin typeface="メイリオ"/>
              <a:ea typeface="メイリオ"/>
              <a:cs typeface="メイリオ"/>
            </a:endParaRP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114879099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角丸四角形 186"/>
          <p:cNvSpPr/>
          <p:nvPr/>
        </p:nvSpPr>
        <p:spPr bwMode="auto">
          <a:xfrm>
            <a:off x="3144116" y="3208867"/>
            <a:ext cx="2233551" cy="940872"/>
          </a:xfrm>
          <a:prstGeom prst="roundRect">
            <a:avLst>
              <a:gd name="adj" fmla="val 0"/>
            </a:avLst>
          </a:prstGeom>
          <a:solidFill>
            <a:srgbClr val="E6D6AF"/>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メイリオ"/>
              <a:ea typeface="メイリオ"/>
              <a:cs typeface="メイリオ"/>
            </a:endParaRPr>
          </a:p>
        </p:txBody>
      </p:sp>
      <p:sp>
        <p:nvSpPr>
          <p:cNvPr id="69" name="角丸四角形 68"/>
          <p:cNvSpPr/>
          <p:nvPr/>
        </p:nvSpPr>
        <p:spPr bwMode="auto">
          <a:xfrm>
            <a:off x="3296516" y="1761067"/>
            <a:ext cx="457200" cy="381000"/>
          </a:xfrm>
          <a:prstGeom prst="roundRect">
            <a:avLst>
              <a:gd name="adj" fmla="val 0"/>
            </a:avLst>
          </a:prstGeom>
          <a:solidFill>
            <a:schemeClr val="accent3">
              <a:lumMod val="75000"/>
            </a:schemeClr>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900" b="0" i="0" u="none" strike="noStrike" cap="none" normalizeH="0" baseline="0" dirty="0">
                <a:ln>
                  <a:noFill/>
                </a:ln>
                <a:solidFill>
                  <a:schemeClr val="bg1"/>
                </a:solidFill>
                <a:effectLst/>
                <a:latin typeface="メイリオ"/>
                <a:ea typeface="メイリオ"/>
                <a:cs typeface="メイリオ"/>
              </a:rPr>
              <a:t>業務</a:t>
            </a:r>
          </a:p>
        </p:txBody>
      </p:sp>
      <p:sp>
        <p:nvSpPr>
          <p:cNvPr id="71" name="角丸四角形 70"/>
          <p:cNvSpPr/>
          <p:nvPr/>
        </p:nvSpPr>
        <p:spPr bwMode="auto">
          <a:xfrm>
            <a:off x="3982316" y="1761067"/>
            <a:ext cx="457200" cy="381000"/>
          </a:xfrm>
          <a:prstGeom prst="roundRect">
            <a:avLst>
              <a:gd name="adj" fmla="val 0"/>
            </a:avLst>
          </a:prstGeom>
          <a:solidFill>
            <a:schemeClr val="accent3">
              <a:lumMod val="75000"/>
            </a:schemeClr>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800" dirty="0">
                <a:solidFill>
                  <a:schemeClr val="bg1"/>
                </a:solidFill>
                <a:latin typeface="メイリオ"/>
                <a:ea typeface="メイリオ"/>
                <a:cs typeface="メイリオ"/>
              </a:rPr>
              <a:t>業務</a:t>
            </a:r>
          </a:p>
        </p:txBody>
      </p:sp>
      <p:sp>
        <p:nvSpPr>
          <p:cNvPr id="74" name="角丸四角形 73"/>
          <p:cNvSpPr/>
          <p:nvPr/>
        </p:nvSpPr>
        <p:spPr bwMode="auto">
          <a:xfrm>
            <a:off x="4691867" y="1761067"/>
            <a:ext cx="457200" cy="381000"/>
          </a:xfrm>
          <a:prstGeom prst="roundRect">
            <a:avLst>
              <a:gd name="adj" fmla="val 0"/>
            </a:avLst>
          </a:prstGeom>
          <a:solidFill>
            <a:schemeClr val="accent3">
              <a:lumMod val="75000"/>
            </a:schemeClr>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800" dirty="0">
                <a:solidFill>
                  <a:schemeClr val="bg1"/>
                </a:solidFill>
                <a:latin typeface="メイリオ"/>
                <a:ea typeface="メイリオ"/>
                <a:cs typeface="メイリオ"/>
              </a:rPr>
              <a:t>業務</a:t>
            </a:r>
          </a:p>
        </p:txBody>
      </p:sp>
      <p:sp>
        <p:nvSpPr>
          <p:cNvPr id="75" name="角丸四角形 74"/>
          <p:cNvSpPr/>
          <p:nvPr/>
        </p:nvSpPr>
        <p:spPr bwMode="auto">
          <a:xfrm>
            <a:off x="3296516" y="3513667"/>
            <a:ext cx="457200" cy="381000"/>
          </a:xfrm>
          <a:prstGeom prst="roundRect">
            <a:avLst>
              <a:gd name="adj" fmla="val 0"/>
            </a:avLst>
          </a:prstGeom>
          <a:solidFill>
            <a:srgbClr val="008000"/>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800" b="0" i="0" u="none" strike="noStrike" cap="none" normalizeH="0" baseline="0" dirty="0">
                <a:ln>
                  <a:noFill/>
                </a:ln>
                <a:solidFill>
                  <a:schemeClr val="bg1"/>
                </a:solidFill>
                <a:effectLst/>
                <a:latin typeface="メイリオ"/>
                <a:ea typeface="メイリオ"/>
                <a:cs typeface="メイリオ"/>
              </a:rPr>
              <a:t>SYS</a:t>
            </a:r>
            <a:endParaRPr kumimoji="0" lang="ja-JP" altLang="en-US" sz="800" b="0" i="0" u="none" strike="noStrike" cap="none" normalizeH="0" baseline="0" dirty="0">
              <a:ln>
                <a:noFill/>
              </a:ln>
              <a:solidFill>
                <a:schemeClr val="bg1"/>
              </a:solidFill>
              <a:effectLst/>
              <a:latin typeface="メイリオ"/>
              <a:ea typeface="メイリオ"/>
              <a:cs typeface="メイリオ"/>
            </a:endParaRPr>
          </a:p>
        </p:txBody>
      </p:sp>
      <p:sp>
        <p:nvSpPr>
          <p:cNvPr id="77" name="角丸四角形 76"/>
          <p:cNvSpPr/>
          <p:nvPr/>
        </p:nvSpPr>
        <p:spPr bwMode="auto">
          <a:xfrm>
            <a:off x="3982316" y="3513667"/>
            <a:ext cx="457200" cy="381000"/>
          </a:xfrm>
          <a:prstGeom prst="roundRect">
            <a:avLst>
              <a:gd name="adj" fmla="val 0"/>
            </a:avLst>
          </a:prstGeom>
          <a:solidFill>
            <a:srgbClr val="008000"/>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800" b="0" i="0" u="none" strike="noStrike" cap="none" normalizeH="0" baseline="0" dirty="0">
                <a:ln>
                  <a:noFill/>
                </a:ln>
                <a:solidFill>
                  <a:schemeClr val="bg1"/>
                </a:solidFill>
                <a:effectLst/>
                <a:latin typeface="メイリオ"/>
                <a:ea typeface="メイリオ"/>
                <a:cs typeface="メイリオ"/>
              </a:rPr>
              <a:t>SYS</a:t>
            </a:r>
            <a:endParaRPr kumimoji="0" lang="ja-JP" altLang="en-US" sz="800" b="0" i="0" u="none" strike="noStrike" cap="none" normalizeH="0" baseline="0" dirty="0">
              <a:ln>
                <a:noFill/>
              </a:ln>
              <a:solidFill>
                <a:schemeClr val="bg1"/>
              </a:solidFill>
              <a:effectLst/>
              <a:latin typeface="メイリオ"/>
              <a:ea typeface="メイリオ"/>
              <a:cs typeface="メイリオ"/>
            </a:endParaRPr>
          </a:p>
        </p:txBody>
      </p:sp>
      <p:sp>
        <p:nvSpPr>
          <p:cNvPr id="88" name="角丸四角形 87"/>
          <p:cNvSpPr/>
          <p:nvPr/>
        </p:nvSpPr>
        <p:spPr bwMode="auto">
          <a:xfrm>
            <a:off x="4691867" y="3513667"/>
            <a:ext cx="457200" cy="381000"/>
          </a:xfrm>
          <a:prstGeom prst="roundRect">
            <a:avLst>
              <a:gd name="adj" fmla="val 0"/>
            </a:avLst>
          </a:prstGeom>
          <a:solidFill>
            <a:srgbClr val="008000"/>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800" b="0" i="0" u="none" strike="noStrike" cap="none" normalizeH="0" baseline="0" dirty="0">
                <a:ln>
                  <a:noFill/>
                </a:ln>
                <a:solidFill>
                  <a:schemeClr val="bg1"/>
                </a:solidFill>
                <a:effectLst/>
                <a:latin typeface="メイリオ"/>
                <a:ea typeface="メイリオ"/>
                <a:cs typeface="メイリオ"/>
              </a:rPr>
              <a:t>SYS</a:t>
            </a:r>
            <a:endParaRPr kumimoji="0" lang="ja-JP" altLang="en-US" sz="800" b="0" i="0" u="none" strike="noStrike" cap="none" normalizeH="0" baseline="0" dirty="0">
              <a:ln>
                <a:noFill/>
              </a:ln>
              <a:solidFill>
                <a:schemeClr val="bg1"/>
              </a:solidFill>
              <a:effectLst/>
              <a:latin typeface="メイリオ"/>
              <a:ea typeface="メイリオ"/>
              <a:cs typeface="メイリオ"/>
            </a:endParaRPr>
          </a:p>
        </p:txBody>
      </p:sp>
      <p:cxnSp>
        <p:nvCxnSpPr>
          <p:cNvPr id="114" name="直線矢印コネクタ 113"/>
          <p:cNvCxnSpPr>
            <a:stCxn id="69" idx="2"/>
            <a:endCxn id="75" idx="0"/>
          </p:cNvCxnSpPr>
          <p:nvPr/>
        </p:nvCxnSpPr>
        <p:spPr bwMode="auto">
          <a:xfrm>
            <a:off x="3525116" y="2142067"/>
            <a:ext cx="0" cy="1371600"/>
          </a:xfrm>
          <a:prstGeom prst="straightConnector1">
            <a:avLst/>
          </a:prstGeom>
          <a:ln>
            <a:solidFill>
              <a:srgbClr val="FF6600"/>
            </a:solidFill>
            <a:headEnd type="none" w="med" len="med"/>
            <a:tailEnd type="triangle" w="med" len="med"/>
          </a:ln>
        </p:spPr>
        <p:style>
          <a:lnRef idx="1">
            <a:schemeClr val="accent1"/>
          </a:lnRef>
          <a:fillRef idx="3">
            <a:schemeClr val="accent1"/>
          </a:fillRef>
          <a:effectRef idx="2">
            <a:schemeClr val="accent1"/>
          </a:effectRef>
          <a:fontRef idx="minor">
            <a:schemeClr val="lt1"/>
          </a:fontRef>
        </p:style>
      </p:cxnSp>
      <p:cxnSp>
        <p:nvCxnSpPr>
          <p:cNvPr id="115" name="直線矢印コネクタ 114"/>
          <p:cNvCxnSpPr>
            <a:stCxn id="71" idx="2"/>
            <a:endCxn id="77" idx="0"/>
          </p:cNvCxnSpPr>
          <p:nvPr/>
        </p:nvCxnSpPr>
        <p:spPr bwMode="auto">
          <a:xfrm>
            <a:off x="4210916" y="2142067"/>
            <a:ext cx="0" cy="1371600"/>
          </a:xfrm>
          <a:prstGeom prst="straightConnector1">
            <a:avLst/>
          </a:prstGeom>
          <a:ln>
            <a:solidFill>
              <a:srgbClr val="FF6600"/>
            </a:solidFill>
            <a:headEnd type="none" w="med" len="med"/>
            <a:tailEnd type="triangle" w="med" len="med"/>
          </a:ln>
        </p:spPr>
        <p:style>
          <a:lnRef idx="1">
            <a:schemeClr val="accent1"/>
          </a:lnRef>
          <a:fillRef idx="3">
            <a:schemeClr val="accent1"/>
          </a:fillRef>
          <a:effectRef idx="2">
            <a:schemeClr val="accent1"/>
          </a:effectRef>
          <a:fontRef idx="minor">
            <a:schemeClr val="lt1"/>
          </a:fontRef>
        </p:style>
      </p:cxnSp>
      <p:cxnSp>
        <p:nvCxnSpPr>
          <p:cNvPr id="116" name="直線矢印コネクタ 115"/>
          <p:cNvCxnSpPr>
            <a:stCxn id="74" idx="2"/>
            <a:endCxn id="88" idx="0"/>
          </p:cNvCxnSpPr>
          <p:nvPr/>
        </p:nvCxnSpPr>
        <p:spPr bwMode="auto">
          <a:xfrm>
            <a:off x="4920467" y="2142067"/>
            <a:ext cx="0" cy="1371600"/>
          </a:xfrm>
          <a:prstGeom prst="straightConnector1">
            <a:avLst/>
          </a:prstGeom>
          <a:ln>
            <a:solidFill>
              <a:srgbClr val="FF6600"/>
            </a:solidFill>
            <a:headEnd type="none" w="med" len="med"/>
            <a:tailEnd type="triangle" w="med" len="med"/>
          </a:ln>
        </p:spPr>
        <p:style>
          <a:lnRef idx="1">
            <a:schemeClr val="accent1"/>
          </a:lnRef>
          <a:fillRef idx="3">
            <a:schemeClr val="accent1"/>
          </a:fillRef>
          <a:effectRef idx="2">
            <a:schemeClr val="accent1"/>
          </a:effectRef>
          <a:fontRef idx="minor">
            <a:schemeClr val="lt1"/>
          </a:fontRef>
        </p:style>
      </p:cxnSp>
      <p:sp>
        <p:nvSpPr>
          <p:cNvPr id="2" name="タイトル 1"/>
          <p:cNvSpPr>
            <a:spLocks noGrp="1"/>
          </p:cNvSpPr>
          <p:nvPr>
            <p:ph type="title"/>
          </p:nvPr>
        </p:nvSpPr>
        <p:spPr>
          <a:xfrm>
            <a:off x="152400" y="152400"/>
            <a:ext cx="8991600" cy="533400"/>
          </a:xfrm>
        </p:spPr>
        <p:txBody>
          <a:bodyPr/>
          <a:lstStyle/>
          <a:p>
            <a:r>
              <a:rPr kumimoji="1" lang="en-US" altLang="ja-JP" sz="2800" dirty="0">
                <a:latin typeface="メイリオ"/>
                <a:ea typeface="メイリオ"/>
                <a:cs typeface="メイリオ"/>
              </a:rPr>
              <a:t>ERP</a:t>
            </a:r>
            <a:r>
              <a:rPr kumimoji="1" lang="ja-JP" altLang="en-US" sz="2800" dirty="0">
                <a:latin typeface="メイリオ"/>
                <a:ea typeface="メイリオ"/>
                <a:cs typeface="メイリオ"/>
              </a:rPr>
              <a:t>システム　登場の歴史的背景</a:t>
            </a:r>
          </a:p>
        </p:txBody>
      </p:sp>
      <p:sp>
        <p:nvSpPr>
          <p:cNvPr id="185" name="角丸四角形 184"/>
          <p:cNvSpPr/>
          <p:nvPr/>
        </p:nvSpPr>
        <p:spPr bwMode="auto">
          <a:xfrm>
            <a:off x="3144116" y="4706395"/>
            <a:ext cx="2233551" cy="940872"/>
          </a:xfrm>
          <a:prstGeom prst="roundRect">
            <a:avLst>
              <a:gd name="adj" fmla="val 0"/>
            </a:avLst>
          </a:prstGeom>
          <a:solidFill>
            <a:srgbClr val="FFFBD2"/>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メイリオ"/>
              <a:ea typeface="メイリオ"/>
              <a:cs typeface="メイリオ"/>
            </a:endParaRPr>
          </a:p>
        </p:txBody>
      </p:sp>
      <p:sp>
        <p:nvSpPr>
          <p:cNvPr id="64" name="角丸四角形 63"/>
          <p:cNvSpPr/>
          <p:nvPr/>
        </p:nvSpPr>
        <p:spPr bwMode="auto">
          <a:xfrm>
            <a:off x="3372716" y="3661832"/>
            <a:ext cx="457200" cy="381000"/>
          </a:xfrm>
          <a:prstGeom prst="roundRect">
            <a:avLst>
              <a:gd name="adj" fmla="val 0"/>
            </a:avLst>
          </a:prstGeom>
          <a:solidFill>
            <a:srgbClr val="008000"/>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dirty="0">
                <a:solidFill>
                  <a:schemeClr val="bg1"/>
                </a:solidFill>
                <a:latin typeface="メイリオ"/>
                <a:ea typeface="メイリオ"/>
                <a:cs typeface="メイリオ"/>
              </a:rPr>
              <a:t>SUB</a:t>
            </a:r>
          </a:p>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b="0" i="0" u="none" strike="noStrike" cap="none" normalizeH="0" baseline="0" dirty="0">
                <a:ln>
                  <a:noFill/>
                </a:ln>
                <a:solidFill>
                  <a:schemeClr val="bg1"/>
                </a:solidFill>
                <a:effectLst/>
                <a:latin typeface="メイリオ"/>
                <a:ea typeface="メイリオ"/>
                <a:cs typeface="メイリオ"/>
              </a:rPr>
              <a:t>SYS</a:t>
            </a:r>
          </a:p>
        </p:txBody>
      </p:sp>
      <p:sp>
        <p:nvSpPr>
          <p:cNvPr id="93" name="角丸四角形 92"/>
          <p:cNvSpPr/>
          <p:nvPr/>
        </p:nvSpPr>
        <p:spPr bwMode="auto">
          <a:xfrm>
            <a:off x="4082267" y="3661832"/>
            <a:ext cx="457200" cy="381000"/>
          </a:xfrm>
          <a:prstGeom prst="roundRect">
            <a:avLst>
              <a:gd name="adj" fmla="val 0"/>
            </a:avLst>
          </a:prstGeom>
          <a:solidFill>
            <a:srgbClr val="008000"/>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dirty="0">
                <a:solidFill>
                  <a:schemeClr val="bg1"/>
                </a:solidFill>
                <a:latin typeface="メイリオ"/>
                <a:ea typeface="メイリオ"/>
                <a:cs typeface="メイリオ"/>
              </a:rPr>
              <a:t>SUB</a:t>
            </a:r>
          </a:p>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b="0" i="0" u="none" strike="noStrike" cap="none" normalizeH="0" baseline="0" dirty="0">
                <a:ln>
                  <a:noFill/>
                </a:ln>
                <a:solidFill>
                  <a:schemeClr val="bg1"/>
                </a:solidFill>
                <a:effectLst/>
                <a:latin typeface="メイリオ"/>
                <a:ea typeface="メイリオ"/>
                <a:cs typeface="メイリオ"/>
              </a:rPr>
              <a:t>SYS</a:t>
            </a:r>
          </a:p>
        </p:txBody>
      </p:sp>
      <p:sp>
        <p:nvSpPr>
          <p:cNvPr id="96" name="角丸四角形 95"/>
          <p:cNvSpPr/>
          <p:nvPr/>
        </p:nvSpPr>
        <p:spPr bwMode="auto">
          <a:xfrm>
            <a:off x="4768067" y="3661832"/>
            <a:ext cx="457200" cy="381000"/>
          </a:xfrm>
          <a:prstGeom prst="roundRect">
            <a:avLst>
              <a:gd name="adj" fmla="val 0"/>
            </a:avLst>
          </a:prstGeom>
          <a:solidFill>
            <a:srgbClr val="008000"/>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dirty="0">
                <a:solidFill>
                  <a:schemeClr val="bg1"/>
                </a:solidFill>
                <a:latin typeface="メイリオ"/>
                <a:ea typeface="メイリオ"/>
                <a:cs typeface="メイリオ"/>
              </a:rPr>
              <a:t>SUB</a:t>
            </a:r>
          </a:p>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b="0" i="0" u="none" strike="noStrike" cap="none" normalizeH="0" baseline="0" dirty="0">
                <a:ln>
                  <a:noFill/>
                </a:ln>
                <a:solidFill>
                  <a:schemeClr val="bg1"/>
                </a:solidFill>
                <a:effectLst/>
                <a:latin typeface="メイリオ"/>
                <a:ea typeface="メイリオ"/>
                <a:cs typeface="メイリオ"/>
              </a:rPr>
              <a:t>SYS</a:t>
            </a:r>
          </a:p>
        </p:txBody>
      </p:sp>
      <p:sp>
        <p:nvSpPr>
          <p:cNvPr id="109" name="角丸四角形 108"/>
          <p:cNvSpPr/>
          <p:nvPr/>
        </p:nvSpPr>
        <p:spPr bwMode="auto">
          <a:xfrm>
            <a:off x="3296516" y="5011195"/>
            <a:ext cx="457200" cy="381000"/>
          </a:xfrm>
          <a:prstGeom prst="roundRect">
            <a:avLst>
              <a:gd name="adj" fmla="val 0"/>
            </a:avLst>
          </a:prstGeom>
          <a:solidFill>
            <a:schemeClr val="tx1">
              <a:lumMod val="50000"/>
              <a:lumOff val="50000"/>
            </a:schemeClr>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800" b="0" i="0" u="none" strike="noStrike" cap="none" normalizeH="0" baseline="0" dirty="0">
                <a:ln>
                  <a:noFill/>
                </a:ln>
                <a:solidFill>
                  <a:schemeClr val="bg1"/>
                </a:solidFill>
                <a:effectLst/>
                <a:latin typeface="メイリオ"/>
                <a:ea typeface="メイリオ"/>
                <a:cs typeface="メイリオ"/>
              </a:rPr>
              <a:t>部門</a:t>
            </a:r>
            <a:r>
              <a:rPr kumimoji="0" lang="en-US" altLang="ja-JP" sz="800" b="0" i="0" u="none" strike="noStrike" cap="none" normalizeH="0" baseline="0" dirty="0">
                <a:ln>
                  <a:noFill/>
                </a:ln>
                <a:solidFill>
                  <a:schemeClr val="bg1"/>
                </a:solidFill>
                <a:effectLst/>
                <a:latin typeface="メイリオ"/>
                <a:ea typeface="メイリオ"/>
                <a:cs typeface="メイリオ"/>
              </a:rPr>
              <a:t>SYS</a:t>
            </a:r>
          </a:p>
        </p:txBody>
      </p:sp>
      <p:sp>
        <p:nvSpPr>
          <p:cNvPr id="110" name="角丸四角形 109"/>
          <p:cNvSpPr/>
          <p:nvPr/>
        </p:nvSpPr>
        <p:spPr bwMode="auto">
          <a:xfrm>
            <a:off x="4006067" y="5011195"/>
            <a:ext cx="457200" cy="381000"/>
          </a:xfrm>
          <a:prstGeom prst="roundRect">
            <a:avLst>
              <a:gd name="adj" fmla="val 0"/>
            </a:avLst>
          </a:prstGeom>
          <a:solidFill>
            <a:schemeClr val="tx1">
              <a:lumMod val="50000"/>
              <a:lumOff val="50000"/>
            </a:schemeClr>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800" dirty="0">
                <a:solidFill>
                  <a:schemeClr val="bg1"/>
                </a:solidFill>
                <a:latin typeface="メイリオ"/>
                <a:ea typeface="メイリオ"/>
                <a:cs typeface="メイリオ"/>
              </a:rPr>
              <a:t>部門</a:t>
            </a:r>
            <a:endParaRPr kumimoji="0" lang="en-US" altLang="ja-JP" sz="800" dirty="0">
              <a:solidFill>
                <a:schemeClr val="bg1"/>
              </a:solidFill>
              <a:latin typeface="メイリオ"/>
              <a:ea typeface="メイリオ"/>
              <a:cs typeface="メイリオ"/>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b="0" i="0" u="none" strike="noStrike" cap="none" normalizeH="0" baseline="0" dirty="0">
                <a:ln>
                  <a:noFill/>
                </a:ln>
                <a:solidFill>
                  <a:schemeClr val="bg1"/>
                </a:solidFill>
                <a:effectLst/>
                <a:latin typeface="メイリオ"/>
                <a:ea typeface="メイリオ"/>
                <a:cs typeface="メイリオ"/>
              </a:rPr>
              <a:t>SYS</a:t>
            </a:r>
          </a:p>
        </p:txBody>
      </p:sp>
      <p:sp>
        <p:nvSpPr>
          <p:cNvPr id="111" name="角丸四角形 110"/>
          <p:cNvSpPr/>
          <p:nvPr/>
        </p:nvSpPr>
        <p:spPr bwMode="auto">
          <a:xfrm>
            <a:off x="4691867" y="5011195"/>
            <a:ext cx="457200" cy="381000"/>
          </a:xfrm>
          <a:prstGeom prst="roundRect">
            <a:avLst>
              <a:gd name="adj" fmla="val 0"/>
            </a:avLst>
          </a:prstGeom>
          <a:solidFill>
            <a:schemeClr val="tx1">
              <a:lumMod val="50000"/>
              <a:lumOff val="50000"/>
            </a:schemeClr>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800" b="0" i="0" u="none" strike="noStrike" cap="none" normalizeH="0" baseline="0" dirty="0">
                <a:ln>
                  <a:noFill/>
                </a:ln>
                <a:solidFill>
                  <a:schemeClr val="bg1"/>
                </a:solidFill>
                <a:effectLst/>
                <a:latin typeface="メイリオ"/>
                <a:ea typeface="メイリオ"/>
                <a:cs typeface="メイリオ"/>
              </a:rPr>
              <a:t>部門</a:t>
            </a:r>
            <a:r>
              <a:rPr kumimoji="0" lang="en-US" altLang="ja-JP" sz="800" b="0" i="0" u="none" strike="noStrike" cap="none" normalizeH="0" baseline="0" dirty="0">
                <a:ln>
                  <a:noFill/>
                </a:ln>
                <a:solidFill>
                  <a:schemeClr val="bg1"/>
                </a:solidFill>
                <a:effectLst/>
                <a:latin typeface="メイリオ"/>
                <a:ea typeface="メイリオ"/>
                <a:cs typeface="メイリオ"/>
              </a:rPr>
              <a:t>SYS</a:t>
            </a:r>
          </a:p>
        </p:txBody>
      </p:sp>
      <p:sp>
        <p:nvSpPr>
          <p:cNvPr id="61" name="角丸四角形 60"/>
          <p:cNvSpPr/>
          <p:nvPr/>
        </p:nvSpPr>
        <p:spPr bwMode="auto">
          <a:xfrm>
            <a:off x="3626717" y="2218267"/>
            <a:ext cx="457200" cy="381000"/>
          </a:xfrm>
          <a:prstGeom prst="roundRect">
            <a:avLst>
              <a:gd name="adj" fmla="val 0"/>
            </a:avLst>
          </a:prstGeom>
          <a:solidFill>
            <a:schemeClr val="accent3">
              <a:lumMod val="50000"/>
            </a:schemeClr>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dirty="0">
                <a:solidFill>
                  <a:schemeClr val="bg1"/>
                </a:solidFill>
                <a:latin typeface="メイリオ"/>
                <a:ea typeface="メイリオ"/>
                <a:cs typeface="メイリオ"/>
              </a:rPr>
              <a:t>新規業務</a:t>
            </a:r>
            <a:endParaRPr kumimoji="0" lang="ja-JP" altLang="en-US" sz="800" b="0" i="0" u="none" strike="noStrike" cap="none" normalizeH="0" baseline="0" dirty="0">
              <a:ln>
                <a:noFill/>
              </a:ln>
              <a:solidFill>
                <a:schemeClr val="bg1"/>
              </a:solidFill>
              <a:effectLst/>
              <a:latin typeface="メイリオ"/>
              <a:ea typeface="メイリオ"/>
              <a:cs typeface="メイリオ"/>
            </a:endParaRPr>
          </a:p>
        </p:txBody>
      </p:sp>
      <p:sp>
        <p:nvSpPr>
          <p:cNvPr id="91" name="角丸四角形 90"/>
          <p:cNvSpPr/>
          <p:nvPr/>
        </p:nvSpPr>
        <p:spPr bwMode="auto">
          <a:xfrm>
            <a:off x="4337915" y="2218267"/>
            <a:ext cx="457200" cy="381000"/>
          </a:xfrm>
          <a:prstGeom prst="roundRect">
            <a:avLst>
              <a:gd name="adj" fmla="val 0"/>
            </a:avLst>
          </a:prstGeom>
          <a:solidFill>
            <a:schemeClr val="accent3">
              <a:lumMod val="50000"/>
            </a:schemeClr>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dirty="0">
                <a:solidFill>
                  <a:schemeClr val="bg1"/>
                </a:solidFill>
                <a:latin typeface="メイリオ"/>
                <a:ea typeface="メイリオ"/>
                <a:cs typeface="メイリオ"/>
              </a:rPr>
              <a:t>新規業務</a:t>
            </a:r>
            <a:endParaRPr kumimoji="0" lang="ja-JP" altLang="en-US" sz="800" b="0" i="0" u="none" strike="noStrike" cap="none" normalizeH="0" baseline="0" dirty="0">
              <a:ln>
                <a:noFill/>
              </a:ln>
              <a:solidFill>
                <a:schemeClr val="bg1"/>
              </a:solidFill>
              <a:effectLst/>
              <a:latin typeface="メイリオ"/>
              <a:ea typeface="メイリオ"/>
              <a:cs typeface="メイリオ"/>
            </a:endParaRPr>
          </a:p>
        </p:txBody>
      </p:sp>
      <p:sp>
        <p:nvSpPr>
          <p:cNvPr id="92" name="角丸四角形 91"/>
          <p:cNvSpPr/>
          <p:nvPr/>
        </p:nvSpPr>
        <p:spPr bwMode="auto">
          <a:xfrm>
            <a:off x="5039002" y="2218267"/>
            <a:ext cx="457200" cy="381000"/>
          </a:xfrm>
          <a:prstGeom prst="roundRect">
            <a:avLst>
              <a:gd name="adj" fmla="val 0"/>
            </a:avLst>
          </a:prstGeom>
          <a:solidFill>
            <a:schemeClr val="accent3">
              <a:lumMod val="50000"/>
            </a:schemeClr>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dirty="0">
                <a:solidFill>
                  <a:schemeClr val="bg1"/>
                </a:solidFill>
                <a:latin typeface="メイリオ"/>
                <a:ea typeface="メイリオ"/>
                <a:cs typeface="メイリオ"/>
              </a:rPr>
              <a:t>新規業務</a:t>
            </a:r>
            <a:endParaRPr kumimoji="0" lang="ja-JP" altLang="en-US" sz="800" b="0" i="0" u="none" strike="noStrike" cap="none" normalizeH="0" baseline="0" dirty="0">
              <a:ln>
                <a:noFill/>
              </a:ln>
              <a:solidFill>
                <a:schemeClr val="bg1"/>
              </a:solidFill>
              <a:effectLst/>
              <a:latin typeface="メイリオ"/>
              <a:ea typeface="メイリオ"/>
              <a:cs typeface="メイリオ"/>
            </a:endParaRPr>
          </a:p>
        </p:txBody>
      </p:sp>
      <p:sp>
        <p:nvSpPr>
          <p:cNvPr id="102" name="角丸四角形 101"/>
          <p:cNvSpPr/>
          <p:nvPr/>
        </p:nvSpPr>
        <p:spPr bwMode="auto">
          <a:xfrm>
            <a:off x="3982316" y="2698723"/>
            <a:ext cx="457200" cy="381000"/>
          </a:xfrm>
          <a:prstGeom prst="roundRect">
            <a:avLst>
              <a:gd name="adj" fmla="val 0"/>
            </a:avLst>
          </a:prstGeom>
          <a:solidFill>
            <a:schemeClr val="accent3">
              <a:lumMod val="50000"/>
            </a:schemeClr>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dirty="0">
                <a:solidFill>
                  <a:schemeClr val="bg1"/>
                </a:solidFill>
                <a:latin typeface="メイリオ"/>
                <a:ea typeface="メイリオ"/>
                <a:cs typeface="メイリオ"/>
              </a:rPr>
              <a:t>新規業務</a:t>
            </a:r>
            <a:endParaRPr kumimoji="0" lang="ja-JP" altLang="en-US" sz="800" b="0" i="0" u="none" strike="noStrike" cap="none" normalizeH="0" baseline="0" dirty="0">
              <a:ln>
                <a:noFill/>
              </a:ln>
              <a:solidFill>
                <a:schemeClr val="bg1"/>
              </a:solidFill>
              <a:effectLst/>
              <a:latin typeface="メイリオ"/>
              <a:ea typeface="メイリオ"/>
              <a:cs typeface="メイリオ"/>
            </a:endParaRPr>
          </a:p>
        </p:txBody>
      </p:sp>
      <p:sp>
        <p:nvSpPr>
          <p:cNvPr id="104" name="角丸四角形 103"/>
          <p:cNvSpPr/>
          <p:nvPr/>
        </p:nvSpPr>
        <p:spPr bwMode="auto">
          <a:xfrm>
            <a:off x="4691867" y="2698723"/>
            <a:ext cx="457200" cy="381000"/>
          </a:xfrm>
          <a:prstGeom prst="roundRect">
            <a:avLst>
              <a:gd name="adj" fmla="val 0"/>
            </a:avLst>
          </a:prstGeom>
          <a:solidFill>
            <a:schemeClr val="accent3">
              <a:lumMod val="50000"/>
            </a:schemeClr>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dirty="0">
                <a:solidFill>
                  <a:schemeClr val="bg1"/>
                </a:solidFill>
                <a:latin typeface="メイリオ"/>
                <a:ea typeface="メイリオ"/>
                <a:cs typeface="メイリオ"/>
              </a:rPr>
              <a:t>新規業務</a:t>
            </a:r>
            <a:endParaRPr kumimoji="0" lang="ja-JP" altLang="en-US" sz="800" b="0" i="0" u="none" strike="noStrike" cap="none" normalizeH="0" baseline="0" dirty="0">
              <a:ln>
                <a:noFill/>
              </a:ln>
              <a:solidFill>
                <a:schemeClr val="bg1"/>
              </a:solidFill>
              <a:effectLst/>
              <a:latin typeface="メイリオ"/>
              <a:ea typeface="メイリオ"/>
              <a:cs typeface="メイリオ"/>
            </a:endParaRPr>
          </a:p>
        </p:txBody>
      </p:sp>
      <p:sp>
        <p:nvSpPr>
          <p:cNvPr id="108" name="角丸四角形 107"/>
          <p:cNvSpPr/>
          <p:nvPr/>
        </p:nvSpPr>
        <p:spPr bwMode="auto">
          <a:xfrm>
            <a:off x="5377667" y="2698723"/>
            <a:ext cx="457200" cy="381000"/>
          </a:xfrm>
          <a:prstGeom prst="roundRect">
            <a:avLst>
              <a:gd name="adj" fmla="val 0"/>
            </a:avLst>
          </a:prstGeom>
          <a:solidFill>
            <a:schemeClr val="accent3">
              <a:lumMod val="50000"/>
            </a:schemeClr>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dirty="0">
                <a:solidFill>
                  <a:schemeClr val="bg1"/>
                </a:solidFill>
                <a:latin typeface="メイリオ"/>
                <a:ea typeface="メイリオ"/>
                <a:cs typeface="メイリオ"/>
              </a:rPr>
              <a:t>新規業務</a:t>
            </a:r>
            <a:endParaRPr kumimoji="0" lang="ja-JP" altLang="en-US" sz="800" b="0" i="0" u="none" strike="noStrike" cap="none" normalizeH="0" baseline="0" dirty="0">
              <a:ln>
                <a:noFill/>
              </a:ln>
              <a:solidFill>
                <a:schemeClr val="bg1"/>
              </a:solidFill>
              <a:effectLst/>
              <a:latin typeface="メイリオ"/>
              <a:ea typeface="メイリオ"/>
              <a:cs typeface="メイリオ"/>
            </a:endParaRPr>
          </a:p>
        </p:txBody>
      </p:sp>
      <p:cxnSp>
        <p:nvCxnSpPr>
          <p:cNvPr id="117" name="直線矢印コネクタ 116"/>
          <p:cNvCxnSpPr>
            <a:stCxn id="61" idx="2"/>
            <a:endCxn id="64" idx="0"/>
          </p:cNvCxnSpPr>
          <p:nvPr/>
        </p:nvCxnSpPr>
        <p:spPr bwMode="auto">
          <a:xfrm flipH="1">
            <a:off x="3601316" y="2599267"/>
            <a:ext cx="254001" cy="1062565"/>
          </a:xfrm>
          <a:prstGeom prst="straightConnector1">
            <a:avLst/>
          </a:prstGeom>
          <a:ln>
            <a:solidFill>
              <a:srgbClr val="FF6600"/>
            </a:solidFill>
            <a:headEnd type="none" w="med" len="med"/>
            <a:tailEnd type="triangle" w="med" len="med"/>
          </a:ln>
        </p:spPr>
        <p:style>
          <a:lnRef idx="1">
            <a:schemeClr val="accent1"/>
          </a:lnRef>
          <a:fillRef idx="3">
            <a:schemeClr val="accent1"/>
          </a:fillRef>
          <a:effectRef idx="2">
            <a:schemeClr val="accent1"/>
          </a:effectRef>
          <a:fontRef idx="minor">
            <a:schemeClr val="lt1"/>
          </a:fontRef>
        </p:style>
      </p:cxnSp>
      <p:cxnSp>
        <p:nvCxnSpPr>
          <p:cNvPr id="118" name="直線矢印コネクタ 117"/>
          <p:cNvCxnSpPr>
            <a:stCxn id="102" idx="2"/>
            <a:endCxn id="109" idx="0"/>
          </p:cNvCxnSpPr>
          <p:nvPr/>
        </p:nvCxnSpPr>
        <p:spPr bwMode="auto">
          <a:xfrm flipH="1">
            <a:off x="3525116" y="3079723"/>
            <a:ext cx="685800" cy="1931472"/>
          </a:xfrm>
          <a:prstGeom prst="straightConnector1">
            <a:avLst/>
          </a:prstGeom>
          <a:ln>
            <a:solidFill>
              <a:srgbClr val="FF6600"/>
            </a:solidFill>
            <a:headEnd type="none" w="med" len="med"/>
            <a:tailEnd type="triangle" w="med" len="med"/>
          </a:ln>
        </p:spPr>
        <p:style>
          <a:lnRef idx="1">
            <a:schemeClr val="accent1"/>
          </a:lnRef>
          <a:fillRef idx="3">
            <a:schemeClr val="accent1"/>
          </a:fillRef>
          <a:effectRef idx="2">
            <a:schemeClr val="accent1"/>
          </a:effectRef>
          <a:fontRef idx="minor">
            <a:schemeClr val="lt1"/>
          </a:fontRef>
        </p:style>
      </p:cxnSp>
      <p:cxnSp>
        <p:nvCxnSpPr>
          <p:cNvPr id="119" name="直線矢印コネクタ 118"/>
          <p:cNvCxnSpPr>
            <a:stCxn id="91" idx="2"/>
            <a:endCxn id="93" idx="0"/>
          </p:cNvCxnSpPr>
          <p:nvPr/>
        </p:nvCxnSpPr>
        <p:spPr bwMode="auto">
          <a:xfrm flipH="1">
            <a:off x="4310867" y="2599267"/>
            <a:ext cx="255648" cy="1062565"/>
          </a:xfrm>
          <a:prstGeom prst="straightConnector1">
            <a:avLst/>
          </a:prstGeom>
          <a:ln>
            <a:solidFill>
              <a:srgbClr val="FF6600"/>
            </a:solidFill>
            <a:headEnd type="none" w="med" len="med"/>
            <a:tailEnd type="triangle" w="med" len="med"/>
          </a:ln>
        </p:spPr>
        <p:style>
          <a:lnRef idx="1">
            <a:schemeClr val="accent1"/>
          </a:lnRef>
          <a:fillRef idx="3">
            <a:schemeClr val="accent1"/>
          </a:fillRef>
          <a:effectRef idx="2">
            <a:schemeClr val="accent1"/>
          </a:effectRef>
          <a:fontRef idx="minor">
            <a:schemeClr val="lt1"/>
          </a:fontRef>
        </p:style>
      </p:cxnSp>
      <p:cxnSp>
        <p:nvCxnSpPr>
          <p:cNvPr id="120" name="直線矢印コネクタ 119"/>
          <p:cNvCxnSpPr>
            <a:stCxn id="104" idx="2"/>
            <a:endCxn id="110" idx="0"/>
          </p:cNvCxnSpPr>
          <p:nvPr/>
        </p:nvCxnSpPr>
        <p:spPr bwMode="auto">
          <a:xfrm flipH="1">
            <a:off x="4234667" y="3079723"/>
            <a:ext cx="685800" cy="1931472"/>
          </a:xfrm>
          <a:prstGeom prst="straightConnector1">
            <a:avLst/>
          </a:prstGeom>
          <a:ln>
            <a:solidFill>
              <a:srgbClr val="FF6600"/>
            </a:solidFill>
            <a:headEnd type="none" w="med" len="med"/>
            <a:tailEnd type="triangle" w="med" len="med"/>
          </a:ln>
        </p:spPr>
        <p:style>
          <a:lnRef idx="1">
            <a:schemeClr val="accent1"/>
          </a:lnRef>
          <a:fillRef idx="3">
            <a:schemeClr val="accent1"/>
          </a:fillRef>
          <a:effectRef idx="2">
            <a:schemeClr val="accent1"/>
          </a:effectRef>
          <a:fontRef idx="minor">
            <a:schemeClr val="lt1"/>
          </a:fontRef>
        </p:style>
      </p:cxnSp>
      <p:cxnSp>
        <p:nvCxnSpPr>
          <p:cNvPr id="121" name="直線矢印コネクタ 120"/>
          <p:cNvCxnSpPr>
            <a:stCxn id="92" idx="2"/>
            <a:endCxn id="96" idx="0"/>
          </p:cNvCxnSpPr>
          <p:nvPr/>
        </p:nvCxnSpPr>
        <p:spPr bwMode="auto">
          <a:xfrm flipH="1">
            <a:off x="4996667" y="2599267"/>
            <a:ext cx="270935" cy="1062565"/>
          </a:xfrm>
          <a:prstGeom prst="straightConnector1">
            <a:avLst/>
          </a:prstGeom>
          <a:ln>
            <a:solidFill>
              <a:srgbClr val="FF6600"/>
            </a:solidFill>
            <a:headEnd type="none" w="med" len="med"/>
            <a:tailEnd type="triangle" w="med" len="med"/>
          </a:ln>
        </p:spPr>
        <p:style>
          <a:lnRef idx="1">
            <a:schemeClr val="accent1"/>
          </a:lnRef>
          <a:fillRef idx="3">
            <a:schemeClr val="accent1"/>
          </a:fillRef>
          <a:effectRef idx="2">
            <a:schemeClr val="accent1"/>
          </a:effectRef>
          <a:fontRef idx="minor">
            <a:schemeClr val="lt1"/>
          </a:fontRef>
        </p:style>
      </p:cxnSp>
      <p:cxnSp>
        <p:nvCxnSpPr>
          <p:cNvPr id="122" name="直線矢印コネクタ 121"/>
          <p:cNvCxnSpPr>
            <a:stCxn id="108" idx="2"/>
            <a:endCxn id="111" idx="0"/>
          </p:cNvCxnSpPr>
          <p:nvPr/>
        </p:nvCxnSpPr>
        <p:spPr bwMode="auto">
          <a:xfrm flipH="1">
            <a:off x="4920467" y="3079723"/>
            <a:ext cx="685800" cy="1931472"/>
          </a:xfrm>
          <a:prstGeom prst="straightConnector1">
            <a:avLst/>
          </a:prstGeom>
          <a:ln>
            <a:solidFill>
              <a:srgbClr val="FF6600"/>
            </a:solidFill>
            <a:headEnd type="none" w="med" len="med"/>
            <a:tailEnd type="triangle" w="med" len="med"/>
          </a:ln>
        </p:spPr>
        <p:style>
          <a:lnRef idx="1">
            <a:schemeClr val="accent1"/>
          </a:lnRef>
          <a:fillRef idx="3">
            <a:schemeClr val="accent1"/>
          </a:fillRef>
          <a:effectRef idx="2">
            <a:schemeClr val="accent1"/>
          </a:effectRef>
          <a:fontRef idx="minor">
            <a:schemeClr val="lt1"/>
          </a:fontRef>
        </p:style>
      </p:cxnSp>
      <p:sp>
        <p:nvSpPr>
          <p:cNvPr id="137" name="角丸四角形 136"/>
          <p:cNvSpPr/>
          <p:nvPr/>
        </p:nvSpPr>
        <p:spPr bwMode="auto">
          <a:xfrm>
            <a:off x="6259162" y="3204105"/>
            <a:ext cx="2625070" cy="2443162"/>
          </a:xfrm>
          <a:prstGeom prst="roundRect">
            <a:avLst>
              <a:gd name="adj" fmla="val 0"/>
            </a:avLst>
          </a:prstGeom>
          <a:solidFill>
            <a:schemeClr val="accent6">
              <a:lumMod val="40000"/>
              <a:lumOff val="60000"/>
            </a:schemeClr>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900" b="0" i="0" u="none" strike="noStrike" cap="none" normalizeH="0" baseline="0" dirty="0">
              <a:ln>
                <a:noFill/>
              </a:ln>
              <a:solidFill>
                <a:srgbClr val="FFFFFF"/>
              </a:solidFill>
              <a:effectLst/>
              <a:latin typeface="メイリオ"/>
              <a:ea typeface="メイリオ"/>
              <a:cs typeface="メイリオ"/>
            </a:endParaRPr>
          </a:p>
        </p:txBody>
      </p:sp>
      <p:sp>
        <p:nvSpPr>
          <p:cNvPr id="138" name="角丸四角形 137"/>
          <p:cNvSpPr/>
          <p:nvPr/>
        </p:nvSpPr>
        <p:spPr bwMode="auto">
          <a:xfrm>
            <a:off x="6259162" y="1761067"/>
            <a:ext cx="457200" cy="381000"/>
          </a:xfrm>
          <a:prstGeom prst="roundRect">
            <a:avLst>
              <a:gd name="adj" fmla="val 0"/>
            </a:avLst>
          </a:prstGeom>
          <a:solidFill>
            <a:schemeClr val="accent3">
              <a:lumMod val="75000"/>
            </a:schemeClr>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900" b="0" i="0" u="none" strike="noStrike" cap="none" normalizeH="0" baseline="0" dirty="0">
                <a:ln>
                  <a:noFill/>
                </a:ln>
                <a:solidFill>
                  <a:srgbClr val="FFFFFF"/>
                </a:solidFill>
                <a:effectLst/>
                <a:latin typeface="メイリオ"/>
                <a:ea typeface="メイリオ"/>
                <a:cs typeface="メイリオ"/>
              </a:rPr>
              <a:t>業務</a:t>
            </a:r>
          </a:p>
        </p:txBody>
      </p:sp>
      <p:sp>
        <p:nvSpPr>
          <p:cNvPr id="139" name="角丸四角形 138"/>
          <p:cNvSpPr/>
          <p:nvPr/>
        </p:nvSpPr>
        <p:spPr bwMode="auto">
          <a:xfrm>
            <a:off x="6996480" y="1761067"/>
            <a:ext cx="457200" cy="381000"/>
          </a:xfrm>
          <a:prstGeom prst="roundRect">
            <a:avLst>
              <a:gd name="adj" fmla="val 0"/>
            </a:avLst>
          </a:prstGeom>
          <a:solidFill>
            <a:schemeClr val="accent3">
              <a:lumMod val="75000"/>
            </a:schemeClr>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800" dirty="0">
                <a:solidFill>
                  <a:srgbClr val="FFFFFF"/>
                </a:solidFill>
                <a:latin typeface="メイリオ"/>
                <a:ea typeface="メイリオ"/>
                <a:cs typeface="メイリオ"/>
              </a:rPr>
              <a:t>業務</a:t>
            </a:r>
          </a:p>
        </p:txBody>
      </p:sp>
      <p:sp>
        <p:nvSpPr>
          <p:cNvPr id="140" name="角丸四角形 139"/>
          <p:cNvSpPr/>
          <p:nvPr/>
        </p:nvSpPr>
        <p:spPr bwMode="auto">
          <a:xfrm>
            <a:off x="7706031" y="1761067"/>
            <a:ext cx="457200" cy="381000"/>
          </a:xfrm>
          <a:prstGeom prst="roundRect">
            <a:avLst>
              <a:gd name="adj" fmla="val 0"/>
            </a:avLst>
          </a:prstGeom>
          <a:solidFill>
            <a:schemeClr val="accent3">
              <a:lumMod val="75000"/>
            </a:schemeClr>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800" dirty="0">
                <a:solidFill>
                  <a:srgbClr val="FFFFFF"/>
                </a:solidFill>
                <a:latin typeface="メイリオ"/>
                <a:ea typeface="メイリオ"/>
                <a:cs typeface="メイリオ"/>
              </a:rPr>
              <a:t>業務</a:t>
            </a:r>
          </a:p>
        </p:txBody>
      </p:sp>
      <p:cxnSp>
        <p:nvCxnSpPr>
          <p:cNvPr id="147" name="直線矢印コネクタ 146"/>
          <p:cNvCxnSpPr>
            <a:stCxn id="138" idx="2"/>
          </p:cNvCxnSpPr>
          <p:nvPr/>
        </p:nvCxnSpPr>
        <p:spPr bwMode="auto">
          <a:xfrm flipH="1">
            <a:off x="6483376" y="2142067"/>
            <a:ext cx="4386" cy="1044575"/>
          </a:xfrm>
          <a:prstGeom prst="straightConnector1">
            <a:avLst/>
          </a:prstGeom>
          <a:ln>
            <a:solidFill>
              <a:srgbClr val="FF6600"/>
            </a:solidFill>
            <a:headEnd type="none" w="med" len="med"/>
            <a:tailEnd type="triangle" w="med" len="med"/>
          </a:ln>
        </p:spPr>
        <p:style>
          <a:lnRef idx="1">
            <a:schemeClr val="accent1"/>
          </a:lnRef>
          <a:fillRef idx="3">
            <a:schemeClr val="accent1"/>
          </a:fillRef>
          <a:effectRef idx="2">
            <a:schemeClr val="accent1"/>
          </a:effectRef>
          <a:fontRef idx="minor">
            <a:schemeClr val="lt1"/>
          </a:fontRef>
        </p:style>
      </p:cxnSp>
      <p:cxnSp>
        <p:nvCxnSpPr>
          <p:cNvPr id="148" name="直線矢印コネクタ 147"/>
          <p:cNvCxnSpPr>
            <a:stCxn id="139" idx="2"/>
          </p:cNvCxnSpPr>
          <p:nvPr/>
        </p:nvCxnSpPr>
        <p:spPr bwMode="auto">
          <a:xfrm flipH="1">
            <a:off x="7220448" y="2142067"/>
            <a:ext cx="4632" cy="1062038"/>
          </a:xfrm>
          <a:prstGeom prst="straightConnector1">
            <a:avLst/>
          </a:prstGeom>
          <a:ln>
            <a:solidFill>
              <a:srgbClr val="FF6600"/>
            </a:solidFill>
            <a:headEnd type="none" w="med" len="med"/>
            <a:tailEnd type="triangle" w="med" len="med"/>
          </a:ln>
        </p:spPr>
        <p:style>
          <a:lnRef idx="1">
            <a:schemeClr val="accent1"/>
          </a:lnRef>
          <a:fillRef idx="3">
            <a:schemeClr val="accent1"/>
          </a:fillRef>
          <a:effectRef idx="2">
            <a:schemeClr val="accent1"/>
          </a:effectRef>
          <a:fontRef idx="minor">
            <a:schemeClr val="lt1"/>
          </a:fontRef>
        </p:style>
      </p:cxnSp>
      <p:cxnSp>
        <p:nvCxnSpPr>
          <p:cNvPr id="149" name="直線矢印コネクタ 148"/>
          <p:cNvCxnSpPr/>
          <p:nvPr/>
        </p:nvCxnSpPr>
        <p:spPr bwMode="auto">
          <a:xfrm>
            <a:off x="7938589" y="2149489"/>
            <a:ext cx="1128" cy="1054616"/>
          </a:xfrm>
          <a:prstGeom prst="straightConnector1">
            <a:avLst/>
          </a:prstGeom>
          <a:ln>
            <a:solidFill>
              <a:srgbClr val="FF6600"/>
            </a:solidFill>
            <a:headEnd type="none" w="med" len="med"/>
            <a:tailEnd type="triangle" w="med" len="med"/>
          </a:ln>
        </p:spPr>
        <p:style>
          <a:lnRef idx="1">
            <a:schemeClr val="accent1"/>
          </a:lnRef>
          <a:fillRef idx="3">
            <a:schemeClr val="accent1"/>
          </a:fillRef>
          <a:effectRef idx="2">
            <a:schemeClr val="accent1"/>
          </a:effectRef>
          <a:fontRef idx="minor">
            <a:schemeClr val="lt1"/>
          </a:fontRef>
        </p:style>
      </p:cxnSp>
      <p:sp>
        <p:nvSpPr>
          <p:cNvPr id="141" name="角丸四角形 140"/>
          <p:cNvSpPr/>
          <p:nvPr/>
        </p:nvSpPr>
        <p:spPr bwMode="auto">
          <a:xfrm>
            <a:off x="6615480" y="2218267"/>
            <a:ext cx="457200" cy="381000"/>
          </a:xfrm>
          <a:prstGeom prst="roundRect">
            <a:avLst>
              <a:gd name="adj" fmla="val 0"/>
            </a:avLst>
          </a:prstGeom>
          <a:solidFill>
            <a:schemeClr val="accent3">
              <a:lumMod val="50000"/>
            </a:schemeClr>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dirty="0">
                <a:solidFill>
                  <a:srgbClr val="FFFFFF"/>
                </a:solidFill>
                <a:latin typeface="メイリオ"/>
                <a:ea typeface="メイリオ"/>
                <a:cs typeface="メイリオ"/>
              </a:rPr>
              <a:t>新規業務</a:t>
            </a:r>
            <a:endParaRPr kumimoji="0" lang="ja-JP" altLang="en-US" sz="800" b="0" i="0" u="none" strike="noStrike" cap="none" normalizeH="0" baseline="0" dirty="0">
              <a:ln>
                <a:noFill/>
              </a:ln>
              <a:solidFill>
                <a:srgbClr val="FFFFFF"/>
              </a:solidFill>
              <a:effectLst/>
              <a:latin typeface="メイリオ"/>
              <a:ea typeface="メイリオ"/>
              <a:cs typeface="メイリオ"/>
            </a:endParaRPr>
          </a:p>
        </p:txBody>
      </p:sp>
      <p:sp>
        <p:nvSpPr>
          <p:cNvPr id="142" name="角丸四角形 141"/>
          <p:cNvSpPr/>
          <p:nvPr/>
        </p:nvSpPr>
        <p:spPr bwMode="auto">
          <a:xfrm>
            <a:off x="7344823" y="2218267"/>
            <a:ext cx="457200" cy="381000"/>
          </a:xfrm>
          <a:prstGeom prst="roundRect">
            <a:avLst>
              <a:gd name="adj" fmla="val 0"/>
            </a:avLst>
          </a:prstGeom>
          <a:solidFill>
            <a:schemeClr val="accent3">
              <a:lumMod val="50000"/>
            </a:schemeClr>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dirty="0">
                <a:solidFill>
                  <a:srgbClr val="FFFFFF"/>
                </a:solidFill>
                <a:latin typeface="メイリオ"/>
                <a:ea typeface="メイリオ"/>
                <a:cs typeface="メイリオ"/>
              </a:rPr>
              <a:t>新規業務</a:t>
            </a:r>
            <a:endParaRPr kumimoji="0" lang="ja-JP" altLang="en-US" sz="800" b="0" i="0" u="none" strike="noStrike" cap="none" normalizeH="0" baseline="0" dirty="0">
              <a:ln>
                <a:noFill/>
              </a:ln>
              <a:solidFill>
                <a:srgbClr val="FFFFFF"/>
              </a:solidFill>
              <a:effectLst/>
              <a:latin typeface="メイリオ"/>
              <a:ea typeface="メイリオ"/>
              <a:cs typeface="メイリオ"/>
            </a:endParaRPr>
          </a:p>
        </p:txBody>
      </p:sp>
      <p:sp>
        <p:nvSpPr>
          <p:cNvPr id="143" name="角丸四角形 142"/>
          <p:cNvSpPr/>
          <p:nvPr/>
        </p:nvSpPr>
        <p:spPr bwMode="auto">
          <a:xfrm>
            <a:off x="8053166" y="2218267"/>
            <a:ext cx="457200" cy="381000"/>
          </a:xfrm>
          <a:prstGeom prst="roundRect">
            <a:avLst>
              <a:gd name="adj" fmla="val 0"/>
            </a:avLst>
          </a:prstGeom>
          <a:solidFill>
            <a:schemeClr val="accent3">
              <a:lumMod val="50000"/>
            </a:schemeClr>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dirty="0">
                <a:solidFill>
                  <a:srgbClr val="FFFFFF"/>
                </a:solidFill>
                <a:latin typeface="メイリオ"/>
                <a:ea typeface="メイリオ"/>
                <a:cs typeface="メイリオ"/>
              </a:rPr>
              <a:t>新規業務</a:t>
            </a:r>
            <a:endParaRPr kumimoji="0" lang="ja-JP" altLang="en-US" sz="800" b="0" i="0" u="none" strike="noStrike" cap="none" normalizeH="0" baseline="0" dirty="0">
              <a:ln>
                <a:noFill/>
              </a:ln>
              <a:solidFill>
                <a:srgbClr val="FFFFFF"/>
              </a:solidFill>
              <a:effectLst/>
              <a:latin typeface="メイリオ"/>
              <a:ea typeface="メイリオ"/>
              <a:cs typeface="メイリオ"/>
            </a:endParaRPr>
          </a:p>
        </p:txBody>
      </p:sp>
      <p:sp>
        <p:nvSpPr>
          <p:cNvPr id="144" name="角丸四角形 143"/>
          <p:cNvSpPr/>
          <p:nvPr/>
        </p:nvSpPr>
        <p:spPr bwMode="auto">
          <a:xfrm>
            <a:off x="6996480" y="2698723"/>
            <a:ext cx="457200" cy="381000"/>
          </a:xfrm>
          <a:prstGeom prst="roundRect">
            <a:avLst>
              <a:gd name="adj" fmla="val 0"/>
            </a:avLst>
          </a:prstGeom>
          <a:solidFill>
            <a:schemeClr val="accent3">
              <a:lumMod val="50000"/>
            </a:schemeClr>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dirty="0">
                <a:solidFill>
                  <a:srgbClr val="FFFFFF"/>
                </a:solidFill>
                <a:latin typeface="メイリオ"/>
                <a:ea typeface="メイリオ"/>
                <a:cs typeface="メイリオ"/>
              </a:rPr>
              <a:t>新規業務</a:t>
            </a:r>
            <a:endParaRPr kumimoji="0" lang="ja-JP" altLang="en-US" sz="800" b="0" i="0" u="none" strike="noStrike" cap="none" normalizeH="0" baseline="0" dirty="0">
              <a:ln>
                <a:noFill/>
              </a:ln>
              <a:solidFill>
                <a:srgbClr val="FFFFFF"/>
              </a:solidFill>
              <a:effectLst/>
              <a:latin typeface="メイリオ"/>
              <a:ea typeface="メイリオ"/>
              <a:cs typeface="メイリオ"/>
            </a:endParaRPr>
          </a:p>
        </p:txBody>
      </p:sp>
      <p:sp>
        <p:nvSpPr>
          <p:cNvPr id="145" name="角丸四角形 144"/>
          <p:cNvSpPr/>
          <p:nvPr/>
        </p:nvSpPr>
        <p:spPr bwMode="auto">
          <a:xfrm>
            <a:off x="7706031" y="2698723"/>
            <a:ext cx="457200" cy="381000"/>
          </a:xfrm>
          <a:prstGeom prst="roundRect">
            <a:avLst>
              <a:gd name="adj" fmla="val 0"/>
            </a:avLst>
          </a:prstGeom>
          <a:solidFill>
            <a:schemeClr val="accent3">
              <a:lumMod val="50000"/>
            </a:schemeClr>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dirty="0">
                <a:solidFill>
                  <a:srgbClr val="FFFFFF"/>
                </a:solidFill>
                <a:latin typeface="メイリオ"/>
                <a:ea typeface="メイリオ"/>
                <a:cs typeface="メイリオ"/>
              </a:rPr>
              <a:t>新規業務</a:t>
            </a:r>
            <a:endParaRPr kumimoji="0" lang="ja-JP" altLang="en-US" sz="800" b="0" i="0" u="none" strike="noStrike" cap="none" normalizeH="0" baseline="0" dirty="0">
              <a:ln>
                <a:noFill/>
              </a:ln>
              <a:solidFill>
                <a:srgbClr val="FFFFFF"/>
              </a:solidFill>
              <a:effectLst/>
              <a:latin typeface="メイリオ"/>
              <a:ea typeface="メイリオ"/>
              <a:cs typeface="メイリオ"/>
            </a:endParaRPr>
          </a:p>
        </p:txBody>
      </p:sp>
      <p:sp>
        <p:nvSpPr>
          <p:cNvPr id="146" name="角丸四角形 145"/>
          <p:cNvSpPr/>
          <p:nvPr/>
        </p:nvSpPr>
        <p:spPr bwMode="auto">
          <a:xfrm>
            <a:off x="8431357" y="2698723"/>
            <a:ext cx="457200" cy="381000"/>
          </a:xfrm>
          <a:prstGeom prst="roundRect">
            <a:avLst>
              <a:gd name="adj" fmla="val 0"/>
            </a:avLst>
          </a:prstGeom>
          <a:solidFill>
            <a:schemeClr val="accent3">
              <a:lumMod val="50000"/>
            </a:schemeClr>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dirty="0">
                <a:solidFill>
                  <a:srgbClr val="FFFFFF"/>
                </a:solidFill>
                <a:latin typeface="メイリオ"/>
                <a:ea typeface="メイリオ"/>
                <a:cs typeface="メイリオ"/>
              </a:rPr>
              <a:t>新規業務</a:t>
            </a:r>
            <a:endParaRPr kumimoji="0" lang="ja-JP" altLang="en-US" sz="800" b="0" i="0" u="none" strike="noStrike" cap="none" normalizeH="0" baseline="0" dirty="0">
              <a:ln>
                <a:noFill/>
              </a:ln>
              <a:solidFill>
                <a:srgbClr val="FFFFFF"/>
              </a:solidFill>
              <a:effectLst/>
              <a:latin typeface="メイリオ"/>
              <a:ea typeface="メイリオ"/>
              <a:cs typeface="メイリオ"/>
            </a:endParaRPr>
          </a:p>
        </p:txBody>
      </p:sp>
      <p:cxnSp>
        <p:nvCxnSpPr>
          <p:cNvPr id="150" name="直線矢印コネクタ 149"/>
          <p:cNvCxnSpPr/>
          <p:nvPr/>
        </p:nvCxnSpPr>
        <p:spPr bwMode="auto">
          <a:xfrm flipH="1">
            <a:off x="6843954" y="2606689"/>
            <a:ext cx="4084" cy="579953"/>
          </a:xfrm>
          <a:prstGeom prst="straightConnector1">
            <a:avLst/>
          </a:prstGeom>
          <a:ln>
            <a:solidFill>
              <a:srgbClr val="FF6600"/>
            </a:solidFill>
            <a:headEnd type="none" w="med" len="med"/>
            <a:tailEnd type="triangle" w="med" len="med"/>
          </a:ln>
        </p:spPr>
        <p:style>
          <a:lnRef idx="1">
            <a:schemeClr val="accent1"/>
          </a:lnRef>
          <a:fillRef idx="3">
            <a:schemeClr val="accent1"/>
          </a:fillRef>
          <a:effectRef idx="2">
            <a:schemeClr val="accent1"/>
          </a:effectRef>
          <a:fontRef idx="minor">
            <a:schemeClr val="lt1"/>
          </a:fontRef>
        </p:style>
      </p:cxnSp>
      <p:cxnSp>
        <p:nvCxnSpPr>
          <p:cNvPr id="152" name="直線矢印コネクタ 151"/>
          <p:cNvCxnSpPr>
            <a:stCxn id="142" idx="2"/>
            <a:endCxn id="137" idx="0"/>
          </p:cNvCxnSpPr>
          <p:nvPr/>
        </p:nvCxnSpPr>
        <p:spPr bwMode="auto">
          <a:xfrm flipH="1">
            <a:off x="7571697" y="2599267"/>
            <a:ext cx="1726" cy="604838"/>
          </a:xfrm>
          <a:prstGeom prst="straightConnector1">
            <a:avLst/>
          </a:prstGeom>
          <a:ln>
            <a:solidFill>
              <a:srgbClr val="FF6600"/>
            </a:solidFill>
            <a:headEnd type="none" w="med" len="med"/>
            <a:tailEnd type="triangle" w="med" len="med"/>
          </a:ln>
        </p:spPr>
        <p:style>
          <a:lnRef idx="1">
            <a:schemeClr val="accent1"/>
          </a:lnRef>
          <a:fillRef idx="3">
            <a:schemeClr val="accent1"/>
          </a:fillRef>
          <a:effectRef idx="2">
            <a:schemeClr val="accent1"/>
          </a:effectRef>
          <a:fontRef idx="minor">
            <a:schemeClr val="lt1"/>
          </a:fontRef>
        </p:style>
      </p:cxnSp>
      <p:cxnSp>
        <p:nvCxnSpPr>
          <p:cNvPr id="154" name="直線矢印コネクタ 153"/>
          <p:cNvCxnSpPr>
            <a:stCxn id="143" idx="2"/>
          </p:cNvCxnSpPr>
          <p:nvPr/>
        </p:nvCxnSpPr>
        <p:spPr bwMode="auto">
          <a:xfrm>
            <a:off x="8281766" y="2599267"/>
            <a:ext cx="9347" cy="604838"/>
          </a:xfrm>
          <a:prstGeom prst="straightConnector1">
            <a:avLst/>
          </a:prstGeom>
          <a:ln>
            <a:solidFill>
              <a:srgbClr val="FF6600"/>
            </a:solidFill>
            <a:headEnd type="none" w="med" len="med"/>
            <a:tailEnd type="triangle" w="med" len="med"/>
          </a:ln>
        </p:spPr>
        <p:style>
          <a:lnRef idx="1">
            <a:schemeClr val="accent1"/>
          </a:lnRef>
          <a:fillRef idx="3">
            <a:schemeClr val="accent1"/>
          </a:fillRef>
          <a:effectRef idx="2">
            <a:schemeClr val="accent1"/>
          </a:effectRef>
          <a:fontRef idx="minor">
            <a:schemeClr val="lt1"/>
          </a:fontRef>
        </p:style>
      </p:cxnSp>
      <p:cxnSp>
        <p:nvCxnSpPr>
          <p:cNvPr id="155" name="直線矢印コネクタ 154"/>
          <p:cNvCxnSpPr/>
          <p:nvPr/>
        </p:nvCxnSpPr>
        <p:spPr bwMode="auto">
          <a:xfrm flipH="1">
            <a:off x="8662766" y="3079723"/>
            <a:ext cx="1" cy="129144"/>
          </a:xfrm>
          <a:prstGeom prst="straightConnector1">
            <a:avLst/>
          </a:prstGeom>
          <a:ln>
            <a:solidFill>
              <a:srgbClr val="FF6600"/>
            </a:solidFill>
            <a:headEnd type="none" w="med" len="med"/>
            <a:tailEnd type="triangle" w="med" len="med"/>
          </a:ln>
        </p:spPr>
        <p:style>
          <a:lnRef idx="1">
            <a:schemeClr val="accent1"/>
          </a:lnRef>
          <a:fillRef idx="3">
            <a:schemeClr val="accent1"/>
          </a:fillRef>
          <a:effectRef idx="2">
            <a:schemeClr val="accent1"/>
          </a:effectRef>
          <a:fontRef idx="minor">
            <a:schemeClr val="lt1"/>
          </a:fontRef>
        </p:style>
      </p:cxnSp>
      <p:sp>
        <p:nvSpPr>
          <p:cNvPr id="163" name="フローチャート : 磁気ディスク 162"/>
          <p:cNvSpPr/>
          <p:nvPr/>
        </p:nvSpPr>
        <p:spPr bwMode="auto">
          <a:xfrm>
            <a:off x="7102186" y="3992095"/>
            <a:ext cx="943718" cy="904133"/>
          </a:xfrm>
          <a:prstGeom prst="flowChartMagneticDisk">
            <a:avLst/>
          </a:prstGeom>
          <a:solidFill>
            <a:srgbClr val="008000"/>
          </a:solidFill>
          <a:ln>
            <a:solidFill>
              <a:schemeClr val="bg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baseline="0" dirty="0">
                <a:ln>
                  <a:noFill/>
                </a:ln>
                <a:solidFill>
                  <a:srgbClr val="FFFFFF"/>
                </a:solidFill>
                <a:effectLst/>
                <a:latin typeface="メイリオ"/>
                <a:ea typeface="メイリオ"/>
                <a:cs typeface="メイリオ"/>
              </a:rPr>
              <a:t>統合マスター</a:t>
            </a: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dirty="0">
                <a:solidFill>
                  <a:srgbClr val="FFFFFF"/>
                </a:solidFill>
                <a:latin typeface="メイリオ"/>
                <a:ea typeface="メイリオ"/>
                <a:cs typeface="メイリオ"/>
              </a:rPr>
              <a:t>データベース</a:t>
            </a:r>
            <a:endParaRPr kumimoji="0" lang="ja-JP" altLang="en-US" sz="800" b="0" i="0" u="none" strike="noStrike" cap="none" normalizeH="0" baseline="0" dirty="0">
              <a:ln>
                <a:noFill/>
              </a:ln>
              <a:solidFill>
                <a:srgbClr val="FFFFFF"/>
              </a:solidFill>
              <a:effectLst/>
              <a:latin typeface="メイリオ"/>
              <a:ea typeface="メイリオ"/>
              <a:cs typeface="メイリオ"/>
            </a:endParaRPr>
          </a:p>
        </p:txBody>
      </p:sp>
      <p:sp>
        <p:nvSpPr>
          <p:cNvPr id="164" name="角丸四角形 163"/>
          <p:cNvSpPr/>
          <p:nvPr/>
        </p:nvSpPr>
        <p:spPr bwMode="auto">
          <a:xfrm>
            <a:off x="6551096" y="3439831"/>
            <a:ext cx="457200" cy="381000"/>
          </a:xfrm>
          <a:prstGeom prst="roundRect">
            <a:avLst>
              <a:gd name="adj" fmla="val 0"/>
            </a:avLst>
          </a:prstGeom>
          <a:solidFill>
            <a:srgbClr val="558ED5"/>
          </a:soli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900" b="0" i="0" u="none" strike="noStrike" cap="none" normalizeH="0" baseline="0" dirty="0">
                <a:ln>
                  <a:noFill/>
                </a:ln>
                <a:solidFill>
                  <a:srgbClr val="FFFFFF"/>
                </a:solidFill>
                <a:effectLst/>
                <a:latin typeface="メイリオ"/>
                <a:ea typeface="メイリオ"/>
                <a:cs typeface="メイリオ"/>
              </a:rPr>
              <a:t>業務</a:t>
            </a: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900" dirty="0">
                <a:solidFill>
                  <a:srgbClr val="FFFFFF"/>
                </a:solidFill>
                <a:latin typeface="メイリオ"/>
                <a:ea typeface="メイリオ"/>
                <a:cs typeface="メイリオ"/>
              </a:rPr>
              <a:t>機能</a:t>
            </a:r>
            <a:endParaRPr kumimoji="0" lang="ja-JP" altLang="en-US" sz="900" b="0" i="0" u="none" strike="noStrike" cap="none" normalizeH="0" baseline="0" dirty="0">
              <a:ln>
                <a:noFill/>
              </a:ln>
              <a:solidFill>
                <a:srgbClr val="FFFFFF"/>
              </a:solidFill>
              <a:effectLst/>
              <a:latin typeface="メイリオ"/>
              <a:ea typeface="メイリオ"/>
              <a:cs typeface="メイリオ"/>
            </a:endParaRPr>
          </a:p>
        </p:txBody>
      </p:sp>
      <p:sp>
        <p:nvSpPr>
          <p:cNvPr id="167" name="角丸四角形 166"/>
          <p:cNvSpPr/>
          <p:nvPr/>
        </p:nvSpPr>
        <p:spPr bwMode="auto">
          <a:xfrm>
            <a:off x="7119381" y="3439831"/>
            <a:ext cx="457200" cy="381000"/>
          </a:xfrm>
          <a:prstGeom prst="roundRect">
            <a:avLst>
              <a:gd name="adj" fmla="val 0"/>
            </a:avLst>
          </a:prstGeom>
          <a:solidFill>
            <a:srgbClr val="558ED5"/>
          </a:soli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900" b="0" i="0" u="none" strike="noStrike" cap="none" normalizeH="0" baseline="0" dirty="0">
                <a:ln>
                  <a:noFill/>
                </a:ln>
                <a:solidFill>
                  <a:srgbClr val="FFFFFF"/>
                </a:solidFill>
                <a:effectLst/>
                <a:latin typeface="メイリオ"/>
                <a:ea typeface="メイリオ"/>
                <a:cs typeface="メイリオ"/>
              </a:rPr>
              <a:t>業務</a:t>
            </a: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900" dirty="0">
                <a:solidFill>
                  <a:srgbClr val="FFFFFF"/>
                </a:solidFill>
                <a:latin typeface="メイリオ"/>
                <a:ea typeface="メイリオ"/>
                <a:cs typeface="メイリオ"/>
              </a:rPr>
              <a:t>機能</a:t>
            </a:r>
            <a:endParaRPr kumimoji="0" lang="ja-JP" altLang="en-US" sz="900" b="0" i="0" u="none" strike="noStrike" cap="none" normalizeH="0" baseline="0" dirty="0">
              <a:ln>
                <a:noFill/>
              </a:ln>
              <a:solidFill>
                <a:srgbClr val="FFFFFF"/>
              </a:solidFill>
              <a:effectLst/>
              <a:latin typeface="メイリオ"/>
              <a:ea typeface="メイリオ"/>
              <a:cs typeface="メイリオ"/>
            </a:endParaRPr>
          </a:p>
        </p:txBody>
      </p:sp>
      <p:sp>
        <p:nvSpPr>
          <p:cNvPr id="168" name="角丸四角形 167"/>
          <p:cNvSpPr/>
          <p:nvPr/>
        </p:nvSpPr>
        <p:spPr bwMode="auto">
          <a:xfrm>
            <a:off x="7656739" y="3439831"/>
            <a:ext cx="457200" cy="381000"/>
          </a:xfrm>
          <a:prstGeom prst="roundRect">
            <a:avLst>
              <a:gd name="adj" fmla="val 0"/>
            </a:avLst>
          </a:prstGeom>
          <a:solidFill>
            <a:srgbClr val="558ED5"/>
          </a:soli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900" b="0" i="0" u="none" strike="noStrike" cap="none" normalizeH="0" baseline="0" dirty="0">
                <a:ln>
                  <a:noFill/>
                </a:ln>
                <a:solidFill>
                  <a:srgbClr val="FFFFFF"/>
                </a:solidFill>
                <a:effectLst/>
                <a:latin typeface="メイリオ"/>
                <a:ea typeface="メイリオ"/>
                <a:cs typeface="メイリオ"/>
              </a:rPr>
              <a:t>業務</a:t>
            </a: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900" dirty="0">
                <a:solidFill>
                  <a:srgbClr val="FFFFFF"/>
                </a:solidFill>
                <a:latin typeface="メイリオ"/>
                <a:ea typeface="メイリオ"/>
                <a:cs typeface="メイリオ"/>
              </a:rPr>
              <a:t>機能</a:t>
            </a:r>
            <a:endParaRPr kumimoji="0" lang="ja-JP" altLang="en-US" sz="900" b="0" i="0" u="none" strike="noStrike" cap="none" normalizeH="0" baseline="0" dirty="0">
              <a:ln>
                <a:noFill/>
              </a:ln>
              <a:solidFill>
                <a:srgbClr val="FFFFFF"/>
              </a:solidFill>
              <a:effectLst/>
              <a:latin typeface="メイリオ"/>
              <a:ea typeface="メイリオ"/>
              <a:cs typeface="メイリオ"/>
            </a:endParaRPr>
          </a:p>
        </p:txBody>
      </p:sp>
      <p:sp>
        <p:nvSpPr>
          <p:cNvPr id="169" name="角丸四角形 168"/>
          <p:cNvSpPr/>
          <p:nvPr/>
        </p:nvSpPr>
        <p:spPr bwMode="auto">
          <a:xfrm>
            <a:off x="8175047" y="3432904"/>
            <a:ext cx="457200" cy="381000"/>
          </a:xfrm>
          <a:prstGeom prst="roundRect">
            <a:avLst>
              <a:gd name="adj" fmla="val 0"/>
            </a:avLst>
          </a:prstGeom>
          <a:solidFill>
            <a:srgbClr val="558ED5"/>
          </a:soli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900" b="0" i="0" u="none" strike="noStrike" cap="none" normalizeH="0" baseline="0" dirty="0">
                <a:ln>
                  <a:noFill/>
                </a:ln>
                <a:solidFill>
                  <a:srgbClr val="FFFFFF"/>
                </a:solidFill>
                <a:effectLst/>
                <a:latin typeface="メイリオ"/>
                <a:ea typeface="メイリオ"/>
                <a:cs typeface="メイリオ"/>
              </a:rPr>
              <a:t>業務</a:t>
            </a: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900" dirty="0">
                <a:solidFill>
                  <a:srgbClr val="FFFFFF"/>
                </a:solidFill>
                <a:latin typeface="メイリオ"/>
                <a:ea typeface="メイリオ"/>
                <a:cs typeface="メイリオ"/>
              </a:rPr>
              <a:t>機能</a:t>
            </a:r>
            <a:endParaRPr kumimoji="0" lang="ja-JP" altLang="en-US" sz="900" b="0" i="0" u="none" strike="noStrike" cap="none" normalizeH="0" baseline="0" dirty="0">
              <a:ln>
                <a:noFill/>
              </a:ln>
              <a:solidFill>
                <a:srgbClr val="FFFFFF"/>
              </a:solidFill>
              <a:effectLst/>
              <a:latin typeface="メイリオ"/>
              <a:ea typeface="メイリオ"/>
              <a:cs typeface="メイリオ"/>
            </a:endParaRPr>
          </a:p>
        </p:txBody>
      </p:sp>
      <p:sp>
        <p:nvSpPr>
          <p:cNvPr id="170" name="角丸四角形 169"/>
          <p:cNvSpPr/>
          <p:nvPr/>
        </p:nvSpPr>
        <p:spPr bwMode="auto">
          <a:xfrm>
            <a:off x="6562230" y="5025187"/>
            <a:ext cx="457200" cy="381000"/>
          </a:xfrm>
          <a:prstGeom prst="roundRect">
            <a:avLst>
              <a:gd name="adj" fmla="val 0"/>
            </a:avLst>
          </a:prstGeom>
          <a:solidFill>
            <a:srgbClr val="558ED5"/>
          </a:soli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900" b="0" i="0" u="none" strike="noStrike" cap="none" normalizeH="0" baseline="0" dirty="0">
                <a:ln>
                  <a:noFill/>
                </a:ln>
                <a:solidFill>
                  <a:srgbClr val="FFFFFF"/>
                </a:solidFill>
                <a:effectLst/>
                <a:latin typeface="メイリオ"/>
                <a:ea typeface="メイリオ"/>
                <a:cs typeface="メイリオ"/>
              </a:rPr>
              <a:t>業務</a:t>
            </a: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900" dirty="0">
                <a:solidFill>
                  <a:srgbClr val="FFFFFF"/>
                </a:solidFill>
                <a:latin typeface="メイリオ"/>
                <a:ea typeface="メイリオ"/>
                <a:cs typeface="メイリオ"/>
              </a:rPr>
              <a:t>機能</a:t>
            </a:r>
            <a:endParaRPr kumimoji="0" lang="ja-JP" altLang="en-US" sz="900" b="0" i="0" u="none" strike="noStrike" cap="none" normalizeH="0" baseline="0" dirty="0">
              <a:ln>
                <a:noFill/>
              </a:ln>
              <a:solidFill>
                <a:srgbClr val="FFFFFF"/>
              </a:solidFill>
              <a:effectLst/>
              <a:latin typeface="メイリオ"/>
              <a:ea typeface="メイリオ"/>
              <a:cs typeface="メイリオ"/>
            </a:endParaRPr>
          </a:p>
        </p:txBody>
      </p:sp>
      <p:sp>
        <p:nvSpPr>
          <p:cNvPr id="171" name="角丸四角形 170"/>
          <p:cNvSpPr/>
          <p:nvPr/>
        </p:nvSpPr>
        <p:spPr bwMode="auto">
          <a:xfrm>
            <a:off x="7097858" y="5041021"/>
            <a:ext cx="457200" cy="381000"/>
          </a:xfrm>
          <a:prstGeom prst="roundRect">
            <a:avLst>
              <a:gd name="adj" fmla="val 0"/>
            </a:avLst>
          </a:prstGeom>
          <a:solidFill>
            <a:srgbClr val="558ED5"/>
          </a:soli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900" b="0" i="0" u="none" strike="noStrike" cap="none" normalizeH="0" baseline="0" dirty="0">
                <a:ln>
                  <a:noFill/>
                </a:ln>
                <a:solidFill>
                  <a:srgbClr val="FFFFFF"/>
                </a:solidFill>
                <a:effectLst/>
                <a:latin typeface="メイリオ"/>
                <a:ea typeface="メイリオ"/>
                <a:cs typeface="メイリオ"/>
              </a:rPr>
              <a:t>業務</a:t>
            </a: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900" dirty="0">
                <a:solidFill>
                  <a:srgbClr val="FFFFFF"/>
                </a:solidFill>
                <a:latin typeface="メイリオ"/>
                <a:ea typeface="メイリオ"/>
                <a:cs typeface="メイリオ"/>
              </a:rPr>
              <a:t>機能</a:t>
            </a:r>
            <a:endParaRPr kumimoji="0" lang="ja-JP" altLang="en-US" sz="900" b="0" i="0" u="none" strike="noStrike" cap="none" normalizeH="0" baseline="0" dirty="0">
              <a:ln>
                <a:noFill/>
              </a:ln>
              <a:solidFill>
                <a:srgbClr val="FFFFFF"/>
              </a:solidFill>
              <a:effectLst/>
              <a:latin typeface="メイリオ"/>
              <a:ea typeface="メイリオ"/>
              <a:cs typeface="メイリオ"/>
            </a:endParaRPr>
          </a:p>
        </p:txBody>
      </p:sp>
      <p:sp>
        <p:nvSpPr>
          <p:cNvPr id="172" name="角丸四角形 171"/>
          <p:cNvSpPr/>
          <p:nvPr/>
        </p:nvSpPr>
        <p:spPr bwMode="auto">
          <a:xfrm>
            <a:off x="7635216" y="5041021"/>
            <a:ext cx="457200" cy="381000"/>
          </a:xfrm>
          <a:prstGeom prst="roundRect">
            <a:avLst>
              <a:gd name="adj" fmla="val 0"/>
            </a:avLst>
          </a:prstGeom>
          <a:solidFill>
            <a:srgbClr val="558ED5"/>
          </a:soli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900" b="0" i="0" u="none" strike="noStrike" cap="none" normalizeH="0" baseline="0" dirty="0">
                <a:ln>
                  <a:noFill/>
                </a:ln>
                <a:solidFill>
                  <a:srgbClr val="FFFFFF"/>
                </a:solidFill>
                <a:effectLst/>
                <a:latin typeface="メイリオ"/>
                <a:ea typeface="メイリオ"/>
                <a:cs typeface="メイリオ"/>
              </a:rPr>
              <a:t>業務</a:t>
            </a: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900" dirty="0">
                <a:solidFill>
                  <a:srgbClr val="FFFFFF"/>
                </a:solidFill>
                <a:latin typeface="メイリオ"/>
                <a:ea typeface="メイリオ"/>
                <a:cs typeface="メイリオ"/>
              </a:rPr>
              <a:t>機能</a:t>
            </a:r>
            <a:endParaRPr kumimoji="0" lang="ja-JP" altLang="en-US" sz="900" b="0" i="0" u="none" strike="noStrike" cap="none" normalizeH="0" baseline="0" dirty="0">
              <a:ln>
                <a:noFill/>
              </a:ln>
              <a:solidFill>
                <a:srgbClr val="FFFFFF"/>
              </a:solidFill>
              <a:effectLst/>
              <a:latin typeface="メイリオ"/>
              <a:ea typeface="メイリオ"/>
              <a:cs typeface="メイリオ"/>
            </a:endParaRPr>
          </a:p>
        </p:txBody>
      </p:sp>
      <p:sp>
        <p:nvSpPr>
          <p:cNvPr id="173" name="角丸四角形 172"/>
          <p:cNvSpPr/>
          <p:nvPr/>
        </p:nvSpPr>
        <p:spPr bwMode="auto">
          <a:xfrm>
            <a:off x="8175047" y="5041021"/>
            <a:ext cx="457200" cy="381000"/>
          </a:xfrm>
          <a:prstGeom prst="roundRect">
            <a:avLst>
              <a:gd name="adj" fmla="val 0"/>
            </a:avLst>
          </a:prstGeom>
          <a:solidFill>
            <a:srgbClr val="558ED5"/>
          </a:soli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900" b="0" i="0" u="none" strike="noStrike" cap="none" normalizeH="0" baseline="0" dirty="0">
                <a:ln>
                  <a:noFill/>
                </a:ln>
                <a:solidFill>
                  <a:srgbClr val="FFFFFF"/>
                </a:solidFill>
                <a:effectLst/>
                <a:latin typeface="メイリオ"/>
                <a:ea typeface="メイリオ"/>
                <a:cs typeface="メイリオ"/>
              </a:rPr>
              <a:t>業務</a:t>
            </a: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900" dirty="0">
                <a:solidFill>
                  <a:srgbClr val="FFFFFF"/>
                </a:solidFill>
                <a:latin typeface="メイリオ"/>
                <a:ea typeface="メイリオ"/>
                <a:cs typeface="メイリオ"/>
              </a:rPr>
              <a:t>機能</a:t>
            </a:r>
            <a:endParaRPr kumimoji="0" lang="ja-JP" altLang="en-US" sz="900" b="0" i="0" u="none" strike="noStrike" cap="none" normalizeH="0" baseline="0" dirty="0">
              <a:ln>
                <a:noFill/>
              </a:ln>
              <a:solidFill>
                <a:srgbClr val="FFFFFF"/>
              </a:solidFill>
              <a:effectLst/>
              <a:latin typeface="メイリオ"/>
              <a:ea typeface="メイリオ"/>
              <a:cs typeface="メイリオ"/>
            </a:endParaRPr>
          </a:p>
        </p:txBody>
      </p:sp>
      <p:sp>
        <p:nvSpPr>
          <p:cNvPr id="174" name="角丸四角形 173"/>
          <p:cNvSpPr/>
          <p:nvPr/>
        </p:nvSpPr>
        <p:spPr bwMode="auto">
          <a:xfrm>
            <a:off x="8153524" y="3970015"/>
            <a:ext cx="457200" cy="381000"/>
          </a:xfrm>
          <a:prstGeom prst="roundRect">
            <a:avLst>
              <a:gd name="adj" fmla="val 0"/>
            </a:avLst>
          </a:prstGeom>
          <a:solidFill>
            <a:srgbClr val="558ED5"/>
          </a:soli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900" b="0" i="0" u="none" strike="noStrike" cap="none" normalizeH="0" baseline="0" dirty="0">
                <a:ln>
                  <a:noFill/>
                </a:ln>
                <a:solidFill>
                  <a:srgbClr val="FFFFFF"/>
                </a:solidFill>
                <a:effectLst/>
                <a:latin typeface="メイリオ"/>
                <a:ea typeface="メイリオ"/>
                <a:cs typeface="メイリオ"/>
              </a:rPr>
              <a:t>業務</a:t>
            </a: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900" dirty="0">
                <a:solidFill>
                  <a:srgbClr val="FFFFFF"/>
                </a:solidFill>
                <a:latin typeface="メイリオ"/>
                <a:ea typeface="メイリオ"/>
                <a:cs typeface="メイリオ"/>
              </a:rPr>
              <a:t>機能</a:t>
            </a:r>
            <a:endParaRPr kumimoji="0" lang="ja-JP" altLang="en-US" sz="900" b="0" i="0" u="none" strike="noStrike" cap="none" normalizeH="0" baseline="0" dirty="0">
              <a:ln>
                <a:noFill/>
              </a:ln>
              <a:solidFill>
                <a:srgbClr val="FFFFFF"/>
              </a:solidFill>
              <a:effectLst/>
              <a:latin typeface="メイリオ"/>
              <a:ea typeface="メイリオ"/>
              <a:cs typeface="メイリオ"/>
            </a:endParaRPr>
          </a:p>
        </p:txBody>
      </p:sp>
      <p:sp>
        <p:nvSpPr>
          <p:cNvPr id="175" name="角丸四角形 174"/>
          <p:cNvSpPr/>
          <p:nvPr/>
        </p:nvSpPr>
        <p:spPr bwMode="auto">
          <a:xfrm>
            <a:off x="8153524" y="4503415"/>
            <a:ext cx="457200" cy="381000"/>
          </a:xfrm>
          <a:prstGeom prst="roundRect">
            <a:avLst>
              <a:gd name="adj" fmla="val 0"/>
            </a:avLst>
          </a:prstGeom>
          <a:solidFill>
            <a:srgbClr val="558ED5"/>
          </a:soli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900" b="0" i="0" u="none" strike="noStrike" cap="none" normalizeH="0" baseline="0" dirty="0">
                <a:ln>
                  <a:noFill/>
                </a:ln>
                <a:solidFill>
                  <a:srgbClr val="FFFFFF"/>
                </a:solidFill>
                <a:effectLst/>
                <a:latin typeface="メイリオ"/>
                <a:ea typeface="メイリオ"/>
                <a:cs typeface="メイリオ"/>
              </a:rPr>
              <a:t>業務</a:t>
            </a: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900" dirty="0">
                <a:solidFill>
                  <a:srgbClr val="FFFFFF"/>
                </a:solidFill>
                <a:latin typeface="メイリオ"/>
                <a:ea typeface="メイリオ"/>
                <a:cs typeface="メイリオ"/>
              </a:rPr>
              <a:t>機能</a:t>
            </a:r>
            <a:endParaRPr kumimoji="0" lang="ja-JP" altLang="en-US" sz="900" b="0" i="0" u="none" strike="noStrike" cap="none" normalizeH="0" baseline="0" dirty="0">
              <a:ln>
                <a:noFill/>
              </a:ln>
              <a:solidFill>
                <a:srgbClr val="FFFFFF"/>
              </a:solidFill>
              <a:effectLst/>
              <a:latin typeface="メイリオ"/>
              <a:ea typeface="メイリオ"/>
              <a:cs typeface="メイリオ"/>
            </a:endParaRPr>
          </a:p>
        </p:txBody>
      </p:sp>
      <p:sp>
        <p:nvSpPr>
          <p:cNvPr id="176" name="角丸四角形 175"/>
          <p:cNvSpPr/>
          <p:nvPr/>
        </p:nvSpPr>
        <p:spPr bwMode="auto">
          <a:xfrm>
            <a:off x="6562230" y="3970015"/>
            <a:ext cx="457200" cy="381000"/>
          </a:xfrm>
          <a:prstGeom prst="roundRect">
            <a:avLst>
              <a:gd name="adj" fmla="val 0"/>
            </a:avLst>
          </a:prstGeom>
          <a:solidFill>
            <a:srgbClr val="558ED5"/>
          </a:soli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900" b="0" i="0" u="none" strike="noStrike" cap="none" normalizeH="0" baseline="0" dirty="0">
                <a:ln>
                  <a:noFill/>
                </a:ln>
                <a:solidFill>
                  <a:srgbClr val="FFFFFF"/>
                </a:solidFill>
                <a:effectLst/>
                <a:latin typeface="メイリオ"/>
                <a:ea typeface="メイリオ"/>
                <a:cs typeface="メイリオ"/>
              </a:rPr>
              <a:t>業務</a:t>
            </a: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900" dirty="0">
                <a:solidFill>
                  <a:srgbClr val="FFFFFF"/>
                </a:solidFill>
                <a:latin typeface="メイリオ"/>
                <a:ea typeface="メイリオ"/>
                <a:cs typeface="メイリオ"/>
              </a:rPr>
              <a:t>機能</a:t>
            </a:r>
            <a:endParaRPr kumimoji="0" lang="ja-JP" altLang="en-US" sz="900" b="0" i="0" u="none" strike="noStrike" cap="none" normalizeH="0" baseline="0" dirty="0">
              <a:ln>
                <a:noFill/>
              </a:ln>
              <a:solidFill>
                <a:srgbClr val="FFFFFF"/>
              </a:solidFill>
              <a:effectLst/>
              <a:latin typeface="メイリオ"/>
              <a:ea typeface="メイリオ"/>
              <a:cs typeface="メイリオ"/>
            </a:endParaRPr>
          </a:p>
        </p:txBody>
      </p:sp>
      <p:sp>
        <p:nvSpPr>
          <p:cNvPr id="177" name="角丸四角形 176"/>
          <p:cNvSpPr/>
          <p:nvPr/>
        </p:nvSpPr>
        <p:spPr bwMode="auto">
          <a:xfrm>
            <a:off x="6562230" y="4503415"/>
            <a:ext cx="457200" cy="381000"/>
          </a:xfrm>
          <a:prstGeom prst="roundRect">
            <a:avLst>
              <a:gd name="adj" fmla="val 0"/>
            </a:avLst>
          </a:prstGeom>
          <a:solidFill>
            <a:srgbClr val="558ED5"/>
          </a:soli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900" b="0" i="0" u="none" strike="noStrike" cap="none" normalizeH="0" baseline="0" dirty="0">
                <a:ln>
                  <a:noFill/>
                </a:ln>
                <a:solidFill>
                  <a:srgbClr val="FFFFFF"/>
                </a:solidFill>
                <a:effectLst/>
                <a:latin typeface="メイリオ"/>
                <a:ea typeface="メイリオ"/>
                <a:cs typeface="メイリオ"/>
              </a:rPr>
              <a:t>業務</a:t>
            </a: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900" dirty="0">
                <a:solidFill>
                  <a:srgbClr val="FFFFFF"/>
                </a:solidFill>
                <a:latin typeface="メイリオ"/>
                <a:ea typeface="メイリオ"/>
                <a:cs typeface="メイリオ"/>
              </a:rPr>
              <a:t>機能</a:t>
            </a:r>
            <a:endParaRPr kumimoji="0" lang="ja-JP" altLang="en-US" sz="900" b="0" i="0" u="none" strike="noStrike" cap="none" normalizeH="0" baseline="0" dirty="0">
              <a:ln>
                <a:noFill/>
              </a:ln>
              <a:solidFill>
                <a:srgbClr val="FFFFFF"/>
              </a:solidFill>
              <a:effectLst/>
              <a:latin typeface="メイリオ"/>
              <a:ea typeface="メイリオ"/>
              <a:cs typeface="メイリオ"/>
            </a:endParaRPr>
          </a:p>
        </p:txBody>
      </p:sp>
      <p:sp>
        <p:nvSpPr>
          <p:cNvPr id="191" name="右矢印 190"/>
          <p:cNvSpPr/>
          <p:nvPr/>
        </p:nvSpPr>
        <p:spPr bwMode="auto">
          <a:xfrm>
            <a:off x="5453868" y="3864484"/>
            <a:ext cx="794656" cy="1146711"/>
          </a:xfrm>
          <a:prstGeom prst="rightArrow">
            <a:avLst>
              <a:gd name="adj1" fmla="val 64498"/>
              <a:gd name="adj2" fmla="val 50000"/>
            </a:avLst>
          </a:prstGeom>
          <a:solidFill>
            <a:srgbClr val="FF6666"/>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FFFFFF"/>
              </a:solidFill>
              <a:effectLst/>
              <a:latin typeface="メイリオ"/>
              <a:ea typeface="メイリオ"/>
              <a:cs typeface="メイリオ"/>
            </a:endParaRPr>
          </a:p>
        </p:txBody>
      </p:sp>
      <p:sp>
        <p:nvSpPr>
          <p:cNvPr id="193" name="テキスト ボックス 192"/>
          <p:cNvSpPr txBox="1"/>
          <p:nvPr/>
        </p:nvSpPr>
        <p:spPr>
          <a:xfrm>
            <a:off x="5436007" y="4114673"/>
            <a:ext cx="697627" cy="64633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none" rtlCol="0">
            <a:spAutoFit/>
          </a:bodyPr>
          <a:lstStyle/>
          <a:p>
            <a:pPr algn="r"/>
            <a:r>
              <a:rPr lang="ja-JP" altLang="en-US" sz="1000" dirty="0">
                <a:solidFill>
                  <a:srgbClr val="FFFFFF"/>
                </a:solidFill>
                <a:latin typeface="メイリオ"/>
                <a:ea typeface="メイリオ"/>
                <a:cs typeface="メイリオ"/>
              </a:rPr>
              <a:t>部分最適</a:t>
            </a:r>
          </a:p>
          <a:p>
            <a:pPr algn="r"/>
            <a:r>
              <a:rPr kumimoji="1" lang="ja-JP" altLang="en-US" sz="800" dirty="0">
                <a:solidFill>
                  <a:srgbClr val="FFFFFF"/>
                </a:solidFill>
                <a:latin typeface="メイリオ"/>
                <a:ea typeface="メイリオ"/>
                <a:cs typeface="メイリオ"/>
              </a:rPr>
              <a:t>から</a:t>
            </a:r>
          </a:p>
          <a:p>
            <a:pPr algn="r"/>
            <a:r>
              <a:rPr kumimoji="1" lang="ja-JP" altLang="en-US" sz="1000" dirty="0">
                <a:solidFill>
                  <a:srgbClr val="FFFFFF"/>
                </a:solidFill>
                <a:latin typeface="メイリオ"/>
                <a:ea typeface="メイリオ"/>
                <a:cs typeface="メイリオ"/>
              </a:rPr>
              <a:t>全体最適</a:t>
            </a:r>
          </a:p>
          <a:p>
            <a:pPr algn="r"/>
            <a:r>
              <a:rPr lang="ja-JP" altLang="en-US" sz="800" dirty="0">
                <a:solidFill>
                  <a:srgbClr val="FFFFFF"/>
                </a:solidFill>
                <a:latin typeface="メイリオ"/>
                <a:ea typeface="メイリオ"/>
                <a:cs typeface="メイリオ"/>
              </a:rPr>
              <a:t>へ</a:t>
            </a:r>
            <a:endParaRPr kumimoji="1" lang="ja-JP" altLang="en-US" sz="800" dirty="0">
              <a:solidFill>
                <a:srgbClr val="FFFFFF"/>
              </a:solidFill>
              <a:latin typeface="メイリオ"/>
              <a:ea typeface="メイリオ"/>
              <a:cs typeface="メイリオ"/>
            </a:endParaRPr>
          </a:p>
        </p:txBody>
      </p:sp>
      <p:sp>
        <p:nvSpPr>
          <p:cNvPr id="194" name="テキスト ボックス 193"/>
          <p:cNvSpPr txBox="1"/>
          <p:nvPr/>
        </p:nvSpPr>
        <p:spPr>
          <a:xfrm>
            <a:off x="7248030" y="3950905"/>
            <a:ext cx="671979" cy="40011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none" rtlCol="0">
            <a:spAutoFit/>
          </a:bodyPr>
          <a:lstStyle/>
          <a:p>
            <a:pPr algn="ctr"/>
            <a:r>
              <a:rPr kumimoji="1" lang="en-US" altLang="ja-JP" sz="2000" dirty="0">
                <a:solidFill>
                  <a:srgbClr val="FFFFFF"/>
                </a:solidFill>
                <a:latin typeface="メイリオ"/>
                <a:ea typeface="メイリオ"/>
                <a:cs typeface="メイリオ"/>
              </a:rPr>
              <a:t>ERP</a:t>
            </a:r>
            <a:endParaRPr kumimoji="1" lang="ja-JP" altLang="en-US" sz="2000" dirty="0">
              <a:solidFill>
                <a:srgbClr val="FFFFFF"/>
              </a:solidFill>
              <a:latin typeface="メイリオ"/>
              <a:ea typeface="メイリオ"/>
              <a:cs typeface="メイリオ"/>
            </a:endParaRPr>
          </a:p>
        </p:txBody>
      </p:sp>
      <p:sp>
        <p:nvSpPr>
          <p:cNvPr id="196" name="ホームベース 195"/>
          <p:cNvSpPr/>
          <p:nvPr/>
        </p:nvSpPr>
        <p:spPr bwMode="auto">
          <a:xfrm>
            <a:off x="6027574" y="1075267"/>
            <a:ext cx="2852057" cy="533400"/>
          </a:xfrm>
          <a:prstGeom prst="homePlate">
            <a:avLst/>
          </a:prstGeom>
          <a:solidFill>
            <a:srgbClr val="3366FF"/>
          </a:soli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baseline="0" dirty="0">
                <a:ln>
                  <a:noFill/>
                </a:ln>
                <a:solidFill>
                  <a:srgbClr val="FFFFFF"/>
                </a:solidFill>
                <a:effectLst/>
                <a:latin typeface="メイリオ"/>
                <a:ea typeface="メイリオ"/>
                <a:cs typeface="メイリオ"/>
              </a:rPr>
              <a:t>ERP</a:t>
            </a:r>
            <a:r>
              <a:rPr kumimoji="0" lang="ja-JP" altLang="en-US" sz="1400" b="0" i="0" u="none" strike="noStrike" cap="none" normalizeH="0" baseline="0" dirty="0">
                <a:ln>
                  <a:noFill/>
                </a:ln>
                <a:solidFill>
                  <a:srgbClr val="FFFFFF"/>
                </a:solidFill>
                <a:effectLst/>
                <a:latin typeface="メイリオ"/>
                <a:ea typeface="メイリオ"/>
                <a:cs typeface="メイリオ"/>
              </a:rPr>
              <a:t>時代</a:t>
            </a: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dirty="0">
                <a:solidFill>
                  <a:srgbClr val="FFFFFF"/>
                </a:solidFill>
                <a:latin typeface="メイリオ"/>
                <a:ea typeface="メイリオ"/>
                <a:cs typeface="メイリオ"/>
              </a:rPr>
              <a:t>全体最適</a:t>
            </a:r>
            <a:endParaRPr kumimoji="0" lang="ja-JP" altLang="en-US" sz="1400" b="0" i="0" u="none" strike="noStrike" cap="none" normalizeH="0" baseline="0" dirty="0">
              <a:ln>
                <a:noFill/>
              </a:ln>
              <a:solidFill>
                <a:srgbClr val="FFFFFF"/>
              </a:solidFill>
              <a:effectLst/>
              <a:latin typeface="メイリオ"/>
              <a:ea typeface="メイリオ"/>
              <a:cs typeface="メイリオ"/>
            </a:endParaRPr>
          </a:p>
        </p:txBody>
      </p:sp>
      <p:sp>
        <p:nvSpPr>
          <p:cNvPr id="197" name="ホームベース 196"/>
          <p:cNvSpPr/>
          <p:nvPr/>
        </p:nvSpPr>
        <p:spPr bwMode="auto">
          <a:xfrm>
            <a:off x="2819524" y="1075267"/>
            <a:ext cx="3439637" cy="533400"/>
          </a:xfrm>
          <a:prstGeom prst="homePlate">
            <a:avLst/>
          </a:prstGeom>
          <a:solidFill>
            <a:srgbClr val="0000FF"/>
          </a:soli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dirty="0">
                <a:solidFill>
                  <a:schemeClr val="bg1"/>
                </a:solidFill>
                <a:latin typeface="メイリオ"/>
                <a:ea typeface="メイリオ"/>
                <a:cs typeface="メイリオ"/>
              </a:rPr>
              <a:t>複製システム・分散</a:t>
            </a:r>
            <a:r>
              <a:rPr kumimoji="0" lang="ja-JP" altLang="en-US" sz="1400" b="0" i="0" u="none" strike="noStrike" cap="none" normalizeH="0" baseline="0" dirty="0">
                <a:ln>
                  <a:noFill/>
                </a:ln>
                <a:solidFill>
                  <a:schemeClr val="bg1"/>
                </a:solidFill>
                <a:effectLst/>
                <a:latin typeface="メイリオ"/>
                <a:ea typeface="メイリオ"/>
                <a:cs typeface="メイリオ"/>
              </a:rPr>
              <a:t>システム時代</a:t>
            </a: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dirty="0">
                <a:solidFill>
                  <a:schemeClr val="bg1"/>
                </a:solidFill>
                <a:latin typeface="メイリオ"/>
                <a:ea typeface="メイリオ"/>
                <a:cs typeface="メイリオ"/>
              </a:rPr>
              <a:t>部分最適</a:t>
            </a:r>
            <a:endParaRPr kumimoji="0" lang="ja-JP" altLang="en-US" sz="1400" b="0" i="0" u="none" strike="noStrike" cap="none" normalizeH="0" baseline="0" dirty="0">
              <a:ln>
                <a:noFill/>
              </a:ln>
              <a:solidFill>
                <a:schemeClr val="bg1"/>
              </a:solidFill>
              <a:effectLst/>
              <a:latin typeface="メイリオ"/>
              <a:ea typeface="メイリオ"/>
              <a:cs typeface="メイリオ"/>
            </a:endParaRPr>
          </a:p>
        </p:txBody>
      </p:sp>
      <p:sp>
        <p:nvSpPr>
          <p:cNvPr id="186" name="角丸四角形 185"/>
          <p:cNvSpPr/>
          <p:nvPr/>
        </p:nvSpPr>
        <p:spPr bwMode="auto">
          <a:xfrm>
            <a:off x="254948" y="3208867"/>
            <a:ext cx="2233551" cy="940872"/>
          </a:xfrm>
          <a:prstGeom prst="roundRect">
            <a:avLst>
              <a:gd name="adj" fmla="val 0"/>
            </a:avLst>
          </a:prstGeom>
          <a:solidFill>
            <a:srgbClr val="E6D6AF"/>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メイリオ"/>
              <a:ea typeface="メイリオ"/>
              <a:cs typeface="メイリオ"/>
            </a:endParaRPr>
          </a:p>
        </p:txBody>
      </p:sp>
      <p:sp>
        <p:nvSpPr>
          <p:cNvPr id="3" name="角丸四角形 2"/>
          <p:cNvSpPr/>
          <p:nvPr/>
        </p:nvSpPr>
        <p:spPr bwMode="auto">
          <a:xfrm>
            <a:off x="457324" y="1761067"/>
            <a:ext cx="457200" cy="381000"/>
          </a:xfrm>
          <a:prstGeom prst="roundRect">
            <a:avLst>
              <a:gd name="adj" fmla="val 0"/>
            </a:avLst>
          </a:prstGeom>
          <a:solidFill>
            <a:schemeClr val="accent3">
              <a:lumMod val="75000"/>
            </a:schemeClr>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900" b="0" i="0" u="none" strike="noStrike" cap="none" normalizeH="0" baseline="0" dirty="0">
                <a:ln>
                  <a:noFill/>
                </a:ln>
                <a:solidFill>
                  <a:schemeClr val="bg1"/>
                </a:solidFill>
                <a:effectLst/>
                <a:latin typeface="メイリオ"/>
                <a:ea typeface="メイリオ"/>
                <a:cs typeface="メイリオ"/>
              </a:rPr>
              <a:t>業務</a:t>
            </a:r>
          </a:p>
        </p:txBody>
      </p:sp>
      <p:sp>
        <p:nvSpPr>
          <p:cNvPr id="42" name="角丸四角形 41"/>
          <p:cNvSpPr/>
          <p:nvPr/>
        </p:nvSpPr>
        <p:spPr bwMode="auto">
          <a:xfrm>
            <a:off x="1143124" y="1761067"/>
            <a:ext cx="457200" cy="381000"/>
          </a:xfrm>
          <a:prstGeom prst="roundRect">
            <a:avLst>
              <a:gd name="adj" fmla="val 0"/>
            </a:avLst>
          </a:prstGeom>
          <a:solidFill>
            <a:schemeClr val="accent3">
              <a:lumMod val="75000"/>
            </a:schemeClr>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800" dirty="0">
                <a:solidFill>
                  <a:schemeClr val="bg1"/>
                </a:solidFill>
                <a:latin typeface="メイリオ"/>
                <a:ea typeface="メイリオ"/>
                <a:cs typeface="メイリオ"/>
              </a:rPr>
              <a:t>業務</a:t>
            </a:r>
          </a:p>
        </p:txBody>
      </p:sp>
      <p:sp>
        <p:nvSpPr>
          <p:cNvPr id="44" name="角丸四角形 43"/>
          <p:cNvSpPr/>
          <p:nvPr/>
        </p:nvSpPr>
        <p:spPr bwMode="auto">
          <a:xfrm>
            <a:off x="1852675" y="1761067"/>
            <a:ext cx="457200" cy="381000"/>
          </a:xfrm>
          <a:prstGeom prst="roundRect">
            <a:avLst>
              <a:gd name="adj" fmla="val 0"/>
            </a:avLst>
          </a:prstGeom>
          <a:solidFill>
            <a:schemeClr val="accent3">
              <a:lumMod val="75000"/>
            </a:schemeClr>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800" dirty="0">
                <a:solidFill>
                  <a:schemeClr val="bg1"/>
                </a:solidFill>
                <a:latin typeface="メイリオ"/>
                <a:ea typeface="メイリオ"/>
                <a:cs typeface="メイリオ"/>
              </a:rPr>
              <a:t>業務</a:t>
            </a:r>
          </a:p>
        </p:txBody>
      </p:sp>
      <p:sp>
        <p:nvSpPr>
          <p:cNvPr id="45" name="角丸四角形 44"/>
          <p:cNvSpPr/>
          <p:nvPr/>
        </p:nvSpPr>
        <p:spPr bwMode="auto">
          <a:xfrm>
            <a:off x="457324" y="3513667"/>
            <a:ext cx="457200" cy="381000"/>
          </a:xfrm>
          <a:prstGeom prst="roundRect">
            <a:avLst>
              <a:gd name="adj" fmla="val 0"/>
            </a:avLst>
          </a:prstGeom>
          <a:solidFill>
            <a:srgbClr val="008000"/>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800" b="0" i="0" u="none" strike="noStrike" cap="none" normalizeH="0" baseline="0" dirty="0">
                <a:ln>
                  <a:noFill/>
                </a:ln>
                <a:solidFill>
                  <a:schemeClr val="bg1"/>
                </a:solidFill>
                <a:effectLst/>
                <a:latin typeface="メイリオ"/>
                <a:ea typeface="メイリオ"/>
                <a:cs typeface="メイリオ"/>
              </a:rPr>
              <a:t>SYS</a:t>
            </a:r>
            <a:endParaRPr kumimoji="0" lang="ja-JP" altLang="en-US" sz="800" b="0" i="0" u="none" strike="noStrike" cap="none" normalizeH="0" baseline="0" dirty="0">
              <a:ln>
                <a:noFill/>
              </a:ln>
              <a:solidFill>
                <a:schemeClr val="bg1"/>
              </a:solidFill>
              <a:effectLst/>
              <a:latin typeface="メイリオ"/>
              <a:ea typeface="メイリオ"/>
              <a:cs typeface="メイリオ"/>
            </a:endParaRPr>
          </a:p>
        </p:txBody>
      </p:sp>
      <p:sp>
        <p:nvSpPr>
          <p:cNvPr id="67" name="角丸四角形 66"/>
          <p:cNvSpPr/>
          <p:nvPr/>
        </p:nvSpPr>
        <p:spPr bwMode="auto">
          <a:xfrm>
            <a:off x="1143124" y="3513667"/>
            <a:ext cx="457200" cy="381000"/>
          </a:xfrm>
          <a:prstGeom prst="roundRect">
            <a:avLst>
              <a:gd name="adj" fmla="val 0"/>
            </a:avLst>
          </a:prstGeom>
          <a:solidFill>
            <a:srgbClr val="008000"/>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800" b="0" i="0" u="none" strike="noStrike" cap="none" normalizeH="0" baseline="0" dirty="0">
                <a:ln>
                  <a:noFill/>
                </a:ln>
                <a:solidFill>
                  <a:schemeClr val="bg1"/>
                </a:solidFill>
                <a:effectLst/>
                <a:latin typeface="メイリオ"/>
                <a:ea typeface="メイリオ"/>
                <a:cs typeface="メイリオ"/>
              </a:rPr>
              <a:t>SYS</a:t>
            </a:r>
            <a:endParaRPr kumimoji="0" lang="ja-JP" altLang="en-US" sz="800" b="0" i="0" u="none" strike="noStrike" cap="none" normalizeH="0" baseline="0" dirty="0">
              <a:ln>
                <a:noFill/>
              </a:ln>
              <a:solidFill>
                <a:schemeClr val="bg1"/>
              </a:solidFill>
              <a:effectLst/>
              <a:latin typeface="メイリオ"/>
              <a:ea typeface="メイリオ"/>
              <a:cs typeface="メイリオ"/>
            </a:endParaRPr>
          </a:p>
        </p:txBody>
      </p:sp>
      <p:sp>
        <p:nvSpPr>
          <p:cNvPr id="68" name="角丸四角形 67"/>
          <p:cNvSpPr/>
          <p:nvPr/>
        </p:nvSpPr>
        <p:spPr bwMode="auto">
          <a:xfrm>
            <a:off x="1852675" y="3513667"/>
            <a:ext cx="457200" cy="381000"/>
          </a:xfrm>
          <a:prstGeom prst="roundRect">
            <a:avLst>
              <a:gd name="adj" fmla="val 0"/>
            </a:avLst>
          </a:prstGeom>
          <a:solidFill>
            <a:srgbClr val="008000"/>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800" b="0" i="0" u="none" strike="noStrike" cap="none" normalizeH="0" baseline="0" dirty="0">
                <a:ln>
                  <a:noFill/>
                </a:ln>
                <a:solidFill>
                  <a:schemeClr val="bg1"/>
                </a:solidFill>
                <a:effectLst/>
                <a:latin typeface="メイリオ"/>
                <a:ea typeface="メイリオ"/>
                <a:cs typeface="メイリオ"/>
              </a:rPr>
              <a:t>SYS</a:t>
            </a:r>
            <a:endParaRPr kumimoji="0" lang="ja-JP" altLang="en-US" sz="800" b="0" i="0" u="none" strike="noStrike" cap="none" normalizeH="0" baseline="0" dirty="0">
              <a:ln>
                <a:noFill/>
              </a:ln>
              <a:solidFill>
                <a:schemeClr val="bg1"/>
              </a:solidFill>
              <a:effectLst/>
              <a:latin typeface="メイリオ"/>
              <a:ea typeface="メイリオ"/>
              <a:cs typeface="メイリオ"/>
            </a:endParaRPr>
          </a:p>
        </p:txBody>
      </p:sp>
      <p:cxnSp>
        <p:nvCxnSpPr>
          <p:cNvPr id="6" name="直線矢印コネクタ 5"/>
          <p:cNvCxnSpPr>
            <a:stCxn id="3" idx="2"/>
            <a:endCxn id="45" idx="0"/>
          </p:cNvCxnSpPr>
          <p:nvPr/>
        </p:nvCxnSpPr>
        <p:spPr bwMode="auto">
          <a:xfrm>
            <a:off x="685924" y="2142067"/>
            <a:ext cx="0" cy="1371600"/>
          </a:xfrm>
          <a:prstGeom prst="straightConnector1">
            <a:avLst/>
          </a:prstGeom>
          <a:ln>
            <a:solidFill>
              <a:srgbClr val="FF6600"/>
            </a:solidFill>
            <a:headEnd type="none" w="med" len="med"/>
            <a:tailEnd type="triangle" w="med" len="med"/>
          </a:ln>
        </p:spPr>
        <p:style>
          <a:lnRef idx="1">
            <a:schemeClr val="accent1"/>
          </a:lnRef>
          <a:fillRef idx="3">
            <a:schemeClr val="accent1"/>
          </a:fillRef>
          <a:effectRef idx="2">
            <a:schemeClr val="accent1"/>
          </a:effectRef>
          <a:fontRef idx="minor">
            <a:schemeClr val="lt1"/>
          </a:fontRef>
        </p:style>
      </p:cxnSp>
      <p:cxnSp>
        <p:nvCxnSpPr>
          <p:cNvPr id="112" name="直線矢印コネクタ 111"/>
          <p:cNvCxnSpPr>
            <a:stCxn id="42" idx="2"/>
            <a:endCxn id="67" idx="0"/>
          </p:cNvCxnSpPr>
          <p:nvPr/>
        </p:nvCxnSpPr>
        <p:spPr bwMode="auto">
          <a:xfrm>
            <a:off x="1371724" y="2142067"/>
            <a:ext cx="0" cy="1371600"/>
          </a:xfrm>
          <a:prstGeom prst="straightConnector1">
            <a:avLst/>
          </a:prstGeom>
          <a:ln>
            <a:solidFill>
              <a:srgbClr val="FF6600"/>
            </a:solidFill>
            <a:headEnd type="none" w="med" len="med"/>
            <a:tailEnd type="triangle" w="med" len="med"/>
          </a:ln>
        </p:spPr>
        <p:style>
          <a:lnRef idx="1">
            <a:schemeClr val="accent1"/>
          </a:lnRef>
          <a:fillRef idx="3">
            <a:schemeClr val="accent1"/>
          </a:fillRef>
          <a:effectRef idx="2">
            <a:schemeClr val="accent1"/>
          </a:effectRef>
          <a:fontRef idx="minor">
            <a:schemeClr val="lt1"/>
          </a:fontRef>
        </p:style>
      </p:cxnSp>
      <p:cxnSp>
        <p:nvCxnSpPr>
          <p:cNvPr id="113" name="直線矢印コネクタ 112"/>
          <p:cNvCxnSpPr>
            <a:stCxn id="44" idx="2"/>
            <a:endCxn id="68" idx="0"/>
          </p:cNvCxnSpPr>
          <p:nvPr/>
        </p:nvCxnSpPr>
        <p:spPr bwMode="auto">
          <a:xfrm>
            <a:off x="2081275" y="2142067"/>
            <a:ext cx="0" cy="1371600"/>
          </a:xfrm>
          <a:prstGeom prst="straightConnector1">
            <a:avLst/>
          </a:prstGeom>
          <a:ln>
            <a:solidFill>
              <a:srgbClr val="FF6600"/>
            </a:solidFill>
            <a:headEnd type="none" w="med" len="med"/>
            <a:tailEnd type="triangle" w="med" len="med"/>
          </a:ln>
        </p:spPr>
        <p:style>
          <a:lnRef idx="1">
            <a:schemeClr val="accent1"/>
          </a:lnRef>
          <a:fillRef idx="3">
            <a:schemeClr val="accent1"/>
          </a:fillRef>
          <a:effectRef idx="2">
            <a:schemeClr val="accent1"/>
          </a:effectRef>
          <a:fontRef idx="minor">
            <a:schemeClr val="lt1"/>
          </a:fontRef>
        </p:style>
      </p:cxnSp>
      <p:sp>
        <p:nvSpPr>
          <p:cNvPr id="198" name="ホームベース 197"/>
          <p:cNvSpPr/>
          <p:nvPr/>
        </p:nvSpPr>
        <p:spPr bwMode="auto">
          <a:xfrm>
            <a:off x="228724" y="1075267"/>
            <a:ext cx="2852057" cy="533400"/>
          </a:xfrm>
          <a:prstGeom prst="homePlate">
            <a:avLst/>
          </a:prstGeom>
          <a:solidFill>
            <a:srgbClr val="000090"/>
          </a:soli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a:ln>
                  <a:noFill/>
                </a:ln>
                <a:solidFill>
                  <a:schemeClr val="bg1"/>
                </a:solidFill>
                <a:effectLst/>
                <a:latin typeface="メイリオ"/>
                <a:ea typeface="メイリオ"/>
                <a:cs typeface="メイリオ"/>
              </a:rPr>
              <a:t>メインフレーム</a:t>
            </a:r>
            <a:r>
              <a:rPr kumimoji="0" lang="ja-JP" altLang="en-US" sz="1400" dirty="0">
                <a:solidFill>
                  <a:schemeClr val="bg1"/>
                </a:solidFill>
                <a:latin typeface="メイリオ"/>
                <a:ea typeface="メイリオ"/>
                <a:cs typeface="メイリオ"/>
              </a:rPr>
              <a:t>時代</a:t>
            </a: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dirty="0">
                <a:solidFill>
                  <a:schemeClr val="bg1"/>
                </a:solidFill>
                <a:latin typeface="メイリオ"/>
                <a:ea typeface="メイリオ"/>
                <a:cs typeface="メイリオ"/>
              </a:rPr>
              <a:t>部分最適</a:t>
            </a:r>
          </a:p>
        </p:txBody>
      </p:sp>
      <p:sp>
        <p:nvSpPr>
          <p:cNvPr id="199" name="角丸四角形 198"/>
          <p:cNvSpPr/>
          <p:nvPr/>
        </p:nvSpPr>
        <p:spPr bwMode="auto">
          <a:xfrm>
            <a:off x="228724" y="5799667"/>
            <a:ext cx="2667000" cy="381000"/>
          </a:xfrm>
          <a:prstGeom prst="roundRect">
            <a:avLst>
              <a:gd name="adj" fmla="val 0"/>
            </a:avLst>
          </a:prstGeom>
          <a:solidFill>
            <a:srgbClr val="000090"/>
          </a:soli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1400" dirty="0">
                <a:solidFill>
                  <a:schemeClr val="bg1"/>
                </a:solidFill>
                <a:latin typeface="メイリオ"/>
                <a:ea typeface="メイリオ"/>
                <a:cs typeface="メイリオ"/>
              </a:rPr>
              <a:t>業務のシステム化</a:t>
            </a:r>
          </a:p>
        </p:txBody>
      </p:sp>
      <p:sp>
        <p:nvSpPr>
          <p:cNvPr id="200" name="角丸四角形 199"/>
          <p:cNvSpPr/>
          <p:nvPr/>
        </p:nvSpPr>
        <p:spPr bwMode="auto">
          <a:xfrm>
            <a:off x="3129694" y="5799667"/>
            <a:ext cx="2890229" cy="381000"/>
          </a:xfrm>
          <a:prstGeom prst="roundRect">
            <a:avLst>
              <a:gd name="adj" fmla="val 0"/>
            </a:avLst>
          </a:prstGeom>
          <a:solidFill>
            <a:srgbClr val="0000FF"/>
          </a:soli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1400" dirty="0">
                <a:solidFill>
                  <a:schemeClr val="bg1"/>
                </a:solidFill>
                <a:latin typeface="メイリオ"/>
                <a:ea typeface="メイリオ"/>
                <a:cs typeface="メイリオ"/>
              </a:rPr>
              <a:t>業務システムの適用領域拡大</a:t>
            </a:r>
          </a:p>
        </p:txBody>
      </p:sp>
      <p:sp>
        <p:nvSpPr>
          <p:cNvPr id="201" name="角丸四角形 200"/>
          <p:cNvSpPr/>
          <p:nvPr/>
        </p:nvSpPr>
        <p:spPr bwMode="auto">
          <a:xfrm>
            <a:off x="6240586" y="5799667"/>
            <a:ext cx="2647971" cy="381000"/>
          </a:xfrm>
          <a:prstGeom prst="roundRect">
            <a:avLst>
              <a:gd name="adj" fmla="val 0"/>
            </a:avLst>
          </a:prstGeom>
          <a:solidFill>
            <a:srgbClr val="3366FF"/>
          </a:soli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1400" dirty="0">
                <a:solidFill>
                  <a:schemeClr val="bg1"/>
                </a:solidFill>
                <a:latin typeface="メイリオ"/>
                <a:ea typeface="メイリオ"/>
                <a:cs typeface="メイリオ"/>
              </a:rPr>
              <a:t>業務システムの統合化</a:t>
            </a:r>
          </a:p>
        </p:txBody>
      </p:sp>
      <p:sp>
        <p:nvSpPr>
          <p:cNvPr id="188" name="角丸四角形吹き出し 187"/>
          <p:cNvSpPr/>
          <p:nvPr/>
        </p:nvSpPr>
        <p:spPr bwMode="auto">
          <a:xfrm>
            <a:off x="228724" y="4450545"/>
            <a:ext cx="2667000" cy="1219199"/>
          </a:xfrm>
          <a:prstGeom prst="wedgeRoundRectCallout">
            <a:avLst>
              <a:gd name="adj1" fmla="val 10686"/>
              <a:gd name="adj2" fmla="val -69576"/>
              <a:gd name="adj3" fmla="val 16667"/>
            </a:avLst>
          </a:prstGeom>
          <a:solidFill>
            <a:schemeClr val="accent5">
              <a:lumMod val="75000"/>
            </a:schemeClr>
          </a:soli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ja-JP" altLang="en-US" sz="1200" dirty="0">
                <a:solidFill>
                  <a:srgbClr val="FFFF00"/>
                </a:solidFill>
                <a:latin typeface="メイリオ"/>
                <a:ea typeface="メイリオ"/>
                <a:cs typeface="メイリオ"/>
              </a:rPr>
              <a:t>現場の業務をそのままシステム化</a:t>
            </a:r>
            <a:endParaRPr lang="en-US" altLang="ja-JP" sz="1200" dirty="0">
              <a:solidFill>
                <a:srgbClr val="FFFF00"/>
              </a:solidFill>
              <a:latin typeface="メイリオ"/>
              <a:ea typeface="メイリオ"/>
              <a:cs typeface="メイリオ"/>
            </a:endParaRPr>
          </a:p>
          <a:p>
            <a:pPr marL="355600" lvl="1" indent="-171450">
              <a:buFont typeface="Wingdings" pitchFamily="2" charset="2"/>
              <a:buChar char="l"/>
            </a:pPr>
            <a:r>
              <a:rPr lang="ja-JP" altLang="en-US" sz="800" dirty="0">
                <a:solidFill>
                  <a:schemeClr val="bg1"/>
                </a:solidFill>
                <a:latin typeface="メイリオ"/>
                <a:ea typeface="メイリオ"/>
                <a:cs typeface="メイリオ"/>
              </a:rPr>
              <a:t>元の書類の流れに合わせたシステム</a:t>
            </a:r>
            <a:endParaRPr lang="en-US" altLang="ja-JP" sz="800" dirty="0">
              <a:solidFill>
                <a:schemeClr val="bg1"/>
              </a:solidFill>
              <a:latin typeface="メイリオ"/>
              <a:ea typeface="メイリオ"/>
              <a:cs typeface="メイリオ"/>
            </a:endParaRPr>
          </a:p>
          <a:p>
            <a:pPr marL="355600" lvl="1" indent="-171450">
              <a:buFont typeface="Wingdings" pitchFamily="2" charset="2"/>
              <a:buChar char="l"/>
            </a:pPr>
            <a:r>
              <a:rPr lang="ja-JP" altLang="en-US" sz="800" dirty="0">
                <a:solidFill>
                  <a:schemeClr val="bg1"/>
                </a:solidFill>
                <a:latin typeface="メイリオ"/>
                <a:ea typeface="メイリオ"/>
                <a:cs typeface="メイリオ"/>
              </a:rPr>
              <a:t>部分最適なシステム構築</a:t>
            </a:r>
            <a:endParaRPr lang="en-US" altLang="ja-JP" sz="800" dirty="0">
              <a:solidFill>
                <a:schemeClr val="bg1"/>
              </a:solidFill>
              <a:latin typeface="メイリオ"/>
              <a:ea typeface="メイリオ"/>
              <a:cs typeface="メイリオ"/>
            </a:endParaRPr>
          </a:p>
          <a:p>
            <a:pPr marL="355600" lvl="1" indent="-171450">
              <a:buFont typeface="Wingdings" pitchFamily="2" charset="2"/>
              <a:buChar char="l"/>
            </a:pPr>
            <a:r>
              <a:rPr lang="ja-JP" altLang="en-US" sz="800" dirty="0">
                <a:solidFill>
                  <a:schemeClr val="bg1"/>
                </a:solidFill>
                <a:latin typeface="メイリオ"/>
                <a:ea typeface="メイリオ"/>
                <a:cs typeface="メイリオ"/>
              </a:rPr>
              <a:t>様々な部門が様々なシステムを導入</a:t>
            </a:r>
            <a:endParaRPr lang="en-US" altLang="ja-JP" sz="800" dirty="0">
              <a:solidFill>
                <a:schemeClr val="bg1"/>
              </a:solidFill>
              <a:latin typeface="メイリオ"/>
              <a:ea typeface="メイリオ"/>
              <a:cs typeface="メイリオ"/>
            </a:endParaRPr>
          </a:p>
          <a:p>
            <a:pPr marL="355600" lvl="1" indent="-171450">
              <a:buFont typeface="Wingdings" pitchFamily="2" charset="2"/>
              <a:buChar char="l"/>
            </a:pPr>
            <a:r>
              <a:rPr lang="ja-JP" altLang="en-US" sz="800" dirty="0">
                <a:solidFill>
                  <a:schemeClr val="bg1"/>
                </a:solidFill>
                <a:latin typeface="メイリオ"/>
                <a:ea typeface="メイリオ"/>
                <a:cs typeface="メイリオ"/>
              </a:rPr>
              <a:t>重複業務（顧客マスター登録など）</a:t>
            </a:r>
            <a:endParaRPr lang="en-US" altLang="ja-JP" sz="800" dirty="0">
              <a:solidFill>
                <a:schemeClr val="bg1"/>
              </a:solidFill>
              <a:latin typeface="メイリオ"/>
              <a:ea typeface="メイリオ"/>
              <a:cs typeface="メイリオ"/>
            </a:endParaRPr>
          </a:p>
          <a:p>
            <a:pPr marL="355600" lvl="1" indent="-171450">
              <a:buFont typeface="Wingdings" pitchFamily="2" charset="2"/>
              <a:buChar char="l"/>
            </a:pPr>
            <a:r>
              <a:rPr lang="ja-JP" altLang="en-US" sz="800" dirty="0">
                <a:solidFill>
                  <a:schemeClr val="bg1"/>
                </a:solidFill>
                <a:latin typeface="メイリオ"/>
                <a:ea typeface="メイリオ"/>
                <a:cs typeface="メイリオ"/>
              </a:rPr>
              <a:t>別々の</a:t>
            </a:r>
            <a:r>
              <a:rPr lang="en-US" altLang="ja-JP" sz="800" dirty="0">
                <a:solidFill>
                  <a:schemeClr val="bg1"/>
                </a:solidFill>
                <a:latin typeface="メイリオ"/>
                <a:ea typeface="メイリオ"/>
                <a:cs typeface="メイリオ"/>
              </a:rPr>
              <a:t>DB</a:t>
            </a:r>
            <a:r>
              <a:rPr lang="ja-JP" altLang="en-US" sz="800" dirty="0">
                <a:solidFill>
                  <a:schemeClr val="bg1"/>
                </a:solidFill>
                <a:latin typeface="メイリオ"/>
                <a:ea typeface="メイリオ"/>
                <a:cs typeface="メイリオ"/>
              </a:rPr>
              <a:t>（顧客データなど）</a:t>
            </a:r>
            <a:endParaRPr lang="en-US" altLang="ja-JP" sz="800" dirty="0">
              <a:solidFill>
                <a:schemeClr val="bg1"/>
              </a:solidFill>
              <a:latin typeface="メイリオ"/>
              <a:ea typeface="メイリオ"/>
              <a:cs typeface="メイリオ"/>
            </a:endParaRPr>
          </a:p>
          <a:p>
            <a:pPr marL="355600" lvl="1" indent="-171450">
              <a:buFont typeface="Wingdings" pitchFamily="2" charset="2"/>
              <a:buChar char="l"/>
            </a:pPr>
            <a:r>
              <a:rPr lang="ja-JP" altLang="en-US" sz="800" dirty="0">
                <a:solidFill>
                  <a:schemeClr val="bg1"/>
                </a:solidFill>
                <a:latin typeface="メイリオ"/>
                <a:ea typeface="メイリオ"/>
                <a:cs typeface="メイリオ"/>
              </a:rPr>
              <a:t>システム間でデータの互換性が無い</a:t>
            </a:r>
          </a:p>
        </p:txBody>
      </p:sp>
    </p:spTree>
    <p:extLst>
      <p:ext uri="{BB962C8B-B14F-4D97-AF65-F5344CB8AC3E}">
        <p14:creationId xmlns:p14="http://schemas.microsoft.com/office/powerpoint/2010/main" val="1119026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99"/>
                                        </p:tgtEl>
                                        <p:attrNameLst>
                                          <p:attrName>style.visibility</p:attrName>
                                        </p:attrNameLst>
                                      </p:cBhvr>
                                      <p:to>
                                        <p:strVal val="visible"/>
                                      </p:to>
                                    </p:set>
                                    <p:anim calcmode="lin" valueType="num">
                                      <p:cBhvr>
                                        <p:cTn id="7" dur="500" fill="hold"/>
                                        <p:tgtEl>
                                          <p:spTgt spid="199"/>
                                        </p:tgtEl>
                                        <p:attrNameLst>
                                          <p:attrName>ppt_w</p:attrName>
                                        </p:attrNameLst>
                                      </p:cBhvr>
                                      <p:tavLst>
                                        <p:tav tm="0">
                                          <p:val>
                                            <p:fltVal val="0"/>
                                          </p:val>
                                        </p:tav>
                                        <p:tav tm="100000">
                                          <p:val>
                                            <p:strVal val="#ppt_w"/>
                                          </p:val>
                                        </p:tav>
                                      </p:tavLst>
                                    </p:anim>
                                    <p:anim calcmode="lin" valueType="num">
                                      <p:cBhvr>
                                        <p:cTn id="8" dur="500" fill="hold"/>
                                        <p:tgtEl>
                                          <p:spTgt spid="199"/>
                                        </p:tgtEl>
                                        <p:attrNameLst>
                                          <p:attrName>ppt_h</p:attrName>
                                        </p:attrNameLst>
                                      </p:cBhvr>
                                      <p:tavLst>
                                        <p:tav tm="0">
                                          <p:val>
                                            <p:fltVal val="0"/>
                                          </p:val>
                                        </p:tav>
                                        <p:tav tm="100000">
                                          <p:val>
                                            <p:strVal val="#ppt_h"/>
                                          </p:val>
                                        </p:tav>
                                      </p:tavLst>
                                    </p:anim>
                                    <p:animEffect transition="in" filter="fade">
                                      <p:cBhvr>
                                        <p:cTn id="9" dur="500"/>
                                        <p:tgtEl>
                                          <p:spTgt spid="199"/>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97"/>
                                        </p:tgtEl>
                                        <p:attrNameLst>
                                          <p:attrName>style.visibility</p:attrName>
                                        </p:attrNameLst>
                                      </p:cBhvr>
                                      <p:to>
                                        <p:strVal val="visible"/>
                                      </p:to>
                                    </p:set>
                                    <p:animEffect transition="in" filter="wipe(left)">
                                      <p:cBhvr>
                                        <p:cTn id="14" dur="500"/>
                                        <p:tgtEl>
                                          <p:spTgt spid="19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00"/>
                                        </p:tgtEl>
                                        <p:attrNameLst>
                                          <p:attrName>style.visibility</p:attrName>
                                        </p:attrNameLst>
                                      </p:cBhvr>
                                      <p:to>
                                        <p:strVal val="visible"/>
                                      </p:to>
                                    </p:set>
                                    <p:anim calcmode="lin" valueType="num">
                                      <p:cBhvr>
                                        <p:cTn id="19" dur="500" fill="hold"/>
                                        <p:tgtEl>
                                          <p:spTgt spid="200"/>
                                        </p:tgtEl>
                                        <p:attrNameLst>
                                          <p:attrName>ppt_w</p:attrName>
                                        </p:attrNameLst>
                                      </p:cBhvr>
                                      <p:tavLst>
                                        <p:tav tm="0">
                                          <p:val>
                                            <p:fltVal val="0"/>
                                          </p:val>
                                        </p:tav>
                                        <p:tav tm="100000">
                                          <p:val>
                                            <p:strVal val="#ppt_w"/>
                                          </p:val>
                                        </p:tav>
                                      </p:tavLst>
                                    </p:anim>
                                    <p:anim calcmode="lin" valueType="num">
                                      <p:cBhvr>
                                        <p:cTn id="20" dur="500" fill="hold"/>
                                        <p:tgtEl>
                                          <p:spTgt spid="200"/>
                                        </p:tgtEl>
                                        <p:attrNameLst>
                                          <p:attrName>ppt_h</p:attrName>
                                        </p:attrNameLst>
                                      </p:cBhvr>
                                      <p:tavLst>
                                        <p:tav tm="0">
                                          <p:val>
                                            <p:fltVal val="0"/>
                                          </p:val>
                                        </p:tav>
                                        <p:tav tm="100000">
                                          <p:val>
                                            <p:strVal val="#ppt_h"/>
                                          </p:val>
                                        </p:tav>
                                      </p:tavLst>
                                    </p:anim>
                                    <p:animEffect transition="in" filter="fade">
                                      <p:cBhvr>
                                        <p:cTn id="21" dur="500"/>
                                        <p:tgtEl>
                                          <p:spTgt spid="200"/>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201"/>
                                        </p:tgtEl>
                                        <p:attrNameLst>
                                          <p:attrName>style.visibility</p:attrName>
                                        </p:attrNameLst>
                                      </p:cBhvr>
                                      <p:to>
                                        <p:strVal val="visible"/>
                                      </p:to>
                                    </p:set>
                                    <p:anim calcmode="lin" valueType="num">
                                      <p:cBhvr>
                                        <p:cTn id="26" dur="500" fill="hold"/>
                                        <p:tgtEl>
                                          <p:spTgt spid="201"/>
                                        </p:tgtEl>
                                        <p:attrNameLst>
                                          <p:attrName>ppt_w</p:attrName>
                                        </p:attrNameLst>
                                      </p:cBhvr>
                                      <p:tavLst>
                                        <p:tav tm="0">
                                          <p:val>
                                            <p:fltVal val="0"/>
                                          </p:val>
                                        </p:tav>
                                        <p:tav tm="100000">
                                          <p:val>
                                            <p:strVal val="#ppt_w"/>
                                          </p:val>
                                        </p:tav>
                                      </p:tavLst>
                                    </p:anim>
                                    <p:anim calcmode="lin" valueType="num">
                                      <p:cBhvr>
                                        <p:cTn id="27" dur="500" fill="hold"/>
                                        <p:tgtEl>
                                          <p:spTgt spid="201"/>
                                        </p:tgtEl>
                                        <p:attrNameLst>
                                          <p:attrName>ppt_h</p:attrName>
                                        </p:attrNameLst>
                                      </p:cBhvr>
                                      <p:tavLst>
                                        <p:tav tm="0">
                                          <p:val>
                                            <p:fltVal val="0"/>
                                          </p:val>
                                        </p:tav>
                                        <p:tav tm="100000">
                                          <p:val>
                                            <p:strVal val="#ppt_h"/>
                                          </p:val>
                                        </p:tav>
                                      </p:tavLst>
                                    </p:anim>
                                    <p:animEffect transition="in" filter="fade">
                                      <p:cBhvr>
                                        <p:cTn id="28" dur="5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animBg="1"/>
      <p:bldP spid="199" grpId="0" animBg="1"/>
      <p:bldP spid="200" grpId="0" animBg="1"/>
      <p:bldP spid="20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フローチャート : 磁気ディスク 124"/>
          <p:cNvSpPr/>
          <p:nvPr/>
        </p:nvSpPr>
        <p:spPr bwMode="auto">
          <a:xfrm>
            <a:off x="4970099" y="3348360"/>
            <a:ext cx="3196001" cy="1143000"/>
          </a:xfrm>
          <a:prstGeom prst="flowChartMagneticDisk">
            <a:avLst/>
          </a:prstGeom>
          <a:solidFill>
            <a:srgbClr val="008000"/>
          </a:solidFill>
          <a:ln w="25400">
            <a:headEnd type="none" w="med" len="med"/>
            <a:tailEnd type="none" w="med" len="med"/>
          </a:ln>
          <a:effectLst>
            <a:outerShdw blurRad="50800" dist="38100" dir="2700000" algn="tl" rotWithShape="0">
              <a:prstClr val="black">
                <a:alpha val="40000"/>
              </a:prstClr>
            </a:outerShdw>
          </a:effec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a:ln>
                  <a:noFill/>
                </a:ln>
                <a:solidFill>
                  <a:schemeClr val="bg1"/>
                </a:solidFill>
                <a:effectLst/>
                <a:latin typeface="メイリオ"/>
                <a:ea typeface="メイリオ"/>
                <a:cs typeface="メイリオ"/>
              </a:rPr>
              <a:t>統合</a:t>
            </a:r>
            <a:r>
              <a:rPr kumimoji="0" lang="ja-JP" altLang="en-US" sz="1600" dirty="0">
                <a:solidFill>
                  <a:schemeClr val="bg1"/>
                </a:solidFill>
                <a:latin typeface="メイリオ"/>
                <a:ea typeface="メイリオ"/>
                <a:cs typeface="メイリオ"/>
              </a:rPr>
              <a:t>データベース</a:t>
            </a:r>
            <a:endParaRPr kumimoji="0" lang="ja-JP" altLang="en-US" sz="1600" b="0" i="0" u="none" strike="noStrike" cap="none" normalizeH="0" baseline="0" dirty="0">
              <a:ln>
                <a:noFill/>
              </a:ln>
              <a:solidFill>
                <a:schemeClr val="bg1"/>
              </a:solidFill>
              <a:effectLst/>
              <a:latin typeface="メイリオ"/>
              <a:ea typeface="メイリオ"/>
              <a:cs typeface="メイリオ"/>
            </a:endParaRPr>
          </a:p>
        </p:txBody>
      </p:sp>
      <p:sp>
        <p:nvSpPr>
          <p:cNvPr id="11273" name="タイトル 3"/>
          <p:cNvSpPr>
            <a:spLocks noGrp="1"/>
          </p:cNvSpPr>
          <p:nvPr>
            <p:ph type="title"/>
          </p:nvPr>
        </p:nvSpPr>
        <p:spPr/>
        <p:txBody>
          <a:bodyPr/>
          <a:lstStyle/>
          <a:p>
            <a:r>
              <a:rPr lang="ja-JP" altLang="en-US" dirty="0"/>
              <a:t>個別業務システムと</a:t>
            </a:r>
            <a:r>
              <a:rPr lang="en-US" altLang="ja-JP" dirty="0"/>
              <a:t>ERP</a:t>
            </a:r>
            <a:r>
              <a:rPr lang="ja-JP" altLang="en-US" dirty="0"/>
              <a:t>システムの違い</a:t>
            </a:r>
          </a:p>
        </p:txBody>
      </p:sp>
      <p:sp>
        <p:nvSpPr>
          <p:cNvPr id="21" name="角丸四角形 20"/>
          <p:cNvSpPr/>
          <p:nvPr/>
        </p:nvSpPr>
        <p:spPr bwMode="auto">
          <a:xfrm>
            <a:off x="999067" y="3056880"/>
            <a:ext cx="914400" cy="685800"/>
          </a:xfrm>
          <a:prstGeom prst="roundRect">
            <a:avLst>
              <a:gd name="adj" fmla="val 0"/>
            </a:avLst>
          </a:prstGeom>
          <a:solidFill>
            <a:schemeClr val="tx2">
              <a:lumMod val="60000"/>
              <a:lumOff val="40000"/>
            </a:schemeClr>
          </a:solidFill>
          <a:ln>
            <a:headEnd type="none" w="med" len="med"/>
            <a:tailEnd type="none" w="med" len="med"/>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a:ln>
                  <a:noFill/>
                </a:ln>
                <a:solidFill>
                  <a:schemeClr val="bg1"/>
                </a:solidFill>
                <a:effectLst/>
                <a:latin typeface="メイリオ"/>
                <a:ea typeface="メイリオ"/>
                <a:cs typeface="メイリオ"/>
              </a:rPr>
              <a:t>販売</a:t>
            </a:r>
          </a:p>
        </p:txBody>
      </p:sp>
      <p:sp>
        <p:nvSpPr>
          <p:cNvPr id="22" name="角丸四角形 21"/>
          <p:cNvSpPr/>
          <p:nvPr/>
        </p:nvSpPr>
        <p:spPr bwMode="auto">
          <a:xfrm>
            <a:off x="2142067" y="3056880"/>
            <a:ext cx="914400" cy="685800"/>
          </a:xfrm>
          <a:prstGeom prst="roundRect">
            <a:avLst>
              <a:gd name="adj" fmla="val 0"/>
            </a:avLst>
          </a:prstGeom>
          <a:solidFill>
            <a:schemeClr val="tx2">
              <a:lumMod val="60000"/>
              <a:lumOff val="40000"/>
            </a:schemeClr>
          </a:solidFill>
          <a:ln>
            <a:headEnd type="none" w="med" len="med"/>
            <a:tailEnd type="none" w="med" len="med"/>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a:ln>
                  <a:noFill/>
                </a:ln>
                <a:solidFill>
                  <a:schemeClr val="bg1"/>
                </a:solidFill>
                <a:effectLst/>
                <a:latin typeface="メイリオ"/>
                <a:ea typeface="メイリオ"/>
                <a:cs typeface="メイリオ"/>
              </a:rPr>
              <a:t>生産</a:t>
            </a:r>
          </a:p>
        </p:txBody>
      </p:sp>
      <p:sp>
        <p:nvSpPr>
          <p:cNvPr id="23" name="角丸四角形 22"/>
          <p:cNvSpPr/>
          <p:nvPr/>
        </p:nvSpPr>
        <p:spPr bwMode="auto">
          <a:xfrm>
            <a:off x="3272367" y="3056880"/>
            <a:ext cx="914400" cy="685800"/>
          </a:xfrm>
          <a:prstGeom prst="roundRect">
            <a:avLst>
              <a:gd name="adj" fmla="val 0"/>
            </a:avLst>
          </a:prstGeom>
          <a:solidFill>
            <a:schemeClr val="tx2">
              <a:lumMod val="60000"/>
              <a:lumOff val="40000"/>
            </a:schemeClr>
          </a:solidFill>
          <a:ln>
            <a:headEnd type="none" w="med" len="med"/>
            <a:tailEnd type="none" w="med" len="med"/>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a:ln>
                  <a:noFill/>
                </a:ln>
                <a:solidFill>
                  <a:schemeClr val="bg1"/>
                </a:solidFill>
                <a:effectLst/>
                <a:latin typeface="メイリオ"/>
                <a:ea typeface="メイリオ"/>
                <a:cs typeface="メイリオ"/>
              </a:rPr>
              <a:t>・・・</a:t>
            </a:r>
          </a:p>
        </p:txBody>
      </p:sp>
      <p:sp>
        <p:nvSpPr>
          <p:cNvPr id="24" name="角丸四角形 23"/>
          <p:cNvSpPr/>
          <p:nvPr/>
        </p:nvSpPr>
        <p:spPr bwMode="auto">
          <a:xfrm>
            <a:off x="999067" y="4276824"/>
            <a:ext cx="914400" cy="685800"/>
          </a:xfrm>
          <a:prstGeom prst="roundRect">
            <a:avLst>
              <a:gd name="adj" fmla="val 0"/>
            </a:avLst>
          </a:prstGeom>
          <a:solidFill>
            <a:schemeClr val="tx2">
              <a:lumMod val="60000"/>
              <a:lumOff val="40000"/>
            </a:schemeClr>
          </a:solidFill>
          <a:ln>
            <a:headEnd type="none" w="med" len="med"/>
            <a:tailEnd type="none" w="med" len="med"/>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a:ln>
                  <a:noFill/>
                </a:ln>
                <a:solidFill>
                  <a:schemeClr val="bg1"/>
                </a:solidFill>
                <a:effectLst/>
                <a:latin typeface="メイリオ"/>
                <a:ea typeface="メイリオ"/>
                <a:cs typeface="メイリオ"/>
              </a:rPr>
              <a:t>・・・</a:t>
            </a:r>
          </a:p>
        </p:txBody>
      </p:sp>
      <p:sp>
        <p:nvSpPr>
          <p:cNvPr id="25" name="角丸四角形 24"/>
          <p:cNvSpPr/>
          <p:nvPr/>
        </p:nvSpPr>
        <p:spPr bwMode="auto">
          <a:xfrm>
            <a:off x="2142067" y="4276824"/>
            <a:ext cx="914400" cy="685800"/>
          </a:xfrm>
          <a:prstGeom prst="roundRect">
            <a:avLst>
              <a:gd name="adj" fmla="val 0"/>
            </a:avLst>
          </a:prstGeom>
          <a:solidFill>
            <a:schemeClr val="tx2">
              <a:lumMod val="60000"/>
              <a:lumOff val="40000"/>
            </a:schemeClr>
          </a:solidFill>
          <a:ln>
            <a:headEnd type="none" w="med" len="med"/>
            <a:tailEnd type="none" w="med" len="med"/>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a:ln>
                  <a:noFill/>
                </a:ln>
                <a:solidFill>
                  <a:schemeClr val="bg1"/>
                </a:solidFill>
                <a:effectLst/>
                <a:latin typeface="メイリオ"/>
                <a:ea typeface="メイリオ"/>
                <a:cs typeface="メイリオ"/>
              </a:rPr>
              <a:t>会計</a:t>
            </a:r>
          </a:p>
        </p:txBody>
      </p:sp>
      <p:sp>
        <p:nvSpPr>
          <p:cNvPr id="26" name="角丸四角形 25"/>
          <p:cNvSpPr/>
          <p:nvPr/>
        </p:nvSpPr>
        <p:spPr bwMode="auto">
          <a:xfrm>
            <a:off x="3272367" y="4276824"/>
            <a:ext cx="914400" cy="685800"/>
          </a:xfrm>
          <a:prstGeom prst="roundRect">
            <a:avLst>
              <a:gd name="adj" fmla="val 0"/>
            </a:avLst>
          </a:prstGeom>
          <a:solidFill>
            <a:schemeClr val="tx2">
              <a:lumMod val="60000"/>
              <a:lumOff val="40000"/>
            </a:schemeClr>
          </a:solidFill>
          <a:ln>
            <a:headEnd type="none" w="med" len="med"/>
            <a:tailEnd type="none" w="med" len="med"/>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dirty="0">
                <a:solidFill>
                  <a:schemeClr val="bg1"/>
                </a:solidFill>
                <a:latin typeface="メイリオ"/>
                <a:ea typeface="メイリオ"/>
                <a:cs typeface="メイリオ"/>
              </a:rPr>
              <a:t>人事</a:t>
            </a:r>
            <a:endParaRPr kumimoji="0" lang="ja-JP" altLang="en-US" sz="1600" b="0" i="0" u="none" strike="noStrike" cap="none" normalizeH="0" baseline="0" dirty="0">
              <a:ln>
                <a:noFill/>
              </a:ln>
              <a:solidFill>
                <a:schemeClr val="bg1"/>
              </a:solidFill>
              <a:effectLst/>
              <a:latin typeface="メイリオ"/>
              <a:ea typeface="メイリオ"/>
              <a:cs typeface="メイリオ"/>
            </a:endParaRPr>
          </a:p>
        </p:txBody>
      </p:sp>
      <p:sp>
        <p:nvSpPr>
          <p:cNvPr id="27" name="フローチャート : 磁気ディスク 3"/>
          <p:cNvSpPr/>
          <p:nvPr/>
        </p:nvSpPr>
        <p:spPr bwMode="auto">
          <a:xfrm>
            <a:off x="999067" y="2294880"/>
            <a:ext cx="914400" cy="533400"/>
          </a:xfrm>
          <a:prstGeom prst="flowChartMagneticDisk">
            <a:avLst/>
          </a:prstGeom>
          <a:solidFill>
            <a:schemeClr val="accent5">
              <a:lumMod val="75000"/>
            </a:schemeClr>
          </a:solidFill>
          <a:ln w="25400">
            <a:headEnd type="none" w="med" len="med"/>
            <a:tailEnd type="none" w="med" len="med"/>
          </a:ln>
          <a:effectLst>
            <a:outerShdw blurRad="50800" dist="38100" dir="2700000" algn="tl" rotWithShape="0">
              <a:prstClr val="black">
                <a:alpha val="40000"/>
              </a:prstClr>
            </a:outerShdw>
          </a:effec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600" b="0" i="0" u="none" strike="noStrike" cap="none" normalizeH="0" baseline="0">
              <a:ln>
                <a:noFill/>
              </a:ln>
              <a:solidFill>
                <a:schemeClr val="bg1"/>
              </a:solidFill>
              <a:effectLst/>
              <a:latin typeface="メイリオ"/>
              <a:ea typeface="メイリオ"/>
              <a:cs typeface="メイリオ"/>
            </a:endParaRPr>
          </a:p>
        </p:txBody>
      </p:sp>
      <p:sp>
        <p:nvSpPr>
          <p:cNvPr id="28" name="フローチャート : 磁気ディスク 41"/>
          <p:cNvSpPr/>
          <p:nvPr/>
        </p:nvSpPr>
        <p:spPr bwMode="auto">
          <a:xfrm>
            <a:off x="2142067" y="2294880"/>
            <a:ext cx="914400" cy="533400"/>
          </a:xfrm>
          <a:prstGeom prst="flowChartMagneticDisk">
            <a:avLst/>
          </a:prstGeom>
          <a:solidFill>
            <a:schemeClr val="accent5">
              <a:lumMod val="75000"/>
            </a:schemeClr>
          </a:solidFill>
          <a:ln w="25400">
            <a:headEnd type="none" w="med" len="med"/>
            <a:tailEnd type="none" w="med" len="med"/>
          </a:ln>
          <a:effectLst>
            <a:outerShdw blurRad="50800" dist="38100" dir="2700000" algn="tl" rotWithShape="0">
              <a:prstClr val="black">
                <a:alpha val="40000"/>
              </a:prstClr>
            </a:outerShdw>
          </a:effec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600" b="0" i="0" u="none" strike="noStrike" cap="none" normalizeH="0" baseline="0">
              <a:ln>
                <a:noFill/>
              </a:ln>
              <a:solidFill>
                <a:schemeClr val="bg1"/>
              </a:solidFill>
              <a:effectLst/>
              <a:latin typeface="メイリオ"/>
              <a:ea typeface="メイリオ"/>
              <a:cs typeface="メイリオ"/>
            </a:endParaRPr>
          </a:p>
        </p:txBody>
      </p:sp>
      <p:sp>
        <p:nvSpPr>
          <p:cNvPr id="29" name="フローチャート : 磁気ディスク 42"/>
          <p:cNvSpPr/>
          <p:nvPr/>
        </p:nvSpPr>
        <p:spPr bwMode="auto">
          <a:xfrm>
            <a:off x="3272367" y="2294880"/>
            <a:ext cx="914400" cy="533400"/>
          </a:xfrm>
          <a:prstGeom prst="flowChartMagneticDisk">
            <a:avLst/>
          </a:prstGeom>
          <a:solidFill>
            <a:schemeClr val="accent5">
              <a:lumMod val="75000"/>
            </a:schemeClr>
          </a:solidFill>
          <a:ln w="25400">
            <a:headEnd type="none" w="med" len="med"/>
            <a:tailEnd type="none" w="med" len="med"/>
          </a:ln>
          <a:effectLst>
            <a:outerShdw blurRad="50800" dist="38100" dir="2700000" algn="tl" rotWithShape="0">
              <a:prstClr val="black">
                <a:alpha val="40000"/>
              </a:prstClr>
            </a:outerShdw>
          </a:effec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600" b="0" i="0" u="none" strike="noStrike" cap="none" normalizeH="0" baseline="0">
              <a:ln>
                <a:noFill/>
              </a:ln>
              <a:solidFill>
                <a:schemeClr val="bg1"/>
              </a:solidFill>
              <a:effectLst/>
              <a:latin typeface="メイリオ"/>
              <a:ea typeface="メイリオ"/>
              <a:cs typeface="メイリオ"/>
            </a:endParaRPr>
          </a:p>
        </p:txBody>
      </p:sp>
      <p:sp>
        <p:nvSpPr>
          <p:cNvPr id="30" name="フローチャート : 磁気ディスク 43"/>
          <p:cNvSpPr/>
          <p:nvPr/>
        </p:nvSpPr>
        <p:spPr bwMode="auto">
          <a:xfrm>
            <a:off x="999067" y="5191224"/>
            <a:ext cx="914400" cy="533400"/>
          </a:xfrm>
          <a:prstGeom prst="flowChartMagneticDisk">
            <a:avLst/>
          </a:prstGeom>
          <a:solidFill>
            <a:schemeClr val="accent5">
              <a:lumMod val="75000"/>
            </a:schemeClr>
          </a:solidFill>
          <a:ln w="25400">
            <a:headEnd type="none" w="med" len="med"/>
            <a:tailEnd type="none" w="med" len="med"/>
          </a:ln>
          <a:effectLst>
            <a:outerShdw blurRad="50800" dist="38100" dir="2700000" algn="tl" rotWithShape="0">
              <a:prstClr val="black">
                <a:alpha val="40000"/>
              </a:prstClr>
            </a:outerShdw>
          </a:effec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600" b="0" i="0" u="none" strike="noStrike" cap="none" normalizeH="0" baseline="0">
              <a:ln>
                <a:noFill/>
              </a:ln>
              <a:solidFill>
                <a:schemeClr val="bg1"/>
              </a:solidFill>
              <a:effectLst/>
              <a:latin typeface="メイリオ"/>
              <a:ea typeface="メイリオ"/>
              <a:cs typeface="メイリオ"/>
            </a:endParaRPr>
          </a:p>
        </p:txBody>
      </p:sp>
      <p:sp>
        <p:nvSpPr>
          <p:cNvPr id="31" name="フローチャート : 磁気ディスク 44"/>
          <p:cNvSpPr/>
          <p:nvPr/>
        </p:nvSpPr>
        <p:spPr bwMode="auto">
          <a:xfrm>
            <a:off x="2142067" y="5191224"/>
            <a:ext cx="914400" cy="533400"/>
          </a:xfrm>
          <a:prstGeom prst="flowChartMagneticDisk">
            <a:avLst/>
          </a:prstGeom>
          <a:solidFill>
            <a:schemeClr val="accent5">
              <a:lumMod val="75000"/>
            </a:schemeClr>
          </a:solidFill>
          <a:ln w="25400">
            <a:headEnd type="none" w="med" len="med"/>
            <a:tailEnd type="none" w="med" len="med"/>
          </a:ln>
          <a:effectLst>
            <a:outerShdw blurRad="50800" dist="38100" dir="2700000" algn="tl" rotWithShape="0">
              <a:prstClr val="black">
                <a:alpha val="40000"/>
              </a:prstClr>
            </a:outerShdw>
          </a:effec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600" b="0" i="0" u="none" strike="noStrike" cap="none" normalizeH="0" baseline="0">
              <a:ln>
                <a:noFill/>
              </a:ln>
              <a:solidFill>
                <a:schemeClr val="bg1"/>
              </a:solidFill>
              <a:effectLst/>
              <a:latin typeface="メイリオ"/>
              <a:ea typeface="メイリオ"/>
              <a:cs typeface="メイリオ"/>
            </a:endParaRPr>
          </a:p>
        </p:txBody>
      </p:sp>
      <p:sp>
        <p:nvSpPr>
          <p:cNvPr id="32" name="フローチャート : 磁気ディスク 52"/>
          <p:cNvSpPr/>
          <p:nvPr/>
        </p:nvSpPr>
        <p:spPr bwMode="auto">
          <a:xfrm>
            <a:off x="3272367" y="5191224"/>
            <a:ext cx="914400" cy="533400"/>
          </a:xfrm>
          <a:prstGeom prst="flowChartMagneticDisk">
            <a:avLst/>
          </a:prstGeom>
          <a:solidFill>
            <a:schemeClr val="accent5">
              <a:lumMod val="75000"/>
            </a:schemeClr>
          </a:solidFill>
          <a:ln w="25400">
            <a:headEnd type="none" w="med" len="med"/>
            <a:tailEnd type="none" w="med" len="med"/>
          </a:ln>
          <a:effectLst>
            <a:outerShdw blurRad="50800" dist="38100" dir="2700000" algn="tl" rotWithShape="0">
              <a:prstClr val="black">
                <a:alpha val="40000"/>
              </a:prstClr>
            </a:outerShdw>
          </a:effec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600" b="0" i="0" u="none" strike="noStrike" cap="none" normalizeH="0" baseline="0">
              <a:ln>
                <a:noFill/>
              </a:ln>
              <a:solidFill>
                <a:schemeClr val="bg1"/>
              </a:solidFill>
              <a:effectLst/>
              <a:latin typeface="メイリオ"/>
              <a:ea typeface="メイリオ"/>
              <a:cs typeface="メイリオ"/>
            </a:endParaRPr>
          </a:p>
        </p:txBody>
      </p:sp>
      <p:cxnSp>
        <p:nvCxnSpPr>
          <p:cNvPr id="33" name="直線矢印コネクタ 32"/>
          <p:cNvCxnSpPr>
            <a:stCxn id="27" idx="3"/>
            <a:endCxn id="21" idx="0"/>
          </p:cNvCxnSpPr>
          <p:nvPr/>
        </p:nvCxnSpPr>
        <p:spPr bwMode="auto">
          <a:xfrm>
            <a:off x="1456267" y="2828280"/>
            <a:ext cx="0" cy="228600"/>
          </a:xfrm>
          <a:prstGeom prst="straightConnector1">
            <a:avLst/>
          </a:prstGeom>
          <a:solidFill>
            <a:schemeClr val="bg1"/>
          </a:solidFill>
          <a:ln w="3175" cap="flat" cmpd="sng" algn="ctr">
            <a:solidFill>
              <a:srgbClr val="4168A7"/>
            </a:solidFill>
            <a:prstDash val="solid"/>
            <a:round/>
            <a:headEnd type="triangle" w="med" len="med"/>
            <a:tailEnd type="triangle" w="med" len="med"/>
          </a:ln>
          <a:effectLst>
            <a:outerShdw dist="35921" dir="2700000" algn="ctr" rotWithShape="0">
              <a:schemeClr val="bg2"/>
            </a:outerShdw>
          </a:effectLst>
        </p:spPr>
      </p:cxnSp>
      <p:cxnSp>
        <p:nvCxnSpPr>
          <p:cNvPr id="34" name="直線矢印コネクタ 33"/>
          <p:cNvCxnSpPr>
            <a:stCxn id="21" idx="2"/>
            <a:endCxn id="24" idx="0"/>
          </p:cNvCxnSpPr>
          <p:nvPr/>
        </p:nvCxnSpPr>
        <p:spPr bwMode="auto">
          <a:xfrm>
            <a:off x="1456267" y="3742680"/>
            <a:ext cx="0" cy="534144"/>
          </a:xfrm>
          <a:prstGeom prst="straightConnector1">
            <a:avLst/>
          </a:prstGeom>
          <a:solidFill>
            <a:schemeClr val="bg1"/>
          </a:solidFill>
          <a:ln w="3175" cap="flat" cmpd="sng" algn="ctr">
            <a:solidFill>
              <a:srgbClr val="4168A7"/>
            </a:solidFill>
            <a:prstDash val="solid"/>
            <a:round/>
            <a:headEnd type="triangle" w="med" len="med"/>
            <a:tailEnd type="triangle" w="med" len="med"/>
          </a:ln>
          <a:effectLst>
            <a:outerShdw dist="35921" dir="2700000" algn="ctr" rotWithShape="0">
              <a:schemeClr val="bg2"/>
            </a:outerShdw>
          </a:effectLst>
        </p:spPr>
      </p:cxnSp>
      <p:cxnSp>
        <p:nvCxnSpPr>
          <p:cNvPr id="35" name="直線矢印コネクタ 34"/>
          <p:cNvCxnSpPr>
            <a:stCxn id="24" idx="2"/>
            <a:endCxn id="30" idx="1"/>
          </p:cNvCxnSpPr>
          <p:nvPr/>
        </p:nvCxnSpPr>
        <p:spPr bwMode="auto">
          <a:xfrm>
            <a:off x="1456267" y="4962624"/>
            <a:ext cx="0" cy="228600"/>
          </a:xfrm>
          <a:prstGeom prst="straightConnector1">
            <a:avLst/>
          </a:prstGeom>
          <a:solidFill>
            <a:schemeClr val="bg1"/>
          </a:solidFill>
          <a:ln w="3175" cap="flat" cmpd="sng" algn="ctr">
            <a:solidFill>
              <a:srgbClr val="4168A7"/>
            </a:solidFill>
            <a:prstDash val="solid"/>
            <a:round/>
            <a:headEnd type="triangle" w="med" len="med"/>
            <a:tailEnd type="triangle" w="med" len="med"/>
          </a:ln>
          <a:effectLst>
            <a:outerShdw dist="35921" dir="2700000" algn="ctr" rotWithShape="0">
              <a:schemeClr val="bg2"/>
            </a:outerShdw>
          </a:effectLst>
        </p:spPr>
      </p:cxnSp>
      <p:cxnSp>
        <p:nvCxnSpPr>
          <p:cNvPr id="36" name="直線矢印コネクタ 35"/>
          <p:cNvCxnSpPr>
            <a:stCxn id="21" idx="2"/>
            <a:endCxn id="25" idx="0"/>
          </p:cNvCxnSpPr>
          <p:nvPr/>
        </p:nvCxnSpPr>
        <p:spPr bwMode="auto">
          <a:xfrm>
            <a:off x="1456267" y="3742680"/>
            <a:ext cx="1143000" cy="534144"/>
          </a:xfrm>
          <a:prstGeom prst="straightConnector1">
            <a:avLst/>
          </a:prstGeom>
          <a:solidFill>
            <a:schemeClr val="bg1"/>
          </a:solidFill>
          <a:ln w="3175" cap="flat" cmpd="sng" algn="ctr">
            <a:solidFill>
              <a:srgbClr val="4168A7"/>
            </a:solidFill>
            <a:prstDash val="solid"/>
            <a:round/>
            <a:headEnd type="triangle" w="med" len="med"/>
            <a:tailEnd type="triangle" w="med" len="med"/>
          </a:ln>
          <a:effectLst>
            <a:outerShdw dist="35921" dir="2700000" algn="ctr" rotWithShape="0">
              <a:schemeClr val="bg2"/>
            </a:outerShdw>
          </a:effectLst>
        </p:spPr>
      </p:cxnSp>
      <p:cxnSp>
        <p:nvCxnSpPr>
          <p:cNvPr id="37" name="直線矢印コネクタ 36"/>
          <p:cNvCxnSpPr>
            <a:stCxn id="25" idx="2"/>
            <a:endCxn id="31" idx="1"/>
          </p:cNvCxnSpPr>
          <p:nvPr/>
        </p:nvCxnSpPr>
        <p:spPr bwMode="auto">
          <a:xfrm>
            <a:off x="2599267" y="4962624"/>
            <a:ext cx="0" cy="228600"/>
          </a:xfrm>
          <a:prstGeom prst="straightConnector1">
            <a:avLst/>
          </a:prstGeom>
          <a:solidFill>
            <a:schemeClr val="bg1"/>
          </a:solidFill>
          <a:ln w="3175" cap="flat" cmpd="sng" algn="ctr">
            <a:solidFill>
              <a:srgbClr val="4168A7"/>
            </a:solidFill>
            <a:prstDash val="solid"/>
            <a:round/>
            <a:headEnd type="triangle" w="med" len="med"/>
            <a:tailEnd type="triangle" w="med" len="med"/>
          </a:ln>
          <a:effectLst>
            <a:outerShdw dist="35921" dir="2700000" algn="ctr" rotWithShape="0">
              <a:schemeClr val="bg2"/>
            </a:outerShdw>
          </a:effectLst>
        </p:spPr>
      </p:cxnSp>
      <p:cxnSp>
        <p:nvCxnSpPr>
          <p:cNvPr id="38" name="直線矢印コネクタ 37"/>
          <p:cNvCxnSpPr>
            <a:stCxn id="28" idx="3"/>
            <a:endCxn id="22" idx="0"/>
          </p:cNvCxnSpPr>
          <p:nvPr/>
        </p:nvCxnSpPr>
        <p:spPr bwMode="auto">
          <a:xfrm>
            <a:off x="2599267" y="2828280"/>
            <a:ext cx="0" cy="228600"/>
          </a:xfrm>
          <a:prstGeom prst="straightConnector1">
            <a:avLst/>
          </a:prstGeom>
          <a:solidFill>
            <a:schemeClr val="bg1"/>
          </a:solidFill>
          <a:ln w="3175" cap="flat" cmpd="sng" algn="ctr">
            <a:solidFill>
              <a:srgbClr val="4168A7"/>
            </a:solidFill>
            <a:prstDash val="solid"/>
            <a:round/>
            <a:headEnd type="triangle" w="med" len="med"/>
            <a:tailEnd type="triangle" w="med" len="med"/>
          </a:ln>
          <a:effectLst>
            <a:outerShdw dist="35921" dir="2700000" algn="ctr" rotWithShape="0">
              <a:schemeClr val="bg2"/>
            </a:outerShdw>
          </a:effectLst>
        </p:spPr>
      </p:cxnSp>
      <p:cxnSp>
        <p:nvCxnSpPr>
          <p:cNvPr id="39" name="直線矢印コネクタ 38"/>
          <p:cNvCxnSpPr>
            <a:stCxn id="25" idx="0"/>
            <a:endCxn id="23" idx="2"/>
          </p:cNvCxnSpPr>
          <p:nvPr/>
        </p:nvCxnSpPr>
        <p:spPr bwMode="auto">
          <a:xfrm flipV="1">
            <a:off x="2599267" y="3742680"/>
            <a:ext cx="1130300" cy="534144"/>
          </a:xfrm>
          <a:prstGeom prst="straightConnector1">
            <a:avLst/>
          </a:prstGeom>
          <a:solidFill>
            <a:schemeClr val="bg1"/>
          </a:solidFill>
          <a:ln w="3175" cap="flat" cmpd="sng" algn="ctr">
            <a:solidFill>
              <a:srgbClr val="4168A7"/>
            </a:solidFill>
            <a:prstDash val="solid"/>
            <a:round/>
            <a:headEnd type="triangle" w="med" len="med"/>
            <a:tailEnd type="triangle" w="med" len="med"/>
          </a:ln>
          <a:effectLst>
            <a:outerShdw dist="35921" dir="2700000" algn="ctr" rotWithShape="0">
              <a:schemeClr val="bg2"/>
            </a:outerShdw>
          </a:effectLst>
        </p:spPr>
      </p:cxnSp>
      <p:cxnSp>
        <p:nvCxnSpPr>
          <p:cNvPr id="40" name="直線矢印コネクタ 39"/>
          <p:cNvCxnSpPr>
            <a:stCxn id="25" idx="0"/>
            <a:endCxn id="22" idx="2"/>
          </p:cNvCxnSpPr>
          <p:nvPr/>
        </p:nvCxnSpPr>
        <p:spPr bwMode="auto">
          <a:xfrm flipV="1">
            <a:off x="2599267" y="3742680"/>
            <a:ext cx="0" cy="534144"/>
          </a:xfrm>
          <a:prstGeom prst="straightConnector1">
            <a:avLst/>
          </a:prstGeom>
          <a:solidFill>
            <a:schemeClr val="bg1"/>
          </a:solidFill>
          <a:ln w="3175" cap="flat" cmpd="sng" algn="ctr">
            <a:solidFill>
              <a:srgbClr val="4168A7"/>
            </a:solidFill>
            <a:prstDash val="solid"/>
            <a:round/>
            <a:headEnd type="triangle" w="med" len="med"/>
            <a:tailEnd type="triangle" w="med" len="med"/>
          </a:ln>
          <a:effectLst>
            <a:outerShdw dist="35921" dir="2700000" algn="ctr" rotWithShape="0">
              <a:schemeClr val="bg2"/>
            </a:outerShdw>
          </a:effectLst>
        </p:spPr>
      </p:cxnSp>
      <p:cxnSp>
        <p:nvCxnSpPr>
          <p:cNvPr id="41" name="直線矢印コネクタ 40"/>
          <p:cNvCxnSpPr>
            <a:stCxn id="26" idx="1"/>
            <a:endCxn id="25" idx="3"/>
          </p:cNvCxnSpPr>
          <p:nvPr/>
        </p:nvCxnSpPr>
        <p:spPr bwMode="auto">
          <a:xfrm flipH="1">
            <a:off x="3056467" y="4619724"/>
            <a:ext cx="215900" cy="0"/>
          </a:xfrm>
          <a:prstGeom prst="straightConnector1">
            <a:avLst/>
          </a:prstGeom>
          <a:solidFill>
            <a:schemeClr val="bg1"/>
          </a:solidFill>
          <a:ln w="3175" cap="flat" cmpd="sng" algn="ctr">
            <a:solidFill>
              <a:srgbClr val="4168A7"/>
            </a:solidFill>
            <a:prstDash val="solid"/>
            <a:round/>
            <a:headEnd type="triangle" w="med" len="med"/>
            <a:tailEnd type="triangle" w="med" len="med"/>
          </a:ln>
          <a:effectLst>
            <a:outerShdw blurRad="50800" dist="38100" dir="2700000" algn="tl" rotWithShape="0">
              <a:prstClr val="black">
                <a:alpha val="40000"/>
              </a:prstClr>
            </a:outerShdw>
          </a:effectLst>
        </p:spPr>
      </p:cxnSp>
      <p:cxnSp>
        <p:nvCxnSpPr>
          <p:cNvPr id="42" name="直線矢印コネクタ 41"/>
          <p:cNvCxnSpPr>
            <a:stCxn id="25" idx="1"/>
            <a:endCxn id="24" idx="3"/>
          </p:cNvCxnSpPr>
          <p:nvPr/>
        </p:nvCxnSpPr>
        <p:spPr bwMode="auto">
          <a:xfrm flipH="1">
            <a:off x="1913467" y="4619724"/>
            <a:ext cx="228600" cy="0"/>
          </a:xfrm>
          <a:prstGeom prst="straightConnector1">
            <a:avLst/>
          </a:prstGeom>
          <a:solidFill>
            <a:schemeClr val="bg1"/>
          </a:solidFill>
          <a:ln w="3175" cap="flat" cmpd="sng" algn="ctr">
            <a:solidFill>
              <a:srgbClr val="4168A7"/>
            </a:solidFill>
            <a:prstDash val="solid"/>
            <a:round/>
            <a:headEnd type="triangle" w="med" len="med"/>
            <a:tailEnd type="triangle" w="med" len="med"/>
          </a:ln>
          <a:effectLst>
            <a:outerShdw blurRad="50800" dist="38100" dir="2700000" algn="tl" rotWithShape="0">
              <a:prstClr val="black">
                <a:alpha val="40000"/>
              </a:prstClr>
            </a:outerShdw>
          </a:effectLst>
        </p:spPr>
      </p:cxnSp>
      <p:cxnSp>
        <p:nvCxnSpPr>
          <p:cNvPr id="43" name="直線矢印コネクタ 42"/>
          <p:cNvCxnSpPr>
            <a:stCxn id="32" idx="1"/>
            <a:endCxn id="26" idx="2"/>
          </p:cNvCxnSpPr>
          <p:nvPr/>
        </p:nvCxnSpPr>
        <p:spPr bwMode="auto">
          <a:xfrm flipV="1">
            <a:off x="3729567" y="4962624"/>
            <a:ext cx="0" cy="228600"/>
          </a:xfrm>
          <a:prstGeom prst="straightConnector1">
            <a:avLst/>
          </a:prstGeom>
          <a:solidFill>
            <a:schemeClr val="bg1"/>
          </a:solidFill>
          <a:ln w="3175" cap="flat" cmpd="sng" algn="ctr">
            <a:solidFill>
              <a:srgbClr val="4168A7"/>
            </a:solidFill>
            <a:prstDash val="solid"/>
            <a:round/>
            <a:headEnd type="triangle" w="med" len="med"/>
            <a:tailEnd type="triangle" w="med" len="med"/>
          </a:ln>
          <a:effectLst>
            <a:outerShdw dist="35921" dir="2700000" algn="ctr" rotWithShape="0">
              <a:schemeClr val="bg2"/>
            </a:outerShdw>
          </a:effectLst>
        </p:spPr>
      </p:cxnSp>
      <p:cxnSp>
        <p:nvCxnSpPr>
          <p:cNvPr id="44" name="直線矢印コネクタ 43"/>
          <p:cNvCxnSpPr>
            <a:stCxn id="29" idx="3"/>
            <a:endCxn id="23" idx="0"/>
          </p:cNvCxnSpPr>
          <p:nvPr/>
        </p:nvCxnSpPr>
        <p:spPr bwMode="auto">
          <a:xfrm>
            <a:off x="3729567" y="2828280"/>
            <a:ext cx="0" cy="228600"/>
          </a:xfrm>
          <a:prstGeom prst="straightConnector1">
            <a:avLst/>
          </a:prstGeom>
          <a:solidFill>
            <a:schemeClr val="bg1"/>
          </a:solidFill>
          <a:ln w="3175" cap="flat" cmpd="sng" algn="ctr">
            <a:solidFill>
              <a:srgbClr val="4168A7"/>
            </a:solidFill>
            <a:prstDash val="solid"/>
            <a:round/>
            <a:headEnd type="triangle" w="med" len="med"/>
            <a:tailEnd type="triangle" w="med" len="med"/>
          </a:ln>
          <a:effectLst>
            <a:outerShdw dist="35921" dir="2700000" algn="ctr" rotWithShape="0">
              <a:schemeClr val="bg2"/>
            </a:outerShdw>
          </a:effectLst>
        </p:spPr>
      </p:cxnSp>
      <p:cxnSp>
        <p:nvCxnSpPr>
          <p:cNvPr id="45" name="直線矢印コネクタ 44"/>
          <p:cNvCxnSpPr>
            <a:stCxn id="24" idx="0"/>
            <a:endCxn id="22" idx="2"/>
          </p:cNvCxnSpPr>
          <p:nvPr/>
        </p:nvCxnSpPr>
        <p:spPr bwMode="auto">
          <a:xfrm flipV="1">
            <a:off x="1456267" y="3742680"/>
            <a:ext cx="1143000" cy="534144"/>
          </a:xfrm>
          <a:prstGeom prst="straightConnector1">
            <a:avLst/>
          </a:prstGeom>
          <a:solidFill>
            <a:schemeClr val="bg1"/>
          </a:solidFill>
          <a:ln w="3175" cap="flat" cmpd="sng" algn="ctr">
            <a:solidFill>
              <a:srgbClr val="4168A7"/>
            </a:solidFill>
            <a:prstDash val="solid"/>
            <a:round/>
            <a:headEnd type="triangle" w="med" len="med"/>
            <a:tailEnd type="triangle" w="med" len="med"/>
          </a:ln>
          <a:effectLst>
            <a:outerShdw dist="35921" dir="2700000" algn="ctr" rotWithShape="0">
              <a:schemeClr val="bg2"/>
            </a:outerShdw>
          </a:effectLst>
        </p:spPr>
      </p:cxnSp>
      <p:cxnSp>
        <p:nvCxnSpPr>
          <p:cNvPr id="46" name="直線矢印コネクタ 45"/>
          <p:cNvCxnSpPr>
            <a:stCxn id="22" idx="1"/>
            <a:endCxn id="21" idx="3"/>
          </p:cNvCxnSpPr>
          <p:nvPr/>
        </p:nvCxnSpPr>
        <p:spPr bwMode="auto">
          <a:xfrm flipH="1">
            <a:off x="1913467" y="3399780"/>
            <a:ext cx="228600" cy="0"/>
          </a:xfrm>
          <a:prstGeom prst="straightConnector1">
            <a:avLst/>
          </a:prstGeom>
          <a:solidFill>
            <a:schemeClr val="bg1"/>
          </a:solidFill>
          <a:ln w="3175" cap="flat" cmpd="sng" algn="ctr">
            <a:solidFill>
              <a:srgbClr val="4168A7"/>
            </a:solidFill>
            <a:prstDash val="solid"/>
            <a:round/>
            <a:headEnd type="triangle" w="med" len="med"/>
            <a:tailEnd type="triangle" w="med" len="med"/>
          </a:ln>
          <a:effectLst>
            <a:outerShdw blurRad="50800" dist="38100" dir="2700000" algn="tl" rotWithShape="0">
              <a:prstClr val="black">
                <a:alpha val="40000"/>
              </a:prstClr>
            </a:outerShdw>
          </a:effectLst>
        </p:spPr>
      </p:cxnSp>
      <p:cxnSp>
        <p:nvCxnSpPr>
          <p:cNvPr id="47" name="直線矢印コネクタ 46"/>
          <p:cNvCxnSpPr>
            <a:stCxn id="23" idx="1"/>
            <a:endCxn id="22" idx="3"/>
          </p:cNvCxnSpPr>
          <p:nvPr/>
        </p:nvCxnSpPr>
        <p:spPr bwMode="auto">
          <a:xfrm flipH="1">
            <a:off x="3056467" y="3399780"/>
            <a:ext cx="215900" cy="0"/>
          </a:xfrm>
          <a:prstGeom prst="straightConnector1">
            <a:avLst/>
          </a:prstGeom>
          <a:solidFill>
            <a:schemeClr val="bg1"/>
          </a:solidFill>
          <a:ln w="3175" cap="flat" cmpd="sng" algn="ctr">
            <a:solidFill>
              <a:srgbClr val="4168A7"/>
            </a:solidFill>
            <a:prstDash val="solid"/>
            <a:round/>
            <a:headEnd type="triangle" w="med" len="med"/>
            <a:tailEnd type="triangle" w="med" len="med"/>
          </a:ln>
          <a:effectLst>
            <a:outerShdw blurRad="50800" dist="38100" dir="2700000" algn="tl" rotWithShape="0">
              <a:prstClr val="black">
                <a:alpha val="40000"/>
              </a:prstClr>
            </a:outerShdw>
          </a:effectLst>
        </p:spPr>
      </p:cxnSp>
      <p:sp>
        <p:nvSpPr>
          <p:cNvPr id="49" name="角丸四角形 48"/>
          <p:cNvSpPr/>
          <p:nvPr/>
        </p:nvSpPr>
        <p:spPr bwMode="auto">
          <a:xfrm>
            <a:off x="999067" y="1523008"/>
            <a:ext cx="3187700" cy="457200"/>
          </a:xfrm>
          <a:prstGeom prst="roundRect">
            <a:avLst>
              <a:gd name="adj" fmla="val 0"/>
            </a:avLst>
          </a:prstGeom>
          <a:solidFill>
            <a:schemeClr val="bg2">
              <a:lumMod val="50000"/>
            </a:schemeClr>
          </a:solidFill>
          <a:ln>
            <a:headEnd type="none" w="med" len="med"/>
            <a:tailEnd type="none" w="med" len="med"/>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800" b="0" i="0" u="none" strike="noStrike" cap="none" normalizeH="0" baseline="0" dirty="0">
                <a:ln>
                  <a:noFill/>
                </a:ln>
                <a:solidFill>
                  <a:schemeClr val="bg1"/>
                </a:solidFill>
                <a:effectLst/>
                <a:latin typeface="メイリオ"/>
                <a:ea typeface="メイリオ"/>
                <a:cs typeface="メイリオ"/>
              </a:rPr>
              <a:t>個別業務システム</a:t>
            </a:r>
          </a:p>
        </p:txBody>
      </p:sp>
      <p:sp>
        <p:nvSpPr>
          <p:cNvPr id="48" name="角丸四角形 47"/>
          <p:cNvSpPr/>
          <p:nvPr/>
        </p:nvSpPr>
        <p:spPr bwMode="auto">
          <a:xfrm>
            <a:off x="4978400" y="1523008"/>
            <a:ext cx="3187700" cy="457200"/>
          </a:xfrm>
          <a:prstGeom prst="roundRect">
            <a:avLst>
              <a:gd name="adj" fmla="val 0"/>
            </a:avLst>
          </a:prstGeom>
          <a:solidFill>
            <a:srgbClr val="3366FF"/>
          </a:solidFill>
          <a:ln>
            <a:headEnd type="none" w="med" len="med"/>
            <a:tailEnd type="none" w="med" len="med"/>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800" b="0" i="0" u="none" strike="noStrike" cap="none" normalizeH="0" baseline="0" dirty="0">
                <a:ln>
                  <a:noFill/>
                </a:ln>
                <a:solidFill>
                  <a:schemeClr val="bg1"/>
                </a:solidFill>
                <a:effectLst/>
                <a:latin typeface="メイリオ"/>
                <a:ea typeface="メイリオ"/>
                <a:cs typeface="メイリオ"/>
              </a:rPr>
              <a:t>ERP</a:t>
            </a:r>
            <a:r>
              <a:rPr kumimoji="0" lang="ja-JP" altLang="en-US" sz="1800" b="0" i="0" u="none" strike="noStrike" cap="none" normalizeH="0" baseline="0" dirty="0">
                <a:ln>
                  <a:noFill/>
                </a:ln>
                <a:solidFill>
                  <a:schemeClr val="bg1"/>
                </a:solidFill>
                <a:effectLst/>
                <a:latin typeface="メイリオ"/>
                <a:ea typeface="メイリオ"/>
                <a:cs typeface="メイリオ"/>
              </a:rPr>
              <a:t>システム</a:t>
            </a:r>
          </a:p>
        </p:txBody>
      </p:sp>
      <p:sp>
        <p:nvSpPr>
          <p:cNvPr id="54" name="角丸四角形 53"/>
          <p:cNvSpPr/>
          <p:nvPr/>
        </p:nvSpPr>
        <p:spPr bwMode="auto">
          <a:xfrm>
            <a:off x="4978400" y="2294880"/>
            <a:ext cx="914400" cy="685800"/>
          </a:xfrm>
          <a:prstGeom prst="roundRect">
            <a:avLst>
              <a:gd name="adj" fmla="val 0"/>
            </a:avLst>
          </a:prstGeom>
          <a:solidFill>
            <a:schemeClr val="tx2">
              <a:lumMod val="60000"/>
              <a:lumOff val="40000"/>
            </a:schemeClr>
          </a:solidFill>
          <a:ln>
            <a:headEnd type="none" w="med" len="med"/>
            <a:tailEnd type="none" w="med" len="med"/>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a:ln>
                  <a:noFill/>
                </a:ln>
                <a:solidFill>
                  <a:schemeClr val="bg1"/>
                </a:solidFill>
                <a:effectLst/>
                <a:latin typeface="メイリオ"/>
                <a:ea typeface="メイリオ"/>
                <a:cs typeface="メイリオ"/>
              </a:rPr>
              <a:t>販売</a:t>
            </a:r>
          </a:p>
        </p:txBody>
      </p:sp>
      <p:sp>
        <p:nvSpPr>
          <p:cNvPr id="55" name="角丸四角形 54"/>
          <p:cNvSpPr/>
          <p:nvPr/>
        </p:nvSpPr>
        <p:spPr bwMode="auto">
          <a:xfrm>
            <a:off x="6121400" y="2294880"/>
            <a:ext cx="914400" cy="685800"/>
          </a:xfrm>
          <a:prstGeom prst="roundRect">
            <a:avLst>
              <a:gd name="adj" fmla="val 0"/>
            </a:avLst>
          </a:prstGeom>
          <a:solidFill>
            <a:schemeClr val="tx2">
              <a:lumMod val="60000"/>
              <a:lumOff val="40000"/>
            </a:schemeClr>
          </a:solidFill>
          <a:ln>
            <a:headEnd type="none" w="med" len="med"/>
            <a:tailEnd type="none" w="med" len="med"/>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a:ln>
                  <a:noFill/>
                </a:ln>
                <a:solidFill>
                  <a:schemeClr val="bg1"/>
                </a:solidFill>
                <a:effectLst/>
                <a:latin typeface="メイリオ"/>
                <a:ea typeface="メイリオ"/>
                <a:cs typeface="メイリオ"/>
              </a:rPr>
              <a:t>生産</a:t>
            </a:r>
          </a:p>
        </p:txBody>
      </p:sp>
      <p:sp>
        <p:nvSpPr>
          <p:cNvPr id="56" name="角丸四角形 55"/>
          <p:cNvSpPr/>
          <p:nvPr/>
        </p:nvSpPr>
        <p:spPr bwMode="auto">
          <a:xfrm>
            <a:off x="7251700" y="2294880"/>
            <a:ext cx="914400" cy="685800"/>
          </a:xfrm>
          <a:prstGeom prst="roundRect">
            <a:avLst>
              <a:gd name="adj" fmla="val 0"/>
            </a:avLst>
          </a:prstGeom>
          <a:solidFill>
            <a:schemeClr val="tx2">
              <a:lumMod val="60000"/>
              <a:lumOff val="40000"/>
            </a:schemeClr>
          </a:solidFill>
          <a:ln>
            <a:headEnd type="none" w="med" len="med"/>
            <a:tailEnd type="none" w="med" len="med"/>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a:ln>
                  <a:noFill/>
                </a:ln>
                <a:solidFill>
                  <a:schemeClr val="bg1"/>
                </a:solidFill>
                <a:effectLst/>
                <a:latin typeface="メイリオ"/>
                <a:ea typeface="メイリオ"/>
                <a:cs typeface="メイリオ"/>
              </a:rPr>
              <a:t>・・・</a:t>
            </a:r>
          </a:p>
        </p:txBody>
      </p:sp>
      <p:sp>
        <p:nvSpPr>
          <p:cNvPr id="57" name="角丸四角形 56"/>
          <p:cNvSpPr/>
          <p:nvPr/>
        </p:nvSpPr>
        <p:spPr bwMode="auto">
          <a:xfrm>
            <a:off x="4999732" y="5038824"/>
            <a:ext cx="914400" cy="685800"/>
          </a:xfrm>
          <a:prstGeom prst="roundRect">
            <a:avLst>
              <a:gd name="adj" fmla="val 0"/>
            </a:avLst>
          </a:prstGeom>
          <a:solidFill>
            <a:schemeClr val="tx2">
              <a:lumMod val="60000"/>
              <a:lumOff val="40000"/>
            </a:schemeClr>
          </a:solidFill>
          <a:ln>
            <a:headEnd type="none" w="med" len="med"/>
            <a:tailEnd type="none" w="med" len="med"/>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a:ln>
                  <a:noFill/>
                </a:ln>
                <a:solidFill>
                  <a:schemeClr val="bg1"/>
                </a:solidFill>
                <a:effectLst/>
                <a:latin typeface="メイリオ"/>
                <a:ea typeface="メイリオ"/>
                <a:cs typeface="メイリオ"/>
              </a:rPr>
              <a:t>・・・</a:t>
            </a:r>
          </a:p>
        </p:txBody>
      </p:sp>
      <p:sp>
        <p:nvSpPr>
          <p:cNvPr id="59" name="角丸四角形 58"/>
          <p:cNvSpPr/>
          <p:nvPr/>
        </p:nvSpPr>
        <p:spPr bwMode="auto">
          <a:xfrm>
            <a:off x="6121400" y="5038824"/>
            <a:ext cx="914400" cy="685800"/>
          </a:xfrm>
          <a:prstGeom prst="roundRect">
            <a:avLst>
              <a:gd name="adj" fmla="val 0"/>
            </a:avLst>
          </a:prstGeom>
          <a:solidFill>
            <a:schemeClr val="tx2">
              <a:lumMod val="60000"/>
              <a:lumOff val="40000"/>
            </a:schemeClr>
          </a:solidFill>
          <a:ln>
            <a:headEnd type="none" w="med" len="med"/>
            <a:tailEnd type="none" w="med" len="med"/>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a:ln>
                  <a:noFill/>
                </a:ln>
                <a:solidFill>
                  <a:schemeClr val="bg1"/>
                </a:solidFill>
                <a:effectLst/>
                <a:latin typeface="メイリオ"/>
                <a:ea typeface="メイリオ"/>
                <a:cs typeface="メイリオ"/>
              </a:rPr>
              <a:t>会計</a:t>
            </a:r>
          </a:p>
        </p:txBody>
      </p:sp>
      <p:sp>
        <p:nvSpPr>
          <p:cNvPr id="60" name="角丸四角形 59"/>
          <p:cNvSpPr/>
          <p:nvPr/>
        </p:nvSpPr>
        <p:spPr bwMode="auto">
          <a:xfrm>
            <a:off x="7251700" y="5038824"/>
            <a:ext cx="914400" cy="685800"/>
          </a:xfrm>
          <a:prstGeom prst="roundRect">
            <a:avLst>
              <a:gd name="adj" fmla="val 0"/>
            </a:avLst>
          </a:prstGeom>
          <a:solidFill>
            <a:schemeClr val="tx2">
              <a:lumMod val="60000"/>
              <a:lumOff val="40000"/>
            </a:schemeClr>
          </a:solidFill>
          <a:ln>
            <a:headEnd type="none" w="med" len="med"/>
            <a:tailEnd type="none" w="med" len="med"/>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dirty="0">
                <a:solidFill>
                  <a:schemeClr val="bg1"/>
                </a:solidFill>
                <a:latin typeface="メイリオ"/>
                <a:ea typeface="メイリオ"/>
                <a:cs typeface="メイリオ"/>
              </a:rPr>
              <a:t>人事</a:t>
            </a:r>
            <a:endParaRPr kumimoji="0" lang="ja-JP" altLang="en-US" sz="1600" b="0" i="0" u="none" strike="noStrike" cap="none" normalizeH="0" baseline="0" dirty="0">
              <a:ln>
                <a:noFill/>
              </a:ln>
              <a:solidFill>
                <a:schemeClr val="bg1"/>
              </a:solidFill>
              <a:effectLst/>
              <a:latin typeface="メイリオ"/>
              <a:ea typeface="メイリオ"/>
              <a:cs typeface="メイリオ"/>
            </a:endParaRPr>
          </a:p>
        </p:txBody>
      </p:sp>
      <p:cxnSp>
        <p:nvCxnSpPr>
          <p:cNvPr id="61" name="直線矢印コネクタ 60"/>
          <p:cNvCxnSpPr>
            <a:stCxn id="54" idx="2"/>
            <a:endCxn id="58" idx="1"/>
          </p:cNvCxnSpPr>
          <p:nvPr/>
        </p:nvCxnSpPr>
        <p:spPr bwMode="auto">
          <a:xfrm>
            <a:off x="5435600" y="2980680"/>
            <a:ext cx="1132500" cy="367680"/>
          </a:xfrm>
          <a:prstGeom prst="straightConnector1">
            <a:avLst/>
          </a:prstGeom>
          <a:solidFill>
            <a:schemeClr val="bg1"/>
          </a:solidFill>
          <a:ln w="3175" cap="flat" cmpd="sng" algn="ctr">
            <a:solidFill>
              <a:srgbClr val="4168A7"/>
            </a:solidFill>
            <a:prstDash val="solid"/>
            <a:round/>
            <a:headEnd type="triangle" w="med" len="med"/>
            <a:tailEnd type="triangle" w="med" len="med"/>
          </a:ln>
          <a:effectLst>
            <a:outerShdw dist="35921" dir="2700000" algn="ctr" rotWithShape="0">
              <a:schemeClr val="bg2"/>
            </a:outerShdw>
          </a:effectLst>
        </p:spPr>
      </p:cxnSp>
      <p:cxnSp>
        <p:nvCxnSpPr>
          <p:cNvPr id="64" name="直線矢印コネクタ 63"/>
          <p:cNvCxnSpPr>
            <a:endCxn id="58" idx="1"/>
          </p:cNvCxnSpPr>
          <p:nvPr/>
        </p:nvCxnSpPr>
        <p:spPr bwMode="auto">
          <a:xfrm flipH="1">
            <a:off x="6568100" y="2980680"/>
            <a:ext cx="1204300" cy="367680"/>
          </a:xfrm>
          <a:prstGeom prst="straightConnector1">
            <a:avLst/>
          </a:prstGeom>
          <a:solidFill>
            <a:schemeClr val="bg1"/>
          </a:solidFill>
          <a:ln w="3175" cap="flat" cmpd="sng" algn="ctr">
            <a:solidFill>
              <a:srgbClr val="4168A7"/>
            </a:solidFill>
            <a:prstDash val="solid"/>
            <a:round/>
            <a:headEnd type="triangle" w="med" len="med"/>
            <a:tailEnd type="triangle" w="med" len="med"/>
          </a:ln>
          <a:effectLst>
            <a:outerShdw dist="35921" dir="2700000" algn="ctr" rotWithShape="0">
              <a:schemeClr val="bg2"/>
            </a:outerShdw>
          </a:effectLst>
        </p:spPr>
      </p:cxnSp>
      <p:cxnSp>
        <p:nvCxnSpPr>
          <p:cNvPr id="67" name="直線矢印コネクタ 66"/>
          <p:cNvCxnSpPr>
            <a:stCxn id="57" idx="0"/>
            <a:endCxn id="58" idx="3"/>
          </p:cNvCxnSpPr>
          <p:nvPr/>
        </p:nvCxnSpPr>
        <p:spPr bwMode="auto">
          <a:xfrm flipV="1">
            <a:off x="5456932" y="4491360"/>
            <a:ext cx="1111168" cy="547464"/>
          </a:xfrm>
          <a:prstGeom prst="straightConnector1">
            <a:avLst/>
          </a:prstGeom>
          <a:solidFill>
            <a:schemeClr val="bg1"/>
          </a:solidFill>
          <a:ln w="3175" cap="flat" cmpd="sng" algn="ctr">
            <a:solidFill>
              <a:srgbClr val="4168A7"/>
            </a:solidFill>
            <a:prstDash val="solid"/>
            <a:round/>
            <a:headEnd type="triangle" w="med" len="med"/>
            <a:tailEnd type="triangle" w="med" len="med"/>
          </a:ln>
          <a:effectLst>
            <a:outerShdw dist="35921" dir="2700000" algn="ctr" rotWithShape="0">
              <a:schemeClr val="bg2"/>
            </a:outerShdw>
          </a:effectLst>
        </p:spPr>
      </p:cxnSp>
      <p:cxnSp>
        <p:nvCxnSpPr>
          <p:cNvPr id="71" name="直線矢印コネクタ 70"/>
          <p:cNvCxnSpPr>
            <a:stCxn id="60" idx="0"/>
            <a:endCxn id="58" idx="3"/>
          </p:cNvCxnSpPr>
          <p:nvPr/>
        </p:nvCxnSpPr>
        <p:spPr bwMode="auto">
          <a:xfrm flipH="1" flipV="1">
            <a:off x="6568100" y="4491360"/>
            <a:ext cx="1140800" cy="547464"/>
          </a:xfrm>
          <a:prstGeom prst="straightConnector1">
            <a:avLst/>
          </a:prstGeom>
          <a:solidFill>
            <a:schemeClr val="bg1"/>
          </a:solidFill>
          <a:ln w="3175" cap="flat" cmpd="sng" algn="ctr">
            <a:solidFill>
              <a:srgbClr val="4168A7"/>
            </a:solidFill>
            <a:prstDash val="solid"/>
            <a:round/>
            <a:headEnd type="triangle" w="med" len="med"/>
            <a:tailEnd type="triangle" w="med" len="med"/>
          </a:ln>
          <a:effectLst>
            <a:outerShdw dist="35921" dir="2700000" algn="ctr" rotWithShape="0">
              <a:schemeClr val="bg2"/>
            </a:outerShdw>
          </a:effectLst>
        </p:spPr>
      </p:cxnSp>
      <p:cxnSp>
        <p:nvCxnSpPr>
          <p:cNvPr id="74" name="直線矢印コネクタ 73"/>
          <p:cNvCxnSpPr>
            <a:stCxn id="59" idx="0"/>
            <a:endCxn id="58" idx="3"/>
          </p:cNvCxnSpPr>
          <p:nvPr/>
        </p:nvCxnSpPr>
        <p:spPr bwMode="auto">
          <a:xfrm flipH="1" flipV="1">
            <a:off x="6568100" y="4491360"/>
            <a:ext cx="10500" cy="547464"/>
          </a:xfrm>
          <a:prstGeom prst="straightConnector1">
            <a:avLst/>
          </a:prstGeom>
          <a:solidFill>
            <a:schemeClr val="bg1"/>
          </a:solidFill>
          <a:ln w="3175" cap="flat" cmpd="sng" algn="ctr">
            <a:solidFill>
              <a:srgbClr val="4168A7"/>
            </a:solidFill>
            <a:prstDash val="solid"/>
            <a:round/>
            <a:headEnd type="triangle" w="med" len="med"/>
            <a:tailEnd type="triangle" w="med" len="med"/>
          </a:ln>
          <a:effectLst>
            <a:outerShdw dist="35921" dir="2700000" algn="ctr" rotWithShape="0">
              <a:schemeClr val="bg2"/>
            </a:outerShdw>
          </a:effectLst>
        </p:spPr>
      </p:cxnSp>
      <p:cxnSp>
        <p:nvCxnSpPr>
          <p:cNvPr id="80" name="直線矢印コネクタ 79"/>
          <p:cNvCxnSpPr>
            <a:stCxn id="55" idx="2"/>
            <a:endCxn id="58" idx="1"/>
          </p:cNvCxnSpPr>
          <p:nvPr/>
        </p:nvCxnSpPr>
        <p:spPr bwMode="auto">
          <a:xfrm flipH="1">
            <a:off x="6568100" y="2980680"/>
            <a:ext cx="10500" cy="367680"/>
          </a:xfrm>
          <a:prstGeom prst="straightConnector1">
            <a:avLst/>
          </a:prstGeom>
          <a:solidFill>
            <a:schemeClr val="bg1"/>
          </a:solidFill>
          <a:ln w="3175" cap="flat" cmpd="sng" algn="ctr">
            <a:solidFill>
              <a:srgbClr val="4168A7"/>
            </a:solidFill>
            <a:prstDash val="solid"/>
            <a:round/>
            <a:headEnd type="triangle" w="med" len="med"/>
            <a:tailEnd type="triangle" w="med" len="med"/>
          </a:ln>
          <a:effectLst>
            <a:outerShdw dist="35921" dir="2700000" algn="ctr" rotWithShape="0">
              <a:schemeClr val="bg2"/>
            </a:outerShdw>
          </a:effectLst>
        </p:spPr>
      </p:cxnSp>
    </p:spTree>
    <p:extLst>
      <p:ext uri="{BB962C8B-B14F-4D97-AF65-F5344CB8AC3E}">
        <p14:creationId xmlns:p14="http://schemas.microsoft.com/office/powerpoint/2010/main" val="8787944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latin typeface="メイリオ"/>
                <a:ea typeface="メイリオ"/>
                <a:cs typeface="メイリオ"/>
              </a:rPr>
              <a:t>ERP</a:t>
            </a:r>
            <a:r>
              <a:rPr kumimoji="1" lang="ja-JP" altLang="en-US" dirty="0">
                <a:latin typeface="メイリオ"/>
                <a:ea typeface="メイリオ"/>
                <a:cs typeface="メイリオ"/>
              </a:rPr>
              <a:t>システムとは</a:t>
            </a:r>
          </a:p>
        </p:txBody>
      </p:sp>
      <p:sp>
        <p:nvSpPr>
          <p:cNvPr id="3" name="角丸四角形 2"/>
          <p:cNvSpPr/>
          <p:nvPr/>
        </p:nvSpPr>
        <p:spPr bwMode="auto">
          <a:xfrm>
            <a:off x="1259632" y="1178775"/>
            <a:ext cx="3744416" cy="432048"/>
          </a:xfrm>
          <a:prstGeom prst="roundRect">
            <a:avLst>
              <a:gd name="adj" fmla="val 0"/>
            </a:avLst>
          </a:prstGeom>
          <a:solidFill>
            <a:schemeClr val="accent3">
              <a:lumMod val="75000"/>
            </a:schemeClr>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dirty="0">
                <a:solidFill>
                  <a:schemeClr val="bg1"/>
                </a:solidFill>
                <a:latin typeface="メイリオ"/>
                <a:ea typeface="メイリオ"/>
                <a:cs typeface="メイリオ"/>
              </a:rPr>
              <a:t>個別業務</a:t>
            </a:r>
            <a:r>
              <a:rPr kumimoji="0" lang="ja-JP" altLang="en-US" sz="1400" b="0" i="0" u="none" strike="noStrike" cap="none" normalizeH="0" dirty="0">
                <a:ln>
                  <a:noFill/>
                </a:ln>
                <a:solidFill>
                  <a:schemeClr val="bg1"/>
                </a:solidFill>
                <a:effectLst/>
                <a:latin typeface="メイリオ"/>
                <a:ea typeface="メイリオ"/>
                <a:cs typeface="メイリオ"/>
              </a:rPr>
              <a:t>システム</a:t>
            </a:r>
          </a:p>
        </p:txBody>
      </p:sp>
      <p:sp>
        <p:nvSpPr>
          <p:cNvPr id="5" name="角丸四角形 4"/>
          <p:cNvSpPr/>
          <p:nvPr/>
        </p:nvSpPr>
        <p:spPr bwMode="auto">
          <a:xfrm>
            <a:off x="1260450" y="1826847"/>
            <a:ext cx="936104" cy="2160240"/>
          </a:xfrm>
          <a:prstGeom prst="roundRect">
            <a:avLst>
              <a:gd name="adj" fmla="val 0"/>
            </a:avLst>
          </a:prstGeom>
          <a:solidFill>
            <a:srgbClr val="FFFBD2"/>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dirty="0">
              <a:ln>
                <a:noFill/>
              </a:ln>
              <a:solidFill>
                <a:srgbClr val="484848"/>
              </a:solidFill>
              <a:effectLst/>
              <a:latin typeface="メイリオ"/>
              <a:ea typeface="メイリオ"/>
              <a:cs typeface="メイリオ"/>
            </a:endParaRPr>
          </a:p>
        </p:txBody>
      </p:sp>
      <p:sp>
        <p:nvSpPr>
          <p:cNvPr id="6" name="角丸四角形 5"/>
          <p:cNvSpPr/>
          <p:nvPr/>
        </p:nvSpPr>
        <p:spPr bwMode="auto">
          <a:xfrm>
            <a:off x="2196554" y="1826847"/>
            <a:ext cx="936104" cy="2160240"/>
          </a:xfrm>
          <a:prstGeom prst="roundRect">
            <a:avLst>
              <a:gd name="adj" fmla="val 0"/>
            </a:avLst>
          </a:prstGeom>
          <a:solidFill>
            <a:srgbClr val="FFFBD2"/>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solidFill>
                <a:srgbClr val="484848"/>
              </a:solidFill>
              <a:effectLst/>
              <a:latin typeface="メイリオ"/>
              <a:ea typeface="メイリオ"/>
              <a:cs typeface="メイリオ"/>
            </a:endParaRPr>
          </a:p>
        </p:txBody>
      </p:sp>
      <p:sp>
        <p:nvSpPr>
          <p:cNvPr id="7" name="角丸四角形 6"/>
          <p:cNvSpPr/>
          <p:nvPr/>
        </p:nvSpPr>
        <p:spPr bwMode="auto">
          <a:xfrm>
            <a:off x="3132658" y="1826847"/>
            <a:ext cx="936104" cy="2160240"/>
          </a:xfrm>
          <a:prstGeom prst="roundRect">
            <a:avLst>
              <a:gd name="adj" fmla="val 0"/>
            </a:avLst>
          </a:prstGeom>
          <a:solidFill>
            <a:srgbClr val="FFFBD2"/>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solidFill>
                <a:srgbClr val="484848"/>
              </a:solidFill>
              <a:effectLst/>
              <a:latin typeface="メイリオ"/>
              <a:ea typeface="メイリオ"/>
              <a:cs typeface="メイリオ"/>
            </a:endParaRPr>
          </a:p>
        </p:txBody>
      </p:sp>
      <p:sp>
        <p:nvSpPr>
          <p:cNvPr id="8" name="角丸四角形 7"/>
          <p:cNvSpPr/>
          <p:nvPr/>
        </p:nvSpPr>
        <p:spPr bwMode="auto">
          <a:xfrm>
            <a:off x="4067944" y="1826847"/>
            <a:ext cx="936104" cy="2160240"/>
          </a:xfrm>
          <a:prstGeom prst="roundRect">
            <a:avLst>
              <a:gd name="adj" fmla="val 0"/>
            </a:avLst>
          </a:prstGeom>
          <a:solidFill>
            <a:srgbClr val="FFFBD2"/>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solidFill>
                <a:srgbClr val="484848"/>
              </a:solidFill>
              <a:effectLst/>
              <a:latin typeface="メイリオ"/>
              <a:ea typeface="メイリオ"/>
              <a:cs typeface="メイリオ"/>
            </a:endParaRPr>
          </a:p>
        </p:txBody>
      </p:sp>
      <p:sp>
        <p:nvSpPr>
          <p:cNvPr id="9" name="テキスト ボックス 8"/>
          <p:cNvSpPr txBox="1"/>
          <p:nvPr/>
        </p:nvSpPr>
        <p:spPr>
          <a:xfrm>
            <a:off x="2334981" y="1898855"/>
            <a:ext cx="646331" cy="369332"/>
          </a:xfrm>
          <a:prstGeom prst="rect">
            <a:avLst/>
          </a:prstGeom>
          <a:noFill/>
          <a:ln>
            <a:noFill/>
          </a:ln>
        </p:spPr>
        <p:txBody>
          <a:bodyPr wrap="none" rtlCol="0">
            <a:spAutoFit/>
          </a:bodyPr>
          <a:lstStyle/>
          <a:p>
            <a:pPr algn="ctr"/>
            <a:r>
              <a:rPr lang="ja-JP" altLang="en-US" dirty="0">
                <a:solidFill>
                  <a:srgbClr val="0000FF"/>
                </a:solidFill>
                <a:latin typeface="メイリオ"/>
                <a:ea typeface="メイリオ"/>
                <a:cs typeface="メイリオ"/>
              </a:rPr>
              <a:t>生産</a:t>
            </a:r>
            <a:endParaRPr kumimoji="1" lang="ja-JP" altLang="en-US" dirty="0">
              <a:solidFill>
                <a:srgbClr val="0000FF"/>
              </a:solidFill>
              <a:latin typeface="メイリオ"/>
              <a:ea typeface="メイリオ"/>
              <a:cs typeface="メイリオ"/>
            </a:endParaRPr>
          </a:p>
        </p:txBody>
      </p:sp>
      <p:sp>
        <p:nvSpPr>
          <p:cNvPr id="11" name="テキスト ボックス 10"/>
          <p:cNvSpPr txBox="1"/>
          <p:nvPr/>
        </p:nvSpPr>
        <p:spPr>
          <a:xfrm>
            <a:off x="3275856" y="1898855"/>
            <a:ext cx="646331" cy="369332"/>
          </a:xfrm>
          <a:prstGeom prst="rect">
            <a:avLst/>
          </a:prstGeom>
          <a:noFill/>
          <a:ln>
            <a:noFill/>
          </a:ln>
        </p:spPr>
        <p:txBody>
          <a:bodyPr wrap="none" rtlCol="0">
            <a:spAutoFit/>
          </a:bodyPr>
          <a:lstStyle/>
          <a:p>
            <a:pPr algn="ctr"/>
            <a:r>
              <a:rPr kumimoji="1" lang="ja-JP" altLang="en-US" dirty="0">
                <a:solidFill>
                  <a:srgbClr val="0000FF"/>
                </a:solidFill>
                <a:latin typeface="メイリオ"/>
                <a:ea typeface="メイリオ"/>
                <a:cs typeface="メイリオ"/>
              </a:rPr>
              <a:t>販売</a:t>
            </a:r>
          </a:p>
        </p:txBody>
      </p:sp>
      <p:sp>
        <p:nvSpPr>
          <p:cNvPr id="12" name="テキスト ボックス 11"/>
          <p:cNvSpPr txBox="1"/>
          <p:nvPr/>
        </p:nvSpPr>
        <p:spPr>
          <a:xfrm>
            <a:off x="4211961" y="1898855"/>
            <a:ext cx="646331" cy="369332"/>
          </a:xfrm>
          <a:prstGeom prst="rect">
            <a:avLst/>
          </a:prstGeom>
          <a:noFill/>
          <a:ln>
            <a:noFill/>
          </a:ln>
        </p:spPr>
        <p:txBody>
          <a:bodyPr wrap="none" rtlCol="0">
            <a:spAutoFit/>
          </a:bodyPr>
          <a:lstStyle/>
          <a:p>
            <a:pPr algn="ctr"/>
            <a:r>
              <a:rPr kumimoji="1" lang="ja-JP" altLang="en-US" dirty="0">
                <a:solidFill>
                  <a:srgbClr val="0000FF"/>
                </a:solidFill>
                <a:latin typeface="メイリオ"/>
                <a:ea typeface="メイリオ"/>
                <a:cs typeface="メイリオ"/>
              </a:rPr>
              <a:t>会計</a:t>
            </a:r>
          </a:p>
        </p:txBody>
      </p:sp>
      <p:sp>
        <p:nvSpPr>
          <p:cNvPr id="13" name="角丸四角形 12"/>
          <p:cNvSpPr/>
          <p:nvPr/>
        </p:nvSpPr>
        <p:spPr bwMode="auto">
          <a:xfrm>
            <a:off x="1331640" y="2330903"/>
            <a:ext cx="216024" cy="144016"/>
          </a:xfrm>
          <a:prstGeom prst="roundRect">
            <a:avLst/>
          </a:prstGeom>
          <a:solidFill>
            <a:srgbClr val="FF6600"/>
          </a:soli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solidFill>
                <a:srgbClr val="484848"/>
              </a:solidFill>
              <a:effectLst/>
              <a:latin typeface="メイリオ"/>
              <a:ea typeface="メイリオ"/>
              <a:cs typeface="メイリオ"/>
            </a:endParaRPr>
          </a:p>
        </p:txBody>
      </p:sp>
      <p:sp>
        <p:nvSpPr>
          <p:cNvPr id="14" name="角丸四角形 13"/>
          <p:cNvSpPr/>
          <p:nvPr/>
        </p:nvSpPr>
        <p:spPr bwMode="auto">
          <a:xfrm>
            <a:off x="1547664" y="2546927"/>
            <a:ext cx="216024" cy="144016"/>
          </a:xfrm>
          <a:prstGeom prst="roundRect">
            <a:avLst/>
          </a:prstGeom>
          <a:solidFill>
            <a:schemeClr val="accent2">
              <a:lumMod val="75000"/>
            </a:schemeClr>
          </a:soli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solidFill>
                <a:srgbClr val="484848"/>
              </a:solidFill>
              <a:effectLst/>
              <a:latin typeface="メイリオ"/>
              <a:ea typeface="メイリオ"/>
              <a:cs typeface="メイリオ"/>
            </a:endParaRPr>
          </a:p>
        </p:txBody>
      </p:sp>
      <p:sp>
        <p:nvSpPr>
          <p:cNvPr id="15" name="角丸四角形 14"/>
          <p:cNvSpPr/>
          <p:nvPr/>
        </p:nvSpPr>
        <p:spPr bwMode="auto">
          <a:xfrm>
            <a:off x="1907704" y="2546927"/>
            <a:ext cx="216024" cy="144016"/>
          </a:xfrm>
          <a:prstGeom prst="roundRect">
            <a:avLst/>
          </a:prstGeom>
          <a:solidFill>
            <a:schemeClr val="accent3">
              <a:lumMod val="60000"/>
              <a:lumOff val="40000"/>
            </a:schemeClr>
          </a:soli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solidFill>
                <a:srgbClr val="484848"/>
              </a:solidFill>
              <a:effectLst/>
              <a:latin typeface="メイリオ"/>
              <a:ea typeface="メイリオ"/>
              <a:cs typeface="メイリオ"/>
            </a:endParaRPr>
          </a:p>
        </p:txBody>
      </p:sp>
      <p:sp>
        <p:nvSpPr>
          <p:cNvPr id="16" name="角丸四角形 15"/>
          <p:cNvSpPr/>
          <p:nvPr/>
        </p:nvSpPr>
        <p:spPr bwMode="auto">
          <a:xfrm>
            <a:off x="1907704" y="2330903"/>
            <a:ext cx="216024" cy="144016"/>
          </a:xfrm>
          <a:prstGeom prst="roundRect">
            <a:avLst/>
          </a:prstGeom>
          <a:solidFill>
            <a:schemeClr val="bg1">
              <a:lumMod val="95000"/>
            </a:schemeClr>
          </a:soli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solidFill>
                <a:srgbClr val="484848"/>
              </a:solidFill>
              <a:effectLst/>
              <a:latin typeface="メイリオ"/>
              <a:ea typeface="メイリオ"/>
              <a:cs typeface="メイリオ"/>
            </a:endParaRPr>
          </a:p>
        </p:txBody>
      </p:sp>
      <p:cxnSp>
        <p:nvCxnSpPr>
          <p:cNvPr id="18" name="直線矢印コネクタ 17"/>
          <p:cNvCxnSpPr>
            <a:stCxn id="13" idx="3"/>
            <a:endCxn id="16" idx="1"/>
          </p:cNvCxnSpPr>
          <p:nvPr/>
        </p:nvCxnSpPr>
        <p:spPr bwMode="auto">
          <a:xfrm>
            <a:off x="1547664" y="2402911"/>
            <a:ext cx="360040" cy="0"/>
          </a:xfrm>
          <a:prstGeom prst="straightConnector1">
            <a:avLst/>
          </a:prstGeom>
          <a:ln>
            <a:headEnd type="none" w="med" len="med"/>
            <a:tailEnd type="triangle"/>
          </a:ln>
        </p:spPr>
        <p:style>
          <a:lnRef idx="1">
            <a:schemeClr val="accent1"/>
          </a:lnRef>
          <a:fillRef idx="3">
            <a:schemeClr val="accent1"/>
          </a:fillRef>
          <a:effectRef idx="2">
            <a:schemeClr val="accent1"/>
          </a:effectRef>
          <a:fontRef idx="minor">
            <a:schemeClr val="lt1"/>
          </a:fontRef>
        </p:style>
      </p:cxnSp>
      <p:cxnSp>
        <p:nvCxnSpPr>
          <p:cNvPr id="20" name="カギ線コネクタ 19"/>
          <p:cNvCxnSpPr>
            <a:stCxn id="13" idx="2"/>
            <a:endCxn id="14" idx="1"/>
          </p:cNvCxnSpPr>
          <p:nvPr/>
        </p:nvCxnSpPr>
        <p:spPr bwMode="auto">
          <a:xfrm rot="16200000" flipH="1">
            <a:off x="1421650" y="2492921"/>
            <a:ext cx="144016" cy="108012"/>
          </a:xfrm>
          <a:prstGeom prst="bentConnector2">
            <a:avLst/>
          </a:prstGeom>
          <a:ln>
            <a:headEnd type="none" w="med" len="med"/>
            <a:tailEnd type="triangle"/>
          </a:ln>
        </p:spPr>
        <p:style>
          <a:lnRef idx="1">
            <a:schemeClr val="accent1"/>
          </a:lnRef>
          <a:fillRef idx="3">
            <a:schemeClr val="accent1"/>
          </a:fillRef>
          <a:effectRef idx="2">
            <a:schemeClr val="accent1"/>
          </a:effectRef>
          <a:fontRef idx="minor">
            <a:schemeClr val="lt1"/>
          </a:fontRef>
        </p:style>
      </p:cxnSp>
      <p:cxnSp>
        <p:nvCxnSpPr>
          <p:cNvPr id="21" name="直線矢印コネクタ 20"/>
          <p:cNvCxnSpPr>
            <a:stCxn id="14" idx="3"/>
            <a:endCxn id="15" idx="1"/>
          </p:cNvCxnSpPr>
          <p:nvPr/>
        </p:nvCxnSpPr>
        <p:spPr bwMode="auto">
          <a:xfrm>
            <a:off x="1763688" y="2618935"/>
            <a:ext cx="144016" cy="0"/>
          </a:xfrm>
          <a:prstGeom prst="straightConnector1">
            <a:avLst/>
          </a:prstGeom>
          <a:ln>
            <a:headEnd type="none" w="med" len="med"/>
            <a:tailEnd type="triangle"/>
          </a:ln>
        </p:spPr>
        <p:style>
          <a:lnRef idx="1">
            <a:schemeClr val="accent1"/>
          </a:lnRef>
          <a:fillRef idx="3">
            <a:schemeClr val="accent1"/>
          </a:fillRef>
          <a:effectRef idx="2">
            <a:schemeClr val="accent1"/>
          </a:effectRef>
          <a:fontRef idx="minor">
            <a:schemeClr val="lt1"/>
          </a:fontRef>
        </p:style>
      </p:cxnSp>
      <p:sp>
        <p:nvSpPr>
          <p:cNvPr id="26" name="角丸四角形 25"/>
          <p:cNvSpPr/>
          <p:nvPr/>
        </p:nvSpPr>
        <p:spPr bwMode="auto">
          <a:xfrm>
            <a:off x="2267744" y="2330903"/>
            <a:ext cx="216024" cy="144016"/>
          </a:xfrm>
          <a:prstGeom prst="roundRect">
            <a:avLst/>
          </a:prstGeom>
          <a:solidFill>
            <a:schemeClr val="accent5">
              <a:lumMod val="60000"/>
              <a:lumOff val="40000"/>
            </a:schemeClr>
          </a:soli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solidFill>
                <a:srgbClr val="484848"/>
              </a:solidFill>
              <a:effectLst/>
              <a:latin typeface="メイリオ"/>
              <a:ea typeface="メイリオ"/>
              <a:cs typeface="メイリオ"/>
            </a:endParaRPr>
          </a:p>
        </p:txBody>
      </p:sp>
      <p:sp>
        <p:nvSpPr>
          <p:cNvPr id="27" name="角丸四角形 26"/>
          <p:cNvSpPr/>
          <p:nvPr/>
        </p:nvSpPr>
        <p:spPr bwMode="auto">
          <a:xfrm>
            <a:off x="2483768" y="2546927"/>
            <a:ext cx="216024" cy="144016"/>
          </a:xfrm>
          <a:prstGeom prst="roundRect">
            <a:avLst/>
          </a:prstGeom>
          <a:solidFill>
            <a:schemeClr val="accent3">
              <a:lumMod val="75000"/>
            </a:schemeClr>
          </a:soli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solidFill>
                <a:srgbClr val="484848"/>
              </a:solidFill>
              <a:effectLst/>
              <a:latin typeface="メイリオ"/>
              <a:ea typeface="メイリオ"/>
              <a:cs typeface="メイリオ"/>
            </a:endParaRPr>
          </a:p>
        </p:txBody>
      </p:sp>
      <p:sp>
        <p:nvSpPr>
          <p:cNvPr id="28" name="角丸四角形 27"/>
          <p:cNvSpPr/>
          <p:nvPr/>
        </p:nvSpPr>
        <p:spPr bwMode="auto">
          <a:xfrm>
            <a:off x="2843808" y="2546927"/>
            <a:ext cx="216024" cy="144016"/>
          </a:xfrm>
          <a:prstGeom prst="roundRect">
            <a:avLst/>
          </a:prstGeom>
          <a:solidFill>
            <a:srgbClr val="FF0000"/>
          </a:soli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solidFill>
                <a:srgbClr val="484848"/>
              </a:solidFill>
              <a:effectLst/>
              <a:latin typeface="メイリオ"/>
              <a:ea typeface="メイリオ"/>
              <a:cs typeface="メイリオ"/>
            </a:endParaRPr>
          </a:p>
        </p:txBody>
      </p:sp>
      <p:sp>
        <p:nvSpPr>
          <p:cNvPr id="29" name="角丸四角形 28"/>
          <p:cNvSpPr/>
          <p:nvPr/>
        </p:nvSpPr>
        <p:spPr bwMode="auto">
          <a:xfrm>
            <a:off x="2843808" y="2330903"/>
            <a:ext cx="216024" cy="144016"/>
          </a:xfrm>
          <a:prstGeom prst="roundRect">
            <a:avLst/>
          </a:prstGeom>
          <a:solidFill>
            <a:schemeClr val="accent4"/>
          </a:soli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dirty="0">
              <a:ln>
                <a:noFill/>
              </a:ln>
              <a:solidFill>
                <a:srgbClr val="484848"/>
              </a:solidFill>
              <a:effectLst/>
              <a:latin typeface="メイリオ"/>
              <a:ea typeface="メイリオ"/>
              <a:cs typeface="メイリオ"/>
            </a:endParaRPr>
          </a:p>
        </p:txBody>
      </p:sp>
      <p:cxnSp>
        <p:nvCxnSpPr>
          <p:cNvPr id="31" name="カギ線コネクタ 30"/>
          <p:cNvCxnSpPr>
            <a:stCxn id="27" idx="0"/>
            <a:endCxn id="29" idx="1"/>
          </p:cNvCxnSpPr>
          <p:nvPr/>
        </p:nvCxnSpPr>
        <p:spPr bwMode="auto">
          <a:xfrm rot="5400000" flipH="1" flipV="1">
            <a:off x="2645786" y="2348905"/>
            <a:ext cx="144016" cy="252028"/>
          </a:xfrm>
          <a:prstGeom prst="bentConnector2">
            <a:avLst/>
          </a:prstGeom>
          <a:ln>
            <a:headEnd type="none" w="med" len="med"/>
            <a:tailEnd type="triangle"/>
          </a:ln>
        </p:spPr>
        <p:style>
          <a:lnRef idx="1">
            <a:schemeClr val="accent1"/>
          </a:lnRef>
          <a:fillRef idx="3">
            <a:schemeClr val="accent1"/>
          </a:fillRef>
          <a:effectRef idx="2">
            <a:schemeClr val="accent1"/>
          </a:effectRef>
          <a:fontRef idx="minor">
            <a:schemeClr val="lt1"/>
          </a:fontRef>
        </p:style>
      </p:cxnSp>
      <p:cxnSp>
        <p:nvCxnSpPr>
          <p:cNvPr id="32" name="直線矢印コネクタ 31"/>
          <p:cNvCxnSpPr>
            <a:stCxn id="27" idx="3"/>
            <a:endCxn id="28" idx="1"/>
          </p:cNvCxnSpPr>
          <p:nvPr/>
        </p:nvCxnSpPr>
        <p:spPr bwMode="auto">
          <a:xfrm>
            <a:off x="2699792" y="2618935"/>
            <a:ext cx="144016" cy="0"/>
          </a:xfrm>
          <a:prstGeom prst="straightConnector1">
            <a:avLst/>
          </a:prstGeom>
          <a:ln>
            <a:headEnd type="none" w="med" len="med"/>
            <a:tailEnd type="triangle"/>
          </a:ln>
        </p:spPr>
        <p:style>
          <a:lnRef idx="1">
            <a:schemeClr val="accent1"/>
          </a:lnRef>
          <a:fillRef idx="3">
            <a:schemeClr val="accent1"/>
          </a:fillRef>
          <a:effectRef idx="2">
            <a:schemeClr val="accent1"/>
          </a:effectRef>
          <a:fontRef idx="minor">
            <a:schemeClr val="lt1"/>
          </a:fontRef>
        </p:style>
      </p:cxnSp>
      <p:cxnSp>
        <p:nvCxnSpPr>
          <p:cNvPr id="37" name="カギ線コネクタ 36"/>
          <p:cNvCxnSpPr>
            <a:stCxn id="26" idx="2"/>
            <a:endCxn id="27" idx="1"/>
          </p:cNvCxnSpPr>
          <p:nvPr/>
        </p:nvCxnSpPr>
        <p:spPr bwMode="auto">
          <a:xfrm rot="16200000" flipH="1">
            <a:off x="2357754" y="2492921"/>
            <a:ext cx="144016" cy="108012"/>
          </a:xfrm>
          <a:prstGeom prst="bentConnector2">
            <a:avLst/>
          </a:prstGeom>
          <a:ln>
            <a:headEnd type="none" w="med" len="med"/>
            <a:tailEnd type="triangle"/>
          </a:ln>
        </p:spPr>
        <p:style>
          <a:lnRef idx="1">
            <a:schemeClr val="accent1"/>
          </a:lnRef>
          <a:fillRef idx="3">
            <a:schemeClr val="accent1"/>
          </a:fillRef>
          <a:effectRef idx="2">
            <a:schemeClr val="accent1"/>
          </a:effectRef>
          <a:fontRef idx="minor">
            <a:schemeClr val="lt1"/>
          </a:fontRef>
        </p:style>
      </p:cxnSp>
      <p:sp>
        <p:nvSpPr>
          <p:cNvPr id="41" name="角丸四角形 40"/>
          <p:cNvSpPr/>
          <p:nvPr/>
        </p:nvSpPr>
        <p:spPr bwMode="auto">
          <a:xfrm>
            <a:off x="3203848" y="2330903"/>
            <a:ext cx="216024" cy="144016"/>
          </a:xfrm>
          <a:prstGeom prst="roundRect">
            <a:avLst/>
          </a:prstGeom>
          <a:solidFill>
            <a:schemeClr val="accent4">
              <a:lumMod val="75000"/>
            </a:schemeClr>
          </a:soli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solidFill>
                <a:srgbClr val="484848"/>
              </a:solidFill>
              <a:effectLst/>
              <a:latin typeface="メイリオ"/>
              <a:ea typeface="メイリオ"/>
              <a:cs typeface="メイリオ"/>
            </a:endParaRPr>
          </a:p>
        </p:txBody>
      </p:sp>
      <p:sp>
        <p:nvSpPr>
          <p:cNvPr id="43" name="角丸四角形 42"/>
          <p:cNvSpPr/>
          <p:nvPr/>
        </p:nvSpPr>
        <p:spPr bwMode="auto">
          <a:xfrm>
            <a:off x="3779912" y="2546927"/>
            <a:ext cx="216024" cy="144016"/>
          </a:xfrm>
          <a:prstGeom prst="roundRect">
            <a:avLst/>
          </a:prstGeom>
          <a:solidFill>
            <a:srgbClr val="000090"/>
          </a:soli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solidFill>
                <a:srgbClr val="484848"/>
              </a:solidFill>
              <a:effectLst/>
              <a:latin typeface="メイリオ"/>
              <a:ea typeface="メイリオ"/>
              <a:cs typeface="メイリオ"/>
            </a:endParaRPr>
          </a:p>
        </p:txBody>
      </p:sp>
      <p:sp>
        <p:nvSpPr>
          <p:cNvPr id="44" name="角丸四角形 43"/>
          <p:cNvSpPr/>
          <p:nvPr/>
        </p:nvSpPr>
        <p:spPr bwMode="auto">
          <a:xfrm>
            <a:off x="3779912" y="2330903"/>
            <a:ext cx="216024" cy="144016"/>
          </a:xfrm>
          <a:prstGeom prst="roundRect">
            <a:avLst/>
          </a:prstGeom>
          <a:solidFill>
            <a:schemeClr val="accent5">
              <a:lumMod val="75000"/>
            </a:schemeClr>
          </a:soli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dirty="0">
              <a:ln>
                <a:noFill/>
              </a:ln>
              <a:solidFill>
                <a:srgbClr val="484848"/>
              </a:solidFill>
              <a:effectLst/>
              <a:latin typeface="メイリオ"/>
              <a:ea typeface="メイリオ"/>
              <a:cs typeface="メイリオ"/>
            </a:endParaRPr>
          </a:p>
        </p:txBody>
      </p:sp>
      <p:cxnSp>
        <p:nvCxnSpPr>
          <p:cNvPr id="47" name="カギ線コネクタ 46"/>
          <p:cNvCxnSpPr>
            <a:stCxn id="41" idx="2"/>
            <a:endCxn id="43" idx="1"/>
          </p:cNvCxnSpPr>
          <p:nvPr/>
        </p:nvCxnSpPr>
        <p:spPr bwMode="auto">
          <a:xfrm rot="16200000" flipH="1">
            <a:off x="3473878" y="2312901"/>
            <a:ext cx="144016" cy="468052"/>
          </a:xfrm>
          <a:prstGeom prst="bentConnector2">
            <a:avLst/>
          </a:prstGeom>
          <a:ln>
            <a:headEnd type="none" w="med" len="med"/>
            <a:tailEnd type="triangle"/>
          </a:ln>
        </p:spPr>
        <p:style>
          <a:lnRef idx="1">
            <a:schemeClr val="accent1"/>
          </a:lnRef>
          <a:fillRef idx="3">
            <a:schemeClr val="accent1"/>
          </a:fillRef>
          <a:effectRef idx="2">
            <a:schemeClr val="accent1"/>
          </a:effectRef>
          <a:fontRef idx="minor">
            <a:schemeClr val="lt1"/>
          </a:fontRef>
        </p:style>
      </p:cxnSp>
      <p:cxnSp>
        <p:nvCxnSpPr>
          <p:cNvPr id="50" name="直線矢印コネクタ 49"/>
          <p:cNvCxnSpPr>
            <a:stCxn id="41" idx="3"/>
            <a:endCxn id="44" idx="1"/>
          </p:cNvCxnSpPr>
          <p:nvPr/>
        </p:nvCxnSpPr>
        <p:spPr bwMode="auto">
          <a:xfrm>
            <a:off x="3419872" y="2402911"/>
            <a:ext cx="360040" cy="0"/>
          </a:xfrm>
          <a:prstGeom prst="straightConnector1">
            <a:avLst/>
          </a:prstGeom>
          <a:ln>
            <a:headEnd type="none" w="med" len="med"/>
            <a:tailEnd type="triangle"/>
          </a:ln>
        </p:spPr>
        <p:style>
          <a:lnRef idx="1">
            <a:schemeClr val="accent1"/>
          </a:lnRef>
          <a:fillRef idx="3">
            <a:schemeClr val="accent1"/>
          </a:fillRef>
          <a:effectRef idx="2">
            <a:schemeClr val="accent1"/>
          </a:effectRef>
          <a:fontRef idx="minor">
            <a:schemeClr val="lt1"/>
          </a:fontRef>
        </p:style>
      </p:cxnSp>
      <p:sp>
        <p:nvSpPr>
          <p:cNvPr id="56" name="角丸四角形 55"/>
          <p:cNvSpPr/>
          <p:nvPr/>
        </p:nvSpPr>
        <p:spPr bwMode="auto">
          <a:xfrm>
            <a:off x="4139952" y="2330903"/>
            <a:ext cx="216024" cy="144016"/>
          </a:xfrm>
          <a:prstGeom prst="roundRect">
            <a:avLst/>
          </a:prstGeom>
          <a:solidFill>
            <a:schemeClr val="accent4">
              <a:lumMod val="60000"/>
              <a:lumOff val="40000"/>
            </a:schemeClr>
          </a:soli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solidFill>
                <a:srgbClr val="484848"/>
              </a:solidFill>
              <a:effectLst/>
              <a:latin typeface="メイリオ"/>
              <a:ea typeface="メイリオ"/>
              <a:cs typeface="メイリオ"/>
            </a:endParaRPr>
          </a:p>
        </p:txBody>
      </p:sp>
      <p:sp>
        <p:nvSpPr>
          <p:cNvPr id="58" name="角丸四角形 57"/>
          <p:cNvSpPr/>
          <p:nvPr/>
        </p:nvSpPr>
        <p:spPr bwMode="auto">
          <a:xfrm>
            <a:off x="4716016" y="2330903"/>
            <a:ext cx="216024" cy="144016"/>
          </a:xfrm>
          <a:prstGeom prst="roundRect">
            <a:avLst/>
          </a:prstGeom>
          <a:solidFill>
            <a:srgbClr val="CC0000"/>
          </a:soli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dirty="0">
              <a:ln>
                <a:noFill/>
              </a:ln>
              <a:solidFill>
                <a:srgbClr val="484848"/>
              </a:solidFill>
              <a:effectLst/>
              <a:latin typeface="メイリオ"/>
              <a:ea typeface="メイリオ"/>
              <a:cs typeface="メイリオ"/>
            </a:endParaRPr>
          </a:p>
        </p:txBody>
      </p:sp>
      <p:cxnSp>
        <p:nvCxnSpPr>
          <p:cNvPr id="59" name="カギ線コネクタ 58"/>
          <p:cNvCxnSpPr>
            <a:stCxn id="63" idx="3"/>
            <a:endCxn id="58" idx="1"/>
          </p:cNvCxnSpPr>
          <p:nvPr/>
        </p:nvCxnSpPr>
        <p:spPr bwMode="auto">
          <a:xfrm flipV="1">
            <a:off x="4355976" y="2402911"/>
            <a:ext cx="360040" cy="216024"/>
          </a:xfrm>
          <a:prstGeom prst="bentConnector3">
            <a:avLst>
              <a:gd name="adj1" fmla="val 50000"/>
            </a:avLst>
          </a:prstGeom>
          <a:ln>
            <a:headEnd type="none" w="med" len="med"/>
            <a:tailEnd type="triangle"/>
          </a:ln>
        </p:spPr>
        <p:style>
          <a:lnRef idx="1">
            <a:schemeClr val="accent1"/>
          </a:lnRef>
          <a:fillRef idx="3">
            <a:schemeClr val="accent1"/>
          </a:fillRef>
          <a:effectRef idx="2">
            <a:schemeClr val="accent1"/>
          </a:effectRef>
          <a:fontRef idx="minor">
            <a:schemeClr val="lt1"/>
          </a:fontRef>
        </p:style>
      </p:cxnSp>
      <p:cxnSp>
        <p:nvCxnSpPr>
          <p:cNvPr id="60" name="直線矢印コネクタ 59"/>
          <p:cNvCxnSpPr>
            <a:stCxn id="56" idx="3"/>
            <a:endCxn id="58" idx="1"/>
          </p:cNvCxnSpPr>
          <p:nvPr/>
        </p:nvCxnSpPr>
        <p:spPr bwMode="auto">
          <a:xfrm>
            <a:off x="4355976" y="2402911"/>
            <a:ext cx="360040" cy="0"/>
          </a:xfrm>
          <a:prstGeom prst="straightConnector1">
            <a:avLst/>
          </a:prstGeom>
          <a:ln>
            <a:headEnd type="none" w="med" len="med"/>
            <a:tailEnd type="triangle"/>
          </a:ln>
        </p:spPr>
        <p:style>
          <a:lnRef idx="1">
            <a:schemeClr val="accent1"/>
          </a:lnRef>
          <a:fillRef idx="3">
            <a:schemeClr val="accent1"/>
          </a:fillRef>
          <a:effectRef idx="2">
            <a:schemeClr val="accent1"/>
          </a:effectRef>
          <a:fontRef idx="minor">
            <a:schemeClr val="lt1"/>
          </a:fontRef>
        </p:style>
      </p:cxnSp>
      <p:sp>
        <p:nvSpPr>
          <p:cNvPr id="63" name="角丸四角形 62"/>
          <p:cNvSpPr/>
          <p:nvPr/>
        </p:nvSpPr>
        <p:spPr bwMode="auto">
          <a:xfrm>
            <a:off x="4139952" y="2546927"/>
            <a:ext cx="216024" cy="144016"/>
          </a:xfrm>
          <a:prstGeom prst="roundRect">
            <a:avLst/>
          </a:prstGeom>
          <a:solidFill>
            <a:schemeClr val="bg2">
              <a:lumMod val="25000"/>
            </a:schemeClr>
          </a:soli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solidFill>
                <a:srgbClr val="484848"/>
              </a:solidFill>
              <a:effectLst/>
              <a:latin typeface="メイリオ"/>
              <a:ea typeface="メイリオ"/>
              <a:cs typeface="メイリオ"/>
            </a:endParaRPr>
          </a:p>
        </p:txBody>
      </p:sp>
      <p:sp>
        <p:nvSpPr>
          <p:cNvPr id="71" name="角丸四角形 70"/>
          <p:cNvSpPr/>
          <p:nvPr/>
        </p:nvSpPr>
        <p:spPr bwMode="auto">
          <a:xfrm>
            <a:off x="1331640" y="2762951"/>
            <a:ext cx="792088" cy="504056"/>
          </a:xfrm>
          <a:prstGeom prst="roundRect">
            <a:avLst>
              <a:gd name="adj" fmla="val 0"/>
            </a:avLst>
          </a:prstGeom>
          <a:solidFill>
            <a:schemeClr val="tx1">
              <a:lumMod val="50000"/>
              <a:lumOff val="50000"/>
            </a:schemeClr>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900" b="0" i="0" u="none" strike="noStrike" cap="none" normalizeH="0" dirty="0">
                <a:ln>
                  <a:noFill/>
                </a:ln>
                <a:solidFill>
                  <a:srgbClr val="FFFFFF"/>
                </a:solidFill>
                <a:effectLst/>
                <a:latin typeface="メイリオ"/>
                <a:ea typeface="メイリオ"/>
                <a:cs typeface="メイリオ"/>
              </a:rPr>
              <a:t>個別</a:t>
            </a: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900" b="0" i="0" u="none" strike="noStrike" cap="none" normalizeH="0" dirty="0">
                <a:ln>
                  <a:noFill/>
                </a:ln>
                <a:solidFill>
                  <a:srgbClr val="FFFFFF"/>
                </a:solidFill>
                <a:effectLst/>
                <a:latin typeface="メイリオ"/>
                <a:ea typeface="メイリオ"/>
                <a:cs typeface="メイリオ"/>
              </a:rPr>
              <a:t>システム</a:t>
            </a:r>
          </a:p>
        </p:txBody>
      </p:sp>
      <p:sp>
        <p:nvSpPr>
          <p:cNvPr id="72" name="角丸四角形 71"/>
          <p:cNvSpPr/>
          <p:nvPr/>
        </p:nvSpPr>
        <p:spPr bwMode="auto">
          <a:xfrm>
            <a:off x="2267744" y="2762951"/>
            <a:ext cx="792088" cy="504056"/>
          </a:xfrm>
          <a:prstGeom prst="roundRect">
            <a:avLst>
              <a:gd name="adj" fmla="val 0"/>
            </a:avLst>
          </a:prstGeom>
          <a:solidFill>
            <a:schemeClr val="tx1">
              <a:lumMod val="50000"/>
              <a:lumOff val="50000"/>
            </a:schemeClr>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900" b="0" i="0" u="none" strike="noStrike" cap="none" normalizeH="0" dirty="0">
                <a:ln>
                  <a:noFill/>
                </a:ln>
                <a:solidFill>
                  <a:srgbClr val="FFFFFF"/>
                </a:solidFill>
                <a:effectLst/>
                <a:latin typeface="メイリオ"/>
                <a:ea typeface="メイリオ"/>
                <a:cs typeface="メイリオ"/>
              </a:rPr>
              <a:t>個別</a:t>
            </a: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900" b="0" i="0" u="none" strike="noStrike" cap="none" normalizeH="0" dirty="0">
                <a:ln>
                  <a:noFill/>
                </a:ln>
                <a:solidFill>
                  <a:srgbClr val="FFFFFF"/>
                </a:solidFill>
                <a:effectLst/>
                <a:latin typeface="メイリオ"/>
                <a:ea typeface="メイリオ"/>
                <a:cs typeface="メイリオ"/>
              </a:rPr>
              <a:t>システム</a:t>
            </a:r>
          </a:p>
        </p:txBody>
      </p:sp>
      <p:sp>
        <p:nvSpPr>
          <p:cNvPr id="73" name="角丸四角形 72"/>
          <p:cNvSpPr/>
          <p:nvPr/>
        </p:nvSpPr>
        <p:spPr bwMode="auto">
          <a:xfrm>
            <a:off x="3203848" y="2762951"/>
            <a:ext cx="792088" cy="504056"/>
          </a:xfrm>
          <a:prstGeom prst="roundRect">
            <a:avLst>
              <a:gd name="adj" fmla="val 0"/>
            </a:avLst>
          </a:prstGeom>
          <a:solidFill>
            <a:schemeClr val="tx1">
              <a:lumMod val="50000"/>
              <a:lumOff val="50000"/>
            </a:schemeClr>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900" b="0" i="0" u="none" strike="noStrike" cap="none" normalizeH="0" dirty="0">
                <a:ln>
                  <a:noFill/>
                </a:ln>
                <a:solidFill>
                  <a:srgbClr val="FFFFFF"/>
                </a:solidFill>
                <a:effectLst/>
                <a:latin typeface="メイリオ"/>
                <a:ea typeface="メイリオ"/>
                <a:cs typeface="メイリオ"/>
              </a:rPr>
              <a:t>個別</a:t>
            </a: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900" b="0" i="0" u="none" strike="noStrike" cap="none" normalizeH="0" dirty="0">
                <a:ln>
                  <a:noFill/>
                </a:ln>
                <a:solidFill>
                  <a:srgbClr val="FFFFFF"/>
                </a:solidFill>
                <a:effectLst/>
                <a:latin typeface="メイリオ"/>
                <a:ea typeface="メイリオ"/>
                <a:cs typeface="メイリオ"/>
              </a:rPr>
              <a:t>システム</a:t>
            </a:r>
          </a:p>
        </p:txBody>
      </p:sp>
      <p:sp>
        <p:nvSpPr>
          <p:cNvPr id="74" name="角丸四角形 73"/>
          <p:cNvSpPr/>
          <p:nvPr/>
        </p:nvSpPr>
        <p:spPr bwMode="auto">
          <a:xfrm>
            <a:off x="4139952" y="2762951"/>
            <a:ext cx="792088" cy="504056"/>
          </a:xfrm>
          <a:prstGeom prst="roundRect">
            <a:avLst>
              <a:gd name="adj" fmla="val 0"/>
            </a:avLst>
          </a:prstGeom>
          <a:solidFill>
            <a:schemeClr val="tx1">
              <a:lumMod val="50000"/>
              <a:lumOff val="50000"/>
            </a:schemeClr>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900" b="0" i="0" u="none" strike="noStrike" cap="none" normalizeH="0" dirty="0">
                <a:ln>
                  <a:noFill/>
                </a:ln>
                <a:solidFill>
                  <a:srgbClr val="FFFFFF"/>
                </a:solidFill>
                <a:effectLst/>
                <a:latin typeface="メイリオ"/>
                <a:ea typeface="メイリオ"/>
                <a:cs typeface="メイリオ"/>
              </a:rPr>
              <a:t>個別</a:t>
            </a: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900" b="0" i="0" u="none" strike="noStrike" cap="none" normalizeH="0" dirty="0">
                <a:ln>
                  <a:noFill/>
                </a:ln>
                <a:solidFill>
                  <a:srgbClr val="FFFFFF"/>
                </a:solidFill>
                <a:effectLst/>
                <a:latin typeface="メイリオ"/>
                <a:ea typeface="メイリオ"/>
                <a:cs typeface="メイリオ"/>
              </a:rPr>
              <a:t>システム</a:t>
            </a:r>
          </a:p>
        </p:txBody>
      </p:sp>
      <p:sp>
        <p:nvSpPr>
          <p:cNvPr id="75" name="フローチャート: 磁気ディスク 74"/>
          <p:cNvSpPr/>
          <p:nvPr/>
        </p:nvSpPr>
        <p:spPr bwMode="auto">
          <a:xfrm>
            <a:off x="1331640" y="3339015"/>
            <a:ext cx="792088" cy="432048"/>
          </a:xfrm>
          <a:prstGeom prst="flowChartMagneticDisk">
            <a:avLst/>
          </a:prstGeom>
          <a:solidFill>
            <a:srgbClr val="000090"/>
          </a:solidFill>
          <a:ln>
            <a:solidFill>
              <a:srgbClr val="FFFFFF"/>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a:ln>
                  <a:noFill/>
                </a:ln>
                <a:solidFill>
                  <a:schemeClr val="bg1"/>
                </a:solidFill>
                <a:effectLst/>
                <a:latin typeface="メイリオ"/>
                <a:ea typeface="メイリオ"/>
                <a:cs typeface="メイリオ"/>
              </a:rPr>
              <a:t>個別</a:t>
            </a:r>
            <a:r>
              <a:rPr kumimoji="0" lang="en-US" altLang="ja-JP" sz="1200" b="0" i="0" u="none" strike="noStrike" cap="none" normalizeH="0" dirty="0">
                <a:ln>
                  <a:noFill/>
                </a:ln>
                <a:solidFill>
                  <a:schemeClr val="bg1"/>
                </a:solidFill>
                <a:effectLst/>
                <a:latin typeface="メイリオ"/>
                <a:ea typeface="メイリオ"/>
                <a:cs typeface="メイリオ"/>
              </a:rPr>
              <a:t>DB</a:t>
            </a:r>
            <a:endParaRPr kumimoji="0" lang="ja-JP" altLang="en-US" sz="1200" b="0" i="0" u="none" strike="noStrike" cap="none" normalizeH="0" dirty="0">
              <a:ln>
                <a:noFill/>
              </a:ln>
              <a:solidFill>
                <a:schemeClr val="bg1"/>
              </a:solidFill>
              <a:effectLst/>
              <a:latin typeface="メイリオ"/>
              <a:ea typeface="メイリオ"/>
              <a:cs typeface="メイリオ"/>
            </a:endParaRPr>
          </a:p>
        </p:txBody>
      </p:sp>
      <p:sp>
        <p:nvSpPr>
          <p:cNvPr id="76" name="フローチャート: 磁気ディスク 75"/>
          <p:cNvSpPr/>
          <p:nvPr/>
        </p:nvSpPr>
        <p:spPr bwMode="auto">
          <a:xfrm>
            <a:off x="2267744" y="3339015"/>
            <a:ext cx="792088" cy="432048"/>
          </a:xfrm>
          <a:prstGeom prst="flowChartMagneticDisk">
            <a:avLst/>
          </a:prstGeom>
          <a:solidFill>
            <a:srgbClr val="000090"/>
          </a:solidFill>
          <a:ln>
            <a:solidFill>
              <a:srgbClr val="FFFFFF"/>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a:ln>
                  <a:noFill/>
                </a:ln>
                <a:solidFill>
                  <a:schemeClr val="bg1"/>
                </a:solidFill>
                <a:effectLst/>
                <a:latin typeface="メイリオ"/>
                <a:ea typeface="メイリオ"/>
                <a:cs typeface="メイリオ"/>
              </a:rPr>
              <a:t>個別</a:t>
            </a:r>
            <a:r>
              <a:rPr kumimoji="0" lang="en-US" altLang="ja-JP" sz="1200" b="0" i="0" u="none" strike="noStrike" cap="none" normalizeH="0" dirty="0">
                <a:ln>
                  <a:noFill/>
                </a:ln>
                <a:solidFill>
                  <a:schemeClr val="bg1"/>
                </a:solidFill>
                <a:effectLst/>
                <a:latin typeface="メイリオ"/>
                <a:ea typeface="メイリオ"/>
                <a:cs typeface="メイリオ"/>
              </a:rPr>
              <a:t>DB</a:t>
            </a:r>
            <a:endParaRPr kumimoji="0" lang="ja-JP" altLang="en-US" sz="1200" b="0" i="0" u="none" strike="noStrike" cap="none" normalizeH="0" dirty="0">
              <a:ln>
                <a:noFill/>
              </a:ln>
              <a:solidFill>
                <a:schemeClr val="bg1"/>
              </a:solidFill>
              <a:effectLst/>
              <a:latin typeface="メイリオ"/>
              <a:ea typeface="メイリオ"/>
              <a:cs typeface="メイリオ"/>
            </a:endParaRPr>
          </a:p>
        </p:txBody>
      </p:sp>
      <p:sp>
        <p:nvSpPr>
          <p:cNvPr id="77" name="フローチャート: 磁気ディスク 76"/>
          <p:cNvSpPr/>
          <p:nvPr/>
        </p:nvSpPr>
        <p:spPr bwMode="auto">
          <a:xfrm>
            <a:off x="3203848" y="3339015"/>
            <a:ext cx="792088" cy="432048"/>
          </a:xfrm>
          <a:prstGeom prst="flowChartMagneticDisk">
            <a:avLst/>
          </a:prstGeom>
          <a:solidFill>
            <a:srgbClr val="000090"/>
          </a:solidFill>
          <a:ln>
            <a:solidFill>
              <a:srgbClr val="FFFFFF"/>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a:ln>
                  <a:noFill/>
                </a:ln>
                <a:solidFill>
                  <a:schemeClr val="bg1"/>
                </a:solidFill>
                <a:effectLst/>
                <a:latin typeface="メイリオ"/>
                <a:ea typeface="メイリオ"/>
                <a:cs typeface="メイリオ"/>
              </a:rPr>
              <a:t>個別</a:t>
            </a:r>
            <a:r>
              <a:rPr kumimoji="0" lang="en-US" altLang="ja-JP" sz="1200" b="0" i="0" u="none" strike="noStrike" cap="none" normalizeH="0" dirty="0">
                <a:ln>
                  <a:noFill/>
                </a:ln>
                <a:solidFill>
                  <a:schemeClr val="bg1"/>
                </a:solidFill>
                <a:effectLst/>
                <a:latin typeface="メイリオ"/>
                <a:ea typeface="メイリオ"/>
                <a:cs typeface="メイリオ"/>
              </a:rPr>
              <a:t>DB</a:t>
            </a:r>
            <a:endParaRPr kumimoji="0" lang="ja-JP" altLang="en-US" sz="1200" b="0" i="0" u="none" strike="noStrike" cap="none" normalizeH="0" dirty="0">
              <a:ln>
                <a:noFill/>
              </a:ln>
              <a:solidFill>
                <a:schemeClr val="bg1"/>
              </a:solidFill>
              <a:effectLst/>
              <a:latin typeface="メイリオ"/>
              <a:ea typeface="メイリオ"/>
              <a:cs typeface="メイリオ"/>
            </a:endParaRPr>
          </a:p>
        </p:txBody>
      </p:sp>
      <p:sp>
        <p:nvSpPr>
          <p:cNvPr id="78" name="フローチャート: 磁気ディスク 77"/>
          <p:cNvSpPr/>
          <p:nvPr/>
        </p:nvSpPr>
        <p:spPr bwMode="auto">
          <a:xfrm>
            <a:off x="4139952" y="3339015"/>
            <a:ext cx="792088" cy="432048"/>
          </a:xfrm>
          <a:prstGeom prst="flowChartMagneticDisk">
            <a:avLst/>
          </a:prstGeom>
          <a:solidFill>
            <a:srgbClr val="000090"/>
          </a:solidFill>
          <a:ln>
            <a:solidFill>
              <a:srgbClr val="FFFFFF"/>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a:ln>
                  <a:noFill/>
                </a:ln>
                <a:solidFill>
                  <a:schemeClr val="bg1"/>
                </a:solidFill>
                <a:effectLst/>
                <a:latin typeface="メイリオ"/>
                <a:ea typeface="メイリオ"/>
                <a:cs typeface="メイリオ"/>
              </a:rPr>
              <a:t>個別</a:t>
            </a:r>
            <a:r>
              <a:rPr kumimoji="0" lang="en-US" altLang="ja-JP" sz="1200" b="0" i="0" u="none" strike="noStrike" cap="none" normalizeH="0" dirty="0">
                <a:ln>
                  <a:noFill/>
                </a:ln>
                <a:solidFill>
                  <a:schemeClr val="bg1"/>
                </a:solidFill>
                <a:effectLst/>
                <a:latin typeface="メイリオ"/>
                <a:ea typeface="メイリオ"/>
                <a:cs typeface="メイリオ"/>
              </a:rPr>
              <a:t>DB</a:t>
            </a:r>
            <a:endParaRPr kumimoji="0" lang="ja-JP" altLang="en-US" sz="1200" b="0" i="0" u="none" strike="noStrike" cap="none" normalizeH="0" dirty="0">
              <a:ln>
                <a:noFill/>
              </a:ln>
              <a:solidFill>
                <a:schemeClr val="bg1"/>
              </a:solidFill>
              <a:effectLst/>
              <a:latin typeface="メイリオ"/>
              <a:ea typeface="メイリオ"/>
              <a:cs typeface="メイリオ"/>
            </a:endParaRPr>
          </a:p>
        </p:txBody>
      </p:sp>
      <p:sp>
        <p:nvSpPr>
          <p:cNvPr id="101" name="テキスト ボックス 100"/>
          <p:cNvSpPr txBox="1"/>
          <p:nvPr/>
        </p:nvSpPr>
        <p:spPr>
          <a:xfrm>
            <a:off x="1403650" y="1898855"/>
            <a:ext cx="646331" cy="369332"/>
          </a:xfrm>
          <a:prstGeom prst="rect">
            <a:avLst/>
          </a:prstGeom>
          <a:noFill/>
          <a:ln>
            <a:noFill/>
          </a:ln>
        </p:spPr>
        <p:txBody>
          <a:bodyPr wrap="none" rtlCol="0">
            <a:spAutoFit/>
          </a:bodyPr>
          <a:lstStyle/>
          <a:p>
            <a:pPr algn="ctr"/>
            <a:r>
              <a:rPr kumimoji="1" lang="ja-JP" altLang="en-US" dirty="0">
                <a:solidFill>
                  <a:srgbClr val="0000FF"/>
                </a:solidFill>
                <a:latin typeface="メイリオ"/>
                <a:ea typeface="メイリオ"/>
                <a:cs typeface="メイリオ"/>
              </a:rPr>
              <a:t>人事</a:t>
            </a:r>
          </a:p>
        </p:txBody>
      </p:sp>
      <p:sp>
        <p:nvSpPr>
          <p:cNvPr id="122" name="角丸四角形 121"/>
          <p:cNvSpPr/>
          <p:nvPr/>
        </p:nvSpPr>
        <p:spPr bwMode="auto">
          <a:xfrm>
            <a:off x="1259632" y="4707167"/>
            <a:ext cx="3744416" cy="1512168"/>
          </a:xfrm>
          <a:prstGeom prst="roundRect">
            <a:avLst>
              <a:gd name="adj" fmla="val 0"/>
            </a:avLst>
          </a:prstGeom>
          <a:solidFill>
            <a:srgbClr val="77933C"/>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742950" lvl="1" indent="-285750">
              <a:spcBef>
                <a:spcPts val="0"/>
              </a:spcBef>
              <a:buFont typeface="Wingdings" charset="2"/>
              <a:buChar char="v"/>
            </a:pPr>
            <a:r>
              <a:rPr kumimoji="0" lang="ja-JP" altLang="en-US" sz="1400" b="0" i="0" u="none" strike="noStrike" cap="none" normalizeH="0" dirty="0">
                <a:ln>
                  <a:noFill/>
                </a:ln>
                <a:solidFill>
                  <a:schemeClr val="bg1"/>
                </a:solidFill>
                <a:effectLst/>
                <a:latin typeface="メイリオ"/>
                <a:ea typeface="メイリオ"/>
                <a:cs typeface="メイリオ"/>
              </a:rPr>
              <a:t>処理にタイムラグ</a:t>
            </a:r>
            <a:r>
              <a:rPr kumimoji="0" lang="ja-JP" altLang="en-US" sz="1400" dirty="0">
                <a:solidFill>
                  <a:schemeClr val="bg1"/>
                </a:solidFill>
                <a:latin typeface="メイリオ"/>
                <a:ea typeface="メイリオ"/>
                <a:cs typeface="メイリオ"/>
              </a:rPr>
              <a:t>が</a:t>
            </a:r>
            <a:r>
              <a:rPr kumimoji="0" lang="ja-JP" altLang="en-US" sz="1400" b="0" i="0" u="none" strike="noStrike" cap="none" normalizeH="0" dirty="0">
                <a:ln>
                  <a:noFill/>
                </a:ln>
                <a:solidFill>
                  <a:schemeClr val="bg1"/>
                </a:solidFill>
                <a:effectLst/>
                <a:latin typeface="メイリオ"/>
                <a:ea typeface="メイリオ"/>
                <a:cs typeface="メイリオ"/>
              </a:rPr>
              <a:t>発生</a:t>
            </a:r>
          </a:p>
          <a:p>
            <a:pPr marL="742950" lvl="1" indent="-285750">
              <a:spcBef>
                <a:spcPts val="0"/>
              </a:spcBef>
              <a:buFont typeface="Wingdings" charset="2"/>
              <a:buChar char="v"/>
            </a:pPr>
            <a:r>
              <a:rPr kumimoji="0" lang="ja-JP" altLang="en-US" sz="1400" b="0" i="0" u="none" strike="noStrike" cap="none" normalizeH="0" dirty="0">
                <a:ln>
                  <a:noFill/>
                </a:ln>
                <a:solidFill>
                  <a:schemeClr val="bg1"/>
                </a:solidFill>
                <a:effectLst/>
                <a:latin typeface="メイリオ"/>
                <a:ea typeface="メイリオ"/>
                <a:cs typeface="メイリオ"/>
              </a:rPr>
              <a:t>二重入力によりマスターの分散</a:t>
            </a:r>
          </a:p>
          <a:p>
            <a:pPr marL="742950" lvl="1" indent="-285750">
              <a:spcBef>
                <a:spcPts val="0"/>
              </a:spcBef>
              <a:buFont typeface="Wingdings" charset="2"/>
              <a:buChar char="v"/>
            </a:pPr>
            <a:r>
              <a:rPr kumimoji="0" lang="ja-JP" altLang="en-US" sz="1400" dirty="0">
                <a:solidFill>
                  <a:schemeClr val="bg1"/>
                </a:solidFill>
                <a:latin typeface="メイリオ"/>
                <a:ea typeface="メイリオ"/>
                <a:cs typeface="メイリオ"/>
              </a:rPr>
              <a:t>個別設計・構築</a:t>
            </a:r>
          </a:p>
          <a:p>
            <a:pPr marL="742950" lvl="1" indent="-285750">
              <a:spcBef>
                <a:spcPts val="0"/>
              </a:spcBef>
              <a:buFont typeface="Wingdings" charset="2"/>
              <a:buChar char="v"/>
            </a:pPr>
            <a:r>
              <a:rPr kumimoji="0" lang="ja-JP" altLang="en-US" sz="1400" dirty="0">
                <a:solidFill>
                  <a:schemeClr val="bg1"/>
                </a:solidFill>
                <a:latin typeface="メイリオ"/>
                <a:ea typeface="メイリオ"/>
                <a:cs typeface="メイリオ"/>
              </a:rPr>
              <a:t>データやプロセスの不整合</a:t>
            </a:r>
          </a:p>
          <a:p>
            <a:pPr marL="742950" lvl="1" indent="-285750">
              <a:spcBef>
                <a:spcPts val="0"/>
              </a:spcBef>
              <a:buFont typeface="Wingdings" charset="2"/>
              <a:buChar char="v"/>
            </a:pPr>
            <a:r>
              <a:rPr kumimoji="0" lang="ja-JP" altLang="en-US" sz="1400" b="0" i="0" u="none" strike="noStrike" cap="none" normalizeH="0" dirty="0">
                <a:ln>
                  <a:noFill/>
                </a:ln>
                <a:solidFill>
                  <a:schemeClr val="bg1"/>
                </a:solidFill>
                <a:effectLst/>
                <a:latin typeface="メイリオ"/>
                <a:ea typeface="メイリオ"/>
                <a:cs typeface="メイリオ"/>
              </a:rPr>
              <a:t>個別維持管理による運用負担</a:t>
            </a:r>
          </a:p>
          <a:p>
            <a:pPr marL="742950" lvl="1" indent="-285750">
              <a:spcBef>
                <a:spcPts val="0"/>
              </a:spcBef>
              <a:buFont typeface="Wingdings" charset="2"/>
              <a:buChar char="v"/>
            </a:pPr>
            <a:r>
              <a:rPr kumimoji="0" lang="ja-JP" altLang="en-US" sz="1400" b="0" i="0" u="none" strike="noStrike" cap="none" normalizeH="0" dirty="0">
                <a:ln>
                  <a:noFill/>
                </a:ln>
                <a:solidFill>
                  <a:schemeClr val="bg1"/>
                </a:solidFill>
                <a:effectLst/>
                <a:latin typeface="メイリオ"/>
                <a:ea typeface="メイリオ"/>
                <a:cs typeface="メイリオ"/>
              </a:rPr>
              <a:t>プロセス全体の可視性なし</a:t>
            </a:r>
          </a:p>
        </p:txBody>
      </p:sp>
      <p:sp>
        <p:nvSpPr>
          <p:cNvPr id="126" name="角丸四角形 125"/>
          <p:cNvSpPr/>
          <p:nvPr/>
        </p:nvSpPr>
        <p:spPr bwMode="auto">
          <a:xfrm>
            <a:off x="1259632" y="4131103"/>
            <a:ext cx="3744416" cy="504056"/>
          </a:xfrm>
          <a:prstGeom prst="roundRect">
            <a:avLst>
              <a:gd name="adj" fmla="val 0"/>
            </a:avLst>
          </a:prstGeom>
          <a:solidFill>
            <a:srgbClr val="77933C"/>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b="0" i="0" u="none" strike="noStrike" cap="none" normalizeH="0" dirty="0">
                <a:ln>
                  <a:noFill/>
                </a:ln>
                <a:solidFill>
                  <a:schemeClr val="bg1"/>
                </a:solidFill>
                <a:effectLst/>
                <a:latin typeface="メイリオ"/>
                <a:ea typeface="メイリオ"/>
                <a:cs typeface="メイリオ"/>
              </a:rPr>
              <a:t>業務個別に</a:t>
            </a: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dirty="0">
                <a:solidFill>
                  <a:schemeClr val="bg1"/>
                </a:solidFill>
                <a:latin typeface="メイリオ"/>
                <a:ea typeface="メイリオ"/>
                <a:cs typeface="メイリオ"/>
              </a:rPr>
              <a:t>プロセス・データの整合性を確保</a:t>
            </a:r>
            <a:endParaRPr kumimoji="0" lang="ja-JP" altLang="en-US" sz="1400" b="0" i="0" u="none" strike="noStrike" cap="none" normalizeH="0" dirty="0">
              <a:ln>
                <a:noFill/>
              </a:ln>
              <a:solidFill>
                <a:schemeClr val="bg1"/>
              </a:solidFill>
              <a:effectLst/>
              <a:latin typeface="メイリオ"/>
              <a:ea typeface="メイリオ"/>
              <a:cs typeface="メイリオ"/>
            </a:endParaRPr>
          </a:p>
        </p:txBody>
      </p:sp>
      <p:sp>
        <p:nvSpPr>
          <p:cNvPr id="88" name="角丸四角形 87"/>
          <p:cNvSpPr/>
          <p:nvPr/>
        </p:nvSpPr>
        <p:spPr bwMode="auto">
          <a:xfrm>
            <a:off x="5148882" y="1826847"/>
            <a:ext cx="936104" cy="2160240"/>
          </a:xfrm>
          <a:prstGeom prst="roundRect">
            <a:avLst>
              <a:gd name="adj" fmla="val 0"/>
            </a:avLst>
          </a:prstGeom>
          <a:solidFill>
            <a:srgbClr val="FFFBD2"/>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dirty="0">
              <a:ln>
                <a:noFill/>
              </a:ln>
              <a:solidFill>
                <a:srgbClr val="484848"/>
              </a:solidFill>
              <a:effectLst/>
              <a:latin typeface="メイリオ"/>
              <a:ea typeface="メイリオ"/>
              <a:cs typeface="メイリオ"/>
            </a:endParaRPr>
          </a:p>
        </p:txBody>
      </p:sp>
      <p:sp>
        <p:nvSpPr>
          <p:cNvPr id="89" name="角丸四角形 88"/>
          <p:cNvSpPr/>
          <p:nvPr/>
        </p:nvSpPr>
        <p:spPr bwMode="auto">
          <a:xfrm>
            <a:off x="6084986" y="1826847"/>
            <a:ext cx="936104" cy="2160240"/>
          </a:xfrm>
          <a:prstGeom prst="roundRect">
            <a:avLst>
              <a:gd name="adj" fmla="val 0"/>
            </a:avLst>
          </a:prstGeom>
          <a:solidFill>
            <a:srgbClr val="FFFBD2"/>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solidFill>
                <a:srgbClr val="484848"/>
              </a:solidFill>
              <a:effectLst/>
              <a:latin typeface="メイリオ"/>
              <a:ea typeface="メイリオ"/>
              <a:cs typeface="メイリオ"/>
            </a:endParaRPr>
          </a:p>
        </p:txBody>
      </p:sp>
      <p:sp>
        <p:nvSpPr>
          <p:cNvPr id="90" name="角丸四角形 89"/>
          <p:cNvSpPr/>
          <p:nvPr/>
        </p:nvSpPr>
        <p:spPr bwMode="auto">
          <a:xfrm>
            <a:off x="7021090" y="1826847"/>
            <a:ext cx="936104" cy="2160240"/>
          </a:xfrm>
          <a:prstGeom prst="roundRect">
            <a:avLst>
              <a:gd name="adj" fmla="val 0"/>
            </a:avLst>
          </a:prstGeom>
          <a:solidFill>
            <a:srgbClr val="FFFBD2"/>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solidFill>
                <a:srgbClr val="484848"/>
              </a:solidFill>
              <a:effectLst/>
              <a:latin typeface="メイリオ"/>
              <a:ea typeface="メイリオ"/>
              <a:cs typeface="メイリオ"/>
            </a:endParaRPr>
          </a:p>
        </p:txBody>
      </p:sp>
      <p:sp>
        <p:nvSpPr>
          <p:cNvPr id="91" name="角丸四角形 90"/>
          <p:cNvSpPr/>
          <p:nvPr/>
        </p:nvSpPr>
        <p:spPr bwMode="auto">
          <a:xfrm>
            <a:off x="7956376" y="1826847"/>
            <a:ext cx="936104" cy="2160240"/>
          </a:xfrm>
          <a:prstGeom prst="roundRect">
            <a:avLst>
              <a:gd name="adj" fmla="val 0"/>
            </a:avLst>
          </a:prstGeom>
          <a:solidFill>
            <a:srgbClr val="FFFBD2"/>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solidFill>
                <a:srgbClr val="484848"/>
              </a:solidFill>
              <a:effectLst/>
              <a:latin typeface="メイリオ"/>
              <a:ea typeface="メイリオ"/>
              <a:cs typeface="メイリオ"/>
            </a:endParaRPr>
          </a:p>
        </p:txBody>
      </p:sp>
      <p:sp>
        <p:nvSpPr>
          <p:cNvPr id="4" name="角丸四角形 3"/>
          <p:cNvSpPr/>
          <p:nvPr/>
        </p:nvSpPr>
        <p:spPr bwMode="auto">
          <a:xfrm>
            <a:off x="5148064" y="1178775"/>
            <a:ext cx="3744416" cy="432048"/>
          </a:xfrm>
          <a:prstGeom prst="roundRect">
            <a:avLst>
              <a:gd name="adj" fmla="val 0"/>
            </a:avLst>
          </a:prstGeom>
          <a:solidFill>
            <a:srgbClr val="3366FF"/>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a:ln>
                  <a:noFill/>
                </a:ln>
                <a:solidFill>
                  <a:schemeClr val="bg1"/>
                </a:solidFill>
                <a:effectLst/>
                <a:latin typeface="メイリオ"/>
                <a:ea typeface="メイリオ"/>
                <a:cs typeface="メイリオ"/>
              </a:rPr>
              <a:t>ERP</a:t>
            </a:r>
            <a:r>
              <a:rPr kumimoji="0" lang="ja-JP" altLang="en-US" sz="1400" b="0" i="0" u="none" strike="noStrike" cap="none" normalizeH="0" dirty="0">
                <a:ln>
                  <a:noFill/>
                </a:ln>
                <a:solidFill>
                  <a:schemeClr val="bg1"/>
                </a:solidFill>
                <a:effectLst/>
                <a:latin typeface="メイリオ"/>
                <a:ea typeface="メイリオ"/>
                <a:cs typeface="メイリオ"/>
              </a:rPr>
              <a:t>システム</a:t>
            </a:r>
          </a:p>
        </p:txBody>
      </p:sp>
      <p:sp>
        <p:nvSpPr>
          <p:cNvPr id="81" name="角丸四角形 80"/>
          <p:cNvSpPr/>
          <p:nvPr/>
        </p:nvSpPr>
        <p:spPr bwMode="auto">
          <a:xfrm>
            <a:off x="5220072" y="2330903"/>
            <a:ext cx="216024" cy="144016"/>
          </a:xfrm>
          <a:prstGeom prst="roundRect">
            <a:avLst/>
          </a:prstGeom>
          <a:solidFill>
            <a:srgbClr val="FF6600"/>
          </a:soli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solidFill>
                <a:srgbClr val="484848"/>
              </a:solidFill>
              <a:effectLst/>
              <a:latin typeface="メイリオ"/>
              <a:ea typeface="メイリオ"/>
              <a:cs typeface="メイリオ"/>
            </a:endParaRPr>
          </a:p>
        </p:txBody>
      </p:sp>
      <p:sp>
        <p:nvSpPr>
          <p:cNvPr id="82" name="角丸四角形 81"/>
          <p:cNvSpPr/>
          <p:nvPr/>
        </p:nvSpPr>
        <p:spPr bwMode="auto">
          <a:xfrm>
            <a:off x="5796136" y="2330903"/>
            <a:ext cx="216024" cy="144016"/>
          </a:xfrm>
          <a:prstGeom prst="roundRect">
            <a:avLst/>
          </a:prstGeom>
          <a:solidFill>
            <a:schemeClr val="accent6">
              <a:lumMod val="60000"/>
              <a:lumOff val="40000"/>
            </a:schemeClr>
          </a:soli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dirty="0">
              <a:ln>
                <a:noFill/>
              </a:ln>
              <a:solidFill>
                <a:srgbClr val="484848"/>
              </a:solidFill>
              <a:effectLst/>
              <a:latin typeface="メイリオ"/>
              <a:ea typeface="メイリオ"/>
              <a:cs typeface="メイリオ"/>
            </a:endParaRPr>
          </a:p>
        </p:txBody>
      </p:sp>
      <p:cxnSp>
        <p:nvCxnSpPr>
          <p:cNvPr id="83" name="カギ線コネクタ 82"/>
          <p:cNvCxnSpPr>
            <a:stCxn id="85" idx="3"/>
            <a:endCxn id="82" idx="1"/>
          </p:cNvCxnSpPr>
          <p:nvPr/>
        </p:nvCxnSpPr>
        <p:spPr bwMode="auto">
          <a:xfrm flipV="1">
            <a:off x="5436096" y="2402911"/>
            <a:ext cx="360040" cy="216024"/>
          </a:xfrm>
          <a:prstGeom prst="bentConnector3">
            <a:avLst>
              <a:gd name="adj1" fmla="val 50000"/>
            </a:avLst>
          </a:prstGeom>
          <a:ln>
            <a:headEnd type="none" w="med" len="med"/>
            <a:tailEnd type="triangle"/>
          </a:ln>
        </p:spPr>
        <p:style>
          <a:lnRef idx="1">
            <a:schemeClr val="accent1"/>
          </a:lnRef>
          <a:fillRef idx="3">
            <a:schemeClr val="accent1"/>
          </a:fillRef>
          <a:effectRef idx="2">
            <a:schemeClr val="accent1"/>
          </a:effectRef>
          <a:fontRef idx="minor">
            <a:schemeClr val="lt1"/>
          </a:fontRef>
        </p:style>
      </p:cxnSp>
      <p:cxnSp>
        <p:nvCxnSpPr>
          <p:cNvPr id="84" name="直線矢印コネクタ 83"/>
          <p:cNvCxnSpPr>
            <a:stCxn id="81" idx="3"/>
            <a:endCxn id="82" idx="1"/>
          </p:cNvCxnSpPr>
          <p:nvPr/>
        </p:nvCxnSpPr>
        <p:spPr bwMode="auto">
          <a:xfrm>
            <a:off x="5436096" y="2402911"/>
            <a:ext cx="360040" cy="0"/>
          </a:xfrm>
          <a:prstGeom prst="straightConnector1">
            <a:avLst/>
          </a:prstGeom>
          <a:ln>
            <a:headEnd type="none" w="med" len="med"/>
            <a:tailEnd type="triangle"/>
          </a:ln>
        </p:spPr>
        <p:style>
          <a:lnRef idx="1">
            <a:schemeClr val="accent1"/>
          </a:lnRef>
          <a:fillRef idx="3">
            <a:schemeClr val="accent1"/>
          </a:fillRef>
          <a:effectRef idx="2">
            <a:schemeClr val="accent1"/>
          </a:effectRef>
          <a:fontRef idx="minor">
            <a:schemeClr val="lt1"/>
          </a:fontRef>
        </p:style>
      </p:cxnSp>
      <p:sp>
        <p:nvSpPr>
          <p:cNvPr id="85" name="角丸四角形 84"/>
          <p:cNvSpPr/>
          <p:nvPr/>
        </p:nvSpPr>
        <p:spPr bwMode="auto">
          <a:xfrm>
            <a:off x="5220072" y="2546927"/>
            <a:ext cx="216024" cy="144016"/>
          </a:xfrm>
          <a:prstGeom prst="roundRect">
            <a:avLst/>
          </a:prstGeom>
          <a:solidFill>
            <a:srgbClr val="800000"/>
          </a:soli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solidFill>
                <a:srgbClr val="484848"/>
              </a:solidFill>
              <a:effectLst/>
              <a:latin typeface="メイリオ"/>
              <a:ea typeface="メイリオ"/>
              <a:cs typeface="メイリオ"/>
            </a:endParaRPr>
          </a:p>
        </p:txBody>
      </p:sp>
      <p:sp>
        <p:nvSpPr>
          <p:cNvPr id="86" name="角丸四角形 85"/>
          <p:cNvSpPr/>
          <p:nvPr/>
        </p:nvSpPr>
        <p:spPr bwMode="auto">
          <a:xfrm>
            <a:off x="5220072" y="2762951"/>
            <a:ext cx="3600400" cy="1106316"/>
          </a:xfrm>
          <a:prstGeom prst="roundRect">
            <a:avLst>
              <a:gd name="adj" fmla="val 0"/>
            </a:avLst>
          </a:prstGeom>
          <a:solidFill>
            <a:srgbClr val="FF6600"/>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dirty="0">
                <a:ln>
                  <a:noFill/>
                </a:ln>
                <a:solidFill>
                  <a:srgbClr val="FFFFFF"/>
                </a:solidFill>
                <a:effectLst/>
                <a:latin typeface="メイリオ"/>
                <a:ea typeface="メイリオ"/>
                <a:cs typeface="メイリオ"/>
              </a:rPr>
              <a:t>ERP</a:t>
            </a:r>
            <a:r>
              <a:rPr kumimoji="0" lang="ja-JP" altLang="en-US" sz="1200" b="0" i="0" u="none" strike="noStrike" cap="none" normalizeH="0" dirty="0">
                <a:ln>
                  <a:noFill/>
                </a:ln>
                <a:solidFill>
                  <a:srgbClr val="FFFFFF"/>
                </a:solidFill>
                <a:effectLst/>
                <a:latin typeface="メイリオ"/>
                <a:ea typeface="メイリオ"/>
                <a:cs typeface="メイリオ"/>
              </a:rPr>
              <a:t>システム</a:t>
            </a:r>
          </a:p>
          <a:p>
            <a:pPr marL="0" marR="0" indent="0" defTabSz="914400" rtl="0" eaLnBrk="1" fontAlgn="base" latinLnBrk="0" hangingPunct="1">
              <a:lnSpc>
                <a:spcPct val="100000"/>
              </a:lnSpc>
              <a:spcBef>
                <a:spcPct val="20000"/>
              </a:spcBef>
              <a:spcAft>
                <a:spcPct val="0"/>
              </a:spcAft>
              <a:buClrTx/>
              <a:buSzTx/>
              <a:buFontTx/>
              <a:buNone/>
              <a:tabLst/>
            </a:pPr>
            <a:endParaRPr kumimoji="0" lang="ja-JP" altLang="en-US" sz="900" dirty="0">
              <a:solidFill>
                <a:srgbClr val="008000"/>
              </a:solidFill>
              <a:latin typeface="メイリオ"/>
              <a:ea typeface="メイリオ"/>
              <a:cs typeface="メイリオ"/>
            </a:endParaRPr>
          </a:p>
          <a:p>
            <a:pPr marL="0" marR="0" indent="0" defTabSz="914400" rtl="0" eaLnBrk="1" fontAlgn="base" latinLnBrk="0" hangingPunct="1">
              <a:lnSpc>
                <a:spcPct val="100000"/>
              </a:lnSpc>
              <a:spcBef>
                <a:spcPct val="20000"/>
              </a:spcBef>
              <a:spcAft>
                <a:spcPct val="0"/>
              </a:spcAft>
              <a:buClrTx/>
              <a:buSzTx/>
              <a:buFontTx/>
              <a:buNone/>
              <a:tabLst/>
            </a:pPr>
            <a:endParaRPr kumimoji="0" lang="ja-JP" altLang="en-US" sz="900" b="0" i="0" u="none" strike="noStrike" cap="none" normalizeH="0" dirty="0">
              <a:ln>
                <a:noFill/>
              </a:ln>
              <a:solidFill>
                <a:srgbClr val="008000"/>
              </a:solidFill>
              <a:effectLst/>
              <a:latin typeface="メイリオ"/>
              <a:ea typeface="メイリオ"/>
              <a:cs typeface="メイリオ"/>
            </a:endParaRPr>
          </a:p>
        </p:txBody>
      </p:sp>
      <p:sp>
        <p:nvSpPr>
          <p:cNvPr id="87" name="フローチャート: 磁気ディスク 86"/>
          <p:cNvSpPr/>
          <p:nvPr/>
        </p:nvSpPr>
        <p:spPr bwMode="auto">
          <a:xfrm>
            <a:off x="5292080" y="3339015"/>
            <a:ext cx="3454644" cy="432048"/>
          </a:xfrm>
          <a:prstGeom prst="flowChartMagneticDisk">
            <a:avLst/>
          </a:prstGeom>
          <a:solidFill>
            <a:srgbClr val="3366FF"/>
          </a:solidFill>
          <a:ln>
            <a:solidFill>
              <a:schemeClr val="bg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dirty="0">
                <a:solidFill>
                  <a:schemeClr val="bg1"/>
                </a:solidFill>
                <a:latin typeface="メイリオ"/>
                <a:ea typeface="メイリオ"/>
                <a:cs typeface="メイリオ"/>
              </a:rPr>
              <a:t>全社</a:t>
            </a:r>
            <a:r>
              <a:rPr kumimoji="0" lang="ja-JP" altLang="en-US" sz="1200" b="0" i="0" u="none" strike="noStrike" cap="none" normalizeH="0" dirty="0">
                <a:ln>
                  <a:noFill/>
                </a:ln>
                <a:solidFill>
                  <a:schemeClr val="bg1"/>
                </a:solidFill>
                <a:effectLst/>
                <a:latin typeface="メイリオ"/>
                <a:ea typeface="メイリオ"/>
                <a:cs typeface="メイリオ"/>
              </a:rPr>
              <a:t>統合</a:t>
            </a:r>
            <a:r>
              <a:rPr kumimoji="0" lang="en-US" altLang="ja-JP" sz="1200" b="0" i="0" u="none" strike="noStrike" cap="none" normalizeH="0" dirty="0">
                <a:ln>
                  <a:noFill/>
                </a:ln>
                <a:solidFill>
                  <a:schemeClr val="bg1"/>
                </a:solidFill>
                <a:effectLst/>
                <a:latin typeface="メイリオ"/>
                <a:ea typeface="メイリオ"/>
                <a:cs typeface="メイリオ"/>
              </a:rPr>
              <a:t>DB</a:t>
            </a:r>
            <a:endParaRPr kumimoji="0" lang="ja-JP" altLang="en-US" sz="1200" b="0" i="0" u="none" strike="noStrike" cap="none" normalizeH="0" dirty="0">
              <a:ln>
                <a:noFill/>
              </a:ln>
              <a:solidFill>
                <a:schemeClr val="bg1"/>
              </a:solidFill>
              <a:effectLst/>
              <a:latin typeface="メイリオ"/>
              <a:ea typeface="メイリオ"/>
              <a:cs typeface="メイリオ"/>
            </a:endParaRPr>
          </a:p>
        </p:txBody>
      </p:sp>
      <p:sp>
        <p:nvSpPr>
          <p:cNvPr id="92" name="テキスト ボックス 91"/>
          <p:cNvSpPr txBox="1"/>
          <p:nvPr/>
        </p:nvSpPr>
        <p:spPr>
          <a:xfrm>
            <a:off x="6223413" y="1898855"/>
            <a:ext cx="646331" cy="369332"/>
          </a:xfrm>
          <a:prstGeom prst="rect">
            <a:avLst/>
          </a:prstGeom>
          <a:noFill/>
          <a:ln>
            <a:noFill/>
          </a:ln>
        </p:spPr>
        <p:txBody>
          <a:bodyPr wrap="none" rtlCol="0">
            <a:spAutoFit/>
          </a:bodyPr>
          <a:lstStyle/>
          <a:p>
            <a:pPr algn="ctr"/>
            <a:r>
              <a:rPr lang="ja-JP" altLang="en-US" dirty="0">
                <a:solidFill>
                  <a:srgbClr val="0000FF"/>
                </a:solidFill>
                <a:latin typeface="メイリオ"/>
                <a:ea typeface="メイリオ"/>
                <a:cs typeface="メイリオ"/>
              </a:rPr>
              <a:t>生産</a:t>
            </a:r>
            <a:endParaRPr kumimoji="1" lang="ja-JP" altLang="en-US" dirty="0">
              <a:solidFill>
                <a:srgbClr val="0000FF"/>
              </a:solidFill>
              <a:latin typeface="メイリオ"/>
              <a:ea typeface="メイリオ"/>
              <a:cs typeface="メイリオ"/>
            </a:endParaRPr>
          </a:p>
        </p:txBody>
      </p:sp>
      <p:sp>
        <p:nvSpPr>
          <p:cNvPr id="93" name="テキスト ボックス 92"/>
          <p:cNvSpPr txBox="1"/>
          <p:nvPr/>
        </p:nvSpPr>
        <p:spPr>
          <a:xfrm>
            <a:off x="5292080" y="1898855"/>
            <a:ext cx="646331" cy="369332"/>
          </a:xfrm>
          <a:prstGeom prst="rect">
            <a:avLst/>
          </a:prstGeom>
          <a:noFill/>
          <a:ln>
            <a:noFill/>
          </a:ln>
        </p:spPr>
        <p:txBody>
          <a:bodyPr wrap="none" rtlCol="0">
            <a:spAutoFit/>
          </a:bodyPr>
          <a:lstStyle/>
          <a:p>
            <a:pPr algn="ctr"/>
            <a:r>
              <a:rPr kumimoji="1" lang="ja-JP" altLang="en-US" dirty="0">
                <a:solidFill>
                  <a:srgbClr val="0000FF"/>
                </a:solidFill>
                <a:latin typeface="メイリオ"/>
                <a:ea typeface="メイリオ"/>
                <a:cs typeface="メイリオ"/>
              </a:rPr>
              <a:t>人事</a:t>
            </a:r>
          </a:p>
        </p:txBody>
      </p:sp>
      <p:sp>
        <p:nvSpPr>
          <p:cNvPr id="94" name="テキスト ボックス 93"/>
          <p:cNvSpPr txBox="1"/>
          <p:nvPr/>
        </p:nvSpPr>
        <p:spPr>
          <a:xfrm>
            <a:off x="7164288" y="1898855"/>
            <a:ext cx="646331" cy="369332"/>
          </a:xfrm>
          <a:prstGeom prst="rect">
            <a:avLst/>
          </a:prstGeom>
          <a:noFill/>
          <a:ln>
            <a:noFill/>
          </a:ln>
        </p:spPr>
        <p:txBody>
          <a:bodyPr wrap="none" rtlCol="0">
            <a:spAutoFit/>
          </a:bodyPr>
          <a:lstStyle/>
          <a:p>
            <a:pPr algn="ctr"/>
            <a:r>
              <a:rPr kumimoji="1" lang="ja-JP" altLang="en-US" dirty="0">
                <a:solidFill>
                  <a:srgbClr val="0000FF"/>
                </a:solidFill>
                <a:latin typeface="メイリオ"/>
                <a:ea typeface="メイリオ"/>
                <a:cs typeface="メイリオ"/>
              </a:rPr>
              <a:t>販売</a:t>
            </a:r>
          </a:p>
        </p:txBody>
      </p:sp>
      <p:sp>
        <p:nvSpPr>
          <p:cNvPr id="95" name="テキスト ボックス 94"/>
          <p:cNvSpPr txBox="1"/>
          <p:nvPr/>
        </p:nvSpPr>
        <p:spPr>
          <a:xfrm>
            <a:off x="8100393" y="1898855"/>
            <a:ext cx="646331" cy="369332"/>
          </a:xfrm>
          <a:prstGeom prst="rect">
            <a:avLst/>
          </a:prstGeom>
          <a:noFill/>
          <a:ln>
            <a:noFill/>
          </a:ln>
        </p:spPr>
        <p:txBody>
          <a:bodyPr wrap="none" rtlCol="0">
            <a:spAutoFit/>
          </a:bodyPr>
          <a:lstStyle/>
          <a:p>
            <a:pPr algn="ctr"/>
            <a:r>
              <a:rPr kumimoji="1" lang="ja-JP" altLang="en-US" dirty="0">
                <a:solidFill>
                  <a:srgbClr val="0000FF"/>
                </a:solidFill>
                <a:latin typeface="メイリオ"/>
                <a:ea typeface="メイリオ"/>
                <a:cs typeface="メイリオ"/>
              </a:rPr>
              <a:t>会計</a:t>
            </a:r>
          </a:p>
        </p:txBody>
      </p:sp>
      <p:sp>
        <p:nvSpPr>
          <p:cNvPr id="96" name="角丸四角形 95"/>
          <p:cNvSpPr/>
          <p:nvPr/>
        </p:nvSpPr>
        <p:spPr bwMode="auto">
          <a:xfrm>
            <a:off x="5292080" y="2834959"/>
            <a:ext cx="648072" cy="144016"/>
          </a:xfrm>
          <a:prstGeom prst="roundRect">
            <a:avLst>
              <a:gd name="adj" fmla="val 0"/>
            </a:avLst>
          </a:prstGeom>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dirty="0">
                <a:ln>
                  <a:noFill/>
                </a:ln>
                <a:solidFill>
                  <a:srgbClr val="FFFFFF"/>
                </a:solidFill>
                <a:effectLst/>
                <a:latin typeface="メイリオ"/>
                <a:ea typeface="メイリオ"/>
                <a:cs typeface="メイリオ"/>
              </a:rPr>
              <a:t>人事</a:t>
            </a:r>
          </a:p>
        </p:txBody>
      </p:sp>
      <p:sp>
        <p:nvSpPr>
          <p:cNvPr id="97" name="角丸四角形 96"/>
          <p:cNvSpPr/>
          <p:nvPr/>
        </p:nvSpPr>
        <p:spPr bwMode="auto">
          <a:xfrm>
            <a:off x="6228184" y="2834959"/>
            <a:ext cx="648072" cy="144016"/>
          </a:xfrm>
          <a:prstGeom prst="roundRect">
            <a:avLst>
              <a:gd name="adj" fmla="val 0"/>
            </a:avLst>
          </a:prstGeom>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dirty="0">
                <a:ln>
                  <a:noFill/>
                </a:ln>
                <a:solidFill>
                  <a:srgbClr val="FFFFFF"/>
                </a:solidFill>
                <a:effectLst/>
                <a:latin typeface="メイリオ"/>
                <a:ea typeface="メイリオ"/>
                <a:cs typeface="メイリオ"/>
              </a:rPr>
              <a:t>生産</a:t>
            </a:r>
          </a:p>
        </p:txBody>
      </p:sp>
      <p:sp>
        <p:nvSpPr>
          <p:cNvPr id="98" name="角丸四角形 97"/>
          <p:cNvSpPr/>
          <p:nvPr/>
        </p:nvSpPr>
        <p:spPr bwMode="auto">
          <a:xfrm>
            <a:off x="7164288" y="2834959"/>
            <a:ext cx="648072" cy="144016"/>
          </a:xfrm>
          <a:prstGeom prst="roundRect">
            <a:avLst>
              <a:gd name="adj" fmla="val 0"/>
            </a:avLst>
          </a:prstGeom>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dirty="0">
                <a:ln>
                  <a:noFill/>
                </a:ln>
                <a:solidFill>
                  <a:srgbClr val="FFFFFF"/>
                </a:solidFill>
                <a:effectLst/>
                <a:latin typeface="メイリオ"/>
                <a:ea typeface="メイリオ"/>
                <a:cs typeface="メイリオ"/>
              </a:rPr>
              <a:t>販売</a:t>
            </a:r>
          </a:p>
        </p:txBody>
      </p:sp>
      <p:sp>
        <p:nvSpPr>
          <p:cNvPr id="99" name="角丸四角形 98"/>
          <p:cNvSpPr/>
          <p:nvPr/>
        </p:nvSpPr>
        <p:spPr bwMode="auto">
          <a:xfrm>
            <a:off x="8100392" y="2834959"/>
            <a:ext cx="648072" cy="144016"/>
          </a:xfrm>
          <a:prstGeom prst="roundRect">
            <a:avLst>
              <a:gd name="adj" fmla="val 0"/>
            </a:avLst>
          </a:prstGeom>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dirty="0">
                <a:ln>
                  <a:noFill/>
                </a:ln>
                <a:solidFill>
                  <a:srgbClr val="FFFFFF"/>
                </a:solidFill>
                <a:effectLst/>
                <a:latin typeface="メイリオ"/>
                <a:ea typeface="メイリオ"/>
                <a:cs typeface="メイリオ"/>
              </a:rPr>
              <a:t>会計</a:t>
            </a:r>
          </a:p>
        </p:txBody>
      </p:sp>
      <p:sp>
        <p:nvSpPr>
          <p:cNvPr id="100" name="角丸四角形 99"/>
          <p:cNvSpPr/>
          <p:nvPr/>
        </p:nvSpPr>
        <p:spPr bwMode="auto">
          <a:xfrm>
            <a:off x="6444208" y="3122991"/>
            <a:ext cx="1152128" cy="144016"/>
          </a:xfrm>
          <a:prstGeom prst="roundRect">
            <a:avLst>
              <a:gd name="adj" fmla="val 0"/>
            </a:avLst>
          </a:prstGeom>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dirty="0">
                <a:ln>
                  <a:noFill/>
                </a:ln>
                <a:solidFill>
                  <a:srgbClr val="FFFFFF"/>
                </a:solidFill>
                <a:effectLst/>
                <a:latin typeface="メイリオ"/>
                <a:ea typeface="メイリオ"/>
                <a:cs typeface="メイリオ"/>
              </a:rPr>
              <a:t>経営</a:t>
            </a:r>
          </a:p>
        </p:txBody>
      </p:sp>
      <p:sp>
        <p:nvSpPr>
          <p:cNvPr id="103" name="角丸四角形 102"/>
          <p:cNvSpPr/>
          <p:nvPr/>
        </p:nvSpPr>
        <p:spPr bwMode="auto">
          <a:xfrm>
            <a:off x="6372200" y="2546927"/>
            <a:ext cx="216024" cy="144016"/>
          </a:xfrm>
          <a:prstGeom prst="roundRect">
            <a:avLst/>
          </a:prstGeom>
          <a:solidFill>
            <a:schemeClr val="accent3">
              <a:lumMod val="60000"/>
              <a:lumOff val="40000"/>
            </a:schemeClr>
          </a:soli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solidFill>
                <a:srgbClr val="484848"/>
              </a:solidFill>
              <a:effectLst/>
              <a:latin typeface="メイリオ"/>
              <a:ea typeface="メイリオ"/>
              <a:cs typeface="メイリオ"/>
            </a:endParaRPr>
          </a:p>
        </p:txBody>
      </p:sp>
      <p:sp>
        <p:nvSpPr>
          <p:cNvPr id="104" name="角丸四角形 103"/>
          <p:cNvSpPr/>
          <p:nvPr/>
        </p:nvSpPr>
        <p:spPr bwMode="auto">
          <a:xfrm>
            <a:off x="6732240" y="2546927"/>
            <a:ext cx="216024" cy="144016"/>
          </a:xfrm>
          <a:prstGeom prst="roundRect">
            <a:avLst/>
          </a:prstGeom>
          <a:solidFill>
            <a:schemeClr val="accent2">
              <a:lumMod val="60000"/>
              <a:lumOff val="40000"/>
            </a:schemeClr>
          </a:soli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solidFill>
                <a:srgbClr val="484848"/>
              </a:solidFill>
              <a:effectLst/>
              <a:latin typeface="メイリオ"/>
              <a:ea typeface="メイリオ"/>
              <a:cs typeface="メイリオ"/>
            </a:endParaRPr>
          </a:p>
        </p:txBody>
      </p:sp>
      <p:cxnSp>
        <p:nvCxnSpPr>
          <p:cNvPr id="106" name="カギ線コネクタ 105"/>
          <p:cNvCxnSpPr>
            <a:stCxn id="103" idx="0"/>
            <a:endCxn id="109" idx="1"/>
          </p:cNvCxnSpPr>
          <p:nvPr/>
        </p:nvCxnSpPr>
        <p:spPr bwMode="auto">
          <a:xfrm rot="5400000" flipH="1" flipV="1">
            <a:off x="6714238" y="2168885"/>
            <a:ext cx="144016" cy="612068"/>
          </a:xfrm>
          <a:prstGeom prst="bentConnector2">
            <a:avLst/>
          </a:prstGeom>
          <a:ln>
            <a:headEnd type="none" w="med" len="med"/>
            <a:tailEnd type="triangle"/>
          </a:ln>
        </p:spPr>
        <p:style>
          <a:lnRef idx="1">
            <a:schemeClr val="accent1"/>
          </a:lnRef>
          <a:fillRef idx="3">
            <a:schemeClr val="accent1"/>
          </a:fillRef>
          <a:effectRef idx="2">
            <a:schemeClr val="accent1"/>
          </a:effectRef>
          <a:fontRef idx="minor">
            <a:schemeClr val="lt1"/>
          </a:fontRef>
        </p:style>
      </p:cxnSp>
      <p:cxnSp>
        <p:nvCxnSpPr>
          <p:cNvPr id="107" name="直線矢印コネクタ 106"/>
          <p:cNvCxnSpPr>
            <a:stCxn id="103" idx="3"/>
            <a:endCxn id="104" idx="1"/>
          </p:cNvCxnSpPr>
          <p:nvPr/>
        </p:nvCxnSpPr>
        <p:spPr bwMode="auto">
          <a:xfrm>
            <a:off x="6588224" y="2618935"/>
            <a:ext cx="144016" cy="0"/>
          </a:xfrm>
          <a:prstGeom prst="straightConnector1">
            <a:avLst/>
          </a:prstGeom>
          <a:ln>
            <a:headEnd type="none" w="med" len="med"/>
            <a:tailEnd type="triangle"/>
          </a:ln>
        </p:spPr>
        <p:style>
          <a:lnRef idx="1">
            <a:schemeClr val="accent1"/>
          </a:lnRef>
          <a:fillRef idx="3">
            <a:schemeClr val="accent1"/>
          </a:fillRef>
          <a:effectRef idx="2">
            <a:schemeClr val="accent1"/>
          </a:effectRef>
          <a:fontRef idx="minor">
            <a:schemeClr val="lt1"/>
          </a:fontRef>
        </p:style>
      </p:cxnSp>
      <p:cxnSp>
        <p:nvCxnSpPr>
          <p:cNvPr id="108" name="カギ線コネクタ 107"/>
          <p:cNvCxnSpPr>
            <a:stCxn id="82" idx="3"/>
            <a:endCxn id="103" idx="1"/>
          </p:cNvCxnSpPr>
          <p:nvPr/>
        </p:nvCxnSpPr>
        <p:spPr bwMode="auto">
          <a:xfrm>
            <a:off x="6012160" y="2402911"/>
            <a:ext cx="360040" cy="216024"/>
          </a:xfrm>
          <a:prstGeom prst="bentConnector3">
            <a:avLst>
              <a:gd name="adj1" fmla="val 50000"/>
            </a:avLst>
          </a:prstGeom>
          <a:ln>
            <a:headEnd type="none" w="med" len="med"/>
            <a:tailEnd type="triangle"/>
          </a:ln>
        </p:spPr>
        <p:style>
          <a:lnRef idx="1">
            <a:schemeClr val="accent1"/>
          </a:lnRef>
          <a:fillRef idx="3">
            <a:schemeClr val="accent1"/>
          </a:fillRef>
          <a:effectRef idx="2">
            <a:schemeClr val="accent1"/>
          </a:effectRef>
          <a:fontRef idx="minor">
            <a:schemeClr val="lt1"/>
          </a:fontRef>
        </p:style>
      </p:cxnSp>
      <p:sp>
        <p:nvSpPr>
          <p:cNvPr id="109" name="角丸四角形 108"/>
          <p:cNvSpPr/>
          <p:nvPr/>
        </p:nvSpPr>
        <p:spPr bwMode="auto">
          <a:xfrm>
            <a:off x="7092280" y="2330903"/>
            <a:ext cx="216024" cy="144016"/>
          </a:xfrm>
          <a:prstGeom prst="roundRect">
            <a:avLst/>
          </a:prstGeom>
          <a:solidFill>
            <a:schemeClr val="accent6">
              <a:lumMod val="60000"/>
              <a:lumOff val="40000"/>
            </a:schemeClr>
          </a:soli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solidFill>
                <a:srgbClr val="484848"/>
              </a:solidFill>
              <a:effectLst/>
              <a:latin typeface="メイリオ"/>
              <a:ea typeface="メイリオ"/>
              <a:cs typeface="メイリオ"/>
            </a:endParaRPr>
          </a:p>
        </p:txBody>
      </p:sp>
      <p:sp>
        <p:nvSpPr>
          <p:cNvPr id="111" name="角丸四角形 110"/>
          <p:cNvSpPr/>
          <p:nvPr/>
        </p:nvSpPr>
        <p:spPr bwMode="auto">
          <a:xfrm>
            <a:off x="7668344" y="2330903"/>
            <a:ext cx="216024" cy="144016"/>
          </a:xfrm>
          <a:prstGeom prst="roundRect">
            <a:avLst/>
          </a:prstGeom>
          <a:solidFill>
            <a:srgbClr val="3366FF"/>
          </a:soli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dirty="0">
              <a:ln>
                <a:noFill/>
              </a:ln>
              <a:solidFill>
                <a:srgbClr val="484848"/>
              </a:solidFill>
              <a:effectLst/>
              <a:latin typeface="メイリオ"/>
              <a:ea typeface="メイリオ"/>
              <a:cs typeface="メイリオ"/>
            </a:endParaRPr>
          </a:p>
        </p:txBody>
      </p:sp>
      <p:cxnSp>
        <p:nvCxnSpPr>
          <p:cNvPr id="112" name="カギ線コネクタ 111"/>
          <p:cNvCxnSpPr>
            <a:stCxn id="109" idx="2"/>
            <a:endCxn id="118" idx="1"/>
          </p:cNvCxnSpPr>
          <p:nvPr/>
        </p:nvCxnSpPr>
        <p:spPr bwMode="auto">
          <a:xfrm rot="16200000" flipH="1">
            <a:off x="7542330" y="2132881"/>
            <a:ext cx="144016" cy="828092"/>
          </a:xfrm>
          <a:prstGeom prst="bentConnector2">
            <a:avLst/>
          </a:prstGeom>
          <a:ln>
            <a:headEnd type="none" w="med" len="med"/>
            <a:tailEnd type="triangle"/>
          </a:ln>
        </p:spPr>
        <p:style>
          <a:lnRef idx="1">
            <a:schemeClr val="accent1"/>
          </a:lnRef>
          <a:fillRef idx="3">
            <a:schemeClr val="accent1"/>
          </a:fillRef>
          <a:effectRef idx="2">
            <a:schemeClr val="accent1"/>
          </a:effectRef>
          <a:fontRef idx="minor">
            <a:schemeClr val="lt1"/>
          </a:fontRef>
        </p:style>
      </p:cxnSp>
      <p:cxnSp>
        <p:nvCxnSpPr>
          <p:cNvPr id="113" name="直線矢印コネクタ 112"/>
          <p:cNvCxnSpPr>
            <a:stCxn id="109" idx="3"/>
            <a:endCxn id="111" idx="1"/>
          </p:cNvCxnSpPr>
          <p:nvPr/>
        </p:nvCxnSpPr>
        <p:spPr bwMode="auto">
          <a:xfrm>
            <a:off x="7308304" y="2402911"/>
            <a:ext cx="360040" cy="0"/>
          </a:xfrm>
          <a:prstGeom prst="straightConnector1">
            <a:avLst/>
          </a:prstGeom>
          <a:ln>
            <a:headEnd type="none" w="med" len="med"/>
            <a:tailEnd type="triangle"/>
          </a:ln>
        </p:spPr>
        <p:style>
          <a:lnRef idx="1">
            <a:schemeClr val="accent1"/>
          </a:lnRef>
          <a:fillRef idx="3">
            <a:schemeClr val="accent1"/>
          </a:fillRef>
          <a:effectRef idx="2">
            <a:schemeClr val="accent1"/>
          </a:effectRef>
          <a:fontRef idx="minor">
            <a:schemeClr val="lt1"/>
          </a:fontRef>
        </p:style>
      </p:cxnSp>
      <p:sp>
        <p:nvSpPr>
          <p:cNvPr id="114" name="角丸四角形 113"/>
          <p:cNvSpPr/>
          <p:nvPr/>
        </p:nvSpPr>
        <p:spPr bwMode="auto">
          <a:xfrm>
            <a:off x="8028384" y="2330903"/>
            <a:ext cx="216024" cy="144016"/>
          </a:xfrm>
          <a:prstGeom prst="roundRect">
            <a:avLst/>
          </a:prstGeom>
          <a:solidFill>
            <a:srgbClr val="66FFCC"/>
          </a:soli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solidFill>
                <a:srgbClr val="484848"/>
              </a:solidFill>
              <a:effectLst/>
              <a:latin typeface="メイリオ"/>
              <a:ea typeface="メイリオ"/>
              <a:cs typeface="メイリオ"/>
            </a:endParaRPr>
          </a:p>
        </p:txBody>
      </p:sp>
      <p:sp>
        <p:nvSpPr>
          <p:cNvPr id="115" name="角丸四角形 114"/>
          <p:cNvSpPr/>
          <p:nvPr/>
        </p:nvSpPr>
        <p:spPr bwMode="auto">
          <a:xfrm>
            <a:off x="8604448" y="2330903"/>
            <a:ext cx="216024" cy="144016"/>
          </a:xfrm>
          <a:prstGeom prst="roundRect">
            <a:avLst/>
          </a:prstGeom>
          <a:solidFill>
            <a:schemeClr val="accent5">
              <a:lumMod val="40000"/>
              <a:lumOff val="60000"/>
            </a:schemeClr>
          </a:soli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dirty="0">
              <a:ln>
                <a:noFill/>
              </a:ln>
              <a:solidFill>
                <a:srgbClr val="484848"/>
              </a:solidFill>
              <a:effectLst/>
              <a:latin typeface="メイリオ"/>
              <a:ea typeface="メイリオ"/>
              <a:cs typeface="メイリオ"/>
            </a:endParaRPr>
          </a:p>
        </p:txBody>
      </p:sp>
      <p:cxnSp>
        <p:nvCxnSpPr>
          <p:cNvPr id="116" name="カギ線コネクタ 115"/>
          <p:cNvCxnSpPr>
            <a:stCxn id="118" idx="3"/>
            <a:endCxn id="115" idx="1"/>
          </p:cNvCxnSpPr>
          <p:nvPr/>
        </p:nvCxnSpPr>
        <p:spPr bwMode="auto">
          <a:xfrm flipV="1">
            <a:off x="8244408" y="2402911"/>
            <a:ext cx="360040" cy="216024"/>
          </a:xfrm>
          <a:prstGeom prst="bentConnector3">
            <a:avLst>
              <a:gd name="adj1" fmla="val 50000"/>
            </a:avLst>
          </a:prstGeom>
          <a:ln>
            <a:headEnd type="none" w="med" len="med"/>
            <a:tailEnd type="triangle"/>
          </a:ln>
        </p:spPr>
        <p:style>
          <a:lnRef idx="1">
            <a:schemeClr val="accent1"/>
          </a:lnRef>
          <a:fillRef idx="3">
            <a:schemeClr val="accent1"/>
          </a:fillRef>
          <a:effectRef idx="2">
            <a:schemeClr val="accent1"/>
          </a:effectRef>
          <a:fontRef idx="minor">
            <a:schemeClr val="lt1"/>
          </a:fontRef>
        </p:style>
      </p:cxnSp>
      <p:cxnSp>
        <p:nvCxnSpPr>
          <p:cNvPr id="117" name="直線矢印コネクタ 116"/>
          <p:cNvCxnSpPr>
            <a:stCxn id="114" idx="3"/>
            <a:endCxn id="115" idx="1"/>
          </p:cNvCxnSpPr>
          <p:nvPr/>
        </p:nvCxnSpPr>
        <p:spPr bwMode="auto">
          <a:xfrm>
            <a:off x="8244408" y="2402911"/>
            <a:ext cx="360040" cy="0"/>
          </a:xfrm>
          <a:prstGeom prst="straightConnector1">
            <a:avLst/>
          </a:prstGeom>
          <a:ln>
            <a:headEnd type="none" w="med" len="med"/>
            <a:tailEnd type="triangle"/>
          </a:ln>
        </p:spPr>
        <p:style>
          <a:lnRef idx="1">
            <a:schemeClr val="accent1"/>
          </a:lnRef>
          <a:fillRef idx="3">
            <a:schemeClr val="accent1"/>
          </a:fillRef>
          <a:effectRef idx="2">
            <a:schemeClr val="accent1"/>
          </a:effectRef>
          <a:fontRef idx="minor">
            <a:schemeClr val="lt1"/>
          </a:fontRef>
        </p:style>
      </p:cxnSp>
      <p:sp>
        <p:nvSpPr>
          <p:cNvPr id="118" name="角丸四角形 117"/>
          <p:cNvSpPr/>
          <p:nvPr/>
        </p:nvSpPr>
        <p:spPr bwMode="auto">
          <a:xfrm>
            <a:off x="8028384" y="2546927"/>
            <a:ext cx="216024" cy="144016"/>
          </a:xfrm>
          <a:prstGeom prst="roundRect">
            <a:avLst/>
          </a:prstGeom>
          <a:solidFill>
            <a:schemeClr val="bg2">
              <a:lumMod val="90000"/>
            </a:schemeClr>
          </a:soli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solidFill>
                <a:srgbClr val="484848"/>
              </a:solidFill>
              <a:effectLst/>
              <a:latin typeface="メイリオ"/>
              <a:ea typeface="メイリオ"/>
              <a:cs typeface="メイリオ"/>
            </a:endParaRPr>
          </a:p>
        </p:txBody>
      </p:sp>
      <p:sp>
        <p:nvSpPr>
          <p:cNvPr id="123" name="角丸四角形 122"/>
          <p:cNvSpPr/>
          <p:nvPr/>
        </p:nvSpPr>
        <p:spPr bwMode="auto">
          <a:xfrm>
            <a:off x="5148064" y="4131103"/>
            <a:ext cx="3744416" cy="504056"/>
          </a:xfrm>
          <a:prstGeom prst="roundRect">
            <a:avLst>
              <a:gd name="adj" fmla="val 0"/>
            </a:avLst>
          </a:prstGeom>
          <a:solidFill>
            <a:srgbClr val="3366FF"/>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b="0" i="0" u="none" strike="noStrike" cap="none" normalizeH="0" dirty="0">
                <a:ln>
                  <a:noFill/>
                </a:ln>
                <a:solidFill>
                  <a:schemeClr val="bg1"/>
                </a:solidFill>
                <a:effectLst/>
                <a:latin typeface="メイリオ"/>
                <a:ea typeface="メイリオ"/>
                <a:cs typeface="メイリオ"/>
              </a:rPr>
              <a:t>会社全体として業務間の</a:t>
            </a: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b="0" i="0" u="none" strike="noStrike" cap="none" normalizeH="0" dirty="0">
                <a:ln>
                  <a:noFill/>
                </a:ln>
                <a:solidFill>
                  <a:schemeClr val="bg1"/>
                </a:solidFill>
                <a:effectLst/>
                <a:latin typeface="メイリオ"/>
                <a:ea typeface="メイリオ"/>
                <a:cs typeface="メイリオ"/>
              </a:rPr>
              <a:t>プロセス・データの整合性を保証</a:t>
            </a:r>
          </a:p>
        </p:txBody>
      </p:sp>
      <p:sp>
        <p:nvSpPr>
          <p:cNvPr id="127" name="角丸四角形 126"/>
          <p:cNvSpPr/>
          <p:nvPr/>
        </p:nvSpPr>
        <p:spPr bwMode="auto">
          <a:xfrm>
            <a:off x="5148064" y="4707167"/>
            <a:ext cx="3744416" cy="1512168"/>
          </a:xfrm>
          <a:prstGeom prst="roundRect">
            <a:avLst>
              <a:gd name="adj" fmla="val 0"/>
            </a:avLst>
          </a:prstGeom>
          <a:solidFill>
            <a:srgbClr val="3366FF"/>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742950" lvl="1" indent="-285750">
              <a:spcBef>
                <a:spcPts val="0"/>
              </a:spcBef>
              <a:buFont typeface="Wingdings" charset="2"/>
              <a:buChar char="v"/>
            </a:pPr>
            <a:r>
              <a:rPr kumimoji="0" lang="ja-JP" altLang="en-US" sz="1400" b="0" i="0" u="none" strike="noStrike" cap="none" normalizeH="0" dirty="0">
                <a:ln>
                  <a:noFill/>
                </a:ln>
                <a:solidFill>
                  <a:schemeClr val="bg1"/>
                </a:solidFill>
                <a:effectLst/>
                <a:latin typeface="メイリオ"/>
                <a:ea typeface="メイリオ"/>
                <a:cs typeface="メイリオ"/>
              </a:rPr>
              <a:t>リアルタイム処理</a:t>
            </a:r>
          </a:p>
          <a:p>
            <a:pPr marL="742950" lvl="1" indent="-285750">
              <a:spcBef>
                <a:spcPts val="0"/>
              </a:spcBef>
              <a:buFont typeface="Wingdings" charset="2"/>
              <a:buChar char="v"/>
            </a:pPr>
            <a:r>
              <a:rPr kumimoji="0" lang="ja-JP" altLang="en-US" sz="1400" dirty="0">
                <a:solidFill>
                  <a:schemeClr val="bg1"/>
                </a:solidFill>
                <a:latin typeface="メイリオ"/>
                <a:ea typeface="メイリオ"/>
                <a:cs typeface="メイリオ"/>
              </a:rPr>
              <a:t>マスターの統合</a:t>
            </a:r>
          </a:p>
          <a:p>
            <a:pPr marL="742950" lvl="1" indent="-285750">
              <a:spcBef>
                <a:spcPts val="0"/>
              </a:spcBef>
              <a:buFont typeface="Wingdings" charset="2"/>
              <a:buChar char="v"/>
            </a:pPr>
            <a:r>
              <a:rPr kumimoji="0" lang="ja-JP" altLang="en-US" sz="1400" b="0" i="0" u="none" strike="noStrike" cap="none" normalizeH="0" dirty="0">
                <a:ln>
                  <a:noFill/>
                </a:ln>
                <a:solidFill>
                  <a:schemeClr val="bg1"/>
                </a:solidFill>
                <a:effectLst/>
                <a:latin typeface="メイリオ"/>
                <a:ea typeface="メイリオ"/>
                <a:cs typeface="メイリオ"/>
              </a:rPr>
              <a:t>全体最適化された設計・構築</a:t>
            </a:r>
          </a:p>
          <a:p>
            <a:pPr marL="742950" lvl="1" indent="-285750">
              <a:spcBef>
                <a:spcPts val="0"/>
              </a:spcBef>
              <a:buFont typeface="Wingdings" charset="2"/>
              <a:buChar char="v"/>
            </a:pPr>
            <a:r>
              <a:rPr kumimoji="0" lang="ja-JP" altLang="en-US" sz="1400" dirty="0">
                <a:solidFill>
                  <a:schemeClr val="bg1"/>
                </a:solidFill>
                <a:latin typeface="メイリオ"/>
                <a:ea typeface="メイリオ"/>
                <a:cs typeface="メイリオ"/>
              </a:rPr>
              <a:t>データやプロセスの整合性を保証</a:t>
            </a:r>
          </a:p>
          <a:p>
            <a:pPr marL="742950" lvl="1" indent="-285750">
              <a:spcBef>
                <a:spcPts val="0"/>
              </a:spcBef>
              <a:buFont typeface="Wingdings" charset="2"/>
              <a:buChar char="v"/>
            </a:pPr>
            <a:r>
              <a:rPr kumimoji="0" lang="ja-JP" altLang="en-US" sz="1400" b="0" i="0" u="none" strike="noStrike" cap="none" normalizeH="0" dirty="0">
                <a:ln>
                  <a:noFill/>
                </a:ln>
                <a:solidFill>
                  <a:schemeClr val="bg1"/>
                </a:solidFill>
                <a:effectLst/>
                <a:latin typeface="メイリオ"/>
                <a:ea typeface="メイリオ"/>
                <a:cs typeface="メイリオ"/>
              </a:rPr>
              <a:t>プロセス全体の可視性を確保</a:t>
            </a:r>
          </a:p>
        </p:txBody>
      </p:sp>
      <p:sp>
        <p:nvSpPr>
          <p:cNvPr id="128" name="ホームベース 127"/>
          <p:cNvSpPr/>
          <p:nvPr/>
        </p:nvSpPr>
        <p:spPr bwMode="auto">
          <a:xfrm>
            <a:off x="251520" y="2402911"/>
            <a:ext cx="936104" cy="288032"/>
          </a:xfrm>
          <a:prstGeom prst="homePlate">
            <a:avLst/>
          </a:prstGeom>
          <a:solidFill>
            <a:schemeClr val="accent6">
              <a:lumMod val="50000"/>
            </a:schemeClr>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dirty="0">
                <a:ln>
                  <a:noFill/>
                </a:ln>
                <a:solidFill>
                  <a:srgbClr val="FFFFFF"/>
                </a:solidFill>
                <a:effectLst/>
                <a:latin typeface="メイリオ"/>
                <a:ea typeface="メイリオ"/>
                <a:cs typeface="メイリオ"/>
              </a:rPr>
              <a:t>プロセス</a:t>
            </a:r>
          </a:p>
        </p:txBody>
      </p:sp>
      <p:sp>
        <p:nvSpPr>
          <p:cNvPr id="129" name="ホームベース 128"/>
          <p:cNvSpPr/>
          <p:nvPr/>
        </p:nvSpPr>
        <p:spPr bwMode="auto">
          <a:xfrm>
            <a:off x="251520" y="2906967"/>
            <a:ext cx="936104" cy="288032"/>
          </a:xfrm>
          <a:prstGeom prst="homePlate">
            <a:avLst/>
          </a:prstGeom>
          <a:solidFill>
            <a:schemeClr val="accent6">
              <a:lumMod val="50000"/>
            </a:schemeClr>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dirty="0">
                <a:ln>
                  <a:noFill/>
                </a:ln>
                <a:solidFill>
                  <a:srgbClr val="FFFFFF"/>
                </a:solidFill>
                <a:effectLst/>
                <a:latin typeface="メイリオ"/>
                <a:ea typeface="メイリオ"/>
                <a:cs typeface="メイリオ"/>
              </a:rPr>
              <a:t>業務システム</a:t>
            </a:r>
          </a:p>
        </p:txBody>
      </p:sp>
      <p:sp>
        <p:nvSpPr>
          <p:cNvPr id="130" name="ホームベース 129"/>
          <p:cNvSpPr/>
          <p:nvPr/>
        </p:nvSpPr>
        <p:spPr bwMode="auto">
          <a:xfrm>
            <a:off x="251520" y="3411023"/>
            <a:ext cx="936104" cy="288032"/>
          </a:xfrm>
          <a:prstGeom prst="homePlate">
            <a:avLst/>
          </a:prstGeom>
          <a:solidFill>
            <a:schemeClr val="accent6">
              <a:lumMod val="50000"/>
            </a:schemeClr>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dirty="0">
                <a:ln>
                  <a:noFill/>
                </a:ln>
                <a:solidFill>
                  <a:srgbClr val="FFFFFF"/>
                </a:solidFill>
                <a:effectLst/>
                <a:latin typeface="メイリオ"/>
                <a:ea typeface="メイリオ"/>
                <a:cs typeface="メイリオ"/>
              </a:rPr>
              <a:t>データベース</a:t>
            </a:r>
          </a:p>
        </p:txBody>
      </p:sp>
      <p:sp>
        <p:nvSpPr>
          <p:cNvPr id="131" name="ホームベース 130"/>
          <p:cNvSpPr/>
          <p:nvPr/>
        </p:nvSpPr>
        <p:spPr bwMode="auto">
          <a:xfrm>
            <a:off x="251520" y="4563151"/>
            <a:ext cx="936104" cy="288032"/>
          </a:xfrm>
          <a:prstGeom prst="homePlate">
            <a:avLst/>
          </a:prstGeom>
          <a:solidFill>
            <a:schemeClr val="accent6">
              <a:lumMod val="50000"/>
            </a:schemeClr>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dirty="0">
                <a:ln>
                  <a:noFill/>
                </a:ln>
                <a:solidFill>
                  <a:srgbClr val="FFFFFF"/>
                </a:solidFill>
                <a:effectLst/>
                <a:latin typeface="メイリオ"/>
                <a:ea typeface="メイリオ"/>
                <a:cs typeface="メイリオ"/>
              </a:rPr>
              <a:t>特　徴</a:t>
            </a:r>
          </a:p>
        </p:txBody>
      </p:sp>
    </p:spTree>
    <p:extLst>
      <p:ext uri="{BB962C8B-B14F-4D97-AF65-F5344CB8AC3E}">
        <p14:creationId xmlns:p14="http://schemas.microsoft.com/office/powerpoint/2010/main" val="11300860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正方形/長方形 57"/>
          <p:cNvSpPr/>
          <p:nvPr/>
        </p:nvSpPr>
        <p:spPr bwMode="auto">
          <a:xfrm>
            <a:off x="1977632" y="2573574"/>
            <a:ext cx="5208058" cy="3551204"/>
          </a:xfrm>
          <a:prstGeom prst="rect">
            <a:avLst/>
          </a:prstGeom>
          <a:solidFill>
            <a:schemeClr val="accent1">
              <a:lumMod val="20000"/>
              <a:lumOff val="8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dirty="0">
              <a:ln>
                <a:noFill/>
              </a:ln>
              <a:effectLst/>
              <a:latin typeface="メイリオ"/>
              <a:ea typeface="メイリオ"/>
              <a:cs typeface="メイリオ"/>
            </a:endParaRPr>
          </a:p>
        </p:txBody>
      </p:sp>
      <p:sp>
        <p:nvSpPr>
          <p:cNvPr id="24" name="正方形/長方形 23"/>
          <p:cNvSpPr/>
          <p:nvPr/>
        </p:nvSpPr>
        <p:spPr bwMode="auto">
          <a:xfrm>
            <a:off x="3093084" y="2673842"/>
            <a:ext cx="2972976" cy="2957942"/>
          </a:xfrm>
          <a:prstGeom prst="rect">
            <a:avLst/>
          </a:prstGeom>
          <a:solidFill>
            <a:srgbClr val="FFE389"/>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a:ln>
                  <a:noFill/>
                </a:ln>
                <a:effectLst/>
                <a:latin typeface="メイリオ"/>
                <a:ea typeface="メイリオ"/>
                <a:cs typeface="メイリオ"/>
              </a:rPr>
              <a:t>可視化</a:t>
            </a:r>
          </a:p>
        </p:txBody>
      </p:sp>
      <p:sp>
        <p:nvSpPr>
          <p:cNvPr id="4" name="タイトル 3"/>
          <p:cNvSpPr>
            <a:spLocks noGrp="1"/>
          </p:cNvSpPr>
          <p:nvPr>
            <p:ph type="title"/>
          </p:nvPr>
        </p:nvSpPr>
        <p:spPr/>
        <p:txBody>
          <a:bodyPr/>
          <a:lstStyle/>
          <a:p>
            <a:r>
              <a:rPr kumimoji="1" lang="en-US" altLang="ja-JP" dirty="0">
                <a:latin typeface="メイリオ"/>
                <a:ea typeface="メイリオ"/>
                <a:cs typeface="メイリオ"/>
              </a:rPr>
              <a:t>ERP</a:t>
            </a:r>
            <a:r>
              <a:rPr kumimoji="1" lang="ja-JP" altLang="en-US" dirty="0">
                <a:latin typeface="メイリオ"/>
                <a:ea typeface="メイリオ"/>
                <a:cs typeface="メイリオ"/>
              </a:rPr>
              <a:t>システムの全体像</a:t>
            </a:r>
          </a:p>
        </p:txBody>
      </p:sp>
      <p:sp>
        <p:nvSpPr>
          <p:cNvPr id="5" name="フローチャート: 磁気ディスク 4"/>
          <p:cNvSpPr/>
          <p:nvPr/>
        </p:nvSpPr>
        <p:spPr bwMode="auto">
          <a:xfrm>
            <a:off x="3602895" y="3517774"/>
            <a:ext cx="1869927" cy="952564"/>
          </a:xfrm>
          <a:prstGeom prst="flowChartMagneticDisk">
            <a:avLst/>
          </a:prstGeom>
          <a:solidFill>
            <a:srgbClr val="800000"/>
          </a:solidFill>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dirty="0">
                <a:ln>
                  <a:noFill/>
                </a:ln>
                <a:solidFill>
                  <a:schemeClr val="bg1"/>
                </a:solidFill>
                <a:effectLst/>
                <a:latin typeface="メイリオ"/>
                <a:ea typeface="メイリオ"/>
                <a:cs typeface="メイリオ"/>
              </a:rPr>
              <a:t>統合データ</a:t>
            </a:r>
          </a:p>
        </p:txBody>
      </p:sp>
      <p:grpSp>
        <p:nvGrpSpPr>
          <p:cNvPr id="6" name="図形グループ 5"/>
          <p:cNvGrpSpPr/>
          <p:nvPr/>
        </p:nvGrpSpPr>
        <p:grpSpPr>
          <a:xfrm>
            <a:off x="1054353" y="1821552"/>
            <a:ext cx="401064" cy="852289"/>
            <a:chOff x="1052787" y="1829914"/>
            <a:chExt cx="401064" cy="852289"/>
          </a:xfrm>
          <a:effectLst>
            <a:outerShdw blurRad="50800" dist="38100" dir="2700000" algn="tl" rotWithShape="0">
              <a:prstClr val="black">
                <a:alpha val="40000"/>
              </a:prstClr>
            </a:outerShdw>
          </a:effectLst>
        </p:grpSpPr>
        <p:sp>
          <p:nvSpPr>
            <p:cNvPr id="2" name="円/楕円 1"/>
            <p:cNvSpPr/>
            <p:nvPr/>
          </p:nvSpPr>
          <p:spPr bwMode="auto">
            <a:xfrm>
              <a:off x="1052787" y="1829914"/>
              <a:ext cx="401062" cy="376010"/>
            </a:xfrm>
            <a:prstGeom prst="ellipse">
              <a:avLst/>
            </a:prstGeom>
            <a:solidFill>
              <a:schemeClr val="bg1">
                <a:lumMod val="8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effectLst/>
                <a:latin typeface="メイリオ"/>
                <a:ea typeface="メイリオ"/>
                <a:cs typeface="メイリオ"/>
              </a:endParaRPr>
            </a:p>
          </p:txBody>
        </p:sp>
        <p:sp>
          <p:nvSpPr>
            <p:cNvPr id="3" name="フローチャート: 論理積ゲート 2"/>
            <p:cNvSpPr/>
            <p:nvPr/>
          </p:nvSpPr>
          <p:spPr bwMode="auto">
            <a:xfrm rot="16200000">
              <a:off x="1004744" y="2233096"/>
              <a:ext cx="497154" cy="401060"/>
            </a:xfrm>
            <a:prstGeom prst="flowChartDelay">
              <a:avLst/>
            </a:prstGeom>
            <a:solidFill>
              <a:schemeClr val="bg1">
                <a:lumMod val="8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effectLst/>
                <a:latin typeface="メイリオ"/>
                <a:ea typeface="メイリオ"/>
                <a:cs typeface="メイリオ"/>
              </a:endParaRPr>
            </a:p>
          </p:txBody>
        </p:sp>
      </p:grpSp>
      <p:sp>
        <p:nvSpPr>
          <p:cNvPr id="7" name="テキスト ボックス 6"/>
          <p:cNvSpPr txBox="1"/>
          <p:nvPr/>
        </p:nvSpPr>
        <p:spPr>
          <a:xfrm>
            <a:off x="979154" y="2715619"/>
            <a:ext cx="954107" cy="276999"/>
          </a:xfrm>
          <a:prstGeom prst="rect">
            <a:avLst/>
          </a:prstGeom>
          <a:noFill/>
        </p:spPr>
        <p:txBody>
          <a:bodyPr wrap="none" rtlCol="0">
            <a:spAutoFit/>
          </a:bodyPr>
          <a:lstStyle/>
          <a:p>
            <a:r>
              <a:rPr kumimoji="1" lang="ja-JP" altLang="en-US" sz="1200" dirty="0">
                <a:solidFill>
                  <a:schemeClr val="tx1">
                    <a:lumMod val="50000"/>
                    <a:lumOff val="50000"/>
                  </a:schemeClr>
                </a:solidFill>
                <a:latin typeface="メイリオ"/>
                <a:ea typeface="メイリオ"/>
                <a:cs typeface="メイリオ"/>
              </a:rPr>
              <a:t>営業・販売</a:t>
            </a:r>
          </a:p>
        </p:txBody>
      </p:sp>
      <p:grpSp>
        <p:nvGrpSpPr>
          <p:cNvPr id="8" name="図形グループ 7"/>
          <p:cNvGrpSpPr/>
          <p:nvPr/>
        </p:nvGrpSpPr>
        <p:grpSpPr>
          <a:xfrm>
            <a:off x="1062709" y="4336639"/>
            <a:ext cx="401064" cy="852289"/>
            <a:chOff x="1052787" y="1829914"/>
            <a:chExt cx="401064" cy="852289"/>
          </a:xfrm>
          <a:effectLst>
            <a:outerShdw blurRad="50800" dist="38100" dir="2700000" algn="tl" rotWithShape="0">
              <a:prstClr val="black">
                <a:alpha val="40000"/>
              </a:prstClr>
            </a:outerShdw>
          </a:effectLst>
        </p:grpSpPr>
        <p:sp>
          <p:nvSpPr>
            <p:cNvPr id="9" name="円/楕円 8"/>
            <p:cNvSpPr/>
            <p:nvPr/>
          </p:nvSpPr>
          <p:spPr bwMode="auto">
            <a:xfrm>
              <a:off x="1052787" y="1829914"/>
              <a:ext cx="401062" cy="376010"/>
            </a:xfrm>
            <a:prstGeom prst="ellipse">
              <a:avLst/>
            </a:prstGeom>
            <a:solidFill>
              <a:schemeClr val="bg1">
                <a:lumMod val="8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effectLst/>
                <a:latin typeface="メイリオ"/>
                <a:ea typeface="メイリオ"/>
                <a:cs typeface="メイリオ"/>
              </a:endParaRPr>
            </a:p>
          </p:txBody>
        </p:sp>
        <p:sp>
          <p:nvSpPr>
            <p:cNvPr id="10" name="フローチャート: 論理積ゲート 9"/>
            <p:cNvSpPr/>
            <p:nvPr/>
          </p:nvSpPr>
          <p:spPr bwMode="auto">
            <a:xfrm rot="16200000">
              <a:off x="1004744" y="2233096"/>
              <a:ext cx="497154" cy="401060"/>
            </a:xfrm>
            <a:prstGeom prst="flowChartDelay">
              <a:avLst/>
            </a:prstGeom>
            <a:solidFill>
              <a:schemeClr val="bg1">
                <a:lumMod val="8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effectLst/>
                <a:latin typeface="メイリオ"/>
                <a:ea typeface="メイリオ"/>
                <a:cs typeface="メイリオ"/>
              </a:endParaRPr>
            </a:p>
          </p:txBody>
        </p:sp>
      </p:grpSp>
      <p:sp>
        <p:nvSpPr>
          <p:cNvPr id="11" name="テキスト ボックス 10"/>
          <p:cNvSpPr txBox="1"/>
          <p:nvPr/>
        </p:nvSpPr>
        <p:spPr>
          <a:xfrm>
            <a:off x="987510" y="5230706"/>
            <a:ext cx="954107" cy="276999"/>
          </a:xfrm>
          <a:prstGeom prst="rect">
            <a:avLst/>
          </a:prstGeom>
          <a:noFill/>
        </p:spPr>
        <p:txBody>
          <a:bodyPr wrap="none" rtlCol="0">
            <a:spAutoFit/>
          </a:bodyPr>
          <a:lstStyle/>
          <a:p>
            <a:r>
              <a:rPr kumimoji="1" lang="ja-JP" altLang="en-US" sz="1200" dirty="0">
                <a:solidFill>
                  <a:schemeClr val="tx1">
                    <a:lumMod val="50000"/>
                    <a:lumOff val="50000"/>
                  </a:schemeClr>
                </a:solidFill>
                <a:latin typeface="メイリオ"/>
                <a:ea typeface="メイリオ"/>
                <a:cs typeface="メイリオ"/>
              </a:rPr>
              <a:t>倉庫・物流</a:t>
            </a:r>
          </a:p>
        </p:txBody>
      </p:sp>
      <p:grpSp>
        <p:nvGrpSpPr>
          <p:cNvPr id="12" name="図形グループ 11"/>
          <p:cNvGrpSpPr/>
          <p:nvPr/>
        </p:nvGrpSpPr>
        <p:grpSpPr>
          <a:xfrm>
            <a:off x="7663514" y="1829908"/>
            <a:ext cx="401064" cy="852289"/>
            <a:chOff x="1052787" y="1829914"/>
            <a:chExt cx="401064" cy="852289"/>
          </a:xfrm>
          <a:effectLst>
            <a:outerShdw blurRad="50800" dist="38100" dir="2700000" algn="tl" rotWithShape="0">
              <a:prstClr val="black">
                <a:alpha val="40000"/>
              </a:prstClr>
            </a:outerShdw>
          </a:effectLst>
        </p:grpSpPr>
        <p:sp>
          <p:nvSpPr>
            <p:cNvPr id="13" name="円/楕円 12"/>
            <p:cNvSpPr/>
            <p:nvPr/>
          </p:nvSpPr>
          <p:spPr bwMode="auto">
            <a:xfrm>
              <a:off x="1052787" y="1829914"/>
              <a:ext cx="401062" cy="376010"/>
            </a:xfrm>
            <a:prstGeom prst="ellipse">
              <a:avLst/>
            </a:prstGeom>
            <a:solidFill>
              <a:schemeClr val="bg1">
                <a:lumMod val="8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effectLst/>
                <a:latin typeface="メイリオ"/>
                <a:ea typeface="メイリオ"/>
                <a:cs typeface="メイリオ"/>
              </a:endParaRPr>
            </a:p>
          </p:txBody>
        </p:sp>
        <p:sp>
          <p:nvSpPr>
            <p:cNvPr id="14" name="フローチャート: 論理積ゲート 13"/>
            <p:cNvSpPr/>
            <p:nvPr/>
          </p:nvSpPr>
          <p:spPr bwMode="auto">
            <a:xfrm rot="16200000">
              <a:off x="1004744" y="2233096"/>
              <a:ext cx="497154" cy="401060"/>
            </a:xfrm>
            <a:prstGeom prst="flowChartDelay">
              <a:avLst/>
            </a:prstGeom>
            <a:solidFill>
              <a:schemeClr val="bg1">
                <a:lumMod val="8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effectLst/>
                <a:latin typeface="メイリオ"/>
                <a:ea typeface="メイリオ"/>
                <a:cs typeface="メイリオ"/>
              </a:endParaRPr>
            </a:p>
          </p:txBody>
        </p:sp>
      </p:grpSp>
      <p:sp>
        <p:nvSpPr>
          <p:cNvPr id="15" name="テキスト ボックス 14"/>
          <p:cNvSpPr txBox="1"/>
          <p:nvPr/>
        </p:nvSpPr>
        <p:spPr>
          <a:xfrm>
            <a:off x="7220695" y="2715619"/>
            <a:ext cx="954107" cy="276999"/>
          </a:xfrm>
          <a:prstGeom prst="rect">
            <a:avLst/>
          </a:prstGeom>
          <a:noFill/>
        </p:spPr>
        <p:txBody>
          <a:bodyPr wrap="none" rtlCol="0">
            <a:spAutoFit/>
          </a:bodyPr>
          <a:lstStyle/>
          <a:p>
            <a:pPr algn="r"/>
            <a:r>
              <a:rPr kumimoji="1" lang="ja-JP" altLang="en-US" sz="1200" dirty="0">
                <a:solidFill>
                  <a:schemeClr val="tx1">
                    <a:lumMod val="50000"/>
                    <a:lumOff val="50000"/>
                  </a:schemeClr>
                </a:solidFill>
                <a:latin typeface="メイリオ"/>
                <a:ea typeface="メイリオ"/>
                <a:cs typeface="メイリオ"/>
              </a:rPr>
              <a:t>経理・財務</a:t>
            </a:r>
          </a:p>
        </p:txBody>
      </p:sp>
      <p:grpSp>
        <p:nvGrpSpPr>
          <p:cNvPr id="16" name="図形グループ 15"/>
          <p:cNvGrpSpPr/>
          <p:nvPr/>
        </p:nvGrpSpPr>
        <p:grpSpPr>
          <a:xfrm>
            <a:off x="7663514" y="4336639"/>
            <a:ext cx="401064" cy="852289"/>
            <a:chOff x="1052787" y="1829914"/>
            <a:chExt cx="401064" cy="852289"/>
          </a:xfrm>
          <a:effectLst>
            <a:outerShdw blurRad="50800" dist="38100" dir="2700000" algn="tl" rotWithShape="0">
              <a:prstClr val="black">
                <a:alpha val="40000"/>
              </a:prstClr>
            </a:outerShdw>
          </a:effectLst>
        </p:grpSpPr>
        <p:sp>
          <p:nvSpPr>
            <p:cNvPr id="17" name="円/楕円 16"/>
            <p:cNvSpPr/>
            <p:nvPr/>
          </p:nvSpPr>
          <p:spPr bwMode="auto">
            <a:xfrm>
              <a:off x="1052787" y="1829914"/>
              <a:ext cx="401062" cy="376010"/>
            </a:xfrm>
            <a:prstGeom prst="ellipse">
              <a:avLst/>
            </a:prstGeom>
            <a:solidFill>
              <a:schemeClr val="bg1">
                <a:lumMod val="8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effectLst/>
                <a:latin typeface="メイリオ"/>
                <a:ea typeface="メイリオ"/>
                <a:cs typeface="メイリオ"/>
              </a:endParaRPr>
            </a:p>
          </p:txBody>
        </p:sp>
        <p:sp>
          <p:nvSpPr>
            <p:cNvPr id="18" name="フローチャート: 論理積ゲート 17"/>
            <p:cNvSpPr/>
            <p:nvPr/>
          </p:nvSpPr>
          <p:spPr bwMode="auto">
            <a:xfrm rot="16200000">
              <a:off x="1004744" y="2233096"/>
              <a:ext cx="497154" cy="401060"/>
            </a:xfrm>
            <a:prstGeom prst="flowChartDelay">
              <a:avLst/>
            </a:prstGeom>
            <a:solidFill>
              <a:schemeClr val="bg1">
                <a:lumMod val="8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effectLst/>
                <a:latin typeface="メイリオ"/>
                <a:ea typeface="メイリオ"/>
                <a:cs typeface="メイリオ"/>
              </a:endParaRPr>
            </a:p>
          </p:txBody>
        </p:sp>
      </p:grpSp>
      <p:sp>
        <p:nvSpPr>
          <p:cNvPr id="19" name="テキスト ボックス 18"/>
          <p:cNvSpPr txBox="1"/>
          <p:nvPr/>
        </p:nvSpPr>
        <p:spPr>
          <a:xfrm>
            <a:off x="7229051" y="5230706"/>
            <a:ext cx="954107" cy="276999"/>
          </a:xfrm>
          <a:prstGeom prst="rect">
            <a:avLst/>
          </a:prstGeom>
          <a:noFill/>
        </p:spPr>
        <p:txBody>
          <a:bodyPr wrap="none" rtlCol="0">
            <a:spAutoFit/>
          </a:bodyPr>
          <a:lstStyle/>
          <a:p>
            <a:pPr algn="r"/>
            <a:r>
              <a:rPr kumimoji="1" lang="ja-JP" altLang="en-US" sz="1200" dirty="0">
                <a:solidFill>
                  <a:schemeClr val="tx1">
                    <a:lumMod val="50000"/>
                    <a:lumOff val="50000"/>
                  </a:schemeClr>
                </a:solidFill>
                <a:latin typeface="メイリオ"/>
                <a:ea typeface="メイリオ"/>
                <a:cs typeface="メイリオ"/>
              </a:rPr>
              <a:t>調達・管理</a:t>
            </a:r>
          </a:p>
        </p:txBody>
      </p:sp>
      <p:grpSp>
        <p:nvGrpSpPr>
          <p:cNvPr id="20" name="図形グループ 19"/>
          <p:cNvGrpSpPr/>
          <p:nvPr/>
        </p:nvGrpSpPr>
        <p:grpSpPr>
          <a:xfrm>
            <a:off x="4379040" y="867490"/>
            <a:ext cx="401064" cy="852289"/>
            <a:chOff x="1052787" y="1829914"/>
            <a:chExt cx="401064" cy="852289"/>
          </a:xfrm>
          <a:solidFill>
            <a:schemeClr val="tx1">
              <a:lumMod val="50000"/>
              <a:lumOff val="50000"/>
            </a:schemeClr>
          </a:solidFill>
          <a:effectLst>
            <a:outerShdw blurRad="50800" dist="38100" dir="2700000" algn="tl" rotWithShape="0">
              <a:prstClr val="black">
                <a:alpha val="40000"/>
              </a:prstClr>
            </a:outerShdw>
          </a:effectLst>
        </p:grpSpPr>
        <p:sp>
          <p:nvSpPr>
            <p:cNvPr id="21" name="円/楕円 20"/>
            <p:cNvSpPr/>
            <p:nvPr/>
          </p:nvSpPr>
          <p:spPr bwMode="auto">
            <a:xfrm>
              <a:off x="1052787" y="1829914"/>
              <a:ext cx="401062" cy="376010"/>
            </a:xfrm>
            <a:prstGeom prst="ellipse">
              <a:avLst/>
            </a:prstGeom>
            <a:grp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effectLst/>
                <a:latin typeface="メイリオ"/>
                <a:ea typeface="メイリオ"/>
                <a:cs typeface="メイリオ"/>
              </a:endParaRPr>
            </a:p>
          </p:txBody>
        </p:sp>
        <p:sp>
          <p:nvSpPr>
            <p:cNvPr id="22" name="フローチャート: 論理積ゲート 21"/>
            <p:cNvSpPr/>
            <p:nvPr/>
          </p:nvSpPr>
          <p:spPr bwMode="auto">
            <a:xfrm rot="16200000">
              <a:off x="1004744" y="2233096"/>
              <a:ext cx="497154" cy="401060"/>
            </a:xfrm>
            <a:prstGeom prst="flowChartDelay">
              <a:avLst/>
            </a:prstGeom>
            <a:grp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effectLst/>
                <a:latin typeface="メイリオ"/>
                <a:ea typeface="メイリオ"/>
                <a:cs typeface="メイリオ"/>
              </a:endParaRPr>
            </a:p>
          </p:txBody>
        </p:sp>
      </p:grpSp>
      <p:sp>
        <p:nvSpPr>
          <p:cNvPr id="23" name="テキスト ボックス 22"/>
          <p:cNvSpPr txBox="1"/>
          <p:nvPr/>
        </p:nvSpPr>
        <p:spPr>
          <a:xfrm>
            <a:off x="4318989" y="1913465"/>
            <a:ext cx="492443" cy="276999"/>
          </a:xfrm>
          <a:prstGeom prst="rect">
            <a:avLst/>
          </a:prstGeom>
          <a:noFill/>
        </p:spPr>
        <p:txBody>
          <a:bodyPr wrap="none" rtlCol="0">
            <a:spAutoFit/>
          </a:bodyPr>
          <a:lstStyle/>
          <a:p>
            <a:pPr algn="ctr"/>
            <a:r>
              <a:rPr kumimoji="1" lang="ja-JP" altLang="en-US" sz="1200" dirty="0">
                <a:solidFill>
                  <a:schemeClr val="tx1">
                    <a:lumMod val="50000"/>
                    <a:lumOff val="50000"/>
                  </a:schemeClr>
                </a:solidFill>
                <a:latin typeface="メイリオ"/>
                <a:ea typeface="メイリオ"/>
                <a:cs typeface="メイリオ"/>
              </a:rPr>
              <a:t>経営</a:t>
            </a:r>
          </a:p>
        </p:txBody>
      </p:sp>
      <p:sp>
        <p:nvSpPr>
          <p:cNvPr id="29" name="テキスト ボックス 28"/>
          <p:cNvSpPr txBox="1"/>
          <p:nvPr/>
        </p:nvSpPr>
        <p:spPr>
          <a:xfrm>
            <a:off x="3671753" y="2698909"/>
            <a:ext cx="1800493" cy="523220"/>
          </a:xfrm>
          <a:prstGeom prst="rect">
            <a:avLst/>
          </a:prstGeom>
          <a:noFill/>
        </p:spPr>
        <p:txBody>
          <a:bodyPr wrap="none" rtlCol="0">
            <a:spAutoFit/>
          </a:bodyPr>
          <a:lstStyle/>
          <a:p>
            <a:pPr algn="ctr"/>
            <a:r>
              <a:rPr kumimoji="1" lang="ja-JP" altLang="en-US" sz="1400" dirty="0">
                <a:solidFill>
                  <a:srgbClr val="0000FF"/>
                </a:solidFill>
                <a:latin typeface="メイリオ"/>
                <a:ea typeface="メイリオ"/>
                <a:cs typeface="メイリオ"/>
              </a:rPr>
              <a:t>可視化・分析・計画</a:t>
            </a:r>
            <a:endParaRPr kumimoji="1" lang="en-US" altLang="ja-JP" sz="1400" dirty="0">
              <a:solidFill>
                <a:srgbClr val="0000FF"/>
              </a:solidFill>
              <a:latin typeface="メイリオ"/>
              <a:ea typeface="メイリオ"/>
              <a:cs typeface="メイリオ"/>
            </a:endParaRPr>
          </a:p>
          <a:p>
            <a:pPr algn="ctr"/>
            <a:r>
              <a:rPr kumimoji="1" lang="ja-JP" altLang="en-US" sz="1400" dirty="0">
                <a:solidFill>
                  <a:srgbClr val="0000FF"/>
                </a:solidFill>
                <a:latin typeface="メイリオ"/>
                <a:ea typeface="メイリオ"/>
                <a:cs typeface="メイリオ"/>
              </a:rPr>
              <a:t>アプリケーション</a:t>
            </a:r>
          </a:p>
        </p:txBody>
      </p:sp>
      <p:sp>
        <p:nvSpPr>
          <p:cNvPr id="30" name="テキスト ボックス 29"/>
          <p:cNvSpPr txBox="1"/>
          <p:nvPr/>
        </p:nvSpPr>
        <p:spPr>
          <a:xfrm>
            <a:off x="3671754" y="3166833"/>
            <a:ext cx="1800493" cy="369332"/>
          </a:xfrm>
          <a:prstGeom prst="rect">
            <a:avLst/>
          </a:prstGeom>
          <a:noFill/>
        </p:spPr>
        <p:txBody>
          <a:bodyPr wrap="none" rtlCol="0">
            <a:spAutoFit/>
          </a:bodyPr>
          <a:lstStyle/>
          <a:p>
            <a:pPr algn="ctr"/>
            <a:r>
              <a:rPr kumimoji="1" lang="ja-JP" altLang="en-US" b="1" dirty="0">
                <a:solidFill>
                  <a:srgbClr val="008000"/>
                </a:solidFill>
                <a:latin typeface="メイリオ"/>
                <a:ea typeface="メイリオ"/>
                <a:cs typeface="メイリオ"/>
              </a:rPr>
              <a:t>アナリティクス</a:t>
            </a:r>
          </a:p>
        </p:txBody>
      </p:sp>
      <p:cxnSp>
        <p:nvCxnSpPr>
          <p:cNvPr id="32" name="直線矢印コネクタ 31"/>
          <p:cNvCxnSpPr>
            <a:stCxn id="5" idx="2"/>
          </p:cNvCxnSpPr>
          <p:nvPr/>
        </p:nvCxnSpPr>
        <p:spPr bwMode="auto">
          <a:xfrm flipH="1" flipV="1">
            <a:off x="1473565" y="2464950"/>
            <a:ext cx="2129330" cy="1529106"/>
          </a:xfrm>
          <a:prstGeom prst="straightConnector1">
            <a:avLst/>
          </a:prstGeom>
          <a:solidFill>
            <a:schemeClr val="bg1"/>
          </a:solidFill>
          <a:ln w="38100" cap="flat" cmpd="sng" algn="ctr">
            <a:solidFill>
              <a:srgbClr val="FF6600"/>
            </a:solidFill>
            <a:prstDash val="solid"/>
            <a:round/>
            <a:headEnd type="arrow"/>
            <a:tailEnd type="arrow"/>
          </a:ln>
          <a:effectLst/>
        </p:spPr>
      </p:cxnSp>
      <p:cxnSp>
        <p:nvCxnSpPr>
          <p:cNvPr id="33" name="直線矢印コネクタ 32"/>
          <p:cNvCxnSpPr>
            <a:stCxn id="5" idx="2"/>
            <a:endCxn id="10" idx="2"/>
          </p:cNvCxnSpPr>
          <p:nvPr/>
        </p:nvCxnSpPr>
        <p:spPr bwMode="auto">
          <a:xfrm flipH="1">
            <a:off x="1463773" y="3994056"/>
            <a:ext cx="2139122" cy="946295"/>
          </a:xfrm>
          <a:prstGeom prst="straightConnector1">
            <a:avLst/>
          </a:prstGeom>
          <a:solidFill>
            <a:schemeClr val="bg1"/>
          </a:solidFill>
          <a:ln w="38100" cap="flat" cmpd="sng" algn="ctr">
            <a:solidFill>
              <a:srgbClr val="FF6600"/>
            </a:solidFill>
            <a:prstDash val="solid"/>
            <a:round/>
            <a:headEnd type="arrow"/>
            <a:tailEnd type="arrow"/>
          </a:ln>
          <a:effectLst/>
        </p:spPr>
      </p:cxnSp>
      <p:cxnSp>
        <p:nvCxnSpPr>
          <p:cNvPr id="36" name="直線矢印コネクタ 35"/>
          <p:cNvCxnSpPr>
            <a:stCxn id="14" idx="0"/>
            <a:endCxn id="5" idx="4"/>
          </p:cNvCxnSpPr>
          <p:nvPr/>
        </p:nvCxnSpPr>
        <p:spPr bwMode="auto">
          <a:xfrm flipH="1">
            <a:off x="5472822" y="2433620"/>
            <a:ext cx="2190696" cy="1560436"/>
          </a:xfrm>
          <a:prstGeom prst="straightConnector1">
            <a:avLst/>
          </a:prstGeom>
          <a:solidFill>
            <a:schemeClr val="bg1"/>
          </a:solidFill>
          <a:ln w="38100" cap="flat" cmpd="sng" algn="ctr">
            <a:solidFill>
              <a:srgbClr val="FF6600"/>
            </a:solidFill>
            <a:prstDash val="solid"/>
            <a:round/>
            <a:headEnd type="arrow"/>
            <a:tailEnd type="arrow"/>
          </a:ln>
          <a:effectLst/>
        </p:spPr>
      </p:cxnSp>
      <p:cxnSp>
        <p:nvCxnSpPr>
          <p:cNvPr id="39" name="直線矢印コネクタ 38"/>
          <p:cNvCxnSpPr>
            <a:stCxn id="18" idx="0"/>
            <a:endCxn id="5" idx="4"/>
          </p:cNvCxnSpPr>
          <p:nvPr/>
        </p:nvCxnSpPr>
        <p:spPr bwMode="auto">
          <a:xfrm flipH="1" flipV="1">
            <a:off x="5472822" y="3994056"/>
            <a:ext cx="2190696" cy="946295"/>
          </a:xfrm>
          <a:prstGeom prst="straightConnector1">
            <a:avLst/>
          </a:prstGeom>
          <a:solidFill>
            <a:schemeClr val="bg1"/>
          </a:solidFill>
          <a:ln w="38100" cap="flat" cmpd="sng" algn="ctr">
            <a:solidFill>
              <a:srgbClr val="FF6600"/>
            </a:solidFill>
            <a:prstDash val="solid"/>
            <a:round/>
            <a:headEnd type="arrow"/>
            <a:tailEnd type="arrow"/>
          </a:ln>
          <a:effectLst/>
        </p:spPr>
      </p:cxnSp>
      <p:sp>
        <p:nvSpPr>
          <p:cNvPr id="25" name="正方形/長方形 24"/>
          <p:cNvSpPr/>
          <p:nvPr/>
        </p:nvSpPr>
        <p:spPr bwMode="auto">
          <a:xfrm>
            <a:off x="1895644" y="3135192"/>
            <a:ext cx="1590147" cy="501346"/>
          </a:xfrm>
          <a:prstGeom prst="rect">
            <a:avLst/>
          </a:prstGeom>
          <a:solidFill>
            <a:srgbClr val="3366FF"/>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a:ln>
                  <a:noFill/>
                </a:ln>
                <a:solidFill>
                  <a:srgbClr val="FFFFFF"/>
                </a:solidFill>
                <a:effectLst/>
                <a:latin typeface="メイリオ"/>
                <a:ea typeface="メイリオ"/>
                <a:cs typeface="メイリオ"/>
              </a:rPr>
              <a:t>営業・販売</a:t>
            </a:r>
            <a:endParaRPr kumimoji="0" lang="en-US" altLang="ja-JP" sz="1400" b="0" i="0" u="none" strike="noStrike" cap="none" normalizeH="0" dirty="0">
              <a:ln>
                <a:noFill/>
              </a:ln>
              <a:solidFill>
                <a:srgbClr val="FFFFFF"/>
              </a:solidFill>
              <a:effectLst/>
              <a:latin typeface="メイリオ"/>
              <a:ea typeface="メイリオ"/>
              <a:cs typeface="メイリオ"/>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00" dirty="0">
                <a:solidFill>
                  <a:srgbClr val="FFFFFF"/>
                </a:solidFill>
                <a:latin typeface="メイリオ"/>
                <a:ea typeface="メイリオ"/>
                <a:cs typeface="メイリオ"/>
              </a:rPr>
              <a:t>アプリケーション</a:t>
            </a:r>
            <a:endParaRPr kumimoji="0" lang="ja-JP" altLang="en-US" sz="1000" b="0" i="0" u="none" strike="noStrike" cap="none" normalizeH="0" dirty="0">
              <a:ln>
                <a:noFill/>
              </a:ln>
              <a:solidFill>
                <a:srgbClr val="FFFFFF"/>
              </a:solidFill>
              <a:effectLst/>
              <a:latin typeface="メイリオ"/>
              <a:ea typeface="メイリオ"/>
              <a:cs typeface="メイリオ"/>
            </a:endParaRPr>
          </a:p>
        </p:txBody>
      </p:sp>
      <p:sp>
        <p:nvSpPr>
          <p:cNvPr id="26" name="正方形/長方形 25"/>
          <p:cNvSpPr/>
          <p:nvPr/>
        </p:nvSpPr>
        <p:spPr bwMode="auto">
          <a:xfrm>
            <a:off x="1895644" y="4154596"/>
            <a:ext cx="1590147" cy="501346"/>
          </a:xfrm>
          <a:prstGeom prst="rect">
            <a:avLst/>
          </a:prstGeom>
          <a:solidFill>
            <a:srgbClr val="3366FF"/>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dirty="0">
                <a:solidFill>
                  <a:srgbClr val="FFFFFF"/>
                </a:solidFill>
                <a:latin typeface="メイリオ"/>
                <a:ea typeface="メイリオ"/>
                <a:cs typeface="メイリオ"/>
              </a:rPr>
              <a:t>倉庫・物流</a:t>
            </a:r>
            <a:endParaRPr kumimoji="0" lang="en-US" altLang="ja-JP" sz="1400" dirty="0">
              <a:solidFill>
                <a:srgbClr val="FFFFFF"/>
              </a:solidFill>
              <a:latin typeface="メイリオ"/>
              <a:ea typeface="メイリオ"/>
              <a:cs typeface="メイリオ"/>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00" dirty="0">
                <a:solidFill>
                  <a:srgbClr val="FFFFFF"/>
                </a:solidFill>
                <a:latin typeface="メイリオ"/>
                <a:ea typeface="メイリオ"/>
                <a:cs typeface="メイリオ"/>
              </a:rPr>
              <a:t>アプリケーション</a:t>
            </a:r>
            <a:endParaRPr kumimoji="0" lang="ja-JP" altLang="en-US" sz="1000" b="0" i="0" u="none" strike="noStrike" cap="none" normalizeH="0" dirty="0">
              <a:ln>
                <a:noFill/>
              </a:ln>
              <a:solidFill>
                <a:srgbClr val="FFFFFF"/>
              </a:solidFill>
              <a:effectLst/>
              <a:latin typeface="メイリオ"/>
              <a:ea typeface="メイリオ"/>
              <a:cs typeface="メイリオ"/>
            </a:endParaRPr>
          </a:p>
        </p:txBody>
      </p:sp>
      <p:sp>
        <p:nvSpPr>
          <p:cNvPr id="27" name="正方形/長方形 26"/>
          <p:cNvSpPr/>
          <p:nvPr/>
        </p:nvSpPr>
        <p:spPr bwMode="auto">
          <a:xfrm>
            <a:off x="5647243" y="3135192"/>
            <a:ext cx="1590147" cy="501346"/>
          </a:xfrm>
          <a:prstGeom prst="rect">
            <a:avLst/>
          </a:prstGeom>
          <a:solidFill>
            <a:srgbClr val="3366FF"/>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dirty="0">
                <a:solidFill>
                  <a:srgbClr val="FFFFFF"/>
                </a:solidFill>
                <a:latin typeface="メイリオ"/>
                <a:ea typeface="メイリオ"/>
                <a:cs typeface="メイリオ"/>
              </a:rPr>
              <a:t>経理</a:t>
            </a:r>
            <a:r>
              <a:rPr kumimoji="0" lang="ja-JP" altLang="en-US" sz="1400" b="0" i="0" u="none" strike="noStrike" cap="none" normalizeH="0" dirty="0">
                <a:ln>
                  <a:noFill/>
                </a:ln>
                <a:solidFill>
                  <a:srgbClr val="FFFFFF"/>
                </a:solidFill>
                <a:effectLst/>
                <a:latin typeface="メイリオ"/>
                <a:ea typeface="メイリオ"/>
                <a:cs typeface="メイリオ"/>
              </a:rPr>
              <a:t>・財務</a:t>
            </a:r>
            <a:endParaRPr kumimoji="0" lang="en-US" altLang="ja-JP" sz="1400" b="0" i="0" u="none" strike="noStrike" cap="none" normalizeH="0" dirty="0">
              <a:ln>
                <a:noFill/>
              </a:ln>
              <a:solidFill>
                <a:srgbClr val="FFFFFF"/>
              </a:solidFill>
              <a:effectLst/>
              <a:latin typeface="メイリオ"/>
              <a:ea typeface="メイリオ"/>
              <a:cs typeface="メイリオ"/>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00" dirty="0">
                <a:solidFill>
                  <a:srgbClr val="FFFFFF"/>
                </a:solidFill>
                <a:latin typeface="メイリオ"/>
                <a:ea typeface="メイリオ"/>
                <a:cs typeface="メイリオ"/>
              </a:rPr>
              <a:t>アプリケーション</a:t>
            </a:r>
            <a:endParaRPr kumimoji="0" lang="ja-JP" altLang="en-US" sz="1000" b="0" i="0" u="none" strike="noStrike" cap="none" normalizeH="0" dirty="0">
              <a:ln>
                <a:noFill/>
              </a:ln>
              <a:solidFill>
                <a:srgbClr val="FFFFFF"/>
              </a:solidFill>
              <a:effectLst/>
              <a:latin typeface="メイリオ"/>
              <a:ea typeface="メイリオ"/>
              <a:cs typeface="メイリオ"/>
            </a:endParaRPr>
          </a:p>
        </p:txBody>
      </p:sp>
      <p:sp>
        <p:nvSpPr>
          <p:cNvPr id="28" name="正方形/長方形 27"/>
          <p:cNvSpPr/>
          <p:nvPr/>
        </p:nvSpPr>
        <p:spPr bwMode="auto">
          <a:xfrm>
            <a:off x="5647243" y="4154596"/>
            <a:ext cx="1590147" cy="501346"/>
          </a:xfrm>
          <a:prstGeom prst="rect">
            <a:avLst/>
          </a:prstGeom>
          <a:solidFill>
            <a:srgbClr val="3366FF"/>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dirty="0">
                <a:solidFill>
                  <a:srgbClr val="FFFFFF"/>
                </a:solidFill>
                <a:latin typeface="メイリオ"/>
                <a:ea typeface="メイリオ"/>
                <a:cs typeface="メイリオ"/>
              </a:rPr>
              <a:t>調達・管理</a:t>
            </a:r>
            <a:endParaRPr kumimoji="0" lang="en-US" altLang="ja-JP" sz="1400" dirty="0">
              <a:solidFill>
                <a:srgbClr val="FFFFFF"/>
              </a:solidFill>
              <a:latin typeface="メイリオ"/>
              <a:ea typeface="メイリオ"/>
              <a:cs typeface="メイリオ"/>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00" dirty="0">
                <a:solidFill>
                  <a:srgbClr val="FFFFFF"/>
                </a:solidFill>
                <a:latin typeface="メイリオ"/>
                <a:ea typeface="メイリオ"/>
                <a:cs typeface="メイリオ"/>
              </a:rPr>
              <a:t>アプリケーション</a:t>
            </a:r>
            <a:endParaRPr kumimoji="0" lang="ja-JP" altLang="en-US" sz="1000" b="0" i="0" u="none" strike="noStrike" cap="none" normalizeH="0" dirty="0">
              <a:ln>
                <a:noFill/>
              </a:ln>
              <a:solidFill>
                <a:srgbClr val="FFFFFF"/>
              </a:solidFill>
              <a:effectLst/>
              <a:latin typeface="メイリオ"/>
              <a:ea typeface="メイリオ"/>
              <a:cs typeface="メイリオ"/>
            </a:endParaRPr>
          </a:p>
        </p:txBody>
      </p:sp>
      <p:cxnSp>
        <p:nvCxnSpPr>
          <p:cNvPr id="43" name="直線矢印コネクタ 42"/>
          <p:cNvCxnSpPr>
            <a:stCxn id="24" idx="0"/>
            <a:endCxn id="23" idx="2"/>
          </p:cNvCxnSpPr>
          <p:nvPr/>
        </p:nvCxnSpPr>
        <p:spPr bwMode="auto">
          <a:xfrm flipH="1" flipV="1">
            <a:off x="4565211" y="2190464"/>
            <a:ext cx="14361" cy="483378"/>
          </a:xfrm>
          <a:prstGeom prst="straightConnector1">
            <a:avLst/>
          </a:prstGeom>
          <a:solidFill>
            <a:schemeClr val="bg1"/>
          </a:solidFill>
          <a:ln w="38100" cap="flat" cmpd="sng" algn="ctr">
            <a:solidFill>
              <a:srgbClr val="7DA0D0"/>
            </a:solidFill>
            <a:prstDash val="solid"/>
            <a:round/>
            <a:headEnd type="arrow"/>
            <a:tailEnd type="arrow"/>
          </a:ln>
          <a:effectLst/>
        </p:spPr>
      </p:cxnSp>
      <p:cxnSp>
        <p:nvCxnSpPr>
          <p:cNvPr id="48" name="直線矢印コネクタ 47"/>
          <p:cNvCxnSpPr>
            <a:endCxn id="3" idx="2"/>
          </p:cNvCxnSpPr>
          <p:nvPr/>
        </p:nvCxnSpPr>
        <p:spPr bwMode="auto">
          <a:xfrm flipH="1" flipV="1">
            <a:off x="1455417" y="2425264"/>
            <a:ext cx="1671089" cy="273644"/>
          </a:xfrm>
          <a:prstGeom prst="straightConnector1">
            <a:avLst/>
          </a:prstGeom>
          <a:solidFill>
            <a:schemeClr val="bg1"/>
          </a:solidFill>
          <a:ln w="38100" cap="flat" cmpd="sng" algn="ctr">
            <a:solidFill>
              <a:schemeClr val="accent4">
                <a:lumMod val="60000"/>
                <a:lumOff val="40000"/>
              </a:schemeClr>
            </a:solidFill>
            <a:prstDash val="sysDash"/>
            <a:round/>
            <a:headEnd type="arrow"/>
            <a:tailEnd type="arrow"/>
          </a:ln>
          <a:effectLst/>
        </p:spPr>
      </p:cxnSp>
      <p:cxnSp>
        <p:nvCxnSpPr>
          <p:cNvPr id="51" name="直線矢印コネクタ 50"/>
          <p:cNvCxnSpPr>
            <a:endCxn id="10" idx="2"/>
          </p:cNvCxnSpPr>
          <p:nvPr/>
        </p:nvCxnSpPr>
        <p:spPr bwMode="auto">
          <a:xfrm flipH="1">
            <a:off x="1463773" y="4804562"/>
            <a:ext cx="1636100" cy="135789"/>
          </a:xfrm>
          <a:prstGeom prst="straightConnector1">
            <a:avLst/>
          </a:prstGeom>
          <a:solidFill>
            <a:schemeClr val="bg1"/>
          </a:solidFill>
          <a:ln w="38100" cap="flat" cmpd="sng" algn="ctr">
            <a:solidFill>
              <a:schemeClr val="accent4">
                <a:lumMod val="60000"/>
                <a:lumOff val="40000"/>
              </a:schemeClr>
            </a:solidFill>
            <a:prstDash val="sysDash"/>
            <a:round/>
            <a:headEnd type="arrow"/>
            <a:tailEnd type="arrow"/>
          </a:ln>
          <a:effectLst/>
        </p:spPr>
      </p:cxnSp>
      <p:cxnSp>
        <p:nvCxnSpPr>
          <p:cNvPr id="54" name="直線矢印コネクタ 53"/>
          <p:cNvCxnSpPr/>
          <p:nvPr/>
        </p:nvCxnSpPr>
        <p:spPr bwMode="auto">
          <a:xfrm flipH="1" flipV="1">
            <a:off x="6032638" y="4821274"/>
            <a:ext cx="1664302" cy="108625"/>
          </a:xfrm>
          <a:prstGeom prst="straightConnector1">
            <a:avLst/>
          </a:prstGeom>
          <a:solidFill>
            <a:schemeClr val="bg1"/>
          </a:solidFill>
          <a:ln w="38100" cap="flat" cmpd="sng" algn="ctr">
            <a:solidFill>
              <a:schemeClr val="accent4">
                <a:lumMod val="60000"/>
                <a:lumOff val="40000"/>
              </a:schemeClr>
            </a:solidFill>
            <a:prstDash val="sysDash"/>
            <a:round/>
            <a:headEnd type="arrow"/>
            <a:tailEnd type="arrow"/>
          </a:ln>
          <a:effectLst/>
        </p:spPr>
      </p:cxnSp>
      <p:cxnSp>
        <p:nvCxnSpPr>
          <p:cNvPr id="55" name="直線矢印コネクタ 54"/>
          <p:cNvCxnSpPr>
            <a:stCxn id="14" idx="0"/>
          </p:cNvCxnSpPr>
          <p:nvPr/>
        </p:nvCxnSpPr>
        <p:spPr bwMode="auto">
          <a:xfrm flipH="1">
            <a:off x="6038438" y="2433620"/>
            <a:ext cx="1625080" cy="239956"/>
          </a:xfrm>
          <a:prstGeom prst="straightConnector1">
            <a:avLst/>
          </a:prstGeom>
          <a:solidFill>
            <a:schemeClr val="bg1"/>
          </a:solidFill>
          <a:ln w="38100" cap="flat" cmpd="sng" algn="ctr">
            <a:solidFill>
              <a:schemeClr val="accent4">
                <a:lumMod val="60000"/>
                <a:lumOff val="40000"/>
              </a:schemeClr>
            </a:solidFill>
            <a:prstDash val="sysDash"/>
            <a:round/>
            <a:headEnd type="arrow"/>
            <a:tailEnd type="arrow"/>
          </a:ln>
          <a:effectLst/>
        </p:spPr>
      </p:cxnSp>
      <p:sp>
        <p:nvSpPr>
          <p:cNvPr id="59" name="テキスト ボックス 58"/>
          <p:cNvSpPr txBox="1"/>
          <p:nvPr/>
        </p:nvSpPr>
        <p:spPr>
          <a:xfrm>
            <a:off x="3544174" y="5665207"/>
            <a:ext cx="2058827" cy="461665"/>
          </a:xfrm>
          <a:prstGeom prst="rect">
            <a:avLst/>
          </a:prstGeom>
          <a:noFill/>
        </p:spPr>
        <p:txBody>
          <a:bodyPr wrap="none" rtlCol="0">
            <a:spAutoFit/>
          </a:bodyPr>
          <a:lstStyle/>
          <a:p>
            <a:pPr algn="ctr"/>
            <a:r>
              <a:rPr kumimoji="1" lang="en-US" altLang="ja-JP" sz="2400" b="1" dirty="0">
                <a:solidFill>
                  <a:srgbClr val="0000FF"/>
                </a:solidFill>
                <a:latin typeface="メイリオ"/>
                <a:ea typeface="メイリオ"/>
                <a:cs typeface="メイリオ"/>
              </a:rPr>
              <a:t>ERP</a:t>
            </a:r>
            <a:r>
              <a:rPr lang="ja-JP" altLang="en-US" sz="2400" dirty="0">
                <a:solidFill>
                  <a:srgbClr val="0000FF"/>
                </a:solidFill>
                <a:latin typeface="メイリオ"/>
                <a:ea typeface="メイリオ"/>
                <a:cs typeface="メイリオ"/>
              </a:rPr>
              <a:t>システム</a:t>
            </a:r>
            <a:endParaRPr kumimoji="1" lang="ja-JP" altLang="en-US" sz="2400" dirty="0">
              <a:solidFill>
                <a:srgbClr val="0000FF"/>
              </a:solidFill>
              <a:latin typeface="メイリオ"/>
              <a:ea typeface="メイリオ"/>
              <a:cs typeface="メイリオ"/>
            </a:endParaRPr>
          </a:p>
        </p:txBody>
      </p:sp>
      <p:grpSp>
        <p:nvGrpSpPr>
          <p:cNvPr id="91" name="図形グループ 90"/>
          <p:cNvGrpSpPr/>
          <p:nvPr/>
        </p:nvGrpSpPr>
        <p:grpSpPr>
          <a:xfrm>
            <a:off x="2123852" y="5289200"/>
            <a:ext cx="401064" cy="852289"/>
            <a:chOff x="1052787" y="1829914"/>
            <a:chExt cx="401064" cy="852289"/>
          </a:xfrm>
          <a:effectLst>
            <a:outerShdw blurRad="50800" dist="38100" dir="2700000" algn="tl" rotWithShape="0">
              <a:prstClr val="black">
                <a:alpha val="40000"/>
              </a:prstClr>
            </a:outerShdw>
          </a:effectLst>
        </p:grpSpPr>
        <p:sp>
          <p:nvSpPr>
            <p:cNvPr id="92" name="円/楕円 91"/>
            <p:cNvSpPr/>
            <p:nvPr/>
          </p:nvSpPr>
          <p:spPr bwMode="auto">
            <a:xfrm>
              <a:off x="1052787" y="1829914"/>
              <a:ext cx="401062" cy="376010"/>
            </a:xfrm>
            <a:prstGeom prst="ellipse">
              <a:avLst/>
            </a:prstGeom>
            <a:solidFill>
              <a:schemeClr val="bg1">
                <a:lumMod val="8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effectLst/>
                <a:latin typeface="メイリオ"/>
                <a:ea typeface="メイリオ"/>
                <a:cs typeface="メイリオ"/>
              </a:endParaRPr>
            </a:p>
          </p:txBody>
        </p:sp>
        <p:sp>
          <p:nvSpPr>
            <p:cNvPr id="93" name="フローチャート: 論理積ゲート 92"/>
            <p:cNvSpPr/>
            <p:nvPr/>
          </p:nvSpPr>
          <p:spPr bwMode="auto">
            <a:xfrm rot="16200000">
              <a:off x="1004744" y="2233096"/>
              <a:ext cx="497154" cy="401060"/>
            </a:xfrm>
            <a:prstGeom prst="flowChartDelay">
              <a:avLst/>
            </a:prstGeom>
            <a:solidFill>
              <a:schemeClr val="bg1">
                <a:lumMod val="8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effectLst/>
                <a:latin typeface="メイリオ"/>
                <a:ea typeface="メイリオ"/>
                <a:cs typeface="メイリオ"/>
              </a:endParaRPr>
            </a:p>
          </p:txBody>
        </p:sp>
      </p:grpSp>
      <p:sp>
        <p:nvSpPr>
          <p:cNvPr id="94" name="テキスト ボックス 93"/>
          <p:cNvSpPr txBox="1"/>
          <p:nvPr/>
        </p:nvSpPr>
        <p:spPr>
          <a:xfrm>
            <a:off x="2048653" y="6183267"/>
            <a:ext cx="954107" cy="276999"/>
          </a:xfrm>
          <a:prstGeom prst="rect">
            <a:avLst/>
          </a:prstGeom>
          <a:noFill/>
        </p:spPr>
        <p:txBody>
          <a:bodyPr wrap="none" rtlCol="0">
            <a:spAutoFit/>
          </a:bodyPr>
          <a:lstStyle/>
          <a:p>
            <a:r>
              <a:rPr kumimoji="1" lang="ja-JP" altLang="en-US" sz="1200" dirty="0">
                <a:solidFill>
                  <a:schemeClr val="tx1">
                    <a:lumMod val="50000"/>
                    <a:lumOff val="50000"/>
                  </a:schemeClr>
                </a:solidFill>
                <a:latin typeface="メイリオ"/>
                <a:ea typeface="メイリオ"/>
                <a:cs typeface="メイリオ"/>
              </a:rPr>
              <a:t>倉庫・物流</a:t>
            </a:r>
          </a:p>
        </p:txBody>
      </p:sp>
      <p:grpSp>
        <p:nvGrpSpPr>
          <p:cNvPr id="95" name="図形グループ 94"/>
          <p:cNvGrpSpPr/>
          <p:nvPr/>
        </p:nvGrpSpPr>
        <p:grpSpPr>
          <a:xfrm>
            <a:off x="6568949" y="5305912"/>
            <a:ext cx="401064" cy="852289"/>
            <a:chOff x="1052787" y="1829914"/>
            <a:chExt cx="401064" cy="852289"/>
          </a:xfrm>
          <a:effectLst>
            <a:outerShdw blurRad="50800" dist="38100" dir="2700000" algn="tl" rotWithShape="0">
              <a:prstClr val="black">
                <a:alpha val="40000"/>
              </a:prstClr>
            </a:outerShdw>
          </a:effectLst>
        </p:grpSpPr>
        <p:sp>
          <p:nvSpPr>
            <p:cNvPr id="96" name="円/楕円 95"/>
            <p:cNvSpPr/>
            <p:nvPr/>
          </p:nvSpPr>
          <p:spPr bwMode="auto">
            <a:xfrm>
              <a:off x="1052787" y="1829914"/>
              <a:ext cx="401062" cy="376010"/>
            </a:xfrm>
            <a:prstGeom prst="ellipse">
              <a:avLst/>
            </a:prstGeom>
            <a:solidFill>
              <a:schemeClr val="bg1">
                <a:lumMod val="8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effectLst/>
                <a:latin typeface="メイリオ"/>
                <a:ea typeface="メイリオ"/>
                <a:cs typeface="メイリオ"/>
              </a:endParaRPr>
            </a:p>
          </p:txBody>
        </p:sp>
        <p:sp>
          <p:nvSpPr>
            <p:cNvPr id="97" name="フローチャート: 論理積ゲート 96"/>
            <p:cNvSpPr/>
            <p:nvPr/>
          </p:nvSpPr>
          <p:spPr bwMode="auto">
            <a:xfrm rot="16200000">
              <a:off x="1004744" y="2233096"/>
              <a:ext cx="497154" cy="401060"/>
            </a:xfrm>
            <a:prstGeom prst="flowChartDelay">
              <a:avLst/>
            </a:prstGeom>
            <a:solidFill>
              <a:schemeClr val="bg1">
                <a:lumMod val="8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effectLst/>
                <a:latin typeface="メイリオ"/>
                <a:ea typeface="メイリオ"/>
                <a:cs typeface="メイリオ"/>
              </a:endParaRPr>
            </a:p>
          </p:txBody>
        </p:sp>
      </p:grpSp>
      <p:sp>
        <p:nvSpPr>
          <p:cNvPr id="98" name="テキスト ボックス 97"/>
          <p:cNvSpPr txBox="1"/>
          <p:nvPr/>
        </p:nvSpPr>
        <p:spPr>
          <a:xfrm>
            <a:off x="6134486" y="6183274"/>
            <a:ext cx="954107" cy="276999"/>
          </a:xfrm>
          <a:prstGeom prst="rect">
            <a:avLst/>
          </a:prstGeom>
          <a:noFill/>
        </p:spPr>
        <p:txBody>
          <a:bodyPr wrap="none" rtlCol="0">
            <a:spAutoFit/>
          </a:bodyPr>
          <a:lstStyle/>
          <a:p>
            <a:pPr algn="r"/>
            <a:r>
              <a:rPr kumimoji="1" lang="ja-JP" altLang="en-US" sz="1200" dirty="0">
                <a:solidFill>
                  <a:schemeClr val="tx1">
                    <a:lumMod val="50000"/>
                    <a:lumOff val="50000"/>
                  </a:schemeClr>
                </a:solidFill>
                <a:latin typeface="メイリオ"/>
                <a:ea typeface="メイリオ"/>
                <a:cs typeface="メイリオ"/>
              </a:rPr>
              <a:t>調達・管理</a:t>
            </a:r>
          </a:p>
        </p:txBody>
      </p:sp>
      <p:cxnSp>
        <p:nvCxnSpPr>
          <p:cNvPr id="101" name="直線矢印コネクタ 100"/>
          <p:cNvCxnSpPr>
            <a:stCxn id="5" idx="3"/>
            <a:endCxn id="93" idx="2"/>
          </p:cNvCxnSpPr>
          <p:nvPr/>
        </p:nvCxnSpPr>
        <p:spPr bwMode="auto">
          <a:xfrm flipH="1">
            <a:off x="2524916" y="4470338"/>
            <a:ext cx="2012943" cy="1422574"/>
          </a:xfrm>
          <a:prstGeom prst="straightConnector1">
            <a:avLst/>
          </a:prstGeom>
          <a:solidFill>
            <a:schemeClr val="bg1"/>
          </a:solidFill>
          <a:ln w="38100" cap="flat" cmpd="sng" algn="ctr">
            <a:solidFill>
              <a:srgbClr val="FF6600"/>
            </a:solidFill>
            <a:prstDash val="solid"/>
            <a:round/>
            <a:headEnd type="arrow"/>
            <a:tailEnd type="arrow"/>
          </a:ln>
          <a:effectLst/>
        </p:spPr>
      </p:cxnSp>
      <p:cxnSp>
        <p:nvCxnSpPr>
          <p:cNvPr id="102" name="直線矢印コネクタ 101"/>
          <p:cNvCxnSpPr>
            <a:endCxn id="93" idx="2"/>
          </p:cNvCxnSpPr>
          <p:nvPr/>
        </p:nvCxnSpPr>
        <p:spPr bwMode="auto">
          <a:xfrm flipH="1">
            <a:off x="2524916" y="5640146"/>
            <a:ext cx="758777" cy="252766"/>
          </a:xfrm>
          <a:prstGeom prst="straightConnector1">
            <a:avLst/>
          </a:prstGeom>
          <a:solidFill>
            <a:schemeClr val="bg1"/>
          </a:solidFill>
          <a:ln w="38100" cap="flat" cmpd="sng" algn="ctr">
            <a:solidFill>
              <a:schemeClr val="accent4">
                <a:lumMod val="60000"/>
                <a:lumOff val="40000"/>
              </a:schemeClr>
            </a:solidFill>
            <a:prstDash val="sysDash"/>
            <a:round/>
            <a:headEnd type="arrow"/>
            <a:tailEnd type="arrow"/>
          </a:ln>
          <a:effectLst/>
        </p:spPr>
      </p:cxnSp>
      <p:cxnSp>
        <p:nvCxnSpPr>
          <p:cNvPr id="108" name="直線矢印コネクタ 107"/>
          <p:cNvCxnSpPr>
            <a:stCxn id="5" idx="3"/>
            <a:endCxn id="97" idx="0"/>
          </p:cNvCxnSpPr>
          <p:nvPr/>
        </p:nvCxnSpPr>
        <p:spPr bwMode="auto">
          <a:xfrm>
            <a:off x="4537859" y="4470338"/>
            <a:ext cx="2031094" cy="1439286"/>
          </a:xfrm>
          <a:prstGeom prst="straightConnector1">
            <a:avLst/>
          </a:prstGeom>
          <a:solidFill>
            <a:schemeClr val="bg1"/>
          </a:solidFill>
          <a:ln w="38100" cap="flat" cmpd="sng" algn="ctr">
            <a:solidFill>
              <a:srgbClr val="FF6600"/>
            </a:solidFill>
            <a:prstDash val="solid"/>
            <a:round/>
            <a:headEnd type="arrow"/>
            <a:tailEnd type="arrow"/>
          </a:ln>
          <a:effectLst/>
        </p:spPr>
      </p:cxnSp>
      <p:cxnSp>
        <p:nvCxnSpPr>
          <p:cNvPr id="109" name="直線矢印コネクタ 108"/>
          <p:cNvCxnSpPr>
            <a:endCxn id="97" idx="0"/>
          </p:cNvCxnSpPr>
          <p:nvPr/>
        </p:nvCxnSpPr>
        <p:spPr bwMode="auto">
          <a:xfrm>
            <a:off x="5798685" y="5640146"/>
            <a:ext cx="770268" cy="269478"/>
          </a:xfrm>
          <a:prstGeom prst="straightConnector1">
            <a:avLst/>
          </a:prstGeom>
          <a:solidFill>
            <a:schemeClr val="bg1"/>
          </a:solidFill>
          <a:ln w="38100" cap="flat" cmpd="sng" algn="ctr">
            <a:solidFill>
              <a:schemeClr val="accent4">
                <a:lumMod val="60000"/>
                <a:lumOff val="40000"/>
              </a:schemeClr>
            </a:solidFill>
            <a:prstDash val="sysDash"/>
            <a:round/>
            <a:headEnd type="arrow"/>
            <a:tailEnd type="arrow"/>
          </a:ln>
          <a:effectLst/>
        </p:spPr>
      </p:cxnSp>
      <p:sp>
        <p:nvSpPr>
          <p:cNvPr id="99" name="正方形/長方形 98"/>
          <p:cNvSpPr/>
          <p:nvPr/>
        </p:nvSpPr>
        <p:spPr bwMode="auto">
          <a:xfrm>
            <a:off x="2882632" y="4906616"/>
            <a:ext cx="1320161" cy="501346"/>
          </a:xfrm>
          <a:prstGeom prst="rect">
            <a:avLst/>
          </a:prstGeom>
          <a:solidFill>
            <a:srgbClr val="3366FF"/>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dirty="0">
                <a:solidFill>
                  <a:srgbClr val="FFFFFF"/>
                </a:solidFill>
                <a:latin typeface="メイリオ"/>
                <a:ea typeface="メイリオ"/>
                <a:cs typeface="メイリオ"/>
              </a:rPr>
              <a:t>生産・製造</a:t>
            </a:r>
            <a:endParaRPr kumimoji="0" lang="en-US" altLang="ja-JP" sz="1400" dirty="0">
              <a:solidFill>
                <a:srgbClr val="FFFFFF"/>
              </a:solidFill>
              <a:latin typeface="メイリオ"/>
              <a:ea typeface="メイリオ"/>
              <a:cs typeface="メイリオ"/>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00" dirty="0">
                <a:solidFill>
                  <a:srgbClr val="FFFFFF"/>
                </a:solidFill>
                <a:latin typeface="メイリオ"/>
                <a:ea typeface="メイリオ"/>
                <a:cs typeface="メイリオ"/>
              </a:rPr>
              <a:t>アプリケーション</a:t>
            </a:r>
            <a:endParaRPr kumimoji="0" lang="ja-JP" altLang="en-US" sz="1000" b="0" i="0" u="none" strike="noStrike" cap="none" normalizeH="0" dirty="0">
              <a:ln>
                <a:noFill/>
              </a:ln>
              <a:solidFill>
                <a:srgbClr val="FFFFFF"/>
              </a:solidFill>
              <a:effectLst/>
              <a:latin typeface="メイリオ"/>
              <a:ea typeface="メイリオ"/>
              <a:cs typeface="メイリオ"/>
            </a:endParaRPr>
          </a:p>
        </p:txBody>
      </p:sp>
      <p:sp>
        <p:nvSpPr>
          <p:cNvPr id="100" name="正方形/長方形 99"/>
          <p:cNvSpPr/>
          <p:nvPr/>
        </p:nvSpPr>
        <p:spPr bwMode="auto">
          <a:xfrm>
            <a:off x="4938073" y="4906616"/>
            <a:ext cx="1320161" cy="501346"/>
          </a:xfrm>
          <a:prstGeom prst="rect">
            <a:avLst/>
          </a:prstGeom>
          <a:solidFill>
            <a:srgbClr val="3366FF"/>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dirty="0">
                <a:solidFill>
                  <a:srgbClr val="FFFFFF"/>
                </a:solidFill>
                <a:latin typeface="メイリオ"/>
                <a:ea typeface="メイリオ"/>
                <a:cs typeface="メイリオ"/>
              </a:rPr>
              <a:t>人事・給与</a:t>
            </a:r>
            <a:endParaRPr kumimoji="0" lang="en-US" altLang="ja-JP" sz="1400" dirty="0">
              <a:solidFill>
                <a:srgbClr val="FFFFFF"/>
              </a:solidFill>
              <a:latin typeface="メイリオ"/>
              <a:ea typeface="メイリオ"/>
              <a:cs typeface="メイリオ"/>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00" dirty="0">
                <a:solidFill>
                  <a:srgbClr val="FFFFFF"/>
                </a:solidFill>
                <a:latin typeface="メイリオ"/>
                <a:ea typeface="メイリオ"/>
                <a:cs typeface="メイリオ"/>
              </a:rPr>
              <a:t>アプリケーション</a:t>
            </a:r>
            <a:endParaRPr kumimoji="0" lang="ja-JP" altLang="en-US" sz="1000" b="0" i="0" u="none" strike="noStrike" cap="none" normalizeH="0" dirty="0">
              <a:ln>
                <a:noFill/>
              </a:ln>
              <a:solidFill>
                <a:srgbClr val="FFFFFF"/>
              </a:solidFill>
              <a:effectLst/>
              <a:latin typeface="メイリオ"/>
              <a:ea typeface="メイリオ"/>
              <a:cs typeface="メイリオ"/>
            </a:endParaRPr>
          </a:p>
        </p:txBody>
      </p:sp>
      <p:sp>
        <p:nvSpPr>
          <p:cNvPr id="31" name="ホームベース 30"/>
          <p:cNvSpPr/>
          <p:nvPr/>
        </p:nvSpPr>
        <p:spPr>
          <a:xfrm>
            <a:off x="1062713" y="867489"/>
            <a:ext cx="3140080" cy="852289"/>
          </a:xfrm>
          <a:prstGeom prst="homePlate">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b="1" u="sng" dirty="0">
                <a:solidFill>
                  <a:srgbClr val="FFFFFF"/>
                </a:solidFill>
                <a:latin typeface="メイリオ"/>
                <a:ea typeface="メイリオ"/>
                <a:cs typeface="メイリオ"/>
              </a:rPr>
              <a:t>ERP</a:t>
            </a:r>
            <a:r>
              <a:rPr kumimoji="1" lang="ja-JP" altLang="en-US" sz="1200" b="1" u="sng" dirty="0">
                <a:solidFill>
                  <a:srgbClr val="FFFFFF"/>
                </a:solidFill>
                <a:latin typeface="メイリオ"/>
                <a:ea typeface="メイリオ"/>
                <a:cs typeface="メイリオ"/>
              </a:rPr>
              <a:t>システム</a:t>
            </a:r>
            <a:r>
              <a:rPr kumimoji="1" lang="ja-JP" altLang="en-US" sz="1200" dirty="0">
                <a:solidFill>
                  <a:srgbClr val="FFFFFF"/>
                </a:solidFill>
                <a:latin typeface="メイリオ"/>
                <a:ea typeface="メイリオ"/>
                <a:cs typeface="メイリオ"/>
              </a:rPr>
              <a:t>のもたらす価値</a:t>
            </a:r>
            <a:endParaRPr kumimoji="1" lang="en-US" altLang="ja-JP" sz="1200" dirty="0">
              <a:solidFill>
                <a:srgbClr val="FFFFFF"/>
              </a:solidFill>
              <a:latin typeface="メイリオ"/>
              <a:ea typeface="メイリオ"/>
              <a:cs typeface="メイリオ"/>
            </a:endParaRPr>
          </a:p>
          <a:p>
            <a:pPr marL="685800" lvl="1" indent="-228600">
              <a:buFont typeface="+mj-lt"/>
              <a:buAutoNum type="arabicPeriod"/>
            </a:pPr>
            <a:r>
              <a:rPr kumimoji="1" lang="ja-JP" altLang="en-US" sz="1000" dirty="0">
                <a:solidFill>
                  <a:srgbClr val="FFFFFF"/>
                </a:solidFill>
                <a:latin typeface="メイリオ"/>
                <a:ea typeface="メイリオ"/>
                <a:cs typeface="メイリオ"/>
              </a:rPr>
              <a:t>効率的義用務運営</a:t>
            </a:r>
            <a:endParaRPr kumimoji="1" lang="en-US" altLang="ja-JP" sz="1000" dirty="0">
              <a:solidFill>
                <a:srgbClr val="FFFFFF"/>
              </a:solidFill>
              <a:latin typeface="メイリオ"/>
              <a:ea typeface="メイリオ"/>
              <a:cs typeface="メイリオ"/>
            </a:endParaRPr>
          </a:p>
          <a:p>
            <a:pPr marL="685800" lvl="1" indent="-228600">
              <a:buFont typeface="+mj-lt"/>
              <a:buAutoNum type="arabicPeriod"/>
            </a:pPr>
            <a:r>
              <a:rPr lang="ja-JP" altLang="en-US" sz="1000" dirty="0">
                <a:solidFill>
                  <a:srgbClr val="FFFFFF"/>
                </a:solidFill>
                <a:latin typeface="メイリオ"/>
                <a:ea typeface="メイリオ"/>
                <a:cs typeface="メイリオ"/>
              </a:rPr>
              <a:t>リアルタイム経営</a:t>
            </a:r>
            <a:endParaRPr lang="en-US" altLang="ja-JP" sz="1000" dirty="0">
              <a:solidFill>
                <a:srgbClr val="FFFFFF"/>
              </a:solidFill>
              <a:latin typeface="メイリオ"/>
              <a:ea typeface="メイリオ"/>
              <a:cs typeface="メイリオ"/>
            </a:endParaRPr>
          </a:p>
          <a:p>
            <a:pPr marL="685800" lvl="1" indent="-228600">
              <a:buFont typeface="+mj-lt"/>
              <a:buAutoNum type="arabicPeriod"/>
            </a:pPr>
            <a:r>
              <a:rPr kumimoji="1" lang="ja-JP" altLang="en-US" sz="1000" dirty="0">
                <a:solidFill>
                  <a:srgbClr val="FFFFFF"/>
                </a:solidFill>
                <a:latin typeface="メイリオ"/>
                <a:ea typeface="メイリオ"/>
                <a:cs typeface="メイリオ"/>
              </a:rPr>
              <a:t>内部統制</a:t>
            </a:r>
          </a:p>
        </p:txBody>
      </p:sp>
      <p:sp>
        <p:nvSpPr>
          <p:cNvPr id="60" name="ホームベース 59"/>
          <p:cNvSpPr/>
          <p:nvPr/>
        </p:nvSpPr>
        <p:spPr>
          <a:xfrm flipH="1">
            <a:off x="5043078" y="867489"/>
            <a:ext cx="3140080" cy="852289"/>
          </a:xfrm>
          <a:prstGeom prst="homePlate">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b="1" u="sng" dirty="0">
                <a:solidFill>
                  <a:srgbClr val="FFFFFF"/>
                </a:solidFill>
                <a:latin typeface="メイリオ"/>
                <a:ea typeface="メイリオ"/>
                <a:cs typeface="メイリオ"/>
              </a:rPr>
              <a:t>ERP</a:t>
            </a:r>
            <a:r>
              <a:rPr kumimoji="1" lang="ja-JP" altLang="en-US" sz="1200" b="1" u="sng" dirty="0">
                <a:solidFill>
                  <a:srgbClr val="FFFFFF"/>
                </a:solidFill>
                <a:latin typeface="メイリオ"/>
                <a:ea typeface="メイリオ"/>
                <a:cs typeface="メイリオ"/>
              </a:rPr>
              <a:t>パッケージ</a:t>
            </a:r>
            <a:r>
              <a:rPr kumimoji="1" lang="ja-JP" altLang="en-US" sz="1200" dirty="0">
                <a:solidFill>
                  <a:srgbClr val="FFFFFF"/>
                </a:solidFill>
                <a:latin typeface="メイリオ"/>
                <a:ea typeface="メイリオ"/>
                <a:cs typeface="メイリオ"/>
              </a:rPr>
              <a:t>利用のメリット</a:t>
            </a:r>
            <a:endParaRPr kumimoji="1" lang="en-US" altLang="ja-JP" sz="1200" dirty="0">
              <a:solidFill>
                <a:srgbClr val="FFFFFF"/>
              </a:solidFill>
              <a:latin typeface="メイリオ"/>
              <a:ea typeface="メイリオ"/>
              <a:cs typeface="メイリオ"/>
            </a:endParaRPr>
          </a:p>
          <a:p>
            <a:pPr marL="685800" lvl="1" indent="-228600">
              <a:buFont typeface="+mj-lt"/>
              <a:buAutoNum type="arabicPeriod"/>
            </a:pPr>
            <a:r>
              <a:rPr lang="ja-JP" altLang="en-US" sz="1000" dirty="0">
                <a:solidFill>
                  <a:srgbClr val="FFFFFF"/>
                </a:solidFill>
                <a:latin typeface="メイリオ"/>
                <a:ea typeface="メイリオ"/>
                <a:cs typeface="メイリオ"/>
              </a:rPr>
              <a:t>ベストプラクティスの活用</a:t>
            </a:r>
            <a:endParaRPr lang="en-US" altLang="ja-JP" sz="1000" dirty="0">
              <a:solidFill>
                <a:srgbClr val="FFFFFF"/>
              </a:solidFill>
              <a:latin typeface="メイリオ"/>
              <a:ea typeface="メイリオ"/>
              <a:cs typeface="メイリオ"/>
            </a:endParaRPr>
          </a:p>
          <a:p>
            <a:pPr marL="685800" lvl="1" indent="-228600">
              <a:buFont typeface="+mj-lt"/>
              <a:buAutoNum type="arabicPeriod"/>
            </a:pPr>
            <a:r>
              <a:rPr kumimoji="1" lang="ja-JP" altLang="en-US" sz="1000" dirty="0">
                <a:solidFill>
                  <a:srgbClr val="FFFFFF"/>
                </a:solidFill>
                <a:latin typeface="メイリオ"/>
                <a:ea typeface="メイリオ"/>
                <a:cs typeface="メイリオ"/>
              </a:rPr>
              <a:t>法律・制度変更への迅速な対応</a:t>
            </a:r>
          </a:p>
          <a:p>
            <a:pPr marL="685800" lvl="1" indent="-228600">
              <a:buFont typeface="+mj-lt"/>
              <a:buAutoNum type="arabicPeriod"/>
            </a:pPr>
            <a:r>
              <a:rPr kumimoji="1" lang="ja-JP" altLang="en-US" sz="1000" dirty="0">
                <a:solidFill>
                  <a:srgbClr val="FFFFFF"/>
                </a:solidFill>
                <a:latin typeface="メイリオ"/>
                <a:ea typeface="メイリオ"/>
                <a:cs typeface="メイリオ"/>
              </a:rPr>
              <a:t>構築に関わる期間とコストの削減</a:t>
            </a:r>
            <a:endParaRPr kumimoji="1" lang="en-US" altLang="ja-JP" sz="1000" dirty="0">
              <a:solidFill>
                <a:srgbClr val="FFFFFF"/>
              </a:solidFill>
              <a:latin typeface="メイリオ"/>
              <a:ea typeface="メイリオ"/>
              <a:cs typeface="メイリオ"/>
            </a:endParaRPr>
          </a:p>
        </p:txBody>
      </p:sp>
    </p:spTree>
    <p:extLst>
      <p:ext uri="{BB962C8B-B14F-4D97-AF65-F5344CB8AC3E}">
        <p14:creationId xmlns:p14="http://schemas.microsoft.com/office/powerpoint/2010/main" val="20343001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2400" y="152400"/>
            <a:ext cx="8991600" cy="533400"/>
          </a:xfrm>
        </p:spPr>
        <p:txBody>
          <a:bodyPr/>
          <a:lstStyle/>
          <a:p>
            <a:r>
              <a:rPr kumimoji="1" lang="ja-JP" altLang="en-US" sz="2800" dirty="0">
                <a:latin typeface="メイリオ"/>
                <a:ea typeface="メイリオ"/>
                <a:cs typeface="メイリオ"/>
              </a:rPr>
              <a:t>「</a:t>
            </a:r>
            <a:r>
              <a:rPr kumimoji="1" lang="en-US" altLang="ja-JP" sz="2800" dirty="0">
                <a:latin typeface="メイリオ"/>
                <a:ea typeface="メイリオ"/>
                <a:cs typeface="メイリオ"/>
              </a:rPr>
              <a:t>ERP</a:t>
            </a:r>
            <a:r>
              <a:rPr kumimoji="1" lang="ja-JP" altLang="en-US" sz="2800" dirty="0">
                <a:latin typeface="メイリオ"/>
                <a:ea typeface="メイリオ"/>
                <a:cs typeface="メイリオ"/>
              </a:rPr>
              <a:t>」と「</a:t>
            </a:r>
            <a:r>
              <a:rPr kumimoji="1" lang="en-US" altLang="ja-JP" sz="2800" dirty="0">
                <a:latin typeface="メイリオ"/>
                <a:ea typeface="メイリオ"/>
                <a:cs typeface="メイリオ"/>
              </a:rPr>
              <a:t>ERP</a:t>
            </a:r>
            <a:r>
              <a:rPr kumimoji="1" lang="ja-JP" altLang="en-US" sz="2800" dirty="0">
                <a:latin typeface="メイリオ"/>
                <a:ea typeface="メイリオ"/>
                <a:cs typeface="メイリオ"/>
              </a:rPr>
              <a:t>システム」と「</a:t>
            </a:r>
            <a:r>
              <a:rPr kumimoji="1" lang="en-US" altLang="ja-JP" sz="2800" dirty="0">
                <a:latin typeface="メイリオ"/>
                <a:ea typeface="メイリオ"/>
                <a:cs typeface="メイリオ"/>
              </a:rPr>
              <a:t>ERP</a:t>
            </a:r>
            <a:r>
              <a:rPr kumimoji="1" lang="ja-JP" altLang="en-US" sz="2800" dirty="0">
                <a:latin typeface="メイリオ"/>
                <a:ea typeface="メイリオ"/>
                <a:cs typeface="メイリオ"/>
              </a:rPr>
              <a:t>パッケージ」</a:t>
            </a:r>
          </a:p>
        </p:txBody>
      </p:sp>
      <p:sp>
        <p:nvSpPr>
          <p:cNvPr id="3" name="角丸四角形 2"/>
          <p:cNvSpPr/>
          <p:nvPr/>
        </p:nvSpPr>
        <p:spPr bwMode="auto">
          <a:xfrm>
            <a:off x="755576" y="1628106"/>
            <a:ext cx="5760640" cy="4176464"/>
          </a:xfrm>
          <a:prstGeom prst="roundRect">
            <a:avLst>
              <a:gd name="adj" fmla="val 0"/>
            </a:avLst>
          </a:prstGeom>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dirty="0">
              <a:ln>
                <a:noFill/>
              </a:ln>
              <a:solidFill>
                <a:srgbClr val="484848"/>
              </a:solidFill>
              <a:effectLst/>
              <a:latin typeface="メイリオ"/>
              <a:ea typeface="メイリオ"/>
              <a:cs typeface="メイリオ"/>
            </a:endParaRPr>
          </a:p>
        </p:txBody>
      </p:sp>
      <p:sp>
        <p:nvSpPr>
          <p:cNvPr id="8" name="テキスト ボックス 7"/>
          <p:cNvSpPr txBox="1"/>
          <p:nvPr/>
        </p:nvSpPr>
        <p:spPr>
          <a:xfrm>
            <a:off x="971600" y="1772122"/>
            <a:ext cx="2938926" cy="400110"/>
          </a:xfrm>
          <a:prstGeom prst="rect">
            <a:avLst/>
          </a:prstGeom>
          <a:noFill/>
        </p:spPr>
        <p:txBody>
          <a:bodyPr wrap="none" rtlCol="0">
            <a:spAutoFit/>
          </a:bodyPr>
          <a:lstStyle/>
          <a:p>
            <a:r>
              <a:rPr kumimoji="1" lang="en-US" altLang="ja-JP" sz="2000" dirty="0">
                <a:solidFill>
                  <a:srgbClr val="FFFFFF"/>
                </a:solidFill>
                <a:latin typeface="メイリオ"/>
                <a:ea typeface="メイリオ"/>
                <a:cs typeface="メイリオ"/>
              </a:rPr>
              <a:t>ERP</a:t>
            </a:r>
            <a:r>
              <a:rPr kumimoji="1" lang="en-US" altLang="ja-JP" dirty="0">
                <a:solidFill>
                  <a:srgbClr val="FFFFFF"/>
                </a:solidFill>
                <a:latin typeface="メイリオ"/>
                <a:ea typeface="メイリオ"/>
                <a:cs typeface="メイリオ"/>
              </a:rPr>
              <a:t> </a:t>
            </a:r>
            <a:r>
              <a:rPr kumimoji="1" lang="en-US" altLang="ja-JP" sz="1200" dirty="0">
                <a:solidFill>
                  <a:srgbClr val="FFFFFF"/>
                </a:solidFill>
                <a:latin typeface="メイリオ"/>
                <a:ea typeface="メイリオ"/>
                <a:cs typeface="メイリオ"/>
              </a:rPr>
              <a:t>Enterprise Recourse Planning</a:t>
            </a:r>
            <a:endParaRPr kumimoji="1" lang="ja-JP" altLang="en-US" sz="1200" dirty="0">
              <a:solidFill>
                <a:srgbClr val="FFFFFF"/>
              </a:solidFill>
              <a:latin typeface="メイリオ"/>
              <a:ea typeface="メイリオ"/>
              <a:cs typeface="メイリオ"/>
            </a:endParaRPr>
          </a:p>
        </p:txBody>
      </p:sp>
      <p:sp>
        <p:nvSpPr>
          <p:cNvPr id="12" name="テキスト ボックス 11"/>
          <p:cNvSpPr txBox="1"/>
          <p:nvPr/>
        </p:nvSpPr>
        <p:spPr>
          <a:xfrm>
            <a:off x="971600" y="2132162"/>
            <a:ext cx="5929828" cy="584776"/>
          </a:xfrm>
          <a:prstGeom prst="rect">
            <a:avLst/>
          </a:prstGeom>
          <a:noFill/>
        </p:spPr>
        <p:txBody>
          <a:bodyPr wrap="none" rtlCol="0">
            <a:spAutoFit/>
          </a:bodyPr>
          <a:lstStyle/>
          <a:p>
            <a:r>
              <a:rPr lang="ja-JP" altLang="en-US" sz="1600" dirty="0">
                <a:solidFill>
                  <a:srgbClr val="FFFFFF"/>
                </a:solidFill>
                <a:latin typeface="メイリオ"/>
                <a:ea typeface="メイリオ"/>
                <a:cs typeface="メイリオ"/>
              </a:rPr>
              <a:t>企業経営の基本となる資源要素（ヒト・モノ・カネ・情報）を</a:t>
            </a:r>
            <a:endParaRPr lang="en-US" altLang="ja-JP" sz="1600" dirty="0">
              <a:solidFill>
                <a:srgbClr val="FFFFFF"/>
              </a:solidFill>
              <a:latin typeface="メイリオ"/>
              <a:ea typeface="メイリオ"/>
              <a:cs typeface="メイリオ"/>
            </a:endParaRPr>
          </a:p>
          <a:p>
            <a:r>
              <a:rPr lang="ja-JP" altLang="en-US" sz="1600" dirty="0">
                <a:solidFill>
                  <a:srgbClr val="FFFFFF"/>
                </a:solidFill>
                <a:latin typeface="メイリオ"/>
                <a:ea typeface="メイリオ"/>
                <a:cs typeface="メイリオ"/>
              </a:rPr>
              <a:t>適切に分配し有効活用する計画を重視する</a:t>
            </a:r>
            <a:r>
              <a:rPr kumimoji="1" lang="ja-JP" altLang="en-US" sz="1600" b="1" u="sng" dirty="0">
                <a:solidFill>
                  <a:srgbClr val="FFFFFF"/>
                </a:solidFill>
                <a:latin typeface="メイリオ"/>
                <a:ea typeface="メイリオ"/>
                <a:cs typeface="メイリオ"/>
              </a:rPr>
              <a:t>経営手法</a:t>
            </a:r>
          </a:p>
        </p:txBody>
      </p:sp>
      <p:grpSp>
        <p:nvGrpSpPr>
          <p:cNvPr id="21" name="図形グループ 20"/>
          <p:cNvGrpSpPr/>
          <p:nvPr/>
        </p:nvGrpSpPr>
        <p:grpSpPr>
          <a:xfrm>
            <a:off x="899592" y="2852242"/>
            <a:ext cx="3312368" cy="1368152"/>
            <a:chOff x="827584" y="2780928"/>
            <a:chExt cx="3312368" cy="1368152"/>
          </a:xfrm>
        </p:grpSpPr>
        <p:sp>
          <p:nvSpPr>
            <p:cNvPr id="4" name="角丸四角形 3"/>
            <p:cNvSpPr/>
            <p:nvPr/>
          </p:nvSpPr>
          <p:spPr bwMode="auto">
            <a:xfrm>
              <a:off x="827584" y="2780928"/>
              <a:ext cx="3312368" cy="1368152"/>
            </a:xfrm>
            <a:prstGeom prst="roundRect">
              <a:avLst>
                <a:gd name="adj" fmla="val 0"/>
              </a:avLst>
            </a:prstGeom>
            <a:solidFill>
              <a:srgbClr val="008000"/>
            </a:solid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dirty="0">
                <a:ln>
                  <a:noFill/>
                </a:ln>
                <a:solidFill>
                  <a:srgbClr val="484848"/>
                </a:solidFill>
                <a:effectLst/>
                <a:latin typeface="メイリオ"/>
                <a:ea typeface="メイリオ"/>
                <a:cs typeface="メイリオ"/>
              </a:endParaRPr>
            </a:p>
          </p:txBody>
        </p:sp>
        <p:sp>
          <p:nvSpPr>
            <p:cNvPr id="9" name="テキスト ボックス 8"/>
            <p:cNvSpPr txBox="1"/>
            <p:nvPr/>
          </p:nvSpPr>
          <p:spPr>
            <a:xfrm>
              <a:off x="899592" y="2924944"/>
              <a:ext cx="1784037" cy="400110"/>
            </a:xfrm>
            <a:prstGeom prst="rect">
              <a:avLst/>
            </a:prstGeom>
            <a:noFill/>
          </p:spPr>
          <p:txBody>
            <a:bodyPr wrap="none" rtlCol="0">
              <a:spAutoFit/>
            </a:bodyPr>
            <a:lstStyle/>
            <a:p>
              <a:r>
                <a:rPr kumimoji="1" lang="en-US" altLang="ja-JP" sz="2000" dirty="0">
                  <a:solidFill>
                    <a:srgbClr val="FFFFFF"/>
                  </a:solidFill>
                  <a:latin typeface="メイリオ"/>
                  <a:ea typeface="メイリオ"/>
                  <a:cs typeface="メイリオ"/>
                </a:rPr>
                <a:t>ERP </a:t>
              </a:r>
              <a:r>
                <a:rPr kumimoji="1" lang="ja-JP" altLang="en-US" sz="2000" dirty="0">
                  <a:solidFill>
                    <a:srgbClr val="FFFFFF"/>
                  </a:solidFill>
                  <a:latin typeface="メイリオ"/>
                  <a:ea typeface="メイリオ"/>
                  <a:cs typeface="メイリオ"/>
                </a:rPr>
                <a:t>システム</a:t>
              </a:r>
            </a:p>
          </p:txBody>
        </p:sp>
        <p:sp>
          <p:nvSpPr>
            <p:cNvPr id="13" name="テキスト ボックス 12"/>
            <p:cNvSpPr txBox="1"/>
            <p:nvPr/>
          </p:nvSpPr>
          <p:spPr>
            <a:xfrm>
              <a:off x="899592" y="3284984"/>
              <a:ext cx="2625539" cy="584776"/>
            </a:xfrm>
            <a:prstGeom prst="rect">
              <a:avLst/>
            </a:prstGeom>
            <a:noFill/>
          </p:spPr>
          <p:txBody>
            <a:bodyPr wrap="none" rtlCol="0">
              <a:spAutoFit/>
            </a:bodyPr>
            <a:lstStyle/>
            <a:p>
              <a:r>
                <a:rPr kumimoji="1" lang="en-US" altLang="ja-JP" sz="1600" dirty="0">
                  <a:solidFill>
                    <a:srgbClr val="FFFFFF"/>
                  </a:solidFill>
                  <a:latin typeface="メイリオ"/>
                  <a:ea typeface="メイリオ"/>
                  <a:cs typeface="メイリオ"/>
                </a:rPr>
                <a:t>ERP</a:t>
              </a:r>
              <a:r>
                <a:rPr kumimoji="1" lang="ja-JP" altLang="en-US" sz="1600" dirty="0">
                  <a:solidFill>
                    <a:srgbClr val="FFFFFF"/>
                  </a:solidFill>
                  <a:latin typeface="メイリオ"/>
                  <a:ea typeface="メイリオ"/>
                  <a:cs typeface="メイリオ"/>
                </a:rPr>
                <a:t>経営を実現するための</a:t>
              </a:r>
            </a:p>
            <a:p>
              <a:r>
                <a:rPr lang="ja-JP" altLang="en-US" sz="1600" b="1" u="sng" dirty="0">
                  <a:solidFill>
                    <a:srgbClr val="FFFFFF"/>
                  </a:solidFill>
                  <a:latin typeface="メイリオ"/>
                  <a:ea typeface="メイリオ"/>
                  <a:cs typeface="メイリオ"/>
                </a:rPr>
                <a:t>情報システム</a:t>
              </a:r>
              <a:endParaRPr kumimoji="1" lang="ja-JP" altLang="en-US" sz="1600" b="1" u="sng" dirty="0">
                <a:solidFill>
                  <a:srgbClr val="FFFFFF"/>
                </a:solidFill>
                <a:latin typeface="メイリオ"/>
                <a:ea typeface="メイリオ"/>
                <a:cs typeface="メイリオ"/>
              </a:endParaRPr>
            </a:p>
          </p:txBody>
        </p:sp>
      </p:grpSp>
      <p:grpSp>
        <p:nvGrpSpPr>
          <p:cNvPr id="19" name="図形グループ 18"/>
          <p:cNvGrpSpPr/>
          <p:nvPr/>
        </p:nvGrpSpPr>
        <p:grpSpPr>
          <a:xfrm>
            <a:off x="899592" y="2852242"/>
            <a:ext cx="7632848" cy="2736304"/>
            <a:chOff x="827584" y="2780928"/>
            <a:chExt cx="7632848" cy="2736304"/>
          </a:xfrm>
        </p:grpSpPr>
        <p:sp>
          <p:nvSpPr>
            <p:cNvPr id="5" name="角丸四角形 4"/>
            <p:cNvSpPr/>
            <p:nvPr/>
          </p:nvSpPr>
          <p:spPr bwMode="auto">
            <a:xfrm>
              <a:off x="827584" y="4581128"/>
              <a:ext cx="7632848" cy="936104"/>
            </a:xfrm>
            <a:prstGeom prst="roundRect">
              <a:avLst>
                <a:gd name="adj" fmla="val 0"/>
              </a:avLst>
            </a:prstGeom>
            <a:solidFill>
              <a:schemeClr val="accent2">
                <a:lumMod val="60000"/>
                <a:lumOff val="40000"/>
              </a:schemeClr>
            </a:solid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solidFill>
                  <a:srgbClr val="FFFFFF"/>
                </a:solidFill>
                <a:effectLst/>
                <a:latin typeface="メイリオ"/>
                <a:ea typeface="メイリオ"/>
                <a:cs typeface="メイリオ"/>
              </a:endParaRPr>
            </a:p>
          </p:txBody>
        </p:sp>
        <p:sp>
          <p:nvSpPr>
            <p:cNvPr id="10" name="テキスト ボックス 9"/>
            <p:cNvSpPr txBox="1"/>
            <p:nvPr/>
          </p:nvSpPr>
          <p:spPr>
            <a:xfrm>
              <a:off x="899592" y="4716432"/>
              <a:ext cx="2040518" cy="400110"/>
            </a:xfrm>
            <a:prstGeom prst="rect">
              <a:avLst/>
            </a:prstGeom>
            <a:noFill/>
          </p:spPr>
          <p:txBody>
            <a:bodyPr wrap="none" rtlCol="0">
              <a:spAutoFit/>
            </a:bodyPr>
            <a:lstStyle/>
            <a:p>
              <a:r>
                <a:rPr kumimoji="1" lang="en-US" altLang="ja-JP" sz="2000" dirty="0">
                  <a:solidFill>
                    <a:srgbClr val="FFFFFF"/>
                  </a:solidFill>
                  <a:latin typeface="メイリオ"/>
                  <a:ea typeface="メイリオ"/>
                  <a:cs typeface="メイリオ"/>
                </a:rPr>
                <a:t>ERP </a:t>
              </a:r>
              <a:r>
                <a:rPr kumimoji="1" lang="ja-JP" altLang="en-US" sz="2000" dirty="0">
                  <a:solidFill>
                    <a:srgbClr val="FFFFFF"/>
                  </a:solidFill>
                  <a:latin typeface="メイリオ"/>
                  <a:ea typeface="メイリオ"/>
                  <a:cs typeface="メイリオ"/>
                </a:rPr>
                <a:t>パッケージ</a:t>
              </a:r>
            </a:p>
          </p:txBody>
        </p:sp>
        <p:sp>
          <p:nvSpPr>
            <p:cNvPr id="11" name="テキスト ボックス 10"/>
            <p:cNvSpPr txBox="1"/>
            <p:nvPr/>
          </p:nvSpPr>
          <p:spPr>
            <a:xfrm>
              <a:off x="899592" y="5076472"/>
              <a:ext cx="6934410" cy="338554"/>
            </a:xfrm>
            <a:prstGeom prst="rect">
              <a:avLst/>
            </a:prstGeom>
            <a:noFill/>
          </p:spPr>
          <p:txBody>
            <a:bodyPr wrap="none" rtlCol="0">
              <a:spAutoFit/>
            </a:bodyPr>
            <a:lstStyle/>
            <a:p>
              <a:r>
                <a:rPr lang="en-US" altLang="ja-JP" sz="1600" dirty="0">
                  <a:solidFill>
                    <a:srgbClr val="FFFFFF"/>
                  </a:solidFill>
                  <a:latin typeface="メイリオ"/>
                  <a:ea typeface="メイリオ"/>
                  <a:cs typeface="メイリオ"/>
                </a:rPr>
                <a:t>ERP</a:t>
              </a:r>
              <a:r>
                <a:rPr lang="ja-JP" altLang="en-US" sz="1600" dirty="0">
                  <a:solidFill>
                    <a:srgbClr val="FFFFFF"/>
                  </a:solidFill>
                  <a:latin typeface="メイリオ"/>
                  <a:ea typeface="メイリオ"/>
                  <a:cs typeface="メイリオ"/>
                </a:rPr>
                <a:t>経営を支える理想的な</a:t>
              </a:r>
              <a:r>
                <a:rPr kumimoji="1" lang="ja-JP" altLang="en-US" sz="1600" dirty="0">
                  <a:solidFill>
                    <a:srgbClr val="FFFFFF"/>
                  </a:solidFill>
                  <a:latin typeface="メイリオ"/>
                  <a:ea typeface="メイリオ"/>
                  <a:cs typeface="メイリオ"/>
                </a:rPr>
                <a:t>業務プロセスを</a:t>
              </a:r>
              <a:r>
                <a:rPr kumimoji="1" lang="ja-JP" altLang="en-US" sz="1600" b="1" u="sng" dirty="0">
                  <a:solidFill>
                    <a:srgbClr val="FFFFFF"/>
                  </a:solidFill>
                  <a:latin typeface="メイリオ"/>
                  <a:ea typeface="メイリオ"/>
                  <a:cs typeface="メイリオ"/>
                </a:rPr>
                <a:t>パッケージ化した情報システム</a:t>
              </a:r>
              <a:endParaRPr lang="en-US" altLang="ja-JP" sz="1600" b="1" u="sng" dirty="0">
                <a:solidFill>
                  <a:srgbClr val="FFFFFF"/>
                </a:solidFill>
                <a:latin typeface="メイリオ"/>
                <a:ea typeface="メイリオ"/>
                <a:cs typeface="メイリオ"/>
              </a:endParaRPr>
            </a:p>
          </p:txBody>
        </p:sp>
        <p:grpSp>
          <p:nvGrpSpPr>
            <p:cNvPr id="16" name="図形グループ 15"/>
            <p:cNvGrpSpPr/>
            <p:nvPr/>
          </p:nvGrpSpPr>
          <p:grpSpPr>
            <a:xfrm>
              <a:off x="4211960" y="2780928"/>
              <a:ext cx="1944216" cy="1872208"/>
              <a:chOff x="4211960" y="2780928"/>
              <a:chExt cx="1944216" cy="1872208"/>
            </a:xfrm>
          </p:grpSpPr>
          <p:sp>
            <p:nvSpPr>
              <p:cNvPr id="14" name="曲折矢印 13"/>
              <p:cNvSpPr/>
              <p:nvPr/>
            </p:nvSpPr>
            <p:spPr bwMode="auto">
              <a:xfrm rot="5400000">
                <a:off x="4247964" y="3176972"/>
                <a:ext cx="1440160" cy="1512168"/>
              </a:xfrm>
              <a:prstGeom prst="bentArrow">
                <a:avLst/>
              </a:prstGeom>
              <a:solidFill>
                <a:srgbClr val="66FFCC"/>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solidFill>
                    <a:srgbClr val="484848"/>
                  </a:solidFill>
                  <a:effectLst/>
                  <a:latin typeface="メイリオ"/>
                  <a:ea typeface="メイリオ"/>
                  <a:cs typeface="メイリオ"/>
                </a:endParaRPr>
              </a:p>
            </p:txBody>
          </p:sp>
          <p:sp>
            <p:nvSpPr>
              <p:cNvPr id="7" name="角丸四角形 6"/>
              <p:cNvSpPr/>
              <p:nvPr/>
            </p:nvSpPr>
            <p:spPr bwMode="auto">
              <a:xfrm>
                <a:off x="4427984" y="2780928"/>
                <a:ext cx="1728192" cy="1368152"/>
              </a:xfrm>
              <a:prstGeom prst="roundRect">
                <a:avLst>
                  <a:gd name="adj" fmla="val 0"/>
                </a:avLst>
              </a:prstGeom>
              <a:solidFill>
                <a:schemeClr val="accent3">
                  <a:alpha val="50000"/>
                </a:schemeClr>
              </a:solidFill>
              <a:ln>
                <a:noFill/>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a:ln>
                      <a:noFill/>
                    </a:ln>
                    <a:solidFill>
                      <a:srgbClr val="FFFFFF"/>
                    </a:solidFill>
                    <a:effectLst/>
                    <a:latin typeface="メイリオ"/>
                    <a:ea typeface="メイリオ"/>
                    <a:cs typeface="メイリオ"/>
                  </a:rPr>
                  <a:t>業務分析や業務プロセスの標準化</a:t>
                </a:r>
                <a:r>
                  <a:rPr kumimoji="0" lang="en-US" altLang="ja-JP" sz="1400" b="0" i="0" u="none" strike="noStrike" cap="none" normalizeH="0" dirty="0">
                    <a:ln>
                      <a:noFill/>
                    </a:ln>
                    <a:solidFill>
                      <a:srgbClr val="FFFFFF"/>
                    </a:solidFill>
                    <a:effectLst/>
                    <a:latin typeface="メイリオ"/>
                    <a:ea typeface="メイリオ"/>
                    <a:cs typeface="メイリオ"/>
                  </a:rPr>
                  <a:t>(BPR)</a:t>
                </a:r>
                <a:r>
                  <a:rPr kumimoji="0" lang="ja-JP" altLang="en-US" sz="1400" b="0" i="0" u="none" strike="noStrike" cap="none" normalizeH="0" dirty="0">
                    <a:ln>
                      <a:noFill/>
                    </a:ln>
                    <a:solidFill>
                      <a:srgbClr val="FFFFFF"/>
                    </a:solidFill>
                    <a:effectLst/>
                    <a:latin typeface="メイリオ"/>
                    <a:ea typeface="メイリオ"/>
                    <a:cs typeface="メイリオ"/>
                  </a:rPr>
                  <a:t>に手間やコストがかかり、実現が困難</a:t>
                </a:r>
              </a:p>
            </p:txBody>
          </p:sp>
        </p:grpSp>
      </p:grpSp>
      <p:grpSp>
        <p:nvGrpSpPr>
          <p:cNvPr id="20" name="図形グループ 19"/>
          <p:cNvGrpSpPr/>
          <p:nvPr/>
        </p:nvGrpSpPr>
        <p:grpSpPr>
          <a:xfrm>
            <a:off x="6300192" y="2060154"/>
            <a:ext cx="2232248" cy="2520280"/>
            <a:chOff x="6228184" y="1988840"/>
            <a:chExt cx="2232248" cy="2520280"/>
          </a:xfrm>
        </p:grpSpPr>
        <p:sp>
          <p:nvSpPr>
            <p:cNvPr id="15" name="曲折矢印 14"/>
            <p:cNvSpPr/>
            <p:nvPr/>
          </p:nvSpPr>
          <p:spPr bwMode="auto">
            <a:xfrm flipH="1">
              <a:off x="6228184" y="1988840"/>
              <a:ext cx="1512168" cy="2520280"/>
            </a:xfrm>
            <a:prstGeom prst="bentArrow">
              <a:avLst/>
            </a:prstGeom>
            <a:solidFill>
              <a:srgbClr val="FF6666"/>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solidFill>
                  <a:srgbClr val="484848"/>
                </a:solidFill>
                <a:effectLst/>
                <a:latin typeface="メイリオ"/>
                <a:ea typeface="メイリオ"/>
                <a:cs typeface="メイリオ"/>
              </a:endParaRPr>
            </a:p>
          </p:txBody>
        </p:sp>
        <p:sp>
          <p:nvSpPr>
            <p:cNvPr id="6" name="角丸四角形 5"/>
            <p:cNvSpPr/>
            <p:nvPr/>
          </p:nvSpPr>
          <p:spPr bwMode="auto">
            <a:xfrm>
              <a:off x="6732240" y="2780928"/>
              <a:ext cx="1728192" cy="1368152"/>
            </a:xfrm>
            <a:prstGeom prst="roundRect">
              <a:avLst>
                <a:gd name="adj" fmla="val 0"/>
              </a:avLst>
            </a:prstGeom>
            <a:solidFill>
              <a:schemeClr val="accent3">
                <a:alpha val="50000"/>
              </a:schemeClr>
            </a:solidFill>
            <a:ln>
              <a:noFill/>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a:ln>
                    <a:noFill/>
                  </a:ln>
                  <a:solidFill>
                    <a:srgbClr val="FFFFFF"/>
                  </a:solidFill>
                  <a:effectLst/>
                  <a:latin typeface="メイリオ"/>
                  <a:ea typeface="メイリオ"/>
                  <a:cs typeface="メイリオ"/>
                </a:rPr>
                <a:t>あるべき姿のひな形を使って、</a:t>
              </a:r>
              <a:r>
                <a:rPr kumimoji="0" lang="ja-JP" altLang="en-US" sz="1400" dirty="0">
                  <a:solidFill>
                    <a:srgbClr val="FFFFFF"/>
                  </a:solidFill>
                  <a:latin typeface="メイリオ"/>
                  <a:ea typeface="メイリオ"/>
                  <a:cs typeface="メイリオ"/>
                </a:rPr>
                <a:t>経営や業務の全体最適化を加速</a:t>
              </a:r>
              <a:endParaRPr kumimoji="0" lang="ja-JP" altLang="en-US" sz="1400" b="0" i="0" u="none" strike="noStrike" cap="none" normalizeH="0" dirty="0">
                <a:ln>
                  <a:noFill/>
                </a:ln>
                <a:solidFill>
                  <a:srgbClr val="FFFFFF"/>
                </a:solidFill>
                <a:effectLst/>
                <a:latin typeface="メイリオ"/>
                <a:ea typeface="メイリオ"/>
                <a:cs typeface="メイリオ"/>
              </a:endParaRPr>
            </a:p>
          </p:txBody>
        </p:sp>
      </p:grpSp>
    </p:spTree>
    <p:extLst>
      <p:ext uri="{BB962C8B-B14F-4D97-AF65-F5344CB8AC3E}">
        <p14:creationId xmlns:p14="http://schemas.microsoft.com/office/powerpoint/2010/main" val="1205918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ipe(up)">
                                      <p:cBhvr>
                                        <p:cTn id="14" dur="500"/>
                                        <p:tgtEl>
                                          <p:spTgt spid="1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down)">
                                      <p:cBhvr>
                                        <p:cTn id="1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ERP</a:t>
            </a:r>
            <a:r>
              <a:rPr lang="ja-JP" altLang="en-US" dirty="0"/>
              <a:t>システム</a:t>
            </a:r>
            <a:r>
              <a:rPr lang="en-US" altLang="ja-JP" dirty="0"/>
              <a:t>/</a:t>
            </a:r>
            <a:r>
              <a:rPr lang="ja-JP" altLang="en-US" dirty="0"/>
              <a:t>パッケージとクラウドでの利用形態</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9</a:t>
            </a:fld>
            <a:endParaRPr kumimoji="1" lang="ja-JP" altLang="en-US"/>
          </a:p>
        </p:txBody>
      </p:sp>
      <p:sp>
        <p:nvSpPr>
          <p:cNvPr id="4" name="正方形/長方形 3"/>
          <p:cNvSpPr/>
          <p:nvPr/>
        </p:nvSpPr>
        <p:spPr bwMode="auto">
          <a:xfrm>
            <a:off x="706990" y="2137080"/>
            <a:ext cx="8018946" cy="1066800"/>
          </a:xfrm>
          <a:prstGeom prst="rect">
            <a:avLst/>
          </a:prstGeom>
          <a:solidFill>
            <a:srgbClr val="CCFFCC"/>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r>
              <a:rPr kumimoji="0" lang="ja-JP" altLang="en-US" sz="1800" b="0" i="0" u="none" strike="noStrike" cap="none" normalizeH="0" baseline="0" dirty="0">
                <a:ln>
                  <a:noFill/>
                </a:ln>
                <a:solidFill>
                  <a:srgbClr val="0000FF"/>
                </a:solidFill>
                <a:effectLst/>
                <a:latin typeface="Meiryo" charset="-128"/>
                <a:ea typeface="Meiryo" charset="-128"/>
                <a:cs typeface="Meiryo" charset="-128"/>
              </a:rPr>
              <a:t>プラットフォーム</a:t>
            </a:r>
            <a:endParaRPr kumimoji="0" lang="en-US" altLang="ja-JP" sz="1800" b="0" i="0" u="none" strike="noStrike" cap="none" normalizeH="0" baseline="0" dirty="0">
              <a:ln>
                <a:noFill/>
              </a:ln>
              <a:solidFill>
                <a:srgbClr val="0000FF"/>
              </a:solidFill>
              <a:effectLst/>
              <a:latin typeface="Meiryo" charset="-128"/>
              <a:ea typeface="Meiryo" charset="-128"/>
              <a:cs typeface="Meiryo" charset="-128"/>
            </a:endParaRPr>
          </a:p>
          <a:p>
            <a:pPr marL="0" marR="0" indent="0" defTabSz="914400" rtl="0" eaLnBrk="1" fontAlgn="base" latinLnBrk="0" hangingPunct="1">
              <a:lnSpc>
                <a:spcPct val="100000"/>
              </a:lnSpc>
              <a:spcBef>
                <a:spcPct val="20000"/>
              </a:spcBef>
              <a:spcAft>
                <a:spcPct val="0"/>
              </a:spcAft>
              <a:buClrTx/>
              <a:buSzTx/>
              <a:buFontTx/>
              <a:buNone/>
              <a:tabLst/>
            </a:pPr>
            <a:r>
              <a:rPr kumimoji="0" lang="en-US" altLang="ja-JP" dirty="0">
                <a:solidFill>
                  <a:srgbClr val="0000FF"/>
                </a:solidFill>
                <a:latin typeface="Meiryo" charset="-128"/>
                <a:ea typeface="Meiryo" charset="-128"/>
                <a:cs typeface="Meiryo" charset="-128"/>
              </a:rPr>
              <a:t>PaaS</a:t>
            </a:r>
            <a:endParaRPr kumimoji="0" lang="en-US" altLang="ja-JP" sz="1800" b="0" i="0" u="none" strike="noStrike" cap="none" normalizeH="0" baseline="0" dirty="0">
              <a:ln>
                <a:noFill/>
              </a:ln>
              <a:solidFill>
                <a:srgbClr val="0000FF"/>
              </a:solidFill>
              <a:effectLst/>
              <a:latin typeface="Meiryo" charset="-128"/>
              <a:ea typeface="Meiryo" charset="-128"/>
              <a:cs typeface="Meiryo" charset="-128"/>
            </a:endParaRPr>
          </a:p>
          <a:p>
            <a:pPr marL="0" marR="0" indent="0" defTabSz="914400" rtl="0" eaLnBrk="1" fontAlgn="base" latinLnBrk="0" hangingPunct="1">
              <a:lnSpc>
                <a:spcPct val="100000"/>
              </a:lnSpc>
              <a:spcBef>
                <a:spcPct val="20000"/>
              </a:spcBef>
              <a:spcAft>
                <a:spcPct val="0"/>
              </a:spcAft>
              <a:buClrTx/>
              <a:buSzTx/>
              <a:buFontTx/>
              <a:buNone/>
              <a:tabLst/>
            </a:pPr>
            <a:r>
              <a:rPr kumimoji="0" lang="ja-JP" altLang="en-US" sz="1000" dirty="0">
                <a:solidFill>
                  <a:srgbClr val="0000FF"/>
                </a:solidFill>
                <a:latin typeface="Meiryo" charset="-128"/>
                <a:ea typeface="Meiryo" charset="-128"/>
                <a:cs typeface="Meiryo" charset="-128"/>
              </a:rPr>
              <a:t>開発や実行に必要なソフトウエア</a:t>
            </a:r>
            <a:endParaRPr kumimoji="0" lang="en-US" altLang="ja-JP" sz="1000" b="0" i="0" u="none" strike="noStrike" cap="none" normalizeH="0" baseline="0" dirty="0">
              <a:ln>
                <a:noFill/>
              </a:ln>
              <a:solidFill>
                <a:srgbClr val="0000FF"/>
              </a:solidFill>
              <a:effectLst/>
              <a:latin typeface="Meiryo" charset="-128"/>
              <a:ea typeface="Meiryo" charset="-128"/>
              <a:cs typeface="Meiryo" charset="-128"/>
            </a:endParaRPr>
          </a:p>
        </p:txBody>
      </p:sp>
      <p:sp>
        <p:nvSpPr>
          <p:cNvPr id="5" name="正方形/長方形 4"/>
          <p:cNvSpPr/>
          <p:nvPr/>
        </p:nvSpPr>
        <p:spPr bwMode="auto">
          <a:xfrm>
            <a:off x="706990" y="994080"/>
            <a:ext cx="8018946" cy="1066800"/>
          </a:xfrm>
          <a:prstGeom prst="rect">
            <a:avLst/>
          </a:prstGeom>
          <a:solidFill>
            <a:srgbClr val="FFFFCC"/>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r>
              <a:rPr kumimoji="0" lang="ja-JP" altLang="en-US" sz="1800" dirty="0">
                <a:solidFill>
                  <a:srgbClr val="0000FF"/>
                </a:solidFill>
                <a:latin typeface="Meiryo" charset="-128"/>
                <a:ea typeface="Meiryo" charset="-128"/>
                <a:cs typeface="Meiryo" charset="-128"/>
              </a:rPr>
              <a:t>アプリケーション</a:t>
            </a:r>
            <a:endParaRPr kumimoji="0" lang="en-US" altLang="ja-JP" sz="1800" dirty="0">
              <a:solidFill>
                <a:srgbClr val="0000FF"/>
              </a:solidFill>
              <a:latin typeface="Meiryo" charset="-128"/>
              <a:ea typeface="Meiryo" charset="-128"/>
              <a:cs typeface="Meiryo" charset="-128"/>
            </a:endParaRPr>
          </a:p>
          <a:p>
            <a:pPr marL="0" marR="0" indent="0" defTabSz="914400" rtl="0" eaLnBrk="1" fontAlgn="base" latinLnBrk="0" hangingPunct="1">
              <a:lnSpc>
                <a:spcPct val="100000"/>
              </a:lnSpc>
              <a:spcBef>
                <a:spcPct val="20000"/>
              </a:spcBef>
              <a:spcAft>
                <a:spcPct val="0"/>
              </a:spcAft>
              <a:buClrTx/>
              <a:buSzTx/>
              <a:buFontTx/>
              <a:buNone/>
              <a:tabLst/>
            </a:pPr>
            <a:r>
              <a:rPr kumimoji="0" lang="en-US" altLang="ja-JP" dirty="0">
                <a:solidFill>
                  <a:srgbClr val="0000FF"/>
                </a:solidFill>
                <a:latin typeface="Meiryo" charset="-128"/>
                <a:ea typeface="Meiryo" charset="-128"/>
                <a:cs typeface="Meiryo" charset="-128"/>
              </a:rPr>
              <a:t>SaaS</a:t>
            </a:r>
            <a:endParaRPr kumimoji="0" lang="en-US" altLang="ja-JP" sz="1800" dirty="0">
              <a:solidFill>
                <a:srgbClr val="0000FF"/>
              </a:solidFill>
              <a:latin typeface="Meiryo" charset="-128"/>
              <a:ea typeface="Meiryo" charset="-128"/>
              <a:cs typeface="Meiryo" charset="-128"/>
            </a:endParaRPr>
          </a:p>
          <a:p>
            <a:pPr marL="0" marR="0" indent="0" defTabSz="914400" rtl="0" eaLnBrk="1" fontAlgn="base" latinLnBrk="0" hangingPunct="1">
              <a:lnSpc>
                <a:spcPct val="100000"/>
              </a:lnSpc>
              <a:spcBef>
                <a:spcPct val="20000"/>
              </a:spcBef>
              <a:spcAft>
                <a:spcPct val="0"/>
              </a:spcAft>
              <a:buClrTx/>
              <a:buSzTx/>
              <a:buFontTx/>
              <a:buNone/>
              <a:tabLst/>
            </a:pPr>
            <a:r>
              <a:rPr kumimoji="0" lang="ja-JP" altLang="en-US" sz="1000" dirty="0">
                <a:solidFill>
                  <a:srgbClr val="0000FF"/>
                </a:solidFill>
                <a:latin typeface="Meiryo" charset="-128"/>
                <a:ea typeface="Meiryo" charset="-128"/>
                <a:cs typeface="Meiryo" charset="-128"/>
              </a:rPr>
              <a:t>業務遂行に必要なソフトウエア</a:t>
            </a:r>
            <a:endParaRPr kumimoji="0" lang="en-US" altLang="ja-JP" sz="1000" b="0" i="0" u="none" strike="noStrike" cap="none" normalizeH="0" baseline="0" dirty="0">
              <a:ln>
                <a:noFill/>
              </a:ln>
              <a:solidFill>
                <a:srgbClr val="0000FF"/>
              </a:solidFill>
              <a:effectLst/>
              <a:latin typeface="Meiryo" charset="-128"/>
              <a:ea typeface="Meiryo" charset="-128"/>
              <a:cs typeface="Meiryo" charset="-128"/>
            </a:endParaRPr>
          </a:p>
        </p:txBody>
      </p:sp>
      <p:sp>
        <p:nvSpPr>
          <p:cNvPr id="6" name="正方形/長方形 5"/>
          <p:cNvSpPr/>
          <p:nvPr/>
        </p:nvSpPr>
        <p:spPr bwMode="auto">
          <a:xfrm>
            <a:off x="706990" y="3280080"/>
            <a:ext cx="8018946" cy="1614264"/>
          </a:xfrm>
          <a:prstGeom prst="rect">
            <a:avLst/>
          </a:prstGeom>
          <a:solidFill>
            <a:srgbClr val="EAFFFF"/>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r>
              <a:rPr kumimoji="0" lang="ja-JP" altLang="en-US" sz="1800" b="0" i="0" u="none" strike="noStrike" cap="none" normalizeH="0" baseline="0" dirty="0">
                <a:ln>
                  <a:noFill/>
                </a:ln>
                <a:solidFill>
                  <a:srgbClr val="0000FF"/>
                </a:solidFill>
                <a:effectLst/>
                <a:latin typeface="Meiryo" charset="-128"/>
                <a:ea typeface="Meiryo" charset="-128"/>
                <a:cs typeface="Meiryo" charset="-128"/>
              </a:rPr>
              <a:t>インフラストラクチャー</a:t>
            </a:r>
            <a:endParaRPr kumimoji="0" lang="en-US" altLang="ja-JP" sz="1800" b="0" i="0" u="none" strike="noStrike" cap="none" normalizeH="0" baseline="0" dirty="0">
              <a:ln>
                <a:noFill/>
              </a:ln>
              <a:solidFill>
                <a:srgbClr val="0000FF"/>
              </a:solidFill>
              <a:effectLst/>
              <a:latin typeface="Meiryo" charset="-128"/>
              <a:ea typeface="Meiryo" charset="-128"/>
              <a:cs typeface="Meiryo" charset="-128"/>
            </a:endParaRPr>
          </a:p>
          <a:p>
            <a:pPr marL="0" marR="0" indent="0" defTabSz="914400" rtl="0" eaLnBrk="1" fontAlgn="base" latinLnBrk="0" hangingPunct="1">
              <a:lnSpc>
                <a:spcPct val="100000"/>
              </a:lnSpc>
              <a:spcBef>
                <a:spcPct val="20000"/>
              </a:spcBef>
              <a:spcAft>
                <a:spcPct val="0"/>
              </a:spcAft>
              <a:buClrTx/>
              <a:buSzTx/>
              <a:buFontTx/>
              <a:buNone/>
              <a:tabLst/>
            </a:pPr>
            <a:r>
              <a:rPr kumimoji="0" lang="en-US" altLang="ja-JP" dirty="0">
                <a:solidFill>
                  <a:srgbClr val="0000FF"/>
                </a:solidFill>
                <a:latin typeface="Meiryo" charset="-128"/>
                <a:ea typeface="Meiryo" charset="-128"/>
                <a:cs typeface="Meiryo" charset="-128"/>
              </a:rPr>
              <a:t>IaaS</a:t>
            </a:r>
            <a:endParaRPr kumimoji="0" lang="en-US" altLang="ja-JP" sz="1800" b="0" i="0" u="none" strike="noStrike" cap="none" normalizeH="0" baseline="0" dirty="0">
              <a:ln>
                <a:noFill/>
              </a:ln>
              <a:solidFill>
                <a:srgbClr val="0000FF"/>
              </a:solidFill>
              <a:effectLst/>
              <a:latin typeface="Meiryo" charset="-128"/>
              <a:ea typeface="Meiryo" charset="-128"/>
              <a:cs typeface="Meiryo" charset="-128"/>
            </a:endParaRPr>
          </a:p>
          <a:p>
            <a:pPr marL="0" marR="0" indent="0" defTabSz="914400" rtl="0" eaLnBrk="1" fontAlgn="base" latinLnBrk="0" hangingPunct="1">
              <a:lnSpc>
                <a:spcPct val="100000"/>
              </a:lnSpc>
              <a:spcBef>
                <a:spcPct val="20000"/>
              </a:spcBef>
              <a:spcAft>
                <a:spcPct val="0"/>
              </a:spcAft>
              <a:buClrTx/>
              <a:buSzTx/>
              <a:buFontTx/>
              <a:buNone/>
              <a:tabLst/>
            </a:pPr>
            <a:r>
              <a:rPr kumimoji="0" lang="ja-JP" altLang="en-US" sz="1000" dirty="0">
                <a:solidFill>
                  <a:srgbClr val="0000FF"/>
                </a:solidFill>
                <a:latin typeface="Meiryo" charset="-128"/>
                <a:ea typeface="Meiryo" charset="-128"/>
                <a:cs typeface="Meiryo" charset="-128"/>
              </a:rPr>
              <a:t>プロセッサー、メモリー、ストレージ、</a:t>
            </a:r>
            <a:endParaRPr kumimoji="0" lang="en-US" altLang="ja-JP" sz="1000" dirty="0">
              <a:solidFill>
                <a:srgbClr val="0000FF"/>
              </a:solidFill>
              <a:latin typeface="Meiryo" charset="-128"/>
              <a:ea typeface="Meiryo" charset="-128"/>
              <a:cs typeface="Meiryo" charset="-128"/>
            </a:endParaRPr>
          </a:p>
          <a:p>
            <a:pPr marL="0" marR="0" indent="0" defTabSz="914400" rtl="0" eaLnBrk="1" fontAlgn="base" latinLnBrk="0" hangingPunct="1">
              <a:lnSpc>
                <a:spcPct val="100000"/>
              </a:lnSpc>
              <a:spcBef>
                <a:spcPct val="20000"/>
              </a:spcBef>
              <a:spcAft>
                <a:spcPct val="0"/>
              </a:spcAft>
              <a:buClrTx/>
              <a:buSzTx/>
              <a:buFontTx/>
              <a:buNone/>
              <a:tabLst/>
            </a:pPr>
            <a:r>
              <a:rPr kumimoji="0" lang="ja-JP" altLang="en-US" sz="1000" dirty="0">
                <a:solidFill>
                  <a:srgbClr val="0000FF"/>
                </a:solidFill>
                <a:latin typeface="Meiryo" charset="-128"/>
                <a:ea typeface="Meiryo" charset="-128"/>
                <a:cs typeface="Meiryo" charset="-128"/>
              </a:rPr>
              <a:t>ネットワークなどのシステム資源、施設</a:t>
            </a:r>
            <a:endParaRPr kumimoji="0" lang="en-US" altLang="ja-JP" sz="1000" dirty="0">
              <a:solidFill>
                <a:srgbClr val="0000FF"/>
              </a:solidFill>
              <a:latin typeface="Meiryo" charset="-128"/>
              <a:ea typeface="Meiryo" charset="-128"/>
              <a:cs typeface="Meiryo" charset="-128"/>
            </a:endParaRPr>
          </a:p>
        </p:txBody>
      </p:sp>
      <p:sp>
        <p:nvSpPr>
          <p:cNvPr id="9" name="AutoShape 49"/>
          <p:cNvSpPr>
            <a:spLocks noChangeArrowheads="1"/>
          </p:cNvSpPr>
          <p:nvPr/>
        </p:nvSpPr>
        <p:spPr bwMode="auto">
          <a:xfrm>
            <a:off x="2992246" y="1070280"/>
            <a:ext cx="2873119" cy="906943"/>
          </a:xfrm>
          <a:prstGeom prst="roundRect">
            <a:avLst>
              <a:gd name="adj" fmla="val 0"/>
            </a:avLst>
          </a:prstGeom>
          <a:solidFill>
            <a:srgbClr val="0432FF"/>
          </a:solidFill>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spcBef>
                <a:spcPts val="0"/>
              </a:spcBef>
              <a:defRPr/>
            </a:pPr>
            <a:r>
              <a:rPr lang="ja-JP" altLang="en-US" sz="1200" dirty="0">
                <a:solidFill>
                  <a:srgbClr val="FFFFFF"/>
                </a:solidFill>
                <a:latin typeface="Meiryo" charset="-128"/>
                <a:ea typeface="Meiryo" charset="-128"/>
                <a:cs typeface="Meiryo" charset="-128"/>
              </a:rPr>
              <a:t>標準アプリケーション</a:t>
            </a:r>
            <a:endParaRPr lang="en-US" altLang="ja-JP" sz="1200" dirty="0">
              <a:solidFill>
                <a:srgbClr val="FFFFFF"/>
              </a:solidFill>
              <a:latin typeface="Meiryo" charset="-128"/>
              <a:ea typeface="Meiryo" charset="-128"/>
              <a:cs typeface="Meiryo" charset="-128"/>
            </a:endParaRPr>
          </a:p>
          <a:p>
            <a:pPr algn="ctr">
              <a:spcBef>
                <a:spcPts val="0"/>
              </a:spcBef>
              <a:defRPr/>
            </a:pPr>
            <a:r>
              <a:rPr lang="ja-JP" altLang="en-US" sz="1200" dirty="0">
                <a:solidFill>
                  <a:srgbClr val="FFFFFF"/>
                </a:solidFill>
                <a:latin typeface="Meiryo" charset="-128"/>
                <a:ea typeface="Meiryo" charset="-128"/>
                <a:cs typeface="Meiryo" charset="-128"/>
              </a:rPr>
              <a:t>（クラウド・サービス）</a:t>
            </a:r>
            <a:endParaRPr lang="en-US" altLang="ja-JP" sz="1200" dirty="0">
              <a:solidFill>
                <a:srgbClr val="FFFFFF"/>
              </a:solidFill>
              <a:latin typeface="Meiryo" charset="-128"/>
              <a:ea typeface="Meiryo" charset="-128"/>
              <a:cs typeface="Meiryo" charset="-128"/>
            </a:endParaRPr>
          </a:p>
        </p:txBody>
      </p:sp>
      <p:sp>
        <p:nvSpPr>
          <p:cNvPr id="13" name="AutoShape 49"/>
          <p:cNvSpPr>
            <a:spLocks noChangeArrowheads="1"/>
          </p:cNvSpPr>
          <p:nvPr/>
        </p:nvSpPr>
        <p:spPr bwMode="auto">
          <a:xfrm>
            <a:off x="4432854" y="2160271"/>
            <a:ext cx="1432512" cy="1005881"/>
          </a:xfrm>
          <a:prstGeom prst="roundRect">
            <a:avLst>
              <a:gd name="adj" fmla="val 0"/>
            </a:avLst>
          </a:prstGeom>
          <a:solidFill>
            <a:schemeClr val="accent3">
              <a:lumMod val="50000"/>
            </a:schemeClr>
          </a:solidFill>
          <a:ln>
            <a:noFill/>
            <a:headEnd/>
            <a:tailEn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algn="ctr">
              <a:spcBef>
                <a:spcPts val="0"/>
              </a:spcBef>
              <a:defRPr/>
            </a:pPr>
            <a:r>
              <a:rPr lang="ja-JP" altLang="en-US" sz="1200" dirty="0">
                <a:solidFill>
                  <a:srgbClr val="FFFFFF"/>
                </a:solidFill>
                <a:latin typeface="Meiryo" charset="-128"/>
                <a:ea typeface="Meiryo" charset="-128"/>
                <a:cs typeface="Meiryo" charset="-128"/>
              </a:rPr>
              <a:t>ユーザー個別</a:t>
            </a:r>
            <a:endParaRPr lang="en-US" altLang="ja-JP" sz="1200" dirty="0">
              <a:solidFill>
                <a:srgbClr val="FFFFFF"/>
              </a:solidFill>
              <a:latin typeface="Meiryo" charset="-128"/>
              <a:ea typeface="Meiryo" charset="-128"/>
              <a:cs typeface="Meiryo" charset="-128"/>
            </a:endParaRPr>
          </a:p>
          <a:p>
            <a:pPr algn="ctr">
              <a:spcBef>
                <a:spcPts val="0"/>
              </a:spcBef>
              <a:defRPr/>
            </a:pPr>
            <a:r>
              <a:rPr lang="ja-JP" altLang="en-US" sz="1200" dirty="0">
                <a:solidFill>
                  <a:srgbClr val="FFFFFF"/>
                </a:solidFill>
                <a:latin typeface="Meiryo" charset="-128"/>
                <a:ea typeface="Meiryo" charset="-128"/>
                <a:cs typeface="Meiryo" charset="-128"/>
              </a:rPr>
              <a:t>アプリケーション</a:t>
            </a:r>
            <a:endParaRPr lang="en-US" altLang="ja-JP" sz="1200" dirty="0">
              <a:solidFill>
                <a:srgbClr val="FFFFFF"/>
              </a:solidFill>
              <a:latin typeface="Meiryo" charset="-128"/>
              <a:ea typeface="Meiryo" charset="-128"/>
              <a:cs typeface="Meiryo" charset="-128"/>
            </a:endParaRPr>
          </a:p>
        </p:txBody>
      </p:sp>
      <p:sp>
        <p:nvSpPr>
          <p:cNvPr id="17" name="AutoShape 49"/>
          <p:cNvSpPr>
            <a:spLocks noChangeArrowheads="1"/>
          </p:cNvSpPr>
          <p:nvPr/>
        </p:nvSpPr>
        <p:spPr bwMode="auto">
          <a:xfrm>
            <a:off x="6068840" y="3310168"/>
            <a:ext cx="2513079" cy="1512168"/>
          </a:xfrm>
          <a:prstGeom prst="roundRect">
            <a:avLst>
              <a:gd name="adj" fmla="val 0"/>
            </a:avLst>
          </a:prstGeom>
          <a:solidFill>
            <a:schemeClr val="accent5">
              <a:lumMod val="40000"/>
              <a:lumOff val="60000"/>
            </a:schemeClr>
          </a:solidFill>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spcBef>
                <a:spcPts val="0"/>
              </a:spcBef>
              <a:defRPr/>
            </a:pPr>
            <a:endParaRPr lang="en-US" altLang="ja-JP" sz="1200" dirty="0">
              <a:solidFill>
                <a:srgbClr val="FFFFFF"/>
              </a:solidFill>
              <a:latin typeface="Meiryo" charset="-128"/>
              <a:ea typeface="Meiryo" charset="-128"/>
              <a:cs typeface="Meiryo" charset="-128"/>
            </a:endParaRPr>
          </a:p>
        </p:txBody>
      </p:sp>
      <p:sp>
        <p:nvSpPr>
          <p:cNvPr id="18" name="AutoShape 49"/>
          <p:cNvSpPr>
            <a:spLocks noChangeArrowheads="1"/>
          </p:cNvSpPr>
          <p:nvPr/>
        </p:nvSpPr>
        <p:spPr bwMode="auto">
          <a:xfrm>
            <a:off x="6140848" y="3397930"/>
            <a:ext cx="2369671" cy="524126"/>
          </a:xfrm>
          <a:prstGeom prst="roundRect">
            <a:avLst>
              <a:gd name="adj" fmla="val 0"/>
            </a:avLst>
          </a:prstGeom>
          <a:solidFill>
            <a:srgbClr val="0432FF"/>
          </a:solidFill>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spcBef>
                <a:spcPts val="0"/>
              </a:spcBef>
              <a:defRPr/>
            </a:pPr>
            <a:r>
              <a:rPr lang="ja-JP" altLang="en-US" sz="1200" dirty="0">
                <a:solidFill>
                  <a:srgbClr val="FFFFFF"/>
                </a:solidFill>
                <a:latin typeface="Meiryo" charset="-128"/>
                <a:ea typeface="Meiryo" charset="-128"/>
                <a:cs typeface="Meiryo" charset="-128"/>
              </a:rPr>
              <a:t>標準アプリケーション</a:t>
            </a:r>
            <a:endParaRPr lang="en-US" altLang="ja-JP" sz="1200" dirty="0">
              <a:solidFill>
                <a:srgbClr val="FFFFFF"/>
              </a:solidFill>
              <a:latin typeface="Meiryo" charset="-128"/>
              <a:ea typeface="Meiryo" charset="-128"/>
              <a:cs typeface="Meiryo" charset="-128"/>
            </a:endParaRPr>
          </a:p>
          <a:p>
            <a:pPr algn="ctr">
              <a:spcBef>
                <a:spcPts val="0"/>
              </a:spcBef>
              <a:defRPr/>
            </a:pPr>
            <a:r>
              <a:rPr lang="ja-JP" altLang="en-US" sz="1200" dirty="0">
                <a:solidFill>
                  <a:srgbClr val="FFFFFF"/>
                </a:solidFill>
                <a:latin typeface="Meiryo" charset="-128"/>
                <a:ea typeface="Meiryo" charset="-128"/>
                <a:cs typeface="Meiryo" charset="-128"/>
              </a:rPr>
              <a:t>（パッケージ・ライセンス）</a:t>
            </a:r>
            <a:endParaRPr lang="en-US" altLang="ja-JP" sz="1200" dirty="0">
              <a:solidFill>
                <a:srgbClr val="FFFFFF"/>
              </a:solidFill>
              <a:latin typeface="Meiryo" charset="-128"/>
              <a:ea typeface="Meiryo" charset="-128"/>
              <a:cs typeface="Meiryo" charset="-128"/>
            </a:endParaRPr>
          </a:p>
        </p:txBody>
      </p:sp>
      <p:sp>
        <p:nvSpPr>
          <p:cNvPr id="19" name="AutoShape 49"/>
          <p:cNvSpPr>
            <a:spLocks noChangeArrowheads="1"/>
          </p:cNvSpPr>
          <p:nvPr/>
        </p:nvSpPr>
        <p:spPr bwMode="auto">
          <a:xfrm>
            <a:off x="6140848" y="3960051"/>
            <a:ext cx="2376263" cy="581303"/>
          </a:xfrm>
          <a:prstGeom prst="roundRect">
            <a:avLst>
              <a:gd name="adj" fmla="val 0"/>
            </a:avLst>
          </a:prstGeom>
          <a:solidFill>
            <a:schemeClr val="accent3">
              <a:lumMod val="50000"/>
            </a:schemeClr>
          </a:solidFill>
          <a:ln>
            <a:noFill/>
            <a:headEnd/>
            <a:tailEn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algn="ctr">
              <a:spcBef>
                <a:spcPts val="0"/>
              </a:spcBef>
              <a:defRPr/>
            </a:pPr>
            <a:r>
              <a:rPr lang="ja-JP" altLang="en-US" sz="1200" dirty="0">
                <a:solidFill>
                  <a:srgbClr val="FFFFFF"/>
                </a:solidFill>
                <a:latin typeface="Meiryo" charset="-128"/>
                <a:ea typeface="Meiryo" charset="-128"/>
                <a:cs typeface="Meiryo" charset="-128"/>
              </a:rPr>
              <a:t>ユーザー個別</a:t>
            </a:r>
            <a:endParaRPr lang="en-US" altLang="ja-JP" sz="1200" dirty="0">
              <a:solidFill>
                <a:srgbClr val="FFFFFF"/>
              </a:solidFill>
              <a:latin typeface="Meiryo" charset="-128"/>
              <a:ea typeface="Meiryo" charset="-128"/>
              <a:cs typeface="Meiryo" charset="-128"/>
            </a:endParaRPr>
          </a:p>
          <a:p>
            <a:pPr algn="ctr">
              <a:spcBef>
                <a:spcPts val="0"/>
              </a:spcBef>
              <a:defRPr/>
            </a:pPr>
            <a:r>
              <a:rPr lang="ja-JP" altLang="en-US" sz="1200" dirty="0">
                <a:solidFill>
                  <a:srgbClr val="FFFFFF"/>
                </a:solidFill>
                <a:latin typeface="Meiryo" charset="-128"/>
                <a:ea typeface="Meiryo" charset="-128"/>
                <a:cs typeface="Meiryo" charset="-128"/>
              </a:rPr>
              <a:t>アプリケーション</a:t>
            </a:r>
            <a:endParaRPr lang="en-US" altLang="ja-JP" sz="1200" dirty="0">
              <a:solidFill>
                <a:srgbClr val="FFFFFF"/>
              </a:solidFill>
              <a:latin typeface="Meiryo" charset="-128"/>
              <a:ea typeface="Meiryo" charset="-128"/>
              <a:cs typeface="Meiryo" charset="-128"/>
            </a:endParaRPr>
          </a:p>
        </p:txBody>
      </p:sp>
      <p:sp>
        <p:nvSpPr>
          <p:cNvPr id="20" name="テキスト ボックス 19"/>
          <p:cNvSpPr txBox="1"/>
          <p:nvPr/>
        </p:nvSpPr>
        <p:spPr>
          <a:xfrm>
            <a:off x="6185169" y="4585153"/>
            <a:ext cx="2236510" cy="246221"/>
          </a:xfrm>
          <a:prstGeom prst="rect">
            <a:avLst/>
          </a:prstGeom>
          <a:noFill/>
        </p:spPr>
        <p:txBody>
          <a:bodyPr wrap="none" rtlCol="0">
            <a:spAutoFit/>
          </a:bodyPr>
          <a:lstStyle/>
          <a:p>
            <a:pPr algn="ctr"/>
            <a:r>
              <a:rPr kumimoji="1" lang="ja-JP" altLang="en-US" sz="1000" dirty="0">
                <a:solidFill>
                  <a:srgbClr val="0432FF"/>
                </a:solidFill>
                <a:latin typeface="Meiryo" charset="-128"/>
                <a:ea typeface="Meiryo" charset="-128"/>
                <a:cs typeface="Meiryo" charset="-128"/>
              </a:rPr>
              <a:t>ホステッド・プライベートクラウド</a:t>
            </a:r>
          </a:p>
        </p:txBody>
      </p:sp>
      <p:grpSp>
        <p:nvGrpSpPr>
          <p:cNvPr id="21" name="図形グループ 20"/>
          <p:cNvGrpSpPr/>
          <p:nvPr/>
        </p:nvGrpSpPr>
        <p:grpSpPr>
          <a:xfrm>
            <a:off x="3542674" y="5479071"/>
            <a:ext cx="401064" cy="852289"/>
            <a:chOff x="1052787" y="1829914"/>
            <a:chExt cx="401064" cy="852289"/>
          </a:xfrm>
          <a:solidFill>
            <a:schemeClr val="tx1">
              <a:lumMod val="50000"/>
              <a:lumOff val="50000"/>
            </a:schemeClr>
          </a:solidFill>
          <a:effectLst>
            <a:outerShdw blurRad="50800" dist="38100" dir="2700000" algn="tl" rotWithShape="0">
              <a:prstClr val="black">
                <a:alpha val="40000"/>
              </a:prstClr>
            </a:outerShdw>
          </a:effectLst>
        </p:grpSpPr>
        <p:sp>
          <p:nvSpPr>
            <p:cNvPr id="22" name="円/楕円 21"/>
            <p:cNvSpPr/>
            <p:nvPr/>
          </p:nvSpPr>
          <p:spPr bwMode="auto">
            <a:xfrm>
              <a:off x="1052787" y="1829914"/>
              <a:ext cx="401062" cy="376010"/>
            </a:xfrm>
            <a:prstGeom prst="ellipse">
              <a:avLst/>
            </a:prstGeom>
            <a:grp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effectLst/>
                <a:latin typeface="メイリオ"/>
                <a:ea typeface="メイリオ"/>
                <a:cs typeface="メイリオ"/>
              </a:endParaRPr>
            </a:p>
          </p:txBody>
        </p:sp>
        <p:sp>
          <p:nvSpPr>
            <p:cNvPr id="23" name="フローチャート: 論理積ゲート 22"/>
            <p:cNvSpPr/>
            <p:nvPr/>
          </p:nvSpPr>
          <p:spPr bwMode="auto">
            <a:xfrm rot="16200000">
              <a:off x="1004744" y="2233096"/>
              <a:ext cx="497154" cy="401060"/>
            </a:xfrm>
            <a:prstGeom prst="flowChartDelay">
              <a:avLst/>
            </a:prstGeom>
            <a:grp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effectLst/>
                <a:latin typeface="メイリオ"/>
                <a:ea typeface="メイリオ"/>
                <a:cs typeface="メイリオ"/>
              </a:endParaRPr>
            </a:p>
          </p:txBody>
        </p:sp>
      </p:grpSp>
      <p:grpSp>
        <p:nvGrpSpPr>
          <p:cNvPr id="24" name="図形グループ 23"/>
          <p:cNvGrpSpPr/>
          <p:nvPr/>
        </p:nvGrpSpPr>
        <p:grpSpPr>
          <a:xfrm>
            <a:off x="4948578" y="5496192"/>
            <a:ext cx="401064" cy="852289"/>
            <a:chOff x="1052787" y="1829914"/>
            <a:chExt cx="401064" cy="852289"/>
          </a:xfrm>
          <a:solidFill>
            <a:schemeClr val="tx1">
              <a:lumMod val="50000"/>
              <a:lumOff val="50000"/>
            </a:schemeClr>
          </a:solidFill>
          <a:effectLst>
            <a:outerShdw blurRad="50800" dist="38100" dir="2700000" algn="tl" rotWithShape="0">
              <a:prstClr val="black">
                <a:alpha val="40000"/>
              </a:prstClr>
            </a:outerShdw>
          </a:effectLst>
        </p:grpSpPr>
        <p:sp>
          <p:nvSpPr>
            <p:cNvPr id="25" name="円/楕円 24"/>
            <p:cNvSpPr/>
            <p:nvPr/>
          </p:nvSpPr>
          <p:spPr bwMode="auto">
            <a:xfrm>
              <a:off x="1052787" y="1829914"/>
              <a:ext cx="401062" cy="376010"/>
            </a:xfrm>
            <a:prstGeom prst="ellipse">
              <a:avLst/>
            </a:prstGeom>
            <a:grp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effectLst/>
                <a:latin typeface="メイリオ"/>
                <a:ea typeface="メイリオ"/>
                <a:cs typeface="メイリオ"/>
              </a:endParaRPr>
            </a:p>
          </p:txBody>
        </p:sp>
        <p:sp>
          <p:nvSpPr>
            <p:cNvPr id="26" name="フローチャート: 論理積ゲート 25"/>
            <p:cNvSpPr/>
            <p:nvPr/>
          </p:nvSpPr>
          <p:spPr bwMode="auto">
            <a:xfrm rot="16200000">
              <a:off x="1004744" y="2233096"/>
              <a:ext cx="497154" cy="401060"/>
            </a:xfrm>
            <a:prstGeom prst="flowChartDelay">
              <a:avLst/>
            </a:prstGeom>
            <a:grp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effectLst/>
                <a:latin typeface="メイリオ"/>
                <a:ea typeface="メイリオ"/>
                <a:cs typeface="メイリオ"/>
              </a:endParaRPr>
            </a:p>
          </p:txBody>
        </p:sp>
      </p:grpSp>
      <p:grpSp>
        <p:nvGrpSpPr>
          <p:cNvPr id="27" name="図形グループ 26"/>
          <p:cNvGrpSpPr/>
          <p:nvPr/>
        </p:nvGrpSpPr>
        <p:grpSpPr>
          <a:xfrm>
            <a:off x="7106283" y="5479071"/>
            <a:ext cx="401064" cy="852289"/>
            <a:chOff x="1052787" y="1829914"/>
            <a:chExt cx="401064" cy="852289"/>
          </a:xfrm>
          <a:solidFill>
            <a:schemeClr val="tx1">
              <a:lumMod val="50000"/>
              <a:lumOff val="50000"/>
            </a:schemeClr>
          </a:solidFill>
          <a:effectLst>
            <a:outerShdw blurRad="50800" dist="38100" dir="2700000" algn="tl" rotWithShape="0">
              <a:prstClr val="black">
                <a:alpha val="40000"/>
              </a:prstClr>
            </a:outerShdw>
          </a:effectLst>
        </p:grpSpPr>
        <p:sp>
          <p:nvSpPr>
            <p:cNvPr id="28" name="円/楕円 27"/>
            <p:cNvSpPr/>
            <p:nvPr/>
          </p:nvSpPr>
          <p:spPr bwMode="auto">
            <a:xfrm>
              <a:off x="1052787" y="1829914"/>
              <a:ext cx="401062" cy="376010"/>
            </a:xfrm>
            <a:prstGeom prst="ellipse">
              <a:avLst/>
            </a:prstGeom>
            <a:grp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effectLst/>
                <a:latin typeface="メイリオ"/>
                <a:ea typeface="メイリオ"/>
                <a:cs typeface="メイリオ"/>
              </a:endParaRPr>
            </a:p>
          </p:txBody>
        </p:sp>
        <p:sp>
          <p:nvSpPr>
            <p:cNvPr id="29" name="フローチャート: 論理積ゲート 28"/>
            <p:cNvSpPr/>
            <p:nvPr/>
          </p:nvSpPr>
          <p:spPr bwMode="auto">
            <a:xfrm rot="16200000">
              <a:off x="1004744" y="2233096"/>
              <a:ext cx="497154" cy="401060"/>
            </a:xfrm>
            <a:prstGeom prst="flowChartDelay">
              <a:avLst/>
            </a:prstGeom>
            <a:grp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effectLst/>
                <a:latin typeface="メイリオ"/>
                <a:ea typeface="メイリオ"/>
                <a:cs typeface="メイリオ"/>
              </a:endParaRPr>
            </a:p>
          </p:txBody>
        </p:sp>
      </p:grpSp>
      <p:sp>
        <p:nvSpPr>
          <p:cNvPr id="30" name="上下矢印 29"/>
          <p:cNvSpPr/>
          <p:nvPr/>
        </p:nvSpPr>
        <p:spPr>
          <a:xfrm>
            <a:off x="3509274" y="2049231"/>
            <a:ext cx="430733" cy="3384883"/>
          </a:xfrm>
          <a:prstGeom prst="upDownArrow">
            <a:avLst/>
          </a:prstGeom>
          <a:solidFill>
            <a:srgbClr val="FF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1" name="上下矢印 30"/>
          <p:cNvSpPr/>
          <p:nvPr/>
        </p:nvSpPr>
        <p:spPr>
          <a:xfrm>
            <a:off x="4900343" y="3261351"/>
            <a:ext cx="430733" cy="2172763"/>
          </a:xfrm>
          <a:prstGeom prst="upDownArrow">
            <a:avLst/>
          </a:prstGeom>
          <a:solidFill>
            <a:srgbClr val="FF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 name="上下矢印 31"/>
          <p:cNvSpPr/>
          <p:nvPr/>
        </p:nvSpPr>
        <p:spPr>
          <a:xfrm>
            <a:off x="7091447" y="4856350"/>
            <a:ext cx="430733" cy="577764"/>
          </a:xfrm>
          <a:prstGeom prst="upDownArrow">
            <a:avLst/>
          </a:prstGeom>
          <a:solidFill>
            <a:srgbClr val="FF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4" name="加算記号 33"/>
          <p:cNvSpPr/>
          <p:nvPr/>
        </p:nvSpPr>
        <p:spPr>
          <a:xfrm>
            <a:off x="4917592" y="1844856"/>
            <a:ext cx="432048" cy="432048"/>
          </a:xfrm>
          <a:prstGeom prst="mathPlus">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5" name="加算記号 34"/>
          <p:cNvSpPr/>
          <p:nvPr/>
        </p:nvSpPr>
        <p:spPr>
          <a:xfrm>
            <a:off x="7145334" y="3796766"/>
            <a:ext cx="316180" cy="288575"/>
          </a:xfrm>
          <a:prstGeom prst="mathPlus">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6" name="AutoShape 49"/>
          <p:cNvSpPr>
            <a:spLocks noChangeArrowheads="1"/>
          </p:cNvSpPr>
          <p:nvPr/>
        </p:nvSpPr>
        <p:spPr bwMode="auto">
          <a:xfrm>
            <a:off x="6140848" y="1070280"/>
            <a:ext cx="2369671" cy="906943"/>
          </a:xfrm>
          <a:prstGeom prst="roundRect">
            <a:avLst>
              <a:gd name="adj" fmla="val 0"/>
            </a:avLst>
          </a:prstGeom>
          <a:noFill/>
          <a:ln>
            <a:solidFill>
              <a:srgbClr val="0432FF"/>
            </a:solidFill>
            <a:prstDash val="sysDot"/>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spcBef>
                <a:spcPts val="0"/>
              </a:spcBef>
              <a:defRPr/>
            </a:pPr>
            <a:r>
              <a:rPr lang="ja-JP" altLang="en-US" sz="1200" dirty="0">
                <a:solidFill>
                  <a:srgbClr val="0432FF"/>
                </a:solidFill>
                <a:latin typeface="Meiryo" charset="-128"/>
                <a:ea typeface="Meiryo" charset="-128"/>
                <a:cs typeface="Meiryo" charset="-128"/>
              </a:rPr>
              <a:t>他のクラウド・サービス</a:t>
            </a:r>
            <a:endParaRPr lang="en-US" altLang="ja-JP" sz="1200" dirty="0">
              <a:solidFill>
                <a:srgbClr val="0432FF"/>
              </a:solidFill>
              <a:latin typeface="Meiryo" charset="-128"/>
              <a:ea typeface="Meiryo" charset="-128"/>
              <a:cs typeface="Meiryo" charset="-128"/>
            </a:endParaRPr>
          </a:p>
          <a:p>
            <a:pPr marL="268288" lvl="1" indent="-169863">
              <a:buFont typeface="Wingdings" charset="2"/>
              <a:buChar char="Ø"/>
              <a:defRPr/>
            </a:pPr>
            <a:r>
              <a:rPr lang="ja-JP" altLang="en-US" sz="900" dirty="0">
                <a:solidFill>
                  <a:srgbClr val="0432FF"/>
                </a:solidFill>
                <a:latin typeface="Meiryo" charset="-128"/>
                <a:ea typeface="Meiryo" charset="-128"/>
                <a:cs typeface="Meiryo" charset="-128"/>
              </a:rPr>
              <a:t>タレント・マネージメント</a:t>
            </a:r>
            <a:endParaRPr lang="en-US" altLang="ja-JP" sz="900" dirty="0">
              <a:solidFill>
                <a:srgbClr val="0432FF"/>
              </a:solidFill>
              <a:latin typeface="Meiryo" charset="-128"/>
              <a:ea typeface="Meiryo" charset="-128"/>
              <a:cs typeface="Meiryo" charset="-128"/>
            </a:endParaRPr>
          </a:p>
          <a:p>
            <a:pPr marL="268288" lvl="1" indent="-169863">
              <a:buFont typeface="Wingdings" charset="2"/>
              <a:buChar char="Ø"/>
              <a:defRPr/>
            </a:pPr>
            <a:r>
              <a:rPr lang="ja-JP" altLang="en-US" sz="900" dirty="0">
                <a:solidFill>
                  <a:srgbClr val="0432FF"/>
                </a:solidFill>
                <a:latin typeface="Meiryo" charset="-128"/>
                <a:ea typeface="Meiryo" charset="-128"/>
                <a:cs typeface="Meiryo" charset="-128"/>
              </a:rPr>
              <a:t>マーケティング・オートメーション</a:t>
            </a:r>
            <a:endParaRPr lang="en-US" altLang="ja-JP" sz="900" dirty="0">
              <a:solidFill>
                <a:srgbClr val="0432FF"/>
              </a:solidFill>
              <a:latin typeface="Meiryo" charset="-128"/>
              <a:ea typeface="Meiryo" charset="-128"/>
              <a:cs typeface="Meiryo" charset="-128"/>
            </a:endParaRPr>
          </a:p>
          <a:p>
            <a:pPr marL="268288" lvl="1" indent="-169863">
              <a:buFont typeface="Wingdings" charset="2"/>
              <a:buChar char="Ø"/>
              <a:defRPr/>
            </a:pPr>
            <a:r>
              <a:rPr lang="ja-JP" altLang="en-US" sz="900" dirty="0">
                <a:solidFill>
                  <a:srgbClr val="0432FF"/>
                </a:solidFill>
                <a:latin typeface="Meiryo" charset="-128"/>
                <a:ea typeface="Meiryo" charset="-128"/>
                <a:cs typeface="Meiryo" charset="-128"/>
              </a:rPr>
              <a:t>経費管理　など</a:t>
            </a:r>
            <a:endParaRPr lang="en-US" altLang="ja-JP" sz="900" dirty="0">
              <a:solidFill>
                <a:srgbClr val="0432FF"/>
              </a:solidFill>
              <a:latin typeface="Meiryo" charset="-128"/>
              <a:ea typeface="Meiryo" charset="-128"/>
              <a:cs typeface="Meiryo" charset="-128"/>
            </a:endParaRPr>
          </a:p>
        </p:txBody>
      </p:sp>
      <p:cxnSp>
        <p:nvCxnSpPr>
          <p:cNvPr id="38" name="直線矢印コネクタ 37"/>
          <p:cNvCxnSpPr>
            <a:stCxn id="9" idx="3"/>
            <a:endCxn id="36" idx="1"/>
          </p:cNvCxnSpPr>
          <p:nvPr/>
        </p:nvCxnSpPr>
        <p:spPr>
          <a:xfrm>
            <a:off x="5865365" y="1523752"/>
            <a:ext cx="275483" cy="0"/>
          </a:xfrm>
          <a:prstGeom prst="straightConnector1">
            <a:avLst/>
          </a:prstGeom>
          <a:ln w="28575">
            <a:solidFill>
              <a:srgbClr val="0432FF"/>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9" name="直線矢印コネクタ 38"/>
          <p:cNvCxnSpPr>
            <a:stCxn id="18" idx="0"/>
            <a:endCxn id="36" idx="2"/>
          </p:cNvCxnSpPr>
          <p:nvPr/>
        </p:nvCxnSpPr>
        <p:spPr>
          <a:xfrm flipV="1">
            <a:off x="7325684" y="1977223"/>
            <a:ext cx="0" cy="1420707"/>
          </a:xfrm>
          <a:prstGeom prst="straightConnector1">
            <a:avLst/>
          </a:prstGeom>
          <a:ln w="28575">
            <a:solidFill>
              <a:srgbClr val="0432FF"/>
            </a:solidFill>
            <a:headEnd type="triangle"/>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79535237"/>
      </p:ext>
    </p:extLst>
  </p:cSld>
  <p:clrMapOvr>
    <a:masterClrMapping/>
  </p:clrMapOvr>
</p:sld>
</file>

<file path=ppt/theme/theme1.xml><?xml version="1.0" encoding="utf-8"?>
<a:theme xmlns:a="http://schemas.openxmlformats.org/drawingml/2006/main" name="NC標準テンプレー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3ACBD"/>
        </a:solidFill>
        <a:ln>
          <a:noFill/>
        </a:ln>
        <a:effectLst>
          <a:outerShdw blurRad="50800" dist="38100" dir="2700000" algn="tl" rotWithShape="0">
            <a:prstClr val="black">
              <a:alpha val="40000"/>
            </a:prstClr>
          </a:outerShdw>
        </a:effectLst>
      </a:spPr>
      <a:bodyPr rtlCol="0" anchor="ctr"/>
      <a:lstStyle>
        <a:defPPr algn="ctr">
          <a:defRPr kumimoji="1" sz="1200" dirty="0">
            <a:solidFill>
              <a:srgbClr val="FFFFFF"/>
            </a:solidFill>
            <a:latin typeface="ＭＳ Ｐゴシック"/>
            <a:ea typeface="ＭＳ Ｐゴシック"/>
            <a:cs typeface="ＭＳ Ｐゴシック"/>
          </a:defRPr>
        </a:defPPr>
      </a:lstStyle>
      <a:style>
        <a:lnRef idx="2">
          <a:schemeClr val="dk1"/>
        </a:lnRef>
        <a:fillRef idx="1">
          <a:schemeClr val="lt1"/>
        </a:fillRef>
        <a:effectRef idx="0">
          <a:schemeClr val="dk1"/>
        </a:effectRef>
        <a:fontRef idx="minor">
          <a:schemeClr val="dk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NC標準テンプレート.potx</Template>
  <TotalTime>46015</TotalTime>
  <Words>5141</Words>
  <Application>Microsoft Macintosh PowerPoint</Application>
  <PresentationFormat>画面に合わせる (4:3)</PresentationFormat>
  <Paragraphs>771</Paragraphs>
  <Slides>29</Slides>
  <Notes>24</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29</vt:i4>
      </vt:variant>
    </vt:vector>
  </HeadingPairs>
  <TitlesOfParts>
    <vt:vector size="37" baseType="lpstr">
      <vt:lpstr>ＭＳ Ｐゴシック</vt:lpstr>
      <vt:lpstr>メイリオ</vt:lpstr>
      <vt:lpstr>メイリオ</vt:lpstr>
      <vt:lpstr>American Typewriter</vt:lpstr>
      <vt:lpstr>Arial</vt:lpstr>
      <vt:lpstr>Calibri</vt:lpstr>
      <vt:lpstr>Wingdings</vt:lpstr>
      <vt:lpstr>NC標準テンプレート</vt:lpstr>
      <vt:lpstr>ERPについて</vt:lpstr>
      <vt:lpstr>PowerPoint プレゼンテーション</vt:lpstr>
      <vt:lpstr>PowerPoint プレゼンテーション</vt:lpstr>
      <vt:lpstr>ERPシステム　登場の歴史的背景</vt:lpstr>
      <vt:lpstr>個別業務システムとERPシステムの違い</vt:lpstr>
      <vt:lpstr>ERPシステムとは</vt:lpstr>
      <vt:lpstr>ERPシステムの全体像</vt:lpstr>
      <vt:lpstr>「ERP」と「ERPシステム」と「ERPパッケージ」</vt:lpstr>
      <vt:lpstr>ERPシステム/パッケージとクラウドでの利用形態</vt:lpstr>
      <vt:lpstr>SAPの製品ラインナップ</vt:lpstr>
      <vt:lpstr>PowerPoint プレゼンテーション</vt:lpstr>
      <vt:lpstr>ERPの理想と現実</vt:lpstr>
      <vt:lpstr>2層ERP(2-Tier ERP)の考え方</vt:lpstr>
      <vt:lpstr>Two-tier ERP (2層ERP)の構成</vt:lpstr>
      <vt:lpstr>2層ERPの仕組み</vt:lpstr>
      <vt:lpstr>インダストリー4.0（第4次産業革命）とIoT</vt:lpstr>
      <vt:lpstr>PowerPoint プレゼンテーション</vt:lpstr>
      <vt:lpstr>部分最適なシステム構築</vt:lpstr>
      <vt:lpstr>システム開発手法の変遷</vt:lpstr>
      <vt:lpstr>Enterprise Architecture</vt:lpstr>
      <vt:lpstr>Business Process Re-engineering</vt:lpstr>
      <vt:lpstr>ビジネスプロセス</vt:lpstr>
      <vt:lpstr>ビジネスプロセスの継続的な見直し</vt:lpstr>
      <vt:lpstr>BPRからBPMへ</vt:lpstr>
      <vt:lpstr>EA→BPM→ERP</vt:lpstr>
      <vt:lpstr>既存システムを繋ぐEAI</vt:lpstr>
      <vt:lpstr>SOAの狙いと成果</vt:lpstr>
      <vt:lpstr>PowerPoint プレゼンテーション</vt:lpstr>
      <vt:lpstr>エンタープライズ・システム・アーキテクチャー</vt:lpstr>
    </vt:vector>
  </TitlesOfParts>
  <Company>NetCommerce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斎藤 昌義</dc:creator>
  <cp:lastModifiedBy>Microsoft Office ユーザー</cp:lastModifiedBy>
  <cp:revision>1398</cp:revision>
  <cp:lastPrinted>2016-09-01T23:24:08Z</cp:lastPrinted>
  <dcterms:created xsi:type="dcterms:W3CDTF">2014-04-30T01:58:06Z</dcterms:created>
  <dcterms:modified xsi:type="dcterms:W3CDTF">2019-06-27T23:53:14Z</dcterms:modified>
</cp:coreProperties>
</file>