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3155" r:id="rId2"/>
    <p:sldId id="3572" r:id="rId3"/>
    <p:sldId id="3270" r:id="rId4"/>
    <p:sldId id="3472" r:id="rId5"/>
    <p:sldId id="3473" r:id="rId6"/>
    <p:sldId id="3362" r:id="rId7"/>
    <p:sldId id="3342" r:id="rId8"/>
    <p:sldId id="3022" r:id="rId9"/>
    <p:sldId id="3343" r:id="rId10"/>
    <p:sldId id="3353" r:id="rId11"/>
    <p:sldId id="3570" r:id="rId12"/>
    <p:sldId id="3561" r:id="rId13"/>
    <p:sldId id="3573" r:id="rId14"/>
    <p:sldId id="3152" r:id="rId15"/>
    <p:sldId id="3481" r:id="rId16"/>
    <p:sldId id="3471" r:id="rId17"/>
    <p:sldId id="3351" r:id="rId18"/>
    <p:sldId id="3357" r:id="rId19"/>
    <p:sldId id="3039" r:id="rId20"/>
    <p:sldId id="3358" r:id="rId21"/>
    <p:sldId id="3359" r:id="rId22"/>
    <p:sldId id="3562" r:id="rId23"/>
    <p:sldId id="3276" r:id="rId24"/>
    <p:sldId id="3041" r:id="rId25"/>
    <p:sldId id="3564" r:id="rId26"/>
    <p:sldId id="3565" r:id="rId27"/>
    <p:sldId id="3364" r:id="rId28"/>
    <p:sldId id="3277" r:id="rId29"/>
    <p:sldId id="1315" r:id="rId30"/>
    <p:sldId id="3269" r:id="rId31"/>
    <p:sldId id="3320" r:id="rId32"/>
    <p:sldId id="3321" r:id="rId33"/>
    <p:sldId id="3322" r:id="rId34"/>
    <p:sldId id="1316" r:id="rId35"/>
    <p:sldId id="1317" r:id="rId36"/>
    <p:sldId id="2974" r:id="rId37"/>
    <p:sldId id="1319" r:id="rId38"/>
    <p:sldId id="1320" r:id="rId39"/>
    <p:sldId id="3084" r:id="rId40"/>
    <p:sldId id="3318" r:id="rId41"/>
    <p:sldId id="3567" r:id="rId42"/>
    <p:sldId id="3418" r:id="rId43"/>
    <p:sldId id="719" r:id="rId44"/>
    <p:sldId id="3563" r:id="rId45"/>
    <p:sldId id="3482" r:id="rId46"/>
    <p:sldId id="3480" r:id="rId47"/>
    <p:sldId id="3484" r:id="rId48"/>
    <p:sldId id="3080" r:id="rId49"/>
    <p:sldId id="2711" r:id="rId50"/>
    <p:sldId id="2712" r:id="rId51"/>
    <p:sldId id="893" r:id="rId52"/>
    <p:sldId id="2713" r:id="rId53"/>
    <p:sldId id="2714" r:id="rId54"/>
    <p:sldId id="3483" r:id="rId55"/>
    <p:sldId id="3315" r:id="rId56"/>
    <p:sldId id="1387" r:id="rId57"/>
    <p:sldId id="3274" r:id="rId58"/>
    <p:sldId id="3275" r:id="rId59"/>
    <p:sldId id="3571" r:id="rId60"/>
    <p:sldId id="3265" r:id="rId61"/>
    <p:sldId id="3267" r:id="rId62"/>
    <p:sldId id="3268" r:id="rId63"/>
    <p:sldId id="3174" r:id="rId64"/>
    <p:sldId id="3158" r:id="rId65"/>
    <p:sldId id="3323" r:id="rId66"/>
    <p:sldId id="3271" r:id="rId67"/>
    <p:sldId id="2922" r:id="rId68"/>
    <p:sldId id="3272" r:id="rId69"/>
    <p:sldId id="1441" r:id="rId70"/>
    <p:sldId id="715" r:id="rId71"/>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6666"/>
    <a:srgbClr val="FFFED6"/>
    <a:srgbClr val="FFFBD2"/>
    <a:srgbClr val="009051"/>
    <a:srgbClr val="868686"/>
    <a:srgbClr val="7C7C7C"/>
    <a:srgbClr val="0070C0"/>
    <a:srgbClr val="FFD57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3"/>
    <p:restoredTop sz="93605" autoAdjust="0"/>
  </p:normalViewPr>
  <p:slideViewPr>
    <p:cSldViewPr snapToGrid="0" snapToObjects="1" showGuides="1">
      <p:cViewPr varScale="1">
        <p:scale>
          <a:sx n="197" d="100"/>
          <a:sy n="197" d="100"/>
        </p:scale>
        <p:origin x="3256" y="192"/>
      </p:cViewPr>
      <p:guideLst>
        <p:guide orient="horz" pos="4042"/>
        <p:guide pos="2903"/>
      </p:guideLst>
    </p:cSldViewPr>
  </p:slideViewPr>
  <p:notesTextViewPr>
    <p:cViewPr>
      <p:scale>
        <a:sx n="100" d="100"/>
        <a:sy n="100" d="100"/>
      </p:scale>
      <p:origin x="0" y="0"/>
    </p:cViewPr>
  </p:notesTextViewPr>
  <p:sorterViewPr>
    <p:cViewPr>
      <p:scale>
        <a:sx n="80" d="100"/>
        <a:sy n="8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2019/7/17</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2019/7/17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4687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51906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10414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165781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00478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3539541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86376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9144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4732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14784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427987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22690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403890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14189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246125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95642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688023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cstate="print">
            <a:extLst>
              <a:ext uri="{28A0092B-C50C-407E-A947-70E740481C1C}">
                <a14:useLocalDpi xmlns:a14="http://schemas.microsoft.com/office/drawing/2010/main"/>
              </a:ext>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15538690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tiff"/><Relationship Id="rId3" Type="http://schemas.openxmlformats.org/officeDocument/2006/relationships/image" Target="../media/image11.tiff"/><Relationship Id="rId7" Type="http://schemas.openxmlformats.org/officeDocument/2006/relationships/image" Target="../media/image15.tiff"/><Relationship Id="rId12"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tiff"/><Relationship Id="rId15" Type="http://schemas.openxmlformats.org/officeDocument/2006/relationships/image" Target="../media/image23.tiff"/><Relationship Id="rId10" Type="http://schemas.openxmlformats.org/officeDocument/2006/relationships/image" Target="../media/image18.tiff"/><Relationship Id="rId4" Type="http://schemas.openxmlformats.org/officeDocument/2006/relationships/image" Target="../media/image12.tiff"/><Relationship Id="rId9" Type="http://schemas.openxmlformats.org/officeDocument/2006/relationships/image" Target="../media/image17.tiff"/><Relationship Id="rId14" Type="http://schemas.openxmlformats.org/officeDocument/2006/relationships/image" Target="../media/image22.tiff"/></Relationships>
</file>

<file path=ppt/slides/_rels/slide15.xml.rels><?xml version="1.0" encoding="UTF-8" standalone="yes"?>
<Relationships xmlns="http://schemas.openxmlformats.org/package/2006/relationships"><Relationship Id="rId8" Type="http://schemas.openxmlformats.org/officeDocument/2006/relationships/image" Target="../media/image30.tiff"/><Relationship Id="rId13" Type="http://schemas.openxmlformats.org/officeDocument/2006/relationships/image" Target="../media/image35.tiff"/><Relationship Id="rId3" Type="http://schemas.openxmlformats.org/officeDocument/2006/relationships/image" Target="../media/image25.tiff"/><Relationship Id="rId7" Type="http://schemas.openxmlformats.org/officeDocument/2006/relationships/image" Target="../media/image29.tiff"/><Relationship Id="rId12" Type="http://schemas.openxmlformats.org/officeDocument/2006/relationships/image" Target="../media/image34.tiff"/><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5" Type="http://schemas.openxmlformats.org/officeDocument/2006/relationships/image" Target="../media/image37.tiff"/><Relationship Id="rId10" Type="http://schemas.openxmlformats.org/officeDocument/2006/relationships/image" Target="../media/image32.png"/><Relationship Id="rId4" Type="http://schemas.openxmlformats.org/officeDocument/2006/relationships/image" Target="../media/image26.tiff"/><Relationship Id="rId9" Type="http://schemas.openxmlformats.org/officeDocument/2006/relationships/image" Target="../media/image31.tiff"/><Relationship Id="rId14" Type="http://schemas.openxmlformats.org/officeDocument/2006/relationships/image" Target="../media/image36.tiff"/></Relationships>
</file>

<file path=ppt/slides/_rels/slide1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50.tiff"/><Relationship Id="rId3" Type="http://schemas.openxmlformats.org/officeDocument/2006/relationships/image" Target="../media/image40.tiff"/><Relationship Id="rId7" Type="http://schemas.openxmlformats.org/officeDocument/2006/relationships/image" Target="../media/image44.tiff"/><Relationship Id="rId12" Type="http://schemas.openxmlformats.org/officeDocument/2006/relationships/image" Target="../media/image49.tiff"/><Relationship Id="rId2" Type="http://schemas.openxmlformats.org/officeDocument/2006/relationships/image" Target="../media/image39.tiff"/><Relationship Id="rId1" Type="http://schemas.openxmlformats.org/officeDocument/2006/relationships/slideLayout" Target="../slideLayouts/slideLayout6.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tiff"/><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s>
</file>

<file path=ppt/slides/_rels/slide1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6.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56.tiff"/><Relationship Id="rId7" Type="http://schemas.openxmlformats.org/officeDocument/2006/relationships/image" Target="../media/image60.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58.tiff"/><Relationship Id="rId10" Type="http://schemas.openxmlformats.org/officeDocument/2006/relationships/image" Target="../media/image63.tiff"/><Relationship Id="rId4" Type="http://schemas.openxmlformats.org/officeDocument/2006/relationships/image" Target="../media/image57.tiff"/><Relationship Id="rId9" Type="http://schemas.openxmlformats.org/officeDocument/2006/relationships/image" Target="../media/image62.tiff"/></Relationships>
</file>

<file path=ppt/slides/_rels/slide21.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3" Type="http://schemas.openxmlformats.org/officeDocument/2006/relationships/image" Target="../media/image12.tiff"/><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image" Target="../media/image11.tiff"/><Relationship Id="rId1" Type="http://schemas.openxmlformats.org/officeDocument/2006/relationships/slideLayout" Target="../slideLayouts/slideLayout6.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 Id="rId14"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image" Target="../media/image75.tiff"/><Relationship Id="rId2" Type="http://schemas.openxmlformats.org/officeDocument/2006/relationships/image" Target="../media/image70.tiff"/><Relationship Id="rId1" Type="http://schemas.openxmlformats.org/officeDocument/2006/relationships/slideLayout" Target="../slideLayouts/slideLayout6.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7.tmp"/></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tmp"/><Relationship Id="rId1" Type="http://schemas.openxmlformats.org/officeDocument/2006/relationships/slideLayout" Target="../slideLayouts/slideLayout6.xml"/><Relationship Id="rId6" Type="http://schemas.openxmlformats.org/officeDocument/2006/relationships/image" Target="../media/image81.tmp"/><Relationship Id="rId5" Type="http://schemas.openxmlformats.org/officeDocument/2006/relationships/image" Target="../media/image80.tmp"/><Relationship Id="rId4" Type="http://schemas.openxmlformats.org/officeDocument/2006/relationships/image" Target="../media/image77.tmp"/></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9.png"/><Relationship Id="rId12" Type="http://schemas.openxmlformats.org/officeDocument/2006/relationships/image" Target="../media/image97.png"/><Relationship Id="rId17" Type="http://schemas.openxmlformats.org/officeDocument/2006/relationships/image" Target="../media/image101.png"/><Relationship Id="rId2" Type="http://schemas.openxmlformats.org/officeDocument/2006/relationships/image" Target="../media/image83.png"/><Relationship Id="rId16"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6.png"/><Relationship Id="rId5" Type="http://schemas.openxmlformats.org/officeDocument/2006/relationships/image" Target="../media/image87.png"/><Relationship Id="rId15" Type="http://schemas.openxmlformats.org/officeDocument/2006/relationships/image" Target="../media/image99.png"/><Relationship Id="rId10" Type="http://schemas.openxmlformats.org/officeDocument/2006/relationships/image" Target="../media/image77.tmp"/><Relationship Id="rId4" Type="http://schemas.openxmlformats.org/officeDocument/2006/relationships/image" Target="../media/image86.png"/><Relationship Id="rId9" Type="http://schemas.openxmlformats.org/officeDocument/2006/relationships/image" Target="../media/image95.png"/><Relationship Id="rId14" Type="http://schemas.openxmlformats.org/officeDocument/2006/relationships/image" Target="../media/image9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08.tiff"/><Relationship Id="rId13" Type="http://schemas.openxmlformats.org/officeDocument/2006/relationships/image" Target="../media/image113.tiff"/><Relationship Id="rId18" Type="http://schemas.openxmlformats.org/officeDocument/2006/relationships/image" Target="../media/image118.tiff"/><Relationship Id="rId3" Type="http://schemas.openxmlformats.org/officeDocument/2006/relationships/image" Target="../media/image103.tiff"/><Relationship Id="rId21" Type="http://schemas.openxmlformats.org/officeDocument/2006/relationships/image" Target="../media/image121.tiff"/><Relationship Id="rId7" Type="http://schemas.openxmlformats.org/officeDocument/2006/relationships/image" Target="../media/image107.tiff"/><Relationship Id="rId12" Type="http://schemas.openxmlformats.org/officeDocument/2006/relationships/image" Target="../media/image112.tiff"/><Relationship Id="rId17" Type="http://schemas.openxmlformats.org/officeDocument/2006/relationships/image" Target="../media/image117.tiff"/><Relationship Id="rId2" Type="http://schemas.openxmlformats.org/officeDocument/2006/relationships/image" Target="../media/image102.tiff"/><Relationship Id="rId16" Type="http://schemas.openxmlformats.org/officeDocument/2006/relationships/image" Target="../media/image116.tiff"/><Relationship Id="rId20" Type="http://schemas.openxmlformats.org/officeDocument/2006/relationships/image" Target="../media/image120.tiff"/><Relationship Id="rId1" Type="http://schemas.openxmlformats.org/officeDocument/2006/relationships/slideLayout" Target="../slideLayouts/slideLayout6.xml"/><Relationship Id="rId6" Type="http://schemas.openxmlformats.org/officeDocument/2006/relationships/image" Target="../media/image106.tiff"/><Relationship Id="rId11" Type="http://schemas.openxmlformats.org/officeDocument/2006/relationships/image" Target="../media/image111.png"/><Relationship Id="rId5" Type="http://schemas.openxmlformats.org/officeDocument/2006/relationships/image" Target="../media/image105.tiff"/><Relationship Id="rId15" Type="http://schemas.openxmlformats.org/officeDocument/2006/relationships/image" Target="../media/image115.tiff"/><Relationship Id="rId10" Type="http://schemas.openxmlformats.org/officeDocument/2006/relationships/image" Target="../media/image110.tiff"/><Relationship Id="rId19" Type="http://schemas.openxmlformats.org/officeDocument/2006/relationships/image" Target="../media/image119.tiff"/><Relationship Id="rId4" Type="http://schemas.openxmlformats.org/officeDocument/2006/relationships/image" Target="../media/image104.tiff"/><Relationship Id="rId9" Type="http://schemas.openxmlformats.org/officeDocument/2006/relationships/image" Target="../media/image109.tiff"/><Relationship Id="rId14" Type="http://schemas.openxmlformats.org/officeDocument/2006/relationships/image" Target="../media/image114.tiff"/></Relationships>
</file>

<file path=ppt/slides/_rels/slide41.xml.rels><?xml version="1.0" encoding="UTF-8" standalone="yes"?>
<Relationships xmlns="http://schemas.openxmlformats.org/package/2006/relationships"><Relationship Id="rId8" Type="http://schemas.openxmlformats.org/officeDocument/2006/relationships/image" Target="../media/image127.tiff"/><Relationship Id="rId3" Type="http://schemas.openxmlformats.org/officeDocument/2006/relationships/image" Target="../media/image122.tiff"/><Relationship Id="rId7" Type="http://schemas.openxmlformats.org/officeDocument/2006/relationships/image" Target="../media/image126.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5.tiff"/><Relationship Id="rId5" Type="http://schemas.openxmlformats.org/officeDocument/2006/relationships/image" Target="../media/image124.tiff"/><Relationship Id="rId4" Type="http://schemas.openxmlformats.org/officeDocument/2006/relationships/image" Target="../media/image123.tiff"/><Relationship Id="rId9"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image" Target="../media/image129.tiff"/><Relationship Id="rId1" Type="http://schemas.openxmlformats.org/officeDocument/2006/relationships/slideLayout" Target="../slideLayouts/slideLayout6.xml"/><Relationship Id="rId5" Type="http://schemas.openxmlformats.org/officeDocument/2006/relationships/image" Target="../media/image132.tiff"/><Relationship Id="rId4" Type="http://schemas.openxmlformats.org/officeDocument/2006/relationships/image" Target="../media/image131.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3" Type="http://schemas.openxmlformats.org/officeDocument/2006/relationships/image" Target="../media/image12.tiff"/><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image" Target="../media/image11.tiff"/><Relationship Id="rId1" Type="http://schemas.openxmlformats.org/officeDocument/2006/relationships/slideLayout" Target="../slideLayouts/slideLayout6.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 Id="rId14" Type="http://schemas.openxmlformats.org/officeDocument/2006/relationships/image" Target="../media/image23.tiff"/></Relationships>
</file>

<file path=ppt/slides/_rels/slide4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image" Target="../media/image59.tif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136.tiff"/><Relationship Id="rId1" Type="http://schemas.openxmlformats.org/officeDocument/2006/relationships/slideLayout" Target="../slideLayouts/slideLayout6.xml"/><Relationship Id="rId6" Type="http://schemas.openxmlformats.org/officeDocument/2006/relationships/image" Target="../media/image138.tiff"/><Relationship Id="rId5" Type="http://schemas.openxmlformats.org/officeDocument/2006/relationships/image" Target="../media/image59.tiff"/><Relationship Id="rId4" Type="http://schemas.openxmlformats.org/officeDocument/2006/relationships/image" Target="../media/image137.tiff"/></Relationships>
</file>

<file path=ppt/slides/_rels/slide56.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tif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141.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4.tiff"/><Relationship Id="rId7" Type="http://schemas.openxmlformats.org/officeDocument/2006/relationships/image" Target="../media/image146.png"/><Relationship Id="rId2" Type="http://schemas.openxmlformats.org/officeDocument/2006/relationships/image" Target="../media/image143.tiff"/><Relationship Id="rId1" Type="http://schemas.openxmlformats.org/officeDocument/2006/relationships/slideLayout" Target="../slideLayouts/slideLayout6.xml"/><Relationship Id="rId6" Type="http://schemas.openxmlformats.org/officeDocument/2006/relationships/hyperlink" Target="https://www.remix3d.com/details/G009SVN05JC5" TargetMode="External"/><Relationship Id="rId5" Type="http://schemas.microsoft.com/office/2017/06/relationships/model3d" Target="../media/model3d1.glb"/><Relationship Id="rId4" Type="http://schemas.openxmlformats.org/officeDocument/2006/relationships/image" Target="../media/image145.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hyperlink" Target="https://www.facebook.com/narisako?__tn__=,dlC-R-R&amp;eid=ARCKzOe8D0Y85MokQfb-sx7pWYgD5wku2LSjgFtQ0uPmESyANWxwvB_ctp4GKHDkQqO4wYQ8RvpracFl&amp;hc_ref=ARTrn3j1fq2wJIN0fr7LqVHaWkP9VoSrDUYxSpEEzYVlszapaKEDSg2JgZm48D4E_-w"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43249" y="-49428"/>
            <a:ext cx="9230497" cy="6956854"/>
          </a:xfrm>
          <a:prstGeom prst="rect">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12" y="6421086"/>
            <a:ext cx="1654312" cy="282443"/>
          </a:xfrm>
          <a:prstGeom prst="rect">
            <a:avLst/>
          </a:prstGeom>
          <a:ln>
            <a:noFill/>
          </a:ln>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740744" y="577093"/>
            <a:ext cx="5132079"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1600" dirty="0">
                <a:cs typeface="Hiragino Kaku Gothic Std W8" charset="-128"/>
              </a:rPr>
              <a:t>2019</a:t>
            </a:r>
            <a:r>
              <a:rPr lang="ja-JP" altLang="en-US" sz="1600">
                <a:cs typeface="Hiragino Kaku Gothic Std W8" charset="-128"/>
              </a:rPr>
              <a:t>年</a:t>
            </a:r>
            <a:r>
              <a:rPr lang="en-US" altLang="ja-JP" sz="1600" dirty="0">
                <a:cs typeface="Hiragino Kaku Gothic Std W8" charset="-128"/>
              </a:rPr>
              <a:t>7</a:t>
            </a:r>
            <a:r>
              <a:rPr lang="ja-JP" altLang="en-US" sz="1600">
                <a:cs typeface="Hiragino Kaku Gothic Std W8" charset="-128"/>
              </a:rPr>
              <a:t>月</a:t>
            </a:r>
            <a:r>
              <a:rPr lang="en-US" altLang="ja-JP" sz="1600" dirty="0">
                <a:cs typeface="Hiragino Kaku Gothic Std W8" charset="-128"/>
              </a:rPr>
              <a:t>12</a:t>
            </a:r>
            <a:r>
              <a:rPr lang="ja-JP" altLang="en-US" sz="1600">
                <a:cs typeface="Hiragino Kaku Gothic Std W8" charset="-128"/>
              </a:rPr>
              <a:t>日</a:t>
            </a:r>
            <a:endParaRPr lang="ja-JP" altLang="en-US" sz="1600" dirty="0">
              <a:cs typeface="Hiragino Kaku Gothic Std W8" charset="-128"/>
            </a:endParaRPr>
          </a:p>
        </p:txBody>
      </p:sp>
      <p:pic>
        <p:nvPicPr>
          <p:cNvPr id="9" name="図 8">
            <a:extLst>
              <a:ext uri="{FF2B5EF4-FFF2-40B4-BE49-F238E27FC236}">
                <a16:creationId xmlns:a16="http://schemas.microsoft.com/office/drawing/2014/main" id="{5FE821CD-FA0B-2447-B282-83F7DD8B185D}"/>
              </a:ext>
            </a:extLst>
          </p:cNvPr>
          <p:cNvPicPr>
            <a:picLocks noChangeAspect="1"/>
          </p:cNvPicPr>
          <p:nvPr/>
        </p:nvPicPr>
        <p:blipFill>
          <a:blip r:embed="rId3"/>
          <a:stretch>
            <a:fillRect/>
          </a:stretch>
        </p:blipFill>
        <p:spPr>
          <a:xfrm>
            <a:off x="4701428" y="863155"/>
            <a:ext cx="4204710" cy="4204710"/>
          </a:xfrm>
          <a:prstGeom prst="rect">
            <a:avLst/>
          </a:prstGeom>
        </p:spPr>
      </p:pic>
      <p:sp>
        <p:nvSpPr>
          <p:cNvPr id="6" name="タイトル 5">
            <a:extLst>
              <a:ext uri="{FF2B5EF4-FFF2-40B4-BE49-F238E27FC236}">
                <a16:creationId xmlns:a16="http://schemas.microsoft.com/office/drawing/2014/main" id="{C6D177EC-BFEA-B047-9365-3444BD0FB0D8}"/>
              </a:ext>
            </a:extLst>
          </p:cNvPr>
          <p:cNvSpPr>
            <a:spLocks noGrp="1"/>
          </p:cNvSpPr>
          <p:nvPr>
            <p:ph type="ctrTitle"/>
          </p:nvPr>
        </p:nvSpPr>
        <p:spPr>
          <a:xfrm>
            <a:off x="1100423" y="5067865"/>
            <a:ext cx="7772400" cy="1353221"/>
          </a:xfrm>
        </p:spPr>
        <p:txBody>
          <a:bodyPr/>
          <a:lstStyle/>
          <a:p>
            <a:r>
              <a:rPr lang="ja-JP" altLang="en-US" sz="5400"/>
              <a:t>情シスはいらない</a:t>
            </a:r>
            <a:r>
              <a:rPr lang="en-US" altLang="ja-JP" sz="5400" dirty="0"/>
              <a:t>!</a:t>
            </a:r>
            <a:br>
              <a:rPr lang="en-US" altLang="ja-JP" sz="2400" dirty="0"/>
            </a:br>
            <a:r>
              <a:rPr lang="ja-JP" altLang="en-US"/>
              <a:t>そうならないための</a:t>
            </a:r>
            <a:r>
              <a:rPr lang="en-US" altLang="ja-JP" dirty="0"/>
              <a:t>DX</a:t>
            </a:r>
            <a:r>
              <a:rPr lang="ja-JP" altLang="en-US"/>
              <a:t>戦略</a:t>
            </a:r>
          </a:p>
        </p:txBody>
      </p:sp>
      <p:sp>
        <p:nvSpPr>
          <p:cNvPr id="8" name="正方形/長方形 7">
            <a:extLst>
              <a:ext uri="{FF2B5EF4-FFF2-40B4-BE49-F238E27FC236}">
                <a16:creationId xmlns:a16="http://schemas.microsoft.com/office/drawing/2014/main" id="{8CB10D47-BC15-484A-B2DA-EEFBA0454160}"/>
              </a:ext>
            </a:extLst>
          </p:cNvPr>
          <p:cNvSpPr/>
          <p:nvPr/>
        </p:nvSpPr>
        <p:spPr>
          <a:xfrm>
            <a:off x="5051849" y="252248"/>
            <a:ext cx="3887603" cy="369332"/>
          </a:xfrm>
          <a:prstGeom prst="rect">
            <a:avLst/>
          </a:prstGeom>
        </p:spPr>
        <p:txBody>
          <a:bodyPr wrap="none">
            <a:spAutoFit/>
          </a:bodyPr>
          <a:lstStyle/>
          <a:p>
            <a:pPr algn="r"/>
            <a:r>
              <a:rPr lang="ja-JP" altLang="en-US">
                <a:solidFill>
                  <a:schemeClr val="bg1"/>
                </a:solidFill>
                <a:latin typeface="Meiryo" panose="020B0604030504040204" pitchFamily="34" charset="-128"/>
                <a:ea typeface="Meiryo" panose="020B0604030504040204" pitchFamily="34" charset="-128"/>
              </a:rPr>
              <a:t>天城</a:t>
            </a:r>
            <a:r>
              <a:rPr lang="en-US" altLang="ja-JP" dirty="0">
                <a:solidFill>
                  <a:schemeClr val="bg1"/>
                </a:solidFill>
                <a:latin typeface="Meiryo" panose="020B0604030504040204" pitchFamily="34" charset="-128"/>
                <a:ea typeface="Meiryo" panose="020B0604030504040204" pitchFamily="34" charset="-128"/>
              </a:rPr>
              <a:t>IT</a:t>
            </a:r>
            <a:r>
              <a:rPr lang="ja-JP" altLang="en-US">
                <a:solidFill>
                  <a:schemeClr val="bg1"/>
                </a:solidFill>
                <a:latin typeface="Meiryo" panose="020B0604030504040204" pitchFamily="34" charset="-128"/>
                <a:ea typeface="Meiryo" panose="020B0604030504040204" pitchFamily="34" charset="-128"/>
              </a:rPr>
              <a:t>イノベーション・フォーラム</a:t>
            </a:r>
          </a:p>
        </p:txBody>
      </p:sp>
    </p:spTree>
    <p:extLst>
      <p:ext uri="{BB962C8B-B14F-4D97-AF65-F5344CB8AC3E}">
        <p14:creationId xmlns:p14="http://schemas.microsoft.com/office/powerpoint/2010/main" val="9343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BADB4D6-71CD-9C47-9559-2310C5E9AB6C}"/>
              </a:ext>
            </a:extLst>
          </p:cNvPr>
          <p:cNvGrpSpPr/>
          <p:nvPr/>
        </p:nvGrpSpPr>
        <p:grpSpPr>
          <a:xfrm>
            <a:off x="379445" y="1877050"/>
            <a:ext cx="8390378" cy="1100112"/>
            <a:chOff x="379445" y="1877050"/>
            <a:chExt cx="8390378" cy="1100112"/>
          </a:xfrm>
        </p:grpSpPr>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ビジネス・スピードを圧倒的に早くする</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206E583-8A76-334E-9BB8-1C533A3611AE}"/>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8A3F428-9E33-D54C-8A01-8241C3BFCDA8}"/>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7F9EC19-3055-E14D-A80F-362E52F62776}"/>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B54E8A8-B7F2-574B-A05C-D671AF7997D1}"/>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6" name="正方形/長方形 25">
              <a:extLst>
                <a:ext uri="{FF2B5EF4-FFF2-40B4-BE49-F238E27FC236}">
                  <a16:creationId xmlns:a16="http://schemas.microsoft.com/office/drawing/2014/main" id="{A7D24BD5-BD97-CE47-846B-FA02914942EF}"/>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7BD53CC-959E-0E4A-9963-D5D6704EB0EF}"/>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77CA8493-DD0C-7E45-AE97-13D1ABE98A7C}"/>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grpSp>
    </p:spTree>
    <p:extLst>
      <p:ext uri="{BB962C8B-B14F-4D97-AF65-F5344CB8AC3E}">
        <p14:creationId xmlns:p14="http://schemas.microsoft.com/office/powerpoint/2010/main" val="379667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BADB4D6-71CD-9C47-9559-2310C5E9AB6C}"/>
              </a:ext>
            </a:extLst>
          </p:cNvPr>
          <p:cNvGrpSpPr/>
          <p:nvPr/>
        </p:nvGrpSpPr>
        <p:grpSpPr>
          <a:xfrm>
            <a:off x="379445" y="1877050"/>
            <a:ext cx="8390378" cy="1100112"/>
            <a:chOff x="379445" y="1877050"/>
            <a:chExt cx="8390378" cy="1100112"/>
          </a:xfrm>
        </p:grpSpPr>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ビジネス・スピードを圧倒的に早くする</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5" name="正方形/長方形 24">
            <a:extLst>
              <a:ext uri="{FF2B5EF4-FFF2-40B4-BE49-F238E27FC236}">
                <a16:creationId xmlns:a16="http://schemas.microsoft.com/office/drawing/2014/main" id="{EE0D06EF-D644-F246-A6F7-F117633F5F87}"/>
              </a:ext>
            </a:extLst>
          </p:cNvPr>
          <p:cNvSpPr/>
          <p:nvPr/>
        </p:nvSpPr>
        <p:spPr>
          <a:xfrm>
            <a:off x="668936" y="3305489"/>
            <a:ext cx="2531590" cy="208128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チャンスは</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2400" b="1">
                <a:solidFill>
                  <a:schemeClr val="bg1"/>
                </a:solidFill>
                <a:latin typeface="Meiryo" panose="020B0604030504040204" pitchFamily="34" charset="-128"/>
                <a:ea typeface="Meiryo" panose="020B0604030504040204" pitchFamily="34" charset="-128"/>
              </a:rPr>
              <a:t>長居しない</a:t>
            </a:r>
            <a:endParaRPr lang="ja-JP" altLang="en-US" sz="2400">
              <a:solidFill>
                <a:schemeClr val="bg1"/>
              </a:solidFill>
              <a:latin typeface="Meiryo" panose="020B0604030504040204" pitchFamily="34" charset="-128"/>
              <a:ea typeface="Meiryo" panose="020B0604030504040204" pitchFamily="34" charset="-128"/>
            </a:endParaRPr>
          </a:p>
          <a:p>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激しく変化する時代に於いてチャンスを掴むにはタイミングが重要</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70144F60-2B79-ED45-ACC9-7F1C5575E077}"/>
              </a:ext>
            </a:extLst>
          </p:cNvPr>
          <p:cNvSpPr/>
          <p:nvPr/>
        </p:nvSpPr>
        <p:spPr>
          <a:xfrm>
            <a:off x="3342718" y="3308567"/>
            <a:ext cx="2531590" cy="208128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顧客ニーズ</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2400" b="1">
                <a:solidFill>
                  <a:schemeClr val="bg1"/>
                </a:solidFill>
                <a:latin typeface="Meiryo" panose="020B0604030504040204" pitchFamily="34" charset="-128"/>
                <a:ea typeface="Meiryo" panose="020B0604030504040204" pitchFamily="34" charset="-128"/>
              </a:rPr>
              <a:t>の高速化 </a:t>
            </a:r>
            <a:endParaRPr lang="ja-JP" altLang="en-US" sz="2400">
              <a:solidFill>
                <a:schemeClr val="bg1"/>
              </a:solidFill>
              <a:latin typeface="Meiryo" panose="020B0604030504040204" pitchFamily="34" charset="-128"/>
              <a:ea typeface="Meiryo" panose="020B0604030504040204" pitchFamily="34" charset="-128"/>
            </a:endParaRPr>
          </a:p>
          <a:p>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状況に応じ変化する顧客やニーズへの対応スピードが企業の価値を左右</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6213B64A-443D-9E41-AA9B-02728460E4E2}"/>
              </a:ext>
            </a:extLst>
          </p:cNvPr>
          <p:cNvSpPr/>
          <p:nvPr/>
        </p:nvSpPr>
        <p:spPr>
          <a:xfrm>
            <a:off x="6016500" y="3305489"/>
            <a:ext cx="2531590" cy="208128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競合への防御 </a:t>
            </a:r>
            <a:endParaRPr lang="ja-JP" altLang="en-US" sz="2400">
              <a:solidFill>
                <a:schemeClr val="bg1"/>
              </a:solidFill>
              <a:latin typeface="Meiryo" panose="020B0604030504040204" pitchFamily="34" charset="-128"/>
              <a:ea typeface="Meiryo" panose="020B0604030504040204" pitchFamily="34" charset="-128"/>
            </a:endParaRPr>
          </a:p>
          <a:p>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決断と行動が速ければ、競合の動きに即応可能、逆に対応が遅れると致命的な結果</a:t>
            </a:r>
          </a:p>
        </p:txBody>
      </p:sp>
    </p:spTree>
    <p:extLst>
      <p:ext uri="{BB962C8B-B14F-4D97-AF65-F5344CB8AC3E}">
        <p14:creationId xmlns:p14="http://schemas.microsoft.com/office/powerpoint/2010/main" val="32361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2"/>
            <a:ext cx="8390378" cy="1991299"/>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grpSp>
      <p:sp>
        <p:nvSpPr>
          <p:cNvPr id="35" name="テキスト ボックス 34">
            <a:extLst>
              <a:ext uri="{FF2B5EF4-FFF2-40B4-BE49-F238E27FC236}">
                <a16:creationId xmlns:a16="http://schemas.microsoft.com/office/drawing/2014/main" id="{AFB7826A-2AC7-FD49-B976-2F713AB9B9AE}"/>
              </a:ext>
            </a:extLst>
          </p:cNvPr>
          <p:cNvSpPr txBox="1"/>
          <p:nvPr/>
        </p:nvSpPr>
        <p:spPr>
          <a:xfrm>
            <a:off x="632460" y="1121081"/>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F5DF5B03-EE74-1B4E-8354-33B150B387D7}"/>
              </a:ext>
            </a:extLst>
          </p:cNvPr>
          <p:cNvSpPr/>
          <p:nvPr/>
        </p:nvSpPr>
        <p:spPr>
          <a:xfrm>
            <a:off x="553737" y="4230914"/>
            <a:ext cx="8109551" cy="105344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高頻度・多接点でデータを収集し</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000" b="1" dirty="0">
                <a:solidFill>
                  <a:srgbClr val="FFFFFF"/>
                </a:solidFill>
                <a:latin typeface="Meiryo" panose="020B0604030504040204" pitchFamily="34" charset="-128"/>
                <a:ea typeface="Meiryo" panose="020B0604030504040204" pitchFamily="34" charset="-128"/>
                <a:cs typeface="ＭＳ Ｐゴシック"/>
              </a:rPr>
              <a:t>UI</a:t>
            </a:r>
            <a:r>
              <a:rPr lang="ja-JP" altLang="en-US" sz="2000" b="1">
                <a:solidFill>
                  <a:srgbClr val="FFFFFF"/>
                </a:solidFill>
                <a:latin typeface="Meiryo" panose="020B0604030504040204" pitchFamily="34" charset="-128"/>
                <a:ea typeface="Meiryo" panose="020B0604030504040204" pitchFamily="34" charset="-128"/>
                <a:cs typeface="ＭＳ Ｐゴシック"/>
              </a:rPr>
              <a:t>や</a:t>
            </a:r>
            <a:r>
              <a:rPr lang="en-US" altLang="ja-JP" sz="2000" b="1" dirty="0">
                <a:solidFill>
                  <a:srgbClr val="FFFFFF"/>
                </a:solidFill>
                <a:latin typeface="Meiryo" panose="020B0604030504040204" pitchFamily="34" charset="-128"/>
                <a:ea typeface="Meiryo" panose="020B0604030504040204" pitchFamily="34" charset="-128"/>
                <a:cs typeface="ＭＳ Ｐゴシック"/>
              </a:rPr>
              <a:t>UX</a:t>
            </a:r>
            <a:r>
              <a:rPr lang="ja-JP" altLang="en-US" sz="2000" b="1">
                <a:solidFill>
                  <a:srgbClr val="FFFFFF"/>
                </a:solidFill>
                <a:latin typeface="Meiryo" panose="020B0604030504040204" pitchFamily="34" charset="-128"/>
                <a:ea typeface="Meiryo" panose="020B0604030504040204" pitchFamily="34" charset="-128"/>
                <a:cs typeface="ＭＳ Ｐゴシック"/>
              </a:rPr>
              <a:t>、プロダクトやサービス、ビジネス・プロセスを</a:t>
            </a:r>
            <a:endParaRPr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高速・高頻度で改善する</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80E9522B-5A52-0A45-83E1-46C33477F1BE}"/>
              </a:ext>
            </a:extLst>
          </p:cNvPr>
          <p:cNvSpPr/>
          <p:nvPr/>
        </p:nvSpPr>
        <p:spPr>
          <a:xfrm>
            <a:off x="527176" y="1582746"/>
            <a:ext cx="8097822" cy="12856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91CDAFED-5800-124E-9485-9FB3A08F7FBA}"/>
              </a:ext>
            </a:extLst>
          </p:cNvPr>
          <p:cNvSpPr/>
          <p:nvPr/>
        </p:nvSpPr>
        <p:spPr>
          <a:xfrm>
            <a:off x="756199" y="2171136"/>
            <a:ext cx="2212903"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オープン</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12BE1C38-A69B-4346-969C-5FDDB2B0D32B}"/>
              </a:ext>
            </a:extLst>
          </p:cNvPr>
          <p:cNvSpPr/>
          <p:nvPr/>
        </p:nvSpPr>
        <p:spPr>
          <a:xfrm>
            <a:off x="3470252" y="2177489"/>
            <a:ext cx="2212903"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自律分散</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DE4E6274-6709-2B42-ABD2-A38083952C8D}"/>
              </a:ext>
            </a:extLst>
          </p:cNvPr>
          <p:cNvSpPr/>
          <p:nvPr/>
        </p:nvSpPr>
        <p:spPr>
          <a:xfrm>
            <a:off x="6162357" y="2178952"/>
            <a:ext cx="2212903"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多様性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テキスト ボックス 31">
            <a:extLst>
              <a:ext uri="{FF2B5EF4-FFF2-40B4-BE49-F238E27FC236}">
                <a16:creationId xmlns:a16="http://schemas.microsoft.com/office/drawing/2014/main" id="{00B80F03-6721-FC42-80CD-80FA2F392485}"/>
              </a:ext>
            </a:extLst>
          </p:cNvPr>
          <p:cNvSpPr txBox="1"/>
          <p:nvPr/>
        </p:nvSpPr>
        <p:spPr>
          <a:xfrm>
            <a:off x="482658" y="1636771"/>
            <a:ext cx="8186857"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「心理的安全性」に支えられた行動習慣と思考パターン</a:t>
            </a:r>
            <a:endParaRPr kumimoji="1" lang="ja-JP" altLang="en-US" sz="240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EA70AF10-579A-C849-8232-3A203FC4E056}"/>
              </a:ext>
            </a:extLst>
          </p:cNvPr>
          <p:cNvGrpSpPr/>
          <p:nvPr/>
        </p:nvGrpSpPr>
        <p:grpSpPr>
          <a:xfrm>
            <a:off x="553737" y="3440041"/>
            <a:ext cx="8109551" cy="802448"/>
            <a:chOff x="553737" y="3158053"/>
            <a:chExt cx="8109551" cy="802448"/>
          </a:xfrm>
        </p:grpSpPr>
        <p:sp>
          <p:nvSpPr>
            <p:cNvPr id="17" name="正方形/長方形 16">
              <a:extLst>
                <a:ext uri="{FF2B5EF4-FFF2-40B4-BE49-F238E27FC236}">
                  <a16:creationId xmlns:a16="http://schemas.microsoft.com/office/drawing/2014/main" id="{BC7EE02B-E951-8E46-8F12-56D9BEB98D29}"/>
                </a:ext>
              </a:extLst>
            </p:cNvPr>
            <p:cNvSpPr/>
            <p:nvPr/>
          </p:nvSpPr>
          <p:spPr>
            <a:xfrm>
              <a:off x="553737" y="3158053"/>
              <a:ext cx="8109551" cy="60416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ビジネス環境の変化に即応</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上矢印 2">
              <a:extLst>
                <a:ext uri="{FF2B5EF4-FFF2-40B4-BE49-F238E27FC236}">
                  <a16:creationId xmlns:a16="http://schemas.microsoft.com/office/drawing/2014/main" id="{64C688FF-3AAA-FC4D-8E4E-3003F64B6E4C}"/>
                </a:ext>
              </a:extLst>
            </p:cNvPr>
            <p:cNvSpPr/>
            <p:nvPr/>
          </p:nvSpPr>
          <p:spPr>
            <a:xfrm>
              <a:off x="4193465" y="3718793"/>
              <a:ext cx="830094" cy="241708"/>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5241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P spid="28" grpId="0" animBg="1"/>
      <p:bldP spid="31" grpId="0" animBg="1"/>
      <p:bldP spid="33" grpId="0" animBg="1"/>
      <p:bldP spid="34"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2"/>
            <a:ext cx="8390378" cy="1991299"/>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grpSp>
      <p:sp>
        <p:nvSpPr>
          <p:cNvPr id="35" name="テキスト ボックス 34">
            <a:extLst>
              <a:ext uri="{FF2B5EF4-FFF2-40B4-BE49-F238E27FC236}">
                <a16:creationId xmlns:a16="http://schemas.microsoft.com/office/drawing/2014/main" id="{AFB7826A-2AC7-FD49-B976-2F713AB9B9AE}"/>
              </a:ext>
            </a:extLst>
          </p:cNvPr>
          <p:cNvSpPr txBox="1"/>
          <p:nvPr/>
        </p:nvSpPr>
        <p:spPr>
          <a:xfrm>
            <a:off x="632460" y="1121081"/>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80E9522B-5A52-0A45-83E1-46C33477F1BE}"/>
              </a:ext>
            </a:extLst>
          </p:cNvPr>
          <p:cNvSpPr/>
          <p:nvPr/>
        </p:nvSpPr>
        <p:spPr>
          <a:xfrm>
            <a:off x="527176" y="1582746"/>
            <a:ext cx="8097822" cy="12856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91CDAFED-5800-124E-9485-9FB3A08F7FBA}"/>
              </a:ext>
            </a:extLst>
          </p:cNvPr>
          <p:cNvSpPr/>
          <p:nvPr/>
        </p:nvSpPr>
        <p:spPr>
          <a:xfrm>
            <a:off x="756199" y="2171136"/>
            <a:ext cx="2212903"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オープン</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12BE1C38-A69B-4346-969C-5FDDB2B0D32B}"/>
              </a:ext>
            </a:extLst>
          </p:cNvPr>
          <p:cNvSpPr/>
          <p:nvPr/>
        </p:nvSpPr>
        <p:spPr>
          <a:xfrm>
            <a:off x="3470252" y="2177489"/>
            <a:ext cx="2212903"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自律分散</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DE4E6274-6709-2B42-ABD2-A38083952C8D}"/>
              </a:ext>
            </a:extLst>
          </p:cNvPr>
          <p:cNvSpPr/>
          <p:nvPr/>
        </p:nvSpPr>
        <p:spPr>
          <a:xfrm>
            <a:off x="6162357" y="2178952"/>
            <a:ext cx="2212903"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多様性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テキスト ボックス 31">
            <a:extLst>
              <a:ext uri="{FF2B5EF4-FFF2-40B4-BE49-F238E27FC236}">
                <a16:creationId xmlns:a16="http://schemas.microsoft.com/office/drawing/2014/main" id="{00B80F03-6721-FC42-80CD-80FA2F392485}"/>
              </a:ext>
            </a:extLst>
          </p:cNvPr>
          <p:cNvSpPr txBox="1"/>
          <p:nvPr/>
        </p:nvSpPr>
        <p:spPr>
          <a:xfrm>
            <a:off x="482658" y="1636771"/>
            <a:ext cx="8186857"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「心理的安全性」に支えられた行動習慣と思考パターン</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8E2DF09A-CFCA-394A-A0EE-1E7FD1A13423}"/>
              </a:ext>
            </a:extLst>
          </p:cNvPr>
          <p:cNvSpPr/>
          <p:nvPr/>
        </p:nvSpPr>
        <p:spPr>
          <a:xfrm>
            <a:off x="668936" y="3305490"/>
            <a:ext cx="2531590" cy="10813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働き方改革</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5DAE9DF-CB1A-C94C-AA4B-4F16453C6E72}"/>
              </a:ext>
            </a:extLst>
          </p:cNvPr>
          <p:cNvSpPr/>
          <p:nvPr/>
        </p:nvSpPr>
        <p:spPr>
          <a:xfrm>
            <a:off x="3342718" y="3308568"/>
            <a:ext cx="2531590" cy="10813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新規事業の開発</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851D9E58-40F3-8546-B956-FFD0E8CFA536}"/>
              </a:ext>
            </a:extLst>
          </p:cNvPr>
          <p:cNvSpPr/>
          <p:nvPr/>
        </p:nvSpPr>
        <p:spPr>
          <a:xfrm>
            <a:off x="6016500" y="3305490"/>
            <a:ext cx="2531590" cy="10813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ビジネスモデル</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2400" b="1">
                <a:solidFill>
                  <a:schemeClr val="bg1"/>
                </a:solidFill>
                <a:latin typeface="Meiryo" panose="020B0604030504040204" pitchFamily="34" charset="-128"/>
                <a:ea typeface="Meiryo" panose="020B0604030504040204" pitchFamily="34" charset="-128"/>
              </a:rPr>
              <a:t>の転換</a:t>
            </a:r>
          </a:p>
        </p:txBody>
      </p:sp>
      <p:sp>
        <p:nvSpPr>
          <p:cNvPr id="22" name="正方形/長方形 21">
            <a:extLst>
              <a:ext uri="{FF2B5EF4-FFF2-40B4-BE49-F238E27FC236}">
                <a16:creationId xmlns:a16="http://schemas.microsoft.com/office/drawing/2014/main" id="{6A9FA8D3-749B-E34C-8630-7CA2ED6DC291}"/>
              </a:ext>
            </a:extLst>
          </p:cNvPr>
          <p:cNvSpPr/>
          <p:nvPr/>
        </p:nvSpPr>
        <p:spPr>
          <a:xfrm>
            <a:off x="668936" y="4669733"/>
            <a:ext cx="7879154" cy="78222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chemeClr val="bg1"/>
                </a:solidFill>
                <a:latin typeface="Meiryo" panose="020B0604030504040204" pitchFamily="34" charset="-128"/>
                <a:ea typeface="Meiryo" panose="020B0604030504040204" pitchFamily="34" charset="-128"/>
              </a:rPr>
              <a:t>高速に変化し続けることができるビジネス基盤</a:t>
            </a:r>
            <a:endParaRPr lang="en-US" altLang="ja-JP" sz="24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0361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p:tgtEl>
                                          <p:spTgt spid="22"/>
                                        </p:tgtEl>
                                        <p:attrNameLst>
                                          <p:attrName>ppt_y</p:attrName>
                                        </p:attrNameLst>
                                      </p:cBhvr>
                                      <p:tavLst>
                                        <p:tav tm="0">
                                          <p:val>
                                            <p:strVal val="#ppt_y+#ppt_h*1.125000"/>
                                          </p:val>
                                        </p:tav>
                                        <p:tav tm="100000">
                                          <p:val>
                                            <p:strVal val="#ppt_y"/>
                                          </p:val>
                                        </p:tav>
                                      </p:tavLst>
                                    </p:anim>
                                    <p:animEffect transition="in" filter="wipe(up)">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a:solidFill>
                  <a:schemeClr val="bg1"/>
                </a:solidFill>
                <a:latin typeface="Meiryo" panose="020B0604030504040204" pitchFamily="34" charset="-128"/>
                <a:ea typeface="Meiryo" panose="020B0604030504040204" pitchFamily="34" charset="-128"/>
                <a:cs typeface="Meiryo" charset="-128"/>
              </a:rPr>
              <a:t>進化し続けるテクノロジーであり、その結果、</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320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39609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a:effectLst/>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93404" y="1148670"/>
                <a:ext cx="5157192" cy="5157192"/>
              </a:xfrm>
              <a:prstGeom prst="rect">
                <a:avLst/>
              </a:prstGeom>
              <a:solidFill>
                <a:schemeClr val="bg1"/>
              </a:solidFill>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a:t>
            </a:r>
            <a:r>
              <a:rPr kumimoji="1" lang="en-US" altLang="ja-JP" dirty="0"/>
              <a:t>OMO</a:t>
            </a:r>
            <a:endParaRPr kumimoji="1" lang="ja-JP" altLang="en-US"/>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13" name="ドーナツ 12">
            <a:extLst>
              <a:ext uri="{FF2B5EF4-FFF2-40B4-BE49-F238E27FC236}">
                <a16:creationId xmlns:a16="http://schemas.microsoft.com/office/drawing/2014/main" id="{2837CB33-B1E7-7C4F-8DAD-6228E8912D77}"/>
              </a:ext>
            </a:extLst>
          </p:cNvPr>
          <p:cNvSpPr/>
          <p:nvPr/>
        </p:nvSpPr>
        <p:spPr>
          <a:xfrm>
            <a:off x="1771200" y="781378"/>
            <a:ext cx="5594400" cy="5596412"/>
          </a:xfrm>
          <a:prstGeom prst="donut">
            <a:avLst>
              <a:gd name="adj" fmla="val 19171"/>
            </a:avLst>
          </a:prstGeom>
          <a:solidFill>
            <a:srgbClr val="25579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78714" y="6039334"/>
            <a:ext cx="595035" cy="338554"/>
          </a:xfrm>
          <a:prstGeom prst="rect">
            <a:avLst/>
          </a:prstGeom>
          <a:noFill/>
        </p:spPr>
        <p:txBody>
          <a:bodyPr wrap="none" rtlCol="0">
            <a:spAutoFit/>
          </a:bodyPr>
          <a:lstStyle/>
          <a:p>
            <a:pPr algn="ctr"/>
            <a:r>
              <a:rPr lang="ja-JP" altLang="en-US" sz="1600">
                <a:solidFill>
                  <a:schemeClr val="tx1">
                    <a:lumMod val="65000"/>
                    <a:lumOff val="35000"/>
                  </a:schemeClr>
                </a:solidFill>
                <a:latin typeface="Meiryo" panose="020B0604030504040204" pitchFamily="34" charset="-128"/>
                <a:ea typeface="Meiryo" panose="020B0604030504040204" pitchFamily="34" charset="-128"/>
              </a:rPr>
              <a:t>企業</a:t>
            </a:r>
            <a:endParaRPr kumimoji="1" lang="ja-JP" altLang="en-US" sz="16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chemeClr val="accent2"/>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13466" y="2657485"/>
            <a:ext cx="4740770" cy="1819968"/>
          </a:xfrm>
          <a:prstGeom prst="curvedDownArrow">
            <a:avLst>
              <a:gd name="adj1" fmla="val 18159"/>
              <a:gd name="adj2" fmla="val 36044"/>
              <a:gd name="adj3" fmla="val 21540"/>
            </a:avLst>
          </a:prstGeom>
          <a:solidFill>
            <a:schemeClr val="accent3">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778400" y="3429000"/>
            <a:ext cx="1005403" cy="338554"/>
          </a:xfrm>
          <a:prstGeom prst="rect">
            <a:avLst/>
          </a:prstGeom>
          <a:noFill/>
        </p:spPr>
        <p:txBody>
          <a:bodyPr wrap="none" rtlCol="0">
            <a:spAutoFit/>
          </a:bodyPr>
          <a:lstStyle/>
          <a:p>
            <a:pPr algn="r"/>
            <a:r>
              <a:rPr kumimoji="1" lang="ja-JP" altLang="en-US" sz="1600" b="1">
                <a:solidFill>
                  <a:srgbClr val="009051"/>
                </a:solidFill>
                <a:latin typeface="Meiryo" panose="020B0604030504040204" pitchFamily="34" charset="-128"/>
                <a:ea typeface="Meiryo" panose="020B0604030504040204" pitchFamily="34" charset="-128"/>
              </a:rPr>
              <a:t>アナログ</a:t>
            </a:r>
            <a:endParaRPr kumimoji="1" lang="en-US" altLang="ja-JP" sz="1600" b="1" dirty="0">
              <a:solidFill>
                <a:srgbClr val="00905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296459" y="3429000"/>
            <a:ext cx="1005403" cy="338554"/>
          </a:xfrm>
          <a:prstGeom prst="rect">
            <a:avLst/>
          </a:prstGeom>
          <a:noFill/>
        </p:spPr>
        <p:txBody>
          <a:bodyPr wrap="none" rtlCol="0">
            <a:spAutoFit/>
          </a:bodyPr>
          <a:lstStyle/>
          <a:p>
            <a:pPr algn="r"/>
            <a:r>
              <a:rPr lang="ja-JP" altLang="en-US" sz="1600" b="1">
                <a:solidFill>
                  <a:schemeClr val="accent6">
                    <a:lumMod val="75000"/>
                  </a:schemeClr>
                </a:solidFill>
                <a:latin typeface="Meiryo" panose="020B0604030504040204" pitchFamily="34" charset="-128"/>
                <a:ea typeface="Meiryo" panose="020B0604030504040204" pitchFamily="34" charset="-128"/>
              </a:rPr>
              <a:t>デジタル</a:t>
            </a:r>
            <a:endParaRPr kumimoji="1" lang="ja-JP" altLang="en-US" sz="1600" b="1">
              <a:solidFill>
                <a:schemeClr val="accent6">
                  <a:lumMod val="75000"/>
                </a:schemeClr>
              </a:solidFill>
              <a:latin typeface="Meiryo" panose="020B0604030504040204" pitchFamily="34" charset="-128"/>
              <a:ea typeface="Meiryo" panose="020B0604030504040204" pitchFamily="34" charset="-128"/>
            </a:endParaRPr>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a:solidFill>
            <a:schemeClr val="tx1">
              <a:lumMod val="50000"/>
              <a:lumOff val="50000"/>
            </a:schemeClr>
          </a:solidFill>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a:grpFill/>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a:grpFill/>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a:grpFill/>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65021" y="1393835"/>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顧客</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38600" y="898463"/>
            <a:ext cx="1107996" cy="276999"/>
          </a:xfrm>
          <a:prstGeom prst="rect">
            <a:avLst/>
          </a:prstGeom>
          <a:noFill/>
        </p:spPr>
        <p:txBody>
          <a:bodyPr wrap="none" rtlCol="0">
            <a:spAutoFit/>
          </a:bodyPr>
          <a:lstStyle/>
          <a:p>
            <a:pPr algn="ctr"/>
            <a:r>
              <a:rPr lang="ja-JP" altLang="en-US" sz="1200" b="1">
                <a:solidFill>
                  <a:schemeClr val="bg1"/>
                </a:solidFill>
                <a:latin typeface="Meiryo" panose="020B0604030504040204" pitchFamily="34" charset="-128"/>
                <a:ea typeface="Meiryo" panose="020B0604030504040204" pitchFamily="34" charset="-128"/>
              </a:rPr>
              <a:t>課題／ニーズ</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50" name="上下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CA7E27A2-A202-A541-AB33-D79CBA3EDFA8}"/>
              </a:ext>
            </a:extLst>
          </p:cNvPr>
          <p:cNvSpPr txBox="1"/>
          <p:nvPr/>
        </p:nvSpPr>
        <p:spPr>
          <a:xfrm>
            <a:off x="268224" y="827723"/>
            <a:ext cx="3005951" cy="1323439"/>
          </a:xfrm>
          <a:prstGeom prst="rect">
            <a:avLst/>
          </a:prstGeom>
          <a:noFill/>
        </p:spPr>
        <p:txBody>
          <a:bodyPr wrap="none" rtlCol="0">
            <a:spAutoFit/>
          </a:bodyPr>
          <a:lstStyle/>
          <a:p>
            <a:r>
              <a:rPr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フィジカルとデジタルを</a:t>
            </a:r>
            <a:endParaRPr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区別することなく</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ひとつの仕組み</a:t>
            </a:r>
            <a:endParaRPr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として</a:t>
            </a: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動かす</a:t>
            </a:r>
          </a:p>
        </p:txBody>
      </p:sp>
      <p:sp>
        <p:nvSpPr>
          <p:cNvPr id="57" name="テキスト ボックス 56">
            <a:extLst>
              <a:ext uri="{FF2B5EF4-FFF2-40B4-BE49-F238E27FC236}">
                <a16:creationId xmlns:a16="http://schemas.microsoft.com/office/drawing/2014/main" id="{9FCE22D3-240E-B74D-B6A8-69DFB412B76E}"/>
              </a:ext>
            </a:extLst>
          </p:cNvPr>
          <p:cNvSpPr txBox="1"/>
          <p:nvPr/>
        </p:nvSpPr>
        <p:spPr>
          <a:xfrm>
            <a:off x="2990104" y="3924718"/>
            <a:ext cx="3262432" cy="707886"/>
          </a:xfrm>
          <a:prstGeom prst="rect">
            <a:avLst/>
          </a:prstGeom>
          <a:noFill/>
        </p:spPr>
        <p:txBody>
          <a:bodyPr wrap="none" rtlCol="0">
            <a:spAutoFit/>
          </a:bodyPr>
          <a:lstStyle/>
          <a:p>
            <a:pPr algn="ctr"/>
            <a:r>
              <a:rPr kumimoji="1" lang="ja-JP" altLang="en-US" sz="2000" b="1">
                <a:solidFill>
                  <a:srgbClr val="FF7E79"/>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kumimoji="1" lang="en-US" altLang="ja-JP" sz="2000" b="1" dirty="0">
              <a:solidFill>
                <a:srgbClr val="FF7E79"/>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b="1">
                <a:solidFill>
                  <a:srgbClr val="FF7E79"/>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en-US" altLang="ja-JP" sz="2000" b="1" dirty="0">
              <a:solidFill>
                <a:srgbClr val="FF7E79"/>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2CAC8BC7-91C2-874B-9666-6D7E51C341EC}"/>
              </a:ext>
            </a:extLst>
          </p:cNvPr>
          <p:cNvSpPr txBox="1"/>
          <p:nvPr/>
        </p:nvSpPr>
        <p:spPr>
          <a:xfrm>
            <a:off x="6280863" y="5156898"/>
            <a:ext cx="2749471" cy="1323439"/>
          </a:xfrm>
          <a:prstGeom prst="rect">
            <a:avLst/>
          </a:prstGeom>
          <a:noFill/>
        </p:spPr>
        <p:txBody>
          <a:bodyPr wrap="none" rtlCol="0">
            <a:spAutoFit/>
          </a:bodyPr>
          <a:lstStyle/>
          <a:p>
            <a:pPr algn="r"/>
            <a:r>
              <a:rPr lang="ja-JP" altLang="en-US" sz="200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データを駆使して</a:t>
            </a:r>
            <a:endParaRPr lang="en-US" altLang="ja-JP" sz="20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en-US" altLang="ja-JP" sz="20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UI/UX</a:t>
            </a:r>
            <a:r>
              <a:rPr lang="ja-JP" altLang="en-US" sz="200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とプロダクト</a:t>
            </a:r>
            <a:endParaRPr lang="en-US" altLang="ja-JP" sz="20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00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ビジネス・プロセスの</a:t>
            </a:r>
            <a:endParaRPr lang="en-US" altLang="ja-JP" sz="20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00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改善を高速で繰り返す</a:t>
            </a:r>
            <a:endParaRPr lang="en-US" altLang="ja-JP" sz="20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61604F78-69F3-164B-94CC-255DE2FF97E9}"/>
              </a:ext>
            </a:extLst>
          </p:cNvPr>
          <p:cNvSpPr/>
          <p:nvPr/>
        </p:nvSpPr>
        <p:spPr>
          <a:xfrm>
            <a:off x="6326793" y="814123"/>
            <a:ext cx="2824812" cy="276999"/>
          </a:xfrm>
          <a:prstGeom prst="rect">
            <a:avLst/>
          </a:prstGeom>
        </p:spPr>
        <p:txBody>
          <a:bodyPr wrap="none">
            <a:spAutoFit/>
          </a:bodyPr>
          <a:lstStyle/>
          <a:p>
            <a:pPr algn="r"/>
            <a:r>
              <a:rPr lang="en-US" altLang="ja-JP" sz="12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OMO</a:t>
            </a:r>
            <a:r>
              <a:rPr lang="ja-JP" altLang="en-US" sz="120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2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Online Merges with Offline</a:t>
            </a:r>
            <a:r>
              <a:rPr lang="ja-JP" altLang="en-US" sz="120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200" dirty="0">
              <a:solidFill>
                <a:srgbClr val="25579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62154" y="6401904"/>
            <a:ext cx="2800768"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
        <p:nvSpPr>
          <p:cNvPr id="14" name="円柱 13">
            <a:extLst>
              <a:ext uri="{FF2B5EF4-FFF2-40B4-BE49-F238E27FC236}">
                <a16:creationId xmlns:a16="http://schemas.microsoft.com/office/drawing/2014/main" id="{F55F8C9A-DABC-D843-9B74-15A7583ADDD7}"/>
              </a:ext>
            </a:extLst>
          </p:cNvPr>
          <p:cNvSpPr/>
          <p:nvPr/>
        </p:nvSpPr>
        <p:spPr>
          <a:xfrm>
            <a:off x="4001150" y="3222994"/>
            <a:ext cx="1203507" cy="630942"/>
          </a:xfrm>
          <a:prstGeom prst="can">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ＭＳ Ｐゴシック"/>
                <a:ea typeface="ＭＳ Ｐゴシック"/>
                <a:cs typeface="ＭＳ Ｐゴシック"/>
              </a:rPr>
              <a:t>データ</a:t>
            </a:r>
            <a:endParaRPr kumimoji="1" lang="ja-JP" altLang="en-US" sz="2000" b="1"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66BAAAC1-19C3-4A46-BAB9-D8C00386D2D7}"/>
              </a:ext>
            </a:extLst>
          </p:cNvPr>
          <p:cNvSpPr txBox="1"/>
          <p:nvPr/>
        </p:nvSpPr>
        <p:spPr>
          <a:xfrm>
            <a:off x="1781645" y="3438730"/>
            <a:ext cx="1005403" cy="338554"/>
          </a:xfrm>
          <a:prstGeom prst="rect">
            <a:avLst/>
          </a:prstGeom>
          <a:noFill/>
        </p:spPr>
        <p:txBody>
          <a:bodyPr wrap="none" rtlCol="0">
            <a:spAutoFit/>
          </a:bodyPr>
          <a:lstStyle/>
          <a:p>
            <a:pPr algn="r"/>
            <a:r>
              <a:rPr kumimoji="1" lang="ja-JP" altLang="en-US" sz="1600" b="1">
                <a:solidFill>
                  <a:schemeClr val="bg1"/>
                </a:solidFill>
                <a:latin typeface="Meiryo" panose="020B0604030504040204" pitchFamily="34" charset="-128"/>
                <a:ea typeface="Meiryo" panose="020B0604030504040204" pitchFamily="34" charset="-128"/>
              </a:rPr>
              <a:t>アナログ</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DD63646F-1694-2041-84B6-33DBC865EB56}"/>
              </a:ext>
            </a:extLst>
          </p:cNvPr>
          <p:cNvSpPr txBox="1"/>
          <p:nvPr/>
        </p:nvSpPr>
        <p:spPr>
          <a:xfrm>
            <a:off x="6299704" y="3438730"/>
            <a:ext cx="1005403" cy="338554"/>
          </a:xfrm>
          <a:prstGeom prst="rect">
            <a:avLst/>
          </a:prstGeom>
          <a:noFill/>
        </p:spPr>
        <p:txBody>
          <a:bodyPr wrap="none" rtlCol="0">
            <a:spAutoFit/>
          </a:bodyPr>
          <a:lstStyle/>
          <a:p>
            <a:pPr algn="r"/>
            <a:r>
              <a:rPr lang="ja-JP" altLang="en-US" sz="1600" b="1">
                <a:solidFill>
                  <a:schemeClr val="bg1"/>
                </a:solidFill>
                <a:latin typeface="Meiryo" panose="020B0604030504040204" pitchFamily="34" charset="-128"/>
                <a:ea typeface="Meiryo" panose="020B0604030504040204" pitchFamily="34" charset="-128"/>
              </a:rPr>
              <a:t>デジタル</a:t>
            </a:r>
            <a:endParaRPr kumimoji="1" lang="ja-JP" altLang="en-US" sz="16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588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strips(downLeft)">
                                      <p:cBhvr>
                                        <p:cTn id="7" dur="3000"/>
                                        <p:tgtEl>
                                          <p:spTgt spid="5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Left)">
                                      <p:cBhvr>
                                        <p:cTn id="10" dur="3000"/>
                                        <p:tgtEl>
                                          <p:spTgt spid="5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3000"/>
                                        <p:tgtEl>
                                          <p:spTgt spid="13"/>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p:cTn id="23" dur="500" fill="hold"/>
                                        <p:tgtEl>
                                          <p:spTgt spid="58"/>
                                        </p:tgtEl>
                                        <p:attrNameLst>
                                          <p:attrName>ppt_w</p:attrName>
                                        </p:attrNameLst>
                                      </p:cBhvr>
                                      <p:tavLst>
                                        <p:tav tm="0">
                                          <p:val>
                                            <p:fltVal val="0"/>
                                          </p:val>
                                        </p:tav>
                                        <p:tav tm="100000">
                                          <p:val>
                                            <p:strVal val="#ppt_w"/>
                                          </p:val>
                                        </p:tav>
                                      </p:tavLst>
                                    </p:anim>
                                    <p:anim calcmode="lin" valueType="num">
                                      <p:cBhvr>
                                        <p:cTn id="24" dur="500" fill="hold"/>
                                        <p:tgtEl>
                                          <p:spTgt spid="58"/>
                                        </p:tgtEl>
                                        <p:attrNameLst>
                                          <p:attrName>ppt_h</p:attrName>
                                        </p:attrNameLst>
                                      </p:cBhvr>
                                      <p:tavLst>
                                        <p:tav tm="0">
                                          <p:val>
                                            <p:fltVal val="0"/>
                                          </p:val>
                                        </p:tav>
                                        <p:tav tm="100000">
                                          <p:val>
                                            <p:strVal val="#ppt_h"/>
                                          </p:val>
                                        </p:tav>
                                      </p:tavLst>
                                    </p:anim>
                                    <p:animEffect transition="in" filter="fade">
                                      <p:cBhvr>
                                        <p:cTn id="25" dur="500"/>
                                        <p:tgtEl>
                                          <p:spTgt spid="5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8" grpId="0"/>
      <p:bldP spid="58" grpId="0"/>
      <p:bldP spid="3" grpId="0"/>
      <p:bldP spid="54"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デジタイゼーションとデジタライゼーション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127" y="1572306"/>
            <a:ext cx="1030675" cy="1010062"/>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817686" y="1458710"/>
            <a:ext cx="928128" cy="975508"/>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4751" y="2698530"/>
            <a:ext cx="1252313" cy="112082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733909" y="2672407"/>
            <a:ext cx="1116413" cy="1064701"/>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sp>
        <p:nvSpPr>
          <p:cNvPr id="19" name="テキスト ボックス 18">
            <a:extLst>
              <a:ext uri="{FF2B5EF4-FFF2-40B4-BE49-F238E27FC236}">
                <a16:creationId xmlns:a16="http://schemas.microsoft.com/office/drawing/2014/main" id="{B4A0A81F-433E-5744-9D75-BB07FC442CE6}"/>
              </a:ext>
            </a:extLst>
          </p:cNvPr>
          <p:cNvSpPr txBox="1"/>
          <p:nvPr/>
        </p:nvSpPr>
        <p:spPr>
          <a:xfrm>
            <a:off x="273457" y="3821126"/>
            <a:ext cx="3954929" cy="800219"/>
          </a:xfrm>
          <a:prstGeom prst="rect">
            <a:avLst/>
          </a:prstGeom>
          <a:noFill/>
        </p:spPr>
        <p:txBody>
          <a:bodyPr wrap="none" rtlCol="0">
            <a:spAutoFit/>
          </a:bodyPr>
          <a:lstStyle/>
          <a:p>
            <a:pPr algn="ctr"/>
            <a:r>
              <a:rPr lang="ja-JP" altLang="en-US" sz="1400">
                <a:solidFill>
                  <a:schemeClr val="accent3">
                    <a:lumMod val="75000"/>
                  </a:schemeClr>
                </a:solidFill>
                <a:latin typeface="Meiryo" panose="020B0604030504040204" pitchFamily="34" charset="-128"/>
                <a:ea typeface="Meiryo" panose="020B0604030504040204" pitchFamily="34" charset="-128"/>
              </a:rPr>
              <a:t>デジタル技術の利用により</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b="1" u="sng">
                <a:solidFill>
                  <a:schemeClr val="accent3">
                    <a:lumMod val="75000"/>
                  </a:schemeClr>
                </a:solidFill>
                <a:latin typeface="Meiryo" panose="020B0604030504040204" pitchFamily="34" charset="-128"/>
                <a:ea typeface="Meiryo" panose="020B0604030504040204" pitchFamily="34" charset="-128"/>
              </a:rPr>
              <a:t>ビジネス・プロセス</a:t>
            </a:r>
            <a:r>
              <a:rPr lang="ja-JP" altLang="en-US" sz="1400">
                <a:solidFill>
                  <a:schemeClr val="accent3">
                    <a:lumMod val="75000"/>
                  </a:schemeClr>
                </a:solidFill>
                <a:latin typeface="Meiryo" panose="020B0604030504040204" pitchFamily="34" charset="-128"/>
                <a:ea typeface="Meiryo" panose="020B0604030504040204" pitchFamily="34" charset="-128"/>
              </a:rPr>
              <a:t>を変換し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75000"/>
                  </a:schemeClr>
                </a:solidFill>
                <a:latin typeface="Meiryo" panose="020B0604030504040204" pitchFamily="34" charset="-128"/>
                <a:ea typeface="Meiryo" panose="020B0604030504040204" pitchFamily="34" charset="-128"/>
              </a:rPr>
              <a:t>効率化やコストの削減、付加価値を向上させる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右矢印 20">
            <a:extLst>
              <a:ext uri="{FF2B5EF4-FFF2-40B4-BE49-F238E27FC236}">
                <a16:creationId xmlns:a16="http://schemas.microsoft.com/office/drawing/2014/main" id="{5924F38C-F5DD-F340-9DD6-9BD1EE4AA8F3}"/>
              </a:ext>
            </a:extLst>
          </p:cNvPr>
          <p:cNvSpPr/>
          <p:nvPr/>
        </p:nvSpPr>
        <p:spPr>
          <a:xfrm>
            <a:off x="2026987" y="1888941"/>
            <a:ext cx="376368" cy="46346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2024540" y="3123920"/>
            <a:ext cx="376368" cy="46346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1107557" y="880158"/>
            <a:ext cx="2262158"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1A95E31-5481-CC4E-BF09-750F5AE0672C}"/>
              </a:ext>
            </a:extLst>
          </p:cNvPr>
          <p:cNvSpPr txBox="1"/>
          <p:nvPr/>
        </p:nvSpPr>
        <p:spPr>
          <a:xfrm>
            <a:off x="824890" y="4591576"/>
            <a:ext cx="2852063" cy="584775"/>
          </a:xfrm>
          <a:prstGeom prst="rect">
            <a:avLst/>
          </a:prstGeom>
          <a:noFill/>
        </p:spPr>
        <p:txBody>
          <a:bodyPr wrap="none" rtlCol="0">
            <a:spAutoFit/>
          </a:bodyPr>
          <a:lstStyle/>
          <a:p>
            <a:pPr algn="ctr"/>
            <a:r>
              <a:rPr lang="ja-JP" altLang="en-US" sz="1600" b="1">
                <a:solidFill>
                  <a:schemeClr val="accent3">
                    <a:lumMod val="75000"/>
                  </a:schemeClr>
                </a:solidFill>
                <a:latin typeface="Meiryo" panose="020B0604030504040204" pitchFamily="34" charset="-128"/>
                <a:ea typeface="Meiryo" panose="020B0604030504040204" pitchFamily="34" charset="-128"/>
              </a:rPr>
              <a:t>ユーザー・インターフェイス</a:t>
            </a:r>
            <a:endParaRPr lang="en-US" altLang="ja-JP" sz="16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効率化・合理化・</a:t>
            </a:r>
            <a:r>
              <a:rPr lang="ja-JP" altLang="en-US" sz="1600" b="1">
                <a:solidFill>
                  <a:schemeClr val="accent3">
                    <a:lumMod val="75000"/>
                  </a:schemeClr>
                </a:solidFill>
                <a:latin typeface="Meiryo" panose="020B0604030504040204" pitchFamily="34" charset="-128"/>
                <a:ea typeface="Meiryo" panose="020B0604030504040204" pitchFamily="34" charset="-128"/>
              </a:rPr>
              <a:t>付加価値</a:t>
            </a:r>
            <a:endParaRPr lang="en-US" altLang="ja-JP" sz="1600" b="1" dirty="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13DCC18-7AE5-E344-8866-534EEC72E0BF}"/>
              </a:ext>
            </a:extLst>
          </p:cNvPr>
          <p:cNvSpPr txBox="1"/>
          <p:nvPr/>
        </p:nvSpPr>
        <p:spPr>
          <a:xfrm>
            <a:off x="847331" y="512120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アナログ放送→デジタル放送</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紙の書籍→電子書籍</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人手によるコピペ→</a:t>
            </a:r>
            <a:r>
              <a:rPr lang="en-US" altLang="ja-JP" sz="1400" dirty="0">
                <a:solidFill>
                  <a:schemeClr val="accent3">
                    <a:lumMod val="75000"/>
                  </a:schemeClr>
                </a:solidFill>
                <a:latin typeface="Meiryo" panose="020B0604030504040204" pitchFamily="34" charset="-128"/>
                <a:ea typeface="Meiryo" panose="020B0604030504040204" pitchFamily="34" charset="-128"/>
              </a:rPr>
              <a:t>RPA</a:t>
            </a:r>
          </a:p>
        </p:txBody>
      </p:sp>
      <p:grpSp>
        <p:nvGrpSpPr>
          <p:cNvPr id="9" name="グループ化 8">
            <a:extLst>
              <a:ext uri="{FF2B5EF4-FFF2-40B4-BE49-F238E27FC236}">
                <a16:creationId xmlns:a16="http://schemas.microsoft.com/office/drawing/2014/main" id="{ED133196-9222-EA40-9E8C-5B25EED3A401}"/>
              </a:ext>
            </a:extLst>
          </p:cNvPr>
          <p:cNvGrpSpPr/>
          <p:nvPr/>
        </p:nvGrpSpPr>
        <p:grpSpPr>
          <a:xfrm>
            <a:off x="4980852" y="880158"/>
            <a:ext cx="3775393" cy="4979711"/>
            <a:chOff x="4980852" y="880158"/>
            <a:chExt cx="3775393" cy="4979711"/>
          </a:xfrm>
        </p:grpSpPr>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323" y="2668953"/>
              <a:ext cx="1046866" cy="108483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3631" y="2668953"/>
              <a:ext cx="962885" cy="1081893"/>
            </a:xfrm>
            <a:prstGeom prst="rect">
              <a:avLst/>
            </a:prstGeom>
          </p:spPr>
        </p:pic>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16454" y="1572305"/>
              <a:ext cx="1010062" cy="1010062"/>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71387" y="1658893"/>
              <a:ext cx="1174839" cy="871992"/>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14503" y="1572307"/>
              <a:ext cx="490073" cy="383920"/>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19704" y="2307810"/>
              <a:ext cx="489312" cy="383922"/>
            </a:xfrm>
            <a:prstGeom prst="rect">
              <a:avLst/>
            </a:prstGeom>
          </p:spPr>
        </p:pic>
        <p:sp>
          <p:nvSpPr>
            <p:cNvPr id="20" name="テキスト ボックス 19">
              <a:extLst>
                <a:ext uri="{FF2B5EF4-FFF2-40B4-BE49-F238E27FC236}">
                  <a16:creationId xmlns:a16="http://schemas.microsoft.com/office/drawing/2014/main" id="{BD7BAFD6-F01F-B14C-A30F-EF0481D758A0}"/>
                </a:ext>
              </a:extLst>
            </p:cNvPr>
            <p:cNvSpPr txBox="1"/>
            <p:nvPr/>
          </p:nvSpPr>
          <p:spPr>
            <a:xfrm>
              <a:off x="4980852" y="3817672"/>
              <a:ext cx="3775393" cy="800219"/>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デジタル技術の利用により</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b="1" u="sng">
                  <a:solidFill>
                    <a:srgbClr val="0070C0"/>
                  </a:solidFill>
                  <a:latin typeface="Meiryo" panose="020B0604030504040204" pitchFamily="34" charset="-128"/>
                  <a:ea typeface="Meiryo" panose="020B0604030504040204" pitchFamily="34" charset="-128"/>
                </a:rPr>
                <a:t>ビジネス・モデル</a:t>
              </a:r>
              <a:r>
                <a:rPr lang="ja-JP" altLang="en-US" sz="1400">
                  <a:solidFill>
                    <a:srgbClr val="0070C0"/>
                  </a:solidFill>
                  <a:latin typeface="Meiryo" panose="020B0604030504040204" pitchFamily="34" charset="-128"/>
                  <a:ea typeface="Meiryo" panose="020B0604030504040204" pitchFamily="34" charset="-128"/>
                </a:rPr>
                <a:t>を変換し</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新たな利益や価値を生み出す機会を創出する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818848" y="1888941"/>
              <a:ext cx="376368" cy="46346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818848" y="3123920"/>
              <a:ext cx="376368" cy="46346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5236936" y="880158"/>
              <a:ext cx="3262432" cy="830997"/>
            </a:xfrm>
            <a:prstGeom prst="rect">
              <a:avLst/>
            </a:prstGeom>
            <a:noFill/>
          </p:spPr>
          <p:txBody>
            <a:bodyPr wrap="none" rtlCol="0">
              <a:spAutoFit/>
            </a:bodyPr>
            <a:lstStyle/>
            <a:p>
              <a:pPr algn="ctr"/>
              <a:r>
                <a:rPr lang="ja-JP" altLang="en-US" sz="2400">
                  <a:solidFill>
                    <a:srgbClr val="0070C0"/>
                  </a:solidFill>
                  <a:latin typeface="Meiryo" panose="020B0604030504040204" pitchFamily="34" charset="-128"/>
                  <a:ea typeface="Meiryo" panose="020B0604030504040204" pitchFamily="34" charset="-128"/>
                </a:rPr>
                <a:t>デジタライゼーション</a:t>
              </a:r>
              <a:endParaRPr lang="en-US" altLang="ja-JP" sz="2400"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Digitalization</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00ABEFA0-C89B-A541-90BC-239D2F29E235}"/>
                </a:ext>
              </a:extLst>
            </p:cNvPr>
            <p:cNvSpPr txBox="1"/>
            <p:nvPr/>
          </p:nvSpPr>
          <p:spPr>
            <a:xfrm>
              <a:off x="5358990" y="4591576"/>
              <a:ext cx="2852063" cy="584775"/>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ユーザー・エクスペリエンス</a:t>
              </a:r>
              <a:endParaRPr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競争力・差別化・</a:t>
              </a:r>
              <a:r>
                <a:rPr lang="ja-JP" altLang="en-US" sz="1600" b="1">
                  <a:solidFill>
                    <a:srgbClr val="0070C0"/>
                  </a:solidFill>
                  <a:latin typeface="Meiryo" panose="020B0604030504040204" pitchFamily="34" charset="-128"/>
                  <a:ea typeface="Meiryo" panose="020B0604030504040204" pitchFamily="34" charset="-128"/>
                </a:rPr>
                <a:t>新しい価値</a:t>
              </a:r>
              <a:endParaRPr lang="en-US" altLang="ja-JP" sz="1600" b="1" dirty="0">
                <a:solidFill>
                  <a:srgbClr val="0070C0"/>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64DBA54-9217-4B49-8105-9D8A548A56E0}"/>
                </a:ext>
              </a:extLst>
            </p:cNvPr>
            <p:cNvSpPr txBox="1"/>
            <p:nvPr/>
          </p:nvSpPr>
          <p:spPr>
            <a:xfrm>
              <a:off x="5291662" y="5121205"/>
              <a:ext cx="2986715" cy="738664"/>
            </a:xfrm>
            <a:prstGeom prst="rect">
              <a:avLst/>
            </a:prstGeom>
            <a:noFill/>
          </p:spPr>
          <p:txBody>
            <a:bodyPr wrap="none" rtlCol="0">
              <a:spAutoFit/>
            </a:bodyPr>
            <a:lstStyle/>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自動車の所有→カーシェア</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ダウンロード→ストリーミング</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物販→サブスクリプション</a:t>
              </a:r>
              <a:endParaRPr lang="en-US" altLang="ja-JP" sz="1400" dirty="0">
                <a:solidFill>
                  <a:srgbClr val="0070C0"/>
                </a:solidFill>
                <a:latin typeface="Meiryo" panose="020B0604030504040204" pitchFamily="34" charset="-128"/>
                <a:ea typeface="Meiryo" panose="020B0604030504040204" pitchFamily="34" charset="-128"/>
              </a:endParaRPr>
            </a:p>
          </p:txBody>
        </p:sp>
      </p:grpSp>
      <p:sp>
        <p:nvSpPr>
          <p:cNvPr id="31" name="テキスト ボックス 30">
            <a:extLst>
              <a:ext uri="{FF2B5EF4-FFF2-40B4-BE49-F238E27FC236}">
                <a16:creationId xmlns:a16="http://schemas.microsoft.com/office/drawing/2014/main" id="{F9AA0BF1-B9BA-E545-9D51-378A852C5BFD}"/>
              </a:ext>
            </a:extLst>
          </p:cNvPr>
          <p:cNvSpPr txBox="1"/>
          <p:nvPr/>
        </p:nvSpPr>
        <p:spPr>
          <a:xfrm>
            <a:off x="4730611" y="6191490"/>
            <a:ext cx="4108817" cy="369332"/>
          </a:xfrm>
          <a:prstGeom prst="rect">
            <a:avLst/>
          </a:prstGeom>
          <a:noFill/>
        </p:spPr>
        <p:txBody>
          <a:bodyPr wrap="none" rtlCol="0">
            <a:spAutoFit/>
          </a:bodyPr>
          <a:lstStyle/>
          <a:p>
            <a:pPr algn="ctr"/>
            <a:r>
              <a:rPr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7" name="下矢印 6">
            <a:extLst>
              <a:ext uri="{FF2B5EF4-FFF2-40B4-BE49-F238E27FC236}">
                <a16:creationId xmlns:a16="http://schemas.microsoft.com/office/drawing/2014/main" id="{8CBF69AB-4A8B-CF43-86D5-420A8F12540A}"/>
              </a:ext>
            </a:extLst>
          </p:cNvPr>
          <p:cNvSpPr/>
          <p:nvPr/>
        </p:nvSpPr>
        <p:spPr>
          <a:xfrm>
            <a:off x="6035383" y="5898409"/>
            <a:ext cx="1499271" cy="22841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5C80FCAC-0BDE-C141-91D2-A056C7DD2EA8}"/>
              </a:ext>
            </a:extLst>
          </p:cNvPr>
          <p:cNvSpPr txBox="1"/>
          <p:nvPr/>
        </p:nvSpPr>
        <p:spPr>
          <a:xfrm>
            <a:off x="1581505" y="6191490"/>
            <a:ext cx="1338828" cy="369332"/>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デジタル化</a:t>
            </a:r>
            <a:endParaRPr kumimoji="1" lang="ja-JP" altLang="en-US" b="1">
              <a:solidFill>
                <a:schemeClr val="accent3">
                  <a:lumMod val="75000"/>
                </a:schemeClr>
              </a:solidFill>
              <a:latin typeface="Meiryo" panose="020B0604030504040204" pitchFamily="34" charset="-128"/>
              <a:ea typeface="Meiryo" panose="020B0604030504040204" pitchFamily="34" charset="-128"/>
            </a:endParaRPr>
          </a:p>
        </p:txBody>
      </p:sp>
      <p:sp>
        <p:nvSpPr>
          <p:cNvPr id="33" name="下矢印 32">
            <a:extLst>
              <a:ext uri="{FF2B5EF4-FFF2-40B4-BE49-F238E27FC236}">
                <a16:creationId xmlns:a16="http://schemas.microsoft.com/office/drawing/2014/main" id="{5BBFE41E-0C09-A346-9595-263E5331BAC9}"/>
              </a:ext>
            </a:extLst>
          </p:cNvPr>
          <p:cNvSpPr/>
          <p:nvPr/>
        </p:nvSpPr>
        <p:spPr>
          <a:xfrm>
            <a:off x="1463088" y="5898408"/>
            <a:ext cx="1499271" cy="228415"/>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4099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animBg="1"/>
      <p:bldP spid="32" grpId="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026225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4607131" y="3122038"/>
            <a:ext cx="4239233" cy="27185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294466" y="3122039"/>
            <a:ext cx="4242401" cy="27185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5" name="正方形/長方形 44"/>
          <p:cNvSpPr/>
          <p:nvPr/>
        </p:nvSpPr>
        <p:spPr>
          <a:xfrm>
            <a:off x="431259" y="3211442"/>
            <a:ext cx="8281481" cy="9559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7" y="914594"/>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1999" y="914596"/>
            <a:ext cx="4277532"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7" y="1108326"/>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5" y="1109815"/>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7" y="1569991"/>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7" y="2132939"/>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1" y="1569990"/>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799" y="2128166"/>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0" y="914596"/>
            <a:ext cx="2081942" cy="2088681"/>
          </a:xfrm>
          <a:prstGeom prst="ellipse">
            <a:avLst/>
          </a:prstGeom>
          <a:solidFill>
            <a:srgbClr val="FF6666">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7" y="1451057"/>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4" name="正方形/長方形 43"/>
          <p:cNvSpPr/>
          <p:nvPr/>
        </p:nvSpPr>
        <p:spPr>
          <a:xfrm>
            <a:off x="1038160" y="3317166"/>
            <a:ext cx="7064510" cy="4120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800" b="1" dirty="0">
              <a:solidFill>
                <a:srgbClr val="FFFFFF"/>
              </a:solidFill>
              <a:latin typeface="Meiryo" charset="-128"/>
              <a:ea typeface="Meiryo" charset="-128"/>
              <a:cs typeface="Meiryo" charset="-128"/>
            </a:endParaRPr>
          </a:p>
        </p:txBody>
      </p:sp>
      <p:sp>
        <p:nvSpPr>
          <p:cNvPr id="46" name="正方形/長方形 45"/>
          <p:cNvSpPr/>
          <p:nvPr/>
        </p:nvSpPr>
        <p:spPr>
          <a:xfrm>
            <a:off x="431259" y="4253845"/>
            <a:ext cx="8281481" cy="4097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51" name="正方形/長方形 50"/>
          <p:cNvSpPr/>
          <p:nvPr/>
        </p:nvSpPr>
        <p:spPr>
          <a:xfrm>
            <a:off x="1095784" y="3348110"/>
            <a:ext cx="3469219"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機械学習</a:t>
            </a:r>
            <a:r>
              <a:rPr lang="en-US" altLang="ja-JP" sz="2000" dirty="0">
                <a:solidFill>
                  <a:srgbClr val="FFFFFF"/>
                </a:solidFill>
                <a:latin typeface="Meiryo" charset="-128"/>
                <a:ea typeface="Meiryo" charset="-128"/>
                <a:cs typeface="Meiryo" charset="-128"/>
              </a:rPr>
              <a:t>×</a:t>
            </a:r>
            <a:r>
              <a:rPr lang="ja-JP" altLang="en-US" sz="2000">
                <a:solidFill>
                  <a:srgbClr val="FFFFFF"/>
                </a:solidFill>
                <a:latin typeface="Meiryo" charset="-128"/>
                <a:ea typeface="Meiryo" charset="-128"/>
                <a:cs typeface="Meiryo" charset="-128"/>
              </a:rPr>
              <a:t>データサイエンス</a:t>
            </a:r>
            <a:endParaRPr lang="ja-JP" altLang="en-US" sz="2000" dirty="0">
              <a:solidFill>
                <a:srgbClr val="FFFFFF"/>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311627" y="4793810"/>
            <a:ext cx="4242400"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
        <p:nvSpPr>
          <p:cNvPr id="4" name="正方形/長方形 3">
            <a:extLst>
              <a:ext uri="{FF2B5EF4-FFF2-40B4-BE49-F238E27FC236}">
                <a16:creationId xmlns:a16="http://schemas.microsoft.com/office/drawing/2014/main" id="{8E10818D-DFDA-1E42-9D19-A75D993CF446}"/>
              </a:ext>
            </a:extLst>
          </p:cNvPr>
          <p:cNvSpPr/>
          <p:nvPr/>
        </p:nvSpPr>
        <p:spPr>
          <a:xfrm>
            <a:off x="1827400" y="3769035"/>
            <a:ext cx="2659370" cy="400110"/>
          </a:xfrm>
          <a:prstGeom prst="rect">
            <a:avLst/>
          </a:prstGeom>
        </p:spPr>
        <p:txBody>
          <a:bodyPr wrap="square">
            <a:spAutoFit/>
          </a:bodyPr>
          <a:lstStyle/>
          <a:p>
            <a:pPr algn="r"/>
            <a:r>
              <a:rPr lang="en-US" altLang="ja-JP" sz="2000" dirty="0">
                <a:solidFill>
                  <a:srgbClr val="FFFFFF"/>
                </a:solidFill>
                <a:latin typeface="Meiryo" charset="-128"/>
                <a:ea typeface="Meiryo" charset="-128"/>
                <a:cs typeface="Meiryo" charset="-128"/>
              </a:rPr>
              <a:t>IoT </a:t>
            </a:r>
            <a:endParaRPr lang="ja-JP" altLang="en-US" sz="2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807B564F-84D4-794D-822E-A64F7F2C2A6F}"/>
              </a:ext>
            </a:extLst>
          </p:cNvPr>
          <p:cNvSpPr/>
          <p:nvPr/>
        </p:nvSpPr>
        <p:spPr>
          <a:xfrm>
            <a:off x="4593139" y="4793810"/>
            <a:ext cx="4239232"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エッジ・コンピューティング</a:t>
            </a:r>
            <a:endParaRPr lang="ja-JP" altLang="en-US" sz="2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C77118E1-802A-F84E-803F-C4CEC4F85050}"/>
              </a:ext>
            </a:extLst>
          </p:cNvPr>
          <p:cNvSpPr/>
          <p:nvPr/>
        </p:nvSpPr>
        <p:spPr>
          <a:xfrm>
            <a:off x="3409816" y="4282310"/>
            <a:ext cx="2357440" cy="369332"/>
          </a:xfrm>
          <a:prstGeom prst="rect">
            <a:avLst/>
          </a:prstGeom>
        </p:spPr>
        <p:txBody>
          <a:bodyPr wrap="none">
            <a:spAutoFit/>
          </a:bodyPr>
          <a:lstStyle/>
          <a:p>
            <a:pPr algn="ctr"/>
            <a:r>
              <a:rPr lang="en-US" altLang="ja-JP" dirty="0">
                <a:solidFill>
                  <a:srgbClr val="FFFFFF"/>
                </a:solidFill>
                <a:latin typeface="Meiryo" charset="-128"/>
                <a:ea typeface="Meiryo" charset="-128"/>
                <a:cs typeface="Meiryo" charset="-128"/>
              </a:rPr>
              <a:t>DX</a:t>
            </a:r>
            <a:r>
              <a:rPr lang="ja-JP" altLang="en-US">
                <a:solidFill>
                  <a:srgbClr val="FFFFFF"/>
                </a:solidFill>
                <a:latin typeface="Meiryo" charset="-128"/>
                <a:ea typeface="Meiryo" charset="-128"/>
                <a:cs typeface="Meiryo" charset="-128"/>
              </a:rPr>
              <a:t>プラットフォーム</a:t>
            </a:r>
            <a:endParaRPr lang="ja-JP" altLang="en-US"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D00472F-567C-7E4C-B189-6B54F99D7F77}"/>
              </a:ext>
            </a:extLst>
          </p:cNvPr>
          <p:cNvSpPr/>
          <p:nvPr/>
        </p:nvSpPr>
        <p:spPr>
          <a:xfrm>
            <a:off x="440137" y="5273959"/>
            <a:ext cx="8281481" cy="40979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5</a:t>
            </a:r>
            <a:r>
              <a:rPr kumimoji="1" lang="en-US" altLang="ja-JP" sz="2000" dirty="0">
                <a:solidFill>
                  <a:srgbClr val="FFFFFF"/>
                </a:solidFill>
                <a:latin typeface="Meiryo" charset="-128"/>
                <a:ea typeface="Meiryo" charset="-128"/>
                <a:cs typeface="Meiryo" charset="-128"/>
              </a:rPr>
              <a:t>G</a:t>
            </a: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5</a:t>
            </a:r>
            <a:r>
              <a:rPr kumimoji="1" lang="ja-JP" altLang="en-US" sz="2000">
                <a:solidFill>
                  <a:srgbClr val="FFFFFF"/>
                </a:solidFill>
                <a:latin typeface="Meiryo" charset="-128"/>
                <a:ea typeface="Meiryo" charset="-128"/>
                <a:cs typeface="Meiryo" charset="-128"/>
              </a:rPr>
              <a:t>世代通信網）</a:t>
            </a:r>
            <a:endParaRPr kumimoji="1" lang="ja-JP" altLang="en-US" sz="2000" dirty="0">
              <a:solidFill>
                <a:srgbClr val="FFFFFF"/>
              </a:solidFill>
              <a:latin typeface="Meiryo" charset="-128"/>
              <a:ea typeface="Meiryo" charset="-128"/>
              <a:cs typeface="Meiryo" charset="-128"/>
            </a:endParaRPr>
          </a:p>
        </p:txBody>
      </p:sp>
      <p:sp>
        <p:nvSpPr>
          <p:cNvPr id="42" name="正方形/長方形 41">
            <a:extLst>
              <a:ext uri="{FF2B5EF4-FFF2-40B4-BE49-F238E27FC236}">
                <a16:creationId xmlns:a16="http://schemas.microsoft.com/office/drawing/2014/main" id="{868A0384-7D50-D14A-922A-8804A45EE9C6}"/>
              </a:ext>
            </a:extLst>
          </p:cNvPr>
          <p:cNvSpPr/>
          <p:nvPr/>
        </p:nvSpPr>
        <p:spPr>
          <a:xfrm>
            <a:off x="284495" y="5935440"/>
            <a:ext cx="8561869" cy="40979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charset="-128"/>
                <a:ea typeface="Meiryo" charset="-128"/>
                <a:cs typeface="Meiryo" charset="-128"/>
              </a:rPr>
              <a:t>アジャイル開発</a:t>
            </a:r>
            <a:r>
              <a:rPr lang="en-US" altLang="ja-JP" sz="2000" dirty="0">
                <a:solidFill>
                  <a:srgbClr val="FFFFFF"/>
                </a:solidFill>
                <a:latin typeface="Meiryo" charset="-128"/>
                <a:ea typeface="Meiryo" charset="-128"/>
                <a:cs typeface="Meiryo" charset="-128"/>
              </a:rPr>
              <a:t> × DevOps</a:t>
            </a:r>
            <a:endParaRPr kumimoji="1" lang="ja-JP" altLang="en-US" sz="2000" dirty="0">
              <a:solidFill>
                <a:srgbClr val="FFFFFF"/>
              </a:solidFill>
              <a:latin typeface="Meiryo" charset="-128"/>
              <a:ea typeface="Meiryo" charset="-128"/>
              <a:cs typeface="Meiryo" charset="-128"/>
            </a:endParaRPr>
          </a:p>
        </p:txBody>
      </p:sp>
      <p:grpSp>
        <p:nvGrpSpPr>
          <p:cNvPr id="7" name="グループ化 6">
            <a:extLst>
              <a:ext uri="{FF2B5EF4-FFF2-40B4-BE49-F238E27FC236}">
                <a16:creationId xmlns:a16="http://schemas.microsoft.com/office/drawing/2014/main" id="{67DC3D9C-4CA6-954E-A660-2FFFB3AD6349}"/>
              </a:ext>
            </a:extLst>
          </p:cNvPr>
          <p:cNvGrpSpPr/>
          <p:nvPr/>
        </p:nvGrpSpPr>
        <p:grpSpPr>
          <a:xfrm>
            <a:off x="5243789" y="3354924"/>
            <a:ext cx="2495792" cy="742138"/>
            <a:chOff x="5096499" y="3362265"/>
            <a:chExt cx="2495792" cy="742138"/>
          </a:xfrm>
        </p:grpSpPr>
        <p:sp>
          <p:nvSpPr>
            <p:cNvPr id="5" name="円柱 4">
              <a:extLst>
                <a:ext uri="{FF2B5EF4-FFF2-40B4-BE49-F238E27FC236}">
                  <a16:creationId xmlns:a16="http://schemas.microsoft.com/office/drawing/2014/main" id="{A208D7B5-3755-124D-A7FD-908CF8DD3CFF}"/>
                </a:ext>
              </a:extLst>
            </p:cNvPr>
            <p:cNvSpPr/>
            <p:nvPr/>
          </p:nvSpPr>
          <p:spPr>
            <a:xfrm>
              <a:off x="5096499" y="3362265"/>
              <a:ext cx="2495792" cy="742138"/>
            </a:xfrm>
            <a:prstGeom prst="ca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197D300B-D889-454E-A9E4-FCD1BB8557C9}"/>
                </a:ext>
              </a:extLst>
            </p:cNvPr>
            <p:cNvSpPr/>
            <p:nvPr/>
          </p:nvSpPr>
          <p:spPr>
            <a:xfrm>
              <a:off x="5230210" y="3616663"/>
              <a:ext cx="2228370" cy="400110"/>
            </a:xfrm>
            <a:prstGeom prst="rect">
              <a:avLst/>
            </a:prstGeom>
          </p:spPr>
          <p:txBody>
            <a:bodyPr wrap="square">
              <a:spAutoFit/>
            </a:bodyPr>
            <a:lstStyle/>
            <a:p>
              <a:pPr algn="ctr"/>
              <a:r>
                <a:rPr lang="ja-JP" altLang="en-US" sz="2000">
                  <a:solidFill>
                    <a:srgbClr val="C00000"/>
                  </a:solidFill>
                  <a:latin typeface="Meiryo" charset="-128"/>
                  <a:ea typeface="Meiryo" charset="-128"/>
                  <a:cs typeface="Meiryo" charset="-128"/>
                </a:rPr>
                <a:t>データ</a:t>
              </a:r>
              <a:r>
                <a:rPr lang="en-US" altLang="ja-JP" sz="2000" dirty="0">
                  <a:solidFill>
                    <a:srgbClr val="C00000"/>
                  </a:solidFill>
                  <a:latin typeface="Meiryo" charset="-128"/>
                  <a:ea typeface="Meiryo" charset="-128"/>
                  <a:cs typeface="Meiryo" charset="-128"/>
                </a:rPr>
                <a:t> </a:t>
              </a:r>
              <a:endParaRPr lang="ja-JP" altLang="en-US" sz="2000" dirty="0">
                <a:solidFill>
                  <a:srgbClr val="C00000"/>
                </a:solidFill>
                <a:latin typeface="Meiryo" charset="-128"/>
                <a:ea typeface="Meiryo" charset="-128"/>
                <a:cs typeface="Meiryo" charset="-128"/>
              </a:endParaRPr>
            </a:p>
          </p:txBody>
        </p:sp>
      </p:grpSp>
    </p:spTree>
    <p:extLst>
      <p:ext uri="{BB962C8B-B14F-4D97-AF65-F5344CB8AC3E}">
        <p14:creationId xmlns:p14="http://schemas.microsoft.com/office/powerpoint/2010/main" val="66270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animEffect transition="in" filter="fade">
                                      <p:cBhvr>
                                        <p:cTn id="34" dur="500"/>
                                        <p:tgtEl>
                                          <p:spTgt spid="5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Effect transition="in" filter="fade">
                                      <p:cBhvr>
                                        <p:cTn id="59" dur="500"/>
                                        <p:tgtEl>
                                          <p:spTgt spid="4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3" grpId="0" animBg="1"/>
      <p:bldP spid="45" grpId="0" animBg="1"/>
      <p:bldP spid="44" grpId="0" animBg="1"/>
      <p:bldP spid="46" grpId="0" animBg="1"/>
      <p:bldP spid="51" grpId="0"/>
      <p:bldP spid="3" grpId="0"/>
      <p:bldP spid="4" grpId="0"/>
      <p:bldP spid="27" grpId="0"/>
      <p:bldP spid="6" grpId="0"/>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0FC6035-3DE2-434A-B973-CAD00948A132}"/>
              </a:ext>
            </a:extLst>
          </p:cNvPr>
          <p:cNvSpPr>
            <a:spLocks noGrp="1"/>
          </p:cNvSpPr>
          <p:nvPr>
            <p:ph type="title"/>
          </p:nvPr>
        </p:nvSpPr>
        <p:spPr/>
        <p:txBody>
          <a:bodyPr/>
          <a:lstStyle/>
          <a:p>
            <a:r>
              <a:rPr lang="ja-JP" altLang="en-US"/>
              <a:t>たくさんのアクセスを頂いたブログ</a:t>
            </a:r>
            <a:endParaRPr kumimoji="1" lang="ja-JP" altLang="en-US"/>
          </a:p>
        </p:txBody>
      </p:sp>
      <p:pic>
        <p:nvPicPr>
          <p:cNvPr id="6" name="図 5" descr="スクリーンショット が含まれている画像&#10;&#10;自動的に生成された説明">
            <a:extLst>
              <a:ext uri="{FF2B5EF4-FFF2-40B4-BE49-F238E27FC236}">
                <a16:creationId xmlns:a16="http://schemas.microsoft.com/office/drawing/2014/main" id="{7237A588-DB44-7749-9026-DEC7D573DCCC}"/>
              </a:ext>
            </a:extLst>
          </p:cNvPr>
          <p:cNvPicPr>
            <a:picLocks noChangeAspect="1"/>
          </p:cNvPicPr>
          <p:nvPr/>
        </p:nvPicPr>
        <p:blipFill>
          <a:blip r:embed="rId2"/>
          <a:stretch>
            <a:fillRect/>
          </a:stretch>
        </p:blipFill>
        <p:spPr>
          <a:xfrm>
            <a:off x="1374778" y="849170"/>
            <a:ext cx="6467470" cy="5661407"/>
          </a:xfrm>
          <a:prstGeom prst="rect">
            <a:avLst/>
          </a:prstGeom>
          <a:ln>
            <a:solidFill>
              <a:schemeClr val="bg1">
                <a:lumMod val="85000"/>
              </a:schemeClr>
            </a:solidFill>
          </a:ln>
          <a:effectLst>
            <a:outerShdw blurRad="50800" dist="38100" dir="2700000" algn="tl" rotWithShape="0">
              <a:schemeClr val="bg1">
                <a:lumMod val="65000"/>
                <a:alpha val="40000"/>
              </a:schemeClr>
            </a:outerShdw>
          </a:effectLst>
        </p:spPr>
      </p:pic>
      <p:pic>
        <p:nvPicPr>
          <p:cNvPr id="11" name="図 10">
            <a:extLst>
              <a:ext uri="{FF2B5EF4-FFF2-40B4-BE49-F238E27FC236}">
                <a16:creationId xmlns:a16="http://schemas.microsoft.com/office/drawing/2014/main" id="{F99E2387-FEB0-EF46-80D4-CCAA1F7E7517}"/>
              </a:ext>
            </a:extLst>
          </p:cNvPr>
          <p:cNvPicPr>
            <a:picLocks noChangeAspect="1"/>
          </p:cNvPicPr>
          <p:nvPr/>
        </p:nvPicPr>
        <p:blipFill>
          <a:blip r:embed="rId3"/>
          <a:stretch>
            <a:fillRect/>
          </a:stretch>
        </p:blipFill>
        <p:spPr>
          <a:xfrm>
            <a:off x="149913" y="941768"/>
            <a:ext cx="8917200" cy="1330925"/>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81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96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が支援する</a:t>
            </a:r>
            <a:endPar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3" name="正方形/長方形 42">
            <a:extLst>
              <a:ext uri="{FF2B5EF4-FFF2-40B4-BE49-F238E27FC236}">
                <a16:creationId xmlns:a16="http://schemas.microsoft.com/office/drawing/2014/main" id="{B71F2018-5BBB-3142-B058-C6A32C5068EF}"/>
              </a:ext>
            </a:extLst>
          </p:cNvPr>
          <p:cNvSpPr/>
          <p:nvPr/>
        </p:nvSpPr>
        <p:spPr>
          <a:xfrm>
            <a:off x="1215498" y="4396253"/>
            <a:ext cx="2124299"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安定</a:t>
            </a:r>
            <a:r>
              <a:rPr lang="en-US" altLang="ja-JP" sz="1400" dirty="0">
                <a:solidFill>
                  <a:schemeClr val="accent2">
                    <a:lumMod val="75000"/>
                  </a:schemeClr>
                </a:solidFill>
                <a:latin typeface="Meiryo" panose="020B0604030504040204" pitchFamily="34" charset="-128"/>
                <a:ea typeface="Meiryo" panose="020B0604030504040204" pitchFamily="34" charset="-128"/>
                <a:cs typeface="Meiryo" charset="-128"/>
              </a:rPr>
              <a:t>×</a:t>
            </a: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高品質の徹底追求</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endPar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7" name="正方形/長方形 46">
            <a:extLst>
              <a:ext uri="{FF2B5EF4-FFF2-40B4-BE49-F238E27FC236}">
                <a16:creationId xmlns:a16="http://schemas.microsoft.com/office/drawing/2014/main" id="{AD8648E8-9DED-174C-999D-4C3FFA16E737}"/>
              </a:ext>
            </a:extLst>
          </p:cNvPr>
          <p:cNvSpPr/>
          <p:nvPr/>
        </p:nvSpPr>
        <p:spPr>
          <a:xfrm>
            <a:off x="876281" y="4646139"/>
            <a:ext cx="2800767" cy="369332"/>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コスト削減の手段としての</a:t>
            </a:r>
            <a:r>
              <a:rPr lang="ja-JP" altLang="en-US" b="1" u="sng">
                <a:solidFill>
                  <a:schemeClr val="accent2">
                    <a:lumMod val="75000"/>
                  </a:schemeClr>
                </a:solidFill>
                <a:latin typeface="Meiryo" panose="020B0604030504040204" pitchFamily="34" charset="-128"/>
                <a:ea typeface="Meiryo" panose="020B0604030504040204" pitchFamily="34" charset="-128"/>
                <a:cs typeface="Meiryo" charset="-128"/>
              </a:rPr>
              <a:t>外注</a:t>
            </a:r>
            <a:endParaRPr lang="ja-JP" altLang="en-US" b="1" u="sng"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FB9F2410-C67A-714B-8018-4AA6875BA71C}"/>
              </a:ext>
            </a:extLst>
          </p:cNvPr>
          <p:cNvSpPr/>
          <p:nvPr/>
        </p:nvSpPr>
        <p:spPr>
          <a:xfrm>
            <a:off x="833291" y="4178715"/>
            <a:ext cx="2877711"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常にコスト削減の圧力に晒される</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871738" y="5301270"/>
            <a:ext cx="3054041"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仕様書通り</a:t>
            </a:r>
            <a:r>
              <a:rPr lang="en-US" altLang="ja-JP" sz="2000" dirty="0">
                <a:solidFill>
                  <a:schemeClr val="bg1"/>
                </a:solidFill>
                <a:latin typeface="Meiryo" panose="020B0604030504040204" pitchFamily="34" charset="-128"/>
                <a:ea typeface="Meiryo" panose="020B0604030504040204" pitchFamily="34" charset="-128"/>
                <a:cs typeface="Meiryo" charset="-128"/>
              </a:rPr>
              <a:t>QCD</a:t>
            </a:r>
            <a:r>
              <a:rPr lang="ja-JP" altLang="en-US" sz="2000">
                <a:solidFill>
                  <a:schemeClr val="bg1"/>
                </a:solidFill>
                <a:latin typeface="Meiryo" panose="020B0604030504040204" pitchFamily="34" charset="-128"/>
                <a:ea typeface="Meiryo" panose="020B0604030504040204" pitchFamily="34" charset="-128"/>
                <a:cs typeface="Meiryo" charset="-128"/>
              </a:rPr>
              <a:t>を守って</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情報システム完成させる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B6E9A06D-AE93-254A-AEFC-340AC941624D}"/>
              </a:ext>
            </a:extLst>
          </p:cNvPr>
          <p:cNvGrpSpPr/>
          <p:nvPr/>
        </p:nvGrpSpPr>
        <p:grpSpPr>
          <a:xfrm>
            <a:off x="4649105" y="1095278"/>
            <a:ext cx="4338405" cy="5027809"/>
            <a:chOff x="4649105" y="1095278"/>
            <a:chExt cx="4338405" cy="5027809"/>
          </a:xfrm>
        </p:grpSpPr>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4" name="正方形/長方形 43">
              <a:extLst>
                <a:ext uri="{FF2B5EF4-FFF2-40B4-BE49-F238E27FC236}">
                  <a16:creationId xmlns:a16="http://schemas.microsoft.com/office/drawing/2014/main" id="{4D437A2C-8C94-4D49-B026-968254A16913}"/>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611872" y="4646139"/>
              <a:ext cx="2262159" cy="369332"/>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a:t>
              </a:r>
              <a:r>
                <a:rPr lang="ja-JP" altLang="en-US" b="1" u="sng">
                  <a:solidFill>
                    <a:srgbClr val="0070C0"/>
                  </a:solidFill>
                  <a:latin typeface="Meiryo" panose="020B0604030504040204" pitchFamily="34" charset="-128"/>
                  <a:ea typeface="Meiryo" panose="020B0604030504040204" pitchFamily="34" charset="-128"/>
                  <a:cs typeface="Meiryo" charset="-128"/>
                </a:rPr>
                <a:t>内製</a:t>
              </a:r>
              <a:endParaRPr lang="ja-JP" altLang="en-US" b="1" u="sng" dirty="0">
                <a:solidFill>
                  <a:srgbClr val="0070C0"/>
                </a:solidFill>
                <a:latin typeface="Meiryo" panose="020B0604030504040204" pitchFamily="34" charset="-128"/>
                <a:ea typeface="Meiryo" panose="020B0604030504040204" pitchFamily="34" charset="-128"/>
                <a:cs typeface="Meiryo" charset="-128"/>
              </a:endParaRPr>
            </a:p>
          </p:txBody>
        </p:sp>
        <p:sp>
          <p:nvSpPr>
            <p:cNvPr id="50" name="正方形/長方形 49">
              <a:extLst>
                <a:ext uri="{FF2B5EF4-FFF2-40B4-BE49-F238E27FC236}">
                  <a16:creationId xmlns:a16="http://schemas.microsoft.com/office/drawing/2014/main" id="{4DCA272B-F119-B445-95B8-2E2C1B8E1E10}"/>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947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最新・高速・俊敏な開発実行環境の調達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701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ACF15-731E-7B40-9C46-38E6750BE77C}"/>
              </a:ext>
            </a:extLst>
          </p:cNvPr>
          <p:cNvSpPr>
            <a:spLocks noGrp="1"/>
          </p:cNvSpPr>
          <p:nvPr>
            <p:ph type="title"/>
          </p:nvPr>
        </p:nvSpPr>
        <p:spPr/>
        <p:txBody>
          <a:bodyPr/>
          <a:lstStyle/>
          <a:p>
            <a:r>
              <a:rPr kumimoji="1" lang="ja-JP" altLang="en-US"/>
              <a:t>変わる！お客様との関係</a:t>
            </a:r>
          </a:p>
        </p:txBody>
      </p:sp>
      <p:sp>
        <p:nvSpPr>
          <p:cNvPr id="3" name="正方形/長方形 2">
            <a:extLst>
              <a:ext uri="{FF2B5EF4-FFF2-40B4-BE49-F238E27FC236}">
                <a16:creationId xmlns:a16="http://schemas.microsoft.com/office/drawing/2014/main" id="{7B6328D2-CC0E-0743-B887-C4FE20567691}"/>
              </a:ext>
            </a:extLst>
          </p:cNvPr>
          <p:cNvSpPr/>
          <p:nvPr/>
        </p:nvSpPr>
        <p:spPr>
          <a:xfrm>
            <a:off x="254318" y="92066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CFC388-9274-2042-A472-A79485B5F05E}"/>
              </a:ext>
            </a:extLst>
          </p:cNvPr>
          <p:cNvSpPr/>
          <p:nvPr/>
        </p:nvSpPr>
        <p:spPr>
          <a:xfrm>
            <a:off x="254318" y="179748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4414C9-6D22-AD4F-BDBB-7326198F2096}"/>
              </a:ext>
            </a:extLst>
          </p:cNvPr>
          <p:cNvSpPr/>
          <p:nvPr/>
        </p:nvSpPr>
        <p:spPr>
          <a:xfrm>
            <a:off x="254318" y="267430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7354819-4CAD-9D42-8725-34E5726A53B4}"/>
              </a:ext>
            </a:extLst>
          </p:cNvPr>
          <p:cNvSpPr/>
          <p:nvPr/>
        </p:nvSpPr>
        <p:spPr>
          <a:xfrm>
            <a:off x="1287047" y="1069413"/>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6A7409-EF3D-0548-AD86-9214421D1748}"/>
              </a:ext>
            </a:extLst>
          </p:cNvPr>
          <p:cNvSpPr/>
          <p:nvPr/>
        </p:nvSpPr>
        <p:spPr>
          <a:xfrm>
            <a:off x="2248421" y="195249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企画</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A59CBE6-632E-4A40-86B7-3748A6C8B907}"/>
              </a:ext>
            </a:extLst>
          </p:cNvPr>
          <p:cNvSpPr/>
          <p:nvPr/>
        </p:nvSpPr>
        <p:spPr>
          <a:xfrm>
            <a:off x="3216057"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要件定義</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仕様書</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4BFB1F7-50AB-D543-90C3-C91CB1122CE1}"/>
              </a:ext>
            </a:extLst>
          </p:cNvPr>
          <p:cNvSpPr/>
          <p:nvPr/>
        </p:nvSpPr>
        <p:spPr>
          <a:xfrm>
            <a:off x="4164903" y="2835581"/>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21BA3B7-111D-EF46-B971-5EF53C94B5E3}"/>
              </a:ext>
            </a:extLst>
          </p:cNvPr>
          <p:cNvSpPr/>
          <p:nvPr/>
        </p:nvSpPr>
        <p:spPr>
          <a:xfrm>
            <a:off x="5113749"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納品</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2118D3FC-9A9B-CD45-AD1A-C2F7E97C802F}"/>
              </a:ext>
            </a:extLst>
          </p:cNvPr>
          <p:cNvSpPr/>
          <p:nvPr/>
        </p:nvSpPr>
        <p:spPr>
          <a:xfrm>
            <a:off x="5116882" y="1952492"/>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B8DDC6F2-650F-0E4B-AA8A-C16127822B9A}"/>
              </a:ext>
            </a:extLst>
          </p:cNvPr>
          <p:cNvSpPr/>
          <p:nvPr/>
        </p:nvSpPr>
        <p:spPr>
          <a:xfrm>
            <a:off x="6469691" y="2848107"/>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C3F6EED8-3425-514F-A0F8-812E7665E1BA}"/>
              </a:ext>
            </a:extLst>
          </p:cNvPr>
          <p:cNvSpPr/>
          <p:nvPr/>
        </p:nvSpPr>
        <p:spPr>
          <a:xfrm>
            <a:off x="6469690" y="3128378"/>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保守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カギ線コネクタ 14">
            <a:extLst>
              <a:ext uri="{FF2B5EF4-FFF2-40B4-BE49-F238E27FC236}">
                <a16:creationId xmlns:a16="http://schemas.microsoft.com/office/drawing/2014/main" id="{A676FFED-C72A-A842-9691-F8D748E4F37A}"/>
              </a:ext>
            </a:extLst>
          </p:cNvPr>
          <p:cNvCxnSpPr>
            <a:cxnSpLocks/>
            <a:stCxn id="6" idx="3"/>
            <a:endCxn id="7" idx="0"/>
          </p:cNvCxnSpPr>
          <p:nvPr/>
        </p:nvCxnSpPr>
        <p:spPr>
          <a:xfrm>
            <a:off x="2101240" y="1321500"/>
            <a:ext cx="554278" cy="630996"/>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カギ線コネクタ 17">
            <a:extLst>
              <a:ext uri="{FF2B5EF4-FFF2-40B4-BE49-F238E27FC236}">
                <a16:creationId xmlns:a16="http://schemas.microsoft.com/office/drawing/2014/main" id="{69D6ADBA-7112-7A4F-A7C8-AA086E473AAB}"/>
              </a:ext>
            </a:extLst>
          </p:cNvPr>
          <p:cNvCxnSpPr>
            <a:cxnSpLocks/>
            <a:stCxn id="7" idx="3"/>
            <a:endCxn id="8" idx="0"/>
          </p:cNvCxnSpPr>
          <p:nvPr/>
        </p:nvCxnSpPr>
        <p:spPr>
          <a:xfrm>
            <a:off x="3062614" y="2204583"/>
            <a:ext cx="560540" cy="630997"/>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B896B4F2-EB59-6A41-ABCB-0C4E4D28E323}"/>
              </a:ext>
            </a:extLst>
          </p:cNvPr>
          <p:cNvCxnSpPr>
            <a:stCxn id="10" idx="0"/>
            <a:endCxn id="11" idx="2"/>
          </p:cNvCxnSpPr>
          <p:nvPr/>
        </p:nvCxnSpPr>
        <p:spPr>
          <a:xfrm flipV="1">
            <a:off x="5520846" y="2456666"/>
            <a:ext cx="3133" cy="37891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カギ線コネクタ 22">
            <a:extLst>
              <a:ext uri="{FF2B5EF4-FFF2-40B4-BE49-F238E27FC236}">
                <a16:creationId xmlns:a16="http://schemas.microsoft.com/office/drawing/2014/main" id="{849EFA35-DFB1-194D-83D1-D385808AD19A}"/>
              </a:ext>
            </a:extLst>
          </p:cNvPr>
          <p:cNvCxnSpPr>
            <a:cxnSpLocks/>
            <a:stCxn id="11" idx="3"/>
            <a:endCxn id="12" idx="1"/>
          </p:cNvCxnSpPr>
          <p:nvPr/>
        </p:nvCxnSpPr>
        <p:spPr>
          <a:xfrm>
            <a:off x="5931075" y="2204579"/>
            <a:ext cx="538616" cy="749216"/>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56B684F8-2470-B34D-8F7D-7A2A9F4BC206}"/>
              </a:ext>
            </a:extLst>
          </p:cNvPr>
          <p:cNvCxnSpPr>
            <a:cxnSpLocks/>
            <a:stCxn id="11" idx="3"/>
            <a:endCxn id="13" idx="1"/>
          </p:cNvCxnSpPr>
          <p:nvPr/>
        </p:nvCxnSpPr>
        <p:spPr>
          <a:xfrm>
            <a:off x="5931075" y="2204579"/>
            <a:ext cx="538615" cy="102948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B7D4ECF-6C8C-D94B-9C85-759CD5D9FA53}"/>
              </a:ext>
            </a:extLst>
          </p:cNvPr>
          <p:cNvCxnSpPr>
            <a:cxnSpLocks/>
            <a:stCxn id="8" idx="3"/>
            <a:endCxn id="9" idx="1"/>
          </p:cNvCxnSpPr>
          <p:nvPr/>
        </p:nvCxnSpPr>
        <p:spPr>
          <a:xfrm>
            <a:off x="4030250"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29B8117-6CC7-7646-A45D-4B2065DAC8EB}"/>
              </a:ext>
            </a:extLst>
          </p:cNvPr>
          <p:cNvCxnSpPr>
            <a:cxnSpLocks/>
            <a:stCxn id="9" idx="3"/>
            <a:endCxn id="10" idx="1"/>
          </p:cNvCxnSpPr>
          <p:nvPr/>
        </p:nvCxnSpPr>
        <p:spPr>
          <a:xfrm flipV="1">
            <a:off x="4979096"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CF88BECC-B00C-9A49-B009-AF5A7F0C8622}"/>
              </a:ext>
            </a:extLst>
          </p:cNvPr>
          <p:cNvSpPr txBox="1"/>
          <p:nvPr/>
        </p:nvSpPr>
        <p:spPr>
          <a:xfrm>
            <a:off x="380049" y="1079067"/>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79" name="テキスト ボックス 78">
            <a:extLst>
              <a:ext uri="{FF2B5EF4-FFF2-40B4-BE49-F238E27FC236}">
                <a16:creationId xmlns:a16="http://schemas.microsoft.com/office/drawing/2014/main" id="{EAEEC71F-90EB-7947-9FAB-6CD3982FCC3D}"/>
              </a:ext>
            </a:extLst>
          </p:cNvPr>
          <p:cNvSpPr txBox="1"/>
          <p:nvPr/>
        </p:nvSpPr>
        <p:spPr>
          <a:xfrm>
            <a:off x="380049" y="1942969"/>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0" name="テキスト ボックス 79">
            <a:extLst>
              <a:ext uri="{FF2B5EF4-FFF2-40B4-BE49-F238E27FC236}">
                <a16:creationId xmlns:a16="http://schemas.microsoft.com/office/drawing/2014/main" id="{D724FA49-A6CD-9841-BC3F-210D19F296A4}"/>
              </a:ext>
            </a:extLst>
          </p:cNvPr>
          <p:cNvSpPr txBox="1"/>
          <p:nvPr/>
        </p:nvSpPr>
        <p:spPr>
          <a:xfrm>
            <a:off x="380049" y="2826057"/>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grpSp>
        <p:nvGrpSpPr>
          <p:cNvPr id="81" name="グループ化 80">
            <a:extLst>
              <a:ext uri="{FF2B5EF4-FFF2-40B4-BE49-F238E27FC236}">
                <a16:creationId xmlns:a16="http://schemas.microsoft.com/office/drawing/2014/main" id="{04D6E40A-0F8E-FF40-9CED-D7B446B9B8C2}"/>
              </a:ext>
            </a:extLst>
          </p:cNvPr>
          <p:cNvGrpSpPr/>
          <p:nvPr/>
        </p:nvGrpSpPr>
        <p:grpSpPr>
          <a:xfrm>
            <a:off x="254318" y="3377692"/>
            <a:ext cx="8635364" cy="2879421"/>
            <a:chOff x="254318" y="3377692"/>
            <a:chExt cx="8635364" cy="2879421"/>
          </a:xfrm>
        </p:grpSpPr>
        <p:grpSp>
          <p:nvGrpSpPr>
            <p:cNvPr id="82" name="グループ化 81">
              <a:extLst>
                <a:ext uri="{FF2B5EF4-FFF2-40B4-BE49-F238E27FC236}">
                  <a16:creationId xmlns:a16="http://schemas.microsoft.com/office/drawing/2014/main" id="{785A4BB7-101D-DF47-97F7-50405086E9E0}"/>
                </a:ext>
              </a:extLst>
            </p:cNvPr>
            <p:cNvGrpSpPr/>
            <p:nvPr/>
          </p:nvGrpSpPr>
          <p:grpSpPr>
            <a:xfrm>
              <a:off x="254318" y="3377692"/>
              <a:ext cx="8635364" cy="2879421"/>
              <a:chOff x="254318" y="3377692"/>
              <a:chExt cx="8635364" cy="2879421"/>
            </a:xfrm>
          </p:grpSpPr>
          <p:sp>
            <p:nvSpPr>
              <p:cNvPr id="102" name="正方形/長方形 101">
                <a:extLst>
                  <a:ext uri="{FF2B5EF4-FFF2-40B4-BE49-F238E27FC236}">
                    <a16:creationId xmlns:a16="http://schemas.microsoft.com/office/drawing/2014/main" id="{D0559AF8-2755-DF4E-B64E-F2CFD43C971F}"/>
                  </a:ext>
                </a:extLst>
              </p:cNvPr>
              <p:cNvSpPr/>
              <p:nvPr/>
            </p:nvSpPr>
            <p:spPr>
              <a:xfrm>
                <a:off x="254318" y="3676751"/>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051F1937-B15E-D842-85B7-16505579AF28}"/>
                  </a:ext>
                </a:extLst>
              </p:cNvPr>
              <p:cNvSpPr/>
              <p:nvPr/>
            </p:nvSpPr>
            <p:spPr>
              <a:xfrm>
                <a:off x="254318" y="4553574"/>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C7FE414D-6793-324E-BB12-CD5E34AE09B9}"/>
                  </a:ext>
                </a:extLst>
              </p:cNvPr>
              <p:cNvSpPr/>
              <p:nvPr/>
            </p:nvSpPr>
            <p:spPr>
              <a:xfrm>
                <a:off x="254318" y="5430397"/>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60CC9F83-DBD5-1A4F-B58B-F40934AA63CC}"/>
                  </a:ext>
                </a:extLst>
              </p:cNvPr>
              <p:cNvSpPr/>
              <p:nvPr/>
            </p:nvSpPr>
            <p:spPr>
              <a:xfrm>
                <a:off x="2248421" y="5740625"/>
                <a:ext cx="814193" cy="3740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提案</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提言</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ホームベース 105">
                <a:extLst>
                  <a:ext uri="{FF2B5EF4-FFF2-40B4-BE49-F238E27FC236}">
                    <a16:creationId xmlns:a16="http://schemas.microsoft.com/office/drawing/2014/main" id="{E45C1159-4DD2-3848-B065-8F7970456F8D}"/>
                  </a:ext>
                </a:extLst>
              </p:cNvPr>
              <p:cNvSpPr/>
              <p:nvPr/>
            </p:nvSpPr>
            <p:spPr>
              <a:xfrm>
                <a:off x="4565734" y="4913478"/>
                <a:ext cx="4171165" cy="299275"/>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開発と運用（</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正方形/長方形 106">
                <a:extLst>
                  <a:ext uri="{FF2B5EF4-FFF2-40B4-BE49-F238E27FC236}">
                    <a16:creationId xmlns:a16="http://schemas.microsoft.com/office/drawing/2014/main" id="{B3161128-3A21-5545-8409-81FA475174BD}"/>
                  </a:ext>
                </a:extLst>
              </p:cNvPr>
              <p:cNvSpPr/>
              <p:nvPr/>
            </p:nvSpPr>
            <p:spPr>
              <a:xfrm>
                <a:off x="2254684" y="3825499"/>
                <a:ext cx="814193" cy="17786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正方形/長方形 107">
                <a:extLst>
                  <a:ext uri="{FF2B5EF4-FFF2-40B4-BE49-F238E27FC236}">
                    <a16:creationId xmlns:a16="http://schemas.microsoft.com/office/drawing/2014/main" id="{433FA95E-3965-B54D-B11B-5667A05C538D}"/>
                  </a:ext>
                </a:extLst>
              </p:cNvPr>
              <p:cNvSpPr/>
              <p:nvPr/>
            </p:nvSpPr>
            <p:spPr>
              <a:xfrm>
                <a:off x="321605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決定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合意</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矢印コネクタ 108">
                <a:extLst>
                  <a:ext uri="{FF2B5EF4-FFF2-40B4-BE49-F238E27FC236}">
                    <a16:creationId xmlns:a16="http://schemas.microsoft.com/office/drawing/2014/main" id="{430834B1-B3E5-5040-B95C-1DC4CD0225D1}"/>
                  </a:ext>
                </a:extLst>
              </p:cNvPr>
              <p:cNvCxnSpPr>
                <a:cxnSpLocks/>
                <a:stCxn id="105" idx="0"/>
                <a:endCxn id="107" idx="2"/>
              </p:cNvCxnSpPr>
              <p:nvPr/>
            </p:nvCxnSpPr>
            <p:spPr>
              <a:xfrm flipV="1">
                <a:off x="2655518" y="5604112"/>
                <a:ext cx="6263" cy="1365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15D41A32-7CB5-504B-A76A-AB52B96DFDCE}"/>
                  </a:ext>
                </a:extLst>
              </p:cNvPr>
              <p:cNvCxnSpPr>
                <a:cxnSpLocks/>
                <a:endCxn id="105" idx="1"/>
              </p:cNvCxnSpPr>
              <p:nvPr/>
            </p:nvCxnSpPr>
            <p:spPr>
              <a:xfrm>
                <a:off x="2101240" y="5927627"/>
                <a:ext cx="14718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a:extLst>
                  <a:ext uri="{FF2B5EF4-FFF2-40B4-BE49-F238E27FC236}">
                    <a16:creationId xmlns:a16="http://schemas.microsoft.com/office/drawing/2014/main" id="{A1059C50-59E2-3648-9844-3AD88B1FB870}"/>
                  </a:ext>
                </a:extLst>
              </p:cNvPr>
              <p:cNvCxnSpPr>
                <a:cxnSpLocks/>
                <a:endCxn id="108" idx="1"/>
              </p:cNvCxnSpPr>
              <p:nvPr/>
            </p:nvCxnSpPr>
            <p:spPr>
              <a:xfrm>
                <a:off x="3062614" y="4970064"/>
                <a:ext cx="153443"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2" name="正方形/長方形 111">
                <a:extLst>
                  <a:ext uri="{FF2B5EF4-FFF2-40B4-BE49-F238E27FC236}">
                    <a16:creationId xmlns:a16="http://schemas.microsoft.com/office/drawing/2014/main" id="{FDF8F9FE-73E6-A848-A96A-07396CB8C520}"/>
                  </a:ext>
                </a:extLst>
              </p:cNvPr>
              <p:cNvSpPr/>
              <p:nvPr/>
            </p:nvSpPr>
            <p:spPr>
              <a:xfrm>
                <a:off x="128704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ホームベース 112">
                <a:extLst>
                  <a:ext uri="{FF2B5EF4-FFF2-40B4-BE49-F238E27FC236}">
                    <a16:creationId xmlns:a16="http://schemas.microsoft.com/office/drawing/2014/main" id="{81D646C0-3029-234D-AD3D-039406A04CBE}"/>
                  </a:ext>
                </a:extLst>
              </p:cNvPr>
              <p:cNvSpPr/>
              <p:nvPr/>
            </p:nvSpPr>
            <p:spPr>
              <a:xfrm>
                <a:off x="4565734" y="5474233"/>
                <a:ext cx="4133589" cy="64039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内製化支援</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技術力＋労働力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テキスト ボックス 113">
                <a:extLst>
                  <a:ext uri="{FF2B5EF4-FFF2-40B4-BE49-F238E27FC236}">
                    <a16:creationId xmlns:a16="http://schemas.microsoft.com/office/drawing/2014/main" id="{25F78573-3BC7-E04E-8329-680E46EF932F}"/>
                  </a:ext>
                </a:extLst>
              </p:cNvPr>
              <p:cNvSpPr txBox="1"/>
              <p:nvPr/>
            </p:nvSpPr>
            <p:spPr>
              <a:xfrm>
                <a:off x="380049" y="3875604"/>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115" name="テキスト ボックス 114">
                <a:extLst>
                  <a:ext uri="{FF2B5EF4-FFF2-40B4-BE49-F238E27FC236}">
                    <a16:creationId xmlns:a16="http://schemas.microsoft.com/office/drawing/2014/main" id="{ABECB7DF-4A90-5749-BECB-AFCC9F624DB0}"/>
                  </a:ext>
                </a:extLst>
              </p:cNvPr>
              <p:cNvSpPr txBox="1"/>
              <p:nvPr/>
            </p:nvSpPr>
            <p:spPr>
              <a:xfrm>
                <a:off x="380049" y="4848992"/>
                <a:ext cx="723275" cy="307777"/>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79134FFE-C147-2B4A-A772-3724B7CD92E9}"/>
                  </a:ext>
                </a:extLst>
              </p:cNvPr>
              <p:cNvSpPr txBox="1"/>
              <p:nvPr/>
            </p:nvSpPr>
            <p:spPr>
              <a:xfrm>
                <a:off x="380049" y="5526977"/>
                <a:ext cx="909223" cy="523220"/>
              </a:xfrm>
              <a:prstGeom prst="rect">
                <a:avLst/>
              </a:prstGeom>
              <a:noFill/>
            </p:spPr>
            <p:txBody>
              <a:bodyPr wrap="none" rtlCol="0">
                <a:spAutoFit/>
              </a:bodyPr>
              <a:lstStyle/>
              <a:p>
                <a:r>
                  <a:rPr lang="en-US" altLang="ja-JP" sz="1400" dirty="0" err="1">
                    <a:solidFill>
                      <a:srgbClr val="0432FF"/>
                    </a:solidFill>
                    <a:latin typeface="Meiryo" panose="020B0604030504040204" pitchFamily="34" charset="-128"/>
                    <a:ea typeface="Meiryo" panose="020B0604030504040204" pitchFamily="34" charset="-128"/>
                  </a:rPr>
                  <a:t>Sier</a:t>
                </a:r>
                <a:endParaRPr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p>
            </p:txBody>
          </p:sp>
          <p:sp>
            <p:nvSpPr>
              <p:cNvPr id="117" name="下矢印 116">
                <a:extLst>
                  <a:ext uri="{FF2B5EF4-FFF2-40B4-BE49-F238E27FC236}">
                    <a16:creationId xmlns:a16="http://schemas.microsoft.com/office/drawing/2014/main" id="{F71156AC-1C40-5D4F-8FB9-188DD4640DCB}"/>
                  </a:ext>
                </a:extLst>
              </p:cNvPr>
              <p:cNvSpPr/>
              <p:nvPr/>
            </p:nvSpPr>
            <p:spPr>
              <a:xfrm>
                <a:off x="4017721" y="3377692"/>
                <a:ext cx="1096028" cy="263046"/>
              </a:xfrm>
              <a:prstGeom prst="downArrow">
                <a:avLst/>
              </a:prstGeom>
              <a:solidFill>
                <a:srgbClr val="E5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ホームベース 117">
                <a:extLst>
                  <a:ext uri="{FF2B5EF4-FFF2-40B4-BE49-F238E27FC236}">
                    <a16:creationId xmlns:a16="http://schemas.microsoft.com/office/drawing/2014/main" id="{4FECE000-B992-6547-9C69-62E7354892CE}"/>
                  </a:ext>
                </a:extLst>
              </p:cNvPr>
              <p:cNvSpPr/>
              <p:nvPr/>
            </p:nvSpPr>
            <p:spPr>
              <a:xfrm>
                <a:off x="4565735" y="3825499"/>
                <a:ext cx="4171165" cy="883085"/>
              </a:xfrm>
              <a:prstGeom prst="homePlate">
                <a:avLst>
                  <a:gd name="adj" fmla="val 141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変更・追加への要望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継続的対話</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19" name="図 118">
                <a:extLst>
                  <a:ext uri="{FF2B5EF4-FFF2-40B4-BE49-F238E27FC236}">
                    <a16:creationId xmlns:a16="http://schemas.microsoft.com/office/drawing/2014/main" id="{8FD27C26-BDF3-8D4E-9330-6F3F672E55C7}"/>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5330" y="4551594"/>
                <a:ext cx="411843" cy="413745"/>
              </a:xfrm>
              <a:prstGeom prst="rect">
                <a:avLst/>
              </a:prstGeom>
              <a:effectLst>
                <a:outerShdw blurRad="50800" dist="38100" dir="2700000" algn="tl" rotWithShape="0">
                  <a:prstClr val="black">
                    <a:alpha val="40000"/>
                  </a:prstClr>
                </a:outerShdw>
              </a:effectLst>
            </p:spPr>
          </p:pic>
          <p:pic>
            <p:nvPicPr>
              <p:cNvPr id="120" name="図 119">
                <a:extLst>
                  <a:ext uri="{FF2B5EF4-FFF2-40B4-BE49-F238E27FC236}">
                    <a16:creationId xmlns:a16="http://schemas.microsoft.com/office/drawing/2014/main" id="{ADF4F916-76F8-104E-B2DC-ABEEAC5E213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4624" y="4554225"/>
                <a:ext cx="411843" cy="413745"/>
              </a:xfrm>
              <a:prstGeom prst="rect">
                <a:avLst/>
              </a:prstGeom>
              <a:effectLst>
                <a:outerShdw blurRad="50800" dist="38100" dir="2700000" algn="tl" rotWithShape="0">
                  <a:prstClr val="black">
                    <a:alpha val="40000"/>
                  </a:prstClr>
                </a:outerShdw>
              </a:effectLst>
            </p:spPr>
          </p:pic>
          <p:pic>
            <p:nvPicPr>
              <p:cNvPr id="121" name="図 120">
                <a:extLst>
                  <a:ext uri="{FF2B5EF4-FFF2-40B4-BE49-F238E27FC236}">
                    <a16:creationId xmlns:a16="http://schemas.microsoft.com/office/drawing/2014/main" id="{9E10F398-87BD-3042-BF13-600C5E33B3A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3918" y="4554227"/>
                <a:ext cx="411843" cy="413745"/>
              </a:xfrm>
              <a:prstGeom prst="rect">
                <a:avLst/>
              </a:prstGeom>
              <a:effectLst>
                <a:outerShdw blurRad="50800" dist="38100" dir="2700000" algn="tl" rotWithShape="0">
                  <a:prstClr val="black">
                    <a:alpha val="40000"/>
                  </a:prstClr>
                </a:outerShdw>
              </a:effectLst>
            </p:spPr>
          </p:pic>
          <p:pic>
            <p:nvPicPr>
              <p:cNvPr id="122" name="図 121">
                <a:extLst>
                  <a:ext uri="{FF2B5EF4-FFF2-40B4-BE49-F238E27FC236}">
                    <a16:creationId xmlns:a16="http://schemas.microsoft.com/office/drawing/2014/main" id="{0055FE86-E8DB-4B4A-870E-2DE53E4F589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3212" y="4551594"/>
                <a:ext cx="411843" cy="413745"/>
              </a:xfrm>
              <a:prstGeom prst="rect">
                <a:avLst/>
              </a:prstGeom>
              <a:effectLst>
                <a:outerShdw blurRad="50800" dist="38100" dir="2700000" algn="tl" rotWithShape="0">
                  <a:prstClr val="black">
                    <a:alpha val="40000"/>
                  </a:prstClr>
                </a:outerShdw>
              </a:effectLst>
            </p:spPr>
          </p:pic>
          <p:pic>
            <p:nvPicPr>
              <p:cNvPr id="123" name="図 122">
                <a:extLst>
                  <a:ext uri="{FF2B5EF4-FFF2-40B4-BE49-F238E27FC236}">
                    <a16:creationId xmlns:a16="http://schemas.microsoft.com/office/drawing/2014/main" id="{E6540689-18D1-474D-B1F1-9D3DE1B2F96B}"/>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2506" y="4551594"/>
                <a:ext cx="411843" cy="413745"/>
              </a:xfrm>
              <a:prstGeom prst="rect">
                <a:avLst/>
              </a:prstGeom>
              <a:effectLst>
                <a:outerShdw blurRad="50800" dist="38100" dir="2700000" algn="tl" rotWithShape="0">
                  <a:prstClr val="black">
                    <a:alpha val="40000"/>
                  </a:prstClr>
                </a:outerShdw>
              </a:effectLst>
            </p:spPr>
          </p:pic>
          <p:pic>
            <p:nvPicPr>
              <p:cNvPr id="124" name="図 123">
                <a:extLst>
                  <a:ext uri="{FF2B5EF4-FFF2-40B4-BE49-F238E27FC236}">
                    <a16:creationId xmlns:a16="http://schemas.microsoft.com/office/drawing/2014/main" id="{95BE4AAB-BE93-EE4C-96A8-4BDE08DFCD4E}"/>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21800" y="4554225"/>
                <a:ext cx="411843" cy="413745"/>
              </a:xfrm>
              <a:prstGeom prst="rect">
                <a:avLst/>
              </a:prstGeom>
              <a:effectLst>
                <a:outerShdw blurRad="50800" dist="38100" dir="2700000" algn="tl" rotWithShape="0">
                  <a:prstClr val="black">
                    <a:alpha val="40000"/>
                  </a:prstClr>
                </a:outerShdw>
              </a:effectLst>
            </p:spPr>
          </p:pic>
          <p:pic>
            <p:nvPicPr>
              <p:cNvPr id="125" name="図 124">
                <a:extLst>
                  <a:ext uri="{FF2B5EF4-FFF2-40B4-BE49-F238E27FC236}">
                    <a16:creationId xmlns:a16="http://schemas.microsoft.com/office/drawing/2014/main" id="{A61878EA-464A-C442-99C8-B0D8622BC6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91094" y="4554227"/>
                <a:ext cx="411843" cy="413745"/>
              </a:xfrm>
              <a:prstGeom prst="rect">
                <a:avLst/>
              </a:prstGeom>
              <a:effectLst>
                <a:outerShdw blurRad="50800" dist="38100" dir="2700000" algn="tl" rotWithShape="0">
                  <a:prstClr val="black">
                    <a:alpha val="40000"/>
                  </a:prstClr>
                </a:outerShdw>
              </a:effectLst>
            </p:spPr>
          </p:pic>
          <p:pic>
            <p:nvPicPr>
              <p:cNvPr id="126" name="図 125">
                <a:extLst>
                  <a:ext uri="{FF2B5EF4-FFF2-40B4-BE49-F238E27FC236}">
                    <a16:creationId xmlns:a16="http://schemas.microsoft.com/office/drawing/2014/main" id="{5D7164D7-4870-0440-84CE-D6F6632C83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60388" y="4551594"/>
                <a:ext cx="411843" cy="413745"/>
              </a:xfrm>
              <a:prstGeom prst="rect">
                <a:avLst/>
              </a:prstGeom>
              <a:effectLst>
                <a:outerShdw blurRad="50800" dist="38100" dir="2700000" algn="tl" rotWithShape="0">
                  <a:prstClr val="black">
                    <a:alpha val="40000"/>
                  </a:prstClr>
                </a:outerShdw>
              </a:effectLst>
            </p:spPr>
          </p:pic>
          <p:cxnSp>
            <p:nvCxnSpPr>
              <p:cNvPr id="127" name="カギ線コネクタ 126">
                <a:extLst>
                  <a:ext uri="{FF2B5EF4-FFF2-40B4-BE49-F238E27FC236}">
                    <a16:creationId xmlns:a16="http://schemas.microsoft.com/office/drawing/2014/main" id="{3D517DFD-F50C-2845-93FD-D033CCC68575}"/>
                  </a:ext>
                </a:extLst>
              </p:cNvPr>
              <p:cNvCxnSpPr>
                <a:cxnSpLocks/>
                <a:stCxn id="108" idx="3"/>
                <a:endCxn id="118" idx="1"/>
              </p:cNvCxnSpPr>
              <p:nvPr/>
            </p:nvCxnSpPr>
            <p:spPr>
              <a:xfrm flipV="1">
                <a:off x="4030250" y="4267042"/>
                <a:ext cx="535485" cy="70302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カギ線コネクタ 127">
                <a:extLst>
                  <a:ext uri="{FF2B5EF4-FFF2-40B4-BE49-F238E27FC236}">
                    <a16:creationId xmlns:a16="http://schemas.microsoft.com/office/drawing/2014/main" id="{F2511AF8-534E-2B42-B821-373994ED33D8}"/>
                  </a:ext>
                </a:extLst>
              </p:cNvPr>
              <p:cNvCxnSpPr>
                <a:cxnSpLocks/>
                <a:stCxn id="108" idx="3"/>
                <a:endCxn id="106" idx="1"/>
              </p:cNvCxnSpPr>
              <p:nvPr/>
            </p:nvCxnSpPr>
            <p:spPr>
              <a:xfrm>
                <a:off x="4030250" y="4970064"/>
                <a:ext cx="535484" cy="9305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カギ線コネクタ 128">
                <a:extLst>
                  <a:ext uri="{FF2B5EF4-FFF2-40B4-BE49-F238E27FC236}">
                    <a16:creationId xmlns:a16="http://schemas.microsoft.com/office/drawing/2014/main" id="{524A5231-EFBC-E946-93B7-5764591D69B7}"/>
                  </a:ext>
                </a:extLst>
              </p:cNvPr>
              <p:cNvCxnSpPr>
                <a:cxnSpLocks/>
                <a:stCxn id="108" idx="3"/>
                <a:endCxn id="113" idx="1"/>
              </p:cNvCxnSpPr>
              <p:nvPr/>
            </p:nvCxnSpPr>
            <p:spPr>
              <a:xfrm>
                <a:off x="4030250" y="4970064"/>
                <a:ext cx="535484" cy="82436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83" name="図 82">
              <a:extLst>
                <a:ext uri="{FF2B5EF4-FFF2-40B4-BE49-F238E27FC236}">
                  <a16:creationId xmlns:a16="http://schemas.microsoft.com/office/drawing/2014/main" id="{109C0AD1-6DEB-8446-AF94-2AB111890D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3174" y="5158912"/>
              <a:ext cx="411843" cy="413745"/>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4BA37D26-F47F-3446-B932-583AAC23661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2468" y="5161543"/>
              <a:ext cx="411843" cy="413745"/>
            </a:xfrm>
            <a:prstGeom prst="rect">
              <a:avLst/>
            </a:prstGeom>
            <a:effectLst>
              <a:outerShdw blurRad="50800" dist="38100" dir="2700000" algn="tl" rotWithShape="0">
                <a:prstClr val="black">
                  <a:alpha val="40000"/>
                </a:prstClr>
              </a:outerShdw>
            </a:effectLst>
          </p:spPr>
        </p:pic>
        <p:pic>
          <p:nvPicPr>
            <p:cNvPr id="96" name="図 95">
              <a:extLst>
                <a:ext uri="{FF2B5EF4-FFF2-40B4-BE49-F238E27FC236}">
                  <a16:creationId xmlns:a16="http://schemas.microsoft.com/office/drawing/2014/main" id="{E7722465-C472-1C41-BB32-44D14281582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1762" y="5161545"/>
              <a:ext cx="411843" cy="413745"/>
            </a:xfrm>
            <a:prstGeom prst="rect">
              <a:avLst/>
            </a:prstGeom>
            <a:effectLst>
              <a:outerShdw blurRad="50800" dist="38100" dir="2700000" algn="tl" rotWithShape="0">
                <a:prstClr val="black">
                  <a:alpha val="40000"/>
                </a:prstClr>
              </a:outerShdw>
            </a:effectLst>
          </p:spPr>
        </p:pic>
        <p:pic>
          <p:nvPicPr>
            <p:cNvPr id="97" name="図 96">
              <a:extLst>
                <a:ext uri="{FF2B5EF4-FFF2-40B4-BE49-F238E27FC236}">
                  <a16:creationId xmlns:a16="http://schemas.microsoft.com/office/drawing/2014/main" id="{3F845BEB-CCB4-F945-9A2F-E92CCDB9E1E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1056" y="5158912"/>
              <a:ext cx="411843" cy="413745"/>
            </a:xfrm>
            <a:prstGeom prst="rect">
              <a:avLst/>
            </a:prstGeom>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655C96BB-A962-CA41-A2A7-F0284E662330}"/>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0350" y="5158912"/>
              <a:ext cx="411843" cy="413745"/>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CA6F98D4-59F7-6349-9CC5-58D6873562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19644" y="5161543"/>
              <a:ext cx="411843" cy="41374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BD8B2806-66F6-E947-B1D5-4FC50D2BF49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88938" y="5161545"/>
              <a:ext cx="411843" cy="413745"/>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311BD925-FC3F-7249-BC05-2FE4B0CD861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58232" y="5158912"/>
              <a:ext cx="411843" cy="41374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9752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up)">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11" name="正方形/長方形 10"/>
          <p:cNvSpPr/>
          <p:nvPr/>
        </p:nvSpPr>
        <p:spPr>
          <a:xfrm>
            <a:off x="497869" y="1784065"/>
            <a:ext cx="1964271" cy="37634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786834"/>
            <a:ext cx="1964271" cy="37575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784064"/>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786834"/>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858080"/>
            <a:ext cx="1487908" cy="369332"/>
          </a:xfrm>
          <a:prstGeom prst="rect">
            <a:avLst/>
          </a:prstGeom>
          <a:no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888857"/>
            <a:ext cx="1779654" cy="307777"/>
          </a:xfrm>
          <a:prstGeom prst="rect">
            <a:avLst/>
          </a:prstGeom>
          <a:no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858080"/>
            <a:ext cx="1667444" cy="369332"/>
          </a:xfrm>
          <a:prstGeom prst="rect">
            <a:avLst/>
          </a:prstGeom>
          <a:no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858080"/>
            <a:ext cx="909031" cy="369332"/>
          </a:xfrm>
          <a:prstGeom prst="rect">
            <a:avLst/>
          </a:prstGeom>
          <a:no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417897"/>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417897"/>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41789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41789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823667"/>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820064"/>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822833"/>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359656"/>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541689"/>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544321"/>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359656"/>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97869" y="1169775"/>
            <a:ext cx="8136974"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597840" y="1937599"/>
            <a:ext cx="45153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5" y="1937599"/>
            <a:ext cx="4526785"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B0F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1031431" y="2112945"/>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782068" y="2097631"/>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121413"/>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
        <p:nvSpPr>
          <p:cNvPr id="31" name="正方形/長方形 30">
            <a:extLst>
              <a:ext uri="{FF2B5EF4-FFF2-40B4-BE49-F238E27FC236}">
                <a16:creationId xmlns:a16="http://schemas.microsoft.com/office/drawing/2014/main" id="{132142C7-CDB1-5245-B4FD-8092F3151C1F}"/>
              </a:ext>
            </a:extLst>
          </p:cNvPr>
          <p:cNvSpPr/>
          <p:nvPr/>
        </p:nvSpPr>
        <p:spPr>
          <a:xfrm>
            <a:off x="497869" y="5626407"/>
            <a:ext cx="8136974" cy="64336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AA95F517-460B-0240-8DB6-C15F8031DE4A}"/>
              </a:ext>
            </a:extLst>
          </p:cNvPr>
          <p:cNvSpPr txBox="1"/>
          <p:nvPr/>
        </p:nvSpPr>
        <p:spPr>
          <a:xfrm>
            <a:off x="632460" y="5737073"/>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25276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新しい常識を実践している企業</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4" name="正方形/長方形 3"/>
          <p:cNvSpPr/>
          <p:nvPr/>
        </p:nvSpPr>
        <p:spPr>
          <a:xfrm>
            <a:off x="350658" y="1556792"/>
            <a:ext cx="8442684" cy="4462760"/>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a:solidFill>
                  <a:srgbClr val="4B4B4B"/>
                </a:solidFill>
                <a:latin typeface="Meiryo" charset="-128"/>
                <a:ea typeface="Meiryo" charset="-128"/>
                <a:cs typeface="Meiryo" charset="-128"/>
              </a:rPr>
              <a:t>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a:t>
            </a:r>
            <a:r>
              <a:rPr lang="ja-JP" altLang="en-US" sz="2000" b="1">
                <a:solidFill>
                  <a:srgbClr val="4B4B4B"/>
                </a:solidFill>
                <a:latin typeface="Meiryo" charset="-128"/>
                <a:ea typeface="Meiryo" charset="-128"/>
                <a:cs typeface="Meiryo" charset="-128"/>
              </a:rPr>
              <a:t>ファイルサーバを使っていない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メールを使わない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a:solidFill>
                  <a:srgbClr val="4B4B4B"/>
                </a:solidFill>
                <a:latin typeface="Meiryo" charset="-128"/>
                <a:ea typeface="Meiryo" charset="-128"/>
                <a:cs typeface="Meiryo" charset="-128"/>
              </a:rPr>
              <a:t>や</a:t>
            </a:r>
            <a:r>
              <a:rPr lang="en-US" altLang="ja-JP" dirty="0">
                <a:solidFill>
                  <a:srgbClr val="4B4B4B"/>
                </a:solidFill>
                <a:latin typeface="Meiryo" charset="-128"/>
                <a:ea typeface="Meiryo" charset="-128"/>
                <a:cs typeface="Meiryo" charset="-128"/>
              </a:rPr>
              <a:t>Teams</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a:t>
            </a:r>
            <a:r>
              <a:rPr lang="ja-JP" altLang="en-US" sz="2000" b="1">
                <a:solidFill>
                  <a:srgbClr val="4B4B4B"/>
                </a:solidFill>
                <a:latin typeface="Meiryo" charset="-128"/>
                <a:ea typeface="Meiryo" charset="-128"/>
                <a:cs typeface="Meiryo" charset="-128"/>
              </a:rPr>
              <a:t>管理を使わない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a:solidFill>
                  <a:srgbClr val="4B4B4B"/>
                </a:solidFill>
                <a:latin typeface="Meiryo" charset="-128"/>
                <a:ea typeface="Meiryo" charset="-128"/>
                <a:cs typeface="Meiryo" charset="-128"/>
              </a:rPr>
              <a:t>を使っている</a:t>
            </a: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自前のソースコード</a:t>
            </a:r>
            <a:r>
              <a:rPr lang="ja-JP" altLang="en-US" sz="2000" b="1" dirty="0">
                <a:solidFill>
                  <a:srgbClr val="4B4B4B"/>
                </a:solidFill>
                <a:latin typeface="Meiryo" charset="-128"/>
                <a:ea typeface="Meiryo" charset="-128"/>
                <a:cs typeface="Meiryo" charset="-128"/>
              </a:rPr>
              <a:t>管理</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a:t>
            </a:r>
            <a:r>
              <a:rPr lang="ja-JP" altLang="en-US" sz="2000" b="1">
                <a:solidFill>
                  <a:srgbClr val="4B4B4B"/>
                </a:solidFill>
                <a:latin typeface="Meiryo" charset="-128"/>
                <a:ea typeface="Meiryo" charset="-128"/>
                <a:cs typeface="Meiryo" charset="-128"/>
              </a:rPr>
              <a:t>”仕事ができる</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a:t>
            </a:r>
            <a:r>
              <a:rPr lang="ja-JP" altLang="en-US">
                <a:solidFill>
                  <a:srgbClr val="4B4B4B"/>
                </a:solidFill>
                <a:latin typeface="Meiryo" charset="-128"/>
                <a:ea typeface="Meiryo" charset="-128"/>
                <a:cs typeface="Meiryo" charset="-128"/>
              </a:rPr>
              <a:t>決まり事はない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2030274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82693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261C-71CF-6846-A2B1-D13F1099FFF5}"/>
              </a:ext>
            </a:extLst>
          </p:cNvPr>
          <p:cNvSpPr>
            <a:spLocks noGrp="1"/>
          </p:cNvSpPr>
          <p:nvPr>
            <p:ph type="title"/>
          </p:nvPr>
        </p:nvSpPr>
        <p:spPr/>
        <p:txBody>
          <a:bodyPr/>
          <a:lstStyle/>
          <a:p>
            <a:r>
              <a:rPr kumimoji="1" lang="ja-JP" altLang="en-US"/>
              <a:t>企業文化＝行動習慣と思考パターンを転換せよ！</a:t>
            </a:r>
          </a:p>
        </p:txBody>
      </p:sp>
      <p:pic>
        <p:nvPicPr>
          <p:cNvPr id="4" name="図 3">
            <a:extLst>
              <a:ext uri="{FF2B5EF4-FFF2-40B4-BE49-F238E27FC236}">
                <a16:creationId xmlns:a16="http://schemas.microsoft.com/office/drawing/2014/main" id="{3D29ED85-DC21-4D46-9552-7CAAA2C64A0F}"/>
              </a:ext>
            </a:extLst>
          </p:cNvPr>
          <p:cNvPicPr>
            <a:picLocks noChangeAspect="1"/>
          </p:cNvPicPr>
          <p:nvPr/>
        </p:nvPicPr>
        <p:blipFill>
          <a:blip r:embed="rId2"/>
          <a:stretch>
            <a:fillRect/>
          </a:stretch>
        </p:blipFill>
        <p:spPr>
          <a:xfrm>
            <a:off x="374610" y="843251"/>
            <a:ext cx="8467805" cy="5748349"/>
          </a:xfrm>
          <a:prstGeom prst="rect">
            <a:avLst/>
          </a:prstGeom>
        </p:spPr>
      </p:pic>
    </p:spTree>
    <p:extLst>
      <p:ext uri="{BB962C8B-B14F-4D97-AF65-F5344CB8AC3E}">
        <p14:creationId xmlns:p14="http://schemas.microsoft.com/office/powerpoint/2010/main" val="994366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B1C81-F36D-9E42-B641-00C5B6A58B4A}"/>
              </a:ext>
            </a:extLst>
          </p:cNvPr>
          <p:cNvSpPr>
            <a:spLocks noGrp="1"/>
          </p:cNvSpPr>
          <p:nvPr>
            <p:ph type="title"/>
          </p:nvPr>
        </p:nvSpPr>
        <p:spPr/>
        <p:txBody>
          <a:bodyPr/>
          <a:lstStyle/>
          <a:p>
            <a:r>
              <a:rPr kumimoji="1" lang="en-US" altLang="ja-JP" dirty="0"/>
              <a:t>DX</a:t>
            </a:r>
            <a:r>
              <a:rPr kumimoji="1" lang="ja-JP" altLang="en-US"/>
              <a:t>のシステム実装</a:t>
            </a:r>
          </a:p>
        </p:txBody>
      </p:sp>
      <p:sp>
        <p:nvSpPr>
          <p:cNvPr id="3" name="正方形/長方形 2">
            <a:extLst>
              <a:ext uri="{FF2B5EF4-FFF2-40B4-BE49-F238E27FC236}">
                <a16:creationId xmlns:a16="http://schemas.microsoft.com/office/drawing/2014/main" id="{D6E0F1FB-9E8B-C24A-BCDE-0174652E1A37}"/>
              </a:ext>
            </a:extLst>
          </p:cNvPr>
          <p:cNvSpPr/>
          <p:nvPr/>
        </p:nvSpPr>
        <p:spPr bwMode="auto">
          <a:xfrm>
            <a:off x="742566" y="2698159"/>
            <a:ext cx="7658867" cy="1806554"/>
          </a:xfrm>
          <a:prstGeom prst="rect">
            <a:avLst/>
          </a:prstGeom>
          <a:solidFill>
            <a:schemeClr val="accent6">
              <a:lumMod val="10000"/>
              <a:lumOff val="90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5D95517B-34F2-9741-B54B-282577DAD832}"/>
              </a:ext>
            </a:extLst>
          </p:cNvPr>
          <p:cNvSpPr/>
          <p:nvPr/>
        </p:nvSpPr>
        <p:spPr bwMode="auto">
          <a:xfrm>
            <a:off x="742566" y="1035055"/>
            <a:ext cx="7658867" cy="1597131"/>
          </a:xfrm>
          <a:prstGeom prst="rect">
            <a:avLst/>
          </a:prstGeom>
          <a:solidFill>
            <a:schemeClr val="accent3">
              <a:lumMod val="10000"/>
              <a:lumOff val="90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958F3C4-A6D8-3240-9787-64AC347C3CDA}"/>
              </a:ext>
            </a:extLst>
          </p:cNvPr>
          <p:cNvSpPr/>
          <p:nvPr/>
        </p:nvSpPr>
        <p:spPr bwMode="auto">
          <a:xfrm>
            <a:off x="742566" y="4584923"/>
            <a:ext cx="7658867" cy="1597131"/>
          </a:xfrm>
          <a:prstGeom prst="rect">
            <a:avLst/>
          </a:prstGeom>
          <a:solidFill>
            <a:schemeClr val="accent5">
              <a:lumMod val="10000"/>
              <a:lumOff val="90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6" name="ホームベース 5">
            <a:extLst>
              <a:ext uri="{FF2B5EF4-FFF2-40B4-BE49-F238E27FC236}">
                <a16:creationId xmlns:a16="http://schemas.microsoft.com/office/drawing/2014/main" id="{19C53976-9E37-8244-9A6C-2A7B8478A0BF}"/>
              </a:ext>
            </a:extLst>
          </p:cNvPr>
          <p:cNvSpPr/>
          <p:nvPr/>
        </p:nvSpPr>
        <p:spPr bwMode="auto">
          <a:xfrm rot="5400000">
            <a:off x="953570" y="1644481"/>
            <a:ext cx="1567770"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7" name="ホームベース 6">
            <a:extLst>
              <a:ext uri="{FF2B5EF4-FFF2-40B4-BE49-F238E27FC236}">
                <a16:creationId xmlns:a16="http://schemas.microsoft.com/office/drawing/2014/main" id="{C3E6C91B-9C43-6B48-9E3B-DE2A9645A620}"/>
              </a:ext>
            </a:extLst>
          </p:cNvPr>
          <p:cNvSpPr/>
          <p:nvPr/>
        </p:nvSpPr>
        <p:spPr bwMode="auto">
          <a:xfrm rot="5400000">
            <a:off x="2370842" y="1636873"/>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8" name="ホームベース 7">
            <a:extLst>
              <a:ext uri="{FF2B5EF4-FFF2-40B4-BE49-F238E27FC236}">
                <a16:creationId xmlns:a16="http://schemas.microsoft.com/office/drawing/2014/main" id="{E40B450C-281F-BF4F-9C95-93A24244071B}"/>
              </a:ext>
            </a:extLst>
          </p:cNvPr>
          <p:cNvSpPr/>
          <p:nvPr/>
        </p:nvSpPr>
        <p:spPr bwMode="auto">
          <a:xfrm rot="5400000">
            <a:off x="3777271"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71B0109D-4B99-BA49-AAB6-D9D8DFCA5886}"/>
              </a:ext>
            </a:extLst>
          </p:cNvPr>
          <p:cNvSpPr/>
          <p:nvPr/>
        </p:nvSpPr>
        <p:spPr bwMode="auto">
          <a:xfrm rot="5400000">
            <a:off x="5205384"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4799C7F3-098B-3447-9475-C100490E8A92}"/>
              </a:ext>
            </a:extLst>
          </p:cNvPr>
          <p:cNvSpPr/>
          <p:nvPr/>
        </p:nvSpPr>
        <p:spPr bwMode="auto">
          <a:xfrm rot="5400000">
            <a:off x="6622660"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1A1B1DC5-C746-C948-B186-CAEC820D3B54}"/>
              </a:ext>
            </a:extLst>
          </p:cNvPr>
          <p:cNvSpPr/>
          <p:nvPr/>
        </p:nvSpPr>
        <p:spPr bwMode="auto">
          <a:xfrm>
            <a:off x="1081162" y="4771718"/>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生産管理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E55359F2-1FCC-C143-A031-A022CBD8E676}"/>
              </a:ext>
            </a:extLst>
          </p:cNvPr>
          <p:cNvSpPr/>
          <p:nvPr/>
        </p:nvSpPr>
        <p:spPr bwMode="auto">
          <a:xfrm>
            <a:off x="5854616" y="4771717"/>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販売管理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5FD28E-C4D7-3A4B-848F-4D38E537A865}"/>
              </a:ext>
            </a:extLst>
          </p:cNvPr>
          <p:cNvSpPr/>
          <p:nvPr/>
        </p:nvSpPr>
        <p:spPr bwMode="auto">
          <a:xfrm>
            <a:off x="1081161" y="5368914"/>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会計管理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7F46D8A2-14EA-C547-81E1-466EF321F3E4}"/>
              </a:ext>
            </a:extLst>
          </p:cNvPr>
          <p:cNvSpPr/>
          <p:nvPr/>
        </p:nvSpPr>
        <p:spPr bwMode="auto">
          <a:xfrm>
            <a:off x="5854616" y="5368915"/>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人事管理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6" name="フローチャート: 磁気ディスク 15">
            <a:extLst>
              <a:ext uri="{FF2B5EF4-FFF2-40B4-BE49-F238E27FC236}">
                <a16:creationId xmlns:a16="http://schemas.microsoft.com/office/drawing/2014/main" id="{0FA3ACAF-7383-864D-BC25-E4EB2559DB88}"/>
              </a:ext>
            </a:extLst>
          </p:cNvPr>
          <p:cNvSpPr/>
          <p:nvPr/>
        </p:nvSpPr>
        <p:spPr bwMode="auto">
          <a:xfrm>
            <a:off x="3140389" y="4771717"/>
            <a:ext cx="2863220" cy="1006454"/>
          </a:xfrm>
          <a:prstGeom prst="flowChartMagneticDisk">
            <a:avLst/>
          </a:prstGeom>
          <a:solidFill>
            <a:schemeClr val="accent4">
              <a:lumMod val="60000"/>
              <a:lumOff val="40000"/>
            </a:schemeClr>
          </a:solidFill>
          <a:ln>
            <a:solidFill>
              <a:schemeClr val="bg1">
                <a:lumMod val="85000"/>
              </a:schemeClr>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A25BBED-D0E6-7540-A499-A2F76AF22108}"/>
              </a:ext>
            </a:extLst>
          </p:cNvPr>
          <p:cNvSpPr/>
          <p:nvPr/>
        </p:nvSpPr>
        <p:spPr bwMode="auto">
          <a:xfrm>
            <a:off x="1081161" y="3127519"/>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アプリケーション連携</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283CF8-1CE9-A845-8D87-E317F5805D27}"/>
              </a:ext>
            </a:extLst>
          </p:cNvPr>
          <p:cNvSpPr/>
          <p:nvPr/>
        </p:nvSpPr>
        <p:spPr bwMode="auto">
          <a:xfrm>
            <a:off x="2847528" y="3130970"/>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ストリーミング処理</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5CAC45A-7230-AC45-A4F3-D561850803B6}"/>
              </a:ext>
            </a:extLst>
          </p:cNvPr>
          <p:cNvSpPr/>
          <p:nvPr/>
        </p:nvSpPr>
        <p:spPr bwMode="auto">
          <a:xfrm>
            <a:off x="4613895" y="3127519"/>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324C6BD-C77F-AA42-817C-8E29B8A9BBDF}"/>
              </a:ext>
            </a:extLst>
          </p:cNvPr>
          <p:cNvSpPr/>
          <p:nvPr/>
        </p:nvSpPr>
        <p:spPr bwMode="auto">
          <a:xfrm>
            <a:off x="6380261" y="3129284"/>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個人認証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73F7823B-ABA7-B44D-9F74-B2D97F98448D}"/>
              </a:ext>
            </a:extLst>
          </p:cNvPr>
          <p:cNvSpPr/>
          <p:nvPr/>
        </p:nvSpPr>
        <p:spPr bwMode="auto">
          <a:xfrm>
            <a:off x="1081160" y="386383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機械学習</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BD464B60-E416-C042-B7AE-910DA7633564}"/>
              </a:ext>
            </a:extLst>
          </p:cNvPr>
          <p:cNvSpPr/>
          <p:nvPr/>
        </p:nvSpPr>
        <p:spPr bwMode="auto">
          <a:xfrm>
            <a:off x="2847528" y="386383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ビジュアライズ</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3957A02C-0C3D-8B41-A18C-4ED36E1CD528}"/>
              </a:ext>
            </a:extLst>
          </p:cNvPr>
          <p:cNvSpPr/>
          <p:nvPr/>
        </p:nvSpPr>
        <p:spPr bwMode="auto">
          <a:xfrm>
            <a:off x="4613895" y="385622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0495EE61-CCB9-314E-AA23-C3CE9529033E}"/>
              </a:ext>
            </a:extLst>
          </p:cNvPr>
          <p:cNvSpPr/>
          <p:nvPr/>
        </p:nvSpPr>
        <p:spPr bwMode="auto">
          <a:xfrm>
            <a:off x="6380261" y="386383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6EEA3AA4-A2D6-AD49-B372-C4D674564626}"/>
              </a:ext>
            </a:extLst>
          </p:cNvPr>
          <p:cNvSpPr txBox="1"/>
          <p:nvPr/>
        </p:nvSpPr>
        <p:spPr>
          <a:xfrm>
            <a:off x="2885063" y="1079534"/>
            <a:ext cx="3363026" cy="468000"/>
          </a:xfrm>
          <a:prstGeom prst="rect">
            <a:avLst/>
          </a:prstGeom>
          <a:noFill/>
          <a:effectLst/>
        </p:spPr>
        <p:txBody>
          <a:bodyPr wrap="none" rtlCol="0" anchor="ctr">
            <a:noAutofit/>
          </a:bodyPr>
          <a:lstStyle/>
          <a:p>
            <a:pPr algn="ctr"/>
            <a:r>
              <a:rPr kumimoji="1" lang="ja-JP" altLang="en-US" sz="2000" b="1">
                <a:solidFill>
                  <a:srgbClr val="00B050"/>
                </a:solidFill>
                <a:latin typeface="Meiryo" panose="020B0604030504040204" pitchFamily="34" charset="-128"/>
                <a:ea typeface="Meiryo" panose="020B0604030504040204" pitchFamily="34" charset="-128"/>
              </a:rPr>
              <a:t>アプリケーション</a:t>
            </a:r>
            <a:endParaRPr kumimoji="1" lang="ja-JP" altLang="en-US" sz="2000" b="1" dirty="0">
              <a:solidFill>
                <a:srgbClr val="00B05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FA3B9BD-4B1B-A941-965C-C21BFA177FB9}"/>
              </a:ext>
            </a:extLst>
          </p:cNvPr>
          <p:cNvSpPr txBox="1"/>
          <p:nvPr/>
        </p:nvSpPr>
        <p:spPr>
          <a:xfrm>
            <a:off x="2915032" y="3467308"/>
            <a:ext cx="3363026" cy="468000"/>
          </a:xfrm>
          <a:prstGeom prst="rect">
            <a:avLst/>
          </a:prstGeom>
          <a:noFill/>
          <a:effectLst/>
        </p:spPr>
        <p:txBody>
          <a:bodyPr wrap="none" rtlCol="0" anchor="ctr">
            <a:noAutofit/>
          </a:bodyPr>
          <a:lstStyle/>
          <a:p>
            <a:pPr algn="ctr"/>
            <a:r>
              <a:rPr kumimoji="1" lang="en-US" altLang="ja-JP" sz="2000" b="1" dirty="0">
                <a:solidFill>
                  <a:srgbClr val="0070C0"/>
                </a:solidFill>
                <a:latin typeface="Meiryo" panose="020B0604030504040204" pitchFamily="34" charset="-128"/>
                <a:ea typeface="Meiryo" panose="020B0604030504040204" pitchFamily="34" charset="-128"/>
              </a:rPr>
              <a:t>DX</a:t>
            </a:r>
            <a:r>
              <a:rPr kumimoji="1" lang="ja-JP" altLang="en-US" sz="2000" b="1">
                <a:solidFill>
                  <a:srgbClr val="0070C0"/>
                </a:solidFill>
                <a:latin typeface="Meiryo" panose="020B0604030504040204" pitchFamily="34" charset="-128"/>
                <a:ea typeface="Meiryo" panose="020B0604030504040204" pitchFamily="34" charset="-128"/>
              </a:rPr>
              <a:t>プラットフォーム</a:t>
            </a:r>
            <a:endParaRPr kumimoji="1" lang="ja-JP" altLang="en-US" sz="2000" b="1" dirty="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593726B-DA8F-B24A-BF78-CB6C1D3D108B}"/>
              </a:ext>
            </a:extLst>
          </p:cNvPr>
          <p:cNvSpPr txBox="1"/>
          <p:nvPr/>
        </p:nvSpPr>
        <p:spPr>
          <a:xfrm>
            <a:off x="2890484" y="5794264"/>
            <a:ext cx="3363026" cy="468000"/>
          </a:xfrm>
          <a:prstGeom prst="rect">
            <a:avLst/>
          </a:prstGeom>
          <a:noFill/>
          <a:effectLst/>
        </p:spPr>
        <p:txBody>
          <a:bodyPr wrap="none" rtlCol="0" anchor="ctr">
            <a:noAutofit/>
          </a:bodyPr>
          <a:lstStyle/>
          <a:p>
            <a:pPr algn="ctr"/>
            <a:r>
              <a:rPr kumimoji="1" lang="en-US" altLang="ja-JP" sz="2000" b="1" dirty="0">
                <a:solidFill>
                  <a:srgbClr val="7030A0"/>
                </a:solidFill>
                <a:latin typeface="Meiryo" panose="020B0604030504040204" pitchFamily="34" charset="-128"/>
                <a:ea typeface="Meiryo" panose="020B0604030504040204" pitchFamily="34" charset="-128"/>
              </a:rPr>
              <a:t>ERP</a:t>
            </a:r>
            <a:r>
              <a:rPr kumimoji="1" lang="ja-JP" altLang="en-US" sz="2000" b="1">
                <a:solidFill>
                  <a:srgbClr val="7030A0"/>
                </a:solidFill>
                <a:latin typeface="Meiryo" panose="020B0604030504040204" pitchFamily="34" charset="-128"/>
                <a:ea typeface="Meiryo" panose="020B0604030504040204" pitchFamily="34" charset="-128"/>
              </a:rPr>
              <a:t>システム</a:t>
            </a:r>
            <a:endParaRPr kumimoji="1" lang="ja-JP" altLang="en-US" sz="2000" b="1" dirty="0">
              <a:solidFill>
                <a:srgbClr val="7030A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F57B265-8BBE-E847-A7AA-FE46C5E04B79}"/>
              </a:ext>
            </a:extLst>
          </p:cNvPr>
          <p:cNvSpPr txBox="1"/>
          <p:nvPr/>
        </p:nvSpPr>
        <p:spPr>
          <a:xfrm>
            <a:off x="1081155" y="1978767"/>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生産工程管理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機械制御</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4F4610A-78FF-B14B-AACD-AA78974A9CAC}"/>
              </a:ext>
            </a:extLst>
          </p:cNvPr>
          <p:cNvSpPr txBox="1"/>
          <p:nvPr/>
        </p:nvSpPr>
        <p:spPr>
          <a:xfrm>
            <a:off x="2503852"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交通管制</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自動運転</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BEDDB33-D8FD-D843-BBAA-0468EBCAF09E}"/>
              </a:ext>
            </a:extLst>
          </p:cNvPr>
          <p:cNvSpPr txBox="1"/>
          <p:nvPr/>
        </p:nvSpPr>
        <p:spPr>
          <a:xfrm>
            <a:off x="3910281"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物流管理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自動倉庫</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B44436E-9783-5A40-B82D-2E8F26F8B8ED}"/>
              </a:ext>
            </a:extLst>
          </p:cNvPr>
          <p:cNvSpPr txBox="1"/>
          <p:nvPr/>
        </p:nvSpPr>
        <p:spPr>
          <a:xfrm>
            <a:off x="6750248" y="1978044"/>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5BC9435-AE0D-1241-B263-6507C58A8CB9}"/>
              </a:ext>
            </a:extLst>
          </p:cNvPr>
          <p:cNvSpPr txBox="1"/>
          <p:nvPr/>
        </p:nvSpPr>
        <p:spPr>
          <a:xfrm>
            <a:off x="5332973"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店舗管理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在庫管理</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4" name="上矢印 33">
            <a:extLst>
              <a:ext uri="{FF2B5EF4-FFF2-40B4-BE49-F238E27FC236}">
                <a16:creationId xmlns:a16="http://schemas.microsoft.com/office/drawing/2014/main" id="{94B3A5C5-A9C7-6D4C-B72D-B457757B7AD1}"/>
              </a:ext>
            </a:extLst>
          </p:cNvPr>
          <p:cNvSpPr/>
          <p:nvPr/>
        </p:nvSpPr>
        <p:spPr>
          <a:xfrm>
            <a:off x="3967312" y="4383456"/>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上矢印 34">
            <a:extLst>
              <a:ext uri="{FF2B5EF4-FFF2-40B4-BE49-F238E27FC236}">
                <a16:creationId xmlns:a16="http://schemas.microsoft.com/office/drawing/2014/main" id="{416B2CCA-3EF4-D34F-9C62-61AB99D30DDA}"/>
              </a:ext>
            </a:extLst>
          </p:cNvPr>
          <p:cNvSpPr/>
          <p:nvPr/>
        </p:nvSpPr>
        <p:spPr>
          <a:xfrm rot="10800000">
            <a:off x="4572000" y="4391503"/>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テキスト ボックス 35">
            <a:extLst>
              <a:ext uri="{FF2B5EF4-FFF2-40B4-BE49-F238E27FC236}">
                <a16:creationId xmlns:a16="http://schemas.microsoft.com/office/drawing/2014/main" id="{98803070-AE51-B540-8798-AED443017007}"/>
              </a:ext>
            </a:extLst>
          </p:cNvPr>
          <p:cNvSpPr txBox="1"/>
          <p:nvPr/>
        </p:nvSpPr>
        <p:spPr>
          <a:xfrm>
            <a:off x="2890487" y="5206730"/>
            <a:ext cx="3363026" cy="468000"/>
          </a:xfrm>
          <a:prstGeom prst="rect">
            <a:avLst/>
          </a:prstGeom>
          <a:noFill/>
          <a:effectLst/>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統合データベース</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6901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クラウドによるコスト改善例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184172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latin typeface="Meiryo" panose="020B0604030504040204" pitchFamily="34" charset="-128"/>
                <a:ea typeface="Meiryo" panose="020B0604030504040204" pitchFamily="34" charset="-128"/>
                <a:cs typeface="Arial"/>
              </a:rPr>
              <a:t>という常識の大転換</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968450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0E2E1-DE84-124C-A7ED-287C9D2BCD58}"/>
              </a:ext>
            </a:extLst>
          </p:cNvPr>
          <p:cNvSpPr>
            <a:spLocks noGrp="1"/>
          </p:cNvSpPr>
          <p:nvPr>
            <p:ph type="title"/>
          </p:nvPr>
        </p:nvSpPr>
        <p:spPr/>
        <p:txBody>
          <a:bodyPr/>
          <a:lstStyle/>
          <a:p>
            <a:r>
              <a:rPr kumimoji="1" lang="ja-JP" altLang="en-US"/>
              <a:t>異なる文化の２つのクラウド戦略</a:t>
            </a:r>
          </a:p>
        </p:txBody>
      </p:sp>
      <p:sp>
        <p:nvSpPr>
          <p:cNvPr id="3" name="正方形/長方形 2">
            <a:extLst>
              <a:ext uri="{FF2B5EF4-FFF2-40B4-BE49-F238E27FC236}">
                <a16:creationId xmlns:a16="http://schemas.microsoft.com/office/drawing/2014/main" id="{62C020DC-7586-D241-BA8D-498B369B47E4}"/>
              </a:ext>
            </a:extLst>
          </p:cNvPr>
          <p:cNvSpPr/>
          <p:nvPr/>
        </p:nvSpPr>
        <p:spPr>
          <a:xfrm>
            <a:off x="289772" y="1173240"/>
            <a:ext cx="4129565" cy="3657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EA64CEE-F868-4247-8428-0FD32E0A500B}"/>
              </a:ext>
            </a:extLst>
          </p:cNvPr>
          <p:cNvSpPr txBox="1"/>
          <p:nvPr/>
        </p:nvSpPr>
        <p:spPr>
          <a:xfrm>
            <a:off x="598579" y="1351556"/>
            <a:ext cx="3518912"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r>
              <a:rPr kumimoji="1" lang="ja-JP" altLang="en-US" sz="2000">
                <a:solidFill>
                  <a:schemeClr val="accent6">
                    <a:lumMod val="50000"/>
                  </a:schemeClr>
                </a:solidFill>
                <a:latin typeface="Meiryo" panose="020B0604030504040204" pitchFamily="34" charset="-128"/>
                <a:ea typeface="Meiryo" panose="020B0604030504040204" pitchFamily="34" charset="-128"/>
              </a:rPr>
              <a:t>のためのクラウド</a:t>
            </a:r>
          </a:p>
        </p:txBody>
      </p:sp>
      <p:sp>
        <p:nvSpPr>
          <p:cNvPr id="7" name="正方形/長方形 6">
            <a:extLst>
              <a:ext uri="{FF2B5EF4-FFF2-40B4-BE49-F238E27FC236}">
                <a16:creationId xmlns:a16="http://schemas.microsoft.com/office/drawing/2014/main" id="{B4DE3AD6-D13F-6D40-A67F-47604A2001DA}"/>
              </a:ext>
            </a:extLst>
          </p:cNvPr>
          <p:cNvSpPr/>
          <p:nvPr/>
        </p:nvSpPr>
        <p:spPr>
          <a:xfrm>
            <a:off x="443186" y="1809894"/>
            <a:ext cx="3824239" cy="4001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生産性向上・納期短縮・コスト削減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733B3A91-2E7B-9B4F-BE1C-5AEFD2DFDF42}"/>
              </a:ext>
            </a:extLst>
          </p:cNvPr>
          <p:cNvSpPr txBox="1"/>
          <p:nvPr/>
        </p:nvSpPr>
        <p:spPr>
          <a:xfrm>
            <a:off x="417787" y="2359293"/>
            <a:ext cx="2089033"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投資負担の軽減</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運用管理負担の軽減</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高い運用品質の維持</a:t>
            </a:r>
          </a:p>
        </p:txBody>
      </p:sp>
      <p:sp>
        <p:nvSpPr>
          <p:cNvPr id="9" name="乗算記号 8">
            <a:extLst>
              <a:ext uri="{FF2B5EF4-FFF2-40B4-BE49-F238E27FC236}">
                <a16:creationId xmlns:a16="http://schemas.microsoft.com/office/drawing/2014/main" id="{604300F2-E806-B74F-8763-9179704FB5F7}"/>
              </a:ext>
            </a:extLst>
          </p:cNvPr>
          <p:cNvSpPr/>
          <p:nvPr/>
        </p:nvSpPr>
        <p:spPr>
          <a:xfrm>
            <a:off x="2392760" y="2408787"/>
            <a:ext cx="533443" cy="585016"/>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0498ABD-20AD-0047-9C99-75DD7A13B58D}"/>
              </a:ext>
            </a:extLst>
          </p:cNvPr>
          <p:cNvSpPr txBox="1"/>
          <p:nvPr/>
        </p:nvSpPr>
        <p:spPr>
          <a:xfrm>
            <a:off x="2807707" y="2528570"/>
            <a:ext cx="146706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p>
        </p:txBody>
      </p:sp>
      <p:sp>
        <p:nvSpPr>
          <p:cNvPr id="15" name="テキスト ボックス 14">
            <a:extLst>
              <a:ext uri="{FF2B5EF4-FFF2-40B4-BE49-F238E27FC236}">
                <a16:creationId xmlns:a16="http://schemas.microsoft.com/office/drawing/2014/main" id="{3056AA32-F15B-C642-9C78-DCE3EB6B833E}"/>
              </a:ext>
            </a:extLst>
          </p:cNvPr>
          <p:cNvSpPr txBox="1"/>
          <p:nvPr/>
        </p:nvSpPr>
        <p:spPr>
          <a:xfrm>
            <a:off x="417787" y="3271537"/>
            <a:ext cx="248029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既存システムの</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IaaS</a:t>
            </a:r>
            <a:r>
              <a:rPr kumimoji="1" lang="ja-JP" altLang="en-US" sz="1400">
                <a:solidFill>
                  <a:schemeClr val="accent6">
                    <a:lumMod val="50000"/>
                  </a:schemeClr>
                </a:solidFill>
                <a:latin typeface="Meiryo" panose="020B0604030504040204" pitchFamily="34" charset="-128"/>
                <a:ea typeface="Meiryo" panose="020B0604030504040204" pitchFamily="34" charset="-128"/>
              </a:rPr>
              <a:t>移行</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運用管理の自動化</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開発と運用の順次化</a:t>
            </a:r>
          </a:p>
        </p:txBody>
      </p:sp>
      <p:sp>
        <p:nvSpPr>
          <p:cNvPr id="17" name="テキスト ボックス 16">
            <a:extLst>
              <a:ext uri="{FF2B5EF4-FFF2-40B4-BE49-F238E27FC236}">
                <a16:creationId xmlns:a16="http://schemas.microsoft.com/office/drawing/2014/main" id="{D840F7E4-D12C-2044-94AB-AB04EDDD3D34}"/>
              </a:ext>
            </a:extLst>
          </p:cNvPr>
          <p:cNvSpPr txBox="1"/>
          <p:nvPr/>
        </p:nvSpPr>
        <p:spPr>
          <a:xfrm>
            <a:off x="2834395" y="3508900"/>
            <a:ext cx="1415772" cy="584775"/>
          </a:xfrm>
          <a:prstGeom prst="rect">
            <a:avLst/>
          </a:prstGeom>
          <a:noFill/>
        </p:spPr>
        <p:txBody>
          <a:bodyPr wrap="none" rtlCol="0">
            <a:spAutoFit/>
          </a:bodyPr>
          <a:lstStyle/>
          <a:p>
            <a:pPr algn="r"/>
            <a:r>
              <a:rPr lang="ja-JP" altLang="en-US" sz="1200" b="1">
                <a:solidFill>
                  <a:schemeClr val="accent6">
                    <a:lumMod val="50000"/>
                  </a:schemeClr>
                </a:solidFill>
                <a:latin typeface="Meiryo" panose="020B0604030504040204" pitchFamily="34" charset="-128"/>
                <a:ea typeface="Meiryo" panose="020B0604030504040204" pitchFamily="34" charset="-128"/>
              </a:rPr>
              <a:t>クラウド・リフト</a:t>
            </a:r>
            <a:endParaRPr lang="en-US" altLang="ja-JP" sz="1200" b="1"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50000"/>
                  </a:schemeClr>
                </a:solidFill>
                <a:latin typeface="Meiryo" panose="020B0604030504040204" pitchFamily="34" charset="-128"/>
                <a:ea typeface="Meiryo" panose="020B0604030504040204" pitchFamily="34" charset="-128"/>
              </a:rPr>
              <a:t>戦略</a:t>
            </a:r>
          </a:p>
        </p:txBody>
      </p:sp>
      <p:sp>
        <p:nvSpPr>
          <p:cNvPr id="19" name="テキスト ボックス 18">
            <a:extLst>
              <a:ext uri="{FF2B5EF4-FFF2-40B4-BE49-F238E27FC236}">
                <a16:creationId xmlns:a16="http://schemas.microsoft.com/office/drawing/2014/main" id="{138D0A41-C171-D042-813E-5133B4CD4101}"/>
              </a:ext>
            </a:extLst>
          </p:cNvPr>
          <p:cNvSpPr txBox="1"/>
          <p:nvPr/>
        </p:nvSpPr>
        <p:spPr>
          <a:xfrm>
            <a:off x="443186" y="4093675"/>
            <a:ext cx="3824239" cy="458876"/>
          </a:xfrm>
          <a:prstGeom prst="rect">
            <a:avLst/>
          </a:prstGeom>
          <a:solidFill>
            <a:schemeClr val="accent6">
              <a:lumMod val="75000"/>
            </a:schemeClr>
          </a:solidFill>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「守りの</a:t>
            </a:r>
            <a:r>
              <a:rPr kumimoji="1" lang="en-US" altLang="ja-JP" sz="2000" b="1" dirty="0">
                <a:solidFill>
                  <a:schemeClr val="bg1"/>
                </a:solidFill>
                <a:latin typeface="Meiryo" panose="020B0604030504040204" pitchFamily="34" charset="-128"/>
                <a:ea typeface="Meiryo" panose="020B0604030504040204" pitchFamily="34" charset="-128"/>
              </a:rPr>
              <a:t>IT</a:t>
            </a:r>
            <a:r>
              <a:rPr kumimoji="1" lang="ja-JP" altLang="en-US" sz="2000" b="1">
                <a:solidFill>
                  <a:schemeClr val="bg1"/>
                </a:solidFill>
                <a:latin typeface="Meiryo" panose="020B0604030504040204" pitchFamily="34" charset="-128"/>
                <a:ea typeface="Meiryo" panose="020B0604030504040204" pitchFamily="34" charset="-128"/>
              </a:rPr>
              <a:t>」文化</a:t>
            </a:r>
          </a:p>
        </p:txBody>
      </p:sp>
      <p:cxnSp>
        <p:nvCxnSpPr>
          <p:cNvPr id="22" name="直線コネクタ 21">
            <a:extLst>
              <a:ext uri="{FF2B5EF4-FFF2-40B4-BE49-F238E27FC236}">
                <a16:creationId xmlns:a16="http://schemas.microsoft.com/office/drawing/2014/main" id="{72717C69-EC18-8D49-8854-B6F64C71A047}"/>
              </a:ext>
            </a:extLst>
          </p:cNvPr>
          <p:cNvCxnSpPr/>
          <p:nvPr/>
        </p:nvCxnSpPr>
        <p:spPr>
          <a:xfrm>
            <a:off x="391203" y="3164218"/>
            <a:ext cx="382423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1" name="グループ化 20">
            <a:extLst>
              <a:ext uri="{FF2B5EF4-FFF2-40B4-BE49-F238E27FC236}">
                <a16:creationId xmlns:a16="http://schemas.microsoft.com/office/drawing/2014/main" id="{3CBB6CED-3DF8-0742-828D-D5081F3B71D0}"/>
              </a:ext>
            </a:extLst>
          </p:cNvPr>
          <p:cNvGrpSpPr/>
          <p:nvPr/>
        </p:nvGrpSpPr>
        <p:grpSpPr>
          <a:xfrm>
            <a:off x="4784037" y="1152773"/>
            <a:ext cx="4129565" cy="3657600"/>
            <a:chOff x="4784037" y="1152773"/>
            <a:chExt cx="4129565" cy="3657600"/>
          </a:xfrm>
        </p:grpSpPr>
        <p:sp>
          <p:nvSpPr>
            <p:cNvPr id="4" name="正方形/長方形 3">
              <a:extLst>
                <a:ext uri="{FF2B5EF4-FFF2-40B4-BE49-F238E27FC236}">
                  <a16:creationId xmlns:a16="http://schemas.microsoft.com/office/drawing/2014/main" id="{E4081AE2-C678-A141-B96F-0EF37C846D71}"/>
                </a:ext>
              </a:extLst>
            </p:cNvPr>
            <p:cNvSpPr/>
            <p:nvPr/>
          </p:nvSpPr>
          <p:spPr>
            <a:xfrm>
              <a:off x="4784037" y="1152773"/>
              <a:ext cx="4129565" cy="36576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204EDFA-43F9-5542-A20F-845FEC888A87}"/>
                </a:ext>
              </a:extLst>
            </p:cNvPr>
            <p:cNvSpPr txBox="1"/>
            <p:nvPr/>
          </p:nvSpPr>
          <p:spPr>
            <a:xfrm>
              <a:off x="5089364" y="1351556"/>
              <a:ext cx="3518912"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競争力強化</a:t>
              </a:r>
              <a:r>
                <a:rPr kumimoji="1" lang="ja-JP" altLang="en-US" sz="2000">
                  <a:solidFill>
                    <a:srgbClr val="0432FF"/>
                  </a:solidFill>
                  <a:latin typeface="Meiryo" panose="020B0604030504040204" pitchFamily="34" charset="-128"/>
                  <a:ea typeface="Meiryo" panose="020B0604030504040204" pitchFamily="34" charset="-128"/>
                </a:rPr>
                <a:t>のためのクラウド</a:t>
              </a:r>
            </a:p>
          </p:txBody>
        </p:sp>
        <p:sp>
          <p:nvSpPr>
            <p:cNvPr id="11" name="テキスト ボックス 10">
              <a:extLst>
                <a:ext uri="{FF2B5EF4-FFF2-40B4-BE49-F238E27FC236}">
                  <a16:creationId xmlns:a16="http://schemas.microsoft.com/office/drawing/2014/main" id="{44111D01-BA8F-6E42-AC4B-000AFD9F887D}"/>
                </a:ext>
              </a:extLst>
            </p:cNvPr>
            <p:cNvSpPr txBox="1"/>
            <p:nvPr/>
          </p:nvSpPr>
          <p:spPr>
            <a:xfrm>
              <a:off x="4903950" y="2359293"/>
              <a:ext cx="1909497"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資産固定化の回避</a:t>
              </a:r>
              <a:endParaRPr kumimoji="1"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432FF"/>
                  </a:solidFill>
                  <a:latin typeface="Meiryo" panose="020B0604030504040204" pitchFamily="34" charset="-128"/>
                  <a:ea typeface="Meiryo" panose="020B0604030504040204" pitchFamily="34" charset="-128"/>
                </a:rPr>
                <a:t>最新技術の活用</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俊敏性の実現</a:t>
              </a:r>
            </a:p>
          </p:txBody>
        </p:sp>
        <p:sp>
          <p:nvSpPr>
            <p:cNvPr id="12" name="乗算記号 11">
              <a:extLst>
                <a:ext uri="{FF2B5EF4-FFF2-40B4-BE49-F238E27FC236}">
                  <a16:creationId xmlns:a16="http://schemas.microsoft.com/office/drawing/2014/main" id="{9C51F3B1-6DB9-6047-8845-1659AB33D9D8}"/>
                </a:ext>
              </a:extLst>
            </p:cNvPr>
            <p:cNvSpPr/>
            <p:nvPr/>
          </p:nvSpPr>
          <p:spPr>
            <a:xfrm>
              <a:off x="6733052" y="2408787"/>
              <a:ext cx="533443" cy="585016"/>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3A0C51A-08AE-6A44-8958-94C1BB2FDB7F}"/>
                </a:ext>
              </a:extLst>
            </p:cNvPr>
            <p:cNvSpPr txBox="1"/>
            <p:nvPr/>
          </p:nvSpPr>
          <p:spPr>
            <a:xfrm>
              <a:off x="7293870" y="2528570"/>
              <a:ext cx="1467068"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投資対効果</a:t>
              </a:r>
            </a:p>
          </p:txBody>
        </p:sp>
        <p:sp>
          <p:nvSpPr>
            <p:cNvPr id="14" name="正方形/長方形 13">
              <a:extLst>
                <a:ext uri="{FF2B5EF4-FFF2-40B4-BE49-F238E27FC236}">
                  <a16:creationId xmlns:a16="http://schemas.microsoft.com/office/drawing/2014/main" id="{2553AD24-A8B7-6F45-B0DF-1373B6AE5D8D}"/>
                </a:ext>
              </a:extLst>
            </p:cNvPr>
            <p:cNvSpPr/>
            <p:nvPr/>
          </p:nvSpPr>
          <p:spPr>
            <a:xfrm>
              <a:off x="4936699" y="1809894"/>
              <a:ext cx="3824239"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差別化・競争力・変化への即応力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3DC3FAF-13AB-BD40-A819-1445C0E4458C}"/>
                </a:ext>
              </a:extLst>
            </p:cNvPr>
            <p:cNvSpPr txBox="1"/>
            <p:nvPr/>
          </p:nvSpPr>
          <p:spPr>
            <a:xfrm>
              <a:off x="4903949" y="3268708"/>
              <a:ext cx="2323585"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コンテナ</a:t>
              </a:r>
              <a:r>
                <a:rPr kumimoji="1" lang="en-US" altLang="ja-JP" sz="1400" dirty="0">
                  <a:solidFill>
                    <a:srgbClr val="0432FF"/>
                  </a:solidFill>
                  <a:latin typeface="Meiryo" panose="020B0604030504040204" pitchFamily="34" charset="-128"/>
                  <a:ea typeface="Meiryo" panose="020B0604030504040204" pitchFamily="34" charset="-128"/>
                </a:rPr>
                <a:t>×Kubernetes</a:t>
              </a:r>
            </a:p>
            <a:p>
              <a:pPr marL="285750" indent="-285750">
                <a:buFont typeface="Wingdings" pitchFamily="2" charset="2"/>
                <a:buChar char="ü"/>
              </a:pPr>
              <a:r>
                <a:rPr lang="en-US" altLang="ja-JP" sz="1400" dirty="0">
                  <a:solidFill>
                    <a:srgbClr val="0432FF"/>
                  </a:solidFill>
                  <a:latin typeface="Meiryo" panose="020B0604030504040204" pitchFamily="34" charset="-128"/>
                  <a:ea typeface="Meiryo" panose="020B0604030504040204" pitchFamily="34" charset="-128"/>
                </a:rPr>
                <a:t>PaaS×</a:t>
              </a:r>
              <a:r>
                <a:rPr lang="ja-JP" altLang="en-US" sz="1400">
                  <a:solidFill>
                    <a:srgbClr val="0432FF"/>
                  </a:solidFill>
                  <a:latin typeface="Meiryo" panose="020B0604030504040204" pitchFamily="34" charset="-128"/>
                  <a:ea typeface="Meiryo" panose="020B0604030504040204" pitchFamily="34" charset="-128"/>
                </a:rPr>
                <a:t>サーバーレス</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開発と運用の同期化</a:t>
              </a:r>
            </a:p>
          </p:txBody>
        </p:sp>
        <p:sp>
          <p:nvSpPr>
            <p:cNvPr id="18" name="テキスト ボックス 17">
              <a:extLst>
                <a:ext uri="{FF2B5EF4-FFF2-40B4-BE49-F238E27FC236}">
                  <a16:creationId xmlns:a16="http://schemas.microsoft.com/office/drawing/2014/main" id="{FB88B893-3B4B-E247-AB38-EFFD50A55774}"/>
                </a:ext>
              </a:extLst>
            </p:cNvPr>
            <p:cNvSpPr txBox="1"/>
            <p:nvPr/>
          </p:nvSpPr>
          <p:spPr>
            <a:xfrm>
              <a:off x="7037389" y="3455892"/>
              <a:ext cx="1723549" cy="58477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クラウド・ネイティブ</a:t>
              </a:r>
              <a:endParaRPr lang="en-US" altLang="ja-JP" sz="1200" b="1" dirty="0">
                <a:solidFill>
                  <a:srgbClr val="0432FF"/>
                </a:solidFill>
                <a:latin typeface="Meiryo" panose="020B0604030504040204" pitchFamily="34" charset="-128"/>
                <a:ea typeface="Meiryo" panose="020B0604030504040204" pitchFamily="34" charset="-128"/>
              </a:endParaRPr>
            </a:p>
            <a:p>
              <a:pPr algn="r"/>
              <a:r>
                <a:rPr kumimoji="1" lang="ja-JP" altLang="en-US" sz="2000" b="1">
                  <a:solidFill>
                    <a:srgbClr val="0432FF"/>
                  </a:solidFill>
                  <a:latin typeface="Meiryo" panose="020B0604030504040204" pitchFamily="34" charset="-128"/>
                  <a:ea typeface="Meiryo" panose="020B0604030504040204" pitchFamily="34" charset="-128"/>
                </a:rPr>
                <a:t>戦略</a:t>
              </a:r>
            </a:p>
          </p:txBody>
        </p:sp>
        <p:sp>
          <p:nvSpPr>
            <p:cNvPr id="20" name="テキスト ボックス 19">
              <a:extLst>
                <a:ext uri="{FF2B5EF4-FFF2-40B4-BE49-F238E27FC236}">
                  <a16:creationId xmlns:a16="http://schemas.microsoft.com/office/drawing/2014/main" id="{38512E07-8F05-E646-94E8-DC07025AA674}"/>
                </a:ext>
              </a:extLst>
            </p:cNvPr>
            <p:cNvSpPr txBox="1"/>
            <p:nvPr/>
          </p:nvSpPr>
          <p:spPr>
            <a:xfrm>
              <a:off x="4936699" y="4093675"/>
              <a:ext cx="3824239" cy="458876"/>
            </a:xfrm>
            <a:prstGeom prst="rect">
              <a:avLst/>
            </a:prstGeom>
            <a:solidFill>
              <a:srgbClr val="0070C0"/>
            </a:solidFill>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「攻めの</a:t>
              </a:r>
              <a:r>
                <a:rPr kumimoji="1" lang="en-US" altLang="ja-JP" sz="2000" b="1" dirty="0">
                  <a:solidFill>
                    <a:schemeClr val="bg1"/>
                  </a:solidFill>
                  <a:latin typeface="Meiryo" panose="020B0604030504040204" pitchFamily="34" charset="-128"/>
                  <a:ea typeface="Meiryo" panose="020B0604030504040204" pitchFamily="34" charset="-128"/>
                </a:rPr>
                <a:t>IT</a:t>
              </a:r>
              <a:r>
                <a:rPr kumimoji="1" lang="ja-JP" altLang="en-US" sz="2000" b="1">
                  <a:solidFill>
                    <a:schemeClr val="bg1"/>
                  </a:solidFill>
                  <a:latin typeface="Meiryo" panose="020B0604030504040204" pitchFamily="34" charset="-128"/>
                  <a:ea typeface="Meiryo" panose="020B0604030504040204" pitchFamily="34" charset="-128"/>
                </a:rPr>
                <a:t>」文化</a:t>
              </a:r>
            </a:p>
          </p:txBody>
        </p:sp>
        <p:cxnSp>
          <p:nvCxnSpPr>
            <p:cNvPr id="23" name="直線コネクタ 22">
              <a:extLst>
                <a:ext uri="{FF2B5EF4-FFF2-40B4-BE49-F238E27FC236}">
                  <a16:creationId xmlns:a16="http://schemas.microsoft.com/office/drawing/2014/main" id="{B2245059-C90F-714E-95D6-483BCCE38395}"/>
                </a:ext>
              </a:extLst>
            </p:cNvPr>
            <p:cNvCxnSpPr/>
            <p:nvPr/>
          </p:nvCxnSpPr>
          <p:spPr>
            <a:xfrm>
              <a:off x="4888801" y="3164218"/>
              <a:ext cx="3824239"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24" name="正方形/長方形 23">
            <a:extLst>
              <a:ext uri="{FF2B5EF4-FFF2-40B4-BE49-F238E27FC236}">
                <a16:creationId xmlns:a16="http://schemas.microsoft.com/office/drawing/2014/main" id="{1113CC1A-A92B-8144-88B6-ECDEEBD58080}"/>
              </a:ext>
            </a:extLst>
          </p:cNvPr>
          <p:cNvSpPr/>
          <p:nvPr/>
        </p:nvSpPr>
        <p:spPr>
          <a:xfrm>
            <a:off x="289772" y="4933183"/>
            <a:ext cx="8623830" cy="5343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両者は異なる「クラウド戦略」であることを前提に考える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左右矢印 24">
            <a:extLst>
              <a:ext uri="{FF2B5EF4-FFF2-40B4-BE49-F238E27FC236}">
                <a16:creationId xmlns:a16="http://schemas.microsoft.com/office/drawing/2014/main" id="{5680B448-F87C-0148-8A59-AD2935BAA65B}"/>
              </a:ext>
            </a:extLst>
          </p:cNvPr>
          <p:cNvSpPr/>
          <p:nvPr/>
        </p:nvSpPr>
        <p:spPr>
          <a:xfrm>
            <a:off x="289771" y="5583678"/>
            <a:ext cx="8623830" cy="783663"/>
          </a:xfrm>
          <a:prstGeom prst="leftRightArrow">
            <a:avLst>
              <a:gd name="adj1" fmla="val 67076"/>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予算と人材と戦略の一体化と適切な配分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2621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1878079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08407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5358DC3-9155-9E49-8F3D-82A1641EC0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86707" y="5312728"/>
            <a:ext cx="531626" cy="772988"/>
          </a:xfrm>
          <a:prstGeom prst="rect">
            <a:avLst/>
          </a:prstGeom>
        </p:spPr>
      </p:pic>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8FB912B9-6752-D842-BE86-3F679DC974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50464" y="5288448"/>
            <a:ext cx="1887194" cy="986211"/>
          </a:xfrm>
          <a:prstGeom prst="rect">
            <a:avLst/>
          </a:prstGeom>
        </p:spPr>
      </p:pic>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7"/>
          <a:stretch>
            <a:fillRect/>
          </a:stretch>
        </p:blipFill>
        <p:spPr>
          <a:xfrm>
            <a:off x="6918333" y="5215521"/>
            <a:ext cx="1972421" cy="986211"/>
          </a:xfrm>
          <a:prstGeom prst="rect">
            <a:avLst/>
          </a:prstGeom>
        </p:spPr>
      </p:pic>
    </p:spTree>
    <p:extLst>
      <p:ext uri="{BB962C8B-B14F-4D97-AF65-F5344CB8AC3E}">
        <p14:creationId xmlns:p14="http://schemas.microsoft.com/office/powerpoint/2010/main" val="27828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802676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1724140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867141" cy="416221"/>
          </a:xfrm>
        </p:spPr>
        <p:txBody>
          <a:bodyPr lIns="0" rIns="0"/>
          <a:lstStyle/>
          <a:p>
            <a:r>
              <a:rPr kumimoji="1" lang="ja-JP" altLang="en-US" sz="2000" dirty="0"/>
              <a:t>構築事例：</a:t>
            </a:r>
            <a:r>
              <a:rPr kumimoji="1" lang="ja-JP" altLang="en-US" sz="2700" dirty="0"/>
              <a:t>従来型の</a:t>
            </a:r>
            <a:r>
              <a:rPr kumimoji="1" lang="en-US" altLang="ja-JP" sz="2700" dirty="0"/>
              <a:t>Web</a:t>
            </a:r>
            <a:r>
              <a:rPr kumimoji="1" lang="ja-JP" altLang="en-US" sz="2700" dirty="0"/>
              <a:t>アプリケーション・アーキテクチャ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052683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000" dirty="0"/>
              <a:t>構築事例：</a:t>
            </a:r>
            <a:r>
              <a:rPr kumimoji="1" lang="en-US" altLang="ja-JP" sz="2700" dirty="0"/>
              <a:t>AWS</a:t>
            </a:r>
            <a:r>
              <a:rPr kumimoji="1" lang="ja-JP" altLang="en-US" sz="2700" dirty="0"/>
              <a:t>サービスを活かしたアーキテクチャ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SQL</a:t>
            </a:r>
            <a:r>
              <a:rPr lang="ja-JP" altLang="en-US" sz="800" dirty="0">
                <a:solidFill>
                  <a:schemeClr val="accent6">
                    <a:lumMod val="50000"/>
                  </a:schemeClr>
                </a:solidFill>
                <a:latin typeface="Meiryo" charset="-128"/>
                <a:ea typeface="Meiryo" charset="-128"/>
                <a:cs typeface="Meiryo" charset="-128"/>
              </a:rPr>
              <a:t> </a:t>
            </a:r>
            <a:r>
              <a:rPr lang="en-US" altLang="ja-JP" sz="800" dirty="0">
                <a:solidFill>
                  <a:schemeClr val="accent6">
                    <a:lumMod val="50000"/>
                  </a:schemeClr>
                </a:solidFill>
                <a:latin typeface="Meiryo" charset="-128"/>
                <a:ea typeface="Meiryo" charset="-128"/>
                <a:cs typeface="Meiryo" charset="-128"/>
              </a:rPr>
              <a:t>Server</a:t>
            </a:r>
            <a:r>
              <a:rPr lang="ja-JP" altLang="en-US" sz="800" dirty="0">
                <a:solidFill>
                  <a:schemeClr val="accent6">
                    <a:lumMod val="50000"/>
                  </a:schemeClr>
                </a:solidFill>
                <a:latin typeface="Meiryo" charset="-128"/>
                <a:ea typeface="Meiryo" charset="-128"/>
                <a:cs typeface="Meiryo" charset="-128"/>
              </a:rPr>
              <a:t>等のライセンス料込</a:t>
            </a: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EC2</a:t>
            </a:r>
            <a:r>
              <a:rPr lang="ja-JP" altLang="en-US" sz="800" dirty="0">
                <a:solidFill>
                  <a:schemeClr val="accent6">
                    <a:lumMod val="50000"/>
                  </a:schemeClr>
                </a:solidFill>
                <a:latin typeface="Meiryo" charset="-128"/>
                <a:ea typeface="Meiryo" charset="-128"/>
                <a:cs typeface="Meiryo" charset="-128"/>
              </a:rPr>
              <a:t>の接続先を変更するだけ</a:t>
            </a:r>
          </a:p>
          <a:p>
            <a:r>
              <a:rPr lang="ja-JP" altLang="en-US" sz="1400" dirty="0">
                <a:solidFill>
                  <a:schemeClr val="accent6">
                    <a:lumMod val="50000"/>
                  </a:schemeClr>
                </a:solidFill>
                <a:latin typeface="Meiryo" charset="-128"/>
                <a:ea typeface="Meiryo" charset="-128"/>
                <a:cs typeface="Meiryo" charset="-128"/>
              </a:rPr>
              <a:t>冗長構成は</a:t>
            </a:r>
            <a:r>
              <a:rPr lang="en-US" altLang="ja-JP" sz="1400" dirty="0">
                <a:solidFill>
                  <a:schemeClr val="accent6">
                    <a:lumMod val="50000"/>
                  </a:schemeClr>
                </a:solidFill>
                <a:latin typeface="Meiryo" charset="-128"/>
                <a:ea typeface="Meiryo" charset="-128"/>
                <a:cs typeface="Meiryo" charset="-128"/>
              </a:rPr>
              <a:t>Multi-AZ</a:t>
            </a:r>
            <a:r>
              <a:rPr lang="ja-JP" altLang="en-US" sz="1400" dirty="0">
                <a:solidFill>
                  <a:schemeClr val="accent6">
                    <a:lumMod val="50000"/>
                  </a:schemeClr>
                </a:solidFill>
                <a:latin typeface="Meiryo" charset="-128"/>
                <a:ea typeface="Meiryo" charset="-128"/>
                <a:cs typeface="Meiryo" charset="-128"/>
              </a:rPr>
              <a:t>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157671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1" y="266400"/>
            <a:ext cx="8913600" cy="416221"/>
          </a:xfrm>
        </p:spPr>
        <p:txBody>
          <a:bodyPr lIns="0" rIns="0"/>
          <a:lstStyle/>
          <a:p>
            <a:r>
              <a:rPr kumimoji="1" lang="ja-JP" altLang="en-US" sz="2000" dirty="0"/>
              <a:t>構築事例：</a:t>
            </a:r>
            <a:r>
              <a:rPr kumimoji="1" lang="en-US" altLang="ja-JP" sz="2700" dirty="0"/>
              <a:t>AWS</a:t>
            </a:r>
            <a:r>
              <a:rPr kumimoji="1" lang="ja-JP" altLang="en-US" sz="2700" dirty="0"/>
              <a:t>サービスを最大限活かしたアーキテクチャ</a:t>
            </a:r>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027618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081540"/>
            <a:ext cx="8961704" cy="5510060"/>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82828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318591"/>
            <a:ext cx="1292507" cy="1307703"/>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74478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56490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4" y="508897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556792"/>
            <a:ext cx="2555575" cy="3431749"/>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752562"/>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745172"/>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746709"/>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745731"/>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738241"/>
            <a:ext cx="570542" cy="276999"/>
          </a:xfrm>
          <a:prstGeom prst="rect">
            <a:avLst/>
          </a:prstGeom>
          <a:noFill/>
        </p:spPr>
        <p:txBody>
          <a:bodyPr wrap="none" rtlCol="0">
            <a:spAutoFit/>
          </a:bodyPr>
          <a:lstStyle/>
          <a:p>
            <a:pPr algn="ctr"/>
            <a:r>
              <a:rPr lang="en-US" altLang="ja-JP" sz="1200" b="1" u="sng" dirty="0" err="1">
                <a:solidFill>
                  <a:schemeClr val="accent6">
                    <a:lumMod val="75000"/>
                  </a:schemeClr>
                </a:solidFill>
                <a:latin typeface="Meiryo" charset="-128"/>
                <a:ea typeface="Meiryo" charset="-128"/>
                <a:cs typeface="Meiryo" charset="-128"/>
              </a:rPr>
              <a:t>F</a:t>
            </a:r>
            <a:r>
              <a:rPr kumimoji="1" lang="en-US" altLang="ja-JP" sz="1200" b="1" u="sng" dirty="0" err="1">
                <a:solidFill>
                  <a:schemeClr val="accent6">
                    <a:lumMod val="75000"/>
                  </a:schemeClr>
                </a:solidFill>
                <a:latin typeface="Meiryo" charset="-128"/>
                <a:ea typeface="Meiryo" charset="-128"/>
                <a:cs typeface="Meiryo" charset="-128"/>
              </a:rPr>
              <a:t>aaS</a:t>
            </a:r>
            <a:endParaRPr kumimoji="1" lang="ja-JP" altLang="en-US" sz="1200" b="1" u="sng" dirty="0">
              <a:solidFill>
                <a:schemeClr val="accent6">
                  <a:lumMod val="75000"/>
                </a:schemeClr>
              </a:solidFill>
              <a:latin typeface="Meiryo" charset="-128"/>
              <a:ea typeface="Meiryo" charset="-128"/>
              <a:cs typeface="Meiryo" charset="-128"/>
            </a:endParaRPr>
          </a:p>
        </p:txBody>
      </p:sp>
      <p:sp>
        <p:nvSpPr>
          <p:cNvPr id="72" name="テキスト ボックス 71"/>
          <p:cNvSpPr txBox="1"/>
          <p:nvPr/>
        </p:nvSpPr>
        <p:spPr>
          <a:xfrm>
            <a:off x="151705" y="1100947"/>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53516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748921"/>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814432"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80156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515380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92385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327578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371154"/>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53882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64100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2" name="正方形/長方形 101">
            <a:extLst>
              <a:ext uri="{FF2B5EF4-FFF2-40B4-BE49-F238E27FC236}">
                <a16:creationId xmlns:a16="http://schemas.microsoft.com/office/drawing/2014/main" id="{D50C3A25-F835-0C4A-B66B-CA36F4BFAC82}"/>
              </a:ext>
            </a:extLst>
          </p:cNvPr>
          <p:cNvSpPr/>
          <p:nvPr/>
        </p:nvSpPr>
        <p:spPr>
          <a:xfrm>
            <a:off x="6541734" y="1986128"/>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0" name="正方形/長方形 109">
            <a:extLst>
              <a:ext uri="{FF2B5EF4-FFF2-40B4-BE49-F238E27FC236}">
                <a16:creationId xmlns:a16="http://schemas.microsoft.com/office/drawing/2014/main" id="{F350C758-9A5A-2E41-A3A0-C5899DA1B55D}"/>
              </a:ext>
            </a:extLst>
          </p:cNvPr>
          <p:cNvSpPr/>
          <p:nvPr/>
        </p:nvSpPr>
        <p:spPr>
          <a:xfrm>
            <a:off x="5257482"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54319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DC73F3B8-6E0C-E94B-975E-848E85F9E6D7}"/>
              </a:ext>
            </a:extLst>
          </p:cNvPr>
          <p:cNvSpPr/>
          <p:nvPr/>
        </p:nvSpPr>
        <p:spPr>
          <a:xfrm>
            <a:off x="3998858"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B3665813-B333-8D42-A4EC-58BB06A0AA24}"/>
              </a:ext>
            </a:extLst>
          </p:cNvPr>
          <p:cNvSpPr/>
          <p:nvPr/>
        </p:nvSpPr>
        <p:spPr>
          <a:xfrm>
            <a:off x="2721165"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4" name="正方形/長方形 133">
            <a:extLst>
              <a:ext uri="{FF2B5EF4-FFF2-40B4-BE49-F238E27FC236}">
                <a16:creationId xmlns:a16="http://schemas.microsoft.com/office/drawing/2014/main" id="{89B02454-D43B-3149-B96F-13D842A6EDDB}"/>
              </a:ext>
            </a:extLst>
          </p:cNvPr>
          <p:cNvSpPr/>
          <p:nvPr/>
        </p:nvSpPr>
        <p:spPr>
          <a:xfrm>
            <a:off x="1443472"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2" name="正方形/長方形 141">
            <a:extLst>
              <a:ext uri="{FF2B5EF4-FFF2-40B4-BE49-F238E27FC236}">
                <a16:creationId xmlns:a16="http://schemas.microsoft.com/office/drawing/2014/main" id="{DA4475CD-3E9A-2D46-B156-2C17210C85E3}"/>
              </a:ext>
            </a:extLst>
          </p:cNvPr>
          <p:cNvSpPr/>
          <p:nvPr/>
        </p:nvSpPr>
        <p:spPr>
          <a:xfrm>
            <a:off x="159220"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750310"/>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631416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631844"/>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605258"/>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4" name="グループ化 3">
            <a:extLst>
              <a:ext uri="{FF2B5EF4-FFF2-40B4-BE49-F238E27FC236}">
                <a16:creationId xmlns:a16="http://schemas.microsoft.com/office/drawing/2014/main" id="{ACFB0871-BC21-094F-AE81-341068D4E24A}"/>
              </a:ext>
            </a:extLst>
          </p:cNvPr>
          <p:cNvGrpSpPr/>
          <p:nvPr/>
        </p:nvGrpSpPr>
        <p:grpSpPr>
          <a:xfrm>
            <a:off x="3998858" y="738241"/>
            <a:ext cx="4988930" cy="301767"/>
            <a:chOff x="3998858" y="738241"/>
            <a:chExt cx="4988930" cy="301767"/>
          </a:xfrm>
        </p:grpSpPr>
        <p:sp>
          <p:nvSpPr>
            <p:cNvPr id="3" name="ホームベース 2">
              <a:extLst>
                <a:ext uri="{FF2B5EF4-FFF2-40B4-BE49-F238E27FC236}">
                  <a16:creationId xmlns:a16="http://schemas.microsoft.com/office/drawing/2014/main" id="{9B04D4EC-9B73-9043-A52F-29102FC4B00F}"/>
                </a:ext>
              </a:extLst>
            </p:cNvPr>
            <p:cNvSpPr/>
            <p:nvPr/>
          </p:nvSpPr>
          <p:spPr>
            <a:xfrm>
              <a:off x="3998858" y="738241"/>
              <a:ext cx="4988930" cy="276999"/>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2BEF5C79-9DF3-7345-A9E0-A08BEE169CCE}"/>
                </a:ext>
              </a:extLst>
            </p:cNvPr>
            <p:cNvSpPr txBox="1"/>
            <p:nvPr/>
          </p:nvSpPr>
          <p:spPr>
            <a:xfrm>
              <a:off x="4320731" y="760797"/>
              <a:ext cx="587020" cy="276999"/>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CaaS</a:t>
              </a:r>
              <a:endParaRPr kumimoji="1" lang="ja-JP" altLang="en-US" sz="1200" b="1" dirty="0">
                <a:solidFill>
                  <a:schemeClr val="bg1"/>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F40F79C3-884D-2D4A-A3E8-58348B45F6EB}"/>
                </a:ext>
              </a:extLst>
            </p:cNvPr>
            <p:cNvSpPr txBox="1"/>
            <p:nvPr/>
          </p:nvSpPr>
          <p:spPr>
            <a:xfrm>
              <a:off x="5593543" y="759819"/>
              <a:ext cx="583366" cy="276999"/>
            </a:xfrm>
            <a:prstGeom prst="rect">
              <a:avLst/>
            </a:prstGeom>
            <a:noFill/>
          </p:spPr>
          <p:txBody>
            <a:bodyPr wrap="none" rtlCol="0">
              <a:spAutoFit/>
            </a:bodyPr>
            <a:lstStyle/>
            <a:p>
              <a:pPr algn="ctr"/>
              <a:r>
                <a:rPr kumimoji="1" lang="en-US" altLang="ja-JP" sz="1200" b="1" dirty="0">
                  <a:solidFill>
                    <a:schemeClr val="bg1"/>
                  </a:solidFill>
                  <a:latin typeface="Meiryo" charset="-128"/>
                  <a:ea typeface="Meiryo" charset="-128"/>
                  <a:cs typeface="Meiryo" charset="-128"/>
                </a:rPr>
                <a:t>PaaS</a:t>
              </a:r>
              <a:endParaRPr kumimoji="1" lang="ja-JP" altLang="en-US" sz="1200" b="1" dirty="0">
                <a:solidFill>
                  <a:schemeClr val="bg1"/>
                </a:solidFill>
                <a:latin typeface="Meiryo" charset="-128"/>
                <a:ea typeface="Meiryo" charset="-128"/>
                <a:cs typeface="Meiryo" charset="-128"/>
              </a:endParaRPr>
            </a:p>
          </p:txBody>
        </p:sp>
        <p:sp>
          <p:nvSpPr>
            <p:cNvPr id="80" name="テキスト ボックス 79">
              <a:extLst>
                <a:ext uri="{FF2B5EF4-FFF2-40B4-BE49-F238E27FC236}">
                  <a16:creationId xmlns:a16="http://schemas.microsoft.com/office/drawing/2014/main" id="{888B3DDF-CC5B-6746-BC8B-7A03CCFF7BEE}"/>
                </a:ext>
              </a:extLst>
            </p:cNvPr>
            <p:cNvSpPr txBox="1"/>
            <p:nvPr/>
          </p:nvSpPr>
          <p:spPr>
            <a:xfrm>
              <a:off x="6881665" y="752329"/>
              <a:ext cx="570542" cy="276999"/>
            </a:xfrm>
            <a:prstGeom prst="rect">
              <a:avLst/>
            </a:prstGeom>
            <a:noFill/>
          </p:spPr>
          <p:txBody>
            <a:bodyPr wrap="none" rtlCol="0">
              <a:spAutoFit/>
            </a:bodyPr>
            <a:lstStyle/>
            <a:p>
              <a:pPr algn="ctr"/>
              <a:r>
                <a:rPr lang="en-US" altLang="ja-JP" sz="1200" b="1" dirty="0" err="1">
                  <a:solidFill>
                    <a:schemeClr val="bg1"/>
                  </a:solidFill>
                  <a:latin typeface="Meiryo" charset="-128"/>
                  <a:ea typeface="Meiryo" charset="-128"/>
                  <a:cs typeface="Meiryo" charset="-128"/>
                </a:rPr>
                <a:t>F</a:t>
              </a:r>
              <a:r>
                <a:rPr kumimoji="1" lang="en-US" altLang="ja-JP" sz="1200" b="1" dirty="0" err="1">
                  <a:solidFill>
                    <a:schemeClr val="bg1"/>
                  </a:solidFill>
                  <a:latin typeface="Meiryo" charset="-128"/>
                  <a:ea typeface="Meiryo" charset="-128"/>
                  <a:cs typeface="Meiryo" charset="-128"/>
                </a:rPr>
                <a:t>aaS</a:t>
              </a:r>
              <a:endParaRPr kumimoji="1" lang="ja-JP" altLang="en-US" sz="1200" b="1" dirty="0">
                <a:solidFill>
                  <a:schemeClr val="bg1"/>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A01CDEE0-9FA4-CF4F-933A-339D52A3F273}"/>
                </a:ext>
              </a:extLst>
            </p:cNvPr>
            <p:cNvSpPr txBox="1"/>
            <p:nvPr/>
          </p:nvSpPr>
          <p:spPr>
            <a:xfrm>
              <a:off x="8149467" y="763009"/>
              <a:ext cx="585417" cy="276999"/>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S</a:t>
              </a:r>
              <a:r>
                <a:rPr kumimoji="1" lang="en-US" altLang="ja-JP" sz="1200" b="1" dirty="0">
                  <a:solidFill>
                    <a:schemeClr val="bg1"/>
                  </a:solidFill>
                  <a:latin typeface="Meiryo" charset="-128"/>
                  <a:ea typeface="Meiryo" charset="-128"/>
                  <a:cs typeface="Meiryo" charset="-128"/>
                </a:rPr>
                <a:t>aaS</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28868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r>
              <a:rPr kumimoji="1" lang="ja-JP" altLang="en-US"/>
              <a:t>（１）</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19095"/>
              <a:ext cx="2449286" cy="738664"/>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エコシステムが容易に形成</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イノベーションが加速する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213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21DB8E98-B29E-224D-81BA-7E93DA8F1D90}"/>
              </a:ext>
            </a:extLst>
          </p:cNvPr>
          <p:cNvSpPr/>
          <p:nvPr/>
        </p:nvSpPr>
        <p:spPr>
          <a:xfrm>
            <a:off x="3468842" y="1054997"/>
            <a:ext cx="5370013" cy="2292010"/>
          </a:xfrm>
          <a:prstGeom prst="rect">
            <a:avLst/>
          </a:prstGeom>
          <a:solidFill>
            <a:srgbClr val="DBEEF4">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95943F5C-CF77-4345-BEFD-A73230EB06FC}"/>
              </a:ext>
            </a:extLst>
          </p:cNvPr>
          <p:cNvSpPr/>
          <p:nvPr/>
        </p:nvSpPr>
        <p:spPr>
          <a:xfrm>
            <a:off x="3477911" y="3427295"/>
            <a:ext cx="5360944" cy="1388796"/>
          </a:xfrm>
          <a:prstGeom prst="rect">
            <a:avLst/>
          </a:prstGeom>
          <a:solidFill>
            <a:srgbClr val="E6E0EC">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B7EB14F7-A7AB-154D-A8CD-CEE14DF7BCD8}"/>
              </a:ext>
            </a:extLst>
          </p:cNvPr>
          <p:cNvSpPr/>
          <p:nvPr/>
        </p:nvSpPr>
        <p:spPr>
          <a:xfrm>
            <a:off x="3488928" y="4859487"/>
            <a:ext cx="5349927" cy="1497247"/>
          </a:xfrm>
          <a:prstGeom prst="rect">
            <a:avLst/>
          </a:prstGeom>
          <a:solidFill>
            <a:srgbClr val="EBF1DE">
              <a:alpha val="4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6080C8-7101-1848-A2CA-4AB28DF0C5B6}"/>
              </a:ext>
            </a:extLst>
          </p:cNvPr>
          <p:cNvSpPr>
            <a:spLocks noGrp="1"/>
          </p:cNvSpPr>
          <p:nvPr>
            <p:ph type="title"/>
          </p:nvPr>
        </p:nvSpPr>
        <p:spPr/>
        <p:txBody>
          <a:bodyPr/>
          <a:lstStyle/>
          <a:p>
            <a:r>
              <a:rPr lang="ja-JP" altLang="en-US"/>
              <a:t>クラウドに吸収される</a:t>
            </a:r>
            <a:r>
              <a:rPr kumimoji="1" lang="en-US" altLang="ja-JP" dirty="0"/>
              <a:t>IT</a:t>
            </a:r>
            <a:r>
              <a:rPr kumimoji="1" lang="ja-JP" altLang="en-US"/>
              <a:t>ビジネス</a:t>
            </a:r>
          </a:p>
        </p:txBody>
      </p:sp>
      <p:sp>
        <p:nvSpPr>
          <p:cNvPr id="3" name="スライド番号プレースホルダー 2">
            <a:extLst>
              <a:ext uri="{FF2B5EF4-FFF2-40B4-BE49-F238E27FC236}">
                <a16:creationId xmlns:a16="http://schemas.microsoft.com/office/drawing/2014/main" id="{F8B872F6-9A93-FA42-BD6E-654D151B4AA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40</a:t>
            </a:fld>
            <a:endParaRPr kumimoji="1" lang="ja-JP" altLang="en-US"/>
          </a:p>
        </p:txBody>
      </p:sp>
      <p:sp>
        <p:nvSpPr>
          <p:cNvPr id="4" name="正方形/長方形 3">
            <a:extLst>
              <a:ext uri="{FF2B5EF4-FFF2-40B4-BE49-F238E27FC236}">
                <a16:creationId xmlns:a16="http://schemas.microsoft.com/office/drawing/2014/main" id="{F2335433-7265-CB47-8347-17D5BEC9BBC7}"/>
              </a:ext>
            </a:extLst>
          </p:cNvPr>
          <p:cNvSpPr/>
          <p:nvPr/>
        </p:nvSpPr>
        <p:spPr>
          <a:xfrm>
            <a:off x="319488" y="1068275"/>
            <a:ext cx="2996588" cy="22840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アプリケーション・ビジネス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システムの企画</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プログラム開発・テスト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開発・テスト環境の構築</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本番実行環境の構築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073DCAC3-1918-5046-9957-C13266EB5C06}"/>
              </a:ext>
            </a:extLst>
          </p:cNvPr>
          <p:cNvSpPr/>
          <p:nvPr/>
        </p:nvSpPr>
        <p:spPr>
          <a:xfrm>
            <a:off x="319488" y="3404214"/>
            <a:ext cx="2996588" cy="140234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ネットワーク・ビジネス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01F6744-FD87-0A4B-B9CA-20CD57A2C1D5}"/>
              </a:ext>
            </a:extLst>
          </p:cNvPr>
          <p:cNvSpPr/>
          <p:nvPr/>
        </p:nvSpPr>
        <p:spPr>
          <a:xfrm>
            <a:off x="319488" y="4858441"/>
            <a:ext cx="2996588" cy="14982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インフラ・ビジネス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インフラの設計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a:extLst>
              <a:ext uri="{FF2B5EF4-FFF2-40B4-BE49-F238E27FC236}">
                <a16:creationId xmlns:a16="http://schemas.microsoft.com/office/drawing/2014/main" id="{50CED6CF-1946-8D42-805E-501A58747C1D}"/>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8529" y="3552931"/>
            <a:ext cx="1713003" cy="1027802"/>
          </a:xfrm>
          <a:prstGeom prst="rect">
            <a:avLst/>
          </a:prstGeom>
          <a:effectLst/>
        </p:spPr>
      </p:pic>
      <p:pic>
        <p:nvPicPr>
          <p:cNvPr id="17" name="図 16">
            <a:extLst>
              <a:ext uri="{FF2B5EF4-FFF2-40B4-BE49-F238E27FC236}">
                <a16:creationId xmlns:a16="http://schemas.microsoft.com/office/drawing/2014/main" id="{6A6176BC-7AB6-B24C-BA4E-59468EFE9B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535" y="3410139"/>
            <a:ext cx="869567" cy="742623"/>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8C660CC-5345-1048-8056-B639177AB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9682" y="3388105"/>
            <a:ext cx="898425" cy="74262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102C69D-1021-7642-B7C5-834525392E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6801" y="3879315"/>
            <a:ext cx="869567" cy="74262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B82BB88-B0BE-D44B-AB06-BD8F754571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699" y="3861834"/>
            <a:ext cx="869567" cy="742623"/>
          </a:xfrm>
          <a:prstGeom prst="rect">
            <a:avLst/>
          </a:prstGeom>
          <a:effectLst>
            <a:outerShdw blurRad="50800" dist="38100" dir="2700000" algn="tl" rotWithShape="0">
              <a:prstClr val="black">
                <a:alpha val="40000"/>
              </a:prstClr>
            </a:outerShdw>
          </a:effectLst>
        </p:spPr>
      </p:pic>
      <p:cxnSp>
        <p:nvCxnSpPr>
          <p:cNvPr id="22" name="直線コネクタ 21">
            <a:extLst>
              <a:ext uri="{FF2B5EF4-FFF2-40B4-BE49-F238E27FC236}">
                <a16:creationId xmlns:a16="http://schemas.microsoft.com/office/drawing/2014/main" id="{24EF5F33-77FC-B944-A63E-18EF00D7AB91}"/>
              </a:ext>
            </a:extLst>
          </p:cNvPr>
          <p:cNvCxnSpPr>
            <a:cxnSpLocks/>
          </p:cNvCxnSpPr>
          <p:nvPr/>
        </p:nvCxnSpPr>
        <p:spPr>
          <a:xfrm flipV="1">
            <a:off x="7441584" y="3891650"/>
            <a:ext cx="0" cy="261112"/>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4385C66-8524-4144-A7BD-A7D0DBABA2D2}"/>
              </a:ext>
            </a:extLst>
          </p:cNvPr>
          <p:cNvCxnSpPr>
            <a:cxnSpLocks/>
          </p:cNvCxnSpPr>
          <p:nvPr/>
        </p:nvCxnSpPr>
        <p:spPr>
          <a:xfrm>
            <a:off x="7645705" y="3829050"/>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2A9F82C-6F02-5A42-9AC2-8FBA9925809F}"/>
              </a:ext>
            </a:extLst>
          </p:cNvPr>
          <p:cNvCxnSpPr>
            <a:cxnSpLocks/>
          </p:cNvCxnSpPr>
          <p:nvPr/>
        </p:nvCxnSpPr>
        <p:spPr>
          <a:xfrm flipV="1">
            <a:off x="8215482" y="3883040"/>
            <a:ext cx="0" cy="247688"/>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3132096-8C1D-8340-A266-F689645823F0}"/>
              </a:ext>
            </a:extLst>
          </p:cNvPr>
          <p:cNvCxnSpPr>
            <a:cxnSpLocks/>
          </p:cNvCxnSpPr>
          <p:nvPr/>
        </p:nvCxnSpPr>
        <p:spPr>
          <a:xfrm>
            <a:off x="7651214" y="4272655"/>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1" name="図 30">
            <a:extLst>
              <a:ext uri="{FF2B5EF4-FFF2-40B4-BE49-F238E27FC236}">
                <a16:creationId xmlns:a16="http://schemas.microsoft.com/office/drawing/2014/main" id="{6EEFB080-70F7-084E-A8C5-555C95EC80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68840" y="3125153"/>
            <a:ext cx="2226405" cy="1901382"/>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44DB56DF-FE05-6A4C-88E7-B0B130512DF3}"/>
              </a:ext>
            </a:extLst>
          </p:cNvPr>
          <p:cNvSpPr txBox="1"/>
          <p:nvPr/>
        </p:nvSpPr>
        <p:spPr>
          <a:xfrm>
            <a:off x="5427055"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データセンター内</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1FE2CF-D188-F74F-8D07-F03378112846}"/>
              </a:ext>
            </a:extLst>
          </p:cNvPr>
          <p:cNvSpPr txBox="1"/>
          <p:nvPr/>
        </p:nvSpPr>
        <p:spPr>
          <a:xfrm>
            <a:off x="7033829"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データセンター間</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バックボーンネットワーク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C5EDC33-8EEB-9C44-B96A-32E7A6B4E069}"/>
              </a:ext>
            </a:extLst>
          </p:cNvPr>
          <p:cNvSpPr txBox="1"/>
          <p:nvPr/>
        </p:nvSpPr>
        <p:spPr>
          <a:xfrm>
            <a:off x="3790162" y="4486837"/>
            <a:ext cx="1609736" cy="369332"/>
          </a:xfrm>
          <a:prstGeom prst="rect">
            <a:avLst/>
          </a:prstGeom>
          <a:noFill/>
        </p:spPr>
        <p:txBody>
          <a:bodyPr wrap="none" rtlCol="0">
            <a:spAutoFit/>
          </a:bodyPr>
          <a:lstStyle/>
          <a:p>
            <a:pPr algn="ctr"/>
            <a:r>
              <a:rPr kumimoji="1" lang="en-US" altLang="ja-JP" sz="900" dirty="0">
                <a:solidFill>
                  <a:srgbClr val="7030A0"/>
                </a:solidFill>
                <a:latin typeface="Meiryo" panose="020B0604030504040204" pitchFamily="34" charset="-128"/>
                <a:ea typeface="Meiryo" panose="020B0604030504040204" pitchFamily="34" charset="-128"/>
              </a:rPr>
              <a:t>5G</a:t>
            </a:r>
            <a:r>
              <a:rPr kumimoji="1" lang="ja-JP" altLang="en-US" sz="900">
                <a:solidFill>
                  <a:srgbClr val="7030A0"/>
                </a:solidFill>
                <a:latin typeface="Meiryo" panose="020B0604030504040204" pitchFamily="34" charset="-128"/>
                <a:ea typeface="Meiryo" panose="020B0604030504040204" pitchFamily="34" charset="-128"/>
              </a:rPr>
              <a:t>通信網のタイムスライス</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en-US" altLang="ja-JP" sz="900" dirty="0">
                <a:solidFill>
                  <a:srgbClr val="7030A0"/>
                </a:solidFill>
                <a:latin typeface="Meiryo" panose="020B0604030504040204" pitchFamily="34" charset="-128"/>
                <a:ea typeface="Meiryo" panose="020B0604030504040204" pitchFamily="34" charset="-128"/>
              </a:rPr>
              <a:t>SIM</a:t>
            </a:r>
            <a:r>
              <a:rPr lang="ja-JP" altLang="en-US" sz="900">
                <a:solidFill>
                  <a:srgbClr val="7030A0"/>
                </a:solidFill>
                <a:latin typeface="Meiryo" panose="020B0604030504040204" pitchFamily="34" charset="-128"/>
                <a:ea typeface="Meiryo" panose="020B0604030504040204" pitchFamily="34" charset="-128"/>
              </a:rPr>
              <a:t>による閉域網</a:t>
            </a:r>
            <a:endParaRPr kumimoji="1" lang="ja-JP" altLang="en-US" sz="900">
              <a:solidFill>
                <a:srgbClr val="7030A0"/>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961D3F9D-A464-ED46-9C96-4F3CDBFFA3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1763702"/>
            <a:ext cx="1542361" cy="1317198"/>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E19092E-3085-504E-8DDF-8AEAAC85BC29}"/>
              </a:ext>
            </a:extLst>
          </p:cNvPr>
          <p:cNvSpPr txBox="1"/>
          <p:nvPr/>
        </p:nvSpPr>
        <p:spPr>
          <a:xfrm>
            <a:off x="3765619" y="2741438"/>
            <a:ext cx="4166525" cy="584775"/>
          </a:xfrm>
          <a:prstGeom prst="rect">
            <a:avLst/>
          </a:prstGeom>
          <a:noFill/>
        </p:spPr>
        <p:txBody>
          <a:bodyPr wrap="none" rtlCol="0">
            <a:spAutoFit/>
          </a:bodyPr>
          <a:lstStyle/>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サーバーレス／</a:t>
            </a:r>
            <a:r>
              <a:rPr kumimoji="1" lang="en-US" altLang="ja-JP" sz="1600" dirty="0" err="1">
                <a:solidFill>
                  <a:srgbClr val="0070C0"/>
                </a:solidFill>
                <a:latin typeface="Meiryo" panose="020B0604030504040204" pitchFamily="34" charset="-128"/>
                <a:ea typeface="Meiryo" panose="020B0604030504040204" pitchFamily="34" charset="-128"/>
              </a:rPr>
              <a:t>FaaS</a:t>
            </a:r>
            <a:r>
              <a:rPr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PaaS</a:t>
            </a:r>
          </a:p>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コンテナ運用・管理マネージドサービス</a:t>
            </a:r>
          </a:p>
        </p:txBody>
      </p:sp>
      <p:pic>
        <p:nvPicPr>
          <p:cNvPr id="42" name="図 41">
            <a:extLst>
              <a:ext uri="{FF2B5EF4-FFF2-40B4-BE49-F238E27FC236}">
                <a16:creationId xmlns:a16="http://schemas.microsoft.com/office/drawing/2014/main" id="{55101182-9DEC-E849-B8FF-1637903FA0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871053"/>
            <a:ext cx="1542361" cy="1317198"/>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397E892E-F308-8141-A7A0-26D8CD70FC86}"/>
              </a:ext>
            </a:extLst>
          </p:cNvPr>
          <p:cNvSpPr txBox="1"/>
          <p:nvPr/>
        </p:nvSpPr>
        <p:spPr>
          <a:xfrm>
            <a:off x="3775946" y="1452607"/>
            <a:ext cx="655950" cy="307777"/>
          </a:xfrm>
          <a:prstGeom prst="rect">
            <a:avLst/>
          </a:prstGeom>
          <a:noFill/>
        </p:spPr>
        <p:txBody>
          <a:bodyPr wrap="none" rtlCol="0">
            <a:spAutoFit/>
          </a:bodyPr>
          <a:lstStyle/>
          <a:p>
            <a:pPr algn="ctr"/>
            <a:r>
              <a:rPr lang="en-US" altLang="ja-JP" sz="1400" b="1" dirty="0">
                <a:solidFill>
                  <a:srgbClr val="0070C0"/>
                </a:solidFill>
                <a:latin typeface="Meiryo" panose="020B0604030504040204" pitchFamily="34" charset="-128"/>
                <a:ea typeface="Meiryo" panose="020B0604030504040204" pitchFamily="34" charset="-128"/>
              </a:rPr>
              <a:t>SaaS</a:t>
            </a:r>
            <a:endParaRPr kumimoji="1" lang="ja-JP" altLang="en-US" sz="1400" b="1">
              <a:solidFill>
                <a:srgbClr val="0070C0"/>
              </a:solidFill>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257D6AC6-E11B-F047-8943-CC82EFD43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555" y="2175548"/>
            <a:ext cx="594704" cy="500803"/>
          </a:xfrm>
          <a:prstGeom prst="rect">
            <a:avLst/>
          </a:prstGeom>
        </p:spPr>
      </p:pic>
      <p:pic>
        <p:nvPicPr>
          <p:cNvPr id="47" name="図 46">
            <a:extLst>
              <a:ext uri="{FF2B5EF4-FFF2-40B4-BE49-F238E27FC236}">
                <a16:creationId xmlns:a16="http://schemas.microsoft.com/office/drawing/2014/main" id="{B0B7D155-7781-F140-B3CB-F3E7850760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2789" y="2065005"/>
            <a:ext cx="686221" cy="686221"/>
          </a:xfrm>
          <a:prstGeom prst="rect">
            <a:avLst/>
          </a:prstGeom>
        </p:spPr>
      </p:pic>
      <p:pic>
        <p:nvPicPr>
          <p:cNvPr id="48" name="図 47">
            <a:extLst>
              <a:ext uri="{FF2B5EF4-FFF2-40B4-BE49-F238E27FC236}">
                <a16:creationId xmlns:a16="http://schemas.microsoft.com/office/drawing/2014/main" id="{C9E18483-1367-E94B-93E3-AFE30ED82B1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978" y="2065005"/>
            <a:ext cx="711010" cy="656317"/>
          </a:xfrm>
          <a:prstGeom prst="rect">
            <a:avLst/>
          </a:prstGeom>
        </p:spPr>
      </p:pic>
      <p:pic>
        <p:nvPicPr>
          <p:cNvPr id="50" name="図 49">
            <a:extLst>
              <a:ext uri="{FF2B5EF4-FFF2-40B4-BE49-F238E27FC236}">
                <a16:creationId xmlns:a16="http://schemas.microsoft.com/office/drawing/2014/main" id="{28706501-96C0-6044-B907-ABC941CACC8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701" y="2103136"/>
            <a:ext cx="469346" cy="421629"/>
          </a:xfrm>
          <a:prstGeom prst="rect">
            <a:avLst/>
          </a:prstGeom>
        </p:spPr>
      </p:pic>
      <p:sp>
        <p:nvSpPr>
          <p:cNvPr id="51" name="テキスト ボックス 50">
            <a:extLst>
              <a:ext uri="{FF2B5EF4-FFF2-40B4-BE49-F238E27FC236}">
                <a16:creationId xmlns:a16="http://schemas.microsoft.com/office/drawing/2014/main" id="{E0AF6C1D-504A-2246-B873-514457DBD5A9}"/>
              </a:ext>
            </a:extLst>
          </p:cNvPr>
          <p:cNvSpPr txBox="1"/>
          <p:nvPr/>
        </p:nvSpPr>
        <p:spPr>
          <a:xfrm>
            <a:off x="6612106" y="2535782"/>
            <a:ext cx="771365"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Google GKE</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2" name="図 51">
            <a:extLst>
              <a:ext uri="{FF2B5EF4-FFF2-40B4-BE49-F238E27FC236}">
                <a16:creationId xmlns:a16="http://schemas.microsoft.com/office/drawing/2014/main" id="{14493EB3-9686-7D4B-8F82-9EDEB6F752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6659" y="2148781"/>
            <a:ext cx="394438" cy="314762"/>
          </a:xfrm>
          <a:prstGeom prst="rect">
            <a:avLst/>
          </a:prstGeom>
        </p:spPr>
      </p:pic>
      <p:sp>
        <p:nvSpPr>
          <p:cNvPr id="53" name="テキスト ボックス 52">
            <a:extLst>
              <a:ext uri="{FF2B5EF4-FFF2-40B4-BE49-F238E27FC236}">
                <a16:creationId xmlns:a16="http://schemas.microsoft.com/office/drawing/2014/main" id="{098906ED-120C-7A40-8233-943C03C4DFC7}"/>
              </a:ext>
            </a:extLst>
          </p:cNvPr>
          <p:cNvSpPr txBox="1"/>
          <p:nvPr/>
        </p:nvSpPr>
        <p:spPr>
          <a:xfrm>
            <a:off x="7260255" y="2537442"/>
            <a:ext cx="707246"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Azure AKS</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11178D67-EFC4-6248-92A0-7032DA7BFE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2144" y="2061173"/>
            <a:ext cx="594990" cy="627551"/>
          </a:xfrm>
          <a:prstGeom prst="rect">
            <a:avLst/>
          </a:prstGeom>
        </p:spPr>
      </p:pic>
      <p:pic>
        <p:nvPicPr>
          <p:cNvPr id="57" name="図 56">
            <a:extLst>
              <a:ext uri="{FF2B5EF4-FFF2-40B4-BE49-F238E27FC236}">
                <a16:creationId xmlns:a16="http://schemas.microsoft.com/office/drawing/2014/main" id="{A564DCA5-2DF6-B843-AC4F-172DB186B6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75946" y="5354708"/>
            <a:ext cx="924155" cy="861775"/>
          </a:xfrm>
          <a:prstGeom prst="rect">
            <a:avLst/>
          </a:prstGeom>
          <a:ln>
            <a:noFill/>
          </a:ln>
          <a:effectLst>
            <a:outerShdw blurRad="292100" dist="139700" dir="2700000" algn="tl" rotWithShape="0">
              <a:srgbClr val="333333">
                <a:alpha val="65000"/>
              </a:srgbClr>
            </a:outerShdw>
          </a:effectLst>
        </p:spPr>
      </p:pic>
      <p:sp>
        <p:nvSpPr>
          <p:cNvPr id="58" name="テキスト ボックス 57">
            <a:extLst>
              <a:ext uri="{FF2B5EF4-FFF2-40B4-BE49-F238E27FC236}">
                <a16:creationId xmlns:a16="http://schemas.microsoft.com/office/drawing/2014/main" id="{1E3F6A60-1B47-B940-B564-F6062B2E3434}"/>
              </a:ext>
            </a:extLst>
          </p:cNvPr>
          <p:cNvSpPr txBox="1"/>
          <p:nvPr/>
        </p:nvSpPr>
        <p:spPr>
          <a:xfrm>
            <a:off x="4683910" y="5410444"/>
            <a:ext cx="2531655" cy="738664"/>
          </a:xfrm>
          <a:prstGeom prst="rect">
            <a:avLst/>
          </a:prstGeom>
          <a:noFill/>
        </p:spPr>
        <p:txBody>
          <a:bodyPr wrap="none" rtlCol="0">
            <a:spAutoFit/>
          </a:bodyPr>
          <a:lstStyle/>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Google On-</a:t>
            </a:r>
            <a:r>
              <a:rPr kumimoji="1" lang="en-US" altLang="ja-JP" sz="1400" dirty="0" err="1">
                <a:solidFill>
                  <a:schemeClr val="accent3">
                    <a:lumMod val="50000"/>
                  </a:schemeClr>
                </a:solidFill>
                <a:latin typeface="Meiryo" panose="020B0604030504040204" pitchFamily="34" charset="-128"/>
                <a:ea typeface="Meiryo" panose="020B0604030504040204" pitchFamily="34" charset="-128"/>
              </a:rPr>
              <a:t>prem</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1400" dirty="0">
                <a:solidFill>
                  <a:schemeClr val="accent3">
                    <a:lumMod val="50000"/>
                  </a:schemeClr>
                </a:solidFill>
                <a:latin typeface="Meiryo" panose="020B0604030504040204" pitchFamily="34" charset="-128"/>
                <a:ea typeface="Meiryo" panose="020B0604030504040204" pitchFamily="34" charset="-128"/>
              </a:rPr>
              <a:t>Microsoft Azure Stack</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pic>
        <p:nvPicPr>
          <p:cNvPr id="59" name="図 58">
            <a:extLst>
              <a:ext uri="{FF2B5EF4-FFF2-40B4-BE49-F238E27FC236}">
                <a16:creationId xmlns:a16="http://schemas.microsoft.com/office/drawing/2014/main" id="{D7014265-E9E4-F54A-BB68-0A111EB5455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8380" y="5410445"/>
            <a:ext cx="728547" cy="613512"/>
          </a:xfrm>
          <a:prstGeom prst="rect">
            <a:avLst/>
          </a:prstGeom>
        </p:spPr>
      </p:pic>
      <p:pic>
        <p:nvPicPr>
          <p:cNvPr id="60" name="図 59">
            <a:extLst>
              <a:ext uri="{FF2B5EF4-FFF2-40B4-BE49-F238E27FC236}">
                <a16:creationId xmlns:a16="http://schemas.microsoft.com/office/drawing/2014/main" id="{9B868B4F-2FD0-5B43-AC7F-833785AAD3C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4604" y="5336163"/>
            <a:ext cx="795230" cy="795230"/>
          </a:xfrm>
          <a:prstGeom prst="rect">
            <a:avLst/>
          </a:prstGeom>
        </p:spPr>
      </p:pic>
      <p:sp>
        <p:nvSpPr>
          <p:cNvPr id="61" name="テキスト ボックス 60">
            <a:extLst>
              <a:ext uri="{FF2B5EF4-FFF2-40B4-BE49-F238E27FC236}">
                <a16:creationId xmlns:a16="http://schemas.microsoft.com/office/drawing/2014/main" id="{FD975DAF-A38B-0D48-B957-6A70FCAD8B6A}"/>
              </a:ext>
            </a:extLst>
          </p:cNvPr>
          <p:cNvSpPr txBox="1"/>
          <p:nvPr/>
        </p:nvSpPr>
        <p:spPr>
          <a:xfrm>
            <a:off x="3792112" y="5020734"/>
            <a:ext cx="3961341" cy="338554"/>
          </a:xfrm>
          <a:prstGeom prst="rect">
            <a:avLst/>
          </a:prstGeom>
          <a:noFill/>
        </p:spPr>
        <p:txBody>
          <a:bodyPr wrap="none" rtlCol="0">
            <a:spAutoFit/>
          </a:bodyPr>
          <a:lstStyle/>
          <a:p>
            <a:pPr marL="285750" indent="-285750">
              <a:buFont typeface="Wingdings" pitchFamily="2" charset="2"/>
              <a:buChar char="l"/>
            </a:pPr>
            <a:r>
              <a:rPr kumimoji="1" lang="ja-JP" altLang="en-US" sz="1600">
                <a:solidFill>
                  <a:schemeClr val="accent3">
                    <a:lumMod val="50000"/>
                  </a:schemeClr>
                </a:solidFill>
                <a:latin typeface="Meiryo" panose="020B0604030504040204" pitchFamily="34" charset="-128"/>
                <a:ea typeface="Meiryo" panose="020B0604030504040204" pitchFamily="34" charset="-128"/>
              </a:rPr>
              <a:t>オンプレミス型マネージド・システム</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pic>
        <p:nvPicPr>
          <p:cNvPr id="62" name="図 61">
            <a:extLst>
              <a:ext uri="{FF2B5EF4-FFF2-40B4-BE49-F238E27FC236}">
                <a16:creationId xmlns:a16="http://schemas.microsoft.com/office/drawing/2014/main" id="{8766E20C-FCAF-2841-9EE8-C37469FB7AA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8351" y="2674836"/>
            <a:ext cx="355893" cy="627552"/>
          </a:xfrm>
          <a:prstGeom prst="rect">
            <a:avLst/>
          </a:prstGeom>
        </p:spPr>
      </p:pic>
      <p:sp>
        <p:nvSpPr>
          <p:cNvPr id="63" name="正方形/長方形 62">
            <a:extLst>
              <a:ext uri="{FF2B5EF4-FFF2-40B4-BE49-F238E27FC236}">
                <a16:creationId xmlns:a16="http://schemas.microsoft.com/office/drawing/2014/main" id="{D42ED013-1338-6E48-BA71-2F016FD633B2}"/>
              </a:ext>
            </a:extLst>
          </p:cNvPr>
          <p:cNvSpPr/>
          <p:nvPr/>
        </p:nvSpPr>
        <p:spPr>
          <a:xfrm>
            <a:off x="4611137" y="1211610"/>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アジャイル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a:extLst>
              <a:ext uri="{FF2B5EF4-FFF2-40B4-BE49-F238E27FC236}">
                <a16:creationId xmlns:a16="http://schemas.microsoft.com/office/drawing/2014/main" id="{BEE7D32F-8C77-DC45-B447-4550A31A8056}"/>
              </a:ext>
            </a:extLst>
          </p:cNvPr>
          <p:cNvSpPr/>
          <p:nvPr/>
        </p:nvSpPr>
        <p:spPr>
          <a:xfrm>
            <a:off x="5912885" y="1201809"/>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加算記号 64">
            <a:extLst>
              <a:ext uri="{FF2B5EF4-FFF2-40B4-BE49-F238E27FC236}">
                <a16:creationId xmlns:a16="http://schemas.microsoft.com/office/drawing/2014/main" id="{52FB40C4-1AB9-7A4D-AC8F-F32DFE1FEA22}"/>
              </a:ext>
            </a:extLst>
          </p:cNvPr>
          <p:cNvSpPr/>
          <p:nvPr/>
        </p:nvSpPr>
        <p:spPr>
          <a:xfrm>
            <a:off x="5594868" y="1274555"/>
            <a:ext cx="475074" cy="489322"/>
          </a:xfrm>
          <a:prstGeom prst="mathPlus">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ACDEAAE2-93DE-BA4B-B2B1-24C8B3D9D8F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22410" y="1177320"/>
            <a:ext cx="732615" cy="271146"/>
          </a:xfrm>
          <a:prstGeom prst="rect">
            <a:avLst/>
          </a:prstGeom>
        </p:spPr>
      </p:pic>
      <p:pic>
        <p:nvPicPr>
          <p:cNvPr id="8" name="図 7">
            <a:extLst>
              <a:ext uri="{FF2B5EF4-FFF2-40B4-BE49-F238E27FC236}">
                <a16:creationId xmlns:a16="http://schemas.microsoft.com/office/drawing/2014/main" id="{140917F6-43CC-A345-A4EF-B0A09502564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9261" y="1443221"/>
            <a:ext cx="394438" cy="204591"/>
          </a:xfrm>
          <a:prstGeom prst="rect">
            <a:avLst/>
          </a:prstGeom>
        </p:spPr>
      </p:pic>
      <p:pic>
        <p:nvPicPr>
          <p:cNvPr id="9" name="図 8">
            <a:extLst>
              <a:ext uri="{FF2B5EF4-FFF2-40B4-BE49-F238E27FC236}">
                <a16:creationId xmlns:a16="http://schemas.microsoft.com/office/drawing/2014/main" id="{CE17F117-518E-CC46-B95B-E44775E4D87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8098" y="1437055"/>
            <a:ext cx="614239" cy="197544"/>
          </a:xfrm>
          <a:prstGeom prst="rect">
            <a:avLst/>
          </a:prstGeom>
        </p:spPr>
      </p:pic>
      <p:pic>
        <p:nvPicPr>
          <p:cNvPr id="10" name="図 9">
            <a:extLst>
              <a:ext uri="{FF2B5EF4-FFF2-40B4-BE49-F238E27FC236}">
                <a16:creationId xmlns:a16="http://schemas.microsoft.com/office/drawing/2014/main" id="{7B8B50EF-8F1F-EC45-9F91-8A2B4EAD810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4824" y="1545299"/>
            <a:ext cx="626274" cy="417108"/>
          </a:xfrm>
          <a:prstGeom prst="rect">
            <a:avLst/>
          </a:prstGeom>
        </p:spPr>
      </p:pic>
      <p:pic>
        <p:nvPicPr>
          <p:cNvPr id="11" name="図 10">
            <a:extLst>
              <a:ext uri="{FF2B5EF4-FFF2-40B4-BE49-F238E27FC236}">
                <a16:creationId xmlns:a16="http://schemas.microsoft.com/office/drawing/2014/main" id="{6248E743-5CDA-CB44-ACA2-F21135D9C19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7253" y="1219968"/>
            <a:ext cx="630799" cy="184063"/>
          </a:xfrm>
          <a:prstGeom prst="rect">
            <a:avLst/>
          </a:prstGeom>
        </p:spPr>
      </p:pic>
      <p:pic>
        <p:nvPicPr>
          <p:cNvPr id="13" name="図 12">
            <a:extLst>
              <a:ext uri="{FF2B5EF4-FFF2-40B4-BE49-F238E27FC236}">
                <a16:creationId xmlns:a16="http://schemas.microsoft.com/office/drawing/2014/main" id="{5DA62FE5-62A2-384E-B725-9A90EDA64551}"/>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1886" y="1644395"/>
            <a:ext cx="619673" cy="194175"/>
          </a:xfrm>
          <a:prstGeom prst="rect">
            <a:avLst/>
          </a:prstGeom>
        </p:spPr>
      </p:pic>
    </p:spTree>
    <p:extLst>
      <p:ext uri="{BB962C8B-B14F-4D97-AF65-F5344CB8AC3E}">
        <p14:creationId xmlns:p14="http://schemas.microsoft.com/office/powerpoint/2010/main" val="997516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クラウド利用の推移</a:t>
            </a:r>
          </a:p>
        </p:txBody>
      </p:sp>
      <p:sp>
        <p:nvSpPr>
          <p:cNvPr id="4" name="雲 3">
            <a:extLst>
              <a:ext uri="{FF2B5EF4-FFF2-40B4-BE49-F238E27FC236}">
                <a16:creationId xmlns:a16="http://schemas.microsoft.com/office/drawing/2014/main" id="{27D6DBD2-59A4-6D46-B34F-CA985F619F91}"/>
              </a:ext>
            </a:extLst>
          </p:cNvPr>
          <p:cNvSpPr/>
          <p:nvPr/>
        </p:nvSpPr>
        <p:spPr>
          <a:xfrm>
            <a:off x="755782" y="1530220"/>
            <a:ext cx="1946988" cy="1268964"/>
          </a:xfrm>
          <a:prstGeom prst="cloud">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8143A22E-ECE9-9F4E-9698-AE9690C168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883" y="3708561"/>
            <a:ext cx="1070093" cy="997863"/>
          </a:xfrm>
          <a:prstGeom prst="rect">
            <a:avLst/>
          </a:prstGeom>
          <a:ln>
            <a:noFill/>
          </a:ln>
          <a:effectLst>
            <a:outerShdw blurRad="292100" dist="139700" dir="2700000" algn="tl" rotWithShape="0">
              <a:srgbClr val="333333">
                <a:alpha val="65000"/>
              </a:srgbClr>
            </a:outerShdw>
          </a:effectLst>
        </p:spPr>
      </p:pic>
      <p:sp>
        <p:nvSpPr>
          <p:cNvPr id="10" name="上下矢印 9">
            <a:extLst>
              <a:ext uri="{FF2B5EF4-FFF2-40B4-BE49-F238E27FC236}">
                <a16:creationId xmlns:a16="http://schemas.microsoft.com/office/drawing/2014/main" id="{DF78ACB9-B9FB-3F42-88AE-BA89FCE84FE1}"/>
              </a:ext>
            </a:extLst>
          </p:cNvPr>
          <p:cNvSpPr/>
          <p:nvPr/>
        </p:nvSpPr>
        <p:spPr>
          <a:xfrm>
            <a:off x="1818039" y="2731528"/>
            <a:ext cx="460310" cy="2346310"/>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69BBE36-1FB0-744D-8C31-6CA4FA42FF70}"/>
              </a:ext>
            </a:extLst>
          </p:cNvPr>
          <p:cNvSpPr txBox="1"/>
          <p:nvPr/>
        </p:nvSpPr>
        <p:spPr>
          <a:xfrm>
            <a:off x="1243011" y="1700460"/>
            <a:ext cx="931666"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SaaS</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D0443B9E-C24E-0244-B440-5BC6D3757884}"/>
              </a:ext>
            </a:extLst>
          </p:cNvPr>
          <p:cNvSpPr txBox="1"/>
          <p:nvPr/>
        </p:nvSpPr>
        <p:spPr>
          <a:xfrm>
            <a:off x="905390" y="824410"/>
            <a:ext cx="1620957"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汎用業務の移管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rgbClr val="953735"/>
                </a:solidFill>
                <a:latin typeface="Meiryo" panose="020B0604030504040204" pitchFamily="34" charset="-128"/>
                <a:ea typeface="Meiryo" panose="020B0604030504040204" pitchFamily="34" charset="-128"/>
              </a:rPr>
              <a:t>アプリケーション</a:t>
            </a:r>
            <a:endParaRPr kumimoji="1" lang="ja-JP" altLang="en-US" sz="1400" b="1">
              <a:solidFill>
                <a:srgbClr val="953735"/>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10E940B-F2C8-834E-BB8C-762A8DD84D4F}"/>
              </a:ext>
            </a:extLst>
          </p:cNvPr>
          <p:cNvSpPr txBox="1"/>
          <p:nvPr/>
        </p:nvSpPr>
        <p:spPr>
          <a:xfrm>
            <a:off x="399144" y="6056600"/>
            <a:ext cx="2643672"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独自性の高い業務は個別専用システム</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100">
                <a:solidFill>
                  <a:schemeClr val="accent1">
                    <a:lumMod val="75000"/>
                  </a:schemeClr>
                </a:solidFill>
                <a:latin typeface="Meiryo" panose="020B0604030504040204" pitchFamily="34" charset="-128"/>
                <a:ea typeface="Meiryo" panose="020B0604030504040204" pitchFamily="34" charset="-128"/>
              </a:rPr>
              <a:t>独自性の低い汎用業務は</a:t>
            </a:r>
            <a:r>
              <a:rPr lang="en-US" altLang="ja-JP" sz="1100" dirty="0">
                <a:solidFill>
                  <a:schemeClr val="accent1">
                    <a:lumMod val="75000"/>
                  </a:schemeClr>
                </a:solidFill>
                <a:latin typeface="Meiryo" panose="020B0604030504040204" pitchFamily="34" charset="-128"/>
                <a:ea typeface="Meiryo" panose="020B0604030504040204" pitchFamily="34" charset="-128"/>
              </a:rPr>
              <a:t>SaaS</a:t>
            </a:r>
            <a:endParaRPr kumimoji="1" lang="ja-JP" altLang="en-US" sz="1100">
              <a:solidFill>
                <a:schemeClr val="accent1">
                  <a:lumMod val="75000"/>
                </a:schemeClr>
              </a:solidFill>
              <a:latin typeface="Meiryo" panose="020B0604030504040204" pitchFamily="34" charset="-128"/>
              <a:ea typeface="Meiryo" panose="020B0604030504040204" pitchFamily="34" charset="-128"/>
            </a:endParaRPr>
          </a:p>
        </p:txBody>
      </p:sp>
      <p:sp>
        <p:nvSpPr>
          <p:cNvPr id="77" name="正方形/長方形 76">
            <a:extLst>
              <a:ext uri="{FF2B5EF4-FFF2-40B4-BE49-F238E27FC236}">
                <a16:creationId xmlns:a16="http://schemas.microsoft.com/office/drawing/2014/main" id="{4FB80115-A014-3548-8F5E-D1C8551AA0AA}"/>
              </a:ext>
            </a:extLst>
          </p:cNvPr>
          <p:cNvSpPr/>
          <p:nvPr/>
        </p:nvSpPr>
        <p:spPr>
          <a:xfrm>
            <a:off x="1297444" y="2110891"/>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81B36DC8-7FAE-464F-916F-ADEFF12A445F}"/>
              </a:ext>
            </a:extLst>
          </p:cNvPr>
          <p:cNvSpPr/>
          <p:nvPr/>
        </p:nvSpPr>
        <p:spPr>
          <a:xfrm>
            <a:off x="1602244" y="2110891"/>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31FE9EB-A24A-0844-B284-3E1D596E8685}"/>
              </a:ext>
            </a:extLst>
          </p:cNvPr>
          <p:cNvSpPr/>
          <p:nvPr/>
        </p:nvSpPr>
        <p:spPr>
          <a:xfrm>
            <a:off x="1913055" y="2110890"/>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a:extLst>
              <a:ext uri="{FF2B5EF4-FFF2-40B4-BE49-F238E27FC236}">
                <a16:creationId xmlns:a16="http://schemas.microsoft.com/office/drawing/2014/main" id="{FC4DEE03-9858-4A47-BBB5-D1835D677E39}"/>
              </a:ext>
            </a:extLst>
          </p:cNvPr>
          <p:cNvSpPr/>
          <p:nvPr/>
        </p:nvSpPr>
        <p:spPr>
          <a:xfrm>
            <a:off x="906140"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1" name="図 80">
            <a:extLst>
              <a:ext uri="{FF2B5EF4-FFF2-40B4-BE49-F238E27FC236}">
                <a16:creationId xmlns:a16="http://schemas.microsoft.com/office/drawing/2014/main" id="{E0123DE7-D397-6048-88AD-65F3DC39B5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889799" y="5108537"/>
            <a:ext cx="957003" cy="961812"/>
          </a:xfrm>
          <a:prstGeom prst="rect">
            <a:avLst/>
          </a:prstGeom>
          <a:effectLst>
            <a:outerShdw blurRad="50800" dist="38100" dir="2700000" algn="tl" rotWithShape="0">
              <a:prstClr val="black">
                <a:alpha val="40000"/>
              </a:prstClr>
            </a:outerShdw>
          </a:effectLst>
        </p:spPr>
      </p:pic>
      <p:sp>
        <p:nvSpPr>
          <p:cNvPr id="22" name="テキスト ボックス 21">
            <a:extLst>
              <a:ext uri="{FF2B5EF4-FFF2-40B4-BE49-F238E27FC236}">
                <a16:creationId xmlns:a16="http://schemas.microsoft.com/office/drawing/2014/main" id="{B629DA60-6617-D747-8C6A-DE1D02D9E3A7}"/>
              </a:ext>
            </a:extLst>
          </p:cNvPr>
          <p:cNvSpPr txBox="1"/>
          <p:nvPr/>
        </p:nvSpPr>
        <p:spPr>
          <a:xfrm>
            <a:off x="688698" y="2700880"/>
            <a:ext cx="659155" cy="461665"/>
          </a:xfrm>
          <a:prstGeom prst="rect">
            <a:avLst/>
          </a:prstGeom>
          <a:noFill/>
        </p:spPr>
        <p:txBody>
          <a:bodyPr wrap="none" rtlCol="0">
            <a:spAutoFit/>
          </a:bodyPr>
          <a:lstStyle/>
          <a:p>
            <a:r>
              <a:rPr kumimoji="1" lang="en-US" altLang="ja-JP" sz="800" dirty="0">
                <a:solidFill>
                  <a:srgbClr val="953735"/>
                </a:solidFill>
                <a:latin typeface="Meiryo" panose="020B0604030504040204" pitchFamily="34" charset="-128"/>
                <a:ea typeface="Meiryo" panose="020B0604030504040204" pitchFamily="34" charset="-128"/>
              </a:rPr>
              <a:t>Office365</a:t>
            </a:r>
          </a:p>
          <a:p>
            <a:r>
              <a:rPr lang="en-US" altLang="ja-JP" sz="800" dirty="0">
                <a:solidFill>
                  <a:srgbClr val="953735"/>
                </a:solidFill>
                <a:latin typeface="Meiryo" panose="020B0604030504040204" pitchFamily="34" charset="-128"/>
                <a:ea typeface="Meiryo" panose="020B0604030504040204" pitchFamily="34" charset="-128"/>
              </a:rPr>
              <a:t>G-Suite</a:t>
            </a:r>
          </a:p>
          <a:p>
            <a:r>
              <a:rPr kumimoji="1" lang="en-US" altLang="ja-JP" sz="800" dirty="0">
                <a:solidFill>
                  <a:srgbClr val="953735"/>
                </a:solidFill>
                <a:latin typeface="Meiryo" panose="020B0604030504040204" pitchFamily="34" charset="-128"/>
                <a:ea typeface="Meiryo" panose="020B0604030504040204" pitchFamily="34" charset="-128"/>
              </a:rPr>
              <a:t>Box </a:t>
            </a:r>
            <a:r>
              <a:rPr kumimoji="1" lang="ja-JP" altLang="en-US" sz="800">
                <a:solidFill>
                  <a:srgbClr val="953735"/>
                </a:solidFill>
                <a:latin typeface="Meiryo" panose="020B0604030504040204" pitchFamily="34" charset="-128"/>
                <a:ea typeface="Meiryo" panose="020B0604030504040204" pitchFamily="34" charset="-128"/>
              </a:rPr>
              <a:t>など</a:t>
            </a:r>
          </a:p>
        </p:txBody>
      </p:sp>
      <p:grpSp>
        <p:nvGrpSpPr>
          <p:cNvPr id="12" name="グループ化 11">
            <a:extLst>
              <a:ext uri="{FF2B5EF4-FFF2-40B4-BE49-F238E27FC236}">
                <a16:creationId xmlns:a16="http://schemas.microsoft.com/office/drawing/2014/main" id="{C896AA72-5457-9D41-AAD2-DD4B9EF3FA8D}"/>
              </a:ext>
            </a:extLst>
          </p:cNvPr>
          <p:cNvGrpSpPr/>
          <p:nvPr/>
        </p:nvGrpSpPr>
        <p:grpSpPr>
          <a:xfrm>
            <a:off x="2799042" y="824410"/>
            <a:ext cx="3203272" cy="5644079"/>
            <a:chOff x="2799042" y="824410"/>
            <a:chExt cx="3203272" cy="5644079"/>
          </a:xfrm>
        </p:grpSpPr>
        <p:sp>
          <p:nvSpPr>
            <p:cNvPr id="23" name="三角形 22">
              <a:extLst>
                <a:ext uri="{FF2B5EF4-FFF2-40B4-BE49-F238E27FC236}">
                  <a16:creationId xmlns:a16="http://schemas.microsoft.com/office/drawing/2014/main" id="{FEBFBEA6-747B-684E-A735-C9A43B29FA0C}"/>
                </a:ext>
              </a:extLst>
            </p:cNvPr>
            <p:cNvSpPr/>
            <p:nvPr/>
          </p:nvSpPr>
          <p:spPr>
            <a:xfrm rot="5400000">
              <a:off x="2633723" y="3406633"/>
              <a:ext cx="584373" cy="25373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324151F0-E5B5-8A4B-B42E-E7E26158AD8B}"/>
                </a:ext>
              </a:extLst>
            </p:cNvPr>
            <p:cNvGrpSpPr/>
            <p:nvPr/>
          </p:nvGrpSpPr>
          <p:grpSpPr>
            <a:xfrm>
              <a:off x="3137427" y="824410"/>
              <a:ext cx="2864887" cy="5644079"/>
              <a:chOff x="3137427" y="824410"/>
              <a:chExt cx="2864887" cy="5644079"/>
            </a:xfrm>
          </p:grpSpPr>
          <p:sp>
            <p:nvSpPr>
              <p:cNvPr id="9" name="雲 8">
                <a:extLst>
                  <a:ext uri="{FF2B5EF4-FFF2-40B4-BE49-F238E27FC236}">
                    <a16:creationId xmlns:a16="http://schemas.microsoft.com/office/drawing/2014/main" id="{BA4DA69F-83E8-5846-BF78-73A22DDF984B}"/>
                  </a:ext>
                </a:extLst>
              </p:cNvPr>
              <p:cNvSpPr/>
              <p:nvPr/>
            </p:nvSpPr>
            <p:spPr>
              <a:xfrm>
                <a:off x="3688253" y="3598307"/>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雲 4">
                <a:extLst>
                  <a:ext uri="{FF2B5EF4-FFF2-40B4-BE49-F238E27FC236}">
                    <a16:creationId xmlns:a16="http://schemas.microsoft.com/office/drawing/2014/main" id="{E117A958-EF07-C54D-A000-9B6FC60F488C}"/>
                  </a:ext>
                </a:extLst>
              </p:cNvPr>
              <p:cNvSpPr/>
              <p:nvPr/>
            </p:nvSpPr>
            <p:spPr>
              <a:xfrm>
                <a:off x="3606457" y="1530220"/>
                <a:ext cx="1946988" cy="1268964"/>
              </a:xfrm>
              <a:prstGeom prst="cloud">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カーブ矢印 18">
                <a:extLst>
                  <a:ext uri="{FF2B5EF4-FFF2-40B4-BE49-F238E27FC236}">
                    <a16:creationId xmlns:a16="http://schemas.microsoft.com/office/drawing/2014/main" id="{247C5EF2-71C4-644E-8877-CED2AE315435}"/>
                  </a:ext>
                </a:extLst>
              </p:cNvPr>
              <p:cNvSpPr/>
              <p:nvPr/>
            </p:nvSpPr>
            <p:spPr>
              <a:xfrm>
                <a:off x="4483379" y="2871009"/>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カーブ矢印 19">
                <a:extLst>
                  <a:ext uri="{FF2B5EF4-FFF2-40B4-BE49-F238E27FC236}">
                    <a16:creationId xmlns:a16="http://schemas.microsoft.com/office/drawing/2014/main" id="{82FAAEE5-946E-2048-9963-BEC0BCC3AF37}"/>
                  </a:ext>
                </a:extLst>
              </p:cNvPr>
              <p:cNvSpPr/>
              <p:nvPr/>
            </p:nvSpPr>
            <p:spPr>
              <a:xfrm rot="10800000">
                <a:off x="3848147" y="2494918"/>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878EA92D-F2C1-B048-8734-A75E0F8C643B}"/>
                  </a:ext>
                </a:extLst>
              </p:cNvPr>
              <p:cNvSpPr txBox="1"/>
              <p:nvPr/>
            </p:nvSpPr>
            <p:spPr>
              <a:xfrm>
                <a:off x="3761521" y="824410"/>
                <a:ext cx="1620957"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独自業務の移管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仮想マシン</a:t>
                </a:r>
                <a:endParaRPr kumimoji="1" lang="ja-JP" altLang="en-US" sz="1400" b="1">
                  <a:solidFill>
                    <a:schemeClr val="accent3">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C33D1521-D181-4444-8143-FA921E6968A4}"/>
                  </a:ext>
                </a:extLst>
              </p:cNvPr>
              <p:cNvSpPr txBox="1"/>
              <p:nvPr/>
            </p:nvSpPr>
            <p:spPr>
              <a:xfrm>
                <a:off x="3137427" y="6037602"/>
                <a:ext cx="2864887"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仮想マシンによるハイブリッド・クラウド</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100">
                    <a:solidFill>
                      <a:schemeClr val="accent1">
                        <a:lumMod val="75000"/>
                      </a:schemeClr>
                    </a:solidFill>
                    <a:latin typeface="Meiryo" panose="020B0604030504040204" pitchFamily="34" charset="-128"/>
                    <a:ea typeface="Meiryo" panose="020B0604030504040204" pitchFamily="34" charset="-128"/>
                  </a:rPr>
                  <a:t>クラウド技術で作られたオンプレ製品</a:t>
                </a:r>
              </a:p>
            </p:txBody>
          </p:sp>
          <p:pic>
            <p:nvPicPr>
              <p:cNvPr id="44" name="図 43">
                <a:extLst>
                  <a:ext uri="{FF2B5EF4-FFF2-40B4-BE49-F238E27FC236}">
                    <a16:creationId xmlns:a16="http://schemas.microsoft.com/office/drawing/2014/main" id="{1220614E-9345-DB4D-B50D-4D2A5835AE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5395" y="4051813"/>
                <a:ext cx="674364" cy="628845"/>
              </a:xfrm>
              <a:prstGeom prst="rect">
                <a:avLst/>
              </a:prstGeom>
              <a:ln>
                <a:noFill/>
              </a:ln>
              <a:effectLst>
                <a:outerShdw blurRad="292100" dist="139700" dir="2700000" algn="tl" rotWithShape="0">
                  <a:srgbClr val="333333">
                    <a:alpha val="65000"/>
                  </a:srgbClr>
                </a:outerShdw>
              </a:effectLst>
            </p:spPr>
          </p:pic>
          <p:sp>
            <p:nvSpPr>
              <p:cNvPr id="45" name="テキスト ボックス 44">
                <a:extLst>
                  <a:ext uri="{FF2B5EF4-FFF2-40B4-BE49-F238E27FC236}">
                    <a16:creationId xmlns:a16="http://schemas.microsoft.com/office/drawing/2014/main" id="{48FB6DE3-2C9A-CE4F-A336-7E3C49A31329}"/>
                  </a:ext>
                </a:extLst>
              </p:cNvPr>
              <p:cNvSpPr txBox="1"/>
              <p:nvPr/>
            </p:nvSpPr>
            <p:spPr>
              <a:xfrm>
                <a:off x="4113935" y="1680954"/>
                <a:ext cx="854273"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IaaS</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68EDC24B-BF45-8445-AF00-197A84BF6C4C}"/>
                  </a:ext>
                </a:extLst>
              </p:cNvPr>
              <p:cNvSpPr/>
              <p:nvPr/>
            </p:nvSpPr>
            <p:spPr>
              <a:xfrm>
                <a:off x="4149454" y="3981875"/>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06C59597-C936-424E-AA12-22C4881983CD}"/>
                  </a:ext>
                </a:extLst>
              </p:cNvPr>
              <p:cNvSpPr/>
              <p:nvPr/>
            </p:nvSpPr>
            <p:spPr>
              <a:xfrm>
                <a:off x="4454254" y="3981875"/>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E7B1F722-4D8F-8242-88EC-4C15830238D4}"/>
                  </a:ext>
                </a:extLst>
              </p:cNvPr>
              <p:cNvSpPr/>
              <p:nvPr/>
            </p:nvSpPr>
            <p:spPr>
              <a:xfrm>
                <a:off x="4765065" y="3981874"/>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577571D2-BD30-3A40-A93E-CA5549860289}"/>
                  </a:ext>
                </a:extLst>
              </p:cNvPr>
              <p:cNvSpPr/>
              <p:nvPr/>
            </p:nvSpPr>
            <p:spPr>
              <a:xfrm>
                <a:off x="4154711" y="2110891"/>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F0B93A91-5624-214B-801E-3CE13167E869}"/>
                  </a:ext>
                </a:extLst>
              </p:cNvPr>
              <p:cNvSpPr/>
              <p:nvPr/>
            </p:nvSpPr>
            <p:spPr>
              <a:xfrm>
                <a:off x="4459511" y="2110891"/>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8D9F70EF-6BBE-4947-9DB0-01FB1CA094AF}"/>
                  </a:ext>
                </a:extLst>
              </p:cNvPr>
              <p:cNvSpPr/>
              <p:nvPr/>
            </p:nvSpPr>
            <p:spPr>
              <a:xfrm>
                <a:off x="4770322" y="2110890"/>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a:extLst>
                  <a:ext uri="{FF2B5EF4-FFF2-40B4-BE49-F238E27FC236}">
                    <a16:creationId xmlns:a16="http://schemas.microsoft.com/office/drawing/2014/main" id="{4DAA6448-AE72-B347-ACA9-A01EE3EDCB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910392" y="5108537"/>
                <a:ext cx="957003" cy="961812"/>
              </a:xfrm>
              <a:prstGeom prst="rect">
                <a:avLst/>
              </a:prstGeom>
              <a:effectLst>
                <a:outerShdw blurRad="50800" dist="38100" dir="2700000" algn="tl" rotWithShape="0">
                  <a:prstClr val="black">
                    <a:alpha val="40000"/>
                  </a:prstClr>
                </a:outerShdw>
              </a:effectLst>
            </p:spPr>
          </p:pic>
          <p:sp>
            <p:nvSpPr>
              <p:cNvPr id="89" name="上下矢印 88">
                <a:extLst>
                  <a:ext uri="{FF2B5EF4-FFF2-40B4-BE49-F238E27FC236}">
                    <a16:creationId xmlns:a16="http://schemas.microsoft.com/office/drawing/2014/main" id="{680B0622-3F21-4643-B392-95C685BBA4FE}"/>
                  </a:ext>
                </a:extLst>
              </p:cNvPr>
              <p:cNvSpPr/>
              <p:nvPr/>
            </p:nvSpPr>
            <p:spPr>
              <a:xfrm>
                <a:off x="4338557"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テキスト ボックス 102">
                <a:extLst>
                  <a:ext uri="{FF2B5EF4-FFF2-40B4-BE49-F238E27FC236}">
                    <a16:creationId xmlns:a16="http://schemas.microsoft.com/office/drawing/2014/main" id="{3193C645-B69B-D947-BBBA-C10F4573B576}"/>
                  </a:ext>
                </a:extLst>
              </p:cNvPr>
              <p:cNvSpPr txBox="1"/>
              <p:nvPr/>
            </p:nvSpPr>
            <p:spPr>
              <a:xfrm>
                <a:off x="3256472" y="4769983"/>
                <a:ext cx="1260281" cy="338554"/>
              </a:xfrm>
              <a:prstGeom prst="rect">
                <a:avLst/>
              </a:prstGeom>
              <a:noFill/>
            </p:spPr>
            <p:txBody>
              <a:bodyPr wrap="none" rtlCol="0">
                <a:spAutoFit/>
              </a:bodyPr>
              <a:lstStyle/>
              <a:p>
                <a:r>
                  <a:rPr lang="en-US" altLang="ja-JP" sz="800" dirty="0">
                    <a:solidFill>
                      <a:schemeClr val="accent3">
                        <a:lumMod val="50000"/>
                      </a:schemeClr>
                    </a:solidFill>
                    <a:latin typeface="Meiryo" panose="020B0604030504040204" pitchFamily="34" charset="-128"/>
                    <a:ea typeface="Meiryo" panose="020B0604030504040204" pitchFamily="34" charset="-128"/>
                  </a:rPr>
                  <a:t>Amazon Outposts</a:t>
                </a:r>
              </a:p>
              <a:p>
                <a:r>
                  <a:rPr kumimoji="1" lang="en-US" altLang="ja-JP" sz="800" dirty="0">
                    <a:solidFill>
                      <a:schemeClr val="accent3">
                        <a:lumMod val="50000"/>
                      </a:schemeClr>
                    </a:solidFill>
                    <a:latin typeface="Meiryo" panose="020B0604030504040204" pitchFamily="34" charset="-128"/>
                    <a:ea typeface="Meiryo" panose="020B0604030504040204" pitchFamily="34" charset="-128"/>
                  </a:rPr>
                  <a:t>Microsoft </a:t>
                </a:r>
                <a:r>
                  <a:rPr lang="en-US" altLang="ja-JP" sz="800" dirty="0">
                    <a:solidFill>
                      <a:schemeClr val="accent3">
                        <a:lumMod val="50000"/>
                      </a:schemeClr>
                    </a:solidFill>
                    <a:latin typeface="Meiryo" panose="020B0604030504040204" pitchFamily="34" charset="-128"/>
                    <a:ea typeface="Meiryo" panose="020B0604030504040204" pitchFamily="34" charset="-128"/>
                  </a:rPr>
                  <a:t>Azure Stack</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grpSp>
      </p:grpSp>
      <p:grpSp>
        <p:nvGrpSpPr>
          <p:cNvPr id="11" name="グループ化 10">
            <a:extLst>
              <a:ext uri="{FF2B5EF4-FFF2-40B4-BE49-F238E27FC236}">
                <a16:creationId xmlns:a16="http://schemas.microsoft.com/office/drawing/2014/main" id="{B34A9965-D66A-9A4C-84B0-2AC5E654EB41}"/>
              </a:ext>
            </a:extLst>
          </p:cNvPr>
          <p:cNvGrpSpPr/>
          <p:nvPr/>
        </p:nvGrpSpPr>
        <p:grpSpPr>
          <a:xfrm>
            <a:off x="5820750" y="824410"/>
            <a:ext cx="3249950" cy="5640067"/>
            <a:chOff x="5820750" y="824410"/>
            <a:chExt cx="3249950" cy="5640067"/>
          </a:xfrm>
        </p:grpSpPr>
        <p:sp>
          <p:nvSpPr>
            <p:cNvPr id="88" name="雲 87">
              <a:extLst>
                <a:ext uri="{FF2B5EF4-FFF2-40B4-BE49-F238E27FC236}">
                  <a16:creationId xmlns:a16="http://schemas.microsoft.com/office/drawing/2014/main" id="{04D401F6-2E56-AF48-8672-B11DBAC70FB8}"/>
                </a:ext>
              </a:extLst>
            </p:cNvPr>
            <p:cNvSpPr/>
            <p:nvPr/>
          </p:nvSpPr>
          <p:spPr>
            <a:xfrm>
              <a:off x="6126986" y="1388371"/>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雲 86">
              <a:extLst>
                <a:ext uri="{FF2B5EF4-FFF2-40B4-BE49-F238E27FC236}">
                  <a16:creationId xmlns:a16="http://schemas.microsoft.com/office/drawing/2014/main" id="{C9303989-9E5B-3B41-80EA-0154AC608145}"/>
                </a:ext>
              </a:extLst>
            </p:cNvPr>
            <p:cNvSpPr/>
            <p:nvPr/>
          </p:nvSpPr>
          <p:spPr>
            <a:xfrm>
              <a:off x="6981077" y="1401499"/>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雲 85">
              <a:extLst>
                <a:ext uri="{FF2B5EF4-FFF2-40B4-BE49-F238E27FC236}">
                  <a16:creationId xmlns:a16="http://schemas.microsoft.com/office/drawing/2014/main" id="{70DC8CC6-1AB1-B548-B6A3-9B00BDB22572}"/>
                </a:ext>
              </a:extLst>
            </p:cNvPr>
            <p:cNvSpPr/>
            <p:nvPr/>
          </p:nvSpPr>
          <p:spPr>
            <a:xfrm>
              <a:off x="6679776" y="1972350"/>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雲 5">
              <a:extLst>
                <a:ext uri="{FF2B5EF4-FFF2-40B4-BE49-F238E27FC236}">
                  <a16:creationId xmlns:a16="http://schemas.microsoft.com/office/drawing/2014/main" id="{23BA7ED9-7F00-1341-92B1-AF8A01B8E49F}"/>
                </a:ext>
              </a:extLst>
            </p:cNvPr>
            <p:cNvSpPr/>
            <p:nvPr/>
          </p:nvSpPr>
          <p:spPr>
            <a:xfrm>
              <a:off x="6518988" y="1530220"/>
              <a:ext cx="1946988" cy="1268964"/>
            </a:xfrm>
            <a:prstGeom prst="cloud">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346BBBE5-AEFE-0047-9BA5-A87AA261B21A}"/>
                </a:ext>
              </a:extLst>
            </p:cNvPr>
            <p:cNvSpPr txBox="1"/>
            <p:nvPr/>
          </p:nvSpPr>
          <p:spPr>
            <a:xfrm>
              <a:off x="6001746" y="824410"/>
              <a:ext cx="2954655"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クラウド･ネイティブでの構築</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rgbClr val="0070C0"/>
                  </a:solidFill>
                  <a:latin typeface="Meiryo" panose="020B0604030504040204" pitchFamily="34" charset="-128"/>
                  <a:ea typeface="Meiryo" panose="020B0604030504040204" pitchFamily="34" charset="-128"/>
                </a:rPr>
                <a:t>コンテナ</a:t>
              </a:r>
              <a:r>
                <a:rPr lang="en-US" altLang="ja-JP" sz="1400" b="1" dirty="0">
                  <a:solidFill>
                    <a:srgbClr val="0070C0"/>
                  </a:solidFill>
                  <a:latin typeface="Meiryo" panose="020B0604030504040204" pitchFamily="34" charset="-128"/>
                  <a:ea typeface="Meiryo" panose="020B0604030504040204" pitchFamily="34" charset="-128"/>
                </a:rPr>
                <a:t>&amp;</a:t>
              </a:r>
              <a:r>
                <a:rPr lang="ja-JP" altLang="en-US" sz="1400" b="1">
                  <a:solidFill>
                    <a:srgbClr val="0070C0"/>
                  </a:solidFill>
                  <a:latin typeface="Meiryo" panose="020B0604030504040204" pitchFamily="34" charset="-128"/>
                  <a:ea typeface="Meiryo" panose="020B0604030504040204" pitchFamily="34" charset="-128"/>
                </a:rPr>
                <a:t>サーバーレス</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F93FA0F-CF77-E84B-A7E3-3B096C56355A}"/>
                </a:ext>
              </a:extLst>
            </p:cNvPr>
            <p:cNvSpPr txBox="1"/>
            <p:nvPr/>
          </p:nvSpPr>
          <p:spPr>
            <a:xfrm>
              <a:off x="5889535" y="6033590"/>
              <a:ext cx="3179075"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コンテナによるハイブリッド</a:t>
              </a:r>
              <a:r>
                <a:rPr lang="en-US" altLang="ja-JP" sz="1100" dirty="0">
                  <a:solidFill>
                    <a:schemeClr val="accent1">
                      <a:lumMod val="75000"/>
                    </a:schemeClr>
                  </a:solidFill>
                  <a:latin typeface="Meiryo" panose="020B0604030504040204" pitchFamily="34" charset="-128"/>
                  <a:ea typeface="Meiryo" panose="020B0604030504040204" pitchFamily="34" charset="-128"/>
                </a:rPr>
                <a:t>&amp;</a:t>
              </a:r>
              <a:r>
                <a:rPr lang="ja-JP" altLang="en-US" sz="1100">
                  <a:solidFill>
                    <a:schemeClr val="accent1">
                      <a:lumMod val="75000"/>
                    </a:schemeClr>
                  </a:solidFill>
                  <a:latin typeface="Meiryo" panose="020B0604030504040204" pitchFamily="34" charset="-128"/>
                  <a:ea typeface="Meiryo" panose="020B0604030504040204" pitchFamily="34" charset="-128"/>
                </a:rPr>
                <a:t>マルチ･クラウド</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100">
                  <a:solidFill>
                    <a:schemeClr val="accent1">
                      <a:lumMod val="75000"/>
                    </a:schemeClr>
                  </a:solidFill>
                  <a:latin typeface="Meiryo" panose="020B0604030504040204" pitchFamily="34" charset="-128"/>
                  <a:ea typeface="Meiryo" panose="020B0604030504040204" pitchFamily="34" charset="-128"/>
                </a:rPr>
                <a:t>サーバーレスによるクラウドネイティブ</a:t>
              </a:r>
            </a:p>
          </p:txBody>
        </p:sp>
        <p:sp>
          <p:nvSpPr>
            <p:cNvPr id="43" name="雲 42">
              <a:extLst>
                <a:ext uri="{FF2B5EF4-FFF2-40B4-BE49-F238E27FC236}">
                  <a16:creationId xmlns:a16="http://schemas.microsoft.com/office/drawing/2014/main" id="{B06B7386-76DD-C845-BCD2-84B059B4DB33}"/>
                </a:ext>
              </a:extLst>
            </p:cNvPr>
            <p:cNvSpPr/>
            <p:nvPr/>
          </p:nvSpPr>
          <p:spPr>
            <a:xfrm>
              <a:off x="6692570" y="3598307"/>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09F784CB-E0A5-2F49-8771-74186109AD2B}"/>
                </a:ext>
              </a:extLst>
            </p:cNvPr>
            <p:cNvSpPr txBox="1"/>
            <p:nvPr/>
          </p:nvSpPr>
          <p:spPr>
            <a:xfrm>
              <a:off x="7126167" y="1698937"/>
              <a:ext cx="911468"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P</a:t>
              </a:r>
              <a:r>
                <a:rPr kumimoji="1" lang="en-US" altLang="ja-JP" sz="2400" dirty="0">
                  <a:solidFill>
                    <a:schemeClr val="bg1"/>
                  </a:solidFill>
                  <a:latin typeface="Meiryo" panose="020B0604030504040204" pitchFamily="34" charset="-128"/>
                  <a:ea typeface="Meiryo" panose="020B0604030504040204" pitchFamily="34" charset="-128"/>
                </a:rPr>
                <a:t>aaS</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47" name="図 46">
              <a:extLst>
                <a:ext uri="{FF2B5EF4-FFF2-40B4-BE49-F238E27FC236}">
                  <a16:creationId xmlns:a16="http://schemas.microsoft.com/office/drawing/2014/main" id="{57CF364C-4ABF-BE4F-ABA1-759EEF9E1C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32535" y="4051813"/>
              <a:ext cx="674364" cy="628845"/>
            </a:xfrm>
            <a:prstGeom prst="rect">
              <a:avLst/>
            </a:prstGeom>
            <a:ln>
              <a:noFill/>
            </a:ln>
            <a:effectLst>
              <a:outerShdw blurRad="292100" dist="139700" dir="2700000" algn="tl" rotWithShape="0">
                <a:srgbClr val="333333">
                  <a:alpha val="65000"/>
                </a:srgbClr>
              </a:outerShdw>
            </a:effectLst>
          </p:spPr>
        </p:pic>
        <p:sp>
          <p:nvSpPr>
            <p:cNvPr id="53" name="正方形/長方形 52">
              <a:extLst>
                <a:ext uri="{FF2B5EF4-FFF2-40B4-BE49-F238E27FC236}">
                  <a16:creationId xmlns:a16="http://schemas.microsoft.com/office/drawing/2014/main" id="{CAFF90EB-4A8A-FB43-91C8-D7A0E09D7D6D}"/>
                </a:ext>
              </a:extLst>
            </p:cNvPr>
            <p:cNvSpPr/>
            <p:nvPr/>
          </p:nvSpPr>
          <p:spPr>
            <a:xfrm>
              <a:off x="7068045"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4383207F-A561-D640-A9FF-D185B139A4D2}"/>
                </a:ext>
              </a:extLst>
            </p:cNvPr>
            <p:cNvSpPr/>
            <p:nvPr/>
          </p:nvSpPr>
          <p:spPr>
            <a:xfrm>
              <a:off x="7372845"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196114FE-5AD1-CA44-95F2-8EAE592F2798}"/>
                </a:ext>
              </a:extLst>
            </p:cNvPr>
            <p:cNvSpPr/>
            <p:nvPr/>
          </p:nvSpPr>
          <p:spPr>
            <a:xfrm>
              <a:off x="7683656"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6FAD9545-D817-FA46-A78C-C853A4006894}"/>
                </a:ext>
              </a:extLst>
            </p:cNvPr>
            <p:cNvSpPr/>
            <p:nvPr/>
          </p:nvSpPr>
          <p:spPr>
            <a:xfrm>
              <a:off x="7073302"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26694B5B-976A-B346-941E-542BF664F7F4}"/>
                </a:ext>
              </a:extLst>
            </p:cNvPr>
            <p:cNvSpPr/>
            <p:nvPr/>
          </p:nvSpPr>
          <p:spPr>
            <a:xfrm>
              <a:off x="7378102"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7F3B125-274C-2347-BF4C-FF258615CB20}"/>
                </a:ext>
              </a:extLst>
            </p:cNvPr>
            <p:cNvSpPr/>
            <p:nvPr/>
          </p:nvSpPr>
          <p:spPr>
            <a:xfrm>
              <a:off x="7688913"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A6E7CB5-3ABC-784B-80C3-120D65556432}"/>
                </a:ext>
              </a:extLst>
            </p:cNvPr>
            <p:cNvSpPr/>
            <p:nvPr/>
          </p:nvSpPr>
          <p:spPr>
            <a:xfrm>
              <a:off x="7226684"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97987B49-125D-7744-902F-B88BB8109B89}"/>
                </a:ext>
              </a:extLst>
            </p:cNvPr>
            <p:cNvSpPr/>
            <p:nvPr/>
          </p:nvSpPr>
          <p:spPr>
            <a:xfrm>
              <a:off x="7531484"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5A5FE42B-0820-224A-8F4D-51519B68EBC1}"/>
                </a:ext>
              </a:extLst>
            </p:cNvPr>
            <p:cNvSpPr/>
            <p:nvPr/>
          </p:nvSpPr>
          <p:spPr>
            <a:xfrm>
              <a:off x="7842295"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A7AB38-60B5-B046-B6A1-919CDA655CDA}"/>
                </a:ext>
              </a:extLst>
            </p:cNvPr>
            <p:cNvSpPr/>
            <p:nvPr/>
          </p:nvSpPr>
          <p:spPr>
            <a:xfrm>
              <a:off x="7231941"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09FC10CA-BF40-6D45-B263-549551D5372F}"/>
                </a:ext>
              </a:extLst>
            </p:cNvPr>
            <p:cNvSpPr/>
            <p:nvPr/>
          </p:nvSpPr>
          <p:spPr>
            <a:xfrm>
              <a:off x="7536741"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6A7EA29F-8802-7647-909D-83ED2D0950A1}"/>
                </a:ext>
              </a:extLst>
            </p:cNvPr>
            <p:cNvSpPr/>
            <p:nvPr/>
          </p:nvSpPr>
          <p:spPr>
            <a:xfrm>
              <a:off x="7847552"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F303D342-449B-AD4A-A4E2-9B44B5166949}"/>
                </a:ext>
              </a:extLst>
            </p:cNvPr>
            <p:cNvSpPr/>
            <p:nvPr/>
          </p:nvSpPr>
          <p:spPr>
            <a:xfrm>
              <a:off x="7068045"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FBF280A1-4A09-6E4E-9E8C-EC692A629363}"/>
                </a:ext>
              </a:extLst>
            </p:cNvPr>
            <p:cNvSpPr/>
            <p:nvPr/>
          </p:nvSpPr>
          <p:spPr>
            <a:xfrm>
              <a:off x="7372845"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74DC2BFD-CD8A-E24B-AB5A-5AA54CECB2FF}"/>
                </a:ext>
              </a:extLst>
            </p:cNvPr>
            <p:cNvSpPr/>
            <p:nvPr/>
          </p:nvSpPr>
          <p:spPr>
            <a:xfrm>
              <a:off x="7683656"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517C586-3BF7-854C-907D-5C832697524E}"/>
                </a:ext>
              </a:extLst>
            </p:cNvPr>
            <p:cNvSpPr/>
            <p:nvPr/>
          </p:nvSpPr>
          <p:spPr>
            <a:xfrm>
              <a:off x="7073302"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F31ECC3-F15D-174B-AD65-9CC6264F50AC}"/>
                </a:ext>
              </a:extLst>
            </p:cNvPr>
            <p:cNvSpPr/>
            <p:nvPr/>
          </p:nvSpPr>
          <p:spPr>
            <a:xfrm>
              <a:off x="7378102"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4966E726-D986-BC4A-A837-D99204222383}"/>
                </a:ext>
              </a:extLst>
            </p:cNvPr>
            <p:cNvSpPr/>
            <p:nvPr/>
          </p:nvSpPr>
          <p:spPr>
            <a:xfrm>
              <a:off x="7688913"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AACBEB67-764A-0148-B3D7-2D6C9B21667B}"/>
                </a:ext>
              </a:extLst>
            </p:cNvPr>
            <p:cNvSpPr/>
            <p:nvPr/>
          </p:nvSpPr>
          <p:spPr>
            <a:xfrm>
              <a:off x="7226684"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B7B85E48-FEC4-124C-A57F-6A4D39AA96DA}"/>
                </a:ext>
              </a:extLst>
            </p:cNvPr>
            <p:cNvSpPr/>
            <p:nvPr/>
          </p:nvSpPr>
          <p:spPr>
            <a:xfrm>
              <a:off x="7531484"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7A156012-7C13-9544-B5EE-421055A1E94E}"/>
                </a:ext>
              </a:extLst>
            </p:cNvPr>
            <p:cNvSpPr/>
            <p:nvPr/>
          </p:nvSpPr>
          <p:spPr>
            <a:xfrm>
              <a:off x="7842295"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2F105E40-FC1E-D64C-B783-2BADF8BBFE19}"/>
                </a:ext>
              </a:extLst>
            </p:cNvPr>
            <p:cNvSpPr/>
            <p:nvPr/>
          </p:nvSpPr>
          <p:spPr>
            <a:xfrm>
              <a:off x="7231941"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33A42C72-D7FB-C847-A809-E95E38EA9D75}"/>
                </a:ext>
              </a:extLst>
            </p:cNvPr>
            <p:cNvSpPr/>
            <p:nvPr/>
          </p:nvSpPr>
          <p:spPr>
            <a:xfrm>
              <a:off x="7536741"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84DCDBEA-B64D-9440-BCE6-309E7415F36C}"/>
                </a:ext>
              </a:extLst>
            </p:cNvPr>
            <p:cNvSpPr/>
            <p:nvPr/>
          </p:nvSpPr>
          <p:spPr>
            <a:xfrm>
              <a:off x="7847552"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a:extLst>
                <a:ext uri="{FF2B5EF4-FFF2-40B4-BE49-F238E27FC236}">
                  <a16:creationId xmlns:a16="http://schemas.microsoft.com/office/drawing/2014/main" id="{E8E2C88A-57E2-2F4B-8E23-89AB37FF993C}"/>
                </a:ext>
              </a:extLst>
            </p:cNvPr>
            <p:cNvSpPr/>
            <p:nvPr/>
          </p:nvSpPr>
          <p:spPr>
            <a:xfrm>
              <a:off x="7456236" y="2799184"/>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a:extLst>
                <a:ext uri="{FF2B5EF4-FFF2-40B4-BE49-F238E27FC236}">
                  <a16:creationId xmlns:a16="http://schemas.microsoft.com/office/drawing/2014/main" id="{84AC747E-A9A4-014C-A287-2C83A3FD4631}"/>
                </a:ext>
              </a:extLst>
            </p:cNvPr>
            <p:cNvSpPr/>
            <p:nvPr/>
          </p:nvSpPr>
          <p:spPr>
            <a:xfrm rot="10800000">
              <a:off x="6821004" y="2423093"/>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図 84">
              <a:extLst>
                <a:ext uri="{FF2B5EF4-FFF2-40B4-BE49-F238E27FC236}">
                  <a16:creationId xmlns:a16="http://schemas.microsoft.com/office/drawing/2014/main" id="{E5A235E8-96EB-7A4D-B1D8-0CD1328B24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954659" y="5108537"/>
              <a:ext cx="957003" cy="961812"/>
            </a:xfrm>
            <a:prstGeom prst="rect">
              <a:avLst/>
            </a:prstGeom>
            <a:effectLst>
              <a:outerShdw blurRad="50800" dist="38100" dir="2700000" algn="tl" rotWithShape="0">
                <a:prstClr val="black">
                  <a:alpha val="40000"/>
                </a:prstClr>
              </a:outerShdw>
            </a:effectLst>
          </p:spPr>
        </p:pic>
        <p:sp>
          <p:nvSpPr>
            <p:cNvPr id="90" name="上下矢印 89">
              <a:extLst>
                <a:ext uri="{FF2B5EF4-FFF2-40B4-BE49-F238E27FC236}">
                  <a16:creationId xmlns:a16="http://schemas.microsoft.com/office/drawing/2014/main" id="{5F310336-7C84-954B-80E5-3E2AD162B937}"/>
                </a:ext>
              </a:extLst>
            </p:cNvPr>
            <p:cNvSpPr/>
            <p:nvPr/>
          </p:nvSpPr>
          <p:spPr>
            <a:xfrm>
              <a:off x="7346489"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a:extLst>
                <a:ext uri="{FF2B5EF4-FFF2-40B4-BE49-F238E27FC236}">
                  <a16:creationId xmlns:a16="http://schemas.microsoft.com/office/drawing/2014/main" id="{9FE19D23-9432-FD41-A9DA-165F90D2183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64439" y="3165383"/>
              <a:ext cx="504827" cy="504827"/>
            </a:xfrm>
            <a:prstGeom prst="rect">
              <a:avLst/>
            </a:prstGeom>
          </p:spPr>
        </p:pic>
        <p:pic>
          <p:nvPicPr>
            <p:cNvPr id="92" name="図 91">
              <a:extLst>
                <a:ext uri="{FF2B5EF4-FFF2-40B4-BE49-F238E27FC236}">
                  <a16:creationId xmlns:a16="http://schemas.microsoft.com/office/drawing/2014/main" id="{72495EB2-E992-6D47-A8AF-B071607FA6A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81534" y="3161776"/>
              <a:ext cx="261817" cy="461666"/>
            </a:xfrm>
            <a:prstGeom prst="rect">
              <a:avLst/>
            </a:prstGeom>
          </p:spPr>
        </p:pic>
        <p:pic>
          <p:nvPicPr>
            <p:cNvPr id="93" name="図 92">
              <a:extLst>
                <a:ext uri="{FF2B5EF4-FFF2-40B4-BE49-F238E27FC236}">
                  <a16:creationId xmlns:a16="http://schemas.microsoft.com/office/drawing/2014/main" id="{BFB023B7-93A4-AA45-AD11-B54F67FE6E0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2233" y="2306595"/>
              <a:ext cx="363231" cy="305879"/>
            </a:xfrm>
            <a:prstGeom prst="rect">
              <a:avLst/>
            </a:prstGeom>
          </p:spPr>
        </p:pic>
        <p:pic>
          <p:nvPicPr>
            <p:cNvPr id="94" name="図 93">
              <a:extLst>
                <a:ext uri="{FF2B5EF4-FFF2-40B4-BE49-F238E27FC236}">
                  <a16:creationId xmlns:a16="http://schemas.microsoft.com/office/drawing/2014/main" id="{14BDB473-F7D5-234F-A747-6B7A961778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39254" y="4339480"/>
              <a:ext cx="363231" cy="305879"/>
            </a:xfrm>
            <a:prstGeom prst="rect">
              <a:avLst/>
            </a:prstGeom>
          </p:spPr>
        </p:pic>
        <p:sp>
          <p:nvSpPr>
            <p:cNvPr id="97" name="正方形/長方形 96">
              <a:extLst>
                <a:ext uri="{FF2B5EF4-FFF2-40B4-BE49-F238E27FC236}">
                  <a16:creationId xmlns:a16="http://schemas.microsoft.com/office/drawing/2014/main" id="{350BBC7C-FDBD-254D-AA8B-873146651066}"/>
                </a:ext>
              </a:extLst>
            </p:cNvPr>
            <p:cNvSpPr/>
            <p:nvPr/>
          </p:nvSpPr>
          <p:spPr>
            <a:xfrm>
              <a:off x="8011272"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F72903AC-C312-E343-B2CA-DAE867A9B69C}"/>
                </a:ext>
              </a:extLst>
            </p:cNvPr>
            <p:cNvSpPr/>
            <p:nvPr/>
          </p:nvSpPr>
          <p:spPr>
            <a:xfrm>
              <a:off x="8016529"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4781D2DD-AAA2-DB44-B45D-4055B7198660}"/>
                </a:ext>
              </a:extLst>
            </p:cNvPr>
            <p:cNvSpPr/>
            <p:nvPr/>
          </p:nvSpPr>
          <p:spPr>
            <a:xfrm>
              <a:off x="8011272"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58D0120B-1713-3F45-BAC1-F922E21C8626}"/>
                </a:ext>
              </a:extLst>
            </p:cNvPr>
            <p:cNvSpPr/>
            <p:nvPr/>
          </p:nvSpPr>
          <p:spPr>
            <a:xfrm>
              <a:off x="8016529"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三角形 100">
              <a:extLst>
                <a:ext uri="{FF2B5EF4-FFF2-40B4-BE49-F238E27FC236}">
                  <a16:creationId xmlns:a16="http://schemas.microsoft.com/office/drawing/2014/main" id="{0343EF11-1DFD-BE4D-A85F-808A7F84758E}"/>
                </a:ext>
              </a:extLst>
            </p:cNvPr>
            <p:cNvSpPr/>
            <p:nvPr/>
          </p:nvSpPr>
          <p:spPr>
            <a:xfrm rot="5400000">
              <a:off x="5655431" y="3406632"/>
              <a:ext cx="584373" cy="25373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84FDCD65-813B-DA41-A98C-1AFB25ACC48C}"/>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30543" y="2610792"/>
              <a:ext cx="540157" cy="569717"/>
            </a:xfrm>
            <a:prstGeom prst="rect">
              <a:avLst/>
            </a:prstGeom>
          </p:spPr>
        </p:pic>
        <p:sp>
          <p:nvSpPr>
            <p:cNvPr id="104" name="テキスト ボックス 103">
              <a:extLst>
                <a:ext uri="{FF2B5EF4-FFF2-40B4-BE49-F238E27FC236}">
                  <a16:creationId xmlns:a16="http://schemas.microsoft.com/office/drawing/2014/main" id="{FAA8C661-00E3-5B47-816F-84E82BF02719}"/>
                </a:ext>
              </a:extLst>
            </p:cNvPr>
            <p:cNvSpPr txBox="1"/>
            <p:nvPr/>
          </p:nvSpPr>
          <p:spPr>
            <a:xfrm>
              <a:off x="6109358" y="4721425"/>
              <a:ext cx="1263487" cy="21544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Google GKE-On-</a:t>
              </a:r>
              <a:r>
                <a:rPr lang="en-US" altLang="ja-JP" sz="800" dirty="0" err="1">
                  <a:solidFill>
                    <a:srgbClr val="0070C0"/>
                  </a:solidFill>
                  <a:latin typeface="Meiryo" panose="020B0604030504040204" pitchFamily="34" charset="-128"/>
                  <a:ea typeface="Meiryo" panose="020B0604030504040204" pitchFamily="34" charset="-128"/>
                </a:rPr>
                <a:t>Prem</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105" name="テキスト ボックス 104">
              <a:extLst>
                <a:ext uri="{FF2B5EF4-FFF2-40B4-BE49-F238E27FC236}">
                  <a16:creationId xmlns:a16="http://schemas.microsoft.com/office/drawing/2014/main" id="{830F39B8-3A4B-0B4F-885C-1BB02EA23CFB}"/>
                </a:ext>
              </a:extLst>
            </p:cNvPr>
            <p:cNvSpPr txBox="1"/>
            <p:nvPr/>
          </p:nvSpPr>
          <p:spPr>
            <a:xfrm>
              <a:off x="5985361" y="2654186"/>
              <a:ext cx="870751" cy="461665"/>
            </a:xfrm>
            <a:prstGeom prst="rect">
              <a:avLst/>
            </a:prstGeom>
            <a:noFill/>
          </p:spPr>
          <p:txBody>
            <a:bodyPr wrap="none" rtlCol="0">
              <a:spAutoFit/>
            </a:bodyPr>
            <a:lstStyle/>
            <a:p>
              <a:r>
                <a:rPr lang="en-US" altLang="ja-JP" sz="800" dirty="0">
                  <a:solidFill>
                    <a:schemeClr val="accent3">
                      <a:lumMod val="50000"/>
                    </a:schemeClr>
                  </a:solidFill>
                  <a:latin typeface="Meiryo" panose="020B0604030504040204" pitchFamily="34" charset="-128"/>
                  <a:ea typeface="Meiryo" panose="020B0604030504040204" pitchFamily="34" charset="-128"/>
                </a:rPr>
                <a:t>AWS EKS</a:t>
              </a:r>
              <a:endParaRPr lang="ja-JP" altLang="en-US" sz="800">
                <a:solidFill>
                  <a:schemeClr val="accent3">
                    <a:lumMod val="50000"/>
                  </a:schemeClr>
                </a:solidFill>
                <a:latin typeface="Meiryo" panose="020B0604030504040204" pitchFamily="34" charset="-128"/>
                <a:ea typeface="Meiryo" panose="020B0604030504040204" pitchFamily="34" charset="-128"/>
              </a:endParaRPr>
            </a:p>
            <a:p>
              <a:r>
                <a:rPr lang="en-US" altLang="ja-JP" sz="800" dirty="0">
                  <a:solidFill>
                    <a:schemeClr val="accent3">
                      <a:lumMod val="50000"/>
                    </a:schemeClr>
                  </a:solidFill>
                  <a:latin typeface="Meiryo" panose="020B0604030504040204" pitchFamily="34" charset="-128"/>
                  <a:ea typeface="Meiryo" panose="020B0604030504040204" pitchFamily="34" charset="-128"/>
                </a:rPr>
                <a:t>Google GKE</a:t>
              </a:r>
            </a:p>
            <a:p>
              <a:r>
                <a:rPr kumimoji="1" lang="en-US" altLang="ja-JP" sz="800" dirty="0">
                  <a:solidFill>
                    <a:schemeClr val="accent3">
                      <a:lumMod val="50000"/>
                    </a:schemeClr>
                  </a:solidFill>
                  <a:latin typeface="Meiryo" panose="020B0604030504040204" pitchFamily="34" charset="-128"/>
                  <a:ea typeface="Meiryo" panose="020B0604030504040204" pitchFamily="34" charset="-128"/>
                </a:rPr>
                <a:t>Microsoft </a:t>
              </a:r>
              <a:r>
                <a:rPr lang="en-US" altLang="ja-JP" sz="800" dirty="0">
                  <a:solidFill>
                    <a:schemeClr val="accent3">
                      <a:lumMod val="50000"/>
                    </a:schemeClr>
                  </a:solidFill>
                  <a:latin typeface="Meiryo" panose="020B0604030504040204" pitchFamily="34" charset="-128"/>
                  <a:ea typeface="Meiryo" panose="020B0604030504040204" pitchFamily="34" charset="-128"/>
                </a:rPr>
                <a:t>AKS</a:t>
              </a:r>
            </a:p>
          </p:txBody>
        </p:sp>
      </p:grpSp>
    </p:spTree>
    <p:extLst>
      <p:ext uri="{BB962C8B-B14F-4D97-AF65-F5344CB8AC3E}">
        <p14:creationId xmlns:p14="http://schemas.microsoft.com/office/powerpoint/2010/main" val="174433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401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76411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が支援する</a:t>
            </a:r>
            <a:endPar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3" name="正方形/長方形 42">
            <a:extLst>
              <a:ext uri="{FF2B5EF4-FFF2-40B4-BE49-F238E27FC236}">
                <a16:creationId xmlns:a16="http://schemas.microsoft.com/office/drawing/2014/main" id="{B71F2018-5BBB-3142-B058-C6A32C5068EF}"/>
              </a:ext>
            </a:extLst>
          </p:cNvPr>
          <p:cNvSpPr/>
          <p:nvPr/>
        </p:nvSpPr>
        <p:spPr>
          <a:xfrm>
            <a:off x="1215498" y="4396253"/>
            <a:ext cx="2124299"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安定</a:t>
            </a:r>
            <a:r>
              <a:rPr lang="en-US" altLang="ja-JP" sz="1400" dirty="0">
                <a:solidFill>
                  <a:schemeClr val="accent2">
                    <a:lumMod val="75000"/>
                  </a:schemeClr>
                </a:solidFill>
                <a:latin typeface="Meiryo" panose="020B0604030504040204" pitchFamily="34" charset="-128"/>
                <a:ea typeface="Meiryo" panose="020B0604030504040204" pitchFamily="34" charset="-128"/>
                <a:cs typeface="Meiryo" charset="-128"/>
              </a:rPr>
              <a:t>×</a:t>
            </a: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高品質の徹底追求</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endPar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7" name="正方形/長方形 46">
            <a:extLst>
              <a:ext uri="{FF2B5EF4-FFF2-40B4-BE49-F238E27FC236}">
                <a16:creationId xmlns:a16="http://schemas.microsoft.com/office/drawing/2014/main" id="{AD8648E8-9DED-174C-999D-4C3FFA16E737}"/>
              </a:ext>
            </a:extLst>
          </p:cNvPr>
          <p:cNvSpPr/>
          <p:nvPr/>
        </p:nvSpPr>
        <p:spPr>
          <a:xfrm>
            <a:off x="876281" y="4646139"/>
            <a:ext cx="2800767" cy="369332"/>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コスト削減の手段としての</a:t>
            </a:r>
            <a:r>
              <a:rPr lang="ja-JP" altLang="en-US" b="1" u="sng">
                <a:solidFill>
                  <a:schemeClr val="accent2">
                    <a:lumMod val="75000"/>
                  </a:schemeClr>
                </a:solidFill>
                <a:latin typeface="Meiryo" panose="020B0604030504040204" pitchFamily="34" charset="-128"/>
                <a:ea typeface="Meiryo" panose="020B0604030504040204" pitchFamily="34" charset="-128"/>
                <a:cs typeface="Meiryo" charset="-128"/>
              </a:rPr>
              <a:t>外注</a:t>
            </a:r>
            <a:endParaRPr lang="ja-JP" altLang="en-US" b="1" u="sng"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FB9F2410-C67A-714B-8018-4AA6875BA71C}"/>
              </a:ext>
            </a:extLst>
          </p:cNvPr>
          <p:cNvSpPr/>
          <p:nvPr/>
        </p:nvSpPr>
        <p:spPr>
          <a:xfrm>
            <a:off x="833291" y="4178715"/>
            <a:ext cx="2877711"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常にコスト削減の圧力に晒される</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871738" y="5301270"/>
            <a:ext cx="3054041"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仕様書通り</a:t>
            </a:r>
            <a:r>
              <a:rPr lang="en-US" altLang="ja-JP" sz="2000" dirty="0">
                <a:solidFill>
                  <a:schemeClr val="bg1"/>
                </a:solidFill>
                <a:latin typeface="Meiryo" panose="020B0604030504040204" pitchFamily="34" charset="-128"/>
                <a:ea typeface="Meiryo" panose="020B0604030504040204" pitchFamily="34" charset="-128"/>
                <a:cs typeface="Meiryo" charset="-128"/>
              </a:rPr>
              <a:t>QCD</a:t>
            </a:r>
            <a:r>
              <a:rPr lang="ja-JP" altLang="en-US" sz="2000">
                <a:solidFill>
                  <a:schemeClr val="bg1"/>
                </a:solidFill>
                <a:latin typeface="Meiryo" panose="020B0604030504040204" pitchFamily="34" charset="-128"/>
                <a:ea typeface="Meiryo" panose="020B0604030504040204" pitchFamily="34" charset="-128"/>
                <a:cs typeface="Meiryo" charset="-128"/>
              </a:rPr>
              <a:t>を守って</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情報システム完成させる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B6E9A06D-AE93-254A-AEFC-340AC941624D}"/>
              </a:ext>
            </a:extLst>
          </p:cNvPr>
          <p:cNvGrpSpPr/>
          <p:nvPr/>
        </p:nvGrpSpPr>
        <p:grpSpPr>
          <a:xfrm>
            <a:off x="4649105" y="1095278"/>
            <a:ext cx="4338405" cy="5027809"/>
            <a:chOff x="4649105" y="1095278"/>
            <a:chExt cx="4338405" cy="5027809"/>
          </a:xfrm>
        </p:grpSpPr>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4" name="正方形/長方形 43">
              <a:extLst>
                <a:ext uri="{FF2B5EF4-FFF2-40B4-BE49-F238E27FC236}">
                  <a16:creationId xmlns:a16="http://schemas.microsoft.com/office/drawing/2014/main" id="{4D437A2C-8C94-4D49-B026-968254A16913}"/>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611872" y="4646139"/>
              <a:ext cx="2262159" cy="369332"/>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a:t>
              </a:r>
              <a:r>
                <a:rPr lang="ja-JP" altLang="en-US" b="1" u="sng">
                  <a:solidFill>
                    <a:srgbClr val="0070C0"/>
                  </a:solidFill>
                  <a:latin typeface="Meiryo" panose="020B0604030504040204" pitchFamily="34" charset="-128"/>
                  <a:ea typeface="Meiryo" panose="020B0604030504040204" pitchFamily="34" charset="-128"/>
                  <a:cs typeface="Meiryo" charset="-128"/>
                </a:rPr>
                <a:t>内製</a:t>
              </a:r>
              <a:endParaRPr lang="ja-JP" altLang="en-US" b="1" u="sng" dirty="0">
                <a:solidFill>
                  <a:srgbClr val="0070C0"/>
                </a:solidFill>
                <a:latin typeface="Meiryo" panose="020B0604030504040204" pitchFamily="34" charset="-128"/>
                <a:ea typeface="Meiryo" panose="020B0604030504040204" pitchFamily="34" charset="-128"/>
                <a:cs typeface="Meiryo" charset="-128"/>
              </a:endParaRPr>
            </a:p>
          </p:txBody>
        </p:sp>
        <p:sp>
          <p:nvSpPr>
            <p:cNvPr id="50" name="正方形/長方形 49">
              <a:extLst>
                <a:ext uri="{FF2B5EF4-FFF2-40B4-BE49-F238E27FC236}">
                  <a16:creationId xmlns:a16="http://schemas.microsoft.com/office/drawing/2014/main" id="{4DCA272B-F119-B445-95B8-2E2C1B8E1E10}"/>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57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0382BC-240F-0D4C-B433-0528CCBCBF0A}"/>
              </a:ext>
            </a:extLst>
          </p:cNvPr>
          <p:cNvSpPr>
            <a:spLocks noGrp="1"/>
          </p:cNvSpPr>
          <p:nvPr>
            <p:ph type="title"/>
          </p:nvPr>
        </p:nvSpPr>
        <p:spPr/>
        <p:txBody>
          <a:bodyPr/>
          <a:lstStyle/>
          <a:p>
            <a:r>
              <a:rPr kumimoji="1" lang="ja-JP" altLang="en-US"/>
              <a:t>人間の役割は時代とともに変わってゆく</a:t>
            </a:r>
          </a:p>
        </p:txBody>
      </p:sp>
      <p:pic>
        <p:nvPicPr>
          <p:cNvPr id="4" name="Picture 4">
            <a:extLst>
              <a:ext uri="{FF2B5EF4-FFF2-40B4-BE49-F238E27FC236}">
                <a16:creationId xmlns:a16="http://schemas.microsoft.com/office/drawing/2014/main" id="{93231CF9-FE41-614F-BDF7-BCFA0E251860}"/>
              </a:ext>
            </a:extLst>
          </p:cNvPr>
          <p:cNvPicPr>
            <a:picLocks noChangeAspect="1"/>
          </p:cNvPicPr>
          <p:nvPr/>
        </p:nvPicPr>
        <p:blipFill>
          <a:blip r:embed="rId2"/>
          <a:stretch>
            <a:fillRect/>
          </a:stretch>
        </p:blipFill>
        <p:spPr>
          <a:xfrm>
            <a:off x="199266" y="2270395"/>
            <a:ext cx="7835657" cy="3311303"/>
          </a:xfrm>
          <a:prstGeom prst="rect">
            <a:avLst/>
          </a:prstGeom>
        </p:spPr>
      </p:pic>
      <p:sp>
        <p:nvSpPr>
          <p:cNvPr id="5" name="TextBox 1">
            <a:extLst>
              <a:ext uri="{FF2B5EF4-FFF2-40B4-BE49-F238E27FC236}">
                <a16:creationId xmlns:a16="http://schemas.microsoft.com/office/drawing/2014/main" id="{C31FA5C0-46C5-824D-8600-3A27E2F1F57E}"/>
              </a:ext>
            </a:extLst>
          </p:cNvPr>
          <p:cNvSpPr txBox="1"/>
          <p:nvPr/>
        </p:nvSpPr>
        <p:spPr>
          <a:xfrm>
            <a:off x="772815" y="2131576"/>
            <a:ext cx="800826"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生産性</a:t>
            </a:r>
            <a:endParaRPr kumimoji="0"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6" name="TextBox 5">
            <a:extLst>
              <a:ext uri="{FF2B5EF4-FFF2-40B4-BE49-F238E27FC236}">
                <a16:creationId xmlns:a16="http://schemas.microsoft.com/office/drawing/2014/main" id="{2282AC11-C99A-B643-9C2B-8B9819CDC448}"/>
              </a:ext>
            </a:extLst>
          </p:cNvPr>
          <p:cNvSpPr txBox="1"/>
          <p:nvPr/>
        </p:nvSpPr>
        <p:spPr>
          <a:xfrm>
            <a:off x="271694" y="3692022"/>
            <a:ext cx="1471780"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dirty="0">
                <a:ln>
                  <a:noFill/>
                </a:ln>
                <a:solidFill>
                  <a:srgbClr val="F0AB00"/>
                </a:solidFill>
                <a:effectLst/>
                <a:uLnTx/>
                <a:uFillTx/>
                <a:latin typeface="Meiryo" panose="020B0604030504040204" pitchFamily="34" charset="-128"/>
                <a:ea typeface="Meiryo" panose="020B0604030504040204" pitchFamily="34" charset="-128"/>
                <a:cs typeface="Arial Unicode MS" pitchFamily="34" charset="-128"/>
              </a:rPr>
              <a:t>高付加価値業務</a:t>
            </a:r>
            <a:endParaRPr kumimoji="0" lang="en-US" sz="1200" b="0" i="0" u="none" strike="noStrike" kern="0" cap="none" spc="0" normalizeH="0" baseline="0" noProof="0" dirty="0">
              <a:ln>
                <a:noFill/>
              </a:ln>
              <a:solidFill>
                <a:srgbClr val="F0AB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7" name="TextBox 6">
            <a:extLst>
              <a:ext uri="{FF2B5EF4-FFF2-40B4-BE49-F238E27FC236}">
                <a16:creationId xmlns:a16="http://schemas.microsoft.com/office/drawing/2014/main" id="{05D704B7-D6BB-C14E-9EB8-82086683223B}"/>
              </a:ext>
            </a:extLst>
          </p:cNvPr>
          <p:cNvSpPr txBox="1"/>
          <p:nvPr/>
        </p:nvSpPr>
        <p:spPr>
          <a:xfrm>
            <a:off x="271694" y="4251452"/>
            <a:ext cx="1297648"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a:ln>
                  <a:noFill/>
                </a:ln>
                <a:solidFill>
                  <a:srgbClr val="970A82"/>
                </a:solidFill>
                <a:effectLst/>
                <a:uLnTx/>
                <a:uFillTx/>
                <a:latin typeface="Meiryo" panose="020B0604030504040204" pitchFamily="34" charset="-128"/>
                <a:ea typeface="Meiryo" panose="020B0604030504040204" pitchFamily="34" charset="-128"/>
                <a:cs typeface="Arial Unicode MS" pitchFamily="34" charset="-128"/>
              </a:rPr>
              <a:t>繰り返し作業</a:t>
            </a:r>
            <a:endParaRPr kumimoji="0" lang="en-US" sz="1200" b="0" i="0" u="none" strike="noStrike" kern="0" cap="none" spc="0" normalizeH="0" baseline="0" noProof="0" dirty="0">
              <a:ln>
                <a:noFill/>
              </a:ln>
              <a:solidFill>
                <a:srgbClr val="970A82"/>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8" name="TextBox 8">
            <a:extLst>
              <a:ext uri="{FF2B5EF4-FFF2-40B4-BE49-F238E27FC236}">
                <a16:creationId xmlns:a16="http://schemas.microsoft.com/office/drawing/2014/main" id="{89713E63-E865-9C4C-A826-08C1F7466A7A}"/>
              </a:ext>
            </a:extLst>
          </p:cNvPr>
          <p:cNvSpPr txBox="1"/>
          <p:nvPr/>
        </p:nvSpPr>
        <p:spPr>
          <a:xfrm>
            <a:off x="264655" y="4842289"/>
            <a:ext cx="1362021"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a:ln>
                  <a:noFill/>
                </a:ln>
                <a:solidFill>
                  <a:srgbClr val="008FD3"/>
                </a:solidFill>
                <a:effectLst/>
                <a:uLnTx/>
                <a:uFillTx/>
                <a:latin typeface="Meiryo" panose="020B0604030504040204" pitchFamily="34" charset="-128"/>
                <a:ea typeface="Meiryo" panose="020B0604030504040204" pitchFamily="34" charset="-128"/>
                <a:cs typeface="Arial Unicode MS" pitchFamily="34" charset="-128"/>
              </a:rPr>
              <a:t>自動化</a:t>
            </a:r>
            <a:endParaRPr kumimoji="0" lang="en-US" sz="1200" b="0" i="0" u="none" strike="noStrike" kern="0" cap="none" spc="0" normalizeH="0" baseline="0" noProof="0" dirty="0">
              <a:ln>
                <a:noFill/>
              </a:ln>
              <a:solidFill>
                <a:srgbClr val="008FD3"/>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9" name="TextBox 9">
            <a:extLst>
              <a:ext uri="{FF2B5EF4-FFF2-40B4-BE49-F238E27FC236}">
                <a16:creationId xmlns:a16="http://schemas.microsoft.com/office/drawing/2014/main" id="{BBD51453-1812-8149-93AE-20294FB80CD9}"/>
              </a:ext>
            </a:extLst>
          </p:cNvPr>
          <p:cNvSpPr txBox="1"/>
          <p:nvPr/>
        </p:nvSpPr>
        <p:spPr>
          <a:xfrm>
            <a:off x="1848403" y="1746855"/>
            <a:ext cx="1480458" cy="769441"/>
          </a:xfrm>
          <a:prstGeom prst="rect">
            <a:avLst/>
          </a:prstGeom>
          <a:noFill/>
          <a:ln>
            <a:noFill/>
          </a:ln>
        </p:spPr>
        <p:txBody>
          <a:bodyPr wrap="square" lIns="0" tIns="0" rIns="0" bIns="0" rtlCol="0" anchor="ctr">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個々の作業の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自動化</a:t>
            </a:r>
            <a:endPar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0" name="TextBox 10">
            <a:extLst>
              <a:ext uri="{FF2B5EF4-FFF2-40B4-BE49-F238E27FC236}">
                <a16:creationId xmlns:a16="http://schemas.microsoft.com/office/drawing/2014/main" id="{75115567-AB61-6A44-943B-C02BCBAC190A}"/>
              </a:ext>
            </a:extLst>
          </p:cNvPr>
          <p:cNvSpPr txBox="1"/>
          <p:nvPr/>
        </p:nvSpPr>
        <p:spPr>
          <a:xfrm>
            <a:off x="3268432" y="1853993"/>
            <a:ext cx="1480458" cy="607071"/>
          </a:xfrm>
          <a:prstGeom prst="rect">
            <a:avLst/>
          </a:prstGeom>
          <a:noFill/>
          <a:ln>
            <a:noFill/>
          </a:ln>
        </p:spPr>
        <p:txBody>
          <a:bodyPr wrap="square" lIns="0" tIns="72000" rIns="0" bIns="72000" rtlCol="0" anchor="ctr">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個々の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業務プロセスの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自動化</a:t>
            </a:r>
            <a:endPar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1" name="TextBox 12">
            <a:extLst>
              <a:ext uri="{FF2B5EF4-FFF2-40B4-BE49-F238E27FC236}">
                <a16:creationId xmlns:a16="http://schemas.microsoft.com/office/drawing/2014/main" id="{3DC80923-87AA-8E4C-B880-D176AE4E4F94}"/>
              </a:ext>
            </a:extLst>
          </p:cNvPr>
          <p:cNvSpPr txBox="1"/>
          <p:nvPr/>
        </p:nvSpPr>
        <p:spPr>
          <a:xfrm>
            <a:off x="6170574" y="1792662"/>
            <a:ext cx="1465941" cy="679774"/>
          </a:xfrm>
          <a:prstGeom prst="rect">
            <a:avLst/>
          </a:prstGeom>
          <a:noFill/>
          <a:ln>
            <a:noFill/>
          </a:ln>
        </p:spPr>
        <p:txBody>
          <a:bodyPr wrap="square" lIns="0" tIns="108000" rIns="0" bIns="108000" rtlCol="0" anchor="ctr">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t>企業内・外の</a:t>
            </a:r>
            <a:br>
              <a:rPr kumimoji="0" lang="en-US" altLang="ja-JP"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t>ビジネス全体の</a:t>
            </a:r>
            <a:br>
              <a:rPr kumimoji="0" lang="en-US" altLang="ja-JP"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t>デジタル化と革新</a:t>
            </a:r>
            <a:endParaRPr kumimoji="0" lang="en-US" altLang="ja-JP"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endParaRPr>
          </a:p>
        </p:txBody>
      </p:sp>
      <p:sp>
        <p:nvSpPr>
          <p:cNvPr id="12" name="Rectangle 3">
            <a:extLst>
              <a:ext uri="{FF2B5EF4-FFF2-40B4-BE49-F238E27FC236}">
                <a16:creationId xmlns:a16="http://schemas.microsoft.com/office/drawing/2014/main" id="{A7C6C38D-B001-6543-93E7-961A5C5B84A5}"/>
              </a:ext>
            </a:extLst>
          </p:cNvPr>
          <p:cNvSpPr/>
          <p:nvPr/>
        </p:nvSpPr>
        <p:spPr bwMode="gray">
          <a:xfrm>
            <a:off x="4646032" y="1798238"/>
            <a:ext cx="1623789" cy="674198"/>
          </a:xfrm>
          <a:prstGeom prst="rect">
            <a:avLst/>
          </a:prstGeom>
          <a:no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全社規模の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業務プロセスの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lang="ja-JP" altLang="en-US" sz="1000" kern="0" dirty="0">
                <a:solidFill>
                  <a:srgbClr val="000000"/>
                </a:solidFill>
                <a:latin typeface="Meiryo" panose="020B0604030504040204" pitchFamily="34" charset="-128"/>
                <a:ea typeface="Meiryo" panose="020B0604030504040204" pitchFamily="34" charset="-128"/>
                <a:cs typeface="Arial Unicode MS" pitchFamily="34" charset="-128"/>
              </a:rPr>
              <a:t>標準化・最適化</a:t>
            </a:r>
            <a:endParaRPr kumimoji="0" 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3" name="TextBox 13">
            <a:extLst>
              <a:ext uri="{FF2B5EF4-FFF2-40B4-BE49-F238E27FC236}">
                <a16:creationId xmlns:a16="http://schemas.microsoft.com/office/drawing/2014/main" id="{E7F19CDD-F1B1-8348-BD59-9DB59BC638B6}"/>
              </a:ext>
            </a:extLst>
          </p:cNvPr>
          <p:cNvSpPr txBox="1"/>
          <p:nvPr/>
        </p:nvSpPr>
        <p:spPr>
          <a:xfrm>
            <a:off x="3522274" y="6416675"/>
            <a:ext cx="5495094" cy="123111"/>
          </a:xfrm>
          <a:prstGeom prst="rect">
            <a:avLst/>
          </a:prstGeom>
          <a:noFill/>
        </p:spPr>
        <p:txBody>
          <a:bodyPr wrap="none" lIns="0" tIns="0" rIns="0" bIns="0" rtlCol="0">
            <a:spAutoFit/>
          </a:bodyPr>
          <a:lstStyle/>
          <a:p>
            <a:pPr marL="0" marR="0" lvl="0" indent="0" algn="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出典</a:t>
            </a:r>
            <a:r>
              <a:rPr kumimoji="0" lang="en-US" altLang="ja-JP"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SAP CSG analysis, McKinsey Quarterly Report 2016 </a:t>
            </a:r>
            <a:r>
              <a:rPr kumimoji="0" lang="ja-JP" altLang="en-US"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 </a:t>
            </a:r>
            <a:r>
              <a:rPr kumimoji="0" lang="en-US" altLang="ja-JP"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 </a:t>
            </a:r>
            <a:r>
              <a:rPr kumimoji="0" lang="ja-JP" altLang="en-US"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0" lang="en-US" altLang="ja-JP"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Google PR, Microsoft PR, SAP Market Model</a:t>
            </a:r>
          </a:p>
        </p:txBody>
      </p:sp>
      <p:sp>
        <p:nvSpPr>
          <p:cNvPr id="14" name="TextBox 7">
            <a:extLst>
              <a:ext uri="{FF2B5EF4-FFF2-40B4-BE49-F238E27FC236}">
                <a16:creationId xmlns:a16="http://schemas.microsoft.com/office/drawing/2014/main" id="{CDBBC8B0-7F3A-6340-81D5-6EE8BD5576C8}"/>
              </a:ext>
            </a:extLst>
          </p:cNvPr>
          <p:cNvSpPr txBox="1"/>
          <p:nvPr/>
        </p:nvSpPr>
        <p:spPr>
          <a:xfrm>
            <a:off x="7715064" y="4550175"/>
            <a:ext cx="1077218" cy="323165"/>
          </a:xfrm>
          <a:prstGeom prst="rect">
            <a:avLst/>
          </a:prstGeom>
          <a:noFill/>
        </p:spPr>
        <p:txBody>
          <a:bodyPr wrap="none" lIns="0" tIns="0" rIns="0" bIns="0" rtlCol="0">
            <a:spAutoFit/>
          </a:bodyPr>
          <a:lstStyle/>
          <a:p>
            <a:pPr marL="0" marR="0" lvl="0" indent="0" defTabSz="1088776" rtl="0" eaLnBrk="1" fontAlgn="base" latinLnBrk="0" hangingPunct="1">
              <a:lnSpc>
                <a:spcPct val="100000"/>
              </a:lnSpc>
              <a:spcAft>
                <a:spcPct val="0"/>
              </a:spcAft>
              <a:buClr>
                <a:srgbClr val="F0AB00"/>
              </a:buClr>
              <a:buSzPct val="80000"/>
              <a:buFontTx/>
              <a:buNone/>
              <a:tabLst/>
              <a:defRPr/>
            </a:pPr>
            <a:r>
              <a:rPr kumimoji="1" lang="ja-JP" altLang="en-US" sz="1050" i="0" u="none" strike="noStrike" kern="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cs typeface="Arial Unicode MS" pitchFamily="34" charset="-128"/>
              </a:rPr>
              <a:t>既存業務を</a:t>
            </a:r>
            <a:br>
              <a:rPr kumimoji="1" lang="en-US" altLang="ja-JP" sz="1050" i="0" u="none" strike="noStrike" kern="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cs typeface="Arial Unicode MS" pitchFamily="34" charset="-128"/>
              </a:rPr>
            </a:br>
            <a:r>
              <a:rPr kumimoji="1" lang="ja-JP" altLang="en-US" sz="1050" kern="0" dirty="0">
                <a:solidFill>
                  <a:srgbClr val="0070C0"/>
                </a:solidFill>
                <a:latin typeface="Meiryo" panose="020B0604030504040204" pitchFamily="34" charset="-128"/>
                <a:ea typeface="Meiryo" panose="020B0604030504040204" pitchFamily="34" charset="-128"/>
                <a:cs typeface="Arial Unicode MS" pitchFamily="34" charset="-128"/>
              </a:rPr>
              <a:t>標準化して自動化</a:t>
            </a:r>
            <a:endParaRPr kumimoji="1" lang="ja-JP" altLang="en-US" sz="1050" i="0" u="none" strike="noStrike" kern="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5" name="TextBox 14">
            <a:extLst>
              <a:ext uri="{FF2B5EF4-FFF2-40B4-BE49-F238E27FC236}">
                <a16:creationId xmlns:a16="http://schemas.microsoft.com/office/drawing/2014/main" id="{1D5D7DBE-8B95-D245-8FB2-14D74809F9BC}"/>
              </a:ext>
            </a:extLst>
          </p:cNvPr>
          <p:cNvSpPr txBox="1"/>
          <p:nvPr/>
        </p:nvSpPr>
        <p:spPr>
          <a:xfrm>
            <a:off x="7715064" y="3329494"/>
            <a:ext cx="942566" cy="323165"/>
          </a:xfrm>
          <a:prstGeom prst="rect">
            <a:avLst/>
          </a:prstGeom>
          <a:noFill/>
        </p:spPr>
        <p:txBody>
          <a:bodyPr wrap="none" lIns="0" tIns="0" rIns="0" bIns="0" rtlCol="0">
            <a:spAutoFit/>
          </a:bodyPr>
          <a:lstStyle/>
          <a:p>
            <a:pPr marL="0" marR="0" lvl="0" indent="0" defTabSz="1088776" rtl="0" eaLnBrk="1" fontAlgn="base" latinLnBrk="0" hangingPunct="1">
              <a:lnSpc>
                <a:spcPct val="100000"/>
              </a:lnSpc>
              <a:spcAft>
                <a:spcPct val="0"/>
              </a:spcAft>
              <a:buClr>
                <a:srgbClr val="F0AB00"/>
              </a:buClr>
              <a:buSzPct val="80000"/>
              <a:buFontTx/>
              <a:buNone/>
              <a:tabLst/>
              <a:defRPr/>
            </a:pPr>
            <a:r>
              <a:rPr kumimoji="1" lang="ja-JP" altLang="en-US" sz="1050" i="0" u="none" strike="noStrike" kern="0" cap="none" spc="0" normalizeH="0" baseline="0" noProof="0" dirty="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rPr>
              <a:t>より</a:t>
            </a:r>
            <a:r>
              <a:rPr kumimoji="1" lang="ja-JP" altLang="en-US" sz="1050" i="0" u="none" strike="noStrike" kern="0" cap="none" spc="0" normalizeH="0" baseline="0" noProof="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rPr>
              <a:t>高付加価値</a:t>
            </a:r>
            <a:endParaRPr kumimoji="1" lang="en-US" altLang="ja-JP" sz="1050" i="0" u="none" strike="noStrike" kern="0" cap="none" spc="0" normalizeH="0" baseline="0" noProof="0" dirty="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endParaRPr>
          </a:p>
          <a:p>
            <a:pPr marL="0" marR="0" lvl="0" indent="0" defTabSz="1088776" rtl="0" eaLnBrk="1" fontAlgn="base" latinLnBrk="0" hangingPunct="1">
              <a:lnSpc>
                <a:spcPct val="100000"/>
              </a:lnSpc>
              <a:spcAft>
                <a:spcPct val="0"/>
              </a:spcAft>
              <a:buClr>
                <a:srgbClr val="F0AB00"/>
              </a:buClr>
              <a:buSzPct val="80000"/>
              <a:buFontTx/>
              <a:buNone/>
              <a:tabLst/>
              <a:defRPr/>
            </a:pPr>
            <a:r>
              <a:rPr kumimoji="1" lang="ja-JP" altLang="en-US" sz="1050" i="0" u="none" strike="noStrike" kern="0" cap="none" spc="0" normalizeH="0" baseline="0" noProof="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rPr>
              <a:t>な業務へシフト</a:t>
            </a:r>
            <a:endParaRPr kumimoji="1" lang="ja-JP" altLang="en-US" sz="1050" i="0" u="none" strike="noStrike" kern="0" cap="none" spc="0" normalizeH="0" baseline="0" noProof="0" dirty="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endParaRPr>
          </a:p>
        </p:txBody>
      </p:sp>
    </p:spTree>
    <p:extLst>
      <p:ext uri="{BB962C8B-B14F-4D97-AF65-F5344CB8AC3E}">
        <p14:creationId xmlns:p14="http://schemas.microsoft.com/office/powerpoint/2010/main" val="3967870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ECF0232B-DE8A-E748-9B5F-0ACEFCCB4276}"/>
              </a:ext>
            </a:extLst>
          </p:cNvPr>
          <p:cNvCxnSpPr>
            <a:cxnSpLocks/>
          </p:cNvCxnSpPr>
          <p:nvPr/>
        </p:nvCxnSpPr>
        <p:spPr>
          <a:xfrm>
            <a:off x="829350" y="3619759"/>
            <a:ext cx="7609394" cy="10633"/>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FDE0A59F-CF0C-5F4A-BBC7-D3C960CA93BA}"/>
              </a:ext>
            </a:extLst>
          </p:cNvPr>
          <p:cNvSpPr>
            <a:spLocks noGrp="1"/>
          </p:cNvSpPr>
          <p:nvPr>
            <p:ph type="title"/>
          </p:nvPr>
        </p:nvSpPr>
        <p:spPr/>
        <p:txBody>
          <a:bodyPr/>
          <a:lstStyle/>
          <a:p>
            <a:r>
              <a:rPr kumimoji="1" lang="ja-JP" altLang="en-US"/>
              <a:t>システム化の対象範囲</a:t>
            </a:r>
          </a:p>
        </p:txBody>
      </p:sp>
      <p:sp>
        <p:nvSpPr>
          <p:cNvPr id="3" name="正方形/長方形 2">
            <a:extLst>
              <a:ext uri="{FF2B5EF4-FFF2-40B4-BE49-F238E27FC236}">
                <a16:creationId xmlns:a16="http://schemas.microsoft.com/office/drawing/2014/main" id="{34C91228-AA81-0A46-AA24-1D43E20862EC}"/>
              </a:ext>
            </a:extLst>
          </p:cNvPr>
          <p:cNvSpPr/>
          <p:nvPr/>
        </p:nvSpPr>
        <p:spPr>
          <a:xfrm>
            <a:off x="829350" y="5385305"/>
            <a:ext cx="4345200" cy="712381"/>
          </a:xfrm>
          <a:prstGeom prst="rect">
            <a:avLst/>
          </a:prstGeom>
          <a:gradFill>
            <a:gsLst>
              <a:gs pos="50000">
                <a:srgbClr val="FF8585"/>
              </a:gs>
              <a:gs pos="0">
                <a:srgbClr val="FF0000"/>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a:t>
            </a:r>
          </a:p>
          <a:p>
            <a:r>
              <a:rPr lang="ja-JP" altLang="en-US" sz="140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ja-JP" altLang="en-US" sz="1400">
                <a:solidFill>
                  <a:srgbClr val="FFFFFF"/>
                </a:solidFill>
                <a:latin typeface="Meiryo" panose="020B0604030504040204" pitchFamily="34" charset="-128"/>
                <a:ea typeface="Meiryo" panose="020B0604030504040204" pitchFamily="34" charset="-128"/>
                <a:cs typeface="ＭＳ Ｐゴシック"/>
              </a:rPr>
              <a:t>存在しない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345CD627-131C-E949-BC01-4B7748FAD665}"/>
              </a:ext>
            </a:extLst>
          </p:cNvPr>
          <p:cNvSpPr/>
          <p:nvPr/>
        </p:nvSpPr>
        <p:spPr>
          <a:xfrm>
            <a:off x="1516906" y="4548432"/>
            <a:ext cx="4345200" cy="712381"/>
          </a:xfrm>
          <a:prstGeom prst="rect">
            <a:avLst/>
          </a:prstGeom>
          <a:gradFill>
            <a:gsLst>
              <a:gs pos="53000">
                <a:srgbClr val="F2BA8C"/>
              </a:gs>
              <a:gs pos="0">
                <a:schemeClr val="accent6">
                  <a:lumMod val="75000"/>
                </a:schemeClr>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000">
                <a:solidFill>
                  <a:srgbClr val="FFFFFF"/>
                </a:solidFill>
                <a:latin typeface="Meiryo" panose="020B0604030504040204" pitchFamily="34" charset="-128"/>
                <a:ea typeface="Meiryo" panose="020B0604030504040204" pitchFamily="34" charset="-128"/>
              </a:rPr>
              <a:t>　レベル</a:t>
            </a:r>
            <a:r>
              <a:rPr lang="en-US" altLang="ja-JP" sz="2000" dirty="0">
                <a:solidFill>
                  <a:srgbClr val="FFFFFF"/>
                </a:solidFill>
                <a:latin typeface="Meiryo" panose="020B0604030504040204" pitchFamily="34" charset="-128"/>
                <a:ea typeface="Meiryo" panose="020B0604030504040204" pitchFamily="34" charset="-128"/>
              </a:rPr>
              <a:t>C</a:t>
            </a:r>
          </a:p>
          <a:p>
            <a:r>
              <a:rPr lang="ja-JP" altLang="en-US" sz="1400">
                <a:solidFill>
                  <a:srgbClr val="FFFFFF"/>
                </a:solidFill>
                <a:latin typeface="Meiryo" panose="020B0604030504040204" pitchFamily="34" charset="-128"/>
                <a:ea typeface="Meiryo" panose="020B0604030504040204" pitchFamily="34" charset="-128"/>
              </a:rPr>
              <a:t>　</a:t>
            </a:r>
            <a:r>
              <a:rPr lang="en-US" altLang="ja-JP" sz="1400" dirty="0">
                <a:solidFill>
                  <a:srgbClr val="FFFFFF"/>
                </a:solidFill>
                <a:latin typeface="Meiryo" panose="020B0604030504040204" pitchFamily="34" charset="-128"/>
                <a:ea typeface="Meiryo" panose="020B0604030504040204" pitchFamily="34" charset="-128"/>
              </a:rPr>
              <a:t> </a:t>
            </a:r>
            <a:r>
              <a:rPr lang="ja-JP" altLang="en-US" sz="1400">
                <a:solidFill>
                  <a:srgbClr val="FFFFFF"/>
                </a:solidFill>
                <a:latin typeface="Meiryo" panose="020B0604030504040204" pitchFamily="34" charset="-128"/>
                <a:ea typeface="Meiryo" panose="020B0604030504040204" pitchFamily="34" charset="-128"/>
              </a:rPr>
              <a:t>初期段階</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E753184-056A-3C47-919E-4E085DF61DBA}"/>
              </a:ext>
            </a:extLst>
          </p:cNvPr>
          <p:cNvSpPr/>
          <p:nvPr/>
        </p:nvSpPr>
        <p:spPr>
          <a:xfrm>
            <a:off x="2147785" y="3711559"/>
            <a:ext cx="4345200" cy="712381"/>
          </a:xfrm>
          <a:prstGeom prst="rect">
            <a:avLst/>
          </a:prstGeom>
          <a:gradFill>
            <a:gsLst>
              <a:gs pos="50000">
                <a:srgbClr val="F2B685"/>
              </a:gs>
              <a:gs pos="0">
                <a:schemeClr val="accent6">
                  <a:lumMod val="75000"/>
                </a:schemeClr>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000">
                <a:solidFill>
                  <a:srgbClr val="FFFFFF"/>
                </a:solidFill>
                <a:latin typeface="Meiryo" panose="020B0604030504040204" pitchFamily="34" charset="-128"/>
                <a:ea typeface="Meiryo" panose="020B0604030504040204" pitchFamily="34" charset="-128"/>
              </a:rPr>
              <a:t>　レベル</a:t>
            </a:r>
            <a:r>
              <a:rPr lang="en-US" altLang="ja-JP" sz="2000" dirty="0">
                <a:solidFill>
                  <a:srgbClr val="FFFFFF"/>
                </a:solidFill>
                <a:latin typeface="Meiryo" panose="020B0604030504040204" pitchFamily="34" charset="-128"/>
                <a:ea typeface="Meiryo" panose="020B0604030504040204" pitchFamily="34" charset="-128"/>
              </a:rPr>
              <a:t>B</a:t>
            </a:r>
          </a:p>
          <a:p>
            <a:r>
              <a:rPr lang="ja-JP" altLang="en-US" sz="1400">
                <a:solidFill>
                  <a:srgbClr val="FFFFFF"/>
                </a:solidFill>
                <a:latin typeface="Meiryo" panose="020B0604030504040204" pitchFamily="34" charset="-128"/>
                <a:ea typeface="Meiryo" panose="020B0604030504040204" pitchFamily="34" charset="-128"/>
              </a:rPr>
              <a:t>　</a:t>
            </a:r>
            <a:r>
              <a:rPr lang="en-US" altLang="ja-JP" sz="1400" dirty="0">
                <a:solidFill>
                  <a:srgbClr val="FFFFFF"/>
                </a:solidFill>
                <a:latin typeface="Meiryo" panose="020B0604030504040204" pitchFamily="34" charset="-128"/>
                <a:ea typeface="Meiryo" panose="020B0604030504040204" pitchFamily="34" charset="-128"/>
              </a:rPr>
              <a:t> </a:t>
            </a:r>
            <a:r>
              <a:rPr lang="ja-JP" altLang="en-US" sz="1400">
                <a:solidFill>
                  <a:srgbClr val="FFFFFF"/>
                </a:solidFill>
                <a:latin typeface="Meiryo" panose="020B0604030504040204" pitchFamily="34" charset="-128"/>
                <a:ea typeface="Meiryo" panose="020B0604030504040204" pitchFamily="34" charset="-128"/>
              </a:rPr>
              <a:t>反復可能だが直感的</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BD351D04-FDB3-6645-BD71-F89336634ECA}"/>
              </a:ext>
            </a:extLst>
          </p:cNvPr>
          <p:cNvSpPr/>
          <p:nvPr/>
        </p:nvSpPr>
        <p:spPr>
          <a:xfrm>
            <a:off x="2807004" y="2874686"/>
            <a:ext cx="4345200" cy="712381"/>
          </a:xfrm>
          <a:prstGeom prst="rect">
            <a:avLst/>
          </a:prstGeom>
          <a:gradFill>
            <a:gsLst>
              <a:gs pos="52000">
                <a:srgbClr val="879D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標準プロセスが定義されている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E3D55F3-2D85-794A-AC79-9BA1A3048FC0}"/>
              </a:ext>
            </a:extLst>
          </p:cNvPr>
          <p:cNvSpPr/>
          <p:nvPr/>
        </p:nvSpPr>
        <p:spPr>
          <a:xfrm>
            <a:off x="3444957" y="2037813"/>
            <a:ext cx="4345200" cy="712381"/>
          </a:xfrm>
          <a:prstGeom prst="rect">
            <a:avLst/>
          </a:prstGeom>
          <a:gradFill>
            <a:gsLst>
              <a:gs pos="50000">
                <a:srgbClr val="8299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管理が行き届き測定可能</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8D23214F-FB27-464B-9AA3-C65E40301A5D}"/>
              </a:ext>
            </a:extLst>
          </p:cNvPr>
          <p:cNvSpPr/>
          <p:nvPr/>
        </p:nvSpPr>
        <p:spPr>
          <a:xfrm>
            <a:off x="4093544" y="1200940"/>
            <a:ext cx="4345200" cy="712381"/>
          </a:xfrm>
          <a:prstGeom prst="rect">
            <a:avLst/>
          </a:prstGeom>
          <a:gradFill>
            <a:gsLst>
              <a:gs pos="52000">
                <a:srgbClr val="879D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最適化されている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TextBox 5">
            <a:extLst>
              <a:ext uri="{FF2B5EF4-FFF2-40B4-BE49-F238E27FC236}">
                <a16:creationId xmlns:a16="http://schemas.microsoft.com/office/drawing/2014/main" id="{6C90984B-766F-D446-A328-FDA47C501D44}"/>
              </a:ext>
            </a:extLst>
          </p:cNvPr>
          <p:cNvSpPr txBox="1"/>
          <p:nvPr/>
        </p:nvSpPr>
        <p:spPr>
          <a:xfrm>
            <a:off x="5656581" y="6337749"/>
            <a:ext cx="3326167"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altLang="ja-JP" sz="1200" dirty="0">
                <a:latin typeface="+mn-lt"/>
                <a:ea typeface="ＭＳ Ｐゴシック" panose="020B0600070205080204" pitchFamily="50" charset="-128"/>
              </a:rPr>
              <a:t>Source:</a:t>
            </a:r>
            <a:r>
              <a:rPr lang="ja-JP" altLang="en-US" sz="1200" dirty="0">
                <a:latin typeface="+mn-lt"/>
                <a:ea typeface="ＭＳ Ｐゴシック" panose="020B0600070205080204" pitchFamily="50" charset="-128"/>
              </a:rPr>
              <a:t> </a:t>
            </a:r>
            <a:r>
              <a:rPr lang="en-US" altLang="ja-JP" sz="1200" dirty="0">
                <a:latin typeface="+mn-lt"/>
                <a:ea typeface="ＭＳ Ｐゴシック" panose="020B0600070205080204" pitchFamily="50" charset="-128"/>
              </a:rPr>
              <a:t>Capability Maturity Model Integration, </a:t>
            </a:r>
            <a:r>
              <a:rPr lang="en-US" altLang="ja-JP" sz="1200" b="1" dirty="0">
                <a:latin typeface="+mn-lt"/>
                <a:ea typeface="ＭＳ Ｐゴシック" panose="020B0600070205080204" pitchFamily="50" charset="-128"/>
              </a:rPr>
              <a:t>CMMI</a:t>
            </a:r>
            <a:endParaRPr kumimoji="1" lang="ja-JP" altLang="en-US" sz="1200" kern="0" dirty="0" err="1">
              <a:latin typeface="+mn-lt"/>
              <a:ea typeface="ＭＳ Ｐゴシック" panose="020B0600070205080204" pitchFamily="50" charset="-128"/>
              <a:cs typeface="Arial Unicode MS" pitchFamily="34" charset="-128"/>
            </a:endParaRPr>
          </a:p>
        </p:txBody>
      </p:sp>
      <p:sp>
        <p:nvSpPr>
          <p:cNvPr id="14" name="テキスト ボックス 13">
            <a:extLst>
              <a:ext uri="{FF2B5EF4-FFF2-40B4-BE49-F238E27FC236}">
                <a16:creationId xmlns:a16="http://schemas.microsoft.com/office/drawing/2014/main" id="{A038AB9F-242B-FE4E-B830-C514A2C8F8A3}"/>
              </a:ext>
            </a:extLst>
          </p:cNvPr>
          <p:cNvSpPr txBox="1"/>
          <p:nvPr/>
        </p:nvSpPr>
        <p:spPr>
          <a:xfrm>
            <a:off x="783371" y="1200940"/>
            <a:ext cx="1467068" cy="707886"/>
          </a:xfrm>
          <a:prstGeom prst="rect">
            <a:avLst/>
          </a:prstGeom>
          <a:noFill/>
        </p:spPr>
        <p:txBody>
          <a:bodyPr wrap="non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システム化</a:t>
            </a:r>
            <a:endParaRPr kumimoji="1" lang="en-US" altLang="ja-JP" sz="2000" dirty="0">
              <a:solidFill>
                <a:srgbClr val="0070C0"/>
              </a:solidFill>
              <a:latin typeface="Meiryo" panose="020B0604030504040204" pitchFamily="34" charset="-128"/>
              <a:ea typeface="Meiryo" panose="020B0604030504040204" pitchFamily="34" charset="-128"/>
            </a:endParaRPr>
          </a:p>
          <a:p>
            <a:r>
              <a:rPr kumimoji="1" lang="ja-JP" altLang="en-US" sz="2000">
                <a:solidFill>
                  <a:srgbClr val="0070C0"/>
                </a:solidFill>
                <a:latin typeface="Meiryo" panose="020B0604030504040204" pitchFamily="34" charset="-128"/>
                <a:ea typeface="Meiryo" panose="020B0604030504040204" pitchFamily="34" charset="-128"/>
              </a:rPr>
              <a:t>の対象範囲</a:t>
            </a:r>
          </a:p>
        </p:txBody>
      </p:sp>
      <p:sp>
        <p:nvSpPr>
          <p:cNvPr id="15" name="テキスト ボックス 14">
            <a:extLst>
              <a:ext uri="{FF2B5EF4-FFF2-40B4-BE49-F238E27FC236}">
                <a16:creationId xmlns:a16="http://schemas.microsoft.com/office/drawing/2014/main" id="{8BA4B3DA-9F62-004B-85DA-A88C227120B4}"/>
              </a:ext>
            </a:extLst>
          </p:cNvPr>
          <p:cNvSpPr txBox="1"/>
          <p:nvPr/>
        </p:nvSpPr>
        <p:spPr>
          <a:xfrm>
            <a:off x="6715195" y="5385305"/>
            <a:ext cx="1723549" cy="707886"/>
          </a:xfrm>
          <a:prstGeom prst="rect">
            <a:avLst/>
          </a:prstGeom>
          <a:noFill/>
        </p:spPr>
        <p:txBody>
          <a:bodyPr wrap="none" rtlCol="0">
            <a:spAutoFit/>
          </a:bodyPr>
          <a:lstStyle/>
          <a:p>
            <a:pPr algn="r"/>
            <a:r>
              <a:rPr kumimoji="1" lang="ja-JP" altLang="en-US" sz="2000">
                <a:solidFill>
                  <a:schemeClr val="accent6">
                    <a:lumMod val="75000"/>
                  </a:schemeClr>
                </a:solidFill>
                <a:latin typeface="Meiryo" panose="020B0604030504040204" pitchFamily="34" charset="-128"/>
                <a:ea typeface="Meiryo" panose="020B0604030504040204" pitchFamily="34" charset="-128"/>
              </a:rPr>
              <a:t>システム化</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a:solidFill>
                  <a:schemeClr val="accent6">
                    <a:lumMod val="75000"/>
                  </a:schemeClr>
                </a:solidFill>
                <a:latin typeface="Meiryo" panose="020B0604030504040204" pitchFamily="34" charset="-128"/>
                <a:ea typeface="Meiryo" panose="020B0604030504040204" pitchFamily="34" charset="-128"/>
              </a:rPr>
              <a:t>の対象</a:t>
            </a:r>
            <a:r>
              <a:rPr lang="ja-JP" altLang="en-US" sz="2000">
                <a:solidFill>
                  <a:schemeClr val="accent6">
                    <a:lumMod val="75000"/>
                  </a:schemeClr>
                </a:solidFill>
                <a:latin typeface="Meiryo" panose="020B0604030504040204" pitchFamily="34" charset="-128"/>
                <a:ea typeface="Meiryo" panose="020B0604030504040204" pitchFamily="34" charset="-128"/>
              </a:rPr>
              <a:t>範囲外</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18" name="下矢印 17">
            <a:extLst>
              <a:ext uri="{FF2B5EF4-FFF2-40B4-BE49-F238E27FC236}">
                <a16:creationId xmlns:a16="http://schemas.microsoft.com/office/drawing/2014/main" id="{785C5A5A-A48B-4A45-9EB0-B14608902015}"/>
              </a:ext>
            </a:extLst>
          </p:cNvPr>
          <p:cNvSpPr/>
          <p:nvPr/>
        </p:nvSpPr>
        <p:spPr>
          <a:xfrm>
            <a:off x="7152204" y="3733216"/>
            <a:ext cx="1130552" cy="158035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EEDF62FE-13D4-C54B-B4B0-A0FB625833E4}"/>
              </a:ext>
            </a:extLst>
          </p:cNvPr>
          <p:cNvSpPr/>
          <p:nvPr/>
        </p:nvSpPr>
        <p:spPr>
          <a:xfrm rot="10800000">
            <a:off x="951630" y="1958235"/>
            <a:ext cx="1130552" cy="158035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411715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18CAA-84A0-B949-872C-56171221812D}"/>
              </a:ext>
            </a:extLst>
          </p:cNvPr>
          <p:cNvSpPr>
            <a:spLocks noGrp="1"/>
          </p:cNvSpPr>
          <p:nvPr>
            <p:ph type="title"/>
          </p:nvPr>
        </p:nvSpPr>
        <p:spPr/>
        <p:txBody>
          <a:bodyPr/>
          <a:lstStyle/>
          <a:p>
            <a:r>
              <a:rPr lang="ja-JP" altLang="en-US"/>
              <a:t>ワークロードとライフ・タイム</a:t>
            </a:r>
          </a:p>
        </p:txBody>
      </p:sp>
      <p:sp>
        <p:nvSpPr>
          <p:cNvPr id="3" name="スライド番号プレースホルダー 2">
            <a:extLst>
              <a:ext uri="{FF2B5EF4-FFF2-40B4-BE49-F238E27FC236}">
                <a16:creationId xmlns:a16="http://schemas.microsoft.com/office/drawing/2014/main" id="{0DE59359-EE8F-4A49-8A42-DF5DDC6293A3}"/>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47</a:t>
            </a:fld>
            <a:endParaRPr lang="ja-JP" altLang="en-US"/>
          </a:p>
        </p:txBody>
      </p:sp>
      <p:sp>
        <p:nvSpPr>
          <p:cNvPr id="5" name="正方形/長方形 4">
            <a:extLst>
              <a:ext uri="{FF2B5EF4-FFF2-40B4-BE49-F238E27FC236}">
                <a16:creationId xmlns:a16="http://schemas.microsoft.com/office/drawing/2014/main" id="{D8726199-BEE0-2E4D-AF52-646429428735}"/>
              </a:ext>
            </a:extLst>
          </p:cNvPr>
          <p:cNvSpPr/>
          <p:nvPr/>
        </p:nvSpPr>
        <p:spPr>
          <a:xfrm>
            <a:off x="1258652" y="1531193"/>
            <a:ext cx="7058744" cy="442849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リーフォーム 5">
            <a:extLst>
              <a:ext uri="{FF2B5EF4-FFF2-40B4-BE49-F238E27FC236}">
                <a16:creationId xmlns:a16="http://schemas.microsoft.com/office/drawing/2014/main" id="{448F25F7-5817-424F-9ED0-529995C81F0C}"/>
              </a:ext>
            </a:extLst>
          </p:cNvPr>
          <p:cNvSpPr/>
          <p:nvPr/>
        </p:nvSpPr>
        <p:spPr>
          <a:xfrm>
            <a:off x="1232962" y="2337125"/>
            <a:ext cx="7058744" cy="3577514"/>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445329 h 3445329"/>
              <a:gd name="connsiteX1" fmla="*/ 980660 w 3803374"/>
              <a:gd name="connsiteY1" fmla="*/ 2800586 h 3445329"/>
              <a:gd name="connsiteX2" fmla="*/ 1431234 w 3803374"/>
              <a:gd name="connsiteY2" fmla="*/ 385701 h 3445329"/>
              <a:gd name="connsiteX3" fmla="*/ 2173358 w 3803374"/>
              <a:gd name="connsiteY3" fmla="*/ 219645 h 3445329"/>
              <a:gd name="connsiteX4" fmla="*/ 3803374 w 3803374"/>
              <a:gd name="connsiteY4" fmla="*/ 1887974 h 3445329"/>
              <a:gd name="connsiteX0" fmla="*/ 0 w 3803374"/>
              <a:gd name="connsiteY0" fmla="*/ 3433672 h 3433672"/>
              <a:gd name="connsiteX1" fmla="*/ 980660 w 3803374"/>
              <a:gd name="connsiteY1" fmla="*/ 2788929 h 3433672"/>
              <a:gd name="connsiteX2" fmla="*/ 1524000 w 3803374"/>
              <a:gd name="connsiteY2" fmla="*/ 310690 h 3433672"/>
              <a:gd name="connsiteX3" fmla="*/ 2173358 w 3803374"/>
              <a:gd name="connsiteY3" fmla="*/ 207988 h 3433672"/>
              <a:gd name="connsiteX4" fmla="*/ 3803374 w 3803374"/>
              <a:gd name="connsiteY4" fmla="*/ 1876317 h 3433672"/>
              <a:gd name="connsiteX0" fmla="*/ 0 w 3803374"/>
              <a:gd name="connsiteY0" fmla="*/ 3559633 h 3559633"/>
              <a:gd name="connsiteX1" fmla="*/ 980660 w 3803374"/>
              <a:gd name="connsiteY1" fmla="*/ 2914890 h 3559633"/>
              <a:gd name="connsiteX2" fmla="*/ 1524000 w 3803374"/>
              <a:gd name="connsiteY2" fmla="*/ 436651 h 3559633"/>
              <a:gd name="connsiteX3" fmla="*/ 2180647 w 3803374"/>
              <a:gd name="connsiteY3" fmla="*/ 143885 h 3559633"/>
              <a:gd name="connsiteX4" fmla="*/ 3803374 w 3803374"/>
              <a:gd name="connsiteY4" fmla="*/ 2002278 h 3559633"/>
              <a:gd name="connsiteX0" fmla="*/ 0 w 3803374"/>
              <a:gd name="connsiteY0" fmla="*/ 3494692 h 3494692"/>
              <a:gd name="connsiteX1" fmla="*/ 980660 w 3803374"/>
              <a:gd name="connsiteY1" fmla="*/ 2849949 h 3494692"/>
              <a:gd name="connsiteX2" fmla="*/ 1524000 w 3803374"/>
              <a:gd name="connsiteY2" fmla="*/ 371710 h 3494692"/>
              <a:gd name="connsiteX3" fmla="*/ 2180647 w 3803374"/>
              <a:gd name="connsiteY3" fmla="*/ 78944 h 3494692"/>
              <a:gd name="connsiteX4" fmla="*/ 3803374 w 3803374"/>
              <a:gd name="connsiteY4" fmla="*/ 1937337 h 3494692"/>
              <a:gd name="connsiteX0" fmla="*/ 0 w 3810664"/>
              <a:gd name="connsiteY0" fmla="*/ 3637465 h 3637465"/>
              <a:gd name="connsiteX1" fmla="*/ 980660 w 3810664"/>
              <a:gd name="connsiteY1" fmla="*/ 2992722 h 3637465"/>
              <a:gd name="connsiteX2" fmla="*/ 1524000 w 3810664"/>
              <a:gd name="connsiteY2" fmla="*/ 514483 h 3637465"/>
              <a:gd name="connsiteX3" fmla="*/ 2180647 w 3810664"/>
              <a:gd name="connsiteY3" fmla="*/ 221717 h 3637465"/>
              <a:gd name="connsiteX4" fmla="*/ 3810664 w 3810664"/>
              <a:gd name="connsiteY4" fmla="*/ 3136017 h 3637465"/>
              <a:gd name="connsiteX0" fmla="*/ 0 w 3810664"/>
              <a:gd name="connsiteY0" fmla="*/ 3669588 h 3669588"/>
              <a:gd name="connsiteX1" fmla="*/ 980660 w 3810664"/>
              <a:gd name="connsiteY1" fmla="*/ 3024845 h 3669588"/>
              <a:gd name="connsiteX2" fmla="*/ 1524000 w 3810664"/>
              <a:gd name="connsiteY2" fmla="*/ 546606 h 3669588"/>
              <a:gd name="connsiteX3" fmla="*/ 2450348 w 3810664"/>
              <a:gd name="connsiteY3" fmla="*/ 211604 h 3669588"/>
              <a:gd name="connsiteX4" fmla="*/ 3810664 w 3810664"/>
              <a:gd name="connsiteY4" fmla="*/ 3168140 h 3669588"/>
              <a:gd name="connsiteX0" fmla="*/ 0 w 3810664"/>
              <a:gd name="connsiteY0" fmla="*/ 3669588 h 3669588"/>
              <a:gd name="connsiteX1" fmla="*/ 980660 w 3810664"/>
              <a:gd name="connsiteY1" fmla="*/ 3024845 h 3669588"/>
              <a:gd name="connsiteX2" fmla="*/ 1524000 w 3810664"/>
              <a:gd name="connsiteY2" fmla="*/ 546606 h 3669588"/>
              <a:gd name="connsiteX3" fmla="*/ 2362878 w 3810664"/>
              <a:gd name="connsiteY3" fmla="*/ 211604 h 3669588"/>
              <a:gd name="connsiteX4" fmla="*/ 3810664 w 3810664"/>
              <a:gd name="connsiteY4" fmla="*/ 3168140 h 3669588"/>
              <a:gd name="connsiteX0" fmla="*/ 0 w 3810664"/>
              <a:gd name="connsiteY0" fmla="*/ 3800963 h 3800963"/>
              <a:gd name="connsiteX1" fmla="*/ 980660 w 3810664"/>
              <a:gd name="connsiteY1" fmla="*/ 3156220 h 3800963"/>
              <a:gd name="connsiteX2" fmla="*/ 1524000 w 3810664"/>
              <a:gd name="connsiteY2" fmla="*/ 677981 h 3800963"/>
              <a:gd name="connsiteX3" fmla="*/ 2362878 w 3810664"/>
              <a:gd name="connsiteY3" fmla="*/ 342979 h 3800963"/>
              <a:gd name="connsiteX4" fmla="*/ 3810664 w 3810664"/>
              <a:gd name="connsiteY4" fmla="*/ 3299515 h 3800963"/>
              <a:gd name="connsiteX0" fmla="*/ 0 w 3810664"/>
              <a:gd name="connsiteY0" fmla="*/ 3857271 h 3857271"/>
              <a:gd name="connsiteX1" fmla="*/ 980660 w 3810664"/>
              <a:gd name="connsiteY1" fmla="*/ 3212528 h 3857271"/>
              <a:gd name="connsiteX2" fmla="*/ 1524000 w 3810664"/>
              <a:gd name="connsiteY2" fmla="*/ 734289 h 3857271"/>
              <a:gd name="connsiteX3" fmla="*/ 2362878 w 3810664"/>
              <a:gd name="connsiteY3" fmla="*/ 399287 h 3857271"/>
              <a:gd name="connsiteX4" fmla="*/ 3810664 w 3810664"/>
              <a:gd name="connsiteY4" fmla="*/ 3355823 h 3857271"/>
              <a:gd name="connsiteX0" fmla="*/ 0 w 3810664"/>
              <a:gd name="connsiteY0" fmla="*/ 3951122 h 3951122"/>
              <a:gd name="connsiteX1" fmla="*/ 980660 w 3810664"/>
              <a:gd name="connsiteY1" fmla="*/ 3306379 h 3951122"/>
              <a:gd name="connsiteX2" fmla="*/ 1524000 w 3810664"/>
              <a:gd name="connsiteY2" fmla="*/ 828140 h 3951122"/>
              <a:gd name="connsiteX3" fmla="*/ 2362878 w 3810664"/>
              <a:gd name="connsiteY3" fmla="*/ 493138 h 3951122"/>
              <a:gd name="connsiteX4" fmla="*/ 3810664 w 3810664"/>
              <a:gd name="connsiteY4" fmla="*/ 3449674 h 3951122"/>
              <a:gd name="connsiteX0" fmla="*/ 0 w 3810664"/>
              <a:gd name="connsiteY0" fmla="*/ 3797364 h 3797364"/>
              <a:gd name="connsiteX1" fmla="*/ 980660 w 3810664"/>
              <a:gd name="connsiteY1" fmla="*/ 3152621 h 3797364"/>
              <a:gd name="connsiteX2" fmla="*/ 1545868 w 3810664"/>
              <a:gd name="connsiteY2" fmla="*/ 378728 h 3797364"/>
              <a:gd name="connsiteX3" fmla="*/ 2362878 w 3810664"/>
              <a:gd name="connsiteY3" fmla="*/ 339380 h 3797364"/>
              <a:gd name="connsiteX4" fmla="*/ 3810664 w 3810664"/>
              <a:gd name="connsiteY4" fmla="*/ 3295916 h 3797364"/>
              <a:gd name="connsiteX0" fmla="*/ 0 w 3810664"/>
              <a:gd name="connsiteY0" fmla="*/ 3820252 h 3820252"/>
              <a:gd name="connsiteX1" fmla="*/ 980660 w 3810664"/>
              <a:gd name="connsiteY1" fmla="*/ 3175509 h 3820252"/>
              <a:gd name="connsiteX2" fmla="*/ 1582314 w 3810664"/>
              <a:gd name="connsiteY2" fmla="*/ 359381 h 3820252"/>
              <a:gd name="connsiteX3" fmla="*/ 2362878 w 3810664"/>
              <a:gd name="connsiteY3" fmla="*/ 362268 h 3820252"/>
              <a:gd name="connsiteX4" fmla="*/ 3810664 w 3810664"/>
              <a:gd name="connsiteY4" fmla="*/ 3318804 h 3820252"/>
              <a:gd name="connsiteX0" fmla="*/ 0 w 3810664"/>
              <a:gd name="connsiteY0" fmla="*/ 3699162 h 3699162"/>
              <a:gd name="connsiteX1" fmla="*/ 980660 w 3810664"/>
              <a:gd name="connsiteY1" fmla="*/ 3054419 h 3699162"/>
              <a:gd name="connsiteX2" fmla="*/ 1582314 w 3810664"/>
              <a:gd name="connsiteY2" fmla="*/ 238291 h 3699162"/>
              <a:gd name="connsiteX3" fmla="*/ 2362878 w 3810664"/>
              <a:gd name="connsiteY3" fmla="*/ 241178 h 3699162"/>
              <a:gd name="connsiteX4" fmla="*/ 3810664 w 3810664"/>
              <a:gd name="connsiteY4" fmla="*/ 3197714 h 3699162"/>
              <a:gd name="connsiteX0" fmla="*/ 0 w 3810664"/>
              <a:gd name="connsiteY0" fmla="*/ 3552341 h 3552341"/>
              <a:gd name="connsiteX1" fmla="*/ 980660 w 3810664"/>
              <a:gd name="connsiteY1" fmla="*/ 2907598 h 3552341"/>
              <a:gd name="connsiteX2" fmla="*/ 1582314 w 3810664"/>
              <a:gd name="connsiteY2" fmla="*/ 91470 h 3552341"/>
              <a:gd name="connsiteX3" fmla="*/ 2362878 w 3810664"/>
              <a:gd name="connsiteY3" fmla="*/ 94357 h 3552341"/>
              <a:gd name="connsiteX4" fmla="*/ 3810664 w 3810664"/>
              <a:gd name="connsiteY4" fmla="*/ 3050893 h 3552341"/>
              <a:gd name="connsiteX0" fmla="*/ 0 w 3810664"/>
              <a:gd name="connsiteY0" fmla="*/ 3506521 h 3506521"/>
              <a:gd name="connsiteX1" fmla="*/ 980660 w 3810664"/>
              <a:gd name="connsiteY1" fmla="*/ 2861778 h 3506521"/>
              <a:gd name="connsiteX2" fmla="*/ 1582314 w 3810664"/>
              <a:gd name="connsiteY2" fmla="*/ 45650 h 3506521"/>
              <a:gd name="connsiteX3" fmla="*/ 2362878 w 3810664"/>
              <a:gd name="connsiteY3" fmla="*/ 48537 h 3506521"/>
              <a:gd name="connsiteX4" fmla="*/ 3810664 w 3810664"/>
              <a:gd name="connsiteY4" fmla="*/ 3005073 h 3506521"/>
              <a:gd name="connsiteX0" fmla="*/ 0 w 3817953"/>
              <a:gd name="connsiteY0" fmla="*/ 3663483 h 3663483"/>
              <a:gd name="connsiteX1" fmla="*/ 980660 w 3817953"/>
              <a:gd name="connsiteY1" fmla="*/ 3018740 h 3663483"/>
              <a:gd name="connsiteX2" fmla="*/ 1582314 w 3817953"/>
              <a:gd name="connsiteY2" fmla="*/ 202612 h 3663483"/>
              <a:gd name="connsiteX3" fmla="*/ 2362878 w 3817953"/>
              <a:gd name="connsiteY3" fmla="*/ 205499 h 3663483"/>
              <a:gd name="connsiteX4" fmla="*/ 3817953 w 3817953"/>
              <a:gd name="connsiteY4" fmla="*/ 2676318 h 3663483"/>
              <a:gd name="connsiteX0" fmla="*/ 0 w 3817953"/>
              <a:gd name="connsiteY0" fmla="*/ 3706786 h 3706786"/>
              <a:gd name="connsiteX1" fmla="*/ 980660 w 3817953"/>
              <a:gd name="connsiteY1" fmla="*/ 3062043 h 3706786"/>
              <a:gd name="connsiteX2" fmla="*/ 1582314 w 3817953"/>
              <a:gd name="connsiteY2" fmla="*/ 245915 h 3706786"/>
              <a:gd name="connsiteX3" fmla="*/ 2362878 w 3817953"/>
              <a:gd name="connsiteY3" fmla="*/ 248802 h 3706786"/>
              <a:gd name="connsiteX4" fmla="*/ 3817953 w 3817953"/>
              <a:gd name="connsiteY4" fmla="*/ 2719621 h 3706786"/>
              <a:gd name="connsiteX0" fmla="*/ 0 w 3817953"/>
              <a:gd name="connsiteY0" fmla="*/ 3727987 h 3727987"/>
              <a:gd name="connsiteX1" fmla="*/ 980660 w 3817953"/>
              <a:gd name="connsiteY1" fmla="*/ 3083244 h 3727987"/>
              <a:gd name="connsiteX2" fmla="*/ 1582314 w 3817953"/>
              <a:gd name="connsiteY2" fmla="*/ 267116 h 3727987"/>
              <a:gd name="connsiteX3" fmla="*/ 2362878 w 3817953"/>
              <a:gd name="connsiteY3" fmla="*/ 270003 h 3727987"/>
              <a:gd name="connsiteX4" fmla="*/ 3817953 w 3817953"/>
              <a:gd name="connsiteY4" fmla="*/ 2740822 h 3727987"/>
              <a:gd name="connsiteX0" fmla="*/ 0 w 3817953"/>
              <a:gd name="connsiteY0" fmla="*/ 3692428 h 3692428"/>
              <a:gd name="connsiteX1" fmla="*/ 980660 w 3817953"/>
              <a:gd name="connsiteY1" fmla="*/ 3047685 h 3692428"/>
              <a:gd name="connsiteX2" fmla="*/ 1582314 w 3817953"/>
              <a:gd name="connsiteY2" fmla="*/ 231557 h 3692428"/>
              <a:gd name="connsiteX3" fmla="*/ 2479505 w 3817953"/>
              <a:gd name="connsiteY3" fmla="*/ 445625 h 3692428"/>
              <a:gd name="connsiteX4" fmla="*/ 3817953 w 3817953"/>
              <a:gd name="connsiteY4" fmla="*/ 2705263 h 3692428"/>
              <a:gd name="connsiteX0" fmla="*/ 0 w 3817953"/>
              <a:gd name="connsiteY0" fmla="*/ 3790272 h 3790272"/>
              <a:gd name="connsiteX1" fmla="*/ 980660 w 3817953"/>
              <a:gd name="connsiteY1" fmla="*/ 3145529 h 3790272"/>
              <a:gd name="connsiteX2" fmla="*/ 1582314 w 3817953"/>
              <a:gd name="connsiteY2" fmla="*/ 329401 h 3790272"/>
              <a:gd name="connsiteX3" fmla="*/ 2464927 w 3817953"/>
              <a:gd name="connsiteY3" fmla="*/ 332290 h 3790272"/>
              <a:gd name="connsiteX4" fmla="*/ 3817953 w 3817953"/>
              <a:gd name="connsiteY4" fmla="*/ 2803107 h 3790272"/>
              <a:gd name="connsiteX0" fmla="*/ 0 w 3817953"/>
              <a:gd name="connsiteY0" fmla="*/ 3854223 h 3854223"/>
              <a:gd name="connsiteX1" fmla="*/ 980660 w 3817953"/>
              <a:gd name="connsiteY1" fmla="*/ 3209480 h 3854223"/>
              <a:gd name="connsiteX2" fmla="*/ 1582314 w 3817953"/>
              <a:gd name="connsiteY2" fmla="*/ 393352 h 3854223"/>
              <a:gd name="connsiteX3" fmla="*/ 2464927 w 3817953"/>
              <a:gd name="connsiteY3" fmla="*/ 396241 h 3854223"/>
              <a:gd name="connsiteX4" fmla="*/ 3817953 w 3817953"/>
              <a:gd name="connsiteY4" fmla="*/ 2867058 h 3854223"/>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49324 h 3736489"/>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07089 h 3736489"/>
              <a:gd name="connsiteX0" fmla="*/ 0 w 3817953"/>
              <a:gd name="connsiteY0" fmla="*/ 3778487 h 3778487"/>
              <a:gd name="connsiteX1" fmla="*/ 980660 w 3817953"/>
              <a:gd name="connsiteY1" fmla="*/ 3133744 h 3778487"/>
              <a:gd name="connsiteX2" fmla="*/ 1582314 w 3817953"/>
              <a:gd name="connsiteY2" fmla="*/ 317616 h 3778487"/>
              <a:gd name="connsiteX3" fmla="*/ 2362878 w 3817953"/>
              <a:gd name="connsiteY3" fmla="*/ 236033 h 3778487"/>
              <a:gd name="connsiteX4" fmla="*/ 2922978 w 3817953"/>
              <a:gd name="connsiteY4" fmla="*/ 1840332 h 3778487"/>
              <a:gd name="connsiteX5" fmla="*/ 3817953 w 3817953"/>
              <a:gd name="connsiteY5" fmla="*/ 2749087 h 3778487"/>
              <a:gd name="connsiteX0" fmla="*/ 0 w 3817953"/>
              <a:gd name="connsiteY0" fmla="*/ 3729186 h 3729186"/>
              <a:gd name="connsiteX1" fmla="*/ 980660 w 3817953"/>
              <a:gd name="connsiteY1" fmla="*/ 3084443 h 3729186"/>
              <a:gd name="connsiteX2" fmla="*/ 1582314 w 3817953"/>
              <a:gd name="connsiteY2" fmla="*/ 268315 h 3729186"/>
              <a:gd name="connsiteX3" fmla="*/ 2362878 w 3817953"/>
              <a:gd name="connsiteY3" fmla="*/ 186732 h 3729186"/>
              <a:gd name="connsiteX4" fmla="*/ 2922978 w 3817953"/>
              <a:gd name="connsiteY4" fmla="*/ 1791031 h 3729186"/>
              <a:gd name="connsiteX5" fmla="*/ 3817953 w 3817953"/>
              <a:gd name="connsiteY5" fmla="*/ 2699786 h 3729186"/>
              <a:gd name="connsiteX0" fmla="*/ 0 w 3817953"/>
              <a:gd name="connsiteY0" fmla="*/ 3793830 h 3793830"/>
              <a:gd name="connsiteX1" fmla="*/ 980660 w 3817953"/>
              <a:gd name="connsiteY1" fmla="*/ 3149087 h 3793830"/>
              <a:gd name="connsiteX2" fmla="*/ 1582314 w 3817953"/>
              <a:gd name="connsiteY2" fmla="*/ 332959 h 3793830"/>
              <a:gd name="connsiteX3" fmla="*/ 2362878 w 3817953"/>
              <a:gd name="connsiteY3" fmla="*/ 124667 h 3793830"/>
              <a:gd name="connsiteX4" fmla="*/ 2922978 w 3817953"/>
              <a:gd name="connsiteY4" fmla="*/ 1855675 h 3793830"/>
              <a:gd name="connsiteX5" fmla="*/ 3817953 w 3817953"/>
              <a:gd name="connsiteY5" fmla="*/ 2764430 h 3793830"/>
              <a:gd name="connsiteX0" fmla="*/ 0 w 3817953"/>
              <a:gd name="connsiteY0" fmla="*/ 3856535 h 3856535"/>
              <a:gd name="connsiteX1" fmla="*/ 980660 w 3817953"/>
              <a:gd name="connsiteY1" fmla="*/ 3211792 h 3856535"/>
              <a:gd name="connsiteX2" fmla="*/ 1582314 w 3817953"/>
              <a:gd name="connsiteY2" fmla="*/ 395664 h 3856535"/>
              <a:gd name="connsiteX3" fmla="*/ 2362878 w 3817953"/>
              <a:gd name="connsiteY3" fmla="*/ 187372 h 3856535"/>
              <a:gd name="connsiteX4" fmla="*/ 2922978 w 3817953"/>
              <a:gd name="connsiteY4" fmla="*/ 1918380 h 3856535"/>
              <a:gd name="connsiteX5" fmla="*/ 3817953 w 3817953"/>
              <a:gd name="connsiteY5" fmla="*/ 2827135 h 38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53" h="3856535">
                <a:moveTo>
                  <a:pt x="0" y="3856535"/>
                </a:moveTo>
                <a:cubicBezTo>
                  <a:pt x="536713" y="3736338"/>
                  <a:pt x="716941" y="3788604"/>
                  <a:pt x="980660" y="3211792"/>
                </a:cubicBezTo>
                <a:cubicBezTo>
                  <a:pt x="1244379" y="2634980"/>
                  <a:pt x="1351944" y="899734"/>
                  <a:pt x="1582314" y="395664"/>
                </a:cubicBezTo>
                <a:cubicBezTo>
                  <a:pt x="1812684" y="-108406"/>
                  <a:pt x="2139434" y="-75731"/>
                  <a:pt x="2362878" y="187372"/>
                </a:cubicBezTo>
                <a:cubicBezTo>
                  <a:pt x="2586322" y="450475"/>
                  <a:pt x="2697474" y="1506577"/>
                  <a:pt x="2922978" y="1918380"/>
                </a:cubicBezTo>
                <a:cubicBezTo>
                  <a:pt x="3148482" y="2330183"/>
                  <a:pt x="3683369" y="2615842"/>
                  <a:pt x="3817953" y="2827135"/>
                </a:cubicBezTo>
              </a:path>
            </a:pathLst>
          </a:custGeom>
          <a:noFill/>
          <a:ln w="5715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BCD87A-F437-884A-96C5-09B3C4A3E77F}"/>
              </a:ext>
            </a:extLst>
          </p:cNvPr>
          <p:cNvSpPr txBox="1"/>
          <p:nvPr/>
        </p:nvSpPr>
        <p:spPr>
          <a:xfrm>
            <a:off x="661088" y="1531193"/>
            <a:ext cx="461665" cy="1872208"/>
          </a:xfrm>
          <a:prstGeom prst="rect">
            <a:avLst/>
          </a:prstGeom>
          <a:noFill/>
        </p:spPr>
        <p:txBody>
          <a:bodyPr vert="eaVert" wrap="square" rtlCol="0">
            <a:spAutoFit/>
          </a:bodyPr>
          <a:lstStyle/>
          <a:p>
            <a:r>
              <a:rPr kumimoji="1" lang="ja-JP" altLang="en-US">
                <a:solidFill>
                  <a:srgbClr val="009051"/>
                </a:solidFill>
                <a:latin typeface="Meiryo" panose="020B0604030504040204" pitchFamily="34" charset="-128"/>
                <a:ea typeface="Meiryo" panose="020B0604030504040204" pitchFamily="34" charset="-128"/>
              </a:rPr>
              <a:t>ワークロード</a:t>
            </a:r>
          </a:p>
        </p:txBody>
      </p:sp>
      <p:cxnSp>
        <p:nvCxnSpPr>
          <p:cNvPr id="11" name="直線矢印コネクタ 10">
            <a:extLst>
              <a:ext uri="{FF2B5EF4-FFF2-40B4-BE49-F238E27FC236}">
                <a16:creationId xmlns:a16="http://schemas.microsoft.com/office/drawing/2014/main" id="{F16F5217-3B99-B143-9A1A-C425FE14520B}"/>
              </a:ext>
            </a:extLst>
          </p:cNvPr>
          <p:cNvCxnSpPr>
            <a:cxnSpLocks/>
          </p:cNvCxnSpPr>
          <p:nvPr/>
        </p:nvCxnSpPr>
        <p:spPr>
          <a:xfrm flipV="1">
            <a:off x="1144252" y="1531193"/>
            <a:ext cx="0" cy="4383446"/>
          </a:xfrm>
          <a:prstGeom prst="straightConnector1">
            <a:avLst/>
          </a:prstGeom>
          <a:ln>
            <a:solidFill>
              <a:srgbClr val="00905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26B1EE43-DB7A-4E46-81EF-9A855A510AFB}"/>
              </a:ext>
            </a:extLst>
          </p:cNvPr>
          <p:cNvCxnSpPr>
            <a:cxnSpLocks/>
          </p:cNvCxnSpPr>
          <p:nvPr/>
        </p:nvCxnSpPr>
        <p:spPr>
          <a:xfrm>
            <a:off x="1187624" y="6067696"/>
            <a:ext cx="7129772" cy="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E1A020F-DC59-5F4A-A232-7DCFACBB3AEE}"/>
              </a:ext>
            </a:extLst>
          </p:cNvPr>
          <p:cNvSpPr txBox="1"/>
          <p:nvPr/>
        </p:nvSpPr>
        <p:spPr>
          <a:xfrm>
            <a:off x="6562241" y="6156012"/>
            <a:ext cx="1800493" cy="369332"/>
          </a:xfrm>
          <a:prstGeom prst="rect">
            <a:avLst/>
          </a:prstGeom>
          <a:noFill/>
        </p:spPr>
        <p:txBody>
          <a:bodyPr wrap="none" rtlCol="0">
            <a:spAutoFit/>
          </a:bodyPr>
          <a:lstStyle/>
          <a:p>
            <a:r>
              <a:rPr kumimoji="1" lang="ja-JP" altLang="en-US">
                <a:solidFill>
                  <a:srgbClr val="953735"/>
                </a:solidFill>
                <a:latin typeface="Meiryo" panose="020B0604030504040204" pitchFamily="34" charset="-128"/>
                <a:ea typeface="Meiryo" panose="020B0604030504040204" pitchFamily="34" charset="-128"/>
              </a:rPr>
              <a:t>ライフ・タイム</a:t>
            </a:r>
          </a:p>
        </p:txBody>
      </p:sp>
      <p:sp>
        <p:nvSpPr>
          <p:cNvPr id="20" name="テキスト ボックス 19">
            <a:extLst>
              <a:ext uri="{FF2B5EF4-FFF2-40B4-BE49-F238E27FC236}">
                <a16:creationId xmlns:a16="http://schemas.microsoft.com/office/drawing/2014/main" id="{6BF291F4-DB36-544D-A469-912899453275}"/>
              </a:ext>
            </a:extLst>
          </p:cNvPr>
          <p:cNvSpPr txBox="1"/>
          <p:nvPr/>
        </p:nvSpPr>
        <p:spPr>
          <a:xfrm>
            <a:off x="3390598" y="1662136"/>
            <a:ext cx="2723823" cy="646331"/>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ウォーターフォール開発</a:t>
            </a:r>
            <a:endParaRPr lang="en-US" altLang="ja-JP"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a:solidFill>
                  <a:schemeClr val="accent6">
                    <a:lumMod val="50000"/>
                  </a:schemeClr>
                </a:solidFill>
                <a:latin typeface="Meiryo" panose="020B0604030504040204" pitchFamily="34" charset="-128"/>
                <a:ea typeface="Meiryo" panose="020B0604030504040204" pitchFamily="34" charset="-128"/>
              </a:rPr>
              <a:t>外注</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46151DBA-450F-B048-9CBB-5EAAEA27E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383410" y="1985301"/>
            <a:ext cx="1307055" cy="1200523"/>
          </a:xfrm>
          <a:prstGeom prst="rect">
            <a:avLst/>
          </a:prstGeom>
          <a:effectLst>
            <a:outerShdw blurRad="50800" dist="38100" dir="2700000" algn="tl" rotWithShape="0">
              <a:prstClr val="black">
                <a:alpha val="40000"/>
              </a:prstClr>
            </a:outerShdw>
          </a:effectLst>
        </p:spPr>
      </p:pic>
      <p:grpSp>
        <p:nvGrpSpPr>
          <p:cNvPr id="29" name="グループ化 28">
            <a:extLst>
              <a:ext uri="{FF2B5EF4-FFF2-40B4-BE49-F238E27FC236}">
                <a16:creationId xmlns:a16="http://schemas.microsoft.com/office/drawing/2014/main" id="{1D887A31-06EB-E146-B7BF-15194C4CDF90}"/>
              </a:ext>
            </a:extLst>
          </p:cNvPr>
          <p:cNvGrpSpPr/>
          <p:nvPr/>
        </p:nvGrpSpPr>
        <p:grpSpPr>
          <a:xfrm>
            <a:off x="1232962" y="2520351"/>
            <a:ext cx="7058741" cy="3394287"/>
            <a:chOff x="1232962" y="2520351"/>
            <a:chExt cx="7058741" cy="3394287"/>
          </a:xfrm>
        </p:grpSpPr>
        <p:sp>
          <p:nvSpPr>
            <p:cNvPr id="8" name="フリーフォーム 7">
              <a:extLst>
                <a:ext uri="{FF2B5EF4-FFF2-40B4-BE49-F238E27FC236}">
                  <a16:creationId xmlns:a16="http://schemas.microsoft.com/office/drawing/2014/main" id="{74EBDD06-E397-944C-B896-64AA7FEAD147}"/>
                </a:ext>
              </a:extLst>
            </p:cNvPr>
            <p:cNvSpPr/>
            <p:nvPr/>
          </p:nvSpPr>
          <p:spPr>
            <a:xfrm>
              <a:off x="1232962" y="3043363"/>
              <a:ext cx="7058741" cy="2871275"/>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225897 h 3225897"/>
                <a:gd name="connsiteX1" fmla="*/ 742121 w 3803374"/>
                <a:gd name="connsiteY1" fmla="*/ 2623389 h 3225897"/>
                <a:gd name="connsiteX2" fmla="*/ 1232451 w 3803374"/>
                <a:gd name="connsiteY2" fmla="*/ 1560065 h 3225897"/>
                <a:gd name="connsiteX3" fmla="*/ 2173358 w 3803374"/>
                <a:gd name="connsiteY3" fmla="*/ 213 h 3225897"/>
                <a:gd name="connsiteX4" fmla="*/ 3803374 w 3803374"/>
                <a:gd name="connsiteY4" fmla="*/ 1668542 h 3225897"/>
                <a:gd name="connsiteX0" fmla="*/ 0 w 3803374"/>
                <a:gd name="connsiteY0" fmla="*/ 3225905 h 3225905"/>
                <a:gd name="connsiteX1" fmla="*/ 622851 w 3803374"/>
                <a:gd name="connsiteY1" fmla="*/ 2919051 h 3225905"/>
                <a:gd name="connsiteX2" fmla="*/ 1232451 w 3803374"/>
                <a:gd name="connsiteY2" fmla="*/ 1560073 h 3225905"/>
                <a:gd name="connsiteX3" fmla="*/ 2173358 w 3803374"/>
                <a:gd name="connsiteY3" fmla="*/ 221 h 3225905"/>
                <a:gd name="connsiteX4" fmla="*/ 3803374 w 3803374"/>
                <a:gd name="connsiteY4" fmla="*/ 1668550 h 3225905"/>
                <a:gd name="connsiteX0" fmla="*/ 0 w 3803374"/>
                <a:gd name="connsiteY0" fmla="*/ 3225695 h 3225695"/>
                <a:gd name="connsiteX1" fmla="*/ 622851 w 3803374"/>
                <a:gd name="connsiteY1" fmla="*/ 2918841 h 3225695"/>
                <a:gd name="connsiteX2" fmla="*/ 1020416 w 3803374"/>
                <a:gd name="connsiteY2" fmla="*/ 1644336 h 3225695"/>
                <a:gd name="connsiteX3" fmla="*/ 2173358 w 3803374"/>
                <a:gd name="connsiteY3" fmla="*/ 11 h 3225695"/>
                <a:gd name="connsiteX4" fmla="*/ 3803374 w 3803374"/>
                <a:gd name="connsiteY4" fmla="*/ 1668340 h 3225695"/>
                <a:gd name="connsiteX0" fmla="*/ 0 w 3803374"/>
                <a:gd name="connsiteY0" fmla="*/ 3225697 h 3225697"/>
                <a:gd name="connsiteX1" fmla="*/ 622851 w 3803374"/>
                <a:gd name="connsiteY1" fmla="*/ 2918843 h 3225697"/>
                <a:gd name="connsiteX2" fmla="*/ 1020416 w 3803374"/>
                <a:gd name="connsiteY2" fmla="*/ 1644338 h 3225697"/>
                <a:gd name="connsiteX3" fmla="*/ 2173358 w 3803374"/>
                <a:gd name="connsiteY3" fmla="*/ 13 h 3225697"/>
                <a:gd name="connsiteX4" fmla="*/ 3803374 w 3803374"/>
                <a:gd name="connsiteY4" fmla="*/ 1668342 h 3225697"/>
                <a:gd name="connsiteX0" fmla="*/ 0 w 3803374"/>
                <a:gd name="connsiteY0" fmla="*/ 2444338 h 2444338"/>
                <a:gd name="connsiteX1" fmla="*/ 622851 w 3803374"/>
                <a:gd name="connsiteY1" fmla="*/ 2137484 h 2444338"/>
                <a:gd name="connsiteX2" fmla="*/ 1020416 w 3803374"/>
                <a:gd name="connsiteY2" fmla="*/ 862979 h 2444338"/>
                <a:gd name="connsiteX3" fmla="*/ 2160106 w 3803374"/>
                <a:gd name="connsiteY3" fmla="*/ 24 h 2444338"/>
                <a:gd name="connsiteX4" fmla="*/ 3803374 w 3803374"/>
                <a:gd name="connsiteY4" fmla="*/ 886983 h 2444338"/>
                <a:gd name="connsiteX0" fmla="*/ 0 w 3803374"/>
                <a:gd name="connsiteY0" fmla="*/ 2472013 h 2472013"/>
                <a:gd name="connsiteX1" fmla="*/ 622851 w 3803374"/>
                <a:gd name="connsiteY1" fmla="*/ 2165159 h 2472013"/>
                <a:gd name="connsiteX2" fmla="*/ 1020416 w 3803374"/>
                <a:gd name="connsiteY2" fmla="*/ 890654 h 2472013"/>
                <a:gd name="connsiteX3" fmla="*/ 2160106 w 3803374"/>
                <a:gd name="connsiteY3" fmla="*/ 27699 h 2472013"/>
                <a:gd name="connsiteX4" fmla="*/ 3803374 w 3803374"/>
                <a:gd name="connsiteY4" fmla="*/ 914658 h 2472013"/>
                <a:gd name="connsiteX0" fmla="*/ 0 w 3710608"/>
                <a:gd name="connsiteY0" fmla="*/ 3443936 h 3443936"/>
                <a:gd name="connsiteX1" fmla="*/ 622851 w 3710608"/>
                <a:gd name="connsiteY1" fmla="*/ 3137082 h 3443936"/>
                <a:gd name="connsiteX2" fmla="*/ 1020416 w 3710608"/>
                <a:gd name="connsiteY2" fmla="*/ 1862577 h 3443936"/>
                <a:gd name="connsiteX3" fmla="*/ 2160106 w 3710608"/>
                <a:gd name="connsiteY3" fmla="*/ 999622 h 3443936"/>
                <a:gd name="connsiteX4" fmla="*/ 3710608 w 3710608"/>
                <a:gd name="connsiteY4" fmla="*/ 49305 h 3443936"/>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950317 h 3394631"/>
                <a:gd name="connsiteX4" fmla="*/ 3710608 w 3710608"/>
                <a:gd name="connsiteY4" fmla="*/ 0 h 3394631"/>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46854 w 3710608"/>
                <a:gd name="connsiteY3" fmla="*/ 739134 h 3394631"/>
                <a:gd name="connsiteX4" fmla="*/ 3710608 w 3710608"/>
                <a:gd name="connsiteY4" fmla="*/ 0 h 3394631"/>
                <a:gd name="connsiteX0" fmla="*/ 0 w 3710608"/>
                <a:gd name="connsiteY0" fmla="*/ 3394631 h 3394631"/>
                <a:gd name="connsiteX1" fmla="*/ 596347 w 3710608"/>
                <a:gd name="connsiteY1" fmla="*/ 3003304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97563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18050 w 3710608"/>
                <a:gd name="connsiteY1" fmla="*/ 3045541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94855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608" h="3394631">
                  <a:moveTo>
                    <a:pt x="0" y="3394631"/>
                  </a:moveTo>
                  <a:cubicBezTo>
                    <a:pt x="284921" y="3105489"/>
                    <a:pt x="267538" y="2921597"/>
                    <a:pt x="318988" y="2702201"/>
                  </a:cubicBezTo>
                  <a:cubicBezTo>
                    <a:pt x="370438" y="2482805"/>
                    <a:pt x="376487" y="1773505"/>
                    <a:pt x="681131" y="1420214"/>
                  </a:cubicBezTo>
                  <a:cubicBezTo>
                    <a:pt x="985775" y="1066923"/>
                    <a:pt x="1641941" y="819158"/>
                    <a:pt x="2146854" y="582456"/>
                  </a:cubicBezTo>
                  <a:cubicBezTo>
                    <a:pt x="2651767" y="345754"/>
                    <a:pt x="3331815" y="67114"/>
                    <a:pt x="3710608" y="0"/>
                  </a:cubicBezTo>
                </a:path>
              </a:pathLst>
            </a:custGeom>
            <a:noFill/>
            <a:ln w="76200">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E0DFE6B-0E4F-9E4A-A3F0-4F80CABD544B}"/>
                </a:ext>
              </a:extLst>
            </p:cNvPr>
            <p:cNvSpPr txBox="1"/>
            <p:nvPr/>
          </p:nvSpPr>
          <p:spPr>
            <a:xfrm>
              <a:off x="6270428" y="2520351"/>
              <a:ext cx="1800493" cy="646331"/>
            </a:xfrm>
            <a:prstGeom prst="rect">
              <a:avLst/>
            </a:prstGeom>
            <a:noFill/>
          </p:spPr>
          <p:txBody>
            <a:bodyPr wrap="none" rtlCol="0">
              <a:spAutoFit/>
            </a:bodyPr>
            <a:lstStyle/>
            <a:p>
              <a:r>
                <a:rPr lang="ja-JP" altLang="en-US">
                  <a:solidFill>
                    <a:srgbClr val="0432FF"/>
                  </a:solidFill>
                  <a:latin typeface="Meiryo" panose="020B0604030504040204" pitchFamily="34" charset="-128"/>
                  <a:ea typeface="Meiryo" panose="020B0604030504040204" pitchFamily="34" charset="-128"/>
                </a:rPr>
                <a:t>アジャイル開発</a:t>
              </a:r>
              <a:endParaRPr lang="en-US" altLang="ja-JP" dirty="0">
                <a:solidFill>
                  <a:srgbClr val="0432FF"/>
                </a:solidFill>
                <a:latin typeface="Meiryo" panose="020B0604030504040204" pitchFamily="34" charset="-128"/>
                <a:ea typeface="Meiryo" panose="020B0604030504040204" pitchFamily="34" charset="-128"/>
              </a:endParaRPr>
            </a:p>
            <a:p>
              <a:r>
                <a:rPr kumimoji="1" lang="ja-JP" altLang="en-US">
                  <a:solidFill>
                    <a:srgbClr val="0432FF"/>
                  </a:solidFill>
                  <a:latin typeface="Meiryo" panose="020B0604030504040204" pitchFamily="34" charset="-128"/>
                  <a:ea typeface="Meiryo" panose="020B0604030504040204" pitchFamily="34" charset="-128"/>
                </a:rPr>
                <a:t>内製</a:t>
              </a:r>
              <a:endParaRPr kumimoji="1" lang="en-US" altLang="ja-JP" dirty="0">
                <a:solidFill>
                  <a:srgbClr val="0432FF"/>
                </a:solidFill>
                <a:latin typeface="Meiryo" panose="020B0604030504040204" pitchFamily="34" charset="-128"/>
                <a:ea typeface="Meiryo" panose="020B0604030504040204" pitchFamily="34" charset="-128"/>
              </a:endParaRPr>
            </a:p>
          </p:txBody>
        </p:sp>
        <p:pic>
          <p:nvPicPr>
            <p:cNvPr id="27" name="図 26">
              <a:extLst>
                <a:ext uri="{FF2B5EF4-FFF2-40B4-BE49-F238E27FC236}">
                  <a16:creationId xmlns:a16="http://schemas.microsoft.com/office/drawing/2014/main" id="{44C3EDDA-BB43-044F-AA39-0045A00738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8602" y="2745761"/>
              <a:ext cx="1287769" cy="1196599"/>
            </a:xfrm>
            <a:prstGeom prst="rect">
              <a:avLst/>
            </a:prstGeom>
            <a:effectLst>
              <a:outerShdw blurRad="50800" dist="38100" dir="2700000" algn="tl" rotWithShape="0">
                <a:prstClr val="black">
                  <a:alpha val="40000"/>
                </a:prstClr>
              </a:outerShdw>
            </a:effectLst>
          </p:spPr>
        </p:pic>
      </p:grpSp>
      <p:sp>
        <p:nvSpPr>
          <p:cNvPr id="32" name="テキスト ボックス 31">
            <a:extLst>
              <a:ext uri="{FF2B5EF4-FFF2-40B4-BE49-F238E27FC236}">
                <a16:creationId xmlns:a16="http://schemas.microsoft.com/office/drawing/2014/main" id="{36FF714F-CC12-CF46-91E8-3503A49930B1}"/>
              </a:ext>
            </a:extLst>
          </p:cNvPr>
          <p:cNvSpPr txBox="1"/>
          <p:nvPr/>
        </p:nvSpPr>
        <p:spPr>
          <a:xfrm>
            <a:off x="1337888" y="3680750"/>
            <a:ext cx="1800493" cy="523220"/>
          </a:xfrm>
          <a:prstGeom prst="rect">
            <a:avLst/>
          </a:prstGeom>
          <a:noFill/>
        </p:spPr>
        <p:txBody>
          <a:bodyPr wrap="non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早期にサービス提供</a:t>
            </a:r>
            <a:endParaRPr kumimoji="1" lang="en-US" altLang="ja-JP" sz="1400" dirty="0">
              <a:solidFill>
                <a:srgbClr val="0432FF"/>
              </a:solidFill>
              <a:latin typeface="Meiryo" panose="020B0604030504040204" pitchFamily="34" charset="-128"/>
              <a:ea typeface="Meiryo" panose="020B0604030504040204" pitchFamily="34" charset="-128"/>
            </a:endParaRPr>
          </a:p>
          <a:p>
            <a:r>
              <a:rPr lang="ja-JP" altLang="en-US" sz="1400">
                <a:solidFill>
                  <a:srgbClr val="0432FF"/>
                </a:solidFill>
                <a:latin typeface="Meiryo" panose="020B0604030504040204" pitchFamily="34" charset="-128"/>
                <a:ea typeface="Meiryo" panose="020B0604030504040204" pitchFamily="34" charset="-128"/>
              </a:rPr>
              <a:t>継続的に改善</a:t>
            </a:r>
            <a:endParaRPr kumimoji="1" lang="ja-JP" altLang="en-US" sz="1400">
              <a:solidFill>
                <a:srgbClr val="0432FF"/>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DA79A5D5-9B78-7044-ABA5-1F83CC6064CE}"/>
              </a:ext>
            </a:extLst>
          </p:cNvPr>
          <p:cNvSpPr txBox="1"/>
          <p:nvPr/>
        </p:nvSpPr>
        <p:spPr>
          <a:xfrm>
            <a:off x="5077591" y="4810210"/>
            <a:ext cx="3236784" cy="523220"/>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徹底して仕様を固め</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a:solidFill>
                  <a:schemeClr val="accent6">
                    <a:lumMod val="75000"/>
                  </a:schemeClr>
                </a:solidFill>
                <a:latin typeface="Meiryo" panose="020B0604030504040204" pitchFamily="34" charset="-128"/>
                <a:ea typeface="Meiryo" panose="020B0604030504040204" pitchFamily="34" charset="-128"/>
              </a:rPr>
              <a:t>リリース後は保守で陳腐化を遅らせる</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174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102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981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デジタルとフィジカル（２）</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1749028" y="3548462"/>
            <a:ext cx="2435000"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4959973" y="3548462"/>
            <a:ext cx="2435000"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1974078" y="3815019"/>
            <a:ext cx="1980029"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フィジカル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Physical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5366994" y="3815020"/>
            <a:ext cx="1620957"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Digital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50" name="下カーブ矢印 49">
            <a:extLst>
              <a:ext uri="{FF2B5EF4-FFF2-40B4-BE49-F238E27FC236}">
                <a16:creationId xmlns:a16="http://schemas.microsoft.com/office/drawing/2014/main" id="{75437120-990A-6B48-BEFD-47576C1546F6}"/>
              </a:ext>
            </a:extLst>
          </p:cNvPr>
          <p:cNvSpPr/>
          <p:nvPr/>
        </p:nvSpPr>
        <p:spPr>
          <a:xfrm rot="10800000">
            <a:off x="3852445" y="4366645"/>
            <a:ext cx="1414486" cy="644653"/>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3977012" y="3673062"/>
            <a:ext cx="1414486" cy="655777"/>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4301281" y="4162811"/>
            <a:ext cx="64376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F813924-9CC0-9442-A4D0-A85601514D71}"/>
              </a:ext>
            </a:extLst>
          </p:cNvPr>
          <p:cNvSpPr txBox="1"/>
          <p:nvPr/>
        </p:nvSpPr>
        <p:spPr>
          <a:xfrm>
            <a:off x="1438414" y="1702923"/>
            <a:ext cx="6340197" cy="1200329"/>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フィジカル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な世界での</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ものごと</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や</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できごと</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デジタル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に</a:t>
            </a:r>
            <a:r>
              <a:rPr kumimoji="1" lang="ja-JP" altLang="en-US" sz="2400" b="1">
                <a:solidFill>
                  <a:srgbClr val="0070C0"/>
                </a:solidFill>
                <a:latin typeface="Meiryo" panose="020B0604030504040204" pitchFamily="34" charset="-128"/>
                <a:ea typeface="Meiryo" panose="020B0604030504040204" pitchFamily="34" charset="-128"/>
              </a:rPr>
              <a:t>変換</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して</a:t>
            </a:r>
            <a:r>
              <a:rPr kumimoji="1" lang="ja-JP" altLang="en-US" sz="2400" b="1">
                <a:solidFill>
                  <a:srgbClr val="0070C0"/>
                </a:solidFill>
                <a:latin typeface="Meiryo" panose="020B0604030504040204" pitchFamily="34" charset="-128"/>
                <a:ea typeface="Meiryo" panose="020B0604030504040204" pitchFamily="34" charset="-128"/>
              </a:rPr>
              <a:t>価値</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a:t>
            </a:r>
            <a:r>
              <a:rPr lang="ja-JP" altLang="en-US" sz="2400">
                <a:solidFill>
                  <a:schemeClr val="tx1">
                    <a:lumMod val="50000"/>
                    <a:lumOff val="50000"/>
                  </a:schemeClr>
                </a:solidFill>
                <a:latin typeface="Meiryo" panose="020B0604030504040204" pitchFamily="34" charset="-128"/>
                <a:ea typeface="Meiryo" panose="020B0604030504040204" pitchFamily="34" charset="-128"/>
              </a:rPr>
              <a:t>生みだし</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デジタル</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の</a:t>
            </a:r>
            <a:r>
              <a:rPr lang="ja-JP" altLang="en-US" sz="2400" b="1">
                <a:solidFill>
                  <a:srgbClr val="0070C0"/>
                </a:solidFill>
                <a:latin typeface="Meiryo" panose="020B0604030504040204" pitchFamily="34" charset="-128"/>
                <a:ea typeface="Meiryo" panose="020B0604030504040204" pitchFamily="34" charset="-128"/>
              </a:rPr>
              <a:t>価値</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を</a:t>
            </a:r>
            <a:r>
              <a:rPr lang="ja-JP" altLang="en-US" sz="2400" b="1">
                <a:solidFill>
                  <a:schemeClr val="accent3">
                    <a:lumMod val="75000"/>
                  </a:schemeClr>
                </a:solidFill>
                <a:latin typeface="Meiryo" panose="020B0604030504040204" pitchFamily="34" charset="-128"/>
                <a:ea typeface="Meiryo" panose="020B0604030504040204" pitchFamily="34" charset="-128"/>
              </a:rPr>
              <a:t>フィジカル</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に取り込む</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13963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296756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3298409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3030786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06654F56-E9E7-8C4F-B5F3-8E2D292ACDC9}"/>
              </a:ext>
            </a:extLst>
          </p:cNvPr>
          <p:cNvSpPr/>
          <p:nvPr/>
        </p:nvSpPr>
        <p:spPr>
          <a:xfrm>
            <a:off x="2142717" y="908720"/>
            <a:ext cx="4856348" cy="4843990"/>
          </a:xfrm>
          <a:prstGeom prst="rect">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1BE794D0-E4C2-C345-B421-EC7237C0AEBC}"/>
              </a:ext>
            </a:extLst>
          </p:cNvPr>
          <p:cNvSpPr/>
          <p:nvPr/>
        </p:nvSpPr>
        <p:spPr>
          <a:xfrm>
            <a:off x="2144563" y="908720"/>
            <a:ext cx="2427437" cy="2707828"/>
          </a:xfrm>
          <a:prstGeom prst="rect">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45168EB-505C-B94D-952B-B4FF4F86A40B}"/>
              </a:ext>
            </a:extLst>
          </p:cNvPr>
          <p:cNvSpPr/>
          <p:nvPr/>
        </p:nvSpPr>
        <p:spPr>
          <a:xfrm>
            <a:off x="2336185" y="1105290"/>
            <a:ext cx="2073925" cy="2413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7E6D56C6-87DF-1A44-A24B-6A2929D5BB6C}"/>
              </a:ext>
            </a:extLst>
          </p:cNvPr>
          <p:cNvSpPr/>
          <p:nvPr/>
        </p:nvSpPr>
        <p:spPr>
          <a:xfrm>
            <a:off x="4731672" y="1105290"/>
            <a:ext cx="2073925" cy="24131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038A833-087E-FB42-820E-AA146310892D}"/>
              </a:ext>
            </a:extLst>
          </p:cNvPr>
          <p:cNvSpPr>
            <a:spLocks noGrp="1"/>
          </p:cNvSpPr>
          <p:nvPr>
            <p:ph type="title"/>
          </p:nvPr>
        </p:nvSpPr>
        <p:spPr>
          <a:xfrm>
            <a:off x="251520" y="274638"/>
            <a:ext cx="8686800" cy="416221"/>
          </a:xfrm>
        </p:spPr>
        <p:txBody>
          <a:bodyPr/>
          <a:lstStyle/>
          <a:p>
            <a:r>
              <a:rPr kumimoji="1" lang="en-US" altLang="ja-JP" dirty="0"/>
              <a:t>IT</a:t>
            </a:r>
            <a:r>
              <a:rPr kumimoji="1" lang="ja-JP" altLang="en-US"/>
              <a:t>の役割分担</a:t>
            </a:r>
          </a:p>
        </p:txBody>
      </p:sp>
      <p:sp>
        <p:nvSpPr>
          <p:cNvPr id="7" name="テキスト ボックス 6">
            <a:extLst>
              <a:ext uri="{FF2B5EF4-FFF2-40B4-BE49-F238E27FC236}">
                <a16:creationId xmlns:a16="http://schemas.microsoft.com/office/drawing/2014/main" id="{9D59E392-7F27-2242-A319-211B7ED48C74}"/>
              </a:ext>
            </a:extLst>
          </p:cNvPr>
          <p:cNvSpPr txBox="1"/>
          <p:nvPr/>
        </p:nvSpPr>
        <p:spPr>
          <a:xfrm>
            <a:off x="2387409" y="1413699"/>
            <a:ext cx="2031325"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ストラテジック</a:t>
            </a:r>
            <a:endParaRPr kumimoji="1"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アプリケーション</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9674528-D332-7D45-A988-614F047FD500}"/>
              </a:ext>
            </a:extLst>
          </p:cNvPr>
          <p:cNvSpPr txBox="1"/>
          <p:nvPr/>
        </p:nvSpPr>
        <p:spPr>
          <a:xfrm>
            <a:off x="4757210" y="1413699"/>
            <a:ext cx="2031326"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コモディティ</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lang="ja-JP" altLang="en-US" b="1">
                <a:solidFill>
                  <a:schemeClr val="bg1"/>
                </a:solidFill>
                <a:latin typeface="Meiryo" panose="020B0604030504040204" pitchFamily="34" charset="-128"/>
                <a:ea typeface="Meiryo" panose="020B0604030504040204" pitchFamily="34" charset="-128"/>
              </a:rPr>
              <a:t>アプリケーション</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38BED2A-B4AE-1445-A3E5-1B97F1FDA74E}"/>
              </a:ext>
            </a:extLst>
          </p:cNvPr>
          <p:cNvSpPr/>
          <p:nvPr/>
        </p:nvSpPr>
        <p:spPr>
          <a:xfrm>
            <a:off x="2336185" y="3768631"/>
            <a:ext cx="4527544" cy="8229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13698F8A-AE77-3842-9D78-89DC1990F102}"/>
              </a:ext>
            </a:extLst>
          </p:cNvPr>
          <p:cNvSpPr/>
          <p:nvPr/>
        </p:nvSpPr>
        <p:spPr>
          <a:xfrm>
            <a:off x="2336185" y="4742062"/>
            <a:ext cx="4527544" cy="82296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BC64F4A-549A-7644-8F05-F71FE3F460F2}"/>
              </a:ext>
            </a:extLst>
          </p:cNvPr>
          <p:cNvSpPr txBox="1"/>
          <p:nvPr/>
        </p:nvSpPr>
        <p:spPr>
          <a:xfrm>
            <a:off x="3210088" y="4869160"/>
            <a:ext cx="2723824"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コア・アプリケーション</a:t>
            </a:r>
          </a:p>
        </p:txBody>
      </p:sp>
      <p:sp>
        <p:nvSpPr>
          <p:cNvPr id="13" name="テキスト ボックス 12">
            <a:extLst>
              <a:ext uri="{FF2B5EF4-FFF2-40B4-BE49-F238E27FC236}">
                <a16:creationId xmlns:a16="http://schemas.microsoft.com/office/drawing/2014/main" id="{EE8B61C5-B687-B140-A4E2-8B92D541DDB4}"/>
              </a:ext>
            </a:extLst>
          </p:cNvPr>
          <p:cNvSpPr txBox="1"/>
          <p:nvPr/>
        </p:nvSpPr>
        <p:spPr>
          <a:xfrm>
            <a:off x="3036963" y="3869519"/>
            <a:ext cx="307007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デジタル･プラットフォーム</a:t>
            </a:r>
          </a:p>
        </p:txBody>
      </p:sp>
      <p:sp>
        <p:nvSpPr>
          <p:cNvPr id="14" name="テキスト ボックス 13">
            <a:extLst>
              <a:ext uri="{FF2B5EF4-FFF2-40B4-BE49-F238E27FC236}">
                <a16:creationId xmlns:a16="http://schemas.microsoft.com/office/drawing/2014/main" id="{550713FE-6B32-5245-AC57-D5026AE619D6}"/>
              </a:ext>
            </a:extLst>
          </p:cNvPr>
          <p:cNvSpPr txBox="1"/>
          <p:nvPr/>
        </p:nvSpPr>
        <p:spPr>
          <a:xfrm>
            <a:off x="3111312" y="4214824"/>
            <a:ext cx="292137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機械学習・ブロックチェーン・</a:t>
            </a:r>
            <a:r>
              <a:rPr kumimoji="1" lang="en-US" altLang="ja-JP" sz="1200" dirty="0">
                <a:solidFill>
                  <a:schemeClr val="bg1"/>
                </a:solidFill>
                <a:latin typeface="Meiryo" panose="020B0604030504040204" pitchFamily="34" charset="-128"/>
                <a:ea typeface="Meiryo" panose="020B0604030504040204" pitchFamily="34" charset="-128"/>
              </a:rPr>
              <a:t>IoT</a:t>
            </a: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50590EF-235F-7B48-9E17-6CB2412DE7EA}"/>
              </a:ext>
            </a:extLst>
          </p:cNvPr>
          <p:cNvSpPr txBox="1"/>
          <p:nvPr/>
        </p:nvSpPr>
        <p:spPr>
          <a:xfrm>
            <a:off x="4091740" y="5199313"/>
            <a:ext cx="960519"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ERP</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SCM</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BECE3EC-1B10-7847-BE06-1E41C7DD9524}"/>
              </a:ext>
            </a:extLst>
          </p:cNvPr>
          <p:cNvSpPr txBox="1"/>
          <p:nvPr/>
        </p:nvSpPr>
        <p:spPr>
          <a:xfrm>
            <a:off x="4824536" y="2060030"/>
            <a:ext cx="1723549" cy="138499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電子メール</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オフィスツール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経費処理</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経費精算</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スケジュール</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ファイル共有</a:t>
            </a:r>
            <a:endParaRPr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プロジェクト管理など</a:t>
            </a:r>
          </a:p>
        </p:txBody>
      </p:sp>
      <p:sp>
        <p:nvSpPr>
          <p:cNvPr id="17" name="テキスト ボックス 16">
            <a:extLst>
              <a:ext uri="{FF2B5EF4-FFF2-40B4-BE49-F238E27FC236}">
                <a16:creationId xmlns:a16="http://schemas.microsoft.com/office/drawing/2014/main" id="{95206F58-766D-DF40-B21C-617CEFC3A31C}"/>
              </a:ext>
            </a:extLst>
          </p:cNvPr>
          <p:cNvSpPr txBox="1"/>
          <p:nvPr/>
        </p:nvSpPr>
        <p:spPr>
          <a:xfrm>
            <a:off x="2370524" y="2060030"/>
            <a:ext cx="1723549"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デザイン思考</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リーンスタートアップ</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8" name="右中かっこ 17">
            <a:extLst>
              <a:ext uri="{FF2B5EF4-FFF2-40B4-BE49-F238E27FC236}">
                <a16:creationId xmlns:a16="http://schemas.microsoft.com/office/drawing/2014/main" id="{331E7CDC-8254-C54E-A37A-D3F29331A4EB}"/>
              </a:ext>
            </a:extLst>
          </p:cNvPr>
          <p:cNvSpPr/>
          <p:nvPr/>
        </p:nvSpPr>
        <p:spPr>
          <a:xfrm>
            <a:off x="7075630" y="941099"/>
            <a:ext cx="193469" cy="4811612"/>
          </a:xfrm>
          <a:prstGeom prst="rightBrac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84884EB-6160-7C4C-9378-D34496CA267C}"/>
              </a:ext>
            </a:extLst>
          </p:cNvPr>
          <p:cNvSpPr txBox="1"/>
          <p:nvPr/>
        </p:nvSpPr>
        <p:spPr>
          <a:xfrm>
            <a:off x="7245977" y="3381336"/>
            <a:ext cx="1646605" cy="646331"/>
          </a:xfrm>
          <a:prstGeom prst="rect">
            <a:avLst/>
          </a:prstGeom>
          <a:noFill/>
        </p:spPr>
        <p:txBody>
          <a:bodyPr wrap="none" rtlCol="0">
            <a:spAutoFit/>
          </a:bodyPr>
          <a:lstStyle/>
          <a:p>
            <a:r>
              <a:rPr lang="ja-JP" altLang="en-US" sz="1200">
                <a:solidFill>
                  <a:schemeClr val="accent6">
                    <a:lumMod val="50000"/>
                  </a:schemeClr>
                </a:solidFill>
                <a:latin typeface="Meiryo" panose="020B0604030504040204" pitchFamily="34" charset="-128"/>
                <a:ea typeface="Meiryo" panose="020B0604030504040204" pitchFamily="34" charset="-128"/>
              </a:rPr>
              <a:t>常に最新</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200">
                <a:solidFill>
                  <a:schemeClr val="accent6">
                    <a:lumMod val="50000"/>
                  </a:schemeClr>
                </a:solidFill>
                <a:latin typeface="Meiryo" panose="020B0604030504040204" pitchFamily="34" charset="-128"/>
                <a:ea typeface="Meiryo" panose="020B0604030504040204" pitchFamily="34" charset="-128"/>
              </a:rPr>
              <a:t>メンテナンス･フリー</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r>
              <a:rPr lang="ja-JP" altLang="en-US" sz="1200">
                <a:solidFill>
                  <a:schemeClr val="accent6">
                    <a:lumMod val="50000"/>
                  </a:schemeClr>
                </a:solidFill>
                <a:latin typeface="Meiryo" panose="020B0604030504040204" pitchFamily="34" charset="-128"/>
                <a:ea typeface="Meiryo" panose="020B0604030504040204" pitchFamily="34" charset="-128"/>
              </a:rPr>
              <a:t>エコシステム</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20" name="右中かっこ 19">
            <a:extLst>
              <a:ext uri="{FF2B5EF4-FFF2-40B4-BE49-F238E27FC236}">
                <a16:creationId xmlns:a16="http://schemas.microsoft.com/office/drawing/2014/main" id="{8A67136B-2DAC-4045-A05D-A6637824E9A7}"/>
              </a:ext>
            </a:extLst>
          </p:cNvPr>
          <p:cNvSpPr/>
          <p:nvPr/>
        </p:nvSpPr>
        <p:spPr>
          <a:xfrm rot="10800000">
            <a:off x="1908569" y="908720"/>
            <a:ext cx="175445" cy="2686936"/>
          </a:xfrm>
          <a:prstGeom prst="rightBrac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7E0B6D8-982E-7C40-9239-7D4D9126AC38}"/>
              </a:ext>
            </a:extLst>
          </p:cNvPr>
          <p:cNvSpPr txBox="1"/>
          <p:nvPr/>
        </p:nvSpPr>
        <p:spPr>
          <a:xfrm>
            <a:off x="338909" y="1813464"/>
            <a:ext cx="1569660" cy="646331"/>
          </a:xfrm>
          <a:prstGeom prst="rect">
            <a:avLst/>
          </a:prstGeom>
          <a:noFill/>
        </p:spPr>
        <p:txBody>
          <a:bodyPr wrap="none" rtlCol="0">
            <a:spAutoFit/>
          </a:bodyPr>
          <a:lstStyle/>
          <a:p>
            <a:pPr algn="r"/>
            <a:r>
              <a:rPr kumimoji="1" lang="ja-JP" altLang="en-US" sz="1200">
                <a:solidFill>
                  <a:srgbClr val="0070C0"/>
                </a:solidFill>
                <a:latin typeface="Meiryo" panose="020B0604030504040204" pitchFamily="34" charset="-128"/>
                <a:ea typeface="Meiryo" panose="020B0604030504040204" pitchFamily="34" charset="-128"/>
              </a:rPr>
              <a:t>事業戦略に直結</a:t>
            </a:r>
            <a:endParaRPr kumimoji="1"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a:solidFill>
                  <a:srgbClr val="0070C0"/>
                </a:solidFill>
                <a:latin typeface="Meiryo" panose="020B0604030504040204" pitchFamily="34" charset="-128"/>
                <a:ea typeface="Meiryo" panose="020B0604030504040204" pitchFamily="34" charset="-128"/>
              </a:rPr>
              <a:t>ジャストインタイム</a:t>
            </a:r>
            <a:endParaRPr kumimoji="1" lang="en-US" altLang="ja-JP" sz="1200" dirty="0">
              <a:solidFill>
                <a:srgbClr val="0070C0"/>
              </a:solidFill>
              <a:latin typeface="Meiryo" panose="020B0604030504040204" pitchFamily="34" charset="-128"/>
              <a:ea typeface="Meiryo" panose="020B0604030504040204" pitchFamily="34" charset="-128"/>
            </a:endParaRPr>
          </a:p>
          <a:p>
            <a:pPr algn="r"/>
            <a:r>
              <a:rPr lang="ja-JP" altLang="en-US" sz="1200">
                <a:solidFill>
                  <a:srgbClr val="0070C0"/>
                </a:solidFill>
                <a:latin typeface="Meiryo" panose="020B0604030504040204" pitchFamily="34" charset="-128"/>
                <a:ea typeface="Meiryo" panose="020B0604030504040204" pitchFamily="34" charset="-128"/>
              </a:rPr>
              <a:t>事業の成果に貢献</a:t>
            </a:r>
            <a:endParaRPr kumimoji="1" lang="ja-JP" altLang="en-US" sz="1200">
              <a:solidFill>
                <a:srgbClr val="0070C0"/>
              </a:solidFill>
              <a:latin typeface="Meiryo" panose="020B0604030504040204" pitchFamily="34" charset="-128"/>
              <a:ea typeface="Meiryo" panose="020B0604030504040204" pitchFamily="34" charset="-128"/>
            </a:endParaRPr>
          </a:p>
        </p:txBody>
      </p:sp>
      <p:pic>
        <p:nvPicPr>
          <p:cNvPr id="22" name="図 21">
            <a:extLst>
              <a:ext uri="{FF2B5EF4-FFF2-40B4-BE49-F238E27FC236}">
                <a16:creationId xmlns:a16="http://schemas.microsoft.com/office/drawing/2014/main" id="{362B1F8E-CC57-6E49-9541-9DEE7F8917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654" y="2373367"/>
            <a:ext cx="1139440" cy="1036890"/>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EA3E1CC5-2AC7-D14D-B3EB-30F6B1E8633C}"/>
              </a:ext>
            </a:extLst>
          </p:cNvPr>
          <p:cNvPicPr>
            <a:picLocks noChangeAspect="1"/>
          </p:cNvPicPr>
          <p:nvPr/>
        </p:nvPicPr>
        <p:blipFill>
          <a:blip r:embed="rId3">
            <a:duotone>
              <a:schemeClr val="accent2">
                <a:shade val="45000"/>
                <a:satMod val="135000"/>
              </a:schemeClr>
              <a:prstClr val="white"/>
            </a:duotone>
          </a:blip>
          <a:stretch>
            <a:fillRect/>
          </a:stretch>
        </p:blipFill>
        <p:spPr>
          <a:xfrm>
            <a:off x="7218106" y="2430103"/>
            <a:ext cx="1644287" cy="1014922"/>
          </a:xfrm>
          <a:prstGeom prst="rect">
            <a:avLst/>
          </a:prstGeom>
          <a:effectLst>
            <a:outerShdw blurRad="50800" dist="38100" dir="2700000" algn="tl" rotWithShape="0">
              <a:prstClr val="black">
                <a:alpha val="40000"/>
              </a:prstClr>
            </a:outerShdw>
          </a:effectLst>
        </p:spPr>
      </p:pic>
      <p:sp>
        <p:nvSpPr>
          <p:cNvPr id="25" name="テキスト ボックス 24">
            <a:extLst>
              <a:ext uri="{FF2B5EF4-FFF2-40B4-BE49-F238E27FC236}">
                <a16:creationId xmlns:a16="http://schemas.microsoft.com/office/drawing/2014/main" id="{5DB95501-CB57-C446-A041-5E06504C591A}"/>
              </a:ext>
            </a:extLst>
          </p:cNvPr>
          <p:cNvSpPr txBox="1"/>
          <p:nvPr/>
        </p:nvSpPr>
        <p:spPr>
          <a:xfrm>
            <a:off x="7304679" y="2152362"/>
            <a:ext cx="1492716" cy="461665"/>
          </a:xfrm>
          <a:prstGeom prst="rect">
            <a:avLst/>
          </a:prstGeom>
          <a:noFill/>
        </p:spPr>
        <p:txBody>
          <a:bodyPr wrap="none" rtlCol="0">
            <a:spAutoFit/>
          </a:bodyPr>
          <a:lstStyle/>
          <a:p>
            <a:pPr algn="r"/>
            <a:r>
              <a:rPr lang="ja-JP" altLang="en-US" sz="1200">
                <a:solidFill>
                  <a:schemeClr val="accent6">
                    <a:lumMod val="50000"/>
                  </a:schemeClr>
                </a:solidFill>
                <a:latin typeface="Meiryo" panose="020B0604030504040204" pitchFamily="34" charset="-128"/>
                <a:ea typeface="Meiryo" panose="020B0604030504040204" pitchFamily="34" charset="-128"/>
              </a:rPr>
              <a:t>クラウド･サービス</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を採用</a:t>
            </a:r>
          </a:p>
        </p:txBody>
      </p:sp>
      <p:sp>
        <p:nvSpPr>
          <p:cNvPr id="26" name="テキスト ボックス 25">
            <a:extLst>
              <a:ext uri="{FF2B5EF4-FFF2-40B4-BE49-F238E27FC236}">
                <a16:creationId xmlns:a16="http://schemas.microsoft.com/office/drawing/2014/main" id="{2402A0E5-D1A6-8D40-B84C-2827B76AB489}"/>
              </a:ext>
            </a:extLst>
          </p:cNvPr>
          <p:cNvSpPr txBox="1"/>
          <p:nvPr/>
        </p:nvSpPr>
        <p:spPr>
          <a:xfrm>
            <a:off x="415853" y="3418812"/>
            <a:ext cx="1415772" cy="276999"/>
          </a:xfrm>
          <a:prstGeom prst="rect">
            <a:avLst/>
          </a:prstGeom>
          <a:noFill/>
        </p:spPr>
        <p:txBody>
          <a:bodyPr wrap="none" rtlCol="0">
            <a:spAutoFit/>
          </a:bodyPr>
          <a:lstStyle/>
          <a:p>
            <a:pPr algn="r"/>
            <a:r>
              <a:rPr kumimoji="1" lang="ja-JP" altLang="en-US" sz="1200">
                <a:solidFill>
                  <a:srgbClr val="0070C0"/>
                </a:solidFill>
                <a:latin typeface="Meiryo" panose="020B0604030504040204" pitchFamily="34" charset="-128"/>
                <a:ea typeface="Meiryo" panose="020B0604030504040204" pitchFamily="34" charset="-128"/>
              </a:rPr>
              <a:t>内製チームで開発</a:t>
            </a:r>
          </a:p>
        </p:txBody>
      </p:sp>
      <p:sp>
        <p:nvSpPr>
          <p:cNvPr id="27" name="テキスト ボックス 26">
            <a:extLst>
              <a:ext uri="{FF2B5EF4-FFF2-40B4-BE49-F238E27FC236}">
                <a16:creationId xmlns:a16="http://schemas.microsoft.com/office/drawing/2014/main" id="{0B79FEED-CEFD-7A47-B7E5-044CD7FFC360}"/>
              </a:ext>
            </a:extLst>
          </p:cNvPr>
          <p:cNvSpPr txBox="1"/>
          <p:nvPr/>
        </p:nvSpPr>
        <p:spPr>
          <a:xfrm>
            <a:off x="526959" y="4011899"/>
            <a:ext cx="1338829"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内製化支援</a:t>
            </a:r>
          </a:p>
        </p:txBody>
      </p:sp>
      <p:sp>
        <p:nvSpPr>
          <p:cNvPr id="28" name="上矢印 27">
            <a:extLst>
              <a:ext uri="{FF2B5EF4-FFF2-40B4-BE49-F238E27FC236}">
                <a16:creationId xmlns:a16="http://schemas.microsoft.com/office/drawing/2014/main" id="{BB21C4D5-9A7C-5641-9CDF-6D69EF3B6151}"/>
              </a:ext>
            </a:extLst>
          </p:cNvPr>
          <p:cNvSpPr/>
          <p:nvPr/>
        </p:nvSpPr>
        <p:spPr>
          <a:xfrm>
            <a:off x="946717" y="3647817"/>
            <a:ext cx="505892" cy="345305"/>
          </a:xfrm>
          <a:prstGeom prst="up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41495B4A-9C4A-1449-A0C3-20CD0F444B9F}"/>
              </a:ext>
            </a:extLst>
          </p:cNvPr>
          <p:cNvSpPr/>
          <p:nvPr/>
        </p:nvSpPr>
        <p:spPr>
          <a:xfrm>
            <a:off x="2142717" y="5803597"/>
            <a:ext cx="4856348" cy="58883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1C9EF8E7-8A16-ED4A-823B-FB8D59A0404A}"/>
              </a:ext>
            </a:extLst>
          </p:cNvPr>
          <p:cNvSpPr txBox="1"/>
          <p:nvPr/>
        </p:nvSpPr>
        <p:spPr>
          <a:xfrm>
            <a:off x="3109901" y="5933054"/>
            <a:ext cx="292419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82578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8A6A8A-31C2-B540-B5B4-CE3FC305BA5E}"/>
              </a:ext>
            </a:extLst>
          </p:cNvPr>
          <p:cNvSpPr>
            <a:spLocks noGrp="1"/>
          </p:cNvSpPr>
          <p:nvPr>
            <p:ph type="title"/>
          </p:nvPr>
        </p:nvSpPr>
        <p:spPr/>
        <p:txBody>
          <a:bodyPr/>
          <a:lstStyle/>
          <a:p>
            <a:r>
              <a:rPr kumimoji="1" lang="ja-JP" altLang="en-US"/>
              <a:t>アジャイル開発が目指していること</a:t>
            </a:r>
          </a:p>
        </p:txBody>
      </p:sp>
      <p:pic>
        <p:nvPicPr>
          <p:cNvPr id="4" name="図 3">
            <a:extLst>
              <a:ext uri="{FF2B5EF4-FFF2-40B4-BE49-F238E27FC236}">
                <a16:creationId xmlns:a16="http://schemas.microsoft.com/office/drawing/2014/main" id="{1017E147-8F98-FD49-B048-10F9B7FA7A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6033" y="2398963"/>
            <a:ext cx="1218679" cy="1542632"/>
          </a:xfrm>
          <a:prstGeom prst="rect">
            <a:avLst/>
          </a:prstGeom>
        </p:spPr>
      </p:pic>
      <p:sp>
        <p:nvSpPr>
          <p:cNvPr id="6" name="テキスト ボックス 5">
            <a:extLst>
              <a:ext uri="{FF2B5EF4-FFF2-40B4-BE49-F238E27FC236}">
                <a16:creationId xmlns:a16="http://schemas.microsoft.com/office/drawing/2014/main" id="{441F8DA5-AD5F-8442-A3BC-C21ECE657FF1}"/>
              </a:ext>
            </a:extLst>
          </p:cNvPr>
          <p:cNvSpPr txBox="1"/>
          <p:nvPr/>
        </p:nvSpPr>
        <p:spPr>
          <a:xfrm>
            <a:off x="230400" y="1009703"/>
            <a:ext cx="4031873" cy="707886"/>
          </a:xfrm>
          <a:prstGeom prst="rect">
            <a:avLst/>
          </a:prstGeom>
          <a:noFill/>
        </p:spPr>
        <p:txBody>
          <a:bodyPr wrap="none" rtlCol="0">
            <a:spAutoFit/>
          </a:bodyPr>
          <a:lstStyle/>
          <a:p>
            <a:pPr algn="r"/>
            <a:r>
              <a:rPr kumimoji="1" lang="ja-JP" altLang="en-US" sz="2000">
                <a:solidFill>
                  <a:schemeClr val="accent3">
                    <a:lumMod val="75000"/>
                  </a:schemeClr>
                </a:solidFill>
                <a:latin typeface="Meiryo" panose="020B0604030504040204" pitchFamily="34" charset="-128"/>
                <a:ea typeface="Meiryo" panose="020B0604030504040204" pitchFamily="34" charset="-128"/>
              </a:rPr>
              <a:t>ユーザーが求めているのは</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2000">
                <a:solidFill>
                  <a:schemeClr val="accent3">
                    <a:lumMod val="75000"/>
                  </a:schemeClr>
                </a:solidFill>
                <a:latin typeface="Meiryo" panose="020B0604030504040204" pitchFamily="34" charset="-128"/>
                <a:ea typeface="Meiryo" panose="020B0604030504040204" pitchFamily="34" charset="-128"/>
              </a:rPr>
              <a:t>情報システムが提供するサービス</a:t>
            </a:r>
          </a:p>
        </p:txBody>
      </p:sp>
      <p:sp>
        <p:nvSpPr>
          <p:cNvPr id="7" name="テキスト ボックス 6">
            <a:extLst>
              <a:ext uri="{FF2B5EF4-FFF2-40B4-BE49-F238E27FC236}">
                <a16:creationId xmlns:a16="http://schemas.microsoft.com/office/drawing/2014/main" id="{CA1A3760-52D9-C04E-93F4-886871DE738E}"/>
              </a:ext>
            </a:extLst>
          </p:cNvPr>
          <p:cNvSpPr txBox="1"/>
          <p:nvPr/>
        </p:nvSpPr>
        <p:spPr>
          <a:xfrm>
            <a:off x="428003" y="1663990"/>
            <a:ext cx="2627642" cy="738664"/>
          </a:xfrm>
          <a:prstGeom prst="rect">
            <a:avLst/>
          </a:prstGeom>
          <a:noFill/>
        </p:spPr>
        <p:txBody>
          <a:bodyPr wrap="none" rtlCol="0">
            <a:spAutoFit/>
          </a:bodyPr>
          <a:lstStyle/>
          <a:p>
            <a:pPr marL="285750" indent="-28575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業務の生産性を向上させる</a:t>
            </a:r>
          </a:p>
          <a:p>
            <a:pPr marL="285750" indent="-28575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売上や利益を向上させる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顧客満足を高める</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34B5E13-E0A9-EC49-A25B-B94194FD49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05345" y="2402654"/>
            <a:ext cx="1675911" cy="1539315"/>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98988483-A78D-A54E-BDBD-82D66E217B5C}"/>
              </a:ext>
            </a:extLst>
          </p:cNvPr>
          <p:cNvSpPr txBox="1"/>
          <p:nvPr/>
        </p:nvSpPr>
        <p:spPr>
          <a:xfrm>
            <a:off x="4881729" y="1009703"/>
            <a:ext cx="4120039" cy="707886"/>
          </a:xfrm>
          <a:prstGeom prst="rect">
            <a:avLst/>
          </a:prstGeom>
          <a:noFill/>
        </p:spPr>
        <p:txBody>
          <a:bodyPr wrap="none" rtlCol="0">
            <a:spAutoFit/>
          </a:bodyPr>
          <a:lstStyle/>
          <a:p>
            <a:r>
              <a:rPr kumimoji="1" lang="en-US" altLang="ja-JP" sz="2000" dirty="0">
                <a:solidFill>
                  <a:srgbClr val="0070C0"/>
                </a:solidFill>
                <a:latin typeface="Meiryo" panose="020B0604030504040204" pitchFamily="34" charset="-128"/>
                <a:ea typeface="Meiryo" panose="020B0604030504040204" pitchFamily="34" charset="-128"/>
              </a:rPr>
              <a:t>QCD</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Q:</a:t>
            </a:r>
            <a:r>
              <a:rPr kumimoji="1" lang="ja-JP" altLang="en-US" sz="2000">
                <a:solidFill>
                  <a:srgbClr val="0070C0"/>
                </a:solidFill>
                <a:latin typeface="Meiryo" panose="020B0604030504040204" pitchFamily="34" charset="-128"/>
                <a:ea typeface="Meiryo" panose="020B0604030504040204" pitchFamily="34" charset="-128"/>
              </a:rPr>
              <a:t>品質</a:t>
            </a:r>
            <a:r>
              <a:rPr kumimoji="1" lang="en-US" altLang="ja-JP" sz="2000" dirty="0">
                <a:solidFill>
                  <a:srgbClr val="0070C0"/>
                </a:solidFill>
                <a:latin typeface="Meiryo" panose="020B0604030504040204" pitchFamily="34" charset="-128"/>
                <a:ea typeface="Meiryo" panose="020B0604030504040204" pitchFamily="34" charset="-128"/>
              </a:rPr>
              <a:t> C:</a:t>
            </a:r>
            <a:r>
              <a:rPr kumimoji="1" lang="ja-JP" altLang="en-US" sz="2000">
                <a:solidFill>
                  <a:srgbClr val="0070C0"/>
                </a:solidFill>
                <a:latin typeface="Meiryo" panose="020B0604030504040204" pitchFamily="34" charset="-128"/>
                <a:ea typeface="Meiryo" panose="020B0604030504040204" pitchFamily="34" charset="-128"/>
              </a:rPr>
              <a:t>コスト</a:t>
            </a:r>
            <a:r>
              <a:rPr kumimoji="1" lang="en-US" altLang="ja-JP" sz="2000" dirty="0">
                <a:solidFill>
                  <a:srgbClr val="0070C0"/>
                </a:solidFill>
                <a:latin typeface="Meiryo" panose="020B0604030504040204" pitchFamily="34" charset="-128"/>
                <a:ea typeface="Meiryo" panose="020B0604030504040204" pitchFamily="34" charset="-128"/>
              </a:rPr>
              <a:t> D:</a:t>
            </a:r>
            <a:r>
              <a:rPr kumimoji="1" lang="ja-JP" altLang="en-US" sz="2000">
                <a:solidFill>
                  <a:srgbClr val="0070C0"/>
                </a:solidFill>
                <a:latin typeface="Meiryo" panose="020B0604030504040204" pitchFamily="34" charset="-128"/>
                <a:ea typeface="Meiryo" panose="020B0604030504040204" pitchFamily="34" charset="-128"/>
              </a:rPr>
              <a:t>納期）</a:t>
            </a:r>
            <a:endParaRPr kumimoji="1" lang="en-US" altLang="ja-JP" sz="2000" dirty="0">
              <a:solidFill>
                <a:srgbClr val="0070C0"/>
              </a:solidFill>
              <a:latin typeface="Meiryo" panose="020B0604030504040204" pitchFamily="34" charset="-128"/>
              <a:ea typeface="Meiryo" panose="020B0604030504040204" pitchFamily="34" charset="-128"/>
            </a:endParaRPr>
          </a:p>
          <a:p>
            <a:r>
              <a:rPr kumimoji="1" lang="ja-JP" altLang="en-US" sz="2000">
                <a:solidFill>
                  <a:srgbClr val="0070C0"/>
                </a:solidFill>
                <a:latin typeface="Meiryo" panose="020B0604030504040204" pitchFamily="34" charset="-128"/>
                <a:ea typeface="Meiryo" panose="020B0604030504040204" pitchFamily="34" charset="-128"/>
              </a:rPr>
              <a:t>を守って</a:t>
            </a:r>
            <a:r>
              <a:rPr lang="ja-JP" altLang="en-US" sz="2000">
                <a:solidFill>
                  <a:srgbClr val="0070C0"/>
                </a:solidFill>
                <a:latin typeface="Meiryo" panose="020B0604030504040204" pitchFamily="34" charset="-128"/>
                <a:ea typeface="Meiryo" panose="020B0604030504040204" pitchFamily="34" charset="-128"/>
              </a:rPr>
              <a:t>情報システムを納品する</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7C0C523-8306-DB4B-95E2-A7DB80D3D652}"/>
              </a:ext>
            </a:extLst>
          </p:cNvPr>
          <p:cNvSpPr txBox="1"/>
          <p:nvPr/>
        </p:nvSpPr>
        <p:spPr>
          <a:xfrm>
            <a:off x="5981781" y="1663990"/>
            <a:ext cx="2807179" cy="738664"/>
          </a:xfrm>
          <a:prstGeom prst="rect">
            <a:avLst/>
          </a:prstGeom>
          <a:noFill/>
        </p:spPr>
        <p:txBody>
          <a:bodyPr wrap="none" rtlCol="0">
            <a:spAutoFit/>
          </a:bodyPr>
          <a:lstStyle/>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バグを○○</a:t>
            </a:r>
            <a:r>
              <a:rPr lang="en-US" altLang="ja-JP" sz="1400" dirty="0">
                <a:solidFill>
                  <a:srgbClr val="0070C0"/>
                </a:solidFill>
                <a:latin typeface="Meiryo" panose="020B0604030504040204" pitchFamily="34" charset="-128"/>
                <a:ea typeface="Meiryo" panose="020B0604030504040204" pitchFamily="34" charset="-128"/>
              </a:rPr>
              <a:t>%</a:t>
            </a:r>
            <a:r>
              <a:rPr lang="ja-JP" altLang="en-US" sz="1400">
                <a:solidFill>
                  <a:srgbClr val="0070C0"/>
                </a:solidFill>
                <a:latin typeface="Meiryo" panose="020B0604030504040204" pitchFamily="34" charset="-128"/>
                <a:ea typeface="Meiryo" panose="020B0604030504040204" pitchFamily="34" charset="-128"/>
              </a:rPr>
              <a:t>以下にする</a:t>
            </a: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コーディング規約を遵守する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納期を間に合わせる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0178B2A9-19F1-654B-9F21-36F02FA448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9085" y="1141944"/>
            <a:ext cx="510700" cy="416221"/>
          </a:xfrm>
          <a:prstGeom prst="rect">
            <a:avLst/>
          </a:prstGeom>
        </p:spPr>
      </p:pic>
      <p:grpSp>
        <p:nvGrpSpPr>
          <p:cNvPr id="16" name="グループ化 15">
            <a:extLst>
              <a:ext uri="{FF2B5EF4-FFF2-40B4-BE49-F238E27FC236}">
                <a16:creationId xmlns:a16="http://schemas.microsoft.com/office/drawing/2014/main" id="{D3E35BE1-6817-4F40-8DAE-17E83CC75EBF}"/>
              </a:ext>
            </a:extLst>
          </p:cNvPr>
          <p:cNvGrpSpPr/>
          <p:nvPr/>
        </p:nvGrpSpPr>
        <p:grpSpPr>
          <a:xfrm>
            <a:off x="189716" y="4149013"/>
            <a:ext cx="8789437" cy="2109140"/>
            <a:chOff x="189716" y="4455347"/>
            <a:chExt cx="8789437" cy="1802805"/>
          </a:xfrm>
        </p:grpSpPr>
        <p:sp>
          <p:nvSpPr>
            <p:cNvPr id="14" name="正方形/長方形 13">
              <a:extLst>
                <a:ext uri="{FF2B5EF4-FFF2-40B4-BE49-F238E27FC236}">
                  <a16:creationId xmlns:a16="http://schemas.microsoft.com/office/drawing/2014/main" id="{AAA43340-1D8C-8D4E-BB58-4F5F79F46BB6}"/>
                </a:ext>
              </a:extLst>
            </p:cNvPr>
            <p:cNvSpPr/>
            <p:nvPr/>
          </p:nvSpPr>
          <p:spPr>
            <a:xfrm>
              <a:off x="189716" y="4455347"/>
              <a:ext cx="8789437" cy="180280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16C7BEAE-F85E-9944-BAB2-F83E09FF9ACF}"/>
                </a:ext>
              </a:extLst>
            </p:cNvPr>
            <p:cNvSpPr txBox="1"/>
            <p:nvPr/>
          </p:nvSpPr>
          <p:spPr>
            <a:xfrm>
              <a:off x="470932" y="4896352"/>
              <a:ext cx="6647974" cy="954107"/>
            </a:xfrm>
            <a:prstGeom prst="rect">
              <a:avLst/>
            </a:prstGeom>
            <a:noFill/>
          </p:spPr>
          <p:txBody>
            <a:bodyPr wrap="none" rtlCol="0">
              <a:spAutoFit/>
            </a:bodyPr>
            <a:lstStyle/>
            <a:p>
              <a:r>
                <a:rPr lang="ja-JP" altLang="en-US" sz="2800">
                  <a:solidFill>
                    <a:schemeClr val="accent6">
                      <a:lumMod val="75000"/>
                    </a:schemeClr>
                  </a:solidFill>
                  <a:latin typeface="Meiryo" panose="020B0604030504040204" pitchFamily="34" charset="-128"/>
                  <a:ea typeface="Meiryo" panose="020B0604030504040204" pitchFamily="34" charset="-128"/>
                </a:rPr>
                <a:t>ビジネスの現場に</a:t>
              </a:r>
              <a:r>
                <a:rPr lang="ja-JP" altLang="en-US" sz="2800" b="1">
                  <a:solidFill>
                    <a:schemeClr val="accent6">
                      <a:lumMod val="75000"/>
                    </a:schemeClr>
                  </a:solidFill>
                  <a:latin typeface="Meiryo" panose="020B0604030504040204" pitchFamily="34" charset="-128"/>
                  <a:ea typeface="Meiryo" panose="020B0604030504040204" pitchFamily="34" charset="-128"/>
                </a:rPr>
                <a:t>ジャストインタイム</a:t>
              </a:r>
              <a:r>
                <a:rPr lang="ja-JP" altLang="en-US" sz="2800">
                  <a:solidFill>
                    <a:schemeClr val="accent6">
                      <a:lumMod val="75000"/>
                    </a:schemeClr>
                  </a:solidFill>
                  <a:latin typeface="Meiryo" panose="020B0604030504040204" pitchFamily="34" charset="-128"/>
                  <a:ea typeface="Meiryo" panose="020B0604030504040204" pitchFamily="34" charset="-128"/>
                </a:rPr>
                <a:t>で</a:t>
              </a:r>
              <a:endParaRPr lang="en-US" altLang="ja-JP" sz="2800" dirty="0">
                <a:solidFill>
                  <a:schemeClr val="accent6">
                    <a:lumMod val="75000"/>
                  </a:schemeClr>
                </a:solidFill>
                <a:latin typeface="Meiryo" panose="020B0604030504040204" pitchFamily="34" charset="-128"/>
                <a:ea typeface="Meiryo" panose="020B0604030504040204" pitchFamily="34" charset="-128"/>
              </a:endParaRPr>
            </a:p>
            <a:p>
              <a:r>
                <a:rPr lang="ja-JP" altLang="en-US" sz="2800">
                  <a:solidFill>
                    <a:schemeClr val="accent6">
                      <a:lumMod val="75000"/>
                    </a:schemeClr>
                  </a:solidFill>
                  <a:latin typeface="Meiryo" panose="020B0604030504040204" pitchFamily="34" charset="-128"/>
                  <a:ea typeface="Meiryo" panose="020B0604030504040204" pitchFamily="34" charset="-128"/>
                </a:rPr>
                <a:t>必要とされる</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r>
                <a:rPr lang="ja-JP" altLang="en-US" sz="2800">
                  <a:solidFill>
                    <a:schemeClr val="accent6">
                      <a:lumMod val="75000"/>
                    </a:schemeClr>
                  </a:solidFill>
                  <a:latin typeface="Meiryo" panose="020B0604030504040204" pitchFamily="34" charset="-128"/>
                  <a:ea typeface="Meiryo" panose="020B0604030504040204" pitchFamily="34" charset="-128"/>
                </a:rPr>
                <a:t>を</a:t>
              </a:r>
              <a:r>
                <a:rPr lang="ja-JP" altLang="en-US" sz="2800" b="1">
                  <a:solidFill>
                    <a:schemeClr val="accent6">
                      <a:lumMod val="75000"/>
                    </a:schemeClr>
                  </a:solidFill>
                  <a:latin typeface="Meiryo" panose="020B0604030504040204" pitchFamily="34" charset="-128"/>
                  <a:ea typeface="Meiryo" panose="020B0604030504040204" pitchFamily="34" charset="-128"/>
                </a:rPr>
                <a:t>提供し続ける</a:t>
              </a:r>
              <a:endParaRPr lang="en-US" altLang="ja-JP" sz="28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B99DD6A0-4B86-ED49-8C73-5ACC1898C6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5665" y="4863939"/>
              <a:ext cx="1651182" cy="1311441"/>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0E6A5A90-0A17-F843-9F9E-9C4D4D0E302E}"/>
                </a:ext>
              </a:extLst>
            </p:cNvPr>
            <p:cNvSpPr txBox="1"/>
            <p:nvPr/>
          </p:nvSpPr>
          <p:spPr>
            <a:xfrm>
              <a:off x="470932" y="5726890"/>
              <a:ext cx="5416868" cy="461665"/>
            </a:xfrm>
            <a:prstGeom prst="rect">
              <a:avLst/>
            </a:prstGeom>
            <a:noFill/>
          </p:spPr>
          <p:txBody>
            <a:bodyPr wrap="none" rtlCol="0">
              <a:spAutoFit/>
            </a:bodyPr>
            <a:lstStyle/>
            <a:p>
              <a:r>
                <a:rPr kumimoji="1" lang="ja-JP" altLang="en-US" sz="2400">
                  <a:solidFill>
                    <a:schemeClr val="accent6">
                      <a:lumMod val="75000"/>
                    </a:schemeClr>
                  </a:solidFill>
                  <a:latin typeface="Meiryo" panose="020B0604030504040204" pitchFamily="34" charset="-128"/>
                  <a:ea typeface="Meiryo" panose="020B0604030504040204" pitchFamily="34" charset="-128"/>
                </a:rPr>
                <a:t>スピード、バグフリー、変更への即応</a:t>
              </a:r>
            </a:p>
          </p:txBody>
        </p:sp>
      </p:grpSp>
      <p:pic>
        <p:nvPicPr>
          <p:cNvPr id="3" name="図 2">
            <a:extLst>
              <a:ext uri="{FF2B5EF4-FFF2-40B4-BE49-F238E27FC236}">
                <a16:creationId xmlns:a16="http://schemas.microsoft.com/office/drawing/2014/main" id="{7464D5A3-67F5-6B44-95F1-8AFB3106C7B5}"/>
              </a:ext>
            </a:extLst>
          </p:cNvPr>
          <p:cNvPicPr>
            <a:picLocks noChangeAspect="1"/>
          </p:cNvPicPr>
          <p:nvPr/>
        </p:nvPicPr>
        <p:blipFill>
          <a:blip r:embed="rId6"/>
          <a:stretch>
            <a:fillRect/>
          </a:stretch>
        </p:blipFill>
        <p:spPr>
          <a:xfrm>
            <a:off x="3034028" y="1663990"/>
            <a:ext cx="3054329" cy="3054329"/>
          </a:xfrm>
          <a:prstGeom prst="rect">
            <a:avLst/>
          </a:prstGeom>
        </p:spPr>
      </p:pic>
    </p:spTree>
    <p:extLst>
      <p:ext uri="{BB962C8B-B14F-4D97-AF65-F5344CB8AC3E}">
        <p14:creationId xmlns:p14="http://schemas.microsoft.com/office/powerpoint/2010/main" val="522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439128" y="836712"/>
            <a:ext cx="1620957" cy="523220"/>
          </a:xfrm>
          <a:prstGeom prst="rect">
            <a:avLst/>
          </a:prstGeom>
          <a:noFill/>
        </p:spPr>
        <p:txBody>
          <a:bodyPr wrap="none" rtlCol="0">
            <a:spAutoFit/>
          </a:bodyPr>
          <a:lstStyle/>
          <a:p>
            <a:r>
              <a:rPr kumimoji="1" lang="ja-JP" altLang="en-US" sz="1400" dirty="0">
                <a:solidFill>
                  <a:srgbClr val="FF8000"/>
                </a:solidFill>
                <a:latin typeface="Meiryo" charset="-128"/>
                <a:ea typeface="Meiryo" charset="-128"/>
                <a:cs typeface="Meiryo" charset="-128"/>
              </a:rPr>
              <a:t>仕様書に記載した</a:t>
            </a:r>
            <a:endParaRPr kumimoji="1" lang="en-US" altLang="ja-JP" sz="1400" dirty="0">
              <a:solidFill>
                <a:srgbClr val="FF8000"/>
              </a:solidFill>
              <a:latin typeface="Meiryo" charset="-128"/>
              <a:ea typeface="Meiryo" charset="-128"/>
              <a:cs typeface="Meiryo" charset="-128"/>
            </a:endParaRPr>
          </a:p>
          <a:p>
            <a:r>
              <a:rPr kumimoji="1" lang="ja-JP" altLang="en-US" sz="1400" dirty="0">
                <a:solidFill>
                  <a:srgbClr val="FF8000"/>
                </a:solidFill>
                <a:latin typeface="Meiryo" charset="-128"/>
                <a:ea typeface="Meiryo" charset="-128"/>
                <a:cs typeface="Meiryo" charset="-128"/>
              </a:rPr>
              <a:t>全ての機能</a:t>
            </a:r>
            <a:endParaRPr kumimoji="1" lang="en-US" altLang="ja-JP" sz="14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53600" y="4514210"/>
            <a:ext cx="2954655"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途中の成果からフィードバックを得て、</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144301" y="5091457"/>
            <a:ext cx="2877712" cy="523220"/>
          </a:xfrm>
          <a:prstGeom prst="rect">
            <a:avLst/>
          </a:prstGeom>
          <a:noFill/>
        </p:spPr>
        <p:txBody>
          <a:bodyPr wrap="none" rtlCol="0">
            <a:spAutoFit/>
          </a:bodyPr>
          <a:lstStyle/>
          <a:p>
            <a:pPr algn="r"/>
            <a:r>
              <a:rPr kumimoji="1" lang="ja-JP" altLang="en-US" sz="1400" dirty="0">
                <a:solidFill>
                  <a:srgbClr val="0432FF"/>
                </a:solidFill>
                <a:latin typeface="Meiryo" charset="-128"/>
                <a:ea typeface="Meiryo" charset="-128"/>
                <a:cs typeface="Meiryo" charset="-128"/>
              </a:rPr>
              <a:t>目標としていたビジネスの成果が</a:t>
            </a:r>
            <a:endParaRPr kumimoji="1" lang="en-US" altLang="ja-JP" sz="1400" dirty="0">
              <a:solidFill>
                <a:srgbClr val="0432FF"/>
              </a:solidFill>
              <a:latin typeface="Meiryo" charset="-128"/>
              <a:ea typeface="Meiryo" charset="-128"/>
              <a:cs typeface="Meiryo" charset="-128"/>
            </a:endParaRPr>
          </a:p>
          <a:p>
            <a:pPr algn="r"/>
            <a:r>
              <a:rPr kumimoji="1" lang="ja-JP" altLang="en-US" sz="14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53036" y="1597126"/>
            <a:ext cx="4633000" cy="461665"/>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200" dirty="0">
                <a:solidFill>
                  <a:schemeClr val="accent6">
                    <a:lumMod val="75000"/>
                  </a:schemeClr>
                </a:solidFill>
                <a:latin typeface="Meiryo" charset="-128"/>
                <a:ea typeface="Meiryo" charset="-128"/>
                <a:cs typeface="Meiryo" charset="-128"/>
              </a:rPr>
              <a:t>100%</a:t>
            </a:r>
            <a:r>
              <a:rPr kumimoji="1" lang="ja-JP" altLang="en-US" sz="1200" dirty="0">
                <a:solidFill>
                  <a:schemeClr val="accent6">
                    <a:lumMod val="75000"/>
                  </a:schemeClr>
                </a:solidFill>
                <a:latin typeface="Meiryo" charset="-128"/>
                <a:ea typeface="Meiryo" charset="-128"/>
                <a:cs typeface="Meiryo" charset="-128"/>
              </a:rPr>
              <a:t>完了したら、</a:t>
            </a:r>
            <a:endParaRPr kumimoji="1" lang="en-US" altLang="ja-JP" sz="1200" dirty="0">
              <a:solidFill>
                <a:schemeClr val="accent6">
                  <a:lumMod val="75000"/>
                </a:schemeClr>
              </a:solidFill>
              <a:latin typeface="Meiryo" charset="-128"/>
              <a:ea typeface="Meiryo" charset="-128"/>
              <a:cs typeface="Meiryo" charset="-128"/>
            </a:endParaRPr>
          </a:p>
          <a:p>
            <a:r>
              <a:rPr kumimoji="1" lang="ja-JP" altLang="en-US" sz="12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52749"/>
            <a:ext cx="2954655" cy="369332"/>
          </a:xfrm>
          <a:prstGeom prst="rect">
            <a:avLst/>
          </a:prstGeom>
          <a:noFill/>
        </p:spPr>
        <p:txBody>
          <a:bodyPr wrap="none" rtlCol="0">
            <a:spAutoFit/>
          </a:bodyPr>
          <a:lstStyle/>
          <a:p>
            <a:r>
              <a:rPr kumimoji="1" lang="ja-JP" altLang="en-US" b="1" u="sng" dirty="0">
                <a:solidFill>
                  <a:schemeClr val="accent6">
                    <a:lumMod val="75000"/>
                  </a:schemeClr>
                </a:solidFill>
                <a:latin typeface="Meiryo" charset="-128"/>
                <a:ea typeface="Meiryo" charset="-128"/>
                <a:cs typeface="Meiryo" charset="-128"/>
              </a:rPr>
              <a:t>仕事の</a:t>
            </a:r>
            <a:r>
              <a:rPr lang="ja-JP" altLang="en-US" b="1" u="sng" dirty="0">
                <a:solidFill>
                  <a:schemeClr val="accent6">
                    <a:lumMod val="75000"/>
                  </a:schemeClr>
                </a:solidFill>
                <a:latin typeface="Meiryo" charset="-128"/>
                <a:ea typeface="Meiryo" charset="-128"/>
                <a:cs typeface="Meiryo" charset="-128"/>
              </a:rPr>
              <a:t>仕組み</a:t>
            </a:r>
            <a:r>
              <a:rPr kumimoji="1" lang="ja-JP" altLang="en-US" b="1" u="sng" dirty="0">
                <a:solidFill>
                  <a:schemeClr val="accent6">
                    <a:lumMod val="75000"/>
                  </a:schemeClr>
                </a:solidFill>
                <a:latin typeface="Meiryo" charset="-128"/>
                <a:ea typeface="Meiryo" charset="-128"/>
                <a:cs typeface="Meiryo" charset="-128"/>
              </a:rPr>
              <a:t>は</a:t>
            </a:r>
            <a:r>
              <a:rPr kumimoji="1" lang="ja-JP" altLang="en-US" b="1" u="sng">
                <a:solidFill>
                  <a:schemeClr val="accent6">
                    <a:lumMod val="75000"/>
                  </a:schemeClr>
                </a:solidFill>
                <a:latin typeface="Meiryo" charset="-128"/>
                <a:ea typeface="Meiryo" charset="-128"/>
                <a:cs typeface="Meiryo" charset="-128"/>
              </a:rPr>
              <a:t>確定できる</a:t>
            </a:r>
            <a:endParaRPr kumimoji="1" lang="ja-JP" altLang="en-US" dirty="0">
              <a:solidFill>
                <a:schemeClr val="accent6">
                  <a:lumMod val="75000"/>
                </a:schemeClr>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134239"/>
            <a:ext cx="2723823" cy="369332"/>
          </a:xfrm>
          <a:prstGeom prst="rect">
            <a:avLst/>
          </a:prstGeom>
          <a:noFill/>
        </p:spPr>
        <p:txBody>
          <a:bodyPr wrap="none" rtlCol="0">
            <a:spAutoFit/>
          </a:bodyPr>
          <a:lstStyle/>
          <a:p>
            <a:r>
              <a:rPr kumimoji="1" lang="ja-JP" altLang="en-US" b="1" u="sng" dirty="0">
                <a:solidFill>
                  <a:srgbClr val="0432FF"/>
                </a:solidFill>
                <a:latin typeface="Meiryo" charset="-128"/>
                <a:ea typeface="Meiryo" charset="-128"/>
                <a:cs typeface="Meiryo" charset="-128"/>
              </a:rPr>
              <a:t>仕事の仕組みは</a:t>
            </a:r>
            <a:r>
              <a:rPr kumimoji="1" lang="ja-JP" altLang="en-US" b="1" u="sng">
                <a:solidFill>
                  <a:srgbClr val="0432FF"/>
                </a:solidFill>
                <a:latin typeface="Meiryo" charset="-128"/>
                <a:ea typeface="Meiryo" charset="-128"/>
                <a:cs typeface="Meiryo" charset="-128"/>
              </a:rPr>
              <a:t>変化する</a:t>
            </a:r>
            <a:endParaRPr kumimoji="1" lang="ja-JP" altLang="en-US"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169981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20875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33649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A23CE-2B2B-FA4E-80ED-E4EBC5DCA528}"/>
              </a:ext>
            </a:extLst>
          </p:cNvPr>
          <p:cNvSpPr>
            <a:spLocks noGrp="1"/>
          </p:cNvSpPr>
          <p:nvPr>
            <p:ph type="title"/>
          </p:nvPr>
        </p:nvSpPr>
        <p:spPr/>
        <p:txBody>
          <a:bodyPr/>
          <a:lstStyle/>
          <a:p>
            <a:r>
              <a:rPr kumimoji="1" lang="ja-JP" altLang="en-US"/>
              <a:t>リーンの思想（トヨタ生産方式）</a:t>
            </a:r>
          </a:p>
        </p:txBody>
      </p:sp>
      <p:sp>
        <p:nvSpPr>
          <p:cNvPr id="3" name="正方形/長方形 2">
            <a:extLst>
              <a:ext uri="{FF2B5EF4-FFF2-40B4-BE49-F238E27FC236}">
                <a16:creationId xmlns:a16="http://schemas.microsoft.com/office/drawing/2014/main" id="{2C59A4C2-F780-3849-B22E-359FB52B2B40}"/>
              </a:ext>
            </a:extLst>
          </p:cNvPr>
          <p:cNvSpPr/>
          <p:nvPr/>
        </p:nvSpPr>
        <p:spPr>
          <a:xfrm>
            <a:off x="230400" y="1084228"/>
            <a:ext cx="7309413" cy="5509200"/>
          </a:xfrm>
          <a:prstGeom prst="rect">
            <a:avLst/>
          </a:prstGeom>
        </p:spPr>
        <p:txBody>
          <a:bodyPr wrap="square">
            <a:spAutoFit/>
          </a:bodyPr>
          <a:lstStyle/>
          <a:p>
            <a:r>
              <a:rPr lang="ja-JP" altLang="en-US" sz="2000">
                <a:latin typeface="Meiryo" panose="020B0604030504040204" pitchFamily="34" charset="-128"/>
                <a:ea typeface="Meiryo" panose="020B0604030504040204" pitchFamily="34" charset="-128"/>
              </a:rPr>
              <a:t>行動規範:</a:t>
            </a:r>
            <a:endParaRPr lang="en-US" altLang="ja-JP" sz="2000" dirty="0">
              <a:latin typeface="Meiryo" panose="020B0604030504040204" pitchFamily="34" charset="-128"/>
              <a:ea typeface="Meiryo" panose="020B0604030504040204" pitchFamily="34" charset="-128"/>
            </a:endParaRPr>
          </a:p>
          <a:p>
            <a:endParaRPr lang="ja-JP" altLang="en-US" sz="80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改善(Continuous Improvement) </a:t>
            </a:r>
            <a:endParaRPr lang="en-US" altLang="ja-JP" sz="2400" dirty="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人間性尊重(Respect for People)</a:t>
            </a:r>
            <a:endParaRPr lang="en-US" altLang="ja-JP" sz="2400" dirty="0">
              <a:latin typeface="Meiryo" panose="020B0604030504040204" pitchFamily="34" charset="-128"/>
              <a:ea typeface="Meiryo" panose="020B0604030504040204" pitchFamily="34" charset="-128"/>
            </a:endParaRPr>
          </a:p>
          <a:p>
            <a:endParaRPr lang="ja-JP" altLang="en-US" sz="200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目標(目的):</a:t>
            </a:r>
            <a:endParaRPr lang="en-US" altLang="ja-JP" sz="2000" dirty="0">
              <a:latin typeface="Meiryo" panose="020B0604030504040204" pitchFamily="34" charset="-128"/>
              <a:ea typeface="Meiryo" panose="020B0604030504040204" pitchFamily="34" charset="-128"/>
            </a:endParaRPr>
          </a:p>
          <a:p>
            <a:endParaRPr lang="ja-JP" altLang="en-US" sz="80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ジャストインタイム (Just In Time) </a:t>
            </a:r>
            <a:endParaRPr lang="en-US" altLang="ja-JP" sz="2400" dirty="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自働化 (Autonomous)</a:t>
            </a:r>
            <a:endParaRPr lang="en-US" altLang="ja-JP" sz="2400" dirty="0">
              <a:latin typeface="Meiryo" panose="020B0604030504040204" pitchFamily="34" charset="-128"/>
              <a:ea typeface="Meiryo" panose="020B0604030504040204" pitchFamily="34" charset="-128"/>
            </a:endParaRPr>
          </a:p>
          <a:p>
            <a:endParaRPr lang="ja-JP" altLang="en-US" sz="200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大事にする価値:</a:t>
            </a:r>
            <a:endParaRPr lang="en-US" altLang="ja-JP" sz="2000" dirty="0">
              <a:latin typeface="Meiryo" panose="020B0604030504040204" pitchFamily="34" charset="-128"/>
              <a:ea typeface="Meiryo" panose="020B0604030504040204" pitchFamily="34" charset="-128"/>
            </a:endParaRPr>
          </a:p>
          <a:p>
            <a:endParaRPr lang="ja-JP" altLang="en-US" sz="80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挑戦(Challenge)</a:t>
            </a: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改善(Kaizen)</a:t>
            </a:r>
            <a:endParaRPr lang="en-US" altLang="ja-JP" sz="2400" dirty="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現地現物(Genchi Genbutsu) </a:t>
            </a:r>
            <a:endParaRPr lang="en-US" altLang="ja-JP" sz="2400" dirty="0">
              <a:latin typeface="Meiryo" panose="020B0604030504040204" pitchFamily="34" charset="-128"/>
              <a:ea typeface="Meiryo" panose="020B0604030504040204" pitchFamily="34" charset="-128"/>
            </a:endParaRP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尊重(Respect)</a:t>
            </a:r>
          </a:p>
          <a:p>
            <a:pPr marL="800100" lvl="1" indent="-342900">
              <a:buFont typeface="Wingdings" pitchFamily="2" charset="2"/>
              <a:buChar char="l"/>
            </a:pPr>
            <a:r>
              <a:rPr lang="ja-JP" altLang="en-US" sz="2400">
                <a:latin typeface="Meiryo" panose="020B0604030504040204" pitchFamily="34" charset="-128"/>
                <a:ea typeface="Meiryo" panose="020B0604030504040204" pitchFamily="34" charset="-128"/>
              </a:rPr>
              <a:t>チーム(Teamwork)</a:t>
            </a:r>
          </a:p>
        </p:txBody>
      </p:sp>
      <p:grpSp>
        <p:nvGrpSpPr>
          <p:cNvPr id="6" name="グループ化 5">
            <a:extLst>
              <a:ext uri="{FF2B5EF4-FFF2-40B4-BE49-F238E27FC236}">
                <a16:creationId xmlns:a16="http://schemas.microsoft.com/office/drawing/2014/main" id="{BCE40EAE-864D-2541-A516-8DEA1C074EAD}"/>
              </a:ext>
            </a:extLst>
          </p:cNvPr>
          <p:cNvGrpSpPr/>
          <p:nvPr/>
        </p:nvGrpSpPr>
        <p:grpSpPr>
          <a:xfrm>
            <a:off x="504950" y="2973107"/>
            <a:ext cx="8222361" cy="865721"/>
            <a:chOff x="632608" y="4070327"/>
            <a:chExt cx="8222361" cy="865721"/>
          </a:xfrm>
        </p:grpSpPr>
        <p:sp>
          <p:nvSpPr>
            <p:cNvPr id="4" name="正方形/長方形 3">
              <a:extLst>
                <a:ext uri="{FF2B5EF4-FFF2-40B4-BE49-F238E27FC236}">
                  <a16:creationId xmlns:a16="http://schemas.microsoft.com/office/drawing/2014/main" id="{0BC8975F-CBF4-FF40-BE3D-19322D55DFA6}"/>
                </a:ext>
              </a:extLst>
            </p:cNvPr>
            <p:cNvSpPr/>
            <p:nvPr/>
          </p:nvSpPr>
          <p:spPr>
            <a:xfrm>
              <a:off x="632608" y="4070327"/>
              <a:ext cx="8222361" cy="81022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1B163F-9DDE-9449-8724-C904CF94D1B9}"/>
                </a:ext>
              </a:extLst>
            </p:cNvPr>
            <p:cNvSpPr/>
            <p:nvPr/>
          </p:nvSpPr>
          <p:spPr>
            <a:xfrm>
              <a:off x="814898" y="4105051"/>
              <a:ext cx="7951808" cy="830997"/>
            </a:xfrm>
            <a:prstGeom prst="rect">
              <a:avLst/>
            </a:prstGeom>
          </p:spPr>
          <p:txBody>
            <a:bodyPr wrap="square">
              <a:spAutoFit/>
            </a:bodyPr>
            <a:lstStyle/>
            <a:p>
              <a:pPr marL="342900" indent="-342900">
                <a:buFont typeface="Wingdings" pitchFamily="2" charset="2"/>
                <a:buChar char="l"/>
              </a:pPr>
              <a:r>
                <a:rPr lang="ja-JP" altLang="en-US" sz="2400">
                  <a:solidFill>
                    <a:schemeClr val="bg1"/>
                  </a:solidFill>
                  <a:latin typeface="Meiryo" panose="020B0604030504040204" pitchFamily="34" charset="-128"/>
                  <a:ea typeface="Meiryo" panose="020B0604030504040204" pitchFamily="34" charset="-128"/>
                </a:rPr>
                <a:t>ジャストインタイム (Just In Time) </a:t>
              </a:r>
              <a:r>
                <a:rPr lang="en-US" altLang="ja-JP" sz="2400" dirty="0">
                  <a:solidFill>
                    <a:schemeClr val="bg1"/>
                  </a:solidFill>
                  <a:latin typeface="Meiryo" panose="020B0604030504040204" pitchFamily="34" charset="-128"/>
                  <a:ea typeface="Meiryo" panose="020B0604030504040204" pitchFamily="34" charset="-128"/>
                </a:rPr>
                <a:t>	</a:t>
              </a:r>
              <a:r>
                <a:rPr lang="ja-JP" altLang="en-US" sz="2400">
                  <a:solidFill>
                    <a:schemeClr val="bg1"/>
                  </a:solidFill>
                  <a:latin typeface="Meiryo" panose="020B0604030504040204" pitchFamily="34" charset="-128"/>
                  <a:ea typeface="Meiryo" panose="020B0604030504040204" pitchFamily="34" charset="-128"/>
                </a:rPr>
                <a:t>　⇒　スピード</a:t>
              </a:r>
              <a:endParaRPr lang="en-US" altLang="ja-JP" sz="24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l"/>
              </a:pPr>
              <a:r>
                <a:rPr lang="ja-JP" altLang="en-US" sz="2400">
                  <a:solidFill>
                    <a:schemeClr val="bg1"/>
                  </a:solidFill>
                  <a:latin typeface="Meiryo" panose="020B0604030504040204" pitchFamily="34" charset="-128"/>
                  <a:ea typeface="Meiryo" panose="020B0604030504040204" pitchFamily="34" charset="-128"/>
                </a:rPr>
                <a:t>自働化 (Autonomous)</a:t>
              </a:r>
              <a:r>
                <a:rPr lang="en-US" altLang="ja-JP" sz="2400" dirty="0">
                  <a:solidFill>
                    <a:schemeClr val="bg1"/>
                  </a:solidFill>
                  <a:latin typeface="Meiryo" panose="020B0604030504040204" pitchFamily="34" charset="-128"/>
                  <a:ea typeface="Meiryo" panose="020B0604030504040204" pitchFamily="34" charset="-128"/>
                </a:rPr>
                <a:t>	</a:t>
              </a:r>
              <a:r>
                <a:rPr lang="ja-JP" altLang="en-US" sz="2400">
                  <a:solidFill>
                    <a:schemeClr val="bg1"/>
                  </a:solidFill>
                  <a:latin typeface="Meiryo" panose="020B0604030504040204" pitchFamily="34" charset="-128"/>
                  <a:ea typeface="Meiryo" panose="020B0604030504040204" pitchFamily="34" charset="-128"/>
                </a:rPr>
                <a:t>⇒　見える化　⇒　品質</a:t>
              </a:r>
              <a:endParaRPr lang="en-US" altLang="ja-JP" sz="2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589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0A4639A-32B7-954E-A402-F279A659664A}"/>
              </a:ext>
            </a:extLst>
          </p:cNvPr>
          <p:cNvSpPr/>
          <p:nvPr/>
        </p:nvSpPr>
        <p:spPr>
          <a:xfrm>
            <a:off x="1749028" y="3048001"/>
            <a:ext cx="5645945" cy="24492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4555A30-B98A-5749-9520-F679AE724CCA}"/>
              </a:ext>
            </a:extLst>
          </p:cNvPr>
          <p:cNvSpPr>
            <a:spLocks noGrp="1"/>
          </p:cNvSpPr>
          <p:nvPr>
            <p:ph type="title"/>
          </p:nvPr>
        </p:nvSpPr>
        <p:spPr/>
        <p:txBody>
          <a:bodyPr/>
          <a:lstStyle/>
          <a:p>
            <a:r>
              <a:rPr lang="en-US" altLang="ja-JP" dirty="0">
                <a:solidFill>
                  <a:schemeClr val="tx1">
                    <a:lumMod val="50000"/>
                    <a:lumOff val="50000"/>
                  </a:schemeClr>
                </a:solidFill>
                <a:latin typeface="Meiryo" panose="020B0604030504040204" pitchFamily="34" charset="-128"/>
                <a:ea typeface="Meiryo" panose="020B0604030504040204" pitchFamily="34" charset="-128"/>
              </a:rPr>
              <a:t>OMO</a:t>
            </a:r>
            <a:r>
              <a:rPr lang="ja-JP" altLang="en-US">
                <a:solidFill>
                  <a:schemeClr val="tx1">
                    <a:lumMod val="50000"/>
                    <a:lumOff val="50000"/>
                  </a:schemeClr>
                </a:solidFill>
                <a:latin typeface="Meiryo" panose="020B0604030504040204" pitchFamily="34" charset="-128"/>
                <a:ea typeface="Meiryo" panose="020B0604030504040204" pitchFamily="34" charset="-128"/>
              </a:rPr>
              <a:t>（</a:t>
            </a:r>
            <a:r>
              <a:rPr lang="en-US" altLang="ja-JP" dirty="0">
                <a:solidFill>
                  <a:schemeClr val="tx1">
                    <a:lumMod val="50000"/>
                    <a:lumOff val="50000"/>
                  </a:schemeClr>
                </a:solidFill>
                <a:latin typeface="Meiryo" panose="020B0604030504040204" pitchFamily="34" charset="-128"/>
                <a:ea typeface="Meiryo" panose="020B0604030504040204" pitchFamily="34" charset="-128"/>
              </a:rPr>
              <a:t>Online Merges with Offline</a:t>
            </a:r>
            <a:r>
              <a:rPr lang="ja-JP" altLang="en-US">
                <a:solidFill>
                  <a:schemeClr val="tx1">
                    <a:lumMod val="50000"/>
                    <a:lumOff val="50000"/>
                  </a:schemeClr>
                </a:solidFill>
                <a:latin typeface="Meiryo" panose="020B0604030504040204" pitchFamily="34" charset="-128"/>
                <a:ea typeface="Meiryo" panose="020B0604030504040204" pitchFamily="34" charset="-128"/>
              </a:rPr>
              <a:t>）</a:t>
            </a:r>
            <a:endParaRPr kumimoji="1" lang="ja-JP" altLang="en-US">
              <a:solidFill>
                <a:schemeClr val="tx1">
                  <a:lumMod val="50000"/>
                  <a:lumOff val="50000"/>
                </a:schemeClr>
              </a:solidFill>
            </a:endParaRPr>
          </a:p>
        </p:txBody>
      </p:sp>
      <p:sp>
        <p:nvSpPr>
          <p:cNvPr id="4" name="正方形/長方形 3">
            <a:extLst>
              <a:ext uri="{FF2B5EF4-FFF2-40B4-BE49-F238E27FC236}">
                <a16:creationId xmlns:a16="http://schemas.microsoft.com/office/drawing/2014/main" id="{4D810894-A61F-0C42-A462-07B99A352801}"/>
              </a:ext>
            </a:extLst>
          </p:cNvPr>
          <p:cNvSpPr/>
          <p:nvPr/>
        </p:nvSpPr>
        <p:spPr>
          <a:xfrm>
            <a:off x="1848968" y="3548462"/>
            <a:ext cx="233505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80E5BC59-1586-9643-97BB-8569FC660927}"/>
              </a:ext>
            </a:extLst>
          </p:cNvPr>
          <p:cNvSpPr txBox="1"/>
          <p:nvPr/>
        </p:nvSpPr>
        <p:spPr>
          <a:xfrm>
            <a:off x="1974078" y="3815019"/>
            <a:ext cx="1980029"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フィジカル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Physical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EDDA100B-113B-3B45-B40B-DA0CCA0BA605}"/>
              </a:ext>
            </a:extLst>
          </p:cNvPr>
          <p:cNvSpPr txBox="1"/>
          <p:nvPr/>
        </p:nvSpPr>
        <p:spPr>
          <a:xfrm>
            <a:off x="5366994" y="3815020"/>
            <a:ext cx="1620957"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Digital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8" name="下カーブ矢印 7">
            <a:extLst>
              <a:ext uri="{FF2B5EF4-FFF2-40B4-BE49-F238E27FC236}">
                <a16:creationId xmlns:a16="http://schemas.microsoft.com/office/drawing/2014/main" id="{F2D94053-891F-AC45-BF2F-F8C92FB4A253}"/>
              </a:ext>
            </a:extLst>
          </p:cNvPr>
          <p:cNvSpPr/>
          <p:nvPr/>
        </p:nvSpPr>
        <p:spPr>
          <a:xfrm rot="10800000">
            <a:off x="3852445" y="4366645"/>
            <a:ext cx="1414486" cy="644653"/>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9" name="下カーブ矢印 8">
            <a:extLst>
              <a:ext uri="{FF2B5EF4-FFF2-40B4-BE49-F238E27FC236}">
                <a16:creationId xmlns:a16="http://schemas.microsoft.com/office/drawing/2014/main" id="{445513CA-2240-C540-9342-D1B4F594B7E1}"/>
              </a:ext>
            </a:extLst>
          </p:cNvPr>
          <p:cNvSpPr/>
          <p:nvPr/>
        </p:nvSpPr>
        <p:spPr>
          <a:xfrm>
            <a:off x="3977012" y="3673062"/>
            <a:ext cx="1414486" cy="655777"/>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776C7D1-15F8-C14B-AAD2-09F62CB1446A}"/>
              </a:ext>
            </a:extLst>
          </p:cNvPr>
          <p:cNvSpPr txBox="1"/>
          <p:nvPr/>
        </p:nvSpPr>
        <p:spPr>
          <a:xfrm>
            <a:off x="4301281" y="4162811"/>
            <a:ext cx="64376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20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BFE111D-9654-AC4C-A5A0-C8E5BD24160F}"/>
              </a:ext>
            </a:extLst>
          </p:cNvPr>
          <p:cNvSpPr txBox="1"/>
          <p:nvPr/>
        </p:nvSpPr>
        <p:spPr>
          <a:xfrm>
            <a:off x="786348" y="1250642"/>
            <a:ext cx="7571303" cy="1631216"/>
          </a:xfrm>
          <a:prstGeom prst="rect">
            <a:avLst/>
          </a:prstGeom>
          <a:noFill/>
        </p:spPr>
        <p:txBody>
          <a:bodyPr wrap="none" rtlCol="0">
            <a:spAutoFit/>
          </a:bodyPr>
          <a:lstStyle/>
          <a:p>
            <a:pPr algn="ctr"/>
            <a:r>
              <a:rPr kumimoji="1" lang="en-US" altLang="ja-JP" sz="2800" b="1" dirty="0">
                <a:solidFill>
                  <a:srgbClr val="0070C0"/>
                </a:solidFill>
                <a:latin typeface="Meiryo" panose="020B0604030504040204" pitchFamily="34" charset="-128"/>
                <a:ea typeface="Meiryo" panose="020B0604030504040204" pitchFamily="34" charset="-128"/>
              </a:rPr>
              <a:t>OMO</a:t>
            </a:r>
            <a:r>
              <a:rPr kumimoji="1" lang="ja-JP" altLang="en-US" sz="2800" b="1">
                <a:solidFill>
                  <a:srgbClr val="0070C0"/>
                </a:solidFill>
                <a:latin typeface="Meiryo" panose="020B0604030504040204" pitchFamily="34" charset="-128"/>
                <a:ea typeface="Meiryo" panose="020B0604030504040204" pitchFamily="34" charset="-128"/>
              </a:rPr>
              <a:t>（</a:t>
            </a:r>
            <a:r>
              <a:rPr kumimoji="1" lang="en-US" altLang="ja-JP" sz="2800" b="1" dirty="0">
                <a:solidFill>
                  <a:srgbClr val="0070C0"/>
                </a:solidFill>
                <a:latin typeface="Meiryo" panose="020B0604030504040204" pitchFamily="34" charset="-128"/>
                <a:ea typeface="Meiryo" panose="020B0604030504040204" pitchFamily="34" charset="-128"/>
              </a:rPr>
              <a:t>Online Merges with Offline</a:t>
            </a:r>
            <a:r>
              <a:rPr kumimoji="1" lang="ja-JP" altLang="en-US" sz="2800" b="1">
                <a:solidFill>
                  <a:srgbClr val="0070C0"/>
                </a:solidFill>
                <a:latin typeface="Meiryo" panose="020B0604030504040204" pitchFamily="34" charset="-128"/>
                <a:ea typeface="Meiryo" panose="020B0604030504040204" pitchFamily="34" charset="-128"/>
              </a:rPr>
              <a:t>）</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オンライン（デジタル）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と</a:t>
            </a:r>
            <a:r>
              <a:rPr kumimoji="1" lang="ja-JP" altLang="en-US" sz="2400" b="1">
                <a:solidFill>
                  <a:schemeClr val="accent3">
                    <a:lumMod val="50000"/>
                  </a:schemeClr>
                </a:solidFill>
                <a:latin typeface="Meiryo" panose="020B0604030504040204" pitchFamily="34" charset="-128"/>
                <a:ea typeface="Meiryo" panose="020B0604030504040204" pitchFamily="34" charset="-128"/>
              </a:rPr>
              <a:t>オフライン（フィジカル）</a:t>
            </a:r>
            <a:endParaRPr kumimoji="1" lang="en-US" altLang="ja-JP" sz="2400"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を分けて考えるのではなく</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2400">
                <a:solidFill>
                  <a:schemeClr val="tx1">
                    <a:lumMod val="50000"/>
                    <a:lumOff val="50000"/>
                  </a:schemeClr>
                </a:solidFill>
                <a:latin typeface="Meiryo" panose="020B0604030504040204" pitchFamily="34" charset="-128"/>
                <a:ea typeface="Meiryo" panose="020B0604030504040204" pitchFamily="34" charset="-128"/>
              </a:rPr>
              <a:t>境目のない、ひとつの仕組みとして考える</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770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メイリオ"/>
                <a:ea typeface="メイリオ"/>
                <a:cs typeface="メイリオ"/>
              </a:rPr>
              <a:t>新規事業開発を考える</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096819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877DAF-20E5-ED4E-BD52-B66FB532D3E4}"/>
              </a:ext>
            </a:extLst>
          </p:cNvPr>
          <p:cNvPicPr>
            <a:picLocks noChangeAspect="1"/>
          </p:cNvPicPr>
          <p:nvPr/>
        </p:nvPicPr>
        <p:blipFill>
          <a:blip r:embed="rId2"/>
          <a:stretch>
            <a:fillRect/>
          </a:stretch>
        </p:blipFill>
        <p:spPr>
          <a:xfrm>
            <a:off x="466108" y="902134"/>
            <a:ext cx="1071947" cy="1208501"/>
          </a:xfrm>
          <a:prstGeom prst="rect">
            <a:avLst/>
          </a:prstGeom>
        </p:spPr>
      </p:pic>
      <p:sp>
        <p:nvSpPr>
          <p:cNvPr id="5" name="角丸四角形吹き出し 4">
            <a:extLst>
              <a:ext uri="{FF2B5EF4-FFF2-40B4-BE49-F238E27FC236}">
                <a16:creationId xmlns:a16="http://schemas.microsoft.com/office/drawing/2014/main" id="{E4394231-E499-1449-9939-D12241B8D064}"/>
              </a:ext>
            </a:extLst>
          </p:cNvPr>
          <p:cNvSpPr/>
          <p:nvPr/>
        </p:nvSpPr>
        <p:spPr>
          <a:xfrm>
            <a:off x="1784959" y="902134"/>
            <a:ext cx="6892069" cy="989295"/>
          </a:xfrm>
          <a:prstGeom prst="wedgeRoundRectCallout">
            <a:avLst>
              <a:gd name="adj1" fmla="val -55476"/>
              <a:gd name="adj2" fmla="val 4726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うちも、</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で何かできないのか？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7E2454DA-C27E-4145-9339-2CA2113B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1643" y="3273922"/>
            <a:ext cx="1073669" cy="1359075"/>
          </a:xfrm>
          <a:prstGeom prst="rect">
            <a:avLst/>
          </a:prstGeom>
        </p:spPr>
      </p:pic>
      <p:pic>
        <p:nvPicPr>
          <p:cNvPr id="7" name="図 6">
            <a:extLst>
              <a:ext uri="{FF2B5EF4-FFF2-40B4-BE49-F238E27FC236}">
                <a16:creationId xmlns:a16="http://schemas.microsoft.com/office/drawing/2014/main" id="{7833899E-9012-ED4F-BBD1-6BC6A0E813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688" y="3401632"/>
            <a:ext cx="1073669" cy="1359075"/>
          </a:xfrm>
          <a:prstGeom prst="rect">
            <a:avLst/>
          </a:prstGeom>
        </p:spPr>
      </p:pic>
      <p:sp>
        <p:nvSpPr>
          <p:cNvPr id="8" name="角丸四角形吹き出し 7">
            <a:extLst>
              <a:ext uri="{FF2B5EF4-FFF2-40B4-BE49-F238E27FC236}">
                <a16:creationId xmlns:a16="http://schemas.microsoft.com/office/drawing/2014/main" id="{E2CB4E45-D75B-EA4B-A12E-14E9C0DBFBBC}"/>
              </a:ext>
            </a:extLst>
          </p:cNvPr>
          <p:cNvSpPr/>
          <p:nvPr/>
        </p:nvSpPr>
        <p:spPr>
          <a:xfrm>
            <a:off x="4878025" y="2176528"/>
            <a:ext cx="3799003" cy="579200"/>
          </a:xfrm>
          <a:prstGeom prst="wedgeRoundRectCallout">
            <a:avLst>
              <a:gd name="adj1" fmla="val 34730"/>
              <a:gd name="adj2" fmla="val 12511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て言われてもなぁ？</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何をすればいいのだろう？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吹き出し 8">
            <a:extLst>
              <a:ext uri="{FF2B5EF4-FFF2-40B4-BE49-F238E27FC236}">
                <a16:creationId xmlns:a16="http://schemas.microsoft.com/office/drawing/2014/main" id="{E3D24AA6-57B0-3445-A89E-71D67FDB62A2}"/>
              </a:ext>
            </a:extLst>
          </p:cNvPr>
          <p:cNvSpPr/>
          <p:nvPr/>
        </p:nvSpPr>
        <p:spPr>
          <a:xfrm>
            <a:off x="466108" y="2176528"/>
            <a:ext cx="3799003" cy="579200"/>
          </a:xfrm>
          <a:prstGeom prst="wedgeRoundRectCallout">
            <a:avLst>
              <a:gd name="adj1" fmla="val -36191"/>
              <a:gd name="adj2" fmla="val 137012"/>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いまうちの抱える課題は何だろう？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競争力強化には何をすべきだろう？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E88B085-800E-7C49-894D-036DCCCA038F}"/>
              </a:ext>
            </a:extLst>
          </p:cNvPr>
          <p:cNvSpPr/>
          <p:nvPr/>
        </p:nvSpPr>
        <p:spPr>
          <a:xfrm>
            <a:off x="4878884" y="3040827"/>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現状のプロセスをそのままに</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使えそうなところを探す</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9F2F9AC1-FCBC-9B40-9D31-1715CE0D77BE}"/>
              </a:ext>
            </a:extLst>
          </p:cNvPr>
          <p:cNvSpPr/>
          <p:nvPr/>
        </p:nvSpPr>
        <p:spPr>
          <a:xfrm>
            <a:off x="4878883" y="3859650"/>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使えそうなところに使って</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使えるかどうかを検証する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046CD11-CC17-A243-895B-DD7CC9DB11E0}"/>
              </a:ext>
            </a:extLst>
          </p:cNvPr>
          <p:cNvSpPr/>
          <p:nvPr/>
        </p:nvSpPr>
        <p:spPr>
          <a:xfrm>
            <a:off x="4878882" y="4678473"/>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使えることは確認できたが、</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これで何が実現できるの？</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31EB1BC-3E54-FE45-A05F-EA339884BABF}"/>
              </a:ext>
            </a:extLst>
          </p:cNvPr>
          <p:cNvSpPr/>
          <p:nvPr/>
        </p:nvSpPr>
        <p:spPr>
          <a:xfrm>
            <a:off x="4878881" y="5497296"/>
            <a:ext cx="3798147" cy="7327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何かを解決／実現することではなく</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使ってみる</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ことが目的となっている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D67A2BF-1E9F-7346-9C80-4D7FE132BF9D}"/>
              </a:ext>
            </a:extLst>
          </p:cNvPr>
          <p:cNvSpPr/>
          <p:nvPr/>
        </p:nvSpPr>
        <p:spPr>
          <a:xfrm>
            <a:off x="1609592" y="3040827"/>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何を解決すれば、</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ブレークスルーできるのか？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業績を向上させられるのか？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EEAAF8CE-FB9A-4540-A891-491BD535FB90}"/>
              </a:ext>
            </a:extLst>
          </p:cNvPr>
          <p:cNvSpPr/>
          <p:nvPr/>
        </p:nvSpPr>
        <p:spPr>
          <a:xfrm>
            <a:off x="1609591" y="3859650"/>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そのための最適な手段は？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は最適な手段なのか？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738E81E-12CB-644F-BA47-DC4F53BE5CF5}"/>
              </a:ext>
            </a:extLst>
          </p:cNvPr>
          <p:cNvSpPr/>
          <p:nvPr/>
        </p:nvSpPr>
        <p:spPr>
          <a:xfrm>
            <a:off x="1609590" y="4678473"/>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事業の成果（売上や利益）に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どれだけ貢献できたのか</a:t>
            </a:r>
            <a:r>
              <a:rPr lang="ja-JP" altLang="en-US" sz="14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2D10AA22-3EBA-C748-9E81-929134D3C8FF}"/>
              </a:ext>
            </a:extLst>
          </p:cNvPr>
          <p:cNvSpPr/>
          <p:nvPr/>
        </p:nvSpPr>
        <p:spPr>
          <a:xfrm>
            <a:off x="466964" y="5497296"/>
            <a:ext cx="3798147" cy="732772"/>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短期長期の経営課題や事業課題を</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解決することが目的となっている</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98CECD37-43A1-BC40-8243-4A6B455CF35C}"/>
              </a:ext>
            </a:extLst>
          </p:cNvPr>
          <p:cNvSpPr txBox="1"/>
          <p:nvPr/>
        </p:nvSpPr>
        <p:spPr>
          <a:xfrm>
            <a:off x="4734838" y="6278747"/>
            <a:ext cx="4185761" cy="276999"/>
          </a:xfrm>
          <a:prstGeom prst="rect">
            <a:avLst/>
          </a:prstGeom>
          <a:noFill/>
        </p:spPr>
        <p:txBody>
          <a:bodyPr wrap="none" rtlCol="0">
            <a:spAutoFit/>
          </a:bodyPr>
          <a:lstStyle/>
          <a:p>
            <a:r>
              <a:rPr kumimoji="1" lang="ja-JP" altLang="en-US" sz="1200">
                <a:solidFill>
                  <a:schemeClr val="accent3">
                    <a:lumMod val="50000"/>
                  </a:schemeClr>
                </a:solidFill>
                <a:latin typeface="Meiryo" panose="020B0604030504040204" pitchFamily="34" charset="-128"/>
                <a:ea typeface="Meiryo" panose="020B0604030504040204" pitchFamily="34" charset="-128"/>
              </a:rPr>
              <a:t>「</a:t>
            </a:r>
            <a:r>
              <a:rPr kumimoji="1" lang="ja-JP" altLang="en-US" sz="1200" b="1">
                <a:solidFill>
                  <a:schemeClr val="accent3">
                    <a:lumMod val="50000"/>
                  </a:schemeClr>
                </a:solidFill>
                <a:latin typeface="Meiryo" panose="020B0604030504040204" pitchFamily="34" charset="-128"/>
                <a:ea typeface="Meiryo" panose="020B0604030504040204" pitchFamily="34" charset="-128"/>
              </a:rPr>
              <a:t>使ってみた</a:t>
            </a:r>
            <a:r>
              <a:rPr kumimoji="1" lang="ja-JP" altLang="en-US" sz="1200">
                <a:solidFill>
                  <a:schemeClr val="accent3">
                    <a:lumMod val="50000"/>
                  </a:schemeClr>
                </a:solidFill>
                <a:latin typeface="Meiryo" panose="020B0604030504040204" pitchFamily="34" charset="-128"/>
                <a:ea typeface="Meiryo" panose="020B0604030504040204" pitchFamily="34" charset="-128"/>
              </a:rPr>
              <a:t>」という成果は残るだけで次に続かない！</a:t>
            </a:r>
          </a:p>
        </p:txBody>
      </p:sp>
      <p:sp>
        <p:nvSpPr>
          <p:cNvPr id="19" name="テキスト ボックス 18">
            <a:extLst>
              <a:ext uri="{FF2B5EF4-FFF2-40B4-BE49-F238E27FC236}">
                <a16:creationId xmlns:a16="http://schemas.microsoft.com/office/drawing/2014/main" id="{E73C7740-2F57-844B-9A72-A35FBB917566}"/>
              </a:ext>
            </a:extLst>
          </p:cNvPr>
          <p:cNvSpPr txBox="1"/>
          <p:nvPr/>
        </p:nvSpPr>
        <p:spPr>
          <a:xfrm>
            <a:off x="388688" y="6278747"/>
            <a:ext cx="3877985"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a:t>
            </a:r>
            <a:r>
              <a:rPr kumimoji="1" lang="ja-JP" altLang="en-US" sz="1200" b="1">
                <a:solidFill>
                  <a:srgbClr val="002060"/>
                </a:solidFill>
                <a:latin typeface="Meiryo" panose="020B0604030504040204" pitchFamily="34" charset="-128"/>
                <a:ea typeface="Meiryo" panose="020B0604030504040204" pitchFamily="34" charset="-128"/>
              </a:rPr>
              <a:t>ビジネスの成果</a:t>
            </a:r>
            <a:r>
              <a:rPr kumimoji="1" lang="ja-JP" altLang="en-US" sz="1200">
                <a:solidFill>
                  <a:srgbClr val="002060"/>
                </a:solidFill>
                <a:latin typeface="Meiryo" panose="020B0604030504040204" pitchFamily="34" charset="-128"/>
                <a:ea typeface="Meiryo" panose="020B0604030504040204" pitchFamily="34" charset="-128"/>
              </a:rPr>
              <a:t>」で評価し改善のサイクルを回す！</a:t>
            </a:r>
          </a:p>
        </p:txBody>
      </p:sp>
      <p:sp>
        <p:nvSpPr>
          <p:cNvPr id="20" name="タイトル 19">
            <a:extLst>
              <a:ext uri="{FF2B5EF4-FFF2-40B4-BE49-F238E27FC236}">
                <a16:creationId xmlns:a16="http://schemas.microsoft.com/office/drawing/2014/main" id="{5BF03F3B-A6C5-C84D-B135-0517C7AF5D1E}"/>
              </a:ext>
            </a:extLst>
          </p:cNvPr>
          <p:cNvSpPr>
            <a:spLocks noGrp="1"/>
          </p:cNvSpPr>
          <p:nvPr>
            <p:ph type="title"/>
          </p:nvPr>
        </p:nvSpPr>
        <p:spPr/>
        <p:txBody>
          <a:bodyPr/>
          <a:lstStyle/>
          <a:p>
            <a:r>
              <a:rPr lang="ja-JP" altLang="en-US"/>
              <a:t>失敗する</a:t>
            </a:r>
            <a:r>
              <a:rPr lang="en-US" altLang="ja-JP" dirty="0" err="1"/>
              <a:t>PoC</a:t>
            </a:r>
            <a:r>
              <a:rPr lang="ja-JP" altLang="en-US"/>
              <a:t>と成功する</a:t>
            </a:r>
            <a:r>
              <a:rPr lang="en-US" altLang="ja-JP" dirty="0" err="1"/>
              <a:t>PoC</a:t>
            </a:r>
            <a:r>
              <a:rPr lang="ja-JP" altLang="en-US"/>
              <a:t>の違い</a:t>
            </a:r>
            <a:endParaRPr kumimoji="1" lang="ja-JP" altLang="en-US"/>
          </a:p>
        </p:txBody>
      </p:sp>
      <mc:AlternateContent xmlns:mc="http://schemas.openxmlformats.org/markup-compatibility/2006" xmlns:am3d="http://schemas.microsoft.com/office/drawing/2017/model3d">
        <mc:Choice Requires="am3d">
          <p:graphicFrame>
            <p:nvGraphicFramePr>
              <p:cNvPr id="2" name="3D モデル 1" descr="人骨">
                <a:extLst>
                  <a:ext uri="{FF2B5EF4-FFF2-40B4-BE49-F238E27FC236}">
                    <a16:creationId xmlns:a16="http://schemas.microsoft.com/office/drawing/2014/main" id="{62D9773D-252E-384C-81DC-F2BA16381A48}"/>
                  </a:ext>
                </a:extLst>
              </p:cNvPr>
              <p:cNvGraphicFramePr>
                <a:graphicFrameLocks noChangeAspect="1"/>
              </p:cNvGraphicFramePr>
              <p:nvPr/>
            </p:nvGraphicFramePr>
            <p:xfrm>
              <a:off x="5919719" y="2113081"/>
              <a:ext cx="1192762" cy="4390377"/>
            </p:xfrm>
            <a:graphic>
              <a:graphicData uri="http://schemas.microsoft.com/office/drawing/2017/model3d">
                <am3d:model3d r:embed="rId5">
                  <am3d:spPr>
                    <a:xfrm>
                      <a:off x="0" y="0"/>
                      <a:ext cx="1192762" cy="4390377"/>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x="-307564" ay="1594495" az="-137891"/>
                    <am3d:postTrans dx="0" dy="0" dz="0"/>
                  </am3d:trans>
                  <am3d:attrSrcUrl r:id="rId6"/>
                  <am3d:raster rName="Office3DRenderer" rVer="16.0.8326">
                    <am3d:blip r:embed="rId7"/>
                  </am3d:raster>
                  <am3d:objViewport viewportSz="44918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人骨">
                <a:extLst>
                  <a:ext uri="{FF2B5EF4-FFF2-40B4-BE49-F238E27FC236}">
                    <a16:creationId xmlns:a16="http://schemas.microsoft.com/office/drawing/2014/main" id="{62D9773D-252E-384C-81DC-F2BA16381A48}"/>
                  </a:ext>
                </a:extLst>
              </p:cNvPr>
              <p:cNvPicPr>
                <a:picLocks noGrp="1" noRot="1" noChangeAspect="1" noMove="1" noResize="1" noEditPoints="1" noAdjustHandles="1" noChangeArrowheads="1" noChangeShapeType="1" noCrop="1"/>
              </p:cNvPicPr>
              <p:nvPr/>
            </p:nvPicPr>
            <p:blipFill>
              <a:blip/>
              <a:stretch>
                <a:fillRect/>
              </a:stretch>
            </p:blipFill>
            <p:spPr>
              <a:xfrm>
                <a:off x="5919719" y="2113081"/>
                <a:ext cx="1192762" cy="4390377"/>
              </a:xfrm>
              <a:prstGeom prst="rect">
                <a:avLst/>
              </a:prstGeom>
            </p:spPr>
          </p:pic>
        </mc:Fallback>
      </mc:AlternateContent>
      <p:sp>
        <p:nvSpPr>
          <p:cNvPr id="21" name="テキスト ボックス 20">
            <a:extLst>
              <a:ext uri="{FF2B5EF4-FFF2-40B4-BE49-F238E27FC236}">
                <a16:creationId xmlns:a16="http://schemas.microsoft.com/office/drawing/2014/main" id="{B7A40839-3035-C141-96F8-32F337699F2F}"/>
              </a:ext>
            </a:extLst>
          </p:cNvPr>
          <p:cNvSpPr txBox="1"/>
          <p:nvPr/>
        </p:nvSpPr>
        <p:spPr>
          <a:xfrm>
            <a:off x="5017131" y="3221634"/>
            <a:ext cx="2997937" cy="1107996"/>
          </a:xfrm>
          <a:prstGeom prst="rect">
            <a:avLst/>
          </a:prstGeom>
          <a:noFill/>
        </p:spPr>
        <p:txBody>
          <a:bodyPr wrap="none" rtlCol="0">
            <a:spAutoFit/>
          </a:bodyPr>
          <a:lstStyle/>
          <a:p>
            <a:pPr algn="ctr"/>
            <a:r>
              <a:rPr kumimoji="1" lang="en-US" altLang="ja-JP" sz="6600" dirty="0" err="1">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PoC</a:t>
            </a:r>
            <a:r>
              <a:rPr kumimoji="1" lang="ja-JP" altLang="en-US" sz="6600">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死</a:t>
            </a:r>
          </a:p>
        </p:txBody>
      </p:sp>
    </p:spTree>
    <p:extLst>
      <p:ext uri="{BB962C8B-B14F-4D97-AF65-F5344CB8AC3E}">
        <p14:creationId xmlns:p14="http://schemas.microsoft.com/office/powerpoint/2010/main" val="130714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down)">
                                      <p:cBhvr>
                                        <p:cTn id="27" dur="500"/>
                                        <p:tgtEl>
                                          <p:spTgt spid="1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ppt_y</p:attrName>
                                        </p:attrNameLst>
                                      </p:cBhvr>
                                      <p:tavLst>
                                        <p:tav tm="0">
                                          <p:val>
                                            <p:strVal val="#ppt_y-#ppt_h*1.125000"/>
                                          </p:val>
                                        </p:tav>
                                        <p:tav tm="100000">
                                          <p:val>
                                            <p:strVal val="#ppt_y"/>
                                          </p:val>
                                        </p:tav>
                                      </p:tavLst>
                                    </p:anim>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accel="50000" decel="5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ppt_x"/>
                                          </p:val>
                                        </p:tav>
                                        <p:tav tm="100000">
                                          <p:val>
                                            <p:strVal val="#ppt_x"/>
                                          </p:val>
                                        </p:tav>
                                      </p:tavLst>
                                    </p:anim>
                                    <p:anim calcmode="lin" valueType="num">
                                      <p:cBhvr additive="base">
                                        <p:cTn id="66" dur="2000" fill="hold"/>
                                        <p:tgtEl>
                                          <p:spTgt spid="2"/>
                                        </p:tgtEl>
                                        <p:attrNameLst>
                                          <p:attrName>ppt_y</p:attrName>
                                        </p:attrNameLst>
                                      </p:cBhvr>
                                      <p:tavLst>
                                        <p:tav tm="0">
                                          <p:val>
                                            <p:strVal val="1+#ppt_h/2"/>
                                          </p:val>
                                        </p:tav>
                                        <p:tav tm="100000">
                                          <p:val>
                                            <p:strVal val="#ppt_y"/>
                                          </p:val>
                                        </p:tav>
                                      </p:tavLst>
                                    </p:anim>
                                  </p:childTnLst>
                                </p:cTn>
                              </p:par>
                            </p:childTnLst>
                          </p:cTn>
                        </p:par>
                        <p:par>
                          <p:cTn id="67" fill="hold">
                            <p:stCondLst>
                              <p:cond delay="2000"/>
                            </p:stCondLst>
                            <p:childTnLst>
                              <p:par>
                                <p:cTn id="68" presetID="39" presetClass="emph" presetSubtype="2" fill="hold" nodeType="afterEffect">
                                  <p:stCondLst>
                                    <p:cond delay="0"/>
                                  </p:stCondLst>
                                  <p:childTnLst>
                                    <p:anim calcmode="lin" valueType="num">
                                      <p:cBhvr additive="sum">
                                        <p:cTn id="69"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0"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1"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2"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3"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4E34D-36EC-0C42-9BEF-B5E4EFA1BAED}"/>
              </a:ext>
            </a:extLst>
          </p:cNvPr>
          <p:cNvSpPr>
            <a:spLocks noGrp="1"/>
          </p:cNvSpPr>
          <p:nvPr>
            <p:ph type="title"/>
          </p:nvPr>
        </p:nvSpPr>
        <p:spPr/>
        <p:txBody>
          <a:bodyPr/>
          <a:lstStyle/>
          <a:p>
            <a:r>
              <a:rPr kumimoji="1" lang="en-US" altLang="ja-JP" dirty="0" err="1"/>
              <a:t>PoC</a:t>
            </a:r>
            <a:r>
              <a:rPr kumimoji="1" lang="ja-JP" altLang="en-US"/>
              <a:t>を成功させるための</a:t>
            </a:r>
            <a:r>
              <a:rPr kumimoji="1" lang="en-US" altLang="ja-JP" dirty="0"/>
              <a:t>3</a:t>
            </a:r>
            <a:r>
              <a:rPr kumimoji="1" lang="ja-JP" altLang="en-US"/>
              <a:t>つのこと</a:t>
            </a:r>
          </a:p>
        </p:txBody>
      </p:sp>
      <p:sp>
        <p:nvSpPr>
          <p:cNvPr id="3" name="テキスト ボックス 2">
            <a:extLst>
              <a:ext uri="{FF2B5EF4-FFF2-40B4-BE49-F238E27FC236}">
                <a16:creationId xmlns:a16="http://schemas.microsoft.com/office/drawing/2014/main" id="{367B1457-0155-8045-9F4C-D10C8DF345E4}"/>
              </a:ext>
            </a:extLst>
          </p:cNvPr>
          <p:cNvSpPr txBox="1"/>
          <p:nvPr/>
        </p:nvSpPr>
        <p:spPr>
          <a:xfrm>
            <a:off x="230400" y="858009"/>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顧客価値（お客さまの事業価値）を明確にせよ！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「使えること」とか「新しいサービスを実現すること」ではなく、結果としてこうなっていたいという</a:t>
            </a:r>
            <a:r>
              <a:rPr lang="ja-JP" altLang="en-US" sz="1600">
                <a:solidFill>
                  <a:srgbClr val="002060"/>
                </a:solidFill>
                <a:latin typeface="Meiryo" panose="020B0604030504040204" pitchFamily="34" charset="-128"/>
                <a:ea typeface="Meiryo" panose="020B0604030504040204" pitchFamily="34" charset="-128"/>
              </a:rPr>
              <a:t>「あるべき姿」を実現すること。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お客様のお客様の業績を向上させたい。</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世の中の常識をひっくり返したい。</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社員に働きがいを感じてもらえる会社にしたい。</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C669D31-B1D2-1A48-A529-8AFE42A8BA8B}"/>
              </a:ext>
            </a:extLst>
          </p:cNvPr>
          <p:cNvSpPr txBox="1"/>
          <p:nvPr/>
        </p:nvSpPr>
        <p:spPr>
          <a:xfrm>
            <a:off x="230399" y="2686947"/>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提言せよ！</a:t>
            </a:r>
            <a:endParaRPr lang="en-US" altLang="ja-JP" sz="2800" b="1" dirty="0">
              <a:solidFill>
                <a:srgbClr val="002060"/>
              </a:solidFill>
              <a:latin typeface="Meiryo" panose="020B0604030504040204" pitchFamily="34" charset="-128"/>
              <a:ea typeface="Meiryo" panose="020B0604030504040204" pitchFamily="34" charset="-128"/>
            </a:endParaRPr>
          </a:p>
          <a:p>
            <a:r>
              <a:rPr lang="ja-JP" altLang="en-US" sz="1600">
                <a:solidFill>
                  <a:srgbClr val="002060"/>
                </a:solidFill>
                <a:latin typeface="Meiryo" panose="020B0604030504040204" pitchFamily="34" charset="-128"/>
                <a:ea typeface="Meiryo" panose="020B0604030504040204" pitchFamily="34" charset="-128"/>
              </a:rPr>
              <a:t>「何をしたいかを決めてもらえれば、それを実現します」ではなく、こんな「あるべき姿」を実現しましょうと提言する。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テクノロジーやビジネスの常識、その先の未来について精通していること。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「提言」に真摯に耳を傾けるだけの見識、そして信頼される人格や人徳を持つこと。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「提言」をきっかけに対話し、議論を重ねること。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712A5F-F796-6D44-AC37-367676259262}"/>
              </a:ext>
            </a:extLst>
          </p:cNvPr>
          <p:cNvSpPr txBox="1"/>
          <p:nvPr/>
        </p:nvSpPr>
        <p:spPr>
          <a:xfrm>
            <a:off x="205348" y="4507366"/>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試行錯誤せよ！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何が正解か分からない。議論や検討はそこそこに試行錯誤して、その時々の最適解を作り、実行し、確かめる</a:t>
            </a:r>
            <a:r>
              <a:rPr lang="ja-JP" altLang="en-US" sz="1600">
                <a:solidFill>
                  <a:srgbClr val="002060"/>
                </a:solidFill>
                <a:latin typeface="Meiryo" panose="020B0604030504040204" pitchFamily="34" charset="-128"/>
                <a:ea typeface="Meiryo" panose="020B0604030504040204" pitchFamily="34" charset="-128"/>
              </a:rPr>
              <a:t>。このサイクルを高速に回して、最適解をアップデートし続ける。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外部に丸投げしないこと。自分で手を動かすこと。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制約を排除すること。例えば、クラウド･ネイティブなテクノロジーを活かすこと。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現物で確認し、ビジネスの成果で評価すること。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104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926611-EF06-6149-9380-633E5CE7AFF7}"/>
              </a:ext>
            </a:extLst>
          </p:cNvPr>
          <p:cNvSpPr>
            <a:spLocks noGrp="1"/>
          </p:cNvSpPr>
          <p:nvPr>
            <p:ph type="title"/>
          </p:nvPr>
        </p:nvSpPr>
        <p:spPr/>
        <p:txBody>
          <a:bodyPr/>
          <a:lstStyle/>
          <a:p>
            <a:r>
              <a:rPr kumimoji="1" lang="en-US" altLang="ja-JP" dirty="0" err="1"/>
              <a:t>PoC</a:t>
            </a:r>
            <a:r>
              <a:rPr kumimoji="1" lang="ja-JP" altLang="en-US"/>
              <a:t>成功のサイクル</a:t>
            </a:r>
          </a:p>
        </p:txBody>
      </p:sp>
      <p:sp>
        <p:nvSpPr>
          <p:cNvPr id="3" name="スライド番号プレースホルダー 2">
            <a:extLst>
              <a:ext uri="{FF2B5EF4-FFF2-40B4-BE49-F238E27FC236}">
                <a16:creationId xmlns:a16="http://schemas.microsoft.com/office/drawing/2014/main" id="{51E87353-6124-3A42-9138-1EF6DEAFA6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63</a:t>
            </a:fld>
            <a:endParaRPr kumimoji="1" lang="ja-JP" altLang="en-US"/>
          </a:p>
        </p:txBody>
      </p:sp>
      <p:sp>
        <p:nvSpPr>
          <p:cNvPr id="4" name="正方形/長方形 3">
            <a:extLst>
              <a:ext uri="{FF2B5EF4-FFF2-40B4-BE49-F238E27FC236}">
                <a16:creationId xmlns:a16="http://schemas.microsoft.com/office/drawing/2014/main" id="{0856D0BC-634C-8A4A-BB43-C88FC0C55A9B}"/>
              </a:ext>
            </a:extLst>
          </p:cNvPr>
          <p:cNvSpPr/>
          <p:nvPr/>
        </p:nvSpPr>
        <p:spPr>
          <a:xfrm>
            <a:off x="2951629" y="1008529"/>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事業課題の洗い出し</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3B70BD8-2983-BF41-9881-022BB3B648C0}"/>
              </a:ext>
            </a:extLst>
          </p:cNvPr>
          <p:cNvSpPr/>
          <p:nvPr/>
        </p:nvSpPr>
        <p:spPr>
          <a:xfrm>
            <a:off x="2957979" y="2554941"/>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適用可否の見極め</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D1FD7A7-0A83-A24D-B9BB-6564F07CBA69}"/>
              </a:ext>
            </a:extLst>
          </p:cNvPr>
          <p:cNvSpPr/>
          <p:nvPr/>
        </p:nvSpPr>
        <p:spPr>
          <a:xfrm>
            <a:off x="3768165" y="4101353"/>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B0671C-6817-3C40-8FF6-1919EED2729A}"/>
              </a:ext>
            </a:extLst>
          </p:cNvPr>
          <p:cNvSpPr/>
          <p:nvPr/>
        </p:nvSpPr>
        <p:spPr>
          <a:xfrm>
            <a:off x="5382184"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評価</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3219A1F-95BF-184E-BB56-384DC7728E0E}"/>
              </a:ext>
            </a:extLst>
          </p:cNvPr>
          <p:cNvSpPr/>
          <p:nvPr/>
        </p:nvSpPr>
        <p:spPr>
          <a:xfrm>
            <a:off x="2141440"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チューニング</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80B55562-88B1-D440-BAB4-9DCB01635102}"/>
              </a:ext>
            </a:extLst>
          </p:cNvPr>
          <p:cNvCxnSpPr>
            <a:cxnSpLocks/>
            <a:stCxn id="4" idx="2"/>
            <a:endCxn id="6" idx="0"/>
          </p:cNvCxnSpPr>
          <p:nvPr/>
        </p:nvCxnSpPr>
        <p:spPr>
          <a:xfrm>
            <a:off x="4572000" y="1627094"/>
            <a:ext cx="6350"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C191DD7B-FDAB-4642-8B41-9F95B4A2DE14}"/>
              </a:ext>
            </a:extLst>
          </p:cNvPr>
          <p:cNvCxnSpPr>
            <a:cxnSpLocks/>
            <a:stCxn id="6" idx="2"/>
            <a:endCxn id="7" idx="0"/>
          </p:cNvCxnSpPr>
          <p:nvPr/>
        </p:nvCxnSpPr>
        <p:spPr>
          <a:xfrm>
            <a:off x="4578350" y="3173506"/>
            <a:ext cx="1"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4A3389DC-F45B-2D4B-A9FF-EBCD25AAC71E}"/>
              </a:ext>
            </a:extLst>
          </p:cNvPr>
          <p:cNvCxnSpPr>
            <a:stCxn id="7" idx="3"/>
            <a:endCxn id="8" idx="0"/>
          </p:cNvCxnSpPr>
          <p:nvPr/>
        </p:nvCxnSpPr>
        <p:spPr>
          <a:xfrm>
            <a:off x="5388537" y="4410636"/>
            <a:ext cx="803833" cy="820270"/>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B92EB2A8-6F2E-2C43-8AC7-5F2A7461EF2F}"/>
              </a:ext>
            </a:extLst>
          </p:cNvPr>
          <p:cNvCxnSpPr>
            <a:cxnSpLocks/>
            <a:stCxn id="8" idx="2"/>
            <a:endCxn id="9" idx="2"/>
          </p:cNvCxnSpPr>
          <p:nvPr/>
        </p:nvCxnSpPr>
        <p:spPr>
          <a:xfrm rot="5400000">
            <a:off x="4571998" y="4229099"/>
            <a:ext cx="12700" cy="3240744"/>
          </a:xfrm>
          <a:prstGeom prst="curvedConnector3">
            <a:avLst>
              <a:gd name="adj1" fmla="val 4976465"/>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a:extLst>
              <a:ext uri="{FF2B5EF4-FFF2-40B4-BE49-F238E27FC236}">
                <a16:creationId xmlns:a16="http://schemas.microsoft.com/office/drawing/2014/main" id="{68B2E5DB-C826-0542-83C7-324738C55944}"/>
              </a:ext>
            </a:extLst>
          </p:cNvPr>
          <p:cNvCxnSpPr>
            <a:cxnSpLocks/>
            <a:stCxn id="9" idx="0"/>
            <a:endCxn id="7" idx="1"/>
          </p:cNvCxnSpPr>
          <p:nvPr/>
        </p:nvCxnSpPr>
        <p:spPr>
          <a:xfrm rot="5400000" flipH="1" flipV="1">
            <a:off x="2949760" y="4412502"/>
            <a:ext cx="820270" cy="816539"/>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804ED655-FB1F-2D49-BEAA-02EBD6D8754B}"/>
              </a:ext>
            </a:extLst>
          </p:cNvPr>
          <p:cNvCxnSpPr>
            <a:cxnSpLocks/>
            <a:stCxn id="8" idx="3"/>
            <a:endCxn id="6" idx="3"/>
          </p:cNvCxnSpPr>
          <p:nvPr/>
        </p:nvCxnSpPr>
        <p:spPr>
          <a:xfrm flipH="1" flipV="1">
            <a:off x="6198720" y="2864224"/>
            <a:ext cx="803836" cy="2675965"/>
          </a:xfrm>
          <a:prstGeom prst="bentConnector3">
            <a:avLst>
              <a:gd name="adj1" fmla="val -28439"/>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9EFD8A25-1CCF-B34B-A855-C86725F529F1}"/>
              </a:ext>
            </a:extLst>
          </p:cNvPr>
          <p:cNvCxnSpPr>
            <a:cxnSpLocks/>
            <a:stCxn id="6" idx="1"/>
            <a:endCxn id="4" idx="1"/>
          </p:cNvCxnSpPr>
          <p:nvPr/>
        </p:nvCxnSpPr>
        <p:spPr>
          <a:xfrm rot="10800000">
            <a:off x="2951629" y="1317812"/>
            <a:ext cx="6350" cy="1546412"/>
          </a:xfrm>
          <a:prstGeom prst="bentConnector3">
            <a:avLst>
              <a:gd name="adj1" fmla="val 14288236"/>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テキスト ボックス 71">
            <a:extLst>
              <a:ext uri="{FF2B5EF4-FFF2-40B4-BE49-F238E27FC236}">
                <a16:creationId xmlns:a16="http://schemas.microsoft.com/office/drawing/2014/main" id="{E593092A-3ECA-2F4D-8209-F16DF81F7016}"/>
              </a:ext>
            </a:extLst>
          </p:cNvPr>
          <p:cNvSpPr txBox="1"/>
          <p:nvPr/>
        </p:nvSpPr>
        <p:spPr>
          <a:xfrm>
            <a:off x="4676811" y="1748535"/>
            <a:ext cx="226215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何を解決すべきか？</a:t>
            </a:r>
          </a:p>
        </p:txBody>
      </p:sp>
      <p:sp>
        <p:nvSpPr>
          <p:cNvPr id="73" name="テキスト ボックス 72">
            <a:extLst>
              <a:ext uri="{FF2B5EF4-FFF2-40B4-BE49-F238E27FC236}">
                <a16:creationId xmlns:a16="http://schemas.microsoft.com/office/drawing/2014/main" id="{02FECE2D-AACF-0D49-84EE-DFF2967DBD05}"/>
              </a:ext>
            </a:extLst>
          </p:cNvPr>
          <p:cNvSpPr txBox="1"/>
          <p:nvPr/>
        </p:nvSpPr>
        <p:spPr>
          <a:xfrm>
            <a:off x="4676811" y="3241070"/>
            <a:ext cx="2031325"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成果を出せるか？</a:t>
            </a:r>
          </a:p>
        </p:txBody>
      </p:sp>
      <p:sp>
        <p:nvSpPr>
          <p:cNvPr id="74" name="テキスト ボックス 73">
            <a:extLst>
              <a:ext uri="{FF2B5EF4-FFF2-40B4-BE49-F238E27FC236}">
                <a16:creationId xmlns:a16="http://schemas.microsoft.com/office/drawing/2014/main" id="{4D4806F3-5968-7B43-867F-763AEC242962}"/>
              </a:ext>
            </a:extLst>
          </p:cNvPr>
          <p:cNvSpPr txBox="1"/>
          <p:nvPr/>
        </p:nvSpPr>
        <p:spPr>
          <a:xfrm>
            <a:off x="3186105" y="3241070"/>
            <a:ext cx="133882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この技術で</a:t>
            </a:r>
          </a:p>
        </p:txBody>
      </p:sp>
    </p:spTree>
    <p:extLst>
      <p:ext uri="{BB962C8B-B14F-4D97-AF65-F5344CB8AC3E}">
        <p14:creationId xmlns:p14="http://schemas.microsoft.com/office/powerpoint/2010/main" val="3356964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34C757-7E65-6243-91DC-2088E4322D38}"/>
              </a:ext>
            </a:extLst>
          </p:cNvPr>
          <p:cNvSpPr>
            <a:spLocks noGrp="1"/>
          </p:cNvSpPr>
          <p:nvPr>
            <p:ph type="title"/>
          </p:nvPr>
        </p:nvSpPr>
        <p:spPr>
          <a:xfrm>
            <a:off x="457200" y="281312"/>
            <a:ext cx="8686800" cy="416221"/>
          </a:xfrm>
        </p:spPr>
        <p:txBody>
          <a:bodyPr/>
          <a:lstStyle/>
          <a:p>
            <a:r>
              <a:rPr lang="ja-JP" altLang="en-US"/>
              <a:t>DXによる新規事業創出組織に求められる資質</a:t>
            </a:r>
            <a:endParaRPr kumimoji="1" lang="ja-JP" altLang="en-US"/>
          </a:p>
        </p:txBody>
      </p:sp>
      <p:sp>
        <p:nvSpPr>
          <p:cNvPr id="4" name="正方形/長方形 3">
            <a:extLst>
              <a:ext uri="{FF2B5EF4-FFF2-40B4-BE49-F238E27FC236}">
                <a16:creationId xmlns:a16="http://schemas.microsoft.com/office/drawing/2014/main" id="{AF5C19DE-00EE-FF40-A462-38ABA4E3D138}"/>
              </a:ext>
            </a:extLst>
          </p:cNvPr>
          <p:cNvSpPr/>
          <p:nvPr/>
        </p:nvSpPr>
        <p:spPr>
          <a:xfrm>
            <a:off x="296733" y="974938"/>
            <a:ext cx="8550534" cy="5339923"/>
          </a:xfrm>
          <a:prstGeom prst="rect">
            <a:avLst/>
          </a:prstGeom>
        </p:spPr>
        <p:txBody>
          <a:bodyPr wrap="square">
            <a:spAutoFit/>
          </a:bodyPr>
          <a:lstStyle/>
          <a:p>
            <a:pPr marL="228600" indent="-228600">
              <a:buFont typeface="+mj-lt"/>
              <a:buAutoNum type="arabicPeriod"/>
            </a:pPr>
            <a:r>
              <a:rPr lang="ja-JP" altLang="en-US" sz="1100">
                <a:latin typeface="Meiryo" panose="020B0604030504040204" pitchFamily="34" charset="-128"/>
                <a:ea typeface="Meiryo" panose="020B0604030504040204" pitchFamily="34" charset="-128"/>
              </a:rPr>
              <a:t>企業会計の基本を理解しており、事業計画立案やレビューに際して貸借対照表および損益計算書を元に検討ができること。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既存の製品・サービスとの比較検討に際して、ユーザー視点に立ち、中立的かつ客観的に考えることができること。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ユーザーが満足しよろこんでお金を支払う気になるレベルの製品・サービスの機能や品質を実現できる技術および体制を持つこと。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ゼロからイチを創るセンスを持ち、かつ事業が軌道に乗せるまでやり切るパッションと責任感をもつこと。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既存のしがらみを一旦忘れ、物事をシンプルに考え、整理できること。その上で既存のしがらみを打破できること。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正解がないことに挑むことを理解し、正解が誰もわからない前提で仮説検証サイクルを回すマインドがあること。自分の中に軸を持って自分の頭で考えを整理することができること。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過度な投資を志向するのではなく、リーンスタートアップを実践できること。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市場規模の予測をリーズナブルにできること。また、予測した市場規模に対する獲得目標シェアを実現可能性を保守的過ぎずアグレッシブ過ぎずに考えらえること。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売上だけでなく、むしろ利益を主眼に事業計画を検討し、事業が軌道に乗るまでのキャッシュフローを見積もることができ、また損益分岐点を超えた後の営業利益率を高めるプランを描けること。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自社だけで製品・サービスを開発・提供できない場合には、必要十分かつ最適な最低限のパートナーを選び、交渉し、双方が十分な利益を得られる事業構造を構築できること。むやみやたらにステークホルダーを増やさない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開発だけでなく、維持保守および運用に関して、低コストで必要十分な体制を構築できること。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グローバル展開を視野に入れるが、まずは特定の市場において利益を得られる事業立ち上げを考え、実践できること。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現状の否定に終始することなく、自ら未来を切り開くことを志向し、その意気込みや構想、計画について、ステークホルダーから共感および同意、賛同を得るための論理的説明ができること。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うまくいかないことを他責にしないこと。阻害要因がある場合、それを自ら取り除くことができること。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変化に柔軟に対応できること。間違いや失敗を早い段階で自ら認め、必要なピボットができること。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様々な視点を持つ多様なアドバイザーを持ち、様々な意見に対して真摯に耳を傾けられること。反論されても折れない心を持つこと。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焦らず余裕を持つこと。努力や自己犠牲をアピールせざるを得ない状況に追い込まれることのないように振る舞えること。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うまくいかない状況となった場合に、傷が浅いうちに止める決断ができること。あらかじめ決めた撤退要件に従うことができること。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プラットフォーマー、エコシステム、データを持つ者が勝ち、マイクロサービスが売れる、等の流行り言葉、バズワードに惑わされることなく、事業計画を立案できること。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そして、人に好かれる愛嬌を持つこと。困った時に助けてくれる応援団を持つこと。孤軍奮闘とならないこと。あのひとのプロジェクトに参加したい、あの人のためなら一肌脱ぎたいと思われる人間的な魅力を持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上記</a:t>
            </a:r>
            <a:r>
              <a:rPr lang="en-US" altLang="ja-JP" sz="1100" dirty="0">
                <a:latin typeface="Meiryo" panose="020B0604030504040204" pitchFamily="34" charset="-128"/>
                <a:ea typeface="Meiryo" panose="020B0604030504040204" pitchFamily="34" charset="-128"/>
              </a:rPr>
              <a:t>20</a:t>
            </a:r>
            <a:r>
              <a:rPr lang="ja-JP" altLang="en-US" sz="1100">
                <a:latin typeface="Meiryo" panose="020B0604030504040204" pitchFamily="34" charset="-128"/>
                <a:ea typeface="Meiryo" panose="020B0604030504040204" pitchFamily="34" charset="-128"/>
              </a:rPr>
              <a:t>項目を意識しながらも、それでも「人々のためになることを自分が信念を持って創る。」という強い想いを通すために必要な場合には、キチンと「</a:t>
            </a:r>
            <a:r>
              <a:rPr lang="en-US" altLang="ja-JP" sz="1100" dirty="0">
                <a:latin typeface="Meiryo" panose="020B0604030504040204" pitchFamily="34" charset="-128"/>
                <a:ea typeface="Meiryo" panose="020B0604030504040204" pitchFamily="34" charset="-128"/>
              </a:rPr>
              <a:t>NO</a:t>
            </a:r>
            <a:r>
              <a:rPr lang="ja-JP" altLang="en-US" sz="1100">
                <a:latin typeface="Meiryo" panose="020B0604030504040204" pitchFamily="34" charset="-128"/>
                <a:ea typeface="Meiryo" panose="020B0604030504040204" pitchFamily="34" charset="-128"/>
              </a:rPr>
              <a:t>！」と言えること。</a:t>
            </a:r>
          </a:p>
        </p:txBody>
      </p:sp>
      <p:sp>
        <p:nvSpPr>
          <p:cNvPr id="6" name="テキスト ボックス 5">
            <a:extLst>
              <a:ext uri="{FF2B5EF4-FFF2-40B4-BE49-F238E27FC236}">
                <a16:creationId xmlns:a16="http://schemas.microsoft.com/office/drawing/2014/main" id="{D78BE76E-D40A-454F-9656-EB3B57E194CE}"/>
              </a:ext>
            </a:extLst>
          </p:cNvPr>
          <p:cNvSpPr txBox="1"/>
          <p:nvPr/>
        </p:nvSpPr>
        <p:spPr>
          <a:xfrm>
            <a:off x="6467544" y="6397786"/>
            <a:ext cx="2468946" cy="253916"/>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デンソー・</a:t>
            </a:r>
            <a:r>
              <a:rPr kumimoji="1" lang="en-US" altLang="ja-JP" sz="1050" dirty="0" err="1">
                <a:latin typeface="Meiryo" panose="020B0604030504040204" pitchFamily="34" charset="-128"/>
                <a:ea typeface="Meiryo" panose="020B0604030504040204" pitchFamily="34" charset="-128"/>
              </a:rPr>
              <a:t>MaaS</a:t>
            </a:r>
            <a:r>
              <a:rPr kumimoji="1" lang="ja-JP" altLang="en-US" sz="1050">
                <a:latin typeface="Meiryo" panose="020B0604030504040204" pitchFamily="34" charset="-128"/>
                <a:ea typeface="Meiryo" panose="020B0604030504040204" pitchFamily="34" charset="-128"/>
              </a:rPr>
              <a:t>開発室長・</a:t>
            </a:r>
            <a:r>
              <a:rPr lang="ja-JP" altLang="en-US" sz="1050" b="1">
                <a:latin typeface="Meiryo" panose="020B0604030504040204" pitchFamily="34" charset="-128"/>
                <a:ea typeface="Meiryo" panose="020B0604030504040204" pitchFamily="34" charset="-128"/>
                <a:hlinkClick r:id="rId2"/>
              </a:rPr>
              <a:t>成迫 剛志</a:t>
            </a:r>
            <a:endParaRPr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56359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4A2FE-E358-8541-A0E2-1CC7FF20BAB4}"/>
              </a:ext>
            </a:extLst>
          </p:cNvPr>
          <p:cNvSpPr>
            <a:spLocks noGrp="1"/>
          </p:cNvSpPr>
          <p:nvPr>
            <p:ph type="title"/>
          </p:nvPr>
        </p:nvSpPr>
        <p:spPr/>
        <p:txBody>
          <a:bodyPr/>
          <a:lstStyle/>
          <a:p>
            <a:r>
              <a:rPr kumimoji="1" lang="ja-JP" altLang="en-US"/>
              <a:t>経営者が新規事業を失敗させてしまう</a:t>
            </a:r>
            <a:r>
              <a:rPr kumimoji="1" lang="en-US" altLang="ja-JP" dirty="0"/>
              <a:t>7</a:t>
            </a:r>
            <a:r>
              <a:rPr kumimoji="1" lang="ja-JP" altLang="en-US"/>
              <a:t>つの罠</a:t>
            </a:r>
          </a:p>
        </p:txBody>
      </p:sp>
      <p:sp>
        <p:nvSpPr>
          <p:cNvPr id="3" name="テキスト ボックス 2">
            <a:extLst>
              <a:ext uri="{FF2B5EF4-FFF2-40B4-BE49-F238E27FC236}">
                <a16:creationId xmlns:a16="http://schemas.microsoft.com/office/drawing/2014/main" id="{AFEB22F5-5F75-074B-8414-007D06336C08}"/>
              </a:ext>
            </a:extLst>
          </p:cNvPr>
          <p:cNvSpPr txBox="1"/>
          <p:nvPr/>
        </p:nvSpPr>
        <p:spPr>
          <a:xfrm>
            <a:off x="230400" y="974678"/>
            <a:ext cx="6647974" cy="5616922"/>
          </a:xfrm>
          <a:prstGeom prst="rect">
            <a:avLst/>
          </a:prstGeom>
          <a:noFill/>
        </p:spPr>
        <p:txBody>
          <a:bodyPr wrap="none" rtlCol="0">
            <a:spAutoFit/>
          </a:bodyPr>
          <a:lstStyle/>
          <a:p>
            <a:pPr>
              <a:spcAft>
                <a:spcPts val="600"/>
              </a:spcAft>
            </a:pPr>
            <a:r>
              <a:rPr lang="en-US" altLang="ja-JP" sz="2400" b="1" dirty="0">
                <a:solidFill>
                  <a:srgbClr val="FF0000"/>
                </a:solidFill>
                <a:latin typeface="Meiryo" panose="020B0604030504040204" pitchFamily="34" charset="-128"/>
                <a:ea typeface="Meiryo" panose="020B0604030504040204" pitchFamily="34" charset="-128"/>
              </a:rPr>
              <a:t>1.</a:t>
            </a:r>
            <a:r>
              <a:rPr lang="ja-JP" altLang="en-US" sz="2400" b="1">
                <a:solidFill>
                  <a:srgbClr val="FF0000"/>
                </a:solidFill>
                <a:latin typeface="Meiryo" panose="020B0604030504040204" pitchFamily="34" charset="-128"/>
                <a:ea typeface="Meiryo" panose="020B0604030504040204" pitchFamily="34" charset="-128"/>
              </a:rPr>
              <a:t>沢山の関係者を入れる</a:t>
            </a:r>
            <a:endParaRPr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lang="en-US" altLang="ja-JP"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　新規事業には人が少ないくらいがいい</a:t>
            </a:r>
            <a:endParaRPr lang="en-US" altLang="ja-JP" dirty="0">
              <a:latin typeface="Meiryo" panose="020B0604030504040204" pitchFamily="34" charset="-128"/>
              <a:ea typeface="Meiryo" panose="020B0604030504040204" pitchFamily="34" charset="-128"/>
            </a:endParaRPr>
          </a:p>
          <a:p>
            <a:pPr>
              <a:spcAft>
                <a:spcPts val="600"/>
              </a:spcAft>
            </a:pPr>
            <a:r>
              <a:rPr kumimoji="1" lang="en-US" altLang="ja-JP" sz="2400" b="1" dirty="0">
                <a:solidFill>
                  <a:srgbClr val="FF0000"/>
                </a:solidFill>
                <a:latin typeface="Meiryo" panose="020B0604030504040204" pitchFamily="34" charset="-128"/>
                <a:ea typeface="Meiryo" panose="020B0604030504040204" pitchFamily="34" charset="-128"/>
              </a:rPr>
              <a:t>2.</a:t>
            </a:r>
            <a:r>
              <a:rPr kumimoji="1" lang="ja-JP" altLang="en-US" sz="2400" b="1">
                <a:solidFill>
                  <a:srgbClr val="FF0000"/>
                </a:solidFill>
                <a:latin typeface="Meiryo" panose="020B0604030504040204" pitchFamily="34" charset="-128"/>
                <a:ea typeface="Meiryo" panose="020B0604030504040204" pitchFamily="34" charset="-128"/>
              </a:rPr>
              <a:t>進捗の管理をしっかりする</a:t>
            </a:r>
            <a:endParaRPr kumimoji="1"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事業として価値を生みだしていなければ、進捗はゼロである</a:t>
            </a:r>
            <a:endParaRPr kumimoji="1" lang="en-US" altLang="ja-JP" dirty="0">
              <a:latin typeface="Meiryo" panose="020B0604030504040204" pitchFamily="34" charset="-128"/>
              <a:ea typeface="Meiryo" panose="020B0604030504040204" pitchFamily="34" charset="-128"/>
            </a:endParaRPr>
          </a:p>
          <a:p>
            <a:pPr>
              <a:spcAft>
                <a:spcPts val="600"/>
              </a:spcAft>
            </a:pPr>
            <a:r>
              <a:rPr lang="en-US" altLang="ja-JP" sz="2400" b="1" dirty="0">
                <a:solidFill>
                  <a:srgbClr val="FF0000"/>
                </a:solidFill>
                <a:latin typeface="Meiryo" panose="020B0604030504040204" pitchFamily="34" charset="-128"/>
                <a:ea typeface="Meiryo" panose="020B0604030504040204" pitchFamily="34" charset="-128"/>
              </a:rPr>
              <a:t>3.</a:t>
            </a:r>
            <a:r>
              <a:rPr lang="ja-JP" altLang="en-US" sz="2400" b="1">
                <a:solidFill>
                  <a:srgbClr val="FF0000"/>
                </a:solidFill>
                <a:latin typeface="Meiryo" panose="020B0604030504040204" pitchFamily="34" charset="-128"/>
                <a:ea typeface="Meiryo" panose="020B0604030504040204" pitchFamily="34" charset="-128"/>
              </a:rPr>
              <a:t>結果よりも制約を重視させる</a:t>
            </a:r>
            <a:endParaRPr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あらゆるものを逸脱したとしても、結果を出せば良い</a:t>
            </a:r>
            <a:endParaRPr lang="en-US" altLang="ja-JP" dirty="0">
              <a:latin typeface="Meiryo" panose="020B0604030504040204" pitchFamily="34" charset="-128"/>
              <a:ea typeface="Meiryo" panose="020B0604030504040204" pitchFamily="34" charset="-128"/>
            </a:endParaRPr>
          </a:p>
          <a:p>
            <a:pPr>
              <a:spcAft>
                <a:spcPts val="600"/>
              </a:spcAft>
            </a:pPr>
            <a:r>
              <a:rPr kumimoji="1" lang="en-US" altLang="ja-JP" sz="2400" b="1" dirty="0">
                <a:solidFill>
                  <a:srgbClr val="FF0000"/>
                </a:solidFill>
                <a:latin typeface="Meiryo" panose="020B0604030504040204" pitchFamily="34" charset="-128"/>
                <a:ea typeface="Meiryo" panose="020B0604030504040204" pitchFamily="34" charset="-128"/>
              </a:rPr>
              <a:t>4.</a:t>
            </a:r>
            <a:r>
              <a:rPr kumimoji="1" lang="ja-JP" altLang="en-US" sz="2400" b="1">
                <a:solidFill>
                  <a:srgbClr val="FF0000"/>
                </a:solidFill>
                <a:latin typeface="Meiryo" panose="020B0604030504040204" pitchFamily="34" charset="-128"/>
                <a:ea typeface="Meiryo" panose="020B0604030504040204" pitchFamily="34" charset="-128"/>
              </a:rPr>
              <a:t>既存事業と数字で比較する</a:t>
            </a:r>
            <a:endParaRPr kumimoji="1"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どんな事業も最小は小さく始まる</a:t>
            </a:r>
            <a:endParaRPr lang="en-US" altLang="ja-JP" dirty="0">
              <a:latin typeface="Meiryo" panose="020B0604030504040204" pitchFamily="34" charset="-128"/>
              <a:ea typeface="Meiryo" panose="020B0604030504040204" pitchFamily="34" charset="-128"/>
            </a:endParaRPr>
          </a:p>
          <a:p>
            <a:pPr>
              <a:spcAft>
                <a:spcPts val="600"/>
              </a:spcAft>
            </a:pPr>
            <a:r>
              <a:rPr lang="en-US" altLang="ja-JP" sz="2400" b="1" dirty="0">
                <a:solidFill>
                  <a:srgbClr val="FF0000"/>
                </a:solidFill>
                <a:latin typeface="Meiryo" panose="020B0604030504040204" pitchFamily="34" charset="-128"/>
                <a:ea typeface="Meiryo" panose="020B0604030504040204" pitchFamily="34" charset="-128"/>
              </a:rPr>
              <a:t>5.</a:t>
            </a:r>
            <a:r>
              <a:rPr lang="ja-JP" altLang="en-US" sz="2400" b="1">
                <a:solidFill>
                  <a:srgbClr val="FF0000"/>
                </a:solidFill>
                <a:latin typeface="Meiryo" panose="020B0604030504040204" pitchFamily="34" charset="-128"/>
                <a:ea typeface="Meiryo" panose="020B0604030504040204" pitchFamily="34" charset="-128"/>
              </a:rPr>
              <a:t>新規事業の狙いが他にある</a:t>
            </a:r>
            <a:endParaRPr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企業の思惑を入れてうまくいくほど、新規事業は甘くない</a:t>
            </a:r>
            <a:endParaRPr lang="en-US" altLang="ja-JP" dirty="0">
              <a:latin typeface="Meiryo" panose="020B0604030504040204" pitchFamily="34" charset="-128"/>
              <a:ea typeface="Meiryo" panose="020B0604030504040204" pitchFamily="34" charset="-128"/>
            </a:endParaRPr>
          </a:p>
          <a:p>
            <a:pPr>
              <a:spcAft>
                <a:spcPts val="600"/>
              </a:spcAft>
            </a:pPr>
            <a:r>
              <a:rPr kumimoji="1" lang="en-US" altLang="ja-JP" sz="2400" b="1" dirty="0">
                <a:solidFill>
                  <a:srgbClr val="FF0000"/>
                </a:solidFill>
                <a:latin typeface="Meiryo" panose="020B0604030504040204" pitchFamily="34" charset="-128"/>
                <a:ea typeface="Meiryo" panose="020B0604030504040204" pitchFamily="34" charset="-128"/>
              </a:rPr>
              <a:t>6.</a:t>
            </a:r>
            <a:r>
              <a:rPr kumimoji="1" lang="ja-JP" altLang="en-US" sz="2400" b="1">
                <a:solidFill>
                  <a:srgbClr val="FF0000"/>
                </a:solidFill>
                <a:latin typeface="Meiryo" panose="020B0604030504040204" pitchFamily="34" charset="-128"/>
                <a:ea typeface="Meiryo" panose="020B0604030504040204" pitchFamily="34" charset="-128"/>
              </a:rPr>
              <a:t>ロジカルにリスクを排除する</a:t>
            </a:r>
            <a:endParaRPr kumimoji="1"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仮説検証こそ、新規事業</a:t>
            </a:r>
            <a:endParaRPr kumimoji="1" lang="en-US" altLang="ja-JP" dirty="0">
              <a:latin typeface="Meiryo" panose="020B0604030504040204" pitchFamily="34" charset="-128"/>
              <a:ea typeface="Meiryo" panose="020B0604030504040204" pitchFamily="34" charset="-128"/>
            </a:endParaRPr>
          </a:p>
          <a:p>
            <a:pPr>
              <a:spcAft>
                <a:spcPts val="600"/>
              </a:spcAft>
            </a:pPr>
            <a:r>
              <a:rPr lang="en-US" altLang="ja-JP" sz="2400" b="1" dirty="0">
                <a:solidFill>
                  <a:srgbClr val="FF0000"/>
                </a:solidFill>
                <a:latin typeface="Meiryo" panose="020B0604030504040204" pitchFamily="34" charset="-128"/>
                <a:ea typeface="Meiryo" panose="020B0604030504040204" pitchFamily="34" charset="-128"/>
              </a:rPr>
              <a:t>7.</a:t>
            </a:r>
            <a:r>
              <a:rPr lang="ja-JP" altLang="en-US" sz="2400" b="1">
                <a:solidFill>
                  <a:srgbClr val="FF0000"/>
                </a:solidFill>
                <a:latin typeface="Meiryo" panose="020B0604030504040204" pitchFamily="34" charset="-128"/>
                <a:ea typeface="Meiryo" panose="020B0604030504040204" pitchFamily="34" charset="-128"/>
              </a:rPr>
              <a:t>事業毎にチームを組み替える</a:t>
            </a:r>
            <a:endParaRPr lang="en-US" altLang="ja-JP" sz="2400" b="1" dirty="0">
              <a:solidFill>
                <a:srgbClr val="FF0000"/>
              </a:solidFill>
              <a:latin typeface="Meiryo" panose="020B0604030504040204" pitchFamily="34" charset="-128"/>
              <a:ea typeface="Meiryo" panose="020B0604030504040204" pitchFamily="34" charset="-128"/>
            </a:endParaRPr>
          </a:p>
          <a:p>
            <a:pPr>
              <a:spcAft>
                <a:spcPts val="600"/>
              </a:spcAft>
            </a:pPr>
            <a:r>
              <a:rPr kumimoji="1" lang="ja-JP" altLang="en-US">
                <a:latin typeface="Meiryo" panose="020B0604030504040204" pitchFamily="34" charset="-128"/>
                <a:ea typeface="Meiryo" panose="020B0604030504040204" pitchFamily="34" charset="-128"/>
              </a:rPr>
              <a:t>　継続させたチームの中でいくつもの事業を取り組む方がいい</a:t>
            </a:r>
          </a:p>
        </p:txBody>
      </p:sp>
      <p:sp>
        <p:nvSpPr>
          <p:cNvPr id="4" name="テキスト ボックス 3">
            <a:extLst>
              <a:ext uri="{FF2B5EF4-FFF2-40B4-BE49-F238E27FC236}">
                <a16:creationId xmlns:a16="http://schemas.microsoft.com/office/drawing/2014/main" id="{C4CF3BC8-2C82-B145-9530-1F8E2D4ADBCF}"/>
              </a:ext>
            </a:extLst>
          </p:cNvPr>
          <p:cNvSpPr txBox="1"/>
          <p:nvPr/>
        </p:nvSpPr>
        <p:spPr>
          <a:xfrm>
            <a:off x="5651168" y="790012"/>
            <a:ext cx="3262432" cy="369332"/>
          </a:xfrm>
          <a:prstGeom prst="rect">
            <a:avLst/>
          </a:prstGeom>
          <a:noFill/>
        </p:spPr>
        <p:txBody>
          <a:bodyPr wrap="none" rtlCol="0">
            <a:spAutoFit/>
          </a:bodyPr>
          <a:lstStyle/>
          <a:p>
            <a:pPr algn="r"/>
            <a:r>
              <a:rPr kumimoji="1" lang="ja-JP" altLang="en-US" sz="1400">
                <a:latin typeface="Meiryo" panose="020B0604030504040204" pitchFamily="34" charset="-128"/>
                <a:ea typeface="Meiryo" panose="020B0604030504040204" pitchFamily="34" charset="-128"/>
              </a:rPr>
              <a:t>ソニックガーデン・社長</a:t>
            </a:r>
            <a:r>
              <a:rPr lang="ja-JP" altLang="en-US" sz="1400"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倉貫義人</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249179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effectLst/>
                <a:latin typeface="メイリオ"/>
                <a:ea typeface="メイリオ"/>
                <a:cs typeface="メイリオ"/>
              </a:rPr>
              <a:t>IT</a:t>
            </a:r>
            <a:r>
              <a:rPr lang="ja-JP" altLang="en-US" sz="2000">
                <a:solidFill>
                  <a:srgbClr val="FFFFFF"/>
                </a:solidFill>
                <a:effectLst/>
                <a:latin typeface="メイリオ"/>
                <a:ea typeface="メイリオ"/>
                <a:cs typeface="メイリオ"/>
              </a:rPr>
              <a:t>ベンダーとの関係について考える</a:t>
            </a:r>
            <a:endParaRPr lang="en-US" altLang="ja-JP" sz="20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76574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681167C-6E05-DB42-BB49-33BE3AC7BEF2}"/>
              </a:ext>
            </a:extLst>
          </p:cNvPr>
          <p:cNvGrpSpPr/>
          <p:nvPr/>
        </p:nvGrpSpPr>
        <p:grpSpPr>
          <a:xfrm>
            <a:off x="134679" y="3749749"/>
            <a:ext cx="8874642" cy="2459665"/>
            <a:chOff x="134679" y="3749749"/>
            <a:chExt cx="8874642" cy="2459665"/>
          </a:xfrm>
        </p:grpSpPr>
        <p:sp>
          <p:nvSpPr>
            <p:cNvPr id="12" name="正方形/長方形 11">
              <a:extLst>
                <a:ext uri="{FF2B5EF4-FFF2-40B4-BE49-F238E27FC236}">
                  <a16:creationId xmlns:a16="http://schemas.microsoft.com/office/drawing/2014/main" id="{9021D532-F678-DA46-8A78-D96B70AA3E91}"/>
                </a:ext>
              </a:extLst>
            </p:cNvPr>
            <p:cNvSpPr/>
            <p:nvPr/>
          </p:nvSpPr>
          <p:spPr>
            <a:xfrm>
              <a:off x="134679" y="3749749"/>
              <a:ext cx="8874642" cy="24596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66C09BB-AD3D-CF4C-B4B2-1E13099B74D7}"/>
                </a:ext>
              </a:extLst>
            </p:cNvPr>
            <p:cNvSpPr/>
            <p:nvPr/>
          </p:nvSpPr>
          <p:spPr>
            <a:xfrm>
              <a:off x="22549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過去のしがらみや付き合いで</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ベンダー</a:t>
              </a:r>
              <a:r>
                <a:rPr lang="ja-JP" altLang="en-US" sz="1400" dirty="0">
                  <a:solidFill>
                    <a:srgbClr val="FFFFFF"/>
                  </a:solidFill>
                  <a:latin typeface="Meiryo" panose="020B0604030504040204" pitchFamily="34" charset="-128"/>
                  <a:ea typeface="Meiryo" panose="020B0604030504040204" pitchFamily="34" charset="-128"/>
                  <a:cs typeface="ＭＳ Ｐゴシック"/>
                </a:rPr>
                <a:t>や</a:t>
              </a:r>
              <a:r>
                <a:rPr lang="en-US" altLang="ja-JP" sz="1400" dirty="0">
                  <a:solidFill>
                    <a:srgbClr val="FFFFFF"/>
                  </a:solidFill>
                  <a:latin typeface="Meiryo" panose="020B0604030504040204" pitchFamily="34" charset="-128"/>
                  <a:ea typeface="Meiryo" panose="020B0604030504040204" pitchFamily="34" charset="-128"/>
                  <a:cs typeface="ＭＳ Ｐゴシック"/>
                </a:rPr>
                <a:t>SI</a:t>
              </a:r>
              <a:r>
                <a:rPr lang="ja-JP" altLang="en-US" sz="1400" dirty="0">
                  <a:solidFill>
                    <a:srgbClr val="FFFFFF"/>
                  </a:solidFill>
                  <a:latin typeface="Meiryo" panose="020B0604030504040204" pitchFamily="34" charset="-128"/>
                  <a:ea typeface="Meiryo" panose="020B0604030504040204" pitchFamily="34" charset="-128"/>
                  <a:cs typeface="ＭＳ Ｐゴシック"/>
                </a:rPr>
                <a:t>事</a:t>
              </a:r>
              <a:r>
                <a:rPr lang="ja-JP" altLang="en-US" sz="1400">
                  <a:solidFill>
                    <a:srgbClr val="FFFFFF"/>
                  </a:solidFill>
                  <a:latin typeface="Meiryo" panose="020B0604030504040204" pitchFamily="34" charset="-128"/>
                  <a:ea typeface="Meiryo" panose="020B0604030504040204" pitchFamily="34" charset="-128"/>
                  <a:cs typeface="ＭＳ Ｐゴシック"/>
                </a:rPr>
                <a:t>業者を</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選ばない</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技術力の有無を優先し選定する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051E78E1-0DF9-6F47-BB43-41AB1A371BBD}"/>
                </a:ext>
              </a:extLst>
            </p:cNvPr>
            <p:cNvSpPr/>
            <p:nvPr/>
          </p:nvSpPr>
          <p:spPr>
            <a:xfrm>
              <a:off x="314302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工数や期間、単価で値切らない</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テクノロジーや方法で可能性</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を探り</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妥当な金額を合意する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F364F2EB-2FAB-6542-BA90-9460728AF425}"/>
                </a:ext>
              </a:extLst>
            </p:cNvPr>
            <p:cNvSpPr/>
            <p:nvPr/>
          </p:nvSpPr>
          <p:spPr>
            <a:xfrm>
              <a:off x="606055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成果</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へ</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の意欲とコミットメント</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発想の柔軟性と論拠</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ビジネス合理性で判断する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D3A5F8FD-B86D-3446-97B6-21A52B6E63C6}"/>
                </a:ext>
              </a:extLst>
            </p:cNvPr>
            <p:cNvSpPr txBox="1"/>
            <p:nvPr/>
          </p:nvSpPr>
          <p:spPr>
            <a:xfrm>
              <a:off x="2673083" y="4435235"/>
              <a:ext cx="3797835" cy="400110"/>
            </a:xfrm>
            <a:prstGeom prst="rect">
              <a:avLst/>
            </a:prstGeom>
            <a:noFill/>
          </p:spPr>
          <p:txBody>
            <a:bodyPr wrap="none" rtlCol="0">
              <a:spAutoFit/>
            </a:bodyPr>
            <a:lstStyle/>
            <a:p>
              <a:pPr algn="ctr"/>
              <a:r>
                <a:rPr kumimoji="1" lang="en-US" altLang="ja-JP" sz="2000" dirty="0">
                  <a:solidFill>
                    <a:schemeClr val="accent3">
                      <a:lumMod val="75000"/>
                    </a:schemeClr>
                  </a:solidFill>
                  <a:latin typeface="Meiryo" panose="020B0604030504040204" pitchFamily="34" charset="-128"/>
                  <a:ea typeface="Meiryo" panose="020B0604030504040204" pitchFamily="34" charset="-128"/>
                </a:rPr>
                <a:t>IT</a:t>
              </a:r>
              <a:r>
                <a:rPr kumimoji="1" lang="ja-JP" altLang="en-US" sz="2000" dirty="0">
                  <a:solidFill>
                    <a:schemeClr val="accent3">
                      <a:lumMod val="75000"/>
                    </a:schemeClr>
                  </a:solidFill>
                  <a:latin typeface="Meiryo" panose="020B0604030504040204" pitchFamily="34" charset="-128"/>
                  <a:ea typeface="Meiryo" panose="020B0604030504040204" pitchFamily="34" charset="-128"/>
                </a:rPr>
                <a:t>ベンダーや</a:t>
              </a:r>
              <a:r>
                <a:rPr kumimoji="1" lang="en-US" altLang="ja-JP" sz="2000" dirty="0">
                  <a:solidFill>
                    <a:schemeClr val="accent3">
                      <a:lumMod val="75000"/>
                    </a:schemeClr>
                  </a:solidFill>
                  <a:latin typeface="Meiryo" panose="020B0604030504040204" pitchFamily="34" charset="-128"/>
                  <a:ea typeface="Meiryo" panose="020B0604030504040204" pitchFamily="34" charset="-128"/>
                </a:rPr>
                <a:t>SI</a:t>
              </a:r>
              <a:r>
                <a:rPr kumimoji="1" lang="ja-JP" altLang="en-US" sz="2000" dirty="0">
                  <a:solidFill>
                    <a:schemeClr val="accent3">
                      <a:lumMod val="75000"/>
                    </a:schemeClr>
                  </a:solidFill>
                  <a:latin typeface="Meiryo" panose="020B0604030504040204" pitchFamily="34" charset="-128"/>
                  <a:ea typeface="Meiryo" panose="020B0604030504040204" pitchFamily="34" charset="-128"/>
                </a:rPr>
                <a:t>事業者への対応</a:t>
              </a:r>
            </a:p>
          </p:txBody>
        </p:sp>
      </p:grpSp>
      <p:sp>
        <p:nvSpPr>
          <p:cNvPr id="13" name="正方形/長方形 12">
            <a:extLst>
              <a:ext uri="{FF2B5EF4-FFF2-40B4-BE49-F238E27FC236}">
                <a16:creationId xmlns:a16="http://schemas.microsoft.com/office/drawing/2014/main" id="{175D04ED-F577-A74D-9270-6C18A1C1BB27}"/>
              </a:ext>
            </a:extLst>
          </p:cNvPr>
          <p:cNvSpPr/>
          <p:nvPr/>
        </p:nvSpPr>
        <p:spPr>
          <a:xfrm>
            <a:off x="120503" y="1115303"/>
            <a:ext cx="8874642" cy="245966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B1AE46-F25C-9143-B6C4-8B730DE860C0}"/>
              </a:ext>
            </a:extLst>
          </p:cNvPr>
          <p:cNvSpPr>
            <a:spLocks noGrp="1"/>
          </p:cNvSpPr>
          <p:nvPr>
            <p:ph type="title"/>
          </p:nvPr>
        </p:nvSpPr>
        <p:spPr/>
        <p:txBody>
          <a:bodyPr/>
          <a:lstStyle/>
          <a:p>
            <a:r>
              <a:rPr kumimoji="1" lang="ja-JP" altLang="en-US" dirty="0"/>
              <a:t>事業会社の担うべき責任</a:t>
            </a:r>
          </a:p>
        </p:txBody>
      </p:sp>
      <p:sp>
        <p:nvSpPr>
          <p:cNvPr id="3" name="スライド番号プレースホルダー 2">
            <a:extLst>
              <a:ext uri="{FF2B5EF4-FFF2-40B4-BE49-F238E27FC236}">
                <a16:creationId xmlns:a16="http://schemas.microsoft.com/office/drawing/2014/main" id="{68E9D5D0-6ACF-F04B-97D3-A1C13D7B0C0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67</a:t>
            </a:fld>
            <a:endParaRPr kumimoji="1" lang="ja-JP" altLang="en-US"/>
          </a:p>
        </p:txBody>
      </p:sp>
      <p:sp>
        <p:nvSpPr>
          <p:cNvPr id="5" name="正方形/長方形 4">
            <a:extLst>
              <a:ext uri="{FF2B5EF4-FFF2-40B4-BE49-F238E27FC236}">
                <a16:creationId xmlns:a16="http://schemas.microsoft.com/office/drawing/2014/main" id="{AFCE0732-CC7D-7B48-AB50-9976AE4C90EA}"/>
              </a:ext>
            </a:extLst>
          </p:cNvPr>
          <p:cNvSpPr/>
          <p:nvPr/>
        </p:nvSpPr>
        <p:spPr>
          <a:xfrm>
            <a:off x="2444160" y="3047256"/>
            <a:ext cx="4227328" cy="12480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経営者や事業部門が</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主管であり全責任を</a:t>
            </a: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負うことを</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社内外に明示的に宣言すること</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9020287F-D7D8-6B46-A9CB-3D6D3440C88D}"/>
              </a:ext>
            </a:extLst>
          </p:cNvPr>
          <p:cNvSpPr/>
          <p:nvPr/>
        </p:nvSpPr>
        <p:spPr>
          <a:xfrm>
            <a:off x="225499" y="1289340"/>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rgbClr val="FFFFFF"/>
                </a:solidFill>
                <a:latin typeface="Meiryo" panose="020B0604030504040204" pitchFamily="34" charset="-128"/>
                <a:ea typeface="Meiryo" panose="020B0604030504040204" pitchFamily="34" charset="-128"/>
                <a:cs typeface="ＭＳ Ｐゴシック"/>
              </a:rPr>
              <a:t>自分たちの課題</a:t>
            </a:r>
            <a:r>
              <a:rPr lang="ja-JP" altLang="en-US" sz="1600" b="1">
                <a:solidFill>
                  <a:srgbClr val="FFFFFF"/>
                </a:solidFill>
                <a:latin typeface="Meiryo" panose="020B0604030504040204" pitchFamily="34" charset="-128"/>
                <a:ea typeface="Meiryo" panose="020B0604030504040204" pitchFamily="34" charset="-128"/>
                <a:cs typeface="ＭＳ Ｐゴシック"/>
              </a:rPr>
              <a:t>の整理</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忖度を交えない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合理性や客観性に徹する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伝統や慣習に無批判に従わない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6D8CCB3-D1B2-A749-91E7-5016AC681979}"/>
              </a:ext>
            </a:extLst>
          </p:cNvPr>
          <p:cNvSpPr/>
          <p:nvPr/>
        </p:nvSpPr>
        <p:spPr>
          <a:xfrm>
            <a:off x="3143029" y="1289339"/>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テクノロジーとの向き合い方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難しい、分からない</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と逃げない</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lang="ja-JP" altLang="en-US" sz="1200">
                <a:solidFill>
                  <a:srgbClr val="FFFFFF"/>
                </a:solidFill>
                <a:latin typeface="Meiryo" panose="020B0604030504040204" pitchFamily="34" charset="-128"/>
                <a:ea typeface="Meiryo" panose="020B0604030504040204" pitchFamily="34" charset="-128"/>
                <a:cs typeface="ＭＳ Ｐゴシック"/>
              </a:rPr>
              <a:t>部門やベンダーに</a:t>
            </a:r>
            <a:r>
              <a:rPr lang="ja-JP" altLang="en-US" sz="1200" dirty="0">
                <a:solidFill>
                  <a:srgbClr val="FFFFFF"/>
                </a:solidFill>
                <a:latin typeface="Meiryo" panose="020B0604030504040204" pitchFamily="34" charset="-128"/>
                <a:ea typeface="Meiryo" panose="020B0604030504040204" pitchFamily="34" charset="-128"/>
                <a:cs typeface="ＭＳ Ｐゴシック"/>
              </a:rPr>
              <a:t>丸</a:t>
            </a:r>
            <a:r>
              <a:rPr lang="ja-JP" altLang="en-US" sz="1200">
                <a:solidFill>
                  <a:srgbClr val="FFFFFF"/>
                </a:solidFill>
                <a:latin typeface="Meiryo" panose="020B0604030504040204" pitchFamily="34" charset="-128"/>
                <a:ea typeface="Meiryo" panose="020B0604030504040204" pitchFamily="34" charset="-128"/>
                <a:cs typeface="ＭＳ Ｐゴシック"/>
              </a:rPr>
              <a:t>投げしない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事業価値として理解する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C7F3003-18E5-1640-9C40-6EE72AA7C56D}"/>
              </a:ext>
            </a:extLst>
          </p:cNvPr>
          <p:cNvSpPr/>
          <p:nvPr/>
        </p:nvSpPr>
        <p:spPr>
          <a:xfrm>
            <a:off x="6060559" y="1289339"/>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テクノロジーの位置付け</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を使うことを目的としない</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事業課題の解決をゴールとする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生々しい課題の実感を持つ</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3AE2C462-0332-D24C-9892-F5CD5F8D4A46}"/>
              </a:ext>
            </a:extLst>
          </p:cNvPr>
          <p:cNvSpPr txBox="1"/>
          <p:nvPr/>
        </p:nvSpPr>
        <p:spPr>
          <a:xfrm>
            <a:off x="2940787" y="2604968"/>
            <a:ext cx="3262432" cy="400110"/>
          </a:xfrm>
          <a:prstGeom prst="rect">
            <a:avLst/>
          </a:prstGeom>
          <a:noFill/>
        </p:spPr>
        <p:txBody>
          <a:bodyPr wrap="none" rtlCol="0">
            <a:spAutoFit/>
          </a:bodyPr>
          <a:lstStyle/>
          <a:p>
            <a:pPr algn="ctr"/>
            <a:r>
              <a:rPr kumimoji="1" lang="ja-JP" altLang="en-US" sz="2000" dirty="0">
                <a:solidFill>
                  <a:srgbClr val="0070C0"/>
                </a:solidFill>
                <a:latin typeface="Meiryo" panose="020B0604030504040204" pitchFamily="34" charset="-128"/>
                <a:ea typeface="Meiryo" panose="020B0604030504040204" pitchFamily="34" charset="-128"/>
              </a:rPr>
              <a:t>事業会社に求められる自覚</a:t>
            </a:r>
          </a:p>
        </p:txBody>
      </p:sp>
    </p:spTree>
    <p:extLst>
      <p:ext uri="{BB962C8B-B14F-4D97-AF65-F5344CB8AC3E}">
        <p14:creationId xmlns:p14="http://schemas.microsoft.com/office/powerpoint/2010/main" val="3075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68</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60495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29505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46741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226241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49" name="正方形/長方形 48">
            <a:extLst>
              <a:ext uri="{FF2B5EF4-FFF2-40B4-BE49-F238E27FC236}">
                <a16:creationId xmlns:a16="http://schemas.microsoft.com/office/drawing/2014/main" id="{2D989261-29F3-2A45-BC5A-30A87B7137D4}"/>
              </a:ext>
            </a:extLst>
          </p:cNvPr>
          <p:cNvSpPr/>
          <p:nvPr/>
        </p:nvSpPr>
        <p:spPr>
          <a:xfrm>
            <a:off x="3867453" y="5180911"/>
            <a:ext cx="1415772" cy="584775"/>
          </a:xfrm>
          <a:prstGeom prst="rect">
            <a:avLst/>
          </a:prstGeom>
        </p:spPr>
        <p:txBody>
          <a:bodyPr wrap="none">
            <a:spAutoFit/>
          </a:bodyPr>
          <a:lstStyle/>
          <a:p>
            <a:r>
              <a:rPr lang="ja-JP" altLang="en-US" sz="1600" b="1">
                <a:solidFill>
                  <a:srgbClr val="FFFFFF"/>
                </a:solidFill>
                <a:latin typeface="Meiryo" panose="020B0604030504040204" pitchFamily="34" charset="-128"/>
                <a:ea typeface="Meiryo" panose="020B0604030504040204" pitchFamily="34" charset="-128"/>
                <a:cs typeface="ＭＳ Ｐゴシック"/>
              </a:rPr>
              <a:t>高頻度多接点</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r>
              <a:rPr lang="ja-JP" altLang="en-US" sz="1600" b="1">
                <a:solidFill>
                  <a:srgbClr val="FFFFFF"/>
                </a:solidFill>
                <a:latin typeface="Meiryo" panose="020B0604030504040204" pitchFamily="34" charset="-128"/>
                <a:ea typeface="Meiryo" panose="020B0604030504040204" pitchFamily="34" charset="-128"/>
                <a:cs typeface="ＭＳ Ｐゴシック"/>
              </a:rPr>
              <a:t>データを収集</a:t>
            </a:r>
            <a:endParaRPr lang="ja-JP" altLang="en-US" sz="1600"/>
          </a:p>
        </p:txBody>
      </p:sp>
      <p:sp>
        <p:nvSpPr>
          <p:cNvPr id="50" name="正方形/長方形 49">
            <a:extLst>
              <a:ext uri="{FF2B5EF4-FFF2-40B4-BE49-F238E27FC236}">
                <a16:creationId xmlns:a16="http://schemas.microsoft.com/office/drawing/2014/main" id="{DA892492-8CB1-FA42-A832-D2CA11F5F814}"/>
              </a:ext>
            </a:extLst>
          </p:cNvPr>
          <p:cNvSpPr/>
          <p:nvPr/>
        </p:nvSpPr>
        <p:spPr>
          <a:xfrm>
            <a:off x="2009509" y="1959977"/>
            <a:ext cx="1620957" cy="830997"/>
          </a:xfrm>
          <a:prstGeom prst="rect">
            <a:avLst/>
          </a:prstGeom>
        </p:spPr>
        <p:txBody>
          <a:bodyPr wrap="none">
            <a:spAutoFit/>
          </a:bodyPr>
          <a:lstStyle/>
          <a:p>
            <a:r>
              <a:rPr lang="ja-JP" altLang="en-US" sz="1600" b="1">
                <a:solidFill>
                  <a:srgbClr val="FFFFFF"/>
                </a:solidFill>
                <a:latin typeface="Meiryo" panose="020B0604030504040204" pitchFamily="34" charset="-128"/>
                <a:ea typeface="Meiryo" panose="020B0604030504040204" pitchFamily="34" charset="-128"/>
                <a:cs typeface="ＭＳ Ｐゴシック"/>
              </a:rPr>
              <a:t>データ</a:t>
            </a:r>
            <a:r>
              <a:rPr lang="ja-JP" altLang="en-US" sz="1600" b="1">
                <a:solidFill>
                  <a:srgbClr val="FFFFFF"/>
                </a:solidFill>
                <a:latin typeface="Meiryo" panose="020B0604030504040204" pitchFamily="34" charset="-128"/>
                <a:ea typeface="Meiryo" panose="020B0604030504040204" pitchFamily="34" charset="-128"/>
              </a:rPr>
              <a:t>を解析し</a:t>
            </a:r>
            <a:endParaRPr lang="en-US" altLang="ja-JP" sz="1600" b="1" dirty="0">
              <a:solidFill>
                <a:srgbClr val="FFFFFF"/>
              </a:solidFill>
              <a:latin typeface="Meiryo" panose="020B0604030504040204" pitchFamily="34" charset="-128"/>
              <a:ea typeface="Meiryo" panose="020B0604030504040204" pitchFamily="34" charset="-128"/>
            </a:endParaRPr>
          </a:p>
          <a:p>
            <a:r>
              <a:rPr lang="ja-JP" altLang="en-US" sz="1600" b="1">
                <a:solidFill>
                  <a:srgbClr val="FFFFFF"/>
                </a:solidFill>
                <a:latin typeface="Meiryo" panose="020B0604030504040204" pitchFamily="34" charset="-128"/>
                <a:ea typeface="Meiryo" panose="020B0604030504040204" pitchFamily="34" charset="-128"/>
              </a:rPr>
              <a:t>テーマ・課題を</a:t>
            </a:r>
            <a:endParaRPr lang="en-US" altLang="ja-JP" sz="1600" b="1" dirty="0">
              <a:solidFill>
                <a:srgbClr val="FFFFFF"/>
              </a:solidFill>
              <a:latin typeface="Meiryo" panose="020B0604030504040204" pitchFamily="34" charset="-128"/>
              <a:ea typeface="Meiryo" panose="020B0604030504040204" pitchFamily="34" charset="-128"/>
            </a:endParaRPr>
          </a:p>
          <a:p>
            <a:r>
              <a:rPr lang="ja-JP" altLang="en-US" sz="1600" b="1">
                <a:solidFill>
                  <a:srgbClr val="FFFFFF"/>
                </a:solidFill>
                <a:latin typeface="Meiryo" panose="020B0604030504040204" pitchFamily="34" charset="-128"/>
                <a:ea typeface="Meiryo" panose="020B0604030504040204" pitchFamily="34" charset="-128"/>
              </a:rPr>
              <a:t>見つける</a:t>
            </a:r>
            <a:endParaRPr lang="ja-JP" altLang="en-US" sz="1600"/>
          </a:p>
        </p:txBody>
      </p:sp>
      <p:sp>
        <p:nvSpPr>
          <p:cNvPr id="51" name="正方形/長方形 50">
            <a:extLst>
              <a:ext uri="{FF2B5EF4-FFF2-40B4-BE49-F238E27FC236}">
                <a16:creationId xmlns:a16="http://schemas.microsoft.com/office/drawing/2014/main" id="{6FC90035-7E34-D74E-B693-2F1EE47052BC}"/>
              </a:ext>
            </a:extLst>
          </p:cNvPr>
          <p:cNvSpPr/>
          <p:nvPr/>
        </p:nvSpPr>
        <p:spPr>
          <a:xfrm>
            <a:off x="5159713" y="2024844"/>
            <a:ext cx="2049023" cy="738664"/>
          </a:xfrm>
          <a:prstGeom prst="rect">
            <a:avLst/>
          </a:prstGeom>
        </p:spPr>
        <p:txBody>
          <a:bodyPr wrap="square">
            <a:spAutoFit/>
          </a:bodyPr>
          <a:lstStyle/>
          <a:p>
            <a:pPr algn="r"/>
            <a:r>
              <a:rPr lang="en-US" altLang="ja-JP" sz="1400" b="1" dirty="0">
                <a:solidFill>
                  <a:srgbClr val="FFFFFF"/>
                </a:solidFill>
                <a:latin typeface="Meiryo" panose="020B0604030504040204" pitchFamily="34" charset="-128"/>
                <a:ea typeface="Meiryo" panose="020B0604030504040204" pitchFamily="34" charset="-128"/>
                <a:cs typeface="ＭＳ Ｐゴシック"/>
              </a:rPr>
              <a:t>UI/UX&amp;</a:t>
            </a:r>
            <a:r>
              <a:rPr lang="ja-JP" altLang="en-US" sz="1400" b="1">
                <a:solidFill>
                  <a:srgbClr val="FFFFFF"/>
                </a:solidFill>
                <a:latin typeface="Meiryo" panose="020B0604030504040204" pitchFamily="34" charset="-128"/>
                <a:ea typeface="Meiryo" panose="020B0604030504040204" pitchFamily="34" charset="-128"/>
              </a:rPr>
              <a:t>プロダクト</a:t>
            </a:r>
            <a:endParaRPr lang="en-US" altLang="ja-JP" sz="1400" b="1" dirty="0">
              <a:solidFill>
                <a:srgbClr val="FFFFFF"/>
              </a:solidFill>
              <a:latin typeface="Meiryo" panose="020B0604030504040204" pitchFamily="34" charset="-128"/>
              <a:ea typeface="Meiryo" panose="020B0604030504040204" pitchFamily="34" charset="-128"/>
            </a:endParaRPr>
          </a:p>
          <a:p>
            <a:pPr algn="r"/>
            <a:r>
              <a:rPr lang="ja-JP" altLang="en-US" sz="1400" b="1">
                <a:solidFill>
                  <a:srgbClr val="FFFFFF"/>
                </a:solidFill>
                <a:latin typeface="Meiryo" panose="020B0604030504040204" pitchFamily="34" charset="-128"/>
                <a:ea typeface="Meiryo" panose="020B0604030504040204" pitchFamily="34" charset="-128"/>
              </a:rPr>
              <a:t>ビジネスプロセスを</a:t>
            </a:r>
            <a:endParaRPr lang="en-US" altLang="ja-JP" sz="1400" b="1" dirty="0">
              <a:solidFill>
                <a:srgbClr val="FFFFFF"/>
              </a:solidFill>
              <a:latin typeface="Meiryo" panose="020B0604030504040204" pitchFamily="34" charset="-128"/>
              <a:ea typeface="Meiryo" panose="020B0604030504040204" pitchFamily="34" charset="-128"/>
            </a:endParaRPr>
          </a:p>
          <a:p>
            <a:pPr algn="r"/>
            <a:r>
              <a:rPr lang="ja-JP" altLang="en-US" sz="1400" b="1">
                <a:solidFill>
                  <a:srgbClr val="FFFFFF"/>
                </a:solidFill>
                <a:latin typeface="Meiryo" panose="020B0604030504040204" pitchFamily="34" charset="-128"/>
                <a:ea typeface="Meiryo" panose="020B0604030504040204" pitchFamily="34" charset="-128"/>
              </a:rPr>
              <a:t>高速に改善する</a:t>
            </a:r>
            <a:endParaRPr lang="en-US" altLang="ja-JP" sz="1400" b="1" dirty="0">
              <a:solidFill>
                <a:srgbClr val="FFFFFF"/>
              </a:solidFill>
              <a:latin typeface="Meiryo" panose="020B0604030504040204" pitchFamily="34" charset="-128"/>
              <a:ea typeface="Meiryo" panose="020B0604030504040204" pitchFamily="34" charset="-128"/>
            </a:endParaRPr>
          </a:p>
        </p:txBody>
      </p:sp>
      <p:sp>
        <p:nvSpPr>
          <p:cNvPr id="52" name="上矢印 51">
            <a:extLst>
              <a:ext uri="{FF2B5EF4-FFF2-40B4-BE49-F238E27FC236}">
                <a16:creationId xmlns:a16="http://schemas.microsoft.com/office/drawing/2014/main" id="{6BB941FB-6C06-5E4F-8DE5-9D8C62D3809F}"/>
              </a:ext>
            </a:extLst>
          </p:cNvPr>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上矢印 52">
            <a:extLst>
              <a:ext uri="{FF2B5EF4-FFF2-40B4-BE49-F238E27FC236}">
                <a16:creationId xmlns:a16="http://schemas.microsoft.com/office/drawing/2014/main" id="{B53A2A3F-AFA9-384C-BBFA-5FE809891830}"/>
              </a:ext>
            </a:extLst>
          </p:cNvPr>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4" name="上矢印 53">
            <a:extLst>
              <a:ext uri="{FF2B5EF4-FFF2-40B4-BE49-F238E27FC236}">
                <a16:creationId xmlns:a16="http://schemas.microsoft.com/office/drawing/2014/main" id="{BED37DAF-73F3-B040-9689-F840442FCF90}"/>
              </a:ext>
            </a:extLst>
          </p:cNvPr>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6883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47153</TotalTime>
  <Words>9954</Words>
  <Application>Microsoft Macintosh PowerPoint</Application>
  <PresentationFormat>画面に合わせる (4:3)</PresentationFormat>
  <Paragraphs>1399</Paragraphs>
  <Slides>70</Slides>
  <Notes>17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70</vt:i4>
      </vt:variant>
    </vt:vector>
  </HeadingPairs>
  <TitlesOfParts>
    <vt:vector size="84" baseType="lpstr">
      <vt:lpstr>HGMaruGothicMPRO</vt:lpstr>
      <vt:lpstr>Hiragino Kaku Gothic Std W8</vt:lpstr>
      <vt:lpstr>ＭＳ Ｐゴシック</vt:lpstr>
      <vt:lpstr>Roboto Slab</vt:lpstr>
      <vt:lpstr>メイリオ</vt:lpstr>
      <vt:lpstr>メイリオ</vt:lpstr>
      <vt:lpstr>American Typewriter</vt:lpstr>
      <vt:lpstr>Arial</vt:lpstr>
      <vt:lpstr>Calibri</vt:lpstr>
      <vt:lpstr>Helvetica</vt:lpstr>
      <vt:lpstr>Helvetica Neue</vt:lpstr>
      <vt:lpstr>Thonburi</vt:lpstr>
      <vt:lpstr>Wingdings</vt:lpstr>
      <vt:lpstr>NC標準テンプレート</vt:lpstr>
      <vt:lpstr>情シスはいらない! そうならないためのDX戦略</vt:lpstr>
      <vt:lpstr>たくさんのアクセスを頂いたブログ</vt:lpstr>
      <vt:lpstr>PowerPoint プレゼンテーション</vt:lpstr>
      <vt:lpstr>デジタルとフィジカル （１）</vt:lpstr>
      <vt:lpstr>デジタルとフィジカル（２）</vt:lpstr>
      <vt:lpstr>OMO（Online Merges with Offline）</vt:lpstr>
      <vt:lpstr>インターネットに接続されるデバイス数の推移</vt:lpstr>
      <vt:lpstr>コレ1枚でわかる最新のITトレンド</vt:lpstr>
      <vt:lpstr>デジタル・トランスフォーメーションとCPS</vt:lpstr>
      <vt:lpstr>デジタル･トランスフォーメーションとは何か</vt:lpstr>
      <vt:lpstr>デジタル･トランスフォーメーションとは何か</vt:lpstr>
      <vt:lpstr>デジタル･トランスフォーメーションとは何か</vt:lpstr>
      <vt:lpstr>デジタル･トランスフォーメーションとは何か</vt:lpstr>
      <vt:lpstr>デジタル・トランスフォーメーションの3つのフェーズ</vt:lpstr>
      <vt:lpstr>アマゾンのデジタル・トランスフォーメーション</vt:lpstr>
      <vt:lpstr>デジタル・トランスフォーメーションとOMO</vt:lpstr>
      <vt:lpstr>デジタイゼーションとデジタライゼーション</vt:lpstr>
      <vt:lpstr>異業種からの破壊者の参入が既存の業界を破壊する</vt:lpstr>
      <vt:lpstr>DXを支えるテクノロジー 　</vt:lpstr>
      <vt:lpstr>変わる！ビジネスとITの関係</vt:lpstr>
      <vt:lpstr>デジタル・トランスフォーメーションのBefore/After</vt:lpstr>
      <vt:lpstr>これからの開発や運用に求められるもの</vt:lpstr>
      <vt:lpstr>変わる！お客様との関係</vt:lpstr>
      <vt:lpstr>DXを実現する4つの手法と考え方</vt:lpstr>
      <vt:lpstr>新しい常識を実践している企業</vt:lpstr>
      <vt:lpstr>PowerPoint プレゼンテーション</vt:lpstr>
      <vt:lpstr>企業文化＝行動習慣と思考パターンを転換せよ！</vt:lpstr>
      <vt:lpstr>DXのシステム実装</vt:lpstr>
      <vt:lpstr>PowerPoint プレゼンテーション</vt:lpstr>
      <vt:lpstr>異なる文化の２つのクラウド戦略</vt:lpstr>
      <vt:lpstr>銀行システムにおけるクラウド活用の動き</vt:lpstr>
      <vt:lpstr>クラウド・バイ・デフォルト原則</vt:lpstr>
      <vt:lpstr>米国政府の動き</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クラウド・サービスの区分</vt:lpstr>
      <vt:lpstr>クラウドに吸収されるITビジネス</vt:lpstr>
      <vt:lpstr>クラウド利用の推移</vt:lpstr>
      <vt:lpstr>変わる情報システムのかたち</vt:lpstr>
      <vt:lpstr>PowerPoint プレゼンテーション</vt:lpstr>
      <vt:lpstr>デジタル・トランスフォーメーションのBefore/After</vt:lpstr>
      <vt:lpstr>人間の役割は時代とともに変わってゆく</vt:lpstr>
      <vt:lpstr>システム化の対象範囲</vt:lpstr>
      <vt:lpstr>ワークロードとライフ・タイム</vt:lpstr>
      <vt:lpstr>これからの開発や運用に求められるもの</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ITの役割分担</vt:lpstr>
      <vt:lpstr>アジャイル開発が目指していること</vt:lpstr>
      <vt:lpstr>アジャイル開発の基本構造</vt:lpstr>
      <vt:lpstr>ウォーターフォールとアジャイルの違い</vt:lpstr>
      <vt:lpstr>ウォーターフォールとアジャイルの違い</vt:lpstr>
      <vt:lpstr>リーンの思想（トヨタ生産方式）</vt:lpstr>
      <vt:lpstr>PowerPoint プレゼンテーション</vt:lpstr>
      <vt:lpstr>失敗するPoCと成功するPoCの違い</vt:lpstr>
      <vt:lpstr>PoCを成功させるための3つのこと</vt:lpstr>
      <vt:lpstr>PoC成功のサイクル</vt:lpstr>
      <vt:lpstr>DXによる新規事業創出組織に求められる資質</vt:lpstr>
      <vt:lpstr>経営者が新規事業を失敗させてしまう7つの罠</vt:lpstr>
      <vt:lpstr>PowerPoint プレゼンテーション</vt:lpstr>
      <vt:lpstr>事業会社の担うべき責任</vt:lpstr>
      <vt:lpstr>注意すべきITベンダー・SI事業者の行動特性</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1639</cp:revision>
  <cp:lastPrinted>2018-09-25T02:18:38Z</cp:lastPrinted>
  <dcterms:created xsi:type="dcterms:W3CDTF">2014-04-30T01:58:06Z</dcterms:created>
  <dcterms:modified xsi:type="dcterms:W3CDTF">2019-07-16T21:59:56Z</dcterms:modified>
  <cp:category/>
</cp:coreProperties>
</file>