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503" r:id="rId2"/>
    <p:sldId id="3112" r:id="rId3"/>
    <p:sldId id="3113" r:id="rId4"/>
    <p:sldId id="3114" r:id="rId5"/>
    <p:sldId id="3125" r:id="rId6"/>
    <p:sldId id="3127" r:id="rId7"/>
    <p:sldId id="3118" r:id="rId8"/>
    <p:sldId id="719" r:id="rId9"/>
    <p:sldId id="340" r:id="rId10"/>
    <p:sldId id="3073" r:id="rId11"/>
    <p:sldId id="545" r:id="rId12"/>
    <p:sldId id="3128" r:id="rId13"/>
    <p:sldId id="540" r:id="rId14"/>
    <p:sldId id="921" r:id="rId15"/>
    <p:sldId id="3117" r:id="rId16"/>
    <p:sldId id="3121" r:id="rId17"/>
    <p:sldId id="3123" r:id="rId18"/>
    <p:sldId id="3119" r:id="rId19"/>
    <p:sldId id="3129" r:id="rId20"/>
    <p:sldId id="3120" r:id="rId21"/>
    <p:sldId id="3124" r:id="rId22"/>
    <p:sldId id="546" r:id="rId23"/>
    <p:sldId id="3126" r:id="rId24"/>
    <p:sldId id="3122" r:id="rId25"/>
    <p:sldId id="3116" r:id="rId2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CC0000"/>
    <a:srgbClr val="FF66FF"/>
    <a:srgbClr val="CC9900"/>
    <a:srgbClr val="FFFBD2"/>
    <a:srgbClr val="FFFFFF"/>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3810" autoAdjust="0"/>
  </p:normalViewPr>
  <p:slideViewPr>
    <p:cSldViewPr snapToGrid="0" snapToObjects="1" showGuides="1">
      <p:cViewPr varScale="1">
        <p:scale>
          <a:sx n="99" d="100"/>
          <a:sy n="99" d="100"/>
        </p:scale>
        <p:origin x="72" y="156"/>
      </p:cViewPr>
      <p:guideLst>
        <p:guide orient="horz"/>
        <p:guide pos="5760"/>
      </p:guideLst>
    </p:cSldViewPr>
  </p:slideViewPr>
  <p:notesTextViewPr>
    <p:cViewPr>
      <p:scale>
        <a:sx n="3" d="2"/>
        <a:sy n="3" d="2"/>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2019/7/18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2019/7/18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ublickey1.jp/blog/19/hpehpe_discovery_2019_las_vegas.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tech.nikkeibp.co.jp/it/atclact/active/17/012600223/012600003/" TargetMode="External"/><Relationship Id="rId4" Type="http://schemas.openxmlformats.org/officeDocument/2006/relationships/hyperlink" Target="https://enterprisezine.jp/article/detail/11811"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loud.google.com/blog/products/gcp/an-in-depth-look-at-googles-first-tensor-processing-unit-tp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igazine.net/news/20140808-ibm-brain-similar-processor-chip/"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pdfs.semanticscholar.org/89b5/843eb7745bfce4f4836ba99ab0e274d2dca5.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ech.nikkeibp.co.jp/atcl/nxt/column/18/00692/041800001/?fbclid=IwAR1aENLYWY50ZDDWMuKiiTnp5p3RGnUI0tZmxfaWjJxs8W1x0xILGENzYK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cii.jp/elem/000/001/410/141002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tmedia.co.jp/news/articles/1903/12/news063.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https://www.publickey1.jp/blog/19/hpehpe_discovery_2019_las_vegas.html</a:t>
            </a:r>
            <a:endParaRPr lang="en-US" altLang="ja-JP" dirty="0">
              <a:hlinkClick r:id="rId4"/>
            </a:endParaRPr>
          </a:p>
          <a:p>
            <a:r>
              <a:rPr lang="en-US" altLang="ja-JP" dirty="0">
                <a:hlinkClick r:id="rId4"/>
              </a:rPr>
              <a:t>https://enterprisezine.jp/article/detail/11811</a:t>
            </a:r>
            <a:endParaRPr lang="en-US" altLang="ja-JP" dirty="0"/>
          </a:p>
          <a:p>
            <a:r>
              <a:rPr lang="en-US" altLang="ja-JP" dirty="0">
                <a:hlinkClick r:id="rId5"/>
              </a:rPr>
              <a:t>https://tech.nikkeibp.co.jp/it/atclact/active/17/012600223/012600003/</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39414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https://cloud.google.com/blog/products/gcp/an-in-depth-look-at-googles-first-tensor-processing-unit-tpu</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428044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https://gigazine.net/news/20140808-ibm-brain-similar-processor-chip/</a:t>
            </a:r>
            <a:endParaRPr lang="en-US" altLang="ja-JP" dirty="0"/>
          </a:p>
          <a:p>
            <a:r>
              <a:rPr lang="en-US" altLang="ja-JP">
                <a:hlinkClick r:id="rId4"/>
              </a:rPr>
              <a:t>https://news.mynavi.jp/article/20150908-neuromorphic_device01/</a:t>
            </a:r>
            <a:endParaRPr lang="en-US" altLang="ja-JP" dirty="0">
              <a:hlinkClick r:id="rId4"/>
            </a:endParaRPr>
          </a:p>
          <a:p>
            <a:r>
              <a:rPr lang="en-US" altLang="ja-JP" dirty="0">
                <a:hlinkClick r:id="rId4"/>
              </a:rPr>
              <a:t>https://pdfs.semanticscholar.org/89b5/843eb7745bfce4f4836ba99ab0e274d2dca5.pdf</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1513277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039239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https://www.hpe.com/jp/ja/japan/insights/reports/brain.html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82671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https://www.ibm.com/blogs/research/2017/10/ibm-scientists-demonstrate-memory-computing-1-million-devices-applications-ai/</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268891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https://tech.nikkeibp.co.jp/atcl/nxt/column/18/00692/041800001/?fbclid=IwAR1aENLYWY50ZDDWMuKiiTnp5p3RGnUI0tZmxfaWjJxs8W1x0xILGENzYK8</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290351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https://japan.cnet.com/article/35049357/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19082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https://ascii.jp/elem/000/001/410/1410022/</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3547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652720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同じ命令しか実行できない（</a:t>
            </a:r>
            <a:r>
              <a:rPr kumimoji="1" lang="en-US" altLang="ja-JP" dirty="0"/>
              <a:t>SIMD</a:t>
            </a:r>
            <a:r>
              <a:rPr kumimoji="1" lang="ja-JP" altLang="en-US" dirty="0"/>
              <a:t>）</a:t>
            </a:r>
            <a:endParaRPr kumimoji="1" lang="en-US" altLang="ja-JP" dirty="0"/>
          </a:p>
          <a:p>
            <a:r>
              <a:rPr kumimoji="1" lang="en-US" altLang="ja-JP" dirty="0"/>
              <a:t>Cray-1</a:t>
            </a:r>
            <a:r>
              <a:rPr kumimoji="1" lang="ja-JP" altLang="en-US" dirty="0"/>
              <a:t>のベクトルレジスタは</a:t>
            </a:r>
            <a:r>
              <a:rPr kumimoji="1" lang="en-US" altLang="ja-JP" dirty="0"/>
              <a:t>64bitx64wordx8</a:t>
            </a:r>
            <a:r>
              <a:rPr kumimoji="1" lang="ja-JP" altLang="en-US" dirty="0"/>
              <a:t>本</a:t>
            </a:r>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286101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http://www.fujitsu.com/jp/about/businesspolicy/tech/k/whatis/network/</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420585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https://www.itmedia.co.jp/news/articles/1903/12/news063.html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53418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68878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http://www.orsj.or.jp/~archive/pdf/bul/Vol.37_08_375.pdf</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2105905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3.tiff"/><Relationship Id="rId13" Type="http://schemas.openxmlformats.org/officeDocument/2006/relationships/image" Target="../media/image18.tiff"/><Relationship Id="rId3" Type="http://schemas.openxmlformats.org/officeDocument/2006/relationships/image" Target="../media/image8.tiff"/><Relationship Id="rId7" Type="http://schemas.openxmlformats.org/officeDocument/2006/relationships/image" Target="../media/image12.png"/><Relationship Id="rId12" Type="http://schemas.openxmlformats.org/officeDocument/2006/relationships/image" Target="../media/image17.tiff"/><Relationship Id="rId2" Type="http://schemas.openxmlformats.org/officeDocument/2006/relationships/image" Target="../media/image7.tiff"/><Relationship Id="rId1" Type="http://schemas.openxmlformats.org/officeDocument/2006/relationships/slideLayout" Target="../slideLayouts/slideLayout6.xml"/><Relationship Id="rId6" Type="http://schemas.openxmlformats.org/officeDocument/2006/relationships/image" Target="../media/image11.tiff"/><Relationship Id="rId11" Type="http://schemas.openxmlformats.org/officeDocument/2006/relationships/image" Target="../media/image16.tiff"/><Relationship Id="rId5" Type="http://schemas.openxmlformats.org/officeDocument/2006/relationships/image" Target="../media/image10.tiff"/><Relationship Id="rId10" Type="http://schemas.openxmlformats.org/officeDocument/2006/relationships/image" Target="../media/image15.tiff"/><Relationship Id="rId4" Type="http://schemas.openxmlformats.org/officeDocument/2006/relationships/image" Target="../media/image9.tiff"/><Relationship Id="rId9" Type="http://schemas.openxmlformats.org/officeDocument/2006/relationships/image" Target="../media/image1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mj-lt"/>
                <a:ea typeface="+mj-ea"/>
                <a:cs typeface="Arial"/>
              </a:rPr>
              <a:t>メモリドリブンコンピュータ</a:t>
            </a:r>
            <a:endParaRPr lang="en-US" altLang="ja-JP" sz="2800" dirty="0">
              <a:solidFill>
                <a:srgbClr val="FFFFFF"/>
              </a:solidFill>
              <a:effectLst/>
              <a:latin typeface="+mj-lt"/>
              <a:ea typeface="+mj-ea"/>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36D838-28E3-4E17-8295-DA7F0DD00431}"/>
              </a:ext>
            </a:extLst>
          </p:cNvPr>
          <p:cNvSpPr>
            <a:spLocks noGrp="1"/>
          </p:cNvSpPr>
          <p:nvPr>
            <p:ph type="title"/>
          </p:nvPr>
        </p:nvSpPr>
        <p:spPr/>
        <p:txBody>
          <a:bodyPr/>
          <a:lstStyle/>
          <a:p>
            <a:r>
              <a:rPr kumimoji="1" lang="ja-JP" altLang="en-US" dirty="0"/>
              <a:t>富士通が開発した</a:t>
            </a:r>
            <a:r>
              <a:rPr kumimoji="1" lang="en-US" altLang="ja-JP" dirty="0"/>
              <a:t>Tofu</a:t>
            </a:r>
            <a:r>
              <a:rPr kumimoji="1" lang="ja-JP" altLang="en-US" dirty="0"/>
              <a:t>インターコネクト</a:t>
            </a:r>
          </a:p>
        </p:txBody>
      </p:sp>
      <p:pic>
        <p:nvPicPr>
          <p:cNvPr id="3" name="図 2">
            <a:extLst>
              <a:ext uri="{FF2B5EF4-FFF2-40B4-BE49-F238E27FC236}">
                <a16:creationId xmlns:a16="http://schemas.microsoft.com/office/drawing/2014/main" id="{D2960138-19C8-4338-A62F-6B2A383A610D}"/>
              </a:ext>
            </a:extLst>
          </p:cNvPr>
          <p:cNvPicPr>
            <a:picLocks noChangeAspect="1"/>
          </p:cNvPicPr>
          <p:nvPr/>
        </p:nvPicPr>
        <p:blipFill>
          <a:blip r:embed="rId3"/>
          <a:stretch>
            <a:fillRect/>
          </a:stretch>
        </p:blipFill>
        <p:spPr>
          <a:xfrm>
            <a:off x="189570" y="983726"/>
            <a:ext cx="8764859" cy="5200835"/>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34D23420-CE36-4EB8-A521-3B2563D967ED}"/>
              </a:ext>
            </a:extLst>
          </p:cNvPr>
          <p:cNvPicPr>
            <a:picLocks noChangeAspect="1"/>
          </p:cNvPicPr>
          <p:nvPr/>
        </p:nvPicPr>
        <p:blipFill>
          <a:blip r:embed="rId4"/>
          <a:stretch>
            <a:fillRect/>
          </a:stretch>
        </p:blipFill>
        <p:spPr>
          <a:xfrm>
            <a:off x="2241516" y="1091818"/>
            <a:ext cx="5118168" cy="4984650"/>
          </a:xfrm>
          <a:prstGeom prst="rect">
            <a:avLst/>
          </a:prstGeom>
          <a:ln>
            <a:solidFill>
              <a:schemeClr val="tx1">
                <a:lumMod val="50000"/>
                <a:lumOff val="50000"/>
              </a:schemeClr>
            </a:solidFill>
          </a:ln>
        </p:spPr>
      </p:pic>
    </p:spTree>
    <p:extLst>
      <p:ext uri="{BB962C8B-B14F-4D97-AF65-F5344CB8AC3E}">
        <p14:creationId xmlns:p14="http://schemas.microsoft.com/office/powerpoint/2010/main" val="33475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9A5ED4-F148-41CF-9665-6950B512535F}"/>
              </a:ext>
            </a:extLst>
          </p:cNvPr>
          <p:cNvSpPr>
            <a:spLocks noGrp="1"/>
          </p:cNvSpPr>
          <p:nvPr>
            <p:ph type="title"/>
          </p:nvPr>
        </p:nvSpPr>
        <p:spPr/>
        <p:txBody>
          <a:bodyPr/>
          <a:lstStyle/>
          <a:p>
            <a:r>
              <a:rPr kumimoji="1" lang="en-US" altLang="ja-JP" dirty="0"/>
              <a:t>NVIDIA</a:t>
            </a:r>
            <a:r>
              <a:rPr kumimoji="1" lang="ja-JP" altLang="en-US" dirty="0"/>
              <a:t>が</a:t>
            </a:r>
            <a:r>
              <a:rPr kumimoji="1" lang="en-US" altLang="ja-JP" dirty="0"/>
              <a:t>Mellanox</a:t>
            </a:r>
            <a:r>
              <a:rPr kumimoji="1" lang="ja-JP" altLang="en-US" dirty="0"/>
              <a:t>を買収</a:t>
            </a:r>
          </a:p>
        </p:txBody>
      </p:sp>
      <p:pic>
        <p:nvPicPr>
          <p:cNvPr id="4" name="図 3">
            <a:extLst>
              <a:ext uri="{FF2B5EF4-FFF2-40B4-BE49-F238E27FC236}">
                <a16:creationId xmlns:a16="http://schemas.microsoft.com/office/drawing/2014/main" id="{1DAFCD0A-6511-4DDB-B816-4C60978326D8}"/>
              </a:ext>
            </a:extLst>
          </p:cNvPr>
          <p:cNvPicPr>
            <a:picLocks noChangeAspect="1"/>
          </p:cNvPicPr>
          <p:nvPr/>
        </p:nvPicPr>
        <p:blipFill>
          <a:blip r:embed="rId3"/>
          <a:stretch>
            <a:fillRect/>
          </a:stretch>
        </p:blipFill>
        <p:spPr>
          <a:xfrm>
            <a:off x="370840" y="865518"/>
            <a:ext cx="8402320" cy="5634989"/>
          </a:xfrm>
          <a:prstGeom prst="rect">
            <a:avLst/>
          </a:prstGeom>
          <a:ln>
            <a:solidFill>
              <a:schemeClr val="tx1">
                <a:lumMod val="50000"/>
                <a:lumOff val="50000"/>
              </a:schemeClr>
            </a:solidFill>
          </a:ln>
        </p:spPr>
      </p:pic>
    </p:spTree>
    <p:extLst>
      <p:ext uri="{BB962C8B-B14F-4D97-AF65-F5344CB8AC3E}">
        <p14:creationId xmlns:p14="http://schemas.microsoft.com/office/powerpoint/2010/main" val="346030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effectLst/>
                <a:latin typeface="メイリオ"/>
                <a:ea typeface="メイリオ"/>
                <a:cs typeface="メイリオ"/>
              </a:rPr>
              <a:t>AI</a:t>
            </a:r>
            <a:r>
              <a:rPr lang="ja-JP" altLang="en-US" sz="2400" dirty="0">
                <a:solidFill>
                  <a:srgbClr val="FFFFFF"/>
                </a:solidFill>
                <a:effectLst/>
                <a:latin typeface="メイリオ"/>
                <a:ea typeface="メイリオ"/>
                <a:cs typeface="メイリオ"/>
              </a:rPr>
              <a:t>専用プロセッサ</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2441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243DCA-13AA-4EAF-83B6-DEFF48BA5BDB}"/>
              </a:ext>
            </a:extLst>
          </p:cNvPr>
          <p:cNvSpPr>
            <a:spLocks noGrp="1"/>
          </p:cNvSpPr>
          <p:nvPr>
            <p:ph type="title"/>
          </p:nvPr>
        </p:nvSpPr>
        <p:spPr/>
        <p:txBody>
          <a:bodyPr/>
          <a:lstStyle/>
          <a:p>
            <a:r>
              <a:rPr kumimoji="1" lang="en-US" altLang="ja-JP"/>
              <a:t>AI = </a:t>
            </a:r>
            <a:r>
              <a:rPr kumimoji="1" lang="ja-JP" altLang="en-US"/>
              <a:t>膨大な計算が必要、しかし計算は単純</a:t>
            </a:r>
          </a:p>
        </p:txBody>
      </p:sp>
      <p:pic>
        <p:nvPicPr>
          <p:cNvPr id="6" name="図 5">
            <a:extLst>
              <a:ext uri="{FF2B5EF4-FFF2-40B4-BE49-F238E27FC236}">
                <a16:creationId xmlns:a16="http://schemas.microsoft.com/office/drawing/2014/main" id="{2A53C32F-1E66-43EC-8545-9D8CF8DB4D3A}"/>
              </a:ext>
            </a:extLst>
          </p:cNvPr>
          <p:cNvPicPr>
            <a:picLocks noChangeAspect="1"/>
          </p:cNvPicPr>
          <p:nvPr/>
        </p:nvPicPr>
        <p:blipFill>
          <a:blip r:embed="rId2"/>
          <a:stretch>
            <a:fillRect/>
          </a:stretch>
        </p:blipFill>
        <p:spPr>
          <a:xfrm>
            <a:off x="370274" y="846222"/>
            <a:ext cx="5671643" cy="2879657"/>
          </a:xfrm>
          <a:prstGeom prst="rect">
            <a:avLst/>
          </a:prstGeom>
        </p:spPr>
      </p:pic>
      <p:grpSp>
        <p:nvGrpSpPr>
          <p:cNvPr id="40" name="グループ化 39">
            <a:extLst>
              <a:ext uri="{FF2B5EF4-FFF2-40B4-BE49-F238E27FC236}">
                <a16:creationId xmlns:a16="http://schemas.microsoft.com/office/drawing/2014/main" id="{70532A2E-BE09-4C59-8E0B-A5B8EC217977}"/>
              </a:ext>
            </a:extLst>
          </p:cNvPr>
          <p:cNvGrpSpPr/>
          <p:nvPr/>
        </p:nvGrpSpPr>
        <p:grpSpPr>
          <a:xfrm>
            <a:off x="2839735" y="4205098"/>
            <a:ext cx="5126079" cy="1949098"/>
            <a:chOff x="2685579" y="3892868"/>
            <a:chExt cx="5126079" cy="1949098"/>
          </a:xfrm>
        </p:grpSpPr>
        <p:sp>
          <p:nvSpPr>
            <p:cNvPr id="20" name="楕円 19">
              <a:extLst>
                <a:ext uri="{FF2B5EF4-FFF2-40B4-BE49-F238E27FC236}">
                  <a16:creationId xmlns:a16="http://schemas.microsoft.com/office/drawing/2014/main" id="{ED5EC504-EC50-4760-BCD7-E7D98E193507}"/>
                </a:ext>
              </a:extLst>
            </p:cNvPr>
            <p:cNvSpPr/>
            <p:nvPr/>
          </p:nvSpPr>
          <p:spPr>
            <a:xfrm>
              <a:off x="5094399" y="4543285"/>
              <a:ext cx="859084" cy="859084"/>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21" name="直線矢印コネクタ 20">
              <a:extLst>
                <a:ext uri="{FF2B5EF4-FFF2-40B4-BE49-F238E27FC236}">
                  <a16:creationId xmlns:a16="http://schemas.microsoft.com/office/drawing/2014/main" id="{351BBB36-5B0D-4E1F-92B9-4866DCE9AA0C}"/>
                </a:ext>
              </a:extLst>
            </p:cNvPr>
            <p:cNvCxnSpPr>
              <a:cxnSpLocks/>
              <a:endCxn id="20" idx="1"/>
            </p:cNvCxnSpPr>
            <p:nvPr/>
          </p:nvCxnSpPr>
          <p:spPr>
            <a:xfrm>
              <a:off x="4250685" y="4044569"/>
              <a:ext cx="969524" cy="62452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2" name="直線矢印コネクタ 21">
              <a:extLst>
                <a:ext uri="{FF2B5EF4-FFF2-40B4-BE49-F238E27FC236}">
                  <a16:creationId xmlns:a16="http://schemas.microsoft.com/office/drawing/2014/main" id="{78679DBD-AC52-4409-9A52-E88500D8B4D5}"/>
                </a:ext>
              </a:extLst>
            </p:cNvPr>
            <p:cNvCxnSpPr>
              <a:endCxn id="20" idx="2"/>
            </p:cNvCxnSpPr>
            <p:nvPr/>
          </p:nvCxnSpPr>
          <p:spPr>
            <a:xfrm>
              <a:off x="4242619" y="4972827"/>
              <a:ext cx="8517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533567DA-3DD5-4B6D-A98F-AA2A51915F3B}"/>
                </a:ext>
              </a:extLst>
            </p:cNvPr>
            <p:cNvCxnSpPr>
              <a:cxnSpLocks/>
              <a:endCxn id="20" idx="3"/>
            </p:cNvCxnSpPr>
            <p:nvPr/>
          </p:nvCxnSpPr>
          <p:spPr>
            <a:xfrm flipV="1">
              <a:off x="4305697" y="5276559"/>
              <a:ext cx="914512" cy="545121"/>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E0D73B33-07A4-41A3-9AD9-D515CD680B42}"/>
                </a:ext>
              </a:extLst>
            </p:cNvPr>
            <p:cNvCxnSpPr>
              <a:stCxn id="20" idx="0"/>
              <a:endCxn id="20" idx="4"/>
            </p:cNvCxnSpPr>
            <p:nvPr/>
          </p:nvCxnSpPr>
          <p:spPr>
            <a:xfrm>
              <a:off x="5523941" y="4543285"/>
              <a:ext cx="0" cy="859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9CB35354-5DDF-41F9-BEF9-5B6B1DF22E87}"/>
                </a:ext>
              </a:extLst>
            </p:cNvPr>
            <p:cNvCxnSpPr>
              <a:stCxn id="20" idx="6"/>
            </p:cNvCxnSpPr>
            <p:nvPr/>
          </p:nvCxnSpPr>
          <p:spPr>
            <a:xfrm>
              <a:off x="5953482" y="4972827"/>
              <a:ext cx="30837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テキスト ボックス 25">
              <a:extLst>
                <a:ext uri="{FF2B5EF4-FFF2-40B4-BE49-F238E27FC236}">
                  <a16:creationId xmlns:a16="http://schemas.microsoft.com/office/drawing/2014/main" id="{B161E4FE-4747-4E58-85E2-57DADDFB88F5}"/>
                </a:ext>
              </a:extLst>
            </p:cNvPr>
            <p:cNvSpPr txBox="1"/>
            <p:nvPr/>
          </p:nvSpPr>
          <p:spPr>
            <a:xfrm>
              <a:off x="5001081" y="4648491"/>
              <a:ext cx="648669" cy="648668"/>
            </a:xfrm>
            <a:prstGeom prst="rect">
              <a:avLst/>
            </a:prstGeom>
            <a:noFill/>
          </p:spPr>
          <p:txBody>
            <a:bodyPr wrap="none" rtlCol="0" anchor="ctr">
              <a:noAutofit/>
            </a:bodyPr>
            <a:lstStyle/>
            <a:p>
              <a:pPr algn="ctr"/>
              <a:r>
                <a:rPr kumimoji="1" lang="en-US" altLang="ja-JP" sz="4000">
                  <a:solidFill>
                    <a:schemeClr val="tx2"/>
                  </a:solidFill>
                  <a:latin typeface="Bodoni MT Black" panose="02070A03080606020203" pitchFamily="18" charset="0"/>
                </a:rPr>
                <a:t>Σ</a:t>
              </a:r>
              <a:endParaRPr kumimoji="1" lang="ja-JP" altLang="en-US" sz="4000" dirty="0">
                <a:solidFill>
                  <a:schemeClr val="tx2"/>
                </a:solidFill>
                <a:latin typeface="Bodoni MT Black" panose="02070A03080606020203" pitchFamily="18" charset="0"/>
              </a:endParaRPr>
            </a:p>
          </p:txBody>
        </p:sp>
        <p:sp>
          <p:nvSpPr>
            <p:cNvPr id="27" name="テキスト ボックス 26">
              <a:extLst>
                <a:ext uri="{FF2B5EF4-FFF2-40B4-BE49-F238E27FC236}">
                  <a16:creationId xmlns:a16="http://schemas.microsoft.com/office/drawing/2014/main" id="{177D9B76-E633-44CE-B920-0C28F4EA02A8}"/>
                </a:ext>
              </a:extLst>
            </p:cNvPr>
            <p:cNvSpPr txBox="1"/>
            <p:nvPr/>
          </p:nvSpPr>
          <p:spPr>
            <a:xfrm>
              <a:off x="5402775" y="4543083"/>
              <a:ext cx="648669" cy="648668"/>
            </a:xfrm>
            <a:prstGeom prst="rect">
              <a:avLst/>
            </a:prstGeom>
            <a:noFill/>
          </p:spPr>
          <p:txBody>
            <a:bodyPr wrap="none" rtlCol="0" anchor="ctr">
              <a:noAutofit/>
            </a:bodyPr>
            <a:lstStyle/>
            <a:p>
              <a:pPr algn="ctr"/>
              <a:r>
                <a:rPr kumimoji="1" lang="en-US" altLang="ja-JP" sz="4000">
                  <a:solidFill>
                    <a:schemeClr val="tx2"/>
                  </a:solidFill>
                  <a:latin typeface="Bodoni MT Black" panose="02070A03080606020203" pitchFamily="18" charset="0"/>
                </a:rPr>
                <a:t>φ</a:t>
              </a:r>
              <a:endParaRPr kumimoji="1" lang="ja-JP" altLang="en-US" sz="4000" dirty="0">
                <a:solidFill>
                  <a:schemeClr val="tx2"/>
                </a:solidFill>
                <a:latin typeface="Bodoni MT Black" panose="02070A03080606020203" pitchFamily="18" charset="0"/>
              </a:endParaRPr>
            </a:p>
          </p:txBody>
        </p:sp>
        <p:cxnSp>
          <p:nvCxnSpPr>
            <p:cNvPr id="28" name="直線矢印コネクタ 27">
              <a:extLst>
                <a:ext uri="{FF2B5EF4-FFF2-40B4-BE49-F238E27FC236}">
                  <a16:creationId xmlns:a16="http://schemas.microsoft.com/office/drawing/2014/main" id="{16861271-8544-416C-AE59-394AB0477023}"/>
                </a:ext>
              </a:extLst>
            </p:cNvPr>
            <p:cNvCxnSpPr/>
            <p:nvPr/>
          </p:nvCxnSpPr>
          <p:spPr>
            <a:xfrm flipV="1">
              <a:off x="6261859" y="4415862"/>
              <a:ext cx="596069" cy="556964"/>
            </a:xfrm>
            <a:prstGeom prst="straightConnector1">
              <a:avLst/>
            </a:prstGeom>
            <a:ln cap="rnd">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a:extLst>
                <a:ext uri="{FF2B5EF4-FFF2-40B4-BE49-F238E27FC236}">
                  <a16:creationId xmlns:a16="http://schemas.microsoft.com/office/drawing/2014/main" id="{41A6F5CD-C867-4E94-955C-8106928086EB}"/>
                </a:ext>
              </a:extLst>
            </p:cNvPr>
            <p:cNvCxnSpPr/>
            <p:nvPr/>
          </p:nvCxnSpPr>
          <p:spPr>
            <a:xfrm>
              <a:off x="6261859" y="4972826"/>
              <a:ext cx="601767" cy="0"/>
            </a:xfrm>
            <a:prstGeom prst="straightConnector1">
              <a:avLst/>
            </a:prstGeom>
            <a:ln cap="rnd">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9F3931E5-137D-4C56-932D-0890F152786C}"/>
                </a:ext>
              </a:extLst>
            </p:cNvPr>
            <p:cNvCxnSpPr/>
            <p:nvPr/>
          </p:nvCxnSpPr>
          <p:spPr>
            <a:xfrm>
              <a:off x="6267557" y="4972826"/>
              <a:ext cx="596069" cy="556962"/>
            </a:xfrm>
            <a:prstGeom prst="straightConnector1">
              <a:avLst/>
            </a:prstGeom>
            <a:ln cap="rnd">
              <a:prstDash val="sysDash"/>
              <a:tailEnd type="triangle"/>
            </a:ln>
          </p:spPr>
          <p:style>
            <a:lnRef idx="2">
              <a:schemeClr val="accent1"/>
            </a:lnRef>
            <a:fillRef idx="0">
              <a:schemeClr val="accent1"/>
            </a:fillRef>
            <a:effectRef idx="1">
              <a:schemeClr val="accent1"/>
            </a:effectRef>
            <a:fontRef idx="minor">
              <a:schemeClr val="tx1"/>
            </a:fontRef>
          </p:style>
        </p:cxnSp>
        <p:sp>
          <p:nvSpPr>
            <p:cNvPr id="31" name="左中かっこ 30">
              <a:extLst>
                <a:ext uri="{FF2B5EF4-FFF2-40B4-BE49-F238E27FC236}">
                  <a16:creationId xmlns:a16="http://schemas.microsoft.com/office/drawing/2014/main" id="{99147695-CE29-499B-B6D8-1A90B35CCDD8}"/>
                </a:ext>
              </a:extLst>
            </p:cNvPr>
            <p:cNvSpPr/>
            <p:nvPr/>
          </p:nvSpPr>
          <p:spPr>
            <a:xfrm>
              <a:off x="3803225" y="3892868"/>
              <a:ext cx="399181" cy="194909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38A9143-DBBA-404D-AC13-B951F657C9F9}"/>
                </a:ext>
              </a:extLst>
            </p:cNvPr>
            <p:cNvSpPr txBox="1"/>
            <p:nvPr/>
          </p:nvSpPr>
          <p:spPr>
            <a:xfrm>
              <a:off x="2685579" y="4627890"/>
              <a:ext cx="1009589" cy="648669"/>
            </a:xfrm>
            <a:prstGeom prst="rect">
              <a:avLst/>
            </a:prstGeom>
            <a:noFill/>
          </p:spPr>
          <p:txBody>
            <a:bodyPr wrap="none" rtlCol="0" anchor="ctr">
              <a:noAutofit/>
            </a:bodyPr>
            <a:lstStyle/>
            <a:p>
              <a:r>
                <a:rPr kumimoji="1" lang="ja-JP" altLang="en-US" sz="1600">
                  <a:solidFill>
                    <a:schemeClr val="accent1"/>
                  </a:solidFill>
                </a:rPr>
                <a:t>重み付け</a:t>
              </a:r>
              <a:endParaRPr kumimoji="1" lang="en-US" altLang="ja-JP" sz="1600">
                <a:solidFill>
                  <a:schemeClr val="accent1"/>
                </a:solidFill>
              </a:endParaRPr>
            </a:p>
            <a:p>
              <a:r>
                <a:rPr kumimoji="1" lang="ja-JP" altLang="en-US" sz="1600">
                  <a:solidFill>
                    <a:schemeClr val="accent1"/>
                  </a:solidFill>
                </a:rPr>
                <a:t>された入力</a:t>
              </a:r>
              <a:endParaRPr kumimoji="1" lang="ja-JP" altLang="en-US" sz="1600" dirty="0">
                <a:solidFill>
                  <a:schemeClr val="accent1"/>
                </a:solidFill>
              </a:endParaRPr>
            </a:p>
          </p:txBody>
        </p:sp>
        <p:sp>
          <p:nvSpPr>
            <p:cNvPr id="33" name="右中かっこ 32">
              <a:extLst>
                <a:ext uri="{FF2B5EF4-FFF2-40B4-BE49-F238E27FC236}">
                  <a16:creationId xmlns:a16="http://schemas.microsoft.com/office/drawing/2014/main" id="{75FFE151-68A2-42E1-86B9-28156D6AAACF}"/>
                </a:ext>
              </a:extLst>
            </p:cNvPr>
            <p:cNvSpPr/>
            <p:nvPr/>
          </p:nvSpPr>
          <p:spPr>
            <a:xfrm>
              <a:off x="7065732" y="4341668"/>
              <a:ext cx="124744" cy="128070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5B19197E-D7E9-443D-9B5A-64C4A4F84DF8}"/>
                </a:ext>
              </a:extLst>
            </p:cNvPr>
            <p:cNvSpPr txBox="1"/>
            <p:nvPr/>
          </p:nvSpPr>
          <p:spPr>
            <a:xfrm>
              <a:off x="7231626" y="4833585"/>
              <a:ext cx="580032" cy="278483"/>
            </a:xfrm>
            <a:prstGeom prst="rect">
              <a:avLst/>
            </a:prstGeom>
            <a:noFill/>
          </p:spPr>
          <p:txBody>
            <a:bodyPr wrap="none" rtlCol="0" anchor="ctr">
              <a:noAutofit/>
            </a:bodyPr>
            <a:lstStyle/>
            <a:p>
              <a:r>
                <a:rPr kumimoji="1" lang="ja-JP" altLang="en-US" sz="1600">
                  <a:solidFill>
                    <a:schemeClr val="accent1"/>
                  </a:solidFill>
                </a:rPr>
                <a:t>出力</a:t>
              </a:r>
              <a:endParaRPr kumimoji="1" lang="ja-JP" altLang="en-US" sz="1600" dirty="0">
                <a:solidFill>
                  <a:schemeClr val="accent1"/>
                </a:solidFill>
              </a:endParaRPr>
            </a:p>
          </p:txBody>
        </p:sp>
      </p:grpSp>
      <p:grpSp>
        <p:nvGrpSpPr>
          <p:cNvPr id="41" name="グループ化 40">
            <a:extLst>
              <a:ext uri="{FF2B5EF4-FFF2-40B4-BE49-F238E27FC236}">
                <a16:creationId xmlns:a16="http://schemas.microsoft.com/office/drawing/2014/main" id="{DB60AECA-4602-45F9-9711-8605D35C615C}"/>
              </a:ext>
            </a:extLst>
          </p:cNvPr>
          <p:cNvGrpSpPr/>
          <p:nvPr/>
        </p:nvGrpSpPr>
        <p:grpSpPr>
          <a:xfrm>
            <a:off x="6107639" y="4112159"/>
            <a:ext cx="2716844" cy="2373545"/>
            <a:chOff x="5953483" y="3799929"/>
            <a:chExt cx="2716844" cy="2373545"/>
          </a:xfrm>
        </p:grpSpPr>
        <p:sp>
          <p:nvSpPr>
            <p:cNvPr id="35" name="吹き出し: 折線 34">
              <a:extLst>
                <a:ext uri="{FF2B5EF4-FFF2-40B4-BE49-F238E27FC236}">
                  <a16:creationId xmlns:a16="http://schemas.microsoft.com/office/drawing/2014/main" id="{0D776EF6-C7D8-478E-826F-F2E10F906290}"/>
                </a:ext>
              </a:extLst>
            </p:cNvPr>
            <p:cNvSpPr/>
            <p:nvPr/>
          </p:nvSpPr>
          <p:spPr>
            <a:xfrm>
              <a:off x="5953483" y="3799929"/>
              <a:ext cx="1812399" cy="393244"/>
            </a:xfrm>
            <a:prstGeom prst="borderCallout2">
              <a:avLst>
                <a:gd name="adj1" fmla="val 18750"/>
                <a:gd name="adj2" fmla="val -8333"/>
                <a:gd name="adj3" fmla="val 18750"/>
                <a:gd name="adj4" fmla="val -16667"/>
                <a:gd name="adj5" fmla="val 229541"/>
                <a:gd name="adj6" fmla="val -32095"/>
              </a:avLst>
            </a:prstGeom>
            <a:solidFill>
              <a:srgbClr val="FF6666"/>
            </a:solid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n-ea"/>
                  <a:cs typeface="ＭＳ Ｐゴシック"/>
                </a:rPr>
                <a:t>入力の総和</a:t>
              </a:r>
              <a:endParaRPr kumimoji="1" lang="ja-JP" altLang="en-US" sz="2000" dirty="0">
                <a:solidFill>
                  <a:srgbClr val="FFFFFF"/>
                </a:solidFill>
                <a:latin typeface="+mn-ea"/>
                <a:cs typeface="ＭＳ Ｐゴシック"/>
              </a:endParaRPr>
            </a:p>
          </p:txBody>
        </p:sp>
        <p:sp>
          <p:nvSpPr>
            <p:cNvPr id="36" name="吹き出し: 折線 35">
              <a:extLst>
                <a:ext uri="{FF2B5EF4-FFF2-40B4-BE49-F238E27FC236}">
                  <a16:creationId xmlns:a16="http://schemas.microsoft.com/office/drawing/2014/main" id="{2F27F947-358C-4175-ABFE-6238B56D7390}"/>
                </a:ext>
              </a:extLst>
            </p:cNvPr>
            <p:cNvSpPr/>
            <p:nvPr/>
          </p:nvSpPr>
          <p:spPr>
            <a:xfrm>
              <a:off x="6857928" y="5780230"/>
              <a:ext cx="1812399" cy="393244"/>
            </a:xfrm>
            <a:prstGeom prst="borderCallout2">
              <a:avLst>
                <a:gd name="adj1" fmla="val 18750"/>
                <a:gd name="adj2" fmla="val -8333"/>
                <a:gd name="adj3" fmla="val 18750"/>
                <a:gd name="adj4" fmla="val -16667"/>
                <a:gd name="adj5" fmla="val -128855"/>
                <a:gd name="adj6" fmla="val -64714"/>
              </a:avLst>
            </a:prstGeom>
            <a:solidFill>
              <a:srgbClr val="FF6666"/>
            </a:solid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n-ea"/>
                  <a:cs typeface="ＭＳ Ｐゴシック"/>
                </a:rPr>
                <a:t>評価関数</a:t>
              </a:r>
              <a:endParaRPr kumimoji="1" lang="ja-JP" altLang="en-US" sz="2000" dirty="0">
                <a:solidFill>
                  <a:srgbClr val="FFFFFF"/>
                </a:solidFill>
                <a:latin typeface="+mn-ea"/>
                <a:cs typeface="ＭＳ Ｐゴシック"/>
              </a:endParaRPr>
            </a:p>
          </p:txBody>
        </p:sp>
      </p:grpSp>
      <p:grpSp>
        <p:nvGrpSpPr>
          <p:cNvPr id="45" name="グループ化 44">
            <a:extLst>
              <a:ext uri="{FF2B5EF4-FFF2-40B4-BE49-F238E27FC236}">
                <a16:creationId xmlns:a16="http://schemas.microsoft.com/office/drawing/2014/main" id="{95D8A79D-416E-4C0E-9A92-FC2E5CE433BA}"/>
              </a:ext>
            </a:extLst>
          </p:cNvPr>
          <p:cNvGrpSpPr/>
          <p:nvPr/>
        </p:nvGrpSpPr>
        <p:grpSpPr>
          <a:xfrm>
            <a:off x="1788160" y="3366717"/>
            <a:ext cx="1778000" cy="1138686"/>
            <a:chOff x="1788160" y="3366717"/>
            <a:chExt cx="1778000" cy="1138686"/>
          </a:xfrm>
        </p:grpSpPr>
        <p:sp>
          <p:nvSpPr>
            <p:cNvPr id="42" name="楕円 41">
              <a:extLst>
                <a:ext uri="{FF2B5EF4-FFF2-40B4-BE49-F238E27FC236}">
                  <a16:creationId xmlns:a16="http://schemas.microsoft.com/office/drawing/2014/main" id="{32EA7F57-374E-4DB5-A2C0-155C784C54B8}"/>
                </a:ext>
              </a:extLst>
            </p:cNvPr>
            <p:cNvSpPr/>
            <p:nvPr/>
          </p:nvSpPr>
          <p:spPr>
            <a:xfrm>
              <a:off x="1788160" y="3366717"/>
              <a:ext cx="399181" cy="399181"/>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 name="直線矢印コネクタ 43">
              <a:extLst>
                <a:ext uri="{FF2B5EF4-FFF2-40B4-BE49-F238E27FC236}">
                  <a16:creationId xmlns:a16="http://schemas.microsoft.com/office/drawing/2014/main" id="{1B728088-9297-46A2-A8CD-555816DB4B05}"/>
                </a:ext>
              </a:extLst>
            </p:cNvPr>
            <p:cNvCxnSpPr>
              <a:stCxn id="42" idx="5"/>
            </p:cNvCxnSpPr>
            <p:nvPr/>
          </p:nvCxnSpPr>
          <p:spPr>
            <a:xfrm>
              <a:off x="2128882" y="3707439"/>
              <a:ext cx="1437278" cy="79796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2674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FCDF28-357A-41A9-9EB0-93E9D612DB9C}"/>
              </a:ext>
            </a:extLst>
          </p:cNvPr>
          <p:cNvSpPr>
            <a:spLocks noGrp="1"/>
          </p:cNvSpPr>
          <p:nvPr>
            <p:ph type="title"/>
          </p:nvPr>
        </p:nvSpPr>
        <p:spPr/>
        <p:txBody>
          <a:bodyPr/>
          <a:lstStyle/>
          <a:p>
            <a:r>
              <a:rPr lang="en-US" altLang="ja-JP"/>
              <a:t>Google</a:t>
            </a:r>
            <a:r>
              <a:rPr lang="ja-JP" altLang="en-US"/>
              <a:t>が</a:t>
            </a:r>
            <a:r>
              <a:rPr lang="en-US" altLang="ja-JP"/>
              <a:t>AI </a:t>
            </a:r>
            <a:r>
              <a:rPr lang="ja-JP" altLang="en-US"/>
              <a:t>処理専用プロセッサ「</a:t>
            </a:r>
            <a:r>
              <a:rPr lang="en-US" altLang="ja-JP"/>
              <a:t>TPU</a:t>
            </a:r>
            <a:r>
              <a:rPr lang="ja-JP" altLang="en-US"/>
              <a:t>」を発表</a:t>
            </a:r>
          </a:p>
        </p:txBody>
      </p:sp>
      <p:pic>
        <p:nvPicPr>
          <p:cNvPr id="4" name="図 3">
            <a:extLst>
              <a:ext uri="{FF2B5EF4-FFF2-40B4-BE49-F238E27FC236}">
                <a16:creationId xmlns:a16="http://schemas.microsoft.com/office/drawing/2014/main" id="{B5B03CAD-0EAF-4C66-95D3-FA82170FBABB}"/>
              </a:ext>
            </a:extLst>
          </p:cNvPr>
          <p:cNvPicPr>
            <a:picLocks noChangeAspect="1"/>
          </p:cNvPicPr>
          <p:nvPr/>
        </p:nvPicPr>
        <p:blipFill>
          <a:blip r:embed="rId2"/>
          <a:stretch>
            <a:fillRect/>
          </a:stretch>
        </p:blipFill>
        <p:spPr>
          <a:xfrm>
            <a:off x="457200" y="955040"/>
            <a:ext cx="5039360" cy="5359484"/>
          </a:xfrm>
          <a:prstGeom prst="rect">
            <a:avLst/>
          </a:prstGeom>
          <a:ln>
            <a:solidFill>
              <a:schemeClr val="tx1">
                <a:lumMod val="65000"/>
                <a:lumOff val="35000"/>
              </a:schemeClr>
            </a:solidFill>
          </a:ln>
        </p:spPr>
      </p:pic>
      <p:sp>
        <p:nvSpPr>
          <p:cNvPr id="5" name="正方形/長方形 4">
            <a:extLst>
              <a:ext uri="{FF2B5EF4-FFF2-40B4-BE49-F238E27FC236}">
                <a16:creationId xmlns:a16="http://schemas.microsoft.com/office/drawing/2014/main" id="{DA372E5D-EBC6-4440-8529-4EC4CF72965F}"/>
              </a:ext>
            </a:extLst>
          </p:cNvPr>
          <p:cNvSpPr/>
          <p:nvPr/>
        </p:nvSpPr>
        <p:spPr>
          <a:xfrm>
            <a:off x="5659304" y="955040"/>
            <a:ext cx="3027496" cy="17024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a:solidFill>
                  <a:schemeClr val="bg1"/>
                </a:solidFill>
              </a:rPr>
              <a:t>2016</a:t>
            </a:r>
            <a:r>
              <a:rPr kumimoji="1" lang="ja-JP" altLang="en-US" sz="2400">
                <a:solidFill>
                  <a:schemeClr val="bg1"/>
                </a:solidFill>
              </a:rPr>
              <a:t>年</a:t>
            </a:r>
            <a:r>
              <a:rPr kumimoji="1" lang="en-US" altLang="ja-JP" sz="2400">
                <a:solidFill>
                  <a:schemeClr val="bg1"/>
                </a:solidFill>
              </a:rPr>
              <a:t>5</a:t>
            </a:r>
            <a:r>
              <a:rPr kumimoji="1" lang="ja-JP" altLang="en-US" sz="2400">
                <a:solidFill>
                  <a:schemeClr val="bg1"/>
                </a:solidFill>
              </a:rPr>
              <a:t>月発表</a:t>
            </a:r>
            <a:endParaRPr kumimoji="1" lang="ja-JP" altLang="en-US" sz="2400" dirty="0" err="1">
              <a:solidFill>
                <a:schemeClr val="bg1"/>
              </a:solidFill>
            </a:endParaRPr>
          </a:p>
        </p:txBody>
      </p:sp>
      <p:sp>
        <p:nvSpPr>
          <p:cNvPr id="6" name="正方形/長方形 5">
            <a:extLst>
              <a:ext uri="{FF2B5EF4-FFF2-40B4-BE49-F238E27FC236}">
                <a16:creationId xmlns:a16="http://schemas.microsoft.com/office/drawing/2014/main" id="{C6F6942D-3DD0-404A-BAFE-72A2704E8C98}"/>
              </a:ext>
            </a:extLst>
          </p:cNvPr>
          <p:cNvSpPr/>
          <p:nvPr/>
        </p:nvSpPr>
        <p:spPr>
          <a:xfrm>
            <a:off x="5659304" y="2783547"/>
            <a:ext cx="3027496" cy="17024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bg1"/>
                </a:solidFill>
              </a:rPr>
              <a:t>人工知能の「推論」を高速に実行する専用プロセッサ</a:t>
            </a:r>
            <a:endParaRPr lang="en-US" altLang="ja-JP" sz="2400">
              <a:solidFill>
                <a:schemeClr val="bg1"/>
              </a:solidFill>
            </a:endParaRPr>
          </a:p>
          <a:p>
            <a:pPr algn="ctr"/>
            <a:r>
              <a:rPr lang="ja-JP" altLang="en-US" sz="2400">
                <a:solidFill>
                  <a:schemeClr val="bg1"/>
                </a:solidFill>
              </a:rPr>
              <a:t>（</a:t>
            </a:r>
            <a:r>
              <a:rPr lang="en-US" altLang="ja-JP" sz="2400">
                <a:solidFill>
                  <a:schemeClr val="bg1"/>
                </a:solidFill>
              </a:rPr>
              <a:t>8</a:t>
            </a:r>
            <a:r>
              <a:rPr lang="ja-JP" altLang="en-US" sz="2400">
                <a:solidFill>
                  <a:schemeClr val="bg1"/>
                </a:solidFill>
              </a:rPr>
              <a:t>ビット精度）</a:t>
            </a:r>
            <a:endParaRPr lang="ja-JP" altLang="en-US" sz="2400" dirty="0" err="1">
              <a:solidFill>
                <a:schemeClr val="bg1"/>
              </a:solidFill>
            </a:endParaRPr>
          </a:p>
        </p:txBody>
      </p:sp>
      <p:sp>
        <p:nvSpPr>
          <p:cNvPr id="7" name="正方形/長方形 6">
            <a:extLst>
              <a:ext uri="{FF2B5EF4-FFF2-40B4-BE49-F238E27FC236}">
                <a16:creationId xmlns:a16="http://schemas.microsoft.com/office/drawing/2014/main" id="{E1962EAE-9705-4819-8438-12F1398FE125}"/>
              </a:ext>
            </a:extLst>
          </p:cNvPr>
          <p:cNvSpPr/>
          <p:nvPr/>
        </p:nvSpPr>
        <p:spPr>
          <a:xfrm>
            <a:off x="5659304" y="4612054"/>
            <a:ext cx="3027496" cy="17024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a:solidFill>
                  <a:schemeClr val="bg1"/>
                </a:solidFill>
              </a:rPr>
              <a:t>GPU</a:t>
            </a:r>
            <a:r>
              <a:rPr lang="ja-JP" altLang="en-US" sz="2400">
                <a:solidFill>
                  <a:schemeClr val="bg1"/>
                </a:solidFill>
              </a:rPr>
              <a:t>などよりも最大</a:t>
            </a:r>
            <a:r>
              <a:rPr lang="en-US" altLang="ja-JP" sz="2400">
                <a:solidFill>
                  <a:schemeClr val="bg1"/>
                </a:solidFill>
              </a:rPr>
              <a:t>30</a:t>
            </a:r>
            <a:r>
              <a:rPr lang="ja-JP" altLang="en-US" sz="2400">
                <a:solidFill>
                  <a:schemeClr val="bg1"/>
                </a:solidFill>
              </a:rPr>
              <a:t>倍高速で、エネルギー効率は最大</a:t>
            </a:r>
            <a:r>
              <a:rPr lang="en-US" altLang="ja-JP" sz="2400">
                <a:solidFill>
                  <a:schemeClr val="bg1"/>
                </a:solidFill>
              </a:rPr>
              <a:t>80</a:t>
            </a:r>
            <a:r>
              <a:rPr lang="ja-JP" altLang="en-US" sz="2400">
                <a:solidFill>
                  <a:schemeClr val="bg1"/>
                </a:solidFill>
              </a:rPr>
              <a:t>倍</a:t>
            </a:r>
            <a:endParaRPr lang="ja-JP" altLang="en-US" sz="2400" dirty="0" err="1">
              <a:solidFill>
                <a:schemeClr val="bg1"/>
              </a:solidFill>
            </a:endParaRPr>
          </a:p>
        </p:txBody>
      </p:sp>
    </p:spTree>
    <p:extLst>
      <p:ext uri="{BB962C8B-B14F-4D97-AF65-F5344CB8AC3E}">
        <p14:creationId xmlns:p14="http://schemas.microsoft.com/office/powerpoint/2010/main" val="235858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BB8DB-B620-4D47-9921-029172812D81}"/>
              </a:ext>
            </a:extLst>
          </p:cNvPr>
          <p:cNvSpPr>
            <a:spLocks noGrp="1"/>
          </p:cNvSpPr>
          <p:nvPr>
            <p:ph type="title"/>
          </p:nvPr>
        </p:nvSpPr>
        <p:spPr/>
        <p:txBody>
          <a:bodyPr/>
          <a:lstStyle/>
          <a:p>
            <a:r>
              <a:rPr kumimoji="1" lang="ja-JP" altLang="en-US" dirty="0"/>
              <a:t>シストリック（脈動）　～淀みない処理</a:t>
            </a:r>
          </a:p>
        </p:txBody>
      </p:sp>
      <p:pic>
        <p:nvPicPr>
          <p:cNvPr id="3" name="グラフィックス 2">
            <a:extLst>
              <a:ext uri="{FF2B5EF4-FFF2-40B4-BE49-F238E27FC236}">
                <a16:creationId xmlns:a16="http://schemas.microsoft.com/office/drawing/2014/main" id="{8EAFEF82-D47B-48CC-9F03-650D730EF8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64177" y="1158889"/>
            <a:ext cx="838200" cy="838200"/>
          </a:xfrm>
          <a:prstGeom prst="rect">
            <a:avLst/>
          </a:prstGeom>
        </p:spPr>
      </p:pic>
      <p:pic>
        <p:nvPicPr>
          <p:cNvPr id="4" name="グラフィックス 3">
            <a:extLst>
              <a:ext uri="{FF2B5EF4-FFF2-40B4-BE49-F238E27FC236}">
                <a16:creationId xmlns:a16="http://schemas.microsoft.com/office/drawing/2014/main" id="{3463CB6C-016B-49E3-BC2E-C89E6E62A2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64177" y="2378927"/>
            <a:ext cx="838200" cy="838200"/>
          </a:xfrm>
          <a:prstGeom prst="rect">
            <a:avLst/>
          </a:prstGeom>
        </p:spPr>
      </p:pic>
      <p:sp>
        <p:nvSpPr>
          <p:cNvPr id="5" name="正方形/長方形 4">
            <a:extLst>
              <a:ext uri="{FF2B5EF4-FFF2-40B4-BE49-F238E27FC236}">
                <a16:creationId xmlns:a16="http://schemas.microsoft.com/office/drawing/2014/main" id="{41EEA5AA-B2B4-4E50-90E2-6E49AA3FF3B2}"/>
              </a:ext>
            </a:extLst>
          </p:cNvPr>
          <p:cNvSpPr/>
          <p:nvPr/>
        </p:nvSpPr>
        <p:spPr>
          <a:xfrm>
            <a:off x="4642480" y="2654011"/>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6" name="正方形/長方形 5">
            <a:extLst>
              <a:ext uri="{FF2B5EF4-FFF2-40B4-BE49-F238E27FC236}">
                <a16:creationId xmlns:a16="http://schemas.microsoft.com/office/drawing/2014/main" id="{7742529C-0AC0-40A0-B27F-8493DF92176E}"/>
              </a:ext>
            </a:extLst>
          </p:cNvPr>
          <p:cNvSpPr/>
          <p:nvPr/>
        </p:nvSpPr>
        <p:spPr>
          <a:xfrm>
            <a:off x="6342499" y="2654011"/>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7" name="正方形/長方形 6">
            <a:extLst>
              <a:ext uri="{FF2B5EF4-FFF2-40B4-BE49-F238E27FC236}">
                <a16:creationId xmlns:a16="http://schemas.microsoft.com/office/drawing/2014/main" id="{B87218A4-F7DA-4B27-BCDA-9075D360AED3}"/>
              </a:ext>
            </a:extLst>
          </p:cNvPr>
          <p:cNvSpPr/>
          <p:nvPr/>
        </p:nvSpPr>
        <p:spPr>
          <a:xfrm>
            <a:off x="8014650" y="2654011"/>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8" name="正方形/長方形 7">
            <a:extLst>
              <a:ext uri="{FF2B5EF4-FFF2-40B4-BE49-F238E27FC236}">
                <a16:creationId xmlns:a16="http://schemas.microsoft.com/office/drawing/2014/main" id="{5DC9C213-90C5-4D77-B03B-68604437989A}"/>
              </a:ext>
            </a:extLst>
          </p:cNvPr>
          <p:cNvSpPr/>
          <p:nvPr/>
        </p:nvSpPr>
        <p:spPr>
          <a:xfrm>
            <a:off x="5530861" y="1433973"/>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r>
              <a:rPr kumimoji="1" lang="ja-JP" altLang="en-US" sz="1100" dirty="0">
                <a:solidFill>
                  <a:schemeClr val="bg1"/>
                </a:solidFill>
              </a:rPr>
              <a:t>＋</a:t>
            </a:r>
          </a:p>
        </p:txBody>
      </p:sp>
      <p:sp>
        <p:nvSpPr>
          <p:cNvPr id="9" name="正方形/長方形 8">
            <a:extLst>
              <a:ext uri="{FF2B5EF4-FFF2-40B4-BE49-F238E27FC236}">
                <a16:creationId xmlns:a16="http://schemas.microsoft.com/office/drawing/2014/main" id="{F3835144-90EE-463C-81F1-493FD21CB0AA}"/>
              </a:ext>
            </a:extLst>
          </p:cNvPr>
          <p:cNvSpPr/>
          <p:nvPr/>
        </p:nvSpPr>
        <p:spPr>
          <a:xfrm>
            <a:off x="7152821" y="1433973"/>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r>
              <a:rPr kumimoji="1" lang="ja-JP" altLang="en-US" sz="1100" dirty="0">
                <a:solidFill>
                  <a:schemeClr val="bg1"/>
                </a:solidFill>
              </a:rPr>
              <a:t>Ｘ</a:t>
            </a:r>
          </a:p>
        </p:txBody>
      </p:sp>
      <p:cxnSp>
        <p:nvCxnSpPr>
          <p:cNvPr id="11" name="コネクタ: カギ線 10">
            <a:extLst>
              <a:ext uri="{FF2B5EF4-FFF2-40B4-BE49-F238E27FC236}">
                <a16:creationId xmlns:a16="http://schemas.microsoft.com/office/drawing/2014/main" id="{691E7F9D-C0A6-4ACE-A601-556D8802EF53}"/>
              </a:ext>
            </a:extLst>
          </p:cNvPr>
          <p:cNvCxnSpPr>
            <a:cxnSpLocks/>
            <a:stCxn id="5" idx="3"/>
            <a:endCxn id="8" idx="1"/>
          </p:cNvCxnSpPr>
          <p:nvPr/>
        </p:nvCxnSpPr>
        <p:spPr>
          <a:xfrm flipV="1">
            <a:off x="5074528" y="1577989"/>
            <a:ext cx="456333" cy="122003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コネクタ: カギ線 12">
            <a:extLst>
              <a:ext uri="{FF2B5EF4-FFF2-40B4-BE49-F238E27FC236}">
                <a16:creationId xmlns:a16="http://schemas.microsoft.com/office/drawing/2014/main" id="{F87F0F33-9DC1-4E55-A6D1-EF6E232573EF}"/>
              </a:ext>
            </a:extLst>
          </p:cNvPr>
          <p:cNvCxnSpPr>
            <a:stCxn id="8" idx="3"/>
            <a:endCxn id="6" idx="1"/>
          </p:cNvCxnSpPr>
          <p:nvPr/>
        </p:nvCxnSpPr>
        <p:spPr>
          <a:xfrm>
            <a:off x="5962909" y="1577989"/>
            <a:ext cx="379590" cy="122003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コネクタ: カギ線 14">
            <a:extLst>
              <a:ext uri="{FF2B5EF4-FFF2-40B4-BE49-F238E27FC236}">
                <a16:creationId xmlns:a16="http://schemas.microsoft.com/office/drawing/2014/main" id="{E263988B-0096-4EAD-B8B7-05F2CA1F6D5F}"/>
              </a:ext>
            </a:extLst>
          </p:cNvPr>
          <p:cNvCxnSpPr>
            <a:stCxn id="6" idx="3"/>
            <a:endCxn id="9" idx="1"/>
          </p:cNvCxnSpPr>
          <p:nvPr/>
        </p:nvCxnSpPr>
        <p:spPr>
          <a:xfrm flipV="1">
            <a:off x="6774547" y="1577989"/>
            <a:ext cx="378274" cy="122003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コネクタ: カギ線 16">
            <a:extLst>
              <a:ext uri="{FF2B5EF4-FFF2-40B4-BE49-F238E27FC236}">
                <a16:creationId xmlns:a16="http://schemas.microsoft.com/office/drawing/2014/main" id="{D6A50B77-58BE-442C-965E-71285B7A8AF6}"/>
              </a:ext>
            </a:extLst>
          </p:cNvPr>
          <p:cNvCxnSpPr>
            <a:stCxn id="9" idx="3"/>
            <a:endCxn id="7" idx="1"/>
          </p:cNvCxnSpPr>
          <p:nvPr/>
        </p:nvCxnSpPr>
        <p:spPr>
          <a:xfrm>
            <a:off x="7584869" y="1577989"/>
            <a:ext cx="429781" cy="122003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pic>
        <p:nvPicPr>
          <p:cNvPr id="19" name="グラフィックス 18">
            <a:extLst>
              <a:ext uri="{FF2B5EF4-FFF2-40B4-BE49-F238E27FC236}">
                <a16:creationId xmlns:a16="http://schemas.microsoft.com/office/drawing/2014/main" id="{93D713BE-B290-48D6-AB46-D9CACBB72E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9184" y="4018065"/>
            <a:ext cx="838200" cy="838200"/>
          </a:xfrm>
          <a:prstGeom prst="rect">
            <a:avLst/>
          </a:prstGeom>
        </p:spPr>
      </p:pic>
      <p:pic>
        <p:nvPicPr>
          <p:cNvPr id="20" name="グラフィックス 19">
            <a:extLst>
              <a:ext uri="{FF2B5EF4-FFF2-40B4-BE49-F238E27FC236}">
                <a16:creationId xmlns:a16="http://schemas.microsoft.com/office/drawing/2014/main" id="{9FAB10B3-C257-42D1-AE6C-832A9E4935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9184" y="5238103"/>
            <a:ext cx="838200" cy="838200"/>
          </a:xfrm>
          <a:prstGeom prst="rect">
            <a:avLst/>
          </a:prstGeom>
        </p:spPr>
      </p:pic>
      <p:sp>
        <p:nvSpPr>
          <p:cNvPr id="21" name="正方形/長方形 20">
            <a:extLst>
              <a:ext uri="{FF2B5EF4-FFF2-40B4-BE49-F238E27FC236}">
                <a16:creationId xmlns:a16="http://schemas.microsoft.com/office/drawing/2014/main" id="{11C536E0-4412-490A-9297-1CFC49581F96}"/>
              </a:ext>
            </a:extLst>
          </p:cNvPr>
          <p:cNvSpPr/>
          <p:nvPr/>
        </p:nvSpPr>
        <p:spPr>
          <a:xfrm>
            <a:off x="4667487" y="5513187"/>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22" name="正方形/長方形 21">
            <a:extLst>
              <a:ext uri="{FF2B5EF4-FFF2-40B4-BE49-F238E27FC236}">
                <a16:creationId xmlns:a16="http://schemas.microsoft.com/office/drawing/2014/main" id="{08B6747A-013B-448B-8CFC-89A6A6BACE2E}"/>
              </a:ext>
            </a:extLst>
          </p:cNvPr>
          <p:cNvSpPr/>
          <p:nvPr/>
        </p:nvSpPr>
        <p:spPr>
          <a:xfrm>
            <a:off x="6367506" y="4293149"/>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23" name="正方形/長方形 22">
            <a:extLst>
              <a:ext uri="{FF2B5EF4-FFF2-40B4-BE49-F238E27FC236}">
                <a16:creationId xmlns:a16="http://schemas.microsoft.com/office/drawing/2014/main" id="{D41B10EA-91D1-4C11-ACB0-BCF86CD26138}"/>
              </a:ext>
            </a:extLst>
          </p:cNvPr>
          <p:cNvSpPr/>
          <p:nvPr/>
        </p:nvSpPr>
        <p:spPr>
          <a:xfrm>
            <a:off x="8014650" y="5513187"/>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24" name="正方形/長方形 23">
            <a:extLst>
              <a:ext uri="{FF2B5EF4-FFF2-40B4-BE49-F238E27FC236}">
                <a16:creationId xmlns:a16="http://schemas.microsoft.com/office/drawing/2014/main" id="{F3E9FDC3-49B8-4F95-B0CE-06D473A8DB19}"/>
              </a:ext>
            </a:extLst>
          </p:cNvPr>
          <p:cNvSpPr/>
          <p:nvPr/>
        </p:nvSpPr>
        <p:spPr>
          <a:xfrm>
            <a:off x="5555868" y="4293149"/>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r>
              <a:rPr kumimoji="1" lang="ja-JP" altLang="en-US" sz="1100" dirty="0">
                <a:solidFill>
                  <a:schemeClr val="bg1"/>
                </a:solidFill>
              </a:rPr>
              <a:t>＋</a:t>
            </a:r>
          </a:p>
        </p:txBody>
      </p:sp>
      <p:sp>
        <p:nvSpPr>
          <p:cNvPr id="25" name="正方形/長方形 24">
            <a:extLst>
              <a:ext uri="{FF2B5EF4-FFF2-40B4-BE49-F238E27FC236}">
                <a16:creationId xmlns:a16="http://schemas.microsoft.com/office/drawing/2014/main" id="{B4314201-52E4-49AF-AD2C-AEA1BFA28E4F}"/>
              </a:ext>
            </a:extLst>
          </p:cNvPr>
          <p:cNvSpPr/>
          <p:nvPr/>
        </p:nvSpPr>
        <p:spPr>
          <a:xfrm>
            <a:off x="7177828" y="4293149"/>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r>
              <a:rPr lang="ja-JP" altLang="en-US" sz="1100" dirty="0">
                <a:solidFill>
                  <a:schemeClr val="bg1"/>
                </a:solidFill>
              </a:rPr>
              <a:t>Ｘ</a:t>
            </a:r>
          </a:p>
        </p:txBody>
      </p:sp>
      <p:cxnSp>
        <p:nvCxnSpPr>
          <p:cNvPr id="26" name="コネクタ: カギ線 25">
            <a:extLst>
              <a:ext uri="{FF2B5EF4-FFF2-40B4-BE49-F238E27FC236}">
                <a16:creationId xmlns:a16="http://schemas.microsoft.com/office/drawing/2014/main" id="{775467EF-4811-4544-83C1-31BFEE12280C}"/>
              </a:ext>
            </a:extLst>
          </p:cNvPr>
          <p:cNvCxnSpPr>
            <a:cxnSpLocks/>
            <a:stCxn id="21" idx="3"/>
            <a:endCxn id="24" idx="1"/>
          </p:cNvCxnSpPr>
          <p:nvPr/>
        </p:nvCxnSpPr>
        <p:spPr>
          <a:xfrm flipV="1">
            <a:off x="5099535" y="4437165"/>
            <a:ext cx="456333" cy="122003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E5BA1A5D-6DF6-447E-A355-F4A4F5EE0881}"/>
              </a:ext>
            </a:extLst>
          </p:cNvPr>
          <p:cNvCxnSpPr>
            <a:stCxn id="24" idx="3"/>
            <a:endCxn id="22" idx="1"/>
          </p:cNvCxnSpPr>
          <p:nvPr/>
        </p:nvCxnSpPr>
        <p:spPr>
          <a:xfrm>
            <a:off x="5987916" y="4437165"/>
            <a:ext cx="3795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ED0CE2C5-C974-48A2-9996-83B87ECE9AD2}"/>
              </a:ext>
            </a:extLst>
          </p:cNvPr>
          <p:cNvCxnSpPr>
            <a:stCxn id="22" idx="3"/>
            <a:endCxn id="25" idx="1"/>
          </p:cNvCxnSpPr>
          <p:nvPr/>
        </p:nvCxnSpPr>
        <p:spPr>
          <a:xfrm>
            <a:off x="6799554" y="4437165"/>
            <a:ext cx="3782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コネクタ: カギ線 38">
            <a:extLst>
              <a:ext uri="{FF2B5EF4-FFF2-40B4-BE49-F238E27FC236}">
                <a16:creationId xmlns:a16="http://schemas.microsoft.com/office/drawing/2014/main" id="{E467DE5C-4118-4929-91EA-15BBBE4216E1}"/>
              </a:ext>
            </a:extLst>
          </p:cNvPr>
          <p:cNvCxnSpPr>
            <a:stCxn id="25" idx="3"/>
            <a:endCxn id="23" idx="1"/>
          </p:cNvCxnSpPr>
          <p:nvPr/>
        </p:nvCxnSpPr>
        <p:spPr>
          <a:xfrm>
            <a:off x="7609876" y="4437165"/>
            <a:ext cx="404774" cy="122003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テキスト ボックス 40">
            <a:extLst>
              <a:ext uri="{FF2B5EF4-FFF2-40B4-BE49-F238E27FC236}">
                <a16:creationId xmlns:a16="http://schemas.microsoft.com/office/drawing/2014/main" id="{7B7F93F8-8A25-49DA-8A17-25F90570DF1B}"/>
              </a:ext>
            </a:extLst>
          </p:cNvPr>
          <p:cNvSpPr txBox="1"/>
          <p:nvPr/>
        </p:nvSpPr>
        <p:spPr>
          <a:xfrm>
            <a:off x="619579" y="1864842"/>
            <a:ext cx="1851789" cy="646331"/>
          </a:xfrm>
          <a:prstGeom prst="rect">
            <a:avLst/>
          </a:prstGeom>
          <a:noFill/>
        </p:spPr>
        <p:txBody>
          <a:bodyPr wrap="none" rtlCol="0">
            <a:spAutoFit/>
          </a:bodyPr>
          <a:lstStyle/>
          <a:p>
            <a:r>
              <a:rPr kumimoji="1" lang="ja-JP" altLang="en-US" dirty="0"/>
              <a:t>ノイマン型</a:t>
            </a:r>
            <a:endParaRPr kumimoji="1" lang="en-US" altLang="ja-JP" dirty="0"/>
          </a:p>
          <a:p>
            <a:r>
              <a:rPr kumimoji="1" lang="ja-JP" altLang="en-US" dirty="0"/>
              <a:t>（</a:t>
            </a:r>
            <a:r>
              <a:rPr kumimoji="1" lang="en-US" altLang="ja-JP" dirty="0"/>
              <a:t>1940</a:t>
            </a:r>
            <a:r>
              <a:rPr kumimoji="1" lang="ja-JP" altLang="en-US" dirty="0"/>
              <a:t>年代～）</a:t>
            </a:r>
          </a:p>
        </p:txBody>
      </p:sp>
      <p:sp>
        <p:nvSpPr>
          <p:cNvPr id="42" name="テキスト ボックス 41">
            <a:extLst>
              <a:ext uri="{FF2B5EF4-FFF2-40B4-BE49-F238E27FC236}">
                <a16:creationId xmlns:a16="http://schemas.microsoft.com/office/drawing/2014/main" id="{7425DE52-EE4C-4336-98B9-B5ABF7435011}"/>
              </a:ext>
            </a:extLst>
          </p:cNvPr>
          <p:cNvSpPr txBox="1"/>
          <p:nvPr/>
        </p:nvSpPr>
        <p:spPr>
          <a:xfrm>
            <a:off x="619579" y="4581181"/>
            <a:ext cx="1800493" cy="923330"/>
          </a:xfrm>
          <a:prstGeom prst="rect">
            <a:avLst/>
          </a:prstGeom>
          <a:noFill/>
        </p:spPr>
        <p:txBody>
          <a:bodyPr wrap="none" rtlCol="0">
            <a:spAutoFit/>
          </a:bodyPr>
          <a:lstStyle/>
          <a:p>
            <a:r>
              <a:rPr kumimoji="1" lang="ja-JP" altLang="en-US" dirty="0"/>
              <a:t>シストリック</a:t>
            </a:r>
            <a:endParaRPr kumimoji="1" lang="en-US" altLang="ja-JP" dirty="0"/>
          </a:p>
          <a:p>
            <a:r>
              <a:rPr kumimoji="1" lang="ja-JP" altLang="en-US" dirty="0"/>
              <a:t>アーキテクチャ</a:t>
            </a:r>
            <a:endParaRPr kumimoji="1" lang="en-US" altLang="ja-JP" dirty="0"/>
          </a:p>
          <a:p>
            <a:r>
              <a:rPr kumimoji="1" lang="ja-JP" altLang="en-US" dirty="0"/>
              <a:t>（</a:t>
            </a:r>
            <a:r>
              <a:rPr kumimoji="1" lang="en-US" altLang="ja-JP" dirty="0"/>
              <a:t>1982</a:t>
            </a:r>
            <a:r>
              <a:rPr kumimoji="1" lang="ja-JP" altLang="en-US" dirty="0"/>
              <a:t>～）</a:t>
            </a:r>
          </a:p>
        </p:txBody>
      </p:sp>
    </p:spTree>
    <p:extLst>
      <p:ext uri="{BB962C8B-B14F-4D97-AF65-F5344CB8AC3E}">
        <p14:creationId xmlns:p14="http://schemas.microsoft.com/office/powerpoint/2010/main" val="54735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1" grpId="0" animBg="1"/>
      <p:bldP spid="22" grpId="0" animBg="1"/>
      <p:bldP spid="23" grpId="0" animBg="1"/>
      <p:bldP spid="24" grpId="0" animBg="1"/>
      <p:bldP spid="25" grpId="0" animBg="1"/>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0DF09-0179-4600-BD92-2EB48EAF6235}"/>
              </a:ext>
            </a:extLst>
          </p:cNvPr>
          <p:cNvSpPr>
            <a:spLocks noGrp="1"/>
          </p:cNvSpPr>
          <p:nvPr>
            <p:ph type="title"/>
          </p:nvPr>
        </p:nvSpPr>
        <p:spPr/>
        <p:txBody>
          <a:bodyPr/>
          <a:lstStyle/>
          <a:p>
            <a:r>
              <a:rPr kumimoji="1" lang="en-US" altLang="ja-JP" dirty="0"/>
              <a:t>TPU</a:t>
            </a:r>
            <a:r>
              <a:rPr kumimoji="1" lang="ja-JP" altLang="en-US" dirty="0"/>
              <a:t>のシストリックアレイ（</a:t>
            </a:r>
            <a:r>
              <a:rPr kumimoji="1" lang="en-US" altLang="ja-JP" dirty="0"/>
              <a:t>2</a:t>
            </a:r>
            <a:r>
              <a:rPr kumimoji="1" lang="ja-JP" altLang="en-US" dirty="0"/>
              <a:t>次元）</a:t>
            </a:r>
          </a:p>
        </p:txBody>
      </p:sp>
      <p:sp>
        <p:nvSpPr>
          <p:cNvPr id="4" name="正方形/長方形 3">
            <a:extLst>
              <a:ext uri="{FF2B5EF4-FFF2-40B4-BE49-F238E27FC236}">
                <a16:creationId xmlns:a16="http://schemas.microsoft.com/office/drawing/2014/main" id="{5319621C-9849-47C6-89D1-A382BE6B39F1}"/>
              </a:ext>
            </a:extLst>
          </p:cNvPr>
          <p:cNvSpPr/>
          <p:nvPr/>
        </p:nvSpPr>
        <p:spPr>
          <a:xfrm>
            <a:off x="6680257" y="3310971"/>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5" name="正方形/長方形 4">
            <a:extLst>
              <a:ext uri="{FF2B5EF4-FFF2-40B4-BE49-F238E27FC236}">
                <a16:creationId xmlns:a16="http://schemas.microsoft.com/office/drawing/2014/main" id="{B995CC0D-D5B5-448B-B46E-7025010C8475}"/>
              </a:ext>
            </a:extLst>
          </p:cNvPr>
          <p:cNvSpPr/>
          <p:nvPr/>
        </p:nvSpPr>
        <p:spPr>
          <a:xfrm>
            <a:off x="7112305" y="3019057"/>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7" name="正方形/長方形 6">
            <a:extLst>
              <a:ext uri="{FF2B5EF4-FFF2-40B4-BE49-F238E27FC236}">
                <a16:creationId xmlns:a16="http://schemas.microsoft.com/office/drawing/2014/main" id="{5EBE612A-6E6A-4668-8B25-E51AD0B53F7B}"/>
              </a:ext>
            </a:extLst>
          </p:cNvPr>
          <p:cNvSpPr/>
          <p:nvPr/>
        </p:nvSpPr>
        <p:spPr>
          <a:xfrm>
            <a:off x="6680257" y="4708773"/>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endParaRPr kumimoji="1" lang="ja-JP" altLang="en-US" sz="1100"/>
          </a:p>
        </p:txBody>
      </p:sp>
      <p:sp>
        <p:nvSpPr>
          <p:cNvPr id="8" name="正方形/長方形 7">
            <a:extLst>
              <a:ext uri="{FF2B5EF4-FFF2-40B4-BE49-F238E27FC236}">
                <a16:creationId xmlns:a16="http://schemas.microsoft.com/office/drawing/2014/main" id="{05738C87-58A7-4339-87DB-0110991E839A}"/>
              </a:ext>
            </a:extLst>
          </p:cNvPr>
          <p:cNvSpPr/>
          <p:nvPr/>
        </p:nvSpPr>
        <p:spPr>
          <a:xfrm>
            <a:off x="7112305" y="4708773"/>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endParaRPr kumimoji="1" lang="ja-JP" altLang="en-US" sz="1100"/>
          </a:p>
        </p:txBody>
      </p:sp>
      <p:sp>
        <p:nvSpPr>
          <p:cNvPr id="15" name="正方形/長方形 14">
            <a:extLst>
              <a:ext uri="{FF2B5EF4-FFF2-40B4-BE49-F238E27FC236}">
                <a16:creationId xmlns:a16="http://schemas.microsoft.com/office/drawing/2014/main" id="{AADA1B54-823F-41CE-A419-195E31F35D3C}"/>
              </a:ext>
            </a:extLst>
          </p:cNvPr>
          <p:cNvSpPr/>
          <p:nvPr/>
        </p:nvSpPr>
        <p:spPr>
          <a:xfrm>
            <a:off x="7544353" y="4708773"/>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endParaRPr kumimoji="1" lang="ja-JP" altLang="en-US" sz="1100"/>
          </a:p>
        </p:txBody>
      </p:sp>
      <p:sp>
        <p:nvSpPr>
          <p:cNvPr id="23" name="正方形/長方形 22">
            <a:extLst>
              <a:ext uri="{FF2B5EF4-FFF2-40B4-BE49-F238E27FC236}">
                <a16:creationId xmlns:a16="http://schemas.microsoft.com/office/drawing/2014/main" id="{6E31B7AD-04E7-4745-8684-C023A5FC0286}"/>
              </a:ext>
            </a:extLst>
          </p:cNvPr>
          <p:cNvSpPr/>
          <p:nvPr/>
        </p:nvSpPr>
        <p:spPr>
          <a:xfrm>
            <a:off x="6680257" y="4996805"/>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endParaRPr kumimoji="1" lang="ja-JP" altLang="en-US" sz="1100"/>
          </a:p>
        </p:txBody>
      </p:sp>
      <p:sp>
        <p:nvSpPr>
          <p:cNvPr id="24" name="正方形/長方形 23">
            <a:extLst>
              <a:ext uri="{FF2B5EF4-FFF2-40B4-BE49-F238E27FC236}">
                <a16:creationId xmlns:a16="http://schemas.microsoft.com/office/drawing/2014/main" id="{AB99373D-BE83-4EB5-B589-CE0332DCC59B}"/>
              </a:ext>
            </a:extLst>
          </p:cNvPr>
          <p:cNvSpPr/>
          <p:nvPr/>
        </p:nvSpPr>
        <p:spPr>
          <a:xfrm>
            <a:off x="7112305" y="4996805"/>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endParaRPr kumimoji="1" lang="ja-JP" altLang="en-US" sz="1100"/>
          </a:p>
        </p:txBody>
      </p:sp>
      <p:sp>
        <p:nvSpPr>
          <p:cNvPr id="25" name="正方形/長方形 24">
            <a:extLst>
              <a:ext uri="{FF2B5EF4-FFF2-40B4-BE49-F238E27FC236}">
                <a16:creationId xmlns:a16="http://schemas.microsoft.com/office/drawing/2014/main" id="{16985F92-F7F3-4ECB-83B6-E15B9044A74E}"/>
              </a:ext>
            </a:extLst>
          </p:cNvPr>
          <p:cNvSpPr/>
          <p:nvPr/>
        </p:nvSpPr>
        <p:spPr>
          <a:xfrm>
            <a:off x="7544353" y="4996805"/>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endParaRPr kumimoji="1" lang="ja-JP" altLang="en-US" sz="1100"/>
          </a:p>
        </p:txBody>
      </p:sp>
      <p:sp>
        <p:nvSpPr>
          <p:cNvPr id="26" name="正方形/長方形 25">
            <a:extLst>
              <a:ext uri="{FF2B5EF4-FFF2-40B4-BE49-F238E27FC236}">
                <a16:creationId xmlns:a16="http://schemas.microsoft.com/office/drawing/2014/main" id="{F332CDC4-1E25-47A1-9028-BBC422F35108}"/>
              </a:ext>
            </a:extLst>
          </p:cNvPr>
          <p:cNvSpPr/>
          <p:nvPr/>
        </p:nvSpPr>
        <p:spPr>
          <a:xfrm>
            <a:off x="6680257" y="5284837"/>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endParaRPr kumimoji="1" lang="ja-JP" altLang="en-US" sz="1100"/>
          </a:p>
        </p:txBody>
      </p:sp>
      <p:sp>
        <p:nvSpPr>
          <p:cNvPr id="27" name="正方形/長方形 26">
            <a:extLst>
              <a:ext uri="{FF2B5EF4-FFF2-40B4-BE49-F238E27FC236}">
                <a16:creationId xmlns:a16="http://schemas.microsoft.com/office/drawing/2014/main" id="{5F378613-67E6-4EAD-92E4-F9554E0C58FF}"/>
              </a:ext>
            </a:extLst>
          </p:cNvPr>
          <p:cNvSpPr/>
          <p:nvPr/>
        </p:nvSpPr>
        <p:spPr>
          <a:xfrm>
            <a:off x="7112305" y="5284837"/>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endParaRPr kumimoji="1" lang="ja-JP" altLang="en-US" sz="1100"/>
          </a:p>
        </p:txBody>
      </p:sp>
      <p:sp>
        <p:nvSpPr>
          <p:cNvPr id="28" name="正方形/長方形 27">
            <a:extLst>
              <a:ext uri="{FF2B5EF4-FFF2-40B4-BE49-F238E27FC236}">
                <a16:creationId xmlns:a16="http://schemas.microsoft.com/office/drawing/2014/main" id="{A3539ADA-7821-4752-9858-EEAC3E1A7AD1}"/>
              </a:ext>
            </a:extLst>
          </p:cNvPr>
          <p:cNvSpPr/>
          <p:nvPr/>
        </p:nvSpPr>
        <p:spPr>
          <a:xfrm>
            <a:off x="7544353" y="5284837"/>
            <a:ext cx="432048" cy="288032"/>
          </a:xfrm>
          <a:prstGeom prst="rect">
            <a:avLst/>
          </a:prstGeom>
          <a:solidFill>
            <a:schemeClr val="tx1">
              <a:lumMod val="50000"/>
              <a:lumOff val="50000"/>
            </a:schemeClr>
          </a:solidFill>
          <a:ln w="19050">
            <a:solidFill>
              <a:schemeClr val="tx1"/>
            </a:solidFill>
          </a:ln>
        </p:spPr>
        <p:txBody>
          <a:bodyPr rtlCol="0" anchor="ctr">
            <a:normAutofit/>
          </a:bodyPr>
          <a:lstStyle/>
          <a:p>
            <a:pPr algn="ctr"/>
            <a:endParaRPr kumimoji="1" lang="ja-JP" altLang="en-US" sz="1100"/>
          </a:p>
        </p:txBody>
      </p:sp>
      <p:sp>
        <p:nvSpPr>
          <p:cNvPr id="29" name="正方形/長方形 28">
            <a:extLst>
              <a:ext uri="{FF2B5EF4-FFF2-40B4-BE49-F238E27FC236}">
                <a16:creationId xmlns:a16="http://schemas.microsoft.com/office/drawing/2014/main" id="{E42E83D7-1C92-4C3B-9265-43F878456C61}"/>
              </a:ext>
            </a:extLst>
          </p:cNvPr>
          <p:cNvSpPr/>
          <p:nvPr/>
        </p:nvSpPr>
        <p:spPr>
          <a:xfrm>
            <a:off x="6680257" y="3021645"/>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30" name="正方形/長方形 29">
            <a:extLst>
              <a:ext uri="{FF2B5EF4-FFF2-40B4-BE49-F238E27FC236}">
                <a16:creationId xmlns:a16="http://schemas.microsoft.com/office/drawing/2014/main" id="{CA46FD7B-2273-4259-A543-3EFD4D10C2FE}"/>
              </a:ext>
            </a:extLst>
          </p:cNvPr>
          <p:cNvSpPr/>
          <p:nvPr/>
        </p:nvSpPr>
        <p:spPr>
          <a:xfrm>
            <a:off x="6680257" y="2732319"/>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31" name="正方形/長方形 30">
            <a:extLst>
              <a:ext uri="{FF2B5EF4-FFF2-40B4-BE49-F238E27FC236}">
                <a16:creationId xmlns:a16="http://schemas.microsoft.com/office/drawing/2014/main" id="{15FDB040-D857-4BDC-A127-2C003EB83558}"/>
              </a:ext>
            </a:extLst>
          </p:cNvPr>
          <p:cNvSpPr/>
          <p:nvPr/>
        </p:nvSpPr>
        <p:spPr>
          <a:xfrm>
            <a:off x="6680257" y="2442993"/>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32" name="正方形/長方形 31">
            <a:extLst>
              <a:ext uri="{FF2B5EF4-FFF2-40B4-BE49-F238E27FC236}">
                <a16:creationId xmlns:a16="http://schemas.microsoft.com/office/drawing/2014/main" id="{0900E556-5C21-4183-A314-21A2D831FA26}"/>
              </a:ext>
            </a:extLst>
          </p:cNvPr>
          <p:cNvSpPr/>
          <p:nvPr/>
        </p:nvSpPr>
        <p:spPr>
          <a:xfrm>
            <a:off x="6680257" y="2161898"/>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33" name="正方形/長方形 32">
            <a:extLst>
              <a:ext uri="{FF2B5EF4-FFF2-40B4-BE49-F238E27FC236}">
                <a16:creationId xmlns:a16="http://schemas.microsoft.com/office/drawing/2014/main" id="{4DAE978A-AB83-4DCB-9446-8BD586FC6E2B}"/>
              </a:ext>
            </a:extLst>
          </p:cNvPr>
          <p:cNvSpPr/>
          <p:nvPr/>
        </p:nvSpPr>
        <p:spPr>
          <a:xfrm>
            <a:off x="7112305" y="2733092"/>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34" name="正方形/長方形 33">
            <a:extLst>
              <a:ext uri="{FF2B5EF4-FFF2-40B4-BE49-F238E27FC236}">
                <a16:creationId xmlns:a16="http://schemas.microsoft.com/office/drawing/2014/main" id="{74851334-5613-46FA-85B7-833BEFCB2036}"/>
              </a:ext>
            </a:extLst>
          </p:cNvPr>
          <p:cNvSpPr/>
          <p:nvPr/>
        </p:nvSpPr>
        <p:spPr>
          <a:xfrm>
            <a:off x="7112305" y="244635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35" name="正方形/長方形 34">
            <a:extLst>
              <a:ext uri="{FF2B5EF4-FFF2-40B4-BE49-F238E27FC236}">
                <a16:creationId xmlns:a16="http://schemas.microsoft.com/office/drawing/2014/main" id="{4012BDDF-0247-4A2E-AF6F-F05A93D866A7}"/>
              </a:ext>
            </a:extLst>
          </p:cNvPr>
          <p:cNvSpPr/>
          <p:nvPr/>
        </p:nvSpPr>
        <p:spPr>
          <a:xfrm>
            <a:off x="7112305" y="2161898"/>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36" name="正方形/長方形 35">
            <a:extLst>
              <a:ext uri="{FF2B5EF4-FFF2-40B4-BE49-F238E27FC236}">
                <a16:creationId xmlns:a16="http://schemas.microsoft.com/office/drawing/2014/main" id="{65DC21D0-910F-403F-954B-67A7D267A5C1}"/>
              </a:ext>
            </a:extLst>
          </p:cNvPr>
          <p:cNvSpPr/>
          <p:nvPr/>
        </p:nvSpPr>
        <p:spPr>
          <a:xfrm>
            <a:off x="7112305" y="1873866"/>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37" name="正方形/長方形 36">
            <a:extLst>
              <a:ext uri="{FF2B5EF4-FFF2-40B4-BE49-F238E27FC236}">
                <a16:creationId xmlns:a16="http://schemas.microsoft.com/office/drawing/2014/main" id="{21D85A80-4F33-45CE-8812-231D09B6752F}"/>
              </a:ext>
            </a:extLst>
          </p:cNvPr>
          <p:cNvSpPr/>
          <p:nvPr/>
        </p:nvSpPr>
        <p:spPr>
          <a:xfrm>
            <a:off x="7544353" y="2734601"/>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38" name="正方形/長方形 37">
            <a:extLst>
              <a:ext uri="{FF2B5EF4-FFF2-40B4-BE49-F238E27FC236}">
                <a16:creationId xmlns:a16="http://schemas.microsoft.com/office/drawing/2014/main" id="{68C59A74-D395-459F-A8BC-C3CE08CD5259}"/>
              </a:ext>
            </a:extLst>
          </p:cNvPr>
          <p:cNvSpPr/>
          <p:nvPr/>
        </p:nvSpPr>
        <p:spPr>
          <a:xfrm>
            <a:off x="7544353" y="2448636"/>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39" name="正方形/長方形 38">
            <a:extLst>
              <a:ext uri="{FF2B5EF4-FFF2-40B4-BE49-F238E27FC236}">
                <a16:creationId xmlns:a16="http://schemas.microsoft.com/office/drawing/2014/main" id="{5378A19B-9D8F-44BE-B95E-0CA89DF0ED00}"/>
              </a:ext>
            </a:extLst>
          </p:cNvPr>
          <p:cNvSpPr/>
          <p:nvPr/>
        </p:nvSpPr>
        <p:spPr>
          <a:xfrm>
            <a:off x="7544353" y="216189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40" name="正方形/長方形 39">
            <a:extLst>
              <a:ext uri="{FF2B5EF4-FFF2-40B4-BE49-F238E27FC236}">
                <a16:creationId xmlns:a16="http://schemas.microsoft.com/office/drawing/2014/main" id="{700719B4-8C16-4425-90A8-E4B4734D977D}"/>
              </a:ext>
            </a:extLst>
          </p:cNvPr>
          <p:cNvSpPr/>
          <p:nvPr/>
        </p:nvSpPr>
        <p:spPr>
          <a:xfrm>
            <a:off x="7544353" y="1877442"/>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41" name="正方形/長方形 40">
            <a:extLst>
              <a:ext uri="{FF2B5EF4-FFF2-40B4-BE49-F238E27FC236}">
                <a16:creationId xmlns:a16="http://schemas.microsoft.com/office/drawing/2014/main" id="{FE5F7F5F-920E-430A-910D-6100FBD9B76D}"/>
              </a:ext>
            </a:extLst>
          </p:cNvPr>
          <p:cNvSpPr/>
          <p:nvPr/>
        </p:nvSpPr>
        <p:spPr>
          <a:xfrm>
            <a:off x="7544353" y="1589410"/>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44" name="矢印: 下 43">
            <a:extLst>
              <a:ext uri="{FF2B5EF4-FFF2-40B4-BE49-F238E27FC236}">
                <a16:creationId xmlns:a16="http://schemas.microsoft.com/office/drawing/2014/main" id="{193C26A4-ADED-428A-B07D-6506CFF63E25}"/>
              </a:ext>
            </a:extLst>
          </p:cNvPr>
          <p:cNvSpPr/>
          <p:nvPr/>
        </p:nvSpPr>
        <p:spPr>
          <a:xfrm>
            <a:off x="6680257" y="4004075"/>
            <a:ext cx="1296144" cy="462071"/>
          </a:xfrm>
          <a:prstGeom prst="downArrow">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pic>
        <p:nvPicPr>
          <p:cNvPr id="47" name="図 46">
            <a:extLst>
              <a:ext uri="{FF2B5EF4-FFF2-40B4-BE49-F238E27FC236}">
                <a16:creationId xmlns:a16="http://schemas.microsoft.com/office/drawing/2014/main" id="{C36F585B-300A-41B3-840B-2C7F9A999717}"/>
              </a:ext>
            </a:extLst>
          </p:cNvPr>
          <p:cNvPicPr>
            <a:picLocks noChangeAspect="1"/>
          </p:cNvPicPr>
          <p:nvPr/>
        </p:nvPicPr>
        <p:blipFill>
          <a:blip r:embed="rId2"/>
          <a:stretch>
            <a:fillRect/>
          </a:stretch>
        </p:blipFill>
        <p:spPr>
          <a:xfrm>
            <a:off x="735551" y="1733426"/>
            <a:ext cx="4762500" cy="3619500"/>
          </a:xfrm>
          <a:prstGeom prst="rect">
            <a:avLst/>
          </a:prstGeom>
        </p:spPr>
      </p:pic>
    </p:spTree>
    <p:extLst>
      <p:ext uri="{BB962C8B-B14F-4D97-AF65-F5344CB8AC3E}">
        <p14:creationId xmlns:p14="http://schemas.microsoft.com/office/powerpoint/2010/main" val="20825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A87247-0833-406D-892B-F19EE4EE927D}"/>
              </a:ext>
            </a:extLst>
          </p:cNvPr>
          <p:cNvSpPr>
            <a:spLocks noGrp="1"/>
          </p:cNvSpPr>
          <p:nvPr>
            <p:ph type="title"/>
          </p:nvPr>
        </p:nvSpPr>
        <p:spPr/>
        <p:txBody>
          <a:bodyPr/>
          <a:lstStyle/>
          <a:p>
            <a:r>
              <a:rPr kumimoji="1" lang="ja-JP" altLang="en-US" dirty="0"/>
              <a:t>シストリックアレイの動作（</a:t>
            </a:r>
            <a:r>
              <a:rPr kumimoji="1" lang="en-US" altLang="ja-JP" dirty="0"/>
              <a:t>Google blog</a:t>
            </a:r>
            <a:r>
              <a:rPr kumimoji="1" lang="ja-JP" altLang="en-US" dirty="0"/>
              <a:t>より）</a:t>
            </a:r>
          </a:p>
        </p:txBody>
      </p:sp>
      <p:pic>
        <p:nvPicPr>
          <p:cNvPr id="3" name="図 2">
            <a:extLst>
              <a:ext uri="{FF2B5EF4-FFF2-40B4-BE49-F238E27FC236}">
                <a16:creationId xmlns:a16="http://schemas.microsoft.com/office/drawing/2014/main" id="{26AC5367-0544-4D04-9FDF-5D40BAC42E0B}"/>
              </a:ext>
            </a:extLst>
          </p:cNvPr>
          <p:cNvPicPr>
            <a:picLocks noChangeAspect="1"/>
          </p:cNvPicPr>
          <p:nvPr/>
        </p:nvPicPr>
        <p:blipFill>
          <a:blip r:embed="rId3"/>
          <a:stretch>
            <a:fillRect/>
          </a:stretch>
        </p:blipFill>
        <p:spPr>
          <a:xfrm>
            <a:off x="361948" y="1095375"/>
            <a:ext cx="3810000" cy="2095500"/>
          </a:xfrm>
          <a:prstGeom prst="rect">
            <a:avLst/>
          </a:prstGeom>
        </p:spPr>
      </p:pic>
      <p:pic>
        <p:nvPicPr>
          <p:cNvPr id="5" name="図 4">
            <a:extLst>
              <a:ext uri="{FF2B5EF4-FFF2-40B4-BE49-F238E27FC236}">
                <a16:creationId xmlns:a16="http://schemas.microsoft.com/office/drawing/2014/main" id="{88914C56-DBFB-42D0-94B1-8313084E6D6A}"/>
              </a:ext>
            </a:extLst>
          </p:cNvPr>
          <p:cNvPicPr>
            <a:picLocks noChangeAspect="1"/>
          </p:cNvPicPr>
          <p:nvPr/>
        </p:nvPicPr>
        <p:blipFill>
          <a:blip r:embed="rId4"/>
          <a:stretch>
            <a:fillRect/>
          </a:stretch>
        </p:blipFill>
        <p:spPr>
          <a:xfrm>
            <a:off x="3352802" y="1062037"/>
            <a:ext cx="3486150" cy="2038350"/>
          </a:xfrm>
          <a:prstGeom prst="rect">
            <a:avLst/>
          </a:prstGeom>
        </p:spPr>
      </p:pic>
      <p:pic>
        <p:nvPicPr>
          <p:cNvPr id="7" name="図 6">
            <a:extLst>
              <a:ext uri="{FF2B5EF4-FFF2-40B4-BE49-F238E27FC236}">
                <a16:creationId xmlns:a16="http://schemas.microsoft.com/office/drawing/2014/main" id="{B56A1011-535A-4018-9800-027218D84D1A}"/>
              </a:ext>
            </a:extLst>
          </p:cNvPr>
          <p:cNvPicPr>
            <a:picLocks noChangeAspect="1"/>
          </p:cNvPicPr>
          <p:nvPr/>
        </p:nvPicPr>
        <p:blipFill>
          <a:blip r:embed="rId5"/>
          <a:stretch>
            <a:fillRect/>
          </a:stretch>
        </p:blipFill>
        <p:spPr>
          <a:xfrm>
            <a:off x="6153152" y="1095375"/>
            <a:ext cx="3409950" cy="2143125"/>
          </a:xfrm>
          <a:prstGeom prst="rect">
            <a:avLst/>
          </a:prstGeom>
        </p:spPr>
      </p:pic>
      <p:pic>
        <p:nvPicPr>
          <p:cNvPr id="8" name="図 7">
            <a:extLst>
              <a:ext uri="{FF2B5EF4-FFF2-40B4-BE49-F238E27FC236}">
                <a16:creationId xmlns:a16="http://schemas.microsoft.com/office/drawing/2014/main" id="{CDD05EFD-3B3E-4063-BB7C-D2BC9DE3C056}"/>
              </a:ext>
            </a:extLst>
          </p:cNvPr>
          <p:cNvPicPr>
            <a:picLocks noChangeAspect="1"/>
          </p:cNvPicPr>
          <p:nvPr/>
        </p:nvPicPr>
        <p:blipFill>
          <a:blip r:embed="rId6"/>
          <a:stretch>
            <a:fillRect/>
          </a:stretch>
        </p:blipFill>
        <p:spPr>
          <a:xfrm>
            <a:off x="5133977" y="4029075"/>
            <a:ext cx="3324225" cy="2076450"/>
          </a:xfrm>
          <a:prstGeom prst="rect">
            <a:avLst/>
          </a:prstGeom>
        </p:spPr>
      </p:pic>
      <p:sp>
        <p:nvSpPr>
          <p:cNvPr id="9" name="矢印: 右 8">
            <a:extLst>
              <a:ext uri="{FF2B5EF4-FFF2-40B4-BE49-F238E27FC236}">
                <a16:creationId xmlns:a16="http://schemas.microsoft.com/office/drawing/2014/main" id="{130FD7DF-E8FD-41EE-9DC8-398C8DC9A5EA}"/>
              </a:ext>
            </a:extLst>
          </p:cNvPr>
          <p:cNvSpPr/>
          <p:nvPr/>
        </p:nvSpPr>
        <p:spPr>
          <a:xfrm>
            <a:off x="2990850" y="1781175"/>
            <a:ext cx="285750" cy="590550"/>
          </a:xfrm>
          <a:prstGeom prst="rightArrow">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0" name="矢印: 右 9">
            <a:extLst>
              <a:ext uri="{FF2B5EF4-FFF2-40B4-BE49-F238E27FC236}">
                <a16:creationId xmlns:a16="http://schemas.microsoft.com/office/drawing/2014/main" id="{30D9AB6D-E72D-403D-90F1-A7A56BFCF960}"/>
              </a:ext>
            </a:extLst>
          </p:cNvPr>
          <p:cNvSpPr/>
          <p:nvPr/>
        </p:nvSpPr>
        <p:spPr>
          <a:xfrm>
            <a:off x="5772152" y="1781175"/>
            <a:ext cx="285750" cy="590550"/>
          </a:xfrm>
          <a:prstGeom prst="rightArrow">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1" name="矢印: 右 10">
            <a:extLst>
              <a:ext uri="{FF2B5EF4-FFF2-40B4-BE49-F238E27FC236}">
                <a16:creationId xmlns:a16="http://schemas.microsoft.com/office/drawing/2014/main" id="{C5BB0321-3C91-4E71-AEB4-26A328BC6440}"/>
              </a:ext>
            </a:extLst>
          </p:cNvPr>
          <p:cNvSpPr/>
          <p:nvPr/>
        </p:nvSpPr>
        <p:spPr>
          <a:xfrm>
            <a:off x="2228848" y="4772025"/>
            <a:ext cx="2705102" cy="590550"/>
          </a:xfrm>
          <a:prstGeom prst="rightArrow">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Tree>
    <p:extLst>
      <p:ext uri="{BB962C8B-B14F-4D97-AF65-F5344CB8AC3E}">
        <p14:creationId xmlns:p14="http://schemas.microsoft.com/office/powerpoint/2010/main" val="292278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374940-B900-44F4-BE46-D52433C9F54F}"/>
              </a:ext>
            </a:extLst>
          </p:cNvPr>
          <p:cNvSpPr>
            <a:spLocks noGrp="1"/>
          </p:cNvSpPr>
          <p:nvPr>
            <p:ph type="title"/>
          </p:nvPr>
        </p:nvSpPr>
        <p:spPr/>
        <p:txBody>
          <a:bodyPr/>
          <a:lstStyle/>
          <a:p>
            <a:r>
              <a:rPr kumimoji="1" lang="ja-JP" altLang="en-US" dirty="0"/>
              <a:t>ニューロモーフィックチップ</a:t>
            </a:r>
          </a:p>
        </p:txBody>
      </p:sp>
      <p:pic>
        <p:nvPicPr>
          <p:cNvPr id="1026" name="Picture 2" descr="https://i.gzn.jp/img/2014/08/08/ibm-brain-similar-processor-chip/03_m.jpg">
            <a:extLst>
              <a:ext uri="{FF2B5EF4-FFF2-40B4-BE49-F238E27FC236}">
                <a16:creationId xmlns:a16="http://schemas.microsoft.com/office/drawing/2014/main" id="{6ADAE47C-016B-4DE2-A461-5B9A7BDAF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762125"/>
            <a:ext cx="53340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B021CE45-5765-4EBF-9179-4C0D99F28326}"/>
              </a:ext>
            </a:extLst>
          </p:cNvPr>
          <p:cNvPicPr>
            <a:picLocks noChangeAspect="1"/>
          </p:cNvPicPr>
          <p:nvPr/>
        </p:nvPicPr>
        <p:blipFill>
          <a:blip r:embed="rId4"/>
          <a:stretch>
            <a:fillRect/>
          </a:stretch>
        </p:blipFill>
        <p:spPr>
          <a:xfrm>
            <a:off x="342899" y="2809578"/>
            <a:ext cx="4134103" cy="3333750"/>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4A743B73-CB0D-4D32-B350-B88C2F953315}"/>
              </a:ext>
            </a:extLst>
          </p:cNvPr>
          <p:cNvPicPr>
            <a:picLocks noChangeAspect="1"/>
          </p:cNvPicPr>
          <p:nvPr/>
        </p:nvPicPr>
        <p:blipFill>
          <a:blip r:embed="rId5"/>
          <a:stretch>
            <a:fillRect/>
          </a:stretch>
        </p:blipFill>
        <p:spPr>
          <a:xfrm>
            <a:off x="4667000" y="2809281"/>
            <a:ext cx="4262719" cy="3333750"/>
          </a:xfrm>
          <a:prstGeom prst="rect">
            <a:avLst/>
          </a:prstGeom>
          <a:ln>
            <a:solidFill>
              <a:schemeClr val="tx1">
                <a:lumMod val="50000"/>
                <a:lumOff val="50000"/>
              </a:schemeClr>
            </a:solidFill>
          </a:ln>
        </p:spPr>
      </p:pic>
      <p:sp>
        <p:nvSpPr>
          <p:cNvPr id="5" name="正方形/長方形 4">
            <a:extLst>
              <a:ext uri="{FF2B5EF4-FFF2-40B4-BE49-F238E27FC236}">
                <a16:creationId xmlns:a16="http://schemas.microsoft.com/office/drawing/2014/main" id="{50C74272-EF88-47C9-AD2C-44880A2D1E77}"/>
              </a:ext>
            </a:extLst>
          </p:cNvPr>
          <p:cNvSpPr/>
          <p:nvPr/>
        </p:nvSpPr>
        <p:spPr>
          <a:xfrm>
            <a:off x="1904999" y="1197204"/>
            <a:ext cx="5334002" cy="416220"/>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ニューロンの働きをチップ上に再現</a:t>
            </a:r>
          </a:p>
        </p:txBody>
      </p:sp>
    </p:spTree>
    <p:extLst>
      <p:ext uri="{BB962C8B-B14F-4D97-AF65-F5344CB8AC3E}">
        <p14:creationId xmlns:p14="http://schemas.microsoft.com/office/powerpoint/2010/main" val="38045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メイリオ"/>
                <a:ea typeface="メイリオ"/>
                <a:cs typeface="メイリオ"/>
              </a:rPr>
              <a:t>メモリ中心アーキテクチャ</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12390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E4447C0-317B-46EA-BF99-4EA854B0D76F}"/>
              </a:ext>
            </a:extLst>
          </p:cNvPr>
          <p:cNvPicPr>
            <a:picLocks noChangeAspect="1"/>
          </p:cNvPicPr>
          <p:nvPr/>
        </p:nvPicPr>
        <p:blipFill>
          <a:blip r:embed="rId3"/>
          <a:stretch>
            <a:fillRect/>
          </a:stretch>
        </p:blipFill>
        <p:spPr>
          <a:xfrm>
            <a:off x="457200" y="838200"/>
            <a:ext cx="6427985" cy="5181600"/>
          </a:xfrm>
          <a:prstGeom prst="rect">
            <a:avLst/>
          </a:prstGeom>
          <a:ln>
            <a:solidFill>
              <a:schemeClr val="tx1">
                <a:lumMod val="50000"/>
                <a:lumOff val="50000"/>
              </a:schemeClr>
            </a:solidFill>
          </a:ln>
        </p:spPr>
      </p:pic>
      <p:sp>
        <p:nvSpPr>
          <p:cNvPr id="2" name="タイトル 1">
            <a:extLst>
              <a:ext uri="{FF2B5EF4-FFF2-40B4-BE49-F238E27FC236}">
                <a16:creationId xmlns:a16="http://schemas.microsoft.com/office/drawing/2014/main" id="{2F7B07D4-A513-4A23-B31D-54BE3C6AD02B}"/>
              </a:ext>
            </a:extLst>
          </p:cNvPr>
          <p:cNvSpPr>
            <a:spLocks noGrp="1"/>
          </p:cNvSpPr>
          <p:nvPr>
            <p:ph type="title"/>
          </p:nvPr>
        </p:nvSpPr>
        <p:spPr/>
        <p:txBody>
          <a:bodyPr/>
          <a:lstStyle/>
          <a:p>
            <a:r>
              <a:rPr kumimoji="1" lang="en-US" altLang="ja-JP" dirty="0"/>
              <a:t>HPE</a:t>
            </a:r>
            <a:r>
              <a:rPr kumimoji="1" lang="ja-JP" altLang="en-US" dirty="0"/>
              <a:t>のメモリドリブンコンピュータ</a:t>
            </a:r>
          </a:p>
        </p:txBody>
      </p:sp>
      <p:pic>
        <p:nvPicPr>
          <p:cNvPr id="5" name="図 4">
            <a:extLst>
              <a:ext uri="{FF2B5EF4-FFF2-40B4-BE49-F238E27FC236}">
                <a16:creationId xmlns:a16="http://schemas.microsoft.com/office/drawing/2014/main" id="{B4F81436-8CD0-415A-A9FE-AE6A409CDF55}"/>
              </a:ext>
            </a:extLst>
          </p:cNvPr>
          <p:cNvPicPr>
            <a:picLocks noChangeAspect="1"/>
          </p:cNvPicPr>
          <p:nvPr/>
        </p:nvPicPr>
        <p:blipFill>
          <a:blip r:embed="rId4"/>
          <a:stretch>
            <a:fillRect/>
          </a:stretch>
        </p:blipFill>
        <p:spPr>
          <a:xfrm>
            <a:off x="2247900" y="2295525"/>
            <a:ext cx="6667500" cy="4095750"/>
          </a:xfrm>
          <a:prstGeom prst="rect">
            <a:avLst/>
          </a:prstGeom>
          <a:ln>
            <a:solidFill>
              <a:schemeClr val="tx1">
                <a:lumMod val="50000"/>
                <a:lumOff val="50000"/>
              </a:schemeClr>
            </a:solidFill>
          </a:ln>
        </p:spPr>
      </p:pic>
      <p:pic>
        <p:nvPicPr>
          <p:cNvPr id="7" name="図 6">
            <a:extLst>
              <a:ext uri="{FF2B5EF4-FFF2-40B4-BE49-F238E27FC236}">
                <a16:creationId xmlns:a16="http://schemas.microsoft.com/office/drawing/2014/main" id="{1699880F-ED4D-4563-8CF7-1294BB2ECE08}"/>
              </a:ext>
            </a:extLst>
          </p:cNvPr>
          <p:cNvPicPr>
            <a:picLocks noChangeAspect="1"/>
          </p:cNvPicPr>
          <p:nvPr/>
        </p:nvPicPr>
        <p:blipFill>
          <a:blip r:embed="rId5"/>
          <a:stretch>
            <a:fillRect/>
          </a:stretch>
        </p:blipFill>
        <p:spPr>
          <a:xfrm>
            <a:off x="1281112" y="1009650"/>
            <a:ext cx="6581775" cy="4838700"/>
          </a:xfrm>
          <a:prstGeom prst="rect">
            <a:avLst/>
          </a:prstGeom>
          <a:ln>
            <a:solidFill>
              <a:schemeClr val="tx1">
                <a:lumMod val="50000"/>
                <a:lumOff val="50000"/>
              </a:schemeClr>
            </a:solidFill>
          </a:ln>
        </p:spPr>
      </p:pic>
      <p:sp>
        <p:nvSpPr>
          <p:cNvPr id="8" name="正方形/長方形 7">
            <a:extLst>
              <a:ext uri="{FF2B5EF4-FFF2-40B4-BE49-F238E27FC236}">
                <a16:creationId xmlns:a16="http://schemas.microsoft.com/office/drawing/2014/main" id="{799043A9-CC6B-4FC1-B125-2665EA47AFDF}"/>
              </a:ext>
            </a:extLst>
          </p:cNvPr>
          <p:cNvSpPr/>
          <p:nvPr/>
        </p:nvSpPr>
        <p:spPr>
          <a:xfrm>
            <a:off x="590550" y="2451100"/>
            <a:ext cx="7962900" cy="1955800"/>
          </a:xfrm>
          <a:prstGeom prst="rect">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solidFill>
                  <a:schemeClr val="bg1"/>
                </a:solidFill>
                <a:latin typeface="+mj-lt"/>
                <a:ea typeface="+mj-ea"/>
                <a:cs typeface="ＭＳ Ｐゴシック"/>
              </a:rPr>
              <a:t>ノイマン型コンピュータの限界を打ち破る</a:t>
            </a:r>
          </a:p>
        </p:txBody>
      </p:sp>
    </p:spTree>
    <p:extLst>
      <p:ext uri="{BB962C8B-B14F-4D97-AF65-F5344CB8AC3E}">
        <p14:creationId xmlns:p14="http://schemas.microsoft.com/office/powerpoint/2010/main" val="395282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D1B84-52AA-4767-B623-0AC87284C71C}"/>
              </a:ext>
            </a:extLst>
          </p:cNvPr>
          <p:cNvSpPr>
            <a:spLocks noGrp="1"/>
          </p:cNvSpPr>
          <p:nvPr>
            <p:ph type="title"/>
          </p:nvPr>
        </p:nvSpPr>
        <p:spPr/>
        <p:txBody>
          <a:bodyPr/>
          <a:lstStyle/>
          <a:p>
            <a:r>
              <a:rPr kumimoji="1" lang="ja-JP" altLang="en-US" dirty="0"/>
              <a:t>ニューロモーフィックとメモリドリブン</a:t>
            </a:r>
          </a:p>
        </p:txBody>
      </p:sp>
      <p:pic>
        <p:nvPicPr>
          <p:cNvPr id="5" name="図 4" descr="スクリーンショット が含まれている画像&#10;&#10;自動的に生成された説明">
            <a:extLst>
              <a:ext uri="{FF2B5EF4-FFF2-40B4-BE49-F238E27FC236}">
                <a16:creationId xmlns:a16="http://schemas.microsoft.com/office/drawing/2014/main" id="{917F28E6-1478-40B7-ACD4-4A076C9D21D0}"/>
              </a:ext>
            </a:extLst>
          </p:cNvPr>
          <p:cNvPicPr>
            <a:picLocks noChangeAspect="1"/>
          </p:cNvPicPr>
          <p:nvPr/>
        </p:nvPicPr>
        <p:blipFill>
          <a:blip r:embed="rId3"/>
          <a:stretch>
            <a:fillRect/>
          </a:stretch>
        </p:blipFill>
        <p:spPr>
          <a:xfrm>
            <a:off x="457200" y="1329165"/>
            <a:ext cx="7493620" cy="4580669"/>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724F5FFB-5DE1-42AD-9543-E5C426D0343B}"/>
              </a:ext>
            </a:extLst>
          </p:cNvPr>
          <p:cNvSpPr/>
          <p:nvPr/>
        </p:nvSpPr>
        <p:spPr>
          <a:xfrm>
            <a:off x="5353050" y="1329165"/>
            <a:ext cx="3457575" cy="766335"/>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latin typeface="+mj-lt"/>
                <a:ea typeface="+mj-ea"/>
                <a:cs typeface="ＭＳ Ｐゴシック"/>
              </a:rPr>
              <a:t>DARPA</a:t>
            </a:r>
            <a:r>
              <a:rPr kumimoji="1" lang="ja-JP" altLang="en-US" sz="2000" dirty="0">
                <a:solidFill>
                  <a:schemeClr val="bg1"/>
                </a:solidFill>
                <a:latin typeface="+mj-lt"/>
                <a:ea typeface="+mj-ea"/>
                <a:cs typeface="ＭＳ Ｐゴシック"/>
              </a:rPr>
              <a:t>の課題</a:t>
            </a:r>
            <a:endParaRPr kumimoji="1" lang="en-US" altLang="ja-JP" sz="2000" dirty="0">
              <a:solidFill>
                <a:schemeClr val="bg1"/>
              </a:solidFill>
              <a:latin typeface="+mj-lt"/>
              <a:ea typeface="+mj-ea"/>
              <a:cs typeface="ＭＳ Ｐゴシック"/>
            </a:endParaRPr>
          </a:p>
          <a:p>
            <a:pPr algn="ctr"/>
            <a:r>
              <a:rPr kumimoji="1" lang="ja-JP" altLang="en-US" sz="2000" dirty="0">
                <a:solidFill>
                  <a:schemeClr val="bg1"/>
                </a:solidFill>
                <a:latin typeface="+mj-lt"/>
                <a:ea typeface="+mj-ea"/>
                <a:cs typeface="ＭＳ Ｐゴシック"/>
              </a:rPr>
              <a:t>「箱の中の脳」を作る</a:t>
            </a:r>
          </a:p>
        </p:txBody>
      </p:sp>
      <p:sp>
        <p:nvSpPr>
          <p:cNvPr id="7" name="正方形/長方形 6">
            <a:extLst>
              <a:ext uri="{FF2B5EF4-FFF2-40B4-BE49-F238E27FC236}">
                <a16:creationId xmlns:a16="http://schemas.microsoft.com/office/drawing/2014/main" id="{823861A9-C35E-4E79-B7DE-139EDC643A18}"/>
              </a:ext>
            </a:extLst>
          </p:cNvPr>
          <p:cNvSpPr/>
          <p:nvPr/>
        </p:nvSpPr>
        <p:spPr>
          <a:xfrm>
            <a:off x="5353050" y="2160138"/>
            <a:ext cx="3457575" cy="766335"/>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bg1"/>
                </a:solidFill>
                <a:latin typeface="+mj-lt"/>
                <a:ea typeface="+mj-ea"/>
                <a:cs typeface="ＭＳ Ｐゴシック"/>
              </a:rPr>
              <a:t>＝わずかなエネルギーで動作する洗練された靴箱サイズのシステム</a:t>
            </a:r>
            <a:endParaRPr kumimoji="1" lang="ja-JP" altLang="en-US" sz="1600" dirty="0">
              <a:solidFill>
                <a:schemeClr val="bg1"/>
              </a:solidFill>
              <a:latin typeface="+mj-lt"/>
              <a:ea typeface="+mj-ea"/>
              <a:cs typeface="ＭＳ Ｐゴシック"/>
            </a:endParaRPr>
          </a:p>
        </p:txBody>
      </p:sp>
      <p:sp>
        <p:nvSpPr>
          <p:cNvPr id="8" name="正方形/長方形 7">
            <a:extLst>
              <a:ext uri="{FF2B5EF4-FFF2-40B4-BE49-F238E27FC236}">
                <a16:creationId xmlns:a16="http://schemas.microsoft.com/office/drawing/2014/main" id="{33889FFA-3D0A-40D9-B718-BB7B482EE60C}"/>
              </a:ext>
            </a:extLst>
          </p:cNvPr>
          <p:cNvSpPr/>
          <p:nvPr/>
        </p:nvSpPr>
        <p:spPr>
          <a:xfrm>
            <a:off x="5362575" y="2991111"/>
            <a:ext cx="3457575" cy="961764"/>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solidFill>
                  <a:schemeClr val="bg1"/>
                </a:solidFill>
                <a:latin typeface="+mj-lt"/>
                <a:ea typeface="+mj-ea"/>
                <a:cs typeface="ＭＳ Ｐゴシック"/>
              </a:rPr>
              <a:t>HP Labs</a:t>
            </a:r>
            <a:r>
              <a:rPr lang="ja-JP" altLang="en-US" sz="1600" dirty="0">
                <a:solidFill>
                  <a:schemeClr val="bg1"/>
                </a:solidFill>
                <a:latin typeface="+mj-lt"/>
                <a:ea typeface="+mj-ea"/>
                <a:cs typeface="ＭＳ Ｐゴシック"/>
              </a:rPr>
              <a:t>は、利用可能な時間とリソースでは、箱の中の脳は実現できないと結論付けた</a:t>
            </a:r>
            <a:endParaRPr kumimoji="1" lang="ja-JP" altLang="en-US" sz="1600" dirty="0">
              <a:solidFill>
                <a:schemeClr val="bg1"/>
              </a:solidFill>
              <a:latin typeface="+mj-lt"/>
              <a:ea typeface="+mj-ea"/>
              <a:cs typeface="ＭＳ Ｐゴシック"/>
            </a:endParaRPr>
          </a:p>
        </p:txBody>
      </p:sp>
      <p:sp>
        <p:nvSpPr>
          <p:cNvPr id="9" name="正方形/長方形 8">
            <a:extLst>
              <a:ext uri="{FF2B5EF4-FFF2-40B4-BE49-F238E27FC236}">
                <a16:creationId xmlns:a16="http://schemas.microsoft.com/office/drawing/2014/main" id="{9173D124-0D5A-4909-9CA4-8ACC7F6BE862}"/>
              </a:ext>
            </a:extLst>
          </p:cNvPr>
          <p:cNvSpPr/>
          <p:nvPr/>
        </p:nvSpPr>
        <p:spPr>
          <a:xfrm>
            <a:off x="5362575" y="4017513"/>
            <a:ext cx="3457575" cy="766335"/>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bg1"/>
                </a:solidFill>
                <a:latin typeface="+mj-lt"/>
                <a:ea typeface="+mj-ea"/>
                <a:cs typeface="ＭＳ Ｐゴシック"/>
              </a:rPr>
              <a:t>しかし同時に、新たなコンピューティングの可能性に気付いた</a:t>
            </a:r>
            <a:endParaRPr kumimoji="1" lang="ja-JP" altLang="en-US" sz="1600" dirty="0">
              <a:solidFill>
                <a:schemeClr val="bg1"/>
              </a:solidFill>
              <a:latin typeface="+mj-lt"/>
              <a:ea typeface="+mj-ea"/>
              <a:cs typeface="ＭＳ Ｐゴシック"/>
            </a:endParaRPr>
          </a:p>
        </p:txBody>
      </p:sp>
      <p:sp>
        <p:nvSpPr>
          <p:cNvPr id="11" name="正方形/長方形 10">
            <a:extLst>
              <a:ext uri="{FF2B5EF4-FFF2-40B4-BE49-F238E27FC236}">
                <a16:creationId xmlns:a16="http://schemas.microsoft.com/office/drawing/2014/main" id="{6505B978-FAFB-400B-A13D-86AC2DC3B282}"/>
              </a:ext>
            </a:extLst>
          </p:cNvPr>
          <p:cNvSpPr/>
          <p:nvPr/>
        </p:nvSpPr>
        <p:spPr>
          <a:xfrm>
            <a:off x="5362575" y="4867996"/>
            <a:ext cx="3457575" cy="1041838"/>
          </a:xfrm>
          <a:prstGeom prst="rect">
            <a:avLst/>
          </a:prstGeom>
          <a:solidFill>
            <a:schemeClr val="accent6">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bg1"/>
                </a:solidFill>
                <a:latin typeface="+mj-lt"/>
                <a:ea typeface="+mj-ea"/>
                <a:cs typeface="ＭＳ Ｐゴシック"/>
              </a:rPr>
              <a:t>そこから生まれたのが、省電力メモリの</a:t>
            </a:r>
            <a:r>
              <a:rPr lang="en-US" altLang="ja-JP" sz="1600" dirty="0">
                <a:solidFill>
                  <a:schemeClr val="bg1"/>
                </a:solidFill>
                <a:latin typeface="+mj-lt"/>
                <a:ea typeface="+mj-ea"/>
                <a:cs typeface="ＭＳ Ｐゴシック"/>
              </a:rPr>
              <a:t>Memristor</a:t>
            </a:r>
            <a:r>
              <a:rPr lang="ja-JP" altLang="en-US" sz="1600" dirty="0">
                <a:solidFill>
                  <a:schemeClr val="bg1"/>
                </a:solidFill>
                <a:latin typeface="+mj-lt"/>
                <a:ea typeface="+mj-ea"/>
                <a:cs typeface="ＭＳ Ｐゴシック"/>
              </a:rPr>
              <a:t>と、それを中心に据えた</a:t>
            </a:r>
            <a:r>
              <a:rPr lang="en-US" altLang="ja-JP" sz="1600" dirty="0">
                <a:solidFill>
                  <a:schemeClr val="bg1"/>
                </a:solidFill>
                <a:latin typeface="+mj-lt"/>
                <a:ea typeface="+mj-ea"/>
                <a:cs typeface="ＭＳ Ｐゴシック"/>
              </a:rPr>
              <a:t>The Machine</a:t>
            </a:r>
            <a:endParaRPr kumimoji="1" lang="ja-JP" altLang="en-US" sz="1600" dirty="0">
              <a:solidFill>
                <a:schemeClr val="bg1"/>
              </a:solidFill>
              <a:latin typeface="+mj-lt"/>
              <a:ea typeface="+mj-ea"/>
              <a:cs typeface="ＭＳ Ｐゴシック"/>
            </a:endParaRPr>
          </a:p>
        </p:txBody>
      </p:sp>
    </p:spTree>
    <p:extLst>
      <p:ext uri="{BB962C8B-B14F-4D97-AF65-F5344CB8AC3E}">
        <p14:creationId xmlns:p14="http://schemas.microsoft.com/office/powerpoint/2010/main" val="82406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3FC1A-0DA9-4370-8528-B44032C9AD78}"/>
              </a:ext>
            </a:extLst>
          </p:cNvPr>
          <p:cNvSpPr>
            <a:spLocks noGrp="1"/>
          </p:cNvSpPr>
          <p:nvPr>
            <p:ph type="title"/>
          </p:nvPr>
        </p:nvSpPr>
        <p:spPr/>
        <p:txBody>
          <a:bodyPr/>
          <a:lstStyle/>
          <a:p>
            <a:r>
              <a:rPr kumimoji="1" lang="ja-JP" altLang="en-US" dirty="0"/>
              <a:t>メモリドリブンコンピュータの構成</a:t>
            </a:r>
          </a:p>
        </p:txBody>
      </p:sp>
      <p:pic>
        <p:nvPicPr>
          <p:cNvPr id="4" name="図 3">
            <a:extLst>
              <a:ext uri="{FF2B5EF4-FFF2-40B4-BE49-F238E27FC236}">
                <a16:creationId xmlns:a16="http://schemas.microsoft.com/office/drawing/2014/main" id="{86DDD8B7-8912-4210-8BC7-BFC3983A0EC3}"/>
              </a:ext>
            </a:extLst>
          </p:cNvPr>
          <p:cNvPicPr>
            <a:picLocks noChangeAspect="1"/>
          </p:cNvPicPr>
          <p:nvPr/>
        </p:nvPicPr>
        <p:blipFill>
          <a:blip r:embed="rId2"/>
          <a:stretch>
            <a:fillRect/>
          </a:stretch>
        </p:blipFill>
        <p:spPr>
          <a:xfrm>
            <a:off x="457200" y="1428750"/>
            <a:ext cx="4552950" cy="4476750"/>
          </a:xfrm>
          <a:prstGeom prst="rect">
            <a:avLst/>
          </a:prstGeom>
        </p:spPr>
      </p:pic>
      <p:sp>
        <p:nvSpPr>
          <p:cNvPr id="5" name="吹き出し: 折線 4">
            <a:extLst>
              <a:ext uri="{FF2B5EF4-FFF2-40B4-BE49-F238E27FC236}">
                <a16:creationId xmlns:a16="http://schemas.microsoft.com/office/drawing/2014/main" id="{D65F6FEC-5B07-4B39-93CF-70D377C20B48}"/>
              </a:ext>
            </a:extLst>
          </p:cNvPr>
          <p:cNvSpPr/>
          <p:nvPr/>
        </p:nvSpPr>
        <p:spPr>
          <a:xfrm>
            <a:off x="5524498" y="1200298"/>
            <a:ext cx="3305175" cy="1081088"/>
          </a:xfrm>
          <a:prstGeom prst="borderCallout2">
            <a:avLst>
              <a:gd name="adj1" fmla="val 18750"/>
              <a:gd name="adj2" fmla="val -8333"/>
              <a:gd name="adj3" fmla="val 18750"/>
              <a:gd name="adj4" fmla="val -16667"/>
              <a:gd name="adj5" fmla="val 54351"/>
              <a:gd name="adj6" fmla="val -47532"/>
            </a:avLst>
          </a:prstGeom>
          <a:solidFill>
            <a:schemeClr val="accent1"/>
          </a:solidFill>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様々な処理に特化した</a:t>
            </a:r>
            <a:endParaRPr lang="en-US" altLang="ja-JP" sz="2000" dirty="0">
              <a:solidFill>
                <a:schemeClr val="bg1"/>
              </a:solidFill>
              <a:latin typeface="+mj-lt"/>
              <a:ea typeface="+mj-ea"/>
              <a:cs typeface="ＭＳ Ｐゴシック"/>
            </a:endParaRPr>
          </a:p>
          <a:p>
            <a:pPr algn="ctr"/>
            <a:r>
              <a:rPr kumimoji="1" lang="ja-JP" altLang="en-US" sz="2000" dirty="0">
                <a:solidFill>
                  <a:schemeClr val="bg1"/>
                </a:solidFill>
                <a:latin typeface="+mj-lt"/>
                <a:ea typeface="+mj-ea"/>
                <a:cs typeface="ＭＳ Ｐゴシック"/>
              </a:rPr>
              <a:t>プロセッサ</a:t>
            </a:r>
          </a:p>
        </p:txBody>
      </p:sp>
      <p:sp>
        <p:nvSpPr>
          <p:cNvPr id="6" name="吹き出し: 折線 5">
            <a:extLst>
              <a:ext uri="{FF2B5EF4-FFF2-40B4-BE49-F238E27FC236}">
                <a16:creationId xmlns:a16="http://schemas.microsoft.com/office/drawing/2014/main" id="{CA473620-61E2-4975-97BC-FE4BC3CC6922}"/>
              </a:ext>
            </a:extLst>
          </p:cNvPr>
          <p:cNvSpPr/>
          <p:nvPr/>
        </p:nvSpPr>
        <p:spPr>
          <a:xfrm>
            <a:off x="5524498" y="3761929"/>
            <a:ext cx="3305175" cy="1081088"/>
          </a:xfrm>
          <a:prstGeom prst="borderCallout2">
            <a:avLst>
              <a:gd name="adj1" fmla="val 18750"/>
              <a:gd name="adj2" fmla="val -8333"/>
              <a:gd name="adj3" fmla="val 18750"/>
              <a:gd name="adj4" fmla="val -16667"/>
              <a:gd name="adj5" fmla="val 13821"/>
              <a:gd name="adj6" fmla="val -53007"/>
            </a:avLst>
          </a:prstGeom>
          <a:solidFill>
            <a:schemeClr val="accent1"/>
          </a:solidFill>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大規模な単一メモリ空間</a:t>
            </a:r>
            <a:endParaRPr kumimoji="1" lang="en-US" altLang="ja-JP" sz="2000" dirty="0">
              <a:solidFill>
                <a:schemeClr val="bg1"/>
              </a:solidFill>
              <a:latin typeface="+mj-lt"/>
              <a:ea typeface="+mj-ea"/>
              <a:cs typeface="ＭＳ Ｐゴシック"/>
            </a:endParaRPr>
          </a:p>
          <a:p>
            <a:pPr algn="ctr"/>
            <a:r>
              <a:rPr kumimoji="1" lang="ja-JP" altLang="en-US" sz="2000" dirty="0">
                <a:solidFill>
                  <a:schemeClr val="bg1"/>
                </a:solidFill>
                <a:latin typeface="+mj-lt"/>
                <a:ea typeface="+mj-ea"/>
                <a:cs typeface="ＭＳ Ｐゴシック"/>
              </a:rPr>
              <a:t>（試作機では</a:t>
            </a:r>
            <a:r>
              <a:rPr kumimoji="1" lang="en-US" altLang="ja-JP" sz="2000" dirty="0">
                <a:solidFill>
                  <a:schemeClr val="bg1"/>
                </a:solidFill>
                <a:latin typeface="+mj-lt"/>
                <a:ea typeface="+mj-ea"/>
                <a:cs typeface="ＭＳ Ｐゴシック"/>
              </a:rPr>
              <a:t>160TB</a:t>
            </a:r>
            <a:r>
              <a:rPr kumimoji="1" lang="ja-JP" altLang="en-US" sz="2000" dirty="0">
                <a:solidFill>
                  <a:schemeClr val="bg1"/>
                </a:solidFill>
                <a:latin typeface="+mj-lt"/>
                <a:ea typeface="+mj-ea"/>
                <a:cs typeface="ＭＳ Ｐゴシック"/>
              </a:rPr>
              <a:t>）</a:t>
            </a:r>
          </a:p>
        </p:txBody>
      </p:sp>
      <p:sp>
        <p:nvSpPr>
          <p:cNvPr id="7" name="吹き出し: 折線 6">
            <a:extLst>
              <a:ext uri="{FF2B5EF4-FFF2-40B4-BE49-F238E27FC236}">
                <a16:creationId xmlns:a16="http://schemas.microsoft.com/office/drawing/2014/main" id="{731F5FD3-B7A0-4D36-A614-63AE000F7632}"/>
              </a:ext>
            </a:extLst>
          </p:cNvPr>
          <p:cNvSpPr/>
          <p:nvPr/>
        </p:nvSpPr>
        <p:spPr>
          <a:xfrm>
            <a:off x="5524497" y="5043191"/>
            <a:ext cx="3305175" cy="1081088"/>
          </a:xfrm>
          <a:prstGeom prst="borderCallout2">
            <a:avLst>
              <a:gd name="adj1" fmla="val 18750"/>
              <a:gd name="adj2" fmla="val -8333"/>
              <a:gd name="adj3" fmla="val 18750"/>
              <a:gd name="adj4" fmla="val -16667"/>
              <a:gd name="adj5" fmla="val -46091"/>
              <a:gd name="adj6" fmla="val -60500"/>
            </a:avLst>
          </a:prstGeom>
          <a:solidFill>
            <a:schemeClr val="accent1"/>
          </a:solidFill>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chemeClr val="bg1"/>
                </a:solidFill>
                <a:cs typeface="ＭＳ Ｐゴシック"/>
              </a:rPr>
              <a:t>不揮発性で</a:t>
            </a:r>
            <a:r>
              <a:rPr kumimoji="1" lang="ja-JP" altLang="en-US" sz="2000" dirty="0">
                <a:solidFill>
                  <a:schemeClr val="bg1"/>
                </a:solidFill>
                <a:latin typeface="+mj-lt"/>
                <a:ea typeface="+mj-ea"/>
                <a:cs typeface="ＭＳ Ｐゴシック"/>
              </a:rPr>
              <a:t>階層無し</a:t>
            </a:r>
            <a:endParaRPr kumimoji="1" lang="en-US" altLang="ja-JP" sz="2000" dirty="0">
              <a:solidFill>
                <a:schemeClr val="bg1"/>
              </a:solidFill>
              <a:latin typeface="+mj-lt"/>
              <a:ea typeface="+mj-ea"/>
              <a:cs typeface="ＭＳ Ｐゴシック"/>
            </a:endParaRPr>
          </a:p>
          <a:p>
            <a:pPr algn="ctr"/>
            <a:r>
              <a:rPr kumimoji="1" lang="ja-JP" altLang="en-US" sz="2000" dirty="0">
                <a:solidFill>
                  <a:schemeClr val="bg1"/>
                </a:solidFill>
                <a:latin typeface="+mj-lt"/>
                <a:ea typeface="+mj-ea"/>
                <a:cs typeface="ＭＳ Ｐゴシック"/>
              </a:rPr>
              <a:t>（</a:t>
            </a:r>
            <a:r>
              <a:rPr kumimoji="1" lang="en-US" altLang="ja-JP" sz="2000" dirty="0">
                <a:solidFill>
                  <a:schemeClr val="bg1"/>
                </a:solidFill>
                <a:latin typeface="+mj-lt"/>
                <a:ea typeface="+mj-ea"/>
                <a:cs typeface="ＭＳ Ｐゴシック"/>
              </a:rPr>
              <a:t>DRAM</a:t>
            </a:r>
            <a:r>
              <a:rPr kumimoji="1" lang="ja-JP" altLang="en-US" sz="2000" dirty="0">
                <a:solidFill>
                  <a:schemeClr val="bg1"/>
                </a:solidFill>
                <a:latin typeface="+mj-lt"/>
                <a:ea typeface="+mj-ea"/>
                <a:cs typeface="ＭＳ Ｐゴシック"/>
              </a:rPr>
              <a:t>＋</a:t>
            </a:r>
            <a:r>
              <a:rPr kumimoji="1" lang="en-US" altLang="ja-JP" sz="2000" dirty="0">
                <a:solidFill>
                  <a:schemeClr val="bg1"/>
                </a:solidFill>
                <a:latin typeface="+mj-lt"/>
                <a:ea typeface="+mj-ea"/>
                <a:cs typeface="ＭＳ Ｐゴシック"/>
              </a:rPr>
              <a:t>SSD</a:t>
            </a:r>
            <a:r>
              <a:rPr kumimoji="1" lang="ja-JP" altLang="en-US" sz="2000" dirty="0">
                <a:solidFill>
                  <a:schemeClr val="bg1"/>
                </a:solidFill>
                <a:latin typeface="+mj-lt"/>
                <a:ea typeface="+mj-ea"/>
                <a:cs typeface="ＭＳ Ｐゴシック"/>
              </a:rPr>
              <a:t>＋</a:t>
            </a:r>
            <a:r>
              <a:rPr kumimoji="1" lang="en-US" altLang="ja-JP" sz="2000" dirty="0">
                <a:solidFill>
                  <a:schemeClr val="bg1"/>
                </a:solidFill>
                <a:latin typeface="+mj-lt"/>
                <a:ea typeface="+mj-ea"/>
                <a:cs typeface="ＭＳ Ｐゴシック"/>
              </a:rPr>
              <a:t>HDD</a:t>
            </a:r>
            <a:r>
              <a:rPr kumimoji="1" lang="ja-JP" altLang="en-US" sz="2000" dirty="0">
                <a:solidFill>
                  <a:schemeClr val="bg1"/>
                </a:solidFill>
                <a:latin typeface="+mj-lt"/>
                <a:ea typeface="+mj-ea"/>
                <a:cs typeface="ＭＳ Ｐゴシック"/>
              </a:rPr>
              <a:t>）</a:t>
            </a:r>
          </a:p>
        </p:txBody>
      </p:sp>
      <p:sp>
        <p:nvSpPr>
          <p:cNvPr id="8" name="吹き出し: 折線 7">
            <a:extLst>
              <a:ext uri="{FF2B5EF4-FFF2-40B4-BE49-F238E27FC236}">
                <a16:creationId xmlns:a16="http://schemas.microsoft.com/office/drawing/2014/main" id="{13878E91-0A02-447C-8E25-7D8494D5A5F2}"/>
              </a:ext>
            </a:extLst>
          </p:cNvPr>
          <p:cNvSpPr/>
          <p:nvPr/>
        </p:nvSpPr>
        <p:spPr>
          <a:xfrm>
            <a:off x="5524496" y="2481262"/>
            <a:ext cx="3305175" cy="1081088"/>
          </a:xfrm>
          <a:prstGeom prst="borderCallout2">
            <a:avLst>
              <a:gd name="adj1" fmla="val 18750"/>
              <a:gd name="adj2" fmla="val -8333"/>
              <a:gd name="adj3" fmla="val 18750"/>
              <a:gd name="adj4" fmla="val -16667"/>
              <a:gd name="adj5" fmla="val 17346"/>
              <a:gd name="adj6" fmla="val -24478"/>
            </a:avLst>
          </a:prstGeom>
          <a:solidFill>
            <a:schemeClr val="accent1"/>
          </a:solidFill>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各プロセッサから必要な</a:t>
            </a:r>
            <a:br>
              <a:rPr kumimoji="1" lang="en-US" altLang="ja-JP" sz="2000" dirty="0">
                <a:solidFill>
                  <a:schemeClr val="bg1"/>
                </a:solidFill>
                <a:latin typeface="+mj-lt"/>
                <a:ea typeface="+mj-ea"/>
                <a:cs typeface="ＭＳ Ｐゴシック"/>
              </a:rPr>
            </a:br>
            <a:r>
              <a:rPr kumimoji="1" lang="ja-JP" altLang="en-US" sz="2000" dirty="0">
                <a:solidFill>
                  <a:schemeClr val="bg1"/>
                </a:solidFill>
                <a:latin typeface="+mj-lt"/>
                <a:ea typeface="+mj-ea"/>
                <a:cs typeface="ＭＳ Ｐゴシック"/>
              </a:rPr>
              <a:t>メモリに同時にアクセス</a:t>
            </a:r>
          </a:p>
        </p:txBody>
      </p:sp>
      <p:sp>
        <p:nvSpPr>
          <p:cNvPr id="9" name="四角形: 角を丸くする 8">
            <a:extLst>
              <a:ext uri="{FF2B5EF4-FFF2-40B4-BE49-F238E27FC236}">
                <a16:creationId xmlns:a16="http://schemas.microsoft.com/office/drawing/2014/main" id="{B1B2E50E-CDD9-484D-856F-69B3598C7792}"/>
              </a:ext>
            </a:extLst>
          </p:cNvPr>
          <p:cNvSpPr/>
          <p:nvPr/>
        </p:nvSpPr>
        <p:spPr>
          <a:xfrm>
            <a:off x="742950" y="6019800"/>
            <a:ext cx="1228725" cy="352425"/>
          </a:xfrm>
          <a:prstGeom prst="round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latin typeface="+mj-lt"/>
                <a:ea typeface="+mj-ea"/>
                <a:cs typeface="ＭＳ Ｐゴシック"/>
              </a:rPr>
              <a:t>AI</a:t>
            </a:r>
            <a:endParaRPr kumimoji="1" lang="ja-JP" altLang="en-US" sz="2000" dirty="0">
              <a:solidFill>
                <a:schemeClr val="bg1"/>
              </a:solidFill>
              <a:latin typeface="+mj-lt"/>
              <a:ea typeface="+mj-ea"/>
              <a:cs typeface="ＭＳ Ｐゴシック"/>
            </a:endParaRPr>
          </a:p>
        </p:txBody>
      </p:sp>
      <p:sp>
        <p:nvSpPr>
          <p:cNvPr id="10" name="四角形: 角を丸くする 9">
            <a:extLst>
              <a:ext uri="{FF2B5EF4-FFF2-40B4-BE49-F238E27FC236}">
                <a16:creationId xmlns:a16="http://schemas.microsoft.com/office/drawing/2014/main" id="{C928231B-2D15-4062-8704-1B335CC17A9A}"/>
              </a:ext>
            </a:extLst>
          </p:cNvPr>
          <p:cNvSpPr/>
          <p:nvPr/>
        </p:nvSpPr>
        <p:spPr>
          <a:xfrm>
            <a:off x="2119312" y="6015037"/>
            <a:ext cx="1228725" cy="352425"/>
          </a:xfrm>
          <a:prstGeom prst="round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latin typeface="+mj-lt"/>
                <a:ea typeface="+mj-ea"/>
                <a:cs typeface="ＭＳ Ｐゴシック"/>
              </a:rPr>
              <a:t>IoT</a:t>
            </a:r>
            <a:endParaRPr kumimoji="1" lang="ja-JP" altLang="en-US" sz="2000" dirty="0">
              <a:solidFill>
                <a:schemeClr val="bg1"/>
              </a:solidFill>
              <a:latin typeface="+mj-lt"/>
              <a:ea typeface="+mj-ea"/>
              <a:cs typeface="ＭＳ Ｐゴシック"/>
            </a:endParaRPr>
          </a:p>
        </p:txBody>
      </p:sp>
      <p:sp>
        <p:nvSpPr>
          <p:cNvPr id="11" name="四角形: 角を丸くする 10">
            <a:extLst>
              <a:ext uri="{FF2B5EF4-FFF2-40B4-BE49-F238E27FC236}">
                <a16:creationId xmlns:a16="http://schemas.microsoft.com/office/drawing/2014/main" id="{B20C419B-EB33-44B4-8ABD-114B17AD2D95}"/>
              </a:ext>
            </a:extLst>
          </p:cNvPr>
          <p:cNvSpPr/>
          <p:nvPr/>
        </p:nvSpPr>
        <p:spPr>
          <a:xfrm>
            <a:off x="3495674" y="6019800"/>
            <a:ext cx="1228725" cy="352425"/>
          </a:xfrm>
          <a:prstGeom prst="round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latin typeface="+mj-lt"/>
                <a:ea typeface="+mj-ea"/>
                <a:cs typeface="ＭＳ Ｐゴシック"/>
              </a:rPr>
              <a:t>HPC</a:t>
            </a:r>
            <a:endParaRPr kumimoji="1" lang="ja-JP" altLang="en-US" sz="2000" dirty="0">
              <a:solidFill>
                <a:schemeClr val="bg1"/>
              </a:solidFill>
              <a:latin typeface="+mj-lt"/>
              <a:ea typeface="+mj-ea"/>
              <a:cs typeface="ＭＳ Ｐゴシック"/>
            </a:endParaRPr>
          </a:p>
        </p:txBody>
      </p:sp>
    </p:spTree>
    <p:extLst>
      <p:ext uri="{BB962C8B-B14F-4D97-AF65-F5344CB8AC3E}">
        <p14:creationId xmlns:p14="http://schemas.microsoft.com/office/powerpoint/2010/main" val="229849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635FE-F594-4DA7-AD32-8312E49A4398}"/>
              </a:ext>
            </a:extLst>
          </p:cNvPr>
          <p:cNvSpPr>
            <a:spLocks noGrp="1"/>
          </p:cNvSpPr>
          <p:nvPr>
            <p:ph type="title"/>
          </p:nvPr>
        </p:nvSpPr>
        <p:spPr/>
        <p:txBody>
          <a:bodyPr/>
          <a:lstStyle/>
          <a:p>
            <a:r>
              <a:rPr kumimoji="1" lang="en-US" altLang="ja-JP" dirty="0"/>
              <a:t>Intel</a:t>
            </a:r>
            <a:r>
              <a:rPr kumimoji="1" lang="ja-JP" altLang="en-US" dirty="0"/>
              <a:t>が高速な不揮発性メモリを発表</a:t>
            </a:r>
          </a:p>
        </p:txBody>
      </p:sp>
      <p:pic>
        <p:nvPicPr>
          <p:cNvPr id="3" name="図 2">
            <a:extLst>
              <a:ext uri="{FF2B5EF4-FFF2-40B4-BE49-F238E27FC236}">
                <a16:creationId xmlns:a16="http://schemas.microsoft.com/office/drawing/2014/main" id="{498426DC-FD5F-426C-9A9C-00D5B9F1C508}"/>
              </a:ext>
            </a:extLst>
          </p:cNvPr>
          <p:cNvPicPr>
            <a:picLocks noChangeAspect="1"/>
          </p:cNvPicPr>
          <p:nvPr/>
        </p:nvPicPr>
        <p:blipFill>
          <a:blip r:embed="rId2"/>
          <a:stretch>
            <a:fillRect/>
          </a:stretch>
        </p:blipFill>
        <p:spPr>
          <a:xfrm>
            <a:off x="457200" y="838839"/>
            <a:ext cx="6981371" cy="5638800"/>
          </a:xfrm>
          <a:prstGeom prst="rect">
            <a:avLst/>
          </a:prstGeom>
          <a:ln>
            <a:solidFill>
              <a:schemeClr val="tx1">
                <a:lumMod val="65000"/>
                <a:lumOff val="35000"/>
              </a:schemeClr>
            </a:solidFill>
          </a:ln>
        </p:spPr>
      </p:pic>
      <p:sp>
        <p:nvSpPr>
          <p:cNvPr id="4" name="正方形/長方形 3">
            <a:extLst>
              <a:ext uri="{FF2B5EF4-FFF2-40B4-BE49-F238E27FC236}">
                <a16:creationId xmlns:a16="http://schemas.microsoft.com/office/drawing/2014/main" id="{EF66D7E3-4AF8-42E6-BAA8-6C0DE80CB620}"/>
              </a:ext>
            </a:extLst>
          </p:cNvPr>
          <p:cNvSpPr/>
          <p:nvPr/>
        </p:nvSpPr>
        <p:spPr>
          <a:xfrm>
            <a:off x="5640022" y="1337159"/>
            <a:ext cx="3199178" cy="1070985"/>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ＭＳ Ｐゴシック"/>
                <a:ea typeface="ＭＳ Ｐゴシック"/>
                <a:cs typeface="ＭＳ Ｐゴシック"/>
              </a:rPr>
              <a:t>SSD</a:t>
            </a:r>
            <a:r>
              <a:rPr lang="ja-JP" altLang="en-US" sz="2000" dirty="0">
                <a:solidFill>
                  <a:srgbClr val="FFFFFF"/>
                </a:solidFill>
                <a:latin typeface="ＭＳ Ｐゴシック"/>
                <a:ea typeface="ＭＳ Ｐゴシック"/>
                <a:cs typeface="ＭＳ Ｐゴシック"/>
              </a:rPr>
              <a:t>よりも高速で、</a:t>
            </a:r>
            <a:endParaRPr lang="en-US" altLang="ja-JP" sz="2000" dirty="0">
              <a:solidFill>
                <a:srgbClr val="FFFFFF"/>
              </a:solidFill>
              <a:latin typeface="ＭＳ Ｐゴシック"/>
              <a:ea typeface="ＭＳ Ｐゴシック"/>
              <a:cs typeface="ＭＳ Ｐゴシック"/>
            </a:endParaRPr>
          </a:p>
          <a:p>
            <a:pPr algn="ctr"/>
            <a:r>
              <a:rPr kumimoji="1" lang="en-US" altLang="ja-JP" sz="2000" dirty="0">
                <a:solidFill>
                  <a:srgbClr val="FFFFFF"/>
                </a:solidFill>
                <a:latin typeface="ＭＳ Ｐゴシック"/>
                <a:ea typeface="ＭＳ Ｐゴシック"/>
                <a:cs typeface="ＭＳ Ｐゴシック"/>
              </a:rPr>
              <a:t>SSD</a:t>
            </a:r>
            <a:r>
              <a:rPr kumimoji="1" lang="ja-JP" altLang="en-US" sz="2000" dirty="0" err="1">
                <a:solidFill>
                  <a:srgbClr val="FFFFFF"/>
                </a:solidFill>
                <a:latin typeface="ＭＳ Ｐゴシック"/>
                <a:ea typeface="ＭＳ Ｐゴシック"/>
                <a:cs typeface="ＭＳ Ｐゴシック"/>
              </a:rPr>
              <a:t>のように</a:t>
            </a:r>
            <a:r>
              <a:rPr kumimoji="1" lang="ja-JP" altLang="en-US" sz="2000" dirty="0">
                <a:solidFill>
                  <a:srgbClr val="FFFFFF"/>
                </a:solidFill>
                <a:latin typeface="ＭＳ Ｐゴシック"/>
                <a:ea typeface="ＭＳ Ｐゴシック"/>
                <a:cs typeface="ＭＳ Ｐゴシック"/>
              </a:rPr>
              <a:t>データを保持</a:t>
            </a:r>
            <a:endParaRPr kumimoji="1" lang="en-US" altLang="ja-JP" sz="20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B03CFD44-C377-4424-B466-9B2919721D6C}"/>
              </a:ext>
            </a:extLst>
          </p:cNvPr>
          <p:cNvSpPr/>
          <p:nvPr/>
        </p:nvSpPr>
        <p:spPr>
          <a:xfrm>
            <a:off x="5640022" y="2516954"/>
            <a:ext cx="3199178" cy="114624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rgbClr val="FFFFFF"/>
                </a:solidFill>
                <a:latin typeface="ＭＳ Ｐゴシック"/>
                <a:ea typeface="ＭＳ Ｐゴシック"/>
                <a:cs typeface="ＭＳ Ｐゴシック"/>
              </a:rPr>
              <a:t>「</a:t>
            </a:r>
            <a:r>
              <a:rPr lang="en-US" altLang="ja-JP" sz="1600">
                <a:solidFill>
                  <a:srgbClr val="FFFFFF"/>
                </a:solidFill>
                <a:latin typeface="ＭＳ Ｐゴシック"/>
                <a:ea typeface="ＭＳ Ｐゴシック"/>
                <a:cs typeface="ＭＳ Ｐゴシック"/>
              </a:rPr>
              <a:t>50</a:t>
            </a:r>
            <a:r>
              <a:rPr lang="ja-JP" altLang="en-US" sz="1600">
                <a:solidFill>
                  <a:srgbClr val="FFFFFF"/>
                </a:solidFill>
                <a:latin typeface="ＭＳ Ｐゴシック"/>
                <a:ea typeface="ＭＳ Ｐゴシック"/>
                <a:cs typeface="ＭＳ Ｐゴシック"/>
              </a:rPr>
              <a:t>年以上に渡ってコンピューティングを支配してきたデータの利用方法についての制限のいくつかを根本的に解決すると信じる」</a:t>
            </a:r>
            <a:endParaRPr kumimoji="1" lang="en-US" altLang="ja-JP" sz="1600">
              <a:solidFill>
                <a:srgbClr val="FFFFFF"/>
              </a:solidFill>
              <a:latin typeface="ＭＳ Ｐゴシック"/>
              <a:ea typeface="ＭＳ Ｐゴシック"/>
              <a:cs typeface="ＭＳ Ｐゴシック"/>
            </a:endParaRPr>
          </a:p>
        </p:txBody>
      </p:sp>
      <p:pic>
        <p:nvPicPr>
          <p:cNvPr id="6" name="図 5">
            <a:extLst>
              <a:ext uri="{FF2B5EF4-FFF2-40B4-BE49-F238E27FC236}">
                <a16:creationId xmlns:a16="http://schemas.microsoft.com/office/drawing/2014/main" id="{FF711F90-9D26-4399-88AD-BD28F54DD147}"/>
              </a:ext>
            </a:extLst>
          </p:cNvPr>
          <p:cNvPicPr>
            <a:picLocks noChangeAspect="1"/>
          </p:cNvPicPr>
          <p:nvPr/>
        </p:nvPicPr>
        <p:blipFill>
          <a:blip r:embed="rId3"/>
          <a:stretch>
            <a:fillRect/>
          </a:stretch>
        </p:blipFill>
        <p:spPr>
          <a:xfrm>
            <a:off x="5640022" y="3772013"/>
            <a:ext cx="3199178" cy="2595166"/>
          </a:xfrm>
          <a:prstGeom prst="rect">
            <a:avLst/>
          </a:prstGeom>
          <a:ln>
            <a:solidFill>
              <a:schemeClr val="tx1">
                <a:lumMod val="65000"/>
                <a:lumOff val="35000"/>
              </a:schemeClr>
            </a:solidFill>
          </a:ln>
        </p:spPr>
      </p:pic>
    </p:spTree>
    <p:extLst>
      <p:ext uri="{BB962C8B-B14F-4D97-AF65-F5344CB8AC3E}">
        <p14:creationId xmlns:p14="http://schemas.microsoft.com/office/powerpoint/2010/main" val="290268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8204E5-0D0F-4F5B-B3E4-32F3EA2A7F63}"/>
              </a:ext>
            </a:extLst>
          </p:cNvPr>
          <p:cNvSpPr>
            <a:spLocks noGrp="1"/>
          </p:cNvSpPr>
          <p:nvPr>
            <p:ph type="title"/>
          </p:nvPr>
        </p:nvSpPr>
        <p:spPr/>
        <p:txBody>
          <a:bodyPr/>
          <a:lstStyle/>
          <a:p>
            <a:r>
              <a:rPr kumimoji="1" lang="ja-JP" altLang="en-US" dirty="0"/>
              <a:t>「計算するメモリ」</a:t>
            </a:r>
          </a:p>
        </p:txBody>
      </p:sp>
      <p:pic>
        <p:nvPicPr>
          <p:cNvPr id="3" name="図 2">
            <a:extLst>
              <a:ext uri="{FF2B5EF4-FFF2-40B4-BE49-F238E27FC236}">
                <a16:creationId xmlns:a16="http://schemas.microsoft.com/office/drawing/2014/main" id="{6B8CF852-EDBE-4AF4-B1FB-91B2A476EF57}"/>
              </a:ext>
            </a:extLst>
          </p:cNvPr>
          <p:cNvPicPr>
            <a:picLocks noChangeAspect="1"/>
          </p:cNvPicPr>
          <p:nvPr/>
        </p:nvPicPr>
        <p:blipFill>
          <a:blip r:embed="rId3"/>
          <a:stretch>
            <a:fillRect/>
          </a:stretch>
        </p:blipFill>
        <p:spPr>
          <a:xfrm>
            <a:off x="826272" y="866910"/>
            <a:ext cx="7491455" cy="5716452"/>
          </a:xfrm>
          <a:prstGeom prst="rect">
            <a:avLst/>
          </a:prstGeom>
          <a:ln>
            <a:solidFill>
              <a:schemeClr val="tx1">
                <a:lumMod val="50000"/>
                <a:lumOff val="50000"/>
              </a:schemeClr>
            </a:solidFill>
          </a:ln>
        </p:spPr>
      </p:pic>
    </p:spTree>
    <p:extLst>
      <p:ext uri="{BB962C8B-B14F-4D97-AF65-F5344CB8AC3E}">
        <p14:creationId xmlns:p14="http://schemas.microsoft.com/office/powerpoint/2010/main" val="296064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F3C43-0835-4798-9FE9-35B224D85C3A}"/>
              </a:ext>
            </a:extLst>
          </p:cNvPr>
          <p:cNvSpPr>
            <a:spLocks noGrp="1"/>
          </p:cNvSpPr>
          <p:nvPr>
            <p:ph type="title"/>
          </p:nvPr>
        </p:nvSpPr>
        <p:spPr/>
        <p:txBody>
          <a:bodyPr/>
          <a:lstStyle/>
          <a:p>
            <a:r>
              <a:rPr kumimoji="1" lang="ja-JP" altLang="en-US" dirty="0"/>
              <a:t>コンピュータを取り巻く環境</a:t>
            </a:r>
          </a:p>
        </p:txBody>
      </p:sp>
      <p:sp>
        <p:nvSpPr>
          <p:cNvPr id="3" name="正方形/長方形 2">
            <a:extLst>
              <a:ext uri="{FF2B5EF4-FFF2-40B4-BE49-F238E27FC236}">
                <a16:creationId xmlns:a16="http://schemas.microsoft.com/office/drawing/2014/main" id="{5062506C-E356-4015-B07B-B5B6F97CD19A}"/>
              </a:ext>
            </a:extLst>
          </p:cNvPr>
          <p:cNvSpPr/>
          <p:nvPr/>
        </p:nvSpPr>
        <p:spPr>
          <a:xfrm>
            <a:off x="609600" y="1276350"/>
            <a:ext cx="3848100" cy="657225"/>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mj-lt"/>
                <a:ea typeface="+mj-ea"/>
                <a:cs typeface="ＭＳ Ｐゴシック"/>
              </a:rPr>
              <a:t>増え続けるデマンド</a:t>
            </a:r>
          </a:p>
        </p:txBody>
      </p:sp>
      <p:sp>
        <p:nvSpPr>
          <p:cNvPr id="4" name="正方形/長方形 3">
            <a:extLst>
              <a:ext uri="{FF2B5EF4-FFF2-40B4-BE49-F238E27FC236}">
                <a16:creationId xmlns:a16="http://schemas.microsoft.com/office/drawing/2014/main" id="{9E91856F-83A0-42D1-9C71-39CB19026B4F}"/>
              </a:ext>
            </a:extLst>
          </p:cNvPr>
          <p:cNvSpPr/>
          <p:nvPr/>
        </p:nvSpPr>
        <p:spPr>
          <a:xfrm>
            <a:off x="4610100" y="1276350"/>
            <a:ext cx="3848100" cy="657225"/>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mj-lt"/>
                <a:ea typeface="+mj-ea"/>
                <a:cs typeface="ＭＳ Ｐゴシック"/>
              </a:rPr>
              <a:t>テクノロジーの限界</a:t>
            </a:r>
          </a:p>
        </p:txBody>
      </p:sp>
      <p:sp>
        <p:nvSpPr>
          <p:cNvPr id="5" name="正方形/長方形 4">
            <a:extLst>
              <a:ext uri="{FF2B5EF4-FFF2-40B4-BE49-F238E27FC236}">
                <a16:creationId xmlns:a16="http://schemas.microsoft.com/office/drawing/2014/main" id="{E4DC8DEE-E280-434B-AB4B-8564FC29D014}"/>
              </a:ext>
            </a:extLst>
          </p:cNvPr>
          <p:cNvSpPr/>
          <p:nvPr/>
        </p:nvSpPr>
        <p:spPr>
          <a:xfrm>
            <a:off x="609600" y="2085975"/>
            <a:ext cx="3848100" cy="657225"/>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mj-lt"/>
                <a:ea typeface="+mj-ea"/>
                <a:cs typeface="ＭＳ Ｐゴシック"/>
              </a:rPr>
              <a:t>ビッグデータ</a:t>
            </a:r>
          </a:p>
        </p:txBody>
      </p:sp>
      <p:sp>
        <p:nvSpPr>
          <p:cNvPr id="6" name="正方形/長方形 5">
            <a:extLst>
              <a:ext uri="{FF2B5EF4-FFF2-40B4-BE49-F238E27FC236}">
                <a16:creationId xmlns:a16="http://schemas.microsoft.com/office/drawing/2014/main" id="{035C1477-59CD-4A18-8E9F-D48391AA5D3E}"/>
              </a:ext>
            </a:extLst>
          </p:cNvPr>
          <p:cNvSpPr/>
          <p:nvPr/>
        </p:nvSpPr>
        <p:spPr>
          <a:xfrm>
            <a:off x="4610100" y="2085975"/>
            <a:ext cx="3848100" cy="657225"/>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mj-lt"/>
                <a:ea typeface="+mj-ea"/>
                <a:cs typeface="ＭＳ Ｐゴシック"/>
              </a:rPr>
              <a:t>ムーアの法則の終焉</a:t>
            </a:r>
          </a:p>
        </p:txBody>
      </p:sp>
      <p:sp>
        <p:nvSpPr>
          <p:cNvPr id="7" name="正方形/長方形 6">
            <a:extLst>
              <a:ext uri="{FF2B5EF4-FFF2-40B4-BE49-F238E27FC236}">
                <a16:creationId xmlns:a16="http://schemas.microsoft.com/office/drawing/2014/main" id="{2E397473-2F76-41AA-9769-317F3DDEAF08}"/>
              </a:ext>
            </a:extLst>
          </p:cNvPr>
          <p:cNvSpPr/>
          <p:nvPr/>
        </p:nvSpPr>
        <p:spPr>
          <a:xfrm>
            <a:off x="609600" y="2895600"/>
            <a:ext cx="3848100" cy="657225"/>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bg1"/>
                </a:solidFill>
                <a:latin typeface="+mj-lt"/>
                <a:ea typeface="+mj-ea"/>
                <a:cs typeface="ＭＳ Ｐゴシック"/>
              </a:rPr>
              <a:t>AI</a:t>
            </a:r>
            <a:endParaRPr kumimoji="1" lang="ja-JP" altLang="en-US" dirty="0">
              <a:solidFill>
                <a:schemeClr val="bg1"/>
              </a:solidFill>
              <a:latin typeface="+mj-lt"/>
              <a:ea typeface="+mj-ea"/>
              <a:cs typeface="ＭＳ Ｐゴシック"/>
            </a:endParaRPr>
          </a:p>
        </p:txBody>
      </p:sp>
      <p:sp>
        <p:nvSpPr>
          <p:cNvPr id="8" name="正方形/長方形 7">
            <a:extLst>
              <a:ext uri="{FF2B5EF4-FFF2-40B4-BE49-F238E27FC236}">
                <a16:creationId xmlns:a16="http://schemas.microsoft.com/office/drawing/2014/main" id="{E725F331-9F4A-440C-BFC4-BB282DE78001}"/>
              </a:ext>
            </a:extLst>
          </p:cNvPr>
          <p:cNvSpPr/>
          <p:nvPr/>
        </p:nvSpPr>
        <p:spPr>
          <a:xfrm>
            <a:off x="4610100" y="2895600"/>
            <a:ext cx="3848100" cy="657225"/>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mj-lt"/>
                <a:ea typeface="+mj-ea"/>
                <a:cs typeface="ＭＳ Ｐゴシック"/>
              </a:rPr>
              <a:t>フォン・ノイマン・ボトルネック</a:t>
            </a:r>
          </a:p>
        </p:txBody>
      </p:sp>
      <p:sp>
        <p:nvSpPr>
          <p:cNvPr id="9" name="正方形/長方形 8">
            <a:extLst>
              <a:ext uri="{FF2B5EF4-FFF2-40B4-BE49-F238E27FC236}">
                <a16:creationId xmlns:a16="http://schemas.microsoft.com/office/drawing/2014/main" id="{FDDE31CB-66F3-473E-AE61-E762FCB42EED}"/>
              </a:ext>
            </a:extLst>
          </p:cNvPr>
          <p:cNvSpPr/>
          <p:nvPr/>
        </p:nvSpPr>
        <p:spPr>
          <a:xfrm>
            <a:off x="609600" y="3705225"/>
            <a:ext cx="3848100" cy="657225"/>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bg1"/>
                </a:solidFill>
                <a:latin typeface="+mj-lt"/>
                <a:ea typeface="+mj-ea"/>
                <a:cs typeface="ＭＳ Ｐゴシック"/>
              </a:rPr>
              <a:t>IoT</a:t>
            </a:r>
            <a:endParaRPr kumimoji="1" lang="ja-JP" altLang="en-US" dirty="0">
              <a:solidFill>
                <a:schemeClr val="bg1"/>
              </a:solidFill>
              <a:latin typeface="+mj-lt"/>
              <a:ea typeface="+mj-ea"/>
              <a:cs typeface="ＭＳ Ｐゴシック"/>
            </a:endParaRPr>
          </a:p>
        </p:txBody>
      </p:sp>
      <p:sp>
        <p:nvSpPr>
          <p:cNvPr id="10" name="正方形/長方形 9">
            <a:extLst>
              <a:ext uri="{FF2B5EF4-FFF2-40B4-BE49-F238E27FC236}">
                <a16:creationId xmlns:a16="http://schemas.microsoft.com/office/drawing/2014/main" id="{9AA8E58F-84CE-4921-899C-9C246C6048AB}"/>
              </a:ext>
            </a:extLst>
          </p:cNvPr>
          <p:cNvSpPr/>
          <p:nvPr/>
        </p:nvSpPr>
        <p:spPr>
          <a:xfrm>
            <a:off x="4610100" y="3705225"/>
            <a:ext cx="3848100" cy="657225"/>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mj-lt"/>
                <a:ea typeface="+mj-ea"/>
                <a:cs typeface="ＭＳ Ｐゴシック"/>
              </a:rPr>
              <a:t>発熱・消費電力</a:t>
            </a:r>
          </a:p>
        </p:txBody>
      </p:sp>
      <p:sp>
        <p:nvSpPr>
          <p:cNvPr id="11" name="矢印: 下 10">
            <a:extLst>
              <a:ext uri="{FF2B5EF4-FFF2-40B4-BE49-F238E27FC236}">
                <a16:creationId xmlns:a16="http://schemas.microsoft.com/office/drawing/2014/main" id="{7F33C080-3A1F-495A-9CAB-B42E64A6B6E0}"/>
              </a:ext>
            </a:extLst>
          </p:cNvPr>
          <p:cNvSpPr/>
          <p:nvPr/>
        </p:nvSpPr>
        <p:spPr>
          <a:xfrm>
            <a:off x="3067049" y="4533900"/>
            <a:ext cx="2924175" cy="514350"/>
          </a:xfrm>
          <a:prstGeom prst="down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2" name="正方形/長方形 11">
            <a:extLst>
              <a:ext uri="{FF2B5EF4-FFF2-40B4-BE49-F238E27FC236}">
                <a16:creationId xmlns:a16="http://schemas.microsoft.com/office/drawing/2014/main" id="{6A857F55-C694-4FBD-A04B-4FDD9767668C}"/>
              </a:ext>
            </a:extLst>
          </p:cNvPr>
          <p:cNvSpPr/>
          <p:nvPr/>
        </p:nvSpPr>
        <p:spPr>
          <a:xfrm>
            <a:off x="609600" y="5219700"/>
            <a:ext cx="7848600" cy="657225"/>
          </a:xfrm>
          <a:prstGeom prst="rect">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mj-lt"/>
                <a:ea typeface="+mj-ea"/>
                <a:cs typeface="ＭＳ Ｐゴシック"/>
              </a:rPr>
              <a:t>まったく新しいコンピュータアーキテクチャが必要</a:t>
            </a:r>
          </a:p>
        </p:txBody>
      </p:sp>
    </p:spTree>
    <p:extLst>
      <p:ext uri="{BB962C8B-B14F-4D97-AF65-F5344CB8AC3E}">
        <p14:creationId xmlns:p14="http://schemas.microsoft.com/office/powerpoint/2010/main" val="149521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E8D547-6696-4A79-A183-F553044E1F48}"/>
              </a:ext>
            </a:extLst>
          </p:cNvPr>
          <p:cNvSpPr>
            <a:spLocks noGrp="1"/>
          </p:cNvSpPr>
          <p:nvPr>
            <p:ph type="title"/>
          </p:nvPr>
        </p:nvSpPr>
        <p:spPr/>
        <p:txBody>
          <a:bodyPr/>
          <a:lstStyle/>
          <a:p>
            <a:r>
              <a:rPr lang="ja-JP" altLang="en-US" dirty="0"/>
              <a:t>「コンピューターアーキテクチャの黄金時代」</a:t>
            </a:r>
            <a:endParaRPr kumimoji="1" lang="ja-JP" altLang="en-US" dirty="0"/>
          </a:p>
        </p:txBody>
      </p:sp>
      <p:pic>
        <p:nvPicPr>
          <p:cNvPr id="3" name="図 2">
            <a:extLst>
              <a:ext uri="{FF2B5EF4-FFF2-40B4-BE49-F238E27FC236}">
                <a16:creationId xmlns:a16="http://schemas.microsoft.com/office/drawing/2014/main" id="{8B1EF3BD-23C4-463C-8670-8D8692BDF0B9}"/>
              </a:ext>
            </a:extLst>
          </p:cNvPr>
          <p:cNvPicPr>
            <a:picLocks noChangeAspect="1"/>
          </p:cNvPicPr>
          <p:nvPr/>
        </p:nvPicPr>
        <p:blipFill>
          <a:blip r:embed="rId3"/>
          <a:stretch>
            <a:fillRect/>
          </a:stretch>
        </p:blipFill>
        <p:spPr>
          <a:xfrm>
            <a:off x="457200" y="958850"/>
            <a:ext cx="6477000" cy="5295900"/>
          </a:xfrm>
          <a:prstGeom prst="rect">
            <a:avLst/>
          </a:prstGeom>
          <a:ln>
            <a:solidFill>
              <a:schemeClr val="tx1">
                <a:lumMod val="50000"/>
                <a:lumOff val="50000"/>
              </a:schemeClr>
            </a:solidFill>
          </a:ln>
        </p:spPr>
      </p:pic>
      <p:sp>
        <p:nvSpPr>
          <p:cNvPr id="4" name="正方形/長方形 3">
            <a:extLst>
              <a:ext uri="{FF2B5EF4-FFF2-40B4-BE49-F238E27FC236}">
                <a16:creationId xmlns:a16="http://schemas.microsoft.com/office/drawing/2014/main" id="{295499D9-5873-4879-919A-0C5A18E6A46E}"/>
              </a:ext>
            </a:extLst>
          </p:cNvPr>
          <p:cNvSpPr/>
          <p:nvPr/>
        </p:nvSpPr>
        <p:spPr>
          <a:xfrm>
            <a:off x="3924300" y="4610100"/>
            <a:ext cx="4762500" cy="1644650"/>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mj-lt"/>
                <a:ea typeface="+mj-ea"/>
                <a:cs typeface="ＭＳ Ｐゴシック"/>
              </a:rPr>
              <a:t>ムーアの法則が有効だった時代は、ノイマン型の性能が継続的に向上するため、新しいアーキテクチャを採用しづらかった</a:t>
            </a:r>
          </a:p>
        </p:txBody>
      </p:sp>
      <p:pic>
        <p:nvPicPr>
          <p:cNvPr id="5" name="図 4">
            <a:extLst>
              <a:ext uri="{FF2B5EF4-FFF2-40B4-BE49-F238E27FC236}">
                <a16:creationId xmlns:a16="http://schemas.microsoft.com/office/drawing/2014/main" id="{436C1335-3EAC-4D33-AF00-6BD97BEB9F74}"/>
              </a:ext>
            </a:extLst>
          </p:cNvPr>
          <p:cNvPicPr>
            <a:picLocks noChangeAspect="1"/>
          </p:cNvPicPr>
          <p:nvPr/>
        </p:nvPicPr>
        <p:blipFill>
          <a:blip r:embed="rId4"/>
          <a:stretch>
            <a:fillRect/>
          </a:stretch>
        </p:blipFill>
        <p:spPr>
          <a:xfrm>
            <a:off x="3924300" y="958850"/>
            <a:ext cx="4762500" cy="3571875"/>
          </a:xfrm>
          <a:prstGeom prst="rect">
            <a:avLst/>
          </a:prstGeom>
        </p:spPr>
      </p:pic>
    </p:spTree>
    <p:extLst>
      <p:ext uri="{BB962C8B-B14F-4D97-AF65-F5344CB8AC3E}">
        <p14:creationId xmlns:p14="http://schemas.microsoft.com/office/powerpoint/2010/main" val="23271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直線矢印コネクタ 89">
            <a:extLst>
              <a:ext uri="{FF2B5EF4-FFF2-40B4-BE49-F238E27FC236}">
                <a16:creationId xmlns:a16="http://schemas.microsoft.com/office/drawing/2014/main" id="{3080F509-5596-B148-A35A-FF6760B09FE8}"/>
              </a:ext>
            </a:extLst>
          </p:cNvPr>
          <p:cNvCxnSpPr>
            <a:cxnSpLocks/>
            <a:stCxn id="7" idx="3"/>
            <a:endCxn id="87" idx="1"/>
          </p:cNvCxnSpPr>
          <p:nvPr/>
        </p:nvCxnSpPr>
        <p:spPr>
          <a:xfrm flipV="1">
            <a:off x="3960095" y="3164978"/>
            <a:ext cx="1496675" cy="665398"/>
          </a:xfrm>
          <a:prstGeom prst="straightConnector1">
            <a:avLst/>
          </a:prstGeom>
          <a:ln w="12700">
            <a:solidFill>
              <a:schemeClr val="accent5">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77" name="正方形/長方形 76">
            <a:extLst>
              <a:ext uri="{FF2B5EF4-FFF2-40B4-BE49-F238E27FC236}">
                <a16:creationId xmlns:a16="http://schemas.microsoft.com/office/drawing/2014/main" id="{ED1083C6-AB9E-7643-A07D-21D7B5FEE44B}"/>
              </a:ext>
            </a:extLst>
          </p:cNvPr>
          <p:cNvSpPr/>
          <p:nvPr/>
        </p:nvSpPr>
        <p:spPr>
          <a:xfrm>
            <a:off x="7438435" y="4485413"/>
            <a:ext cx="1458668" cy="1265995"/>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a:extLst>
              <a:ext uri="{FF2B5EF4-FFF2-40B4-BE49-F238E27FC236}">
                <a16:creationId xmlns:a16="http://schemas.microsoft.com/office/drawing/2014/main" id="{338F3A8C-6446-E84B-AFC8-9BAFA3C998D8}"/>
              </a:ext>
            </a:extLst>
          </p:cNvPr>
          <p:cNvSpPr/>
          <p:nvPr/>
        </p:nvSpPr>
        <p:spPr>
          <a:xfrm>
            <a:off x="7419201" y="846487"/>
            <a:ext cx="1458668" cy="2615360"/>
          </a:xfrm>
          <a:prstGeom prst="rect">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83BAF318-3498-5844-9458-AA22E0C13491}"/>
              </a:ext>
            </a:extLst>
          </p:cNvPr>
          <p:cNvSpPr>
            <a:spLocks noGrp="1"/>
          </p:cNvSpPr>
          <p:nvPr>
            <p:ph type="title"/>
          </p:nvPr>
        </p:nvSpPr>
        <p:spPr/>
        <p:txBody>
          <a:bodyPr/>
          <a:lstStyle/>
          <a:p>
            <a:r>
              <a:rPr kumimoji="1" lang="ja-JP" altLang="en-US"/>
              <a:t>近代コンピュータ発展の歴史</a:t>
            </a:r>
          </a:p>
        </p:txBody>
      </p:sp>
      <p:sp>
        <p:nvSpPr>
          <p:cNvPr id="3" name="スライド番号プレースホルダー 2">
            <a:extLst>
              <a:ext uri="{FF2B5EF4-FFF2-40B4-BE49-F238E27FC236}">
                <a16:creationId xmlns:a16="http://schemas.microsoft.com/office/drawing/2014/main" id="{A5F9C0E4-681F-F346-8E45-79FE4B51BDAC}"/>
              </a:ext>
            </a:extLst>
          </p:cNvPr>
          <p:cNvSpPr>
            <a:spLocks noGrp="1"/>
          </p:cNvSpPr>
          <p:nvPr>
            <p:ph type="sldNum" sz="quarter" idx="12"/>
          </p:nvPr>
        </p:nvSpPr>
        <p:spPr>
          <a:xfrm>
            <a:off x="6932246" y="6651702"/>
            <a:ext cx="2133600" cy="217800"/>
          </a:xfrm>
          <a:prstGeom prst="rect">
            <a:avLst/>
          </a:prstGeom>
        </p:spPr>
        <p:txBody>
          <a:bodyPr vert="horz" lIns="91440" tIns="45720" rIns="91440" bIns="45720" rtlCol="0" anchor="ctr"/>
          <a:lstStyle>
            <a:defPPr>
              <a:defRPr lang="ja-JP"/>
            </a:defPPr>
            <a:lvl1pPr marL="0" algn="r" defTabSz="457200" rtl="0" eaLnBrk="1" latinLnBrk="0" hangingPunct="1">
              <a:defRPr kumimoji="1" sz="1000" kern="1200">
                <a:solidFill>
                  <a:schemeClr val="bg1"/>
                </a:solidFill>
                <a:latin typeface="American Typewriter"/>
                <a:ea typeface="+mn-ea"/>
                <a:cs typeface="American Typewriter"/>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8FF8CC5D-A65D-5946-99B5-645367A967AD}" type="slidenum">
              <a:rPr lang="ja-JP" altLang="en-US" smtClean="0"/>
              <a:pPr/>
              <a:t>3</a:t>
            </a:fld>
            <a:endParaRPr kumimoji="1" lang="ja-JP" altLang="en-US"/>
          </a:p>
        </p:txBody>
      </p:sp>
      <p:pic>
        <p:nvPicPr>
          <p:cNvPr id="4" name="図 3">
            <a:extLst>
              <a:ext uri="{FF2B5EF4-FFF2-40B4-BE49-F238E27FC236}">
                <a16:creationId xmlns:a16="http://schemas.microsoft.com/office/drawing/2014/main" id="{2991D8E3-E162-674E-A7C8-A72D78731A5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9910" y="3276950"/>
            <a:ext cx="1546410" cy="1112743"/>
          </a:xfrm>
          <a:prstGeom prst="rect">
            <a:avLst/>
          </a:prstGeom>
          <a:effectLst>
            <a:outerShdw blurRad="50800" dist="38100" dir="2700000" algn="tl" rotWithShape="0">
              <a:prstClr val="black">
                <a:alpha val="40000"/>
              </a:prstClr>
            </a:outerShdw>
          </a:effectLst>
        </p:spPr>
      </p:pic>
      <p:sp>
        <p:nvSpPr>
          <p:cNvPr id="5" name="正方形/長方形 4">
            <a:extLst>
              <a:ext uri="{FF2B5EF4-FFF2-40B4-BE49-F238E27FC236}">
                <a16:creationId xmlns:a16="http://schemas.microsoft.com/office/drawing/2014/main" id="{32943FC9-2A27-1F43-9996-1492EB14FE9A}"/>
              </a:ext>
            </a:extLst>
          </p:cNvPr>
          <p:cNvSpPr/>
          <p:nvPr/>
        </p:nvSpPr>
        <p:spPr>
          <a:xfrm>
            <a:off x="174394" y="4470709"/>
            <a:ext cx="1654379" cy="338554"/>
          </a:xfrm>
          <a:prstGeom prst="rect">
            <a:avLst/>
          </a:prstGeom>
        </p:spPr>
        <p:txBody>
          <a:bodyPr wrap="square">
            <a:spAutoFit/>
          </a:bodyPr>
          <a:lstStyle/>
          <a:p>
            <a:r>
              <a:rPr lang="ja-JP" altLang="en-US" sz="800">
                <a:latin typeface="Meiryo" charset="-128"/>
                <a:ea typeface="Meiryo" charset="-128"/>
                <a:cs typeface="Meiryo" charset="-128"/>
              </a:rPr>
              <a:t>コンピュータの原理を数学的に定式化し動作原理モデルを設計</a:t>
            </a:r>
            <a:endParaRPr lang="en-US" altLang="ja-JP" sz="800" dirty="0">
              <a:latin typeface="Meiryo" charset="-128"/>
              <a:ea typeface="Meiryo" charset="-128"/>
              <a:cs typeface="Meiryo" charset="-128"/>
            </a:endParaRPr>
          </a:p>
        </p:txBody>
      </p:sp>
      <p:pic>
        <p:nvPicPr>
          <p:cNvPr id="7" name="図 6">
            <a:extLst>
              <a:ext uri="{FF2B5EF4-FFF2-40B4-BE49-F238E27FC236}">
                <a16:creationId xmlns:a16="http://schemas.microsoft.com/office/drawing/2014/main" id="{51B426EB-3235-5E48-8F4F-84EF592FDD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3408" y="3271058"/>
            <a:ext cx="826687" cy="1118635"/>
          </a:xfrm>
          <a:prstGeom prst="rect">
            <a:avLst/>
          </a:prstGeom>
          <a:effectLst>
            <a:outerShdw blurRad="50800" dist="38100" dir="2700000" algn="tl" rotWithShape="0">
              <a:prstClr val="black">
                <a:alpha val="40000"/>
              </a:prstClr>
            </a:outerShdw>
          </a:effectLst>
        </p:spPr>
      </p:pic>
      <p:sp>
        <p:nvSpPr>
          <p:cNvPr id="8" name="テキスト ボックス 7">
            <a:extLst>
              <a:ext uri="{FF2B5EF4-FFF2-40B4-BE49-F238E27FC236}">
                <a16:creationId xmlns:a16="http://schemas.microsoft.com/office/drawing/2014/main" id="{9E1D978F-0B68-724A-AA9F-6F8769CF1C36}"/>
              </a:ext>
            </a:extLst>
          </p:cNvPr>
          <p:cNvSpPr txBox="1"/>
          <p:nvPr/>
        </p:nvSpPr>
        <p:spPr>
          <a:xfrm>
            <a:off x="2327443" y="4470709"/>
            <a:ext cx="1611927" cy="338554"/>
          </a:xfrm>
          <a:prstGeom prst="rect">
            <a:avLst/>
          </a:prstGeom>
          <a:noFill/>
        </p:spPr>
        <p:txBody>
          <a:bodyPr wrap="square" rtlCol="0">
            <a:spAutoFit/>
          </a:bodyPr>
          <a:lstStyle/>
          <a:p>
            <a:r>
              <a:rPr lang="ja-JP" altLang="en-US" sz="800">
                <a:latin typeface="Meiryo" charset="-128"/>
                <a:ea typeface="Meiryo" charset="-128"/>
                <a:cs typeface="Meiryo" charset="-128"/>
              </a:rPr>
              <a:t>電子</a:t>
            </a:r>
            <a:r>
              <a:rPr lang="ja-JP" altLang="en-US" sz="800" dirty="0">
                <a:latin typeface="Meiryo" charset="-128"/>
                <a:ea typeface="Meiryo" charset="-128"/>
                <a:cs typeface="Meiryo" charset="-128"/>
              </a:rPr>
              <a:t>回路でチューリング</a:t>
            </a:r>
            <a:r>
              <a:rPr lang="ja-JP" altLang="en-US" sz="800">
                <a:latin typeface="Meiryo" charset="-128"/>
                <a:ea typeface="Meiryo" charset="-128"/>
                <a:cs typeface="Meiryo" charset="-128"/>
              </a:rPr>
              <a:t>・マシンを作るための原理を設計</a:t>
            </a:r>
            <a:endParaRPr lang="en-US" altLang="ja-JP" sz="800" dirty="0">
              <a:latin typeface="Meiryo" charset="-128"/>
              <a:ea typeface="Meiryo" charset="-128"/>
              <a:cs typeface="Meiryo" charset="-128"/>
            </a:endParaRPr>
          </a:p>
        </p:txBody>
      </p:sp>
      <p:pic>
        <p:nvPicPr>
          <p:cNvPr id="6" name="図 5">
            <a:extLst>
              <a:ext uri="{FF2B5EF4-FFF2-40B4-BE49-F238E27FC236}">
                <a16:creationId xmlns:a16="http://schemas.microsoft.com/office/drawing/2014/main" id="{0C1A1C4A-136A-1F4B-B1CD-E7B9EF51B80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56030" y="3271058"/>
            <a:ext cx="853103" cy="1112743"/>
          </a:xfrm>
          <a:prstGeom prst="rect">
            <a:avLst/>
          </a:prstGeom>
          <a:effectLst>
            <a:outerShdw blurRad="50800" dist="38100" dir="2700000" algn="tl" rotWithShape="0">
              <a:prstClr val="black">
                <a:alpha val="40000"/>
              </a:prstClr>
            </a:outerShdw>
          </a:effectLst>
        </p:spPr>
      </p:pic>
      <p:sp>
        <p:nvSpPr>
          <p:cNvPr id="9" name="テキスト ボックス 8">
            <a:extLst>
              <a:ext uri="{FF2B5EF4-FFF2-40B4-BE49-F238E27FC236}">
                <a16:creationId xmlns:a16="http://schemas.microsoft.com/office/drawing/2014/main" id="{272FDF42-BF39-1448-8833-56E555C59549}"/>
              </a:ext>
            </a:extLst>
          </p:cNvPr>
          <p:cNvSpPr txBox="1"/>
          <p:nvPr/>
        </p:nvSpPr>
        <p:spPr>
          <a:xfrm>
            <a:off x="2194689" y="3049907"/>
            <a:ext cx="1877437" cy="276999"/>
          </a:xfrm>
          <a:prstGeom prst="rect">
            <a:avLst/>
          </a:prstGeom>
          <a:noFill/>
        </p:spPr>
        <p:txBody>
          <a:bodyPr wrap="none" rtlCol="0">
            <a:spAutoFit/>
          </a:bodyPr>
          <a:lstStyle/>
          <a:p>
            <a:pPr algn="ctr"/>
            <a:r>
              <a:rPr kumimoji="1" lang="ja-JP" altLang="en-US" sz="1200" b="1">
                <a:latin typeface="Meiryo" panose="020B0604030504040204" pitchFamily="34" charset="-128"/>
                <a:ea typeface="Meiryo" panose="020B0604030504040204" pitchFamily="34" charset="-128"/>
              </a:rPr>
              <a:t>ノイマン型コンピュータ</a:t>
            </a:r>
          </a:p>
        </p:txBody>
      </p:sp>
      <p:sp>
        <p:nvSpPr>
          <p:cNvPr id="10" name="テキスト ボックス 9">
            <a:extLst>
              <a:ext uri="{FF2B5EF4-FFF2-40B4-BE49-F238E27FC236}">
                <a16:creationId xmlns:a16="http://schemas.microsoft.com/office/drawing/2014/main" id="{411B9460-B352-A546-B48D-903DD53920A7}"/>
              </a:ext>
            </a:extLst>
          </p:cNvPr>
          <p:cNvSpPr txBox="1"/>
          <p:nvPr/>
        </p:nvSpPr>
        <p:spPr>
          <a:xfrm>
            <a:off x="174394" y="3026335"/>
            <a:ext cx="1723549" cy="276999"/>
          </a:xfrm>
          <a:prstGeom prst="rect">
            <a:avLst/>
          </a:prstGeom>
          <a:noFill/>
        </p:spPr>
        <p:txBody>
          <a:bodyPr wrap="none" rtlCol="0">
            <a:spAutoFit/>
          </a:bodyPr>
          <a:lstStyle/>
          <a:p>
            <a:pPr algn="ctr"/>
            <a:r>
              <a:rPr kumimoji="1" lang="ja-JP" altLang="en-US" sz="1200" b="1">
                <a:latin typeface="Meiryo" panose="020B0604030504040204" pitchFamily="34" charset="-128"/>
                <a:ea typeface="Meiryo" panose="020B0604030504040204" pitchFamily="34" charset="-128"/>
              </a:rPr>
              <a:t>チューリング・マシン</a:t>
            </a:r>
          </a:p>
        </p:txBody>
      </p:sp>
      <p:pic>
        <p:nvPicPr>
          <p:cNvPr id="11" name="図 10">
            <a:extLst>
              <a:ext uri="{FF2B5EF4-FFF2-40B4-BE49-F238E27FC236}">
                <a16:creationId xmlns:a16="http://schemas.microsoft.com/office/drawing/2014/main" id="{4ED7F467-C289-CA4B-9C55-703CFD989AA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29274" y="1230652"/>
            <a:ext cx="1043712" cy="587088"/>
          </a:xfrm>
          <a:prstGeom prst="rect">
            <a:avLst/>
          </a:prstGeom>
        </p:spPr>
      </p:pic>
      <p:pic>
        <p:nvPicPr>
          <p:cNvPr id="12" name="図 11">
            <a:extLst>
              <a:ext uri="{FF2B5EF4-FFF2-40B4-BE49-F238E27FC236}">
                <a16:creationId xmlns:a16="http://schemas.microsoft.com/office/drawing/2014/main" id="{465031ED-DEA1-5D42-927C-33E61109CFA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61544" y="2300511"/>
            <a:ext cx="1001259" cy="964547"/>
          </a:xfrm>
          <a:prstGeom prst="rect">
            <a:avLst/>
          </a:prstGeom>
        </p:spPr>
      </p:pic>
      <p:pic>
        <p:nvPicPr>
          <p:cNvPr id="19" name="図 18">
            <a:extLst>
              <a:ext uri="{FF2B5EF4-FFF2-40B4-BE49-F238E27FC236}">
                <a16:creationId xmlns:a16="http://schemas.microsoft.com/office/drawing/2014/main" id="{AF98DBF9-30C4-CD4E-930A-FD4012D75F2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69776" y="5143499"/>
            <a:ext cx="475795" cy="467996"/>
          </a:xfrm>
          <a:prstGeom prst="rect">
            <a:avLst/>
          </a:prstGeom>
        </p:spPr>
      </p:pic>
      <p:cxnSp>
        <p:nvCxnSpPr>
          <p:cNvPr id="21" name="直線矢印コネクタ 20">
            <a:extLst>
              <a:ext uri="{FF2B5EF4-FFF2-40B4-BE49-F238E27FC236}">
                <a16:creationId xmlns:a16="http://schemas.microsoft.com/office/drawing/2014/main" id="{4D0E1202-28F9-7E43-B3ED-8FF37D153BDD}"/>
              </a:ext>
            </a:extLst>
          </p:cNvPr>
          <p:cNvCxnSpPr>
            <a:stCxn id="4" idx="3"/>
            <a:endCxn id="6" idx="1"/>
          </p:cNvCxnSpPr>
          <p:nvPr/>
        </p:nvCxnSpPr>
        <p:spPr>
          <a:xfrm flipV="1">
            <a:off x="1786320" y="3827430"/>
            <a:ext cx="569710" cy="5892"/>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直線矢印コネクタ 21">
            <a:extLst>
              <a:ext uri="{FF2B5EF4-FFF2-40B4-BE49-F238E27FC236}">
                <a16:creationId xmlns:a16="http://schemas.microsoft.com/office/drawing/2014/main" id="{7832447E-4E94-8B41-A193-5BFD74D9DF53}"/>
              </a:ext>
            </a:extLst>
          </p:cNvPr>
          <p:cNvCxnSpPr>
            <a:cxnSpLocks/>
            <a:endCxn id="11" idx="1"/>
          </p:cNvCxnSpPr>
          <p:nvPr/>
        </p:nvCxnSpPr>
        <p:spPr>
          <a:xfrm flipV="1">
            <a:off x="1277218" y="1524196"/>
            <a:ext cx="6352056" cy="1485845"/>
          </a:xfrm>
          <a:prstGeom prst="straightConnector1">
            <a:avLst/>
          </a:prstGeom>
          <a:ln>
            <a:solidFill>
              <a:schemeClr val="accent6">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EF359A1A-79E9-3A42-A16F-A3B0C7662F58}"/>
              </a:ext>
            </a:extLst>
          </p:cNvPr>
          <p:cNvCxnSpPr>
            <a:cxnSpLocks/>
            <a:stCxn id="7" idx="3"/>
            <a:endCxn id="13" idx="1"/>
          </p:cNvCxnSpPr>
          <p:nvPr/>
        </p:nvCxnSpPr>
        <p:spPr>
          <a:xfrm>
            <a:off x="3960095" y="3830376"/>
            <a:ext cx="457351" cy="2946"/>
          </a:xfrm>
          <a:prstGeom prst="straightConnector1">
            <a:avLst/>
          </a:prstGeom>
          <a:ln w="12700">
            <a:solidFill>
              <a:schemeClr val="accent5">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a:extLst>
              <a:ext uri="{FF2B5EF4-FFF2-40B4-BE49-F238E27FC236}">
                <a16:creationId xmlns:a16="http://schemas.microsoft.com/office/drawing/2014/main" id="{582C6997-A895-7C40-A18B-55700F9960D2}"/>
              </a:ext>
            </a:extLst>
          </p:cNvPr>
          <p:cNvSpPr txBox="1"/>
          <p:nvPr/>
        </p:nvSpPr>
        <p:spPr>
          <a:xfrm>
            <a:off x="7438435" y="1890594"/>
            <a:ext cx="1425390" cy="430887"/>
          </a:xfrm>
          <a:prstGeom prst="rect">
            <a:avLst/>
          </a:prstGeom>
          <a:noFill/>
        </p:spPr>
        <p:txBody>
          <a:bodyPr wrap="none" rtlCol="0">
            <a:spAutoFit/>
          </a:bodyPr>
          <a:lstStyle/>
          <a:p>
            <a:pPr algn="ctr"/>
            <a:r>
              <a:rPr lang="ja-JP" altLang="en-US" sz="1200" b="1">
                <a:solidFill>
                  <a:schemeClr val="accent3">
                    <a:lumMod val="75000"/>
                  </a:schemeClr>
                </a:solidFill>
                <a:latin typeface="Meiryo" panose="020B0604030504040204" pitchFamily="34" charset="-128"/>
                <a:ea typeface="Meiryo" panose="020B0604030504040204" pitchFamily="34" charset="-128"/>
              </a:rPr>
              <a:t>量子コンピュータ</a:t>
            </a:r>
            <a:endParaRPr lang="en-US" altLang="ja-JP" sz="1200" b="1" dirty="0">
              <a:solidFill>
                <a:schemeClr val="accent3">
                  <a:lumMod val="75000"/>
                </a:schemeClr>
              </a:solidFill>
              <a:latin typeface="Meiryo" panose="020B0604030504040204" pitchFamily="34" charset="-128"/>
              <a:ea typeface="Meiryo" panose="020B0604030504040204" pitchFamily="34" charset="-128"/>
            </a:endParaRPr>
          </a:p>
          <a:p>
            <a:pPr algn="ctr"/>
            <a:r>
              <a:rPr kumimoji="1" lang="en-US" altLang="ja-JP" sz="1000" dirty="0">
                <a:solidFill>
                  <a:schemeClr val="accent3">
                    <a:lumMod val="75000"/>
                  </a:schemeClr>
                </a:solidFill>
                <a:latin typeface="Meiryo" panose="020B0604030504040204" pitchFamily="34" charset="-128"/>
                <a:ea typeface="Meiryo" panose="020B0604030504040204" pitchFamily="34" charset="-128"/>
              </a:rPr>
              <a:t>Quantum Computer</a:t>
            </a:r>
            <a:endParaRPr kumimoji="1" lang="ja-JP" altLang="en-US" sz="1000">
              <a:solidFill>
                <a:schemeClr val="accent3">
                  <a:lumMod val="75000"/>
                </a:schemeClr>
              </a:solidFill>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77F603DA-7DC4-0349-95FF-1CFEB61067C8}"/>
              </a:ext>
            </a:extLst>
          </p:cNvPr>
          <p:cNvSpPr txBox="1"/>
          <p:nvPr/>
        </p:nvSpPr>
        <p:spPr>
          <a:xfrm>
            <a:off x="7607361" y="960182"/>
            <a:ext cx="1082348" cy="246221"/>
          </a:xfrm>
          <a:prstGeom prst="rect">
            <a:avLst/>
          </a:prstGeom>
          <a:noFill/>
        </p:spPr>
        <p:txBody>
          <a:bodyPr wrap="none" rtlCol="0">
            <a:spAutoFit/>
          </a:bodyPr>
          <a:lstStyle/>
          <a:p>
            <a:pPr algn="ctr"/>
            <a:r>
              <a:rPr lang="ja-JP" altLang="en-US" sz="1000">
                <a:solidFill>
                  <a:schemeClr val="accent3">
                    <a:lumMod val="75000"/>
                  </a:schemeClr>
                </a:solidFill>
                <a:latin typeface="Meiryo" panose="020B0604030504040204" pitchFamily="34" charset="-128"/>
                <a:ea typeface="Meiryo" panose="020B0604030504040204" pitchFamily="34" charset="-128"/>
              </a:rPr>
              <a:t>量子ゲート方式</a:t>
            </a:r>
            <a:endParaRPr kumimoji="1" lang="ja-JP" altLang="en-US" sz="1000">
              <a:solidFill>
                <a:schemeClr val="accent3">
                  <a:lumMod val="75000"/>
                </a:schemeClr>
              </a:solidFill>
              <a:latin typeface="Meiryo" panose="020B0604030504040204" pitchFamily="34" charset="-128"/>
              <a:ea typeface="Meiryo" panose="020B0604030504040204" pitchFamily="34" charset="-128"/>
            </a:endParaRPr>
          </a:p>
        </p:txBody>
      </p:sp>
      <p:sp>
        <p:nvSpPr>
          <p:cNvPr id="36" name="テキスト ボックス 35">
            <a:extLst>
              <a:ext uri="{FF2B5EF4-FFF2-40B4-BE49-F238E27FC236}">
                <a16:creationId xmlns:a16="http://schemas.microsoft.com/office/drawing/2014/main" id="{2C16CAA4-F31F-3D40-869B-32D0740B4520}"/>
              </a:ext>
            </a:extLst>
          </p:cNvPr>
          <p:cNvSpPr txBox="1"/>
          <p:nvPr/>
        </p:nvSpPr>
        <p:spPr>
          <a:xfrm>
            <a:off x="7428640" y="3205484"/>
            <a:ext cx="1467068" cy="246221"/>
          </a:xfrm>
          <a:prstGeom prst="rect">
            <a:avLst/>
          </a:prstGeom>
          <a:noFill/>
        </p:spPr>
        <p:txBody>
          <a:bodyPr wrap="none" rtlCol="0">
            <a:spAutoFit/>
          </a:bodyPr>
          <a:lstStyle/>
          <a:p>
            <a:pPr algn="ctr"/>
            <a:r>
              <a:rPr lang="ja-JP" altLang="en-US" sz="1000">
                <a:solidFill>
                  <a:schemeClr val="accent3">
                    <a:lumMod val="75000"/>
                  </a:schemeClr>
                </a:solidFill>
                <a:latin typeface="Meiryo" panose="020B0604030504040204" pitchFamily="34" charset="-128"/>
                <a:ea typeface="Meiryo" panose="020B0604030504040204" pitchFamily="34" charset="-128"/>
              </a:rPr>
              <a:t>量子アニーリング方式</a:t>
            </a:r>
            <a:endParaRPr kumimoji="1" lang="ja-JP" altLang="en-US" sz="1000">
              <a:solidFill>
                <a:schemeClr val="accent3">
                  <a:lumMod val="75000"/>
                </a:schemeClr>
              </a:solidFill>
              <a:latin typeface="Meiryo" panose="020B0604030504040204" pitchFamily="34" charset="-128"/>
              <a:ea typeface="Meiryo" panose="020B0604030504040204" pitchFamily="34" charset="-128"/>
            </a:endParaRPr>
          </a:p>
        </p:txBody>
      </p:sp>
      <p:cxnSp>
        <p:nvCxnSpPr>
          <p:cNvPr id="38" name="直線矢印コネクタ 37">
            <a:extLst>
              <a:ext uri="{FF2B5EF4-FFF2-40B4-BE49-F238E27FC236}">
                <a16:creationId xmlns:a16="http://schemas.microsoft.com/office/drawing/2014/main" id="{A1FEF09F-62D4-9B45-A9C9-64D162AC8BA8}"/>
              </a:ext>
            </a:extLst>
          </p:cNvPr>
          <p:cNvCxnSpPr>
            <a:cxnSpLocks/>
            <a:stCxn id="7" idx="3"/>
            <a:endCxn id="15" idx="1"/>
          </p:cNvCxnSpPr>
          <p:nvPr/>
        </p:nvCxnSpPr>
        <p:spPr>
          <a:xfrm>
            <a:off x="3960095" y="3830376"/>
            <a:ext cx="1663932" cy="553425"/>
          </a:xfrm>
          <a:prstGeom prst="straightConnector1">
            <a:avLst/>
          </a:prstGeom>
          <a:ln w="12700">
            <a:solidFill>
              <a:schemeClr val="accent5">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88184F82-E545-8441-9FFC-0AA0ED8F8C92}"/>
              </a:ext>
            </a:extLst>
          </p:cNvPr>
          <p:cNvCxnSpPr>
            <a:cxnSpLocks/>
            <a:stCxn id="7" idx="3"/>
            <a:endCxn id="16" idx="1"/>
          </p:cNvCxnSpPr>
          <p:nvPr/>
        </p:nvCxnSpPr>
        <p:spPr>
          <a:xfrm>
            <a:off x="3960095" y="3830376"/>
            <a:ext cx="2156408" cy="1170196"/>
          </a:xfrm>
          <a:prstGeom prst="straightConnector1">
            <a:avLst/>
          </a:prstGeom>
          <a:ln w="12700">
            <a:solidFill>
              <a:schemeClr val="accent5">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C094539D-FF59-DC49-8C51-34D14B7AF274}"/>
              </a:ext>
            </a:extLst>
          </p:cNvPr>
          <p:cNvCxnSpPr>
            <a:cxnSpLocks/>
            <a:stCxn id="7" idx="3"/>
            <a:endCxn id="17" idx="1"/>
          </p:cNvCxnSpPr>
          <p:nvPr/>
        </p:nvCxnSpPr>
        <p:spPr>
          <a:xfrm>
            <a:off x="3960095" y="3830376"/>
            <a:ext cx="2934557" cy="1820538"/>
          </a:xfrm>
          <a:prstGeom prst="straightConnector1">
            <a:avLst/>
          </a:prstGeom>
          <a:ln w="12700">
            <a:solidFill>
              <a:schemeClr val="accent5">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直線矢印コネクタ 47">
            <a:extLst>
              <a:ext uri="{FF2B5EF4-FFF2-40B4-BE49-F238E27FC236}">
                <a16:creationId xmlns:a16="http://schemas.microsoft.com/office/drawing/2014/main" id="{D6C2AF16-1A54-EA42-8168-DA40F6DA9356}"/>
              </a:ext>
            </a:extLst>
          </p:cNvPr>
          <p:cNvCxnSpPr>
            <a:cxnSpLocks/>
            <a:stCxn id="7" idx="3"/>
            <a:endCxn id="18" idx="1"/>
          </p:cNvCxnSpPr>
          <p:nvPr/>
        </p:nvCxnSpPr>
        <p:spPr>
          <a:xfrm>
            <a:off x="3960095" y="3830376"/>
            <a:ext cx="3607179" cy="2604034"/>
          </a:xfrm>
          <a:prstGeom prst="straightConnector1">
            <a:avLst/>
          </a:prstGeom>
          <a:ln w="12700">
            <a:solidFill>
              <a:schemeClr val="accent5">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3" name="図 12">
            <a:extLst>
              <a:ext uri="{FF2B5EF4-FFF2-40B4-BE49-F238E27FC236}">
                <a16:creationId xmlns:a16="http://schemas.microsoft.com/office/drawing/2014/main" id="{E176C3BB-5253-B848-84A0-BCAB8182B392}"/>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17446" y="3461847"/>
            <a:ext cx="990600" cy="742950"/>
          </a:xfrm>
          <a:prstGeom prst="rect">
            <a:avLst/>
          </a:prstGeom>
        </p:spPr>
      </p:pic>
      <p:pic>
        <p:nvPicPr>
          <p:cNvPr id="15" name="図 14">
            <a:extLst>
              <a:ext uri="{FF2B5EF4-FFF2-40B4-BE49-F238E27FC236}">
                <a16:creationId xmlns:a16="http://schemas.microsoft.com/office/drawing/2014/main" id="{34065E32-2991-5F43-B523-A90ECBB9C898}"/>
              </a:ext>
            </a:extLst>
          </p:cNvPr>
          <p:cNvPicPr>
            <a:picLocks noChangeAspect="1"/>
          </p:cNvPicPr>
          <p:nvPr/>
        </p:nvPicPr>
        <p:blipFill>
          <a:blip r:embed="rId9" cstate="print">
            <a:clrChange>
              <a:clrFrom>
                <a:srgbClr val="FBF9FA"/>
              </a:clrFrom>
              <a:clrTo>
                <a:srgbClr val="FBF9FA">
                  <a:alpha val="0"/>
                </a:srgbClr>
              </a:clrTo>
            </a:clrChange>
            <a:extLst>
              <a:ext uri="{28A0092B-C50C-407E-A947-70E740481C1C}">
                <a14:useLocalDpi xmlns:a14="http://schemas.microsoft.com/office/drawing/2010/main"/>
              </a:ext>
            </a:extLst>
          </a:blip>
          <a:stretch>
            <a:fillRect/>
          </a:stretch>
        </p:blipFill>
        <p:spPr>
          <a:xfrm>
            <a:off x="5624027" y="4042606"/>
            <a:ext cx="467390" cy="682389"/>
          </a:xfrm>
          <a:prstGeom prst="rect">
            <a:avLst/>
          </a:prstGeom>
        </p:spPr>
      </p:pic>
      <p:pic>
        <p:nvPicPr>
          <p:cNvPr id="16" name="図 15">
            <a:extLst>
              <a:ext uri="{FF2B5EF4-FFF2-40B4-BE49-F238E27FC236}">
                <a16:creationId xmlns:a16="http://schemas.microsoft.com/office/drawing/2014/main" id="{FCDD59C8-5497-2C4C-9A2B-B3A646011D55}"/>
              </a:ext>
            </a:extLst>
          </p:cNvPr>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116503" y="4767375"/>
            <a:ext cx="701379" cy="466393"/>
          </a:xfrm>
          <a:prstGeom prst="rect">
            <a:avLst/>
          </a:prstGeom>
        </p:spPr>
      </p:pic>
      <p:pic>
        <p:nvPicPr>
          <p:cNvPr id="17" name="図 16">
            <a:extLst>
              <a:ext uri="{FF2B5EF4-FFF2-40B4-BE49-F238E27FC236}">
                <a16:creationId xmlns:a16="http://schemas.microsoft.com/office/drawing/2014/main" id="{967BA2BB-0AA0-8741-89E6-DAC1B31BDD6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894652" y="5453969"/>
            <a:ext cx="234365" cy="393890"/>
          </a:xfrm>
          <a:prstGeom prst="rect">
            <a:avLst/>
          </a:prstGeom>
        </p:spPr>
      </p:pic>
      <p:pic>
        <p:nvPicPr>
          <p:cNvPr id="18" name="図 17">
            <a:extLst>
              <a:ext uri="{FF2B5EF4-FFF2-40B4-BE49-F238E27FC236}">
                <a16:creationId xmlns:a16="http://schemas.microsoft.com/office/drawing/2014/main" id="{B2E206AC-A31B-2F49-90A9-6C8984E29FA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567274" y="6277839"/>
            <a:ext cx="320722" cy="313141"/>
          </a:xfrm>
          <a:prstGeom prst="rect">
            <a:avLst/>
          </a:prstGeom>
          <a:ln w="12700">
            <a:noFill/>
          </a:ln>
        </p:spPr>
      </p:pic>
      <p:sp>
        <p:nvSpPr>
          <p:cNvPr id="59" name="テキスト ボックス 58">
            <a:extLst>
              <a:ext uri="{FF2B5EF4-FFF2-40B4-BE49-F238E27FC236}">
                <a16:creationId xmlns:a16="http://schemas.microsoft.com/office/drawing/2014/main" id="{E025E63C-AF9F-FE4A-B102-F105C886E63E}"/>
              </a:ext>
            </a:extLst>
          </p:cNvPr>
          <p:cNvSpPr txBox="1"/>
          <p:nvPr/>
        </p:nvSpPr>
        <p:spPr>
          <a:xfrm>
            <a:off x="4404372" y="3336391"/>
            <a:ext cx="902811" cy="215444"/>
          </a:xfrm>
          <a:prstGeom prst="rect">
            <a:avLst/>
          </a:prstGeom>
          <a:noFill/>
        </p:spPr>
        <p:txBody>
          <a:bodyPr wrap="none" rtlCol="0">
            <a:spAutoFit/>
          </a:bodyPr>
          <a:lstStyle/>
          <a:p>
            <a:pPr algn="ctr"/>
            <a:r>
              <a:rPr kumimoji="1" lang="ja-JP" altLang="en-US" sz="800">
                <a:solidFill>
                  <a:srgbClr val="0070C0"/>
                </a:solidFill>
                <a:latin typeface="Meiryo" panose="020B0604030504040204" pitchFamily="34" charset="-128"/>
                <a:ea typeface="Meiryo" panose="020B0604030504040204" pitchFamily="34" charset="-128"/>
              </a:rPr>
              <a:t>メインフレーム</a:t>
            </a:r>
          </a:p>
        </p:txBody>
      </p:sp>
      <p:sp>
        <p:nvSpPr>
          <p:cNvPr id="60" name="テキスト ボックス 59">
            <a:extLst>
              <a:ext uri="{FF2B5EF4-FFF2-40B4-BE49-F238E27FC236}">
                <a16:creationId xmlns:a16="http://schemas.microsoft.com/office/drawing/2014/main" id="{D2F72A2E-C020-564A-8DA5-981A6165691C}"/>
              </a:ext>
            </a:extLst>
          </p:cNvPr>
          <p:cNvSpPr txBox="1"/>
          <p:nvPr/>
        </p:nvSpPr>
        <p:spPr>
          <a:xfrm>
            <a:off x="5343036" y="3827162"/>
            <a:ext cx="1005403" cy="215444"/>
          </a:xfrm>
          <a:prstGeom prst="rect">
            <a:avLst/>
          </a:prstGeom>
          <a:noFill/>
        </p:spPr>
        <p:txBody>
          <a:bodyPr wrap="none" rtlCol="0">
            <a:spAutoFit/>
          </a:bodyPr>
          <a:lstStyle/>
          <a:p>
            <a:pPr algn="ctr"/>
            <a:r>
              <a:rPr kumimoji="1" lang="ja-JP" altLang="en-US" sz="800">
                <a:solidFill>
                  <a:srgbClr val="0070C0"/>
                </a:solidFill>
                <a:latin typeface="Meiryo" panose="020B0604030504040204" pitchFamily="34" charset="-128"/>
                <a:ea typeface="Meiryo" panose="020B0604030504040204" pitchFamily="34" charset="-128"/>
              </a:rPr>
              <a:t>ミニコンピュータ</a:t>
            </a:r>
            <a:endParaRPr kumimoji="1" lang="en-US" altLang="ja-JP" sz="800" dirty="0">
              <a:solidFill>
                <a:srgbClr val="0070C0"/>
              </a:solidFill>
              <a:latin typeface="Meiryo" panose="020B0604030504040204" pitchFamily="34" charset="-128"/>
              <a:ea typeface="Meiryo" panose="020B0604030504040204" pitchFamily="34" charset="-128"/>
            </a:endParaRPr>
          </a:p>
        </p:txBody>
      </p:sp>
      <p:sp>
        <p:nvSpPr>
          <p:cNvPr id="61" name="テキスト ボックス 60">
            <a:extLst>
              <a:ext uri="{FF2B5EF4-FFF2-40B4-BE49-F238E27FC236}">
                <a16:creationId xmlns:a16="http://schemas.microsoft.com/office/drawing/2014/main" id="{2BE74049-F222-6D42-AA25-66F0BBE76338}"/>
              </a:ext>
            </a:extLst>
          </p:cNvPr>
          <p:cNvSpPr txBox="1"/>
          <p:nvPr/>
        </p:nvSpPr>
        <p:spPr>
          <a:xfrm>
            <a:off x="6077099" y="4587566"/>
            <a:ext cx="1107997" cy="215444"/>
          </a:xfrm>
          <a:prstGeom prst="rect">
            <a:avLst/>
          </a:prstGeom>
          <a:noFill/>
        </p:spPr>
        <p:txBody>
          <a:bodyPr wrap="none" rtlCol="0">
            <a:spAutoFit/>
          </a:bodyPr>
          <a:lstStyle/>
          <a:p>
            <a:pPr algn="ctr"/>
            <a:r>
              <a:rPr kumimoji="1" lang="ja-JP" altLang="en-US" sz="800">
                <a:solidFill>
                  <a:srgbClr val="0070C0"/>
                </a:solidFill>
                <a:latin typeface="Meiryo" panose="020B0604030504040204" pitchFamily="34" charset="-128"/>
                <a:ea typeface="Meiryo" panose="020B0604030504040204" pitchFamily="34" charset="-128"/>
              </a:rPr>
              <a:t>パーソナルピュータ</a:t>
            </a:r>
            <a:endParaRPr kumimoji="1" lang="en-US" altLang="ja-JP" sz="800" dirty="0">
              <a:solidFill>
                <a:srgbClr val="0070C0"/>
              </a:solidFill>
              <a:latin typeface="Meiryo" panose="020B0604030504040204" pitchFamily="34" charset="-128"/>
              <a:ea typeface="Meiryo" panose="020B0604030504040204" pitchFamily="34" charset="-128"/>
            </a:endParaRPr>
          </a:p>
        </p:txBody>
      </p:sp>
      <p:sp>
        <p:nvSpPr>
          <p:cNvPr id="64" name="テキスト ボックス 63">
            <a:extLst>
              <a:ext uri="{FF2B5EF4-FFF2-40B4-BE49-F238E27FC236}">
                <a16:creationId xmlns:a16="http://schemas.microsoft.com/office/drawing/2014/main" id="{CD168BFD-73AD-DE4C-8EC9-1D2187EA28E2}"/>
              </a:ext>
            </a:extLst>
          </p:cNvPr>
          <p:cNvSpPr txBox="1"/>
          <p:nvPr/>
        </p:nvSpPr>
        <p:spPr>
          <a:xfrm>
            <a:off x="6573735" y="5271887"/>
            <a:ext cx="902811" cy="215444"/>
          </a:xfrm>
          <a:prstGeom prst="rect">
            <a:avLst/>
          </a:prstGeom>
          <a:noFill/>
        </p:spPr>
        <p:txBody>
          <a:bodyPr wrap="none" rtlCol="0">
            <a:spAutoFit/>
          </a:bodyPr>
          <a:lstStyle/>
          <a:p>
            <a:pPr algn="ctr"/>
            <a:r>
              <a:rPr kumimoji="1" lang="ja-JP" altLang="en-US" sz="800">
                <a:solidFill>
                  <a:srgbClr val="0070C0"/>
                </a:solidFill>
                <a:latin typeface="Meiryo" panose="020B0604030504040204" pitchFamily="34" charset="-128"/>
                <a:ea typeface="Meiryo" panose="020B0604030504040204" pitchFamily="34" charset="-128"/>
              </a:rPr>
              <a:t>スマートフォン</a:t>
            </a:r>
            <a:endParaRPr kumimoji="1" lang="en-US" altLang="ja-JP" sz="800" dirty="0">
              <a:solidFill>
                <a:srgbClr val="0070C0"/>
              </a:solidFill>
              <a:latin typeface="Meiryo" panose="020B0604030504040204" pitchFamily="34" charset="-128"/>
              <a:ea typeface="Meiryo" panose="020B0604030504040204" pitchFamily="34" charset="-128"/>
            </a:endParaRPr>
          </a:p>
        </p:txBody>
      </p:sp>
      <p:sp>
        <p:nvSpPr>
          <p:cNvPr id="65" name="テキスト ボックス 64">
            <a:extLst>
              <a:ext uri="{FF2B5EF4-FFF2-40B4-BE49-F238E27FC236}">
                <a16:creationId xmlns:a16="http://schemas.microsoft.com/office/drawing/2014/main" id="{81487602-E7F3-0A41-ACE9-28582871B803}"/>
              </a:ext>
            </a:extLst>
          </p:cNvPr>
          <p:cNvSpPr txBox="1"/>
          <p:nvPr/>
        </p:nvSpPr>
        <p:spPr>
          <a:xfrm>
            <a:off x="7428640" y="6015390"/>
            <a:ext cx="707245" cy="338554"/>
          </a:xfrm>
          <a:prstGeom prst="rect">
            <a:avLst/>
          </a:prstGeom>
          <a:noFill/>
        </p:spPr>
        <p:txBody>
          <a:bodyPr wrap="none" rtlCol="0">
            <a:spAutoFit/>
          </a:bodyPr>
          <a:lstStyle/>
          <a:p>
            <a:pPr algn="ctr"/>
            <a:r>
              <a:rPr kumimoji="1" lang="en-US" altLang="ja-JP" sz="800" dirty="0">
                <a:solidFill>
                  <a:srgbClr val="0070C0"/>
                </a:solidFill>
                <a:latin typeface="Meiryo" panose="020B0604030504040204" pitchFamily="34" charset="-128"/>
                <a:ea typeface="Meiryo" panose="020B0604030504040204" pitchFamily="34" charset="-128"/>
              </a:rPr>
              <a:t>IoT/</a:t>
            </a:r>
            <a:r>
              <a:rPr kumimoji="1" lang="ja-JP" altLang="en-US" sz="800">
                <a:solidFill>
                  <a:srgbClr val="0070C0"/>
                </a:solidFill>
                <a:latin typeface="Meiryo" panose="020B0604030504040204" pitchFamily="34" charset="-128"/>
                <a:ea typeface="Meiryo" panose="020B0604030504040204" pitchFamily="34" charset="-128"/>
              </a:rPr>
              <a:t>エッジ</a:t>
            </a:r>
            <a:endParaRPr lang="en-US" altLang="ja-JP" sz="800" dirty="0">
              <a:solidFill>
                <a:srgbClr val="0070C0"/>
              </a:solidFill>
              <a:latin typeface="Meiryo" panose="020B0604030504040204" pitchFamily="34" charset="-128"/>
              <a:ea typeface="Meiryo" panose="020B0604030504040204" pitchFamily="34" charset="-128"/>
            </a:endParaRPr>
          </a:p>
          <a:p>
            <a:pPr algn="ctr"/>
            <a:r>
              <a:rPr kumimoji="1" lang="ja-JP" altLang="en-US" sz="800">
                <a:solidFill>
                  <a:srgbClr val="0070C0"/>
                </a:solidFill>
                <a:latin typeface="Meiryo" panose="020B0604030504040204" pitchFamily="34" charset="-128"/>
                <a:ea typeface="Meiryo" panose="020B0604030504040204" pitchFamily="34" charset="-128"/>
              </a:rPr>
              <a:t>デバイス</a:t>
            </a:r>
            <a:endParaRPr kumimoji="1" lang="en-US" altLang="ja-JP" sz="800" dirty="0">
              <a:solidFill>
                <a:srgbClr val="0070C0"/>
              </a:solidFill>
              <a:latin typeface="Meiryo" panose="020B0604030504040204" pitchFamily="34" charset="-128"/>
              <a:ea typeface="Meiryo" panose="020B0604030504040204" pitchFamily="34" charset="-128"/>
            </a:endParaRPr>
          </a:p>
        </p:txBody>
      </p:sp>
      <p:sp>
        <p:nvSpPr>
          <p:cNvPr id="67" name="テキスト ボックス 66">
            <a:extLst>
              <a:ext uri="{FF2B5EF4-FFF2-40B4-BE49-F238E27FC236}">
                <a16:creationId xmlns:a16="http://schemas.microsoft.com/office/drawing/2014/main" id="{AF873522-96B1-6E41-97F3-AF78FF203697}"/>
              </a:ext>
            </a:extLst>
          </p:cNvPr>
          <p:cNvSpPr txBox="1"/>
          <p:nvPr/>
        </p:nvSpPr>
        <p:spPr>
          <a:xfrm>
            <a:off x="7552764" y="4795270"/>
            <a:ext cx="1261884" cy="338554"/>
          </a:xfrm>
          <a:prstGeom prst="rect">
            <a:avLst/>
          </a:prstGeom>
          <a:noFill/>
        </p:spPr>
        <p:txBody>
          <a:bodyPr wrap="none" rtlCol="0">
            <a:spAutoFit/>
          </a:bodyPr>
          <a:lstStyle/>
          <a:p>
            <a:pPr algn="ctr"/>
            <a:r>
              <a:rPr kumimoji="1" lang="ja-JP" altLang="en-US" sz="800">
                <a:solidFill>
                  <a:schemeClr val="accent4"/>
                </a:solidFill>
                <a:latin typeface="Meiryo" panose="020B0604030504040204" pitchFamily="34" charset="-128"/>
                <a:ea typeface="Meiryo" panose="020B0604030504040204" pitchFamily="34" charset="-128"/>
              </a:rPr>
              <a:t>ニューロ･モーフィック</a:t>
            </a:r>
            <a:endParaRPr kumimoji="1" lang="en-US" altLang="ja-JP" sz="800" dirty="0">
              <a:solidFill>
                <a:schemeClr val="accent4"/>
              </a:solidFill>
              <a:latin typeface="Meiryo" panose="020B0604030504040204" pitchFamily="34" charset="-128"/>
              <a:ea typeface="Meiryo" panose="020B0604030504040204" pitchFamily="34" charset="-128"/>
            </a:endParaRPr>
          </a:p>
          <a:p>
            <a:pPr algn="ctr"/>
            <a:r>
              <a:rPr lang="ja-JP" altLang="en-US" sz="800">
                <a:solidFill>
                  <a:schemeClr val="accent4"/>
                </a:solidFill>
                <a:latin typeface="Meiryo" panose="020B0604030504040204" pitchFamily="34" charset="-128"/>
                <a:ea typeface="Meiryo" panose="020B0604030504040204" pitchFamily="34" charset="-128"/>
              </a:rPr>
              <a:t>コンピュータ</a:t>
            </a:r>
            <a:endParaRPr kumimoji="1" lang="en-US" altLang="ja-JP" sz="800" dirty="0">
              <a:solidFill>
                <a:schemeClr val="accent4"/>
              </a:solidFill>
              <a:latin typeface="Meiryo" panose="020B0604030504040204" pitchFamily="34" charset="-128"/>
              <a:ea typeface="Meiryo" panose="020B0604030504040204" pitchFamily="34" charset="-128"/>
            </a:endParaRPr>
          </a:p>
        </p:txBody>
      </p:sp>
      <p:sp>
        <p:nvSpPr>
          <p:cNvPr id="69" name="テキスト ボックス 68">
            <a:extLst>
              <a:ext uri="{FF2B5EF4-FFF2-40B4-BE49-F238E27FC236}">
                <a16:creationId xmlns:a16="http://schemas.microsoft.com/office/drawing/2014/main" id="{3C13123B-F07B-8147-9B8C-580F959A3E61}"/>
              </a:ext>
            </a:extLst>
          </p:cNvPr>
          <p:cNvSpPr txBox="1"/>
          <p:nvPr/>
        </p:nvSpPr>
        <p:spPr>
          <a:xfrm>
            <a:off x="4386533" y="3195612"/>
            <a:ext cx="748923" cy="215444"/>
          </a:xfrm>
          <a:prstGeom prst="rect">
            <a:avLst/>
          </a:prstGeom>
          <a:noFill/>
        </p:spPr>
        <p:txBody>
          <a:bodyPr wrap="none" rtlCol="0">
            <a:spAutoFit/>
          </a:bodyPr>
          <a:lstStyle/>
          <a:p>
            <a:pPr algn="ctr"/>
            <a:r>
              <a:rPr kumimoji="1" lang="en-US" altLang="ja-JP" sz="800" dirty="0">
                <a:solidFill>
                  <a:srgbClr val="0070C0"/>
                </a:solidFill>
                <a:latin typeface="Meiryo" panose="020B0604030504040204" pitchFamily="34" charset="-128"/>
                <a:ea typeface="Meiryo" panose="020B0604030504040204" pitchFamily="34" charset="-128"/>
              </a:rPr>
              <a:t>1950</a:t>
            </a:r>
            <a:r>
              <a:rPr kumimoji="1" lang="ja-JP" altLang="en-US" sz="800">
                <a:solidFill>
                  <a:srgbClr val="0070C0"/>
                </a:solidFill>
                <a:latin typeface="Meiryo" panose="020B0604030504040204" pitchFamily="34" charset="-128"/>
                <a:ea typeface="Meiryo" panose="020B0604030504040204" pitchFamily="34" charset="-128"/>
              </a:rPr>
              <a:t>年代</a:t>
            </a:r>
            <a:r>
              <a:rPr kumimoji="1" lang="en-US" altLang="ja-JP" sz="800" dirty="0">
                <a:solidFill>
                  <a:srgbClr val="0070C0"/>
                </a:solidFill>
                <a:latin typeface="Meiryo" panose="020B0604030504040204" pitchFamily="34" charset="-128"/>
                <a:ea typeface="Meiryo" panose="020B0604030504040204" pitchFamily="34" charset="-128"/>
              </a:rPr>
              <a:t>〜</a:t>
            </a:r>
            <a:endParaRPr kumimoji="1" lang="ja-JP" altLang="en-US" sz="800">
              <a:solidFill>
                <a:srgbClr val="0070C0"/>
              </a:solidFill>
              <a:latin typeface="Meiryo" panose="020B0604030504040204" pitchFamily="34" charset="-128"/>
              <a:ea typeface="Meiryo" panose="020B0604030504040204" pitchFamily="34" charset="-128"/>
            </a:endParaRPr>
          </a:p>
        </p:txBody>
      </p:sp>
      <p:sp>
        <p:nvSpPr>
          <p:cNvPr id="70" name="テキスト ボックス 69">
            <a:extLst>
              <a:ext uri="{FF2B5EF4-FFF2-40B4-BE49-F238E27FC236}">
                <a16:creationId xmlns:a16="http://schemas.microsoft.com/office/drawing/2014/main" id="{861F42DD-C319-FB44-B250-F74ED75A0E8F}"/>
              </a:ext>
            </a:extLst>
          </p:cNvPr>
          <p:cNvSpPr txBox="1"/>
          <p:nvPr/>
        </p:nvSpPr>
        <p:spPr>
          <a:xfrm>
            <a:off x="5341558" y="3685555"/>
            <a:ext cx="954107" cy="215444"/>
          </a:xfrm>
          <a:prstGeom prst="rect">
            <a:avLst/>
          </a:prstGeom>
          <a:noFill/>
        </p:spPr>
        <p:txBody>
          <a:bodyPr wrap="none" rtlCol="0">
            <a:spAutoFit/>
          </a:bodyPr>
          <a:lstStyle/>
          <a:p>
            <a:pPr algn="ctr"/>
            <a:r>
              <a:rPr kumimoji="1" lang="en-US" altLang="ja-JP" sz="800" dirty="0">
                <a:solidFill>
                  <a:srgbClr val="0070C0"/>
                </a:solidFill>
                <a:latin typeface="Meiryo" panose="020B0604030504040204" pitchFamily="34" charset="-128"/>
                <a:ea typeface="Meiryo" panose="020B0604030504040204" pitchFamily="34" charset="-128"/>
              </a:rPr>
              <a:t>1970</a:t>
            </a:r>
            <a:r>
              <a:rPr kumimoji="1" lang="ja-JP" altLang="en-US" sz="800">
                <a:solidFill>
                  <a:srgbClr val="0070C0"/>
                </a:solidFill>
                <a:latin typeface="Meiryo" panose="020B0604030504040204" pitchFamily="34" charset="-128"/>
                <a:ea typeface="Meiryo" panose="020B0604030504040204" pitchFamily="34" charset="-128"/>
              </a:rPr>
              <a:t>年代前半</a:t>
            </a:r>
            <a:r>
              <a:rPr kumimoji="1" lang="en-US" altLang="ja-JP" sz="800" dirty="0">
                <a:solidFill>
                  <a:srgbClr val="0070C0"/>
                </a:solidFill>
                <a:latin typeface="Meiryo" panose="020B0604030504040204" pitchFamily="34" charset="-128"/>
                <a:ea typeface="Meiryo" panose="020B0604030504040204" pitchFamily="34" charset="-128"/>
              </a:rPr>
              <a:t>〜</a:t>
            </a:r>
            <a:endParaRPr kumimoji="1" lang="ja-JP" altLang="en-US" sz="800">
              <a:solidFill>
                <a:srgbClr val="0070C0"/>
              </a:solidFill>
              <a:latin typeface="Meiryo" panose="020B0604030504040204" pitchFamily="34" charset="-128"/>
              <a:ea typeface="Meiryo" panose="020B0604030504040204" pitchFamily="34" charset="-128"/>
            </a:endParaRPr>
          </a:p>
        </p:txBody>
      </p:sp>
      <p:sp>
        <p:nvSpPr>
          <p:cNvPr id="71" name="テキスト ボックス 70">
            <a:extLst>
              <a:ext uri="{FF2B5EF4-FFF2-40B4-BE49-F238E27FC236}">
                <a16:creationId xmlns:a16="http://schemas.microsoft.com/office/drawing/2014/main" id="{E7A58A14-E165-CA41-B227-64E9A3415982}"/>
              </a:ext>
            </a:extLst>
          </p:cNvPr>
          <p:cNvSpPr txBox="1"/>
          <p:nvPr/>
        </p:nvSpPr>
        <p:spPr>
          <a:xfrm>
            <a:off x="6071714" y="4449829"/>
            <a:ext cx="954107" cy="215444"/>
          </a:xfrm>
          <a:prstGeom prst="rect">
            <a:avLst/>
          </a:prstGeom>
          <a:noFill/>
        </p:spPr>
        <p:txBody>
          <a:bodyPr wrap="none" rtlCol="0">
            <a:spAutoFit/>
          </a:bodyPr>
          <a:lstStyle/>
          <a:p>
            <a:pPr algn="ctr"/>
            <a:r>
              <a:rPr kumimoji="1" lang="en-US" altLang="ja-JP" sz="800" dirty="0">
                <a:solidFill>
                  <a:srgbClr val="0070C0"/>
                </a:solidFill>
                <a:latin typeface="Meiryo" panose="020B0604030504040204" pitchFamily="34" charset="-128"/>
                <a:ea typeface="Meiryo" panose="020B0604030504040204" pitchFamily="34" charset="-128"/>
              </a:rPr>
              <a:t>1970</a:t>
            </a:r>
            <a:r>
              <a:rPr kumimoji="1" lang="ja-JP" altLang="en-US" sz="800">
                <a:solidFill>
                  <a:srgbClr val="0070C0"/>
                </a:solidFill>
                <a:latin typeface="Meiryo" panose="020B0604030504040204" pitchFamily="34" charset="-128"/>
                <a:ea typeface="Meiryo" panose="020B0604030504040204" pitchFamily="34" charset="-128"/>
              </a:rPr>
              <a:t>年代後半</a:t>
            </a:r>
            <a:r>
              <a:rPr kumimoji="1" lang="en-US" altLang="ja-JP" sz="800" dirty="0">
                <a:solidFill>
                  <a:srgbClr val="0070C0"/>
                </a:solidFill>
                <a:latin typeface="Meiryo" panose="020B0604030504040204" pitchFamily="34" charset="-128"/>
                <a:ea typeface="Meiryo" panose="020B0604030504040204" pitchFamily="34" charset="-128"/>
              </a:rPr>
              <a:t>〜</a:t>
            </a:r>
            <a:endParaRPr kumimoji="1" lang="ja-JP" altLang="en-US" sz="800">
              <a:solidFill>
                <a:srgbClr val="0070C0"/>
              </a:solidFill>
              <a:latin typeface="Meiryo" panose="020B0604030504040204" pitchFamily="34" charset="-128"/>
              <a:ea typeface="Meiryo" panose="020B0604030504040204" pitchFamily="34" charset="-128"/>
            </a:endParaRPr>
          </a:p>
        </p:txBody>
      </p:sp>
      <p:sp>
        <p:nvSpPr>
          <p:cNvPr id="73" name="テキスト ボックス 72">
            <a:extLst>
              <a:ext uri="{FF2B5EF4-FFF2-40B4-BE49-F238E27FC236}">
                <a16:creationId xmlns:a16="http://schemas.microsoft.com/office/drawing/2014/main" id="{61C790DC-FFF5-B341-A059-0E6413C22270}"/>
              </a:ext>
            </a:extLst>
          </p:cNvPr>
          <p:cNvSpPr txBox="1"/>
          <p:nvPr/>
        </p:nvSpPr>
        <p:spPr>
          <a:xfrm>
            <a:off x="6636731" y="5161503"/>
            <a:ext cx="646331" cy="215444"/>
          </a:xfrm>
          <a:prstGeom prst="rect">
            <a:avLst/>
          </a:prstGeom>
          <a:noFill/>
        </p:spPr>
        <p:txBody>
          <a:bodyPr wrap="none" rtlCol="0">
            <a:spAutoFit/>
          </a:bodyPr>
          <a:lstStyle/>
          <a:p>
            <a:pPr algn="ctr"/>
            <a:r>
              <a:rPr lang="en-US" altLang="ja-JP" sz="800" dirty="0">
                <a:solidFill>
                  <a:srgbClr val="0070C0"/>
                </a:solidFill>
                <a:latin typeface="Meiryo" panose="020B0604030504040204" pitchFamily="34" charset="-128"/>
                <a:ea typeface="Meiryo" panose="020B0604030504040204" pitchFamily="34" charset="-128"/>
              </a:rPr>
              <a:t>2007</a:t>
            </a:r>
            <a:r>
              <a:rPr kumimoji="1" lang="ja-JP" altLang="en-US" sz="800">
                <a:solidFill>
                  <a:srgbClr val="0070C0"/>
                </a:solidFill>
                <a:latin typeface="Meiryo" panose="020B0604030504040204" pitchFamily="34" charset="-128"/>
                <a:ea typeface="Meiryo" panose="020B0604030504040204" pitchFamily="34" charset="-128"/>
              </a:rPr>
              <a:t>年</a:t>
            </a:r>
            <a:r>
              <a:rPr kumimoji="1" lang="en-US" altLang="ja-JP" sz="800" dirty="0">
                <a:solidFill>
                  <a:srgbClr val="0070C0"/>
                </a:solidFill>
                <a:latin typeface="Meiryo" panose="020B0604030504040204" pitchFamily="34" charset="-128"/>
                <a:ea typeface="Meiryo" panose="020B0604030504040204" pitchFamily="34" charset="-128"/>
              </a:rPr>
              <a:t>〜</a:t>
            </a:r>
            <a:endParaRPr kumimoji="1" lang="ja-JP" altLang="en-US" sz="800">
              <a:solidFill>
                <a:srgbClr val="0070C0"/>
              </a:solidFill>
              <a:latin typeface="Meiryo" panose="020B0604030504040204" pitchFamily="34" charset="-128"/>
              <a:ea typeface="Meiryo" panose="020B0604030504040204" pitchFamily="34" charset="-128"/>
            </a:endParaRPr>
          </a:p>
        </p:txBody>
      </p:sp>
      <p:sp>
        <p:nvSpPr>
          <p:cNvPr id="75" name="テキスト ボックス 74">
            <a:extLst>
              <a:ext uri="{FF2B5EF4-FFF2-40B4-BE49-F238E27FC236}">
                <a16:creationId xmlns:a16="http://schemas.microsoft.com/office/drawing/2014/main" id="{AE6EE568-D99E-394B-A4A7-C14BBD6574D4}"/>
              </a:ext>
            </a:extLst>
          </p:cNvPr>
          <p:cNvSpPr txBox="1"/>
          <p:nvPr/>
        </p:nvSpPr>
        <p:spPr>
          <a:xfrm>
            <a:off x="7443674" y="5888791"/>
            <a:ext cx="646331" cy="215444"/>
          </a:xfrm>
          <a:prstGeom prst="rect">
            <a:avLst/>
          </a:prstGeom>
          <a:noFill/>
        </p:spPr>
        <p:txBody>
          <a:bodyPr wrap="none" rtlCol="0">
            <a:spAutoFit/>
          </a:bodyPr>
          <a:lstStyle/>
          <a:p>
            <a:pPr algn="ctr"/>
            <a:r>
              <a:rPr lang="en-US" altLang="ja-JP" sz="800" dirty="0">
                <a:solidFill>
                  <a:srgbClr val="0070C0"/>
                </a:solidFill>
                <a:latin typeface="Meiryo" panose="020B0604030504040204" pitchFamily="34" charset="-128"/>
                <a:ea typeface="Meiryo" panose="020B0604030504040204" pitchFamily="34" charset="-128"/>
              </a:rPr>
              <a:t>2000</a:t>
            </a:r>
            <a:r>
              <a:rPr kumimoji="1" lang="ja-JP" altLang="en-US" sz="800">
                <a:solidFill>
                  <a:srgbClr val="0070C0"/>
                </a:solidFill>
                <a:latin typeface="Meiryo" panose="020B0604030504040204" pitchFamily="34" charset="-128"/>
                <a:ea typeface="Meiryo" panose="020B0604030504040204" pitchFamily="34" charset="-128"/>
              </a:rPr>
              <a:t>年</a:t>
            </a:r>
            <a:r>
              <a:rPr kumimoji="1" lang="en-US" altLang="ja-JP" sz="800" dirty="0">
                <a:solidFill>
                  <a:srgbClr val="0070C0"/>
                </a:solidFill>
                <a:latin typeface="Meiryo" panose="020B0604030504040204" pitchFamily="34" charset="-128"/>
                <a:ea typeface="Meiryo" panose="020B0604030504040204" pitchFamily="34" charset="-128"/>
              </a:rPr>
              <a:t>〜</a:t>
            </a:r>
            <a:endParaRPr kumimoji="1" lang="ja-JP" altLang="en-US" sz="800">
              <a:solidFill>
                <a:srgbClr val="0070C0"/>
              </a:solidFill>
              <a:latin typeface="Meiryo" panose="020B0604030504040204" pitchFamily="34" charset="-128"/>
              <a:ea typeface="Meiryo" panose="020B0604030504040204" pitchFamily="34" charset="-128"/>
            </a:endParaRPr>
          </a:p>
        </p:txBody>
      </p:sp>
      <p:sp>
        <p:nvSpPr>
          <p:cNvPr id="76" name="テキスト ボックス 75">
            <a:extLst>
              <a:ext uri="{FF2B5EF4-FFF2-40B4-BE49-F238E27FC236}">
                <a16:creationId xmlns:a16="http://schemas.microsoft.com/office/drawing/2014/main" id="{D1B7571F-F77B-214B-B15B-3228AB86E57D}"/>
              </a:ext>
            </a:extLst>
          </p:cNvPr>
          <p:cNvSpPr txBox="1"/>
          <p:nvPr/>
        </p:nvSpPr>
        <p:spPr>
          <a:xfrm>
            <a:off x="7539425" y="4657363"/>
            <a:ext cx="646331" cy="215444"/>
          </a:xfrm>
          <a:prstGeom prst="rect">
            <a:avLst/>
          </a:prstGeom>
          <a:noFill/>
        </p:spPr>
        <p:txBody>
          <a:bodyPr wrap="none" rtlCol="0">
            <a:spAutoFit/>
          </a:bodyPr>
          <a:lstStyle/>
          <a:p>
            <a:pPr algn="ctr"/>
            <a:r>
              <a:rPr lang="en-US" altLang="ja-JP" sz="800" dirty="0">
                <a:solidFill>
                  <a:schemeClr val="accent4"/>
                </a:solidFill>
                <a:latin typeface="Meiryo" panose="020B0604030504040204" pitchFamily="34" charset="-128"/>
                <a:ea typeface="Meiryo" panose="020B0604030504040204" pitchFamily="34" charset="-128"/>
              </a:rPr>
              <a:t>2010</a:t>
            </a:r>
            <a:r>
              <a:rPr kumimoji="1" lang="ja-JP" altLang="en-US" sz="800">
                <a:solidFill>
                  <a:schemeClr val="accent4"/>
                </a:solidFill>
                <a:latin typeface="Meiryo" panose="020B0604030504040204" pitchFamily="34" charset="-128"/>
                <a:ea typeface="Meiryo" panose="020B0604030504040204" pitchFamily="34" charset="-128"/>
              </a:rPr>
              <a:t>年</a:t>
            </a:r>
            <a:r>
              <a:rPr kumimoji="1" lang="en-US" altLang="ja-JP" sz="800" dirty="0">
                <a:solidFill>
                  <a:schemeClr val="accent4"/>
                </a:solidFill>
                <a:latin typeface="Meiryo" panose="020B0604030504040204" pitchFamily="34" charset="-128"/>
                <a:ea typeface="Meiryo" panose="020B0604030504040204" pitchFamily="34" charset="-128"/>
              </a:rPr>
              <a:t>〜</a:t>
            </a:r>
            <a:endParaRPr kumimoji="1" lang="ja-JP" altLang="en-US" sz="800">
              <a:solidFill>
                <a:schemeClr val="accent4"/>
              </a:solidFill>
              <a:latin typeface="Meiryo" panose="020B0604030504040204" pitchFamily="34" charset="-128"/>
              <a:ea typeface="Meiryo" panose="020B0604030504040204" pitchFamily="34" charset="-128"/>
            </a:endParaRPr>
          </a:p>
        </p:txBody>
      </p:sp>
      <p:sp>
        <p:nvSpPr>
          <p:cNvPr id="82" name="テキスト ボックス 81">
            <a:extLst>
              <a:ext uri="{FF2B5EF4-FFF2-40B4-BE49-F238E27FC236}">
                <a16:creationId xmlns:a16="http://schemas.microsoft.com/office/drawing/2014/main" id="{CE86A734-5DD4-CB45-956A-277EA84008D9}"/>
              </a:ext>
            </a:extLst>
          </p:cNvPr>
          <p:cNvSpPr txBox="1"/>
          <p:nvPr/>
        </p:nvSpPr>
        <p:spPr>
          <a:xfrm>
            <a:off x="173993" y="2844381"/>
            <a:ext cx="723275" cy="276999"/>
          </a:xfrm>
          <a:prstGeom prst="rect">
            <a:avLst/>
          </a:prstGeom>
          <a:noFill/>
        </p:spPr>
        <p:txBody>
          <a:bodyPr wrap="none" rtlCol="0">
            <a:spAutoFit/>
          </a:bodyPr>
          <a:lstStyle/>
          <a:p>
            <a:r>
              <a:rPr kumimoji="1" lang="en-US" altLang="ja-JP" sz="1200" dirty="0">
                <a:latin typeface="Meiryo" charset="-128"/>
                <a:ea typeface="Meiryo" charset="-128"/>
                <a:cs typeface="Meiryo" charset="-128"/>
              </a:rPr>
              <a:t>1936</a:t>
            </a:r>
            <a:r>
              <a:rPr kumimoji="1" lang="ja-JP" altLang="en-US" sz="1200" dirty="0">
                <a:latin typeface="Meiryo" charset="-128"/>
                <a:ea typeface="Meiryo" charset="-128"/>
                <a:cs typeface="Meiryo" charset="-128"/>
              </a:rPr>
              <a:t>年</a:t>
            </a:r>
          </a:p>
        </p:txBody>
      </p:sp>
      <p:sp>
        <p:nvSpPr>
          <p:cNvPr id="83" name="テキスト ボックス 82">
            <a:extLst>
              <a:ext uri="{FF2B5EF4-FFF2-40B4-BE49-F238E27FC236}">
                <a16:creationId xmlns:a16="http://schemas.microsoft.com/office/drawing/2014/main" id="{CEB0A560-4B80-AA45-BC9C-42989FCB625A}"/>
              </a:ext>
            </a:extLst>
          </p:cNvPr>
          <p:cNvSpPr txBox="1"/>
          <p:nvPr/>
        </p:nvSpPr>
        <p:spPr>
          <a:xfrm>
            <a:off x="2209168" y="2844380"/>
            <a:ext cx="723275" cy="276999"/>
          </a:xfrm>
          <a:prstGeom prst="rect">
            <a:avLst/>
          </a:prstGeom>
          <a:noFill/>
        </p:spPr>
        <p:txBody>
          <a:bodyPr wrap="none" rtlCol="0">
            <a:spAutoFit/>
          </a:bodyPr>
          <a:lstStyle/>
          <a:p>
            <a:r>
              <a:rPr kumimoji="1" lang="en-US" altLang="ja-JP" sz="1200" dirty="0">
                <a:latin typeface="Meiryo" charset="-128"/>
                <a:ea typeface="Meiryo" charset="-128"/>
                <a:cs typeface="Meiryo" charset="-128"/>
              </a:rPr>
              <a:t>1945</a:t>
            </a:r>
            <a:r>
              <a:rPr kumimoji="1" lang="ja-JP" altLang="en-US" sz="1200" dirty="0">
                <a:latin typeface="Meiryo" charset="-128"/>
                <a:ea typeface="Meiryo" charset="-128"/>
                <a:cs typeface="Meiryo" charset="-128"/>
              </a:rPr>
              <a:t>年</a:t>
            </a:r>
          </a:p>
        </p:txBody>
      </p:sp>
      <p:pic>
        <p:nvPicPr>
          <p:cNvPr id="87" name="図 86">
            <a:extLst>
              <a:ext uri="{FF2B5EF4-FFF2-40B4-BE49-F238E27FC236}">
                <a16:creationId xmlns:a16="http://schemas.microsoft.com/office/drawing/2014/main" id="{0F75032F-0B01-A74F-9339-A8D7DD174386}"/>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456770" y="2785258"/>
            <a:ext cx="723275" cy="759439"/>
          </a:xfrm>
          <a:prstGeom prst="rect">
            <a:avLst/>
          </a:prstGeom>
        </p:spPr>
      </p:pic>
      <p:sp>
        <p:nvSpPr>
          <p:cNvPr id="88" name="テキスト ボックス 87">
            <a:extLst>
              <a:ext uri="{FF2B5EF4-FFF2-40B4-BE49-F238E27FC236}">
                <a16:creationId xmlns:a16="http://schemas.microsoft.com/office/drawing/2014/main" id="{F5DCFDE5-0027-0845-A61F-C0E008BFAB03}"/>
              </a:ext>
            </a:extLst>
          </p:cNvPr>
          <p:cNvSpPr txBox="1"/>
          <p:nvPr/>
        </p:nvSpPr>
        <p:spPr>
          <a:xfrm>
            <a:off x="5175503" y="2598864"/>
            <a:ext cx="1313180" cy="215444"/>
          </a:xfrm>
          <a:prstGeom prst="rect">
            <a:avLst/>
          </a:prstGeom>
          <a:noFill/>
        </p:spPr>
        <p:txBody>
          <a:bodyPr wrap="none" rtlCol="0">
            <a:spAutoFit/>
          </a:bodyPr>
          <a:lstStyle/>
          <a:p>
            <a:pPr algn="ctr"/>
            <a:r>
              <a:rPr kumimoji="1" lang="ja-JP" altLang="en-US" sz="800">
                <a:solidFill>
                  <a:srgbClr val="0070C0"/>
                </a:solidFill>
                <a:latin typeface="Meiryo" panose="020B0604030504040204" pitchFamily="34" charset="-128"/>
                <a:ea typeface="Meiryo" panose="020B0604030504040204" pitchFamily="34" charset="-128"/>
              </a:rPr>
              <a:t>スーパー・コンピュータ</a:t>
            </a:r>
            <a:endParaRPr kumimoji="1" lang="en-US" altLang="ja-JP" sz="800" dirty="0">
              <a:solidFill>
                <a:srgbClr val="0070C0"/>
              </a:solidFill>
              <a:latin typeface="Meiryo" panose="020B0604030504040204" pitchFamily="34" charset="-128"/>
              <a:ea typeface="Meiryo" panose="020B0604030504040204" pitchFamily="34" charset="-128"/>
            </a:endParaRPr>
          </a:p>
        </p:txBody>
      </p:sp>
      <p:sp>
        <p:nvSpPr>
          <p:cNvPr id="89" name="テキスト ボックス 88">
            <a:extLst>
              <a:ext uri="{FF2B5EF4-FFF2-40B4-BE49-F238E27FC236}">
                <a16:creationId xmlns:a16="http://schemas.microsoft.com/office/drawing/2014/main" id="{20CAC335-3DB6-CD4E-AE79-A003B817A934}"/>
              </a:ext>
            </a:extLst>
          </p:cNvPr>
          <p:cNvSpPr txBox="1"/>
          <p:nvPr/>
        </p:nvSpPr>
        <p:spPr>
          <a:xfrm>
            <a:off x="5143233" y="2472863"/>
            <a:ext cx="646331" cy="215444"/>
          </a:xfrm>
          <a:prstGeom prst="rect">
            <a:avLst/>
          </a:prstGeom>
          <a:noFill/>
        </p:spPr>
        <p:txBody>
          <a:bodyPr wrap="none" rtlCol="0">
            <a:spAutoFit/>
          </a:bodyPr>
          <a:lstStyle/>
          <a:p>
            <a:pPr algn="ctr"/>
            <a:r>
              <a:rPr kumimoji="1" lang="en-US" altLang="ja-JP" sz="800" dirty="0">
                <a:solidFill>
                  <a:srgbClr val="0070C0"/>
                </a:solidFill>
                <a:latin typeface="Meiryo" panose="020B0604030504040204" pitchFamily="34" charset="-128"/>
                <a:ea typeface="Meiryo" panose="020B0604030504040204" pitchFamily="34" charset="-128"/>
              </a:rPr>
              <a:t>1976</a:t>
            </a:r>
            <a:r>
              <a:rPr kumimoji="1" lang="ja-JP" altLang="en-US" sz="800">
                <a:solidFill>
                  <a:srgbClr val="0070C0"/>
                </a:solidFill>
                <a:latin typeface="Meiryo" panose="020B0604030504040204" pitchFamily="34" charset="-128"/>
                <a:ea typeface="Meiryo" panose="020B0604030504040204" pitchFamily="34" charset="-128"/>
              </a:rPr>
              <a:t>年</a:t>
            </a:r>
            <a:r>
              <a:rPr kumimoji="1" lang="en-US" altLang="ja-JP" sz="800" dirty="0">
                <a:solidFill>
                  <a:srgbClr val="0070C0"/>
                </a:solidFill>
                <a:latin typeface="Meiryo" panose="020B0604030504040204" pitchFamily="34" charset="-128"/>
                <a:ea typeface="Meiryo" panose="020B0604030504040204" pitchFamily="34" charset="-128"/>
              </a:rPr>
              <a:t>〜</a:t>
            </a:r>
            <a:endParaRPr kumimoji="1" lang="ja-JP" altLang="en-US" sz="800">
              <a:solidFill>
                <a:srgbClr val="0070C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2550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B7F1CA5E-C420-4E55-90D9-30DA04C7DBC7}"/>
              </a:ext>
            </a:extLst>
          </p:cNvPr>
          <p:cNvSpPr/>
          <p:nvPr/>
        </p:nvSpPr>
        <p:spPr>
          <a:xfrm>
            <a:off x="3330574" y="754359"/>
            <a:ext cx="2479675" cy="3887491"/>
          </a:xfrm>
          <a:prstGeom prst="rect">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sz="2000" dirty="0">
                <a:solidFill>
                  <a:schemeClr val="bg1"/>
                </a:solidFill>
                <a:latin typeface="+mj-lt"/>
                <a:ea typeface="+mj-ea"/>
                <a:cs typeface="ＭＳ Ｐゴシック"/>
              </a:rPr>
              <a:t>CPU</a:t>
            </a:r>
            <a:endParaRPr kumimoji="1" lang="ja-JP" altLang="en-US" sz="2000" dirty="0">
              <a:solidFill>
                <a:schemeClr val="bg1"/>
              </a:solidFill>
              <a:latin typeface="+mj-lt"/>
              <a:ea typeface="+mj-ea"/>
              <a:cs typeface="ＭＳ Ｐゴシック"/>
            </a:endParaRPr>
          </a:p>
        </p:txBody>
      </p:sp>
      <p:sp>
        <p:nvSpPr>
          <p:cNvPr id="2" name="タイトル 1">
            <a:extLst>
              <a:ext uri="{FF2B5EF4-FFF2-40B4-BE49-F238E27FC236}">
                <a16:creationId xmlns:a16="http://schemas.microsoft.com/office/drawing/2014/main" id="{74631A45-7361-4FD2-9301-2061B94AE501}"/>
              </a:ext>
            </a:extLst>
          </p:cNvPr>
          <p:cNvSpPr>
            <a:spLocks noGrp="1"/>
          </p:cNvSpPr>
          <p:nvPr>
            <p:ph type="title"/>
          </p:nvPr>
        </p:nvSpPr>
        <p:spPr/>
        <p:txBody>
          <a:bodyPr/>
          <a:lstStyle/>
          <a:p>
            <a:r>
              <a:rPr kumimoji="1" lang="ja-JP" altLang="en-US" dirty="0"/>
              <a:t>ノイマン型コンピュータ</a:t>
            </a:r>
          </a:p>
        </p:txBody>
      </p:sp>
      <p:sp>
        <p:nvSpPr>
          <p:cNvPr id="8" name="正方形/長方形 7">
            <a:extLst>
              <a:ext uri="{FF2B5EF4-FFF2-40B4-BE49-F238E27FC236}">
                <a16:creationId xmlns:a16="http://schemas.microsoft.com/office/drawing/2014/main" id="{226E5845-E66A-41E6-8682-1CD9230210FD}"/>
              </a:ext>
            </a:extLst>
          </p:cNvPr>
          <p:cNvSpPr/>
          <p:nvPr/>
        </p:nvSpPr>
        <p:spPr>
          <a:xfrm>
            <a:off x="3438525" y="3086100"/>
            <a:ext cx="2266950" cy="1435100"/>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演算装置</a:t>
            </a:r>
          </a:p>
        </p:txBody>
      </p:sp>
      <p:sp>
        <p:nvSpPr>
          <p:cNvPr id="9" name="正方形/長方形 8">
            <a:extLst>
              <a:ext uri="{FF2B5EF4-FFF2-40B4-BE49-F238E27FC236}">
                <a16:creationId xmlns:a16="http://schemas.microsoft.com/office/drawing/2014/main" id="{62C654A2-ECE9-4C34-8915-3FDF1D5FCE57}"/>
              </a:ext>
            </a:extLst>
          </p:cNvPr>
          <p:cNvSpPr/>
          <p:nvPr/>
        </p:nvSpPr>
        <p:spPr>
          <a:xfrm>
            <a:off x="3438525" y="1136649"/>
            <a:ext cx="2266950" cy="1435100"/>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制御装置</a:t>
            </a:r>
          </a:p>
        </p:txBody>
      </p:sp>
      <p:sp>
        <p:nvSpPr>
          <p:cNvPr id="10" name="正方形/長方形 9">
            <a:extLst>
              <a:ext uri="{FF2B5EF4-FFF2-40B4-BE49-F238E27FC236}">
                <a16:creationId xmlns:a16="http://schemas.microsoft.com/office/drawing/2014/main" id="{5DD26A2D-33FD-48A3-8F46-704191EAB50E}"/>
              </a:ext>
            </a:extLst>
          </p:cNvPr>
          <p:cNvSpPr/>
          <p:nvPr/>
        </p:nvSpPr>
        <p:spPr>
          <a:xfrm>
            <a:off x="3438525" y="5156201"/>
            <a:ext cx="2266950" cy="1435100"/>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記憶装置</a:t>
            </a:r>
          </a:p>
        </p:txBody>
      </p:sp>
      <p:sp>
        <p:nvSpPr>
          <p:cNvPr id="11" name="正方形/長方形 10">
            <a:extLst>
              <a:ext uri="{FF2B5EF4-FFF2-40B4-BE49-F238E27FC236}">
                <a16:creationId xmlns:a16="http://schemas.microsoft.com/office/drawing/2014/main" id="{8EB7ED1F-C39E-4419-B1DE-13B4BD5533F3}"/>
              </a:ext>
            </a:extLst>
          </p:cNvPr>
          <p:cNvSpPr/>
          <p:nvPr/>
        </p:nvSpPr>
        <p:spPr>
          <a:xfrm>
            <a:off x="457200" y="3086100"/>
            <a:ext cx="2266950" cy="1435100"/>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入力装置</a:t>
            </a:r>
          </a:p>
        </p:txBody>
      </p:sp>
      <p:sp>
        <p:nvSpPr>
          <p:cNvPr id="12" name="正方形/長方形 11">
            <a:extLst>
              <a:ext uri="{FF2B5EF4-FFF2-40B4-BE49-F238E27FC236}">
                <a16:creationId xmlns:a16="http://schemas.microsoft.com/office/drawing/2014/main" id="{DFA833DE-F931-498F-BF82-343BA9399C43}"/>
              </a:ext>
            </a:extLst>
          </p:cNvPr>
          <p:cNvSpPr/>
          <p:nvPr/>
        </p:nvSpPr>
        <p:spPr>
          <a:xfrm>
            <a:off x="6419850" y="3086100"/>
            <a:ext cx="2266950" cy="1435100"/>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出力装置</a:t>
            </a:r>
          </a:p>
        </p:txBody>
      </p:sp>
      <p:sp>
        <p:nvSpPr>
          <p:cNvPr id="14" name="矢印: 右 13">
            <a:extLst>
              <a:ext uri="{FF2B5EF4-FFF2-40B4-BE49-F238E27FC236}">
                <a16:creationId xmlns:a16="http://schemas.microsoft.com/office/drawing/2014/main" id="{D7D4A46A-4EC0-4205-8BCE-0415B0633F6D}"/>
              </a:ext>
            </a:extLst>
          </p:cNvPr>
          <p:cNvSpPr/>
          <p:nvPr/>
        </p:nvSpPr>
        <p:spPr>
          <a:xfrm>
            <a:off x="2774949" y="3330575"/>
            <a:ext cx="501650" cy="946150"/>
          </a:xfrm>
          <a:prstGeom prst="right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5" name="矢印: 右 14">
            <a:extLst>
              <a:ext uri="{FF2B5EF4-FFF2-40B4-BE49-F238E27FC236}">
                <a16:creationId xmlns:a16="http://schemas.microsoft.com/office/drawing/2014/main" id="{585BA649-2618-40E4-A55C-BDFB2A4A49A6}"/>
              </a:ext>
            </a:extLst>
          </p:cNvPr>
          <p:cNvSpPr/>
          <p:nvPr/>
        </p:nvSpPr>
        <p:spPr>
          <a:xfrm>
            <a:off x="5864224" y="3330575"/>
            <a:ext cx="501650" cy="946150"/>
          </a:xfrm>
          <a:prstGeom prst="right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6" name="矢印: 上 15">
            <a:extLst>
              <a:ext uri="{FF2B5EF4-FFF2-40B4-BE49-F238E27FC236}">
                <a16:creationId xmlns:a16="http://schemas.microsoft.com/office/drawing/2014/main" id="{ED45A690-F60A-413D-AEDF-5FDB7FAAA642}"/>
              </a:ext>
            </a:extLst>
          </p:cNvPr>
          <p:cNvSpPr/>
          <p:nvPr/>
        </p:nvSpPr>
        <p:spPr>
          <a:xfrm>
            <a:off x="3868734" y="4705351"/>
            <a:ext cx="1403350" cy="279400"/>
          </a:xfrm>
          <a:prstGeom prst="up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7" name="矢印: 上 16">
            <a:extLst>
              <a:ext uri="{FF2B5EF4-FFF2-40B4-BE49-F238E27FC236}">
                <a16:creationId xmlns:a16="http://schemas.microsoft.com/office/drawing/2014/main" id="{BFBAE8D5-7CE4-4E7F-BFA0-FDF942A7A2B2}"/>
              </a:ext>
            </a:extLst>
          </p:cNvPr>
          <p:cNvSpPr/>
          <p:nvPr/>
        </p:nvSpPr>
        <p:spPr>
          <a:xfrm rot="10800000">
            <a:off x="3868734" y="4813300"/>
            <a:ext cx="1403350" cy="279400"/>
          </a:xfrm>
          <a:prstGeom prst="up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8" name="矢印: 上 17">
            <a:extLst>
              <a:ext uri="{FF2B5EF4-FFF2-40B4-BE49-F238E27FC236}">
                <a16:creationId xmlns:a16="http://schemas.microsoft.com/office/drawing/2014/main" id="{354476EC-3BB9-4C85-B1CA-D1B1625BFCC8}"/>
              </a:ext>
            </a:extLst>
          </p:cNvPr>
          <p:cNvSpPr/>
          <p:nvPr/>
        </p:nvSpPr>
        <p:spPr>
          <a:xfrm>
            <a:off x="3868734" y="2635250"/>
            <a:ext cx="1403350" cy="279400"/>
          </a:xfrm>
          <a:prstGeom prst="up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9" name="矢印: 上 18">
            <a:extLst>
              <a:ext uri="{FF2B5EF4-FFF2-40B4-BE49-F238E27FC236}">
                <a16:creationId xmlns:a16="http://schemas.microsoft.com/office/drawing/2014/main" id="{249F7CBC-A430-43DB-9B56-D4077D5B9F29}"/>
              </a:ext>
            </a:extLst>
          </p:cNvPr>
          <p:cNvSpPr/>
          <p:nvPr/>
        </p:nvSpPr>
        <p:spPr>
          <a:xfrm rot="10800000">
            <a:off x="3868734" y="2743199"/>
            <a:ext cx="1403350" cy="279400"/>
          </a:xfrm>
          <a:prstGeom prst="up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Tree>
    <p:extLst>
      <p:ext uri="{BB962C8B-B14F-4D97-AF65-F5344CB8AC3E}">
        <p14:creationId xmlns:p14="http://schemas.microsoft.com/office/powerpoint/2010/main" val="26241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E7BE9-AE9F-478D-BDBA-9CEB6589F781}"/>
              </a:ext>
            </a:extLst>
          </p:cNvPr>
          <p:cNvSpPr>
            <a:spLocks noGrp="1"/>
          </p:cNvSpPr>
          <p:nvPr>
            <p:ph type="title"/>
          </p:nvPr>
        </p:nvSpPr>
        <p:spPr/>
        <p:txBody>
          <a:bodyPr/>
          <a:lstStyle/>
          <a:p>
            <a:r>
              <a:rPr kumimoji="1" lang="en-US" altLang="ja-JP" dirty="0"/>
              <a:t>CPU</a:t>
            </a:r>
            <a:r>
              <a:rPr kumimoji="1" lang="ja-JP" altLang="en-US" dirty="0"/>
              <a:t>のワークロードの</a:t>
            </a:r>
            <a:r>
              <a:rPr kumimoji="1" lang="en-US" altLang="ja-JP" dirty="0"/>
              <a:t>90</a:t>
            </a:r>
            <a:r>
              <a:rPr kumimoji="1" lang="ja-JP" altLang="en-US" dirty="0"/>
              <a:t>％がデータ転送</a:t>
            </a:r>
          </a:p>
        </p:txBody>
      </p:sp>
      <p:pic>
        <p:nvPicPr>
          <p:cNvPr id="3" name="図 2">
            <a:extLst>
              <a:ext uri="{FF2B5EF4-FFF2-40B4-BE49-F238E27FC236}">
                <a16:creationId xmlns:a16="http://schemas.microsoft.com/office/drawing/2014/main" id="{B84274D9-473E-4526-9A15-D7EBA4228B38}"/>
              </a:ext>
            </a:extLst>
          </p:cNvPr>
          <p:cNvPicPr>
            <a:picLocks noChangeAspect="1"/>
          </p:cNvPicPr>
          <p:nvPr/>
        </p:nvPicPr>
        <p:blipFill>
          <a:blip r:embed="rId3"/>
          <a:stretch>
            <a:fillRect/>
          </a:stretch>
        </p:blipFill>
        <p:spPr>
          <a:xfrm>
            <a:off x="714375" y="690859"/>
            <a:ext cx="7715250" cy="5688507"/>
          </a:xfrm>
          <a:prstGeom prst="rect">
            <a:avLst/>
          </a:prstGeom>
          <a:ln>
            <a:solidFill>
              <a:schemeClr val="tx1">
                <a:lumMod val="50000"/>
                <a:lumOff val="50000"/>
              </a:schemeClr>
            </a:solidFill>
          </a:ln>
        </p:spPr>
      </p:pic>
    </p:spTree>
    <p:extLst>
      <p:ext uri="{BB962C8B-B14F-4D97-AF65-F5344CB8AC3E}">
        <p14:creationId xmlns:p14="http://schemas.microsoft.com/office/powerpoint/2010/main" val="259831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B7F1CA5E-C420-4E55-90D9-30DA04C7DBC7}"/>
              </a:ext>
            </a:extLst>
          </p:cNvPr>
          <p:cNvSpPr/>
          <p:nvPr/>
        </p:nvSpPr>
        <p:spPr>
          <a:xfrm>
            <a:off x="3330574" y="754359"/>
            <a:ext cx="2479675" cy="3887491"/>
          </a:xfrm>
          <a:prstGeom prst="rect">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sz="2000" dirty="0">
                <a:solidFill>
                  <a:schemeClr val="bg1"/>
                </a:solidFill>
                <a:latin typeface="+mj-lt"/>
                <a:ea typeface="+mj-ea"/>
                <a:cs typeface="ＭＳ Ｐゴシック"/>
              </a:rPr>
              <a:t>CPU</a:t>
            </a:r>
            <a:endParaRPr kumimoji="1" lang="ja-JP" altLang="en-US" sz="2000" dirty="0">
              <a:solidFill>
                <a:schemeClr val="bg1"/>
              </a:solidFill>
              <a:latin typeface="+mj-lt"/>
              <a:ea typeface="+mj-ea"/>
              <a:cs typeface="ＭＳ Ｐゴシック"/>
            </a:endParaRPr>
          </a:p>
        </p:txBody>
      </p:sp>
      <p:sp>
        <p:nvSpPr>
          <p:cNvPr id="2" name="タイトル 1">
            <a:extLst>
              <a:ext uri="{FF2B5EF4-FFF2-40B4-BE49-F238E27FC236}">
                <a16:creationId xmlns:a16="http://schemas.microsoft.com/office/drawing/2014/main" id="{74631A45-7361-4FD2-9301-2061B94AE501}"/>
              </a:ext>
            </a:extLst>
          </p:cNvPr>
          <p:cNvSpPr>
            <a:spLocks noGrp="1"/>
          </p:cNvSpPr>
          <p:nvPr>
            <p:ph type="title"/>
          </p:nvPr>
        </p:nvSpPr>
        <p:spPr/>
        <p:txBody>
          <a:bodyPr/>
          <a:lstStyle/>
          <a:p>
            <a:r>
              <a:rPr kumimoji="1" lang="ja-JP" altLang="en-US" dirty="0"/>
              <a:t>ノイマン型コンピュータ</a:t>
            </a:r>
          </a:p>
        </p:txBody>
      </p:sp>
      <p:sp>
        <p:nvSpPr>
          <p:cNvPr id="8" name="正方形/長方形 7">
            <a:extLst>
              <a:ext uri="{FF2B5EF4-FFF2-40B4-BE49-F238E27FC236}">
                <a16:creationId xmlns:a16="http://schemas.microsoft.com/office/drawing/2014/main" id="{226E5845-E66A-41E6-8682-1CD9230210FD}"/>
              </a:ext>
            </a:extLst>
          </p:cNvPr>
          <p:cNvSpPr/>
          <p:nvPr/>
        </p:nvSpPr>
        <p:spPr>
          <a:xfrm>
            <a:off x="3438525" y="3086100"/>
            <a:ext cx="2266950" cy="1435100"/>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演算装置</a:t>
            </a:r>
          </a:p>
        </p:txBody>
      </p:sp>
      <p:sp>
        <p:nvSpPr>
          <p:cNvPr id="9" name="正方形/長方形 8">
            <a:extLst>
              <a:ext uri="{FF2B5EF4-FFF2-40B4-BE49-F238E27FC236}">
                <a16:creationId xmlns:a16="http://schemas.microsoft.com/office/drawing/2014/main" id="{62C654A2-ECE9-4C34-8915-3FDF1D5FCE57}"/>
              </a:ext>
            </a:extLst>
          </p:cNvPr>
          <p:cNvSpPr/>
          <p:nvPr/>
        </p:nvSpPr>
        <p:spPr>
          <a:xfrm>
            <a:off x="3438525" y="1136649"/>
            <a:ext cx="2266950" cy="1435100"/>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制御装置</a:t>
            </a:r>
          </a:p>
        </p:txBody>
      </p:sp>
      <p:sp>
        <p:nvSpPr>
          <p:cNvPr id="10" name="正方形/長方形 9">
            <a:extLst>
              <a:ext uri="{FF2B5EF4-FFF2-40B4-BE49-F238E27FC236}">
                <a16:creationId xmlns:a16="http://schemas.microsoft.com/office/drawing/2014/main" id="{5DD26A2D-33FD-48A3-8F46-704191EAB50E}"/>
              </a:ext>
            </a:extLst>
          </p:cNvPr>
          <p:cNvSpPr/>
          <p:nvPr/>
        </p:nvSpPr>
        <p:spPr>
          <a:xfrm>
            <a:off x="3438525" y="5156201"/>
            <a:ext cx="2266950" cy="1435100"/>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記憶装置</a:t>
            </a:r>
          </a:p>
        </p:txBody>
      </p:sp>
      <p:sp>
        <p:nvSpPr>
          <p:cNvPr id="11" name="正方形/長方形 10">
            <a:extLst>
              <a:ext uri="{FF2B5EF4-FFF2-40B4-BE49-F238E27FC236}">
                <a16:creationId xmlns:a16="http://schemas.microsoft.com/office/drawing/2014/main" id="{8EB7ED1F-C39E-4419-B1DE-13B4BD5533F3}"/>
              </a:ext>
            </a:extLst>
          </p:cNvPr>
          <p:cNvSpPr/>
          <p:nvPr/>
        </p:nvSpPr>
        <p:spPr>
          <a:xfrm>
            <a:off x="457200" y="3086100"/>
            <a:ext cx="2266950" cy="1435100"/>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入力装置</a:t>
            </a:r>
          </a:p>
        </p:txBody>
      </p:sp>
      <p:sp>
        <p:nvSpPr>
          <p:cNvPr id="12" name="正方形/長方形 11">
            <a:extLst>
              <a:ext uri="{FF2B5EF4-FFF2-40B4-BE49-F238E27FC236}">
                <a16:creationId xmlns:a16="http://schemas.microsoft.com/office/drawing/2014/main" id="{DFA833DE-F931-498F-BF82-343BA9399C43}"/>
              </a:ext>
            </a:extLst>
          </p:cNvPr>
          <p:cNvSpPr/>
          <p:nvPr/>
        </p:nvSpPr>
        <p:spPr>
          <a:xfrm>
            <a:off x="6419850" y="3086100"/>
            <a:ext cx="2266950" cy="1435100"/>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出力装置</a:t>
            </a:r>
          </a:p>
        </p:txBody>
      </p:sp>
      <p:sp>
        <p:nvSpPr>
          <p:cNvPr id="14" name="矢印: 右 13">
            <a:extLst>
              <a:ext uri="{FF2B5EF4-FFF2-40B4-BE49-F238E27FC236}">
                <a16:creationId xmlns:a16="http://schemas.microsoft.com/office/drawing/2014/main" id="{D7D4A46A-4EC0-4205-8BCE-0415B0633F6D}"/>
              </a:ext>
            </a:extLst>
          </p:cNvPr>
          <p:cNvSpPr/>
          <p:nvPr/>
        </p:nvSpPr>
        <p:spPr>
          <a:xfrm>
            <a:off x="2774949" y="3330575"/>
            <a:ext cx="501650" cy="946150"/>
          </a:xfrm>
          <a:prstGeom prst="right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5" name="矢印: 右 14">
            <a:extLst>
              <a:ext uri="{FF2B5EF4-FFF2-40B4-BE49-F238E27FC236}">
                <a16:creationId xmlns:a16="http://schemas.microsoft.com/office/drawing/2014/main" id="{585BA649-2618-40E4-A55C-BDFB2A4A49A6}"/>
              </a:ext>
            </a:extLst>
          </p:cNvPr>
          <p:cNvSpPr/>
          <p:nvPr/>
        </p:nvSpPr>
        <p:spPr>
          <a:xfrm>
            <a:off x="5864224" y="3330575"/>
            <a:ext cx="501650" cy="946150"/>
          </a:xfrm>
          <a:prstGeom prst="right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6" name="矢印: 上 15">
            <a:extLst>
              <a:ext uri="{FF2B5EF4-FFF2-40B4-BE49-F238E27FC236}">
                <a16:creationId xmlns:a16="http://schemas.microsoft.com/office/drawing/2014/main" id="{ED45A690-F60A-413D-AEDF-5FDB7FAAA642}"/>
              </a:ext>
            </a:extLst>
          </p:cNvPr>
          <p:cNvSpPr/>
          <p:nvPr/>
        </p:nvSpPr>
        <p:spPr>
          <a:xfrm>
            <a:off x="3868734" y="4705351"/>
            <a:ext cx="1403350" cy="279400"/>
          </a:xfrm>
          <a:prstGeom prst="up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7" name="矢印: 上 16">
            <a:extLst>
              <a:ext uri="{FF2B5EF4-FFF2-40B4-BE49-F238E27FC236}">
                <a16:creationId xmlns:a16="http://schemas.microsoft.com/office/drawing/2014/main" id="{BFBAE8D5-7CE4-4E7F-BFA0-FDF942A7A2B2}"/>
              </a:ext>
            </a:extLst>
          </p:cNvPr>
          <p:cNvSpPr/>
          <p:nvPr/>
        </p:nvSpPr>
        <p:spPr>
          <a:xfrm rot="10800000">
            <a:off x="3868734" y="4813300"/>
            <a:ext cx="1403350" cy="279400"/>
          </a:xfrm>
          <a:prstGeom prst="up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8" name="矢印: 上 17">
            <a:extLst>
              <a:ext uri="{FF2B5EF4-FFF2-40B4-BE49-F238E27FC236}">
                <a16:creationId xmlns:a16="http://schemas.microsoft.com/office/drawing/2014/main" id="{354476EC-3BB9-4C85-B1CA-D1B1625BFCC8}"/>
              </a:ext>
            </a:extLst>
          </p:cNvPr>
          <p:cNvSpPr/>
          <p:nvPr/>
        </p:nvSpPr>
        <p:spPr>
          <a:xfrm>
            <a:off x="3868734" y="2635250"/>
            <a:ext cx="1403350" cy="279400"/>
          </a:xfrm>
          <a:prstGeom prst="up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19" name="矢印: 上 18">
            <a:extLst>
              <a:ext uri="{FF2B5EF4-FFF2-40B4-BE49-F238E27FC236}">
                <a16:creationId xmlns:a16="http://schemas.microsoft.com/office/drawing/2014/main" id="{249F7CBC-A430-43DB-9B56-D4077D5B9F29}"/>
              </a:ext>
            </a:extLst>
          </p:cNvPr>
          <p:cNvSpPr/>
          <p:nvPr/>
        </p:nvSpPr>
        <p:spPr>
          <a:xfrm rot="10800000">
            <a:off x="3868734" y="2743199"/>
            <a:ext cx="1403350" cy="279400"/>
          </a:xfrm>
          <a:prstGeom prst="up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20" name="矢印: 上 19">
            <a:extLst>
              <a:ext uri="{FF2B5EF4-FFF2-40B4-BE49-F238E27FC236}">
                <a16:creationId xmlns:a16="http://schemas.microsoft.com/office/drawing/2014/main" id="{D4EF4ED8-8E73-4698-BAE0-66496C9EA94A}"/>
              </a:ext>
            </a:extLst>
          </p:cNvPr>
          <p:cNvSpPr/>
          <p:nvPr/>
        </p:nvSpPr>
        <p:spPr>
          <a:xfrm>
            <a:off x="3868735" y="4705351"/>
            <a:ext cx="1403350" cy="279400"/>
          </a:xfrm>
          <a:prstGeom prst="upArrow">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21" name="矢印: 上 20">
            <a:extLst>
              <a:ext uri="{FF2B5EF4-FFF2-40B4-BE49-F238E27FC236}">
                <a16:creationId xmlns:a16="http://schemas.microsoft.com/office/drawing/2014/main" id="{FB04B3BE-69D0-42DD-A082-D215AAF98B1F}"/>
              </a:ext>
            </a:extLst>
          </p:cNvPr>
          <p:cNvSpPr/>
          <p:nvPr/>
        </p:nvSpPr>
        <p:spPr>
          <a:xfrm rot="10800000">
            <a:off x="3868735" y="4813300"/>
            <a:ext cx="1403350" cy="279400"/>
          </a:xfrm>
          <a:prstGeom prst="upArrow">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22" name="吹き出し: 折線 (枠付き、強調線付き) 21">
            <a:extLst>
              <a:ext uri="{FF2B5EF4-FFF2-40B4-BE49-F238E27FC236}">
                <a16:creationId xmlns:a16="http://schemas.microsoft.com/office/drawing/2014/main" id="{2C4C1562-97FD-457C-A440-A9399174D557}"/>
              </a:ext>
            </a:extLst>
          </p:cNvPr>
          <p:cNvSpPr/>
          <p:nvPr/>
        </p:nvSpPr>
        <p:spPr>
          <a:xfrm>
            <a:off x="6419850" y="5156201"/>
            <a:ext cx="2266950" cy="1435100"/>
          </a:xfrm>
          <a:prstGeom prst="accentBorderCallout2">
            <a:avLst>
              <a:gd name="adj1" fmla="val 18750"/>
              <a:gd name="adj2" fmla="val -8333"/>
              <a:gd name="adj3" fmla="val -18019"/>
              <a:gd name="adj4" fmla="val -20589"/>
              <a:gd name="adj5" fmla="val -17761"/>
              <a:gd name="adj6" fmla="val -65154"/>
            </a:avLst>
          </a:prstGeom>
          <a:solidFill>
            <a:srgbClr val="C00000"/>
          </a:solidFill>
          <a:ln>
            <a:solidFill>
              <a:srgbClr val="C00000"/>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mj-lt"/>
                <a:ea typeface="+mj-ea"/>
                <a:cs typeface="ＭＳ Ｐゴシック"/>
              </a:rPr>
              <a:t>フォン・ノイマン・ボトルネック</a:t>
            </a:r>
          </a:p>
        </p:txBody>
      </p:sp>
    </p:spTree>
    <p:extLst>
      <p:ext uri="{BB962C8B-B14F-4D97-AF65-F5344CB8AC3E}">
        <p14:creationId xmlns:p14="http://schemas.microsoft.com/office/powerpoint/2010/main" val="151231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C6AB57-620C-4C16-94FD-28063D95D903}"/>
              </a:ext>
            </a:extLst>
          </p:cNvPr>
          <p:cNvSpPr>
            <a:spLocks noGrp="1"/>
          </p:cNvSpPr>
          <p:nvPr>
            <p:ph type="title"/>
          </p:nvPr>
        </p:nvSpPr>
        <p:spPr/>
        <p:txBody>
          <a:bodyPr/>
          <a:lstStyle/>
          <a:p>
            <a:r>
              <a:rPr kumimoji="1" lang="en-US" altLang="ja-JP" dirty="0"/>
              <a:t>CPU</a:t>
            </a:r>
            <a:r>
              <a:rPr kumimoji="1" lang="ja-JP" altLang="en-US" dirty="0"/>
              <a:t>中心（ノイマン）型とメモリドリブン</a:t>
            </a:r>
          </a:p>
        </p:txBody>
      </p:sp>
      <p:pic>
        <p:nvPicPr>
          <p:cNvPr id="2052" name="Picture 4" descr="https://ascii.jp/elem/000/001/409/1409993/161212_HPEmachine_12b_834x469.jpg">
            <a:extLst>
              <a:ext uri="{FF2B5EF4-FFF2-40B4-BE49-F238E27FC236}">
                <a16:creationId xmlns:a16="http://schemas.microsoft.com/office/drawing/2014/main" id="{7B9905CB-502A-4407-818B-520FDB9F4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09875"/>
            <a:ext cx="6461789" cy="36337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ascii.jp/elem/000/001/409/1409991/161212_HPEmachine_11b_1033x581.jpg">
            <a:extLst>
              <a:ext uri="{FF2B5EF4-FFF2-40B4-BE49-F238E27FC236}">
                <a16:creationId xmlns:a16="http://schemas.microsoft.com/office/drawing/2014/main" id="{76A787A8-2EF7-479F-9B07-BBBCE430B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923925"/>
            <a:ext cx="5776383" cy="3249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8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メイリオ"/>
                <a:ea typeface="メイリオ"/>
                <a:cs typeface="メイリオ"/>
              </a:rPr>
              <a:t>ボトルネック克服の試み</a:t>
            </a:r>
            <a:endParaRPr lang="en-US" altLang="ja-JP" sz="2400" dirty="0">
              <a:solidFill>
                <a:srgbClr val="FFFFFF"/>
              </a:solidFill>
              <a:effectLst/>
              <a:latin typeface="メイリオ"/>
              <a:ea typeface="メイリオ"/>
              <a:cs typeface="メイリオ"/>
            </a:endParaRPr>
          </a:p>
          <a:p>
            <a:pPr algn="r"/>
            <a:r>
              <a:rPr lang="ja-JP" altLang="en-US" sz="2400" dirty="0">
                <a:solidFill>
                  <a:srgbClr val="FFFFFF"/>
                </a:solidFill>
                <a:effectLst/>
                <a:latin typeface="メイリオ"/>
                <a:ea typeface="メイリオ"/>
                <a:cs typeface="メイリオ"/>
              </a:rPr>
              <a:t>（スパコン）</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5573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直線矢印コネクタ 148"/>
          <p:cNvCxnSpPr>
            <a:stCxn id="130" idx="1"/>
          </p:cNvCxnSpPr>
          <p:nvPr/>
        </p:nvCxnSpPr>
        <p:spPr bwMode="auto">
          <a:xfrm flipH="1">
            <a:off x="2397284" y="4406128"/>
            <a:ext cx="2173932" cy="0"/>
          </a:xfrm>
          <a:prstGeom prst="straightConnector1">
            <a:avLst/>
          </a:prstGeom>
          <a:solidFill>
            <a:schemeClr val="bg1"/>
          </a:solidFill>
          <a:ln w="63500" cap="rnd" cmpd="sng" algn="ctr">
            <a:solidFill>
              <a:schemeClr val="tx2"/>
            </a:solidFill>
            <a:prstDash val="solid"/>
            <a:round/>
            <a:headEnd type="none" w="med" len="med"/>
            <a:tailEnd type="arrow"/>
          </a:ln>
          <a:effectLst/>
        </p:spPr>
      </p:cxnSp>
      <p:cxnSp>
        <p:nvCxnSpPr>
          <p:cNvPr id="152" name="直線矢印コネクタ 151"/>
          <p:cNvCxnSpPr>
            <a:stCxn id="131" idx="1"/>
            <a:endCxn id="133" idx="3"/>
          </p:cNvCxnSpPr>
          <p:nvPr/>
        </p:nvCxnSpPr>
        <p:spPr bwMode="auto">
          <a:xfrm flipH="1">
            <a:off x="2384099" y="5006330"/>
            <a:ext cx="2187117" cy="0"/>
          </a:xfrm>
          <a:prstGeom prst="straightConnector1">
            <a:avLst/>
          </a:prstGeom>
          <a:solidFill>
            <a:schemeClr val="bg1"/>
          </a:solidFill>
          <a:ln w="63500" cap="rnd" cmpd="sng" algn="ctr">
            <a:solidFill>
              <a:schemeClr val="accent2"/>
            </a:solidFill>
            <a:prstDash val="solid"/>
            <a:round/>
            <a:headEnd type="none" w="med" len="med"/>
            <a:tailEnd type="arrow"/>
          </a:ln>
          <a:effectLst/>
        </p:spPr>
      </p:cxnSp>
      <p:cxnSp>
        <p:nvCxnSpPr>
          <p:cNvPr id="153" name="直線矢印コネクタ 152"/>
          <p:cNvCxnSpPr>
            <a:stCxn id="132" idx="1"/>
          </p:cNvCxnSpPr>
          <p:nvPr/>
        </p:nvCxnSpPr>
        <p:spPr bwMode="auto">
          <a:xfrm flipH="1">
            <a:off x="2384099" y="5582394"/>
            <a:ext cx="2187117" cy="0"/>
          </a:xfrm>
          <a:prstGeom prst="straightConnector1">
            <a:avLst/>
          </a:prstGeom>
          <a:solidFill>
            <a:schemeClr val="bg1"/>
          </a:solidFill>
          <a:ln w="63500" cap="rnd" cmpd="sng" algn="ctr">
            <a:solidFill>
              <a:schemeClr val="accent3">
                <a:lumMod val="50000"/>
              </a:schemeClr>
            </a:solidFill>
            <a:prstDash val="solid"/>
            <a:round/>
            <a:headEnd type="none" w="med" len="med"/>
            <a:tailEnd type="arrow"/>
          </a:ln>
          <a:effectLst/>
        </p:spPr>
      </p:cxnSp>
      <p:sp>
        <p:nvSpPr>
          <p:cNvPr id="2" name="タイトル 1"/>
          <p:cNvSpPr>
            <a:spLocks noGrp="1"/>
          </p:cNvSpPr>
          <p:nvPr>
            <p:ph type="title"/>
          </p:nvPr>
        </p:nvSpPr>
        <p:spPr/>
        <p:txBody>
          <a:bodyPr/>
          <a:lstStyle/>
          <a:p>
            <a:r>
              <a:rPr kumimoji="1" lang="ja-JP" altLang="en-US"/>
              <a:t>スカラープロセッサとベクトルプロセッサ</a:t>
            </a:r>
          </a:p>
        </p:txBody>
      </p:sp>
      <p:sp>
        <p:nvSpPr>
          <p:cNvPr id="3" name="正方形/長方形 2"/>
          <p:cNvSpPr/>
          <p:nvPr/>
        </p:nvSpPr>
        <p:spPr>
          <a:xfrm>
            <a:off x="3347080" y="140635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4" name="正方形/長方形 3"/>
          <p:cNvSpPr/>
          <p:nvPr/>
        </p:nvSpPr>
        <p:spPr>
          <a:xfrm>
            <a:off x="5003264" y="140635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7" name="正方形/長方形 6"/>
          <p:cNvSpPr/>
          <p:nvPr/>
        </p:nvSpPr>
        <p:spPr>
          <a:xfrm>
            <a:off x="6299800" y="140635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 name="正方形/長方形 9"/>
          <p:cNvSpPr/>
          <p:nvPr/>
        </p:nvSpPr>
        <p:spPr>
          <a:xfrm>
            <a:off x="7595944" y="140635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3" name="正方形/長方形 12"/>
          <p:cNvSpPr/>
          <p:nvPr/>
        </p:nvSpPr>
        <p:spPr>
          <a:xfrm>
            <a:off x="3847011" y="200655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5" name="正方形/長方形 14"/>
          <p:cNvSpPr/>
          <p:nvPr/>
        </p:nvSpPr>
        <p:spPr>
          <a:xfrm>
            <a:off x="5435312" y="200655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8" name="正方形/長方形 17"/>
          <p:cNvSpPr/>
          <p:nvPr/>
        </p:nvSpPr>
        <p:spPr>
          <a:xfrm>
            <a:off x="6731848" y="200655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21" name="正方形/長方形 20"/>
          <p:cNvSpPr/>
          <p:nvPr/>
        </p:nvSpPr>
        <p:spPr>
          <a:xfrm>
            <a:off x="8027992" y="200655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23" name="正方形/長方形 22"/>
          <p:cNvSpPr/>
          <p:nvPr/>
        </p:nvSpPr>
        <p:spPr>
          <a:xfrm>
            <a:off x="4355192" y="258261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26" name="正方形/長方形 25"/>
          <p:cNvSpPr/>
          <p:nvPr/>
        </p:nvSpPr>
        <p:spPr>
          <a:xfrm>
            <a:off x="5867360" y="258261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29" name="正方形/長方形 28"/>
          <p:cNvSpPr/>
          <p:nvPr/>
        </p:nvSpPr>
        <p:spPr>
          <a:xfrm>
            <a:off x="7163896" y="258261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32" name="正方形/長方形 31"/>
          <p:cNvSpPr/>
          <p:nvPr/>
        </p:nvSpPr>
        <p:spPr>
          <a:xfrm>
            <a:off x="8460432" y="258261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pic>
        <p:nvPicPr>
          <p:cNvPr id="2120" name="Picture 72" descr="C:\Users\Shoji\AppData\Local\Microsoft\Windows\Temporary Internet Files\Content.IE5\EGS409HB\MC90043390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784" y="129332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03" name="正方形/長方形 102"/>
          <p:cNvSpPr/>
          <p:nvPr/>
        </p:nvSpPr>
        <p:spPr>
          <a:xfrm>
            <a:off x="5003264"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4" name="正方形/長方形 103"/>
          <p:cNvSpPr/>
          <p:nvPr/>
        </p:nvSpPr>
        <p:spPr>
          <a:xfrm>
            <a:off x="5435312"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5" name="正方形/長方形 104"/>
          <p:cNvSpPr/>
          <p:nvPr/>
        </p:nvSpPr>
        <p:spPr>
          <a:xfrm>
            <a:off x="5867360"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6" name="正方形/長方形 105"/>
          <p:cNvSpPr/>
          <p:nvPr/>
        </p:nvSpPr>
        <p:spPr>
          <a:xfrm>
            <a:off x="6299800"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7" name="正方形/長方形 106"/>
          <p:cNvSpPr/>
          <p:nvPr/>
        </p:nvSpPr>
        <p:spPr>
          <a:xfrm>
            <a:off x="6731848"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8" name="正方形/長方形 107"/>
          <p:cNvSpPr/>
          <p:nvPr/>
        </p:nvSpPr>
        <p:spPr>
          <a:xfrm>
            <a:off x="7163896"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9" name="正方形/長方形 108"/>
          <p:cNvSpPr/>
          <p:nvPr/>
        </p:nvSpPr>
        <p:spPr>
          <a:xfrm>
            <a:off x="7595944"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10" name="正方形/長方形 109"/>
          <p:cNvSpPr/>
          <p:nvPr/>
        </p:nvSpPr>
        <p:spPr>
          <a:xfrm>
            <a:off x="8027992"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11" name="正方形/長方形 110"/>
          <p:cNvSpPr/>
          <p:nvPr/>
        </p:nvSpPr>
        <p:spPr>
          <a:xfrm>
            <a:off x="8460432"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12" name="正方形/長方形 111"/>
          <p:cNvSpPr/>
          <p:nvPr/>
        </p:nvSpPr>
        <p:spPr>
          <a:xfrm>
            <a:off x="5003264"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3" name="正方形/長方形 112"/>
          <p:cNvSpPr/>
          <p:nvPr/>
        </p:nvSpPr>
        <p:spPr>
          <a:xfrm>
            <a:off x="5435312"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4" name="正方形/長方形 113"/>
          <p:cNvSpPr/>
          <p:nvPr/>
        </p:nvSpPr>
        <p:spPr>
          <a:xfrm>
            <a:off x="5867360"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5" name="正方形/長方形 114"/>
          <p:cNvSpPr/>
          <p:nvPr/>
        </p:nvSpPr>
        <p:spPr>
          <a:xfrm>
            <a:off x="6299800"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6" name="正方形/長方形 115"/>
          <p:cNvSpPr/>
          <p:nvPr/>
        </p:nvSpPr>
        <p:spPr>
          <a:xfrm>
            <a:off x="6731848"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7" name="正方形/長方形 116"/>
          <p:cNvSpPr/>
          <p:nvPr/>
        </p:nvSpPr>
        <p:spPr>
          <a:xfrm>
            <a:off x="7163896"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8" name="正方形/長方形 117"/>
          <p:cNvSpPr/>
          <p:nvPr/>
        </p:nvSpPr>
        <p:spPr>
          <a:xfrm>
            <a:off x="7595944"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9" name="正方形/長方形 118"/>
          <p:cNvSpPr/>
          <p:nvPr/>
        </p:nvSpPr>
        <p:spPr>
          <a:xfrm>
            <a:off x="8027992"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20" name="正方形/長方形 119"/>
          <p:cNvSpPr/>
          <p:nvPr/>
        </p:nvSpPr>
        <p:spPr>
          <a:xfrm>
            <a:off x="8460432"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21" name="正方形/長方形 120"/>
          <p:cNvSpPr/>
          <p:nvPr/>
        </p:nvSpPr>
        <p:spPr>
          <a:xfrm>
            <a:off x="5003264"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2" name="正方形/長方形 121"/>
          <p:cNvSpPr/>
          <p:nvPr/>
        </p:nvSpPr>
        <p:spPr>
          <a:xfrm>
            <a:off x="5435312"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3" name="正方形/長方形 122"/>
          <p:cNvSpPr/>
          <p:nvPr/>
        </p:nvSpPr>
        <p:spPr>
          <a:xfrm>
            <a:off x="5867360"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4" name="正方形/長方形 123"/>
          <p:cNvSpPr/>
          <p:nvPr/>
        </p:nvSpPr>
        <p:spPr>
          <a:xfrm>
            <a:off x="6299800"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5" name="正方形/長方形 124"/>
          <p:cNvSpPr/>
          <p:nvPr/>
        </p:nvSpPr>
        <p:spPr>
          <a:xfrm>
            <a:off x="6731848"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6" name="正方形/長方形 125"/>
          <p:cNvSpPr/>
          <p:nvPr/>
        </p:nvSpPr>
        <p:spPr>
          <a:xfrm>
            <a:off x="7163896"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7" name="正方形/長方形 126"/>
          <p:cNvSpPr/>
          <p:nvPr/>
        </p:nvSpPr>
        <p:spPr>
          <a:xfrm>
            <a:off x="7595944"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8" name="正方形/長方形 127"/>
          <p:cNvSpPr/>
          <p:nvPr/>
        </p:nvSpPr>
        <p:spPr>
          <a:xfrm>
            <a:off x="8027992"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9" name="正方形/長方形 128"/>
          <p:cNvSpPr/>
          <p:nvPr/>
        </p:nvSpPr>
        <p:spPr>
          <a:xfrm>
            <a:off x="8460432"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30" name="正方形/長方形 129"/>
          <p:cNvSpPr/>
          <p:nvPr/>
        </p:nvSpPr>
        <p:spPr>
          <a:xfrm>
            <a:off x="4571216"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31" name="正方形/長方形 130"/>
          <p:cNvSpPr/>
          <p:nvPr/>
        </p:nvSpPr>
        <p:spPr>
          <a:xfrm>
            <a:off x="4571216"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32" name="正方形/長方形 131"/>
          <p:cNvSpPr/>
          <p:nvPr/>
        </p:nvSpPr>
        <p:spPr>
          <a:xfrm>
            <a:off x="4571216"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pic>
        <p:nvPicPr>
          <p:cNvPr id="133" name="Picture 72" descr="C:\Users\Shoji\AppData\Local\Microsoft\Windows\Temporary Internet Files\Content.IE5\EGS409HB\MC90043390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599" y="4149080"/>
            <a:ext cx="1714500"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2088" name="直線コネクタ 2087"/>
          <p:cNvCxnSpPr>
            <a:stCxn id="3" idx="1"/>
          </p:cNvCxnSpPr>
          <p:nvPr/>
        </p:nvCxnSpPr>
        <p:spPr bwMode="auto">
          <a:xfrm flipH="1">
            <a:off x="1978928" y="1550368"/>
            <a:ext cx="1368152" cy="0"/>
          </a:xfrm>
          <a:prstGeom prst="line">
            <a:avLst/>
          </a:prstGeom>
          <a:solidFill>
            <a:schemeClr val="bg1"/>
          </a:solidFill>
          <a:ln w="38100" cap="rnd" cmpd="sng" algn="ctr">
            <a:solidFill>
              <a:schemeClr val="tx2"/>
            </a:solidFill>
            <a:prstDash val="solid"/>
            <a:round/>
            <a:headEnd type="none" w="med" len="med"/>
            <a:tailEnd type="none" w="med" len="med"/>
          </a:ln>
          <a:effectLst/>
        </p:spPr>
      </p:cxnSp>
      <p:cxnSp>
        <p:nvCxnSpPr>
          <p:cNvPr id="2090" name="直線矢印コネクタ 2089"/>
          <p:cNvCxnSpPr/>
          <p:nvPr/>
        </p:nvCxnSpPr>
        <p:spPr bwMode="auto">
          <a:xfrm>
            <a:off x="1978928" y="1550368"/>
            <a:ext cx="0" cy="294456"/>
          </a:xfrm>
          <a:prstGeom prst="straightConnector1">
            <a:avLst/>
          </a:prstGeom>
          <a:solidFill>
            <a:schemeClr val="bg1"/>
          </a:solidFill>
          <a:ln w="38100" cap="rnd" cmpd="sng" algn="ctr">
            <a:solidFill>
              <a:schemeClr val="tx2"/>
            </a:solidFill>
            <a:prstDash val="solid"/>
            <a:round/>
            <a:headEnd type="none" w="med" len="med"/>
            <a:tailEnd type="arrow"/>
          </a:ln>
          <a:effectLst/>
        </p:spPr>
      </p:cxnSp>
      <p:cxnSp>
        <p:nvCxnSpPr>
          <p:cNvPr id="141" name="直線矢印コネクタ 140"/>
          <p:cNvCxnSpPr>
            <a:stCxn id="13" idx="1"/>
          </p:cNvCxnSpPr>
          <p:nvPr/>
        </p:nvCxnSpPr>
        <p:spPr bwMode="auto">
          <a:xfrm flipH="1">
            <a:off x="2266960" y="2150570"/>
            <a:ext cx="1580051" cy="0"/>
          </a:xfrm>
          <a:prstGeom prst="straightConnector1">
            <a:avLst/>
          </a:prstGeom>
          <a:solidFill>
            <a:schemeClr val="bg1"/>
          </a:solidFill>
          <a:ln w="38100" cap="rnd" cmpd="sng" algn="ctr">
            <a:solidFill>
              <a:schemeClr val="accent2"/>
            </a:solidFill>
            <a:prstDash val="solid"/>
            <a:round/>
            <a:headEnd type="none" w="med" len="med"/>
            <a:tailEnd type="arrow"/>
          </a:ln>
          <a:effectLst/>
        </p:spPr>
      </p:cxnSp>
      <p:cxnSp>
        <p:nvCxnSpPr>
          <p:cNvPr id="146" name="直線矢印コネクタ 145"/>
          <p:cNvCxnSpPr>
            <a:stCxn id="23" idx="1"/>
          </p:cNvCxnSpPr>
          <p:nvPr/>
        </p:nvCxnSpPr>
        <p:spPr bwMode="auto">
          <a:xfrm flipH="1">
            <a:off x="1978928" y="2726634"/>
            <a:ext cx="2376264" cy="0"/>
          </a:xfrm>
          <a:prstGeom prst="straightConnector1">
            <a:avLst/>
          </a:prstGeom>
          <a:solidFill>
            <a:schemeClr val="bg1"/>
          </a:solidFill>
          <a:ln w="38100" cap="rnd" cmpd="sng" algn="ctr">
            <a:solidFill>
              <a:schemeClr val="accent3">
                <a:lumMod val="50000"/>
              </a:schemeClr>
            </a:solidFill>
            <a:prstDash val="solid"/>
            <a:round/>
            <a:headEnd type="none" w="med" len="med"/>
            <a:tailEnd type="arrow"/>
          </a:ln>
          <a:effectLst/>
        </p:spPr>
      </p:cxnSp>
      <p:sp>
        <p:nvSpPr>
          <p:cNvPr id="158" name="正方形/長方形 157"/>
          <p:cNvSpPr/>
          <p:nvPr/>
        </p:nvSpPr>
        <p:spPr>
          <a:xfrm>
            <a:off x="1310825" y="337207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59" name="正方形/長方形 158"/>
          <p:cNvSpPr/>
          <p:nvPr/>
        </p:nvSpPr>
        <p:spPr>
          <a:xfrm>
            <a:off x="611560"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0" name="正方形/長方形 159"/>
          <p:cNvSpPr/>
          <p:nvPr/>
        </p:nvSpPr>
        <p:spPr>
          <a:xfrm>
            <a:off x="1043608"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1" name="正方形/長方形 160"/>
          <p:cNvSpPr/>
          <p:nvPr/>
        </p:nvSpPr>
        <p:spPr>
          <a:xfrm>
            <a:off x="1475656"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2" name="正方形/長方形 161"/>
          <p:cNvSpPr/>
          <p:nvPr/>
        </p:nvSpPr>
        <p:spPr>
          <a:xfrm>
            <a:off x="1908096"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3" name="正方形/長方形 162"/>
          <p:cNvSpPr/>
          <p:nvPr/>
        </p:nvSpPr>
        <p:spPr>
          <a:xfrm>
            <a:off x="2340144"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4" name="正方形/長方形 163"/>
          <p:cNvSpPr/>
          <p:nvPr/>
        </p:nvSpPr>
        <p:spPr>
          <a:xfrm>
            <a:off x="2772192"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5" name="正方形/長方形 164"/>
          <p:cNvSpPr/>
          <p:nvPr/>
        </p:nvSpPr>
        <p:spPr>
          <a:xfrm>
            <a:off x="3204240"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6" name="正方形/長方形 165"/>
          <p:cNvSpPr/>
          <p:nvPr/>
        </p:nvSpPr>
        <p:spPr>
          <a:xfrm>
            <a:off x="3636288"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7" name="正方形/長方形 166"/>
          <p:cNvSpPr/>
          <p:nvPr/>
        </p:nvSpPr>
        <p:spPr>
          <a:xfrm>
            <a:off x="4068728"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8" name="正方形/長方形 167"/>
          <p:cNvSpPr/>
          <p:nvPr/>
        </p:nvSpPr>
        <p:spPr>
          <a:xfrm>
            <a:off x="179512"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169" name="直線矢印コネクタ 168"/>
          <p:cNvCxnSpPr/>
          <p:nvPr/>
        </p:nvCxnSpPr>
        <p:spPr bwMode="auto">
          <a:xfrm>
            <a:off x="1526849" y="3007820"/>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170" name="直線矢印コネクタ 169"/>
          <p:cNvCxnSpPr/>
          <p:nvPr/>
        </p:nvCxnSpPr>
        <p:spPr bwMode="auto">
          <a:xfrm>
            <a:off x="1335787" y="5716352"/>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sp>
        <p:nvSpPr>
          <p:cNvPr id="5" name="テキスト ボックス 4">
            <a:extLst>
              <a:ext uri="{FF2B5EF4-FFF2-40B4-BE49-F238E27FC236}">
                <a16:creationId xmlns:a16="http://schemas.microsoft.com/office/drawing/2014/main" id="{4F702AF8-E974-4D7B-BB5F-4C9315252FB7}"/>
              </a:ext>
            </a:extLst>
          </p:cNvPr>
          <p:cNvSpPr txBox="1"/>
          <p:nvPr/>
        </p:nvSpPr>
        <p:spPr>
          <a:xfrm>
            <a:off x="494349" y="1070517"/>
            <a:ext cx="1107996" cy="369332"/>
          </a:xfrm>
          <a:prstGeom prst="rect">
            <a:avLst/>
          </a:prstGeom>
          <a:noFill/>
        </p:spPr>
        <p:txBody>
          <a:bodyPr wrap="none" rtlCol="0">
            <a:spAutoFit/>
          </a:bodyPr>
          <a:lstStyle/>
          <a:p>
            <a:r>
              <a:rPr kumimoji="1" lang="ja-JP" altLang="en-US" dirty="0"/>
              <a:t>スカラー</a:t>
            </a:r>
          </a:p>
        </p:txBody>
      </p:sp>
      <p:sp>
        <p:nvSpPr>
          <p:cNvPr id="68" name="テキスト ボックス 67">
            <a:extLst>
              <a:ext uri="{FF2B5EF4-FFF2-40B4-BE49-F238E27FC236}">
                <a16:creationId xmlns:a16="http://schemas.microsoft.com/office/drawing/2014/main" id="{99CBD2D5-7518-4252-B046-4CDAF82E0F74}"/>
              </a:ext>
            </a:extLst>
          </p:cNvPr>
          <p:cNvSpPr txBox="1"/>
          <p:nvPr/>
        </p:nvSpPr>
        <p:spPr>
          <a:xfrm>
            <a:off x="489610" y="3964414"/>
            <a:ext cx="1107996" cy="369332"/>
          </a:xfrm>
          <a:prstGeom prst="rect">
            <a:avLst/>
          </a:prstGeom>
          <a:noFill/>
        </p:spPr>
        <p:txBody>
          <a:bodyPr wrap="none" rtlCol="0">
            <a:spAutoFit/>
          </a:bodyPr>
          <a:lstStyle/>
          <a:p>
            <a:r>
              <a:rPr kumimoji="1" lang="ja-JP" altLang="en-US" dirty="0"/>
              <a:t>ベクトル</a:t>
            </a:r>
          </a:p>
        </p:txBody>
      </p:sp>
      <p:sp>
        <p:nvSpPr>
          <p:cNvPr id="6" name="テキスト ボックス 5">
            <a:extLst>
              <a:ext uri="{FF2B5EF4-FFF2-40B4-BE49-F238E27FC236}">
                <a16:creationId xmlns:a16="http://schemas.microsoft.com/office/drawing/2014/main" id="{02758A28-251E-4238-925B-B4DD20763E7D}"/>
              </a:ext>
            </a:extLst>
          </p:cNvPr>
          <p:cNvSpPr txBox="1"/>
          <p:nvPr/>
        </p:nvSpPr>
        <p:spPr>
          <a:xfrm>
            <a:off x="4698464" y="6031984"/>
            <a:ext cx="4626588" cy="369332"/>
          </a:xfrm>
          <a:prstGeom prst="rect">
            <a:avLst/>
          </a:prstGeom>
          <a:noFill/>
        </p:spPr>
        <p:txBody>
          <a:bodyPr wrap="none" rtlCol="0">
            <a:spAutoFit/>
          </a:bodyPr>
          <a:lstStyle/>
          <a:p>
            <a:r>
              <a:rPr kumimoji="1" lang="en-US" altLang="ja-JP" dirty="0">
                <a:solidFill>
                  <a:srgbClr val="FF6666"/>
                </a:solidFill>
              </a:rPr>
              <a:t>SIMD</a:t>
            </a:r>
            <a:r>
              <a:rPr kumimoji="1" lang="ja-JP" altLang="en-US" dirty="0">
                <a:solidFill>
                  <a:srgbClr val="FF6666"/>
                </a:solidFill>
              </a:rPr>
              <a:t>（</a:t>
            </a:r>
            <a:r>
              <a:rPr kumimoji="1" lang="en-US" altLang="ja-JP" dirty="0">
                <a:solidFill>
                  <a:srgbClr val="FF6666"/>
                </a:solidFill>
              </a:rPr>
              <a:t>Single Instruction Multiple Data</a:t>
            </a:r>
            <a:r>
              <a:rPr kumimoji="1" lang="ja-JP" altLang="en-US" dirty="0">
                <a:solidFill>
                  <a:srgbClr val="FF6666"/>
                </a:solidFill>
              </a:rPr>
              <a:t>）</a:t>
            </a:r>
          </a:p>
        </p:txBody>
      </p:sp>
    </p:spTree>
    <p:extLst>
      <p:ext uri="{BB962C8B-B14F-4D97-AF65-F5344CB8AC3E}">
        <p14:creationId xmlns:p14="http://schemas.microsoft.com/office/powerpoint/2010/main" val="3269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2120"/>
                                        </p:tgtEl>
                                        <p:attrNameLst>
                                          <p:attrName>style.visibility</p:attrName>
                                        </p:attrNameLst>
                                      </p:cBhvr>
                                      <p:to>
                                        <p:strVal val="visible"/>
                                      </p:to>
                                    </p:set>
                                    <p:animEffect transition="in" filter="fade">
                                      <p:cBhvr>
                                        <p:cTn id="46" dur="500"/>
                                        <p:tgtEl>
                                          <p:spTgt spid="2120"/>
                                        </p:tgtEl>
                                      </p:cBhvr>
                                    </p:animEffect>
                                  </p:childTnLst>
                                </p:cTn>
                              </p:par>
                              <p:par>
                                <p:cTn id="47" presetID="10" presetClass="entr" presetSubtype="0" fill="hold" nodeType="withEffect">
                                  <p:stCondLst>
                                    <p:cond delay="0"/>
                                  </p:stCondLst>
                                  <p:childTnLst>
                                    <p:set>
                                      <p:cBhvr>
                                        <p:cTn id="48" dur="1" fill="hold">
                                          <p:stCondLst>
                                            <p:cond delay="0"/>
                                          </p:stCondLst>
                                        </p:cTn>
                                        <p:tgtEl>
                                          <p:spTgt spid="2088"/>
                                        </p:tgtEl>
                                        <p:attrNameLst>
                                          <p:attrName>style.visibility</p:attrName>
                                        </p:attrNameLst>
                                      </p:cBhvr>
                                      <p:to>
                                        <p:strVal val="visible"/>
                                      </p:to>
                                    </p:set>
                                    <p:animEffect transition="in" filter="fade">
                                      <p:cBhvr>
                                        <p:cTn id="49" dur="500"/>
                                        <p:tgtEl>
                                          <p:spTgt spid="2088"/>
                                        </p:tgtEl>
                                      </p:cBhvr>
                                    </p:animEffect>
                                  </p:childTnLst>
                                </p:cTn>
                              </p:par>
                              <p:par>
                                <p:cTn id="50" presetID="10" presetClass="entr" presetSubtype="0" fill="hold" nodeType="withEffect">
                                  <p:stCondLst>
                                    <p:cond delay="0"/>
                                  </p:stCondLst>
                                  <p:childTnLst>
                                    <p:set>
                                      <p:cBhvr>
                                        <p:cTn id="51" dur="1" fill="hold">
                                          <p:stCondLst>
                                            <p:cond delay="0"/>
                                          </p:stCondLst>
                                        </p:cTn>
                                        <p:tgtEl>
                                          <p:spTgt spid="2090"/>
                                        </p:tgtEl>
                                        <p:attrNameLst>
                                          <p:attrName>style.visibility</p:attrName>
                                        </p:attrNameLst>
                                      </p:cBhvr>
                                      <p:to>
                                        <p:strVal val="visible"/>
                                      </p:to>
                                    </p:set>
                                    <p:animEffect transition="in" filter="fade">
                                      <p:cBhvr>
                                        <p:cTn id="52" dur="500"/>
                                        <p:tgtEl>
                                          <p:spTgt spid="2090"/>
                                        </p:tgtEl>
                                      </p:cBhvr>
                                    </p:animEffect>
                                  </p:childTnLst>
                                </p:cTn>
                              </p:par>
                              <p:par>
                                <p:cTn id="53" presetID="10" presetClass="entr" presetSubtype="0" fill="hold" nodeType="with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fade">
                                      <p:cBhvr>
                                        <p:cTn id="55" dur="500"/>
                                        <p:tgtEl>
                                          <p:spTgt spid="141"/>
                                        </p:tgtEl>
                                      </p:cBhvr>
                                    </p:animEffect>
                                  </p:childTnLst>
                                </p:cTn>
                              </p:par>
                              <p:par>
                                <p:cTn id="56" presetID="10"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500"/>
                                        <p:tgtEl>
                                          <p:spTgt spid="1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8"/>
                                        </p:tgtEl>
                                        <p:attrNameLst>
                                          <p:attrName>style.visibility</p:attrName>
                                        </p:attrNameLst>
                                      </p:cBhvr>
                                      <p:to>
                                        <p:strVal val="visible"/>
                                      </p:to>
                                    </p:set>
                                    <p:animEffect transition="in" filter="fade">
                                      <p:cBhvr>
                                        <p:cTn id="61" dur="500"/>
                                        <p:tgtEl>
                                          <p:spTgt spid="158"/>
                                        </p:tgtEl>
                                      </p:cBhvr>
                                    </p:animEffect>
                                  </p:childTnLst>
                                </p:cTn>
                              </p:par>
                              <p:par>
                                <p:cTn id="62" presetID="10" presetClass="entr" presetSubtype="0" fill="hold" nodeType="withEffect">
                                  <p:stCondLst>
                                    <p:cond delay="0"/>
                                  </p:stCondLst>
                                  <p:childTnLst>
                                    <p:set>
                                      <p:cBhvr>
                                        <p:cTn id="63" dur="1" fill="hold">
                                          <p:stCondLst>
                                            <p:cond delay="0"/>
                                          </p:stCondLst>
                                        </p:cTn>
                                        <p:tgtEl>
                                          <p:spTgt spid="169"/>
                                        </p:tgtEl>
                                        <p:attrNameLst>
                                          <p:attrName>style.visibility</p:attrName>
                                        </p:attrNameLst>
                                      </p:cBhvr>
                                      <p:to>
                                        <p:strVal val="visible"/>
                                      </p:to>
                                    </p:set>
                                    <p:animEffect transition="in" filter="fade">
                                      <p:cBhvr>
                                        <p:cTn id="64" dur="500"/>
                                        <p:tgtEl>
                                          <p:spTgt spid="16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childTnLst>
                                </p:cTn>
                              </p:par>
                              <p:par>
                                <p:cTn id="70" presetID="10" presetClass="entr" presetSubtype="0" fill="hold" nodeType="withEffect">
                                  <p:stCondLst>
                                    <p:cond delay="0"/>
                                  </p:stCondLst>
                                  <p:childTnLst>
                                    <p:set>
                                      <p:cBhvr>
                                        <p:cTn id="71" dur="1" fill="hold">
                                          <p:stCondLst>
                                            <p:cond delay="0"/>
                                          </p:stCondLst>
                                        </p:cTn>
                                        <p:tgtEl>
                                          <p:spTgt spid="149"/>
                                        </p:tgtEl>
                                        <p:attrNameLst>
                                          <p:attrName>style.visibility</p:attrName>
                                        </p:attrNameLst>
                                      </p:cBhvr>
                                      <p:to>
                                        <p:strVal val="visible"/>
                                      </p:to>
                                    </p:set>
                                    <p:animEffect transition="in" filter="fade">
                                      <p:cBhvr>
                                        <p:cTn id="72" dur="500"/>
                                        <p:tgtEl>
                                          <p:spTgt spid="149"/>
                                        </p:tgtEl>
                                      </p:cBhvr>
                                    </p:animEffect>
                                  </p:childTnLst>
                                </p:cTn>
                              </p:par>
                              <p:par>
                                <p:cTn id="73" presetID="10" presetClass="entr" presetSubtype="0" fill="hold" nodeType="withEffect">
                                  <p:stCondLst>
                                    <p:cond delay="0"/>
                                  </p:stCondLst>
                                  <p:childTnLst>
                                    <p:set>
                                      <p:cBhvr>
                                        <p:cTn id="74" dur="1" fill="hold">
                                          <p:stCondLst>
                                            <p:cond delay="0"/>
                                          </p:stCondLst>
                                        </p:cTn>
                                        <p:tgtEl>
                                          <p:spTgt spid="152"/>
                                        </p:tgtEl>
                                        <p:attrNameLst>
                                          <p:attrName>style.visibility</p:attrName>
                                        </p:attrNameLst>
                                      </p:cBhvr>
                                      <p:to>
                                        <p:strVal val="visible"/>
                                      </p:to>
                                    </p:set>
                                    <p:animEffect transition="in" filter="fade">
                                      <p:cBhvr>
                                        <p:cTn id="75" dur="500"/>
                                        <p:tgtEl>
                                          <p:spTgt spid="152"/>
                                        </p:tgtEl>
                                      </p:cBhvr>
                                    </p:animEffect>
                                  </p:childTnLst>
                                </p:cTn>
                              </p:par>
                              <p:par>
                                <p:cTn id="76" presetID="10" presetClass="entr" presetSubtype="0" fill="hold" nodeType="withEffect">
                                  <p:stCondLst>
                                    <p:cond delay="0"/>
                                  </p:stCondLst>
                                  <p:childTnLst>
                                    <p:set>
                                      <p:cBhvr>
                                        <p:cTn id="77" dur="1" fill="hold">
                                          <p:stCondLst>
                                            <p:cond delay="0"/>
                                          </p:stCondLst>
                                        </p:cTn>
                                        <p:tgtEl>
                                          <p:spTgt spid="153"/>
                                        </p:tgtEl>
                                        <p:attrNameLst>
                                          <p:attrName>style.visibility</p:attrName>
                                        </p:attrNameLst>
                                      </p:cBhvr>
                                      <p:to>
                                        <p:strVal val="visible"/>
                                      </p:to>
                                    </p:set>
                                    <p:animEffect transition="in" filter="fade">
                                      <p:cBhvr>
                                        <p:cTn id="78" dur="500"/>
                                        <p:tgtEl>
                                          <p:spTgt spid="15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4"/>
                                        </p:tgtEl>
                                        <p:attrNameLst>
                                          <p:attrName>style.visibility</p:attrName>
                                        </p:attrNameLst>
                                      </p:cBhvr>
                                      <p:to>
                                        <p:strVal val="visible"/>
                                      </p:to>
                                    </p:set>
                                    <p:animEffect transition="in" filter="fade">
                                      <p:cBhvr>
                                        <p:cTn id="84" dur="500"/>
                                        <p:tgtEl>
                                          <p:spTgt spid="10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5"/>
                                        </p:tgtEl>
                                        <p:attrNameLst>
                                          <p:attrName>style.visibility</p:attrName>
                                        </p:attrNameLst>
                                      </p:cBhvr>
                                      <p:to>
                                        <p:strVal val="visible"/>
                                      </p:to>
                                    </p:set>
                                    <p:animEffect transition="in" filter="fade">
                                      <p:cBhvr>
                                        <p:cTn id="87" dur="500"/>
                                        <p:tgtEl>
                                          <p:spTgt spid="10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6"/>
                                        </p:tgtEl>
                                        <p:attrNameLst>
                                          <p:attrName>style.visibility</p:attrName>
                                        </p:attrNameLst>
                                      </p:cBhvr>
                                      <p:to>
                                        <p:strVal val="visible"/>
                                      </p:to>
                                    </p:set>
                                    <p:animEffect transition="in" filter="fade">
                                      <p:cBhvr>
                                        <p:cTn id="90" dur="500"/>
                                        <p:tgtEl>
                                          <p:spTgt spid="10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7"/>
                                        </p:tgtEl>
                                        <p:attrNameLst>
                                          <p:attrName>style.visibility</p:attrName>
                                        </p:attrNameLst>
                                      </p:cBhvr>
                                      <p:to>
                                        <p:strVal val="visible"/>
                                      </p:to>
                                    </p:set>
                                    <p:animEffect transition="in" filter="fade">
                                      <p:cBhvr>
                                        <p:cTn id="93" dur="500"/>
                                        <p:tgtEl>
                                          <p:spTgt spid="10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8"/>
                                        </p:tgtEl>
                                        <p:attrNameLst>
                                          <p:attrName>style.visibility</p:attrName>
                                        </p:attrNameLst>
                                      </p:cBhvr>
                                      <p:to>
                                        <p:strVal val="visible"/>
                                      </p:to>
                                    </p:set>
                                    <p:animEffect transition="in" filter="fade">
                                      <p:cBhvr>
                                        <p:cTn id="96" dur="500"/>
                                        <p:tgtEl>
                                          <p:spTgt spid="10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500"/>
                                        <p:tgtEl>
                                          <p:spTgt spid="10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0"/>
                                        </p:tgtEl>
                                        <p:attrNameLst>
                                          <p:attrName>style.visibility</p:attrName>
                                        </p:attrNameLst>
                                      </p:cBhvr>
                                      <p:to>
                                        <p:strVal val="visible"/>
                                      </p:to>
                                    </p:set>
                                    <p:animEffect transition="in" filter="fade">
                                      <p:cBhvr>
                                        <p:cTn id="102" dur="500"/>
                                        <p:tgtEl>
                                          <p:spTgt spid="11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1"/>
                                        </p:tgtEl>
                                        <p:attrNameLst>
                                          <p:attrName>style.visibility</p:attrName>
                                        </p:attrNameLst>
                                      </p:cBhvr>
                                      <p:to>
                                        <p:strVal val="visible"/>
                                      </p:to>
                                    </p:set>
                                    <p:animEffect transition="in" filter="fade">
                                      <p:cBhvr>
                                        <p:cTn id="105" dur="500"/>
                                        <p:tgtEl>
                                          <p:spTgt spid="11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12"/>
                                        </p:tgtEl>
                                        <p:attrNameLst>
                                          <p:attrName>style.visibility</p:attrName>
                                        </p:attrNameLst>
                                      </p:cBhvr>
                                      <p:to>
                                        <p:strVal val="visible"/>
                                      </p:to>
                                    </p:set>
                                    <p:animEffect transition="in" filter="fade">
                                      <p:cBhvr>
                                        <p:cTn id="108" dur="500"/>
                                        <p:tgtEl>
                                          <p:spTgt spid="11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3"/>
                                        </p:tgtEl>
                                        <p:attrNameLst>
                                          <p:attrName>style.visibility</p:attrName>
                                        </p:attrNameLst>
                                      </p:cBhvr>
                                      <p:to>
                                        <p:strVal val="visible"/>
                                      </p:to>
                                    </p:set>
                                    <p:animEffect transition="in" filter="fade">
                                      <p:cBhvr>
                                        <p:cTn id="111" dur="500"/>
                                        <p:tgtEl>
                                          <p:spTgt spid="11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fade">
                                      <p:cBhvr>
                                        <p:cTn id="114" dur="500"/>
                                        <p:tgtEl>
                                          <p:spTgt spid="1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5"/>
                                        </p:tgtEl>
                                        <p:attrNameLst>
                                          <p:attrName>style.visibility</p:attrName>
                                        </p:attrNameLst>
                                      </p:cBhvr>
                                      <p:to>
                                        <p:strVal val="visible"/>
                                      </p:to>
                                    </p:set>
                                    <p:animEffect transition="in" filter="fade">
                                      <p:cBhvr>
                                        <p:cTn id="117" dur="500"/>
                                        <p:tgtEl>
                                          <p:spTgt spid="11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6"/>
                                        </p:tgtEl>
                                        <p:attrNameLst>
                                          <p:attrName>style.visibility</p:attrName>
                                        </p:attrNameLst>
                                      </p:cBhvr>
                                      <p:to>
                                        <p:strVal val="visible"/>
                                      </p:to>
                                    </p:set>
                                    <p:animEffect transition="in" filter="fade">
                                      <p:cBhvr>
                                        <p:cTn id="120" dur="500"/>
                                        <p:tgtEl>
                                          <p:spTgt spid="11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17"/>
                                        </p:tgtEl>
                                        <p:attrNameLst>
                                          <p:attrName>style.visibility</p:attrName>
                                        </p:attrNameLst>
                                      </p:cBhvr>
                                      <p:to>
                                        <p:strVal val="visible"/>
                                      </p:to>
                                    </p:set>
                                    <p:animEffect transition="in" filter="fade">
                                      <p:cBhvr>
                                        <p:cTn id="123" dur="500"/>
                                        <p:tgtEl>
                                          <p:spTgt spid="11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18"/>
                                        </p:tgtEl>
                                        <p:attrNameLst>
                                          <p:attrName>style.visibility</p:attrName>
                                        </p:attrNameLst>
                                      </p:cBhvr>
                                      <p:to>
                                        <p:strVal val="visible"/>
                                      </p:to>
                                    </p:set>
                                    <p:animEffect transition="in" filter="fade">
                                      <p:cBhvr>
                                        <p:cTn id="126" dur="500"/>
                                        <p:tgtEl>
                                          <p:spTgt spid="11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9"/>
                                        </p:tgtEl>
                                        <p:attrNameLst>
                                          <p:attrName>style.visibility</p:attrName>
                                        </p:attrNameLst>
                                      </p:cBhvr>
                                      <p:to>
                                        <p:strVal val="visible"/>
                                      </p:to>
                                    </p:set>
                                    <p:animEffect transition="in" filter="fade">
                                      <p:cBhvr>
                                        <p:cTn id="129" dur="500"/>
                                        <p:tgtEl>
                                          <p:spTgt spid="11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0"/>
                                        </p:tgtEl>
                                        <p:attrNameLst>
                                          <p:attrName>style.visibility</p:attrName>
                                        </p:attrNameLst>
                                      </p:cBhvr>
                                      <p:to>
                                        <p:strVal val="visible"/>
                                      </p:to>
                                    </p:set>
                                    <p:animEffect transition="in" filter="fade">
                                      <p:cBhvr>
                                        <p:cTn id="132" dur="500"/>
                                        <p:tgtEl>
                                          <p:spTgt spid="12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21"/>
                                        </p:tgtEl>
                                        <p:attrNameLst>
                                          <p:attrName>style.visibility</p:attrName>
                                        </p:attrNameLst>
                                      </p:cBhvr>
                                      <p:to>
                                        <p:strVal val="visible"/>
                                      </p:to>
                                    </p:set>
                                    <p:animEffect transition="in" filter="fade">
                                      <p:cBhvr>
                                        <p:cTn id="135" dur="500"/>
                                        <p:tgtEl>
                                          <p:spTgt spid="12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22"/>
                                        </p:tgtEl>
                                        <p:attrNameLst>
                                          <p:attrName>style.visibility</p:attrName>
                                        </p:attrNameLst>
                                      </p:cBhvr>
                                      <p:to>
                                        <p:strVal val="visible"/>
                                      </p:to>
                                    </p:set>
                                    <p:animEffect transition="in" filter="fade">
                                      <p:cBhvr>
                                        <p:cTn id="138" dur="500"/>
                                        <p:tgtEl>
                                          <p:spTgt spid="12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23"/>
                                        </p:tgtEl>
                                        <p:attrNameLst>
                                          <p:attrName>style.visibility</p:attrName>
                                        </p:attrNameLst>
                                      </p:cBhvr>
                                      <p:to>
                                        <p:strVal val="visible"/>
                                      </p:to>
                                    </p:set>
                                    <p:animEffect transition="in" filter="fade">
                                      <p:cBhvr>
                                        <p:cTn id="141" dur="500"/>
                                        <p:tgtEl>
                                          <p:spTgt spid="12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24"/>
                                        </p:tgtEl>
                                        <p:attrNameLst>
                                          <p:attrName>style.visibility</p:attrName>
                                        </p:attrNameLst>
                                      </p:cBhvr>
                                      <p:to>
                                        <p:strVal val="visible"/>
                                      </p:to>
                                    </p:set>
                                    <p:animEffect transition="in" filter="fade">
                                      <p:cBhvr>
                                        <p:cTn id="144" dur="500"/>
                                        <p:tgtEl>
                                          <p:spTgt spid="12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25"/>
                                        </p:tgtEl>
                                        <p:attrNameLst>
                                          <p:attrName>style.visibility</p:attrName>
                                        </p:attrNameLst>
                                      </p:cBhvr>
                                      <p:to>
                                        <p:strVal val="visible"/>
                                      </p:to>
                                    </p:set>
                                    <p:animEffect transition="in" filter="fade">
                                      <p:cBhvr>
                                        <p:cTn id="147" dur="500"/>
                                        <p:tgtEl>
                                          <p:spTgt spid="12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26"/>
                                        </p:tgtEl>
                                        <p:attrNameLst>
                                          <p:attrName>style.visibility</p:attrName>
                                        </p:attrNameLst>
                                      </p:cBhvr>
                                      <p:to>
                                        <p:strVal val="visible"/>
                                      </p:to>
                                    </p:set>
                                    <p:animEffect transition="in" filter="fade">
                                      <p:cBhvr>
                                        <p:cTn id="150" dur="500"/>
                                        <p:tgtEl>
                                          <p:spTgt spid="12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27"/>
                                        </p:tgtEl>
                                        <p:attrNameLst>
                                          <p:attrName>style.visibility</p:attrName>
                                        </p:attrNameLst>
                                      </p:cBhvr>
                                      <p:to>
                                        <p:strVal val="visible"/>
                                      </p:to>
                                    </p:set>
                                    <p:animEffect transition="in" filter="fade">
                                      <p:cBhvr>
                                        <p:cTn id="153" dur="500"/>
                                        <p:tgtEl>
                                          <p:spTgt spid="12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28"/>
                                        </p:tgtEl>
                                        <p:attrNameLst>
                                          <p:attrName>style.visibility</p:attrName>
                                        </p:attrNameLst>
                                      </p:cBhvr>
                                      <p:to>
                                        <p:strVal val="visible"/>
                                      </p:to>
                                    </p:set>
                                    <p:animEffect transition="in" filter="fade">
                                      <p:cBhvr>
                                        <p:cTn id="156" dur="500"/>
                                        <p:tgtEl>
                                          <p:spTgt spid="12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29"/>
                                        </p:tgtEl>
                                        <p:attrNameLst>
                                          <p:attrName>style.visibility</p:attrName>
                                        </p:attrNameLst>
                                      </p:cBhvr>
                                      <p:to>
                                        <p:strVal val="visible"/>
                                      </p:to>
                                    </p:set>
                                    <p:animEffect transition="in" filter="fade">
                                      <p:cBhvr>
                                        <p:cTn id="159" dur="500"/>
                                        <p:tgtEl>
                                          <p:spTgt spid="12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0"/>
                                        </p:tgtEl>
                                        <p:attrNameLst>
                                          <p:attrName>style.visibility</p:attrName>
                                        </p:attrNameLst>
                                      </p:cBhvr>
                                      <p:to>
                                        <p:strVal val="visible"/>
                                      </p:to>
                                    </p:set>
                                    <p:animEffect transition="in" filter="fade">
                                      <p:cBhvr>
                                        <p:cTn id="162" dur="500"/>
                                        <p:tgtEl>
                                          <p:spTgt spid="13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1"/>
                                        </p:tgtEl>
                                        <p:attrNameLst>
                                          <p:attrName>style.visibility</p:attrName>
                                        </p:attrNameLst>
                                      </p:cBhvr>
                                      <p:to>
                                        <p:strVal val="visible"/>
                                      </p:to>
                                    </p:set>
                                    <p:animEffect transition="in" filter="fade">
                                      <p:cBhvr>
                                        <p:cTn id="165" dur="500"/>
                                        <p:tgtEl>
                                          <p:spTgt spid="13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2"/>
                                        </p:tgtEl>
                                        <p:attrNameLst>
                                          <p:attrName>style.visibility</p:attrName>
                                        </p:attrNameLst>
                                      </p:cBhvr>
                                      <p:to>
                                        <p:strVal val="visible"/>
                                      </p:to>
                                    </p:set>
                                    <p:animEffect transition="in" filter="fade">
                                      <p:cBhvr>
                                        <p:cTn id="168" dur="500"/>
                                        <p:tgtEl>
                                          <p:spTgt spid="132"/>
                                        </p:tgtEl>
                                      </p:cBhvr>
                                    </p:animEffect>
                                  </p:childTnLst>
                                </p:cTn>
                              </p:par>
                              <p:par>
                                <p:cTn id="169" presetID="10" presetClass="entr" presetSubtype="0" fill="hold" nodeType="withEffect">
                                  <p:stCondLst>
                                    <p:cond delay="0"/>
                                  </p:stCondLst>
                                  <p:childTnLst>
                                    <p:set>
                                      <p:cBhvr>
                                        <p:cTn id="170" dur="1" fill="hold">
                                          <p:stCondLst>
                                            <p:cond delay="0"/>
                                          </p:stCondLst>
                                        </p:cTn>
                                        <p:tgtEl>
                                          <p:spTgt spid="133"/>
                                        </p:tgtEl>
                                        <p:attrNameLst>
                                          <p:attrName>style.visibility</p:attrName>
                                        </p:attrNameLst>
                                      </p:cBhvr>
                                      <p:to>
                                        <p:strVal val="visible"/>
                                      </p:to>
                                    </p:set>
                                    <p:animEffect transition="in" filter="fade">
                                      <p:cBhvr>
                                        <p:cTn id="171" dur="500"/>
                                        <p:tgtEl>
                                          <p:spTgt spid="133"/>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59"/>
                                        </p:tgtEl>
                                        <p:attrNameLst>
                                          <p:attrName>style.visibility</p:attrName>
                                        </p:attrNameLst>
                                      </p:cBhvr>
                                      <p:to>
                                        <p:strVal val="visible"/>
                                      </p:to>
                                    </p:set>
                                    <p:animEffect transition="in" filter="fade">
                                      <p:cBhvr>
                                        <p:cTn id="174" dur="500"/>
                                        <p:tgtEl>
                                          <p:spTgt spid="159"/>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60"/>
                                        </p:tgtEl>
                                        <p:attrNameLst>
                                          <p:attrName>style.visibility</p:attrName>
                                        </p:attrNameLst>
                                      </p:cBhvr>
                                      <p:to>
                                        <p:strVal val="visible"/>
                                      </p:to>
                                    </p:set>
                                    <p:animEffect transition="in" filter="fade">
                                      <p:cBhvr>
                                        <p:cTn id="177" dur="500"/>
                                        <p:tgtEl>
                                          <p:spTgt spid="160"/>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61"/>
                                        </p:tgtEl>
                                        <p:attrNameLst>
                                          <p:attrName>style.visibility</p:attrName>
                                        </p:attrNameLst>
                                      </p:cBhvr>
                                      <p:to>
                                        <p:strVal val="visible"/>
                                      </p:to>
                                    </p:set>
                                    <p:animEffect transition="in" filter="fade">
                                      <p:cBhvr>
                                        <p:cTn id="180" dur="500"/>
                                        <p:tgtEl>
                                          <p:spTgt spid="16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62"/>
                                        </p:tgtEl>
                                        <p:attrNameLst>
                                          <p:attrName>style.visibility</p:attrName>
                                        </p:attrNameLst>
                                      </p:cBhvr>
                                      <p:to>
                                        <p:strVal val="visible"/>
                                      </p:to>
                                    </p:set>
                                    <p:animEffect transition="in" filter="fade">
                                      <p:cBhvr>
                                        <p:cTn id="183" dur="500"/>
                                        <p:tgtEl>
                                          <p:spTgt spid="162"/>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63"/>
                                        </p:tgtEl>
                                        <p:attrNameLst>
                                          <p:attrName>style.visibility</p:attrName>
                                        </p:attrNameLst>
                                      </p:cBhvr>
                                      <p:to>
                                        <p:strVal val="visible"/>
                                      </p:to>
                                    </p:set>
                                    <p:animEffect transition="in" filter="fade">
                                      <p:cBhvr>
                                        <p:cTn id="186" dur="500"/>
                                        <p:tgtEl>
                                          <p:spTgt spid="163"/>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64"/>
                                        </p:tgtEl>
                                        <p:attrNameLst>
                                          <p:attrName>style.visibility</p:attrName>
                                        </p:attrNameLst>
                                      </p:cBhvr>
                                      <p:to>
                                        <p:strVal val="visible"/>
                                      </p:to>
                                    </p:set>
                                    <p:animEffect transition="in" filter="fade">
                                      <p:cBhvr>
                                        <p:cTn id="189" dur="500"/>
                                        <p:tgtEl>
                                          <p:spTgt spid="16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65"/>
                                        </p:tgtEl>
                                        <p:attrNameLst>
                                          <p:attrName>style.visibility</p:attrName>
                                        </p:attrNameLst>
                                      </p:cBhvr>
                                      <p:to>
                                        <p:strVal val="visible"/>
                                      </p:to>
                                    </p:set>
                                    <p:animEffect transition="in" filter="fade">
                                      <p:cBhvr>
                                        <p:cTn id="192" dur="500"/>
                                        <p:tgtEl>
                                          <p:spTgt spid="165"/>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66"/>
                                        </p:tgtEl>
                                        <p:attrNameLst>
                                          <p:attrName>style.visibility</p:attrName>
                                        </p:attrNameLst>
                                      </p:cBhvr>
                                      <p:to>
                                        <p:strVal val="visible"/>
                                      </p:to>
                                    </p:set>
                                    <p:animEffect transition="in" filter="fade">
                                      <p:cBhvr>
                                        <p:cTn id="195" dur="500"/>
                                        <p:tgtEl>
                                          <p:spTgt spid="16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67"/>
                                        </p:tgtEl>
                                        <p:attrNameLst>
                                          <p:attrName>style.visibility</p:attrName>
                                        </p:attrNameLst>
                                      </p:cBhvr>
                                      <p:to>
                                        <p:strVal val="visible"/>
                                      </p:to>
                                    </p:set>
                                    <p:animEffect transition="in" filter="fade">
                                      <p:cBhvr>
                                        <p:cTn id="198" dur="500"/>
                                        <p:tgtEl>
                                          <p:spTgt spid="16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68"/>
                                        </p:tgtEl>
                                        <p:attrNameLst>
                                          <p:attrName>style.visibility</p:attrName>
                                        </p:attrNameLst>
                                      </p:cBhvr>
                                      <p:to>
                                        <p:strVal val="visible"/>
                                      </p:to>
                                    </p:set>
                                    <p:animEffect transition="in" filter="fade">
                                      <p:cBhvr>
                                        <p:cTn id="201" dur="500"/>
                                        <p:tgtEl>
                                          <p:spTgt spid="168"/>
                                        </p:tgtEl>
                                      </p:cBhvr>
                                    </p:animEffect>
                                  </p:childTnLst>
                                </p:cTn>
                              </p:par>
                              <p:par>
                                <p:cTn id="202" presetID="10" presetClass="entr" presetSubtype="0" fill="hold" nodeType="withEffect">
                                  <p:stCondLst>
                                    <p:cond delay="0"/>
                                  </p:stCondLst>
                                  <p:childTnLst>
                                    <p:set>
                                      <p:cBhvr>
                                        <p:cTn id="203" dur="1" fill="hold">
                                          <p:stCondLst>
                                            <p:cond delay="0"/>
                                          </p:stCondLst>
                                        </p:cTn>
                                        <p:tgtEl>
                                          <p:spTgt spid="170"/>
                                        </p:tgtEl>
                                        <p:attrNameLst>
                                          <p:attrName>style.visibility</p:attrName>
                                        </p:attrNameLst>
                                      </p:cBhvr>
                                      <p:to>
                                        <p:strVal val="visible"/>
                                      </p:to>
                                    </p:set>
                                    <p:animEffect transition="in" filter="fade">
                                      <p:cBhvr>
                                        <p:cTn id="204" dur="500"/>
                                        <p:tgtEl>
                                          <p:spTgt spid="170"/>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6"/>
                                        </p:tgtEl>
                                        <p:attrNameLst>
                                          <p:attrName>style.visibility</p:attrName>
                                        </p:attrNameLst>
                                      </p:cBhvr>
                                      <p:to>
                                        <p:strVal val="visible"/>
                                      </p:to>
                                    </p:set>
                                    <p:animEffect transition="in" filter="fade">
                                      <p:cBhvr>
                                        <p:cTn id="20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0" grpId="0" animBg="1"/>
      <p:bldP spid="13" grpId="0" animBg="1"/>
      <p:bldP spid="15" grpId="0" animBg="1"/>
      <p:bldP spid="18" grpId="0" animBg="1"/>
      <p:bldP spid="21" grpId="0" animBg="1"/>
      <p:bldP spid="23" grpId="0" animBg="1"/>
      <p:bldP spid="26" grpId="0" animBg="1"/>
      <p:bldP spid="29" grpId="0" animBg="1"/>
      <p:bldP spid="3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5" grpId="0"/>
      <p:bldP spid="68" grpId="0"/>
      <p:bldP spid="6"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kumimoji="1" sz="2000" dirty="0" smtClean="0">
            <a:solidFill>
              <a:schemeClr val="bg1"/>
            </a:solidFill>
            <a:latin typeface="+mj-lt"/>
            <a:ea typeface="+mj-ea"/>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6153</TotalTime>
  <Words>821</Words>
  <Application>Microsoft Office PowerPoint</Application>
  <PresentationFormat>画面に合わせる (4:3)</PresentationFormat>
  <Paragraphs>155</Paragraphs>
  <Slides>25</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25</vt:i4>
      </vt:variant>
    </vt:vector>
  </HeadingPairs>
  <TitlesOfParts>
    <vt:vector size="35" baseType="lpstr">
      <vt:lpstr>American Typewriter</vt:lpstr>
      <vt:lpstr>HG丸ｺﾞｼｯｸM-PRO</vt:lpstr>
      <vt:lpstr>ＭＳ Ｐゴシック</vt:lpstr>
      <vt:lpstr>Meiryo</vt:lpstr>
      <vt:lpstr>Meiryo</vt:lpstr>
      <vt:lpstr>Arial</vt:lpstr>
      <vt:lpstr>Bodoni MT Black</vt:lpstr>
      <vt:lpstr>Calibri</vt:lpstr>
      <vt:lpstr>Century Gothic</vt:lpstr>
      <vt:lpstr>NC標準テンプレート</vt:lpstr>
      <vt:lpstr>PowerPoint プレゼンテーション</vt:lpstr>
      <vt:lpstr>HPEのメモリドリブンコンピュータ</vt:lpstr>
      <vt:lpstr>近代コンピュータ発展の歴史</vt:lpstr>
      <vt:lpstr>ノイマン型コンピュータ</vt:lpstr>
      <vt:lpstr>CPUのワークロードの90％がデータ転送</vt:lpstr>
      <vt:lpstr>ノイマン型コンピュータ</vt:lpstr>
      <vt:lpstr>CPU中心（ノイマン）型とメモリドリブン</vt:lpstr>
      <vt:lpstr>PowerPoint プレゼンテーション</vt:lpstr>
      <vt:lpstr>スカラープロセッサとベクトルプロセッサ</vt:lpstr>
      <vt:lpstr>富士通が開発したTofuインターコネクト</vt:lpstr>
      <vt:lpstr>NVIDIAがMellanoxを買収</vt:lpstr>
      <vt:lpstr>PowerPoint プレゼンテーション</vt:lpstr>
      <vt:lpstr>AI = 膨大な計算が必要、しかし計算は単純</vt:lpstr>
      <vt:lpstr>GoogleがAI 処理専用プロセッサ「TPU」を発表</vt:lpstr>
      <vt:lpstr>シストリック（脈動）　～淀みない処理</vt:lpstr>
      <vt:lpstr>TPUのシストリックアレイ（2次元）</vt:lpstr>
      <vt:lpstr>シストリックアレイの動作（Google blogより）</vt:lpstr>
      <vt:lpstr>ニューロモーフィックチップ</vt:lpstr>
      <vt:lpstr>PowerPoint プレゼンテーション</vt:lpstr>
      <vt:lpstr>ニューロモーフィックとメモリドリブン</vt:lpstr>
      <vt:lpstr>メモリドリブンコンピュータの構成</vt:lpstr>
      <vt:lpstr>Intelが高速な不揮発性メモリを発表</vt:lpstr>
      <vt:lpstr>「計算するメモリ」</vt:lpstr>
      <vt:lpstr>コンピュータを取り巻く環境</vt:lpstr>
      <vt:lpstr>「コンピューターアーキテクチャの黄金時代」</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章司 大越</cp:lastModifiedBy>
  <cp:revision>868</cp:revision>
  <dcterms:created xsi:type="dcterms:W3CDTF">2014-04-30T01:58:06Z</dcterms:created>
  <dcterms:modified xsi:type="dcterms:W3CDTF">2019-07-18T08:13:44Z</dcterms:modified>
</cp:coreProperties>
</file>