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503" r:id="rId2"/>
    <p:sldId id="3060" r:id="rId3"/>
    <p:sldId id="3061" r:id="rId4"/>
    <p:sldId id="547" r:id="rId5"/>
    <p:sldId id="545" r:id="rId6"/>
    <p:sldId id="561" r:id="rId7"/>
    <p:sldId id="3059" r:id="rId8"/>
    <p:sldId id="563" r:id="rId9"/>
    <p:sldId id="806" r:id="rId10"/>
    <p:sldId id="3062" r:id="rId11"/>
    <p:sldId id="2691" r:id="rId12"/>
    <p:sldId id="691" r:id="rId13"/>
    <p:sldId id="689" r:id="rId14"/>
    <p:sldId id="683" r:id="rId15"/>
    <p:sldId id="687" r:id="rId16"/>
    <p:sldId id="3063" r:id="rId17"/>
    <p:sldId id="694" r:id="rId1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099"/>
    <p:restoredTop sz="87781" autoAdjust="0"/>
  </p:normalViewPr>
  <p:slideViewPr>
    <p:cSldViewPr snapToGrid="0" snapToObjects="1" showGuides="1">
      <p:cViewPr varScale="1">
        <p:scale>
          <a:sx n="96" d="100"/>
          <a:sy n="96" d="100"/>
        </p:scale>
        <p:origin x="594" y="78"/>
      </p:cViewPr>
      <p:guideLst>
        <p:guide orient="horz"/>
        <p:guide pos="5759"/>
      </p:guideLst>
    </p:cSldViewPr>
  </p:slideViewPr>
  <p:notesTextViewPr>
    <p:cViewPr>
      <p:scale>
        <a:sx n="100" d="100"/>
        <a:sy n="100" d="100"/>
      </p:scale>
      <p:origin x="0" y="0"/>
    </p:cViewPr>
  </p:notesTextViewPr>
  <p:sorterViewPr>
    <p:cViewPr varScale="1">
      <p:scale>
        <a:sx n="1" d="1"/>
        <a:sy n="1" d="1"/>
      </p:scale>
      <p:origin x="0" y="-7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2019/7/24</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2019/7/24</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tmarkit.co.jp/ait/articles/1904/08/news014.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publickey1.jp/blog/19/kuberenetesdiceindeed.html"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2.eecs.berkeley.edu/Pubs/TechRpts/2019/EECS-2019-3.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oops.connpass.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tech.nikkeibp.co.jp/atcl/nxt/column/18/00263/04190000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ringely.com/2018/10/29/red-hat-takes-over-ib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wikipedia.org/wiki/List_of_mergers_and_acquisitions_by_Face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amond.jp/articles/-/209594"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ired.jp/2019/07/22/everyone-wants-facebooks-libra-regulated-but-how/" TargetMode="External"/><Relationship Id="rId5" Type="http://schemas.openxmlformats.org/officeDocument/2006/relationships/hyperlink" Target="https://www.nikkei.com/article/DGXMZO47507260Y9A710C1EA2000/" TargetMode="External"/><Relationship Id="rId4" Type="http://schemas.openxmlformats.org/officeDocument/2006/relationships/hyperlink" Target="https://crypto.watch.impress.co.jp/docs/news/1197420.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logos.com/article/288284/"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asahi.com/articles/ASM7F3CTNM7FUHBI01C.html" TargetMode="External"/><Relationship Id="rId5" Type="http://schemas.openxmlformats.org/officeDocument/2006/relationships/hyperlink" Target="https://wired.jp/2018/09/29/facebook-security-breach-50-million-accounts/" TargetMode="External"/><Relationship Id="rId4" Type="http://schemas.openxmlformats.org/officeDocument/2006/relationships/hyperlink" Target="https://www.itmedia.co.jp/news/articles/1805/27/news011.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loud.watch.impress.co.jp/docs/event/1180301.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ublickey1.jp/blog/19/awscloudendure.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a:t>
            </a:fld>
            <a:endParaRPr kumimoji="1" lang="ja-JP" altLang="en-US"/>
          </a:p>
        </p:txBody>
      </p:sp>
    </p:spTree>
    <p:extLst>
      <p:ext uri="{BB962C8B-B14F-4D97-AF65-F5344CB8AC3E}">
        <p14:creationId xmlns:p14="http://schemas.microsoft.com/office/powerpoint/2010/main" val="21395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https://www.atmarkit.co.jp/ait/articles/1904/08/news014.html</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dirty="0">
                <a:hlinkClick r:id="rId4"/>
              </a:rPr>
              <a:t>https://www.publickey1.jp/blog/19/kuberenetesdiceindeed.html</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428745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https://www2.eecs.berkeley.edu/Pubs/TechRpts/2019/EECS-2019-3.pdf</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14</a:t>
            </a:fld>
            <a:endParaRPr kumimoji="1" lang="ja-JP" altLang="en-US"/>
          </a:p>
        </p:txBody>
      </p:sp>
    </p:spTree>
    <p:extLst>
      <p:ext uri="{BB962C8B-B14F-4D97-AF65-F5344CB8AC3E}">
        <p14:creationId xmlns:p14="http://schemas.microsoft.com/office/powerpoint/2010/main" val="28112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https://noops.connpass.com/</a:t>
            </a:r>
            <a:endParaRPr lang="en-US" altLang="ja-JP" dirty="0"/>
          </a:p>
          <a:p>
            <a:r>
              <a:rPr lang="en-US" altLang="ja-JP" dirty="0">
                <a:hlinkClick r:id="rId4"/>
              </a:rPr>
              <a:t>https://tech.nikkeibp.co.jp/atcl/nxt/column/18/00263/041900001/</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208943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https://www.cringely.com/2018/10/29/red-hat-takes-over-ibm/</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103858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https://en.wikipedia.org/wiki/List_of_mergers_and_acquisitions_by_Facebook</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382129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https://diamond.jp/articles/-/209594</a:t>
            </a:r>
            <a:endParaRPr lang="en-US" altLang="ja-JP" dirty="0"/>
          </a:p>
          <a:p>
            <a:r>
              <a:rPr lang="en-US" altLang="ja-JP" dirty="0">
                <a:hlinkClick r:id="rId4"/>
              </a:rPr>
              <a:t>https://crypto.watch.impress.co.jp/docs/news/1197420.html</a:t>
            </a:r>
            <a:endParaRPr lang="en-US" altLang="ja-JP" dirty="0">
              <a:hlinkClick r:id="rId5"/>
            </a:endParaRPr>
          </a:p>
          <a:p>
            <a:r>
              <a:rPr lang="en-US" altLang="ja-JP" dirty="0">
                <a:hlinkClick r:id="rId5"/>
              </a:rPr>
              <a:t>https://www.nikkei.com/article/DGXMZO47507260Y9A710C1EA2000/</a:t>
            </a:r>
            <a:endParaRPr kumimoji="1" lang="en-US" altLang="ja-JP" dirty="0"/>
          </a:p>
          <a:p>
            <a:r>
              <a:rPr lang="en-US" altLang="ja-JP" dirty="0">
                <a:hlinkClick r:id="rId6"/>
              </a:rPr>
              <a:t>https://wired.jp/2019/07/22/everyone-wants-facebooks-libra-regulated-but-how/</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231062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https://blogos.com/article/288284/</a:t>
            </a:r>
            <a:endParaRPr lang="en-US" altLang="ja-JP" dirty="0"/>
          </a:p>
          <a:p>
            <a:r>
              <a:rPr lang="en-US" altLang="ja-JP" dirty="0">
                <a:hlinkClick r:id="rId4"/>
              </a:rPr>
              <a:t>https://www.itmedia.co.jp/news/articles/1805/27/news011.html</a:t>
            </a:r>
            <a:endParaRPr lang="en-US" altLang="ja-JP" dirty="0">
              <a:hlinkClick r:id="rId5"/>
            </a:endParaRPr>
          </a:p>
          <a:p>
            <a:r>
              <a:rPr lang="en-US" altLang="ja-JP" dirty="0">
                <a:hlinkClick r:id="rId5"/>
              </a:rPr>
              <a:t>https://wired.jp/2018/09/29/facebook-security-breach-50-million-accounts/</a:t>
            </a:r>
            <a:endParaRPr lang="en-US" altLang="ja-JP" dirty="0">
              <a:hlinkClick r:id="rId6"/>
            </a:endParaRPr>
          </a:p>
          <a:p>
            <a:r>
              <a:rPr lang="en-US" altLang="ja-JP" dirty="0">
                <a:hlinkClick r:id="rId6"/>
              </a:rPr>
              <a:t>https://www.asahi.com/articles/ASM7F3CTNM7FUHBI01C.html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289504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https://news.yahoo.co.jp/byline/satohitoshi/20160501-00057227/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4</a:t>
            </a:fld>
            <a:endParaRPr kumimoji="1" lang="ja-JP" altLang="en-US"/>
          </a:p>
        </p:txBody>
      </p:sp>
    </p:spTree>
    <p:extLst>
      <p:ext uri="{BB962C8B-B14F-4D97-AF65-F5344CB8AC3E}">
        <p14:creationId xmlns:p14="http://schemas.microsoft.com/office/powerpoint/2010/main" val="350134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https://blog.mbed.com/post/why-data-is-the-new-oil-jp-ja</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3258331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https://dime.jp/genre/689228/2/</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224414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a:t>https://japan.zdnet.com/article/35108349/</a:t>
            </a:r>
            <a:endParaRPr kumimoji="1" lang="ja-JP" altLang="en-US"/>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9</a:t>
            </a:fld>
            <a:endParaRPr kumimoji="1" lang="ja-JP" altLang="en-US"/>
          </a:p>
        </p:txBody>
      </p:sp>
    </p:spTree>
    <p:extLst>
      <p:ext uri="{BB962C8B-B14F-4D97-AF65-F5344CB8AC3E}">
        <p14:creationId xmlns:p14="http://schemas.microsoft.com/office/powerpoint/2010/main" val="120696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http://www.itmedia.co.jp/news/articles/1810/29/news050.html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400397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https://cloud.watch.impress.co.jp/docs/event/1180301.html</a:t>
            </a:r>
            <a:endParaRPr lang="en-US" altLang="ja-JP" dirty="0"/>
          </a:p>
          <a:p>
            <a:r>
              <a:rPr lang="en-US" altLang="ja-JP" dirty="0">
                <a:hlinkClick r:id="rId4"/>
              </a:rPr>
              <a:t>https://www.publickey1.jp/blog/19/awscloudendure.html</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140649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2800"/>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7" name="スライド番号プレースホルダー 6"/>
          <p:cNvSpPr>
            <a:spLocks noGrp="1"/>
          </p:cNvSpPr>
          <p:nvPr>
            <p:ph type="sldNum" sz="quarter" idx="12"/>
          </p:nvPr>
        </p:nvSpPr>
        <p:spPr>
          <a:xfrm>
            <a:off x="6932246" y="6651702"/>
            <a:ext cx="2133600" cy="217800"/>
          </a:xfrm>
          <a:prstGeom prst="rect">
            <a:avLst/>
          </a:prstGeom>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正方形/長方形 8"/>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311709"/>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173892"/>
            <a:ext cx="8229600" cy="495227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864541"/>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864541"/>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アップデート</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a:latin typeface="Century Gothic" panose="020B0502020202020204" pitchFamily="34" charset="0"/>
              <a:ea typeface="HG丸ｺﾞｼｯｸM-PRO" panose="020F0600000000000000" pitchFamily="50" charset="-128"/>
            </a:endParaRPr>
          </a:p>
          <a:p>
            <a:pPr algn="r"/>
            <a:r>
              <a:rPr lang="ja-JP" altLang="en-US" sz="1200" dirty="0">
                <a:latin typeface="Century Gothic" panose="020B0502020202020204" pitchFamily="34" charset="0"/>
                <a:ea typeface="HG丸ｺﾞｼｯｸM-PRO" panose="020F0600000000000000" pitchFamily="50" charset="-128"/>
              </a:rPr>
              <a:t>大越　章司</a:t>
            </a:r>
            <a:endParaRPr lang="en-US" altLang="ja-JP" sz="1200" dirty="0">
              <a:latin typeface="Century Gothic" panose="020B0502020202020204" pitchFamily="34" charset="0"/>
              <a:ea typeface="HG丸ｺﾞｼｯｸM-PRO" panose="020F0600000000000000" pitchFamily="50" charset="-128"/>
            </a:endParaRPr>
          </a:p>
          <a:p>
            <a:pPr algn="r"/>
            <a:r>
              <a:rPr lang="en-US" altLang="ja-JP" sz="1200" dirty="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3851BF-E816-4195-8411-986CB9441DAF}"/>
              </a:ext>
            </a:extLst>
          </p:cNvPr>
          <p:cNvSpPr>
            <a:spLocks noGrp="1"/>
          </p:cNvSpPr>
          <p:nvPr>
            <p:ph type="title"/>
          </p:nvPr>
        </p:nvSpPr>
        <p:spPr/>
        <p:txBody>
          <a:bodyPr/>
          <a:lstStyle/>
          <a:p>
            <a:r>
              <a:rPr kumimoji="1" lang="en-US" altLang="ja-JP" dirty="0"/>
              <a:t>IBM</a:t>
            </a:r>
            <a:r>
              <a:rPr kumimoji="1" lang="ja-JP" altLang="en-US" dirty="0"/>
              <a:t>が</a:t>
            </a:r>
            <a:r>
              <a:rPr kumimoji="1" lang="en-US" altLang="ja-JP" dirty="0"/>
              <a:t>RedHat</a:t>
            </a:r>
            <a:r>
              <a:rPr kumimoji="1" lang="ja-JP" altLang="en-US" dirty="0"/>
              <a:t>の買収を完了</a:t>
            </a:r>
          </a:p>
        </p:txBody>
      </p:sp>
      <p:pic>
        <p:nvPicPr>
          <p:cNvPr id="3" name="図 2">
            <a:extLst>
              <a:ext uri="{FF2B5EF4-FFF2-40B4-BE49-F238E27FC236}">
                <a16:creationId xmlns:a16="http://schemas.microsoft.com/office/drawing/2014/main" id="{5459732C-DD02-432F-9BCF-4B402AA7C1D5}"/>
              </a:ext>
            </a:extLst>
          </p:cNvPr>
          <p:cNvPicPr>
            <a:picLocks noChangeAspect="1"/>
          </p:cNvPicPr>
          <p:nvPr/>
        </p:nvPicPr>
        <p:blipFill>
          <a:blip r:embed="rId2"/>
          <a:stretch>
            <a:fillRect/>
          </a:stretch>
        </p:blipFill>
        <p:spPr>
          <a:xfrm>
            <a:off x="942975" y="1479737"/>
            <a:ext cx="7258050" cy="4476750"/>
          </a:xfrm>
          <a:prstGeom prst="rect">
            <a:avLst/>
          </a:prstGeom>
          <a:ln>
            <a:solidFill>
              <a:schemeClr val="tx1">
                <a:lumMod val="50000"/>
                <a:lumOff val="50000"/>
              </a:schemeClr>
            </a:solidFill>
          </a:ln>
        </p:spPr>
      </p:pic>
    </p:spTree>
    <p:extLst>
      <p:ext uri="{BB962C8B-B14F-4D97-AF65-F5344CB8AC3E}">
        <p14:creationId xmlns:p14="http://schemas.microsoft.com/office/powerpoint/2010/main" val="247589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957F1CD-3EF5-4F37-BB0A-1C8A418D2BF6}"/>
              </a:ext>
            </a:extLst>
          </p:cNvPr>
          <p:cNvSpPr>
            <a:spLocks noGrp="1"/>
          </p:cNvSpPr>
          <p:nvPr>
            <p:ph type="title"/>
          </p:nvPr>
        </p:nvSpPr>
        <p:spPr/>
        <p:txBody>
          <a:bodyPr/>
          <a:lstStyle/>
          <a:p>
            <a:r>
              <a:rPr kumimoji="1" lang="en-US" altLang="ja-JP" dirty="0"/>
              <a:t>IBM</a:t>
            </a:r>
            <a:r>
              <a:rPr kumimoji="1" lang="ja-JP" altLang="en-US" dirty="0"/>
              <a:t>が</a:t>
            </a:r>
            <a:r>
              <a:rPr kumimoji="1" lang="en-US" altLang="ja-JP" dirty="0"/>
              <a:t>RedHat</a:t>
            </a:r>
            <a:r>
              <a:rPr kumimoji="1" lang="ja-JP" altLang="en-US" dirty="0"/>
              <a:t>を買収（</a:t>
            </a:r>
            <a:r>
              <a:rPr kumimoji="1" lang="en-US" altLang="ja-JP" dirty="0"/>
              <a:t>2018</a:t>
            </a:r>
            <a:r>
              <a:rPr kumimoji="1" lang="ja-JP" altLang="en-US" dirty="0"/>
              <a:t>年</a:t>
            </a:r>
            <a:r>
              <a:rPr kumimoji="1" lang="en-US" altLang="ja-JP" dirty="0"/>
              <a:t>10</a:t>
            </a:r>
            <a:r>
              <a:rPr kumimoji="1" lang="ja-JP" altLang="en-US" dirty="0"/>
              <a:t>月）</a:t>
            </a:r>
          </a:p>
        </p:txBody>
      </p:sp>
      <p:pic>
        <p:nvPicPr>
          <p:cNvPr id="5" name="図 4">
            <a:extLst>
              <a:ext uri="{FF2B5EF4-FFF2-40B4-BE49-F238E27FC236}">
                <a16:creationId xmlns:a16="http://schemas.microsoft.com/office/drawing/2014/main" id="{EF6A66BA-D099-4279-BCB5-4A4F0F9F6006}"/>
              </a:ext>
            </a:extLst>
          </p:cNvPr>
          <p:cNvPicPr>
            <a:picLocks noChangeAspect="1"/>
          </p:cNvPicPr>
          <p:nvPr/>
        </p:nvPicPr>
        <p:blipFill>
          <a:blip r:embed="rId3"/>
          <a:stretch>
            <a:fillRect/>
          </a:stretch>
        </p:blipFill>
        <p:spPr>
          <a:xfrm>
            <a:off x="384464" y="970251"/>
            <a:ext cx="5123141" cy="4254435"/>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B9219244-230B-44B2-9FED-271969FEBEB3}"/>
              </a:ext>
            </a:extLst>
          </p:cNvPr>
          <p:cNvSpPr/>
          <p:nvPr/>
        </p:nvSpPr>
        <p:spPr>
          <a:xfrm>
            <a:off x="384464" y="5300663"/>
            <a:ext cx="5123141" cy="1014413"/>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solidFill>
                  <a:srgbClr val="FFFFFF"/>
                </a:solidFill>
                <a:latin typeface="ＭＳ Ｐゴシック"/>
                <a:ea typeface="ＭＳ Ｐゴシック"/>
                <a:cs typeface="ＭＳ Ｐゴシック"/>
              </a:rPr>
              <a:t>この買収により、両社は「クラウドへのオープンなアプローチを提供し、複数のクラウドにわたる前例のないセキュリティと可搬性を実現」し、</a:t>
            </a:r>
            <a:r>
              <a:rPr lang="en-US" altLang="ja-JP" sz="1400" dirty="0">
                <a:solidFill>
                  <a:srgbClr val="FFFFFF"/>
                </a:solidFill>
                <a:latin typeface="ＭＳ Ｐゴシック"/>
                <a:ea typeface="ＭＳ Ｐゴシック"/>
                <a:cs typeface="ＭＳ Ｐゴシック"/>
              </a:rPr>
              <a:t>IBM</a:t>
            </a:r>
            <a:r>
              <a:rPr lang="ja-JP" altLang="en-US" sz="1400" dirty="0">
                <a:solidFill>
                  <a:srgbClr val="FFFFFF"/>
                </a:solidFill>
                <a:latin typeface="ＭＳ Ｐゴシック"/>
                <a:ea typeface="ＭＳ Ｐゴシック"/>
                <a:cs typeface="ＭＳ Ｐゴシック"/>
              </a:rPr>
              <a:t>を「</a:t>
            </a:r>
            <a:r>
              <a:rPr lang="en-US" altLang="ja-JP" sz="1400" dirty="0">
                <a:solidFill>
                  <a:srgbClr val="FFFFFF"/>
                </a:solidFill>
                <a:latin typeface="ＭＳ Ｐゴシック"/>
                <a:ea typeface="ＭＳ Ｐゴシック"/>
                <a:cs typeface="ＭＳ Ｐゴシック"/>
              </a:rPr>
              <a:t>1</a:t>
            </a:r>
            <a:r>
              <a:rPr lang="ja-JP" altLang="en-US" sz="1400" dirty="0">
                <a:solidFill>
                  <a:srgbClr val="FFFFFF"/>
                </a:solidFill>
                <a:latin typeface="ＭＳ Ｐゴシック"/>
                <a:ea typeface="ＭＳ Ｐゴシック"/>
                <a:cs typeface="ＭＳ Ｐゴシック"/>
              </a:rPr>
              <a:t>兆ドル規模の成長市場であるハイブリッドクラウドのトッププロバイダーにする」としている。</a:t>
            </a:r>
            <a:endParaRPr kumimoji="1" lang="ja-JP" altLang="en-US" sz="1400" dirty="0">
              <a:solidFill>
                <a:srgbClr val="FFFFFF"/>
              </a:solidFill>
              <a:latin typeface="ＭＳ Ｐゴシック"/>
              <a:ea typeface="ＭＳ Ｐゴシック"/>
              <a:cs typeface="ＭＳ Ｐゴシック"/>
            </a:endParaRPr>
          </a:p>
        </p:txBody>
      </p:sp>
      <p:sp>
        <p:nvSpPr>
          <p:cNvPr id="2" name="正方形/長方形 1">
            <a:extLst>
              <a:ext uri="{FF2B5EF4-FFF2-40B4-BE49-F238E27FC236}">
                <a16:creationId xmlns:a16="http://schemas.microsoft.com/office/drawing/2014/main" id="{D3651C7B-9E27-482B-AD12-33C5630F1AA5}"/>
              </a:ext>
            </a:extLst>
          </p:cNvPr>
          <p:cNvSpPr/>
          <p:nvPr/>
        </p:nvSpPr>
        <p:spPr>
          <a:xfrm>
            <a:off x="5590309" y="970252"/>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IBM</a:t>
            </a:r>
            <a:r>
              <a:rPr kumimoji="1" lang="ja-JP" altLang="en-US" sz="2000" dirty="0">
                <a:solidFill>
                  <a:srgbClr val="FFFFFF"/>
                </a:solidFill>
                <a:latin typeface="ＭＳ Ｐゴシック"/>
                <a:ea typeface="ＭＳ Ｐゴシック"/>
                <a:cs typeface="ＭＳ Ｐゴシック"/>
              </a:rPr>
              <a:t>のクラウド事業立ち上がりの遅れを取り戻す</a:t>
            </a:r>
          </a:p>
        </p:txBody>
      </p:sp>
      <p:sp>
        <p:nvSpPr>
          <p:cNvPr id="7" name="正方形/長方形 6">
            <a:extLst>
              <a:ext uri="{FF2B5EF4-FFF2-40B4-BE49-F238E27FC236}">
                <a16:creationId xmlns:a16="http://schemas.microsoft.com/office/drawing/2014/main" id="{3007853E-CBDE-4B2A-A281-EF635262617F}"/>
              </a:ext>
            </a:extLst>
          </p:cNvPr>
          <p:cNvSpPr/>
          <p:nvPr/>
        </p:nvSpPr>
        <p:spPr>
          <a:xfrm>
            <a:off x="5590308" y="2052855"/>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rgbClr val="FFFFFF"/>
                </a:solidFill>
                <a:latin typeface="ＭＳ Ｐゴシック"/>
                <a:ea typeface="ＭＳ Ｐゴシック"/>
                <a:cs typeface="ＭＳ Ｐゴシック"/>
              </a:rPr>
              <a:t>OpenShift</a:t>
            </a:r>
            <a:r>
              <a:rPr kumimoji="1" lang="ja-JP" altLang="en-US" sz="2000" dirty="0">
                <a:solidFill>
                  <a:srgbClr val="FFFFFF"/>
                </a:solidFill>
                <a:latin typeface="ＭＳ Ｐゴシック"/>
                <a:ea typeface="ＭＳ Ｐゴシック"/>
                <a:cs typeface="ＭＳ Ｐゴシック"/>
              </a:rPr>
              <a:t>をマルチ</a:t>
            </a:r>
            <a:r>
              <a:rPr kumimoji="1" lang="en-US" altLang="ja-JP" sz="2000" dirty="0">
                <a:solidFill>
                  <a:srgbClr val="FFFFFF"/>
                </a:solidFill>
                <a:latin typeface="ＭＳ Ｐゴシック"/>
                <a:ea typeface="ＭＳ Ｐゴシック"/>
                <a:cs typeface="ＭＳ Ｐゴシック"/>
              </a:rPr>
              <a:t>/</a:t>
            </a:r>
            <a:r>
              <a:rPr kumimoji="1" lang="ja-JP" altLang="en-US" sz="2000" dirty="0">
                <a:solidFill>
                  <a:srgbClr val="FFFFFF"/>
                </a:solidFill>
                <a:latin typeface="ＭＳ Ｐゴシック"/>
                <a:ea typeface="ＭＳ Ｐゴシック"/>
                <a:cs typeface="ＭＳ Ｐゴシック"/>
              </a:rPr>
              <a:t>ハイブリッドクラウドの核とする</a:t>
            </a:r>
          </a:p>
        </p:txBody>
      </p:sp>
      <p:sp>
        <p:nvSpPr>
          <p:cNvPr id="8" name="正方形/長方形 7">
            <a:extLst>
              <a:ext uri="{FF2B5EF4-FFF2-40B4-BE49-F238E27FC236}">
                <a16:creationId xmlns:a16="http://schemas.microsoft.com/office/drawing/2014/main" id="{5A99CC8E-7540-4BF7-913C-B1F0FEAE6CBE}"/>
              </a:ext>
            </a:extLst>
          </p:cNvPr>
          <p:cNvSpPr/>
          <p:nvPr/>
        </p:nvSpPr>
        <p:spPr>
          <a:xfrm>
            <a:off x="5590309" y="3135458"/>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IBM</a:t>
            </a:r>
            <a:r>
              <a:rPr lang="ja-JP" altLang="en-US" sz="2000" dirty="0">
                <a:solidFill>
                  <a:srgbClr val="FFFFFF"/>
                </a:solidFill>
                <a:latin typeface="ＭＳ Ｐゴシック"/>
                <a:ea typeface="ＭＳ Ｐゴシック"/>
                <a:cs typeface="ＭＳ Ｐゴシック"/>
              </a:rPr>
              <a:t>の業績が長期的に低迷している</a:t>
            </a:r>
          </a:p>
        </p:txBody>
      </p:sp>
      <p:sp>
        <p:nvSpPr>
          <p:cNvPr id="9" name="正方形/長方形 8">
            <a:extLst>
              <a:ext uri="{FF2B5EF4-FFF2-40B4-BE49-F238E27FC236}">
                <a16:creationId xmlns:a16="http://schemas.microsoft.com/office/drawing/2014/main" id="{631C801F-8789-4DF6-942D-EE117C1A8DAC}"/>
              </a:ext>
            </a:extLst>
          </p:cNvPr>
          <p:cNvSpPr/>
          <p:nvPr/>
        </p:nvSpPr>
        <p:spPr>
          <a:xfrm>
            <a:off x="5590309" y="4218061"/>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RedHat</a:t>
            </a:r>
            <a:r>
              <a:rPr lang="ja-JP" altLang="en-US" sz="2000" dirty="0">
                <a:solidFill>
                  <a:srgbClr val="FFFFFF"/>
                </a:solidFill>
                <a:latin typeface="ＭＳ Ｐゴシック"/>
                <a:ea typeface="ＭＳ Ｐゴシック"/>
                <a:cs typeface="ＭＳ Ｐゴシック"/>
              </a:rPr>
              <a:t>の年間</a:t>
            </a:r>
            <a:r>
              <a:rPr lang="en-US" altLang="ja-JP" sz="2000" dirty="0">
                <a:solidFill>
                  <a:srgbClr val="FFFFFF"/>
                </a:solidFill>
                <a:latin typeface="ＭＳ Ｐゴシック"/>
                <a:ea typeface="ＭＳ Ｐゴシック"/>
                <a:cs typeface="ＭＳ Ｐゴシック"/>
              </a:rPr>
              <a:t>30</a:t>
            </a:r>
            <a:r>
              <a:rPr lang="ja-JP" altLang="en-US" sz="2000" dirty="0">
                <a:solidFill>
                  <a:srgbClr val="FFFFFF"/>
                </a:solidFill>
                <a:latin typeface="ＭＳ Ｐゴシック"/>
                <a:ea typeface="ＭＳ Ｐゴシック"/>
                <a:cs typeface="ＭＳ Ｐゴシック"/>
              </a:rPr>
              <a:t>億ドルの売り上げにも魅力</a:t>
            </a:r>
          </a:p>
        </p:txBody>
      </p:sp>
      <p:sp>
        <p:nvSpPr>
          <p:cNvPr id="10" name="正方形/長方形 9">
            <a:extLst>
              <a:ext uri="{FF2B5EF4-FFF2-40B4-BE49-F238E27FC236}">
                <a16:creationId xmlns:a16="http://schemas.microsoft.com/office/drawing/2014/main" id="{95131EEF-EE92-4401-A358-9B2FAC38EFF3}"/>
              </a:ext>
            </a:extLst>
          </p:cNvPr>
          <p:cNvSpPr/>
          <p:nvPr/>
        </p:nvSpPr>
        <p:spPr>
          <a:xfrm>
            <a:off x="5590307" y="5300664"/>
            <a:ext cx="3169227" cy="101441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a:solidFill>
                  <a:srgbClr val="FFFFFF"/>
                </a:solidFill>
                <a:latin typeface="ＭＳ Ｐゴシック"/>
                <a:ea typeface="ＭＳ Ｐゴシック"/>
                <a:cs typeface="ＭＳ Ｐゴシック"/>
              </a:rPr>
              <a:t>RedHat</a:t>
            </a:r>
            <a:r>
              <a:rPr lang="ja-JP" altLang="en-US" sz="2000" dirty="0">
                <a:solidFill>
                  <a:srgbClr val="FFFFFF"/>
                </a:solidFill>
                <a:latin typeface="ＭＳ Ｐゴシック"/>
                <a:ea typeface="ＭＳ Ｐゴシック"/>
                <a:cs typeface="ＭＳ Ｐゴシック"/>
              </a:rPr>
              <a:t>も株価が低迷</a:t>
            </a:r>
            <a:endParaRPr lang="en-US" altLang="ja-JP" sz="2000" dirty="0">
              <a:solidFill>
                <a:srgbClr val="FFFFFF"/>
              </a:solidFill>
              <a:latin typeface="ＭＳ Ｐゴシック"/>
              <a:ea typeface="ＭＳ Ｐゴシック"/>
              <a:cs typeface="ＭＳ Ｐゴシック"/>
            </a:endParaRPr>
          </a:p>
          <a:p>
            <a:pPr algn="ctr"/>
            <a:r>
              <a:rPr lang="ja-JP" altLang="en-US" sz="2000" dirty="0">
                <a:solidFill>
                  <a:srgbClr val="FFFFFF"/>
                </a:solidFill>
                <a:latin typeface="ＭＳ Ｐゴシック"/>
                <a:ea typeface="ＭＳ Ｐゴシック"/>
                <a:cs typeface="ＭＳ Ｐゴシック"/>
              </a:rPr>
              <a:t>（成長の鈍化）</a:t>
            </a:r>
          </a:p>
        </p:txBody>
      </p:sp>
    </p:spTree>
    <p:extLst>
      <p:ext uri="{BB962C8B-B14F-4D97-AF65-F5344CB8AC3E}">
        <p14:creationId xmlns:p14="http://schemas.microsoft.com/office/powerpoint/2010/main" val="189185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7A1419-130B-495D-8214-962B6C2011E1}"/>
              </a:ext>
            </a:extLst>
          </p:cNvPr>
          <p:cNvSpPr>
            <a:spLocks noGrp="1"/>
          </p:cNvSpPr>
          <p:nvPr>
            <p:ph type="title"/>
          </p:nvPr>
        </p:nvSpPr>
        <p:spPr/>
        <p:txBody>
          <a:bodyPr/>
          <a:lstStyle/>
          <a:p>
            <a:r>
              <a:rPr kumimoji="1" lang="ja-JP" altLang="en-US" dirty="0"/>
              <a:t>各社がマルチクラウドに参入</a:t>
            </a:r>
          </a:p>
        </p:txBody>
      </p:sp>
      <p:pic>
        <p:nvPicPr>
          <p:cNvPr id="3" name="図 2">
            <a:extLst>
              <a:ext uri="{FF2B5EF4-FFF2-40B4-BE49-F238E27FC236}">
                <a16:creationId xmlns:a16="http://schemas.microsoft.com/office/drawing/2014/main" id="{67AC91AB-0F7E-46EC-B6A1-7EE14F5991BE}"/>
              </a:ext>
            </a:extLst>
          </p:cNvPr>
          <p:cNvPicPr>
            <a:picLocks noChangeAspect="1"/>
          </p:cNvPicPr>
          <p:nvPr/>
        </p:nvPicPr>
        <p:blipFill>
          <a:blip r:embed="rId3"/>
          <a:stretch>
            <a:fillRect/>
          </a:stretch>
        </p:blipFill>
        <p:spPr>
          <a:xfrm>
            <a:off x="457200" y="1405890"/>
            <a:ext cx="6372225" cy="4533900"/>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6781548D-6F8B-49C7-B323-FACF17E80B7E}"/>
              </a:ext>
            </a:extLst>
          </p:cNvPr>
          <p:cNvPicPr>
            <a:picLocks noChangeAspect="1"/>
          </p:cNvPicPr>
          <p:nvPr/>
        </p:nvPicPr>
        <p:blipFill>
          <a:blip r:embed="rId4"/>
          <a:stretch>
            <a:fillRect/>
          </a:stretch>
        </p:blipFill>
        <p:spPr>
          <a:xfrm>
            <a:off x="2089504" y="1051619"/>
            <a:ext cx="6915348" cy="5425098"/>
          </a:xfrm>
          <a:prstGeom prst="rect">
            <a:avLst/>
          </a:prstGeom>
          <a:ln>
            <a:solidFill>
              <a:schemeClr val="tx1">
                <a:lumMod val="50000"/>
                <a:lumOff val="50000"/>
              </a:schemeClr>
            </a:solidFill>
          </a:ln>
        </p:spPr>
      </p:pic>
    </p:spTree>
    <p:extLst>
      <p:ext uri="{BB962C8B-B14F-4D97-AF65-F5344CB8AC3E}">
        <p14:creationId xmlns:p14="http://schemas.microsoft.com/office/powerpoint/2010/main" val="293103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359A5A-1943-4CE7-8A4D-B5B0A1189AA4}"/>
              </a:ext>
            </a:extLst>
          </p:cNvPr>
          <p:cNvSpPr>
            <a:spLocks noGrp="1"/>
          </p:cNvSpPr>
          <p:nvPr>
            <p:ph type="title"/>
          </p:nvPr>
        </p:nvSpPr>
        <p:spPr/>
        <p:txBody>
          <a:bodyPr/>
          <a:lstStyle/>
          <a:p>
            <a:r>
              <a:rPr kumimoji="1" lang="ja-JP" altLang="en-US" dirty="0"/>
              <a:t>鍵となる</a:t>
            </a:r>
            <a:r>
              <a:rPr kumimoji="1" lang="en-US" altLang="ja-JP" dirty="0" err="1"/>
              <a:t>Kubernates</a:t>
            </a:r>
            <a:endParaRPr kumimoji="1" lang="ja-JP" altLang="en-US" dirty="0"/>
          </a:p>
        </p:txBody>
      </p:sp>
      <p:pic>
        <p:nvPicPr>
          <p:cNvPr id="3" name="図 2">
            <a:extLst>
              <a:ext uri="{FF2B5EF4-FFF2-40B4-BE49-F238E27FC236}">
                <a16:creationId xmlns:a16="http://schemas.microsoft.com/office/drawing/2014/main" id="{85417BCA-4237-49E2-8958-7E0C300A8BFB}"/>
              </a:ext>
            </a:extLst>
          </p:cNvPr>
          <p:cNvPicPr>
            <a:picLocks noChangeAspect="1"/>
          </p:cNvPicPr>
          <p:nvPr/>
        </p:nvPicPr>
        <p:blipFill>
          <a:blip r:embed="rId3"/>
          <a:stretch>
            <a:fillRect/>
          </a:stretch>
        </p:blipFill>
        <p:spPr>
          <a:xfrm>
            <a:off x="457200" y="1121621"/>
            <a:ext cx="6229350" cy="3829050"/>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B7D31BB2-16AE-4919-9CCD-6F7A19067918}"/>
              </a:ext>
            </a:extLst>
          </p:cNvPr>
          <p:cNvPicPr>
            <a:picLocks noChangeAspect="1"/>
          </p:cNvPicPr>
          <p:nvPr/>
        </p:nvPicPr>
        <p:blipFill>
          <a:blip r:embed="rId4"/>
          <a:stretch>
            <a:fillRect/>
          </a:stretch>
        </p:blipFill>
        <p:spPr>
          <a:xfrm>
            <a:off x="4250267" y="1359611"/>
            <a:ext cx="4268205" cy="5186680"/>
          </a:xfrm>
          <a:prstGeom prst="rect">
            <a:avLst/>
          </a:prstGeom>
          <a:ln>
            <a:solidFill>
              <a:schemeClr val="tx1">
                <a:lumMod val="50000"/>
                <a:lumOff val="50000"/>
              </a:schemeClr>
            </a:solidFill>
          </a:ln>
        </p:spPr>
      </p:pic>
    </p:spTree>
    <p:extLst>
      <p:ext uri="{BB962C8B-B14F-4D97-AF65-F5344CB8AC3E}">
        <p14:creationId xmlns:p14="http://schemas.microsoft.com/office/powerpoint/2010/main" val="286102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044FFF-59DD-4C28-8074-BD43A8975D05}"/>
              </a:ext>
            </a:extLst>
          </p:cNvPr>
          <p:cNvSpPr>
            <a:spLocks noGrp="1"/>
          </p:cNvSpPr>
          <p:nvPr>
            <p:ph type="title"/>
          </p:nvPr>
        </p:nvSpPr>
        <p:spPr/>
        <p:txBody>
          <a:bodyPr/>
          <a:lstStyle/>
          <a:p>
            <a:r>
              <a:rPr kumimoji="1" lang="en-US" altLang="ja-JP" dirty="0" err="1"/>
              <a:t>Kubernates</a:t>
            </a:r>
            <a:r>
              <a:rPr kumimoji="1" lang="ja-JP" altLang="en-US" dirty="0"/>
              <a:t>は「サーバーフル」のための技術</a:t>
            </a:r>
          </a:p>
        </p:txBody>
      </p:sp>
      <p:sp>
        <p:nvSpPr>
          <p:cNvPr id="3" name="正方形/長方形 2">
            <a:extLst>
              <a:ext uri="{FF2B5EF4-FFF2-40B4-BE49-F238E27FC236}">
                <a16:creationId xmlns:a16="http://schemas.microsoft.com/office/drawing/2014/main" id="{DD618D05-7811-4DA4-85C5-0B590B1E30D6}"/>
              </a:ext>
            </a:extLst>
          </p:cNvPr>
          <p:cNvSpPr/>
          <p:nvPr/>
        </p:nvSpPr>
        <p:spPr>
          <a:xfrm>
            <a:off x="4800600" y="961813"/>
            <a:ext cx="3886201" cy="1781387"/>
          </a:xfrm>
          <a:prstGeom prst="rect">
            <a:avLst/>
          </a:prstGeom>
          <a:solidFill>
            <a:schemeClr val="accent1"/>
          </a:solidFill>
          <a:ln>
            <a:noFill/>
          </a:ln>
        </p:spPr>
        <p:txBody>
          <a:bodyPr rtlCol="0" anchor="ctr">
            <a:noAutofit/>
          </a:bodyPr>
          <a:lstStyle/>
          <a:p>
            <a:r>
              <a:rPr lang="en-US" altLang="ja-JP" sz="1400" dirty="0">
                <a:solidFill>
                  <a:schemeClr val="bg1"/>
                </a:solidFill>
              </a:rPr>
              <a:t>“Unlike serverless computing, Kubernetes is a technology that simplifies management of </a:t>
            </a:r>
            <a:r>
              <a:rPr lang="en-US" altLang="ja-JP" sz="1400" dirty="0" err="1">
                <a:solidFill>
                  <a:schemeClr val="bg1"/>
                </a:solidFill>
              </a:rPr>
              <a:t>serverful</a:t>
            </a:r>
            <a:r>
              <a:rPr lang="en-US" altLang="ja-JP" sz="1400" dirty="0">
                <a:solidFill>
                  <a:schemeClr val="bg1"/>
                </a:solidFill>
              </a:rPr>
              <a:t> computing.”</a:t>
            </a:r>
          </a:p>
          <a:p>
            <a:endParaRPr lang="en-US" altLang="ja-JP" sz="1400" dirty="0">
              <a:solidFill>
                <a:schemeClr val="bg1"/>
              </a:solidFill>
            </a:endParaRPr>
          </a:p>
          <a:p>
            <a:r>
              <a:rPr kumimoji="1" lang="ja-JP" altLang="en-US" sz="1400" dirty="0">
                <a:solidFill>
                  <a:schemeClr val="bg1"/>
                </a:solidFill>
              </a:rPr>
              <a:t>「サーバーレスコンピューティングとは異なり、</a:t>
            </a:r>
            <a:r>
              <a:rPr kumimoji="1" lang="en-US" altLang="ja-JP" sz="1400" dirty="0">
                <a:solidFill>
                  <a:schemeClr val="bg1"/>
                </a:solidFill>
              </a:rPr>
              <a:t>Kubernetes</a:t>
            </a:r>
            <a:r>
              <a:rPr kumimoji="1" lang="ja-JP" altLang="en-US" sz="1400" dirty="0">
                <a:solidFill>
                  <a:schemeClr val="bg1"/>
                </a:solidFill>
              </a:rPr>
              <a:t>はサーバーフルコンピューティングの管理を簡素化する技術だ。」</a:t>
            </a:r>
          </a:p>
        </p:txBody>
      </p:sp>
      <p:pic>
        <p:nvPicPr>
          <p:cNvPr id="5" name="図 4">
            <a:extLst>
              <a:ext uri="{FF2B5EF4-FFF2-40B4-BE49-F238E27FC236}">
                <a16:creationId xmlns:a16="http://schemas.microsoft.com/office/drawing/2014/main" id="{0FEEF2FD-5881-4CFF-87DF-6A6B6FFEA547}"/>
              </a:ext>
            </a:extLst>
          </p:cNvPr>
          <p:cNvPicPr>
            <a:picLocks noChangeAspect="1"/>
          </p:cNvPicPr>
          <p:nvPr/>
        </p:nvPicPr>
        <p:blipFill>
          <a:blip r:embed="rId3"/>
          <a:stretch>
            <a:fillRect/>
          </a:stretch>
        </p:blipFill>
        <p:spPr>
          <a:xfrm>
            <a:off x="457199" y="961813"/>
            <a:ext cx="4223173" cy="5473756"/>
          </a:xfrm>
          <a:prstGeom prst="rect">
            <a:avLst/>
          </a:prstGeom>
          <a:ln>
            <a:solidFill>
              <a:schemeClr val="tx1">
                <a:lumMod val="50000"/>
                <a:lumOff val="50000"/>
              </a:schemeClr>
            </a:solidFill>
          </a:ln>
        </p:spPr>
      </p:pic>
      <p:sp>
        <p:nvSpPr>
          <p:cNvPr id="8" name="正方形/長方形 7">
            <a:extLst>
              <a:ext uri="{FF2B5EF4-FFF2-40B4-BE49-F238E27FC236}">
                <a16:creationId xmlns:a16="http://schemas.microsoft.com/office/drawing/2014/main" id="{C220E358-1D09-47EB-8821-4D662A0528A7}"/>
              </a:ext>
            </a:extLst>
          </p:cNvPr>
          <p:cNvSpPr/>
          <p:nvPr/>
        </p:nvSpPr>
        <p:spPr>
          <a:xfrm>
            <a:off x="4800600" y="2977083"/>
            <a:ext cx="3886202" cy="1330912"/>
          </a:xfrm>
          <a:prstGeom prst="rect">
            <a:avLst/>
          </a:prstGeom>
          <a:solidFill>
            <a:schemeClr val="accent1"/>
          </a:solidFill>
          <a:ln>
            <a:noFill/>
          </a:ln>
        </p:spPr>
        <p:txBody>
          <a:bodyPr rtlCol="0" anchor="ctr">
            <a:noAutofit/>
          </a:bodyPr>
          <a:lstStyle/>
          <a:p>
            <a:r>
              <a:rPr lang="en-US" altLang="ja-JP" sz="1400" dirty="0">
                <a:solidFill>
                  <a:schemeClr val="bg1"/>
                </a:solidFill>
              </a:rPr>
              <a:t>“We predict that serverless use will skyrocket.”</a:t>
            </a:r>
          </a:p>
          <a:p>
            <a:endParaRPr lang="en-US" altLang="ja-JP" sz="1400" dirty="0">
              <a:solidFill>
                <a:schemeClr val="bg1"/>
              </a:solidFill>
            </a:endParaRPr>
          </a:p>
          <a:p>
            <a:r>
              <a:rPr lang="ja-JP" altLang="en-US" sz="1400" dirty="0">
                <a:solidFill>
                  <a:schemeClr val="bg1"/>
                </a:solidFill>
              </a:rPr>
              <a:t>「私たちは、サーバーレスの利用が急増すると予測しています。</a:t>
            </a:r>
            <a:r>
              <a:rPr kumimoji="1" lang="ja-JP" altLang="en-US" sz="1400" dirty="0">
                <a:solidFill>
                  <a:schemeClr val="bg1"/>
                </a:solidFill>
              </a:rPr>
              <a:t>」</a:t>
            </a:r>
          </a:p>
        </p:txBody>
      </p:sp>
      <p:sp>
        <p:nvSpPr>
          <p:cNvPr id="9" name="正方形/長方形 8">
            <a:extLst>
              <a:ext uri="{FF2B5EF4-FFF2-40B4-BE49-F238E27FC236}">
                <a16:creationId xmlns:a16="http://schemas.microsoft.com/office/drawing/2014/main" id="{BAC6EADA-2D65-41F2-8171-6FEFAAC6F23C}"/>
              </a:ext>
            </a:extLst>
          </p:cNvPr>
          <p:cNvSpPr/>
          <p:nvPr/>
        </p:nvSpPr>
        <p:spPr>
          <a:xfrm>
            <a:off x="4800600" y="4541878"/>
            <a:ext cx="3886202" cy="1893692"/>
          </a:xfrm>
          <a:prstGeom prst="rect">
            <a:avLst/>
          </a:prstGeom>
          <a:solidFill>
            <a:schemeClr val="accent1"/>
          </a:solidFill>
          <a:ln>
            <a:noFill/>
          </a:ln>
        </p:spPr>
        <p:txBody>
          <a:bodyPr rtlCol="0" anchor="ctr">
            <a:noAutofit/>
          </a:bodyPr>
          <a:lstStyle/>
          <a:p>
            <a:r>
              <a:rPr lang="en-US" altLang="ja-JP" sz="1400" dirty="0">
                <a:solidFill>
                  <a:schemeClr val="bg1"/>
                </a:solidFill>
              </a:rPr>
              <a:t>“Serverless computing will become the default computing paradigm of the Cloud Era”</a:t>
            </a:r>
          </a:p>
          <a:p>
            <a:endParaRPr lang="en-US" altLang="ja-JP" sz="1400" dirty="0">
              <a:solidFill>
                <a:schemeClr val="bg1"/>
              </a:solidFill>
            </a:endParaRPr>
          </a:p>
          <a:p>
            <a:r>
              <a:rPr lang="ja-JP" altLang="en-US" sz="1400" dirty="0">
                <a:solidFill>
                  <a:schemeClr val="bg1"/>
                </a:solidFill>
              </a:rPr>
              <a:t>「サーバーレスコンピューティングは、クラウド時代のデフォルトのコンピューティングパラダイムとなるでしょう。</a:t>
            </a:r>
            <a:r>
              <a:rPr kumimoji="1" lang="ja-JP" altLang="en-US" sz="1400" dirty="0">
                <a:solidFill>
                  <a:schemeClr val="bg1"/>
                </a:solidFill>
              </a:rPr>
              <a:t>」</a:t>
            </a:r>
          </a:p>
        </p:txBody>
      </p:sp>
    </p:spTree>
    <p:extLst>
      <p:ext uri="{BB962C8B-B14F-4D97-AF65-F5344CB8AC3E}">
        <p14:creationId xmlns:p14="http://schemas.microsoft.com/office/powerpoint/2010/main" val="24325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8D46E0-ABCF-4B1A-8E75-894F418C1385}"/>
              </a:ext>
            </a:extLst>
          </p:cNvPr>
          <p:cNvSpPr>
            <a:spLocks noGrp="1"/>
          </p:cNvSpPr>
          <p:nvPr>
            <p:ph type="title"/>
          </p:nvPr>
        </p:nvSpPr>
        <p:spPr/>
        <p:txBody>
          <a:bodyPr/>
          <a:lstStyle/>
          <a:p>
            <a:r>
              <a:rPr kumimoji="1" lang="en-US" altLang="ja-JP" dirty="0"/>
              <a:t>DevOps</a:t>
            </a:r>
            <a:r>
              <a:rPr kumimoji="1" lang="ja-JP" altLang="en-US" dirty="0"/>
              <a:t>から</a:t>
            </a:r>
            <a:r>
              <a:rPr kumimoji="1" lang="en-US" altLang="ja-JP" dirty="0" err="1"/>
              <a:t>NoOps</a:t>
            </a:r>
            <a:r>
              <a:rPr kumimoji="1" lang="ja-JP" altLang="en-US" dirty="0"/>
              <a:t>へ</a:t>
            </a:r>
          </a:p>
        </p:txBody>
      </p:sp>
      <p:pic>
        <p:nvPicPr>
          <p:cNvPr id="4" name="図 3">
            <a:extLst>
              <a:ext uri="{FF2B5EF4-FFF2-40B4-BE49-F238E27FC236}">
                <a16:creationId xmlns:a16="http://schemas.microsoft.com/office/drawing/2014/main" id="{87ECDF7A-0875-4FE7-A04B-9694A59496D7}"/>
              </a:ext>
            </a:extLst>
          </p:cNvPr>
          <p:cNvPicPr>
            <a:picLocks noChangeAspect="1"/>
          </p:cNvPicPr>
          <p:nvPr/>
        </p:nvPicPr>
        <p:blipFill>
          <a:blip r:embed="rId3"/>
          <a:stretch>
            <a:fillRect/>
          </a:stretch>
        </p:blipFill>
        <p:spPr>
          <a:xfrm>
            <a:off x="457200" y="916824"/>
            <a:ext cx="7373978" cy="5710882"/>
          </a:xfrm>
          <a:prstGeom prst="rect">
            <a:avLst/>
          </a:prstGeom>
        </p:spPr>
      </p:pic>
      <p:pic>
        <p:nvPicPr>
          <p:cNvPr id="5" name="図 4">
            <a:extLst>
              <a:ext uri="{FF2B5EF4-FFF2-40B4-BE49-F238E27FC236}">
                <a16:creationId xmlns:a16="http://schemas.microsoft.com/office/drawing/2014/main" id="{107E26D4-6A6B-43B5-8E61-FA40975D24DC}"/>
              </a:ext>
            </a:extLst>
          </p:cNvPr>
          <p:cNvPicPr>
            <a:picLocks noChangeAspect="1"/>
          </p:cNvPicPr>
          <p:nvPr/>
        </p:nvPicPr>
        <p:blipFill>
          <a:blip r:embed="rId4"/>
          <a:stretch>
            <a:fillRect/>
          </a:stretch>
        </p:blipFill>
        <p:spPr>
          <a:xfrm>
            <a:off x="2390775" y="1095740"/>
            <a:ext cx="6296025" cy="5353050"/>
          </a:xfrm>
          <a:prstGeom prst="rect">
            <a:avLst/>
          </a:prstGeom>
          <a:ln>
            <a:solidFill>
              <a:schemeClr val="tx1">
                <a:lumMod val="50000"/>
                <a:lumOff val="50000"/>
              </a:schemeClr>
            </a:solidFill>
          </a:ln>
        </p:spPr>
      </p:pic>
    </p:spTree>
    <p:extLst>
      <p:ext uri="{BB962C8B-B14F-4D97-AF65-F5344CB8AC3E}">
        <p14:creationId xmlns:p14="http://schemas.microsoft.com/office/powerpoint/2010/main" val="390506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F86C17-345C-40E3-B6F0-FEA44912FFC7}"/>
              </a:ext>
            </a:extLst>
          </p:cNvPr>
          <p:cNvSpPr>
            <a:spLocks noGrp="1"/>
          </p:cNvSpPr>
          <p:nvPr>
            <p:ph type="title"/>
          </p:nvPr>
        </p:nvSpPr>
        <p:spPr/>
        <p:txBody>
          <a:bodyPr/>
          <a:lstStyle/>
          <a:p>
            <a:r>
              <a:rPr kumimoji="1" lang="en-US" altLang="ja-JP" dirty="0"/>
              <a:t>Red Hat</a:t>
            </a:r>
            <a:r>
              <a:rPr kumimoji="1" lang="ja-JP" altLang="en-US" dirty="0"/>
              <a:t>が</a:t>
            </a:r>
            <a:r>
              <a:rPr kumimoji="1" lang="en-US" altLang="ja-JP" dirty="0"/>
              <a:t>IBM</a:t>
            </a:r>
            <a:r>
              <a:rPr kumimoji="1" lang="ja-JP" altLang="en-US" dirty="0"/>
              <a:t>を乗っ取る</a:t>
            </a:r>
            <a:r>
              <a:rPr kumimoji="1" lang="en-US" altLang="ja-JP" dirty="0"/>
              <a:t>?</a:t>
            </a:r>
            <a:endParaRPr kumimoji="1" lang="ja-JP" altLang="en-US" dirty="0"/>
          </a:p>
        </p:txBody>
      </p:sp>
      <p:pic>
        <p:nvPicPr>
          <p:cNvPr id="3" name="図 2">
            <a:extLst>
              <a:ext uri="{FF2B5EF4-FFF2-40B4-BE49-F238E27FC236}">
                <a16:creationId xmlns:a16="http://schemas.microsoft.com/office/drawing/2014/main" id="{DC7599B0-AF95-4F14-83A5-B454A6F4CDE4}"/>
              </a:ext>
            </a:extLst>
          </p:cNvPr>
          <p:cNvPicPr>
            <a:picLocks noChangeAspect="1"/>
          </p:cNvPicPr>
          <p:nvPr/>
        </p:nvPicPr>
        <p:blipFill>
          <a:blip r:embed="rId3"/>
          <a:stretch>
            <a:fillRect/>
          </a:stretch>
        </p:blipFill>
        <p:spPr>
          <a:xfrm>
            <a:off x="1250776" y="921123"/>
            <a:ext cx="6642447" cy="5590726"/>
          </a:xfrm>
          <a:prstGeom prst="rect">
            <a:avLst/>
          </a:prstGeom>
          <a:ln>
            <a:solidFill>
              <a:schemeClr val="tx1">
                <a:lumMod val="50000"/>
                <a:lumOff val="50000"/>
              </a:schemeClr>
            </a:solidFill>
          </a:ln>
        </p:spPr>
      </p:pic>
    </p:spTree>
    <p:extLst>
      <p:ext uri="{BB962C8B-B14F-4D97-AF65-F5344CB8AC3E}">
        <p14:creationId xmlns:p14="http://schemas.microsoft.com/office/powerpoint/2010/main" val="383705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2DAD51-0698-45CC-8E3A-1EEE7F8084ED}"/>
              </a:ext>
            </a:extLst>
          </p:cNvPr>
          <p:cNvSpPr>
            <a:spLocks noGrp="1"/>
          </p:cNvSpPr>
          <p:nvPr>
            <p:ph type="title"/>
          </p:nvPr>
        </p:nvSpPr>
        <p:spPr/>
        <p:txBody>
          <a:bodyPr/>
          <a:lstStyle/>
          <a:p>
            <a:r>
              <a:rPr lang="en-US" altLang="ja-JP" dirty="0"/>
              <a:t>List of mergers and acquisitions by Facebook</a:t>
            </a:r>
            <a:endParaRPr kumimoji="1" lang="ja-JP" altLang="en-US" dirty="0"/>
          </a:p>
        </p:txBody>
      </p:sp>
      <p:pic>
        <p:nvPicPr>
          <p:cNvPr id="3" name="図 2">
            <a:extLst>
              <a:ext uri="{FF2B5EF4-FFF2-40B4-BE49-F238E27FC236}">
                <a16:creationId xmlns:a16="http://schemas.microsoft.com/office/drawing/2014/main" id="{8BDEF526-463A-46CD-B44E-5077A6B9478F}"/>
              </a:ext>
            </a:extLst>
          </p:cNvPr>
          <p:cNvPicPr>
            <a:picLocks noChangeAspect="1"/>
          </p:cNvPicPr>
          <p:nvPr/>
        </p:nvPicPr>
        <p:blipFill>
          <a:blip r:embed="rId3"/>
          <a:stretch>
            <a:fillRect/>
          </a:stretch>
        </p:blipFill>
        <p:spPr>
          <a:xfrm>
            <a:off x="226907" y="1107128"/>
            <a:ext cx="8459893" cy="4462755"/>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54264C1C-78A5-4748-BCB0-211099661D62}"/>
              </a:ext>
            </a:extLst>
          </p:cNvPr>
          <p:cNvPicPr>
            <a:picLocks noChangeAspect="1"/>
          </p:cNvPicPr>
          <p:nvPr/>
        </p:nvPicPr>
        <p:blipFill>
          <a:blip r:embed="rId4"/>
          <a:stretch>
            <a:fillRect/>
          </a:stretch>
        </p:blipFill>
        <p:spPr>
          <a:xfrm>
            <a:off x="772160" y="2854753"/>
            <a:ext cx="8243147" cy="3403421"/>
          </a:xfrm>
          <a:prstGeom prst="rect">
            <a:avLst/>
          </a:prstGeom>
        </p:spPr>
      </p:pic>
    </p:spTree>
    <p:extLst>
      <p:ext uri="{BB962C8B-B14F-4D97-AF65-F5344CB8AC3E}">
        <p14:creationId xmlns:p14="http://schemas.microsoft.com/office/powerpoint/2010/main" val="312263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5348485-857E-46D5-AF10-FB0A9C4ED4E5}"/>
              </a:ext>
            </a:extLst>
          </p:cNvPr>
          <p:cNvPicPr>
            <a:picLocks noChangeAspect="1"/>
          </p:cNvPicPr>
          <p:nvPr/>
        </p:nvPicPr>
        <p:blipFill>
          <a:blip r:embed="rId3"/>
          <a:stretch>
            <a:fillRect/>
          </a:stretch>
        </p:blipFill>
        <p:spPr>
          <a:xfrm>
            <a:off x="457200" y="1023937"/>
            <a:ext cx="7372350" cy="4810125"/>
          </a:xfrm>
          <a:prstGeom prst="rect">
            <a:avLst/>
          </a:prstGeom>
          <a:ln>
            <a:solidFill>
              <a:schemeClr val="tx1">
                <a:lumMod val="50000"/>
                <a:lumOff val="50000"/>
              </a:schemeClr>
            </a:solidFill>
          </a:ln>
        </p:spPr>
      </p:pic>
      <p:sp>
        <p:nvSpPr>
          <p:cNvPr id="2" name="タイトル 1">
            <a:extLst>
              <a:ext uri="{FF2B5EF4-FFF2-40B4-BE49-F238E27FC236}">
                <a16:creationId xmlns:a16="http://schemas.microsoft.com/office/drawing/2014/main" id="{B09FB2BE-3BD9-4440-A992-A6DDB4024F3A}"/>
              </a:ext>
            </a:extLst>
          </p:cNvPr>
          <p:cNvSpPr>
            <a:spLocks noGrp="1"/>
          </p:cNvSpPr>
          <p:nvPr>
            <p:ph type="title"/>
          </p:nvPr>
        </p:nvSpPr>
        <p:spPr/>
        <p:txBody>
          <a:bodyPr/>
          <a:lstStyle/>
          <a:p>
            <a:r>
              <a:rPr kumimoji="1" lang="ja-JP" altLang="en-US" dirty="0"/>
              <a:t>リブラを巡る混乱</a:t>
            </a:r>
          </a:p>
        </p:txBody>
      </p:sp>
      <p:pic>
        <p:nvPicPr>
          <p:cNvPr id="6" name="図 5">
            <a:extLst>
              <a:ext uri="{FF2B5EF4-FFF2-40B4-BE49-F238E27FC236}">
                <a16:creationId xmlns:a16="http://schemas.microsoft.com/office/drawing/2014/main" id="{0F956D56-16B5-48CB-BDE1-9DD1A4DA59B9}"/>
              </a:ext>
            </a:extLst>
          </p:cNvPr>
          <p:cNvPicPr>
            <a:picLocks noChangeAspect="1"/>
          </p:cNvPicPr>
          <p:nvPr/>
        </p:nvPicPr>
        <p:blipFill>
          <a:blip r:embed="rId4"/>
          <a:stretch>
            <a:fillRect/>
          </a:stretch>
        </p:blipFill>
        <p:spPr>
          <a:xfrm>
            <a:off x="4588061" y="1095978"/>
            <a:ext cx="4309790" cy="5466229"/>
          </a:xfrm>
          <a:prstGeom prst="rect">
            <a:avLst/>
          </a:prstGeom>
          <a:ln>
            <a:solidFill>
              <a:schemeClr val="tx1">
                <a:lumMod val="50000"/>
                <a:lumOff val="50000"/>
              </a:schemeClr>
            </a:solidFill>
          </a:ln>
        </p:spPr>
      </p:pic>
      <p:pic>
        <p:nvPicPr>
          <p:cNvPr id="3" name="図 2">
            <a:extLst>
              <a:ext uri="{FF2B5EF4-FFF2-40B4-BE49-F238E27FC236}">
                <a16:creationId xmlns:a16="http://schemas.microsoft.com/office/drawing/2014/main" id="{DAEC916C-1350-4B19-B1E3-70677F732166}"/>
              </a:ext>
            </a:extLst>
          </p:cNvPr>
          <p:cNvPicPr>
            <a:picLocks noChangeAspect="1"/>
          </p:cNvPicPr>
          <p:nvPr/>
        </p:nvPicPr>
        <p:blipFill>
          <a:blip r:embed="rId5"/>
          <a:stretch>
            <a:fillRect/>
          </a:stretch>
        </p:blipFill>
        <p:spPr>
          <a:xfrm>
            <a:off x="1269706" y="1095978"/>
            <a:ext cx="6604588" cy="5240383"/>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37ADEB27-978D-45EF-973B-1DA716879183}"/>
              </a:ext>
            </a:extLst>
          </p:cNvPr>
          <p:cNvPicPr>
            <a:picLocks noChangeAspect="1"/>
          </p:cNvPicPr>
          <p:nvPr/>
        </p:nvPicPr>
        <p:blipFill>
          <a:blip r:embed="rId6"/>
          <a:stretch>
            <a:fillRect/>
          </a:stretch>
        </p:blipFill>
        <p:spPr>
          <a:xfrm>
            <a:off x="1544823" y="2058819"/>
            <a:ext cx="6086475" cy="3314700"/>
          </a:xfrm>
          <a:prstGeom prst="rect">
            <a:avLst/>
          </a:prstGeom>
          <a:ln>
            <a:solidFill>
              <a:schemeClr val="tx1">
                <a:lumMod val="50000"/>
                <a:lumOff val="50000"/>
              </a:schemeClr>
            </a:solidFill>
          </a:ln>
        </p:spPr>
      </p:pic>
      <p:sp>
        <p:nvSpPr>
          <p:cNvPr id="7" name="正方形/長方形 6">
            <a:extLst>
              <a:ext uri="{FF2B5EF4-FFF2-40B4-BE49-F238E27FC236}">
                <a16:creationId xmlns:a16="http://schemas.microsoft.com/office/drawing/2014/main" id="{E2C0C30E-9DC2-414A-BE41-1B480293BDC2}"/>
              </a:ext>
            </a:extLst>
          </p:cNvPr>
          <p:cNvSpPr/>
          <p:nvPr/>
        </p:nvSpPr>
        <p:spPr>
          <a:xfrm>
            <a:off x="246149" y="2649071"/>
            <a:ext cx="8686800" cy="2252382"/>
          </a:xfrm>
          <a:prstGeom prst="rect">
            <a:avLst/>
          </a:prstGeom>
          <a:solidFill>
            <a:schemeClr val="accent1"/>
          </a:solidFill>
          <a:ln>
            <a:noFill/>
          </a:ln>
        </p:spPr>
        <p:txBody>
          <a:bodyPr rtlCol="0" anchor="ctr">
            <a:noAutofit/>
          </a:bodyPr>
          <a:lstStyle/>
          <a:p>
            <a:pPr algn="ctr"/>
            <a:r>
              <a:rPr lang="ja-JP" altLang="en-US" sz="3600">
                <a:solidFill>
                  <a:schemeClr val="bg1"/>
                </a:solidFill>
              </a:rPr>
              <a:t>マーカスを招いた議員たちの質問にはしばしば混乱がみられ、またマーカスが話題をそらす場面もよくあった</a:t>
            </a:r>
            <a:endParaRPr kumimoji="1" lang="ja-JP" altLang="en-US" sz="3200">
              <a:solidFill>
                <a:schemeClr val="bg1"/>
              </a:solidFill>
            </a:endParaRPr>
          </a:p>
        </p:txBody>
      </p:sp>
    </p:spTree>
    <p:extLst>
      <p:ext uri="{BB962C8B-B14F-4D97-AF65-F5344CB8AC3E}">
        <p14:creationId xmlns:p14="http://schemas.microsoft.com/office/powerpoint/2010/main" val="167652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438DBEF-04D6-4F6B-A49A-9BA6A7D2F603}"/>
              </a:ext>
            </a:extLst>
          </p:cNvPr>
          <p:cNvPicPr>
            <a:picLocks noChangeAspect="1"/>
          </p:cNvPicPr>
          <p:nvPr/>
        </p:nvPicPr>
        <p:blipFill>
          <a:blip r:embed="rId3"/>
          <a:stretch>
            <a:fillRect/>
          </a:stretch>
        </p:blipFill>
        <p:spPr>
          <a:xfrm>
            <a:off x="513510" y="1111064"/>
            <a:ext cx="6267450" cy="5276850"/>
          </a:xfrm>
          <a:prstGeom prst="rect">
            <a:avLst/>
          </a:prstGeom>
          <a:ln>
            <a:solidFill>
              <a:schemeClr val="tx1">
                <a:lumMod val="50000"/>
                <a:lumOff val="50000"/>
              </a:schemeClr>
            </a:solidFill>
          </a:ln>
        </p:spPr>
      </p:pic>
      <p:pic>
        <p:nvPicPr>
          <p:cNvPr id="6" name="図 5">
            <a:extLst>
              <a:ext uri="{FF2B5EF4-FFF2-40B4-BE49-F238E27FC236}">
                <a16:creationId xmlns:a16="http://schemas.microsoft.com/office/drawing/2014/main" id="{AD1A10DE-8A8C-4549-96EE-D7FD0D44F5EA}"/>
              </a:ext>
            </a:extLst>
          </p:cNvPr>
          <p:cNvPicPr>
            <a:picLocks noChangeAspect="1"/>
          </p:cNvPicPr>
          <p:nvPr/>
        </p:nvPicPr>
        <p:blipFill>
          <a:blip r:embed="rId4"/>
          <a:stretch>
            <a:fillRect/>
          </a:stretch>
        </p:blipFill>
        <p:spPr>
          <a:xfrm>
            <a:off x="2148727" y="2558864"/>
            <a:ext cx="6648450" cy="3829050"/>
          </a:xfrm>
          <a:prstGeom prst="rect">
            <a:avLst/>
          </a:prstGeom>
          <a:ln>
            <a:solidFill>
              <a:schemeClr val="tx1">
                <a:lumMod val="50000"/>
                <a:lumOff val="50000"/>
              </a:schemeClr>
            </a:solidFill>
          </a:ln>
        </p:spPr>
      </p:pic>
      <p:sp>
        <p:nvSpPr>
          <p:cNvPr id="2" name="タイトル 1">
            <a:extLst>
              <a:ext uri="{FF2B5EF4-FFF2-40B4-BE49-F238E27FC236}">
                <a16:creationId xmlns:a16="http://schemas.microsoft.com/office/drawing/2014/main" id="{E25389E5-846C-4C2D-B17E-2469C6CD34E1}"/>
              </a:ext>
            </a:extLst>
          </p:cNvPr>
          <p:cNvSpPr>
            <a:spLocks noGrp="1"/>
          </p:cNvSpPr>
          <p:nvPr>
            <p:ph type="title"/>
          </p:nvPr>
        </p:nvSpPr>
        <p:spPr/>
        <p:txBody>
          <a:bodyPr/>
          <a:lstStyle/>
          <a:p>
            <a:r>
              <a:rPr kumimoji="1" lang="ja-JP" altLang="en-US" dirty="0"/>
              <a:t>個人情報の取扱いに問題の多い</a:t>
            </a:r>
            <a:r>
              <a:rPr kumimoji="1" lang="en-US" altLang="ja-JP" dirty="0"/>
              <a:t>Facebook</a:t>
            </a:r>
            <a:endParaRPr kumimoji="1" lang="ja-JP" altLang="en-US" dirty="0"/>
          </a:p>
        </p:txBody>
      </p:sp>
      <p:pic>
        <p:nvPicPr>
          <p:cNvPr id="4" name="図 3">
            <a:extLst>
              <a:ext uri="{FF2B5EF4-FFF2-40B4-BE49-F238E27FC236}">
                <a16:creationId xmlns:a16="http://schemas.microsoft.com/office/drawing/2014/main" id="{A21DCB7A-B65D-482A-B44D-0AA3FC518486}"/>
              </a:ext>
            </a:extLst>
          </p:cNvPr>
          <p:cNvPicPr>
            <a:picLocks noChangeAspect="1"/>
          </p:cNvPicPr>
          <p:nvPr/>
        </p:nvPicPr>
        <p:blipFill>
          <a:blip r:embed="rId5"/>
          <a:stretch>
            <a:fillRect/>
          </a:stretch>
        </p:blipFill>
        <p:spPr>
          <a:xfrm>
            <a:off x="1533525" y="1492064"/>
            <a:ext cx="6076950" cy="4514850"/>
          </a:xfrm>
          <a:prstGeom prst="rect">
            <a:avLst/>
          </a:prstGeom>
          <a:ln>
            <a:solidFill>
              <a:schemeClr val="tx1">
                <a:lumMod val="50000"/>
                <a:lumOff val="50000"/>
              </a:schemeClr>
            </a:solidFill>
          </a:ln>
        </p:spPr>
      </p:pic>
      <p:pic>
        <p:nvPicPr>
          <p:cNvPr id="3" name="図 2">
            <a:extLst>
              <a:ext uri="{FF2B5EF4-FFF2-40B4-BE49-F238E27FC236}">
                <a16:creationId xmlns:a16="http://schemas.microsoft.com/office/drawing/2014/main" id="{E46FD26A-E180-4717-91E5-E55435FDE054}"/>
              </a:ext>
            </a:extLst>
          </p:cNvPr>
          <p:cNvPicPr>
            <a:picLocks noChangeAspect="1"/>
          </p:cNvPicPr>
          <p:nvPr/>
        </p:nvPicPr>
        <p:blipFill>
          <a:blip r:embed="rId6"/>
          <a:stretch>
            <a:fillRect/>
          </a:stretch>
        </p:blipFill>
        <p:spPr>
          <a:xfrm>
            <a:off x="2148727" y="1284195"/>
            <a:ext cx="6315075" cy="3895725"/>
          </a:xfrm>
          <a:prstGeom prst="rect">
            <a:avLst/>
          </a:prstGeom>
          <a:ln>
            <a:solidFill>
              <a:schemeClr val="tx1">
                <a:lumMod val="50000"/>
                <a:lumOff val="50000"/>
              </a:schemeClr>
            </a:solidFill>
          </a:ln>
        </p:spPr>
      </p:pic>
    </p:spTree>
    <p:extLst>
      <p:ext uri="{BB962C8B-B14F-4D97-AF65-F5344CB8AC3E}">
        <p14:creationId xmlns:p14="http://schemas.microsoft.com/office/powerpoint/2010/main" val="235492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4022DD-2411-4F0C-9C1F-FDC511A01BC7}"/>
              </a:ext>
            </a:extLst>
          </p:cNvPr>
          <p:cNvSpPr>
            <a:spLocks noGrp="1"/>
          </p:cNvSpPr>
          <p:nvPr>
            <p:ph type="title"/>
          </p:nvPr>
        </p:nvSpPr>
        <p:spPr>
          <a:xfrm>
            <a:off x="457200" y="274638"/>
            <a:ext cx="8686800" cy="416221"/>
          </a:xfrm>
        </p:spPr>
        <p:txBody>
          <a:bodyPr/>
          <a:lstStyle/>
          <a:p>
            <a:r>
              <a:rPr kumimoji="1" lang="ja-JP" altLang="en-US" dirty="0"/>
              <a:t>個人情報で儲ける</a:t>
            </a:r>
            <a:r>
              <a:rPr kumimoji="1" lang="en-US" altLang="ja-JP" dirty="0"/>
              <a:t>Google/Facebook</a:t>
            </a:r>
            <a:endParaRPr kumimoji="1" lang="ja-JP" altLang="en-US" dirty="0"/>
          </a:p>
        </p:txBody>
      </p:sp>
      <p:sp>
        <p:nvSpPr>
          <p:cNvPr id="3" name="四角形: 角を丸くする 2">
            <a:extLst>
              <a:ext uri="{FF2B5EF4-FFF2-40B4-BE49-F238E27FC236}">
                <a16:creationId xmlns:a16="http://schemas.microsoft.com/office/drawing/2014/main" id="{45286D79-82B8-4B93-BAF5-DD5D011C9F8A}"/>
              </a:ext>
            </a:extLst>
          </p:cNvPr>
          <p:cNvSpPr/>
          <p:nvPr/>
        </p:nvSpPr>
        <p:spPr>
          <a:xfrm>
            <a:off x="3076912" y="1099569"/>
            <a:ext cx="2558088" cy="5077688"/>
          </a:xfrm>
          <a:prstGeom prst="round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solidFill>
                  <a:schemeClr val="bg1"/>
                </a:solidFill>
              </a:rPr>
              <a:t>Google</a:t>
            </a:r>
          </a:p>
          <a:p>
            <a:pPr algn="ctr"/>
            <a:r>
              <a:rPr kumimoji="1" lang="en-US" altLang="ja-JP" sz="3200" dirty="0">
                <a:solidFill>
                  <a:schemeClr val="bg1"/>
                </a:solidFill>
              </a:rPr>
              <a:t>Facebook</a:t>
            </a:r>
          </a:p>
          <a:p>
            <a:pPr algn="ctr"/>
            <a:r>
              <a:rPr kumimoji="1" lang="en-US" altLang="ja-JP" sz="3200" dirty="0">
                <a:solidFill>
                  <a:schemeClr val="bg1"/>
                </a:solidFill>
              </a:rPr>
              <a:t>Twitter…</a:t>
            </a:r>
            <a:endParaRPr kumimoji="1" lang="ja-JP" altLang="en-US" sz="3200" dirty="0">
              <a:solidFill>
                <a:schemeClr val="bg1"/>
              </a:solidFill>
            </a:endParaRPr>
          </a:p>
        </p:txBody>
      </p:sp>
      <p:pic>
        <p:nvPicPr>
          <p:cNvPr id="5" name="グラフィックス 4">
            <a:extLst>
              <a:ext uri="{FF2B5EF4-FFF2-40B4-BE49-F238E27FC236}">
                <a16:creationId xmlns:a16="http://schemas.microsoft.com/office/drawing/2014/main" id="{F318BCDC-A1B1-4DAC-BF61-764CD8BFB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9823" y="3863549"/>
            <a:ext cx="931718" cy="931718"/>
          </a:xfrm>
          <a:prstGeom prst="rect">
            <a:avLst/>
          </a:prstGeom>
        </p:spPr>
      </p:pic>
      <p:pic>
        <p:nvPicPr>
          <p:cNvPr id="7" name="グラフィックス 6">
            <a:extLst>
              <a:ext uri="{FF2B5EF4-FFF2-40B4-BE49-F238E27FC236}">
                <a16:creationId xmlns:a16="http://schemas.microsoft.com/office/drawing/2014/main" id="{90DD824A-5BBC-4FEB-A101-82D62CAA9F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56319" y="1096243"/>
            <a:ext cx="931718" cy="931718"/>
          </a:xfrm>
          <a:prstGeom prst="rect">
            <a:avLst/>
          </a:prstGeom>
        </p:spPr>
      </p:pic>
      <p:pic>
        <p:nvPicPr>
          <p:cNvPr id="9" name="グラフィックス 8">
            <a:extLst>
              <a:ext uri="{FF2B5EF4-FFF2-40B4-BE49-F238E27FC236}">
                <a16:creationId xmlns:a16="http://schemas.microsoft.com/office/drawing/2014/main" id="{A193CB43-F481-4A6C-A40C-555A8F1126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9823" y="5245539"/>
            <a:ext cx="931718" cy="931718"/>
          </a:xfrm>
          <a:prstGeom prst="rect">
            <a:avLst/>
          </a:prstGeom>
        </p:spPr>
      </p:pic>
      <p:pic>
        <p:nvPicPr>
          <p:cNvPr id="11" name="グラフィックス 10">
            <a:extLst>
              <a:ext uri="{FF2B5EF4-FFF2-40B4-BE49-F238E27FC236}">
                <a16:creationId xmlns:a16="http://schemas.microsoft.com/office/drawing/2014/main" id="{6E5F963F-23FF-4A5F-8FD9-4E1EA8002DE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89224" y="2478233"/>
            <a:ext cx="931718" cy="931718"/>
          </a:xfrm>
          <a:prstGeom prst="rect">
            <a:avLst/>
          </a:prstGeom>
        </p:spPr>
      </p:pic>
      <p:pic>
        <p:nvPicPr>
          <p:cNvPr id="16" name="グラフィックス 15">
            <a:extLst>
              <a:ext uri="{FF2B5EF4-FFF2-40B4-BE49-F238E27FC236}">
                <a16:creationId xmlns:a16="http://schemas.microsoft.com/office/drawing/2014/main" id="{50B1B7D6-4D12-4FFA-9453-17684B9F879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200" y="1096243"/>
            <a:ext cx="931718" cy="931718"/>
          </a:xfrm>
          <a:prstGeom prst="rect">
            <a:avLst/>
          </a:prstGeom>
        </p:spPr>
      </p:pic>
      <p:pic>
        <p:nvPicPr>
          <p:cNvPr id="13" name="グラフィックス 12">
            <a:extLst>
              <a:ext uri="{FF2B5EF4-FFF2-40B4-BE49-F238E27FC236}">
                <a16:creationId xmlns:a16="http://schemas.microsoft.com/office/drawing/2014/main" id="{EF57779D-B831-4502-8EEA-4EF8E1CAC5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200" y="2481559"/>
            <a:ext cx="931718" cy="931718"/>
          </a:xfrm>
          <a:prstGeom prst="rect">
            <a:avLst/>
          </a:prstGeom>
        </p:spPr>
      </p:pic>
      <p:pic>
        <p:nvPicPr>
          <p:cNvPr id="14" name="グラフィックス 13">
            <a:extLst>
              <a:ext uri="{FF2B5EF4-FFF2-40B4-BE49-F238E27FC236}">
                <a16:creationId xmlns:a16="http://schemas.microsoft.com/office/drawing/2014/main" id="{8C8FF7F5-53A6-4527-8317-7513E178E28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199" y="3860223"/>
            <a:ext cx="931718" cy="931718"/>
          </a:xfrm>
          <a:prstGeom prst="rect">
            <a:avLst/>
          </a:prstGeom>
        </p:spPr>
      </p:pic>
      <p:pic>
        <p:nvPicPr>
          <p:cNvPr id="15" name="グラフィックス 14">
            <a:extLst>
              <a:ext uri="{FF2B5EF4-FFF2-40B4-BE49-F238E27FC236}">
                <a16:creationId xmlns:a16="http://schemas.microsoft.com/office/drawing/2014/main" id="{D775D853-A042-4420-A046-2B353AABB48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7200" y="5245539"/>
            <a:ext cx="931718" cy="931718"/>
          </a:xfrm>
          <a:prstGeom prst="rect">
            <a:avLst/>
          </a:prstGeom>
        </p:spPr>
      </p:pic>
      <p:sp>
        <p:nvSpPr>
          <p:cNvPr id="4" name="矢印: 右 3">
            <a:extLst>
              <a:ext uri="{FF2B5EF4-FFF2-40B4-BE49-F238E27FC236}">
                <a16:creationId xmlns:a16="http://schemas.microsoft.com/office/drawing/2014/main" id="{C087405C-C4B5-4966-881F-A60596B99263}"/>
              </a:ext>
            </a:extLst>
          </p:cNvPr>
          <p:cNvSpPr/>
          <p:nvPr/>
        </p:nvSpPr>
        <p:spPr>
          <a:xfrm>
            <a:off x="5914989" y="1621115"/>
            <a:ext cx="1076960" cy="1284644"/>
          </a:xfrm>
          <a:prstGeom prst="righ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rPr>
              <a:t>サービス</a:t>
            </a:r>
          </a:p>
        </p:txBody>
      </p:sp>
      <p:sp>
        <p:nvSpPr>
          <p:cNvPr id="17" name="矢印: 右 16">
            <a:extLst>
              <a:ext uri="{FF2B5EF4-FFF2-40B4-BE49-F238E27FC236}">
                <a16:creationId xmlns:a16="http://schemas.microsoft.com/office/drawing/2014/main" id="{416F1CBB-C721-495A-83E7-12D1AF5958A2}"/>
              </a:ext>
            </a:extLst>
          </p:cNvPr>
          <p:cNvSpPr/>
          <p:nvPr/>
        </p:nvSpPr>
        <p:spPr>
          <a:xfrm>
            <a:off x="5914989" y="4381769"/>
            <a:ext cx="1076960" cy="1284644"/>
          </a:xfrm>
          <a:prstGeom prst="rightArrow">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rPr>
              <a:t>広告</a:t>
            </a:r>
          </a:p>
        </p:txBody>
      </p:sp>
      <p:sp>
        <p:nvSpPr>
          <p:cNvPr id="6" name="矢印: 左 5">
            <a:extLst>
              <a:ext uri="{FF2B5EF4-FFF2-40B4-BE49-F238E27FC236}">
                <a16:creationId xmlns:a16="http://schemas.microsoft.com/office/drawing/2014/main" id="{7A26DCCC-4FA0-426F-A100-05F60CF1D926}"/>
              </a:ext>
            </a:extLst>
          </p:cNvPr>
          <p:cNvSpPr/>
          <p:nvPr/>
        </p:nvSpPr>
        <p:spPr>
          <a:xfrm>
            <a:off x="5932274" y="2997050"/>
            <a:ext cx="1076960" cy="1293428"/>
          </a:xfrm>
          <a:prstGeom prst="leftArrow">
            <a:avLst/>
          </a:prstGeom>
          <a:solidFill>
            <a:schemeClr val="accent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chemeClr val="bg1"/>
                </a:solidFill>
              </a:rPr>
              <a:t>個人情報</a:t>
            </a:r>
          </a:p>
        </p:txBody>
      </p:sp>
      <p:sp>
        <p:nvSpPr>
          <p:cNvPr id="18" name="矢印: 右 17">
            <a:extLst>
              <a:ext uri="{FF2B5EF4-FFF2-40B4-BE49-F238E27FC236}">
                <a16:creationId xmlns:a16="http://schemas.microsoft.com/office/drawing/2014/main" id="{64135FC2-6A88-4611-809A-54C7FAC27534}"/>
              </a:ext>
            </a:extLst>
          </p:cNvPr>
          <p:cNvSpPr/>
          <p:nvPr/>
        </p:nvSpPr>
        <p:spPr>
          <a:xfrm>
            <a:off x="1728606" y="2996091"/>
            <a:ext cx="1076960" cy="1284644"/>
          </a:xfrm>
          <a:prstGeom prst="rightArrow">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dirty="0">
                <a:solidFill>
                  <a:schemeClr val="bg1"/>
                </a:solidFill>
              </a:rPr>
              <a:t>広告費</a:t>
            </a:r>
          </a:p>
        </p:txBody>
      </p:sp>
      <p:pic>
        <p:nvPicPr>
          <p:cNvPr id="19" name="グラフィックス 18">
            <a:extLst>
              <a:ext uri="{FF2B5EF4-FFF2-40B4-BE49-F238E27FC236}">
                <a16:creationId xmlns:a16="http://schemas.microsoft.com/office/drawing/2014/main" id="{5C6E8051-2AA0-4645-8BFF-62DF4EBA15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9224" y="3863549"/>
            <a:ext cx="931718" cy="931718"/>
          </a:xfrm>
          <a:prstGeom prst="rect">
            <a:avLst/>
          </a:prstGeom>
        </p:spPr>
      </p:pic>
      <p:pic>
        <p:nvPicPr>
          <p:cNvPr id="20" name="グラフィックス 19">
            <a:extLst>
              <a:ext uri="{FF2B5EF4-FFF2-40B4-BE49-F238E27FC236}">
                <a16:creationId xmlns:a16="http://schemas.microsoft.com/office/drawing/2014/main" id="{067F876E-116D-4A26-8108-4EE4C2B68F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22129" y="5245539"/>
            <a:ext cx="931718" cy="931718"/>
          </a:xfrm>
          <a:prstGeom prst="rect">
            <a:avLst/>
          </a:prstGeom>
        </p:spPr>
      </p:pic>
    </p:spTree>
    <p:extLst>
      <p:ext uri="{BB962C8B-B14F-4D97-AF65-F5344CB8AC3E}">
        <p14:creationId xmlns:p14="http://schemas.microsoft.com/office/powerpoint/2010/main" val="304792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DF57CC-D895-417A-97B3-6A49879CFE20}"/>
              </a:ext>
            </a:extLst>
          </p:cNvPr>
          <p:cNvSpPr>
            <a:spLocks noGrp="1"/>
          </p:cNvSpPr>
          <p:nvPr>
            <p:ph type="title"/>
          </p:nvPr>
        </p:nvSpPr>
        <p:spPr/>
        <p:txBody>
          <a:bodyPr/>
          <a:lstStyle/>
          <a:p>
            <a:r>
              <a:rPr kumimoji="1" lang="en-US" altLang="ja-JP" dirty="0"/>
              <a:t>Pelion</a:t>
            </a:r>
            <a:r>
              <a:rPr kumimoji="1" lang="ja-JP" altLang="en-US" dirty="0"/>
              <a:t>が目指す「打倒</a:t>
            </a:r>
            <a:r>
              <a:rPr kumimoji="1" lang="en-US" altLang="ja-JP" dirty="0"/>
              <a:t>GAFA</a:t>
            </a:r>
            <a:r>
              <a:rPr kumimoji="1" lang="ja-JP" altLang="en-US" dirty="0"/>
              <a:t>」</a:t>
            </a:r>
          </a:p>
        </p:txBody>
      </p:sp>
      <p:pic>
        <p:nvPicPr>
          <p:cNvPr id="4" name="図 3">
            <a:extLst>
              <a:ext uri="{FF2B5EF4-FFF2-40B4-BE49-F238E27FC236}">
                <a16:creationId xmlns:a16="http://schemas.microsoft.com/office/drawing/2014/main" id="{EA5E7411-0381-4C57-BA8D-A70AD1D09443}"/>
              </a:ext>
            </a:extLst>
          </p:cNvPr>
          <p:cNvPicPr>
            <a:picLocks noChangeAspect="1"/>
          </p:cNvPicPr>
          <p:nvPr/>
        </p:nvPicPr>
        <p:blipFill>
          <a:blip r:embed="rId2"/>
          <a:stretch>
            <a:fillRect/>
          </a:stretch>
        </p:blipFill>
        <p:spPr>
          <a:xfrm>
            <a:off x="285750" y="1199457"/>
            <a:ext cx="8572500" cy="4121944"/>
          </a:xfrm>
          <a:prstGeom prst="rect">
            <a:avLst/>
          </a:prstGeom>
        </p:spPr>
      </p:pic>
      <p:sp>
        <p:nvSpPr>
          <p:cNvPr id="5" name="正方形/長方形 4">
            <a:extLst>
              <a:ext uri="{FF2B5EF4-FFF2-40B4-BE49-F238E27FC236}">
                <a16:creationId xmlns:a16="http://schemas.microsoft.com/office/drawing/2014/main" id="{5CB58840-0B0B-49BA-9726-9ECF81BC3267}"/>
              </a:ext>
            </a:extLst>
          </p:cNvPr>
          <p:cNvSpPr/>
          <p:nvPr/>
        </p:nvSpPr>
        <p:spPr>
          <a:xfrm>
            <a:off x="457200" y="5627370"/>
            <a:ext cx="8401050" cy="711085"/>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solidFill>
                  <a:schemeClr val="bg1"/>
                </a:solidFill>
                <a:latin typeface="+mj-lt"/>
                <a:ea typeface="+mj-ea"/>
                <a:cs typeface="ＭＳ Ｐゴシック"/>
              </a:rPr>
              <a:t>デバイスからデータまで一貫して管理できる</a:t>
            </a:r>
            <a:r>
              <a:rPr lang="en-US" altLang="ja-JP" sz="2000" dirty="0">
                <a:solidFill>
                  <a:schemeClr val="bg1"/>
                </a:solidFill>
                <a:latin typeface="+mj-lt"/>
                <a:ea typeface="+mj-ea"/>
                <a:cs typeface="ＭＳ Ｐゴシック"/>
              </a:rPr>
              <a:t>IoT</a:t>
            </a:r>
            <a:r>
              <a:rPr lang="ja-JP" altLang="en-US" sz="2000" dirty="0">
                <a:solidFill>
                  <a:schemeClr val="bg1"/>
                </a:solidFill>
                <a:latin typeface="+mj-lt"/>
                <a:ea typeface="+mj-ea"/>
                <a:cs typeface="ＭＳ Ｐゴシック"/>
              </a:rPr>
              <a:t>プラットフォーム</a:t>
            </a:r>
            <a:endParaRPr kumimoji="1" lang="ja-JP" altLang="en-US" sz="2000" dirty="0">
              <a:solidFill>
                <a:schemeClr val="bg1"/>
              </a:solidFill>
              <a:latin typeface="+mj-lt"/>
              <a:ea typeface="+mj-ea"/>
              <a:cs typeface="ＭＳ Ｐゴシック"/>
            </a:endParaRPr>
          </a:p>
        </p:txBody>
      </p:sp>
    </p:spTree>
    <p:extLst>
      <p:ext uri="{BB962C8B-B14F-4D97-AF65-F5344CB8AC3E}">
        <p14:creationId xmlns:p14="http://schemas.microsoft.com/office/powerpoint/2010/main" val="221906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76E6AE-52CB-4D0B-A43C-DE00535EA360}"/>
              </a:ext>
            </a:extLst>
          </p:cNvPr>
          <p:cNvSpPr>
            <a:spLocks noGrp="1"/>
          </p:cNvSpPr>
          <p:nvPr>
            <p:ph type="title"/>
          </p:nvPr>
        </p:nvSpPr>
        <p:spPr/>
        <p:txBody>
          <a:bodyPr/>
          <a:lstStyle/>
          <a:p>
            <a:r>
              <a:rPr kumimoji="1" lang="en-US" altLang="ja-JP" dirty="0"/>
              <a:t>Pelion</a:t>
            </a:r>
            <a:r>
              <a:rPr kumimoji="1" lang="ja-JP" altLang="en-US" dirty="0"/>
              <a:t>の発表会で語られた「データは石油」</a:t>
            </a:r>
          </a:p>
        </p:txBody>
      </p:sp>
      <p:pic>
        <p:nvPicPr>
          <p:cNvPr id="3" name="図 2">
            <a:extLst>
              <a:ext uri="{FF2B5EF4-FFF2-40B4-BE49-F238E27FC236}">
                <a16:creationId xmlns:a16="http://schemas.microsoft.com/office/drawing/2014/main" id="{2379BBAA-C10C-47A1-B522-5472B7632CA1}"/>
              </a:ext>
            </a:extLst>
          </p:cNvPr>
          <p:cNvPicPr>
            <a:picLocks noChangeAspect="1"/>
          </p:cNvPicPr>
          <p:nvPr/>
        </p:nvPicPr>
        <p:blipFill>
          <a:blip r:embed="rId3"/>
          <a:stretch>
            <a:fillRect/>
          </a:stretch>
        </p:blipFill>
        <p:spPr>
          <a:xfrm>
            <a:off x="342053" y="937910"/>
            <a:ext cx="8459893" cy="5420508"/>
          </a:xfrm>
          <a:prstGeom prst="rect">
            <a:avLst/>
          </a:prstGeom>
          <a:ln>
            <a:solidFill>
              <a:schemeClr val="tx1">
                <a:lumMod val="50000"/>
                <a:lumOff val="50000"/>
              </a:schemeClr>
            </a:solidFill>
          </a:ln>
        </p:spPr>
      </p:pic>
    </p:spTree>
    <p:extLst>
      <p:ext uri="{BB962C8B-B14F-4D97-AF65-F5344CB8AC3E}">
        <p14:creationId xmlns:p14="http://schemas.microsoft.com/office/powerpoint/2010/main" val="759514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FD104-0765-481A-B274-A40E5D03B937}"/>
              </a:ext>
            </a:extLst>
          </p:cNvPr>
          <p:cNvSpPr>
            <a:spLocks noGrp="1"/>
          </p:cNvSpPr>
          <p:nvPr>
            <p:ph type="title"/>
          </p:nvPr>
        </p:nvSpPr>
        <p:spPr/>
        <p:txBody>
          <a:bodyPr/>
          <a:lstStyle/>
          <a:p>
            <a:r>
              <a:rPr kumimoji="1" lang="ja-JP" altLang="en-US" dirty="0"/>
              <a:t>プライバシー保護を訴える</a:t>
            </a:r>
            <a:r>
              <a:rPr kumimoji="1" lang="en-US" altLang="ja-JP" dirty="0"/>
              <a:t>Apple</a:t>
            </a:r>
            <a:endParaRPr kumimoji="1" lang="ja-JP" altLang="en-US" dirty="0"/>
          </a:p>
        </p:txBody>
      </p:sp>
      <p:pic>
        <p:nvPicPr>
          <p:cNvPr id="3" name="図 2">
            <a:extLst>
              <a:ext uri="{FF2B5EF4-FFF2-40B4-BE49-F238E27FC236}">
                <a16:creationId xmlns:a16="http://schemas.microsoft.com/office/drawing/2014/main" id="{9DF5A596-87BD-4B7B-884D-E5E13AE0BBEC}"/>
              </a:ext>
            </a:extLst>
          </p:cNvPr>
          <p:cNvPicPr>
            <a:picLocks noChangeAspect="1"/>
          </p:cNvPicPr>
          <p:nvPr/>
        </p:nvPicPr>
        <p:blipFill>
          <a:blip r:embed="rId3"/>
          <a:stretch>
            <a:fillRect/>
          </a:stretch>
        </p:blipFill>
        <p:spPr>
          <a:xfrm>
            <a:off x="1016793" y="1146524"/>
            <a:ext cx="7110413" cy="5399767"/>
          </a:xfrm>
          <a:prstGeom prst="rect">
            <a:avLst/>
          </a:prstGeom>
          <a:ln>
            <a:solidFill>
              <a:schemeClr val="tx1">
                <a:lumMod val="50000"/>
                <a:lumOff val="50000"/>
              </a:schemeClr>
            </a:solidFill>
          </a:ln>
        </p:spPr>
      </p:pic>
      <p:pic>
        <p:nvPicPr>
          <p:cNvPr id="4" name="図 3">
            <a:extLst>
              <a:ext uri="{FF2B5EF4-FFF2-40B4-BE49-F238E27FC236}">
                <a16:creationId xmlns:a16="http://schemas.microsoft.com/office/drawing/2014/main" id="{9614E4A7-27CC-4674-9F36-C2B31E49682E}"/>
              </a:ext>
            </a:extLst>
          </p:cNvPr>
          <p:cNvPicPr>
            <a:picLocks noChangeAspect="1"/>
          </p:cNvPicPr>
          <p:nvPr/>
        </p:nvPicPr>
        <p:blipFill>
          <a:blip r:embed="rId4"/>
          <a:stretch>
            <a:fillRect/>
          </a:stretch>
        </p:blipFill>
        <p:spPr>
          <a:xfrm>
            <a:off x="221456" y="1399633"/>
            <a:ext cx="7748588" cy="4311843"/>
          </a:xfrm>
          <a:prstGeom prst="rect">
            <a:avLst/>
          </a:prstGeom>
        </p:spPr>
      </p:pic>
      <p:pic>
        <p:nvPicPr>
          <p:cNvPr id="8" name="図 7">
            <a:extLst>
              <a:ext uri="{FF2B5EF4-FFF2-40B4-BE49-F238E27FC236}">
                <a16:creationId xmlns:a16="http://schemas.microsoft.com/office/drawing/2014/main" id="{D1E79A70-5020-4C05-9BE0-DCA52470919C}"/>
              </a:ext>
            </a:extLst>
          </p:cNvPr>
          <p:cNvPicPr>
            <a:picLocks noChangeAspect="1"/>
          </p:cNvPicPr>
          <p:nvPr/>
        </p:nvPicPr>
        <p:blipFill>
          <a:blip r:embed="rId5"/>
          <a:stretch>
            <a:fillRect/>
          </a:stretch>
        </p:blipFill>
        <p:spPr>
          <a:xfrm>
            <a:off x="1173956" y="1868790"/>
            <a:ext cx="7748588" cy="4502812"/>
          </a:xfrm>
          <a:prstGeom prst="rect">
            <a:avLst/>
          </a:prstGeom>
        </p:spPr>
      </p:pic>
    </p:spTree>
    <p:extLst>
      <p:ext uri="{BB962C8B-B14F-4D97-AF65-F5344CB8AC3E}">
        <p14:creationId xmlns:p14="http://schemas.microsoft.com/office/powerpoint/2010/main" val="22599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矢印: 下 7">
            <a:extLst>
              <a:ext uri="{FF2B5EF4-FFF2-40B4-BE49-F238E27FC236}">
                <a16:creationId xmlns:a16="http://schemas.microsoft.com/office/drawing/2014/main" id="{3A2BF363-7CB3-46B1-B341-BD314BC57C74}"/>
              </a:ext>
            </a:extLst>
          </p:cNvPr>
          <p:cNvSpPr/>
          <p:nvPr/>
        </p:nvSpPr>
        <p:spPr>
          <a:xfrm>
            <a:off x="2908420" y="3360057"/>
            <a:ext cx="3374571" cy="2256972"/>
          </a:xfrm>
          <a:prstGeom prst="downArrow">
            <a:avLst>
              <a:gd name="adj1" fmla="val 50000"/>
              <a:gd name="adj2" fmla="val 12701"/>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a:solidFill>
                <a:schemeClr val="bg1"/>
              </a:solidFill>
            </a:endParaRPr>
          </a:p>
        </p:txBody>
      </p:sp>
      <p:sp>
        <p:nvSpPr>
          <p:cNvPr id="2" name="タイトル 1">
            <a:extLst>
              <a:ext uri="{FF2B5EF4-FFF2-40B4-BE49-F238E27FC236}">
                <a16:creationId xmlns:a16="http://schemas.microsoft.com/office/drawing/2014/main" id="{8889BF4B-E27C-4483-8F83-3D42D2D9013D}"/>
              </a:ext>
            </a:extLst>
          </p:cNvPr>
          <p:cNvSpPr>
            <a:spLocks noGrp="1"/>
          </p:cNvSpPr>
          <p:nvPr>
            <p:ph type="title"/>
          </p:nvPr>
        </p:nvSpPr>
        <p:spPr/>
        <p:txBody>
          <a:bodyPr/>
          <a:lstStyle/>
          <a:p>
            <a:r>
              <a:rPr kumimoji="1" lang="en-US" altLang="ja-JP" dirty="0"/>
              <a:t>Microsoft</a:t>
            </a:r>
            <a:r>
              <a:rPr kumimoji="1" lang="ja-JP" altLang="en-US" dirty="0"/>
              <a:t>の新たな戦略</a:t>
            </a:r>
          </a:p>
        </p:txBody>
      </p:sp>
      <p:sp>
        <p:nvSpPr>
          <p:cNvPr id="3" name="正方形/長方形 2">
            <a:extLst>
              <a:ext uri="{FF2B5EF4-FFF2-40B4-BE49-F238E27FC236}">
                <a16:creationId xmlns:a16="http://schemas.microsoft.com/office/drawing/2014/main" id="{3521D716-9AB9-4EB1-87E5-6A41A19389F0}"/>
              </a:ext>
            </a:extLst>
          </p:cNvPr>
          <p:cNvSpPr/>
          <p:nvPr/>
        </p:nvSpPr>
        <p:spPr>
          <a:xfrm>
            <a:off x="643467" y="1070187"/>
            <a:ext cx="3904826" cy="589280"/>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Linux</a:t>
            </a:r>
            <a:r>
              <a:rPr kumimoji="1" lang="ja-JP" altLang="en-US" sz="2000" dirty="0">
                <a:solidFill>
                  <a:schemeClr val="bg1"/>
                </a:solidFill>
              </a:rPr>
              <a:t>の台頭</a:t>
            </a:r>
          </a:p>
        </p:txBody>
      </p:sp>
      <p:sp>
        <p:nvSpPr>
          <p:cNvPr id="4" name="正方形/長方形 3">
            <a:extLst>
              <a:ext uri="{FF2B5EF4-FFF2-40B4-BE49-F238E27FC236}">
                <a16:creationId xmlns:a16="http://schemas.microsoft.com/office/drawing/2014/main" id="{7F7AC511-9270-470C-BBFB-19BFA008757F}"/>
              </a:ext>
            </a:extLst>
          </p:cNvPr>
          <p:cNvSpPr/>
          <p:nvPr/>
        </p:nvSpPr>
        <p:spPr>
          <a:xfrm>
            <a:off x="4643122" y="1070187"/>
            <a:ext cx="3904826" cy="589280"/>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rPr>
              <a:t>クラウド移行の遅れ</a:t>
            </a:r>
          </a:p>
        </p:txBody>
      </p:sp>
      <p:sp>
        <p:nvSpPr>
          <p:cNvPr id="5" name="正方形/長方形 4">
            <a:extLst>
              <a:ext uri="{FF2B5EF4-FFF2-40B4-BE49-F238E27FC236}">
                <a16:creationId xmlns:a16="http://schemas.microsoft.com/office/drawing/2014/main" id="{5F03CF53-4C73-4522-BDB1-BA4D9E97D321}"/>
              </a:ext>
            </a:extLst>
          </p:cNvPr>
          <p:cNvSpPr/>
          <p:nvPr/>
        </p:nvSpPr>
        <p:spPr>
          <a:xfrm>
            <a:off x="643467" y="1744155"/>
            <a:ext cx="3904826" cy="589280"/>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Windows Phone</a:t>
            </a:r>
            <a:r>
              <a:rPr kumimoji="1" lang="ja-JP" altLang="en-US" sz="2000" dirty="0">
                <a:solidFill>
                  <a:schemeClr val="bg1"/>
                </a:solidFill>
              </a:rPr>
              <a:t>の失敗</a:t>
            </a:r>
          </a:p>
        </p:txBody>
      </p:sp>
      <p:sp>
        <p:nvSpPr>
          <p:cNvPr id="6" name="正方形/長方形 5">
            <a:extLst>
              <a:ext uri="{FF2B5EF4-FFF2-40B4-BE49-F238E27FC236}">
                <a16:creationId xmlns:a16="http://schemas.microsoft.com/office/drawing/2014/main" id="{06BE2D9D-C596-41DA-9555-5D11F18C03EE}"/>
              </a:ext>
            </a:extLst>
          </p:cNvPr>
          <p:cNvSpPr/>
          <p:nvPr/>
        </p:nvSpPr>
        <p:spPr>
          <a:xfrm>
            <a:off x="4643122" y="1744155"/>
            <a:ext cx="3904826" cy="589280"/>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a:solidFill>
                  <a:schemeClr val="bg1"/>
                </a:solidFill>
              </a:rPr>
              <a:t>PC</a:t>
            </a:r>
            <a:r>
              <a:rPr kumimoji="1" lang="ja-JP" altLang="en-US" sz="2000" dirty="0">
                <a:solidFill>
                  <a:schemeClr val="bg1"/>
                </a:solidFill>
              </a:rPr>
              <a:t>の衰退</a:t>
            </a:r>
          </a:p>
        </p:txBody>
      </p:sp>
      <p:sp>
        <p:nvSpPr>
          <p:cNvPr id="7" name="正方形/長方形 6">
            <a:extLst>
              <a:ext uri="{FF2B5EF4-FFF2-40B4-BE49-F238E27FC236}">
                <a16:creationId xmlns:a16="http://schemas.microsoft.com/office/drawing/2014/main" id="{CBD6E585-7FEA-451A-8743-EC9A136A5554}"/>
              </a:ext>
            </a:extLst>
          </p:cNvPr>
          <p:cNvSpPr/>
          <p:nvPr/>
        </p:nvSpPr>
        <p:spPr>
          <a:xfrm>
            <a:off x="643466" y="2648395"/>
            <a:ext cx="7904481" cy="589280"/>
          </a:xfrm>
          <a:prstGeom prst="rect">
            <a:avLst/>
          </a:prstGeom>
          <a:solidFill>
            <a:schemeClr val="tx2"/>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chemeClr val="bg1"/>
                </a:solidFill>
              </a:rPr>
              <a:t>タダのものとは闘うのは難しい</a:t>
            </a:r>
          </a:p>
        </p:txBody>
      </p:sp>
      <p:sp>
        <p:nvSpPr>
          <p:cNvPr id="9" name="正方形/長方形 8">
            <a:extLst>
              <a:ext uri="{FF2B5EF4-FFF2-40B4-BE49-F238E27FC236}">
                <a16:creationId xmlns:a16="http://schemas.microsoft.com/office/drawing/2014/main" id="{B5E03263-1488-492D-9370-7A40FAC6A761}"/>
              </a:ext>
            </a:extLst>
          </p:cNvPr>
          <p:cNvSpPr/>
          <p:nvPr/>
        </p:nvSpPr>
        <p:spPr>
          <a:xfrm>
            <a:off x="643467" y="3777154"/>
            <a:ext cx="7904481" cy="1418508"/>
          </a:xfrm>
          <a:prstGeom prst="rect">
            <a:avLst/>
          </a:prstGeom>
          <a:solidFill>
            <a:schemeClr val="accent5"/>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chemeClr val="bg1"/>
                </a:solidFill>
              </a:rPr>
              <a:t>クラウドへのシフト</a:t>
            </a:r>
            <a:endParaRPr kumimoji="1" lang="en-US" altLang="ja-JP" sz="2800" dirty="0">
              <a:solidFill>
                <a:schemeClr val="bg1"/>
              </a:solidFill>
            </a:endParaRPr>
          </a:p>
          <a:p>
            <a:pPr algn="ctr"/>
            <a:r>
              <a:rPr kumimoji="1" lang="en-US" altLang="ja-JP" sz="2800" dirty="0">
                <a:solidFill>
                  <a:schemeClr val="bg1"/>
                </a:solidFill>
              </a:rPr>
              <a:t>OSS</a:t>
            </a:r>
            <a:r>
              <a:rPr kumimoji="1" lang="ja-JP" altLang="en-US" sz="2800" dirty="0">
                <a:solidFill>
                  <a:schemeClr val="bg1"/>
                </a:solidFill>
              </a:rPr>
              <a:t>との和解</a:t>
            </a:r>
            <a:endParaRPr kumimoji="1" lang="en-US" altLang="ja-JP" sz="2800" dirty="0">
              <a:solidFill>
                <a:schemeClr val="bg1"/>
              </a:solidFill>
            </a:endParaRPr>
          </a:p>
          <a:p>
            <a:pPr algn="ctr"/>
            <a:r>
              <a:rPr kumimoji="1" lang="en-US" altLang="ja-JP" sz="2800" dirty="0">
                <a:solidFill>
                  <a:schemeClr val="bg1"/>
                </a:solidFill>
              </a:rPr>
              <a:t>Windows</a:t>
            </a:r>
            <a:r>
              <a:rPr kumimoji="1" lang="ja-JP" altLang="en-US" sz="2800" dirty="0">
                <a:solidFill>
                  <a:schemeClr val="bg1"/>
                </a:solidFill>
              </a:rPr>
              <a:t>依存からの脱却</a:t>
            </a:r>
          </a:p>
        </p:txBody>
      </p:sp>
      <p:sp>
        <p:nvSpPr>
          <p:cNvPr id="10" name="正方形/長方形 9">
            <a:extLst>
              <a:ext uri="{FF2B5EF4-FFF2-40B4-BE49-F238E27FC236}">
                <a16:creationId xmlns:a16="http://schemas.microsoft.com/office/drawing/2014/main" id="{B3F035BC-20AB-4C67-A4A2-16E7A4582751}"/>
              </a:ext>
            </a:extLst>
          </p:cNvPr>
          <p:cNvSpPr/>
          <p:nvPr/>
        </p:nvSpPr>
        <p:spPr>
          <a:xfrm>
            <a:off x="643467" y="5735142"/>
            <a:ext cx="7904481" cy="589280"/>
          </a:xfrm>
          <a:prstGeom prst="rect">
            <a:avLst/>
          </a:prstGeom>
          <a:solidFill>
            <a:schemeClr val="accent6"/>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solidFill>
                  <a:schemeClr val="bg1"/>
                </a:solidFill>
              </a:rPr>
              <a:t>新たな「プラットフォーム」としての</a:t>
            </a:r>
            <a:r>
              <a:rPr kumimoji="1" lang="en-US" altLang="ja-JP" sz="2000" dirty="0">
                <a:solidFill>
                  <a:schemeClr val="bg1"/>
                </a:solidFill>
              </a:rPr>
              <a:t>ID</a:t>
            </a:r>
            <a:r>
              <a:rPr kumimoji="1" lang="ja-JP" altLang="en-US" sz="2000" dirty="0">
                <a:solidFill>
                  <a:schemeClr val="bg1"/>
                </a:solidFill>
              </a:rPr>
              <a:t>管理基盤</a:t>
            </a:r>
          </a:p>
        </p:txBody>
      </p:sp>
    </p:spTree>
    <p:extLst>
      <p:ext uri="{BB962C8B-B14F-4D97-AF65-F5344CB8AC3E}">
        <p14:creationId xmlns:p14="http://schemas.microsoft.com/office/powerpoint/2010/main" val="15711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4" grpId="0" animBg="1"/>
      <p:bldP spid="5" grpId="0" animBg="1"/>
      <p:bldP spid="6" grpId="0" animBg="1"/>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80F91CC-7450-419F-A64E-ABD27E8C1B3F}"/>
              </a:ext>
            </a:extLst>
          </p:cNvPr>
          <p:cNvPicPr>
            <a:picLocks noChangeAspect="1"/>
          </p:cNvPicPr>
          <p:nvPr/>
        </p:nvPicPr>
        <p:blipFill>
          <a:blip r:embed="rId3"/>
          <a:stretch>
            <a:fillRect/>
          </a:stretch>
        </p:blipFill>
        <p:spPr>
          <a:xfrm>
            <a:off x="1466850" y="988453"/>
            <a:ext cx="6210300" cy="4610100"/>
          </a:xfrm>
          <a:prstGeom prst="rect">
            <a:avLst/>
          </a:prstGeom>
          <a:ln>
            <a:solidFill>
              <a:schemeClr val="tx1">
                <a:lumMod val="65000"/>
                <a:lumOff val="35000"/>
              </a:schemeClr>
            </a:solidFill>
          </a:ln>
        </p:spPr>
      </p:pic>
      <p:sp>
        <p:nvSpPr>
          <p:cNvPr id="5" name="タイトル 4">
            <a:extLst>
              <a:ext uri="{FF2B5EF4-FFF2-40B4-BE49-F238E27FC236}">
                <a16:creationId xmlns:a16="http://schemas.microsoft.com/office/drawing/2014/main" id="{E9FE7478-8CEA-4694-A6FD-0000414C3004}"/>
              </a:ext>
            </a:extLst>
          </p:cNvPr>
          <p:cNvSpPr>
            <a:spLocks noGrp="1"/>
          </p:cNvSpPr>
          <p:nvPr>
            <p:ph type="title"/>
          </p:nvPr>
        </p:nvSpPr>
        <p:spPr/>
        <p:txBody>
          <a:bodyPr/>
          <a:lstStyle/>
          <a:p>
            <a:r>
              <a:rPr kumimoji="1" lang="en-US" altLang="ja-JP" dirty="0"/>
              <a:t>Microsoft</a:t>
            </a:r>
            <a:r>
              <a:rPr kumimoji="1" lang="ja-JP" altLang="en-US" dirty="0"/>
              <a:t>の原点とは</a:t>
            </a:r>
          </a:p>
        </p:txBody>
      </p:sp>
      <p:sp>
        <p:nvSpPr>
          <p:cNvPr id="6" name="正方形/長方形 5">
            <a:extLst>
              <a:ext uri="{FF2B5EF4-FFF2-40B4-BE49-F238E27FC236}">
                <a16:creationId xmlns:a16="http://schemas.microsoft.com/office/drawing/2014/main" id="{2FECCECE-8963-4D13-98E7-D5C9213192A1}"/>
              </a:ext>
            </a:extLst>
          </p:cNvPr>
          <p:cNvSpPr/>
          <p:nvPr/>
        </p:nvSpPr>
        <p:spPr>
          <a:xfrm>
            <a:off x="1466850" y="5675243"/>
            <a:ext cx="6210300" cy="857579"/>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rgbClr val="FFFFFF"/>
                </a:solidFill>
                <a:latin typeface="ＭＳ Ｐゴシック"/>
                <a:ea typeface="ＭＳ Ｐゴシック"/>
                <a:cs typeface="ＭＳ Ｐゴシック"/>
              </a:rPr>
              <a:t>「わが社は、他の人がテクノロジを生み出すためのテクノロジを作る会社なのだ」</a:t>
            </a:r>
            <a:endParaRPr kumimoji="1" lang="en-US" altLang="ja-JP"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56419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tx2"/>
          </a:solidFill>
        </a:ln>
      </a:spPr>
      <a:bodyPr rtlCol="0" anchor="ctr">
        <a:noAutofit/>
      </a:bodyPr>
      <a:lstStyle>
        <a:defPPr>
          <a:defRPr sz="1600">
            <a:solidFill>
              <a:schemeClr val="bg1"/>
            </a:solidFil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6833</TotalTime>
  <Words>749</Words>
  <Application>Microsoft Office PowerPoint</Application>
  <PresentationFormat>画面に合わせる (4:3)</PresentationFormat>
  <Paragraphs>91</Paragraphs>
  <Slides>17</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ＭＳ Ｐゴシック</vt:lpstr>
      <vt:lpstr>Arial</vt:lpstr>
      <vt:lpstr>Calibri</vt:lpstr>
      <vt:lpstr>Century Gothic</vt:lpstr>
      <vt:lpstr>NC標準テンプレート</vt:lpstr>
      <vt:lpstr>PowerPoint プレゼンテーション</vt:lpstr>
      <vt:lpstr>リブラを巡る混乱</vt:lpstr>
      <vt:lpstr>個人情報の取扱いに問題の多いFacebook</vt:lpstr>
      <vt:lpstr>個人情報で儲けるGoogle/Facebook</vt:lpstr>
      <vt:lpstr>Pelionが目指す「打倒GAFA」</vt:lpstr>
      <vt:lpstr>Pelionの発表会で語られた「データは石油」</vt:lpstr>
      <vt:lpstr>プライバシー保護を訴えるApple</vt:lpstr>
      <vt:lpstr>Microsoftの新たな戦略</vt:lpstr>
      <vt:lpstr>Microsoftの原点とは</vt:lpstr>
      <vt:lpstr>IBMがRedHatの買収を完了</vt:lpstr>
      <vt:lpstr>IBMがRedHatを買収（2018年10月）</vt:lpstr>
      <vt:lpstr>各社がマルチクラウドに参入</vt:lpstr>
      <vt:lpstr>鍵となるKubernates</vt:lpstr>
      <vt:lpstr>Kubernatesは「サーバーフル」のための技術</vt:lpstr>
      <vt:lpstr>DevOpsからNoOpsへ</vt:lpstr>
      <vt:lpstr>Red HatがIBMを乗っ取る?</vt:lpstr>
      <vt:lpstr>List of mergers and acquisitions by Facebook</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721</cp:revision>
  <dcterms:created xsi:type="dcterms:W3CDTF">2014-04-30T01:58:06Z</dcterms:created>
  <dcterms:modified xsi:type="dcterms:W3CDTF">2019-07-24T03:41:49Z</dcterms:modified>
</cp:coreProperties>
</file>